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3" r:id="rId6"/>
    <p:sldId id="266" r:id="rId7"/>
    <p:sldId id="264" r:id="rId8"/>
    <p:sldId id="267" r:id="rId9"/>
    <p:sldId id="268" r:id="rId10"/>
    <p:sldId id="270" r:id="rId11"/>
    <p:sldId id="269" r:id="rId12"/>
    <p:sldId id="265" r:id="rId13"/>
    <p:sldId id="271" r:id="rId14"/>
    <p:sldId id="272" r:id="rId15"/>
    <p:sldId id="273" r:id="rId1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3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3E991-09DE-4857-BFDD-4C85AD403542}" type="datetimeFigureOut">
              <a:rPr lang="es-PE" smtClean="0"/>
              <a:t>13/09/2023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D1571-3843-4F9A-99E5-FD05D63A0DDB}" type="slidenum">
              <a:rPr lang="es-PE" smtClean="0"/>
              <a:t>‹Nº›</a:t>
            </a:fld>
            <a:endParaRPr lang="es-PE"/>
          </a:p>
        </p:txBody>
      </p:sp>
    </p:spTree>
    <p:extLst>
      <p:ext uri="{BB962C8B-B14F-4D97-AF65-F5344CB8AC3E}">
        <p14:creationId xmlns:p14="http://schemas.microsoft.com/office/powerpoint/2010/main" val="117479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602F-0BB4-7B2D-0DFF-6823356623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9ED5CC2-D0D6-AF85-C004-511C8B369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5261814-16B6-69D1-1D0F-404C641321C5}"/>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5" name="Marcador de pie de página 4">
            <a:extLst>
              <a:ext uri="{FF2B5EF4-FFF2-40B4-BE49-F238E27FC236}">
                <a16:creationId xmlns:a16="http://schemas.microsoft.com/office/drawing/2014/main" id="{C08DF650-A6B5-5B38-FEEC-5AB17BA76CF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65ACC8A-7AC0-E3CD-650D-D102ED97F9B5}"/>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99022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59DF2-4ADA-F6EC-94C0-D6D0E59B0EC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64A4DA7-0194-2DB2-2C5A-F6A0DFBB73A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2153BBA-F880-6911-7287-54AF46314E9F}"/>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5" name="Marcador de pie de página 4">
            <a:extLst>
              <a:ext uri="{FF2B5EF4-FFF2-40B4-BE49-F238E27FC236}">
                <a16:creationId xmlns:a16="http://schemas.microsoft.com/office/drawing/2014/main" id="{93B2C444-DCEA-AD64-BD11-2C9C56DDF6A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6A634BE-8542-ADA3-BE1B-6E9C00CCBFA0}"/>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275173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D29770-A0D1-D25E-0A6B-AD4592BCDE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6880BA7-CDEB-E0E9-5972-F6B8F1B87B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E03BBC1-B04B-81A1-681A-53BCEF2F7419}"/>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5" name="Marcador de pie de página 4">
            <a:extLst>
              <a:ext uri="{FF2B5EF4-FFF2-40B4-BE49-F238E27FC236}">
                <a16:creationId xmlns:a16="http://schemas.microsoft.com/office/drawing/2014/main" id="{B6964B30-41E0-AF59-85C4-4D9702ABB8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5625488-EF6C-2872-5F9C-9B18BD17F096}"/>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407609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667" y="0"/>
            <a:ext cx="12192000" cy="6858000"/>
          </a:xfrm>
          <a:prstGeom prst="rect">
            <a:avLst/>
          </a:prstGeom>
          <a:solidFill>
            <a:srgbClr val="02102E">
              <a:alpha val="597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147333" y="-33"/>
            <a:ext cx="30448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1002000" y="1002567"/>
            <a:ext cx="4569200" cy="48528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3" name="Google Shape;13;p2"/>
          <p:cNvSpPr/>
          <p:nvPr/>
        </p:nvSpPr>
        <p:spPr>
          <a:xfrm>
            <a:off x="11190133" y="5856000"/>
            <a:ext cx="1002000" cy="1002000"/>
          </a:xfrm>
          <a:prstGeom prst="rect">
            <a:avLst/>
          </a:prstGeom>
          <a:solidFill>
            <a:srgbClr val="02102E">
              <a:alpha val="1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77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F6F0B-9A9A-1009-231B-030F0CB4D0B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123C9F9-00E7-1FBB-D360-68F43CCC962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D9F0F78-C121-5375-8194-C90F4C75B61F}"/>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5" name="Marcador de pie de página 4">
            <a:extLst>
              <a:ext uri="{FF2B5EF4-FFF2-40B4-BE49-F238E27FC236}">
                <a16:creationId xmlns:a16="http://schemas.microsoft.com/office/drawing/2014/main" id="{117F5C71-2026-6C4B-35AC-BD684F99864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90BDBB-5AD6-54F5-4EF3-A76404E0C1E3}"/>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214634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14B3B-BB7C-307F-D0BF-4AC7C435B3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A627F50-307F-7347-8600-10B16E5D7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F80BC5-82FB-5001-F947-546C5CF27C60}"/>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5" name="Marcador de pie de página 4">
            <a:extLst>
              <a:ext uri="{FF2B5EF4-FFF2-40B4-BE49-F238E27FC236}">
                <a16:creationId xmlns:a16="http://schemas.microsoft.com/office/drawing/2014/main" id="{3AFF1B80-2EFF-E774-F2E0-85E82E630E5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8769478-DE08-4C6A-1676-B0AFC99E275A}"/>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43276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8AF64-2575-11BD-4503-136363D85D2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F62377A-7BEC-681B-81F1-63A26E8EC40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63F2204D-07F8-D816-3882-8AF664D163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17F046FD-C923-B971-D84E-818626EF935D}"/>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6" name="Marcador de pie de página 5">
            <a:extLst>
              <a:ext uri="{FF2B5EF4-FFF2-40B4-BE49-F238E27FC236}">
                <a16:creationId xmlns:a16="http://schemas.microsoft.com/office/drawing/2014/main" id="{926E180A-1531-BFFF-7A01-3AC7F3397C7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2A2296A-0257-BCE5-B5C7-42368192D8A9}"/>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333568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BD48B-CB33-0F12-3E06-DFF55AAE79B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36F94A-340F-E2F6-B917-67E1889D00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96F1B2C-1A8D-779A-89D5-1B580EC2D1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09BD4C0-5F9D-9FFD-060F-C0D4AFA96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08450E-0328-5338-F645-988A7976B7B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26B7799A-09D6-63CD-5013-5F8137F3F542}"/>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8" name="Marcador de pie de página 7">
            <a:extLst>
              <a:ext uri="{FF2B5EF4-FFF2-40B4-BE49-F238E27FC236}">
                <a16:creationId xmlns:a16="http://schemas.microsoft.com/office/drawing/2014/main" id="{EA269311-E1A1-10CD-5322-D40CF355BDD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D8674FA-85F1-B8D4-193D-B494355F1EFD}"/>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14314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18860-6703-4E31-20A7-90BAE0D10BA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035D149-40E4-F925-EB8B-A28617424A69}"/>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4" name="Marcador de pie de página 3">
            <a:extLst>
              <a:ext uri="{FF2B5EF4-FFF2-40B4-BE49-F238E27FC236}">
                <a16:creationId xmlns:a16="http://schemas.microsoft.com/office/drawing/2014/main" id="{3B2F381C-18EF-96B0-3330-2A49294D778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6196F3E-1C75-20A9-2073-C14A7F206157}"/>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255502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3E16FB-FDDD-FCAF-0856-201165695C94}"/>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3" name="Marcador de pie de página 2">
            <a:extLst>
              <a:ext uri="{FF2B5EF4-FFF2-40B4-BE49-F238E27FC236}">
                <a16:creationId xmlns:a16="http://schemas.microsoft.com/office/drawing/2014/main" id="{F721A7AF-F420-67DE-28D0-1939AC34703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22FB670-ADE3-3120-6A74-A6454C59402D}"/>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79943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8668B-BD3A-35A3-0CC5-233F343AC7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A655F19-B67B-5191-C622-4DC74FB83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88A32B0-DCD6-4DB4-55FF-B23EC3CB3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DC02D66-6491-E387-5768-7B444B497B93}"/>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6" name="Marcador de pie de página 5">
            <a:extLst>
              <a:ext uri="{FF2B5EF4-FFF2-40B4-BE49-F238E27FC236}">
                <a16:creationId xmlns:a16="http://schemas.microsoft.com/office/drawing/2014/main" id="{3427633F-3428-1C44-6B17-DF23C9F6859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98A3A92-A576-B73F-1A6C-79EDDB3C15A9}"/>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341768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6CBF6-3B34-D2E0-DE9F-8608E12DEE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9B30F56-52D2-6B70-DBE6-6F1CD0592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30E0382-A2A4-577B-BFF0-EFE97C9A3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EDFFD1-4966-F2A1-593E-24CA31F7E986}"/>
              </a:ext>
            </a:extLst>
          </p:cNvPr>
          <p:cNvSpPr>
            <a:spLocks noGrp="1"/>
          </p:cNvSpPr>
          <p:nvPr>
            <p:ph type="dt" sz="half" idx="10"/>
          </p:nvPr>
        </p:nvSpPr>
        <p:spPr/>
        <p:txBody>
          <a:bodyPr/>
          <a:lstStyle/>
          <a:p>
            <a:fld id="{071F01F5-0A7C-46F3-8843-4546C30821FD}" type="datetimeFigureOut">
              <a:rPr lang="es-PE" smtClean="0"/>
              <a:t>13/09/2023</a:t>
            </a:fld>
            <a:endParaRPr lang="es-PE"/>
          </a:p>
        </p:txBody>
      </p:sp>
      <p:sp>
        <p:nvSpPr>
          <p:cNvPr id="6" name="Marcador de pie de página 5">
            <a:extLst>
              <a:ext uri="{FF2B5EF4-FFF2-40B4-BE49-F238E27FC236}">
                <a16:creationId xmlns:a16="http://schemas.microsoft.com/office/drawing/2014/main" id="{13535F2A-1EA8-AC59-392D-2A4FA4DBDD8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6448A8E-0152-08D7-7E96-2C7433347D89}"/>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38410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62C472-AEA3-9FF4-4815-65ACAFAE7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306F9D6-7C74-C1D9-88E1-4FDB4A931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4438309-D1EE-4B19-A6EE-E32218B48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F01F5-0A7C-46F3-8843-4546C30821FD}" type="datetimeFigureOut">
              <a:rPr lang="es-PE" smtClean="0"/>
              <a:t>13/09/2023</a:t>
            </a:fld>
            <a:endParaRPr lang="es-PE"/>
          </a:p>
        </p:txBody>
      </p:sp>
      <p:sp>
        <p:nvSpPr>
          <p:cNvPr id="5" name="Marcador de pie de página 4">
            <a:extLst>
              <a:ext uri="{FF2B5EF4-FFF2-40B4-BE49-F238E27FC236}">
                <a16:creationId xmlns:a16="http://schemas.microsoft.com/office/drawing/2014/main" id="{C1758160-F997-DA28-5159-24CD69D4B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48CE53A-A6E2-EF00-AF5F-B1231770D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7452-1E8F-4C7B-A589-0A8944AE7AF1}" type="slidenum">
              <a:rPr lang="es-PE" smtClean="0"/>
              <a:t>‹Nº›</a:t>
            </a:fld>
            <a:endParaRPr lang="es-PE"/>
          </a:p>
        </p:txBody>
      </p:sp>
    </p:spTree>
    <p:extLst>
      <p:ext uri="{BB962C8B-B14F-4D97-AF65-F5344CB8AC3E}">
        <p14:creationId xmlns:p14="http://schemas.microsoft.com/office/powerpoint/2010/main" val="116777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14" name="Grupo 13">
            <a:extLst>
              <a:ext uri="{FF2B5EF4-FFF2-40B4-BE49-F238E27FC236}">
                <a16:creationId xmlns:a16="http://schemas.microsoft.com/office/drawing/2014/main" id="{5107E7A9-C509-4872-AFBA-21D0DFC77AB2}"/>
              </a:ext>
            </a:extLst>
          </p:cNvPr>
          <p:cNvGrpSpPr/>
          <p:nvPr/>
        </p:nvGrpSpPr>
        <p:grpSpPr>
          <a:xfrm>
            <a:off x="0" y="0"/>
            <a:ext cx="12192000" cy="6858000"/>
            <a:chOff x="0" y="0"/>
            <a:chExt cx="9144000" cy="5143500"/>
          </a:xfrm>
        </p:grpSpPr>
        <p:pic>
          <p:nvPicPr>
            <p:cNvPr id="3" name="Imagen 2">
              <a:extLst>
                <a:ext uri="{FF2B5EF4-FFF2-40B4-BE49-F238E27FC236}">
                  <a16:creationId xmlns:a16="http://schemas.microsoft.com/office/drawing/2014/main" id="{B9A021C6-4F57-4F5B-9D01-D3E14B3CB423}"/>
                </a:ext>
              </a:extLst>
            </p:cNvPr>
            <p:cNvPicPr>
              <a:picLocks noChangeAspect="1"/>
            </p:cNvPicPr>
            <p:nvPr/>
          </p:nvPicPr>
          <p:blipFill>
            <a:blip r:embed="rId3"/>
            <a:stretch>
              <a:fillRect/>
            </a:stretch>
          </p:blipFill>
          <p:spPr>
            <a:xfrm>
              <a:off x="0" y="0"/>
              <a:ext cx="6866164" cy="5143500"/>
            </a:xfrm>
            <a:prstGeom prst="rect">
              <a:avLst/>
            </a:prstGeom>
          </p:spPr>
        </p:pic>
        <p:sp>
          <p:nvSpPr>
            <p:cNvPr id="5" name="Rectángulo 4">
              <a:extLst>
                <a:ext uri="{FF2B5EF4-FFF2-40B4-BE49-F238E27FC236}">
                  <a16:creationId xmlns:a16="http://schemas.microsoft.com/office/drawing/2014/main" id="{E55AACF4-0A53-4367-A729-5D57FCB1C05E}"/>
                </a:ext>
              </a:extLst>
            </p:cNvPr>
            <p:cNvSpPr/>
            <p:nvPr/>
          </p:nvSpPr>
          <p:spPr>
            <a:xfrm>
              <a:off x="6866164" y="0"/>
              <a:ext cx="2277836" cy="5143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p>
          </p:txBody>
        </p:sp>
      </p:grpSp>
      <p:sp>
        <p:nvSpPr>
          <p:cNvPr id="9" name="Título 8">
            <a:extLst>
              <a:ext uri="{FF2B5EF4-FFF2-40B4-BE49-F238E27FC236}">
                <a16:creationId xmlns:a16="http://schemas.microsoft.com/office/drawing/2014/main" id="{1AFEAD08-AF64-4EEF-80E6-AB348ABC75D8}"/>
              </a:ext>
            </a:extLst>
          </p:cNvPr>
          <p:cNvSpPr>
            <a:spLocks noGrp="1"/>
          </p:cNvSpPr>
          <p:nvPr>
            <p:ph type="ctrTitle"/>
          </p:nvPr>
        </p:nvSpPr>
        <p:spPr>
          <a:xfrm>
            <a:off x="573002" y="2027792"/>
            <a:ext cx="6617903" cy="4037659"/>
          </a:xfr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lstStyle/>
          <a:p>
            <a:pPr algn="ctr"/>
            <a:r>
              <a:rPr lang="es-MX" sz="3200" b="1" u="sng" dirty="0">
                <a:solidFill>
                  <a:schemeClr val="bg1"/>
                </a:solidFill>
                <a:highlight>
                  <a:srgbClr val="FF0000"/>
                </a:highlight>
              </a:rPr>
              <a:t>AUTOR DEL</a:t>
            </a:r>
            <a:br>
              <a:rPr lang="es-MX" sz="3200" b="1" u="sng" dirty="0">
                <a:solidFill>
                  <a:schemeClr val="bg1"/>
                </a:solidFill>
                <a:highlight>
                  <a:srgbClr val="FF0000"/>
                </a:highlight>
              </a:rPr>
            </a:br>
            <a:r>
              <a:rPr lang="es-MX" sz="3200" b="1" u="sng" dirty="0">
                <a:solidFill>
                  <a:schemeClr val="bg1"/>
                </a:solidFill>
                <a:highlight>
                  <a:srgbClr val="FF0000"/>
                </a:highlight>
              </a:rPr>
              <a:t>PROYECTO DE LEY </a:t>
            </a:r>
            <a:r>
              <a:rPr lang="es-MX" sz="3200" b="1" u="sng" dirty="0" err="1">
                <a:solidFill>
                  <a:schemeClr val="bg1"/>
                </a:solidFill>
                <a:highlight>
                  <a:srgbClr val="FF0000"/>
                </a:highlight>
              </a:rPr>
              <a:t>N°</a:t>
            </a:r>
            <a:r>
              <a:rPr lang="es-MX" sz="3200" b="1" u="sng" dirty="0">
                <a:solidFill>
                  <a:schemeClr val="bg1"/>
                </a:solidFill>
                <a:highlight>
                  <a:srgbClr val="FF0000"/>
                </a:highlight>
              </a:rPr>
              <a:t> 5749/2023-CR</a:t>
            </a:r>
            <a:br>
              <a:rPr lang="es-MX" sz="2667" dirty="0">
                <a:solidFill>
                  <a:schemeClr val="bg1"/>
                </a:solidFill>
                <a:highlight>
                  <a:srgbClr val="FF0000"/>
                </a:highlight>
              </a:rPr>
            </a:br>
            <a:br>
              <a:rPr lang="es-MX" sz="1800" b="1" dirty="0">
                <a:solidFill>
                  <a:srgbClr val="FFC000"/>
                </a:solidFill>
                <a:highlight>
                  <a:srgbClr val="FF0000"/>
                </a:highlight>
              </a:rPr>
            </a:br>
            <a:br>
              <a:rPr lang="es-MX" sz="2000" b="1" dirty="0">
                <a:solidFill>
                  <a:srgbClr val="FFC000"/>
                </a:solidFill>
                <a:highlight>
                  <a:srgbClr val="FF0000"/>
                </a:highlight>
              </a:rPr>
            </a:br>
            <a:r>
              <a:rPr lang="es-ES_tradnl" sz="2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2800" b="1" dirty="0" err="1">
                <a:effectLst/>
                <a:latin typeface="Arial" panose="020B0604020202020204" pitchFamily="34" charset="0"/>
                <a:ea typeface="Times New Roman" panose="02020603050405020304" pitchFamily="18" charset="0"/>
              </a:rPr>
              <a:t>N°</a:t>
            </a:r>
            <a:r>
              <a:rPr lang="es-ES_tradnl" sz="2800" b="1" dirty="0">
                <a:effectLst/>
                <a:latin typeface="Arial" panose="020B0604020202020204" pitchFamily="34" charset="0"/>
                <a:ea typeface="Times New Roman" panose="02020603050405020304" pitchFamily="18" charset="0"/>
              </a:rPr>
              <a:t> 23330. </a:t>
            </a:r>
            <a:br>
              <a:rPr lang="es-PE" sz="1800" dirty="0">
                <a:effectLst/>
                <a:latin typeface="Times New Roman" panose="02020603050405020304" pitchFamily="18" charset="0"/>
                <a:ea typeface="Times New Roman" panose="02020603050405020304" pitchFamily="18" charset="0"/>
              </a:rPr>
            </a:br>
            <a:endParaRPr lang="es-MX" sz="2667" b="1" dirty="0">
              <a:solidFill>
                <a:schemeClr val="tx1"/>
              </a:solidFill>
              <a:highlight>
                <a:srgbClr val="FF0000"/>
              </a:highlight>
            </a:endParaRPr>
          </a:p>
        </p:txBody>
      </p:sp>
      <p:grpSp>
        <p:nvGrpSpPr>
          <p:cNvPr id="2" name="Grupo 1">
            <a:extLst>
              <a:ext uri="{FF2B5EF4-FFF2-40B4-BE49-F238E27FC236}">
                <a16:creationId xmlns:a16="http://schemas.microsoft.com/office/drawing/2014/main" id="{11FD4CC3-4B67-5575-9498-0F7D337CF7F6}"/>
              </a:ext>
            </a:extLst>
          </p:cNvPr>
          <p:cNvGrpSpPr/>
          <p:nvPr/>
        </p:nvGrpSpPr>
        <p:grpSpPr>
          <a:xfrm>
            <a:off x="6096001" y="367275"/>
            <a:ext cx="7365796" cy="6357309"/>
            <a:chOff x="6096001" y="367275"/>
            <a:chExt cx="7365796" cy="6357309"/>
          </a:xfrm>
        </p:grpSpPr>
        <p:pic>
          <p:nvPicPr>
            <p:cNvPr id="2050" name="Picture 2" descr="No hay ninguna descripción de la foto disponible.">
              <a:extLst>
                <a:ext uri="{FF2B5EF4-FFF2-40B4-BE49-F238E27FC236}">
                  <a16:creationId xmlns:a16="http://schemas.microsoft.com/office/drawing/2014/main" id="{DC55A500-5491-4486-B665-C52D6A389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661" y="367275"/>
              <a:ext cx="4435121" cy="6357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92FE7B94-EFDC-444F-99A3-3BE1E32B20BD}"/>
                </a:ext>
              </a:extLst>
            </p:cNvPr>
            <p:cNvSpPr txBox="1"/>
            <p:nvPr/>
          </p:nvSpPr>
          <p:spPr>
            <a:xfrm>
              <a:off x="6096001" y="5452442"/>
              <a:ext cx="7365796" cy="1241237"/>
            </a:xfrm>
            <a:prstGeom prst="rect">
              <a:avLst/>
            </a:prstGeom>
            <a:noFill/>
          </p:spPr>
          <p:txBody>
            <a:bodyPr wrap="square" rtlCol="0">
              <a:spAutoFit/>
            </a:bodyPr>
            <a:lstStyle/>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Edgar Tello Montes </a:t>
              </a:r>
            </a:p>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El congresista del Pueblo</a:t>
              </a:r>
            </a:p>
          </p:txBody>
        </p:sp>
      </p:grpSp>
      <p:pic>
        <p:nvPicPr>
          <p:cNvPr id="6" name="Imagen 5">
            <a:extLst>
              <a:ext uri="{FF2B5EF4-FFF2-40B4-BE49-F238E27FC236}">
                <a16:creationId xmlns:a16="http://schemas.microsoft.com/office/drawing/2014/main" id="{24779DCA-152A-8F9C-930B-B8D37AC6D97E}"/>
              </a:ext>
            </a:extLst>
          </p:cNvPr>
          <p:cNvPicPr>
            <a:picLocks noChangeAspect="1"/>
          </p:cNvPicPr>
          <p:nvPr/>
        </p:nvPicPr>
        <p:blipFill>
          <a:blip r:embed="rId5"/>
          <a:stretch>
            <a:fillRect/>
          </a:stretch>
        </p:blipFill>
        <p:spPr>
          <a:xfrm>
            <a:off x="573003" y="299170"/>
            <a:ext cx="1154198" cy="11348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8D713-7CF8-483D-AB13-6A644E9F8E92}"/>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0632B510-FF26-4C8D-A250-86539A1F6EA9}"/>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4BE691CF-2681-4A67-BD65-BBAC8282C474}"/>
              </a:ext>
            </a:extLst>
          </p:cNvPr>
          <p:cNvPicPr>
            <a:picLocks noChangeAspect="1"/>
          </p:cNvPicPr>
          <p:nvPr/>
        </p:nvPicPr>
        <p:blipFill>
          <a:blip r:embed="rId2"/>
          <a:stretch>
            <a:fillRect/>
          </a:stretch>
        </p:blipFill>
        <p:spPr>
          <a:xfrm>
            <a:off x="-1" y="51524"/>
            <a:ext cx="12192000" cy="6858000"/>
          </a:xfrm>
          <a:prstGeom prst="rect">
            <a:avLst/>
          </a:prstGeom>
        </p:spPr>
      </p:pic>
      <p:sp>
        <p:nvSpPr>
          <p:cNvPr id="5" name="Título 8">
            <a:extLst>
              <a:ext uri="{FF2B5EF4-FFF2-40B4-BE49-F238E27FC236}">
                <a16:creationId xmlns:a16="http://schemas.microsoft.com/office/drawing/2014/main" id="{9C650E3F-E67D-40AF-8859-60DD640FA7D5}"/>
              </a:ext>
            </a:extLst>
          </p:cNvPr>
          <p:cNvSpPr txBox="1">
            <a:spLocks/>
          </p:cNvSpPr>
          <p:nvPr/>
        </p:nvSpPr>
        <p:spPr>
          <a:xfrm>
            <a:off x="553965" y="1321958"/>
            <a:ext cx="11291289" cy="2846004"/>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6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3800" b="1" u="sng" dirty="0">
              <a:solidFill>
                <a:schemeClr val="bg1"/>
              </a:solidFill>
              <a:highlight>
                <a:srgbClr val="FF0000"/>
              </a:highlight>
            </a:endParaRPr>
          </a:p>
          <a:p>
            <a:pPr algn="just"/>
            <a:r>
              <a:rPr lang="es-MX" sz="3800" b="1" u="sng" dirty="0">
                <a:solidFill>
                  <a:schemeClr val="bg1"/>
                </a:solidFill>
                <a:highlight>
                  <a:srgbClr val="FF0000"/>
                </a:highlight>
              </a:rPr>
              <a:t>Se adiciona diversos artículos de la siguiente manera, a la Ley Nº 23330:</a:t>
            </a:r>
          </a:p>
          <a:p>
            <a:pPr algn="just"/>
            <a:endParaRPr lang="es-MX" sz="3800" b="1" u="sng" dirty="0">
              <a:solidFill>
                <a:schemeClr val="bg1"/>
              </a:solidFill>
              <a:highlight>
                <a:srgbClr val="FF0000"/>
              </a:highlight>
            </a:endParaRPr>
          </a:p>
          <a:p>
            <a:pPr algn="just"/>
            <a:r>
              <a:rPr lang="es-ES_tradnl" dirty="0"/>
              <a:t>Artículo 8.- La Escuela Nacional de Salud Pública – ENSAP, realizará la elaboración y rendición del examen nacional de las distintas carreras de las ciencias de la salud y otorgará capacitaciones, cursos con acreditación, entre otras actividades académicas de forma presencial o virtual a favor de los </a:t>
            </a:r>
            <a:r>
              <a:rPr lang="es-ES_tradnl" dirty="0" err="1"/>
              <a:t>serumistas</a:t>
            </a:r>
            <a:r>
              <a:rPr lang="es-ES_tradnl" dirty="0"/>
              <a:t>, así mismo, establézcase por el Minsa el concepto de inscripción a costo simbólico para el serumista.</a:t>
            </a:r>
            <a:endParaRPr lang="es-PE" dirty="0"/>
          </a:p>
          <a:p>
            <a:pPr algn="just"/>
            <a:endParaRPr lang="es-MX" sz="2000" u="sng" dirty="0">
              <a:solidFill>
                <a:schemeClr val="tx1"/>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4C370498-CABE-4F54-9A55-173B78E0D9B5}"/>
              </a:ext>
            </a:extLst>
          </p:cNvPr>
          <p:cNvGrpSpPr/>
          <p:nvPr/>
        </p:nvGrpSpPr>
        <p:grpSpPr>
          <a:xfrm>
            <a:off x="2151013" y="77239"/>
            <a:ext cx="7748317" cy="1131389"/>
            <a:chOff x="2151013" y="77239"/>
            <a:chExt cx="7748317" cy="1131389"/>
          </a:xfrm>
        </p:grpSpPr>
        <p:sp>
          <p:nvSpPr>
            <p:cNvPr id="7" name="CuadroTexto 6">
              <a:extLst>
                <a:ext uri="{FF2B5EF4-FFF2-40B4-BE49-F238E27FC236}">
                  <a16:creationId xmlns:a16="http://schemas.microsoft.com/office/drawing/2014/main" id="{6E420B77-ABE2-4591-A23E-64AD20E8C0D7}"/>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8" name="CuadroTexto 7">
              <a:extLst>
                <a:ext uri="{FF2B5EF4-FFF2-40B4-BE49-F238E27FC236}">
                  <a16:creationId xmlns:a16="http://schemas.microsoft.com/office/drawing/2014/main" id="{90889E60-56ED-4A9D-8359-79F658EB872A}"/>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pic>
        <p:nvPicPr>
          <p:cNvPr id="9" name="Imagen 8">
            <a:extLst>
              <a:ext uri="{FF2B5EF4-FFF2-40B4-BE49-F238E27FC236}">
                <a16:creationId xmlns:a16="http://schemas.microsoft.com/office/drawing/2014/main" id="{DA38B579-E944-41D0-A033-81C32956490F}"/>
              </a:ext>
            </a:extLst>
          </p:cNvPr>
          <p:cNvPicPr>
            <a:picLocks noChangeAspect="1"/>
          </p:cNvPicPr>
          <p:nvPr/>
        </p:nvPicPr>
        <p:blipFill>
          <a:blip r:embed="rId3"/>
          <a:stretch>
            <a:fillRect/>
          </a:stretch>
        </p:blipFill>
        <p:spPr>
          <a:xfrm>
            <a:off x="10727642" y="180890"/>
            <a:ext cx="926437" cy="910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ángulo 9">
            <a:extLst>
              <a:ext uri="{FF2B5EF4-FFF2-40B4-BE49-F238E27FC236}">
                <a16:creationId xmlns:a16="http://schemas.microsoft.com/office/drawing/2014/main" id="{348F59A4-DF6F-4299-A72C-289F5ADBAB36}"/>
              </a:ext>
            </a:extLst>
          </p:cNvPr>
          <p:cNvSpPr/>
          <p:nvPr/>
        </p:nvSpPr>
        <p:spPr>
          <a:xfrm>
            <a:off x="106259" y="4281293"/>
            <a:ext cx="11979479" cy="2395818"/>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ES" sz="1600" b="1" u="sng" dirty="0">
              <a:solidFill>
                <a:schemeClr val="tx1"/>
              </a:solidFill>
            </a:endParaRPr>
          </a:p>
          <a:p>
            <a:pPr algn="just"/>
            <a:r>
              <a:rPr lang="es-ES" sz="1600" b="1" u="sng" dirty="0">
                <a:solidFill>
                  <a:schemeClr val="tx1"/>
                </a:solidFill>
              </a:rPr>
              <a:t>OBJETIVO:</a:t>
            </a:r>
            <a:r>
              <a:rPr lang="es-ES" sz="1600" b="1" dirty="0">
                <a:solidFill>
                  <a:schemeClr val="tx1"/>
                </a:solidFill>
              </a:rPr>
              <a:t> Es estandarizar a un costo simbólico para rendir el examen nacional de las distintas carreras de la salud para el ingreso al serums, desde el año 2006 hasta la fecha, el ministerio de salud terceriza los exámenes de los profesionales  ha asociaciones mediante resoluciones ministeriales sin control y fiscalización de los dineros recaudados, que oscila entre S/ 5 000 000 (CINCO MILLONES DE SOLES) aproximadamente en 4 horas que dura el examen, esto se debe al participar  titulados, bachilleres, internos, licenciados, egresados, siendo un aproximado más de 20 000 profesionales de las distintas carreras de la salud que postulan.  </a:t>
            </a:r>
          </a:p>
          <a:p>
            <a:pPr algn="just"/>
            <a:endParaRPr lang="es-ES" sz="1600" b="1" dirty="0">
              <a:solidFill>
                <a:schemeClr val="tx1"/>
              </a:solidFill>
            </a:endParaRPr>
          </a:p>
          <a:p>
            <a:pPr algn="just"/>
            <a:r>
              <a:rPr lang="es-ES" sz="1600" b="1" dirty="0">
                <a:solidFill>
                  <a:schemeClr val="tx1"/>
                </a:solidFill>
              </a:rPr>
              <a:t>Con la modificatoria, permitirá que la Escuela Nacional de Salud Pública- ENSAP, pueda tener un mejor soporte para las capacitaciones y actualizaciones al personal de salud con los ingresos económicos recaudados directamente por el Minsa. Por años ha sido una barrera burocrática generando un impedimento por los cobros desproporcionados para entrar al programa SERUMS, como se detallará en la siguiente diapositiva.</a:t>
            </a:r>
          </a:p>
          <a:p>
            <a:pPr algn="just"/>
            <a:endParaRPr lang="es-PE" b="1" dirty="0">
              <a:solidFill>
                <a:schemeClr val="tx1"/>
              </a:solidFill>
            </a:endParaRPr>
          </a:p>
        </p:txBody>
      </p:sp>
    </p:spTree>
    <p:extLst>
      <p:ext uri="{BB962C8B-B14F-4D97-AF65-F5344CB8AC3E}">
        <p14:creationId xmlns:p14="http://schemas.microsoft.com/office/powerpoint/2010/main" val="40111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C305B-6754-42DE-A4D3-0F2C8C81B223}"/>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824BEB42-9EA2-438E-811C-3E07CF72D464}"/>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9D233577-B211-4772-8E0C-74B37814576F}"/>
              </a:ext>
            </a:extLst>
          </p:cNvPr>
          <p:cNvPicPr>
            <a:picLocks noChangeAspect="1"/>
          </p:cNvPicPr>
          <p:nvPr/>
        </p:nvPicPr>
        <p:blipFill>
          <a:blip r:embed="rId2"/>
          <a:stretch>
            <a:fillRect/>
          </a:stretch>
        </p:blipFill>
        <p:spPr>
          <a:xfrm>
            <a:off x="-1" y="17968"/>
            <a:ext cx="12192000" cy="6858000"/>
          </a:xfrm>
          <a:prstGeom prst="rect">
            <a:avLst/>
          </a:prstGeom>
        </p:spPr>
      </p:pic>
      <p:pic>
        <p:nvPicPr>
          <p:cNvPr id="7" name="Imagen 6">
            <a:extLst>
              <a:ext uri="{FF2B5EF4-FFF2-40B4-BE49-F238E27FC236}">
                <a16:creationId xmlns:a16="http://schemas.microsoft.com/office/drawing/2014/main" id="{84F132DA-AB40-4C81-94C0-0A658BB01862}"/>
              </a:ext>
            </a:extLst>
          </p:cNvPr>
          <p:cNvPicPr>
            <a:picLocks noChangeAspect="1"/>
          </p:cNvPicPr>
          <p:nvPr/>
        </p:nvPicPr>
        <p:blipFill rotWithShape="1">
          <a:blip r:embed="rId3"/>
          <a:srcRect l="53669" t="21407" r="6010" b="6912"/>
          <a:stretch/>
        </p:blipFill>
        <p:spPr>
          <a:xfrm>
            <a:off x="2965552" y="1067106"/>
            <a:ext cx="6303190" cy="5648239"/>
          </a:xfrm>
          <a:prstGeom prst="rect">
            <a:avLst/>
          </a:prstGeom>
        </p:spPr>
      </p:pic>
      <p:sp>
        <p:nvSpPr>
          <p:cNvPr id="9" name="CuadroTexto 8">
            <a:extLst>
              <a:ext uri="{FF2B5EF4-FFF2-40B4-BE49-F238E27FC236}">
                <a16:creationId xmlns:a16="http://schemas.microsoft.com/office/drawing/2014/main" id="{9B32A99D-1980-4CB5-84ED-455367FD119B}"/>
              </a:ext>
            </a:extLst>
          </p:cNvPr>
          <p:cNvSpPr txBox="1"/>
          <p:nvPr/>
        </p:nvSpPr>
        <p:spPr>
          <a:xfrm>
            <a:off x="590375" y="80872"/>
            <a:ext cx="11053544" cy="923330"/>
          </a:xfrm>
          <a:prstGeom prst="rect">
            <a:avLst/>
          </a:prstGeom>
          <a:solidFill>
            <a:schemeClr val="bg2">
              <a:lumMod val="90000"/>
            </a:schemeClr>
          </a:solidFill>
        </p:spPr>
        <p:txBody>
          <a:bodyPr wrap="square">
            <a:spAutoFit/>
          </a:bodyPr>
          <a:lstStyle/>
          <a:p>
            <a:pPr algn="just"/>
            <a:r>
              <a:rPr lang="es-ES_tradnl" sz="1800" b="1" dirty="0">
                <a:effectLst/>
                <a:latin typeface="Arial" panose="020B0604020202020204" pitchFamily="34" charset="0"/>
                <a:ea typeface="Times New Roman" panose="02020603050405020304" pitchFamily="18" charset="0"/>
              </a:rPr>
              <a:t>En el siguiente cuadro se detallará la denominación de las asociaciones (el link de los costos para el examen) y las tasas de pago para la rendición del examen nacional a los profesionales de la salud:</a:t>
            </a:r>
            <a:endParaRPr lang="es-PE"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65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C7FDE-5402-4DFF-A3A6-254A8A732C5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BC4170E-49D5-46AC-A63C-1A80969F0029}"/>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27810B3F-CAF5-4862-9D87-076DDB05FD6A}"/>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241191FE-F0DA-4CE3-A22C-CC62B9BE7F51}"/>
              </a:ext>
            </a:extLst>
          </p:cNvPr>
          <p:cNvGrpSpPr/>
          <p:nvPr/>
        </p:nvGrpSpPr>
        <p:grpSpPr>
          <a:xfrm>
            <a:off x="2151013" y="77239"/>
            <a:ext cx="7748317" cy="1131389"/>
            <a:chOff x="2151013" y="77239"/>
            <a:chExt cx="7748317" cy="1131389"/>
          </a:xfrm>
        </p:grpSpPr>
        <p:sp>
          <p:nvSpPr>
            <p:cNvPr id="6" name="CuadroTexto 5">
              <a:extLst>
                <a:ext uri="{FF2B5EF4-FFF2-40B4-BE49-F238E27FC236}">
                  <a16:creationId xmlns:a16="http://schemas.microsoft.com/office/drawing/2014/main" id="{BB071183-1ACE-4D2F-ABDF-7D68FDF1DF20}"/>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9E36580C-D868-416B-B7CB-1ADD94FC9F71}"/>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8" name="Título 8">
            <a:extLst>
              <a:ext uri="{FF2B5EF4-FFF2-40B4-BE49-F238E27FC236}">
                <a16:creationId xmlns:a16="http://schemas.microsoft.com/office/drawing/2014/main" id="{B57F1AC0-8676-4D29-8DE2-3D7C124DB5D4}"/>
              </a:ext>
            </a:extLst>
          </p:cNvPr>
          <p:cNvSpPr txBox="1">
            <a:spLocks/>
          </p:cNvSpPr>
          <p:nvPr/>
        </p:nvSpPr>
        <p:spPr>
          <a:xfrm>
            <a:off x="520409" y="1313913"/>
            <a:ext cx="11291289" cy="2395818"/>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7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3800" b="1" u="sng" dirty="0">
              <a:solidFill>
                <a:schemeClr val="bg1"/>
              </a:solidFill>
              <a:highlight>
                <a:srgbClr val="FF0000"/>
              </a:highlight>
            </a:endParaRPr>
          </a:p>
          <a:p>
            <a:pPr algn="just"/>
            <a:r>
              <a:rPr lang="es-MX" sz="3800" b="1" u="sng" dirty="0">
                <a:solidFill>
                  <a:schemeClr val="bg1"/>
                </a:solidFill>
                <a:highlight>
                  <a:srgbClr val="FF0000"/>
                </a:highlight>
              </a:rPr>
              <a:t>Se adiciona diversos artículos de la siguiente manera, a la Ley Nº 23330:</a:t>
            </a:r>
          </a:p>
          <a:p>
            <a:pPr algn="just"/>
            <a:endParaRPr lang="es-MX" sz="2100" b="1" u="sng" dirty="0">
              <a:solidFill>
                <a:schemeClr val="bg1"/>
              </a:solidFill>
              <a:highlight>
                <a:srgbClr val="FF0000"/>
              </a:highlight>
            </a:endParaRPr>
          </a:p>
          <a:p>
            <a:pPr algn="just"/>
            <a:r>
              <a:rPr lang="es-ES_tradnl" sz="2400" b="1" dirty="0"/>
              <a:t>Artículo 9.- </a:t>
            </a:r>
            <a:r>
              <a:rPr lang="es-ES_tradnl" sz="2800" dirty="0"/>
              <a:t>Incorpórese a los tipos de régimen laboral a los profesionales de las ciencias de la salud que integran el programa Servicio Rural, Urbano y Marginal de Salud – SERUMS, con la finalidad de ampliar las plazas ofertadas llegando a la totalidad de los postulantes, así mismo, reconózcase el tiempo de servicio del SERUMS como experiencia laboral de haber trabajado en instituciones públicas. </a:t>
            </a:r>
            <a:endParaRPr lang="es-PE" sz="2800" dirty="0"/>
          </a:p>
          <a:p>
            <a:pPr algn="just"/>
            <a:endParaRPr lang="es-MX" sz="2000" u="sng"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D61AAAB1-FF1B-4DB1-80AE-270E76E7702C}"/>
              </a:ext>
            </a:extLst>
          </p:cNvPr>
          <p:cNvSpPr/>
          <p:nvPr/>
        </p:nvSpPr>
        <p:spPr>
          <a:xfrm>
            <a:off x="106259" y="3815016"/>
            <a:ext cx="11979479" cy="2862095"/>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ES" sz="1600" b="1" u="sng" dirty="0">
              <a:solidFill>
                <a:schemeClr val="tx1"/>
              </a:solidFill>
            </a:endParaRPr>
          </a:p>
          <a:p>
            <a:pPr algn="just"/>
            <a:r>
              <a:rPr lang="es-ES" sz="1600" b="1" u="sng" dirty="0">
                <a:solidFill>
                  <a:schemeClr val="tx1"/>
                </a:solidFill>
              </a:rPr>
              <a:t>OBJETIVO:</a:t>
            </a:r>
            <a:r>
              <a:rPr lang="es-ES" sz="1600" b="1" dirty="0">
                <a:solidFill>
                  <a:schemeClr val="tx1"/>
                </a:solidFill>
              </a:rPr>
              <a:t> Es tener opciones de los tipos de régimen laboral que podrá obtener el profesional de la salud al ingresar al programa SERUMS, llegando a ocupar plazas remuneras en cualquiera de sus modalidades, remunerada, equivalente o complementaria. También permitirá reconocer el SERUMS como experiencia laboral. </a:t>
            </a:r>
          </a:p>
          <a:p>
            <a:pPr algn="just"/>
            <a:endParaRPr lang="es-ES" sz="1600" b="1" dirty="0">
              <a:solidFill>
                <a:schemeClr val="tx1"/>
              </a:solidFill>
            </a:endParaRPr>
          </a:p>
          <a:p>
            <a:pPr algn="just"/>
            <a:r>
              <a:rPr lang="es-ES_tradnl" sz="1100" b="1" dirty="0">
                <a:solidFill>
                  <a:schemeClr val="tx1"/>
                </a:solidFill>
                <a:latin typeface="Arial" panose="020B0604020202020204" pitchFamily="34" charset="0"/>
                <a:ea typeface="Times New Roman" panose="02020603050405020304" pitchFamily="18" charset="0"/>
              </a:rPr>
              <a:t>D</a:t>
            </a:r>
            <a:r>
              <a:rPr lang="es-ES_tradnl" sz="1100" b="1" dirty="0">
                <a:solidFill>
                  <a:schemeClr val="tx1"/>
                </a:solidFill>
                <a:effectLst/>
                <a:latin typeface="Arial" panose="020B0604020202020204" pitchFamily="34" charset="0"/>
                <a:ea typeface="Times New Roman" panose="02020603050405020304" pitchFamily="18" charset="0"/>
              </a:rPr>
              <a:t>e acuerdo al INFORME TECNICO N° 000471-2022-SERVIR-GPGSC, SERVIR emitió un informe con fecha treinta y uno del mes de marzo de dos mil veinte dos, sobre la naturaleza del Servicio Rural y Urbano Marginal de Salud (en adelante SERUMS), tal es así, cuyo contenido se ratifica y recomienda su revisión para mayor detalle- el cual concluyó lo siguiente: </a:t>
            </a:r>
            <a:endParaRPr lang="es-PE" sz="1100" b="1" dirty="0">
              <a:solidFill>
                <a:schemeClr val="tx1"/>
              </a:solidFill>
              <a:effectLst/>
              <a:latin typeface="Times New Roman" panose="02020603050405020304" pitchFamily="18" charset="0"/>
              <a:ea typeface="Times New Roman" panose="02020603050405020304" pitchFamily="18" charset="0"/>
            </a:endParaRPr>
          </a:p>
          <a:p>
            <a:pPr algn="just"/>
            <a:r>
              <a:rPr lang="es-ES_tradnl" sz="700" dirty="0">
                <a:solidFill>
                  <a:schemeClr val="tx1"/>
                </a:solidFill>
                <a:effectLst/>
                <a:latin typeface="Arial" panose="020B0604020202020204" pitchFamily="34" charset="0"/>
                <a:ea typeface="Times New Roman" panose="02020603050405020304" pitchFamily="18" charset="0"/>
              </a:rPr>
              <a:t> </a:t>
            </a:r>
            <a:endParaRPr lang="es-PE" sz="900" dirty="0">
              <a:solidFill>
                <a:schemeClr val="tx1"/>
              </a:solidFill>
              <a:effectLst/>
              <a:latin typeface="Times New Roman" panose="02020603050405020304" pitchFamily="18" charset="0"/>
              <a:ea typeface="Times New Roman" panose="02020603050405020304" pitchFamily="18" charset="0"/>
            </a:endParaRPr>
          </a:p>
          <a:p>
            <a:pPr algn="just"/>
            <a:r>
              <a:rPr lang="es-ES_tradnl" sz="1050" b="1" dirty="0">
                <a:solidFill>
                  <a:schemeClr val="tx1"/>
                </a:solidFill>
                <a:effectLst/>
                <a:latin typeface="Arial" panose="020B0604020202020204" pitchFamily="34" charset="0"/>
                <a:ea typeface="Times New Roman" panose="02020603050405020304" pitchFamily="18" charset="0"/>
              </a:rPr>
              <a:t>“3.1. El vínculo entre el profesional de la salud que participa del SERUMS y el Estado no es de naturaleza laboral pues, para que exista una relación de trabajo entre ambos, la Ley N° 23330 exige que el profesional haya culminado el SERUMS. “</a:t>
            </a:r>
            <a:endParaRPr lang="es-PE" sz="900" dirty="0">
              <a:solidFill>
                <a:schemeClr val="tx1"/>
              </a:solidFill>
              <a:effectLst/>
              <a:latin typeface="Times New Roman" panose="02020603050405020304" pitchFamily="18" charset="0"/>
              <a:ea typeface="Times New Roman" panose="02020603050405020304" pitchFamily="18" charset="0"/>
            </a:endParaRPr>
          </a:p>
          <a:p>
            <a:pPr algn="just"/>
            <a:r>
              <a:rPr lang="es-ES_tradnl" sz="1100" b="1" dirty="0">
                <a:solidFill>
                  <a:schemeClr val="tx1"/>
                </a:solidFill>
                <a:effectLst/>
                <a:latin typeface="Arial" panose="020B0604020202020204" pitchFamily="34" charset="0"/>
                <a:ea typeface="Times New Roman" panose="02020603050405020304" pitchFamily="18" charset="0"/>
              </a:rPr>
              <a:t>“3.2 Entonces podemos afirmar que el SERUMS es un servicio de naturaleza especial que se rige bajo su propia normativa, no encontrándose sujeto a las normas que regulan los regímenes laborales de la administración pública.” </a:t>
            </a:r>
            <a:endParaRPr lang="es-PE" sz="1100" b="1" dirty="0">
              <a:solidFill>
                <a:schemeClr val="tx1"/>
              </a:solidFill>
              <a:effectLst/>
              <a:latin typeface="Times New Roman" panose="02020603050405020304" pitchFamily="18" charset="0"/>
              <a:ea typeface="Times New Roman" panose="02020603050405020304" pitchFamily="18" charset="0"/>
            </a:endParaRPr>
          </a:p>
          <a:p>
            <a:pPr algn="just"/>
            <a:r>
              <a:rPr lang="es-ES_tradnl" sz="1100" b="1" dirty="0">
                <a:solidFill>
                  <a:schemeClr val="tx1"/>
                </a:solidFill>
                <a:effectLst/>
                <a:latin typeface="Arial" panose="020B0604020202020204" pitchFamily="34" charset="0"/>
                <a:ea typeface="Times New Roman" panose="02020603050405020304" pitchFamily="18" charset="0"/>
              </a:rPr>
              <a:t>“3.3. El tiempo que se desarrolla el SERUMS así sea remunerado no podrá ser contabilizado como tiempo de servicios en tanto, no se ha desarrollado dentro de una relación laboral.”</a:t>
            </a:r>
            <a:endParaRPr lang="es-PE" sz="1100" b="1" dirty="0">
              <a:solidFill>
                <a:schemeClr val="tx1"/>
              </a:solidFill>
              <a:effectLst/>
              <a:latin typeface="Times New Roman" panose="02020603050405020304" pitchFamily="18" charset="0"/>
              <a:ea typeface="Times New Roman" panose="02020603050405020304" pitchFamily="18" charset="0"/>
            </a:endParaRPr>
          </a:p>
          <a:p>
            <a:pPr algn="just"/>
            <a:r>
              <a:rPr lang="es-ES_tradnl" sz="1200" b="1" dirty="0">
                <a:solidFill>
                  <a:schemeClr val="tx1"/>
                </a:solidFill>
                <a:effectLst/>
                <a:latin typeface="Arial" panose="020B0604020202020204" pitchFamily="34" charset="0"/>
                <a:ea typeface="Times New Roman" panose="02020603050405020304" pitchFamily="18" charset="0"/>
              </a:rPr>
              <a:t>Es por eso, que la iniciativa legislativa permite incorporar a los tipos de régimen laboral modificando y adicionando diversos artículos de la Ley N° 23330</a:t>
            </a:r>
            <a:r>
              <a:rPr lang="es-ES_tradnl" sz="1100" b="1" dirty="0">
                <a:solidFill>
                  <a:schemeClr val="tx1"/>
                </a:solidFill>
                <a:effectLst/>
                <a:latin typeface="Arial" panose="020B0604020202020204" pitchFamily="34" charset="0"/>
                <a:ea typeface="Times New Roman" panose="02020603050405020304" pitchFamily="18" charset="0"/>
              </a:rPr>
              <a:t>.</a:t>
            </a:r>
            <a:endParaRPr lang="es-PE" sz="1100" b="1" dirty="0">
              <a:solidFill>
                <a:schemeClr val="tx1"/>
              </a:solidFill>
              <a:effectLst/>
              <a:latin typeface="Times New Roman" panose="02020603050405020304" pitchFamily="18" charset="0"/>
              <a:ea typeface="Times New Roman" panose="02020603050405020304" pitchFamily="18" charset="0"/>
            </a:endParaRPr>
          </a:p>
          <a:p>
            <a:pPr algn="just"/>
            <a:endParaRPr lang="es-PE" b="1" dirty="0">
              <a:solidFill>
                <a:schemeClr val="tx1"/>
              </a:solidFill>
            </a:endParaRPr>
          </a:p>
        </p:txBody>
      </p:sp>
      <p:pic>
        <p:nvPicPr>
          <p:cNvPr id="10" name="Imagen 9">
            <a:extLst>
              <a:ext uri="{FF2B5EF4-FFF2-40B4-BE49-F238E27FC236}">
                <a16:creationId xmlns:a16="http://schemas.microsoft.com/office/drawing/2014/main" id="{A7AE9AFB-31ED-4788-99C4-D16296EBC1D0}"/>
              </a:ext>
            </a:extLst>
          </p:cNvPr>
          <p:cNvPicPr>
            <a:picLocks noChangeAspect="1"/>
          </p:cNvPicPr>
          <p:nvPr/>
        </p:nvPicPr>
        <p:blipFill>
          <a:blip r:embed="rId3"/>
          <a:stretch>
            <a:fillRect/>
          </a:stretch>
        </p:blipFill>
        <p:spPr>
          <a:xfrm>
            <a:off x="10727642" y="180890"/>
            <a:ext cx="926437" cy="910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469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200E6-215A-4CFD-AD3A-89CFB94AD2AF}"/>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678C3FD-87FA-4726-B62C-357C2B19ABBA}"/>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88F636FE-2FB3-4080-8ACB-37FD279908A1}"/>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A9AFB450-07E2-411E-B6BB-BFE6BBF7C6DA}"/>
              </a:ext>
            </a:extLst>
          </p:cNvPr>
          <p:cNvGrpSpPr/>
          <p:nvPr/>
        </p:nvGrpSpPr>
        <p:grpSpPr>
          <a:xfrm>
            <a:off x="2151013" y="77239"/>
            <a:ext cx="7748317" cy="1131389"/>
            <a:chOff x="2151013" y="77239"/>
            <a:chExt cx="7748317" cy="1131389"/>
          </a:xfrm>
        </p:grpSpPr>
        <p:sp>
          <p:nvSpPr>
            <p:cNvPr id="6" name="CuadroTexto 5">
              <a:extLst>
                <a:ext uri="{FF2B5EF4-FFF2-40B4-BE49-F238E27FC236}">
                  <a16:creationId xmlns:a16="http://schemas.microsoft.com/office/drawing/2014/main" id="{D40B603B-CC7D-4B31-9623-C32477BD2A49}"/>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D19E7F2D-3A4F-4511-8800-EBD01108B746}"/>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8" name="Título 8">
            <a:extLst>
              <a:ext uri="{FF2B5EF4-FFF2-40B4-BE49-F238E27FC236}">
                <a16:creationId xmlns:a16="http://schemas.microsoft.com/office/drawing/2014/main" id="{63F764ED-75A8-4679-B9FF-7A124C994594}"/>
              </a:ext>
            </a:extLst>
          </p:cNvPr>
          <p:cNvSpPr txBox="1">
            <a:spLocks/>
          </p:cNvSpPr>
          <p:nvPr/>
        </p:nvSpPr>
        <p:spPr>
          <a:xfrm>
            <a:off x="450353" y="1285218"/>
            <a:ext cx="11291289" cy="4209571"/>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8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3800" b="1" u="sng" dirty="0">
              <a:solidFill>
                <a:schemeClr val="bg1"/>
              </a:solidFill>
              <a:highlight>
                <a:srgbClr val="FF0000"/>
              </a:highlight>
            </a:endParaRPr>
          </a:p>
          <a:p>
            <a:pPr algn="just"/>
            <a:endParaRPr lang="es-MX" sz="3800" b="1" u="sng" dirty="0">
              <a:solidFill>
                <a:schemeClr val="bg1"/>
              </a:solidFill>
              <a:highlight>
                <a:srgbClr val="FF0000"/>
              </a:highlight>
            </a:endParaRPr>
          </a:p>
          <a:p>
            <a:pPr algn="just"/>
            <a:r>
              <a:rPr lang="es-MX" sz="3300" b="1" u="sng" dirty="0">
                <a:solidFill>
                  <a:schemeClr val="bg1"/>
                </a:solidFill>
                <a:highlight>
                  <a:srgbClr val="FF0000"/>
                </a:highlight>
              </a:rPr>
              <a:t>Se adiciona diversos artículos de la siguiente manera, a la Ley Nº 23330:</a:t>
            </a:r>
          </a:p>
          <a:p>
            <a:pPr algn="just"/>
            <a:endParaRPr lang="es-MX" sz="2300" b="1" u="sng" dirty="0">
              <a:solidFill>
                <a:schemeClr val="bg1"/>
              </a:solidFill>
              <a:highlight>
                <a:srgbClr val="FF0000"/>
              </a:highlight>
            </a:endParaRPr>
          </a:p>
          <a:p>
            <a:pPr algn="just"/>
            <a:r>
              <a:rPr lang="es-ES_tradnl" sz="2100" b="1" dirty="0"/>
              <a:t>Artículo 10.- </a:t>
            </a:r>
            <a:r>
              <a:rPr lang="es-ES_tradnl" sz="2100" dirty="0"/>
              <a:t>El SERUMS será remunerado en sus modalidades a excepto los que tiene ingresos económicos permanentes con el estado.</a:t>
            </a:r>
          </a:p>
          <a:p>
            <a:pPr algn="just"/>
            <a:endParaRPr lang="es-ES_tradnl" sz="2100" dirty="0"/>
          </a:p>
          <a:p>
            <a:pPr algn="just"/>
            <a:r>
              <a:rPr lang="es-ES_tradnl" sz="2100" b="1" dirty="0"/>
              <a:t>Artículo 11.- </a:t>
            </a:r>
            <a:r>
              <a:rPr lang="es-ES_tradnl" sz="2100" dirty="0"/>
              <a:t>El profesional de salud serumista gozará de un Seguro Integral de Salud gestionado por el Ministerio de Salud, garantizando desde el inicio de sus servicios.</a:t>
            </a:r>
          </a:p>
          <a:p>
            <a:pPr algn="just"/>
            <a:endParaRPr lang="es-ES_tradnl" sz="2100" dirty="0"/>
          </a:p>
          <a:p>
            <a:pPr algn="just"/>
            <a:r>
              <a:rPr lang="es-ES_tradnl" sz="2100" b="1" dirty="0"/>
              <a:t>Artículo 12.- </a:t>
            </a:r>
            <a:r>
              <a:rPr lang="es-ES_tradnl" sz="2100" dirty="0"/>
              <a:t>Incorpórese a las Instituciones educativa el programa SERUMS de forma gradual.</a:t>
            </a:r>
          </a:p>
          <a:p>
            <a:pPr algn="just"/>
            <a:endParaRPr lang="es-ES_tradnl" sz="2100" b="1" dirty="0"/>
          </a:p>
          <a:p>
            <a:pPr algn="just"/>
            <a:r>
              <a:rPr lang="es-ES_tradnl" sz="2100" b="1" dirty="0"/>
              <a:t>Artículo 13.- </a:t>
            </a:r>
            <a:r>
              <a:rPr lang="es-ES_tradnl" sz="2100" dirty="0"/>
              <a:t>Para la obtención de plazas ofertadas, se considerará por orden de mérito a través de la nota obtenida en el examen nacional de los profesionales de las ciencias de la salud, así mismo, podrán rendir el examen ilimitadamente</a:t>
            </a:r>
          </a:p>
          <a:p>
            <a:pPr algn="just"/>
            <a:endParaRPr lang="es-ES_tradnl" sz="2100" dirty="0"/>
          </a:p>
          <a:p>
            <a:pPr algn="just"/>
            <a:r>
              <a:rPr lang="es-ES_tradnl" sz="2100" b="1" dirty="0"/>
              <a:t>Artículo 14.- </a:t>
            </a:r>
            <a:r>
              <a:rPr lang="es-ES_tradnl" sz="2100" dirty="0"/>
              <a:t>Se convocará semestralmente como mínimo al año para rendir el examen nacional de los profesionales de las ciencias de la salud para ingresar al programa SERUMS.</a:t>
            </a:r>
            <a:endParaRPr lang="es-PE" sz="2100" dirty="0"/>
          </a:p>
          <a:p>
            <a:pPr algn="just"/>
            <a:endParaRPr lang="es-PE" sz="2000" dirty="0"/>
          </a:p>
          <a:p>
            <a:pPr algn="just"/>
            <a:endParaRPr lang="es-PE" sz="1900" dirty="0"/>
          </a:p>
          <a:p>
            <a:pPr algn="just"/>
            <a:endParaRPr lang="es-PE" sz="3100" dirty="0"/>
          </a:p>
          <a:p>
            <a:pPr algn="just"/>
            <a:endParaRPr lang="es-ES_tradnl" sz="2000" dirty="0"/>
          </a:p>
          <a:p>
            <a:pPr algn="just"/>
            <a:endParaRPr lang="es-ES_tradnl" sz="2000" dirty="0"/>
          </a:p>
          <a:p>
            <a:pPr algn="just"/>
            <a:endParaRPr lang="es-PE" sz="2000" dirty="0"/>
          </a:p>
          <a:p>
            <a:pPr algn="just"/>
            <a:endParaRPr lang="es-MX" sz="2000" u="sng"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B1BC75A7-B41A-4E00-95DB-FA556E428244}"/>
              </a:ext>
            </a:extLst>
          </p:cNvPr>
          <p:cNvPicPr>
            <a:picLocks noChangeAspect="1"/>
          </p:cNvPicPr>
          <p:nvPr/>
        </p:nvPicPr>
        <p:blipFill>
          <a:blip r:embed="rId3"/>
          <a:stretch>
            <a:fillRect/>
          </a:stretch>
        </p:blipFill>
        <p:spPr>
          <a:xfrm>
            <a:off x="10727642" y="180890"/>
            <a:ext cx="926437" cy="910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ángulo 9">
            <a:extLst>
              <a:ext uri="{FF2B5EF4-FFF2-40B4-BE49-F238E27FC236}">
                <a16:creationId xmlns:a16="http://schemas.microsoft.com/office/drawing/2014/main" id="{3E33BE97-6ABA-4F40-9CE4-5D3D27903343}"/>
              </a:ext>
            </a:extLst>
          </p:cNvPr>
          <p:cNvSpPr/>
          <p:nvPr/>
        </p:nvSpPr>
        <p:spPr>
          <a:xfrm>
            <a:off x="148202" y="5561091"/>
            <a:ext cx="11895589" cy="13428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ES" b="1" dirty="0">
                <a:solidFill>
                  <a:schemeClr val="tx1"/>
                </a:solidFill>
              </a:rPr>
              <a:t>La incorporación del SERUMS en las instituciones educativas de forma gradual, permitirá una mejor prevención en detectar las enfermedades en etapa temprana, así mismo, permitirá a través de los profesionales de la salud como las obstetras, enseñar en las aulas a través de charlas educativas una educación sexual con responsabilidad y planificación familiar, entre otros temas sociales.   </a:t>
            </a:r>
            <a:endParaRPr lang="es-PE" b="1" dirty="0">
              <a:solidFill>
                <a:schemeClr val="tx1"/>
              </a:solidFill>
            </a:endParaRPr>
          </a:p>
        </p:txBody>
      </p:sp>
    </p:spTree>
    <p:extLst>
      <p:ext uri="{BB962C8B-B14F-4D97-AF65-F5344CB8AC3E}">
        <p14:creationId xmlns:p14="http://schemas.microsoft.com/office/powerpoint/2010/main" val="26066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11F6-FFF1-45B0-BFA5-6AD2468AE694}"/>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BA5B54B0-A6A3-4A7C-8BB6-464542B59953}"/>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60786004-DB48-4339-B669-A477744E7ED6}"/>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24F32476-F3C7-4A16-B857-A9511777F7C7}"/>
              </a:ext>
            </a:extLst>
          </p:cNvPr>
          <p:cNvGrpSpPr/>
          <p:nvPr/>
        </p:nvGrpSpPr>
        <p:grpSpPr>
          <a:xfrm>
            <a:off x="2151013" y="77239"/>
            <a:ext cx="7748317" cy="1131389"/>
            <a:chOff x="2151013" y="77239"/>
            <a:chExt cx="7748317" cy="1131389"/>
          </a:xfrm>
        </p:grpSpPr>
        <p:sp>
          <p:nvSpPr>
            <p:cNvPr id="6" name="CuadroTexto 5">
              <a:extLst>
                <a:ext uri="{FF2B5EF4-FFF2-40B4-BE49-F238E27FC236}">
                  <a16:creationId xmlns:a16="http://schemas.microsoft.com/office/drawing/2014/main" id="{7D820D6A-16FF-4CD1-9505-93945BE7734A}"/>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7614C661-5E47-4812-BA8C-A62669496400}"/>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pic>
        <p:nvPicPr>
          <p:cNvPr id="9" name="Imagen 8">
            <a:extLst>
              <a:ext uri="{FF2B5EF4-FFF2-40B4-BE49-F238E27FC236}">
                <a16:creationId xmlns:a16="http://schemas.microsoft.com/office/drawing/2014/main" id="{AF2634F5-6868-4D0B-89C8-6C4471ECF123}"/>
              </a:ext>
            </a:extLst>
          </p:cNvPr>
          <p:cNvPicPr>
            <a:picLocks noChangeAspect="1"/>
          </p:cNvPicPr>
          <p:nvPr/>
        </p:nvPicPr>
        <p:blipFill rotWithShape="1">
          <a:blip r:embed="rId3"/>
          <a:srcRect l="26560" t="20499" r="27821" b="9931"/>
          <a:stretch/>
        </p:blipFill>
        <p:spPr>
          <a:xfrm>
            <a:off x="2941907" y="1292518"/>
            <a:ext cx="6308186" cy="5411348"/>
          </a:xfrm>
          <a:prstGeom prst="rect">
            <a:avLst/>
          </a:prstGeom>
        </p:spPr>
      </p:pic>
    </p:spTree>
    <p:extLst>
      <p:ext uri="{BB962C8B-B14F-4D97-AF65-F5344CB8AC3E}">
        <p14:creationId xmlns:p14="http://schemas.microsoft.com/office/powerpoint/2010/main" val="277286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B3F92-5732-41D7-B2A7-C18AC0468923}"/>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668BF072-B4AF-49BA-849D-59314BA24BB8}"/>
              </a:ext>
            </a:extLst>
          </p:cNvPr>
          <p:cNvSpPr>
            <a:spLocks noGrp="1"/>
          </p:cNvSpPr>
          <p:nvPr>
            <p:ph idx="1"/>
          </p:nvPr>
        </p:nvSpPr>
        <p:spPr/>
        <p:txBody>
          <a:bodyPr/>
          <a:lstStyle/>
          <a:p>
            <a:endParaRPr lang="es-PE"/>
          </a:p>
        </p:txBody>
      </p:sp>
      <p:grpSp>
        <p:nvGrpSpPr>
          <p:cNvPr id="4" name="Grupo 3">
            <a:extLst>
              <a:ext uri="{FF2B5EF4-FFF2-40B4-BE49-F238E27FC236}">
                <a16:creationId xmlns:a16="http://schemas.microsoft.com/office/drawing/2014/main" id="{8159CE51-BE76-4CBF-84AF-666D254C1859}"/>
              </a:ext>
            </a:extLst>
          </p:cNvPr>
          <p:cNvGrpSpPr/>
          <p:nvPr/>
        </p:nvGrpSpPr>
        <p:grpSpPr>
          <a:xfrm>
            <a:off x="0" y="0"/>
            <a:ext cx="12192000" cy="6858000"/>
            <a:chOff x="0" y="0"/>
            <a:chExt cx="9144000" cy="5143500"/>
          </a:xfrm>
        </p:grpSpPr>
        <p:pic>
          <p:nvPicPr>
            <p:cNvPr id="5" name="Imagen 4">
              <a:extLst>
                <a:ext uri="{FF2B5EF4-FFF2-40B4-BE49-F238E27FC236}">
                  <a16:creationId xmlns:a16="http://schemas.microsoft.com/office/drawing/2014/main" id="{02C646DF-77CD-4220-88EB-C1762C91F3FE}"/>
                </a:ext>
              </a:extLst>
            </p:cNvPr>
            <p:cNvPicPr>
              <a:picLocks noChangeAspect="1"/>
            </p:cNvPicPr>
            <p:nvPr/>
          </p:nvPicPr>
          <p:blipFill>
            <a:blip r:embed="rId2"/>
            <a:stretch>
              <a:fillRect/>
            </a:stretch>
          </p:blipFill>
          <p:spPr>
            <a:xfrm>
              <a:off x="0" y="0"/>
              <a:ext cx="6866164" cy="5143500"/>
            </a:xfrm>
            <a:prstGeom prst="rect">
              <a:avLst/>
            </a:prstGeom>
          </p:spPr>
        </p:pic>
        <p:sp>
          <p:nvSpPr>
            <p:cNvPr id="6" name="Rectángulo 5">
              <a:extLst>
                <a:ext uri="{FF2B5EF4-FFF2-40B4-BE49-F238E27FC236}">
                  <a16:creationId xmlns:a16="http://schemas.microsoft.com/office/drawing/2014/main" id="{D819F756-591F-481F-841F-1B2241E3FD19}"/>
                </a:ext>
              </a:extLst>
            </p:cNvPr>
            <p:cNvSpPr/>
            <p:nvPr/>
          </p:nvSpPr>
          <p:spPr>
            <a:xfrm>
              <a:off x="6866164" y="0"/>
              <a:ext cx="2277836" cy="5143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p>
          </p:txBody>
        </p:sp>
      </p:grpSp>
      <p:grpSp>
        <p:nvGrpSpPr>
          <p:cNvPr id="7" name="Grupo 6">
            <a:extLst>
              <a:ext uri="{FF2B5EF4-FFF2-40B4-BE49-F238E27FC236}">
                <a16:creationId xmlns:a16="http://schemas.microsoft.com/office/drawing/2014/main" id="{0A5EE82B-58B2-4F0F-9769-C9DF10CC30E7}"/>
              </a:ext>
            </a:extLst>
          </p:cNvPr>
          <p:cNvGrpSpPr/>
          <p:nvPr/>
        </p:nvGrpSpPr>
        <p:grpSpPr>
          <a:xfrm>
            <a:off x="6096001" y="367275"/>
            <a:ext cx="7365796" cy="6357309"/>
            <a:chOff x="6096001" y="367275"/>
            <a:chExt cx="7365796" cy="6357309"/>
          </a:xfrm>
        </p:grpSpPr>
        <p:pic>
          <p:nvPicPr>
            <p:cNvPr id="8" name="Picture 2" descr="No hay ninguna descripción de la foto disponible.">
              <a:extLst>
                <a:ext uri="{FF2B5EF4-FFF2-40B4-BE49-F238E27FC236}">
                  <a16:creationId xmlns:a16="http://schemas.microsoft.com/office/drawing/2014/main" id="{7086B973-A47B-46EF-8E4D-30A4D3368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661" y="367275"/>
              <a:ext cx="4435121" cy="6357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27B537C-CBF1-40FD-B96B-ECDE6E9F5EAE}"/>
                </a:ext>
              </a:extLst>
            </p:cNvPr>
            <p:cNvSpPr txBox="1"/>
            <p:nvPr/>
          </p:nvSpPr>
          <p:spPr>
            <a:xfrm>
              <a:off x="6096001" y="5452442"/>
              <a:ext cx="7365796" cy="1241237"/>
            </a:xfrm>
            <a:prstGeom prst="rect">
              <a:avLst/>
            </a:prstGeom>
            <a:noFill/>
          </p:spPr>
          <p:txBody>
            <a:bodyPr wrap="square" rtlCol="0">
              <a:spAutoFit/>
            </a:bodyPr>
            <a:lstStyle/>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Edgar Tello Montes </a:t>
              </a:r>
            </a:p>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El congresista del Pueblo</a:t>
              </a:r>
            </a:p>
          </p:txBody>
        </p:sp>
      </p:grpSp>
      <p:pic>
        <p:nvPicPr>
          <p:cNvPr id="11" name="Imagen 10">
            <a:extLst>
              <a:ext uri="{FF2B5EF4-FFF2-40B4-BE49-F238E27FC236}">
                <a16:creationId xmlns:a16="http://schemas.microsoft.com/office/drawing/2014/main" id="{40478F34-24A4-40C7-AF10-B4C6BB18898C}"/>
              </a:ext>
            </a:extLst>
          </p:cNvPr>
          <p:cNvPicPr>
            <a:picLocks noChangeAspect="1"/>
          </p:cNvPicPr>
          <p:nvPr/>
        </p:nvPicPr>
        <p:blipFill>
          <a:blip r:embed="rId4"/>
          <a:stretch>
            <a:fillRect/>
          </a:stretch>
        </p:blipFill>
        <p:spPr>
          <a:xfrm>
            <a:off x="838200" y="4038998"/>
            <a:ext cx="6090307" cy="2819002"/>
          </a:xfrm>
          <a:prstGeom prst="rect">
            <a:avLst/>
          </a:prstGeom>
        </p:spPr>
      </p:pic>
      <p:pic>
        <p:nvPicPr>
          <p:cNvPr id="13" name="Imagen 12">
            <a:extLst>
              <a:ext uri="{FF2B5EF4-FFF2-40B4-BE49-F238E27FC236}">
                <a16:creationId xmlns:a16="http://schemas.microsoft.com/office/drawing/2014/main" id="{3815CB16-5CF5-4ADE-B40E-7CAD1AF01703}"/>
              </a:ext>
            </a:extLst>
          </p:cNvPr>
          <p:cNvPicPr>
            <a:picLocks noChangeAspect="1"/>
          </p:cNvPicPr>
          <p:nvPr/>
        </p:nvPicPr>
        <p:blipFill>
          <a:blip r:embed="rId5"/>
          <a:stretch>
            <a:fillRect/>
          </a:stretch>
        </p:blipFill>
        <p:spPr>
          <a:xfrm>
            <a:off x="259218" y="223113"/>
            <a:ext cx="1355937" cy="13332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14" name="Grupo 13">
            <a:extLst>
              <a:ext uri="{FF2B5EF4-FFF2-40B4-BE49-F238E27FC236}">
                <a16:creationId xmlns:a16="http://schemas.microsoft.com/office/drawing/2014/main" id="{3EEB03B2-4B3D-4951-9B83-0ADCA55C42C0}"/>
              </a:ext>
            </a:extLst>
          </p:cNvPr>
          <p:cNvGrpSpPr/>
          <p:nvPr/>
        </p:nvGrpSpPr>
        <p:grpSpPr>
          <a:xfrm>
            <a:off x="195329" y="2257231"/>
            <a:ext cx="7359268" cy="1387806"/>
            <a:chOff x="2513178" y="20514"/>
            <a:chExt cx="7359268" cy="1387806"/>
          </a:xfrm>
        </p:grpSpPr>
        <p:sp>
          <p:nvSpPr>
            <p:cNvPr id="15" name="CuadroTexto 14">
              <a:extLst>
                <a:ext uri="{FF2B5EF4-FFF2-40B4-BE49-F238E27FC236}">
                  <a16:creationId xmlns:a16="http://schemas.microsoft.com/office/drawing/2014/main" id="{5A8C7133-2B96-4707-94B5-F6B9168C92CC}"/>
                </a:ext>
              </a:extLst>
            </p:cNvPr>
            <p:cNvSpPr txBox="1"/>
            <p:nvPr/>
          </p:nvSpPr>
          <p:spPr>
            <a:xfrm>
              <a:off x="2513178" y="20514"/>
              <a:ext cx="7359268" cy="523220"/>
            </a:xfrm>
            <a:prstGeom prst="rect">
              <a:avLst/>
            </a:prstGeom>
            <a:noFill/>
          </p:spPr>
          <p:txBody>
            <a:bodyPr wrap="square">
              <a:spAutoFit/>
            </a:bodyPr>
            <a:lstStyle/>
            <a:p>
              <a:pPr algn="just"/>
              <a:r>
                <a:rPr lang="es-MX" sz="2800" b="1" u="sng" dirty="0">
                  <a:solidFill>
                    <a:schemeClr val="bg1"/>
                  </a:solidFill>
                  <a:highlight>
                    <a:srgbClr val="FF0000"/>
                  </a:highlight>
                </a:rPr>
                <a:t>AUTOR DEL PROYECTO DE LEY </a:t>
              </a:r>
              <a:r>
                <a:rPr lang="es-MX" sz="2800" b="1" u="sng" dirty="0" err="1">
                  <a:solidFill>
                    <a:schemeClr val="bg1"/>
                  </a:solidFill>
                  <a:highlight>
                    <a:srgbClr val="FF0000"/>
                  </a:highlight>
                </a:rPr>
                <a:t>N°</a:t>
              </a:r>
              <a:r>
                <a:rPr lang="es-MX" sz="2800" b="1" u="sng" dirty="0">
                  <a:solidFill>
                    <a:schemeClr val="bg1"/>
                  </a:solidFill>
                  <a:highlight>
                    <a:srgbClr val="FF0000"/>
                  </a:highlight>
                </a:rPr>
                <a:t> 5749/2023-CR</a:t>
              </a:r>
              <a:endParaRPr lang="es-PE" sz="2800" dirty="0"/>
            </a:p>
          </p:txBody>
        </p:sp>
        <p:sp>
          <p:nvSpPr>
            <p:cNvPr id="16" name="CuadroTexto 15">
              <a:extLst>
                <a:ext uri="{FF2B5EF4-FFF2-40B4-BE49-F238E27FC236}">
                  <a16:creationId xmlns:a16="http://schemas.microsoft.com/office/drawing/2014/main" id="{179BA997-F862-4F6B-9F14-4AE59D4D1E5E}"/>
                </a:ext>
              </a:extLst>
            </p:cNvPr>
            <p:cNvSpPr txBox="1"/>
            <p:nvPr/>
          </p:nvSpPr>
          <p:spPr>
            <a:xfrm>
              <a:off x="2615729" y="484990"/>
              <a:ext cx="6991686" cy="923330"/>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Tree>
    <p:extLst>
      <p:ext uri="{BB962C8B-B14F-4D97-AF65-F5344CB8AC3E}">
        <p14:creationId xmlns:p14="http://schemas.microsoft.com/office/powerpoint/2010/main" val="140434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D6C1F-C707-38AA-2A1D-DA319406DD4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87FD40C-7E78-F960-4C71-8244B684732A}"/>
              </a:ext>
            </a:extLst>
          </p:cNvPr>
          <p:cNvSpPr>
            <a:spLocks noGrp="1"/>
          </p:cNvSpPr>
          <p:nvPr>
            <p:ph idx="1"/>
          </p:nvPr>
        </p:nvSpPr>
        <p:spPr/>
        <p:txBody>
          <a:bodyPr/>
          <a:lstStyle/>
          <a:p>
            <a:endParaRPr lang="es-PE"/>
          </a:p>
        </p:txBody>
      </p:sp>
      <p:pic>
        <p:nvPicPr>
          <p:cNvPr id="5" name="Imagen 4">
            <a:extLst>
              <a:ext uri="{FF2B5EF4-FFF2-40B4-BE49-F238E27FC236}">
                <a16:creationId xmlns:a16="http://schemas.microsoft.com/office/drawing/2014/main" id="{CF4A7305-B386-7184-ACDB-FE550FCE94C9}"/>
              </a:ext>
            </a:extLst>
          </p:cNvPr>
          <p:cNvPicPr>
            <a:picLocks noChangeAspect="1"/>
          </p:cNvPicPr>
          <p:nvPr/>
        </p:nvPicPr>
        <p:blipFill>
          <a:blip r:embed="rId2"/>
          <a:stretch>
            <a:fillRect/>
          </a:stretch>
        </p:blipFill>
        <p:spPr>
          <a:xfrm>
            <a:off x="0" y="0"/>
            <a:ext cx="12192000" cy="6858000"/>
          </a:xfrm>
          <a:prstGeom prst="rect">
            <a:avLst/>
          </a:prstGeom>
        </p:spPr>
      </p:pic>
      <p:sp>
        <p:nvSpPr>
          <p:cNvPr id="8" name="Título 8">
            <a:extLst>
              <a:ext uri="{FF2B5EF4-FFF2-40B4-BE49-F238E27FC236}">
                <a16:creationId xmlns:a16="http://schemas.microsoft.com/office/drawing/2014/main" id="{E2F76827-736E-BE2A-F290-7957645F7888}"/>
              </a:ext>
            </a:extLst>
          </p:cNvPr>
          <p:cNvSpPr txBox="1">
            <a:spLocks/>
          </p:cNvSpPr>
          <p:nvPr/>
        </p:nvSpPr>
        <p:spPr>
          <a:xfrm>
            <a:off x="1103398" y="1690688"/>
            <a:ext cx="10515600" cy="48021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4600" b="1" u="sng" dirty="0">
              <a:solidFill>
                <a:schemeClr val="bg1"/>
              </a:solidFill>
              <a:highlight>
                <a:srgbClr val="FF0000"/>
              </a:highlight>
            </a:endParaRPr>
          </a:p>
          <a:p>
            <a:r>
              <a:rPr lang="es-MX" sz="4600" b="1" u="sng" dirty="0">
                <a:solidFill>
                  <a:schemeClr val="bg1"/>
                </a:solidFill>
                <a:highlight>
                  <a:srgbClr val="FF0000"/>
                </a:highlight>
              </a:rPr>
              <a:t>ARTÍCULO 1.</a:t>
            </a:r>
            <a:r>
              <a:rPr lang="es-MX" sz="4600" b="1" dirty="0">
                <a:solidFill>
                  <a:schemeClr val="bg1"/>
                </a:solidFill>
                <a:highlight>
                  <a:srgbClr val="FF0000"/>
                </a:highlight>
              </a:rPr>
              <a:t> OBJETO DE LA LEY</a:t>
            </a:r>
            <a:br>
              <a:rPr lang="es-MX" sz="1800" b="1" dirty="0">
                <a:solidFill>
                  <a:srgbClr val="FFC000"/>
                </a:solidFill>
                <a:highlight>
                  <a:srgbClr val="FF0000"/>
                </a:highlight>
              </a:rPr>
            </a:br>
            <a:br>
              <a:rPr lang="es-MX" sz="2000" b="1" dirty="0">
                <a:solidFill>
                  <a:srgbClr val="FFC000"/>
                </a:solidFill>
                <a:highlight>
                  <a:srgbClr val="FF0000"/>
                </a:highlight>
              </a:rPr>
            </a:br>
            <a:endParaRPr lang="es-MX" sz="2000" b="1" dirty="0">
              <a:solidFill>
                <a:srgbClr val="FFC000"/>
              </a:solidFill>
              <a:highlight>
                <a:srgbClr val="FF0000"/>
              </a:highlight>
            </a:endParaRPr>
          </a:p>
          <a:p>
            <a:pPr algn="just"/>
            <a:r>
              <a:rPr lang="es-ES_tradnl" sz="4100" dirty="0"/>
              <a:t>La presente ley tiene por objeto modificar la Ley </a:t>
            </a:r>
            <a:r>
              <a:rPr lang="es-ES_tradnl" sz="4100" dirty="0" err="1"/>
              <a:t>N°</a:t>
            </a:r>
            <a:r>
              <a:rPr lang="es-ES_tradnl" sz="4100" dirty="0"/>
              <a:t> 23330 – Ley del SERUMS, a efecto de  garantizar y fortalecer el sistema de salud a nivel nacional en su primer nivel y segundo nivel en atención, posibilitando su ingreso al programa SERUMS a los profesionales de las ciencias de la salud e incorporar a los serumistas como miembro integrante a las Instituciones Educativas, así mismo, reconocer los derechos laborales de los profesionales del programa SERUMS incluyéndolos dentro de los tipos de Régimen laboral.</a:t>
            </a:r>
            <a:endParaRPr lang="es-PE" sz="4100" dirty="0"/>
          </a:p>
          <a:p>
            <a:pPr algn="just"/>
            <a:endParaRPr lang="es-MX" sz="2667" dirty="0">
              <a:solidFill>
                <a:schemeClr val="tx1"/>
              </a:solidFill>
              <a:highlight>
                <a:srgbClr val="FF0000"/>
              </a:highlight>
            </a:endParaRPr>
          </a:p>
        </p:txBody>
      </p:sp>
      <p:pic>
        <p:nvPicPr>
          <p:cNvPr id="10" name="Imagen 9">
            <a:extLst>
              <a:ext uri="{FF2B5EF4-FFF2-40B4-BE49-F238E27FC236}">
                <a16:creationId xmlns:a16="http://schemas.microsoft.com/office/drawing/2014/main" id="{4FA91423-9FC1-C3C8-699E-3563ACC57C81}"/>
              </a:ext>
            </a:extLst>
          </p:cNvPr>
          <p:cNvPicPr>
            <a:picLocks noChangeAspect="1"/>
          </p:cNvPicPr>
          <p:nvPr/>
        </p:nvPicPr>
        <p:blipFill>
          <a:blip r:embed="rId3"/>
          <a:stretch>
            <a:fillRect/>
          </a:stretch>
        </p:blipFill>
        <p:spPr>
          <a:xfrm>
            <a:off x="573002" y="299171"/>
            <a:ext cx="1164097" cy="11445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165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1D3A4-B4C9-2A92-21B8-7FBC6D4AEE0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3E7BE46A-9340-CD29-EF03-F45EEB0E771D}"/>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080D3D4D-265E-EE59-1CF1-C46D056C29E5}"/>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F6BB904E-7128-DD48-D662-9FC00742151B}"/>
              </a:ext>
            </a:extLst>
          </p:cNvPr>
          <p:cNvPicPr>
            <a:picLocks noChangeAspect="1"/>
          </p:cNvPicPr>
          <p:nvPr/>
        </p:nvPicPr>
        <p:blipFill>
          <a:blip r:embed="rId3"/>
          <a:stretch>
            <a:fillRect/>
          </a:stretch>
        </p:blipFill>
        <p:spPr>
          <a:xfrm>
            <a:off x="573003" y="299171"/>
            <a:ext cx="1183708" cy="11638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ítulo 8">
            <a:extLst>
              <a:ext uri="{FF2B5EF4-FFF2-40B4-BE49-F238E27FC236}">
                <a16:creationId xmlns:a16="http://schemas.microsoft.com/office/drawing/2014/main" id="{ACFD4CDE-39D3-E142-7822-8C014498CC7A}"/>
              </a:ext>
            </a:extLst>
          </p:cNvPr>
          <p:cNvSpPr txBox="1">
            <a:spLocks/>
          </p:cNvSpPr>
          <p:nvPr/>
        </p:nvSpPr>
        <p:spPr>
          <a:xfrm>
            <a:off x="838201" y="1756643"/>
            <a:ext cx="11109960" cy="455525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9000" b="1" u="sng" dirty="0">
                <a:solidFill>
                  <a:schemeClr val="bg1"/>
                </a:solidFill>
                <a:highlight>
                  <a:srgbClr val="FF0000"/>
                </a:highlight>
              </a:rPr>
              <a:t>ARTÍCULO 2.</a:t>
            </a:r>
            <a:r>
              <a:rPr lang="es-MX" sz="9000" b="1" dirty="0">
                <a:solidFill>
                  <a:schemeClr val="bg1"/>
                </a:solidFill>
                <a:highlight>
                  <a:srgbClr val="FF0000"/>
                </a:highlight>
              </a:rPr>
              <a:t> Finalidad de la ley .</a:t>
            </a:r>
          </a:p>
          <a:p>
            <a:pPr algn="just"/>
            <a:endParaRPr lang="es-MX" sz="1800" b="1" dirty="0">
              <a:solidFill>
                <a:srgbClr val="FFC000"/>
              </a:solidFill>
              <a:highlight>
                <a:srgbClr val="FF0000"/>
              </a:highlight>
            </a:endParaRPr>
          </a:p>
          <a:p>
            <a:pPr algn="just"/>
            <a:endParaRPr lang="es-MX" sz="1800" b="1" dirty="0">
              <a:solidFill>
                <a:srgbClr val="FFC000"/>
              </a:solidFill>
              <a:highlight>
                <a:srgbClr val="FF0000"/>
              </a:highlight>
            </a:endParaRPr>
          </a:p>
          <a:p>
            <a:pPr algn="just"/>
            <a:br>
              <a:rPr lang="es-MX" sz="1800" b="1" dirty="0">
                <a:solidFill>
                  <a:srgbClr val="FFC000"/>
                </a:solidFill>
                <a:highlight>
                  <a:srgbClr val="FF0000"/>
                </a:highlight>
              </a:rPr>
            </a:br>
            <a:br>
              <a:rPr lang="es-MX" sz="2000" b="1" dirty="0">
                <a:solidFill>
                  <a:srgbClr val="FFC000"/>
                </a:solidFill>
                <a:highlight>
                  <a:srgbClr val="FF0000"/>
                </a:highlight>
              </a:rPr>
            </a:br>
            <a:r>
              <a:rPr lang="es-ES_tradnl" sz="6700" dirty="0"/>
              <a:t>La iniciativa legislativa, tiene la finalidad de fortalecer el primer y segundo nivel de atención en salud, también e incorporar a los serumistas como miembro integrante a las Instituciones Educativas  en todo el territorio nacional, a su vez, permite integrar a los tipos de régimen laboral a los profesionales de las ciencias de la salud que integran el programa SERUMS en las plazas ofertadas por el Minsa a través de las instituciones públicas y privadas , así mismo, otorgar al Ministerio de Salud de acuerdo a su presupuesto la facultad de  incorporar e implementar  la Escuela Nacional de Salud Pública – ENSAP, para la elaboración y rendición del examen nacional de las distintas carreras de la salud, capacitaciones, cursos con acreditación, entre otras actividades académicas, a favor del serumista.  </a:t>
            </a:r>
            <a:endParaRPr lang="es-PE" sz="5800" dirty="0"/>
          </a:p>
          <a:p>
            <a:endParaRPr lang="es-MX" sz="2667" dirty="0">
              <a:solidFill>
                <a:schemeClr val="tx1"/>
              </a:solidFill>
              <a:highlight>
                <a:srgbClr val="FF0000"/>
              </a:highlight>
            </a:endParaRPr>
          </a:p>
        </p:txBody>
      </p:sp>
    </p:spTree>
    <p:extLst>
      <p:ext uri="{BB962C8B-B14F-4D97-AF65-F5344CB8AC3E}">
        <p14:creationId xmlns:p14="http://schemas.microsoft.com/office/powerpoint/2010/main" val="371418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7FB75-49B2-FECE-90C8-073F2CD7B98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FED0CB41-1B3D-B8C5-CE71-1B48B7388B71}"/>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126A66CC-48B4-0B6A-1F9F-5254D43F10C0}"/>
              </a:ext>
            </a:extLst>
          </p:cNvPr>
          <p:cNvPicPr>
            <a:picLocks noChangeAspect="1"/>
          </p:cNvPicPr>
          <p:nvPr/>
        </p:nvPicPr>
        <p:blipFill>
          <a:blip r:embed="rId2"/>
          <a:stretch>
            <a:fillRect/>
          </a:stretch>
        </p:blipFill>
        <p:spPr>
          <a:xfrm>
            <a:off x="-1" y="0"/>
            <a:ext cx="12192000" cy="6858000"/>
          </a:xfrm>
          <a:prstGeom prst="rect">
            <a:avLst/>
          </a:prstGeom>
        </p:spPr>
      </p:pic>
      <p:sp>
        <p:nvSpPr>
          <p:cNvPr id="6" name="Título 8">
            <a:extLst>
              <a:ext uri="{FF2B5EF4-FFF2-40B4-BE49-F238E27FC236}">
                <a16:creationId xmlns:a16="http://schemas.microsoft.com/office/drawing/2014/main" id="{C3901BB5-3525-B601-2FBB-A712B2A4BBAB}"/>
              </a:ext>
            </a:extLst>
          </p:cNvPr>
          <p:cNvSpPr txBox="1">
            <a:spLocks/>
          </p:cNvSpPr>
          <p:nvPr/>
        </p:nvSpPr>
        <p:spPr>
          <a:xfrm>
            <a:off x="6762768" y="1810921"/>
            <a:ext cx="5174254" cy="3947985"/>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9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2000" b="1" u="sng" dirty="0">
              <a:solidFill>
                <a:schemeClr val="bg1"/>
              </a:solidFill>
              <a:highlight>
                <a:srgbClr val="FF0000"/>
              </a:highlight>
            </a:endParaRPr>
          </a:p>
          <a:p>
            <a:endParaRPr lang="es-MX" sz="2000" b="1" u="sng" dirty="0">
              <a:solidFill>
                <a:srgbClr val="FFFF00"/>
              </a:solidFill>
              <a:highlight>
                <a:srgbClr val="FF0000"/>
              </a:highlight>
            </a:endParaRPr>
          </a:p>
          <a:p>
            <a:r>
              <a:rPr lang="es-MX" sz="2000" b="1" u="sng" dirty="0">
                <a:solidFill>
                  <a:srgbClr val="FFFF00"/>
                </a:solidFill>
                <a:highlight>
                  <a:srgbClr val="FF0000"/>
                </a:highlight>
              </a:rPr>
              <a:t>(MODIFICACIÓN)</a:t>
            </a:r>
            <a:r>
              <a:rPr lang="es-MX" sz="2000" b="1" dirty="0">
                <a:solidFill>
                  <a:srgbClr val="FFFF00"/>
                </a:solidFill>
                <a:highlight>
                  <a:srgbClr val="FF0000"/>
                </a:highlight>
              </a:rPr>
              <a:t> </a:t>
            </a:r>
            <a:r>
              <a:rPr lang="es-MX" sz="2000" b="1" u="sng" dirty="0">
                <a:solidFill>
                  <a:schemeClr val="bg1"/>
                </a:solidFill>
                <a:highlight>
                  <a:srgbClr val="FF0000"/>
                </a:highlight>
              </a:rPr>
              <a:t>REFORMA DEL PROGRAMA SERUMS</a:t>
            </a:r>
          </a:p>
          <a:p>
            <a:endParaRPr lang="es-MX" sz="3200" b="1" dirty="0">
              <a:solidFill>
                <a:srgbClr val="FFFF00"/>
              </a:solidFill>
              <a:highlight>
                <a:srgbClr val="FF0000"/>
              </a:highlight>
            </a:endParaRPr>
          </a:p>
          <a:p>
            <a:pPr algn="just"/>
            <a:r>
              <a:rPr lang="es-ES_tradnl" sz="1800" b="1" dirty="0"/>
              <a:t>Artículo 1°. </a:t>
            </a:r>
            <a:r>
              <a:rPr lang="es-ES_tradnl" sz="1800" dirty="0"/>
              <a:t>Establézcase el Servicio Rural y Urbano Marginal de Salud (SERUMS) que será prestado por los profesionales de la Ciencias de la Salud que obtengan su título a partir de la vigencia de la presente Ley. Así mismo, </a:t>
            </a:r>
            <a:r>
              <a:rPr lang="es-ES_tradnl" sz="1800" b="1" u="sng" dirty="0"/>
              <a:t>la prestación de servicio no será requisito para ocupar cargos en entidades públicas, ingresar a los programas de segunda especialización profesional y recibir del Estado beca u otra ayuda equivalente para estudios o perfeccionamiento. Si el profesional participa de forma voluntaria se reconocerá los puntajes obtenidos propios del SERUMS. </a:t>
            </a:r>
            <a:endParaRPr lang="es-MX" sz="1400" b="1" u="sng" dirty="0">
              <a:solidFill>
                <a:schemeClr val="bg1"/>
              </a:solidFill>
              <a:highlight>
                <a:srgbClr val="FF0000"/>
              </a:highlight>
            </a:endParaRPr>
          </a:p>
          <a:p>
            <a:br>
              <a:rPr lang="es-MX" sz="1800" b="1" dirty="0">
                <a:solidFill>
                  <a:srgbClr val="FFC000"/>
                </a:solidFill>
                <a:highlight>
                  <a:srgbClr val="FF0000"/>
                </a:highlight>
              </a:rPr>
            </a:br>
            <a:endParaRPr lang="es-MX" sz="2000" dirty="0">
              <a:solidFill>
                <a:schemeClr val="tx1"/>
              </a:solidFill>
              <a:latin typeface="Arial" panose="020B0604020202020204" pitchFamily="34" charset="0"/>
              <a:cs typeface="Arial" panose="020B0604020202020204" pitchFamily="34" charset="0"/>
            </a:endParaRPr>
          </a:p>
          <a:p>
            <a:pPr algn="just"/>
            <a:endParaRPr lang="es-MX" sz="2667" dirty="0">
              <a:solidFill>
                <a:schemeClr val="tx1"/>
              </a:solidFill>
              <a:highlight>
                <a:srgbClr val="FF0000"/>
              </a:highlight>
            </a:endParaRPr>
          </a:p>
        </p:txBody>
      </p:sp>
      <p:pic>
        <p:nvPicPr>
          <p:cNvPr id="9" name="Imagen 8">
            <a:extLst>
              <a:ext uri="{FF2B5EF4-FFF2-40B4-BE49-F238E27FC236}">
                <a16:creationId xmlns:a16="http://schemas.microsoft.com/office/drawing/2014/main" id="{E0B3230C-F9F6-7780-2A0F-A59FD251BDBE}"/>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ítulo 8">
            <a:extLst>
              <a:ext uri="{FF2B5EF4-FFF2-40B4-BE49-F238E27FC236}">
                <a16:creationId xmlns:a16="http://schemas.microsoft.com/office/drawing/2014/main" id="{B68BFABC-48E7-65B6-D20F-FB2DBD9C519D}"/>
              </a:ext>
            </a:extLst>
          </p:cNvPr>
          <p:cNvSpPr txBox="1">
            <a:spLocks/>
          </p:cNvSpPr>
          <p:nvPr/>
        </p:nvSpPr>
        <p:spPr>
          <a:xfrm>
            <a:off x="419100" y="1825625"/>
            <a:ext cx="5174254" cy="3947985"/>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4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2000" b="1" u="sng" dirty="0">
              <a:solidFill>
                <a:schemeClr val="bg1"/>
              </a:solidFill>
              <a:highlight>
                <a:srgbClr val="FF0000"/>
              </a:highlight>
            </a:endParaRPr>
          </a:p>
          <a:p>
            <a:endParaRPr lang="es-MX" sz="2000" b="1" u="sng" dirty="0">
              <a:solidFill>
                <a:schemeClr val="bg1"/>
              </a:solidFill>
              <a:highlight>
                <a:srgbClr val="FF0000"/>
              </a:highlight>
            </a:endParaRPr>
          </a:p>
          <a:p>
            <a:r>
              <a:rPr lang="es-MX" sz="4000" b="1" u="sng" dirty="0">
                <a:solidFill>
                  <a:srgbClr val="FFFF00"/>
                </a:solidFill>
                <a:highlight>
                  <a:srgbClr val="FF0000"/>
                </a:highlight>
              </a:rPr>
              <a:t>(LEY VIGENTE)  </a:t>
            </a:r>
            <a:r>
              <a:rPr lang="es-MX" sz="4000" b="1" u="sng" dirty="0">
                <a:solidFill>
                  <a:schemeClr val="bg1"/>
                </a:solidFill>
                <a:highlight>
                  <a:srgbClr val="FF0000"/>
                </a:highlight>
              </a:rPr>
              <a:t>LEY 23330, LEY DEL SERVICIO RURAL Y URBANO MARGINAL DE SALUD-SERUMS</a:t>
            </a:r>
          </a:p>
          <a:p>
            <a:endParaRPr lang="es-MX" sz="4000" b="1" dirty="0">
              <a:solidFill>
                <a:schemeClr val="bg1"/>
              </a:solidFill>
              <a:highlight>
                <a:srgbClr val="FF0000"/>
              </a:highlight>
            </a:endParaRPr>
          </a:p>
          <a:p>
            <a:endParaRPr lang="es-MX" sz="3200" b="1" dirty="0">
              <a:solidFill>
                <a:schemeClr val="bg1"/>
              </a:solidFill>
              <a:highlight>
                <a:srgbClr val="FF0000"/>
              </a:highlight>
            </a:endParaRPr>
          </a:p>
          <a:p>
            <a:pPr algn="just"/>
            <a:r>
              <a:rPr lang="es-ES" b="1" dirty="0"/>
              <a:t>Artículo 1 °.- </a:t>
            </a:r>
            <a:r>
              <a:rPr lang="es-ES" dirty="0"/>
              <a:t>Establécese el Servicio Rural y Urbano Marginal de Salud que será prestado por los profesionales de la Ciencias de la Salud que obtengan su título a partir de la vigencia de la presente Ley. La prestación del servicio constituye requisito indispensable para ocupar cargos en entidades públicas, ingresar a los programas de segunda especialización profesional y recibir del Estado beca u otra ayuda equivalente para estudios o perfeccionamiento. </a:t>
            </a:r>
            <a:endParaRPr lang="es-MX" sz="2000" dirty="0">
              <a:solidFill>
                <a:schemeClr val="tx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BF63A3A3-70C0-3C8F-1568-CDC9AE0034F5}"/>
              </a:ext>
            </a:extLst>
          </p:cNvPr>
          <p:cNvSpPr/>
          <p:nvPr/>
        </p:nvSpPr>
        <p:spPr>
          <a:xfrm>
            <a:off x="419100" y="5879139"/>
            <a:ext cx="11517922"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ES" sz="1400" b="1" u="sng" dirty="0">
                <a:solidFill>
                  <a:schemeClr val="tx1"/>
                </a:solidFill>
              </a:rPr>
              <a:t>OBJETIVO:</a:t>
            </a:r>
            <a:r>
              <a:rPr lang="es-ES" sz="1400" b="1" dirty="0">
                <a:solidFill>
                  <a:schemeClr val="tx1"/>
                </a:solidFill>
              </a:rPr>
              <a:t> Aumentar mayor participación de profesionales  de la salud para el concurso de plazas en las instituciones públicas, ejemplo: Como en la Sanidad de la Policía Nacional del Perú, que carecen de profesionales y de especialistas, al igual que Minsa, EsSalud, entre otras instituciones. Esta modificación, permitirá tener mayor presencia de profesionales de la salud y especialistas que nunca pasaron por el serums.</a:t>
            </a:r>
            <a:r>
              <a:rPr lang="es-ES" b="1" dirty="0">
                <a:solidFill>
                  <a:schemeClr val="tx1"/>
                </a:solidFill>
              </a:rPr>
              <a:t> </a:t>
            </a:r>
            <a:endParaRPr lang="es-PE" b="1" dirty="0">
              <a:solidFill>
                <a:schemeClr val="tx1"/>
              </a:solidFill>
            </a:endParaRPr>
          </a:p>
        </p:txBody>
      </p:sp>
      <p:grpSp>
        <p:nvGrpSpPr>
          <p:cNvPr id="10" name="Grupo 9">
            <a:extLst>
              <a:ext uri="{FF2B5EF4-FFF2-40B4-BE49-F238E27FC236}">
                <a16:creationId xmlns:a16="http://schemas.microsoft.com/office/drawing/2014/main" id="{2E0B9F7C-F687-4D94-8EB2-92393850FB72}"/>
              </a:ext>
            </a:extLst>
          </p:cNvPr>
          <p:cNvGrpSpPr/>
          <p:nvPr/>
        </p:nvGrpSpPr>
        <p:grpSpPr>
          <a:xfrm>
            <a:off x="2151013" y="419427"/>
            <a:ext cx="7748317" cy="1113553"/>
            <a:chOff x="2151013" y="419427"/>
            <a:chExt cx="7748317" cy="1113553"/>
          </a:xfrm>
        </p:grpSpPr>
        <p:sp>
          <p:nvSpPr>
            <p:cNvPr id="13" name="CuadroTexto 12">
              <a:extLst>
                <a:ext uri="{FF2B5EF4-FFF2-40B4-BE49-F238E27FC236}">
                  <a16:creationId xmlns:a16="http://schemas.microsoft.com/office/drawing/2014/main" id="{A28F055A-0111-4F03-9598-CB4CA27C15F5}"/>
                </a:ext>
              </a:extLst>
            </p:cNvPr>
            <p:cNvSpPr txBox="1"/>
            <p:nvPr/>
          </p:nvSpPr>
          <p:spPr>
            <a:xfrm>
              <a:off x="2416365" y="419427"/>
              <a:ext cx="7359268" cy="523220"/>
            </a:xfrm>
            <a:prstGeom prst="rect">
              <a:avLst/>
            </a:prstGeom>
            <a:noFill/>
          </p:spPr>
          <p:txBody>
            <a:bodyPr wrap="square">
              <a:spAutoFit/>
            </a:bodyPr>
            <a:lstStyle/>
            <a:p>
              <a:pPr algn="just"/>
              <a:r>
                <a:rPr lang="es-MX" sz="2800" b="1" u="sng" dirty="0">
                  <a:solidFill>
                    <a:schemeClr val="bg1"/>
                  </a:solidFill>
                  <a:highlight>
                    <a:srgbClr val="FF0000"/>
                  </a:highlight>
                </a:rPr>
                <a:t>AUTOR DEL PROYECTO DE LEY </a:t>
              </a:r>
              <a:r>
                <a:rPr lang="es-MX" sz="2800" b="1" u="sng" dirty="0" err="1">
                  <a:solidFill>
                    <a:schemeClr val="bg1"/>
                  </a:solidFill>
                  <a:highlight>
                    <a:srgbClr val="FF0000"/>
                  </a:highlight>
                </a:rPr>
                <a:t>N°</a:t>
              </a:r>
              <a:r>
                <a:rPr lang="es-MX" sz="2800" b="1" u="sng" dirty="0">
                  <a:solidFill>
                    <a:schemeClr val="bg1"/>
                  </a:solidFill>
                  <a:highlight>
                    <a:srgbClr val="FF0000"/>
                  </a:highlight>
                </a:rPr>
                <a:t> 5749/2023-CR</a:t>
              </a:r>
              <a:endParaRPr lang="es-PE" sz="2800" dirty="0"/>
            </a:p>
          </p:txBody>
        </p:sp>
        <p:sp>
          <p:nvSpPr>
            <p:cNvPr id="14" name="CuadroTexto 13">
              <a:extLst>
                <a:ext uri="{FF2B5EF4-FFF2-40B4-BE49-F238E27FC236}">
                  <a16:creationId xmlns:a16="http://schemas.microsoft.com/office/drawing/2014/main" id="{F29FA1E2-7DC6-447B-A2F0-C32CDCC6E73D}"/>
                </a:ext>
              </a:extLst>
            </p:cNvPr>
            <p:cNvSpPr txBox="1"/>
            <p:nvPr/>
          </p:nvSpPr>
          <p:spPr>
            <a:xfrm>
              <a:off x="2151013" y="886649"/>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Tree>
    <p:extLst>
      <p:ext uri="{BB962C8B-B14F-4D97-AF65-F5344CB8AC3E}">
        <p14:creationId xmlns:p14="http://schemas.microsoft.com/office/powerpoint/2010/main" val="244518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35920-F029-26CA-C9A0-C59467980609}"/>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8D1618C8-3159-E277-04D2-4F8271A81409}"/>
              </a:ext>
            </a:extLst>
          </p:cNvPr>
          <p:cNvSpPr>
            <a:spLocks noGrp="1"/>
          </p:cNvSpPr>
          <p:nvPr>
            <p:ph idx="1"/>
          </p:nvPr>
        </p:nvSpPr>
        <p:spPr/>
        <p:txBody>
          <a:bodyPr/>
          <a:lstStyle/>
          <a:p>
            <a:endParaRPr lang="es-PE"/>
          </a:p>
        </p:txBody>
      </p:sp>
      <p:pic>
        <p:nvPicPr>
          <p:cNvPr id="6" name="Imagen 5">
            <a:extLst>
              <a:ext uri="{FF2B5EF4-FFF2-40B4-BE49-F238E27FC236}">
                <a16:creationId xmlns:a16="http://schemas.microsoft.com/office/drawing/2014/main" id="{7910D9DF-48D1-07A2-F723-6664E51B663F}"/>
              </a:ext>
            </a:extLst>
          </p:cNvPr>
          <p:cNvPicPr>
            <a:picLocks noChangeAspect="1"/>
          </p:cNvPicPr>
          <p:nvPr/>
        </p:nvPicPr>
        <p:blipFill>
          <a:blip r:embed="rId2"/>
          <a:stretch>
            <a:fillRect/>
          </a:stretch>
        </p:blipFill>
        <p:spPr>
          <a:xfrm>
            <a:off x="-1" y="0"/>
            <a:ext cx="12192000" cy="6858000"/>
          </a:xfrm>
          <a:prstGeom prst="rect">
            <a:avLst/>
          </a:prstGeom>
        </p:spPr>
      </p:pic>
      <p:sp>
        <p:nvSpPr>
          <p:cNvPr id="8" name="Título 8">
            <a:extLst>
              <a:ext uri="{FF2B5EF4-FFF2-40B4-BE49-F238E27FC236}">
                <a16:creationId xmlns:a16="http://schemas.microsoft.com/office/drawing/2014/main" id="{A3D08210-F6BD-3831-8C7E-3332E649EB7A}"/>
              </a:ext>
            </a:extLst>
          </p:cNvPr>
          <p:cNvSpPr txBox="1">
            <a:spLocks/>
          </p:cNvSpPr>
          <p:nvPr/>
        </p:nvSpPr>
        <p:spPr>
          <a:xfrm>
            <a:off x="673062"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000" b="1" u="sng" dirty="0">
                <a:solidFill>
                  <a:srgbClr val="FFFF00"/>
                </a:solidFill>
                <a:highlight>
                  <a:srgbClr val="FF0000"/>
                </a:highlight>
              </a:rPr>
              <a:t>(LEY VIGENTE)  </a:t>
            </a:r>
            <a:r>
              <a:rPr lang="es-MX" sz="2000" b="1" u="sng" dirty="0">
                <a:solidFill>
                  <a:schemeClr val="bg1"/>
                </a:solidFill>
                <a:highlight>
                  <a:srgbClr val="FF0000"/>
                </a:highlight>
              </a:rPr>
              <a:t>LEY 23330, LEY DEL SERVICIO RURAL Y URBANO MARGINAL DE SALUD</a:t>
            </a:r>
          </a:p>
          <a:p>
            <a:endParaRPr lang="es-MX" sz="3200" b="1" dirty="0">
              <a:solidFill>
                <a:schemeClr val="bg1"/>
              </a:solidFill>
              <a:highlight>
                <a:srgbClr val="FF0000"/>
              </a:highlight>
            </a:endParaRPr>
          </a:p>
          <a:p>
            <a:pPr algn="just"/>
            <a:r>
              <a:rPr lang="es-ES" sz="2000" b="1" dirty="0"/>
              <a:t>Artículo 2 °.-</a:t>
            </a:r>
            <a:r>
              <a:rPr lang="es-ES" sz="1050" dirty="0"/>
              <a:t> </a:t>
            </a:r>
            <a:r>
              <a:rPr lang="es-ES" sz="2000" dirty="0"/>
              <a:t>La prestación del Servicio Rural y Urbano Marginal de Salud se efectuará como acción complementaría para el cumplimiento de los planes de desarrollo y planes sectoriales de salud.</a:t>
            </a:r>
            <a:endParaRPr lang="es-MX" sz="2000"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22DC1A3-F3C7-20AC-E944-B9B04C2E53A5}"/>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ítulo 8">
            <a:extLst>
              <a:ext uri="{FF2B5EF4-FFF2-40B4-BE49-F238E27FC236}">
                <a16:creationId xmlns:a16="http://schemas.microsoft.com/office/drawing/2014/main" id="{D8D87B4B-5D1F-D310-6E0A-7C0163AFA507}"/>
              </a:ext>
            </a:extLst>
          </p:cNvPr>
          <p:cNvSpPr txBox="1">
            <a:spLocks/>
          </p:cNvSpPr>
          <p:nvPr/>
        </p:nvSpPr>
        <p:spPr>
          <a:xfrm>
            <a:off x="6298893"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000" b="1" u="sng" dirty="0">
                <a:solidFill>
                  <a:schemeClr val="bg1"/>
                </a:solidFill>
                <a:highlight>
                  <a:srgbClr val="FF0000"/>
                </a:highlight>
              </a:rPr>
              <a:t>REFORMA DEL PROGRAMA SERUMS:</a:t>
            </a:r>
          </a:p>
          <a:p>
            <a:endParaRPr lang="es-MX" sz="3200" b="1" dirty="0">
              <a:solidFill>
                <a:schemeClr val="bg1"/>
              </a:solidFill>
              <a:highlight>
                <a:srgbClr val="FF0000"/>
              </a:highlight>
            </a:endParaRPr>
          </a:p>
          <a:p>
            <a:pPr algn="just"/>
            <a:r>
              <a:rPr lang="es-ES" sz="2000" b="1" dirty="0"/>
              <a:t>Artículo 2 °.-</a:t>
            </a:r>
            <a:r>
              <a:rPr lang="es-ES" sz="1050" dirty="0"/>
              <a:t> </a:t>
            </a:r>
            <a:r>
              <a:rPr lang="es-ES" sz="2000" dirty="0"/>
              <a:t>La prestación del Servicio Rural y Urbano Marginal de Salud se efectuará como acción complementaría para el cumplimiento de los planes de desarrollo y planes sectoriales de salud.</a:t>
            </a:r>
            <a:endParaRPr lang="es-MX" sz="2000" dirty="0">
              <a:solidFill>
                <a:schemeClr val="tx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1CD77168-BDF5-41FA-7A06-E1896A08019A}"/>
              </a:ext>
            </a:extLst>
          </p:cNvPr>
          <p:cNvSpPr/>
          <p:nvPr/>
        </p:nvSpPr>
        <p:spPr>
          <a:xfrm>
            <a:off x="695956" y="5494017"/>
            <a:ext cx="10800085"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s-ES" sz="2000" b="1" u="sng" dirty="0">
                <a:solidFill>
                  <a:schemeClr val="tx1"/>
                </a:solidFill>
              </a:rPr>
              <a:t>OBSERVACIÓN:</a:t>
            </a:r>
            <a:r>
              <a:rPr lang="es-ES" sz="2000" b="1" dirty="0">
                <a:solidFill>
                  <a:schemeClr val="tx1"/>
                </a:solidFill>
              </a:rPr>
              <a:t> Se mantiene el mismo artículo.</a:t>
            </a:r>
            <a:endParaRPr lang="es-PE" sz="2000" b="1" u="sng" dirty="0">
              <a:solidFill>
                <a:schemeClr val="tx1"/>
              </a:solidFill>
            </a:endParaRPr>
          </a:p>
        </p:txBody>
      </p:sp>
      <p:grpSp>
        <p:nvGrpSpPr>
          <p:cNvPr id="17" name="Grupo 16">
            <a:extLst>
              <a:ext uri="{FF2B5EF4-FFF2-40B4-BE49-F238E27FC236}">
                <a16:creationId xmlns:a16="http://schemas.microsoft.com/office/drawing/2014/main" id="{C24E6F60-D9F6-BA66-CEDF-497696EFA394}"/>
              </a:ext>
            </a:extLst>
          </p:cNvPr>
          <p:cNvGrpSpPr/>
          <p:nvPr/>
        </p:nvGrpSpPr>
        <p:grpSpPr>
          <a:xfrm>
            <a:off x="2151013" y="419427"/>
            <a:ext cx="7748317" cy="1113553"/>
            <a:chOff x="2151013" y="419427"/>
            <a:chExt cx="7748317" cy="1113553"/>
          </a:xfrm>
        </p:grpSpPr>
        <p:sp>
          <p:nvSpPr>
            <p:cNvPr id="14" name="CuadroTexto 13">
              <a:extLst>
                <a:ext uri="{FF2B5EF4-FFF2-40B4-BE49-F238E27FC236}">
                  <a16:creationId xmlns:a16="http://schemas.microsoft.com/office/drawing/2014/main" id="{281CF393-9874-D76D-77FB-4C74E97BE8C3}"/>
                </a:ext>
              </a:extLst>
            </p:cNvPr>
            <p:cNvSpPr txBox="1"/>
            <p:nvPr/>
          </p:nvSpPr>
          <p:spPr>
            <a:xfrm>
              <a:off x="2416365" y="419427"/>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16" name="CuadroTexto 15">
              <a:extLst>
                <a:ext uri="{FF2B5EF4-FFF2-40B4-BE49-F238E27FC236}">
                  <a16:creationId xmlns:a16="http://schemas.microsoft.com/office/drawing/2014/main" id="{1A8352D0-C910-3565-740C-A2FBBB0DD952}"/>
                </a:ext>
              </a:extLst>
            </p:cNvPr>
            <p:cNvSpPr txBox="1"/>
            <p:nvPr/>
          </p:nvSpPr>
          <p:spPr>
            <a:xfrm>
              <a:off x="2151013" y="886649"/>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Tree>
    <p:extLst>
      <p:ext uri="{BB962C8B-B14F-4D97-AF65-F5344CB8AC3E}">
        <p14:creationId xmlns:p14="http://schemas.microsoft.com/office/powerpoint/2010/main" val="14888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EF802-A79A-4197-B669-284EC326EE70}"/>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4B6CDCB-F84B-44CD-A955-4BDCF30137DE}"/>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5CD11633-B446-4ACD-9407-E5D028B481C2}"/>
              </a:ext>
            </a:extLst>
          </p:cNvPr>
          <p:cNvPicPr>
            <a:picLocks noChangeAspect="1"/>
          </p:cNvPicPr>
          <p:nvPr/>
        </p:nvPicPr>
        <p:blipFill>
          <a:blip r:embed="rId2"/>
          <a:stretch>
            <a:fillRect/>
          </a:stretch>
        </p:blipFill>
        <p:spPr>
          <a:xfrm>
            <a:off x="-1" y="0"/>
            <a:ext cx="12192000" cy="6858000"/>
          </a:xfrm>
          <a:prstGeom prst="rect">
            <a:avLst/>
          </a:prstGeom>
        </p:spPr>
      </p:pic>
      <p:grpSp>
        <p:nvGrpSpPr>
          <p:cNvPr id="5" name="Grupo 4">
            <a:extLst>
              <a:ext uri="{FF2B5EF4-FFF2-40B4-BE49-F238E27FC236}">
                <a16:creationId xmlns:a16="http://schemas.microsoft.com/office/drawing/2014/main" id="{7A65CEBC-C986-4A59-87B8-1C45169E6B4F}"/>
              </a:ext>
            </a:extLst>
          </p:cNvPr>
          <p:cNvGrpSpPr/>
          <p:nvPr/>
        </p:nvGrpSpPr>
        <p:grpSpPr>
          <a:xfrm>
            <a:off x="2151013" y="419427"/>
            <a:ext cx="7748317" cy="1113553"/>
            <a:chOff x="2151013" y="419427"/>
            <a:chExt cx="7748317" cy="1113553"/>
          </a:xfrm>
        </p:grpSpPr>
        <p:sp>
          <p:nvSpPr>
            <p:cNvPr id="6" name="CuadroTexto 5">
              <a:extLst>
                <a:ext uri="{FF2B5EF4-FFF2-40B4-BE49-F238E27FC236}">
                  <a16:creationId xmlns:a16="http://schemas.microsoft.com/office/drawing/2014/main" id="{F7839E6B-199D-4C57-A1AD-8B3FFFB0BA21}"/>
                </a:ext>
              </a:extLst>
            </p:cNvPr>
            <p:cNvSpPr txBox="1"/>
            <p:nvPr/>
          </p:nvSpPr>
          <p:spPr>
            <a:xfrm>
              <a:off x="2416365" y="419427"/>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1D28453C-B58D-4E5F-BC61-F48672D84847}"/>
                </a:ext>
              </a:extLst>
            </p:cNvPr>
            <p:cNvSpPr txBox="1"/>
            <p:nvPr/>
          </p:nvSpPr>
          <p:spPr>
            <a:xfrm>
              <a:off x="2151013" y="886649"/>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8" name="Título 8">
            <a:extLst>
              <a:ext uri="{FF2B5EF4-FFF2-40B4-BE49-F238E27FC236}">
                <a16:creationId xmlns:a16="http://schemas.microsoft.com/office/drawing/2014/main" id="{674BFFA8-F372-46EF-8AA3-80B714E99F85}"/>
              </a:ext>
            </a:extLst>
          </p:cNvPr>
          <p:cNvSpPr txBox="1">
            <a:spLocks/>
          </p:cNvSpPr>
          <p:nvPr/>
        </p:nvSpPr>
        <p:spPr>
          <a:xfrm>
            <a:off x="673062"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000" b="1" u="sng" dirty="0">
                <a:solidFill>
                  <a:srgbClr val="FFFF00"/>
                </a:solidFill>
                <a:highlight>
                  <a:srgbClr val="FF0000"/>
                </a:highlight>
              </a:rPr>
              <a:t>(LEY VIGENTE)  </a:t>
            </a:r>
            <a:r>
              <a:rPr lang="es-MX" sz="2000" b="1" u="sng" dirty="0">
                <a:solidFill>
                  <a:schemeClr val="bg1"/>
                </a:solidFill>
                <a:highlight>
                  <a:srgbClr val="FF0000"/>
                </a:highlight>
              </a:rPr>
              <a:t>LEY 23330, LEY DEL SERVICIO RURAL Y URBANO MARGINAL DE SALUD-SERUMS</a:t>
            </a:r>
          </a:p>
          <a:p>
            <a:endParaRPr lang="es-MX" sz="3200" b="1" dirty="0">
              <a:solidFill>
                <a:schemeClr val="bg1"/>
              </a:solidFill>
              <a:highlight>
                <a:srgbClr val="FF0000"/>
              </a:highlight>
            </a:endParaRPr>
          </a:p>
          <a:p>
            <a:pPr algn="just"/>
            <a:r>
              <a:rPr lang="es-ES" sz="2000" b="1" dirty="0"/>
              <a:t>Artículo 3 °.- </a:t>
            </a:r>
            <a:r>
              <a:rPr lang="es-ES" sz="2000" dirty="0"/>
              <a:t>El Servicio Rural y Urbano Marginal de Salud estará a cargo del Ministerio de Salud, el que lo organizará coordinando su funcionamiento con los organismos públicos y privados que actúan en el Sector Salud.</a:t>
            </a:r>
            <a:endParaRPr lang="es-MX" sz="2000" dirty="0">
              <a:solidFill>
                <a:schemeClr val="tx1"/>
              </a:solidFill>
              <a:latin typeface="Arial" panose="020B0604020202020204" pitchFamily="34" charset="0"/>
              <a:cs typeface="Arial" panose="020B0604020202020204" pitchFamily="34" charset="0"/>
            </a:endParaRPr>
          </a:p>
        </p:txBody>
      </p:sp>
      <p:sp>
        <p:nvSpPr>
          <p:cNvPr id="9" name="Título 8">
            <a:extLst>
              <a:ext uri="{FF2B5EF4-FFF2-40B4-BE49-F238E27FC236}">
                <a16:creationId xmlns:a16="http://schemas.microsoft.com/office/drawing/2014/main" id="{3B65225B-231F-461C-A73F-E159BED7C8D6}"/>
              </a:ext>
            </a:extLst>
          </p:cNvPr>
          <p:cNvSpPr txBox="1">
            <a:spLocks/>
          </p:cNvSpPr>
          <p:nvPr/>
        </p:nvSpPr>
        <p:spPr>
          <a:xfrm>
            <a:off x="6520379"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9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400" b="1" u="sng" dirty="0">
                <a:solidFill>
                  <a:srgbClr val="FFFF00"/>
                </a:solidFill>
                <a:highlight>
                  <a:srgbClr val="FF0000"/>
                </a:highlight>
              </a:rPr>
              <a:t>(MODIFICACIÓN) </a:t>
            </a:r>
            <a:r>
              <a:rPr lang="es-MX" sz="2200" b="1" u="sng" dirty="0">
                <a:solidFill>
                  <a:schemeClr val="bg1"/>
                </a:solidFill>
                <a:highlight>
                  <a:srgbClr val="FF0000"/>
                </a:highlight>
              </a:rPr>
              <a:t>REFORMA DEL PROGRAMA SERUMS</a:t>
            </a:r>
            <a:endParaRPr lang="es-MX" sz="3200" b="1" dirty="0">
              <a:solidFill>
                <a:schemeClr val="bg1"/>
              </a:solidFill>
              <a:highlight>
                <a:srgbClr val="FF0000"/>
              </a:highlight>
            </a:endParaRPr>
          </a:p>
          <a:p>
            <a:pPr algn="just"/>
            <a:endParaRPr lang="es-ES" sz="2200" b="1" dirty="0"/>
          </a:p>
          <a:p>
            <a:pPr algn="just"/>
            <a:endParaRPr lang="es-ES" sz="2200" b="1" dirty="0"/>
          </a:p>
          <a:p>
            <a:pPr algn="just"/>
            <a:r>
              <a:rPr lang="es-ES" sz="2200" b="1" dirty="0"/>
              <a:t>Artículo 3 °.- </a:t>
            </a:r>
            <a:r>
              <a:rPr lang="es-ES_tradnl" sz="2200" dirty="0"/>
              <a:t>El Servicio Rural y Urbano Marginal de Salud estará a cargo del Ministerio de Salud, teniendo la </a:t>
            </a:r>
            <a:r>
              <a:rPr lang="es-ES_tradnl" sz="2200" b="1" u="sng" dirty="0"/>
              <a:t>facultad de trabajar los planes de desarrollo con instituciones públicas y privadas, sin afectación al profesional que integra el Programa Serums.</a:t>
            </a:r>
            <a:endParaRPr lang="es-MX" sz="2000" b="1" u="sng" dirty="0">
              <a:solidFill>
                <a:schemeClr val="tx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2DDF4EA-AADF-4913-BF4F-5B2ABA01F724}"/>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Rectángulo 10">
            <a:extLst>
              <a:ext uri="{FF2B5EF4-FFF2-40B4-BE49-F238E27FC236}">
                <a16:creationId xmlns:a16="http://schemas.microsoft.com/office/drawing/2014/main" id="{60049980-9502-40D8-BCEC-48D361319A71}"/>
              </a:ext>
            </a:extLst>
          </p:cNvPr>
          <p:cNvSpPr/>
          <p:nvPr/>
        </p:nvSpPr>
        <p:spPr>
          <a:xfrm>
            <a:off x="695956" y="5494017"/>
            <a:ext cx="10800085"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s-ES" sz="2000" b="1" u="sng" dirty="0">
                <a:solidFill>
                  <a:schemeClr val="tx1"/>
                </a:solidFill>
              </a:rPr>
              <a:t>OBJETIVO:</a:t>
            </a:r>
            <a:r>
              <a:rPr lang="es-ES" sz="2000" b="1" dirty="0">
                <a:solidFill>
                  <a:schemeClr val="tx1"/>
                </a:solidFill>
              </a:rPr>
              <a:t> La presente modificación, permitirá que el ministerio de salud como ente rector, garantizará las buenas condiciones laborales del profesional de salud.</a:t>
            </a:r>
            <a:endParaRPr lang="es-PE" sz="2000" b="1" u="sng" dirty="0">
              <a:solidFill>
                <a:schemeClr val="tx1"/>
              </a:solidFill>
            </a:endParaRPr>
          </a:p>
        </p:txBody>
      </p:sp>
    </p:spTree>
    <p:extLst>
      <p:ext uri="{BB962C8B-B14F-4D97-AF65-F5344CB8AC3E}">
        <p14:creationId xmlns:p14="http://schemas.microsoft.com/office/powerpoint/2010/main" val="18793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0FC2D-2A02-B20E-42D0-8E0874E6ECE4}"/>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C4CA78F-9864-DA79-20AC-02845E9536FC}"/>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B5E6D1C2-2267-1675-6D05-24F304581379}"/>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A7C6EA33-5FB2-C861-B09C-75E8390C4E6F}"/>
              </a:ext>
            </a:extLst>
          </p:cNvPr>
          <p:cNvGrpSpPr/>
          <p:nvPr/>
        </p:nvGrpSpPr>
        <p:grpSpPr>
          <a:xfrm>
            <a:off x="2151013" y="177710"/>
            <a:ext cx="7748317" cy="1104533"/>
            <a:chOff x="2151013" y="177710"/>
            <a:chExt cx="7748317" cy="1104533"/>
          </a:xfrm>
        </p:grpSpPr>
        <p:sp>
          <p:nvSpPr>
            <p:cNvPr id="6" name="CuadroTexto 5">
              <a:extLst>
                <a:ext uri="{FF2B5EF4-FFF2-40B4-BE49-F238E27FC236}">
                  <a16:creationId xmlns:a16="http://schemas.microsoft.com/office/drawing/2014/main" id="{DBBEDF71-DA0D-7F4B-7791-0E5C5A434AEE}"/>
                </a:ext>
              </a:extLst>
            </p:cNvPr>
            <p:cNvSpPr txBox="1"/>
            <p:nvPr/>
          </p:nvSpPr>
          <p:spPr>
            <a:xfrm>
              <a:off x="2416365" y="177710"/>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C071E026-CED3-D14C-5157-9852C864C8BF}"/>
                </a:ext>
              </a:extLst>
            </p:cNvPr>
            <p:cNvSpPr txBox="1"/>
            <p:nvPr/>
          </p:nvSpPr>
          <p:spPr>
            <a:xfrm>
              <a:off x="2151013" y="635912"/>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pic>
        <p:nvPicPr>
          <p:cNvPr id="8" name="Imagen 7">
            <a:extLst>
              <a:ext uri="{FF2B5EF4-FFF2-40B4-BE49-F238E27FC236}">
                <a16:creationId xmlns:a16="http://schemas.microsoft.com/office/drawing/2014/main" id="{2CE4F2FD-D292-A3DC-EB48-71F304A70619}"/>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ítulo 8">
            <a:extLst>
              <a:ext uri="{FF2B5EF4-FFF2-40B4-BE49-F238E27FC236}">
                <a16:creationId xmlns:a16="http://schemas.microsoft.com/office/drawing/2014/main" id="{B3DB5546-B5D8-C113-8D39-7AF588823293}"/>
              </a:ext>
            </a:extLst>
          </p:cNvPr>
          <p:cNvSpPr txBox="1">
            <a:spLocks/>
          </p:cNvSpPr>
          <p:nvPr/>
        </p:nvSpPr>
        <p:spPr>
          <a:xfrm>
            <a:off x="284487" y="1553030"/>
            <a:ext cx="6069016" cy="4198226"/>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600" b="1" u="sng" dirty="0">
                <a:solidFill>
                  <a:srgbClr val="FFFF00"/>
                </a:solidFill>
                <a:highlight>
                  <a:srgbClr val="FF0000"/>
                </a:highlight>
              </a:rPr>
              <a:t>(LEY VIGENTE)  </a:t>
            </a:r>
            <a:r>
              <a:rPr lang="es-MX" sz="2600" b="1" u="sng" dirty="0">
                <a:solidFill>
                  <a:schemeClr val="bg1"/>
                </a:solidFill>
                <a:highlight>
                  <a:srgbClr val="FF0000"/>
                </a:highlight>
              </a:rPr>
              <a:t>LEY 23330, LEY DEL SERVICIO RURAL Y URBANO MARGINAL DE SALUD</a:t>
            </a:r>
          </a:p>
          <a:p>
            <a:endParaRPr lang="es-MX" sz="3200" b="1" dirty="0">
              <a:solidFill>
                <a:schemeClr val="bg1"/>
              </a:solidFill>
              <a:highlight>
                <a:srgbClr val="FF0000"/>
              </a:highlight>
            </a:endParaRPr>
          </a:p>
          <a:p>
            <a:pPr algn="just"/>
            <a:r>
              <a:rPr lang="es-ES" sz="2000" b="1" dirty="0"/>
              <a:t>Artículo 4°.</a:t>
            </a:r>
            <a:r>
              <a:rPr lang="es-ES" sz="2000" dirty="0"/>
              <a:t>- </a:t>
            </a:r>
            <a:r>
              <a:rPr lang="es-ES" sz="2200" dirty="0"/>
              <a:t>El cumplimiento del Servicio Rural y Urbano Marginal de Salud tendrá la duración máxima de un año, y </a:t>
            </a:r>
            <a:r>
              <a:rPr lang="es-ES" sz="2200" u="sng" dirty="0"/>
              <a:t>se presentará inmediatamente después de la graduación del obligado</a:t>
            </a:r>
            <a:r>
              <a:rPr lang="es-ES" sz="2200" dirty="0"/>
              <a:t>. Para el mejor cumplimiento del Servicio Rural y Urbano Marginal de Salud el Ministerio de Salud determinará anualmente, de acuerdo con su disponibilidad presupuestal, el número de vacantes para los egresados de los diferente Programas de las Ciencias de la Salud. </a:t>
            </a:r>
            <a:r>
              <a:rPr lang="es-ES" sz="2200" u="sng" dirty="0"/>
              <a:t>El Consejo Nacional de Salud puede aumentar las vacantes con los recursos que aporten las instituciones que lo integran</a:t>
            </a:r>
            <a:r>
              <a:rPr lang="es-ES" sz="2100" u="sng" dirty="0"/>
              <a:t>.</a:t>
            </a:r>
            <a:endParaRPr lang="es-MX" sz="2000" u="sng" dirty="0">
              <a:solidFill>
                <a:schemeClr val="tx1"/>
              </a:solidFill>
              <a:latin typeface="Arial" panose="020B0604020202020204" pitchFamily="34" charset="0"/>
              <a:cs typeface="Arial" panose="020B0604020202020204" pitchFamily="34" charset="0"/>
            </a:endParaRPr>
          </a:p>
        </p:txBody>
      </p:sp>
      <p:sp>
        <p:nvSpPr>
          <p:cNvPr id="10" name="Título 8">
            <a:extLst>
              <a:ext uri="{FF2B5EF4-FFF2-40B4-BE49-F238E27FC236}">
                <a16:creationId xmlns:a16="http://schemas.microsoft.com/office/drawing/2014/main" id="{B8C113E0-2F21-3370-817F-09A87412C360}"/>
              </a:ext>
            </a:extLst>
          </p:cNvPr>
          <p:cNvSpPr txBox="1">
            <a:spLocks/>
          </p:cNvSpPr>
          <p:nvPr/>
        </p:nvSpPr>
        <p:spPr>
          <a:xfrm>
            <a:off x="6483174" y="1553030"/>
            <a:ext cx="5174254" cy="4198226"/>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8000" b="1" u="sng" dirty="0">
                <a:solidFill>
                  <a:srgbClr val="FFFF00"/>
                </a:solidFill>
                <a:highlight>
                  <a:srgbClr val="FF0000"/>
                </a:highlight>
              </a:rPr>
              <a:t>(MODIFICACIÓN)</a:t>
            </a:r>
            <a:r>
              <a:rPr lang="es-MX" sz="8000" b="1" u="sng" dirty="0">
                <a:solidFill>
                  <a:schemeClr val="bg1"/>
                </a:solidFill>
                <a:highlight>
                  <a:srgbClr val="FF0000"/>
                </a:highlight>
              </a:rPr>
              <a:t> REFORMA DEL PROGRAMA SERUMS </a:t>
            </a:r>
            <a:endParaRPr lang="es-MX" sz="9600" b="1" u="sng" dirty="0">
              <a:solidFill>
                <a:srgbClr val="FFFF00"/>
              </a:solidFill>
              <a:highlight>
                <a:srgbClr val="FF0000"/>
              </a:highlight>
            </a:endParaRPr>
          </a:p>
          <a:p>
            <a:endParaRPr lang="es-MX" sz="9600" b="1" dirty="0">
              <a:solidFill>
                <a:srgbClr val="FFFF00"/>
              </a:solidFill>
              <a:highlight>
                <a:srgbClr val="FF0000"/>
              </a:highlight>
            </a:endParaRPr>
          </a:p>
          <a:p>
            <a:endParaRPr lang="es-MX" sz="3200" b="1" dirty="0">
              <a:solidFill>
                <a:schemeClr val="bg1"/>
              </a:solidFill>
              <a:highlight>
                <a:srgbClr val="FF0000"/>
              </a:highlight>
            </a:endParaRPr>
          </a:p>
          <a:p>
            <a:pPr algn="just"/>
            <a:r>
              <a:rPr lang="es-ES" sz="7200" b="1" dirty="0"/>
              <a:t>Artículo 4 </a:t>
            </a:r>
            <a:r>
              <a:rPr lang="es-ES" sz="8000" b="1" dirty="0"/>
              <a:t>°.- </a:t>
            </a:r>
            <a:r>
              <a:rPr lang="es-ES_tradnl" sz="7200" dirty="0"/>
              <a:t>El cumplimiento del Servicio Rural y Urbano Marginal de Salud tendrá la duración máxima de un año y </a:t>
            </a:r>
            <a:r>
              <a:rPr lang="es-ES_tradnl" sz="7200" b="1" u="sng" dirty="0"/>
              <a:t>es opcional presentarse para rendir el examen nacional de las distintas carreras de salud antes o después de la graduación del interesado</a:t>
            </a:r>
            <a:r>
              <a:rPr lang="es-ES_tradnl" sz="7200" dirty="0"/>
              <a:t>. Para el mejor cumplimiento del Servicio Rural y Urbano Marginal de Salud, el Ministerio de Salud (MINSA) </a:t>
            </a:r>
            <a:r>
              <a:rPr lang="es-ES_tradnl" sz="7200" b="1" u="sng" dirty="0"/>
              <a:t>determinará semestralmente la convocatoria para ingresar al serums,</a:t>
            </a:r>
            <a:r>
              <a:rPr lang="es-ES_tradnl" sz="7200" dirty="0"/>
              <a:t> de acuerdo con su disponibilidad presupuestal se convocará el número de vacantes para los egresados que tengan título a nombre de la nación de los diferentes profesionales de las Ciencias de la Salud. </a:t>
            </a:r>
            <a:r>
              <a:rPr lang="es-ES_tradnl" sz="7200" b="1" u="sng" dirty="0"/>
              <a:t>El Consejo Nacional de Salud puede aumentar las vacantes con los recursos que aporten las instituciones públicas y privadas que lo integran.</a:t>
            </a:r>
            <a:endParaRPr lang="es-MX" sz="3200" b="1" u="sng" dirty="0">
              <a:solidFill>
                <a:schemeClr val="tx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9CBC772A-D7DC-412C-9CC9-BF9EB9485556}"/>
              </a:ext>
            </a:extLst>
          </p:cNvPr>
          <p:cNvSpPr/>
          <p:nvPr/>
        </p:nvSpPr>
        <p:spPr>
          <a:xfrm>
            <a:off x="542559" y="5904643"/>
            <a:ext cx="10965223"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ES" b="1" u="sng" dirty="0">
                <a:solidFill>
                  <a:schemeClr val="tx1"/>
                </a:solidFill>
              </a:rPr>
              <a:t>OBJETIVO:</a:t>
            </a:r>
            <a:r>
              <a:rPr lang="es-ES" b="1" dirty="0">
                <a:solidFill>
                  <a:schemeClr val="tx1"/>
                </a:solidFill>
              </a:rPr>
              <a:t> Es tener mayor presencia de profesionales de la salud al convocarse semestralmente (2 veces al año), así mismo permite, que el Consejo Nacional de salud pueda aumentar las vacantes de plazas remuneras con los recursos que aporten instituciones públicas y privadas que lo integran.  </a:t>
            </a:r>
            <a:endParaRPr lang="es-PE" b="1" u="sng" dirty="0">
              <a:solidFill>
                <a:schemeClr val="tx1"/>
              </a:solidFill>
            </a:endParaRPr>
          </a:p>
        </p:txBody>
      </p:sp>
    </p:spTree>
    <p:extLst>
      <p:ext uri="{BB962C8B-B14F-4D97-AF65-F5344CB8AC3E}">
        <p14:creationId xmlns:p14="http://schemas.microsoft.com/office/powerpoint/2010/main" val="8694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DFBE4F-0A7C-487C-AEC7-F5322ED9BCF0}"/>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9E8C976A-C9B1-445D-AAD6-A14B3F81EBC0}"/>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FB601848-F01A-481B-84E7-A34F8A0DFAB4}"/>
              </a:ext>
            </a:extLst>
          </p:cNvPr>
          <p:cNvPicPr>
            <a:picLocks noChangeAspect="1"/>
          </p:cNvPicPr>
          <p:nvPr/>
        </p:nvPicPr>
        <p:blipFill>
          <a:blip r:embed="rId2"/>
          <a:stretch>
            <a:fillRect/>
          </a:stretch>
        </p:blipFill>
        <p:spPr>
          <a:xfrm>
            <a:off x="-1" y="51524"/>
            <a:ext cx="12192000" cy="6858000"/>
          </a:xfrm>
          <a:prstGeom prst="rect">
            <a:avLst/>
          </a:prstGeom>
        </p:spPr>
      </p:pic>
      <p:grpSp>
        <p:nvGrpSpPr>
          <p:cNvPr id="5" name="Grupo 4">
            <a:extLst>
              <a:ext uri="{FF2B5EF4-FFF2-40B4-BE49-F238E27FC236}">
                <a16:creationId xmlns:a16="http://schemas.microsoft.com/office/drawing/2014/main" id="{6C797A53-8C3E-4A43-87A4-1DF9A48FA04A}"/>
              </a:ext>
            </a:extLst>
          </p:cNvPr>
          <p:cNvGrpSpPr/>
          <p:nvPr/>
        </p:nvGrpSpPr>
        <p:grpSpPr>
          <a:xfrm>
            <a:off x="2151013" y="177710"/>
            <a:ext cx="7748317" cy="1104533"/>
            <a:chOff x="2151013" y="177710"/>
            <a:chExt cx="7748317" cy="1104533"/>
          </a:xfrm>
        </p:grpSpPr>
        <p:sp>
          <p:nvSpPr>
            <p:cNvPr id="6" name="CuadroTexto 5">
              <a:extLst>
                <a:ext uri="{FF2B5EF4-FFF2-40B4-BE49-F238E27FC236}">
                  <a16:creationId xmlns:a16="http://schemas.microsoft.com/office/drawing/2014/main" id="{C8F427EC-CB77-4DDF-ADA6-33DAE951A85D}"/>
                </a:ext>
              </a:extLst>
            </p:cNvPr>
            <p:cNvSpPr txBox="1"/>
            <p:nvPr/>
          </p:nvSpPr>
          <p:spPr>
            <a:xfrm>
              <a:off x="2416365" y="177710"/>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4D2EF9CA-A493-4F6C-807E-ABF535B6921D}"/>
                </a:ext>
              </a:extLst>
            </p:cNvPr>
            <p:cNvSpPr txBox="1"/>
            <p:nvPr/>
          </p:nvSpPr>
          <p:spPr>
            <a:xfrm>
              <a:off x="2151013" y="635912"/>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9" name="Título 8">
            <a:extLst>
              <a:ext uri="{FF2B5EF4-FFF2-40B4-BE49-F238E27FC236}">
                <a16:creationId xmlns:a16="http://schemas.microsoft.com/office/drawing/2014/main" id="{E2121FA2-4DF9-4846-BBB5-10BBE0CA642F}"/>
              </a:ext>
            </a:extLst>
          </p:cNvPr>
          <p:cNvSpPr txBox="1">
            <a:spLocks/>
          </p:cNvSpPr>
          <p:nvPr/>
        </p:nvSpPr>
        <p:spPr>
          <a:xfrm>
            <a:off x="351599" y="1690688"/>
            <a:ext cx="5621362" cy="3925631"/>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MX" sz="2400" b="1" u="sng" dirty="0">
                <a:solidFill>
                  <a:srgbClr val="FFFF00"/>
                </a:solidFill>
                <a:highlight>
                  <a:srgbClr val="FF0000"/>
                </a:highlight>
              </a:rPr>
              <a:t>(LEY VIGENTE)  </a:t>
            </a:r>
            <a:r>
              <a:rPr lang="es-MX" sz="2400" b="1" u="sng" dirty="0">
                <a:solidFill>
                  <a:schemeClr val="bg1"/>
                </a:solidFill>
                <a:highlight>
                  <a:srgbClr val="FF0000"/>
                </a:highlight>
              </a:rPr>
              <a:t>LEY 23330, LEY DEL SERVICIO RURAL Y URBANO MARGINAL DE SALUD</a:t>
            </a:r>
          </a:p>
          <a:p>
            <a:pPr algn="just"/>
            <a:endParaRPr lang="es-MX" sz="3200" b="1" dirty="0">
              <a:solidFill>
                <a:schemeClr val="bg1"/>
              </a:solidFill>
              <a:highlight>
                <a:srgbClr val="FF0000"/>
              </a:highlight>
            </a:endParaRPr>
          </a:p>
          <a:p>
            <a:pPr algn="just"/>
            <a:r>
              <a:rPr lang="es-ES" sz="2000" b="1" dirty="0"/>
              <a:t>Artículo 5°.</a:t>
            </a:r>
            <a:r>
              <a:rPr lang="es-ES" sz="2000" dirty="0"/>
              <a:t>- </a:t>
            </a:r>
            <a:r>
              <a:rPr lang="es-ES" sz="2400" dirty="0"/>
              <a:t>El Poder Ejecutivo reglamentará el Servicio Rural y Urbano Marginal de Salud creado por la presente Ley, previo informe del Consejo Nacional de la Salud y de la Comisión Nacional Interuniversitaria.</a:t>
            </a:r>
            <a:endParaRPr lang="es-MX" sz="2000" u="sng" dirty="0">
              <a:solidFill>
                <a:schemeClr val="tx1"/>
              </a:solidFill>
              <a:latin typeface="Arial" panose="020B0604020202020204" pitchFamily="34" charset="0"/>
              <a:cs typeface="Arial" panose="020B0604020202020204" pitchFamily="34" charset="0"/>
            </a:endParaRPr>
          </a:p>
        </p:txBody>
      </p:sp>
      <p:sp>
        <p:nvSpPr>
          <p:cNvPr id="10" name="Título 8">
            <a:extLst>
              <a:ext uri="{FF2B5EF4-FFF2-40B4-BE49-F238E27FC236}">
                <a16:creationId xmlns:a16="http://schemas.microsoft.com/office/drawing/2014/main" id="{3EE78B4F-14F5-4EDC-B8B3-5B70587F00B1}"/>
              </a:ext>
            </a:extLst>
          </p:cNvPr>
          <p:cNvSpPr txBox="1">
            <a:spLocks/>
          </p:cNvSpPr>
          <p:nvPr/>
        </p:nvSpPr>
        <p:spPr>
          <a:xfrm>
            <a:off x="6219041" y="1690688"/>
            <a:ext cx="5559102" cy="3925631"/>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8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2600" b="1" u="sng" dirty="0">
              <a:solidFill>
                <a:srgbClr val="FFFF00"/>
              </a:solidFill>
              <a:highlight>
                <a:srgbClr val="FF0000"/>
              </a:highlight>
            </a:endParaRPr>
          </a:p>
          <a:p>
            <a:endParaRPr lang="es-MX" sz="2600" b="1" u="sng" dirty="0">
              <a:solidFill>
                <a:srgbClr val="FFFF00"/>
              </a:solidFill>
              <a:highlight>
                <a:srgbClr val="FF0000"/>
              </a:highlight>
            </a:endParaRPr>
          </a:p>
          <a:p>
            <a:pPr algn="just"/>
            <a:r>
              <a:rPr lang="es-MX" sz="2600" b="1" u="sng" dirty="0">
                <a:solidFill>
                  <a:srgbClr val="FFFF00"/>
                </a:solidFill>
                <a:highlight>
                  <a:srgbClr val="FF0000"/>
                </a:highlight>
              </a:rPr>
              <a:t>(MODIFICACIÓN)  </a:t>
            </a:r>
            <a:r>
              <a:rPr lang="es-MX" sz="2600" b="1" u="sng" dirty="0">
                <a:solidFill>
                  <a:schemeClr val="bg1"/>
                </a:solidFill>
                <a:highlight>
                  <a:srgbClr val="FF0000"/>
                </a:highlight>
              </a:rPr>
              <a:t>LEY 23330, LEY DEL SERVICIO RURAL Y URBANO MARGINAL DE SALUD</a:t>
            </a:r>
          </a:p>
          <a:p>
            <a:endParaRPr lang="es-MX" sz="3200" b="1" dirty="0">
              <a:solidFill>
                <a:schemeClr val="bg1"/>
              </a:solidFill>
              <a:highlight>
                <a:srgbClr val="FF0000"/>
              </a:highlight>
            </a:endParaRPr>
          </a:p>
          <a:p>
            <a:endParaRPr lang="es-MX" sz="3200" b="1" dirty="0">
              <a:solidFill>
                <a:schemeClr val="bg1"/>
              </a:solidFill>
              <a:highlight>
                <a:srgbClr val="FF0000"/>
              </a:highlight>
            </a:endParaRPr>
          </a:p>
          <a:p>
            <a:pPr algn="just"/>
            <a:r>
              <a:rPr lang="es-ES" sz="2200" b="1" dirty="0"/>
              <a:t>Artículo 5°.</a:t>
            </a:r>
            <a:r>
              <a:rPr lang="es-ES" sz="2200" dirty="0"/>
              <a:t>-</a:t>
            </a:r>
            <a:r>
              <a:rPr lang="es-ES_tradnl" sz="2800" dirty="0"/>
              <a:t>El Poder Ejecutivo ante el Ministerio de Salud reglamentará el Servicio Rural y Urbano Marginal de Salud creado por la presente Ley, previo informe del Consejo Nacional de la Salud, </a:t>
            </a:r>
            <a:r>
              <a:rPr lang="es-ES_tradnl" sz="2800" u="sng" dirty="0"/>
              <a:t>Colegios Profesionales de las ciencias de la salud</a:t>
            </a:r>
            <a:r>
              <a:rPr lang="es-ES_tradnl" sz="2800" dirty="0"/>
              <a:t> y de la Comisión Nacional Interuniversitaria.</a:t>
            </a:r>
            <a:endParaRPr lang="es-PE" sz="2800" dirty="0"/>
          </a:p>
          <a:p>
            <a:pPr algn="just"/>
            <a:endParaRPr lang="es-MX" sz="2000" u="sng" dirty="0">
              <a:solidFill>
                <a:schemeClr val="tx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A12A3C9D-C4B7-42AA-8471-0906DEAAF836}"/>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Rectángulo 11">
            <a:extLst>
              <a:ext uri="{FF2B5EF4-FFF2-40B4-BE49-F238E27FC236}">
                <a16:creationId xmlns:a16="http://schemas.microsoft.com/office/drawing/2014/main" id="{17F20002-B25B-4450-B0A0-3327D4B51E89}"/>
              </a:ext>
            </a:extLst>
          </p:cNvPr>
          <p:cNvSpPr/>
          <p:nvPr/>
        </p:nvSpPr>
        <p:spPr>
          <a:xfrm>
            <a:off x="542559" y="5904643"/>
            <a:ext cx="10965223"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s-ES" sz="2000" b="1" u="sng" dirty="0">
                <a:solidFill>
                  <a:schemeClr val="tx1"/>
                </a:solidFill>
              </a:rPr>
              <a:t>OBJETIVO:</a:t>
            </a:r>
            <a:r>
              <a:rPr lang="es-ES" sz="2000" b="1" dirty="0">
                <a:solidFill>
                  <a:schemeClr val="tx1"/>
                </a:solidFill>
              </a:rPr>
              <a:t> Al considerar a los Colegios Profesionales de las ciencias de la salud en la reglamentación de la ley, permitirá tener una mejor representación a favor de sus colegiados que integran al programa SERUMS. </a:t>
            </a:r>
            <a:endParaRPr lang="es-PE" sz="2000" b="1" u="sng" dirty="0">
              <a:solidFill>
                <a:schemeClr val="tx1"/>
              </a:solidFill>
            </a:endParaRPr>
          </a:p>
        </p:txBody>
      </p:sp>
    </p:spTree>
    <p:extLst>
      <p:ext uri="{BB962C8B-B14F-4D97-AF65-F5344CB8AC3E}">
        <p14:creationId xmlns:p14="http://schemas.microsoft.com/office/powerpoint/2010/main" val="8032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8099E-59E7-4CC8-8324-D82AACE586C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91DE9A85-530B-44F4-9186-FB436220E676}"/>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07E47BB3-BFE6-4D1E-A0B1-FAD81444C455}"/>
              </a:ext>
            </a:extLst>
          </p:cNvPr>
          <p:cNvPicPr>
            <a:picLocks noChangeAspect="1"/>
          </p:cNvPicPr>
          <p:nvPr/>
        </p:nvPicPr>
        <p:blipFill>
          <a:blip r:embed="rId2"/>
          <a:stretch>
            <a:fillRect/>
          </a:stretch>
        </p:blipFill>
        <p:spPr>
          <a:xfrm>
            <a:off x="-1" y="51524"/>
            <a:ext cx="12192000" cy="6858000"/>
          </a:xfrm>
          <a:prstGeom prst="rect">
            <a:avLst/>
          </a:prstGeom>
        </p:spPr>
      </p:pic>
      <p:grpSp>
        <p:nvGrpSpPr>
          <p:cNvPr id="5" name="Grupo 4">
            <a:extLst>
              <a:ext uri="{FF2B5EF4-FFF2-40B4-BE49-F238E27FC236}">
                <a16:creationId xmlns:a16="http://schemas.microsoft.com/office/drawing/2014/main" id="{7A0F4C51-AAEE-407F-B913-D389DABA5A30}"/>
              </a:ext>
            </a:extLst>
          </p:cNvPr>
          <p:cNvGrpSpPr/>
          <p:nvPr/>
        </p:nvGrpSpPr>
        <p:grpSpPr>
          <a:xfrm>
            <a:off x="2151013" y="177710"/>
            <a:ext cx="7748317" cy="1104533"/>
            <a:chOff x="2151013" y="177710"/>
            <a:chExt cx="7748317" cy="1104533"/>
          </a:xfrm>
        </p:grpSpPr>
        <p:sp>
          <p:nvSpPr>
            <p:cNvPr id="6" name="CuadroTexto 5">
              <a:extLst>
                <a:ext uri="{FF2B5EF4-FFF2-40B4-BE49-F238E27FC236}">
                  <a16:creationId xmlns:a16="http://schemas.microsoft.com/office/drawing/2014/main" id="{A2628E73-74A2-4D9A-97EF-57E85DFE09F2}"/>
                </a:ext>
              </a:extLst>
            </p:cNvPr>
            <p:cNvSpPr txBox="1"/>
            <p:nvPr/>
          </p:nvSpPr>
          <p:spPr>
            <a:xfrm>
              <a:off x="2416365" y="177710"/>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E56160A4-2144-4DA9-BA0C-E460E4520550}"/>
                </a:ext>
              </a:extLst>
            </p:cNvPr>
            <p:cNvSpPr txBox="1"/>
            <p:nvPr/>
          </p:nvSpPr>
          <p:spPr>
            <a:xfrm>
              <a:off x="2151013" y="635912"/>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10" name="Título 8">
            <a:extLst>
              <a:ext uri="{FF2B5EF4-FFF2-40B4-BE49-F238E27FC236}">
                <a16:creationId xmlns:a16="http://schemas.microsoft.com/office/drawing/2014/main" id="{8167D07A-E640-4CA4-B1A9-13996022E2A7}"/>
              </a:ext>
            </a:extLst>
          </p:cNvPr>
          <p:cNvSpPr txBox="1">
            <a:spLocks/>
          </p:cNvSpPr>
          <p:nvPr/>
        </p:nvSpPr>
        <p:spPr>
          <a:xfrm>
            <a:off x="553965" y="1470687"/>
            <a:ext cx="11291289" cy="2846004"/>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7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2400" b="1" u="sng" dirty="0">
              <a:solidFill>
                <a:schemeClr val="bg1"/>
              </a:solidFill>
              <a:highlight>
                <a:srgbClr val="FF0000"/>
              </a:highlight>
            </a:endParaRPr>
          </a:p>
          <a:p>
            <a:pPr algn="just"/>
            <a:endParaRPr lang="es-MX" sz="3800" b="1" u="sng" dirty="0">
              <a:solidFill>
                <a:schemeClr val="bg1"/>
              </a:solidFill>
              <a:highlight>
                <a:srgbClr val="FF0000"/>
              </a:highlight>
            </a:endParaRPr>
          </a:p>
          <a:p>
            <a:pPr algn="just"/>
            <a:r>
              <a:rPr lang="es-MX" sz="3800" b="1" u="sng" dirty="0">
                <a:solidFill>
                  <a:schemeClr val="bg1"/>
                </a:solidFill>
                <a:highlight>
                  <a:srgbClr val="FF0000"/>
                </a:highlight>
              </a:rPr>
              <a:t>Se adiciona diversos artículos de la siguiente manera, a la Ley Nº 23330:</a:t>
            </a:r>
          </a:p>
          <a:p>
            <a:pPr algn="just"/>
            <a:endParaRPr lang="es-MX" sz="3200" b="1" dirty="0">
              <a:solidFill>
                <a:schemeClr val="bg1"/>
              </a:solidFill>
              <a:highlight>
                <a:srgbClr val="FF0000"/>
              </a:highlight>
            </a:endParaRPr>
          </a:p>
          <a:p>
            <a:pPr algn="just"/>
            <a:r>
              <a:rPr lang="es-ES" sz="2800" b="1" dirty="0"/>
              <a:t>Artículo 6°.</a:t>
            </a:r>
            <a:r>
              <a:rPr lang="es-ES" sz="2800" dirty="0"/>
              <a:t>- </a:t>
            </a:r>
            <a:r>
              <a:rPr lang="es-ES_tradnl" sz="2800" dirty="0"/>
              <a:t>Las modalidades del serums serán remunerados, equivalentes y complementarias.</a:t>
            </a:r>
          </a:p>
          <a:p>
            <a:pPr algn="just"/>
            <a:endParaRPr lang="es-PE" sz="2800" dirty="0"/>
          </a:p>
          <a:p>
            <a:pPr algn="just"/>
            <a:r>
              <a:rPr lang="es-ES_tradnl" sz="2800" b="1" dirty="0"/>
              <a:t>Artículo 7.- </a:t>
            </a:r>
            <a:r>
              <a:rPr lang="es-ES_tradnl" sz="2800" dirty="0"/>
              <a:t>Entiéndase serums equivalente, aquellos profesionales que tienen remuneración permanente con el estado, evitando la doble percepción salarial. </a:t>
            </a:r>
            <a:r>
              <a:rPr lang="es-ES_tradnl" sz="2800" b="1" u="sng" dirty="0"/>
              <a:t>De no encontrar plaza vacante con remuneración los profesionales de las ciencias de la salud que no tengan vínculo laboral con el estado, podrán optar esta modalidad garantizando el establecimiento la retribución económica de acuerdo al Valor de Remuneración Mínima Vital (sueldo mínimo) como salario referencial, solo queda a criterio el aumento salarial de acuerdo a su presupuesto del establecimiento que labore el serumista. </a:t>
            </a:r>
            <a:endParaRPr lang="es-PE" sz="2800" b="1" u="sng" dirty="0"/>
          </a:p>
          <a:p>
            <a:endParaRPr lang="es-PE" dirty="0"/>
          </a:p>
          <a:p>
            <a:pPr algn="just"/>
            <a:endParaRPr lang="es-MX" sz="2000" u="sng" dirty="0">
              <a:solidFill>
                <a:schemeClr val="tx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2F91BBC-BEAA-47B9-B984-686BF0D0B9ED}"/>
              </a:ext>
            </a:extLst>
          </p:cNvPr>
          <p:cNvSpPr/>
          <p:nvPr/>
        </p:nvSpPr>
        <p:spPr>
          <a:xfrm>
            <a:off x="553966" y="4451628"/>
            <a:ext cx="11215438" cy="2354848"/>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ES" sz="1600" b="1" u="sng" dirty="0">
              <a:solidFill>
                <a:schemeClr val="tx1"/>
              </a:solidFill>
            </a:endParaRPr>
          </a:p>
          <a:p>
            <a:pPr algn="just"/>
            <a:r>
              <a:rPr lang="es-ES" sz="1600" b="1" u="sng" dirty="0">
                <a:solidFill>
                  <a:schemeClr val="tx1"/>
                </a:solidFill>
              </a:rPr>
              <a:t>OBJETIVO:</a:t>
            </a:r>
            <a:r>
              <a:rPr lang="es-ES" sz="1600" b="1" dirty="0">
                <a:solidFill>
                  <a:schemeClr val="tx1"/>
                </a:solidFill>
              </a:rPr>
              <a:t> Es poder reconocer económicamente con una remuneración Mínima Vital (sueldo mínimo), a los profesionales de la salud que opten por la modalidad equivalentes aquellos que no tienen vinculo laboral con el Estado, así mismo, quedando con la posibilidad de aumento salarial de acuerdo presupuesto del establecimiento que labore el </a:t>
            </a:r>
            <a:r>
              <a:rPr lang="es-ES" sz="1600" b="1" dirty="0" err="1">
                <a:solidFill>
                  <a:schemeClr val="tx1"/>
                </a:solidFill>
              </a:rPr>
              <a:t>serumista</a:t>
            </a:r>
            <a:r>
              <a:rPr lang="es-ES" sz="1600" b="1" dirty="0">
                <a:solidFill>
                  <a:schemeClr val="tx1"/>
                </a:solidFill>
              </a:rPr>
              <a:t>.</a:t>
            </a:r>
          </a:p>
          <a:p>
            <a:pPr algn="just"/>
            <a:endParaRPr lang="es-ES" sz="1600" b="1" dirty="0">
              <a:solidFill>
                <a:schemeClr val="tx1"/>
              </a:solidFill>
            </a:endParaRPr>
          </a:p>
          <a:p>
            <a:pPr algn="just"/>
            <a:r>
              <a:rPr lang="es-ES" sz="1600" b="1" dirty="0">
                <a:solidFill>
                  <a:schemeClr val="tx1"/>
                </a:solidFill>
              </a:rPr>
              <a:t>Actualmente siendo el año 2023, los profesionales de la salud que no tienen vinculo laboral con el Estado, que están en el programa serums equivalente, no perciben ningún sol o incentivo económico en cualquier región del país que se encuentren ahora mismo, siendo el 60% de profesionales que están en esa condición en el programa SERUMS, asistiendo un su totalidad en el programa SERUMS  20 000 (veinte mil) profesionales de las distintas carreras de la salud. ¿Es dable que el profesional de la salud no se le de ni para el pasaje y alimentación para atender a los pacientes en el año del bicentenario?</a:t>
            </a:r>
          </a:p>
          <a:p>
            <a:pPr algn="just"/>
            <a:endParaRPr lang="es-PE" b="1" dirty="0">
              <a:solidFill>
                <a:schemeClr val="tx1"/>
              </a:solidFill>
            </a:endParaRPr>
          </a:p>
        </p:txBody>
      </p:sp>
      <p:pic>
        <p:nvPicPr>
          <p:cNvPr id="12" name="Imagen 11">
            <a:extLst>
              <a:ext uri="{FF2B5EF4-FFF2-40B4-BE49-F238E27FC236}">
                <a16:creationId xmlns:a16="http://schemas.microsoft.com/office/drawing/2014/main" id="{6E76C1FF-F03D-40AC-B449-CBA4CBF6E55E}"/>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13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2689</Words>
  <Application>Microsoft Office PowerPoint</Application>
  <PresentationFormat>Panorámica</PresentationFormat>
  <Paragraphs>132</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Freestyle Script</vt:lpstr>
      <vt:lpstr>Times New Roman</vt:lpstr>
      <vt:lpstr>Tema de Office</vt:lpstr>
      <vt:lpstr>AUTOR DEL PROYECTO DE LEY N° 5749/2023-CR   LEY QUE REFORMA EL PROGRAMA SERUMS,  MODIFICANDO DIVERSOS ARTÍCULOS Y ADICIONA ARTÍCULOS A LA LEY N° 23330.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 DEL PROYECTO DE LEY N° 2534/2021-CR (APROBADO EN LA SESIÓN DEL PLENO 21/06/2023)  LEY QUE ESTABLECE EL NOMBRAMIENTO DE DONCENTES CONTRATADOS DE MANERA EXCEPCIONAL EN EL MARCO DE LA LEY 29944  “ LEY DE LA REFORMA MAGISTERIAL! ”</dc:title>
  <dc:creator>Lopez Sifuentes, Jemis Yener</dc:creator>
  <cp:lastModifiedBy>Luis Enrique  Pineda Larzo</cp:lastModifiedBy>
  <cp:revision>24</cp:revision>
  <dcterms:created xsi:type="dcterms:W3CDTF">2023-06-23T21:39:02Z</dcterms:created>
  <dcterms:modified xsi:type="dcterms:W3CDTF">2023-09-13T20:42:46Z</dcterms:modified>
</cp:coreProperties>
</file>