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00" r:id="rId2"/>
    <p:sldId id="353" r:id="rId3"/>
    <p:sldId id="329" r:id="rId4"/>
    <p:sldId id="366" r:id="rId5"/>
    <p:sldId id="373" r:id="rId6"/>
    <p:sldId id="367" r:id="rId7"/>
    <p:sldId id="374" r:id="rId8"/>
    <p:sldId id="375" r:id="rId9"/>
    <p:sldId id="368" r:id="rId10"/>
    <p:sldId id="370" r:id="rId11"/>
    <p:sldId id="371" r:id="rId12"/>
    <p:sldId id="372" r:id="rId13"/>
    <p:sldId id="335" r:id="rId14"/>
    <p:sldId id="376" r:id="rId15"/>
    <p:sldId id="377" r:id="rId16"/>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38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73" autoAdjust="0"/>
    <p:restoredTop sz="94660"/>
  </p:normalViewPr>
  <p:slideViewPr>
    <p:cSldViewPr snapToGrid="0">
      <p:cViewPr varScale="1">
        <p:scale>
          <a:sx n="90" d="100"/>
          <a:sy n="90" d="100"/>
        </p:scale>
        <p:origin x="46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p:cNvSpPr>
            <a:spLocks noGrp="1"/>
          </p:cNvSpPr>
          <p:nvPr>
            <p:ph type="dt" sz="half" idx="10"/>
          </p:nvPr>
        </p:nvSpPr>
        <p:spPr/>
        <p:txBody>
          <a:bodyPr/>
          <a:lstStyle/>
          <a:p>
            <a:fld id="{1D73CE05-A44A-4D20-A89C-7AD218AE2776}" type="datetimeFigureOut">
              <a:rPr lang="es-PE" smtClean="0"/>
              <a:t>13/09/2023</a:t>
            </a:fld>
            <a:endParaRPr lang="es-PE" dirty="0"/>
          </a:p>
        </p:txBody>
      </p:sp>
      <p:sp>
        <p:nvSpPr>
          <p:cNvPr id="5" name="Marcador de pie de página 4"/>
          <p:cNvSpPr>
            <a:spLocks noGrp="1"/>
          </p:cNvSpPr>
          <p:nvPr>
            <p:ph type="ftr" sz="quarter" idx="11"/>
          </p:nvPr>
        </p:nvSpPr>
        <p:spPr/>
        <p:txBody>
          <a:bodyPr/>
          <a:lstStyle/>
          <a:p>
            <a:endParaRPr lang="es-PE" dirty="0"/>
          </a:p>
        </p:txBody>
      </p:sp>
      <p:sp>
        <p:nvSpPr>
          <p:cNvPr id="6" name="Marcador de número de diapositiva 5"/>
          <p:cNvSpPr>
            <a:spLocks noGrp="1"/>
          </p:cNvSpPr>
          <p:nvPr>
            <p:ph type="sldNum" sz="quarter" idx="12"/>
          </p:nvPr>
        </p:nvSpPr>
        <p:spPr/>
        <p:txBody>
          <a:bodyPr/>
          <a:lstStyle/>
          <a:p>
            <a:fld id="{8261DE77-649A-4019-AE4A-5AD15FE1274D}" type="slidenum">
              <a:rPr lang="es-PE" smtClean="0"/>
              <a:t>‹Nº›</a:t>
            </a:fld>
            <a:endParaRPr lang="es-PE" dirty="0"/>
          </a:p>
        </p:txBody>
      </p:sp>
    </p:spTree>
    <p:extLst>
      <p:ext uri="{BB962C8B-B14F-4D97-AF65-F5344CB8AC3E}">
        <p14:creationId xmlns:p14="http://schemas.microsoft.com/office/powerpoint/2010/main" val="1694332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1D73CE05-A44A-4D20-A89C-7AD218AE2776}" type="datetimeFigureOut">
              <a:rPr lang="es-PE" smtClean="0"/>
              <a:t>13/09/2023</a:t>
            </a:fld>
            <a:endParaRPr lang="es-PE" dirty="0"/>
          </a:p>
        </p:txBody>
      </p:sp>
      <p:sp>
        <p:nvSpPr>
          <p:cNvPr id="5" name="Marcador de pie de página 4"/>
          <p:cNvSpPr>
            <a:spLocks noGrp="1"/>
          </p:cNvSpPr>
          <p:nvPr>
            <p:ph type="ftr" sz="quarter" idx="11"/>
          </p:nvPr>
        </p:nvSpPr>
        <p:spPr/>
        <p:txBody>
          <a:bodyPr/>
          <a:lstStyle/>
          <a:p>
            <a:endParaRPr lang="es-PE" dirty="0"/>
          </a:p>
        </p:txBody>
      </p:sp>
      <p:sp>
        <p:nvSpPr>
          <p:cNvPr id="6" name="Marcador de número de diapositiva 5"/>
          <p:cNvSpPr>
            <a:spLocks noGrp="1"/>
          </p:cNvSpPr>
          <p:nvPr>
            <p:ph type="sldNum" sz="quarter" idx="12"/>
          </p:nvPr>
        </p:nvSpPr>
        <p:spPr/>
        <p:txBody>
          <a:bodyPr/>
          <a:lstStyle/>
          <a:p>
            <a:fld id="{8261DE77-649A-4019-AE4A-5AD15FE1274D}" type="slidenum">
              <a:rPr lang="es-PE" smtClean="0"/>
              <a:t>‹Nº›</a:t>
            </a:fld>
            <a:endParaRPr lang="es-PE" dirty="0"/>
          </a:p>
        </p:txBody>
      </p:sp>
    </p:spTree>
    <p:extLst>
      <p:ext uri="{BB962C8B-B14F-4D97-AF65-F5344CB8AC3E}">
        <p14:creationId xmlns:p14="http://schemas.microsoft.com/office/powerpoint/2010/main" val="1108478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1D73CE05-A44A-4D20-A89C-7AD218AE2776}" type="datetimeFigureOut">
              <a:rPr lang="es-PE" smtClean="0"/>
              <a:t>13/09/2023</a:t>
            </a:fld>
            <a:endParaRPr lang="es-PE" dirty="0"/>
          </a:p>
        </p:txBody>
      </p:sp>
      <p:sp>
        <p:nvSpPr>
          <p:cNvPr id="5" name="Marcador de pie de página 4"/>
          <p:cNvSpPr>
            <a:spLocks noGrp="1"/>
          </p:cNvSpPr>
          <p:nvPr>
            <p:ph type="ftr" sz="quarter" idx="11"/>
          </p:nvPr>
        </p:nvSpPr>
        <p:spPr/>
        <p:txBody>
          <a:bodyPr/>
          <a:lstStyle/>
          <a:p>
            <a:endParaRPr lang="es-PE" dirty="0"/>
          </a:p>
        </p:txBody>
      </p:sp>
      <p:sp>
        <p:nvSpPr>
          <p:cNvPr id="6" name="Marcador de número de diapositiva 5"/>
          <p:cNvSpPr>
            <a:spLocks noGrp="1"/>
          </p:cNvSpPr>
          <p:nvPr>
            <p:ph type="sldNum" sz="quarter" idx="12"/>
          </p:nvPr>
        </p:nvSpPr>
        <p:spPr/>
        <p:txBody>
          <a:bodyPr/>
          <a:lstStyle/>
          <a:p>
            <a:fld id="{8261DE77-649A-4019-AE4A-5AD15FE1274D}" type="slidenum">
              <a:rPr lang="es-PE" smtClean="0"/>
              <a:t>‹Nº›</a:t>
            </a:fld>
            <a:endParaRPr lang="es-PE" dirty="0"/>
          </a:p>
        </p:txBody>
      </p:sp>
    </p:spTree>
    <p:extLst>
      <p:ext uri="{BB962C8B-B14F-4D97-AF65-F5344CB8AC3E}">
        <p14:creationId xmlns:p14="http://schemas.microsoft.com/office/powerpoint/2010/main" val="1295883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1D73CE05-A44A-4D20-A89C-7AD218AE2776}" type="datetimeFigureOut">
              <a:rPr lang="es-PE" smtClean="0"/>
              <a:t>13/09/2023</a:t>
            </a:fld>
            <a:endParaRPr lang="es-PE" dirty="0"/>
          </a:p>
        </p:txBody>
      </p:sp>
      <p:sp>
        <p:nvSpPr>
          <p:cNvPr id="5" name="Marcador de pie de página 4"/>
          <p:cNvSpPr>
            <a:spLocks noGrp="1"/>
          </p:cNvSpPr>
          <p:nvPr>
            <p:ph type="ftr" sz="quarter" idx="11"/>
          </p:nvPr>
        </p:nvSpPr>
        <p:spPr/>
        <p:txBody>
          <a:bodyPr/>
          <a:lstStyle/>
          <a:p>
            <a:endParaRPr lang="es-PE" dirty="0"/>
          </a:p>
        </p:txBody>
      </p:sp>
      <p:sp>
        <p:nvSpPr>
          <p:cNvPr id="6" name="Marcador de número de diapositiva 5"/>
          <p:cNvSpPr>
            <a:spLocks noGrp="1"/>
          </p:cNvSpPr>
          <p:nvPr>
            <p:ph type="sldNum" sz="quarter" idx="12"/>
          </p:nvPr>
        </p:nvSpPr>
        <p:spPr/>
        <p:txBody>
          <a:bodyPr/>
          <a:lstStyle/>
          <a:p>
            <a:fld id="{8261DE77-649A-4019-AE4A-5AD15FE1274D}" type="slidenum">
              <a:rPr lang="es-PE" smtClean="0"/>
              <a:t>‹Nº›</a:t>
            </a:fld>
            <a:endParaRPr lang="es-PE" dirty="0"/>
          </a:p>
        </p:txBody>
      </p:sp>
    </p:spTree>
    <p:extLst>
      <p:ext uri="{BB962C8B-B14F-4D97-AF65-F5344CB8AC3E}">
        <p14:creationId xmlns:p14="http://schemas.microsoft.com/office/powerpoint/2010/main" val="2618099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p:cNvSpPr>
            <a:spLocks noGrp="1"/>
          </p:cNvSpPr>
          <p:nvPr>
            <p:ph type="dt" sz="half" idx="10"/>
          </p:nvPr>
        </p:nvSpPr>
        <p:spPr/>
        <p:txBody>
          <a:bodyPr/>
          <a:lstStyle/>
          <a:p>
            <a:fld id="{1D73CE05-A44A-4D20-A89C-7AD218AE2776}" type="datetimeFigureOut">
              <a:rPr lang="es-PE" smtClean="0"/>
              <a:t>13/09/2023</a:t>
            </a:fld>
            <a:endParaRPr lang="es-PE" dirty="0"/>
          </a:p>
        </p:txBody>
      </p:sp>
      <p:sp>
        <p:nvSpPr>
          <p:cNvPr id="5" name="Marcador de pie de página 4"/>
          <p:cNvSpPr>
            <a:spLocks noGrp="1"/>
          </p:cNvSpPr>
          <p:nvPr>
            <p:ph type="ftr" sz="quarter" idx="11"/>
          </p:nvPr>
        </p:nvSpPr>
        <p:spPr/>
        <p:txBody>
          <a:bodyPr/>
          <a:lstStyle/>
          <a:p>
            <a:endParaRPr lang="es-PE" dirty="0"/>
          </a:p>
        </p:txBody>
      </p:sp>
      <p:sp>
        <p:nvSpPr>
          <p:cNvPr id="6" name="Marcador de número de diapositiva 5"/>
          <p:cNvSpPr>
            <a:spLocks noGrp="1"/>
          </p:cNvSpPr>
          <p:nvPr>
            <p:ph type="sldNum" sz="quarter" idx="12"/>
          </p:nvPr>
        </p:nvSpPr>
        <p:spPr/>
        <p:txBody>
          <a:bodyPr/>
          <a:lstStyle/>
          <a:p>
            <a:fld id="{8261DE77-649A-4019-AE4A-5AD15FE1274D}" type="slidenum">
              <a:rPr lang="es-PE" smtClean="0"/>
              <a:t>‹Nº›</a:t>
            </a:fld>
            <a:endParaRPr lang="es-PE" dirty="0"/>
          </a:p>
        </p:txBody>
      </p:sp>
    </p:spTree>
    <p:extLst>
      <p:ext uri="{BB962C8B-B14F-4D97-AF65-F5344CB8AC3E}">
        <p14:creationId xmlns:p14="http://schemas.microsoft.com/office/powerpoint/2010/main" val="1885238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p:cNvSpPr>
            <a:spLocks noGrp="1"/>
          </p:cNvSpPr>
          <p:nvPr>
            <p:ph type="dt" sz="half" idx="10"/>
          </p:nvPr>
        </p:nvSpPr>
        <p:spPr/>
        <p:txBody>
          <a:bodyPr/>
          <a:lstStyle/>
          <a:p>
            <a:fld id="{1D73CE05-A44A-4D20-A89C-7AD218AE2776}" type="datetimeFigureOut">
              <a:rPr lang="es-PE" smtClean="0"/>
              <a:t>13/09/2023</a:t>
            </a:fld>
            <a:endParaRPr lang="es-PE" dirty="0"/>
          </a:p>
        </p:txBody>
      </p:sp>
      <p:sp>
        <p:nvSpPr>
          <p:cNvPr id="6" name="Marcador de pie de página 5"/>
          <p:cNvSpPr>
            <a:spLocks noGrp="1"/>
          </p:cNvSpPr>
          <p:nvPr>
            <p:ph type="ftr" sz="quarter" idx="11"/>
          </p:nvPr>
        </p:nvSpPr>
        <p:spPr/>
        <p:txBody>
          <a:bodyPr/>
          <a:lstStyle/>
          <a:p>
            <a:endParaRPr lang="es-PE" dirty="0"/>
          </a:p>
        </p:txBody>
      </p:sp>
      <p:sp>
        <p:nvSpPr>
          <p:cNvPr id="7" name="Marcador de número de diapositiva 6"/>
          <p:cNvSpPr>
            <a:spLocks noGrp="1"/>
          </p:cNvSpPr>
          <p:nvPr>
            <p:ph type="sldNum" sz="quarter" idx="12"/>
          </p:nvPr>
        </p:nvSpPr>
        <p:spPr/>
        <p:txBody>
          <a:bodyPr/>
          <a:lstStyle/>
          <a:p>
            <a:fld id="{8261DE77-649A-4019-AE4A-5AD15FE1274D}" type="slidenum">
              <a:rPr lang="es-PE" smtClean="0"/>
              <a:t>‹Nº›</a:t>
            </a:fld>
            <a:endParaRPr lang="es-PE" dirty="0"/>
          </a:p>
        </p:txBody>
      </p:sp>
    </p:spTree>
    <p:extLst>
      <p:ext uri="{BB962C8B-B14F-4D97-AF65-F5344CB8AC3E}">
        <p14:creationId xmlns:p14="http://schemas.microsoft.com/office/powerpoint/2010/main" val="3109318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p:cNvSpPr>
            <a:spLocks noGrp="1"/>
          </p:cNvSpPr>
          <p:nvPr>
            <p:ph type="dt" sz="half" idx="10"/>
          </p:nvPr>
        </p:nvSpPr>
        <p:spPr/>
        <p:txBody>
          <a:bodyPr/>
          <a:lstStyle/>
          <a:p>
            <a:fld id="{1D73CE05-A44A-4D20-A89C-7AD218AE2776}" type="datetimeFigureOut">
              <a:rPr lang="es-PE" smtClean="0"/>
              <a:t>13/09/2023</a:t>
            </a:fld>
            <a:endParaRPr lang="es-PE" dirty="0"/>
          </a:p>
        </p:txBody>
      </p:sp>
      <p:sp>
        <p:nvSpPr>
          <p:cNvPr id="8" name="Marcador de pie de página 7"/>
          <p:cNvSpPr>
            <a:spLocks noGrp="1"/>
          </p:cNvSpPr>
          <p:nvPr>
            <p:ph type="ftr" sz="quarter" idx="11"/>
          </p:nvPr>
        </p:nvSpPr>
        <p:spPr/>
        <p:txBody>
          <a:bodyPr/>
          <a:lstStyle/>
          <a:p>
            <a:endParaRPr lang="es-PE" dirty="0"/>
          </a:p>
        </p:txBody>
      </p:sp>
      <p:sp>
        <p:nvSpPr>
          <p:cNvPr id="9" name="Marcador de número de diapositiva 8"/>
          <p:cNvSpPr>
            <a:spLocks noGrp="1"/>
          </p:cNvSpPr>
          <p:nvPr>
            <p:ph type="sldNum" sz="quarter" idx="12"/>
          </p:nvPr>
        </p:nvSpPr>
        <p:spPr/>
        <p:txBody>
          <a:bodyPr/>
          <a:lstStyle/>
          <a:p>
            <a:fld id="{8261DE77-649A-4019-AE4A-5AD15FE1274D}" type="slidenum">
              <a:rPr lang="es-PE" smtClean="0"/>
              <a:t>‹Nº›</a:t>
            </a:fld>
            <a:endParaRPr lang="es-PE" dirty="0"/>
          </a:p>
        </p:txBody>
      </p:sp>
    </p:spTree>
    <p:extLst>
      <p:ext uri="{BB962C8B-B14F-4D97-AF65-F5344CB8AC3E}">
        <p14:creationId xmlns:p14="http://schemas.microsoft.com/office/powerpoint/2010/main" val="1242124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fecha 2"/>
          <p:cNvSpPr>
            <a:spLocks noGrp="1"/>
          </p:cNvSpPr>
          <p:nvPr>
            <p:ph type="dt" sz="half" idx="10"/>
          </p:nvPr>
        </p:nvSpPr>
        <p:spPr/>
        <p:txBody>
          <a:bodyPr/>
          <a:lstStyle/>
          <a:p>
            <a:fld id="{1D73CE05-A44A-4D20-A89C-7AD218AE2776}" type="datetimeFigureOut">
              <a:rPr lang="es-PE" smtClean="0"/>
              <a:t>13/09/2023</a:t>
            </a:fld>
            <a:endParaRPr lang="es-PE" dirty="0"/>
          </a:p>
        </p:txBody>
      </p:sp>
      <p:sp>
        <p:nvSpPr>
          <p:cNvPr id="4" name="Marcador de pie de página 3"/>
          <p:cNvSpPr>
            <a:spLocks noGrp="1"/>
          </p:cNvSpPr>
          <p:nvPr>
            <p:ph type="ftr" sz="quarter" idx="11"/>
          </p:nvPr>
        </p:nvSpPr>
        <p:spPr/>
        <p:txBody>
          <a:bodyPr/>
          <a:lstStyle/>
          <a:p>
            <a:endParaRPr lang="es-PE" dirty="0"/>
          </a:p>
        </p:txBody>
      </p:sp>
      <p:sp>
        <p:nvSpPr>
          <p:cNvPr id="5" name="Marcador de número de diapositiva 4"/>
          <p:cNvSpPr>
            <a:spLocks noGrp="1"/>
          </p:cNvSpPr>
          <p:nvPr>
            <p:ph type="sldNum" sz="quarter" idx="12"/>
          </p:nvPr>
        </p:nvSpPr>
        <p:spPr/>
        <p:txBody>
          <a:bodyPr/>
          <a:lstStyle/>
          <a:p>
            <a:fld id="{8261DE77-649A-4019-AE4A-5AD15FE1274D}" type="slidenum">
              <a:rPr lang="es-PE" smtClean="0"/>
              <a:t>‹Nº›</a:t>
            </a:fld>
            <a:endParaRPr lang="es-PE" dirty="0"/>
          </a:p>
        </p:txBody>
      </p:sp>
    </p:spTree>
    <p:extLst>
      <p:ext uri="{BB962C8B-B14F-4D97-AF65-F5344CB8AC3E}">
        <p14:creationId xmlns:p14="http://schemas.microsoft.com/office/powerpoint/2010/main" val="885297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D73CE05-A44A-4D20-A89C-7AD218AE2776}" type="datetimeFigureOut">
              <a:rPr lang="es-PE" smtClean="0"/>
              <a:t>13/09/2023</a:t>
            </a:fld>
            <a:endParaRPr lang="es-PE" dirty="0"/>
          </a:p>
        </p:txBody>
      </p:sp>
      <p:sp>
        <p:nvSpPr>
          <p:cNvPr id="3" name="Marcador de pie de página 2"/>
          <p:cNvSpPr>
            <a:spLocks noGrp="1"/>
          </p:cNvSpPr>
          <p:nvPr>
            <p:ph type="ftr" sz="quarter" idx="11"/>
          </p:nvPr>
        </p:nvSpPr>
        <p:spPr/>
        <p:txBody>
          <a:bodyPr/>
          <a:lstStyle/>
          <a:p>
            <a:endParaRPr lang="es-PE" dirty="0"/>
          </a:p>
        </p:txBody>
      </p:sp>
      <p:sp>
        <p:nvSpPr>
          <p:cNvPr id="4" name="Marcador de número de diapositiva 3"/>
          <p:cNvSpPr>
            <a:spLocks noGrp="1"/>
          </p:cNvSpPr>
          <p:nvPr>
            <p:ph type="sldNum" sz="quarter" idx="12"/>
          </p:nvPr>
        </p:nvSpPr>
        <p:spPr/>
        <p:txBody>
          <a:bodyPr/>
          <a:lstStyle/>
          <a:p>
            <a:fld id="{8261DE77-649A-4019-AE4A-5AD15FE1274D}" type="slidenum">
              <a:rPr lang="es-PE" smtClean="0"/>
              <a:t>‹Nº›</a:t>
            </a:fld>
            <a:endParaRPr lang="es-PE" dirty="0"/>
          </a:p>
        </p:txBody>
      </p:sp>
    </p:spTree>
    <p:extLst>
      <p:ext uri="{BB962C8B-B14F-4D97-AF65-F5344CB8AC3E}">
        <p14:creationId xmlns:p14="http://schemas.microsoft.com/office/powerpoint/2010/main" val="3228098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p:cNvSpPr>
            <a:spLocks noGrp="1"/>
          </p:cNvSpPr>
          <p:nvPr>
            <p:ph type="dt" sz="half" idx="10"/>
          </p:nvPr>
        </p:nvSpPr>
        <p:spPr/>
        <p:txBody>
          <a:bodyPr/>
          <a:lstStyle/>
          <a:p>
            <a:fld id="{1D73CE05-A44A-4D20-A89C-7AD218AE2776}" type="datetimeFigureOut">
              <a:rPr lang="es-PE" smtClean="0"/>
              <a:t>13/09/2023</a:t>
            </a:fld>
            <a:endParaRPr lang="es-PE" dirty="0"/>
          </a:p>
        </p:txBody>
      </p:sp>
      <p:sp>
        <p:nvSpPr>
          <p:cNvPr id="6" name="Marcador de pie de página 5"/>
          <p:cNvSpPr>
            <a:spLocks noGrp="1"/>
          </p:cNvSpPr>
          <p:nvPr>
            <p:ph type="ftr" sz="quarter" idx="11"/>
          </p:nvPr>
        </p:nvSpPr>
        <p:spPr/>
        <p:txBody>
          <a:bodyPr/>
          <a:lstStyle/>
          <a:p>
            <a:endParaRPr lang="es-PE" dirty="0"/>
          </a:p>
        </p:txBody>
      </p:sp>
      <p:sp>
        <p:nvSpPr>
          <p:cNvPr id="7" name="Marcador de número de diapositiva 6"/>
          <p:cNvSpPr>
            <a:spLocks noGrp="1"/>
          </p:cNvSpPr>
          <p:nvPr>
            <p:ph type="sldNum" sz="quarter" idx="12"/>
          </p:nvPr>
        </p:nvSpPr>
        <p:spPr/>
        <p:txBody>
          <a:bodyPr/>
          <a:lstStyle/>
          <a:p>
            <a:fld id="{8261DE77-649A-4019-AE4A-5AD15FE1274D}" type="slidenum">
              <a:rPr lang="es-PE" smtClean="0"/>
              <a:t>‹Nº›</a:t>
            </a:fld>
            <a:endParaRPr lang="es-PE" dirty="0"/>
          </a:p>
        </p:txBody>
      </p:sp>
    </p:spTree>
    <p:extLst>
      <p:ext uri="{BB962C8B-B14F-4D97-AF65-F5344CB8AC3E}">
        <p14:creationId xmlns:p14="http://schemas.microsoft.com/office/powerpoint/2010/main" val="2334331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endParaRPr lang="es-PE" dirty="0"/>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p:cNvSpPr>
            <a:spLocks noGrp="1"/>
          </p:cNvSpPr>
          <p:nvPr>
            <p:ph type="dt" sz="half" idx="10"/>
          </p:nvPr>
        </p:nvSpPr>
        <p:spPr/>
        <p:txBody>
          <a:bodyPr/>
          <a:lstStyle/>
          <a:p>
            <a:fld id="{1D73CE05-A44A-4D20-A89C-7AD218AE2776}" type="datetimeFigureOut">
              <a:rPr lang="es-PE" smtClean="0"/>
              <a:t>13/09/2023</a:t>
            </a:fld>
            <a:endParaRPr lang="es-PE" dirty="0"/>
          </a:p>
        </p:txBody>
      </p:sp>
      <p:sp>
        <p:nvSpPr>
          <p:cNvPr id="6" name="Marcador de pie de página 5"/>
          <p:cNvSpPr>
            <a:spLocks noGrp="1"/>
          </p:cNvSpPr>
          <p:nvPr>
            <p:ph type="ftr" sz="quarter" idx="11"/>
          </p:nvPr>
        </p:nvSpPr>
        <p:spPr/>
        <p:txBody>
          <a:bodyPr/>
          <a:lstStyle/>
          <a:p>
            <a:endParaRPr lang="es-PE" dirty="0"/>
          </a:p>
        </p:txBody>
      </p:sp>
      <p:sp>
        <p:nvSpPr>
          <p:cNvPr id="7" name="Marcador de número de diapositiva 6"/>
          <p:cNvSpPr>
            <a:spLocks noGrp="1"/>
          </p:cNvSpPr>
          <p:nvPr>
            <p:ph type="sldNum" sz="quarter" idx="12"/>
          </p:nvPr>
        </p:nvSpPr>
        <p:spPr/>
        <p:txBody>
          <a:bodyPr/>
          <a:lstStyle/>
          <a:p>
            <a:fld id="{8261DE77-649A-4019-AE4A-5AD15FE1274D}" type="slidenum">
              <a:rPr lang="es-PE" smtClean="0"/>
              <a:t>‹Nº›</a:t>
            </a:fld>
            <a:endParaRPr lang="es-PE" dirty="0"/>
          </a:p>
        </p:txBody>
      </p:sp>
    </p:spTree>
    <p:extLst>
      <p:ext uri="{BB962C8B-B14F-4D97-AF65-F5344CB8AC3E}">
        <p14:creationId xmlns:p14="http://schemas.microsoft.com/office/powerpoint/2010/main" val="3387974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73CE05-A44A-4D20-A89C-7AD218AE2776}" type="datetimeFigureOut">
              <a:rPr lang="es-PE" smtClean="0"/>
              <a:t>13/09/2023</a:t>
            </a:fld>
            <a:endParaRPr lang="es-PE"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61DE77-649A-4019-AE4A-5AD15FE1274D}" type="slidenum">
              <a:rPr lang="es-PE" smtClean="0"/>
              <a:t>‹Nº›</a:t>
            </a:fld>
            <a:endParaRPr lang="es-PE" dirty="0"/>
          </a:p>
        </p:txBody>
      </p:sp>
    </p:spTree>
    <p:extLst>
      <p:ext uri="{BB962C8B-B14F-4D97-AF65-F5344CB8AC3E}">
        <p14:creationId xmlns:p14="http://schemas.microsoft.com/office/powerpoint/2010/main" val="6725018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Marcador de contenido 4">
            <a:extLst>
              <a:ext uri="{FF2B5EF4-FFF2-40B4-BE49-F238E27FC236}">
                <a16:creationId xmlns:a16="http://schemas.microsoft.com/office/drawing/2014/main" id="{8E4DCC45-6D0E-430A-F889-9D1916EA993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225743"/>
            <a:ext cx="12192000" cy="6858000"/>
          </a:xfrm>
        </p:spPr>
      </p:pic>
      <p:sp>
        <p:nvSpPr>
          <p:cNvPr id="10" name="Título 1">
            <a:extLst>
              <a:ext uri="{FF2B5EF4-FFF2-40B4-BE49-F238E27FC236}">
                <a16:creationId xmlns:a16="http://schemas.microsoft.com/office/drawing/2014/main" id="{884FF090-E03E-4A2A-AC9A-19DEF327ADE7}"/>
              </a:ext>
            </a:extLst>
          </p:cNvPr>
          <p:cNvSpPr txBox="1">
            <a:spLocks/>
          </p:cNvSpPr>
          <p:nvPr/>
        </p:nvSpPr>
        <p:spPr>
          <a:xfrm>
            <a:off x="887896" y="830130"/>
            <a:ext cx="10641495" cy="474241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s-PE" sz="3200" dirty="0"/>
          </a:p>
        </p:txBody>
      </p:sp>
      <p:sp>
        <p:nvSpPr>
          <p:cNvPr id="2" name="Rectángulo 1">
            <a:extLst>
              <a:ext uri="{FF2B5EF4-FFF2-40B4-BE49-F238E27FC236}">
                <a16:creationId xmlns:a16="http://schemas.microsoft.com/office/drawing/2014/main" id="{195F953D-E06A-4535-836F-2FB225871CA9}"/>
              </a:ext>
            </a:extLst>
          </p:cNvPr>
          <p:cNvSpPr/>
          <p:nvPr/>
        </p:nvSpPr>
        <p:spPr>
          <a:xfrm>
            <a:off x="460622" y="1285460"/>
            <a:ext cx="11270756" cy="4546886"/>
          </a:xfrm>
          <a:prstGeom prst="rect">
            <a:avLst/>
          </a:prstGeom>
        </p:spPr>
        <p:txBody>
          <a:bodyPr wrap="square">
            <a:spAutoFit/>
          </a:bodyPr>
          <a:lstStyle/>
          <a:p>
            <a:pPr algn="ctr">
              <a:lnSpc>
                <a:spcPct val="107000"/>
              </a:lnSpc>
              <a:spcBef>
                <a:spcPts val="1200"/>
              </a:spcBef>
              <a:spcAft>
                <a:spcPts val="800"/>
              </a:spcAft>
            </a:pPr>
            <a:r>
              <a:rPr lang="es-ES" sz="4000" b="1" u="sng" dirty="0">
                <a:latin typeface="Arial" panose="020B0604020202020204" pitchFamily="34" charset="0"/>
                <a:cs typeface="Arial" panose="020B0604020202020204" pitchFamily="34" charset="0"/>
              </a:rPr>
              <a:t>PROYECTO DE LEY 5822-2023/CR</a:t>
            </a:r>
          </a:p>
          <a:p>
            <a:pPr marR="45720" algn="ctr"/>
            <a:r>
              <a:rPr lang="es-ES" sz="4000" b="1" spc="-20" dirty="0">
                <a:effectLst/>
                <a:ea typeface="Times New Roman" panose="02020603050405020304" pitchFamily="18" charset="0"/>
                <a:cs typeface="Times New Roman" panose="02020603050405020304" pitchFamily="18" charset="0"/>
              </a:rPr>
              <a:t>PROYECTO DE LEY QUE </a:t>
            </a:r>
            <a:r>
              <a:rPr lang="es-ES" sz="4000" b="1" dirty="0"/>
              <a:t>DISPONE QUE EL MINISTERIO DE ECONOMÍA Y FINANZAS ELABORE Y APRUEBE LA NUEVA ESCALA REMUNERATIVA PARA EL PERSONAL DEL PROGRAMA DE DESARROLLO PRODUCTIVO AGRARIO RURAL SUJETO AL RÉGIMEN DEL DECRETO LEGISLATIVO 728 </a:t>
            </a:r>
            <a:endParaRPr lang="es-PE" sz="4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2815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Marcador de contenido 4">
            <a:extLst>
              <a:ext uri="{FF2B5EF4-FFF2-40B4-BE49-F238E27FC236}">
                <a16:creationId xmlns:a16="http://schemas.microsoft.com/office/drawing/2014/main" id="{A6D82EFD-A0BF-CD7D-FA0E-C5638BC66E3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10" name="Título 1">
            <a:extLst>
              <a:ext uri="{FF2B5EF4-FFF2-40B4-BE49-F238E27FC236}">
                <a16:creationId xmlns:a16="http://schemas.microsoft.com/office/drawing/2014/main" id="{884FF090-E03E-4A2A-AC9A-19DEF327ADE7}"/>
              </a:ext>
            </a:extLst>
          </p:cNvPr>
          <p:cNvSpPr txBox="1">
            <a:spLocks/>
          </p:cNvSpPr>
          <p:nvPr/>
        </p:nvSpPr>
        <p:spPr>
          <a:xfrm>
            <a:off x="887896" y="830130"/>
            <a:ext cx="10641495" cy="474241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s-PE" sz="3200" dirty="0"/>
          </a:p>
        </p:txBody>
      </p:sp>
      <p:sp>
        <p:nvSpPr>
          <p:cNvPr id="3" name="CuadroTexto 2">
            <a:extLst>
              <a:ext uri="{FF2B5EF4-FFF2-40B4-BE49-F238E27FC236}">
                <a16:creationId xmlns:a16="http://schemas.microsoft.com/office/drawing/2014/main" id="{CAF3A855-9996-FC07-4DDE-ED13DE178D89}"/>
              </a:ext>
            </a:extLst>
          </p:cNvPr>
          <p:cNvSpPr txBox="1"/>
          <p:nvPr/>
        </p:nvSpPr>
        <p:spPr>
          <a:xfrm>
            <a:off x="662609" y="412185"/>
            <a:ext cx="10858832" cy="5981125"/>
          </a:xfrm>
          <a:prstGeom prst="rect">
            <a:avLst/>
          </a:prstGeom>
          <a:noFill/>
        </p:spPr>
        <p:txBody>
          <a:bodyPr wrap="square">
            <a:spAutoFit/>
          </a:bodyPr>
          <a:lstStyle/>
          <a:p>
            <a:pPr marR="45720" indent="-8890" algn="just">
              <a:lnSpc>
                <a:spcPct val="150000"/>
              </a:lnSpc>
              <a:spcAft>
                <a:spcPts val="800"/>
              </a:spcAft>
            </a:pPr>
            <a:endParaRPr lang="es-PE" sz="2400" b="1" u="sng" dirty="0">
              <a:effectLst/>
              <a:latin typeface="Arial" panose="020B0604020202020204" pitchFamily="34" charset="0"/>
              <a:ea typeface="Times New Roman" panose="02020603050405020304" pitchFamily="18" charset="0"/>
              <a:cs typeface="Times New Roman" panose="02020603050405020304" pitchFamily="18" charset="0"/>
            </a:endParaRPr>
          </a:p>
          <a:p>
            <a:pPr marR="45720" indent="-8890" algn="just"/>
            <a:r>
              <a:rPr lang="es-PE" sz="2400" b="1" u="sng" dirty="0">
                <a:effectLst/>
                <a:ea typeface="Times New Roman" panose="02020603050405020304" pitchFamily="18" charset="0"/>
                <a:cs typeface="Times New Roman" panose="02020603050405020304" pitchFamily="18" charset="0"/>
              </a:rPr>
              <a:t>Artículo 3</a:t>
            </a:r>
            <a:r>
              <a:rPr lang="es-PE" sz="2400" b="1" dirty="0">
                <a:effectLst/>
                <a:ea typeface="Times New Roman" panose="02020603050405020304" pitchFamily="18" charset="0"/>
                <a:cs typeface="Times New Roman" panose="02020603050405020304" pitchFamily="18" charset="0"/>
              </a:rPr>
              <a:t>. </a:t>
            </a:r>
            <a:r>
              <a:rPr lang="es-ES" sz="2400" b="1" dirty="0">
                <a:cs typeface="Arial" panose="020B0604020202020204" pitchFamily="34" charset="0"/>
              </a:rPr>
              <a:t>Autorización para aprobación de nueva escala remunerativa</a:t>
            </a:r>
          </a:p>
          <a:p>
            <a:pPr algn="just"/>
            <a:endParaRPr lang="es-ES" sz="2400" dirty="0">
              <a:cs typeface="Arial" panose="020B0604020202020204" pitchFamily="34" charset="0"/>
            </a:endParaRPr>
          </a:p>
          <a:p>
            <a:pPr algn="just"/>
            <a:r>
              <a:rPr lang="es-ES" sz="2400" b="1" dirty="0">
                <a:cs typeface="Arial" panose="020B0604020202020204" pitchFamily="34" charset="0"/>
              </a:rPr>
              <a:t>3.1.  </a:t>
            </a:r>
            <a:r>
              <a:rPr lang="es-ES" sz="2400" dirty="0">
                <a:cs typeface="Arial" panose="020B0604020202020204" pitchFamily="34" charset="0"/>
              </a:rPr>
              <a:t>Autorícese al Ministerio de Economía y Finanzas, durante el año fiscal 2023, a realizar un estudio de ingresos del personal sujeto al régimen del Decreto Legislativo 728, Ley de</a:t>
            </a:r>
          </a:p>
          <a:p>
            <a:pPr algn="just"/>
            <a:r>
              <a:rPr lang="es-ES" sz="2400" dirty="0">
                <a:cs typeface="Arial" panose="020B0604020202020204" pitchFamily="34" charset="0"/>
              </a:rPr>
              <a:t>Productividad y Competitividad Laboral del Programa de Desarrollo Productivo Agrario Rural para la elaboración de una nueva escala remunerativa.</a:t>
            </a:r>
          </a:p>
          <a:p>
            <a:pPr algn="just"/>
            <a:endParaRPr lang="es-ES" sz="2400" dirty="0">
              <a:cs typeface="Arial" panose="020B0604020202020204" pitchFamily="34" charset="0"/>
            </a:endParaRPr>
          </a:p>
          <a:p>
            <a:pPr algn="just"/>
            <a:r>
              <a:rPr lang="es-ES" sz="2400" b="1" dirty="0">
                <a:cs typeface="Arial" panose="020B0604020202020204" pitchFamily="34" charset="0"/>
              </a:rPr>
              <a:t>3.2. </a:t>
            </a:r>
            <a:r>
              <a:rPr lang="es-ES" sz="2400" dirty="0">
                <a:cs typeface="Arial" panose="020B0604020202020204" pitchFamily="34" charset="0"/>
              </a:rPr>
              <a:t>Exonérese al Programa de Desarrollo Productivo Agrario Rural de lo establecido en el artículo 6 y numeral 9.1 del artículo 9 de la Ley 31638, Ley de Presupuesto del sector público para el año fiscal 2024, para la aprobación de una nueva escala remunerativa para los servidores comprendidos en el régimen laboral del Decreto Legislativo 728, Ley de Productividad y Competitividad Laboral.</a:t>
            </a:r>
          </a:p>
          <a:p>
            <a:pPr algn="just"/>
            <a:endParaRPr lang="es-PE"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0485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Marcador de contenido 4">
            <a:extLst>
              <a:ext uri="{FF2B5EF4-FFF2-40B4-BE49-F238E27FC236}">
                <a16:creationId xmlns:a16="http://schemas.microsoft.com/office/drawing/2014/main" id="{A6D82EFD-A0BF-CD7D-FA0E-C5638BC66E3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10" name="Título 1">
            <a:extLst>
              <a:ext uri="{FF2B5EF4-FFF2-40B4-BE49-F238E27FC236}">
                <a16:creationId xmlns:a16="http://schemas.microsoft.com/office/drawing/2014/main" id="{884FF090-E03E-4A2A-AC9A-19DEF327ADE7}"/>
              </a:ext>
            </a:extLst>
          </p:cNvPr>
          <p:cNvSpPr txBox="1">
            <a:spLocks/>
          </p:cNvSpPr>
          <p:nvPr/>
        </p:nvSpPr>
        <p:spPr>
          <a:xfrm>
            <a:off x="887896" y="830130"/>
            <a:ext cx="10641495" cy="474241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s-PE" sz="3200" dirty="0"/>
          </a:p>
        </p:txBody>
      </p:sp>
      <p:sp>
        <p:nvSpPr>
          <p:cNvPr id="3" name="CuadroTexto 2">
            <a:extLst>
              <a:ext uri="{FF2B5EF4-FFF2-40B4-BE49-F238E27FC236}">
                <a16:creationId xmlns:a16="http://schemas.microsoft.com/office/drawing/2014/main" id="{CAF3A855-9996-FC07-4DDE-ED13DE178D89}"/>
              </a:ext>
            </a:extLst>
          </p:cNvPr>
          <p:cNvSpPr txBox="1"/>
          <p:nvPr/>
        </p:nvSpPr>
        <p:spPr>
          <a:xfrm>
            <a:off x="670559" y="374085"/>
            <a:ext cx="10858832" cy="5693866"/>
          </a:xfrm>
          <a:prstGeom prst="rect">
            <a:avLst/>
          </a:prstGeom>
          <a:noFill/>
        </p:spPr>
        <p:txBody>
          <a:bodyPr wrap="square">
            <a:spAutoFit/>
          </a:bodyPr>
          <a:lstStyle/>
          <a:p>
            <a:pPr algn="just"/>
            <a:endParaRPr lang="es-ES" sz="2800" b="1" dirty="0">
              <a:latin typeface="Arial" panose="020B0604020202020204" pitchFamily="34" charset="0"/>
              <a:cs typeface="Arial" panose="020B0604020202020204" pitchFamily="34" charset="0"/>
            </a:endParaRPr>
          </a:p>
          <a:p>
            <a:pPr algn="just"/>
            <a:endParaRPr lang="es-PE" sz="2800" b="1" dirty="0">
              <a:latin typeface="Arial" panose="020B0604020202020204" pitchFamily="34" charset="0"/>
              <a:cs typeface="Arial" panose="020B0604020202020204" pitchFamily="34" charset="0"/>
            </a:endParaRPr>
          </a:p>
          <a:p>
            <a:pPr algn="just"/>
            <a:r>
              <a:rPr lang="es-ES" sz="2800" b="1" dirty="0">
                <a:cs typeface="Arial" panose="020B0604020202020204" pitchFamily="34" charset="0"/>
              </a:rPr>
              <a:t>3.3. </a:t>
            </a:r>
            <a:r>
              <a:rPr lang="es-ES" sz="2800" dirty="0">
                <a:cs typeface="Arial" panose="020B0604020202020204" pitchFamily="34" charset="0"/>
              </a:rPr>
              <a:t>La nueva escala remunerativa del personal sujeto al régimen del Decreto Legislativo 728, Ley de Productividad y Competitividad Laboral del Programa de Desarrollo Productivo Agrario Rural se aprueba mediante Decreto Supremo refrendado por el ministro de Economía y Finanzas, a propuesta del Ministerio de Desarrollo Agrario y Riego. </a:t>
            </a:r>
          </a:p>
          <a:p>
            <a:pPr algn="just"/>
            <a:endParaRPr lang="es-ES" sz="2800" dirty="0">
              <a:cs typeface="Arial" panose="020B0604020202020204" pitchFamily="34" charset="0"/>
            </a:endParaRPr>
          </a:p>
          <a:p>
            <a:pPr algn="just"/>
            <a:r>
              <a:rPr lang="es-ES" sz="2800" b="1" dirty="0"/>
              <a:t>Artículo 4. Financiamiento.-</a:t>
            </a:r>
          </a:p>
          <a:p>
            <a:pPr algn="just"/>
            <a:endParaRPr lang="es-ES" sz="2800" dirty="0"/>
          </a:p>
          <a:p>
            <a:pPr algn="just"/>
            <a:r>
              <a:rPr lang="es-ES" sz="2800" dirty="0"/>
              <a:t>Lo dispuesto en la presente Ley se financia con cargo al presupuesto institucional del Programa de Desarrollo Productivo Agrario Rural</a:t>
            </a:r>
            <a:endParaRPr lang="es-ES" sz="2800" dirty="0">
              <a:cs typeface="Arial" panose="020B0604020202020204" pitchFamily="34" charset="0"/>
            </a:endParaRPr>
          </a:p>
          <a:p>
            <a:pPr algn="just"/>
            <a:endParaRPr lang="es-PE"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9210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Marcador de contenido 4">
            <a:extLst>
              <a:ext uri="{FF2B5EF4-FFF2-40B4-BE49-F238E27FC236}">
                <a16:creationId xmlns:a16="http://schemas.microsoft.com/office/drawing/2014/main" id="{A6D82EFD-A0BF-CD7D-FA0E-C5638BC66E3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10" name="Título 1">
            <a:extLst>
              <a:ext uri="{FF2B5EF4-FFF2-40B4-BE49-F238E27FC236}">
                <a16:creationId xmlns:a16="http://schemas.microsoft.com/office/drawing/2014/main" id="{884FF090-E03E-4A2A-AC9A-19DEF327ADE7}"/>
              </a:ext>
            </a:extLst>
          </p:cNvPr>
          <p:cNvSpPr txBox="1">
            <a:spLocks/>
          </p:cNvSpPr>
          <p:nvPr/>
        </p:nvSpPr>
        <p:spPr>
          <a:xfrm>
            <a:off x="887896" y="830130"/>
            <a:ext cx="10641495" cy="474241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s-PE" sz="3200" dirty="0"/>
          </a:p>
        </p:txBody>
      </p:sp>
      <p:sp>
        <p:nvSpPr>
          <p:cNvPr id="3" name="CuadroTexto 2">
            <a:extLst>
              <a:ext uri="{FF2B5EF4-FFF2-40B4-BE49-F238E27FC236}">
                <a16:creationId xmlns:a16="http://schemas.microsoft.com/office/drawing/2014/main" id="{CAF3A855-9996-FC07-4DDE-ED13DE178D89}"/>
              </a:ext>
            </a:extLst>
          </p:cNvPr>
          <p:cNvSpPr txBox="1"/>
          <p:nvPr/>
        </p:nvSpPr>
        <p:spPr>
          <a:xfrm>
            <a:off x="670559" y="361385"/>
            <a:ext cx="10858832" cy="5372625"/>
          </a:xfrm>
          <a:prstGeom prst="rect">
            <a:avLst/>
          </a:prstGeom>
          <a:noFill/>
        </p:spPr>
        <p:txBody>
          <a:bodyPr wrap="square">
            <a:spAutoFit/>
          </a:bodyPr>
          <a:lstStyle/>
          <a:p>
            <a:pPr marR="45720" algn="ctr">
              <a:lnSpc>
                <a:spcPct val="150000"/>
              </a:lnSpc>
              <a:spcAft>
                <a:spcPts val="800"/>
              </a:spcAft>
            </a:pPr>
            <a:endParaRPr lang="es-PE" sz="1800" b="1" dirty="0">
              <a:effectLst/>
              <a:latin typeface="Arial" panose="020B0604020202020204" pitchFamily="34" charset="0"/>
              <a:ea typeface="Times New Roman" panose="02020603050405020304" pitchFamily="18" charset="0"/>
              <a:cs typeface="Times New Roman" panose="02020603050405020304" pitchFamily="18" charset="0"/>
            </a:endParaRPr>
          </a:p>
          <a:p>
            <a:pPr marR="45720" algn="ctr">
              <a:lnSpc>
                <a:spcPct val="150000"/>
              </a:lnSpc>
              <a:spcAft>
                <a:spcPts val="800"/>
              </a:spcAft>
            </a:pPr>
            <a:r>
              <a:rPr lang="es-PE" sz="2500" b="1" dirty="0">
                <a:effectLst/>
                <a:ea typeface="Times New Roman" panose="02020603050405020304" pitchFamily="18" charset="0"/>
                <a:cs typeface="Times New Roman" panose="02020603050405020304" pitchFamily="18" charset="0"/>
              </a:rPr>
              <a:t>DISPOSICIÓN COMPLEMENTARIA FINAL</a:t>
            </a:r>
            <a:endParaRPr lang="es-PE" sz="2500" dirty="0">
              <a:effectLst/>
              <a:ea typeface="Times New Roman" panose="02020603050405020304" pitchFamily="18" charset="0"/>
              <a:cs typeface="Times New Roman" panose="02020603050405020304" pitchFamily="18" charset="0"/>
            </a:endParaRPr>
          </a:p>
          <a:p>
            <a:pPr marR="45720" algn="just">
              <a:lnSpc>
                <a:spcPct val="150000"/>
              </a:lnSpc>
              <a:spcAft>
                <a:spcPts val="800"/>
              </a:spcAft>
            </a:pPr>
            <a:r>
              <a:rPr lang="es-PE" sz="2500" b="1" u="sng" dirty="0">
                <a:effectLst/>
                <a:ea typeface="Times New Roman" panose="02020603050405020304" pitchFamily="18" charset="0"/>
                <a:cs typeface="Times New Roman" panose="02020603050405020304" pitchFamily="18" charset="0"/>
              </a:rPr>
              <a:t>Única</a:t>
            </a:r>
            <a:r>
              <a:rPr lang="es-PE" sz="2500" b="1" dirty="0">
                <a:effectLst/>
                <a:ea typeface="Times New Roman" panose="02020603050405020304" pitchFamily="18" charset="0"/>
                <a:cs typeface="Times New Roman" panose="02020603050405020304" pitchFamily="18" charset="0"/>
              </a:rPr>
              <a:t>. </a:t>
            </a:r>
            <a:r>
              <a:rPr lang="es-PE" sz="2500" b="1" dirty="0">
                <a:ea typeface="Times New Roman" panose="02020603050405020304" pitchFamily="18" charset="0"/>
                <a:cs typeface="Times New Roman" panose="02020603050405020304" pitchFamily="18" charset="0"/>
              </a:rPr>
              <a:t>Aprobación de la nueva escala de ingresos.-</a:t>
            </a:r>
          </a:p>
          <a:p>
            <a:pPr marR="45720" algn="just">
              <a:lnSpc>
                <a:spcPct val="150000"/>
              </a:lnSpc>
              <a:spcAft>
                <a:spcPts val="800"/>
              </a:spcAft>
            </a:pPr>
            <a:r>
              <a:rPr lang="es-ES" sz="2500" dirty="0"/>
              <a:t>En un plazo máximo de noventa (90) días hábiles a partir de la entrada en vigencia de la presente ley, se aprueba la nueva escala remunerativa, a solicitud del pliego , de conformidad con lo establecido en la Cuarta Disposición Transitoria de la Ley 28411, </a:t>
            </a:r>
            <a:r>
              <a:rPr lang="es-ES" sz="2500" b="1" dirty="0"/>
              <a:t>Ley del Sistema Nacional de Presupuesto</a:t>
            </a:r>
            <a:r>
              <a:rPr lang="es-ES" sz="2500" dirty="0"/>
              <a:t>, de la Dirección General de Presupuesto Público y de la Dirección General de Gestión Fiscal de los Recursos Humanos del Ministerio de Economía y Finanzas. </a:t>
            </a:r>
            <a:endParaRPr lang="es-PE" sz="2500" b="1" dirty="0">
              <a:cs typeface="Arial" panose="020B0604020202020204" pitchFamily="34" charset="0"/>
            </a:endParaRPr>
          </a:p>
        </p:txBody>
      </p:sp>
    </p:spTree>
    <p:extLst>
      <p:ext uri="{BB962C8B-B14F-4D97-AF65-F5344CB8AC3E}">
        <p14:creationId xmlns:p14="http://schemas.microsoft.com/office/powerpoint/2010/main" val="939907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Marcador de contenido 4">
            <a:extLst>
              <a:ext uri="{FF2B5EF4-FFF2-40B4-BE49-F238E27FC236}">
                <a16:creationId xmlns:a16="http://schemas.microsoft.com/office/drawing/2014/main" id="{522CE9B7-A81E-6B81-3C21-C7B4EE62549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10" name="Título 1">
            <a:extLst>
              <a:ext uri="{FF2B5EF4-FFF2-40B4-BE49-F238E27FC236}">
                <a16:creationId xmlns:a16="http://schemas.microsoft.com/office/drawing/2014/main" id="{884FF090-E03E-4A2A-AC9A-19DEF327ADE7}"/>
              </a:ext>
            </a:extLst>
          </p:cNvPr>
          <p:cNvSpPr txBox="1">
            <a:spLocks/>
          </p:cNvSpPr>
          <p:nvPr/>
        </p:nvSpPr>
        <p:spPr>
          <a:xfrm>
            <a:off x="887896" y="830130"/>
            <a:ext cx="10641495" cy="474241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s-PE" sz="3200" dirty="0"/>
          </a:p>
        </p:txBody>
      </p:sp>
      <p:sp>
        <p:nvSpPr>
          <p:cNvPr id="3" name="CuadroTexto 2">
            <a:extLst>
              <a:ext uri="{FF2B5EF4-FFF2-40B4-BE49-F238E27FC236}">
                <a16:creationId xmlns:a16="http://schemas.microsoft.com/office/drawing/2014/main" id="{CAF3A855-9996-FC07-4DDE-ED13DE178D89}"/>
              </a:ext>
            </a:extLst>
          </p:cNvPr>
          <p:cNvSpPr txBox="1"/>
          <p:nvPr/>
        </p:nvSpPr>
        <p:spPr>
          <a:xfrm>
            <a:off x="662609" y="260500"/>
            <a:ext cx="10858832" cy="3539430"/>
          </a:xfrm>
          <a:prstGeom prst="rect">
            <a:avLst/>
          </a:prstGeom>
          <a:noFill/>
        </p:spPr>
        <p:txBody>
          <a:bodyPr wrap="square">
            <a:spAutoFit/>
          </a:bodyPr>
          <a:lstStyle/>
          <a:p>
            <a:pPr algn="ctr"/>
            <a:r>
              <a:rPr lang="es-ES" sz="2800" b="1" u="sng" dirty="0">
                <a:solidFill>
                  <a:srgbClr val="FF0000"/>
                </a:solidFill>
              </a:rPr>
              <a:t>COSTO - BENEFICIO</a:t>
            </a:r>
          </a:p>
          <a:p>
            <a:endParaRPr lang="es-PE" dirty="0"/>
          </a:p>
          <a:p>
            <a:pPr marL="342900" indent="-342900" algn="just">
              <a:buAutoNum type="arabicPeriod"/>
            </a:pPr>
            <a:endParaRPr lang="es-ES" dirty="0"/>
          </a:p>
          <a:p>
            <a:pPr algn="just"/>
            <a:endParaRPr lang="es-MX" dirty="0"/>
          </a:p>
          <a:p>
            <a:pPr marL="342900" indent="-342900" algn="just">
              <a:buFontTx/>
              <a:buAutoNum type="arabicPeriod"/>
            </a:pPr>
            <a:endParaRPr lang="es-PE" dirty="0"/>
          </a:p>
          <a:p>
            <a:pPr marL="342900" indent="-342900" algn="just">
              <a:buAutoNum type="arabicPeriod"/>
            </a:pPr>
            <a:endParaRPr lang="es-PE" dirty="0"/>
          </a:p>
          <a:p>
            <a:pPr marL="342900" indent="-342900" algn="just">
              <a:buAutoNum type="arabicPeriod"/>
            </a:pPr>
            <a:endParaRPr lang="es-PE" dirty="0"/>
          </a:p>
          <a:p>
            <a:pPr marL="342900" indent="-342900" algn="just">
              <a:buAutoNum type="arabicPeriod"/>
            </a:pPr>
            <a:endParaRPr lang="es-PE" dirty="0"/>
          </a:p>
          <a:p>
            <a:pPr algn="just"/>
            <a:endParaRPr lang="es-ES" sz="2400" b="1" dirty="0"/>
          </a:p>
          <a:p>
            <a:endParaRPr lang="es-ES" dirty="0"/>
          </a:p>
          <a:p>
            <a:pPr algn="just"/>
            <a:endParaRPr lang="es-PE" sz="2800" b="1" dirty="0">
              <a:latin typeface="Arial" panose="020B0604020202020204" pitchFamily="34" charset="0"/>
              <a:cs typeface="Arial" panose="020B0604020202020204" pitchFamily="34" charset="0"/>
            </a:endParaRPr>
          </a:p>
        </p:txBody>
      </p:sp>
      <p:graphicFrame>
        <p:nvGraphicFramePr>
          <p:cNvPr id="4" name="Tabla 3">
            <a:extLst>
              <a:ext uri="{FF2B5EF4-FFF2-40B4-BE49-F238E27FC236}">
                <a16:creationId xmlns:a16="http://schemas.microsoft.com/office/drawing/2014/main" id="{68330957-6EDB-8DFE-EDD7-FBF6BAAED998}"/>
              </a:ext>
            </a:extLst>
          </p:cNvPr>
          <p:cNvGraphicFramePr>
            <a:graphicFrameLocks noGrp="1"/>
          </p:cNvGraphicFramePr>
          <p:nvPr>
            <p:extLst>
              <p:ext uri="{D42A27DB-BD31-4B8C-83A1-F6EECF244321}">
                <p14:modId xmlns:p14="http://schemas.microsoft.com/office/powerpoint/2010/main" val="3110891234"/>
              </p:ext>
            </p:extLst>
          </p:nvPr>
        </p:nvGraphicFramePr>
        <p:xfrm>
          <a:off x="1196905" y="1143092"/>
          <a:ext cx="9515475" cy="4925251"/>
        </p:xfrm>
        <a:graphic>
          <a:graphicData uri="http://schemas.openxmlformats.org/drawingml/2006/table">
            <a:tbl>
              <a:tblPr firstRow="1" firstCol="1" bandRow="1">
                <a:tableStyleId>{5C22544A-7EE6-4342-B048-85BDC9FD1C3A}</a:tableStyleId>
              </a:tblPr>
              <a:tblGrid>
                <a:gridCol w="4677360">
                  <a:extLst>
                    <a:ext uri="{9D8B030D-6E8A-4147-A177-3AD203B41FA5}">
                      <a16:colId xmlns:a16="http://schemas.microsoft.com/office/drawing/2014/main" val="1825861330"/>
                    </a:ext>
                  </a:extLst>
                </a:gridCol>
                <a:gridCol w="4838115">
                  <a:extLst>
                    <a:ext uri="{9D8B030D-6E8A-4147-A177-3AD203B41FA5}">
                      <a16:colId xmlns:a16="http://schemas.microsoft.com/office/drawing/2014/main" val="3064712437"/>
                    </a:ext>
                  </a:extLst>
                </a:gridCol>
              </a:tblGrid>
              <a:tr h="480752">
                <a:tc>
                  <a:txBody>
                    <a:bodyPr/>
                    <a:lstStyle/>
                    <a:p>
                      <a:pPr marR="45720" algn="ctr">
                        <a:lnSpc>
                          <a:spcPct val="150000"/>
                        </a:lnSpc>
                        <a:spcAft>
                          <a:spcPts val="800"/>
                        </a:spcAft>
                      </a:pPr>
                      <a:r>
                        <a:rPr lang="es-PE" sz="2400" dirty="0">
                          <a:solidFill>
                            <a:schemeClr val="tx1"/>
                          </a:solidFill>
                          <a:effectLst/>
                          <a:latin typeface="+mn-lt"/>
                        </a:rPr>
                        <a:t>BENEFICIOS</a:t>
                      </a:r>
                      <a:endParaRPr lang="es-PE" sz="24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R="45720" algn="ctr">
                        <a:lnSpc>
                          <a:spcPct val="150000"/>
                        </a:lnSpc>
                        <a:spcAft>
                          <a:spcPts val="800"/>
                        </a:spcAft>
                      </a:pPr>
                      <a:r>
                        <a:rPr lang="es-PE" sz="2400" dirty="0">
                          <a:solidFill>
                            <a:schemeClr val="tx1"/>
                          </a:solidFill>
                          <a:effectLst/>
                          <a:latin typeface="+mn-lt"/>
                        </a:rPr>
                        <a:t>COSTOS</a:t>
                      </a:r>
                      <a:endParaRPr lang="es-PE" sz="24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9023826"/>
                  </a:ext>
                </a:extLst>
              </a:tr>
              <a:tr h="4078817">
                <a:tc>
                  <a:txBody>
                    <a:bodyPr/>
                    <a:lstStyle/>
                    <a:p>
                      <a:pPr marL="342900" marR="45720" lvl="0" indent="-342900" algn="just">
                        <a:lnSpc>
                          <a:spcPct val="100000"/>
                        </a:lnSpc>
                        <a:spcAft>
                          <a:spcPts val="0"/>
                        </a:spcAft>
                        <a:buFont typeface="Arial" panose="020B0604020202020204" pitchFamily="34" charset="0"/>
                        <a:buChar char="•"/>
                      </a:pPr>
                      <a:r>
                        <a:rPr lang="es-ES" sz="2400" b="0" dirty="0">
                          <a:solidFill>
                            <a:schemeClr val="tx1"/>
                          </a:solidFill>
                          <a:latin typeface="+mn-lt"/>
                        </a:rPr>
                        <a:t>Reordenamiento de las retribuciones del personal, al reducir la dispersión existente Elaboración e implementación de escala remunerativa bajo criterios técnicos de equidad interna y competitividad externa.</a:t>
                      </a:r>
                    </a:p>
                    <a:p>
                      <a:pPr marL="342900" marR="45720" lvl="0" indent="-342900" algn="just">
                        <a:lnSpc>
                          <a:spcPct val="100000"/>
                        </a:lnSpc>
                        <a:spcAft>
                          <a:spcPts val="0"/>
                        </a:spcAft>
                        <a:buFont typeface="Arial" panose="020B0604020202020204" pitchFamily="34" charset="0"/>
                        <a:buChar char="•"/>
                      </a:pPr>
                      <a:r>
                        <a:rPr lang="es-ES" sz="2400" b="0" dirty="0">
                          <a:solidFill>
                            <a:schemeClr val="tx1"/>
                          </a:solidFill>
                          <a:latin typeface="+mn-lt"/>
                        </a:rPr>
                        <a:t>Mantiene un control de los costos, según los niveles organizacionales y el nivel de responsabilidad a desempeñar.</a:t>
                      </a:r>
                    </a:p>
                    <a:p>
                      <a:pPr marL="0" marR="45720" lvl="0" indent="0" algn="just">
                        <a:lnSpc>
                          <a:spcPct val="150000"/>
                        </a:lnSpc>
                        <a:spcAft>
                          <a:spcPts val="0"/>
                        </a:spcAft>
                        <a:buFont typeface="Symbol" panose="05050102010706020507" pitchFamily="18" charset="2"/>
                        <a:buNone/>
                      </a:pPr>
                      <a:endParaRPr lang="es-PE" sz="20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109220" marR="45720" indent="-89535" algn="just">
                        <a:lnSpc>
                          <a:spcPct val="150000"/>
                        </a:lnSpc>
                        <a:spcAft>
                          <a:spcPts val="800"/>
                        </a:spcAft>
                      </a:pPr>
                      <a:r>
                        <a:rPr lang="es-ES" sz="2000" b="1" dirty="0">
                          <a:latin typeface="+mn-lt"/>
                        </a:rPr>
                        <a:t>Elaboración e implementación de escala remunerativa. </a:t>
                      </a:r>
                      <a:r>
                        <a:rPr lang="es-PE" sz="2000" b="1" dirty="0">
                          <a:solidFill>
                            <a:schemeClr val="tx1"/>
                          </a:solidFill>
                          <a:effectLst/>
                          <a:latin typeface="+mn-lt"/>
                        </a:rPr>
                        <a:t> </a:t>
                      </a:r>
                    </a:p>
                    <a:p>
                      <a:pPr marL="342900" marR="45720" lvl="0" indent="-342900" algn="just">
                        <a:lnSpc>
                          <a:spcPct val="150000"/>
                        </a:lnSpc>
                        <a:buFont typeface="Symbol" panose="05050102010706020507" pitchFamily="18" charset="2"/>
                        <a:buChar char=""/>
                      </a:pPr>
                      <a:endParaRPr lang="es-PE" sz="2000" dirty="0">
                        <a:solidFill>
                          <a:schemeClr val="tx1"/>
                        </a:solidFill>
                        <a:effectLst/>
                        <a:latin typeface="+mn-lt"/>
                      </a:endParaRPr>
                    </a:p>
                    <a:p>
                      <a:pPr marL="342900" marR="45720" lvl="0" indent="-342900" algn="just">
                        <a:lnSpc>
                          <a:spcPct val="150000"/>
                        </a:lnSpc>
                        <a:spcAft>
                          <a:spcPts val="800"/>
                        </a:spcAft>
                        <a:buFont typeface="Symbol" panose="05050102010706020507" pitchFamily="18" charset="2"/>
                        <a:buChar char=""/>
                      </a:pPr>
                      <a:endParaRPr lang="es-PE" sz="20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35636595"/>
                  </a:ext>
                </a:extLst>
              </a:tr>
            </a:tbl>
          </a:graphicData>
        </a:graphic>
      </p:graphicFrame>
    </p:spTree>
    <p:extLst>
      <p:ext uri="{BB962C8B-B14F-4D97-AF65-F5344CB8AC3E}">
        <p14:creationId xmlns:p14="http://schemas.microsoft.com/office/powerpoint/2010/main" val="103379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Marcador de contenido 4">
            <a:extLst>
              <a:ext uri="{FF2B5EF4-FFF2-40B4-BE49-F238E27FC236}">
                <a16:creationId xmlns:a16="http://schemas.microsoft.com/office/drawing/2014/main" id="{522CE9B7-A81E-6B81-3C21-C7B4EE62549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75" y="57298"/>
            <a:ext cx="12192000" cy="6858000"/>
          </a:xfrm>
        </p:spPr>
      </p:pic>
      <p:sp>
        <p:nvSpPr>
          <p:cNvPr id="10" name="Título 1">
            <a:extLst>
              <a:ext uri="{FF2B5EF4-FFF2-40B4-BE49-F238E27FC236}">
                <a16:creationId xmlns:a16="http://schemas.microsoft.com/office/drawing/2014/main" id="{884FF090-E03E-4A2A-AC9A-19DEF327ADE7}"/>
              </a:ext>
            </a:extLst>
          </p:cNvPr>
          <p:cNvSpPr txBox="1">
            <a:spLocks/>
          </p:cNvSpPr>
          <p:nvPr/>
        </p:nvSpPr>
        <p:spPr>
          <a:xfrm>
            <a:off x="887896" y="830130"/>
            <a:ext cx="10641495" cy="474241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s-PE" sz="3200" dirty="0"/>
          </a:p>
        </p:txBody>
      </p:sp>
      <p:sp>
        <p:nvSpPr>
          <p:cNvPr id="3" name="CuadroTexto 2">
            <a:extLst>
              <a:ext uri="{FF2B5EF4-FFF2-40B4-BE49-F238E27FC236}">
                <a16:creationId xmlns:a16="http://schemas.microsoft.com/office/drawing/2014/main" id="{CAF3A855-9996-FC07-4DDE-ED13DE178D89}"/>
              </a:ext>
            </a:extLst>
          </p:cNvPr>
          <p:cNvSpPr txBox="1"/>
          <p:nvPr/>
        </p:nvSpPr>
        <p:spPr>
          <a:xfrm>
            <a:off x="662609" y="260500"/>
            <a:ext cx="10858832" cy="3877985"/>
          </a:xfrm>
          <a:prstGeom prst="rect">
            <a:avLst/>
          </a:prstGeom>
          <a:noFill/>
        </p:spPr>
        <p:txBody>
          <a:bodyPr wrap="square">
            <a:spAutoFit/>
          </a:bodyPr>
          <a:lstStyle/>
          <a:p>
            <a:pPr algn="ctr"/>
            <a:r>
              <a:rPr lang="es-ES" sz="2800" b="1" u="sng" dirty="0">
                <a:solidFill>
                  <a:srgbClr val="FF0000"/>
                </a:solidFill>
              </a:rPr>
              <a:t>VINCULACIÓN CON EL ACUERDO NACIONAL</a:t>
            </a:r>
          </a:p>
          <a:p>
            <a:endParaRPr lang="es-PE" dirty="0"/>
          </a:p>
          <a:p>
            <a:pPr algn="just"/>
            <a:endParaRPr lang="es-ES" dirty="0"/>
          </a:p>
          <a:p>
            <a:pPr algn="just"/>
            <a:r>
              <a:rPr lang="es-ES" sz="2800" dirty="0"/>
              <a:t>La presente propuesta legislativa está relacionada con las siguientes políticas de Estado: Promoción de la Igualdad de Oportunidades sin Discriminación (Política 11).</a:t>
            </a:r>
            <a:endParaRPr lang="es-PE" sz="2800" dirty="0"/>
          </a:p>
          <a:p>
            <a:pPr marL="342900" indent="-342900" algn="just">
              <a:buAutoNum type="arabicPeriod"/>
            </a:pPr>
            <a:endParaRPr lang="es-PE" sz="2800" dirty="0"/>
          </a:p>
          <a:p>
            <a:pPr algn="just"/>
            <a:endParaRPr lang="es-ES" sz="2400" b="1" dirty="0"/>
          </a:p>
          <a:p>
            <a:endParaRPr lang="es-ES" dirty="0"/>
          </a:p>
          <a:p>
            <a:pPr algn="just"/>
            <a:endParaRPr lang="es-PE"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17064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Marcador de contenido 4">
            <a:extLst>
              <a:ext uri="{FF2B5EF4-FFF2-40B4-BE49-F238E27FC236}">
                <a16:creationId xmlns:a16="http://schemas.microsoft.com/office/drawing/2014/main" id="{522CE9B7-A81E-6B81-3C21-C7B4EE62549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75" y="44598"/>
            <a:ext cx="12192000" cy="6858000"/>
          </a:xfrm>
        </p:spPr>
      </p:pic>
      <p:sp>
        <p:nvSpPr>
          <p:cNvPr id="10" name="Título 1">
            <a:extLst>
              <a:ext uri="{FF2B5EF4-FFF2-40B4-BE49-F238E27FC236}">
                <a16:creationId xmlns:a16="http://schemas.microsoft.com/office/drawing/2014/main" id="{884FF090-E03E-4A2A-AC9A-19DEF327ADE7}"/>
              </a:ext>
            </a:extLst>
          </p:cNvPr>
          <p:cNvSpPr txBox="1">
            <a:spLocks/>
          </p:cNvSpPr>
          <p:nvPr/>
        </p:nvSpPr>
        <p:spPr>
          <a:xfrm>
            <a:off x="887896" y="830130"/>
            <a:ext cx="10641495" cy="474241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s-PE" sz="3200" dirty="0"/>
          </a:p>
        </p:txBody>
      </p:sp>
      <p:sp>
        <p:nvSpPr>
          <p:cNvPr id="3" name="CuadroTexto 2">
            <a:extLst>
              <a:ext uri="{FF2B5EF4-FFF2-40B4-BE49-F238E27FC236}">
                <a16:creationId xmlns:a16="http://schemas.microsoft.com/office/drawing/2014/main" id="{CAF3A855-9996-FC07-4DDE-ED13DE178D89}"/>
              </a:ext>
            </a:extLst>
          </p:cNvPr>
          <p:cNvSpPr txBox="1"/>
          <p:nvPr/>
        </p:nvSpPr>
        <p:spPr>
          <a:xfrm>
            <a:off x="561009" y="44598"/>
            <a:ext cx="10858832" cy="7386638"/>
          </a:xfrm>
          <a:prstGeom prst="rect">
            <a:avLst/>
          </a:prstGeom>
          <a:noFill/>
        </p:spPr>
        <p:txBody>
          <a:bodyPr wrap="square">
            <a:spAutoFit/>
          </a:bodyPr>
          <a:lstStyle/>
          <a:p>
            <a:pPr algn="ctr"/>
            <a:r>
              <a:rPr lang="es-ES" sz="2800" b="1" u="sng" dirty="0">
                <a:solidFill>
                  <a:srgbClr val="FF0000"/>
                </a:solidFill>
              </a:rPr>
              <a:t>CONCLUSIONES</a:t>
            </a:r>
          </a:p>
          <a:p>
            <a:endParaRPr lang="es-PE" dirty="0"/>
          </a:p>
          <a:p>
            <a:pPr algn="just"/>
            <a:endParaRPr lang="es-ES" dirty="0"/>
          </a:p>
          <a:p>
            <a:pPr algn="just"/>
            <a:endParaRPr lang="es-ES" sz="2800" dirty="0"/>
          </a:p>
          <a:p>
            <a:pPr marL="514350" indent="-514350" algn="just">
              <a:buAutoNum type="arabicPeriod"/>
            </a:pPr>
            <a:r>
              <a:rPr lang="es-ES" sz="2800" b="0" i="0" dirty="0">
                <a:effectLst/>
              </a:rPr>
              <a:t>Contribuir al fortalecimiento del Programa de Desarrollo Productivo Agrario Rural en el Perú a través de una estructura salarial justa es esencial para asegurar su éxito y sostenibilidad. </a:t>
            </a:r>
          </a:p>
          <a:p>
            <a:pPr marL="514350" indent="-514350" algn="just">
              <a:buAutoNum type="arabicPeriod"/>
            </a:pPr>
            <a:r>
              <a:rPr lang="es-ES" sz="2800" b="0" i="0" dirty="0">
                <a:effectLst/>
              </a:rPr>
              <a:t>Recono</a:t>
            </a:r>
            <a:r>
              <a:rPr lang="es-ES" sz="2800" dirty="0"/>
              <a:t>cer</a:t>
            </a:r>
            <a:r>
              <a:rPr lang="es-ES" sz="2800" b="0" i="0" dirty="0">
                <a:effectLst/>
              </a:rPr>
              <a:t> la importancia del programa en el desarrollo agrario y de riego del país, así como la mejora de las condiciones de vida de las comunidades rurales. </a:t>
            </a:r>
          </a:p>
          <a:p>
            <a:pPr marL="514350" indent="-514350" algn="just">
              <a:buAutoNum type="arabicPeriod"/>
            </a:pPr>
            <a:r>
              <a:rPr lang="es-ES" sz="2800" dirty="0"/>
              <a:t>E</a:t>
            </a:r>
            <a:r>
              <a:rPr lang="es-ES" sz="2800" b="0" i="0" dirty="0">
                <a:effectLst/>
              </a:rPr>
              <a:t>s nuestro deber asegurarnos de que aquellos que trabajan en él sean recompensados de manera justa por su invaluable labor. Esto no solo beneficia a los empleados, sino que también impulsa el progreso económico y social del Perú, contribuyendo así a un país más equitativo y próspero.</a:t>
            </a:r>
            <a:endParaRPr lang="es-PE" sz="2800" dirty="0"/>
          </a:p>
          <a:p>
            <a:pPr algn="just"/>
            <a:endParaRPr lang="es-ES" sz="2800" b="1" dirty="0"/>
          </a:p>
          <a:p>
            <a:endParaRPr lang="es-ES" dirty="0"/>
          </a:p>
          <a:p>
            <a:pPr algn="just"/>
            <a:endParaRPr lang="es-PE"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0401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Marcador de contenido 4">
            <a:extLst>
              <a:ext uri="{FF2B5EF4-FFF2-40B4-BE49-F238E27FC236}">
                <a16:creationId xmlns:a16="http://schemas.microsoft.com/office/drawing/2014/main" id="{A6D82EFD-A0BF-CD7D-FA0E-C5638BC66E3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10" name="Título 1">
            <a:extLst>
              <a:ext uri="{FF2B5EF4-FFF2-40B4-BE49-F238E27FC236}">
                <a16:creationId xmlns:a16="http://schemas.microsoft.com/office/drawing/2014/main" id="{884FF090-E03E-4A2A-AC9A-19DEF327ADE7}"/>
              </a:ext>
            </a:extLst>
          </p:cNvPr>
          <p:cNvSpPr txBox="1">
            <a:spLocks/>
          </p:cNvSpPr>
          <p:nvPr/>
        </p:nvSpPr>
        <p:spPr>
          <a:xfrm>
            <a:off x="887896" y="830130"/>
            <a:ext cx="10641495" cy="474241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s-PE" sz="3200" dirty="0"/>
          </a:p>
        </p:txBody>
      </p:sp>
      <p:sp>
        <p:nvSpPr>
          <p:cNvPr id="3" name="CuadroTexto 2">
            <a:extLst>
              <a:ext uri="{FF2B5EF4-FFF2-40B4-BE49-F238E27FC236}">
                <a16:creationId xmlns:a16="http://schemas.microsoft.com/office/drawing/2014/main" id="{CAF3A855-9996-FC07-4DDE-ED13DE178D89}"/>
              </a:ext>
            </a:extLst>
          </p:cNvPr>
          <p:cNvSpPr txBox="1"/>
          <p:nvPr/>
        </p:nvSpPr>
        <p:spPr>
          <a:xfrm>
            <a:off x="377483" y="497910"/>
            <a:ext cx="11437033" cy="5509200"/>
          </a:xfrm>
          <a:prstGeom prst="rect">
            <a:avLst/>
          </a:prstGeom>
          <a:noFill/>
        </p:spPr>
        <p:txBody>
          <a:bodyPr wrap="square">
            <a:spAutoFit/>
          </a:bodyPr>
          <a:lstStyle/>
          <a:p>
            <a:pPr algn="ctr"/>
            <a:r>
              <a:rPr lang="es-ES" sz="3200" b="1" u="sng" dirty="0">
                <a:solidFill>
                  <a:srgbClr val="FF0000"/>
                </a:solidFill>
              </a:rPr>
              <a:t>PROBLEMÁTICA</a:t>
            </a:r>
          </a:p>
          <a:p>
            <a:pPr algn="ctr"/>
            <a:endParaRPr lang="es-ES" sz="3200" b="1" u="sng" dirty="0">
              <a:solidFill>
                <a:srgbClr val="FF0000"/>
              </a:solidFill>
            </a:endParaRPr>
          </a:p>
          <a:p>
            <a:pPr marL="285750" indent="-285750" algn="just">
              <a:buFont typeface="Wingdings" panose="05000000000000000000" pitchFamily="2" charset="2"/>
              <a:buChar char="ü"/>
            </a:pPr>
            <a:r>
              <a:rPr lang="es-PE" sz="3200" dirty="0">
                <a:effectLst/>
                <a:ea typeface="Times New Roman" panose="02020603050405020304" pitchFamily="18" charset="0"/>
                <a:cs typeface="Times New Roman" panose="02020603050405020304" pitchFamily="18" charset="0"/>
              </a:rPr>
              <a:t> </a:t>
            </a:r>
            <a:r>
              <a:rPr lang="es-ES" sz="2800" dirty="0">
                <a:effectLst/>
                <a:ea typeface="Times New Roman" panose="02020603050405020304" pitchFamily="18" charset="0"/>
                <a:cs typeface="Times New Roman" panose="02020603050405020304" pitchFamily="18" charset="0"/>
              </a:rPr>
              <a:t>El Perú es un país con una rica tradición agrícola y un vasto territorio dedicado a la producción de alimentos y materias primas. En este contexto, el Programa de Desarrollo Productivo Agrario Rural desempeña un papel fundamental en el fomento y el fortalecimiento del sector agrario y de riego. </a:t>
            </a:r>
          </a:p>
          <a:p>
            <a:pPr marL="285750" indent="-285750" algn="just">
              <a:buFont typeface="Wingdings" panose="05000000000000000000" pitchFamily="2" charset="2"/>
              <a:buChar char="ü"/>
            </a:pPr>
            <a:r>
              <a:rPr lang="es-ES" sz="2800" dirty="0">
                <a:effectLst/>
                <a:ea typeface="Times New Roman" panose="02020603050405020304" pitchFamily="18" charset="0"/>
                <a:cs typeface="Times New Roman" panose="02020603050405020304" pitchFamily="18" charset="0"/>
              </a:rPr>
              <a:t>Sin embargo, para que este programa sea efectivo y sostenible, es esencial establecer una estructura salarial justa que reconozca adecuadamente la contribución del programa al desarrollo agrario y sea acorde con las condiciones sociales y económicas actuales.</a:t>
            </a:r>
            <a:endParaRPr lang="es-ES" sz="2800" dirty="0"/>
          </a:p>
          <a:p>
            <a:pPr algn="just"/>
            <a:endParaRPr lang="es-PE" sz="3200" b="1" dirty="0">
              <a:cs typeface="Arial" panose="020B0604020202020204" pitchFamily="34" charset="0"/>
            </a:endParaRPr>
          </a:p>
        </p:txBody>
      </p:sp>
    </p:spTree>
    <p:extLst>
      <p:ext uri="{BB962C8B-B14F-4D97-AF65-F5344CB8AC3E}">
        <p14:creationId xmlns:p14="http://schemas.microsoft.com/office/powerpoint/2010/main" val="3023433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Marcador de contenido 4">
            <a:extLst>
              <a:ext uri="{FF2B5EF4-FFF2-40B4-BE49-F238E27FC236}">
                <a16:creationId xmlns:a16="http://schemas.microsoft.com/office/drawing/2014/main" id="{A6D82EFD-A0BF-CD7D-FA0E-C5638BC66E3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10" name="Título 1">
            <a:extLst>
              <a:ext uri="{FF2B5EF4-FFF2-40B4-BE49-F238E27FC236}">
                <a16:creationId xmlns:a16="http://schemas.microsoft.com/office/drawing/2014/main" id="{884FF090-E03E-4A2A-AC9A-19DEF327ADE7}"/>
              </a:ext>
            </a:extLst>
          </p:cNvPr>
          <p:cNvSpPr txBox="1">
            <a:spLocks/>
          </p:cNvSpPr>
          <p:nvPr/>
        </p:nvSpPr>
        <p:spPr>
          <a:xfrm>
            <a:off x="887896" y="830130"/>
            <a:ext cx="10641495" cy="474241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s-PE" sz="3200" dirty="0"/>
          </a:p>
        </p:txBody>
      </p:sp>
      <p:sp>
        <p:nvSpPr>
          <p:cNvPr id="3" name="CuadroTexto 2">
            <a:extLst>
              <a:ext uri="{FF2B5EF4-FFF2-40B4-BE49-F238E27FC236}">
                <a16:creationId xmlns:a16="http://schemas.microsoft.com/office/drawing/2014/main" id="{CAF3A855-9996-FC07-4DDE-ED13DE178D89}"/>
              </a:ext>
            </a:extLst>
          </p:cNvPr>
          <p:cNvSpPr txBox="1"/>
          <p:nvPr/>
        </p:nvSpPr>
        <p:spPr>
          <a:xfrm>
            <a:off x="365760" y="599510"/>
            <a:ext cx="11437033" cy="6924973"/>
          </a:xfrm>
          <a:prstGeom prst="rect">
            <a:avLst/>
          </a:prstGeom>
          <a:noFill/>
        </p:spPr>
        <p:txBody>
          <a:bodyPr wrap="square">
            <a:spAutoFit/>
          </a:bodyPr>
          <a:lstStyle/>
          <a:p>
            <a:pPr algn="ctr"/>
            <a:r>
              <a:rPr lang="es-ES" sz="3200" b="1" u="sng" dirty="0">
                <a:solidFill>
                  <a:srgbClr val="FF0000"/>
                </a:solidFill>
              </a:rPr>
              <a:t>PROBLEMÁTICA</a:t>
            </a:r>
          </a:p>
          <a:p>
            <a:pPr marL="285750" indent="-285750" algn="just">
              <a:buFont typeface="Wingdings" panose="05000000000000000000" pitchFamily="2" charset="2"/>
              <a:buChar char="ü"/>
            </a:pPr>
            <a:endParaRPr lang="es-ES" sz="3200" b="0" i="0" dirty="0">
              <a:effectLst/>
              <a:latin typeface="Söhne"/>
            </a:endParaRPr>
          </a:p>
          <a:p>
            <a:pPr marL="285750" indent="-285750" algn="just">
              <a:buFont typeface="Wingdings" panose="05000000000000000000" pitchFamily="2" charset="2"/>
              <a:buChar char="ü"/>
            </a:pPr>
            <a:r>
              <a:rPr lang="es-ES" sz="2800" b="0" i="0" dirty="0">
                <a:effectLst/>
                <a:latin typeface="Söhne"/>
              </a:rPr>
              <a:t>Una estructura salarial justa es esencial para el éxito del Programa de Desarrollo Productivo Agrario Rural en el Perú. </a:t>
            </a:r>
          </a:p>
          <a:p>
            <a:pPr marL="285750" indent="-285750" algn="just">
              <a:buFont typeface="Wingdings" panose="05000000000000000000" pitchFamily="2" charset="2"/>
              <a:buChar char="ü"/>
            </a:pPr>
            <a:endParaRPr lang="es-ES" sz="2800" b="0" i="0" dirty="0">
              <a:effectLst/>
              <a:latin typeface="Söhne"/>
            </a:endParaRPr>
          </a:p>
          <a:p>
            <a:pPr marL="285750" indent="-285750" algn="just">
              <a:buFont typeface="Wingdings" panose="05000000000000000000" pitchFamily="2" charset="2"/>
              <a:buChar char="ü"/>
            </a:pPr>
            <a:r>
              <a:rPr lang="es-ES" sz="2800" b="0" i="0" dirty="0">
                <a:effectLst/>
                <a:latin typeface="Söhne"/>
              </a:rPr>
              <a:t>Reconocer adecuadamente la labor de los profesionales que trabajan en este programa no solo es una cuestión de equidad, sino que también tiene importantes consecuencias prácticas. Cuando los salarios son insuficientes o no están alineados con la contribución del programa, esto puede llevar a la desmotivación, la pérdida de talento y la falta de compromiso por parte de los empleados.</a:t>
            </a:r>
            <a:endParaRPr lang="es-ES" sz="2800" b="1" dirty="0"/>
          </a:p>
          <a:p>
            <a:pPr marL="342900" indent="-342900" algn="just">
              <a:buAutoNum type="arabicPeriod"/>
            </a:pPr>
            <a:endParaRPr lang="es-PE" sz="3200" dirty="0">
              <a:effectLst/>
              <a:ea typeface="Times New Roman" panose="02020603050405020304" pitchFamily="18" charset="0"/>
              <a:cs typeface="Times New Roman" panose="02020603050405020304" pitchFamily="18" charset="0"/>
            </a:endParaRPr>
          </a:p>
          <a:p>
            <a:pPr algn="just"/>
            <a:endParaRPr lang="es-ES" sz="3200" b="1" dirty="0"/>
          </a:p>
          <a:p>
            <a:endParaRPr lang="es-ES" sz="3200" dirty="0"/>
          </a:p>
          <a:p>
            <a:pPr algn="just"/>
            <a:endParaRPr lang="es-PE" sz="3200" b="1" dirty="0">
              <a:cs typeface="Arial" panose="020B0604020202020204" pitchFamily="34" charset="0"/>
            </a:endParaRPr>
          </a:p>
        </p:txBody>
      </p:sp>
    </p:spTree>
    <p:extLst>
      <p:ext uri="{BB962C8B-B14F-4D97-AF65-F5344CB8AC3E}">
        <p14:creationId xmlns:p14="http://schemas.microsoft.com/office/powerpoint/2010/main" val="4208912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Marcador de contenido 4">
            <a:extLst>
              <a:ext uri="{FF2B5EF4-FFF2-40B4-BE49-F238E27FC236}">
                <a16:creationId xmlns:a16="http://schemas.microsoft.com/office/drawing/2014/main" id="{A6D82EFD-A0BF-CD7D-FA0E-C5638BC66E3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10" name="Título 1">
            <a:extLst>
              <a:ext uri="{FF2B5EF4-FFF2-40B4-BE49-F238E27FC236}">
                <a16:creationId xmlns:a16="http://schemas.microsoft.com/office/drawing/2014/main" id="{884FF090-E03E-4A2A-AC9A-19DEF327ADE7}"/>
              </a:ext>
            </a:extLst>
          </p:cNvPr>
          <p:cNvSpPr txBox="1">
            <a:spLocks/>
          </p:cNvSpPr>
          <p:nvPr/>
        </p:nvSpPr>
        <p:spPr>
          <a:xfrm>
            <a:off x="887896" y="830130"/>
            <a:ext cx="10641495" cy="474241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s-PE" sz="3200" dirty="0"/>
          </a:p>
        </p:txBody>
      </p:sp>
      <p:sp>
        <p:nvSpPr>
          <p:cNvPr id="3" name="CuadroTexto 2">
            <a:extLst>
              <a:ext uri="{FF2B5EF4-FFF2-40B4-BE49-F238E27FC236}">
                <a16:creationId xmlns:a16="http://schemas.microsoft.com/office/drawing/2014/main" id="{CAF3A855-9996-FC07-4DDE-ED13DE178D89}"/>
              </a:ext>
            </a:extLst>
          </p:cNvPr>
          <p:cNvSpPr txBox="1"/>
          <p:nvPr/>
        </p:nvSpPr>
        <p:spPr>
          <a:xfrm>
            <a:off x="365760" y="599510"/>
            <a:ext cx="11437033" cy="7602081"/>
          </a:xfrm>
          <a:prstGeom prst="rect">
            <a:avLst/>
          </a:prstGeom>
          <a:noFill/>
        </p:spPr>
        <p:txBody>
          <a:bodyPr wrap="square">
            <a:spAutoFit/>
          </a:bodyPr>
          <a:lstStyle/>
          <a:p>
            <a:pPr algn="ctr"/>
            <a:r>
              <a:rPr lang="es-ES" sz="3200" b="1" u="sng" dirty="0">
                <a:solidFill>
                  <a:srgbClr val="FF0000"/>
                </a:solidFill>
              </a:rPr>
              <a:t>PROBLEMÁTICA</a:t>
            </a:r>
          </a:p>
          <a:p>
            <a:pPr algn="ctr"/>
            <a:endParaRPr lang="es-ES" sz="3200" b="1" u="sng" dirty="0">
              <a:solidFill>
                <a:srgbClr val="FF0000"/>
              </a:solidFill>
              <a:effectLst/>
              <a:ea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ü"/>
            </a:pPr>
            <a:r>
              <a:rPr lang="es-ES" sz="2800" b="0" i="0" dirty="0">
                <a:effectLst/>
                <a:latin typeface="Söhne"/>
              </a:rPr>
              <a:t>Las condiciones sociales y económicas en el Perú son cambiantes y diversas. Por lo tanto, es crucial tener en cuenta estas circunstancias al diseñar una estructura salarial para el Programa de Desarrollo Productivo Agrario Rural. Esto implica llevar a cabo análisis periódicos para asegurarse de que los salarios sean competitivos y reflejen de manera adecuada las condiciones económicas y sociales actuales. Además, se debe prestar especial atención a la equidad de género y a la igualdad de oportunidades en la asignación de salarios.</a:t>
            </a:r>
            <a:endParaRPr lang="es-ES" sz="2800" dirty="0">
              <a:effectLst/>
              <a:ea typeface="Times New Roman" panose="02020603050405020304" pitchFamily="18" charset="0"/>
              <a:cs typeface="Times New Roman" panose="02020603050405020304" pitchFamily="18" charset="0"/>
            </a:endParaRPr>
          </a:p>
          <a:p>
            <a:pPr algn="just"/>
            <a:endParaRPr lang="es-ES" sz="2800" dirty="0">
              <a:ea typeface="Times New Roman" panose="02020603050405020304" pitchFamily="18" charset="0"/>
              <a:cs typeface="Times New Roman" panose="02020603050405020304" pitchFamily="18" charset="0"/>
            </a:endParaRPr>
          </a:p>
          <a:p>
            <a:pPr marL="342900" indent="-342900" algn="just">
              <a:buAutoNum type="arabicPeriod"/>
            </a:pPr>
            <a:endParaRPr lang="es-PE" sz="2800" dirty="0">
              <a:effectLst/>
              <a:ea typeface="Times New Roman" panose="02020603050405020304" pitchFamily="18" charset="0"/>
              <a:cs typeface="Times New Roman" panose="02020603050405020304" pitchFamily="18" charset="0"/>
            </a:endParaRPr>
          </a:p>
          <a:p>
            <a:pPr algn="just"/>
            <a:endParaRPr lang="es-ES" sz="2800" b="1" dirty="0"/>
          </a:p>
          <a:p>
            <a:pPr marL="342900" indent="-342900" algn="just">
              <a:buAutoNum type="arabicPeriod"/>
            </a:pPr>
            <a:endParaRPr lang="es-PE" sz="2800" dirty="0">
              <a:effectLst/>
              <a:ea typeface="Times New Roman" panose="02020603050405020304" pitchFamily="18" charset="0"/>
              <a:cs typeface="Times New Roman" panose="02020603050405020304" pitchFamily="18" charset="0"/>
            </a:endParaRPr>
          </a:p>
          <a:p>
            <a:pPr algn="just"/>
            <a:endParaRPr lang="es-ES" sz="2800" b="1" dirty="0"/>
          </a:p>
          <a:p>
            <a:endParaRPr lang="es-ES" sz="2800" dirty="0"/>
          </a:p>
          <a:p>
            <a:pPr algn="just"/>
            <a:endParaRPr lang="es-PE" sz="3200" b="1" dirty="0">
              <a:cs typeface="Arial" panose="020B0604020202020204" pitchFamily="34" charset="0"/>
            </a:endParaRPr>
          </a:p>
        </p:txBody>
      </p:sp>
    </p:spTree>
    <p:extLst>
      <p:ext uri="{BB962C8B-B14F-4D97-AF65-F5344CB8AC3E}">
        <p14:creationId xmlns:p14="http://schemas.microsoft.com/office/powerpoint/2010/main" val="21370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Marcador de contenido 4">
            <a:extLst>
              <a:ext uri="{FF2B5EF4-FFF2-40B4-BE49-F238E27FC236}">
                <a16:creationId xmlns:a16="http://schemas.microsoft.com/office/drawing/2014/main" id="{A6D82EFD-A0BF-CD7D-FA0E-C5638BC66E3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10" name="Título 1">
            <a:extLst>
              <a:ext uri="{FF2B5EF4-FFF2-40B4-BE49-F238E27FC236}">
                <a16:creationId xmlns:a16="http://schemas.microsoft.com/office/drawing/2014/main" id="{884FF090-E03E-4A2A-AC9A-19DEF327ADE7}"/>
              </a:ext>
            </a:extLst>
          </p:cNvPr>
          <p:cNvSpPr txBox="1">
            <a:spLocks/>
          </p:cNvSpPr>
          <p:nvPr/>
        </p:nvSpPr>
        <p:spPr>
          <a:xfrm>
            <a:off x="887896" y="830130"/>
            <a:ext cx="10641495" cy="474241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s-PE" sz="3200" dirty="0"/>
          </a:p>
        </p:txBody>
      </p:sp>
      <p:sp>
        <p:nvSpPr>
          <p:cNvPr id="3" name="CuadroTexto 2">
            <a:extLst>
              <a:ext uri="{FF2B5EF4-FFF2-40B4-BE49-F238E27FC236}">
                <a16:creationId xmlns:a16="http://schemas.microsoft.com/office/drawing/2014/main" id="{CAF3A855-9996-FC07-4DDE-ED13DE178D89}"/>
              </a:ext>
            </a:extLst>
          </p:cNvPr>
          <p:cNvSpPr txBox="1"/>
          <p:nvPr/>
        </p:nvSpPr>
        <p:spPr>
          <a:xfrm>
            <a:off x="365760" y="599510"/>
            <a:ext cx="11437033" cy="5693866"/>
          </a:xfrm>
          <a:prstGeom prst="rect">
            <a:avLst/>
          </a:prstGeom>
          <a:noFill/>
        </p:spPr>
        <p:txBody>
          <a:bodyPr wrap="square">
            <a:spAutoFit/>
          </a:bodyPr>
          <a:lstStyle/>
          <a:p>
            <a:pPr algn="ctr"/>
            <a:r>
              <a:rPr lang="es-ES" sz="2800" b="1" u="sng" dirty="0">
                <a:solidFill>
                  <a:srgbClr val="FF0000"/>
                </a:solidFill>
              </a:rPr>
              <a:t>PROBLEMÁTICA</a:t>
            </a:r>
          </a:p>
          <a:p>
            <a:pPr algn="ctr"/>
            <a:endParaRPr lang="es-ES" sz="2800" b="1" u="sng" dirty="0">
              <a:effectLst/>
              <a:ea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ü"/>
            </a:pPr>
            <a:r>
              <a:rPr lang="es-ES" sz="2800" b="0" i="0" dirty="0">
                <a:effectLst/>
                <a:cs typeface="Arial" panose="020B0604020202020204" pitchFamily="34" charset="0"/>
              </a:rPr>
              <a:t>Los beneficios de una estructura salarial justa serán:</a:t>
            </a:r>
          </a:p>
          <a:p>
            <a:pPr algn="just"/>
            <a:endParaRPr lang="es-ES" sz="2800" dirty="0">
              <a:ea typeface="Times New Roman" panose="02020603050405020304" pitchFamily="18" charset="0"/>
              <a:cs typeface="Arial" panose="020B0604020202020204" pitchFamily="34" charset="0"/>
            </a:endParaRPr>
          </a:p>
          <a:p>
            <a:pPr marL="914400" lvl="1" indent="-457200" algn="just">
              <a:buFont typeface="Arial" panose="020B0604020202020204" pitchFamily="34" charset="0"/>
              <a:buChar char="•"/>
            </a:pPr>
            <a:r>
              <a:rPr lang="es-ES" sz="2800" b="1" i="0" dirty="0">
                <a:effectLst/>
                <a:cs typeface="Arial" panose="020B0604020202020204" pitchFamily="34" charset="0"/>
              </a:rPr>
              <a:t>Retención de Talento</a:t>
            </a:r>
            <a:r>
              <a:rPr lang="es-ES" sz="2800" b="0" i="0" dirty="0">
                <a:effectLst/>
                <a:cs typeface="Arial" panose="020B0604020202020204" pitchFamily="34" charset="0"/>
              </a:rPr>
              <a:t>: Una estructura salarial justa atraerá y retendrá a profesionales altamente calificados, lo que fortalecerá la capacidad del programa para alcanzar sus objetivos.</a:t>
            </a:r>
          </a:p>
          <a:p>
            <a:pPr marL="914400" lvl="1" indent="-457200" algn="just">
              <a:buFont typeface="Arial" panose="020B0604020202020204" pitchFamily="34" charset="0"/>
              <a:buChar char="•"/>
            </a:pPr>
            <a:r>
              <a:rPr lang="es-ES" sz="2800" b="1" i="0" dirty="0">
                <a:effectLst/>
                <a:cs typeface="Arial" panose="020B0604020202020204" pitchFamily="34" charset="0"/>
              </a:rPr>
              <a:t>Motivación y Productividad</a:t>
            </a:r>
            <a:r>
              <a:rPr lang="es-ES" sz="2800" b="0" i="0" dirty="0">
                <a:effectLst/>
                <a:cs typeface="Arial" panose="020B0604020202020204" pitchFamily="34" charset="0"/>
              </a:rPr>
              <a:t>: Empleados motivados tienden a ser más productivos, lo que aumenta la eficacia del programa y la consecución de sus metas.</a:t>
            </a:r>
          </a:p>
          <a:p>
            <a:pPr marL="914400" lvl="1" indent="-457200" algn="just">
              <a:buFont typeface="Arial" panose="020B0604020202020204" pitchFamily="34" charset="0"/>
              <a:buChar char="•"/>
            </a:pPr>
            <a:r>
              <a:rPr lang="es-ES" sz="2800" b="1" i="0" dirty="0">
                <a:effectLst/>
                <a:cs typeface="Arial" panose="020B0604020202020204" pitchFamily="34" charset="0"/>
              </a:rPr>
              <a:t>Mejora de las Condiciones Sociales</a:t>
            </a:r>
            <a:r>
              <a:rPr lang="es-ES" sz="2800" b="0" i="0" dirty="0">
                <a:effectLst/>
                <a:cs typeface="Arial" panose="020B0604020202020204" pitchFamily="34" charset="0"/>
              </a:rPr>
              <a:t>: Salarios justos contribuyen directamente a mejorar las condiciones de vida de los empleados y sus familias, generando un impacto positivo en las comunidades rurales.</a:t>
            </a:r>
          </a:p>
        </p:txBody>
      </p:sp>
    </p:spTree>
    <p:extLst>
      <p:ext uri="{BB962C8B-B14F-4D97-AF65-F5344CB8AC3E}">
        <p14:creationId xmlns:p14="http://schemas.microsoft.com/office/powerpoint/2010/main" val="3831661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Marcador de contenido 4">
            <a:extLst>
              <a:ext uri="{FF2B5EF4-FFF2-40B4-BE49-F238E27FC236}">
                <a16:creationId xmlns:a16="http://schemas.microsoft.com/office/drawing/2014/main" id="{A6D82EFD-A0BF-CD7D-FA0E-C5638BC66E3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10" name="Título 1">
            <a:extLst>
              <a:ext uri="{FF2B5EF4-FFF2-40B4-BE49-F238E27FC236}">
                <a16:creationId xmlns:a16="http://schemas.microsoft.com/office/drawing/2014/main" id="{884FF090-E03E-4A2A-AC9A-19DEF327ADE7}"/>
              </a:ext>
            </a:extLst>
          </p:cNvPr>
          <p:cNvSpPr txBox="1">
            <a:spLocks/>
          </p:cNvSpPr>
          <p:nvPr/>
        </p:nvSpPr>
        <p:spPr>
          <a:xfrm>
            <a:off x="887896" y="830130"/>
            <a:ext cx="10641495" cy="474241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s-PE" sz="3200" dirty="0"/>
          </a:p>
        </p:txBody>
      </p:sp>
      <p:sp>
        <p:nvSpPr>
          <p:cNvPr id="3" name="CuadroTexto 2">
            <a:extLst>
              <a:ext uri="{FF2B5EF4-FFF2-40B4-BE49-F238E27FC236}">
                <a16:creationId xmlns:a16="http://schemas.microsoft.com/office/drawing/2014/main" id="{CAF3A855-9996-FC07-4DDE-ED13DE178D89}"/>
              </a:ext>
            </a:extLst>
          </p:cNvPr>
          <p:cNvSpPr txBox="1"/>
          <p:nvPr/>
        </p:nvSpPr>
        <p:spPr>
          <a:xfrm>
            <a:off x="670559" y="599510"/>
            <a:ext cx="10858832" cy="8402300"/>
          </a:xfrm>
          <a:prstGeom prst="rect">
            <a:avLst/>
          </a:prstGeom>
          <a:noFill/>
        </p:spPr>
        <p:txBody>
          <a:bodyPr wrap="square">
            <a:spAutoFit/>
          </a:bodyPr>
          <a:lstStyle/>
          <a:p>
            <a:pPr algn="just"/>
            <a:endParaRPr lang="es-ES" sz="2800" b="1" dirty="0">
              <a:latin typeface="Arial" panose="020B0604020202020204" pitchFamily="34" charset="0"/>
              <a:cs typeface="Arial" panose="020B0604020202020204" pitchFamily="34" charset="0"/>
            </a:endParaRPr>
          </a:p>
          <a:p>
            <a:pPr algn="just"/>
            <a:endParaRPr lang="es-PE" sz="2800" b="1" dirty="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r>
              <a:rPr lang="es-ES" sz="2800" b="1" i="0" dirty="0">
                <a:effectLst/>
              </a:rPr>
              <a:t>Sostenibilidad a Largo Plazo</a:t>
            </a:r>
            <a:r>
              <a:rPr lang="es-ES" sz="2800" b="0" i="0" dirty="0">
                <a:effectLst/>
              </a:rPr>
              <a:t>: Una estructura salarial adecuada garantiza la sostenibilidad del programa a largo plazo, al reducir la rotación de personal y alentar la continuidad de proyectos a largo plazo.</a:t>
            </a:r>
          </a:p>
          <a:p>
            <a:pPr algn="just"/>
            <a:endParaRPr lang="es-ES" sz="2800" dirty="0"/>
          </a:p>
          <a:p>
            <a:pPr algn="just"/>
            <a:r>
              <a:rPr lang="es-ES" sz="2800" b="0" i="0" dirty="0">
                <a:effectLst/>
              </a:rPr>
              <a:t>Por ello, urge que el proceso de elaboración y aprobación de la nueva escala remunerativa sea realizado lo antes posible para evitar conflictos socio laborales que puedan poner en riesgo las metas y resultados que viene proporcionando AGRORURAL ante los sectores con mayor nivel de pobreza del país. Para ello, se propone la siguiente propuesta: </a:t>
            </a:r>
          </a:p>
          <a:p>
            <a:pPr algn="just"/>
            <a:endParaRPr lang="es-ES" sz="2800" b="0" i="0" dirty="0">
              <a:effectLst/>
            </a:endParaRPr>
          </a:p>
          <a:p>
            <a:pPr algn="just"/>
            <a:endParaRPr lang="es-ES" sz="2800" b="0" i="0" dirty="0">
              <a:effectLst/>
            </a:endParaRPr>
          </a:p>
          <a:p>
            <a:pPr algn="just"/>
            <a:endParaRPr lang="es-ES" sz="2800" b="0" i="0" dirty="0">
              <a:effectLst/>
              <a:latin typeface="Söhne"/>
            </a:endParaRPr>
          </a:p>
          <a:p>
            <a:pPr marL="914400" lvl="1" indent="-457200" algn="just">
              <a:buFont typeface="Arial" panose="020B0604020202020204" pitchFamily="34" charset="0"/>
              <a:buChar char="•"/>
            </a:pPr>
            <a:endParaRPr lang="es-ES" sz="2800" dirty="0">
              <a:ea typeface="Times New Roman" panose="02020603050405020304" pitchFamily="18" charset="0"/>
              <a:cs typeface="Times New Roman" panose="02020603050405020304" pitchFamily="18" charset="0"/>
            </a:endParaRPr>
          </a:p>
          <a:p>
            <a:pPr marL="342900" indent="-342900" algn="just">
              <a:buAutoNum type="arabicPeriod"/>
            </a:pPr>
            <a:endParaRPr lang="es-PE" sz="3200" dirty="0">
              <a:effectLst/>
              <a:ea typeface="Times New Roman" panose="02020603050405020304" pitchFamily="18" charset="0"/>
              <a:cs typeface="Times New Roman" panose="02020603050405020304" pitchFamily="18" charset="0"/>
            </a:endParaRPr>
          </a:p>
          <a:p>
            <a:pPr algn="just"/>
            <a:endParaRPr lang="es-ES" sz="3200" b="1" dirty="0"/>
          </a:p>
          <a:p>
            <a:pPr algn="just"/>
            <a:endParaRPr lang="es-PE"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56330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Marcador de contenido 4">
            <a:extLst>
              <a:ext uri="{FF2B5EF4-FFF2-40B4-BE49-F238E27FC236}">
                <a16:creationId xmlns:a16="http://schemas.microsoft.com/office/drawing/2014/main" id="{A6D82EFD-A0BF-CD7D-FA0E-C5638BC66E3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10" name="Título 1">
            <a:extLst>
              <a:ext uri="{FF2B5EF4-FFF2-40B4-BE49-F238E27FC236}">
                <a16:creationId xmlns:a16="http://schemas.microsoft.com/office/drawing/2014/main" id="{884FF090-E03E-4A2A-AC9A-19DEF327ADE7}"/>
              </a:ext>
            </a:extLst>
          </p:cNvPr>
          <p:cNvSpPr txBox="1">
            <a:spLocks/>
          </p:cNvSpPr>
          <p:nvPr/>
        </p:nvSpPr>
        <p:spPr>
          <a:xfrm>
            <a:off x="887896" y="830130"/>
            <a:ext cx="10641495" cy="474241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s-PE" sz="3200" dirty="0"/>
          </a:p>
        </p:txBody>
      </p:sp>
      <p:sp>
        <p:nvSpPr>
          <p:cNvPr id="3" name="CuadroTexto 2">
            <a:extLst>
              <a:ext uri="{FF2B5EF4-FFF2-40B4-BE49-F238E27FC236}">
                <a16:creationId xmlns:a16="http://schemas.microsoft.com/office/drawing/2014/main" id="{CAF3A855-9996-FC07-4DDE-ED13DE178D89}"/>
              </a:ext>
            </a:extLst>
          </p:cNvPr>
          <p:cNvSpPr txBox="1"/>
          <p:nvPr/>
        </p:nvSpPr>
        <p:spPr>
          <a:xfrm>
            <a:off x="670559" y="599510"/>
            <a:ext cx="10858832" cy="4093428"/>
          </a:xfrm>
          <a:prstGeom prst="rect">
            <a:avLst/>
          </a:prstGeom>
          <a:noFill/>
        </p:spPr>
        <p:txBody>
          <a:bodyPr wrap="square">
            <a:spAutoFit/>
          </a:bodyPr>
          <a:lstStyle/>
          <a:p>
            <a:pPr algn="just"/>
            <a:endParaRPr lang="es-ES" sz="2800" b="1" dirty="0">
              <a:latin typeface="Arial" panose="020B0604020202020204" pitchFamily="34" charset="0"/>
              <a:cs typeface="Arial" panose="020B0604020202020204" pitchFamily="34" charset="0"/>
            </a:endParaRPr>
          </a:p>
          <a:p>
            <a:pPr algn="just"/>
            <a:endParaRPr lang="es-PE" sz="2800" b="1" dirty="0">
              <a:latin typeface="Arial" panose="020B0604020202020204" pitchFamily="34" charset="0"/>
              <a:cs typeface="Arial" panose="020B0604020202020204" pitchFamily="34" charset="0"/>
            </a:endParaRPr>
          </a:p>
          <a:p>
            <a:pPr algn="just"/>
            <a:endParaRPr lang="es-ES" sz="2800" b="0" i="0" dirty="0">
              <a:effectLst/>
              <a:latin typeface="Söhne"/>
            </a:endParaRPr>
          </a:p>
          <a:p>
            <a:pPr algn="just"/>
            <a:endParaRPr lang="es-ES" sz="2800" b="0" i="0" dirty="0">
              <a:effectLst/>
              <a:latin typeface="Söhne"/>
            </a:endParaRPr>
          </a:p>
          <a:p>
            <a:pPr algn="just"/>
            <a:endParaRPr lang="es-ES" sz="2800" b="0" i="0" dirty="0">
              <a:effectLst/>
              <a:latin typeface="Söhne"/>
            </a:endParaRPr>
          </a:p>
          <a:p>
            <a:pPr marL="914400" lvl="1" indent="-457200" algn="just">
              <a:buFont typeface="Arial" panose="020B0604020202020204" pitchFamily="34" charset="0"/>
              <a:buChar char="•"/>
            </a:pPr>
            <a:endParaRPr lang="es-ES" sz="2800" dirty="0">
              <a:ea typeface="Times New Roman" panose="02020603050405020304" pitchFamily="18" charset="0"/>
              <a:cs typeface="Times New Roman" panose="02020603050405020304" pitchFamily="18" charset="0"/>
            </a:endParaRPr>
          </a:p>
          <a:p>
            <a:pPr marL="342900" indent="-342900" algn="just">
              <a:buAutoNum type="arabicPeriod"/>
            </a:pPr>
            <a:endParaRPr lang="es-PE" sz="3200" dirty="0">
              <a:effectLst/>
              <a:ea typeface="Times New Roman" panose="02020603050405020304" pitchFamily="18" charset="0"/>
              <a:cs typeface="Times New Roman" panose="02020603050405020304" pitchFamily="18" charset="0"/>
            </a:endParaRPr>
          </a:p>
          <a:p>
            <a:pPr algn="just"/>
            <a:endParaRPr lang="es-ES" sz="3200" b="1" dirty="0"/>
          </a:p>
          <a:p>
            <a:pPr algn="just"/>
            <a:endParaRPr lang="es-PE" sz="2800" b="1" dirty="0">
              <a:latin typeface="Arial" panose="020B0604020202020204" pitchFamily="34" charset="0"/>
              <a:cs typeface="Arial" panose="020B0604020202020204" pitchFamily="34" charset="0"/>
            </a:endParaRPr>
          </a:p>
        </p:txBody>
      </p:sp>
      <p:pic>
        <p:nvPicPr>
          <p:cNvPr id="4" name="Imagen 3">
            <a:extLst>
              <a:ext uri="{FF2B5EF4-FFF2-40B4-BE49-F238E27FC236}">
                <a16:creationId xmlns:a16="http://schemas.microsoft.com/office/drawing/2014/main" id="{1C95BE52-BF3F-A03F-5AC5-0F68E280DE9D}"/>
              </a:ext>
            </a:extLst>
          </p:cNvPr>
          <p:cNvPicPr>
            <a:picLocks noChangeAspect="1"/>
          </p:cNvPicPr>
          <p:nvPr/>
        </p:nvPicPr>
        <p:blipFill rotWithShape="1">
          <a:blip r:embed="rId3"/>
          <a:srcRect l="39791" t="37031" r="34516" b="5349"/>
          <a:stretch/>
        </p:blipFill>
        <p:spPr>
          <a:xfrm>
            <a:off x="2885660" y="307040"/>
            <a:ext cx="5983357" cy="5788590"/>
          </a:xfrm>
          <a:prstGeom prst="rect">
            <a:avLst/>
          </a:prstGeom>
        </p:spPr>
      </p:pic>
    </p:spTree>
    <p:extLst>
      <p:ext uri="{BB962C8B-B14F-4D97-AF65-F5344CB8AC3E}">
        <p14:creationId xmlns:p14="http://schemas.microsoft.com/office/powerpoint/2010/main" val="4249971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Marcador de contenido 4">
            <a:extLst>
              <a:ext uri="{FF2B5EF4-FFF2-40B4-BE49-F238E27FC236}">
                <a16:creationId xmlns:a16="http://schemas.microsoft.com/office/drawing/2014/main" id="{A6D82EFD-A0BF-CD7D-FA0E-C5638BC66E3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10" name="Título 1">
            <a:extLst>
              <a:ext uri="{FF2B5EF4-FFF2-40B4-BE49-F238E27FC236}">
                <a16:creationId xmlns:a16="http://schemas.microsoft.com/office/drawing/2014/main" id="{884FF090-E03E-4A2A-AC9A-19DEF327ADE7}"/>
              </a:ext>
            </a:extLst>
          </p:cNvPr>
          <p:cNvSpPr txBox="1">
            <a:spLocks/>
          </p:cNvSpPr>
          <p:nvPr/>
        </p:nvSpPr>
        <p:spPr>
          <a:xfrm>
            <a:off x="887896" y="830130"/>
            <a:ext cx="10641495" cy="474241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s-PE" sz="3200" dirty="0"/>
          </a:p>
        </p:txBody>
      </p:sp>
      <p:sp>
        <p:nvSpPr>
          <p:cNvPr id="3" name="CuadroTexto 2">
            <a:extLst>
              <a:ext uri="{FF2B5EF4-FFF2-40B4-BE49-F238E27FC236}">
                <a16:creationId xmlns:a16="http://schemas.microsoft.com/office/drawing/2014/main" id="{CAF3A855-9996-FC07-4DDE-ED13DE178D89}"/>
              </a:ext>
            </a:extLst>
          </p:cNvPr>
          <p:cNvSpPr txBox="1"/>
          <p:nvPr/>
        </p:nvSpPr>
        <p:spPr>
          <a:xfrm>
            <a:off x="670559" y="599510"/>
            <a:ext cx="10858832" cy="5819222"/>
          </a:xfrm>
          <a:prstGeom prst="rect">
            <a:avLst/>
          </a:prstGeom>
          <a:noFill/>
        </p:spPr>
        <p:txBody>
          <a:bodyPr wrap="square">
            <a:spAutoFit/>
          </a:bodyPr>
          <a:lstStyle/>
          <a:p>
            <a:pPr marR="45720" indent="-8890" algn="ctr"/>
            <a:r>
              <a:rPr lang="es-PE" sz="2400" b="1" dirty="0">
                <a:latin typeface="Arial" panose="020B0604020202020204" pitchFamily="34" charset="0"/>
                <a:ea typeface="Times New Roman" panose="02020603050405020304" pitchFamily="18" charset="0"/>
                <a:cs typeface="Times New Roman" panose="02020603050405020304" pitchFamily="18" charset="0"/>
              </a:rPr>
              <a:t>				</a:t>
            </a:r>
            <a:endParaRPr lang="es-PE" sz="2400" b="1" dirty="0">
              <a:effectLst/>
              <a:latin typeface="Arial" panose="020B0604020202020204" pitchFamily="34" charset="0"/>
              <a:ea typeface="Times New Roman" panose="02020603050405020304" pitchFamily="18" charset="0"/>
              <a:cs typeface="Times New Roman" panose="02020603050405020304" pitchFamily="18" charset="0"/>
            </a:endParaRPr>
          </a:p>
          <a:p>
            <a:pPr marR="45720" indent="-8890" algn="ctr"/>
            <a:endParaRPr lang="es-ES" sz="2400" b="1" spc="-20" dirty="0">
              <a:effectLst/>
              <a:ea typeface="Times New Roman" panose="02020603050405020304" pitchFamily="18" charset="0"/>
              <a:cs typeface="Times New Roman" panose="02020603050405020304" pitchFamily="18" charset="0"/>
            </a:endParaRPr>
          </a:p>
          <a:p>
            <a:pPr marR="45720" indent="-8890" algn="ctr"/>
            <a:r>
              <a:rPr lang="es-ES" sz="2800" b="1" spc="-20" dirty="0">
                <a:effectLst/>
                <a:ea typeface="Times New Roman" panose="02020603050405020304" pitchFamily="18" charset="0"/>
                <a:cs typeface="Times New Roman" panose="02020603050405020304" pitchFamily="18" charset="0"/>
              </a:rPr>
              <a:t>LEY QUE </a:t>
            </a:r>
            <a:r>
              <a:rPr lang="es-ES" sz="2800" b="1" dirty="0"/>
              <a:t>DISPONE QUE EL MINISTERIO DE ECONOMÍA Y FINANZAS ELABORE Y APRUEBE LA NUEVA ESCALA REMUNERATIVA PARA EL PERSONAL DEL PROGRAMA DE DESARROLLO PRODUCTIVO AGRARIO RURAL SUJETO AL RÉGIMEN DEL DECRETO LEGISLATIVO 728</a:t>
            </a:r>
            <a:endParaRPr lang="es-PE" sz="2800" b="1" u="sng" dirty="0">
              <a:effectLst/>
              <a:ea typeface="Times New Roman" panose="02020603050405020304" pitchFamily="18" charset="0"/>
              <a:cs typeface="Times New Roman" panose="02020603050405020304" pitchFamily="18" charset="0"/>
            </a:endParaRPr>
          </a:p>
          <a:p>
            <a:pPr marR="45720" indent="-8890" algn="just">
              <a:lnSpc>
                <a:spcPct val="150000"/>
              </a:lnSpc>
              <a:spcAft>
                <a:spcPts val="800"/>
              </a:spcAft>
            </a:pPr>
            <a:r>
              <a:rPr lang="es-PE" sz="2800" b="1" u="sng" dirty="0">
                <a:effectLst/>
                <a:ea typeface="Times New Roman" panose="02020603050405020304" pitchFamily="18" charset="0"/>
                <a:cs typeface="Times New Roman" panose="02020603050405020304" pitchFamily="18" charset="0"/>
              </a:rPr>
              <a:t>Artículo 1</a:t>
            </a:r>
            <a:r>
              <a:rPr lang="es-PE" sz="2800" dirty="0">
                <a:effectLst/>
                <a:ea typeface="Times New Roman" panose="02020603050405020304" pitchFamily="18" charset="0"/>
                <a:cs typeface="Times New Roman" panose="02020603050405020304" pitchFamily="18" charset="0"/>
              </a:rPr>
              <a:t>. </a:t>
            </a:r>
            <a:r>
              <a:rPr lang="es-ES" sz="2800" b="1" dirty="0"/>
              <a:t>Objeto de la Ley.-</a:t>
            </a:r>
          </a:p>
          <a:p>
            <a:pPr marR="45720" indent="-8890" algn="just">
              <a:lnSpc>
                <a:spcPct val="150000"/>
              </a:lnSpc>
              <a:spcAft>
                <a:spcPts val="800"/>
              </a:spcAft>
            </a:pPr>
            <a:r>
              <a:rPr lang="es-ES" sz="2800" dirty="0"/>
              <a:t>La presente Ley tiene por objeto disponer la elaboración y aprobación de una nueva escala remunerativa para el personal del Programa de Desarrollo Productivo Agrario Rural, sujeto al régimen del Decreto Legislativo 728, Ley de Productividad y Competitividad Laboral. </a:t>
            </a:r>
            <a:endParaRPr lang="es-PE" sz="2800" b="1" dirty="0">
              <a:cs typeface="Arial" panose="020B0604020202020204" pitchFamily="34" charset="0"/>
            </a:endParaRPr>
          </a:p>
        </p:txBody>
      </p:sp>
    </p:spTree>
    <p:extLst>
      <p:ext uri="{BB962C8B-B14F-4D97-AF65-F5344CB8AC3E}">
        <p14:creationId xmlns:p14="http://schemas.microsoft.com/office/powerpoint/2010/main" val="2953465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Marcador de contenido 4">
            <a:extLst>
              <a:ext uri="{FF2B5EF4-FFF2-40B4-BE49-F238E27FC236}">
                <a16:creationId xmlns:a16="http://schemas.microsoft.com/office/drawing/2014/main" id="{A6D82EFD-A0BF-CD7D-FA0E-C5638BC66E3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10" name="Título 1">
            <a:extLst>
              <a:ext uri="{FF2B5EF4-FFF2-40B4-BE49-F238E27FC236}">
                <a16:creationId xmlns:a16="http://schemas.microsoft.com/office/drawing/2014/main" id="{884FF090-E03E-4A2A-AC9A-19DEF327ADE7}"/>
              </a:ext>
            </a:extLst>
          </p:cNvPr>
          <p:cNvSpPr txBox="1">
            <a:spLocks/>
          </p:cNvSpPr>
          <p:nvPr/>
        </p:nvSpPr>
        <p:spPr>
          <a:xfrm>
            <a:off x="887896" y="830130"/>
            <a:ext cx="10641495" cy="474241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s-PE" sz="3200" dirty="0"/>
          </a:p>
        </p:txBody>
      </p:sp>
      <p:sp>
        <p:nvSpPr>
          <p:cNvPr id="3" name="CuadroTexto 2">
            <a:extLst>
              <a:ext uri="{FF2B5EF4-FFF2-40B4-BE49-F238E27FC236}">
                <a16:creationId xmlns:a16="http://schemas.microsoft.com/office/drawing/2014/main" id="{CAF3A855-9996-FC07-4DDE-ED13DE178D89}"/>
              </a:ext>
            </a:extLst>
          </p:cNvPr>
          <p:cNvSpPr txBox="1"/>
          <p:nvPr/>
        </p:nvSpPr>
        <p:spPr>
          <a:xfrm>
            <a:off x="670559" y="362512"/>
            <a:ext cx="10858832" cy="6063198"/>
          </a:xfrm>
          <a:prstGeom prst="rect">
            <a:avLst/>
          </a:prstGeom>
          <a:noFill/>
        </p:spPr>
        <p:txBody>
          <a:bodyPr wrap="square">
            <a:spAutoFit/>
          </a:bodyPr>
          <a:lstStyle/>
          <a:p>
            <a:pPr marR="45720" indent="-8890" algn="ctr"/>
            <a:r>
              <a:rPr lang="es-PE" sz="2400" b="1" dirty="0">
                <a:latin typeface="Arial" panose="020B0604020202020204" pitchFamily="34" charset="0"/>
                <a:ea typeface="Times New Roman" panose="02020603050405020304" pitchFamily="18" charset="0"/>
                <a:cs typeface="Times New Roman" panose="02020603050405020304" pitchFamily="18" charset="0"/>
              </a:rPr>
              <a:t>				</a:t>
            </a:r>
            <a:endParaRPr lang="es-PE" sz="2400" b="1" dirty="0">
              <a:effectLst/>
              <a:latin typeface="Arial" panose="020B0604020202020204" pitchFamily="34" charset="0"/>
              <a:ea typeface="Times New Roman" panose="02020603050405020304" pitchFamily="18" charset="0"/>
              <a:cs typeface="Times New Roman" panose="02020603050405020304" pitchFamily="18" charset="0"/>
            </a:endParaRPr>
          </a:p>
          <a:p>
            <a:pPr marR="45720" indent="-8890" algn="ctr"/>
            <a:endParaRPr lang="es-ES" sz="2800" b="1" spc="-20" dirty="0">
              <a:effectLst/>
              <a:ea typeface="Times New Roman" panose="02020603050405020304" pitchFamily="18" charset="0"/>
              <a:cs typeface="Times New Roman" panose="02020603050405020304" pitchFamily="18" charset="0"/>
            </a:endParaRPr>
          </a:p>
          <a:p>
            <a:pPr marR="45720" indent="-8890" algn="ctr"/>
            <a:r>
              <a:rPr lang="es-ES" sz="2800" b="1" spc="-20" dirty="0">
                <a:effectLst/>
                <a:ea typeface="Times New Roman" panose="02020603050405020304" pitchFamily="18" charset="0"/>
                <a:cs typeface="Times New Roman" panose="02020603050405020304" pitchFamily="18" charset="0"/>
              </a:rPr>
              <a:t>LEY QUE </a:t>
            </a:r>
            <a:r>
              <a:rPr lang="es-ES" sz="2800" b="1" dirty="0"/>
              <a:t>DISPONE QUE EL MINISTERIO DE ECONOMÍA Y FINANZAS ELABORE Y APRUEBE LA NUEVA ESCALA REMUNERATIVA PARA EL PERSONAL DEL PROGRAMA DE DESARROLLO PRODUCTIVO AGRARIO RURAL SUJETO AL RÉGIMEN DEL DECRETO LEGISLATIVO 728</a:t>
            </a:r>
          </a:p>
          <a:p>
            <a:pPr marR="45720" indent="-8890" algn="ctr"/>
            <a:endParaRPr lang="es-PE" sz="2800" b="1" u="sng" dirty="0">
              <a:effectLst/>
              <a:ea typeface="Times New Roman" panose="02020603050405020304" pitchFamily="18" charset="0"/>
              <a:cs typeface="Times New Roman" panose="02020603050405020304" pitchFamily="18" charset="0"/>
            </a:endParaRPr>
          </a:p>
          <a:p>
            <a:pPr marR="45720" indent="-8890" algn="just"/>
            <a:r>
              <a:rPr lang="es-PE" sz="2800" b="1" u="sng" dirty="0">
                <a:effectLst/>
                <a:ea typeface="Times New Roman" panose="02020603050405020304" pitchFamily="18" charset="0"/>
                <a:cs typeface="Times New Roman" panose="02020603050405020304" pitchFamily="18" charset="0"/>
              </a:rPr>
              <a:t>Artículo 2</a:t>
            </a:r>
            <a:r>
              <a:rPr lang="es-PE" sz="2800" b="1" dirty="0">
                <a:effectLst/>
                <a:ea typeface="Times New Roman" panose="02020603050405020304" pitchFamily="18" charset="0"/>
                <a:cs typeface="Times New Roman" panose="02020603050405020304" pitchFamily="18" charset="0"/>
              </a:rPr>
              <a:t>. </a:t>
            </a:r>
            <a:r>
              <a:rPr lang="es-ES" sz="2800" b="1" dirty="0">
                <a:effectLst/>
                <a:ea typeface="Times New Roman" panose="02020603050405020304" pitchFamily="18" charset="0"/>
                <a:cs typeface="Times New Roman" panose="02020603050405020304" pitchFamily="18" charset="0"/>
              </a:rPr>
              <a:t>F</a:t>
            </a:r>
            <a:r>
              <a:rPr lang="es-ES" sz="2800" b="1" dirty="0"/>
              <a:t>inalidad de la Ley.-</a:t>
            </a:r>
          </a:p>
          <a:p>
            <a:pPr marR="45720" indent="-8890" algn="just"/>
            <a:r>
              <a:rPr lang="es-ES" sz="2800" dirty="0"/>
              <a:t>La presente ley tiene por finalidad contribuir con el fortalecimiento de las capacidades del Programa de Desarrollo Productivo Agrario Rural a través de una escala remunerativa que establezca una estructura salarial justa en relación a la contribución del citado Programa para el desarrollo del Sector Agrario y de Riego y acorde con las actuales condiciones sociales y económicas.</a:t>
            </a:r>
            <a:endParaRPr lang="es-ES" sz="2800" b="1" dirty="0"/>
          </a:p>
        </p:txBody>
      </p:sp>
    </p:spTree>
    <p:extLst>
      <p:ext uri="{BB962C8B-B14F-4D97-AF65-F5344CB8AC3E}">
        <p14:creationId xmlns:p14="http://schemas.microsoft.com/office/powerpoint/2010/main" val="47633476"/>
      </p:ext>
    </p:extLst>
  </p:cSld>
  <p:clrMapOvr>
    <a:masterClrMapping/>
  </p:clrMapOvr>
</p:sld>
</file>

<file path=ppt/theme/theme1.xml><?xml version="1.0" encoding="utf-8"?>
<a:theme xmlns:a="http://schemas.openxmlformats.org/drawingml/2006/main" name="diapo pp">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iapo pp" id="{A73820BF-54B9-48B0-950C-288D88935F38}" vid="{1BF3016E-3EED-42FE-883A-EFF060A5D2C3}"/>
    </a:ext>
  </a:extLst>
</a:theme>
</file>

<file path=docProps/app.xml><?xml version="1.0" encoding="utf-8"?>
<Properties xmlns="http://schemas.openxmlformats.org/officeDocument/2006/extended-properties" xmlns:vt="http://schemas.openxmlformats.org/officeDocument/2006/docPropsVTypes">
  <Template>diapo pp</Template>
  <TotalTime>2127</TotalTime>
  <Words>1199</Words>
  <Application>Microsoft Office PowerPoint</Application>
  <PresentationFormat>Panorámica</PresentationFormat>
  <Paragraphs>102</Paragraphs>
  <Slides>15</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15</vt:i4>
      </vt:variant>
    </vt:vector>
  </HeadingPairs>
  <TitlesOfParts>
    <vt:vector size="22" baseType="lpstr">
      <vt:lpstr>Arial</vt:lpstr>
      <vt:lpstr>Calibri</vt:lpstr>
      <vt:lpstr>Calibri Light</vt:lpstr>
      <vt:lpstr>Söhne</vt:lpstr>
      <vt:lpstr>Symbol</vt:lpstr>
      <vt:lpstr>Wingdings</vt:lpstr>
      <vt:lpstr>diapo pp</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país inició durante la segunda mitad del año 2013 el proyecto de una nueva ley universitaria, que reemplazaría a la ley de 1983.4 Este nuevo intento de reforma5 estuvo liderado por el congresista Daniel Mora Zevallos, presidente de la comisión de educación, juventud y deporte del Congreso de laRepública, quien logró atraer en un inicio el interés de diversos grupos académicos, gremiales y políticos para emprender el cambio. La discusión sobre la ley permitió que se hiciera pública información que contribuyó a tener una imagen muy completa de nuestra educación superior fuera del ámbito académico. La situación de la universidad peruana ocupó el espacio público.</dc:title>
  <dc:creator>OF.JBURGOS</dc:creator>
  <cp:lastModifiedBy>Luis Enrique  Pineda Larzo</cp:lastModifiedBy>
  <cp:revision>135</cp:revision>
  <dcterms:created xsi:type="dcterms:W3CDTF">2021-11-04T15:26:24Z</dcterms:created>
  <dcterms:modified xsi:type="dcterms:W3CDTF">2023-09-13T20:43:48Z</dcterms:modified>
</cp:coreProperties>
</file>