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6" r:id="rId4"/>
    <p:sldId id="278" r:id="rId5"/>
    <p:sldId id="274" r:id="rId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90" autoAdjust="0"/>
    <p:restoredTop sz="63791" autoAdjust="0"/>
  </p:normalViewPr>
  <p:slideViewPr>
    <p:cSldViewPr snapToGrid="0">
      <p:cViewPr varScale="1">
        <p:scale>
          <a:sx n="73" d="100"/>
          <a:sy n="73" d="100"/>
        </p:scale>
        <p:origin x="39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26E23-6E4E-4272-B324-59CFAAFA10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C40E3596-85CD-48EF-86C4-4F2A5C949575}">
      <dgm:prSet phldrT="[Texto]" custT="1"/>
      <dgm:spPr/>
      <dgm:t>
        <a:bodyPr/>
        <a:lstStyle/>
        <a:p>
          <a:r>
            <a:rPr lang="es-PE" sz="4000" b="1" dirty="0"/>
            <a:t>JUSTIFICACIÓN</a:t>
          </a:r>
        </a:p>
      </dgm:t>
    </dgm:pt>
    <dgm:pt modelId="{E67BCEB7-609B-415C-87D2-609A6EFA56BE}" type="parTrans" cxnId="{D026E780-4DBF-428E-8542-7AE2847E9E2A}">
      <dgm:prSet/>
      <dgm:spPr/>
      <dgm:t>
        <a:bodyPr/>
        <a:lstStyle/>
        <a:p>
          <a:endParaRPr lang="es-PE"/>
        </a:p>
      </dgm:t>
    </dgm:pt>
    <dgm:pt modelId="{C47D3B34-07EC-4AC2-8B52-B087B4E8B63A}" type="sibTrans" cxnId="{D026E780-4DBF-428E-8542-7AE2847E9E2A}">
      <dgm:prSet/>
      <dgm:spPr/>
      <dgm:t>
        <a:bodyPr/>
        <a:lstStyle/>
        <a:p>
          <a:endParaRPr lang="es-PE"/>
        </a:p>
      </dgm:t>
    </dgm:pt>
    <dgm:pt modelId="{1F5657EC-CB6B-427B-8FBB-5CD4EEFBFA88}">
      <dgm:prSet phldrT="[Texto]" custT="1"/>
      <dgm:spPr/>
      <dgm:t>
        <a:bodyPr/>
        <a:lstStyle/>
        <a:p>
          <a:pPr algn="just"/>
          <a:r>
            <a:rPr lang="es-E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La presente iniciativa legislativa no tiene impacto presupuestal al Tesoro Público ni al Pliego 010: Ministerio de Educación debido a que únicamente se propone la modificación del alcance y la distribución de los recursos que fueron asignados a las Universidades públicas</a:t>
          </a:r>
          <a:endParaRPr lang="es-PE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B75F2-B796-4497-A2AE-CC9A0C807547}" type="parTrans" cxnId="{599F32F8-58F5-47A2-A8FA-C528752357CD}">
      <dgm:prSet/>
      <dgm:spPr/>
      <dgm:t>
        <a:bodyPr/>
        <a:lstStyle/>
        <a:p>
          <a:endParaRPr lang="es-PE"/>
        </a:p>
      </dgm:t>
    </dgm:pt>
    <dgm:pt modelId="{2D604751-6FB6-4649-A141-0B56A4BADFFC}" type="sibTrans" cxnId="{599F32F8-58F5-47A2-A8FA-C528752357CD}">
      <dgm:prSet/>
      <dgm:spPr/>
      <dgm:t>
        <a:bodyPr/>
        <a:lstStyle/>
        <a:p>
          <a:endParaRPr lang="es-PE"/>
        </a:p>
      </dgm:t>
    </dgm:pt>
    <dgm:pt modelId="{5904D377-AED6-4FE8-AE5D-FEE7812EF286}">
      <dgm:prSet phldrT="[Texto]" custT="1"/>
      <dgm:spPr/>
      <dgm:t>
        <a:bodyPr/>
        <a:lstStyle/>
        <a:p>
          <a:pPr algn="just"/>
          <a:r>
            <a:rPr lang="es-E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Se estima que las universidades públicas ejecuten S/ 872 millones, los cuales benefician a los estudiantes del sistema universitario ya que contarían con instalaciones adecuadas </a:t>
          </a:r>
          <a:endParaRPr lang="es-PE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2201F-5FEA-4871-B029-8A603B8AB3F9}" type="parTrans" cxnId="{FC52EB20-E54A-43C3-BAC9-33A3942EF744}">
      <dgm:prSet/>
      <dgm:spPr/>
      <dgm:t>
        <a:bodyPr/>
        <a:lstStyle/>
        <a:p>
          <a:endParaRPr lang="es-PE"/>
        </a:p>
      </dgm:t>
    </dgm:pt>
    <dgm:pt modelId="{7FDC360E-8139-40CB-B092-56BE6E995901}" type="sibTrans" cxnId="{FC52EB20-E54A-43C3-BAC9-33A3942EF744}">
      <dgm:prSet/>
      <dgm:spPr/>
      <dgm:t>
        <a:bodyPr/>
        <a:lstStyle/>
        <a:p>
          <a:endParaRPr lang="es-PE"/>
        </a:p>
      </dgm:t>
    </dgm:pt>
    <dgm:pt modelId="{69606719-7D74-46C2-9D2A-AE9EEB805788}">
      <dgm:prSet phldrT="[Texto]" custT="1"/>
      <dgm:spPr/>
      <dgm:t>
        <a:bodyPr/>
        <a:lstStyle/>
        <a:p>
          <a:pPr algn="l"/>
          <a:r>
            <a:rPr lang="es-E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Permitirá mejorar las condiciones para la prestación del servicio académico de pregrado; así como una eficiente ejecución de los recursos presupuestarios</a:t>
          </a:r>
          <a:endParaRPr lang="es-PE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27648F-8B75-43D6-A6CE-5A94DB8A7B01}" type="parTrans" cxnId="{F33519EB-14B5-4A40-A379-9A51DFA7CF67}">
      <dgm:prSet/>
      <dgm:spPr/>
      <dgm:t>
        <a:bodyPr/>
        <a:lstStyle/>
        <a:p>
          <a:endParaRPr lang="es-PE"/>
        </a:p>
      </dgm:t>
    </dgm:pt>
    <dgm:pt modelId="{A15A9DD7-CB5A-49E8-AE8E-15BE06B501B4}" type="sibTrans" cxnId="{F33519EB-14B5-4A40-A379-9A51DFA7CF67}">
      <dgm:prSet/>
      <dgm:spPr/>
      <dgm:t>
        <a:bodyPr/>
        <a:lstStyle/>
        <a:p>
          <a:endParaRPr lang="es-PE"/>
        </a:p>
      </dgm:t>
    </dgm:pt>
    <dgm:pt modelId="{6563BA3B-F7CF-4AC2-872E-FCAE6A173E75}">
      <dgm:prSet phldrT="[Texto]" custT="1"/>
      <dgm:spPr/>
      <dgm:t>
        <a:bodyPr/>
        <a:lstStyle/>
        <a:p>
          <a:pPr algn="l"/>
          <a:r>
            <a:rPr lang="es-E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Las 52 universidades públicas podrían financiar acciones de mantenimiento y equipamiento, vinculados a acciones de mantener las condiciones básicas de calidad, la renovación de licencia institucional, el licenciamiento de universidades y de programas de estudio, así como proyectos inversión.</a:t>
          </a:r>
          <a:endParaRPr lang="es-PE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8F1077-741A-496C-A2AE-3B6897EA4B6D}" type="parTrans" cxnId="{11A197AF-4A06-4D9B-9A35-F7FFBFF73E93}">
      <dgm:prSet/>
      <dgm:spPr/>
      <dgm:t>
        <a:bodyPr/>
        <a:lstStyle/>
        <a:p>
          <a:endParaRPr lang="es-PE"/>
        </a:p>
      </dgm:t>
    </dgm:pt>
    <dgm:pt modelId="{80EC3C30-78DF-4C46-ADBE-9F70AC72ACE8}" type="sibTrans" cxnId="{11A197AF-4A06-4D9B-9A35-F7FFBFF73E93}">
      <dgm:prSet/>
      <dgm:spPr/>
      <dgm:t>
        <a:bodyPr/>
        <a:lstStyle/>
        <a:p>
          <a:endParaRPr lang="es-PE"/>
        </a:p>
      </dgm:t>
    </dgm:pt>
    <dgm:pt modelId="{032B131B-E211-434A-B9C1-7A56DCEF1308}" type="pres">
      <dgm:prSet presAssocID="{71726E23-6E4E-4272-B324-59CFAAFA10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729A3A2-68B6-4CF7-80F7-22548C783BE6}" type="pres">
      <dgm:prSet presAssocID="{C40E3596-85CD-48EF-86C4-4F2A5C949575}" presName="root1" presStyleCnt="0"/>
      <dgm:spPr/>
    </dgm:pt>
    <dgm:pt modelId="{01898EAA-7C32-41DD-871B-2EBB3014114A}" type="pres">
      <dgm:prSet presAssocID="{C40E3596-85CD-48EF-86C4-4F2A5C949575}" presName="LevelOneTextNode" presStyleLbl="node0" presStyleIdx="0" presStyleCnt="1" custScaleX="76120" custLinFactNeighborX="-23401" custLinFactNeighborY="118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8A18ECF-89C4-43ED-B706-ABCC025BE37B}" type="pres">
      <dgm:prSet presAssocID="{C40E3596-85CD-48EF-86C4-4F2A5C949575}" presName="level2hierChild" presStyleCnt="0"/>
      <dgm:spPr/>
    </dgm:pt>
    <dgm:pt modelId="{88A987FC-CBB5-4151-8731-8BA95D668DFD}" type="pres">
      <dgm:prSet presAssocID="{9A2B75F2-B796-4497-A2AE-CC9A0C807547}" presName="conn2-1" presStyleLbl="parChTrans1D2" presStyleIdx="0" presStyleCnt="4"/>
      <dgm:spPr/>
      <dgm:t>
        <a:bodyPr/>
        <a:lstStyle/>
        <a:p>
          <a:endParaRPr lang="es-PE"/>
        </a:p>
      </dgm:t>
    </dgm:pt>
    <dgm:pt modelId="{59A52974-BD31-4AE4-8102-4FECA0A143E7}" type="pres">
      <dgm:prSet presAssocID="{9A2B75F2-B796-4497-A2AE-CC9A0C807547}" presName="connTx" presStyleLbl="parChTrans1D2" presStyleIdx="0" presStyleCnt="4"/>
      <dgm:spPr/>
      <dgm:t>
        <a:bodyPr/>
        <a:lstStyle/>
        <a:p>
          <a:endParaRPr lang="es-PE"/>
        </a:p>
      </dgm:t>
    </dgm:pt>
    <dgm:pt modelId="{AC760472-795E-4DE6-A52A-D66F7FAEE069}" type="pres">
      <dgm:prSet presAssocID="{1F5657EC-CB6B-427B-8FBB-5CD4EEFBFA88}" presName="root2" presStyleCnt="0"/>
      <dgm:spPr/>
    </dgm:pt>
    <dgm:pt modelId="{14FDA983-E94B-4941-983C-20C7A460BA6D}" type="pres">
      <dgm:prSet presAssocID="{1F5657EC-CB6B-427B-8FBB-5CD4EEFBFA88}" presName="LevelTwoTextNode" presStyleLbl="node2" presStyleIdx="0" presStyleCnt="4" custScaleX="280664" custScaleY="136309" custLinFactNeighborX="1140" custLinFactNeighborY="305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5242FE-0E93-4FD8-8CE1-25F6979EA270}" type="pres">
      <dgm:prSet presAssocID="{1F5657EC-CB6B-427B-8FBB-5CD4EEFBFA88}" presName="level3hierChild" presStyleCnt="0"/>
      <dgm:spPr/>
    </dgm:pt>
    <dgm:pt modelId="{83167173-743C-45C2-8FEB-979B254A854F}" type="pres">
      <dgm:prSet presAssocID="{8542201F-5FEA-4871-B029-8A603B8AB3F9}" presName="conn2-1" presStyleLbl="parChTrans1D2" presStyleIdx="1" presStyleCnt="4"/>
      <dgm:spPr/>
      <dgm:t>
        <a:bodyPr/>
        <a:lstStyle/>
        <a:p>
          <a:endParaRPr lang="es-PE"/>
        </a:p>
      </dgm:t>
    </dgm:pt>
    <dgm:pt modelId="{7CC62BC5-0D48-4E93-8BC0-7DFDEFD0F7AC}" type="pres">
      <dgm:prSet presAssocID="{8542201F-5FEA-4871-B029-8A603B8AB3F9}" presName="connTx" presStyleLbl="parChTrans1D2" presStyleIdx="1" presStyleCnt="4"/>
      <dgm:spPr/>
      <dgm:t>
        <a:bodyPr/>
        <a:lstStyle/>
        <a:p>
          <a:endParaRPr lang="es-PE"/>
        </a:p>
      </dgm:t>
    </dgm:pt>
    <dgm:pt modelId="{931C791C-811A-4BDA-8981-A18D5F21AFFB}" type="pres">
      <dgm:prSet presAssocID="{5904D377-AED6-4FE8-AE5D-FEE7812EF286}" presName="root2" presStyleCnt="0"/>
      <dgm:spPr/>
    </dgm:pt>
    <dgm:pt modelId="{DF50497E-7A0B-43C8-99B1-2712ADE679C4}" type="pres">
      <dgm:prSet presAssocID="{5904D377-AED6-4FE8-AE5D-FEE7812EF286}" presName="LevelTwoTextNode" presStyleLbl="node2" presStyleIdx="1" presStyleCnt="4" custScaleX="272630" custScaleY="8524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49A0843-DCD0-4C49-A151-7F731100F231}" type="pres">
      <dgm:prSet presAssocID="{5904D377-AED6-4FE8-AE5D-FEE7812EF286}" presName="level3hierChild" presStyleCnt="0"/>
      <dgm:spPr/>
    </dgm:pt>
    <dgm:pt modelId="{6328ACBA-4083-4E52-BC52-896BEBDC9338}" type="pres">
      <dgm:prSet presAssocID="{D727648F-8B75-43D6-A6CE-5A94DB8A7B01}" presName="conn2-1" presStyleLbl="parChTrans1D2" presStyleIdx="2" presStyleCnt="4"/>
      <dgm:spPr/>
      <dgm:t>
        <a:bodyPr/>
        <a:lstStyle/>
        <a:p>
          <a:endParaRPr lang="es-PE"/>
        </a:p>
      </dgm:t>
    </dgm:pt>
    <dgm:pt modelId="{A09C895C-58BE-445E-8A4A-9D53176DF350}" type="pres">
      <dgm:prSet presAssocID="{D727648F-8B75-43D6-A6CE-5A94DB8A7B01}" presName="connTx" presStyleLbl="parChTrans1D2" presStyleIdx="2" presStyleCnt="4"/>
      <dgm:spPr/>
      <dgm:t>
        <a:bodyPr/>
        <a:lstStyle/>
        <a:p>
          <a:endParaRPr lang="es-PE"/>
        </a:p>
      </dgm:t>
    </dgm:pt>
    <dgm:pt modelId="{C5843C16-64EC-45BC-838A-1C6B0976CBC7}" type="pres">
      <dgm:prSet presAssocID="{69606719-7D74-46C2-9D2A-AE9EEB805788}" presName="root2" presStyleCnt="0"/>
      <dgm:spPr/>
    </dgm:pt>
    <dgm:pt modelId="{BE23FBEF-CB0D-4252-99B6-11D0F18E220B}" type="pres">
      <dgm:prSet presAssocID="{69606719-7D74-46C2-9D2A-AE9EEB805788}" presName="LevelTwoTextNode" presStyleLbl="node2" presStyleIdx="2" presStyleCnt="4" custScaleX="270806" custScaleY="8374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AFF077D-CA14-4F4B-9D72-DC20376F454A}" type="pres">
      <dgm:prSet presAssocID="{69606719-7D74-46C2-9D2A-AE9EEB805788}" presName="level3hierChild" presStyleCnt="0"/>
      <dgm:spPr/>
    </dgm:pt>
    <dgm:pt modelId="{F0185104-2975-4B28-A36C-C4F7210939E0}" type="pres">
      <dgm:prSet presAssocID="{FC8F1077-741A-496C-A2AE-3B6897EA4B6D}" presName="conn2-1" presStyleLbl="parChTrans1D2" presStyleIdx="3" presStyleCnt="4"/>
      <dgm:spPr/>
      <dgm:t>
        <a:bodyPr/>
        <a:lstStyle/>
        <a:p>
          <a:endParaRPr lang="es-PE"/>
        </a:p>
      </dgm:t>
    </dgm:pt>
    <dgm:pt modelId="{F45025C0-F725-4224-BBCE-70B6BC1EB024}" type="pres">
      <dgm:prSet presAssocID="{FC8F1077-741A-496C-A2AE-3B6897EA4B6D}" presName="connTx" presStyleLbl="parChTrans1D2" presStyleIdx="3" presStyleCnt="4"/>
      <dgm:spPr/>
      <dgm:t>
        <a:bodyPr/>
        <a:lstStyle/>
        <a:p>
          <a:endParaRPr lang="es-PE"/>
        </a:p>
      </dgm:t>
    </dgm:pt>
    <dgm:pt modelId="{B7B2FCD9-35A9-4A2C-B329-CEA1980C8ED4}" type="pres">
      <dgm:prSet presAssocID="{6563BA3B-F7CF-4AC2-872E-FCAE6A173E75}" presName="root2" presStyleCnt="0"/>
      <dgm:spPr/>
    </dgm:pt>
    <dgm:pt modelId="{01838D74-0230-4D0C-96A1-165505B9DEEF}" type="pres">
      <dgm:prSet presAssocID="{6563BA3B-F7CF-4AC2-872E-FCAE6A173E75}" presName="LevelTwoTextNode" presStyleLbl="node2" presStyleIdx="3" presStyleCnt="4" custScaleX="270526" custScaleY="13801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941CD4D-DEB9-4479-A749-92D12323802D}" type="pres">
      <dgm:prSet presAssocID="{6563BA3B-F7CF-4AC2-872E-FCAE6A173E75}" presName="level3hierChild" presStyleCnt="0"/>
      <dgm:spPr/>
    </dgm:pt>
  </dgm:ptLst>
  <dgm:cxnLst>
    <dgm:cxn modelId="{F33519EB-14B5-4A40-A379-9A51DFA7CF67}" srcId="{C40E3596-85CD-48EF-86C4-4F2A5C949575}" destId="{69606719-7D74-46C2-9D2A-AE9EEB805788}" srcOrd="2" destOrd="0" parTransId="{D727648F-8B75-43D6-A6CE-5A94DB8A7B01}" sibTransId="{A15A9DD7-CB5A-49E8-AE8E-15BE06B501B4}"/>
    <dgm:cxn modelId="{B5BE0409-FFFF-4B11-A8B4-1516956989EE}" type="presOf" srcId="{D727648F-8B75-43D6-A6CE-5A94DB8A7B01}" destId="{6328ACBA-4083-4E52-BC52-896BEBDC9338}" srcOrd="0" destOrd="0" presId="urn:microsoft.com/office/officeart/2008/layout/HorizontalMultiLevelHierarchy"/>
    <dgm:cxn modelId="{543778DD-331B-4FD5-8716-497AE51D93F1}" type="presOf" srcId="{71726E23-6E4E-4272-B324-59CFAAFA107C}" destId="{032B131B-E211-434A-B9C1-7A56DCEF1308}" srcOrd="0" destOrd="0" presId="urn:microsoft.com/office/officeart/2008/layout/HorizontalMultiLevelHierarchy"/>
    <dgm:cxn modelId="{2F4822F5-AA34-41CE-8BC5-C624C42E4B10}" type="presOf" srcId="{D727648F-8B75-43D6-A6CE-5A94DB8A7B01}" destId="{A09C895C-58BE-445E-8A4A-9D53176DF350}" srcOrd="1" destOrd="0" presId="urn:microsoft.com/office/officeart/2008/layout/HorizontalMultiLevelHierarchy"/>
    <dgm:cxn modelId="{D026E780-4DBF-428E-8542-7AE2847E9E2A}" srcId="{71726E23-6E4E-4272-B324-59CFAAFA107C}" destId="{C40E3596-85CD-48EF-86C4-4F2A5C949575}" srcOrd="0" destOrd="0" parTransId="{E67BCEB7-609B-415C-87D2-609A6EFA56BE}" sibTransId="{C47D3B34-07EC-4AC2-8B52-B087B4E8B63A}"/>
    <dgm:cxn modelId="{08DD3CFB-FC78-46E2-92CD-E6599457EA1A}" type="presOf" srcId="{69606719-7D74-46C2-9D2A-AE9EEB805788}" destId="{BE23FBEF-CB0D-4252-99B6-11D0F18E220B}" srcOrd="0" destOrd="0" presId="urn:microsoft.com/office/officeart/2008/layout/HorizontalMultiLevelHierarchy"/>
    <dgm:cxn modelId="{DC156120-CE63-480F-AAA3-F39703D452FB}" type="presOf" srcId="{6563BA3B-F7CF-4AC2-872E-FCAE6A173E75}" destId="{01838D74-0230-4D0C-96A1-165505B9DEEF}" srcOrd="0" destOrd="0" presId="urn:microsoft.com/office/officeart/2008/layout/HorizontalMultiLevelHierarchy"/>
    <dgm:cxn modelId="{512654CD-289F-40FA-BA2F-389FC11F78EB}" type="presOf" srcId="{8542201F-5FEA-4871-B029-8A603B8AB3F9}" destId="{7CC62BC5-0D48-4E93-8BC0-7DFDEFD0F7AC}" srcOrd="1" destOrd="0" presId="urn:microsoft.com/office/officeart/2008/layout/HorizontalMultiLevelHierarchy"/>
    <dgm:cxn modelId="{FC52EB20-E54A-43C3-BAC9-33A3942EF744}" srcId="{C40E3596-85CD-48EF-86C4-4F2A5C949575}" destId="{5904D377-AED6-4FE8-AE5D-FEE7812EF286}" srcOrd="1" destOrd="0" parTransId="{8542201F-5FEA-4871-B029-8A603B8AB3F9}" sibTransId="{7FDC360E-8139-40CB-B092-56BE6E995901}"/>
    <dgm:cxn modelId="{A51E66B6-D7CE-4C37-8451-577E46D63281}" type="presOf" srcId="{5904D377-AED6-4FE8-AE5D-FEE7812EF286}" destId="{DF50497E-7A0B-43C8-99B1-2712ADE679C4}" srcOrd="0" destOrd="0" presId="urn:microsoft.com/office/officeart/2008/layout/HorizontalMultiLevelHierarchy"/>
    <dgm:cxn modelId="{D296BFC7-B13C-4DF7-9D15-2F1FE8DC2899}" type="presOf" srcId="{8542201F-5FEA-4871-B029-8A603B8AB3F9}" destId="{83167173-743C-45C2-8FEB-979B254A854F}" srcOrd="0" destOrd="0" presId="urn:microsoft.com/office/officeart/2008/layout/HorizontalMultiLevelHierarchy"/>
    <dgm:cxn modelId="{CE63B70D-2D51-4D04-85BA-E4036A9F58C6}" type="presOf" srcId="{9A2B75F2-B796-4497-A2AE-CC9A0C807547}" destId="{88A987FC-CBB5-4151-8731-8BA95D668DFD}" srcOrd="0" destOrd="0" presId="urn:microsoft.com/office/officeart/2008/layout/HorizontalMultiLevelHierarchy"/>
    <dgm:cxn modelId="{599F32F8-58F5-47A2-A8FA-C528752357CD}" srcId="{C40E3596-85CD-48EF-86C4-4F2A5C949575}" destId="{1F5657EC-CB6B-427B-8FBB-5CD4EEFBFA88}" srcOrd="0" destOrd="0" parTransId="{9A2B75F2-B796-4497-A2AE-CC9A0C807547}" sibTransId="{2D604751-6FB6-4649-A141-0B56A4BADFFC}"/>
    <dgm:cxn modelId="{6FDB25CD-F864-4BF6-BD45-D205A3C544DC}" type="presOf" srcId="{9A2B75F2-B796-4497-A2AE-CC9A0C807547}" destId="{59A52974-BD31-4AE4-8102-4FECA0A143E7}" srcOrd="1" destOrd="0" presId="urn:microsoft.com/office/officeart/2008/layout/HorizontalMultiLevelHierarchy"/>
    <dgm:cxn modelId="{11A197AF-4A06-4D9B-9A35-F7FFBFF73E93}" srcId="{C40E3596-85CD-48EF-86C4-4F2A5C949575}" destId="{6563BA3B-F7CF-4AC2-872E-FCAE6A173E75}" srcOrd="3" destOrd="0" parTransId="{FC8F1077-741A-496C-A2AE-3B6897EA4B6D}" sibTransId="{80EC3C30-78DF-4C46-ADBE-9F70AC72ACE8}"/>
    <dgm:cxn modelId="{0C857839-12CA-4A4D-B50A-57CB091A8646}" type="presOf" srcId="{FC8F1077-741A-496C-A2AE-3B6897EA4B6D}" destId="{F45025C0-F725-4224-BBCE-70B6BC1EB024}" srcOrd="1" destOrd="0" presId="urn:microsoft.com/office/officeart/2008/layout/HorizontalMultiLevelHierarchy"/>
    <dgm:cxn modelId="{E175987E-5687-466C-9982-C8211306E0B6}" type="presOf" srcId="{FC8F1077-741A-496C-A2AE-3B6897EA4B6D}" destId="{F0185104-2975-4B28-A36C-C4F7210939E0}" srcOrd="0" destOrd="0" presId="urn:microsoft.com/office/officeart/2008/layout/HorizontalMultiLevelHierarchy"/>
    <dgm:cxn modelId="{0EE773BB-EB2D-4613-820B-1C701C69FCC3}" type="presOf" srcId="{1F5657EC-CB6B-427B-8FBB-5CD4EEFBFA88}" destId="{14FDA983-E94B-4941-983C-20C7A460BA6D}" srcOrd="0" destOrd="0" presId="urn:microsoft.com/office/officeart/2008/layout/HorizontalMultiLevelHierarchy"/>
    <dgm:cxn modelId="{A2489A99-C9C5-4810-9A86-2971E0B2DD6A}" type="presOf" srcId="{C40E3596-85CD-48EF-86C4-4F2A5C949575}" destId="{01898EAA-7C32-41DD-871B-2EBB3014114A}" srcOrd="0" destOrd="0" presId="urn:microsoft.com/office/officeart/2008/layout/HorizontalMultiLevelHierarchy"/>
    <dgm:cxn modelId="{2C31F7E8-EEF1-4149-A433-86F68410D6BD}" type="presParOf" srcId="{032B131B-E211-434A-B9C1-7A56DCEF1308}" destId="{5729A3A2-68B6-4CF7-80F7-22548C783BE6}" srcOrd="0" destOrd="0" presId="urn:microsoft.com/office/officeart/2008/layout/HorizontalMultiLevelHierarchy"/>
    <dgm:cxn modelId="{0CBB1BF1-DE9A-49EE-85A9-20C1078E0617}" type="presParOf" srcId="{5729A3A2-68B6-4CF7-80F7-22548C783BE6}" destId="{01898EAA-7C32-41DD-871B-2EBB3014114A}" srcOrd="0" destOrd="0" presId="urn:microsoft.com/office/officeart/2008/layout/HorizontalMultiLevelHierarchy"/>
    <dgm:cxn modelId="{04FE340A-03FB-4946-8971-44CD3B1DA031}" type="presParOf" srcId="{5729A3A2-68B6-4CF7-80F7-22548C783BE6}" destId="{78A18ECF-89C4-43ED-B706-ABCC025BE37B}" srcOrd="1" destOrd="0" presId="urn:microsoft.com/office/officeart/2008/layout/HorizontalMultiLevelHierarchy"/>
    <dgm:cxn modelId="{36357656-7849-462D-9E71-B1EAB7A49DB6}" type="presParOf" srcId="{78A18ECF-89C4-43ED-B706-ABCC025BE37B}" destId="{88A987FC-CBB5-4151-8731-8BA95D668DFD}" srcOrd="0" destOrd="0" presId="urn:microsoft.com/office/officeart/2008/layout/HorizontalMultiLevelHierarchy"/>
    <dgm:cxn modelId="{C615CF20-4C91-46DE-BA60-B1571AC91238}" type="presParOf" srcId="{88A987FC-CBB5-4151-8731-8BA95D668DFD}" destId="{59A52974-BD31-4AE4-8102-4FECA0A143E7}" srcOrd="0" destOrd="0" presId="urn:microsoft.com/office/officeart/2008/layout/HorizontalMultiLevelHierarchy"/>
    <dgm:cxn modelId="{3C90464F-92AC-49B1-8111-E37DE05C5FE5}" type="presParOf" srcId="{78A18ECF-89C4-43ED-B706-ABCC025BE37B}" destId="{AC760472-795E-4DE6-A52A-D66F7FAEE069}" srcOrd="1" destOrd="0" presId="urn:microsoft.com/office/officeart/2008/layout/HorizontalMultiLevelHierarchy"/>
    <dgm:cxn modelId="{00072AD4-EB19-4A6A-A0AB-E32E3D565C20}" type="presParOf" srcId="{AC760472-795E-4DE6-A52A-D66F7FAEE069}" destId="{14FDA983-E94B-4941-983C-20C7A460BA6D}" srcOrd="0" destOrd="0" presId="urn:microsoft.com/office/officeart/2008/layout/HorizontalMultiLevelHierarchy"/>
    <dgm:cxn modelId="{6136D7EA-E491-4205-98D7-11D6F99D6929}" type="presParOf" srcId="{AC760472-795E-4DE6-A52A-D66F7FAEE069}" destId="{805242FE-0E93-4FD8-8CE1-25F6979EA270}" srcOrd="1" destOrd="0" presId="urn:microsoft.com/office/officeart/2008/layout/HorizontalMultiLevelHierarchy"/>
    <dgm:cxn modelId="{73A7969A-426B-4742-812C-001365A94165}" type="presParOf" srcId="{78A18ECF-89C4-43ED-B706-ABCC025BE37B}" destId="{83167173-743C-45C2-8FEB-979B254A854F}" srcOrd="2" destOrd="0" presId="urn:microsoft.com/office/officeart/2008/layout/HorizontalMultiLevelHierarchy"/>
    <dgm:cxn modelId="{87A39C4D-1613-4820-B5FC-72C3A3F1CA78}" type="presParOf" srcId="{83167173-743C-45C2-8FEB-979B254A854F}" destId="{7CC62BC5-0D48-4E93-8BC0-7DFDEFD0F7AC}" srcOrd="0" destOrd="0" presId="urn:microsoft.com/office/officeart/2008/layout/HorizontalMultiLevelHierarchy"/>
    <dgm:cxn modelId="{A8431E5D-3131-45A5-937C-FBA8741F393C}" type="presParOf" srcId="{78A18ECF-89C4-43ED-B706-ABCC025BE37B}" destId="{931C791C-811A-4BDA-8981-A18D5F21AFFB}" srcOrd="3" destOrd="0" presId="urn:microsoft.com/office/officeart/2008/layout/HorizontalMultiLevelHierarchy"/>
    <dgm:cxn modelId="{9F105C9C-6FA6-4CB2-8523-88AA47066721}" type="presParOf" srcId="{931C791C-811A-4BDA-8981-A18D5F21AFFB}" destId="{DF50497E-7A0B-43C8-99B1-2712ADE679C4}" srcOrd="0" destOrd="0" presId="urn:microsoft.com/office/officeart/2008/layout/HorizontalMultiLevelHierarchy"/>
    <dgm:cxn modelId="{E565F3A3-5BFF-4CFD-B55C-B4D601464F9B}" type="presParOf" srcId="{931C791C-811A-4BDA-8981-A18D5F21AFFB}" destId="{E49A0843-DCD0-4C49-A151-7F731100F231}" srcOrd="1" destOrd="0" presId="urn:microsoft.com/office/officeart/2008/layout/HorizontalMultiLevelHierarchy"/>
    <dgm:cxn modelId="{4605628B-127F-4166-83F4-C76C84482EDC}" type="presParOf" srcId="{78A18ECF-89C4-43ED-B706-ABCC025BE37B}" destId="{6328ACBA-4083-4E52-BC52-896BEBDC9338}" srcOrd="4" destOrd="0" presId="urn:microsoft.com/office/officeart/2008/layout/HorizontalMultiLevelHierarchy"/>
    <dgm:cxn modelId="{F696F0B1-2B85-4A2F-85AD-3131360DFFC0}" type="presParOf" srcId="{6328ACBA-4083-4E52-BC52-896BEBDC9338}" destId="{A09C895C-58BE-445E-8A4A-9D53176DF350}" srcOrd="0" destOrd="0" presId="urn:microsoft.com/office/officeart/2008/layout/HorizontalMultiLevelHierarchy"/>
    <dgm:cxn modelId="{CCE45E2D-7E5A-441C-B1E0-99CB8841B42B}" type="presParOf" srcId="{78A18ECF-89C4-43ED-B706-ABCC025BE37B}" destId="{C5843C16-64EC-45BC-838A-1C6B0976CBC7}" srcOrd="5" destOrd="0" presId="urn:microsoft.com/office/officeart/2008/layout/HorizontalMultiLevelHierarchy"/>
    <dgm:cxn modelId="{BE9E6FA8-731B-4896-9107-62D0058958F7}" type="presParOf" srcId="{C5843C16-64EC-45BC-838A-1C6B0976CBC7}" destId="{BE23FBEF-CB0D-4252-99B6-11D0F18E220B}" srcOrd="0" destOrd="0" presId="urn:microsoft.com/office/officeart/2008/layout/HorizontalMultiLevelHierarchy"/>
    <dgm:cxn modelId="{446C42E7-3A1A-44E0-A677-FB4394E0CBE1}" type="presParOf" srcId="{C5843C16-64EC-45BC-838A-1C6B0976CBC7}" destId="{6AFF077D-CA14-4F4B-9D72-DC20376F454A}" srcOrd="1" destOrd="0" presId="urn:microsoft.com/office/officeart/2008/layout/HorizontalMultiLevelHierarchy"/>
    <dgm:cxn modelId="{0BFC403F-9CD2-4C8E-BFFB-8397D6F2A995}" type="presParOf" srcId="{78A18ECF-89C4-43ED-B706-ABCC025BE37B}" destId="{F0185104-2975-4B28-A36C-C4F7210939E0}" srcOrd="6" destOrd="0" presId="urn:microsoft.com/office/officeart/2008/layout/HorizontalMultiLevelHierarchy"/>
    <dgm:cxn modelId="{64ABAE9F-FAC0-4D77-9269-522D8BEEA152}" type="presParOf" srcId="{F0185104-2975-4B28-A36C-C4F7210939E0}" destId="{F45025C0-F725-4224-BBCE-70B6BC1EB024}" srcOrd="0" destOrd="0" presId="urn:microsoft.com/office/officeart/2008/layout/HorizontalMultiLevelHierarchy"/>
    <dgm:cxn modelId="{FE56C0A5-FF0F-41E6-8468-490E6C4C92BC}" type="presParOf" srcId="{78A18ECF-89C4-43ED-B706-ABCC025BE37B}" destId="{B7B2FCD9-35A9-4A2C-B329-CEA1980C8ED4}" srcOrd="7" destOrd="0" presId="urn:microsoft.com/office/officeart/2008/layout/HorizontalMultiLevelHierarchy"/>
    <dgm:cxn modelId="{1E11F304-77EC-4593-AEC9-912639B05963}" type="presParOf" srcId="{B7B2FCD9-35A9-4A2C-B329-CEA1980C8ED4}" destId="{01838D74-0230-4D0C-96A1-165505B9DEEF}" srcOrd="0" destOrd="0" presId="urn:microsoft.com/office/officeart/2008/layout/HorizontalMultiLevelHierarchy"/>
    <dgm:cxn modelId="{3BFB4352-6E39-475B-9B98-9C7A2DB2AF0E}" type="presParOf" srcId="{B7B2FCD9-35A9-4A2C-B329-CEA1980C8ED4}" destId="{B941CD4D-DEB9-4479-A749-92D1232380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85104-2975-4B28-A36C-C4F7210939E0}">
      <dsp:nvSpPr>
        <dsp:cNvPr id="0" name=""/>
        <dsp:cNvSpPr/>
      </dsp:nvSpPr>
      <dsp:spPr>
        <a:xfrm>
          <a:off x="1149184" y="2802314"/>
          <a:ext cx="944060" cy="2011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2030" y="0"/>
              </a:lnTo>
              <a:lnTo>
                <a:pt x="472030" y="2011518"/>
              </a:lnTo>
              <a:lnTo>
                <a:pt x="944060" y="20115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700" kern="1200"/>
        </a:p>
      </dsp:txBody>
      <dsp:txXfrm>
        <a:off x="1565664" y="3752523"/>
        <a:ext cx="111101" cy="111101"/>
      </dsp:txXfrm>
    </dsp:sp>
    <dsp:sp modelId="{6328ACBA-4083-4E52-BC52-896BEBDC9338}">
      <dsp:nvSpPr>
        <dsp:cNvPr id="0" name=""/>
        <dsp:cNvSpPr/>
      </dsp:nvSpPr>
      <dsp:spPr>
        <a:xfrm>
          <a:off x="1149184" y="2802314"/>
          <a:ext cx="944060" cy="570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2030" y="0"/>
              </a:lnTo>
              <a:lnTo>
                <a:pt x="472030" y="570198"/>
              </a:lnTo>
              <a:lnTo>
                <a:pt x="944060" y="5701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1593642" y="3059841"/>
        <a:ext cx="55144" cy="55144"/>
      </dsp:txXfrm>
    </dsp:sp>
    <dsp:sp modelId="{83167173-743C-45C2-8FEB-979B254A854F}">
      <dsp:nvSpPr>
        <dsp:cNvPr id="0" name=""/>
        <dsp:cNvSpPr/>
      </dsp:nvSpPr>
      <dsp:spPr>
        <a:xfrm>
          <a:off x="1149184" y="2211061"/>
          <a:ext cx="944060" cy="591253"/>
        </a:xfrm>
        <a:custGeom>
          <a:avLst/>
          <a:gdLst/>
          <a:ahLst/>
          <a:cxnLst/>
          <a:rect l="0" t="0" r="0" b="0"/>
          <a:pathLst>
            <a:path>
              <a:moveTo>
                <a:pt x="0" y="591253"/>
              </a:moveTo>
              <a:lnTo>
                <a:pt x="472030" y="591253"/>
              </a:lnTo>
              <a:lnTo>
                <a:pt x="472030" y="0"/>
              </a:lnTo>
              <a:lnTo>
                <a:pt x="94406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500" kern="1200"/>
        </a:p>
      </dsp:txBody>
      <dsp:txXfrm>
        <a:off x="1593366" y="2478840"/>
        <a:ext cx="55696" cy="55696"/>
      </dsp:txXfrm>
    </dsp:sp>
    <dsp:sp modelId="{88A987FC-CBB5-4151-8731-8BA95D668DFD}">
      <dsp:nvSpPr>
        <dsp:cNvPr id="0" name=""/>
        <dsp:cNvSpPr/>
      </dsp:nvSpPr>
      <dsp:spPr>
        <a:xfrm>
          <a:off x="1149184" y="803249"/>
          <a:ext cx="983723" cy="1999065"/>
        </a:xfrm>
        <a:custGeom>
          <a:avLst/>
          <a:gdLst/>
          <a:ahLst/>
          <a:cxnLst/>
          <a:rect l="0" t="0" r="0" b="0"/>
          <a:pathLst>
            <a:path>
              <a:moveTo>
                <a:pt x="0" y="1999065"/>
              </a:moveTo>
              <a:lnTo>
                <a:pt x="491861" y="1999065"/>
              </a:lnTo>
              <a:lnTo>
                <a:pt x="491861" y="0"/>
              </a:lnTo>
              <a:lnTo>
                <a:pt x="983723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700" kern="1200"/>
        </a:p>
      </dsp:txBody>
      <dsp:txXfrm>
        <a:off x="1585346" y="1747082"/>
        <a:ext cx="111399" cy="111399"/>
      </dsp:txXfrm>
    </dsp:sp>
    <dsp:sp modelId="{01898EAA-7C32-41DD-871B-2EBB3014114A}">
      <dsp:nvSpPr>
        <dsp:cNvPr id="0" name=""/>
        <dsp:cNvSpPr/>
      </dsp:nvSpPr>
      <dsp:spPr>
        <a:xfrm rot="16200000">
          <a:off x="-2045924" y="2398601"/>
          <a:ext cx="5582790" cy="8074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000" b="1" kern="1200" dirty="0"/>
            <a:t>JUSTIFICACIÓN</a:t>
          </a:r>
        </a:p>
      </dsp:txBody>
      <dsp:txXfrm>
        <a:off x="-2045924" y="2398601"/>
        <a:ext cx="5582790" cy="807427"/>
      </dsp:txXfrm>
    </dsp:sp>
    <dsp:sp modelId="{14FDA983-E94B-4941-983C-20C7A460BA6D}">
      <dsp:nvSpPr>
        <dsp:cNvPr id="0" name=""/>
        <dsp:cNvSpPr/>
      </dsp:nvSpPr>
      <dsp:spPr>
        <a:xfrm>
          <a:off x="2132908" y="80314"/>
          <a:ext cx="9764847" cy="14458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presente iniciativa legislativa no tiene impacto presupuestal al Tesoro Público ni al Pliego 010: Ministerio de Educación debido a que únicamente se propone la modificación del alcance y la distribución de los recursos que fueron asignados a las Universidades públicas</a:t>
          </a:r>
          <a:endParaRPr lang="es-PE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2908" y="80314"/>
        <a:ext cx="9764847" cy="1445870"/>
      </dsp:txXfrm>
    </dsp:sp>
    <dsp:sp modelId="{DF50497E-7A0B-43C8-99B1-2712ADE679C4}">
      <dsp:nvSpPr>
        <dsp:cNvPr id="0" name=""/>
        <dsp:cNvSpPr/>
      </dsp:nvSpPr>
      <dsp:spPr>
        <a:xfrm>
          <a:off x="2093245" y="1758941"/>
          <a:ext cx="9485328" cy="904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 estima que las universidades públicas ejecuten S/ 872 millones, los cuales benefician a los estudiantes del sistema universitario ya que contarían con instalaciones adecuadas </a:t>
          </a:r>
          <a:endParaRPr lang="es-PE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3245" y="1758941"/>
        <a:ext cx="9485328" cy="904240"/>
      </dsp:txXfrm>
    </dsp:sp>
    <dsp:sp modelId="{BE23FBEF-CB0D-4252-99B6-11D0F18E220B}">
      <dsp:nvSpPr>
        <dsp:cNvPr id="0" name=""/>
        <dsp:cNvSpPr/>
      </dsp:nvSpPr>
      <dsp:spPr>
        <a:xfrm>
          <a:off x="2093245" y="2928364"/>
          <a:ext cx="9421868" cy="888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Permitirá mejorar las condiciones para la prestación del servicio académico de pregrado; así como una eficiente ejecución de los recursos presupuestarios</a:t>
          </a:r>
          <a:endParaRPr lang="es-PE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3245" y="2928364"/>
        <a:ext cx="9421868" cy="888297"/>
      </dsp:txXfrm>
    </dsp:sp>
    <dsp:sp modelId="{01838D74-0230-4D0C-96A1-165505B9DEEF}">
      <dsp:nvSpPr>
        <dsp:cNvPr id="0" name=""/>
        <dsp:cNvSpPr/>
      </dsp:nvSpPr>
      <dsp:spPr>
        <a:xfrm>
          <a:off x="2093245" y="4081844"/>
          <a:ext cx="9412126" cy="1463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Las 52 universidades públicas podrían financiar acciones de mantenimiento y equipamiento, vinculados a acciones de mantener las condiciones básicas de calidad, la renovación de licencia institucional, el licenciamiento de universidades y de programas de estudio, así como proyectos inversión.</a:t>
          </a:r>
          <a:endParaRPr lang="es-PE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3245" y="4081844"/>
        <a:ext cx="9412126" cy="1463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E2153F5-0D96-41C4-B0F3-5BFCD77494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540E71-CB44-4A32-85B3-819E24C82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B854E94-F0D7-42ED-8715-320D50E7788A}" type="datetimeFigureOut">
              <a:rPr lang="es-PE" smtClean="0"/>
              <a:t>5/09/2023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C73CFA-C1B4-4799-B0A0-E27A993EE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EA211A-BA48-4C11-8CA7-6C45AC706E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35A3565-6592-44EA-A6A9-C7DDC726843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646184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F35095F-227F-4D83-A4A6-AD6A4B2F300D}" type="datetimeFigureOut">
              <a:rPr lang="es-PE" smtClean="0"/>
              <a:t>5/09/2023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962BAD5-9A74-47FB-AFAA-DCD769F4815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13635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lnSpc>
                <a:spcPct val="107000"/>
              </a:lnSpc>
              <a:spcAft>
                <a:spcPts val="846"/>
              </a:spcAft>
              <a:defRPr/>
            </a:pPr>
            <a:endParaRPr lang="es-PE" b="1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3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66612">
              <a:defRPr/>
            </a:pP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74811C-1F54-4FD8-BB2C-7F7A3E10F6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id="{475839DB-4FD5-4FF1-BCA9-929408666D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412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b="1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228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680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51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2FEE-EF52-44C5-8080-038B8981E69D}" type="datetime1">
              <a:rPr lang="es-PE" smtClean="0"/>
              <a:t>5/09/2023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39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84115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54406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183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8EF7-750E-4761-88F8-516B72AC75E0}" type="datetime1">
              <a:rPr lang="es-PE" smtClean="0"/>
              <a:t>5/09/2023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749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6463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07404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5F4C-735B-44B2-904E-73C81EDBA0D8}" type="datetime1">
              <a:rPr lang="es-PE" smtClean="0"/>
              <a:t>5/09/2023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608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D8FE-36A3-4D42-B50C-4A589DDE53C2}" type="datetime1">
              <a:rPr lang="es-PE" smtClean="0"/>
              <a:t>5/09/2023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235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25854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9E90-CCEC-4772-B39A-D6B243884C57}" type="datetime1">
              <a:rPr lang="es-PE" smtClean="0"/>
              <a:t>5/09/2023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71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107FB-28B6-4662-BB19-BD1CCC7A97C8}" type="datetime1">
              <a:rPr lang="es-PE" smtClean="0"/>
              <a:t>5/09/2023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351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3">
            <a:extLst>
              <a:ext uri="{FF2B5EF4-FFF2-40B4-BE49-F238E27FC236}">
                <a16:creationId xmlns:a16="http://schemas.microsoft.com/office/drawing/2014/main" id="{CE44CA5C-66C9-238D-7F7F-0027917CFF0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-19965"/>
            <a:ext cx="12192000" cy="68979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F844BCE-20A9-4384-8CE8-90878A7ED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5207" y="372422"/>
            <a:ext cx="5861585" cy="1454934"/>
          </a:xfrm>
          <a:prstGeom prst="round2Diag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PE" sz="4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PROYECTO DE LEY </a:t>
            </a:r>
            <a:br>
              <a:rPr lang="es-PE" sz="4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</a:br>
            <a:r>
              <a:rPr lang="es-PE" sz="4000" b="1" dirty="0" err="1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N°</a:t>
            </a:r>
            <a:r>
              <a:rPr lang="es-PE" sz="4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 4499/2022-CR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0408EB-8257-40F8-A203-5BAC2D44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530" y="2304521"/>
            <a:ext cx="7513232" cy="303855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s-MX" i="0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es-ES" i="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LEY QUE INCORPORA LA CENTÉSIMA OCTAVA DISPOSICIÓN COMPLEMENTARIA FINAL A LA LEY </a:t>
            </a:r>
            <a:r>
              <a:rPr lang="es-ES" i="0" dirty="0" err="1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N°</a:t>
            </a:r>
            <a:r>
              <a:rPr lang="es-ES" i="0" dirty="0">
                <a:ln w="22225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31638— LEY DE PRESUPUESTO DEL SECTOR PÚBLICO PARA EL AÑO FISCAL 2023, PARA USO DE CANON, SOBRE CANON, REGALÍAS MINERAS, FOCAM Y PARTICIPACIÓN EN RENTA DE ADUANAS A LAS UNIVERSIDADES PÚBLICAS</a:t>
            </a:r>
            <a:endParaRPr lang="es-MX" i="0" dirty="0">
              <a:ln w="22225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A5854E-7121-1C7E-7582-35B6C38C8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CEDA34D-B533-FDCB-388A-BCDCEF971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528" y="900337"/>
            <a:ext cx="3216675" cy="3216675"/>
          </a:xfrm>
          <a:prstGeom prst="rect">
            <a:avLst/>
          </a:prstGeom>
        </p:spPr>
      </p:pic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BC3350EB-0256-8415-69B7-0BE6CD35447B}"/>
              </a:ext>
            </a:extLst>
          </p:cNvPr>
          <p:cNvSpPr/>
          <p:nvPr/>
        </p:nvSpPr>
        <p:spPr>
          <a:xfrm>
            <a:off x="2955471" y="787481"/>
            <a:ext cx="45719" cy="45719"/>
          </a:xfrm>
          <a:prstGeom prst="round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613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2;p13">
            <a:extLst>
              <a:ext uri="{FF2B5EF4-FFF2-40B4-BE49-F238E27FC236}">
                <a16:creationId xmlns:a16="http://schemas.microsoft.com/office/drawing/2014/main" id="{397D3132-D80A-0BB4-07D5-F280B335962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8575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lecha: a la derecha con bandas 4">
            <a:extLst>
              <a:ext uri="{FF2B5EF4-FFF2-40B4-BE49-F238E27FC236}">
                <a16:creationId xmlns:a16="http://schemas.microsoft.com/office/drawing/2014/main" id="{D258CD5D-8E92-4965-B4EC-D8D33221BD18}"/>
              </a:ext>
            </a:extLst>
          </p:cNvPr>
          <p:cNvSpPr/>
          <p:nvPr/>
        </p:nvSpPr>
        <p:spPr>
          <a:xfrm rot="5400000">
            <a:off x="4931566" y="-2734866"/>
            <a:ext cx="1514475" cy="6927057"/>
          </a:xfrm>
          <a:prstGeom prst="stripedRightArrow">
            <a:avLst>
              <a:gd name="adj1" fmla="val 50000"/>
              <a:gd name="adj2" fmla="val 481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5887158-CC1C-4578-9DC8-937BB1B35788}"/>
              </a:ext>
            </a:extLst>
          </p:cNvPr>
          <p:cNvSpPr/>
          <p:nvPr/>
        </p:nvSpPr>
        <p:spPr>
          <a:xfrm>
            <a:off x="2842021" y="200024"/>
            <a:ext cx="5629275" cy="1057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800" b="1" i="1" dirty="0">
                <a:solidFill>
                  <a:schemeClr val="bg2">
                    <a:lumMod val="10000"/>
                  </a:schemeClr>
                </a:solidFill>
                <a:latin typeface="Lucida Bright" panose="02040602050505020304" pitchFamily="18" charset="0"/>
              </a:rPr>
              <a:t>OBJETO</a:t>
            </a:r>
            <a:endParaRPr lang="es-PE" sz="6000" b="1" i="1" dirty="0">
              <a:solidFill>
                <a:schemeClr val="bg2">
                  <a:lumMod val="1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7C45E81-6A2A-47FD-9741-3E710FBB6B87}"/>
              </a:ext>
            </a:extLst>
          </p:cNvPr>
          <p:cNvSpPr/>
          <p:nvPr/>
        </p:nvSpPr>
        <p:spPr>
          <a:xfrm>
            <a:off x="1245098" y="1714499"/>
            <a:ext cx="9058229" cy="397017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ncorporar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centésima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octava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disposición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complementaria final a la Ley </a:t>
            </a:r>
            <a:r>
              <a:rPr lang="es-E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N°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31638 -Ley de presupuesto del sector público para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el año fiscal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2023, para uso de canon, sobre canon, regalías mineras, FOCAM y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participación en renta de aduanas a las universidades públicas, para el financiamiento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 proyectos de inversión, inversiones de optimización, de ampliación marginal, de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reposición y de rehabilitación en el marco del Sistema Nacional de Programación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spc="-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Multianual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 Gestión de Inversiones, y de proyectos que no se encuentran bajo el</a:t>
            </a:r>
            <a:r>
              <a:rPr lang="es-ES" sz="24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ámbito del</a:t>
            </a:r>
            <a:r>
              <a:rPr lang="es-ES" sz="2400" spc="-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mencionado</a:t>
            </a:r>
            <a:r>
              <a:rPr lang="es-ES" sz="2400" spc="-2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Sistema</a:t>
            </a:r>
            <a:r>
              <a:rPr lang="es-ES" sz="2400" spc="3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Nacional,</a:t>
            </a:r>
            <a:r>
              <a:rPr lang="es-ES" sz="2400" spc="3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estudios</a:t>
            </a:r>
            <a:r>
              <a:rPr lang="es-ES" sz="2400" spc="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es-ES" sz="2400" spc="-4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spc="-4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reinversión</a:t>
            </a:r>
            <a:r>
              <a:rPr lang="es-ES" sz="2400" spc="6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s-ES" sz="2400" spc="-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mantenimiento.</a:t>
            </a:r>
            <a:endParaRPr lang="es-P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62;p13">
            <a:extLst>
              <a:ext uri="{FF2B5EF4-FFF2-40B4-BE49-F238E27FC236}">
                <a16:creationId xmlns:a16="http://schemas.microsoft.com/office/drawing/2014/main" id="{EF4523E6-1F7A-7A39-EBBE-7A8FF83B1AC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E0173845-1709-4C0A-86F4-DB01C0510904}"/>
              </a:ext>
            </a:extLst>
          </p:cNvPr>
          <p:cNvSpPr/>
          <p:nvPr/>
        </p:nvSpPr>
        <p:spPr>
          <a:xfrm>
            <a:off x="1607975" y="250060"/>
            <a:ext cx="8976049" cy="709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800" b="1" dirty="0"/>
              <a:t>SITUACION ACTUAL RESPECTO A LAS NECESIDADES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ACA38463-6559-47E3-AEA6-CD7998B075BB}"/>
              </a:ext>
            </a:extLst>
          </p:cNvPr>
          <p:cNvSpPr/>
          <p:nvPr/>
        </p:nvSpPr>
        <p:spPr>
          <a:xfrm>
            <a:off x="719078" y="1346717"/>
            <a:ext cx="10753842" cy="44307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 importante   adoptar medidas que permitan la ejecución de recursos con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los que actualmente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 cuentan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las universidades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públicas,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sin que ello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signifique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una mayor</a:t>
            </a:r>
            <a:r>
              <a:rPr lang="es-ES" sz="2800" spc="26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asignación de recursos;</a:t>
            </a:r>
            <a:r>
              <a:rPr lang="es-ES" sz="2800" spc="26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 base a ello, en la formulación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del presupuesto para el año 2023, la Asignación Presupuestaria Multianual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(APM)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considera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una proyección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saldos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balance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podrían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ser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utilizados por las universidades públicas; resultando necesario que continúen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con el marco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legal habilitante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para el uso de los mencionados</a:t>
            </a:r>
            <a:r>
              <a:rPr lang="es-ES" sz="2800" spc="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recursos.</a:t>
            </a:r>
            <a:endParaRPr lang="es-PE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7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2FD22-2602-AA12-E26F-B91F5965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352B84-2C59-48B0-B395-25B01B7A3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Google Shape;62;p13">
            <a:extLst>
              <a:ext uri="{FF2B5EF4-FFF2-40B4-BE49-F238E27FC236}">
                <a16:creationId xmlns:a16="http://schemas.microsoft.com/office/drawing/2014/main" id="{4007F643-3211-B860-9F71-37E3C7B7556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-1"/>
            <a:ext cx="12192000" cy="68979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E5B9DE0-2563-E456-C5B3-8A17B2426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3895137"/>
              </p:ext>
            </p:extLst>
          </p:nvPr>
        </p:nvGraphicFramePr>
        <p:xfrm>
          <a:off x="-128037" y="442762"/>
          <a:ext cx="12448071" cy="559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7E689DC-D699-DCB0-B3A4-24C36D161762}"/>
              </a:ext>
            </a:extLst>
          </p:cNvPr>
          <p:cNvSpPr txBox="1"/>
          <p:nvPr/>
        </p:nvSpPr>
        <p:spPr>
          <a:xfrm>
            <a:off x="8101493" y="236282"/>
            <a:ext cx="3368770" cy="260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tIns="36000" bIns="36000" rtlCol="0">
            <a:noAutofit/>
          </a:bodyPr>
          <a:lstStyle/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“Todo por el pueblo”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B237C27-5B4D-E15A-CBCC-954959FBDF22}"/>
              </a:ext>
            </a:extLst>
          </p:cNvPr>
          <p:cNvCxnSpPr>
            <a:cxnSpLocks/>
          </p:cNvCxnSpPr>
          <p:nvPr/>
        </p:nvCxnSpPr>
        <p:spPr>
          <a:xfrm>
            <a:off x="7879124" y="442762"/>
            <a:ext cx="3955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CF822F77-312D-4DE1-1CA9-0D7934C2E6A2}"/>
              </a:ext>
            </a:extLst>
          </p:cNvPr>
          <p:cNvSpPr/>
          <p:nvPr/>
        </p:nvSpPr>
        <p:spPr>
          <a:xfrm>
            <a:off x="7521911" y="-165563"/>
            <a:ext cx="4670089" cy="3311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tIns="54000" rIns="54000" bIns="54000" rtlCol="0" anchor="ctr">
            <a:noAutofit/>
          </a:bodyPr>
          <a:lstStyle/>
          <a:p>
            <a:pPr algn="ctr"/>
            <a:r>
              <a:rPr lang="es-PE" b="1" dirty="0">
                <a:ln>
                  <a:noFill/>
                </a:ln>
                <a:solidFill>
                  <a:srgbClr val="FDEADA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GUIDO BELLIDO UGARTE</a:t>
            </a:r>
            <a:endParaRPr lang="es-MX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9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3">
            <a:extLst>
              <a:ext uri="{FF2B5EF4-FFF2-40B4-BE49-F238E27FC236}">
                <a16:creationId xmlns:a16="http://schemas.microsoft.com/office/drawing/2014/main" id="{9F5BB89D-4EFB-6F3F-5A74-2FD4A9EC019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-48208"/>
            <a:ext cx="12261933" cy="6906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id="{BED50595-7671-4179-AEE5-19031914E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2ACCA3D-A903-47A6-A180-D111E8BC15D9}"/>
              </a:ext>
            </a:extLst>
          </p:cNvPr>
          <p:cNvSpPr txBox="1"/>
          <p:nvPr/>
        </p:nvSpPr>
        <p:spPr>
          <a:xfrm>
            <a:off x="7549402" y="4915597"/>
            <a:ext cx="2211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>
                <a:solidFill>
                  <a:schemeClr val="accent4">
                    <a:lumMod val="50000"/>
                  </a:schemeClr>
                </a:solidFill>
              </a:rPr>
              <a:t>Gracias.</a:t>
            </a:r>
            <a:endParaRPr lang="es-PE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 descr="Población universitaria en Perú asciende a casi 840 mil estudiantes |  Noticias | Agencia Peruana de Noticias Andina">
            <a:extLst>
              <a:ext uri="{FF2B5EF4-FFF2-40B4-BE49-F238E27FC236}">
                <a16:creationId xmlns:a16="http://schemas.microsoft.com/office/drawing/2014/main" id="{240A7ED4-C5A7-DA45-7729-B7BF8817A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041" y="256498"/>
            <a:ext cx="7142692" cy="476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19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</TotalTime>
  <Words>346</Words>
  <Application>Microsoft Office PowerPoint</Application>
  <PresentationFormat>Panorámica</PresentationFormat>
  <Paragraphs>21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SimSun</vt:lpstr>
      <vt:lpstr>Arial</vt:lpstr>
      <vt:lpstr>Bookman Old Style</vt:lpstr>
      <vt:lpstr>Calibri</vt:lpstr>
      <vt:lpstr>Calibri Light</vt:lpstr>
      <vt:lpstr>Franklin Gothic Book</vt:lpstr>
      <vt:lpstr>Lucida Bright</vt:lpstr>
      <vt:lpstr>Times New Roman</vt:lpstr>
      <vt:lpstr>Tema de Office</vt:lpstr>
      <vt:lpstr>PROYECTO DE LEY  N° 4499/2022-CR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N°1156/2021-CR</dc:title>
  <dc:creator>Arnold Dalmiro Warthon Oblitas</dc:creator>
  <cp:lastModifiedBy>usuario</cp:lastModifiedBy>
  <cp:revision>84</cp:revision>
  <cp:lastPrinted>2023-09-05T14:28:03Z</cp:lastPrinted>
  <dcterms:created xsi:type="dcterms:W3CDTF">2022-02-15T06:02:07Z</dcterms:created>
  <dcterms:modified xsi:type="dcterms:W3CDTF">2023-09-05T14:37:29Z</dcterms:modified>
</cp:coreProperties>
</file>