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8656638" cy="4913313"/>
  <p:notesSz cx="6858000" cy="9144000"/>
  <p:embeddedFontLst>
    <p:embeddedFont>
      <p:font typeface="Arial Narrow" panose="020B0606020202030204" pitchFamily="3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entury Gothic" panose="020B050202020202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48">
          <p15:clr>
            <a:srgbClr val="A4A3A4"/>
          </p15:clr>
        </p15:guide>
        <p15:guide id="2" pos="27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04B7F-12B4-4EAB-9880-7DC764D5A55F}">
  <a:tblStyle styleId="{25704B7F-12B4-4EAB-9880-7DC764D5A55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999C05B-35B6-4F2A-8493-0CE9CDD3424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42A3191-E47B-48FF-AC20-27DA3CABE15D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1A2C7A0-4BDB-4CA1-B728-945C746DF2A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774" y="96"/>
      </p:cViewPr>
      <p:guideLst>
        <p:guide orient="horz" pos="1548"/>
        <p:guide pos="27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1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165" y="685800"/>
            <a:ext cx="6040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85800"/>
            <a:ext cx="60404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b2b2b162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165" y="685800"/>
            <a:ext cx="6040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7b2b2b162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/>
              <a:t>PPT Pedro</a:t>
            </a: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56" name="Google Shape;2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61" name="Google Shape;2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68" name="Google Shape;2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ad1026b29_7_9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27ad1026b29_7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 </a:t>
            </a:r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89" name="Google Shape;2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7b2b2b162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165" y="685800"/>
            <a:ext cx="6040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7b2b2b162a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301" name="Google Shape;3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307" name="Google Shape;3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313" name="Google Shape;31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7b2b2b162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165" y="685800"/>
            <a:ext cx="6040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7b2b2b162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7ad1026b29_7_3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1" name="Google Shape;331;g27ad1026b29_7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7ad1026b29_7_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27ad1026b29_7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7ad1026b29_7_3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27ad1026b29_7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7ad1026b29_7_4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27ad1026b29_7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7b4acc611f_6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27b4acc611f_6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7b4acc611f_6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27b4acc611f_6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9" name="Google Shape;4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7ad1026b29_7_5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27ad1026b29_7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7b4acc611f_6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27b4acc611f_6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7b4acc611f_6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165" y="685800"/>
            <a:ext cx="6040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7b4acc611f_6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7b4acc611f_6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27b4acc611f_6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85800"/>
            <a:ext cx="60404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7ad1026b29_7_9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6" name="Google Shape;456;g27ad1026b29_7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7ad1026b29_7_9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1" name="Google Shape;461;g27ad1026b29_7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7ad1026b29_7_9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g27ad1026b29_7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/>
              <a:t>PPT Pedro</a:t>
            </a:r>
            <a:endParaRPr/>
          </a:p>
        </p:txBody>
      </p:sp>
      <p:sp>
        <p:nvSpPr>
          <p:cNvPr id="473" name="Google Shape;4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8" name="Google Shape;47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7b4acc611f_6_3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27b4acc611f_6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1" name="Google Shape;49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7b4acc611f_6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165" y="685800"/>
            <a:ext cx="6040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7b4acc611f_6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85800"/>
            <a:ext cx="60404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82028" y="804221"/>
            <a:ext cx="6492300" cy="17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82028" y="2581014"/>
            <a:ext cx="64923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95115" y="261628"/>
            <a:ext cx="74661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769110" y="-865962"/>
            <a:ext cx="3117900" cy="7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045660" y="1410778"/>
            <a:ext cx="4164600" cy="18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258358" y="-401822"/>
            <a:ext cx="4164600" cy="54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295059" y="425235"/>
            <a:ext cx="80658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5" tIns="86825" rIns="86825" bIns="868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295059" y="1101226"/>
            <a:ext cx="8065800" cy="3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5" tIns="86825" rIns="86825" bIns="86825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020134" y="4455849"/>
            <a:ext cx="5193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5" tIns="86825" rIns="86825" bIns="868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082078" y="804098"/>
            <a:ext cx="6492469" cy="171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082078" y="2580620"/>
            <a:ext cx="6492469" cy="118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595143" y="261588"/>
            <a:ext cx="7466339" cy="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95143" y="1307939"/>
            <a:ext cx="7466339" cy="311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590634" y="1224913"/>
            <a:ext cx="7466339" cy="2043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590634" y="3288044"/>
            <a:ext cx="7466339" cy="107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595143" y="261588"/>
            <a:ext cx="7466339" cy="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595143" y="1307939"/>
            <a:ext cx="3679066" cy="311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2"/>
          </p:nvPr>
        </p:nvSpPr>
        <p:spPr>
          <a:xfrm>
            <a:off x="4382416" y="1307939"/>
            <a:ext cx="3679066" cy="311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596270" y="261588"/>
            <a:ext cx="7466339" cy="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596270" y="1204441"/>
            <a:ext cx="3662158" cy="59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596270" y="1794719"/>
            <a:ext cx="3662158" cy="2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3"/>
          </p:nvPr>
        </p:nvSpPr>
        <p:spPr>
          <a:xfrm>
            <a:off x="4382416" y="1204441"/>
            <a:ext cx="3680193" cy="59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4"/>
          </p:nvPr>
        </p:nvSpPr>
        <p:spPr>
          <a:xfrm>
            <a:off x="4382416" y="1794719"/>
            <a:ext cx="3680193" cy="2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595143" y="261588"/>
            <a:ext cx="7466339" cy="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95115" y="261628"/>
            <a:ext cx="74661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595115" y="1308138"/>
            <a:ext cx="7466100" cy="31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596270" y="327553"/>
            <a:ext cx="2791987" cy="114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680193" y="707424"/>
            <a:ext cx="4382416" cy="349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746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2"/>
          </p:nvPr>
        </p:nvSpPr>
        <p:spPr>
          <a:xfrm>
            <a:off x="596270" y="1473990"/>
            <a:ext cx="2791987" cy="273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596270" y="327553"/>
            <a:ext cx="2791987" cy="114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>
            <a:spLocks noGrp="1"/>
          </p:cNvSpPr>
          <p:nvPr>
            <p:ph type="pic" idx="2"/>
          </p:nvPr>
        </p:nvSpPr>
        <p:spPr>
          <a:xfrm>
            <a:off x="3680193" y="707424"/>
            <a:ext cx="4382416" cy="3491628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596270" y="1473990"/>
            <a:ext cx="2791987" cy="273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595143" y="261588"/>
            <a:ext cx="7466339" cy="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 rot="5400000">
            <a:off x="2769591" y="-866509"/>
            <a:ext cx="3117444" cy="746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 rot="5400000">
            <a:off x="5046292" y="1410193"/>
            <a:ext cx="4163795" cy="186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 rot="5400000">
            <a:off x="1259019" y="-402288"/>
            <a:ext cx="4163795" cy="549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0607" y="1225100"/>
            <a:ext cx="7466100" cy="20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0607" y="3288546"/>
            <a:ext cx="74661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595115" y="261628"/>
            <a:ext cx="74661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595115" y="1308138"/>
            <a:ext cx="3678900" cy="31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382214" y="1308138"/>
            <a:ext cx="3678900" cy="31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96243" y="261628"/>
            <a:ext cx="74661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596243" y="1204625"/>
            <a:ext cx="36618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596243" y="1794993"/>
            <a:ext cx="366180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382214" y="1204625"/>
            <a:ext cx="36801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382214" y="1794993"/>
            <a:ext cx="368010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595115" y="261628"/>
            <a:ext cx="74661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96243" y="327603"/>
            <a:ext cx="279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680023" y="707532"/>
            <a:ext cx="4382100" cy="3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746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596243" y="1474215"/>
            <a:ext cx="2792100" cy="27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96243" y="327603"/>
            <a:ext cx="279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680023" y="707532"/>
            <a:ext cx="4382100" cy="3492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96243" y="1474215"/>
            <a:ext cx="2792100" cy="27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5115" y="261628"/>
            <a:ext cx="74661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5115" y="1308138"/>
            <a:ext cx="7466100" cy="31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595143" y="261588"/>
            <a:ext cx="7466339" cy="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595143" y="1307939"/>
            <a:ext cx="7466339" cy="311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6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5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" y="0"/>
            <a:ext cx="8652140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0" name="Google Shape;240;p39"/>
          <p:cNvGraphicFramePr/>
          <p:nvPr/>
        </p:nvGraphicFramePr>
        <p:xfrm>
          <a:off x="1465850" y="1309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{9999C05B-35B6-4F2A-8493-0CE9CDD34243}</a:tableStyleId>
              </a:tblPr>
              <a:tblGrid>
                <a:gridCol w="248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Concepto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Saldo Inicial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76 873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48 478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28 395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58.6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b="1" i="0" u="none" strike="noStrik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Recaudación: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Entidades captadoras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188 956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165 038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23 918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14.5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sectores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26 939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22 057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4 882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22.1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Ingresos varios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23 245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58 909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-35 664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-60.5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Sub Total Recaudación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239 140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246 004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-6 864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-2.8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b="1" i="0" u="none" strike="noStrik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Desembolsos: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Entidades de gasto e inversión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234 340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215 867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18 473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8.6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Gastos varios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5 862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1 742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4 120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236.5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Sub Total de Desembolsos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240 202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217 609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22 593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10.4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Saldo Final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75 811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76 873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-1 062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-1.4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41" name="Google Shape;241;p39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" y="0"/>
            <a:ext cx="8652140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2" name="Google Shape;252;p41"/>
          <p:cNvGraphicFramePr/>
          <p:nvPr/>
        </p:nvGraphicFramePr>
        <p:xfrm>
          <a:off x="907500" y="13124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{F42A3191-E47B-48FF-AC20-27DA3CABE15D}</a:tableStyleId>
              </a:tblPr>
              <a:tblGrid>
                <a:gridCol w="307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5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Descripción</a:t>
                      </a:r>
                      <a:endParaRPr sz="10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10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</a:t>
                      </a:r>
                      <a:endParaRPr sz="10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10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Deuda Pública Interna        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144 307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133 920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10 387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7.8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Deuda por Contratos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2 771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863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1 908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221.1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Deuda por Bonos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141 536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133 057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8 479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6.4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Deuda Pública Externa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150 780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154  952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-4 172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-2.7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Deuda por Contratos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40 125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38 134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1 991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5.2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Deuda por Bonos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110 655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116 818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-6 163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-5.3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Deuda Pública – Gobierno Nacional al 31-12-2021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295 087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288 872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6 215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2.2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sng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Más: </a:t>
                      </a:r>
                      <a:endParaRPr sz="900" b="1" i="0" u="sng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Intereses por vencer Deuda Pública Interna   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83 509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86 397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-2 888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-3.3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Intereses por vencer Deuda Pública Externa 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85 561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89 397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-3 836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-4.3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Total de la Deuda Pública del Gobierno Nacional</a:t>
                      </a:r>
                      <a:endParaRPr sz="10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464 157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464 666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-509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-0.1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53" name="Google Shape;253;p41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3466" cy="49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4" name="Google Shape;264;p43"/>
          <p:cNvGraphicFramePr/>
          <p:nvPr/>
        </p:nvGraphicFramePr>
        <p:xfrm>
          <a:off x="1362740" y="14251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{25704B7F-12B4-4EAB-9880-7DC764D5A55F}</a:tableStyleId>
              </a:tblPr>
              <a:tblGrid>
                <a:gridCol w="217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Concepto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50">
                <a:tc gridSpan="5"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Activo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Activo Corriente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293 429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328 966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-35 537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-10.8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Activo No Corriente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809 210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797 058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12 152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1.5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Activo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1 102 639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1 126 024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-23 385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-2.1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25">
                <a:tc gridSpan="5"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Pasivo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Pasivo Corriente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211 819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233 513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-21 694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-9.3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Pasivo No Corriente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849 966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807 706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42 260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Pasivo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1 061 785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1 041 219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20 566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Patrimonio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40 854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84 805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-43 951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-51.8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Pasivo y Patrimonio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1 102 639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1 126 024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-23 385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-2.1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050">
                <a:tc gridSpan="5"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Cuentas de Orden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1 482 423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1 454 950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27 473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1.9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65" name="Google Shape;265;p43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45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1" name="Google Shape;271;p44"/>
          <p:cNvGraphicFramePr/>
          <p:nvPr/>
        </p:nvGraphicFramePr>
        <p:xfrm>
          <a:off x="800286" y="14762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{25704B7F-12B4-4EAB-9880-7DC764D5A55F}</a:tableStyleId>
              </a:tblPr>
              <a:tblGrid>
                <a:gridCol w="381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Concepto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Ingresos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296 154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251 540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44 614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17.7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Costos y Gastos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-317 762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-266 175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51 587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19.4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Utilidad (Pérdida) Operativa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-21 608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-14 635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6 973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47.6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Otros Ingresos y Gastos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Gastos por Impuestos a las Ganancias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-1 288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-1 488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13.4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Resultado del Ejercicio (Déficit)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-22 896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-16 123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6 773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42.0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Ganancias (Pérdida) de Inversiones en Instrumentos de Patrimonio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-194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-170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14.1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Otros componentes del Resultado Integral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-6 048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-3 040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3 008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98.9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Resultado Integral Total del Ejercicio Neto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-29 138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-19 333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9 805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50.7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2" name="Google Shape;272;p44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19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" y="0"/>
            <a:ext cx="8652140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8" name="Google Shape;278;p45"/>
          <p:cNvGraphicFramePr/>
          <p:nvPr/>
        </p:nvGraphicFramePr>
        <p:xfrm>
          <a:off x="594935" y="15625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{11A2C7A0-4BDB-4CA1-B728-945C746DF2A5}</a:tableStyleId>
              </a:tblPr>
              <a:tblGrid>
                <a:gridCol w="252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87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Nivel de Gobierno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Entidades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Estado de situación financiera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Estado de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Gestión 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7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Activos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Ingresos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Gastos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 Nacional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135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351 477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367 460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248 789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 Regional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57 400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30 199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28 095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 Local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126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78 308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15 448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9 840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Empresas del Estado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62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118 748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25 588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21 694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Otras Entidades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324 997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7 875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9 356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1100" b="1" i="0" u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rgbClr val="26262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339</a:t>
                      </a:r>
                      <a:endParaRPr sz="1100">
                        <a:solidFill>
                          <a:srgbClr val="26262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rgbClr val="26262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930 930</a:t>
                      </a:r>
                      <a:endParaRPr sz="1100" b="1" i="0" u="none" strike="noStrike">
                        <a:solidFill>
                          <a:srgbClr val="26262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rgbClr val="26262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446 570</a:t>
                      </a:r>
                      <a:endParaRPr sz="1100">
                        <a:solidFill>
                          <a:srgbClr val="26262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rgbClr val="26262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317 774</a:t>
                      </a:r>
                      <a:endParaRPr sz="1100">
                        <a:solidFill>
                          <a:srgbClr val="26262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Universo integrado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2 409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1 335 341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549 030</a:t>
                      </a:r>
                      <a:endParaRPr sz="1100" i="0" u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401 991</a:t>
                      </a:r>
                      <a:endParaRPr sz="1100" i="0" u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respecto al universo integrado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14.1%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69.7 %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81.3 %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79.1 %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9" name="Google Shape;279;p45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" y="0"/>
            <a:ext cx="8652140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5" name="Google Shape;285;p46"/>
          <p:cNvGraphicFramePr/>
          <p:nvPr/>
        </p:nvGraphicFramePr>
        <p:xfrm>
          <a:off x="1247210" y="14186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{F42A3191-E47B-48FF-AC20-27DA3CABE15D}</a:tableStyleId>
              </a:tblPr>
              <a:tblGrid>
                <a:gridCol w="223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0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Tipo de opinión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Entidades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Estado de situación financiera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Estado de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Gestión 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Activos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Ingresos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Gastos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Limpia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106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485 697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111 700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134 190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 salvedades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102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290 117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110 579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103 077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 abstención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119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135 304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218 486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76 476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Adverso (*)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19 812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5 805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4 031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339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930 930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b="1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446 570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317 774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Universo integrado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2 409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1 335 341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549 030</a:t>
                      </a:r>
                      <a:endParaRPr sz="1100" i="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401 991</a:t>
                      </a:r>
                      <a:endParaRPr sz="1100" i="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respecto al universo integrado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14.1%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69.7 %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81.3 %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79.1 %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6" name="Google Shape;286;p46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19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7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14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8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4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9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" y="800"/>
            <a:ext cx="8652140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6" name="Google Shape;316;p51"/>
          <p:cNvGraphicFramePr/>
          <p:nvPr/>
        </p:nvGraphicFramePr>
        <p:xfrm>
          <a:off x="469903" y="1257415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{11A2C7A0-4BDB-4CA1-B728-945C746DF2A5}</a:tableStyleId>
              </a:tblPr>
              <a:tblGrid>
                <a:gridCol w="16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4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38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Ingresos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9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Gastos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9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Ingresos corrientes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243 181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212 874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30 307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14.2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Gastos corrientes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203 412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194 933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8479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4.3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Impuestos y contribuciones obligatorias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145 444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131 719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13 725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Personal y obligaciones sociales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64 308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61 168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3140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Contribuciones sociales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17 653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16 713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940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5.6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Pensiones y otras prestaciones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18 891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17 988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903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Venta de bienes y servicios y derechos administrativos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51 953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42 964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8989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20.9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Bienes y servicios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94 877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85 655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9222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Otros ingresos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28 131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21 478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6653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31.0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Donaciones y transferencias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4647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5011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-364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-7.3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Otros gastos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0 689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25 111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-4433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-17.6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Ingresos de capital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487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10 402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-9915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-95.3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Gastos de capital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55 907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58 082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-2175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-3.7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Venta de activos no financieros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192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90.1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Donaciones y transferencias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413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330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25.2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Venta de activos financieros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295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10 301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-10 006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-97.1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Otros gastos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-94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-36.4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Adquisición de activos no financieros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52 447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45 691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6756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14.8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Adquisición de activos financieros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2883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11 803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-8920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-75.6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Transferencias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39 356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26 421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12 935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49.0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Servicio de la deuda pública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34 691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26 759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7932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29.6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Donaciones y transferencias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39 174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26 272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12 902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49.1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Servicio de la deuda pública 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34 691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26 759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7932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29.6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Otros ingresos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22.1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Financiamiento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87 632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102 003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-14 371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-14.1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Endeudamiento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41 009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67 643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-26 634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-39.4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Saldos de balance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46 623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34 360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12 263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35.7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370 656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351 700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18 956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5.4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294 010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279 774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14 236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5.1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17" name="Google Shape;317;p51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5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2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3466" cy="49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54"/>
          <p:cNvPicPr preferRelativeResize="0"/>
          <p:nvPr/>
        </p:nvPicPr>
        <p:blipFill rotWithShape="1">
          <a:blip r:embed="rId3">
            <a:alphaModFix/>
          </a:blip>
          <a:srcRect t="19" b="9"/>
          <a:stretch/>
        </p:blipFill>
        <p:spPr>
          <a:xfrm>
            <a:off x="0" y="0"/>
            <a:ext cx="8656225" cy="491404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4"/>
          <p:cNvSpPr txBox="1"/>
          <p:nvPr/>
        </p:nvSpPr>
        <p:spPr>
          <a:xfrm>
            <a:off x="817450" y="1152150"/>
            <a:ext cx="617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87"/>
            <a:ext cx="8656225" cy="491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5"/>
          <p:cNvPicPr preferRelativeResize="0"/>
          <p:nvPr/>
        </p:nvPicPr>
        <p:blipFill rotWithShape="1">
          <a:blip r:embed="rId3">
            <a:alphaModFix/>
          </a:blip>
          <a:srcRect t="475" b="465"/>
          <a:stretch/>
        </p:blipFill>
        <p:spPr>
          <a:xfrm>
            <a:off x="0" y="0"/>
            <a:ext cx="8656625" cy="486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5"/>
          <p:cNvSpPr txBox="1"/>
          <p:nvPr/>
        </p:nvSpPr>
        <p:spPr>
          <a:xfrm>
            <a:off x="143200" y="1158600"/>
            <a:ext cx="263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9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Situación de los proyectos al año 2022</a:t>
            </a:r>
            <a:endParaRPr sz="1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9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(Número y millones de S/)</a:t>
            </a:r>
            <a:endParaRPr sz="9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1" name="Google Shape;341;p55"/>
          <p:cNvSpPr/>
          <p:nvPr/>
        </p:nvSpPr>
        <p:spPr>
          <a:xfrm>
            <a:off x="180800" y="3379725"/>
            <a:ext cx="2698500" cy="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Los proyectos </a:t>
            </a:r>
            <a:r>
              <a:rPr lang="es-419" sz="9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cerrados</a:t>
            </a:r>
            <a:r>
              <a:rPr lang="es-419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en número representan casi la mitad de la cartera de inversiones, pero en monto solo el 18%. Por lo tanto, se tratan de </a:t>
            </a:r>
            <a:r>
              <a:rPr lang="es-419" sz="9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proyectos de menor envergadura.</a:t>
            </a:r>
            <a:endParaRPr sz="1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2" name="Google Shape;342;p55"/>
          <p:cNvSpPr txBox="1"/>
          <p:nvPr/>
        </p:nvSpPr>
        <p:spPr>
          <a:xfrm>
            <a:off x="3205550" y="1073975"/>
            <a:ext cx="52818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9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Situación del proyecto </a:t>
            </a:r>
            <a:r>
              <a:rPr lang="es-419" sz="9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y </a:t>
            </a:r>
            <a:r>
              <a:rPr lang="es-419" sz="9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marco legal en el que fueron diseñados</a:t>
            </a:r>
            <a:endParaRPr sz="9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3" name="Google Shape;343;p55"/>
          <p:cNvSpPr txBox="1"/>
          <p:nvPr/>
        </p:nvSpPr>
        <p:spPr>
          <a:xfrm>
            <a:off x="3205550" y="2893075"/>
            <a:ext cx="52818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9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Estado de los proyectos activos</a:t>
            </a:r>
            <a:endParaRPr sz="9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344" name="Google Shape;344;p55"/>
          <p:cNvGraphicFramePr/>
          <p:nvPr/>
        </p:nvGraphicFramePr>
        <p:xfrm>
          <a:off x="3192073" y="13198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{9999C05B-35B6-4F2A-8493-0CE9CDD34243}</a:tableStyleId>
              </a:tblPr>
              <a:tblGrid>
                <a:gridCol w="157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75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Proyecto y marco legal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Cantidad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Costo estimado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Avance Financiero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7667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Número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del total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Millones de S/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del total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Millones de S/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7667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del costo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7667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PROYECTOS ACTIVOS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231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404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55.8%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010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402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81.6%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271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311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26.9%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SNIP</a:t>
                      </a:r>
                      <a:r>
                        <a:rPr lang="es-419" sz="700" i="0" u="none" strike="noStrike" baseline="3000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1/</a:t>
                      </a:r>
                      <a:endParaRPr sz="7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113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150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48.9%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432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228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42.8%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215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462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49.8%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INVERTE.PE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254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51.1%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578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174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57.2%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55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849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9.7%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PROYECTOS CERRADOS*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183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604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44.2%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227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718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18.4%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67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227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29.5%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SNIP</a:t>
                      </a:r>
                      <a:r>
                        <a:rPr lang="es-419" sz="700" i="0" u="none" strike="noStrike" baseline="3000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1/</a:t>
                      </a:r>
                      <a:endParaRPr sz="7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165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044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89.9%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208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863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91.7%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58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740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28.1%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INVERTE.PE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560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10.1%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855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8.3%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487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45.0%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9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415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008</a:t>
                      </a:r>
                      <a:endParaRPr sz="9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100%%</a:t>
                      </a:r>
                      <a:endParaRPr sz="9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S/ 1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238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9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100.0%</a:t>
                      </a:r>
                      <a:endParaRPr sz="9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S/ 338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538</a:t>
                      </a:r>
                      <a:endParaRPr sz="9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27.3%</a:t>
                      </a:r>
                      <a:endParaRPr sz="9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5" name="Google Shape;345;p55"/>
          <p:cNvSpPr/>
          <p:nvPr/>
        </p:nvSpPr>
        <p:spPr>
          <a:xfrm>
            <a:off x="3192051" y="2583238"/>
            <a:ext cx="5321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Respecto al año 2021, el </a:t>
            </a:r>
            <a:r>
              <a:rPr lang="es-419" sz="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cierre de proyectos fue bajo</a:t>
            </a: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0.6%</a:t>
            </a:r>
            <a:r>
              <a:rPr lang="es-419" sz="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(1071 proyectos); sin embargo, hay un notorio crecimiento de los proyectos activos, 13.2% (26 985 proyectos).</a:t>
            </a:r>
            <a:endParaRPr sz="8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346" name="Google Shape;346;p55"/>
          <p:cNvGraphicFramePr/>
          <p:nvPr/>
        </p:nvGraphicFramePr>
        <p:xfrm>
          <a:off x="3192085" y="31524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{9999C05B-35B6-4F2A-8493-0CE9CDD34243}</a:tableStyleId>
              </a:tblPr>
              <a:tblGrid>
                <a:gridCol w="107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74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Estado de los proyectos activos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Cantidad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Costo estimado (Millones S/)</a:t>
                      </a:r>
                      <a:endParaRPr sz="700" b="1" i="0" u="none" strike="noStrik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Avance Financiero</a:t>
                      </a:r>
                      <a:endParaRPr sz="10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Variación del 2021</a:t>
                      </a:r>
                      <a:endParaRPr sz="10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Millones de S/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del costo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 cantidad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 monto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 formulación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1679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463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559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120.7%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-0.1%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Aprobados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40775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95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338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23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684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24.8%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35.4%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102.1%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Viables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188 950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914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601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247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067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231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404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010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402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271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311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26.9%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13.2%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13.9%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7" name="Google Shape;347;p55"/>
          <p:cNvSpPr/>
          <p:nvPr/>
        </p:nvSpPr>
        <p:spPr>
          <a:xfrm>
            <a:off x="3205551" y="4209200"/>
            <a:ext cx="52818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avance financiero de los proyectos activos y en formulación superó a su costo estimado, debido a que en 224 proyectos el costo es S/ 0, a pesar de tener ejecución por S/ 558 millones.</a:t>
            </a:r>
            <a:endParaRPr sz="800" b="1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8" name="Google Shape;348;p55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6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0"/>
            <a:ext cx="8656625" cy="491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56"/>
          <p:cNvGrpSpPr/>
          <p:nvPr/>
        </p:nvGrpSpPr>
        <p:grpSpPr>
          <a:xfrm>
            <a:off x="4879670" y="3922812"/>
            <a:ext cx="3536667" cy="492867"/>
            <a:chOff x="578736" y="1517068"/>
            <a:chExt cx="4697393" cy="687977"/>
          </a:xfrm>
        </p:grpSpPr>
        <p:sp>
          <p:nvSpPr>
            <p:cNvPr id="355" name="Google Shape;355;p56"/>
            <p:cNvSpPr/>
            <p:nvPr/>
          </p:nvSpPr>
          <p:spPr>
            <a:xfrm>
              <a:off x="578736" y="1626582"/>
              <a:ext cx="504000" cy="504000"/>
            </a:xfrm>
            <a:prstGeom prst="ellipse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800" tIns="86800" rIns="86800" bIns="8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6"/>
            <p:cNvSpPr txBox="1"/>
            <p:nvPr/>
          </p:nvSpPr>
          <p:spPr>
            <a:xfrm>
              <a:off x="1175574" y="1517068"/>
              <a:ext cx="22407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Orden Público y Seguridad</a:t>
              </a:r>
              <a:endParaRPr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7" name="Google Shape;357;p56"/>
            <p:cNvSpPr txBox="1"/>
            <p:nvPr/>
          </p:nvSpPr>
          <p:spPr>
            <a:xfrm>
              <a:off x="1174829" y="1769445"/>
              <a:ext cx="41013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702 proyectos (3.5%) con un monto de inversión de S/ 40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018 millones (4.4%).</a:t>
              </a:r>
              <a:endParaRPr sz="1100"/>
            </a:p>
          </p:txBody>
        </p:sp>
        <p:cxnSp>
          <p:nvCxnSpPr>
            <p:cNvPr id="358" name="Google Shape;358;p56"/>
            <p:cNvCxnSpPr/>
            <p:nvPr/>
          </p:nvCxnSpPr>
          <p:spPr>
            <a:xfrm>
              <a:off x="1235214" y="1774356"/>
              <a:ext cx="186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59" name="Google Shape;359;p56" descr="Form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7815" y="1428069"/>
            <a:ext cx="230048" cy="23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6" descr="Form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9229" y="1976793"/>
            <a:ext cx="255609" cy="25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6" descr="Forma&#10;&#10;Descripción generada automáticamente con confianza baj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943529" y="3528980"/>
            <a:ext cx="255609" cy="25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6" descr="Forma&#10;&#10;Descripción generada automáticamente con confianza med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595" y="3046196"/>
            <a:ext cx="255609" cy="16474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6"/>
          <p:cNvSpPr txBox="1"/>
          <p:nvPr/>
        </p:nvSpPr>
        <p:spPr>
          <a:xfrm>
            <a:off x="102953" y="1250596"/>
            <a:ext cx="40782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9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Según nivel de gobierno y tipo de entidad</a:t>
            </a:r>
            <a:r>
              <a:rPr lang="es-419" sz="9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419" sz="9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(Número y millones de S/)</a:t>
            </a:r>
            <a:endParaRPr sz="9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364" name="Google Shape;364;p56"/>
          <p:cNvGraphicFramePr/>
          <p:nvPr/>
        </p:nvGraphicFramePr>
        <p:xfrm>
          <a:off x="102958" y="15310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{9999C05B-35B6-4F2A-8493-0CE9CDD34243}</a:tableStyleId>
              </a:tblPr>
              <a:tblGrid>
                <a:gridCol w="116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0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NIVEL DE GOBIERNO / TIPO DE ENTIDAD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Cantidad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Costo estimado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 2022/2021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0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Número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del total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Millones de S/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del total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 cantidad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 monto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 NACIONAL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384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6.6%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354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270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38.7%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2.8%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7.2%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EJECUTIVO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488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84.7%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333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360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94.1%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2.4%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7.1%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JUDICIAL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129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1884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6.6%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6.3%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LEGISLATIVO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0.02%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52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OTROS*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148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1.2%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2695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0.8%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1.4%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UNIVERSIDADES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1617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13.1%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16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279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4.6%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9.7%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 REGIONAL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772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8.9%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180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419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19.7%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8.8%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11.2%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 LOCAL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158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156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83.7%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365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531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10.2%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PROVINCIAL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030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25.3%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111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604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DISTRITAL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117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217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74.1%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245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915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67.3%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9.6%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LOCAL - EPS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909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0.6%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8012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2.2%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7.3%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18.8%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FONAFE Y OTROS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1638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0.9%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14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381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1.6%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100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188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950</a:t>
                      </a:r>
                      <a:endParaRPr sz="70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100.0%</a:t>
                      </a:r>
                      <a:endParaRPr sz="70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914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601</a:t>
                      </a:r>
                      <a:endParaRPr sz="70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100.0%</a:t>
                      </a:r>
                      <a:endParaRPr sz="70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9.5%</a:t>
                      </a:r>
                      <a:endParaRPr sz="70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9.0%</a:t>
                      </a:r>
                      <a:endParaRPr sz="70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365" name="Google Shape;365;p56"/>
          <p:cNvGrpSpPr/>
          <p:nvPr/>
        </p:nvGrpSpPr>
        <p:grpSpPr>
          <a:xfrm>
            <a:off x="4879669" y="1280577"/>
            <a:ext cx="3536667" cy="492867"/>
            <a:chOff x="578736" y="1517068"/>
            <a:chExt cx="4697393" cy="687977"/>
          </a:xfrm>
        </p:grpSpPr>
        <p:sp>
          <p:nvSpPr>
            <p:cNvPr id="366" name="Google Shape;366;p56"/>
            <p:cNvSpPr/>
            <p:nvPr/>
          </p:nvSpPr>
          <p:spPr>
            <a:xfrm>
              <a:off x="578736" y="1626582"/>
              <a:ext cx="504000" cy="504000"/>
            </a:xfrm>
            <a:prstGeom prst="ellipse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800" tIns="86800" rIns="86800" bIns="8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6"/>
            <p:cNvSpPr txBox="1"/>
            <p:nvPr/>
          </p:nvSpPr>
          <p:spPr>
            <a:xfrm>
              <a:off x="1175575" y="1517068"/>
              <a:ext cx="16956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 b="1">
                  <a:solidFill>
                    <a:srgbClr val="26262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Transporte</a:t>
              </a:r>
              <a:endParaRPr sz="11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68" name="Google Shape;368;p56"/>
            <p:cNvSpPr txBox="1"/>
            <p:nvPr/>
          </p:nvSpPr>
          <p:spPr>
            <a:xfrm>
              <a:off x="1174829" y="1769445"/>
              <a:ext cx="41013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43 875 proyectos (23.2%) con un monto de inversión de S/ 339 672 millones (37.1%).</a:t>
              </a:r>
              <a:endParaRPr sz="800"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369" name="Google Shape;369;p56"/>
            <p:cNvCxnSpPr/>
            <p:nvPr/>
          </p:nvCxnSpPr>
          <p:spPr>
            <a:xfrm>
              <a:off x="1235212" y="1774356"/>
              <a:ext cx="186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70" name="Google Shape;370;p56"/>
          <p:cNvGrpSpPr/>
          <p:nvPr/>
        </p:nvGrpSpPr>
        <p:grpSpPr>
          <a:xfrm>
            <a:off x="4884670" y="1828509"/>
            <a:ext cx="3526667" cy="492867"/>
            <a:chOff x="592018" y="1517068"/>
            <a:chExt cx="4684111" cy="687977"/>
          </a:xfrm>
        </p:grpSpPr>
        <p:sp>
          <p:nvSpPr>
            <p:cNvPr id="371" name="Google Shape;371;p56"/>
            <p:cNvSpPr/>
            <p:nvPr/>
          </p:nvSpPr>
          <p:spPr>
            <a:xfrm>
              <a:off x="592018" y="1586381"/>
              <a:ext cx="504000" cy="504000"/>
            </a:xfrm>
            <a:prstGeom prst="ellipse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800" tIns="86800" rIns="86800" bIns="8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6"/>
            <p:cNvSpPr txBox="1"/>
            <p:nvPr/>
          </p:nvSpPr>
          <p:spPr>
            <a:xfrm>
              <a:off x="1175575" y="1517068"/>
              <a:ext cx="16956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Educación</a:t>
              </a:r>
              <a:endParaRPr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3" name="Google Shape;373;p56"/>
            <p:cNvSpPr txBox="1"/>
            <p:nvPr/>
          </p:nvSpPr>
          <p:spPr>
            <a:xfrm>
              <a:off x="1174829" y="1769445"/>
              <a:ext cx="41013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26 957 proyectos (14.3%) con un monto de inversión de S/ 116 877 millones (12.8%).</a:t>
              </a:r>
              <a:endParaRPr sz="800"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374" name="Google Shape;374;p56"/>
            <p:cNvCxnSpPr/>
            <p:nvPr/>
          </p:nvCxnSpPr>
          <p:spPr>
            <a:xfrm>
              <a:off x="1235214" y="1774356"/>
              <a:ext cx="186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75" name="Google Shape;375;p56"/>
          <p:cNvGrpSpPr/>
          <p:nvPr/>
        </p:nvGrpSpPr>
        <p:grpSpPr>
          <a:xfrm>
            <a:off x="4885575" y="2337041"/>
            <a:ext cx="3530762" cy="492867"/>
            <a:chOff x="586579" y="1517068"/>
            <a:chExt cx="4689550" cy="687977"/>
          </a:xfrm>
        </p:grpSpPr>
        <p:sp>
          <p:nvSpPr>
            <p:cNvPr id="376" name="Google Shape;376;p56"/>
            <p:cNvSpPr/>
            <p:nvPr/>
          </p:nvSpPr>
          <p:spPr>
            <a:xfrm>
              <a:off x="586579" y="1610587"/>
              <a:ext cx="493500" cy="513000"/>
            </a:xfrm>
            <a:prstGeom prst="ellipse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800" tIns="86800" rIns="86800" bIns="8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6"/>
            <p:cNvSpPr txBox="1"/>
            <p:nvPr/>
          </p:nvSpPr>
          <p:spPr>
            <a:xfrm>
              <a:off x="1175575" y="1517068"/>
              <a:ext cx="16956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Saneamiento</a:t>
              </a:r>
              <a:endParaRPr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8" name="Google Shape;378;p56"/>
            <p:cNvSpPr txBox="1"/>
            <p:nvPr/>
          </p:nvSpPr>
          <p:spPr>
            <a:xfrm>
              <a:off x="1174829" y="1769445"/>
              <a:ext cx="41013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22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072 proyectos (11.7%) con un monto de inversión de S/ 115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612 millones (12.6%).</a:t>
              </a:r>
              <a:endParaRPr sz="1100"/>
            </a:p>
          </p:txBody>
        </p:sp>
        <p:cxnSp>
          <p:nvCxnSpPr>
            <p:cNvPr id="379" name="Google Shape;379;p56"/>
            <p:cNvCxnSpPr/>
            <p:nvPr/>
          </p:nvCxnSpPr>
          <p:spPr>
            <a:xfrm>
              <a:off x="1235214" y="1774356"/>
              <a:ext cx="186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80" name="Google Shape;380;p56"/>
          <p:cNvGrpSpPr/>
          <p:nvPr/>
        </p:nvGrpSpPr>
        <p:grpSpPr>
          <a:xfrm>
            <a:off x="4884659" y="2854214"/>
            <a:ext cx="3536667" cy="492867"/>
            <a:chOff x="578736" y="1517068"/>
            <a:chExt cx="4697393" cy="687977"/>
          </a:xfrm>
        </p:grpSpPr>
        <p:sp>
          <p:nvSpPr>
            <p:cNvPr id="381" name="Google Shape;381;p56"/>
            <p:cNvSpPr/>
            <p:nvPr/>
          </p:nvSpPr>
          <p:spPr>
            <a:xfrm>
              <a:off x="578736" y="1626582"/>
              <a:ext cx="504000" cy="504000"/>
            </a:xfrm>
            <a:prstGeom prst="ellipse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800" tIns="86800" rIns="86800" bIns="8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6"/>
            <p:cNvSpPr txBox="1"/>
            <p:nvPr/>
          </p:nvSpPr>
          <p:spPr>
            <a:xfrm>
              <a:off x="1175575" y="1517068"/>
              <a:ext cx="16956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Salud</a:t>
              </a:r>
              <a:endParaRPr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3" name="Google Shape;383;p56"/>
            <p:cNvSpPr txBox="1"/>
            <p:nvPr/>
          </p:nvSpPr>
          <p:spPr>
            <a:xfrm>
              <a:off x="1174829" y="1769445"/>
              <a:ext cx="41013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412 proyectos (5.5%) con un monto de inversión de S/ 74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025 millones (8.1%).</a:t>
              </a:r>
              <a:endParaRPr sz="800"/>
            </a:p>
          </p:txBody>
        </p:sp>
        <p:cxnSp>
          <p:nvCxnSpPr>
            <p:cNvPr id="384" name="Google Shape;384;p56"/>
            <p:cNvCxnSpPr/>
            <p:nvPr/>
          </p:nvCxnSpPr>
          <p:spPr>
            <a:xfrm>
              <a:off x="1235214" y="1774356"/>
              <a:ext cx="186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85" name="Google Shape;385;p56"/>
          <p:cNvGrpSpPr/>
          <p:nvPr/>
        </p:nvGrpSpPr>
        <p:grpSpPr>
          <a:xfrm>
            <a:off x="4884670" y="3371400"/>
            <a:ext cx="3536667" cy="492867"/>
            <a:chOff x="578736" y="1517068"/>
            <a:chExt cx="4697393" cy="687977"/>
          </a:xfrm>
        </p:grpSpPr>
        <p:sp>
          <p:nvSpPr>
            <p:cNvPr id="386" name="Google Shape;386;p56"/>
            <p:cNvSpPr/>
            <p:nvPr/>
          </p:nvSpPr>
          <p:spPr>
            <a:xfrm>
              <a:off x="578736" y="1626582"/>
              <a:ext cx="504000" cy="504000"/>
            </a:xfrm>
            <a:prstGeom prst="ellipse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800" tIns="86800" rIns="86800" bIns="8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6"/>
            <p:cNvSpPr txBox="1"/>
            <p:nvPr/>
          </p:nvSpPr>
          <p:spPr>
            <a:xfrm>
              <a:off x="1175575" y="1517068"/>
              <a:ext cx="16956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Agropecuaria</a:t>
              </a:r>
              <a:endParaRPr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8" name="Google Shape;388;p56"/>
            <p:cNvSpPr txBox="1"/>
            <p:nvPr/>
          </p:nvSpPr>
          <p:spPr>
            <a:xfrm>
              <a:off x="1174829" y="1769445"/>
              <a:ext cx="41013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578 proyectos (8.8%) con un monto de inversión de S/ 72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168 millones (7.9%).</a:t>
              </a:r>
              <a:endParaRPr sz="800"/>
            </a:p>
          </p:txBody>
        </p:sp>
        <p:cxnSp>
          <p:nvCxnSpPr>
            <p:cNvPr id="389" name="Google Shape;389;p56"/>
            <p:cNvCxnSpPr/>
            <p:nvPr/>
          </p:nvCxnSpPr>
          <p:spPr>
            <a:xfrm>
              <a:off x="1235214" y="1774356"/>
              <a:ext cx="186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90" name="Google Shape;390;p56"/>
          <p:cNvPicPr preferRelativeResize="0"/>
          <p:nvPr/>
        </p:nvPicPr>
        <p:blipFill rotWithShape="1">
          <a:blip r:embed="rId8">
            <a:alphaModFix/>
          </a:blip>
          <a:srcRect l="3794" t="8108" r="33791" b="11524"/>
          <a:stretch/>
        </p:blipFill>
        <p:spPr>
          <a:xfrm>
            <a:off x="4954622" y="4027387"/>
            <a:ext cx="233448" cy="283707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6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31</a:t>
            </a:fld>
            <a:endParaRPr/>
          </a:p>
        </p:txBody>
      </p:sp>
      <p:pic>
        <p:nvPicPr>
          <p:cNvPr id="392" name="Google Shape;392;p56" descr="Forma&#10;&#10;Descripción generada automáticamente con confianza baj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67347" y="2475731"/>
            <a:ext cx="224120" cy="22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57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0"/>
            <a:ext cx="8656625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7"/>
          <p:cNvSpPr/>
          <p:nvPr/>
        </p:nvSpPr>
        <p:spPr>
          <a:xfrm>
            <a:off x="197625" y="3339875"/>
            <a:ext cx="2013900" cy="793800"/>
          </a:xfrm>
          <a:prstGeom prst="wedgeRectCallout">
            <a:avLst>
              <a:gd name="adj1" fmla="val 67102"/>
              <a:gd name="adj2" fmla="val 168"/>
            </a:avLst>
          </a:prstGeom>
          <a:solidFill>
            <a:srgbClr val="E8E8E8"/>
          </a:solidFill>
          <a:ln>
            <a:noFill/>
          </a:ln>
        </p:spPr>
        <p:txBody>
          <a:bodyPr spcFirstLastPara="1" wrap="square" lIns="65100" tIns="32550" rIns="65100" bIns="32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</a:t>
            </a:r>
            <a:r>
              <a:rPr lang="es-419" sz="8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Gobierno Nacional redujo más el monto aprobado en la Ley de Presupuesto, 28.4%, </a:t>
            </a: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principalmente por la reducción en el Sector de Transporte y de Vivienda, ambos a cargo de la mayor cantidad de recursos para proyectos.</a:t>
            </a:r>
            <a:endParaRPr sz="1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9" name="Google Shape;399;p57"/>
          <p:cNvSpPr/>
          <p:nvPr/>
        </p:nvSpPr>
        <p:spPr>
          <a:xfrm>
            <a:off x="197623" y="1817851"/>
            <a:ext cx="2194200" cy="639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65100" tIns="32550" rIns="65100" bIns="32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Para el año 2022, el Presupuesto Final (PIM) asignado a la inversión pública fue de S/ 64,818 millones,  para 71 068 inversiones**.</a:t>
            </a:r>
            <a:endParaRPr sz="1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00" name="Google Shape;400;p57"/>
          <p:cNvSpPr/>
          <p:nvPr/>
        </p:nvSpPr>
        <p:spPr>
          <a:xfrm>
            <a:off x="6204933" y="1355097"/>
            <a:ext cx="2096100" cy="16428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65100" tIns="32550" rIns="65100" bIns="32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Dato</a:t>
            </a: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 De los 15 092 inversiones aprobadas en el PIA, se les quitó presupuesto a 3806 y se agregaron 54 086; por lo tanto, al cierre del año 2022 fueron 65 372 inversiones.</a:t>
            </a:r>
            <a:endParaRPr sz="1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 decir, se agregaron a nivel país casi cuatro (4) veces más la cantidad de proyectos que se aprobaron en la Ley de Presupuesto.</a:t>
            </a:r>
            <a:endParaRPr sz="1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 mayor cantidad de proyectos agregados, respecto al PIA, fue en el Gobierno Local (46 525).</a:t>
            </a:r>
            <a:endParaRPr sz="1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01" name="Google Shape;401;p57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32</a:t>
            </a:fld>
            <a:endParaRPr/>
          </a:p>
        </p:txBody>
      </p:sp>
      <p:pic>
        <p:nvPicPr>
          <p:cNvPr id="402" name="Google Shape;40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4400" y="3132950"/>
            <a:ext cx="5796625" cy="1254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8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0"/>
            <a:ext cx="8656625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8" name="Google Shape;408;p58"/>
          <p:cNvGraphicFramePr/>
          <p:nvPr/>
        </p:nvGraphicFramePr>
        <p:xfrm>
          <a:off x="3763118" y="11671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{9999C05B-35B6-4F2A-8493-0CE9CDD34243}</a:tableStyleId>
              </a:tblPr>
              <a:tblGrid>
                <a:gridCol w="109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4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Nivel de gobierno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Cantidad de inversiones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inversiones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Aprobadas en el PIA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Agregados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Nacional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2390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2697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5087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Regional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1496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4864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6360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Local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7400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</a:t>
                      </a: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525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53</a:t>
                      </a: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925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</a:t>
                      </a: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286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54</a:t>
                      </a: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086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65</a:t>
                      </a: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372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09" name="Google Shape;409;p58"/>
          <p:cNvGraphicFramePr/>
          <p:nvPr/>
        </p:nvGraphicFramePr>
        <p:xfrm>
          <a:off x="3763125" y="28401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{9999C05B-35B6-4F2A-8493-0CE9CDD34243}</a:tableStyleId>
              </a:tblPr>
              <a:tblGrid>
                <a:gridCol w="5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6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657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Nivel de gobierno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Inversiones aprobados en PIA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Inversiones agregadas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PIM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Ejecución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PIM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(Millones S/)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Ejecución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Arial"/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(Millones S/)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b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Eficacia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PIM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Arial"/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(Millones S/)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Ejecución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Arial"/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(Millones S/)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b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Eficacia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Nacional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13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933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12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767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91.6%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4595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4019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87.5%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528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16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786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Regional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7732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5576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72.1%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6040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3573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59.2%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13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772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9149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Local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9215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5934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64.4%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23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14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365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61.6%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32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517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20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299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30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880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24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78.6%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33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938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21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957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64.7%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64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818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46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234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0" name="Google Shape;410;p58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9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0"/>
            <a:ext cx="8656625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9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40" cy="49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47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1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" y="800"/>
            <a:ext cx="8652140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2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37</a:t>
            </a:fld>
            <a:endParaRPr/>
          </a:p>
        </p:txBody>
      </p:sp>
      <p:pic>
        <p:nvPicPr>
          <p:cNvPr id="434" name="Google Shape;434;p62"/>
          <p:cNvPicPr preferRelativeResize="0"/>
          <p:nvPr/>
        </p:nvPicPr>
        <p:blipFill rotWithShape="1">
          <a:blip r:embed="rId4">
            <a:alphaModFix/>
          </a:blip>
          <a:srcRect l="1000" t="1259" r="883" b="1822"/>
          <a:stretch/>
        </p:blipFill>
        <p:spPr>
          <a:xfrm>
            <a:off x="1096375" y="1392725"/>
            <a:ext cx="6692924" cy="311392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" y="0"/>
            <a:ext cx="8652140" cy="49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63"/>
          <p:cNvPicPr preferRelativeResize="0"/>
          <p:nvPr/>
        </p:nvPicPr>
        <p:blipFill rotWithShape="1">
          <a:blip r:embed="rId4">
            <a:alphaModFix/>
          </a:blip>
          <a:srcRect l="11676" t="28036" r="15665" b="6026"/>
          <a:stretch/>
        </p:blipFill>
        <p:spPr>
          <a:xfrm>
            <a:off x="173475" y="1382050"/>
            <a:ext cx="4872202" cy="301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3"/>
          <p:cNvPicPr preferRelativeResize="0"/>
          <p:nvPr/>
        </p:nvPicPr>
        <p:blipFill rotWithShape="1">
          <a:blip r:embed="rId5">
            <a:alphaModFix/>
          </a:blip>
          <a:srcRect l="50704" t="29049" r="9389" b="13036"/>
          <a:stretch/>
        </p:blipFill>
        <p:spPr>
          <a:xfrm>
            <a:off x="5136325" y="1614675"/>
            <a:ext cx="3195927" cy="2632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3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38</a:t>
            </a:fld>
            <a:endParaRPr/>
          </a:p>
        </p:txBody>
      </p:sp>
      <p:sp>
        <p:nvSpPr>
          <p:cNvPr id="443" name="Google Shape;443;p63"/>
          <p:cNvSpPr/>
          <p:nvPr/>
        </p:nvSpPr>
        <p:spPr>
          <a:xfrm>
            <a:off x="5194375" y="1656350"/>
            <a:ext cx="3138000" cy="259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4" name="Google Shape;444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2600" y="1470625"/>
            <a:ext cx="3393599" cy="27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" y="0"/>
            <a:ext cx="8652140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4"/>
          <p:cNvSpPr txBox="1">
            <a:spLocks noGrp="1"/>
          </p:cNvSpPr>
          <p:nvPr>
            <p:ph type="title"/>
          </p:nvPr>
        </p:nvSpPr>
        <p:spPr>
          <a:xfrm>
            <a:off x="1314840" y="861786"/>
            <a:ext cx="70110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br>
              <a:rPr lang="es-419" sz="2000" b="1"/>
            </a:br>
            <a:endParaRPr sz="2000" b="1"/>
          </a:p>
        </p:txBody>
      </p:sp>
      <p:sp>
        <p:nvSpPr>
          <p:cNvPr id="451" name="Google Shape;451;p64"/>
          <p:cNvSpPr txBox="1">
            <a:spLocks noGrp="1"/>
          </p:cNvSpPr>
          <p:nvPr>
            <p:ph type="sldNum" idx="12"/>
          </p:nvPr>
        </p:nvSpPr>
        <p:spPr>
          <a:xfrm>
            <a:off x="4340709" y="3263065"/>
            <a:ext cx="13827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375" tIns="23175" rIns="46375" bIns="231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s-419"/>
              <a:t>39</a:t>
            </a:fld>
            <a:endParaRPr/>
          </a:p>
        </p:txBody>
      </p:sp>
      <p:graphicFrame>
        <p:nvGraphicFramePr>
          <p:cNvPr id="452" name="Google Shape;452;p64"/>
          <p:cNvGraphicFramePr/>
          <p:nvPr/>
        </p:nvGraphicFramePr>
        <p:xfrm>
          <a:off x="996133" y="14765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{9999C05B-35B6-4F2A-8493-0CE9CDD34243}</a:tableStyleId>
              </a:tblPr>
              <a:tblGrid>
                <a:gridCol w="143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Categoría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Ejecución alta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Ejecución Media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Ejecución Baja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Tasa de ejecución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b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95% - 100%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b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75</a:t>
                      </a: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- 95%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b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Menos de 75%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b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Número de P</a:t>
                      </a: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</a:t>
                      </a: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 Asociados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39 PP (43% de los PP)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43 PP (48% de los PP)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 PP (9% de los PP)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más relevantes (según PIM)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0135: Mejora de las capacidades militares para la defensa y el desarrollo nacional (97%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0086: Mejora de los servicios del sistema de justicia penal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(98%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1001: Productos específicos para desarrollo infantil temprano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(98% de ejecución)</a:t>
                      </a: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endParaRPr sz="8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0090: Logros de aprendizaje de estudiantes de estudiantes de la educación básica regular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(92%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0138: Reducción del costo, tiempo e inseguridad en el sistema de transporte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(76%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0030: Reducción de delitos y faltas que afectan la seguridad ciudadana (94%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0083: Programa nacional de saneamiento rural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(69%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0042: Aprovechamiento de los recursos hídricos para uso agrario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(68%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0082: Programa nacional de saneamiento urbano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(62%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3" name="Google Shape;453;p64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40" cy="49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5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6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29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7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19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9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29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70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45</a:t>
            </a:fld>
            <a:endParaRPr/>
          </a:p>
        </p:txBody>
      </p:sp>
      <p:sp>
        <p:nvSpPr>
          <p:cNvPr id="488" name="Google Shape;488;p70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1"/>
          <p:cNvSpPr/>
          <p:nvPr/>
        </p:nvSpPr>
        <p:spPr>
          <a:xfrm>
            <a:off x="3579280" y="2203410"/>
            <a:ext cx="15573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80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Gracias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620" cy="491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2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47</a:t>
            </a:fld>
            <a:endParaRPr/>
          </a:p>
        </p:txBody>
      </p:sp>
      <p:pic>
        <p:nvPicPr>
          <p:cNvPr id="500" name="Google Shape;50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7" cy="491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5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0" y="4542125"/>
            <a:ext cx="18045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8" name="Google Shape;198;p32"/>
          <p:cNvGraphicFramePr/>
          <p:nvPr/>
        </p:nvGraphicFramePr>
        <p:xfrm>
          <a:off x="1461855" y="1908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{25704B7F-12B4-4EAB-9880-7DC764D5A55F}</a:tableStyleId>
              </a:tblPr>
              <a:tblGrid>
                <a:gridCol w="47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N°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Nivel de Gobierno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 Nacional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159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6.6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159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6.5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Gobiernos Regionales (*)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1.3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1.3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Gobiernos Locales (**)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2 078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85.9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2 077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85.5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Empresas Públicas (***)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145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6.0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157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6.5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Otras formas organizativas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Universo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2 420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2 431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-11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9" name="Google Shape;199;p32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" y="0"/>
            <a:ext cx="8652140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5" name="Google Shape;205;p33"/>
          <p:cNvGraphicFramePr/>
          <p:nvPr/>
        </p:nvGraphicFramePr>
        <p:xfrm>
          <a:off x="832774" y="18154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{25704B7F-12B4-4EAB-9880-7DC764D5A55F}</a:tableStyleId>
              </a:tblPr>
              <a:tblGrid>
                <a:gridCol w="181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7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7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Nivel de Gobierno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13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050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050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Universo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Integradas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Omisas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Universo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Integradas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Omisas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 Gobierno Nacional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696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159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159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159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159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b="1" i="0" u="none" strike="noStrike" cap="none">
                        <a:solidFill>
                          <a:srgbClr val="0070C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i="0" u="none" strike="noStrike" cap="none">
                        <a:solidFill>
                          <a:srgbClr val="FF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 Gobiernos Regionales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b="1" i="0" u="none" strike="noStrike" cap="none">
                        <a:solidFill>
                          <a:srgbClr val="0070C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i="0" u="none" strike="noStrike" cap="none">
                        <a:solidFill>
                          <a:srgbClr val="FF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 Gobiernos Locales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2 078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2 078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2 077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2 077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b="1" i="0" u="none" strike="noStrike" cap="none">
                        <a:solidFill>
                          <a:srgbClr val="0070C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 Empresas del Estado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145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92.4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157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140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89.2</a:t>
                      </a:r>
                      <a:endParaRPr sz="1000" b="1" i="0" u="none" strike="noStrike" cap="none">
                        <a:solidFill>
                          <a:srgbClr val="0070C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</a:t>
                      </a:r>
                      <a:endParaRPr sz="1000" i="0" u="none" strike="noStrike" cap="none">
                        <a:solidFill>
                          <a:srgbClr val="FF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200">
                <a:tc>
                  <a:txBody>
                    <a:bodyPr/>
                    <a:lstStyle/>
                    <a:p>
                      <a:pPr marL="317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  Otras formas organizativas que administren recursos públicos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b="1" i="0" u="none" strike="noStrike" cap="none">
                        <a:solidFill>
                          <a:srgbClr val="0070C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i="0" u="none" strike="noStrike" cap="none">
                        <a:solidFill>
                          <a:srgbClr val="FF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Universo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2 420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2 409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99.5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2 431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2 414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99.3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6" name="Google Shape;206;p33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19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2533</Words>
  <Application>Microsoft Office PowerPoint</Application>
  <PresentationFormat>Personalizado</PresentationFormat>
  <Paragraphs>978</Paragraphs>
  <Slides>47</Slides>
  <Notes>47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47</vt:i4>
      </vt:variant>
    </vt:vector>
  </HeadingPairs>
  <TitlesOfParts>
    <vt:vector size="53" baseType="lpstr">
      <vt:lpstr>Calibri</vt:lpstr>
      <vt:lpstr>Century Gothic</vt:lpstr>
      <vt:lpstr>Arial Narrow</vt:lpstr>
      <vt:lpstr>Arial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Antonieta Canales Moscoso</dc:creator>
  <cp:lastModifiedBy>Luis Enrique  Pineda Larzo</cp:lastModifiedBy>
  <cp:revision>2</cp:revision>
  <dcterms:modified xsi:type="dcterms:W3CDTF">2023-09-11T18:02:47Z</dcterms:modified>
</cp:coreProperties>
</file>