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redo Ricardo Natividad Henostroza" initials="ARNH" lastIdx="1" clrIdx="0">
    <p:extLst>
      <p:ext uri="{19B8F6BF-5375-455C-9EA6-DF929625EA0E}">
        <p15:presenceInfo xmlns:p15="http://schemas.microsoft.com/office/powerpoint/2012/main" userId="S-1-5-21-740707767-893125611-1544898942-85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6FFD7-0F07-6633-8C60-8D6C5510D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786BAC-163B-69B0-0AB3-E52744495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A43FC8-D6CD-8D88-2408-3DCC828C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AD958-4540-1C86-9AAA-18024623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E75114-18AB-3583-B126-66AB0724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187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5BB02-93C3-D712-AAAE-20FFC8D9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A155D1-CE98-DEB8-69EF-F14285EC2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2DC250-19C3-10B1-8E10-8A9440C5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EF98F9-38F3-2901-84CB-D1D14219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6DDAA8-CBC3-9F9F-98B6-6EBA26C4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062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9DD2BE-CFD2-A3F3-94E6-4A9661D56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0E05C5-1C89-74C1-B450-2D8741BA8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E24991-CC3F-3246-02C7-0722375D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38C5D5-9B40-01FF-68E5-791F05CF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F5662B-7168-E43B-CA8A-19EE3F9D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32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0B911-A784-5E64-1F6D-6A121BEE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824E8B-0BBC-5810-FD19-C3BF75E4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3A0FB7-462D-3369-A001-3D5F8EB1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B2B05-4B49-3D83-FF8B-5415D6DE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6F3590-44BE-A977-43B0-762233CF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593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69096-A67A-F856-4AB2-E0C89A2F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C35108-1146-E721-F903-6C44A2367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999A97-02D4-4AA8-262B-52BE2A97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E8EC2-250E-BD57-DAD5-94EA356AF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DE17B4-5345-4227-E208-C3E991D3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285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294AC-4943-3A24-FE64-80F3233E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6E31A4-CCC0-CDB2-2810-2E2BFF046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7F474D-96EB-F661-59A1-D9B16255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079AEB-4D53-25BE-A5D6-0462262E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823377-AFBF-543D-128F-BFF2CDEE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4A06DE-C043-4BA6-40BD-3FAAAACB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261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BC7D4-7C5D-38F5-34CC-4656D752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2A657A-086C-FECE-F304-6DA3DC424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35ECE4-A620-2EE2-6967-A6E2B35EA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4638E1-F2D1-268C-C3AE-773D9E8DA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810655-C0E9-9922-6CC5-8C6C71324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7D4D21-4A29-9469-614B-C43C8692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881501-40D0-CC25-95DD-EE318EE8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F4BB08-B7EA-C1A4-A73B-3FA9F088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64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01E85-E51A-C8DF-7969-E67D2AE1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1A4FA-9098-08DA-4E4C-D52876F6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B197B8-D9B5-B4A6-A593-EFA91BF0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07D80F-625D-BF46-6C00-53CDC9AF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36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546236-63D5-3CF4-6341-D5AEE1D2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0F04A1-7417-4304-6744-80F34C32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E39DE9-F834-D014-BD04-0CC72DF6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211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8FD24-47BF-B301-3A81-8DA33F5C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D75D2-8FFF-40F9-443D-A47A87B5F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6FF48-01A9-6ABE-E653-A250CC49D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39B20-3D1C-C3AA-5546-9F42B666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63D3DF-1FE5-BD2C-81E9-86404E82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3DAD03-FC39-5DD0-3783-F944FA81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383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F05C5-EA45-B5DC-1A6C-AEE2647C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B39743-5C0C-4553-8981-AD887A967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D928BF-F2F7-4C07-CE59-F144F8581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E72BDF-173D-EC52-77F7-561B5EED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A48C76-E251-B54C-5A0A-16AC2BFA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87F324-0137-3CE2-E01A-34F6F7FA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168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E12E42-00AF-2D42-2D1D-540139B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0FB305-3055-5B03-6E1E-EBCB0D3F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9BA2E5-01E3-0BE0-9FBB-E26F6ABED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BD9DD-58FF-4BB0-A334-D742222912A8}" type="datetimeFigureOut">
              <a:rPr lang="es-PE" smtClean="0"/>
              <a:t>4/09/2023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8D472-9C05-82ED-2AA2-1BDBA744B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0472F7-0512-925F-2950-28E1F670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2C95-4664-4296-A6ED-B73EE0A9D8C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970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webp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31BAB1-8195-6691-A0CC-F1A9F6EC1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1" y="6287752"/>
            <a:ext cx="2001178" cy="5231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5212B5-8650-2502-E1FB-CBA9826B9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-4" r="2418" b="4"/>
          <a:stretch/>
        </p:blipFill>
        <p:spPr>
          <a:xfrm>
            <a:off x="0" y="-1"/>
            <a:ext cx="7338240" cy="612063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6208830-8309-DB55-9C88-9E618D6FD384}"/>
              </a:ext>
            </a:extLst>
          </p:cNvPr>
          <p:cNvSpPr/>
          <p:nvPr/>
        </p:nvSpPr>
        <p:spPr>
          <a:xfrm>
            <a:off x="7338240" y="0"/>
            <a:ext cx="4853759" cy="6120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CD82EB-65E6-62E0-0EAC-E7F43BD9988A}"/>
              </a:ext>
            </a:extLst>
          </p:cNvPr>
          <p:cNvSpPr txBox="1"/>
          <p:nvPr/>
        </p:nvSpPr>
        <p:spPr>
          <a:xfrm>
            <a:off x="7953017" y="952546"/>
            <a:ext cx="398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Región Ucayali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D03E151-C81C-CE4B-D67A-002F0C920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32" y="2034760"/>
            <a:ext cx="4766406" cy="284975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A55EAB7-B226-BB53-2BC6-937A8A687D76}"/>
              </a:ext>
            </a:extLst>
          </p:cNvPr>
          <p:cNvSpPr/>
          <p:nvPr/>
        </p:nvSpPr>
        <p:spPr>
          <a:xfrm>
            <a:off x="10375159" y="6120853"/>
            <a:ext cx="1816841" cy="2257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5F6772-A6BB-88CD-0BF6-0B387A15765F}"/>
              </a:ext>
            </a:extLst>
          </p:cNvPr>
          <p:cNvSpPr txBox="1"/>
          <p:nvPr/>
        </p:nvSpPr>
        <p:spPr>
          <a:xfrm>
            <a:off x="10390975" y="6076131"/>
            <a:ext cx="1200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Síguenos en: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CC1F50C-6A1D-1C0B-8A97-62E5AE855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17" y="6420327"/>
            <a:ext cx="1454342" cy="3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83043D5-2F8C-76EC-D29B-83CBABFD1D3F}"/>
              </a:ext>
            </a:extLst>
          </p:cNvPr>
          <p:cNvSpPr txBox="1"/>
          <p:nvPr/>
        </p:nvSpPr>
        <p:spPr>
          <a:xfrm>
            <a:off x="699999" y="2054507"/>
            <a:ext cx="64787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chemeClr val="bg2">
                    <a:lumMod val="90000"/>
                  </a:schemeClr>
                </a:solidFill>
              </a:rPr>
              <a:t>SUSTENTACIÓN</a:t>
            </a:r>
            <a:r>
              <a:rPr lang="es-PE" sz="6000" dirty="0"/>
              <a:t> </a:t>
            </a:r>
          </a:p>
          <a:p>
            <a:pPr algn="ctr"/>
            <a:r>
              <a:rPr lang="es-PE" sz="3200" dirty="0">
                <a:latin typeface="+mj-lt"/>
              </a:rPr>
              <a:t>Proyecto de Ley </a:t>
            </a:r>
            <a:r>
              <a:rPr lang="es-PE" sz="3200" b="1" dirty="0"/>
              <a:t>N° 5702/2023-CR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62B8AD-7021-41C3-4F30-08F7C40A2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B2A11B2-5A47-0105-B169-0726B6A421D7}"/>
              </a:ext>
            </a:extLst>
          </p:cNvPr>
          <p:cNvSpPr/>
          <p:nvPr/>
        </p:nvSpPr>
        <p:spPr>
          <a:xfrm>
            <a:off x="0" y="4803493"/>
            <a:ext cx="7620000" cy="2054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B9DE69-7440-0E3A-6E01-8712EB23EA93}"/>
              </a:ext>
            </a:extLst>
          </p:cNvPr>
          <p:cNvSpPr txBox="1"/>
          <p:nvPr/>
        </p:nvSpPr>
        <p:spPr>
          <a:xfrm>
            <a:off x="711159" y="5092082"/>
            <a:ext cx="6129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chemeClr val="bg1"/>
                </a:solidFill>
                <a:latin typeface="Arial Black" panose="020B0A04020102020204" pitchFamily="34" charset="0"/>
              </a:rPr>
              <a:t>PROYECTO QUE MODIFICA EL ARTÍCULO 6 DE LA LEY 31041, LEY DE URGENCIA MÉDICA PARA LA DETECCIÓN OPORTUNA Y ATENCIÓN INTEGRAL DEL CÁNCER DEL NIÑO Y DEL ADOLESCENTE.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A41A75-1545-8EFA-A459-BB6D58DBE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77" y="207566"/>
            <a:ext cx="3190845" cy="8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0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9C982BEC-81A9-C5E4-5FED-63D6BEC0C2EB}"/>
              </a:ext>
            </a:extLst>
          </p:cNvPr>
          <p:cNvSpPr/>
          <p:nvPr/>
        </p:nvSpPr>
        <p:spPr>
          <a:xfrm>
            <a:off x="0" y="745557"/>
            <a:ext cx="9563100" cy="1718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FE1A3A-97B4-3E9A-EFC9-9CC5792E7936}"/>
              </a:ext>
            </a:extLst>
          </p:cNvPr>
          <p:cNvSpPr txBox="1"/>
          <p:nvPr/>
        </p:nvSpPr>
        <p:spPr>
          <a:xfrm>
            <a:off x="3040317" y="824903"/>
            <a:ext cx="279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FORMULA LEGAL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A4B9FE-3911-F0AE-D309-E2902A3E8C98}"/>
              </a:ext>
            </a:extLst>
          </p:cNvPr>
          <p:cNvSpPr txBox="1"/>
          <p:nvPr/>
        </p:nvSpPr>
        <p:spPr>
          <a:xfrm>
            <a:off x="540909" y="1386551"/>
            <a:ext cx="8339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LEY QUE MODIFICA EL ARTÍCULO 6 DE LA LEY 31041, LEY DE URGENCIA MÉDICA PARA LA DETECCIÓN OPORTUNA Y ATENCIÓN INTEGRAL DEL CÁNCER DEL NIÑO Y DEL ADOLESCENTE.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91D491-7875-FD36-CC5E-F85FA681A5AA}"/>
              </a:ext>
            </a:extLst>
          </p:cNvPr>
          <p:cNvSpPr txBox="1"/>
          <p:nvPr/>
        </p:nvSpPr>
        <p:spPr>
          <a:xfrm>
            <a:off x="540909" y="2612963"/>
            <a:ext cx="8339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Artículo único</a:t>
            </a:r>
            <a:r>
              <a:rPr lang="es-PE" dirty="0"/>
              <a:t>.- Modificación.</a:t>
            </a:r>
          </a:p>
          <a:p>
            <a:pPr algn="just"/>
            <a:r>
              <a:rPr lang="es-PE" dirty="0"/>
              <a:t>Modificase el artículo 6 de la Ley 31041, Ley de Urgencia Médica para la Protección Oportuna y Atención del Cáncer del Niños y del Adolescente, en los siguientes términos: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79541B-EA47-B672-4759-E3BBDA6AF897}"/>
              </a:ext>
            </a:extLst>
          </p:cNvPr>
          <p:cNvSpPr txBox="1"/>
          <p:nvPr/>
        </p:nvSpPr>
        <p:spPr>
          <a:xfrm>
            <a:off x="540909" y="3838522"/>
            <a:ext cx="8339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Artículo 6. Subsidio oncológico.</a:t>
            </a:r>
          </a:p>
          <a:p>
            <a:pPr algn="just"/>
            <a:r>
              <a:rPr lang="es-PE" dirty="0"/>
              <a:t>La instituciones administradoras de fondos de aseguramiento en salud (IAFAS), públicas o privadas, otorgan un subsidio económico equivalente a dos remuneraciones mínimas vitales (RMV) </a:t>
            </a:r>
            <a:r>
              <a:rPr lang="es-PE" b="1" u="sng" dirty="0"/>
              <a:t>de forma bimestral </a:t>
            </a:r>
            <a:r>
              <a:rPr lang="es-PE" dirty="0"/>
              <a:t>al trabajador por familia que tenga un niño o adolescente menor de 18 años que sea diagnosticado de cáncer </a:t>
            </a:r>
            <a:r>
              <a:rPr lang="es-PE" b="1" u="sng" dirty="0"/>
              <a:t>y se encuentre en tratamiento</a:t>
            </a:r>
            <a:r>
              <a:rPr lang="es-PE" dirty="0"/>
              <a:t>, durante el tiempo que dure el tratamiento hospitalario a partir de confirmado el padecimiento de dicho mal debidamente certificado por el médico especialista. </a:t>
            </a:r>
          </a:p>
          <a:p>
            <a:pPr algn="just"/>
            <a:r>
              <a:rPr lang="es-PE" b="1" u="sng" dirty="0"/>
              <a:t>En el caso de los menores de 18 años, diagnosticados con cáncer y afiliados al SIS, el subsidio económico se otorga al padre, madre o tutor del menor.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F066A34-DECD-7346-BE1F-F8E7E6134524}"/>
              </a:ext>
            </a:extLst>
          </p:cNvPr>
          <p:cNvSpPr/>
          <p:nvPr/>
        </p:nvSpPr>
        <p:spPr>
          <a:xfrm>
            <a:off x="0" y="-1"/>
            <a:ext cx="12192000" cy="751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D1AFEE-331C-B5B8-DB44-94C3F16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1" y="113023"/>
            <a:ext cx="2008390" cy="5250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82E4643-6DA7-5206-9850-2C4193E09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1" r="13457"/>
          <a:stretch/>
        </p:blipFill>
        <p:spPr>
          <a:xfrm>
            <a:off x="9283700" y="0"/>
            <a:ext cx="290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9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5993640-390B-4DCC-6B0A-F95E533C6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62"/>
          <a:stretch/>
        </p:blipFill>
        <p:spPr>
          <a:xfrm>
            <a:off x="3090334" y="-28653"/>
            <a:ext cx="9101666" cy="592145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5C177C8-5271-BE6F-C5FB-E4D0B5E508F1}"/>
              </a:ext>
            </a:extLst>
          </p:cNvPr>
          <p:cNvSpPr/>
          <p:nvPr/>
        </p:nvSpPr>
        <p:spPr>
          <a:xfrm>
            <a:off x="0" y="-28654"/>
            <a:ext cx="4292600" cy="6886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784B3F-3E81-5AE2-C07C-0A52E34FEBFA}"/>
              </a:ext>
            </a:extLst>
          </p:cNvPr>
          <p:cNvSpPr txBox="1"/>
          <p:nvPr/>
        </p:nvSpPr>
        <p:spPr>
          <a:xfrm>
            <a:off x="222317" y="88037"/>
            <a:ext cx="3981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>
                <a:solidFill>
                  <a:schemeClr val="bg1"/>
                </a:solidFill>
              </a:rPr>
              <a:t>DISPOSICIÓN </a:t>
            </a:r>
          </a:p>
          <a:p>
            <a:r>
              <a:rPr lang="es-PE" sz="3600" b="1" dirty="0">
                <a:solidFill>
                  <a:schemeClr val="bg1"/>
                </a:solidFill>
              </a:rPr>
              <a:t>COMPLEMENTARIA </a:t>
            </a:r>
          </a:p>
          <a:p>
            <a:r>
              <a:rPr lang="es-PE" sz="3600" b="1" dirty="0">
                <a:solidFill>
                  <a:schemeClr val="bg1"/>
                </a:solidFill>
              </a:rPr>
              <a:t>FINAL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2CEADA-C1E3-1928-3254-A23760C4C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713" y="6081611"/>
            <a:ext cx="2486687" cy="6500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670B120-41DD-B210-42AD-21058BF562C0}"/>
              </a:ext>
            </a:extLst>
          </p:cNvPr>
          <p:cNvSpPr txBox="1"/>
          <p:nvPr/>
        </p:nvSpPr>
        <p:spPr>
          <a:xfrm>
            <a:off x="289212" y="2620996"/>
            <a:ext cx="3495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>
                <a:solidFill>
                  <a:schemeClr val="bg1"/>
                </a:solidFill>
              </a:rPr>
              <a:t>Facúltese a la Institución Administradora de Fondos de Aseguramiento en Salud (IAFAS) y el Seguro Integral de Salud (SIS), a aprobar en un plazo treinta (30) días de publicación la presente ley, a aprobar disposiciones administrativas para la entrega del subsidio oncológico al que se refiere el artículo 6 de la Ley 31041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4040F3-6074-3FAE-4D76-347C734090C8}"/>
              </a:ext>
            </a:extLst>
          </p:cNvPr>
          <p:cNvSpPr/>
          <p:nvPr/>
        </p:nvSpPr>
        <p:spPr>
          <a:xfrm>
            <a:off x="0" y="1950308"/>
            <a:ext cx="2743200" cy="369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D16FE0-1B66-31A6-BE5A-18CEC41E4B5A}"/>
              </a:ext>
            </a:extLst>
          </p:cNvPr>
          <p:cNvSpPr txBox="1"/>
          <p:nvPr/>
        </p:nvSpPr>
        <p:spPr>
          <a:xfrm>
            <a:off x="289212" y="1959053"/>
            <a:ext cx="195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ÚNICA.- FACULTAD</a:t>
            </a:r>
          </a:p>
        </p:txBody>
      </p:sp>
    </p:spTree>
    <p:extLst>
      <p:ext uri="{BB962C8B-B14F-4D97-AF65-F5344CB8AC3E}">
        <p14:creationId xmlns:p14="http://schemas.microsoft.com/office/powerpoint/2010/main" val="58441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CD23871-3095-E088-1B9D-B30A30ECC1E2}"/>
              </a:ext>
            </a:extLst>
          </p:cNvPr>
          <p:cNvSpPr/>
          <p:nvPr/>
        </p:nvSpPr>
        <p:spPr>
          <a:xfrm>
            <a:off x="0" y="6106915"/>
            <a:ext cx="12192000" cy="751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174BC4-4344-ED95-1F61-67194429E0B2}"/>
              </a:ext>
            </a:extLst>
          </p:cNvPr>
          <p:cNvSpPr/>
          <p:nvPr/>
        </p:nvSpPr>
        <p:spPr>
          <a:xfrm>
            <a:off x="0" y="0"/>
            <a:ext cx="12192000" cy="1263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72FFC3-1674-042A-9267-8C73CE3DC19B}"/>
              </a:ext>
            </a:extLst>
          </p:cNvPr>
          <p:cNvSpPr txBox="1"/>
          <p:nvPr/>
        </p:nvSpPr>
        <p:spPr>
          <a:xfrm>
            <a:off x="294613" y="390338"/>
            <a:ext cx="1078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>
                <a:solidFill>
                  <a:schemeClr val="bg1"/>
                </a:solidFill>
              </a:rPr>
              <a:t>FUNDAMENTO DE LA INICIATIVA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B13ECC-476E-A601-8B88-BEDE95294C7B}"/>
              </a:ext>
            </a:extLst>
          </p:cNvPr>
          <p:cNvSpPr txBox="1"/>
          <p:nvPr/>
        </p:nvSpPr>
        <p:spPr>
          <a:xfrm>
            <a:off x="751282" y="1699880"/>
            <a:ext cx="76109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i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El 95% de casos de cáncer pediátrico reciben atención a través del sistema público, de estos el 65% es atendido por el Sistema Integral de Salud (SIS), el 25% por EsSalud y el 5% por hospitales de las FFAA.</a:t>
            </a:r>
          </a:p>
          <a:p>
            <a:pPr algn="just"/>
            <a:r>
              <a:rPr lang="es-CO" i="1" dirty="0">
                <a:latin typeface="Arial" panose="020B0604020202020204" pitchFamily="34" charset="0"/>
                <a:ea typeface="SimSun" panose="02010600030101010101" pitchFamily="2" charset="-122"/>
              </a:rPr>
              <a:t>Sin embargo, señores Congresistas, </a:t>
            </a:r>
            <a:r>
              <a:rPr lang="es-CO" sz="1800" i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el Informe </a:t>
            </a:r>
            <a:r>
              <a:rPr lang="es-CO" sz="1800" i="1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Nº</a:t>
            </a:r>
            <a:r>
              <a:rPr lang="es-CO" sz="1800" i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160-2021-DPCAN-DGIESP/MINSA, describe que la reglamentación del artículo 6 de la ley 31041, no puede ser realizado por redacción poco clara de la Ley, que se limita al beneficio de un pequeño grupo de pacientes y no tiene el alcance esperado, situación que no permite disminuir la morbilidad y mortalidad por cáncer en niños y adolescentes, a pesar que en la actualidad el número de beneficiarios del subsidio oncológico asciende a 1,607 niños y/o adolescentes, Según las cifra del Observatorio Nacional de Lucha contra el Cáncer de Niño y Adolescentes (set. 2021) donde cada región registra indicadores de las patologías frecuentes, número de casos, hospitalizados, defunciones y abandonos de tratamiento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7EC2D7-8EBB-87DA-25EB-1A80C3DCB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3" y="6157420"/>
            <a:ext cx="2486687" cy="6500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917C5B-DC38-2DFE-BE45-A5B8CF17E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r="23361"/>
          <a:stretch/>
        </p:blipFill>
        <p:spPr>
          <a:xfrm>
            <a:off x="8826500" y="3794760"/>
            <a:ext cx="3365500" cy="306324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A39DED1-7CB4-ECDA-B3AF-3E5A5BA58743}"/>
              </a:ext>
            </a:extLst>
          </p:cNvPr>
          <p:cNvSpPr/>
          <p:nvPr/>
        </p:nvSpPr>
        <p:spPr>
          <a:xfrm>
            <a:off x="8826500" y="3238500"/>
            <a:ext cx="3365500" cy="29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7FE90CB-0D25-4EE2-488D-68DDCF47ABEE}"/>
              </a:ext>
            </a:extLst>
          </p:cNvPr>
          <p:cNvSpPr/>
          <p:nvPr/>
        </p:nvSpPr>
        <p:spPr>
          <a:xfrm>
            <a:off x="8826500" y="2794000"/>
            <a:ext cx="3365500" cy="29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BB7FBF-D1AC-8518-6F4F-59430EAF9E90}"/>
              </a:ext>
            </a:extLst>
          </p:cNvPr>
          <p:cNvSpPr/>
          <p:nvPr/>
        </p:nvSpPr>
        <p:spPr>
          <a:xfrm>
            <a:off x="8826500" y="2357659"/>
            <a:ext cx="3365500" cy="29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6CF3C16-7B0E-CA08-6C18-26AE117913C2}"/>
              </a:ext>
            </a:extLst>
          </p:cNvPr>
          <p:cNvSpPr/>
          <p:nvPr/>
        </p:nvSpPr>
        <p:spPr>
          <a:xfrm>
            <a:off x="11506200" y="958178"/>
            <a:ext cx="558800" cy="449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496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82D449AD-D5E5-6E14-7914-AF8DCB047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0" b="15851"/>
          <a:stretch/>
        </p:blipFill>
        <p:spPr>
          <a:xfrm>
            <a:off x="1" y="1"/>
            <a:ext cx="12238372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7407608-FE5E-7E2B-7484-F492FCD249FD}"/>
              </a:ext>
            </a:extLst>
          </p:cNvPr>
          <p:cNvSpPr txBox="1"/>
          <p:nvPr/>
        </p:nvSpPr>
        <p:spPr>
          <a:xfrm>
            <a:off x="115184" y="2291676"/>
            <a:ext cx="110912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algn="just"/>
            <a:r>
              <a:rPr lang="es-PE" dirty="0"/>
              <a:t>Según la Defensoría del Pueblo</a:t>
            </a:r>
            <a:r>
              <a:rPr lang="es-CO" i="1" dirty="0">
                <a:latin typeface="Arial" panose="020B0604020202020204" pitchFamily="34" charset="0"/>
              </a:rPr>
              <a:t>, </a:t>
            </a:r>
            <a:r>
              <a:rPr lang="es-C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el Perú, desde el 2015, el cáncer representa la primera causa de muerte, en personas menores de 15 años, en sus distintas modalidades.</a:t>
            </a:r>
          </a:p>
          <a:p>
            <a:pPr marL="1143000" algn="just"/>
            <a:r>
              <a:rPr lang="es-C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1143000" algn="just"/>
            <a:r>
              <a:rPr lang="es-CO" i="1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s-C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estima que al menos 1800 niños y adolescentes son diagnosticados con cáncer cada año; sin embargo, solo 1350 llegan ser realmente diagnosticados, es decir, un promedio de 450 casos no llega a tener diagnóstico</a:t>
            </a:r>
            <a:r>
              <a:rPr lang="es-CO" i="1" dirty="0">
                <a:latin typeface="Arial" panose="020B0604020202020204" pitchFamily="34" charset="0"/>
                <a:ea typeface="Times New Roman" panose="02020603050405020304" pitchFamily="18" charset="0"/>
              </a:rPr>
              <a:t> médico ni tratamiento.</a:t>
            </a:r>
          </a:p>
          <a:p>
            <a:pPr marL="1143000" algn="just"/>
            <a:r>
              <a:rPr lang="es-C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algn="just"/>
            <a:r>
              <a:rPr lang="es-C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reforzar las acciones y garantizar una atención integral de salud para niñas, niños y adolescente con cáncer se aprobó la Ley </a:t>
            </a:r>
            <a:r>
              <a:rPr lang="es-CO" i="1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s-C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° 31041</a:t>
            </a:r>
            <a:r>
              <a:rPr lang="es-CO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Ley de urgencia médica para la detección oportuna y atención integral del cáncer del niño y del adolescente</a:t>
            </a:r>
            <a:r>
              <a:rPr lang="es-C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su respectivo reglamento; sin embargo, la disposición del artículo 6 no han sido implementada, dificultando la atención de los niños y niñas con diagnostico de Cáncer.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PE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9889A3-6ACA-0999-43E9-21465F2DC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b="6321"/>
          <a:stretch/>
        </p:blipFill>
        <p:spPr>
          <a:xfrm>
            <a:off x="0" y="0"/>
            <a:ext cx="3213100" cy="18068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769EDA-30FE-0FDC-BAA0-1E28DE593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1" y="0"/>
            <a:ext cx="2709264" cy="18068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BAAFAC-9AB3-0C37-C872-B18B2A490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89" y="1"/>
            <a:ext cx="3210451" cy="18068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39C1B24-83FB-230D-28A7-F1A395B26F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8869" b="173"/>
          <a:stretch/>
        </p:blipFill>
        <p:spPr>
          <a:xfrm>
            <a:off x="9117539" y="1"/>
            <a:ext cx="3120833" cy="180681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F83B733-048B-8BEC-5373-CFE81879E57A}"/>
              </a:ext>
            </a:extLst>
          </p:cNvPr>
          <p:cNvSpPr/>
          <p:nvPr/>
        </p:nvSpPr>
        <p:spPr>
          <a:xfrm>
            <a:off x="0" y="1805144"/>
            <a:ext cx="12192000" cy="123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E042B14-2C64-9238-9FDA-DC5F42329DDA}"/>
              </a:ext>
            </a:extLst>
          </p:cNvPr>
          <p:cNvSpPr/>
          <p:nvPr/>
        </p:nvSpPr>
        <p:spPr>
          <a:xfrm>
            <a:off x="-1" y="6106915"/>
            <a:ext cx="12238371" cy="751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5B0D025-3DF7-FC77-2863-B6BF4E7E5D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48" y="6157420"/>
            <a:ext cx="2486687" cy="65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9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4D8C241-7319-377F-BF86-A3F839219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0" b="15851"/>
          <a:stretch/>
        </p:blipFill>
        <p:spPr>
          <a:xfrm>
            <a:off x="-72" y="-7368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2B786DB-DE7A-584F-179A-76035841A477}"/>
              </a:ext>
            </a:extLst>
          </p:cNvPr>
          <p:cNvSpPr/>
          <p:nvPr/>
        </p:nvSpPr>
        <p:spPr>
          <a:xfrm>
            <a:off x="-1" y="6106915"/>
            <a:ext cx="12238371" cy="751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4F9BCDE-B092-F824-957B-D4E13B6DB3FA}"/>
              </a:ext>
            </a:extLst>
          </p:cNvPr>
          <p:cNvSpPr/>
          <p:nvPr/>
        </p:nvSpPr>
        <p:spPr>
          <a:xfrm>
            <a:off x="0" y="-17586"/>
            <a:ext cx="12192000" cy="949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03FB22-BCBA-3232-9CC6-56B757239000}"/>
              </a:ext>
            </a:extLst>
          </p:cNvPr>
          <p:cNvSpPr txBox="1"/>
          <p:nvPr/>
        </p:nvSpPr>
        <p:spPr>
          <a:xfrm>
            <a:off x="620392" y="240566"/>
            <a:ext cx="953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>
                <a:solidFill>
                  <a:schemeClr val="bg1"/>
                </a:solidFill>
              </a:rPr>
              <a:t>PROPUESTA PARA SOLUCIONAR EL PROBLEMA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8C138D-0EB0-4C62-4F88-727134760EEE}"/>
              </a:ext>
            </a:extLst>
          </p:cNvPr>
          <p:cNvSpPr txBox="1"/>
          <p:nvPr/>
        </p:nvSpPr>
        <p:spPr>
          <a:xfrm>
            <a:off x="-423285" y="1368809"/>
            <a:ext cx="8657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algn="just"/>
            <a:r>
              <a:rPr lang="es-C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hacer compatible el artículo 6 de la Ley 31041 a la Constitución, tenemos que corregir la omisión legislativa, desechando la exclusión y discriminación cuando el legislador ha concedido  mediante la Ley 31041 un conjunto de ventajas y beneficios en favor, solo de un grupo, de niños y adolescentes con diagnósticos oncológico cuyos padres cuentan con trabajo formal y  excluyendo  a los niños y adolescentes con tratamiento oncológico cuyos padres no cuentan con empleo formal. </a:t>
            </a:r>
          </a:p>
          <a:p>
            <a:pPr marL="1143000" algn="just"/>
            <a:endParaRPr lang="es-CO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0" algn="just"/>
            <a:r>
              <a:rPr lang="es-C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Motivo por el cual el MINSA no reglamentó el artículo 6 de la Ley 31041, como se corrobora en la Segunda Disposición Complementari</a:t>
            </a: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</a:rPr>
              <a:t>a Final del</a:t>
            </a:r>
            <a:r>
              <a:rPr lang="es-C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Decreto Supremo N° 024 -2021-SA que aprueba el Reglamento  de la Ley N° 31041,</a:t>
            </a:r>
            <a:r>
              <a:rPr lang="es-CO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vulnerado el principio de igualdad ante la ley y la no discriminación de menores con tratamiento oncológico </a:t>
            </a:r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55D4D4-E60C-F453-F390-CCDE52C5B1EA}"/>
              </a:ext>
            </a:extLst>
          </p:cNvPr>
          <p:cNvSpPr txBox="1"/>
          <p:nvPr/>
        </p:nvSpPr>
        <p:spPr>
          <a:xfrm>
            <a:off x="758141" y="5383768"/>
            <a:ext cx="591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Por lo que se propone,  </a:t>
            </a: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5D6561-B6E1-981B-C687-7DDE6A8F5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579" y="6157420"/>
            <a:ext cx="2486687" cy="6500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88DD2D-7412-0206-3B20-E46FEB9E98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36220" r="10958"/>
          <a:stretch/>
        </p:blipFill>
        <p:spPr>
          <a:xfrm>
            <a:off x="8333773" y="1432333"/>
            <a:ext cx="3805406" cy="46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D5958CD-1B49-9D43-387C-CBD01500C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0" b="15851"/>
          <a:stretch/>
        </p:blipFill>
        <p:spPr>
          <a:xfrm>
            <a:off x="-72" y="-7368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24C152-747D-E707-7975-000518802A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>
          <a:xfrm>
            <a:off x="7548428" y="7368"/>
            <a:ext cx="4643572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BEE68C6-7D0C-D1BD-C844-062C4D64CD43}"/>
              </a:ext>
            </a:extLst>
          </p:cNvPr>
          <p:cNvSpPr/>
          <p:nvPr/>
        </p:nvSpPr>
        <p:spPr>
          <a:xfrm>
            <a:off x="-72" y="-7368"/>
            <a:ext cx="12192072" cy="914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EBE079-1A72-4426-94C0-62C837E23455}"/>
              </a:ext>
            </a:extLst>
          </p:cNvPr>
          <p:cNvSpPr txBox="1"/>
          <p:nvPr/>
        </p:nvSpPr>
        <p:spPr>
          <a:xfrm>
            <a:off x="1912740" y="10615"/>
            <a:ext cx="3417225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CUADRO 1</a:t>
            </a:r>
            <a:endParaRPr lang="es-PE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CUADRO DE COSTO – BENEFICIO</a:t>
            </a:r>
            <a:r>
              <a:rPr lang="es-P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BD69DD-2BD5-C513-39A6-CCF875B230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"/>
          <a:stretch/>
        </p:blipFill>
        <p:spPr>
          <a:xfrm>
            <a:off x="-857728" y="980091"/>
            <a:ext cx="8442966" cy="59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2667133-60CD-7AF1-28B6-383F9C6B467F}"/>
              </a:ext>
            </a:extLst>
          </p:cNvPr>
          <p:cNvSpPr txBox="1"/>
          <p:nvPr/>
        </p:nvSpPr>
        <p:spPr>
          <a:xfrm>
            <a:off x="2507492" y="1572766"/>
            <a:ext cx="71170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Por las Razones expuestas solicito que para la próxima sesión de la Comisión se someta a votación el dictamen corres correspondiente.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CE5E67-D81B-D925-D2AA-86EE86DF4941}"/>
              </a:ext>
            </a:extLst>
          </p:cNvPr>
          <p:cNvSpPr/>
          <p:nvPr/>
        </p:nvSpPr>
        <p:spPr>
          <a:xfrm>
            <a:off x="0" y="2899215"/>
            <a:ext cx="12192000" cy="949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AE4E3A-898B-3F1D-D395-C9F491033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13" y="5449813"/>
            <a:ext cx="4287798" cy="11209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C0CE07-D8FB-C031-C959-A5C6EBC8265A}"/>
              </a:ext>
            </a:extLst>
          </p:cNvPr>
          <p:cNvSpPr txBox="1"/>
          <p:nvPr/>
        </p:nvSpPr>
        <p:spPr>
          <a:xfrm>
            <a:off x="3982087" y="3019834"/>
            <a:ext cx="4227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000" b="1" dirty="0">
                <a:solidFill>
                  <a:schemeClr val="bg1"/>
                </a:solidFill>
              </a:rPr>
              <a:t>MUCHAS GRACIAS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AF0A66C-9A97-02E3-DF46-C18E162AD3CC}"/>
              </a:ext>
            </a:extLst>
          </p:cNvPr>
          <p:cNvSpPr/>
          <p:nvPr/>
        </p:nvSpPr>
        <p:spPr>
          <a:xfrm>
            <a:off x="8544045" y="5524805"/>
            <a:ext cx="252714" cy="949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A022B95-DFA8-0357-499C-DC1687D97251}"/>
              </a:ext>
            </a:extLst>
          </p:cNvPr>
          <p:cNvSpPr/>
          <p:nvPr/>
        </p:nvSpPr>
        <p:spPr>
          <a:xfrm>
            <a:off x="3335265" y="5535712"/>
            <a:ext cx="252714" cy="949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5325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821</Words>
  <Application>Microsoft Office PowerPoint</Application>
  <PresentationFormat>Panorámica</PresentationFormat>
  <Paragraphs>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Ricardo Natividad Henostroza</dc:creator>
  <cp:lastModifiedBy>Luis Enrique  Pineda Larzo</cp:lastModifiedBy>
  <cp:revision>8</cp:revision>
  <dcterms:created xsi:type="dcterms:W3CDTF">2023-09-04T15:56:38Z</dcterms:created>
  <dcterms:modified xsi:type="dcterms:W3CDTF">2023-09-04T23:18:07Z</dcterms:modified>
</cp:coreProperties>
</file>