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67" r:id="rId6"/>
    <p:sldId id="260" r:id="rId7"/>
    <p:sldId id="261" r:id="rId8"/>
    <p:sldId id="262" r:id="rId9"/>
    <p:sldId id="263" r:id="rId10"/>
    <p:sldId id="26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A941BE-3A2B-4168-A232-41264FBBBB3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01D18C88-322E-4E71-AA25-37B5A68E3E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36909231-DFBF-4A7D-AD55-4CD34457357C}"/>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5" name="Marcador de pie de página 4">
            <a:extLst>
              <a:ext uri="{FF2B5EF4-FFF2-40B4-BE49-F238E27FC236}">
                <a16:creationId xmlns:a16="http://schemas.microsoft.com/office/drawing/2014/main" id="{83E826B2-B75D-4763-A07D-32B6AE6972D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94917745-4C59-44A5-977D-88659F15E109}"/>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176496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4DEC8-17E7-494A-80D5-5E677111053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7B1FBE42-D85E-4701-A773-1CEEE5B7C92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27967023-24F4-43E5-BF7F-69B099985913}"/>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5" name="Marcador de pie de página 4">
            <a:extLst>
              <a:ext uri="{FF2B5EF4-FFF2-40B4-BE49-F238E27FC236}">
                <a16:creationId xmlns:a16="http://schemas.microsoft.com/office/drawing/2014/main" id="{DF1B5F2D-FFFB-4BFB-9B96-8A6F38ED21BA}"/>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9BCA269-31FD-4BE8-81C7-CD744F6E7997}"/>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226155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AB10066-D1D7-46AF-A9F3-D5EAC705FD8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23B26661-31A7-417F-9BAC-5DC0BE14C54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BEE82B13-9CDA-4144-91C1-A51CCB3CFCA3}"/>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5" name="Marcador de pie de página 4">
            <a:extLst>
              <a:ext uri="{FF2B5EF4-FFF2-40B4-BE49-F238E27FC236}">
                <a16:creationId xmlns:a16="http://schemas.microsoft.com/office/drawing/2014/main" id="{671E5F36-163B-49D9-B331-D8589E668BB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94E2443-8FE8-46C1-B1B8-66E3DD981612}"/>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200325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AE40E5-592E-4668-82BA-A7806FB58966}"/>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26AF9C6C-34E6-4C86-B54B-DCD0E086466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4A696173-9F99-425B-85DA-66DB553677AC}"/>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5" name="Marcador de pie de página 4">
            <a:extLst>
              <a:ext uri="{FF2B5EF4-FFF2-40B4-BE49-F238E27FC236}">
                <a16:creationId xmlns:a16="http://schemas.microsoft.com/office/drawing/2014/main" id="{DF7C464C-96F3-4ED0-9C24-1812C78561B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BF4C1DBF-A963-4A95-90A3-0D9A266C5BEA}"/>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1141449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A290D3-69BA-4507-A731-9BBF05F09E5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AC00F91C-B448-4350-8290-0FA049EFD7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BCF9ECD-DFE6-4A25-8E59-5C76928FD3DA}"/>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5" name="Marcador de pie de página 4">
            <a:extLst>
              <a:ext uri="{FF2B5EF4-FFF2-40B4-BE49-F238E27FC236}">
                <a16:creationId xmlns:a16="http://schemas.microsoft.com/office/drawing/2014/main" id="{94F3DE2E-4283-4334-8964-B76910D21268}"/>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DF4E84B4-624A-4677-A55D-770E17EE3E3B}"/>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2153205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26CB9C-CAAC-4F0D-961D-5CA3C1204179}"/>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2C155F69-8A65-4F8E-9E16-670ADAB0673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4B2E5EA4-9B96-4039-A430-AC9DDB4663B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AF015F2B-9DAA-472A-B977-C87D3E7CEA03}"/>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6" name="Marcador de pie de página 5">
            <a:extLst>
              <a:ext uri="{FF2B5EF4-FFF2-40B4-BE49-F238E27FC236}">
                <a16:creationId xmlns:a16="http://schemas.microsoft.com/office/drawing/2014/main" id="{0EF7E534-D4C2-4472-B7AC-323A69A9E72D}"/>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2300A298-43D8-4FE6-BC93-1EF05C723DE3}"/>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327056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922D25-3BF2-413E-9E9C-92FB20B18C3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4846309F-C8FC-4D88-9636-50A84763B0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2F8A9FD-440C-4557-B07B-3438C06A945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CB12BEDE-66A5-4650-8F88-46F6C0638E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09A7E65-ADF4-4296-8582-9426EA9B306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CEC9F677-362B-4504-84A7-A6E18D47A2BF}"/>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8" name="Marcador de pie de página 7">
            <a:extLst>
              <a:ext uri="{FF2B5EF4-FFF2-40B4-BE49-F238E27FC236}">
                <a16:creationId xmlns:a16="http://schemas.microsoft.com/office/drawing/2014/main" id="{426B8971-0EA3-4EEC-8DCF-A3D9B4DEF0B3}"/>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9140614B-D145-47BC-B8D4-7AE33D3C870C}"/>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3640679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541502-5598-4161-B005-4C056C6802F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0EF3E221-0D41-4DAF-9AA0-27FB5DD8F6DB}"/>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4" name="Marcador de pie de página 3">
            <a:extLst>
              <a:ext uri="{FF2B5EF4-FFF2-40B4-BE49-F238E27FC236}">
                <a16:creationId xmlns:a16="http://schemas.microsoft.com/office/drawing/2014/main" id="{231D58DB-EF87-4E09-9397-E6400909CA4E}"/>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C66DF715-8D07-44C8-92FA-9DE4FD98EB18}"/>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76873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302196B-4A17-413E-9C03-3A06A2812261}"/>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3" name="Marcador de pie de página 2">
            <a:extLst>
              <a:ext uri="{FF2B5EF4-FFF2-40B4-BE49-F238E27FC236}">
                <a16:creationId xmlns:a16="http://schemas.microsoft.com/office/drawing/2014/main" id="{61B71A13-9C82-4382-A12D-A5AEEC4D5736}"/>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778B7C8C-C313-4336-805D-B6EAF489742E}"/>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12052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9BED57-E31A-4DBF-AB70-EBBF3886508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FC64C8F1-F395-4F60-ABEC-00AE49FFF2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9057DD59-A83E-443E-A631-9F024A92E1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95692F4-FF2A-4292-B845-E896026151B9}"/>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6" name="Marcador de pie de página 5">
            <a:extLst>
              <a:ext uri="{FF2B5EF4-FFF2-40B4-BE49-F238E27FC236}">
                <a16:creationId xmlns:a16="http://schemas.microsoft.com/office/drawing/2014/main" id="{86BBAE84-A1A1-4203-9281-787F105C05CD}"/>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B4C74B4B-BA0A-4DA0-BA1C-F5C9B9BA4DFD}"/>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3023899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293D4C-5D14-46D4-9D26-EA739648B6B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243FC142-AC69-4D3F-81AF-A8AC9AF629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E45DD0C8-B380-4511-B886-DE34B4FE6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3C79969-34A3-4F38-9F76-8F379C79B149}"/>
              </a:ext>
            </a:extLst>
          </p:cNvPr>
          <p:cNvSpPr>
            <a:spLocks noGrp="1"/>
          </p:cNvSpPr>
          <p:nvPr>
            <p:ph type="dt" sz="half" idx="10"/>
          </p:nvPr>
        </p:nvSpPr>
        <p:spPr/>
        <p:txBody>
          <a:bodyPr/>
          <a:lstStyle/>
          <a:p>
            <a:fld id="{8D82FE82-919E-458E-B5D3-1BCCC588C807}" type="datetimeFigureOut">
              <a:rPr lang="en-US" smtClean="0"/>
              <a:t>8/29/2023</a:t>
            </a:fld>
            <a:endParaRPr lang="en-US"/>
          </a:p>
        </p:txBody>
      </p:sp>
      <p:sp>
        <p:nvSpPr>
          <p:cNvPr id="6" name="Marcador de pie de página 5">
            <a:extLst>
              <a:ext uri="{FF2B5EF4-FFF2-40B4-BE49-F238E27FC236}">
                <a16:creationId xmlns:a16="http://schemas.microsoft.com/office/drawing/2014/main" id="{A80344F7-710E-4737-BF42-B184AC120EA6}"/>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13BB0802-A687-463B-8349-D4CC5A45AA88}"/>
              </a:ext>
            </a:extLst>
          </p:cNvPr>
          <p:cNvSpPr>
            <a:spLocks noGrp="1"/>
          </p:cNvSpPr>
          <p:nvPr>
            <p:ph type="sldNum" sz="quarter" idx="12"/>
          </p:nvPr>
        </p:nvSpPr>
        <p:spPr/>
        <p:txBody>
          <a:bodyPr/>
          <a:lstStyle/>
          <a:p>
            <a:fld id="{5C46C547-EFDD-46BC-AC50-752F488F63AE}" type="slidenum">
              <a:rPr lang="en-US" smtClean="0"/>
              <a:t>‹Nº›</a:t>
            </a:fld>
            <a:endParaRPr lang="en-US"/>
          </a:p>
        </p:txBody>
      </p:sp>
    </p:spTree>
    <p:extLst>
      <p:ext uri="{BB962C8B-B14F-4D97-AF65-F5344CB8AC3E}">
        <p14:creationId xmlns:p14="http://schemas.microsoft.com/office/powerpoint/2010/main" val="106726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D7A041A-78E8-45FC-8EF0-94238F46C7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0C956F77-A1D9-49BD-9E6E-8F5FAAFAD7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9B80C848-17E5-41DF-A962-49AB91B414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2FE82-919E-458E-B5D3-1BCCC588C807}" type="datetimeFigureOut">
              <a:rPr lang="en-US" smtClean="0"/>
              <a:t>8/29/2023</a:t>
            </a:fld>
            <a:endParaRPr lang="en-US"/>
          </a:p>
        </p:txBody>
      </p:sp>
      <p:sp>
        <p:nvSpPr>
          <p:cNvPr id="5" name="Marcador de pie de página 4">
            <a:extLst>
              <a:ext uri="{FF2B5EF4-FFF2-40B4-BE49-F238E27FC236}">
                <a16:creationId xmlns:a16="http://schemas.microsoft.com/office/drawing/2014/main" id="{6237F703-828E-4D27-BCD0-C6ED408B1D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413DB45E-EE4A-4B73-9986-580B8580E8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6C547-EFDD-46BC-AC50-752F488F63AE}" type="slidenum">
              <a:rPr lang="en-US" smtClean="0"/>
              <a:t>‹Nº›</a:t>
            </a:fld>
            <a:endParaRPr lang="en-US"/>
          </a:p>
        </p:txBody>
      </p:sp>
    </p:spTree>
    <p:extLst>
      <p:ext uri="{BB962C8B-B14F-4D97-AF65-F5344CB8AC3E}">
        <p14:creationId xmlns:p14="http://schemas.microsoft.com/office/powerpoint/2010/main" val="3374274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66E9827C-8C98-4475-CF6E-09AB1921F57C}"/>
              </a:ext>
            </a:extLst>
          </p:cNvPr>
          <p:cNvGrpSpPr/>
          <p:nvPr/>
        </p:nvGrpSpPr>
        <p:grpSpPr>
          <a:xfrm>
            <a:off x="0" y="0"/>
            <a:ext cx="12192000" cy="6858000"/>
            <a:chOff x="0" y="0"/>
            <a:chExt cx="12192000" cy="6858000"/>
          </a:xfrm>
        </p:grpSpPr>
        <p:pic>
          <p:nvPicPr>
            <p:cNvPr id="3" name="Imagen 2">
              <a:extLst>
                <a:ext uri="{FF2B5EF4-FFF2-40B4-BE49-F238E27FC236}">
                  <a16:creationId xmlns:a16="http://schemas.microsoft.com/office/drawing/2014/main" id="{33AD9513-ACBC-9BCA-22DC-5888D073EA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cxnSp>
          <p:nvCxnSpPr>
            <p:cNvPr id="4" name="Conector recto 3">
              <a:extLst>
                <a:ext uri="{FF2B5EF4-FFF2-40B4-BE49-F238E27FC236}">
                  <a16:creationId xmlns:a16="http://schemas.microsoft.com/office/drawing/2014/main" id="{26EE71D6-DF27-5B68-9EE0-1597D6CD4760}"/>
                </a:ext>
              </a:extLst>
            </p:cNvPr>
            <p:cNvCxnSpPr/>
            <p:nvPr/>
          </p:nvCxnSpPr>
          <p:spPr>
            <a:xfrm>
              <a:off x="764275" y="0"/>
              <a:ext cx="0" cy="68580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 name="Conector recto 4">
              <a:extLst>
                <a:ext uri="{FF2B5EF4-FFF2-40B4-BE49-F238E27FC236}">
                  <a16:creationId xmlns:a16="http://schemas.microsoft.com/office/drawing/2014/main" id="{A0E7B330-3854-5909-DCDE-19E1002A28EA}"/>
                </a:ext>
              </a:extLst>
            </p:cNvPr>
            <p:cNvCxnSpPr>
              <a:cxnSpLocks/>
            </p:cNvCxnSpPr>
            <p:nvPr/>
          </p:nvCxnSpPr>
          <p:spPr>
            <a:xfrm flipH="1">
              <a:off x="0" y="6041408"/>
              <a:ext cx="121920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Título 1">
            <a:extLst>
              <a:ext uri="{FF2B5EF4-FFF2-40B4-BE49-F238E27FC236}">
                <a16:creationId xmlns:a16="http://schemas.microsoft.com/office/drawing/2014/main" id="{AF20743E-18E0-4045-8055-564AE40417F8}"/>
              </a:ext>
            </a:extLst>
          </p:cNvPr>
          <p:cNvSpPr>
            <a:spLocks noGrp="1"/>
          </p:cNvSpPr>
          <p:nvPr>
            <p:ph type="ctrTitle"/>
          </p:nvPr>
        </p:nvSpPr>
        <p:spPr>
          <a:xfrm>
            <a:off x="764275" y="600500"/>
            <a:ext cx="11078857" cy="4522343"/>
          </a:xfrm>
        </p:spPr>
        <p:txBody>
          <a:bodyPr>
            <a:normAutofit fontScale="90000"/>
          </a:bodyPr>
          <a:lstStyle/>
          <a:p>
            <a:r>
              <a:rPr lang="es-PE" sz="5400" b="1" dirty="0">
                <a:solidFill>
                  <a:srgbClr val="C00000"/>
                </a:solidFill>
                <a:latin typeface="DIN Pro Medium" panose="020B0604020101020102" pitchFamily="34" charset="0"/>
                <a:ea typeface="+mn-ea"/>
                <a:cs typeface="DIN Pro Medium" panose="020B0604020101020102" pitchFamily="34" charset="0"/>
              </a:rPr>
              <a:t>PROYECTO DE LEY QUE AUTORIZA LA</a:t>
            </a:r>
            <a:br>
              <a:rPr lang="es-PE" sz="5400" b="1" dirty="0">
                <a:solidFill>
                  <a:srgbClr val="C00000"/>
                </a:solidFill>
                <a:latin typeface="DIN Pro Medium" panose="020B0604020101020102" pitchFamily="34" charset="0"/>
                <a:ea typeface="+mn-ea"/>
                <a:cs typeface="DIN Pro Medium" panose="020B0604020101020102" pitchFamily="34" charset="0"/>
              </a:rPr>
            </a:br>
            <a:r>
              <a:rPr lang="es-PE" sz="5400" b="1" dirty="0">
                <a:solidFill>
                  <a:srgbClr val="C00000"/>
                </a:solidFill>
                <a:latin typeface="DIN Pro Medium" panose="020B0604020101020102" pitchFamily="34" charset="0"/>
                <a:ea typeface="+mn-ea"/>
                <a:cs typeface="DIN Pro Medium" panose="020B0604020101020102" pitchFamily="34" charset="0"/>
              </a:rPr>
              <a:t>CONTRATACIÓN DE PERSONAL EN PLAZAS</a:t>
            </a:r>
            <a:br>
              <a:rPr lang="es-PE" sz="5400" b="1" dirty="0">
                <a:solidFill>
                  <a:srgbClr val="C00000"/>
                </a:solidFill>
                <a:latin typeface="DIN Pro Medium" panose="020B0604020101020102" pitchFamily="34" charset="0"/>
                <a:ea typeface="+mn-ea"/>
                <a:cs typeface="DIN Pro Medium" panose="020B0604020101020102" pitchFamily="34" charset="0"/>
              </a:rPr>
            </a:br>
            <a:r>
              <a:rPr lang="es-PE" sz="5400" b="1" dirty="0">
                <a:solidFill>
                  <a:srgbClr val="C00000"/>
                </a:solidFill>
                <a:latin typeface="DIN Pro Medium" panose="020B0604020101020102" pitchFamily="34" charset="0"/>
                <a:ea typeface="+mn-ea"/>
                <a:cs typeface="DIN Pro Medium" panose="020B0604020101020102" pitchFamily="34" charset="0"/>
              </a:rPr>
              <a:t>PREVISTAS DEL CUADRO PARA ASIGNACIÓN DE</a:t>
            </a:r>
            <a:br>
              <a:rPr lang="es-PE" sz="5400" b="1" dirty="0">
                <a:solidFill>
                  <a:srgbClr val="C00000"/>
                </a:solidFill>
                <a:latin typeface="DIN Pro Medium" panose="020B0604020101020102" pitchFamily="34" charset="0"/>
                <a:ea typeface="+mn-ea"/>
                <a:cs typeface="DIN Pro Medium" panose="020B0604020101020102" pitchFamily="34" charset="0"/>
              </a:rPr>
            </a:br>
            <a:r>
              <a:rPr lang="es-PE" sz="5400" b="1" dirty="0">
                <a:solidFill>
                  <a:srgbClr val="C00000"/>
                </a:solidFill>
                <a:latin typeface="DIN Pro Medium" panose="020B0604020101020102" pitchFamily="34" charset="0"/>
                <a:ea typeface="+mn-ea"/>
                <a:cs typeface="DIN Pro Medium" panose="020B0604020101020102" pitchFamily="34" charset="0"/>
              </a:rPr>
              <a:t>PERSONAL (CAP) DE LAS UNIDADES</a:t>
            </a:r>
            <a:br>
              <a:rPr lang="es-PE" sz="5400" b="1" dirty="0">
                <a:solidFill>
                  <a:srgbClr val="C00000"/>
                </a:solidFill>
                <a:latin typeface="DIN Pro Medium" panose="020B0604020101020102" pitchFamily="34" charset="0"/>
                <a:ea typeface="+mn-ea"/>
                <a:cs typeface="DIN Pro Medium" panose="020B0604020101020102" pitchFamily="34" charset="0"/>
              </a:rPr>
            </a:br>
            <a:r>
              <a:rPr lang="es-PE" sz="5400" b="1" dirty="0">
                <a:solidFill>
                  <a:srgbClr val="C00000"/>
                </a:solidFill>
                <a:latin typeface="DIN Pro Medium" panose="020B0604020101020102" pitchFamily="34" charset="0"/>
                <a:ea typeface="+mn-ea"/>
                <a:cs typeface="DIN Pro Medium" panose="020B0604020101020102" pitchFamily="34" charset="0"/>
              </a:rPr>
              <a:t>EJECUTORAS DE SALUD</a:t>
            </a:r>
            <a:endParaRPr lang="en-US" sz="11500" dirty="0">
              <a:latin typeface="DIN Pro Medium" panose="020B0604020101020102" pitchFamily="34" charset="0"/>
              <a:cs typeface="DIN Pro Medium" panose="020B0604020101020102" pitchFamily="34" charset="0"/>
            </a:endParaRPr>
          </a:p>
        </p:txBody>
      </p:sp>
      <p:sp>
        <p:nvSpPr>
          <p:cNvPr id="11" name="CuadroTexto 10">
            <a:extLst>
              <a:ext uri="{FF2B5EF4-FFF2-40B4-BE49-F238E27FC236}">
                <a16:creationId xmlns:a16="http://schemas.microsoft.com/office/drawing/2014/main" id="{5B32B76B-BC7C-8C47-FAA2-4292DB7A86F7}"/>
              </a:ext>
            </a:extLst>
          </p:cNvPr>
          <p:cNvSpPr txBox="1"/>
          <p:nvPr/>
        </p:nvSpPr>
        <p:spPr>
          <a:xfrm>
            <a:off x="1008611" y="4255532"/>
            <a:ext cx="10174778" cy="1477328"/>
          </a:xfrm>
          <a:prstGeom prst="rect">
            <a:avLst/>
          </a:prstGeom>
          <a:noFill/>
        </p:spPr>
        <p:txBody>
          <a:bodyPr wrap="square" rtlCol="0">
            <a:spAutoFit/>
          </a:bodyPr>
          <a:lstStyle/>
          <a:p>
            <a:endParaRPr lang="es-PE" dirty="0">
              <a:latin typeface="DIN Pro Medium" panose="020B0604020101020102" pitchFamily="34" charset="0"/>
              <a:cs typeface="DIN Pro Medium" panose="020B0604020101020102" pitchFamily="34" charset="0"/>
            </a:endParaRPr>
          </a:p>
          <a:p>
            <a:endParaRPr lang="es-PE" dirty="0">
              <a:latin typeface="DIN Pro Medium" panose="020B0604020101020102" pitchFamily="34" charset="0"/>
              <a:cs typeface="DIN Pro Medium" panose="020B0604020101020102" pitchFamily="34" charset="0"/>
            </a:endParaRPr>
          </a:p>
          <a:p>
            <a:endParaRPr lang="es-PE" b="1" dirty="0">
              <a:latin typeface="DIN Pro Medium" panose="020B0604020101020102" pitchFamily="34" charset="0"/>
              <a:cs typeface="DIN Pro Medium" panose="020B0604020101020102" pitchFamily="34" charset="0"/>
            </a:endParaRPr>
          </a:p>
          <a:p>
            <a:endParaRPr lang="es-PE" b="1" dirty="0">
              <a:latin typeface="DIN Pro Medium" panose="020B0604020101020102" pitchFamily="34" charset="0"/>
              <a:cs typeface="DIN Pro Medium" panose="020B0604020101020102" pitchFamily="34" charset="0"/>
            </a:endParaRPr>
          </a:p>
          <a:p>
            <a:r>
              <a:rPr lang="es-PE" b="1" dirty="0">
                <a:latin typeface="DIN Pro Medium" panose="020B0604020101020102" pitchFamily="34" charset="0"/>
                <a:cs typeface="DIN Pro Medium" panose="020B0604020101020102" pitchFamily="34" charset="0"/>
              </a:rPr>
              <a:t>Proponente: Congresista de la Republica </a:t>
            </a:r>
            <a:r>
              <a:rPr lang="es-PE" dirty="0">
                <a:latin typeface="DIN Pro Medium" panose="020B0604020101020102" pitchFamily="34" charset="0"/>
                <a:cs typeface="DIN Pro Medium" panose="020B0604020101020102" pitchFamily="34" charset="0"/>
              </a:rPr>
              <a:t>			</a:t>
            </a:r>
            <a:r>
              <a:rPr lang="es-PE" b="1" dirty="0">
                <a:latin typeface="DIN Pro Medium" panose="020B0604020101020102" pitchFamily="34" charset="0"/>
                <a:cs typeface="DIN Pro Medium" panose="020B0604020101020102" pitchFamily="34" charset="0"/>
              </a:rPr>
              <a:t>KELLY PORTALATINO AVALOS  </a:t>
            </a:r>
          </a:p>
        </p:txBody>
      </p:sp>
    </p:spTree>
    <p:extLst>
      <p:ext uri="{BB962C8B-B14F-4D97-AF65-F5344CB8AC3E}">
        <p14:creationId xmlns:p14="http://schemas.microsoft.com/office/powerpoint/2010/main" val="4283819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B65E3289-5DF5-E879-0872-9F40B8312CE3}"/>
              </a:ext>
            </a:extLst>
          </p:cNvPr>
          <p:cNvGrpSpPr/>
          <p:nvPr/>
        </p:nvGrpSpPr>
        <p:grpSpPr>
          <a:xfrm>
            <a:off x="0" y="0"/>
            <a:ext cx="12192000" cy="6858000"/>
            <a:chOff x="0" y="0"/>
            <a:chExt cx="12192000" cy="6858000"/>
          </a:xfrm>
        </p:grpSpPr>
        <p:pic>
          <p:nvPicPr>
            <p:cNvPr id="5" name="Imagen 4">
              <a:extLst>
                <a:ext uri="{FF2B5EF4-FFF2-40B4-BE49-F238E27FC236}">
                  <a16:creationId xmlns:a16="http://schemas.microsoft.com/office/drawing/2014/main" id="{7B1408A0-AC76-AB59-452B-791A3A0BB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cxnSp>
          <p:nvCxnSpPr>
            <p:cNvPr id="6" name="Conector recto 5">
              <a:extLst>
                <a:ext uri="{FF2B5EF4-FFF2-40B4-BE49-F238E27FC236}">
                  <a16:creationId xmlns:a16="http://schemas.microsoft.com/office/drawing/2014/main" id="{C5BFDA03-07F8-265F-E6FE-774BC2BC52F3}"/>
                </a:ext>
              </a:extLst>
            </p:cNvPr>
            <p:cNvCxnSpPr/>
            <p:nvPr/>
          </p:nvCxnSpPr>
          <p:spPr>
            <a:xfrm>
              <a:off x="764275" y="0"/>
              <a:ext cx="0" cy="68580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Conector recto 6">
              <a:extLst>
                <a:ext uri="{FF2B5EF4-FFF2-40B4-BE49-F238E27FC236}">
                  <a16:creationId xmlns:a16="http://schemas.microsoft.com/office/drawing/2014/main" id="{8245DEBF-BEFF-FA0C-47A9-FA75C32D7CF5}"/>
                </a:ext>
              </a:extLst>
            </p:cNvPr>
            <p:cNvCxnSpPr>
              <a:cxnSpLocks/>
            </p:cNvCxnSpPr>
            <p:nvPr/>
          </p:nvCxnSpPr>
          <p:spPr>
            <a:xfrm flipH="1">
              <a:off x="0" y="6041408"/>
              <a:ext cx="121920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Título 1">
            <a:extLst>
              <a:ext uri="{FF2B5EF4-FFF2-40B4-BE49-F238E27FC236}">
                <a16:creationId xmlns:a16="http://schemas.microsoft.com/office/drawing/2014/main" id="{40CD8F8E-4DA9-48AD-AAD8-50FE6A159F84}"/>
              </a:ext>
            </a:extLst>
          </p:cNvPr>
          <p:cNvSpPr>
            <a:spLocks noGrp="1"/>
          </p:cNvSpPr>
          <p:nvPr>
            <p:ph type="title"/>
          </p:nvPr>
        </p:nvSpPr>
        <p:spPr>
          <a:xfrm>
            <a:off x="838200" y="1160059"/>
            <a:ext cx="10515600" cy="3452883"/>
          </a:xfrm>
        </p:spPr>
        <p:txBody>
          <a:bodyPr>
            <a:normAutofit/>
          </a:bodyPr>
          <a:lstStyle/>
          <a:p>
            <a:pPr algn="ctr"/>
            <a:r>
              <a:rPr lang="en-US" sz="13800" dirty="0">
                <a:latin typeface="DIN Pro Medium" panose="020B0604020101020102" pitchFamily="34" charset="0"/>
                <a:cs typeface="DIN Pro Medium" panose="020B0604020101020102" pitchFamily="34" charset="0"/>
              </a:rPr>
              <a:t>GRACIAS</a:t>
            </a:r>
          </a:p>
        </p:txBody>
      </p:sp>
    </p:spTree>
    <p:extLst>
      <p:ext uri="{BB962C8B-B14F-4D97-AF65-F5344CB8AC3E}">
        <p14:creationId xmlns:p14="http://schemas.microsoft.com/office/powerpoint/2010/main" val="44803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600FC7AE-30A8-CFB4-4F58-22F97BC3AC70}"/>
              </a:ext>
            </a:extLst>
          </p:cNvPr>
          <p:cNvGrpSpPr/>
          <p:nvPr/>
        </p:nvGrpSpPr>
        <p:grpSpPr>
          <a:xfrm>
            <a:off x="0" y="0"/>
            <a:ext cx="12192000" cy="6858000"/>
            <a:chOff x="0" y="0"/>
            <a:chExt cx="12192000" cy="6858000"/>
          </a:xfrm>
        </p:grpSpPr>
        <p:pic>
          <p:nvPicPr>
            <p:cNvPr id="5" name="Imagen 4">
              <a:extLst>
                <a:ext uri="{FF2B5EF4-FFF2-40B4-BE49-F238E27FC236}">
                  <a16:creationId xmlns:a16="http://schemas.microsoft.com/office/drawing/2014/main" id="{C423BCD0-5477-6FA9-EB8A-8E0BE39745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cxnSp>
          <p:nvCxnSpPr>
            <p:cNvPr id="6" name="Conector recto 5">
              <a:extLst>
                <a:ext uri="{FF2B5EF4-FFF2-40B4-BE49-F238E27FC236}">
                  <a16:creationId xmlns:a16="http://schemas.microsoft.com/office/drawing/2014/main" id="{2B6E710C-966E-0AF3-D7D4-E99CEAB27C7E}"/>
                </a:ext>
              </a:extLst>
            </p:cNvPr>
            <p:cNvCxnSpPr/>
            <p:nvPr/>
          </p:nvCxnSpPr>
          <p:spPr>
            <a:xfrm>
              <a:off x="764275" y="0"/>
              <a:ext cx="0" cy="68580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Conector recto 6">
              <a:extLst>
                <a:ext uri="{FF2B5EF4-FFF2-40B4-BE49-F238E27FC236}">
                  <a16:creationId xmlns:a16="http://schemas.microsoft.com/office/drawing/2014/main" id="{8C0EF6EE-C653-EAE3-23C4-5F2F7554C1B1}"/>
                </a:ext>
              </a:extLst>
            </p:cNvPr>
            <p:cNvCxnSpPr>
              <a:cxnSpLocks/>
            </p:cNvCxnSpPr>
            <p:nvPr/>
          </p:nvCxnSpPr>
          <p:spPr>
            <a:xfrm flipH="1">
              <a:off x="0" y="6041408"/>
              <a:ext cx="121920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Título 1">
            <a:extLst>
              <a:ext uri="{FF2B5EF4-FFF2-40B4-BE49-F238E27FC236}">
                <a16:creationId xmlns:a16="http://schemas.microsoft.com/office/drawing/2014/main" id="{D9587774-9A2D-4316-AFA4-13CE19646813}"/>
              </a:ext>
            </a:extLst>
          </p:cNvPr>
          <p:cNvSpPr>
            <a:spLocks noGrp="1"/>
          </p:cNvSpPr>
          <p:nvPr>
            <p:ph type="title"/>
          </p:nvPr>
        </p:nvSpPr>
        <p:spPr>
          <a:xfrm>
            <a:off x="1081744" y="776505"/>
            <a:ext cx="10515600" cy="874097"/>
          </a:xfrm>
        </p:spPr>
        <p:txBody>
          <a:bodyPr>
            <a:normAutofit/>
          </a:bodyPr>
          <a:lstStyle/>
          <a:p>
            <a:r>
              <a:rPr lang="es-ES" sz="4400" b="1"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t>Objetivos Generales</a:t>
            </a:r>
            <a:endParaRPr lang="en-US" dirty="0">
              <a:solidFill>
                <a:srgbClr val="C00000"/>
              </a:solidFill>
              <a:latin typeface="DIN Pro Medium" panose="020B0604020101020102" pitchFamily="34" charset="0"/>
              <a:cs typeface="DIN Pro Medium" panose="020B0604020101020102" pitchFamily="34" charset="0"/>
            </a:endParaRPr>
          </a:p>
        </p:txBody>
      </p:sp>
      <p:sp>
        <p:nvSpPr>
          <p:cNvPr id="3" name="Marcador de contenido 2">
            <a:extLst>
              <a:ext uri="{FF2B5EF4-FFF2-40B4-BE49-F238E27FC236}">
                <a16:creationId xmlns:a16="http://schemas.microsoft.com/office/drawing/2014/main" id="{E7189ACA-C957-4498-90C4-5037ACC43BD0}"/>
              </a:ext>
            </a:extLst>
          </p:cNvPr>
          <p:cNvSpPr>
            <a:spLocks noGrp="1"/>
          </p:cNvSpPr>
          <p:nvPr>
            <p:ph idx="1"/>
          </p:nvPr>
        </p:nvSpPr>
        <p:spPr>
          <a:xfrm>
            <a:off x="6096000" y="2333379"/>
            <a:ext cx="5257799" cy="3025252"/>
          </a:xfrm>
        </p:spPr>
        <p:txBody>
          <a:bodyPr>
            <a:normAutofit/>
          </a:bodyPr>
          <a:lstStyle/>
          <a:p>
            <a:pPr algn="just"/>
            <a:r>
              <a:rPr lang="es-ES" sz="2000" dirty="0">
                <a:effectLst/>
                <a:latin typeface="DIN Pro Medium" panose="020B0604020101020102" pitchFamily="34" charset="0"/>
                <a:ea typeface="Calibri" panose="020F0502020204030204" pitchFamily="34" charset="0"/>
                <a:cs typeface="DIN Pro Medium" panose="020B0604020101020102" pitchFamily="34" charset="0"/>
              </a:rPr>
              <a:t>Cierre de brechas.</a:t>
            </a:r>
          </a:p>
          <a:p>
            <a:pPr algn="just"/>
            <a:r>
              <a:rPr lang="es-ES" sz="2000" dirty="0">
                <a:latin typeface="DIN Pro Medium" panose="020B0604020101020102" pitchFamily="34" charset="0"/>
                <a:cs typeface="DIN Pro Medium" panose="020B0604020101020102" pitchFamily="34" charset="0"/>
              </a:rPr>
              <a:t>Sueldos dignos y equitativos.</a:t>
            </a:r>
          </a:p>
          <a:p>
            <a:pPr algn="just"/>
            <a:r>
              <a:rPr lang="es-ES" sz="2000" dirty="0">
                <a:latin typeface="DIN Pro Medium" panose="020B0604020101020102" pitchFamily="34" charset="0"/>
                <a:cs typeface="DIN Pro Medium" panose="020B0604020101020102" pitchFamily="34" charset="0"/>
              </a:rPr>
              <a:t>Ordenar el problema de fondo, sinceramiento del recurso humanos que se tiene en el sector salud.</a:t>
            </a:r>
          </a:p>
          <a:p>
            <a:pPr algn="just"/>
            <a:endParaRPr lang="en-US" sz="3200" dirty="0">
              <a:latin typeface="DIN Pro Medium" panose="020B0604020101020102" pitchFamily="34" charset="0"/>
              <a:cs typeface="DIN Pro Medium" panose="020B0604020101020102" pitchFamily="34" charset="0"/>
            </a:endParaRPr>
          </a:p>
        </p:txBody>
      </p:sp>
      <p:pic>
        <p:nvPicPr>
          <p:cNvPr id="10" name="Picture 2" descr="Puede ser una imagen de 1 persona y de pie">
            <a:extLst>
              <a:ext uri="{FF2B5EF4-FFF2-40B4-BE49-F238E27FC236}">
                <a16:creationId xmlns:a16="http://schemas.microsoft.com/office/drawing/2014/main" id="{0B3C9A7B-B119-1522-B2ED-817CABA383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744" y="2169993"/>
            <a:ext cx="4696788" cy="2927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762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600FC7AE-30A8-CFB4-4F58-22F97BC3AC70}"/>
              </a:ext>
            </a:extLst>
          </p:cNvPr>
          <p:cNvGrpSpPr/>
          <p:nvPr/>
        </p:nvGrpSpPr>
        <p:grpSpPr>
          <a:xfrm>
            <a:off x="0" y="0"/>
            <a:ext cx="12192000" cy="6858000"/>
            <a:chOff x="0" y="0"/>
            <a:chExt cx="12192000" cy="6858000"/>
          </a:xfrm>
        </p:grpSpPr>
        <p:pic>
          <p:nvPicPr>
            <p:cNvPr id="5" name="Imagen 4">
              <a:extLst>
                <a:ext uri="{FF2B5EF4-FFF2-40B4-BE49-F238E27FC236}">
                  <a16:creationId xmlns:a16="http://schemas.microsoft.com/office/drawing/2014/main" id="{C423BCD0-5477-6FA9-EB8A-8E0BE39745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cxnSp>
          <p:nvCxnSpPr>
            <p:cNvPr id="6" name="Conector recto 5">
              <a:extLst>
                <a:ext uri="{FF2B5EF4-FFF2-40B4-BE49-F238E27FC236}">
                  <a16:creationId xmlns:a16="http://schemas.microsoft.com/office/drawing/2014/main" id="{2B6E710C-966E-0AF3-D7D4-E99CEAB27C7E}"/>
                </a:ext>
              </a:extLst>
            </p:cNvPr>
            <p:cNvCxnSpPr/>
            <p:nvPr/>
          </p:nvCxnSpPr>
          <p:spPr>
            <a:xfrm>
              <a:off x="764275" y="0"/>
              <a:ext cx="0" cy="68580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Conector recto 6">
              <a:extLst>
                <a:ext uri="{FF2B5EF4-FFF2-40B4-BE49-F238E27FC236}">
                  <a16:creationId xmlns:a16="http://schemas.microsoft.com/office/drawing/2014/main" id="{8C0EF6EE-C653-EAE3-23C4-5F2F7554C1B1}"/>
                </a:ext>
              </a:extLst>
            </p:cNvPr>
            <p:cNvCxnSpPr>
              <a:cxnSpLocks/>
            </p:cNvCxnSpPr>
            <p:nvPr/>
          </p:nvCxnSpPr>
          <p:spPr>
            <a:xfrm flipH="1">
              <a:off x="0" y="6041408"/>
              <a:ext cx="121920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Título 1">
            <a:extLst>
              <a:ext uri="{FF2B5EF4-FFF2-40B4-BE49-F238E27FC236}">
                <a16:creationId xmlns:a16="http://schemas.microsoft.com/office/drawing/2014/main" id="{D9587774-9A2D-4316-AFA4-13CE19646813}"/>
              </a:ext>
            </a:extLst>
          </p:cNvPr>
          <p:cNvSpPr>
            <a:spLocks noGrp="1"/>
          </p:cNvSpPr>
          <p:nvPr>
            <p:ph type="title"/>
          </p:nvPr>
        </p:nvSpPr>
        <p:spPr>
          <a:xfrm>
            <a:off x="838200" y="816591"/>
            <a:ext cx="10515600" cy="874097"/>
          </a:xfrm>
        </p:spPr>
        <p:txBody>
          <a:bodyPr>
            <a:normAutofit fontScale="90000"/>
          </a:bodyPr>
          <a:lstStyle/>
          <a:p>
            <a:r>
              <a:rPr lang="es-ES" sz="4400" b="1"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t>Artículo 1.- Objeto de la Ley</a:t>
            </a:r>
            <a:br>
              <a:rPr lang="en-US" sz="4400"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br>
            <a:endParaRPr lang="en-US" dirty="0">
              <a:solidFill>
                <a:srgbClr val="C00000"/>
              </a:solidFill>
              <a:latin typeface="DIN Pro Medium" panose="020B0604020101020102" pitchFamily="34" charset="0"/>
              <a:cs typeface="DIN Pro Medium" panose="020B0604020101020102" pitchFamily="34" charset="0"/>
            </a:endParaRPr>
          </a:p>
        </p:txBody>
      </p:sp>
      <p:sp>
        <p:nvSpPr>
          <p:cNvPr id="3" name="Marcador de contenido 2">
            <a:extLst>
              <a:ext uri="{FF2B5EF4-FFF2-40B4-BE49-F238E27FC236}">
                <a16:creationId xmlns:a16="http://schemas.microsoft.com/office/drawing/2014/main" id="{E7189ACA-C957-4498-90C4-5037ACC43BD0}"/>
              </a:ext>
            </a:extLst>
          </p:cNvPr>
          <p:cNvSpPr>
            <a:spLocks noGrp="1"/>
          </p:cNvSpPr>
          <p:nvPr>
            <p:ph idx="1"/>
          </p:nvPr>
        </p:nvSpPr>
        <p:spPr>
          <a:xfrm>
            <a:off x="764275" y="1690688"/>
            <a:ext cx="5257799" cy="4350719"/>
          </a:xfrm>
        </p:spPr>
        <p:txBody>
          <a:bodyPr>
            <a:normAutofit/>
          </a:bodyPr>
          <a:lstStyle/>
          <a:p>
            <a:pPr algn="just"/>
            <a:r>
              <a:rPr lang="es-PE" sz="1800" dirty="0">
                <a:effectLst/>
                <a:latin typeface="DIN Pro Medium" panose="020B0604020101020102" pitchFamily="34" charset="0"/>
                <a:ea typeface="Calibri" panose="020F0502020204030204" pitchFamily="34" charset="0"/>
                <a:cs typeface="DIN Pro Medium" panose="020B0604020101020102" pitchFamily="34" charset="0"/>
              </a:rPr>
              <a:t>La presente Ley tiene por objeto autorizar la contratación en plazas que tiene la condición de "previstas", en el Cuadro para Asignación de Personal (CAP), Cuadro para Asignación de Personal Provisional (CAP-P) o en el Cuadro de Puestos de la Entidad (CPE), de las unidades ejecutoras de salud</a:t>
            </a:r>
            <a:endParaRPr lang="en-US" dirty="0">
              <a:latin typeface="DIN Pro Medium" panose="020B0604020101020102" pitchFamily="34" charset="0"/>
              <a:cs typeface="DIN Pro Medium" panose="020B0604020101020102" pitchFamily="34" charset="0"/>
            </a:endParaRPr>
          </a:p>
        </p:txBody>
      </p:sp>
      <p:pic>
        <p:nvPicPr>
          <p:cNvPr id="1026" name="Picture 2" descr="Minsa invita a profesionales de la salud a capacitaciones preparatorias  para la vacunación contra la COVID-19 - Noticias - Ministerio de Salud -  Plataforma del Estado Peruano">
            <a:extLst>
              <a:ext uri="{FF2B5EF4-FFF2-40B4-BE49-F238E27FC236}">
                <a16:creationId xmlns:a16="http://schemas.microsoft.com/office/drawing/2014/main" id="{A5A11198-3FD5-1529-2D27-0AE962C482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7236" y="2143943"/>
            <a:ext cx="4986564" cy="2806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15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844403B4-7496-C6D5-FCF4-82E5870A346E}"/>
              </a:ext>
            </a:extLst>
          </p:cNvPr>
          <p:cNvGrpSpPr/>
          <p:nvPr/>
        </p:nvGrpSpPr>
        <p:grpSpPr>
          <a:xfrm>
            <a:off x="0" y="0"/>
            <a:ext cx="12192000" cy="6858000"/>
            <a:chOff x="0" y="0"/>
            <a:chExt cx="12192000" cy="6858000"/>
          </a:xfrm>
        </p:grpSpPr>
        <p:pic>
          <p:nvPicPr>
            <p:cNvPr id="5" name="Imagen 4">
              <a:extLst>
                <a:ext uri="{FF2B5EF4-FFF2-40B4-BE49-F238E27FC236}">
                  <a16:creationId xmlns:a16="http://schemas.microsoft.com/office/drawing/2014/main" id="{3184678A-4C68-B2A2-75F5-5EF16B362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cxnSp>
          <p:nvCxnSpPr>
            <p:cNvPr id="6" name="Conector recto 5">
              <a:extLst>
                <a:ext uri="{FF2B5EF4-FFF2-40B4-BE49-F238E27FC236}">
                  <a16:creationId xmlns:a16="http://schemas.microsoft.com/office/drawing/2014/main" id="{4223C831-CFC8-9FC3-4472-A836DA439D78}"/>
                </a:ext>
              </a:extLst>
            </p:cNvPr>
            <p:cNvCxnSpPr/>
            <p:nvPr/>
          </p:nvCxnSpPr>
          <p:spPr>
            <a:xfrm>
              <a:off x="764275" y="0"/>
              <a:ext cx="0" cy="68580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Conector recto 6">
              <a:extLst>
                <a:ext uri="{FF2B5EF4-FFF2-40B4-BE49-F238E27FC236}">
                  <a16:creationId xmlns:a16="http://schemas.microsoft.com/office/drawing/2014/main" id="{64946CB4-1782-BE7D-AB72-51865C311481}"/>
                </a:ext>
              </a:extLst>
            </p:cNvPr>
            <p:cNvCxnSpPr>
              <a:cxnSpLocks/>
            </p:cNvCxnSpPr>
            <p:nvPr/>
          </p:nvCxnSpPr>
          <p:spPr>
            <a:xfrm flipH="1">
              <a:off x="0" y="6041408"/>
              <a:ext cx="121920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Título 1">
            <a:extLst>
              <a:ext uri="{FF2B5EF4-FFF2-40B4-BE49-F238E27FC236}">
                <a16:creationId xmlns:a16="http://schemas.microsoft.com/office/drawing/2014/main" id="{D80AC0AD-15BF-4706-9FCC-219E9F1B7A1F}"/>
              </a:ext>
            </a:extLst>
          </p:cNvPr>
          <p:cNvSpPr>
            <a:spLocks noGrp="1"/>
          </p:cNvSpPr>
          <p:nvPr>
            <p:ph type="title"/>
          </p:nvPr>
        </p:nvSpPr>
        <p:spPr>
          <a:xfrm>
            <a:off x="838200" y="816591"/>
            <a:ext cx="10515600" cy="874097"/>
          </a:xfrm>
        </p:spPr>
        <p:txBody>
          <a:bodyPr>
            <a:normAutofit fontScale="90000"/>
          </a:bodyPr>
          <a:lstStyle/>
          <a:p>
            <a:r>
              <a:rPr lang="es-ES" sz="4400" b="1"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t>Artículo 3.- </a:t>
            </a:r>
            <a:r>
              <a:rPr lang="es-ES" b="1" kern="100" dirty="0">
                <a:solidFill>
                  <a:srgbClr val="C00000"/>
                </a:solidFill>
                <a:latin typeface="DIN Pro Medium" panose="020B0604020101020102" pitchFamily="34" charset="0"/>
                <a:ea typeface="Calibri" panose="020F0502020204030204" pitchFamily="34" charset="0"/>
                <a:cs typeface="DIN Pro Medium" panose="020B0604020101020102" pitchFamily="34" charset="0"/>
              </a:rPr>
              <a:t>Autorización de contratación de personal</a:t>
            </a:r>
            <a:br>
              <a:rPr lang="en-US" sz="4400"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br>
            <a:endParaRPr lang="en-US" dirty="0">
              <a:solidFill>
                <a:srgbClr val="C00000"/>
              </a:solidFill>
              <a:latin typeface="DIN Pro Medium" panose="020B0604020101020102" pitchFamily="34" charset="0"/>
              <a:cs typeface="DIN Pro Medium" panose="020B0604020101020102" pitchFamily="34" charset="0"/>
            </a:endParaRPr>
          </a:p>
        </p:txBody>
      </p:sp>
      <p:sp>
        <p:nvSpPr>
          <p:cNvPr id="3" name="Marcador de contenido 2">
            <a:extLst>
              <a:ext uri="{FF2B5EF4-FFF2-40B4-BE49-F238E27FC236}">
                <a16:creationId xmlns:a16="http://schemas.microsoft.com/office/drawing/2014/main" id="{67EDD196-DDA6-4BE2-AAE8-4144EDE2D90D}"/>
              </a:ext>
            </a:extLst>
          </p:cNvPr>
          <p:cNvSpPr>
            <a:spLocks noGrp="1"/>
          </p:cNvSpPr>
          <p:nvPr>
            <p:ph idx="1"/>
          </p:nvPr>
        </p:nvSpPr>
        <p:spPr>
          <a:xfrm>
            <a:off x="1091825" y="1739552"/>
            <a:ext cx="7747375" cy="3289647"/>
          </a:xfrm>
        </p:spPr>
        <p:txBody>
          <a:bodyPr>
            <a:noAutofit/>
          </a:bodyPr>
          <a:lstStyle/>
          <a:p>
            <a:pPr marL="0" marR="0" indent="0" algn="just">
              <a:lnSpc>
                <a:spcPct val="107000"/>
              </a:lnSpc>
              <a:spcBef>
                <a:spcPts val="0"/>
              </a:spcBef>
              <a:spcAft>
                <a:spcPts val="800"/>
              </a:spcAft>
              <a:buNone/>
            </a:pPr>
            <a:r>
              <a:rPr lang="es-PE" sz="1800" dirty="0"/>
              <a:t>Se autoriza la contratación de profesionales en plazas que tiene la condición de "previstas" en el Cuadro para Asignación de Personal (CAP), Cuadro para Asignación de Personal Provisional (CAP-P) o en el Cuadro de Puestos de la Entidad (CPE) de los establecimientos de salud de primer y segundo nivel de atención, de las unidades ejecutoras del Ministerio de Salud, sus organismos públicos y de las unidades ejecutoras de los gobiernos regionales. </a:t>
            </a:r>
            <a:endParaRPr lang="en-US" sz="1800" dirty="0">
              <a:latin typeface="DIN Pro Medium" panose="020B0604020101020102" pitchFamily="34" charset="0"/>
              <a:cs typeface="DIN Pro Medium" panose="020B0604020101020102" pitchFamily="34" charset="0"/>
            </a:endParaRPr>
          </a:p>
        </p:txBody>
      </p:sp>
    </p:spTree>
    <p:extLst>
      <p:ext uri="{BB962C8B-B14F-4D97-AF65-F5344CB8AC3E}">
        <p14:creationId xmlns:p14="http://schemas.microsoft.com/office/powerpoint/2010/main" val="5363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844403B4-7496-C6D5-FCF4-82E5870A346E}"/>
              </a:ext>
            </a:extLst>
          </p:cNvPr>
          <p:cNvGrpSpPr/>
          <p:nvPr/>
        </p:nvGrpSpPr>
        <p:grpSpPr>
          <a:xfrm>
            <a:off x="0" y="0"/>
            <a:ext cx="12192000" cy="6858000"/>
            <a:chOff x="0" y="0"/>
            <a:chExt cx="12192000" cy="6858000"/>
          </a:xfrm>
        </p:grpSpPr>
        <p:pic>
          <p:nvPicPr>
            <p:cNvPr id="5" name="Imagen 4">
              <a:extLst>
                <a:ext uri="{FF2B5EF4-FFF2-40B4-BE49-F238E27FC236}">
                  <a16:creationId xmlns:a16="http://schemas.microsoft.com/office/drawing/2014/main" id="{3184678A-4C68-B2A2-75F5-5EF16B362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cxnSp>
          <p:nvCxnSpPr>
            <p:cNvPr id="6" name="Conector recto 5">
              <a:extLst>
                <a:ext uri="{FF2B5EF4-FFF2-40B4-BE49-F238E27FC236}">
                  <a16:creationId xmlns:a16="http://schemas.microsoft.com/office/drawing/2014/main" id="{4223C831-CFC8-9FC3-4472-A836DA439D78}"/>
                </a:ext>
              </a:extLst>
            </p:cNvPr>
            <p:cNvCxnSpPr/>
            <p:nvPr/>
          </p:nvCxnSpPr>
          <p:spPr>
            <a:xfrm>
              <a:off x="764275" y="0"/>
              <a:ext cx="0" cy="68580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Conector recto 6">
              <a:extLst>
                <a:ext uri="{FF2B5EF4-FFF2-40B4-BE49-F238E27FC236}">
                  <a16:creationId xmlns:a16="http://schemas.microsoft.com/office/drawing/2014/main" id="{64946CB4-1782-BE7D-AB72-51865C311481}"/>
                </a:ext>
              </a:extLst>
            </p:cNvPr>
            <p:cNvCxnSpPr>
              <a:cxnSpLocks/>
            </p:cNvCxnSpPr>
            <p:nvPr/>
          </p:nvCxnSpPr>
          <p:spPr>
            <a:xfrm flipH="1">
              <a:off x="0" y="6041408"/>
              <a:ext cx="121920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Título 1">
            <a:extLst>
              <a:ext uri="{FF2B5EF4-FFF2-40B4-BE49-F238E27FC236}">
                <a16:creationId xmlns:a16="http://schemas.microsoft.com/office/drawing/2014/main" id="{D80AC0AD-15BF-4706-9FCC-219E9F1B7A1F}"/>
              </a:ext>
            </a:extLst>
          </p:cNvPr>
          <p:cNvSpPr>
            <a:spLocks noGrp="1"/>
          </p:cNvSpPr>
          <p:nvPr>
            <p:ph type="title"/>
          </p:nvPr>
        </p:nvSpPr>
        <p:spPr>
          <a:xfrm>
            <a:off x="838200" y="816591"/>
            <a:ext cx="10515600" cy="874097"/>
          </a:xfrm>
        </p:spPr>
        <p:txBody>
          <a:bodyPr>
            <a:normAutofit fontScale="90000"/>
          </a:bodyPr>
          <a:lstStyle/>
          <a:p>
            <a:r>
              <a:rPr lang="es-ES" sz="4400" b="1"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t>Artículo 4.- Ámbito de aplicación</a:t>
            </a:r>
            <a:br>
              <a:rPr lang="en-US" sz="4400"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br>
            <a:endParaRPr lang="en-US" dirty="0">
              <a:solidFill>
                <a:srgbClr val="C00000"/>
              </a:solidFill>
              <a:latin typeface="DIN Pro Medium" panose="020B0604020101020102" pitchFamily="34" charset="0"/>
              <a:cs typeface="DIN Pro Medium" panose="020B0604020101020102" pitchFamily="34" charset="0"/>
            </a:endParaRPr>
          </a:p>
        </p:txBody>
      </p:sp>
      <p:sp>
        <p:nvSpPr>
          <p:cNvPr id="3" name="Marcador de contenido 2">
            <a:extLst>
              <a:ext uri="{FF2B5EF4-FFF2-40B4-BE49-F238E27FC236}">
                <a16:creationId xmlns:a16="http://schemas.microsoft.com/office/drawing/2014/main" id="{67EDD196-DDA6-4BE2-AAE8-4144EDE2D90D}"/>
              </a:ext>
            </a:extLst>
          </p:cNvPr>
          <p:cNvSpPr>
            <a:spLocks noGrp="1"/>
          </p:cNvSpPr>
          <p:nvPr>
            <p:ph idx="1"/>
          </p:nvPr>
        </p:nvSpPr>
        <p:spPr>
          <a:xfrm>
            <a:off x="1091825" y="1739552"/>
            <a:ext cx="5621735" cy="3289647"/>
          </a:xfrm>
        </p:spPr>
        <p:txBody>
          <a:bodyPr>
            <a:noAutofit/>
          </a:bodyPr>
          <a:lstStyle/>
          <a:p>
            <a:pPr marL="0" marR="0" indent="0" algn="just">
              <a:lnSpc>
                <a:spcPct val="107000"/>
              </a:lnSpc>
              <a:spcBef>
                <a:spcPts val="0"/>
              </a:spcBef>
              <a:spcAft>
                <a:spcPts val="800"/>
              </a:spcAft>
              <a:buNone/>
            </a:pPr>
            <a:r>
              <a:rPr lang="es-PE" sz="1800" dirty="0"/>
              <a:t>La presente ley es aplicable para las Unidades Ejecutoras del Ministerio de Salud, Organismos Públicos y Unidades Ejecutoras de salud de los Gobiernos Regionales y todas las entidades incluidas en el artículo 3, del D.L. 1153. Quedan excluidos del ámbito de aplicación de la presente ley el personal en actividad que presta servicios asistenciales en salud en el Seguro Social de Salud — Es Salud, Seguro Integral de Salud — SIS, la Superintendencia Nacional de Salud — SUSALUD, Ministerio de Defensa y Ministerio del Interior".</a:t>
            </a:r>
            <a:endParaRPr lang="en-US" sz="1800" dirty="0">
              <a:latin typeface="DIN Pro Medium" panose="020B0604020101020102" pitchFamily="34" charset="0"/>
              <a:cs typeface="DIN Pro Medium" panose="020B0604020101020102" pitchFamily="34" charset="0"/>
            </a:endParaRPr>
          </a:p>
        </p:txBody>
      </p:sp>
    </p:spTree>
    <p:extLst>
      <p:ext uri="{BB962C8B-B14F-4D97-AF65-F5344CB8AC3E}">
        <p14:creationId xmlns:p14="http://schemas.microsoft.com/office/powerpoint/2010/main" val="153350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C1486E89-2A90-E612-6FF8-545B910D0058}"/>
              </a:ext>
            </a:extLst>
          </p:cNvPr>
          <p:cNvGrpSpPr/>
          <p:nvPr/>
        </p:nvGrpSpPr>
        <p:grpSpPr>
          <a:xfrm>
            <a:off x="0" y="0"/>
            <a:ext cx="12192000" cy="6858000"/>
            <a:chOff x="0" y="0"/>
            <a:chExt cx="12192000" cy="6858000"/>
          </a:xfrm>
        </p:grpSpPr>
        <p:pic>
          <p:nvPicPr>
            <p:cNvPr id="5" name="Imagen 4">
              <a:extLst>
                <a:ext uri="{FF2B5EF4-FFF2-40B4-BE49-F238E27FC236}">
                  <a16:creationId xmlns:a16="http://schemas.microsoft.com/office/drawing/2014/main" id="{8C5ED457-02B8-2F32-414D-10E11786AA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cxnSp>
          <p:nvCxnSpPr>
            <p:cNvPr id="6" name="Conector recto 5">
              <a:extLst>
                <a:ext uri="{FF2B5EF4-FFF2-40B4-BE49-F238E27FC236}">
                  <a16:creationId xmlns:a16="http://schemas.microsoft.com/office/drawing/2014/main" id="{0C7F3B7C-A526-9262-905E-6DE97E8F1698}"/>
                </a:ext>
              </a:extLst>
            </p:cNvPr>
            <p:cNvCxnSpPr/>
            <p:nvPr/>
          </p:nvCxnSpPr>
          <p:spPr>
            <a:xfrm>
              <a:off x="764275" y="0"/>
              <a:ext cx="0" cy="68580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Conector recto 6">
              <a:extLst>
                <a:ext uri="{FF2B5EF4-FFF2-40B4-BE49-F238E27FC236}">
                  <a16:creationId xmlns:a16="http://schemas.microsoft.com/office/drawing/2014/main" id="{F00CE867-8B9E-0622-7DEC-FE0CB546070E}"/>
                </a:ext>
              </a:extLst>
            </p:cNvPr>
            <p:cNvCxnSpPr>
              <a:cxnSpLocks/>
            </p:cNvCxnSpPr>
            <p:nvPr/>
          </p:nvCxnSpPr>
          <p:spPr>
            <a:xfrm flipH="1">
              <a:off x="0" y="6041408"/>
              <a:ext cx="121920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Título 1">
            <a:extLst>
              <a:ext uri="{FF2B5EF4-FFF2-40B4-BE49-F238E27FC236}">
                <a16:creationId xmlns:a16="http://schemas.microsoft.com/office/drawing/2014/main" id="{DEA84014-4884-482C-8023-44CF6ADCBE36}"/>
              </a:ext>
            </a:extLst>
          </p:cNvPr>
          <p:cNvSpPr>
            <a:spLocks noGrp="1"/>
          </p:cNvSpPr>
          <p:nvPr>
            <p:ph type="title"/>
          </p:nvPr>
        </p:nvSpPr>
        <p:spPr>
          <a:xfrm>
            <a:off x="838200" y="762007"/>
            <a:ext cx="10515600" cy="1487604"/>
          </a:xfrm>
        </p:spPr>
        <p:txBody>
          <a:bodyPr>
            <a:normAutofit/>
          </a:bodyPr>
          <a:lstStyle/>
          <a:p>
            <a:r>
              <a:rPr lang="es-PE" sz="4400" b="1"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t>Justificación:</a:t>
            </a:r>
            <a:br>
              <a:rPr lang="en-US" sz="4400"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br>
            <a:endParaRPr lang="en-US" dirty="0">
              <a:solidFill>
                <a:srgbClr val="C00000"/>
              </a:solidFill>
              <a:latin typeface="DIN Pro Medium" panose="020B0604020101020102" pitchFamily="34" charset="0"/>
              <a:cs typeface="DIN Pro Medium" panose="020B0604020101020102" pitchFamily="34" charset="0"/>
            </a:endParaRPr>
          </a:p>
        </p:txBody>
      </p:sp>
      <p:sp>
        <p:nvSpPr>
          <p:cNvPr id="3" name="Marcador de contenido 2">
            <a:extLst>
              <a:ext uri="{FF2B5EF4-FFF2-40B4-BE49-F238E27FC236}">
                <a16:creationId xmlns:a16="http://schemas.microsoft.com/office/drawing/2014/main" id="{AFB5F079-8B5E-4504-94AF-237BB2E49E30}"/>
              </a:ext>
            </a:extLst>
          </p:cNvPr>
          <p:cNvSpPr>
            <a:spLocks noGrp="1"/>
          </p:cNvSpPr>
          <p:nvPr>
            <p:ph idx="1"/>
          </p:nvPr>
        </p:nvSpPr>
        <p:spPr/>
        <p:txBody>
          <a:bodyPr/>
          <a:lstStyle/>
          <a:p>
            <a:pPr algn="just"/>
            <a:r>
              <a:rPr lang="es-ES" sz="1800" dirty="0">
                <a:effectLst/>
                <a:latin typeface="DIN Pro Medium" panose="020B0604020101020102" pitchFamily="34" charset="0"/>
                <a:ea typeface="Calibri" panose="020F0502020204030204" pitchFamily="34" charset="0"/>
                <a:cs typeface="DIN Pro Medium" panose="020B0604020101020102" pitchFamily="34" charset="0"/>
              </a:rPr>
              <a:t>La presente ley busca reivindicar la discriminación remunerativa y generar condiciones dignas para el trabajador  del sector salud.</a:t>
            </a:r>
          </a:p>
          <a:p>
            <a:pPr algn="just"/>
            <a:r>
              <a:rPr lang="es-ES" sz="1800" dirty="0">
                <a:latin typeface="DIN Pro Medium" panose="020B0604020101020102" pitchFamily="34" charset="0"/>
                <a:ea typeface="Calibri" panose="020F0502020204030204" pitchFamily="34" charset="0"/>
                <a:cs typeface="DIN Pro Medium" panose="020B0604020101020102" pitchFamily="34" charset="0"/>
              </a:rPr>
              <a:t>E</a:t>
            </a:r>
            <a:r>
              <a:rPr lang="es-ES" sz="1800" dirty="0">
                <a:effectLst/>
                <a:latin typeface="DIN Pro Medium" panose="020B0604020101020102" pitchFamily="34" charset="0"/>
                <a:ea typeface="Calibri" panose="020F0502020204030204" pitchFamily="34" charset="0"/>
                <a:cs typeface="DIN Pro Medium" panose="020B0604020101020102" pitchFamily="34" charset="0"/>
              </a:rPr>
              <a:t>n los noventa con la constitución de 1993 se abolió la estabilidad laboral y dio paso a la precarización de los  contratos en salud.</a:t>
            </a:r>
          </a:p>
          <a:p>
            <a:pPr algn="just"/>
            <a:r>
              <a:rPr lang="es-ES" sz="1800" dirty="0">
                <a:latin typeface="DIN Pro Medium" panose="020B0604020101020102" pitchFamily="34" charset="0"/>
                <a:ea typeface="Calibri" panose="020F0502020204030204" pitchFamily="34" charset="0"/>
                <a:cs typeface="DIN Pro Medium" panose="020B0604020101020102" pitchFamily="34" charset="0"/>
              </a:rPr>
              <a:t>P</a:t>
            </a:r>
            <a:r>
              <a:rPr lang="es-ES" sz="1800" dirty="0">
                <a:effectLst/>
                <a:latin typeface="DIN Pro Medium" panose="020B0604020101020102" pitchFamily="34" charset="0"/>
                <a:ea typeface="Calibri" panose="020F0502020204030204" pitchFamily="34" charset="0"/>
                <a:cs typeface="DIN Pro Medium" panose="020B0604020101020102" pitchFamily="34" charset="0"/>
              </a:rPr>
              <a:t>rimero los servicios no personales, la </a:t>
            </a:r>
            <a:r>
              <a:rPr lang="es-ES" sz="1800" dirty="0" err="1">
                <a:effectLst/>
                <a:latin typeface="DIN Pro Medium" panose="020B0604020101020102" pitchFamily="34" charset="0"/>
                <a:ea typeface="Calibri" panose="020F0502020204030204" pitchFamily="34" charset="0"/>
                <a:cs typeface="DIN Pro Medium" panose="020B0604020101020102" pitchFamily="34" charset="0"/>
              </a:rPr>
              <a:t>tercialización</a:t>
            </a:r>
            <a:r>
              <a:rPr lang="es-ES" sz="1800" dirty="0">
                <a:effectLst/>
                <a:latin typeface="DIN Pro Medium" panose="020B0604020101020102" pitchFamily="34" charset="0"/>
                <a:ea typeface="Calibri" panose="020F0502020204030204" pitchFamily="34" charset="0"/>
                <a:cs typeface="DIN Pro Medium" panose="020B0604020101020102" pitchFamily="34" charset="0"/>
              </a:rPr>
              <a:t>,  los </a:t>
            </a:r>
            <a:r>
              <a:rPr lang="es-ES" sz="1800" dirty="0" err="1">
                <a:effectLst/>
                <a:latin typeface="DIN Pro Medium" panose="020B0604020101020102" pitchFamily="34" charset="0"/>
                <a:ea typeface="Calibri" panose="020F0502020204030204" pitchFamily="34" charset="0"/>
                <a:cs typeface="DIN Pro Medium" panose="020B0604020101020102" pitchFamily="34" charset="0"/>
              </a:rPr>
              <a:t>services</a:t>
            </a:r>
            <a:r>
              <a:rPr lang="es-ES" sz="1800" dirty="0">
                <a:effectLst/>
                <a:latin typeface="DIN Pro Medium" panose="020B0604020101020102" pitchFamily="34" charset="0"/>
                <a:ea typeface="Calibri" panose="020F0502020204030204" pitchFamily="34" charset="0"/>
                <a:cs typeface="DIN Pro Medium" panose="020B0604020101020102" pitchFamily="34" charset="0"/>
              </a:rPr>
              <a:t> que por más de una década sometieron al trabajador de salud a trabajar sin ningún beneficio social ( vacaciones seguros y otros).</a:t>
            </a:r>
          </a:p>
          <a:p>
            <a:pPr algn="just"/>
            <a:r>
              <a:rPr lang="es-ES" sz="1800" b="1" kern="100" dirty="0">
                <a:effectLst/>
                <a:latin typeface="DIN Pro Medium" panose="020B0604020101020102" pitchFamily="34" charset="0"/>
                <a:ea typeface="Calibri" panose="020F0502020204030204" pitchFamily="34" charset="0"/>
                <a:cs typeface="DIN Pro Medium" panose="020B0604020101020102" pitchFamily="34" charset="0"/>
              </a:rPr>
              <a:t>1997:</a:t>
            </a:r>
            <a:r>
              <a:rPr lang="es-ES" sz="1800" kern="100" dirty="0">
                <a:effectLst/>
                <a:latin typeface="DIN Pro Medium" panose="020B0604020101020102" pitchFamily="34" charset="0"/>
                <a:ea typeface="Calibri" panose="020F0502020204030204" pitchFamily="34" charset="0"/>
                <a:cs typeface="DIN Pro Medium" panose="020B0604020101020102" pitchFamily="34" charset="0"/>
              </a:rPr>
              <a:t> </a:t>
            </a:r>
            <a:r>
              <a:rPr lang="es-ES" sz="1800" kern="100" dirty="0">
                <a:latin typeface="DIN Pro Medium" panose="020B0604020101020102" pitchFamily="34" charset="0"/>
                <a:ea typeface="Calibri" panose="020F0502020204030204" pitchFamily="34" charset="0"/>
                <a:cs typeface="DIN Pro Medium" panose="020B0604020101020102" pitchFamily="34" charset="0"/>
              </a:rPr>
              <a:t>L</a:t>
            </a:r>
            <a:r>
              <a:rPr lang="es-ES" sz="1800" kern="100" dirty="0">
                <a:effectLst/>
                <a:latin typeface="DIN Pro Medium" panose="020B0604020101020102" pitchFamily="34" charset="0"/>
                <a:ea typeface="Calibri" panose="020F0502020204030204" pitchFamily="34" charset="0"/>
                <a:cs typeface="DIN Pro Medium" panose="020B0604020101020102" pitchFamily="34" charset="0"/>
              </a:rPr>
              <a:t>os CLAS comités locales de administración de salud regidos bajo El </a:t>
            </a:r>
            <a:r>
              <a:rPr lang="es-ES" sz="1800" u="none" strike="noStrike" kern="100" dirty="0">
                <a:effectLst/>
                <a:latin typeface="DIN Pro Medium" panose="020B0604020101020102" pitchFamily="34" charset="0"/>
                <a:ea typeface="Calibri" panose="020F0502020204030204" pitchFamily="34" charset="0"/>
                <a:cs typeface="DIN Pro Medium" panose="020B0604020101020102" pitchFamily="34" charset="0"/>
              </a:rPr>
              <a:t>decreto legislativo </a:t>
            </a:r>
            <a:r>
              <a:rPr lang="es-ES" sz="1800" u="none" strike="noStrike" kern="100" dirty="0" err="1">
                <a:effectLst/>
                <a:latin typeface="DIN Pro Medium" panose="020B0604020101020102" pitchFamily="34" charset="0"/>
                <a:ea typeface="Calibri" panose="020F0502020204030204" pitchFamily="34" charset="0"/>
                <a:cs typeface="DIN Pro Medium" panose="020B0604020101020102" pitchFamily="34" charset="0"/>
              </a:rPr>
              <a:t>N°</a:t>
            </a:r>
            <a:r>
              <a:rPr lang="es-ES" sz="1800" u="none" strike="noStrike" kern="100" dirty="0">
                <a:effectLst/>
                <a:latin typeface="DIN Pro Medium" panose="020B0604020101020102" pitchFamily="34" charset="0"/>
                <a:ea typeface="Calibri" panose="020F0502020204030204" pitchFamily="34" charset="0"/>
                <a:cs typeface="DIN Pro Medium" panose="020B0604020101020102" pitchFamily="34" charset="0"/>
              </a:rPr>
              <a:t> 728</a:t>
            </a:r>
            <a:r>
              <a:rPr lang="es-ES" sz="1800" kern="100" dirty="0">
                <a:effectLst/>
                <a:latin typeface="DIN Pro Medium" panose="020B0604020101020102" pitchFamily="34" charset="0"/>
                <a:ea typeface="Calibri" panose="020F0502020204030204" pitchFamily="34" charset="0"/>
                <a:cs typeface="DIN Pro Medium" panose="020B0604020101020102" pitchFamily="34" charset="0"/>
              </a:rPr>
              <a:t>. Publicada el 27 de marzo de 1997  también conocido como ley de productividad y competitividad laboral que  sin embargo llevo a una politización de la contratación de los trabajadores de salud que hasta la fecha existen,  con sueldos muy precarios y con muy poca objetividad su contratación por que depende de quien lleve las riendas del comité</a:t>
            </a:r>
            <a:r>
              <a:rPr lang="es-ES" sz="1800" kern="100" dirty="0">
                <a:latin typeface="DIN Pro Medium" panose="020B0604020101020102" pitchFamily="34" charset="0"/>
                <a:ea typeface="Calibri" panose="020F0502020204030204" pitchFamily="34" charset="0"/>
                <a:cs typeface="DIN Pro Medium" panose="020B0604020101020102" pitchFamily="34" charset="0"/>
              </a:rPr>
              <a:t>.</a:t>
            </a:r>
            <a:endParaRPr lang="en-US" sz="1800" kern="100" dirty="0">
              <a:effectLst/>
              <a:latin typeface="DIN Pro Medium" panose="020B0604020101020102" pitchFamily="34" charset="0"/>
              <a:ea typeface="Calibri" panose="020F0502020204030204" pitchFamily="34" charset="0"/>
              <a:cs typeface="DIN Pro Medium" panose="020B0604020101020102" pitchFamily="34" charset="0"/>
            </a:endParaRPr>
          </a:p>
          <a:p>
            <a:pPr algn="just"/>
            <a:endParaRPr lang="en-US" dirty="0">
              <a:latin typeface="DIN Pro Medium" panose="020B0604020101020102" pitchFamily="34" charset="0"/>
              <a:cs typeface="DIN Pro Medium" panose="020B0604020101020102" pitchFamily="34" charset="0"/>
            </a:endParaRPr>
          </a:p>
        </p:txBody>
      </p:sp>
    </p:spTree>
    <p:extLst>
      <p:ext uri="{BB962C8B-B14F-4D97-AF65-F5344CB8AC3E}">
        <p14:creationId xmlns:p14="http://schemas.microsoft.com/office/powerpoint/2010/main" val="162294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11042644-66B3-56E5-6B6E-47E40B42FCB5}"/>
              </a:ext>
            </a:extLst>
          </p:cNvPr>
          <p:cNvGrpSpPr/>
          <p:nvPr/>
        </p:nvGrpSpPr>
        <p:grpSpPr>
          <a:xfrm>
            <a:off x="0" y="0"/>
            <a:ext cx="12192000" cy="6858000"/>
            <a:chOff x="0" y="0"/>
            <a:chExt cx="12192000" cy="6858000"/>
          </a:xfrm>
        </p:grpSpPr>
        <p:pic>
          <p:nvPicPr>
            <p:cNvPr id="5" name="Imagen 4">
              <a:extLst>
                <a:ext uri="{FF2B5EF4-FFF2-40B4-BE49-F238E27FC236}">
                  <a16:creationId xmlns:a16="http://schemas.microsoft.com/office/drawing/2014/main" id="{0A2A9C42-51EC-9E6A-8245-C586DC47E7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cxnSp>
          <p:nvCxnSpPr>
            <p:cNvPr id="6" name="Conector recto 5">
              <a:extLst>
                <a:ext uri="{FF2B5EF4-FFF2-40B4-BE49-F238E27FC236}">
                  <a16:creationId xmlns:a16="http://schemas.microsoft.com/office/drawing/2014/main" id="{04AC6495-783B-E3AE-0BEA-C9B0630A580E}"/>
                </a:ext>
              </a:extLst>
            </p:cNvPr>
            <p:cNvCxnSpPr/>
            <p:nvPr/>
          </p:nvCxnSpPr>
          <p:spPr>
            <a:xfrm>
              <a:off x="764275" y="0"/>
              <a:ext cx="0" cy="68580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Conector recto 6">
              <a:extLst>
                <a:ext uri="{FF2B5EF4-FFF2-40B4-BE49-F238E27FC236}">
                  <a16:creationId xmlns:a16="http://schemas.microsoft.com/office/drawing/2014/main" id="{7EE5529B-6A9A-0D49-B18A-AA11169D8543}"/>
                </a:ext>
              </a:extLst>
            </p:cNvPr>
            <p:cNvCxnSpPr>
              <a:cxnSpLocks/>
            </p:cNvCxnSpPr>
            <p:nvPr/>
          </p:nvCxnSpPr>
          <p:spPr>
            <a:xfrm flipH="1">
              <a:off x="0" y="6041408"/>
              <a:ext cx="121920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3" name="Marcador de contenido 2">
            <a:extLst>
              <a:ext uri="{FF2B5EF4-FFF2-40B4-BE49-F238E27FC236}">
                <a16:creationId xmlns:a16="http://schemas.microsoft.com/office/drawing/2014/main" id="{8DB1F3DD-153C-4405-9226-6DDD218161A1}"/>
              </a:ext>
            </a:extLst>
          </p:cNvPr>
          <p:cNvSpPr>
            <a:spLocks noGrp="1"/>
          </p:cNvSpPr>
          <p:nvPr>
            <p:ph idx="1"/>
          </p:nvPr>
        </p:nvSpPr>
        <p:spPr/>
        <p:txBody>
          <a:bodyPr/>
          <a:lstStyle/>
          <a:p>
            <a:pPr algn="just"/>
            <a:r>
              <a:rPr lang="es-PE" sz="1800" kern="100" dirty="0">
                <a:latin typeface="DIN Pro Medium" panose="020B0604020101020102" pitchFamily="34" charset="0"/>
                <a:ea typeface="Calibri" panose="020F0502020204030204" pitchFamily="34" charset="0"/>
                <a:cs typeface="DIN Pro Medium" panose="020B0604020101020102" pitchFamily="34" charset="0"/>
              </a:rPr>
              <a:t>2008: </a:t>
            </a:r>
            <a:r>
              <a:rPr lang="es-PE" sz="1800" kern="100" dirty="0">
                <a:effectLst/>
                <a:latin typeface="DIN Pro Medium" panose="020B0604020101020102" pitchFamily="34" charset="0"/>
                <a:ea typeface="Calibri" panose="020F0502020204030204" pitchFamily="34" charset="0"/>
                <a:cs typeface="DIN Pro Medium" panose="020B0604020101020102" pitchFamily="34" charset="0"/>
              </a:rPr>
              <a:t>Decreto Legislativo 1057 que regula el régimen especial de contratación administrativa de servicios promulgada el 27 de junio de 2008 que cuyo fin era Convertirse  régimen especial de contratación administrativa de servicios, y tiene por objeto garantizar los principios de méritos y capacidad, igualdad de oportunidades y profesionalismo de la administración pública. </a:t>
            </a:r>
          </a:p>
          <a:p>
            <a:pPr algn="just"/>
            <a:r>
              <a:rPr lang="es-PE" sz="1800" kern="100" dirty="0">
                <a:effectLst/>
                <a:latin typeface="DIN Pro Medium" panose="020B0604020101020102" pitchFamily="34" charset="0"/>
                <a:ea typeface="Calibri" panose="020F0502020204030204" pitchFamily="34" charset="0"/>
                <a:cs typeface="DIN Pro Medium" panose="020B0604020101020102" pitchFamily="34" charset="0"/>
              </a:rPr>
              <a:t>Esto funciono medianamente al inicio fue restituyendo beneficios laborales a los trabajadores al inicio contemplaba el trabajo de 180 horas semanales, vacaciones 15 días, con lucha y presión social fue modificándose hasta lograr trabajo de 150 horas semanales, vacaciones 1 mes y gozar de todos lo beneficios como seguros y mediana estabilidad laboral por entrar por concurso púbico de méritos.</a:t>
            </a:r>
            <a:endParaRPr lang="en-US" sz="1800" kern="100" dirty="0">
              <a:effectLst/>
              <a:latin typeface="DIN Pro Medium" panose="020B0604020101020102" pitchFamily="34" charset="0"/>
              <a:ea typeface="Calibri" panose="020F0502020204030204" pitchFamily="34" charset="0"/>
              <a:cs typeface="DIN Pro Medium" panose="020B0604020101020102" pitchFamily="34" charset="0"/>
            </a:endParaRPr>
          </a:p>
          <a:p>
            <a:pPr algn="just"/>
            <a:endParaRPr lang="en-US" dirty="0">
              <a:latin typeface="DIN Pro Medium" panose="020B0604020101020102" pitchFamily="34" charset="0"/>
              <a:cs typeface="DIN Pro Medium" panose="020B0604020101020102" pitchFamily="34" charset="0"/>
            </a:endParaRPr>
          </a:p>
        </p:txBody>
      </p:sp>
      <p:sp>
        <p:nvSpPr>
          <p:cNvPr id="10" name="Título 1">
            <a:extLst>
              <a:ext uri="{FF2B5EF4-FFF2-40B4-BE49-F238E27FC236}">
                <a16:creationId xmlns:a16="http://schemas.microsoft.com/office/drawing/2014/main" id="{41F6312B-291E-5E34-159E-E76536E7E6B8}"/>
              </a:ext>
            </a:extLst>
          </p:cNvPr>
          <p:cNvSpPr txBox="1">
            <a:spLocks/>
          </p:cNvSpPr>
          <p:nvPr/>
        </p:nvSpPr>
        <p:spPr>
          <a:xfrm>
            <a:off x="838200" y="400786"/>
            <a:ext cx="10515600" cy="14876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PE" b="1" kern="100" dirty="0">
                <a:solidFill>
                  <a:srgbClr val="C00000"/>
                </a:solidFill>
                <a:latin typeface="DIN Pro Medium" panose="020B0604020101020102" pitchFamily="34" charset="0"/>
                <a:ea typeface="Calibri" panose="020F0502020204030204" pitchFamily="34" charset="0"/>
                <a:cs typeface="DIN Pro Medium" panose="020B0604020101020102" pitchFamily="34" charset="0"/>
              </a:rPr>
              <a:t>Justificación:</a:t>
            </a:r>
            <a:endParaRPr lang="en-US" dirty="0">
              <a:solidFill>
                <a:srgbClr val="C00000"/>
              </a:solidFill>
              <a:latin typeface="DIN Pro Medium" panose="020B0604020101020102" pitchFamily="34" charset="0"/>
              <a:cs typeface="DIN Pro Medium" panose="020B0604020101020102" pitchFamily="34" charset="0"/>
            </a:endParaRPr>
          </a:p>
        </p:txBody>
      </p:sp>
    </p:spTree>
    <p:extLst>
      <p:ext uri="{BB962C8B-B14F-4D97-AF65-F5344CB8AC3E}">
        <p14:creationId xmlns:p14="http://schemas.microsoft.com/office/powerpoint/2010/main" val="1697749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73F4569E-A5DD-7D54-6822-E7BF6204DEA8}"/>
              </a:ext>
            </a:extLst>
          </p:cNvPr>
          <p:cNvGrpSpPr/>
          <p:nvPr/>
        </p:nvGrpSpPr>
        <p:grpSpPr>
          <a:xfrm>
            <a:off x="0" y="0"/>
            <a:ext cx="12192000" cy="6858000"/>
            <a:chOff x="0" y="0"/>
            <a:chExt cx="12192000" cy="6858000"/>
          </a:xfrm>
        </p:grpSpPr>
        <p:pic>
          <p:nvPicPr>
            <p:cNvPr id="5" name="Imagen 4">
              <a:extLst>
                <a:ext uri="{FF2B5EF4-FFF2-40B4-BE49-F238E27FC236}">
                  <a16:creationId xmlns:a16="http://schemas.microsoft.com/office/drawing/2014/main" id="{3393577B-5A02-4434-2227-71C090E9A5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cxnSp>
          <p:nvCxnSpPr>
            <p:cNvPr id="6" name="Conector recto 5">
              <a:extLst>
                <a:ext uri="{FF2B5EF4-FFF2-40B4-BE49-F238E27FC236}">
                  <a16:creationId xmlns:a16="http://schemas.microsoft.com/office/drawing/2014/main" id="{0783FCCB-F0B0-25BB-6800-3001AF4B96B0}"/>
                </a:ext>
              </a:extLst>
            </p:cNvPr>
            <p:cNvCxnSpPr/>
            <p:nvPr/>
          </p:nvCxnSpPr>
          <p:spPr>
            <a:xfrm>
              <a:off x="764275" y="0"/>
              <a:ext cx="0" cy="68580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Conector recto 6">
              <a:extLst>
                <a:ext uri="{FF2B5EF4-FFF2-40B4-BE49-F238E27FC236}">
                  <a16:creationId xmlns:a16="http://schemas.microsoft.com/office/drawing/2014/main" id="{C39D0942-51F5-103B-C7CD-741FA46EE26D}"/>
                </a:ext>
              </a:extLst>
            </p:cNvPr>
            <p:cNvCxnSpPr>
              <a:cxnSpLocks/>
            </p:cNvCxnSpPr>
            <p:nvPr/>
          </p:nvCxnSpPr>
          <p:spPr>
            <a:xfrm flipH="1">
              <a:off x="0" y="6041408"/>
              <a:ext cx="121920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3" name="Marcador de contenido 2">
            <a:extLst>
              <a:ext uri="{FF2B5EF4-FFF2-40B4-BE49-F238E27FC236}">
                <a16:creationId xmlns:a16="http://schemas.microsoft.com/office/drawing/2014/main" id="{0DFD2D77-A3DB-492D-8F09-0FD73E4E7D1F}"/>
              </a:ext>
            </a:extLst>
          </p:cNvPr>
          <p:cNvSpPr>
            <a:spLocks noGrp="1"/>
          </p:cNvSpPr>
          <p:nvPr>
            <p:ph idx="1"/>
          </p:nvPr>
        </p:nvSpPr>
        <p:spPr>
          <a:xfrm>
            <a:off x="838200" y="1856096"/>
            <a:ext cx="10515600" cy="4320866"/>
          </a:xfrm>
        </p:spPr>
        <p:txBody>
          <a:bodyPr/>
          <a:lstStyle/>
          <a:p>
            <a:pPr marL="0" marR="0" algn="just">
              <a:spcBef>
                <a:spcPts val="0"/>
              </a:spcBef>
              <a:spcAft>
                <a:spcPts val="750"/>
              </a:spcAft>
            </a:pPr>
            <a:r>
              <a:rPr lang="es-PE" sz="1800" dirty="0">
                <a:solidFill>
                  <a:srgbClr val="000000"/>
                </a:solidFill>
                <a:effectLst/>
                <a:latin typeface="DIN Pro Medium" panose="020B0604020101020102" pitchFamily="34" charset="0"/>
                <a:ea typeface="Calibri" panose="020F0502020204030204" pitchFamily="34" charset="0"/>
                <a:cs typeface="DIN Pro Medium" panose="020B0604020101020102" pitchFamily="34" charset="0"/>
              </a:rPr>
              <a:t>El 09 de marzo del 2021 se promulga la LEY </a:t>
            </a:r>
            <a:r>
              <a:rPr lang="es-PE" sz="1800" dirty="0" err="1">
                <a:solidFill>
                  <a:srgbClr val="000000"/>
                </a:solidFill>
                <a:effectLst/>
                <a:latin typeface="DIN Pro Medium" panose="020B0604020101020102" pitchFamily="34" charset="0"/>
                <a:ea typeface="Calibri" panose="020F0502020204030204" pitchFamily="34" charset="0"/>
                <a:cs typeface="DIN Pro Medium" panose="020B0604020101020102" pitchFamily="34" charset="0"/>
              </a:rPr>
              <a:t>Nº</a:t>
            </a:r>
            <a:r>
              <a:rPr lang="es-PE" sz="1800" dirty="0">
                <a:solidFill>
                  <a:srgbClr val="000000"/>
                </a:solidFill>
                <a:effectLst/>
                <a:latin typeface="DIN Pro Medium" panose="020B0604020101020102" pitchFamily="34" charset="0"/>
                <a:ea typeface="Calibri" panose="020F0502020204030204" pitchFamily="34" charset="0"/>
                <a:cs typeface="DIN Pro Medium" panose="020B0604020101020102" pitchFamily="34" charset="0"/>
              </a:rPr>
              <a:t> 31131 LEY QUE ESTABLECE DISPOSICIONES PARA ERRADICAR LA DISCRIMINACIÓN EN LOS REGÍMENES LABORALES DEL SECTOR PÚBLICO le que el  </a:t>
            </a:r>
            <a:endParaRPr lang="en-US" sz="1800" dirty="0">
              <a:effectLst/>
              <a:latin typeface="DIN Pro Medium" panose="020B0604020101020102" pitchFamily="34" charset="0"/>
              <a:ea typeface="Times New Roman" panose="02020603050405020304" pitchFamily="18" charset="0"/>
              <a:cs typeface="DIN Pro Medium" panose="020B0604020101020102" pitchFamily="34" charset="0"/>
            </a:endParaRPr>
          </a:p>
          <a:p>
            <a:pPr marL="0" marR="0" algn="just">
              <a:spcBef>
                <a:spcPts val="0"/>
              </a:spcBef>
            </a:pPr>
            <a:r>
              <a:rPr lang="es-ES" sz="1800" dirty="0">
                <a:solidFill>
                  <a:srgbClr val="000000"/>
                </a:solidFill>
                <a:effectLst/>
                <a:latin typeface="DIN Pro Medium" panose="020B0604020101020102" pitchFamily="34" charset="0"/>
                <a:ea typeface="Calibri" panose="020F0502020204030204" pitchFamily="34" charset="0"/>
                <a:cs typeface="DIN Pro Medium" panose="020B0604020101020102" pitchFamily="34" charset="0"/>
              </a:rPr>
              <a:t>30 de noviembre de 2021 El Pleno del Tribunal Constitucional (TC) declaró, por mayoría, parcialmente inconstitucional la Ley 31131, en sus artículos 1, 2, 3, 5 y Disposiciones Complementarias Finales, que disponían la incorporación de los trabajadores con Contrato Administrativo de Servicios (CAS) a los regímenes laborales de los decretos legislativos 276 y 728.</a:t>
            </a:r>
            <a:endParaRPr lang="en-US" sz="1800" dirty="0">
              <a:effectLst/>
              <a:latin typeface="DIN Pro Medium" panose="020B0604020101020102" pitchFamily="34" charset="0"/>
              <a:ea typeface="Times New Roman" panose="02020603050405020304" pitchFamily="18" charset="0"/>
              <a:cs typeface="DIN Pro Medium" panose="020B0604020101020102" pitchFamily="34" charset="0"/>
            </a:endParaRPr>
          </a:p>
          <a:p>
            <a:pPr marL="0" marR="0" algn="just">
              <a:spcBef>
                <a:spcPts val="0"/>
              </a:spcBef>
            </a:pPr>
            <a:r>
              <a:rPr lang="es-ES" sz="1800" dirty="0">
                <a:solidFill>
                  <a:srgbClr val="000000"/>
                </a:solidFill>
                <a:effectLst/>
                <a:latin typeface="DIN Pro Medium" panose="020B0604020101020102" pitchFamily="34" charset="0"/>
                <a:ea typeface="Calibri" panose="020F0502020204030204" pitchFamily="34" charset="0"/>
                <a:cs typeface="DIN Pro Medium" panose="020B0604020101020102" pitchFamily="34" charset="0"/>
              </a:rPr>
              <a:t>En este fallo, el TC reitera su jurisprudencia expresada recientemente en la sentencia 11-2020-PI/TC, en la que, por unanimidad, declaró inconstitucional la Ley 31039, sobre ascenso automático, nombramiento y otros, del personal de salud.</a:t>
            </a:r>
          </a:p>
          <a:p>
            <a:pPr marL="0" marR="0" algn="just">
              <a:spcBef>
                <a:spcPts val="0"/>
              </a:spcBef>
            </a:pPr>
            <a:r>
              <a:rPr lang="es-ES" sz="1800" dirty="0">
                <a:solidFill>
                  <a:srgbClr val="000000"/>
                </a:solidFill>
                <a:effectLst/>
                <a:latin typeface="DIN Pro Medium" panose="020B0604020101020102" pitchFamily="34" charset="0"/>
                <a:ea typeface="Calibri" panose="020F0502020204030204" pitchFamily="34" charset="0"/>
                <a:cs typeface="DIN Pro Medium" panose="020B0604020101020102" pitchFamily="34" charset="0"/>
              </a:rPr>
              <a:t> Como en aquella ocasión, el TC consideró que la Ley 31131, al ordenar la incorporación de los servidores del régimen CAS a los decretos legislativos 276 y 728, es inconstitucional por infringir las disposiciones de la Constitución referidas a: la prohibición de los congresistas de crear o aumentar gastos públicos (artículo 79), el principio de equilibrio presupuestal (artículo 78) y la competencia del Poder Ejecutivo para “administrar la hacienda pública” (artículo 118, inciso 17).</a:t>
            </a:r>
            <a:endParaRPr lang="en-US" sz="1800" dirty="0">
              <a:effectLst/>
              <a:latin typeface="DIN Pro Medium" panose="020B0604020101020102" pitchFamily="34" charset="0"/>
              <a:ea typeface="Times New Roman" panose="02020603050405020304" pitchFamily="18" charset="0"/>
              <a:cs typeface="DIN Pro Medium" panose="020B0604020101020102" pitchFamily="34" charset="0"/>
            </a:endParaRPr>
          </a:p>
          <a:p>
            <a:endParaRPr lang="en-US" dirty="0">
              <a:latin typeface="DIN Pro Medium" panose="020B0604020101020102" pitchFamily="34" charset="0"/>
              <a:cs typeface="DIN Pro Medium" panose="020B0604020101020102" pitchFamily="34" charset="0"/>
            </a:endParaRPr>
          </a:p>
        </p:txBody>
      </p:sp>
      <p:sp>
        <p:nvSpPr>
          <p:cNvPr id="8" name="Título 1">
            <a:extLst>
              <a:ext uri="{FF2B5EF4-FFF2-40B4-BE49-F238E27FC236}">
                <a16:creationId xmlns:a16="http://schemas.microsoft.com/office/drawing/2014/main" id="{916D244F-123A-5275-D3C2-F7E564432AAA}"/>
              </a:ext>
            </a:extLst>
          </p:cNvPr>
          <p:cNvSpPr>
            <a:spLocks noGrp="1"/>
          </p:cNvSpPr>
          <p:nvPr>
            <p:ph type="title"/>
          </p:nvPr>
        </p:nvSpPr>
        <p:spPr>
          <a:xfrm>
            <a:off x="838200" y="762007"/>
            <a:ext cx="10515600" cy="1487604"/>
          </a:xfrm>
        </p:spPr>
        <p:txBody>
          <a:bodyPr>
            <a:normAutofit/>
          </a:bodyPr>
          <a:lstStyle/>
          <a:p>
            <a:r>
              <a:rPr lang="es-PE" sz="4400" b="1"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t>Justificación:</a:t>
            </a:r>
            <a:br>
              <a:rPr lang="en-US" sz="4400"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br>
            <a:endParaRPr lang="en-US" dirty="0">
              <a:solidFill>
                <a:srgbClr val="C00000"/>
              </a:solidFill>
              <a:latin typeface="DIN Pro Medium" panose="020B0604020101020102" pitchFamily="34" charset="0"/>
              <a:cs typeface="DIN Pro Medium" panose="020B0604020101020102" pitchFamily="34" charset="0"/>
            </a:endParaRPr>
          </a:p>
        </p:txBody>
      </p:sp>
    </p:spTree>
    <p:extLst>
      <p:ext uri="{BB962C8B-B14F-4D97-AF65-F5344CB8AC3E}">
        <p14:creationId xmlns:p14="http://schemas.microsoft.com/office/powerpoint/2010/main" val="3669466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F92F3C84-DD55-9FE0-8B40-F65F2B53E613}"/>
              </a:ext>
            </a:extLst>
          </p:cNvPr>
          <p:cNvGrpSpPr/>
          <p:nvPr/>
        </p:nvGrpSpPr>
        <p:grpSpPr>
          <a:xfrm>
            <a:off x="0" y="0"/>
            <a:ext cx="12192000" cy="6858000"/>
            <a:chOff x="0" y="0"/>
            <a:chExt cx="12192000" cy="6858000"/>
          </a:xfrm>
        </p:grpSpPr>
        <p:pic>
          <p:nvPicPr>
            <p:cNvPr id="5" name="Imagen 4">
              <a:extLst>
                <a:ext uri="{FF2B5EF4-FFF2-40B4-BE49-F238E27FC236}">
                  <a16:creationId xmlns:a16="http://schemas.microsoft.com/office/drawing/2014/main" id="{F2FA013C-4063-93B9-2266-3B232562CA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cxnSp>
          <p:nvCxnSpPr>
            <p:cNvPr id="6" name="Conector recto 5">
              <a:extLst>
                <a:ext uri="{FF2B5EF4-FFF2-40B4-BE49-F238E27FC236}">
                  <a16:creationId xmlns:a16="http://schemas.microsoft.com/office/drawing/2014/main" id="{5418E631-56CA-1BB6-3BC4-B0B3F411D81C}"/>
                </a:ext>
              </a:extLst>
            </p:cNvPr>
            <p:cNvCxnSpPr/>
            <p:nvPr/>
          </p:nvCxnSpPr>
          <p:spPr>
            <a:xfrm>
              <a:off x="764275" y="0"/>
              <a:ext cx="0" cy="685800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 name="Conector recto 6">
              <a:extLst>
                <a:ext uri="{FF2B5EF4-FFF2-40B4-BE49-F238E27FC236}">
                  <a16:creationId xmlns:a16="http://schemas.microsoft.com/office/drawing/2014/main" id="{0DC2E385-1E24-2CE2-63EA-058C64DAD447}"/>
                </a:ext>
              </a:extLst>
            </p:cNvPr>
            <p:cNvCxnSpPr>
              <a:cxnSpLocks/>
            </p:cNvCxnSpPr>
            <p:nvPr/>
          </p:nvCxnSpPr>
          <p:spPr>
            <a:xfrm flipH="1">
              <a:off x="0" y="6041408"/>
              <a:ext cx="1219200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2" name="Título 1">
            <a:extLst>
              <a:ext uri="{FF2B5EF4-FFF2-40B4-BE49-F238E27FC236}">
                <a16:creationId xmlns:a16="http://schemas.microsoft.com/office/drawing/2014/main" id="{518DFB7D-B68F-46E0-B3E2-942BD2456A32}"/>
              </a:ext>
            </a:extLst>
          </p:cNvPr>
          <p:cNvSpPr>
            <a:spLocks noGrp="1"/>
          </p:cNvSpPr>
          <p:nvPr>
            <p:ph type="title"/>
          </p:nvPr>
        </p:nvSpPr>
        <p:spPr>
          <a:xfrm>
            <a:off x="838200" y="816591"/>
            <a:ext cx="10515600" cy="874097"/>
          </a:xfrm>
        </p:spPr>
        <p:txBody>
          <a:bodyPr>
            <a:normAutofit fontScale="90000"/>
          </a:bodyPr>
          <a:lstStyle/>
          <a:p>
            <a:r>
              <a:rPr lang="es-PE" sz="4400" b="1"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t>ACTUALIZACIÓN DE DOCUMENTOS DE GESTIÓN</a:t>
            </a:r>
            <a:endParaRPr lang="en-US" dirty="0">
              <a:solidFill>
                <a:srgbClr val="C00000"/>
              </a:solidFill>
              <a:latin typeface="DIN Pro Medium" panose="020B0604020101020102" pitchFamily="34" charset="0"/>
              <a:cs typeface="DIN Pro Medium" panose="020B0604020101020102" pitchFamily="34" charset="0"/>
            </a:endParaRPr>
          </a:p>
        </p:txBody>
      </p:sp>
      <p:sp>
        <p:nvSpPr>
          <p:cNvPr id="3" name="Marcador de contenido 2">
            <a:extLst>
              <a:ext uri="{FF2B5EF4-FFF2-40B4-BE49-F238E27FC236}">
                <a16:creationId xmlns:a16="http://schemas.microsoft.com/office/drawing/2014/main" id="{DF1A4224-CE66-4911-BF02-2BBDA586ABBA}"/>
              </a:ext>
            </a:extLst>
          </p:cNvPr>
          <p:cNvSpPr>
            <a:spLocks noGrp="1"/>
          </p:cNvSpPr>
          <p:nvPr>
            <p:ph idx="1"/>
          </p:nvPr>
        </p:nvSpPr>
        <p:spPr/>
        <p:txBody>
          <a:bodyPr/>
          <a:lstStyle/>
          <a:p>
            <a:pPr marL="0" marR="0" algn="just">
              <a:lnSpc>
                <a:spcPct val="107000"/>
              </a:lnSpc>
              <a:spcBef>
                <a:spcPts val="0"/>
              </a:spcBef>
              <a:spcAft>
                <a:spcPts val="800"/>
              </a:spcAft>
            </a:pPr>
            <a:r>
              <a:rPr lang="es-PE" sz="1800" kern="100" dirty="0">
                <a:solidFill>
                  <a:srgbClr val="C00000"/>
                </a:solidFill>
                <a:effectLst/>
                <a:latin typeface="DIN Pro Medium" panose="020B0604020101020102" pitchFamily="34" charset="0"/>
                <a:ea typeface="Calibri" panose="020F0502020204030204" pitchFamily="34" charset="0"/>
                <a:cs typeface="DIN Pro Medium" panose="020B0604020101020102" pitchFamily="34" charset="0"/>
              </a:rPr>
              <a:t>Los ministerios, instituciones públicas y organismos públicos descentralizados adecuan</a:t>
            </a:r>
            <a:r>
              <a:rPr lang="es-PE" sz="1800" kern="100" dirty="0">
                <a:solidFill>
                  <a:srgbClr val="FF0000"/>
                </a:solidFill>
                <a:effectLst/>
                <a:latin typeface="DIN Pro Medium" panose="020B0604020101020102" pitchFamily="34" charset="0"/>
                <a:ea typeface="Calibri" panose="020F0502020204030204" pitchFamily="34" charset="0"/>
                <a:cs typeface="DIN Pro Medium" panose="020B0604020101020102" pitchFamily="34" charset="0"/>
              </a:rPr>
              <a:t> </a:t>
            </a:r>
            <a:r>
              <a:rPr lang="es-PE" sz="1800" kern="100" dirty="0">
                <a:effectLst/>
                <a:latin typeface="DIN Pro Medium" panose="020B0604020101020102" pitchFamily="34" charset="0"/>
                <a:ea typeface="Calibri" panose="020F0502020204030204" pitchFamily="34" charset="0"/>
                <a:cs typeface="DIN Pro Medium" panose="020B0604020101020102" pitchFamily="34" charset="0"/>
              </a:rPr>
              <a:t>y a</a:t>
            </a:r>
            <a:r>
              <a:rPr lang="es-ES" sz="1800" kern="100" dirty="0">
                <a:effectLst/>
                <a:latin typeface="DIN Pro Medium" panose="020B0604020101020102" pitchFamily="34" charset="0"/>
                <a:ea typeface="Calibri" panose="020F0502020204030204" pitchFamily="34" charset="0"/>
                <a:cs typeface="DIN Pro Medium" panose="020B0604020101020102" pitchFamily="34" charset="0"/>
              </a:rPr>
              <a:t>actualizan sus instrumentos de gestión y priorización de contratación de recursos humanos con objetico de cierre de brechas </a:t>
            </a:r>
            <a:endParaRPr lang="en-US" sz="1800" kern="100" dirty="0">
              <a:effectLst/>
              <a:latin typeface="DIN Pro Medium" panose="020B0604020101020102" pitchFamily="34" charset="0"/>
              <a:ea typeface="Calibri" panose="020F0502020204030204" pitchFamily="34" charset="0"/>
              <a:cs typeface="DIN Pro Medium" panose="020B0604020101020102" pitchFamily="34" charset="0"/>
            </a:endParaRPr>
          </a:p>
          <a:p>
            <a:pPr marL="0" marR="0" algn="just">
              <a:lnSpc>
                <a:spcPct val="107000"/>
              </a:lnSpc>
              <a:spcBef>
                <a:spcPts val="0"/>
              </a:spcBef>
              <a:spcAft>
                <a:spcPts val="800"/>
              </a:spcAft>
            </a:pPr>
            <a:r>
              <a:rPr lang="es-ES" sz="1800" kern="100" dirty="0">
                <a:effectLst/>
                <a:latin typeface="DIN Pro Medium" panose="020B0604020101020102" pitchFamily="34" charset="0"/>
                <a:ea typeface="Calibri" panose="020F0502020204030204" pitchFamily="34" charset="0"/>
                <a:cs typeface="DIN Pro Medium" panose="020B0604020101020102" pitchFamily="34" charset="0"/>
              </a:rPr>
              <a:t>Disponer la actualización de los documentos de gestión de la entidad como el Cuadro para la Asignación de Personal – Provisional (CAP-P), o en el Cuadro de Puestos de la Entidad (CPE) y el Presupuesto Analítico de Personal (PAP) de acuerdo a lo dispuesto en la presente ley.</a:t>
            </a:r>
            <a:endParaRPr lang="en-US" sz="1800" kern="100" dirty="0">
              <a:effectLst/>
              <a:latin typeface="DIN Pro Medium" panose="020B0604020101020102" pitchFamily="34" charset="0"/>
              <a:ea typeface="Calibri" panose="020F0502020204030204" pitchFamily="34" charset="0"/>
              <a:cs typeface="DIN Pro Medium" panose="020B0604020101020102" pitchFamily="34" charset="0"/>
            </a:endParaRPr>
          </a:p>
          <a:p>
            <a:pPr marL="0" marR="0" algn="just">
              <a:lnSpc>
                <a:spcPct val="107000"/>
              </a:lnSpc>
              <a:spcBef>
                <a:spcPts val="0"/>
              </a:spcBef>
              <a:spcAft>
                <a:spcPts val="800"/>
              </a:spcAft>
            </a:pPr>
            <a:r>
              <a:rPr lang="es-ES" sz="1800" kern="100" dirty="0">
                <a:effectLst/>
                <a:latin typeface="DIN Pro Medium" panose="020B0604020101020102" pitchFamily="34" charset="0"/>
                <a:ea typeface="Calibri" panose="020F0502020204030204" pitchFamily="34" charset="0"/>
                <a:cs typeface="DIN Pro Medium" panose="020B0604020101020102" pitchFamily="34" charset="0"/>
              </a:rPr>
              <a:t>El Cuadro para la Asignación de Personal – Provisional (CAP-P) establece de manera periódica el sinceramiento de recursos humanos (plazas ocupadas) y permite establecer una proyección de cierre de brechas (plazas previstas)</a:t>
            </a:r>
            <a:endParaRPr lang="en-US" sz="1800" kern="100" dirty="0">
              <a:effectLst/>
              <a:latin typeface="DIN Pro Medium" panose="020B0604020101020102" pitchFamily="34" charset="0"/>
              <a:ea typeface="Calibri" panose="020F0502020204030204" pitchFamily="34" charset="0"/>
              <a:cs typeface="DIN Pro Medium" panose="020B0604020101020102" pitchFamily="34" charset="0"/>
            </a:endParaRPr>
          </a:p>
          <a:p>
            <a:endParaRPr lang="en-US" dirty="0">
              <a:latin typeface="DIN Pro Medium" panose="020B0604020101020102" pitchFamily="34" charset="0"/>
              <a:cs typeface="DIN Pro Medium" panose="020B0604020101020102" pitchFamily="34" charset="0"/>
            </a:endParaRPr>
          </a:p>
        </p:txBody>
      </p:sp>
    </p:spTree>
    <p:extLst>
      <p:ext uri="{BB962C8B-B14F-4D97-AF65-F5344CB8AC3E}">
        <p14:creationId xmlns:p14="http://schemas.microsoft.com/office/powerpoint/2010/main" val="26665444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971</Words>
  <Application>Microsoft Office PowerPoint</Application>
  <PresentationFormat>Panorámica</PresentationFormat>
  <Paragraphs>34</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DIN Pro Medium</vt:lpstr>
      <vt:lpstr>Tema de Office</vt:lpstr>
      <vt:lpstr>PROYECTO DE LEY QUE AUTORIZA LA CONTRATACIÓN DE PERSONAL EN PLAZAS PREVISTAS DEL CUADRO PARA ASIGNACIÓN DE PERSONAL (CAP) DE LAS UNIDADES EJECUTORAS DE SALUD</vt:lpstr>
      <vt:lpstr>Objetivos Generales</vt:lpstr>
      <vt:lpstr>Artículo 1.- Objeto de la Ley </vt:lpstr>
      <vt:lpstr>Artículo 3.- Autorización de contratación de personal </vt:lpstr>
      <vt:lpstr>Artículo 4.- Ámbito de aplicación </vt:lpstr>
      <vt:lpstr>Justificación: </vt:lpstr>
      <vt:lpstr>Presentación de PowerPoint</vt:lpstr>
      <vt:lpstr>Justificación: </vt:lpstr>
      <vt:lpstr>ACTUALIZACIÓN DE DOCUMENTOS DE GESTIÓN</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NUEVA LEY DEL TRABAJADOR DE SALUD</dc:title>
  <dc:creator>LIZETT DIAZ</dc:creator>
  <cp:lastModifiedBy>Luis Enrique  Pineda Larzo</cp:lastModifiedBy>
  <cp:revision>12</cp:revision>
  <cp:lastPrinted>2023-05-04T23:45:25Z</cp:lastPrinted>
  <dcterms:created xsi:type="dcterms:W3CDTF">2023-02-28T02:57:15Z</dcterms:created>
  <dcterms:modified xsi:type="dcterms:W3CDTF">2023-08-29T22:09:20Z</dcterms:modified>
</cp:coreProperties>
</file>