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395" r:id="rId2"/>
    <p:sldId id="374" r:id="rId3"/>
    <p:sldId id="375" r:id="rId4"/>
    <p:sldId id="376" r:id="rId5"/>
    <p:sldId id="377" r:id="rId6"/>
    <p:sldId id="378" r:id="rId7"/>
    <p:sldId id="379" r:id="rId8"/>
    <p:sldId id="396" r:id="rId9"/>
    <p:sldId id="397" r:id="rId10"/>
    <p:sldId id="386" r:id="rId11"/>
    <p:sldId id="398" r:id="rId12"/>
    <p:sldId id="371" r:id="rId13"/>
  </p:sldIdLst>
  <p:sldSz cx="9144000" cy="6858000" type="screen4x3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6FF66"/>
    <a:srgbClr val="FF9900"/>
    <a:srgbClr val="EB2B05"/>
    <a:srgbClr val="D51B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85" d="100"/>
          <a:sy n="85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9C60-DA3C-4126-8C1F-DCFA1978AC3C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7504-4B51-4E0B-A9BA-723B4525F6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668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3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8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74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59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93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33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79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4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33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7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3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4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316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88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21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48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F1E8-2BD0-4D0F-B24D-BA1FB8B4991B}" type="datetimeFigureOut">
              <a:rPr lang="es-PE" smtClean="0"/>
              <a:t>13/09/2023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3E81-F8E8-4416-B685-1C3B3893F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3571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0381B3-5AD8-FCEE-AD9F-346C752ACDB7}"/>
              </a:ext>
            </a:extLst>
          </p:cNvPr>
          <p:cNvSpPr txBox="1"/>
          <p:nvPr/>
        </p:nvSpPr>
        <p:spPr>
          <a:xfrm>
            <a:off x="-1548680" y="384153"/>
            <a:ext cx="6336704" cy="632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5525" marR="306705" algn="ctr">
              <a:lnSpc>
                <a:spcPct val="97000"/>
              </a:lnSpc>
              <a:spcBef>
                <a:spcPts val="111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PROYECTO DE LEY 03160/2022-CR</a:t>
            </a:r>
          </a:p>
          <a:p>
            <a:pPr marL="2295525" marR="306705" algn="just">
              <a:lnSpc>
                <a:spcPct val="97000"/>
              </a:lnSpc>
              <a:spcBef>
                <a:spcPts val="1110"/>
              </a:spcBef>
              <a:spcAft>
                <a:spcPts val="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PROYECT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DE LEY QUE RECONOCE EL DERECHO AL PAGO DEL INCREMENTO REMUNERATIVO</a:t>
            </a:r>
            <a:r>
              <a:rPr lang="es-ES" sz="2400" b="1" spc="-8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EQUIVALENTE</a:t>
            </a:r>
            <a:r>
              <a:rPr lang="es-ES" sz="2400" b="1" spc="-75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b="1" spc="-12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10°/»</a:t>
            </a:r>
            <a:r>
              <a:rPr lang="es-ES" sz="2400" b="1" spc="-115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 HABER MENSUAL EN CUMPLIMIENTO AL ARTICULO 2 DEL DECRETO LEY </a:t>
            </a:r>
            <a:r>
              <a:rPr lang="es-E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N°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25981, Y SIN LA EXIGENCIA DE SENTENCIA JUDICIAL Y</a:t>
            </a:r>
            <a:r>
              <a:rPr lang="es-ES" sz="2400" b="1" spc="-9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MENOS</a:t>
            </a:r>
            <a:r>
              <a:rPr lang="es-ES" sz="2400" b="1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b="1" spc="-8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CALIDAD</a:t>
            </a:r>
            <a:r>
              <a:rPr lang="es-ES" sz="2400" b="1" spc="-4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b="1" spc="-6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COSA</a:t>
            </a:r>
            <a:r>
              <a:rPr lang="es-ES" sz="2400" b="1" spc="-5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JUZGADA.</a:t>
            </a:r>
            <a:endParaRPr lang="es-PE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6" name="Picture 2" descr="DIÁLOGO EDUCATIVO AZÁNGARO: Más de 700 docentes con nombramiento interino  serán cesados hoy por el MINEDU">
            <a:extLst>
              <a:ext uri="{FF2B5EF4-FFF2-40B4-BE49-F238E27FC236}">
                <a16:creationId xmlns:a16="http://schemas.microsoft.com/office/drawing/2014/main" id="{6EB2D945-B015-1BD7-39E1-0A1F0E1D2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r="19851"/>
          <a:stretch/>
        </p:blipFill>
        <p:spPr bwMode="auto">
          <a:xfrm>
            <a:off x="4571999" y="476672"/>
            <a:ext cx="4481421" cy="6120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812D3-BE5C-0BA3-91A2-A989648C6BEB}"/>
              </a:ext>
            </a:extLst>
          </p:cNvPr>
          <p:cNvSpPr txBox="1"/>
          <p:nvPr/>
        </p:nvSpPr>
        <p:spPr>
          <a:xfrm>
            <a:off x="-108520" y="620688"/>
            <a:ext cx="9001000" cy="539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465"/>
              </a:spcBef>
              <a:spcAft>
                <a:spcPts val="0"/>
              </a:spcAft>
              <a:tabLst>
                <a:tab pos="1322705" algn="l"/>
              </a:tabLst>
            </a:pPr>
            <a:r>
              <a:rPr lang="es-ES" sz="3200" b="1" spc="-5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LA NORMA EN LA LEGISLACION</a:t>
            </a:r>
            <a:r>
              <a:rPr lang="es-ES" sz="3200" b="1" spc="215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200" b="1" spc="-5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VIGENTE</a:t>
            </a:r>
            <a:endParaRPr lang="es-PE" sz="3200" b="1" spc="-5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0" marR="327660" algn="just">
              <a:lnSpc>
                <a:spcPct val="101000"/>
              </a:lnSpc>
              <a:spcBef>
                <a:spcPts val="20"/>
              </a:spcBef>
              <a:spcAft>
                <a:spcPts val="0"/>
              </a:spcAft>
            </a:pPr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presente iniciativa legislativa </a:t>
            </a:r>
            <a:r>
              <a:rPr lang="es-ES" sz="4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colisiona con el marco constitucional ni </a:t>
            </a:r>
            <a:r>
              <a:rPr lang="es-ES" sz="4000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 la </a:t>
            </a:r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normativa vigente,  más por el contrario está orientada a reconocer los  derechos de los docentes activos y cesantes.</a:t>
            </a:r>
            <a:endParaRPr lang="es-PE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812D3-BE5C-0BA3-91A2-A989648C6BEB}"/>
              </a:ext>
            </a:extLst>
          </p:cNvPr>
          <p:cNvSpPr txBox="1"/>
          <p:nvPr/>
        </p:nvSpPr>
        <p:spPr>
          <a:xfrm>
            <a:off x="-108520" y="620688"/>
            <a:ext cx="9001000" cy="4147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2705" algn="l"/>
              </a:tabLst>
              <a:defRPr/>
            </a:pPr>
            <a:r>
              <a:rPr kumimoji="0" lang="es-ES" sz="32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VINCULACIÓN CON EL ACUERDO NACIONAL</a:t>
            </a:r>
            <a:endParaRPr kumimoji="0" lang="es-PE" sz="3200" b="1" i="0" u="none" strike="noStrike" kern="1200" cap="none" spc="-5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508000" marR="327660" lvl="0" indent="0" algn="just" defTabSz="914400" rtl="0" eaLnBrk="1" fontAlgn="auto" latinLnBrk="0" hangingPunct="1">
              <a:lnSpc>
                <a:spcPct val="101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0" marR="327660" lvl="0" indent="0" algn="just" defTabSz="914400" rtl="0" eaLnBrk="1" fontAlgn="auto" latinLnBrk="0" hangingPunct="1">
              <a:lnSpc>
                <a:spcPct val="101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Política 14: </a:t>
            </a:r>
            <a:r>
              <a:rPr lang="es-ES" sz="400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Acceso al empleo pleno, efectivo y productivo.</a:t>
            </a:r>
          </a:p>
          <a:p>
            <a:pPr marL="508000" marR="327660" lvl="0" indent="0" algn="just" defTabSz="914400" rtl="0" eaLnBrk="1" fontAlgn="auto" latinLnBrk="0" hangingPunct="1">
              <a:lnSpc>
                <a:spcPct val="101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Política 24: </a:t>
            </a:r>
            <a:r>
              <a:rPr lang="es-ES" sz="400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Afirmación de un estado eficiente y transparente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8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3956C8F-2CC6-5DD6-8267-0ACC2426A4FA}"/>
              </a:ext>
            </a:extLst>
          </p:cNvPr>
          <p:cNvSpPr txBox="1"/>
          <p:nvPr/>
        </p:nvSpPr>
        <p:spPr>
          <a:xfrm>
            <a:off x="471712" y="70721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MUCHAS GRACIAS POR SU ATENCIÓN</a:t>
            </a:r>
            <a:endParaRPr lang="es-PE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AD5BE2-8C62-7A62-140F-17E3ABEB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" y="5987506"/>
            <a:ext cx="9143026" cy="870494"/>
          </a:xfrm>
          <a:prstGeom prst="rect">
            <a:avLst/>
          </a:prstGeom>
        </p:spPr>
      </p:pic>
      <p:pic>
        <p:nvPicPr>
          <p:cNvPr id="2050" name="Picture 2" descr="Cuánto dinero debes tener en el banco para que no te afecte una quiebra |  Business Insider España">
            <a:extLst>
              <a:ext uri="{FF2B5EF4-FFF2-40B4-BE49-F238E27FC236}">
                <a16:creationId xmlns:a16="http://schemas.microsoft.com/office/drawing/2014/main" id="{F4FD387E-3E6D-AFAD-BBB0-F4204CC5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/>
          <a:stretch/>
        </p:blipFill>
        <p:spPr bwMode="auto">
          <a:xfrm>
            <a:off x="2699792" y="2513635"/>
            <a:ext cx="3536728" cy="3237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B467DE-5290-4DE5-C4C0-E599D997A21F}"/>
              </a:ext>
            </a:extLst>
          </p:cNvPr>
          <p:cNvSpPr txBox="1"/>
          <p:nvPr/>
        </p:nvSpPr>
        <p:spPr>
          <a:xfrm>
            <a:off x="251520" y="620688"/>
            <a:ext cx="8712968" cy="574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ts val="1375"/>
              </a:lnSpc>
              <a:spcBef>
                <a:spcPts val="1140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 1. </a:t>
            </a:r>
          </a:p>
          <a:p>
            <a:pPr marL="228600" algn="just">
              <a:lnSpc>
                <a:spcPts val="1375"/>
              </a:lnSpc>
              <a:spcBef>
                <a:spcPts val="1140"/>
              </a:spcBef>
              <a:spcAft>
                <a:spcPts val="0"/>
              </a:spcAft>
            </a:pPr>
            <a:endParaRPr lang="es-ES" sz="4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algn="just">
              <a:lnSpc>
                <a:spcPts val="1375"/>
              </a:lnSpc>
              <a:spcBef>
                <a:spcPts val="1140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OBJETO DE LA LEY</a:t>
            </a:r>
            <a:endParaRPr lang="es-PE" sz="4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5425" marR="299085" indent="635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presente ley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tiene por objeto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reconocer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derecho de los docentes, activos</a:t>
            </a:r>
            <a:r>
              <a:rPr lang="es-ES" sz="3600" spc="-22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cesantes,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percibir el incremento remunerativo equivalente al 10 % del haber </a:t>
            </a:r>
            <a:r>
              <a:rPr lang="es-ES" sz="3600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ensual</a:t>
            </a:r>
            <a:r>
              <a:rPr lang="es-ES" sz="36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36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cumplimiento</a:t>
            </a:r>
            <a:r>
              <a:rPr lang="es-ES" sz="36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36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</a:t>
            </a:r>
            <a:r>
              <a:rPr lang="es-ES" sz="36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2°</a:t>
            </a:r>
            <a:r>
              <a:rPr lang="es-ES" sz="3600" spc="-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</a:t>
            </a:r>
            <a:r>
              <a:rPr lang="es-ES" sz="36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Decreto</a:t>
            </a:r>
            <a:r>
              <a:rPr lang="es-ES" sz="36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Ley</a:t>
            </a:r>
            <a:r>
              <a:rPr lang="es-ES" sz="36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N°</a:t>
            </a:r>
            <a:r>
              <a:rPr lang="es-ES" sz="36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25981,</a:t>
            </a:r>
            <a:r>
              <a:rPr lang="es-ES" sz="36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</a:t>
            </a:r>
            <a:r>
              <a:rPr lang="es-ES" sz="3600" spc="-3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3600" spc="-5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exigencia de sentencia judicial y menos en calidad de cosa</a:t>
            </a:r>
            <a:r>
              <a:rPr lang="es-ES" sz="3600" spc="-12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juzgada.</a:t>
            </a:r>
            <a:endParaRPr lang="es-PE" sz="3600" dirty="0">
              <a:solidFill>
                <a:srgbClr val="FFC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557903-EABB-BA7F-6C8D-6F65147ED93F}"/>
              </a:ext>
            </a:extLst>
          </p:cNvPr>
          <p:cNvSpPr txBox="1"/>
          <p:nvPr/>
        </p:nvSpPr>
        <p:spPr>
          <a:xfrm>
            <a:off x="107504" y="764704"/>
            <a:ext cx="9036496" cy="4270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 2.</a:t>
            </a:r>
          </a:p>
          <a:p>
            <a:pPr marL="234950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endParaRPr lang="es-ES"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4950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PAGO DE LOS BENEFICIOS</a:t>
            </a:r>
          </a:p>
          <a:p>
            <a:pPr marL="234950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endParaRPr lang="es-PE" sz="32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9075" marR="295910" indent="4445" algn="just">
              <a:lnSpc>
                <a:spcPct val="96000"/>
              </a:lnSpc>
              <a:spcBef>
                <a:spcPts val="15"/>
              </a:spcBef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docentes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activos y cesantes,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beneficiarios del incremento remunerativo equivalente al 10 % del haber mensual,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reciben el pago de dicho beneficio en base al artículo 2 del Decreto Ley </a:t>
            </a:r>
            <a:r>
              <a:rPr lang="es-ES" sz="3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N°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25 981.</a:t>
            </a:r>
            <a:endParaRPr lang="es-PE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DBCBF4-5CAF-6D98-D0A5-1846E990C3FD}"/>
              </a:ext>
            </a:extLst>
          </p:cNvPr>
          <p:cNvSpPr txBox="1"/>
          <p:nvPr/>
        </p:nvSpPr>
        <p:spPr>
          <a:xfrm>
            <a:off x="179512" y="620688"/>
            <a:ext cx="8784976" cy="509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algn="just">
              <a:lnSpc>
                <a:spcPts val="1350"/>
              </a:lnSpc>
              <a:spcBef>
                <a:spcPts val="755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 3. </a:t>
            </a:r>
          </a:p>
          <a:p>
            <a:pPr marL="234950" algn="just">
              <a:lnSpc>
                <a:spcPts val="1350"/>
              </a:lnSpc>
              <a:spcBef>
                <a:spcPts val="755"/>
              </a:spcBef>
              <a:spcAft>
                <a:spcPts val="0"/>
              </a:spcAft>
            </a:pPr>
            <a:endParaRPr lang="es-ES"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4950" algn="just">
              <a:lnSpc>
                <a:spcPts val="1350"/>
              </a:lnSpc>
              <a:spcBef>
                <a:spcPts val="755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PERIODO DE APLICACIÓN</a:t>
            </a:r>
            <a:endParaRPr lang="es-PE" sz="36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9870" marR="296545" indent="1905" algn="just">
              <a:lnSpc>
                <a:spcPct val="96000"/>
              </a:lnSpc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 los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docentes activos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comprende desde el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01 de enero de 1993 hasta el</a:t>
            </a:r>
            <a:r>
              <a:rPr lang="es-ES" sz="3600" spc="-24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 de noviembre de 2012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mientras que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 los docentes cesantes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comprende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desde</a:t>
            </a:r>
            <a:r>
              <a:rPr lang="es-ES" sz="3600" spc="-5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3600" spc="-8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01</a:t>
            </a:r>
            <a:r>
              <a:rPr lang="es-ES" sz="3600" spc="-5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3600" spc="-6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enero</a:t>
            </a:r>
            <a:r>
              <a:rPr lang="es-ES" sz="3600" spc="-2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3600" spc="-5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1993</a:t>
            </a:r>
            <a:r>
              <a:rPr lang="es-ES" sz="3600" spc="-4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hasta</a:t>
            </a:r>
            <a:r>
              <a:rPr lang="es-ES" sz="3600" spc="-4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</a:t>
            </a:r>
            <a:r>
              <a:rPr lang="es-ES" sz="3600" spc="-8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inclusión</a:t>
            </a:r>
            <a:r>
              <a:rPr lang="es-ES" sz="3600" spc="-1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3600" spc="-5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3600" spc="-7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planilla</a:t>
            </a:r>
            <a:r>
              <a:rPr lang="es-ES" sz="3600" spc="-1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continua</a:t>
            </a:r>
            <a:r>
              <a:rPr lang="es-ES" sz="36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36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pagos en caso de</a:t>
            </a:r>
            <a:r>
              <a:rPr lang="es-ES" sz="36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corresponder.</a:t>
            </a:r>
            <a:endParaRPr lang="es-PE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F93E27-9FCE-3AEA-147A-3D3408E28329}"/>
              </a:ext>
            </a:extLst>
          </p:cNvPr>
          <p:cNvSpPr txBox="1"/>
          <p:nvPr/>
        </p:nvSpPr>
        <p:spPr>
          <a:xfrm>
            <a:off x="539552" y="764704"/>
            <a:ext cx="8280920" cy="4802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25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 4.</a:t>
            </a:r>
          </a:p>
          <a:p>
            <a:pPr marL="238125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endParaRPr lang="es-E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8125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r>
              <a:rPr lang="es-E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SOBRE LOS PROCESOS JUDICIALES EN TRÁMITE</a:t>
            </a:r>
          </a:p>
          <a:p>
            <a:pPr marL="238125" algn="just">
              <a:lnSpc>
                <a:spcPts val="1360"/>
              </a:lnSpc>
              <a:spcBef>
                <a:spcPts val="685"/>
              </a:spcBef>
              <a:spcAft>
                <a:spcPts val="0"/>
              </a:spcAft>
            </a:pPr>
            <a:endParaRPr lang="es-PE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5585" marR="293370" indent="-635" algn="just">
              <a:lnSpc>
                <a:spcPct val="96000"/>
              </a:lnSpc>
              <a:spcBef>
                <a:spcPts val="15"/>
              </a:spcBef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 procesos judiciales en trámite,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cuya pretensión sea el reconocimiento del incremento remunerativo equivalente</a:t>
            </a:r>
            <a:r>
              <a:rPr lang="es-ES" sz="36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36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es-ES" sz="36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36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</a:t>
            </a:r>
            <a:r>
              <a:rPr lang="es-ES" sz="36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haber</a:t>
            </a:r>
            <a:r>
              <a:rPr lang="es-ES" sz="36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mensual</a:t>
            </a:r>
            <a:r>
              <a:rPr lang="es-ES" sz="36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36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cumplimiento</a:t>
            </a:r>
            <a:r>
              <a:rPr lang="es-ES" sz="36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36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</a:t>
            </a:r>
            <a:r>
              <a:rPr lang="es-ES" sz="36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36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</a:t>
            </a:r>
            <a:r>
              <a:rPr lang="es-ES" sz="3600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Decreto Ley 25981, la administración se allana.</a:t>
            </a:r>
            <a:endParaRPr lang="es-PE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9D49C8-F0E4-0C00-56AB-ABDC58E808E5}"/>
              </a:ext>
            </a:extLst>
          </p:cNvPr>
          <p:cNvSpPr txBox="1"/>
          <p:nvPr/>
        </p:nvSpPr>
        <p:spPr>
          <a:xfrm>
            <a:off x="0" y="764704"/>
            <a:ext cx="8568952" cy="5377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860" algn="just">
              <a:lnSpc>
                <a:spcPts val="1360"/>
              </a:lnSpc>
              <a:spcBef>
                <a:spcPts val="700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ARTÍCULO 5.</a:t>
            </a:r>
          </a:p>
          <a:p>
            <a:pPr marL="276860" algn="just">
              <a:lnSpc>
                <a:spcPts val="1360"/>
              </a:lnSpc>
              <a:spcBef>
                <a:spcPts val="70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 RECONOCIMIENTO DEL DERECHO</a:t>
            </a:r>
            <a:endParaRPr lang="es-PE" sz="20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3685" marR="295275" indent="2540" algn="just">
              <a:lnSpc>
                <a:spcPct val="97000"/>
              </a:lnSpc>
              <a:spcBef>
                <a:spcPts val="5"/>
              </a:spcBef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3600" spc="-1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Ministerio</a:t>
            </a:r>
            <a:r>
              <a:rPr lang="es-ES" sz="3600" spc="-5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3600" spc="-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Educación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36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3600" spc="-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</a:t>
            </a:r>
            <a:r>
              <a:rPr lang="es-ES" sz="3600" spc="-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instancias</a:t>
            </a:r>
            <a:r>
              <a:rPr lang="es-ES" sz="3600" spc="-4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3600" spc="-10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gestión</a:t>
            </a:r>
            <a:r>
              <a:rPr lang="es-ES" sz="3600" spc="-65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educativa</a:t>
            </a:r>
            <a:r>
              <a:rPr lang="es-ES" sz="3600" spc="-3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descentralizada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emitirán los actos administrativos correspondientes reconociendo el derecho a percibir del </a:t>
            </a:r>
            <a:r>
              <a:rPr lang="es-ES" sz="3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incremento remunerativo equivalente at 10 % del haber mensual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cumplimiento al artículo 2 del Decreto Ley </a:t>
            </a:r>
            <a:r>
              <a:rPr lang="es-ES" sz="3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N°</a:t>
            </a:r>
            <a:r>
              <a:rPr lang="es-ES" sz="36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25981.</a:t>
            </a:r>
            <a:endParaRPr lang="es-PE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B36694-C602-C3DA-751D-41CE4C999688}"/>
              </a:ext>
            </a:extLst>
          </p:cNvPr>
          <p:cNvSpPr txBox="1"/>
          <p:nvPr/>
        </p:nvSpPr>
        <p:spPr>
          <a:xfrm>
            <a:off x="359532" y="548680"/>
            <a:ext cx="8424936" cy="504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3355" lvl="1" algn="ctr">
              <a:spcBef>
                <a:spcPts val="1100"/>
              </a:spcBef>
              <a:spcAft>
                <a:spcPts val="0"/>
              </a:spcAft>
              <a:tabLst>
                <a:tab pos="431165" algn="l"/>
                <a:tab pos="2174875" algn="l"/>
              </a:tabLst>
            </a:pPr>
            <a:r>
              <a:rPr lang="es-ES" sz="2000" b="1" spc="-5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EXPOSICIÓN DE</a:t>
            </a:r>
            <a:r>
              <a:rPr lang="es-ES" sz="2000" b="1" spc="-17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b="1" spc="-5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MOTIVOS</a:t>
            </a:r>
            <a:endParaRPr lang="es-PE" sz="2000" b="1" spc="-5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s-PE"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DESCRIPCIÓN DEL PROBLEMA</a:t>
            </a:r>
            <a:endParaRPr lang="es-P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2725" marR="353695" indent="635" algn="just">
              <a:lnSpc>
                <a:spcPct val="1010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Decreto Ley 25 981, publicado el 22 de diciembre de 1992, en su artículo 2° estableció que: “Los trabajadores dependientes cuyas remuneraciones están afectas a la contribución al FONAVI, con contrato vigente al 31 de diciembre de 1992, tendrán derecho a percibir un incremento de remuneraciones a partir del 1 de enero de 1993. </a:t>
            </a:r>
          </a:p>
          <a:p>
            <a:pPr marL="212725" marR="353695" indent="635" algn="just">
              <a:lnSpc>
                <a:spcPct val="101000"/>
              </a:lnSpc>
              <a:spcAft>
                <a:spcPts val="0"/>
              </a:spcAft>
            </a:pPr>
            <a:r>
              <a:rPr lang="es-ES" sz="2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monto de este aumento debió ser equivalente al 10% del haber mensual del mes de enero de 1993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que esté afecto a la contribución al FONAVI", empero </a:t>
            </a:r>
            <a:r>
              <a:rPr lang="es-ES" sz="2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dicho incremento no fue implementado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durante su vigencia, razón por la cual los docentes activos y cesantes han optado por recurrir al poder judicial para obtener sendas resoluciones judiciales que confirman el derecho a percibir dicho beneficio económico dispuesto en el artículo 2 del Decreto Ley </a:t>
            </a:r>
            <a:r>
              <a:rPr lang="es-E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N°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25981</a:t>
            </a:r>
            <a:endParaRPr lang="es-P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1E4CC8-C9B9-55FF-3616-DE2DE362CE22}"/>
              </a:ext>
            </a:extLst>
          </p:cNvPr>
          <p:cNvSpPr txBox="1"/>
          <p:nvPr/>
        </p:nvSpPr>
        <p:spPr>
          <a:xfrm>
            <a:off x="467544" y="260648"/>
            <a:ext cx="8568952" cy="671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558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EXPOSICIÓN DE MOTIVOS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 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44475" marR="331470" lvl="0" indent="2540" algn="just" defTabSz="914400" rtl="0" eaLnBrk="1" fontAlgn="auto" latinLnBrk="0" hangingPunct="1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 nivel del poder judicial la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controversia sobre el reconocimiento del incremento remunerativo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dispuesto por el artículo 2° del Decreto Ley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N°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25981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ya fue esclarecida por </a:t>
            </a:r>
            <a:r>
              <a:rPr lang="es-ES" sz="2400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distintas salas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 Derecho Constitucional y Social Transitoria de la Corte Suprema de Justicia de la República </a:t>
            </a: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así a través de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la Casación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N°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3815-2013-Arequipa,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se determinó que la aplicación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del artículo 2° de la Ley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N°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25 981,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está condicionado únicamente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al cumplimiento de dos condiciones: </a:t>
            </a:r>
          </a:p>
          <a:p>
            <a:pPr marL="701675" marR="331470" lvl="0" indent="-457200" algn="just" defTabSz="914400" rtl="0" eaLnBrk="1" fontAlgn="auto" latinLnBrk="0" hangingPunct="1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Ser trabajador dependiente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 remuneración afecta</a:t>
            </a:r>
            <a:r>
              <a:rPr kumimoji="0" lang="es-ES" sz="2400" b="0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 la contribución del Fondo Nacional de Vivienda FONAVI, y</a:t>
            </a:r>
          </a:p>
          <a:p>
            <a:pPr marL="701675" marR="331470" lvl="0" indent="-457200" algn="just" defTabSz="914400" rtl="0" eaLnBrk="1" fontAlgn="auto" latinLnBrk="0" hangingPunct="1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Gozar de contrato de trabajo vigente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al treinta y uno de diciembre de mil novecientos noventa y dos.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812D3-BE5C-0BA3-91A2-A989648C6BEB}"/>
              </a:ext>
            </a:extLst>
          </p:cNvPr>
          <p:cNvSpPr txBox="1"/>
          <p:nvPr/>
        </p:nvSpPr>
        <p:spPr>
          <a:xfrm>
            <a:off x="-108520" y="620688"/>
            <a:ext cx="9001000" cy="614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2705" algn="l"/>
              </a:tabLst>
              <a:defRPr/>
            </a:pPr>
            <a:r>
              <a:rPr kumimoji="0" lang="es-ES" sz="32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ANÁLISIS COSTO BE</a:t>
            </a:r>
            <a:r>
              <a:rPr lang="es-ES" sz="3200" b="1" spc="-5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NEFICIO</a:t>
            </a:r>
            <a:endParaRPr kumimoji="0" lang="es-PE" sz="3200" b="1" i="0" u="none" strike="noStrike" kern="1200" cap="none" spc="-5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508000" marR="327660" lvl="0" indent="0" algn="just" defTabSz="914400" rtl="0" eaLnBrk="1" fontAlgn="auto" latinLnBrk="0" hangingPunct="1">
              <a:lnSpc>
                <a:spcPct val="101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0" marR="327660" lvl="0" indent="0" algn="just" defTabSz="914400" rtl="0" eaLnBrk="1" fontAlgn="auto" latinLnBrk="0" hangingPunct="1">
              <a:lnSpc>
                <a:spcPct val="101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presente iniciativa legislativa busca </a:t>
            </a:r>
            <a:r>
              <a:rPr lang="es-ES" sz="4000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contribuir al bienestar social y económica del personal activo y cesante del sector educación, mejorar la calidad de vida de los beneficiarios, y contribuir a la reducción de la carga procesal en el poder judicial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3124</TotalTime>
  <Words>703</Words>
  <Application>Microsoft Office PowerPoint</Application>
  <PresentationFormat>Presentación en pantalla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EXPOSICIÓN DE MOTIVOS</dc:title>
  <dc:creator>TOSHIBA</dc:creator>
  <cp:lastModifiedBy>Luis Enrique  Pineda Larzo</cp:lastModifiedBy>
  <cp:revision>112</cp:revision>
  <cp:lastPrinted>2023-09-12T23:55:14Z</cp:lastPrinted>
  <dcterms:created xsi:type="dcterms:W3CDTF">2023-08-15T15:56:03Z</dcterms:created>
  <dcterms:modified xsi:type="dcterms:W3CDTF">2023-09-13T19:35:35Z</dcterms:modified>
</cp:coreProperties>
</file>