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147375234" r:id="rId3"/>
    <p:sldId id="2145709759" r:id="rId4"/>
    <p:sldId id="9113" r:id="rId5"/>
    <p:sldId id="2145709760" r:id="rId6"/>
    <p:sldId id="2145710066" r:id="rId7"/>
    <p:sldId id="2145709764" r:id="rId8"/>
    <p:sldId id="2147375240" r:id="rId9"/>
    <p:sldId id="2147375242" r:id="rId10"/>
    <p:sldId id="2145709735" r:id="rId11"/>
    <p:sldId id="2145709710" r:id="rId12"/>
    <p:sldId id="2145709234" r:id="rId13"/>
    <p:sldId id="2145708995" r:id="rId14"/>
    <p:sldId id="2147375255" r:id="rId15"/>
    <p:sldId id="2147375256" r:id="rId16"/>
    <p:sldId id="2147375248" r:id="rId17"/>
    <p:sldId id="2147375250" r:id="rId18"/>
    <p:sldId id="2147375251" r:id="rId19"/>
    <p:sldId id="2147375252" r:id="rId20"/>
    <p:sldId id="2145710067" r:id="rId21"/>
    <p:sldId id="2145709724" r:id="rId22"/>
    <p:sldId id="2147375238" r:id="rId23"/>
    <p:sldId id="2145710072" r:id="rId24"/>
    <p:sldId id="2147375237" r:id="rId25"/>
    <p:sldId id="2147375253" r:id="rId26"/>
  </p:sldIdLst>
  <p:sldSz cx="12192000" cy="6858000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9" roundtripDataSignature="AMtx7mgQn02YN5Iu5JvazC7fqaoTcxKQg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eno Miñano, Joselyn" initials="MMJ" lastIdx="1" clrIdx="0">
    <p:extLst>
      <p:ext uri="{19B8F6BF-5375-455C-9EA6-DF929625EA0E}">
        <p15:presenceInfo xmlns:p15="http://schemas.microsoft.com/office/powerpoint/2012/main" userId="S-1-5-21-1917429353-2879448487-1527431210-29550" providerId="AD"/>
      </p:ext>
    </p:extLst>
  </p:cmAuthor>
  <p:cmAuthor id="2" name="Joselyn Moreno Miñano" initials="" lastIdx="2" clrIdx="1"/>
  <p:cmAuthor id="3" name="Danitza Leislie Figueres Lara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2"/>
    <a:srgbClr val="004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28638F-9560-41E3-BEE8-7F27DED47865}">
  <a:tblStyle styleId="{7B28638F-9560-41E3-BEE8-7F27DED478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5794" autoAdjust="0"/>
  </p:normalViewPr>
  <p:slideViewPr>
    <p:cSldViewPr snapToGrid="0">
      <p:cViewPr varScale="1">
        <p:scale>
          <a:sx n="69" d="100"/>
          <a:sy n="69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12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12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1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12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12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ef9c231bc00a12e/1_DGPP_2023/14_PMG/cuadros_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ef9c231bc00a12e/1_DGPP_2023/14_PMG/cuadros_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_Servir\25_NuevoTransito\V3\Priorizadas_2023-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_Servir\25_NuevoTransito\V3\Priorizadas_2023-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_Servir\40_NuevoTr&#225;nsito\Serie_trabajador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2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Hoja_de_c_lculo_de_Microsoft_Excel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0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Libro10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Libro10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ef9c231bc00a12e/1_DGPP_2023/14_PMG/cuadros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ef9c231bc00a12e/1_DGPP_2023/14_PMG/cuadros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ef9c231bc00a12e/1_DGPP_2023/14_PMG/cuadros_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ef9c231bc00a12e/1_DGPP_2023/14_PMG/cuadros_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1925605341014372E-2"/>
          <c:w val="0.99887122597401135"/>
          <c:h val="0.84272604071621038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'NIVEL GOB'!$A$21</c:f>
              <c:strCache>
                <c:ptCount val="1"/>
                <c:pt idx="0">
                  <c:v>Millones soles</c:v>
                </c:pt>
              </c:strCache>
            </c:strRef>
          </c:tx>
          <c:spPr>
            <a:solidFill>
              <a:srgbClr val="00A7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'NIVEL GOB'!$B$17:$O$17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'NIVEL GOB'!$B$21:$O$21</c:f>
              <c:numCache>
                <c:formatCode>#,##0,,,</c:formatCode>
                <c:ptCount val="14"/>
                <c:pt idx="0">
                  <c:v>88460619913</c:v>
                </c:pt>
                <c:pt idx="1">
                  <c:v>95534635146</c:v>
                </c:pt>
                <c:pt idx="2">
                  <c:v>108418909559</c:v>
                </c:pt>
                <c:pt idx="3">
                  <c:v>118934253913</c:v>
                </c:pt>
                <c:pt idx="4">
                  <c:v>130621290973</c:v>
                </c:pt>
                <c:pt idx="5">
                  <c:v>138490511244</c:v>
                </c:pt>
                <c:pt idx="6">
                  <c:v>142471518545</c:v>
                </c:pt>
                <c:pt idx="7">
                  <c:v>157158747651</c:v>
                </c:pt>
                <c:pt idx="8">
                  <c:v>168074407244</c:v>
                </c:pt>
                <c:pt idx="9">
                  <c:v>177367859707</c:v>
                </c:pt>
                <c:pt idx="10">
                  <c:v>183029770158</c:v>
                </c:pt>
                <c:pt idx="11">
                  <c:v>197002269014</c:v>
                </c:pt>
                <c:pt idx="12">
                  <c:v>214790274052</c:v>
                </c:pt>
                <c:pt idx="13">
                  <c:v>240806216645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7-4741-8B63-DEE7E4C2FB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985631568"/>
        <c:axId val="98564548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'NIVEL GOB'!$A$17</c15:sqref>
                        </c15:formulaRef>
                      </c:ext>
                    </c:extLst>
                    <c:strCache>
                      <c:ptCount val="1"/>
                      <c:pt idx="0">
                        <c:v>PIA</c:v>
                      </c:pt>
                    </c:strCache>
                  </c:strRef>
                </c:tx>
                <c:spPr>
                  <a:solidFill>
                    <a:srgbClr val="00A793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5"/>
                    <c:tx>
                      <c:rich>
                        <a:bodyPr/>
                        <a:lstStyle/>
                        <a:p>
                          <a:r>
                            <a:rPr lang="en-US" dirty="0"/>
                            <a:t>241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8A87-4741-8B63-DEE7E4C2FB8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'NIVEL GOB'!$B$17:$O$17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'NIVEL GOB'!$B$17:$O$17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A87-4741-8B63-DEE7E4C2FB87}"/>
                  </c:ext>
                </c:extLst>
              </c15:ser>
            </c15:filteredBarSeries>
          </c:ext>
        </c:extLst>
      </c:barChart>
      <c:catAx>
        <c:axId val="98563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5645488"/>
        <c:crosses val="autoZero"/>
        <c:auto val="1"/>
        <c:lblAlgn val="ctr"/>
        <c:lblOffset val="100"/>
        <c:noMultiLvlLbl val="0"/>
      </c:catAx>
      <c:valAx>
        <c:axId val="985645488"/>
        <c:scaling>
          <c:orientation val="minMax"/>
        </c:scaling>
        <c:delete val="1"/>
        <c:axPos val="l"/>
        <c:numFmt formatCode="#,##0,,," sourceLinked="1"/>
        <c:majorTickMark val="none"/>
        <c:minorTickMark val="none"/>
        <c:tickLblPos val="nextTo"/>
        <c:crossAx val="985631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7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'personal y terceros'!$B$49:$C$50</c:f>
              <c:multiLvlStrCache>
                <c:ptCount val="2"/>
                <c:lvl>
                  <c:pt idx="0">
                    <c:v>2012</c:v>
                  </c:pt>
                  <c:pt idx="1">
                    <c:v>2022</c:v>
                  </c:pt>
                </c:lvl>
                <c:lvl>
                  <c:pt idx="0">
                    <c:v>Educacion</c:v>
                  </c:pt>
                </c:lvl>
              </c:multiLvlStrCache>
            </c:multiLvlStrRef>
          </c:cat>
          <c:val>
            <c:numRef>
              <c:f>'personal y terceros'!$B$51:$C$51</c:f>
              <c:numCache>
                <c:formatCode>#,##0</c:formatCode>
                <c:ptCount val="2"/>
                <c:pt idx="0">
                  <c:v>82.088869439999996</c:v>
                </c:pt>
                <c:pt idx="1">
                  <c:v>197.61795702000001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F-41B1-9712-C35B9322D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931136"/>
        <c:axId val="2081927776"/>
      </c:barChart>
      <c:catAx>
        <c:axId val="20819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1927776"/>
        <c:crosses val="autoZero"/>
        <c:auto val="1"/>
        <c:lblAlgn val="ctr"/>
        <c:lblOffset val="100"/>
        <c:noMultiLvlLbl val="0"/>
      </c:catAx>
      <c:valAx>
        <c:axId val="2081927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193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'personal y terceros'!$B$54:$C$55</c:f>
              <c:multiLvlStrCache>
                <c:ptCount val="2"/>
                <c:lvl>
                  <c:pt idx="0">
                    <c:v>2014</c:v>
                  </c:pt>
                  <c:pt idx="1">
                    <c:v>2022</c:v>
                  </c:pt>
                </c:lvl>
                <c:lvl>
                  <c:pt idx="0">
                    <c:v>Salud</c:v>
                  </c:pt>
                </c:lvl>
              </c:multiLvlStrCache>
            </c:multiLvlStrRef>
          </c:cat>
          <c:val>
            <c:numRef>
              <c:f>'personal y terceros'!$B$56:$C$56</c:f>
              <c:numCache>
                <c:formatCode>#,##0</c:formatCode>
                <c:ptCount val="2"/>
                <c:pt idx="0">
                  <c:v>4276.3922500000008</c:v>
                </c:pt>
                <c:pt idx="1">
                  <c:v>9274.5712619999995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F-49DA-BA02-D2F295443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986047"/>
        <c:axId val="637982207"/>
      </c:barChart>
      <c:catAx>
        <c:axId val="63798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7982207"/>
        <c:crosses val="autoZero"/>
        <c:auto val="1"/>
        <c:lblAlgn val="ctr"/>
        <c:lblOffset val="100"/>
        <c:noMultiLvlLbl val="0"/>
      </c:catAx>
      <c:valAx>
        <c:axId val="63798220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3798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Hoja1!$C$6</c:f>
              <c:strCache>
                <c:ptCount val="1"/>
                <c:pt idx="0">
                  <c:v>Montos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5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Hoja1!$B$7:$B$16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Hoja1!$C$7:$C$16</c:f>
              <c:numCache>
                <c:formatCode>0.0</c:formatCode>
                <c:ptCount val="10"/>
                <c:pt idx="0">
                  <c:v>32.9</c:v>
                </c:pt>
                <c:pt idx="1">
                  <c:v>38.462665363150037</c:v>
                </c:pt>
                <c:pt idx="2">
                  <c:v>40.555676166750125</c:v>
                </c:pt>
                <c:pt idx="3">
                  <c:v>44.830613237860049</c:v>
                </c:pt>
                <c:pt idx="4">
                  <c:v>48.271888278430005</c:v>
                </c:pt>
                <c:pt idx="5">
                  <c:v>52.409201835659751</c:v>
                </c:pt>
                <c:pt idx="6">
                  <c:v>55.31318010587983</c:v>
                </c:pt>
                <c:pt idx="7">
                  <c:v>61.626079819540323</c:v>
                </c:pt>
                <c:pt idx="8">
                  <c:v>64.344300789000002</c:v>
                </c:pt>
                <c:pt idx="9">
                  <c:v>67.446331677000003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AD-4E6C-9E48-5DBFE1973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989855"/>
        <c:axId val="759988607"/>
      </c:lineChart>
      <c:catAx>
        <c:axId val="7599898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9988607"/>
        <c:crosses val="autoZero"/>
        <c:auto val="1"/>
        <c:lblAlgn val="ctr"/>
        <c:lblOffset val="100"/>
        <c:noMultiLvlLbl val="0"/>
      </c:catAx>
      <c:valAx>
        <c:axId val="759988607"/>
        <c:scaling>
          <c:orientation val="minMax"/>
          <c:min val="30"/>
        </c:scaling>
        <c:delete val="1"/>
        <c:axPos val="l"/>
        <c:numFmt formatCode="0.0" sourceLinked="1"/>
        <c:majorTickMark val="none"/>
        <c:minorTickMark val="none"/>
        <c:tickLblPos val="nextTo"/>
        <c:crossAx val="75998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Total!$B$13</c:f>
              <c:strCache>
                <c:ptCount val="1"/>
                <c:pt idx="0">
                  <c:v>Servidores</c:v>
                </c:pt>
              </c:strCache>
            </c:strRef>
          </c:tx>
          <c:spPr>
            <a:ln w="38100" cap="rnd">
              <a:solidFill>
                <a:srgbClr val="00A79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792"/>
              </a:solidFill>
              <a:ln w="38100">
                <a:solidFill>
                  <a:srgbClr val="00A79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Total!$A$14:$A$23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Total!$B$14:$B$23</c:f>
              <c:numCache>
                <c:formatCode>#,##0</c:formatCode>
                <c:ptCount val="10"/>
                <c:pt idx="0">
                  <c:v>1209</c:v>
                </c:pt>
                <c:pt idx="1">
                  <c:v>1222</c:v>
                </c:pt>
                <c:pt idx="2">
                  <c:v>1253</c:v>
                </c:pt>
                <c:pt idx="3">
                  <c:v>1310</c:v>
                </c:pt>
                <c:pt idx="4">
                  <c:v>1315</c:v>
                </c:pt>
                <c:pt idx="5">
                  <c:v>1346</c:v>
                </c:pt>
                <c:pt idx="6">
                  <c:v>1364</c:v>
                </c:pt>
                <c:pt idx="7">
                  <c:v>1427</c:v>
                </c:pt>
                <c:pt idx="8">
                  <c:v>1496.864</c:v>
                </c:pt>
                <c:pt idx="9">
                  <c:v>1520.441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3F-489E-81E2-E50C046B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61968"/>
        <c:axId val="285358224"/>
      </c:lineChart>
      <c:catAx>
        <c:axId val="28536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5358224"/>
        <c:crosses val="autoZero"/>
        <c:auto val="1"/>
        <c:lblAlgn val="ctr"/>
        <c:lblOffset val="100"/>
        <c:noMultiLvlLbl val="0"/>
      </c:catAx>
      <c:valAx>
        <c:axId val="285358224"/>
        <c:scaling>
          <c:orientation val="minMax"/>
          <c:max val="1600"/>
          <c:min val="1150"/>
        </c:scaling>
        <c:delete val="1"/>
        <c:axPos val="l"/>
        <c:numFmt formatCode="#,##0" sourceLinked="1"/>
        <c:majorTickMark val="out"/>
        <c:minorTickMark val="none"/>
        <c:tickLblPos val="nextTo"/>
        <c:crossAx val="2853619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Hoja1!$D$6</c:f>
              <c:strCache>
                <c:ptCount val="1"/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5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Hoja1!$B$7:$B$16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Hoja1!$D$7:$D$16</c:f>
              <c:numCache>
                <c:formatCode>0.0</c:formatCode>
                <c:ptCount val="10"/>
                <c:pt idx="0">
                  <c:v>5.0999999999999996</c:v>
                </c:pt>
                <c:pt idx="1">
                  <c:v>5.906941994150019</c:v>
                </c:pt>
                <c:pt idx="2">
                  <c:v>6.8921127297300782</c:v>
                </c:pt>
                <c:pt idx="3">
                  <c:v>7.7342770941799968</c:v>
                </c:pt>
                <c:pt idx="4">
                  <c:v>7.8746895403399746</c:v>
                </c:pt>
                <c:pt idx="5">
                  <c:v>8.3683378385399241</c:v>
                </c:pt>
                <c:pt idx="6">
                  <c:v>8.8926271044299376</c:v>
                </c:pt>
                <c:pt idx="7">
                  <c:v>11.894461725460182</c:v>
                </c:pt>
                <c:pt idx="8">
                  <c:v>13.599956799999999</c:v>
                </c:pt>
                <c:pt idx="9">
                  <c:v>14.230646347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40-46DF-9F7B-150B0C409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989855"/>
        <c:axId val="759988607"/>
      </c:lineChart>
      <c:catAx>
        <c:axId val="7599898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9988607"/>
        <c:crosses val="autoZero"/>
        <c:auto val="1"/>
        <c:lblAlgn val="ctr"/>
        <c:lblOffset val="100"/>
        <c:noMultiLvlLbl val="0"/>
      </c:catAx>
      <c:valAx>
        <c:axId val="759988607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5998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CAS!$B$13</c:f>
              <c:strCache>
                <c:ptCount val="1"/>
                <c:pt idx="0">
                  <c:v>Servidores</c:v>
                </c:pt>
              </c:strCache>
            </c:strRef>
          </c:tx>
          <c:spPr>
            <a:ln w="28575" cap="rnd">
              <a:solidFill>
                <a:srgbClr val="00A79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792"/>
              </a:solidFill>
              <a:ln w="38100">
                <a:solidFill>
                  <a:srgbClr val="00A79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CAS!$A$14:$A$23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CAS!$B$14:$B$23</c:f>
              <c:numCache>
                <c:formatCode>#,##0</c:formatCode>
                <c:ptCount val="10"/>
                <c:pt idx="0">
                  <c:v>214</c:v>
                </c:pt>
                <c:pt idx="1">
                  <c:v>230</c:v>
                </c:pt>
                <c:pt idx="2">
                  <c:v>240</c:v>
                </c:pt>
                <c:pt idx="3">
                  <c:v>259</c:v>
                </c:pt>
                <c:pt idx="4">
                  <c:v>262</c:v>
                </c:pt>
                <c:pt idx="5">
                  <c:v>270</c:v>
                </c:pt>
                <c:pt idx="6">
                  <c:v>266</c:v>
                </c:pt>
                <c:pt idx="7">
                  <c:v>321</c:v>
                </c:pt>
                <c:pt idx="8">
                  <c:v>352.88799999999998</c:v>
                </c:pt>
                <c:pt idx="9">
                  <c:v>349.05099999999999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F6-4658-A74D-8B02191D4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61968"/>
        <c:axId val="285358224"/>
      </c:lineChart>
      <c:catAx>
        <c:axId val="28536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5358224"/>
        <c:crosses val="autoZero"/>
        <c:auto val="1"/>
        <c:lblAlgn val="ctr"/>
        <c:lblOffset val="100"/>
        <c:noMultiLvlLbl val="0"/>
      </c:catAx>
      <c:valAx>
        <c:axId val="285358224"/>
        <c:scaling>
          <c:orientation val="minMax"/>
          <c:max val="500"/>
          <c:min val="140"/>
        </c:scaling>
        <c:delete val="1"/>
        <c:axPos val="l"/>
        <c:numFmt formatCode="#,##0" sourceLinked="1"/>
        <c:majorTickMark val="out"/>
        <c:minorTickMark val="none"/>
        <c:tickLblPos val="nextTo"/>
        <c:crossAx val="2853619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6439035563639323E-2"/>
          <c:w val="0.99887122597401135"/>
          <c:h val="0.808212578203707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Hoja1!$A$5</c:f>
              <c:strCache>
                <c:ptCount val="1"/>
                <c:pt idx="0">
                  <c:v>PROYECTO</c:v>
                </c:pt>
              </c:strCache>
            </c:strRef>
          </c:tx>
          <c:spPr>
            <a:solidFill>
              <a:srgbClr val="00A793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  <a:r>
                      <a:rPr lang="en-US" baseline="0" dirty="0"/>
                      <a:t> 940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6D-45FD-A785-342D48C36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Hoja1!$B$4:$I$4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Hoja1!$B$5:$I$5</c:f>
              <c:numCache>
                <c:formatCode>#,##0,,</c:formatCode>
                <c:ptCount val="8"/>
                <c:pt idx="0">
                  <c:v>24057189589</c:v>
                </c:pt>
                <c:pt idx="1">
                  <c:v>26599430582</c:v>
                </c:pt>
                <c:pt idx="2">
                  <c:v>30677994511</c:v>
                </c:pt>
                <c:pt idx="3">
                  <c:v>32147119568</c:v>
                </c:pt>
                <c:pt idx="4">
                  <c:v>38988012728</c:v>
                </c:pt>
                <c:pt idx="5">
                  <c:v>41939670965</c:v>
                </c:pt>
                <c:pt idx="6">
                  <c:v>52572784519</c:v>
                </c:pt>
                <c:pt idx="7">
                  <c:v>55921430342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66D-45FD-A785-342D48C366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overlap val="-27"/>
        <c:axId val="985631568"/>
        <c:axId val="985645488"/>
        <c:extLst/>
      </c:barChart>
      <c:catAx>
        <c:axId val="98563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5645488"/>
        <c:crosses val="autoZero"/>
        <c:auto val="1"/>
        <c:lblAlgn val="ctr"/>
        <c:lblOffset val="100"/>
        <c:noMultiLvlLbl val="0"/>
      </c:catAx>
      <c:valAx>
        <c:axId val="985645488"/>
        <c:scaling>
          <c:orientation val="minMax"/>
        </c:scaling>
        <c:delete val="1"/>
        <c:axPos val="l"/>
        <c:numFmt formatCode="#,##0,," sourceLinked="1"/>
        <c:majorTickMark val="none"/>
        <c:minorTickMark val="none"/>
        <c:tickLblPos val="nextTo"/>
        <c:crossAx val="985631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00A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F4-4856-AF84-7D426EB2EF48}"/>
              </c:ext>
            </c:extLst>
          </c:dPt>
          <c:dPt>
            <c:idx val="24"/>
            <c:invertIfNegative val="0"/>
            <c:bubble3D val="0"/>
            <c:spPr>
              <a:solidFill>
                <a:srgbClr val="00A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F4-4856-AF84-7D426EB2EF48}"/>
              </c:ext>
            </c:extLst>
          </c:dPt>
          <c:dPt>
            <c:idx val="25"/>
            <c:invertIfNegative val="0"/>
            <c:bubble3D val="0"/>
            <c:spPr>
              <a:solidFill>
                <a:srgbClr val="00A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F4-4856-AF84-7D426EB2EF48}"/>
              </c:ext>
            </c:extLst>
          </c:dPt>
          <c:dPt>
            <c:idx val="26"/>
            <c:invertIfNegative val="0"/>
            <c:bubble3D val="0"/>
            <c:spPr>
              <a:solidFill>
                <a:srgbClr val="00A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F4-4856-AF84-7D426EB2EF48}"/>
              </c:ext>
            </c:extLst>
          </c:dPt>
          <c:dPt>
            <c:idx val="27"/>
            <c:invertIfNegative val="0"/>
            <c:bubble3D val="0"/>
            <c:spPr>
              <a:solidFill>
                <a:srgbClr val="00A7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F4-4856-AF84-7D426EB2EF48}"/>
              </c:ext>
            </c:extLst>
          </c:dPt>
          <c:dLbls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A79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F4-4856-AF84-7D426EB2EF48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A79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F4-4856-AF84-7D426EB2EF48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A79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0F4-4856-AF84-7D426EB2EF48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A79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0F4-4856-AF84-7D426EB2EF48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A79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0F4-4856-AF84-7D426EB2E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Anuales!$A$3:$A$30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Anuales!$D$3:$D$30</c:f>
              <c:numCache>
                <c:formatCode>0.0</c:formatCode>
                <c:ptCount val="28"/>
                <c:pt idx="0">
                  <c:v>4.1847225264632595</c:v>
                </c:pt>
                <c:pt idx="1">
                  <c:v>3.2519452799258395</c:v>
                </c:pt>
                <c:pt idx="2">
                  <c:v>2.9533463815115204</c:v>
                </c:pt>
                <c:pt idx="3">
                  <c:v>2.9185753448670315</c:v>
                </c:pt>
                <c:pt idx="4">
                  <c:v>2.8984596184203841</c:v>
                </c:pt>
                <c:pt idx="5">
                  <c:v>3.0909673044430983</c:v>
                </c:pt>
                <c:pt idx="6">
                  <c:v>3.2460308118895136</c:v>
                </c:pt>
                <c:pt idx="7">
                  <c:v>3.5414339436320157</c:v>
                </c:pt>
                <c:pt idx="8">
                  <c:v>4.4769164025005477</c:v>
                </c:pt>
                <c:pt idx="9">
                  <c:v>5.683148321301533</c:v>
                </c:pt>
                <c:pt idx="10">
                  <c:v>5.8748614309932385</c:v>
                </c:pt>
                <c:pt idx="11">
                  <c:v>4.8139224453986289</c:v>
                </c:pt>
                <c:pt idx="12">
                  <c:v>5.4062961105320584</c:v>
                </c:pt>
                <c:pt idx="13">
                  <c:v>5.7723727239361446</c:v>
                </c:pt>
                <c:pt idx="14">
                  <c:v>5.5259993984350757</c:v>
                </c:pt>
                <c:pt idx="15">
                  <c:v>5.0217552198652102</c:v>
                </c:pt>
                <c:pt idx="16">
                  <c:v>4.8387493386318976</c:v>
                </c:pt>
                <c:pt idx="17">
                  <c:v>4.5696375396589168</c:v>
                </c:pt>
                <c:pt idx="18">
                  <c:v>4.7292618348076569</c:v>
                </c:pt>
                <c:pt idx="19">
                  <c:v>4.5571433357191617</c:v>
                </c:pt>
                <c:pt idx="20">
                  <c:v>4.2734257821698982</c:v>
                </c:pt>
                <c:pt idx="21">
                  <c:v>4.672812545001868</c:v>
                </c:pt>
                <c:pt idx="22">
                  <c:v>5.0927107470381827</c:v>
                </c:pt>
                <c:pt idx="23">
                  <c:v>5.2184419931375521</c:v>
                </c:pt>
                <c:pt idx="24">
                  <c:v>5.3786722247403782</c:v>
                </c:pt>
                <c:pt idx="25">
                  <c:v>5.5882656898711147</c:v>
                </c:pt>
                <c:pt idx="26">
                  <c:v>5.7466765296699842</c:v>
                </c:pt>
                <c:pt idx="27">
                  <c:v>5.8592836135179036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F4-4856-AF84-7D426EB2E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149491567"/>
        <c:axId val="1153028687"/>
      </c:barChart>
      <c:catAx>
        <c:axId val="1149491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028687"/>
        <c:crosses val="autoZero"/>
        <c:auto val="1"/>
        <c:lblAlgn val="ctr"/>
        <c:lblOffset val="100"/>
        <c:tickLblSkip val="3"/>
        <c:noMultiLvlLbl val="0"/>
      </c:catAx>
      <c:valAx>
        <c:axId val="1153028687"/>
        <c:scaling>
          <c:orientation val="minMax"/>
          <c:max val="6.5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14949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'[Gráfico en Microsoft PowerPoint]Hoja1'!$A$15</c:f>
              <c:strCache>
                <c:ptCount val="1"/>
                <c:pt idx="0">
                  <c:v>PROGRAMA PPTAL</c:v>
                </c:pt>
              </c:strCache>
            </c:strRef>
          </c:tx>
          <c:spPr>
            <a:solidFill>
              <a:srgbClr val="00A7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PowerPoint]Hoja1'!$B$14:$I$14</c:f>
              <c:numCache>
                <c:formatCode>@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'[Gráfico en Microsoft PowerPoint]Hoja1'!$B$15:$I$15</c:f>
              <c:numCache>
                <c:formatCode>_-* #,##0_-;\-* #,##0_-;_-* "-"??_-;_-@_-</c:formatCode>
                <c:ptCount val="8"/>
                <c:pt idx="0">
                  <c:v>71.122188175000005</c:v>
                </c:pt>
                <c:pt idx="1">
                  <c:v>74.679234801000007</c:v>
                </c:pt>
                <c:pt idx="2">
                  <c:v>77.773064836000003</c:v>
                </c:pt>
                <c:pt idx="3">
                  <c:v>82.808968551000007</c:v>
                </c:pt>
                <c:pt idx="4">
                  <c:v>84.444124052000006</c:v>
                </c:pt>
                <c:pt idx="5">
                  <c:v>83.820795337000007</c:v>
                </c:pt>
                <c:pt idx="6">
                  <c:v>96.679171733999993</c:v>
                </c:pt>
                <c:pt idx="7">
                  <c:v>107.081975262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9-4569-9CF9-8B28E62BDC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3143608"/>
        <c:axId val="543143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'[Gráfico en Microsoft PowerPoint]Hoja1'!$A$14</c15:sqref>
                        </c15:formulaRef>
                      </c:ext>
                    </c:extLst>
                    <c:strCache>
                      <c:ptCount val="1"/>
                      <c:pt idx="0">
                        <c:v>Categoria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'[Gráfico en Microsoft PowerPoint]Hoja1'!$B$14:$I$14</c15:sqref>
                        </c15:formulaRef>
                      </c:ext>
                    </c:extLst>
                    <c:numCache>
                      <c:formatCode>@</c:formatCode>
                      <c:ptCount val="8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'[Gráfico en Microsoft PowerPoint]Hoja1'!$B$14:$I$14</c15:sqref>
                        </c15:formulaRef>
                      </c:ext>
                    </c:extLst>
                    <c:numCache>
                      <c:formatCode>@</c:formatCode>
                      <c:ptCount val="8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EF9-4569-9CF9-8B28E62BDCA1}"/>
                  </c:ext>
                </c:extLst>
              </c15:ser>
            </c15:filteredBarSeries>
          </c:ext>
        </c:extLst>
      </c:barChart>
      <c:catAx>
        <c:axId val="54314360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3143960"/>
        <c:crosses val="autoZero"/>
        <c:auto val="1"/>
        <c:lblAlgn val="ctr"/>
        <c:lblOffset val="100"/>
        <c:noMultiLvlLbl val="0"/>
      </c:catAx>
      <c:valAx>
        <c:axId val="54314396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4314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222187921120591"/>
          <c:y val="3.2228795378985951E-2"/>
          <c:w val="0.51076055385243124"/>
          <c:h val="0.9355424092420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funcion!$B$2</c:f>
              <c:strCache>
                <c:ptCount val="1"/>
                <c:pt idx="0">
                  <c:v>PIA 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funcion!$A$3:$A$14</c:f>
              <c:strCache>
                <c:ptCount val="12"/>
                <c:pt idx="0">
                  <c:v>Cultura y Deporte</c:v>
                </c:pt>
                <c:pt idx="1">
                  <c:v>Vivienda y Desarrollo Urbano</c:v>
                </c:pt>
                <c:pt idx="2">
                  <c:v>Ambiente</c:v>
                </c:pt>
                <c:pt idx="3">
                  <c:v>Defensa y Seguridad Nacional</c:v>
                </c:pt>
                <c:pt idx="4">
                  <c:v>Saneamiento</c:v>
                </c:pt>
                <c:pt idx="5">
                  <c:v>Justicia</c:v>
                </c:pt>
                <c:pt idx="6">
                  <c:v>Proteccion Social</c:v>
                </c:pt>
                <c:pt idx="7">
                  <c:v>Previsión Social</c:v>
                </c:pt>
                <c:pt idx="8">
                  <c:v>Orden Publico y Seguridad</c:v>
                </c:pt>
                <c:pt idx="9">
                  <c:v>Transporte</c:v>
                </c:pt>
                <c:pt idx="10">
                  <c:v>Salud</c:v>
                </c:pt>
                <c:pt idx="11">
                  <c:v>Educación</c:v>
                </c:pt>
              </c:strCache>
            </c:strRef>
          </c:cat>
          <c:val>
            <c:numRef>
              <c:f>funcion!$B$3:$B$14</c:f>
              <c:numCache>
                <c:formatCode>#,##0,,</c:formatCode>
                <c:ptCount val="12"/>
                <c:pt idx="0">
                  <c:v>1844973540</c:v>
                </c:pt>
                <c:pt idx="1">
                  <c:v>2804776697</c:v>
                </c:pt>
                <c:pt idx="2">
                  <c:v>3842534715</c:v>
                </c:pt>
                <c:pt idx="3">
                  <c:v>5491785642</c:v>
                </c:pt>
                <c:pt idx="4">
                  <c:v>5959733818</c:v>
                </c:pt>
                <c:pt idx="5">
                  <c:v>7504720289</c:v>
                </c:pt>
                <c:pt idx="6">
                  <c:v>7810493457</c:v>
                </c:pt>
                <c:pt idx="7">
                  <c:v>14383650572</c:v>
                </c:pt>
                <c:pt idx="8">
                  <c:v>14341920539</c:v>
                </c:pt>
                <c:pt idx="9">
                  <c:v>20654031509</c:v>
                </c:pt>
                <c:pt idx="10">
                  <c:v>26982785065</c:v>
                </c:pt>
                <c:pt idx="11">
                  <c:v>42063566558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E-45AF-8610-81FA401593E6}"/>
            </c:ext>
          </c:extLst>
        </c:ser>
        <c:ser>
          <c:idx val="1"/>
          <c:order val="1"/>
          <c:tx>
            <c:strRef>
              <c:f>funcion!$C$2</c:f>
              <c:strCache>
                <c:ptCount val="1"/>
                <c:pt idx="0">
                  <c:v>PIA 2024</c:v>
                </c:pt>
              </c:strCache>
            </c:strRef>
          </c:tx>
          <c:spPr>
            <a:solidFill>
              <a:srgbClr val="00A7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A79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funcion!$A$3:$A$14</c:f>
              <c:strCache>
                <c:ptCount val="12"/>
                <c:pt idx="0">
                  <c:v>Cultura y Deporte</c:v>
                </c:pt>
                <c:pt idx="1">
                  <c:v>Vivienda y Desarrollo Urbano</c:v>
                </c:pt>
                <c:pt idx="2">
                  <c:v>Ambiente</c:v>
                </c:pt>
                <c:pt idx="3">
                  <c:v>Defensa y Seguridad Nacional</c:v>
                </c:pt>
                <c:pt idx="4">
                  <c:v>Saneamiento</c:v>
                </c:pt>
                <c:pt idx="5">
                  <c:v>Justicia</c:v>
                </c:pt>
                <c:pt idx="6">
                  <c:v>Proteccion Social</c:v>
                </c:pt>
                <c:pt idx="7">
                  <c:v>Previsión Social</c:v>
                </c:pt>
                <c:pt idx="8">
                  <c:v>Orden Publico y Seguridad</c:v>
                </c:pt>
                <c:pt idx="9">
                  <c:v>Transporte</c:v>
                </c:pt>
                <c:pt idx="10">
                  <c:v>Salud</c:v>
                </c:pt>
                <c:pt idx="11">
                  <c:v>Educación</c:v>
                </c:pt>
              </c:strCache>
            </c:strRef>
          </c:cat>
          <c:val>
            <c:numRef>
              <c:f>funcion!$C$3:$C$14</c:f>
              <c:numCache>
                <c:formatCode>#,##0,,</c:formatCode>
                <c:ptCount val="12"/>
                <c:pt idx="0">
                  <c:v>2160647434</c:v>
                </c:pt>
                <c:pt idx="1">
                  <c:v>3192661468</c:v>
                </c:pt>
                <c:pt idx="2">
                  <c:v>4333840181</c:v>
                </c:pt>
                <c:pt idx="3">
                  <c:v>6039690622</c:v>
                </c:pt>
                <c:pt idx="4">
                  <c:v>6401842140</c:v>
                </c:pt>
                <c:pt idx="5">
                  <c:v>8286630246</c:v>
                </c:pt>
                <c:pt idx="6">
                  <c:v>9307415310</c:v>
                </c:pt>
                <c:pt idx="7">
                  <c:v>14589188242</c:v>
                </c:pt>
                <c:pt idx="8">
                  <c:v>16213011877</c:v>
                </c:pt>
                <c:pt idx="9">
                  <c:v>21995421717</c:v>
                </c:pt>
                <c:pt idx="10">
                  <c:v>29473875884</c:v>
                </c:pt>
                <c:pt idx="11">
                  <c:v>46505651356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DE-45AF-8610-81FA40159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076281327"/>
        <c:axId val="1076282159"/>
      </c:barChart>
      <c:catAx>
        <c:axId val="1076281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6282159"/>
        <c:crosses val="autoZero"/>
        <c:auto val="1"/>
        <c:lblAlgn val="ctr"/>
        <c:lblOffset val="100"/>
        <c:noMultiLvlLbl val="0"/>
      </c:catAx>
      <c:valAx>
        <c:axId val="1076282159"/>
        <c:scaling>
          <c:orientation val="minMax"/>
        </c:scaling>
        <c:delete val="1"/>
        <c:axPos val="b"/>
        <c:numFmt formatCode="#,##0,," sourceLinked="1"/>
        <c:majorTickMark val="none"/>
        <c:minorTickMark val="none"/>
        <c:tickLblPos val="nextTo"/>
        <c:crossAx val="107628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Hoja1!$B$45</c:f>
              <c:strCache>
                <c:ptCount val="1"/>
                <c:pt idx="0">
                  <c:v>PIA 2017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3A-4421-B6A5-A97ED1E42A5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3A-4421-B6A5-A97ED1E42A5E}"/>
              </c:ext>
            </c:extLst>
          </c:dPt>
          <c:dPt>
            <c:idx val="2"/>
            <c:bubble3D val="0"/>
            <c:spPr>
              <a:solidFill>
                <a:srgbClr val="00A7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3A-4421-B6A5-A97ED1E42A5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3A-4421-B6A5-A97ED1E42A5E}"/>
              </c:ext>
            </c:extLst>
          </c:dPt>
          <c:dLbls>
            <c:dLbl>
              <c:idx val="1"/>
              <c:layout>
                <c:manualLayout>
                  <c:x val="1.9688579383731843E-2"/>
                  <c:y val="0.13420553589029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3A-4421-B6A5-A97ED1E42A5E}"/>
                </c:ext>
              </c:extLst>
            </c:dLbl>
            <c:dLbl>
              <c:idx val="2"/>
              <c:layout>
                <c:manualLayout>
                  <c:x val="-3.2814298972886603E-2"/>
                  <c:y val="1.22005032627540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3A-4421-B6A5-A97ED1E42A5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Hoja1!$A$46:$A$49</c:f>
              <c:strCache>
                <c:ptCount val="4"/>
                <c:pt idx="0">
                  <c:v>Universidades</c:v>
                </c:pt>
                <c:pt idx="1">
                  <c:v>Gobierno local</c:v>
                </c:pt>
                <c:pt idx="2">
                  <c:v>Gobierno Regional</c:v>
                </c:pt>
                <c:pt idx="3">
                  <c:v>Gobierno Nacional</c:v>
                </c:pt>
              </c:strCache>
            </c:strRef>
          </c:cat>
          <c:val>
            <c:numRef>
              <c:f>Hoja1!$B$46:$B$49</c:f>
              <c:numCache>
                <c:formatCode>0.0%</c:formatCode>
                <c:ptCount val="4"/>
                <c:pt idx="0">
                  <c:v>3.9572684886963604E-2</c:v>
                </c:pt>
                <c:pt idx="1">
                  <c:v>0.16954025683572516</c:v>
                </c:pt>
                <c:pt idx="2">
                  <c:v>0.24882513756675204</c:v>
                </c:pt>
                <c:pt idx="3">
                  <c:v>0.54206192071055925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3A-4421-B6A5-A97ED1E42A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Hoja1!$B$52</c:f>
              <c:strCache>
                <c:ptCount val="1"/>
                <c:pt idx="0">
                  <c:v>PIA 2023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7-4F34-923B-A2E6735DBB5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F7-4F34-923B-A2E6735DBB54}"/>
              </c:ext>
            </c:extLst>
          </c:dPt>
          <c:dPt>
            <c:idx val="2"/>
            <c:bubble3D val="0"/>
            <c:spPr>
              <a:solidFill>
                <a:srgbClr val="00A7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F7-4F34-923B-A2E6735DBB54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F7-4F34-923B-A2E6735DBB54}"/>
              </c:ext>
            </c:extLst>
          </c:dPt>
          <c:dLbls>
            <c:dLbl>
              <c:idx val="1"/>
              <c:layout>
                <c:manualLayout>
                  <c:x val="4.9221448459329908E-2"/>
                  <c:y val="0.191020225294418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F7-4F34-923B-A2E6735DBB54}"/>
                </c:ext>
              </c:extLst>
            </c:dLbl>
            <c:dLbl>
              <c:idx val="2"/>
              <c:layout>
                <c:manualLayout>
                  <c:x val="9.1880037124082492E-2"/>
                  <c:y val="-0.150377624167946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F7-4F34-923B-A2E6735DBB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Hoja1!$A$53:$A$56</c:f>
              <c:strCache>
                <c:ptCount val="4"/>
                <c:pt idx="0">
                  <c:v>Universidades</c:v>
                </c:pt>
                <c:pt idx="1">
                  <c:v>Gobierno local</c:v>
                </c:pt>
                <c:pt idx="2">
                  <c:v>Gobierno Regional</c:v>
                </c:pt>
                <c:pt idx="3">
                  <c:v>Gobierno Nacional</c:v>
                </c:pt>
              </c:strCache>
            </c:strRef>
          </c:cat>
          <c:val>
            <c:numRef>
              <c:f>Hoja1!$B$53:$B$56</c:f>
              <c:numCache>
                <c:formatCode>0.0%</c:formatCode>
                <c:ptCount val="4"/>
                <c:pt idx="0">
                  <c:v>4.1405647645927211E-2</c:v>
                </c:pt>
                <c:pt idx="1">
                  <c:v>0.21872168551676013</c:v>
                </c:pt>
                <c:pt idx="2">
                  <c:v>0.32202894509379859</c:v>
                </c:pt>
                <c:pt idx="3">
                  <c:v>0.41784372174351414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7-4F34-923B-A2E6735DB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F-4B30-9518-D31DA460B82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F-4B30-9518-D31DA460B822}"/>
              </c:ext>
            </c:extLst>
          </c:dPt>
          <c:dPt>
            <c:idx val="2"/>
            <c:bubble3D val="0"/>
            <c:spPr>
              <a:solidFill>
                <a:srgbClr val="00A7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3F-4B30-9518-D31DA460B82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3F-4B30-9518-D31DA460B8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F-4B30-9518-D31DA460B822}"/>
                </c:ext>
              </c:extLst>
            </c:dLbl>
            <c:dLbl>
              <c:idx val="1"/>
              <c:layout>
                <c:manualLayout>
                  <c:x val="0"/>
                  <c:y val="8.53494623655913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3F-4B30-9518-D31DA460B822}"/>
                </c:ext>
              </c:extLst>
            </c:dLbl>
            <c:dLbl>
              <c:idx val="2"/>
              <c:layout>
                <c:manualLayout>
                  <c:x val="0.14439276485788113"/>
                  <c:y val="-0.191020225294418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F-4B30-9518-D31DA460B8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3F-4B30-9518-D31DA460B82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Hoja1!$A$61:$A$64</c:f>
              <c:strCache>
                <c:ptCount val="4"/>
                <c:pt idx="0">
                  <c:v>Universidades</c:v>
                </c:pt>
                <c:pt idx="1">
                  <c:v>3. GOBIERNOS LOCALES</c:v>
                </c:pt>
                <c:pt idx="2">
                  <c:v>2. GOBIERNOS REGIONALES</c:v>
                </c:pt>
                <c:pt idx="3">
                  <c:v>1. GOBIERNO NACIONAL</c:v>
                </c:pt>
              </c:strCache>
            </c:strRef>
          </c:cat>
          <c:val>
            <c:numRef>
              <c:f>Hoja1!$B$61:$B$64</c:f>
              <c:numCache>
                <c:formatCode>0.0%</c:formatCode>
                <c:ptCount val="4"/>
                <c:pt idx="0">
                  <c:v>4.5870341490640593E-2</c:v>
                </c:pt>
                <c:pt idx="1">
                  <c:v>0.22841189743555604</c:v>
                </c:pt>
                <c:pt idx="2">
                  <c:v>0.34352303380918531</c:v>
                </c:pt>
                <c:pt idx="3">
                  <c:v>0.38219472726461806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3F-4B30-9518-D31DA460B82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53F-4B30-9518-D31DA460B8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Hoja1!$A$61:$A$64</c:f>
              <c:strCache>
                <c:ptCount val="4"/>
                <c:pt idx="0">
                  <c:v>Universidades</c:v>
                </c:pt>
                <c:pt idx="1">
                  <c:v>3. GOBIERNOS LOCALES</c:v>
                </c:pt>
                <c:pt idx="2">
                  <c:v>2. GOBIERNOS REGIONALES</c:v>
                </c:pt>
                <c:pt idx="3">
                  <c:v>1. GOBIERNO NACIONAL</c:v>
                </c:pt>
              </c:strCache>
            </c:strRef>
          </c:cat>
          <c:val>
            <c:numRef>
              <c:f>Hoja1!$B$60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3F-4B30-9518-D31DA460B8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401460419335307E-2"/>
          <c:y val="0.10736748494478475"/>
          <c:w val="0.98759856887192754"/>
          <c:h val="0.8200188555522038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A2A2"/>
            </a:solidFill>
            <a:ln>
              <a:solidFill>
                <a:srgbClr val="1EA2A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7F-45EB-B36C-073DD1484B5A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37F-45EB-B36C-073DD1484B5A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7F-45EB-B36C-073DD1484B5A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37F-45EB-B36C-073DD1484B5A}"/>
              </c:ext>
            </c:extLst>
          </c:dPt>
          <c:dPt>
            <c:idx val="4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7F-45EB-B36C-073DD1484B5A}"/>
              </c:ext>
            </c:extLst>
          </c:dPt>
          <c:dPt>
            <c:idx val="5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37F-45EB-B36C-073DD1484B5A}"/>
              </c:ext>
            </c:extLst>
          </c:dPt>
          <c:dPt>
            <c:idx val="6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37F-45EB-B36C-073DD1484B5A}"/>
              </c:ext>
            </c:extLst>
          </c:dPt>
          <c:dPt>
            <c:idx val="7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37F-45EB-B36C-073DD1484B5A}"/>
              </c:ext>
            </c:extLst>
          </c:dPt>
          <c:dPt>
            <c:idx val="8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37F-45EB-B36C-073DD1484B5A}"/>
              </c:ext>
            </c:extLst>
          </c:dPt>
          <c:dPt>
            <c:idx val="9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rgbClr val="1EA2A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37F-45EB-B36C-073DD1484B5A}"/>
              </c:ext>
            </c:extLst>
          </c:dPt>
          <c:dPt>
            <c:idx val="1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F-45EB-B36C-073DD1484B5A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F-45EB-B36C-073DD1484B5A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1EC-4F7C-A4B2-8851CF2A6393}"/>
              </c:ext>
            </c:extLst>
          </c:dPt>
          <c:dLbls>
            <c:dLbl>
              <c:idx val="0"/>
              <c:layout>
                <c:manualLayout>
                  <c:x val="-2.7062524000047035E-3"/>
                  <c:y val="-9.44199779077624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7F-45EB-B36C-073DD1484B5A}"/>
                </c:ext>
              </c:extLst>
            </c:dLbl>
            <c:dLbl>
              <c:idx val="1"/>
              <c:layout>
                <c:manualLayout>
                  <c:x val="1.1560571759684462E-3"/>
                  <c:y val="-0.12937969399751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7F-45EB-B36C-073DD1484B5A}"/>
                </c:ext>
              </c:extLst>
            </c:dLbl>
            <c:dLbl>
              <c:idx val="2"/>
              <c:layout>
                <c:manualLayout>
                  <c:x val="-2.7062524000047035E-3"/>
                  <c:y val="-0.232176567757348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7F-45EB-B36C-073DD1484B5A}"/>
                </c:ext>
              </c:extLst>
            </c:dLbl>
            <c:dLbl>
              <c:idx val="3"/>
              <c:layout>
                <c:manualLayout>
                  <c:x val="0"/>
                  <c:y val="-0.177696925898916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7F-45EB-B36C-073DD1484B5A}"/>
                </c:ext>
              </c:extLst>
            </c:dLbl>
            <c:dLbl>
              <c:idx val="4"/>
              <c:layout>
                <c:manualLayout>
                  <c:x val="2.6275869871187415E-4"/>
                  <c:y val="-0.182357212799816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7F-45EB-B36C-073DD1484B5A}"/>
                </c:ext>
              </c:extLst>
            </c:dLbl>
            <c:dLbl>
              <c:idx val="5"/>
              <c:layout>
                <c:manualLayout>
                  <c:x val="3.8623095759730557E-3"/>
                  <c:y val="-0.186845164461754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7F-45EB-B36C-073DD1484B5A}"/>
                </c:ext>
              </c:extLst>
            </c:dLbl>
            <c:dLbl>
              <c:idx val="6"/>
              <c:layout>
                <c:manualLayout>
                  <c:x val="0"/>
                  <c:y val="-0.169278809913354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7F-45EB-B36C-073DD1484B5A}"/>
                </c:ext>
              </c:extLst>
            </c:dLbl>
            <c:dLbl>
              <c:idx val="7"/>
              <c:layout>
                <c:manualLayout>
                  <c:x val="-9.4410921214103177E-17"/>
                  <c:y val="-0.192614009846349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7F-45EB-B36C-073DD1484B5A}"/>
                </c:ext>
              </c:extLst>
            </c:dLbl>
            <c:dLbl>
              <c:idx val="8"/>
              <c:layout>
                <c:manualLayout>
                  <c:x val="1.2874365253243833E-3"/>
                  <c:y val="-0.125568147185695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7F-45EB-B36C-073DD1484B5A}"/>
                </c:ext>
              </c:extLst>
            </c:dLbl>
            <c:dLbl>
              <c:idx val="9"/>
              <c:layout>
                <c:manualLayout>
                  <c:x val="-9.4410921214103177E-17"/>
                  <c:y val="-7.998723052885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7F-45EB-B36C-073DD1484B5A}"/>
                </c:ext>
              </c:extLst>
            </c:dLbl>
            <c:dLbl>
              <c:idx val="10"/>
              <c:layout>
                <c:manualLayout>
                  <c:x val="-1.4188273246928161E-3"/>
                  <c:y val="-7.292131287583266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F-45EB-B36C-073DD1484B5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F-45EB-B36C-073DD1484B5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EC-4F7C-A4B2-8851CF2A6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Hoja1!$C$2:$O$2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Hoja1!$C$3:$O$3</c:f>
              <c:numCache>
                <c:formatCode>_-* #\ ##0_-;\-* #,##0_-;_-* "-"??_-;_-@_-</c:formatCode>
                <c:ptCount val="13"/>
                <c:pt idx="0">
                  <c:v>1760</c:v>
                </c:pt>
                <c:pt idx="1">
                  <c:v>2727</c:v>
                </c:pt>
                <c:pt idx="2">
                  <c:v>6108</c:v>
                </c:pt>
                <c:pt idx="3">
                  <c:v>4304</c:v>
                </c:pt>
                <c:pt idx="4">
                  <c:v>4561</c:v>
                </c:pt>
                <c:pt idx="5">
                  <c:v>4484</c:v>
                </c:pt>
                <c:pt idx="6">
                  <c:v>3859</c:v>
                </c:pt>
                <c:pt idx="7">
                  <c:v>4823</c:v>
                </c:pt>
                <c:pt idx="8">
                  <c:v>3228</c:v>
                </c:pt>
                <c:pt idx="9">
                  <c:v>1630</c:v>
                </c:pt>
                <c:pt idx="10">
                  <c:v>306</c:v>
                </c:pt>
                <c:pt idx="11">
                  <c:v>5886</c:v>
                </c:pt>
                <c:pt idx="12">
                  <c:v>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F-45EB-B36C-073DD1484B5A}"/>
            </c:ext>
          </c:extLst>
        </c:ser>
        <c:ser>
          <c:idx val="2"/>
          <c:order val="2"/>
          <c:spPr>
            <a:solidFill>
              <a:srgbClr val="70AD47">
                <a:lumMod val="20000"/>
                <a:lumOff val="80000"/>
              </a:srgb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70AD47">
                  <a:lumMod val="20000"/>
                  <a:lumOff val="80000"/>
                </a:srgb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37F-45EB-B36C-073DD1484B5A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>
                  <a:lumMod val="20000"/>
                  <a:lumOff val="80000"/>
                </a:srgb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437F-45EB-B36C-073DD1484B5A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  <a:ln>
                <a:solidFill>
                  <a:srgbClr val="70AD47">
                    <a:lumMod val="60000"/>
                    <a:lumOff val="4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1EC-4F7C-A4B2-8851CF2A6393}"/>
              </c:ext>
            </c:extLst>
          </c:dPt>
          <c:dLbls>
            <c:dLbl>
              <c:idx val="10"/>
              <c:layout>
                <c:manualLayout>
                  <c:x val="1.0246778266125092E-3"/>
                  <c:y val="-4.042642666609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7F-45EB-B36C-073DD1484B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105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EC-4F7C-A4B2-8851CF2A6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Hoja1!$C$2:$O$2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Hoja1!$C$5:$O$5</c:f>
              <c:numCache>
                <c:formatCode>General</c:formatCode>
                <c:ptCount val="13"/>
                <c:pt idx="10" formatCode="_-* #\ ##0_-;\-* #,##0_-;_-* &quot;-&quot;??_-;_-@_-">
                  <c:v>109</c:v>
                </c:pt>
                <c:pt idx="11" formatCode="_-* #\ ##0_-;\-* #,##0_-;_-* &quot;-&quot;??_-;_-@_-">
                  <c:v>1056</c:v>
                </c:pt>
                <c:pt idx="12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7F-45EB-B36C-073DD1484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92333791"/>
        <c:axId val="1692334271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Hoja1!$C$2:$O$2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Hoja1!$C$4:$O$4</c:f>
              <c:numCache>
                <c:formatCode>_-* #\ ##0_-;\-* #,##0_-;_-* "-"??_-;_-@_-</c:formatCode>
                <c:ptCount val="13"/>
                <c:pt idx="0">
                  <c:v>3639.6666666666665</c:v>
                </c:pt>
                <c:pt idx="1">
                  <c:v>3736.75</c:v>
                </c:pt>
                <c:pt idx="2">
                  <c:v>3736.75</c:v>
                </c:pt>
                <c:pt idx="3">
                  <c:v>3736.75</c:v>
                </c:pt>
                <c:pt idx="4">
                  <c:v>3736.75</c:v>
                </c:pt>
                <c:pt idx="5">
                  <c:v>3736.75</c:v>
                </c:pt>
                <c:pt idx="6">
                  <c:v>3736.75</c:v>
                </c:pt>
                <c:pt idx="7">
                  <c:v>3736.75</c:v>
                </c:pt>
                <c:pt idx="8">
                  <c:v>3736.75</c:v>
                </c:pt>
                <c:pt idx="9">
                  <c:v>3736.75</c:v>
                </c:pt>
                <c:pt idx="10">
                  <c:v>3736.75</c:v>
                </c:pt>
                <c:pt idx="11">
                  <c:v>3736.75</c:v>
                </c:pt>
                <c:pt idx="12">
                  <c:v>3737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37F-45EB-B36C-073DD1484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2333791"/>
        <c:axId val="1692334271"/>
      </c:lineChart>
      <c:catAx>
        <c:axId val="169233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2334271"/>
        <c:crosses val="autoZero"/>
        <c:auto val="1"/>
        <c:lblAlgn val="ctr"/>
        <c:lblOffset val="100"/>
        <c:noMultiLvlLbl val="0"/>
      </c:catAx>
      <c:valAx>
        <c:axId val="1692334271"/>
        <c:scaling>
          <c:orientation val="minMax"/>
        </c:scaling>
        <c:delete val="1"/>
        <c:axPos val="l"/>
        <c:numFmt formatCode="_-* #\ ##0_-;\-* #,##0_-;_-* &quot;-&quot;??_-;_-@_-" sourceLinked="1"/>
        <c:majorTickMark val="none"/>
        <c:minorTickMark val="none"/>
        <c:tickLblPos val="nextTo"/>
        <c:crossAx val="169233379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'personal y terceros'!$B$43:$C$44</c:f>
              <c:multiLvlStrCache>
                <c:ptCount val="2"/>
                <c:lvl>
                  <c:pt idx="0">
                    <c:v>2013</c:v>
                  </c:pt>
                  <c:pt idx="1">
                    <c:v>2022</c:v>
                  </c:pt>
                </c:lvl>
                <c:lvl>
                  <c:pt idx="0">
                    <c:v>Servidores</c:v>
                  </c:pt>
                </c:lvl>
              </c:multiLvlStrCache>
            </c:multiLvlStrRef>
          </c:cat>
          <c:val>
            <c:numRef>
              <c:f>'personal y terceros'!$B$45:$C$45</c:f>
              <c:numCache>
                <c:formatCode>#,##0</c:formatCode>
                <c:ptCount val="2"/>
                <c:pt idx="0">
                  <c:v>1209</c:v>
                </c:pt>
                <c:pt idx="1">
                  <c:v>1520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7-4582-BC0D-6754EDA68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973376"/>
        <c:axId val="2081973856"/>
      </c:barChart>
      <c:catAx>
        <c:axId val="20819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1973856"/>
        <c:crosses val="autoZero"/>
        <c:auto val="1"/>
        <c:lblAlgn val="ctr"/>
        <c:lblOffset val="100"/>
        <c:noMultiLvlLbl val="0"/>
      </c:catAx>
      <c:valAx>
        <c:axId val="20819738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19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'personal y terceros'!$G$45:$H$46</c:f>
              <c:multiLvlStrCache>
                <c:ptCount val="2"/>
                <c:lvl>
                  <c:pt idx="0">
                    <c:v>2013</c:v>
                  </c:pt>
                  <c:pt idx="1">
                    <c:v>2022</c:v>
                  </c:pt>
                </c:lvl>
                <c:lvl>
                  <c:pt idx="0">
                    <c:v>Servidores</c:v>
                  </c:pt>
                </c:lvl>
              </c:multiLvlStrCache>
            </c:multiLvlStrRef>
          </c:cat>
          <c:val>
            <c:numRef>
              <c:f>'personal y terceros'!$G$47:$H$47</c:f>
              <c:numCache>
                <c:formatCode>General</c:formatCode>
                <c:ptCount val="2"/>
                <c:pt idx="0">
                  <c:v>214</c:v>
                </c:pt>
                <c:pt idx="1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3-483F-A508-EA1DF6CC0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930656"/>
        <c:axId val="2081934496"/>
      </c:barChart>
      <c:catAx>
        <c:axId val="20819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1934496"/>
        <c:crosses val="autoZero"/>
        <c:auto val="1"/>
        <c:lblAlgn val="ctr"/>
        <c:lblOffset val="100"/>
        <c:noMultiLvlLbl val="0"/>
      </c:catAx>
      <c:valAx>
        <c:axId val="2081934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93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7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'personal y terceros'!$B$40:$C$41</c:f>
              <c:multiLvlStrCache>
                <c:ptCount val="2"/>
                <c:lvl>
                  <c:pt idx="0">
                    <c:v>2013</c:v>
                  </c:pt>
                  <c:pt idx="1">
                    <c:v>2022</c:v>
                  </c:pt>
                </c:lvl>
                <c:lvl>
                  <c:pt idx="0">
                    <c:v>Costo</c:v>
                  </c:pt>
                </c:lvl>
              </c:multiLvlStrCache>
            </c:multiLvlStrRef>
          </c:cat>
          <c:val>
            <c:numRef>
              <c:f>'personal y terceros'!$B$42:$C$42</c:f>
              <c:numCache>
                <c:formatCode>#,##0</c:formatCode>
                <c:ptCount val="2"/>
                <c:pt idx="0">
                  <c:v>25.578894599999998</c:v>
                </c:pt>
                <c:pt idx="1">
                  <c:v>73.171731600000001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C-4109-A30D-C0A13A029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982496"/>
        <c:axId val="2081976256"/>
      </c:barChart>
      <c:catAx>
        <c:axId val="20819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1976256"/>
        <c:crosses val="autoZero"/>
        <c:auto val="1"/>
        <c:lblAlgn val="ctr"/>
        <c:lblOffset val="100"/>
        <c:noMultiLvlLbl val="0"/>
      </c:catAx>
      <c:valAx>
        <c:axId val="20819762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198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7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'personal y terceros'!$G$40:$H$41</c:f>
              <c:multiLvlStrCache>
                <c:ptCount val="2"/>
                <c:lvl>
                  <c:pt idx="0">
                    <c:v>2013</c:v>
                  </c:pt>
                  <c:pt idx="1">
                    <c:v>2022</c:v>
                  </c:pt>
                </c:lvl>
                <c:lvl>
                  <c:pt idx="0">
                    <c:v>Costo</c:v>
                  </c:pt>
                </c:lvl>
              </c:multiLvlStrCache>
            </c:multiLvlStrRef>
          </c:cat>
          <c:val>
            <c:numRef>
              <c:f>'personal y terceros'!$G$42:$H$42</c:f>
              <c:numCache>
                <c:formatCode>#,##0</c:formatCode>
                <c:ptCount val="2"/>
                <c:pt idx="0">
                  <c:v>3.9651173999999996</c:v>
                </c:pt>
                <c:pt idx="1">
                  <c:v>15.416002799999999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9-498E-8472-41D1973E8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957056"/>
        <c:axId val="2081940736"/>
      </c:barChart>
      <c:catAx>
        <c:axId val="20819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1940736"/>
        <c:crosses val="autoZero"/>
        <c:auto val="1"/>
        <c:lblAlgn val="ctr"/>
        <c:lblOffset val="100"/>
        <c:noMultiLvlLbl val="0"/>
      </c:catAx>
      <c:valAx>
        <c:axId val="2081940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19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A332A-CCB1-4511-97B7-72ABD228BD4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62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44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A332A-CCB1-4511-97B7-72ABD228BD4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8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Fondos a atenderse en RD </a:t>
            </a:r>
            <a:r>
              <a:rPr lang="es-ES" sz="1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(*/): </a:t>
            </a:r>
            <a:r>
              <a:rPr lang="es-ES" sz="12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FED, Sierra Azul, Seguridad Ciudadana, </a:t>
            </a:r>
            <a:r>
              <a:rPr lang="es-ES" sz="1200" b="0" i="1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Fideicomiso Loreto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Utilidades FONAFE: </a:t>
            </a:r>
            <a:r>
              <a:rPr lang="es-ES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se proyectan utilidades para el 2024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ETF</a:t>
            </a:r>
            <a:r>
              <a:rPr lang="es-ES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intereses por depósito del BCRP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Fondo Turismo</a:t>
            </a:r>
            <a:r>
              <a:rPr lang="es-ES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saldos de MINCETUR y </a:t>
            </a:r>
            <a:r>
              <a:rPr lang="es-ES" sz="12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PromPeru</a:t>
            </a:r>
            <a:r>
              <a:rPr lang="es-ES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(provenientes de la recaudación de impuesto al turismo)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Fondo de Estabilización Fiscal (FEF): </a:t>
            </a:r>
            <a:r>
              <a:rPr lang="es-ES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fondo para emergencias extraordinarias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6" name="Google Shape;376;p48:notes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17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CA073-9B3F-4FA0-98EF-724B6937579C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806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CA073-9B3F-4FA0-98EF-724B6937579C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526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Tránsito a Servicio Civil : A) </a:t>
            </a:r>
            <a:r>
              <a:rPr lang="es-PE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sostenibilidad de gerentes regionales y locales (DU 002-2023) – S/ 40 millones . 1 por GR y para 236 funcionarios locales. S/ 14mil para GR y entre S/ 2,500 y S/ 12,700 para GL, en función de la compensación económica de los alcaldes. </a:t>
            </a:r>
            <a:r>
              <a:rPr lang="es-PE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es-PE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S/ 140 millones: incentivar tránsito a servir en entidades que ya tienen CPE.</a:t>
            </a:r>
            <a:endParaRPr lang="es-PE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CA073-9B3F-4FA0-98EF-724B6937579C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09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59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14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A332A-CCB1-4511-97B7-72ABD228BD4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63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92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0" name="Google Shape;30;p78"/>
          <p:cNvSpPr/>
          <p:nvPr/>
        </p:nvSpPr>
        <p:spPr>
          <a:xfrm rot="10800000" flipH="1">
            <a:off x="9352" y="6718649"/>
            <a:ext cx="12182647" cy="139351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8"/>
          <p:cNvSpPr/>
          <p:nvPr/>
        </p:nvSpPr>
        <p:spPr>
          <a:xfrm>
            <a:off x="11764371" y="6536086"/>
            <a:ext cx="427630" cy="3219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78"/>
          <p:cNvCxnSpPr/>
          <p:nvPr/>
        </p:nvCxnSpPr>
        <p:spPr>
          <a:xfrm>
            <a:off x="9353" y="710737"/>
            <a:ext cx="12182647" cy="0"/>
          </a:xfrm>
          <a:prstGeom prst="straightConnector1">
            <a:avLst/>
          </a:prstGeom>
          <a:noFill/>
          <a:ln w="9525" cap="flat" cmpd="sng">
            <a:solidFill>
              <a:srgbClr val="00A79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813"/>
            <a:ext cx="2743200" cy="36373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4" y="6356813"/>
            <a:ext cx="4114800" cy="363730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108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EF30-57EA-9329-1420-FFDE5ABB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15B100-03D5-FB8D-1D76-65DBBDB53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1999"/>
            </a:lvl2pPr>
            <a:lvl3pPr marL="914407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3" indent="0" algn="ctr">
              <a:buNone/>
              <a:defRPr sz="1600"/>
            </a:lvl5pPr>
            <a:lvl6pPr marL="2286017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02713-012B-E2AA-0825-859E380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E814C-BF02-5BD6-D9E0-ABFA3356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92B88-6E39-64DB-5DA2-7DE8240F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46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FB51F-3C9C-0194-9A17-97AE6B1D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568CF-3EC0-5BF2-298E-A4819C750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88488-F517-4443-A3E7-D602AA1A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D54FC4-5479-FD46-2A88-4095ADBE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18A300-48E6-BDAA-6900-0F6C94E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982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FA393-E02B-2008-F7FD-7E694E92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566E0-45C7-4310-5252-FEF50605B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4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731862-A2B1-C596-BB3F-5BA2D6BA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E354E-79FB-DA0B-24BC-F21C0930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73353D-3F5C-41EC-5FFC-490F63FB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57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58C42-6774-A3EE-CBF0-34B52F75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9FE068-2F34-6815-D706-E4C104C3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FB067C-CB04-E17F-89B4-E4A9DEFE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DAF5B-EE24-B509-22DA-77EBCBFD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F2475-C367-FBB2-3AEB-392A3BE0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1C94D2-21EC-E06B-A28F-A2B5ADD8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6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0B22A-B32F-55D4-D33D-DAFB6CA4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561B1-1C7A-8435-D779-E2D35A15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1999" b="1"/>
            </a:lvl2pPr>
            <a:lvl3pPr marL="914407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3" indent="0">
              <a:buNone/>
              <a:defRPr sz="1600" b="1"/>
            </a:lvl5pPr>
            <a:lvl6pPr marL="2286017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A23063-8D95-CFFB-4B3C-D12A12B94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330A4A-5497-148D-5BDF-3BFF2BC92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1999" b="1"/>
            </a:lvl2pPr>
            <a:lvl3pPr marL="914407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3" indent="0">
              <a:buNone/>
              <a:defRPr sz="1600" b="1"/>
            </a:lvl5pPr>
            <a:lvl6pPr marL="2286017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86BA5B-56BF-D9F2-9E27-9826F5555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FC5CD-E847-6973-FB08-5051464F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674D0A-6D10-01C8-7A93-95CA33BE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1DBEED-A47D-32BA-2A47-8C9215F1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93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ACA15-5B85-F897-FAD2-6DE2B0A8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35B2B-D070-97EA-2C94-A9138233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193FAE-8F36-490D-64F5-EA887750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2C4C65-EF60-B10A-9DCC-3352C334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76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6AA47F-E86A-21DF-EE43-5862434B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F0EC0F-BAB5-6DA4-803A-CF9D8EF3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86315-8E78-9236-1A7C-696A392C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DB8C3B-FD41-600A-C107-0BA7050E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4" y="1118230"/>
            <a:ext cx="4174408" cy="5610533"/>
          </a:xfrm>
          <a:prstGeom prst="rect">
            <a:avLst/>
          </a:prstGeom>
        </p:spPr>
      </p:pic>
      <p:pic>
        <p:nvPicPr>
          <p:cNvPr id="6" name="Google Shape;12;p2">
            <a:extLst>
              <a:ext uri="{FF2B5EF4-FFF2-40B4-BE49-F238E27FC236}">
                <a16:creationId xmlns:a16="http://schemas.microsoft.com/office/drawing/2014/main" id="{AB73DE2D-DA33-B428-DC35-56EA8C0D8D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09384" cy="12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;p2">
            <a:extLst>
              <a:ext uri="{FF2B5EF4-FFF2-40B4-BE49-F238E27FC236}">
                <a16:creationId xmlns:a16="http://schemas.microsoft.com/office/drawing/2014/main" id="{8A1EE355-EC8F-08D4-E46A-3534E6934A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95270"/>
          <a:stretch/>
        </p:blipFill>
        <p:spPr>
          <a:xfrm>
            <a:off x="0" y="6797099"/>
            <a:ext cx="12209384" cy="609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4FF43C-CDD5-BF96-43B0-D52A11EF45D5}"/>
              </a:ext>
            </a:extLst>
          </p:cNvPr>
          <p:cNvSpPr/>
          <p:nvPr/>
        </p:nvSpPr>
        <p:spPr>
          <a:xfrm>
            <a:off x="5541550" y="309511"/>
            <a:ext cx="1657472" cy="80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</p:spTree>
    <p:extLst>
      <p:ext uri="{BB962C8B-B14F-4D97-AF65-F5344CB8AC3E}">
        <p14:creationId xmlns:p14="http://schemas.microsoft.com/office/powerpoint/2010/main" val="141529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D986F-5854-5195-81D6-7B479148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595AE-0E4A-3717-76EB-E4CCB018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D6D8F9-1E4F-404B-B0B5-A7945DF2A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7" indent="0">
              <a:buNone/>
              <a:defRPr sz="1200"/>
            </a:lvl3pPr>
            <a:lvl4pPr marL="1371610" indent="0">
              <a:buNone/>
              <a:defRPr sz="1000"/>
            </a:lvl4pPr>
            <a:lvl5pPr marL="1828813" indent="0">
              <a:buNone/>
              <a:defRPr sz="1000"/>
            </a:lvl5pPr>
            <a:lvl6pPr marL="2286017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99B35-EBEB-33F3-756C-053F2EA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77D9A8-CECF-0BD6-3458-553BDC77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34F2E1-9C0D-87D0-68E0-811E11FC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9"/>
          <p:cNvCxnSpPr/>
          <p:nvPr/>
        </p:nvCxnSpPr>
        <p:spPr>
          <a:xfrm>
            <a:off x="9353" y="710737"/>
            <a:ext cx="12182647" cy="0"/>
          </a:xfrm>
          <a:prstGeom prst="straightConnector1">
            <a:avLst/>
          </a:prstGeom>
          <a:noFill/>
          <a:ln w="9525" cap="flat" cmpd="sng">
            <a:solidFill>
              <a:srgbClr val="00A7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79"/>
          <p:cNvSpPr/>
          <p:nvPr/>
        </p:nvSpPr>
        <p:spPr>
          <a:xfrm>
            <a:off x="0" y="4825617"/>
            <a:ext cx="8458200" cy="322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9"/>
          <p:cNvSpPr/>
          <p:nvPr/>
        </p:nvSpPr>
        <p:spPr>
          <a:xfrm rot="10800000" flipH="1">
            <a:off x="9352" y="6718649"/>
            <a:ext cx="12182647" cy="139351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9"/>
          <p:cNvSpPr/>
          <p:nvPr/>
        </p:nvSpPr>
        <p:spPr>
          <a:xfrm>
            <a:off x="11764371" y="6536086"/>
            <a:ext cx="427630" cy="3219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C9AC0-B2C4-FC66-5B8C-08A5BA87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449457-68FE-2085-5D22-8FA20A27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4EB60-DB4A-F956-D60F-B68DF6D3E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7" indent="0">
              <a:buNone/>
              <a:defRPr sz="1200"/>
            </a:lvl3pPr>
            <a:lvl4pPr marL="1371610" indent="0">
              <a:buNone/>
              <a:defRPr sz="1000"/>
            </a:lvl4pPr>
            <a:lvl5pPr marL="1828813" indent="0">
              <a:buNone/>
              <a:defRPr sz="1000"/>
            </a:lvl5pPr>
            <a:lvl6pPr marL="2286017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E7CE49-24E3-0B10-C9B1-07EEE6A6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3D35C9-9B05-78BB-DF25-35BD24A0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174700-FD92-A839-C42E-CA953A50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286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1DD30-9749-D547-8364-63C60832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A10BC1-145B-CA11-E90D-3873637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DE418-A8F1-A77C-C901-B22909C5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D732B-4CCA-61E4-6EF7-89B1E02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1DF06-6C12-6E5B-02CA-9D96A42B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23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360BDE-F1F9-D340-255E-4E5C5F35F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DFE1A6-15DE-CCB3-4AB6-D49400FFC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C1BCB-E44D-7A23-589D-D5AFAA5C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56FBF-04CC-CB3A-44F1-D2E801C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6B78F-2033-4970-4D23-D1582A92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372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9"/>
          <p:cNvCxnSpPr/>
          <p:nvPr/>
        </p:nvCxnSpPr>
        <p:spPr>
          <a:xfrm>
            <a:off x="9353" y="710737"/>
            <a:ext cx="12182647" cy="0"/>
          </a:xfrm>
          <a:prstGeom prst="straightConnector1">
            <a:avLst/>
          </a:prstGeom>
          <a:noFill/>
          <a:ln w="9525" cap="flat" cmpd="sng">
            <a:solidFill>
              <a:srgbClr val="00A7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79"/>
          <p:cNvSpPr/>
          <p:nvPr/>
        </p:nvSpPr>
        <p:spPr>
          <a:xfrm>
            <a:off x="0" y="4825617"/>
            <a:ext cx="8458200" cy="322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9"/>
          <p:cNvSpPr/>
          <p:nvPr/>
        </p:nvSpPr>
        <p:spPr>
          <a:xfrm rot="10800000" flipH="1">
            <a:off x="9352" y="6718649"/>
            <a:ext cx="12182647" cy="139351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9"/>
          <p:cNvSpPr/>
          <p:nvPr/>
        </p:nvSpPr>
        <p:spPr>
          <a:xfrm>
            <a:off x="11764371" y="6536086"/>
            <a:ext cx="427630" cy="3219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685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8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8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36DAA4-BA7D-3994-E6ED-C9F1190D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C864F-A14C-2745-284E-B7CD690BD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4"/>
            <a:ext cx="1051560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71BA5D-17F9-01DE-D29C-2282D4A5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4255B-A194-1E80-68F6-EC9B21327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B0D08-E5C3-2461-99BC-A056CA709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E9EF5D-388F-40E5-37B0-ECA5807780A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382" t="26708" r="52025" b="15872"/>
          <a:stretch/>
        </p:blipFill>
        <p:spPr>
          <a:xfrm>
            <a:off x="-2335968" y="2523098"/>
            <a:ext cx="2149665" cy="11034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8BFEB8-ECCF-87D9-470D-4898282779C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7975" t="26708" r="7432" b="15872"/>
          <a:stretch/>
        </p:blipFill>
        <p:spPr>
          <a:xfrm>
            <a:off x="-2335968" y="3626528"/>
            <a:ext cx="2149665" cy="11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hf hdr="0" ftr="0" dt="0"/>
  <p:txStyles>
    <p:titleStyle>
      <a:lvl1pPr algn="l" defTabSz="91440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2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8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2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9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023A21FE-A9B0-698D-BBFD-0DFAA49785DB}"/>
              </a:ext>
            </a:extLst>
          </p:cNvPr>
          <p:cNvSpPr txBox="1">
            <a:spLocks/>
          </p:cNvSpPr>
          <p:nvPr/>
        </p:nvSpPr>
        <p:spPr>
          <a:xfrm>
            <a:off x="4767855" y="2456353"/>
            <a:ext cx="6831866" cy="145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4"/>
              <a:buFont typeface="Calibri"/>
              <a:buNone/>
              <a:defRPr sz="4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79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  <a:tabLst/>
              <a:defRPr/>
            </a:pPr>
            <a:r>
              <a:rPr kumimoji="0" lang="es-ES" sz="319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Proyectos de Ley de Presupuesto, Equilibrio y Endeudamiento </a:t>
            </a:r>
            <a:br>
              <a:rPr kumimoji="0" lang="es-ES" sz="319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kumimoji="0" lang="es-ES" sz="319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Año Fiscal 2024</a:t>
            </a:r>
            <a:endParaRPr kumimoji="0" lang="es-ES" sz="319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E144050-83E9-FF39-25E7-1BAAF666511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8" y="1976860"/>
            <a:ext cx="4172247" cy="4037921"/>
          </a:xfrm>
          <a:prstGeom prst="rect">
            <a:avLst/>
          </a:prstGeom>
          <a:effectLst>
            <a:outerShdw blurRad="165100" sx="103000" sy="103000" algn="ctr" rotWithShape="0">
              <a:prstClr val="black">
                <a:alpha val="49000"/>
              </a:prstClr>
            </a:outerShdw>
          </a:effectLst>
        </p:spPr>
      </p:pic>
      <p:sp>
        <p:nvSpPr>
          <p:cNvPr id="17" name="Google Shape;396;p1">
            <a:extLst>
              <a:ext uri="{FF2B5EF4-FFF2-40B4-BE49-F238E27FC236}">
                <a16:creationId xmlns:a16="http://schemas.microsoft.com/office/drawing/2014/main" id="{672A5B5F-0589-1CBB-F25C-2B2A6411DF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67855" y="3887583"/>
            <a:ext cx="7139616" cy="16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normAutofit/>
          </a:bodyPr>
          <a:lstStyle/>
          <a:p>
            <a:pPr marL="0" indent="0" algn="l">
              <a:lnSpc>
                <a:spcPct val="80066"/>
              </a:lnSpc>
              <a:spcBef>
                <a:spcPts val="0"/>
              </a:spcBef>
              <a:buClr>
                <a:schemeClr val="lt1"/>
              </a:buClr>
              <a:buSzPts val="1500"/>
            </a:pPr>
            <a:r>
              <a:rPr lang="es-ES" sz="1998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José Carlos Chavez Cuentas</a:t>
            </a:r>
          </a:p>
          <a:p>
            <a:pPr marL="0" indent="0" algn="l">
              <a:lnSpc>
                <a:spcPct val="92384"/>
              </a:lnSpc>
              <a:spcBef>
                <a:spcPts val="300"/>
              </a:spcBef>
              <a:buClr>
                <a:schemeClr val="lt1"/>
              </a:buClr>
              <a:buSzPts val="1300"/>
            </a:pPr>
            <a:r>
              <a:rPr lang="en-US" sz="1732" dirty="0" err="1">
                <a:solidFill>
                  <a:schemeClr val="lt1"/>
                </a:solidFill>
              </a:rPr>
              <a:t>Viceministro</a:t>
            </a:r>
            <a:r>
              <a:rPr lang="en-US" sz="1732" dirty="0">
                <a:solidFill>
                  <a:schemeClr val="lt1"/>
                </a:solidFill>
              </a:rPr>
              <a:t> de Hacienda</a:t>
            </a:r>
            <a:endParaRPr lang="es-MX" sz="1732" dirty="0">
              <a:solidFill>
                <a:schemeClr val="lt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300"/>
              </a:spcBef>
              <a:buSzPts val="1201"/>
            </a:pPr>
            <a:endParaRPr sz="1600" dirty="0">
              <a:solidFill>
                <a:schemeClr val="lt1"/>
              </a:solidFill>
            </a:endParaRPr>
          </a:p>
          <a:p>
            <a:pPr marL="0" indent="0" algn="l">
              <a:lnSpc>
                <a:spcPct val="92384"/>
              </a:lnSpc>
              <a:spcBef>
                <a:spcPts val="300"/>
              </a:spcBef>
              <a:buClr>
                <a:schemeClr val="lt1"/>
              </a:buClr>
              <a:buSzPts val="1300"/>
            </a:pPr>
            <a:r>
              <a:rPr lang="es-PE" sz="1732" dirty="0">
                <a:solidFill>
                  <a:schemeClr val="lt1"/>
                </a:solidFill>
              </a:rPr>
              <a:t>Septiembre 2023</a:t>
            </a:r>
            <a:endParaRPr dirty="0"/>
          </a:p>
          <a:p>
            <a:pPr marL="0" indent="0" algn="l">
              <a:buSzPts val="1351"/>
            </a:pPr>
            <a:endParaRPr sz="1800" dirty="0"/>
          </a:p>
        </p:txBody>
      </p:sp>
      <p:grpSp>
        <p:nvGrpSpPr>
          <p:cNvPr id="18" name="Google Shape;399;p1">
            <a:extLst>
              <a:ext uri="{FF2B5EF4-FFF2-40B4-BE49-F238E27FC236}">
                <a16:creationId xmlns:a16="http://schemas.microsoft.com/office/drawing/2014/main" id="{0A497E43-FFF9-87A6-DD9C-60519586B372}"/>
              </a:ext>
            </a:extLst>
          </p:cNvPr>
          <p:cNvGrpSpPr/>
          <p:nvPr/>
        </p:nvGrpSpPr>
        <p:grpSpPr>
          <a:xfrm>
            <a:off x="5948189" y="5050479"/>
            <a:ext cx="475375" cy="60902"/>
            <a:chOff x="1021556" y="4198144"/>
            <a:chExt cx="319088" cy="52387"/>
          </a:xfrm>
        </p:grpSpPr>
        <p:sp>
          <p:nvSpPr>
            <p:cNvPr id="19" name="Google Shape;400;p1">
              <a:extLst>
                <a:ext uri="{FF2B5EF4-FFF2-40B4-BE49-F238E27FC236}">
                  <a16:creationId xmlns:a16="http://schemas.microsoft.com/office/drawing/2014/main" id="{EFA48591-EEFB-F401-743D-164E2BAE12C1}"/>
                </a:ext>
              </a:extLst>
            </p:cNvPr>
            <p:cNvSpPr/>
            <p:nvPr/>
          </p:nvSpPr>
          <p:spPr>
            <a:xfrm>
              <a:off x="1021556" y="4198144"/>
              <a:ext cx="319088" cy="523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787" tIns="60877" rIns="121787" bIns="60877" anchor="ctr" anchorCtr="0">
              <a:noAutofit/>
            </a:bodyPr>
            <a:lstStyle/>
            <a:p>
              <a:pPr marL="0" marR="0" lvl="0" indent="0" algn="l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23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01;p1">
              <a:extLst>
                <a:ext uri="{FF2B5EF4-FFF2-40B4-BE49-F238E27FC236}">
                  <a16:creationId xmlns:a16="http://schemas.microsoft.com/office/drawing/2014/main" id="{BE2DB2D3-D3D9-C108-F8A3-1D02006CE738}"/>
                </a:ext>
              </a:extLst>
            </p:cNvPr>
            <p:cNvSpPr/>
            <p:nvPr/>
          </p:nvSpPr>
          <p:spPr>
            <a:xfrm>
              <a:off x="1113234" y="4198144"/>
              <a:ext cx="135732" cy="523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787" tIns="60877" rIns="121787" bIns="60877" anchor="ctr" anchorCtr="0">
              <a:noAutofit/>
            </a:bodyPr>
            <a:lstStyle/>
            <a:p>
              <a:pPr marL="0" marR="0" lvl="0" indent="0" algn="l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23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53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1E49B78-D835-8107-2356-412740F4D2E0}"/>
              </a:ext>
            </a:extLst>
          </p:cNvPr>
          <p:cNvSpPr txBox="1">
            <a:spLocks/>
          </p:cNvSpPr>
          <p:nvPr/>
        </p:nvSpPr>
        <p:spPr>
          <a:xfrm>
            <a:off x="87086" y="7599"/>
            <a:ext cx="12104914" cy="6066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 52% de incremento en el presupuesto de este rubro responde a medidas aprobadas para los sectores Educación y Salud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078D17-9DBF-80CC-A9BE-40D2D54CD144}"/>
              </a:ext>
            </a:extLst>
          </p:cNvPr>
          <p:cNvSpPr txBox="1"/>
          <p:nvPr/>
        </p:nvSpPr>
        <p:spPr>
          <a:xfrm>
            <a:off x="9886122" y="1409709"/>
            <a:ext cx="1319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A7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del delta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1B8FB6-F5E5-9245-F335-60978B5F511B}"/>
              </a:ext>
            </a:extLst>
          </p:cNvPr>
          <p:cNvSpPr txBox="1"/>
          <p:nvPr/>
        </p:nvSpPr>
        <p:spPr>
          <a:xfrm>
            <a:off x="9886122" y="2380888"/>
            <a:ext cx="1319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A7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del delta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5D6E3B-AF01-9865-633F-213BAC864311}"/>
              </a:ext>
            </a:extLst>
          </p:cNvPr>
          <p:cNvSpPr txBox="1"/>
          <p:nvPr/>
        </p:nvSpPr>
        <p:spPr>
          <a:xfrm>
            <a:off x="9886122" y="3194284"/>
            <a:ext cx="1319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A7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del delta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9D00A12-91F6-0891-DFD9-0618039A7B76}"/>
              </a:ext>
            </a:extLst>
          </p:cNvPr>
          <p:cNvGraphicFramePr>
            <a:graphicFrameLocks noGrp="1"/>
          </p:cNvGraphicFramePr>
          <p:nvPr/>
        </p:nvGraphicFramePr>
        <p:xfrm>
          <a:off x="1218348" y="866053"/>
          <a:ext cx="8212823" cy="5386227"/>
        </p:xfrm>
        <a:graphic>
          <a:graphicData uri="http://schemas.openxmlformats.org/drawingml/2006/table">
            <a:tbl>
              <a:tblPr/>
              <a:tblGrid>
                <a:gridCol w="6331178">
                  <a:extLst>
                    <a:ext uri="{9D8B030D-6E8A-4147-A177-3AD203B41FA5}">
                      <a16:colId xmlns:a16="http://schemas.microsoft.com/office/drawing/2014/main" val="4122272359"/>
                    </a:ext>
                  </a:extLst>
                </a:gridCol>
                <a:gridCol w="1881645">
                  <a:extLst>
                    <a:ext uri="{9D8B030D-6E8A-4147-A177-3AD203B41FA5}">
                      <a16:colId xmlns:a16="http://schemas.microsoft.com/office/drawing/2014/main" val="3657475256"/>
                    </a:ext>
                  </a:extLst>
                </a:gridCol>
              </a:tblGrid>
              <a:tr h="37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 REMUNERATIVO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 2024 - PIA 2023</a:t>
                      </a:r>
                    </a:p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(Millones de soles)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71635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Medidas Remunerativas Según Sectores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8 710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58979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3 656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9403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Incremento Remunerativos del Personal del Magisterio y Docentes Universitarios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1 949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127088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Beneficios Sociales para el Personal del Magisterio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72905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Sostenibilidad de Concursos Docentes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771001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Creación de Plazas EBR, Institutos  y Docentes Universitarios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8154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25352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Incremento Remunerativo Personal de la Salud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1 192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0486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Nombramientos del Personal de Salud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29283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Nuevos médicos residentes y Personal de Salud Mental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951504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Interior y Defensa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1679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Altas del Personal Policial y Militar e Implementación de la Policia de Orden Interno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11508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Justicia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886253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Continuidad de nuevos fiscales 2023 y contratación de nuevos fiscales en el 2024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12353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 cas a régimen penitenciario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074263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Transversales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3 098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6048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Continuidad de CAS Temporales y Nuevos CAS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219937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Negociación Colectiva Centralizada y Descentralizada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45773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Beneficios del Personal Administrativo 276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496726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Continuidad del Personal de Control concurrente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24426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Servicio Civil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7080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Medidas Remunerativas Continuidad (B )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1 212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25850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para transferir para aquellos conceptos que aún no están en el AIRHSP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595400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Continuidad del Gasto vigente de Personal, Pensiones y CAS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18772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Continuidad de las medidas Incluidas en la Ley de Créditos Suplementarios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24041"/>
                  </a:ext>
                </a:extLst>
              </a:tr>
              <a:tr h="19264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Variación Anual Remuneraciones (C) = (A) + (B)</a:t>
                      </a:r>
                    </a:p>
                  </a:txBody>
                  <a:tcPr marL="6973" marR="6973" marT="6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9 922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28876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1F8083FC-71A3-24A5-E6A3-9731BB2D590A}"/>
              </a:ext>
            </a:extLst>
          </p:cNvPr>
          <p:cNvSpPr/>
          <p:nvPr/>
        </p:nvSpPr>
        <p:spPr>
          <a:xfrm>
            <a:off x="8613086" y="1439363"/>
            <a:ext cx="1010179" cy="217693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D71958-9B76-3FCC-9DFB-AF0DED14D652}"/>
              </a:ext>
            </a:extLst>
          </p:cNvPr>
          <p:cNvSpPr/>
          <p:nvPr/>
        </p:nvSpPr>
        <p:spPr>
          <a:xfrm>
            <a:off x="8613086" y="2412441"/>
            <a:ext cx="1010179" cy="177971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61EF62-6F73-76DB-74A2-FEEE18B43ACD}"/>
              </a:ext>
            </a:extLst>
          </p:cNvPr>
          <p:cNvSpPr/>
          <p:nvPr/>
        </p:nvSpPr>
        <p:spPr>
          <a:xfrm>
            <a:off x="8613086" y="3154812"/>
            <a:ext cx="1109626" cy="177971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002060"/>
              </a:solidFill>
            </a:endParaRPr>
          </a:p>
        </p:txBody>
      </p:sp>
      <p:sp>
        <p:nvSpPr>
          <p:cNvPr id="3" name="Marcador de número de diapositiva 15">
            <a:extLst>
              <a:ext uri="{FF2B5EF4-FFF2-40B4-BE49-F238E27FC236}">
                <a16:creationId xmlns:a16="http://schemas.microsoft.com/office/drawing/2014/main" id="{FC63FE03-BB87-9A03-C2A3-ABF71B01D90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10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4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D289617-2C1A-B6FE-FD22-18427DA4DFE9}"/>
              </a:ext>
            </a:extLst>
          </p:cNvPr>
          <p:cNvSpPr/>
          <p:nvPr/>
        </p:nvSpPr>
        <p:spPr>
          <a:xfrm>
            <a:off x="426348" y="1222940"/>
            <a:ext cx="3430715" cy="5245274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F88DC1F-25E0-55F7-B926-B8A3FE9201B3}"/>
              </a:ext>
            </a:extLst>
          </p:cNvPr>
          <p:cNvGraphicFramePr>
            <a:graphicFrameLocks/>
          </p:cNvGraphicFramePr>
          <p:nvPr/>
        </p:nvGraphicFramePr>
        <p:xfrm>
          <a:off x="451277" y="4110214"/>
          <a:ext cx="3430800" cy="23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BA46028-74FA-28E3-D252-3FE85FA695AB}"/>
              </a:ext>
            </a:extLst>
          </p:cNvPr>
          <p:cNvGraphicFramePr>
            <a:graphicFrameLocks/>
          </p:cNvGraphicFramePr>
          <p:nvPr/>
        </p:nvGraphicFramePr>
        <p:xfrm>
          <a:off x="4328265" y="4110214"/>
          <a:ext cx="3430800" cy="23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F815A68-57EB-BDD4-51F3-BD3FAB962296}"/>
              </a:ext>
            </a:extLst>
          </p:cNvPr>
          <p:cNvSpPr/>
          <p:nvPr/>
        </p:nvSpPr>
        <p:spPr>
          <a:xfrm>
            <a:off x="4328308" y="1222940"/>
            <a:ext cx="3430715" cy="5245274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A31A044-7BD7-B3C6-C2AC-BA04034FA67C}"/>
              </a:ext>
            </a:extLst>
          </p:cNvPr>
          <p:cNvSpPr/>
          <p:nvPr/>
        </p:nvSpPr>
        <p:spPr>
          <a:xfrm>
            <a:off x="8341008" y="1222940"/>
            <a:ext cx="3430715" cy="5245274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47AD10-A40A-11E1-5962-598EF4E9A089}"/>
              </a:ext>
            </a:extLst>
          </p:cNvPr>
          <p:cNvSpPr txBox="1"/>
          <p:nvPr/>
        </p:nvSpPr>
        <p:spPr>
          <a:xfrm>
            <a:off x="926864" y="877459"/>
            <a:ext cx="2479539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Sector público total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5F1FA2-512D-F930-FACA-C4592CF31143}"/>
              </a:ext>
            </a:extLst>
          </p:cNvPr>
          <p:cNvSpPr txBox="1"/>
          <p:nvPr/>
        </p:nvSpPr>
        <p:spPr>
          <a:xfrm>
            <a:off x="4843723" y="877459"/>
            <a:ext cx="2479539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Personal CAS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B4EFF4-A77B-3E96-EACE-1AEF7904860A}"/>
              </a:ext>
            </a:extLst>
          </p:cNvPr>
          <p:cNvSpPr txBox="1"/>
          <p:nvPr/>
        </p:nvSpPr>
        <p:spPr>
          <a:xfrm>
            <a:off x="8614207" y="877459"/>
            <a:ext cx="293443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Sectores de mayor crecimiento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0C029D0-C83B-09D0-D1E2-ECB7243667A3}"/>
              </a:ext>
            </a:extLst>
          </p:cNvPr>
          <p:cNvSpPr txBox="1"/>
          <p:nvPr/>
        </p:nvSpPr>
        <p:spPr>
          <a:xfrm>
            <a:off x="1431791" y="1183669"/>
            <a:ext cx="1469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/>
              <a:t>Costo</a:t>
            </a:r>
            <a:r>
              <a:rPr lang="es-PE" dirty="0"/>
              <a:t> </a:t>
            </a:r>
          </a:p>
          <a:p>
            <a:pPr algn="ctr"/>
            <a:r>
              <a:rPr lang="es-PE" sz="1000" dirty="0"/>
              <a:t>(S/ 2021=100, miles de millones)</a:t>
            </a:r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9E98EA-BFD5-87D1-805C-DE03C80EEDC0}"/>
              </a:ext>
            </a:extLst>
          </p:cNvPr>
          <p:cNvSpPr txBox="1"/>
          <p:nvPr/>
        </p:nvSpPr>
        <p:spPr>
          <a:xfrm>
            <a:off x="1431791" y="3686578"/>
            <a:ext cx="146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/>
              <a:t>Dotación</a:t>
            </a:r>
            <a:r>
              <a:rPr lang="es-PE" dirty="0"/>
              <a:t> </a:t>
            </a:r>
          </a:p>
          <a:p>
            <a:pPr algn="ctr"/>
            <a:r>
              <a:rPr lang="es-PE" sz="1000" dirty="0"/>
              <a:t>(en miles de personas)</a:t>
            </a:r>
            <a:endParaRPr lang="es-PE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C692C4-D915-74AE-B1BB-9A706FFCE8A5}"/>
              </a:ext>
            </a:extLst>
          </p:cNvPr>
          <p:cNvSpPr txBox="1"/>
          <p:nvPr/>
        </p:nvSpPr>
        <p:spPr>
          <a:xfrm>
            <a:off x="5308779" y="1162159"/>
            <a:ext cx="1469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/>
              <a:t>Costo</a:t>
            </a:r>
            <a:r>
              <a:rPr lang="es-PE" dirty="0"/>
              <a:t> </a:t>
            </a:r>
          </a:p>
          <a:p>
            <a:pPr algn="ctr"/>
            <a:r>
              <a:rPr lang="es-PE" sz="1000" dirty="0"/>
              <a:t>(S/ 2021=100, miles de millones)</a:t>
            </a:r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9A790B8-C9A4-ACD1-D54B-372A7BAA313D}"/>
              </a:ext>
            </a:extLst>
          </p:cNvPr>
          <p:cNvSpPr txBox="1"/>
          <p:nvPr/>
        </p:nvSpPr>
        <p:spPr>
          <a:xfrm>
            <a:off x="5308779" y="3665068"/>
            <a:ext cx="146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/>
              <a:t>Dotación</a:t>
            </a:r>
            <a:r>
              <a:rPr lang="es-PE" dirty="0"/>
              <a:t> </a:t>
            </a:r>
          </a:p>
          <a:p>
            <a:pPr algn="ctr"/>
            <a:r>
              <a:rPr lang="es-PE" sz="1000" dirty="0"/>
              <a:t>(en miles de personas)</a:t>
            </a:r>
            <a:endParaRPr lang="es-PE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E530CB-D4E3-F08B-3CB6-9FFAB85DEBA8}"/>
              </a:ext>
            </a:extLst>
          </p:cNvPr>
          <p:cNvSpPr txBox="1"/>
          <p:nvPr/>
        </p:nvSpPr>
        <p:spPr>
          <a:xfrm>
            <a:off x="9105156" y="1151250"/>
            <a:ext cx="1952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/>
              <a:t>Remuneración Educación</a:t>
            </a:r>
            <a:r>
              <a:rPr lang="es-PE" dirty="0"/>
              <a:t> </a:t>
            </a:r>
          </a:p>
          <a:p>
            <a:pPr algn="ctr"/>
            <a:r>
              <a:rPr lang="es-PE" sz="1000" dirty="0"/>
              <a:t>(por hora, 8va escala EB, S/ 2021=100)</a:t>
            </a:r>
            <a:endParaRPr lang="es-PE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BA89A7E-FA36-0995-C906-8275CC29E443}"/>
              </a:ext>
            </a:extLst>
          </p:cNvPr>
          <p:cNvSpPr txBox="1"/>
          <p:nvPr/>
        </p:nvSpPr>
        <p:spPr>
          <a:xfrm>
            <a:off x="9169981" y="3654159"/>
            <a:ext cx="18228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/>
              <a:t>Remuneración Salud</a:t>
            </a:r>
            <a:r>
              <a:rPr lang="es-PE" dirty="0"/>
              <a:t> </a:t>
            </a:r>
          </a:p>
          <a:p>
            <a:pPr algn="ctr"/>
            <a:r>
              <a:rPr lang="es-PE" sz="1000" dirty="0"/>
              <a:t>(mensual, médico, </a:t>
            </a:r>
            <a:r>
              <a:rPr lang="es-PE" sz="1000" dirty="0" err="1"/>
              <a:t>últ</a:t>
            </a:r>
            <a:r>
              <a:rPr lang="es-PE" sz="1000" dirty="0"/>
              <a:t>. escala, S/ 2021=100)</a:t>
            </a:r>
            <a:endParaRPr lang="es-PE" dirty="0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35697482-E68A-5993-166A-C7223A641642}"/>
              </a:ext>
            </a:extLst>
          </p:cNvPr>
          <p:cNvCxnSpPr/>
          <p:nvPr/>
        </p:nvCxnSpPr>
        <p:spPr>
          <a:xfrm flipV="1">
            <a:off x="1800751" y="1840020"/>
            <a:ext cx="661958" cy="493663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B2734D17-B2FF-26D1-9DA8-62CC15A05225}"/>
              </a:ext>
            </a:extLst>
          </p:cNvPr>
          <p:cNvGraphicFramePr>
            <a:graphicFrameLocks/>
          </p:cNvGraphicFramePr>
          <p:nvPr/>
        </p:nvGraphicFramePr>
        <p:xfrm>
          <a:off x="413525" y="1340728"/>
          <a:ext cx="3430800" cy="23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B48AF71-7A2B-451D-A2F2-9FD7828605F3}"/>
              </a:ext>
            </a:extLst>
          </p:cNvPr>
          <p:cNvGraphicFramePr>
            <a:graphicFrameLocks/>
          </p:cNvGraphicFramePr>
          <p:nvPr/>
        </p:nvGraphicFramePr>
        <p:xfrm>
          <a:off x="4328265" y="1303992"/>
          <a:ext cx="3430800" cy="23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D0FBB0C1-FECD-A1AA-8C84-F72908D85B49}"/>
              </a:ext>
            </a:extLst>
          </p:cNvPr>
          <p:cNvGraphicFramePr>
            <a:graphicFrameLocks/>
          </p:cNvGraphicFramePr>
          <p:nvPr/>
        </p:nvGraphicFramePr>
        <p:xfrm>
          <a:off x="8340923" y="1340728"/>
          <a:ext cx="3430800" cy="23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C134D0B2-9E82-300E-A58D-211FB16B52C8}"/>
              </a:ext>
            </a:extLst>
          </p:cNvPr>
          <p:cNvGraphicFramePr>
            <a:graphicFrameLocks/>
          </p:cNvGraphicFramePr>
          <p:nvPr/>
        </p:nvGraphicFramePr>
        <p:xfrm>
          <a:off x="8359551" y="4104981"/>
          <a:ext cx="3430800" cy="23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4C6F3773-23BB-27E8-C4CF-2204FA9FEEBF}"/>
              </a:ext>
            </a:extLst>
          </p:cNvPr>
          <p:cNvSpPr txBox="1"/>
          <p:nvPr/>
        </p:nvSpPr>
        <p:spPr>
          <a:xfrm>
            <a:off x="1935386" y="2058804"/>
            <a:ext cx="53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>
                <a:solidFill>
                  <a:srgbClr val="C00000"/>
                </a:solidFill>
              </a:rPr>
              <a:t>180%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3F0EBA06-98BA-FB9E-2234-BB3F223D426B}"/>
              </a:ext>
            </a:extLst>
          </p:cNvPr>
          <p:cNvCxnSpPr>
            <a:cxnSpLocks/>
          </p:cNvCxnSpPr>
          <p:nvPr/>
        </p:nvCxnSpPr>
        <p:spPr>
          <a:xfrm flipV="1">
            <a:off x="1800751" y="4253169"/>
            <a:ext cx="713380" cy="306560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036CC26-F4BF-9697-FDB0-A8F5006F091A}"/>
              </a:ext>
            </a:extLst>
          </p:cNvPr>
          <p:cNvSpPr txBox="1"/>
          <p:nvPr/>
        </p:nvSpPr>
        <p:spPr>
          <a:xfrm>
            <a:off x="1953148" y="4427073"/>
            <a:ext cx="53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>
                <a:solidFill>
                  <a:srgbClr val="C00000"/>
                </a:solidFill>
              </a:rPr>
              <a:t>26%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8DD3276-51AB-97DB-6D33-D880F6D4B7E6}"/>
              </a:ext>
            </a:extLst>
          </p:cNvPr>
          <p:cNvCxnSpPr/>
          <p:nvPr/>
        </p:nvCxnSpPr>
        <p:spPr>
          <a:xfrm flipV="1">
            <a:off x="5694097" y="1868678"/>
            <a:ext cx="661958" cy="493663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96E9AF1-A18C-68D4-06A0-FF385AA53EB3}"/>
              </a:ext>
            </a:extLst>
          </p:cNvPr>
          <p:cNvSpPr txBox="1"/>
          <p:nvPr/>
        </p:nvSpPr>
        <p:spPr>
          <a:xfrm>
            <a:off x="5828732" y="2087462"/>
            <a:ext cx="53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>
                <a:solidFill>
                  <a:srgbClr val="C00000"/>
                </a:solidFill>
              </a:rPr>
              <a:t>275%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EBAD315-449A-6C63-E61C-ADF23C20491B}"/>
              </a:ext>
            </a:extLst>
          </p:cNvPr>
          <p:cNvCxnSpPr>
            <a:cxnSpLocks/>
          </p:cNvCxnSpPr>
          <p:nvPr/>
        </p:nvCxnSpPr>
        <p:spPr>
          <a:xfrm flipV="1">
            <a:off x="5570547" y="4281827"/>
            <a:ext cx="836930" cy="457829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C1764FB-3AA9-DF42-4534-2A3AFF369D20}"/>
              </a:ext>
            </a:extLst>
          </p:cNvPr>
          <p:cNvSpPr txBox="1"/>
          <p:nvPr/>
        </p:nvSpPr>
        <p:spPr>
          <a:xfrm>
            <a:off x="5846494" y="4455731"/>
            <a:ext cx="53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>
                <a:solidFill>
                  <a:srgbClr val="C00000"/>
                </a:solidFill>
              </a:rPr>
              <a:t>63%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E6C3181-05AF-711F-E3FA-5524F6E2058C}"/>
              </a:ext>
            </a:extLst>
          </p:cNvPr>
          <p:cNvCxnSpPr/>
          <p:nvPr/>
        </p:nvCxnSpPr>
        <p:spPr>
          <a:xfrm flipV="1">
            <a:off x="9677997" y="1942537"/>
            <a:ext cx="661958" cy="493663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A2CB409-1F7B-8ED7-A08A-2F2E44C1AFFA}"/>
              </a:ext>
            </a:extLst>
          </p:cNvPr>
          <p:cNvSpPr txBox="1"/>
          <p:nvPr/>
        </p:nvSpPr>
        <p:spPr>
          <a:xfrm>
            <a:off x="9812632" y="2161321"/>
            <a:ext cx="53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>
                <a:solidFill>
                  <a:srgbClr val="C00000"/>
                </a:solidFill>
              </a:rPr>
              <a:t>141%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C4F22E16-21C4-8D8E-D062-00BB6823EF36}"/>
              </a:ext>
            </a:extLst>
          </p:cNvPr>
          <p:cNvCxnSpPr>
            <a:cxnSpLocks/>
          </p:cNvCxnSpPr>
          <p:nvPr/>
        </p:nvCxnSpPr>
        <p:spPr>
          <a:xfrm flipV="1">
            <a:off x="9554447" y="4355686"/>
            <a:ext cx="836930" cy="457829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3EF7833-0480-3895-D4EF-D4D32C8C2A6B}"/>
              </a:ext>
            </a:extLst>
          </p:cNvPr>
          <p:cNvSpPr txBox="1"/>
          <p:nvPr/>
        </p:nvSpPr>
        <p:spPr>
          <a:xfrm>
            <a:off x="9830394" y="4529590"/>
            <a:ext cx="53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>
                <a:solidFill>
                  <a:srgbClr val="C00000"/>
                </a:solidFill>
              </a:rPr>
              <a:t>117%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3E6C0D7-7529-39B1-5B1A-8226EBC40C48}"/>
              </a:ext>
            </a:extLst>
          </p:cNvPr>
          <p:cNvSpPr txBox="1"/>
          <p:nvPr/>
        </p:nvSpPr>
        <p:spPr>
          <a:xfrm>
            <a:off x="365760" y="113770"/>
            <a:ext cx="11491943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sz="1800" b="1" dirty="0">
                <a:solidFill>
                  <a:srgbClr val="00A79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Fortalecimiento del personal del sector público: </a:t>
            </a:r>
            <a:r>
              <a:rPr lang="es-PE" sz="18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 los últimos 10 años</a:t>
            </a:r>
            <a:r>
              <a:rPr lang="es-ES" sz="18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el costo de la planilla pública se ha casi triplicado. Ha crecido en términos de dotación pero principalmente en remuneraciones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s-PE" sz="18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6C22CBAD-69A6-B3E7-1226-D9255DB3D327}"/>
              </a:ext>
            </a:extLst>
          </p:cNvPr>
          <p:cNvSpPr txBox="1">
            <a:spLocks/>
          </p:cNvSpPr>
          <p:nvPr/>
        </p:nvSpPr>
        <p:spPr>
          <a:xfrm>
            <a:off x="10126427" y="6560978"/>
            <a:ext cx="2059186" cy="2740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914306">
              <a:buClrTx/>
              <a:buFontTx/>
              <a:buNone/>
              <a:defRPr/>
            </a:pPr>
            <a:fld id="{3A10AC81-0BCF-4A88-91DD-6D952CB3253A}" type="slidenum">
              <a:rPr lang="es-ES" sz="1200" kern="1200" smtClean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algn="r" defTabSz="914306">
                <a:buClrTx/>
                <a:buFontTx/>
                <a:buNone/>
                <a:defRPr/>
              </a:pPr>
              <a:t>11</a:t>
            </a:fld>
            <a:endParaRPr lang="es-ES" sz="1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9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F9E3F15-A17E-B877-1B60-8B48CDF431A7}"/>
              </a:ext>
            </a:extLst>
          </p:cNvPr>
          <p:cNvSpPr txBox="1"/>
          <p:nvPr/>
        </p:nvSpPr>
        <p:spPr>
          <a:xfrm>
            <a:off x="350028" y="74813"/>
            <a:ext cx="1149194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sz="1800" b="1" dirty="0">
                <a:solidFill>
                  <a:srgbClr val="00A79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Fortalecimiento del personal del sector público: </a:t>
            </a:r>
            <a:r>
              <a:rPr lang="es-PE" sz="18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 los últimos 10 </a:t>
            </a:r>
            <a:r>
              <a:rPr lang="es-PE" sz="1800" b="1" dirty="0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, el costo de la planilla pública se ha casi triplicado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6A6B3EF-7A59-7ED6-C18C-316C9BF7B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60008"/>
              </p:ext>
            </p:extLst>
          </p:nvPr>
        </p:nvGraphicFramePr>
        <p:xfrm>
          <a:off x="1173621" y="1927482"/>
          <a:ext cx="4101695" cy="130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E2311EA-353E-1DC0-3136-DD63E8F3300D}"/>
              </a:ext>
            </a:extLst>
          </p:cNvPr>
          <p:cNvSpPr txBox="1"/>
          <p:nvPr/>
        </p:nvSpPr>
        <p:spPr>
          <a:xfrm>
            <a:off x="1188562" y="1796159"/>
            <a:ext cx="2481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6445">
              <a:defRPr/>
            </a:pPr>
            <a:r>
              <a:rPr lang="es-P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 (S/ miles de millones)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83E145-18A5-772E-32C9-2BBE00F20001}"/>
              </a:ext>
            </a:extLst>
          </p:cNvPr>
          <p:cNvSpPr txBox="1"/>
          <p:nvPr/>
        </p:nvSpPr>
        <p:spPr>
          <a:xfrm>
            <a:off x="1188563" y="4044406"/>
            <a:ext cx="2360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6445">
              <a:defRPr/>
            </a:pPr>
            <a:r>
              <a:rPr lang="es-P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 (miles)</a:t>
            </a:r>
            <a:r>
              <a:rPr lang="es-PE" sz="1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\1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AFF8A9C4-5970-45E6-907F-393166A51BC1}"/>
              </a:ext>
            </a:extLst>
          </p:cNvPr>
          <p:cNvSpPr txBox="1"/>
          <p:nvPr/>
        </p:nvSpPr>
        <p:spPr>
          <a:xfrm>
            <a:off x="1173621" y="5719655"/>
            <a:ext cx="3831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355600" marR="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 defTabSz="686445">
              <a:defRPr/>
            </a:pPr>
            <a:r>
              <a:rPr lang="es-PE" sz="7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7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abiertos MEF, Planilla Electrónica 2013-2022</a:t>
            </a:r>
          </a:p>
          <a:p>
            <a:pPr marL="0" indent="0" defTabSz="686445">
              <a:defRPr/>
            </a:pPr>
            <a:r>
              <a:rPr lang="es-PE" sz="700" baseline="30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\1 </a:t>
            </a:r>
            <a:r>
              <a:rPr lang="es-PE" sz="7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Aproximación de servidores que son remunerados con presupuesto público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A29F7C-1D7F-80A1-26EE-7B0DD4807D27}"/>
              </a:ext>
            </a:extLst>
          </p:cNvPr>
          <p:cNvSpPr/>
          <p:nvPr/>
        </p:nvSpPr>
        <p:spPr>
          <a:xfrm>
            <a:off x="1195736" y="1284534"/>
            <a:ext cx="4017133" cy="338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5">
              <a:defRPr/>
            </a:pPr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en costo: S/ 34,5 mil millones (103%) desde 2013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03D7905-3ADC-4227-2498-506C81B01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34607"/>
              </p:ext>
            </p:extLst>
          </p:nvPr>
        </p:nvGraphicFramePr>
        <p:xfrm>
          <a:off x="1226956" y="4160124"/>
          <a:ext cx="4048360" cy="144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4CD2D9DD-F65D-1C7F-F707-EA1AF7C1E849}"/>
              </a:ext>
            </a:extLst>
          </p:cNvPr>
          <p:cNvSpPr txBox="1"/>
          <p:nvPr/>
        </p:nvSpPr>
        <p:spPr>
          <a:xfrm>
            <a:off x="6828308" y="5747705"/>
            <a:ext cx="3831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355600" marR="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 defTabSz="686445">
              <a:defRPr/>
            </a:pPr>
            <a:r>
              <a:rPr lang="es-PE" sz="7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7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abiertos MEF, Planilla Electrónica 2013-2022</a:t>
            </a:r>
          </a:p>
          <a:p>
            <a:pPr marL="0" indent="0" defTabSz="686445">
              <a:defRPr/>
            </a:pPr>
            <a:r>
              <a:rPr lang="es-PE" sz="700" baseline="30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\1 </a:t>
            </a:r>
            <a:r>
              <a:rPr lang="es-PE" sz="7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Aproximación de servidores que son remunerados con presupuesto público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CA07E8C-B476-663F-9583-1DCAFD278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258796"/>
              </p:ext>
            </p:extLst>
          </p:nvPr>
        </p:nvGraphicFramePr>
        <p:xfrm>
          <a:off x="6889280" y="1993472"/>
          <a:ext cx="4178046" cy="167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93CAF31-276A-D0E9-7937-2D87C64CF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614027"/>
              </p:ext>
            </p:extLst>
          </p:nvPr>
        </p:nvGraphicFramePr>
        <p:xfrm>
          <a:off x="6923035" y="4228226"/>
          <a:ext cx="4144291" cy="144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206BC9DF-6C35-B0F1-CEFB-028ECD82D884}"/>
              </a:ext>
            </a:extLst>
          </p:cNvPr>
          <p:cNvSpPr txBox="1"/>
          <p:nvPr/>
        </p:nvSpPr>
        <p:spPr>
          <a:xfrm>
            <a:off x="6940681" y="1796159"/>
            <a:ext cx="2481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6445">
              <a:defRPr/>
            </a:pPr>
            <a:r>
              <a:rPr lang="es-P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 (S/ miles de millones)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1C8C06-C2A4-8F7D-750A-9DDECB68FF81}"/>
              </a:ext>
            </a:extLst>
          </p:cNvPr>
          <p:cNvSpPr txBox="1"/>
          <p:nvPr/>
        </p:nvSpPr>
        <p:spPr>
          <a:xfrm>
            <a:off x="6940682" y="4044406"/>
            <a:ext cx="2360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6445">
              <a:defRPr/>
            </a:pPr>
            <a:r>
              <a:rPr lang="es-P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 (miles)</a:t>
            </a:r>
            <a:r>
              <a:rPr lang="es-PE" sz="1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\1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8A83517-CB01-6F2E-694A-BA1E0336E648}"/>
              </a:ext>
            </a:extLst>
          </p:cNvPr>
          <p:cNvSpPr/>
          <p:nvPr/>
        </p:nvSpPr>
        <p:spPr>
          <a:xfrm>
            <a:off x="6969737" y="1284534"/>
            <a:ext cx="4017132" cy="338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5">
              <a:defRPr/>
            </a:pPr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en costo CAS: S/ 9,1 mil millones (178%) desde 2013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9F1446D-772A-A11B-FDF8-0153077F54A6}"/>
              </a:ext>
            </a:extLst>
          </p:cNvPr>
          <p:cNvSpPr/>
          <p:nvPr/>
        </p:nvSpPr>
        <p:spPr>
          <a:xfrm>
            <a:off x="1215901" y="3605078"/>
            <a:ext cx="4017133" cy="338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5">
              <a:defRPr/>
            </a:pPr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en planilla: 311 mil PEA (26%) desde 2013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08560C0-16F4-30E6-84DC-849C040A307C}"/>
              </a:ext>
            </a:extLst>
          </p:cNvPr>
          <p:cNvSpPr/>
          <p:nvPr/>
        </p:nvSpPr>
        <p:spPr>
          <a:xfrm>
            <a:off x="6969737" y="3596717"/>
            <a:ext cx="4017132" cy="338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5">
              <a:defRPr/>
            </a:pPr>
            <a:r>
              <a:rPr lang="es-P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en planilla CAS: 135 mil PEA (63%) desde 2013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6FFD30-4D1F-5031-8EAA-EA8D908E9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956" y="3099790"/>
            <a:ext cx="3881466" cy="2809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6DE322-2D1B-5F9F-9636-0032A363A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570" y="3100169"/>
            <a:ext cx="3881466" cy="280990"/>
          </a:xfrm>
          <a:prstGeom prst="rect">
            <a:avLst/>
          </a:prstGeom>
        </p:spPr>
      </p:pic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7D0ABC35-0E20-6945-02B0-65BE3F487C65}"/>
              </a:ext>
            </a:extLst>
          </p:cNvPr>
          <p:cNvSpPr txBox="1">
            <a:spLocks/>
          </p:cNvSpPr>
          <p:nvPr/>
        </p:nvSpPr>
        <p:spPr>
          <a:xfrm>
            <a:off x="10126427" y="6560978"/>
            <a:ext cx="2059186" cy="2740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914306">
              <a:buClrTx/>
              <a:buFontTx/>
              <a:buNone/>
              <a:defRPr/>
            </a:pPr>
            <a:fld id="{3A10AC81-0BCF-4A88-91DD-6D952CB3253A}" type="slidenum">
              <a:rPr lang="es-ES" sz="1200" kern="1200" smtClean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algn="r" defTabSz="914306">
                <a:buClrTx/>
                <a:buFontTx/>
                <a:buNone/>
                <a:defRPr/>
              </a:pPr>
              <a:t>12</a:t>
            </a:fld>
            <a:endParaRPr lang="es-ES" sz="1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3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383;p48">
            <a:extLst>
              <a:ext uri="{FF2B5EF4-FFF2-40B4-BE49-F238E27FC236}">
                <a16:creationId xmlns:a16="http://schemas.microsoft.com/office/drawing/2014/main" id="{E8792B83-74EA-411C-AF9B-4D7B245D2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035990"/>
              </p:ext>
            </p:extLst>
          </p:nvPr>
        </p:nvGraphicFramePr>
        <p:xfrm>
          <a:off x="964230" y="1667586"/>
          <a:ext cx="10263536" cy="386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D786386B-A534-90DC-6470-178118EE5DD8}"/>
              </a:ext>
            </a:extLst>
          </p:cNvPr>
          <p:cNvSpPr/>
          <p:nvPr/>
        </p:nvSpPr>
        <p:spPr>
          <a:xfrm>
            <a:off x="5048276" y="1090529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Inversión Pública</a:t>
            </a:r>
            <a:endParaRPr lang="es-MX" sz="1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(Millones de soles)</a:t>
            </a:r>
            <a:endParaRPr lang="es-P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749B03-C299-B270-9B39-2641D37DB54D}"/>
              </a:ext>
            </a:extLst>
          </p:cNvPr>
          <p:cNvSpPr txBox="1"/>
          <p:nvPr/>
        </p:nvSpPr>
        <p:spPr>
          <a:xfrm>
            <a:off x="350026" y="173628"/>
            <a:ext cx="1149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 presupuesto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inversiones para el año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2024 asciende a S/ 55 921 millones</a:t>
            </a:r>
            <a:endParaRPr lang="es-PE" sz="20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Marcador de número de diapositiva 15">
            <a:extLst>
              <a:ext uri="{FF2B5EF4-FFF2-40B4-BE49-F238E27FC236}">
                <a16:creationId xmlns:a16="http://schemas.microsoft.com/office/drawing/2014/main" id="{98100E02-106D-7EB8-3E8A-61E922FB3D2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13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86386B-A534-90DC-6470-178118EE5DD8}"/>
              </a:ext>
            </a:extLst>
          </p:cNvPr>
          <p:cNvSpPr/>
          <p:nvPr/>
        </p:nvSpPr>
        <p:spPr>
          <a:xfrm>
            <a:off x="5105009" y="53298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Inversión Pública</a:t>
            </a:r>
            <a:endParaRPr lang="es-MX" sz="1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0" dirty="0">
                <a:latin typeface="Arial" panose="020B0604020202020204" pitchFamily="34" charset="0"/>
                <a:cs typeface="Arial" panose="020B0604020202020204" pitchFamily="34" charset="0"/>
              </a:rPr>
              <a:t>(% del PBI)</a:t>
            </a:r>
            <a:endParaRPr lang="es-P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arcador de número de diapositiva 15">
            <a:extLst>
              <a:ext uri="{FF2B5EF4-FFF2-40B4-BE49-F238E27FC236}">
                <a16:creationId xmlns:a16="http://schemas.microsoft.com/office/drawing/2014/main" id="{98100E02-106D-7EB8-3E8A-61E922FB3D2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14</a:t>
            </a:fld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F963638-E095-C461-C816-FA9D8EFF7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709173"/>
              </p:ext>
            </p:extLst>
          </p:nvPr>
        </p:nvGraphicFramePr>
        <p:xfrm>
          <a:off x="275231" y="910988"/>
          <a:ext cx="11641538" cy="50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89F7E52-B630-F311-87C4-2E116ACB5E0D}"/>
              </a:ext>
            </a:extLst>
          </p:cNvPr>
          <p:cNvSpPr txBox="1"/>
          <p:nvPr/>
        </p:nvSpPr>
        <p:spPr>
          <a:xfrm>
            <a:off x="7052" y="6367228"/>
            <a:ext cx="115983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Las cifras del 2023 al 2027 corresponden al MMM de agosto 2023.</a:t>
            </a:r>
          </a:p>
          <a:p>
            <a:r>
              <a:rPr lang="es-E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BCRP, MEF.</a:t>
            </a:r>
          </a:p>
        </p:txBody>
      </p:sp>
    </p:spTree>
    <p:extLst>
      <p:ext uri="{BB962C8B-B14F-4D97-AF65-F5344CB8AC3E}">
        <p14:creationId xmlns:p14="http://schemas.microsoft.com/office/powerpoint/2010/main" val="225299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DAB016A-02FE-803B-6DBF-A557DBC8C66D}"/>
              </a:ext>
            </a:extLst>
          </p:cNvPr>
          <p:cNvGraphicFramePr>
            <a:graphicFrameLocks noGrp="1"/>
          </p:cNvGraphicFramePr>
          <p:nvPr/>
        </p:nvGraphicFramePr>
        <p:xfrm>
          <a:off x="742949" y="1401000"/>
          <a:ext cx="7048500" cy="434594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31894481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060380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0454596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403001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149838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MINISTERIOS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S/ 2024/2023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% 2024/2023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0832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905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036. M. DE TRANSPORTES Y COMUNICACIONES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906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010. M. DE EDUCACION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259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007. M. DEL INTERIOR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7563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011. M. DE SALUD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388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026. M. DE DEFENSA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7513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009. M. DE ECONOMIA Y FINANZAS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197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040. M. DE DESARROLLO E INCLUSION SOCIAL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3788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037. M. DE VIVIENDA, CONSTRUCCION Y SANEAMIENTO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747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001. PRESIDENCIA DEL CONSEJO DE MINISTROS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444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013. M. DE DESARROLLO AGRARIO Y RIEGO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23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008. M. DE RELACIONES EXTERIORES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1303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039. M. DE LA MUJER Y POBLACIONES VULNERABLES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506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016. M. DE ENERGIA Y MINAS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8778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006. M. DE JUSTICIA Y DERECHOS HUMANOS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199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003. M. DE CULTURA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820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005. M. DEL AMBIENTE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822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012. M. DE TRABAJO Y PROMOCION DEL EMPLEO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3909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038. M. DE LA PRODUCCION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213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035. M. DE COMERCIO EXTERIOR Y TURISMO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4691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78 910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81 585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5058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FFD36D9-114E-0885-242A-0367BFCB6D4E}"/>
              </a:ext>
            </a:extLst>
          </p:cNvPr>
          <p:cNvSpPr txBox="1"/>
          <p:nvPr/>
        </p:nvSpPr>
        <p:spPr>
          <a:xfrm>
            <a:off x="2829816" y="38768"/>
            <a:ext cx="6515519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350" b="1"/>
            </a:lvl1pPr>
          </a:lstStyle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Presupuesto 2024 por Ministerios</a:t>
            </a:r>
          </a:p>
          <a:p>
            <a:r>
              <a:rPr lang="es-MX" sz="1800" b="0" dirty="0">
                <a:latin typeface="Arial" panose="020B0604020202020204" pitchFamily="34" charset="0"/>
                <a:cs typeface="Arial" panose="020B0604020202020204" pitchFamily="34" charset="0"/>
              </a:rPr>
              <a:t>(Millones de soles)</a:t>
            </a: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35127739-CF40-7598-7430-F4CA8504F50B}"/>
              </a:ext>
            </a:extLst>
          </p:cNvPr>
          <p:cNvSpPr txBox="1"/>
          <p:nvPr/>
        </p:nvSpPr>
        <p:spPr>
          <a:xfrm>
            <a:off x="8001001" y="2073560"/>
            <a:ext cx="3580454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/>
              <a:t>Reducciones con respecto al año 2023</a:t>
            </a:r>
          </a:p>
          <a:p>
            <a:pPr algn="just"/>
            <a:endParaRPr lang="es-ES" sz="900" b="1" u="sng" dirty="0"/>
          </a:p>
          <a:p>
            <a:pPr algn="just"/>
            <a:r>
              <a:rPr lang="es-ES" sz="900" b="1" u="sng" dirty="0"/>
              <a:t>Ministerio de la Producción:</a:t>
            </a:r>
            <a:r>
              <a:rPr lang="es-ES" sz="900" dirty="0"/>
              <a:t> </a:t>
            </a:r>
            <a:r>
              <a:rPr lang="es-ES" sz="900" dirty="0">
                <a:solidFill>
                  <a:schemeClr val="tx1"/>
                </a:solidFill>
              </a:rPr>
              <a:t>programación de inversiones directamente en subnacionales</a:t>
            </a:r>
          </a:p>
          <a:p>
            <a:pPr algn="just"/>
            <a:r>
              <a:rPr lang="es-ES" sz="900" b="1" u="sng" dirty="0"/>
              <a:t>Ministerio de Energía y Minas</a:t>
            </a:r>
            <a:r>
              <a:rPr lang="es-ES" sz="900" dirty="0"/>
              <a:t>: Ajuste por monto en Pasivos  Ambientales, presentados por el Sector.</a:t>
            </a:r>
          </a:p>
          <a:p>
            <a:pPr algn="just"/>
            <a:r>
              <a:rPr lang="es-ES" sz="900" b="1" u="sng" dirty="0"/>
              <a:t>Ministerio de Desarrollo Agrario y Riego:</a:t>
            </a:r>
            <a:r>
              <a:rPr lang="es-ES" sz="900" dirty="0"/>
              <a:t> </a:t>
            </a:r>
            <a:r>
              <a:rPr lang="es-ES" sz="900" dirty="0">
                <a:solidFill>
                  <a:schemeClr val="tx1"/>
                </a:solidFill>
              </a:rPr>
              <a:t>programación de inversiones directamente en subnacionales</a:t>
            </a:r>
          </a:p>
          <a:p>
            <a:pPr algn="just"/>
            <a:r>
              <a:rPr lang="es-PE" sz="900" b="1" u="sng" dirty="0"/>
              <a:t>Ministerio de Trabajo y Promoción del Empleo:</a:t>
            </a:r>
            <a:r>
              <a:rPr lang="es-PE" sz="900" dirty="0"/>
              <a:t> Debido a asignación de Lurawi por S/ 275 millones  que es </a:t>
            </a:r>
            <a:r>
              <a:rPr lang="es-ES" sz="900" dirty="0"/>
              <a:t>contra cíclica y de creación de empleo temporal.</a:t>
            </a:r>
            <a:endParaRPr lang="es-PE" sz="900" dirty="0"/>
          </a:p>
          <a:p>
            <a:pPr algn="just"/>
            <a:r>
              <a:rPr lang="es-PE" sz="900" b="1" u="sng" dirty="0"/>
              <a:t>Presidencia del Consejo de Ministros:</a:t>
            </a:r>
            <a:r>
              <a:rPr lang="es-PE" sz="900" b="1" dirty="0"/>
              <a:t> </a:t>
            </a:r>
            <a:r>
              <a:rPr lang="es-ES" sz="900" dirty="0">
                <a:solidFill>
                  <a:schemeClr val="tx1"/>
                </a:solidFill>
              </a:rPr>
              <a:t>programación de inversiones Gobierno a Gobierno en Fondo de Inversión</a:t>
            </a:r>
          </a:p>
          <a:p>
            <a:pPr algn="just"/>
            <a:r>
              <a:rPr lang="es-PE" sz="900" b="1" u="sng" dirty="0"/>
              <a:t>Ministerio de Educación</a:t>
            </a:r>
            <a:r>
              <a:rPr lang="es-PE" sz="900" dirty="0"/>
              <a:t>: </a:t>
            </a:r>
            <a:r>
              <a:rPr lang="es-ES" sz="900" dirty="0">
                <a:solidFill>
                  <a:schemeClr val="tx1"/>
                </a:solidFill>
              </a:rPr>
              <a:t>programación de inversiones directamente en subnacionales</a:t>
            </a:r>
          </a:p>
          <a:p>
            <a:pPr algn="just"/>
            <a:endParaRPr lang="es-PE" sz="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249A2B-51F5-DDC9-9A9D-C0305A7352F0}"/>
              </a:ext>
            </a:extLst>
          </p:cNvPr>
          <p:cNvSpPr txBox="1"/>
          <p:nvPr/>
        </p:nvSpPr>
        <p:spPr>
          <a:xfrm>
            <a:off x="62655" y="6511730"/>
            <a:ext cx="115879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*No se considera reserva de contingencia ni el servicio de la deuda</a:t>
            </a:r>
            <a:endParaRPr lang="es-E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C499FB06-038B-D4C6-ACFE-19D97ACD3893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15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9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DC237F-EBF1-E7D6-E599-457FDF004922}"/>
              </a:ext>
            </a:extLst>
          </p:cNvPr>
          <p:cNvGraphicFramePr>
            <a:graphicFrameLocks noGrp="1"/>
          </p:cNvGraphicFramePr>
          <p:nvPr/>
        </p:nvGraphicFramePr>
        <p:xfrm>
          <a:off x="2728710" y="866960"/>
          <a:ext cx="6730136" cy="5448728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1152501912"/>
                    </a:ext>
                  </a:extLst>
                </a:gridCol>
                <a:gridCol w="782534">
                  <a:extLst>
                    <a:ext uri="{9D8B030D-6E8A-4147-A177-3AD203B41FA5}">
                      <a16:colId xmlns:a16="http://schemas.microsoft.com/office/drawing/2014/main" val="1042664009"/>
                    </a:ext>
                  </a:extLst>
                </a:gridCol>
                <a:gridCol w="782534">
                  <a:extLst>
                    <a:ext uri="{9D8B030D-6E8A-4147-A177-3AD203B41FA5}">
                      <a16:colId xmlns:a16="http://schemas.microsoft.com/office/drawing/2014/main" val="3255191240"/>
                    </a:ext>
                  </a:extLst>
                </a:gridCol>
                <a:gridCol w="782534">
                  <a:extLst>
                    <a:ext uri="{9D8B030D-6E8A-4147-A177-3AD203B41FA5}">
                      <a16:colId xmlns:a16="http://schemas.microsoft.com/office/drawing/2014/main" val="2451771428"/>
                    </a:ext>
                  </a:extLst>
                </a:gridCol>
                <a:gridCol w="782534">
                  <a:extLst>
                    <a:ext uri="{9D8B030D-6E8A-4147-A177-3AD203B41FA5}">
                      <a16:colId xmlns:a16="http://schemas.microsoft.com/office/drawing/2014/main" val="4223071754"/>
                    </a:ext>
                  </a:extLst>
                </a:gridCol>
              </a:tblGrid>
              <a:tr h="118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GOBIERNO REGIONAL</a:t>
                      </a:r>
                    </a:p>
                  </a:txBody>
                  <a:tcPr marL="5186" marR="5186" marT="51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  <a:b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5186" marR="5186" marT="51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  <a:b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186" marR="5186" marT="51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S/ 2024/2023 </a:t>
                      </a:r>
                    </a:p>
                  </a:txBody>
                  <a:tcPr marL="5186" marR="5186" marT="51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% 2024/2023 </a:t>
                      </a:r>
                    </a:p>
                  </a:txBody>
                  <a:tcPr marL="5186" marR="5186" marT="51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55107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457. G.R. DE PIURA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3 203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3 998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874555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451. G.R. DE LA LIBERTAD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2 810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46503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445. G.R. DE CAJAMARCA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3 375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98039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453. G.R. DE LORETO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2 575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3 339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98565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446. G.R. DE CUSCO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2 778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3 174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721390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450. G.R. DE JUNIN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2 435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3 100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59745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458. G.R. DE PUNO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2 517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2 946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304015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443. G.R. DE AREQUIPA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2 380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2 651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67338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441. G.R. DE ANCASH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2 535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2 587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324195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459. G.R. DE SAN MARTIN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3528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444. G.R. DE AYACUCHO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920183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452. G.R. DE LAMBAYEQUE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56288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463. G.R. DE LIMA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96321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448. G.R. DE HUANUCO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1 558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05804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449. G.R. DE ICA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1 586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835470"/>
                  </a:ext>
                </a:extLst>
              </a:tr>
              <a:tr h="9186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464. G.R. DE LA PROV. CONST. DEL CALLAO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1 615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96221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462. G.R. DE UCAYALI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1 561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978534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442. G.R. DE APURIMAC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1 219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1 442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90574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447. G.R. DE HUANCAVELICA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1 430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665041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440. G.R. DE AMAZONAS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480042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456. G.R. DE PASCO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48927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460. G.R. DE TACNA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869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33861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455. G.R. DE MOQUEGUA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992456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461. G.R. DE TUMBES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53433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454. G.R. DE MADRE DE DIOS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836037"/>
                  </a:ext>
                </a:extLst>
              </a:tr>
              <a:tr h="11306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465. MUNICIPALIDAD METROPOLITANA DE LIMA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09379"/>
                  </a:ext>
                </a:extLst>
              </a:tr>
              <a:tr h="5732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43 871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52 439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8 568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5186" marR="5186" marT="51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99997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64B8F42-9AA1-081B-F4A8-5387A522E31A}"/>
              </a:ext>
            </a:extLst>
          </p:cNvPr>
          <p:cNvSpPr/>
          <p:nvPr/>
        </p:nvSpPr>
        <p:spPr>
          <a:xfrm>
            <a:off x="3267341" y="21772"/>
            <a:ext cx="5657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Presupuesto 2024 por Gobiernos Regionales</a:t>
            </a:r>
            <a:endParaRPr lang="es-MX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0" dirty="0">
                <a:latin typeface="Arial" panose="020B0604020202020204" pitchFamily="34" charset="0"/>
                <a:cs typeface="Arial" panose="020B0604020202020204" pitchFamily="34" charset="0"/>
              </a:rPr>
              <a:t>(Millones de soles)</a:t>
            </a: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BA878FD6-A5DB-9572-5212-CE636884E87F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16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5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54CBA8-8BD8-48FE-8232-A66600EB44AB}"/>
              </a:ext>
            </a:extLst>
          </p:cNvPr>
          <p:cNvGraphicFramePr>
            <a:graphicFrameLocks noGrp="1"/>
          </p:cNvGraphicFramePr>
          <p:nvPr/>
        </p:nvGraphicFramePr>
        <p:xfrm>
          <a:off x="2982681" y="932994"/>
          <a:ext cx="6193969" cy="5443884"/>
        </p:xfrm>
        <a:graphic>
          <a:graphicData uri="http://schemas.openxmlformats.org/drawingml/2006/table">
            <a:tbl>
              <a:tblPr/>
              <a:tblGrid>
                <a:gridCol w="2132885">
                  <a:extLst>
                    <a:ext uri="{9D8B030D-6E8A-4147-A177-3AD203B41FA5}">
                      <a16:colId xmlns:a16="http://schemas.microsoft.com/office/drawing/2014/main" val="3281763251"/>
                    </a:ext>
                  </a:extLst>
                </a:gridCol>
                <a:gridCol w="1015271">
                  <a:extLst>
                    <a:ext uri="{9D8B030D-6E8A-4147-A177-3AD203B41FA5}">
                      <a16:colId xmlns:a16="http://schemas.microsoft.com/office/drawing/2014/main" val="897147905"/>
                    </a:ext>
                  </a:extLst>
                </a:gridCol>
                <a:gridCol w="1015271">
                  <a:extLst>
                    <a:ext uri="{9D8B030D-6E8A-4147-A177-3AD203B41FA5}">
                      <a16:colId xmlns:a16="http://schemas.microsoft.com/office/drawing/2014/main" val="3689905651"/>
                    </a:ext>
                  </a:extLst>
                </a:gridCol>
                <a:gridCol w="1015271">
                  <a:extLst>
                    <a:ext uri="{9D8B030D-6E8A-4147-A177-3AD203B41FA5}">
                      <a16:colId xmlns:a16="http://schemas.microsoft.com/office/drawing/2014/main" val="583849520"/>
                    </a:ext>
                  </a:extLst>
                </a:gridCol>
                <a:gridCol w="1015271">
                  <a:extLst>
                    <a:ext uri="{9D8B030D-6E8A-4147-A177-3AD203B41FA5}">
                      <a16:colId xmlns:a16="http://schemas.microsoft.com/office/drawing/2014/main" val="2159493516"/>
                    </a:ext>
                  </a:extLst>
                </a:gridCol>
              </a:tblGrid>
              <a:tr h="1436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S/ 2024/2023 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% 2024/2023 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30188"/>
                  </a:ext>
                </a:extLst>
              </a:tr>
              <a:tr h="1436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78125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LIMA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5 828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7 128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868688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 CUSCO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3 950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3 999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4290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02. ANCASH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2 388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2 668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78695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PIURA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91270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04. AREQUIPA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050126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06. CAJAMARCA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1 484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93420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 LA LIBERTAD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1 482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1 558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919693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PUNO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1 167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12569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 ICA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1 141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45190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 LORETO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29633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JUNIN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950365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 SAN MARTIN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931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62084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 TACNA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74628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03. APURIMAC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15098"/>
                  </a:ext>
                </a:extLst>
              </a:tr>
              <a:tr h="2834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07. PROV. CONSTITUCIONAL DEL CALLAO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628002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05. AYACUCHO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93442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HUANUCO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801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068940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 LAMBAYEQUE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66919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 MOQUEGUA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09535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 UCAYALI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93820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09. HUANCAVELICA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89446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 AMAZONAS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15562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 PASCO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067076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 TUMBES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97549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 MADRE DE DIOS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834913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29 797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34 728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4 931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626724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6FC5CDC-274B-1AE9-D778-FE01C9938222}"/>
              </a:ext>
            </a:extLst>
          </p:cNvPr>
          <p:cNvSpPr/>
          <p:nvPr/>
        </p:nvSpPr>
        <p:spPr>
          <a:xfrm>
            <a:off x="3476583" y="42815"/>
            <a:ext cx="52437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Presupuesto 2024 por Gobiernos Locales</a:t>
            </a:r>
            <a:endParaRPr lang="es-MX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0" dirty="0">
                <a:latin typeface="Arial" panose="020B0604020202020204" pitchFamily="34" charset="0"/>
                <a:cs typeface="Arial" panose="020B0604020202020204" pitchFamily="34" charset="0"/>
              </a:rPr>
              <a:t>(Millones de soles)</a:t>
            </a: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1DD4CB8A-4CAE-65C0-6170-519E757FA3C6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17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07B32A9-2249-1831-ABBD-5C1CB6823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2570"/>
              </p:ext>
            </p:extLst>
          </p:nvPr>
        </p:nvGraphicFramePr>
        <p:xfrm>
          <a:off x="1808275" y="2228518"/>
          <a:ext cx="8575449" cy="350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378;p48">
            <a:extLst>
              <a:ext uri="{FF2B5EF4-FFF2-40B4-BE49-F238E27FC236}">
                <a16:creationId xmlns:a16="http://schemas.microsoft.com/office/drawing/2014/main" id="{C25D1574-EB84-276C-CDB1-D39B90EE78E5}"/>
              </a:ext>
            </a:extLst>
          </p:cNvPr>
          <p:cNvSpPr txBox="1"/>
          <p:nvPr/>
        </p:nvSpPr>
        <p:spPr>
          <a:xfrm>
            <a:off x="0" y="59417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kumimoji="0" lang="es-E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resupuesto para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 año 2024 asignado a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programas presupuestales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ascenderá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S/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107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mil millones, 11% más que el presupuesto del año 2023 (44 % del presupuesto total)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379;p48">
            <a:extLst>
              <a:ext uri="{FF2B5EF4-FFF2-40B4-BE49-F238E27FC236}">
                <a16:creationId xmlns:a16="http://schemas.microsoft.com/office/drawing/2014/main" id="{16528E74-49AE-3052-FD6A-8F6C76B17010}"/>
              </a:ext>
            </a:extLst>
          </p:cNvPr>
          <p:cNvSpPr txBox="1"/>
          <p:nvPr/>
        </p:nvSpPr>
        <p:spPr>
          <a:xfrm>
            <a:off x="2819598" y="1222206"/>
            <a:ext cx="68001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Presupuesto 2017 – 2024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(Miles de millones de soles)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5B2C3CFB-7EC6-A24B-D9FD-D3A592A3C40F}"/>
              </a:ext>
            </a:extLst>
          </p:cNvPr>
          <p:cNvSpPr/>
          <p:nvPr/>
        </p:nvSpPr>
        <p:spPr>
          <a:xfrm rot="21413305">
            <a:off x="8738723" y="2116479"/>
            <a:ext cx="700950" cy="321053"/>
          </a:xfrm>
          <a:prstGeom prst="curvedDownArrow">
            <a:avLst/>
          </a:prstGeom>
          <a:solidFill>
            <a:srgbClr val="00A792"/>
          </a:solidFill>
          <a:ln>
            <a:solidFill>
              <a:srgbClr val="00A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D63EBE6-8147-1A63-A61A-46E700C8476A}"/>
              </a:ext>
            </a:extLst>
          </p:cNvPr>
          <p:cNvSpPr/>
          <p:nvPr/>
        </p:nvSpPr>
        <p:spPr>
          <a:xfrm>
            <a:off x="8730526" y="1643743"/>
            <a:ext cx="717344" cy="371473"/>
          </a:xfrm>
          <a:prstGeom prst="ellipse">
            <a:avLst/>
          </a:prstGeom>
          <a:noFill/>
          <a:ln w="12700">
            <a:solidFill>
              <a:srgbClr val="00A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A7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11%</a:t>
            </a:r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611A6CB0-3BD0-899C-0255-A41287AF0BA5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18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9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ángulo 60">
            <a:extLst>
              <a:ext uri="{FF2B5EF4-FFF2-40B4-BE49-F238E27FC236}">
                <a16:creationId xmlns:a16="http://schemas.microsoft.com/office/drawing/2014/main" id="{D1F3804F-CDE1-A98E-0C16-98E671FD01EA}"/>
              </a:ext>
            </a:extLst>
          </p:cNvPr>
          <p:cNvSpPr/>
          <p:nvPr/>
        </p:nvSpPr>
        <p:spPr>
          <a:xfrm>
            <a:off x="1137661" y="3173767"/>
            <a:ext cx="1008000" cy="1068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6CB592A-5377-F23E-DF88-32E047DA669A}"/>
              </a:ext>
            </a:extLst>
          </p:cNvPr>
          <p:cNvSpPr txBox="1"/>
          <p:nvPr/>
        </p:nvSpPr>
        <p:spPr>
          <a:xfrm>
            <a:off x="1228243" y="363625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PIA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EE17C3-4EB2-CD5E-C7D1-6F5F589B563B}"/>
              </a:ext>
            </a:extLst>
          </p:cNvPr>
          <p:cNvSpPr/>
          <p:nvPr/>
        </p:nvSpPr>
        <p:spPr>
          <a:xfrm>
            <a:off x="7931576" y="1626345"/>
            <a:ext cx="1008000" cy="4772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9AE8B20-8B91-1FFA-2719-A50C6343900D}"/>
              </a:ext>
            </a:extLst>
          </p:cNvPr>
          <p:cNvSpPr/>
          <p:nvPr/>
        </p:nvSpPr>
        <p:spPr>
          <a:xfrm>
            <a:off x="9236552" y="1626345"/>
            <a:ext cx="1008000" cy="4772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7A273A-B739-FE11-3A58-6F93C277DB92}"/>
              </a:ext>
            </a:extLst>
          </p:cNvPr>
          <p:cNvSpPr txBox="1"/>
          <p:nvPr/>
        </p:nvSpPr>
        <p:spPr>
          <a:xfrm>
            <a:off x="7931576" y="1378664"/>
            <a:ext cx="1007999" cy="459700"/>
          </a:xfrm>
          <a:prstGeom prst="round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Var. S/ 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2024/2023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9DAFBF-3E41-63C6-EDE4-2F6CA11BF187}"/>
              </a:ext>
            </a:extLst>
          </p:cNvPr>
          <p:cNvSpPr txBox="1"/>
          <p:nvPr/>
        </p:nvSpPr>
        <p:spPr>
          <a:xfrm>
            <a:off x="9236551" y="1378664"/>
            <a:ext cx="997690" cy="459700"/>
          </a:xfrm>
          <a:prstGeom prst="round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Var. %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2024/2023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673C70-0085-782D-D1F1-788CD19391BF}"/>
              </a:ext>
            </a:extLst>
          </p:cNvPr>
          <p:cNvSpPr txBox="1"/>
          <p:nvPr/>
        </p:nvSpPr>
        <p:spPr>
          <a:xfrm>
            <a:off x="8114483" y="1862245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442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FB867C-EAD7-6138-1DAD-F5DD1F2ACEAD}"/>
              </a:ext>
            </a:extLst>
          </p:cNvPr>
          <p:cNvSpPr txBox="1"/>
          <p:nvPr/>
        </p:nvSpPr>
        <p:spPr>
          <a:xfrm>
            <a:off x="8114483" y="2235470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s-ES" sz="11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491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3A6048-4F4F-0CB1-B06D-2B9E3194356B}"/>
              </a:ext>
            </a:extLst>
          </p:cNvPr>
          <p:cNvSpPr txBox="1"/>
          <p:nvPr/>
        </p:nvSpPr>
        <p:spPr>
          <a:xfrm>
            <a:off x="8114483" y="2622382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341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D7E99F-31A6-8C40-895F-F8A57B7B6993}"/>
              </a:ext>
            </a:extLst>
          </p:cNvPr>
          <p:cNvSpPr txBox="1"/>
          <p:nvPr/>
        </p:nvSpPr>
        <p:spPr>
          <a:xfrm>
            <a:off x="8114483" y="300431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1 871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35D417A-D4BB-AF45-C27D-55AD2E9EBA27}"/>
              </a:ext>
            </a:extLst>
          </p:cNvPr>
          <p:cNvSpPr txBox="1"/>
          <p:nvPr/>
        </p:nvSpPr>
        <p:spPr>
          <a:xfrm>
            <a:off x="8114483" y="3391230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206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F6A103D-0D33-CD94-9056-DB0BAD62C14E}"/>
              </a:ext>
            </a:extLst>
          </p:cNvPr>
          <p:cNvSpPr txBox="1"/>
          <p:nvPr/>
        </p:nvSpPr>
        <p:spPr>
          <a:xfrm>
            <a:off x="8113459" y="416443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7BB1D0-4714-66B7-AF54-D84084256B9F}"/>
              </a:ext>
            </a:extLst>
          </p:cNvPr>
          <p:cNvSpPr txBox="1"/>
          <p:nvPr/>
        </p:nvSpPr>
        <p:spPr>
          <a:xfrm>
            <a:off x="8082528" y="4555713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88B6D75-6F96-5C6C-3695-A12AD362C4F5}"/>
              </a:ext>
            </a:extLst>
          </p:cNvPr>
          <p:cNvSpPr txBox="1"/>
          <p:nvPr/>
        </p:nvSpPr>
        <p:spPr>
          <a:xfrm>
            <a:off x="9409915" y="1862245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1CEDB66-B107-F1E0-444C-21EA01924BD9}"/>
              </a:ext>
            </a:extLst>
          </p:cNvPr>
          <p:cNvSpPr txBox="1"/>
          <p:nvPr/>
        </p:nvSpPr>
        <p:spPr>
          <a:xfrm>
            <a:off x="9409915" y="2235470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9,2%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D7D61A-5198-0BD5-DC38-4FF0815B9916}"/>
              </a:ext>
            </a:extLst>
          </p:cNvPr>
          <p:cNvSpPr txBox="1"/>
          <p:nvPr/>
        </p:nvSpPr>
        <p:spPr>
          <a:xfrm>
            <a:off x="9409915" y="2622382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6,5%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6B3EB85-DCF6-DC4D-6D49-3C498667E8D1}"/>
              </a:ext>
            </a:extLst>
          </p:cNvPr>
          <p:cNvSpPr txBox="1"/>
          <p:nvPr/>
        </p:nvSpPr>
        <p:spPr>
          <a:xfrm>
            <a:off x="9409915" y="300431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13,0%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CB7CBD0-64DB-FCAC-3AE7-7407FDC2ED92}"/>
              </a:ext>
            </a:extLst>
          </p:cNvPr>
          <p:cNvSpPr txBox="1"/>
          <p:nvPr/>
        </p:nvSpPr>
        <p:spPr>
          <a:xfrm>
            <a:off x="9409915" y="3391230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1,4%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4CC89F2-7B29-2402-7B98-87A004F54CF3}"/>
              </a:ext>
            </a:extLst>
          </p:cNvPr>
          <p:cNvSpPr txBox="1"/>
          <p:nvPr/>
        </p:nvSpPr>
        <p:spPr>
          <a:xfrm>
            <a:off x="9409915" y="3788662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19,2%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71A277D-5138-625E-C801-CE54444B1670}"/>
              </a:ext>
            </a:extLst>
          </p:cNvPr>
          <p:cNvSpPr txBox="1"/>
          <p:nvPr/>
        </p:nvSpPr>
        <p:spPr>
          <a:xfrm>
            <a:off x="9409915" y="416443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10,4%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77BA31-E138-657F-A292-0F99A47E6E62}"/>
              </a:ext>
            </a:extLst>
          </p:cNvPr>
          <p:cNvSpPr txBox="1"/>
          <p:nvPr/>
        </p:nvSpPr>
        <p:spPr>
          <a:xfrm>
            <a:off x="9409915" y="456468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7,4%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13C231C-7497-F92B-EBBE-BBFBC9052B25}"/>
              </a:ext>
            </a:extLst>
          </p:cNvPr>
          <p:cNvCxnSpPr>
            <a:cxnSpLocks/>
          </p:cNvCxnSpPr>
          <p:nvPr/>
        </p:nvCxnSpPr>
        <p:spPr>
          <a:xfrm>
            <a:off x="4474310" y="2179676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8F790F7-93C5-8A70-B3B0-A92CBFBA5065}"/>
              </a:ext>
            </a:extLst>
          </p:cNvPr>
          <p:cNvSpPr txBox="1"/>
          <p:nvPr/>
        </p:nvSpPr>
        <p:spPr>
          <a:xfrm>
            <a:off x="8113459" y="378301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497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924FEA8-9BC1-9B7E-A70F-DA18BAC514EA}"/>
              </a:ext>
            </a:extLst>
          </p:cNvPr>
          <p:cNvSpPr txBox="1"/>
          <p:nvPr/>
        </p:nvSpPr>
        <p:spPr>
          <a:xfrm>
            <a:off x="8113459" y="4945680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548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B2952AA-7929-6534-D0EB-20BDD960B42B}"/>
              </a:ext>
            </a:extLst>
          </p:cNvPr>
          <p:cNvSpPr txBox="1"/>
          <p:nvPr/>
        </p:nvSpPr>
        <p:spPr>
          <a:xfrm>
            <a:off x="8113459" y="5331851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D23B992-9FF6-6C96-4452-1AFA582E6DB5}"/>
              </a:ext>
            </a:extLst>
          </p:cNvPr>
          <p:cNvSpPr txBox="1"/>
          <p:nvPr/>
        </p:nvSpPr>
        <p:spPr>
          <a:xfrm>
            <a:off x="9410388" y="4939644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10,0%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9AB07ED-DAC3-E1E5-0617-DB53DA772297}"/>
              </a:ext>
            </a:extLst>
          </p:cNvPr>
          <p:cNvSpPr txBox="1"/>
          <p:nvPr/>
        </p:nvSpPr>
        <p:spPr>
          <a:xfrm>
            <a:off x="9414906" y="5345820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6830BBE-27BC-5610-1C2F-77E40C0582A6}"/>
              </a:ext>
            </a:extLst>
          </p:cNvPr>
          <p:cNvSpPr/>
          <p:nvPr/>
        </p:nvSpPr>
        <p:spPr>
          <a:xfrm>
            <a:off x="2393143" y="1694137"/>
            <a:ext cx="5470697" cy="158920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1BC5CC0D-5FEE-06D7-1DF2-94C780D11690}"/>
              </a:ext>
            </a:extLst>
          </p:cNvPr>
          <p:cNvGraphicFramePr>
            <a:graphicFrameLocks/>
          </p:cNvGraphicFramePr>
          <p:nvPr/>
        </p:nvGraphicFramePr>
        <p:xfrm>
          <a:off x="1962097" y="1624137"/>
          <a:ext cx="5960288" cy="492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DD320FF-E387-BF82-E8AB-A813A2D28412}"/>
              </a:ext>
            </a:extLst>
          </p:cNvPr>
          <p:cNvCxnSpPr>
            <a:cxnSpLocks/>
          </p:cNvCxnSpPr>
          <p:nvPr/>
        </p:nvCxnSpPr>
        <p:spPr>
          <a:xfrm>
            <a:off x="4474310" y="2549795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4DC2009-7F6F-16DE-1E6A-58C80137E1A8}"/>
              </a:ext>
            </a:extLst>
          </p:cNvPr>
          <p:cNvCxnSpPr>
            <a:cxnSpLocks/>
          </p:cNvCxnSpPr>
          <p:nvPr/>
        </p:nvCxnSpPr>
        <p:spPr>
          <a:xfrm>
            <a:off x="4474310" y="2932967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82C58241-077D-A05C-4669-31CA3F35DA59}"/>
              </a:ext>
            </a:extLst>
          </p:cNvPr>
          <p:cNvCxnSpPr>
            <a:cxnSpLocks/>
          </p:cNvCxnSpPr>
          <p:nvPr/>
        </p:nvCxnSpPr>
        <p:spPr>
          <a:xfrm>
            <a:off x="4474310" y="3324860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4B349EA-DE2C-300C-7067-FDFBD5ADC2FE}"/>
              </a:ext>
            </a:extLst>
          </p:cNvPr>
          <p:cNvCxnSpPr>
            <a:cxnSpLocks/>
          </p:cNvCxnSpPr>
          <p:nvPr/>
        </p:nvCxnSpPr>
        <p:spPr>
          <a:xfrm>
            <a:off x="4474310" y="3708029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BA0EBA8-0F4D-5674-32D8-FC5B46CD1433}"/>
              </a:ext>
            </a:extLst>
          </p:cNvPr>
          <p:cNvCxnSpPr>
            <a:cxnSpLocks/>
          </p:cNvCxnSpPr>
          <p:nvPr/>
        </p:nvCxnSpPr>
        <p:spPr>
          <a:xfrm>
            <a:off x="4474310" y="4091219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C11551AF-4635-0BC4-196E-1353C59C2DF2}"/>
              </a:ext>
            </a:extLst>
          </p:cNvPr>
          <p:cNvCxnSpPr>
            <a:cxnSpLocks/>
          </p:cNvCxnSpPr>
          <p:nvPr/>
        </p:nvCxnSpPr>
        <p:spPr>
          <a:xfrm>
            <a:off x="4474310" y="4474383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DC080941-EE89-8C0C-D590-3122A1569411}"/>
              </a:ext>
            </a:extLst>
          </p:cNvPr>
          <p:cNvCxnSpPr>
            <a:cxnSpLocks/>
          </p:cNvCxnSpPr>
          <p:nvPr/>
        </p:nvCxnSpPr>
        <p:spPr>
          <a:xfrm>
            <a:off x="4474310" y="4857574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B9D48BE-5606-1A8B-CFEF-835BFC3BAAD0}"/>
              </a:ext>
            </a:extLst>
          </p:cNvPr>
          <p:cNvCxnSpPr>
            <a:cxnSpLocks/>
          </p:cNvCxnSpPr>
          <p:nvPr/>
        </p:nvCxnSpPr>
        <p:spPr>
          <a:xfrm>
            <a:off x="4474310" y="5258165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67256D3-C924-A155-3A0B-80017C06CE7E}"/>
              </a:ext>
            </a:extLst>
          </p:cNvPr>
          <p:cNvCxnSpPr>
            <a:cxnSpLocks/>
          </p:cNvCxnSpPr>
          <p:nvPr/>
        </p:nvCxnSpPr>
        <p:spPr>
          <a:xfrm>
            <a:off x="4474310" y="5623921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4C78EC1-57CC-91AD-77FA-D28C356723F8}"/>
              </a:ext>
            </a:extLst>
          </p:cNvPr>
          <p:cNvCxnSpPr>
            <a:cxnSpLocks/>
          </p:cNvCxnSpPr>
          <p:nvPr/>
        </p:nvCxnSpPr>
        <p:spPr>
          <a:xfrm>
            <a:off x="4474310" y="6007103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EF047891-B0A8-DB7F-52EC-CA2825BAC2D7}"/>
              </a:ext>
            </a:extLst>
          </p:cNvPr>
          <p:cNvCxnSpPr>
            <a:cxnSpLocks/>
          </p:cNvCxnSpPr>
          <p:nvPr/>
        </p:nvCxnSpPr>
        <p:spPr>
          <a:xfrm>
            <a:off x="4474310" y="6398990"/>
            <a:ext cx="576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1F544DB-0D7A-9145-B807-D3BC648A2309}"/>
              </a:ext>
            </a:extLst>
          </p:cNvPr>
          <p:cNvSpPr txBox="1"/>
          <p:nvPr/>
        </p:nvSpPr>
        <p:spPr>
          <a:xfrm>
            <a:off x="8108468" y="5709768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3E7F011-ACCE-E0E4-8A93-13EAC1EF6694}"/>
              </a:ext>
            </a:extLst>
          </p:cNvPr>
          <p:cNvSpPr txBox="1"/>
          <p:nvPr/>
        </p:nvSpPr>
        <p:spPr>
          <a:xfrm>
            <a:off x="9409915" y="572373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13,8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3ACFF01-2CA3-BED7-431A-B7B0395BEAF5}"/>
              </a:ext>
            </a:extLst>
          </p:cNvPr>
          <p:cNvSpPr txBox="1"/>
          <p:nvPr/>
        </p:nvSpPr>
        <p:spPr>
          <a:xfrm>
            <a:off x="8108468" y="6077717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0BC9469-20B5-E358-E2A0-50ADA7841A3E}"/>
              </a:ext>
            </a:extLst>
          </p:cNvPr>
          <p:cNvSpPr txBox="1"/>
          <p:nvPr/>
        </p:nvSpPr>
        <p:spPr>
          <a:xfrm>
            <a:off x="9409915" y="6091686"/>
            <a:ext cx="653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17,1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69C7C7B-E84B-1443-0E58-9BCE9B8D63F5}"/>
              </a:ext>
            </a:extLst>
          </p:cNvPr>
          <p:cNvSpPr/>
          <p:nvPr/>
        </p:nvSpPr>
        <p:spPr>
          <a:xfrm>
            <a:off x="1291148" y="3703165"/>
            <a:ext cx="108000" cy="108000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0EEB018-52E5-7CBC-7141-804785E625FA}"/>
              </a:ext>
            </a:extLst>
          </p:cNvPr>
          <p:cNvSpPr/>
          <p:nvPr/>
        </p:nvSpPr>
        <p:spPr>
          <a:xfrm>
            <a:off x="1282152" y="3986190"/>
            <a:ext cx="108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87E66A9-0A09-D31D-0252-FB360AD29C1E}"/>
              </a:ext>
            </a:extLst>
          </p:cNvPr>
          <p:cNvSpPr txBox="1"/>
          <p:nvPr/>
        </p:nvSpPr>
        <p:spPr>
          <a:xfrm>
            <a:off x="1228243" y="3921667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PIA 2023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68E7D43-9B74-86C9-2B89-ECDD43704E32}"/>
              </a:ext>
            </a:extLst>
          </p:cNvPr>
          <p:cNvSpPr txBox="1"/>
          <p:nvPr/>
        </p:nvSpPr>
        <p:spPr>
          <a:xfrm>
            <a:off x="1228243" y="3270894"/>
            <a:ext cx="828000" cy="272415"/>
          </a:xfrm>
          <a:prstGeom prst="round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Leyenda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198323CE-DDAF-9E2B-6D57-598BF2A5D230}"/>
              </a:ext>
            </a:extLst>
          </p:cNvPr>
          <p:cNvSpPr txBox="1"/>
          <p:nvPr/>
        </p:nvSpPr>
        <p:spPr>
          <a:xfrm>
            <a:off x="2527742" y="880623"/>
            <a:ext cx="753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7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Distribución del presupuesto del 2024, según principales funciones</a:t>
            </a:r>
            <a:endParaRPr kumimoji="0" lang="es-PE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7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 de soles)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378;p48">
            <a:extLst>
              <a:ext uri="{FF2B5EF4-FFF2-40B4-BE49-F238E27FC236}">
                <a16:creationId xmlns:a16="http://schemas.microsoft.com/office/drawing/2014/main" id="{FCFFC290-ECE0-33D4-08A8-58C1C70FB555}"/>
              </a:ext>
            </a:extLst>
          </p:cNvPr>
          <p:cNvSpPr txBox="1"/>
          <p:nvPr/>
        </p:nvSpPr>
        <p:spPr>
          <a:xfrm>
            <a:off x="0" y="35468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presupuesto para el año 2024 se concentra principalmente en las funciones de Educación, Salud y Transporte y Orden Público y Seguridad</a:t>
            </a:r>
            <a:endParaRPr sz="2000" dirty="0"/>
          </a:p>
        </p:txBody>
      </p:sp>
      <p:sp>
        <p:nvSpPr>
          <p:cNvPr id="69" name="Marcador de número de diapositiva 2">
            <a:extLst>
              <a:ext uri="{FF2B5EF4-FFF2-40B4-BE49-F238E27FC236}">
                <a16:creationId xmlns:a16="http://schemas.microsoft.com/office/drawing/2014/main" id="{F3AD61BC-6EFB-DE6E-5986-95D5811515F0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19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8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C534495-2D4B-4D35-A141-EDFFE807AFA5}"/>
              </a:ext>
            </a:extLst>
          </p:cNvPr>
          <p:cNvCxnSpPr>
            <a:cxnSpLocks/>
          </p:cNvCxnSpPr>
          <p:nvPr/>
        </p:nvCxnSpPr>
        <p:spPr>
          <a:xfrm>
            <a:off x="2830795" y="2743352"/>
            <a:ext cx="6510653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>
            <a:extLst>
              <a:ext uri="{FF2B5EF4-FFF2-40B4-BE49-F238E27FC236}">
                <a16:creationId xmlns:a16="http://schemas.microsoft.com/office/drawing/2014/main" id="{A67DA1DF-5B7C-430C-829A-D913FB5CC4E7}"/>
              </a:ext>
            </a:extLst>
          </p:cNvPr>
          <p:cNvSpPr/>
          <p:nvPr/>
        </p:nvSpPr>
        <p:spPr>
          <a:xfrm>
            <a:off x="2830795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ABF42114-00F3-4278-8B28-B8C7227A4A82}"/>
              </a:ext>
            </a:extLst>
          </p:cNvPr>
          <p:cNvSpPr/>
          <p:nvPr/>
        </p:nvSpPr>
        <p:spPr>
          <a:xfrm>
            <a:off x="5446305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A53B287B-1559-4FCB-88B6-5B580ECF7E59}"/>
              </a:ext>
            </a:extLst>
          </p:cNvPr>
          <p:cNvSpPr/>
          <p:nvPr/>
        </p:nvSpPr>
        <p:spPr>
          <a:xfrm>
            <a:off x="7912389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9BD39E-BF4B-498D-8639-40FB4D281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72" y="2256436"/>
            <a:ext cx="900000" cy="90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7AE687-270C-407D-BC7F-096C189B2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72" y="2256436"/>
            <a:ext cx="900000" cy="90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067D57-265C-47B4-A19E-EC9F89934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20" y="2256436"/>
            <a:ext cx="900000" cy="900000"/>
          </a:xfrm>
          <a:prstGeom prst="rect">
            <a:avLst/>
          </a:prstGeom>
        </p:spPr>
      </p:pic>
      <p:sp>
        <p:nvSpPr>
          <p:cNvPr id="21" name="CuadroTexto 16">
            <a:extLst>
              <a:ext uri="{FF2B5EF4-FFF2-40B4-BE49-F238E27FC236}">
                <a16:creationId xmlns:a16="http://schemas.microsoft.com/office/drawing/2014/main" id="{DABA8BD0-02D9-4F47-9305-68D00E565293}"/>
              </a:ext>
            </a:extLst>
          </p:cNvPr>
          <p:cNvSpPr txBox="1"/>
          <p:nvPr/>
        </p:nvSpPr>
        <p:spPr>
          <a:xfrm>
            <a:off x="2668795" y="3545953"/>
            <a:ext cx="17640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Equilibrio Financiero 2024</a:t>
            </a:r>
          </a:p>
        </p:txBody>
      </p:sp>
      <p:sp>
        <p:nvSpPr>
          <p:cNvPr id="22" name="CuadroTexto 17">
            <a:extLst>
              <a:ext uri="{FF2B5EF4-FFF2-40B4-BE49-F238E27FC236}">
                <a16:creationId xmlns:a16="http://schemas.microsoft.com/office/drawing/2014/main" id="{302AEE2E-6194-4813-854D-36594173D6B3}"/>
              </a:ext>
            </a:extLst>
          </p:cNvPr>
          <p:cNvSpPr txBox="1"/>
          <p:nvPr/>
        </p:nvSpPr>
        <p:spPr>
          <a:xfrm>
            <a:off x="5193851" y="3681541"/>
            <a:ext cx="194490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Presupuesto 2024</a:t>
            </a:r>
          </a:p>
        </p:txBody>
      </p:sp>
      <p:sp>
        <p:nvSpPr>
          <p:cNvPr id="23" name="CuadroTexto 20">
            <a:extLst>
              <a:ext uri="{FF2B5EF4-FFF2-40B4-BE49-F238E27FC236}">
                <a16:creationId xmlns:a16="http://schemas.microsoft.com/office/drawing/2014/main" id="{BC83E6E6-336E-4761-8589-939BDA8B504B}"/>
              </a:ext>
            </a:extLst>
          </p:cNvPr>
          <p:cNvSpPr txBox="1"/>
          <p:nvPr/>
        </p:nvSpPr>
        <p:spPr>
          <a:xfrm>
            <a:off x="7750389" y="3638286"/>
            <a:ext cx="1764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III: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Endeudamiento 2024</a:t>
            </a:r>
          </a:p>
        </p:txBody>
      </p:sp>
      <p:sp>
        <p:nvSpPr>
          <p:cNvPr id="2" name="Google Shape;255;p4">
            <a:extLst>
              <a:ext uri="{FF2B5EF4-FFF2-40B4-BE49-F238E27FC236}">
                <a16:creationId xmlns:a16="http://schemas.microsoft.com/office/drawing/2014/main" id="{F21E53C8-A65A-71CD-900F-186448B3B222}"/>
              </a:ext>
            </a:extLst>
          </p:cNvPr>
          <p:cNvSpPr txBox="1"/>
          <p:nvPr/>
        </p:nvSpPr>
        <p:spPr>
          <a:xfrm>
            <a:off x="1037759" y="321550"/>
            <a:ext cx="10133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 sz="3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256;p4">
            <a:extLst>
              <a:ext uri="{FF2B5EF4-FFF2-40B4-BE49-F238E27FC236}">
                <a16:creationId xmlns:a16="http://schemas.microsoft.com/office/drawing/2014/main" id="{718789BD-3734-6062-777F-73B3C86686B0}"/>
              </a:ext>
            </a:extLst>
          </p:cNvPr>
          <p:cNvCxnSpPr>
            <a:cxnSpLocks/>
          </p:cNvCxnSpPr>
          <p:nvPr/>
        </p:nvCxnSpPr>
        <p:spPr>
          <a:xfrm>
            <a:off x="3131182" y="906285"/>
            <a:ext cx="5917024" cy="0"/>
          </a:xfrm>
          <a:prstGeom prst="straightConnector1">
            <a:avLst/>
          </a:prstGeom>
          <a:noFill/>
          <a:ln w="12700" cap="flat" cmpd="sng">
            <a:solidFill>
              <a:srgbClr val="2E75B5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C27DEDB-0EB5-B06B-2F85-BAEC0D2C1E07}"/>
              </a:ext>
            </a:extLst>
          </p:cNvPr>
          <p:cNvSpPr/>
          <p:nvPr/>
        </p:nvSpPr>
        <p:spPr>
          <a:xfrm>
            <a:off x="4270795" y="1649891"/>
            <a:ext cx="5787156" cy="30130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130C31-6990-9201-2984-AA302B5E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697" y="6492875"/>
            <a:ext cx="2743200" cy="365125"/>
          </a:xfrm>
        </p:spPr>
        <p:txBody>
          <a:bodyPr/>
          <a:lstStyle/>
          <a:p>
            <a:fld id="{DCE17C58-D15D-432C-8390-60963580997B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12548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8"/>
          <p:cNvSpPr txBox="1"/>
          <p:nvPr/>
        </p:nvSpPr>
        <p:spPr>
          <a:xfrm>
            <a:off x="365760" y="203528"/>
            <a:ext cx="11491943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principales intervenciones del Presupuesto 2024</a:t>
            </a:r>
            <a:endParaRPr sz="2200" dirty="0"/>
          </a:p>
        </p:txBody>
      </p:sp>
      <p:sp>
        <p:nvSpPr>
          <p:cNvPr id="595" name="Google Shape;595;p58"/>
          <p:cNvSpPr/>
          <p:nvPr/>
        </p:nvSpPr>
        <p:spPr>
          <a:xfrm>
            <a:off x="1889884" y="5615190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Mejora en Acceso al Agua y Alcantarillado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5 392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7" name="Google Shape;59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6032" y="2762817"/>
            <a:ext cx="495600" cy="4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1020" y="994708"/>
            <a:ext cx="530925" cy="5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8" descr="Avatar, constable, man, officer, police, police office, police officer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8745" y="1864838"/>
            <a:ext cx="591272" cy="591272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8"/>
          <p:cNvSpPr/>
          <p:nvPr/>
        </p:nvSpPr>
        <p:spPr>
          <a:xfrm>
            <a:off x="1889884" y="2668996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Educación Nivel Superior Reforzada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8 415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2" name="Google Shape;602;p58"/>
          <p:cNvSpPr/>
          <p:nvPr/>
        </p:nvSpPr>
        <p:spPr>
          <a:xfrm>
            <a:off x="1889884" y="866026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Impulso a la Salud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9 904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" name="Google Shape;604;p58"/>
          <p:cNvSpPr/>
          <p:nvPr/>
        </p:nvSpPr>
        <p:spPr>
          <a:xfrm>
            <a:off x="1013098" y="976004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6" name="Google Shape;606;p58"/>
          <p:cNvSpPr/>
          <p:nvPr/>
        </p:nvSpPr>
        <p:spPr>
          <a:xfrm>
            <a:off x="1889884" y="1739551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Primera Infancia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608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8" name="Google Shape;608;p58"/>
          <p:cNvSpPr/>
          <p:nvPr/>
        </p:nvSpPr>
        <p:spPr>
          <a:xfrm>
            <a:off x="7543178" y="1881200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Lucha contra la Criminalidad Organizada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6 025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0" name="Google Shape;610;p58"/>
          <p:cNvSpPr/>
          <p:nvPr/>
        </p:nvSpPr>
        <p:spPr>
          <a:xfrm>
            <a:off x="7496630" y="950840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Conectividad a Nivel Nacional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16 580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1" name="Google Shape;611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8745" y="974288"/>
            <a:ext cx="542755" cy="610747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58"/>
          <p:cNvSpPr/>
          <p:nvPr/>
        </p:nvSpPr>
        <p:spPr>
          <a:xfrm>
            <a:off x="7543178" y="3659262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Impulso al Crecimiento Económico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2 143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" name="Google Shape;614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55951" y="3690048"/>
            <a:ext cx="438035" cy="43803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8"/>
          <p:cNvSpPr/>
          <p:nvPr/>
        </p:nvSpPr>
        <p:spPr>
          <a:xfrm>
            <a:off x="7530256" y="2818147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Respuesta reforzada a los Desastres Naturales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6 642 millones)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" name="Google Shape;618;p58"/>
          <p:cNvSpPr/>
          <p:nvPr/>
        </p:nvSpPr>
        <p:spPr>
          <a:xfrm>
            <a:off x="1889884" y="4609478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Medidas 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Alivio a la Pobreza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697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1" name="Google Shape;621;p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8196" y="4559715"/>
            <a:ext cx="591272" cy="78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95817" y="3701111"/>
            <a:ext cx="621663" cy="6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28516" y="2904383"/>
            <a:ext cx="634407" cy="58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06F8CC-670E-3824-94B6-8AB0DFACF8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8205" y="1760566"/>
            <a:ext cx="691255" cy="691255"/>
          </a:xfrm>
          <a:prstGeom prst="rect">
            <a:avLst/>
          </a:prstGeom>
        </p:spPr>
      </p:pic>
      <p:sp>
        <p:nvSpPr>
          <p:cNvPr id="6" name="Google Shape;620;p58">
            <a:extLst>
              <a:ext uri="{FF2B5EF4-FFF2-40B4-BE49-F238E27FC236}">
                <a16:creationId xmlns:a16="http://schemas.microsoft.com/office/drawing/2014/main" id="{48C76733-826B-0C57-4A88-2524D057F8C6}"/>
              </a:ext>
            </a:extLst>
          </p:cNvPr>
          <p:cNvSpPr/>
          <p:nvPr/>
        </p:nvSpPr>
        <p:spPr>
          <a:xfrm>
            <a:off x="1889884" y="3576966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Cobertura de Programas Sociales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4 566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áfico 7" descr="América en globo terráqueo">
            <a:extLst>
              <a:ext uri="{FF2B5EF4-FFF2-40B4-BE49-F238E27FC236}">
                <a16:creationId xmlns:a16="http://schemas.microsoft.com/office/drawing/2014/main" id="{81C7356A-580B-2E49-E390-62A8840BF2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720954" y="5652870"/>
            <a:ext cx="605755" cy="605755"/>
          </a:xfrm>
          <a:prstGeom prst="rect">
            <a:avLst/>
          </a:prstGeom>
        </p:spPr>
      </p:pic>
      <p:sp>
        <p:nvSpPr>
          <p:cNvPr id="3" name="Google Shape;604;p58">
            <a:extLst>
              <a:ext uri="{FF2B5EF4-FFF2-40B4-BE49-F238E27FC236}">
                <a16:creationId xmlns:a16="http://schemas.microsoft.com/office/drawing/2014/main" id="{9A969807-CDDA-5DA4-9E54-352C5C824DDD}"/>
              </a:ext>
            </a:extLst>
          </p:cNvPr>
          <p:cNvSpPr/>
          <p:nvPr/>
        </p:nvSpPr>
        <p:spPr>
          <a:xfrm>
            <a:off x="1013098" y="1855100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604;p58">
            <a:extLst>
              <a:ext uri="{FF2B5EF4-FFF2-40B4-BE49-F238E27FC236}">
                <a16:creationId xmlns:a16="http://schemas.microsoft.com/office/drawing/2014/main" id="{FEC2E8BD-9276-7BC8-72BC-4371096A3957}"/>
              </a:ext>
            </a:extLst>
          </p:cNvPr>
          <p:cNvSpPr/>
          <p:nvPr/>
        </p:nvSpPr>
        <p:spPr>
          <a:xfrm>
            <a:off x="1013098" y="2705243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04;p58">
            <a:extLst>
              <a:ext uri="{FF2B5EF4-FFF2-40B4-BE49-F238E27FC236}">
                <a16:creationId xmlns:a16="http://schemas.microsoft.com/office/drawing/2014/main" id="{A5BD0535-C96F-5909-2CE6-DB8E74A6B847}"/>
              </a:ext>
            </a:extLst>
          </p:cNvPr>
          <p:cNvSpPr/>
          <p:nvPr/>
        </p:nvSpPr>
        <p:spPr>
          <a:xfrm>
            <a:off x="988602" y="3680097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604;p58">
            <a:extLst>
              <a:ext uri="{FF2B5EF4-FFF2-40B4-BE49-F238E27FC236}">
                <a16:creationId xmlns:a16="http://schemas.microsoft.com/office/drawing/2014/main" id="{909A0E0F-5EEC-4F08-201F-F064050A3643}"/>
              </a:ext>
            </a:extLst>
          </p:cNvPr>
          <p:cNvSpPr/>
          <p:nvPr/>
        </p:nvSpPr>
        <p:spPr>
          <a:xfrm>
            <a:off x="981810" y="4688616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04;p58">
            <a:extLst>
              <a:ext uri="{FF2B5EF4-FFF2-40B4-BE49-F238E27FC236}">
                <a16:creationId xmlns:a16="http://schemas.microsoft.com/office/drawing/2014/main" id="{80D3154F-65CE-F5F9-96E1-7AE7D24416A8}"/>
              </a:ext>
            </a:extLst>
          </p:cNvPr>
          <p:cNvSpPr/>
          <p:nvPr/>
        </p:nvSpPr>
        <p:spPr>
          <a:xfrm>
            <a:off x="981810" y="5638694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604;p58">
            <a:extLst>
              <a:ext uri="{FF2B5EF4-FFF2-40B4-BE49-F238E27FC236}">
                <a16:creationId xmlns:a16="http://schemas.microsoft.com/office/drawing/2014/main" id="{08E0A29D-BD9B-F32D-C81A-18C07FAF8A0B}"/>
              </a:ext>
            </a:extLst>
          </p:cNvPr>
          <p:cNvSpPr/>
          <p:nvPr/>
        </p:nvSpPr>
        <p:spPr>
          <a:xfrm>
            <a:off x="6599857" y="1042133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04;p58">
            <a:extLst>
              <a:ext uri="{FF2B5EF4-FFF2-40B4-BE49-F238E27FC236}">
                <a16:creationId xmlns:a16="http://schemas.microsoft.com/office/drawing/2014/main" id="{818DF51D-4166-968B-E61E-3F89EE5F11F1}"/>
              </a:ext>
            </a:extLst>
          </p:cNvPr>
          <p:cNvSpPr/>
          <p:nvPr/>
        </p:nvSpPr>
        <p:spPr>
          <a:xfrm>
            <a:off x="6599857" y="1955235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604;p58">
            <a:extLst>
              <a:ext uri="{FF2B5EF4-FFF2-40B4-BE49-F238E27FC236}">
                <a16:creationId xmlns:a16="http://schemas.microsoft.com/office/drawing/2014/main" id="{6C0625D4-BCC4-1D6B-275A-BB8EF65D340A}"/>
              </a:ext>
            </a:extLst>
          </p:cNvPr>
          <p:cNvSpPr/>
          <p:nvPr/>
        </p:nvSpPr>
        <p:spPr>
          <a:xfrm>
            <a:off x="6580170" y="2879981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604;p58">
            <a:extLst>
              <a:ext uri="{FF2B5EF4-FFF2-40B4-BE49-F238E27FC236}">
                <a16:creationId xmlns:a16="http://schemas.microsoft.com/office/drawing/2014/main" id="{F7A594CE-232E-0557-5E49-BD5ECA38D3B6}"/>
              </a:ext>
            </a:extLst>
          </p:cNvPr>
          <p:cNvSpPr/>
          <p:nvPr/>
        </p:nvSpPr>
        <p:spPr>
          <a:xfrm>
            <a:off x="6580169" y="3778135"/>
            <a:ext cx="700088" cy="649499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número de diapositiva 15">
            <a:extLst>
              <a:ext uri="{FF2B5EF4-FFF2-40B4-BE49-F238E27FC236}">
                <a16:creationId xmlns:a16="http://schemas.microsoft.com/office/drawing/2014/main" id="{EF0780F3-EC12-F4D2-DCBE-2FAF74C596F1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/>
              <a:t>20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Google Shape;620;p58">
            <a:extLst>
              <a:ext uri="{FF2B5EF4-FFF2-40B4-BE49-F238E27FC236}">
                <a16:creationId xmlns:a16="http://schemas.microsoft.com/office/drawing/2014/main" id="{841C12F5-F186-9457-8444-9B586D338F76}"/>
              </a:ext>
            </a:extLst>
          </p:cNvPr>
          <p:cNvSpPr/>
          <p:nvPr/>
        </p:nvSpPr>
        <p:spPr>
          <a:xfrm>
            <a:off x="7543178" y="4623941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Servicios Municipales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454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604;p58">
            <a:extLst>
              <a:ext uri="{FF2B5EF4-FFF2-40B4-BE49-F238E27FC236}">
                <a16:creationId xmlns:a16="http://schemas.microsoft.com/office/drawing/2014/main" id="{A2CD4D81-3C80-44BB-F733-604BB8B9501F}"/>
              </a:ext>
            </a:extLst>
          </p:cNvPr>
          <p:cNvSpPr/>
          <p:nvPr/>
        </p:nvSpPr>
        <p:spPr>
          <a:xfrm>
            <a:off x="6599857" y="4674592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620;p58">
            <a:extLst>
              <a:ext uri="{FF2B5EF4-FFF2-40B4-BE49-F238E27FC236}">
                <a16:creationId xmlns:a16="http://schemas.microsoft.com/office/drawing/2014/main" id="{4DD88AD2-DBC1-1264-386D-C7180FA7E5BC}"/>
              </a:ext>
            </a:extLst>
          </p:cNvPr>
          <p:cNvSpPr/>
          <p:nvPr/>
        </p:nvSpPr>
        <p:spPr>
          <a:xfrm>
            <a:off x="7569451" y="5627678"/>
            <a:ext cx="2805488" cy="75881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Impulso a la Agricultura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(S/ 7 018 millones)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604;p58">
            <a:extLst>
              <a:ext uri="{FF2B5EF4-FFF2-40B4-BE49-F238E27FC236}">
                <a16:creationId xmlns:a16="http://schemas.microsoft.com/office/drawing/2014/main" id="{ED062C1C-282E-64C5-A22E-AA15D9F2CABF}"/>
              </a:ext>
            </a:extLst>
          </p:cNvPr>
          <p:cNvSpPr/>
          <p:nvPr/>
        </p:nvSpPr>
        <p:spPr>
          <a:xfrm>
            <a:off x="6626130" y="5678329"/>
            <a:ext cx="680400" cy="610747"/>
          </a:xfrm>
          <a:prstGeom prst="ellipse">
            <a:avLst/>
          </a:prstGeom>
          <a:solidFill>
            <a:srgbClr val="00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Crops with solid fill">
            <a:extLst>
              <a:ext uri="{FF2B5EF4-FFF2-40B4-BE49-F238E27FC236}">
                <a16:creationId xmlns:a16="http://schemas.microsoft.com/office/drawing/2014/main" id="{CC44E579-5DEA-B991-42B5-048E5B7A8C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700552" y="5508358"/>
            <a:ext cx="851707" cy="851707"/>
          </a:xfrm>
          <a:prstGeom prst="rect">
            <a:avLst/>
          </a:prstGeom>
        </p:spPr>
      </p:pic>
      <p:pic>
        <p:nvPicPr>
          <p:cNvPr id="24" name="Graphic 23" descr="Bank outline">
            <a:extLst>
              <a:ext uri="{FF2B5EF4-FFF2-40B4-BE49-F238E27FC236}">
                <a16:creationId xmlns:a16="http://schemas.microsoft.com/office/drawing/2014/main" id="{A603833C-3208-B787-04A8-3BA0893344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620874" y="4536189"/>
            <a:ext cx="843746" cy="8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5;p4">
            <a:extLst>
              <a:ext uri="{FF2B5EF4-FFF2-40B4-BE49-F238E27FC236}">
                <a16:creationId xmlns:a16="http://schemas.microsoft.com/office/drawing/2014/main" id="{F21E53C8-A65A-71CD-900F-186448B3B222}"/>
              </a:ext>
            </a:extLst>
          </p:cNvPr>
          <p:cNvSpPr txBox="1"/>
          <p:nvPr/>
        </p:nvSpPr>
        <p:spPr>
          <a:xfrm>
            <a:off x="1037759" y="321550"/>
            <a:ext cx="10133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 sz="3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256;p4">
            <a:extLst>
              <a:ext uri="{FF2B5EF4-FFF2-40B4-BE49-F238E27FC236}">
                <a16:creationId xmlns:a16="http://schemas.microsoft.com/office/drawing/2014/main" id="{718789BD-3734-6062-777F-73B3C86686B0}"/>
              </a:ext>
            </a:extLst>
          </p:cNvPr>
          <p:cNvCxnSpPr>
            <a:cxnSpLocks/>
          </p:cNvCxnSpPr>
          <p:nvPr/>
        </p:nvCxnSpPr>
        <p:spPr>
          <a:xfrm>
            <a:off x="3131182" y="906285"/>
            <a:ext cx="5917024" cy="0"/>
          </a:xfrm>
          <a:prstGeom prst="straightConnector1">
            <a:avLst/>
          </a:prstGeom>
          <a:noFill/>
          <a:ln w="12700" cap="flat" cmpd="sng">
            <a:solidFill>
              <a:srgbClr val="2E75B5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BF8EF52-7248-46FA-FD47-505EE49A9C2C}"/>
              </a:ext>
            </a:extLst>
          </p:cNvPr>
          <p:cNvCxnSpPr>
            <a:cxnSpLocks/>
          </p:cNvCxnSpPr>
          <p:nvPr/>
        </p:nvCxnSpPr>
        <p:spPr>
          <a:xfrm>
            <a:off x="2830795" y="2743352"/>
            <a:ext cx="6510653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93D8D469-EC16-86ED-4A36-02F706785218}"/>
              </a:ext>
            </a:extLst>
          </p:cNvPr>
          <p:cNvSpPr/>
          <p:nvPr/>
        </p:nvSpPr>
        <p:spPr>
          <a:xfrm>
            <a:off x="2830795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4652D71-0DD1-4131-A0DD-EA9FD02B26C7}"/>
              </a:ext>
            </a:extLst>
          </p:cNvPr>
          <p:cNvSpPr/>
          <p:nvPr/>
        </p:nvSpPr>
        <p:spPr>
          <a:xfrm>
            <a:off x="5446305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942511F-3E61-5154-2235-24C859D6CAC6}"/>
              </a:ext>
            </a:extLst>
          </p:cNvPr>
          <p:cNvSpPr/>
          <p:nvPr/>
        </p:nvSpPr>
        <p:spPr>
          <a:xfrm>
            <a:off x="7912389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7814334-2A17-97B3-956F-BDBD60745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72" y="2256436"/>
            <a:ext cx="900000" cy="90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E36FA4C-6EDF-DDB0-B4D2-D91C6A2F0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72" y="2256436"/>
            <a:ext cx="900000" cy="90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D9537D1-ECCB-2089-B56C-95205A699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20" y="2256436"/>
            <a:ext cx="900000" cy="900000"/>
          </a:xfrm>
          <a:prstGeom prst="rect">
            <a:avLst/>
          </a:prstGeom>
        </p:spPr>
      </p:pic>
      <p:sp>
        <p:nvSpPr>
          <p:cNvPr id="18" name="CuadroTexto 16">
            <a:extLst>
              <a:ext uri="{FF2B5EF4-FFF2-40B4-BE49-F238E27FC236}">
                <a16:creationId xmlns:a16="http://schemas.microsoft.com/office/drawing/2014/main" id="{59B636B1-659B-E95E-D995-F87AF1F4F2E4}"/>
              </a:ext>
            </a:extLst>
          </p:cNvPr>
          <p:cNvSpPr txBox="1"/>
          <p:nvPr/>
        </p:nvSpPr>
        <p:spPr>
          <a:xfrm>
            <a:off x="2668795" y="3545953"/>
            <a:ext cx="17640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Equilibrio Financiero 2024</a:t>
            </a:r>
          </a:p>
        </p:txBody>
      </p:sp>
      <p:sp>
        <p:nvSpPr>
          <p:cNvPr id="19" name="CuadroTexto 17">
            <a:extLst>
              <a:ext uri="{FF2B5EF4-FFF2-40B4-BE49-F238E27FC236}">
                <a16:creationId xmlns:a16="http://schemas.microsoft.com/office/drawing/2014/main" id="{46AA5822-81C9-8E75-F4F9-9B1EAD79DF1A}"/>
              </a:ext>
            </a:extLst>
          </p:cNvPr>
          <p:cNvSpPr txBox="1"/>
          <p:nvPr/>
        </p:nvSpPr>
        <p:spPr>
          <a:xfrm>
            <a:off x="5193851" y="3681541"/>
            <a:ext cx="194490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Presupuesto 2024</a:t>
            </a:r>
          </a:p>
        </p:txBody>
      </p:sp>
      <p:sp>
        <p:nvSpPr>
          <p:cNvPr id="24" name="CuadroTexto 20">
            <a:extLst>
              <a:ext uri="{FF2B5EF4-FFF2-40B4-BE49-F238E27FC236}">
                <a16:creationId xmlns:a16="http://schemas.microsoft.com/office/drawing/2014/main" id="{8E5990AF-B7D8-74B4-5121-1104273F24A9}"/>
              </a:ext>
            </a:extLst>
          </p:cNvPr>
          <p:cNvSpPr txBox="1"/>
          <p:nvPr/>
        </p:nvSpPr>
        <p:spPr>
          <a:xfrm>
            <a:off x="7750389" y="3638286"/>
            <a:ext cx="1764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III: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Endeudamiento 2024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EE6D121-EBA5-4B1F-3E8B-2E7C67274DCD}"/>
              </a:ext>
            </a:extLst>
          </p:cNvPr>
          <p:cNvSpPr/>
          <p:nvPr/>
        </p:nvSpPr>
        <p:spPr>
          <a:xfrm>
            <a:off x="4637086" y="1491019"/>
            <a:ext cx="3264362" cy="30130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E393FB5-9B6F-C02D-EF2E-79C7EC470BAC}"/>
              </a:ext>
            </a:extLst>
          </p:cNvPr>
          <p:cNvSpPr/>
          <p:nvPr/>
        </p:nvSpPr>
        <p:spPr>
          <a:xfrm>
            <a:off x="1037758" y="1491020"/>
            <a:ext cx="4397605" cy="30130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75CF4D14-07B6-442B-EB42-E2849BDC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60" y="1753097"/>
            <a:ext cx="9230512" cy="3600000"/>
          </a:xfrm>
          <a:prstGeom prst="rect">
            <a:avLst/>
          </a:prstGeom>
        </p:spPr>
      </p:pic>
      <p:sp>
        <p:nvSpPr>
          <p:cNvPr id="3" name="Marcador de número de diapositiva 15">
            <a:extLst>
              <a:ext uri="{FF2B5EF4-FFF2-40B4-BE49-F238E27FC236}">
                <a16:creationId xmlns:a16="http://schemas.microsoft.com/office/drawing/2014/main" id="{4B062E72-BF27-365B-B7E8-00CDFCFB7601}"/>
              </a:ext>
            </a:extLst>
          </p:cNvPr>
          <p:cNvSpPr txBox="1">
            <a:spLocks/>
          </p:cNvSpPr>
          <p:nvPr/>
        </p:nvSpPr>
        <p:spPr>
          <a:xfrm>
            <a:off x="9448800" y="65131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/>
              <a:t>22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0" name="Google Shape;704;p65">
            <a:extLst>
              <a:ext uri="{FF2B5EF4-FFF2-40B4-BE49-F238E27FC236}">
                <a16:creationId xmlns:a16="http://schemas.microsoft.com/office/drawing/2014/main" id="{B6C2EDF5-F4B9-1CEB-10BD-F16DD11702FE}"/>
              </a:ext>
            </a:extLst>
          </p:cNvPr>
          <p:cNvSpPr txBox="1"/>
          <p:nvPr/>
        </p:nvSpPr>
        <p:spPr>
          <a:xfrm>
            <a:off x="138395" y="109768"/>
            <a:ext cx="11915209" cy="62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ES" sz="2000" b="1" dirty="0">
                <a:solidFill>
                  <a:schemeClr val="dk1"/>
                </a:solidFill>
              </a:rPr>
              <a:t>Ley Anual de Endeudamiento 2024: está alineado con la reducción de la deuda pública para el cumplimiento de la regla fiscal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C4A6438-211C-0C15-B5CA-C72220ABB90A}"/>
              </a:ext>
            </a:extLst>
          </p:cNvPr>
          <p:cNvCxnSpPr>
            <a:cxnSpLocks/>
          </p:cNvCxnSpPr>
          <p:nvPr/>
        </p:nvCxnSpPr>
        <p:spPr>
          <a:xfrm>
            <a:off x="6618515" y="2778703"/>
            <a:ext cx="2595154" cy="2177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65D65AD-084C-1524-538A-2C74F40A2147}"/>
              </a:ext>
            </a:extLst>
          </p:cNvPr>
          <p:cNvGraphicFramePr>
            <a:graphicFrameLocks noGrp="1"/>
          </p:cNvGraphicFramePr>
          <p:nvPr/>
        </p:nvGraphicFramePr>
        <p:xfrm>
          <a:off x="9868602" y="2623048"/>
          <a:ext cx="2185002" cy="2462758"/>
        </p:xfrm>
        <a:graphic>
          <a:graphicData uri="http://schemas.openxmlformats.org/drawingml/2006/table">
            <a:tbl>
              <a:tblPr>
                <a:tableStyleId>{7B28638F-9560-41E3-BEE8-7F27DED47865}</a:tableStyleId>
              </a:tblPr>
              <a:tblGrid>
                <a:gridCol w="728334">
                  <a:extLst>
                    <a:ext uri="{9D8B030D-6E8A-4147-A177-3AD203B41FA5}">
                      <a16:colId xmlns:a16="http://schemas.microsoft.com/office/drawing/2014/main" val="3885190992"/>
                    </a:ext>
                  </a:extLst>
                </a:gridCol>
                <a:gridCol w="728334">
                  <a:extLst>
                    <a:ext uri="{9D8B030D-6E8A-4147-A177-3AD203B41FA5}">
                      <a16:colId xmlns:a16="http://schemas.microsoft.com/office/drawing/2014/main" val="1429767831"/>
                    </a:ext>
                  </a:extLst>
                </a:gridCol>
                <a:gridCol w="728334">
                  <a:extLst>
                    <a:ext uri="{9D8B030D-6E8A-4147-A177-3AD203B41FA5}">
                      <a16:colId xmlns:a16="http://schemas.microsoft.com/office/drawing/2014/main" val="4066432947"/>
                    </a:ext>
                  </a:extLst>
                </a:gridCol>
              </a:tblGrid>
              <a:tr h="421094">
                <a:tc>
                  <a:txBody>
                    <a:bodyPr/>
                    <a:lstStyle/>
                    <a:p>
                      <a:pPr algn="ctr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</a:t>
                      </a:r>
                    </a:p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2024-2027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71365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Perú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33,6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32,8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8784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Chile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38,1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41,9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46842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Colombia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58,7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55,7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53085"/>
                  </a:ext>
                </a:extLst>
              </a:tr>
              <a:tr h="2552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México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55,6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59,6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100"/>
                  </a:ext>
                </a:extLst>
              </a:tr>
              <a:tr h="510416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América Latina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68,2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69,6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63085"/>
                  </a:ext>
                </a:extLst>
              </a:tr>
              <a:tr h="510416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Economías emergentes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67,5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73,1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8740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493BBBEE-4FDE-53E7-1A55-5064A2E86A2D}"/>
              </a:ext>
            </a:extLst>
          </p:cNvPr>
          <p:cNvSpPr txBox="1"/>
          <p:nvPr/>
        </p:nvSpPr>
        <p:spPr>
          <a:xfrm>
            <a:off x="4057336" y="1126698"/>
            <a:ext cx="4077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algn="ctr" defTabSz="686370">
              <a:defRPr sz="1400" b="1">
                <a:solidFill>
                  <a:srgbClr val="2F5597"/>
                </a:solidFill>
                <a:latin typeface="Arial "/>
              </a:defRPr>
            </a:lvl1pPr>
          </a:lstStyle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Deuda pública bruta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(% del PBI)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04C9313-3415-77D6-C9DB-EA62CA63A365}"/>
              </a:ext>
            </a:extLst>
          </p:cNvPr>
          <p:cNvSpPr txBox="1"/>
          <p:nvPr/>
        </p:nvSpPr>
        <p:spPr>
          <a:xfrm>
            <a:off x="6173871" y="2452788"/>
            <a:ext cx="2196000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algn="ctr" defTabSz="686370">
              <a:defRPr sz="1400" b="1">
                <a:solidFill>
                  <a:srgbClr val="2F5597"/>
                </a:solidFill>
                <a:latin typeface="Arial "/>
              </a:defRPr>
            </a:lvl1pPr>
          </a:lstStyle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Proyección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788CB5E5-1483-C24E-3E47-AEAA056F89A6}"/>
              </a:ext>
            </a:extLst>
          </p:cNvPr>
          <p:cNvSpPr/>
          <p:nvPr/>
        </p:nvSpPr>
        <p:spPr>
          <a:xfrm>
            <a:off x="9759269" y="3029076"/>
            <a:ext cx="2403667" cy="269966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522522-0C5A-E32F-751E-73189C403893}"/>
              </a:ext>
            </a:extLst>
          </p:cNvPr>
          <p:cNvSpPr txBox="1"/>
          <p:nvPr/>
        </p:nvSpPr>
        <p:spPr>
          <a:xfrm>
            <a:off x="0" y="6510173"/>
            <a:ext cx="11330701" cy="2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947">
              <a:buClrTx/>
              <a:defRPr/>
            </a:pPr>
            <a:r>
              <a:rPr lang="es-ES" sz="799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FMI, Ministerios de Hacienda de Chile y Colombia, BCRP, MEF y proyecciones MEF.</a:t>
            </a:r>
            <a:endParaRPr lang="es-PE" sz="799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89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5">
            <a:extLst>
              <a:ext uri="{FF2B5EF4-FFF2-40B4-BE49-F238E27FC236}">
                <a16:creationId xmlns:a16="http://schemas.microsoft.com/office/drawing/2014/main" id="{4B062E72-BF27-365B-B7E8-00CDFCFB7601}"/>
              </a:ext>
            </a:extLst>
          </p:cNvPr>
          <p:cNvSpPr txBox="1">
            <a:spLocks/>
          </p:cNvSpPr>
          <p:nvPr/>
        </p:nvSpPr>
        <p:spPr>
          <a:xfrm>
            <a:off x="9448800" y="65131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/>
              <a:t>23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0" name="Google Shape;704;p65">
            <a:extLst>
              <a:ext uri="{FF2B5EF4-FFF2-40B4-BE49-F238E27FC236}">
                <a16:creationId xmlns:a16="http://schemas.microsoft.com/office/drawing/2014/main" id="{B6C2EDF5-F4B9-1CEB-10BD-F16DD11702FE}"/>
              </a:ext>
            </a:extLst>
          </p:cNvPr>
          <p:cNvSpPr txBox="1"/>
          <p:nvPr/>
        </p:nvSpPr>
        <p:spPr>
          <a:xfrm>
            <a:off x="138393" y="89108"/>
            <a:ext cx="11915209" cy="62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PE" sz="2400" b="1" kern="1200" dirty="0">
                <a:solidFill>
                  <a:schemeClr val="tx1"/>
                </a:solidFill>
              </a:rPr>
              <a:t>Montos máximos de </a:t>
            </a:r>
            <a:r>
              <a:rPr lang="es-ES" sz="2400" b="1" kern="1200" dirty="0">
                <a:solidFill>
                  <a:schemeClr val="tx1"/>
                </a:solidFill>
              </a:rPr>
              <a:t>concertaciones externas (hasta por US $ 2 572 millones) e internas (hasta por S/ 27 089 millones)</a:t>
            </a:r>
            <a:endParaRPr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6605FA-ED11-6B14-8B48-B1924A61F607}"/>
              </a:ext>
            </a:extLst>
          </p:cNvPr>
          <p:cNvSpPr txBox="1"/>
          <p:nvPr/>
        </p:nvSpPr>
        <p:spPr>
          <a:xfrm>
            <a:off x="527788" y="1402493"/>
            <a:ext cx="5121116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350" b="1"/>
            </a:lvl1pPr>
          </a:lstStyle>
          <a:p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Concertaciones externas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0" dirty="0">
                <a:latin typeface="Arial" panose="020B0604020202020204" pitchFamily="34" charset="0"/>
                <a:cs typeface="Arial" panose="020B0604020202020204" pitchFamily="34" charset="0"/>
              </a:rPr>
              <a:t>(Millones de US$)</a:t>
            </a:r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DC4798-F7C9-7A41-4E36-FAE814C7A74D}"/>
              </a:ext>
            </a:extLst>
          </p:cNvPr>
          <p:cNvSpPr txBox="1"/>
          <p:nvPr/>
        </p:nvSpPr>
        <p:spPr>
          <a:xfrm>
            <a:off x="6412473" y="1402493"/>
            <a:ext cx="5121114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350" b="1"/>
            </a:lvl1pPr>
          </a:lstStyle>
          <a:p>
            <a:r>
              <a:rPr lang="es-PE" sz="1800" dirty="0">
                <a:latin typeface="Arial" panose="020B0604020202020204" pitchFamily="34" charset="0"/>
                <a:cs typeface="Arial" panose="020B0604020202020204" pitchFamily="34" charset="0"/>
              </a:rPr>
              <a:t>Concertaciones internas</a:t>
            </a:r>
            <a:r>
              <a:rPr lang="es-PE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0" dirty="0">
                <a:latin typeface="Arial" panose="020B0604020202020204" pitchFamily="34" charset="0"/>
                <a:cs typeface="Arial" panose="020B0604020202020204" pitchFamily="34" charset="0"/>
              </a:rPr>
              <a:t>(Millones de S/)</a:t>
            </a:r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ECFB29-0C4E-A846-57E3-10A3476F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69" y="2278648"/>
            <a:ext cx="4600956" cy="27447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72C4B7-0E0A-619A-B1AA-05DE4DBB9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900" y="2278648"/>
            <a:ext cx="4572000" cy="27447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7082836-C674-9EF7-CA1F-F54B534164A8}"/>
              </a:ext>
            </a:extLst>
          </p:cNvPr>
          <p:cNvSpPr txBox="1"/>
          <p:nvPr/>
        </p:nvSpPr>
        <p:spPr>
          <a:xfrm>
            <a:off x="0" y="6395167"/>
            <a:ext cx="11330701" cy="338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947">
              <a:buClrTx/>
              <a:defRPr/>
            </a:pPr>
            <a:r>
              <a:rPr lang="es-PE" sz="799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Otros incluye a defensa nacional, bonos de reconocimiento y bonos complementarios.</a:t>
            </a:r>
          </a:p>
          <a:p>
            <a:pPr defTabSz="1217947">
              <a:buClrTx/>
              <a:defRPr/>
            </a:pPr>
            <a:r>
              <a:rPr lang="es-PE" sz="799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107416-76EF-A2D3-3F09-CB6C9035E5AB}"/>
              </a:ext>
            </a:extLst>
          </p:cNvPr>
          <p:cNvSpPr txBox="1"/>
          <p:nvPr/>
        </p:nvSpPr>
        <p:spPr>
          <a:xfrm>
            <a:off x="892631" y="2307540"/>
            <a:ext cx="1288868" cy="547122"/>
          </a:xfrm>
          <a:prstGeom prst="roundRect">
            <a:avLst>
              <a:gd name="adj" fmla="val 1356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Apoyo a la Balanza de pagos</a:t>
            </a:r>
          </a:p>
          <a:p>
            <a:r>
              <a:rPr lang="es-ES" sz="9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(Servicio de Deuda)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F20B2D-EEB3-7F0F-E345-52DEBAE9D99E}"/>
              </a:ext>
            </a:extLst>
          </p:cNvPr>
          <p:cNvSpPr txBox="1"/>
          <p:nvPr/>
        </p:nvSpPr>
        <p:spPr>
          <a:xfrm>
            <a:off x="3992879" y="4587968"/>
            <a:ext cx="13959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Sectores económicos y sociales</a:t>
            </a:r>
            <a:endParaRPr lang="es-P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26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023A21FE-A9B0-698D-BBFD-0DFAA49785DB}"/>
              </a:ext>
            </a:extLst>
          </p:cNvPr>
          <p:cNvSpPr txBox="1">
            <a:spLocks/>
          </p:cNvSpPr>
          <p:nvPr/>
        </p:nvSpPr>
        <p:spPr>
          <a:xfrm>
            <a:off x="4767855" y="2456353"/>
            <a:ext cx="6831866" cy="145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4"/>
              <a:buFont typeface="Calibri"/>
              <a:buNone/>
              <a:defRPr sz="4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79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  <a:tabLst/>
              <a:defRPr/>
            </a:pPr>
            <a:r>
              <a:rPr kumimoji="0" lang="es-ES" sz="319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Proyectos de Ley de Presupuesto, Equilibrio y Endeudamiento </a:t>
            </a:r>
            <a:br>
              <a:rPr kumimoji="0" lang="es-ES" sz="319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kumimoji="0" lang="es-ES" sz="319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Año Fiscal 2024</a:t>
            </a:r>
            <a:endParaRPr kumimoji="0" lang="es-ES" sz="319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E144050-83E9-FF39-25E7-1BAAF666511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8" y="1976860"/>
            <a:ext cx="4172247" cy="4037921"/>
          </a:xfrm>
          <a:prstGeom prst="rect">
            <a:avLst/>
          </a:prstGeom>
          <a:effectLst>
            <a:outerShdw blurRad="165100" sx="103000" sy="103000" algn="ctr" rotWithShape="0">
              <a:prstClr val="black">
                <a:alpha val="49000"/>
              </a:prstClr>
            </a:outerShdw>
          </a:effectLst>
        </p:spPr>
      </p:pic>
      <p:sp>
        <p:nvSpPr>
          <p:cNvPr id="17" name="Google Shape;396;p1">
            <a:extLst>
              <a:ext uri="{FF2B5EF4-FFF2-40B4-BE49-F238E27FC236}">
                <a16:creationId xmlns:a16="http://schemas.microsoft.com/office/drawing/2014/main" id="{672A5B5F-0589-1CBB-F25C-2B2A6411DF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67855" y="3887583"/>
            <a:ext cx="7139616" cy="16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normAutofit/>
          </a:bodyPr>
          <a:lstStyle/>
          <a:p>
            <a:pPr marL="0" indent="0" algn="l">
              <a:lnSpc>
                <a:spcPct val="80066"/>
              </a:lnSpc>
              <a:spcBef>
                <a:spcPts val="0"/>
              </a:spcBef>
              <a:buClr>
                <a:schemeClr val="lt1"/>
              </a:buClr>
              <a:buSzPts val="1500"/>
            </a:pPr>
            <a:r>
              <a:rPr lang="es-ES" sz="1998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José Carlos Chavez Cuentas</a:t>
            </a:r>
          </a:p>
          <a:p>
            <a:pPr marL="0" indent="0" algn="l">
              <a:lnSpc>
                <a:spcPct val="92384"/>
              </a:lnSpc>
              <a:spcBef>
                <a:spcPts val="300"/>
              </a:spcBef>
              <a:buClr>
                <a:schemeClr val="lt1"/>
              </a:buClr>
              <a:buSzPts val="1300"/>
            </a:pPr>
            <a:r>
              <a:rPr lang="en-US" sz="1732" dirty="0" err="1">
                <a:solidFill>
                  <a:schemeClr val="lt1"/>
                </a:solidFill>
              </a:rPr>
              <a:t>Viceministro</a:t>
            </a:r>
            <a:r>
              <a:rPr lang="en-US" sz="1732" dirty="0">
                <a:solidFill>
                  <a:schemeClr val="lt1"/>
                </a:solidFill>
              </a:rPr>
              <a:t> de Hacienda</a:t>
            </a:r>
            <a:endParaRPr lang="es-MX" sz="1732" dirty="0">
              <a:solidFill>
                <a:schemeClr val="lt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300"/>
              </a:spcBef>
              <a:buSzPts val="1201"/>
            </a:pPr>
            <a:endParaRPr sz="1600" dirty="0">
              <a:solidFill>
                <a:schemeClr val="lt1"/>
              </a:solidFill>
            </a:endParaRPr>
          </a:p>
          <a:p>
            <a:pPr marL="0" indent="0" algn="l">
              <a:lnSpc>
                <a:spcPct val="92384"/>
              </a:lnSpc>
              <a:spcBef>
                <a:spcPts val="300"/>
              </a:spcBef>
              <a:buClr>
                <a:schemeClr val="lt1"/>
              </a:buClr>
              <a:buSzPts val="1300"/>
            </a:pPr>
            <a:r>
              <a:rPr lang="es-PE" sz="1732" dirty="0">
                <a:solidFill>
                  <a:schemeClr val="lt1"/>
                </a:solidFill>
              </a:rPr>
              <a:t>Septiembre 2023</a:t>
            </a:r>
            <a:endParaRPr dirty="0"/>
          </a:p>
          <a:p>
            <a:pPr marL="0" indent="0" algn="l">
              <a:buSzPts val="1351"/>
            </a:pPr>
            <a:endParaRPr sz="1800" dirty="0"/>
          </a:p>
        </p:txBody>
      </p:sp>
      <p:grpSp>
        <p:nvGrpSpPr>
          <p:cNvPr id="18" name="Google Shape;399;p1">
            <a:extLst>
              <a:ext uri="{FF2B5EF4-FFF2-40B4-BE49-F238E27FC236}">
                <a16:creationId xmlns:a16="http://schemas.microsoft.com/office/drawing/2014/main" id="{0A497E43-FFF9-87A6-DD9C-60519586B372}"/>
              </a:ext>
            </a:extLst>
          </p:cNvPr>
          <p:cNvGrpSpPr/>
          <p:nvPr/>
        </p:nvGrpSpPr>
        <p:grpSpPr>
          <a:xfrm>
            <a:off x="5948189" y="5050479"/>
            <a:ext cx="475375" cy="60902"/>
            <a:chOff x="1021556" y="4198144"/>
            <a:chExt cx="319088" cy="52387"/>
          </a:xfrm>
        </p:grpSpPr>
        <p:sp>
          <p:nvSpPr>
            <p:cNvPr id="19" name="Google Shape;400;p1">
              <a:extLst>
                <a:ext uri="{FF2B5EF4-FFF2-40B4-BE49-F238E27FC236}">
                  <a16:creationId xmlns:a16="http://schemas.microsoft.com/office/drawing/2014/main" id="{EFA48591-EEFB-F401-743D-164E2BAE12C1}"/>
                </a:ext>
              </a:extLst>
            </p:cNvPr>
            <p:cNvSpPr/>
            <p:nvPr/>
          </p:nvSpPr>
          <p:spPr>
            <a:xfrm>
              <a:off x="1021556" y="4198144"/>
              <a:ext cx="319088" cy="523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787" tIns="60877" rIns="121787" bIns="60877" anchor="ctr" anchorCtr="0">
              <a:noAutofit/>
            </a:bodyPr>
            <a:lstStyle/>
            <a:p>
              <a:pPr marL="0" marR="0" lvl="0" indent="0" algn="l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23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01;p1">
              <a:extLst>
                <a:ext uri="{FF2B5EF4-FFF2-40B4-BE49-F238E27FC236}">
                  <a16:creationId xmlns:a16="http://schemas.microsoft.com/office/drawing/2014/main" id="{BE2DB2D3-D3D9-C108-F8A3-1D02006CE738}"/>
                </a:ext>
              </a:extLst>
            </p:cNvPr>
            <p:cNvSpPr/>
            <p:nvPr/>
          </p:nvSpPr>
          <p:spPr>
            <a:xfrm>
              <a:off x="1113234" y="4198144"/>
              <a:ext cx="135732" cy="523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787" tIns="60877" rIns="121787" bIns="60877" anchor="ctr" anchorCtr="0">
              <a:noAutofit/>
            </a:bodyPr>
            <a:lstStyle/>
            <a:p>
              <a:pPr marL="0" marR="0" lvl="0" indent="0" algn="l" defTabSz="1218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endParaRPr kumimoji="0" sz="23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96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ángulo redondeado 19">
            <a:extLst>
              <a:ext uri="{FF2B5EF4-FFF2-40B4-BE49-F238E27FC236}">
                <a16:creationId xmlns:a16="http://schemas.microsoft.com/office/drawing/2014/main" id="{65401003-ED64-DA63-35C3-247CA88539A8}"/>
              </a:ext>
            </a:extLst>
          </p:cNvPr>
          <p:cNvSpPr/>
          <p:nvPr/>
        </p:nvSpPr>
        <p:spPr>
          <a:xfrm>
            <a:off x="7756659" y="2958122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ectángulo redondeado 18">
            <a:extLst>
              <a:ext uri="{FF2B5EF4-FFF2-40B4-BE49-F238E27FC236}">
                <a16:creationId xmlns:a16="http://schemas.microsoft.com/office/drawing/2014/main" id="{97B62158-A57C-5A85-511E-4628E3112402}"/>
              </a:ext>
            </a:extLst>
          </p:cNvPr>
          <p:cNvSpPr/>
          <p:nvPr/>
        </p:nvSpPr>
        <p:spPr>
          <a:xfrm>
            <a:off x="7742599" y="3683207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79" name="Rectángulo redondeado 19">
            <a:extLst>
              <a:ext uri="{FF2B5EF4-FFF2-40B4-BE49-F238E27FC236}">
                <a16:creationId xmlns:a16="http://schemas.microsoft.com/office/drawing/2014/main" id="{75E85D9A-49E7-892A-6D1D-E3463A0F6928}"/>
              </a:ext>
            </a:extLst>
          </p:cNvPr>
          <p:cNvSpPr/>
          <p:nvPr/>
        </p:nvSpPr>
        <p:spPr>
          <a:xfrm>
            <a:off x="7742599" y="2214266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ángulo redondeado 20">
            <a:extLst>
              <a:ext uri="{FF2B5EF4-FFF2-40B4-BE49-F238E27FC236}">
                <a16:creationId xmlns:a16="http://schemas.microsoft.com/office/drawing/2014/main" id="{9F45C594-D15C-7B9C-BEAB-8813FF57D2FF}"/>
              </a:ext>
            </a:extLst>
          </p:cNvPr>
          <p:cNvSpPr/>
          <p:nvPr/>
        </p:nvSpPr>
        <p:spPr>
          <a:xfrm>
            <a:off x="7742599" y="4417677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ángulo redondeado 17">
            <a:extLst>
              <a:ext uri="{FF2B5EF4-FFF2-40B4-BE49-F238E27FC236}">
                <a16:creationId xmlns:a16="http://schemas.microsoft.com/office/drawing/2014/main" id="{27D024A7-27DE-A6EF-8F75-665A1DD8BBD5}"/>
              </a:ext>
            </a:extLst>
          </p:cNvPr>
          <p:cNvSpPr/>
          <p:nvPr/>
        </p:nvSpPr>
        <p:spPr>
          <a:xfrm>
            <a:off x="7742599" y="5152148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82" name="Rectángulo redondeado 16">
            <a:extLst>
              <a:ext uri="{FF2B5EF4-FFF2-40B4-BE49-F238E27FC236}">
                <a16:creationId xmlns:a16="http://schemas.microsoft.com/office/drawing/2014/main" id="{AB4AFEAD-639E-1688-2E0C-04796DF9C83D}"/>
              </a:ext>
            </a:extLst>
          </p:cNvPr>
          <p:cNvSpPr/>
          <p:nvPr/>
        </p:nvSpPr>
        <p:spPr>
          <a:xfrm>
            <a:off x="5373541" y="2969446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ángulo redondeado 18">
            <a:extLst>
              <a:ext uri="{FF2B5EF4-FFF2-40B4-BE49-F238E27FC236}">
                <a16:creationId xmlns:a16="http://schemas.microsoft.com/office/drawing/2014/main" id="{7F8D9434-552D-08CF-A55F-5424FEB41275}"/>
              </a:ext>
            </a:extLst>
          </p:cNvPr>
          <p:cNvSpPr/>
          <p:nvPr/>
        </p:nvSpPr>
        <p:spPr>
          <a:xfrm>
            <a:off x="5373541" y="3703917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ángulo redondeado 19">
            <a:extLst>
              <a:ext uri="{FF2B5EF4-FFF2-40B4-BE49-F238E27FC236}">
                <a16:creationId xmlns:a16="http://schemas.microsoft.com/office/drawing/2014/main" id="{661291ED-4AFE-B3A1-9AB8-ED15910CFE2C}"/>
              </a:ext>
            </a:extLst>
          </p:cNvPr>
          <p:cNvSpPr/>
          <p:nvPr/>
        </p:nvSpPr>
        <p:spPr>
          <a:xfrm>
            <a:off x="5373541" y="2234976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ángulo redondeado 20">
            <a:extLst>
              <a:ext uri="{FF2B5EF4-FFF2-40B4-BE49-F238E27FC236}">
                <a16:creationId xmlns:a16="http://schemas.microsoft.com/office/drawing/2014/main" id="{70E09EAC-1DD4-CFA1-2DAF-82C7625FF6FB}"/>
              </a:ext>
            </a:extLst>
          </p:cNvPr>
          <p:cNvSpPr/>
          <p:nvPr/>
        </p:nvSpPr>
        <p:spPr>
          <a:xfrm>
            <a:off x="5373541" y="4438388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ángulo redondeado 17">
            <a:extLst>
              <a:ext uri="{FF2B5EF4-FFF2-40B4-BE49-F238E27FC236}">
                <a16:creationId xmlns:a16="http://schemas.microsoft.com/office/drawing/2014/main" id="{46CE9196-8BA0-C4CC-EE42-168D5F927F88}"/>
              </a:ext>
            </a:extLst>
          </p:cNvPr>
          <p:cNvSpPr/>
          <p:nvPr/>
        </p:nvSpPr>
        <p:spPr>
          <a:xfrm>
            <a:off x="5373541" y="5172858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ángulo redondeado 22">
            <a:extLst>
              <a:ext uri="{FF2B5EF4-FFF2-40B4-BE49-F238E27FC236}">
                <a16:creationId xmlns:a16="http://schemas.microsoft.com/office/drawing/2014/main" id="{212BDA19-C6E5-9AFA-98CC-2C4288A780C1}"/>
              </a:ext>
            </a:extLst>
          </p:cNvPr>
          <p:cNvSpPr/>
          <p:nvPr/>
        </p:nvSpPr>
        <p:spPr>
          <a:xfrm>
            <a:off x="5346474" y="1557074"/>
            <a:ext cx="1114709" cy="60625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 2023</a:t>
            </a:r>
          </a:p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MM</a:t>
            </a:r>
          </a:p>
        </p:txBody>
      </p:sp>
      <p:sp>
        <p:nvSpPr>
          <p:cNvPr id="190" name="Rectángulo redondeado 16">
            <a:extLst>
              <a:ext uri="{FF2B5EF4-FFF2-40B4-BE49-F238E27FC236}">
                <a16:creationId xmlns:a16="http://schemas.microsoft.com/office/drawing/2014/main" id="{3D7B0BFE-32C2-9C02-D232-6140214B437A}"/>
              </a:ext>
            </a:extLst>
          </p:cNvPr>
          <p:cNvSpPr/>
          <p:nvPr/>
        </p:nvSpPr>
        <p:spPr>
          <a:xfrm>
            <a:off x="2678001" y="2958122"/>
            <a:ext cx="2541647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ángulo redondeado 18">
            <a:extLst>
              <a:ext uri="{FF2B5EF4-FFF2-40B4-BE49-F238E27FC236}">
                <a16:creationId xmlns:a16="http://schemas.microsoft.com/office/drawing/2014/main" id="{B6FFC496-D92A-E70E-4827-7EB734ADCD24}"/>
              </a:ext>
            </a:extLst>
          </p:cNvPr>
          <p:cNvSpPr/>
          <p:nvPr/>
        </p:nvSpPr>
        <p:spPr>
          <a:xfrm>
            <a:off x="2678001" y="3692593"/>
            <a:ext cx="2541647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ángulo redondeado 19">
            <a:extLst>
              <a:ext uri="{FF2B5EF4-FFF2-40B4-BE49-F238E27FC236}">
                <a16:creationId xmlns:a16="http://schemas.microsoft.com/office/drawing/2014/main" id="{73D61703-668E-74E2-0C38-F75B6958AFDB}"/>
              </a:ext>
            </a:extLst>
          </p:cNvPr>
          <p:cNvSpPr/>
          <p:nvPr/>
        </p:nvSpPr>
        <p:spPr>
          <a:xfrm>
            <a:off x="2678001" y="2223652"/>
            <a:ext cx="2541647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ángulo redondeado 20">
            <a:extLst>
              <a:ext uri="{FF2B5EF4-FFF2-40B4-BE49-F238E27FC236}">
                <a16:creationId xmlns:a16="http://schemas.microsoft.com/office/drawing/2014/main" id="{BAD544DD-FC33-CAFC-3A5C-5676EB81E739}"/>
              </a:ext>
            </a:extLst>
          </p:cNvPr>
          <p:cNvSpPr/>
          <p:nvPr/>
        </p:nvSpPr>
        <p:spPr>
          <a:xfrm>
            <a:off x="2678001" y="4427063"/>
            <a:ext cx="2541647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CuadroTexto 5">
            <a:extLst>
              <a:ext uri="{FF2B5EF4-FFF2-40B4-BE49-F238E27FC236}">
                <a16:creationId xmlns:a16="http://schemas.microsoft.com/office/drawing/2014/main" id="{AB67186E-4B87-C4B3-661A-B17E6448C5C6}"/>
              </a:ext>
            </a:extLst>
          </p:cNvPr>
          <p:cNvSpPr txBox="1"/>
          <p:nvPr/>
        </p:nvSpPr>
        <p:spPr>
          <a:xfrm>
            <a:off x="2662540" y="2358676"/>
            <a:ext cx="262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ordinarios</a:t>
            </a:r>
          </a:p>
        </p:txBody>
      </p:sp>
      <p:sp>
        <p:nvSpPr>
          <p:cNvPr id="198" name="CuadroTexto 12">
            <a:extLst>
              <a:ext uri="{FF2B5EF4-FFF2-40B4-BE49-F238E27FC236}">
                <a16:creationId xmlns:a16="http://schemas.microsoft.com/office/drawing/2014/main" id="{D0612776-6A96-B425-0468-0DFEE15160E7}"/>
              </a:ext>
            </a:extLst>
          </p:cNvPr>
          <p:cNvSpPr txBox="1"/>
          <p:nvPr/>
        </p:nvSpPr>
        <p:spPr>
          <a:xfrm>
            <a:off x="2672074" y="2994189"/>
            <a:ext cx="227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directamente Recaudados</a:t>
            </a:r>
          </a:p>
        </p:txBody>
      </p:sp>
      <p:sp>
        <p:nvSpPr>
          <p:cNvPr id="199" name="CuadroTexto 14">
            <a:extLst>
              <a:ext uri="{FF2B5EF4-FFF2-40B4-BE49-F238E27FC236}">
                <a16:creationId xmlns:a16="http://schemas.microsoft.com/office/drawing/2014/main" id="{8B60C61C-BF04-4990-C3ED-5DB9C06A221B}"/>
              </a:ext>
            </a:extLst>
          </p:cNvPr>
          <p:cNvSpPr txBox="1"/>
          <p:nvPr/>
        </p:nvSpPr>
        <p:spPr>
          <a:xfrm>
            <a:off x="2682532" y="3712301"/>
            <a:ext cx="211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Donaciones y transferencias</a:t>
            </a:r>
          </a:p>
        </p:txBody>
      </p:sp>
      <p:sp>
        <p:nvSpPr>
          <p:cNvPr id="200" name="CuadroTexto 15">
            <a:extLst>
              <a:ext uri="{FF2B5EF4-FFF2-40B4-BE49-F238E27FC236}">
                <a16:creationId xmlns:a16="http://schemas.microsoft.com/office/drawing/2014/main" id="{49058C01-ED8B-5085-E988-27381EA54624}"/>
              </a:ext>
            </a:extLst>
          </p:cNvPr>
          <p:cNvSpPr txBox="1"/>
          <p:nvPr/>
        </p:nvSpPr>
        <p:spPr>
          <a:xfrm>
            <a:off x="2652999" y="4582396"/>
            <a:ext cx="2627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determinados</a:t>
            </a:r>
          </a:p>
        </p:txBody>
      </p:sp>
      <p:sp>
        <p:nvSpPr>
          <p:cNvPr id="201" name="CuadroTexto 25">
            <a:extLst>
              <a:ext uri="{FF2B5EF4-FFF2-40B4-BE49-F238E27FC236}">
                <a16:creationId xmlns:a16="http://schemas.microsoft.com/office/drawing/2014/main" id="{CE5EABA3-953A-0A34-4BBD-A03633EC3AF8}"/>
              </a:ext>
            </a:extLst>
          </p:cNvPr>
          <p:cNvSpPr txBox="1"/>
          <p:nvPr/>
        </p:nvSpPr>
        <p:spPr>
          <a:xfrm>
            <a:off x="5443053" y="2355212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141 498</a:t>
            </a:r>
          </a:p>
        </p:txBody>
      </p:sp>
      <p:sp>
        <p:nvSpPr>
          <p:cNvPr id="202" name="CuadroTexto 26">
            <a:extLst>
              <a:ext uri="{FF2B5EF4-FFF2-40B4-BE49-F238E27FC236}">
                <a16:creationId xmlns:a16="http://schemas.microsoft.com/office/drawing/2014/main" id="{11E0AD64-5CE9-8FCB-4680-8D6C7235F442}"/>
              </a:ext>
            </a:extLst>
          </p:cNvPr>
          <p:cNvSpPr txBox="1"/>
          <p:nvPr/>
        </p:nvSpPr>
        <p:spPr>
          <a:xfrm>
            <a:off x="5443053" y="3090272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5 631</a:t>
            </a:r>
          </a:p>
        </p:txBody>
      </p:sp>
      <p:sp>
        <p:nvSpPr>
          <p:cNvPr id="203" name="CuadroTexto 28">
            <a:extLst>
              <a:ext uri="{FF2B5EF4-FFF2-40B4-BE49-F238E27FC236}">
                <a16:creationId xmlns:a16="http://schemas.microsoft.com/office/drawing/2014/main" id="{E6814C82-D920-C5C2-F9E8-73C57C44EA17}"/>
              </a:ext>
            </a:extLst>
          </p:cNvPr>
          <p:cNvSpPr txBox="1"/>
          <p:nvPr/>
        </p:nvSpPr>
        <p:spPr>
          <a:xfrm>
            <a:off x="5443053" y="3822263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</a:t>
            </a:r>
            <a:endParaRPr lang="es-P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CuadroTexto 29">
            <a:extLst>
              <a:ext uri="{FF2B5EF4-FFF2-40B4-BE49-F238E27FC236}">
                <a16:creationId xmlns:a16="http://schemas.microsoft.com/office/drawing/2014/main" id="{4725D271-CA80-9FF2-7DCA-544285FA475B}"/>
              </a:ext>
            </a:extLst>
          </p:cNvPr>
          <p:cNvSpPr txBox="1"/>
          <p:nvPr/>
        </p:nvSpPr>
        <p:spPr>
          <a:xfrm>
            <a:off x="5443053" y="4550369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39 087</a:t>
            </a:r>
          </a:p>
        </p:txBody>
      </p:sp>
      <p:sp>
        <p:nvSpPr>
          <p:cNvPr id="205" name="Rectángulo redondeado 40">
            <a:extLst>
              <a:ext uri="{FF2B5EF4-FFF2-40B4-BE49-F238E27FC236}">
                <a16:creationId xmlns:a16="http://schemas.microsoft.com/office/drawing/2014/main" id="{AFE0A30D-DE33-E495-106B-1476ECFE5DC0}"/>
              </a:ext>
            </a:extLst>
          </p:cNvPr>
          <p:cNvSpPr/>
          <p:nvPr/>
        </p:nvSpPr>
        <p:spPr>
          <a:xfrm>
            <a:off x="2678001" y="5922697"/>
            <a:ext cx="2541647" cy="479556"/>
          </a:xfrm>
          <a:prstGeom prst="roundRect">
            <a:avLst/>
          </a:prstGeom>
          <a:solidFill>
            <a:srgbClr val="00A792"/>
          </a:solidFill>
          <a:ln w="12700">
            <a:noFill/>
            <a:prstDash val="dash"/>
          </a:ln>
        </p:spPr>
        <p:txBody>
          <a:bodyPr wrap="squar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ES_tradnl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es-ES_tradnl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CuadroTexto 41">
            <a:extLst>
              <a:ext uri="{FF2B5EF4-FFF2-40B4-BE49-F238E27FC236}">
                <a16:creationId xmlns:a16="http://schemas.microsoft.com/office/drawing/2014/main" id="{815FA9E6-0DD0-EC6C-F975-C972A868AB62}"/>
              </a:ext>
            </a:extLst>
          </p:cNvPr>
          <p:cNvSpPr txBox="1"/>
          <p:nvPr/>
        </p:nvSpPr>
        <p:spPr>
          <a:xfrm>
            <a:off x="5343587" y="5922697"/>
            <a:ext cx="1112570" cy="479556"/>
          </a:xfrm>
          <a:prstGeom prst="roundRect">
            <a:avLst/>
          </a:prstGeom>
          <a:solidFill>
            <a:srgbClr val="00A792"/>
          </a:solidFill>
          <a:ln w="12700">
            <a:noFill/>
            <a:prstDash val="dash"/>
          </a:ln>
        </p:spPr>
        <p:txBody>
          <a:bodyPr wrap="squar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214 790</a:t>
            </a:r>
          </a:p>
        </p:txBody>
      </p:sp>
      <p:sp>
        <p:nvSpPr>
          <p:cNvPr id="213" name="Rectángulo redondeado 17">
            <a:extLst>
              <a:ext uri="{FF2B5EF4-FFF2-40B4-BE49-F238E27FC236}">
                <a16:creationId xmlns:a16="http://schemas.microsoft.com/office/drawing/2014/main" id="{2617810C-465D-4155-E3DA-E64543FD382F}"/>
              </a:ext>
            </a:extLst>
          </p:cNvPr>
          <p:cNvSpPr/>
          <p:nvPr/>
        </p:nvSpPr>
        <p:spPr>
          <a:xfrm>
            <a:off x="2678001" y="5161534"/>
            <a:ext cx="2541647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CuadroTexto 73">
            <a:extLst>
              <a:ext uri="{FF2B5EF4-FFF2-40B4-BE49-F238E27FC236}">
                <a16:creationId xmlns:a16="http://schemas.microsoft.com/office/drawing/2014/main" id="{38DA78BC-D031-9DD4-8087-E5041302921C}"/>
              </a:ext>
            </a:extLst>
          </p:cNvPr>
          <p:cNvSpPr txBox="1"/>
          <p:nvPr/>
        </p:nvSpPr>
        <p:spPr>
          <a:xfrm>
            <a:off x="2661002" y="5213135"/>
            <a:ext cx="262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por operaciones oficiales de crédito</a:t>
            </a:r>
          </a:p>
        </p:txBody>
      </p:sp>
      <p:sp>
        <p:nvSpPr>
          <p:cNvPr id="215" name="CuadroTexto 75">
            <a:extLst>
              <a:ext uri="{FF2B5EF4-FFF2-40B4-BE49-F238E27FC236}">
                <a16:creationId xmlns:a16="http://schemas.microsoft.com/office/drawing/2014/main" id="{AB4E532D-F682-1BFF-8CB8-D28831AAF548}"/>
              </a:ext>
            </a:extLst>
          </p:cNvPr>
          <p:cNvSpPr txBox="1"/>
          <p:nvPr/>
        </p:nvSpPr>
        <p:spPr>
          <a:xfrm>
            <a:off x="5443053" y="5295453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28 277</a:t>
            </a:r>
          </a:p>
        </p:txBody>
      </p:sp>
      <p:sp>
        <p:nvSpPr>
          <p:cNvPr id="216" name="Flecha: hacia abajo 215">
            <a:extLst>
              <a:ext uri="{FF2B5EF4-FFF2-40B4-BE49-F238E27FC236}">
                <a16:creationId xmlns:a16="http://schemas.microsoft.com/office/drawing/2014/main" id="{F8ECC2E9-0D3C-B7EF-2D14-50F0CFFC43CB}"/>
              </a:ext>
            </a:extLst>
          </p:cNvPr>
          <p:cNvSpPr/>
          <p:nvPr/>
        </p:nvSpPr>
        <p:spPr>
          <a:xfrm rot="10800000">
            <a:off x="10085745" y="5989723"/>
            <a:ext cx="329005" cy="3219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PE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CuadroTexto 6">
            <a:extLst>
              <a:ext uri="{FF2B5EF4-FFF2-40B4-BE49-F238E27FC236}">
                <a16:creationId xmlns:a16="http://schemas.microsoft.com/office/drawing/2014/main" id="{FA75DC22-447D-5399-510A-FE0AE6F42B65}"/>
              </a:ext>
            </a:extLst>
          </p:cNvPr>
          <p:cNvSpPr txBox="1"/>
          <p:nvPr/>
        </p:nvSpPr>
        <p:spPr>
          <a:xfrm>
            <a:off x="7770065" y="2355927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+15 397</a:t>
            </a:r>
          </a:p>
        </p:txBody>
      </p:sp>
      <p:sp>
        <p:nvSpPr>
          <p:cNvPr id="218" name="CuadroTexto 17">
            <a:extLst>
              <a:ext uri="{FF2B5EF4-FFF2-40B4-BE49-F238E27FC236}">
                <a16:creationId xmlns:a16="http://schemas.microsoft.com/office/drawing/2014/main" id="{4FBE5C81-273F-B737-E4AC-C61BC4ACABE8}"/>
              </a:ext>
            </a:extLst>
          </p:cNvPr>
          <p:cNvSpPr txBox="1"/>
          <p:nvPr/>
        </p:nvSpPr>
        <p:spPr>
          <a:xfrm>
            <a:off x="7770065" y="3088323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+2 426</a:t>
            </a:r>
          </a:p>
        </p:txBody>
      </p:sp>
      <p:sp>
        <p:nvSpPr>
          <p:cNvPr id="219" name="CuadroTexto 23">
            <a:extLst>
              <a:ext uri="{FF2B5EF4-FFF2-40B4-BE49-F238E27FC236}">
                <a16:creationId xmlns:a16="http://schemas.microsoft.com/office/drawing/2014/main" id="{4D6E9475-505C-2A2E-36E4-A3510474B3FD}"/>
              </a:ext>
            </a:extLst>
          </p:cNvPr>
          <p:cNvSpPr txBox="1"/>
          <p:nvPr/>
        </p:nvSpPr>
        <p:spPr>
          <a:xfrm>
            <a:off x="7770065" y="3816028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+995</a:t>
            </a:r>
          </a:p>
        </p:txBody>
      </p:sp>
      <p:sp>
        <p:nvSpPr>
          <p:cNvPr id="220" name="CuadroTexto 27">
            <a:extLst>
              <a:ext uri="{FF2B5EF4-FFF2-40B4-BE49-F238E27FC236}">
                <a16:creationId xmlns:a16="http://schemas.microsoft.com/office/drawing/2014/main" id="{E2A1DBFC-BC6D-9F4F-49C2-1496CAB8979D}"/>
              </a:ext>
            </a:extLst>
          </p:cNvPr>
          <p:cNvSpPr txBox="1"/>
          <p:nvPr/>
        </p:nvSpPr>
        <p:spPr>
          <a:xfrm>
            <a:off x="7770065" y="4551084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+6 090</a:t>
            </a:r>
          </a:p>
        </p:txBody>
      </p:sp>
      <p:sp>
        <p:nvSpPr>
          <p:cNvPr id="221" name="CuadroTexto 32">
            <a:extLst>
              <a:ext uri="{FF2B5EF4-FFF2-40B4-BE49-F238E27FC236}">
                <a16:creationId xmlns:a16="http://schemas.microsoft.com/office/drawing/2014/main" id="{481DF22D-306A-6FB4-8036-2982AE2C496A}"/>
              </a:ext>
            </a:extLst>
          </p:cNvPr>
          <p:cNvSpPr txBox="1"/>
          <p:nvPr/>
        </p:nvSpPr>
        <p:spPr>
          <a:xfrm>
            <a:off x="7770065" y="5296169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+1 107</a:t>
            </a:r>
          </a:p>
        </p:txBody>
      </p:sp>
      <p:sp>
        <p:nvSpPr>
          <p:cNvPr id="222" name="CuadroTexto 36">
            <a:extLst>
              <a:ext uri="{FF2B5EF4-FFF2-40B4-BE49-F238E27FC236}">
                <a16:creationId xmlns:a16="http://schemas.microsoft.com/office/drawing/2014/main" id="{D4096A6A-2494-C22D-BB54-FB7FECF7609E}"/>
              </a:ext>
            </a:extLst>
          </p:cNvPr>
          <p:cNvSpPr txBox="1">
            <a:spLocks/>
          </p:cNvSpPr>
          <p:nvPr/>
        </p:nvSpPr>
        <p:spPr>
          <a:xfrm>
            <a:off x="7742598" y="1557073"/>
            <a:ext cx="1000800" cy="613832"/>
          </a:xfrm>
          <a:prstGeom prst="round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Var. </a:t>
            </a:r>
          </a:p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MM</a:t>
            </a:r>
          </a:p>
        </p:txBody>
      </p:sp>
      <p:sp>
        <p:nvSpPr>
          <p:cNvPr id="223" name="CuadroTexto 37">
            <a:extLst>
              <a:ext uri="{FF2B5EF4-FFF2-40B4-BE49-F238E27FC236}">
                <a16:creationId xmlns:a16="http://schemas.microsoft.com/office/drawing/2014/main" id="{321C6D68-33C2-4208-7D96-F2417C7312DE}"/>
              </a:ext>
            </a:extLst>
          </p:cNvPr>
          <p:cNvSpPr txBox="1"/>
          <p:nvPr/>
        </p:nvSpPr>
        <p:spPr>
          <a:xfrm>
            <a:off x="7742598" y="5922697"/>
            <a:ext cx="1002272" cy="479556"/>
          </a:xfrm>
          <a:prstGeom prst="roundRect">
            <a:avLst/>
          </a:prstGeom>
          <a:solidFill>
            <a:srgbClr val="00A792"/>
          </a:solidFill>
          <a:ln w="12700">
            <a:noFill/>
            <a:prstDash val="dash"/>
          </a:ln>
        </p:spPr>
        <p:txBody>
          <a:bodyPr wrap="squar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+26 016</a:t>
            </a:r>
          </a:p>
        </p:txBody>
      </p:sp>
      <p:sp>
        <p:nvSpPr>
          <p:cNvPr id="237" name="Flecha: hacia abajo 236">
            <a:extLst>
              <a:ext uri="{FF2B5EF4-FFF2-40B4-BE49-F238E27FC236}">
                <a16:creationId xmlns:a16="http://schemas.microsoft.com/office/drawing/2014/main" id="{2224BFF8-3848-9DDC-5FEE-BD17EEBD8B25}"/>
              </a:ext>
            </a:extLst>
          </p:cNvPr>
          <p:cNvSpPr/>
          <p:nvPr/>
        </p:nvSpPr>
        <p:spPr>
          <a:xfrm rot="10800000">
            <a:off x="10085743" y="2312031"/>
            <a:ext cx="329005" cy="3219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PE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Flecha: hacia abajo 237">
            <a:extLst>
              <a:ext uri="{FF2B5EF4-FFF2-40B4-BE49-F238E27FC236}">
                <a16:creationId xmlns:a16="http://schemas.microsoft.com/office/drawing/2014/main" id="{F0A6A309-CD8B-5C13-8BC3-49E198120730}"/>
              </a:ext>
            </a:extLst>
          </p:cNvPr>
          <p:cNvSpPr/>
          <p:nvPr/>
        </p:nvSpPr>
        <p:spPr>
          <a:xfrm rot="10800000">
            <a:off x="10085743" y="4523271"/>
            <a:ext cx="329005" cy="3219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PE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Flecha: hacia abajo 243">
            <a:extLst>
              <a:ext uri="{FF2B5EF4-FFF2-40B4-BE49-F238E27FC236}">
                <a16:creationId xmlns:a16="http://schemas.microsoft.com/office/drawing/2014/main" id="{94BEB1FA-B0F7-C61E-707C-E535372AFF28}"/>
              </a:ext>
            </a:extLst>
          </p:cNvPr>
          <p:cNvSpPr/>
          <p:nvPr/>
        </p:nvSpPr>
        <p:spPr>
          <a:xfrm rot="10800000">
            <a:off x="10085743" y="3799353"/>
            <a:ext cx="329005" cy="3219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PE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ángulo redondeado 16">
            <a:extLst>
              <a:ext uri="{FF2B5EF4-FFF2-40B4-BE49-F238E27FC236}">
                <a16:creationId xmlns:a16="http://schemas.microsoft.com/office/drawing/2014/main" id="{5D003349-BC63-44AD-81BB-EF05FE525344}"/>
              </a:ext>
            </a:extLst>
          </p:cNvPr>
          <p:cNvSpPr/>
          <p:nvPr/>
        </p:nvSpPr>
        <p:spPr>
          <a:xfrm>
            <a:off x="6564352" y="2958122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ángulo redondeado 18">
            <a:extLst>
              <a:ext uri="{FF2B5EF4-FFF2-40B4-BE49-F238E27FC236}">
                <a16:creationId xmlns:a16="http://schemas.microsoft.com/office/drawing/2014/main" id="{8C117D00-605D-96DB-D691-92E96C82162C}"/>
              </a:ext>
            </a:extLst>
          </p:cNvPr>
          <p:cNvSpPr/>
          <p:nvPr/>
        </p:nvSpPr>
        <p:spPr>
          <a:xfrm>
            <a:off x="6564352" y="3692593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 redondeado 19">
            <a:extLst>
              <a:ext uri="{FF2B5EF4-FFF2-40B4-BE49-F238E27FC236}">
                <a16:creationId xmlns:a16="http://schemas.microsoft.com/office/drawing/2014/main" id="{149FB04C-68E2-DA98-95BC-DB359C0DFCD5}"/>
              </a:ext>
            </a:extLst>
          </p:cNvPr>
          <p:cNvSpPr/>
          <p:nvPr/>
        </p:nvSpPr>
        <p:spPr>
          <a:xfrm>
            <a:off x="6564352" y="2223652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20">
            <a:extLst>
              <a:ext uri="{FF2B5EF4-FFF2-40B4-BE49-F238E27FC236}">
                <a16:creationId xmlns:a16="http://schemas.microsoft.com/office/drawing/2014/main" id="{6E6E056D-7042-26D8-A835-456B687DEC4D}"/>
              </a:ext>
            </a:extLst>
          </p:cNvPr>
          <p:cNvSpPr/>
          <p:nvPr/>
        </p:nvSpPr>
        <p:spPr>
          <a:xfrm>
            <a:off x="6564352" y="4427064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7">
            <a:extLst>
              <a:ext uri="{FF2B5EF4-FFF2-40B4-BE49-F238E27FC236}">
                <a16:creationId xmlns:a16="http://schemas.microsoft.com/office/drawing/2014/main" id="{ABDDEBBF-ACAB-8AE3-E824-81591309250A}"/>
              </a:ext>
            </a:extLst>
          </p:cNvPr>
          <p:cNvSpPr/>
          <p:nvPr/>
        </p:nvSpPr>
        <p:spPr>
          <a:xfrm>
            <a:off x="6564352" y="5161534"/>
            <a:ext cx="1075720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uadroTexto 90">
            <a:extLst>
              <a:ext uri="{FF2B5EF4-FFF2-40B4-BE49-F238E27FC236}">
                <a16:creationId xmlns:a16="http://schemas.microsoft.com/office/drawing/2014/main" id="{616DDE2E-E4B9-242E-9273-9E2ECE0B58B6}"/>
              </a:ext>
            </a:extLst>
          </p:cNvPr>
          <p:cNvSpPr txBox="1"/>
          <p:nvPr/>
        </p:nvSpPr>
        <p:spPr>
          <a:xfrm>
            <a:off x="6633864" y="2343888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156 895</a:t>
            </a:r>
          </a:p>
        </p:txBody>
      </p:sp>
      <p:sp>
        <p:nvSpPr>
          <p:cNvPr id="14" name="CuadroTexto 91">
            <a:extLst>
              <a:ext uri="{FF2B5EF4-FFF2-40B4-BE49-F238E27FC236}">
                <a16:creationId xmlns:a16="http://schemas.microsoft.com/office/drawing/2014/main" id="{6304E5F7-3389-05F5-DC8F-D2FEDB826E21}"/>
              </a:ext>
            </a:extLst>
          </p:cNvPr>
          <p:cNvSpPr txBox="1"/>
          <p:nvPr/>
        </p:nvSpPr>
        <p:spPr>
          <a:xfrm>
            <a:off x="6633864" y="3078948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8 058</a:t>
            </a:r>
          </a:p>
        </p:txBody>
      </p:sp>
      <p:sp>
        <p:nvSpPr>
          <p:cNvPr id="15" name="CuadroTexto 92">
            <a:extLst>
              <a:ext uri="{FF2B5EF4-FFF2-40B4-BE49-F238E27FC236}">
                <a16:creationId xmlns:a16="http://schemas.microsoft.com/office/drawing/2014/main" id="{C73B3FE0-E05E-5AFE-EB94-2548EE24FC3D}"/>
              </a:ext>
            </a:extLst>
          </p:cNvPr>
          <p:cNvSpPr txBox="1"/>
          <p:nvPr/>
        </p:nvSpPr>
        <p:spPr>
          <a:xfrm>
            <a:off x="6633864" y="3810939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1 292</a:t>
            </a:r>
          </a:p>
        </p:txBody>
      </p:sp>
      <p:sp>
        <p:nvSpPr>
          <p:cNvPr id="16" name="CuadroTexto 93">
            <a:extLst>
              <a:ext uri="{FF2B5EF4-FFF2-40B4-BE49-F238E27FC236}">
                <a16:creationId xmlns:a16="http://schemas.microsoft.com/office/drawing/2014/main" id="{5F7C6F36-EF12-7A0E-42A4-E9B7BEDBA64B}"/>
              </a:ext>
            </a:extLst>
          </p:cNvPr>
          <p:cNvSpPr txBox="1"/>
          <p:nvPr/>
        </p:nvSpPr>
        <p:spPr>
          <a:xfrm>
            <a:off x="6633864" y="4539045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45 177</a:t>
            </a:r>
          </a:p>
        </p:txBody>
      </p:sp>
      <p:sp>
        <p:nvSpPr>
          <p:cNvPr id="17" name="CuadroTexto 94">
            <a:extLst>
              <a:ext uri="{FF2B5EF4-FFF2-40B4-BE49-F238E27FC236}">
                <a16:creationId xmlns:a16="http://schemas.microsoft.com/office/drawing/2014/main" id="{E8BBBB9D-CEE5-0597-7284-0762470517EF}"/>
              </a:ext>
            </a:extLst>
          </p:cNvPr>
          <p:cNvSpPr txBox="1"/>
          <p:nvPr/>
        </p:nvSpPr>
        <p:spPr>
          <a:xfrm>
            <a:off x="6534398" y="5922697"/>
            <a:ext cx="1112570" cy="479556"/>
          </a:xfrm>
          <a:prstGeom prst="roundRect">
            <a:avLst/>
          </a:prstGeom>
          <a:solidFill>
            <a:srgbClr val="00A792"/>
          </a:solidFill>
          <a:ln w="12700">
            <a:noFill/>
            <a:prstDash val="dash"/>
          </a:ln>
        </p:spPr>
        <p:txBody>
          <a:bodyPr wrap="squar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240 806</a:t>
            </a:r>
          </a:p>
        </p:txBody>
      </p:sp>
      <p:sp>
        <p:nvSpPr>
          <p:cNvPr id="18" name="CuadroTexto 95">
            <a:extLst>
              <a:ext uri="{FF2B5EF4-FFF2-40B4-BE49-F238E27FC236}">
                <a16:creationId xmlns:a16="http://schemas.microsoft.com/office/drawing/2014/main" id="{15BA1651-D8AC-6E9E-BBA6-3A3C52DB6925}"/>
              </a:ext>
            </a:extLst>
          </p:cNvPr>
          <p:cNvSpPr txBox="1"/>
          <p:nvPr/>
        </p:nvSpPr>
        <p:spPr>
          <a:xfrm>
            <a:off x="6633864" y="5284129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29 384</a:t>
            </a:r>
          </a:p>
        </p:txBody>
      </p:sp>
      <p:sp>
        <p:nvSpPr>
          <p:cNvPr id="19" name="Rectángulo redondeado 22">
            <a:extLst>
              <a:ext uri="{FF2B5EF4-FFF2-40B4-BE49-F238E27FC236}">
                <a16:creationId xmlns:a16="http://schemas.microsoft.com/office/drawing/2014/main" id="{F9FE4769-F523-A468-E9D8-4014C2285884}"/>
              </a:ext>
            </a:extLst>
          </p:cNvPr>
          <p:cNvSpPr/>
          <p:nvPr/>
        </p:nvSpPr>
        <p:spPr>
          <a:xfrm>
            <a:off x="6544481" y="1553290"/>
            <a:ext cx="1114709" cy="60625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 2024</a:t>
            </a:r>
          </a:p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MM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5CE0D471-74BF-D858-8356-22D2962E333A}"/>
              </a:ext>
            </a:extLst>
          </p:cNvPr>
          <p:cNvSpPr/>
          <p:nvPr/>
        </p:nvSpPr>
        <p:spPr>
          <a:xfrm rot="10800000">
            <a:off x="10087882" y="3086137"/>
            <a:ext cx="329005" cy="3219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PE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E4136270-74E0-D89F-948F-C6BA1A7927A9}"/>
              </a:ext>
            </a:extLst>
          </p:cNvPr>
          <p:cNvSpPr/>
          <p:nvPr/>
        </p:nvSpPr>
        <p:spPr>
          <a:xfrm rot="10800000">
            <a:off x="10085743" y="5294998"/>
            <a:ext cx="329005" cy="3219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PE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ángulo redondeado 22">
            <a:extLst>
              <a:ext uri="{FF2B5EF4-FFF2-40B4-BE49-F238E27FC236}">
                <a16:creationId xmlns:a16="http://schemas.microsoft.com/office/drawing/2014/main" id="{37BE9F4F-6103-F965-789E-BC6443619C80}"/>
              </a:ext>
            </a:extLst>
          </p:cNvPr>
          <p:cNvSpPr/>
          <p:nvPr/>
        </p:nvSpPr>
        <p:spPr>
          <a:xfrm>
            <a:off x="2661002" y="1557074"/>
            <a:ext cx="2558646" cy="60625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 de Financiamiento</a:t>
            </a:r>
          </a:p>
        </p:txBody>
      </p:sp>
      <p:sp>
        <p:nvSpPr>
          <p:cNvPr id="23" name="Google Shape;379;p48">
            <a:extLst>
              <a:ext uri="{FF2B5EF4-FFF2-40B4-BE49-F238E27FC236}">
                <a16:creationId xmlns:a16="http://schemas.microsoft.com/office/drawing/2014/main" id="{EB706C74-AE01-592F-3B1B-E7EC13A1F31F}"/>
              </a:ext>
            </a:extLst>
          </p:cNvPr>
          <p:cNvSpPr txBox="1"/>
          <p:nvPr/>
        </p:nvSpPr>
        <p:spPr>
          <a:xfrm>
            <a:off x="2695904" y="836380"/>
            <a:ext cx="68001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Presupuesto 2024 por fuente de financiamiento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(Millones de soles)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Marcador de número de diapositiva 2">
            <a:extLst>
              <a:ext uri="{FF2B5EF4-FFF2-40B4-BE49-F238E27FC236}">
                <a16:creationId xmlns:a16="http://schemas.microsoft.com/office/drawing/2014/main" id="{24C6E5A8-69F0-0A0D-6242-89F9871CAE09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Google Shape;378;p48">
            <a:extLst>
              <a:ext uri="{FF2B5EF4-FFF2-40B4-BE49-F238E27FC236}">
                <a16:creationId xmlns:a16="http://schemas.microsoft.com/office/drawing/2014/main" id="{F9988904-DD6A-8C4D-E4AA-CD881230AA83}"/>
              </a:ext>
            </a:extLst>
          </p:cNvPr>
          <p:cNvSpPr txBox="1"/>
          <p:nvPr/>
        </p:nvSpPr>
        <p:spPr>
          <a:xfrm>
            <a:off x="0" y="18930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dirty="0">
                <a:solidFill>
                  <a:srgbClr val="00A792"/>
                </a:solidFill>
              </a:rPr>
              <a:t>La Ley </a:t>
            </a:r>
            <a:r>
              <a:rPr lang="es-ES" sz="2000" b="1" i="0" u="none" strike="noStrike" cap="none" dirty="0">
                <a:solidFill>
                  <a:srgbClr val="00A792"/>
                </a:solidFill>
                <a:latin typeface="Arial"/>
                <a:ea typeface="Arial"/>
                <a:cs typeface="Arial"/>
                <a:sym typeface="Arial"/>
              </a:rPr>
              <a:t>de Equilibrio Financiero 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asegura el balance entre ingresos y gastos del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Sector Público para el año 2024</a:t>
            </a:r>
            <a:endParaRPr sz="2000" dirty="0"/>
          </a:p>
        </p:txBody>
      </p:sp>
      <p:sp>
        <p:nvSpPr>
          <p:cNvPr id="3" name="Rectángulo redondeado 19">
            <a:extLst>
              <a:ext uri="{FF2B5EF4-FFF2-40B4-BE49-F238E27FC236}">
                <a16:creationId xmlns:a16="http://schemas.microsoft.com/office/drawing/2014/main" id="{F0D821CD-8B7A-3615-3586-F26CB290C50A}"/>
              </a:ext>
            </a:extLst>
          </p:cNvPr>
          <p:cNvSpPr/>
          <p:nvPr/>
        </p:nvSpPr>
        <p:spPr>
          <a:xfrm>
            <a:off x="8859986" y="2943617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ángulo redondeado 18">
            <a:extLst>
              <a:ext uri="{FF2B5EF4-FFF2-40B4-BE49-F238E27FC236}">
                <a16:creationId xmlns:a16="http://schemas.microsoft.com/office/drawing/2014/main" id="{8BD6489B-0303-B41E-7E0D-7A6C4E8C013B}"/>
              </a:ext>
            </a:extLst>
          </p:cNvPr>
          <p:cNvSpPr/>
          <p:nvPr/>
        </p:nvSpPr>
        <p:spPr>
          <a:xfrm>
            <a:off x="8845926" y="3668702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Rectángulo redondeado 19">
            <a:extLst>
              <a:ext uri="{FF2B5EF4-FFF2-40B4-BE49-F238E27FC236}">
                <a16:creationId xmlns:a16="http://schemas.microsoft.com/office/drawing/2014/main" id="{25CBD396-ECBC-D800-97A8-241599689BFB}"/>
              </a:ext>
            </a:extLst>
          </p:cNvPr>
          <p:cNvSpPr/>
          <p:nvPr/>
        </p:nvSpPr>
        <p:spPr>
          <a:xfrm>
            <a:off x="8845926" y="2199761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ángulo redondeado 20">
            <a:extLst>
              <a:ext uri="{FF2B5EF4-FFF2-40B4-BE49-F238E27FC236}">
                <a16:creationId xmlns:a16="http://schemas.microsoft.com/office/drawing/2014/main" id="{E8EC4A01-EEF2-FEB8-70AF-518FAFB4D367}"/>
              </a:ext>
            </a:extLst>
          </p:cNvPr>
          <p:cNvSpPr/>
          <p:nvPr/>
        </p:nvSpPr>
        <p:spPr>
          <a:xfrm>
            <a:off x="8845926" y="4403172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ángulo redondeado 17">
            <a:extLst>
              <a:ext uri="{FF2B5EF4-FFF2-40B4-BE49-F238E27FC236}">
                <a16:creationId xmlns:a16="http://schemas.microsoft.com/office/drawing/2014/main" id="{C0953D1B-847A-3420-6D0E-FAD80249E9D7}"/>
              </a:ext>
            </a:extLst>
          </p:cNvPr>
          <p:cNvSpPr/>
          <p:nvPr/>
        </p:nvSpPr>
        <p:spPr>
          <a:xfrm>
            <a:off x="8845926" y="5137643"/>
            <a:ext cx="1001609" cy="6062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endParaRPr lang="es-ES_tradnl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5" name="CuadroTexto 6">
            <a:extLst>
              <a:ext uri="{FF2B5EF4-FFF2-40B4-BE49-F238E27FC236}">
                <a16:creationId xmlns:a16="http://schemas.microsoft.com/office/drawing/2014/main" id="{8217E7D8-BB5F-A75D-1A85-560092068CDD}"/>
              </a:ext>
            </a:extLst>
          </p:cNvPr>
          <p:cNvSpPr txBox="1"/>
          <p:nvPr/>
        </p:nvSpPr>
        <p:spPr>
          <a:xfrm>
            <a:off x="8873392" y="2341422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+11%</a:t>
            </a:r>
          </a:p>
        </p:txBody>
      </p:sp>
      <p:sp>
        <p:nvSpPr>
          <p:cNvPr id="26" name="CuadroTexto 17">
            <a:extLst>
              <a:ext uri="{FF2B5EF4-FFF2-40B4-BE49-F238E27FC236}">
                <a16:creationId xmlns:a16="http://schemas.microsoft.com/office/drawing/2014/main" id="{688D3F2E-4E23-AF47-0F05-EE02EA8821B1}"/>
              </a:ext>
            </a:extLst>
          </p:cNvPr>
          <p:cNvSpPr txBox="1"/>
          <p:nvPr/>
        </p:nvSpPr>
        <p:spPr>
          <a:xfrm>
            <a:off x="8873392" y="3073818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ES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27" name="CuadroTexto 23">
            <a:extLst>
              <a:ext uri="{FF2B5EF4-FFF2-40B4-BE49-F238E27FC236}">
                <a16:creationId xmlns:a16="http://schemas.microsoft.com/office/drawing/2014/main" id="{A25C87DD-5847-F911-E15A-B5D557A0750E}"/>
              </a:ext>
            </a:extLst>
          </p:cNvPr>
          <p:cNvSpPr txBox="1"/>
          <p:nvPr/>
        </p:nvSpPr>
        <p:spPr>
          <a:xfrm>
            <a:off x="8873392" y="3801523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+336%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9BBE54F-6199-F148-1FF0-D500BFD47823}"/>
              </a:ext>
            </a:extLst>
          </p:cNvPr>
          <p:cNvSpPr txBox="1"/>
          <p:nvPr/>
        </p:nvSpPr>
        <p:spPr>
          <a:xfrm>
            <a:off x="8873392" y="4536579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+16%</a:t>
            </a:r>
          </a:p>
        </p:txBody>
      </p:sp>
      <p:sp>
        <p:nvSpPr>
          <p:cNvPr id="29" name="CuadroTexto 32">
            <a:extLst>
              <a:ext uri="{FF2B5EF4-FFF2-40B4-BE49-F238E27FC236}">
                <a16:creationId xmlns:a16="http://schemas.microsoft.com/office/drawing/2014/main" id="{668FF2A8-8932-BCB1-E5E0-44EC4FEA5D95}"/>
              </a:ext>
            </a:extLst>
          </p:cNvPr>
          <p:cNvSpPr txBox="1"/>
          <p:nvPr/>
        </p:nvSpPr>
        <p:spPr>
          <a:xfrm>
            <a:off x="8873392" y="5281664"/>
            <a:ext cx="93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+4%</a:t>
            </a:r>
          </a:p>
        </p:txBody>
      </p:sp>
      <p:sp>
        <p:nvSpPr>
          <p:cNvPr id="30" name="CuadroTexto 36">
            <a:extLst>
              <a:ext uri="{FF2B5EF4-FFF2-40B4-BE49-F238E27FC236}">
                <a16:creationId xmlns:a16="http://schemas.microsoft.com/office/drawing/2014/main" id="{A4E023B2-4E9D-B410-E831-922A53877801}"/>
              </a:ext>
            </a:extLst>
          </p:cNvPr>
          <p:cNvSpPr txBox="1">
            <a:spLocks/>
          </p:cNvSpPr>
          <p:nvPr/>
        </p:nvSpPr>
        <p:spPr>
          <a:xfrm>
            <a:off x="8845925" y="1542568"/>
            <a:ext cx="1000800" cy="613832"/>
          </a:xfrm>
          <a:prstGeom prst="round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Var. </a:t>
            </a:r>
          </a:p>
          <a:p>
            <a:pPr algn="ctr" defTabSz="1217947"/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1" name="CuadroTexto 37">
            <a:extLst>
              <a:ext uri="{FF2B5EF4-FFF2-40B4-BE49-F238E27FC236}">
                <a16:creationId xmlns:a16="http://schemas.microsoft.com/office/drawing/2014/main" id="{5F217FC7-1001-C0B4-5028-7F57EF30FE3A}"/>
              </a:ext>
            </a:extLst>
          </p:cNvPr>
          <p:cNvSpPr txBox="1"/>
          <p:nvPr/>
        </p:nvSpPr>
        <p:spPr>
          <a:xfrm>
            <a:off x="8845925" y="5908192"/>
            <a:ext cx="1002272" cy="479556"/>
          </a:xfrm>
          <a:prstGeom prst="roundRect">
            <a:avLst/>
          </a:prstGeom>
          <a:solidFill>
            <a:srgbClr val="00A792"/>
          </a:solidFill>
          <a:ln w="12700">
            <a:noFill/>
            <a:prstDash val="dash"/>
          </a:ln>
        </p:spPr>
        <p:txBody>
          <a:bodyPr wrap="squar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47"/>
            <a:r>
              <a:rPr lang="es-PE" sz="16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+12%</a:t>
            </a:r>
          </a:p>
        </p:txBody>
      </p:sp>
    </p:spTree>
    <p:extLst>
      <p:ext uri="{BB962C8B-B14F-4D97-AF65-F5344CB8AC3E}">
        <p14:creationId xmlns:p14="http://schemas.microsoft.com/office/powerpoint/2010/main" val="107113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5;p4">
            <a:extLst>
              <a:ext uri="{FF2B5EF4-FFF2-40B4-BE49-F238E27FC236}">
                <a16:creationId xmlns:a16="http://schemas.microsoft.com/office/drawing/2014/main" id="{F21E53C8-A65A-71CD-900F-186448B3B222}"/>
              </a:ext>
            </a:extLst>
          </p:cNvPr>
          <p:cNvSpPr txBox="1"/>
          <p:nvPr/>
        </p:nvSpPr>
        <p:spPr>
          <a:xfrm>
            <a:off x="1037759" y="321550"/>
            <a:ext cx="10133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 sz="3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256;p4">
            <a:extLst>
              <a:ext uri="{FF2B5EF4-FFF2-40B4-BE49-F238E27FC236}">
                <a16:creationId xmlns:a16="http://schemas.microsoft.com/office/drawing/2014/main" id="{718789BD-3734-6062-777F-73B3C86686B0}"/>
              </a:ext>
            </a:extLst>
          </p:cNvPr>
          <p:cNvCxnSpPr>
            <a:cxnSpLocks/>
          </p:cNvCxnSpPr>
          <p:nvPr/>
        </p:nvCxnSpPr>
        <p:spPr>
          <a:xfrm>
            <a:off x="3131182" y="906285"/>
            <a:ext cx="5917024" cy="0"/>
          </a:xfrm>
          <a:prstGeom prst="straightConnector1">
            <a:avLst/>
          </a:prstGeom>
          <a:noFill/>
          <a:ln w="12700" cap="flat" cmpd="sng">
            <a:solidFill>
              <a:srgbClr val="2E75B5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BF8EF52-7248-46FA-FD47-505EE49A9C2C}"/>
              </a:ext>
            </a:extLst>
          </p:cNvPr>
          <p:cNvCxnSpPr>
            <a:cxnSpLocks/>
          </p:cNvCxnSpPr>
          <p:nvPr/>
        </p:nvCxnSpPr>
        <p:spPr>
          <a:xfrm>
            <a:off x="2830795" y="2743352"/>
            <a:ext cx="6510653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93D8D469-EC16-86ED-4A36-02F706785218}"/>
              </a:ext>
            </a:extLst>
          </p:cNvPr>
          <p:cNvSpPr/>
          <p:nvPr/>
        </p:nvSpPr>
        <p:spPr>
          <a:xfrm>
            <a:off x="2830795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4652D71-0DD1-4131-A0DD-EA9FD02B26C7}"/>
              </a:ext>
            </a:extLst>
          </p:cNvPr>
          <p:cNvSpPr/>
          <p:nvPr/>
        </p:nvSpPr>
        <p:spPr>
          <a:xfrm>
            <a:off x="5446305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942511F-3E61-5154-2235-24C859D6CAC6}"/>
              </a:ext>
            </a:extLst>
          </p:cNvPr>
          <p:cNvSpPr/>
          <p:nvPr/>
        </p:nvSpPr>
        <p:spPr>
          <a:xfrm>
            <a:off x="7912389" y="2023352"/>
            <a:ext cx="1440000" cy="14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7814334-2A17-97B3-956F-BDBD60745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72" y="2256436"/>
            <a:ext cx="900000" cy="90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E36FA4C-6EDF-DDB0-B4D2-D91C6A2F0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72" y="2256436"/>
            <a:ext cx="900000" cy="90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D9537D1-ECCB-2089-B56C-95205A699D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20" y="2256436"/>
            <a:ext cx="900000" cy="900000"/>
          </a:xfrm>
          <a:prstGeom prst="rect">
            <a:avLst/>
          </a:prstGeom>
        </p:spPr>
      </p:pic>
      <p:sp>
        <p:nvSpPr>
          <p:cNvPr id="18" name="CuadroTexto 16">
            <a:extLst>
              <a:ext uri="{FF2B5EF4-FFF2-40B4-BE49-F238E27FC236}">
                <a16:creationId xmlns:a16="http://schemas.microsoft.com/office/drawing/2014/main" id="{59B636B1-659B-E95E-D995-F87AF1F4F2E4}"/>
              </a:ext>
            </a:extLst>
          </p:cNvPr>
          <p:cNvSpPr txBox="1"/>
          <p:nvPr/>
        </p:nvSpPr>
        <p:spPr>
          <a:xfrm>
            <a:off x="2668795" y="3545953"/>
            <a:ext cx="17640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Equilibrio Financiero 2024</a:t>
            </a:r>
          </a:p>
        </p:txBody>
      </p:sp>
      <p:sp>
        <p:nvSpPr>
          <p:cNvPr id="19" name="CuadroTexto 17">
            <a:extLst>
              <a:ext uri="{FF2B5EF4-FFF2-40B4-BE49-F238E27FC236}">
                <a16:creationId xmlns:a16="http://schemas.microsoft.com/office/drawing/2014/main" id="{46AA5822-81C9-8E75-F4F9-9B1EAD79DF1A}"/>
              </a:ext>
            </a:extLst>
          </p:cNvPr>
          <p:cNvSpPr txBox="1"/>
          <p:nvPr/>
        </p:nvSpPr>
        <p:spPr>
          <a:xfrm>
            <a:off x="5193851" y="3681541"/>
            <a:ext cx="194490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Presupuesto 2024</a:t>
            </a:r>
          </a:p>
        </p:txBody>
      </p:sp>
      <p:sp>
        <p:nvSpPr>
          <p:cNvPr id="24" name="CuadroTexto 20">
            <a:extLst>
              <a:ext uri="{FF2B5EF4-FFF2-40B4-BE49-F238E27FC236}">
                <a16:creationId xmlns:a16="http://schemas.microsoft.com/office/drawing/2014/main" id="{8E5990AF-B7D8-74B4-5121-1104273F24A9}"/>
              </a:ext>
            </a:extLst>
          </p:cNvPr>
          <p:cNvSpPr txBox="1"/>
          <p:nvPr/>
        </p:nvSpPr>
        <p:spPr>
          <a:xfrm>
            <a:off x="7750389" y="3638286"/>
            <a:ext cx="1764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 III: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Proyecto de Ley de Endeudamiento 2024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EE6D121-EBA5-4B1F-3E8B-2E7C67274DCD}"/>
              </a:ext>
            </a:extLst>
          </p:cNvPr>
          <p:cNvSpPr/>
          <p:nvPr/>
        </p:nvSpPr>
        <p:spPr>
          <a:xfrm>
            <a:off x="6886305" y="1649891"/>
            <a:ext cx="3171646" cy="30130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E393FB5-9B6F-C02D-EF2E-79C7EC470BAC}"/>
              </a:ext>
            </a:extLst>
          </p:cNvPr>
          <p:cNvSpPr/>
          <p:nvPr/>
        </p:nvSpPr>
        <p:spPr>
          <a:xfrm>
            <a:off x="1037758" y="1491020"/>
            <a:ext cx="4397605" cy="30130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760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oogle Shape;383;p48">
            <a:extLst>
              <a:ext uri="{FF2B5EF4-FFF2-40B4-BE49-F238E27FC236}">
                <a16:creationId xmlns:a16="http://schemas.microsoft.com/office/drawing/2014/main" id="{3F064972-F6F7-47B4-AEB1-7500AEAE5905}"/>
              </a:ext>
            </a:extLst>
          </p:cNvPr>
          <p:cNvGraphicFramePr>
            <a:graphicFrameLocks/>
          </p:cNvGraphicFramePr>
          <p:nvPr/>
        </p:nvGraphicFramePr>
        <p:xfrm>
          <a:off x="629496" y="1092347"/>
          <a:ext cx="10916529" cy="515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" name="Google Shape;378;p48"/>
          <p:cNvSpPr txBox="1"/>
          <p:nvPr/>
        </p:nvSpPr>
        <p:spPr>
          <a:xfrm>
            <a:off x="0" y="26759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sz="2000" b="1" dirty="0">
                <a:solidFill>
                  <a:srgbClr val="00A792"/>
                </a:solidFill>
              </a:rPr>
              <a:t>P</a:t>
            </a:r>
            <a:r>
              <a:rPr lang="es-ES" sz="2000" b="1" i="0" u="none" strike="noStrike" cap="none" dirty="0">
                <a:solidFill>
                  <a:srgbClr val="00A792"/>
                </a:solidFill>
                <a:latin typeface="Arial"/>
                <a:ea typeface="Arial"/>
                <a:cs typeface="Arial"/>
                <a:sym typeface="Arial"/>
              </a:rPr>
              <a:t>resupuesto Inicial de Apertura (PIA) 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el año 2024 ascenderá a S/ 241 mil millones,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12% más que el PIA 2023</a:t>
            </a:r>
            <a:endParaRPr sz="2000" dirty="0"/>
          </a:p>
        </p:txBody>
      </p:sp>
      <p:sp>
        <p:nvSpPr>
          <p:cNvPr id="379" name="Google Shape;379;p48"/>
          <p:cNvSpPr txBox="1"/>
          <p:nvPr/>
        </p:nvSpPr>
        <p:spPr>
          <a:xfrm>
            <a:off x="2687665" y="957517"/>
            <a:ext cx="68001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Presupuesto 2011 – 2024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(Miles de millones de soles)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A05E84BC-96D0-1C13-7BD0-E45BDE0F4C94}"/>
              </a:ext>
            </a:extLst>
          </p:cNvPr>
          <p:cNvSpPr/>
          <p:nvPr/>
        </p:nvSpPr>
        <p:spPr>
          <a:xfrm rot="21413305">
            <a:off x="7963908" y="2329941"/>
            <a:ext cx="697071" cy="249698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2097B91-EB7F-5599-8D33-38D2434CB339}"/>
              </a:ext>
            </a:extLst>
          </p:cNvPr>
          <p:cNvSpPr/>
          <p:nvPr/>
        </p:nvSpPr>
        <p:spPr>
          <a:xfrm>
            <a:off x="10392323" y="954551"/>
            <a:ext cx="566408" cy="360000"/>
          </a:xfrm>
          <a:prstGeom prst="ellipse">
            <a:avLst/>
          </a:prstGeom>
          <a:noFill/>
          <a:ln w="12700">
            <a:solidFill>
              <a:srgbClr val="00A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kern="1200" dirty="0">
                <a:solidFill>
                  <a:srgbClr val="00A7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12,1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A7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250EB5A1-BD80-B034-1F79-E343F6EAD18A}"/>
              </a:ext>
            </a:extLst>
          </p:cNvPr>
          <p:cNvSpPr/>
          <p:nvPr/>
        </p:nvSpPr>
        <p:spPr>
          <a:xfrm rot="21413305">
            <a:off x="8830812" y="2163290"/>
            <a:ext cx="648000" cy="26874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96521D-E00E-6915-1B16-0561187E4DBD}"/>
              </a:ext>
            </a:extLst>
          </p:cNvPr>
          <p:cNvSpPr/>
          <p:nvPr/>
        </p:nvSpPr>
        <p:spPr>
          <a:xfrm>
            <a:off x="7971200" y="1889415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E57FC479-E925-C86C-62A3-15C6652ECDA0}"/>
              </a:ext>
            </a:extLst>
          </p:cNvPr>
          <p:cNvSpPr/>
          <p:nvPr/>
        </p:nvSpPr>
        <p:spPr>
          <a:xfrm rot="21413305">
            <a:off x="9558662" y="1935124"/>
            <a:ext cx="651901" cy="243389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2AC3F85-24FF-5F50-0F0A-77F9DB40D6AE}"/>
              </a:ext>
            </a:extLst>
          </p:cNvPr>
          <p:cNvSpPr/>
          <p:nvPr/>
        </p:nvSpPr>
        <p:spPr>
          <a:xfrm>
            <a:off x="8833919" y="1720635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Flecha: curvada hacia abajo 8">
            <a:extLst>
              <a:ext uri="{FF2B5EF4-FFF2-40B4-BE49-F238E27FC236}">
                <a16:creationId xmlns:a16="http://schemas.microsoft.com/office/drawing/2014/main" id="{75DF12CB-0091-6742-8269-E2185A82AA9A}"/>
              </a:ext>
            </a:extLst>
          </p:cNvPr>
          <p:cNvSpPr/>
          <p:nvPr/>
        </p:nvSpPr>
        <p:spPr>
          <a:xfrm rot="21413305">
            <a:off x="10383092" y="1482401"/>
            <a:ext cx="700950" cy="321053"/>
          </a:xfrm>
          <a:prstGeom prst="curvedDownArrow">
            <a:avLst/>
          </a:prstGeom>
          <a:solidFill>
            <a:srgbClr val="00A792"/>
          </a:solidFill>
          <a:ln>
            <a:solidFill>
              <a:srgbClr val="00A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E1B65F5-6026-EC29-26E3-A7F4BE23EDA7}"/>
              </a:ext>
            </a:extLst>
          </p:cNvPr>
          <p:cNvSpPr/>
          <p:nvPr/>
        </p:nvSpPr>
        <p:spPr>
          <a:xfrm>
            <a:off x="9565749" y="1488439"/>
            <a:ext cx="459238" cy="3586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FBF3B2A3-1CE0-406E-382B-560D12E3428F}"/>
              </a:ext>
            </a:extLst>
          </p:cNvPr>
          <p:cNvSpPr/>
          <p:nvPr/>
        </p:nvSpPr>
        <p:spPr>
          <a:xfrm rot="21413305">
            <a:off x="7215072" y="2512007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F633586-00F8-C79B-7483-1BB3B1D59FDB}"/>
              </a:ext>
            </a:extLst>
          </p:cNvPr>
          <p:cNvSpPr/>
          <p:nvPr/>
        </p:nvSpPr>
        <p:spPr>
          <a:xfrm>
            <a:off x="7235821" y="2069415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Flecha: curvada hacia abajo 13">
            <a:extLst>
              <a:ext uri="{FF2B5EF4-FFF2-40B4-BE49-F238E27FC236}">
                <a16:creationId xmlns:a16="http://schemas.microsoft.com/office/drawing/2014/main" id="{83ED8BF5-095E-E72A-B3AE-6C0777D6F75F}"/>
              </a:ext>
            </a:extLst>
          </p:cNvPr>
          <p:cNvSpPr/>
          <p:nvPr/>
        </p:nvSpPr>
        <p:spPr>
          <a:xfrm rot="21413305">
            <a:off x="6447933" y="2625330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08FA776-DAA5-12ED-6A64-78BCD7BFE7DC}"/>
              </a:ext>
            </a:extLst>
          </p:cNvPr>
          <p:cNvSpPr/>
          <p:nvPr/>
        </p:nvSpPr>
        <p:spPr>
          <a:xfrm>
            <a:off x="6468682" y="2182738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6,9%</a:t>
            </a:r>
          </a:p>
        </p:txBody>
      </p:sp>
      <p:sp>
        <p:nvSpPr>
          <p:cNvPr id="16" name="Flecha: curvada hacia abajo 15">
            <a:extLst>
              <a:ext uri="{FF2B5EF4-FFF2-40B4-BE49-F238E27FC236}">
                <a16:creationId xmlns:a16="http://schemas.microsoft.com/office/drawing/2014/main" id="{9B2BEEF0-4F2E-E958-FD85-66BB8921E886}"/>
              </a:ext>
            </a:extLst>
          </p:cNvPr>
          <p:cNvSpPr/>
          <p:nvPr/>
        </p:nvSpPr>
        <p:spPr>
          <a:xfrm rot="21413305">
            <a:off x="5683104" y="2785647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7638BE1-09A0-9B46-0D90-F0F240CBE456}"/>
              </a:ext>
            </a:extLst>
          </p:cNvPr>
          <p:cNvSpPr/>
          <p:nvPr/>
        </p:nvSpPr>
        <p:spPr>
          <a:xfrm>
            <a:off x="5703853" y="2343055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10,3%</a:t>
            </a:r>
          </a:p>
        </p:txBody>
      </p:sp>
      <p:sp>
        <p:nvSpPr>
          <p:cNvPr id="18" name="Flecha: curvada hacia abajo 17">
            <a:extLst>
              <a:ext uri="{FF2B5EF4-FFF2-40B4-BE49-F238E27FC236}">
                <a16:creationId xmlns:a16="http://schemas.microsoft.com/office/drawing/2014/main" id="{60E3B72D-EB5B-AC0A-F5EA-3092E95CCA07}"/>
              </a:ext>
            </a:extLst>
          </p:cNvPr>
          <p:cNvSpPr/>
          <p:nvPr/>
        </p:nvSpPr>
        <p:spPr>
          <a:xfrm rot="21413305">
            <a:off x="4915965" y="2965646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A0DC083-E49F-1982-E9D7-43EF29DD611D}"/>
              </a:ext>
            </a:extLst>
          </p:cNvPr>
          <p:cNvSpPr/>
          <p:nvPr/>
        </p:nvSpPr>
        <p:spPr>
          <a:xfrm>
            <a:off x="4936714" y="2523054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20" name="Flecha: curvada hacia abajo 19">
            <a:extLst>
              <a:ext uri="{FF2B5EF4-FFF2-40B4-BE49-F238E27FC236}">
                <a16:creationId xmlns:a16="http://schemas.microsoft.com/office/drawing/2014/main" id="{CBD3DF9B-14F3-1259-683E-A8AF67643550}"/>
              </a:ext>
            </a:extLst>
          </p:cNvPr>
          <p:cNvSpPr/>
          <p:nvPr/>
        </p:nvSpPr>
        <p:spPr>
          <a:xfrm rot="21413305">
            <a:off x="4121715" y="3057500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63B5936-95EC-988F-DA2B-6D28049E053F}"/>
              </a:ext>
            </a:extLst>
          </p:cNvPr>
          <p:cNvSpPr/>
          <p:nvPr/>
        </p:nvSpPr>
        <p:spPr>
          <a:xfrm>
            <a:off x="4142464" y="2614908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6,0%</a:t>
            </a:r>
          </a:p>
        </p:txBody>
      </p:sp>
      <p:sp>
        <p:nvSpPr>
          <p:cNvPr id="22" name="Flecha: curvada hacia abajo 21">
            <a:extLst>
              <a:ext uri="{FF2B5EF4-FFF2-40B4-BE49-F238E27FC236}">
                <a16:creationId xmlns:a16="http://schemas.microsoft.com/office/drawing/2014/main" id="{1F5AD2F6-1CCE-9757-A23A-1CEBEAC5928C}"/>
              </a:ext>
            </a:extLst>
          </p:cNvPr>
          <p:cNvSpPr/>
          <p:nvPr/>
        </p:nvSpPr>
        <p:spPr>
          <a:xfrm rot="21413305">
            <a:off x="3354576" y="3157324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83E663F-AFF7-D4A4-A280-9628D85B272E}"/>
              </a:ext>
            </a:extLst>
          </p:cNvPr>
          <p:cNvSpPr/>
          <p:nvPr/>
        </p:nvSpPr>
        <p:spPr>
          <a:xfrm>
            <a:off x="3375325" y="2714732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9,8%</a:t>
            </a:r>
          </a:p>
        </p:txBody>
      </p:sp>
      <p:sp>
        <p:nvSpPr>
          <p:cNvPr id="24" name="Flecha: curvada hacia abajo 23">
            <a:extLst>
              <a:ext uri="{FF2B5EF4-FFF2-40B4-BE49-F238E27FC236}">
                <a16:creationId xmlns:a16="http://schemas.microsoft.com/office/drawing/2014/main" id="{04003714-0F2C-0CBB-5FD6-6506CB0B1020}"/>
              </a:ext>
            </a:extLst>
          </p:cNvPr>
          <p:cNvSpPr/>
          <p:nvPr/>
        </p:nvSpPr>
        <p:spPr>
          <a:xfrm rot="21413305">
            <a:off x="2587437" y="3350869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DE6CDBD-9C33-52D0-9EA9-8714B009D03D}"/>
              </a:ext>
            </a:extLst>
          </p:cNvPr>
          <p:cNvSpPr/>
          <p:nvPr/>
        </p:nvSpPr>
        <p:spPr>
          <a:xfrm>
            <a:off x="2608186" y="2908277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9,7%</a:t>
            </a:r>
          </a:p>
        </p:txBody>
      </p:sp>
      <p:sp>
        <p:nvSpPr>
          <p:cNvPr id="26" name="Flecha: curvada hacia abajo 25">
            <a:extLst>
              <a:ext uri="{FF2B5EF4-FFF2-40B4-BE49-F238E27FC236}">
                <a16:creationId xmlns:a16="http://schemas.microsoft.com/office/drawing/2014/main" id="{E0DC633A-A178-FD64-464B-BDD8A9AC8503}"/>
              </a:ext>
            </a:extLst>
          </p:cNvPr>
          <p:cNvSpPr/>
          <p:nvPr/>
        </p:nvSpPr>
        <p:spPr>
          <a:xfrm rot="21413305">
            <a:off x="1789147" y="3517324"/>
            <a:ext cx="648000" cy="252000"/>
          </a:xfrm>
          <a:prstGeom prst="curvedDownArrow">
            <a:avLst/>
          </a:prstGeom>
          <a:solidFill>
            <a:srgbClr val="00A792"/>
          </a:solidFill>
          <a:ln>
            <a:solidFill>
              <a:srgbClr val="00A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2955E1C-F6D9-FA42-30A1-82BBC599DB14}"/>
              </a:ext>
            </a:extLst>
          </p:cNvPr>
          <p:cNvSpPr/>
          <p:nvPr/>
        </p:nvSpPr>
        <p:spPr>
          <a:xfrm>
            <a:off x="1809896" y="3074732"/>
            <a:ext cx="504000" cy="360000"/>
          </a:xfrm>
          <a:prstGeom prst="ellipse">
            <a:avLst/>
          </a:prstGeom>
          <a:noFill/>
          <a:ln w="12700">
            <a:solidFill>
              <a:srgbClr val="00A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A7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13,5%</a:t>
            </a:r>
          </a:p>
        </p:txBody>
      </p:sp>
      <p:sp>
        <p:nvSpPr>
          <p:cNvPr id="28" name="Flecha: curvada hacia abajo 27">
            <a:extLst>
              <a:ext uri="{FF2B5EF4-FFF2-40B4-BE49-F238E27FC236}">
                <a16:creationId xmlns:a16="http://schemas.microsoft.com/office/drawing/2014/main" id="{DD4D69BA-B421-8B01-8AF8-AD2AB6DFA0C0}"/>
              </a:ext>
            </a:extLst>
          </p:cNvPr>
          <p:cNvSpPr/>
          <p:nvPr/>
        </p:nvSpPr>
        <p:spPr>
          <a:xfrm rot="21413305">
            <a:off x="1046085" y="3677640"/>
            <a:ext cx="648000" cy="2520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06053B3-1190-FB62-357F-6C9BADAD0F95}"/>
              </a:ext>
            </a:extLst>
          </p:cNvPr>
          <p:cNvSpPr/>
          <p:nvPr/>
        </p:nvSpPr>
        <p:spPr>
          <a:xfrm>
            <a:off x="1066834" y="3235048"/>
            <a:ext cx="504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8,0%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FD42382-08DA-7A1C-38D8-938ADD903CE4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5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55E00B-D4D8-3B9F-2F35-BA87F3ED5B07}"/>
              </a:ext>
            </a:extLst>
          </p:cNvPr>
          <p:cNvSpPr txBox="1"/>
          <p:nvPr/>
        </p:nvSpPr>
        <p:spPr>
          <a:xfrm>
            <a:off x="0" y="2456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sz="20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 participación de los gobiernos subnacionales concentra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el 56% d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descentralizable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año 2024</a:t>
            </a:r>
            <a:endParaRPr lang="es-PE" sz="20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0F3F5F-8483-835C-A87F-75013584638D}"/>
              </a:ext>
            </a:extLst>
          </p:cNvPr>
          <p:cNvSpPr txBox="1"/>
          <p:nvPr/>
        </p:nvSpPr>
        <p:spPr>
          <a:xfrm>
            <a:off x="4007254" y="1393522"/>
            <a:ext cx="429519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350" b="1"/>
            </a:lvl1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PIA 2023 </a:t>
            </a:r>
          </a:p>
          <a:p>
            <a:r>
              <a:rPr lang="es-MX" sz="1600" b="0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F9F4A9-8966-C9FF-FF90-1BF9809D1811}"/>
              </a:ext>
            </a:extLst>
          </p:cNvPr>
          <p:cNvSpPr txBox="1"/>
          <p:nvPr/>
        </p:nvSpPr>
        <p:spPr>
          <a:xfrm>
            <a:off x="8302123" y="1393522"/>
            <a:ext cx="359823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350" b="1"/>
            </a:lvl1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PIA 2024</a:t>
            </a:r>
          </a:p>
          <a:p>
            <a:r>
              <a:rPr lang="es-MX" sz="1600" b="0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4B53B-0D6E-2D84-884A-FDB4C5350BAC}"/>
              </a:ext>
            </a:extLst>
          </p:cNvPr>
          <p:cNvSpPr txBox="1"/>
          <p:nvPr/>
        </p:nvSpPr>
        <p:spPr>
          <a:xfrm>
            <a:off x="-304104" y="1393522"/>
            <a:ext cx="42760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350" b="1"/>
            </a:lvl1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PIA 2017</a:t>
            </a:r>
          </a:p>
          <a:p>
            <a:r>
              <a:rPr lang="es-MX" sz="1600" b="0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B947A94-158B-182A-A09C-21F68F79FA2B}"/>
              </a:ext>
            </a:extLst>
          </p:cNvPr>
          <p:cNvSpPr/>
          <p:nvPr/>
        </p:nvSpPr>
        <p:spPr>
          <a:xfrm>
            <a:off x="4193371" y="5844284"/>
            <a:ext cx="168294" cy="157075"/>
          </a:xfrm>
          <a:prstGeom prst="rect">
            <a:avLst/>
          </a:prstGeom>
          <a:solidFill>
            <a:srgbClr val="00A7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73EF147-B25F-EBC1-1B23-49C9376E72DD}"/>
              </a:ext>
            </a:extLst>
          </p:cNvPr>
          <p:cNvSpPr/>
          <p:nvPr/>
        </p:nvSpPr>
        <p:spPr>
          <a:xfrm>
            <a:off x="6380982" y="5840996"/>
            <a:ext cx="168294" cy="1570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3A35BE8-496F-C8E5-F21B-AEB961EDBBE7}"/>
              </a:ext>
            </a:extLst>
          </p:cNvPr>
          <p:cNvSpPr txBox="1"/>
          <p:nvPr/>
        </p:nvSpPr>
        <p:spPr>
          <a:xfrm>
            <a:off x="4361664" y="5793795"/>
            <a:ext cx="1444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Gobierno Regional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90CF753-934D-9B80-3201-8B4956D52803}"/>
              </a:ext>
            </a:extLst>
          </p:cNvPr>
          <p:cNvSpPr txBox="1"/>
          <p:nvPr/>
        </p:nvSpPr>
        <p:spPr>
          <a:xfrm>
            <a:off x="6483425" y="5793794"/>
            <a:ext cx="1749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Gobierno Local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EB4FEAE-1BBE-130C-9261-EE4D1D53771D}"/>
              </a:ext>
            </a:extLst>
          </p:cNvPr>
          <p:cNvSpPr/>
          <p:nvPr/>
        </p:nvSpPr>
        <p:spPr>
          <a:xfrm>
            <a:off x="8483451" y="5844284"/>
            <a:ext cx="168294" cy="1570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B8E736A-B87A-B955-2AF8-36218884CEDF}"/>
              </a:ext>
            </a:extLst>
          </p:cNvPr>
          <p:cNvSpPr txBox="1"/>
          <p:nvPr/>
        </p:nvSpPr>
        <p:spPr>
          <a:xfrm>
            <a:off x="8651745" y="5793794"/>
            <a:ext cx="1115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Universidades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2ADA4E-C027-E722-4352-2136F4CF0099}"/>
              </a:ext>
            </a:extLst>
          </p:cNvPr>
          <p:cNvSpPr/>
          <p:nvPr/>
        </p:nvSpPr>
        <p:spPr>
          <a:xfrm>
            <a:off x="2076430" y="5844284"/>
            <a:ext cx="168294" cy="157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EC3E5BF-7CB7-00AE-1A9B-EAF52895F8BF}"/>
              </a:ext>
            </a:extLst>
          </p:cNvPr>
          <p:cNvSpPr txBox="1"/>
          <p:nvPr/>
        </p:nvSpPr>
        <p:spPr>
          <a:xfrm>
            <a:off x="2212440" y="5793794"/>
            <a:ext cx="1606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tx1"/>
                </a:solidFill>
              </a:rPr>
              <a:t>Gobierno Nacional</a:t>
            </a:r>
            <a:endParaRPr lang="es-PE" sz="1100" dirty="0">
              <a:solidFill>
                <a:schemeClr val="tx1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2E08AE4-7A46-DD5A-F830-109D5096BD3D}"/>
              </a:ext>
            </a:extLst>
          </p:cNvPr>
          <p:cNvGraphicFramePr>
            <a:graphicFrameLocks/>
          </p:cNvGraphicFramePr>
          <p:nvPr/>
        </p:nvGraphicFramePr>
        <p:xfrm>
          <a:off x="101712" y="2150356"/>
          <a:ext cx="3870264" cy="31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4B59616-D458-64A0-0F61-C8A40395DB31}"/>
              </a:ext>
            </a:extLst>
          </p:cNvPr>
          <p:cNvGraphicFramePr>
            <a:graphicFrameLocks/>
          </p:cNvGraphicFramePr>
          <p:nvPr/>
        </p:nvGraphicFramePr>
        <p:xfrm>
          <a:off x="4045143" y="2145682"/>
          <a:ext cx="3870264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DEBA2A77-4003-99E3-A4D1-C02EAC69D268}"/>
              </a:ext>
            </a:extLst>
          </p:cNvPr>
          <p:cNvGraphicFramePr>
            <a:graphicFrameLocks/>
          </p:cNvGraphicFramePr>
          <p:nvPr/>
        </p:nvGraphicFramePr>
        <p:xfrm>
          <a:off x="7988575" y="2145682"/>
          <a:ext cx="38700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7CF5D97E-B393-0A76-2E91-E6D85433C57E}"/>
              </a:ext>
            </a:extLst>
          </p:cNvPr>
          <p:cNvSpPr/>
          <p:nvPr/>
        </p:nvSpPr>
        <p:spPr>
          <a:xfrm>
            <a:off x="10456502" y="2996702"/>
            <a:ext cx="1460063" cy="170712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64B77A2-CEBF-3936-38E3-62650BD1F6EF}"/>
              </a:ext>
            </a:extLst>
          </p:cNvPr>
          <p:cNvSpPr/>
          <p:nvPr/>
        </p:nvSpPr>
        <p:spPr>
          <a:xfrm>
            <a:off x="6380982" y="3047029"/>
            <a:ext cx="1460063" cy="170712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10">
            <a:extLst>
              <a:ext uri="{FF2B5EF4-FFF2-40B4-BE49-F238E27FC236}">
                <a16:creationId xmlns:a16="http://schemas.microsoft.com/office/drawing/2014/main" id="{8FBD8489-A101-EB68-1DDE-0E66DE66E294}"/>
              </a:ext>
            </a:extLst>
          </p:cNvPr>
          <p:cNvSpPr txBox="1"/>
          <p:nvPr/>
        </p:nvSpPr>
        <p:spPr>
          <a:xfrm>
            <a:off x="7155745" y="2631188"/>
            <a:ext cx="788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endParaRPr lang="es-PE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1906048-53D7-434B-B1FC-B660D8B4C388}"/>
              </a:ext>
            </a:extLst>
          </p:cNvPr>
          <p:cNvSpPr/>
          <p:nvPr/>
        </p:nvSpPr>
        <p:spPr>
          <a:xfrm>
            <a:off x="2285687" y="2971160"/>
            <a:ext cx="1460063" cy="170712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CuadroTexto 10">
            <a:extLst>
              <a:ext uri="{FF2B5EF4-FFF2-40B4-BE49-F238E27FC236}">
                <a16:creationId xmlns:a16="http://schemas.microsoft.com/office/drawing/2014/main" id="{2926F942-B283-D31B-6E84-188F47A1E577}"/>
              </a:ext>
            </a:extLst>
          </p:cNvPr>
          <p:cNvSpPr txBox="1"/>
          <p:nvPr/>
        </p:nvSpPr>
        <p:spPr>
          <a:xfrm>
            <a:off x="2973422" y="2498913"/>
            <a:ext cx="788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es-PE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0">
            <a:extLst>
              <a:ext uri="{FF2B5EF4-FFF2-40B4-BE49-F238E27FC236}">
                <a16:creationId xmlns:a16="http://schemas.microsoft.com/office/drawing/2014/main" id="{C999FF80-54DF-00BF-6D5A-0B7C6A88A5F0}"/>
              </a:ext>
            </a:extLst>
          </p:cNvPr>
          <p:cNvSpPr txBox="1"/>
          <p:nvPr/>
        </p:nvSpPr>
        <p:spPr>
          <a:xfrm>
            <a:off x="11286974" y="2638709"/>
            <a:ext cx="788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  <a:endParaRPr lang="es-PE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EF4641-2105-4F19-6943-FAFDC344A151}"/>
              </a:ext>
            </a:extLst>
          </p:cNvPr>
          <p:cNvSpPr txBox="1"/>
          <p:nvPr/>
        </p:nvSpPr>
        <p:spPr>
          <a:xfrm>
            <a:off x="7052" y="6367228"/>
            <a:ext cx="115983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El presupuesto presentado considera la reasignación de los recursos para la sostenibilidad de transferencias de sectores y la ARCC, mapeadas a la fecha, hacia el presupuesto de los gobiernos subnacionales. El presupuesto del pliego PCM se considera como gastos de naturaleza centralizado con excepción de la ARCC.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D2615A42-704A-6FDD-632E-1A42BCC2E885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6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7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71D5AE2-3D12-FA35-68A4-D04E8A8AC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90798"/>
              </p:ext>
            </p:extLst>
          </p:nvPr>
        </p:nvGraphicFramePr>
        <p:xfrm>
          <a:off x="1992085" y="2093572"/>
          <a:ext cx="8055429" cy="1901485"/>
        </p:xfrm>
        <a:graphic>
          <a:graphicData uri="http://schemas.openxmlformats.org/drawingml/2006/table">
            <a:tbl>
              <a:tblPr/>
              <a:tblGrid>
                <a:gridCol w="3386131">
                  <a:extLst>
                    <a:ext uri="{9D8B030D-6E8A-4147-A177-3AD203B41FA5}">
                      <a16:colId xmlns:a16="http://schemas.microsoft.com/office/drawing/2014/main" val="396107299"/>
                    </a:ext>
                  </a:extLst>
                </a:gridCol>
                <a:gridCol w="1069305">
                  <a:extLst>
                    <a:ext uri="{9D8B030D-6E8A-4147-A177-3AD203B41FA5}">
                      <a16:colId xmlns:a16="http://schemas.microsoft.com/office/drawing/2014/main" val="2547451915"/>
                    </a:ext>
                  </a:extLst>
                </a:gridCol>
                <a:gridCol w="1069305">
                  <a:extLst>
                    <a:ext uri="{9D8B030D-6E8A-4147-A177-3AD203B41FA5}">
                      <a16:colId xmlns:a16="http://schemas.microsoft.com/office/drawing/2014/main" val="1591237111"/>
                    </a:ext>
                  </a:extLst>
                </a:gridCol>
                <a:gridCol w="1265344">
                  <a:extLst>
                    <a:ext uri="{9D8B030D-6E8A-4147-A177-3AD203B41FA5}">
                      <a16:colId xmlns:a16="http://schemas.microsoft.com/office/drawing/2014/main" val="2642356751"/>
                    </a:ext>
                  </a:extLst>
                </a:gridCol>
                <a:gridCol w="1265344">
                  <a:extLst>
                    <a:ext uri="{9D8B030D-6E8A-4147-A177-3AD203B41FA5}">
                      <a16:colId xmlns:a16="http://schemas.microsoft.com/office/drawing/2014/main" val="3691385374"/>
                    </a:ext>
                  </a:extLst>
                </a:gridCol>
              </a:tblGrid>
              <a:tr h="633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 DE GOBIERNO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  <a:b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  <a:b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S/ 2024/2023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% 2024/2023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036161"/>
                  </a:ext>
                </a:extLst>
              </a:tr>
              <a:tr h="31691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GOBIERNO NACIONAL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141 122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153 640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380494"/>
                  </a:ext>
                </a:extLst>
              </a:tr>
              <a:tr h="31691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GOBIERNOS REGIONALES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43 871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261806"/>
                  </a:ext>
                </a:extLst>
              </a:tr>
              <a:tr h="31691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GOBIERNOS LOCALES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29 797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167473"/>
                  </a:ext>
                </a:extLst>
              </a:tr>
              <a:tr h="31691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214 790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240 806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5357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F2DD4D5-69EB-6F0D-A32F-926BAB1FFDBD}"/>
              </a:ext>
            </a:extLst>
          </p:cNvPr>
          <p:cNvSpPr txBox="1"/>
          <p:nvPr/>
        </p:nvSpPr>
        <p:spPr>
          <a:xfrm>
            <a:off x="350028" y="74475"/>
            <a:ext cx="1149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 presupuesto para el año 2024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 un crecimiento en los gobiernos subnacionales de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13 499 millones </a:t>
            </a:r>
            <a:endParaRPr lang="es-PE" sz="20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32DB6B-045E-C27D-5CC4-D81793FC5D42}"/>
              </a:ext>
            </a:extLst>
          </p:cNvPr>
          <p:cNvSpPr txBox="1"/>
          <p:nvPr/>
        </p:nvSpPr>
        <p:spPr>
          <a:xfrm>
            <a:off x="3089874" y="1301527"/>
            <a:ext cx="6012249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350" b="1"/>
            </a:lvl1pPr>
          </a:lstStyle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2024 por nivel de gobierno</a:t>
            </a:r>
          </a:p>
          <a:p>
            <a:r>
              <a:rPr lang="es-MX" sz="1600" b="0" dirty="0">
                <a:latin typeface="Arial" panose="020B0604020202020204" pitchFamily="34" charset="0"/>
                <a:cs typeface="Arial" panose="020B0604020202020204" pitchFamily="34" charset="0"/>
              </a:rPr>
              <a:t>(Millones de soles)</a:t>
            </a:r>
            <a:endParaRPr lang="es-P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1DDBC0CD-939D-876D-D9C4-85C18F24C13C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7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9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A9AADB-C1C4-467E-4322-FFB768F13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72025"/>
              </p:ext>
            </p:extLst>
          </p:nvPr>
        </p:nvGraphicFramePr>
        <p:xfrm>
          <a:off x="1749982" y="906386"/>
          <a:ext cx="8692036" cy="4668781"/>
        </p:xfrm>
        <a:graphic>
          <a:graphicData uri="http://schemas.openxmlformats.org/drawingml/2006/table">
            <a:tbl>
              <a:tblPr/>
              <a:tblGrid>
                <a:gridCol w="5523670">
                  <a:extLst>
                    <a:ext uri="{9D8B030D-6E8A-4147-A177-3AD203B41FA5}">
                      <a16:colId xmlns:a16="http://schemas.microsoft.com/office/drawing/2014/main" val="3811071673"/>
                    </a:ext>
                  </a:extLst>
                </a:gridCol>
                <a:gridCol w="1056122">
                  <a:extLst>
                    <a:ext uri="{9D8B030D-6E8A-4147-A177-3AD203B41FA5}">
                      <a16:colId xmlns:a16="http://schemas.microsoft.com/office/drawing/2014/main" val="1645721760"/>
                    </a:ext>
                  </a:extLst>
                </a:gridCol>
                <a:gridCol w="1056122">
                  <a:extLst>
                    <a:ext uri="{9D8B030D-6E8A-4147-A177-3AD203B41FA5}">
                      <a16:colId xmlns:a16="http://schemas.microsoft.com/office/drawing/2014/main" val="1471464960"/>
                    </a:ext>
                  </a:extLst>
                </a:gridCol>
                <a:gridCol w="1056122">
                  <a:extLst>
                    <a:ext uri="{9D8B030D-6E8A-4147-A177-3AD203B41FA5}">
                      <a16:colId xmlns:a16="http://schemas.microsoft.com/office/drawing/2014/main" val="1695537177"/>
                    </a:ext>
                  </a:extLst>
                </a:gridCol>
              </a:tblGrid>
              <a:tr h="2559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CAT. GASTO / GENERICA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VAR. S/ 2024/2023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2265"/>
                  </a:ext>
                </a:extLst>
              </a:tr>
              <a:tr h="26598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38089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GASTOS CORRIENTES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131 027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147 735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99023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 RESERVA DE CONTINGENCIA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-1 110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680145"/>
                  </a:ext>
                </a:extLst>
              </a:tr>
              <a:tr h="26876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PERSONAL Y OBLIGACIONES SOCIALES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56 804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79 277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22 473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503600"/>
                  </a:ext>
                </a:extLst>
              </a:tr>
              <a:tr h="26944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PENSIONES Y OTRAS PRESTACIONES SOCIALES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14 876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515772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BIENES Y SERVICIOS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43 605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37 288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-6 317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16904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DONACIONES Y TRANSFERENCIAS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693022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OTROS GASTOS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178749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GASTOS DE CAPITAL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59 810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64 706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3039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 RESERVA DE CONTINGENCIA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832592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DONACIONES Y TRANSFERENCIAS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641304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OTROS GASTOS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8379"/>
                  </a:ext>
                </a:extLst>
              </a:tr>
              <a:tr h="26876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ADQUISICION DE ACTIVOS NO FINANCIEROS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54 350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50596"/>
                  </a:ext>
                </a:extLst>
              </a:tr>
              <a:tr h="26876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ADQUISICION DE ACTIVOS FINANCIEROS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13628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SERVICIO DE LA DEUDA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28 364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09268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SERVICIO DE LA DEUDA PUBLICA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28 364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97575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214 790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240 806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5484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1447535-46D8-556B-A331-96C44A3FFA40}"/>
              </a:ext>
            </a:extLst>
          </p:cNvPr>
          <p:cNvSpPr txBox="1"/>
          <p:nvPr/>
        </p:nvSpPr>
        <p:spPr>
          <a:xfrm>
            <a:off x="350028" y="74475"/>
            <a:ext cx="1149194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Presupuesto 2024 por categoría y genérica de gasto</a:t>
            </a:r>
          </a:p>
          <a:p>
            <a:pPr algn="ctr"/>
            <a:r>
              <a:rPr lang="es-MX" sz="1800" b="0" dirty="0">
                <a:latin typeface="Arial" panose="020B0604020202020204" pitchFamily="34" charset="0"/>
                <a:cs typeface="Arial" panose="020B0604020202020204" pitchFamily="34" charset="0"/>
              </a:rPr>
              <a:t>(Millones de soles)</a:t>
            </a:r>
            <a:endParaRPr lang="es-P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A5615D18-ACB8-C246-52D8-E3D4CF82494B}"/>
              </a:ext>
            </a:extLst>
          </p:cNvPr>
          <p:cNvSpPr txBox="1">
            <a:spLocks/>
          </p:cNvSpPr>
          <p:nvPr/>
        </p:nvSpPr>
        <p:spPr>
          <a:xfrm>
            <a:off x="9448800" y="6524043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1CE4D575-FFA2-EB0D-B2DE-8CAEEA929619}"/>
              </a:ext>
            </a:extLst>
          </p:cNvPr>
          <p:cNvSpPr txBox="1"/>
          <p:nvPr/>
        </p:nvSpPr>
        <p:spPr>
          <a:xfrm>
            <a:off x="1749981" y="5686066"/>
            <a:ext cx="8692037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incremento en la genérica de gastos de personal se explica por un incremento en el costo de la planilla del personal activo por S/ 7,264 millones, el pase de los clasificadores del personal CAS de la genérica de bienes y servicios por S/ 15,039 millones (el mismo que presenta un incremento de S/ 2,041 millones respecto al 2023) y el paso de los clasificadores de pago de sentencias judiciales en calidad de cosa juzgada para trabajadores del sector público de la genérica otros gastos por S/ 170 millones.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1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FD31260-BB84-EB28-407B-922D7BC70994}"/>
              </a:ext>
            </a:extLst>
          </p:cNvPr>
          <p:cNvSpPr txBox="1">
            <a:spLocks/>
          </p:cNvSpPr>
          <p:nvPr/>
        </p:nvSpPr>
        <p:spPr>
          <a:xfrm>
            <a:off x="0" y="70241"/>
            <a:ext cx="12268199" cy="562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 crecimiento anual del gasto en remuneraciones para el próximo año </a:t>
            </a:r>
            <a:r>
              <a:rPr lang="es-ES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2.7 veces mayor al promedio de la variación</a:t>
            </a: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anual de los últimos 10 años</a:t>
            </a:r>
            <a:endParaRPr kumimoji="0" lang="es-E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58505C-A7BA-FC0B-0334-52F0927F47A7}"/>
              </a:ext>
            </a:extLst>
          </p:cNvPr>
          <p:cNvSpPr txBox="1"/>
          <p:nvPr/>
        </p:nvSpPr>
        <p:spPr>
          <a:xfrm>
            <a:off x="2464169" y="1220947"/>
            <a:ext cx="720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Variación Anual del PIA en Remuneraciones</a:t>
            </a:r>
            <a:r>
              <a:rPr kumimoji="0" lang="es-PE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Millones de soles</a:t>
            </a: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E6605D-A717-6914-05E1-BAF27964B5DB}"/>
              </a:ext>
            </a:extLst>
          </p:cNvPr>
          <p:cNvSpPr/>
          <p:nvPr/>
        </p:nvSpPr>
        <p:spPr>
          <a:xfrm>
            <a:off x="263265" y="6087664"/>
            <a:ext cx="10341522" cy="456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>
                <a:solidFill>
                  <a:schemeClr val="tx1"/>
                </a:solidFill>
              </a:rPr>
              <a:t>1/ Genérica 2.1 Personal y Obligaciones Sociales y CAS.</a:t>
            </a:r>
          </a:p>
          <a:p>
            <a:r>
              <a:rPr lang="es-ES" sz="1050" dirty="0">
                <a:solidFill>
                  <a:schemeClr val="tx1"/>
                </a:solidFill>
              </a:rPr>
              <a:t>2/ Efecto Mayor PEA considera procesos de nombramientos de salud y sostenibilidad del personal CAS creado durante la ejecución, Altas del Personal Policial Militar, plazas de educación del proceso de racionalización y el tránsito al servicio civil</a:t>
            </a:r>
          </a:p>
          <a:p>
            <a:r>
              <a:rPr lang="es-ES" sz="1050" dirty="0">
                <a:solidFill>
                  <a:schemeClr val="tx1"/>
                </a:solidFill>
              </a:rPr>
              <a:t>3/ Se incluye el presupuesto por asignarse de Poder Judicial</a:t>
            </a:r>
            <a:endParaRPr lang="es-PE" sz="1050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9DE2289-C00C-48B2-1559-CA2815BCF353}"/>
              </a:ext>
            </a:extLst>
          </p:cNvPr>
          <p:cNvGraphicFramePr>
            <a:graphicFrameLocks/>
          </p:cNvGraphicFramePr>
          <p:nvPr/>
        </p:nvGraphicFramePr>
        <p:xfrm>
          <a:off x="1140134" y="1293183"/>
          <a:ext cx="9864564" cy="467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51107-6962-86E6-8C94-B9ADB388E247}"/>
              </a:ext>
            </a:extLst>
          </p:cNvPr>
          <p:cNvSpPr/>
          <p:nvPr/>
        </p:nvSpPr>
        <p:spPr>
          <a:xfrm>
            <a:off x="233162" y="1818832"/>
            <a:ext cx="229378" cy="201041"/>
          </a:xfrm>
          <a:prstGeom prst="rect">
            <a:avLst/>
          </a:prstGeom>
          <a:solidFill>
            <a:srgbClr val="1EA2A2"/>
          </a:solidFill>
          <a:ln>
            <a:solidFill>
              <a:srgbClr val="1E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C95958-8B7A-2CEF-3692-FB469EA0323F}"/>
              </a:ext>
            </a:extLst>
          </p:cNvPr>
          <p:cNvSpPr/>
          <p:nvPr/>
        </p:nvSpPr>
        <p:spPr>
          <a:xfrm>
            <a:off x="597385" y="1818833"/>
            <a:ext cx="1466460" cy="20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Total</a:t>
            </a:r>
            <a:endParaRPr lang="es-P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10D8D93-BA49-E227-57E9-67037F223755}"/>
              </a:ext>
            </a:extLst>
          </p:cNvPr>
          <p:cNvSpPr/>
          <p:nvPr/>
        </p:nvSpPr>
        <p:spPr>
          <a:xfrm>
            <a:off x="234668" y="2125814"/>
            <a:ext cx="229378" cy="2010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9D9ACAF-7BCA-ABA6-D977-4ADDD8DA5686}"/>
              </a:ext>
            </a:extLst>
          </p:cNvPr>
          <p:cNvSpPr/>
          <p:nvPr/>
        </p:nvSpPr>
        <p:spPr>
          <a:xfrm>
            <a:off x="597385" y="2101066"/>
            <a:ext cx="1466460" cy="20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Mayor PEA</a:t>
            </a:r>
            <a:endParaRPr lang="es-P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5CEC53-09AD-B9C6-0714-01E997349683}"/>
              </a:ext>
            </a:extLst>
          </p:cNvPr>
          <p:cNvSpPr/>
          <p:nvPr/>
        </p:nvSpPr>
        <p:spPr>
          <a:xfrm>
            <a:off x="234668" y="2475236"/>
            <a:ext cx="229378" cy="2010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1FF4D7D-B520-ED3A-1356-9EBF0B4E4A91}"/>
              </a:ext>
            </a:extLst>
          </p:cNvPr>
          <p:cNvSpPr/>
          <p:nvPr/>
        </p:nvSpPr>
        <p:spPr>
          <a:xfrm>
            <a:off x="615668" y="2435189"/>
            <a:ext cx="1585025" cy="38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Incremento Salariales y Beneficios</a:t>
            </a:r>
            <a:endParaRPr lang="es-P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6E71F8F-9736-DEE7-3571-A44ECC939B65}"/>
              </a:ext>
            </a:extLst>
          </p:cNvPr>
          <p:cNvSpPr/>
          <p:nvPr/>
        </p:nvSpPr>
        <p:spPr>
          <a:xfrm>
            <a:off x="9236279" y="2979059"/>
            <a:ext cx="1097024" cy="267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6 942</a:t>
            </a:r>
            <a:endParaRPr lang="es-P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F3AE659-2F75-D95B-A684-7E4341DD71C0}"/>
              </a:ext>
            </a:extLst>
          </p:cNvPr>
          <p:cNvSpPr/>
          <p:nvPr/>
        </p:nvSpPr>
        <p:spPr>
          <a:xfrm>
            <a:off x="7315312" y="4074989"/>
            <a:ext cx="1976582" cy="306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Promedio: S/ 3 737</a:t>
            </a:r>
            <a:endParaRPr lang="es-P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677D0A-BC3A-CCCB-9B37-19DA60F088BB}"/>
              </a:ext>
            </a:extLst>
          </p:cNvPr>
          <p:cNvSpPr/>
          <p:nvPr/>
        </p:nvSpPr>
        <p:spPr>
          <a:xfrm>
            <a:off x="10333303" y="1886133"/>
            <a:ext cx="894158" cy="267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9 922</a:t>
            </a:r>
            <a:endParaRPr lang="es-P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errar llave 21">
            <a:extLst>
              <a:ext uri="{FF2B5EF4-FFF2-40B4-BE49-F238E27FC236}">
                <a16:creationId xmlns:a16="http://schemas.microsoft.com/office/drawing/2014/main" id="{EA69FE75-203C-121E-C186-35F8CDF8BE9C}"/>
              </a:ext>
            </a:extLst>
          </p:cNvPr>
          <p:cNvSpPr/>
          <p:nvPr/>
        </p:nvSpPr>
        <p:spPr>
          <a:xfrm>
            <a:off x="10333303" y="2501532"/>
            <a:ext cx="108000" cy="844805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C7233322-D1B5-D152-D654-982EDCBEC052}"/>
              </a:ext>
            </a:extLst>
          </p:cNvPr>
          <p:cNvSpPr/>
          <p:nvPr/>
        </p:nvSpPr>
        <p:spPr>
          <a:xfrm>
            <a:off x="10333303" y="2031384"/>
            <a:ext cx="108000" cy="35435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Marcador de número de diapositiva 15">
            <a:extLst>
              <a:ext uri="{FF2B5EF4-FFF2-40B4-BE49-F238E27FC236}">
                <a16:creationId xmlns:a16="http://schemas.microsoft.com/office/drawing/2014/main" id="{CF9937BC-165B-B800-A7C0-C24E32769716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b="1" smtClean="0">
                <a:solidFill>
                  <a:schemeClr val="bg1"/>
                </a:solidFill>
              </a:rPr>
              <a:pPr algn="r"/>
              <a:t>9</a:t>
            </a:fld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F2AB67C-644C-8852-3060-1175878CC5AC}"/>
              </a:ext>
            </a:extLst>
          </p:cNvPr>
          <p:cNvCxnSpPr>
            <a:cxnSpLocks/>
          </p:cNvCxnSpPr>
          <p:nvPr/>
        </p:nvCxnSpPr>
        <p:spPr>
          <a:xfrm flipV="1">
            <a:off x="9227352" y="4044077"/>
            <a:ext cx="317999" cy="10176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CCDC7D0-DA83-B4B4-85CB-059991D3FD66}"/>
              </a:ext>
            </a:extLst>
          </p:cNvPr>
          <p:cNvCxnSpPr>
            <a:cxnSpLocks/>
          </p:cNvCxnSpPr>
          <p:nvPr/>
        </p:nvCxnSpPr>
        <p:spPr>
          <a:xfrm flipV="1">
            <a:off x="9987521" y="2226334"/>
            <a:ext cx="308346" cy="6700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12957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20678</TotalTime>
  <Words>3160</Words>
  <Application>Microsoft Office PowerPoint</Application>
  <PresentationFormat>Panorámica</PresentationFormat>
  <Paragraphs>877</Paragraphs>
  <Slides>24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</vt:lpstr>
      <vt:lpstr>Calibri</vt:lpstr>
      <vt:lpstr>Calibri Light</vt:lpstr>
      <vt:lpstr>1_Diseño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Leiva</dc:creator>
  <cp:lastModifiedBy>USER</cp:lastModifiedBy>
  <cp:revision>477</cp:revision>
  <cp:lastPrinted>2023-08-23T19:11:42Z</cp:lastPrinted>
  <dcterms:created xsi:type="dcterms:W3CDTF">2022-04-07T01:27:24Z</dcterms:created>
  <dcterms:modified xsi:type="dcterms:W3CDTF">2023-09-08T15:26:42Z</dcterms:modified>
</cp:coreProperties>
</file>