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87" r:id="rId2"/>
    <p:sldId id="267" r:id="rId3"/>
    <p:sldId id="278" r:id="rId4"/>
    <p:sldId id="289" r:id="rId5"/>
    <p:sldId id="313" r:id="rId6"/>
    <p:sldId id="306" r:id="rId7"/>
    <p:sldId id="283" r:id="rId8"/>
    <p:sldId id="284" r:id="rId9"/>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54EC"/>
    <a:srgbClr val="FF0000"/>
    <a:srgbClr val="0F36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758ECC2E-6FAC-40EF-87CA-B0919F8D3606}" type="datetimeFigureOut">
              <a:rPr lang="es-PE" smtClean="0"/>
              <a:t>8/09/2023</a:t>
            </a:fld>
            <a:endParaRPr lang="es-PE"/>
          </a:p>
        </p:txBody>
      </p:sp>
      <p:sp>
        <p:nvSpPr>
          <p:cNvPr id="4" name="Marcador de imagen d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579A4422-6AA7-4A3B-AFAB-3B76015227E5}" type="slidenum">
              <a:rPr lang="es-PE" smtClean="0"/>
              <a:t>‹Nº›</a:t>
            </a:fld>
            <a:endParaRPr lang="es-PE"/>
          </a:p>
        </p:txBody>
      </p:sp>
    </p:spTree>
    <p:extLst>
      <p:ext uri="{BB962C8B-B14F-4D97-AF65-F5344CB8AC3E}">
        <p14:creationId xmlns:p14="http://schemas.microsoft.com/office/powerpoint/2010/main" val="43091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a:extLst>
              <a:ext uri="{FF2B5EF4-FFF2-40B4-BE49-F238E27FC236}">
                <a16:creationId xmlns:a16="http://schemas.microsoft.com/office/drawing/2014/main" id="{3A500EE0-AFB4-0098-CB00-D4EEFF2E97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a:extLst>
              <a:ext uri="{FF2B5EF4-FFF2-40B4-BE49-F238E27FC236}">
                <a16:creationId xmlns:a16="http://schemas.microsoft.com/office/drawing/2014/main" id="{531A4284-1E97-45BA-1AA0-CB9C6B56523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12292" name="Marcador de número de diapositiva 3">
            <a:extLst>
              <a:ext uri="{FF2B5EF4-FFF2-40B4-BE49-F238E27FC236}">
                <a16:creationId xmlns:a16="http://schemas.microsoft.com/office/drawing/2014/main" id="{267E9F46-31DC-37EF-CE79-B579DE3E03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5A4CECC-564C-47FD-A6E3-493EB5307D3E}" type="slidenum">
              <a:rPr lang="es-ES" altLang="es-PE" smtClean="0">
                <a:latin typeface="Cambria" panose="02040503050406030204" pitchFamily="18" charset="0"/>
              </a:rPr>
              <a:pPr fontAlgn="base">
                <a:spcBef>
                  <a:spcPct val="0"/>
                </a:spcBef>
                <a:spcAft>
                  <a:spcPct val="0"/>
                </a:spcAft>
              </a:pPr>
              <a:t>2</a:t>
            </a:fld>
            <a:endParaRPr lang="es-ES" altLang="es-PE">
              <a:latin typeface="Cambria" panose="020405030504060302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imagen de diapositiva 1">
            <a:extLst>
              <a:ext uri="{FF2B5EF4-FFF2-40B4-BE49-F238E27FC236}">
                <a16:creationId xmlns:a16="http://schemas.microsoft.com/office/drawing/2014/main" id="{6D4908CA-5157-BCF9-4B5C-1554BD6151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Marcador de notas 2">
            <a:extLst>
              <a:ext uri="{FF2B5EF4-FFF2-40B4-BE49-F238E27FC236}">
                <a16:creationId xmlns:a16="http://schemas.microsoft.com/office/drawing/2014/main" id="{B5E950AD-A061-2B99-6D1C-802936F1FF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14340" name="Marcador de número de diapositiva 3">
            <a:extLst>
              <a:ext uri="{FF2B5EF4-FFF2-40B4-BE49-F238E27FC236}">
                <a16:creationId xmlns:a16="http://schemas.microsoft.com/office/drawing/2014/main" id="{46368A7E-F554-2407-8E62-C619B24D69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4122D5B-690E-47D9-96E7-F0FD9F646CDD}" type="slidenum">
              <a:rPr lang="es-ES" altLang="es-PE" smtClean="0">
                <a:latin typeface="Cambria" panose="02040503050406030204" pitchFamily="18" charset="0"/>
              </a:rPr>
              <a:pPr fontAlgn="base">
                <a:spcBef>
                  <a:spcPct val="0"/>
                </a:spcBef>
                <a:spcAft>
                  <a:spcPct val="0"/>
                </a:spcAft>
              </a:pPr>
              <a:t>3</a:t>
            </a:fld>
            <a:endParaRPr lang="es-ES" altLang="es-PE">
              <a:latin typeface="Cambria" panose="020405030504060302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a:extLst>
              <a:ext uri="{FF2B5EF4-FFF2-40B4-BE49-F238E27FC236}">
                <a16:creationId xmlns:a16="http://schemas.microsoft.com/office/drawing/2014/main" id="{CC6EB4BE-D870-146D-7E16-45507919FF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Marcador de notas 2">
            <a:extLst>
              <a:ext uri="{FF2B5EF4-FFF2-40B4-BE49-F238E27FC236}">
                <a16:creationId xmlns:a16="http://schemas.microsoft.com/office/drawing/2014/main" id="{69E05875-2751-9880-AC97-1C930CE007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16388" name="Marcador de número de diapositiva 3">
            <a:extLst>
              <a:ext uri="{FF2B5EF4-FFF2-40B4-BE49-F238E27FC236}">
                <a16:creationId xmlns:a16="http://schemas.microsoft.com/office/drawing/2014/main" id="{6C70001A-4461-B63D-AEF0-9990D87A417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9A6CABF-372E-4529-A9D6-5504ED39F27E}" type="slidenum">
              <a:rPr lang="es-ES" altLang="es-PE" smtClean="0">
                <a:latin typeface="Cambria" panose="02040503050406030204" pitchFamily="18" charset="0"/>
              </a:rPr>
              <a:pPr fontAlgn="base">
                <a:spcBef>
                  <a:spcPct val="0"/>
                </a:spcBef>
                <a:spcAft>
                  <a:spcPct val="0"/>
                </a:spcAft>
              </a:pPr>
              <a:t>4</a:t>
            </a:fld>
            <a:endParaRPr lang="es-ES" altLang="es-PE">
              <a:latin typeface="Cambria" panose="020405030504060302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a:extLst>
              <a:ext uri="{FF2B5EF4-FFF2-40B4-BE49-F238E27FC236}">
                <a16:creationId xmlns:a16="http://schemas.microsoft.com/office/drawing/2014/main" id="{FC1098ED-A531-EE6A-AD1F-CDB104CBDF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Marcador de notas 2">
            <a:extLst>
              <a:ext uri="{FF2B5EF4-FFF2-40B4-BE49-F238E27FC236}">
                <a16:creationId xmlns:a16="http://schemas.microsoft.com/office/drawing/2014/main" id="{8358E8B5-09B1-FA0C-BAC8-531A6B9D89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20484" name="Marcador de número de diapositiva 3">
            <a:extLst>
              <a:ext uri="{FF2B5EF4-FFF2-40B4-BE49-F238E27FC236}">
                <a16:creationId xmlns:a16="http://schemas.microsoft.com/office/drawing/2014/main" id="{C3098120-4D4A-35AF-575E-6286FDE114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62D43FE-CECB-42F7-B4D7-B5AD51D6988B}" type="slidenum">
              <a:rPr lang="es-ES" altLang="es-PE" smtClean="0">
                <a:latin typeface="Cambria" panose="02040503050406030204" pitchFamily="18" charset="0"/>
              </a:rPr>
              <a:pPr fontAlgn="base">
                <a:spcBef>
                  <a:spcPct val="0"/>
                </a:spcBef>
                <a:spcAft>
                  <a:spcPct val="0"/>
                </a:spcAft>
              </a:pPr>
              <a:t>5</a:t>
            </a:fld>
            <a:endParaRPr lang="es-ES" altLang="es-PE">
              <a:latin typeface="Cambria" panose="020405030504060302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Marcador de imagen de diapositiva 1">
            <a:extLst>
              <a:ext uri="{FF2B5EF4-FFF2-40B4-BE49-F238E27FC236}">
                <a16:creationId xmlns:a16="http://schemas.microsoft.com/office/drawing/2014/main" id="{3D6B6DFA-6BF1-71FB-4C68-4EE5915903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Marcador de notas 2">
            <a:extLst>
              <a:ext uri="{FF2B5EF4-FFF2-40B4-BE49-F238E27FC236}">
                <a16:creationId xmlns:a16="http://schemas.microsoft.com/office/drawing/2014/main" id="{D448D7F8-22FF-16BF-95A9-C2026D45328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22532" name="Marcador de número de diapositiva 3">
            <a:extLst>
              <a:ext uri="{FF2B5EF4-FFF2-40B4-BE49-F238E27FC236}">
                <a16:creationId xmlns:a16="http://schemas.microsoft.com/office/drawing/2014/main" id="{54F3D6B5-B421-6AA8-ACD0-D0F029B474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87E66C8-CCE0-4FAF-B34E-CF8B228D1447}" type="slidenum">
              <a:rPr lang="es-ES" altLang="es-PE" smtClean="0">
                <a:latin typeface="Cambria" panose="02040503050406030204" pitchFamily="18" charset="0"/>
              </a:rPr>
              <a:pPr fontAlgn="base">
                <a:spcBef>
                  <a:spcPct val="0"/>
                </a:spcBef>
                <a:spcAft>
                  <a:spcPct val="0"/>
                </a:spcAft>
              </a:pPr>
              <a:t>6</a:t>
            </a:fld>
            <a:endParaRPr lang="es-ES" altLang="es-PE">
              <a:latin typeface="Cambria" panose="020405030504060302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arcador de imagen de diapositiva 1">
            <a:extLst>
              <a:ext uri="{FF2B5EF4-FFF2-40B4-BE49-F238E27FC236}">
                <a16:creationId xmlns:a16="http://schemas.microsoft.com/office/drawing/2014/main" id="{30D75E41-D393-086F-56ED-3E5E257463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Marcador de notas 2">
            <a:extLst>
              <a:ext uri="{FF2B5EF4-FFF2-40B4-BE49-F238E27FC236}">
                <a16:creationId xmlns:a16="http://schemas.microsoft.com/office/drawing/2014/main" id="{83620AFD-2050-D1B3-2072-BFB5D8C071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32772" name="Marcador de número de diapositiva 3">
            <a:extLst>
              <a:ext uri="{FF2B5EF4-FFF2-40B4-BE49-F238E27FC236}">
                <a16:creationId xmlns:a16="http://schemas.microsoft.com/office/drawing/2014/main" id="{6D9A267D-9F34-F94C-3536-8C4F8CABF6C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F379A8C-40EA-42AE-8EC5-A0795F6AF36B}" type="slidenum">
              <a:rPr lang="es-ES" altLang="es-PE" smtClean="0">
                <a:latin typeface="Cambria" panose="02040503050406030204" pitchFamily="18" charset="0"/>
              </a:rPr>
              <a:pPr fontAlgn="base">
                <a:spcBef>
                  <a:spcPct val="0"/>
                </a:spcBef>
                <a:spcAft>
                  <a:spcPct val="0"/>
                </a:spcAft>
              </a:pPr>
              <a:t>7</a:t>
            </a:fld>
            <a:endParaRPr lang="es-ES" altLang="es-PE">
              <a:latin typeface="Cambria" panose="020405030504060302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Marcador de imagen de diapositiva 1">
            <a:extLst>
              <a:ext uri="{FF2B5EF4-FFF2-40B4-BE49-F238E27FC236}">
                <a16:creationId xmlns:a16="http://schemas.microsoft.com/office/drawing/2014/main" id="{9C2816B8-75F8-CC9C-E6EC-DAE8598B41B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Marcador de notas 2">
            <a:extLst>
              <a:ext uri="{FF2B5EF4-FFF2-40B4-BE49-F238E27FC236}">
                <a16:creationId xmlns:a16="http://schemas.microsoft.com/office/drawing/2014/main" id="{844676AA-6A61-4042-BB02-E1D0BA2462D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34820" name="Marcador de número de diapositiva 3">
            <a:extLst>
              <a:ext uri="{FF2B5EF4-FFF2-40B4-BE49-F238E27FC236}">
                <a16:creationId xmlns:a16="http://schemas.microsoft.com/office/drawing/2014/main" id="{9EFEB599-E5AB-0C3B-EDD7-919276E126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4FC42BEC-ECBD-4DF7-83D2-C724EC556147}" type="slidenum">
              <a:rPr lang="es-ES" altLang="es-PE" smtClean="0">
                <a:latin typeface="Cambria" panose="02040503050406030204" pitchFamily="18" charset="0"/>
              </a:rPr>
              <a:pPr fontAlgn="base">
                <a:spcBef>
                  <a:spcPct val="0"/>
                </a:spcBef>
                <a:spcAft>
                  <a:spcPct val="0"/>
                </a:spcAft>
              </a:pPr>
              <a:t>8</a:t>
            </a:fld>
            <a:endParaRPr lang="es-ES" altLang="es-PE">
              <a:latin typeface="Cambria" panose="020405030504060302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A908437-B8C9-4404-B195-297A5DC83F36}"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85237C4-3A51-4C87-A509-C5DD81B3DB30}" type="slidenum">
              <a:rPr lang="es-PE" smtClean="0"/>
              <a:t>‹Nº›</a:t>
            </a:fld>
            <a:endParaRPr lang="es-P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286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908437-B8C9-4404-B195-297A5DC83F36}"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160520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908437-B8C9-4404-B195-297A5DC83F36}"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49348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908437-B8C9-4404-B195-297A5DC83F36}"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363780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A908437-B8C9-4404-B195-297A5DC83F36}" type="datetimeFigureOut">
              <a:rPr lang="es-PE" smtClean="0"/>
              <a:t>8/09/2023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085237C4-3A51-4C87-A509-C5DD81B3DB30}" type="slidenum">
              <a:rPr lang="es-PE" smtClean="0"/>
              <a:t>‹Nº›</a:t>
            </a:fld>
            <a:endParaRPr lang="es-P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08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08437-B8C9-4404-B195-297A5DC83F36}"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9754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A908437-B8C9-4404-B195-297A5DC83F36}" type="datetimeFigureOut">
              <a:rPr lang="es-PE" smtClean="0"/>
              <a:t>8/09/2023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398426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A908437-B8C9-4404-B195-297A5DC83F36}" type="datetimeFigureOut">
              <a:rPr lang="es-PE" smtClean="0"/>
              <a:t>8/09/2023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13913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908437-B8C9-4404-B195-297A5DC83F36}" type="datetimeFigureOut">
              <a:rPr lang="es-PE" smtClean="0"/>
              <a:t>8/09/2023</a:t>
            </a:fld>
            <a:endParaRPr lang="es-P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PE"/>
          </a:p>
        </p:txBody>
      </p:sp>
      <p:sp>
        <p:nvSpPr>
          <p:cNvPr id="9" name="Slide Number Placeholder 8"/>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57299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A908437-B8C9-4404-B195-297A5DC83F36}" type="datetimeFigureOut">
              <a:rPr lang="es-PE" smtClean="0"/>
              <a:t>8/09/2023</a:t>
            </a:fld>
            <a:endParaRPr lang="es-P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P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85237C4-3A51-4C87-A509-C5DD81B3DB30}" type="slidenum">
              <a:rPr lang="es-PE" smtClean="0"/>
              <a:t>‹Nº›</a:t>
            </a:fld>
            <a:endParaRPr lang="es-PE"/>
          </a:p>
        </p:txBody>
      </p:sp>
    </p:spTree>
    <p:extLst>
      <p:ext uri="{BB962C8B-B14F-4D97-AF65-F5344CB8AC3E}">
        <p14:creationId xmlns:p14="http://schemas.microsoft.com/office/powerpoint/2010/main" val="187979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A908437-B8C9-4404-B195-297A5DC83F36}" type="datetimeFigureOut">
              <a:rPr lang="es-PE" smtClean="0"/>
              <a:t>8/09/2023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085237C4-3A51-4C87-A509-C5DD81B3DB30}" type="slidenum">
              <a:rPr lang="es-PE" smtClean="0"/>
              <a:t>‹Nº›</a:t>
            </a:fld>
            <a:endParaRPr lang="es-PE"/>
          </a:p>
        </p:txBody>
      </p:sp>
    </p:spTree>
    <p:extLst>
      <p:ext uri="{BB962C8B-B14F-4D97-AF65-F5344CB8AC3E}">
        <p14:creationId xmlns:p14="http://schemas.microsoft.com/office/powerpoint/2010/main" val="18775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A908437-B8C9-4404-B195-297A5DC83F36}" type="datetimeFigureOut">
              <a:rPr lang="es-PE" smtClean="0"/>
              <a:t>8/09/2023</a:t>
            </a:fld>
            <a:endParaRPr lang="es-P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P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85237C4-3A51-4C87-A509-C5DD81B3DB30}" type="slidenum">
              <a:rPr lang="es-PE" smtClean="0"/>
              <a:t>‹Nº›</a:t>
            </a:fld>
            <a:endParaRPr lang="es-P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1383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n 6">
            <a:extLst>
              <a:ext uri="{FF2B5EF4-FFF2-40B4-BE49-F238E27FC236}">
                <a16:creationId xmlns:a16="http://schemas.microsoft.com/office/drawing/2014/main" id="{BB6B275A-46D9-3DF6-724A-0D6133F12A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Imagen 7">
            <a:extLst>
              <a:ext uri="{FF2B5EF4-FFF2-40B4-BE49-F238E27FC236}">
                <a16:creationId xmlns:a16="http://schemas.microsoft.com/office/drawing/2014/main" id="{EB7B3C05-7503-879C-AA64-34B079EFA7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009"/>
          <a:stretch>
            <a:fillRect/>
          </a:stretch>
        </p:blipFill>
        <p:spPr bwMode="auto">
          <a:xfrm>
            <a:off x="766763" y="1314450"/>
            <a:ext cx="3935412"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2491F3CC-A55E-5712-A629-C28AC4DA1FAC}"/>
              </a:ext>
            </a:extLst>
          </p:cNvPr>
          <p:cNvSpPr txBox="1">
            <a:spLocks/>
          </p:cNvSpPr>
          <p:nvPr/>
        </p:nvSpPr>
        <p:spPr>
          <a:xfrm>
            <a:off x="4906962" y="1650828"/>
            <a:ext cx="6748884" cy="2447925"/>
          </a:xfrm>
          <a:prstGeom prst="rect">
            <a:avLst/>
          </a:prstGeom>
        </p:spPr>
        <p:txBody>
          <a:bodyPr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s-ES" sz="2000" b="1" dirty="0">
                <a:solidFill>
                  <a:schemeClr val="tx1"/>
                </a:solidFill>
                <a:latin typeface="Arial" panose="020B0604020202020204" pitchFamily="34" charset="0"/>
                <a:cs typeface="Arial" panose="020B0604020202020204" pitchFamily="34" charset="0"/>
              </a:rPr>
              <a:t>PROYECTO DE LEY </a:t>
            </a:r>
            <a:r>
              <a:rPr lang="es-ES" sz="2000" b="1" dirty="0" err="1">
                <a:solidFill>
                  <a:schemeClr val="tx1"/>
                </a:solidFill>
                <a:latin typeface="Arial" panose="020B0604020202020204" pitchFamily="34" charset="0"/>
                <a:cs typeface="Arial" panose="020B0604020202020204" pitchFamily="34" charset="0"/>
              </a:rPr>
              <a:t>N°</a:t>
            </a:r>
            <a:r>
              <a:rPr lang="es-ES" sz="2000" b="1" dirty="0">
                <a:solidFill>
                  <a:schemeClr val="tx1"/>
                </a:solidFill>
                <a:latin typeface="Arial" panose="020B0604020202020204" pitchFamily="34" charset="0"/>
                <a:cs typeface="Arial" panose="020B0604020202020204" pitchFamily="34" charset="0"/>
              </a:rPr>
              <a:t> 3147/2022-CR</a:t>
            </a:r>
          </a:p>
          <a:p>
            <a:pPr algn="ctr" fontAlgn="auto">
              <a:lnSpc>
                <a:spcPct val="120000"/>
              </a:lnSpc>
              <a:spcBef>
                <a:spcPts val="300"/>
              </a:spcBef>
              <a:spcAft>
                <a:spcPts val="0"/>
              </a:spcAft>
              <a:defRPr/>
            </a:pPr>
            <a:r>
              <a:rPr lang="es-ES" sz="2000" b="1" dirty="0">
                <a:solidFill>
                  <a:schemeClr val="tx1"/>
                </a:solidFill>
                <a:latin typeface="Arial" panose="020B0604020202020204" pitchFamily="34" charset="0"/>
                <a:cs typeface="Arial" panose="020B0604020202020204" pitchFamily="34" charset="0"/>
              </a:rPr>
              <a:t/>
            </a:r>
            <a:br>
              <a:rPr lang="es-ES" sz="2000" b="1" dirty="0">
                <a:solidFill>
                  <a:schemeClr val="tx1"/>
                </a:solidFill>
                <a:latin typeface="Arial" panose="020B0604020202020204" pitchFamily="34" charset="0"/>
                <a:cs typeface="Arial" panose="020B0604020202020204" pitchFamily="34" charset="0"/>
              </a:rPr>
            </a:br>
            <a:r>
              <a:rPr lang="es-ES" sz="2000" b="1" dirty="0">
                <a:solidFill>
                  <a:schemeClr val="tx1"/>
                </a:solidFill>
                <a:latin typeface="Arial" panose="020B0604020202020204" pitchFamily="34" charset="0"/>
                <a:cs typeface="Arial" panose="020B0604020202020204" pitchFamily="34" charset="0"/>
              </a:rPr>
              <a:t> “QUE MODIFICA EL INCISO c) </a:t>
            </a:r>
          </a:p>
          <a:p>
            <a:pPr algn="ctr" fontAlgn="auto">
              <a:lnSpc>
                <a:spcPct val="120000"/>
              </a:lnSpc>
              <a:spcBef>
                <a:spcPts val="300"/>
              </a:spcBef>
              <a:spcAft>
                <a:spcPts val="0"/>
              </a:spcAft>
              <a:defRPr/>
            </a:pPr>
            <a:r>
              <a:rPr lang="es-ES" sz="2000" b="1" dirty="0">
                <a:solidFill>
                  <a:schemeClr val="tx1"/>
                </a:solidFill>
                <a:latin typeface="Arial" panose="020B0604020202020204" pitchFamily="34" charset="0"/>
                <a:cs typeface="Arial" panose="020B0604020202020204" pitchFamily="34" charset="0"/>
              </a:rPr>
              <a:t>DEL ARTÍCULO 54, DEL DECRETO LEGISLATIVO 276, RECONOCIENDO EL TIEMPO DE SERVICIO EFECTIVO PARA EL </a:t>
            </a:r>
          </a:p>
          <a:p>
            <a:pPr algn="ctr" fontAlgn="auto">
              <a:lnSpc>
                <a:spcPct val="120000"/>
              </a:lnSpc>
              <a:spcBef>
                <a:spcPts val="300"/>
              </a:spcBef>
              <a:spcAft>
                <a:spcPts val="0"/>
              </a:spcAft>
              <a:defRPr/>
            </a:pPr>
            <a:r>
              <a:rPr lang="es-ES" sz="2000" b="1" dirty="0">
                <a:solidFill>
                  <a:schemeClr val="tx1"/>
                </a:solidFill>
                <a:latin typeface="Arial" panose="020B0604020202020204" pitchFamily="34" charset="0"/>
                <a:cs typeface="Arial" panose="020B0604020202020204" pitchFamily="34" charset="0"/>
              </a:rPr>
              <a:t>OTORGAMIENTO DE LA CTS DEL</a:t>
            </a:r>
          </a:p>
          <a:p>
            <a:pPr algn="ctr" fontAlgn="auto">
              <a:lnSpc>
                <a:spcPct val="120000"/>
              </a:lnSpc>
              <a:spcBef>
                <a:spcPts val="300"/>
              </a:spcBef>
              <a:spcAft>
                <a:spcPts val="0"/>
              </a:spcAft>
              <a:defRPr/>
            </a:pPr>
            <a:r>
              <a:rPr lang="es-ES" sz="2000" b="1" dirty="0">
                <a:solidFill>
                  <a:schemeClr val="tx1"/>
                </a:solidFill>
                <a:latin typeface="Arial" panose="020B0604020202020204" pitchFamily="34" charset="0"/>
                <a:cs typeface="Arial" panose="020B0604020202020204" pitchFamily="34" charset="0"/>
              </a:rPr>
              <a:t>SERVIDOR PÚBLICO"</a:t>
            </a:r>
          </a:p>
        </p:txBody>
      </p:sp>
      <p:pic>
        <p:nvPicPr>
          <p:cNvPr id="10245" name="Imagen 9">
            <a:extLst>
              <a:ext uri="{FF2B5EF4-FFF2-40B4-BE49-F238E27FC236}">
                <a16:creationId xmlns:a16="http://schemas.microsoft.com/office/drawing/2014/main" id="{A6A16C60-33B6-614B-AD80-7685F28BB7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32097"/>
          <a:stretch>
            <a:fillRect/>
          </a:stretch>
        </p:blipFill>
        <p:spPr bwMode="auto">
          <a:xfrm>
            <a:off x="7061993" y="4670329"/>
            <a:ext cx="32940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ítulo 1">
            <a:extLst>
              <a:ext uri="{FF2B5EF4-FFF2-40B4-BE49-F238E27FC236}">
                <a16:creationId xmlns:a16="http://schemas.microsoft.com/office/drawing/2014/main" id="{D3DEB767-6A0B-5E97-4712-5229624504CA}"/>
              </a:ext>
            </a:extLst>
          </p:cNvPr>
          <p:cNvSpPr txBox="1">
            <a:spLocks/>
          </p:cNvSpPr>
          <p:nvPr/>
        </p:nvSpPr>
        <p:spPr>
          <a:xfrm>
            <a:off x="4872831" y="4230522"/>
            <a:ext cx="2189162" cy="523875"/>
          </a:xfrm>
          <a:prstGeom prst="rect">
            <a:avLst/>
          </a:prstGeom>
        </p:spPr>
        <p:txBody>
          <a:bodyPr anchor="b">
            <a:normAutofit fontScale="97500"/>
          </a:bodyPr>
          <a:lstStyle>
            <a:lvl1pPr algn="l" defTabSz="914400" rtl="0" eaLnBrk="1" latinLnBrk="0" hangingPunct="1">
              <a:lnSpc>
                <a:spcPct val="90000"/>
              </a:lnSpc>
              <a:spcBef>
                <a:spcPct val="0"/>
              </a:spcBef>
              <a:buNone/>
              <a:defRPr sz="3200" b="1" kern="1200" cap="all" baseline="0">
                <a:solidFill>
                  <a:schemeClr val="accent1"/>
                </a:solidFill>
                <a:effectLst>
                  <a:outerShdw blurRad="38100" dist="25400" dir="18900000" algn="bl" rotWithShape="0">
                    <a:schemeClr val="bg1">
                      <a:alpha val="80000"/>
                    </a:schemeClr>
                  </a:outerShdw>
                </a:effectLst>
                <a:latin typeface="+mj-lt"/>
                <a:ea typeface="+mj-ea"/>
                <a:cs typeface="+mj-cs"/>
              </a:defRPr>
            </a:lvl1pPr>
          </a:lstStyle>
          <a:p>
            <a:pPr fontAlgn="auto">
              <a:spcAft>
                <a:spcPts val="0"/>
              </a:spcAft>
              <a:defRPr/>
            </a:pPr>
            <a:r>
              <a:rPr lang="es-ES" sz="1600" dirty="0"/>
              <a:t>PRESENTADO POR: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id="{0B8F374A-B857-D5EB-51DF-F344F2FA3D75}"/>
              </a:ext>
            </a:extLst>
          </p:cNvPr>
          <p:cNvSpPr>
            <a:spLocks noGrp="1" noChangeArrowheads="1"/>
          </p:cNvSpPr>
          <p:nvPr>
            <p:ph type="title"/>
          </p:nvPr>
        </p:nvSpPr>
        <p:spPr>
          <a:xfrm>
            <a:off x="2411413" y="428625"/>
            <a:ext cx="7369175" cy="630238"/>
          </a:xfrm>
        </p:spPr>
        <p:txBody>
          <a:bodyPr/>
          <a:lstStyle/>
          <a:p>
            <a:pPr algn="ctr" eaLnBrk="1" hangingPunct="1"/>
            <a:r>
              <a:rPr lang="es-ES" altLang="es-PE" sz="2800" b="1" dirty="0">
                <a:latin typeface="Arial" panose="020B0604020202020204" pitchFamily="34" charset="0"/>
                <a:cs typeface="Arial" panose="020B0604020202020204" pitchFamily="34" charset="0"/>
              </a:rPr>
              <a:t>ARTÍCULO 1° OBJETO DE LA LEY</a:t>
            </a:r>
            <a:endParaRPr lang="es-ES" altLang="es-PE" sz="2800" dirty="0"/>
          </a:p>
        </p:txBody>
      </p:sp>
      <p:sp>
        <p:nvSpPr>
          <p:cNvPr id="11267" name="Marcador de contenido 2">
            <a:extLst>
              <a:ext uri="{FF2B5EF4-FFF2-40B4-BE49-F238E27FC236}">
                <a16:creationId xmlns:a16="http://schemas.microsoft.com/office/drawing/2014/main" id="{4376BBF6-808D-2392-E64A-E179FFC00490}"/>
              </a:ext>
            </a:extLst>
          </p:cNvPr>
          <p:cNvSpPr>
            <a:spLocks noGrp="1" noChangeArrowheads="1"/>
          </p:cNvSpPr>
          <p:nvPr>
            <p:ph idx="1"/>
          </p:nvPr>
        </p:nvSpPr>
        <p:spPr>
          <a:xfrm>
            <a:off x="4450813" y="2244592"/>
            <a:ext cx="6440789" cy="2970212"/>
          </a:xfrm>
        </p:spPr>
        <p:txBody>
          <a:bodyPr/>
          <a:lstStyle/>
          <a:p>
            <a:pPr marL="0" indent="0" algn="just">
              <a:lnSpc>
                <a:spcPct val="100000"/>
              </a:lnSpc>
              <a:spcAft>
                <a:spcPts val="0"/>
              </a:spcAft>
              <a:buClr>
                <a:schemeClr val="tx1"/>
              </a:buClr>
              <a:buNone/>
              <a:defRPr/>
            </a:pPr>
            <a:r>
              <a:rPr lang="es-ES" altLang="es-PE" sz="2400" dirty="0">
                <a:latin typeface="Arial" panose="020B0604020202020204" pitchFamily="34" charset="0"/>
                <a:cs typeface="Arial" panose="020B0604020202020204" pitchFamily="34" charset="0"/>
              </a:rPr>
              <a:t>Lo presente Ley tiene por objeto modificar el inciso c) del artículo 54, del Decreto Legislativo 276, Ley de Bases de la Carrera Administrativa, con la finalidad de reconocer el total de años laborados por el trabajador para el cálculo de la CTS.</a:t>
            </a:r>
          </a:p>
        </p:txBody>
      </p:sp>
      <p:pic>
        <p:nvPicPr>
          <p:cNvPr id="11268" name="Imagen 7">
            <a:extLst>
              <a:ext uri="{FF2B5EF4-FFF2-40B4-BE49-F238E27FC236}">
                <a16:creationId xmlns:a16="http://schemas.microsoft.com/office/drawing/2014/main" id="{B78EDF88-E853-2796-CA1F-4D332A14C0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Imagen 14">
            <a:extLst>
              <a:ext uri="{FF2B5EF4-FFF2-40B4-BE49-F238E27FC236}">
                <a16:creationId xmlns:a16="http://schemas.microsoft.com/office/drawing/2014/main" id="{9FD23CA4-6B37-1DB8-3CB9-95DFE60C69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03925"/>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CuadroTexto 3">
            <a:extLst>
              <a:ext uri="{FF2B5EF4-FFF2-40B4-BE49-F238E27FC236}">
                <a16:creationId xmlns:a16="http://schemas.microsoft.com/office/drawing/2014/main" id="{E5E90EFA-B2A1-6988-B034-D0759642D227}"/>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2</a:t>
            </a:r>
            <a:endParaRPr lang="es-PE" altLang="es-PE" sz="1400" b="1" dirty="0">
              <a:solidFill>
                <a:schemeClr val="bg1"/>
              </a:solidFill>
              <a:effectLst>
                <a:outerShdw blurRad="38100" dist="38100" dir="2700000" algn="tl">
                  <a:srgbClr val="000000">
                    <a:alpha val="43137"/>
                  </a:srgbClr>
                </a:outerShdw>
              </a:effectLst>
            </a:endParaRPr>
          </a:p>
        </p:txBody>
      </p:sp>
      <p:pic>
        <p:nvPicPr>
          <p:cNvPr id="23556" name="Picture 4" descr="Ley carrera administrativa reglamento - Ley de Carrera Administrativa  Decreto Legislativo Nº 276 - Studocu">
            <a:extLst>
              <a:ext uri="{FF2B5EF4-FFF2-40B4-BE49-F238E27FC236}">
                <a16:creationId xmlns:a16="http://schemas.microsoft.com/office/drawing/2014/main" id="{47CB4D51-AAF4-E1CE-F763-EA3B126C4599}"/>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1509311" y="1927217"/>
            <a:ext cx="2455806" cy="360496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a:extLst>
              <a:ext uri="{FF2B5EF4-FFF2-40B4-BE49-F238E27FC236}">
                <a16:creationId xmlns:a16="http://schemas.microsoft.com/office/drawing/2014/main" id="{6DE19E2F-4C05-E012-EA8A-2CA9264CDF61}"/>
              </a:ext>
            </a:extLst>
          </p:cNvPr>
          <p:cNvSpPr>
            <a:spLocks noGrp="1" noChangeArrowheads="1"/>
          </p:cNvSpPr>
          <p:nvPr>
            <p:ph type="title"/>
          </p:nvPr>
        </p:nvSpPr>
        <p:spPr>
          <a:xfrm>
            <a:off x="2233613" y="361950"/>
            <a:ext cx="7370762" cy="712788"/>
          </a:xfrm>
        </p:spPr>
        <p:txBody>
          <a:bodyPr/>
          <a:lstStyle/>
          <a:p>
            <a:pPr algn="ctr" eaLnBrk="1" hangingPunct="1"/>
            <a:r>
              <a:rPr lang="es-ES" altLang="es-PE" sz="2800" b="1" dirty="0">
                <a:latin typeface="Arial" panose="020B0604020202020204" pitchFamily="34" charset="0"/>
                <a:cs typeface="Arial" panose="020B0604020202020204" pitchFamily="34" charset="0"/>
              </a:rPr>
              <a:t>EXPOSICIÓN DE MOTIVOS</a:t>
            </a:r>
            <a:endParaRPr lang="es-ES" altLang="es-PE" sz="2800" dirty="0"/>
          </a:p>
        </p:txBody>
      </p:sp>
      <p:sp>
        <p:nvSpPr>
          <p:cNvPr id="3" name="Marcador de contenido 2">
            <a:extLst>
              <a:ext uri="{FF2B5EF4-FFF2-40B4-BE49-F238E27FC236}">
                <a16:creationId xmlns:a16="http://schemas.microsoft.com/office/drawing/2014/main" id="{39A00D27-691E-9948-2CB4-DF1BB3353565}"/>
              </a:ext>
            </a:extLst>
          </p:cNvPr>
          <p:cNvSpPr>
            <a:spLocks noGrp="1"/>
          </p:cNvSpPr>
          <p:nvPr>
            <p:ph idx="1"/>
          </p:nvPr>
        </p:nvSpPr>
        <p:spPr>
          <a:xfrm>
            <a:off x="931862" y="1996683"/>
            <a:ext cx="6107916" cy="3662363"/>
          </a:xfrm>
        </p:spPr>
        <p:txBody>
          <a:bodyPr rtlCol="0">
            <a:noAutofit/>
          </a:bodyPr>
          <a:lstStyle/>
          <a:p>
            <a:pPr algn="just" eaLnBrk="1" fontAlgn="auto" hangingPunct="1">
              <a:spcAft>
                <a:spcPts val="0"/>
              </a:spcAft>
              <a:buClr>
                <a:schemeClr val="tx1"/>
              </a:buClr>
              <a:buFont typeface="Wingdings 3" charset="2"/>
              <a:buChar char=""/>
              <a:defRPr/>
            </a:pPr>
            <a:r>
              <a:rPr lang="es-ES" sz="2400" b="1" dirty="0">
                <a:latin typeface="Arial" panose="020B0604020202020204" pitchFamily="34" charset="0"/>
                <a:cs typeface="Arial" panose="020B0604020202020204" pitchFamily="34" charset="0"/>
              </a:rPr>
              <a:t> EL PROBLEMA</a:t>
            </a:r>
          </a:p>
          <a:p>
            <a:pPr marL="363538" indent="0" algn="just" eaLnBrk="1" fontAlgn="auto" hangingPunct="1">
              <a:spcAft>
                <a:spcPts val="0"/>
              </a:spcAft>
              <a:buClr>
                <a:schemeClr val="tx1"/>
              </a:buClr>
              <a:buFont typeface="Wingdings 3" charset="2"/>
              <a:buNone/>
              <a:defRPr/>
            </a:pPr>
            <a:r>
              <a:rPr lang="es-ES" sz="2400" dirty="0">
                <a:latin typeface="Arial" panose="020B0604020202020204" pitchFamily="34" charset="0"/>
                <a:cs typeface="Arial" panose="020B0604020202020204" pitchFamily="34" charset="0"/>
              </a:rPr>
              <a:t>El inciso c) </a:t>
            </a:r>
            <a:r>
              <a:rPr lang="es-ES" altLang="es-PE" sz="2400" dirty="0">
                <a:latin typeface="Arial" panose="020B0604020202020204" pitchFamily="34" charset="0"/>
                <a:cs typeface="Arial" panose="020B0604020202020204" pitchFamily="34" charset="0"/>
              </a:rPr>
              <a:t>del artículo 54, del Decreto Legislativo 276, </a:t>
            </a:r>
            <a:r>
              <a:rPr lang="es-ES" sz="2400" dirty="0">
                <a:latin typeface="Arial" panose="020B0604020202020204" pitchFamily="34" charset="0"/>
                <a:cs typeface="Arial" panose="020B0604020202020204" pitchFamily="34" charset="0"/>
              </a:rPr>
              <a:t>establece un tope de 30 años como máximo para el cálculo de la CTS de los trabajadores de este régimen.</a:t>
            </a:r>
          </a:p>
        </p:txBody>
      </p:sp>
      <p:pic>
        <p:nvPicPr>
          <p:cNvPr id="13316" name="Imagen 7">
            <a:extLst>
              <a:ext uri="{FF2B5EF4-FFF2-40B4-BE49-F238E27FC236}">
                <a16:creationId xmlns:a16="http://schemas.microsoft.com/office/drawing/2014/main" id="{1B29D15E-DE6A-D0BD-E372-13A2A88C4C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Imagen 8">
            <a:extLst>
              <a:ext uri="{FF2B5EF4-FFF2-40B4-BE49-F238E27FC236}">
                <a16:creationId xmlns:a16="http://schemas.microsoft.com/office/drawing/2014/main" id="{0DFD70D0-0676-C476-4F11-D3848542F8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03925"/>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3">
            <a:extLst>
              <a:ext uri="{FF2B5EF4-FFF2-40B4-BE49-F238E27FC236}">
                <a16:creationId xmlns:a16="http://schemas.microsoft.com/office/drawing/2014/main" id="{31EA1D34-7D3E-F256-9B07-A02F2A2BDEF7}"/>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3</a:t>
            </a:r>
            <a:endParaRPr lang="es-PE" altLang="es-PE" sz="1400" b="1" dirty="0">
              <a:solidFill>
                <a:schemeClr val="bg1"/>
              </a:solidFill>
              <a:effectLst>
                <a:outerShdw blurRad="38100" dist="38100" dir="2700000" algn="tl">
                  <a:srgbClr val="000000">
                    <a:alpha val="43137"/>
                  </a:srgbClr>
                </a:outerShdw>
              </a:effectLst>
            </a:endParaRPr>
          </a:p>
        </p:txBody>
      </p:sp>
      <p:grpSp>
        <p:nvGrpSpPr>
          <p:cNvPr id="5" name="Grupo 4">
            <a:extLst>
              <a:ext uri="{FF2B5EF4-FFF2-40B4-BE49-F238E27FC236}">
                <a16:creationId xmlns:a16="http://schemas.microsoft.com/office/drawing/2014/main" id="{D935A226-D5F3-508F-5DE2-9570D8DB6093}"/>
              </a:ext>
            </a:extLst>
          </p:cNvPr>
          <p:cNvGrpSpPr/>
          <p:nvPr/>
        </p:nvGrpSpPr>
        <p:grpSpPr>
          <a:xfrm>
            <a:off x="7502487" y="2225355"/>
            <a:ext cx="3757651" cy="2495426"/>
            <a:chOff x="7502487" y="2225355"/>
            <a:chExt cx="3757651" cy="2495426"/>
          </a:xfrm>
        </p:grpSpPr>
        <p:pic>
          <p:nvPicPr>
            <p:cNvPr id="21506" name="Picture 2" descr="Peru Tributos - Abogado tributarista - abogado tributario">
              <a:extLst>
                <a:ext uri="{FF2B5EF4-FFF2-40B4-BE49-F238E27FC236}">
                  <a16:creationId xmlns:a16="http://schemas.microsoft.com/office/drawing/2014/main" id="{3576B2DE-3784-5FF0-5F41-642A175A58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487" y="2225355"/>
              <a:ext cx="3757651" cy="249542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CuadroTexto 3">
              <a:extLst>
                <a:ext uri="{FF2B5EF4-FFF2-40B4-BE49-F238E27FC236}">
                  <a16:creationId xmlns:a16="http://schemas.microsoft.com/office/drawing/2014/main" id="{8669B958-DB8F-0811-95CC-2A0BD6E539A0}"/>
                </a:ext>
              </a:extLst>
            </p:cNvPr>
            <p:cNvSpPr txBox="1"/>
            <p:nvPr/>
          </p:nvSpPr>
          <p:spPr>
            <a:xfrm>
              <a:off x="8520815" y="2280765"/>
              <a:ext cx="2396901" cy="461665"/>
            </a:xfrm>
            <a:prstGeom prst="rect">
              <a:avLst/>
            </a:prstGeom>
            <a:noFill/>
          </p:spPr>
          <p:txBody>
            <a:bodyPr wrap="square" rtlCol="0">
              <a:spAutoFit/>
            </a:bodyPr>
            <a:lstStyle/>
            <a:p>
              <a:r>
                <a:rPr lang="es-ES" sz="2400" b="1" u="sng" dirty="0">
                  <a:solidFill>
                    <a:srgbClr val="C00000"/>
                  </a:solidFill>
                  <a:effectLst>
                    <a:outerShdw blurRad="38100" dist="38100" dir="2700000" algn="tl">
                      <a:srgbClr val="000000">
                        <a:alpha val="43137"/>
                      </a:srgbClr>
                    </a:outerShdw>
                  </a:effectLst>
                </a:rPr>
                <a:t>TOPE: 30 AÑOS</a:t>
              </a:r>
              <a:endParaRPr lang="es-PE" sz="2400" b="1" u="sng" dirty="0">
                <a:solidFill>
                  <a:srgbClr val="C00000"/>
                </a:solidFill>
                <a:effectLst>
                  <a:outerShdw blurRad="38100" dist="38100" dir="2700000" algn="tl">
                    <a:srgbClr val="000000">
                      <a:alpha val="43137"/>
                    </a:srgbClr>
                  </a:outerShdw>
                </a:effectLst>
              </a:endParaRPr>
            </a:p>
          </p:txBody>
        </p:sp>
      </p:gr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a:extLst>
              <a:ext uri="{FF2B5EF4-FFF2-40B4-BE49-F238E27FC236}">
                <a16:creationId xmlns:a16="http://schemas.microsoft.com/office/drawing/2014/main" id="{BDFD95C4-2AFA-7CD8-954D-9874AFA9531F}"/>
              </a:ext>
            </a:extLst>
          </p:cNvPr>
          <p:cNvSpPr>
            <a:spLocks noGrp="1" noChangeArrowheads="1"/>
          </p:cNvSpPr>
          <p:nvPr>
            <p:ph type="title"/>
          </p:nvPr>
        </p:nvSpPr>
        <p:spPr>
          <a:xfrm>
            <a:off x="2316163" y="361950"/>
            <a:ext cx="7370762" cy="712788"/>
          </a:xfrm>
        </p:spPr>
        <p:txBody>
          <a:bodyPr/>
          <a:lstStyle/>
          <a:p>
            <a:pPr algn="ctr" eaLnBrk="1" hangingPunct="1"/>
            <a:r>
              <a:rPr lang="es-ES" altLang="es-PE" sz="2000" b="1">
                <a:solidFill>
                  <a:schemeClr val="bg1"/>
                </a:solidFill>
                <a:latin typeface="Arial" panose="020B0604020202020204" pitchFamily="34" charset="0"/>
                <a:cs typeface="Arial" panose="020B0604020202020204" pitchFamily="34" charset="0"/>
              </a:rPr>
              <a:t/>
            </a:r>
            <a:br>
              <a:rPr lang="es-ES" altLang="es-PE" sz="2000" b="1">
                <a:solidFill>
                  <a:schemeClr val="bg1"/>
                </a:solidFill>
                <a:latin typeface="Arial" panose="020B0604020202020204" pitchFamily="34" charset="0"/>
                <a:cs typeface="Arial" panose="020B0604020202020204" pitchFamily="34" charset="0"/>
              </a:rPr>
            </a:br>
            <a:endParaRPr lang="es-ES" altLang="es-PE" sz="2000">
              <a:solidFill>
                <a:schemeClr val="bg1"/>
              </a:solidFill>
            </a:endParaRPr>
          </a:p>
        </p:txBody>
      </p:sp>
      <p:sp>
        <p:nvSpPr>
          <p:cNvPr id="15365" name="Marcador de contenido 2">
            <a:extLst>
              <a:ext uri="{FF2B5EF4-FFF2-40B4-BE49-F238E27FC236}">
                <a16:creationId xmlns:a16="http://schemas.microsoft.com/office/drawing/2014/main" id="{0BD108D2-9BC5-2CCE-A0B3-C19CC298C19F}"/>
              </a:ext>
            </a:extLst>
          </p:cNvPr>
          <p:cNvSpPr>
            <a:spLocks noGrp="1" noChangeArrowheads="1"/>
          </p:cNvSpPr>
          <p:nvPr>
            <p:ph idx="1"/>
          </p:nvPr>
        </p:nvSpPr>
        <p:spPr>
          <a:xfrm>
            <a:off x="583894" y="2068326"/>
            <a:ext cx="10676245" cy="4303081"/>
          </a:xfrm>
        </p:spPr>
        <p:txBody>
          <a:bodyPr>
            <a:normAutofit/>
          </a:bodyPr>
          <a:lstStyle/>
          <a:p>
            <a:pPr marL="0" indent="0" algn="just" eaLnBrk="1" hangingPunct="1">
              <a:buClr>
                <a:schemeClr val="tx1"/>
              </a:buClr>
              <a:buFont typeface="Wingdings 3" panose="05040102010807070707" pitchFamily="18" charset="2"/>
              <a:buNone/>
            </a:pPr>
            <a:r>
              <a:rPr lang="es-ES" altLang="es-PE" sz="2400" dirty="0">
                <a:latin typeface="Arial" panose="020B0604020202020204" pitchFamily="34" charset="0"/>
                <a:cs typeface="Arial" panose="020B0604020202020204" pitchFamily="34" charset="0"/>
              </a:rPr>
              <a:t>Toda vez que en la actualidad existen trabajadores pertenecientes al régimen laboral del </a:t>
            </a:r>
            <a:r>
              <a:rPr lang="es-ES" altLang="es-PE" sz="2400" dirty="0" err="1">
                <a:latin typeface="Arial" panose="020B0604020202020204" pitchFamily="34" charset="0"/>
                <a:cs typeface="Arial" panose="020B0604020202020204" pitchFamily="34" charset="0"/>
              </a:rPr>
              <a:t>D.Leg</a:t>
            </a:r>
            <a:r>
              <a:rPr lang="es-ES" altLang="es-PE" sz="2400" dirty="0">
                <a:latin typeface="Arial" panose="020B0604020202020204" pitchFamily="34" charset="0"/>
                <a:cs typeface="Arial" panose="020B0604020202020204" pitchFamily="34" charset="0"/>
              </a:rPr>
              <a:t>. 276, que superan los 30 años de servicios llegando a laborar 35, 40 y hasta 45 años, a quienes una vez cesados sólo se les reconoce para efectos de liquidación por tiempo de servicios hasta 30 años (inciso c) del artículo 54 del </a:t>
            </a:r>
            <a:r>
              <a:rPr lang="es-ES" altLang="es-PE" sz="2400" dirty="0" err="1">
                <a:latin typeface="Arial" panose="020B0604020202020204" pitchFamily="34" charset="0"/>
                <a:cs typeface="Arial" panose="020B0604020202020204" pitchFamily="34" charset="0"/>
              </a:rPr>
              <a:t>D.Leg</a:t>
            </a:r>
            <a:r>
              <a:rPr lang="es-ES" altLang="es-PE" sz="2400" dirty="0">
                <a:latin typeface="Arial" panose="020B0604020202020204" pitchFamily="34" charset="0"/>
                <a:cs typeface="Arial" panose="020B0604020202020204" pitchFamily="34" charset="0"/>
              </a:rPr>
              <a:t>. 276), a diferencia de los trabajadores que se encuentran bajo el régimen laboral 728 a quienes no se aplica límite máximo alguno para el cálculo de su CTS.</a:t>
            </a:r>
          </a:p>
          <a:p>
            <a:pPr marL="0" indent="0" algn="just">
              <a:buClr>
                <a:schemeClr val="tx1"/>
              </a:buClr>
              <a:buNone/>
            </a:pPr>
            <a:r>
              <a:rPr lang="es-ES" altLang="es-PE" sz="2400" dirty="0">
                <a:latin typeface="Arial" panose="020B0604020202020204" pitchFamily="34" charset="0"/>
                <a:cs typeface="Arial" panose="020B0604020202020204" pitchFamily="34" charset="0"/>
              </a:rPr>
              <a:t>Este tope de los 30 años, evidencia una clara discriminación entre los servidores públicos del régimen laboral del D. </a:t>
            </a:r>
            <a:r>
              <a:rPr lang="es-ES" altLang="es-PE" sz="2400" dirty="0" err="1">
                <a:latin typeface="Arial" panose="020B0604020202020204" pitchFamily="34" charset="0"/>
                <a:cs typeface="Arial" panose="020B0604020202020204" pitchFamily="34" charset="0"/>
              </a:rPr>
              <a:t>Leg</a:t>
            </a:r>
            <a:r>
              <a:rPr lang="es-ES" altLang="es-PE" sz="2400" dirty="0">
                <a:latin typeface="Arial" panose="020B0604020202020204" pitchFamily="34" charset="0"/>
                <a:cs typeface="Arial" panose="020B0604020202020204" pitchFamily="34" charset="0"/>
              </a:rPr>
              <a:t>. 276 y los trabajadores que pertenecen al régimen del </a:t>
            </a:r>
            <a:r>
              <a:rPr lang="es-ES" altLang="es-PE" sz="2400" dirty="0" err="1">
                <a:latin typeface="Arial" panose="020B0604020202020204" pitchFamily="34" charset="0"/>
                <a:cs typeface="Arial" panose="020B0604020202020204" pitchFamily="34" charset="0"/>
              </a:rPr>
              <a:t>D.Leg</a:t>
            </a:r>
            <a:r>
              <a:rPr lang="es-ES" altLang="es-PE" sz="2400" dirty="0">
                <a:latin typeface="Arial" panose="020B0604020202020204" pitchFamily="34" charset="0"/>
                <a:cs typeface="Arial" panose="020B0604020202020204" pitchFamily="34" charset="0"/>
              </a:rPr>
              <a:t>. 728, toda vez que a ellos sí se les reconoce con justicia, la Compensación por Tiempo de Servicios (CTS), por cada año laborado sin tope alguno.</a:t>
            </a:r>
          </a:p>
          <a:p>
            <a:pPr marL="0" indent="0" algn="just" eaLnBrk="1" hangingPunct="1">
              <a:buClr>
                <a:schemeClr val="tx1"/>
              </a:buClr>
              <a:buFont typeface="Wingdings 3" panose="05040102010807070707" pitchFamily="18" charset="2"/>
              <a:buNone/>
            </a:pPr>
            <a:endParaRPr lang="es-ES" altLang="es-PE" sz="2400" dirty="0">
              <a:latin typeface="Arial" panose="020B0604020202020204" pitchFamily="34" charset="0"/>
              <a:cs typeface="Arial" panose="020B0604020202020204" pitchFamily="34" charset="0"/>
            </a:endParaRPr>
          </a:p>
          <a:p>
            <a:pPr marL="0" indent="0" algn="just" eaLnBrk="1" hangingPunct="1">
              <a:buClr>
                <a:schemeClr val="tx1"/>
              </a:buClr>
              <a:buFont typeface="Wingdings 3" panose="05040102010807070707" pitchFamily="18" charset="2"/>
              <a:buNone/>
            </a:pPr>
            <a:endParaRPr lang="es-ES" altLang="es-PE" sz="2400" dirty="0">
              <a:latin typeface="Arial" panose="020B0604020202020204" pitchFamily="34" charset="0"/>
              <a:cs typeface="Arial" panose="020B0604020202020204" pitchFamily="34" charset="0"/>
            </a:endParaRPr>
          </a:p>
        </p:txBody>
      </p:sp>
      <p:pic>
        <p:nvPicPr>
          <p:cNvPr id="15363" name="Imagen 7">
            <a:extLst>
              <a:ext uri="{FF2B5EF4-FFF2-40B4-BE49-F238E27FC236}">
                <a16:creationId xmlns:a16="http://schemas.microsoft.com/office/drawing/2014/main" id="{55828BF6-D6C8-6511-1784-18FA74543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Imagen 8">
            <a:extLst>
              <a:ext uri="{FF2B5EF4-FFF2-40B4-BE49-F238E27FC236}">
                <a16:creationId xmlns:a16="http://schemas.microsoft.com/office/drawing/2014/main" id="{F9C7315B-2E3F-283D-7ECD-B3A3DB1A4D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70027"/>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ítulo 1">
            <a:extLst>
              <a:ext uri="{FF2B5EF4-FFF2-40B4-BE49-F238E27FC236}">
                <a16:creationId xmlns:a16="http://schemas.microsoft.com/office/drawing/2014/main" id="{90C58723-688F-DEFE-A95F-A44BD2920E8C}"/>
              </a:ext>
            </a:extLst>
          </p:cNvPr>
          <p:cNvSpPr txBox="1">
            <a:spLocks noChangeArrowheads="1"/>
          </p:cNvSpPr>
          <p:nvPr/>
        </p:nvSpPr>
        <p:spPr bwMode="auto">
          <a:xfrm>
            <a:off x="2210440" y="534445"/>
            <a:ext cx="7370762"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2400" b="1" dirty="0">
                <a:latin typeface="Arial" panose="020B0604020202020204" pitchFamily="34" charset="0"/>
                <a:cs typeface="Arial" panose="020B0604020202020204" pitchFamily="34" charset="0"/>
              </a:rPr>
              <a:t>EXPOSICIÓN DE MOTIVOS</a:t>
            </a:r>
            <a:endParaRPr lang="es-ES" altLang="es-PE" sz="2400" dirty="0"/>
          </a:p>
        </p:txBody>
      </p:sp>
      <p:sp>
        <p:nvSpPr>
          <p:cNvPr id="15367" name="CuadroTexto 12">
            <a:extLst>
              <a:ext uri="{FF2B5EF4-FFF2-40B4-BE49-F238E27FC236}">
                <a16:creationId xmlns:a16="http://schemas.microsoft.com/office/drawing/2014/main" id="{EAE70A54-82B1-6165-70D0-5B0DDCE06D69}"/>
              </a:ext>
            </a:extLst>
          </p:cNvPr>
          <p:cNvSpPr txBox="1">
            <a:spLocks noChangeArrowheads="1"/>
          </p:cNvSpPr>
          <p:nvPr/>
        </p:nvSpPr>
        <p:spPr bwMode="auto">
          <a:xfrm>
            <a:off x="550843" y="1123557"/>
            <a:ext cx="2295953" cy="831850"/>
          </a:xfrm>
          <a:prstGeom prst="rect">
            <a:avLst/>
          </a:prstGeom>
          <a:solidFill>
            <a:schemeClr val="bg1"/>
          </a:solidFill>
          <a:ln>
            <a:noFill/>
          </a:ln>
        </p:spPr>
        <p:txBody>
          <a:bodyPr wrap="square">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s-PE" altLang="es-PE" sz="2400" b="1" dirty="0"/>
              <a:t/>
            </a:r>
            <a:br>
              <a:rPr lang="es-PE" altLang="es-PE" sz="2400" b="1" dirty="0"/>
            </a:br>
            <a:r>
              <a:rPr lang="es-PE" altLang="es-PE" sz="2400" b="1" dirty="0"/>
              <a:t>EL PROBLEMA</a:t>
            </a:r>
          </a:p>
        </p:txBody>
      </p:sp>
      <p:sp>
        <p:nvSpPr>
          <p:cNvPr id="2" name="CuadroTexto 3">
            <a:extLst>
              <a:ext uri="{FF2B5EF4-FFF2-40B4-BE49-F238E27FC236}">
                <a16:creationId xmlns:a16="http://schemas.microsoft.com/office/drawing/2014/main" id="{16EECA66-017F-213B-64A3-829777916207}"/>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4</a:t>
            </a:r>
            <a:endParaRPr lang="es-PE" altLang="es-PE" sz="1400" b="1" dirty="0">
              <a:solidFill>
                <a:schemeClr val="bg1"/>
              </a:solidFill>
              <a:effectLst>
                <a:outerShdw blurRad="38100" dist="38100" dir="2700000" algn="tl">
                  <a:srgbClr val="000000">
                    <a:alpha val="43137"/>
                  </a:srgbClr>
                </a:outerShdw>
              </a:effectLst>
            </a:endParaRPr>
          </a:p>
        </p:txBody>
      </p:sp>
      <p:grpSp>
        <p:nvGrpSpPr>
          <p:cNvPr id="7" name="Grupo 6">
            <a:extLst>
              <a:ext uri="{FF2B5EF4-FFF2-40B4-BE49-F238E27FC236}">
                <a16:creationId xmlns:a16="http://schemas.microsoft.com/office/drawing/2014/main" id="{49025A18-D73D-5BDF-445B-5737462FA874}"/>
              </a:ext>
            </a:extLst>
          </p:cNvPr>
          <p:cNvGrpSpPr/>
          <p:nvPr/>
        </p:nvGrpSpPr>
        <p:grpSpPr>
          <a:xfrm>
            <a:off x="9331656" y="154190"/>
            <a:ext cx="2423340" cy="1850880"/>
            <a:chOff x="1031556" y="2499820"/>
            <a:chExt cx="2915364" cy="2204380"/>
          </a:xfrm>
        </p:grpSpPr>
        <p:pic>
          <p:nvPicPr>
            <p:cNvPr id="3" name="Imagen 2">
              <a:extLst>
                <a:ext uri="{FF2B5EF4-FFF2-40B4-BE49-F238E27FC236}">
                  <a16:creationId xmlns:a16="http://schemas.microsoft.com/office/drawing/2014/main" id="{AA6CD0D3-ACC3-1B0B-8C93-7E176E29A59B}"/>
                </a:ext>
              </a:extLst>
            </p:cNvPr>
            <p:cNvPicPr>
              <a:picLocks noChangeAspect="1"/>
            </p:cNvPicPr>
            <p:nvPr/>
          </p:nvPicPr>
          <p:blipFill rotWithShape="1">
            <a:blip r:embed="rId5"/>
            <a:srcRect t="5552" b="8283"/>
            <a:stretch/>
          </p:blipFill>
          <p:spPr>
            <a:xfrm>
              <a:off x="1057618" y="2517505"/>
              <a:ext cx="2762113" cy="21866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uadroTexto 3">
              <a:extLst>
                <a:ext uri="{FF2B5EF4-FFF2-40B4-BE49-F238E27FC236}">
                  <a16:creationId xmlns:a16="http://schemas.microsoft.com/office/drawing/2014/main" id="{743D3F95-A72E-F969-E45C-906E74621CF7}"/>
                </a:ext>
              </a:extLst>
            </p:cNvPr>
            <p:cNvSpPr txBox="1"/>
            <p:nvPr/>
          </p:nvSpPr>
          <p:spPr>
            <a:xfrm>
              <a:off x="1031556" y="2499820"/>
              <a:ext cx="1629754" cy="476527"/>
            </a:xfrm>
            <a:prstGeom prst="rect">
              <a:avLst/>
            </a:prstGeom>
            <a:noFill/>
          </p:spPr>
          <p:txBody>
            <a:bodyPr wrap="square" rtlCol="0">
              <a:spAutoFit/>
            </a:bodyPr>
            <a:lstStyle/>
            <a:p>
              <a:r>
                <a:rPr lang="es-ES" sz="2000" b="1" dirty="0">
                  <a:solidFill>
                    <a:srgbClr val="2454EC"/>
                  </a:solidFill>
                  <a:effectLst>
                    <a:outerShdw blurRad="38100" dist="38100" dir="2700000" algn="tl">
                      <a:srgbClr val="000000">
                        <a:alpha val="43137"/>
                      </a:srgbClr>
                    </a:outerShdw>
                  </a:effectLst>
                </a:rPr>
                <a:t>D.LEG. 728</a:t>
              </a:r>
              <a:endParaRPr lang="es-PE" sz="2000" b="1" dirty="0">
                <a:solidFill>
                  <a:srgbClr val="2454EC"/>
                </a:solidFill>
                <a:effectLst>
                  <a:outerShdw blurRad="38100" dist="38100" dir="2700000" algn="tl">
                    <a:srgbClr val="000000">
                      <a:alpha val="43137"/>
                    </a:srgbClr>
                  </a:outerShdw>
                </a:effectLst>
              </a:endParaRPr>
            </a:p>
          </p:txBody>
        </p:sp>
        <p:sp>
          <p:nvSpPr>
            <p:cNvPr id="6" name="CuadroTexto 5">
              <a:extLst>
                <a:ext uri="{FF2B5EF4-FFF2-40B4-BE49-F238E27FC236}">
                  <a16:creationId xmlns:a16="http://schemas.microsoft.com/office/drawing/2014/main" id="{6AB08787-C74E-A5F4-8A22-AC3050D92C7A}"/>
                </a:ext>
              </a:extLst>
            </p:cNvPr>
            <p:cNvSpPr txBox="1"/>
            <p:nvPr/>
          </p:nvSpPr>
          <p:spPr>
            <a:xfrm>
              <a:off x="2317165" y="4021106"/>
              <a:ext cx="1629755" cy="476527"/>
            </a:xfrm>
            <a:prstGeom prst="rect">
              <a:avLst/>
            </a:prstGeom>
            <a:noFill/>
          </p:spPr>
          <p:txBody>
            <a:bodyPr wrap="square" rtlCol="0">
              <a:spAutoFit/>
            </a:bodyPr>
            <a:lstStyle/>
            <a:p>
              <a:r>
                <a:rPr lang="es-ES" sz="2000" b="1" dirty="0">
                  <a:solidFill>
                    <a:srgbClr val="FF0000"/>
                  </a:solidFill>
                  <a:effectLst>
                    <a:outerShdw blurRad="38100" dist="38100" dir="2700000" algn="tl">
                      <a:srgbClr val="000000">
                        <a:alpha val="43137"/>
                      </a:srgbClr>
                    </a:outerShdw>
                  </a:effectLst>
                </a:rPr>
                <a:t>D.LEG. 276</a:t>
              </a:r>
              <a:endParaRPr lang="es-PE" sz="2000" b="1" dirty="0">
                <a:solidFill>
                  <a:srgbClr val="FF0000"/>
                </a:solidFill>
                <a:effectLst>
                  <a:outerShdw blurRad="38100" dist="38100" dir="2700000" algn="tl">
                    <a:srgbClr val="000000">
                      <a:alpha val="43137"/>
                    </a:srgbClr>
                  </a:outerShdw>
                </a:effectLst>
              </a:endParaRP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a:extLst>
              <a:ext uri="{FF2B5EF4-FFF2-40B4-BE49-F238E27FC236}">
                <a16:creationId xmlns:a16="http://schemas.microsoft.com/office/drawing/2014/main" id="{9C8CDF5C-5A7B-0D1D-9CF9-16E1AB4C5235}"/>
              </a:ext>
            </a:extLst>
          </p:cNvPr>
          <p:cNvSpPr>
            <a:spLocks noGrp="1" noChangeArrowheads="1"/>
          </p:cNvSpPr>
          <p:nvPr>
            <p:ph type="title"/>
          </p:nvPr>
        </p:nvSpPr>
        <p:spPr>
          <a:xfrm>
            <a:off x="2316163" y="608013"/>
            <a:ext cx="7370762" cy="712787"/>
          </a:xfrm>
        </p:spPr>
        <p:txBody>
          <a:bodyPr/>
          <a:lstStyle/>
          <a:p>
            <a:pPr algn="ctr" eaLnBrk="1" hangingPunct="1"/>
            <a:r>
              <a:rPr lang="es-ES" altLang="es-PE" sz="2800" b="1">
                <a:latin typeface="Arial" panose="020B0604020202020204" pitchFamily="34" charset="0"/>
                <a:cs typeface="Arial" panose="020B0604020202020204" pitchFamily="34" charset="0"/>
              </a:rPr>
              <a:t>EXPOSICIÓN DE MOTIVOS</a:t>
            </a:r>
            <a:endParaRPr lang="es-ES" altLang="es-PE" sz="2800"/>
          </a:p>
        </p:txBody>
      </p:sp>
      <p:pic>
        <p:nvPicPr>
          <p:cNvPr id="19459" name="Imagen 7">
            <a:extLst>
              <a:ext uri="{FF2B5EF4-FFF2-40B4-BE49-F238E27FC236}">
                <a16:creationId xmlns:a16="http://schemas.microsoft.com/office/drawing/2014/main" id="{0248131D-DC45-33E5-70E5-22CBB0682A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Imagen 8">
            <a:extLst>
              <a:ext uri="{FF2B5EF4-FFF2-40B4-BE49-F238E27FC236}">
                <a16:creationId xmlns:a16="http://schemas.microsoft.com/office/drawing/2014/main" id="{9FFE8605-A17F-C53A-2D39-B604FB23BD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03925"/>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CuadroTexto 10">
            <a:extLst>
              <a:ext uri="{FF2B5EF4-FFF2-40B4-BE49-F238E27FC236}">
                <a16:creationId xmlns:a16="http://schemas.microsoft.com/office/drawing/2014/main" id="{DE592938-59EF-E7B5-EA1E-0406C30F7DD8}"/>
              </a:ext>
            </a:extLst>
          </p:cNvPr>
          <p:cNvSpPr txBox="1">
            <a:spLocks noChangeArrowheads="1"/>
          </p:cNvSpPr>
          <p:nvPr/>
        </p:nvSpPr>
        <p:spPr bwMode="auto">
          <a:xfrm>
            <a:off x="878221" y="1941085"/>
            <a:ext cx="1075719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just">
              <a:spcBef>
                <a:spcPct val="0"/>
              </a:spcBef>
              <a:buClrTx/>
              <a:buSzTx/>
              <a:buNone/>
            </a:pPr>
            <a:r>
              <a:rPr lang="es-ES" altLang="es-PE" sz="2400" dirty="0">
                <a:latin typeface="Arial" panose="020B0604020202020204" pitchFamily="34" charset="0"/>
                <a:cs typeface="Arial" panose="020B0604020202020204" pitchFamily="34" charset="0"/>
              </a:rPr>
              <a:t>Al respecto, nuestra Constitución Política señala en su artículo 26, numeral 1, que en toda relación laboral se respeta el principio de igualdad de oportunidades sin discriminación. Siendo ello así, esta iniciativa busca equiparar el cálculo de la CTS de los trabajadores del D. </a:t>
            </a:r>
            <a:r>
              <a:rPr lang="es-ES" altLang="es-PE" sz="2400" dirty="0" err="1">
                <a:latin typeface="Arial" panose="020B0604020202020204" pitchFamily="34" charset="0"/>
                <a:cs typeface="Arial" panose="020B0604020202020204" pitchFamily="34" charset="0"/>
              </a:rPr>
              <a:t>Leg</a:t>
            </a:r>
            <a:r>
              <a:rPr lang="es-ES" altLang="es-PE" sz="2400" dirty="0">
                <a:latin typeface="Arial" panose="020B0604020202020204" pitchFamily="34" charset="0"/>
                <a:cs typeface="Arial" panose="020B0604020202020204" pitchFamily="34" charset="0"/>
              </a:rPr>
              <a:t>. 276, con los del </a:t>
            </a:r>
            <a:r>
              <a:rPr lang="es-ES" altLang="es-PE" sz="2400" dirty="0" err="1">
                <a:latin typeface="Arial" panose="020B0604020202020204" pitchFamily="34" charset="0"/>
                <a:cs typeface="Arial" panose="020B0604020202020204" pitchFamily="34" charset="0"/>
              </a:rPr>
              <a:t>D.Leg</a:t>
            </a:r>
            <a:r>
              <a:rPr lang="es-ES" altLang="es-PE" sz="2400" dirty="0">
                <a:latin typeface="Arial" panose="020B0604020202020204" pitchFamily="34" charset="0"/>
                <a:cs typeface="Arial" panose="020B0604020202020204" pitchFamily="34" charset="0"/>
              </a:rPr>
              <a:t>. 728. </a:t>
            </a:r>
          </a:p>
          <a:p>
            <a:pPr algn="just">
              <a:spcBef>
                <a:spcPct val="0"/>
              </a:spcBef>
              <a:buClrTx/>
              <a:buSzTx/>
              <a:buNone/>
            </a:pPr>
            <a:endParaRPr lang="es-ES" altLang="es-PE" sz="2400" dirty="0">
              <a:latin typeface="Arial" panose="020B0604020202020204" pitchFamily="34" charset="0"/>
              <a:cs typeface="Arial" panose="020B0604020202020204" pitchFamily="34" charset="0"/>
            </a:endParaRPr>
          </a:p>
          <a:p>
            <a:pPr algn="just" eaLnBrk="1" hangingPunct="1">
              <a:spcBef>
                <a:spcPct val="0"/>
              </a:spcBef>
              <a:buClrTx/>
              <a:buSzTx/>
              <a:buFontTx/>
              <a:buNone/>
            </a:pPr>
            <a:endParaRPr lang="es-ES" altLang="es-PE" sz="2400" dirty="0">
              <a:latin typeface="Arial" panose="020B0604020202020204" pitchFamily="34" charset="0"/>
              <a:cs typeface="Arial" panose="020B0604020202020204" pitchFamily="34" charset="0"/>
            </a:endParaRPr>
          </a:p>
        </p:txBody>
      </p:sp>
      <p:sp>
        <p:nvSpPr>
          <p:cNvPr id="2" name="CuadroTexto 3">
            <a:extLst>
              <a:ext uri="{FF2B5EF4-FFF2-40B4-BE49-F238E27FC236}">
                <a16:creationId xmlns:a16="http://schemas.microsoft.com/office/drawing/2014/main" id="{0A6BF9D8-5172-9FAD-3FFF-CADD237221D2}"/>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5</a:t>
            </a:r>
            <a:endParaRPr lang="es-PE" altLang="es-PE" sz="1400" b="1" dirty="0">
              <a:solidFill>
                <a:schemeClr val="bg1"/>
              </a:solidFill>
              <a:effectLst>
                <a:outerShdw blurRad="38100" dist="38100" dir="2700000" algn="tl">
                  <a:srgbClr val="000000">
                    <a:alpha val="43137"/>
                  </a:srgbClr>
                </a:outerShdw>
              </a:effectLst>
            </a:endParaRPr>
          </a:p>
        </p:txBody>
      </p:sp>
      <p:grpSp>
        <p:nvGrpSpPr>
          <p:cNvPr id="14" name="Grupo 13">
            <a:extLst>
              <a:ext uri="{FF2B5EF4-FFF2-40B4-BE49-F238E27FC236}">
                <a16:creationId xmlns:a16="http://schemas.microsoft.com/office/drawing/2014/main" id="{6DC4CA50-F5E5-B6F0-CC9A-839C8D346400}"/>
              </a:ext>
            </a:extLst>
          </p:cNvPr>
          <p:cNvGrpSpPr/>
          <p:nvPr/>
        </p:nvGrpSpPr>
        <p:grpSpPr>
          <a:xfrm>
            <a:off x="2610998" y="3924202"/>
            <a:ext cx="7075927" cy="2325785"/>
            <a:chOff x="2974554" y="3924202"/>
            <a:chExt cx="6504409" cy="2325785"/>
          </a:xfrm>
        </p:grpSpPr>
        <p:pic>
          <p:nvPicPr>
            <p:cNvPr id="4" name="Imagen 3">
              <a:extLst>
                <a:ext uri="{FF2B5EF4-FFF2-40B4-BE49-F238E27FC236}">
                  <a16:creationId xmlns:a16="http://schemas.microsoft.com/office/drawing/2014/main" id="{A3F4D3CF-8865-9F17-0B9A-58A9EA932240}"/>
                </a:ext>
              </a:extLst>
            </p:cNvPr>
            <p:cNvPicPr>
              <a:picLocks noChangeAspect="1"/>
            </p:cNvPicPr>
            <p:nvPr/>
          </p:nvPicPr>
          <p:blipFill>
            <a:blip r:embed="rId5"/>
            <a:stretch>
              <a:fillRect/>
            </a:stretch>
          </p:blipFill>
          <p:spPr>
            <a:xfrm>
              <a:off x="2974554" y="3924202"/>
              <a:ext cx="6504409" cy="2325785"/>
            </a:xfrm>
            <a:prstGeom prst="rect">
              <a:avLst/>
            </a:prstGeom>
          </p:spPr>
        </p:pic>
        <p:grpSp>
          <p:nvGrpSpPr>
            <p:cNvPr id="13" name="Grupo 12">
              <a:extLst>
                <a:ext uri="{FF2B5EF4-FFF2-40B4-BE49-F238E27FC236}">
                  <a16:creationId xmlns:a16="http://schemas.microsoft.com/office/drawing/2014/main" id="{45C99D11-7AA4-C27A-2583-433AA4423092}"/>
                </a:ext>
              </a:extLst>
            </p:cNvPr>
            <p:cNvGrpSpPr/>
            <p:nvPr/>
          </p:nvGrpSpPr>
          <p:grpSpPr>
            <a:xfrm>
              <a:off x="4715216" y="4419497"/>
              <a:ext cx="3414767" cy="1705075"/>
              <a:chOff x="4715216" y="4419497"/>
              <a:chExt cx="3414767" cy="1705075"/>
            </a:xfrm>
          </p:grpSpPr>
          <p:grpSp>
            <p:nvGrpSpPr>
              <p:cNvPr id="10" name="Grupo 9">
                <a:extLst>
                  <a:ext uri="{FF2B5EF4-FFF2-40B4-BE49-F238E27FC236}">
                    <a16:creationId xmlns:a16="http://schemas.microsoft.com/office/drawing/2014/main" id="{7221363E-6C1A-9C16-AD84-E46A8CC7F737}"/>
                  </a:ext>
                </a:extLst>
              </p:cNvPr>
              <p:cNvGrpSpPr/>
              <p:nvPr/>
            </p:nvGrpSpPr>
            <p:grpSpPr>
              <a:xfrm>
                <a:off x="4715216" y="4419497"/>
                <a:ext cx="686799" cy="1408431"/>
                <a:chOff x="4920303" y="5497421"/>
                <a:chExt cx="423584" cy="1279425"/>
              </a:xfrm>
            </p:grpSpPr>
            <p:pic>
              <p:nvPicPr>
                <p:cNvPr id="6" name="Imagen 5">
                  <a:extLst>
                    <a:ext uri="{FF2B5EF4-FFF2-40B4-BE49-F238E27FC236}">
                      <a16:creationId xmlns:a16="http://schemas.microsoft.com/office/drawing/2014/main" id="{4CE62B5E-966D-BB2B-2D39-47D77C03305C}"/>
                    </a:ext>
                  </a:extLst>
                </p:cNvPr>
                <p:cNvPicPr>
                  <a:picLocks noChangeAspect="1"/>
                </p:cNvPicPr>
                <p:nvPr/>
              </p:nvPicPr>
              <p:blipFill rotWithShape="1">
                <a:blip r:embed="rId6">
                  <a:extLst>
                    <a:ext uri="{28A0092B-C50C-407E-A947-70E740481C1C}">
                      <a14:useLocalDpi xmlns:a14="http://schemas.microsoft.com/office/drawing/2010/main" val="0"/>
                    </a:ext>
                  </a:extLst>
                </a:blip>
                <a:srcRect l="50462" t="21936" r="36923" b="20000"/>
                <a:stretch/>
              </p:blipFill>
              <p:spPr bwMode="auto">
                <a:xfrm>
                  <a:off x="4953362" y="5498890"/>
                  <a:ext cx="390525" cy="1277956"/>
                </a:xfrm>
                <a:prstGeom prst="rect">
                  <a:avLst/>
                </a:prstGeom>
                <a:noFill/>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F0401F04-6884-033D-BE42-C8AAE217733C}"/>
                    </a:ext>
                  </a:extLst>
                </p:cNvPr>
                <p:cNvSpPr txBox="1"/>
                <p:nvPr/>
              </p:nvSpPr>
              <p:spPr>
                <a:xfrm>
                  <a:off x="4920303" y="5497421"/>
                  <a:ext cx="103381" cy="143219"/>
                </a:xfrm>
                <a:prstGeom prst="rect">
                  <a:avLst/>
                </a:prstGeom>
                <a:solidFill>
                  <a:schemeClr val="bg1"/>
                </a:solidFill>
              </p:spPr>
              <p:txBody>
                <a:bodyPr wrap="square" rtlCol="0">
                  <a:spAutoFit/>
                </a:bodyPr>
                <a:lstStyle/>
                <a:p>
                  <a:endParaRPr lang="es-PE" dirty="0"/>
                </a:p>
              </p:txBody>
            </p:sp>
          </p:grpSp>
          <p:grpSp>
            <p:nvGrpSpPr>
              <p:cNvPr id="9" name="Grupo 8">
                <a:extLst>
                  <a:ext uri="{FF2B5EF4-FFF2-40B4-BE49-F238E27FC236}">
                    <a16:creationId xmlns:a16="http://schemas.microsoft.com/office/drawing/2014/main" id="{90CB6B97-DE79-9D65-AF85-34F32F75011F}"/>
                  </a:ext>
                </a:extLst>
              </p:cNvPr>
              <p:cNvGrpSpPr/>
              <p:nvPr/>
            </p:nvGrpSpPr>
            <p:grpSpPr>
              <a:xfrm>
                <a:off x="6978411" y="4419497"/>
                <a:ext cx="722379" cy="1406814"/>
                <a:chOff x="7392514" y="5684709"/>
                <a:chExt cx="427193" cy="1176733"/>
              </a:xfrm>
            </p:grpSpPr>
            <p:pic>
              <p:nvPicPr>
                <p:cNvPr id="5" name="Imagen 4" descr="Brokering Abogados">
                  <a:extLst>
                    <a:ext uri="{FF2B5EF4-FFF2-40B4-BE49-F238E27FC236}">
                      <a16:creationId xmlns:a16="http://schemas.microsoft.com/office/drawing/2014/main" id="{B678399B-0DBF-8781-F11E-9794C9D3166D}"/>
                    </a:ext>
                  </a:extLst>
                </p:cNvPr>
                <p:cNvPicPr>
                  <a:picLocks noChangeAspect="1"/>
                </p:cNvPicPr>
                <p:nvPr/>
              </p:nvPicPr>
              <p:blipFill rotWithShape="1">
                <a:blip r:embed="rId7">
                  <a:extLst>
                    <a:ext uri="{28A0092B-C50C-407E-A947-70E740481C1C}">
                      <a14:useLocalDpi xmlns:a14="http://schemas.microsoft.com/office/drawing/2010/main" val="0"/>
                    </a:ext>
                  </a:extLst>
                </a:blip>
                <a:srcRect l="35385" t="21936" r="52616" b="21290"/>
                <a:stretch/>
              </p:blipFill>
              <p:spPr bwMode="auto">
                <a:xfrm>
                  <a:off x="7392514" y="5693654"/>
                  <a:ext cx="371475" cy="1167788"/>
                </a:xfrm>
                <a:prstGeom prst="rect">
                  <a:avLst/>
                </a:prstGeom>
                <a:noFill/>
                <a:ln>
                  <a:noFill/>
                </a:ln>
                <a:extLst>
                  <a:ext uri="{53640926-AAD7-44D8-BBD7-CCE9431645EC}">
                    <a14:shadowObscured xmlns:a14="http://schemas.microsoft.com/office/drawing/2010/main"/>
                  </a:ext>
                </a:extLst>
              </p:spPr>
            </p:pic>
            <p:sp>
              <p:nvSpPr>
                <p:cNvPr id="8" name="CuadroTexto 7">
                  <a:extLst>
                    <a:ext uri="{FF2B5EF4-FFF2-40B4-BE49-F238E27FC236}">
                      <a16:creationId xmlns:a16="http://schemas.microsoft.com/office/drawing/2014/main" id="{CC69533D-04C9-1B23-775B-754E1E3F1BD7}"/>
                    </a:ext>
                  </a:extLst>
                </p:cNvPr>
                <p:cNvSpPr txBox="1"/>
                <p:nvPr/>
              </p:nvSpPr>
              <p:spPr>
                <a:xfrm>
                  <a:off x="7716326" y="5684709"/>
                  <a:ext cx="103381" cy="143219"/>
                </a:xfrm>
                <a:prstGeom prst="rect">
                  <a:avLst/>
                </a:prstGeom>
                <a:solidFill>
                  <a:schemeClr val="bg1"/>
                </a:solidFill>
              </p:spPr>
              <p:txBody>
                <a:bodyPr wrap="square" rtlCol="0">
                  <a:spAutoFit/>
                </a:bodyPr>
                <a:lstStyle/>
                <a:p>
                  <a:endParaRPr lang="es-PE" dirty="0"/>
                </a:p>
              </p:txBody>
            </p:sp>
          </p:grpSp>
          <p:sp>
            <p:nvSpPr>
              <p:cNvPr id="11" name="CuadroTexto 10">
                <a:extLst>
                  <a:ext uri="{FF2B5EF4-FFF2-40B4-BE49-F238E27FC236}">
                    <a16:creationId xmlns:a16="http://schemas.microsoft.com/office/drawing/2014/main" id="{C981A7AE-C92E-79D3-95E3-2E509634D243}"/>
                  </a:ext>
                </a:extLst>
              </p:cNvPr>
              <p:cNvSpPr txBox="1"/>
              <p:nvPr/>
            </p:nvSpPr>
            <p:spPr>
              <a:xfrm>
                <a:off x="4715216" y="5724462"/>
                <a:ext cx="1405894" cy="400110"/>
              </a:xfrm>
              <a:prstGeom prst="rect">
                <a:avLst/>
              </a:prstGeom>
              <a:noFill/>
            </p:spPr>
            <p:txBody>
              <a:bodyPr wrap="square" rtlCol="0">
                <a:spAutoFit/>
              </a:bodyPr>
              <a:lstStyle/>
              <a:p>
                <a:r>
                  <a:rPr lang="es-ES" sz="2000" b="1" dirty="0">
                    <a:solidFill>
                      <a:srgbClr val="0F36B1"/>
                    </a:solidFill>
                    <a:effectLst>
                      <a:outerShdw blurRad="38100" dist="38100" dir="2700000" algn="tl">
                        <a:srgbClr val="000000">
                          <a:alpha val="43137"/>
                        </a:srgbClr>
                      </a:outerShdw>
                    </a:effectLst>
                  </a:rPr>
                  <a:t>D.LEG. 728</a:t>
                </a:r>
                <a:endParaRPr lang="es-PE" sz="2000" b="1" dirty="0">
                  <a:solidFill>
                    <a:srgbClr val="0F36B1"/>
                  </a:solidFill>
                  <a:effectLst>
                    <a:outerShdw blurRad="38100" dist="38100" dir="2700000" algn="tl">
                      <a:srgbClr val="000000">
                        <a:alpha val="43137"/>
                      </a:srgbClr>
                    </a:outerShdw>
                  </a:effectLst>
                </a:endParaRPr>
              </a:p>
            </p:txBody>
          </p:sp>
          <p:sp>
            <p:nvSpPr>
              <p:cNvPr id="12" name="CuadroTexto 11">
                <a:extLst>
                  <a:ext uri="{FF2B5EF4-FFF2-40B4-BE49-F238E27FC236}">
                    <a16:creationId xmlns:a16="http://schemas.microsoft.com/office/drawing/2014/main" id="{80946251-20EC-031A-BB42-16A0A12CA13A}"/>
                  </a:ext>
                </a:extLst>
              </p:cNvPr>
              <p:cNvSpPr txBox="1"/>
              <p:nvPr/>
            </p:nvSpPr>
            <p:spPr>
              <a:xfrm>
                <a:off x="6569902" y="5724462"/>
                <a:ext cx="1560081" cy="400110"/>
              </a:xfrm>
              <a:prstGeom prst="rect">
                <a:avLst/>
              </a:prstGeom>
              <a:noFill/>
            </p:spPr>
            <p:txBody>
              <a:bodyPr wrap="square" rtlCol="0">
                <a:spAutoFit/>
              </a:bodyPr>
              <a:lstStyle/>
              <a:p>
                <a:r>
                  <a:rPr lang="es-ES" sz="2000" b="1" dirty="0">
                    <a:solidFill>
                      <a:srgbClr val="FF0000"/>
                    </a:solidFill>
                    <a:effectLst>
                      <a:outerShdw blurRad="38100" dist="38100" dir="2700000" algn="tl">
                        <a:srgbClr val="000000">
                          <a:alpha val="43137"/>
                        </a:srgbClr>
                      </a:outerShdw>
                    </a:effectLst>
                  </a:rPr>
                  <a:t>D.LEG. 276</a:t>
                </a:r>
                <a:endParaRPr lang="es-PE" sz="2000" b="1" dirty="0">
                  <a:solidFill>
                    <a:srgbClr val="FF0000"/>
                  </a:solidFill>
                  <a:effectLst>
                    <a:outerShdw blurRad="38100" dist="38100" dir="2700000" algn="tl">
                      <a:srgbClr val="000000">
                        <a:alpha val="43137"/>
                      </a:srgbClr>
                    </a:outerShdw>
                  </a:effectLst>
                </a:endParaRPr>
              </a:p>
            </p:txBody>
          </p:sp>
        </p:grpSp>
      </p:gr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ítulo 1">
            <a:extLst>
              <a:ext uri="{FF2B5EF4-FFF2-40B4-BE49-F238E27FC236}">
                <a16:creationId xmlns:a16="http://schemas.microsoft.com/office/drawing/2014/main" id="{AE1692F1-F1E2-AF64-AC94-CF7194216C95}"/>
              </a:ext>
            </a:extLst>
          </p:cNvPr>
          <p:cNvSpPr>
            <a:spLocks noGrp="1" noChangeArrowheads="1"/>
          </p:cNvSpPr>
          <p:nvPr>
            <p:ph type="title"/>
          </p:nvPr>
        </p:nvSpPr>
        <p:spPr>
          <a:xfrm>
            <a:off x="1102320" y="1344058"/>
            <a:ext cx="7887445" cy="858156"/>
          </a:xfrm>
        </p:spPr>
        <p:txBody>
          <a:bodyPr>
            <a:noAutofit/>
          </a:bodyPr>
          <a:lstStyle/>
          <a:p>
            <a:pPr eaLnBrk="1" hangingPunct="1">
              <a:spcBef>
                <a:spcPts val="1700"/>
              </a:spcBef>
            </a:pPr>
            <a:r>
              <a:rPr lang="es-ES" altLang="es-PE" sz="2200" b="1" dirty="0">
                <a:latin typeface="Arial" panose="020B0604020202020204" pitchFamily="34" charset="0"/>
                <a:cs typeface="Arial" panose="020B0604020202020204" pitchFamily="34" charset="0"/>
              </a:rPr>
              <a:t>Modificación inciso c) del artículo 54, del D.Leg.276, </a:t>
            </a:r>
            <a:r>
              <a:rPr lang="es-ES" altLang="es-PE" sz="500" b="1" dirty="0">
                <a:latin typeface="Arial" panose="020B0604020202020204" pitchFamily="34" charset="0"/>
                <a:cs typeface="Arial" panose="020B0604020202020204" pitchFamily="34" charset="0"/>
              </a:rPr>
              <a:t/>
            </a:r>
            <a:br>
              <a:rPr lang="es-ES" altLang="es-PE" sz="500" b="1" dirty="0">
                <a:latin typeface="Arial" panose="020B0604020202020204" pitchFamily="34" charset="0"/>
                <a:cs typeface="Arial" panose="020B0604020202020204" pitchFamily="34" charset="0"/>
              </a:rPr>
            </a:br>
            <a:r>
              <a:rPr lang="es-ES" altLang="es-PE" sz="500" b="1" dirty="0">
                <a:latin typeface="Arial" panose="020B0604020202020204" pitchFamily="34" charset="0"/>
                <a:cs typeface="Arial" panose="020B0604020202020204" pitchFamily="34" charset="0"/>
              </a:rPr>
              <a:t/>
            </a:r>
            <a:br>
              <a:rPr lang="es-ES" altLang="es-PE" sz="500" b="1" dirty="0">
                <a:latin typeface="Arial" panose="020B0604020202020204" pitchFamily="34" charset="0"/>
                <a:cs typeface="Arial" panose="020B0604020202020204" pitchFamily="34" charset="0"/>
              </a:rPr>
            </a:br>
            <a:r>
              <a:rPr lang="es-ES" altLang="es-PE" sz="500" b="1" dirty="0">
                <a:latin typeface="Arial" panose="020B0604020202020204" pitchFamily="34" charset="0"/>
                <a:cs typeface="Arial" panose="020B0604020202020204" pitchFamily="34" charset="0"/>
              </a:rPr>
              <a:t/>
            </a:r>
            <a:br>
              <a:rPr lang="es-ES" altLang="es-PE" sz="500" b="1" dirty="0">
                <a:latin typeface="Arial" panose="020B0604020202020204" pitchFamily="34" charset="0"/>
                <a:cs typeface="Arial" panose="020B0604020202020204" pitchFamily="34" charset="0"/>
              </a:rPr>
            </a:br>
            <a:r>
              <a:rPr lang="es-ES" altLang="es-PE" sz="2200" dirty="0">
                <a:latin typeface="Arial" panose="020B0604020202020204" pitchFamily="34" charset="0"/>
                <a:cs typeface="Arial" panose="020B0604020202020204" pitchFamily="34" charset="0"/>
              </a:rPr>
              <a:t>Redactado de la siguiente manera:</a:t>
            </a:r>
            <a:endParaRPr lang="es-ES" altLang="es-PE" sz="2200" dirty="0"/>
          </a:p>
        </p:txBody>
      </p:sp>
      <p:sp>
        <p:nvSpPr>
          <p:cNvPr id="21506" name="Marcador de contenido 2">
            <a:extLst>
              <a:ext uri="{FF2B5EF4-FFF2-40B4-BE49-F238E27FC236}">
                <a16:creationId xmlns:a16="http://schemas.microsoft.com/office/drawing/2014/main" id="{66BAC2B3-7E99-4D22-9B8B-F321328095B3}"/>
              </a:ext>
            </a:extLst>
          </p:cNvPr>
          <p:cNvSpPr>
            <a:spLocks noGrp="1" noChangeArrowheads="1"/>
          </p:cNvSpPr>
          <p:nvPr>
            <p:ph idx="1"/>
          </p:nvPr>
        </p:nvSpPr>
        <p:spPr>
          <a:xfrm>
            <a:off x="1630496" y="2356451"/>
            <a:ext cx="8067542" cy="4221162"/>
          </a:xfrm>
        </p:spPr>
        <p:txBody>
          <a:bodyPr>
            <a:normAutofit/>
          </a:bodyPr>
          <a:lstStyle/>
          <a:p>
            <a:pPr marL="0" indent="0" algn="just" eaLnBrk="1" hangingPunct="1">
              <a:spcBef>
                <a:spcPts val="0"/>
              </a:spcBef>
              <a:spcAft>
                <a:spcPts val="0"/>
              </a:spcAft>
              <a:buClr>
                <a:schemeClr val="tx1"/>
              </a:buClr>
              <a:buFont typeface="Wingdings 3" panose="05040102010807070707" pitchFamily="18" charset="2"/>
              <a:buNone/>
            </a:pPr>
            <a:r>
              <a:rPr lang="es-ES" altLang="es-PE" sz="2200" i="1" dirty="0">
                <a:latin typeface="Arial" panose="020B0604020202020204" pitchFamily="34" charset="0"/>
                <a:cs typeface="Arial" panose="020B0604020202020204" pitchFamily="34" charset="0"/>
              </a:rPr>
              <a:t>Artículo 54.- Son beneficios de los funcionarios y servidores públicos:</a:t>
            </a:r>
          </a:p>
          <a:p>
            <a:pPr marL="0" indent="0" algn="just" eaLnBrk="1" hangingPunct="1">
              <a:spcBef>
                <a:spcPts val="0"/>
              </a:spcBef>
              <a:spcAft>
                <a:spcPts val="0"/>
              </a:spcAft>
              <a:buClr>
                <a:schemeClr val="tx1"/>
              </a:buClr>
              <a:buFont typeface="Wingdings 3" panose="05040102010807070707" pitchFamily="18" charset="2"/>
              <a:buNone/>
            </a:pPr>
            <a:r>
              <a:rPr lang="es-ES" altLang="es-PE" sz="2200" i="1" dirty="0">
                <a:latin typeface="Arial" panose="020B0604020202020204" pitchFamily="34" charset="0"/>
                <a:cs typeface="Arial" panose="020B0604020202020204" pitchFamily="34" charset="0"/>
              </a:rPr>
              <a:t>(...)</a:t>
            </a:r>
          </a:p>
          <a:p>
            <a:pPr marL="0" indent="0" algn="just" eaLnBrk="1" hangingPunct="1">
              <a:spcBef>
                <a:spcPts val="0"/>
              </a:spcBef>
              <a:spcAft>
                <a:spcPts val="0"/>
              </a:spcAft>
              <a:buClr>
                <a:schemeClr val="tx1"/>
              </a:buClr>
              <a:buFont typeface="Wingdings 3" panose="05040102010807070707" pitchFamily="18" charset="2"/>
              <a:buNone/>
            </a:pPr>
            <a:r>
              <a:rPr lang="es-ES" altLang="es-PE" sz="2200" b="1" i="1" dirty="0">
                <a:latin typeface="Arial" panose="020B0604020202020204" pitchFamily="34" charset="0"/>
                <a:cs typeface="Arial" panose="020B0604020202020204" pitchFamily="34" charset="0"/>
              </a:rPr>
              <a:t>c) </a:t>
            </a:r>
            <a:r>
              <a:rPr lang="es-ES" altLang="es-PE" sz="2200" i="1" dirty="0">
                <a:latin typeface="Arial" panose="020B0604020202020204" pitchFamily="34" charset="0"/>
                <a:cs typeface="Arial" panose="020B0604020202020204" pitchFamily="34" charset="0"/>
              </a:rPr>
              <a:t>Compensación por Tiempo de Servicios</a:t>
            </a:r>
            <a:r>
              <a:rPr lang="es-ES" altLang="es-PE" sz="2400" i="1" dirty="0">
                <a:latin typeface="Arial" panose="020B0604020202020204" pitchFamily="34" charset="0"/>
                <a:cs typeface="Arial" panose="020B0604020202020204" pitchFamily="34" charset="0"/>
              </a:rPr>
              <a:t>: </a:t>
            </a:r>
            <a:r>
              <a:rPr lang="es-ES" altLang="es-PE" sz="2400" b="1" i="1" dirty="0">
                <a:latin typeface="Arial" panose="020B0604020202020204" pitchFamily="34" charset="0"/>
                <a:cs typeface="Arial" panose="020B0604020202020204" pitchFamily="34" charset="0"/>
              </a:rPr>
              <a:t>Se otorga al personal nombrado al momento del cese por el importe del 50% de su remuneración principal para los servidores con menos de 20 años de servicios o de una remuneración principal para los servidores con 20 o más años de servicios por cada año completo o fracción mayor de 6 meses de servicios.</a:t>
            </a:r>
          </a:p>
        </p:txBody>
      </p:sp>
      <p:pic>
        <p:nvPicPr>
          <p:cNvPr id="21507" name="Imagen 7">
            <a:extLst>
              <a:ext uri="{FF2B5EF4-FFF2-40B4-BE49-F238E27FC236}">
                <a16:creationId xmlns:a16="http://schemas.microsoft.com/office/drawing/2014/main" id="{EA279437-DE2D-6BB2-CBD8-03D578213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Imagen 8">
            <a:extLst>
              <a:ext uri="{FF2B5EF4-FFF2-40B4-BE49-F238E27FC236}">
                <a16:creationId xmlns:a16="http://schemas.microsoft.com/office/drawing/2014/main" id="{B7AB89EA-DCDE-A920-2C96-F68C609F24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9132" y="6126103"/>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ítulo 1">
            <a:extLst>
              <a:ext uri="{FF2B5EF4-FFF2-40B4-BE49-F238E27FC236}">
                <a16:creationId xmlns:a16="http://schemas.microsoft.com/office/drawing/2014/main" id="{9EB6B736-9001-B57A-5428-739238D5E4F7}"/>
              </a:ext>
            </a:extLst>
          </p:cNvPr>
          <p:cNvSpPr txBox="1">
            <a:spLocks noChangeArrowheads="1"/>
          </p:cNvSpPr>
          <p:nvPr/>
        </p:nvSpPr>
        <p:spPr bwMode="auto">
          <a:xfrm>
            <a:off x="2327275" y="431800"/>
            <a:ext cx="7370763"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2800" b="1">
                <a:latin typeface="Arial" panose="020B0604020202020204" pitchFamily="34" charset="0"/>
                <a:cs typeface="Arial" panose="020B0604020202020204" pitchFamily="34" charset="0"/>
              </a:rPr>
              <a:t>EXPOSICIÓN DE MOTIVOS</a:t>
            </a:r>
            <a:endParaRPr lang="es-ES" altLang="es-PE" sz="2800"/>
          </a:p>
        </p:txBody>
      </p:sp>
      <p:sp>
        <p:nvSpPr>
          <p:cNvPr id="2" name="CuadroTexto 3">
            <a:extLst>
              <a:ext uri="{FF2B5EF4-FFF2-40B4-BE49-F238E27FC236}">
                <a16:creationId xmlns:a16="http://schemas.microsoft.com/office/drawing/2014/main" id="{2F97CA52-483D-D6B4-2AA4-E9F42BFFFFDE}"/>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6</a:t>
            </a:r>
            <a:endParaRPr lang="es-PE" altLang="es-PE" sz="1400" b="1" dirty="0">
              <a:solidFill>
                <a:schemeClr val="bg1"/>
              </a:solidFill>
              <a:effectLst>
                <a:outerShdw blurRad="38100" dist="38100" dir="2700000" algn="tl">
                  <a:srgbClr val="000000">
                    <a:alpha val="43137"/>
                  </a:srgbClr>
                </a:outerShdw>
              </a:effectLst>
            </a:endParaRPr>
          </a:p>
        </p:txBody>
      </p:sp>
      <p:pic>
        <p:nvPicPr>
          <p:cNvPr id="3" name="Picture 4" descr="Lineamientos">
            <a:extLst>
              <a:ext uri="{FF2B5EF4-FFF2-40B4-BE49-F238E27FC236}">
                <a16:creationId xmlns:a16="http://schemas.microsoft.com/office/drawing/2014/main" id="{888179D1-7F94-AA1B-0CDB-F24E4C9D6A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98038" y="1794953"/>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a:extLst>
              <a:ext uri="{FF2B5EF4-FFF2-40B4-BE49-F238E27FC236}">
                <a16:creationId xmlns:a16="http://schemas.microsoft.com/office/drawing/2014/main" id="{AFEFC55D-2124-0166-78DD-0B7FF55D3594}"/>
              </a:ext>
            </a:extLst>
          </p:cNvPr>
          <p:cNvSpPr>
            <a:spLocks noGrp="1" noChangeArrowheads="1"/>
          </p:cNvSpPr>
          <p:nvPr>
            <p:ph type="title"/>
          </p:nvPr>
        </p:nvSpPr>
        <p:spPr>
          <a:xfrm>
            <a:off x="2165350" y="523875"/>
            <a:ext cx="8112125" cy="1143000"/>
          </a:xfrm>
        </p:spPr>
        <p:txBody>
          <a:bodyPr/>
          <a:lstStyle/>
          <a:p>
            <a:pPr algn="ctr" eaLnBrk="1" hangingPunct="1"/>
            <a:r>
              <a:rPr lang="es-ES" altLang="es-PE" sz="2800" b="1" dirty="0">
                <a:latin typeface="Arial" panose="020B0604020202020204" pitchFamily="34" charset="0"/>
                <a:cs typeface="Arial" panose="020B0604020202020204" pitchFamily="34" charset="0"/>
              </a:rPr>
              <a:t>VINCULACIÓN CON EL ACUERDO NACIONAL</a:t>
            </a:r>
          </a:p>
        </p:txBody>
      </p:sp>
      <p:pic>
        <p:nvPicPr>
          <p:cNvPr id="31748" name="Imagen 7">
            <a:extLst>
              <a:ext uri="{FF2B5EF4-FFF2-40B4-BE49-F238E27FC236}">
                <a16:creationId xmlns:a16="http://schemas.microsoft.com/office/drawing/2014/main" id="{5E063066-910E-AD75-6329-6DE2A046B9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Imagen 8">
            <a:extLst>
              <a:ext uri="{FF2B5EF4-FFF2-40B4-BE49-F238E27FC236}">
                <a16:creationId xmlns:a16="http://schemas.microsoft.com/office/drawing/2014/main" id="{A0960B60-471A-02AA-8307-2948E5C9CB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03925"/>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Propuesta de Política Energética de Estado – Perú 2010-2040 | Inter  American Dialogue">
            <a:extLst>
              <a:ext uri="{FF2B5EF4-FFF2-40B4-BE49-F238E27FC236}">
                <a16:creationId xmlns:a16="http://schemas.microsoft.com/office/drawing/2014/main" id="{8D45967D-D294-B967-6696-E4A3915F9335}"/>
              </a:ext>
            </a:extLst>
          </p:cNvPr>
          <p:cNvPicPr>
            <a:picLocks noChangeAspect="1" noChangeArrowheads="1"/>
          </p:cNvPicPr>
          <p:nvPr/>
        </p:nvPicPr>
        <p:blipFill rotWithShape="1">
          <a:blip r:embed="rId5"/>
          <a:srcRect l="60759" t="42847" r="-2" b="12460"/>
          <a:stretch/>
        </p:blipFill>
        <p:spPr bwMode="auto">
          <a:xfrm>
            <a:off x="10252618" y="940026"/>
            <a:ext cx="1250821" cy="17040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CuadroTexto 3">
            <a:extLst>
              <a:ext uri="{FF2B5EF4-FFF2-40B4-BE49-F238E27FC236}">
                <a16:creationId xmlns:a16="http://schemas.microsoft.com/office/drawing/2014/main" id="{04E0CAE5-0EE0-2C65-CC3B-DF91F97B8011}"/>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7</a:t>
            </a:r>
            <a:endParaRPr lang="es-PE" altLang="es-PE" sz="1400" b="1" dirty="0">
              <a:solidFill>
                <a:schemeClr val="bg1"/>
              </a:solidFill>
              <a:effectLst>
                <a:outerShdw blurRad="38100" dist="38100" dir="2700000" algn="tl">
                  <a:srgbClr val="000000">
                    <a:alpha val="43137"/>
                  </a:srgbClr>
                </a:outerShdw>
              </a:effectLst>
            </a:endParaRPr>
          </a:p>
        </p:txBody>
      </p:sp>
      <p:sp>
        <p:nvSpPr>
          <p:cNvPr id="5" name="Marcador de contenido 2">
            <a:extLst>
              <a:ext uri="{FF2B5EF4-FFF2-40B4-BE49-F238E27FC236}">
                <a16:creationId xmlns:a16="http://schemas.microsoft.com/office/drawing/2014/main" id="{19FF9623-D2B0-9995-347B-ED78CF83B727}"/>
              </a:ext>
            </a:extLst>
          </p:cNvPr>
          <p:cNvSpPr>
            <a:spLocks noGrp="1" noChangeArrowheads="1"/>
          </p:cNvSpPr>
          <p:nvPr>
            <p:ph idx="1"/>
          </p:nvPr>
        </p:nvSpPr>
        <p:spPr>
          <a:xfrm>
            <a:off x="991517" y="1949449"/>
            <a:ext cx="8885819" cy="4054475"/>
          </a:xfrm>
        </p:spPr>
        <p:txBody>
          <a:bodyPr>
            <a:noAutofit/>
          </a:bodyPr>
          <a:lstStyle/>
          <a:p>
            <a:pPr algn="just" eaLnBrk="1" hangingPunct="1"/>
            <a:r>
              <a:rPr lang="es-ES" altLang="es-PE" sz="2400" dirty="0">
                <a:latin typeface="Arial" panose="020B0604020202020204" pitchFamily="34" charset="0"/>
                <a:cs typeface="Arial" panose="020B0604020202020204" pitchFamily="34" charset="0"/>
              </a:rPr>
              <a:t>La presente iniciativa legislativa se encuentra vinculada con los siguientes objetivos y políticas de Estado del Acuerdo Nacional:</a:t>
            </a:r>
          </a:p>
          <a:p>
            <a:pPr algn="just" eaLnBrk="1" hangingPunct="1"/>
            <a:endParaRPr lang="es-ES" altLang="es-PE" sz="5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Ø"/>
            </a:pPr>
            <a:r>
              <a:rPr lang="es-ES" altLang="es-PE" sz="2400" dirty="0">
                <a:latin typeface="Arial" panose="020B0604020202020204" pitchFamily="34" charset="0"/>
                <a:cs typeface="Arial" panose="020B0604020202020204" pitchFamily="34" charset="0"/>
              </a:rPr>
              <a:t> </a:t>
            </a:r>
            <a:r>
              <a:rPr lang="es-ES" altLang="es-PE" sz="2400" b="1" dirty="0">
                <a:latin typeface="Arial" panose="020B0604020202020204" pitchFamily="34" charset="0"/>
                <a:cs typeface="Arial" panose="020B0604020202020204" pitchFamily="34" charset="0"/>
              </a:rPr>
              <a:t>Segundo Objetivo: Equidad y Justicia Social</a:t>
            </a:r>
          </a:p>
          <a:p>
            <a:pPr marL="0" indent="0" algn="just" eaLnBrk="1" hangingPunct="1">
              <a:buNone/>
            </a:pPr>
            <a:r>
              <a:rPr lang="es-ES" altLang="es-PE" sz="2400" dirty="0">
                <a:latin typeface="Arial" panose="020B0604020202020204" pitchFamily="34" charset="0"/>
                <a:cs typeface="Arial" panose="020B0604020202020204" pitchFamily="34" charset="0"/>
              </a:rPr>
              <a:t>  Promoción de la igualdad de oportunidades sin discriminación.</a:t>
            </a:r>
          </a:p>
          <a:p>
            <a:pPr algn="just" eaLnBrk="1" hangingPunct="1"/>
            <a:endParaRPr lang="es-ES" altLang="es-PE" sz="500" dirty="0">
              <a:latin typeface="Arial" panose="020B0604020202020204" pitchFamily="34" charset="0"/>
              <a:cs typeface="Arial" panose="020B0604020202020204" pitchFamily="34" charset="0"/>
            </a:endParaRPr>
          </a:p>
          <a:p>
            <a:pPr algn="just" eaLnBrk="1" hangingPunct="1">
              <a:buFont typeface="Wingdings" panose="05000000000000000000" pitchFamily="2" charset="2"/>
              <a:buChar char="Ø"/>
            </a:pPr>
            <a:r>
              <a:rPr lang="es-ES" altLang="es-PE" sz="2400" b="1" dirty="0">
                <a:latin typeface="Arial" panose="020B0604020202020204" pitchFamily="34" charset="0"/>
                <a:cs typeface="Arial" panose="020B0604020202020204" pitchFamily="34" charset="0"/>
              </a:rPr>
              <a:t>Acceso al Empleo Pleno, Digno y Productivo:</a:t>
            </a:r>
          </a:p>
          <a:p>
            <a:pPr algn="just" eaLnBrk="1" hangingPunct="1"/>
            <a:r>
              <a:rPr lang="es-ES" altLang="es-PE" sz="2400" dirty="0">
                <a:latin typeface="Arial" panose="020B0604020202020204" pitchFamily="34" charset="0"/>
                <a:cs typeface="Arial" panose="020B0604020202020204" pitchFamily="34" charset="0"/>
              </a:rPr>
              <a:t>Fomentará la eliminación de la brecha de extrema desigualdad entre los que perciben más ingresos y los que perciben menos.</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99E5014E-393B-B8A1-A442-5B102A86F849}"/>
              </a:ext>
            </a:extLst>
          </p:cNvPr>
          <p:cNvSpPr>
            <a:spLocks noGrp="1" noChangeArrowheads="1"/>
          </p:cNvSpPr>
          <p:nvPr>
            <p:ph type="title"/>
          </p:nvPr>
        </p:nvSpPr>
        <p:spPr>
          <a:xfrm>
            <a:off x="2307977" y="2752524"/>
            <a:ext cx="7907337" cy="1352952"/>
          </a:xfrm>
        </p:spPr>
        <p:txBody>
          <a:bodyPr/>
          <a:lstStyle/>
          <a:p>
            <a:pPr algn="ctr" eaLnBrk="1" hangingPunct="1"/>
            <a:r>
              <a:rPr lang="es-ES" altLang="es-PE" sz="4800" b="1" dirty="0">
                <a:latin typeface="Arial" panose="020B0604020202020204" pitchFamily="34" charset="0"/>
                <a:cs typeface="Arial" panose="020B0604020202020204" pitchFamily="34" charset="0"/>
              </a:rPr>
              <a:t>MUCHAS GRACIAS…</a:t>
            </a:r>
            <a:endParaRPr lang="es-ES" altLang="es-PE" sz="4800" dirty="0"/>
          </a:p>
        </p:txBody>
      </p:sp>
      <p:pic>
        <p:nvPicPr>
          <p:cNvPr id="33795" name="Imagen 7">
            <a:extLst>
              <a:ext uri="{FF2B5EF4-FFF2-40B4-BE49-F238E27FC236}">
                <a16:creationId xmlns:a16="http://schemas.microsoft.com/office/drawing/2014/main" id="{27CBE55D-ED25-AF60-C2F3-39306D6F5B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127000"/>
            <a:ext cx="162877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Imagen 13">
            <a:extLst>
              <a:ext uri="{FF2B5EF4-FFF2-40B4-BE49-F238E27FC236}">
                <a16:creationId xmlns:a16="http://schemas.microsoft.com/office/drawing/2014/main" id="{EB61C878-3EE0-033A-02E9-5AF4A5F09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8963" y="6003925"/>
            <a:ext cx="17811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3">
            <a:extLst>
              <a:ext uri="{FF2B5EF4-FFF2-40B4-BE49-F238E27FC236}">
                <a16:creationId xmlns:a16="http://schemas.microsoft.com/office/drawing/2014/main" id="{88F30D5A-CD64-7BCA-2E8B-966F8929CCCF}"/>
              </a:ext>
            </a:extLst>
          </p:cNvPr>
          <p:cNvSpPr txBox="1">
            <a:spLocks noChangeArrowheads="1"/>
          </p:cNvSpPr>
          <p:nvPr/>
        </p:nvSpPr>
        <p:spPr bwMode="auto">
          <a:xfrm>
            <a:off x="11635419" y="6468871"/>
            <a:ext cx="40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FEFDF8"/>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FEFDF8"/>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FEFDF8"/>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FEFDF8"/>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s-ES" altLang="es-PE" sz="1400" b="1" dirty="0">
                <a:solidFill>
                  <a:schemeClr val="bg1"/>
                </a:solidFill>
                <a:effectLst>
                  <a:outerShdw blurRad="38100" dist="38100" dir="2700000" algn="tl">
                    <a:srgbClr val="000000">
                      <a:alpha val="43137"/>
                    </a:srgbClr>
                  </a:outerShdw>
                </a:effectLst>
              </a:rPr>
              <a:t>8</a:t>
            </a:r>
            <a:endParaRPr lang="es-PE" altLang="es-PE" sz="1400" b="1" dirty="0">
              <a:solidFill>
                <a:schemeClr val="bg1"/>
              </a:solidFill>
              <a:effectLst>
                <a:outerShdw blurRad="38100" dist="38100" dir="2700000" algn="tl">
                  <a:srgbClr val="000000">
                    <a:alpha val="43137"/>
                  </a:srgbClr>
                </a:outerShdw>
              </a:effectLst>
            </a:endParaRPr>
          </a:p>
        </p:txBody>
      </p:sp>
    </p:spTree>
  </p:cSld>
  <p:clrMapOvr>
    <a:masterClrMapping/>
  </p:clrMapOvr>
  <p:transition spd="med">
    <p:fade/>
  </p:transition>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225</TotalTime>
  <Words>528</Words>
  <Application>Microsoft Office PowerPoint</Application>
  <PresentationFormat>Panorámica</PresentationFormat>
  <Paragraphs>51</Paragraphs>
  <Slides>8</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Calibri Light</vt:lpstr>
      <vt:lpstr>Cambria</vt:lpstr>
      <vt:lpstr>Century Gothic</vt:lpstr>
      <vt:lpstr>Wingdings</vt:lpstr>
      <vt:lpstr>Wingdings 3</vt:lpstr>
      <vt:lpstr>Retrospección</vt:lpstr>
      <vt:lpstr>Presentación de PowerPoint</vt:lpstr>
      <vt:lpstr>ARTÍCULO 1° OBJETO DE LA LEY</vt:lpstr>
      <vt:lpstr>EXPOSICIÓN DE MOTIVOS</vt:lpstr>
      <vt:lpstr> </vt:lpstr>
      <vt:lpstr>EXPOSICIÓN DE MOTIVOS</vt:lpstr>
      <vt:lpstr>Modificación inciso c) del artículo 54, del D.Leg.276,    Redactado de la siguiente manera:</vt:lpstr>
      <vt:lpstr>VINCULACIÓN CON EL ACUERDO NACIONAL</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Nohely Rosalin Zuloaga Torres</dc:creator>
  <cp:lastModifiedBy>USER</cp:lastModifiedBy>
  <cp:revision>20</cp:revision>
  <cp:lastPrinted>2023-09-07T21:14:57Z</cp:lastPrinted>
  <dcterms:created xsi:type="dcterms:W3CDTF">2023-09-07T17:48:00Z</dcterms:created>
  <dcterms:modified xsi:type="dcterms:W3CDTF">2023-09-08T14:22:01Z</dcterms:modified>
</cp:coreProperties>
</file>