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5" r:id="rId4"/>
    <p:sldId id="260" r:id="rId5"/>
    <p:sldId id="261" r:id="rId6"/>
    <p:sldId id="266"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3" d="100"/>
          <a:sy n="73"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9F291F75-1701-477D-85ED-BF4531B7E95B}" type="datetimeFigureOut">
              <a:rPr lang="es-PE" smtClean="0"/>
              <a:t>8/09/2023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a:xfrm>
            <a:off x="9255346" y="2750337"/>
            <a:ext cx="1171888" cy="1356442"/>
          </a:xfrm>
        </p:spPr>
        <p:txBody>
          <a:bodyPr/>
          <a:lstStyle/>
          <a:p>
            <a:fld id="{C0AB261B-745C-40DF-9869-CC5D5A984D2E}" type="slidenum">
              <a:rPr lang="es-PE" smtClean="0"/>
              <a:t>‹Nº›</a:t>
            </a:fld>
            <a:endParaRPr lang="es-PE"/>
          </a:p>
        </p:txBody>
      </p:sp>
    </p:spTree>
    <p:extLst>
      <p:ext uri="{BB962C8B-B14F-4D97-AF65-F5344CB8AC3E}">
        <p14:creationId xmlns:p14="http://schemas.microsoft.com/office/powerpoint/2010/main" val="2793104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F291F75-1701-477D-85ED-BF4531B7E95B}" type="datetimeFigureOut">
              <a:rPr lang="es-PE" smtClean="0"/>
              <a:t>8/09/2023</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a:xfrm>
            <a:off x="10729455" y="4711309"/>
            <a:ext cx="1154151" cy="1090789"/>
          </a:xfrm>
        </p:spPr>
        <p:txBody>
          <a:bodyPr/>
          <a:lstStyle/>
          <a:p>
            <a:fld id="{C0AB261B-745C-40DF-9869-CC5D5A984D2E}" type="slidenum">
              <a:rPr lang="es-PE" smtClean="0"/>
              <a:t>‹Nº›</a:t>
            </a:fld>
            <a:endParaRPr lang="es-PE"/>
          </a:p>
        </p:txBody>
      </p:sp>
    </p:spTree>
    <p:extLst>
      <p:ext uri="{BB962C8B-B14F-4D97-AF65-F5344CB8AC3E}">
        <p14:creationId xmlns:p14="http://schemas.microsoft.com/office/powerpoint/2010/main" val="2211351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F291F75-1701-477D-85ED-BF4531B7E95B}" type="datetimeFigureOut">
              <a:rPr lang="es-PE" smtClean="0"/>
              <a:t>8/09/2023</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a:xfrm>
            <a:off x="10729455" y="4711615"/>
            <a:ext cx="1154151" cy="1090789"/>
          </a:xfrm>
        </p:spPr>
        <p:txBody>
          <a:bodyPr/>
          <a:lstStyle/>
          <a:p>
            <a:fld id="{C0AB261B-745C-40DF-9869-CC5D5A984D2E}" type="slidenum">
              <a:rPr lang="es-PE" smtClean="0"/>
              <a:t>‹Nº›</a:t>
            </a:fld>
            <a:endParaRPr lang="es-PE"/>
          </a:p>
        </p:txBody>
      </p:sp>
    </p:spTree>
    <p:extLst>
      <p:ext uri="{BB962C8B-B14F-4D97-AF65-F5344CB8AC3E}">
        <p14:creationId xmlns:p14="http://schemas.microsoft.com/office/powerpoint/2010/main" val="22521566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F291F75-1701-477D-85ED-BF4531B7E95B}" type="datetimeFigureOut">
              <a:rPr lang="es-PE" smtClean="0"/>
              <a:t>8/09/2023</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a:xfrm>
            <a:off x="10729455" y="4709925"/>
            <a:ext cx="1154151" cy="1090789"/>
          </a:xfrm>
        </p:spPr>
        <p:txBody>
          <a:bodyPr/>
          <a:lstStyle/>
          <a:p>
            <a:fld id="{C0AB261B-745C-40DF-9869-CC5D5A984D2E}" type="slidenum">
              <a:rPr lang="es-PE" smtClean="0"/>
              <a:t>‹Nº›</a:t>
            </a:fld>
            <a:endParaRPr lang="es-PE"/>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8002484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F291F75-1701-477D-85ED-BF4531B7E95B}" type="datetimeFigureOut">
              <a:rPr lang="es-PE" smtClean="0"/>
              <a:t>8/09/2023</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a:xfrm>
            <a:off x="10729455" y="4709925"/>
            <a:ext cx="1154151" cy="1090789"/>
          </a:xfrm>
        </p:spPr>
        <p:txBody>
          <a:bodyPr/>
          <a:lstStyle/>
          <a:p>
            <a:fld id="{C0AB261B-745C-40DF-9869-CC5D5A984D2E}" type="slidenum">
              <a:rPr lang="es-PE" smtClean="0"/>
              <a:t>‹Nº›</a:t>
            </a:fld>
            <a:endParaRPr lang="es-PE"/>
          </a:p>
        </p:txBody>
      </p:sp>
    </p:spTree>
    <p:extLst>
      <p:ext uri="{BB962C8B-B14F-4D97-AF65-F5344CB8AC3E}">
        <p14:creationId xmlns:p14="http://schemas.microsoft.com/office/powerpoint/2010/main" val="29919990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9F291F75-1701-477D-85ED-BF4531B7E95B}" type="datetimeFigureOut">
              <a:rPr lang="es-PE" smtClean="0"/>
              <a:t>8/09/2023</a:t>
            </a:fld>
            <a:endParaRPr lang="es-PE"/>
          </a:p>
        </p:txBody>
      </p:sp>
      <p:sp>
        <p:nvSpPr>
          <p:cNvPr id="4" name="Footer Placeholder 3"/>
          <p:cNvSpPr>
            <a:spLocks noGrp="1"/>
          </p:cNvSpPr>
          <p:nvPr>
            <p:ph type="ftr" sz="quarter" idx="11"/>
          </p:nvPr>
        </p:nvSpPr>
        <p:spPr/>
        <p:txBody>
          <a:bodyPr/>
          <a:lstStyle/>
          <a:p>
            <a:endParaRPr lang="es-PE"/>
          </a:p>
        </p:txBody>
      </p:sp>
      <p:sp>
        <p:nvSpPr>
          <p:cNvPr id="5" name="Slide Number Placeholder 4"/>
          <p:cNvSpPr>
            <a:spLocks noGrp="1"/>
          </p:cNvSpPr>
          <p:nvPr>
            <p:ph type="sldNum" sz="quarter" idx="12"/>
          </p:nvPr>
        </p:nvSpPr>
        <p:spPr/>
        <p:txBody>
          <a:bodyPr/>
          <a:lstStyle/>
          <a:p>
            <a:fld id="{C0AB261B-745C-40DF-9869-CC5D5A984D2E}" type="slidenum">
              <a:rPr lang="es-PE" smtClean="0"/>
              <a:t>‹Nº›</a:t>
            </a:fld>
            <a:endParaRPr lang="es-PE"/>
          </a:p>
        </p:txBody>
      </p:sp>
    </p:spTree>
    <p:extLst>
      <p:ext uri="{BB962C8B-B14F-4D97-AF65-F5344CB8AC3E}">
        <p14:creationId xmlns:p14="http://schemas.microsoft.com/office/powerpoint/2010/main" val="33352772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9F291F75-1701-477D-85ED-BF4531B7E95B}" type="datetimeFigureOut">
              <a:rPr lang="es-PE" smtClean="0"/>
              <a:t>8/09/2023</a:t>
            </a:fld>
            <a:endParaRPr lang="es-PE"/>
          </a:p>
        </p:txBody>
      </p:sp>
      <p:sp>
        <p:nvSpPr>
          <p:cNvPr id="4" name="Footer Placeholder 3"/>
          <p:cNvSpPr>
            <a:spLocks noGrp="1"/>
          </p:cNvSpPr>
          <p:nvPr>
            <p:ph type="ftr" sz="quarter" idx="11"/>
          </p:nvPr>
        </p:nvSpPr>
        <p:spPr/>
        <p:txBody>
          <a:bodyPr/>
          <a:lstStyle/>
          <a:p>
            <a:endParaRPr lang="es-PE"/>
          </a:p>
        </p:txBody>
      </p:sp>
      <p:sp>
        <p:nvSpPr>
          <p:cNvPr id="5" name="Slide Number Placeholder 4"/>
          <p:cNvSpPr>
            <a:spLocks noGrp="1"/>
          </p:cNvSpPr>
          <p:nvPr>
            <p:ph type="sldNum" sz="quarter" idx="12"/>
          </p:nvPr>
        </p:nvSpPr>
        <p:spPr/>
        <p:txBody>
          <a:bodyPr/>
          <a:lstStyle/>
          <a:p>
            <a:fld id="{C0AB261B-745C-40DF-9869-CC5D5A984D2E}" type="slidenum">
              <a:rPr lang="es-PE" smtClean="0"/>
              <a:t>‹Nº›</a:t>
            </a:fld>
            <a:endParaRPr lang="es-PE"/>
          </a:p>
        </p:txBody>
      </p:sp>
    </p:spTree>
    <p:extLst>
      <p:ext uri="{BB962C8B-B14F-4D97-AF65-F5344CB8AC3E}">
        <p14:creationId xmlns:p14="http://schemas.microsoft.com/office/powerpoint/2010/main" val="9241352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F291F75-1701-477D-85ED-BF4531B7E95B}" type="datetimeFigureOut">
              <a:rPr lang="es-PE" smtClean="0"/>
              <a:t>8/09/2023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C0AB261B-745C-40DF-9869-CC5D5A984D2E}" type="slidenum">
              <a:rPr lang="es-PE" smtClean="0"/>
              <a:t>‹Nº›</a:t>
            </a:fld>
            <a:endParaRPr lang="es-PE"/>
          </a:p>
        </p:txBody>
      </p:sp>
    </p:spTree>
    <p:extLst>
      <p:ext uri="{BB962C8B-B14F-4D97-AF65-F5344CB8AC3E}">
        <p14:creationId xmlns:p14="http://schemas.microsoft.com/office/powerpoint/2010/main" val="9052064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9F291F75-1701-477D-85ED-BF4531B7E95B}" type="datetimeFigureOut">
              <a:rPr lang="es-PE" smtClean="0"/>
              <a:t>8/09/2023</a:t>
            </a:fld>
            <a:endParaRPr lang="es-PE"/>
          </a:p>
        </p:txBody>
      </p:sp>
      <p:sp>
        <p:nvSpPr>
          <p:cNvPr id="5" name="Footer Placeholder 4"/>
          <p:cNvSpPr>
            <a:spLocks noGrp="1"/>
          </p:cNvSpPr>
          <p:nvPr>
            <p:ph type="ftr" sz="quarter" idx="11"/>
          </p:nvPr>
        </p:nvSpPr>
        <p:spPr>
          <a:xfrm>
            <a:off x="680321" y="5936188"/>
            <a:ext cx="6126805" cy="365125"/>
          </a:xfrm>
        </p:spPr>
        <p:txBody>
          <a:bodyPr/>
          <a:lstStyle/>
          <a:p>
            <a:endParaRPr lang="es-PE"/>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C0AB261B-745C-40DF-9869-CC5D5A984D2E}" type="slidenum">
              <a:rPr lang="es-PE" smtClean="0"/>
              <a:t>‹Nº›</a:t>
            </a:fld>
            <a:endParaRPr lang="es-PE"/>
          </a:p>
        </p:txBody>
      </p:sp>
    </p:spTree>
    <p:extLst>
      <p:ext uri="{BB962C8B-B14F-4D97-AF65-F5344CB8AC3E}">
        <p14:creationId xmlns:p14="http://schemas.microsoft.com/office/powerpoint/2010/main" val="4142521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F291F75-1701-477D-85ED-BF4531B7E95B}" type="datetimeFigureOut">
              <a:rPr lang="es-PE" smtClean="0"/>
              <a:t>8/09/2023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C0AB261B-745C-40DF-9869-CC5D5A984D2E}" type="slidenum">
              <a:rPr lang="es-PE" smtClean="0"/>
              <a:t>‹Nº›</a:t>
            </a:fld>
            <a:endParaRPr lang="es-PE"/>
          </a:p>
        </p:txBody>
      </p:sp>
    </p:spTree>
    <p:extLst>
      <p:ext uri="{BB962C8B-B14F-4D97-AF65-F5344CB8AC3E}">
        <p14:creationId xmlns:p14="http://schemas.microsoft.com/office/powerpoint/2010/main" val="282961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9F291F75-1701-477D-85ED-BF4531B7E95B}" type="datetimeFigureOut">
              <a:rPr lang="es-PE" smtClean="0"/>
              <a:t>8/09/2023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a:xfrm>
            <a:off x="10729455" y="2869895"/>
            <a:ext cx="1154151" cy="1090789"/>
          </a:xfrm>
        </p:spPr>
        <p:txBody>
          <a:bodyPr/>
          <a:lstStyle/>
          <a:p>
            <a:fld id="{C0AB261B-745C-40DF-9869-CC5D5A984D2E}" type="slidenum">
              <a:rPr lang="es-PE" smtClean="0"/>
              <a:t>‹Nº›</a:t>
            </a:fld>
            <a:endParaRPr lang="es-PE"/>
          </a:p>
        </p:txBody>
      </p:sp>
    </p:spTree>
    <p:extLst>
      <p:ext uri="{BB962C8B-B14F-4D97-AF65-F5344CB8AC3E}">
        <p14:creationId xmlns:p14="http://schemas.microsoft.com/office/powerpoint/2010/main" val="3103784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F291F75-1701-477D-85ED-BF4531B7E95B}" type="datetimeFigureOut">
              <a:rPr lang="es-PE" smtClean="0"/>
              <a:t>8/09/2023</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C0AB261B-745C-40DF-9869-CC5D5A984D2E}" type="slidenum">
              <a:rPr lang="es-PE" smtClean="0"/>
              <a:t>‹Nº›</a:t>
            </a:fld>
            <a:endParaRPr lang="es-PE"/>
          </a:p>
        </p:txBody>
      </p:sp>
    </p:spTree>
    <p:extLst>
      <p:ext uri="{BB962C8B-B14F-4D97-AF65-F5344CB8AC3E}">
        <p14:creationId xmlns:p14="http://schemas.microsoft.com/office/powerpoint/2010/main" val="3067360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80322" y="3030008"/>
            <a:ext cx="4698355" cy="29061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594123" y="3030008"/>
            <a:ext cx="4700059" cy="29061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F291F75-1701-477D-85ED-BF4531B7E95B}" type="datetimeFigureOut">
              <a:rPr lang="es-PE" smtClean="0"/>
              <a:t>8/09/2023</a:t>
            </a:fld>
            <a:endParaRPr lang="es-PE"/>
          </a:p>
        </p:txBody>
      </p:sp>
      <p:sp>
        <p:nvSpPr>
          <p:cNvPr id="8" name="Footer Placeholder 7"/>
          <p:cNvSpPr>
            <a:spLocks noGrp="1"/>
          </p:cNvSpPr>
          <p:nvPr>
            <p:ph type="ftr" sz="quarter" idx="11"/>
          </p:nvPr>
        </p:nvSpPr>
        <p:spPr/>
        <p:txBody>
          <a:bodyPr/>
          <a:lstStyle/>
          <a:p>
            <a:endParaRPr lang="es-PE"/>
          </a:p>
        </p:txBody>
      </p:sp>
      <p:sp>
        <p:nvSpPr>
          <p:cNvPr id="9" name="Slide Number Placeholder 8"/>
          <p:cNvSpPr>
            <a:spLocks noGrp="1"/>
          </p:cNvSpPr>
          <p:nvPr>
            <p:ph type="sldNum" sz="quarter" idx="12"/>
          </p:nvPr>
        </p:nvSpPr>
        <p:spPr/>
        <p:txBody>
          <a:bodyPr/>
          <a:lstStyle/>
          <a:p>
            <a:fld id="{C0AB261B-745C-40DF-9869-CC5D5A984D2E}" type="slidenum">
              <a:rPr lang="es-PE" smtClean="0"/>
              <a:t>‹Nº›</a:t>
            </a:fld>
            <a:endParaRPr lang="es-PE"/>
          </a:p>
        </p:txBody>
      </p:sp>
    </p:spTree>
    <p:extLst>
      <p:ext uri="{BB962C8B-B14F-4D97-AF65-F5344CB8AC3E}">
        <p14:creationId xmlns:p14="http://schemas.microsoft.com/office/powerpoint/2010/main" val="3217497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F291F75-1701-477D-85ED-BF4531B7E95B}" type="datetimeFigureOut">
              <a:rPr lang="es-PE" smtClean="0"/>
              <a:t>8/09/2023</a:t>
            </a:fld>
            <a:endParaRPr lang="es-PE"/>
          </a:p>
        </p:txBody>
      </p:sp>
      <p:sp>
        <p:nvSpPr>
          <p:cNvPr id="4" name="Footer Placeholder 3"/>
          <p:cNvSpPr>
            <a:spLocks noGrp="1"/>
          </p:cNvSpPr>
          <p:nvPr>
            <p:ph type="ftr" sz="quarter" idx="11"/>
          </p:nvPr>
        </p:nvSpPr>
        <p:spPr/>
        <p:txBody>
          <a:bodyPr/>
          <a:lstStyle/>
          <a:p>
            <a:endParaRPr lang="es-PE"/>
          </a:p>
        </p:txBody>
      </p:sp>
      <p:sp>
        <p:nvSpPr>
          <p:cNvPr id="5" name="Slide Number Placeholder 4"/>
          <p:cNvSpPr>
            <a:spLocks noGrp="1"/>
          </p:cNvSpPr>
          <p:nvPr>
            <p:ph type="sldNum" sz="quarter" idx="12"/>
          </p:nvPr>
        </p:nvSpPr>
        <p:spPr/>
        <p:txBody>
          <a:bodyPr/>
          <a:lstStyle/>
          <a:p>
            <a:fld id="{C0AB261B-745C-40DF-9869-CC5D5A984D2E}" type="slidenum">
              <a:rPr lang="es-PE" smtClean="0"/>
              <a:t>‹Nº›</a:t>
            </a:fld>
            <a:endParaRPr lang="es-PE"/>
          </a:p>
        </p:txBody>
      </p:sp>
    </p:spTree>
    <p:extLst>
      <p:ext uri="{BB962C8B-B14F-4D97-AF65-F5344CB8AC3E}">
        <p14:creationId xmlns:p14="http://schemas.microsoft.com/office/powerpoint/2010/main" val="3538015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F291F75-1701-477D-85ED-BF4531B7E95B}" type="datetimeFigureOut">
              <a:rPr lang="es-PE" smtClean="0"/>
              <a:t>8/09/2023</a:t>
            </a:fld>
            <a:endParaRPr lang="es-PE"/>
          </a:p>
        </p:txBody>
      </p:sp>
      <p:sp>
        <p:nvSpPr>
          <p:cNvPr id="3" name="Footer Placeholder 2"/>
          <p:cNvSpPr>
            <a:spLocks noGrp="1"/>
          </p:cNvSpPr>
          <p:nvPr>
            <p:ph type="ftr" sz="quarter" idx="11"/>
          </p:nvPr>
        </p:nvSpPr>
        <p:spPr/>
        <p:txBody>
          <a:bodyPr/>
          <a:lstStyle/>
          <a:p>
            <a:endParaRPr lang="es-PE"/>
          </a:p>
        </p:txBody>
      </p:sp>
      <p:sp>
        <p:nvSpPr>
          <p:cNvPr id="4" name="Slide Number Placeholder 3"/>
          <p:cNvSpPr>
            <a:spLocks noGrp="1"/>
          </p:cNvSpPr>
          <p:nvPr>
            <p:ph type="sldNum" sz="quarter" idx="12"/>
          </p:nvPr>
        </p:nvSpPr>
        <p:spPr/>
        <p:txBody>
          <a:bodyPr/>
          <a:lstStyle/>
          <a:p>
            <a:fld id="{C0AB261B-745C-40DF-9869-CC5D5A984D2E}" type="slidenum">
              <a:rPr lang="es-PE" smtClean="0"/>
              <a:t>‹Nº›</a:t>
            </a:fld>
            <a:endParaRPr lang="es-PE"/>
          </a:p>
        </p:txBody>
      </p:sp>
    </p:spTree>
    <p:extLst>
      <p:ext uri="{BB962C8B-B14F-4D97-AF65-F5344CB8AC3E}">
        <p14:creationId xmlns:p14="http://schemas.microsoft.com/office/powerpoint/2010/main" val="2238568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F291F75-1701-477D-85ED-BF4531B7E95B}" type="datetimeFigureOut">
              <a:rPr lang="es-PE" smtClean="0"/>
              <a:t>8/09/2023</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C0AB261B-745C-40DF-9869-CC5D5A984D2E}" type="slidenum">
              <a:rPr lang="es-PE" smtClean="0"/>
              <a:t>‹Nº›</a:t>
            </a:fld>
            <a:endParaRPr lang="es-PE"/>
          </a:p>
        </p:txBody>
      </p:sp>
    </p:spTree>
    <p:extLst>
      <p:ext uri="{BB962C8B-B14F-4D97-AF65-F5344CB8AC3E}">
        <p14:creationId xmlns:p14="http://schemas.microsoft.com/office/powerpoint/2010/main" val="2019490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F291F75-1701-477D-85ED-BF4531B7E95B}" type="datetimeFigureOut">
              <a:rPr lang="es-PE" smtClean="0"/>
              <a:t>8/09/2023</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C0AB261B-745C-40DF-9869-CC5D5A984D2E}" type="slidenum">
              <a:rPr lang="es-PE" smtClean="0"/>
              <a:t>‹Nº›</a:t>
            </a:fld>
            <a:endParaRPr lang="es-PE"/>
          </a:p>
        </p:txBody>
      </p:sp>
    </p:spTree>
    <p:extLst>
      <p:ext uri="{BB962C8B-B14F-4D97-AF65-F5344CB8AC3E}">
        <p14:creationId xmlns:p14="http://schemas.microsoft.com/office/powerpoint/2010/main" val="3716211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F291F75-1701-477D-85ED-BF4531B7E95B}" type="datetimeFigureOut">
              <a:rPr lang="es-PE" smtClean="0"/>
              <a:t>8/09/2023</a:t>
            </a:fld>
            <a:endParaRPr lang="es-PE"/>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s-PE"/>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C0AB261B-745C-40DF-9869-CC5D5A984D2E}" type="slidenum">
              <a:rPr lang="es-PE" smtClean="0"/>
              <a:t>‹Nº›</a:t>
            </a:fld>
            <a:endParaRPr lang="es-PE"/>
          </a:p>
        </p:txBody>
      </p:sp>
    </p:spTree>
    <p:extLst>
      <p:ext uri="{BB962C8B-B14F-4D97-AF65-F5344CB8AC3E}">
        <p14:creationId xmlns:p14="http://schemas.microsoft.com/office/powerpoint/2010/main" val="168434244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6A08C0-C100-585F-5EA1-1D748E092806}"/>
              </a:ext>
            </a:extLst>
          </p:cNvPr>
          <p:cNvSpPr>
            <a:spLocks noGrp="1"/>
          </p:cNvSpPr>
          <p:nvPr>
            <p:ph type="ctrTitle"/>
          </p:nvPr>
        </p:nvSpPr>
        <p:spPr>
          <a:xfrm>
            <a:off x="-170121" y="2463961"/>
            <a:ext cx="9132800" cy="1373070"/>
          </a:xfrm>
        </p:spPr>
        <p:txBody>
          <a:bodyPr/>
          <a:lstStyle/>
          <a:p>
            <a:r>
              <a:rPr lang="es-PE" sz="4400" b="1" dirty="0">
                <a:effectLst>
                  <a:outerShdw blurRad="38100" dist="38100" dir="2700000" algn="tl">
                    <a:srgbClr val="000000">
                      <a:alpha val="43137"/>
                    </a:srgbClr>
                  </a:outerShdw>
                </a:effectLst>
              </a:rPr>
              <a:t>Proyecto de Ley N°1901/2021-CR </a:t>
            </a:r>
          </a:p>
        </p:txBody>
      </p:sp>
      <p:sp>
        <p:nvSpPr>
          <p:cNvPr id="3" name="Subtítulo 2">
            <a:extLst>
              <a:ext uri="{FF2B5EF4-FFF2-40B4-BE49-F238E27FC236}">
                <a16:creationId xmlns:a16="http://schemas.microsoft.com/office/drawing/2014/main" id="{0E948FBD-74A0-243D-6F4E-EA05970A6AF4}"/>
              </a:ext>
            </a:extLst>
          </p:cNvPr>
          <p:cNvSpPr>
            <a:spLocks noGrp="1"/>
          </p:cNvSpPr>
          <p:nvPr>
            <p:ph type="subTitle" idx="1"/>
          </p:nvPr>
        </p:nvSpPr>
        <p:spPr>
          <a:xfrm>
            <a:off x="324212" y="4564160"/>
            <a:ext cx="8144134" cy="1117687"/>
          </a:xfrm>
        </p:spPr>
        <p:txBody>
          <a:bodyPr/>
          <a:lstStyle/>
          <a:p>
            <a:pPr algn="just"/>
            <a:r>
              <a:rPr lang="es-PE" b="1" dirty="0">
                <a:solidFill>
                  <a:schemeClr val="bg2">
                    <a:lumMod val="10000"/>
                  </a:schemeClr>
                </a:solidFill>
              </a:rPr>
              <a:t>LEY QUE HACE EXTENSIVO A LOS SERVIDORES Y FUNCIONARIOS PÚBLICOS EL DERECHO A PERCIBIR GRATIFICACIONES DE FIESTAS PATRIAS Y DE NAVIDAD</a:t>
            </a:r>
          </a:p>
        </p:txBody>
      </p:sp>
      <p:pic>
        <p:nvPicPr>
          <p:cNvPr id="4" name="Imagen 3">
            <a:extLst>
              <a:ext uri="{FF2B5EF4-FFF2-40B4-BE49-F238E27FC236}">
                <a16:creationId xmlns:a16="http://schemas.microsoft.com/office/drawing/2014/main" id="{138C6573-0322-CA06-737C-F7FBACCD0A0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558601" y="4673009"/>
            <a:ext cx="2523530" cy="3429000"/>
          </a:xfrm>
          <a:prstGeom prst="rect">
            <a:avLst/>
          </a:prstGeom>
        </p:spPr>
      </p:pic>
    </p:spTree>
    <p:extLst>
      <p:ext uri="{BB962C8B-B14F-4D97-AF65-F5344CB8AC3E}">
        <p14:creationId xmlns:p14="http://schemas.microsoft.com/office/powerpoint/2010/main" val="165545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9A68F3-C2BE-CD14-0CD7-B1A290430A8E}"/>
              </a:ext>
            </a:extLst>
          </p:cNvPr>
          <p:cNvSpPr>
            <a:spLocks noGrp="1"/>
          </p:cNvSpPr>
          <p:nvPr>
            <p:ph type="title"/>
          </p:nvPr>
        </p:nvSpPr>
        <p:spPr/>
        <p:txBody>
          <a:bodyPr>
            <a:normAutofit/>
          </a:bodyPr>
          <a:lstStyle/>
          <a:p>
            <a:r>
              <a:rPr lang="es-PE" sz="4000" b="1" dirty="0">
                <a:effectLst>
                  <a:outerShdw blurRad="38100" dist="38100" dir="2700000" algn="tl">
                    <a:srgbClr val="000000">
                      <a:alpha val="43137"/>
                    </a:srgbClr>
                  </a:outerShdw>
                </a:effectLst>
              </a:rPr>
              <a:t>OBJETO DE LA LEY</a:t>
            </a:r>
          </a:p>
        </p:txBody>
      </p:sp>
      <p:sp>
        <p:nvSpPr>
          <p:cNvPr id="3" name="Marcador de contenido 2">
            <a:extLst>
              <a:ext uri="{FF2B5EF4-FFF2-40B4-BE49-F238E27FC236}">
                <a16:creationId xmlns:a16="http://schemas.microsoft.com/office/drawing/2014/main" id="{94DC8277-925C-77F4-B897-B2DA60D2250F}"/>
              </a:ext>
            </a:extLst>
          </p:cNvPr>
          <p:cNvSpPr>
            <a:spLocks noGrp="1"/>
          </p:cNvSpPr>
          <p:nvPr>
            <p:ph idx="1"/>
          </p:nvPr>
        </p:nvSpPr>
        <p:spPr>
          <a:xfrm>
            <a:off x="680321" y="2687748"/>
            <a:ext cx="9613861" cy="2543471"/>
          </a:xfrm>
        </p:spPr>
        <p:txBody>
          <a:bodyPr>
            <a:normAutofit fontScale="92500" lnSpcReduction="10000"/>
          </a:bodyPr>
          <a:lstStyle/>
          <a:p>
            <a:pPr marL="0" indent="0" algn="just">
              <a:lnSpc>
                <a:spcPct val="150000"/>
              </a:lnSpc>
              <a:buNone/>
            </a:pPr>
            <a:r>
              <a:rPr lang="es-PE" dirty="0">
                <a:solidFill>
                  <a:schemeClr val="bg2">
                    <a:lumMod val="10000"/>
                  </a:schemeClr>
                </a:solidFill>
                <a:latin typeface="Arial" panose="020B0604020202020204" pitchFamily="34" charset="0"/>
                <a:cs typeface="Arial" panose="020B0604020202020204" pitchFamily="34" charset="0"/>
              </a:rPr>
              <a:t>La Ley tiene por objeto hacer extensivo a los servidores y funcionarios públicos de los regímenes del Decreto Ley 276 y del Decreto Legislativo 1057 (CAS) las gratificaciones de Fiestas Patrias y Navidad, homologando este derecho que se percibe en el régimen SERVIR y de los altos funcionarios del Estado.</a:t>
            </a:r>
            <a:endParaRPr lang="es-PE" sz="4000" dirty="0">
              <a:solidFill>
                <a:schemeClr val="bg2">
                  <a:lumMod val="10000"/>
                </a:schemeClr>
              </a:solidFill>
              <a:latin typeface="Arial" panose="020B0604020202020204" pitchFamily="34" charset="0"/>
              <a:cs typeface="Arial" panose="020B0604020202020204" pitchFamily="34" charset="0"/>
            </a:endParaRPr>
          </a:p>
        </p:txBody>
      </p:sp>
      <p:pic>
        <p:nvPicPr>
          <p:cNvPr id="8" name="Imagen 7">
            <a:extLst>
              <a:ext uri="{FF2B5EF4-FFF2-40B4-BE49-F238E27FC236}">
                <a16:creationId xmlns:a16="http://schemas.microsoft.com/office/drawing/2014/main" id="{69BF8AB9-166E-DECE-71C5-370EA825861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558601" y="4673009"/>
            <a:ext cx="2523530" cy="3429000"/>
          </a:xfrm>
          <a:prstGeom prst="rect">
            <a:avLst/>
          </a:prstGeom>
        </p:spPr>
      </p:pic>
      <p:pic>
        <p:nvPicPr>
          <p:cNvPr id="10" name="Imagen 9">
            <a:extLst>
              <a:ext uri="{FF2B5EF4-FFF2-40B4-BE49-F238E27FC236}">
                <a16:creationId xmlns:a16="http://schemas.microsoft.com/office/drawing/2014/main" id="{993C6A5B-C7FA-B238-7884-BE01BE62641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0" y="4963386"/>
            <a:ext cx="2096130" cy="2848245"/>
          </a:xfrm>
          <a:prstGeom prst="rect">
            <a:avLst/>
          </a:prstGeom>
        </p:spPr>
      </p:pic>
    </p:spTree>
    <p:extLst>
      <p:ext uri="{BB962C8B-B14F-4D97-AF65-F5344CB8AC3E}">
        <p14:creationId xmlns:p14="http://schemas.microsoft.com/office/powerpoint/2010/main" val="1006024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606359-FD31-2013-F2AC-7BFB3740BC59}"/>
              </a:ext>
            </a:extLst>
          </p:cNvPr>
          <p:cNvSpPr>
            <a:spLocks noGrp="1"/>
          </p:cNvSpPr>
          <p:nvPr>
            <p:ph type="title"/>
          </p:nvPr>
        </p:nvSpPr>
        <p:spPr>
          <a:xfrm>
            <a:off x="318814" y="753228"/>
            <a:ext cx="9613861" cy="1080938"/>
          </a:xfrm>
        </p:spPr>
        <p:txBody>
          <a:bodyPr>
            <a:normAutofit/>
          </a:bodyPr>
          <a:lstStyle/>
          <a:p>
            <a:r>
              <a:rPr lang="es-PE" sz="4000" b="1" dirty="0">
                <a:effectLst>
                  <a:outerShdw blurRad="38100" dist="38100" dir="2700000" algn="tl">
                    <a:srgbClr val="000000">
                      <a:alpha val="43137"/>
                    </a:srgbClr>
                  </a:outerShdw>
                </a:effectLst>
              </a:rPr>
              <a:t>COMISIONES DICTAMINADORAS</a:t>
            </a:r>
          </a:p>
        </p:txBody>
      </p:sp>
      <p:sp>
        <p:nvSpPr>
          <p:cNvPr id="3" name="Marcador de contenido 2">
            <a:extLst>
              <a:ext uri="{FF2B5EF4-FFF2-40B4-BE49-F238E27FC236}">
                <a16:creationId xmlns:a16="http://schemas.microsoft.com/office/drawing/2014/main" id="{B3DCBF1F-1850-3121-E13D-481DABF5D7A7}"/>
              </a:ext>
            </a:extLst>
          </p:cNvPr>
          <p:cNvSpPr>
            <a:spLocks noGrp="1"/>
          </p:cNvSpPr>
          <p:nvPr>
            <p:ph idx="1"/>
          </p:nvPr>
        </p:nvSpPr>
        <p:spPr/>
        <p:txBody>
          <a:bodyPr>
            <a:normAutofit/>
          </a:bodyPr>
          <a:lstStyle/>
          <a:p>
            <a:pPr marL="0" indent="0" algn="just">
              <a:lnSpc>
                <a:spcPct val="150000"/>
              </a:lnSpc>
              <a:buNone/>
            </a:pPr>
            <a:r>
              <a:rPr lang="es-ES" sz="2200" dirty="0">
                <a:solidFill>
                  <a:schemeClr val="bg2">
                    <a:lumMod val="10000"/>
                  </a:schemeClr>
                </a:solidFill>
                <a:effectLst/>
                <a:latin typeface="Arial" panose="020B0604020202020204" pitchFamily="34" charset="0"/>
                <a:ea typeface="Calibri" panose="020F0502020204030204" pitchFamily="34" charset="0"/>
              </a:rPr>
              <a:t>Este proyecto de ley fue destinado a dos comisiones:</a:t>
            </a:r>
          </a:p>
          <a:p>
            <a:pPr marL="0" indent="0" algn="just">
              <a:lnSpc>
                <a:spcPct val="150000"/>
              </a:lnSpc>
              <a:buNone/>
            </a:pPr>
            <a:endParaRPr lang="es-ES" sz="200" dirty="0">
              <a:solidFill>
                <a:schemeClr val="bg2">
                  <a:lumMod val="10000"/>
                </a:schemeClr>
              </a:solidFill>
              <a:effectLst/>
              <a:latin typeface="Arial" panose="020B0604020202020204" pitchFamily="34" charset="0"/>
              <a:ea typeface="Calibri" panose="020F0502020204030204" pitchFamily="34" charset="0"/>
            </a:endParaRPr>
          </a:p>
          <a:p>
            <a:pPr algn="just">
              <a:lnSpc>
                <a:spcPct val="150000"/>
              </a:lnSpc>
              <a:buFontTx/>
              <a:buChar char="-"/>
            </a:pPr>
            <a:r>
              <a:rPr lang="es-ES" sz="2200" dirty="0">
                <a:solidFill>
                  <a:schemeClr val="bg2">
                    <a:lumMod val="10000"/>
                  </a:schemeClr>
                </a:solidFill>
                <a:latin typeface="Arial" panose="020B0604020202020204" pitchFamily="34" charset="0"/>
                <a:ea typeface="Calibri" panose="020F0502020204030204" pitchFamily="34" charset="0"/>
              </a:rPr>
              <a:t>Comisión de Presupuesto y Cuenta General de la República.</a:t>
            </a:r>
          </a:p>
          <a:p>
            <a:pPr algn="just">
              <a:lnSpc>
                <a:spcPct val="150000"/>
              </a:lnSpc>
              <a:buFontTx/>
              <a:buChar char="-"/>
            </a:pPr>
            <a:r>
              <a:rPr lang="es-ES" sz="2200" dirty="0">
                <a:solidFill>
                  <a:schemeClr val="bg2">
                    <a:lumMod val="10000"/>
                  </a:schemeClr>
                </a:solidFill>
                <a:effectLst/>
                <a:latin typeface="Arial" panose="020B0604020202020204" pitchFamily="34" charset="0"/>
                <a:ea typeface="Calibri" panose="020F0502020204030204" pitchFamily="34" charset="0"/>
              </a:rPr>
              <a:t>Comisión de Trabajo y Seguridad Social </a:t>
            </a:r>
            <a:r>
              <a:rPr lang="es-ES" sz="2200" dirty="0">
                <a:solidFill>
                  <a:schemeClr val="bg2">
                    <a:lumMod val="10000"/>
                  </a:schemeClr>
                </a:solidFill>
                <a:latin typeface="Arial" panose="020B0604020202020204" pitchFamily="34" charset="0"/>
                <a:ea typeface="Calibri" panose="020F0502020204030204" pitchFamily="34" charset="0"/>
              </a:rPr>
              <a:t>– </a:t>
            </a:r>
            <a:r>
              <a:rPr lang="es-ES" sz="2200" dirty="0">
                <a:solidFill>
                  <a:schemeClr val="bg2">
                    <a:lumMod val="10000"/>
                  </a:schemeClr>
                </a:solidFill>
                <a:effectLst/>
                <a:latin typeface="Arial" panose="020B0604020202020204" pitchFamily="34" charset="0"/>
                <a:ea typeface="Calibri" panose="020F0502020204030204" pitchFamily="34" charset="0"/>
              </a:rPr>
              <a:t>Dictamen fue aprobado por unanimidad</a:t>
            </a:r>
            <a:endParaRPr lang="es-PE" sz="2200" dirty="0">
              <a:solidFill>
                <a:schemeClr val="bg2">
                  <a:lumMod val="10000"/>
                </a:schemeClr>
              </a:solidFill>
            </a:endParaRPr>
          </a:p>
        </p:txBody>
      </p:sp>
      <p:pic>
        <p:nvPicPr>
          <p:cNvPr id="4" name="Imagen 3">
            <a:extLst>
              <a:ext uri="{FF2B5EF4-FFF2-40B4-BE49-F238E27FC236}">
                <a16:creationId xmlns:a16="http://schemas.microsoft.com/office/drawing/2014/main" id="{DEFBA2C1-1FA8-E607-2624-AA41AE9B35F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0" y="4963386"/>
            <a:ext cx="2096130" cy="2848245"/>
          </a:xfrm>
          <a:prstGeom prst="rect">
            <a:avLst/>
          </a:prstGeom>
        </p:spPr>
      </p:pic>
      <p:pic>
        <p:nvPicPr>
          <p:cNvPr id="5" name="Imagen 4">
            <a:extLst>
              <a:ext uri="{FF2B5EF4-FFF2-40B4-BE49-F238E27FC236}">
                <a16:creationId xmlns:a16="http://schemas.microsoft.com/office/drawing/2014/main" id="{0F9DCAD5-2B1B-1B6D-A3D2-7470A5DA4737}"/>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558601" y="4673009"/>
            <a:ext cx="2523530" cy="3429000"/>
          </a:xfrm>
          <a:prstGeom prst="rect">
            <a:avLst/>
          </a:prstGeom>
        </p:spPr>
      </p:pic>
    </p:spTree>
    <p:extLst>
      <p:ext uri="{BB962C8B-B14F-4D97-AF65-F5344CB8AC3E}">
        <p14:creationId xmlns:p14="http://schemas.microsoft.com/office/powerpoint/2010/main" val="1289848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3A5956-7110-3342-3180-C3B11F724D56}"/>
              </a:ext>
            </a:extLst>
          </p:cNvPr>
          <p:cNvSpPr>
            <a:spLocks noGrp="1"/>
          </p:cNvSpPr>
          <p:nvPr>
            <p:ph type="title"/>
          </p:nvPr>
        </p:nvSpPr>
        <p:spPr/>
        <p:txBody>
          <a:bodyPr>
            <a:normAutofit/>
          </a:bodyPr>
          <a:lstStyle/>
          <a:p>
            <a:r>
              <a:rPr lang="es-PE" sz="4000" b="1" dirty="0">
                <a:effectLst>
                  <a:outerShdw blurRad="38100" dist="38100" dir="2700000" algn="tl">
                    <a:srgbClr val="000000">
                      <a:alpha val="43137"/>
                    </a:srgbClr>
                  </a:outerShdw>
                </a:effectLst>
              </a:rPr>
              <a:t>DE AGUINALDOS A GRATIFICACIONES</a:t>
            </a:r>
          </a:p>
        </p:txBody>
      </p:sp>
      <p:sp>
        <p:nvSpPr>
          <p:cNvPr id="3" name="Marcador de contenido 2">
            <a:extLst>
              <a:ext uri="{FF2B5EF4-FFF2-40B4-BE49-F238E27FC236}">
                <a16:creationId xmlns:a16="http://schemas.microsoft.com/office/drawing/2014/main" id="{678488BB-EE6F-2511-6A18-E344D8CF4C99}"/>
              </a:ext>
            </a:extLst>
          </p:cNvPr>
          <p:cNvSpPr>
            <a:spLocks noGrp="1"/>
          </p:cNvSpPr>
          <p:nvPr>
            <p:ph idx="1"/>
          </p:nvPr>
        </p:nvSpPr>
        <p:spPr/>
        <p:txBody>
          <a:bodyPr>
            <a:normAutofit/>
          </a:bodyPr>
          <a:lstStyle/>
          <a:p>
            <a:pPr marL="0" indent="0" algn="just">
              <a:lnSpc>
                <a:spcPct val="150000"/>
              </a:lnSpc>
              <a:spcAft>
                <a:spcPts val="800"/>
              </a:spcAft>
              <a:buNone/>
            </a:pPr>
            <a:r>
              <a:rPr lang="es-ES" sz="2000" dirty="0">
                <a:solidFill>
                  <a:schemeClr val="bg2">
                    <a:lumMod val="10000"/>
                  </a:schemeClr>
                </a:solidFill>
                <a:latin typeface="Arial" panose="020B0604020202020204" pitchFamily="34" charset="0"/>
                <a:ea typeface="Calibri" panose="020F0502020204030204" pitchFamily="34" charset="0"/>
                <a:cs typeface="Times New Roman" panose="02020603050405020304" pitchFamily="18" charset="0"/>
              </a:rPr>
              <a:t>E</a:t>
            </a:r>
            <a:r>
              <a:rPr lang="es-ES" sz="20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n el curso del tiempo los aguinaldos fueron reemplazados por las gratificaciones en beneficio de los altos funcionarios del estado, de los servidores públicos del régimen servir y de los trabajadores del estado en diversas entidades públicas que migraron al régimen laboral 728, relegándose a los trabajadores bajo el régimen del decreto legislativo 276 ley de bases de la carrera administrativa y de los trabajadores cas configurándose discriminación salarial que es proscrito por  nuestro ordenamiento</a:t>
            </a:r>
            <a:endParaRPr lang="es-PE" sz="2000" dirty="0">
              <a:solidFill>
                <a:schemeClr val="bg2">
                  <a:lumMod val="1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endParaRPr lang="es-PE" sz="2800" dirty="0">
              <a:solidFill>
                <a:schemeClr val="bg2">
                  <a:lumMod val="10000"/>
                </a:schemeClr>
              </a:solidFill>
            </a:endParaRPr>
          </a:p>
        </p:txBody>
      </p:sp>
      <p:pic>
        <p:nvPicPr>
          <p:cNvPr id="6" name="Imagen 5">
            <a:extLst>
              <a:ext uri="{FF2B5EF4-FFF2-40B4-BE49-F238E27FC236}">
                <a16:creationId xmlns:a16="http://schemas.microsoft.com/office/drawing/2014/main" id="{95A34AA4-6257-9C18-1E86-10FED3FE92BB}"/>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558601" y="4673009"/>
            <a:ext cx="2523530" cy="3429000"/>
          </a:xfrm>
          <a:prstGeom prst="rect">
            <a:avLst/>
          </a:prstGeom>
        </p:spPr>
      </p:pic>
      <p:pic>
        <p:nvPicPr>
          <p:cNvPr id="8" name="Imagen 7">
            <a:extLst>
              <a:ext uri="{FF2B5EF4-FFF2-40B4-BE49-F238E27FC236}">
                <a16:creationId xmlns:a16="http://schemas.microsoft.com/office/drawing/2014/main" id="{CE665F7A-7B13-5C4B-A493-3409DE73CC07}"/>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0" y="4963386"/>
            <a:ext cx="2096130" cy="2848245"/>
          </a:xfrm>
          <a:prstGeom prst="rect">
            <a:avLst/>
          </a:prstGeom>
        </p:spPr>
      </p:pic>
    </p:spTree>
    <p:extLst>
      <p:ext uri="{BB962C8B-B14F-4D97-AF65-F5344CB8AC3E}">
        <p14:creationId xmlns:p14="http://schemas.microsoft.com/office/powerpoint/2010/main" val="957910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5D3D43-2EF5-584A-5877-49969F786A1B}"/>
              </a:ext>
            </a:extLst>
          </p:cNvPr>
          <p:cNvSpPr>
            <a:spLocks noGrp="1"/>
          </p:cNvSpPr>
          <p:nvPr>
            <p:ph type="title"/>
          </p:nvPr>
        </p:nvSpPr>
        <p:spPr/>
        <p:txBody>
          <a:bodyPr>
            <a:normAutofit/>
          </a:bodyPr>
          <a:lstStyle/>
          <a:p>
            <a:r>
              <a:rPr lang="es-PE" sz="4000" b="1" dirty="0">
                <a:effectLst>
                  <a:outerShdw blurRad="38100" dist="38100" dir="2700000" algn="tl">
                    <a:srgbClr val="000000">
                      <a:alpha val="43137"/>
                    </a:srgbClr>
                  </a:outerShdw>
                </a:effectLst>
              </a:rPr>
              <a:t>PEDIDOS DE OPINIÓN</a:t>
            </a:r>
          </a:p>
        </p:txBody>
      </p:sp>
      <p:sp>
        <p:nvSpPr>
          <p:cNvPr id="3" name="Marcador de contenido 2">
            <a:extLst>
              <a:ext uri="{FF2B5EF4-FFF2-40B4-BE49-F238E27FC236}">
                <a16:creationId xmlns:a16="http://schemas.microsoft.com/office/drawing/2014/main" id="{58598625-AE74-F7EE-5DE2-BD1C40829A84}"/>
              </a:ext>
            </a:extLst>
          </p:cNvPr>
          <p:cNvSpPr>
            <a:spLocks noGrp="1"/>
          </p:cNvSpPr>
          <p:nvPr>
            <p:ph idx="1"/>
          </p:nvPr>
        </p:nvSpPr>
        <p:spPr/>
        <p:txBody>
          <a:bodyPr>
            <a:normAutofit lnSpcReduction="10000"/>
          </a:bodyPr>
          <a:lstStyle/>
          <a:p>
            <a:pPr marL="0" indent="0" algn="just">
              <a:lnSpc>
                <a:spcPct val="107000"/>
              </a:lnSpc>
              <a:spcAft>
                <a:spcPts val="800"/>
              </a:spcAft>
              <a:buNone/>
            </a:pPr>
            <a:r>
              <a:rPr lang="es-ES" sz="1700" dirty="0">
                <a:solidFill>
                  <a:schemeClr val="bg2">
                    <a:lumMod val="10000"/>
                  </a:schemeClr>
                </a:solidFill>
                <a:effectLst/>
                <a:latin typeface="Arial" panose="020B0604020202020204" pitchFamily="34" charset="0"/>
                <a:ea typeface="Calibri" panose="020F0502020204030204" pitchFamily="34" charset="0"/>
                <a:cs typeface="Arial" panose="020B0604020202020204" pitchFamily="34" charset="0"/>
              </a:rPr>
              <a:t>- Presidencia de Consejo de Ministros (PCM) – Se abstuvo</a:t>
            </a:r>
          </a:p>
          <a:p>
            <a:pPr marL="0" lvl="0" indent="0" algn="just">
              <a:lnSpc>
                <a:spcPct val="107000"/>
              </a:lnSpc>
              <a:spcAft>
                <a:spcPts val="800"/>
              </a:spcAft>
              <a:buNone/>
              <a:tabLst>
                <a:tab pos="457200" algn="l"/>
              </a:tabLst>
            </a:pPr>
            <a:r>
              <a:rPr lang="es-ES" sz="1700" dirty="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rPr>
              <a:t>- Autoridad de Nacional del Servicio Civil (SERVIR) – A</a:t>
            </a:r>
            <a:r>
              <a:rPr lang="es-ES" sz="1700" dirty="0">
                <a:solidFill>
                  <a:schemeClr val="bg2">
                    <a:lumMod val="10000"/>
                  </a:schemeClr>
                </a:solidFill>
                <a:effectLst/>
                <a:latin typeface="Arial" panose="020B0604020202020204" pitchFamily="34" charset="0"/>
                <a:ea typeface="Calibri" panose="020F0502020204030204" pitchFamily="34" charset="0"/>
                <a:cs typeface="Arial" panose="020B0604020202020204" pitchFamily="34" charset="0"/>
              </a:rPr>
              <a:t>severa que las gratificaciones solo deben corresponder a los trabajadores del régimen laboral de la actividad privada.</a:t>
            </a:r>
            <a:endParaRPr lang="es-PE" sz="1700" dirty="0">
              <a:solidFill>
                <a:schemeClr val="bg2">
                  <a:lumMod val="10000"/>
                </a:schemeClr>
              </a:solidFill>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07000"/>
              </a:lnSpc>
              <a:spcAft>
                <a:spcPts val="800"/>
              </a:spcAft>
              <a:buNone/>
            </a:pPr>
            <a:r>
              <a:rPr lang="es-ES" sz="1700" dirty="0">
                <a:solidFill>
                  <a:schemeClr val="bg2">
                    <a:lumMod val="10000"/>
                  </a:schemeClr>
                </a:solidFill>
                <a:effectLst/>
                <a:latin typeface="Arial" panose="020B0604020202020204" pitchFamily="34" charset="0"/>
                <a:ea typeface="Calibri" panose="020F0502020204030204" pitchFamily="34" charset="0"/>
                <a:cs typeface="Arial" panose="020B0604020202020204" pitchFamily="34" charset="0"/>
              </a:rPr>
              <a:t>Ello es totalmente inexacto porque los altos funcionarios del gobierno central, de los ministerios, no están sujetos al régimen laboral 728; sin embargo, gracias a la Ley 28212 de abril del 2012 dejaron de recibir los aguinaldos y pasaron a recibir gratificaciones. </a:t>
            </a:r>
            <a:r>
              <a:rPr lang="es-ES" sz="1700" b="1" i="1" dirty="0">
                <a:solidFill>
                  <a:schemeClr val="bg2">
                    <a:lumMod val="10000"/>
                  </a:schemeClr>
                </a:solidFill>
                <a:effectLst/>
                <a:latin typeface="Arial" panose="020B0604020202020204" pitchFamily="34" charset="0"/>
                <a:ea typeface="Calibri" panose="020F0502020204030204" pitchFamily="34" charset="0"/>
                <a:cs typeface="Arial" panose="020B0604020202020204" pitchFamily="34" charset="0"/>
              </a:rPr>
              <a:t>SERVIR, que ya estaba en vigencia desde el año 2008, no se opuso a esta modificación.</a:t>
            </a:r>
            <a:endParaRPr lang="es-PE" sz="1700" b="1" i="1" dirty="0">
              <a:solidFill>
                <a:schemeClr val="bg2">
                  <a:lumMod val="10000"/>
                </a:schemeClr>
              </a:solidFill>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07000"/>
              </a:lnSpc>
              <a:spcAft>
                <a:spcPts val="800"/>
              </a:spcAft>
              <a:buNone/>
            </a:pPr>
            <a:r>
              <a:rPr lang="es-ES" sz="1700" dirty="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rPr>
              <a:t>P</a:t>
            </a:r>
            <a:r>
              <a:rPr lang="es-ES" sz="1700" dirty="0">
                <a:solidFill>
                  <a:schemeClr val="bg2">
                    <a:lumMod val="10000"/>
                  </a:schemeClr>
                </a:solidFill>
                <a:effectLst/>
                <a:latin typeface="Arial" panose="020B0604020202020204" pitchFamily="34" charset="0"/>
                <a:ea typeface="Calibri" panose="020F0502020204030204" pitchFamily="34" charset="0"/>
                <a:cs typeface="Arial" panose="020B0604020202020204" pitchFamily="34" charset="0"/>
              </a:rPr>
              <a:t>ero no solo los altos funcionarios del estado perciben gratificaciones, sino también los funcionarios y servidores del régimen servir, que perciben este derecho bajo la denominación de </a:t>
            </a:r>
            <a:r>
              <a:rPr lang="es-ES" sz="1700" i="1" dirty="0">
                <a:solidFill>
                  <a:schemeClr val="bg2">
                    <a:lumMod val="10000"/>
                  </a:schemeClr>
                </a:solidFill>
                <a:effectLst/>
                <a:latin typeface="Arial" panose="020B0604020202020204" pitchFamily="34" charset="0"/>
                <a:ea typeface="Calibri" panose="020F0502020204030204" pitchFamily="34" charset="0"/>
                <a:cs typeface="Arial" panose="020B0604020202020204" pitchFamily="34" charset="0"/>
              </a:rPr>
              <a:t>“compensaciones económicas” </a:t>
            </a:r>
            <a:r>
              <a:rPr lang="es-ES" sz="1700" dirty="0">
                <a:solidFill>
                  <a:schemeClr val="bg2">
                    <a:lumMod val="10000"/>
                  </a:schemeClr>
                </a:solidFill>
                <a:effectLst/>
                <a:latin typeface="Arial" panose="020B0604020202020204" pitchFamily="34" charset="0"/>
                <a:ea typeface="Calibri" panose="020F0502020204030204" pitchFamily="34" charset="0"/>
                <a:cs typeface="Arial" panose="020B0604020202020204" pitchFamily="34" charset="0"/>
              </a:rPr>
              <a:t>por navidad y por fiestas patrias equivalentes a un sueldo.</a:t>
            </a:r>
            <a:endParaRPr lang="es-PE" sz="1700" dirty="0">
              <a:solidFill>
                <a:schemeClr val="bg2">
                  <a:lumMod val="10000"/>
                </a:schemeClr>
              </a:solidFill>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endParaRPr lang="es-PE" sz="1800" dirty="0">
              <a:solidFill>
                <a:schemeClr val="bg2">
                  <a:lumMod val="1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s-PE" sz="1800" dirty="0">
              <a:solidFill>
                <a:schemeClr val="bg2">
                  <a:lumMod val="1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n 3">
            <a:extLst>
              <a:ext uri="{FF2B5EF4-FFF2-40B4-BE49-F238E27FC236}">
                <a16:creationId xmlns:a16="http://schemas.microsoft.com/office/drawing/2014/main" id="{46F0DB6F-FBF3-0E6A-9111-00FF2072DB1C}"/>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558601" y="4673009"/>
            <a:ext cx="2523530" cy="3429000"/>
          </a:xfrm>
          <a:prstGeom prst="rect">
            <a:avLst/>
          </a:prstGeom>
        </p:spPr>
      </p:pic>
      <p:pic>
        <p:nvPicPr>
          <p:cNvPr id="6" name="Imagen 5">
            <a:extLst>
              <a:ext uri="{FF2B5EF4-FFF2-40B4-BE49-F238E27FC236}">
                <a16:creationId xmlns:a16="http://schemas.microsoft.com/office/drawing/2014/main" id="{1ED9C117-1433-B872-04DC-DC0E864B441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0" y="4963386"/>
            <a:ext cx="2096130" cy="2848245"/>
          </a:xfrm>
          <a:prstGeom prst="rect">
            <a:avLst/>
          </a:prstGeom>
        </p:spPr>
      </p:pic>
    </p:spTree>
    <p:extLst>
      <p:ext uri="{BB962C8B-B14F-4D97-AF65-F5344CB8AC3E}">
        <p14:creationId xmlns:p14="http://schemas.microsoft.com/office/powerpoint/2010/main" val="892882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E6BDEACF-A6BE-F75A-1D20-02464E3EE87B}"/>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25000"/>
                    </a14:imgEffect>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957484" y="605368"/>
            <a:ext cx="10277032" cy="5886584"/>
          </a:xfrm>
          <a:prstGeom prst="rect">
            <a:avLst/>
          </a:prstGeom>
        </p:spPr>
      </p:pic>
      <p:cxnSp>
        <p:nvCxnSpPr>
          <p:cNvPr id="7" name="Conector recto 6">
            <a:extLst>
              <a:ext uri="{FF2B5EF4-FFF2-40B4-BE49-F238E27FC236}">
                <a16:creationId xmlns:a16="http://schemas.microsoft.com/office/drawing/2014/main" id="{2C20E094-654F-CA30-03E9-A037DAAE5C1A}"/>
              </a:ext>
            </a:extLst>
          </p:cNvPr>
          <p:cNvCxnSpPr/>
          <p:nvPr/>
        </p:nvCxnSpPr>
        <p:spPr>
          <a:xfrm>
            <a:off x="1073888" y="2158409"/>
            <a:ext cx="9813852" cy="0"/>
          </a:xfrm>
          <a:prstGeom prst="line">
            <a:avLst/>
          </a:prstGeom>
        </p:spPr>
        <p:style>
          <a:lnRef idx="1">
            <a:schemeClr val="dk1"/>
          </a:lnRef>
          <a:fillRef idx="0">
            <a:schemeClr val="dk1"/>
          </a:fillRef>
          <a:effectRef idx="0">
            <a:schemeClr val="dk1"/>
          </a:effectRef>
          <a:fontRef idx="minor">
            <a:schemeClr val="tx1"/>
          </a:fontRef>
        </p:style>
      </p:cxnSp>
      <p:cxnSp>
        <p:nvCxnSpPr>
          <p:cNvPr id="8" name="Conector recto 7">
            <a:extLst>
              <a:ext uri="{FF2B5EF4-FFF2-40B4-BE49-F238E27FC236}">
                <a16:creationId xmlns:a16="http://schemas.microsoft.com/office/drawing/2014/main" id="{CE7E48C3-0BA5-CE9C-B2A7-D896DA27B10F}"/>
              </a:ext>
            </a:extLst>
          </p:cNvPr>
          <p:cNvCxnSpPr/>
          <p:nvPr/>
        </p:nvCxnSpPr>
        <p:spPr>
          <a:xfrm>
            <a:off x="1073888" y="4224670"/>
            <a:ext cx="9813852" cy="0"/>
          </a:xfrm>
          <a:prstGeom prst="line">
            <a:avLst/>
          </a:prstGeom>
        </p:spPr>
        <p:style>
          <a:lnRef idx="1">
            <a:schemeClr val="dk1"/>
          </a:lnRef>
          <a:fillRef idx="0">
            <a:schemeClr val="dk1"/>
          </a:fillRef>
          <a:effectRef idx="0">
            <a:schemeClr val="dk1"/>
          </a:effectRef>
          <a:fontRef idx="minor">
            <a:schemeClr val="tx1"/>
          </a:fontRef>
        </p:style>
      </p:cxnSp>
      <p:cxnSp>
        <p:nvCxnSpPr>
          <p:cNvPr id="9" name="Conector recto 8">
            <a:extLst>
              <a:ext uri="{FF2B5EF4-FFF2-40B4-BE49-F238E27FC236}">
                <a16:creationId xmlns:a16="http://schemas.microsoft.com/office/drawing/2014/main" id="{AB93F6E7-7D16-477C-F1E0-39DCDD5F3B23}"/>
              </a:ext>
            </a:extLst>
          </p:cNvPr>
          <p:cNvCxnSpPr/>
          <p:nvPr/>
        </p:nvCxnSpPr>
        <p:spPr>
          <a:xfrm>
            <a:off x="1073888" y="4068725"/>
            <a:ext cx="9813852" cy="0"/>
          </a:xfrm>
          <a:prstGeom prst="line">
            <a:avLst/>
          </a:prstGeom>
        </p:spPr>
        <p:style>
          <a:lnRef idx="1">
            <a:schemeClr val="dk1"/>
          </a:lnRef>
          <a:fillRef idx="0">
            <a:schemeClr val="dk1"/>
          </a:fillRef>
          <a:effectRef idx="0">
            <a:schemeClr val="dk1"/>
          </a:effectRef>
          <a:fontRef idx="minor">
            <a:schemeClr val="tx1"/>
          </a:fontRef>
        </p:style>
      </p:cxnSp>
      <p:cxnSp>
        <p:nvCxnSpPr>
          <p:cNvPr id="11" name="Conector recto 10">
            <a:extLst>
              <a:ext uri="{FF2B5EF4-FFF2-40B4-BE49-F238E27FC236}">
                <a16:creationId xmlns:a16="http://schemas.microsoft.com/office/drawing/2014/main" id="{5FCD7B04-5D27-BD87-F209-C91AA024F7B1}"/>
              </a:ext>
            </a:extLst>
          </p:cNvPr>
          <p:cNvCxnSpPr/>
          <p:nvPr/>
        </p:nvCxnSpPr>
        <p:spPr>
          <a:xfrm>
            <a:off x="1073888" y="2034362"/>
            <a:ext cx="981385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582539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DE57FB7-3075-7DF9-9619-0B1AD6804CFB}"/>
              </a:ext>
            </a:extLst>
          </p:cNvPr>
          <p:cNvSpPr>
            <a:spLocks noGrp="1"/>
          </p:cNvSpPr>
          <p:nvPr>
            <p:ph idx="1"/>
          </p:nvPr>
        </p:nvSpPr>
        <p:spPr/>
        <p:txBody>
          <a:bodyPr>
            <a:normAutofit/>
          </a:bodyPr>
          <a:lstStyle/>
          <a:p>
            <a:pPr marL="342900" lvl="0" indent="-342900" algn="just">
              <a:lnSpc>
                <a:spcPct val="107000"/>
              </a:lnSpc>
              <a:spcAft>
                <a:spcPts val="800"/>
              </a:spcAft>
              <a:buFont typeface="Arial" panose="020B0604020202020204" pitchFamily="34" charset="0"/>
              <a:buChar char="•"/>
              <a:tabLst>
                <a:tab pos="457200" algn="l"/>
              </a:tabLst>
            </a:pPr>
            <a:r>
              <a:rPr lang="es-ES" sz="20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Primera.- El proyecto de ley se limita a hacer extensivo a los funcionarios y servidores públicos un concepto que ya se viene otorgando en el sector público. No se está generando un nuevo beneficio.</a:t>
            </a:r>
            <a:endParaRPr lang="es-PE" sz="2000" dirty="0">
              <a:solidFill>
                <a:schemeClr val="bg2">
                  <a:lumMod val="1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s-ES" sz="2000" dirty="0">
                <a:solidFill>
                  <a:schemeClr val="bg2">
                    <a:lumMod val="10000"/>
                  </a:schemeClr>
                </a:solidFill>
                <a:latin typeface="Arial" panose="020B0604020202020204" pitchFamily="34" charset="0"/>
                <a:ea typeface="Calibri" panose="020F0502020204030204" pitchFamily="34" charset="0"/>
                <a:cs typeface="Times New Roman" panose="02020603050405020304" pitchFamily="18" charset="0"/>
              </a:rPr>
              <a:t>S</a:t>
            </a:r>
            <a:r>
              <a:rPr lang="es-ES" sz="20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egundo. Con la aprobación del proyecto de ley 1901 se sustituye el concepto de aguinaldo por el de gratificaciones, no se trata de un doble beneficio, lo cual deberá tenerse en cuenta en el proceso de aprobación del presupuesto de la república, tan igual como ha venido aconteciendo con respecto de los aguinaldos, cuyo monto se fija y reajusta anualmente.</a:t>
            </a:r>
            <a:endParaRPr lang="es-PE" sz="2000" dirty="0">
              <a:solidFill>
                <a:schemeClr val="bg2">
                  <a:lumMod val="1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60000"/>
              </a:lnSpc>
            </a:pPr>
            <a:endParaRPr lang="es-PE" sz="2800" dirty="0">
              <a:solidFill>
                <a:schemeClr val="bg2">
                  <a:lumMod val="10000"/>
                </a:schemeClr>
              </a:solidFill>
            </a:endParaRPr>
          </a:p>
        </p:txBody>
      </p:sp>
      <p:pic>
        <p:nvPicPr>
          <p:cNvPr id="6" name="Imagen 5">
            <a:extLst>
              <a:ext uri="{FF2B5EF4-FFF2-40B4-BE49-F238E27FC236}">
                <a16:creationId xmlns:a16="http://schemas.microsoft.com/office/drawing/2014/main" id="{04585F0E-9B81-B063-8BAB-9130949BF4D4}"/>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558601" y="4673009"/>
            <a:ext cx="2523530" cy="3429000"/>
          </a:xfrm>
          <a:prstGeom prst="rect">
            <a:avLst/>
          </a:prstGeom>
        </p:spPr>
      </p:pic>
      <p:pic>
        <p:nvPicPr>
          <p:cNvPr id="8" name="Imagen 7">
            <a:extLst>
              <a:ext uri="{FF2B5EF4-FFF2-40B4-BE49-F238E27FC236}">
                <a16:creationId xmlns:a16="http://schemas.microsoft.com/office/drawing/2014/main" id="{D88648B3-6BAE-6888-A04C-4267139EE283}"/>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0" y="4963386"/>
            <a:ext cx="2096130" cy="2848245"/>
          </a:xfrm>
          <a:prstGeom prst="rect">
            <a:avLst/>
          </a:prstGeom>
        </p:spPr>
      </p:pic>
      <p:sp>
        <p:nvSpPr>
          <p:cNvPr id="12" name="Título 1">
            <a:extLst>
              <a:ext uri="{FF2B5EF4-FFF2-40B4-BE49-F238E27FC236}">
                <a16:creationId xmlns:a16="http://schemas.microsoft.com/office/drawing/2014/main" id="{ACD61231-249C-E97D-7B46-5241B5442158}"/>
              </a:ext>
            </a:extLst>
          </p:cNvPr>
          <p:cNvSpPr txBox="1">
            <a:spLocks/>
          </p:cNvSpPr>
          <p:nvPr/>
        </p:nvSpPr>
        <p:spPr>
          <a:xfrm>
            <a:off x="832721" y="905628"/>
            <a:ext cx="9613861" cy="10809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s-PE" sz="4000" b="1">
                <a:effectLst>
                  <a:outerShdw blurRad="38100" dist="38100" dir="2700000" algn="tl">
                    <a:srgbClr val="000000">
                      <a:alpha val="43137"/>
                    </a:srgbClr>
                  </a:outerShdw>
                </a:effectLst>
              </a:rPr>
              <a:t>CONCLUSIONES</a:t>
            </a:r>
            <a:endParaRPr lang="es-PE" sz="4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34927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E0A36BD-E875-EE97-E079-D0B39FC37817}"/>
              </a:ext>
            </a:extLst>
          </p:cNvPr>
          <p:cNvSpPr>
            <a:spLocks noGrp="1"/>
          </p:cNvSpPr>
          <p:nvPr>
            <p:ph idx="1"/>
          </p:nvPr>
        </p:nvSpPr>
        <p:spPr>
          <a:xfrm>
            <a:off x="680321" y="2336873"/>
            <a:ext cx="9613861" cy="2336136"/>
          </a:xfrm>
        </p:spPr>
        <p:txBody>
          <a:bodyPr>
            <a:normAutofit/>
          </a:bodyPr>
          <a:lstStyle/>
          <a:p>
            <a:pPr marL="0" indent="0" algn="just">
              <a:lnSpc>
                <a:spcPct val="150000"/>
              </a:lnSpc>
              <a:spcAft>
                <a:spcPts val="800"/>
              </a:spcAft>
              <a:buNone/>
            </a:pPr>
            <a:r>
              <a:rPr lang="es-ES" sz="20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El presente proyecto de ley no impacta de manera directa ni inmediata en el tesoro público, pues será el ministerio de economía quien tendrá bajo su responsabilidad efectuar las previsiones para hacer extensiva la percepción progresiva de las gratificaciones.</a:t>
            </a:r>
            <a:endParaRPr lang="es-PE" sz="2000" dirty="0">
              <a:solidFill>
                <a:schemeClr val="bg2">
                  <a:lumMod val="1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n 3">
            <a:extLst>
              <a:ext uri="{FF2B5EF4-FFF2-40B4-BE49-F238E27FC236}">
                <a16:creationId xmlns:a16="http://schemas.microsoft.com/office/drawing/2014/main" id="{990DCFD3-27DA-8FFC-D4CF-018BAEC06C30}"/>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558601" y="4673009"/>
            <a:ext cx="2523530" cy="3429000"/>
          </a:xfrm>
          <a:prstGeom prst="rect">
            <a:avLst/>
          </a:prstGeom>
        </p:spPr>
      </p:pic>
      <p:pic>
        <p:nvPicPr>
          <p:cNvPr id="5" name="Imagen 4">
            <a:extLst>
              <a:ext uri="{FF2B5EF4-FFF2-40B4-BE49-F238E27FC236}">
                <a16:creationId xmlns:a16="http://schemas.microsoft.com/office/drawing/2014/main" id="{35B7D4E6-487C-F503-A948-2E5849E043CB}"/>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0" y="4963386"/>
            <a:ext cx="2096130" cy="2848245"/>
          </a:xfrm>
          <a:prstGeom prst="rect">
            <a:avLst/>
          </a:prstGeom>
        </p:spPr>
      </p:pic>
    </p:spTree>
    <p:extLst>
      <p:ext uri="{BB962C8B-B14F-4D97-AF65-F5344CB8AC3E}">
        <p14:creationId xmlns:p14="http://schemas.microsoft.com/office/powerpoint/2010/main" val="4120698305"/>
      </p:ext>
    </p:extLst>
  </p:cSld>
  <p:clrMapOvr>
    <a:masterClrMapping/>
  </p:clrMapOvr>
</p:sld>
</file>

<file path=ppt/theme/theme1.xml><?xml version="1.0" encoding="utf-8"?>
<a:theme xmlns:a="http://schemas.openxmlformats.org/drawingml/2006/main" name="Berlín">
  <a:themeElements>
    <a:clrScheme name="Personalizado 9">
      <a:dk1>
        <a:srgbClr val="FF0000"/>
      </a:dk1>
      <a:lt1>
        <a:sysClr val="window" lastClr="FFFFFF"/>
      </a:lt1>
      <a:dk2>
        <a:srgbClr val="F2F2F2"/>
      </a:dk2>
      <a:lt2>
        <a:srgbClr val="181818"/>
      </a:lt2>
      <a:accent1>
        <a:srgbClr val="F3C419"/>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í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í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TM04033917[[fn=Berlín]]</Template>
  <TotalTime>140</TotalTime>
  <Words>497</Words>
  <Application>Microsoft Office PowerPoint</Application>
  <PresentationFormat>Panorámica</PresentationFormat>
  <Paragraphs>20</Paragraphs>
  <Slides>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8</vt:i4>
      </vt:variant>
    </vt:vector>
  </HeadingPairs>
  <TitlesOfParts>
    <vt:vector size="13" baseType="lpstr">
      <vt:lpstr>Arial</vt:lpstr>
      <vt:lpstr>Calibri</vt:lpstr>
      <vt:lpstr>Times New Roman</vt:lpstr>
      <vt:lpstr>Trebuchet MS</vt:lpstr>
      <vt:lpstr>Berlín</vt:lpstr>
      <vt:lpstr>Proyecto de Ley N°1901/2021-CR </vt:lpstr>
      <vt:lpstr>OBJETO DE LA LEY</vt:lpstr>
      <vt:lpstr>COMISIONES DICTAMINADORAS</vt:lpstr>
      <vt:lpstr>DE AGUINALDOS A GRATIFICACIONES</vt:lpstr>
      <vt:lpstr>PEDIDOS DE OPINIÓN</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 de Ley N°1901/2021-CR</dc:title>
  <dc:creator>Cesar Alexis De la Cruz Canales</dc:creator>
  <cp:lastModifiedBy>USER</cp:lastModifiedBy>
  <cp:revision>3</cp:revision>
  <dcterms:created xsi:type="dcterms:W3CDTF">2023-09-08T15:01:37Z</dcterms:created>
  <dcterms:modified xsi:type="dcterms:W3CDTF">2023-09-08T18:50:57Z</dcterms:modified>
</cp:coreProperties>
</file>