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</p:sldMasterIdLst>
  <p:sldIdLst>
    <p:sldId id="256" r:id="rId3"/>
    <p:sldId id="295" r:id="rId4"/>
    <p:sldId id="300" r:id="rId5"/>
    <p:sldId id="301" r:id="rId6"/>
    <p:sldId id="306" r:id="rId7"/>
    <p:sldId id="297" r:id="rId8"/>
    <p:sldId id="298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valdera campos" initials="gvc" lastIdx="1" clrIdx="0">
    <p:extLst>
      <p:ext uri="{19B8F6BF-5375-455C-9EA6-DF929625EA0E}">
        <p15:presenceInfo xmlns:p15="http://schemas.microsoft.com/office/powerpoint/2012/main" userId="2fde6880f05ffd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8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780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396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5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458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5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908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923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07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221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11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330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85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729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3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0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564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184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066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66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63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4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1F5D8F-0B25-4123-8F63-D59FDA951E13}" type="datetimeFigureOut">
              <a:rPr lang="es-PE" smtClean="0"/>
              <a:t>1/09/2023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2069E2-B64D-40AD-9818-78CE08A67BE6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920DD9-9523-4079-B062-E4E6DA042E2F}"/>
              </a:ext>
            </a:extLst>
          </p:cNvPr>
          <p:cNvSpPr txBox="1"/>
          <p:nvPr/>
        </p:nvSpPr>
        <p:spPr>
          <a:xfrm>
            <a:off x="291684" y="1691742"/>
            <a:ext cx="543078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u="sng" dirty="0">
                <a:latin typeface="+mj-lt"/>
              </a:rPr>
              <a:t>PL 5621/2022-CR</a:t>
            </a:r>
          </a:p>
          <a:p>
            <a:pPr algn="just"/>
            <a:r>
              <a:rPr lang="es-PE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 DE LEY QUE MODIFICA EL DECRETO DE URGENCIA 005-2020 QUE ESTABLECE UNA ASISTENCIA ECONÓMICA PARA CONTRIBUIR A LA PROTECCIÓN SOCIAL Y EL DESARROLLO INTEGRAL DE LAS VÍCTIMAS INDIRECTAS DE FEMINICIDIO</a:t>
            </a:r>
            <a:r>
              <a:rPr lang="es-PE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PE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3000" b="1" u="sng" dirty="0"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D326CF-A01A-45D4-9DD3-F69F98AA8861}"/>
              </a:ext>
            </a:extLst>
          </p:cNvPr>
          <p:cNvSpPr txBox="1"/>
          <p:nvPr/>
        </p:nvSpPr>
        <p:spPr>
          <a:xfrm>
            <a:off x="6096000" y="4560425"/>
            <a:ext cx="59054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MAGALY ROSMERY RUIZ RODRIGUEZ </a:t>
            </a:r>
            <a:r>
              <a:rPr lang="es-MX" sz="3000" b="1" dirty="0"/>
              <a:t>Congreso de la República</a:t>
            </a:r>
            <a:endParaRPr lang="es-PE" sz="3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63F8AE-726F-5022-1ABA-A311F9C33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01"/>
          <a:stretch/>
        </p:blipFill>
        <p:spPr>
          <a:xfrm>
            <a:off x="65146" y="58791"/>
            <a:ext cx="4049653" cy="1632951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D3FF8B8-08DF-CCD2-7891-286B0A903F70}"/>
              </a:ext>
            </a:extLst>
          </p:cNvPr>
          <p:cNvCxnSpPr>
            <a:cxnSpLocks/>
          </p:cNvCxnSpPr>
          <p:nvPr/>
        </p:nvCxnSpPr>
        <p:spPr>
          <a:xfrm>
            <a:off x="6453663" y="5042428"/>
            <a:ext cx="517423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F1CB82F3-2031-A746-AAF3-DA35894E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81" y="398643"/>
            <a:ext cx="3833193" cy="379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3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29AA9-570C-6B03-6DA3-C30FA033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DECRETO DE URGENCIA 005-2020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8912D-4F0F-AC5F-AD50-59E5987A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898" y="1983957"/>
            <a:ext cx="8837782" cy="12908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PE" sz="2600" dirty="0">
                <a:solidFill>
                  <a:schemeClr val="tx1"/>
                </a:solidFill>
              </a:rPr>
              <a:t>Actualmente el decreto de urgencia 005-2020 establece una </a:t>
            </a:r>
            <a:r>
              <a:rPr lang="es-PE" sz="2600" b="1" dirty="0">
                <a:solidFill>
                  <a:schemeClr val="tx1"/>
                </a:solidFill>
              </a:rPr>
              <a:t>asistencia económica </a:t>
            </a:r>
            <a:r>
              <a:rPr lang="es-PE" sz="2600" dirty="0">
                <a:solidFill>
                  <a:schemeClr val="tx1"/>
                </a:solidFill>
              </a:rPr>
              <a:t>para contribuir a la protección social y el desarrollo integral de las víctimas indirectas de feminicidio.</a:t>
            </a:r>
          </a:p>
          <a:p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Flecha: a la derecha con muesca 3">
            <a:extLst>
              <a:ext uri="{FF2B5EF4-FFF2-40B4-BE49-F238E27FC236}">
                <a16:creationId xmlns:a16="http://schemas.microsoft.com/office/drawing/2014/main" id="{CCC09C96-4508-E213-B721-0EE916AF45CF}"/>
              </a:ext>
            </a:extLst>
          </p:cNvPr>
          <p:cNvSpPr/>
          <p:nvPr/>
        </p:nvSpPr>
        <p:spPr>
          <a:xfrm>
            <a:off x="1097280" y="2021171"/>
            <a:ext cx="1133670" cy="537195"/>
          </a:xfrm>
          <a:prstGeom prst="notched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170341D-E3FE-5CFE-F1EA-E5A241FDAD12}"/>
              </a:ext>
            </a:extLst>
          </p:cNvPr>
          <p:cNvSpPr/>
          <p:nvPr/>
        </p:nvSpPr>
        <p:spPr>
          <a:xfrm>
            <a:off x="1604187" y="2251991"/>
            <a:ext cx="119856" cy="7555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B39B44-7B09-F72E-F27D-93358CB3614D}"/>
              </a:ext>
            </a:extLst>
          </p:cNvPr>
          <p:cNvSpPr txBox="1"/>
          <p:nvPr/>
        </p:nvSpPr>
        <p:spPr>
          <a:xfrm>
            <a:off x="861237" y="3640935"/>
            <a:ext cx="10940903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3200" b="1" dirty="0">
                <a:solidFill>
                  <a:schemeClr val="tx1"/>
                </a:solidFill>
              </a:rPr>
              <a:t>¿Quiénes son los beneficiarios actualmente? </a:t>
            </a:r>
          </a:p>
          <a:p>
            <a:pPr algn="just"/>
            <a:r>
              <a:rPr lang="es-PE" sz="3200" dirty="0">
                <a:solidFill>
                  <a:schemeClr val="tx1"/>
                </a:solidFill>
              </a:rPr>
              <a:t>Son personas beneficiarias las víctimas indirectas de un feminicidio, siendo estas toda niña, niño y/o adolescente quienes, </a:t>
            </a:r>
            <a:r>
              <a:rPr lang="es-PE" sz="3200" b="1" dirty="0">
                <a:solidFill>
                  <a:schemeClr val="tx1"/>
                </a:solidFill>
              </a:rPr>
              <a:t>a causa de un feminicidio hayan perdido a su madre.</a:t>
            </a:r>
            <a:endParaRPr lang="es-PE" sz="3200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B82579-AE21-245E-4075-702E70DAE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6" y="40006"/>
            <a:ext cx="1910474" cy="8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4866BD-7DCD-C0CE-8655-63D5C91D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DECRETO DE URGENCIA 005-2020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0E9F2-E34D-6DCF-41BE-BEF1DBAB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437" y="2466753"/>
            <a:ext cx="9837243" cy="31153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s-PE" sz="3600" dirty="0">
                <a:solidFill>
                  <a:schemeClr val="tx1"/>
                </a:solidFill>
              </a:rPr>
              <a:t>Dicho beneficio es otorgado de forma bimestral, y se mantiene hasta que el beneficiario o beneficiaria cumpla la edad de dieciocho (18) años</a:t>
            </a:r>
            <a:r>
              <a:rPr lang="es-PE" sz="3600" b="1" dirty="0">
                <a:solidFill>
                  <a:schemeClr val="tx1"/>
                </a:solidFill>
              </a:rPr>
              <a:t>, o hasta que culmine sus estudios superiores </a:t>
            </a:r>
            <a:r>
              <a:rPr lang="es-PE" sz="3600" dirty="0">
                <a:solidFill>
                  <a:schemeClr val="tx1"/>
                </a:solidFill>
              </a:rPr>
              <a:t>de manera satisfactoria. 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8C4701-8B8B-DD5D-5F5D-8635A18B0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6" y="40006"/>
            <a:ext cx="1910474" cy="8191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F41513-216E-C458-E2F0-43DF26B11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01"/>
          <a:stretch/>
        </p:blipFill>
        <p:spPr>
          <a:xfrm>
            <a:off x="65147" y="58791"/>
            <a:ext cx="1910474" cy="7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DD8635C-F39C-D58F-1E18-4ADA73CFFD03}"/>
              </a:ext>
            </a:extLst>
          </p:cNvPr>
          <p:cNvSpPr txBox="1"/>
          <p:nvPr/>
        </p:nvSpPr>
        <p:spPr>
          <a:xfrm>
            <a:off x="1097280" y="1056290"/>
            <a:ext cx="733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/>
              <a:t>FEMINICIDIO Y TENTATIVA DE FEMINICIDIO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2C391A-1A9B-01B8-B832-0044215D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6" y="40006"/>
            <a:ext cx="1910474" cy="8191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590B76-281A-7A7A-2609-9F32C7923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01"/>
          <a:stretch/>
        </p:blipFill>
        <p:spPr>
          <a:xfrm>
            <a:off x="65147" y="58791"/>
            <a:ext cx="1910474" cy="770365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BD7CEFD-FBEF-3E02-5FEB-C00FC1FC65D0}"/>
              </a:ext>
            </a:extLst>
          </p:cNvPr>
          <p:cNvSpPr/>
          <p:nvPr/>
        </p:nvSpPr>
        <p:spPr>
          <a:xfrm>
            <a:off x="552552" y="2700670"/>
            <a:ext cx="425302" cy="5847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A46599-B5DD-B690-40C1-73A740B87EC9}"/>
              </a:ext>
            </a:extLst>
          </p:cNvPr>
          <p:cNvSpPr txBox="1"/>
          <p:nvPr/>
        </p:nvSpPr>
        <p:spPr>
          <a:xfrm>
            <a:off x="1298774" y="1828562"/>
            <a:ext cx="447630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/>
              <a:t>Conforme a nuestro código penal el feminicidio es el delito por el cual se </a:t>
            </a:r>
            <a:r>
              <a:rPr lang="es-PE" b="0" i="0" dirty="0">
                <a:solidFill>
                  <a:srgbClr val="202124"/>
                </a:solidFill>
                <a:effectLst/>
                <a:latin typeface="Google Sans"/>
              </a:rPr>
              <a:t>mata a una mujer por su condición de tal. </a:t>
            </a:r>
          </a:p>
          <a:p>
            <a:pPr algn="just"/>
            <a:endParaRPr lang="es-PE" dirty="0">
              <a:solidFill>
                <a:srgbClr val="202124"/>
              </a:solidFill>
              <a:latin typeface="Google Sans"/>
            </a:endParaRPr>
          </a:p>
          <a:p>
            <a:pPr algn="just"/>
            <a:r>
              <a:rPr lang="es-PE" b="0" i="0" dirty="0">
                <a:solidFill>
                  <a:srgbClr val="202124"/>
                </a:solidFill>
                <a:effectLst/>
                <a:latin typeface="Google Sans"/>
              </a:rPr>
              <a:t>Muchas veces el agresor no llega a consumar dicho delito y este acto es tipificado como una tentativa de feminicidio.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B61F65-47B2-C6D0-DAC5-89DB5E0F0662}"/>
              </a:ext>
            </a:extLst>
          </p:cNvPr>
          <p:cNvSpPr txBox="1"/>
          <p:nvPr/>
        </p:nvSpPr>
        <p:spPr>
          <a:xfrm>
            <a:off x="6096000" y="2822920"/>
            <a:ext cx="530663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dirty="0"/>
              <a:t>El feminicida para ejecutar su insana conducta se vale de herramientas y métodos que, </a:t>
            </a:r>
            <a:r>
              <a:rPr lang="es-PE" b="1" u="sng" dirty="0"/>
              <a:t>sin llegar a matar a su víctima, puede dejarle secuelas graves y permanentes que pueden incapacitarla físicamente para desempeñarse en el ámbito laboral y por consiguiente para mantenerse y mantener a quienes están bajo su responsabilidad,</a:t>
            </a:r>
            <a:r>
              <a:rPr lang="es-PE" dirty="0"/>
              <a:t> como podemos observar en los siguientes artículos periodísticos.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0E14663-DB2F-8F62-6FBE-D4012780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08" y="4260035"/>
            <a:ext cx="3707219" cy="175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497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42EEDD-DF92-3024-ACE2-6B43E7CA3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15020" r="11588" b="16492"/>
          <a:stretch/>
        </p:blipFill>
        <p:spPr bwMode="auto">
          <a:xfrm>
            <a:off x="1299210" y="2212547"/>
            <a:ext cx="4796790" cy="349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2080C8-0FF8-C77C-C6AB-FF8F9441F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t="18096" r="39857" b="16307"/>
          <a:stretch/>
        </p:blipFill>
        <p:spPr bwMode="auto">
          <a:xfrm>
            <a:off x="6415893" y="2212547"/>
            <a:ext cx="4782820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F423E8-686D-2752-085C-7CEDDC174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6" y="40006"/>
            <a:ext cx="1910474" cy="8191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D3353F-FA86-1DCC-FBDB-CD3A0A1832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201"/>
          <a:stretch/>
        </p:blipFill>
        <p:spPr>
          <a:xfrm>
            <a:off x="65147" y="58791"/>
            <a:ext cx="1910474" cy="7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BF78F-D34F-D2E5-4B35-6616BECB9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308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PE" sz="2800" dirty="0">
                <a:solidFill>
                  <a:schemeClr val="tx1"/>
                </a:solidFill>
              </a:rPr>
              <a:t>¿Qué pasa con los dependientes de las víctimas de del delito de intento de feminicidio que quedan con </a:t>
            </a:r>
            <a:r>
              <a:rPr lang="es-PE" sz="2800" b="1" dirty="0">
                <a:solidFill>
                  <a:schemeClr val="tx1"/>
                </a:solidFill>
              </a:rPr>
              <a:t>secuelas físicas, e incapacitadas para trabajar? </a:t>
            </a:r>
            <a:r>
              <a:rPr lang="es-PE" sz="2800" dirty="0">
                <a:solidFill>
                  <a:schemeClr val="tx1"/>
                </a:solidFill>
              </a:rPr>
              <a:t>Lamentablemente muchas veces quedan desprotegidos económicamente, tanto como por sus familiares como por parte del estado. </a:t>
            </a: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F6FEEA-4135-D112-7784-0EBD8A03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6" y="40006"/>
            <a:ext cx="1910474" cy="8191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958095-37DE-B707-E914-5757452AFA53}"/>
              </a:ext>
            </a:extLst>
          </p:cNvPr>
          <p:cNvSpPr txBox="1"/>
          <p:nvPr/>
        </p:nvSpPr>
        <p:spPr>
          <a:xfrm>
            <a:off x="1097280" y="936929"/>
            <a:ext cx="9184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4800" dirty="0">
                <a:latin typeface="+mj-lt"/>
              </a:rPr>
              <a:t>PROPUESTA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7BC7C0-C0FA-786D-BF42-D052ADF1D78C}"/>
              </a:ext>
            </a:extLst>
          </p:cNvPr>
          <p:cNvSpPr txBox="1"/>
          <p:nvPr/>
        </p:nvSpPr>
        <p:spPr>
          <a:xfrm>
            <a:off x="1097280" y="4362729"/>
            <a:ext cx="100584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2800" dirty="0">
                <a:solidFill>
                  <a:schemeClr val="tx1"/>
                </a:solidFill>
              </a:rPr>
              <a:t>En ese sentido </a:t>
            </a:r>
            <a:r>
              <a:rPr lang="es-PE" sz="2800" b="1" u="sng" dirty="0">
                <a:solidFill>
                  <a:schemeClr val="tx1"/>
                </a:solidFill>
              </a:rPr>
              <a:t>propongo ampliar el ámbito de aplicación, extendiéndola a los hijos y/o dependientes de las víctimas de intento de feminicidio.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C662DA-7756-A220-BB93-15428A63A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01"/>
          <a:stretch/>
        </p:blipFill>
        <p:spPr>
          <a:xfrm>
            <a:off x="65147" y="58791"/>
            <a:ext cx="1910474" cy="7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A17BEB-F92D-D971-B2B1-F5D304392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6" y="40006"/>
            <a:ext cx="1910474" cy="819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12CB0B-C730-B08E-2A6A-9C30B98E6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01"/>
          <a:stretch/>
        </p:blipFill>
        <p:spPr>
          <a:xfrm>
            <a:off x="65147" y="58791"/>
            <a:ext cx="1910474" cy="7703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8E92C5-85B3-470E-B818-F09493D16632}"/>
              </a:ext>
            </a:extLst>
          </p:cNvPr>
          <p:cNvSpPr txBox="1"/>
          <p:nvPr/>
        </p:nvSpPr>
        <p:spPr>
          <a:xfrm>
            <a:off x="1339701" y="2096357"/>
            <a:ext cx="978549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800" dirty="0"/>
              <a:t>Finalmente, se ha identificado que el beneficio de la asistencia económica, se otorga a los hijos mayores de edad que se encuentren cursando estudios superiores </a:t>
            </a:r>
            <a:r>
              <a:rPr lang="es-PE" sz="2800" b="1" u="sng" dirty="0"/>
              <a:t>únicamente dentro de una universidad.</a:t>
            </a:r>
            <a:endParaRPr lang="es-PE" sz="2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DF3FAB-2665-8C6A-87BC-E879F660D2FC}"/>
              </a:ext>
            </a:extLst>
          </p:cNvPr>
          <p:cNvSpPr txBox="1"/>
          <p:nvPr/>
        </p:nvSpPr>
        <p:spPr>
          <a:xfrm>
            <a:off x="1339701" y="4162646"/>
            <a:ext cx="978549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800" dirty="0"/>
              <a:t>Es por ello que además propongo precisar que el subsidio se otorgará hasta que la persona beneficiaria cumpla dieciocho (18) años de edad, o hasta que culmine sus estudios superiores universitarios o </a:t>
            </a:r>
            <a:r>
              <a:rPr lang="es-PE" sz="2800" b="1" u="sng" dirty="0"/>
              <a:t>técnicos.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17825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299D0-5EF3-4E72-59CE-11FBC09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4" y="398927"/>
            <a:ext cx="10058400" cy="1450757"/>
          </a:xfrm>
        </p:spPr>
        <p:txBody>
          <a:bodyPr/>
          <a:lstStyle/>
          <a:p>
            <a:pPr algn="ctr"/>
            <a:r>
              <a:rPr lang="es-ES" sz="8000" b="1" dirty="0"/>
              <a:t>MUCHAS GRACIAS</a:t>
            </a:r>
            <a:endParaRPr lang="es-PE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15E745-8EA8-D19B-489A-1A463F984061}"/>
              </a:ext>
            </a:extLst>
          </p:cNvPr>
          <p:cNvSpPr txBox="1"/>
          <p:nvPr/>
        </p:nvSpPr>
        <p:spPr>
          <a:xfrm>
            <a:off x="3143289" y="4718031"/>
            <a:ext cx="59054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MAGALY ROSMERY RUIZ RODRIGUEZ</a:t>
            </a:r>
          </a:p>
          <a:p>
            <a:pPr algn="ctr"/>
            <a:r>
              <a:rPr lang="es-MX" sz="3000" b="1" dirty="0"/>
              <a:t>Congreso de la República</a:t>
            </a:r>
            <a:endParaRPr lang="es-PE" sz="30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800259D-8AE6-0343-701F-E8D674A06DE7}"/>
              </a:ext>
            </a:extLst>
          </p:cNvPr>
          <p:cNvCxnSpPr>
            <a:cxnSpLocks/>
          </p:cNvCxnSpPr>
          <p:nvPr/>
        </p:nvCxnSpPr>
        <p:spPr>
          <a:xfrm>
            <a:off x="3508885" y="5225862"/>
            <a:ext cx="517423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53A32B8-7E68-0292-4F5F-4E4E1D36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0" y="2553693"/>
            <a:ext cx="4083060" cy="17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01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11213</TotalTime>
  <Words>419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Google Sans</vt:lpstr>
      <vt:lpstr>Retrospección</vt:lpstr>
      <vt:lpstr>2_Retrospección</vt:lpstr>
      <vt:lpstr>Presentación de PowerPoint</vt:lpstr>
      <vt:lpstr>DECRETO DE URGENCIA 005-2020</vt:lpstr>
      <vt:lpstr>DECRETO DE URGENCIA 005-2020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Luis Enrique  Pineda Larzo</cp:lastModifiedBy>
  <cp:revision>43</cp:revision>
  <dcterms:created xsi:type="dcterms:W3CDTF">2022-09-20T20:23:35Z</dcterms:created>
  <dcterms:modified xsi:type="dcterms:W3CDTF">2023-09-01T12:49:46Z</dcterms:modified>
</cp:coreProperties>
</file>