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5"/>
  </p:notesMasterIdLst>
  <p:sldIdLst>
    <p:sldId id="257" r:id="rId2"/>
    <p:sldId id="270" r:id="rId3"/>
    <p:sldId id="269"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Alberto Ruelas Choquemamani" initials="MARC" lastIdx="1" clrIdx="0">
    <p:extLst>
      <p:ext uri="{19B8F6BF-5375-455C-9EA6-DF929625EA0E}">
        <p15:presenceInfo xmlns:p15="http://schemas.microsoft.com/office/powerpoint/2012/main" userId="S::mruelas@congreso.gob.pe::0c7bd7e4-1896-4caa-9899-7fbeff24cc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47F0AE30-60EC-4BDC-BEB1-1A0AE71DFD5E}" type="datetimeFigureOut">
              <a:rPr lang="es-PE" smtClean="0"/>
              <a:t>11/09/2023</a:t>
            </a:fld>
            <a:endParaRPr lang="es-PE"/>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202AE8B-2B87-4BEA-947D-4C43056B0866}" type="slidenum">
              <a:rPr lang="es-PE" smtClean="0"/>
              <a:t>‹Nº›</a:t>
            </a:fld>
            <a:endParaRPr lang="es-PE"/>
          </a:p>
        </p:txBody>
      </p:sp>
    </p:spTree>
    <p:extLst>
      <p:ext uri="{BB962C8B-B14F-4D97-AF65-F5344CB8AC3E}">
        <p14:creationId xmlns:p14="http://schemas.microsoft.com/office/powerpoint/2010/main" val="308634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E9A492-5972-4661-ACB1-6433D2463DD9}"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198036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19C0A66-7417-419F-BEDC-7E273728167A}"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273567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0477CD3-1D00-441E-BD06-862BFCFFD751}"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5938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0068D6F-FD17-46D7-AB9A-ACA6CDC9D657}"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82905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574395D-D241-4DCE-A5F5-9E9032187C83}"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085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A8F8499-0FB4-415E-96F8-2EE05D60EB26}"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39220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91081E-92D9-4FF5-8FA8-57D0BD5599C6}"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58708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12062E-1338-4EA2-8591-CF43002F22C1}"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219405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EC637E-0804-4028-A4EC-B900EBFE4302}"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282217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8D85590-A401-4E50-B444-E31A91E54CA0}" type="datetime1">
              <a:rPr lang="es-PE" smtClean="0"/>
              <a:t>11/09/2023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165780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718B9D4-0D13-4104-ACC2-57E3DAA5B85B}" type="datetime1">
              <a:rPr lang="es-PE" smtClean="0"/>
              <a:t>11/09/2023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422608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A931E6C-A72D-4B7C-A4EF-7404BA1FB437}" type="datetime1">
              <a:rPr lang="es-PE" smtClean="0"/>
              <a:t>11/09/2023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02004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FF29118-7251-4127-9D4D-8BE81F30515F}" type="datetime1">
              <a:rPr lang="es-PE" smtClean="0"/>
              <a:t>11/09/2023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43949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46124-353D-4295-B873-87BE46FCBCFA}" type="datetime1">
              <a:rPr lang="es-PE" smtClean="0"/>
              <a:t>11/09/2023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74805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40C33F-96B7-4442-BCFB-25BE254BBDDA}" type="datetime1">
              <a:rPr lang="es-PE" smtClean="0"/>
              <a:t>11/09/2023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30445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2E1333-F78B-4C55-8FFA-0AB50E627637}" type="datetime1">
              <a:rPr lang="es-PE" smtClean="0"/>
              <a:t>11/09/2023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86939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002815-A52E-44D0-9B74-A9791DC0E4BA}" type="datetime1">
              <a:rPr lang="es-PE" smtClean="0"/>
              <a:t>11/09/2023</a:t>
            </a:fld>
            <a:endParaRPr lang="es-P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25436A-995E-4EE7-B9A7-4734AEE024B0}" type="slidenum">
              <a:rPr lang="es-PE" smtClean="0"/>
              <a:t>‹Nº›</a:t>
            </a:fld>
            <a:endParaRPr lang="es-PE"/>
          </a:p>
        </p:txBody>
      </p:sp>
    </p:spTree>
    <p:extLst>
      <p:ext uri="{BB962C8B-B14F-4D97-AF65-F5344CB8AC3E}">
        <p14:creationId xmlns:p14="http://schemas.microsoft.com/office/powerpoint/2010/main" val="3439964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Vert">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9" name="Título 8">
            <a:extLst>
              <a:ext uri="{FF2B5EF4-FFF2-40B4-BE49-F238E27FC236}">
                <a16:creationId xmlns:a16="http://schemas.microsoft.com/office/drawing/2014/main" id="{A974FC8C-9A71-DF06-9206-A09200D736D2}"/>
              </a:ext>
            </a:extLst>
          </p:cNvPr>
          <p:cNvSpPr>
            <a:spLocks noGrp="1"/>
          </p:cNvSpPr>
          <p:nvPr>
            <p:ph type="ctrTitle"/>
          </p:nvPr>
        </p:nvSpPr>
        <p:spPr>
          <a:xfrm>
            <a:off x="2212532" y="963668"/>
            <a:ext cx="7766936" cy="806883"/>
          </a:xfrm>
        </p:spPr>
        <p:txBody>
          <a:bodyPr/>
          <a:lstStyle/>
          <a:p>
            <a:pPr algn="ctr"/>
            <a:r>
              <a:rPr lang="es-PE" sz="3200" dirty="0">
                <a:solidFill>
                  <a:schemeClr val="accent5"/>
                </a:solidFill>
                <a:effectLst>
                  <a:outerShdw blurRad="38100" dist="38100" dir="2700000" algn="tl">
                    <a:srgbClr val="000000">
                      <a:alpha val="43137"/>
                    </a:srgbClr>
                  </a:outerShdw>
                </a:effectLst>
                <a:latin typeface="Arial Black" panose="020B0A04020102020204" pitchFamily="34" charset="0"/>
              </a:rPr>
              <a:t>PROYECTO</a:t>
            </a:r>
            <a:r>
              <a:rPr lang="es-PE" sz="2800" dirty="0">
                <a:solidFill>
                  <a:schemeClr val="accent5"/>
                </a:solidFill>
                <a:effectLst>
                  <a:outerShdw blurRad="38100" dist="38100" dir="2700000" algn="tl">
                    <a:srgbClr val="000000">
                      <a:alpha val="43137"/>
                    </a:srgbClr>
                  </a:outerShdw>
                </a:effectLst>
                <a:latin typeface="Arial Black" panose="020B0A04020102020204" pitchFamily="34" charset="0"/>
              </a:rPr>
              <a:t> DE LEY </a:t>
            </a:r>
            <a:r>
              <a:rPr lang="es-PE" sz="2800" dirty="0" err="1">
                <a:solidFill>
                  <a:schemeClr val="accent5"/>
                </a:solidFill>
                <a:effectLst>
                  <a:outerShdw blurRad="38100" dist="38100" dir="2700000" algn="tl">
                    <a:srgbClr val="000000">
                      <a:alpha val="43137"/>
                    </a:srgbClr>
                  </a:outerShdw>
                </a:effectLst>
                <a:latin typeface="Arial Black" panose="020B0A04020102020204" pitchFamily="34" charset="0"/>
              </a:rPr>
              <a:t>N°</a:t>
            </a:r>
            <a:r>
              <a:rPr lang="es-PE" sz="2800" dirty="0">
                <a:solidFill>
                  <a:schemeClr val="accent5"/>
                </a:solidFill>
                <a:effectLst>
                  <a:outerShdw blurRad="38100" dist="38100" dir="2700000" algn="tl">
                    <a:srgbClr val="000000">
                      <a:alpha val="43137"/>
                    </a:srgbClr>
                  </a:outerShdw>
                </a:effectLst>
                <a:latin typeface="Arial Black" panose="020B0A04020102020204" pitchFamily="34" charset="0"/>
              </a:rPr>
              <a:t> 5704-2023/CR</a:t>
            </a:r>
            <a:br>
              <a:rPr lang="es-PE" sz="2800" dirty="0">
                <a:solidFill>
                  <a:schemeClr val="accent5"/>
                </a:solidFill>
                <a:effectLst>
                  <a:outerShdw blurRad="38100" dist="38100" dir="2700000" algn="tl">
                    <a:srgbClr val="000000">
                      <a:alpha val="43137"/>
                    </a:srgbClr>
                  </a:outerShdw>
                </a:effectLst>
                <a:latin typeface="Arial Black" panose="020B0A04020102020204" pitchFamily="34" charset="0"/>
              </a:rPr>
            </a:br>
            <a:r>
              <a:rPr lang="es-PE" sz="1100" dirty="0">
                <a:solidFill>
                  <a:schemeClr val="accent5"/>
                </a:solidFill>
                <a:latin typeface="Arial Black" panose="020B0A04020102020204" pitchFamily="34" charset="0"/>
              </a:rPr>
              <a:t>---------------------------------------------------------------------------------------------------------------------------------------------------------------</a:t>
            </a:r>
            <a:endParaRPr lang="es-PE" sz="2800" dirty="0">
              <a:solidFill>
                <a:schemeClr val="accent5"/>
              </a:solidFill>
              <a:effectLst>
                <a:outerShdw blurRad="38100" dist="38100" dir="2700000" algn="tl">
                  <a:srgbClr val="000000">
                    <a:alpha val="43137"/>
                  </a:srgbClr>
                </a:outerShdw>
              </a:effectLst>
              <a:latin typeface="Arial Black" panose="020B0A04020102020204" pitchFamily="34" charset="0"/>
            </a:endParaRPr>
          </a:p>
        </p:txBody>
      </p:sp>
      <p:sp>
        <p:nvSpPr>
          <p:cNvPr id="10" name="Título 8">
            <a:extLst>
              <a:ext uri="{FF2B5EF4-FFF2-40B4-BE49-F238E27FC236}">
                <a16:creationId xmlns:a16="http://schemas.microsoft.com/office/drawing/2014/main" id="{BA4BB0F3-21A1-6F36-65B9-2BD862F01D5D}"/>
              </a:ext>
            </a:extLst>
          </p:cNvPr>
          <p:cNvSpPr txBox="1">
            <a:spLocks/>
          </p:cNvSpPr>
          <p:nvPr/>
        </p:nvSpPr>
        <p:spPr>
          <a:xfrm>
            <a:off x="1066800" y="2142780"/>
            <a:ext cx="7055922" cy="386141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COMPRA DE LOS DIAS DE FRANCO </a:t>
            </a:r>
          </a:p>
          <a:p>
            <a:pPr algn="ct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AL PERSONAL POLICIAL </a:t>
            </a:r>
          </a:p>
          <a:p>
            <a:pPr algn="ct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PARA ASEGURAR EL MANTENIMIENTO </a:t>
            </a:r>
          </a:p>
          <a:p>
            <a:pPr algn="ct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DEL ORDEN INTERNO, ORDEN PUBLICO Y</a:t>
            </a:r>
            <a:b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b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GARANTIZAR LA SEGURIDAD CIUDADANA A NIVEL NACIONAL</a:t>
            </a:r>
          </a:p>
        </p:txBody>
      </p:sp>
      <p:sp>
        <p:nvSpPr>
          <p:cNvPr id="2" name="Marcador de número de diapositiva 1">
            <a:extLst>
              <a:ext uri="{FF2B5EF4-FFF2-40B4-BE49-F238E27FC236}">
                <a16:creationId xmlns:a16="http://schemas.microsoft.com/office/drawing/2014/main" id="{CED17131-E631-3797-37E3-DF6EC22070DD}"/>
              </a:ext>
            </a:extLst>
          </p:cNvPr>
          <p:cNvSpPr>
            <a:spLocks noGrp="1"/>
          </p:cNvSpPr>
          <p:nvPr>
            <p:ph type="sldNum" sz="quarter" idx="12"/>
          </p:nvPr>
        </p:nvSpPr>
        <p:spPr>
          <a:xfrm>
            <a:off x="11799065" y="6492875"/>
            <a:ext cx="392935" cy="365125"/>
          </a:xfrm>
        </p:spPr>
        <p:txBody>
          <a:bodyPr/>
          <a:lstStyle/>
          <a:p>
            <a:pPr algn="ctr"/>
            <a:fld id="{8825436A-995E-4EE7-B9A7-4734AEE024B0}" type="slidenum">
              <a:rPr lang="es-PE" sz="1800" smtClean="0">
                <a:solidFill>
                  <a:srgbClr val="002060"/>
                </a:solidFill>
                <a:latin typeface="Arial Black" panose="020B0A04020102020204" pitchFamily="34" charset="0"/>
              </a:rPr>
              <a:pPr algn="ctr"/>
              <a:t>1</a:t>
            </a:fld>
            <a:endParaRPr lang="es-PE" sz="1800" dirty="0">
              <a:solidFill>
                <a:srgbClr val="002060"/>
              </a:solidFill>
              <a:latin typeface="Arial Black" panose="020B0A04020102020204" pitchFamily="34" charset="0"/>
            </a:endParaRPr>
          </a:p>
        </p:txBody>
      </p:sp>
      <p:pic>
        <p:nvPicPr>
          <p:cNvPr id="3" name="Imagen 2">
            <a:extLst>
              <a:ext uri="{FF2B5EF4-FFF2-40B4-BE49-F238E27FC236}">
                <a16:creationId xmlns:a16="http://schemas.microsoft.com/office/drawing/2014/main" id="{E107B4A0-5BE1-E9AC-184A-1811174BC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pic>
        <p:nvPicPr>
          <p:cNvPr id="4" name="Imagen 3">
            <a:extLst>
              <a:ext uri="{FF2B5EF4-FFF2-40B4-BE49-F238E27FC236}">
                <a16:creationId xmlns:a16="http://schemas.microsoft.com/office/drawing/2014/main" id="{9D6CA703-D411-C465-A9B2-EB7BA3F4CEC0}"/>
              </a:ext>
            </a:extLst>
          </p:cNvPr>
          <p:cNvPicPr>
            <a:picLocks noChangeAspect="1"/>
          </p:cNvPicPr>
          <p:nvPr/>
        </p:nvPicPr>
        <p:blipFill>
          <a:blip r:embed="rId4"/>
          <a:stretch>
            <a:fillRect/>
          </a:stretch>
        </p:blipFill>
        <p:spPr>
          <a:xfrm>
            <a:off x="7892654" y="2401677"/>
            <a:ext cx="3896753" cy="29303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453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5"/>
            <a:ext cx="7286755" cy="122287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ARTICULO 6.-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DE LA COORDINACIÓN INTERSECTORIAL E INTERREGIONAL</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7" y="1828800"/>
            <a:ext cx="9713077" cy="469869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ACTORES:</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Ministerio del Interior, Ministerio de Justicia y Derechos Humanos,</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Ministerio de Transportes y Comunicaciones; Poder Judicial, Ministerio Público y Defensoría del Pueblo</a:t>
            </a: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TAREA:</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Coordinar en materia de seguridad ciudadana</a:t>
            </a: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FINALIDAD:</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Implementar los planes de acción referente al incremento del personal policial con la finalidad de autorizar que los días de franco el personal policial labore a nivel departamental provincial y distrital. </a:t>
            </a: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RESULTADO:</a:t>
            </a:r>
          </a:p>
          <a:p>
            <a:pPr marL="363538" algn="just" defTabSz="363538"/>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Coordinar más eficientemente con las Juntas Vecinales, las Rondas Urbanas, Rondas Campesinas o similares la presente ley.</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10</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144" y="5024708"/>
            <a:ext cx="2688341" cy="886970"/>
          </a:xfrm>
          <a:prstGeom prst="rect">
            <a:avLst/>
          </a:prstGeom>
        </p:spPr>
      </p:pic>
    </p:spTree>
    <p:extLst>
      <p:ext uri="{BB962C8B-B14F-4D97-AF65-F5344CB8AC3E}">
        <p14:creationId xmlns:p14="http://schemas.microsoft.com/office/powerpoint/2010/main" val="311311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5"/>
            <a:ext cx="7286755" cy="89236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DISPOSICIONES COMPLEMENTARIAS FINALES</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7" y="1828800"/>
            <a:ext cx="7799217" cy="408725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800" u="sng" dirty="0">
                <a:solidFill>
                  <a:srgbClr val="00B0F0"/>
                </a:solidFill>
                <a:effectLst>
                  <a:outerShdw blurRad="38100" dist="38100" dir="2700000" algn="tl">
                    <a:srgbClr val="000000">
                      <a:alpha val="43137"/>
                    </a:srgbClr>
                  </a:outerShdw>
                </a:effectLst>
                <a:latin typeface="Arial Rounded MT Bold" panose="020F0704030504030204" pitchFamily="34" charset="0"/>
              </a:rPr>
              <a:t>PRIMERA. - VIGENCIA</a:t>
            </a:r>
          </a:p>
          <a:p>
            <a:pPr algn="just"/>
            <a:r>
              <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rPr>
              <a:t>A partir del día siguiente de su publicación en el diario oficial "El Peruano".</a:t>
            </a:r>
          </a:p>
          <a:p>
            <a:pPr algn="just"/>
            <a:endParaRPr lang="es-PE" sz="28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800" u="sng" dirty="0">
                <a:solidFill>
                  <a:srgbClr val="00B0F0"/>
                </a:solidFill>
                <a:effectLst>
                  <a:outerShdw blurRad="38100" dist="38100" dir="2700000" algn="tl">
                    <a:srgbClr val="000000">
                      <a:alpha val="43137"/>
                    </a:srgbClr>
                  </a:outerShdw>
                </a:effectLst>
                <a:latin typeface="Arial Rounded MT Bold" panose="020F0704030504030204" pitchFamily="34" charset="0"/>
              </a:rPr>
              <a:t>SEGUNDA. - REGLAMENTACIÓN</a:t>
            </a:r>
          </a:p>
          <a:p>
            <a:pPr algn="just"/>
            <a:r>
              <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rPr>
              <a:t>Ministerio del Interior, tiene un plazo que no excederá de (30) treinta días calendarios, aprobará las normas reglamentarias y complementarias.</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666863" y="6492875"/>
            <a:ext cx="52513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11</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pic>
        <p:nvPicPr>
          <p:cNvPr id="2" name="Imagen 1">
            <a:extLst>
              <a:ext uri="{FF2B5EF4-FFF2-40B4-BE49-F238E27FC236}">
                <a16:creationId xmlns:a16="http://schemas.microsoft.com/office/drawing/2014/main" id="{524DB6BF-DC28-5DD2-A585-3451DD34DB54}"/>
              </a:ext>
            </a:extLst>
          </p:cNvPr>
          <p:cNvPicPr>
            <a:picLocks noChangeAspect="1"/>
          </p:cNvPicPr>
          <p:nvPr/>
        </p:nvPicPr>
        <p:blipFill>
          <a:blip r:embed="rId4"/>
          <a:stretch>
            <a:fillRect/>
          </a:stretch>
        </p:blipFill>
        <p:spPr>
          <a:xfrm>
            <a:off x="8095186" y="2088800"/>
            <a:ext cx="3571677" cy="3049466"/>
          </a:xfrm>
          <a:prstGeom prst="ellipse">
            <a:avLst/>
          </a:prstGeom>
          <a:ln>
            <a:noFill/>
          </a:ln>
          <a:effectLst>
            <a:softEdge rad="112500"/>
          </a:effectLst>
        </p:spPr>
      </p:pic>
    </p:spTree>
    <p:extLst>
      <p:ext uri="{BB962C8B-B14F-4D97-AF65-F5344CB8AC3E}">
        <p14:creationId xmlns:p14="http://schemas.microsoft.com/office/powerpoint/2010/main" val="359502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5"/>
            <a:ext cx="7286755" cy="89236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DISPOSICIONES COMPLEMENTARIAS FINALES</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8" y="1828799"/>
            <a:ext cx="7714156" cy="402115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800" b="1" u="sng" dirty="0">
                <a:solidFill>
                  <a:srgbClr val="00B0F0"/>
                </a:solidFill>
                <a:effectLst>
                  <a:outerShdw blurRad="38100" dist="38100" dir="2700000" algn="tl">
                    <a:srgbClr val="000000">
                      <a:alpha val="43137"/>
                    </a:srgbClr>
                  </a:outerShdw>
                </a:effectLst>
                <a:latin typeface="Arial Rounded MT Bold" panose="020F0704030504030204" pitchFamily="34" charset="0"/>
              </a:rPr>
              <a:t>TERCERA. - FINANCIAMIENTO</a:t>
            </a:r>
          </a:p>
          <a:p>
            <a:pPr algn="just"/>
            <a:r>
              <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rPr>
              <a:t>Los costos que impliquen la implementación se financian con cargo al presupuesto institucional del Ministerio del Interior, sin demandar costos adicionales al Tesoro Público; estando habilitado a realizar las modificaciones presupuestadas del sector interior a fin de implementar lo dispuesto en la presente Ley.</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666863" y="6492875"/>
            <a:ext cx="52513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12</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pic>
        <p:nvPicPr>
          <p:cNvPr id="2" name="Imagen 1">
            <a:extLst>
              <a:ext uri="{FF2B5EF4-FFF2-40B4-BE49-F238E27FC236}">
                <a16:creationId xmlns:a16="http://schemas.microsoft.com/office/drawing/2014/main" id="{70EFC2EC-2208-40A5-E1B8-15B0A91E91C2}"/>
              </a:ext>
            </a:extLst>
          </p:cNvPr>
          <p:cNvPicPr>
            <a:picLocks noChangeAspect="1"/>
          </p:cNvPicPr>
          <p:nvPr/>
        </p:nvPicPr>
        <p:blipFill rotWithShape="1">
          <a:blip r:embed="rId4"/>
          <a:srcRect l="24127" r="13780"/>
          <a:stretch/>
        </p:blipFill>
        <p:spPr>
          <a:xfrm>
            <a:off x="8482988" y="1618445"/>
            <a:ext cx="3412245" cy="41292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89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5"/>
            <a:ext cx="7286755" cy="89236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DISPOSICIONES COMPLEMENTARIAS FINALES</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42651" y="1586429"/>
            <a:ext cx="6640652" cy="253781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800" u="sng" dirty="0">
                <a:solidFill>
                  <a:srgbClr val="00B0F0"/>
                </a:solidFill>
                <a:effectLst>
                  <a:outerShdw blurRad="38100" dist="38100" dir="2700000" algn="tl">
                    <a:srgbClr val="000000">
                      <a:alpha val="43137"/>
                    </a:srgbClr>
                  </a:outerShdw>
                </a:effectLst>
                <a:latin typeface="Arial Rounded MT Bold" panose="020F0704030504030204" pitchFamily="34" charset="0"/>
              </a:rPr>
              <a:t>CUARTA. - DEROGATORIA</a:t>
            </a:r>
          </a:p>
          <a:p>
            <a:pPr algn="just"/>
            <a:r>
              <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rPr>
              <a:t>Deróguense o déjense sin efecto las  disposiciones legales que se opongan a la presente norma o limiten su aplicación</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666863" y="6492875"/>
            <a:ext cx="52513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13</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
        <p:nvSpPr>
          <p:cNvPr id="2" name="Título 8">
            <a:extLst>
              <a:ext uri="{FF2B5EF4-FFF2-40B4-BE49-F238E27FC236}">
                <a16:creationId xmlns:a16="http://schemas.microsoft.com/office/drawing/2014/main" id="{8F7FE9F8-C57A-1C40-883F-CB2C24919D57}"/>
              </a:ext>
            </a:extLst>
          </p:cNvPr>
          <p:cNvSpPr txBox="1">
            <a:spLocks/>
          </p:cNvSpPr>
          <p:nvPr/>
        </p:nvSpPr>
        <p:spPr>
          <a:xfrm>
            <a:off x="3801355" y="5438882"/>
            <a:ext cx="3839208" cy="52060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u="sng" dirty="0">
                <a:solidFill>
                  <a:srgbClr val="FF0000"/>
                </a:solidFill>
                <a:effectLst>
                  <a:outerShdw blurRad="38100" dist="38100" dir="2700000" algn="tl">
                    <a:srgbClr val="000000">
                      <a:alpha val="43137"/>
                    </a:srgbClr>
                  </a:outerShdw>
                </a:effectLst>
                <a:latin typeface="Arial Rounded MT Bold" panose="020F0704030504030204" pitchFamily="34" charset="0"/>
              </a:rPr>
              <a:t>MUCHAS GRACIAS.</a:t>
            </a:r>
          </a:p>
        </p:txBody>
      </p:sp>
      <p:pic>
        <p:nvPicPr>
          <p:cNvPr id="4098" name="Picture 2" descr="Buscan derogar ley de DD.HH. de 200 años porque afecta a las corporaciones,  por Jim Lobe">
            <a:extLst>
              <a:ext uri="{FF2B5EF4-FFF2-40B4-BE49-F238E27FC236}">
                <a16:creationId xmlns:a16="http://schemas.microsoft.com/office/drawing/2014/main" id="{AC2992EE-DDCD-CF2F-F39D-3F5D8A3D7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330" y="1419225"/>
            <a:ext cx="4056020" cy="3235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709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C423A-F90A-F8F6-ABAD-8A4D7317D583}"/>
              </a:ext>
            </a:extLst>
          </p:cNvPr>
          <p:cNvSpPr>
            <a:spLocks noGrp="1"/>
          </p:cNvSpPr>
          <p:nvPr>
            <p:ph type="title"/>
          </p:nvPr>
        </p:nvSpPr>
        <p:spPr/>
        <p:txBody>
          <a:bodyPr/>
          <a:lstStyle/>
          <a:p>
            <a:r>
              <a:rPr lang="es-PE" u="sng" dirty="0">
                <a:solidFill>
                  <a:srgbClr val="FF0000"/>
                </a:solidFill>
                <a:latin typeface="Arial Rounded MT Bold" panose="020F0704030504030204" pitchFamily="34" charset="0"/>
              </a:rPr>
              <a:t>Objetivo Central del Proyecto de Ley conforme a su texto.</a:t>
            </a:r>
          </a:p>
        </p:txBody>
      </p:sp>
      <p:sp>
        <p:nvSpPr>
          <p:cNvPr id="3" name="Marcador de contenido 2">
            <a:extLst>
              <a:ext uri="{FF2B5EF4-FFF2-40B4-BE49-F238E27FC236}">
                <a16:creationId xmlns:a16="http://schemas.microsoft.com/office/drawing/2014/main" id="{C9B2A795-442B-B70D-9405-7EF972E8B25F}"/>
              </a:ext>
            </a:extLst>
          </p:cNvPr>
          <p:cNvSpPr>
            <a:spLocks noGrp="1"/>
          </p:cNvSpPr>
          <p:nvPr>
            <p:ph idx="1"/>
          </p:nvPr>
        </p:nvSpPr>
        <p:spPr>
          <a:xfrm>
            <a:off x="765544" y="2343151"/>
            <a:ext cx="8508458" cy="3377165"/>
          </a:xfrm>
        </p:spPr>
        <p:txBody>
          <a:bodyPr>
            <a:noAutofit/>
          </a:bodyPr>
          <a:lstStyle/>
          <a:p>
            <a:pPr marL="0" indent="0" algn="just">
              <a:buNone/>
            </a:pPr>
            <a:r>
              <a:rPr lang="es-PE" sz="2500" b="1" dirty="0">
                <a:solidFill>
                  <a:srgbClr val="002060"/>
                </a:solidFill>
                <a:latin typeface="Arial Rounded MT Bold" panose="020F0704030504030204" pitchFamily="34" charset="0"/>
              </a:rPr>
              <a:t>En otras palabras es facultar al Ministerio del Interior a fin de que los suboficiales y oficiales de la Policía Nacional laboren los días de franco para garantizar la seguridad ciudadana en el país, dado el incremento de la delincuencia. El término de “compra” de los días de franco debe ser adecuado a la terminología de trabajo, es decir autorizar para que el personal policial labore sus días de franco en la vigilancia de vías públicas.</a:t>
            </a:r>
          </a:p>
        </p:txBody>
      </p:sp>
      <p:sp>
        <p:nvSpPr>
          <p:cNvPr id="4" name="Marcador de número de diapositiva 3">
            <a:extLst>
              <a:ext uri="{FF2B5EF4-FFF2-40B4-BE49-F238E27FC236}">
                <a16:creationId xmlns:a16="http://schemas.microsoft.com/office/drawing/2014/main" id="{C3D288BE-8515-F623-37C3-E5ACA7EF978B}"/>
              </a:ext>
            </a:extLst>
          </p:cNvPr>
          <p:cNvSpPr>
            <a:spLocks noGrp="1"/>
          </p:cNvSpPr>
          <p:nvPr>
            <p:ph type="sldNum" sz="quarter" idx="12"/>
          </p:nvPr>
        </p:nvSpPr>
        <p:spPr/>
        <p:txBody>
          <a:bodyPr/>
          <a:lstStyle/>
          <a:p>
            <a:fld id="{8825436A-995E-4EE7-B9A7-4734AEE024B0}" type="slidenum">
              <a:rPr lang="es-PE" smtClean="0"/>
              <a:t>2</a:t>
            </a:fld>
            <a:endParaRPr lang="es-PE"/>
          </a:p>
        </p:txBody>
      </p:sp>
    </p:spTree>
    <p:extLst>
      <p:ext uri="{BB962C8B-B14F-4D97-AF65-F5344CB8AC3E}">
        <p14:creationId xmlns:p14="http://schemas.microsoft.com/office/powerpoint/2010/main" val="262318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6"/>
            <a:ext cx="7286755" cy="56186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1°.- OBJETO DE LA LEY. </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7" y="1498294"/>
            <a:ext cx="9819403" cy="454306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ACCION: </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Facultar que el personal policial labore el día de franco bajo la modalidad del sistema retén servicio en la vía pública.</a:t>
            </a: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FINALIDAD: </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Contar con más efectivos policiales en las calles, lo que permitirá asegurar el cumplimiento de las normas de convivencia y evitar la comisión de delitos en agravio de la sociedad.</a:t>
            </a: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ESTRATEGIA: </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Patrullaje a pie de los efectivos policiales.</a:t>
            </a: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EFECTO:  </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Mantener el orden interno, orden público y garantizar la seguridad ciudadana a nivel nacional.</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3</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Tree>
    <p:extLst>
      <p:ext uri="{BB962C8B-B14F-4D97-AF65-F5344CB8AC3E}">
        <p14:creationId xmlns:p14="http://schemas.microsoft.com/office/powerpoint/2010/main" val="211241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88131"/>
            <a:ext cx="7286755" cy="174066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2°.-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MECANISMO PARA ASEGURAR LA PARTICIPACIÓN DEL PERSONAL POLICIAL</a:t>
            </a: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528342" y="2188770"/>
            <a:ext cx="9678914" cy="345545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700" u="sng" dirty="0">
                <a:solidFill>
                  <a:srgbClr val="00B0F0"/>
                </a:solidFill>
                <a:effectLst>
                  <a:outerShdw blurRad="38100" dist="38100" dir="2700000" algn="tl">
                    <a:srgbClr val="000000">
                      <a:alpha val="43137"/>
                    </a:srgbClr>
                  </a:outerShdw>
                </a:effectLst>
                <a:latin typeface="Arial Rounded MT Bold" panose="020F0704030504030204" pitchFamily="34" charset="0"/>
              </a:rPr>
              <a:t>IDEA </a:t>
            </a:r>
          </a:p>
          <a:p>
            <a:pPr marL="363538" algn="just"/>
            <a:r>
              <a:rPr lang="es-PE" sz="2700" dirty="0">
                <a:solidFill>
                  <a:srgbClr val="002060"/>
                </a:solidFill>
                <a:effectLst>
                  <a:outerShdw blurRad="38100" dist="38100" dir="2700000" algn="tl">
                    <a:srgbClr val="000000">
                      <a:alpha val="43137"/>
                    </a:srgbClr>
                  </a:outerShdw>
                </a:effectLst>
                <a:latin typeface="Arial Rounded MT Bold" panose="020F0704030504030204" pitchFamily="34" charset="0"/>
              </a:rPr>
              <a:t>Facultar al Ministerio del Interior para que disponga que el personal policial labore el día de franco bajo la modalidad del sistema reten servicio.</a:t>
            </a:r>
          </a:p>
          <a:p>
            <a:pPr algn="just"/>
            <a:endParaRPr lang="es-PE" sz="2700" u="sng"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7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FILTRO: </a:t>
            </a:r>
          </a:p>
          <a:p>
            <a:pPr marL="363538" algn="just"/>
            <a:r>
              <a:rPr lang="es-PE" sz="2700" dirty="0">
                <a:solidFill>
                  <a:srgbClr val="002060"/>
                </a:solidFill>
                <a:effectLst>
                  <a:outerShdw blurRad="38100" dist="38100" dir="2700000" algn="tl">
                    <a:srgbClr val="000000">
                      <a:alpha val="43137"/>
                    </a:srgbClr>
                  </a:outerShdw>
                </a:effectLst>
                <a:latin typeface="Arial Rounded MT Bold" panose="020F0704030504030204" pitchFamily="34" charset="0"/>
              </a:rPr>
              <a:t>La ley es aplicable al personal policial que se encuentre descansando en su día de franco. </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4</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Tree>
    <p:extLst>
      <p:ext uri="{BB962C8B-B14F-4D97-AF65-F5344CB8AC3E}">
        <p14:creationId xmlns:p14="http://schemas.microsoft.com/office/powerpoint/2010/main" val="83658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507225" y="0"/>
            <a:ext cx="6857111" cy="166354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3.-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ASIGNACIÓN ESPECIAL PARA SERVICIO POLICIAL</a:t>
            </a: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462595" y="1463418"/>
            <a:ext cx="9638335" cy="491430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IDEA</a:t>
            </a:r>
            <a:r>
              <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rPr>
              <a:t>: </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La facultad para que el personal policial labore en su día de franco para efectos de seguridad ciudadana, </a:t>
            </a:r>
            <a:r>
              <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rPr>
              <a:t>deberá ser </a:t>
            </a:r>
            <a:r>
              <a:rPr lang="es-PE" sz="2200" dirty="0">
                <a:solidFill>
                  <a:srgbClr val="0070C0"/>
                </a:solidFill>
                <a:effectLst>
                  <a:outerShdw blurRad="38100" dist="38100" dir="2700000" algn="tl">
                    <a:srgbClr val="000000">
                      <a:alpha val="43137"/>
                    </a:srgbClr>
                  </a:outerShdw>
                </a:effectLst>
                <a:latin typeface="Arial Rounded MT Bold" panose="020F0704030504030204" pitchFamily="34" charset="0"/>
              </a:rPr>
              <a:t>diseñado </a:t>
            </a:r>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por el pliego del Ministerio del Interior en coordinación con el Ministerio de Economía y Finanzas</a:t>
            </a: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TAREA</a:t>
            </a:r>
            <a:r>
              <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rPr>
              <a:t>:</a:t>
            </a:r>
            <a:endPar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Implementar las medidas con la finalidad de asegurar la participación de todo el personal que goce del día de franco para que labore en cuidado de los ciudadanos, en patrullaje a pie especialmente.</a:t>
            </a:r>
            <a:endPar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RESULTADO</a:t>
            </a:r>
            <a:r>
              <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rPr>
              <a:t>:</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Reducir los niveles de inseguridad, criminalidad y violencia ciudadanía, especialmente en zonas </a:t>
            </a:r>
            <a:r>
              <a:rPr lang="es-PE" sz="2200" dirty="0">
                <a:solidFill>
                  <a:srgbClr val="0070C0"/>
                </a:solidFill>
                <a:effectLst>
                  <a:outerShdw blurRad="38100" dist="38100" dir="2700000" algn="tl">
                    <a:srgbClr val="000000">
                      <a:alpha val="43137"/>
                    </a:srgbClr>
                  </a:outerShdw>
                </a:effectLst>
                <a:latin typeface="Arial Rounded MT Bold" panose="020F0704030504030204" pitchFamily="34" charset="0"/>
              </a:rPr>
              <a:t>identificadas en </a:t>
            </a:r>
            <a:r>
              <a:rPr lang="es-PE" sz="2200" b="1" dirty="0">
                <a:solidFill>
                  <a:srgbClr val="0070C0"/>
                </a:solidFill>
                <a:effectLst>
                  <a:outerShdw blurRad="38100" dist="38100" dir="2700000" algn="tl">
                    <a:srgbClr val="000000">
                      <a:alpha val="43137"/>
                    </a:srgbClr>
                  </a:outerShdw>
                </a:effectLst>
                <a:latin typeface="Arial Rounded MT Bold" panose="020F0704030504030204" pitchFamily="34" charset="0"/>
              </a:rPr>
              <a:t>mapa del delito y atendidas estas en zonas de emergencia.</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5</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659" y="4866525"/>
            <a:ext cx="2688341" cy="886970"/>
          </a:xfrm>
          <a:prstGeom prst="rect">
            <a:avLst/>
          </a:prstGeom>
        </p:spPr>
      </p:pic>
    </p:spTree>
    <p:extLst>
      <p:ext uri="{BB962C8B-B14F-4D97-AF65-F5344CB8AC3E}">
        <p14:creationId xmlns:p14="http://schemas.microsoft.com/office/powerpoint/2010/main" val="84864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181956" y="-41284"/>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6"/>
            <a:ext cx="7286755" cy="56186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4°.- Procedimiento de Selección del personal policial en actividad</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528342" y="1340055"/>
            <a:ext cx="9880932" cy="450590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PROCEDIMIENTO:</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La selección de los oficiales y suboficiales en actividad que sean asignados para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desarrollar servicios policiales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relacionados a la seguridad ciudadana y crimen organizado, tales como operativos,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patrullaje a pie y otras acciones, bajo el amparo de la presente ley, se llevarán a cabo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bajo responsabilidad del Comisario o Jefe Policial.</a:t>
            </a:r>
          </a:p>
          <a:p>
            <a:pPr algn="just"/>
            <a:endParaRPr lang="es-PE" sz="2400" u="sng" dirty="0">
              <a:solidFill>
                <a:srgbClr val="0070C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FILTRO:</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Los efectivos policiales en servicio deben estar sometidos a ningún impedimento para laborar.</a:t>
            </a:r>
          </a:p>
          <a:p>
            <a:pPr marL="363538" algn="just"/>
            <a:endPar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6</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730" y="6049390"/>
            <a:ext cx="2688341" cy="886970"/>
          </a:xfrm>
          <a:prstGeom prst="rect">
            <a:avLst/>
          </a:prstGeom>
        </p:spPr>
      </p:pic>
    </p:spTree>
    <p:extLst>
      <p:ext uri="{BB962C8B-B14F-4D97-AF65-F5344CB8AC3E}">
        <p14:creationId xmlns:p14="http://schemas.microsoft.com/office/powerpoint/2010/main" val="41423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1" y="330505"/>
            <a:ext cx="8608779" cy="116778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5.-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DESARROLLO DE ACTIVIDADES ADMINISTRATIVAS POR PERSONAL EN RETIRO</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492382" y="2720161"/>
            <a:ext cx="6241781" cy="380733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600" u="sng" dirty="0">
                <a:solidFill>
                  <a:srgbClr val="00B0F0"/>
                </a:solidFill>
                <a:effectLst>
                  <a:outerShdw blurRad="38100" dist="38100" dir="2700000" algn="tl">
                    <a:srgbClr val="000000">
                      <a:alpha val="43137"/>
                    </a:srgbClr>
                  </a:outerShdw>
                </a:effectLst>
                <a:latin typeface="Arial Rounded MT Bold" panose="020F0704030504030204" pitchFamily="34" charset="0"/>
              </a:rPr>
              <a:t>IMPULSOR</a:t>
            </a:r>
          </a:p>
          <a:p>
            <a:pPr marL="363538" algn="just"/>
            <a:r>
              <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rPr>
              <a:t>Ministerio del Interior</a:t>
            </a:r>
          </a:p>
          <a:p>
            <a:pPr algn="just"/>
            <a:r>
              <a:rPr lang="es-PE" sz="2600" u="sng" dirty="0">
                <a:solidFill>
                  <a:srgbClr val="00B0F0"/>
                </a:solidFill>
                <a:effectLst>
                  <a:outerShdw blurRad="38100" dist="38100" dir="2700000" algn="tl">
                    <a:srgbClr val="000000">
                      <a:alpha val="43137"/>
                    </a:srgbClr>
                  </a:outerShdw>
                </a:effectLst>
                <a:latin typeface="Arial Rounded MT Bold" panose="020F0704030504030204" pitchFamily="34" charset="0"/>
              </a:rPr>
              <a:t>TAREA</a:t>
            </a:r>
          </a:p>
          <a:p>
            <a:pPr marL="363538" algn="just"/>
            <a:r>
              <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rPr>
              <a:t>Establecer el </a:t>
            </a:r>
            <a:r>
              <a:rPr lang="es-PE" sz="2600" dirty="0">
                <a:solidFill>
                  <a:srgbClr val="00B0F0"/>
                </a:solidFill>
                <a:effectLst>
                  <a:outerShdw blurRad="38100" dist="38100" dir="2700000" algn="tl">
                    <a:srgbClr val="000000">
                      <a:alpha val="43137"/>
                    </a:srgbClr>
                  </a:outerShdw>
                </a:effectLst>
                <a:latin typeface="Arial Rounded MT Bold" panose="020F0704030504030204" pitchFamily="34" charset="0"/>
              </a:rPr>
              <a:t>procedimiento necesario </a:t>
            </a:r>
            <a:r>
              <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rPr>
              <a:t>para que los miembros de la institución policial en </a:t>
            </a:r>
            <a:r>
              <a:rPr lang="es-PE" sz="2600" dirty="0">
                <a:solidFill>
                  <a:srgbClr val="00B0F0"/>
                </a:solidFill>
                <a:effectLst>
                  <a:outerShdw blurRad="38100" dist="38100" dir="2700000" algn="tl">
                    <a:srgbClr val="000000">
                      <a:alpha val="43137"/>
                    </a:srgbClr>
                  </a:outerShdw>
                </a:effectLst>
                <a:latin typeface="Arial Rounded MT Bold" panose="020F0704030504030204" pitchFamily="34" charset="0"/>
              </a:rPr>
              <a:t>situación de retiro</a:t>
            </a:r>
            <a:r>
              <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rPr>
              <a:t> puedan ser contratados para desempeñar </a:t>
            </a:r>
            <a:r>
              <a:rPr lang="es-PE" sz="2600" dirty="0">
                <a:solidFill>
                  <a:srgbClr val="00B0F0"/>
                </a:solidFill>
                <a:effectLst>
                  <a:outerShdw blurRad="38100" dist="38100" dir="2700000" algn="tl">
                    <a:srgbClr val="000000">
                      <a:alpha val="43137"/>
                    </a:srgbClr>
                  </a:outerShdw>
                </a:effectLst>
                <a:latin typeface="Arial Rounded MT Bold" panose="020F0704030504030204" pitchFamily="34" charset="0"/>
              </a:rPr>
              <a:t>labores administrativas a fin de reemplazar a efectivos en servicio que pasen a cumplir funciones en vía pública.</a:t>
            </a:r>
            <a:endPar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7</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pic>
        <p:nvPicPr>
          <p:cNvPr id="9" name="Imagen 8">
            <a:extLst>
              <a:ext uri="{FF2B5EF4-FFF2-40B4-BE49-F238E27FC236}">
                <a16:creationId xmlns:a16="http://schemas.microsoft.com/office/drawing/2014/main" id="{0048EC19-AFB6-1F85-4993-BA3FAF9A9F9D}"/>
              </a:ext>
            </a:extLst>
          </p:cNvPr>
          <p:cNvPicPr>
            <a:picLocks noChangeAspect="1"/>
          </p:cNvPicPr>
          <p:nvPr/>
        </p:nvPicPr>
        <p:blipFill rotWithShape="1">
          <a:blip r:embed="rId4"/>
          <a:srcRect l="9058" t="12468" r="13409" b="19826"/>
          <a:stretch/>
        </p:blipFill>
        <p:spPr>
          <a:xfrm>
            <a:off x="6772461" y="1749891"/>
            <a:ext cx="5645858" cy="4397520"/>
          </a:xfrm>
          <a:prstGeom prst="rect">
            <a:avLst/>
          </a:prstGeom>
        </p:spPr>
      </p:pic>
    </p:spTree>
    <p:extLst>
      <p:ext uri="{BB962C8B-B14F-4D97-AF65-F5344CB8AC3E}">
        <p14:creationId xmlns:p14="http://schemas.microsoft.com/office/powerpoint/2010/main" val="401652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1" y="330505"/>
            <a:ext cx="8608779" cy="116778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5.-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DESARROLLO DE ACTIVIDADES ADMINISTRATIVAS POR PERSONAL EN RETIRO</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874005" y="1773589"/>
            <a:ext cx="8408218" cy="457043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BASE</a:t>
            </a:r>
          </a:p>
          <a:p>
            <a:pPr marL="363538" algn="just"/>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Ley 31473</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 "Ley que autoriza la contratación de pensionistas de la Policía Nacional del Perú y de las Fuerzas Armadas para apoyar en áreas de seguridad ciudadana y seguridad nacional”</a:t>
            </a: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FILTRO</a:t>
            </a:r>
          </a:p>
          <a:p>
            <a:pPr marL="363538" algn="just"/>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Los pensionistas no deben estar sancionado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con medidas disciplinarias o incurrido en infracciones tipificadas como delito o demérito en la carrera policial o cuenten con antecedentes penales, judiciales o policiales. </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8</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Tree>
    <p:extLst>
      <p:ext uri="{BB962C8B-B14F-4D97-AF65-F5344CB8AC3E}">
        <p14:creationId xmlns:p14="http://schemas.microsoft.com/office/powerpoint/2010/main" val="86347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6"/>
            <a:ext cx="7286755" cy="56186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4°.- Procedimiento de Selección del personal policial en actividad</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7" y="1520456"/>
            <a:ext cx="8894370" cy="3505543"/>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PROCEDIMIENTO:</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La selección de los oficiales y suboficiales en actividad que sean asignados para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desarrollar servicios policiales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relacionados a la seguridad ciudadana y lucha contra el crimen organizado, tales como operativos,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patrullaje a pie,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bajo responsabilidad del Comisario o Jefe Policial</a:t>
            </a:r>
          </a:p>
          <a:p>
            <a:pPr algn="just"/>
            <a:endParaRPr lang="es-PE" sz="2400" u="sng" dirty="0">
              <a:solidFill>
                <a:srgbClr val="0070C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FILTRO:</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No deberá tener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impedimento alguno de carácter laboral.</a:t>
            </a:r>
            <a:endPar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9</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Tree>
    <p:extLst>
      <p:ext uri="{BB962C8B-B14F-4D97-AF65-F5344CB8AC3E}">
        <p14:creationId xmlns:p14="http://schemas.microsoft.com/office/powerpoint/2010/main" val="2737630732"/>
      </p:ext>
    </p:extLst>
  </p:cSld>
  <p:clrMapOvr>
    <a:masterClrMapping/>
  </p:clrMapOvr>
</p:sld>
</file>

<file path=ppt/theme/theme1.xml><?xml version="1.0" encoding="utf-8"?>
<a:theme xmlns:a="http://schemas.openxmlformats.org/drawingml/2006/main" name="Faceta">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238</TotalTime>
  <Words>930</Words>
  <Application>Microsoft Office PowerPoint</Application>
  <PresentationFormat>Panorámica</PresentationFormat>
  <Paragraphs>105</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Black</vt:lpstr>
      <vt:lpstr>Arial Rounded MT Bold</vt:lpstr>
      <vt:lpstr>Calibri</vt:lpstr>
      <vt:lpstr>Trebuchet MS</vt:lpstr>
      <vt:lpstr>Wingdings 3</vt:lpstr>
      <vt:lpstr>Faceta</vt:lpstr>
      <vt:lpstr>PROYECTO DE LEY N° 5704-2023/CR ---------------------------------------------------------------------------------------------------------------------------------------------------------------</vt:lpstr>
      <vt:lpstr>Objetivo Central del Proyecto de Ley conforme a su texto.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N° 5704-2023/CR ---------------------------------------------------------------------------------------------------------------------------------------------------------------</dc:title>
  <dc:creator>Manuel Alberto Ruelas Choquemamani</dc:creator>
  <cp:lastModifiedBy>Luis Enrique  Pineda Larzo</cp:lastModifiedBy>
  <cp:revision>17</cp:revision>
  <cp:lastPrinted>2023-08-28T19:12:38Z</cp:lastPrinted>
  <dcterms:created xsi:type="dcterms:W3CDTF">2023-08-28T17:52:07Z</dcterms:created>
  <dcterms:modified xsi:type="dcterms:W3CDTF">2023-09-11T17:59:55Z</dcterms:modified>
</cp:coreProperties>
</file>