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92" r:id="rId3"/>
    <p:sldId id="319" r:id="rId4"/>
    <p:sldId id="320" r:id="rId5"/>
    <p:sldId id="321" r:id="rId6"/>
    <p:sldId id="322" r:id="rId7"/>
    <p:sldId id="336" r:id="rId8"/>
    <p:sldId id="317" r:id="rId9"/>
    <p:sldId id="318" r:id="rId10"/>
    <p:sldId id="331" r:id="rId11"/>
    <p:sldId id="337" r:id="rId12"/>
    <p:sldId id="305" r:id="rId13"/>
    <p:sldId id="332" r:id="rId14"/>
    <p:sldId id="333" r:id="rId15"/>
    <p:sldId id="315" r:id="rId16"/>
    <p:sldId id="310" r:id="rId17"/>
    <p:sldId id="334" r:id="rId18"/>
    <p:sldId id="335" r:id="rId19"/>
  </p:sldIdLst>
  <p:sldSz cx="12192000" cy="6858000"/>
  <p:notesSz cx="7315200" cy="96012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is A. Choque Parillo" initials="DACP" lastIdx="4" clrIdx="0">
    <p:extLst>
      <p:ext uri="{19B8F6BF-5375-455C-9EA6-DF929625EA0E}">
        <p15:presenceInfo xmlns:p15="http://schemas.microsoft.com/office/powerpoint/2012/main" userId="S::DChoque@onpe.gob.pe::291b92c2-8522-46e1-a438-7f57e28a8e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0E2"/>
    <a:srgbClr val="EEEEEE"/>
    <a:srgbClr val="E7CBCE"/>
    <a:srgbClr val="DDD5D9"/>
    <a:srgbClr val="FFF4D1"/>
    <a:srgbClr val="77EFC7"/>
    <a:srgbClr val="3584CB"/>
    <a:srgbClr val="F2F2F2"/>
    <a:srgbClr val="DEEBF6"/>
    <a:srgbClr val="BEF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80960" autoAdjust="0"/>
  </p:normalViewPr>
  <p:slideViewPr>
    <p:cSldViewPr snapToGrid="0">
      <p:cViewPr varScale="1">
        <p:scale>
          <a:sx n="90" d="100"/>
          <a:sy n="90" d="100"/>
        </p:scale>
        <p:origin x="4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2" d="100"/>
          <a:sy n="112" d="100"/>
        </p:scale>
        <p:origin x="43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silvestre.ONPELIMA.000\Desktop\CONGRESO%20ONPE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25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silvestre.ONPELIMA.000\Desktop\CONGRESO%20ONPE%20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silvestre.ONPELIMA.000\Desktop\CONGRESO%20ONPE%2020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silvestre.ONPELIMA.000\Desktop\CONGRESO%20ONPE%202024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Libro25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61996714825011"/>
          <c:y val="2.9032998615081379E-2"/>
          <c:w val="0.8444898143287255"/>
          <c:h val="0.794839134723069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Hoja4!$B$3</c:f>
              <c:strCache>
                <c:ptCount val="1"/>
                <c:pt idx="0">
                  <c:v>Ppto. Funcionamiento 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Hoja4!$C$2:$G$2</c:f>
              <c:strCache>
                <c:ptCount val="5"/>
                <c:pt idx="0">
                  <c:v>PIM 2020</c:v>
                </c:pt>
                <c:pt idx="1">
                  <c:v>PIM 2021</c:v>
                </c:pt>
                <c:pt idx="2">
                  <c:v>PIM 2022</c:v>
                </c:pt>
                <c:pt idx="3">
                  <c:v>PIM 2023</c:v>
                </c:pt>
                <c:pt idx="4">
                  <c:v>PIM 2024</c:v>
                </c:pt>
              </c:strCache>
            </c:strRef>
          </c:cat>
          <c:val>
            <c:numRef>
              <c:f>Hoja4!$C$3:$G$3</c:f>
              <c:numCache>
                <c:formatCode>#,##0</c:formatCode>
                <c:ptCount val="5"/>
                <c:pt idx="0">
                  <c:v>81059863</c:v>
                </c:pt>
                <c:pt idx="1">
                  <c:v>80603618</c:v>
                </c:pt>
                <c:pt idx="2">
                  <c:v>101743182</c:v>
                </c:pt>
                <c:pt idx="3">
                  <c:v>83076922</c:v>
                </c:pt>
                <c:pt idx="4">
                  <c:v>104579709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00-4D1B-8A63-AEC1ABA00C88}"/>
            </c:ext>
          </c:extLst>
        </c:ser>
        <c:ser>
          <c:idx val="1"/>
          <c:order val="1"/>
          <c:tx>
            <c:strRef>
              <c:f>Hoja4!$B$4</c:f>
              <c:strCache>
                <c:ptCount val="1"/>
                <c:pt idx="0">
                  <c:v>Ppto. Inversiones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C9C63DD-DB00-47D9-B73B-381460E07A5B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P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C00-4D1B-8A63-AEC1ABA00C88}"/>
                </c:ext>
              </c:extLst>
            </c:dLbl>
            <c:dLbl>
              <c:idx val="1"/>
              <c:layout>
                <c:manualLayout>
                  <c:x val="1.98902185230244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00-4D1B-8A63-AEC1ABA00C8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00-4D1B-8A63-AEC1ABA00C8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00-4D1B-8A63-AEC1ABA00C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Hoja4!$C$2:$G$2</c:f>
              <c:strCache>
                <c:ptCount val="5"/>
                <c:pt idx="0">
                  <c:v>PIM 2020</c:v>
                </c:pt>
                <c:pt idx="1">
                  <c:v>PIM 2021</c:v>
                </c:pt>
                <c:pt idx="2">
                  <c:v>PIM 2022</c:v>
                </c:pt>
                <c:pt idx="3">
                  <c:v>PIM 2023</c:v>
                </c:pt>
                <c:pt idx="4">
                  <c:v>PIM 2024</c:v>
                </c:pt>
              </c:strCache>
            </c:strRef>
          </c:cat>
          <c:val>
            <c:numRef>
              <c:f>Hoja4!$C$4:$G$4</c:f>
              <c:numCache>
                <c:formatCode>#,##0</c:formatCode>
                <c:ptCount val="5"/>
                <c:pt idx="0">
                  <c:v>1000883</c:v>
                </c:pt>
                <c:pt idx="1">
                  <c:v>58354927</c:v>
                </c:pt>
                <c:pt idx="2">
                  <c:v>53040030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C00-4D1B-8A63-AEC1ABA00C88}"/>
            </c:ext>
          </c:extLst>
        </c:ser>
        <c:ser>
          <c:idx val="2"/>
          <c:order val="2"/>
          <c:tx>
            <c:strRef>
              <c:f>Hoja4!$B$5</c:f>
              <c:strCache>
                <c:ptCount val="1"/>
                <c:pt idx="0">
                  <c:v>Ppto. Proceso Electoral 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9890218523024414E-3"/>
                  <c:y val="-2.375431183363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00-4D1B-8A63-AEC1ABA00C8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00-4D1B-8A63-AEC1ABA00C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Hoja4!$C$2:$G$2</c:f>
              <c:strCache>
                <c:ptCount val="5"/>
                <c:pt idx="0">
                  <c:v>PIM 2020</c:v>
                </c:pt>
                <c:pt idx="1">
                  <c:v>PIM 2021</c:v>
                </c:pt>
                <c:pt idx="2">
                  <c:v>PIM 2022</c:v>
                </c:pt>
                <c:pt idx="3">
                  <c:v>PIM 2023</c:v>
                </c:pt>
                <c:pt idx="4">
                  <c:v>PIM 2024</c:v>
                </c:pt>
              </c:strCache>
            </c:strRef>
          </c:cat>
          <c:val>
            <c:numRef>
              <c:f>Hoja4!$C$5:$G$5</c:f>
              <c:numCache>
                <c:formatCode>#,##0</c:formatCode>
                <c:ptCount val="5"/>
                <c:pt idx="0">
                  <c:v>329172298</c:v>
                </c:pt>
                <c:pt idx="1">
                  <c:v>647589279</c:v>
                </c:pt>
                <c:pt idx="2">
                  <c:v>779974307</c:v>
                </c:pt>
                <c:pt idx="3">
                  <c:v>16076514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C00-4D1B-8A63-AEC1ABA00C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100"/>
        <c:axId val="660860896"/>
        <c:axId val="660861256"/>
      </c:barChart>
      <c:catAx>
        <c:axId val="66086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s-PE"/>
          </a:p>
        </c:txPr>
        <c:crossAx val="660861256"/>
        <c:crosses val="autoZero"/>
        <c:auto val="1"/>
        <c:lblAlgn val="ctr"/>
        <c:lblOffset val="100"/>
        <c:noMultiLvlLbl val="0"/>
      </c:catAx>
      <c:valAx>
        <c:axId val="660861256"/>
        <c:scaling>
          <c:orientation val="minMax"/>
          <c:max val="950000000.00000012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s-PE"/>
          </a:p>
        </c:txPr>
        <c:crossAx val="66086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868965746224618"/>
          <c:y val="0.95149530583192354"/>
          <c:w val="0.7537863458504932"/>
          <c:h val="4.85046941680764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es-P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42468727105368"/>
          <c:y val="2.26011708910537E-2"/>
          <c:w val="0.85423661930246053"/>
          <c:h val="0.94816768889957126"/>
        </c:manualLayout>
      </c:layout>
      <c:barChart>
        <c:barDir val="col"/>
        <c:grouping val="clustered"/>
        <c:varyColors val="0"/>
        <c:ser>
          <c:idx val="0"/>
          <c:order val="0"/>
          <c:tx>
            <c:v>PIA</c:v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0E0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19F-483B-A2B3-A9BF8AE64C27}"/>
              </c:ext>
            </c:extLst>
          </c:dPt>
          <c:cat>
            <c:numRef>
              <c:f>Hoja1!$C$36:$G$36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Hoja1!$C$35:$G$35</c:f>
              <c:numCache>
                <c:formatCode>_(* #,##0.00_);_(* \(#,##0.00\);_(* "-"??_);_(@_)</c:formatCode>
                <c:ptCount val="5"/>
                <c:pt idx="0">
                  <c:v>0</c:v>
                </c:pt>
                <c:pt idx="1">
                  <c:v>-25598016</c:v>
                </c:pt>
                <c:pt idx="2">
                  <c:v>12957237</c:v>
                </c:pt>
                <c:pt idx="3">
                  <c:v>12136486</c:v>
                </c:pt>
                <c:pt idx="4">
                  <c:v>21195399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D3-4E4A-B8EA-C84A513C64F3}"/>
            </c:ext>
          </c:extLst>
        </c:ser>
        <c:ser>
          <c:idx val="1"/>
          <c:order val="1"/>
          <c:tx>
            <c:v>PIM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19F-483B-A2B3-A9BF8AE64C2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19F-483B-A2B3-A9BF8AE64C27}"/>
              </c:ext>
            </c:extLst>
          </c:dPt>
          <c:val>
            <c:numRef>
              <c:f>Hoja1!$C$43:$G$43</c:f>
              <c:numCache>
                <c:formatCode>_(* #,##0.00_);_(* \(#,##0.00\);_(* "-"??_);_(@_)</c:formatCode>
                <c:ptCount val="5"/>
                <c:pt idx="0">
                  <c:v>0</c:v>
                </c:pt>
                <c:pt idx="1">
                  <c:v>-457045</c:v>
                </c:pt>
                <c:pt idx="2">
                  <c:v>21139564</c:v>
                </c:pt>
                <c:pt idx="3">
                  <c:v>-18666260</c:v>
                </c:pt>
                <c:pt idx="4">
                  <c:v>21189519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D3-4E4A-B8EA-C84A513C6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50"/>
        <c:axId val="398417264"/>
        <c:axId val="1451783615"/>
      </c:barChart>
      <c:lineChart>
        <c:grouping val="standard"/>
        <c:varyColors val="0"/>
        <c:ser>
          <c:idx val="3"/>
          <c:order val="3"/>
          <c:spPr>
            <a:ln w="28575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D3-4E4A-B8EA-C84A513C64F3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50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68D3-4E4A-B8EA-C84A513C64F3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50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8D3-4E4A-B8EA-C84A513C64F3}"/>
              </c:ext>
            </c:extLst>
          </c:dPt>
          <c:val>
            <c:numRef>
              <c:f>Hoja1!$C$43:$G$43</c:f>
              <c:numCache>
                <c:formatCode>_(* #,##0.00_);_(* \(#,##0.00\);_(* "-"??_);_(@_)</c:formatCode>
                <c:ptCount val="5"/>
                <c:pt idx="0">
                  <c:v>0</c:v>
                </c:pt>
                <c:pt idx="1">
                  <c:v>-457045</c:v>
                </c:pt>
                <c:pt idx="2">
                  <c:v>21139564</c:v>
                </c:pt>
                <c:pt idx="3">
                  <c:v>-18666260</c:v>
                </c:pt>
                <c:pt idx="4">
                  <c:v>21189519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68D3-4E4A-B8EA-C84A513C64F3}"/>
            </c:ext>
          </c:extLst>
        </c:ser>
        <c:ser>
          <c:idx val="4"/>
          <c:order val="4"/>
          <c:spPr>
            <a:ln w="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0" cap="rnd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68D3-4E4A-B8EA-C84A513C64F3}"/>
              </c:ext>
            </c:extLst>
          </c:dPt>
          <c:val>
            <c:numRef>
              <c:f>Hoja1!$C$35:$G$35</c:f>
              <c:numCache>
                <c:formatCode>_(* #,##0.00_);_(* \(#,##0.00\);_(* "-"??_);_(@_)</c:formatCode>
                <c:ptCount val="5"/>
                <c:pt idx="0">
                  <c:v>0</c:v>
                </c:pt>
                <c:pt idx="1">
                  <c:v>-25598016</c:v>
                </c:pt>
                <c:pt idx="2">
                  <c:v>12957237</c:v>
                </c:pt>
                <c:pt idx="3">
                  <c:v>12136486</c:v>
                </c:pt>
                <c:pt idx="4">
                  <c:v>21195399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68D3-4E4A-B8EA-C84A513C6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8417264"/>
        <c:axId val="1451783615"/>
      </c:lineChart>
      <c:lineChart>
        <c:grouping val="standard"/>
        <c:varyColors val="0"/>
        <c:ser>
          <c:idx val="2"/>
          <c:order val="2"/>
          <c:spPr>
            <a:ln w="0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8D3-4E4A-B8EA-C84A513C64F3}"/>
                </c:ext>
              </c:extLst>
            </c:dLbl>
            <c:dLbl>
              <c:idx val="1"/>
              <c:layout>
                <c:manualLayout>
                  <c:x val="-8.4290237271476762E-2"/>
                  <c:y val="-0.3258847549687062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1" i="0" u="none" strike="noStrike" kern="1200" baseline="0">
                        <a:solidFill>
                          <a:srgbClr val="5B9BD5">
                            <a:lumMod val="50000"/>
                          </a:srgbClr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defRPr>
                    </a:pPr>
                    <a:r>
                      <a:rPr lang="es-MX" sz="800" b="1" i="0" u="none" strike="noStrike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rPr>
                      <a:t>Incorporación de     S/ 22,626,299 por  RDR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1">
                        <a:solidFill>
                          <a:srgbClr val="5B9BD5">
                            <a:lumMod val="50000"/>
                          </a:srgbClr>
                        </a:solidFill>
                      </a:defRPr>
                    </a:pPr>
                    <a:fld id="{EC96D624-4B19-43B9-AA6C-E73F5A1F3932}" type="VALUE">
                      <a:rPr lang="es-MX" b="1">
                        <a:solidFill>
                          <a:srgbClr val="C00000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1">
                          <a:solidFill>
                            <a:srgbClr val="5B9BD5">
                              <a:lumMod val="50000"/>
                            </a:srgbClr>
                          </a:solidFill>
                        </a:defRPr>
                      </a:pPr>
                      <a:t>[VALOR]</a:t>
                    </a:fld>
                    <a:endParaRPr lang="es-P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00" b="1" i="0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latin typeface="Poppins" panose="00000500000000000000" pitchFamily="2" charset="0"/>
                      <a:ea typeface="+mn-ea"/>
                      <a:cs typeface="Poppins" panose="00000500000000000000" pitchFamily="2" charset="0"/>
                    </a:defRPr>
                  </a:pPr>
                  <a:endParaRPr lang="es-P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21842652455758"/>
                      <c:h val="0.161186452265141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8D3-4E4A-B8EA-C84A513C64F3}"/>
                </c:ext>
              </c:extLst>
            </c:dLbl>
            <c:dLbl>
              <c:idx val="2"/>
              <c:layout>
                <c:manualLayout>
                  <c:x val="-6.604408556183243E-2"/>
                  <c:y val="-0.4881998064251113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defRPr>
                    </a:pPr>
                    <a:r>
                      <a:rPr lang="en-US" sz="800" b="1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Incorporacion de     S/ 30,808,626 por RDR</a:t>
                    </a:r>
                  </a:p>
                  <a:p>
                    <a:pPr>
                      <a:defRPr sz="1100" b="1"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fld id="{036AE167-4EE9-4D07-A6FE-A75EF850E877}" type="VALUE">
                      <a:rPr lang="en-US" b="1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>
                        <a:defRPr sz="1100" b="1">
                          <a:solidFill>
                            <a:schemeClr val="accent5">
                              <a:lumMod val="50000"/>
                            </a:schemeClr>
                          </a:solidFill>
                        </a:defRPr>
                      </a:pPr>
                      <a:t>[VALOR]</a:t>
                    </a:fld>
                    <a:endParaRPr lang="es-P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Poppins" panose="00000500000000000000" pitchFamily="2" charset="0"/>
                      <a:ea typeface="+mn-ea"/>
                      <a:cs typeface="Poppins" panose="00000500000000000000" pitchFamily="2" charset="0"/>
                    </a:defRPr>
                  </a:pPr>
                  <a:endParaRPr lang="es-P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70939823291369"/>
                      <c:h val="0.15565540535643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68D3-4E4A-B8EA-C84A513C64F3}"/>
                </c:ext>
              </c:extLst>
            </c:dLbl>
            <c:dLbl>
              <c:idx val="3"/>
              <c:layout>
                <c:manualLayout>
                  <c:x val="-8.5852539982872164E-2"/>
                  <c:y val="-7.5159705497061682E-4"/>
                </c:manualLayout>
              </c:layout>
              <c:tx>
                <c:rich>
                  <a:bodyPr/>
                  <a:lstStyle/>
                  <a:p>
                    <a:fld id="{13292B01-6349-44D2-A7BB-B3C2E9BFFC5B}" type="VALUE">
                      <a:rPr lang="en-US" b="1"/>
                      <a:pPr/>
                      <a:t>[VALOR]</a:t>
                    </a:fld>
                    <a:endParaRPr lang="en-US" b="1"/>
                  </a:p>
                  <a:p>
                    <a:r>
                      <a:rPr lang="en-US" sz="800" b="1"/>
                      <a:t>Restricciones</a:t>
                    </a:r>
                    <a:r>
                      <a:rPr lang="en-US" sz="800" b="1" baseline="0"/>
                      <a:t> al RDR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68D3-4E4A-B8EA-C84A513C64F3}"/>
                </c:ext>
              </c:extLst>
            </c:dLbl>
            <c:dLbl>
              <c:idx val="4"/>
              <c:layout>
                <c:manualLayout>
                  <c:x val="-3.7153872157876848E-2"/>
                  <c:y val="-0.457267491230657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Poppins" panose="00000500000000000000" pitchFamily="2" charset="0"/>
                      <a:ea typeface="+mn-ea"/>
                      <a:cs typeface="Poppins" panose="00000500000000000000" pitchFamily="2" charset="0"/>
                    </a:defRPr>
                  </a:pPr>
                  <a:endParaRPr lang="es-P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8D3-4E4A-B8EA-C84A513C64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Hoja1!$C$42:$G$42</c:f>
              <c:numCache>
                <c:formatCode>0%</c:formatCode>
                <c:ptCount val="5"/>
                <c:pt idx="0">
                  <c:v>1</c:v>
                </c:pt>
                <c:pt idx="1">
                  <c:v>-5.6383081890164161E-3</c:v>
                </c:pt>
                <c:pt idx="2">
                  <c:v>0.26226569631154772</c:v>
                </c:pt>
                <c:pt idx="3">
                  <c:v>-0.18346448020467848</c:v>
                </c:pt>
                <c:pt idx="4">
                  <c:v>0.25505902830632071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F-68D3-4E4A-B8EA-C84A513C6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7941231"/>
        <c:axId val="1522144271"/>
      </c:lineChart>
      <c:catAx>
        <c:axId val="39841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s-PE"/>
          </a:p>
        </c:txPr>
        <c:crossAx val="1451783615"/>
        <c:crosses val="autoZero"/>
        <c:auto val="1"/>
        <c:lblAlgn val="ctr"/>
        <c:lblOffset val="100"/>
        <c:noMultiLvlLbl val="0"/>
      </c:catAx>
      <c:valAx>
        <c:axId val="1451783615"/>
        <c:scaling>
          <c:orientation val="minMax"/>
          <c:max val="30000000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s-PE"/>
          </a:p>
        </c:txPr>
        <c:crossAx val="398417264"/>
        <c:crosses val="autoZero"/>
        <c:crossBetween val="between"/>
      </c:valAx>
      <c:valAx>
        <c:axId val="1522144271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s-PE"/>
          </a:p>
        </c:txPr>
        <c:crossAx val="1517941231"/>
        <c:crosses val="max"/>
        <c:crossBetween val="between"/>
      </c:valAx>
      <c:catAx>
        <c:axId val="1517941231"/>
        <c:scaling>
          <c:orientation val="minMax"/>
        </c:scaling>
        <c:delete val="1"/>
        <c:axPos val="b"/>
        <c:majorTickMark val="out"/>
        <c:minorTickMark val="none"/>
        <c:tickLblPos val="nextTo"/>
        <c:crossAx val="152214427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14972118485189351"/>
          <c:y val="4.3998139499225493E-2"/>
          <c:w val="0.20904806899137607"/>
          <c:h val="0.105047446876816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Hoja4!$J$3</c:f>
              <c:strCache>
                <c:ptCount val="1"/>
                <c:pt idx="0">
                  <c:v>FPD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800" b="1"/>
                      <a:t>24%</a:t>
                    </a:r>
                  </a:p>
                  <a:p>
                    <a:fld id="{E974785D-A057-45C3-9B85-92B6CA0D33AE}" type="VALUE">
                      <a:rPr lang="en-US" smtClean="0"/>
                      <a:pPr/>
                      <a:t>[VALOR]</a:t>
                    </a:fld>
                    <a:endParaRPr lang="es-P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1607-4A68-8731-ECFC37CD4A6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800" b="1"/>
                      <a:t>16%</a:t>
                    </a:r>
                  </a:p>
                  <a:p>
                    <a:fld id="{320E6FF6-082A-4DF4-B68F-4D64C71CD0F5}" type="VALUE">
                      <a:rPr lang="en-US" smtClean="0"/>
                      <a:pPr/>
                      <a:t>[VALOR]</a:t>
                    </a:fld>
                    <a:endParaRPr lang="es-P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1607-4A68-8731-ECFC37CD4A6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800" b="1"/>
                      <a:t>23%</a:t>
                    </a:r>
                  </a:p>
                  <a:p>
                    <a:fld id="{65722859-5F08-4493-9ECF-D6D35054259E}" type="VALUE">
                      <a:rPr lang="en-US" smtClean="0"/>
                      <a:pPr/>
                      <a:t>[VALOR]</a:t>
                    </a:fld>
                    <a:endParaRPr lang="es-P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1607-4A68-8731-ECFC37CD4A6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800" b="1"/>
                      <a:t>19%</a:t>
                    </a:r>
                  </a:p>
                  <a:p>
                    <a:fld id="{D9F17E7E-3A16-477B-ADA1-70917F5696D3}" type="VALUE">
                      <a:rPr lang="en-US" smtClean="0"/>
                      <a:pPr/>
                      <a:t>[VALOR]</a:t>
                    </a:fld>
                    <a:endParaRPr lang="es-P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1607-4A68-8731-ECFC37CD4A6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800" b="1"/>
                      <a:t>15%</a:t>
                    </a:r>
                  </a:p>
                  <a:p>
                    <a:fld id="{924184F3-F1CF-4E81-AD0D-DA0E61148DC0}" type="VALUE">
                      <a:rPr lang="en-US" smtClean="0"/>
                      <a:pPr/>
                      <a:t>[VALOR]</a:t>
                    </a:fld>
                    <a:endParaRPr lang="es-P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1607-4A68-8731-ECFC37CD4A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Hoja4!$K$2:$O$2</c:f>
              <c:strCache>
                <c:ptCount val="5"/>
                <c:pt idx="0">
                  <c:v>PIM 2020</c:v>
                </c:pt>
                <c:pt idx="1">
                  <c:v>PIM 2021</c:v>
                </c:pt>
                <c:pt idx="2">
                  <c:v>PIM 2022</c:v>
                </c:pt>
                <c:pt idx="3">
                  <c:v>PIM 2023</c:v>
                </c:pt>
                <c:pt idx="4">
                  <c:v>PIM 2024</c:v>
                </c:pt>
              </c:strCache>
            </c:strRef>
          </c:cat>
          <c:val>
            <c:numRef>
              <c:f>Hoja4!$K$3:$O$3</c:f>
              <c:numCache>
                <c:formatCode>#,##0</c:formatCode>
                <c:ptCount val="5"/>
                <c:pt idx="0">
                  <c:v>19202217</c:v>
                </c:pt>
                <c:pt idx="1">
                  <c:v>12740908</c:v>
                </c:pt>
                <c:pt idx="2">
                  <c:v>23002754</c:v>
                </c:pt>
                <c:pt idx="3">
                  <c:v>15596004</c:v>
                </c:pt>
                <c:pt idx="4">
                  <c:v>15596004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07-4A68-8731-ECFC37CD4A62}"/>
            </c:ext>
          </c:extLst>
        </c:ser>
        <c:ser>
          <c:idx val="1"/>
          <c:order val="1"/>
          <c:tx>
            <c:strRef>
              <c:f>Hoja4!$J$4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/>
                      <a:t>39%</a:t>
                    </a:r>
                  </a:p>
                  <a:p>
                    <a:fld id="{F330B9BA-C6A1-47F6-B628-28884BD09271}" type="VALUE">
                      <a:rPr lang="en-US" sz="700" smtClean="0"/>
                      <a:pPr/>
                      <a:t>[VALOR]</a:t>
                    </a:fld>
                    <a:endParaRPr lang="es-P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1607-4A68-8731-ECFC37CD4A6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dirty="0"/>
                      <a:t>42%</a:t>
                    </a:r>
                  </a:p>
                  <a:p>
                    <a:fld id="{BFB8DBCF-02ED-4846-95C5-133B5A561E27}" type="VALUE">
                      <a:rPr lang="en-US" sz="700" smtClean="0"/>
                      <a:pPr/>
                      <a:t>[VALOR]</a:t>
                    </a:fld>
                    <a:endParaRPr lang="es-P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607-4A68-8731-ECFC37CD4A6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 dirty="0"/>
                      <a:t>35%</a:t>
                    </a:r>
                  </a:p>
                  <a:p>
                    <a:fld id="{7CE5DA5B-5F59-4FFD-82E7-8F6C5BCCD4AB}" type="VALUE">
                      <a:rPr lang="en-US" sz="700" smtClean="0"/>
                      <a:pPr/>
                      <a:t>[VALOR]</a:t>
                    </a:fld>
                    <a:endParaRPr lang="es-P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1607-4A68-8731-ECFC37CD4A6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 dirty="0"/>
                      <a:t>40%</a:t>
                    </a:r>
                  </a:p>
                  <a:p>
                    <a:fld id="{4254713F-43F2-477C-9516-39E494D30B60}" type="VALUE">
                      <a:rPr lang="en-US" sz="700" smtClean="0"/>
                      <a:pPr/>
                      <a:t>[VALOR]</a:t>
                    </a:fld>
                    <a:endParaRPr lang="es-P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1607-4A68-8731-ECFC37CD4A6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1"/>
                      <a:t>32%</a:t>
                    </a:r>
                  </a:p>
                  <a:p>
                    <a:fld id="{1317EFCB-CD8C-4167-9036-4D2C992D07FE}" type="VALUE">
                      <a:rPr lang="en-US" sz="700" smtClean="0"/>
                      <a:pPr/>
                      <a:t>[VALOR]</a:t>
                    </a:fld>
                    <a:endParaRPr lang="es-P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1607-4A68-8731-ECFC37CD4A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Hoja4!$K$2:$O$2</c:f>
              <c:strCache>
                <c:ptCount val="5"/>
                <c:pt idx="0">
                  <c:v>PIM 2020</c:v>
                </c:pt>
                <c:pt idx="1">
                  <c:v>PIM 2021</c:v>
                </c:pt>
                <c:pt idx="2">
                  <c:v>PIM 2022</c:v>
                </c:pt>
                <c:pt idx="3">
                  <c:v>PIM 2023</c:v>
                </c:pt>
                <c:pt idx="4">
                  <c:v>PIM 2024</c:v>
                </c:pt>
              </c:strCache>
            </c:strRef>
          </c:cat>
          <c:val>
            <c:numRef>
              <c:f>Hoja4!$K$4:$O$4</c:f>
              <c:numCache>
                <c:formatCode>#,##0</c:formatCode>
                <c:ptCount val="5"/>
                <c:pt idx="0">
                  <c:v>31252686</c:v>
                </c:pt>
                <c:pt idx="1">
                  <c:v>33911965</c:v>
                </c:pt>
                <c:pt idx="2">
                  <c:v>35715746</c:v>
                </c:pt>
                <c:pt idx="3">
                  <c:v>33138019</c:v>
                </c:pt>
                <c:pt idx="4">
                  <c:v>33403048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07-4A68-8731-ECFC37CD4A62}"/>
            </c:ext>
          </c:extLst>
        </c:ser>
        <c:ser>
          <c:idx val="2"/>
          <c:order val="2"/>
          <c:tx>
            <c:strRef>
              <c:f>Hoja4!$J$5</c:f>
              <c:strCache>
                <c:ptCount val="1"/>
                <c:pt idx="0">
                  <c:v>Gastos Generales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38%</a:t>
                    </a:r>
                  </a:p>
                  <a:p>
                    <a:fld id="{DE4EED6B-0D88-4549-9871-4CB276097574}" type="VALUE">
                      <a:rPr lang="en-US" sz="700" smtClean="0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P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607-4A68-8731-ECFC37CD4A6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42%</a:t>
                    </a:r>
                  </a:p>
                  <a:p>
                    <a:fld id="{8158EFB6-DDA2-419E-902E-A4BB64467328}" type="VALUE">
                      <a:rPr lang="en-US" sz="700" smtClean="0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P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607-4A68-8731-ECFC37CD4A6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42%</a:t>
                    </a:r>
                  </a:p>
                  <a:p>
                    <a:fld id="{F53FF8EF-1392-42BA-87EE-B2CF525CA834}" type="VALUE">
                      <a:rPr lang="en-US" sz="700" smtClean="0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P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607-4A68-8731-ECFC37CD4A6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41%</a:t>
                    </a:r>
                  </a:p>
                  <a:p>
                    <a:fld id="{58E8638B-D3FB-4C8A-A3F3-A0C0C27FE1FB}" type="VALUE">
                      <a:rPr lang="en-US" sz="700" smtClean="0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P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1607-4A68-8731-ECFC37CD4A6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53%</a:t>
                    </a:r>
                  </a:p>
                  <a:p>
                    <a:fld id="{D8FF958E-85D2-46FF-BE3B-31C488681AD1}" type="VALUE">
                      <a:rPr lang="en-US" sz="700" smtClean="0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P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607-4A68-8731-ECFC37CD4A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Hoja4!$K$2:$O$2</c:f>
              <c:strCache>
                <c:ptCount val="5"/>
                <c:pt idx="0">
                  <c:v>PIM 2020</c:v>
                </c:pt>
                <c:pt idx="1">
                  <c:v>PIM 2021</c:v>
                </c:pt>
                <c:pt idx="2">
                  <c:v>PIM 2022</c:v>
                </c:pt>
                <c:pt idx="3">
                  <c:v>PIM 2023</c:v>
                </c:pt>
                <c:pt idx="4">
                  <c:v>PIM 2024</c:v>
                </c:pt>
              </c:strCache>
            </c:strRef>
          </c:cat>
          <c:val>
            <c:numRef>
              <c:f>Hoja4!$K$5:$O$5</c:f>
              <c:numCache>
                <c:formatCode>#,##0</c:formatCode>
                <c:ptCount val="5"/>
                <c:pt idx="0">
                  <c:v>30604960</c:v>
                </c:pt>
                <c:pt idx="1">
                  <c:v>33950745</c:v>
                </c:pt>
                <c:pt idx="2">
                  <c:v>42802232</c:v>
                </c:pt>
                <c:pt idx="3">
                  <c:v>34342899</c:v>
                </c:pt>
                <c:pt idx="4">
                  <c:v>55580657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07-4A68-8731-ECFC37CD4A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644671696"/>
        <c:axId val="644672056"/>
      </c:barChart>
      <c:scatterChart>
        <c:scatterStyle val="lineMarker"/>
        <c:varyColors val="0"/>
        <c:ser>
          <c:idx val="3"/>
          <c:order val="3"/>
          <c:tx>
            <c:strRef>
              <c:f>Hoja4!$J$6</c:f>
              <c:strCache>
                <c:ptCount val="1"/>
                <c:pt idx="0">
                  <c:v>Total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6.7412074259500229E-2"/>
                  <c:y val="-5.78789293633526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07-4A68-8731-ECFC37CD4A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Hoja4!$K$2:$O$2</c:f>
              <c:strCache>
                <c:ptCount val="5"/>
                <c:pt idx="0">
                  <c:v>PIM 2020</c:v>
                </c:pt>
                <c:pt idx="1">
                  <c:v>PIM 2021</c:v>
                </c:pt>
                <c:pt idx="2">
                  <c:v>PIM 2022</c:v>
                </c:pt>
                <c:pt idx="3">
                  <c:v>PIM 2023</c:v>
                </c:pt>
                <c:pt idx="4">
                  <c:v>PIM 2024</c:v>
                </c:pt>
              </c:strCache>
            </c:strRef>
          </c:xVal>
          <c:yVal>
            <c:numRef>
              <c:f>Hoja4!$K$6:$O$6</c:f>
              <c:numCache>
                <c:formatCode>#,##0</c:formatCode>
                <c:ptCount val="5"/>
                <c:pt idx="0">
                  <c:v>81059863</c:v>
                </c:pt>
                <c:pt idx="1">
                  <c:v>80603618</c:v>
                </c:pt>
                <c:pt idx="2">
                  <c:v>101520732</c:v>
                </c:pt>
                <c:pt idx="3">
                  <c:v>83076922</c:v>
                </c:pt>
                <c:pt idx="4">
                  <c:v>104579709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607-4A68-8731-ECFC37CD4A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1029776"/>
        <c:axId val="941023656"/>
      </c:scatterChart>
      <c:catAx>
        <c:axId val="64467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44672056"/>
        <c:crosses val="autoZero"/>
        <c:auto val="1"/>
        <c:lblAlgn val="ctr"/>
        <c:lblOffset val="100"/>
        <c:noMultiLvlLbl val="0"/>
      </c:catAx>
      <c:valAx>
        <c:axId val="64467205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44671696"/>
        <c:crosses val="autoZero"/>
        <c:crossBetween val="between"/>
      </c:valAx>
      <c:valAx>
        <c:axId val="941023656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extTo"/>
        <c:crossAx val="941029776"/>
        <c:crosses val="max"/>
        <c:crossBetween val="midCat"/>
      </c:valAx>
      <c:valAx>
        <c:axId val="941029776"/>
        <c:scaling>
          <c:orientation val="minMax"/>
        </c:scaling>
        <c:delete val="1"/>
        <c:axPos val="t"/>
        <c:majorTickMark val="out"/>
        <c:minorTickMark val="none"/>
        <c:tickLblPos val="nextTo"/>
        <c:crossAx val="941023656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98322787809035E-2"/>
          <c:y val="4.2071204233260585E-2"/>
          <c:w val="0.93749819739518458"/>
          <c:h val="0.76553890269675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Hoja4!$S$3</c:f>
              <c:strCache>
                <c:ptCount val="1"/>
                <c:pt idx="0">
                  <c:v>Inversión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sz="1200"/>
                      <a:t>-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5BD-44FF-8510-B7C50B4306B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100"/>
                      <a:t>-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5BD-44FF-8510-B7C50B4306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Hoja4!$T$2:$X$2</c:f>
              <c:strCache>
                <c:ptCount val="5"/>
                <c:pt idx="0">
                  <c:v>PIM 2020</c:v>
                </c:pt>
                <c:pt idx="1">
                  <c:v>PIM 2021</c:v>
                </c:pt>
                <c:pt idx="2">
                  <c:v>PIM 2022</c:v>
                </c:pt>
                <c:pt idx="3">
                  <c:v>PIM 2023</c:v>
                </c:pt>
                <c:pt idx="4">
                  <c:v>PIM 2024</c:v>
                </c:pt>
              </c:strCache>
            </c:strRef>
          </c:cat>
          <c:val>
            <c:numRef>
              <c:f>Hoja4!$T$3:$X$3</c:f>
              <c:numCache>
                <c:formatCode>#,##0</c:formatCode>
                <c:ptCount val="5"/>
                <c:pt idx="0">
                  <c:v>1000883</c:v>
                </c:pt>
                <c:pt idx="1">
                  <c:v>58354927</c:v>
                </c:pt>
                <c:pt idx="2">
                  <c:v>53040030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BD-44FF-8510-B7C50B4306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682774064"/>
        <c:axId val="682770104"/>
      </c:barChart>
      <c:catAx>
        <c:axId val="68277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2770104"/>
        <c:crosses val="autoZero"/>
        <c:auto val="1"/>
        <c:lblAlgn val="ctr"/>
        <c:lblOffset val="100"/>
        <c:noMultiLvlLbl val="0"/>
      </c:catAx>
      <c:valAx>
        <c:axId val="68277010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8277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6437452016376579"/>
          <c:y val="0.91601186866971107"/>
          <c:w val="0.11264855180445893"/>
          <c:h val="4.24531357308246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70055708801889E-2"/>
          <c:y val="2.7830492577804854E-2"/>
          <c:w val="0.88970923864637419"/>
          <c:h val="0.904111302845563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Hoja1!$D$29</c:f>
              <c:strCache>
                <c:ptCount val="1"/>
                <c:pt idx="0">
                  <c:v>Proceso Electoral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Hoja1!$E$29:$H$29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Hoja1!$E$29:$H$29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8A-4323-9FFE-FBA4411210B3}"/>
            </c:ext>
          </c:extLst>
        </c:ser>
        <c:ser>
          <c:idx val="1"/>
          <c:order val="1"/>
          <c:tx>
            <c:strRef>
              <c:f>Hoja1!$D$30</c:f>
              <c:strCache>
                <c:ptCount val="1"/>
                <c:pt idx="0">
                  <c:v>ECE 2020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s-PE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Hoja1!$E$29:$H$29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Hoja1!$E$30:$H$30</c:f>
              <c:numCache>
                <c:formatCode>General</c:formatCode>
                <c:ptCount val="4"/>
                <c:pt idx="0" formatCode="_-* #,##0_-;\-* #,##0_-;_-* &quot;-&quot;??_-;_-@_-">
                  <c:v>250960716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8A-4323-9FFE-FBA4411210B3}"/>
            </c:ext>
          </c:extLst>
        </c:ser>
        <c:ser>
          <c:idx val="2"/>
          <c:order val="2"/>
          <c:tx>
            <c:strRef>
              <c:f>Hoja1!$D$31</c:f>
              <c:strCache>
                <c:ptCount val="1"/>
                <c:pt idx="0">
                  <c:v>EG 2021 (incluye EI)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s-PE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Hoja1!$E$29:$H$29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Hoja1!$E$31:$H$31</c:f>
              <c:numCache>
                <c:formatCode>_-* #,##0_-;\-* #,##0_-;_-* "-"??_-;_-@_-</c:formatCode>
                <c:ptCount val="4"/>
                <c:pt idx="0">
                  <c:v>77662554</c:v>
                </c:pt>
                <c:pt idx="1">
                  <c:v>630312526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8A-4323-9FFE-FBA4411210B3}"/>
            </c:ext>
          </c:extLst>
        </c:ser>
        <c:ser>
          <c:idx val="3"/>
          <c:order val="3"/>
          <c:tx>
            <c:strRef>
              <c:f>Hoja1!$D$32</c:f>
              <c:strCache>
                <c:ptCount val="1"/>
                <c:pt idx="0">
                  <c:v>EMC Chipao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2820270539615604E-2"/>
                  <c:y val="-0.3301708437639575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   </a:t>
                    </a:r>
                    <a:fld id="{069A95FD-AF90-41E4-9E73-BA0665A346C9}" type="SERIESNAME">
                      <a:rPr lang="en-US" smtClean="0"/>
                      <a:pPr/>
                      <a:t>[NOMBRE DE LA SERIE]</a:t>
                    </a:fld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54617099155987"/>
                      <c:h val="5.81910299354101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88A-4323-9FFE-FBA4411210B3}"/>
                </c:ext>
              </c:extLst>
            </c:dLbl>
            <c:dLbl>
              <c:idx val="1"/>
              <c:layout>
                <c:manualLayout>
                  <c:x val="-0.2822801698820861"/>
                  <c:y val="-5.5660985155609709E-2"/>
                </c:manualLayout>
              </c:layout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8A-4323-9FFE-FBA4411210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s-PE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Hoja1!$E$29:$H$29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Hoja1!$E$32:$H$32</c:f>
              <c:numCache>
                <c:formatCode>_-* #,##0_-;\-* #,##0_-;_-* "-"??_-;_-@_-</c:formatCode>
                <c:ptCount val="4"/>
                <c:pt idx="0">
                  <c:v>165091</c:v>
                </c:pt>
                <c:pt idx="1">
                  <c:v>1398795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88A-4323-9FFE-FBA4411210B3}"/>
            </c:ext>
          </c:extLst>
        </c:ser>
        <c:ser>
          <c:idx val="4"/>
          <c:order val="4"/>
          <c:tx>
            <c:strRef>
              <c:f>Hoja1!$D$33</c:f>
              <c:strCache>
                <c:ptCount val="1"/>
                <c:pt idx="0">
                  <c:v>CV Alto Trujillo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1227182235201972E-3"/>
                  <c:y val="-0.11511703748092007"/>
                </c:manualLayout>
              </c:layout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51701966276488"/>
                      <c:h val="5.94560523253103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888A-4323-9FFE-FBA4411210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s-PE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Hoja1!$E$29:$H$29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Hoja1!$E$33:$H$33</c:f>
              <c:numCache>
                <c:formatCode>General</c:formatCode>
                <c:ptCount val="4"/>
                <c:pt idx="0" formatCode="_-* #,##0_-;\-* #,##0_-;_-* &quot;-&quot;??_-;_-@_-">
                  <c:v>383937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88A-4323-9FFE-FBA4411210B3}"/>
            </c:ext>
          </c:extLst>
        </c:ser>
        <c:ser>
          <c:idx val="5"/>
          <c:order val="5"/>
          <c:tx>
            <c:strRef>
              <c:f>Hoja1!$D$34</c:f>
              <c:strCache>
                <c:ptCount val="1"/>
                <c:pt idx="0">
                  <c:v>CPR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0.18412308677724551"/>
                  <c:y val="-0.1163820598708203"/>
                </c:manualLayout>
              </c:layout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88A-4323-9FFE-FBA4411210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Hoja1!$E$29:$H$29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Hoja1!$E$34:$H$34</c:f>
              <c:numCache>
                <c:formatCode>_-* #,##0_-;\-* #,##0_-;_-* "-"??_-;_-@_-</c:formatCode>
                <c:ptCount val="4"/>
                <c:pt idx="1">
                  <c:v>7180312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88A-4323-9FFE-FBA4411210B3}"/>
            </c:ext>
          </c:extLst>
        </c:ser>
        <c:ser>
          <c:idx val="6"/>
          <c:order val="6"/>
          <c:tx>
            <c:strRef>
              <c:f>Hoja1!$D$35</c:f>
              <c:strCache>
                <c:ptCount val="1"/>
                <c:pt idx="0">
                  <c:v>ERM 2022 (incluye EI)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3887795275590552E-3"/>
                  <c:y val="-0.15812779873752758"/>
                </c:manualLayout>
              </c:layout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73600174978126"/>
                      <c:h val="7.84313881738136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888A-4323-9FFE-FBA4411210B3}"/>
                </c:ext>
              </c:extLst>
            </c:dLbl>
            <c:dLbl>
              <c:idx val="2"/>
              <c:layout>
                <c:manualLayout>
                  <c:x val="0.20555555555555546"/>
                  <c:y val="-0.44528788124487767"/>
                </c:manualLayout>
              </c:layout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8A-4323-9FFE-FBA4411210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s-PE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Hoja1!$E$29:$H$29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Hoja1!$E$35:$H$35</c:f>
              <c:numCache>
                <c:formatCode>_-* #,##0_-;\-* #,##0_-;_-* "-"??_-;_-@_-</c:formatCode>
                <c:ptCount val="4"/>
                <c:pt idx="1">
                  <c:v>8697646</c:v>
                </c:pt>
                <c:pt idx="2">
                  <c:v>779974307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88A-4323-9FFE-FBA4411210B3}"/>
            </c:ext>
          </c:extLst>
        </c:ser>
        <c:ser>
          <c:idx val="7"/>
          <c:order val="7"/>
          <c:tx>
            <c:strRef>
              <c:f>Hoja1!$D$36</c:f>
              <c:strCache>
                <c:ptCount val="1"/>
                <c:pt idx="0">
                  <c:v>EMC 2023  (incluye EI)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0185067526415994E-16"/>
                  <c:y val="-7.5901343394013429E-2"/>
                </c:manualLayout>
              </c:layout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88A-4323-9FFE-FBA4411210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Hoja1!$E$29:$H$29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Hoja1!$E$36:$H$36</c:f>
              <c:numCache>
                <c:formatCode>General</c:formatCode>
                <c:ptCount val="4"/>
                <c:pt idx="3" formatCode="_-* #,##0_-;\-* #,##0_-;_-* &quot;-&quot;??_-;_-@_-">
                  <c:v>16076514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88A-4323-9FFE-FBA4411210B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570121360"/>
        <c:axId val="1660423744"/>
      </c:barChart>
      <c:catAx>
        <c:axId val="57012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s-PE"/>
          </a:p>
        </c:txPr>
        <c:crossAx val="1660423744"/>
        <c:crosses val="autoZero"/>
        <c:auto val="1"/>
        <c:lblAlgn val="ctr"/>
        <c:lblOffset val="100"/>
        <c:noMultiLvlLbl val="0"/>
      </c:catAx>
      <c:valAx>
        <c:axId val="1660423744"/>
        <c:scaling>
          <c:orientation val="minMax"/>
          <c:max val="800000000"/>
        </c:scaling>
        <c:delete val="1"/>
        <c:axPos val="l"/>
        <c:numFmt formatCode="General" sourceLinked="1"/>
        <c:majorTickMark val="none"/>
        <c:minorTickMark val="none"/>
        <c:tickLblPos val="nextTo"/>
        <c:crossAx val="570121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6318968130616822"/>
          <c:h val="0.942831134939922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Hoja6!$B$5</c:f>
              <c:strCache>
                <c:ptCount val="1"/>
                <c:pt idx="0">
                  <c:v>DEVENGADO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CB5E-4447-807A-4133669E748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5E-4447-807A-4133669E7486}"/>
              </c:ext>
            </c:extLst>
          </c:dPt>
          <c:dPt>
            <c:idx val="8"/>
            <c:invertIfNegative val="0"/>
            <c:bubble3D val="0"/>
            <c:spPr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19050">
                <a:solidFill>
                  <a:sysClr val="windowText" lastClr="000000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5E-4447-807A-4133669E7486}"/>
              </c:ext>
            </c:extLst>
          </c:dPt>
          <c:dPt>
            <c:idx val="9"/>
            <c:invertIfNegative val="0"/>
            <c:bubble3D val="0"/>
            <c:spPr>
              <a:gradFill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19050">
                <a:solidFill>
                  <a:sysClr val="windowText" lastClr="000000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5-CB5E-4447-807A-4133669E7486}"/>
              </c:ext>
            </c:extLst>
          </c:dPt>
          <c:dPt>
            <c:idx val="10"/>
            <c:invertIfNegative val="0"/>
            <c:bubble3D val="0"/>
            <c:spPr>
              <a:gradFill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19050">
                <a:solidFill>
                  <a:sysClr val="windowText" lastClr="000000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7-CB5E-4447-807A-4133669E7486}"/>
              </c:ext>
            </c:extLst>
          </c:dPt>
          <c:dPt>
            <c:idx val="11"/>
            <c:invertIfNegative val="0"/>
            <c:bubble3D val="0"/>
            <c:spPr>
              <a:gradFill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19050">
                <a:solidFill>
                  <a:sysClr val="windowText" lastClr="000000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9-CB5E-4447-807A-4133669E7486}"/>
              </c:ext>
            </c:extLst>
          </c:dPt>
          <c:dLbls>
            <c:dLbl>
              <c:idx val="0"/>
              <c:layout>
                <c:manualLayout>
                  <c:x val="0"/>
                  <c:y val="1.51158295342140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B5E-4447-807A-4133669E7486}"/>
                </c:ext>
              </c:extLst>
            </c:dLbl>
            <c:dLbl>
              <c:idx val="1"/>
              <c:layout>
                <c:manualLayout>
                  <c:x val="-2.6440408761010802E-17"/>
                  <c:y val="1.16039467846710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B5E-4447-807A-4133669E748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CB5E-4447-807A-4133669E748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CB5E-4447-807A-4133669E748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CB5E-4447-807A-4133669E748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CB5E-4447-807A-4133669E748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CB5E-4447-807A-4133669E748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B5E-4447-807A-4133669E74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Hoja6!$C$2:$N$2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AGOS</c:v>
                </c:pt>
                <c:pt idx="8">
                  <c:v>SET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Hoja6!$C$5:$N$5</c:f>
              <c:numCache>
                <c:formatCode>#,##0</c:formatCode>
                <c:ptCount val="12"/>
                <c:pt idx="0">
                  <c:v>4095605.7499999972</c:v>
                </c:pt>
                <c:pt idx="1">
                  <c:v>15273280.449999999</c:v>
                </c:pt>
                <c:pt idx="2">
                  <c:v>23505485.420000002</c:v>
                </c:pt>
                <c:pt idx="3">
                  <c:v>30539536.410000004</c:v>
                </c:pt>
                <c:pt idx="4">
                  <c:v>39409433.150000006</c:v>
                </c:pt>
                <c:pt idx="5">
                  <c:v>48107280.400000006</c:v>
                </c:pt>
                <c:pt idx="6">
                  <c:v>56657223.420000002</c:v>
                </c:pt>
                <c:pt idx="7">
                  <c:v>62621824.530000001</c:v>
                </c:pt>
                <c:pt idx="8">
                  <c:v>69312045.010000005</c:v>
                </c:pt>
                <c:pt idx="9">
                  <c:v>77008071.150000006</c:v>
                </c:pt>
                <c:pt idx="10">
                  <c:v>86244580.300000012</c:v>
                </c:pt>
                <c:pt idx="11">
                  <c:v>98753436.300000012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B5E-4447-807A-4133669E7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539557560"/>
        <c:axId val="539557200"/>
      </c:barChart>
      <c:catAx>
        <c:axId val="539557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39557200"/>
        <c:crosses val="autoZero"/>
        <c:auto val="1"/>
        <c:lblAlgn val="ctr"/>
        <c:lblOffset val="100"/>
        <c:noMultiLvlLbl val="0"/>
      </c:catAx>
      <c:valAx>
        <c:axId val="53955720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539557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224409448818707E-3"/>
          <c:y val="2.7128424662514944E-2"/>
          <c:w val="0.86899978127734046"/>
          <c:h val="0.910764798876067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Hoja1!$E$20</c:f>
              <c:strCache>
                <c:ptCount val="1"/>
                <c:pt idx="0">
                  <c:v>Gastos Grales.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5630706860578833"/>
                  <c:y val="-1.830280139502566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defRPr>
                    </a:pPr>
                    <a:fld id="{18CAF8A3-D5F9-4A5B-A0E3-A9E5702CCCC3}" type="SERIESNAME">
                      <a:rPr lang="en-US" sz="800" b="1"/>
                      <a:pPr>
                        <a:defRPr sz="800"/>
                      </a:pPr>
                      <a:t>[NOMBRE DE LA SERIE]</a:t>
                    </a:fld>
                    <a:endParaRPr lang="en-US" sz="800" b="1" baseline="0"/>
                  </a:p>
                  <a:p>
                    <a:pPr>
                      <a:defRPr sz="800"/>
                    </a:pPr>
                    <a:fld id="{547B4E34-9A2B-4454-B45A-74368CD12BE8}" type="VALUE">
                      <a:rPr lang="en-US" sz="800"/>
                      <a:pPr>
                        <a:defRPr sz="800"/>
                      </a:pPr>
                      <a:t>[VALOR]</a:t>
                    </a:fld>
                    <a:endParaRPr lang="es-P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Poppins" panose="00000500000000000000" pitchFamily="2" charset="0"/>
                      <a:ea typeface="+mn-ea"/>
                      <a:cs typeface="Poppins" panose="00000500000000000000" pitchFamily="2" charset="0"/>
                    </a:defRPr>
                  </a:pPr>
                  <a:endParaRPr lang="es-PE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092398176148693"/>
                      <c:h val="0.1177489070458095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E8D-494E-9F43-CDBFD0CF6538}"/>
                </c:ext>
              </c:extLst>
            </c:dLbl>
            <c:dLbl>
              <c:idx val="1"/>
              <c:layout>
                <c:manualLayout>
                  <c:x val="0.15606531077006328"/>
                  <c:y val="-1.11656941822550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defRPr>
                    </a:pPr>
                    <a:fld id="{BFA6824B-A7BE-4E58-987F-DEBDD5A6C4F4}" type="SERIESNAME">
                      <a:rPr lang="en-US" sz="800" b="1"/>
                      <a:pPr>
                        <a:defRPr sz="800"/>
                      </a:pPr>
                      <a:t>[NOMBRE DE LA SERIE]</a:t>
                    </a:fld>
                    <a:endParaRPr lang="en-US" sz="800" b="1" baseline="0"/>
                  </a:p>
                  <a:p>
                    <a:pPr>
                      <a:defRPr sz="800"/>
                    </a:pPr>
                    <a:fld id="{ABC4A70B-200D-4CDD-BA3B-74D55E8AB487}" type="VALUE">
                      <a:rPr lang="en-US" sz="800"/>
                      <a:pPr>
                        <a:defRPr sz="800"/>
                      </a:pPr>
                      <a:t>[VALOR]</a:t>
                    </a:fld>
                    <a:endParaRPr lang="es-P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Poppins" panose="00000500000000000000" pitchFamily="2" charset="0"/>
                      <a:ea typeface="+mn-ea"/>
                      <a:cs typeface="Poppins" panose="00000500000000000000" pitchFamily="2" charset="0"/>
                    </a:defRPr>
                  </a:pPr>
                  <a:endParaRPr lang="es-PE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884577220770195"/>
                      <c:h val="0.110822500748997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E8D-494E-9F43-CDBFD0CF6538}"/>
                </c:ext>
              </c:extLst>
            </c:dLbl>
            <c:dLbl>
              <c:idx val="2"/>
              <c:layout>
                <c:manualLayout>
                  <c:x val="0.17500000578508595"/>
                  <c:y val="1.80395071700415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defRPr>
                    </a:pPr>
                    <a:fld id="{2C759CC6-9447-4A8C-BF5D-091327CAF412}" type="SERIESNAME">
                      <a:rPr lang="en-US" sz="800" b="1"/>
                      <a:pPr>
                        <a:defRPr sz="800"/>
                      </a:pPr>
                      <a:t>[NOMBRE DE LA SERIE]</a:t>
                    </a:fld>
                    <a:endParaRPr lang="en-US" sz="800" b="1" baseline="0"/>
                  </a:p>
                  <a:p>
                    <a:pPr>
                      <a:defRPr sz="800"/>
                    </a:pPr>
                    <a:fld id="{6BFDA67C-00ED-4F0B-8143-AE53CA0EB4E1}" type="VALUE">
                      <a:rPr lang="en-US" sz="800"/>
                      <a:pPr>
                        <a:defRPr sz="800"/>
                      </a:pPr>
                      <a:t>[VALOR]</a:t>
                    </a:fld>
                    <a:endParaRPr lang="es-P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Poppins" panose="00000500000000000000" pitchFamily="2" charset="0"/>
                      <a:ea typeface="+mn-ea"/>
                      <a:cs typeface="Poppins" panose="00000500000000000000" pitchFamily="2" charset="0"/>
                    </a:defRPr>
                  </a:pPr>
                  <a:endParaRPr lang="es-PE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849258292995349"/>
                      <c:h val="0.120019423248932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E8D-494E-9F43-CDBFD0CF65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s-PE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Hoja1!$F$4:$H$4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Hoja1!$F$20:$H$20</c:f>
              <c:numCache>
                <c:formatCode>_("S/"* #,##0_);_("S/"* \(#,##0\);_("S/"* "-"_);_(@_)</c:formatCode>
                <c:ptCount val="3"/>
                <c:pt idx="0">
                  <c:v>18683858.429999989</c:v>
                </c:pt>
                <c:pt idx="1">
                  <c:v>16264348.730000015</c:v>
                </c:pt>
                <c:pt idx="2">
                  <c:v>24539083.95999999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8D-494E-9F43-CDBFD0CF6538}"/>
            </c:ext>
          </c:extLst>
        </c:ser>
        <c:ser>
          <c:idx val="1"/>
          <c:order val="1"/>
          <c:tx>
            <c:strRef>
              <c:f>Hoja1!$E$21</c:f>
              <c:strCache>
                <c:ptCount val="1"/>
                <c:pt idx="0">
                  <c:v>Gastos Personal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1897405682163338"/>
                  <c:y val="-0.101269150331740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defRPr>
                    </a:pPr>
                    <a:fld id="{9E9E82DF-2E32-4BC4-BBBF-0340C3237C0B}" type="SERIESNAME">
                      <a:rPr lang="en-US" sz="800" b="1"/>
                      <a:pPr>
                        <a:defRPr sz="800"/>
                      </a:pPr>
                      <a:t>[NOMBRE DE LA SERIE]</a:t>
                    </a:fld>
                    <a:endParaRPr lang="en-US" sz="800" b="1" baseline="0"/>
                  </a:p>
                  <a:p>
                    <a:pPr>
                      <a:defRPr sz="800"/>
                    </a:pPr>
                    <a:fld id="{975A2658-1B65-4A2E-BD03-429B352D8FD8}" type="VALUE">
                      <a:rPr lang="en-US" sz="800"/>
                      <a:pPr>
                        <a:defRPr sz="800"/>
                      </a:pPr>
                      <a:t>[VALOR]</a:t>
                    </a:fld>
                    <a:endParaRPr lang="es-PE"/>
                  </a:p>
                </c:rich>
              </c:tx>
              <c:numFmt formatCode="_(&quot;S/&quot;* #,##0_);_(&quot;S/&quot;* \(#,##0\);_(&quot;S/&quot;* &quot;-&quot;_);_(@_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Poppins" panose="00000500000000000000" pitchFamily="2" charset="0"/>
                      <a:ea typeface="+mn-ea"/>
                      <a:cs typeface="Poppins" panose="00000500000000000000" pitchFamily="2" charset="0"/>
                    </a:defRPr>
                  </a:pPr>
                  <a:endParaRPr lang="es-PE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052032364957787"/>
                      <c:h val="0.11544010494687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E8D-494E-9F43-CDBFD0CF6538}"/>
                </c:ext>
              </c:extLst>
            </c:dLbl>
            <c:dLbl>
              <c:idx val="1"/>
              <c:layout>
                <c:manualLayout>
                  <c:x val="0.15909801085149017"/>
                  <c:y val="-5.25070682067407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defRPr>
                    </a:pPr>
                    <a:fld id="{FA10B54B-D772-41E8-B9D4-3B882928E7D2}" type="SERIESNAME">
                      <a:rPr lang="en-US" sz="800" b="1"/>
                      <a:pPr>
                        <a:defRPr sz="800"/>
                      </a:pPr>
                      <a:t>[NOMBRE DE LA SERIE]</a:t>
                    </a:fld>
                    <a:endParaRPr lang="en-US" sz="800" b="1" baseline="0"/>
                  </a:p>
                  <a:p>
                    <a:pPr>
                      <a:defRPr sz="800"/>
                    </a:pPr>
                    <a:fld id="{26EAEBC0-1960-475A-B9C8-BD2F70E2E07D}" type="VALUE">
                      <a:rPr lang="en-US" sz="800"/>
                      <a:pPr>
                        <a:defRPr sz="800"/>
                      </a:pPr>
                      <a:t>[VALOR]</a:t>
                    </a:fld>
                    <a:endParaRPr lang="es-PE"/>
                  </a:p>
                </c:rich>
              </c:tx>
              <c:numFmt formatCode="_(&quot;S/&quot;* #,##0_);_(&quot;S/&quot;* \(#,##0\);_(&quot;S/&quot;* &quot;-&quot;_);_(@_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Poppins" panose="00000500000000000000" pitchFamily="2" charset="0"/>
                      <a:ea typeface="+mn-ea"/>
                      <a:cs typeface="Poppins" panose="00000500000000000000" pitchFamily="2" charset="0"/>
                    </a:defRPr>
                  </a:pPr>
                  <a:endParaRPr lang="es-PE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808891324787249"/>
                      <c:h val="0.110822500748997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E8D-494E-9F43-CDBFD0CF6538}"/>
                </c:ext>
              </c:extLst>
            </c:dLbl>
            <c:dLbl>
              <c:idx val="2"/>
              <c:layout>
                <c:manualLayout>
                  <c:x val="0.18005883651586185"/>
                  <c:y val="-5.710387296807305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defRPr>
                    </a:pPr>
                    <a:fld id="{11762A07-3D23-4C8E-B685-B0A682AC8804}" type="SERIESNAME">
                      <a:rPr lang="en-US" sz="800" b="1"/>
                      <a:pPr>
                        <a:defRPr sz="800"/>
                      </a:pPr>
                      <a:t>[NOMBRE DE LA SERIE]</a:t>
                    </a:fld>
                    <a:endParaRPr lang="en-US" sz="800" b="1" baseline="0"/>
                  </a:p>
                  <a:p>
                    <a:pPr>
                      <a:defRPr sz="800"/>
                    </a:pPr>
                    <a:fld id="{BCDEC3D5-D8F4-422E-B4EF-E29CF4DBD59B}" type="VALUE">
                      <a:rPr lang="en-US" sz="800"/>
                      <a:pPr>
                        <a:defRPr sz="800"/>
                      </a:pPr>
                      <a:t>[VALOR]</a:t>
                    </a:fld>
                    <a:endParaRPr lang="es-PE"/>
                  </a:p>
                </c:rich>
              </c:tx>
              <c:numFmt formatCode="_(&quot;S/&quot;* #,##0_);_(&quot;S/&quot;* \(#,##0\);_(&quot;S/&quot;* &quot;-&quot;_);_(@_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Poppins" panose="00000500000000000000" pitchFamily="2" charset="0"/>
                      <a:ea typeface="+mn-ea"/>
                      <a:cs typeface="Poppins" panose="00000500000000000000" pitchFamily="2" charset="0"/>
                    </a:defRPr>
                  </a:pPr>
                  <a:endParaRPr lang="es-PE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061171409727098"/>
                      <c:h val="0.125285761025202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E8D-494E-9F43-CDBFD0CF6538}"/>
                </c:ext>
              </c:extLst>
            </c:dLbl>
            <c:numFmt formatCode="_(&quot;S/&quot;* #,##0_);_(&quot;S/&quot;* \(#,##0\);_(&quot;S/&quot;* &quot;-&quot;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s-PE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Hoja1!$F$4:$H$4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Hoja1!$F$21:$H$21</c:f>
              <c:numCache>
                <c:formatCode>_("S/"* #,##0_);_("S/"* \(#,##0\);_("S/"* "-"_);_(@_)</c:formatCode>
                <c:ptCount val="3"/>
                <c:pt idx="0">
                  <c:v>7018388.4799999967</c:v>
                </c:pt>
                <c:pt idx="1">
                  <c:v>11362466.809999999</c:v>
                </c:pt>
                <c:pt idx="2">
                  <c:v>13588801.170000006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E8D-494E-9F43-CDBFD0CF6538}"/>
            </c:ext>
          </c:extLst>
        </c:ser>
        <c:ser>
          <c:idx val="2"/>
          <c:order val="2"/>
          <c:tx>
            <c:strRef>
              <c:f>Hoja1!$E$22</c:f>
              <c:strCache>
                <c:ptCount val="1"/>
                <c:pt idx="0">
                  <c:v>FPD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.16792823070014617"/>
                  <c:y val="-0.149920791726416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defRPr>
                    </a:pPr>
                    <a:fld id="{DADF83D4-CBBB-4467-B5C3-7683C25CAB9E}" type="SERIESNAME">
                      <a:rPr lang="en-US" sz="800" b="1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>
                        <a:defRPr sz="800"/>
                      </a:pPr>
                      <a:t>[NOMBRE DE LA SERIE]</a:t>
                    </a:fld>
                    <a:endParaRPr lang="en-US" sz="800" b="1" baseline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  <a:p>
                    <a:pPr>
                      <a:defRPr sz="800"/>
                    </a:pPr>
                    <a:fld id="{C2481502-DBB7-4F83-88A5-551C36238B70}" type="VALUE">
                      <a:rPr lang="en-US" sz="800"/>
                      <a:pPr>
                        <a:defRPr sz="800"/>
                      </a:pPr>
                      <a:t>[VALOR]</a:t>
                    </a:fld>
                    <a:endParaRPr lang="es-P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Poppins" panose="00000500000000000000" pitchFamily="2" charset="0"/>
                      <a:ea typeface="+mn-ea"/>
                      <a:cs typeface="Poppins" panose="00000500000000000000" pitchFamily="2" charset="0"/>
                    </a:defRPr>
                  </a:pPr>
                  <a:endParaRPr lang="es-PE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689455206563891"/>
                      <c:h val="8.196247451227918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1E8D-494E-9F43-CDBFD0CF6538}"/>
                </c:ext>
              </c:extLst>
            </c:dLbl>
            <c:dLbl>
              <c:idx val="2"/>
              <c:layout>
                <c:manualLayout>
                  <c:x val="0.18055555555555566"/>
                  <c:y val="-0.120941962169096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defRPr>
                    </a:pPr>
                    <a:fld id="{8DD57FCA-1F00-44E9-B966-C680AD77A12E}" type="SERIESNAME">
                      <a:rPr lang="en-US" sz="800" b="1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>
                        <a:defRPr sz="800"/>
                      </a:pPr>
                      <a:t>[NOMBRE DE LA SERIE]</a:t>
                    </a:fld>
                    <a:endParaRPr lang="en-US" sz="800" b="1" baseline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  <a:p>
                    <a:pPr>
                      <a:defRPr sz="800"/>
                    </a:pPr>
                    <a:fld id="{F4744AB2-E106-48CB-B119-3ECEB0DDDB24}" type="VALUE">
                      <a:rPr lang="en-US" sz="800"/>
                      <a:pPr>
                        <a:defRPr sz="800"/>
                      </a:pPr>
                      <a:t>[VALOR]</a:t>
                    </a:fld>
                    <a:endParaRPr lang="es-P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Poppins" panose="00000500000000000000" pitchFamily="2" charset="0"/>
                      <a:ea typeface="+mn-ea"/>
                      <a:cs typeface="Poppins" panose="00000500000000000000" pitchFamily="2" charset="0"/>
                    </a:defRPr>
                  </a:pPr>
                  <a:endParaRPr lang="es-PE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230555555555555"/>
                      <c:h val="8.427127661121663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E8D-494E-9F43-CDBFD0CF65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s-PE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Hoja1!$F$4:$H$4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Hoja1!$F$22:$H$22</c:f>
              <c:numCache>
                <c:formatCode>_("S/"* #,##0_);_("S/"* \(#,##0\);_("S/"* "-"_);_(@_)</c:formatCode>
                <c:ptCount val="3"/>
                <c:pt idx="1">
                  <c:v>4837734.78</c:v>
                </c:pt>
                <c:pt idx="2">
                  <c:v>3454582.4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E8D-494E-9F43-CDBFD0CF6538}"/>
            </c:ext>
          </c:extLst>
        </c:ser>
        <c:ser>
          <c:idx val="3"/>
          <c:order val="3"/>
          <c:tx>
            <c:strRef>
              <c:f>Hoja1!$E$23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E8D-494E-9F43-CDBFD0CF653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E8D-494E-9F43-CDBFD0CF6538}"/>
                </c:ext>
              </c:extLst>
            </c:dLbl>
            <c:dLbl>
              <c:idx val="2"/>
              <c:layout>
                <c:manualLayout>
                  <c:x val="0.16666666666666657"/>
                  <c:y val="-0.1270302914835382"/>
                </c:manualLayout>
              </c:layout>
              <c:tx>
                <c:rich>
                  <a:bodyPr/>
                  <a:lstStyle/>
                  <a:p>
                    <a:fld id="{DC50EC17-F822-405A-BC01-288E19D10A5C}" type="SERIESNAME">
                      <a:rPr lang="es-MX" b="1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/>
                      <a:t>[NOMBRE DE LA SERIE]</a:t>
                    </a:fld>
                    <a:endParaRPr lang="es-MX" b="1" dirty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  <a:p>
                    <a:r>
                      <a:rPr lang="es-MX" sz="600" b="0" baseline="0" dirty="0" err="1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Adquisición</a:t>
                    </a:r>
                    <a:r>
                      <a:rPr lang="es-MX" sz="600" b="0" baseline="0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 de </a:t>
                    </a:r>
                    <a:r>
                      <a:rPr lang="es-MX" sz="600" b="0" baseline="0" dirty="0" err="1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Terreno</a:t>
                    </a:r>
                    <a:r>
                      <a:rPr lang="es-MX" sz="600" b="0" baseline="0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 - </a:t>
                    </a:r>
                    <a:r>
                      <a:rPr lang="es-MX" sz="600" b="0" baseline="0" dirty="0" err="1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Sede</a:t>
                    </a:r>
                    <a:endParaRPr lang="es-MX" sz="600" b="0" baseline="0" dirty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  <a:p>
                    <a:fld id="{D54D9D64-8EF0-4E4D-B28A-53E185021E6D}" type="VALUE">
                      <a:rPr lang="es-MX"/>
                      <a:pPr/>
                      <a:t>[VALOR]</a:t>
                    </a:fld>
                    <a:endParaRPr lang="es-PE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1E8D-494E-9F43-CDBFD0CF65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s-PE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Hoja1!$F$4:$H$4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Hoja1!$F$23:$H$23</c:f>
              <c:numCache>
                <c:formatCode>_("S/"* #,##0_);_("S/"* \(#,##0\);_("S/"* "-"_);_(@_)</c:formatCode>
                <c:ptCount val="3"/>
                <c:pt idx="0">
                  <c:v>0</c:v>
                </c:pt>
                <c:pt idx="1">
                  <c:v>0</c:v>
                </c:pt>
                <c:pt idx="2">
                  <c:v>49672075.490000002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E8D-494E-9F43-CDBFD0CF6538}"/>
            </c:ext>
          </c:extLst>
        </c:ser>
        <c:ser>
          <c:idx val="4"/>
          <c:order val="4"/>
          <c:tx>
            <c:strRef>
              <c:f>Hoja1!$E$24</c:f>
              <c:strCache>
                <c:ptCount val="1"/>
                <c:pt idx="0">
                  <c:v>Internas_ERM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.14847049928654621"/>
                  <c:y val="-0.26529426864421324"/>
                </c:manualLayout>
              </c:layout>
              <c:tx>
                <c:rich>
                  <a:bodyPr/>
                  <a:lstStyle/>
                  <a:p>
                    <a:fld id="{25071BF7-3820-4569-A943-6EF5DF743A35}" type="SERIESNAME">
                      <a:rPr lang="en-US" b="1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/>
                      <a:t>[NOMBRE DE LA SERIE]</a:t>
                    </a:fld>
                    <a:endParaRPr lang="en-US" b="1" baseline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  <a:p>
                    <a:fld id="{E7C170CC-AEDB-4079-BE80-02C40866C775}" type="VALUE">
                      <a:rPr lang="en-US"/>
                      <a:pPr/>
                      <a:t>[VALOR]</a:t>
                    </a:fld>
                    <a:endParaRPr lang="es-PE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1E8D-494E-9F43-CDBFD0CF65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s-PE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Hoja1!$F$4:$H$4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Hoja1!$F$24:$H$24</c:f>
              <c:numCache>
                <c:formatCode>_("S/"* #,##0_);_("S/"* \(#,##0\);_("S/"* "-"_);_(@_)</c:formatCode>
                <c:ptCount val="3"/>
                <c:pt idx="1">
                  <c:v>7342475.0300000003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E8D-494E-9F43-CDBFD0CF6538}"/>
            </c:ext>
          </c:extLst>
        </c:ser>
        <c:ser>
          <c:idx val="5"/>
          <c:order val="5"/>
          <c:tx>
            <c:strRef>
              <c:f>Hoja1!$E$25</c:f>
              <c:strCache>
                <c:ptCount val="1"/>
                <c:pt idx="0">
                  <c:v>ERM 2022 (Estipendio a los MM)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.15833333333333333"/>
                  <c:y val="-8.1671420011460397E-2"/>
                </c:manualLayout>
              </c:layout>
              <c:tx>
                <c:rich>
                  <a:bodyPr/>
                  <a:lstStyle/>
                  <a:p>
                    <a:fld id="{C0A1EBF5-AA26-40CF-9355-DFA0794A5B8F}" type="SERIESNAME">
                      <a:rPr lang="pt-BR" b="1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/>
                      <a:t>[NOMBRE DE LA SERIE]</a:t>
                    </a:fld>
                    <a:endParaRPr lang="pt-BR" b="1" baseline="0" dirty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  <a:p>
                    <a:fld id="{85BF7934-1622-4DA3-88B6-F4B1C9B8ADEE}" type="VALUE">
                      <a:rPr lang="pt-BR"/>
                      <a:pPr/>
                      <a:t>[VALOR]</a:t>
                    </a:fld>
                    <a:endParaRPr lang="es-PE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1E8D-494E-9F43-CDBFD0CF65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s-PE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Hoja1!$F$4:$H$4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Hoja1!$F$25:$H$25</c:f>
              <c:numCache>
                <c:formatCode>General</c:formatCode>
                <c:ptCount val="3"/>
                <c:pt idx="2" formatCode="_(&quot;S/&quot;* #,##0_);_(&quot;S/&quot;* \(#,##0\);_(&quot;S/&quot;* &quot;-&quot;_);_(@_)">
                  <c:v>44807132.640000001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E8D-494E-9F43-CDBFD0CF6538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100"/>
        <c:axId val="267155600"/>
        <c:axId val="1450982736"/>
      </c:barChart>
      <c:catAx>
        <c:axId val="26715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s-PE"/>
          </a:p>
        </c:txPr>
        <c:crossAx val="1450982736"/>
        <c:crosses val="autoZero"/>
        <c:auto val="1"/>
        <c:lblAlgn val="ctr"/>
        <c:lblOffset val="100"/>
        <c:noMultiLvlLbl val="0"/>
      </c:catAx>
      <c:valAx>
        <c:axId val="1450982736"/>
        <c:scaling>
          <c:orientation val="minMax"/>
          <c:max val="140000000"/>
        </c:scaling>
        <c:delete val="1"/>
        <c:axPos val="l"/>
        <c:numFmt formatCode="_(&quot;S/&quot;* #,##0_);_(&quot;S/&quot;* \(#,##0\);_(&quot;S/&quot;* &quot;-&quot;_);_(@_)" sourceLinked="1"/>
        <c:majorTickMark val="none"/>
        <c:minorTickMark val="none"/>
        <c:tickLblPos val="nextTo"/>
        <c:crossAx val="267155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0.20488</cdr:x>
      <cdr:y>0.26111</cdr:y>
    </cdr:from>
    <cdr:to>
      <cdr:x>0.26989</cdr:x>
      <cdr:y>0.31711</cdr:y>
    </cdr:to>
    <cdr:sp macro="" textlink="">
      <cdr:nvSpPr>
        <cdr:cNvPr id="3" name="Flecha: hacia arriba 2">
          <a:extLst xmlns:a="http://schemas.openxmlformats.org/drawingml/2006/main">
            <a:ext uri="{FF2B5EF4-FFF2-40B4-BE49-F238E27FC236}">
              <a16:creationId xmlns:a16="http://schemas.microsoft.com/office/drawing/2014/main" id="{4FEC61A6-FD6B-56E9-852F-80A79D14175E}"/>
            </a:ext>
          </a:extLst>
        </cdr:cNvPr>
        <cdr:cNvSpPr/>
      </cdr:nvSpPr>
      <cdr:spPr>
        <a:xfrm xmlns:a="http://schemas.openxmlformats.org/drawingml/2006/main">
          <a:off x="1308149" y="1323900"/>
          <a:ext cx="415104" cy="283938"/>
        </a:xfrm>
        <a:prstGeom xmlns:a="http://schemas.openxmlformats.org/drawingml/2006/main" prst="upArrow">
          <a:avLst/>
        </a:prstGeom>
        <a:solidFill xmlns:a="http://schemas.openxmlformats.org/drawingml/2006/main">
          <a:schemeClr val="accent5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>
            <a:shade val="15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PE"/>
        </a:p>
      </cdr:txBody>
    </cdr:sp>
  </cdr:relSizeAnchor>
  <cdr:relSizeAnchor xmlns:cdr="http://schemas.openxmlformats.org/drawingml/2006/chartDrawing">
    <cdr:from>
      <cdr:x>0.27896</cdr:x>
      <cdr:y>0.16389</cdr:y>
    </cdr:from>
    <cdr:to>
      <cdr:x>0.3167</cdr:x>
      <cdr:y>0.47286</cdr:y>
    </cdr:to>
    <cdr:sp macro="" textlink="">
      <cdr:nvSpPr>
        <cdr:cNvPr id="4" name="Abrir llave 3">
          <a:extLst xmlns:a="http://schemas.openxmlformats.org/drawingml/2006/main">
            <a:ext uri="{FF2B5EF4-FFF2-40B4-BE49-F238E27FC236}">
              <a16:creationId xmlns:a16="http://schemas.microsoft.com/office/drawing/2014/main" id="{E6D3246D-30D9-72E6-1CFC-F48FB6555C8C}"/>
            </a:ext>
          </a:extLst>
        </cdr:cNvPr>
        <cdr:cNvSpPr/>
      </cdr:nvSpPr>
      <cdr:spPr>
        <a:xfrm xmlns:a="http://schemas.openxmlformats.org/drawingml/2006/main">
          <a:off x="1781167" y="830997"/>
          <a:ext cx="240971" cy="1566561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PE"/>
        </a:p>
      </cdr:txBody>
    </cdr:sp>
  </cdr:relSizeAnchor>
  <cdr:relSizeAnchor xmlns:cdr="http://schemas.openxmlformats.org/drawingml/2006/chartDrawing">
    <cdr:from>
      <cdr:x>0.45605</cdr:x>
      <cdr:y>0.04338</cdr:y>
    </cdr:from>
    <cdr:to>
      <cdr:x>0.47859</cdr:x>
      <cdr:y>0.16389</cdr:y>
    </cdr:to>
    <cdr:sp macro="" textlink="">
      <cdr:nvSpPr>
        <cdr:cNvPr id="5" name="Abrir llave 4">
          <a:extLst xmlns:a="http://schemas.openxmlformats.org/drawingml/2006/main">
            <a:ext uri="{FF2B5EF4-FFF2-40B4-BE49-F238E27FC236}">
              <a16:creationId xmlns:a16="http://schemas.microsoft.com/office/drawing/2014/main" id="{9BBA650C-416D-6B80-D2BB-818EEE296159}"/>
            </a:ext>
          </a:extLst>
        </cdr:cNvPr>
        <cdr:cNvSpPr/>
      </cdr:nvSpPr>
      <cdr:spPr>
        <a:xfrm xmlns:a="http://schemas.openxmlformats.org/drawingml/2006/main">
          <a:off x="2911897" y="219971"/>
          <a:ext cx="143919" cy="611026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PE"/>
        </a:p>
      </cdr:txBody>
    </cdr:sp>
  </cdr:relSizeAnchor>
  <cdr:relSizeAnchor xmlns:cdr="http://schemas.openxmlformats.org/drawingml/2006/chartDrawing">
    <cdr:from>
      <cdr:x>0.63887</cdr:x>
      <cdr:y>0.03878</cdr:y>
    </cdr:from>
    <cdr:to>
      <cdr:x>0.67182</cdr:x>
      <cdr:y>0.73424</cdr:y>
    </cdr:to>
    <cdr:sp macro="" textlink="">
      <cdr:nvSpPr>
        <cdr:cNvPr id="7" name="Abrir llave 6">
          <a:extLst xmlns:a="http://schemas.openxmlformats.org/drawingml/2006/main">
            <a:ext uri="{FF2B5EF4-FFF2-40B4-BE49-F238E27FC236}">
              <a16:creationId xmlns:a16="http://schemas.microsoft.com/office/drawing/2014/main" id="{D8EF3918-FA77-41D4-4D15-97633E7E1646}"/>
            </a:ext>
          </a:extLst>
        </cdr:cNvPr>
        <cdr:cNvSpPr/>
      </cdr:nvSpPr>
      <cdr:spPr>
        <a:xfrm xmlns:a="http://schemas.openxmlformats.org/drawingml/2006/main" flipH="1">
          <a:off x="4079242" y="196609"/>
          <a:ext cx="210387" cy="3526243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PE"/>
        </a:p>
      </cdr:txBody>
    </cdr:sp>
  </cdr:relSizeAnchor>
  <cdr:relSizeAnchor xmlns:cdr="http://schemas.openxmlformats.org/drawingml/2006/chartDrawing">
    <cdr:from>
      <cdr:x>0.67824</cdr:x>
      <cdr:y>0.37038</cdr:y>
    </cdr:from>
    <cdr:to>
      <cdr:x>0.74985</cdr:x>
      <cdr:y>0.42639</cdr:y>
    </cdr:to>
    <cdr:sp macro="" textlink="">
      <cdr:nvSpPr>
        <cdr:cNvPr id="8" name="Flecha: hacia arriba 7">
          <a:extLst xmlns:a="http://schemas.openxmlformats.org/drawingml/2006/main">
            <a:ext uri="{FF2B5EF4-FFF2-40B4-BE49-F238E27FC236}">
              <a16:creationId xmlns:a16="http://schemas.microsoft.com/office/drawing/2014/main" id="{6D2402FA-CE44-CAD5-EB20-AC66672E4561}"/>
            </a:ext>
          </a:extLst>
        </cdr:cNvPr>
        <cdr:cNvSpPr/>
      </cdr:nvSpPr>
      <cdr:spPr>
        <a:xfrm xmlns:a="http://schemas.openxmlformats.org/drawingml/2006/main" rot="10800000">
          <a:off x="4330600" y="1877933"/>
          <a:ext cx="457199" cy="283989"/>
        </a:xfrm>
        <a:prstGeom xmlns:a="http://schemas.openxmlformats.org/drawingml/2006/main" prst="upArrow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>
            <a:shade val="15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PE"/>
        </a:p>
      </cdr:txBody>
    </cdr:sp>
  </cdr:relSizeAnchor>
  <cdr:relSizeAnchor xmlns:cdr="http://schemas.openxmlformats.org/drawingml/2006/chartDrawing">
    <cdr:from>
      <cdr:x>0.77693</cdr:x>
      <cdr:y>0.70689</cdr:y>
    </cdr:from>
    <cdr:to>
      <cdr:x>0.84246</cdr:x>
      <cdr:y>0.74263</cdr:y>
    </cdr:to>
    <cdr:sp macro="" textlink="">
      <cdr:nvSpPr>
        <cdr:cNvPr id="10" name="Flecha: hacia arriba 9">
          <a:extLst xmlns:a="http://schemas.openxmlformats.org/drawingml/2006/main">
            <a:ext uri="{FF2B5EF4-FFF2-40B4-BE49-F238E27FC236}">
              <a16:creationId xmlns:a16="http://schemas.microsoft.com/office/drawing/2014/main" id="{11B7FDB7-2355-442B-3AB6-7A0DF4243834}"/>
            </a:ext>
          </a:extLst>
        </cdr:cNvPr>
        <cdr:cNvSpPr/>
      </cdr:nvSpPr>
      <cdr:spPr>
        <a:xfrm xmlns:a="http://schemas.openxmlformats.org/drawingml/2006/main">
          <a:off x="4960736" y="3671677"/>
          <a:ext cx="418436" cy="185664"/>
        </a:xfrm>
        <a:prstGeom xmlns:a="http://schemas.openxmlformats.org/drawingml/2006/main" prst="upArrow">
          <a:avLst/>
        </a:prstGeom>
        <a:solidFill xmlns:a="http://schemas.openxmlformats.org/drawingml/2006/main">
          <a:schemeClr val="accent5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>
            <a:shade val="15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PE"/>
        </a:p>
      </cdr:txBody>
    </cdr:sp>
  </cdr:relSizeAnchor>
  <cdr:relSizeAnchor xmlns:cdr="http://schemas.openxmlformats.org/drawingml/2006/chartDrawing">
    <cdr:from>
      <cdr:x>0.37726</cdr:x>
      <cdr:y>0.02953</cdr:y>
    </cdr:from>
    <cdr:to>
      <cdr:x>0.44227</cdr:x>
      <cdr:y>0.08553</cdr:y>
    </cdr:to>
    <cdr:sp macro="" textlink="">
      <cdr:nvSpPr>
        <cdr:cNvPr id="2" name="Flecha: hacia arriba 1">
          <a:extLst xmlns:a="http://schemas.openxmlformats.org/drawingml/2006/main">
            <a:ext uri="{FF2B5EF4-FFF2-40B4-BE49-F238E27FC236}">
              <a16:creationId xmlns:a16="http://schemas.microsoft.com/office/drawing/2014/main" id="{123CC25C-3F60-B579-39E9-5D7EB9F2E5C6}"/>
            </a:ext>
          </a:extLst>
        </cdr:cNvPr>
        <cdr:cNvSpPr/>
      </cdr:nvSpPr>
      <cdr:spPr>
        <a:xfrm xmlns:a="http://schemas.openxmlformats.org/drawingml/2006/main">
          <a:off x="2408808" y="149734"/>
          <a:ext cx="415104" cy="283938"/>
        </a:xfrm>
        <a:prstGeom xmlns:a="http://schemas.openxmlformats.org/drawingml/2006/main" prst="upArrow">
          <a:avLst/>
        </a:prstGeom>
        <a:solidFill xmlns:a="http://schemas.openxmlformats.org/drawingml/2006/main">
          <a:schemeClr val="accent5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>
            <a:shade val="15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PE"/>
        </a:p>
      </cdr:txBody>
    </cdr:sp>
  </cdr:relSizeAnchor>
  <cdr:relSizeAnchor xmlns:cdr="http://schemas.openxmlformats.org/drawingml/2006/chartDrawing">
    <cdr:from>
      <cdr:x>0.12165</cdr:x>
      <cdr:y>0.86899</cdr:y>
    </cdr:from>
    <cdr:to>
      <cdr:x>0.97335</cdr:x>
      <cdr:y>0.91849</cdr:y>
    </cdr:to>
    <cdr:pic>
      <cdr:nvPicPr>
        <cdr:cNvPr id="14" name="chart">
          <a:extLst xmlns:a="http://schemas.openxmlformats.org/drawingml/2006/main">
            <a:ext uri="{FF2B5EF4-FFF2-40B4-BE49-F238E27FC236}">
              <a16:creationId xmlns:a16="http://schemas.microsoft.com/office/drawing/2014/main" id="{A74932CA-C19C-318D-9000-F55D9F02AEB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76766" y="4513634"/>
          <a:ext cx="5438095" cy="257143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0.30778</cdr:x>
      <cdr:y>0.9039</cdr:y>
    </cdr:from>
    <cdr:to>
      <cdr:x>0.38903</cdr:x>
      <cdr:y>0.95514</cdr:y>
    </cdr:to>
    <cdr:sp macro="" textlink="">
      <cdr:nvSpPr>
        <cdr:cNvPr id="2" name="CuadroTexto 7">
          <a:extLst xmlns:a="http://schemas.openxmlformats.org/drawingml/2006/main">
            <a:ext uri="{FF2B5EF4-FFF2-40B4-BE49-F238E27FC236}">
              <a16:creationId xmlns:a16="http://schemas.microsoft.com/office/drawing/2014/main" id="{82466246-D4A2-9561-4179-0FDFC70E61D2}"/>
            </a:ext>
          </a:extLst>
        </cdr:cNvPr>
        <cdr:cNvSpPr txBox="1"/>
      </cdr:nvSpPr>
      <cdr:spPr>
        <a:xfrm xmlns:a="http://schemas.openxmlformats.org/drawingml/2006/main">
          <a:off x="2026679" y="4614401"/>
          <a:ext cx="53497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P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1" dirty="0">
              <a:solidFill>
                <a:srgbClr val="B9939C"/>
              </a:solidFill>
              <a:latin typeface="Poppins" panose="00000500000000000000" pitchFamily="2" charset="0"/>
              <a:cs typeface="Poppins" panose="00000500000000000000" pitchFamily="2" charset="0"/>
            </a:rPr>
            <a:t>-31%</a:t>
          </a:r>
          <a:endParaRPr lang="es-PE" sz="1100" b="1" dirty="0">
            <a:solidFill>
              <a:srgbClr val="B9939C"/>
            </a:solidFill>
            <a:latin typeface="Poppins" panose="00000500000000000000" pitchFamily="2" charset="0"/>
            <a:cs typeface="Poppins" panose="00000500000000000000" pitchFamily="2" charset="0"/>
          </a:endParaRPr>
        </a:p>
      </cdr:txBody>
    </cdr:sp>
  </cdr:relSizeAnchor>
  <cdr:relSizeAnchor xmlns:cdr="http://schemas.openxmlformats.org/drawingml/2006/chartDrawing">
    <cdr:from>
      <cdr:x>0.45938</cdr:x>
      <cdr:y>0.24666</cdr:y>
    </cdr:from>
    <cdr:to>
      <cdr:x>0.54062</cdr:x>
      <cdr:y>0.29791</cdr:y>
    </cdr:to>
    <cdr:sp macro="" textlink="">
      <cdr:nvSpPr>
        <cdr:cNvPr id="3" name="CuadroTexto 7">
          <a:extLst xmlns:a="http://schemas.openxmlformats.org/drawingml/2006/main">
            <a:ext uri="{FF2B5EF4-FFF2-40B4-BE49-F238E27FC236}">
              <a16:creationId xmlns:a16="http://schemas.microsoft.com/office/drawing/2014/main" id="{6AC11218-A033-7CBD-3125-82CC50245050}"/>
            </a:ext>
          </a:extLst>
        </cdr:cNvPr>
        <cdr:cNvSpPr txBox="1"/>
      </cdr:nvSpPr>
      <cdr:spPr>
        <a:xfrm xmlns:a="http://schemas.openxmlformats.org/drawingml/2006/main">
          <a:off x="3024904" y="1259215"/>
          <a:ext cx="53497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b="1" dirty="0">
              <a:solidFill>
                <a:schemeClr val="bg1">
                  <a:lumMod val="6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rPr>
            <a:t>22</a:t>
          </a:r>
          <a:r>
            <a:rPr lang="es-MX" sz="1100" b="1" dirty="0">
              <a:solidFill>
                <a:schemeClr val="bg1">
                  <a:lumMod val="6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rPr>
            <a:t>%</a:t>
          </a:r>
          <a:endParaRPr lang="es-PE" sz="1100" b="1" dirty="0">
            <a:solidFill>
              <a:schemeClr val="bg1">
                <a:lumMod val="65000"/>
              </a:schemeClr>
            </a:solidFill>
            <a:latin typeface="Poppins" panose="00000500000000000000" pitchFamily="2" charset="0"/>
            <a:cs typeface="Poppins" panose="00000500000000000000" pitchFamily="2" charset="0"/>
          </a:endParaRPr>
        </a:p>
      </cdr:txBody>
    </cdr:sp>
  </cdr:relSizeAnchor>
  <cdr:relSizeAnchor xmlns:cdr="http://schemas.openxmlformats.org/drawingml/2006/chartDrawing">
    <cdr:from>
      <cdr:x>0.65893</cdr:x>
      <cdr:y>0.25628</cdr:y>
    </cdr:from>
    <cdr:to>
      <cdr:x>0.74017</cdr:x>
      <cdr:y>0.30753</cdr:y>
    </cdr:to>
    <cdr:sp macro="" textlink="">
      <cdr:nvSpPr>
        <cdr:cNvPr id="4" name="CuadroTexto 7">
          <a:extLst xmlns:a="http://schemas.openxmlformats.org/drawingml/2006/main">
            <a:ext uri="{FF2B5EF4-FFF2-40B4-BE49-F238E27FC236}">
              <a16:creationId xmlns:a16="http://schemas.microsoft.com/office/drawing/2014/main" id="{6AC11218-A033-7CBD-3125-82CC50245050}"/>
            </a:ext>
          </a:extLst>
        </cdr:cNvPr>
        <cdr:cNvSpPr txBox="1"/>
      </cdr:nvSpPr>
      <cdr:spPr>
        <a:xfrm xmlns:a="http://schemas.openxmlformats.org/drawingml/2006/main">
          <a:off x="4338913" y="1308309"/>
          <a:ext cx="53497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1" dirty="0">
              <a:solidFill>
                <a:schemeClr val="bg1">
                  <a:lumMod val="6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rPr>
            <a:t>17%</a:t>
          </a:r>
          <a:endParaRPr lang="es-PE" sz="1100" b="1" dirty="0">
            <a:solidFill>
              <a:schemeClr val="bg1">
                <a:lumMod val="65000"/>
              </a:schemeClr>
            </a:solidFill>
            <a:latin typeface="Poppins" panose="00000500000000000000" pitchFamily="2" charset="0"/>
            <a:cs typeface="Poppins" panose="00000500000000000000" pitchFamily="2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0.01141</cdr:x>
      <cdr:y>0.73841</cdr:y>
    </cdr:from>
    <cdr:to>
      <cdr:x>0.07661</cdr:x>
      <cdr:y>0.81044</cdr:y>
    </cdr:to>
    <cdr:sp macro="" textlink="">
      <cdr:nvSpPr>
        <cdr:cNvPr id="7" name="CuadroTexto 27">
          <a:extLst xmlns:a="http://schemas.openxmlformats.org/drawingml/2006/main">
            <a:ext uri="{FF2B5EF4-FFF2-40B4-BE49-F238E27FC236}">
              <a16:creationId xmlns:a16="http://schemas.microsoft.com/office/drawing/2014/main" id="{169B1B7D-5E62-2869-45C8-2EA67E4DA623}"/>
            </a:ext>
          </a:extLst>
        </cdr:cNvPr>
        <cdr:cNvSpPr txBox="1"/>
      </cdr:nvSpPr>
      <cdr:spPr>
        <a:xfrm xmlns:a="http://schemas.openxmlformats.org/drawingml/2006/main">
          <a:off x="86636" y="3210720"/>
          <a:ext cx="494820" cy="3132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PE" sz="900" b="1" dirty="0">
              <a:solidFill>
                <a:schemeClr val="accent5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rPr>
            <a:t>4.1%</a:t>
          </a:r>
        </a:p>
      </cdr:txBody>
    </cdr:sp>
  </cdr:relSizeAnchor>
  <cdr:relSizeAnchor xmlns:cdr="http://schemas.openxmlformats.org/drawingml/2006/chartDrawing">
    <cdr:from>
      <cdr:x>0.24844</cdr:x>
      <cdr:y>0.62015</cdr:y>
    </cdr:from>
    <cdr:to>
      <cdr:x>0.31896</cdr:x>
      <cdr:y>0.69219</cdr:y>
    </cdr:to>
    <cdr:sp macro="" textlink="">
      <cdr:nvSpPr>
        <cdr:cNvPr id="8" name="CuadroTexto 27">
          <a:extLst xmlns:a="http://schemas.openxmlformats.org/drawingml/2006/main">
            <a:ext uri="{FF2B5EF4-FFF2-40B4-BE49-F238E27FC236}">
              <a16:creationId xmlns:a16="http://schemas.microsoft.com/office/drawing/2014/main" id="{71F2CFA1-1124-0B61-20DF-F3524361E7C3}"/>
            </a:ext>
          </a:extLst>
        </cdr:cNvPr>
        <cdr:cNvSpPr txBox="1"/>
      </cdr:nvSpPr>
      <cdr:spPr>
        <a:xfrm xmlns:a="http://schemas.openxmlformats.org/drawingml/2006/main">
          <a:off x="1885700" y="2696526"/>
          <a:ext cx="535257" cy="3132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PE" sz="900" b="1" dirty="0">
              <a:solidFill>
                <a:schemeClr val="accent5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rPr>
            <a:t>30.8%</a:t>
          </a:r>
        </a:p>
      </cdr:txBody>
    </cdr:sp>
  </cdr:relSizeAnchor>
  <cdr:relSizeAnchor xmlns:cdr="http://schemas.openxmlformats.org/drawingml/2006/chartDrawing">
    <cdr:from>
      <cdr:x>0.16868</cdr:x>
      <cdr:y>0.65502</cdr:y>
    </cdr:from>
    <cdr:to>
      <cdr:x>0.23864</cdr:x>
      <cdr:y>0.72706</cdr:y>
    </cdr:to>
    <cdr:sp macro="" textlink="">
      <cdr:nvSpPr>
        <cdr:cNvPr id="9" name="CuadroTexto 27">
          <a:extLst xmlns:a="http://schemas.openxmlformats.org/drawingml/2006/main">
            <a:ext uri="{FF2B5EF4-FFF2-40B4-BE49-F238E27FC236}">
              <a16:creationId xmlns:a16="http://schemas.microsoft.com/office/drawing/2014/main" id="{71F2CFA1-1124-0B61-20DF-F3524361E7C3}"/>
            </a:ext>
          </a:extLst>
        </cdr:cNvPr>
        <cdr:cNvSpPr txBox="1"/>
      </cdr:nvSpPr>
      <cdr:spPr>
        <a:xfrm xmlns:a="http://schemas.openxmlformats.org/drawingml/2006/main">
          <a:off x="1280294" y="2848132"/>
          <a:ext cx="531065" cy="3132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PE" sz="900" b="1" dirty="0">
              <a:solidFill>
                <a:schemeClr val="accent5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rPr>
            <a:t>23.7%</a:t>
          </a:r>
        </a:p>
      </cdr:txBody>
    </cdr:sp>
  </cdr:relSizeAnchor>
  <cdr:relSizeAnchor xmlns:cdr="http://schemas.openxmlformats.org/drawingml/2006/chartDrawing">
    <cdr:from>
      <cdr:x>0.08786</cdr:x>
      <cdr:y>0.63554</cdr:y>
    </cdr:from>
    <cdr:to>
      <cdr:x>0.15657</cdr:x>
      <cdr:y>0.70758</cdr:y>
    </cdr:to>
    <cdr:sp macro="" textlink="">
      <cdr:nvSpPr>
        <cdr:cNvPr id="10" name="CuadroTexto 27">
          <a:extLst xmlns:a="http://schemas.openxmlformats.org/drawingml/2006/main">
            <a:ext uri="{FF2B5EF4-FFF2-40B4-BE49-F238E27FC236}">
              <a16:creationId xmlns:a16="http://schemas.microsoft.com/office/drawing/2014/main" id="{71F2CFA1-1124-0B61-20DF-F3524361E7C3}"/>
            </a:ext>
          </a:extLst>
        </cdr:cNvPr>
        <cdr:cNvSpPr txBox="1"/>
      </cdr:nvSpPr>
      <cdr:spPr>
        <a:xfrm xmlns:a="http://schemas.openxmlformats.org/drawingml/2006/main">
          <a:off x="666855" y="2763433"/>
          <a:ext cx="521541" cy="3132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PE" sz="900" b="1" dirty="0">
              <a:solidFill>
                <a:schemeClr val="accent5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rPr>
            <a:t>15.4%</a:t>
          </a:r>
        </a:p>
      </cdr:txBody>
    </cdr:sp>
  </cdr:relSizeAnchor>
  <cdr:relSizeAnchor xmlns:cdr="http://schemas.openxmlformats.org/drawingml/2006/chartDrawing">
    <cdr:from>
      <cdr:x>0.40409</cdr:x>
      <cdr:y>0.5</cdr:y>
    </cdr:from>
    <cdr:to>
      <cdr:x>0.4755</cdr:x>
      <cdr:y>0.57203</cdr:y>
    </cdr:to>
    <cdr:sp macro="" textlink="">
      <cdr:nvSpPr>
        <cdr:cNvPr id="11" name="CuadroTexto 27">
          <a:extLst xmlns:a="http://schemas.openxmlformats.org/drawingml/2006/main">
            <a:ext uri="{FF2B5EF4-FFF2-40B4-BE49-F238E27FC236}">
              <a16:creationId xmlns:a16="http://schemas.microsoft.com/office/drawing/2014/main" id="{687D0FD1-917C-5116-B640-C41D64555DA0}"/>
            </a:ext>
          </a:extLst>
        </cdr:cNvPr>
        <cdr:cNvSpPr txBox="1"/>
      </cdr:nvSpPr>
      <cdr:spPr>
        <a:xfrm xmlns:a="http://schemas.openxmlformats.org/drawingml/2006/main">
          <a:off x="3067157" y="2174078"/>
          <a:ext cx="541984" cy="3132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PE" sz="900" b="1" dirty="0">
              <a:solidFill>
                <a:schemeClr val="accent5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rPr>
            <a:t>48.5%</a:t>
          </a:r>
        </a:p>
      </cdr:txBody>
    </cdr:sp>
  </cdr:relSizeAnchor>
  <cdr:relSizeAnchor xmlns:cdr="http://schemas.openxmlformats.org/drawingml/2006/chartDrawing">
    <cdr:from>
      <cdr:x>0.32512</cdr:x>
      <cdr:y>0.55232</cdr:y>
    </cdr:from>
    <cdr:to>
      <cdr:x>0.39873</cdr:x>
      <cdr:y>0.62436</cdr:y>
    </cdr:to>
    <cdr:sp macro="" textlink="">
      <cdr:nvSpPr>
        <cdr:cNvPr id="12" name="CuadroTexto 27">
          <a:extLst xmlns:a="http://schemas.openxmlformats.org/drawingml/2006/main">
            <a:ext uri="{FF2B5EF4-FFF2-40B4-BE49-F238E27FC236}">
              <a16:creationId xmlns:a16="http://schemas.microsoft.com/office/drawing/2014/main" id="{687D0FD1-917C-5116-B640-C41D64555DA0}"/>
            </a:ext>
          </a:extLst>
        </cdr:cNvPr>
        <cdr:cNvSpPr txBox="1"/>
      </cdr:nvSpPr>
      <cdr:spPr>
        <a:xfrm xmlns:a="http://schemas.openxmlformats.org/drawingml/2006/main">
          <a:off x="2467773" y="2401592"/>
          <a:ext cx="558715" cy="3132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PE" sz="900" b="1" dirty="0">
              <a:solidFill>
                <a:schemeClr val="accent5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rPr>
            <a:t>39.7%</a:t>
          </a:r>
        </a:p>
      </cdr:txBody>
    </cdr:sp>
  </cdr:relSizeAnchor>
  <cdr:relSizeAnchor xmlns:cdr="http://schemas.openxmlformats.org/drawingml/2006/chartDrawing">
    <cdr:from>
      <cdr:x>0.56994</cdr:x>
      <cdr:y>0.38371</cdr:y>
    </cdr:from>
    <cdr:to>
      <cdr:x>0.6431</cdr:x>
      <cdr:y>0.45575</cdr:y>
    </cdr:to>
    <cdr:sp macro="" textlink="">
      <cdr:nvSpPr>
        <cdr:cNvPr id="13" name="CuadroTexto 27">
          <a:extLst xmlns:a="http://schemas.openxmlformats.org/drawingml/2006/main">
            <a:ext uri="{FF2B5EF4-FFF2-40B4-BE49-F238E27FC236}">
              <a16:creationId xmlns:a16="http://schemas.microsoft.com/office/drawing/2014/main" id="{E1692124-42EB-440F-8F6A-97B84E1641C8}"/>
            </a:ext>
          </a:extLst>
        </cdr:cNvPr>
        <cdr:cNvSpPr txBox="1"/>
      </cdr:nvSpPr>
      <cdr:spPr>
        <a:xfrm xmlns:a="http://schemas.openxmlformats.org/drawingml/2006/main">
          <a:off x="4325960" y="1668441"/>
          <a:ext cx="555351" cy="3132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PE" sz="900" b="1" dirty="0">
              <a:solidFill>
                <a:schemeClr val="accent5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rPr>
            <a:t>63.2%</a:t>
          </a:r>
        </a:p>
      </cdr:txBody>
    </cdr:sp>
  </cdr:relSizeAnchor>
  <cdr:relSizeAnchor xmlns:cdr="http://schemas.openxmlformats.org/drawingml/2006/chartDrawing">
    <cdr:from>
      <cdr:x>0.49408</cdr:x>
      <cdr:y>0.4317</cdr:y>
    </cdr:from>
    <cdr:to>
      <cdr:x>0.55927</cdr:x>
      <cdr:y>0.50373</cdr:y>
    </cdr:to>
    <cdr:sp macro="" textlink="">
      <cdr:nvSpPr>
        <cdr:cNvPr id="14" name="CuadroTexto 27">
          <a:extLst xmlns:a="http://schemas.openxmlformats.org/drawingml/2006/main">
            <a:ext uri="{FF2B5EF4-FFF2-40B4-BE49-F238E27FC236}">
              <a16:creationId xmlns:a16="http://schemas.microsoft.com/office/drawing/2014/main" id="{E1692124-42EB-440F-8F6A-97B84E1641C8}"/>
            </a:ext>
          </a:extLst>
        </cdr:cNvPr>
        <cdr:cNvSpPr txBox="1"/>
      </cdr:nvSpPr>
      <cdr:spPr>
        <a:xfrm xmlns:a="http://schemas.openxmlformats.org/drawingml/2006/main">
          <a:off x="3750171" y="1877089"/>
          <a:ext cx="494820" cy="3132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PE" sz="900" b="1" dirty="0">
              <a:solidFill>
                <a:schemeClr val="accent5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rPr>
            <a:t>57.1%</a:t>
          </a:r>
        </a:p>
      </cdr:txBody>
    </cdr:sp>
  </cdr:relSizeAnchor>
  <cdr:relSizeAnchor xmlns:cdr="http://schemas.openxmlformats.org/drawingml/2006/chartDrawing">
    <cdr:from>
      <cdr:x>0.72738</cdr:x>
      <cdr:y>0.27282</cdr:y>
    </cdr:from>
    <cdr:to>
      <cdr:x>0.79646</cdr:x>
      <cdr:y>0.3317</cdr:y>
    </cdr:to>
    <cdr:sp macro="" textlink="">
      <cdr:nvSpPr>
        <cdr:cNvPr id="15" name="CuadroTexto 27">
          <a:extLst xmlns:a="http://schemas.openxmlformats.org/drawingml/2006/main">
            <a:ext uri="{FF2B5EF4-FFF2-40B4-BE49-F238E27FC236}">
              <a16:creationId xmlns:a16="http://schemas.microsoft.com/office/drawing/2014/main" id="{55BCE4FE-E5AA-0A5D-E386-42675BB0BDDD}"/>
            </a:ext>
          </a:extLst>
        </cdr:cNvPr>
        <cdr:cNvSpPr txBox="1"/>
      </cdr:nvSpPr>
      <cdr:spPr>
        <a:xfrm xmlns:a="http://schemas.openxmlformats.org/drawingml/2006/main">
          <a:off x="5520997" y="1186285"/>
          <a:ext cx="524375" cy="2560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PE" sz="900" b="1" dirty="0">
              <a:solidFill>
                <a:schemeClr val="accent5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rPr>
            <a:t>77.7%</a:t>
          </a:r>
        </a:p>
      </cdr:txBody>
    </cdr:sp>
  </cdr:relSizeAnchor>
  <cdr:relSizeAnchor xmlns:cdr="http://schemas.openxmlformats.org/drawingml/2006/chartDrawing">
    <cdr:from>
      <cdr:x>0.64895</cdr:x>
      <cdr:y>0.32999</cdr:y>
    </cdr:from>
    <cdr:to>
      <cdr:x>0.72378</cdr:x>
      <cdr:y>0.40203</cdr:y>
    </cdr:to>
    <cdr:sp macro="" textlink="">
      <cdr:nvSpPr>
        <cdr:cNvPr id="16" name="CuadroTexto 27">
          <a:extLst xmlns:a="http://schemas.openxmlformats.org/drawingml/2006/main">
            <a:ext uri="{FF2B5EF4-FFF2-40B4-BE49-F238E27FC236}">
              <a16:creationId xmlns:a16="http://schemas.microsoft.com/office/drawing/2014/main" id="{55BCE4FE-E5AA-0A5D-E386-42675BB0BDDD}"/>
            </a:ext>
          </a:extLst>
        </cdr:cNvPr>
        <cdr:cNvSpPr txBox="1"/>
      </cdr:nvSpPr>
      <cdr:spPr>
        <a:xfrm xmlns:a="http://schemas.openxmlformats.org/drawingml/2006/main">
          <a:off x="4925688" y="1434854"/>
          <a:ext cx="568009" cy="3132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PE" sz="900" b="1" dirty="0">
              <a:solidFill>
                <a:schemeClr val="accent5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rPr>
            <a:t>69.9%</a:t>
          </a:r>
        </a:p>
      </cdr:txBody>
    </cdr:sp>
  </cdr:relSizeAnchor>
  <cdr:relSizeAnchor xmlns:cdr="http://schemas.openxmlformats.org/drawingml/2006/chartDrawing">
    <cdr:from>
      <cdr:x>0.81218</cdr:x>
      <cdr:y>0.19711</cdr:y>
    </cdr:from>
    <cdr:to>
      <cdr:x>0.88438</cdr:x>
      <cdr:y>0.26914</cdr:y>
    </cdr:to>
    <cdr:sp macro="" textlink="">
      <cdr:nvSpPr>
        <cdr:cNvPr id="17" name="CuadroTexto 27">
          <a:extLst xmlns:a="http://schemas.openxmlformats.org/drawingml/2006/main">
            <a:ext uri="{FF2B5EF4-FFF2-40B4-BE49-F238E27FC236}">
              <a16:creationId xmlns:a16="http://schemas.microsoft.com/office/drawing/2014/main" id="{49670469-4ED6-6C86-82EF-48B1F28B06F1}"/>
            </a:ext>
          </a:extLst>
        </cdr:cNvPr>
        <cdr:cNvSpPr txBox="1"/>
      </cdr:nvSpPr>
      <cdr:spPr>
        <a:xfrm xmlns:a="http://schemas.openxmlformats.org/drawingml/2006/main">
          <a:off x="6164638" y="857060"/>
          <a:ext cx="548034" cy="3132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PE" sz="900" b="1" dirty="0">
              <a:solidFill>
                <a:schemeClr val="accent5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rPr>
            <a:t>87.0%</a:t>
          </a:r>
        </a:p>
      </cdr:txBody>
    </cdr:sp>
  </cdr:relSizeAnchor>
  <cdr:relSizeAnchor xmlns:cdr="http://schemas.openxmlformats.org/drawingml/2006/chartDrawing">
    <cdr:from>
      <cdr:x>0.8929</cdr:x>
      <cdr:y>0.10315</cdr:y>
    </cdr:from>
    <cdr:to>
      <cdr:x>0.96494</cdr:x>
      <cdr:y>0.17518</cdr:y>
    </cdr:to>
    <cdr:sp macro="" textlink="">
      <cdr:nvSpPr>
        <cdr:cNvPr id="18" name="CuadroTexto 27">
          <a:extLst xmlns:a="http://schemas.openxmlformats.org/drawingml/2006/main">
            <a:ext uri="{FF2B5EF4-FFF2-40B4-BE49-F238E27FC236}">
              <a16:creationId xmlns:a16="http://schemas.microsoft.com/office/drawing/2014/main" id="{FC76AA53-62E1-1DB6-9A4C-6E9C1605ECD9}"/>
            </a:ext>
          </a:extLst>
        </cdr:cNvPr>
        <cdr:cNvSpPr txBox="1"/>
      </cdr:nvSpPr>
      <cdr:spPr>
        <a:xfrm xmlns:a="http://schemas.openxmlformats.org/drawingml/2006/main">
          <a:off x="6777368" y="448502"/>
          <a:ext cx="546795" cy="3132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PE" sz="900" b="1" dirty="0">
              <a:solidFill>
                <a:schemeClr val="accent5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rPr>
            <a:t>99.6%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75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0832B-337A-4F54-8CF4-D09593FA8E3D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79" y="4620185"/>
            <a:ext cx="5852843" cy="37802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120602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75" y="9120602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720DC-8578-42C6-8379-70F4A727460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15206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720DC-8578-42C6-8379-70F4A7274608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9571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720DC-8578-42C6-8379-70F4A7274608}" type="slidenum">
              <a:rPr lang="es-PE" smtClean="0"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8665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720DC-8578-42C6-8379-70F4A7274608}" type="slidenum">
              <a:rPr lang="es-PE" smtClean="0"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7023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720DC-8578-42C6-8379-70F4A7274608}" type="slidenum">
              <a:rPr lang="es-PE" smtClean="0"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5421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720DC-8578-42C6-8379-70F4A7274608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4891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720DC-8578-42C6-8379-70F4A7274608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41743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900" b="1" dirty="0">
                <a:latin typeface="Arial" panose="020B0604020202020204" pitchFamily="34" charset="0"/>
                <a:cs typeface="Arial" panose="020B0604020202020204" pitchFamily="34" charset="0"/>
              </a:rPr>
              <a:t>Compensación económica a los MM: </a:t>
            </a:r>
            <a:r>
              <a:rPr lang="es-ES" sz="900" b="0" dirty="0">
                <a:latin typeface="Arial" panose="020B0604020202020204" pitchFamily="34" charset="0"/>
                <a:cs typeface="Arial" panose="020B0604020202020204" pitchFamily="34" charset="0"/>
              </a:rPr>
              <a:t>el MEF para categorizar y autorizar el gasto de las compensaciones dinerarias a los MM, ha habilitado la partida : “2 . 3 . 2 10 . 1 1: PROPINAS A VOLUNTARIOS”, que comprende los gastos por el pago de incentivo económico a participantes del programa trabaja Perú en la realización de actividades de intervención inmediata. </a:t>
            </a:r>
            <a:r>
              <a:rPr lang="es-ES" sz="900" b="1" u="sng" dirty="0">
                <a:latin typeface="Arial" panose="020B0604020202020204" pitchFamily="34" charset="0"/>
                <a:cs typeface="Arial" panose="020B0604020202020204" pitchFamily="34" charset="0"/>
              </a:rPr>
              <a:t>excepcionalmente se considera el pago de propinas (compensación económica) a los miembros de mesa que ejerzan su cargo durante el proceso electoral</a:t>
            </a:r>
          </a:p>
          <a:p>
            <a:r>
              <a:rPr lang="es-ES" sz="900" b="1" u="none" dirty="0">
                <a:latin typeface="Arial" panose="020B0604020202020204" pitchFamily="34" charset="0"/>
                <a:cs typeface="Arial" panose="020B0604020202020204" pitchFamily="34" charset="0"/>
              </a:rPr>
              <a:t>-----------------------</a:t>
            </a:r>
          </a:p>
          <a:p>
            <a:r>
              <a:rPr lang="es-ES" sz="900" b="1" dirty="0">
                <a:latin typeface="Arial" panose="020B0604020202020204" pitchFamily="34" charset="0"/>
                <a:cs typeface="Arial" panose="020B0604020202020204" pitchFamily="34" charset="0"/>
              </a:rPr>
              <a:t>Publicidad: 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A partir del 2022, la Ley de presupuesto, entre sus restricciones ha considera que la partida por </a:t>
            </a:r>
            <a:r>
              <a:rPr lang="es-ES" sz="900" b="1" dirty="0">
                <a:latin typeface="Arial" panose="020B0604020202020204" pitchFamily="34" charset="0"/>
                <a:cs typeface="Arial" panose="020B0604020202020204" pitchFamily="34" charset="0"/>
              </a:rPr>
              <a:t>“Servicio de Publicidad, Impresiones, Difusión e Imagen Institucional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: no pueden ser habilitadas salvo las habilitaciones que se realicen entre o dentro de las indicada partidas“, lo que restringe nuevas habilitación ante posibles incrementos de costos en el mercado.</a:t>
            </a:r>
            <a:endParaRPr lang="es-P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900" b="1" dirty="0">
                <a:latin typeface="Arial" panose="020B0604020202020204" pitchFamily="34" charset="0"/>
                <a:cs typeface="Arial" panose="020B0604020202020204" pitchFamily="34" charset="0"/>
              </a:rPr>
              <a:t>-----------------------</a:t>
            </a:r>
          </a:p>
          <a:p>
            <a:pPr algn="just"/>
            <a:r>
              <a:rPr lang="es-PE" sz="900" b="1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es-PE" sz="9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PE" sz="900" baseline="0" dirty="0">
                <a:latin typeface="Arial" panose="020B0604020202020204" pitchFamily="34" charset="0"/>
                <a:cs typeface="Arial" panose="020B0604020202020204" pitchFamily="34" charset="0"/>
              </a:rPr>
              <a:t> Se incorporó </a:t>
            </a:r>
            <a:r>
              <a:rPr lang="es-PE" sz="900" b="1" baseline="0" dirty="0">
                <a:latin typeface="Arial" panose="020B0604020202020204" pitchFamily="34" charset="0"/>
                <a:cs typeface="Arial" panose="020B0604020202020204" pitchFamily="34" charset="0"/>
              </a:rPr>
              <a:t>S/ 107 327 934 </a:t>
            </a:r>
            <a:r>
              <a:rPr lang="es-PE" sz="900" baseline="0" dirty="0">
                <a:latin typeface="Arial" panose="020B0604020202020204" pitchFamily="34" charset="0"/>
                <a:cs typeface="Arial" panose="020B0604020202020204" pitchFamily="34" charset="0"/>
              </a:rPr>
              <a:t>por la fuente RDR, </a:t>
            </a:r>
            <a:endParaRPr lang="es-PE" sz="9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PE" sz="900" dirty="0">
                <a:latin typeface="Arial" panose="020B0604020202020204" pitchFamily="34" charset="0"/>
                <a:cs typeface="Arial" panose="020B0604020202020204" pitchFamily="34" charset="0"/>
              </a:rPr>
              <a:t>Proceso Electoral (Previas a las ERM 2022)</a:t>
            </a:r>
          </a:p>
          <a:p>
            <a:pPr marL="285750" indent="-285750" algn="just">
              <a:buFontTx/>
              <a:buChar char="-"/>
            </a:pPr>
            <a:r>
              <a:rPr lang="es-PE" sz="900" dirty="0">
                <a:latin typeface="Arial" panose="020B0604020202020204" pitchFamily="34" charset="0"/>
                <a:cs typeface="Arial" panose="020B0604020202020204" pitchFamily="34" charset="0"/>
              </a:rPr>
              <a:t>FPD (para completar la subvención del año 2021, por S/ 4 280 154).</a:t>
            </a:r>
          </a:p>
          <a:p>
            <a:pPr algn="just"/>
            <a:endParaRPr lang="es-PE" sz="9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900" b="1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es-PE" sz="900" dirty="0">
                <a:latin typeface="Arial" panose="020B0604020202020204" pitchFamily="34" charset="0"/>
                <a:cs typeface="Arial" panose="020B0604020202020204" pitchFamily="34" charset="0"/>
              </a:rPr>
              <a:t>: Se tiene incorporado</a:t>
            </a:r>
            <a:r>
              <a:rPr lang="es-PE" sz="900" baseline="0" dirty="0">
                <a:latin typeface="Arial" panose="020B0604020202020204" pitchFamily="34" charset="0"/>
                <a:cs typeface="Arial" panose="020B0604020202020204" pitchFamily="34" charset="0"/>
              </a:rPr>
              <a:t> RDR por </a:t>
            </a:r>
            <a:r>
              <a:rPr lang="es-PE" sz="900" b="1" baseline="0" dirty="0">
                <a:latin typeface="Arial" panose="020B0604020202020204" pitchFamily="34" charset="0"/>
                <a:cs typeface="Arial" panose="020B0604020202020204" pitchFamily="34" charset="0"/>
              </a:rPr>
              <a:t>S/ 188 371 598</a:t>
            </a:r>
            <a:r>
              <a:rPr lang="es-PE" sz="900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s-PE" sz="9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PE" sz="900" dirty="0">
                <a:latin typeface="Arial" panose="020B0604020202020204" pitchFamily="34" charset="0"/>
                <a:cs typeface="Arial" panose="020B0604020202020204" pitchFamily="34" charset="0"/>
              </a:rPr>
              <a:t>Proceso Electoral (Compensación económica a los miembros de mesa)</a:t>
            </a:r>
          </a:p>
          <a:p>
            <a:pPr marL="285750" indent="-285750" algn="just">
              <a:buFontTx/>
              <a:buChar char="-"/>
            </a:pPr>
            <a:r>
              <a:rPr lang="es-PE" sz="900" dirty="0">
                <a:latin typeface="Arial" panose="020B0604020202020204" pitchFamily="34" charset="0"/>
                <a:cs typeface="Arial" panose="020B0604020202020204" pitchFamily="34" charset="0"/>
              </a:rPr>
              <a:t>FPD (para completar la subvención del 2022 S/ 4,280,154,00 y atender los devengados-EG2016: oct2019 a mar2020, por S/ 7´406,749.38.</a:t>
            </a:r>
          </a:p>
          <a:p>
            <a:pPr algn="just"/>
            <a:endParaRPr lang="es-P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900" baseline="0" dirty="0">
                <a:latin typeface="Arial" panose="020B0604020202020204" pitchFamily="34" charset="0"/>
                <a:cs typeface="Arial" panose="020B0604020202020204" pitchFamily="34" charset="0"/>
              </a:rPr>
              <a:t>Al cierre del año </a:t>
            </a:r>
            <a:r>
              <a:rPr lang="es-PE" sz="900" b="1" baseline="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es-PE" sz="900" baseline="0" dirty="0">
                <a:latin typeface="Arial" panose="020B0604020202020204" pitchFamily="34" charset="0"/>
                <a:cs typeface="Arial" panose="020B0604020202020204" pitchFamily="34" charset="0"/>
              </a:rPr>
              <a:t>, se proyecta saldos por RDR de S/ </a:t>
            </a:r>
            <a:r>
              <a:rPr lang="es-PE" sz="900" dirty="0">
                <a:latin typeface="Arial" panose="020B0604020202020204" pitchFamily="34" charset="0"/>
                <a:cs typeface="Arial" panose="020B0604020202020204" pitchFamily="34" charset="0"/>
              </a:rPr>
              <a:t>30,355,920, programados para la compensación económica a los miembros de mesa en las Elecciones Primarias 2022, la que fue postergada mediante Ley </a:t>
            </a:r>
            <a:r>
              <a:rPr lang="es-PE" sz="900" dirty="0" err="1">
                <a:latin typeface="Arial" panose="020B0604020202020204" pitchFamily="34" charset="0"/>
                <a:cs typeface="Arial" panose="020B0604020202020204" pitchFamily="34" charset="0"/>
              </a:rPr>
              <a:t>Nº</a:t>
            </a:r>
            <a:r>
              <a:rPr lang="es-PE" sz="900" dirty="0">
                <a:latin typeface="Arial" panose="020B0604020202020204" pitchFamily="34" charset="0"/>
                <a:cs typeface="Arial" panose="020B0604020202020204" pitchFamily="34" charset="0"/>
              </a:rPr>
              <a:t> 31357.</a:t>
            </a:r>
            <a:endParaRPr lang="es-PE" sz="9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900" b="1" baseline="0" dirty="0">
                <a:latin typeface="Arial" panose="020B0604020202020204" pitchFamily="34" charset="0"/>
                <a:cs typeface="Arial" panose="020B0604020202020204" pitchFamily="34" charset="0"/>
              </a:rPr>
              <a:t>2023: </a:t>
            </a:r>
            <a:r>
              <a:rPr lang="es-PE" sz="900" baseline="0" dirty="0">
                <a:latin typeface="Arial" panose="020B0604020202020204" pitchFamily="34" charset="0"/>
                <a:cs typeface="Arial" panose="020B0604020202020204" pitchFamily="34" charset="0"/>
              </a:rPr>
              <a:t>No existe certidumbre y predictibilidad respecto de la habilitación de los RDR, lo cual comprometería una fuente de ingresos sustancial de la institución, poniendo en riesgo los objetivos estrat</a:t>
            </a:r>
            <a:r>
              <a:rPr lang="es-PE" sz="900" dirty="0">
                <a:latin typeface="Arial" panose="020B0604020202020204" pitchFamily="34" charset="0"/>
                <a:cs typeface="Arial" panose="020B0604020202020204" pitchFamily="34" charset="0"/>
              </a:rPr>
              <a:t>égicos de la ONPE.</a:t>
            </a:r>
          </a:p>
          <a:p>
            <a:pPr algn="just"/>
            <a:endParaRPr lang="es-P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720DC-8578-42C6-8379-70F4A7274608}" type="slidenum">
              <a:rPr lang="es-PE" smtClean="0"/>
              <a:t>18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816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720DC-8578-42C6-8379-70F4A7274608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06033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720DC-8578-42C6-8379-70F4A7274608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68075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s-PE" sz="10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Soluciones tecnológicas</a:t>
            </a:r>
          </a:p>
          <a:p>
            <a:pPr algn="just"/>
            <a:r>
              <a:rPr lang="es-PE" sz="10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Aplicativo Mesa de Partes Virtual Externa (MPVE); </a:t>
            </a:r>
          </a:p>
          <a:p>
            <a:pPr algn="just"/>
            <a:r>
              <a:rPr lang="es-PE" sz="10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Implementación  Casilla Electrónica ONPE (SISEN); </a:t>
            </a:r>
          </a:p>
          <a:p>
            <a:pPr algn="just"/>
            <a:r>
              <a:rPr lang="es-PE" sz="10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Implementación del Sistema de Generación de Material Electoral(SIGMA-E); </a:t>
            </a:r>
          </a:p>
          <a:p>
            <a:pPr algn="just"/>
            <a:r>
              <a:rPr lang="es-PE" sz="10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Claridad (</a:t>
            </a:r>
            <a:r>
              <a:rPr lang="es-MX" sz="1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Plataforma Digital de Financiamiento para rendición de cuentas de organizaciones políticas)</a:t>
            </a:r>
            <a:r>
              <a:rPr lang="es-PE" sz="10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; </a:t>
            </a:r>
          </a:p>
          <a:p>
            <a:pPr algn="just"/>
            <a:r>
              <a:rPr lang="es-PE" sz="10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Solución Tecnológica de Apoyo al Escrutinio (STAE); Elige tu Local de Votación (ETLV); </a:t>
            </a:r>
          </a:p>
          <a:p>
            <a:pPr algn="just"/>
            <a:r>
              <a:rPr lang="es-PE" sz="10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Consulta tu Local de Votación (CLV) y ONPEDUCA.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720DC-8578-42C6-8379-70F4A7274608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971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s-PE" sz="10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Soluciones tecnológicas</a:t>
            </a:r>
          </a:p>
          <a:p>
            <a:pPr algn="just"/>
            <a:r>
              <a:rPr lang="es-PE" sz="10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Aplicativo Mesa de Partes Virtual Externa (MPVE); </a:t>
            </a:r>
          </a:p>
          <a:p>
            <a:pPr algn="just"/>
            <a:r>
              <a:rPr lang="es-PE" sz="10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Implementación  Casilla Electrónica ONPE (SISEN); </a:t>
            </a:r>
          </a:p>
          <a:p>
            <a:pPr algn="just"/>
            <a:r>
              <a:rPr lang="es-PE" sz="10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Implementación del Sistema de Generación de Material Electoral(SIGMA-E); </a:t>
            </a:r>
          </a:p>
          <a:p>
            <a:pPr algn="just"/>
            <a:r>
              <a:rPr lang="es-PE" sz="10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Claridad (</a:t>
            </a:r>
            <a:r>
              <a:rPr lang="es-MX" sz="1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Plataforma Digital de Financiamiento para rendición de cuentas de organizaciones políticas)</a:t>
            </a:r>
            <a:r>
              <a:rPr lang="es-PE" sz="10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; </a:t>
            </a:r>
          </a:p>
          <a:p>
            <a:pPr algn="just"/>
            <a:r>
              <a:rPr lang="es-PE" sz="10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Solución Tecnológica de Apoyo al Escrutinio (STAE); Elige tu Local de Votación (ETLV); </a:t>
            </a:r>
          </a:p>
          <a:p>
            <a:pPr algn="just"/>
            <a:r>
              <a:rPr lang="es-PE" sz="10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Consulta tu Local de Votación (CLV) y ONPEDUCA.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720DC-8578-42C6-8379-70F4A7274608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002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720DC-8578-42C6-8379-70F4A7274608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86623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720DC-8578-42C6-8379-70F4A7274608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5667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720DC-8578-42C6-8379-70F4A7274608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1188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Asignación de recursos destinados a financiar las actividades de Funcionamiento, comprende tres grandes rubros: </a:t>
            </a:r>
          </a:p>
          <a:p>
            <a:endParaRPr lang="es-ES" dirty="0"/>
          </a:p>
          <a:p>
            <a:r>
              <a:rPr lang="es-ES" dirty="0"/>
              <a:t>Gastos Generales, el 42% promedio del PIM, destinado a la continuidad y operatividad de la entidad: alquileres, servicios básicos, seguros, seguridad, limpieza, vigilancia, mantenimientos y otros.</a:t>
            </a:r>
          </a:p>
          <a:p>
            <a:endParaRPr lang="es-ES" dirty="0"/>
          </a:p>
          <a:p>
            <a:r>
              <a:rPr lang="es-ES" dirty="0"/>
              <a:t>Gastos de Personal, el 38% promedio del PIM, destinado a financiar las planillas del personal 728 y CAS, pensionistas y practicantes.</a:t>
            </a:r>
          </a:p>
          <a:p>
            <a:endParaRPr lang="es-ES" dirty="0"/>
          </a:p>
          <a:p>
            <a:r>
              <a:rPr lang="es-ES" dirty="0"/>
              <a:t>El Financiamiento Publico Directo, el 21% en promedio, destinado a transferirse a las organizaciones políticas con representación congresal. 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720DC-8578-42C6-8379-70F4A7274608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25457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C1D52-49DA-68F7-5840-D26FE8E2D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A75076-1534-2F51-D922-36AC2BAE1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694D86-87A9-6794-1476-F990C44AC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850E-527D-450E-84B2-11C25019047A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3E2B71-6FFF-ED8D-68CC-D437B3D3A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7E0C6A-9C73-FB5C-AE0A-577AB3C0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EA159-84E4-4F51-8982-74AE1A4C079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821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DD2EE-A91E-223B-1DCD-228BF5AF7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A9DECD-7E39-C5F0-B7B1-741A2310E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BC4EBE-1931-4814-5DB9-C7758B814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850E-527D-450E-84B2-11C25019047A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13DEB0-FBA9-F30B-E79B-B6CA06F98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9FC6BC-CC85-8206-6612-A4E29567E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EA159-84E4-4F51-8982-74AE1A4C079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56853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FD559E4-95AF-83AC-277A-D81E4F9B21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A6B572-66E1-E4F6-E59F-1F7212050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BB6F17-E7F9-2256-BC80-6D57C7CF4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850E-527D-450E-84B2-11C25019047A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B1703C-2DEE-DC9B-CCA4-8945769A0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90533F-50AE-F426-5C6C-9CC4890DA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EA159-84E4-4F51-8982-74AE1A4C079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8582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ám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señal, alimentos, plato, dibujo&#10;&#10;Descripción generada automáticamente">
            <a:extLst>
              <a:ext uri="{FF2B5EF4-FFF2-40B4-BE49-F238E27FC236}">
                <a16:creationId xmlns:a16="http://schemas.microsoft.com/office/drawing/2014/main" id="{84BABA6D-384C-55A1-355C-D5E9D62A4B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05" y="365757"/>
            <a:ext cx="1144092" cy="687600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594D19B-5976-9F12-4DF4-D81A4DAA82C4}"/>
              </a:ext>
            </a:extLst>
          </p:cNvPr>
          <p:cNvCxnSpPr/>
          <p:nvPr userDrawn="1"/>
        </p:nvCxnSpPr>
        <p:spPr>
          <a:xfrm>
            <a:off x="652903" y="1160888"/>
            <a:ext cx="11146833" cy="0"/>
          </a:xfrm>
          <a:prstGeom prst="line">
            <a:avLst/>
          </a:prstGeom>
          <a:ln>
            <a:solidFill>
              <a:srgbClr val="BCBCBC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043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rátu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DE22400E-D9F7-B0FA-D16F-C4FC4EA560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41" y="1516349"/>
            <a:ext cx="3340118" cy="161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0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02C328-F9E2-7862-65B0-8494F9634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FCB456-C659-DFCF-CA6F-75589D305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537542-6718-9334-04CF-ADB2F1E94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850E-527D-450E-84B2-11C25019047A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B2EB67-4D8A-4B79-7224-8A4935B7A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597D3D-2137-CB04-7669-567A6CBD4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EA159-84E4-4F51-8982-74AE1A4C079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309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BFCBD-A3DE-28A6-334F-9B74C8601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350BEC-076F-69D9-51A1-50277A981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45DE84-F9A4-1745-E9C9-9D8EB7F8F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850E-527D-450E-84B2-11C25019047A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ABD44A-2C84-C007-1B74-D3CD112AC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DAE0B5-B2B0-2EBB-32FC-4CB0D7BEF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EA159-84E4-4F51-8982-74AE1A4C079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30193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C6BBBC-0C31-D92D-E9EF-6739EA988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78F18F-8F43-FE08-B6F2-DAB5597BBE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2CB739-C157-B627-8CAB-83038256D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FEFC37-B598-A15C-3E63-2359052A7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850E-527D-450E-84B2-11C25019047A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1A5AE3-696B-4AED-B6FA-16B3317E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A1440D-39A4-8636-C832-E077F5153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EA159-84E4-4F51-8982-74AE1A4C079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79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C21D62-09C4-4A2D-CF2F-7C7E0A70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581C74-A8BB-61AA-7A01-0FFB96FF3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6B76D2-F60B-BEEF-CD7A-84A8694A8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7C64F8-3A2B-937A-40C2-BD1E6AC02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B012D7-720B-5552-99E6-3352C3C3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A9E0823-861F-F8D6-92A0-2C7DF7016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850E-527D-450E-84B2-11C25019047A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71A65D1-A032-0613-0C91-74FE2CE19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2435AD9-C194-F27C-7943-563B24DBA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EA159-84E4-4F51-8982-74AE1A4C079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1237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0AE10-D7E7-C54B-EE2C-297B984DD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709B03D-9CF5-580D-F814-E4B525902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850E-527D-450E-84B2-11C25019047A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85D3BF0-2AA7-85A4-8A1B-AD328E5A4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0F63159-A466-43A0-F488-0B131C647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EA159-84E4-4F51-8982-74AE1A4C079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9419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9658745-D1C0-AAAC-FBDC-907E7A92D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850E-527D-450E-84B2-11C25019047A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2A024F9-BE91-6116-61E4-266A9C93B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434BC3-0016-73C8-5D8A-8C7150D0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EA159-84E4-4F51-8982-74AE1A4C079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7111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8DA24C-55FC-2530-14F6-77CCDFF9F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82756B-CEAF-981E-66B1-3861CF46E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184354-3A2A-3E5E-3206-D27DF9792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601021-65CE-6054-49A8-E4F3A09BA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850E-527D-450E-84B2-11C25019047A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00628A-D1F5-CE8D-8DC3-2C227984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59D5BA-46FE-0E5B-9219-3179A0DB8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EA159-84E4-4F51-8982-74AE1A4C079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59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A88DB4-5468-0607-4D45-35D005505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5723B23-7C26-8C2C-F33E-92FF57326E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59FD1F-7E38-AC2C-3E0E-3BF9E14B1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2D90E1-9EF5-D6F9-0EB2-5EC431577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850E-527D-450E-84B2-11C25019047A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BDACE6-F482-2C1A-1B78-0A7B6CC2A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D3C772C-87D7-BC52-56B4-D1E969B17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EA159-84E4-4F51-8982-74AE1A4C079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503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65BA0A6-5B56-C68B-1925-6531ED550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BCE418-AAFA-7AA4-71A8-C8E2B4F3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9E98A5-01CA-8F4F-D319-75C7B6224B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5850E-527D-450E-84B2-11C25019047A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D45D14-854F-FC8F-0852-4186A4D453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688279-1BDD-DFBD-A29B-5AF25053F3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EA159-84E4-4F51-8982-74AE1A4C079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363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52F5CF4-E015-4B7F-BB6D-8635FBCF54C7}"/>
              </a:ext>
            </a:extLst>
          </p:cNvPr>
          <p:cNvSpPr txBox="1"/>
          <p:nvPr/>
        </p:nvSpPr>
        <p:spPr>
          <a:xfrm>
            <a:off x="1005840" y="3572971"/>
            <a:ext cx="10344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2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Sustentación del Presupuesto 2024</a:t>
            </a:r>
            <a:br>
              <a:rPr lang="es-ES" sz="36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Comisión de Presupuesto y Cuenta General de la República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E5D7948C-F70A-4AFA-8CB3-75D32611D062}"/>
              </a:ext>
            </a:extLst>
          </p:cNvPr>
          <p:cNvSpPr txBox="1">
            <a:spLocks/>
          </p:cNvSpPr>
          <p:nvPr/>
        </p:nvSpPr>
        <p:spPr>
          <a:xfrm>
            <a:off x="4015754" y="4911427"/>
            <a:ext cx="4160488" cy="972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Piero Alessandro Corvetto Salinas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Jefe de la </a:t>
            </a:r>
            <a:r>
              <a:rPr lang="es-ES" sz="18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ONPE</a:t>
            </a:r>
            <a:endParaRPr lang="es-PE" sz="1800" b="1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Tahoma" panose="020B0604030504040204" pitchFamily="34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442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125A51B6-BBAD-49B2-3D0F-C8C952C74510}"/>
              </a:ext>
            </a:extLst>
          </p:cNvPr>
          <p:cNvSpPr txBox="1"/>
          <p:nvPr/>
        </p:nvSpPr>
        <p:spPr>
          <a:xfrm>
            <a:off x="2083243" y="194602"/>
            <a:ext cx="9774462" cy="104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451"/>
              </a:spcAft>
            </a:pPr>
            <a:r>
              <a:rPr lang="es-ES" sz="26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3. </a:t>
            </a:r>
            <a:r>
              <a:rPr lang="es-MX" sz="26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Asignación de Créditos Presupuestarios</a:t>
            </a:r>
            <a:r>
              <a:rPr lang="es-ES" sz="26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</a:p>
          <a:p>
            <a:pPr algn="r">
              <a:spcAft>
                <a:spcPts val="451"/>
              </a:spcAft>
            </a:pP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PIM </a:t>
            </a:r>
            <a:r>
              <a:rPr lang="es-ES" sz="32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2020 al 2023 </a:t>
            </a: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y Programado al </a:t>
            </a:r>
            <a:r>
              <a:rPr lang="es-ES" sz="32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2024</a:t>
            </a:r>
            <a:endParaRPr lang="es-MX" sz="3200" dirty="0">
              <a:solidFill>
                <a:schemeClr val="accent5">
                  <a:lumMod val="75000"/>
                </a:schemeClr>
              </a:solidFill>
              <a:latin typeface="Poppins" panose="00000500000000000000" pitchFamily="2" charset="0"/>
              <a:ea typeface="Cambria" panose="02040503050406030204" pitchFamily="18" charset="0"/>
              <a:cs typeface="Poppins" panose="000005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2B78407-9DE5-2E70-EE2C-3A5BD873B018}"/>
              </a:ext>
            </a:extLst>
          </p:cNvPr>
          <p:cNvSpPr txBox="1"/>
          <p:nvPr/>
        </p:nvSpPr>
        <p:spPr>
          <a:xfrm>
            <a:off x="6662707" y="1371992"/>
            <a:ext cx="5194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Componentes del presupuesto institucional</a:t>
            </a:r>
            <a:endParaRPr lang="es-PE" sz="2400" b="1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0ED9B00-2680-7EC9-324D-0B724BEE7500}"/>
              </a:ext>
            </a:extLst>
          </p:cNvPr>
          <p:cNvSpPr txBox="1"/>
          <p:nvPr/>
        </p:nvSpPr>
        <p:spPr>
          <a:xfrm>
            <a:off x="6662707" y="2318120"/>
            <a:ext cx="519499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Presupuesto electoral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 una elección de ámbito nacional superó el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80%</a:t>
            </a:r>
            <a:r>
              <a:rPr lang="es-ES" sz="14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del total. Para el año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2023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el presupuesto asignado para las EMC constituyó solo el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16%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del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Ppto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6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Presupuesto de funcionamiento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son recursos destinados a cubrir las actividades operativas de la entidad. Para el año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2024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se asignó un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5%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más respecto al 2023.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4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Presupuesto de inversión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destinado a financiar proyectos relacionados con la infraestructura y tecnología dirigidos a mejorar la calidad de los servicios. No se asignaron recursos para el año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2024,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este sería el segundo año consecutivo sin recursos para este fin.	</a:t>
            </a:r>
            <a:endParaRPr lang="es-PE" sz="14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E1A43A7-B972-8714-87B9-DA1D3339B7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134577"/>
              </p:ext>
            </p:extLst>
          </p:nvPr>
        </p:nvGraphicFramePr>
        <p:xfrm>
          <a:off x="223561" y="1469268"/>
          <a:ext cx="6385048" cy="5194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1">
            <a:extLst>
              <a:ext uri="{FF2B5EF4-FFF2-40B4-BE49-F238E27FC236}">
                <a16:creationId xmlns:a16="http://schemas.microsoft.com/office/drawing/2014/main" id="{28919C38-1D1B-157A-8B07-D81DED089A8C}"/>
              </a:ext>
            </a:extLst>
          </p:cNvPr>
          <p:cNvSpPr txBox="1"/>
          <p:nvPr/>
        </p:nvSpPr>
        <p:spPr>
          <a:xfrm>
            <a:off x="1434433" y="3151476"/>
            <a:ext cx="593504" cy="19572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PE" sz="14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91%</a:t>
            </a:r>
          </a:p>
        </p:txBody>
      </p:sp>
      <p:sp>
        <p:nvSpPr>
          <p:cNvPr id="8" name="CuadroTexto 1">
            <a:extLst>
              <a:ext uri="{FF2B5EF4-FFF2-40B4-BE49-F238E27FC236}">
                <a16:creationId xmlns:a16="http://schemas.microsoft.com/office/drawing/2014/main" id="{5D6CDCC4-D784-90C8-B977-92FD95524B5B}"/>
              </a:ext>
            </a:extLst>
          </p:cNvPr>
          <p:cNvSpPr txBox="1"/>
          <p:nvPr/>
        </p:nvSpPr>
        <p:spPr>
          <a:xfrm>
            <a:off x="2535092" y="2003801"/>
            <a:ext cx="575049" cy="19572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PE" sz="14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18%</a:t>
            </a:r>
          </a:p>
        </p:txBody>
      </p:sp>
      <p:sp>
        <p:nvSpPr>
          <p:cNvPr id="9" name="CuadroTexto 1">
            <a:extLst>
              <a:ext uri="{FF2B5EF4-FFF2-40B4-BE49-F238E27FC236}">
                <a16:creationId xmlns:a16="http://schemas.microsoft.com/office/drawing/2014/main" id="{2065C888-EB95-8EA2-5551-9F581C362053}"/>
              </a:ext>
            </a:extLst>
          </p:cNvPr>
          <p:cNvSpPr txBox="1"/>
          <p:nvPr/>
        </p:nvSpPr>
        <p:spPr>
          <a:xfrm>
            <a:off x="4456884" y="3058933"/>
            <a:ext cx="655685" cy="19572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PE" sz="1400" b="1" dirty="0">
                <a:solidFill>
                  <a:srgbClr val="C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89%</a:t>
            </a:r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id="{32A92013-65D6-6841-42F2-904E3459462E}"/>
              </a:ext>
            </a:extLst>
          </p:cNvPr>
          <p:cNvSpPr txBox="1"/>
          <p:nvPr/>
        </p:nvSpPr>
        <p:spPr>
          <a:xfrm>
            <a:off x="5178780" y="4864694"/>
            <a:ext cx="501889" cy="2081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PE" sz="14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5%</a:t>
            </a:r>
          </a:p>
        </p:txBody>
      </p:sp>
    </p:spTree>
    <p:extLst>
      <p:ext uri="{BB962C8B-B14F-4D97-AF65-F5344CB8AC3E}">
        <p14:creationId xmlns:p14="http://schemas.microsoft.com/office/powerpoint/2010/main" val="47696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5403002D-54EC-60F2-C19C-E201F6B004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267488"/>
              </p:ext>
            </p:extLst>
          </p:nvPr>
        </p:nvGraphicFramePr>
        <p:xfrm>
          <a:off x="4999028" y="1337846"/>
          <a:ext cx="6584778" cy="5105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4">
            <a:extLst>
              <a:ext uri="{FF2B5EF4-FFF2-40B4-BE49-F238E27FC236}">
                <a16:creationId xmlns:a16="http://schemas.microsoft.com/office/drawing/2014/main" id="{3AF90C4F-D5AA-917A-2360-1F5056EC341E}"/>
              </a:ext>
            </a:extLst>
          </p:cNvPr>
          <p:cNvSpPr txBox="1"/>
          <p:nvPr/>
        </p:nvSpPr>
        <p:spPr>
          <a:xfrm>
            <a:off x="2083243" y="194602"/>
            <a:ext cx="9774462" cy="104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451"/>
              </a:spcAft>
            </a:pPr>
            <a:r>
              <a:rPr lang="es-ES" sz="26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3. </a:t>
            </a:r>
            <a:r>
              <a:rPr lang="es-MX" sz="26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Asignación de Créditos Presupuestarios</a:t>
            </a:r>
            <a:r>
              <a:rPr lang="es-ES" sz="26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</a:p>
          <a:p>
            <a:pPr algn="r">
              <a:spcAft>
                <a:spcPts val="451"/>
              </a:spcAft>
            </a:pP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PIM </a:t>
            </a:r>
            <a:r>
              <a:rPr lang="es-ES" sz="32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2020 al 2023 </a:t>
            </a: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y Programado al </a:t>
            </a:r>
            <a:r>
              <a:rPr lang="es-ES" sz="32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2024</a:t>
            </a:r>
            <a:endParaRPr lang="es-MX" sz="3200" dirty="0">
              <a:solidFill>
                <a:schemeClr val="accent5">
                  <a:lumMod val="75000"/>
                </a:schemeClr>
              </a:solidFill>
              <a:latin typeface="Poppins" panose="00000500000000000000" pitchFamily="2" charset="0"/>
              <a:ea typeface="Cambria" panose="02040503050406030204" pitchFamily="18" charset="0"/>
              <a:cs typeface="Poppins" panose="00000500000000000000" pitchFamily="2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590AA3B2-579B-4781-B4E5-9FCEE38AF965}"/>
              </a:ext>
            </a:extLst>
          </p:cNvPr>
          <p:cNvSpPr txBox="1">
            <a:spLocks/>
          </p:cNvSpPr>
          <p:nvPr/>
        </p:nvSpPr>
        <p:spPr>
          <a:xfrm>
            <a:off x="447926" y="2341548"/>
            <a:ext cx="4961561" cy="3442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Durante el periodo 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Poppins ExtraBold" panose="00000900000000000000" pitchFamily="2" charset="0"/>
                <a:ea typeface="Tahoma" panose="020B0604030504040204" pitchFamily="34" charset="0"/>
                <a:cs typeface="Poppins ExtraBold" panose="00000900000000000000" pitchFamily="2" charset="0"/>
              </a:rPr>
              <a:t>2020 al 2022 </a:t>
            </a:r>
            <a:r>
              <a:rPr lang="es-MX" sz="15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se incorporó al presupuesto institucional los recursos directamente recaudados, lo que permitió cubrir el déficit de las asignaciones de apertura (PIA).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s-MX" sz="15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Tahoma" panose="020B0604030504040204" pitchFamily="34" charset="0"/>
              <a:cs typeface="Poppins" panose="00000500000000000000" pitchFamily="2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Sin embargo, en el 2023 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Poppins ExtraBold" panose="00000900000000000000" pitchFamily="2" charset="0"/>
                <a:ea typeface="Tahoma" panose="020B0604030504040204" pitchFamily="34" charset="0"/>
                <a:cs typeface="Poppins ExtraBold" panose="00000900000000000000" pitchFamily="2" charset="0"/>
              </a:rPr>
              <a:t>no se pudo cubrir el déficit</a:t>
            </a:r>
            <a:r>
              <a:rPr lang="es-MX" sz="15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 debido a la restricción normativa que impedía la incorporación de RDR (DS 043-2022-EF).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s-MX" sz="15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Tahoma" panose="020B0604030504040204" pitchFamily="34" charset="0"/>
              <a:cs typeface="Poppins" panose="00000500000000000000" pitchFamily="2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La 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Poppins ExtraBold" panose="00000900000000000000" pitchFamily="2" charset="0"/>
                <a:ea typeface="Tahoma" panose="020B0604030504040204" pitchFamily="34" charset="0"/>
                <a:cs typeface="Poppins ExtraBold" panose="00000900000000000000" pitchFamily="2" charset="0"/>
              </a:rPr>
              <a:t>afectación </a:t>
            </a:r>
            <a:r>
              <a:rPr lang="es-MX" sz="15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es 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Poppins ExtraBold" panose="00000900000000000000" pitchFamily="2" charset="0"/>
                <a:ea typeface="Tahoma" panose="020B0604030504040204" pitchFamily="34" charset="0"/>
                <a:cs typeface="Poppins ExtraBold" panose="00000900000000000000" pitchFamily="2" charset="0"/>
              </a:rPr>
              <a:t>significativa</a:t>
            </a:r>
            <a:r>
              <a:rPr lang="es-MX" sz="15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, ya que la entidad cuenta con un déficit de </a:t>
            </a:r>
            <a:r>
              <a:rPr lang="es-MX" sz="1600" dirty="0">
                <a:solidFill>
                  <a:srgbClr val="C00000"/>
                </a:solidFill>
                <a:latin typeface="Poppins ExtraBold" panose="00000900000000000000" pitchFamily="2" charset="0"/>
                <a:ea typeface="Tahoma" panose="020B0604030504040204" pitchFamily="34" charset="0"/>
                <a:cs typeface="Poppins ExtraBold" panose="00000900000000000000" pitchFamily="2" charset="0"/>
              </a:rPr>
              <a:t>S/ -18,666,260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, </a:t>
            </a:r>
            <a:r>
              <a:rPr lang="es-MX" sz="15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es decir, </a:t>
            </a:r>
            <a:r>
              <a:rPr lang="es-MX" sz="1600" dirty="0">
                <a:solidFill>
                  <a:srgbClr val="C00000"/>
                </a:solidFill>
                <a:latin typeface="Poppins ExtraBold" panose="00000900000000000000" pitchFamily="2" charset="0"/>
                <a:ea typeface="Tahoma" panose="020B0604030504040204" pitchFamily="34" charset="0"/>
                <a:cs typeface="Poppins ExtraBold" panose="00000900000000000000" pitchFamily="2" charset="0"/>
              </a:rPr>
              <a:t>-18% </a:t>
            </a:r>
            <a:r>
              <a:rPr lang="es-MX" sz="15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del presupuesto institucional.</a:t>
            </a:r>
            <a:endParaRPr lang="es-ES" sz="15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Tahom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E154B8-E081-A42E-AEFA-A045F25EF45F}"/>
              </a:ext>
            </a:extLst>
          </p:cNvPr>
          <p:cNvSpPr txBox="1"/>
          <p:nvPr/>
        </p:nvSpPr>
        <p:spPr>
          <a:xfrm>
            <a:off x="447928" y="1337846"/>
            <a:ext cx="45511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Funcionamiento</a:t>
            </a:r>
            <a:endParaRPr lang="es-P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51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1021DC9B-0704-D723-499D-A165158E4D01}"/>
              </a:ext>
            </a:extLst>
          </p:cNvPr>
          <p:cNvSpPr txBox="1">
            <a:spLocks/>
          </p:cNvSpPr>
          <p:nvPr/>
        </p:nvSpPr>
        <p:spPr>
          <a:xfrm>
            <a:off x="909269" y="2721569"/>
            <a:ext cx="4161800" cy="2352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La Asignación de recursos destinados a financiar las actividades de Funcionamiento, comprende tres grandes rubros: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s-ES" sz="16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Tahoma" panose="020B0604030504040204" pitchFamily="34" charset="0"/>
              <a:cs typeface="Poppins" panose="00000500000000000000" pitchFamily="2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Gastos Generales</a:t>
            </a:r>
            <a:endParaRPr lang="es-ES" sz="1300" b="1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Tahoma" panose="020B0604030504040204" pitchFamily="34" charset="0"/>
              <a:cs typeface="Poppins" panose="00000500000000000000" pitchFamily="2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ES" sz="10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Tahoma" panose="020B0604030504040204" pitchFamily="34" charset="0"/>
              <a:cs typeface="Poppins" panose="00000500000000000000" pitchFamily="2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Gastos de Personal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ES" sz="900" b="1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Tahoma" panose="020B0604030504040204" pitchFamily="34" charset="0"/>
              <a:cs typeface="Poppins" panose="00000500000000000000" pitchFamily="2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El Financiamiento Publico Directo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 </a:t>
            </a:r>
            <a:endParaRPr lang="es-PE" sz="1300" b="1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Tahom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6E32566-806D-FD69-0893-BA8A04466750}"/>
              </a:ext>
            </a:extLst>
          </p:cNvPr>
          <p:cNvSpPr txBox="1"/>
          <p:nvPr/>
        </p:nvSpPr>
        <p:spPr>
          <a:xfrm>
            <a:off x="597770" y="1736508"/>
            <a:ext cx="50259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Funcionamiento</a:t>
            </a:r>
            <a:endParaRPr lang="es-P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725158B-DA79-198F-2504-2E63916FB6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200128"/>
              </p:ext>
            </p:extLst>
          </p:nvPr>
        </p:nvGraphicFramePr>
        <p:xfrm>
          <a:off x="5710136" y="1167386"/>
          <a:ext cx="5991922" cy="527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4">
            <a:extLst>
              <a:ext uri="{FF2B5EF4-FFF2-40B4-BE49-F238E27FC236}">
                <a16:creationId xmlns:a16="http://schemas.microsoft.com/office/drawing/2014/main" id="{3EE53318-5B51-9493-A093-1BB40D529289}"/>
              </a:ext>
            </a:extLst>
          </p:cNvPr>
          <p:cNvSpPr txBox="1"/>
          <p:nvPr/>
        </p:nvSpPr>
        <p:spPr>
          <a:xfrm>
            <a:off x="2083243" y="194602"/>
            <a:ext cx="9774462" cy="104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451"/>
              </a:spcAft>
            </a:pPr>
            <a:r>
              <a:rPr lang="es-ES" sz="26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3. </a:t>
            </a:r>
            <a:r>
              <a:rPr lang="es-MX" sz="26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Asignación de Créditos Presupuestarios</a:t>
            </a:r>
            <a:r>
              <a:rPr lang="es-ES" sz="26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</a:p>
          <a:p>
            <a:pPr algn="r">
              <a:spcAft>
                <a:spcPts val="451"/>
              </a:spcAft>
            </a:pP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PIM </a:t>
            </a:r>
            <a:r>
              <a:rPr lang="es-ES" sz="32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2020 al 2023 </a:t>
            </a: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y Programado al </a:t>
            </a:r>
            <a:r>
              <a:rPr lang="es-ES" sz="32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2024</a:t>
            </a:r>
            <a:endParaRPr lang="es-MX" sz="3200" dirty="0">
              <a:solidFill>
                <a:schemeClr val="accent5">
                  <a:lumMod val="75000"/>
                </a:schemeClr>
              </a:solidFill>
              <a:latin typeface="Poppins" panose="00000500000000000000" pitchFamily="2" charset="0"/>
              <a:ea typeface="Cambria" panose="02040503050406030204" pitchFamily="18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12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1021DC9B-0704-D723-499D-A165158E4D01}"/>
              </a:ext>
            </a:extLst>
          </p:cNvPr>
          <p:cNvSpPr txBox="1">
            <a:spLocks/>
          </p:cNvSpPr>
          <p:nvPr/>
        </p:nvSpPr>
        <p:spPr>
          <a:xfrm>
            <a:off x="879342" y="2966966"/>
            <a:ext cx="4828122" cy="21505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 sz="19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Estudios de pre inversión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(2020)</a:t>
            </a:r>
            <a:endParaRPr lang="es-ES" sz="105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Tahoma" panose="020B0604030504040204" pitchFamily="34" charset="0"/>
              <a:cs typeface="Poppins" panose="00000500000000000000" pitchFamily="2" charset="0"/>
            </a:endParaRPr>
          </a:p>
          <a:p>
            <a:pPr lvl="1"/>
            <a:endParaRPr lang="es-ES" sz="19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Tahoma" panose="020B0604030504040204" pitchFamily="34" charset="0"/>
              <a:cs typeface="Poppins" panose="00000500000000000000" pitchFamily="2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 sz="19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Proyectos de Inversión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 (2020)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s-ES" sz="14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Tahoma" panose="020B0604030504040204" pitchFamily="34" charset="0"/>
              <a:cs typeface="Poppins" panose="00000500000000000000" pitchFamily="2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 sz="19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IOARR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 (2021-2022)</a:t>
            </a:r>
            <a:endParaRPr lang="es-ES" sz="8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Tahom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CD6B65-B295-FD2C-377B-0BD0E850F018}"/>
              </a:ext>
            </a:extLst>
          </p:cNvPr>
          <p:cNvSpPr txBox="1"/>
          <p:nvPr/>
        </p:nvSpPr>
        <p:spPr>
          <a:xfrm>
            <a:off x="763030" y="5117547"/>
            <a:ext cx="52742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i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Para los años 2023 y 2024 no se aprobaron recursos para inversión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576F24E-BF57-7043-9EE4-946D032750DE}"/>
              </a:ext>
            </a:extLst>
          </p:cNvPr>
          <p:cNvSpPr txBox="1"/>
          <p:nvPr/>
        </p:nvSpPr>
        <p:spPr>
          <a:xfrm>
            <a:off x="681506" y="1525493"/>
            <a:ext cx="50259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Inversión</a:t>
            </a:r>
            <a:endParaRPr lang="es-P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9AAAEA32-4A74-86D1-F4FE-EF4CB280C0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687885"/>
              </p:ext>
            </p:extLst>
          </p:nvPr>
        </p:nvGraphicFramePr>
        <p:xfrm>
          <a:off x="6367096" y="1417830"/>
          <a:ext cx="5824904" cy="5048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4">
            <a:extLst>
              <a:ext uri="{FF2B5EF4-FFF2-40B4-BE49-F238E27FC236}">
                <a16:creationId xmlns:a16="http://schemas.microsoft.com/office/drawing/2014/main" id="{85AA4ABF-C0E0-748A-A69C-077A424D0892}"/>
              </a:ext>
            </a:extLst>
          </p:cNvPr>
          <p:cNvSpPr txBox="1"/>
          <p:nvPr/>
        </p:nvSpPr>
        <p:spPr>
          <a:xfrm>
            <a:off x="2083243" y="194602"/>
            <a:ext cx="9774462" cy="104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451"/>
              </a:spcAft>
            </a:pPr>
            <a:r>
              <a:rPr lang="es-ES" sz="26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3. </a:t>
            </a:r>
            <a:r>
              <a:rPr lang="es-MX" sz="26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Asignación de Créditos Presupuestarios</a:t>
            </a:r>
            <a:r>
              <a:rPr lang="es-ES" sz="26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</a:p>
          <a:p>
            <a:pPr algn="r">
              <a:spcAft>
                <a:spcPts val="451"/>
              </a:spcAft>
            </a:pP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PIM </a:t>
            </a:r>
            <a:r>
              <a:rPr lang="es-ES" sz="32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2020 al 2023 </a:t>
            </a: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y Programado al </a:t>
            </a:r>
            <a:r>
              <a:rPr lang="es-ES" sz="32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2024</a:t>
            </a:r>
            <a:endParaRPr lang="es-MX" sz="3200" dirty="0">
              <a:solidFill>
                <a:schemeClr val="accent5">
                  <a:lumMod val="75000"/>
                </a:schemeClr>
              </a:solidFill>
              <a:latin typeface="Poppins" panose="00000500000000000000" pitchFamily="2" charset="0"/>
              <a:ea typeface="Cambria" panose="02040503050406030204" pitchFamily="18" charset="0"/>
              <a:cs typeface="Poppins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85AD6F-9D49-BE70-51EF-9C4217725925}"/>
              </a:ext>
            </a:extLst>
          </p:cNvPr>
          <p:cNvSpPr txBox="1"/>
          <p:nvPr/>
        </p:nvSpPr>
        <p:spPr>
          <a:xfrm>
            <a:off x="681506" y="2350054"/>
            <a:ext cx="5274249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Periodo 2020-2023</a:t>
            </a:r>
            <a:endParaRPr lang="es-ES" sz="105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Tahoma" panose="020B0604030504040204" pitchFamily="34" charset="0"/>
              <a:cs typeface="Poppins" panose="00000500000000000000" pitchFamily="2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Las inversiones 2020-2022, se financiaron con la fuente de financiamiento: Recursos Directamente Recaudados</a:t>
            </a:r>
          </a:p>
        </p:txBody>
      </p:sp>
    </p:spTree>
    <p:extLst>
      <p:ext uri="{BB962C8B-B14F-4D97-AF65-F5344CB8AC3E}">
        <p14:creationId xmlns:p14="http://schemas.microsoft.com/office/powerpoint/2010/main" val="32131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18CD6B65-B295-FD2C-377B-0BD0E850F018}"/>
              </a:ext>
            </a:extLst>
          </p:cNvPr>
          <p:cNvSpPr txBox="1"/>
          <p:nvPr/>
        </p:nvSpPr>
        <p:spPr>
          <a:xfrm>
            <a:off x="681505" y="5600261"/>
            <a:ext cx="64488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Para el año 2024, está convocada las EMC en el departamento de Cajamarca derivadas de las EMC 2023</a:t>
            </a:r>
            <a:r>
              <a:rPr lang="es-ES" b="1" i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No se tiene financiamiento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576F24E-BF57-7043-9EE4-946D032750DE}"/>
              </a:ext>
            </a:extLst>
          </p:cNvPr>
          <p:cNvSpPr txBox="1"/>
          <p:nvPr/>
        </p:nvSpPr>
        <p:spPr>
          <a:xfrm>
            <a:off x="638535" y="1213790"/>
            <a:ext cx="55636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Procesos Electorales</a:t>
            </a:r>
            <a:endParaRPr lang="es-P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653357F-6DE2-87DA-5C32-21847C9ED1A9}"/>
              </a:ext>
            </a:extLst>
          </p:cNvPr>
          <p:cNvSpPr txBox="1"/>
          <p:nvPr/>
        </p:nvSpPr>
        <p:spPr>
          <a:xfrm>
            <a:off x="681505" y="1846973"/>
            <a:ext cx="27952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Periodo 2020-2023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101611B-6D2F-126B-8C97-583B94C8C7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160281"/>
              </p:ext>
            </p:extLst>
          </p:nvPr>
        </p:nvGraphicFramePr>
        <p:xfrm>
          <a:off x="790640" y="2336648"/>
          <a:ext cx="6145181" cy="3023294"/>
        </p:xfrm>
        <a:graphic>
          <a:graphicData uri="http://schemas.openxmlformats.org/drawingml/2006/table">
            <a:tbl>
              <a:tblPr/>
              <a:tblGrid>
                <a:gridCol w="1594862">
                  <a:extLst>
                    <a:ext uri="{9D8B030D-6E8A-4147-A177-3AD203B41FA5}">
                      <a16:colId xmlns:a16="http://schemas.microsoft.com/office/drawing/2014/main" val="475797075"/>
                    </a:ext>
                  </a:extLst>
                </a:gridCol>
                <a:gridCol w="869617">
                  <a:extLst>
                    <a:ext uri="{9D8B030D-6E8A-4147-A177-3AD203B41FA5}">
                      <a16:colId xmlns:a16="http://schemas.microsoft.com/office/drawing/2014/main" val="863875336"/>
                    </a:ext>
                  </a:extLst>
                </a:gridCol>
                <a:gridCol w="980847">
                  <a:extLst>
                    <a:ext uri="{9D8B030D-6E8A-4147-A177-3AD203B41FA5}">
                      <a16:colId xmlns:a16="http://schemas.microsoft.com/office/drawing/2014/main" val="257614962"/>
                    </a:ext>
                  </a:extLst>
                </a:gridCol>
                <a:gridCol w="980847">
                  <a:extLst>
                    <a:ext uri="{9D8B030D-6E8A-4147-A177-3AD203B41FA5}">
                      <a16:colId xmlns:a16="http://schemas.microsoft.com/office/drawing/2014/main" val="3560926655"/>
                    </a:ext>
                  </a:extLst>
                </a:gridCol>
                <a:gridCol w="839282">
                  <a:extLst>
                    <a:ext uri="{9D8B030D-6E8A-4147-A177-3AD203B41FA5}">
                      <a16:colId xmlns:a16="http://schemas.microsoft.com/office/drawing/2014/main" val="337383105"/>
                    </a:ext>
                  </a:extLst>
                </a:gridCol>
                <a:gridCol w="879726">
                  <a:extLst>
                    <a:ext uri="{9D8B030D-6E8A-4147-A177-3AD203B41FA5}">
                      <a16:colId xmlns:a16="http://schemas.microsoft.com/office/drawing/2014/main" val="3577831574"/>
                    </a:ext>
                  </a:extLst>
                </a:gridCol>
              </a:tblGrid>
              <a:tr h="39910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Proceso Electoral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F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F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F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F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F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F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906883"/>
                  </a:ext>
                </a:extLst>
              </a:tr>
              <a:tr h="322094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ECE 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F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5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250,960,716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F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5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F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5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F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5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F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5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250,960,716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2EF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1802269"/>
                  </a:ext>
                </a:extLst>
              </a:tr>
              <a:tr h="322094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EG 2021 (incluye EI)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5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77,662,554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5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630,312,526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5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5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5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707,975,080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4687378"/>
                  </a:ext>
                </a:extLst>
              </a:tr>
              <a:tr h="322094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EMC Chipao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5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         165,091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5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1,398,795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5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5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5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1,563,886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8934590"/>
                  </a:ext>
                </a:extLst>
              </a:tr>
              <a:tr h="322094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CV Alto Trujillo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5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383,937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5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PE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PE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5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383,937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068767"/>
                  </a:ext>
                </a:extLst>
              </a:tr>
              <a:tr h="322094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CPR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5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5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      7,180,312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PE" sz="105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PE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5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      7,180,312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4804930"/>
                  </a:ext>
                </a:extLst>
              </a:tr>
              <a:tr h="322094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ERM 2022 (incluye EI)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5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5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8,697,646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5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779,974,307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5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5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788,671,953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689593"/>
                  </a:ext>
                </a:extLst>
              </a:tr>
              <a:tr h="369535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EMC 2023  (incluye EI)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5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5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5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5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16,076,514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5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    16,076,514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105262"/>
                  </a:ext>
                </a:extLst>
              </a:tr>
              <a:tr h="32209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TOTALES</a:t>
                      </a:r>
                      <a:endParaRPr lang="es-PE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5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329,172,298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F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5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647,589,279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F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5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779,974,307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F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5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16,076,514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F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5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F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97371"/>
                  </a:ext>
                </a:extLst>
              </a:tr>
            </a:tbl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D522A5AA-3701-10AF-1368-16BBE2B408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710493"/>
              </p:ext>
            </p:extLst>
          </p:nvPr>
        </p:nvGraphicFramePr>
        <p:xfrm>
          <a:off x="7470843" y="1338458"/>
          <a:ext cx="4721157" cy="5019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uadroTexto 4">
            <a:extLst>
              <a:ext uri="{FF2B5EF4-FFF2-40B4-BE49-F238E27FC236}">
                <a16:creationId xmlns:a16="http://schemas.microsoft.com/office/drawing/2014/main" id="{FD7215D1-9261-FD25-32D9-7BF58210FAF8}"/>
              </a:ext>
            </a:extLst>
          </p:cNvPr>
          <p:cNvSpPr txBox="1"/>
          <p:nvPr/>
        </p:nvSpPr>
        <p:spPr>
          <a:xfrm>
            <a:off x="2083243" y="194602"/>
            <a:ext cx="9774462" cy="104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451"/>
              </a:spcAft>
            </a:pPr>
            <a:r>
              <a:rPr lang="es-ES" sz="26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3. </a:t>
            </a:r>
            <a:r>
              <a:rPr lang="es-MX" sz="26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Asignación de Créditos Presupuestarios</a:t>
            </a:r>
            <a:r>
              <a:rPr lang="es-ES" sz="26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</a:p>
          <a:p>
            <a:pPr algn="r">
              <a:spcAft>
                <a:spcPts val="451"/>
              </a:spcAft>
            </a:pP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PIM </a:t>
            </a:r>
            <a:r>
              <a:rPr lang="es-ES" sz="32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2020 al 2023 </a:t>
            </a: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y Programado al </a:t>
            </a:r>
            <a:r>
              <a:rPr lang="es-ES" sz="32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2024</a:t>
            </a:r>
            <a:endParaRPr lang="es-MX" sz="3200" dirty="0">
              <a:solidFill>
                <a:schemeClr val="accent5">
                  <a:lumMod val="75000"/>
                </a:schemeClr>
              </a:solidFill>
              <a:latin typeface="Poppins" panose="00000500000000000000" pitchFamily="2" charset="0"/>
              <a:ea typeface="Cambria" panose="02040503050406030204" pitchFamily="18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163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>
            <a:extLst>
              <a:ext uri="{FF2B5EF4-FFF2-40B4-BE49-F238E27FC236}">
                <a16:creationId xmlns:a16="http://schemas.microsoft.com/office/drawing/2014/main" id="{A2911E14-5EE6-01EC-5B69-81AD982A51A9}"/>
              </a:ext>
            </a:extLst>
          </p:cNvPr>
          <p:cNvSpPr txBox="1"/>
          <p:nvPr/>
        </p:nvSpPr>
        <p:spPr>
          <a:xfrm>
            <a:off x="1916853" y="155527"/>
            <a:ext cx="9940851" cy="104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451"/>
              </a:spcAft>
            </a:pPr>
            <a:r>
              <a:rPr lang="es-ES" sz="26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3. Ejecución financiera</a:t>
            </a:r>
          </a:p>
          <a:p>
            <a:pPr algn="r">
              <a:spcAft>
                <a:spcPts val="451"/>
              </a:spcAft>
            </a:pP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Al II trimestre y proyección al cierre del Año fiscal </a:t>
            </a:r>
            <a:r>
              <a:rPr lang="es-ES" sz="32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2023</a:t>
            </a:r>
            <a:endParaRPr lang="es-MX" sz="3200" b="1" dirty="0">
              <a:solidFill>
                <a:schemeClr val="accent5">
                  <a:lumMod val="50000"/>
                </a:schemeClr>
              </a:solidFill>
              <a:latin typeface="Poppins" panose="00000500000000000000" pitchFamily="2" charset="0"/>
              <a:ea typeface="Cambria" panose="02040503050406030204" pitchFamily="18" charset="0"/>
              <a:cs typeface="Poppins" panose="00000500000000000000" pitchFamily="2" charset="0"/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67940162-F8F9-953F-EE7D-E93B63E8F41D}"/>
              </a:ext>
            </a:extLst>
          </p:cNvPr>
          <p:cNvSpPr txBox="1">
            <a:spLocks/>
          </p:cNvSpPr>
          <p:nvPr/>
        </p:nvSpPr>
        <p:spPr>
          <a:xfrm>
            <a:off x="5768898" y="5940504"/>
            <a:ext cx="1871544" cy="3729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Proyección</a:t>
            </a:r>
            <a:endParaRPr lang="es-ES" sz="24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Tahoma" panose="020B0604030504040204" pitchFamily="34" charset="0"/>
              <a:cs typeface="Poppins" panose="00000500000000000000" pitchFamily="2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D996183-39B9-0D10-08ED-B73E95D854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119655"/>
              </p:ext>
            </p:extLst>
          </p:nvPr>
        </p:nvGraphicFramePr>
        <p:xfrm>
          <a:off x="448623" y="1338966"/>
          <a:ext cx="7590263" cy="4348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ubtítulo 2">
            <a:extLst>
              <a:ext uri="{FF2B5EF4-FFF2-40B4-BE49-F238E27FC236}">
                <a16:creationId xmlns:a16="http://schemas.microsoft.com/office/drawing/2014/main" id="{CAE89A25-4761-82D6-55A6-204BB9D97EA7}"/>
              </a:ext>
            </a:extLst>
          </p:cNvPr>
          <p:cNvSpPr txBox="1">
            <a:spLocks/>
          </p:cNvSpPr>
          <p:nvPr/>
        </p:nvSpPr>
        <p:spPr>
          <a:xfrm>
            <a:off x="3786772" y="5933691"/>
            <a:ext cx="1871544" cy="3729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En </a:t>
            </a:r>
          </a:p>
          <a:p>
            <a:pPr algn="ctr"/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Ejecución</a:t>
            </a:r>
            <a:endParaRPr lang="es-ES" sz="24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Tahom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6641E826-65FD-855F-0263-58698A8B27BD}"/>
              </a:ext>
            </a:extLst>
          </p:cNvPr>
          <p:cNvSpPr txBox="1">
            <a:spLocks/>
          </p:cNvSpPr>
          <p:nvPr/>
        </p:nvSpPr>
        <p:spPr>
          <a:xfrm>
            <a:off x="1324210" y="5804827"/>
            <a:ext cx="1871544" cy="3729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dirty="0">
                <a:solidFill>
                  <a:srgbClr val="002060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Ejecución</a:t>
            </a:r>
            <a:endParaRPr lang="es-ES" sz="2400" dirty="0">
              <a:solidFill>
                <a:srgbClr val="002060"/>
              </a:solidFill>
              <a:latin typeface="Poppins" panose="00000500000000000000" pitchFamily="2" charset="0"/>
              <a:ea typeface="Tahom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11" name="Abrir llave 10">
            <a:extLst>
              <a:ext uri="{FF2B5EF4-FFF2-40B4-BE49-F238E27FC236}">
                <a16:creationId xmlns:a16="http://schemas.microsoft.com/office/drawing/2014/main" id="{A7F38CB3-A731-1C4C-43DA-B1B0855D06D2}"/>
              </a:ext>
            </a:extLst>
          </p:cNvPr>
          <p:cNvSpPr/>
          <p:nvPr/>
        </p:nvSpPr>
        <p:spPr>
          <a:xfrm rot="16200000">
            <a:off x="2201130" y="4021252"/>
            <a:ext cx="117705" cy="3449445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Abrir llave 11">
            <a:extLst>
              <a:ext uri="{FF2B5EF4-FFF2-40B4-BE49-F238E27FC236}">
                <a16:creationId xmlns:a16="http://schemas.microsoft.com/office/drawing/2014/main" id="{CB9AE464-50E6-D8FD-575B-E183C0754C13}"/>
              </a:ext>
            </a:extLst>
          </p:cNvPr>
          <p:cNvSpPr/>
          <p:nvPr/>
        </p:nvSpPr>
        <p:spPr>
          <a:xfrm rot="16200000">
            <a:off x="6491562" y="4657188"/>
            <a:ext cx="117703" cy="2180061"/>
          </a:xfrm>
          <a:prstGeom prst="leftBrac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Abrir llave 13">
            <a:extLst>
              <a:ext uri="{FF2B5EF4-FFF2-40B4-BE49-F238E27FC236}">
                <a16:creationId xmlns:a16="http://schemas.microsoft.com/office/drawing/2014/main" id="{01B1FD8D-22BD-E574-E7D0-8CF1EE890A68}"/>
              </a:ext>
            </a:extLst>
          </p:cNvPr>
          <p:cNvSpPr/>
          <p:nvPr/>
        </p:nvSpPr>
        <p:spPr>
          <a:xfrm rot="16200000">
            <a:off x="4672674" y="5222224"/>
            <a:ext cx="99740" cy="1047500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2C4BA0C2-0EE8-9676-2F58-87F6D810046C}"/>
              </a:ext>
            </a:extLst>
          </p:cNvPr>
          <p:cNvSpPr txBox="1">
            <a:spLocks/>
          </p:cNvSpPr>
          <p:nvPr/>
        </p:nvSpPr>
        <p:spPr>
          <a:xfrm>
            <a:off x="8217977" y="2848161"/>
            <a:ext cx="3639727" cy="1049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Se proyecta que al cierre del año, la ejecución será de </a:t>
            </a:r>
            <a:r>
              <a:rPr lang="es-ES" sz="36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99%</a:t>
            </a:r>
            <a:endParaRPr lang="es-ES" sz="36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Tahoma" panose="020B0604030504040204" pitchFamily="34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776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391DFC-CC3A-8915-43A9-E02B6D8AB695}"/>
              </a:ext>
            </a:extLst>
          </p:cNvPr>
          <p:cNvSpPr txBox="1"/>
          <p:nvPr/>
        </p:nvSpPr>
        <p:spPr>
          <a:xfrm>
            <a:off x="5746846" y="563438"/>
            <a:ext cx="60971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8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5. Demanda adicional </a:t>
            </a:r>
            <a:r>
              <a:rPr lang="es-ES" sz="3200" b="1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2024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B49869-C2EC-51AA-CF7A-154FE3A2BFBA}"/>
              </a:ext>
            </a:extLst>
          </p:cNvPr>
          <p:cNvSpPr txBox="1"/>
          <p:nvPr/>
        </p:nvSpPr>
        <p:spPr>
          <a:xfrm>
            <a:off x="671664" y="1774837"/>
            <a:ext cx="11076432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Tahoma" panose="020B0604030504040204" pitchFamily="34" charset="0"/>
              <a:cs typeface="Poppins" panose="00000500000000000000" pitchFamily="2" charset="0"/>
            </a:endParaRPr>
          </a:p>
          <a:p>
            <a:endParaRPr lang="es-ES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Tahoma" panose="020B0604030504040204" pitchFamily="34" charset="0"/>
              <a:cs typeface="Poppins" panose="00000500000000000000" pitchFamily="2" charset="0"/>
            </a:endParaRPr>
          </a:p>
          <a:p>
            <a:endParaRPr lang="es-ES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Tahoma" panose="020B0604030504040204" pitchFamily="34" charset="0"/>
              <a:cs typeface="Poppins" panose="00000500000000000000" pitchFamily="2" charset="0"/>
            </a:endParaRPr>
          </a:p>
          <a:p>
            <a:endParaRPr lang="es-ES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Tahoma" panose="020B0604030504040204" pitchFamily="34" charset="0"/>
              <a:cs typeface="Poppins" panose="00000500000000000000" pitchFamily="2" charset="0"/>
            </a:endParaRPr>
          </a:p>
          <a:p>
            <a:endParaRPr lang="es-ES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Tahoma" panose="020B0604030504040204" pitchFamily="34" charset="0"/>
              <a:cs typeface="Poppins" panose="00000500000000000000" pitchFamily="2" charset="0"/>
            </a:endParaRPr>
          </a:p>
          <a:p>
            <a:endParaRPr lang="es-ES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Tahoma" panose="020B0604030504040204" pitchFamily="34" charset="0"/>
              <a:cs typeface="Poppins" panose="00000500000000000000" pitchFamily="2" charset="0"/>
            </a:endParaRPr>
          </a:p>
          <a:p>
            <a:endParaRPr lang="es-ES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Tahoma" panose="020B0604030504040204" pitchFamily="34" charset="0"/>
              <a:cs typeface="Poppins" panose="00000500000000000000" pitchFamily="2" charset="0"/>
            </a:endParaRPr>
          </a:p>
          <a:p>
            <a:endParaRPr lang="es-ES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Tahoma" panose="020B0604030504040204" pitchFamily="34" charset="0"/>
              <a:cs typeface="Poppins" panose="00000500000000000000" pitchFamily="2" charset="0"/>
            </a:endParaRPr>
          </a:p>
          <a:p>
            <a:endParaRPr lang="es-ES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Tahoma" panose="020B0604030504040204" pitchFamily="34" charset="0"/>
              <a:cs typeface="Poppins" panose="00000500000000000000" pitchFamily="2" charset="0"/>
            </a:endParaRPr>
          </a:p>
          <a:p>
            <a:endParaRPr lang="es-ES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Tahoma" panose="020B0604030504040204" pitchFamily="34" charset="0"/>
              <a:cs typeface="Poppins" panose="00000500000000000000" pitchFamily="2" charset="0"/>
            </a:endParaRPr>
          </a:p>
          <a:p>
            <a:endParaRPr lang="es-ES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Tahoma" panose="020B0604030504040204" pitchFamily="34" charset="0"/>
              <a:cs typeface="Poppins" panose="00000500000000000000" pitchFamily="2" charset="0"/>
            </a:endParaRPr>
          </a:p>
          <a:p>
            <a:endParaRPr lang="es-ES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Tahoma" panose="020B0604030504040204" pitchFamily="34" charset="0"/>
              <a:cs typeface="Poppins" panose="00000500000000000000" pitchFamily="2" charset="0"/>
            </a:endParaRPr>
          </a:p>
          <a:p>
            <a:endParaRPr lang="es-ES" sz="5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Tahom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9869716-DBC2-9FAB-17C2-199CDD940D33}"/>
              </a:ext>
            </a:extLst>
          </p:cNvPr>
          <p:cNvSpPr/>
          <p:nvPr/>
        </p:nvSpPr>
        <p:spPr>
          <a:xfrm>
            <a:off x="1342330" y="3103127"/>
            <a:ext cx="4401454" cy="10302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7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Contar con 1 coordinador </a:t>
            </a:r>
            <a:r>
              <a:rPr lang="es-PE" sz="17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por cada mesa de sufragio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57B2BDEA-E202-5F63-E424-0D1A0C5CF540}"/>
              </a:ext>
            </a:extLst>
          </p:cNvPr>
          <p:cNvSpPr/>
          <p:nvPr/>
        </p:nvSpPr>
        <p:spPr>
          <a:xfrm>
            <a:off x="6599105" y="3103127"/>
            <a:ext cx="4673646" cy="9859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7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Elaboración de materiales informativo y de capacitación electoral </a:t>
            </a:r>
            <a:r>
              <a:rPr lang="es-ES" sz="17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 enfoque de derechos</a:t>
            </a:r>
            <a:endParaRPr lang="es-PE" sz="17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8FC9215-5165-CE91-D820-2F02E128D49E}"/>
              </a:ext>
            </a:extLst>
          </p:cNvPr>
          <p:cNvSpPr txBox="1"/>
          <p:nvPr/>
        </p:nvSpPr>
        <p:spPr>
          <a:xfrm>
            <a:off x="2324988" y="1392720"/>
            <a:ext cx="9303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1F4E79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Elecciones Municipales Complementarias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23AD47E-C1A8-ECD6-C340-EA8AB1C60A22}"/>
              </a:ext>
            </a:extLst>
          </p:cNvPr>
          <p:cNvSpPr/>
          <p:nvPr/>
        </p:nvSpPr>
        <p:spPr>
          <a:xfrm>
            <a:off x="3895273" y="4384252"/>
            <a:ext cx="4401454" cy="10302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7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Uso de Solución tecnológica de apoyo al escrutinio, </a:t>
            </a:r>
            <a:r>
              <a:rPr lang="es-PE" sz="17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como apoyo a los miembros de mesa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DC4CD9D-0B6D-09C8-3B21-1910652DE49A}"/>
              </a:ext>
            </a:extLst>
          </p:cNvPr>
          <p:cNvSpPr txBox="1"/>
          <p:nvPr/>
        </p:nvSpPr>
        <p:spPr>
          <a:xfrm>
            <a:off x="3004457" y="1827418"/>
            <a:ext cx="64108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1F4E79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Estrategias</a:t>
            </a:r>
            <a:r>
              <a:rPr lang="es-ES" sz="2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ES" sz="2000" dirty="0">
                <a:solidFill>
                  <a:srgbClr val="1F4E79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priorizadas   </a:t>
            </a:r>
            <a:r>
              <a:rPr lang="es-ES" sz="3600" b="1" dirty="0">
                <a:solidFill>
                  <a:srgbClr val="1F4E79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S/</a:t>
            </a:r>
            <a:r>
              <a:rPr lang="es-ES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3600" b="1" dirty="0">
                <a:solidFill>
                  <a:srgbClr val="1F4E79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8,678,868</a:t>
            </a:r>
          </a:p>
        </p:txBody>
      </p:sp>
    </p:spTree>
    <p:extLst>
      <p:ext uri="{BB962C8B-B14F-4D97-AF65-F5344CB8AC3E}">
        <p14:creationId xmlns:p14="http://schemas.microsoft.com/office/powerpoint/2010/main" val="2696909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391DFC-CC3A-8915-43A9-E02B6D8AB695}"/>
              </a:ext>
            </a:extLst>
          </p:cNvPr>
          <p:cNvSpPr txBox="1"/>
          <p:nvPr/>
        </p:nvSpPr>
        <p:spPr>
          <a:xfrm>
            <a:off x="5774142" y="617139"/>
            <a:ext cx="60971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8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5. Demanda adicional </a:t>
            </a:r>
            <a:r>
              <a:rPr lang="es-ES" sz="3200" b="1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2024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D91ADAB2-C1A2-5FB7-1B82-F74131563896}"/>
              </a:ext>
            </a:extLst>
          </p:cNvPr>
          <p:cNvSpPr/>
          <p:nvPr/>
        </p:nvSpPr>
        <p:spPr>
          <a:xfrm>
            <a:off x="443010" y="3540227"/>
            <a:ext cx="1983751" cy="26200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FEC5D5D5-7E4D-EDE1-0C36-E620AD8C3CC4}"/>
              </a:ext>
            </a:extLst>
          </p:cNvPr>
          <p:cNvSpPr/>
          <p:nvPr/>
        </p:nvSpPr>
        <p:spPr>
          <a:xfrm>
            <a:off x="6775153" y="3515625"/>
            <a:ext cx="1595508" cy="26446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32C1B87-DC5D-ED3C-A070-B7F385BEDDBA}"/>
              </a:ext>
            </a:extLst>
          </p:cNvPr>
          <p:cNvSpPr txBox="1"/>
          <p:nvPr/>
        </p:nvSpPr>
        <p:spPr>
          <a:xfrm>
            <a:off x="450732" y="3543506"/>
            <a:ext cx="19421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6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Aplicativo Informático</a:t>
            </a:r>
            <a:endParaRPr lang="es-PE" sz="16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64DF528A-5FBE-AAC2-E1F1-F1AC6B48AB6C}"/>
              </a:ext>
            </a:extLst>
          </p:cNvPr>
          <p:cNvSpPr/>
          <p:nvPr/>
        </p:nvSpPr>
        <p:spPr>
          <a:xfrm>
            <a:off x="8458427" y="3515625"/>
            <a:ext cx="1595507" cy="26446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4968F77-4D38-90F9-C83C-9B6FE25D736E}"/>
              </a:ext>
            </a:extLst>
          </p:cNvPr>
          <p:cNvSpPr txBox="1"/>
          <p:nvPr/>
        </p:nvSpPr>
        <p:spPr>
          <a:xfrm>
            <a:off x="6768679" y="3752586"/>
            <a:ext cx="16100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PE" sz="16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Aportaciones</a:t>
            </a:r>
          </a:p>
          <a:p>
            <a:pPr algn="r"/>
            <a:r>
              <a:rPr lang="es-PE" sz="8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algn="ctr"/>
            <a:r>
              <a:rPr lang="es-PE" sz="16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S/2,286,256</a:t>
            </a:r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85EE20C9-C397-2CFE-A070-EC03E5839FFB}"/>
              </a:ext>
            </a:extLst>
          </p:cNvPr>
          <p:cNvSpPr/>
          <p:nvPr/>
        </p:nvSpPr>
        <p:spPr>
          <a:xfrm>
            <a:off x="10153969" y="3529141"/>
            <a:ext cx="1595507" cy="263117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569C9087-B39E-D38C-9392-BDF25C9C49CC}"/>
              </a:ext>
            </a:extLst>
          </p:cNvPr>
          <p:cNvSpPr txBox="1"/>
          <p:nvPr/>
        </p:nvSpPr>
        <p:spPr>
          <a:xfrm>
            <a:off x="8523206" y="3754302"/>
            <a:ext cx="15064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6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Laudos </a:t>
            </a:r>
          </a:p>
          <a:p>
            <a:pPr algn="ctr"/>
            <a:r>
              <a:rPr lang="es-PE" sz="8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(Negociación colectiva)</a:t>
            </a:r>
          </a:p>
          <a:p>
            <a:pPr algn="ctr"/>
            <a:endParaRPr lang="es-PE" sz="800" b="1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s-PE" sz="16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S/ 5,540,430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45061B4-E984-43C2-1EBC-F176A3DDAD22}"/>
              </a:ext>
            </a:extLst>
          </p:cNvPr>
          <p:cNvSpPr txBox="1"/>
          <p:nvPr/>
        </p:nvSpPr>
        <p:spPr>
          <a:xfrm>
            <a:off x="10142083" y="3748416"/>
            <a:ext cx="1619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Beneficios Sociales</a:t>
            </a:r>
            <a:endParaRPr lang="es-PE" sz="16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s-PE" sz="16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S/ 1,330,965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C8B1423E-1E3E-C7FC-EB89-9EB1B95D5C91}"/>
              </a:ext>
            </a:extLst>
          </p:cNvPr>
          <p:cNvSpPr txBox="1"/>
          <p:nvPr/>
        </p:nvSpPr>
        <p:spPr>
          <a:xfrm>
            <a:off x="2157046" y="1249546"/>
            <a:ext cx="80185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1F4E79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Funcionamiento y Operatividad </a:t>
            </a:r>
            <a:endParaRPr lang="es-ES" sz="3600" b="1" dirty="0">
              <a:solidFill>
                <a:srgbClr val="1F4E79"/>
              </a:solidFill>
              <a:latin typeface="Poppins" panose="00000500000000000000" pitchFamily="2" charset="0"/>
              <a:ea typeface="Tahoma" panose="020B0604030504040204" pitchFamily="34" charset="0"/>
              <a:cs typeface="Poppins" panose="00000500000000000000" pitchFamily="2" charset="0"/>
            </a:endParaRPr>
          </a:p>
          <a:p>
            <a:pPr algn="ctr"/>
            <a:r>
              <a:rPr lang="es-ES" sz="3600" b="1" dirty="0">
                <a:solidFill>
                  <a:srgbClr val="1F4E79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S/  17,394,191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A64586F-F20F-8C2B-04D6-220BA76CACE2}"/>
              </a:ext>
            </a:extLst>
          </p:cNvPr>
          <p:cNvSpPr txBox="1"/>
          <p:nvPr/>
        </p:nvSpPr>
        <p:spPr>
          <a:xfrm>
            <a:off x="8547682" y="4718254"/>
            <a:ext cx="1435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0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Arbitrados en los años  2018, 2019, 2022 y 2023 </a:t>
            </a:r>
            <a:r>
              <a:rPr lang="es-PE" sz="10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para el personal contratado bajo el DL 728 y 1057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0A07592F-7F83-7E45-39F5-2078A2698EC0}"/>
              </a:ext>
            </a:extLst>
          </p:cNvPr>
          <p:cNvSpPr txBox="1"/>
          <p:nvPr/>
        </p:nvSpPr>
        <p:spPr>
          <a:xfrm>
            <a:off x="6830396" y="4645580"/>
            <a:ext cx="1459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0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Seguro de Salud (EPS) y Vida Ley</a:t>
            </a:r>
          </a:p>
          <a:p>
            <a:pPr algn="ctr"/>
            <a:endParaRPr lang="es-PE" sz="1000" b="1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s-PE" sz="10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para el personal contratado bajo el DL 728</a:t>
            </a:r>
            <a:endParaRPr lang="es-PE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2174DDE3-3857-6A68-02A4-A402534D632C}"/>
              </a:ext>
            </a:extLst>
          </p:cNvPr>
          <p:cNvSpPr txBox="1"/>
          <p:nvPr/>
        </p:nvSpPr>
        <p:spPr>
          <a:xfrm>
            <a:off x="475644" y="4174799"/>
            <a:ext cx="1917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2024: S/ 4,236,540</a:t>
            </a:r>
          </a:p>
          <a:p>
            <a:pPr algn="ctr"/>
            <a:r>
              <a:rPr lang="es-MX" sz="10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Implementación y desarrollo, licencias, equipos y control de calidad</a:t>
            </a:r>
          </a:p>
          <a:p>
            <a:pPr algn="ctr"/>
            <a:endParaRPr lang="es-MX" sz="10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s-MX" sz="10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2025: S/ 7,295,418</a:t>
            </a:r>
          </a:p>
          <a:p>
            <a:pPr algn="ctr"/>
            <a:r>
              <a:rPr lang="es-MX" sz="10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sz="10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Evaluación, cierre de brechas, levantamiento de hallazgos y observaciones,  Auditoria informática internacional, despliegue</a:t>
            </a:r>
            <a:endParaRPr lang="es-ES" sz="10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05EB3B51-7B0F-B375-814B-CB393CDA8309}"/>
              </a:ext>
            </a:extLst>
          </p:cNvPr>
          <p:cNvSpPr txBox="1"/>
          <p:nvPr/>
        </p:nvSpPr>
        <p:spPr>
          <a:xfrm>
            <a:off x="10181559" y="4722323"/>
            <a:ext cx="15866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Liquidaciones por termino de gestión  </a:t>
            </a:r>
          </a:p>
          <a:p>
            <a:pPr algn="ctr"/>
            <a:r>
              <a:rPr lang="es-MX" sz="10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personal de confianza contratado bajo el DL 728</a:t>
            </a:r>
            <a:endParaRPr lang="es-PE" sz="10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6FEC9BBF-BEDA-6A55-3860-363C3976E316}"/>
              </a:ext>
            </a:extLst>
          </p:cNvPr>
          <p:cNvSpPr txBox="1"/>
          <p:nvPr/>
        </p:nvSpPr>
        <p:spPr>
          <a:xfrm>
            <a:off x="443009" y="2693099"/>
            <a:ext cx="20470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Voto Digital</a:t>
            </a:r>
          </a:p>
          <a:p>
            <a:pPr algn="ctr"/>
            <a:r>
              <a:rPr lang="es-PE" sz="15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S/ 4,236,540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E9A4DCBC-11C2-ECFF-D7FE-1F8D78F935BA}"/>
              </a:ext>
            </a:extLst>
          </p:cNvPr>
          <p:cNvSpPr txBox="1"/>
          <p:nvPr/>
        </p:nvSpPr>
        <p:spPr>
          <a:xfrm>
            <a:off x="7369919" y="2695404"/>
            <a:ext cx="36051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Gasto de Personal</a:t>
            </a:r>
            <a:endParaRPr lang="es-PE" sz="2000" b="1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s-PE" sz="15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S/ 9,157,651</a:t>
            </a:r>
          </a:p>
        </p:txBody>
      </p:sp>
      <p:sp>
        <p:nvSpPr>
          <p:cNvPr id="45" name="Cerrar corchete 44">
            <a:extLst>
              <a:ext uri="{FF2B5EF4-FFF2-40B4-BE49-F238E27FC236}">
                <a16:creationId xmlns:a16="http://schemas.microsoft.com/office/drawing/2014/main" id="{C1FD7AA7-D6D5-CF5A-8E8C-C03EEE226A07}"/>
              </a:ext>
            </a:extLst>
          </p:cNvPr>
          <p:cNvSpPr/>
          <p:nvPr/>
        </p:nvSpPr>
        <p:spPr>
          <a:xfrm rot="16200000">
            <a:off x="9123063" y="1009516"/>
            <a:ext cx="306780" cy="4958994"/>
          </a:xfrm>
          <a:prstGeom prst="rightBracke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E50A44B6-6259-28FD-60D5-E69BCBDAB350}"/>
              </a:ext>
            </a:extLst>
          </p:cNvPr>
          <p:cNvSpPr/>
          <p:nvPr/>
        </p:nvSpPr>
        <p:spPr>
          <a:xfrm>
            <a:off x="2617826" y="3537444"/>
            <a:ext cx="1983751" cy="26200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E441A051-5656-E2A5-7A3F-924E35694E7F}"/>
              </a:ext>
            </a:extLst>
          </p:cNvPr>
          <p:cNvSpPr txBox="1"/>
          <p:nvPr/>
        </p:nvSpPr>
        <p:spPr>
          <a:xfrm>
            <a:off x="2611352" y="3600476"/>
            <a:ext cx="19421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6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 Inversión</a:t>
            </a:r>
          </a:p>
          <a:p>
            <a:pPr algn="ctr"/>
            <a:r>
              <a:rPr lang="es-PE" sz="16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S/ 1,000,000 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05EB15DC-7A7D-48A1-DE9D-0FC1E9436CEF}"/>
              </a:ext>
            </a:extLst>
          </p:cNvPr>
          <p:cNvSpPr txBox="1"/>
          <p:nvPr/>
        </p:nvSpPr>
        <p:spPr>
          <a:xfrm>
            <a:off x="2611354" y="4314243"/>
            <a:ext cx="1970309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Formular Perfil </a:t>
            </a:r>
            <a:endParaRPr lang="es-ES" sz="10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s-ES" sz="10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Construcción de la </a:t>
            </a:r>
            <a:r>
              <a:rPr lang="es-ES" sz="10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sede institucional</a:t>
            </a:r>
          </a:p>
          <a:p>
            <a:pPr algn="ctr"/>
            <a:endParaRPr lang="es-ES" sz="1000" b="1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s-MX" sz="10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Mejoramiento del servicio de habitabilidad institucional en la Oficina Nacional de Procesos Electorales (ONPE) - código 221186</a:t>
            </a:r>
            <a:endParaRPr lang="es-ES" sz="10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s-ES" sz="1000" b="1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s-ES" sz="1000" b="1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s-ES" sz="1000" b="1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79DF9690-ED77-739B-7851-E29AC4A80F97}"/>
              </a:ext>
            </a:extLst>
          </p:cNvPr>
          <p:cNvSpPr txBox="1"/>
          <p:nvPr/>
        </p:nvSpPr>
        <p:spPr>
          <a:xfrm>
            <a:off x="2713177" y="2693099"/>
            <a:ext cx="17960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Inversiones</a:t>
            </a:r>
          </a:p>
          <a:p>
            <a:pPr algn="ctr"/>
            <a:r>
              <a:rPr lang="es-PE" sz="15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S/1,000,000 </a:t>
            </a:r>
          </a:p>
        </p:txBody>
      </p:sp>
      <p:sp>
        <p:nvSpPr>
          <p:cNvPr id="50" name="Cerrar corchete 49">
            <a:extLst>
              <a:ext uri="{FF2B5EF4-FFF2-40B4-BE49-F238E27FC236}">
                <a16:creationId xmlns:a16="http://schemas.microsoft.com/office/drawing/2014/main" id="{CD8C2F02-DCAF-F0B6-7480-54CC59E5CB5D}"/>
              </a:ext>
            </a:extLst>
          </p:cNvPr>
          <p:cNvSpPr/>
          <p:nvPr/>
        </p:nvSpPr>
        <p:spPr>
          <a:xfrm rot="16200000">
            <a:off x="3453157" y="2531317"/>
            <a:ext cx="316056" cy="1900549"/>
          </a:xfrm>
          <a:prstGeom prst="rightBracke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1" name="Cerrar corchete 50">
            <a:extLst>
              <a:ext uri="{FF2B5EF4-FFF2-40B4-BE49-F238E27FC236}">
                <a16:creationId xmlns:a16="http://schemas.microsoft.com/office/drawing/2014/main" id="{16823CC8-A490-D4EE-96F7-BD477ABBC82B}"/>
              </a:ext>
            </a:extLst>
          </p:cNvPr>
          <p:cNvSpPr/>
          <p:nvPr/>
        </p:nvSpPr>
        <p:spPr>
          <a:xfrm rot="16200000">
            <a:off x="1318564" y="2500518"/>
            <a:ext cx="253495" cy="1905151"/>
          </a:xfrm>
          <a:prstGeom prst="rightBracke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FD90B99A-DD90-4A20-D48D-ED235D9EC15E}"/>
              </a:ext>
            </a:extLst>
          </p:cNvPr>
          <p:cNvSpPr/>
          <p:nvPr/>
        </p:nvSpPr>
        <p:spPr>
          <a:xfrm>
            <a:off x="4689220" y="3537444"/>
            <a:ext cx="1983751" cy="26200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21A8E4E7-D98E-75AE-A672-EBF1C84A0DC6}"/>
              </a:ext>
            </a:extLst>
          </p:cNvPr>
          <p:cNvSpPr txBox="1"/>
          <p:nvPr/>
        </p:nvSpPr>
        <p:spPr>
          <a:xfrm>
            <a:off x="4702751" y="3596028"/>
            <a:ext cx="19421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6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</a:t>
            </a:r>
          </a:p>
          <a:p>
            <a:pPr algn="ctr"/>
            <a:r>
              <a:rPr lang="es-PE" sz="16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S/ 3,000,000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890B128B-04A9-6A55-5E8A-F78841E244A8}"/>
              </a:ext>
            </a:extLst>
          </p:cNvPr>
          <p:cNvSpPr txBox="1"/>
          <p:nvPr/>
        </p:nvSpPr>
        <p:spPr>
          <a:xfrm>
            <a:off x="4682748" y="4314243"/>
            <a:ext cx="197030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Fases a ejecutar:</a:t>
            </a:r>
          </a:p>
          <a:p>
            <a:pPr algn="ctr"/>
            <a:endParaRPr lang="es-ES" sz="10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47675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Fase Instructiva</a:t>
            </a:r>
          </a:p>
          <a:p>
            <a:pPr marL="447675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Fase Resolutiva</a:t>
            </a:r>
          </a:p>
          <a:p>
            <a:pPr marL="447675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Fase Sancionadora</a:t>
            </a:r>
          </a:p>
          <a:p>
            <a:pPr marL="276225"/>
            <a:endParaRPr lang="es-ES" sz="10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s-ES" sz="10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 los más de 72 mil candidatos obligados a rendir cuentas, se tiene a la fecha una proyección de 8350 infractores.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2CA7857F-4F47-4B23-8B58-E89F3687FAE2}"/>
              </a:ext>
            </a:extLst>
          </p:cNvPr>
          <p:cNvSpPr txBox="1"/>
          <p:nvPr/>
        </p:nvSpPr>
        <p:spPr>
          <a:xfrm>
            <a:off x="4795609" y="2689561"/>
            <a:ext cx="17960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</a:t>
            </a:r>
          </a:p>
          <a:p>
            <a:pPr algn="ctr"/>
            <a:r>
              <a:rPr lang="es-PE" sz="15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S/ 3,000,000</a:t>
            </a:r>
          </a:p>
        </p:txBody>
      </p:sp>
      <p:sp>
        <p:nvSpPr>
          <p:cNvPr id="56" name="Cerrar corchete 55">
            <a:extLst>
              <a:ext uri="{FF2B5EF4-FFF2-40B4-BE49-F238E27FC236}">
                <a16:creationId xmlns:a16="http://schemas.microsoft.com/office/drawing/2014/main" id="{0011ADA3-2684-2908-7204-A55124654860}"/>
              </a:ext>
            </a:extLst>
          </p:cNvPr>
          <p:cNvSpPr/>
          <p:nvPr/>
        </p:nvSpPr>
        <p:spPr>
          <a:xfrm rot="16200000">
            <a:off x="5524551" y="2531317"/>
            <a:ext cx="316056" cy="1900549"/>
          </a:xfrm>
          <a:prstGeom prst="rightBracke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7220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125A51B6-BBAD-49B2-3D0F-C8C952C74510}"/>
              </a:ext>
            </a:extLst>
          </p:cNvPr>
          <p:cNvSpPr txBox="1"/>
          <p:nvPr/>
        </p:nvSpPr>
        <p:spPr>
          <a:xfrm>
            <a:off x="2100094" y="717504"/>
            <a:ext cx="97576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451"/>
              </a:spcAft>
            </a:pPr>
            <a:r>
              <a:rPr lang="es-ES" sz="26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6. Artículos a ser incluidos en la Ley de Presupuesto 2024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F2ED6ED-659A-2553-57EC-0388B41E04C7}"/>
              </a:ext>
            </a:extLst>
          </p:cNvPr>
          <p:cNvSpPr txBox="1"/>
          <p:nvPr/>
        </p:nvSpPr>
        <p:spPr>
          <a:xfrm>
            <a:off x="797798" y="2407998"/>
            <a:ext cx="524092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“Exceptuase a la Oficina Nacional de Procesos Electorales de lo dispuesto por el Decreto Supremo 043-2022-EF (numeral 15.3 del articulo 15 y numeral 1 de la primera disposición complementaria final del Decreto Legislativo 1441), a fin de emplear durante el año 2024, sus recursos presupuestales generales en la fuente de recursos directamente recaudados.”</a:t>
            </a:r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E5DCABDE-04F7-C630-E88C-8F9D68F75B91}"/>
              </a:ext>
            </a:extLst>
          </p:cNvPr>
          <p:cNvSpPr/>
          <p:nvPr/>
        </p:nvSpPr>
        <p:spPr>
          <a:xfrm>
            <a:off x="593497" y="1536918"/>
            <a:ext cx="5445224" cy="514800"/>
          </a:xfrm>
          <a:prstGeom prst="homePlate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Autorización para emplear los recursos directamente recaudados</a:t>
            </a:r>
            <a:endParaRPr lang="es-PE" sz="1600" dirty="0"/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3A2E93E0-4F10-5A38-B6BD-B2E760240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642114"/>
              </p:ext>
            </p:extLst>
          </p:nvPr>
        </p:nvGraphicFramePr>
        <p:xfrm>
          <a:off x="963980" y="5321082"/>
          <a:ext cx="4908557" cy="705380"/>
        </p:xfrm>
        <a:graphic>
          <a:graphicData uri="http://schemas.openxmlformats.org/drawingml/2006/table">
            <a:tbl>
              <a:tblPr/>
              <a:tblGrid>
                <a:gridCol w="1678139">
                  <a:extLst>
                    <a:ext uri="{9D8B030D-6E8A-4147-A177-3AD203B41FA5}">
                      <a16:colId xmlns:a16="http://schemas.microsoft.com/office/drawing/2014/main" val="304470452"/>
                    </a:ext>
                  </a:extLst>
                </a:gridCol>
                <a:gridCol w="1552279">
                  <a:extLst>
                    <a:ext uri="{9D8B030D-6E8A-4147-A177-3AD203B41FA5}">
                      <a16:colId xmlns:a16="http://schemas.microsoft.com/office/drawing/2014/main" val="871413428"/>
                    </a:ext>
                  </a:extLst>
                </a:gridCol>
                <a:gridCol w="1678139">
                  <a:extLst>
                    <a:ext uri="{9D8B030D-6E8A-4147-A177-3AD203B41FA5}">
                      <a16:colId xmlns:a16="http://schemas.microsoft.com/office/drawing/2014/main" val="898074212"/>
                    </a:ext>
                  </a:extLst>
                </a:gridCol>
              </a:tblGrid>
              <a:tr h="35269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2020</a:t>
                      </a:r>
                    </a:p>
                  </a:txBody>
                  <a:tcPr marL="4763" marR="4763" marT="4763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2021</a:t>
                      </a:r>
                    </a:p>
                  </a:txBody>
                  <a:tcPr marL="4763" marR="4763" marT="4763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2022</a:t>
                      </a:r>
                    </a:p>
                  </a:txBody>
                  <a:tcPr marL="4763" marR="4763" marT="4763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916955"/>
                  </a:ext>
                </a:extLst>
              </a:tr>
              <a:tr h="35269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25,702,247 </a:t>
                      </a:r>
                    </a:p>
                  </a:txBody>
                  <a:tcPr marL="4763" marR="4763" marT="4763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39,807,025 </a:t>
                      </a:r>
                    </a:p>
                  </a:txBody>
                  <a:tcPr marL="4763" marR="4763" marT="4763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136,061,676 </a:t>
                      </a:r>
                    </a:p>
                  </a:txBody>
                  <a:tcPr marL="4763" marR="4763" marT="4763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446604"/>
                  </a:ext>
                </a:extLst>
              </a:tr>
            </a:tbl>
          </a:graphicData>
        </a:graphic>
      </p:graphicFrame>
      <p:sp>
        <p:nvSpPr>
          <p:cNvPr id="11" name="Flecha: pentágono 10">
            <a:extLst>
              <a:ext uri="{FF2B5EF4-FFF2-40B4-BE49-F238E27FC236}">
                <a16:creationId xmlns:a16="http://schemas.microsoft.com/office/drawing/2014/main" id="{5DABFCE9-888F-75BC-20A1-0D5D2A37DF1C}"/>
              </a:ext>
            </a:extLst>
          </p:cNvPr>
          <p:cNvSpPr/>
          <p:nvPr/>
        </p:nvSpPr>
        <p:spPr>
          <a:xfrm>
            <a:off x="7149503" y="1379735"/>
            <a:ext cx="4602685" cy="514800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Conceptos ejecutados y financiados con RDR</a:t>
            </a:r>
          </a:p>
          <a:p>
            <a:pPr algn="ctr"/>
            <a:r>
              <a:rPr lang="es-MX" sz="14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2020-2022</a:t>
            </a:r>
            <a:endParaRPr lang="es-PE" sz="1400" dirty="0"/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A0B7FC49-0361-2544-B315-D8C9D9AE5E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56361"/>
              </p:ext>
            </p:extLst>
          </p:nvPr>
        </p:nvGraphicFramePr>
        <p:xfrm>
          <a:off x="7149503" y="1742883"/>
          <a:ext cx="4506092" cy="4823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760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D7074D5-82E8-41C7-8C12-426FCDFE2DDD}"/>
              </a:ext>
            </a:extLst>
          </p:cNvPr>
          <p:cNvSpPr txBox="1"/>
          <p:nvPr/>
        </p:nvSpPr>
        <p:spPr>
          <a:xfrm>
            <a:off x="8568813" y="548270"/>
            <a:ext cx="32846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30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Contenido</a:t>
            </a:r>
            <a:endParaRPr lang="es-PE" sz="3000" b="1" dirty="0">
              <a:solidFill>
                <a:schemeClr val="accent5">
                  <a:lumMod val="50000"/>
                </a:schemeClr>
              </a:solidFill>
              <a:latin typeface="Poppins" panose="00000500000000000000" pitchFamily="2" charset="0"/>
              <a:ea typeface="Tahom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A792E97-32CB-E101-CD68-F7D45A5A8FD4}"/>
              </a:ext>
            </a:extLst>
          </p:cNvPr>
          <p:cNvSpPr txBox="1"/>
          <p:nvPr/>
        </p:nvSpPr>
        <p:spPr>
          <a:xfrm>
            <a:off x="1838218" y="1851645"/>
            <a:ext cx="8776822" cy="3134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Aft>
                <a:spcPts val="451"/>
              </a:spcAft>
              <a:buFont typeface="+mj-lt"/>
              <a:buAutoNum type="arabicPeriod"/>
            </a:pPr>
            <a:r>
              <a:rPr lang="es-MX" sz="17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La ONPE</a:t>
            </a:r>
          </a:p>
          <a:p>
            <a:pPr marL="342900" indent="-342900" algn="just">
              <a:spcAft>
                <a:spcPts val="451"/>
              </a:spcAft>
              <a:buFont typeface="+mj-lt"/>
              <a:buAutoNum type="arabicPeriod"/>
            </a:pPr>
            <a:endParaRPr lang="es-MX" sz="5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Cambria" panose="02040503050406030204" pitchFamily="18" charset="0"/>
              <a:cs typeface="Poppins" panose="00000500000000000000" pitchFamily="2" charset="0"/>
            </a:endParaRPr>
          </a:p>
          <a:p>
            <a:pPr marL="342900" indent="-342900" algn="just">
              <a:spcAft>
                <a:spcPts val="451"/>
              </a:spcAft>
              <a:buFontTx/>
              <a:buAutoNum type="arabicPeriod" startAt="2"/>
            </a:pPr>
            <a:r>
              <a:rPr lang="es-MX" sz="17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Cumplimiento de las metas aprobadas en el presupuesto de los años fiscales 2020, 2021, 2022, 2023 (hasta el primer semestre) y un estimado al cierre de dicho año fiscal.</a:t>
            </a:r>
          </a:p>
          <a:p>
            <a:pPr marL="342900" indent="-342900" algn="just">
              <a:spcAft>
                <a:spcPts val="451"/>
              </a:spcAft>
              <a:buFontTx/>
              <a:buAutoNum type="arabicPeriod" startAt="2"/>
            </a:pPr>
            <a:r>
              <a:rPr lang="es-ES" sz="17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Asignación de Créditos Presupuestarios: 2020 al 2023 y programado 2024 </a:t>
            </a:r>
          </a:p>
          <a:p>
            <a:pPr marL="342900" indent="-342900" algn="just">
              <a:spcAft>
                <a:spcPts val="451"/>
              </a:spcAft>
              <a:buFontTx/>
              <a:buAutoNum type="arabicPeriod" startAt="2"/>
            </a:pPr>
            <a:endParaRPr lang="es-ES" sz="5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Cambria" panose="02040503050406030204" pitchFamily="18" charset="0"/>
              <a:cs typeface="Poppins" panose="00000500000000000000" pitchFamily="2" charset="0"/>
            </a:endParaRPr>
          </a:p>
          <a:p>
            <a:pPr algn="just">
              <a:spcAft>
                <a:spcPts val="451"/>
              </a:spcAft>
            </a:pPr>
            <a:r>
              <a:rPr lang="es-ES" sz="17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4.   Problemática presentada en la ejecución del gasto y medidas adoptadas</a:t>
            </a:r>
            <a:endParaRPr lang="es-PE" sz="17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Cambria" panose="02040503050406030204" pitchFamily="18" charset="0"/>
              <a:cs typeface="Poppins" panose="00000500000000000000" pitchFamily="2" charset="0"/>
            </a:endParaRPr>
          </a:p>
          <a:p>
            <a:pPr marL="342900" indent="-342900" algn="just">
              <a:spcAft>
                <a:spcPts val="451"/>
              </a:spcAft>
              <a:buFont typeface="+mj-lt"/>
              <a:buAutoNum type="arabicPeriod"/>
            </a:pPr>
            <a:endParaRPr lang="es-PE" sz="5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Cambria" panose="02040503050406030204" pitchFamily="18" charset="0"/>
              <a:cs typeface="Poppins" panose="00000500000000000000" pitchFamily="2" charset="0"/>
            </a:endParaRPr>
          </a:p>
          <a:p>
            <a:pPr algn="just">
              <a:spcAft>
                <a:spcPts val="451"/>
              </a:spcAft>
            </a:pPr>
            <a:r>
              <a:rPr lang="es-PE" sz="17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5.   Demanda adicional 2024</a:t>
            </a:r>
          </a:p>
          <a:p>
            <a:pPr marL="342900" indent="-342900" algn="just">
              <a:spcAft>
                <a:spcPts val="451"/>
              </a:spcAft>
              <a:buFont typeface="+mj-lt"/>
              <a:buAutoNum type="arabicPeriod"/>
            </a:pPr>
            <a:endParaRPr lang="es-PE" sz="5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Cambria" panose="02040503050406030204" pitchFamily="18" charset="0"/>
              <a:cs typeface="Poppins" panose="00000500000000000000" pitchFamily="2" charset="0"/>
            </a:endParaRPr>
          </a:p>
          <a:p>
            <a:pPr algn="just">
              <a:spcAft>
                <a:spcPts val="451"/>
              </a:spcAft>
            </a:pPr>
            <a:r>
              <a:rPr lang="es-PE" sz="17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6.   Propuesta de articulados para la Ley de Presupuesto 2024</a:t>
            </a:r>
          </a:p>
        </p:txBody>
      </p:sp>
    </p:spTree>
    <p:extLst>
      <p:ext uri="{BB962C8B-B14F-4D97-AF65-F5344CB8AC3E}">
        <p14:creationId xmlns:p14="http://schemas.microsoft.com/office/powerpoint/2010/main" val="241764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125A51B6-BBAD-49B2-3D0F-C8C952C74510}"/>
              </a:ext>
            </a:extLst>
          </p:cNvPr>
          <p:cNvSpPr txBox="1"/>
          <p:nvPr/>
        </p:nvSpPr>
        <p:spPr>
          <a:xfrm>
            <a:off x="3092362" y="580707"/>
            <a:ext cx="87653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r">
              <a:spcAft>
                <a:spcPts val="451"/>
              </a:spcAft>
              <a:buFont typeface="+mj-lt"/>
              <a:buAutoNum type="arabicPeriod"/>
            </a:pPr>
            <a:r>
              <a:rPr lang="es-MX" sz="30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La ONPE</a:t>
            </a: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161D4C63-798A-D1A1-B7F3-243E1240AD8B}"/>
              </a:ext>
            </a:extLst>
          </p:cNvPr>
          <p:cNvSpPr/>
          <p:nvPr/>
        </p:nvSpPr>
        <p:spPr>
          <a:xfrm flipH="1">
            <a:off x="5483346" y="5063396"/>
            <a:ext cx="769066" cy="802696"/>
          </a:xfrm>
          <a:custGeom>
            <a:avLst/>
            <a:gdLst>
              <a:gd name="connsiteX0" fmla="*/ 35610 w 769066"/>
              <a:gd name="connsiteY0" fmla="*/ 494086 h 802696"/>
              <a:gd name="connsiteX1" fmla="*/ 294768 w 769066"/>
              <a:gd name="connsiteY1" fmla="*/ 764055 h 802696"/>
              <a:gd name="connsiteX2" fmla="*/ 472815 w 769066"/>
              <a:gd name="connsiteY2" fmla="*/ 764055 h 802696"/>
              <a:gd name="connsiteX3" fmla="*/ 731973 w 769066"/>
              <a:gd name="connsiteY3" fmla="*/ 494086 h 802696"/>
              <a:gd name="connsiteX4" fmla="*/ 731973 w 769066"/>
              <a:gd name="connsiteY4" fmla="*/ 308610 h 802696"/>
              <a:gd name="connsiteX5" fmla="*/ 472815 w 769066"/>
              <a:gd name="connsiteY5" fmla="*/ 38641 h 802696"/>
              <a:gd name="connsiteX6" fmla="*/ 294768 w 769066"/>
              <a:gd name="connsiteY6" fmla="*/ 38641 h 802696"/>
              <a:gd name="connsiteX7" fmla="*/ 35610 w 769066"/>
              <a:gd name="connsiteY7" fmla="*/ 308610 h 802696"/>
              <a:gd name="connsiteX8" fmla="*/ 35610 w 769066"/>
              <a:gd name="connsiteY8" fmla="*/ 494086 h 802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9066" h="802696">
                <a:moveTo>
                  <a:pt x="35610" y="494086"/>
                </a:moveTo>
                <a:lnTo>
                  <a:pt x="294768" y="764055"/>
                </a:lnTo>
                <a:cubicBezTo>
                  <a:pt x="344225" y="815576"/>
                  <a:pt x="423358" y="815576"/>
                  <a:pt x="472815" y="764055"/>
                </a:cubicBezTo>
                <a:lnTo>
                  <a:pt x="731973" y="494086"/>
                </a:lnTo>
                <a:cubicBezTo>
                  <a:pt x="781431" y="442565"/>
                  <a:pt x="781431" y="360131"/>
                  <a:pt x="731973" y="308610"/>
                </a:cubicBezTo>
                <a:lnTo>
                  <a:pt x="472815" y="38641"/>
                </a:lnTo>
                <a:cubicBezTo>
                  <a:pt x="423358" y="-12880"/>
                  <a:pt x="344225" y="-12880"/>
                  <a:pt x="294768" y="38641"/>
                </a:cubicBezTo>
                <a:lnTo>
                  <a:pt x="35610" y="308610"/>
                </a:lnTo>
                <a:cubicBezTo>
                  <a:pt x="-11870" y="360131"/>
                  <a:pt x="-11870" y="442565"/>
                  <a:pt x="35610" y="494086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19756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2C0601AD-5851-2550-EA7F-CC724D029FBA}"/>
              </a:ext>
            </a:extLst>
          </p:cNvPr>
          <p:cNvSpPr/>
          <p:nvPr/>
        </p:nvSpPr>
        <p:spPr>
          <a:xfrm flipH="1">
            <a:off x="5695024" y="5063396"/>
            <a:ext cx="770550" cy="802696"/>
          </a:xfrm>
          <a:custGeom>
            <a:avLst/>
            <a:gdLst>
              <a:gd name="connsiteX0" fmla="*/ 37093 w 770550"/>
              <a:gd name="connsiteY0" fmla="*/ 494086 h 802696"/>
              <a:gd name="connsiteX1" fmla="*/ 296251 w 770550"/>
              <a:gd name="connsiteY1" fmla="*/ 764055 h 802696"/>
              <a:gd name="connsiteX2" fmla="*/ 474299 w 770550"/>
              <a:gd name="connsiteY2" fmla="*/ 764055 h 802696"/>
              <a:gd name="connsiteX3" fmla="*/ 733457 w 770550"/>
              <a:gd name="connsiteY3" fmla="*/ 494086 h 802696"/>
              <a:gd name="connsiteX4" fmla="*/ 733457 w 770550"/>
              <a:gd name="connsiteY4" fmla="*/ 308610 h 802696"/>
              <a:gd name="connsiteX5" fmla="*/ 474299 w 770550"/>
              <a:gd name="connsiteY5" fmla="*/ 38641 h 802696"/>
              <a:gd name="connsiteX6" fmla="*/ 296251 w 770550"/>
              <a:gd name="connsiteY6" fmla="*/ 38641 h 802696"/>
              <a:gd name="connsiteX7" fmla="*/ 37093 w 770550"/>
              <a:gd name="connsiteY7" fmla="*/ 308610 h 802696"/>
              <a:gd name="connsiteX8" fmla="*/ 37093 w 770550"/>
              <a:gd name="connsiteY8" fmla="*/ 494086 h 802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0550" h="802696">
                <a:moveTo>
                  <a:pt x="37093" y="494086"/>
                </a:moveTo>
                <a:lnTo>
                  <a:pt x="296251" y="764055"/>
                </a:lnTo>
                <a:cubicBezTo>
                  <a:pt x="345709" y="815576"/>
                  <a:pt x="424841" y="815576"/>
                  <a:pt x="474299" y="764055"/>
                </a:cubicBezTo>
                <a:lnTo>
                  <a:pt x="733457" y="494086"/>
                </a:lnTo>
                <a:cubicBezTo>
                  <a:pt x="782915" y="442565"/>
                  <a:pt x="782915" y="360131"/>
                  <a:pt x="733457" y="308610"/>
                </a:cubicBezTo>
                <a:lnTo>
                  <a:pt x="474299" y="38641"/>
                </a:lnTo>
                <a:cubicBezTo>
                  <a:pt x="424841" y="-12880"/>
                  <a:pt x="345709" y="-12880"/>
                  <a:pt x="296251" y="38641"/>
                </a:cubicBezTo>
                <a:lnTo>
                  <a:pt x="37093" y="308610"/>
                </a:lnTo>
                <a:cubicBezTo>
                  <a:pt x="-12364" y="360131"/>
                  <a:pt x="-12364" y="442565"/>
                  <a:pt x="37093" y="49408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756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92E146DB-6583-4920-D4FD-16D799359808}"/>
              </a:ext>
            </a:extLst>
          </p:cNvPr>
          <p:cNvSpPr/>
          <p:nvPr/>
        </p:nvSpPr>
        <p:spPr>
          <a:xfrm flipH="1">
            <a:off x="5903242" y="4831037"/>
            <a:ext cx="1175113" cy="1224137"/>
          </a:xfrm>
          <a:custGeom>
            <a:avLst/>
            <a:gdLst>
              <a:gd name="connsiteX0" fmla="*/ 1118732 w 1175113"/>
              <a:gd name="connsiteY0" fmla="*/ 753236 h 1224137"/>
              <a:gd name="connsiteX1" fmla="*/ 723071 w 1175113"/>
              <a:gd name="connsiteY1" fmla="*/ 1165404 h 1224137"/>
              <a:gd name="connsiteX2" fmla="*/ 452043 w 1175113"/>
              <a:gd name="connsiteY2" fmla="*/ 1165404 h 1224137"/>
              <a:gd name="connsiteX3" fmla="*/ 56382 w 1175113"/>
              <a:gd name="connsiteY3" fmla="*/ 753236 h 1224137"/>
              <a:gd name="connsiteX4" fmla="*/ 56382 w 1175113"/>
              <a:gd name="connsiteY4" fmla="*/ 470901 h 1224137"/>
              <a:gd name="connsiteX5" fmla="*/ 452043 w 1175113"/>
              <a:gd name="connsiteY5" fmla="*/ 58734 h 1224137"/>
              <a:gd name="connsiteX6" fmla="*/ 723071 w 1175113"/>
              <a:gd name="connsiteY6" fmla="*/ 58734 h 1224137"/>
              <a:gd name="connsiteX7" fmla="*/ 1118732 w 1175113"/>
              <a:gd name="connsiteY7" fmla="*/ 470901 h 1224137"/>
              <a:gd name="connsiteX8" fmla="*/ 1118732 w 1175113"/>
              <a:gd name="connsiteY8" fmla="*/ 753236 h 122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113" h="1224137">
                <a:moveTo>
                  <a:pt x="1118732" y="753236"/>
                </a:moveTo>
                <a:lnTo>
                  <a:pt x="723071" y="1165404"/>
                </a:lnTo>
                <a:cubicBezTo>
                  <a:pt x="647895" y="1243715"/>
                  <a:pt x="527219" y="1243715"/>
                  <a:pt x="452043" y="1165404"/>
                </a:cubicBezTo>
                <a:lnTo>
                  <a:pt x="56382" y="753236"/>
                </a:lnTo>
                <a:cubicBezTo>
                  <a:pt x="-18794" y="674924"/>
                  <a:pt x="-18794" y="549213"/>
                  <a:pt x="56382" y="470901"/>
                </a:cubicBezTo>
                <a:lnTo>
                  <a:pt x="452043" y="58734"/>
                </a:lnTo>
                <a:cubicBezTo>
                  <a:pt x="527219" y="-19578"/>
                  <a:pt x="647895" y="-19578"/>
                  <a:pt x="723071" y="58734"/>
                </a:cubicBezTo>
                <a:lnTo>
                  <a:pt x="1118732" y="470901"/>
                </a:lnTo>
                <a:cubicBezTo>
                  <a:pt x="1193908" y="549213"/>
                  <a:pt x="1193908" y="674924"/>
                  <a:pt x="1118732" y="753236"/>
                </a:cubicBezTo>
                <a:close/>
              </a:path>
            </a:pathLst>
          </a:custGeom>
          <a:solidFill>
            <a:srgbClr val="FFFFFF"/>
          </a:solidFill>
          <a:ln w="19756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" name="Rectángulo: esquinas redondeadas 15">
            <a:extLst>
              <a:ext uri="{FF2B5EF4-FFF2-40B4-BE49-F238E27FC236}">
                <a16:creationId xmlns:a16="http://schemas.microsoft.com/office/drawing/2014/main" id="{86C4537E-239B-B6C5-6310-48FB7668D409}"/>
              </a:ext>
            </a:extLst>
          </p:cNvPr>
          <p:cNvSpPr/>
          <p:nvPr/>
        </p:nvSpPr>
        <p:spPr>
          <a:xfrm>
            <a:off x="7620374" y="4768932"/>
            <a:ext cx="4078714" cy="1391624"/>
          </a:xfrm>
          <a:prstGeom prst="roundRect">
            <a:avLst>
              <a:gd name="adj" fmla="val 835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451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Ejecución de procesos electorales</a:t>
            </a:r>
          </a:p>
          <a:p>
            <a:pPr marL="285750" indent="-285750">
              <a:spcAft>
                <a:spcPts val="451"/>
              </a:spcAft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Verificación y control de las finanzas partidarias</a:t>
            </a:r>
          </a:p>
          <a:p>
            <a:pPr marL="285750" indent="-285750">
              <a:spcAft>
                <a:spcPts val="451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Asistencia técnica</a:t>
            </a:r>
            <a:endParaRPr lang="es-PE" sz="14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spcAft>
                <a:spcPts val="451"/>
              </a:spcAft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Capacitación y educación electoral</a:t>
            </a:r>
          </a:p>
        </p:txBody>
      </p:sp>
      <p:sp>
        <p:nvSpPr>
          <p:cNvPr id="5" name="Rectángulo: esquinas redondeadas 17">
            <a:extLst>
              <a:ext uri="{FF2B5EF4-FFF2-40B4-BE49-F238E27FC236}">
                <a16:creationId xmlns:a16="http://schemas.microsoft.com/office/drawing/2014/main" id="{7F2C7F86-C525-70F5-5F37-709022D3FEE4}"/>
              </a:ext>
            </a:extLst>
          </p:cNvPr>
          <p:cNvSpPr/>
          <p:nvPr/>
        </p:nvSpPr>
        <p:spPr>
          <a:xfrm>
            <a:off x="6117569" y="5120938"/>
            <a:ext cx="1459366" cy="63815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>
                <a:solidFill>
                  <a:schemeClr val="bg1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Funciones</a:t>
            </a:r>
            <a:endParaRPr lang="es-PE" sz="1800" b="1" dirty="0">
              <a:solidFill>
                <a:schemeClr val="bg1"/>
              </a:solidFill>
              <a:latin typeface="Poppins" panose="00000500000000000000" pitchFamily="2" charset="0"/>
              <a:ea typeface="Tahom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6" name="Rectángulo: esquinas redondeadas 11">
            <a:extLst>
              <a:ext uri="{FF2B5EF4-FFF2-40B4-BE49-F238E27FC236}">
                <a16:creationId xmlns:a16="http://schemas.microsoft.com/office/drawing/2014/main" id="{5CCF40CC-933A-D5EA-7789-264E228B2B9A}"/>
              </a:ext>
            </a:extLst>
          </p:cNvPr>
          <p:cNvSpPr/>
          <p:nvPr/>
        </p:nvSpPr>
        <p:spPr>
          <a:xfrm>
            <a:off x="7620375" y="2968953"/>
            <a:ext cx="4078714" cy="1421609"/>
          </a:xfrm>
          <a:prstGeom prst="roundRect">
            <a:avLst>
              <a:gd name="adj" fmla="val 1283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Velar por la obtención de la </a:t>
            </a:r>
            <a:r>
              <a:rPr lang="es-PE" sz="14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fiel y libre expresión </a:t>
            </a:r>
            <a:r>
              <a:rPr lang="es-PE" sz="14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de la </a:t>
            </a:r>
            <a:r>
              <a:rPr lang="es-PE" sz="14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voluntad popular </a:t>
            </a:r>
            <a:r>
              <a:rPr lang="es-PE" sz="14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de los ciudadanos </a:t>
            </a:r>
            <a:r>
              <a:rPr lang="es-PE" sz="14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en todos los procesos electorales</a:t>
            </a:r>
            <a:r>
              <a:rPr lang="es-PE" sz="14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, de </a:t>
            </a:r>
            <a:r>
              <a:rPr lang="es-PE" sz="14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manera oportuna</a:t>
            </a:r>
            <a:r>
              <a:rPr lang="es-PE" sz="14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, </a:t>
            </a:r>
            <a:r>
              <a:rPr lang="es-PE" sz="14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transparente</a:t>
            </a:r>
            <a:r>
              <a:rPr lang="es-PE" sz="14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 y con un </a:t>
            </a:r>
            <a:r>
              <a:rPr lang="es-PE" sz="14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enfoque intercultural </a:t>
            </a:r>
            <a:r>
              <a:rPr lang="es-PE" sz="14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e </a:t>
            </a:r>
            <a:r>
              <a:rPr lang="es-PE" sz="14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inclusivo</a:t>
            </a:r>
            <a:endParaRPr lang="es-ES" sz="1400" b="1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Tahom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1A63D9EE-C684-E510-443F-2262975528C8}"/>
              </a:ext>
            </a:extLst>
          </p:cNvPr>
          <p:cNvSpPr/>
          <p:nvPr/>
        </p:nvSpPr>
        <p:spPr>
          <a:xfrm>
            <a:off x="5425631" y="3249250"/>
            <a:ext cx="881057" cy="881057"/>
          </a:xfrm>
          <a:custGeom>
            <a:avLst/>
            <a:gdLst>
              <a:gd name="connsiteX0" fmla="*/ 838645 w 881057"/>
              <a:gd name="connsiteY0" fmla="*/ 540058 h 881057"/>
              <a:gd name="connsiteX1" fmla="*/ 542320 w 881057"/>
              <a:gd name="connsiteY1" fmla="*/ 838645 h 881057"/>
              <a:gd name="connsiteX2" fmla="*/ 338738 w 881057"/>
              <a:gd name="connsiteY2" fmla="*/ 838645 h 881057"/>
              <a:gd name="connsiteX3" fmla="*/ 42413 w 881057"/>
              <a:gd name="connsiteY3" fmla="*/ 540058 h 881057"/>
              <a:gd name="connsiteX4" fmla="*/ 42413 w 881057"/>
              <a:gd name="connsiteY4" fmla="*/ 336476 h 881057"/>
              <a:gd name="connsiteX5" fmla="*/ 338738 w 881057"/>
              <a:gd name="connsiteY5" fmla="*/ 42413 h 881057"/>
              <a:gd name="connsiteX6" fmla="*/ 542320 w 881057"/>
              <a:gd name="connsiteY6" fmla="*/ 42413 h 881057"/>
              <a:gd name="connsiteX7" fmla="*/ 838645 w 881057"/>
              <a:gd name="connsiteY7" fmla="*/ 338738 h 881057"/>
              <a:gd name="connsiteX8" fmla="*/ 838645 w 881057"/>
              <a:gd name="connsiteY8" fmla="*/ 540058 h 88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1057" h="881057">
                <a:moveTo>
                  <a:pt x="838645" y="540058"/>
                </a:moveTo>
                <a:lnTo>
                  <a:pt x="542320" y="838645"/>
                </a:lnTo>
                <a:cubicBezTo>
                  <a:pt x="485769" y="895195"/>
                  <a:pt x="395288" y="895195"/>
                  <a:pt x="338738" y="838645"/>
                </a:cubicBezTo>
                <a:lnTo>
                  <a:pt x="42413" y="540058"/>
                </a:lnTo>
                <a:cubicBezTo>
                  <a:pt x="-14138" y="483507"/>
                  <a:pt x="-14138" y="393026"/>
                  <a:pt x="42413" y="336476"/>
                </a:cubicBezTo>
                <a:lnTo>
                  <a:pt x="338738" y="42413"/>
                </a:lnTo>
                <a:cubicBezTo>
                  <a:pt x="395288" y="-14138"/>
                  <a:pt x="485769" y="-14138"/>
                  <a:pt x="542320" y="42413"/>
                </a:cubicBezTo>
                <a:lnTo>
                  <a:pt x="838645" y="338738"/>
                </a:lnTo>
                <a:cubicBezTo>
                  <a:pt x="895195" y="393026"/>
                  <a:pt x="895195" y="485769"/>
                  <a:pt x="838645" y="540058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253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5E46FFCB-B3A4-82B3-DCD0-EE5A579C41B8}"/>
              </a:ext>
            </a:extLst>
          </p:cNvPr>
          <p:cNvSpPr/>
          <p:nvPr/>
        </p:nvSpPr>
        <p:spPr>
          <a:xfrm>
            <a:off x="5667667" y="3246988"/>
            <a:ext cx="881057" cy="883319"/>
          </a:xfrm>
          <a:custGeom>
            <a:avLst/>
            <a:gdLst>
              <a:gd name="connsiteX0" fmla="*/ 838645 w 881057"/>
              <a:gd name="connsiteY0" fmla="*/ 542320 h 883319"/>
              <a:gd name="connsiteX1" fmla="*/ 542320 w 881057"/>
              <a:gd name="connsiteY1" fmla="*/ 840907 h 883319"/>
              <a:gd name="connsiteX2" fmla="*/ 338738 w 881057"/>
              <a:gd name="connsiteY2" fmla="*/ 840907 h 883319"/>
              <a:gd name="connsiteX3" fmla="*/ 42413 w 881057"/>
              <a:gd name="connsiteY3" fmla="*/ 542320 h 883319"/>
              <a:gd name="connsiteX4" fmla="*/ 42413 w 881057"/>
              <a:gd name="connsiteY4" fmla="*/ 338738 h 883319"/>
              <a:gd name="connsiteX5" fmla="*/ 338738 w 881057"/>
              <a:gd name="connsiteY5" fmla="*/ 42413 h 883319"/>
              <a:gd name="connsiteX6" fmla="*/ 542320 w 881057"/>
              <a:gd name="connsiteY6" fmla="*/ 42413 h 883319"/>
              <a:gd name="connsiteX7" fmla="*/ 838645 w 881057"/>
              <a:gd name="connsiteY7" fmla="*/ 338738 h 883319"/>
              <a:gd name="connsiteX8" fmla="*/ 838645 w 881057"/>
              <a:gd name="connsiteY8" fmla="*/ 542320 h 88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1057" h="883319">
                <a:moveTo>
                  <a:pt x="838645" y="542320"/>
                </a:moveTo>
                <a:lnTo>
                  <a:pt x="542320" y="840907"/>
                </a:lnTo>
                <a:cubicBezTo>
                  <a:pt x="485769" y="897457"/>
                  <a:pt x="395288" y="897457"/>
                  <a:pt x="338738" y="840907"/>
                </a:cubicBezTo>
                <a:lnTo>
                  <a:pt x="42413" y="542320"/>
                </a:lnTo>
                <a:cubicBezTo>
                  <a:pt x="-14138" y="485769"/>
                  <a:pt x="-14138" y="395288"/>
                  <a:pt x="42413" y="338738"/>
                </a:cubicBezTo>
                <a:lnTo>
                  <a:pt x="338738" y="42413"/>
                </a:lnTo>
                <a:cubicBezTo>
                  <a:pt x="395288" y="-14138"/>
                  <a:pt x="485769" y="-14138"/>
                  <a:pt x="542320" y="42413"/>
                </a:cubicBezTo>
                <a:lnTo>
                  <a:pt x="838645" y="338738"/>
                </a:lnTo>
                <a:cubicBezTo>
                  <a:pt x="895195" y="395288"/>
                  <a:pt x="895195" y="488031"/>
                  <a:pt x="838645" y="5423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53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9D3630E7-AA79-52F0-B7B4-CA154A0E76AB}"/>
              </a:ext>
            </a:extLst>
          </p:cNvPr>
          <p:cNvSpPr/>
          <p:nvPr/>
        </p:nvSpPr>
        <p:spPr>
          <a:xfrm>
            <a:off x="5898624" y="3019164"/>
            <a:ext cx="1343641" cy="1343641"/>
          </a:xfrm>
          <a:custGeom>
            <a:avLst/>
            <a:gdLst>
              <a:gd name="connsiteX0" fmla="*/ 1279173 w 1343641"/>
              <a:gd name="connsiteY0" fmla="*/ 826769 h 1343641"/>
              <a:gd name="connsiteX1" fmla="*/ 826769 w 1343641"/>
              <a:gd name="connsiteY1" fmla="*/ 1279174 h 1343641"/>
              <a:gd name="connsiteX2" fmla="*/ 516872 w 1343641"/>
              <a:gd name="connsiteY2" fmla="*/ 1279174 h 1343641"/>
              <a:gd name="connsiteX3" fmla="*/ 64468 w 1343641"/>
              <a:gd name="connsiteY3" fmla="*/ 826769 h 1343641"/>
              <a:gd name="connsiteX4" fmla="*/ 64468 w 1343641"/>
              <a:gd name="connsiteY4" fmla="*/ 516872 h 1343641"/>
              <a:gd name="connsiteX5" fmla="*/ 516872 w 1343641"/>
              <a:gd name="connsiteY5" fmla="*/ 64468 h 1343641"/>
              <a:gd name="connsiteX6" fmla="*/ 826769 w 1343641"/>
              <a:gd name="connsiteY6" fmla="*/ 64468 h 1343641"/>
              <a:gd name="connsiteX7" fmla="*/ 1279173 w 1343641"/>
              <a:gd name="connsiteY7" fmla="*/ 516872 h 1343641"/>
              <a:gd name="connsiteX8" fmla="*/ 1279173 w 1343641"/>
              <a:gd name="connsiteY8" fmla="*/ 826769 h 134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3641" h="1343641">
                <a:moveTo>
                  <a:pt x="1279173" y="826769"/>
                </a:moveTo>
                <a:lnTo>
                  <a:pt x="826769" y="1279174"/>
                </a:lnTo>
                <a:cubicBezTo>
                  <a:pt x="740812" y="1365130"/>
                  <a:pt x="602829" y="1365130"/>
                  <a:pt x="516872" y="1279174"/>
                </a:cubicBezTo>
                <a:lnTo>
                  <a:pt x="64468" y="826769"/>
                </a:lnTo>
                <a:cubicBezTo>
                  <a:pt x="-21489" y="740812"/>
                  <a:pt x="-21489" y="602829"/>
                  <a:pt x="64468" y="516872"/>
                </a:cubicBezTo>
                <a:lnTo>
                  <a:pt x="516872" y="64468"/>
                </a:lnTo>
                <a:cubicBezTo>
                  <a:pt x="602829" y="-21489"/>
                  <a:pt x="740812" y="-21489"/>
                  <a:pt x="826769" y="64468"/>
                </a:cubicBezTo>
                <a:lnTo>
                  <a:pt x="1279173" y="516872"/>
                </a:lnTo>
                <a:cubicBezTo>
                  <a:pt x="1365130" y="602829"/>
                  <a:pt x="1365130" y="740812"/>
                  <a:pt x="1279173" y="826769"/>
                </a:cubicBezTo>
                <a:close/>
              </a:path>
            </a:pathLst>
          </a:custGeom>
          <a:solidFill>
            <a:srgbClr val="FFFFFF"/>
          </a:solidFill>
          <a:ln w="2253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" name="Rectángulo: esquinas redondeadas 9">
            <a:extLst>
              <a:ext uri="{FF2B5EF4-FFF2-40B4-BE49-F238E27FC236}">
                <a16:creationId xmlns:a16="http://schemas.microsoft.com/office/drawing/2014/main" id="{B0660840-C010-C046-1EBA-6E3D99C5D624}"/>
              </a:ext>
            </a:extLst>
          </p:cNvPr>
          <p:cNvSpPr/>
          <p:nvPr/>
        </p:nvSpPr>
        <p:spPr>
          <a:xfrm>
            <a:off x="6117570" y="3324612"/>
            <a:ext cx="1459366" cy="69838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>
                <a:solidFill>
                  <a:schemeClr val="bg1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Misión</a:t>
            </a:r>
            <a:endParaRPr lang="es-PE" sz="1800" b="1" dirty="0">
              <a:solidFill>
                <a:schemeClr val="bg1"/>
              </a:solidFill>
              <a:latin typeface="Poppins" panose="00000500000000000000" pitchFamily="2" charset="0"/>
              <a:ea typeface="Tahom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FF67CB7-C5FA-8109-1DFD-BA23FBFDE238}"/>
              </a:ext>
            </a:extLst>
          </p:cNvPr>
          <p:cNvSpPr txBox="1"/>
          <p:nvPr/>
        </p:nvSpPr>
        <p:spPr>
          <a:xfrm>
            <a:off x="5425631" y="1414894"/>
            <a:ext cx="62734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1"/>
              </a:spcAft>
            </a:pP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La ONPE es la </a:t>
            </a:r>
            <a:r>
              <a:rPr lang="es-ES" sz="28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autoridad máxima 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en la organización y ejecución de los procesos electorales</a:t>
            </a:r>
            <a:endParaRPr lang="es-PE" sz="20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Cambria" panose="02040503050406030204" pitchFamily="18" charset="0"/>
              <a:cs typeface="Poppins" panose="00000500000000000000" pitchFamily="2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B0024B3-44DB-FE25-A231-99AD2D9368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" r="36"/>
          <a:stretch/>
        </p:blipFill>
        <p:spPr>
          <a:xfrm>
            <a:off x="519105" y="1535078"/>
            <a:ext cx="3020558" cy="20139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E18C7AA-DFE1-F141-E062-1A9DA31324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7" r="7247"/>
          <a:stretch/>
        </p:blipFill>
        <p:spPr>
          <a:xfrm>
            <a:off x="2521340" y="3016394"/>
            <a:ext cx="2615094" cy="1716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03FE8FF-4B9D-3B75-E9E3-433B164068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7" r="13517"/>
          <a:stretch/>
        </p:blipFill>
        <p:spPr>
          <a:xfrm>
            <a:off x="906009" y="4412638"/>
            <a:ext cx="2798076" cy="18646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845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125A51B6-BBAD-49B2-3D0F-C8C952C74510}"/>
              </a:ext>
            </a:extLst>
          </p:cNvPr>
          <p:cNvSpPr txBox="1"/>
          <p:nvPr/>
        </p:nvSpPr>
        <p:spPr>
          <a:xfrm>
            <a:off x="3451123" y="241492"/>
            <a:ext cx="8406581" cy="104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451"/>
              </a:spcAft>
            </a:pPr>
            <a:r>
              <a:rPr lang="es-ES" sz="26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2. Cumplimiento de metas</a:t>
            </a:r>
          </a:p>
          <a:p>
            <a:pPr algn="r">
              <a:spcAft>
                <a:spcPts val="451"/>
              </a:spcAft>
            </a:pP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Año fiscal </a:t>
            </a:r>
            <a:r>
              <a:rPr lang="es-ES" sz="32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2020 </a:t>
            </a: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al </a:t>
            </a:r>
            <a:r>
              <a:rPr lang="es-ES" sz="32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2023</a:t>
            </a:r>
            <a:endParaRPr lang="es-MX" sz="3200" b="1" dirty="0">
              <a:solidFill>
                <a:schemeClr val="accent5">
                  <a:lumMod val="50000"/>
                </a:schemeClr>
              </a:solidFill>
              <a:latin typeface="Poppins" panose="00000500000000000000" pitchFamily="2" charset="0"/>
              <a:ea typeface="Cambria" panose="02040503050406030204" pitchFamily="18" charset="0"/>
              <a:cs typeface="Poppins" panose="00000500000000000000" pitchFamily="2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A6C0BD7-F4BA-E7AE-DB25-DE7A3A2D97F6}"/>
              </a:ext>
            </a:extLst>
          </p:cNvPr>
          <p:cNvSpPr txBox="1"/>
          <p:nvPr/>
        </p:nvSpPr>
        <p:spPr>
          <a:xfrm>
            <a:off x="1218691" y="3229229"/>
            <a:ext cx="566790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4</a:t>
            </a:r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 de carácter nacional 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con participación de peruanos en el exterior en dos de ellos.</a:t>
            </a:r>
          </a:p>
          <a:p>
            <a:pPr algn="just"/>
            <a:endParaRPr lang="es-ES" sz="16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Cambria" panose="02040503050406030204" pitchFamily="18" charset="0"/>
              <a:cs typeface="Poppins" panose="00000500000000000000" pitchFamily="2" charset="0"/>
            </a:endParaRPr>
          </a:p>
          <a:p>
            <a:pPr algn="just"/>
            <a:r>
              <a:rPr lang="es-ES" sz="32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3</a:t>
            </a:r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 elecciones internas 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organizadas por la ONPE, de acuerdo con mandato expreso legal.</a:t>
            </a:r>
          </a:p>
          <a:p>
            <a:pPr algn="just"/>
            <a:endParaRPr lang="es-ES" sz="16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Cambria" panose="02040503050406030204" pitchFamily="18" charset="0"/>
              <a:cs typeface="Poppins" panose="00000500000000000000" pitchFamily="2" charset="0"/>
            </a:endParaRPr>
          </a:p>
          <a:p>
            <a:pPr algn="just"/>
            <a:r>
              <a:rPr lang="es-ES" sz="32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6</a:t>
            </a:r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 elecciones 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de calendario variable.</a:t>
            </a:r>
          </a:p>
        </p:txBody>
      </p:sp>
      <p:sp>
        <p:nvSpPr>
          <p:cNvPr id="2" name="Rectángulo: esquinas redondeadas 9">
            <a:extLst>
              <a:ext uri="{FF2B5EF4-FFF2-40B4-BE49-F238E27FC236}">
                <a16:creationId xmlns:a16="http://schemas.microsoft.com/office/drawing/2014/main" id="{CAF7D4D1-7A52-4C14-FB40-2844B150A0E3}"/>
              </a:ext>
            </a:extLst>
          </p:cNvPr>
          <p:cNvSpPr/>
          <p:nvPr/>
        </p:nvSpPr>
        <p:spPr>
          <a:xfrm>
            <a:off x="844169" y="1755325"/>
            <a:ext cx="3702194" cy="55810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12 </a:t>
            </a:r>
            <a:r>
              <a:rPr lang="es-ES" sz="2000" b="1" dirty="0">
                <a:solidFill>
                  <a:schemeClr val="bg1"/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 procesos electorales</a:t>
            </a:r>
            <a:endParaRPr lang="es-PE" sz="2000" b="1" dirty="0">
              <a:solidFill>
                <a:schemeClr val="bg1"/>
              </a:solidFill>
              <a:latin typeface="Poppins" panose="00000500000000000000" pitchFamily="2" charset="0"/>
              <a:ea typeface="Tahom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480D872-42B5-4993-2631-AC991615E520}"/>
              </a:ext>
            </a:extLst>
          </p:cNvPr>
          <p:cNvSpPr txBox="1"/>
          <p:nvPr/>
        </p:nvSpPr>
        <p:spPr>
          <a:xfrm>
            <a:off x="4347035" y="2012945"/>
            <a:ext cx="25395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organizados con éxito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B3D8720-0FD3-CD63-5DF2-305B077447C4}"/>
              </a:ext>
            </a:extLst>
          </p:cNvPr>
          <p:cNvSpPr txBox="1"/>
          <p:nvPr/>
        </p:nvSpPr>
        <p:spPr>
          <a:xfrm>
            <a:off x="775404" y="2298514"/>
            <a:ext cx="61111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de manera limpia, transparente y con reducción de tiempos en el procesamiento de los resultados.</a:t>
            </a:r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2465B1BF-9FFC-A5BD-9B45-47AC42297CD6}"/>
              </a:ext>
            </a:extLst>
          </p:cNvPr>
          <p:cNvSpPr/>
          <p:nvPr/>
        </p:nvSpPr>
        <p:spPr>
          <a:xfrm rot="16200000">
            <a:off x="7669912" y="4150039"/>
            <a:ext cx="340963" cy="3719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CBCB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: esquinas redondeadas 9">
            <a:extLst>
              <a:ext uri="{FF2B5EF4-FFF2-40B4-BE49-F238E27FC236}">
                <a16:creationId xmlns:a16="http://schemas.microsoft.com/office/drawing/2014/main" id="{FA96B39D-F8B3-BB81-2C78-1A7015772EAF}"/>
              </a:ext>
            </a:extLst>
          </p:cNvPr>
          <p:cNvSpPr/>
          <p:nvPr/>
        </p:nvSpPr>
        <p:spPr>
          <a:xfrm>
            <a:off x="8120378" y="3652908"/>
            <a:ext cx="3544632" cy="1366222"/>
          </a:xfrm>
          <a:prstGeom prst="roundRect">
            <a:avLst>
              <a:gd name="adj" fmla="val 1479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tx2"/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7 </a:t>
            </a:r>
            <a:r>
              <a:rPr lang="es-ES" sz="2000" b="1" dirty="0">
                <a:solidFill>
                  <a:schemeClr val="tx2"/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 procesos electorales organizados en situación de pandemia</a:t>
            </a:r>
            <a:endParaRPr lang="es-PE" sz="2000" b="1" dirty="0">
              <a:solidFill>
                <a:schemeClr val="tx2"/>
              </a:solidFill>
              <a:latin typeface="Poppins" panose="00000500000000000000" pitchFamily="2" charset="0"/>
              <a:ea typeface="Tahoma" panose="020B0604030504040204" pitchFamily="34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33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BCF5DE35-1431-5739-5B94-0AF2D049E851}"/>
              </a:ext>
            </a:extLst>
          </p:cNvPr>
          <p:cNvSpPr txBox="1">
            <a:spLocks/>
          </p:cNvSpPr>
          <p:nvPr/>
        </p:nvSpPr>
        <p:spPr>
          <a:xfrm>
            <a:off x="709089" y="1290497"/>
            <a:ext cx="6766131" cy="50485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s-ES" sz="18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Casi un millón de electores de centros poblados votan en su propia localidad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, </a:t>
            </a:r>
            <a:r>
              <a:rPr lang="es-ES" sz="13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se incrementó en un 56% la instalación de nuevas mesas de sufragio en comunidades alejadas de su capital distrital para las Elecciones Generales 2021 y en un 30% para las Elecciones Regionales y Municipales 2022.</a:t>
            </a:r>
          </a:p>
          <a:p>
            <a:pPr>
              <a:buFont typeface="Wingdings" panose="05000000000000000000" pitchFamily="2" charset="2"/>
              <a:buChar char="Ø"/>
            </a:pPr>
            <a:endParaRPr lang="es-MX" sz="5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Cambria" panose="02040503050406030204" pitchFamily="18" charset="0"/>
              <a:cs typeface="Poppins" panose="000005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MX" sz="5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Cambria" panose="02040503050406030204" pitchFamily="18" charset="0"/>
              <a:cs typeface="Poppins" panose="000005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MX" sz="18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Información electoral con enfoque intercultural</a:t>
            </a:r>
            <a:r>
              <a:rPr lang="es-MX" sz="13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,  a través de la producción de material informativo y de capacitación electoral en distintas lenguas (quechua Collao, Áncash y Chanka, Shipibo-</a:t>
            </a:r>
            <a:r>
              <a:rPr lang="es-MX" sz="1300" dirty="0" err="1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Konibo</a:t>
            </a:r>
            <a:r>
              <a:rPr lang="es-MX" sz="13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, </a:t>
            </a:r>
            <a:r>
              <a:rPr lang="es-MX" sz="1300" dirty="0" err="1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Awajún</a:t>
            </a:r>
            <a:r>
              <a:rPr lang="es-MX" sz="13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, </a:t>
            </a:r>
            <a:r>
              <a:rPr lang="es-MX" sz="1300" dirty="0" err="1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Ashaninka</a:t>
            </a:r>
            <a:r>
              <a:rPr lang="es-MX" sz="13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, </a:t>
            </a:r>
            <a:r>
              <a:rPr lang="es-MX" sz="1300" dirty="0" err="1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Matsigenka</a:t>
            </a:r>
            <a:r>
              <a:rPr lang="es-MX" sz="13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), con un enfoque de género e interpretación en lengua de señas.</a:t>
            </a:r>
          </a:p>
          <a:p>
            <a:pPr>
              <a:buFont typeface="Wingdings" panose="05000000000000000000" pitchFamily="2" charset="2"/>
              <a:buChar char="Ø"/>
            </a:pPr>
            <a:endParaRPr lang="es-MX" sz="5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Cambria" panose="02040503050406030204" pitchFamily="18" charset="0"/>
              <a:cs typeface="Poppins" panose="000005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MX" sz="5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Cambria" panose="02040503050406030204" pitchFamily="18" charset="0"/>
              <a:cs typeface="Poppins" panose="000005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MX" sz="18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Casi 4 millones de electores eligieron su local de votación </a:t>
            </a:r>
            <a:r>
              <a:rPr lang="es-MX" sz="13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en las Elecciones Regionales y Municipales 2022 y más de 3 millones en las Elecciones Generales 2021.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218FB02B-BA92-2384-9DE9-728159593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253" y="5067335"/>
            <a:ext cx="2346736" cy="13352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4">
            <a:extLst>
              <a:ext uri="{FF2B5EF4-FFF2-40B4-BE49-F238E27FC236}">
                <a16:creationId xmlns:a16="http://schemas.microsoft.com/office/drawing/2014/main" id="{D7927A12-BA44-CE8A-F3F4-33527EFFB86E}"/>
              </a:ext>
            </a:extLst>
          </p:cNvPr>
          <p:cNvSpPr txBox="1"/>
          <p:nvPr/>
        </p:nvSpPr>
        <p:spPr>
          <a:xfrm>
            <a:off x="3451123" y="241492"/>
            <a:ext cx="8406581" cy="104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451"/>
              </a:spcAft>
            </a:pPr>
            <a:r>
              <a:rPr lang="es-ES" sz="26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2. Cumplimiento de metas</a:t>
            </a:r>
          </a:p>
          <a:p>
            <a:pPr algn="r">
              <a:spcAft>
                <a:spcPts val="451"/>
              </a:spcAft>
            </a:pP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Año fiscal </a:t>
            </a:r>
            <a:r>
              <a:rPr lang="es-ES" sz="32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2020</a:t>
            </a: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 al </a:t>
            </a:r>
            <a:r>
              <a:rPr lang="es-ES" sz="32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2022</a:t>
            </a:r>
            <a:endParaRPr lang="es-MX" sz="3200" b="1" dirty="0">
              <a:solidFill>
                <a:schemeClr val="accent5">
                  <a:lumMod val="50000"/>
                </a:schemeClr>
              </a:solidFill>
              <a:latin typeface="Poppins" panose="00000500000000000000" pitchFamily="2" charset="0"/>
              <a:ea typeface="Cambria" panose="02040503050406030204" pitchFamily="18" charset="0"/>
              <a:cs typeface="Poppins" panose="000005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B3EAF8D-F168-A5DF-B1A0-3444A1FDC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0676" y="1456326"/>
            <a:ext cx="2642235" cy="1743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66D380C-E445-E32C-F91D-790584FAC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3162">
            <a:off x="9978173" y="3268685"/>
            <a:ext cx="1810531" cy="18105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8803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C1CFDF06-4256-4261-5128-D968DF51A53B}"/>
              </a:ext>
            </a:extLst>
          </p:cNvPr>
          <p:cNvSpPr txBox="1">
            <a:spLocks/>
          </p:cNvSpPr>
          <p:nvPr/>
        </p:nvSpPr>
        <p:spPr>
          <a:xfrm>
            <a:off x="828051" y="1991373"/>
            <a:ext cx="6167736" cy="3816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s-MX" sz="18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En las EG 2021, por primera vez, se implementó </a:t>
            </a:r>
            <a:r>
              <a:rPr lang="es-PE" sz="14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un catálogo de tiempos y espacio para que las organizaciones políticas eligieran sus espacios para la Franja Electoral.</a:t>
            </a:r>
          </a:p>
          <a:p>
            <a:pPr>
              <a:buFont typeface="Wingdings" panose="05000000000000000000" pitchFamily="2" charset="2"/>
              <a:buChar char="Ø"/>
            </a:pPr>
            <a:endParaRPr lang="es-PE" sz="5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Cambria" panose="02040503050406030204" pitchFamily="18" charset="0"/>
              <a:cs typeface="Poppins" panose="000005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PE" sz="18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11 194 ciudadanos/as participaron en  eventos de educación electoral</a:t>
            </a:r>
            <a:r>
              <a:rPr lang="es-PE" sz="16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, </a:t>
            </a:r>
            <a:r>
              <a:rPr lang="es-PE" sz="13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en las modalidades virtual y presencial durante el 2022 y el primer semestre 2023.</a:t>
            </a:r>
            <a:r>
              <a:rPr lang="es-PE" sz="16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  <a:endParaRPr lang="es-PE" sz="16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Cambria" panose="02040503050406030204" pitchFamily="18" charset="0"/>
              <a:cs typeface="Poppins" panose="000005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PE" sz="5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Cambria" panose="02040503050406030204" pitchFamily="18" charset="0"/>
              <a:cs typeface="Poppins" panose="00000500000000000000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18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Se implementó el SIGEA </a:t>
            </a:r>
            <a:r>
              <a:rPr lang="es-MX" sz="13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(Sistema Integrado de Gestión de las ODPE) que permitió optimizar la ejecución del presupuesto a nivel descentralizado y, en consecuencia, el seguimiento y control de la ejecución presupuestal.</a:t>
            </a:r>
            <a:endParaRPr lang="es-PE" sz="13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Cambria" panose="02040503050406030204" pitchFamily="18" charset="0"/>
              <a:cs typeface="Poppins" panose="00000500000000000000" pitchFamily="2" charset="0"/>
            </a:endParaRPr>
          </a:p>
        </p:txBody>
      </p:sp>
      <p:pic>
        <p:nvPicPr>
          <p:cNvPr id="4" name="Imagen 3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0A491D6E-E969-5F85-5E13-976D06A5F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482" y="2174190"/>
            <a:ext cx="3225498" cy="13526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B7CFD8D7-8FF3-D031-EA79-D47E4ABC9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082" y="4042795"/>
            <a:ext cx="3320170" cy="1392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4">
            <a:extLst>
              <a:ext uri="{FF2B5EF4-FFF2-40B4-BE49-F238E27FC236}">
                <a16:creationId xmlns:a16="http://schemas.microsoft.com/office/drawing/2014/main" id="{F6D6BFA9-1015-B1A9-6351-E1B0C2AC2142}"/>
              </a:ext>
            </a:extLst>
          </p:cNvPr>
          <p:cNvSpPr txBox="1"/>
          <p:nvPr/>
        </p:nvSpPr>
        <p:spPr>
          <a:xfrm>
            <a:off x="3451123" y="241492"/>
            <a:ext cx="8406581" cy="104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451"/>
              </a:spcAft>
            </a:pPr>
            <a:r>
              <a:rPr lang="es-ES" sz="26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2. Cumplimiento de metas</a:t>
            </a:r>
          </a:p>
          <a:p>
            <a:pPr algn="r">
              <a:spcAft>
                <a:spcPts val="451"/>
              </a:spcAft>
            </a:pP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Año fiscal </a:t>
            </a:r>
            <a:r>
              <a:rPr lang="es-ES" sz="32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2020</a:t>
            </a: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 al </a:t>
            </a:r>
            <a:r>
              <a:rPr lang="es-ES" sz="32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2022</a:t>
            </a:r>
            <a:endParaRPr lang="es-MX" sz="3200" b="1" dirty="0">
              <a:solidFill>
                <a:schemeClr val="accent5">
                  <a:lumMod val="50000"/>
                </a:schemeClr>
              </a:solidFill>
              <a:latin typeface="Poppins" panose="00000500000000000000" pitchFamily="2" charset="0"/>
              <a:ea typeface="Cambria" panose="02040503050406030204" pitchFamily="18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367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C1CFDF06-4256-4261-5128-D968DF51A53B}"/>
              </a:ext>
            </a:extLst>
          </p:cNvPr>
          <p:cNvSpPr txBox="1">
            <a:spLocks/>
          </p:cNvSpPr>
          <p:nvPr/>
        </p:nvSpPr>
        <p:spPr>
          <a:xfrm>
            <a:off x="653539" y="2062497"/>
            <a:ext cx="5225967" cy="16116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s-PE" sz="18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Se incrementó a 8000 mesas de sufragio </a:t>
            </a:r>
            <a:r>
              <a:rPr lang="es-PE" sz="13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el alcance de la solución tecnológica de apoyo al escrutinio- STAE en las ERM 2022 con una transmisión inmediata de los resultados desde el local de votación al centro de datos de la ONPE</a:t>
            </a:r>
            <a:r>
              <a:rPr lang="es-PE" sz="16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.</a:t>
            </a:r>
            <a:r>
              <a:rPr lang="es-PE" sz="18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  <a:endParaRPr lang="es-PE" sz="18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Cambria" panose="02040503050406030204" pitchFamily="18" charset="0"/>
              <a:cs typeface="Poppins" panose="00000500000000000000" pitchFamily="2" charset="0"/>
            </a:endParaRPr>
          </a:p>
        </p:txBody>
      </p:sp>
      <p:pic>
        <p:nvPicPr>
          <p:cNvPr id="8" name="Imagen 7" descr="Una persona en frente de una computadora&#10;&#10;Descripción generada automáticamente con confianza media">
            <a:extLst>
              <a:ext uri="{FF2B5EF4-FFF2-40B4-BE49-F238E27FC236}">
                <a16:creationId xmlns:a16="http://schemas.microsoft.com/office/drawing/2014/main" id="{40057D5A-225E-DA2D-6501-489F65E12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4" b="7764"/>
          <a:stretch/>
        </p:blipFill>
        <p:spPr>
          <a:xfrm>
            <a:off x="6671645" y="1722693"/>
            <a:ext cx="3025624" cy="17027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4">
            <a:extLst>
              <a:ext uri="{FF2B5EF4-FFF2-40B4-BE49-F238E27FC236}">
                <a16:creationId xmlns:a16="http://schemas.microsoft.com/office/drawing/2014/main" id="{F6D6BFA9-1015-B1A9-6351-E1B0C2AC2142}"/>
              </a:ext>
            </a:extLst>
          </p:cNvPr>
          <p:cNvSpPr txBox="1"/>
          <p:nvPr/>
        </p:nvSpPr>
        <p:spPr>
          <a:xfrm>
            <a:off x="3451123" y="241492"/>
            <a:ext cx="8406581" cy="104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451"/>
              </a:spcAft>
            </a:pPr>
            <a:r>
              <a:rPr lang="es-ES" sz="26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2. Cumplimiento de metas</a:t>
            </a:r>
          </a:p>
          <a:p>
            <a:pPr algn="r">
              <a:spcAft>
                <a:spcPts val="451"/>
              </a:spcAft>
            </a:pP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Año fiscal </a:t>
            </a:r>
            <a:r>
              <a:rPr lang="es-ES" sz="32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2020</a:t>
            </a: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 al </a:t>
            </a:r>
            <a:r>
              <a:rPr lang="es-ES" sz="32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2022</a:t>
            </a:r>
            <a:endParaRPr lang="es-MX" sz="3200" b="1" dirty="0">
              <a:solidFill>
                <a:schemeClr val="accent5">
                  <a:lumMod val="50000"/>
                </a:schemeClr>
              </a:solidFill>
              <a:latin typeface="Poppins" panose="00000500000000000000" pitchFamily="2" charset="0"/>
              <a:ea typeface="Cambria" panose="02040503050406030204" pitchFamily="18" charset="0"/>
              <a:cs typeface="Poppins" panose="00000500000000000000" pitchFamily="2" charset="0"/>
            </a:endParaRPr>
          </a:p>
        </p:txBody>
      </p:sp>
      <p:pic>
        <p:nvPicPr>
          <p:cNvPr id="5" name="Imagen 4" descr="Una persona en frente de laptop&#10;&#10;Descripción generada automáticamente">
            <a:extLst>
              <a:ext uri="{FF2B5EF4-FFF2-40B4-BE49-F238E27FC236}">
                <a16:creationId xmlns:a16="http://schemas.microsoft.com/office/drawing/2014/main" id="{5FCFBA41-5044-BDA3-360C-C63DCEAAE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841" y="3580868"/>
            <a:ext cx="3415484" cy="19212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Una persona sentado en un escritorio&#10;&#10;Descripción generada automáticamente con confianza media">
            <a:extLst>
              <a:ext uri="{FF2B5EF4-FFF2-40B4-BE49-F238E27FC236}">
                <a16:creationId xmlns:a16="http://schemas.microsoft.com/office/drawing/2014/main" id="{36AFAEA2-32D0-FE00-FA67-ADC7B87E9F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815" y="4285852"/>
            <a:ext cx="3415484" cy="19212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CC567461-40B3-79B7-F41B-9A011063943F}"/>
              </a:ext>
            </a:extLst>
          </p:cNvPr>
          <p:cNvSpPr txBox="1">
            <a:spLocks/>
          </p:cNvSpPr>
          <p:nvPr/>
        </p:nvSpPr>
        <p:spPr>
          <a:xfrm>
            <a:off x="653539" y="3796470"/>
            <a:ext cx="4174835" cy="16116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s-MX" sz="18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Se implementó la certificación digital </a:t>
            </a:r>
            <a:r>
              <a:rPr lang="es-MX" sz="13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de acuerdo con la acreditación como</a:t>
            </a:r>
            <a:r>
              <a:rPr lang="es-MX" sz="16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  <a:r>
              <a:rPr lang="es-MX" sz="18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ECEP y EREP </a:t>
            </a:r>
            <a:r>
              <a:rPr lang="es-MX" sz="13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conseguida por la ONPE, lo que permite que los certificados y firmas digitales usados en el STAE cuentan con valor legal.</a:t>
            </a:r>
            <a:endParaRPr lang="es-PE" sz="13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Cambria" panose="02040503050406030204" pitchFamily="18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25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125A51B6-BBAD-49B2-3D0F-C8C952C74510}"/>
              </a:ext>
            </a:extLst>
          </p:cNvPr>
          <p:cNvSpPr txBox="1"/>
          <p:nvPr/>
        </p:nvSpPr>
        <p:spPr>
          <a:xfrm>
            <a:off x="2727263" y="169985"/>
            <a:ext cx="9148371" cy="104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451"/>
              </a:spcAft>
            </a:pPr>
            <a:r>
              <a:rPr lang="es-ES" sz="26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2. Cumplimiento de metas</a:t>
            </a:r>
          </a:p>
          <a:p>
            <a:pPr algn="r">
              <a:spcAft>
                <a:spcPts val="451"/>
              </a:spcAft>
            </a:pPr>
            <a:r>
              <a:rPr lang="es-ES" sz="32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2023</a:t>
            </a: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 al II Trimestre</a:t>
            </a:r>
            <a:endParaRPr lang="es-MX" sz="2600" b="1" dirty="0">
              <a:solidFill>
                <a:schemeClr val="accent5">
                  <a:lumMod val="50000"/>
                </a:schemeClr>
              </a:solidFill>
              <a:latin typeface="Poppins" panose="00000500000000000000" pitchFamily="2" charset="0"/>
              <a:ea typeface="Cambria" panose="02040503050406030204" pitchFamily="18" charset="0"/>
              <a:cs typeface="Poppins" panose="00000500000000000000" pitchFamily="2" charset="0"/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856A2D20-194C-14BD-85DD-1D73263002C7}"/>
              </a:ext>
            </a:extLst>
          </p:cNvPr>
          <p:cNvSpPr txBox="1">
            <a:spLocks/>
          </p:cNvSpPr>
          <p:nvPr/>
        </p:nvSpPr>
        <p:spPr>
          <a:xfrm>
            <a:off x="869883" y="1965533"/>
            <a:ext cx="5642012" cy="39547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s-MX" sz="18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Organización y ejecución de las Elecciones Municipales Complementarias </a:t>
            </a:r>
            <a:r>
              <a:rPr lang="es-MX" sz="13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que incluyeron las elecciones internas en 11 distritos donde se anularon las elecciones municipales. </a:t>
            </a:r>
          </a:p>
          <a:p>
            <a:pPr>
              <a:buFont typeface="Wingdings" panose="05000000000000000000" pitchFamily="2" charset="2"/>
              <a:buChar char="Ø"/>
            </a:pPr>
            <a:endParaRPr lang="es-MX" sz="5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Cambria" panose="02040503050406030204" pitchFamily="18" charset="0"/>
              <a:cs typeface="Poppins" panose="000005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MX" sz="500" b="1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Cambria" panose="02040503050406030204" pitchFamily="18" charset="0"/>
              <a:cs typeface="Poppins" panose="00000500000000000000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18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Protocolos para garantizar el derecho al voto </a:t>
            </a:r>
            <a:r>
              <a:rPr lang="es-ES" sz="13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de la ciudadanía en condición de vulnerabilidad (personas trans y no binarias, personas con discapacidad).</a:t>
            </a:r>
          </a:p>
          <a:p>
            <a:pPr>
              <a:buFont typeface="Wingdings" panose="05000000000000000000" pitchFamily="2" charset="2"/>
              <a:buChar char="Ø"/>
            </a:pPr>
            <a:endParaRPr lang="es-MX" sz="1800" b="1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ea typeface="Cambria" panose="02040503050406030204" pitchFamily="18" charset="0"/>
              <a:cs typeface="Poppins" panose="00000500000000000000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1800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Implementación del nuevo sistema de Gestión Documental </a:t>
            </a:r>
            <a:r>
              <a:rPr lang="es-MX" sz="13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que cumple con las nuevas disposiciones emitidas por la PCM a través de la secretaría de Gobierno Digital. </a:t>
            </a:r>
          </a:p>
        </p:txBody>
      </p:sp>
      <p:pic>
        <p:nvPicPr>
          <p:cNvPr id="4" name="Imagen 3" descr="Una persona con un oso de peluche&#10;&#10;Descripción generada automáticamente con confianza media">
            <a:extLst>
              <a:ext uri="{FF2B5EF4-FFF2-40B4-BE49-F238E27FC236}">
                <a16:creationId xmlns:a16="http://schemas.microsoft.com/office/drawing/2014/main" id="{E27743A4-DE01-394B-4DC3-781719B6F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4262">
            <a:off x="7709206" y="1654174"/>
            <a:ext cx="3676416" cy="2067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E7F05EC2-6EC0-9AF1-AFD4-7E9BDBBE2A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075" y="4156207"/>
            <a:ext cx="4491932" cy="2067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5386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125A51B6-BBAD-49B2-3D0F-C8C952C74510}"/>
              </a:ext>
            </a:extLst>
          </p:cNvPr>
          <p:cNvSpPr txBox="1"/>
          <p:nvPr/>
        </p:nvSpPr>
        <p:spPr>
          <a:xfrm>
            <a:off x="2709333" y="141772"/>
            <a:ext cx="9148371" cy="95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451"/>
              </a:spcAft>
            </a:pPr>
            <a:r>
              <a:rPr lang="es-ES" sz="26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2. Cumplimiento de metas</a:t>
            </a:r>
          </a:p>
          <a:p>
            <a:pPr algn="r">
              <a:spcAft>
                <a:spcPts val="451"/>
              </a:spcAft>
            </a:pP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Perspectivas 2024</a:t>
            </a:r>
            <a:endParaRPr lang="es-MX" sz="3200" b="1" dirty="0">
              <a:solidFill>
                <a:schemeClr val="accent5">
                  <a:lumMod val="50000"/>
                </a:schemeClr>
              </a:solidFill>
              <a:latin typeface="Poppins" panose="00000500000000000000" pitchFamily="2" charset="0"/>
              <a:ea typeface="Cambria" panose="02040503050406030204" pitchFamily="18" charset="0"/>
              <a:cs typeface="Poppins" panose="000005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076E4C0-37CF-99BD-F9BC-947225827056}"/>
              </a:ext>
            </a:extLst>
          </p:cNvPr>
          <p:cNvSpPr txBox="1"/>
          <p:nvPr/>
        </p:nvSpPr>
        <p:spPr>
          <a:xfrm>
            <a:off x="884404" y="1808432"/>
            <a:ext cx="62855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Organización de Elecciones Municipales Complementarias 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 dos distritos del país y sus correspondientes Elecciones Internas.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6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Adecuación a Elecciones Primarias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fortalecimiento y adecuación de los </a:t>
            </a:r>
            <a:r>
              <a:rPr lang="es-MX" sz="14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sistemas internos que permitan atender las Elecciones Primarias para las Elecciones Generales 2026, que se realizarán por primera vez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s-MX" sz="14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Demandará un cambio en el diseño del cómputo de resultados, así como en aquellos que optimizan los procesos logísticos de diseño y producción de material electoral.</a:t>
            </a:r>
            <a:endParaRPr lang="es-ES" sz="14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4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Desarrollo del voto digital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s-MX" sz="14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que permitirá facilitar el acceso al sufragio, en primer lugar, a la ciudadanía con dificultades de acceso al sufragio (peruanos en el exterior, miembros de las FFAA y PNP, entre otros). Este sistema tiene un horizonte de dos años y se espera iniciar su desarrollo durante el 2024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	</a:t>
            </a:r>
            <a:endParaRPr lang="es-PE" sz="1400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Imagen 3" descr="Un par de hombres sentados en una mesa&#10;&#10;Descripción generada automáticamente con confianza baja">
            <a:extLst>
              <a:ext uri="{FF2B5EF4-FFF2-40B4-BE49-F238E27FC236}">
                <a16:creationId xmlns:a16="http://schemas.microsoft.com/office/drawing/2014/main" id="{F6704A92-49C0-B0E3-A690-BA41DAD22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0" y="2142015"/>
            <a:ext cx="3134640" cy="17632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n 1" descr="Una pantalla de un teléfono celular&#10;&#10;Descripción generada automáticamente">
            <a:extLst>
              <a:ext uri="{FF2B5EF4-FFF2-40B4-BE49-F238E27FC236}">
                <a16:creationId xmlns:a16="http://schemas.microsoft.com/office/drawing/2014/main" id="{74B4110D-91F3-8211-ACBE-C3B5FA9B60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1565" r="7724" b="2294"/>
          <a:stretch/>
        </p:blipFill>
        <p:spPr>
          <a:xfrm>
            <a:off x="7443153" y="4399232"/>
            <a:ext cx="919295" cy="19564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Captura de pantalla de un teléfono celular&#10;&#10;Descripción generada automáticamente">
            <a:extLst>
              <a:ext uri="{FF2B5EF4-FFF2-40B4-BE49-F238E27FC236}">
                <a16:creationId xmlns:a16="http://schemas.microsoft.com/office/drawing/2014/main" id="{1F5B6303-1259-AD93-50E5-DF0C6AC41F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" t="1118" r="6884" b="2742"/>
          <a:stretch/>
        </p:blipFill>
        <p:spPr>
          <a:xfrm>
            <a:off x="8547895" y="4399232"/>
            <a:ext cx="919295" cy="19564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C46A5D0B-F3EE-06FE-3ECC-0ED5D75A97F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" t="1930" r="8900" b="3013"/>
          <a:stretch/>
        </p:blipFill>
        <p:spPr>
          <a:xfrm>
            <a:off x="9663570" y="4410253"/>
            <a:ext cx="944762" cy="19344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ADB0E01F-486A-0DA1-19D1-036841EBCC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1" t="1565" r="7294" b="2294"/>
          <a:stretch/>
        </p:blipFill>
        <p:spPr>
          <a:xfrm>
            <a:off x="10804712" y="4399232"/>
            <a:ext cx="919295" cy="19564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75220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11164</TotalTime>
  <Words>2357</Words>
  <Application>Microsoft Office PowerPoint</Application>
  <PresentationFormat>Panorámica</PresentationFormat>
  <Paragraphs>379</Paragraphs>
  <Slides>18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Arial Nova</vt:lpstr>
      <vt:lpstr>Calibri</vt:lpstr>
      <vt:lpstr>Calibri Light</vt:lpstr>
      <vt:lpstr>Poppins</vt:lpstr>
      <vt:lpstr>Poppins ExtraBold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Doris A. Choque Parillo</dc:creator>
  <cp:lastModifiedBy>Luis Enrique  Pineda Larzo</cp:lastModifiedBy>
  <cp:revision>99</cp:revision>
  <cp:lastPrinted>2023-09-11T20:42:13Z</cp:lastPrinted>
  <dcterms:created xsi:type="dcterms:W3CDTF">2022-07-18T19:05:51Z</dcterms:created>
  <dcterms:modified xsi:type="dcterms:W3CDTF">2023-09-13T19:34:09Z</dcterms:modified>
</cp:coreProperties>
</file>