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 id="2147483723" r:id="rId5"/>
    <p:sldMasterId id="2147483748" r:id="rId6"/>
    <p:sldMasterId id="2147483760" r:id="rId7"/>
    <p:sldMasterId id="2147483772" r:id="rId8"/>
    <p:sldMasterId id="2147483786" r:id="rId9"/>
  </p:sldMasterIdLst>
  <p:notesMasterIdLst>
    <p:notesMasterId r:id="rId66"/>
  </p:notesMasterIdLst>
  <p:handoutMasterIdLst>
    <p:handoutMasterId r:id="rId67"/>
  </p:handoutMasterIdLst>
  <p:sldIdLst>
    <p:sldId id="261" r:id="rId10"/>
    <p:sldId id="350" r:id="rId11"/>
    <p:sldId id="4156" r:id="rId12"/>
    <p:sldId id="4157" r:id="rId13"/>
    <p:sldId id="4158" r:id="rId14"/>
    <p:sldId id="4159" r:id="rId15"/>
    <p:sldId id="4160" r:id="rId16"/>
    <p:sldId id="4127" r:id="rId17"/>
    <p:sldId id="300" r:id="rId18"/>
    <p:sldId id="4152" r:id="rId19"/>
    <p:sldId id="4022" r:id="rId20"/>
    <p:sldId id="4153" r:id="rId21"/>
    <p:sldId id="4133" r:id="rId22"/>
    <p:sldId id="4126" r:id="rId23"/>
    <p:sldId id="4019" r:id="rId24"/>
    <p:sldId id="4134" r:id="rId25"/>
    <p:sldId id="4135" r:id="rId26"/>
    <p:sldId id="259" r:id="rId27"/>
    <p:sldId id="4136" r:id="rId28"/>
    <p:sldId id="258" r:id="rId29"/>
    <p:sldId id="262" r:id="rId30"/>
    <p:sldId id="263" r:id="rId31"/>
    <p:sldId id="4150" r:id="rId32"/>
    <p:sldId id="4138" r:id="rId33"/>
    <p:sldId id="4139" r:id="rId34"/>
    <p:sldId id="4140" r:id="rId35"/>
    <p:sldId id="4141" r:id="rId36"/>
    <p:sldId id="4142" r:id="rId37"/>
    <p:sldId id="4143" r:id="rId38"/>
    <p:sldId id="4161" r:id="rId39"/>
    <p:sldId id="4144" r:id="rId40"/>
    <p:sldId id="4124" r:id="rId41"/>
    <p:sldId id="4093" r:id="rId42"/>
    <p:sldId id="4122" r:id="rId43"/>
    <p:sldId id="4090" r:id="rId44"/>
    <p:sldId id="4091" r:id="rId45"/>
    <p:sldId id="4092" r:id="rId46"/>
    <p:sldId id="4094" r:id="rId47"/>
    <p:sldId id="4107" r:id="rId48"/>
    <p:sldId id="4095" r:id="rId49"/>
    <p:sldId id="4096" r:id="rId50"/>
    <p:sldId id="4128" r:id="rId51"/>
    <p:sldId id="4155" r:id="rId52"/>
    <p:sldId id="4151" r:id="rId53"/>
    <p:sldId id="4123" r:id="rId54"/>
    <p:sldId id="4110" r:id="rId55"/>
    <p:sldId id="4129" r:id="rId56"/>
    <p:sldId id="4111" r:id="rId57"/>
    <p:sldId id="4113" r:id="rId58"/>
    <p:sldId id="4114" r:id="rId59"/>
    <p:sldId id="4117" r:id="rId60"/>
    <p:sldId id="4059" r:id="rId61"/>
    <p:sldId id="4086" r:id="rId62"/>
    <p:sldId id="4084" r:id="rId63"/>
    <p:sldId id="4054" r:id="rId64"/>
    <p:sldId id="4131" r:id="rId65"/>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2" autoAdjust="0"/>
    <p:restoredTop sz="94660"/>
  </p:normalViewPr>
  <p:slideViewPr>
    <p:cSldViewPr snapToGrid="0">
      <p:cViewPr varScale="1">
        <p:scale>
          <a:sx n="90" d="100"/>
          <a:sy n="90"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BB5DC-81FC-48F6-A82C-5CED0E8BEA6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PE"/>
        </a:p>
      </dgm:t>
    </dgm:pt>
    <dgm:pt modelId="{F992BEAB-9C62-43CF-8921-1E56841A6CF2}">
      <dgm:prSet phldrT="[Texto]" custT="1"/>
      <dgm:spPr>
        <a:solidFill>
          <a:schemeClr val="accent1">
            <a:lumMod val="75000"/>
          </a:schemeClr>
        </a:solidFill>
      </dgm:spPr>
      <dgm:t>
        <a:bodyPr/>
        <a:lstStyle/>
        <a:p>
          <a:r>
            <a:rPr lang="es-PE" sz="1400" b="0" dirty="0">
              <a:solidFill>
                <a:schemeClr val="bg1"/>
              </a:solidFill>
            </a:rPr>
            <a:t>Fortalecimiento de TICs (Informática)</a:t>
          </a:r>
        </a:p>
      </dgm:t>
    </dgm:pt>
    <dgm:pt modelId="{57BDCDB1-03E5-4172-8BEB-97C63B17757B}" type="parTrans" cxnId="{F00EA5D5-8001-4322-8CD2-6442E5B502CB}">
      <dgm:prSet/>
      <dgm:spPr/>
      <dgm:t>
        <a:bodyPr/>
        <a:lstStyle/>
        <a:p>
          <a:endParaRPr lang="es-PE"/>
        </a:p>
      </dgm:t>
    </dgm:pt>
    <dgm:pt modelId="{43091CA6-6066-4D77-A743-11C40ADAA475}" type="sibTrans" cxnId="{F00EA5D5-8001-4322-8CD2-6442E5B502CB}">
      <dgm:prSet/>
      <dgm:spPr/>
      <dgm:t>
        <a:bodyPr/>
        <a:lstStyle/>
        <a:p>
          <a:endParaRPr lang="es-PE"/>
        </a:p>
      </dgm:t>
    </dgm:pt>
    <dgm:pt modelId="{4F630A96-9D91-438C-988F-961F814745C5}">
      <dgm:prSet phldrT="[Texto]"/>
      <dgm:spPr/>
      <dgm:t>
        <a:bodyPr/>
        <a:lstStyle/>
        <a:p>
          <a:endParaRPr lang="es-PE" dirty="0"/>
        </a:p>
      </dgm:t>
    </dgm:pt>
    <dgm:pt modelId="{3EF9DCBA-6F45-4D88-B4A2-C9574925E67F}" type="parTrans" cxnId="{9403C27C-7CBE-4C40-8BB8-27FFD0DFB2D0}">
      <dgm:prSet/>
      <dgm:spPr/>
      <dgm:t>
        <a:bodyPr/>
        <a:lstStyle/>
        <a:p>
          <a:endParaRPr lang="es-PE"/>
        </a:p>
      </dgm:t>
    </dgm:pt>
    <dgm:pt modelId="{333D3DFE-CB7B-4EDF-82B6-E77CF9EC2B68}" type="sibTrans" cxnId="{9403C27C-7CBE-4C40-8BB8-27FFD0DFB2D0}">
      <dgm:prSet/>
      <dgm:spPr/>
      <dgm:t>
        <a:bodyPr/>
        <a:lstStyle/>
        <a:p>
          <a:endParaRPr lang="es-PE"/>
        </a:p>
      </dgm:t>
    </dgm:pt>
    <dgm:pt modelId="{788C3965-BBD5-465D-B1C5-BD135F81F260}">
      <dgm:prSet phldrT="[Texto]"/>
      <dgm:spPr>
        <a:solidFill>
          <a:schemeClr val="accent1">
            <a:lumMod val="75000"/>
          </a:schemeClr>
        </a:solidFill>
      </dgm:spPr>
      <dgm:t>
        <a:bodyPr/>
        <a:lstStyle/>
        <a:p>
          <a:r>
            <a:rPr lang="es-ES" dirty="0">
              <a:solidFill>
                <a:schemeClr val="bg1"/>
              </a:solidFill>
            </a:rPr>
            <a:t>Fortalecimiento de Cortes Superiores de Justicia</a:t>
          </a:r>
          <a:endParaRPr lang="es-PE" dirty="0">
            <a:solidFill>
              <a:schemeClr val="bg1"/>
            </a:solidFill>
          </a:endParaRPr>
        </a:p>
      </dgm:t>
    </dgm:pt>
    <dgm:pt modelId="{149C0326-6C86-40D6-9581-C178BC442DE4}" type="parTrans" cxnId="{CDF37F76-7447-4FCA-80B7-DA3630FCA153}">
      <dgm:prSet/>
      <dgm:spPr/>
      <dgm:t>
        <a:bodyPr/>
        <a:lstStyle/>
        <a:p>
          <a:endParaRPr lang="es-PE"/>
        </a:p>
      </dgm:t>
    </dgm:pt>
    <dgm:pt modelId="{2A027373-24E1-4967-9F56-9DFA9CF0D9B1}" type="sibTrans" cxnId="{CDF37F76-7447-4FCA-80B7-DA3630FCA153}">
      <dgm:prSet/>
      <dgm:spPr/>
      <dgm:t>
        <a:bodyPr/>
        <a:lstStyle/>
        <a:p>
          <a:endParaRPr lang="es-PE"/>
        </a:p>
      </dgm:t>
    </dgm:pt>
    <dgm:pt modelId="{AE6009EB-2809-4BA1-B0F8-61ECD158EFD0}">
      <dgm:prSet phldrT="[Texto]"/>
      <dgm:spPr/>
      <dgm:t>
        <a:bodyPr/>
        <a:lstStyle/>
        <a:p>
          <a:endParaRPr lang="es-PE" dirty="0"/>
        </a:p>
      </dgm:t>
    </dgm:pt>
    <dgm:pt modelId="{55AD24E0-21E4-4962-B909-5F05A74D040E}" type="parTrans" cxnId="{B349DBD8-23C4-4E32-9B5C-E9BE5E8D9295}">
      <dgm:prSet/>
      <dgm:spPr/>
      <dgm:t>
        <a:bodyPr/>
        <a:lstStyle/>
        <a:p>
          <a:endParaRPr lang="es-PE"/>
        </a:p>
      </dgm:t>
    </dgm:pt>
    <dgm:pt modelId="{81E97000-CA52-4915-962C-ADB9EFF53F74}" type="sibTrans" cxnId="{B349DBD8-23C4-4E32-9B5C-E9BE5E8D9295}">
      <dgm:prSet/>
      <dgm:spPr/>
      <dgm:t>
        <a:bodyPr/>
        <a:lstStyle/>
        <a:p>
          <a:endParaRPr lang="es-PE"/>
        </a:p>
      </dgm:t>
    </dgm:pt>
    <dgm:pt modelId="{8634D63E-70F8-433D-88BD-D6DFAA798DF1}" type="pres">
      <dgm:prSet presAssocID="{9F4BB5DC-81FC-48F6-A82C-5CED0E8BEA62}" presName="composite" presStyleCnt="0">
        <dgm:presLayoutVars>
          <dgm:chMax val="5"/>
          <dgm:dir/>
          <dgm:animLvl val="ctr"/>
          <dgm:resizeHandles val="exact"/>
        </dgm:presLayoutVars>
      </dgm:prSet>
      <dgm:spPr/>
    </dgm:pt>
    <dgm:pt modelId="{1DF38E78-B53B-434A-890E-5398DC1A9EFF}" type="pres">
      <dgm:prSet presAssocID="{9F4BB5DC-81FC-48F6-A82C-5CED0E8BEA62}" presName="cycle" presStyleCnt="0"/>
      <dgm:spPr/>
    </dgm:pt>
    <dgm:pt modelId="{FB667F6C-671E-4A9D-A731-14D020377331}" type="pres">
      <dgm:prSet presAssocID="{9F4BB5DC-81FC-48F6-A82C-5CED0E8BEA62}" presName="centerShape" presStyleCnt="0"/>
      <dgm:spPr/>
    </dgm:pt>
    <dgm:pt modelId="{D1B483C0-B44E-4DB0-BFE4-B3419236ADDC}" type="pres">
      <dgm:prSet presAssocID="{9F4BB5DC-81FC-48F6-A82C-5CED0E8BEA62}" presName="connSite" presStyleLbl="node1" presStyleIdx="0" presStyleCnt="3"/>
      <dgm:spPr/>
    </dgm:pt>
    <dgm:pt modelId="{F869D315-35E0-4FC1-8E5B-F118F3B2136B}" type="pres">
      <dgm:prSet presAssocID="{9F4BB5DC-81FC-48F6-A82C-5CED0E8BEA62}" presName="visible" presStyleLbl="node1" presStyleIdx="0" presStyleCnt="3"/>
      <dgm:spPr/>
    </dgm:pt>
    <dgm:pt modelId="{60971D7E-8016-4E9E-9C37-E8CBD8422315}" type="pres">
      <dgm:prSet presAssocID="{57BDCDB1-03E5-4172-8BEB-97C63B17757B}" presName="Name25" presStyleLbl="parChTrans1D1" presStyleIdx="0" presStyleCnt="2"/>
      <dgm:spPr/>
    </dgm:pt>
    <dgm:pt modelId="{FA28F3AC-6D75-4F34-BD46-A0EE9F12FEC6}" type="pres">
      <dgm:prSet presAssocID="{F992BEAB-9C62-43CF-8921-1E56841A6CF2}" presName="node" presStyleCnt="0"/>
      <dgm:spPr/>
    </dgm:pt>
    <dgm:pt modelId="{978AA041-2CB3-4C5B-9506-F61D6E52D9F8}" type="pres">
      <dgm:prSet presAssocID="{F992BEAB-9C62-43CF-8921-1E56841A6CF2}" presName="parentNode" presStyleLbl="node1" presStyleIdx="1" presStyleCnt="3">
        <dgm:presLayoutVars>
          <dgm:chMax val="1"/>
          <dgm:bulletEnabled val="1"/>
        </dgm:presLayoutVars>
      </dgm:prSet>
      <dgm:spPr/>
    </dgm:pt>
    <dgm:pt modelId="{277717DF-4DCC-48F8-B861-F0B78748A866}" type="pres">
      <dgm:prSet presAssocID="{F992BEAB-9C62-43CF-8921-1E56841A6CF2}" presName="childNode" presStyleLbl="revTx" presStyleIdx="0" presStyleCnt="2">
        <dgm:presLayoutVars>
          <dgm:bulletEnabled val="1"/>
        </dgm:presLayoutVars>
      </dgm:prSet>
      <dgm:spPr/>
    </dgm:pt>
    <dgm:pt modelId="{2D641A7C-5854-45FF-B4B4-499241B6AA9F}" type="pres">
      <dgm:prSet presAssocID="{149C0326-6C86-40D6-9581-C178BC442DE4}" presName="Name25" presStyleLbl="parChTrans1D1" presStyleIdx="1" presStyleCnt="2"/>
      <dgm:spPr/>
    </dgm:pt>
    <dgm:pt modelId="{4DFC4FC5-DC76-4615-AA7D-11AFD377C5BF}" type="pres">
      <dgm:prSet presAssocID="{788C3965-BBD5-465D-B1C5-BD135F81F260}" presName="node" presStyleCnt="0"/>
      <dgm:spPr/>
    </dgm:pt>
    <dgm:pt modelId="{61ECEB1D-3052-417E-8CDC-0D0882C1807B}" type="pres">
      <dgm:prSet presAssocID="{788C3965-BBD5-465D-B1C5-BD135F81F260}" presName="parentNode" presStyleLbl="node1" presStyleIdx="2" presStyleCnt="3">
        <dgm:presLayoutVars>
          <dgm:chMax val="1"/>
          <dgm:bulletEnabled val="1"/>
        </dgm:presLayoutVars>
      </dgm:prSet>
      <dgm:spPr/>
    </dgm:pt>
    <dgm:pt modelId="{EE4482A5-493F-4523-93E8-4258E4F243BF}" type="pres">
      <dgm:prSet presAssocID="{788C3965-BBD5-465D-B1C5-BD135F81F260}" presName="childNode" presStyleLbl="revTx" presStyleIdx="1" presStyleCnt="2">
        <dgm:presLayoutVars>
          <dgm:bulletEnabled val="1"/>
        </dgm:presLayoutVars>
      </dgm:prSet>
      <dgm:spPr/>
    </dgm:pt>
  </dgm:ptLst>
  <dgm:cxnLst>
    <dgm:cxn modelId="{79B71501-D9CB-408C-80C0-BAED08AAF200}" type="presOf" srcId="{57BDCDB1-03E5-4172-8BEB-97C63B17757B}" destId="{60971D7E-8016-4E9E-9C37-E8CBD8422315}" srcOrd="0" destOrd="0" presId="urn:microsoft.com/office/officeart/2005/8/layout/radial2"/>
    <dgm:cxn modelId="{15B93A3E-8F6D-46CE-AD4E-F6676629C7EC}" type="presOf" srcId="{149C0326-6C86-40D6-9581-C178BC442DE4}" destId="{2D641A7C-5854-45FF-B4B4-499241B6AA9F}" srcOrd="0" destOrd="0" presId="urn:microsoft.com/office/officeart/2005/8/layout/radial2"/>
    <dgm:cxn modelId="{10D17B6D-E705-460C-B798-E162D5424300}" type="presOf" srcId="{9F4BB5DC-81FC-48F6-A82C-5CED0E8BEA62}" destId="{8634D63E-70F8-433D-88BD-D6DFAA798DF1}" srcOrd="0" destOrd="0" presId="urn:microsoft.com/office/officeart/2005/8/layout/radial2"/>
    <dgm:cxn modelId="{CDF37F76-7447-4FCA-80B7-DA3630FCA153}" srcId="{9F4BB5DC-81FC-48F6-A82C-5CED0E8BEA62}" destId="{788C3965-BBD5-465D-B1C5-BD135F81F260}" srcOrd="1" destOrd="0" parTransId="{149C0326-6C86-40D6-9581-C178BC442DE4}" sibTransId="{2A027373-24E1-4967-9F56-9DFA9CF0D9B1}"/>
    <dgm:cxn modelId="{9403C27C-7CBE-4C40-8BB8-27FFD0DFB2D0}" srcId="{F992BEAB-9C62-43CF-8921-1E56841A6CF2}" destId="{4F630A96-9D91-438C-988F-961F814745C5}" srcOrd="0" destOrd="0" parTransId="{3EF9DCBA-6F45-4D88-B4A2-C9574925E67F}" sibTransId="{333D3DFE-CB7B-4EDF-82B6-E77CF9EC2B68}"/>
    <dgm:cxn modelId="{5EE81C98-B65A-40C2-AB27-B078D0FB5CF6}" type="presOf" srcId="{F992BEAB-9C62-43CF-8921-1E56841A6CF2}" destId="{978AA041-2CB3-4C5B-9506-F61D6E52D9F8}" srcOrd="0" destOrd="0" presId="urn:microsoft.com/office/officeart/2005/8/layout/radial2"/>
    <dgm:cxn modelId="{E4E381A1-A464-4023-8598-02DDEF792C70}" type="presOf" srcId="{AE6009EB-2809-4BA1-B0F8-61ECD158EFD0}" destId="{EE4482A5-493F-4523-93E8-4258E4F243BF}" srcOrd="0" destOrd="0" presId="urn:microsoft.com/office/officeart/2005/8/layout/radial2"/>
    <dgm:cxn modelId="{042A76A8-5619-454B-BBE3-8E4B98B00889}" type="presOf" srcId="{4F630A96-9D91-438C-988F-961F814745C5}" destId="{277717DF-4DCC-48F8-B861-F0B78748A866}" srcOrd="0" destOrd="0" presId="urn:microsoft.com/office/officeart/2005/8/layout/radial2"/>
    <dgm:cxn modelId="{8C34CCAC-B459-4E09-BFBD-87A8B687DAB3}" type="presOf" srcId="{788C3965-BBD5-465D-B1C5-BD135F81F260}" destId="{61ECEB1D-3052-417E-8CDC-0D0882C1807B}" srcOrd="0" destOrd="0" presId="urn:microsoft.com/office/officeart/2005/8/layout/radial2"/>
    <dgm:cxn modelId="{F00EA5D5-8001-4322-8CD2-6442E5B502CB}" srcId="{9F4BB5DC-81FC-48F6-A82C-5CED0E8BEA62}" destId="{F992BEAB-9C62-43CF-8921-1E56841A6CF2}" srcOrd="0" destOrd="0" parTransId="{57BDCDB1-03E5-4172-8BEB-97C63B17757B}" sibTransId="{43091CA6-6066-4D77-A743-11C40ADAA475}"/>
    <dgm:cxn modelId="{B349DBD8-23C4-4E32-9B5C-E9BE5E8D9295}" srcId="{788C3965-BBD5-465D-B1C5-BD135F81F260}" destId="{AE6009EB-2809-4BA1-B0F8-61ECD158EFD0}" srcOrd="0" destOrd="0" parTransId="{55AD24E0-21E4-4962-B909-5F05A74D040E}" sibTransId="{81E97000-CA52-4915-962C-ADB9EFF53F74}"/>
    <dgm:cxn modelId="{148D139C-CCC9-4420-B37C-EC56932C95B5}" type="presParOf" srcId="{8634D63E-70F8-433D-88BD-D6DFAA798DF1}" destId="{1DF38E78-B53B-434A-890E-5398DC1A9EFF}" srcOrd="0" destOrd="0" presId="urn:microsoft.com/office/officeart/2005/8/layout/radial2"/>
    <dgm:cxn modelId="{090271A1-33EB-428D-B5D1-FF9FCBCBA727}" type="presParOf" srcId="{1DF38E78-B53B-434A-890E-5398DC1A9EFF}" destId="{FB667F6C-671E-4A9D-A731-14D020377331}" srcOrd="0" destOrd="0" presId="urn:microsoft.com/office/officeart/2005/8/layout/radial2"/>
    <dgm:cxn modelId="{005D4D84-0945-4956-A287-CCA5E67833A0}" type="presParOf" srcId="{FB667F6C-671E-4A9D-A731-14D020377331}" destId="{D1B483C0-B44E-4DB0-BFE4-B3419236ADDC}" srcOrd="0" destOrd="0" presId="urn:microsoft.com/office/officeart/2005/8/layout/radial2"/>
    <dgm:cxn modelId="{8ADA0431-C399-4BE6-B22F-E553D7EF4C92}" type="presParOf" srcId="{FB667F6C-671E-4A9D-A731-14D020377331}" destId="{F869D315-35E0-4FC1-8E5B-F118F3B2136B}" srcOrd="1" destOrd="0" presId="urn:microsoft.com/office/officeart/2005/8/layout/radial2"/>
    <dgm:cxn modelId="{1A7162D9-79F7-4F95-A1CB-3935EC38E4FF}" type="presParOf" srcId="{1DF38E78-B53B-434A-890E-5398DC1A9EFF}" destId="{60971D7E-8016-4E9E-9C37-E8CBD8422315}" srcOrd="1" destOrd="0" presId="urn:microsoft.com/office/officeart/2005/8/layout/radial2"/>
    <dgm:cxn modelId="{6B028281-8EE0-41E4-9961-73DBFF39BB9D}" type="presParOf" srcId="{1DF38E78-B53B-434A-890E-5398DC1A9EFF}" destId="{FA28F3AC-6D75-4F34-BD46-A0EE9F12FEC6}" srcOrd="2" destOrd="0" presId="urn:microsoft.com/office/officeart/2005/8/layout/radial2"/>
    <dgm:cxn modelId="{C8B17E63-CBEB-40C7-9676-AB24671683E8}" type="presParOf" srcId="{FA28F3AC-6D75-4F34-BD46-A0EE9F12FEC6}" destId="{978AA041-2CB3-4C5B-9506-F61D6E52D9F8}" srcOrd="0" destOrd="0" presId="urn:microsoft.com/office/officeart/2005/8/layout/radial2"/>
    <dgm:cxn modelId="{E597495B-4675-4FFA-90F4-7240499A11F9}" type="presParOf" srcId="{FA28F3AC-6D75-4F34-BD46-A0EE9F12FEC6}" destId="{277717DF-4DCC-48F8-B861-F0B78748A866}" srcOrd="1" destOrd="0" presId="urn:microsoft.com/office/officeart/2005/8/layout/radial2"/>
    <dgm:cxn modelId="{E2593477-F75B-44FF-A881-BF0070DEAC08}" type="presParOf" srcId="{1DF38E78-B53B-434A-890E-5398DC1A9EFF}" destId="{2D641A7C-5854-45FF-B4B4-499241B6AA9F}" srcOrd="3" destOrd="0" presId="urn:microsoft.com/office/officeart/2005/8/layout/radial2"/>
    <dgm:cxn modelId="{0BB9A87C-8E9D-4722-92C5-0A91E8E03A6A}" type="presParOf" srcId="{1DF38E78-B53B-434A-890E-5398DC1A9EFF}" destId="{4DFC4FC5-DC76-4615-AA7D-11AFD377C5BF}" srcOrd="4" destOrd="0" presId="urn:microsoft.com/office/officeart/2005/8/layout/radial2"/>
    <dgm:cxn modelId="{8A5FD2A5-076D-48B7-805F-5C3D1BFF32B2}" type="presParOf" srcId="{4DFC4FC5-DC76-4615-AA7D-11AFD377C5BF}" destId="{61ECEB1D-3052-417E-8CDC-0D0882C1807B}" srcOrd="0" destOrd="0" presId="urn:microsoft.com/office/officeart/2005/8/layout/radial2"/>
    <dgm:cxn modelId="{B134A40E-1D3E-4CD8-998F-460C95020AB9}" type="presParOf" srcId="{4DFC4FC5-DC76-4615-AA7D-11AFD377C5BF}" destId="{EE4482A5-493F-4523-93E8-4258E4F243BF}" srcOrd="1" destOrd="0" presId="urn:microsoft.com/office/officeart/2005/8/layout/radial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1A7C-5854-45FF-B4B4-499241B6AA9F}">
      <dsp:nvSpPr>
        <dsp:cNvPr id="0" name=""/>
        <dsp:cNvSpPr/>
      </dsp:nvSpPr>
      <dsp:spPr>
        <a:xfrm rot="1752167">
          <a:off x="2305102" y="3439848"/>
          <a:ext cx="904750" cy="67763"/>
        </a:xfrm>
        <a:custGeom>
          <a:avLst/>
          <a:gdLst/>
          <a:ahLst/>
          <a:cxnLst/>
          <a:rect l="0" t="0" r="0" b="0"/>
          <a:pathLst>
            <a:path>
              <a:moveTo>
                <a:pt x="0" y="33881"/>
              </a:moveTo>
              <a:lnTo>
                <a:pt x="904750" y="33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71D7E-8016-4E9E-9C37-E8CBD8422315}">
      <dsp:nvSpPr>
        <dsp:cNvPr id="0" name=""/>
        <dsp:cNvSpPr/>
      </dsp:nvSpPr>
      <dsp:spPr>
        <a:xfrm rot="19847833">
          <a:off x="2305102" y="1911054"/>
          <a:ext cx="904750" cy="67763"/>
        </a:xfrm>
        <a:custGeom>
          <a:avLst/>
          <a:gdLst/>
          <a:ahLst/>
          <a:cxnLst/>
          <a:rect l="0" t="0" r="0" b="0"/>
          <a:pathLst>
            <a:path>
              <a:moveTo>
                <a:pt x="0" y="33881"/>
              </a:moveTo>
              <a:lnTo>
                <a:pt x="904750" y="33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69D315-35E0-4FC1-8E5B-F118F3B2136B}">
      <dsp:nvSpPr>
        <dsp:cNvPr id="0" name=""/>
        <dsp:cNvSpPr/>
      </dsp:nvSpPr>
      <dsp:spPr>
        <a:xfrm>
          <a:off x="343" y="1319770"/>
          <a:ext cx="2779125" cy="27791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AA041-2CB3-4C5B-9506-F61D6E52D9F8}">
      <dsp:nvSpPr>
        <dsp:cNvPr id="0" name=""/>
        <dsp:cNvSpPr/>
      </dsp:nvSpPr>
      <dsp:spPr>
        <a:xfrm>
          <a:off x="3046386" y="483701"/>
          <a:ext cx="1667475" cy="1667475"/>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0" kern="1200" dirty="0">
              <a:solidFill>
                <a:schemeClr val="bg1"/>
              </a:solidFill>
            </a:rPr>
            <a:t>Fortalecimiento de TICs (Informática)</a:t>
          </a:r>
        </a:p>
      </dsp:txBody>
      <dsp:txXfrm>
        <a:off x="3290582" y="727897"/>
        <a:ext cx="1179083" cy="1179083"/>
      </dsp:txXfrm>
    </dsp:sp>
    <dsp:sp modelId="{277717DF-4DCC-48F8-B861-F0B78748A866}">
      <dsp:nvSpPr>
        <dsp:cNvPr id="0" name=""/>
        <dsp:cNvSpPr/>
      </dsp:nvSpPr>
      <dsp:spPr>
        <a:xfrm>
          <a:off x="4880609" y="483701"/>
          <a:ext cx="2501213" cy="166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s-PE" sz="6500" kern="1200" dirty="0"/>
        </a:p>
      </dsp:txBody>
      <dsp:txXfrm>
        <a:off x="4880609" y="483701"/>
        <a:ext cx="2501213" cy="1667475"/>
      </dsp:txXfrm>
    </dsp:sp>
    <dsp:sp modelId="{61ECEB1D-3052-417E-8CDC-0D0882C1807B}">
      <dsp:nvSpPr>
        <dsp:cNvPr id="0" name=""/>
        <dsp:cNvSpPr/>
      </dsp:nvSpPr>
      <dsp:spPr>
        <a:xfrm>
          <a:off x="3046386" y="3267490"/>
          <a:ext cx="1667475" cy="1667475"/>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rPr>
            <a:t>Fortalecimiento de Cortes Superiores de Justicia</a:t>
          </a:r>
          <a:endParaRPr lang="es-PE" sz="1400" kern="1200" dirty="0">
            <a:solidFill>
              <a:schemeClr val="bg1"/>
            </a:solidFill>
          </a:endParaRPr>
        </a:p>
      </dsp:txBody>
      <dsp:txXfrm>
        <a:off x="3290582" y="3511686"/>
        <a:ext cx="1179083" cy="1179083"/>
      </dsp:txXfrm>
    </dsp:sp>
    <dsp:sp modelId="{EE4482A5-493F-4523-93E8-4258E4F243BF}">
      <dsp:nvSpPr>
        <dsp:cNvPr id="0" name=""/>
        <dsp:cNvSpPr/>
      </dsp:nvSpPr>
      <dsp:spPr>
        <a:xfrm>
          <a:off x="4880609" y="3267490"/>
          <a:ext cx="2501213" cy="166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s-PE" sz="6500" kern="1200" dirty="0"/>
        </a:p>
      </dsp:txBody>
      <dsp:txXfrm>
        <a:off x="4880609" y="3267490"/>
        <a:ext cx="2501213" cy="166747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11C367F-C3D1-4A9F-BCD0-98B3577FAA04}" type="datetimeFigureOut">
              <a:rPr lang="es-PE" smtClean="0"/>
              <a:t>21/09/2023</a:t>
            </a:fld>
            <a:endParaRPr lang="es-PE"/>
          </a:p>
        </p:txBody>
      </p:sp>
      <p:sp>
        <p:nvSpPr>
          <p:cNvPr id="4" name="Marcador de pie de página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AF574824-6C04-4320-8B98-4485B5021C4C}" type="slidenum">
              <a:rPr lang="es-PE" smtClean="0"/>
              <a:t>‹Nº›</a:t>
            </a:fld>
            <a:endParaRPr lang="es-PE"/>
          </a:p>
        </p:txBody>
      </p:sp>
    </p:spTree>
    <p:extLst>
      <p:ext uri="{BB962C8B-B14F-4D97-AF65-F5344CB8AC3E}">
        <p14:creationId xmlns:p14="http://schemas.microsoft.com/office/powerpoint/2010/main" val="1584350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4" y="0"/>
            <a:ext cx="2971800" cy="498056"/>
          </a:xfrm>
          <a:prstGeom prst="rect">
            <a:avLst/>
          </a:prstGeom>
        </p:spPr>
        <p:txBody>
          <a:bodyPr vert="horz" lIns="91440" tIns="45720" rIns="91440" bIns="45720" rtlCol="0"/>
          <a:lstStyle>
            <a:lvl1pPr algn="r">
              <a:defRPr sz="1200"/>
            </a:lvl1pPr>
          </a:lstStyle>
          <a:p>
            <a:fld id="{F9A1637B-33D5-4701-BC6C-5A602C150DCA}" type="datetimeFigureOut">
              <a:rPr lang="es-PE" smtClean="0"/>
              <a:t>21/09/2023</a:t>
            </a:fld>
            <a:endParaRPr lang="es-PE"/>
          </a:p>
        </p:txBody>
      </p:sp>
      <p:sp>
        <p:nvSpPr>
          <p:cNvPr id="4" name="Marcador de imagen de diapositiva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1" y="4777194"/>
            <a:ext cx="548640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6"/>
            <a:ext cx="2971800"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4" y="9428586"/>
            <a:ext cx="2971800" cy="498055"/>
          </a:xfrm>
          <a:prstGeom prst="rect">
            <a:avLst/>
          </a:prstGeom>
        </p:spPr>
        <p:txBody>
          <a:bodyPr vert="horz" lIns="91440" tIns="45720" rIns="91440" bIns="45720" rtlCol="0" anchor="b"/>
          <a:lstStyle>
            <a:lvl1pPr algn="r">
              <a:defRPr sz="1200"/>
            </a:lvl1pPr>
          </a:lstStyle>
          <a:p>
            <a:fld id="{D9B7055A-AFF1-4834-86A2-BB8E76C1394E}" type="slidenum">
              <a:rPr lang="es-PE" smtClean="0"/>
              <a:t>‹Nº›</a:t>
            </a:fld>
            <a:endParaRPr lang="es-PE"/>
          </a:p>
        </p:txBody>
      </p:sp>
    </p:spTree>
    <p:extLst>
      <p:ext uri="{BB962C8B-B14F-4D97-AF65-F5344CB8AC3E}">
        <p14:creationId xmlns:p14="http://schemas.microsoft.com/office/powerpoint/2010/main" val="340398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9B7055A-AFF1-4834-86A2-BB8E76C1394E}" type="slidenum">
              <a:rPr lang="es-PE" smtClean="0"/>
              <a:t>1</a:t>
            </a:fld>
            <a:endParaRPr lang="es-PE"/>
          </a:p>
        </p:txBody>
      </p:sp>
    </p:spTree>
    <p:extLst>
      <p:ext uri="{BB962C8B-B14F-4D97-AF65-F5344CB8AC3E}">
        <p14:creationId xmlns:p14="http://schemas.microsoft.com/office/powerpoint/2010/main" val="195616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53</a:t>
            </a:fld>
            <a:endParaRPr lang="zh-CN" altLang="en-US" dirty="0"/>
          </a:p>
        </p:txBody>
      </p:sp>
    </p:spTree>
    <p:extLst>
      <p:ext uri="{BB962C8B-B14F-4D97-AF65-F5344CB8AC3E}">
        <p14:creationId xmlns:p14="http://schemas.microsoft.com/office/powerpoint/2010/main" val="120046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54</a:t>
            </a:fld>
            <a:endParaRPr lang="zh-CN" altLang="en-US" dirty="0"/>
          </a:p>
        </p:txBody>
      </p:sp>
    </p:spTree>
    <p:extLst>
      <p:ext uri="{BB962C8B-B14F-4D97-AF65-F5344CB8AC3E}">
        <p14:creationId xmlns:p14="http://schemas.microsoft.com/office/powerpoint/2010/main" val="414678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a:extLst>
              <a:ext uri="{FF2B5EF4-FFF2-40B4-BE49-F238E27FC236}">
                <a16:creationId xmlns:a16="http://schemas.microsoft.com/office/drawing/2014/main" id="{553C65A4-CC40-49BC-BA0F-59856DC2EA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a:extLst>
              <a:ext uri="{FF2B5EF4-FFF2-40B4-BE49-F238E27FC236}">
                <a16:creationId xmlns:a16="http://schemas.microsoft.com/office/drawing/2014/main" id="{884BB63F-7FDB-44CF-96C4-57CE6797F6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70660" name="3 Marcador de número de diapositiva">
            <a:extLst>
              <a:ext uri="{FF2B5EF4-FFF2-40B4-BE49-F238E27FC236}">
                <a16:creationId xmlns:a16="http://schemas.microsoft.com/office/drawing/2014/main" id="{EB2B11A9-298D-4C5E-B27C-A0CCD0EE4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A9F0AB-B256-4203-9CC2-B4859B9CE11A}" type="slidenum">
              <a:rPr kumimoji="0" lang="es-ES" altLang="es-P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altLang="es-P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510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a:extLst>
              <a:ext uri="{FF2B5EF4-FFF2-40B4-BE49-F238E27FC236}">
                <a16:creationId xmlns:a16="http://schemas.microsoft.com/office/drawing/2014/main" id="{553C65A4-CC40-49BC-BA0F-59856DC2EA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a:extLst>
              <a:ext uri="{FF2B5EF4-FFF2-40B4-BE49-F238E27FC236}">
                <a16:creationId xmlns:a16="http://schemas.microsoft.com/office/drawing/2014/main" id="{884BB63F-7FDB-44CF-96C4-57CE6797F6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70660" name="3 Marcador de número de diapositiva">
            <a:extLst>
              <a:ext uri="{FF2B5EF4-FFF2-40B4-BE49-F238E27FC236}">
                <a16:creationId xmlns:a16="http://schemas.microsoft.com/office/drawing/2014/main" id="{EB2B11A9-298D-4C5E-B27C-A0CCD0EE4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18A9F0AB-B256-4203-9CC2-B4859B9CE11A}" type="slidenum">
              <a:rPr lang="es-ES" altLang="es-PE" smtClean="0">
                <a:solidFill>
                  <a:srgbClr val="000000"/>
                </a:solidFill>
              </a:rPr>
              <a:pPr/>
              <a:t>7</a:t>
            </a:fld>
            <a:endParaRPr lang="es-ES" altLang="es-PE">
              <a:solidFill>
                <a:srgbClr val="000000"/>
              </a:solidFill>
            </a:endParaRPr>
          </a:p>
        </p:txBody>
      </p:sp>
    </p:spTree>
    <p:extLst>
      <p:ext uri="{BB962C8B-B14F-4D97-AF65-F5344CB8AC3E}">
        <p14:creationId xmlns:p14="http://schemas.microsoft.com/office/powerpoint/2010/main" val="11770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a:spLocks noGrp="1" noRot="1" noChangeAspect="1"/>
          </p:cNvSpPr>
          <p:nvPr>
            <p:ph type="sldImg" idx="2"/>
          </p:nvPr>
        </p:nvSpPr>
        <p:spPr>
          <a:xfrm>
            <a:off x="196850"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8:notes"/>
          <p:cNvSpPr txBox="1">
            <a:spLocks noGrp="1"/>
          </p:cNvSpPr>
          <p:nvPr>
            <p:ph type="body" idx="1"/>
          </p:nvPr>
        </p:nvSpPr>
        <p:spPr>
          <a:xfrm>
            <a:off x="685801" y="5186075"/>
            <a:ext cx="5486400" cy="4243154"/>
          </a:xfrm>
          <a:prstGeom prst="rect">
            <a:avLst/>
          </a:prstGeom>
          <a:noFill/>
          <a:ln>
            <a:noFill/>
          </a:ln>
        </p:spPr>
        <p:txBody>
          <a:bodyPr spcFirstLastPara="1" wrap="square" lIns="95900" tIns="47950" rIns="95900" bIns="47950" anchor="t" anchorCtr="0">
            <a:noAutofit/>
          </a:bodyPr>
          <a:lstStyle/>
          <a:p>
            <a:pPr marL="0" lvl="0" indent="0" algn="l" rtl="0">
              <a:spcBef>
                <a:spcPts val="0"/>
              </a:spcBef>
              <a:spcAft>
                <a:spcPts val="0"/>
              </a:spcAft>
              <a:buNone/>
            </a:pPr>
            <a:endParaRPr/>
          </a:p>
        </p:txBody>
      </p:sp>
      <p:sp>
        <p:nvSpPr>
          <p:cNvPr id="271" name="Google Shape;271;p8:notes"/>
          <p:cNvSpPr txBox="1">
            <a:spLocks noGrp="1"/>
          </p:cNvSpPr>
          <p:nvPr>
            <p:ph type="sldNum" idx="12"/>
          </p:nvPr>
        </p:nvSpPr>
        <p:spPr>
          <a:xfrm>
            <a:off x="3884616" y="10235585"/>
            <a:ext cx="2971800" cy="540684"/>
          </a:xfrm>
          <a:prstGeom prst="rect">
            <a:avLst/>
          </a:prstGeom>
          <a:noFill/>
          <a:ln>
            <a:noFill/>
          </a:ln>
        </p:spPr>
        <p:txBody>
          <a:bodyPr spcFirstLastPara="1" wrap="square" lIns="95900" tIns="47950" rIns="95900" bIns="47950" anchor="b" anchorCtr="0">
            <a:noAutofit/>
          </a:bodyPr>
          <a:lstStyle/>
          <a:p>
            <a:pPr marL="0" lvl="0" indent="0" algn="r" rtl="0">
              <a:spcBef>
                <a:spcPts val="0"/>
              </a:spcBef>
              <a:spcAft>
                <a:spcPts val="0"/>
              </a:spcAft>
              <a:buNone/>
            </a:pPr>
            <a:fld id="{00000000-1234-1234-1234-123412341234}" type="slidenum">
              <a:rPr lang="es-PE"/>
              <a:t>18</a:t>
            </a:fld>
            <a:endParaRPr/>
          </a:p>
        </p:txBody>
      </p:sp>
    </p:spTree>
    <p:extLst>
      <p:ext uri="{BB962C8B-B14F-4D97-AF65-F5344CB8AC3E}">
        <p14:creationId xmlns:p14="http://schemas.microsoft.com/office/powerpoint/2010/main" val="115051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txBox="1">
            <a:spLocks noGrp="1"/>
          </p:cNvSpPr>
          <p:nvPr>
            <p:ph type="body" idx="1"/>
          </p:nvPr>
        </p:nvSpPr>
        <p:spPr>
          <a:xfrm>
            <a:off x="685801" y="5186075"/>
            <a:ext cx="5486400" cy="4243154"/>
          </a:xfrm>
          <a:prstGeom prst="rect">
            <a:avLst/>
          </a:prstGeom>
        </p:spPr>
        <p:txBody>
          <a:bodyPr spcFirstLastPara="1" wrap="square" lIns="95900" tIns="47950" rIns="95900" bIns="47950" anchor="t" anchorCtr="0">
            <a:noAutofit/>
          </a:bodyPr>
          <a:lstStyle/>
          <a:p>
            <a:pPr marL="0" lvl="0" indent="0" algn="l" rtl="0">
              <a:spcBef>
                <a:spcPts val="0"/>
              </a:spcBef>
              <a:spcAft>
                <a:spcPts val="0"/>
              </a:spcAft>
              <a:buNone/>
            </a:pPr>
            <a:endParaRPr/>
          </a:p>
        </p:txBody>
      </p:sp>
      <p:sp>
        <p:nvSpPr>
          <p:cNvPr id="262" name="Google Shape;262;p7:notes"/>
          <p:cNvSpPr>
            <a:spLocks noGrp="1" noRot="1" noChangeAspect="1"/>
          </p:cNvSpPr>
          <p:nvPr>
            <p:ph type="sldImg" idx="2"/>
          </p:nvPr>
        </p:nvSpPr>
        <p:spPr>
          <a:xfrm>
            <a:off x="196850"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36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a:spLocks noGrp="1" noRot="1" noChangeAspect="1"/>
          </p:cNvSpPr>
          <p:nvPr>
            <p:ph type="sldImg" idx="2"/>
          </p:nvPr>
        </p:nvSpPr>
        <p:spPr>
          <a:xfrm>
            <a:off x="196850"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8:notes"/>
          <p:cNvSpPr txBox="1">
            <a:spLocks noGrp="1"/>
          </p:cNvSpPr>
          <p:nvPr>
            <p:ph type="body" idx="1"/>
          </p:nvPr>
        </p:nvSpPr>
        <p:spPr>
          <a:xfrm>
            <a:off x="685801" y="5186075"/>
            <a:ext cx="5486400" cy="4243154"/>
          </a:xfrm>
          <a:prstGeom prst="rect">
            <a:avLst/>
          </a:prstGeom>
          <a:noFill/>
          <a:ln>
            <a:noFill/>
          </a:ln>
        </p:spPr>
        <p:txBody>
          <a:bodyPr spcFirstLastPara="1" wrap="square" lIns="95900" tIns="47950" rIns="95900" bIns="47950" anchor="t" anchorCtr="0">
            <a:noAutofit/>
          </a:bodyPr>
          <a:lstStyle/>
          <a:p>
            <a:pPr marL="0" lvl="0" indent="0" algn="l" rtl="0">
              <a:spcBef>
                <a:spcPts val="0"/>
              </a:spcBef>
              <a:spcAft>
                <a:spcPts val="0"/>
              </a:spcAft>
              <a:buNone/>
            </a:pPr>
            <a:endParaRPr/>
          </a:p>
        </p:txBody>
      </p:sp>
      <p:sp>
        <p:nvSpPr>
          <p:cNvPr id="271" name="Google Shape;271;p8:notes"/>
          <p:cNvSpPr txBox="1">
            <a:spLocks noGrp="1"/>
          </p:cNvSpPr>
          <p:nvPr>
            <p:ph type="sldNum" idx="12"/>
          </p:nvPr>
        </p:nvSpPr>
        <p:spPr>
          <a:xfrm>
            <a:off x="3884616" y="10235585"/>
            <a:ext cx="2971800" cy="540684"/>
          </a:xfrm>
          <a:prstGeom prst="rect">
            <a:avLst/>
          </a:prstGeom>
          <a:noFill/>
          <a:ln>
            <a:noFill/>
          </a:ln>
        </p:spPr>
        <p:txBody>
          <a:bodyPr spcFirstLastPara="1" wrap="square" lIns="95900" tIns="47950" rIns="95900" bIns="47950" anchor="b" anchorCtr="0">
            <a:noAutofit/>
          </a:bodyPr>
          <a:lstStyle/>
          <a:p>
            <a:pPr marL="0" lvl="0" indent="0" algn="r" rtl="0">
              <a:spcBef>
                <a:spcPts val="0"/>
              </a:spcBef>
              <a:spcAft>
                <a:spcPts val="0"/>
              </a:spcAft>
              <a:buNone/>
            </a:pPr>
            <a:fld id="{00000000-1234-1234-1234-123412341234}" type="slidenum">
              <a:rPr lang="es-PE"/>
              <a:t>21</a:t>
            </a:fld>
            <a:endParaRPr/>
          </a:p>
        </p:txBody>
      </p:sp>
    </p:spTree>
    <p:extLst>
      <p:ext uri="{BB962C8B-B14F-4D97-AF65-F5344CB8AC3E}">
        <p14:creationId xmlns:p14="http://schemas.microsoft.com/office/powerpoint/2010/main" val="377933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a:spLocks noGrp="1" noRot="1" noChangeAspect="1"/>
          </p:cNvSpPr>
          <p:nvPr>
            <p:ph type="sldImg" idx="2"/>
          </p:nvPr>
        </p:nvSpPr>
        <p:spPr>
          <a:xfrm>
            <a:off x="196850"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8:notes"/>
          <p:cNvSpPr txBox="1">
            <a:spLocks noGrp="1"/>
          </p:cNvSpPr>
          <p:nvPr>
            <p:ph type="body" idx="1"/>
          </p:nvPr>
        </p:nvSpPr>
        <p:spPr>
          <a:xfrm>
            <a:off x="685801" y="5186075"/>
            <a:ext cx="5486400" cy="4243154"/>
          </a:xfrm>
          <a:prstGeom prst="rect">
            <a:avLst/>
          </a:prstGeom>
          <a:noFill/>
          <a:ln>
            <a:noFill/>
          </a:ln>
        </p:spPr>
        <p:txBody>
          <a:bodyPr spcFirstLastPara="1" wrap="square" lIns="95900" tIns="47950" rIns="95900" bIns="47950" anchor="t" anchorCtr="0">
            <a:noAutofit/>
          </a:bodyPr>
          <a:lstStyle/>
          <a:p>
            <a:pPr marL="0" lvl="0" indent="0" algn="l" rtl="0">
              <a:spcBef>
                <a:spcPts val="0"/>
              </a:spcBef>
              <a:spcAft>
                <a:spcPts val="0"/>
              </a:spcAft>
              <a:buNone/>
            </a:pPr>
            <a:endParaRPr/>
          </a:p>
        </p:txBody>
      </p:sp>
      <p:sp>
        <p:nvSpPr>
          <p:cNvPr id="271" name="Google Shape;271;p8:notes"/>
          <p:cNvSpPr txBox="1">
            <a:spLocks noGrp="1"/>
          </p:cNvSpPr>
          <p:nvPr>
            <p:ph type="sldNum" idx="12"/>
          </p:nvPr>
        </p:nvSpPr>
        <p:spPr>
          <a:xfrm>
            <a:off x="3884616" y="10235585"/>
            <a:ext cx="2971800" cy="540684"/>
          </a:xfrm>
          <a:prstGeom prst="rect">
            <a:avLst/>
          </a:prstGeom>
          <a:noFill/>
          <a:ln>
            <a:noFill/>
          </a:ln>
        </p:spPr>
        <p:txBody>
          <a:bodyPr spcFirstLastPara="1" wrap="square" lIns="95900" tIns="47950" rIns="95900" bIns="47950" anchor="b" anchorCtr="0">
            <a:noAutofit/>
          </a:bodyPr>
          <a:lstStyle/>
          <a:p>
            <a:pPr marL="0" lvl="0" indent="0" algn="r" rtl="0">
              <a:spcBef>
                <a:spcPts val="0"/>
              </a:spcBef>
              <a:spcAft>
                <a:spcPts val="0"/>
              </a:spcAft>
              <a:buNone/>
            </a:pPr>
            <a:fld id="{00000000-1234-1234-1234-123412341234}" type="slidenum">
              <a:rPr lang="es-PE"/>
              <a:t>22</a:t>
            </a:fld>
            <a:endParaRPr/>
          </a:p>
        </p:txBody>
      </p:sp>
    </p:spTree>
    <p:extLst>
      <p:ext uri="{BB962C8B-B14F-4D97-AF65-F5344CB8AC3E}">
        <p14:creationId xmlns:p14="http://schemas.microsoft.com/office/powerpoint/2010/main" val="265131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imagen de diapositiva 1">
            <a:extLst>
              <a:ext uri="{FF2B5EF4-FFF2-40B4-BE49-F238E27FC236}">
                <a16:creationId xmlns:a16="http://schemas.microsoft.com/office/drawing/2014/main" id="{20D151E3-9E3A-4FF5-84D0-5587DF9AC8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Marcador de notas 2">
            <a:extLst>
              <a:ext uri="{FF2B5EF4-FFF2-40B4-BE49-F238E27FC236}">
                <a16:creationId xmlns:a16="http://schemas.microsoft.com/office/drawing/2014/main" id="{34C80D8C-B22D-4279-A089-A31BD2BC52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PE"/>
          </a:p>
        </p:txBody>
      </p:sp>
      <p:sp>
        <p:nvSpPr>
          <p:cNvPr id="63492" name="Marcador de número de diapositiva 3">
            <a:extLst>
              <a:ext uri="{FF2B5EF4-FFF2-40B4-BE49-F238E27FC236}">
                <a16:creationId xmlns:a16="http://schemas.microsoft.com/office/drawing/2014/main" id="{34C62A6E-263F-465E-9F94-3D030F5224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C9816A-86B5-4658-AD68-0F242E96A1DE}" type="slidenum">
              <a:rPr kumimoji="0" lang="es-ES" altLang="es-P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s-ES" altLang="es-P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277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a:extLst>
              <a:ext uri="{FF2B5EF4-FFF2-40B4-BE49-F238E27FC236}">
                <a16:creationId xmlns:a16="http://schemas.microsoft.com/office/drawing/2014/main" id="{553C65A4-CC40-49BC-BA0F-59856DC2EA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a:extLst>
              <a:ext uri="{FF2B5EF4-FFF2-40B4-BE49-F238E27FC236}">
                <a16:creationId xmlns:a16="http://schemas.microsoft.com/office/drawing/2014/main" id="{884BB63F-7FDB-44CF-96C4-57CE6797F6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70660" name="3 Marcador de número de diapositiva">
            <a:extLst>
              <a:ext uri="{FF2B5EF4-FFF2-40B4-BE49-F238E27FC236}">
                <a16:creationId xmlns:a16="http://schemas.microsoft.com/office/drawing/2014/main" id="{EB2B11A9-298D-4C5E-B27C-A0CCD0EE4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18A9F0AB-B256-4203-9CC2-B4859B9CE11A}" type="slidenum">
              <a:rPr lang="es-ES" altLang="es-PE" smtClean="0">
                <a:solidFill>
                  <a:srgbClr val="000000"/>
                </a:solidFill>
              </a:rPr>
              <a:pPr/>
              <a:t>24</a:t>
            </a:fld>
            <a:endParaRPr lang="es-ES" altLang="es-PE">
              <a:solidFill>
                <a:srgbClr val="000000"/>
              </a:solidFill>
            </a:endParaRPr>
          </a:p>
        </p:txBody>
      </p:sp>
    </p:spTree>
    <p:extLst>
      <p:ext uri="{BB962C8B-B14F-4D97-AF65-F5344CB8AC3E}">
        <p14:creationId xmlns:p14="http://schemas.microsoft.com/office/powerpoint/2010/main" val="417296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4E9BAD6E-3727-4493-B4D4-BCD12361C1E7}" type="datetimeFigureOut">
              <a:rPr lang="es-PE" smtClean="0"/>
              <a:t>21/09/2023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158257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E9BAD6E-3727-4493-B4D4-BCD12361C1E7}" type="datetimeFigureOut">
              <a:rPr lang="es-PE" smtClean="0"/>
              <a:t>21/09/2023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2476263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6F0807F-107E-BB55-248C-3AC236FEEE72}"/>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3" name="Marcador de pie de página 2">
            <a:extLst>
              <a:ext uri="{FF2B5EF4-FFF2-40B4-BE49-F238E27FC236}">
                <a16:creationId xmlns:a16="http://schemas.microsoft.com/office/drawing/2014/main" id="{4F9C6605-C5E9-701F-6F11-63B02ABFFAC2}"/>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23B9132E-F40D-D1F0-B571-64696D0878FD}"/>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775243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5D256-7E29-21C4-0A6B-E078FE5F169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589CA8A5-040D-79E7-6BA1-3EF2B3DBC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ECBF2190-01BB-15BF-1906-9E89D678A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4EF786D-9B66-C8C8-7093-9D6F7AE67CF1}"/>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6" name="Marcador de pie de página 5">
            <a:extLst>
              <a:ext uri="{FF2B5EF4-FFF2-40B4-BE49-F238E27FC236}">
                <a16:creationId xmlns:a16="http://schemas.microsoft.com/office/drawing/2014/main" id="{3B135BAB-F6A9-383D-6A90-23C581D17132}"/>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84054AC-8092-BBD3-94DD-7CBA15C29E6F}"/>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1573890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9AA91-1767-D6FF-B7DB-2351DD3E9C9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02521290-CFF1-74C7-25AF-CEA484E2B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E1342165-597F-7889-CD9F-4099E6C89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56D6580-F596-3DEA-006A-CAADBA2FFFCF}"/>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6" name="Marcador de pie de página 5">
            <a:extLst>
              <a:ext uri="{FF2B5EF4-FFF2-40B4-BE49-F238E27FC236}">
                <a16:creationId xmlns:a16="http://schemas.microsoft.com/office/drawing/2014/main" id="{D2220A04-EB6A-01EF-923E-55DAAA2CD70D}"/>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91C3E4D-6F77-9021-B246-3740771D9467}"/>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5712793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691C6-32FE-52C1-E03F-DE57C7C4FCCD}"/>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A925092B-E5A3-36BB-C8FB-43197892A64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8372859-09C4-DF6C-2057-FDB26001CB93}"/>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EEF3C1E7-368B-F9CC-F54F-3D35DD02A91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B7BF0337-EE8B-6F67-1EF7-BAC9D8140E68}"/>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10092092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442687-8AFC-A33B-54B8-873AB8D5350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0A7DEF3A-9577-0555-E13B-06013A92606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18D201FA-6C1A-0072-5DE8-CEB094F19AF2}"/>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D7F6EEBB-3B51-5328-6E48-0329B95F5EA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8A41FF7-0A31-C7B0-5B28-0C99302F3801}"/>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40935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E9BAD6E-3727-4493-B4D4-BCD12361C1E7}" type="datetimeFigureOut">
              <a:rPr lang="es-PE" smtClean="0"/>
              <a:t>21/09/2023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226292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93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EB9FF96-D758-468C-989F-C918E6238153}" type="datetime1">
              <a:rPr lang="es-ES" smtClean="0"/>
              <a:pPr/>
              <a:t>21/09/2023</a:t>
            </a:fld>
            <a:endParaRPr lang="es-ES" dirty="0"/>
          </a:p>
        </p:txBody>
      </p:sp>
      <p:sp>
        <p:nvSpPr>
          <p:cNvPr id="5" name="Footer Placeholder 4"/>
          <p:cNvSpPr>
            <a:spLocks noGrp="1"/>
          </p:cNvSpPr>
          <p:nvPr>
            <p:ph type="ftr" sz="quarter" idx="11"/>
          </p:nvPr>
        </p:nvSpPr>
        <p:spPr/>
        <p:txBody>
          <a:bodyPr/>
          <a:lstStyle/>
          <a:p>
            <a:r>
              <a:rPr lang="es-PE" dirty="0"/>
              <a:t>PROYECTO DE PRESUPUESTO 2019 - SECTOR PODER JUDICIAL</a:t>
            </a:r>
            <a:endParaRPr lang="es-ES" dirty="0"/>
          </a:p>
        </p:txBody>
      </p:sp>
      <p:sp>
        <p:nvSpPr>
          <p:cNvPr id="6" name="Slide Number Placeholder 5"/>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400156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5B0C77-7C90-4F7A-93AD-76F34B09E238}" type="datetime1">
              <a:rPr lang="es-ES" smtClean="0"/>
              <a:pPr/>
              <a:t>21/09/2023</a:t>
            </a:fld>
            <a:endParaRPr lang="es-ES" dirty="0"/>
          </a:p>
        </p:txBody>
      </p:sp>
      <p:sp>
        <p:nvSpPr>
          <p:cNvPr id="5" name="Footer Placeholder 4"/>
          <p:cNvSpPr>
            <a:spLocks noGrp="1"/>
          </p:cNvSpPr>
          <p:nvPr>
            <p:ph type="ftr" sz="quarter" idx="11"/>
          </p:nvPr>
        </p:nvSpPr>
        <p:spPr/>
        <p:txBody>
          <a:bodyPr/>
          <a:lstStyle/>
          <a:p>
            <a:r>
              <a:rPr lang="es-PE" dirty="0"/>
              <a:t>PROYECTO DE PRESUPUESTO 2019 - SECTOR PODER JUDICIAL</a:t>
            </a:r>
            <a:endParaRPr lang="es-ES" dirty="0"/>
          </a:p>
        </p:txBody>
      </p:sp>
      <p:sp>
        <p:nvSpPr>
          <p:cNvPr id="6" name="Slide Number Placeholder 5"/>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261675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244B52-43A2-43A7-94F8-A96E1E8A653C}" type="datetime1">
              <a:rPr lang="es-ES" smtClean="0"/>
              <a:pPr/>
              <a:t>21/09/2023</a:t>
            </a:fld>
            <a:endParaRPr lang="es-ES" dirty="0"/>
          </a:p>
        </p:txBody>
      </p:sp>
      <p:sp>
        <p:nvSpPr>
          <p:cNvPr id="5" name="Footer Placeholder 4"/>
          <p:cNvSpPr>
            <a:spLocks noGrp="1"/>
          </p:cNvSpPr>
          <p:nvPr>
            <p:ph type="ftr" sz="quarter" idx="11"/>
          </p:nvPr>
        </p:nvSpPr>
        <p:spPr/>
        <p:txBody>
          <a:bodyPr/>
          <a:lstStyle/>
          <a:p>
            <a:r>
              <a:rPr lang="es-PE" dirty="0"/>
              <a:t>PROYECTO DE PRESUPUESTO 2019 - SECTOR PODER JUDICIAL</a:t>
            </a:r>
            <a:endParaRPr lang="es-ES" dirty="0"/>
          </a:p>
        </p:txBody>
      </p:sp>
      <p:sp>
        <p:nvSpPr>
          <p:cNvPr id="6" name="Slide Number Placeholder 5"/>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319061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F0314A-C2AE-4DD4-9249-F3D131DEBB62}" type="datetime1">
              <a:rPr lang="es-ES" smtClean="0"/>
              <a:pPr/>
              <a:t>21/09/2023</a:t>
            </a:fld>
            <a:endParaRPr lang="es-ES" dirty="0"/>
          </a:p>
        </p:txBody>
      </p:sp>
      <p:sp>
        <p:nvSpPr>
          <p:cNvPr id="6" name="Footer Placeholder 5"/>
          <p:cNvSpPr>
            <a:spLocks noGrp="1"/>
          </p:cNvSpPr>
          <p:nvPr>
            <p:ph type="ftr" sz="quarter" idx="11"/>
          </p:nvPr>
        </p:nvSpPr>
        <p:spPr/>
        <p:txBody>
          <a:bodyPr/>
          <a:lstStyle/>
          <a:p>
            <a:r>
              <a:rPr lang="es-PE" dirty="0"/>
              <a:t>PROYECTO DE PRESUPUESTO 2019 - SECTOR PODER JUDICIAL</a:t>
            </a:r>
            <a:endParaRPr lang="es-ES" dirty="0"/>
          </a:p>
        </p:txBody>
      </p:sp>
      <p:sp>
        <p:nvSpPr>
          <p:cNvPr id="7" name="Slide Number Placeholder 6"/>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130093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B36595-1819-48D4-9293-B1D22AF584B7}" type="datetime1">
              <a:rPr lang="es-ES" smtClean="0"/>
              <a:pPr/>
              <a:t>21/09/2023</a:t>
            </a:fld>
            <a:endParaRPr lang="es-ES" dirty="0"/>
          </a:p>
        </p:txBody>
      </p:sp>
      <p:sp>
        <p:nvSpPr>
          <p:cNvPr id="8" name="Footer Placeholder 7"/>
          <p:cNvSpPr>
            <a:spLocks noGrp="1"/>
          </p:cNvSpPr>
          <p:nvPr>
            <p:ph type="ftr" sz="quarter" idx="11"/>
          </p:nvPr>
        </p:nvSpPr>
        <p:spPr/>
        <p:txBody>
          <a:bodyPr/>
          <a:lstStyle/>
          <a:p>
            <a:r>
              <a:rPr lang="es-PE" dirty="0"/>
              <a:t>PROYECTO DE PRESUPUESTO 2019 - SECTOR PODER JUDICIAL</a:t>
            </a:r>
            <a:endParaRPr lang="es-ES" dirty="0"/>
          </a:p>
        </p:txBody>
      </p:sp>
      <p:sp>
        <p:nvSpPr>
          <p:cNvPr id="9" name="Slide Number Placeholder 8"/>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3602133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BEF26CD-89C0-4089-ABD6-D565C954B2F1}" type="datetime1">
              <a:rPr lang="es-ES" smtClean="0"/>
              <a:pPr/>
              <a:t>21/09/2023</a:t>
            </a:fld>
            <a:endParaRPr lang="es-ES" dirty="0"/>
          </a:p>
        </p:txBody>
      </p:sp>
      <p:sp>
        <p:nvSpPr>
          <p:cNvPr id="4" name="Footer Placeholder 3"/>
          <p:cNvSpPr>
            <a:spLocks noGrp="1"/>
          </p:cNvSpPr>
          <p:nvPr>
            <p:ph type="ftr" sz="quarter" idx="11"/>
          </p:nvPr>
        </p:nvSpPr>
        <p:spPr/>
        <p:txBody>
          <a:bodyPr/>
          <a:lstStyle/>
          <a:p>
            <a:r>
              <a:rPr lang="es-PE" dirty="0"/>
              <a:t>PROYECTO DE PRESUPUESTO 2019 - SECTOR PODER JUDICIAL</a:t>
            </a:r>
            <a:endParaRPr lang="es-ES" dirty="0"/>
          </a:p>
        </p:txBody>
      </p:sp>
      <p:sp>
        <p:nvSpPr>
          <p:cNvPr id="5" name="Slide Number Placeholder 4"/>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286807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C9890-EC37-4FD2-A8A1-47FCDE84E3DE}" type="datetime1">
              <a:rPr lang="es-ES" smtClean="0"/>
              <a:pPr/>
              <a:t>21/09/2023</a:t>
            </a:fld>
            <a:endParaRPr lang="es-ES" dirty="0"/>
          </a:p>
        </p:txBody>
      </p:sp>
      <p:sp>
        <p:nvSpPr>
          <p:cNvPr id="3" name="Footer Placeholder 2"/>
          <p:cNvSpPr>
            <a:spLocks noGrp="1"/>
          </p:cNvSpPr>
          <p:nvPr>
            <p:ph type="ftr" sz="quarter" idx="11"/>
          </p:nvPr>
        </p:nvSpPr>
        <p:spPr/>
        <p:txBody>
          <a:bodyPr/>
          <a:lstStyle/>
          <a:p>
            <a:r>
              <a:rPr lang="es-PE" dirty="0"/>
              <a:t>PROYECTO DE PRESUPUESTO 2019 - SECTOR PODER JUDICIAL</a:t>
            </a:r>
            <a:endParaRPr lang="es-ES" dirty="0"/>
          </a:p>
        </p:txBody>
      </p:sp>
      <p:sp>
        <p:nvSpPr>
          <p:cNvPr id="4" name="Slide Number Placeholder 3"/>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100715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E9BAD6E-3727-4493-B4D4-BCD12361C1E7}" type="datetimeFigureOut">
              <a:rPr lang="es-PE" smtClean="0"/>
              <a:t>21/09/2023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12723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01881EA-B636-4579-B28C-CEA88214FB5B}" type="datetime1">
              <a:rPr lang="es-ES" smtClean="0"/>
              <a:pPr/>
              <a:t>21/09/2023</a:t>
            </a:fld>
            <a:endParaRPr lang="es-ES" dirty="0"/>
          </a:p>
        </p:txBody>
      </p:sp>
      <p:sp>
        <p:nvSpPr>
          <p:cNvPr id="6" name="Footer Placeholder 5"/>
          <p:cNvSpPr>
            <a:spLocks noGrp="1"/>
          </p:cNvSpPr>
          <p:nvPr>
            <p:ph type="ftr" sz="quarter" idx="11"/>
          </p:nvPr>
        </p:nvSpPr>
        <p:spPr/>
        <p:txBody>
          <a:bodyPr/>
          <a:lstStyle/>
          <a:p>
            <a:r>
              <a:rPr lang="es-PE" dirty="0"/>
              <a:t>PROYECTO DE PRESUPUESTO 2019 - SECTOR PODER JUDICIAL</a:t>
            </a:r>
            <a:endParaRPr lang="es-ES" dirty="0"/>
          </a:p>
        </p:txBody>
      </p:sp>
      <p:sp>
        <p:nvSpPr>
          <p:cNvPr id="7" name="Slide Number Placeholder 6"/>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280412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65D0089-40FB-422F-95BA-7196F034254E}" type="datetime1">
              <a:rPr lang="es-ES" smtClean="0"/>
              <a:pPr/>
              <a:t>21/09/2023</a:t>
            </a:fld>
            <a:endParaRPr lang="es-ES" dirty="0"/>
          </a:p>
        </p:txBody>
      </p:sp>
      <p:sp>
        <p:nvSpPr>
          <p:cNvPr id="6" name="Footer Placeholder 5"/>
          <p:cNvSpPr>
            <a:spLocks noGrp="1"/>
          </p:cNvSpPr>
          <p:nvPr>
            <p:ph type="ftr" sz="quarter" idx="11"/>
          </p:nvPr>
        </p:nvSpPr>
        <p:spPr/>
        <p:txBody>
          <a:bodyPr/>
          <a:lstStyle/>
          <a:p>
            <a:r>
              <a:rPr lang="es-PE" dirty="0"/>
              <a:t>PROYECTO DE PRESUPUESTO 2019 - SECTOR PODER JUDICIAL</a:t>
            </a:r>
            <a:endParaRPr lang="es-ES" dirty="0"/>
          </a:p>
        </p:txBody>
      </p:sp>
      <p:sp>
        <p:nvSpPr>
          <p:cNvPr id="7" name="Slide Number Placeholder 6"/>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319233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59B869-B9F0-4979-A1A3-463EC7AF1417}" type="datetime1">
              <a:rPr lang="es-ES" smtClean="0"/>
              <a:pPr/>
              <a:t>21/09/2023</a:t>
            </a:fld>
            <a:endParaRPr lang="es-ES" dirty="0"/>
          </a:p>
        </p:txBody>
      </p:sp>
      <p:sp>
        <p:nvSpPr>
          <p:cNvPr id="5" name="Footer Placeholder 4"/>
          <p:cNvSpPr>
            <a:spLocks noGrp="1"/>
          </p:cNvSpPr>
          <p:nvPr>
            <p:ph type="ftr" sz="quarter" idx="11"/>
          </p:nvPr>
        </p:nvSpPr>
        <p:spPr/>
        <p:txBody>
          <a:bodyPr/>
          <a:lstStyle/>
          <a:p>
            <a:r>
              <a:rPr lang="es-PE" dirty="0"/>
              <a:t>PROYECTO DE PRESUPUESTO 2019 - SECTOR PODER JUDICIAL</a:t>
            </a:r>
            <a:endParaRPr lang="es-ES" dirty="0"/>
          </a:p>
        </p:txBody>
      </p:sp>
      <p:sp>
        <p:nvSpPr>
          <p:cNvPr id="6" name="Slide Number Placeholder 5"/>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2581365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C2E6DB-35DB-4F4F-8588-0C7E983D2EEB}" type="datetime1">
              <a:rPr lang="es-ES" smtClean="0"/>
              <a:pPr/>
              <a:t>21/09/2023</a:t>
            </a:fld>
            <a:endParaRPr lang="es-ES" dirty="0"/>
          </a:p>
        </p:txBody>
      </p:sp>
      <p:sp>
        <p:nvSpPr>
          <p:cNvPr id="5" name="Footer Placeholder 4"/>
          <p:cNvSpPr>
            <a:spLocks noGrp="1"/>
          </p:cNvSpPr>
          <p:nvPr>
            <p:ph type="ftr" sz="quarter" idx="11"/>
          </p:nvPr>
        </p:nvSpPr>
        <p:spPr/>
        <p:txBody>
          <a:bodyPr/>
          <a:lstStyle/>
          <a:p>
            <a:r>
              <a:rPr lang="es-PE" dirty="0"/>
              <a:t>PROYECTO DE PRESUPUESTO 2019 - SECTOR PODER JUDICIAL</a:t>
            </a:r>
            <a:endParaRPr lang="es-ES" dirty="0"/>
          </a:p>
        </p:txBody>
      </p:sp>
      <p:sp>
        <p:nvSpPr>
          <p:cNvPr id="6" name="Slide Number Placeholder 5"/>
          <p:cNvSpPr>
            <a:spLocks noGrp="1"/>
          </p:cNvSpPr>
          <p:nvPr>
            <p:ph type="sldNum" sz="quarter" idx="12"/>
          </p:nvPr>
        </p:nvSpPr>
        <p:spPr/>
        <p:txBody>
          <a:body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1516896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05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32628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8">
            <a:extLst>
              <a:ext uri="{FF2B5EF4-FFF2-40B4-BE49-F238E27FC236}">
                <a16:creationId xmlns:a16="http://schemas.microsoft.com/office/drawing/2014/main" id="{87C03EFF-4869-4FE8-B768-A7D26067BECB}"/>
              </a:ext>
            </a:extLst>
          </p:cNvPr>
          <p:cNvCxnSpPr/>
          <p:nvPr userDrawn="1"/>
        </p:nvCxnSpPr>
        <p:spPr>
          <a:xfrm>
            <a:off x="3286986" y="5917767"/>
            <a:ext cx="5645727" cy="27709"/>
          </a:xfrm>
          <a:prstGeom prst="line">
            <a:avLst/>
          </a:prstGeom>
          <a:ln w="53975">
            <a:solidFill>
              <a:schemeClr val="tx1">
                <a:alpha val="50000"/>
              </a:schemeClr>
            </a:solidFill>
          </a:ln>
          <a:effectLst>
            <a:reflection stA="45000" endPos="200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5" name="Straight Connector 11">
            <a:extLst>
              <a:ext uri="{FF2B5EF4-FFF2-40B4-BE49-F238E27FC236}">
                <a16:creationId xmlns:a16="http://schemas.microsoft.com/office/drawing/2014/main" id="{193E80D5-9A90-42FB-91F4-B36C24BFA832}"/>
              </a:ext>
            </a:extLst>
          </p:cNvPr>
          <p:cNvCxnSpPr/>
          <p:nvPr userDrawn="1"/>
        </p:nvCxnSpPr>
        <p:spPr>
          <a:xfrm flipV="1">
            <a:off x="3313113" y="4537075"/>
            <a:ext cx="55737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14">
            <a:extLst>
              <a:ext uri="{FF2B5EF4-FFF2-40B4-BE49-F238E27FC236}">
                <a16:creationId xmlns:a16="http://schemas.microsoft.com/office/drawing/2014/main" id="{BBC58178-A82A-4B03-A99F-1DBCCB61BDCC}"/>
              </a:ext>
            </a:extLst>
          </p:cNvPr>
          <p:cNvCxnSpPr/>
          <p:nvPr userDrawn="1"/>
        </p:nvCxnSpPr>
        <p:spPr>
          <a:xfrm flipV="1">
            <a:off x="3306763" y="4657725"/>
            <a:ext cx="55721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4">
            <a:extLst>
              <a:ext uri="{FF2B5EF4-FFF2-40B4-BE49-F238E27FC236}">
                <a16:creationId xmlns:a16="http://schemas.microsoft.com/office/drawing/2014/main" id="{5D13ED33-717D-4490-8599-5601E11B86A3}"/>
              </a:ext>
            </a:extLst>
          </p:cNvPr>
          <p:cNvGrpSpPr>
            <a:grpSpLocks/>
          </p:cNvGrpSpPr>
          <p:nvPr userDrawn="1"/>
        </p:nvGrpSpPr>
        <p:grpSpPr bwMode="auto">
          <a:xfrm>
            <a:off x="10252075" y="2200275"/>
            <a:ext cx="1533525" cy="431800"/>
            <a:chOff x="10252340" y="2199565"/>
            <a:chExt cx="1533277" cy="432000"/>
          </a:xfrm>
        </p:grpSpPr>
        <p:sp>
          <p:nvSpPr>
            <p:cNvPr id="8" name="Oval 19">
              <a:extLst>
                <a:ext uri="{FF2B5EF4-FFF2-40B4-BE49-F238E27FC236}">
                  <a16:creationId xmlns:a16="http://schemas.microsoft.com/office/drawing/2014/main" id="{782EFFD0-C3E8-4257-B70C-C7A919494FE5}"/>
                </a:ext>
              </a:extLst>
            </p:cNvPr>
            <p:cNvSpPr/>
            <p:nvPr userDrawn="1"/>
          </p:nvSpPr>
          <p:spPr>
            <a:xfrm>
              <a:off x="10755497" y="2253565"/>
              <a:ext cx="323798"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9" name="Oval 21">
              <a:extLst>
                <a:ext uri="{FF2B5EF4-FFF2-40B4-BE49-F238E27FC236}">
                  <a16:creationId xmlns:a16="http://schemas.microsoft.com/office/drawing/2014/main" id="{456CF31E-32D2-4565-87FE-6C302A09DCF3}"/>
                </a:ext>
              </a:extLst>
            </p:cNvPr>
            <p:cNvSpPr/>
            <p:nvPr userDrawn="1"/>
          </p:nvSpPr>
          <p:spPr>
            <a:xfrm>
              <a:off x="10252340" y="2298036"/>
              <a:ext cx="231738" cy="2350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0" name="Oval 18">
              <a:extLst>
                <a:ext uri="{FF2B5EF4-FFF2-40B4-BE49-F238E27FC236}">
                  <a16:creationId xmlns:a16="http://schemas.microsoft.com/office/drawing/2014/main" id="{2CD1FCB8-3FF0-4F14-A7D9-B2C66F299D75}"/>
                </a:ext>
              </a:extLst>
            </p:cNvPr>
            <p:cNvSpPr/>
            <p:nvPr userDrawn="1"/>
          </p:nvSpPr>
          <p:spPr>
            <a:xfrm>
              <a:off x="11353887" y="2199565"/>
              <a:ext cx="43173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grpSp>
        <p:nvGrpSpPr>
          <p:cNvPr id="11" name="Group 23">
            <a:extLst>
              <a:ext uri="{FF2B5EF4-FFF2-40B4-BE49-F238E27FC236}">
                <a16:creationId xmlns:a16="http://schemas.microsoft.com/office/drawing/2014/main" id="{C3AF683C-20B6-4FEB-A23B-8FCCCFCBA24B}"/>
              </a:ext>
            </a:extLst>
          </p:cNvPr>
          <p:cNvGrpSpPr>
            <a:grpSpLocks/>
          </p:cNvGrpSpPr>
          <p:nvPr userDrawn="1"/>
        </p:nvGrpSpPr>
        <p:grpSpPr bwMode="auto">
          <a:xfrm>
            <a:off x="420688" y="2200275"/>
            <a:ext cx="1539875" cy="431800"/>
            <a:chOff x="420245" y="2200420"/>
            <a:chExt cx="1539618" cy="432000"/>
          </a:xfrm>
        </p:grpSpPr>
        <p:sp>
          <p:nvSpPr>
            <p:cNvPr id="12" name="Oval 17">
              <a:extLst>
                <a:ext uri="{FF2B5EF4-FFF2-40B4-BE49-F238E27FC236}">
                  <a16:creationId xmlns:a16="http://schemas.microsoft.com/office/drawing/2014/main" id="{425C3EBE-0E72-4A73-BCE9-231367E3D03A}"/>
                </a:ext>
              </a:extLst>
            </p:cNvPr>
            <p:cNvSpPr/>
            <p:nvPr userDrawn="1"/>
          </p:nvSpPr>
          <p:spPr>
            <a:xfrm>
              <a:off x="420245" y="2200420"/>
              <a:ext cx="43172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3" name="Oval 20">
              <a:extLst>
                <a:ext uri="{FF2B5EF4-FFF2-40B4-BE49-F238E27FC236}">
                  <a16:creationId xmlns:a16="http://schemas.microsoft.com/office/drawing/2014/main" id="{34EFF299-E1EB-4447-BEFD-957964C8B50B}"/>
                </a:ext>
              </a:extLst>
            </p:cNvPr>
            <p:cNvSpPr/>
            <p:nvPr userDrawn="1"/>
          </p:nvSpPr>
          <p:spPr>
            <a:xfrm>
              <a:off x="1131326" y="2248067"/>
              <a:ext cx="323796"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4" name="Oval 22">
              <a:extLst>
                <a:ext uri="{FF2B5EF4-FFF2-40B4-BE49-F238E27FC236}">
                  <a16:creationId xmlns:a16="http://schemas.microsoft.com/office/drawing/2014/main" id="{80BC8FCD-2CE3-4B3E-AD8B-04CEF69AA0F3}"/>
                </a:ext>
              </a:extLst>
            </p:cNvPr>
            <p:cNvSpPr/>
            <p:nvPr userDrawn="1"/>
          </p:nvSpPr>
          <p:spPr>
            <a:xfrm>
              <a:off x="1728127" y="2292538"/>
              <a:ext cx="231736" cy="236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sp>
        <p:nvSpPr>
          <p:cNvPr id="2" name="Title 1"/>
          <p:cNvSpPr>
            <a:spLocks noGrp="1"/>
          </p:cNvSpPr>
          <p:nvPr>
            <p:ph type="ctrTitle"/>
          </p:nvPr>
        </p:nvSpPr>
        <p:spPr>
          <a:xfrm>
            <a:off x="3302770" y="277090"/>
            <a:ext cx="5597236" cy="3996000"/>
          </a:xfrm>
        </p:spPr>
        <p:txBody>
          <a:bodyPr>
            <a:normAutofit/>
          </a:bodyPr>
          <a:lstStyle>
            <a:lvl1pPr algn="ctr">
              <a:defRPr sz="8000" b="1">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3" name="Subtitle 2"/>
          <p:cNvSpPr>
            <a:spLocks noGrp="1"/>
          </p:cNvSpPr>
          <p:nvPr>
            <p:ph type="subTitle" idx="1"/>
          </p:nvPr>
        </p:nvSpPr>
        <p:spPr>
          <a:xfrm>
            <a:off x="3310078" y="4742512"/>
            <a:ext cx="5597236" cy="969818"/>
          </a:xfrm>
          <a:solidFill>
            <a:schemeClr val="bg2">
              <a:lumMod val="10000"/>
              <a:alpha val="50000"/>
            </a:schemeClr>
          </a:solidFill>
        </p:spPr>
        <p:txBody>
          <a:bodyPr anchor="ctr">
            <a:normAutofit/>
          </a:bodyPr>
          <a:lstStyle>
            <a:lvl1pPr marL="0" indent="0" algn="ctr">
              <a:buNone/>
              <a:defRPr sz="3000" baseline="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pt-BR" dirty="0"/>
          </a:p>
        </p:txBody>
      </p:sp>
      <p:sp>
        <p:nvSpPr>
          <p:cNvPr id="15" name="Date Placeholder 3">
            <a:extLst>
              <a:ext uri="{FF2B5EF4-FFF2-40B4-BE49-F238E27FC236}">
                <a16:creationId xmlns:a16="http://schemas.microsoft.com/office/drawing/2014/main" id="{9A369960-464A-436E-BEDA-8A07CA2EA740}"/>
              </a:ext>
            </a:extLst>
          </p:cNvPr>
          <p:cNvSpPr>
            <a:spLocks noGrp="1"/>
          </p:cNvSpPr>
          <p:nvPr>
            <p:ph type="dt" sz="half" idx="10"/>
          </p:nvPr>
        </p:nvSpPr>
        <p:spPr/>
        <p:txBody>
          <a:bodyPr/>
          <a:lstStyle>
            <a:lvl1pPr>
              <a:defRPr/>
            </a:lvl1pPr>
          </a:lstStyle>
          <a:p>
            <a:pPr>
              <a:defRPr/>
            </a:pPr>
            <a:fld id="{FFD7E582-651E-4422-BABA-410883E3EC19}" type="datetime1">
              <a:rPr lang="es-ES">
                <a:solidFill>
                  <a:prstClr val="black">
                    <a:tint val="75000"/>
                  </a:prstClr>
                </a:solidFill>
              </a:rPr>
              <a:pPr>
                <a:defRPr/>
              </a:pPr>
              <a:t>21/09/2023</a:t>
            </a:fld>
            <a:endParaRPr lang="pt-BR">
              <a:solidFill>
                <a:prstClr val="black">
                  <a:tint val="75000"/>
                </a:prstClr>
              </a:solidFill>
            </a:endParaRPr>
          </a:p>
        </p:txBody>
      </p:sp>
      <p:sp>
        <p:nvSpPr>
          <p:cNvPr id="16" name="Footer Placeholder 4">
            <a:extLst>
              <a:ext uri="{FF2B5EF4-FFF2-40B4-BE49-F238E27FC236}">
                <a16:creationId xmlns:a16="http://schemas.microsoft.com/office/drawing/2014/main" id="{DB4AC310-C3D3-4636-8A1F-7884E60AC1FA}"/>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17" name="Slide Number Placeholder 5">
            <a:extLst>
              <a:ext uri="{FF2B5EF4-FFF2-40B4-BE49-F238E27FC236}">
                <a16:creationId xmlns:a16="http://schemas.microsoft.com/office/drawing/2014/main" id="{94293421-323B-421F-AE54-D6218D254825}"/>
              </a:ext>
            </a:extLst>
          </p:cNvPr>
          <p:cNvSpPr>
            <a:spLocks noGrp="1"/>
          </p:cNvSpPr>
          <p:nvPr>
            <p:ph type="sldNum" sz="quarter" idx="12"/>
          </p:nvPr>
        </p:nvSpPr>
        <p:spPr/>
        <p:txBody>
          <a:bodyPr/>
          <a:lstStyle>
            <a:lvl1pPr>
              <a:defRPr/>
            </a:lvl1pPr>
          </a:lstStyle>
          <a:p>
            <a:pPr>
              <a:defRPr/>
            </a:pPr>
            <a:fld id="{A23E8F7A-EAB6-4EDD-BE4B-99FACB2FBCB8}" type="slidenum">
              <a:rPr lang="pt-BR" altLang="es-PE"/>
              <a:pPr>
                <a:defRPr/>
              </a:pPr>
              <a:t>‹Nº›</a:t>
            </a:fld>
            <a:endParaRPr lang="pt-BR" altLang="es-PE"/>
          </a:p>
        </p:txBody>
      </p:sp>
    </p:spTree>
    <p:extLst>
      <p:ext uri="{BB962C8B-B14F-4D97-AF65-F5344CB8AC3E}">
        <p14:creationId xmlns:p14="http://schemas.microsoft.com/office/powerpoint/2010/main" val="366572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7B7B711F-4269-4ABC-9E17-7D26A5A80AD5}"/>
              </a:ext>
            </a:extLst>
          </p:cNvPr>
          <p:cNvCxnSpPr/>
          <p:nvPr userDrawn="1"/>
        </p:nvCxnSpPr>
        <p:spPr>
          <a:xfrm>
            <a:off x="692150" y="365125"/>
            <a:ext cx="0" cy="1758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1">
            <a:extLst>
              <a:ext uri="{FF2B5EF4-FFF2-40B4-BE49-F238E27FC236}">
                <a16:creationId xmlns:a16="http://schemas.microsoft.com/office/drawing/2014/main" id="{37EA4FC6-3394-4838-94E3-33B64D5DE937}"/>
              </a:ext>
            </a:extLst>
          </p:cNvPr>
          <p:cNvCxnSpPr/>
          <p:nvPr userDrawn="1"/>
        </p:nvCxnSpPr>
        <p:spPr>
          <a:xfrm>
            <a:off x="11501438" y="365125"/>
            <a:ext cx="0" cy="1758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15">
            <a:extLst>
              <a:ext uri="{FF2B5EF4-FFF2-40B4-BE49-F238E27FC236}">
                <a16:creationId xmlns:a16="http://schemas.microsoft.com/office/drawing/2014/main" id="{D842EC00-4EA5-4C2D-B6FE-D45EA5BA66E4}"/>
              </a:ext>
            </a:extLst>
          </p:cNvPr>
          <p:cNvSpPr/>
          <p:nvPr userDrawn="1"/>
        </p:nvSpPr>
        <p:spPr>
          <a:xfrm>
            <a:off x="0" y="6246813"/>
            <a:ext cx="12192000" cy="611187"/>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 name="Title 1"/>
          <p:cNvSpPr>
            <a:spLocks noGrp="1"/>
          </p:cNvSpPr>
          <p:nvPr>
            <p:ph type="title"/>
          </p:nvPr>
        </p:nvSpPr>
        <p:spPr>
          <a:xfrm>
            <a:off x="1075256" y="365124"/>
            <a:ext cx="10049943" cy="1296000"/>
          </a:xfrm>
        </p:spPr>
        <p:txBody>
          <a:bodyPr>
            <a:normAutofit/>
          </a:bodyPr>
          <a:lstStyle>
            <a:lvl1pPr>
              <a:defRPr sz="60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7" name="Content Placeholder 6"/>
          <p:cNvSpPr>
            <a:spLocks noGrp="1"/>
          </p:cNvSpPr>
          <p:nvPr>
            <p:ph sz="quarter" idx="13"/>
          </p:nvPr>
        </p:nvSpPr>
        <p:spPr>
          <a:xfrm>
            <a:off x="1066803" y="1690688"/>
            <a:ext cx="10051200" cy="4279900"/>
          </a:xfrm>
        </p:spPr>
        <p:txBody>
          <a:bodyPr>
            <a:normAutofit/>
          </a:bodyPr>
          <a:lstStyle>
            <a:lvl1pPr marL="0" indent="0">
              <a:buNone/>
              <a:defRPr sz="3600">
                <a:solidFill>
                  <a:schemeClr val="bg1"/>
                </a:solidFill>
                <a:latin typeface="Century Gothic" panose="020B0502020202020204" pitchFamily="34" charset="0"/>
              </a:defRPr>
            </a:lvl1pPr>
          </a:lstStyle>
          <a:p>
            <a:pPr lvl="0"/>
            <a:r>
              <a:rPr lang="es-ES"/>
              <a:t>Editar los estilos de texto del patrón</a:t>
            </a:r>
          </a:p>
        </p:txBody>
      </p:sp>
      <p:sp>
        <p:nvSpPr>
          <p:cNvPr id="8" name="Date Placeholder 3">
            <a:extLst>
              <a:ext uri="{FF2B5EF4-FFF2-40B4-BE49-F238E27FC236}">
                <a16:creationId xmlns:a16="http://schemas.microsoft.com/office/drawing/2014/main" id="{DFDAB2B4-E8E1-4A15-B593-FA831C32A9F7}"/>
              </a:ext>
            </a:extLst>
          </p:cNvPr>
          <p:cNvSpPr>
            <a:spLocks noGrp="1"/>
          </p:cNvSpPr>
          <p:nvPr>
            <p:ph type="dt" sz="half" idx="14"/>
          </p:nvPr>
        </p:nvSpPr>
        <p:spPr/>
        <p:txBody>
          <a:bodyPr/>
          <a:lstStyle>
            <a:lvl1pPr>
              <a:defRPr/>
            </a:lvl1pPr>
          </a:lstStyle>
          <a:p>
            <a:pPr>
              <a:defRPr/>
            </a:pPr>
            <a:fld id="{106D0E2E-8B28-4AAF-9D33-F288CA178E77}" type="datetime1">
              <a:rPr lang="es-ES">
                <a:solidFill>
                  <a:prstClr val="black">
                    <a:tint val="75000"/>
                  </a:prstClr>
                </a:solidFill>
              </a:rPr>
              <a:pPr>
                <a:defRPr/>
              </a:pPr>
              <a:t>21/09/2023</a:t>
            </a:fld>
            <a:endParaRPr lang="pt-BR">
              <a:solidFill>
                <a:prstClr val="black">
                  <a:tint val="75000"/>
                </a:prstClr>
              </a:solidFill>
            </a:endParaRPr>
          </a:p>
        </p:txBody>
      </p:sp>
      <p:sp>
        <p:nvSpPr>
          <p:cNvPr id="9" name="Footer Placeholder 4">
            <a:extLst>
              <a:ext uri="{FF2B5EF4-FFF2-40B4-BE49-F238E27FC236}">
                <a16:creationId xmlns:a16="http://schemas.microsoft.com/office/drawing/2014/main" id="{0D363DC2-C5D4-408A-B1CB-9010BF92A557}"/>
              </a:ext>
            </a:extLst>
          </p:cNvPr>
          <p:cNvSpPr>
            <a:spLocks noGrp="1"/>
          </p:cNvSpPr>
          <p:nvPr>
            <p:ph type="ftr" sz="quarter" idx="15"/>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10" name="Slide Number Placeholder 5">
            <a:extLst>
              <a:ext uri="{FF2B5EF4-FFF2-40B4-BE49-F238E27FC236}">
                <a16:creationId xmlns:a16="http://schemas.microsoft.com/office/drawing/2014/main" id="{6B1C05F5-E66B-4E0E-9C64-CA5BCA98E01B}"/>
              </a:ext>
            </a:extLst>
          </p:cNvPr>
          <p:cNvSpPr>
            <a:spLocks noGrp="1"/>
          </p:cNvSpPr>
          <p:nvPr>
            <p:ph type="sldNum" sz="quarter" idx="16"/>
          </p:nvPr>
        </p:nvSpPr>
        <p:spPr/>
        <p:txBody>
          <a:bodyPr/>
          <a:lstStyle>
            <a:lvl1pPr>
              <a:defRPr/>
            </a:lvl1pPr>
          </a:lstStyle>
          <a:p>
            <a:pPr>
              <a:defRPr/>
            </a:pPr>
            <a:fld id="{B72DCC33-A25E-4AD4-AB7B-557F6ED6EDB7}" type="slidenum">
              <a:rPr lang="pt-BR" altLang="es-PE"/>
              <a:pPr>
                <a:defRPr/>
              </a:pPr>
              <a:t>‹Nº›</a:t>
            </a:fld>
            <a:endParaRPr lang="pt-BR" altLang="es-PE"/>
          </a:p>
        </p:txBody>
      </p:sp>
    </p:spTree>
    <p:extLst>
      <p:ext uri="{BB962C8B-B14F-4D97-AF65-F5344CB8AC3E}">
        <p14:creationId xmlns:p14="http://schemas.microsoft.com/office/powerpoint/2010/main" val="156375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AAC0898-503E-4A94-9537-A78B60C59ED5}"/>
              </a:ext>
            </a:extLst>
          </p:cNvPr>
          <p:cNvSpPr/>
          <p:nvPr userDrawn="1"/>
        </p:nvSpPr>
        <p:spPr>
          <a:xfrm>
            <a:off x="571500" y="3692525"/>
            <a:ext cx="5037138" cy="781050"/>
          </a:xfrm>
          <a:prstGeom prst="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cxnSp>
        <p:nvCxnSpPr>
          <p:cNvPr id="5" name="Straight Connector 11">
            <a:extLst>
              <a:ext uri="{FF2B5EF4-FFF2-40B4-BE49-F238E27FC236}">
                <a16:creationId xmlns:a16="http://schemas.microsoft.com/office/drawing/2014/main" id="{FDE4A0FD-C997-4467-BE70-3C2882BC0733}"/>
              </a:ext>
            </a:extLst>
          </p:cNvPr>
          <p:cNvCxnSpPr/>
          <p:nvPr userDrawn="1"/>
        </p:nvCxnSpPr>
        <p:spPr>
          <a:xfrm>
            <a:off x="325438" y="2292350"/>
            <a:ext cx="4762" cy="2171700"/>
          </a:xfrm>
          <a:prstGeom prst="line">
            <a:avLst/>
          </a:prstGeom>
          <a:ln w="53975">
            <a:solidFill>
              <a:srgbClr val="008DF7"/>
            </a:solidFill>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CB27B156-CE80-4851-979F-ED501F2029FE}"/>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9088" y="2293938"/>
            <a:ext cx="4248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775" y="2301877"/>
            <a:ext cx="7345079" cy="1382074"/>
          </a:xfrm>
        </p:spPr>
        <p:txBody>
          <a:bodyPr/>
          <a:lstStyle>
            <a:lvl1pPr>
              <a:defRPr sz="6000">
                <a:solidFill>
                  <a:srgbClr val="008DF7"/>
                </a:solidFill>
                <a:latin typeface="Century Gothic" panose="020B0502020202020204" pitchFamily="34" charset="0"/>
              </a:defRPr>
            </a:lvl1pPr>
          </a:lstStyle>
          <a:p>
            <a:r>
              <a:rPr lang="es-ES"/>
              <a:t>Haga clic para modificar el estilo de título del patrón</a:t>
            </a:r>
            <a:endParaRPr lang="pt-BR" dirty="0"/>
          </a:p>
        </p:txBody>
      </p:sp>
      <p:sp>
        <p:nvSpPr>
          <p:cNvPr id="10" name="Text Placeholder 9"/>
          <p:cNvSpPr>
            <a:spLocks noGrp="1"/>
          </p:cNvSpPr>
          <p:nvPr>
            <p:ph type="body" sz="quarter" idx="13"/>
          </p:nvPr>
        </p:nvSpPr>
        <p:spPr>
          <a:xfrm>
            <a:off x="576775" y="3692525"/>
            <a:ext cx="5031740" cy="781001"/>
          </a:xfrm>
        </p:spPr>
        <p:txBody>
          <a:bodyPr anchor="ctr">
            <a:normAutofit/>
          </a:bodyPr>
          <a:lstStyle>
            <a:lvl1pPr marL="0" indent="0">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7" name="Date Placeholder 3">
            <a:extLst>
              <a:ext uri="{FF2B5EF4-FFF2-40B4-BE49-F238E27FC236}">
                <a16:creationId xmlns:a16="http://schemas.microsoft.com/office/drawing/2014/main" id="{7F73D4CE-D1EB-42AE-A566-FDD20EE114E5}"/>
              </a:ext>
            </a:extLst>
          </p:cNvPr>
          <p:cNvSpPr>
            <a:spLocks noGrp="1"/>
          </p:cNvSpPr>
          <p:nvPr>
            <p:ph type="dt" sz="half" idx="14"/>
          </p:nvPr>
        </p:nvSpPr>
        <p:spPr/>
        <p:txBody>
          <a:bodyPr/>
          <a:lstStyle>
            <a:lvl1pPr>
              <a:defRPr/>
            </a:lvl1pPr>
          </a:lstStyle>
          <a:p>
            <a:pPr>
              <a:defRPr/>
            </a:pPr>
            <a:fld id="{829614C7-516F-4897-B606-08BA7E9A224F}" type="datetime1">
              <a:rPr lang="es-ES">
                <a:solidFill>
                  <a:prstClr val="black">
                    <a:tint val="75000"/>
                  </a:prstClr>
                </a:solidFill>
              </a:rPr>
              <a:pPr>
                <a:defRPr/>
              </a:pPr>
              <a:t>21/09/2023</a:t>
            </a:fld>
            <a:endParaRPr lang="pt-BR">
              <a:solidFill>
                <a:prstClr val="black">
                  <a:tint val="75000"/>
                </a:prstClr>
              </a:solidFill>
            </a:endParaRPr>
          </a:p>
        </p:txBody>
      </p:sp>
      <p:sp>
        <p:nvSpPr>
          <p:cNvPr id="8" name="Footer Placeholder 4">
            <a:extLst>
              <a:ext uri="{FF2B5EF4-FFF2-40B4-BE49-F238E27FC236}">
                <a16:creationId xmlns:a16="http://schemas.microsoft.com/office/drawing/2014/main" id="{545DA4E0-E235-48C4-BD35-49D954D803B3}"/>
              </a:ext>
            </a:extLst>
          </p:cNvPr>
          <p:cNvSpPr>
            <a:spLocks noGrp="1"/>
          </p:cNvSpPr>
          <p:nvPr>
            <p:ph type="ftr" sz="quarter" idx="15"/>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9" name="Slide Number Placeholder 5">
            <a:extLst>
              <a:ext uri="{FF2B5EF4-FFF2-40B4-BE49-F238E27FC236}">
                <a16:creationId xmlns:a16="http://schemas.microsoft.com/office/drawing/2014/main" id="{E4DD1D67-204D-48F4-B5DC-71EBFFC7ECE3}"/>
              </a:ext>
            </a:extLst>
          </p:cNvPr>
          <p:cNvSpPr>
            <a:spLocks noGrp="1"/>
          </p:cNvSpPr>
          <p:nvPr>
            <p:ph type="sldNum" sz="quarter" idx="16"/>
          </p:nvPr>
        </p:nvSpPr>
        <p:spPr/>
        <p:txBody>
          <a:bodyPr/>
          <a:lstStyle>
            <a:lvl1pPr>
              <a:defRPr/>
            </a:lvl1pPr>
          </a:lstStyle>
          <a:p>
            <a:pPr>
              <a:defRPr/>
            </a:pPr>
            <a:fld id="{974E440E-7BB8-49EC-A589-E04CAA17A831}" type="slidenum">
              <a:rPr lang="pt-BR" altLang="es-PE"/>
              <a:pPr>
                <a:defRPr/>
              </a:pPr>
              <a:t>‹Nº›</a:t>
            </a:fld>
            <a:endParaRPr lang="pt-BR" altLang="es-PE"/>
          </a:p>
        </p:txBody>
      </p:sp>
    </p:spTree>
    <p:extLst>
      <p:ext uri="{BB962C8B-B14F-4D97-AF65-F5344CB8AC3E}">
        <p14:creationId xmlns:p14="http://schemas.microsoft.com/office/powerpoint/2010/main" val="325716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objetos de contenid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1915F8BE-6214-4D3C-86EF-A15F53696B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12192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762525A6-5015-4F8E-8918-B8BFF7D0D344}"/>
              </a:ext>
            </a:extLst>
          </p:cNvPr>
          <p:cNvSpPr/>
          <p:nvPr userDrawn="1"/>
        </p:nvSpPr>
        <p:spPr>
          <a:xfrm>
            <a:off x="3175" y="1912938"/>
            <a:ext cx="12193588" cy="66198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9" name="Oval 7">
            <a:extLst>
              <a:ext uri="{FF2B5EF4-FFF2-40B4-BE49-F238E27FC236}">
                <a16:creationId xmlns:a16="http://schemas.microsoft.com/office/drawing/2014/main" id="{4C168969-A36D-49FE-95B5-A30F1F827DC0}"/>
              </a:ext>
            </a:extLst>
          </p:cNvPr>
          <p:cNvSpPr/>
          <p:nvPr userDrawn="1"/>
        </p:nvSpPr>
        <p:spPr>
          <a:xfrm>
            <a:off x="6024000" y="192022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0" name="Oval 34">
            <a:extLst>
              <a:ext uri="{FF2B5EF4-FFF2-40B4-BE49-F238E27FC236}">
                <a16:creationId xmlns:a16="http://schemas.microsoft.com/office/drawing/2014/main" id="{E3833409-DE43-4B0A-B2AE-3ED82F0AE406}"/>
              </a:ext>
            </a:extLst>
          </p:cNvPr>
          <p:cNvSpPr/>
          <p:nvPr userDrawn="1"/>
        </p:nvSpPr>
        <p:spPr>
          <a:xfrm>
            <a:off x="6024000" y="214895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1" name="Oval 35">
            <a:extLst>
              <a:ext uri="{FF2B5EF4-FFF2-40B4-BE49-F238E27FC236}">
                <a16:creationId xmlns:a16="http://schemas.microsoft.com/office/drawing/2014/main" id="{A2D4D5B9-3D74-4FDA-A952-4CC1B86C0D65}"/>
              </a:ext>
            </a:extLst>
          </p:cNvPr>
          <p:cNvSpPr/>
          <p:nvPr userDrawn="1"/>
        </p:nvSpPr>
        <p:spPr>
          <a:xfrm>
            <a:off x="6024000" y="2361678"/>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nvGrpSpPr>
          <p:cNvPr id="12" name="Group 36">
            <a:extLst>
              <a:ext uri="{FF2B5EF4-FFF2-40B4-BE49-F238E27FC236}">
                <a16:creationId xmlns:a16="http://schemas.microsoft.com/office/drawing/2014/main" id="{5105C730-7476-48F9-90F6-3CD7BCA4E4F5}"/>
              </a:ext>
            </a:extLst>
          </p:cNvPr>
          <p:cNvGrpSpPr>
            <a:grpSpLocks/>
          </p:cNvGrpSpPr>
          <p:nvPr userDrawn="1"/>
        </p:nvGrpSpPr>
        <p:grpSpPr bwMode="auto">
          <a:xfrm>
            <a:off x="10252075" y="700088"/>
            <a:ext cx="1533525" cy="433387"/>
            <a:chOff x="10252340" y="2199565"/>
            <a:chExt cx="1533277" cy="432000"/>
          </a:xfrm>
        </p:grpSpPr>
        <p:sp>
          <p:nvSpPr>
            <p:cNvPr id="13" name="Oval 37">
              <a:extLst>
                <a:ext uri="{FF2B5EF4-FFF2-40B4-BE49-F238E27FC236}">
                  <a16:creationId xmlns:a16="http://schemas.microsoft.com/office/drawing/2014/main" id="{A8838CBD-35DF-4542-85AE-57D6F2A15266}"/>
                </a:ext>
              </a:extLst>
            </p:cNvPr>
            <p:cNvSpPr/>
            <p:nvPr userDrawn="1"/>
          </p:nvSpPr>
          <p:spPr>
            <a:xfrm>
              <a:off x="10755497" y="2253367"/>
              <a:ext cx="323798" cy="324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4" name="Oval 38">
              <a:extLst>
                <a:ext uri="{FF2B5EF4-FFF2-40B4-BE49-F238E27FC236}">
                  <a16:creationId xmlns:a16="http://schemas.microsoft.com/office/drawing/2014/main" id="{3F566C61-8DFB-410B-BB2F-E33AD4D1C8E7}"/>
                </a:ext>
              </a:extLst>
            </p:cNvPr>
            <p:cNvSpPr/>
            <p:nvPr userDrawn="1"/>
          </p:nvSpPr>
          <p:spPr>
            <a:xfrm>
              <a:off x="10252340" y="2297675"/>
              <a:ext cx="231738" cy="235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6" name="Oval 39">
              <a:extLst>
                <a:ext uri="{FF2B5EF4-FFF2-40B4-BE49-F238E27FC236}">
                  <a16:creationId xmlns:a16="http://schemas.microsoft.com/office/drawing/2014/main" id="{AFDAC3B7-6315-4027-9F69-8D40375CAE15}"/>
                </a:ext>
              </a:extLst>
            </p:cNvPr>
            <p:cNvSpPr/>
            <p:nvPr userDrawn="1"/>
          </p:nvSpPr>
          <p:spPr>
            <a:xfrm>
              <a:off x="11353887" y="2199565"/>
              <a:ext cx="43173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grpSp>
        <p:nvGrpSpPr>
          <p:cNvPr id="18" name="Group 40">
            <a:extLst>
              <a:ext uri="{FF2B5EF4-FFF2-40B4-BE49-F238E27FC236}">
                <a16:creationId xmlns:a16="http://schemas.microsoft.com/office/drawing/2014/main" id="{D6AB505F-7ABB-4AB2-82D5-F8C6AED31046}"/>
              </a:ext>
            </a:extLst>
          </p:cNvPr>
          <p:cNvGrpSpPr>
            <a:grpSpLocks/>
          </p:cNvGrpSpPr>
          <p:nvPr userDrawn="1"/>
        </p:nvGrpSpPr>
        <p:grpSpPr bwMode="auto">
          <a:xfrm>
            <a:off x="420688" y="711200"/>
            <a:ext cx="1539875" cy="431800"/>
            <a:chOff x="420245" y="2200420"/>
            <a:chExt cx="1539618" cy="432000"/>
          </a:xfrm>
        </p:grpSpPr>
        <p:sp>
          <p:nvSpPr>
            <p:cNvPr id="19" name="Oval 41">
              <a:extLst>
                <a:ext uri="{FF2B5EF4-FFF2-40B4-BE49-F238E27FC236}">
                  <a16:creationId xmlns:a16="http://schemas.microsoft.com/office/drawing/2014/main" id="{CFCE6E82-F458-44AF-B8DC-C4F5FD77AA84}"/>
                </a:ext>
              </a:extLst>
            </p:cNvPr>
            <p:cNvSpPr/>
            <p:nvPr userDrawn="1"/>
          </p:nvSpPr>
          <p:spPr>
            <a:xfrm>
              <a:off x="420245" y="2200420"/>
              <a:ext cx="43172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0" name="Oval 42">
              <a:extLst>
                <a:ext uri="{FF2B5EF4-FFF2-40B4-BE49-F238E27FC236}">
                  <a16:creationId xmlns:a16="http://schemas.microsoft.com/office/drawing/2014/main" id="{B706494E-0156-429D-9DD0-3A76AADC01BE}"/>
                </a:ext>
              </a:extLst>
            </p:cNvPr>
            <p:cNvSpPr/>
            <p:nvPr userDrawn="1"/>
          </p:nvSpPr>
          <p:spPr>
            <a:xfrm>
              <a:off x="1131326" y="2248067"/>
              <a:ext cx="323796"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1" name="Oval 43">
              <a:extLst>
                <a:ext uri="{FF2B5EF4-FFF2-40B4-BE49-F238E27FC236}">
                  <a16:creationId xmlns:a16="http://schemas.microsoft.com/office/drawing/2014/main" id="{2CF39558-EAF1-4786-A6CD-1ACD9A96EA45}"/>
                </a:ext>
              </a:extLst>
            </p:cNvPr>
            <p:cNvSpPr/>
            <p:nvPr userDrawn="1"/>
          </p:nvSpPr>
          <p:spPr>
            <a:xfrm>
              <a:off x="1728127" y="2292538"/>
              <a:ext cx="231736" cy="236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cxnSp>
        <p:nvCxnSpPr>
          <p:cNvPr id="22" name="Straight Connector 11">
            <a:extLst>
              <a:ext uri="{FF2B5EF4-FFF2-40B4-BE49-F238E27FC236}">
                <a16:creationId xmlns:a16="http://schemas.microsoft.com/office/drawing/2014/main" id="{A82B3921-0827-4DB4-9A8B-058B5287FFE6}"/>
              </a:ext>
            </a:extLst>
          </p:cNvPr>
          <p:cNvCxnSpPr/>
          <p:nvPr userDrawn="1"/>
        </p:nvCxnSpPr>
        <p:spPr>
          <a:xfrm>
            <a:off x="6096000" y="2605088"/>
            <a:ext cx="0" cy="3671887"/>
          </a:xfrm>
          <a:prstGeom prst="line">
            <a:avLst/>
          </a:prstGeom>
          <a:ln w="38100">
            <a:solidFill>
              <a:schemeClr val="bg1">
                <a:lumMod val="85000"/>
              </a:schemeClr>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2062573" y="239082"/>
            <a:ext cx="8074856" cy="1325563"/>
          </a:xfrm>
        </p:spPr>
        <p:txBody>
          <a:bodyPr>
            <a:normAutofit/>
          </a:bodyPr>
          <a:lstStyle>
            <a:lvl1pPr algn="ctr">
              <a:defRPr sz="60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15" name="Text Placeholder 14"/>
          <p:cNvSpPr>
            <a:spLocks noGrp="1"/>
          </p:cNvSpPr>
          <p:nvPr>
            <p:ph type="body" sz="quarter" idx="13"/>
          </p:nvPr>
        </p:nvSpPr>
        <p:spPr>
          <a:xfrm>
            <a:off x="762216" y="1912938"/>
            <a:ext cx="4899025" cy="661987"/>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17" name="Text Placeholder 16"/>
          <p:cNvSpPr>
            <a:spLocks noGrp="1"/>
          </p:cNvSpPr>
          <p:nvPr>
            <p:ph type="body" sz="quarter" idx="14"/>
          </p:nvPr>
        </p:nvSpPr>
        <p:spPr>
          <a:xfrm>
            <a:off x="6570349" y="1912938"/>
            <a:ext cx="4899600" cy="661987"/>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4" name="Content Placeholder 3"/>
          <p:cNvSpPr>
            <a:spLocks noGrp="1"/>
          </p:cNvSpPr>
          <p:nvPr>
            <p:ph sz="quarter" idx="15"/>
          </p:nvPr>
        </p:nvSpPr>
        <p:spPr>
          <a:xfrm>
            <a:off x="762216" y="2710353"/>
            <a:ext cx="4899600" cy="3532187"/>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34" name="Content Placeholder 3"/>
          <p:cNvSpPr>
            <a:spLocks noGrp="1"/>
          </p:cNvSpPr>
          <p:nvPr>
            <p:ph sz="quarter" idx="16"/>
          </p:nvPr>
        </p:nvSpPr>
        <p:spPr>
          <a:xfrm>
            <a:off x="6571845" y="2727697"/>
            <a:ext cx="4899600" cy="3532187"/>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23" name="Date Placeholder 4">
            <a:extLst>
              <a:ext uri="{FF2B5EF4-FFF2-40B4-BE49-F238E27FC236}">
                <a16:creationId xmlns:a16="http://schemas.microsoft.com/office/drawing/2014/main" id="{4A8A541D-642B-4F9A-B185-56583C50D387}"/>
              </a:ext>
            </a:extLst>
          </p:cNvPr>
          <p:cNvSpPr>
            <a:spLocks noGrp="1"/>
          </p:cNvSpPr>
          <p:nvPr>
            <p:ph type="dt" sz="half" idx="17"/>
          </p:nvPr>
        </p:nvSpPr>
        <p:spPr/>
        <p:txBody>
          <a:bodyPr/>
          <a:lstStyle>
            <a:lvl1pPr>
              <a:defRPr/>
            </a:lvl1pPr>
          </a:lstStyle>
          <a:p>
            <a:pPr>
              <a:defRPr/>
            </a:pPr>
            <a:fld id="{378B556B-7B10-42F4-B81C-E3316E2253CE}" type="datetime1">
              <a:rPr lang="es-ES">
                <a:solidFill>
                  <a:prstClr val="black">
                    <a:tint val="75000"/>
                  </a:prstClr>
                </a:solidFill>
              </a:rPr>
              <a:pPr>
                <a:defRPr/>
              </a:pPr>
              <a:t>21/09/2023</a:t>
            </a:fld>
            <a:endParaRPr lang="pt-BR">
              <a:solidFill>
                <a:prstClr val="black">
                  <a:tint val="75000"/>
                </a:prstClr>
              </a:solidFill>
            </a:endParaRPr>
          </a:p>
        </p:txBody>
      </p:sp>
      <p:sp>
        <p:nvSpPr>
          <p:cNvPr id="24" name="Footer Placeholder 5">
            <a:extLst>
              <a:ext uri="{FF2B5EF4-FFF2-40B4-BE49-F238E27FC236}">
                <a16:creationId xmlns:a16="http://schemas.microsoft.com/office/drawing/2014/main" id="{3254F35D-E692-4644-9DF9-E5B54AB1BB09}"/>
              </a:ext>
            </a:extLst>
          </p:cNvPr>
          <p:cNvSpPr>
            <a:spLocks noGrp="1"/>
          </p:cNvSpPr>
          <p:nvPr>
            <p:ph type="ftr" sz="quarter" idx="18"/>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25" name="Slide Number Placeholder 6">
            <a:extLst>
              <a:ext uri="{FF2B5EF4-FFF2-40B4-BE49-F238E27FC236}">
                <a16:creationId xmlns:a16="http://schemas.microsoft.com/office/drawing/2014/main" id="{293C9753-D5C8-48CA-8BCD-6E8D61D2DA77}"/>
              </a:ext>
            </a:extLst>
          </p:cNvPr>
          <p:cNvSpPr>
            <a:spLocks noGrp="1"/>
          </p:cNvSpPr>
          <p:nvPr>
            <p:ph type="sldNum" sz="quarter" idx="19"/>
          </p:nvPr>
        </p:nvSpPr>
        <p:spPr/>
        <p:txBody>
          <a:bodyPr/>
          <a:lstStyle>
            <a:lvl1pPr>
              <a:defRPr/>
            </a:lvl1pPr>
          </a:lstStyle>
          <a:p>
            <a:pPr>
              <a:defRPr/>
            </a:pPr>
            <a:fld id="{6E852B57-31B3-4EAC-AE29-4117E6DC1CEF}" type="slidenum">
              <a:rPr lang="pt-BR" altLang="es-PE"/>
              <a:pPr>
                <a:defRPr/>
              </a:pPr>
              <a:t>‹Nº›</a:t>
            </a:fld>
            <a:endParaRPr lang="pt-BR" altLang="es-PE"/>
          </a:p>
        </p:txBody>
      </p:sp>
    </p:spTree>
    <p:extLst>
      <p:ext uri="{BB962C8B-B14F-4D97-AF65-F5344CB8AC3E}">
        <p14:creationId xmlns:p14="http://schemas.microsoft.com/office/powerpoint/2010/main" val="426399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E9BAD6E-3727-4493-B4D4-BCD12361C1E7}" type="datetimeFigureOut">
              <a:rPr lang="es-PE" smtClean="0"/>
              <a:t>21/09/2023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3259998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B393C-8610-4153-AD7E-BC73F89009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935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221CBF4-00FB-40BF-A0B3-ACE7100FB80B}"/>
              </a:ext>
            </a:extLst>
          </p:cNvPr>
          <p:cNvSpPr/>
          <p:nvPr userDrawn="1"/>
        </p:nvSpPr>
        <p:spPr>
          <a:xfrm>
            <a:off x="3175" y="1912938"/>
            <a:ext cx="12193588" cy="66198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2" name="Oval 7">
            <a:extLst>
              <a:ext uri="{FF2B5EF4-FFF2-40B4-BE49-F238E27FC236}">
                <a16:creationId xmlns:a16="http://schemas.microsoft.com/office/drawing/2014/main" id="{B3DFECCB-5106-418F-BF80-F952ED24F3EA}"/>
              </a:ext>
            </a:extLst>
          </p:cNvPr>
          <p:cNvSpPr/>
          <p:nvPr userDrawn="1"/>
        </p:nvSpPr>
        <p:spPr>
          <a:xfrm>
            <a:off x="6024000" y="192022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3" name="Oval 34">
            <a:extLst>
              <a:ext uri="{FF2B5EF4-FFF2-40B4-BE49-F238E27FC236}">
                <a16:creationId xmlns:a16="http://schemas.microsoft.com/office/drawing/2014/main" id="{FDD69D4A-EC6A-4CFB-B029-04C3B8EF674D}"/>
              </a:ext>
            </a:extLst>
          </p:cNvPr>
          <p:cNvSpPr/>
          <p:nvPr userDrawn="1"/>
        </p:nvSpPr>
        <p:spPr>
          <a:xfrm>
            <a:off x="6024000" y="214895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4" name="Oval 35">
            <a:extLst>
              <a:ext uri="{FF2B5EF4-FFF2-40B4-BE49-F238E27FC236}">
                <a16:creationId xmlns:a16="http://schemas.microsoft.com/office/drawing/2014/main" id="{C5F0776D-423B-43F5-9A8A-8452178973E5}"/>
              </a:ext>
            </a:extLst>
          </p:cNvPr>
          <p:cNvSpPr/>
          <p:nvPr userDrawn="1"/>
        </p:nvSpPr>
        <p:spPr>
          <a:xfrm>
            <a:off x="6024000" y="2361678"/>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6" name="Rounded Rectangle 36">
            <a:extLst>
              <a:ext uri="{FF2B5EF4-FFF2-40B4-BE49-F238E27FC236}">
                <a16:creationId xmlns:a16="http://schemas.microsoft.com/office/drawing/2014/main" id="{6ECDA419-51E2-4F74-A22A-C47E763F7461}"/>
              </a:ext>
            </a:extLst>
          </p:cNvPr>
          <p:cNvSpPr/>
          <p:nvPr userDrawn="1"/>
        </p:nvSpPr>
        <p:spPr>
          <a:xfrm>
            <a:off x="766763" y="2647950"/>
            <a:ext cx="4899025" cy="579438"/>
          </a:xfrm>
          <a:prstGeom prst="round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18" name="Rounded Rectangle 37">
            <a:extLst>
              <a:ext uri="{FF2B5EF4-FFF2-40B4-BE49-F238E27FC236}">
                <a16:creationId xmlns:a16="http://schemas.microsoft.com/office/drawing/2014/main" id="{CC864AFA-9525-4E15-9206-DCF9EBD0DA3B}"/>
              </a:ext>
            </a:extLst>
          </p:cNvPr>
          <p:cNvSpPr/>
          <p:nvPr userDrawn="1"/>
        </p:nvSpPr>
        <p:spPr>
          <a:xfrm>
            <a:off x="6553200" y="2646363"/>
            <a:ext cx="4900613" cy="577850"/>
          </a:xfrm>
          <a:prstGeom prst="round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nvGrpSpPr>
          <p:cNvPr id="19" name="Group 39">
            <a:extLst>
              <a:ext uri="{FF2B5EF4-FFF2-40B4-BE49-F238E27FC236}">
                <a16:creationId xmlns:a16="http://schemas.microsoft.com/office/drawing/2014/main" id="{F9FBB51D-87A3-4704-AE30-52354903EBD1}"/>
              </a:ext>
            </a:extLst>
          </p:cNvPr>
          <p:cNvGrpSpPr>
            <a:grpSpLocks/>
          </p:cNvGrpSpPr>
          <p:nvPr userDrawn="1"/>
        </p:nvGrpSpPr>
        <p:grpSpPr bwMode="auto">
          <a:xfrm>
            <a:off x="10252075" y="700088"/>
            <a:ext cx="1533525" cy="433387"/>
            <a:chOff x="10252340" y="2199565"/>
            <a:chExt cx="1533277" cy="432000"/>
          </a:xfrm>
        </p:grpSpPr>
        <p:sp>
          <p:nvSpPr>
            <p:cNvPr id="20" name="Oval 40">
              <a:extLst>
                <a:ext uri="{FF2B5EF4-FFF2-40B4-BE49-F238E27FC236}">
                  <a16:creationId xmlns:a16="http://schemas.microsoft.com/office/drawing/2014/main" id="{B6D36BB1-541F-41AB-836E-B9FB872D6545}"/>
                </a:ext>
              </a:extLst>
            </p:cNvPr>
            <p:cNvSpPr/>
            <p:nvPr userDrawn="1"/>
          </p:nvSpPr>
          <p:spPr>
            <a:xfrm>
              <a:off x="10755497" y="2253367"/>
              <a:ext cx="323798" cy="324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1" name="Oval 41">
              <a:extLst>
                <a:ext uri="{FF2B5EF4-FFF2-40B4-BE49-F238E27FC236}">
                  <a16:creationId xmlns:a16="http://schemas.microsoft.com/office/drawing/2014/main" id="{7359513C-2AA4-4E79-9820-4ECCBACECAB4}"/>
                </a:ext>
              </a:extLst>
            </p:cNvPr>
            <p:cNvSpPr/>
            <p:nvPr userDrawn="1"/>
          </p:nvSpPr>
          <p:spPr>
            <a:xfrm>
              <a:off x="10252340" y="2297675"/>
              <a:ext cx="231738" cy="235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2" name="Oval 42">
              <a:extLst>
                <a:ext uri="{FF2B5EF4-FFF2-40B4-BE49-F238E27FC236}">
                  <a16:creationId xmlns:a16="http://schemas.microsoft.com/office/drawing/2014/main" id="{F2D41BBF-BE62-4B19-8866-F104B143B77D}"/>
                </a:ext>
              </a:extLst>
            </p:cNvPr>
            <p:cNvSpPr/>
            <p:nvPr userDrawn="1"/>
          </p:nvSpPr>
          <p:spPr>
            <a:xfrm>
              <a:off x="11353887" y="2199565"/>
              <a:ext cx="43173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grpSp>
        <p:nvGrpSpPr>
          <p:cNvPr id="23" name="Group 43">
            <a:extLst>
              <a:ext uri="{FF2B5EF4-FFF2-40B4-BE49-F238E27FC236}">
                <a16:creationId xmlns:a16="http://schemas.microsoft.com/office/drawing/2014/main" id="{B08A8AE1-DCFC-4F29-BAE1-498DCEE277B0}"/>
              </a:ext>
            </a:extLst>
          </p:cNvPr>
          <p:cNvGrpSpPr>
            <a:grpSpLocks/>
          </p:cNvGrpSpPr>
          <p:nvPr userDrawn="1"/>
        </p:nvGrpSpPr>
        <p:grpSpPr bwMode="auto">
          <a:xfrm>
            <a:off x="420688" y="711200"/>
            <a:ext cx="1539875" cy="431800"/>
            <a:chOff x="420245" y="2200420"/>
            <a:chExt cx="1539618" cy="432000"/>
          </a:xfrm>
        </p:grpSpPr>
        <p:sp>
          <p:nvSpPr>
            <p:cNvPr id="24" name="Oval 44">
              <a:extLst>
                <a:ext uri="{FF2B5EF4-FFF2-40B4-BE49-F238E27FC236}">
                  <a16:creationId xmlns:a16="http://schemas.microsoft.com/office/drawing/2014/main" id="{768BF42E-AE64-432C-A299-135B486776F3}"/>
                </a:ext>
              </a:extLst>
            </p:cNvPr>
            <p:cNvSpPr/>
            <p:nvPr userDrawn="1"/>
          </p:nvSpPr>
          <p:spPr>
            <a:xfrm>
              <a:off x="420245" y="2200420"/>
              <a:ext cx="43172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5" name="Oval 45">
              <a:extLst>
                <a:ext uri="{FF2B5EF4-FFF2-40B4-BE49-F238E27FC236}">
                  <a16:creationId xmlns:a16="http://schemas.microsoft.com/office/drawing/2014/main" id="{8F08D467-B6FC-4273-9CCF-BC29259AA540}"/>
                </a:ext>
              </a:extLst>
            </p:cNvPr>
            <p:cNvSpPr/>
            <p:nvPr userDrawn="1"/>
          </p:nvSpPr>
          <p:spPr>
            <a:xfrm>
              <a:off x="1131326" y="2248067"/>
              <a:ext cx="323796"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6" name="Oval 46">
              <a:extLst>
                <a:ext uri="{FF2B5EF4-FFF2-40B4-BE49-F238E27FC236}">
                  <a16:creationId xmlns:a16="http://schemas.microsoft.com/office/drawing/2014/main" id="{67BD9B63-38AC-4290-A353-8C674F2ED50B}"/>
                </a:ext>
              </a:extLst>
            </p:cNvPr>
            <p:cNvSpPr/>
            <p:nvPr userDrawn="1"/>
          </p:nvSpPr>
          <p:spPr>
            <a:xfrm>
              <a:off x="1728127" y="2292538"/>
              <a:ext cx="231736" cy="236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grpSp>
      <p:cxnSp>
        <p:nvCxnSpPr>
          <p:cNvPr id="27" name="Straight Connector 47">
            <a:extLst>
              <a:ext uri="{FF2B5EF4-FFF2-40B4-BE49-F238E27FC236}">
                <a16:creationId xmlns:a16="http://schemas.microsoft.com/office/drawing/2014/main" id="{08A95F7E-50A3-4C9F-BE13-693EF518BC97}"/>
              </a:ext>
            </a:extLst>
          </p:cNvPr>
          <p:cNvCxnSpPr/>
          <p:nvPr userDrawn="1"/>
        </p:nvCxnSpPr>
        <p:spPr>
          <a:xfrm>
            <a:off x="6096000" y="2605088"/>
            <a:ext cx="0" cy="3671887"/>
          </a:xfrm>
          <a:prstGeom prst="line">
            <a:avLst/>
          </a:prstGeom>
          <a:ln w="38100">
            <a:solidFill>
              <a:schemeClr val="bg1">
                <a:lumMod val="85000"/>
              </a:schemeClr>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2072000" y="239082"/>
            <a:ext cx="8074856" cy="1325563"/>
          </a:xfrm>
        </p:spPr>
        <p:txBody>
          <a:bodyPr>
            <a:normAutofit/>
          </a:bodyPr>
          <a:lstStyle>
            <a:lvl1pPr algn="ctr">
              <a:defRPr sz="60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15" name="Text Placeholder 14"/>
          <p:cNvSpPr>
            <a:spLocks noGrp="1"/>
          </p:cNvSpPr>
          <p:nvPr>
            <p:ph type="body" sz="quarter" idx="13"/>
          </p:nvPr>
        </p:nvSpPr>
        <p:spPr>
          <a:xfrm>
            <a:off x="769467" y="1921601"/>
            <a:ext cx="4899025" cy="639742"/>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17" name="Text Placeholder 16"/>
          <p:cNvSpPr>
            <a:spLocks noGrp="1"/>
          </p:cNvSpPr>
          <p:nvPr>
            <p:ph type="body" sz="quarter" idx="14"/>
          </p:nvPr>
        </p:nvSpPr>
        <p:spPr>
          <a:xfrm>
            <a:off x="6561608" y="1913509"/>
            <a:ext cx="4899600" cy="640800"/>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4" name="Content Placeholder 3"/>
          <p:cNvSpPr>
            <a:spLocks noGrp="1"/>
          </p:cNvSpPr>
          <p:nvPr>
            <p:ph sz="quarter" idx="15"/>
          </p:nvPr>
        </p:nvSpPr>
        <p:spPr>
          <a:xfrm>
            <a:off x="763588" y="3342411"/>
            <a:ext cx="4899600" cy="2934733"/>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34" name="Content Placeholder 3"/>
          <p:cNvSpPr>
            <a:spLocks noGrp="1"/>
          </p:cNvSpPr>
          <p:nvPr>
            <p:ph sz="quarter" idx="16"/>
          </p:nvPr>
        </p:nvSpPr>
        <p:spPr>
          <a:xfrm>
            <a:off x="6571133" y="3333752"/>
            <a:ext cx="4899600" cy="2934000"/>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10" name="Text Placeholder 9"/>
          <p:cNvSpPr>
            <a:spLocks noGrp="1"/>
          </p:cNvSpPr>
          <p:nvPr>
            <p:ph type="body" sz="quarter" idx="17"/>
          </p:nvPr>
        </p:nvSpPr>
        <p:spPr>
          <a:xfrm>
            <a:off x="765962" y="2648536"/>
            <a:ext cx="4899025" cy="575357"/>
          </a:xfrm>
        </p:spPr>
        <p:txBody>
          <a:bodyPr anchor="ctr">
            <a:normAutofit/>
          </a:bodyPr>
          <a:lstStyle>
            <a:lvl1pPr marL="0" indent="0" algn="ctr">
              <a:buNone/>
              <a:defRPr sz="2400">
                <a:solidFill>
                  <a:schemeClr val="bg1"/>
                </a:solidFill>
                <a:latin typeface="Century Gothic" panose="020B0502020202020204" pitchFamily="34" charset="0"/>
              </a:defRPr>
            </a:lvl1pPr>
          </a:lstStyle>
          <a:p>
            <a:pPr lvl="0"/>
            <a:r>
              <a:rPr lang="es-ES"/>
              <a:t>Editar los estilos de texto del patrón</a:t>
            </a:r>
          </a:p>
        </p:txBody>
      </p:sp>
      <p:sp>
        <p:nvSpPr>
          <p:cNvPr id="39" name="Text Placeholder 9"/>
          <p:cNvSpPr>
            <a:spLocks noGrp="1"/>
          </p:cNvSpPr>
          <p:nvPr>
            <p:ph type="body" sz="quarter" idx="18"/>
          </p:nvPr>
        </p:nvSpPr>
        <p:spPr>
          <a:xfrm>
            <a:off x="6564555" y="2647450"/>
            <a:ext cx="4899025" cy="576000"/>
          </a:xfrm>
        </p:spPr>
        <p:txBody>
          <a:bodyPr anchor="ctr">
            <a:normAutofit/>
          </a:bodyPr>
          <a:lstStyle>
            <a:lvl1pPr marL="0" indent="0" algn="ctr">
              <a:buNone/>
              <a:defRPr sz="2400">
                <a:solidFill>
                  <a:schemeClr val="bg1"/>
                </a:solidFill>
                <a:latin typeface="Century Gothic" panose="020B0502020202020204" pitchFamily="34" charset="0"/>
              </a:defRPr>
            </a:lvl1pPr>
          </a:lstStyle>
          <a:p>
            <a:pPr lvl="0"/>
            <a:r>
              <a:rPr lang="es-ES"/>
              <a:t>Editar los estilos de texto del patrón</a:t>
            </a:r>
          </a:p>
        </p:txBody>
      </p:sp>
      <p:sp>
        <p:nvSpPr>
          <p:cNvPr id="28" name="Date Placeholder 4">
            <a:extLst>
              <a:ext uri="{FF2B5EF4-FFF2-40B4-BE49-F238E27FC236}">
                <a16:creationId xmlns:a16="http://schemas.microsoft.com/office/drawing/2014/main" id="{B3DE266D-D89C-4784-B5F5-524331777882}"/>
              </a:ext>
            </a:extLst>
          </p:cNvPr>
          <p:cNvSpPr>
            <a:spLocks noGrp="1"/>
          </p:cNvSpPr>
          <p:nvPr>
            <p:ph type="dt" sz="half" idx="19"/>
          </p:nvPr>
        </p:nvSpPr>
        <p:spPr/>
        <p:txBody>
          <a:bodyPr/>
          <a:lstStyle>
            <a:lvl1pPr>
              <a:defRPr/>
            </a:lvl1pPr>
          </a:lstStyle>
          <a:p>
            <a:pPr>
              <a:defRPr/>
            </a:pPr>
            <a:fld id="{7DACF691-942A-4500-A7AD-21D0940245C4}" type="datetime1">
              <a:rPr lang="es-ES">
                <a:solidFill>
                  <a:prstClr val="black">
                    <a:tint val="75000"/>
                  </a:prstClr>
                </a:solidFill>
              </a:rPr>
              <a:pPr>
                <a:defRPr/>
              </a:pPr>
              <a:t>21/09/2023</a:t>
            </a:fld>
            <a:endParaRPr lang="pt-BR">
              <a:solidFill>
                <a:prstClr val="black">
                  <a:tint val="75000"/>
                </a:prstClr>
              </a:solidFill>
            </a:endParaRPr>
          </a:p>
        </p:txBody>
      </p:sp>
      <p:sp>
        <p:nvSpPr>
          <p:cNvPr id="29" name="Footer Placeholder 5">
            <a:extLst>
              <a:ext uri="{FF2B5EF4-FFF2-40B4-BE49-F238E27FC236}">
                <a16:creationId xmlns:a16="http://schemas.microsoft.com/office/drawing/2014/main" id="{22C2736F-7184-4C57-8061-C564F5436171}"/>
              </a:ext>
            </a:extLst>
          </p:cNvPr>
          <p:cNvSpPr>
            <a:spLocks noGrp="1"/>
          </p:cNvSpPr>
          <p:nvPr>
            <p:ph type="ftr" sz="quarter" idx="20"/>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30" name="Slide Number Placeholder 6">
            <a:extLst>
              <a:ext uri="{FF2B5EF4-FFF2-40B4-BE49-F238E27FC236}">
                <a16:creationId xmlns:a16="http://schemas.microsoft.com/office/drawing/2014/main" id="{5DC72781-9190-4747-8796-BA30BEBF3C05}"/>
              </a:ext>
            </a:extLst>
          </p:cNvPr>
          <p:cNvSpPr>
            <a:spLocks noGrp="1"/>
          </p:cNvSpPr>
          <p:nvPr>
            <p:ph type="sldNum" sz="quarter" idx="21"/>
          </p:nvPr>
        </p:nvSpPr>
        <p:spPr/>
        <p:txBody>
          <a:bodyPr/>
          <a:lstStyle>
            <a:lvl1pPr>
              <a:defRPr/>
            </a:lvl1pPr>
          </a:lstStyle>
          <a:p>
            <a:pPr>
              <a:defRPr/>
            </a:pPr>
            <a:fld id="{BFB38036-DC6C-416A-BEA5-71A0D5BFAE55}" type="slidenum">
              <a:rPr lang="pt-BR" altLang="es-PE"/>
              <a:pPr>
                <a:defRPr/>
              </a:pPr>
              <a:t>‹Nº›</a:t>
            </a:fld>
            <a:endParaRPr lang="pt-BR" altLang="es-PE"/>
          </a:p>
        </p:txBody>
      </p:sp>
    </p:spTree>
    <p:extLst>
      <p:ext uri="{BB962C8B-B14F-4D97-AF65-F5344CB8AC3E}">
        <p14:creationId xmlns:p14="http://schemas.microsoft.com/office/powerpoint/2010/main" val="4263879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9A4FA43-8CDE-481B-8BD4-134DDC0116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38350"/>
            <a:ext cx="12192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5FBBBF3B-4508-4894-B2B5-D143A879B7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lvl1pPr>
              <a:defRPr sz="6000">
                <a:solidFill>
                  <a:srgbClr val="00477C"/>
                </a:solidFill>
                <a:latin typeface="Century Gothic" panose="020B0502020202020204" pitchFamily="34" charset="0"/>
              </a:defRPr>
            </a:lvl1pPr>
          </a:lstStyle>
          <a:p>
            <a:r>
              <a:rPr lang="es-ES"/>
              <a:t>Haga clic para modificar el estilo de título del patrón</a:t>
            </a:r>
            <a:endParaRPr lang="pt-BR" dirty="0"/>
          </a:p>
        </p:txBody>
      </p:sp>
      <p:sp>
        <p:nvSpPr>
          <p:cNvPr id="5" name="Date Placeholder 2">
            <a:extLst>
              <a:ext uri="{FF2B5EF4-FFF2-40B4-BE49-F238E27FC236}">
                <a16:creationId xmlns:a16="http://schemas.microsoft.com/office/drawing/2014/main" id="{FE065AD8-3809-4CFE-83EF-861256490DB5}"/>
              </a:ext>
            </a:extLst>
          </p:cNvPr>
          <p:cNvSpPr>
            <a:spLocks noGrp="1"/>
          </p:cNvSpPr>
          <p:nvPr>
            <p:ph type="dt" sz="half" idx="10"/>
          </p:nvPr>
        </p:nvSpPr>
        <p:spPr/>
        <p:txBody>
          <a:bodyPr/>
          <a:lstStyle>
            <a:lvl1pPr>
              <a:defRPr/>
            </a:lvl1pPr>
          </a:lstStyle>
          <a:p>
            <a:pPr>
              <a:defRPr/>
            </a:pPr>
            <a:fld id="{823D69F7-D795-486B-AB1F-DB17916F87BA}" type="datetime1">
              <a:rPr lang="es-ES">
                <a:solidFill>
                  <a:prstClr val="black">
                    <a:tint val="75000"/>
                  </a:prstClr>
                </a:solidFill>
              </a:rPr>
              <a:pPr>
                <a:defRPr/>
              </a:pPr>
              <a:t>21/09/2023</a:t>
            </a:fld>
            <a:endParaRPr lang="pt-BR">
              <a:solidFill>
                <a:prstClr val="black">
                  <a:tint val="75000"/>
                </a:prstClr>
              </a:solidFill>
            </a:endParaRPr>
          </a:p>
        </p:txBody>
      </p:sp>
      <p:sp>
        <p:nvSpPr>
          <p:cNvPr id="6" name="Footer Placeholder 3">
            <a:extLst>
              <a:ext uri="{FF2B5EF4-FFF2-40B4-BE49-F238E27FC236}">
                <a16:creationId xmlns:a16="http://schemas.microsoft.com/office/drawing/2014/main" id="{CAC5383F-644D-4BC0-AAAC-1FD3BEE3EF75}"/>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7" name="Slide Number Placeholder 4">
            <a:extLst>
              <a:ext uri="{FF2B5EF4-FFF2-40B4-BE49-F238E27FC236}">
                <a16:creationId xmlns:a16="http://schemas.microsoft.com/office/drawing/2014/main" id="{18B322AF-8A77-41B7-B536-22F6A0CEF8B4}"/>
              </a:ext>
            </a:extLst>
          </p:cNvPr>
          <p:cNvSpPr>
            <a:spLocks noGrp="1"/>
          </p:cNvSpPr>
          <p:nvPr>
            <p:ph type="sldNum" sz="quarter" idx="12"/>
          </p:nvPr>
        </p:nvSpPr>
        <p:spPr/>
        <p:txBody>
          <a:bodyPr/>
          <a:lstStyle>
            <a:lvl1pPr>
              <a:defRPr/>
            </a:lvl1pPr>
          </a:lstStyle>
          <a:p>
            <a:pPr>
              <a:defRPr/>
            </a:pPr>
            <a:fld id="{5539F694-8B8C-485B-A2CF-1AF8B30C8BCB}" type="slidenum">
              <a:rPr lang="pt-BR" altLang="es-PE"/>
              <a:pPr>
                <a:defRPr/>
              </a:pPr>
              <a:t>‹Nº›</a:t>
            </a:fld>
            <a:endParaRPr lang="pt-BR" altLang="es-PE"/>
          </a:p>
        </p:txBody>
      </p:sp>
    </p:spTree>
    <p:extLst>
      <p:ext uri="{BB962C8B-B14F-4D97-AF65-F5344CB8AC3E}">
        <p14:creationId xmlns:p14="http://schemas.microsoft.com/office/powerpoint/2010/main" val="1551534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29AE3BF-E58B-436C-A261-E7ED79DFFBD3}"/>
              </a:ext>
            </a:extLst>
          </p:cNvPr>
          <p:cNvPicPr>
            <a:picLocks/>
          </p:cNvPicPr>
          <p:nvPr userDrawn="1"/>
        </p:nvPicPr>
        <p:blipFill rotWithShape="1">
          <a:blip r:embed="rId3" cstate="print"/>
          <a:srcRect/>
          <a:stretch/>
        </p:blipFill>
        <p:spPr>
          <a:xfrm>
            <a:off x="3926" y="3841423"/>
            <a:ext cx="3323734" cy="3016577"/>
          </a:xfrm>
          <a:prstGeom prst="rtTriangle">
            <a:avLst/>
          </a:prstGeom>
        </p:spPr>
      </p:pic>
      <p:pic>
        <p:nvPicPr>
          <p:cNvPr id="3" name="Picture 8">
            <a:extLst>
              <a:ext uri="{FF2B5EF4-FFF2-40B4-BE49-F238E27FC236}">
                <a16:creationId xmlns:a16="http://schemas.microsoft.com/office/drawing/2014/main" id="{CE38B906-D112-42B1-B9A5-ECE9FB705D5E}"/>
              </a:ext>
            </a:extLst>
          </p:cNvPr>
          <p:cNvPicPr>
            <a:picLocks/>
          </p:cNvPicPr>
          <p:nvPr userDrawn="1"/>
        </p:nvPicPr>
        <p:blipFill rotWithShape="1">
          <a:blip r:embed="rId3" cstate="print"/>
          <a:srcRect/>
          <a:stretch/>
        </p:blipFill>
        <p:spPr>
          <a:xfrm rot="10800000">
            <a:off x="8868266" y="0"/>
            <a:ext cx="3323734" cy="3016577"/>
          </a:xfrm>
          <a:prstGeom prst="rtTriangle">
            <a:avLst/>
          </a:prstGeom>
        </p:spPr>
      </p:pic>
      <p:sp>
        <p:nvSpPr>
          <p:cNvPr id="4" name="Date Placeholder 1">
            <a:extLst>
              <a:ext uri="{FF2B5EF4-FFF2-40B4-BE49-F238E27FC236}">
                <a16:creationId xmlns:a16="http://schemas.microsoft.com/office/drawing/2014/main" id="{97C4A4C9-8AD6-4AA1-8F6A-F4F9C566603A}"/>
              </a:ext>
            </a:extLst>
          </p:cNvPr>
          <p:cNvSpPr>
            <a:spLocks noGrp="1"/>
          </p:cNvSpPr>
          <p:nvPr>
            <p:ph type="dt" sz="half" idx="10"/>
          </p:nvPr>
        </p:nvSpPr>
        <p:spPr/>
        <p:txBody>
          <a:bodyPr/>
          <a:lstStyle>
            <a:lvl1pPr>
              <a:defRPr/>
            </a:lvl1pPr>
          </a:lstStyle>
          <a:p>
            <a:pPr>
              <a:defRPr/>
            </a:pPr>
            <a:fld id="{30DA5BAB-59F9-4090-AA02-2C8F42B05185}" type="datetime1">
              <a:rPr lang="es-ES">
                <a:solidFill>
                  <a:prstClr val="black">
                    <a:tint val="75000"/>
                  </a:prstClr>
                </a:solidFill>
              </a:rPr>
              <a:pPr>
                <a:defRPr/>
              </a:pPr>
              <a:t>21/09/2023</a:t>
            </a:fld>
            <a:endParaRPr lang="pt-BR">
              <a:solidFill>
                <a:prstClr val="black">
                  <a:tint val="75000"/>
                </a:prstClr>
              </a:solidFill>
            </a:endParaRPr>
          </a:p>
        </p:txBody>
      </p:sp>
      <p:sp>
        <p:nvSpPr>
          <p:cNvPr id="5" name="Footer Placeholder 5">
            <a:extLst>
              <a:ext uri="{FF2B5EF4-FFF2-40B4-BE49-F238E27FC236}">
                <a16:creationId xmlns:a16="http://schemas.microsoft.com/office/drawing/2014/main" id="{DC1F801D-00E6-4C5C-BB4A-CB5D933C6F16}"/>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6" name="Slide Number Placeholder 9">
            <a:extLst>
              <a:ext uri="{FF2B5EF4-FFF2-40B4-BE49-F238E27FC236}">
                <a16:creationId xmlns:a16="http://schemas.microsoft.com/office/drawing/2014/main" id="{3B91E7F0-5D0A-43CC-B58D-652380E97796}"/>
              </a:ext>
            </a:extLst>
          </p:cNvPr>
          <p:cNvSpPr>
            <a:spLocks noGrp="1"/>
          </p:cNvSpPr>
          <p:nvPr>
            <p:ph type="sldNum" sz="quarter" idx="12"/>
          </p:nvPr>
        </p:nvSpPr>
        <p:spPr/>
        <p:txBody>
          <a:bodyPr/>
          <a:lstStyle>
            <a:lvl1pPr>
              <a:defRPr/>
            </a:lvl1pPr>
          </a:lstStyle>
          <a:p>
            <a:pPr>
              <a:defRPr/>
            </a:pPr>
            <a:fld id="{70467383-2637-423B-BE4F-9036722C7030}" type="slidenum">
              <a:rPr lang="en-US" altLang="es-PE"/>
              <a:pPr>
                <a:defRPr/>
              </a:pPr>
              <a:t>‹Nº›</a:t>
            </a:fld>
            <a:endParaRPr lang="pt-BR" altLang="es-PE"/>
          </a:p>
        </p:txBody>
      </p:sp>
    </p:spTree>
    <p:extLst>
      <p:ext uri="{BB962C8B-B14F-4D97-AF65-F5344CB8AC3E}">
        <p14:creationId xmlns:p14="http://schemas.microsoft.com/office/powerpoint/2010/main" val="3642194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con leyend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BC80E57C-3305-4C2C-A35F-5AA8466162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72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id="{FB881421-A007-4FEF-BD36-5C59A115247B}"/>
              </a:ext>
            </a:extLst>
          </p:cNvPr>
          <p:cNvSpPr/>
          <p:nvPr userDrawn="1"/>
        </p:nvSpPr>
        <p:spPr>
          <a:xfrm>
            <a:off x="0" y="0"/>
            <a:ext cx="4702175"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8" name="Rounded Rectangle 21">
            <a:extLst>
              <a:ext uri="{FF2B5EF4-FFF2-40B4-BE49-F238E27FC236}">
                <a16:creationId xmlns:a16="http://schemas.microsoft.com/office/drawing/2014/main" id="{766E8EA9-B0DD-4000-A63F-13A053270F99}"/>
              </a:ext>
            </a:extLst>
          </p:cNvPr>
          <p:cNvSpPr/>
          <p:nvPr userDrawn="1"/>
        </p:nvSpPr>
        <p:spPr>
          <a:xfrm>
            <a:off x="242888" y="2460625"/>
            <a:ext cx="4143375" cy="7540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3" name="Content Placeholder 2"/>
          <p:cNvSpPr>
            <a:spLocks noGrp="1"/>
          </p:cNvSpPr>
          <p:nvPr>
            <p:ph idx="1"/>
          </p:nvPr>
        </p:nvSpPr>
        <p:spPr>
          <a:xfrm>
            <a:off x="5386099" y="297512"/>
            <a:ext cx="6514956" cy="6058838"/>
          </a:xfrm>
        </p:spPr>
        <p:txBody>
          <a:bodyPr>
            <a:normAutofit/>
          </a:bodyPr>
          <a:lstStyle>
            <a:lvl1pPr marL="0" indent="0">
              <a:buNone/>
              <a:defRPr sz="3000">
                <a:solidFill>
                  <a:srgbClr val="00477C"/>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p:txBody>
      </p:sp>
      <p:sp>
        <p:nvSpPr>
          <p:cNvPr id="21" name="Title 1"/>
          <p:cNvSpPr>
            <a:spLocks noGrp="1"/>
          </p:cNvSpPr>
          <p:nvPr>
            <p:ph type="title"/>
          </p:nvPr>
        </p:nvSpPr>
        <p:spPr>
          <a:xfrm>
            <a:off x="236464" y="268936"/>
            <a:ext cx="4142509" cy="1920443"/>
          </a:xfrm>
        </p:spPr>
        <p:txBody>
          <a:bodyPr>
            <a:normAutofit/>
          </a:bodyPr>
          <a:lstStyle>
            <a:lvl1pPr algn="ctr">
              <a:defRPr sz="54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23" name="Text Placeholder 3"/>
          <p:cNvSpPr>
            <a:spLocks noGrp="1"/>
          </p:cNvSpPr>
          <p:nvPr>
            <p:ph type="body" sz="half" idx="2"/>
          </p:nvPr>
        </p:nvSpPr>
        <p:spPr>
          <a:xfrm>
            <a:off x="245989" y="2461250"/>
            <a:ext cx="4143600" cy="753487"/>
          </a:xfrm>
        </p:spPr>
        <p:txBody>
          <a:bodyPr anchor="ctr">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24" name="Text Placeholder 12"/>
          <p:cNvSpPr>
            <a:spLocks noGrp="1"/>
          </p:cNvSpPr>
          <p:nvPr>
            <p:ph type="body" sz="quarter" idx="13"/>
          </p:nvPr>
        </p:nvSpPr>
        <p:spPr>
          <a:xfrm>
            <a:off x="261938" y="3400425"/>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a:t>Editar los estilos de texto del patrón</a:t>
            </a:r>
          </a:p>
        </p:txBody>
      </p:sp>
      <p:sp>
        <p:nvSpPr>
          <p:cNvPr id="9" name="Date Placeholder 4">
            <a:extLst>
              <a:ext uri="{FF2B5EF4-FFF2-40B4-BE49-F238E27FC236}">
                <a16:creationId xmlns:a16="http://schemas.microsoft.com/office/drawing/2014/main" id="{5E60BA76-F8B3-4FE6-9A28-367049BC5A25}"/>
              </a:ext>
            </a:extLst>
          </p:cNvPr>
          <p:cNvSpPr>
            <a:spLocks noGrp="1"/>
          </p:cNvSpPr>
          <p:nvPr>
            <p:ph type="dt" sz="half" idx="14"/>
          </p:nvPr>
        </p:nvSpPr>
        <p:spPr/>
        <p:txBody>
          <a:bodyPr/>
          <a:lstStyle>
            <a:lvl1pPr>
              <a:defRPr/>
            </a:lvl1pPr>
          </a:lstStyle>
          <a:p>
            <a:pPr>
              <a:defRPr/>
            </a:pPr>
            <a:fld id="{1F9D9EC8-E5BA-4F62-A6D0-D8F94F4A76EC}" type="datetime1">
              <a:rPr lang="es-ES">
                <a:solidFill>
                  <a:prstClr val="black">
                    <a:tint val="75000"/>
                  </a:prstClr>
                </a:solidFill>
              </a:rPr>
              <a:pPr>
                <a:defRPr/>
              </a:pPr>
              <a:t>21/09/2023</a:t>
            </a:fld>
            <a:endParaRPr lang="pt-BR">
              <a:solidFill>
                <a:prstClr val="black">
                  <a:tint val="75000"/>
                </a:prstClr>
              </a:solidFill>
            </a:endParaRPr>
          </a:p>
        </p:txBody>
      </p:sp>
      <p:sp>
        <p:nvSpPr>
          <p:cNvPr id="10" name="Footer Placeholder 5">
            <a:extLst>
              <a:ext uri="{FF2B5EF4-FFF2-40B4-BE49-F238E27FC236}">
                <a16:creationId xmlns:a16="http://schemas.microsoft.com/office/drawing/2014/main" id="{6A133FB8-0812-4473-A0E3-4B20A980DFC2}"/>
              </a:ext>
            </a:extLst>
          </p:cNvPr>
          <p:cNvSpPr>
            <a:spLocks noGrp="1"/>
          </p:cNvSpPr>
          <p:nvPr>
            <p:ph type="ftr" sz="quarter" idx="15"/>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11" name="Slide Number Placeholder 6">
            <a:extLst>
              <a:ext uri="{FF2B5EF4-FFF2-40B4-BE49-F238E27FC236}">
                <a16:creationId xmlns:a16="http://schemas.microsoft.com/office/drawing/2014/main" id="{98458A7B-78B3-4958-8AE8-2C60C2101A10}"/>
              </a:ext>
            </a:extLst>
          </p:cNvPr>
          <p:cNvSpPr>
            <a:spLocks noGrp="1"/>
          </p:cNvSpPr>
          <p:nvPr>
            <p:ph type="sldNum" sz="quarter" idx="16"/>
          </p:nvPr>
        </p:nvSpPr>
        <p:spPr/>
        <p:txBody>
          <a:bodyPr/>
          <a:lstStyle>
            <a:lvl1pPr>
              <a:defRPr/>
            </a:lvl1pPr>
          </a:lstStyle>
          <a:p>
            <a:pPr>
              <a:defRPr/>
            </a:pPr>
            <a:fld id="{51E78C34-104B-44C7-B63D-10327209DE03}" type="slidenum">
              <a:rPr lang="pt-BR" altLang="es-PE"/>
              <a:pPr>
                <a:defRPr/>
              </a:pPr>
              <a:t>‹Nº›</a:t>
            </a:fld>
            <a:endParaRPr lang="pt-BR" altLang="es-PE"/>
          </a:p>
        </p:txBody>
      </p:sp>
    </p:spTree>
    <p:extLst>
      <p:ext uri="{BB962C8B-B14F-4D97-AF65-F5344CB8AC3E}">
        <p14:creationId xmlns:p14="http://schemas.microsoft.com/office/powerpoint/2010/main" val="4252423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n con leyend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8D268ADE-F7C5-435D-B71F-AE9F174BF0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72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409CA8F6-5B9B-44AB-8AB4-A645ECADBA3B}"/>
              </a:ext>
            </a:extLst>
          </p:cNvPr>
          <p:cNvSpPr/>
          <p:nvPr userDrawn="1"/>
        </p:nvSpPr>
        <p:spPr>
          <a:xfrm>
            <a:off x="0" y="0"/>
            <a:ext cx="4702175"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8" name="Rounded Rectangle 10">
            <a:extLst>
              <a:ext uri="{FF2B5EF4-FFF2-40B4-BE49-F238E27FC236}">
                <a16:creationId xmlns:a16="http://schemas.microsoft.com/office/drawing/2014/main" id="{691CC1B0-C0D4-44C3-B788-B335DC7F9AA3}"/>
              </a:ext>
            </a:extLst>
          </p:cNvPr>
          <p:cNvSpPr/>
          <p:nvPr userDrawn="1"/>
        </p:nvSpPr>
        <p:spPr>
          <a:xfrm>
            <a:off x="242888" y="2460625"/>
            <a:ext cx="4143375" cy="7540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prstClr val="white"/>
              </a:solidFill>
            </a:endParaRPr>
          </a:p>
        </p:txBody>
      </p:sp>
      <p:sp>
        <p:nvSpPr>
          <p:cNvPr id="2" name="Title 1"/>
          <p:cNvSpPr>
            <a:spLocks noGrp="1"/>
          </p:cNvSpPr>
          <p:nvPr>
            <p:ph type="title"/>
          </p:nvPr>
        </p:nvSpPr>
        <p:spPr>
          <a:xfrm>
            <a:off x="236464" y="268936"/>
            <a:ext cx="4142509" cy="1920443"/>
          </a:xfrm>
        </p:spPr>
        <p:txBody>
          <a:bodyPr>
            <a:normAutofit/>
          </a:bodyPr>
          <a:lstStyle>
            <a:lvl1pPr algn="ctr">
              <a:defRPr sz="54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4" name="Text Placeholder 3"/>
          <p:cNvSpPr>
            <a:spLocks noGrp="1"/>
          </p:cNvSpPr>
          <p:nvPr>
            <p:ph type="body" sz="half" idx="2"/>
          </p:nvPr>
        </p:nvSpPr>
        <p:spPr>
          <a:xfrm>
            <a:off x="245989" y="2461250"/>
            <a:ext cx="4143600" cy="753487"/>
          </a:xfrm>
        </p:spPr>
        <p:txBody>
          <a:bodyPr anchor="ctr">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13" name="Text Placeholder 12"/>
          <p:cNvSpPr>
            <a:spLocks noGrp="1"/>
          </p:cNvSpPr>
          <p:nvPr>
            <p:ph type="body" sz="quarter" idx="13"/>
          </p:nvPr>
        </p:nvSpPr>
        <p:spPr>
          <a:xfrm>
            <a:off x="261938" y="3400425"/>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a:t>Editar los estilos de texto del patrón</a:t>
            </a:r>
          </a:p>
        </p:txBody>
      </p:sp>
      <p:sp>
        <p:nvSpPr>
          <p:cNvPr id="14" name="Picture Placeholder 13"/>
          <p:cNvSpPr>
            <a:spLocks noGrp="1"/>
          </p:cNvSpPr>
          <p:nvPr>
            <p:ph type="pic" sz="quarter" idx="14"/>
          </p:nvPr>
        </p:nvSpPr>
        <p:spPr>
          <a:xfrm>
            <a:off x="5426075" y="297511"/>
            <a:ext cx="6461126" cy="6058839"/>
          </a:xfrm>
        </p:spPr>
        <p:txBody>
          <a:bodyPr rtlCol="0">
            <a:normAutofit/>
          </a:bodyPr>
          <a:lstStyle>
            <a:lvl1pPr marL="0" indent="0" algn="l">
              <a:buNone/>
              <a:defRPr>
                <a:solidFill>
                  <a:srgbClr val="00477C"/>
                </a:solidFill>
              </a:defRPr>
            </a:lvl1pPr>
          </a:lstStyle>
          <a:p>
            <a:pPr lvl="0"/>
            <a:r>
              <a:rPr lang="es-ES" noProof="0"/>
              <a:t>Haga clic en el icono para agregar una imagen</a:t>
            </a:r>
            <a:endParaRPr lang="pt-BR" noProof="0" dirty="0"/>
          </a:p>
        </p:txBody>
      </p:sp>
      <p:sp>
        <p:nvSpPr>
          <p:cNvPr id="9" name="Date Placeholder 4">
            <a:extLst>
              <a:ext uri="{FF2B5EF4-FFF2-40B4-BE49-F238E27FC236}">
                <a16:creationId xmlns:a16="http://schemas.microsoft.com/office/drawing/2014/main" id="{1E9171D0-0EF2-4E99-93B2-501BDA774C68}"/>
              </a:ext>
            </a:extLst>
          </p:cNvPr>
          <p:cNvSpPr>
            <a:spLocks noGrp="1"/>
          </p:cNvSpPr>
          <p:nvPr>
            <p:ph type="dt" sz="half" idx="15"/>
          </p:nvPr>
        </p:nvSpPr>
        <p:spPr/>
        <p:txBody>
          <a:bodyPr/>
          <a:lstStyle>
            <a:lvl1pPr>
              <a:defRPr/>
            </a:lvl1pPr>
          </a:lstStyle>
          <a:p>
            <a:pPr>
              <a:defRPr/>
            </a:pPr>
            <a:fld id="{C30FC4CB-4AE8-48CC-99FD-7F09CB453415}" type="datetime1">
              <a:rPr lang="es-ES">
                <a:solidFill>
                  <a:prstClr val="black">
                    <a:tint val="75000"/>
                  </a:prstClr>
                </a:solidFill>
              </a:rPr>
              <a:pPr>
                <a:defRPr/>
              </a:pPr>
              <a:t>21/09/2023</a:t>
            </a:fld>
            <a:endParaRPr lang="pt-BR">
              <a:solidFill>
                <a:prstClr val="black">
                  <a:tint val="75000"/>
                </a:prstClr>
              </a:solidFill>
            </a:endParaRPr>
          </a:p>
        </p:txBody>
      </p:sp>
      <p:sp>
        <p:nvSpPr>
          <p:cNvPr id="10" name="Footer Placeholder 5">
            <a:extLst>
              <a:ext uri="{FF2B5EF4-FFF2-40B4-BE49-F238E27FC236}">
                <a16:creationId xmlns:a16="http://schemas.microsoft.com/office/drawing/2014/main" id="{38E6ADF7-04AC-4170-905A-4104E9623576}"/>
              </a:ext>
            </a:extLst>
          </p:cNvPr>
          <p:cNvSpPr>
            <a:spLocks noGrp="1"/>
          </p:cNvSpPr>
          <p:nvPr>
            <p:ph type="ftr" sz="quarter" idx="16"/>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11" name="Slide Number Placeholder 6">
            <a:extLst>
              <a:ext uri="{FF2B5EF4-FFF2-40B4-BE49-F238E27FC236}">
                <a16:creationId xmlns:a16="http://schemas.microsoft.com/office/drawing/2014/main" id="{3E059B63-FFE3-41BB-9485-52637935186D}"/>
              </a:ext>
            </a:extLst>
          </p:cNvPr>
          <p:cNvSpPr>
            <a:spLocks noGrp="1"/>
          </p:cNvSpPr>
          <p:nvPr>
            <p:ph type="sldNum" sz="quarter" idx="17"/>
          </p:nvPr>
        </p:nvSpPr>
        <p:spPr/>
        <p:txBody>
          <a:bodyPr/>
          <a:lstStyle>
            <a:lvl1pPr>
              <a:defRPr/>
            </a:lvl1pPr>
          </a:lstStyle>
          <a:p>
            <a:pPr>
              <a:defRPr/>
            </a:pPr>
            <a:fld id="{7896A2A5-6342-44C2-A26F-61217E5266C3}" type="slidenum">
              <a:rPr lang="pt-BR" altLang="es-PE"/>
              <a:pPr>
                <a:defRPr/>
              </a:pPr>
              <a:t>‹Nº›</a:t>
            </a:fld>
            <a:endParaRPr lang="pt-BR" altLang="es-PE"/>
          </a:p>
        </p:txBody>
      </p:sp>
    </p:spTree>
    <p:extLst>
      <p:ext uri="{BB962C8B-B14F-4D97-AF65-F5344CB8AC3E}">
        <p14:creationId xmlns:p14="http://schemas.microsoft.com/office/powerpoint/2010/main" val="1745622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9BC42A47-6CB8-473C-86F9-05C75545C333}"/>
              </a:ext>
            </a:extLst>
          </p:cNvPr>
          <p:cNvCxnSpPr/>
          <p:nvPr userDrawn="1"/>
        </p:nvCxnSpPr>
        <p:spPr>
          <a:xfrm>
            <a:off x="838200" y="360363"/>
            <a:ext cx="0" cy="1368425"/>
          </a:xfrm>
          <a:prstGeom prst="line">
            <a:avLst/>
          </a:prstGeom>
          <a:ln w="50800">
            <a:solidFill>
              <a:srgbClr val="E2E2E2"/>
            </a:solidFill>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a16="http://schemas.microsoft.com/office/drawing/2014/main" id="{310909C7-922F-444F-8A9A-1B235117FA3B}"/>
              </a:ext>
            </a:extLst>
          </p:cNvPr>
          <p:cNvCxnSpPr/>
          <p:nvPr userDrawn="1"/>
        </p:nvCxnSpPr>
        <p:spPr>
          <a:xfrm flipV="1">
            <a:off x="819150" y="1690688"/>
            <a:ext cx="9612313" cy="26987"/>
          </a:xfrm>
          <a:prstGeom prst="line">
            <a:avLst/>
          </a:prstGeom>
          <a:ln w="50800">
            <a:solidFill>
              <a:srgbClr val="E2E2E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9572625" cy="1325563"/>
          </a:xfrm>
        </p:spPr>
        <p:txBody>
          <a:bodyPr/>
          <a:lstStyle>
            <a:lvl1pPr>
              <a:defRPr strike="noStrike">
                <a:solidFill>
                  <a:srgbClr val="E2E2E2"/>
                </a:solidFill>
                <a:latin typeface="Century Gothic" panose="020B0502020202020204" pitchFamily="34" charset="0"/>
              </a:defRPr>
            </a:lvl1pPr>
          </a:lstStyle>
          <a:p>
            <a:r>
              <a:rPr lang="es-ES"/>
              <a:t>Haga clic para modificar el estilo de título del patrón</a:t>
            </a:r>
            <a:endParaRPr lang="pt-BR" dirty="0"/>
          </a:p>
        </p:txBody>
      </p:sp>
      <p:sp>
        <p:nvSpPr>
          <p:cNvPr id="16" name="Text Placeholder 15"/>
          <p:cNvSpPr>
            <a:spLocks noGrp="1" noChangeAspect="1"/>
          </p:cNvSpPr>
          <p:nvPr>
            <p:ph type="body" sz="quarter" idx="14"/>
          </p:nvPr>
        </p:nvSpPr>
        <p:spPr>
          <a:xfrm rot="27000000">
            <a:off x="8139547" y="2805546"/>
            <a:ext cx="6858000" cy="1246906"/>
          </a:xfrm>
          <a:solidFill>
            <a:srgbClr val="E2E2E2"/>
          </a:solidFill>
        </p:spPr>
        <p:txBody>
          <a:bodyPr anchor="ctr">
            <a:normAutofit/>
          </a:bodyPr>
          <a:lstStyle>
            <a:lvl1pPr marL="0" indent="0" algn="ctr">
              <a:buNone/>
              <a:defRPr lang="pt-BR" sz="4100" dirty="0">
                <a:solidFill>
                  <a:srgbClr val="676767"/>
                </a:solidFill>
                <a:latin typeface="Century Gothic" panose="020B0502020202020204" pitchFamily="34" charset="0"/>
              </a:defRPr>
            </a:lvl1pPr>
          </a:lstStyle>
          <a:p>
            <a:pPr lvl="0"/>
            <a:r>
              <a:rPr lang="es-ES"/>
              <a:t>Editar los estilos de texto del patrón</a:t>
            </a:r>
          </a:p>
        </p:txBody>
      </p:sp>
      <p:sp>
        <p:nvSpPr>
          <p:cNvPr id="7" name="Text Placeholder 6"/>
          <p:cNvSpPr>
            <a:spLocks noGrp="1"/>
          </p:cNvSpPr>
          <p:nvPr>
            <p:ph type="body" sz="quarter" idx="15"/>
          </p:nvPr>
        </p:nvSpPr>
        <p:spPr>
          <a:xfrm>
            <a:off x="838199" y="2008188"/>
            <a:ext cx="9572625" cy="4129087"/>
          </a:xfrm>
        </p:spPr>
        <p:txBody>
          <a:bodyPr vert="vert"/>
          <a:lstStyle>
            <a:lvl1pPr marL="0" indent="0">
              <a:buNone/>
              <a:defRPr>
                <a:solidFill>
                  <a:schemeClr val="bg1"/>
                </a:solidFill>
                <a:latin typeface="Century Gothic" panose="020B0502020202020204" pitchFamily="34" charset="0"/>
              </a:defRPr>
            </a:lvl1pPr>
          </a:lstStyle>
          <a:p>
            <a:pPr lvl="0"/>
            <a:r>
              <a:rPr lang="es-ES"/>
              <a:t>Editar los estilos de texto del patrón</a:t>
            </a:r>
          </a:p>
        </p:txBody>
      </p:sp>
      <p:sp>
        <p:nvSpPr>
          <p:cNvPr id="8" name="Date Placeholder 2">
            <a:extLst>
              <a:ext uri="{FF2B5EF4-FFF2-40B4-BE49-F238E27FC236}">
                <a16:creationId xmlns:a16="http://schemas.microsoft.com/office/drawing/2014/main" id="{50BCAFAB-1FDB-47C3-94E9-3645A90B898E}"/>
              </a:ext>
            </a:extLst>
          </p:cNvPr>
          <p:cNvSpPr>
            <a:spLocks noGrp="1"/>
          </p:cNvSpPr>
          <p:nvPr>
            <p:ph type="dt" sz="half" idx="16"/>
          </p:nvPr>
        </p:nvSpPr>
        <p:spPr/>
        <p:txBody>
          <a:bodyPr/>
          <a:lstStyle>
            <a:lvl1pPr>
              <a:defRPr/>
            </a:lvl1pPr>
          </a:lstStyle>
          <a:p>
            <a:pPr>
              <a:defRPr/>
            </a:pPr>
            <a:fld id="{890C3A9B-185B-45A3-9EBA-1B6139D60C06}" type="datetime1">
              <a:rPr lang="es-ES">
                <a:solidFill>
                  <a:prstClr val="black">
                    <a:tint val="75000"/>
                  </a:prstClr>
                </a:solidFill>
              </a:rPr>
              <a:pPr>
                <a:defRPr/>
              </a:pPr>
              <a:t>21/09/2023</a:t>
            </a:fld>
            <a:endParaRPr lang="pt-BR">
              <a:solidFill>
                <a:prstClr val="black">
                  <a:tint val="75000"/>
                </a:prstClr>
              </a:solidFill>
            </a:endParaRPr>
          </a:p>
        </p:txBody>
      </p:sp>
      <p:sp>
        <p:nvSpPr>
          <p:cNvPr id="9" name="Footer Placeholder 3">
            <a:extLst>
              <a:ext uri="{FF2B5EF4-FFF2-40B4-BE49-F238E27FC236}">
                <a16:creationId xmlns:a16="http://schemas.microsoft.com/office/drawing/2014/main" id="{D266E51C-7F28-47AE-BC24-073FFD9BD17F}"/>
              </a:ext>
            </a:extLst>
          </p:cNvPr>
          <p:cNvSpPr>
            <a:spLocks noGrp="1"/>
          </p:cNvSpPr>
          <p:nvPr>
            <p:ph type="ftr" sz="quarter" idx="17"/>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10" name="Slide Number Placeholder 4">
            <a:extLst>
              <a:ext uri="{FF2B5EF4-FFF2-40B4-BE49-F238E27FC236}">
                <a16:creationId xmlns:a16="http://schemas.microsoft.com/office/drawing/2014/main" id="{52CC45B7-76B2-4AD7-B72C-584007C5B480}"/>
              </a:ext>
            </a:extLst>
          </p:cNvPr>
          <p:cNvSpPr>
            <a:spLocks noGrp="1"/>
          </p:cNvSpPr>
          <p:nvPr>
            <p:ph type="sldNum" sz="quarter" idx="18"/>
          </p:nvPr>
        </p:nvSpPr>
        <p:spPr/>
        <p:txBody>
          <a:bodyPr/>
          <a:lstStyle>
            <a:lvl1pPr>
              <a:defRPr/>
            </a:lvl1pPr>
          </a:lstStyle>
          <a:p>
            <a:pPr>
              <a:defRPr/>
            </a:pPr>
            <a:fld id="{A1DDDA69-154D-47D8-B9A9-CEA3A540097D}" type="slidenum">
              <a:rPr lang="pt-BR" altLang="es-PE"/>
              <a:pPr>
                <a:defRPr/>
              </a:pPr>
              <a:t>‹Nº›</a:t>
            </a:fld>
            <a:endParaRPr lang="pt-BR" altLang="es-PE"/>
          </a:p>
        </p:txBody>
      </p:sp>
    </p:spTree>
    <p:extLst>
      <p:ext uri="{BB962C8B-B14F-4D97-AF65-F5344CB8AC3E}">
        <p14:creationId xmlns:p14="http://schemas.microsoft.com/office/powerpoint/2010/main" val="3046884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ítulo y texto vertical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E64758C-7A9C-4295-AE00-775544CD19AC}"/>
              </a:ext>
            </a:extLst>
          </p:cNvPr>
          <p:cNvSpPr/>
          <p:nvPr userDrawn="1"/>
        </p:nvSpPr>
        <p:spPr>
          <a:xfrm>
            <a:off x="0" y="1419225"/>
            <a:ext cx="1271588"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11">
            <a:extLst>
              <a:ext uri="{FF2B5EF4-FFF2-40B4-BE49-F238E27FC236}">
                <a16:creationId xmlns:a16="http://schemas.microsoft.com/office/drawing/2014/main" id="{BEDE364B-32C0-476E-9278-48F44F4B4354}"/>
              </a:ext>
            </a:extLst>
          </p:cNvPr>
          <p:cNvSpPr/>
          <p:nvPr userDrawn="1"/>
        </p:nvSpPr>
        <p:spPr>
          <a:xfrm>
            <a:off x="1265238" y="1420813"/>
            <a:ext cx="795337"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E7E6E6">
                  <a:lumMod val="25000"/>
                </a:srgbClr>
              </a:solidFill>
            </a:endParaRPr>
          </a:p>
        </p:txBody>
      </p:sp>
      <p:pic>
        <p:nvPicPr>
          <p:cNvPr id="7" name="Picture 13">
            <a:extLst>
              <a:ext uri="{FF2B5EF4-FFF2-40B4-BE49-F238E27FC236}">
                <a16:creationId xmlns:a16="http://schemas.microsoft.com/office/drawing/2014/main" id="{C3926FC5-C4CF-441A-97F1-34B08D39A4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0669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4"/>
          </p:nvPr>
        </p:nvSpPr>
        <p:spPr>
          <a:xfrm>
            <a:off x="2312988" y="1419225"/>
            <a:ext cx="9407525" cy="4829175"/>
          </a:xfrm>
        </p:spPr>
        <p:txBody>
          <a:bodyPr vert="vert270"/>
          <a:lstStyle>
            <a:lvl1pPr marL="0" indent="0">
              <a:buNone/>
              <a:defRPr>
                <a:solidFill>
                  <a:schemeClr val="bg1"/>
                </a:solidFill>
                <a:latin typeface="Century Gothic" panose="020B0502020202020204" pitchFamily="34" charset="0"/>
              </a:defRPr>
            </a:lvl1pPr>
          </a:lstStyle>
          <a:p>
            <a:pPr lvl="0"/>
            <a:r>
              <a:rPr lang="es-ES"/>
              <a:t>Editar los estilos de texto del patrón</a:t>
            </a:r>
          </a:p>
        </p:txBody>
      </p:sp>
      <p:sp>
        <p:nvSpPr>
          <p:cNvPr id="11" name="Title 1"/>
          <p:cNvSpPr>
            <a:spLocks noGrp="1"/>
          </p:cNvSpPr>
          <p:nvPr>
            <p:ph type="title"/>
          </p:nvPr>
        </p:nvSpPr>
        <p:spPr>
          <a:xfrm rot="16200000">
            <a:off x="-1774351" y="3197622"/>
            <a:ext cx="4829176" cy="1272382"/>
          </a:xfrm>
          <a:noFill/>
        </p:spPr>
        <p:txBody>
          <a:bodyPr>
            <a:normAutofit/>
          </a:bodyPr>
          <a:lstStyle>
            <a:lvl1pPr algn="l">
              <a:defRPr sz="4400">
                <a:solidFill>
                  <a:srgbClr val="024C96"/>
                </a:solidFill>
                <a:latin typeface="Century Gothic" panose="020B0502020202020204" pitchFamily="34" charset="0"/>
              </a:defRPr>
            </a:lvl1pPr>
          </a:lstStyle>
          <a:p>
            <a:r>
              <a:rPr lang="es-ES"/>
              <a:t>Haga clic para modificar el estilo de título del patrón</a:t>
            </a:r>
            <a:endParaRPr lang="pt-BR" dirty="0"/>
          </a:p>
        </p:txBody>
      </p:sp>
      <p:sp>
        <p:nvSpPr>
          <p:cNvPr id="13" name="Text Placeholder 7"/>
          <p:cNvSpPr>
            <a:spLocks noGrp="1"/>
          </p:cNvSpPr>
          <p:nvPr>
            <p:ph type="body" sz="quarter" idx="13"/>
          </p:nvPr>
        </p:nvSpPr>
        <p:spPr>
          <a:xfrm rot="16200000">
            <a:off x="-757381" y="3455811"/>
            <a:ext cx="4829180" cy="756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a:t>Editar los estilos de texto del patrón</a:t>
            </a:r>
          </a:p>
        </p:txBody>
      </p:sp>
      <p:sp>
        <p:nvSpPr>
          <p:cNvPr id="8" name="Date Placeholder 6">
            <a:extLst>
              <a:ext uri="{FF2B5EF4-FFF2-40B4-BE49-F238E27FC236}">
                <a16:creationId xmlns:a16="http://schemas.microsoft.com/office/drawing/2014/main" id="{008E011E-1731-4A4D-98EE-3F9107F7DE32}"/>
              </a:ext>
            </a:extLst>
          </p:cNvPr>
          <p:cNvSpPr>
            <a:spLocks noGrp="1"/>
          </p:cNvSpPr>
          <p:nvPr>
            <p:ph type="dt" sz="half" idx="15"/>
          </p:nvPr>
        </p:nvSpPr>
        <p:spPr/>
        <p:txBody>
          <a:bodyPr/>
          <a:lstStyle>
            <a:lvl1pPr>
              <a:defRPr/>
            </a:lvl1pPr>
          </a:lstStyle>
          <a:p>
            <a:pPr>
              <a:defRPr/>
            </a:pPr>
            <a:fld id="{935ADE48-3813-4D70-999A-1D30582F7AAD}" type="datetime1">
              <a:rPr lang="es-ES">
                <a:solidFill>
                  <a:prstClr val="black">
                    <a:tint val="75000"/>
                  </a:prstClr>
                </a:solidFill>
              </a:rPr>
              <a:pPr>
                <a:defRPr/>
              </a:pPr>
              <a:t>21/09/2023</a:t>
            </a:fld>
            <a:endParaRPr lang="pt-BR">
              <a:solidFill>
                <a:prstClr val="black">
                  <a:tint val="75000"/>
                </a:prstClr>
              </a:solidFill>
            </a:endParaRPr>
          </a:p>
        </p:txBody>
      </p:sp>
      <p:sp>
        <p:nvSpPr>
          <p:cNvPr id="10" name="Footer Placeholder 14">
            <a:extLst>
              <a:ext uri="{FF2B5EF4-FFF2-40B4-BE49-F238E27FC236}">
                <a16:creationId xmlns:a16="http://schemas.microsoft.com/office/drawing/2014/main" id="{EC2805B8-4D08-4BDF-BA26-93CB641EACEE}"/>
              </a:ext>
            </a:extLst>
          </p:cNvPr>
          <p:cNvSpPr>
            <a:spLocks noGrp="1"/>
          </p:cNvSpPr>
          <p:nvPr>
            <p:ph type="ftr" sz="quarter" idx="16"/>
          </p:nvPr>
        </p:nvSpPr>
        <p:spPr/>
        <p:txBody>
          <a:bodyPr/>
          <a:lstStyle>
            <a:lvl1pPr>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12" name="Slide Number Placeholder 15">
            <a:extLst>
              <a:ext uri="{FF2B5EF4-FFF2-40B4-BE49-F238E27FC236}">
                <a16:creationId xmlns:a16="http://schemas.microsoft.com/office/drawing/2014/main" id="{FE4F5A8A-1F50-4C0F-B421-ADB71CEEE51A}"/>
              </a:ext>
            </a:extLst>
          </p:cNvPr>
          <p:cNvSpPr>
            <a:spLocks noGrp="1"/>
          </p:cNvSpPr>
          <p:nvPr>
            <p:ph type="sldNum" sz="quarter" idx="17"/>
          </p:nvPr>
        </p:nvSpPr>
        <p:spPr/>
        <p:txBody>
          <a:bodyPr/>
          <a:lstStyle>
            <a:lvl1pPr>
              <a:defRPr/>
            </a:lvl1pPr>
          </a:lstStyle>
          <a:p>
            <a:pPr>
              <a:defRPr/>
            </a:pPr>
            <a:fld id="{8C1598EC-941D-4A77-BDA5-20818426229F}" type="slidenum">
              <a:rPr lang="pt-BR" altLang="es-PE"/>
              <a:pPr>
                <a:defRPr/>
              </a:pPr>
              <a:t>‹Nº›</a:t>
            </a:fld>
            <a:endParaRPr lang="pt-BR" altLang="es-PE"/>
          </a:p>
        </p:txBody>
      </p:sp>
    </p:spTree>
    <p:extLst>
      <p:ext uri="{BB962C8B-B14F-4D97-AF65-F5344CB8AC3E}">
        <p14:creationId xmlns:p14="http://schemas.microsoft.com/office/powerpoint/2010/main" val="4209241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8BEF2A-7124-44C7-953A-7D11C172EDC3}"/>
              </a:ext>
            </a:extLst>
          </p:cNvPr>
          <p:cNvSpPr>
            <a:spLocks noGrp="1"/>
          </p:cNvSpPr>
          <p:nvPr>
            <p:ph type="dt" sz="half" idx="10"/>
          </p:nvPr>
        </p:nvSpPr>
        <p:spPr/>
        <p:txBody>
          <a:bodyPr/>
          <a:lstStyle>
            <a:lvl1pPr>
              <a:defRPr/>
            </a:lvl1pPr>
          </a:lstStyle>
          <a:p>
            <a:pPr>
              <a:defRPr/>
            </a:pPr>
            <a:fld id="{7819F6F6-6076-45DF-B4BA-45CB85FA271B}"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C19CC564-7709-4C22-9119-5E0ACFA38F4C}"/>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2E2283E0-6FB4-49D7-A92D-3E2F7CE72BE8}"/>
              </a:ext>
            </a:extLst>
          </p:cNvPr>
          <p:cNvSpPr>
            <a:spLocks noGrp="1"/>
          </p:cNvSpPr>
          <p:nvPr>
            <p:ph type="sldNum" sz="quarter" idx="12"/>
          </p:nvPr>
        </p:nvSpPr>
        <p:spPr/>
        <p:txBody>
          <a:bodyPr/>
          <a:lstStyle>
            <a:lvl1pPr>
              <a:defRPr/>
            </a:lvl1pPr>
          </a:lstStyle>
          <a:p>
            <a:pPr>
              <a:defRPr/>
            </a:pPr>
            <a:fld id="{70C1CBD6-1794-4BF0-A425-13A7AA414400}" type="slidenum">
              <a:rPr lang="es-ES" altLang="es-PE"/>
              <a:pPr>
                <a:defRPr/>
              </a:pPr>
              <a:t>‹Nº›</a:t>
            </a:fld>
            <a:endParaRPr lang="es-ES" altLang="es-PE"/>
          </a:p>
        </p:txBody>
      </p:sp>
    </p:spTree>
    <p:extLst>
      <p:ext uri="{BB962C8B-B14F-4D97-AF65-F5344CB8AC3E}">
        <p14:creationId xmlns:p14="http://schemas.microsoft.com/office/powerpoint/2010/main" val="1487325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EF2EA1C-301D-4F71-8946-36E51B5E597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77DA04D8-B4F8-4626-8DA4-6F176E17F004}" type="datetime1">
              <a:rPr lang="es-ES"/>
              <a:pPr>
                <a:defRPr/>
              </a:pPr>
              <a:t>21/09/2023</a:t>
            </a:fld>
            <a:endParaRPr lang="es-ES"/>
          </a:p>
        </p:txBody>
      </p:sp>
      <p:sp>
        <p:nvSpPr>
          <p:cNvPr id="5" name="Marcador de pie de página 4">
            <a:extLst>
              <a:ext uri="{FF2B5EF4-FFF2-40B4-BE49-F238E27FC236}">
                <a16:creationId xmlns:a16="http://schemas.microsoft.com/office/drawing/2014/main" id="{963773BF-6C34-4A8D-9D93-914F83183C8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6" name="Marcador de número de diapositiva 5">
            <a:extLst>
              <a:ext uri="{FF2B5EF4-FFF2-40B4-BE49-F238E27FC236}">
                <a16:creationId xmlns:a16="http://schemas.microsoft.com/office/drawing/2014/main" id="{F6025DF8-0F0F-449F-A7C8-4F5EE4A93EF9}"/>
              </a:ext>
            </a:extLst>
          </p:cNvPr>
          <p:cNvSpPr>
            <a:spLocks noGrp="1"/>
          </p:cNvSpPr>
          <p:nvPr>
            <p:ph type="sldNum" sz="quarter" idx="12"/>
          </p:nvPr>
        </p:nvSpPr>
        <p:spPr/>
        <p:txBody>
          <a:bodyPr/>
          <a:lstStyle>
            <a:lvl1pPr eaLnBrk="0" hangingPunct="0">
              <a:defRPr/>
            </a:lvl1pPr>
          </a:lstStyle>
          <a:p>
            <a:pPr>
              <a:defRPr/>
            </a:pPr>
            <a:fld id="{367BB52C-71C4-4009-BD07-9929F3DDB4A7}" type="slidenum">
              <a:rPr lang="es-ES" altLang="es-PE"/>
              <a:pPr>
                <a:defRPr/>
              </a:pPr>
              <a:t>‹Nº›</a:t>
            </a:fld>
            <a:endParaRPr lang="es-ES" altLang="es-PE"/>
          </a:p>
        </p:txBody>
      </p:sp>
    </p:spTree>
    <p:extLst>
      <p:ext uri="{BB962C8B-B14F-4D97-AF65-F5344CB8AC3E}">
        <p14:creationId xmlns:p14="http://schemas.microsoft.com/office/powerpoint/2010/main" val="1830190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7F01F3-6790-4F15-88B2-54A546DC3DC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4AD95188-1100-4CA1-A8DF-512267F4693B}" type="datetime1">
              <a:rPr lang="es-ES"/>
              <a:pPr>
                <a:defRPr/>
              </a:pPr>
              <a:t>21/09/2023</a:t>
            </a:fld>
            <a:endParaRPr lang="es-ES"/>
          </a:p>
        </p:txBody>
      </p:sp>
      <p:sp>
        <p:nvSpPr>
          <p:cNvPr id="5" name="Marcador de pie de página 4">
            <a:extLst>
              <a:ext uri="{FF2B5EF4-FFF2-40B4-BE49-F238E27FC236}">
                <a16:creationId xmlns:a16="http://schemas.microsoft.com/office/drawing/2014/main" id="{164AA013-D2F3-4911-AFBA-CA29E2B11594}"/>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6" name="Marcador de número de diapositiva 5">
            <a:extLst>
              <a:ext uri="{FF2B5EF4-FFF2-40B4-BE49-F238E27FC236}">
                <a16:creationId xmlns:a16="http://schemas.microsoft.com/office/drawing/2014/main" id="{D7501D53-A7BA-438C-9FD7-E5FBF60A2E18}"/>
              </a:ext>
            </a:extLst>
          </p:cNvPr>
          <p:cNvSpPr>
            <a:spLocks noGrp="1"/>
          </p:cNvSpPr>
          <p:nvPr>
            <p:ph type="sldNum" sz="quarter" idx="12"/>
          </p:nvPr>
        </p:nvSpPr>
        <p:spPr/>
        <p:txBody>
          <a:bodyPr/>
          <a:lstStyle>
            <a:lvl1pPr eaLnBrk="0" hangingPunct="0">
              <a:defRPr/>
            </a:lvl1pPr>
          </a:lstStyle>
          <a:p>
            <a:pPr>
              <a:defRPr/>
            </a:pPr>
            <a:fld id="{107D131F-9658-4CD9-82BA-64E17C210A3E}" type="slidenum">
              <a:rPr lang="es-ES" altLang="es-PE"/>
              <a:pPr>
                <a:defRPr/>
              </a:pPr>
              <a:t>‹Nº›</a:t>
            </a:fld>
            <a:endParaRPr lang="es-ES" altLang="es-PE"/>
          </a:p>
        </p:txBody>
      </p:sp>
    </p:spTree>
    <p:extLst>
      <p:ext uri="{BB962C8B-B14F-4D97-AF65-F5344CB8AC3E}">
        <p14:creationId xmlns:p14="http://schemas.microsoft.com/office/powerpoint/2010/main" val="358412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4E9BAD6E-3727-4493-B4D4-BCD12361C1E7}" type="datetimeFigureOut">
              <a:rPr lang="es-PE" smtClean="0"/>
              <a:t>21/09/2023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431802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49" y="170975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49" y="4589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D9B64DA-35E3-4591-B709-C9E37BDD25C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14D62BE5-8C6E-4B7A-A07C-CECABA9489E0}" type="datetime1">
              <a:rPr lang="es-ES"/>
              <a:pPr>
                <a:defRPr/>
              </a:pPr>
              <a:t>21/09/2023</a:t>
            </a:fld>
            <a:endParaRPr lang="es-ES"/>
          </a:p>
        </p:txBody>
      </p:sp>
      <p:sp>
        <p:nvSpPr>
          <p:cNvPr id="5" name="Marcador de pie de página 4">
            <a:extLst>
              <a:ext uri="{FF2B5EF4-FFF2-40B4-BE49-F238E27FC236}">
                <a16:creationId xmlns:a16="http://schemas.microsoft.com/office/drawing/2014/main" id="{18E608C8-C9B1-46D2-8638-7ED1B342DFE3}"/>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6" name="Marcador de número de diapositiva 5">
            <a:extLst>
              <a:ext uri="{FF2B5EF4-FFF2-40B4-BE49-F238E27FC236}">
                <a16:creationId xmlns:a16="http://schemas.microsoft.com/office/drawing/2014/main" id="{EC39FFE4-A6F8-42BC-9D1E-783325516577}"/>
              </a:ext>
            </a:extLst>
          </p:cNvPr>
          <p:cNvSpPr>
            <a:spLocks noGrp="1"/>
          </p:cNvSpPr>
          <p:nvPr>
            <p:ph type="sldNum" sz="quarter" idx="12"/>
          </p:nvPr>
        </p:nvSpPr>
        <p:spPr/>
        <p:txBody>
          <a:bodyPr/>
          <a:lstStyle>
            <a:lvl1pPr eaLnBrk="0" hangingPunct="0">
              <a:defRPr/>
            </a:lvl1pPr>
          </a:lstStyle>
          <a:p>
            <a:pPr>
              <a:defRPr/>
            </a:pPr>
            <a:fld id="{51EA1EEF-134D-4E4F-8222-EC2927574BCD}" type="slidenum">
              <a:rPr lang="es-ES" altLang="es-PE"/>
              <a:pPr>
                <a:defRPr/>
              </a:pPr>
              <a:t>‹Nº›</a:t>
            </a:fld>
            <a:endParaRPr lang="es-ES" altLang="es-PE"/>
          </a:p>
        </p:txBody>
      </p:sp>
    </p:spTree>
    <p:extLst>
      <p:ext uri="{BB962C8B-B14F-4D97-AF65-F5344CB8AC3E}">
        <p14:creationId xmlns:p14="http://schemas.microsoft.com/office/powerpoint/2010/main" val="575704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518750C-5D75-46F8-B1FB-8B911FDBE867}"/>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978794F-5296-438E-BB01-B9A41224C510}" type="datetime1">
              <a:rPr lang="es-ES"/>
              <a:pPr>
                <a:defRPr/>
              </a:pPr>
              <a:t>21/09/2023</a:t>
            </a:fld>
            <a:endParaRPr lang="es-ES"/>
          </a:p>
        </p:txBody>
      </p:sp>
      <p:sp>
        <p:nvSpPr>
          <p:cNvPr id="6" name="Marcador de pie de página 5">
            <a:extLst>
              <a:ext uri="{FF2B5EF4-FFF2-40B4-BE49-F238E27FC236}">
                <a16:creationId xmlns:a16="http://schemas.microsoft.com/office/drawing/2014/main" id="{F56D2386-DA0B-40CA-B288-C460F526D3B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7" name="Marcador de número de diapositiva 6">
            <a:extLst>
              <a:ext uri="{FF2B5EF4-FFF2-40B4-BE49-F238E27FC236}">
                <a16:creationId xmlns:a16="http://schemas.microsoft.com/office/drawing/2014/main" id="{1BE26FDB-7BEF-48C8-AE59-2701A0C0C6C2}"/>
              </a:ext>
            </a:extLst>
          </p:cNvPr>
          <p:cNvSpPr>
            <a:spLocks noGrp="1"/>
          </p:cNvSpPr>
          <p:nvPr>
            <p:ph type="sldNum" sz="quarter" idx="12"/>
          </p:nvPr>
        </p:nvSpPr>
        <p:spPr/>
        <p:txBody>
          <a:bodyPr/>
          <a:lstStyle>
            <a:lvl1pPr eaLnBrk="0" hangingPunct="0">
              <a:defRPr/>
            </a:lvl1pPr>
          </a:lstStyle>
          <a:p>
            <a:pPr>
              <a:defRPr/>
            </a:pPr>
            <a:fld id="{01BE2253-8108-4254-8CCB-A9DFE593C27A}" type="slidenum">
              <a:rPr lang="es-ES" altLang="es-PE"/>
              <a:pPr>
                <a:defRPr/>
              </a:pPr>
              <a:t>‹Nº›</a:t>
            </a:fld>
            <a:endParaRPr lang="es-ES" altLang="es-PE"/>
          </a:p>
        </p:txBody>
      </p:sp>
    </p:spTree>
    <p:extLst>
      <p:ext uri="{BB962C8B-B14F-4D97-AF65-F5344CB8AC3E}">
        <p14:creationId xmlns:p14="http://schemas.microsoft.com/office/powerpoint/2010/main" val="4195192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27A0598-0C38-4A49-BE75-A907C90342D0}"/>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9F5BC80-32E2-4BB2-8051-23DA23FBA93D}" type="datetime1">
              <a:rPr lang="es-ES"/>
              <a:pPr>
                <a:defRPr/>
              </a:pPr>
              <a:t>21/09/2023</a:t>
            </a:fld>
            <a:endParaRPr lang="es-ES"/>
          </a:p>
        </p:txBody>
      </p:sp>
      <p:sp>
        <p:nvSpPr>
          <p:cNvPr id="8" name="Marcador de pie de página 7">
            <a:extLst>
              <a:ext uri="{FF2B5EF4-FFF2-40B4-BE49-F238E27FC236}">
                <a16:creationId xmlns:a16="http://schemas.microsoft.com/office/drawing/2014/main" id="{49F1E15F-5FBA-498C-8583-854E4C29CD4A}"/>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9" name="Marcador de número de diapositiva 8">
            <a:extLst>
              <a:ext uri="{FF2B5EF4-FFF2-40B4-BE49-F238E27FC236}">
                <a16:creationId xmlns:a16="http://schemas.microsoft.com/office/drawing/2014/main" id="{26B7DBFC-3468-40D0-B03C-BF41F1AC2196}"/>
              </a:ext>
            </a:extLst>
          </p:cNvPr>
          <p:cNvSpPr>
            <a:spLocks noGrp="1"/>
          </p:cNvSpPr>
          <p:nvPr>
            <p:ph type="sldNum" sz="quarter" idx="12"/>
          </p:nvPr>
        </p:nvSpPr>
        <p:spPr/>
        <p:txBody>
          <a:bodyPr/>
          <a:lstStyle>
            <a:lvl1pPr eaLnBrk="0" hangingPunct="0">
              <a:defRPr/>
            </a:lvl1pPr>
          </a:lstStyle>
          <a:p>
            <a:pPr>
              <a:defRPr/>
            </a:pPr>
            <a:fld id="{76AEBA56-0B60-400C-A291-9EE1064D619A}" type="slidenum">
              <a:rPr lang="es-ES" altLang="es-PE"/>
              <a:pPr>
                <a:defRPr/>
              </a:pPr>
              <a:t>‹Nº›</a:t>
            </a:fld>
            <a:endParaRPr lang="es-ES" altLang="es-PE"/>
          </a:p>
        </p:txBody>
      </p:sp>
    </p:spTree>
    <p:extLst>
      <p:ext uri="{BB962C8B-B14F-4D97-AF65-F5344CB8AC3E}">
        <p14:creationId xmlns:p14="http://schemas.microsoft.com/office/powerpoint/2010/main" val="2955587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AE8EFFD-7039-4E4F-A203-890820981300}"/>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BAC70AF-D332-4A89-8A78-1F1B864B6426}" type="datetime1">
              <a:rPr lang="es-ES"/>
              <a:pPr>
                <a:defRPr/>
              </a:pPr>
              <a:t>21/09/2023</a:t>
            </a:fld>
            <a:endParaRPr lang="es-ES"/>
          </a:p>
        </p:txBody>
      </p:sp>
      <p:sp>
        <p:nvSpPr>
          <p:cNvPr id="4" name="Marcador de pie de página 3">
            <a:extLst>
              <a:ext uri="{FF2B5EF4-FFF2-40B4-BE49-F238E27FC236}">
                <a16:creationId xmlns:a16="http://schemas.microsoft.com/office/drawing/2014/main" id="{8E19D135-D4E5-4923-8C1C-221C3FC1E0C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5" name="Marcador de número de diapositiva 4">
            <a:extLst>
              <a:ext uri="{FF2B5EF4-FFF2-40B4-BE49-F238E27FC236}">
                <a16:creationId xmlns:a16="http://schemas.microsoft.com/office/drawing/2014/main" id="{DDEAAD74-C7B7-48A5-8C99-F199235F7379}"/>
              </a:ext>
            </a:extLst>
          </p:cNvPr>
          <p:cNvSpPr>
            <a:spLocks noGrp="1"/>
          </p:cNvSpPr>
          <p:nvPr>
            <p:ph type="sldNum" sz="quarter" idx="12"/>
          </p:nvPr>
        </p:nvSpPr>
        <p:spPr/>
        <p:txBody>
          <a:bodyPr/>
          <a:lstStyle>
            <a:lvl1pPr eaLnBrk="0" hangingPunct="0">
              <a:defRPr/>
            </a:lvl1pPr>
          </a:lstStyle>
          <a:p>
            <a:pPr>
              <a:defRPr/>
            </a:pPr>
            <a:fld id="{DD813E54-12F9-4A54-B78E-A6DD33754602}" type="slidenum">
              <a:rPr lang="es-ES" altLang="es-PE"/>
              <a:pPr>
                <a:defRPr/>
              </a:pPr>
              <a:t>‹Nº›</a:t>
            </a:fld>
            <a:endParaRPr lang="es-ES" altLang="es-PE"/>
          </a:p>
        </p:txBody>
      </p:sp>
    </p:spTree>
    <p:extLst>
      <p:ext uri="{BB962C8B-B14F-4D97-AF65-F5344CB8AC3E}">
        <p14:creationId xmlns:p14="http://schemas.microsoft.com/office/powerpoint/2010/main" val="1428488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FFDAEE9-69B2-430F-B1B9-09F6AABF3A5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A8371C33-F697-4352-8121-56E7605D4627}" type="datetime1">
              <a:rPr lang="es-ES"/>
              <a:pPr>
                <a:defRPr/>
              </a:pPr>
              <a:t>21/09/2023</a:t>
            </a:fld>
            <a:endParaRPr lang="es-ES"/>
          </a:p>
        </p:txBody>
      </p:sp>
      <p:sp>
        <p:nvSpPr>
          <p:cNvPr id="3" name="Marcador de pie de página 2">
            <a:extLst>
              <a:ext uri="{FF2B5EF4-FFF2-40B4-BE49-F238E27FC236}">
                <a16:creationId xmlns:a16="http://schemas.microsoft.com/office/drawing/2014/main" id="{CEB2C8BB-1CB6-4AAD-B1AE-9D53AE14DBA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4" name="Marcador de número de diapositiva 3">
            <a:extLst>
              <a:ext uri="{FF2B5EF4-FFF2-40B4-BE49-F238E27FC236}">
                <a16:creationId xmlns:a16="http://schemas.microsoft.com/office/drawing/2014/main" id="{123EA663-0147-4C53-B891-D7F810BCBFD7}"/>
              </a:ext>
            </a:extLst>
          </p:cNvPr>
          <p:cNvSpPr>
            <a:spLocks noGrp="1"/>
          </p:cNvSpPr>
          <p:nvPr>
            <p:ph type="sldNum" sz="quarter" idx="12"/>
          </p:nvPr>
        </p:nvSpPr>
        <p:spPr/>
        <p:txBody>
          <a:bodyPr/>
          <a:lstStyle>
            <a:lvl1pPr eaLnBrk="0" hangingPunct="0">
              <a:defRPr/>
            </a:lvl1pPr>
          </a:lstStyle>
          <a:p>
            <a:pPr>
              <a:defRPr/>
            </a:pPr>
            <a:fld id="{18D8BF87-0368-46D5-AAEC-346166EC7383}" type="slidenum">
              <a:rPr lang="es-ES" altLang="es-PE"/>
              <a:pPr>
                <a:defRPr/>
              </a:pPr>
              <a:t>‹Nº›</a:t>
            </a:fld>
            <a:endParaRPr lang="es-ES" altLang="es-PE"/>
          </a:p>
        </p:txBody>
      </p:sp>
    </p:spTree>
    <p:extLst>
      <p:ext uri="{BB962C8B-B14F-4D97-AF65-F5344CB8AC3E}">
        <p14:creationId xmlns:p14="http://schemas.microsoft.com/office/powerpoint/2010/main" val="1945204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4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94F0787-C03A-49B1-BC02-A84EC329DCC8}"/>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84E4CBA-69FA-4706-BE26-841E7BE97589}" type="datetime1">
              <a:rPr lang="es-ES"/>
              <a:pPr>
                <a:defRPr/>
              </a:pPr>
              <a:t>21/09/2023</a:t>
            </a:fld>
            <a:endParaRPr lang="es-ES"/>
          </a:p>
        </p:txBody>
      </p:sp>
      <p:sp>
        <p:nvSpPr>
          <p:cNvPr id="6" name="Marcador de pie de página 5">
            <a:extLst>
              <a:ext uri="{FF2B5EF4-FFF2-40B4-BE49-F238E27FC236}">
                <a16:creationId xmlns:a16="http://schemas.microsoft.com/office/drawing/2014/main" id="{771F967B-CEC1-4C45-95E0-21E13A1B7408}"/>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7" name="Marcador de número de diapositiva 6">
            <a:extLst>
              <a:ext uri="{FF2B5EF4-FFF2-40B4-BE49-F238E27FC236}">
                <a16:creationId xmlns:a16="http://schemas.microsoft.com/office/drawing/2014/main" id="{CDFEBF7E-BA3E-41AC-8562-25ADD2C75617}"/>
              </a:ext>
            </a:extLst>
          </p:cNvPr>
          <p:cNvSpPr>
            <a:spLocks noGrp="1"/>
          </p:cNvSpPr>
          <p:nvPr>
            <p:ph type="sldNum" sz="quarter" idx="12"/>
          </p:nvPr>
        </p:nvSpPr>
        <p:spPr/>
        <p:txBody>
          <a:bodyPr/>
          <a:lstStyle>
            <a:lvl1pPr eaLnBrk="0" hangingPunct="0">
              <a:defRPr/>
            </a:lvl1pPr>
          </a:lstStyle>
          <a:p>
            <a:pPr>
              <a:defRPr/>
            </a:pPr>
            <a:fld id="{AF3E81F8-6F50-4265-A6DD-4005812BC040}" type="slidenum">
              <a:rPr lang="es-ES" altLang="es-PE"/>
              <a:pPr>
                <a:defRPr/>
              </a:pPr>
              <a:t>‹Nº›</a:t>
            </a:fld>
            <a:endParaRPr lang="es-ES" altLang="es-PE"/>
          </a:p>
        </p:txBody>
      </p:sp>
    </p:spTree>
    <p:extLst>
      <p:ext uri="{BB962C8B-B14F-4D97-AF65-F5344CB8AC3E}">
        <p14:creationId xmlns:p14="http://schemas.microsoft.com/office/powerpoint/2010/main" val="3581322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4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D83E2A6-9541-444A-B744-5BB0ADE1C472}"/>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86DA268A-773B-4757-8883-F59F291657B3}" type="datetime1">
              <a:rPr lang="es-ES"/>
              <a:pPr>
                <a:defRPr/>
              </a:pPr>
              <a:t>21/09/2023</a:t>
            </a:fld>
            <a:endParaRPr lang="es-ES"/>
          </a:p>
        </p:txBody>
      </p:sp>
      <p:sp>
        <p:nvSpPr>
          <p:cNvPr id="6" name="Marcador de pie de página 5">
            <a:extLst>
              <a:ext uri="{FF2B5EF4-FFF2-40B4-BE49-F238E27FC236}">
                <a16:creationId xmlns:a16="http://schemas.microsoft.com/office/drawing/2014/main" id="{430E86A8-4044-4E06-890F-8EB758B342BD}"/>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7" name="Marcador de número de diapositiva 6">
            <a:extLst>
              <a:ext uri="{FF2B5EF4-FFF2-40B4-BE49-F238E27FC236}">
                <a16:creationId xmlns:a16="http://schemas.microsoft.com/office/drawing/2014/main" id="{F46D6B7F-7476-4536-9E79-8FA86A7798E3}"/>
              </a:ext>
            </a:extLst>
          </p:cNvPr>
          <p:cNvSpPr>
            <a:spLocks noGrp="1"/>
          </p:cNvSpPr>
          <p:nvPr>
            <p:ph type="sldNum" sz="quarter" idx="12"/>
          </p:nvPr>
        </p:nvSpPr>
        <p:spPr/>
        <p:txBody>
          <a:bodyPr/>
          <a:lstStyle>
            <a:lvl1pPr eaLnBrk="0" hangingPunct="0">
              <a:defRPr/>
            </a:lvl1pPr>
          </a:lstStyle>
          <a:p>
            <a:pPr>
              <a:defRPr/>
            </a:pPr>
            <a:fld id="{DA28AAA6-1F34-4B13-BC28-4635D8957186}" type="slidenum">
              <a:rPr lang="es-ES" altLang="es-PE"/>
              <a:pPr>
                <a:defRPr/>
              </a:pPr>
              <a:t>‹Nº›</a:t>
            </a:fld>
            <a:endParaRPr lang="es-ES" altLang="es-PE"/>
          </a:p>
        </p:txBody>
      </p:sp>
    </p:spTree>
    <p:extLst>
      <p:ext uri="{BB962C8B-B14F-4D97-AF65-F5344CB8AC3E}">
        <p14:creationId xmlns:p14="http://schemas.microsoft.com/office/powerpoint/2010/main" val="1754460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91C263-C365-41CE-B350-3D2983D0081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9B688B51-30D1-4294-B586-8D0C1AF4A0BA}" type="datetime1">
              <a:rPr lang="es-ES"/>
              <a:pPr>
                <a:defRPr/>
              </a:pPr>
              <a:t>21/09/2023</a:t>
            </a:fld>
            <a:endParaRPr lang="es-ES"/>
          </a:p>
        </p:txBody>
      </p:sp>
      <p:sp>
        <p:nvSpPr>
          <p:cNvPr id="5" name="Marcador de pie de página 4">
            <a:extLst>
              <a:ext uri="{FF2B5EF4-FFF2-40B4-BE49-F238E27FC236}">
                <a16:creationId xmlns:a16="http://schemas.microsoft.com/office/drawing/2014/main" id="{B7902EA7-D3BC-488A-A823-8E5BEDD0613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6" name="Marcador de número de diapositiva 5">
            <a:extLst>
              <a:ext uri="{FF2B5EF4-FFF2-40B4-BE49-F238E27FC236}">
                <a16:creationId xmlns:a16="http://schemas.microsoft.com/office/drawing/2014/main" id="{B3D9D161-8000-43A0-8424-99B53D531DB7}"/>
              </a:ext>
            </a:extLst>
          </p:cNvPr>
          <p:cNvSpPr>
            <a:spLocks noGrp="1"/>
          </p:cNvSpPr>
          <p:nvPr>
            <p:ph type="sldNum" sz="quarter" idx="12"/>
          </p:nvPr>
        </p:nvSpPr>
        <p:spPr/>
        <p:txBody>
          <a:bodyPr/>
          <a:lstStyle>
            <a:lvl1pPr eaLnBrk="0" hangingPunct="0">
              <a:defRPr/>
            </a:lvl1pPr>
          </a:lstStyle>
          <a:p>
            <a:pPr>
              <a:defRPr/>
            </a:pPr>
            <a:fld id="{E9C16281-013B-4D80-8DD5-664342D5081A}" type="slidenum">
              <a:rPr lang="es-ES" altLang="es-PE"/>
              <a:pPr>
                <a:defRPr/>
              </a:pPr>
              <a:t>‹Nº›</a:t>
            </a:fld>
            <a:endParaRPr lang="es-ES" altLang="es-PE"/>
          </a:p>
        </p:txBody>
      </p:sp>
    </p:spTree>
    <p:extLst>
      <p:ext uri="{BB962C8B-B14F-4D97-AF65-F5344CB8AC3E}">
        <p14:creationId xmlns:p14="http://schemas.microsoft.com/office/powerpoint/2010/main" val="102655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D0985A-EEC7-420A-A3BB-6DAA8780279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D5DEA714-6C95-47E2-8C4F-8868AF10C5FC}" type="datetime1">
              <a:rPr lang="es-ES"/>
              <a:pPr>
                <a:defRPr/>
              </a:pPr>
              <a:t>21/09/2023</a:t>
            </a:fld>
            <a:endParaRPr lang="es-ES"/>
          </a:p>
        </p:txBody>
      </p:sp>
      <p:sp>
        <p:nvSpPr>
          <p:cNvPr id="5" name="Marcador de pie de página 4">
            <a:extLst>
              <a:ext uri="{FF2B5EF4-FFF2-40B4-BE49-F238E27FC236}">
                <a16:creationId xmlns:a16="http://schemas.microsoft.com/office/drawing/2014/main" id="{3DD13BFE-CB29-41A7-A7C5-78F64C60D10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s-PE"/>
              <a:t>PROYECTO DE PRESUPUESTO 2019 - SECTOR PODER JUDICIAL</a:t>
            </a:r>
            <a:endParaRPr lang="es-ES"/>
          </a:p>
        </p:txBody>
      </p:sp>
      <p:sp>
        <p:nvSpPr>
          <p:cNvPr id="6" name="Marcador de número de diapositiva 5">
            <a:extLst>
              <a:ext uri="{FF2B5EF4-FFF2-40B4-BE49-F238E27FC236}">
                <a16:creationId xmlns:a16="http://schemas.microsoft.com/office/drawing/2014/main" id="{8B4E5D23-39BC-4386-85D5-3A84C83E1CD0}"/>
              </a:ext>
            </a:extLst>
          </p:cNvPr>
          <p:cNvSpPr>
            <a:spLocks noGrp="1"/>
          </p:cNvSpPr>
          <p:nvPr>
            <p:ph type="sldNum" sz="quarter" idx="12"/>
          </p:nvPr>
        </p:nvSpPr>
        <p:spPr/>
        <p:txBody>
          <a:bodyPr/>
          <a:lstStyle>
            <a:lvl1pPr eaLnBrk="0" hangingPunct="0">
              <a:defRPr/>
            </a:lvl1pPr>
          </a:lstStyle>
          <a:p>
            <a:pPr>
              <a:defRPr/>
            </a:pPr>
            <a:fld id="{EA6FF3BB-898F-4958-BB43-601F11028D44}" type="slidenum">
              <a:rPr lang="es-ES" altLang="es-PE"/>
              <a:pPr>
                <a:defRPr/>
              </a:pPr>
              <a:t>‹Nº›</a:t>
            </a:fld>
            <a:endParaRPr lang="es-ES" altLang="es-PE"/>
          </a:p>
        </p:txBody>
      </p:sp>
    </p:spTree>
    <p:extLst>
      <p:ext uri="{BB962C8B-B14F-4D97-AF65-F5344CB8AC3E}">
        <p14:creationId xmlns:p14="http://schemas.microsoft.com/office/powerpoint/2010/main" val="3707244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26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4E9BAD6E-3727-4493-B4D4-BCD12361C1E7}" type="datetimeFigureOut">
              <a:rPr lang="es-PE" smtClean="0"/>
              <a:t>21/09/2023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523527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683FA65-F267-453B-9C0A-0988E402BD05}"/>
              </a:ext>
            </a:extLst>
          </p:cNvPr>
          <p:cNvSpPr>
            <a:spLocks noGrp="1"/>
          </p:cNvSpPr>
          <p:nvPr>
            <p:ph type="dt" sz="half" idx="10"/>
          </p:nvPr>
        </p:nvSpPr>
        <p:spPr/>
        <p:txBody>
          <a:bodyPr/>
          <a:lstStyle>
            <a:lvl1pPr>
              <a:defRPr/>
            </a:lvl1pPr>
          </a:lstStyle>
          <a:p>
            <a:pPr>
              <a:defRPr/>
            </a:pPr>
            <a:fld id="{0416AD9B-E0A1-4413-B75E-B8854787B366}" type="datetime1">
              <a:rPr lang="es-ES"/>
              <a:pPr>
                <a:defRPr/>
              </a:pPr>
              <a:t>21/09/2023</a:t>
            </a:fld>
            <a:endParaRPr lang="es-ES"/>
          </a:p>
        </p:txBody>
      </p:sp>
      <p:sp>
        <p:nvSpPr>
          <p:cNvPr id="5" name="Marcador de pie de página 4">
            <a:extLst>
              <a:ext uri="{FF2B5EF4-FFF2-40B4-BE49-F238E27FC236}">
                <a16:creationId xmlns:a16="http://schemas.microsoft.com/office/drawing/2014/main" id="{D29E991A-170C-4BB5-8D2E-1CF761F85535}"/>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6" name="Marcador de número de diapositiva 5">
            <a:extLst>
              <a:ext uri="{FF2B5EF4-FFF2-40B4-BE49-F238E27FC236}">
                <a16:creationId xmlns:a16="http://schemas.microsoft.com/office/drawing/2014/main" id="{6E3F55F0-A242-453F-9594-1BD77F1ABF08}"/>
              </a:ext>
            </a:extLst>
          </p:cNvPr>
          <p:cNvSpPr>
            <a:spLocks noGrp="1"/>
          </p:cNvSpPr>
          <p:nvPr>
            <p:ph type="sldNum" sz="quarter" idx="12"/>
          </p:nvPr>
        </p:nvSpPr>
        <p:spPr/>
        <p:txBody>
          <a:bodyPr/>
          <a:lstStyle>
            <a:lvl1pPr>
              <a:defRPr/>
            </a:lvl1pPr>
          </a:lstStyle>
          <a:p>
            <a:pPr>
              <a:defRPr/>
            </a:pPr>
            <a:fld id="{DCF4FFA2-0874-4331-9567-920EB8BD6167}" type="slidenum">
              <a:rPr lang="es-ES" altLang="es-PE"/>
              <a:pPr>
                <a:defRPr/>
              </a:pPr>
              <a:t>‹Nº›</a:t>
            </a:fld>
            <a:endParaRPr lang="es-ES" altLang="es-PE"/>
          </a:p>
        </p:txBody>
      </p:sp>
    </p:spTree>
    <p:extLst>
      <p:ext uri="{BB962C8B-B14F-4D97-AF65-F5344CB8AC3E}">
        <p14:creationId xmlns:p14="http://schemas.microsoft.com/office/powerpoint/2010/main" val="80613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8BEF2A-7124-44C7-953A-7D11C172EDC3}"/>
              </a:ext>
            </a:extLst>
          </p:cNvPr>
          <p:cNvSpPr>
            <a:spLocks noGrp="1"/>
          </p:cNvSpPr>
          <p:nvPr>
            <p:ph type="dt" sz="half" idx="10"/>
          </p:nvPr>
        </p:nvSpPr>
        <p:spPr/>
        <p:txBody>
          <a:bodyPr/>
          <a:lstStyle>
            <a:lvl1pPr>
              <a:defRPr/>
            </a:lvl1pPr>
          </a:lstStyle>
          <a:p>
            <a:pPr>
              <a:defRPr/>
            </a:pPr>
            <a:fld id="{7819F6F6-6076-45DF-B4BA-45CB85FA271B}" type="datetime1">
              <a:rPr lang="es-ES"/>
              <a:pPr>
                <a:defRPr/>
              </a:pPr>
              <a:t>21/09/2023</a:t>
            </a:fld>
            <a:endParaRPr lang="es-ES"/>
          </a:p>
        </p:txBody>
      </p:sp>
      <p:sp>
        <p:nvSpPr>
          <p:cNvPr id="5" name="Marcador de pie de página 4">
            <a:extLst>
              <a:ext uri="{FF2B5EF4-FFF2-40B4-BE49-F238E27FC236}">
                <a16:creationId xmlns:a16="http://schemas.microsoft.com/office/drawing/2014/main" id="{C19CC564-7709-4C22-9119-5E0ACFA38F4C}"/>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6" name="Marcador de número de diapositiva 5">
            <a:extLst>
              <a:ext uri="{FF2B5EF4-FFF2-40B4-BE49-F238E27FC236}">
                <a16:creationId xmlns:a16="http://schemas.microsoft.com/office/drawing/2014/main" id="{2E2283E0-6FB4-49D7-A92D-3E2F7CE72BE8}"/>
              </a:ext>
            </a:extLst>
          </p:cNvPr>
          <p:cNvSpPr>
            <a:spLocks noGrp="1"/>
          </p:cNvSpPr>
          <p:nvPr>
            <p:ph type="sldNum" sz="quarter" idx="12"/>
          </p:nvPr>
        </p:nvSpPr>
        <p:spPr/>
        <p:txBody>
          <a:bodyPr/>
          <a:lstStyle>
            <a:lvl1pPr>
              <a:defRPr/>
            </a:lvl1pPr>
          </a:lstStyle>
          <a:p>
            <a:pPr>
              <a:defRPr/>
            </a:pPr>
            <a:fld id="{70C1CBD6-1794-4BF0-A425-13A7AA414400}" type="slidenum">
              <a:rPr lang="es-ES" altLang="es-PE"/>
              <a:pPr>
                <a:defRPr/>
              </a:pPr>
              <a:t>‹Nº›</a:t>
            </a:fld>
            <a:endParaRPr lang="es-ES" altLang="es-PE"/>
          </a:p>
        </p:txBody>
      </p:sp>
    </p:spTree>
    <p:extLst>
      <p:ext uri="{BB962C8B-B14F-4D97-AF65-F5344CB8AC3E}">
        <p14:creationId xmlns:p14="http://schemas.microsoft.com/office/powerpoint/2010/main" val="2867284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0AB7362-FA4C-4C6D-951B-CD84EFFA9695}"/>
              </a:ext>
            </a:extLst>
          </p:cNvPr>
          <p:cNvSpPr>
            <a:spLocks noGrp="1"/>
          </p:cNvSpPr>
          <p:nvPr>
            <p:ph type="dt" sz="half" idx="10"/>
          </p:nvPr>
        </p:nvSpPr>
        <p:spPr/>
        <p:txBody>
          <a:bodyPr/>
          <a:lstStyle>
            <a:lvl1pPr>
              <a:defRPr/>
            </a:lvl1pPr>
          </a:lstStyle>
          <a:p>
            <a:pPr>
              <a:defRPr/>
            </a:pPr>
            <a:fld id="{F9E5AD48-855D-45E4-9FE9-4792CC301C05}" type="datetime1">
              <a:rPr lang="es-ES"/>
              <a:pPr>
                <a:defRPr/>
              </a:pPr>
              <a:t>21/09/2023</a:t>
            </a:fld>
            <a:endParaRPr lang="es-ES"/>
          </a:p>
        </p:txBody>
      </p:sp>
      <p:sp>
        <p:nvSpPr>
          <p:cNvPr id="5" name="Marcador de pie de página 4">
            <a:extLst>
              <a:ext uri="{FF2B5EF4-FFF2-40B4-BE49-F238E27FC236}">
                <a16:creationId xmlns:a16="http://schemas.microsoft.com/office/drawing/2014/main" id="{52BFC40E-7685-4E64-977B-E60EEBD97EE3}"/>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6" name="Marcador de número de diapositiva 5">
            <a:extLst>
              <a:ext uri="{FF2B5EF4-FFF2-40B4-BE49-F238E27FC236}">
                <a16:creationId xmlns:a16="http://schemas.microsoft.com/office/drawing/2014/main" id="{89BCAA6D-273D-41CA-881B-00734B6A840C}"/>
              </a:ext>
            </a:extLst>
          </p:cNvPr>
          <p:cNvSpPr>
            <a:spLocks noGrp="1"/>
          </p:cNvSpPr>
          <p:nvPr>
            <p:ph type="sldNum" sz="quarter" idx="12"/>
          </p:nvPr>
        </p:nvSpPr>
        <p:spPr/>
        <p:txBody>
          <a:bodyPr/>
          <a:lstStyle>
            <a:lvl1pPr>
              <a:defRPr/>
            </a:lvl1pPr>
          </a:lstStyle>
          <a:p>
            <a:pPr>
              <a:defRPr/>
            </a:pPr>
            <a:fld id="{23747E7E-4794-4B0F-8B17-365A09B201D4}" type="slidenum">
              <a:rPr lang="es-ES" altLang="es-PE"/>
              <a:pPr>
                <a:defRPr/>
              </a:pPr>
              <a:t>‹Nº›</a:t>
            </a:fld>
            <a:endParaRPr lang="es-ES" altLang="es-PE"/>
          </a:p>
        </p:txBody>
      </p:sp>
    </p:spTree>
    <p:extLst>
      <p:ext uri="{BB962C8B-B14F-4D97-AF65-F5344CB8AC3E}">
        <p14:creationId xmlns:p14="http://schemas.microsoft.com/office/powerpoint/2010/main" val="1505094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73437142-8087-41CC-B674-1014BC536CDD}"/>
              </a:ext>
            </a:extLst>
          </p:cNvPr>
          <p:cNvSpPr>
            <a:spLocks noGrp="1"/>
          </p:cNvSpPr>
          <p:nvPr>
            <p:ph type="dt" sz="half" idx="10"/>
          </p:nvPr>
        </p:nvSpPr>
        <p:spPr/>
        <p:txBody>
          <a:bodyPr/>
          <a:lstStyle>
            <a:lvl1pPr>
              <a:defRPr/>
            </a:lvl1pPr>
          </a:lstStyle>
          <a:p>
            <a:pPr>
              <a:defRPr/>
            </a:pPr>
            <a:fld id="{A9395A21-A699-44AC-B767-13E9C76D1F72}" type="datetime1">
              <a:rPr lang="es-ES"/>
              <a:pPr>
                <a:defRPr/>
              </a:pPr>
              <a:t>21/09/2023</a:t>
            </a:fld>
            <a:endParaRPr lang="es-ES"/>
          </a:p>
        </p:txBody>
      </p:sp>
      <p:sp>
        <p:nvSpPr>
          <p:cNvPr id="6" name="Marcador de pie de página 4">
            <a:extLst>
              <a:ext uri="{FF2B5EF4-FFF2-40B4-BE49-F238E27FC236}">
                <a16:creationId xmlns:a16="http://schemas.microsoft.com/office/drawing/2014/main" id="{2C45C060-4E09-4C8C-9A90-AE6F4A7B3252}"/>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7" name="Marcador de número de diapositiva 5">
            <a:extLst>
              <a:ext uri="{FF2B5EF4-FFF2-40B4-BE49-F238E27FC236}">
                <a16:creationId xmlns:a16="http://schemas.microsoft.com/office/drawing/2014/main" id="{C16791BC-7BE4-4F9D-B05F-1527C1897FBC}"/>
              </a:ext>
            </a:extLst>
          </p:cNvPr>
          <p:cNvSpPr>
            <a:spLocks noGrp="1"/>
          </p:cNvSpPr>
          <p:nvPr>
            <p:ph type="sldNum" sz="quarter" idx="12"/>
          </p:nvPr>
        </p:nvSpPr>
        <p:spPr/>
        <p:txBody>
          <a:bodyPr/>
          <a:lstStyle>
            <a:lvl1pPr>
              <a:defRPr/>
            </a:lvl1pPr>
          </a:lstStyle>
          <a:p>
            <a:pPr>
              <a:defRPr/>
            </a:pPr>
            <a:fld id="{9D0FF5AD-6A26-479F-84FD-9E448376D326}" type="slidenum">
              <a:rPr lang="es-ES" altLang="es-PE"/>
              <a:pPr>
                <a:defRPr/>
              </a:pPr>
              <a:t>‹Nº›</a:t>
            </a:fld>
            <a:endParaRPr lang="es-ES" altLang="es-PE"/>
          </a:p>
        </p:txBody>
      </p:sp>
    </p:spTree>
    <p:extLst>
      <p:ext uri="{BB962C8B-B14F-4D97-AF65-F5344CB8AC3E}">
        <p14:creationId xmlns:p14="http://schemas.microsoft.com/office/powerpoint/2010/main" val="1862797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CA1C93F5-EC29-4876-91BF-7FAEBAFA4E01}"/>
              </a:ext>
            </a:extLst>
          </p:cNvPr>
          <p:cNvSpPr>
            <a:spLocks noGrp="1"/>
          </p:cNvSpPr>
          <p:nvPr>
            <p:ph type="dt" sz="half" idx="10"/>
          </p:nvPr>
        </p:nvSpPr>
        <p:spPr/>
        <p:txBody>
          <a:bodyPr/>
          <a:lstStyle>
            <a:lvl1pPr>
              <a:defRPr/>
            </a:lvl1pPr>
          </a:lstStyle>
          <a:p>
            <a:pPr>
              <a:defRPr/>
            </a:pPr>
            <a:fld id="{EBCA50DB-FFD5-4E84-868D-D4CD0B3D4DB2}" type="datetime1">
              <a:rPr lang="es-ES"/>
              <a:pPr>
                <a:defRPr/>
              </a:pPr>
              <a:t>21/09/2023</a:t>
            </a:fld>
            <a:endParaRPr lang="es-ES"/>
          </a:p>
        </p:txBody>
      </p:sp>
      <p:sp>
        <p:nvSpPr>
          <p:cNvPr id="8" name="Marcador de pie de página 4">
            <a:extLst>
              <a:ext uri="{FF2B5EF4-FFF2-40B4-BE49-F238E27FC236}">
                <a16:creationId xmlns:a16="http://schemas.microsoft.com/office/drawing/2014/main" id="{1719D241-C247-4B03-83A4-B8CB5A52C166}"/>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9" name="Marcador de número de diapositiva 5">
            <a:extLst>
              <a:ext uri="{FF2B5EF4-FFF2-40B4-BE49-F238E27FC236}">
                <a16:creationId xmlns:a16="http://schemas.microsoft.com/office/drawing/2014/main" id="{EF049981-9876-4DBE-B0F5-F106B26CCE92}"/>
              </a:ext>
            </a:extLst>
          </p:cNvPr>
          <p:cNvSpPr>
            <a:spLocks noGrp="1"/>
          </p:cNvSpPr>
          <p:nvPr>
            <p:ph type="sldNum" sz="quarter" idx="12"/>
          </p:nvPr>
        </p:nvSpPr>
        <p:spPr/>
        <p:txBody>
          <a:bodyPr/>
          <a:lstStyle>
            <a:lvl1pPr>
              <a:defRPr/>
            </a:lvl1pPr>
          </a:lstStyle>
          <a:p>
            <a:pPr>
              <a:defRPr/>
            </a:pPr>
            <a:fld id="{7228C0BF-8740-4C88-9384-0AEC864D66AE}" type="slidenum">
              <a:rPr lang="es-ES" altLang="es-PE"/>
              <a:pPr>
                <a:defRPr/>
              </a:pPr>
              <a:t>‹Nº›</a:t>
            </a:fld>
            <a:endParaRPr lang="es-ES" altLang="es-PE"/>
          </a:p>
        </p:txBody>
      </p:sp>
    </p:spTree>
    <p:extLst>
      <p:ext uri="{BB962C8B-B14F-4D97-AF65-F5344CB8AC3E}">
        <p14:creationId xmlns:p14="http://schemas.microsoft.com/office/powerpoint/2010/main" val="3093298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E943EE17-A2B8-4AAC-A497-C5E88429C66D}"/>
              </a:ext>
            </a:extLst>
          </p:cNvPr>
          <p:cNvSpPr>
            <a:spLocks noGrp="1"/>
          </p:cNvSpPr>
          <p:nvPr>
            <p:ph type="dt" sz="half" idx="10"/>
          </p:nvPr>
        </p:nvSpPr>
        <p:spPr/>
        <p:txBody>
          <a:bodyPr/>
          <a:lstStyle>
            <a:lvl1pPr>
              <a:defRPr/>
            </a:lvl1pPr>
          </a:lstStyle>
          <a:p>
            <a:pPr>
              <a:defRPr/>
            </a:pPr>
            <a:fld id="{9A35B24E-F08A-4B2B-BC20-7280673E8845}" type="datetime1">
              <a:rPr lang="es-ES"/>
              <a:pPr>
                <a:defRPr/>
              </a:pPr>
              <a:t>21/09/2023</a:t>
            </a:fld>
            <a:endParaRPr lang="es-ES"/>
          </a:p>
        </p:txBody>
      </p:sp>
      <p:sp>
        <p:nvSpPr>
          <p:cNvPr id="4" name="Marcador de pie de página 4">
            <a:extLst>
              <a:ext uri="{FF2B5EF4-FFF2-40B4-BE49-F238E27FC236}">
                <a16:creationId xmlns:a16="http://schemas.microsoft.com/office/drawing/2014/main" id="{2ED609E4-6E98-45EE-9379-637895216C95}"/>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5" name="Marcador de número de diapositiva 5">
            <a:extLst>
              <a:ext uri="{FF2B5EF4-FFF2-40B4-BE49-F238E27FC236}">
                <a16:creationId xmlns:a16="http://schemas.microsoft.com/office/drawing/2014/main" id="{5B37B719-34DE-478A-8E19-A9C69B897C11}"/>
              </a:ext>
            </a:extLst>
          </p:cNvPr>
          <p:cNvSpPr>
            <a:spLocks noGrp="1"/>
          </p:cNvSpPr>
          <p:nvPr>
            <p:ph type="sldNum" sz="quarter" idx="12"/>
          </p:nvPr>
        </p:nvSpPr>
        <p:spPr/>
        <p:txBody>
          <a:bodyPr/>
          <a:lstStyle>
            <a:lvl1pPr>
              <a:defRPr/>
            </a:lvl1pPr>
          </a:lstStyle>
          <a:p>
            <a:pPr>
              <a:defRPr/>
            </a:pPr>
            <a:fld id="{2B250AD2-2B39-410D-BF12-9A2746403D19}" type="slidenum">
              <a:rPr lang="es-ES" altLang="es-PE"/>
              <a:pPr>
                <a:defRPr/>
              </a:pPr>
              <a:t>‹Nº›</a:t>
            </a:fld>
            <a:endParaRPr lang="es-ES" altLang="es-PE"/>
          </a:p>
        </p:txBody>
      </p:sp>
    </p:spTree>
    <p:extLst>
      <p:ext uri="{BB962C8B-B14F-4D97-AF65-F5344CB8AC3E}">
        <p14:creationId xmlns:p14="http://schemas.microsoft.com/office/powerpoint/2010/main" val="3357645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FEAD5378-F83E-4546-8486-E88EA60699DF}"/>
              </a:ext>
            </a:extLst>
          </p:cNvPr>
          <p:cNvSpPr>
            <a:spLocks noGrp="1"/>
          </p:cNvSpPr>
          <p:nvPr>
            <p:ph type="dt" sz="half" idx="10"/>
          </p:nvPr>
        </p:nvSpPr>
        <p:spPr/>
        <p:txBody>
          <a:bodyPr/>
          <a:lstStyle>
            <a:lvl1pPr>
              <a:defRPr/>
            </a:lvl1pPr>
          </a:lstStyle>
          <a:p>
            <a:pPr>
              <a:defRPr/>
            </a:pPr>
            <a:fld id="{EA804483-6308-48CA-A411-D26297F034CF}" type="datetime1">
              <a:rPr lang="es-ES"/>
              <a:pPr>
                <a:defRPr/>
              </a:pPr>
              <a:t>21/09/2023</a:t>
            </a:fld>
            <a:endParaRPr lang="es-ES"/>
          </a:p>
        </p:txBody>
      </p:sp>
      <p:sp>
        <p:nvSpPr>
          <p:cNvPr id="3" name="Marcador de pie de página 4">
            <a:extLst>
              <a:ext uri="{FF2B5EF4-FFF2-40B4-BE49-F238E27FC236}">
                <a16:creationId xmlns:a16="http://schemas.microsoft.com/office/drawing/2014/main" id="{8481357C-D229-4157-9BF7-4FAA4C9F7869}"/>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4" name="Marcador de número de diapositiva 5">
            <a:extLst>
              <a:ext uri="{FF2B5EF4-FFF2-40B4-BE49-F238E27FC236}">
                <a16:creationId xmlns:a16="http://schemas.microsoft.com/office/drawing/2014/main" id="{ECD1F4D4-7C01-4E42-9059-5F8F19212741}"/>
              </a:ext>
            </a:extLst>
          </p:cNvPr>
          <p:cNvSpPr>
            <a:spLocks noGrp="1"/>
          </p:cNvSpPr>
          <p:nvPr>
            <p:ph type="sldNum" sz="quarter" idx="12"/>
          </p:nvPr>
        </p:nvSpPr>
        <p:spPr/>
        <p:txBody>
          <a:bodyPr/>
          <a:lstStyle>
            <a:lvl1pPr>
              <a:defRPr/>
            </a:lvl1pPr>
          </a:lstStyle>
          <a:p>
            <a:pPr>
              <a:defRPr/>
            </a:pPr>
            <a:fld id="{10ABD745-C485-4673-9632-A2A4E19693AA}" type="slidenum">
              <a:rPr lang="es-ES" altLang="es-PE"/>
              <a:pPr>
                <a:defRPr/>
              </a:pPr>
              <a:t>‹Nº›</a:t>
            </a:fld>
            <a:endParaRPr lang="es-ES" altLang="es-PE"/>
          </a:p>
        </p:txBody>
      </p:sp>
    </p:spTree>
    <p:extLst>
      <p:ext uri="{BB962C8B-B14F-4D97-AF65-F5344CB8AC3E}">
        <p14:creationId xmlns:p14="http://schemas.microsoft.com/office/powerpoint/2010/main" val="2327979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A013B4B2-D07A-4F5E-A2AB-7C580A6EA6D9}"/>
              </a:ext>
            </a:extLst>
          </p:cNvPr>
          <p:cNvSpPr>
            <a:spLocks noGrp="1"/>
          </p:cNvSpPr>
          <p:nvPr>
            <p:ph type="dt" sz="half" idx="10"/>
          </p:nvPr>
        </p:nvSpPr>
        <p:spPr/>
        <p:txBody>
          <a:bodyPr/>
          <a:lstStyle>
            <a:lvl1pPr>
              <a:defRPr/>
            </a:lvl1pPr>
          </a:lstStyle>
          <a:p>
            <a:pPr>
              <a:defRPr/>
            </a:pPr>
            <a:fld id="{E09054A6-5278-4A60-99EC-C1E8B8434FE7}" type="datetime1">
              <a:rPr lang="es-ES"/>
              <a:pPr>
                <a:defRPr/>
              </a:pPr>
              <a:t>21/09/2023</a:t>
            </a:fld>
            <a:endParaRPr lang="es-ES"/>
          </a:p>
        </p:txBody>
      </p:sp>
      <p:sp>
        <p:nvSpPr>
          <p:cNvPr id="6" name="Marcador de pie de página 4">
            <a:extLst>
              <a:ext uri="{FF2B5EF4-FFF2-40B4-BE49-F238E27FC236}">
                <a16:creationId xmlns:a16="http://schemas.microsoft.com/office/drawing/2014/main" id="{1A608139-FC1B-4938-894D-B38F51FE309D}"/>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7" name="Marcador de número de diapositiva 5">
            <a:extLst>
              <a:ext uri="{FF2B5EF4-FFF2-40B4-BE49-F238E27FC236}">
                <a16:creationId xmlns:a16="http://schemas.microsoft.com/office/drawing/2014/main" id="{CCCB1E6D-253F-4AAF-8312-CA8608974814}"/>
              </a:ext>
            </a:extLst>
          </p:cNvPr>
          <p:cNvSpPr>
            <a:spLocks noGrp="1"/>
          </p:cNvSpPr>
          <p:nvPr>
            <p:ph type="sldNum" sz="quarter" idx="12"/>
          </p:nvPr>
        </p:nvSpPr>
        <p:spPr/>
        <p:txBody>
          <a:bodyPr/>
          <a:lstStyle>
            <a:lvl1pPr>
              <a:defRPr/>
            </a:lvl1pPr>
          </a:lstStyle>
          <a:p>
            <a:pPr>
              <a:defRPr/>
            </a:pPr>
            <a:fld id="{E08B63B4-A3CE-4D13-A055-3C3D0B173422}" type="slidenum">
              <a:rPr lang="es-ES" altLang="es-PE"/>
              <a:pPr>
                <a:defRPr/>
              </a:pPr>
              <a:t>‹Nº›</a:t>
            </a:fld>
            <a:endParaRPr lang="es-ES" altLang="es-PE"/>
          </a:p>
        </p:txBody>
      </p:sp>
    </p:spTree>
    <p:extLst>
      <p:ext uri="{BB962C8B-B14F-4D97-AF65-F5344CB8AC3E}">
        <p14:creationId xmlns:p14="http://schemas.microsoft.com/office/powerpoint/2010/main" val="395361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B8ED8AB6-2965-4F49-868A-8F92ADEB3DB6}"/>
              </a:ext>
            </a:extLst>
          </p:cNvPr>
          <p:cNvSpPr>
            <a:spLocks noGrp="1"/>
          </p:cNvSpPr>
          <p:nvPr>
            <p:ph type="dt" sz="half" idx="10"/>
          </p:nvPr>
        </p:nvSpPr>
        <p:spPr/>
        <p:txBody>
          <a:bodyPr/>
          <a:lstStyle>
            <a:lvl1pPr>
              <a:defRPr/>
            </a:lvl1pPr>
          </a:lstStyle>
          <a:p>
            <a:pPr>
              <a:defRPr/>
            </a:pPr>
            <a:fld id="{1B53324E-9D07-4AF6-BBAB-F02D1E229D2D}" type="datetime1">
              <a:rPr lang="es-ES"/>
              <a:pPr>
                <a:defRPr/>
              </a:pPr>
              <a:t>21/09/2023</a:t>
            </a:fld>
            <a:endParaRPr lang="es-ES"/>
          </a:p>
        </p:txBody>
      </p:sp>
      <p:sp>
        <p:nvSpPr>
          <p:cNvPr id="6" name="Marcador de pie de página 4">
            <a:extLst>
              <a:ext uri="{FF2B5EF4-FFF2-40B4-BE49-F238E27FC236}">
                <a16:creationId xmlns:a16="http://schemas.microsoft.com/office/drawing/2014/main" id="{B6FD809C-7C6A-45C0-8AFA-432BC368EBD3}"/>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7" name="Marcador de número de diapositiva 5">
            <a:extLst>
              <a:ext uri="{FF2B5EF4-FFF2-40B4-BE49-F238E27FC236}">
                <a16:creationId xmlns:a16="http://schemas.microsoft.com/office/drawing/2014/main" id="{1C6766F6-6915-456F-84B8-06E96E88C58A}"/>
              </a:ext>
            </a:extLst>
          </p:cNvPr>
          <p:cNvSpPr>
            <a:spLocks noGrp="1"/>
          </p:cNvSpPr>
          <p:nvPr>
            <p:ph type="sldNum" sz="quarter" idx="12"/>
          </p:nvPr>
        </p:nvSpPr>
        <p:spPr/>
        <p:txBody>
          <a:bodyPr/>
          <a:lstStyle>
            <a:lvl1pPr>
              <a:defRPr/>
            </a:lvl1pPr>
          </a:lstStyle>
          <a:p>
            <a:pPr>
              <a:defRPr/>
            </a:pPr>
            <a:fld id="{26E66E7F-E5C9-4B7E-8BF6-08373B2E96ED}" type="slidenum">
              <a:rPr lang="es-ES" altLang="es-PE"/>
              <a:pPr>
                <a:defRPr/>
              </a:pPr>
              <a:t>‹Nº›</a:t>
            </a:fld>
            <a:endParaRPr lang="es-ES" altLang="es-PE"/>
          </a:p>
        </p:txBody>
      </p:sp>
    </p:spTree>
    <p:extLst>
      <p:ext uri="{BB962C8B-B14F-4D97-AF65-F5344CB8AC3E}">
        <p14:creationId xmlns:p14="http://schemas.microsoft.com/office/powerpoint/2010/main" val="1942606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F6F051-E542-4184-9371-452FC6FBCCE3}"/>
              </a:ext>
            </a:extLst>
          </p:cNvPr>
          <p:cNvSpPr>
            <a:spLocks noGrp="1"/>
          </p:cNvSpPr>
          <p:nvPr>
            <p:ph type="dt" sz="half" idx="10"/>
          </p:nvPr>
        </p:nvSpPr>
        <p:spPr/>
        <p:txBody>
          <a:bodyPr/>
          <a:lstStyle>
            <a:lvl1pPr>
              <a:defRPr/>
            </a:lvl1pPr>
          </a:lstStyle>
          <a:p>
            <a:pPr>
              <a:defRPr/>
            </a:pPr>
            <a:fld id="{175D2834-FB33-453A-9DA9-F469CBF721F2}" type="datetime1">
              <a:rPr lang="es-ES"/>
              <a:pPr>
                <a:defRPr/>
              </a:pPr>
              <a:t>21/09/2023</a:t>
            </a:fld>
            <a:endParaRPr lang="es-ES"/>
          </a:p>
        </p:txBody>
      </p:sp>
      <p:sp>
        <p:nvSpPr>
          <p:cNvPr id="5" name="Marcador de pie de página 4">
            <a:extLst>
              <a:ext uri="{FF2B5EF4-FFF2-40B4-BE49-F238E27FC236}">
                <a16:creationId xmlns:a16="http://schemas.microsoft.com/office/drawing/2014/main" id="{F0F94550-E9B0-43E6-95A2-26D635DC4137}"/>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6" name="Marcador de número de diapositiva 5">
            <a:extLst>
              <a:ext uri="{FF2B5EF4-FFF2-40B4-BE49-F238E27FC236}">
                <a16:creationId xmlns:a16="http://schemas.microsoft.com/office/drawing/2014/main" id="{E189DB71-7718-4F0F-965F-D7CA2F49CAC1}"/>
              </a:ext>
            </a:extLst>
          </p:cNvPr>
          <p:cNvSpPr>
            <a:spLocks noGrp="1"/>
          </p:cNvSpPr>
          <p:nvPr>
            <p:ph type="sldNum" sz="quarter" idx="12"/>
          </p:nvPr>
        </p:nvSpPr>
        <p:spPr/>
        <p:txBody>
          <a:bodyPr/>
          <a:lstStyle>
            <a:lvl1pPr>
              <a:defRPr/>
            </a:lvl1pPr>
          </a:lstStyle>
          <a:p>
            <a:pPr>
              <a:defRPr/>
            </a:pPr>
            <a:fld id="{27DF0A97-EB34-41BF-97B5-7E4B69B2A5D6}" type="slidenum">
              <a:rPr lang="es-ES" altLang="es-PE"/>
              <a:pPr>
                <a:defRPr/>
              </a:pPr>
              <a:t>‹Nº›</a:t>
            </a:fld>
            <a:endParaRPr lang="es-ES" altLang="es-PE"/>
          </a:p>
        </p:txBody>
      </p:sp>
    </p:spTree>
    <p:extLst>
      <p:ext uri="{BB962C8B-B14F-4D97-AF65-F5344CB8AC3E}">
        <p14:creationId xmlns:p14="http://schemas.microsoft.com/office/powerpoint/2010/main" val="399784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4E9BAD6E-3727-4493-B4D4-BCD12361C1E7}" type="datetimeFigureOut">
              <a:rPr lang="es-PE" smtClean="0"/>
              <a:t>21/09/2023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3721073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63DD69-726A-42E3-8054-3384BB938307}"/>
              </a:ext>
            </a:extLst>
          </p:cNvPr>
          <p:cNvSpPr>
            <a:spLocks noGrp="1"/>
          </p:cNvSpPr>
          <p:nvPr>
            <p:ph type="dt" sz="half" idx="10"/>
          </p:nvPr>
        </p:nvSpPr>
        <p:spPr/>
        <p:txBody>
          <a:bodyPr/>
          <a:lstStyle>
            <a:lvl1pPr>
              <a:defRPr/>
            </a:lvl1pPr>
          </a:lstStyle>
          <a:p>
            <a:pPr>
              <a:defRPr/>
            </a:pPr>
            <a:fld id="{E09ED169-68A1-4015-8872-BFE6C09957CB}" type="datetime1">
              <a:rPr lang="es-ES"/>
              <a:pPr>
                <a:defRPr/>
              </a:pPr>
              <a:t>21/09/2023</a:t>
            </a:fld>
            <a:endParaRPr lang="es-ES"/>
          </a:p>
        </p:txBody>
      </p:sp>
      <p:sp>
        <p:nvSpPr>
          <p:cNvPr id="5" name="Marcador de pie de página 4">
            <a:extLst>
              <a:ext uri="{FF2B5EF4-FFF2-40B4-BE49-F238E27FC236}">
                <a16:creationId xmlns:a16="http://schemas.microsoft.com/office/drawing/2014/main" id="{CF61EB1F-AC57-4F0E-8561-9ED4D5E50AA8}"/>
              </a:ext>
            </a:extLst>
          </p:cNvPr>
          <p:cNvSpPr>
            <a:spLocks noGrp="1"/>
          </p:cNvSpPr>
          <p:nvPr>
            <p:ph type="ftr" sz="quarter" idx="11"/>
          </p:nvPr>
        </p:nvSpPr>
        <p:spPr/>
        <p:txBody>
          <a:bodyPr/>
          <a:lstStyle>
            <a:lvl1pPr>
              <a:defRPr/>
            </a:lvl1pPr>
          </a:lstStyle>
          <a:p>
            <a:pPr>
              <a:defRPr/>
            </a:pPr>
            <a:r>
              <a:rPr lang="es-ES"/>
              <a:t>PROYECTO DE PRESUPUESTO 2022 - SECTOR PODER JUDICIAL</a:t>
            </a:r>
          </a:p>
        </p:txBody>
      </p:sp>
      <p:sp>
        <p:nvSpPr>
          <p:cNvPr id="6" name="Marcador de número de diapositiva 5">
            <a:extLst>
              <a:ext uri="{FF2B5EF4-FFF2-40B4-BE49-F238E27FC236}">
                <a16:creationId xmlns:a16="http://schemas.microsoft.com/office/drawing/2014/main" id="{B6C73BA9-AE70-4F56-B15F-B5936B5DE040}"/>
              </a:ext>
            </a:extLst>
          </p:cNvPr>
          <p:cNvSpPr>
            <a:spLocks noGrp="1"/>
          </p:cNvSpPr>
          <p:nvPr>
            <p:ph type="sldNum" sz="quarter" idx="12"/>
          </p:nvPr>
        </p:nvSpPr>
        <p:spPr/>
        <p:txBody>
          <a:bodyPr/>
          <a:lstStyle>
            <a:lvl1pPr>
              <a:defRPr/>
            </a:lvl1pPr>
          </a:lstStyle>
          <a:p>
            <a:pPr>
              <a:defRPr/>
            </a:pPr>
            <a:fld id="{C0C59B43-F594-470E-A845-2074073A111E}" type="slidenum">
              <a:rPr lang="es-ES" altLang="es-PE"/>
              <a:pPr>
                <a:defRPr/>
              </a:pPr>
              <a:t>‹Nº›</a:t>
            </a:fld>
            <a:endParaRPr lang="es-ES" altLang="es-PE"/>
          </a:p>
        </p:txBody>
      </p:sp>
    </p:spTree>
    <p:extLst>
      <p:ext uri="{BB962C8B-B14F-4D97-AF65-F5344CB8AC3E}">
        <p14:creationId xmlns:p14="http://schemas.microsoft.com/office/powerpoint/2010/main" val="2775269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683FA65-F267-453B-9C0A-0988E402BD05}"/>
              </a:ext>
            </a:extLst>
          </p:cNvPr>
          <p:cNvSpPr>
            <a:spLocks noGrp="1"/>
          </p:cNvSpPr>
          <p:nvPr>
            <p:ph type="dt" sz="half" idx="10"/>
          </p:nvPr>
        </p:nvSpPr>
        <p:spPr/>
        <p:txBody>
          <a:bodyPr/>
          <a:lstStyle>
            <a:lvl1pPr>
              <a:defRPr/>
            </a:lvl1pPr>
          </a:lstStyle>
          <a:p>
            <a:pPr>
              <a:defRPr/>
            </a:pPr>
            <a:fld id="{0416AD9B-E0A1-4413-B75E-B8854787B366}"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D29E991A-170C-4BB5-8D2E-1CF761F85535}"/>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6E3F55F0-A242-453F-9594-1BD77F1ABF08}"/>
              </a:ext>
            </a:extLst>
          </p:cNvPr>
          <p:cNvSpPr>
            <a:spLocks noGrp="1"/>
          </p:cNvSpPr>
          <p:nvPr>
            <p:ph type="sldNum" sz="quarter" idx="12"/>
          </p:nvPr>
        </p:nvSpPr>
        <p:spPr/>
        <p:txBody>
          <a:bodyPr/>
          <a:lstStyle>
            <a:lvl1pPr>
              <a:defRPr/>
            </a:lvl1pPr>
          </a:lstStyle>
          <a:p>
            <a:pPr>
              <a:defRPr/>
            </a:pPr>
            <a:fld id="{DCF4FFA2-0874-4331-9567-920EB8BD6167}" type="slidenum">
              <a:rPr lang="es-ES" altLang="es-PE"/>
              <a:pPr>
                <a:defRPr/>
              </a:pPr>
              <a:t>‹Nº›</a:t>
            </a:fld>
            <a:endParaRPr lang="es-ES" altLang="es-PE"/>
          </a:p>
        </p:txBody>
      </p:sp>
    </p:spTree>
    <p:extLst>
      <p:ext uri="{BB962C8B-B14F-4D97-AF65-F5344CB8AC3E}">
        <p14:creationId xmlns:p14="http://schemas.microsoft.com/office/powerpoint/2010/main" val="2977781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8BEF2A-7124-44C7-953A-7D11C172EDC3}"/>
              </a:ext>
            </a:extLst>
          </p:cNvPr>
          <p:cNvSpPr>
            <a:spLocks noGrp="1"/>
          </p:cNvSpPr>
          <p:nvPr>
            <p:ph type="dt" sz="half" idx="10"/>
          </p:nvPr>
        </p:nvSpPr>
        <p:spPr/>
        <p:txBody>
          <a:bodyPr/>
          <a:lstStyle>
            <a:lvl1pPr>
              <a:defRPr/>
            </a:lvl1pPr>
          </a:lstStyle>
          <a:p>
            <a:pPr>
              <a:defRPr/>
            </a:pPr>
            <a:fld id="{7819F6F6-6076-45DF-B4BA-45CB85FA271B}"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C19CC564-7709-4C22-9119-5E0ACFA38F4C}"/>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2E2283E0-6FB4-49D7-A92D-3E2F7CE72BE8}"/>
              </a:ext>
            </a:extLst>
          </p:cNvPr>
          <p:cNvSpPr>
            <a:spLocks noGrp="1"/>
          </p:cNvSpPr>
          <p:nvPr>
            <p:ph type="sldNum" sz="quarter" idx="12"/>
          </p:nvPr>
        </p:nvSpPr>
        <p:spPr/>
        <p:txBody>
          <a:bodyPr/>
          <a:lstStyle>
            <a:lvl1pPr>
              <a:defRPr/>
            </a:lvl1pPr>
          </a:lstStyle>
          <a:p>
            <a:pPr>
              <a:defRPr/>
            </a:pPr>
            <a:fld id="{70C1CBD6-1794-4BF0-A425-13A7AA414400}" type="slidenum">
              <a:rPr lang="es-ES" altLang="es-PE"/>
              <a:pPr>
                <a:defRPr/>
              </a:pPr>
              <a:t>‹Nº›</a:t>
            </a:fld>
            <a:endParaRPr lang="es-ES" altLang="es-PE"/>
          </a:p>
        </p:txBody>
      </p:sp>
    </p:spTree>
    <p:extLst>
      <p:ext uri="{BB962C8B-B14F-4D97-AF65-F5344CB8AC3E}">
        <p14:creationId xmlns:p14="http://schemas.microsoft.com/office/powerpoint/2010/main" val="872437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0AB7362-FA4C-4C6D-951B-CD84EFFA9695}"/>
              </a:ext>
            </a:extLst>
          </p:cNvPr>
          <p:cNvSpPr>
            <a:spLocks noGrp="1"/>
          </p:cNvSpPr>
          <p:nvPr>
            <p:ph type="dt" sz="half" idx="10"/>
          </p:nvPr>
        </p:nvSpPr>
        <p:spPr/>
        <p:txBody>
          <a:bodyPr/>
          <a:lstStyle>
            <a:lvl1pPr>
              <a:defRPr/>
            </a:lvl1pPr>
          </a:lstStyle>
          <a:p>
            <a:pPr>
              <a:defRPr/>
            </a:pPr>
            <a:fld id="{F9E5AD48-855D-45E4-9FE9-4792CC301C05}"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52BFC40E-7685-4E64-977B-E60EEBD97EE3}"/>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89BCAA6D-273D-41CA-881B-00734B6A840C}"/>
              </a:ext>
            </a:extLst>
          </p:cNvPr>
          <p:cNvSpPr>
            <a:spLocks noGrp="1"/>
          </p:cNvSpPr>
          <p:nvPr>
            <p:ph type="sldNum" sz="quarter" idx="12"/>
          </p:nvPr>
        </p:nvSpPr>
        <p:spPr/>
        <p:txBody>
          <a:bodyPr/>
          <a:lstStyle>
            <a:lvl1pPr>
              <a:defRPr/>
            </a:lvl1pPr>
          </a:lstStyle>
          <a:p>
            <a:pPr>
              <a:defRPr/>
            </a:pPr>
            <a:fld id="{23747E7E-4794-4B0F-8B17-365A09B201D4}" type="slidenum">
              <a:rPr lang="es-ES" altLang="es-PE"/>
              <a:pPr>
                <a:defRPr/>
              </a:pPr>
              <a:t>‹Nº›</a:t>
            </a:fld>
            <a:endParaRPr lang="es-ES" altLang="es-PE"/>
          </a:p>
        </p:txBody>
      </p:sp>
    </p:spTree>
    <p:extLst>
      <p:ext uri="{BB962C8B-B14F-4D97-AF65-F5344CB8AC3E}">
        <p14:creationId xmlns:p14="http://schemas.microsoft.com/office/powerpoint/2010/main" val="1509929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73437142-8087-41CC-B674-1014BC536CDD}"/>
              </a:ext>
            </a:extLst>
          </p:cNvPr>
          <p:cNvSpPr>
            <a:spLocks noGrp="1"/>
          </p:cNvSpPr>
          <p:nvPr>
            <p:ph type="dt" sz="half" idx="10"/>
          </p:nvPr>
        </p:nvSpPr>
        <p:spPr/>
        <p:txBody>
          <a:bodyPr/>
          <a:lstStyle>
            <a:lvl1pPr>
              <a:defRPr/>
            </a:lvl1pPr>
          </a:lstStyle>
          <a:p>
            <a:pPr>
              <a:defRPr/>
            </a:pPr>
            <a:fld id="{A9395A21-A699-44AC-B767-13E9C76D1F72}" type="datetime1">
              <a:rPr lang="es-ES">
                <a:solidFill>
                  <a:prstClr val="black">
                    <a:tint val="75000"/>
                  </a:prstClr>
                </a:solidFill>
              </a:rPr>
              <a:pPr>
                <a:defRPr/>
              </a:pPr>
              <a:t>21/09/2023</a:t>
            </a:fld>
            <a:endParaRPr lang="es-ES">
              <a:solidFill>
                <a:prstClr val="black">
                  <a:tint val="75000"/>
                </a:prstClr>
              </a:solidFill>
            </a:endParaRPr>
          </a:p>
        </p:txBody>
      </p:sp>
      <p:sp>
        <p:nvSpPr>
          <p:cNvPr id="6" name="Marcador de pie de página 4">
            <a:extLst>
              <a:ext uri="{FF2B5EF4-FFF2-40B4-BE49-F238E27FC236}">
                <a16:creationId xmlns:a16="http://schemas.microsoft.com/office/drawing/2014/main" id="{2C45C060-4E09-4C8C-9A90-AE6F4A7B3252}"/>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7" name="Marcador de número de diapositiva 5">
            <a:extLst>
              <a:ext uri="{FF2B5EF4-FFF2-40B4-BE49-F238E27FC236}">
                <a16:creationId xmlns:a16="http://schemas.microsoft.com/office/drawing/2014/main" id="{C16791BC-7BE4-4F9D-B05F-1527C1897FBC}"/>
              </a:ext>
            </a:extLst>
          </p:cNvPr>
          <p:cNvSpPr>
            <a:spLocks noGrp="1"/>
          </p:cNvSpPr>
          <p:nvPr>
            <p:ph type="sldNum" sz="quarter" idx="12"/>
          </p:nvPr>
        </p:nvSpPr>
        <p:spPr/>
        <p:txBody>
          <a:bodyPr/>
          <a:lstStyle>
            <a:lvl1pPr>
              <a:defRPr/>
            </a:lvl1pPr>
          </a:lstStyle>
          <a:p>
            <a:pPr>
              <a:defRPr/>
            </a:pPr>
            <a:fld id="{9D0FF5AD-6A26-479F-84FD-9E448376D326}" type="slidenum">
              <a:rPr lang="es-ES" altLang="es-PE"/>
              <a:pPr>
                <a:defRPr/>
              </a:pPr>
              <a:t>‹Nº›</a:t>
            </a:fld>
            <a:endParaRPr lang="es-ES" altLang="es-PE"/>
          </a:p>
        </p:txBody>
      </p:sp>
    </p:spTree>
    <p:extLst>
      <p:ext uri="{BB962C8B-B14F-4D97-AF65-F5344CB8AC3E}">
        <p14:creationId xmlns:p14="http://schemas.microsoft.com/office/powerpoint/2010/main" val="1566217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CA1C93F5-EC29-4876-91BF-7FAEBAFA4E01}"/>
              </a:ext>
            </a:extLst>
          </p:cNvPr>
          <p:cNvSpPr>
            <a:spLocks noGrp="1"/>
          </p:cNvSpPr>
          <p:nvPr>
            <p:ph type="dt" sz="half" idx="10"/>
          </p:nvPr>
        </p:nvSpPr>
        <p:spPr/>
        <p:txBody>
          <a:bodyPr/>
          <a:lstStyle>
            <a:lvl1pPr>
              <a:defRPr/>
            </a:lvl1pPr>
          </a:lstStyle>
          <a:p>
            <a:pPr>
              <a:defRPr/>
            </a:pPr>
            <a:fld id="{EBCA50DB-FFD5-4E84-868D-D4CD0B3D4DB2}" type="datetime1">
              <a:rPr lang="es-ES">
                <a:solidFill>
                  <a:prstClr val="black">
                    <a:tint val="75000"/>
                  </a:prstClr>
                </a:solidFill>
              </a:rPr>
              <a:pPr>
                <a:defRPr/>
              </a:pPr>
              <a:t>21/09/2023</a:t>
            </a:fld>
            <a:endParaRPr lang="es-ES">
              <a:solidFill>
                <a:prstClr val="black">
                  <a:tint val="75000"/>
                </a:prstClr>
              </a:solidFill>
            </a:endParaRPr>
          </a:p>
        </p:txBody>
      </p:sp>
      <p:sp>
        <p:nvSpPr>
          <p:cNvPr id="8" name="Marcador de pie de página 4">
            <a:extLst>
              <a:ext uri="{FF2B5EF4-FFF2-40B4-BE49-F238E27FC236}">
                <a16:creationId xmlns:a16="http://schemas.microsoft.com/office/drawing/2014/main" id="{1719D241-C247-4B03-83A4-B8CB5A52C166}"/>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9" name="Marcador de número de diapositiva 5">
            <a:extLst>
              <a:ext uri="{FF2B5EF4-FFF2-40B4-BE49-F238E27FC236}">
                <a16:creationId xmlns:a16="http://schemas.microsoft.com/office/drawing/2014/main" id="{EF049981-9876-4DBE-B0F5-F106B26CCE92}"/>
              </a:ext>
            </a:extLst>
          </p:cNvPr>
          <p:cNvSpPr>
            <a:spLocks noGrp="1"/>
          </p:cNvSpPr>
          <p:nvPr>
            <p:ph type="sldNum" sz="quarter" idx="12"/>
          </p:nvPr>
        </p:nvSpPr>
        <p:spPr/>
        <p:txBody>
          <a:bodyPr/>
          <a:lstStyle>
            <a:lvl1pPr>
              <a:defRPr/>
            </a:lvl1pPr>
          </a:lstStyle>
          <a:p>
            <a:pPr>
              <a:defRPr/>
            </a:pPr>
            <a:fld id="{7228C0BF-8740-4C88-9384-0AEC864D66AE}" type="slidenum">
              <a:rPr lang="es-ES" altLang="es-PE"/>
              <a:pPr>
                <a:defRPr/>
              </a:pPr>
              <a:t>‹Nº›</a:t>
            </a:fld>
            <a:endParaRPr lang="es-ES" altLang="es-PE"/>
          </a:p>
        </p:txBody>
      </p:sp>
    </p:spTree>
    <p:extLst>
      <p:ext uri="{BB962C8B-B14F-4D97-AF65-F5344CB8AC3E}">
        <p14:creationId xmlns:p14="http://schemas.microsoft.com/office/powerpoint/2010/main" val="1079587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E943EE17-A2B8-4AAC-A497-C5E88429C66D}"/>
              </a:ext>
            </a:extLst>
          </p:cNvPr>
          <p:cNvSpPr>
            <a:spLocks noGrp="1"/>
          </p:cNvSpPr>
          <p:nvPr>
            <p:ph type="dt" sz="half" idx="10"/>
          </p:nvPr>
        </p:nvSpPr>
        <p:spPr/>
        <p:txBody>
          <a:bodyPr/>
          <a:lstStyle>
            <a:lvl1pPr>
              <a:defRPr/>
            </a:lvl1pPr>
          </a:lstStyle>
          <a:p>
            <a:pPr>
              <a:defRPr/>
            </a:pPr>
            <a:fld id="{9A35B24E-F08A-4B2B-BC20-7280673E8845}" type="datetime1">
              <a:rPr lang="es-ES">
                <a:solidFill>
                  <a:prstClr val="black">
                    <a:tint val="75000"/>
                  </a:prstClr>
                </a:solidFill>
              </a:rPr>
              <a:pPr>
                <a:defRPr/>
              </a:pPr>
              <a:t>21/09/2023</a:t>
            </a:fld>
            <a:endParaRPr lang="es-ES">
              <a:solidFill>
                <a:prstClr val="black">
                  <a:tint val="75000"/>
                </a:prstClr>
              </a:solidFill>
            </a:endParaRPr>
          </a:p>
        </p:txBody>
      </p:sp>
      <p:sp>
        <p:nvSpPr>
          <p:cNvPr id="4" name="Marcador de pie de página 4">
            <a:extLst>
              <a:ext uri="{FF2B5EF4-FFF2-40B4-BE49-F238E27FC236}">
                <a16:creationId xmlns:a16="http://schemas.microsoft.com/office/drawing/2014/main" id="{2ED609E4-6E98-45EE-9379-637895216C95}"/>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5" name="Marcador de número de diapositiva 5">
            <a:extLst>
              <a:ext uri="{FF2B5EF4-FFF2-40B4-BE49-F238E27FC236}">
                <a16:creationId xmlns:a16="http://schemas.microsoft.com/office/drawing/2014/main" id="{5B37B719-34DE-478A-8E19-A9C69B897C11}"/>
              </a:ext>
            </a:extLst>
          </p:cNvPr>
          <p:cNvSpPr>
            <a:spLocks noGrp="1"/>
          </p:cNvSpPr>
          <p:nvPr>
            <p:ph type="sldNum" sz="quarter" idx="12"/>
          </p:nvPr>
        </p:nvSpPr>
        <p:spPr/>
        <p:txBody>
          <a:bodyPr/>
          <a:lstStyle>
            <a:lvl1pPr>
              <a:defRPr/>
            </a:lvl1pPr>
          </a:lstStyle>
          <a:p>
            <a:pPr>
              <a:defRPr/>
            </a:pPr>
            <a:fld id="{2B250AD2-2B39-410D-BF12-9A2746403D19}" type="slidenum">
              <a:rPr lang="es-ES" altLang="es-PE"/>
              <a:pPr>
                <a:defRPr/>
              </a:pPr>
              <a:t>‹Nº›</a:t>
            </a:fld>
            <a:endParaRPr lang="es-ES" altLang="es-PE"/>
          </a:p>
        </p:txBody>
      </p:sp>
    </p:spTree>
    <p:extLst>
      <p:ext uri="{BB962C8B-B14F-4D97-AF65-F5344CB8AC3E}">
        <p14:creationId xmlns:p14="http://schemas.microsoft.com/office/powerpoint/2010/main" val="276545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FEAD5378-F83E-4546-8486-E88EA60699DF}"/>
              </a:ext>
            </a:extLst>
          </p:cNvPr>
          <p:cNvSpPr>
            <a:spLocks noGrp="1"/>
          </p:cNvSpPr>
          <p:nvPr>
            <p:ph type="dt" sz="half" idx="10"/>
          </p:nvPr>
        </p:nvSpPr>
        <p:spPr/>
        <p:txBody>
          <a:bodyPr/>
          <a:lstStyle>
            <a:lvl1pPr>
              <a:defRPr/>
            </a:lvl1pPr>
          </a:lstStyle>
          <a:p>
            <a:pPr>
              <a:defRPr/>
            </a:pPr>
            <a:fld id="{EA804483-6308-48CA-A411-D26297F034CF}" type="datetime1">
              <a:rPr lang="es-ES">
                <a:solidFill>
                  <a:prstClr val="black">
                    <a:tint val="75000"/>
                  </a:prstClr>
                </a:solidFill>
              </a:rPr>
              <a:pPr>
                <a:defRPr/>
              </a:pPr>
              <a:t>21/09/2023</a:t>
            </a:fld>
            <a:endParaRPr lang="es-ES">
              <a:solidFill>
                <a:prstClr val="black">
                  <a:tint val="75000"/>
                </a:prstClr>
              </a:solidFill>
            </a:endParaRPr>
          </a:p>
        </p:txBody>
      </p:sp>
      <p:sp>
        <p:nvSpPr>
          <p:cNvPr id="3" name="Marcador de pie de página 4">
            <a:extLst>
              <a:ext uri="{FF2B5EF4-FFF2-40B4-BE49-F238E27FC236}">
                <a16:creationId xmlns:a16="http://schemas.microsoft.com/office/drawing/2014/main" id="{8481357C-D229-4157-9BF7-4FAA4C9F7869}"/>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4" name="Marcador de número de diapositiva 5">
            <a:extLst>
              <a:ext uri="{FF2B5EF4-FFF2-40B4-BE49-F238E27FC236}">
                <a16:creationId xmlns:a16="http://schemas.microsoft.com/office/drawing/2014/main" id="{ECD1F4D4-7C01-4E42-9059-5F8F19212741}"/>
              </a:ext>
            </a:extLst>
          </p:cNvPr>
          <p:cNvSpPr>
            <a:spLocks noGrp="1"/>
          </p:cNvSpPr>
          <p:nvPr>
            <p:ph type="sldNum" sz="quarter" idx="12"/>
          </p:nvPr>
        </p:nvSpPr>
        <p:spPr/>
        <p:txBody>
          <a:bodyPr/>
          <a:lstStyle>
            <a:lvl1pPr>
              <a:defRPr/>
            </a:lvl1pPr>
          </a:lstStyle>
          <a:p>
            <a:pPr>
              <a:defRPr/>
            </a:pPr>
            <a:fld id="{10ABD745-C485-4673-9632-A2A4E19693AA}" type="slidenum">
              <a:rPr lang="es-ES" altLang="es-PE"/>
              <a:pPr>
                <a:defRPr/>
              </a:pPr>
              <a:t>‹Nº›</a:t>
            </a:fld>
            <a:endParaRPr lang="es-ES" altLang="es-PE"/>
          </a:p>
        </p:txBody>
      </p:sp>
    </p:spTree>
    <p:extLst>
      <p:ext uri="{BB962C8B-B14F-4D97-AF65-F5344CB8AC3E}">
        <p14:creationId xmlns:p14="http://schemas.microsoft.com/office/powerpoint/2010/main" val="456547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A013B4B2-D07A-4F5E-A2AB-7C580A6EA6D9}"/>
              </a:ext>
            </a:extLst>
          </p:cNvPr>
          <p:cNvSpPr>
            <a:spLocks noGrp="1"/>
          </p:cNvSpPr>
          <p:nvPr>
            <p:ph type="dt" sz="half" idx="10"/>
          </p:nvPr>
        </p:nvSpPr>
        <p:spPr/>
        <p:txBody>
          <a:bodyPr/>
          <a:lstStyle>
            <a:lvl1pPr>
              <a:defRPr/>
            </a:lvl1pPr>
          </a:lstStyle>
          <a:p>
            <a:pPr>
              <a:defRPr/>
            </a:pPr>
            <a:fld id="{E09054A6-5278-4A60-99EC-C1E8B8434FE7}" type="datetime1">
              <a:rPr lang="es-ES">
                <a:solidFill>
                  <a:prstClr val="black">
                    <a:tint val="75000"/>
                  </a:prstClr>
                </a:solidFill>
              </a:rPr>
              <a:pPr>
                <a:defRPr/>
              </a:pPr>
              <a:t>21/09/2023</a:t>
            </a:fld>
            <a:endParaRPr lang="es-ES">
              <a:solidFill>
                <a:prstClr val="black">
                  <a:tint val="75000"/>
                </a:prstClr>
              </a:solidFill>
            </a:endParaRPr>
          </a:p>
        </p:txBody>
      </p:sp>
      <p:sp>
        <p:nvSpPr>
          <p:cNvPr id="6" name="Marcador de pie de página 4">
            <a:extLst>
              <a:ext uri="{FF2B5EF4-FFF2-40B4-BE49-F238E27FC236}">
                <a16:creationId xmlns:a16="http://schemas.microsoft.com/office/drawing/2014/main" id="{1A608139-FC1B-4938-894D-B38F51FE309D}"/>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7" name="Marcador de número de diapositiva 5">
            <a:extLst>
              <a:ext uri="{FF2B5EF4-FFF2-40B4-BE49-F238E27FC236}">
                <a16:creationId xmlns:a16="http://schemas.microsoft.com/office/drawing/2014/main" id="{CCCB1E6D-253F-4AAF-8312-CA8608974814}"/>
              </a:ext>
            </a:extLst>
          </p:cNvPr>
          <p:cNvSpPr>
            <a:spLocks noGrp="1"/>
          </p:cNvSpPr>
          <p:nvPr>
            <p:ph type="sldNum" sz="quarter" idx="12"/>
          </p:nvPr>
        </p:nvSpPr>
        <p:spPr/>
        <p:txBody>
          <a:bodyPr/>
          <a:lstStyle>
            <a:lvl1pPr>
              <a:defRPr/>
            </a:lvl1pPr>
          </a:lstStyle>
          <a:p>
            <a:pPr>
              <a:defRPr/>
            </a:pPr>
            <a:fld id="{E08B63B4-A3CE-4D13-A055-3C3D0B173422}" type="slidenum">
              <a:rPr lang="es-ES" altLang="es-PE"/>
              <a:pPr>
                <a:defRPr/>
              </a:pPr>
              <a:t>‹Nº›</a:t>
            </a:fld>
            <a:endParaRPr lang="es-ES" altLang="es-PE"/>
          </a:p>
        </p:txBody>
      </p:sp>
    </p:spTree>
    <p:extLst>
      <p:ext uri="{BB962C8B-B14F-4D97-AF65-F5344CB8AC3E}">
        <p14:creationId xmlns:p14="http://schemas.microsoft.com/office/powerpoint/2010/main" val="1396579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B8ED8AB6-2965-4F49-868A-8F92ADEB3DB6}"/>
              </a:ext>
            </a:extLst>
          </p:cNvPr>
          <p:cNvSpPr>
            <a:spLocks noGrp="1"/>
          </p:cNvSpPr>
          <p:nvPr>
            <p:ph type="dt" sz="half" idx="10"/>
          </p:nvPr>
        </p:nvSpPr>
        <p:spPr/>
        <p:txBody>
          <a:bodyPr/>
          <a:lstStyle>
            <a:lvl1pPr>
              <a:defRPr/>
            </a:lvl1pPr>
          </a:lstStyle>
          <a:p>
            <a:pPr>
              <a:defRPr/>
            </a:pPr>
            <a:fld id="{1B53324E-9D07-4AF6-BBAB-F02D1E229D2D}" type="datetime1">
              <a:rPr lang="es-ES">
                <a:solidFill>
                  <a:prstClr val="black">
                    <a:tint val="75000"/>
                  </a:prstClr>
                </a:solidFill>
              </a:rPr>
              <a:pPr>
                <a:defRPr/>
              </a:pPr>
              <a:t>21/09/2023</a:t>
            </a:fld>
            <a:endParaRPr lang="es-ES">
              <a:solidFill>
                <a:prstClr val="black">
                  <a:tint val="75000"/>
                </a:prstClr>
              </a:solidFill>
            </a:endParaRPr>
          </a:p>
        </p:txBody>
      </p:sp>
      <p:sp>
        <p:nvSpPr>
          <p:cNvPr id="6" name="Marcador de pie de página 4">
            <a:extLst>
              <a:ext uri="{FF2B5EF4-FFF2-40B4-BE49-F238E27FC236}">
                <a16:creationId xmlns:a16="http://schemas.microsoft.com/office/drawing/2014/main" id="{B6FD809C-7C6A-45C0-8AFA-432BC368EBD3}"/>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7" name="Marcador de número de diapositiva 5">
            <a:extLst>
              <a:ext uri="{FF2B5EF4-FFF2-40B4-BE49-F238E27FC236}">
                <a16:creationId xmlns:a16="http://schemas.microsoft.com/office/drawing/2014/main" id="{1C6766F6-6915-456F-84B8-06E96E88C58A}"/>
              </a:ext>
            </a:extLst>
          </p:cNvPr>
          <p:cNvSpPr>
            <a:spLocks noGrp="1"/>
          </p:cNvSpPr>
          <p:nvPr>
            <p:ph type="sldNum" sz="quarter" idx="12"/>
          </p:nvPr>
        </p:nvSpPr>
        <p:spPr/>
        <p:txBody>
          <a:bodyPr/>
          <a:lstStyle>
            <a:lvl1pPr>
              <a:defRPr/>
            </a:lvl1pPr>
          </a:lstStyle>
          <a:p>
            <a:pPr>
              <a:defRPr/>
            </a:pPr>
            <a:fld id="{26E66E7F-E5C9-4B7E-8BF6-08373B2E96ED}" type="slidenum">
              <a:rPr lang="es-ES" altLang="es-PE"/>
              <a:pPr>
                <a:defRPr/>
              </a:pPr>
              <a:t>‹Nº›</a:t>
            </a:fld>
            <a:endParaRPr lang="es-ES" altLang="es-PE"/>
          </a:p>
        </p:txBody>
      </p:sp>
    </p:spTree>
    <p:extLst>
      <p:ext uri="{BB962C8B-B14F-4D97-AF65-F5344CB8AC3E}">
        <p14:creationId xmlns:p14="http://schemas.microsoft.com/office/powerpoint/2010/main" val="198197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9BAD6E-3727-4493-B4D4-BCD12361C1E7}" type="datetimeFigureOut">
              <a:rPr lang="es-PE" smtClean="0"/>
              <a:t>21/09/2023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14193612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F6F051-E542-4184-9371-452FC6FBCCE3}"/>
              </a:ext>
            </a:extLst>
          </p:cNvPr>
          <p:cNvSpPr>
            <a:spLocks noGrp="1"/>
          </p:cNvSpPr>
          <p:nvPr>
            <p:ph type="dt" sz="half" idx="10"/>
          </p:nvPr>
        </p:nvSpPr>
        <p:spPr/>
        <p:txBody>
          <a:bodyPr/>
          <a:lstStyle>
            <a:lvl1pPr>
              <a:defRPr/>
            </a:lvl1pPr>
          </a:lstStyle>
          <a:p>
            <a:pPr>
              <a:defRPr/>
            </a:pPr>
            <a:fld id="{175D2834-FB33-453A-9DA9-F469CBF721F2}"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F0F94550-E9B0-43E6-95A2-26D635DC4137}"/>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E189DB71-7718-4F0F-965F-D7CA2F49CAC1}"/>
              </a:ext>
            </a:extLst>
          </p:cNvPr>
          <p:cNvSpPr>
            <a:spLocks noGrp="1"/>
          </p:cNvSpPr>
          <p:nvPr>
            <p:ph type="sldNum" sz="quarter" idx="12"/>
          </p:nvPr>
        </p:nvSpPr>
        <p:spPr/>
        <p:txBody>
          <a:bodyPr/>
          <a:lstStyle>
            <a:lvl1pPr>
              <a:defRPr/>
            </a:lvl1pPr>
          </a:lstStyle>
          <a:p>
            <a:pPr>
              <a:defRPr/>
            </a:pPr>
            <a:fld id="{27DF0A97-EB34-41BF-97B5-7E4B69B2A5D6}" type="slidenum">
              <a:rPr lang="es-ES" altLang="es-PE"/>
              <a:pPr>
                <a:defRPr/>
              </a:pPr>
              <a:t>‹Nº›</a:t>
            </a:fld>
            <a:endParaRPr lang="es-ES" altLang="es-PE"/>
          </a:p>
        </p:txBody>
      </p:sp>
    </p:spTree>
    <p:extLst>
      <p:ext uri="{BB962C8B-B14F-4D97-AF65-F5344CB8AC3E}">
        <p14:creationId xmlns:p14="http://schemas.microsoft.com/office/powerpoint/2010/main" val="1240445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63DD69-726A-42E3-8054-3384BB938307}"/>
              </a:ext>
            </a:extLst>
          </p:cNvPr>
          <p:cNvSpPr>
            <a:spLocks noGrp="1"/>
          </p:cNvSpPr>
          <p:nvPr>
            <p:ph type="dt" sz="half" idx="10"/>
          </p:nvPr>
        </p:nvSpPr>
        <p:spPr/>
        <p:txBody>
          <a:bodyPr/>
          <a:lstStyle>
            <a:lvl1pPr>
              <a:defRPr/>
            </a:lvl1pPr>
          </a:lstStyle>
          <a:p>
            <a:pPr>
              <a:defRPr/>
            </a:pPr>
            <a:fld id="{E09ED169-68A1-4015-8872-BFE6C09957CB}"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CF61EB1F-AC57-4F0E-8561-9ED4D5E50AA8}"/>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B6C73BA9-AE70-4F56-B15F-B5936B5DE040}"/>
              </a:ext>
            </a:extLst>
          </p:cNvPr>
          <p:cNvSpPr>
            <a:spLocks noGrp="1"/>
          </p:cNvSpPr>
          <p:nvPr>
            <p:ph type="sldNum" sz="quarter" idx="12"/>
          </p:nvPr>
        </p:nvSpPr>
        <p:spPr/>
        <p:txBody>
          <a:bodyPr/>
          <a:lstStyle>
            <a:lvl1pPr>
              <a:defRPr/>
            </a:lvl1pPr>
          </a:lstStyle>
          <a:p>
            <a:pPr>
              <a:defRPr/>
            </a:pPr>
            <a:fld id="{C0C59B43-F594-470E-A845-2074073A111E}" type="slidenum">
              <a:rPr lang="es-ES" altLang="es-PE"/>
              <a:pPr>
                <a:defRPr/>
              </a:pPr>
              <a:t>‹Nº›</a:t>
            </a:fld>
            <a:endParaRPr lang="es-ES" altLang="es-PE"/>
          </a:p>
        </p:txBody>
      </p:sp>
    </p:spTree>
    <p:extLst>
      <p:ext uri="{BB962C8B-B14F-4D97-AF65-F5344CB8AC3E}">
        <p14:creationId xmlns:p14="http://schemas.microsoft.com/office/powerpoint/2010/main" val="36250697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8">
            <a:extLst>
              <a:ext uri="{FF2B5EF4-FFF2-40B4-BE49-F238E27FC236}">
                <a16:creationId xmlns:a16="http://schemas.microsoft.com/office/drawing/2014/main" id="{87C03EFF-4869-4FE8-B768-A7D26067BECB}"/>
              </a:ext>
            </a:extLst>
          </p:cNvPr>
          <p:cNvCxnSpPr/>
          <p:nvPr userDrawn="1"/>
        </p:nvCxnSpPr>
        <p:spPr>
          <a:xfrm>
            <a:off x="3286986" y="5917767"/>
            <a:ext cx="5645727" cy="27709"/>
          </a:xfrm>
          <a:prstGeom prst="line">
            <a:avLst/>
          </a:prstGeom>
          <a:ln w="53975">
            <a:solidFill>
              <a:schemeClr val="tx1">
                <a:alpha val="50000"/>
              </a:schemeClr>
            </a:solidFill>
          </a:ln>
          <a:effectLst>
            <a:reflection stA="45000" endPos="200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5" name="Straight Connector 11">
            <a:extLst>
              <a:ext uri="{FF2B5EF4-FFF2-40B4-BE49-F238E27FC236}">
                <a16:creationId xmlns:a16="http://schemas.microsoft.com/office/drawing/2014/main" id="{193E80D5-9A90-42FB-91F4-B36C24BFA832}"/>
              </a:ext>
            </a:extLst>
          </p:cNvPr>
          <p:cNvCxnSpPr/>
          <p:nvPr userDrawn="1"/>
        </p:nvCxnSpPr>
        <p:spPr>
          <a:xfrm flipV="1">
            <a:off x="3313113" y="4537075"/>
            <a:ext cx="55737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14">
            <a:extLst>
              <a:ext uri="{FF2B5EF4-FFF2-40B4-BE49-F238E27FC236}">
                <a16:creationId xmlns:a16="http://schemas.microsoft.com/office/drawing/2014/main" id="{BBC58178-A82A-4B03-A99F-1DBCCB61BDCC}"/>
              </a:ext>
            </a:extLst>
          </p:cNvPr>
          <p:cNvCxnSpPr/>
          <p:nvPr userDrawn="1"/>
        </p:nvCxnSpPr>
        <p:spPr>
          <a:xfrm flipV="1">
            <a:off x="3306763" y="4657725"/>
            <a:ext cx="55721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4">
            <a:extLst>
              <a:ext uri="{FF2B5EF4-FFF2-40B4-BE49-F238E27FC236}">
                <a16:creationId xmlns:a16="http://schemas.microsoft.com/office/drawing/2014/main" id="{5D13ED33-717D-4490-8599-5601E11B86A3}"/>
              </a:ext>
            </a:extLst>
          </p:cNvPr>
          <p:cNvGrpSpPr>
            <a:grpSpLocks/>
          </p:cNvGrpSpPr>
          <p:nvPr userDrawn="1"/>
        </p:nvGrpSpPr>
        <p:grpSpPr bwMode="auto">
          <a:xfrm>
            <a:off x="10252075" y="2200275"/>
            <a:ext cx="1533525" cy="431800"/>
            <a:chOff x="10252340" y="2199565"/>
            <a:chExt cx="1533277" cy="432000"/>
          </a:xfrm>
        </p:grpSpPr>
        <p:sp>
          <p:nvSpPr>
            <p:cNvPr id="8" name="Oval 19">
              <a:extLst>
                <a:ext uri="{FF2B5EF4-FFF2-40B4-BE49-F238E27FC236}">
                  <a16:creationId xmlns:a16="http://schemas.microsoft.com/office/drawing/2014/main" id="{782EFFD0-C3E8-4257-B70C-C7A919494FE5}"/>
                </a:ext>
              </a:extLst>
            </p:cNvPr>
            <p:cNvSpPr/>
            <p:nvPr userDrawn="1"/>
          </p:nvSpPr>
          <p:spPr>
            <a:xfrm>
              <a:off x="10755497" y="2253565"/>
              <a:ext cx="323798"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9" name="Oval 21">
              <a:extLst>
                <a:ext uri="{FF2B5EF4-FFF2-40B4-BE49-F238E27FC236}">
                  <a16:creationId xmlns:a16="http://schemas.microsoft.com/office/drawing/2014/main" id="{456CF31E-32D2-4565-87FE-6C302A09DCF3}"/>
                </a:ext>
              </a:extLst>
            </p:cNvPr>
            <p:cNvSpPr/>
            <p:nvPr userDrawn="1"/>
          </p:nvSpPr>
          <p:spPr>
            <a:xfrm>
              <a:off x="10252340" y="2298036"/>
              <a:ext cx="231738" cy="2350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0" name="Oval 18">
              <a:extLst>
                <a:ext uri="{FF2B5EF4-FFF2-40B4-BE49-F238E27FC236}">
                  <a16:creationId xmlns:a16="http://schemas.microsoft.com/office/drawing/2014/main" id="{2CD1FCB8-3FF0-4F14-A7D9-B2C66F299D75}"/>
                </a:ext>
              </a:extLst>
            </p:cNvPr>
            <p:cNvSpPr/>
            <p:nvPr userDrawn="1"/>
          </p:nvSpPr>
          <p:spPr>
            <a:xfrm>
              <a:off x="11353887" y="2199565"/>
              <a:ext cx="43173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grpSp>
        <p:nvGrpSpPr>
          <p:cNvPr id="11" name="Group 23">
            <a:extLst>
              <a:ext uri="{FF2B5EF4-FFF2-40B4-BE49-F238E27FC236}">
                <a16:creationId xmlns:a16="http://schemas.microsoft.com/office/drawing/2014/main" id="{C3AF683C-20B6-4FEB-A23B-8FCCCFCBA24B}"/>
              </a:ext>
            </a:extLst>
          </p:cNvPr>
          <p:cNvGrpSpPr>
            <a:grpSpLocks/>
          </p:cNvGrpSpPr>
          <p:nvPr userDrawn="1"/>
        </p:nvGrpSpPr>
        <p:grpSpPr bwMode="auto">
          <a:xfrm>
            <a:off x="420688" y="2200275"/>
            <a:ext cx="1539875" cy="431800"/>
            <a:chOff x="420245" y="2200420"/>
            <a:chExt cx="1539618" cy="432000"/>
          </a:xfrm>
        </p:grpSpPr>
        <p:sp>
          <p:nvSpPr>
            <p:cNvPr id="12" name="Oval 17">
              <a:extLst>
                <a:ext uri="{FF2B5EF4-FFF2-40B4-BE49-F238E27FC236}">
                  <a16:creationId xmlns:a16="http://schemas.microsoft.com/office/drawing/2014/main" id="{425C3EBE-0E72-4A73-BCE9-231367E3D03A}"/>
                </a:ext>
              </a:extLst>
            </p:cNvPr>
            <p:cNvSpPr/>
            <p:nvPr userDrawn="1"/>
          </p:nvSpPr>
          <p:spPr>
            <a:xfrm>
              <a:off x="420245" y="2200420"/>
              <a:ext cx="43172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3" name="Oval 20">
              <a:extLst>
                <a:ext uri="{FF2B5EF4-FFF2-40B4-BE49-F238E27FC236}">
                  <a16:creationId xmlns:a16="http://schemas.microsoft.com/office/drawing/2014/main" id="{34EFF299-E1EB-4447-BEFD-957964C8B50B}"/>
                </a:ext>
              </a:extLst>
            </p:cNvPr>
            <p:cNvSpPr/>
            <p:nvPr userDrawn="1"/>
          </p:nvSpPr>
          <p:spPr>
            <a:xfrm>
              <a:off x="1131326" y="2248067"/>
              <a:ext cx="323796"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 name="Oval 22">
              <a:extLst>
                <a:ext uri="{FF2B5EF4-FFF2-40B4-BE49-F238E27FC236}">
                  <a16:creationId xmlns:a16="http://schemas.microsoft.com/office/drawing/2014/main" id="{80BC8FCD-2CE3-4B3E-AD8B-04CEF69AA0F3}"/>
                </a:ext>
              </a:extLst>
            </p:cNvPr>
            <p:cNvSpPr/>
            <p:nvPr userDrawn="1"/>
          </p:nvSpPr>
          <p:spPr>
            <a:xfrm>
              <a:off x="1728127" y="2292538"/>
              <a:ext cx="231736" cy="236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2" name="Title 1"/>
          <p:cNvSpPr>
            <a:spLocks noGrp="1"/>
          </p:cNvSpPr>
          <p:nvPr>
            <p:ph type="ctrTitle"/>
          </p:nvPr>
        </p:nvSpPr>
        <p:spPr>
          <a:xfrm>
            <a:off x="3302770" y="277090"/>
            <a:ext cx="5597236" cy="3996000"/>
          </a:xfrm>
        </p:spPr>
        <p:txBody>
          <a:bodyPr>
            <a:normAutofit/>
          </a:bodyPr>
          <a:lstStyle>
            <a:lvl1pPr algn="ctr">
              <a:defRPr sz="8000" b="1">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3" name="Subtitle 2"/>
          <p:cNvSpPr>
            <a:spLocks noGrp="1"/>
          </p:cNvSpPr>
          <p:nvPr>
            <p:ph type="subTitle" idx="1"/>
          </p:nvPr>
        </p:nvSpPr>
        <p:spPr>
          <a:xfrm>
            <a:off x="3310078" y="4742512"/>
            <a:ext cx="5597236" cy="969818"/>
          </a:xfrm>
          <a:solidFill>
            <a:schemeClr val="bg2">
              <a:lumMod val="10000"/>
              <a:alpha val="50000"/>
            </a:schemeClr>
          </a:solidFill>
        </p:spPr>
        <p:txBody>
          <a:bodyPr anchor="ctr">
            <a:normAutofit/>
          </a:bodyPr>
          <a:lstStyle>
            <a:lvl1pPr marL="0" indent="0" algn="ctr">
              <a:buNone/>
              <a:defRPr sz="3000" baseline="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pt-BR" dirty="0"/>
          </a:p>
        </p:txBody>
      </p:sp>
      <p:sp>
        <p:nvSpPr>
          <p:cNvPr id="15" name="Date Placeholder 3">
            <a:extLst>
              <a:ext uri="{FF2B5EF4-FFF2-40B4-BE49-F238E27FC236}">
                <a16:creationId xmlns:a16="http://schemas.microsoft.com/office/drawing/2014/main" id="{9A369960-464A-436E-BEDA-8A07CA2EA740}"/>
              </a:ext>
            </a:extLst>
          </p:cNvPr>
          <p:cNvSpPr>
            <a:spLocks noGrp="1"/>
          </p:cNvSpPr>
          <p:nvPr>
            <p:ph type="dt" sz="half" idx="10"/>
          </p:nvPr>
        </p:nvSpPr>
        <p:spPr/>
        <p:txBody>
          <a:bodyPr/>
          <a:lstStyle>
            <a:lvl1pPr>
              <a:defRPr/>
            </a:lvl1pPr>
          </a:lstStyle>
          <a:p>
            <a:pPr>
              <a:defRPr/>
            </a:pPr>
            <a:fld id="{91F197B8-91C1-4508-B6E7-EB3C43D4C7ED}" type="datetime1">
              <a:rPr lang="es-ES" smtClean="0">
                <a:solidFill>
                  <a:prstClr val="black">
                    <a:tint val="75000"/>
                  </a:prstClr>
                </a:solidFill>
              </a:rPr>
              <a:pPr>
                <a:defRPr/>
              </a:pPr>
              <a:t>21/09/2023</a:t>
            </a:fld>
            <a:endParaRPr lang="pt-BR">
              <a:solidFill>
                <a:prstClr val="black">
                  <a:tint val="75000"/>
                </a:prstClr>
              </a:solidFill>
            </a:endParaRPr>
          </a:p>
        </p:txBody>
      </p:sp>
      <p:sp>
        <p:nvSpPr>
          <p:cNvPr id="16" name="Footer Placeholder 4">
            <a:extLst>
              <a:ext uri="{FF2B5EF4-FFF2-40B4-BE49-F238E27FC236}">
                <a16:creationId xmlns:a16="http://schemas.microsoft.com/office/drawing/2014/main" id="{DB4AC310-C3D3-4636-8A1F-7884E60AC1FA}"/>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17" name="Slide Number Placeholder 5">
            <a:extLst>
              <a:ext uri="{FF2B5EF4-FFF2-40B4-BE49-F238E27FC236}">
                <a16:creationId xmlns:a16="http://schemas.microsoft.com/office/drawing/2014/main" id="{94293421-323B-421F-AE54-D6218D254825}"/>
              </a:ext>
            </a:extLst>
          </p:cNvPr>
          <p:cNvSpPr>
            <a:spLocks noGrp="1"/>
          </p:cNvSpPr>
          <p:nvPr>
            <p:ph type="sldNum" sz="quarter" idx="12"/>
          </p:nvPr>
        </p:nvSpPr>
        <p:spPr/>
        <p:txBody>
          <a:bodyPr/>
          <a:lstStyle>
            <a:lvl1pPr>
              <a:defRPr/>
            </a:lvl1pPr>
          </a:lstStyle>
          <a:p>
            <a:pPr>
              <a:defRPr/>
            </a:pPr>
            <a:fld id="{A23E8F7A-EAB6-4EDD-BE4B-99FACB2FBCB8}" type="slidenum">
              <a:rPr lang="pt-BR" altLang="es-PE"/>
              <a:pPr>
                <a:defRPr/>
              </a:pPr>
              <a:t>‹Nº›</a:t>
            </a:fld>
            <a:endParaRPr lang="pt-BR" altLang="es-PE"/>
          </a:p>
        </p:txBody>
      </p:sp>
    </p:spTree>
    <p:extLst>
      <p:ext uri="{BB962C8B-B14F-4D97-AF65-F5344CB8AC3E}">
        <p14:creationId xmlns:p14="http://schemas.microsoft.com/office/powerpoint/2010/main" val="2938521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7B7B711F-4269-4ABC-9E17-7D26A5A80AD5}"/>
              </a:ext>
            </a:extLst>
          </p:cNvPr>
          <p:cNvCxnSpPr/>
          <p:nvPr userDrawn="1"/>
        </p:nvCxnSpPr>
        <p:spPr>
          <a:xfrm>
            <a:off x="692150" y="365125"/>
            <a:ext cx="0" cy="1758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1">
            <a:extLst>
              <a:ext uri="{FF2B5EF4-FFF2-40B4-BE49-F238E27FC236}">
                <a16:creationId xmlns:a16="http://schemas.microsoft.com/office/drawing/2014/main" id="{37EA4FC6-3394-4838-94E3-33B64D5DE937}"/>
              </a:ext>
            </a:extLst>
          </p:cNvPr>
          <p:cNvCxnSpPr/>
          <p:nvPr userDrawn="1"/>
        </p:nvCxnSpPr>
        <p:spPr>
          <a:xfrm>
            <a:off x="11501438" y="365125"/>
            <a:ext cx="0" cy="1758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15">
            <a:extLst>
              <a:ext uri="{FF2B5EF4-FFF2-40B4-BE49-F238E27FC236}">
                <a16:creationId xmlns:a16="http://schemas.microsoft.com/office/drawing/2014/main" id="{D842EC00-4EA5-4C2D-B6FE-D45EA5BA66E4}"/>
              </a:ext>
            </a:extLst>
          </p:cNvPr>
          <p:cNvSpPr/>
          <p:nvPr userDrawn="1"/>
        </p:nvSpPr>
        <p:spPr>
          <a:xfrm>
            <a:off x="0" y="6246813"/>
            <a:ext cx="12192000" cy="611187"/>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solidFill>
                <a:prstClr val="white"/>
              </a:solidFill>
            </a:endParaRPr>
          </a:p>
        </p:txBody>
      </p:sp>
      <p:sp>
        <p:nvSpPr>
          <p:cNvPr id="2" name="Title 1"/>
          <p:cNvSpPr>
            <a:spLocks noGrp="1"/>
          </p:cNvSpPr>
          <p:nvPr>
            <p:ph type="title"/>
          </p:nvPr>
        </p:nvSpPr>
        <p:spPr>
          <a:xfrm>
            <a:off x="1075256" y="365124"/>
            <a:ext cx="10049943" cy="1296000"/>
          </a:xfrm>
        </p:spPr>
        <p:txBody>
          <a:bodyPr>
            <a:normAutofit/>
          </a:bodyPr>
          <a:lstStyle>
            <a:lvl1pPr>
              <a:defRPr sz="60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7" name="Content Placeholder 6"/>
          <p:cNvSpPr>
            <a:spLocks noGrp="1"/>
          </p:cNvSpPr>
          <p:nvPr>
            <p:ph sz="quarter" idx="13"/>
          </p:nvPr>
        </p:nvSpPr>
        <p:spPr>
          <a:xfrm>
            <a:off x="1066803" y="1690688"/>
            <a:ext cx="10051200" cy="4279900"/>
          </a:xfrm>
        </p:spPr>
        <p:txBody>
          <a:bodyPr>
            <a:normAutofit/>
          </a:bodyPr>
          <a:lstStyle>
            <a:lvl1pPr marL="0" indent="0">
              <a:buNone/>
              <a:defRPr sz="3600">
                <a:solidFill>
                  <a:schemeClr val="bg1"/>
                </a:solidFill>
                <a:latin typeface="Century Gothic" panose="020B0502020202020204" pitchFamily="34" charset="0"/>
              </a:defRPr>
            </a:lvl1pPr>
          </a:lstStyle>
          <a:p>
            <a:pPr lvl="0"/>
            <a:r>
              <a:rPr lang="es-ES"/>
              <a:t>Editar los estilos de texto del patrón</a:t>
            </a:r>
          </a:p>
        </p:txBody>
      </p:sp>
      <p:sp>
        <p:nvSpPr>
          <p:cNvPr id="8" name="Date Placeholder 3">
            <a:extLst>
              <a:ext uri="{FF2B5EF4-FFF2-40B4-BE49-F238E27FC236}">
                <a16:creationId xmlns:a16="http://schemas.microsoft.com/office/drawing/2014/main" id="{DFDAB2B4-E8E1-4A15-B593-FA831C32A9F7}"/>
              </a:ext>
            </a:extLst>
          </p:cNvPr>
          <p:cNvSpPr>
            <a:spLocks noGrp="1"/>
          </p:cNvSpPr>
          <p:nvPr>
            <p:ph type="dt" sz="half" idx="14"/>
          </p:nvPr>
        </p:nvSpPr>
        <p:spPr/>
        <p:txBody>
          <a:bodyPr/>
          <a:lstStyle>
            <a:lvl1pPr>
              <a:defRPr/>
            </a:lvl1pPr>
          </a:lstStyle>
          <a:p>
            <a:pPr>
              <a:defRPr/>
            </a:pPr>
            <a:fld id="{835904AB-94BE-44CB-9BE4-5047394233D5}" type="datetime1">
              <a:rPr lang="es-ES" smtClean="0">
                <a:solidFill>
                  <a:prstClr val="black">
                    <a:tint val="75000"/>
                  </a:prstClr>
                </a:solidFill>
              </a:rPr>
              <a:pPr>
                <a:defRPr/>
              </a:pPr>
              <a:t>21/09/2023</a:t>
            </a:fld>
            <a:endParaRPr lang="pt-BR">
              <a:solidFill>
                <a:prstClr val="black">
                  <a:tint val="75000"/>
                </a:prstClr>
              </a:solidFill>
            </a:endParaRPr>
          </a:p>
        </p:txBody>
      </p:sp>
      <p:sp>
        <p:nvSpPr>
          <p:cNvPr id="9" name="Footer Placeholder 4">
            <a:extLst>
              <a:ext uri="{FF2B5EF4-FFF2-40B4-BE49-F238E27FC236}">
                <a16:creationId xmlns:a16="http://schemas.microsoft.com/office/drawing/2014/main" id="{0D363DC2-C5D4-408A-B1CB-9010BF92A557}"/>
              </a:ext>
            </a:extLst>
          </p:cNvPr>
          <p:cNvSpPr>
            <a:spLocks noGrp="1"/>
          </p:cNvSpPr>
          <p:nvPr>
            <p:ph type="ftr" sz="quarter" idx="15"/>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10" name="Slide Number Placeholder 5">
            <a:extLst>
              <a:ext uri="{FF2B5EF4-FFF2-40B4-BE49-F238E27FC236}">
                <a16:creationId xmlns:a16="http://schemas.microsoft.com/office/drawing/2014/main" id="{6B1C05F5-E66B-4E0E-9C64-CA5BCA98E01B}"/>
              </a:ext>
            </a:extLst>
          </p:cNvPr>
          <p:cNvSpPr>
            <a:spLocks noGrp="1"/>
          </p:cNvSpPr>
          <p:nvPr>
            <p:ph type="sldNum" sz="quarter" idx="16"/>
          </p:nvPr>
        </p:nvSpPr>
        <p:spPr/>
        <p:txBody>
          <a:bodyPr/>
          <a:lstStyle>
            <a:lvl1pPr>
              <a:defRPr/>
            </a:lvl1pPr>
          </a:lstStyle>
          <a:p>
            <a:pPr>
              <a:defRPr/>
            </a:pPr>
            <a:fld id="{B72DCC33-A25E-4AD4-AB7B-557F6ED6EDB7}" type="slidenum">
              <a:rPr lang="pt-BR" altLang="es-PE"/>
              <a:pPr>
                <a:defRPr/>
              </a:pPr>
              <a:t>‹Nº›</a:t>
            </a:fld>
            <a:endParaRPr lang="pt-BR" altLang="es-PE"/>
          </a:p>
        </p:txBody>
      </p:sp>
    </p:spTree>
    <p:extLst>
      <p:ext uri="{BB962C8B-B14F-4D97-AF65-F5344CB8AC3E}">
        <p14:creationId xmlns:p14="http://schemas.microsoft.com/office/powerpoint/2010/main" val="3052022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AAC0898-503E-4A94-9537-A78B60C59ED5}"/>
              </a:ext>
            </a:extLst>
          </p:cNvPr>
          <p:cNvSpPr/>
          <p:nvPr userDrawn="1"/>
        </p:nvSpPr>
        <p:spPr>
          <a:xfrm>
            <a:off x="571500" y="3692525"/>
            <a:ext cx="5037138" cy="781050"/>
          </a:xfrm>
          <a:prstGeom prst="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cxnSp>
        <p:nvCxnSpPr>
          <p:cNvPr id="5" name="Straight Connector 11">
            <a:extLst>
              <a:ext uri="{FF2B5EF4-FFF2-40B4-BE49-F238E27FC236}">
                <a16:creationId xmlns:a16="http://schemas.microsoft.com/office/drawing/2014/main" id="{FDE4A0FD-C997-4467-BE70-3C2882BC0733}"/>
              </a:ext>
            </a:extLst>
          </p:cNvPr>
          <p:cNvCxnSpPr/>
          <p:nvPr userDrawn="1"/>
        </p:nvCxnSpPr>
        <p:spPr>
          <a:xfrm>
            <a:off x="325438" y="2292350"/>
            <a:ext cx="4762" cy="2171700"/>
          </a:xfrm>
          <a:prstGeom prst="line">
            <a:avLst/>
          </a:prstGeom>
          <a:ln w="53975">
            <a:solidFill>
              <a:srgbClr val="008DF7"/>
            </a:solidFill>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CB27B156-CE80-4851-979F-ED501F2029FE}"/>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9088" y="2293938"/>
            <a:ext cx="4248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775" y="2301877"/>
            <a:ext cx="7345079" cy="1382074"/>
          </a:xfrm>
        </p:spPr>
        <p:txBody>
          <a:bodyPr/>
          <a:lstStyle>
            <a:lvl1pPr>
              <a:defRPr sz="6000">
                <a:solidFill>
                  <a:srgbClr val="008DF7"/>
                </a:solidFill>
                <a:latin typeface="Century Gothic" panose="020B0502020202020204" pitchFamily="34" charset="0"/>
              </a:defRPr>
            </a:lvl1pPr>
          </a:lstStyle>
          <a:p>
            <a:r>
              <a:rPr lang="es-ES"/>
              <a:t>Haga clic para modificar el estilo de título del patrón</a:t>
            </a:r>
            <a:endParaRPr lang="pt-BR" dirty="0"/>
          </a:p>
        </p:txBody>
      </p:sp>
      <p:sp>
        <p:nvSpPr>
          <p:cNvPr id="10" name="Text Placeholder 9"/>
          <p:cNvSpPr>
            <a:spLocks noGrp="1"/>
          </p:cNvSpPr>
          <p:nvPr>
            <p:ph type="body" sz="quarter" idx="13"/>
          </p:nvPr>
        </p:nvSpPr>
        <p:spPr>
          <a:xfrm>
            <a:off x="576775" y="3692525"/>
            <a:ext cx="5031740" cy="781001"/>
          </a:xfrm>
        </p:spPr>
        <p:txBody>
          <a:bodyPr anchor="ctr">
            <a:normAutofit/>
          </a:bodyPr>
          <a:lstStyle>
            <a:lvl1pPr marL="0" indent="0">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7" name="Date Placeholder 3">
            <a:extLst>
              <a:ext uri="{FF2B5EF4-FFF2-40B4-BE49-F238E27FC236}">
                <a16:creationId xmlns:a16="http://schemas.microsoft.com/office/drawing/2014/main" id="{7F73D4CE-D1EB-42AE-A566-FDD20EE114E5}"/>
              </a:ext>
            </a:extLst>
          </p:cNvPr>
          <p:cNvSpPr>
            <a:spLocks noGrp="1"/>
          </p:cNvSpPr>
          <p:nvPr>
            <p:ph type="dt" sz="half" idx="14"/>
          </p:nvPr>
        </p:nvSpPr>
        <p:spPr/>
        <p:txBody>
          <a:bodyPr/>
          <a:lstStyle>
            <a:lvl1pPr>
              <a:defRPr/>
            </a:lvl1pPr>
          </a:lstStyle>
          <a:p>
            <a:pPr>
              <a:defRPr/>
            </a:pPr>
            <a:fld id="{1C9B9B72-0507-4135-8DDD-2E351B7DB089}" type="datetime1">
              <a:rPr lang="es-ES" smtClean="0">
                <a:solidFill>
                  <a:prstClr val="black">
                    <a:tint val="75000"/>
                  </a:prstClr>
                </a:solidFill>
              </a:rPr>
              <a:pPr>
                <a:defRPr/>
              </a:pPr>
              <a:t>21/09/2023</a:t>
            </a:fld>
            <a:endParaRPr lang="pt-BR">
              <a:solidFill>
                <a:prstClr val="black">
                  <a:tint val="75000"/>
                </a:prstClr>
              </a:solidFill>
            </a:endParaRPr>
          </a:p>
        </p:txBody>
      </p:sp>
      <p:sp>
        <p:nvSpPr>
          <p:cNvPr id="8" name="Footer Placeholder 4">
            <a:extLst>
              <a:ext uri="{FF2B5EF4-FFF2-40B4-BE49-F238E27FC236}">
                <a16:creationId xmlns:a16="http://schemas.microsoft.com/office/drawing/2014/main" id="{545DA4E0-E235-48C4-BD35-49D954D803B3}"/>
              </a:ext>
            </a:extLst>
          </p:cNvPr>
          <p:cNvSpPr>
            <a:spLocks noGrp="1"/>
          </p:cNvSpPr>
          <p:nvPr>
            <p:ph type="ftr" sz="quarter" idx="15"/>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9" name="Slide Number Placeholder 5">
            <a:extLst>
              <a:ext uri="{FF2B5EF4-FFF2-40B4-BE49-F238E27FC236}">
                <a16:creationId xmlns:a16="http://schemas.microsoft.com/office/drawing/2014/main" id="{E4DD1D67-204D-48F4-B5DC-71EBFFC7ECE3}"/>
              </a:ext>
            </a:extLst>
          </p:cNvPr>
          <p:cNvSpPr>
            <a:spLocks noGrp="1"/>
          </p:cNvSpPr>
          <p:nvPr>
            <p:ph type="sldNum" sz="quarter" idx="16"/>
          </p:nvPr>
        </p:nvSpPr>
        <p:spPr/>
        <p:txBody>
          <a:bodyPr/>
          <a:lstStyle>
            <a:lvl1pPr>
              <a:defRPr/>
            </a:lvl1pPr>
          </a:lstStyle>
          <a:p>
            <a:pPr>
              <a:defRPr/>
            </a:pPr>
            <a:fld id="{974E440E-7BB8-49EC-A589-E04CAA17A831}" type="slidenum">
              <a:rPr lang="pt-BR" altLang="es-PE"/>
              <a:pPr>
                <a:defRPr/>
              </a:pPr>
              <a:t>‹Nº›</a:t>
            </a:fld>
            <a:endParaRPr lang="pt-BR" altLang="es-PE"/>
          </a:p>
        </p:txBody>
      </p:sp>
    </p:spTree>
    <p:extLst>
      <p:ext uri="{BB962C8B-B14F-4D97-AF65-F5344CB8AC3E}">
        <p14:creationId xmlns:p14="http://schemas.microsoft.com/office/powerpoint/2010/main" val="122758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os objetos de contenid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1915F8BE-6214-4D3C-86EF-A15F53696B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12192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762525A6-5015-4F8E-8918-B8BFF7D0D344}"/>
              </a:ext>
            </a:extLst>
          </p:cNvPr>
          <p:cNvSpPr/>
          <p:nvPr userDrawn="1"/>
        </p:nvSpPr>
        <p:spPr>
          <a:xfrm>
            <a:off x="3175" y="1912938"/>
            <a:ext cx="12193588" cy="66198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solidFill>
                <a:prstClr val="white"/>
              </a:solidFill>
            </a:endParaRPr>
          </a:p>
        </p:txBody>
      </p:sp>
      <p:sp>
        <p:nvSpPr>
          <p:cNvPr id="9" name="Oval 7">
            <a:extLst>
              <a:ext uri="{FF2B5EF4-FFF2-40B4-BE49-F238E27FC236}">
                <a16:creationId xmlns:a16="http://schemas.microsoft.com/office/drawing/2014/main" id="{4C168969-A36D-49FE-95B5-A30F1F827DC0}"/>
              </a:ext>
            </a:extLst>
          </p:cNvPr>
          <p:cNvSpPr/>
          <p:nvPr userDrawn="1"/>
        </p:nvSpPr>
        <p:spPr>
          <a:xfrm>
            <a:off x="6024000" y="192022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0" name="Oval 34">
            <a:extLst>
              <a:ext uri="{FF2B5EF4-FFF2-40B4-BE49-F238E27FC236}">
                <a16:creationId xmlns:a16="http://schemas.microsoft.com/office/drawing/2014/main" id="{E3833409-DE43-4B0A-B2AE-3ED82F0AE406}"/>
              </a:ext>
            </a:extLst>
          </p:cNvPr>
          <p:cNvSpPr/>
          <p:nvPr userDrawn="1"/>
        </p:nvSpPr>
        <p:spPr>
          <a:xfrm>
            <a:off x="6024000" y="214895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1" name="Oval 35">
            <a:extLst>
              <a:ext uri="{FF2B5EF4-FFF2-40B4-BE49-F238E27FC236}">
                <a16:creationId xmlns:a16="http://schemas.microsoft.com/office/drawing/2014/main" id="{A2D4D5B9-3D74-4FDA-A952-4CC1B86C0D65}"/>
              </a:ext>
            </a:extLst>
          </p:cNvPr>
          <p:cNvSpPr/>
          <p:nvPr userDrawn="1"/>
        </p:nvSpPr>
        <p:spPr>
          <a:xfrm>
            <a:off x="6024000" y="2361678"/>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2" name="Group 36">
            <a:extLst>
              <a:ext uri="{FF2B5EF4-FFF2-40B4-BE49-F238E27FC236}">
                <a16:creationId xmlns:a16="http://schemas.microsoft.com/office/drawing/2014/main" id="{5105C730-7476-48F9-90F6-3CD7BCA4E4F5}"/>
              </a:ext>
            </a:extLst>
          </p:cNvPr>
          <p:cNvGrpSpPr>
            <a:grpSpLocks/>
          </p:cNvGrpSpPr>
          <p:nvPr userDrawn="1"/>
        </p:nvGrpSpPr>
        <p:grpSpPr bwMode="auto">
          <a:xfrm>
            <a:off x="10252075" y="700088"/>
            <a:ext cx="1533525" cy="433387"/>
            <a:chOff x="10252340" y="2199565"/>
            <a:chExt cx="1533277" cy="432000"/>
          </a:xfrm>
        </p:grpSpPr>
        <p:sp>
          <p:nvSpPr>
            <p:cNvPr id="13" name="Oval 37">
              <a:extLst>
                <a:ext uri="{FF2B5EF4-FFF2-40B4-BE49-F238E27FC236}">
                  <a16:creationId xmlns:a16="http://schemas.microsoft.com/office/drawing/2014/main" id="{A8838CBD-35DF-4542-85AE-57D6F2A15266}"/>
                </a:ext>
              </a:extLst>
            </p:cNvPr>
            <p:cNvSpPr/>
            <p:nvPr userDrawn="1"/>
          </p:nvSpPr>
          <p:spPr>
            <a:xfrm>
              <a:off x="10755497" y="2253367"/>
              <a:ext cx="323798" cy="324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 name="Oval 38">
              <a:extLst>
                <a:ext uri="{FF2B5EF4-FFF2-40B4-BE49-F238E27FC236}">
                  <a16:creationId xmlns:a16="http://schemas.microsoft.com/office/drawing/2014/main" id="{3F566C61-8DFB-410B-BB2F-E33AD4D1C8E7}"/>
                </a:ext>
              </a:extLst>
            </p:cNvPr>
            <p:cNvSpPr/>
            <p:nvPr userDrawn="1"/>
          </p:nvSpPr>
          <p:spPr>
            <a:xfrm>
              <a:off x="10252340" y="2297675"/>
              <a:ext cx="231738" cy="235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6" name="Oval 39">
              <a:extLst>
                <a:ext uri="{FF2B5EF4-FFF2-40B4-BE49-F238E27FC236}">
                  <a16:creationId xmlns:a16="http://schemas.microsoft.com/office/drawing/2014/main" id="{AFDAC3B7-6315-4027-9F69-8D40375CAE15}"/>
                </a:ext>
              </a:extLst>
            </p:cNvPr>
            <p:cNvSpPr/>
            <p:nvPr userDrawn="1"/>
          </p:nvSpPr>
          <p:spPr>
            <a:xfrm>
              <a:off x="11353887" y="2199565"/>
              <a:ext cx="43173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grpSp>
        <p:nvGrpSpPr>
          <p:cNvPr id="18" name="Group 40">
            <a:extLst>
              <a:ext uri="{FF2B5EF4-FFF2-40B4-BE49-F238E27FC236}">
                <a16:creationId xmlns:a16="http://schemas.microsoft.com/office/drawing/2014/main" id="{D6AB505F-7ABB-4AB2-82D5-F8C6AED31046}"/>
              </a:ext>
            </a:extLst>
          </p:cNvPr>
          <p:cNvGrpSpPr>
            <a:grpSpLocks/>
          </p:cNvGrpSpPr>
          <p:nvPr userDrawn="1"/>
        </p:nvGrpSpPr>
        <p:grpSpPr bwMode="auto">
          <a:xfrm>
            <a:off x="420688" y="711200"/>
            <a:ext cx="1539875" cy="431800"/>
            <a:chOff x="420245" y="2200420"/>
            <a:chExt cx="1539618" cy="432000"/>
          </a:xfrm>
        </p:grpSpPr>
        <p:sp>
          <p:nvSpPr>
            <p:cNvPr id="19" name="Oval 41">
              <a:extLst>
                <a:ext uri="{FF2B5EF4-FFF2-40B4-BE49-F238E27FC236}">
                  <a16:creationId xmlns:a16="http://schemas.microsoft.com/office/drawing/2014/main" id="{CFCE6E82-F458-44AF-B8DC-C4F5FD77AA84}"/>
                </a:ext>
              </a:extLst>
            </p:cNvPr>
            <p:cNvSpPr/>
            <p:nvPr userDrawn="1"/>
          </p:nvSpPr>
          <p:spPr>
            <a:xfrm>
              <a:off x="420245" y="2200420"/>
              <a:ext cx="43172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0" name="Oval 42">
              <a:extLst>
                <a:ext uri="{FF2B5EF4-FFF2-40B4-BE49-F238E27FC236}">
                  <a16:creationId xmlns:a16="http://schemas.microsoft.com/office/drawing/2014/main" id="{B706494E-0156-429D-9DD0-3A76AADC01BE}"/>
                </a:ext>
              </a:extLst>
            </p:cNvPr>
            <p:cNvSpPr/>
            <p:nvPr userDrawn="1"/>
          </p:nvSpPr>
          <p:spPr>
            <a:xfrm>
              <a:off x="1131326" y="2248067"/>
              <a:ext cx="323796"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1" name="Oval 43">
              <a:extLst>
                <a:ext uri="{FF2B5EF4-FFF2-40B4-BE49-F238E27FC236}">
                  <a16:creationId xmlns:a16="http://schemas.microsoft.com/office/drawing/2014/main" id="{2CF39558-EAF1-4786-A6CD-1ACD9A96EA45}"/>
                </a:ext>
              </a:extLst>
            </p:cNvPr>
            <p:cNvSpPr/>
            <p:nvPr userDrawn="1"/>
          </p:nvSpPr>
          <p:spPr>
            <a:xfrm>
              <a:off x="1728127" y="2292538"/>
              <a:ext cx="231736" cy="236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cxnSp>
        <p:nvCxnSpPr>
          <p:cNvPr id="22" name="Straight Connector 11">
            <a:extLst>
              <a:ext uri="{FF2B5EF4-FFF2-40B4-BE49-F238E27FC236}">
                <a16:creationId xmlns:a16="http://schemas.microsoft.com/office/drawing/2014/main" id="{A82B3921-0827-4DB4-9A8B-058B5287FFE6}"/>
              </a:ext>
            </a:extLst>
          </p:cNvPr>
          <p:cNvCxnSpPr/>
          <p:nvPr userDrawn="1"/>
        </p:nvCxnSpPr>
        <p:spPr>
          <a:xfrm>
            <a:off x="6096000" y="2605088"/>
            <a:ext cx="0" cy="3671887"/>
          </a:xfrm>
          <a:prstGeom prst="line">
            <a:avLst/>
          </a:prstGeom>
          <a:ln w="38100">
            <a:solidFill>
              <a:schemeClr val="bg1">
                <a:lumMod val="85000"/>
              </a:schemeClr>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2062573" y="239082"/>
            <a:ext cx="8074856" cy="1325563"/>
          </a:xfrm>
        </p:spPr>
        <p:txBody>
          <a:bodyPr>
            <a:normAutofit/>
          </a:bodyPr>
          <a:lstStyle>
            <a:lvl1pPr algn="ctr">
              <a:defRPr sz="60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15" name="Text Placeholder 14"/>
          <p:cNvSpPr>
            <a:spLocks noGrp="1"/>
          </p:cNvSpPr>
          <p:nvPr>
            <p:ph type="body" sz="quarter" idx="13"/>
          </p:nvPr>
        </p:nvSpPr>
        <p:spPr>
          <a:xfrm>
            <a:off x="762216" y="1912938"/>
            <a:ext cx="4899025" cy="661987"/>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17" name="Text Placeholder 16"/>
          <p:cNvSpPr>
            <a:spLocks noGrp="1"/>
          </p:cNvSpPr>
          <p:nvPr>
            <p:ph type="body" sz="quarter" idx="14"/>
          </p:nvPr>
        </p:nvSpPr>
        <p:spPr>
          <a:xfrm>
            <a:off x="6570349" y="1912938"/>
            <a:ext cx="4899600" cy="661987"/>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4" name="Content Placeholder 3"/>
          <p:cNvSpPr>
            <a:spLocks noGrp="1"/>
          </p:cNvSpPr>
          <p:nvPr>
            <p:ph sz="quarter" idx="15"/>
          </p:nvPr>
        </p:nvSpPr>
        <p:spPr>
          <a:xfrm>
            <a:off x="762216" y="2710353"/>
            <a:ext cx="4899600" cy="3532187"/>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34" name="Content Placeholder 3"/>
          <p:cNvSpPr>
            <a:spLocks noGrp="1"/>
          </p:cNvSpPr>
          <p:nvPr>
            <p:ph sz="quarter" idx="16"/>
          </p:nvPr>
        </p:nvSpPr>
        <p:spPr>
          <a:xfrm>
            <a:off x="6571845" y="2727697"/>
            <a:ext cx="4899600" cy="3532187"/>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23" name="Date Placeholder 4">
            <a:extLst>
              <a:ext uri="{FF2B5EF4-FFF2-40B4-BE49-F238E27FC236}">
                <a16:creationId xmlns:a16="http://schemas.microsoft.com/office/drawing/2014/main" id="{4A8A541D-642B-4F9A-B185-56583C50D387}"/>
              </a:ext>
            </a:extLst>
          </p:cNvPr>
          <p:cNvSpPr>
            <a:spLocks noGrp="1"/>
          </p:cNvSpPr>
          <p:nvPr>
            <p:ph type="dt" sz="half" idx="17"/>
          </p:nvPr>
        </p:nvSpPr>
        <p:spPr/>
        <p:txBody>
          <a:bodyPr/>
          <a:lstStyle>
            <a:lvl1pPr>
              <a:defRPr/>
            </a:lvl1pPr>
          </a:lstStyle>
          <a:p>
            <a:pPr>
              <a:defRPr/>
            </a:pPr>
            <a:fld id="{97880800-0C41-4EEF-B78A-24FED44E4E5C}" type="datetime1">
              <a:rPr lang="es-ES" smtClean="0">
                <a:solidFill>
                  <a:prstClr val="black">
                    <a:tint val="75000"/>
                  </a:prstClr>
                </a:solidFill>
              </a:rPr>
              <a:pPr>
                <a:defRPr/>
              </a:pPr>
              <a:t>21/09/2023</a:t>
            </a:fld>
            <a:endParaRPr lang="pt-BR">
              <a:solidFill>
                <a:prstClr val="black">
                  <a:tint val="75000"/>
                </a:prstClr>
              </a:solidFill>
            </a:endParaRPr>
          </a:p>
        </p:txBody>
      </p:sp>
      <p:sp>
        <p:nvSpPr>
          <p:cNvPr id="24" name="Footer Placeholder 5">
            <a:extLst>
              <a:ext uri="{FF2B5EF4-FFF2-40B4-BE49-F238E27FC236}">
                <a16:creationId xmlns:a16="http://schemas.microsoft.com/office/drawing/2014/main" id="{3254F35D-E692-4644-9DF9-E5B54AB1BB09}"/>
              </a:ext>
            </a:extLst>
          </p:cNvPr>
          <p:cNvSpPr>
            <a:spLocks noGrp="1"/>
          </p:cNvSpPr>
          <p:nvPr>
            <p:ph type="ftr" sz="quarter" idx="18"/>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25" name="Slide Number Placeholder 6">
            <a:extLst>
              <a:ext uri="{FF2B5EF4-FFF2-40B4-BE49-F238E27FC236}">
                <a16:creationId xmlns:a16="http://schemas.microsoft.com/office/drawing/2014/main" id="{293C9753-D5C8-48CA-8BCD-6E8D61D2DA77}"/>
              </a:ext>
            </a:extLst>
          </p:cNvPr>
          <p:cNvSpPr>
            <a:spLocks noGrp="1"/>
          </p:cNvSpPr>
          <p:nvPr>
            <p:ph type="sldNum" sz="quarter" idx="19"/>
          </p:nvPr>
        </p:nvSpPr>
        <p:spPr/>
        <p:txBody>
          <a:bodyPr/>
          <a:lstStyle>
            <a:lvl1pPr>
              <a:defRPr/>
            </a:lvl1pPr>
          </a:lstStyle>
          <a:p>
            <a:pPr>
              <a:defRPr/>
            </a:pPr>
            <a:fld id="{6E852B57-31B3-4EAC-AE29-4117E6DC1CEF}" type="slidenum">
              <a:rPr lang="pt-BR" altLang="es-PE"/>
              <a:pPr>
                <a:defRPr/>
              </a:pPr>
              <a:t>‹Nº›</a:t>
            </a:fld>
            <a:endParaRPr lang="pt-BR" altLang="es-PE"/>
          </a:p>
        </p:txBody>
      </p:sp>
    </p:spTree>
    <p:extLst>
      <p:ext uri="{BB962C8B-B14F-4D97-AF65-F5344CB8AC3E}">
        <p14:creationId xmlns:p14="http://schemas.microsoft.com/office/powerpoint/2010/main" val="2582566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B393C-8610-4153-AD7E-BC73F89009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935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221CBF4-00FB-40BF-A0B3-ACE7100FB80B}"/>
              </a:ext>
            </a:extLst>
          </p:cNvPr>
          <p:cNvSpPr/>
          <p:nvPr userDrawn="1"/>
        </p:nvSpPr>
        <p:spPr>
          <a:xfrm>
            <a:off x="3175" y="1912938"/>
            <a:ext cx="12193588" cy="66198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solidFill>
                <a:prstClr val="white"/>
              </a:solidFill>
            </a:endParaRPr>
          </a:p>
        </p:txBody>
      </p:sp>
      <p:sp>
        <p:nvSpPr>
          <p:cNvPr id="12" name="Oval 7">
            <a:extLst>
              <a:ext uri="{FF2B5EF4-FFF2-40B4-BE49-F238E27FC236}">
                <a16:creationId xmlns:a16="http://schemas.microsoft.com/office/drawing/2014/main" id="{B3DFECCB-5106-418F-BF80-F952ED24F3EA}"/>
              </a:ext>
            </a:extLst>
          </p:cNvPr>
          <p:cNvSpPr/>
          <p:nvPr userDrawn="1"/>
        </p:nvSpPr>
        <p:spPr>
          <a:xfrm>
            <a:off x="6024000" y="192022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3" name="Oval 34">
            <a:extLst>
              <a:ext uri="{FF2B5EF4-FFF2-40B4-BE49-F238E27FC236}">
                <a16:creationId xmlns:a16="http://schemas.microsoft.com/office/drawing/2014/main" id="{FDD69D4A-EC6A-4CFB-B029-04C3B8EF674D}"/>
              </a:ext>
            </a:extLst>
          </p:cNvPr>
          <p:cNvSpPr/>
          <p:nvPr userDrawn="1"/>
        </p:nvSpPr>
        <p:spPr>
          <a:xfrm>
            <a:off x="6024000" y="2148959"/>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 name="Oval 35">
            <a:extLst>
              <a:ext uri="{FF2B5EF4-FFF2-40B4-BE49-F238E27FC236}">
                <a16:creationId xmlns:a16="http://schemas.microsoft.com/office/drawing/2014/main" id="{C5F0776D-423B-43F5-9A8A-8452178973E5}"/>
              </a:ext>
            </a:extLst>
          </p:cNvPr>
          <p:cNvSpPr/>
          <p:nvPr userDrawn="1"/>
        </p:nvSpPr>
        <p:spPr>
          <a:xfrm>
            <a:off x="6024000" y="2361678"/>
            <a:ext cx="144000" cy="144000"/>
          </a:xfrm>
          <a:prstGeom prst="ellipse">
            <a:avLst/>
          </a:prstGeom>
          <a:solidFill>
            <a:schemeClr val="bg1"/>
          </a:solidFill>
          <a:ln>
            <a:solidFill>
              <a:schemeClr val="accent1">
                <a:shade val="50000"/>
              </a:schemeClr>
            </a:solidFill>
          </a:ln>
          <a:effectLst>
            <a:glow rad="635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6" name="Rounded Rectangle 36">
            <a:extLst>
              <a:ext uri="{FF2B5EF4-FFF2-40B4-BE49-F238E27FC236}">
                <a16:creationId xmlns:a16="http://schemas.microsoft.com/office/drawing/2014/main" id="{6ECDA419-51E2-4F74-A22A-C47E763F7461}"/>
              </a:ext>
            </a:extLst>
          </p:cNvPr>
          <p:cNvSpPr/>
          <p:nvPr userDrawn="1"/>
        </p:nvSpPr>
        <p:spPr>
          <a:xfrm>
            <a:off x="766763" y="2647950"/>
            <a:ext cx="4899025" cy="579438"/>
          </a:xfrm>
          <a:prstGeom prst="round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8" name="Rounded Rectangle 37">
            <a:extLst>
              <a:ext uri="{FF2B5EF4-FFF2-40B4-BE49-F238E27FC236}">
                <a16:creationId xmlns:a16="http://schemas.microsoft.com/office/drawing/2014/main" id="{CC864AFA-9525-4E15-9206-DCF9EBD0DA3B}"/>
              </a:ext>
            </a:extLst>
          </p:cNvPr>
          <p:cNvSpPr/>
          <p:nvPr userDrawn="1"/>
        </p:nvSpPr>
        <p:spPr>
          <a:xfrm>
            <a:off x="6553200" y="2646363"/>
            <a:ext cx="4900613" cy="577850"/>
          </a:xfrm>
          <a:prstGeom prst="roundRect">
            <a:avLst/>
          </a:prstGeom>
          <a:solidFill>
            <a:srgbClr val="004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9" name="Group 39">
            <a:extLst>
              <a:ext uri="{FF2B5EF4-FFF2-40B4-BE49-F238E27FC236}">
                <a16:creationId xmlns:a16="http://schemas.microsoft.com/office/drawing/2014/main" id="{F9FBB51D-87A3-4704-AE30-52354903EBD1}"/>
              </a:ext>
            </a:extLst>
          </p:cNvPr>
          <p:cNvGrpSpPr>
            <a:grpSpLocks/>
          </p:cNvGrpSpPr>
          <p:nvPr userDrawn="1"/>
        </p:nvGrpSpPr>
        <p:grpSpPr bwMode="auto">
          <a:xfrm>
            <a:off x="10252075" y="700088"/>
            <a:ext cx="1533525" cy="433387"/>
            <a:chOff x="10252340" y="2199565"/>
            <a:chExt cx="1533277" cy="432000"/>
          </a:xfrm>
        </p:grpSpPr>
        <p:sp>
          <p:nvSpPr>
            <p:cNvPr id="20" name="Oval 40">
              <a:extLst>
                <a:ext uri="{FF2B5EF4-FFF2-40B4-BE49-F238E27FC236}">
                  <a16:creationId xmlns:a16="http://schemas.microsoft.com/office/drawing/2014/main" id="{B6D36BB1-541F-41AB-836E-B9FB872D6545}"/>
                </a:ext>
              </a:extLst>
            </p:cNvPr>
            <p:cNvSpPr/>
            <p:nvPr userDrawn="1"/>
          </p:nvSpPr>
          <p:spPr>
            <a:xfrm>
              <a:off x="10755497" y="2253367"/>
              <a:ext cx="323798" cy="324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1" name="Oval 41">
              <a:extLst>
                <a:ext uri="{FF2B5EF4-FFF2-40B4-BE49-F238E27FC236}">
                  <a16:creationId xmlns:a16="http://schemas.microsoft.com/office/drawing/2014/main" id="{7359513C-2AA4-4E79-9820-4ECCBACECAB4}"/>
                </a:ext>
              </a:extLst>
            </p:cNvPr>
            <p:cNvSpPr/>
            <p:nvPr userDrawn="1"/>
          </p:nvSpPr>
          <p:spPr>
            <a:xfrm>
              <a:off x="10252340" y="2297675"/>
              <a:ext cx="231738" cy="235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2" name="Oval 42">
              <a:extLst>
                <a:ext uri="{FF2B5EF4-FFF2-40B4-BE49-F238E27FC236}">
                  <a16:creationId xmlns:a16="http://schemas.microsoft.com/office/drawing/2014/main" id="{F2D41BBF-BE62-4B19-8866-F104B143B77D}"/>
                </a:ext>
              </a:extLst>
            </p:cNvPr>
            <p:cNvSpPr/>
            <p:nvPr userDrawn="1"/>
          </p:nvSpPr>
          <p:spPr>
            <a:xfrm>
              <a:off x="11353887" y="2199565"/>
              <a:ext cx="43173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grpSp>
        <p:nvGrpSpPr>
          <p:cNvPr id="23" name="Group 43">
            <a:extLst>
              <a:ext uri="{FF2B5EF4-FFF2-40B4-BE49-F238E27FC236}">
                <a16:creationId xmlns:a16="http://schemas.microsoft.com/office/drawing/2014/main" id="{B08A8AE1-DCFC-4F29-BAE1-498DCEE277B0}"/>
              </a:ext>
            </a:extLst>
          </p:cNvPr>
          <p:cNvGrpSpPr>
            <a:grpSpLocks/>
          </p:cNvGrpSpPr>
          <p:nvPr userDrawn="1"/>
        </p:nvGrpSpPr>
        <p:grpSpPr bwMode="auto">
          <a:xfrm>
            <a:off x="420688" y="711200"/>
            <a:ext cx="1539875" cy="431800"/>
            <a:chOff x="420245" y="2200420"/>
            <a:chExt cx="1539618" cy="432000"/>
          </a:xfrm>
        </p:grpSpPr>
        <p:sp>
          <p:nvSpPr>
            <p:cNvPr id="24" name="Oval 44">
              <a:extLst>
                <a:ext uri="{FF2B5EF4-FFF2-40B4-BE49-F238E27FC236}">
                  <a16:creationId xmlns:a16="http://schemas.microsoft.com/office/drawing/2014/main" id="{768BF42E-AE64-432C-A299-135B486776F3}"/>
                </a:ext>
              </a:extLst>
            </p:cNvPr>
            <p:cNvSpPr/>
            <p:nvPr userDrawn="1"/>
          </p:nvSpPr>
          <p:spPr>
            <a:xfrm>
              <a:off x="420245" y="2200420"/>
              <a:ext cx="43172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5" name="Oval 45">
              <a:extLst>
                <a:ext uri="{FF2B5EF4-FFF2-40B4-BE49-F238E27FC236}">
                  <a16:creationId xmlns:a16="http://schemas.microsoft.com/office/drawing/2014/main" id="{8F08D467-B6FC-4273-9CCF-BC29259AA540}"/>
                </a:ext>
              </a:extLst>
            </p:cNvPr>
            <p:cNvSpPr/>
            <p:nvPr userDrawn="1"/>
          </p:nvSpPr>
          <p:spPr>
            <a:xfrm>
              <a:off x="1131326" y="2248067"/>
              <a:ext cx="323796"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6" name="Oval 46">
              <a:extLst>
                <a:ext uri="{FF2B5EF4-FFF2-40B4-BE49-F238E27FC236}">
                  <a16:creationId xmlns:a16="http://schemas.microsoft.com/office/drawing/2014/main" id="{67BD9B63-38AC-4290-A353-8C674F2ED50B}"/>
                </a:ext>
              </a:extLst>
            </p:cNvPr>
            <p:cNvSpPr/>
            <p:nvPr userDrawn="1"/>
          </p:nvSpPr>
          <p:spPr>
            <a:xfrm>
              <a:off x="1728127" y="2292538"/>
              <a:ext cx="231736" cy="236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cxnSp>
        <p:nvCxnSpPr>
          <p:cNvPr id="27" name="Straight Connector 47">
            <a:extLst>
              <a:ext uri="{FF2B5EF4-FFF2-40B4-BE49-F238E27FC236}">
                <a16:creationId xmlns:a16="http://schemas.microsoft.com/office/drawing/2014/main" id="{08A95F7E-50A3-4C9F-BE13-693EF518BC97}"/>
              </a:ext>
            </a:extLst>
          </p:cNvPr>
          <p:cNvCxnSpPr/>
          <p:nvPr userDrawn="1"/>
        </p:nvCxnSpPr>
        <p:spPr>
          <a:xfrm>
            <a:off x="6096000" y="2605088"/>
            <a:ext cx="0" cy="3671887"/>
          </a:xfrm>
          <a:prstGeom prst="line">
            <a:avLst/>
          </a:prstGeom>
          <a:ln w="38100">
            <a:solidFill>
              <a:schemeClr val="bg1">
                <a:lumMod val="85000"/>
              </a:schemeClr>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2072000" y="239082"/>
            <a:ext cx="8074856" cy="1325563"/>
          </a:xfrm>
        </p:spPr>
        <p:txBody>
          <a:bodyPr>
            <a:normAutofit/>
          </a:bodyPr>
          <a:lstStyle>
            <a:lvl1pPr algn="ctr">
              <a:defRPr sz="60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15" name="Text Placeholder 14"/>
          <p:cNvSpPr>
            <a:spLocks noGrp="1"/>
          </p:cNvSpPr>
          <p:nvPr>
            <p:ph type="body" sz="quarter" idx="13"/>
          </p:nvPr>
        </p:nvSpPr>
        <p:spPr>
          <a:xfrm>
            <a:off x="769467" y="1921601"/>
            <a:ext cx="4899025" cy="639742"/>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17" name="Text Placeholder 16"/>
          <p:cNvSpPr>
            <a:spLocks noGrp="1"/>
          </p:cNvSpPr>
          <p:nvPr>
            <p:ph type="body" sz="quarter" idx="14"/>
          </p:nvPr>
        </p:nvSpPr>
        <p:spPr>
          <a:xfrm>
            <a:off x="6561608" y="1913509"/>
            <a:ext cx="4899600" cy="640800"/>
          </a:xfrm>
        </p:spPr>
        <p:txBody>
          <a:bodyPr anchor="ctr">
            <a:normAutofit/>
          </a:bodyPr>
          <a:lstStyle>
            <a:lvl1pPr marL="0" indent="0" algn="ctr">
              <a:buNone/>
              <a:defRPr sz="3000">
                <a:solidFill>
                  <a:schemeClr val="bg1"/>
                </a:solidFill>
                <a:latin typeface="Century Gothic" panose="020B0502020202020204" pitchFamily="34" charset="0"/>
              </a:defRPr>
            </a:lvl1pPr>
          </a:lstStyle>
          <a:p>
            <a:pPr lvl="0"/>
            <a:r>
              <a:rPr lang="es-ES"/>
              <a:t>Editar los estilos de texto del patrón</a:t>
            </a:r>
          </a:p>
        </p:txBody>
      </p:sp>
      <p:sp>
        <p:nvSpPr>
          <p:cNvPr id="4" name="Content Placeholder 3"/>
          <p:cNvSpPr>
            <a:spLocks noGrp="1"/>
          </p:cNvSpPr>
          <p:nvPr>
            <p:ph sz="quarter" idx="15"/>
          </p:nvPr>
        </p:nvSpPr>
        <p:spPr>
          <a:xfrm>
            <a:off x="763588" y="3342411"/>
            <a:ext cx="4899600" cy="2934733"/>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34" name="Content Placeholder 3"/>
          <p:cNvSpPr>
            <a:spLocks noGrp="1"/>
          </p:cNvSpPr>
          <p:nvPr>
            <p:ph sz="quarter" idx="16"/>
          </p:nvPr>
        </p:nvSpPr>
        <p:spPr>
          <a:xfrm>
            <a:off x="6571133" y="3333752"/>
            <a:ext cx="4899600" cy="2934000"/>
          </a:xfrm>
        </p:spPr>
        <p:txBody>
          <a:bodyPr/>
          <a:lstStyle>
            <a:lvl1pPr marL="0" indent="0" algn="ctr">
              <a:buNone/>
              <a:defRPr>
                <a:solidFill>
                  <a:srgbClr val="00477C"/>
                </a:solidFill>
                <a:latin typeface="Century Gothic" panose="020B0502020202020204" pitchFamily="34" charset="0"/>
              </a:defRPr>
            </a:lvl1pPr>
          </a:lstStyle>
          <a:p>
            <a:pPr lvl="0"/>
            <a:r>
              <a:rPr lang="es-ES"/>
              <a:t>Editar los estilos de texto del patrón</a:t>
            </a:r>
          </a:p>
        </p:txBody>
      </p:sp>
      <p:sp>
        <p:nvSpPr>
          <p:cNvPr id="10" name="Text Placeholder 9"/>
          <p:cNvSpPr>
            <a:spLocks noGrp="1"/>
          </p:cNvSpPr>
          <p:nvPr>
            <p:ph type="body" sz="quarter" idx="17"/>
          </p:nvPr>
        </p:nvSpPr>
        <p:spPr>
          <a:xfrm>
            <a:off x="765962" y="2648536"/>
            <a:ext cx="4899025" cy="575357"/>
          </a:xfrm>
        </p:spPr>
        <p:txBody>
          <a:bodyPr anchor="ctr">
            <a:normAutofit/>
          </a:bodyPr>
          <a:lstStyle>
            <a:lvl1pPr marL="0" indent="0" algn="ctr">
              <a:buNone/>
              <a:defRPr sz="2400">
                <a:solidFill>
                  <a:schemeClr val="bg1"/>
                </a:solidFill>
                <a:latin typeface="Century Gothic" panose="020B0502020202020204" pitchFamily="34" charset="0"/>
              </a:defRPr>
            </a:lvl1pPr>
          </a:lstStyle>
          <a:p>
            <a:pPr lvl="0"/>
            <a:r>
              <a:rPr lang="es-ES"/>
              <a:t>Editar los estilos de texto del patrón</a:t>
            </a:r>
          </a:p>
        </p:txBody>
      </p:sp>
      <p:sp>
        <p:nvSpPr>
          <p:cNvPr id="39" name="Text Placeholder 9"/>
          <p:cNvSpPr>
            <a:spLocks noGrp="1"/>
          </p:cNvSpPr>
          <p:nvPr>
            <p:ph type="body" sz="quarter" idx="18"/>
          </p:nvPr>
        </p:nvSpPr>
        <p:spPr>
          <a:xfrm>
            <a:off x="6564555" y="2647450"/>
            <a:ext cx="4899025" cy="576000"/>
          </a:xfrm>
        </p:spPr>
        <p:txBody>
          <a:bodyPr anchor="ctr">
            <a:normAutofit/>
          </a:bodyPr>
          <a:lstStyle>
            <a:lvl1pPr marL="0" indent="0" algn="ctr">
              <a:buNone/>
              <a:defRPr sz="2400">
                <a:solidFill>
                  <a:schemeClr val="bg1"/>
                </a:solidFill>
                <a:latin typeface="Century Gothic" panose="020B0502020202020204" pitchFamily="34" charset="0"/>
              </a:defRPr>
            </a:lvl1pPr>
          </a:lstStyle>
          <a:p>
            <a:pPr lvl="0"/>
            <a:r>
              <a:rPr lang="es-ES"/>
              <a:t>Editar los estilos de texto del patrón</a:t>
            </a:r>
          </a:p>
        </p:txBody>
      </p:sp>
      <p:sp>
        <p:nvSpPr>
          <p:cNvPr id="28" name="Date Placeholder 4">
            <a:extLst>
              <a:ext uri="{FF2B5EF4-FFF2-40B4-BE49-F238E27FC236}">
                <a16:creationId xmlns:a16="http://schemas.microsoft.com/office/drawing/2014/main" id="{B3DE266D-D89C-4784-B5F5-524331777882}"/>
              </a:ext>
            </a:extLst>
          </p:cNvPr>
          <p:cNvSpPr>
            <a:spLocks noGrp="1"/>
          </p:cNvSpPr>
          <p:nvPr>
            <p:ph type="dt" sz="half" idx="19"/>
          </p:nvPr>
        </p:nvSpPr>
        <p:spPr/>
        <p:txBody>
          <a:bodyPr/>
          <a:lstStyle>
            <a:lvl1pPr>
              <a:defRPr/>
            </a:lvl1pPr>
          </a:lstStyle>
          <a:p>
            <a:pPr>
              <a:defRPr/>
            </a:pPr>
            <a:fld id="{9D754391-D3A0-4204-AC35-8A835C8A7D98}" type="datetime1">
              <a:rPr lang="es-ES" smtClean="0">
                <a:solidFill>
                  <a:prstClr val="black">
                    <a:tint val="75000"/>
                  </a:prstClr>
                </a:solidFill>
              </a:rPr>
              <a:pPr>
                <a:defRPr/>
              </a:pPr>
              <a:t>21/09/2023</a:t>
            </a:fld>
            <a:endParaRPr lang="pt-BR">
              <a:solidFill>
                <a:prstClr val="black">
                  <a:tint val="75000"/>
                </a:prstClr>
              </a:solidFill>
            </a:endParaRPr>
          </a:p>
        </p:txBody>
      </p:sp>
      <p:sp>
        <p:nvSpPr>
          <p:cNvPr id="29" name="Footer Placeholder 5">
            <a:extLst>
              <a:ext uri="{FF2B5EF4-FFF2-40B4-BE49-F238E27FC236}">
                <a16:creationId xmlns:a16="http://schemas.microsoft.com/office/drawing/2014/main" id="{22C2736F-7184-4C57-8061-C564F5436171}"/>
              </a:ext>
            </a:extLst>
          </p:cNvPr>
          <p:cNvSpPr>
            <a:spLocks noGrp="1"/>
          </p:cNvSpPr>
          <p:nvPr>
            <p:ph type="ftr" sz="quarter" idx="20"/>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30" name="Slide Number Placeholder 6">
            <a:extLst>
              <a:ext uri="{FF2B5EF4-FFF2-40B4-BE49-F238E27FC236}">
                <a16:creationId xmlns:a16="http://schemas.microsoft.com/office/drawing/2014/main" id="{5DC72781-9190-4747-8796-BA30BEBF3C05}"/>
              </a:ext>
            </a:extLst>
          </p:cNvPr>
          <p:cNvSpPr>
            <a:spLocks noGrp="1"/>
          </p:cNvSpPr>
          <p:nvPr>
            <p:ph type="sldNum" sz="quarter" idx="21"/>
          </p:nvPr>
        </p:nvSpPr>
        <p:spPr/>
        <p:txBody>
          <a:bodyPr/>
          <a:lstStyle>
            <a:lvl1pPr>
              <a:defRPr/>
            </a:lvl1pPr>
          </a:lstStyle>
          <a:p>
            <a:pPr>
              <a:defRPr/>
            </a:pPr>
            <a:fld id="{BFB38036-DC6C-416A-BEA5-71A0D5BFAE55}" type="slidenum">
              <a:rPr lang="pt-BR" altLang="es-PE"/>
              <a:pPr>
                <a:defRPr/>
              </a:pPr>
              <a:t>‹Nº›</a:t>
            </a:fld>
            <a:endParaRPr lang="pt-BR" altLang="es-PE"/>
          </a:p>
        </p:txBody>
      </p:sp>
    </p:spTree>
    <p:extLst>
      <p:ext uri="{BB962C8B-B14F-4D97-AF65-F5344CB8AC3E}">
        <p14:creationId xmlns:p14="http://schemas.microsoft.com/office/powerpoint/2010/main" val="31393337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9A4FA43-8CDE-481B-8BD4-134DDC0116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38350"/>
            <a:ext cx="12192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5FBBBF3B-4508-4894-B2B5-D143A879B7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lvl1pPr>
              <a:defRPr sz="6000">
                <a:solidFill>
                  <a:srgbClr val="00477C"/>
                </a:solidFill>
                <a:latin typeface="Century Gothic" panose="020B0502020202020204" pitchFamily="34" charset="0"/>
              </a:defRPr>
            </a:lvl1pPr>
          </a:lstStyle>
          <a:p>
            <a:r>
              <a:rPr lang="es-ES"/>
              <a:t>Haga clic para modificar el estilo de título del patrón</a:t>
            </a:r>
            <a:endParaRPr lang="pt-BR" dirty="0"/>
          </a:p>
        </p:txBody>
      </p:sp>
      <p:sp>
        <p:nvSpPr>
          <p:cNvPr id="5" name="Date Placeholder 2">
            <a:extLst>
              <a:ext uri="{FF2B5EF4-FFF2-40B4-BE49-F238E27FC236}">
                <a16:creationId xmlns:a16="http://schemas.microsoft.com/office/drawing/2014/main" id="{FE065AD8-3809-4CFE-83EF-861256490DB5}"/>
              </a:ext>
            </a:extLst>
          </p:cNvPr>
          <p:cNvSpPr>
            <a:spLocks noGrp="1"/>
          </p:cNvSpPr>
          <p:nvPr>
            <p:ph type="dt" sz="half" idx="10"/>
          </p:nvPr>
        </p:nvSpPr>
        <p:spPr/>
        <p:txBody>
          <a:bodyPr/>
          <a:lstStyle>
            <a:lvl1pPr>
              <a:defRPr/>
            </a:lvl1pPr>
          </a:lstStyle>
          <a:p>
            <a:pPr>
              <a:defRPr/>
            </a:pPr>
            <a:fld id="{4D54DC26-8211-4306-8109-8A9E563112C9}" type="datetime1">
              <a:rPr lang="es-ES" smtClean="0">
                <a:solidFill>
                  <a:prstClr val="black">
                    <a:tint val="75000"/>
                  </a:prstClr>
                </a:solidFill>
              </a:rPr>
              <a:pPr>
                <a:defRPr/>
              </a:pPr>
              <a:t>21/09/2023</a:t>
            </a:fld>
            <a:endParaRPr lang="pt-BR">
              <a:solidFill>
                <a:prstClr val="black">
                  <a:tint val="75000"/>
                </a:prstClr>
              </a:solidFill>
            </a:endParaRPr>
          </a:p>
        </p:txBody>
      </p:sp>
      <p:sp>
        <p:nvSpPr>
          <p:cNvPr id="6" name="Footer Placeholder 3">
            <a:extLst>
              <a:ext uri="{FF2B5EF4-FFF2-40B4-BE49-F238E27FC236}">
                <a16:creationId xmlns:a16="http://schemas.microsoft.com/office/drawing/2014/main" id="{CAC5383F-644D-4BC0-AAAC-1FD3BEE3EF75}"/>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7" name="Slide Number Placeholder 4">
            <a:extLst>
              <a:ext uri="{FF2B5EF4-FFF2-40B4-BE49-F238E27FC236}">
                <a16:creationId xmlns:a16="http://schemas.microsoft.com/office/drawing/2014/main" id="{18B322AF-8A77-41B7-B536-22F6A0CEF8B4}"/>
              </a:ext>
            </a:extLst>
          </p:cNvPr>
          <p:cNvSpPr>
            <a:spLocks noGrp="1"/>
          </p:cNvSpPr>
          <p:nvPr>
            <p:ph type="sldNum" sz="quarter" idx="12"/>
          </p:nvPr>
        </p:nvSpPr>
        <p:spPr/>
        <p:txBody>
          <a:bodyPr/>
          <a:lstStyle>
            <a:lvl1pPr>
              <a:defRPr/>
            </a:lvl1pPr>
          </a:lstStyle>
          <a:p>
            <a:pPr>
              <a:defRPr/>
            </a:pPr>
            <a:fld id="{5539F694-8B8C-485B-A2CF-1AF8B30C8BCB}" type="slidenum">
              <a:rPr lang="pt-BR" altLang="es-PE"/>
              <a:pPr>
                <a:defRPr/>
              </a:pPr>
              <a:t>‹Nº›</a:t>
            </a:fld>
            <a:endParaRPr lang="pt-BR" altLang="es-PE"/>
          </a:p>
        </p:txBody>
      </p:sp>
    </p:spTree>
    <p:extLst>
      <p:ext uri="{BB962C8B-B14F-4D97-AF65-F5344CB8AC3E}">
        <p14:creationId xmlns:p14="http://schemas.microsoft.com/office/powerpoint/2010/main" val="2585797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29AE3BF-E58B-436C-A261-E7ED79DFFBD3}"/>
              </a:ext>
            </a:extLst>
          </p:cNvPr>
          <p:cNvPicPr>
            <a:picLocks/>
          </p:cNvPicPr>
          <p:nvPr userDrawn="1"/>
        </p:nvPicPr>
        <p:blipFill rotWithShape="1">
          <a:blip r:embed="rId3" cstate="print"/>
          <a:srcRect/>
          <a:stretch/>
        </p:blipFill>
        <p:spPr>
          <a:xfrm>
            <a:off x="3926" y="3841423"/>
            <a:ext cx="3323734" cy="3016577"/>
          </a:xfrm>
          <a:prstGeom prst="rtTriangle">
            <a:avLst/>
          </a:prstGeom>
        </p:spPr>
      </p:pic>
      <p:pic>
        <p:nvPicPr>
          <p:cNvPr id="3" name="Picture 8">
            <a:extLst>
              <a:ext uri="{FF2B5EF4-FFF2-40B4-BE49-F238E27FC236}">
                <a16:creationId xmlns:a16="http://schemas.microsoft.com/office/drawing/2014/main" id="{CE38B906-D112-42B1-B9A5-ECE9FB705D5E}"/>
              </a:ext>
            </a:extLst>
          </p:cNvPr>
          <p:cNvPicPr>
            <a:picLocks/>
          </p:cNvPicPr>
          <p:nvPr userDrawn="1"/>
        </p:nvPicPr>
        <p:blipFill rotWithShape="1">
          <a:blip r:embed="rId3" cstate="print"/>
          <a:srcRect/>
          <a:stretch/>
        </p:blipFill>
        <p:spPr>
          <a:xfrm rot="10800000">
            <a:off x="8868266" y="0"/>
            <a:ext cx="3323734" cy="3016577"/>
          </a:xfrm>
          <a:prstGeom prst="rtTriangle">
            <a:avLst/>
          </a:prstGeom>
        </p:spPr>
      </p:pic>
      <p:sp>
        <p:nvSpPr>
          <p:cNvPr id="4" name="Date Placeholder 1">
            <a:extLst>
              <a:ext uri="{FF2B5EF4-FFF2-40B4-BE49-F238E27FC236}">
                <a16:creationId xmlns:a16="http://schemas.microsoft.com/office/drawing/2014/main" id="{97C4A4C9-8AD6-4AA1-8F6A-F4F9C566603A}"/>
              </a:ext>
            </a:extLst>
          </p:cNvPr>
          <p:cNvSpPr>
            <a:spLocks noGrp="1"/>
          </p:cNvSpPr>
          <p:nvPr>
            <p:ph type="dt" sz="half" idx="10"/>
          </p:nvPr>
        </p:nvSpPr>
        <p:spPr/>
        <p:txBody>
          <a:bodyPr/>
          <a:lstStyle>
            <a:lvl1pPr>
              <a:defRPr/>
            </a:lvl1pPr>
          </a:lstStyle>
          <a:p>
            <a:pPr>
              <a:defRPr/>
            </a:pPr>
            <a:fld id="{6819D0DF-FF88-401F-A0CA-FF3B445ACD83}" type="datetime1">
              <a:rPr lang="es-ES" smtClean="0">
                <a:solidFill>
                  <a:prstClr val="black">
                    <a:tint val="75000"/>
                  </a:prstClr>
                </a:solidFill>
              </a:rPr>
              <a:pPr>
                <a:defRPr/>
              </a:pPr>
              <a:t>21/09/2023</a:t>
            </a:fld>
            <a:endParaRPr lang="pt-BR">
              <a:solidFill>
                <a:prstClr val="black">
                  <a:tint val="75000"/>
                </a:prstClr>
              </a:solidFill>
            </a:endParaRPr>
          </a:p>
        </p:txBody>
      </p:sp>
      <p:sp>
        <p:nvSpPr>
          <p:cNvPr id="5" name="Footer Placeholder 5">
            <a:extLst>
              <a:ext uri="{FF2B5EF4-FFF2-40B4-BE49-F238E27FC236}">
                <a16:creationId xmlns:a16="http://schemas.microsoft.com/office/drawing/2014/main" id="{DC1F801D-00E6-4C5C-BB4A-CB5D933C6F16}"/>
              </a:ext>
            </a:extLst>
          </p:cNvPr>
          <p:cNvSpPr>
            <a:spLocks noGrp="1"/>
          </p:cNvSpPr>
          <p:nvPr>
            <p:ph type="ftr" sz="quarter" idx="11"/>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6" name="Slide Number Placeholder 9">
            <a:extLst>
              <a:ext uri="{FF2B5EF4-FFF2-40B4-BE49-F238E27FC236}">
                <a16:creationId xmlns:a16="http://schemas.microsoft.com/office/drawing/2014/main" id="{3B91E7F0-5D0A-43CC-B58D-652380E97796}"/>
              </a:ext>
            </a:extLst>
          </p:cNvPr>
          <p:cNvSpPr>
            <a:spLocks noGrp="1"/>
          </p:cNvSpPr>
          <p:nvPr>
            <p:ph type="sldNum" sz="quarter" idx="12"/>
          </p:nvPr>
        </p:nvSpPr>
        <p:spPr/>
        <p:txBody>
          <a:bodyPr/>
          <a:lstStyle>
            <a:lvl1pPr>
              <a:defRPr/>
            </a:lvl1pPr>
          </a:lstStyle>
          <a:p>
            <a:pPr>
              <a:defRPr/>
            </a:pPr>
            <a:fld id="{70467383-2637-423B-BE4F-9036722C7030}" type="slidenum">
              <a:rPr lang="en-US" altLang="es-PE"/>
              <a:pPr>
                <a:defRPr/>
              </a:pPr>
              <a:t>‹Nº›</a:t>
            </a:fld>
            <a:endParaRPr lang="pt-BR" altLang="es-PE"/>
          </a:p>
        </p:txBody>
      </p:sp>
    </p:spTree>
    <p:extLst>
      <p:ext uri="{BB962C8B-B14F-4D97-AF65-F5344CB8AC3E}">
        <p14:creationId xmlns:p14="http://schemas.microsoft.com/office/powerpoint/2010/main" val="23337237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ido con leyend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BC80E57C-3305-4C2C-A35F-5AA8466162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72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id="{FB881421-A007-4FEF-BD36-5C59A115247B}"/>
              </a:ext>
            </a:extLst>
          </p:cNvPr>
          <p:cNvSpPr/>
          <p:nvPr userDrawn="1"/>
        </p:nvSpPr>
        <p:spPr>
          <a:xfrm>
            <a:off x="0" y="0"/>
            <a:ext cx="4702175"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solidFill>
                <a:prstClr val="white"/>
              </a:solidFill>
            </a:endParaRPr>
          </a:p>
        </p:txBody>
      </p:sp>
      <p:sp>
        <p:nvSpPr>
          <p:cNvPr id="8" name="Rounded Rectangle 21">
            <a:extLst>
              <a:ext uri="{FF2B5EF4-FFF2-40B4-BE49-F238E27FC236}">
                <a16:creationId xmlns:a16="http://schemas.microsoft.com/office/drawing/2014/main" id="{766E8EA9-B0DD-4000-A63F-13A053270F99}"/>
              </a:ext>
            </a:extLst>
          </p:cNvPr>
          <p:cNvSpPr/>
          <p:nvPr userDrawn="1"/>
        </p:nvSpPr>
        <p:spPr>
          <a:xfrm>
            <a:off x="242888" y="2460625"/>
            <a:ext cx="4143375" cy="7540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3" name="Content Placeholder 2"/>
          <p:cNvSpPr>
            <a:spLocks noGrp="1"/>
          </p:cNvSpPr>
          <p:nvPr>
            <p:ph idx="1"/>
          </p:nvPr>
        </p:nvSpPr>
        <p:spPr>
          <a:xfrm>
            <a:off x="5386099" y="297512"/>
            <a:ext cx="6514956" cy="6058838"/>
          </a:xfrm>
        </p:spPr>
        <p:txBody>
          <a:bodyPr>
            <a:normAutofit/>
          </a:bodyPr>
          <a:lstStyle>
            <a:lvl1pPr marL="0" indent="0">
              <a:buNone/>
              <a:defRPr sz="3000">
                <a:solidFill>
                  <a:srgbClr val="00477C"/>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p:txBody>
      </p:sp>
      <p:sp>
        <p:nvSpPr>
          <p:cNvPr id="21" name="Title 1"/>
          <p:cNvSpPr>
            <a:spLocks noGrp="1"/>
          </p:cNvSpPr>
          <p:nvPr>
            <p:ph type="title"/>
          </p:nvPr>
        </p:nvSpPr>
        <p:spPr>
          <a:xfrm>
            <a:off x="236464" y="268936"/>
            <a:ext cx="4142509" cy="1920443"/>
          </a:xfrm>
        </p:spPr>
        <p:txBody>
          <a:bodyPr>
            <a:normAutofit/>
          </a:bodyPr>
          <a:lstStyle>
            <a:lvl1pPr algn="ctr">
              <a:defRPr sz="54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23" name="Text Placeholder 3"/>
          <p:cNvSpPr>
            <a:spLocks noGrp="1"/>
          </p:cNvSpPr>
          <p:nvPr>
            <p:ph type="body" sz="half" idx="2"/>
          </p:nvPr>
        </p:nvSpPr>
        <p:spPr>
          <a:xfrm>
            <a:off x="245989" y="2461250"/>
            <a:ext cx="4143600" cy="753487"/>
          </a:xfrm>
        </p:spPr>
        <p:txBody>
          <a:bodyPr anchor="ctr">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24" name="Text Placeholder 12"/>
          <p:cNvSpPr>
            <a:spLocks noGrp="1"/>
          </p:cNvSpPr>
          <p:nvPr>
            <p:ph type="body" sz="quarter" idx="13"/>
          </p:nvPr>
        </p:nvSpPr>
        <p:spPr>
          <a:xfrm>
            <a:off x="261938" y="3400425"/>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a:t>Editar los estilos de texto del patrón</a:t>
            </a:r>
          </a:p>
        </p:txBody>
      </p:sp>
      <p:sp>
        <p:nvSpPr>
          <p:cNvPr id="9" name="Date Placeholder 4">
            <a:extLst>
              <a:ext uri="{FF2B5EF4-FFF2-40B4-BE49-F238E27FC236}">
                <a16:creationId xmlns:a16="http://schemas.microsoft.com/office/drawing/2014/main" id="{5E60BA76-F8B3-4FE6-9A28-367049BC5A25}"/>
              </a:ext>
            </a:extLst>
          </p:cNvPr>
          <p:cNvSpPr>
            <a:spLocks noGrp="1"/>
          </p:cNvSpPr>
          <p:nvPr>
            <p:ph type="dt" sz="half" idx="14"/>
          </p:nvPr>
        </p:nvSpPr>
        <p:spPr/>
        <p:txBody>
          <a:bodyPr/>
          <a:lstStyle>
            <a:lvl1pPr>
              <a:defRPr/>
            </a:lvl1pPr>
          </a:lstStyle>
          <a:p>
            <a:pPr>
              <a:defRPr/>
            </a:pPr>
            <a:fld id="{D20409D2-8D40-48E6-AFF0-218409B7F6DF}" type="datetime1">
              <a:rPr lang="es-ES" smtClean="0">
                <a:solidFill>
                  <a:prstClr val="black">
                    <a:tint val="75000"/>
                  </a:prstClr>
                </a:solidFill>
              </a:rPr>
              <a:pPr>
                <a:defRPr/>
              </a:pPr>
              <a:t>21/09/2023</a:t>
            </a:fld>
            <a:endParaRPr lang="pt-BR">
              <a:solidFill>
                <a:prstClr val="black">
                  <a:tint val="75000"/>
                </a:prstClr>
              </a:solidFill>
            </a:endParaRPr>
          </a:p>
        </p:txBody>
      </p:sp>
      <p:sp>
        <p:nvSpPr>
          <p:cNvPr id="10" name="Footer Placeholder 5">
            <a:extLst>
              <a:ext uri="{FF2B5EF4-FFF2-40B4-BE49-F238E27FC236}">
                <a16:creationId xmlns:a16="http://schemas.microsoft.com/office/drawing/2014/main" id="{6A133FB8-0812-4473-A0E3-4B20A980DFC2}"/>
              </a:ext>
            </a:extLst>
          </p:cNvPr>
          <p:cNvSpPr>
            <a:spLocks noGrp="1"/>
          </p:cNvSpPr>
          <p:nvPr>
            <p:ph type="ftr" sz="quarter" idx="15"/>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11" name="Slide Number Placeholder 6">
            <a:extLst>
              <a:ext uri="{FF2B5EF4-FFF2-40B4-BE49-F238E27FC236}">
                <a16:creationId xmlns:a16="http://schemas.microsoft.com/office/drawing/2014/main" id="{98458A7B-78B3-4958-8AE8-2C60C2101A10}"/>
              </a:ext>
            </a:extLst>
          </p:cNvPr>
          <p:cNvSpPr>
            <a:spLocks noGrp="1"/>
          </p:cNvSpPr>
          <p:nvPr>
            <p:ph type="sldNum" sz="quarter" idx="16"/>
          </p:nvPr>
        </p:nvSpPr>
        <p:spPr/>
        <p:txBody>
          <a:bodyPr/>
          <a:lstStyle>
            <a:lvl1pPr>
              <a:defRPr/>
            </a:lvl1pPr>
          </a:lstStyle>
          <a:p>
            <a:pPr>
              <a:defRPr/>
            </a:pPr>
            <a:fld id="{51E78C34-104B-44C7-B63D-10327209DE03}" type="slidenum">
              <a:rPr lang="pt-BR" altLang="es-PE"/>
              <a:pPr>
                <a:defRPr/>
              </a:pPr>
              <a:t>‹Nº›</a:t>
            </a:fld>
            <a:endParaRPr lang="pt-BR" altLang="es-PE"/>
          </a:p>
        </p:txBody>
      </p:sp>
    </p:spTree>
    <p:extLst>
      <p:ext uri="{BB962C8B-B14F-4D97-AF65-F5344CB8AC3E}">
        <p14:creationId xmlns:p14="http://schemas.microsoft.com/office/powerpoint/2010/main" val="291946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E9BAD6E-3727-4493-B4D4-BCD12361C1E7}" type="datetimeFigureOut">
              <a:rPr lang="es-PE" smtClean="0"/>
              <a:t>21/09/2023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19364932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n con leyend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8D268ADE-F7C5-435D-B71F-AE9F174BF0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72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409CA8F6-5B9B-44AB-8AB4-A645ECADBA3B}"/>
              </a:ext>
            </a:extLst>
          </p:cNvPr>
          <p:cNvSpPr/>
          <p:nvPr userDrawn="1"/>
        </p:nvSpPr>
        <p:spPr>
          <a:xfrm>
            <a:off x="0" y="0"/>
            <a:ext cx="4702175"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solidFill>
                <a:prstClr val="white"/>
              </a:solidFill>
            </a:endParaRPr>
          </a:p>
        </p:txBody>
      </p:sp>
      <p:sp>
        <p:nvSpPr>
          <p:cNvPr id="8" name="Rounded Rectangle 10">
            <a:extLst>
              <a:ext uri="{FF2B5EF4-FFF2-40B4-BE49-F238E27FC236}">
                <a16:creationId xmlns:a16="http://schemas.microsoft.com/office/drawing/2014/main" id="{691CC1B0-C0D4-44C3-B788-B335DC7F9AA3}"/>
              </a:ext>
            </a:extLst>
          </p:cNvPr>
          <p:cNvSpPr/>
          <p:nvPr userDrawn="1"/>
        </p:nvSpPr>
        <p:spPr>
          <a:xfrm>
            <a:off x="242888" y="2460625"/>
            <a:ext cx="4143375" cy="7540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 name="Title 1"/>
          <p:cNvSpPr>
            <a:spLocks noGrp="1"/>
          </p:cNvSpPr>
          <p:nvPr>
            <p:ph type="title"/>
          </p:nvPr>
        </p:nvSpPr>
        <p:spPr>
          <a:xfrm>
            <a:off x="236464" y="268936"/>
            <a:ext cx="4142509" cy="1920443"/>
          </a:xfrm>
        </p:spPr>
        <p:txBody>
          <a:bodyPr>
            <a:normAutofit/>
          </a:bodyPr>
          <a:lstStyle>
            <a:lvl1pPr algn="ctr">
              <a:defRPr sz="5400">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4" name="Text Placeholder 3"/>
          <p:cNvSpPr>
            <a:spLocks noGrp="1"/>
          </p:cNvSpPr>
          <p:nvPr>
            <p:ph type="body" sz="half" idx="2"/>
          </p:nvPr>
        </p:nvSpPr>
        <p:spPr>
          <a:xfrm>
            <a:off x="245989" y="2461250"/>
            <a:ext cx="4143600" cy="753487"/>
          </a:xfrm>
        </p:spPr>
        <p:txBody>
          <a:bodyPr anchor="ctr">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13" name="Text Placeholder 12"/>
          <p:cNvSpPr>
            <a:spLocks noGrp="1"/>
          </p:cNvSpPr>
          <p:nvPr>
            <p:ph type="body" sz="quarter" idx="13"/>
          </p:nvPr>
        </p:nvSpPr>
        <p:spPr>
          <a:xfrm>
            <a:off x="261938" y="3400425"/>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a:t>Editar los estilos de texto del patrón</a:t>
            </a:r>
          </a:p>
        </p:txBody>
      </p:sp>
      <p:sp>
        <p:nvSpPr>
          <p:cNvPr id="14" name="Picture Placeholder 13"/>
          <p:cNvSpPr>
            <a:spLocks noGrp="1"/>
          </p:cNvSpPr>
          <p:nvPr>
            <p:ph type="pic" sz="quarter" idx="14"/>
          </p:nvPr>
        </p:nvSpPr>
        <p:spPr>
          <a:xfrm>
            <a:off x="5426075" y="297511"/>
            <a:ext cx="6461126" cy="6058839"/>
          </a:xfrm>
        </p:spPr>
        <p:txBody>
          <a:bodyPr rtlCol="0">
            <a:normAutofit/>
          </a:bodyPr>
          <a:lstStyle>
            <a:lvl1pPr marL="0" indent="0" algn="l">
              <a:buNone/>
              <a:defRPr>
                <a:solidFill>
                  <a:srgbClr val="00477C"/>
                </a:solidFill>
              </a:defRPr>
            </a:lvl1pPr>
          </a:lstStyle>
          <a:p>
            <a:pPr lvl="0"/>
            <a:r>
              <a:rPr lang="es-ES" noProof="0"/>
              <a:t>Haga clic en el icono para agregar una imagen</a:t>
            </a:r>
            <a:endParaRPr lang="pt-BR" noProof="0" dirty="0"/>
          </a:p>
        </p:txBody>
      </p:sp>
      <p:sp>
        <p:nvSpPr>
          <p:cNvPr id="9" name="Date Placeholder 4">
            <a:extLst>
              <a:ext uri="{FF2B5EF4-FFF2-40B4-BE49-F238E27FC236}">
                <a16:creationId xmlns:a16="http://schemas.microsoft.com/office/drawing/2014/main" id="{1E9171D0-0EF2-4E99-93B2-501BDA774C68}"/>
              </a:ext>
            </a:extLst>
          </p:cNvPr>
          <p:cNvSpPr>
            <a:spLocks noGrp="1"/>
          </p:cNvSpPr>
          <p:nvPr>
            <p:ph type="dt" sz="half" idx="15"/>
          </p:nvPr>
        </p:nvSpPr>
        <p:spPr/>
        <p:txBody>
          <a:bodyPr/>
          <a:lstStyle>
            <a:lvl1pPr>
              <a:defRPr/>
            </a:lvl1pPr>
          </a:lstStyle>
          <a:p>
            <a:pPr>
              <a:defRPr/>
            </a:pPr>
            <a:fld id="{9499D612-BF89-469E-86E8-9F46C3E9935F}" type="datetime1">
              <a:rPr lang="es-ES" smtClean="0">
                <a:solidFill>
                  <a:prstClr val="black">
                    <a:tint val="75000"/>
                  </a:prstClr>
                </a:solidFill>
              </a:rPr>
              <a:pPr>
                <a:defRPr/>
              </a:pPr>
              <a:t>21/09/2023</a:t>
            </a:fld>
            <a:endParaRPr lang="pt-BR">
              <a:solidFill>
                <a:prstClr val="black">
                  <a:tint val="75000"/>
                </a:prstClr>
              </a:solidFill>
            </a:endParaRPr>
          </a:p>
        </p:txBody>
      </p:sp>
      <p:sp>
        <p:nvSpPr>
          <p:cNvPr id="10" name="Footer Placeholder 5">
            <a:extLst>
              <a:ext uri="{FF2B5EF4-FFF2-40B4-BE49-F238E27FC236}">
                <a16:creationId xmlns:a16="http://schemas.microsoft.com/office/drawing/2014/main" id="{38E6ADF7-04AC-4170-905A-4104E9623576}"/>
              </a:ext>
            </a:extLst>
          </p:cNvPr>
          <p:cNvSpPr>
            <a:spLocks noGrp="1"/>
          </p:cNvSpPr>
          <p:nvPr>
            <p:ph type="ftr" sz="quarter" idx="16"/>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11" name="Slide Number Placeholder 6">
            <a:extLst>
              <a:ext uri="{FF2B5EF4-FFF2-40B4-BE49-F238E27FC236}">
                <a16:creationId xmlns:a16="http://schemas.microsoft.com/office/drawing/2014/main" id="{3E059B63-FFE3-41BB-9485-52637935186D}"/>
              </a:ext>
            </a:extLst>
          </p:cNvPr>
          <p:cNvSpPr>
            <a:spLocks noGrp="1"/>
          </p:cNvSpPr>
          <p:nvPr>
            <p:ph type="sldNum" sz="quarter" idx="17"/>
          </p:nvPr>
        </p:nvSpPr>
        <p:spPr/>
        <p:txBody>
          <a:bodyPr/>
          <a:lstStyle>
            <a:lvl1pPr>
              <a:defRPr/>
            </a:lvl1pPr>
          </a:lstStyle>
          <a:p>
            <a:pPr>
              <a:defRPr/>
            </a:pPr>
            <a:fld id="{7896A2A5-6342-44C2-A26F-61217E5266C3}" type="slidenum">
              <a:rPr lang="pt-BR" altLang="es-PE"/>
              <a:pPr>
                <a:defRPr/>
              </a:pPr>
              <a:t>‹Nº›</a:t>
            </a:fld>
            <a:endParaRPr lang="pt-BR" altLang="es-PE"/>
          </a:p>
        </p:txBody>
      </p:sp>
    </p:spTree>
    <p:extLst>
      <p:ext uri="{BB962C8B-B14F-4D97-AF65-F5344CB8AC3E}">
        <p14:creationId xmlns:p14="http://schemas.microsoft.com/office/powerpoint/2010/main" val="7552054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9BC42A47-6CB8-473C-86F9-05C75545C333}"/>
              </a:ext>
            </a:extLst>
          </p:cNvPr>
          <p:cNvCxnSpPr/>
          <p:nvPr userDrawn="1"/>
        </p:nvCxnSpPr>
        <p:spPr>
          <a:xfrm>
            <a:off x="838200" y="360363"/>
            <a:ext cx="0" cy="1368425"/>
          </a:xfrm>
          <a:prstGeom prst="line">
            <a:avLst/>
          </a:prstGeom>
          <a:ln w="50800">
            <a:solidFill>
              <a:srgbClr val="E2E2E2"/>
            </a:solidFill>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a16="http://schemas.microsoft.com/office/drawing/2014/main" id="{310909C7-922F-444F-8A9A-1B235117FA3B}"/>
              </a:ext>
            </a:extLst>
          </p:cNvPr>
          <p:cNvCxnSpPr/>
          <p:nvPr userDrawn="1"/>
        </p:nvCxnSpPr>
        <p:spPr>
          <a:xfrm flipV="1">
            <a:off x="819150" y="1690688"/>
            <a:ext cx="9612313" cy="26987"/>
          </a:xfrm>
          <a:prstGeom prst="line">
            <a:avLst/>
          </a:prstGeom>
          <a:ln w="50800">
            <a:solidFill>
              <a:srgbClr val="E2E2E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9572625" cy="1325563"/>
          </a:xfrm>
        </p:spPr>
        <p:txBody>
          <a:bodyPr/>
          <a:lstStyle>
            <a:lvl1pPr>
              <a:defRPr strike="noStrike">
                <a:solidFill>
                  <a:srgbClr val="E2E2E2"/>
                </a:solidFill>
                <a:latin typeface="Century Gothic" panose="020B0502020202020204" pitchFamily="34" charset="0"/>
              </a:defRPr>
            </a:lvl1pPr>
          </a:lstStyle>
          <a:p>
            <a:r>
              <a:rPr lang="es-ES"/>
              <a:t>Haga clic para modificar el estilo de título del patrón</a:t>
            </a:r>
            <a:endParaRPr lang="pt-BR" dirty="0"/>
          </a:p>
        </p:txBody>
      </p:sp>
      <p:sp>
        <p:nvSpPr>
          <p:cNvPr id="16" name="Text Placeholder 15"/>
          <p:cNvSpPr>
            <a:spLocks noGrp="1" noChangeAspect="1"/>
          </p:cNvSpPr>
          <p:nvPr>
            <p:ph type="body" sz="quarter" idx="14"/>
          </p:nvPr>
        </p:nvSpPr>
        <p:spPr>
          <a:xfrm rot="27000000">
            <a:off x="8139547" y="2805546"/>
            <a:ext cx="6858000" cy="1246906"/>
          </a:xfrm>
          <a:solidFill>
            <a:srgbClr val="E2E2E2"/>
          </a:solidFill>
        </p:spPr>
        <p:txBody>
          <a:bodyPr anchor="ctr">
            <a:normAutofit/>
          </a:bodyPr>
          <a:lstStyle>
            <a:lvl1pPr marL="0" indent="0" algn="ctr">
              <a:buNone/>
              <a:defRPr lang="pt-BR" sz="4100" dirty="0">
                <a:solidFill>
                  <a:srgbClr val="676767"/>
                </a:solidFill>
                <a:latin typeface="Century Gothic" panose="020B0502020202020204" pitchFamily="34" charset="0"/>
              </a:defRPr>
            </a:lvl1pPr>
          </a:lstStyle>
          <a:p>
            <a:pPr lvl="0"/>
            <a:r>
              <a:rPr lang="es-ES"/>
              <a:t>Editar los estilos de texto del patrón</a:t>
            </a:r>
          </a:p>
        </p:txBody>
      </p:sp>
      <p:sp>
        <p:nvSpPr>
          <p:cNvPr id="7" name="Text Placeholder 6"/>
          <p:cNvSpPr>
            <a:spLocks noGrp="1"/>
          </p:cNvSpPr>
          <p:nvPr>
            <p:ph type="body" sz="quarter" idx="15"/>
          </p:nvPr>
        </p:nvSpPr>
        <p:spPr>
          <a:xfrm>
            <a:off x="838199" y="2008188"/>
            <a:ext cx="9572625" cy="4129087"/>
          </a:xfrm>
        </p:spPr>
        <p:txBody>
          <a:bodyPr vert="vert"/>
          <a:lstStyle>
            <a:lvl1pPr marL="0" indent="0">
              <a:buNone/>
              <a:defRPr>
                <a:solidFill>
                  <a:schemeClr val="bg1"/>
                </a:solidFill>
                <a:latin typeface="Century Gothic" panose="020B0502020202020204" pitchFamily="34" charset="0"/>
              </a:defRPr>
            </a:lvl1pPr>
          </a:lstStyle>
          <a:p>
            <a:pPr lvl="0"/>
            <a:r>
              <a:rPr lang="es-ES"/>
              <a:t>Editar los estilos de texto del patrón</a:t>
            </a:r>
          </a:p>
        </p:txBody>
      </p:sp>
      <p:sp>
        <p:nvSpPr>
          <p:cNvPr id="8" name="Date Placeholder 2">
            <a:extLst>
              <a:ext uri="{FF2B5EF4-FFF2-40B4-BE49-F238E27FC236}">
                <a16:creationId xmlns:a16="http://schemas.microsoft.com/office/drawing/2014/main" id="{50BCAFAB-1FDB-47C3-94E9-3645A90B898E}"/>
              </a:ext>
            </a:extLst>
          </p:cNvPr>
          <p:cNvSpPr>
            <a:spLocks noGrp="1"/>
          </p:cNvSpPr>
          <p:nvPr>
            <p:ph type="dt" sz="half" idx="16"/>
          </p:nvPr>
        </p:nvSpPr>
        <p:spPr/>
        <p:txBody>
          <a:bodyPr/>
          <a:lstStyle>
            <a:lvl1pPr>
              <a:defRPr/>
            </a:lvl1pPr>
          </a:lstStyle>
          <a:p>
            <a:pPr>
              <a:defRPr/>
            </a:pPr>
            <a:fld id="{FDBCAD31-8061-49A9-827B-01C8AB28A26C}" type="datetime1">
              <a:rPr lang="es-ES" smtClean="0">
                <a:solidFill>
                  <a:prstClr val="black">
                    <a:tint val="75000"/>
                  </a:prstClr>
                </a:solidFill>
              </a:rPr>
              <a:pPr>
                <a:defRPr/>
              </a:pPr>
              <a:t>21/09/2023</a:t>
            </a:fld>
            <a:endParaRPr lang="pt-BR">
              <a:solidFill>
                <a:prstClr val="black">
                  <a:tint val="75000"/>
                </a:prstClr>
              </a:solidFill>
            </a:endParaRPr>
          </a:p>
        </p:txBody>
      </p:sp>
      <p:sp>
        <p:nvSpPr>
          <p:cNvPr id="9" name="Footer Placeholder 3">
            <a:extLst>
              <a:ext uri="{FF2B5EF4-FFF2-40B4-BE49-F238E27FC236}">
                <a16:creationId xmlns:a16="http://schemas.microsoft.com/office/drawing/2014/main" id="{D266E51C-7F28-47AE-BC24-073FFD9BD17F}"/>
              </a:ext>
            </a:extLst>
          </p:cNvPr>
          <p:cNvSpPr>
            <a:spLocks noGrp="1"/>
          </p:cNvSpPr>
          <p:nvPr>
            <p:ph type="ftr" sz="quarter" idx="17"/>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10" name="Slide Number Placeholder 4">
            <a:extLst>
              <a:ext uri="{FF2B5EF4-FFF2-40B4-BE49-F238E27FC236}">
                <a16:creationId xmlns:a16="http://schemas.microsoft.com/office/drawing/2014/main" id="{52CC45B7-76B2-4AD7-B72C-584007C5B480}"/>
              </a:ext>
            </a:extLst>
          </p:cNvPr>
          <p:cNvSpPr>
            <a:spLocks noGrp="1"/>
          </p:cNvSpPr>
          <p:nvPr>
            <p:ph type="sldNum" sz="quarter" idx="18"/>
          </p:nvPr>
        </p:nvSpPr>
        <p:spPr/>
        <p:txBody>
          <a:bodyPr/>
          <a:lstStyle>
            <a:lvl1pPr>
              <a:defRPr/>
            </a:lvl1pPr>
          </a:lstStyle>
          <a:p>
            <a:pPr>
              <a:defRPr/>
            </a:pPr>
            <a:fld id="{A1DDDA69-154D-47D8-B9A9-CEA3A540097D}" type="slidenum">
              <a:rPr lang="pt-BR" altLang="es-PE"/>
              <a:pPr>
                <a:defRPr/>
              </a:pPr>
              <a:t>‹Nº›</a:t>
            </a:fld>
            <a:endParaRPr lang="pt-BR" altLang="es-PE"/>
          </a:p>
        </p:txBody>
      </p:sp>
    </p:spTree>
    <p:extLst>
      <p:ext uri="{BB962C8B-B14F-4D97-AF65-F5344CB8AC3E}">
        <p14:creationId xmlns:p14="http://schemas.microsoft.com/office/powerpoint/2010/main" val="29756033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ítulo y texto vertical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E64758C-7A9C-4295-AE00-775544CD19AC}"/>
              </a:ext>
            </a:extLst>
          </p:cNvPr>
          <p:cNvSpPr/>
          <p:nvPr userDrawn="1"/>
        </p:nvSpPr>
        <p:spPr>
          <a:xfrm>
            <a:off x="0" y="1419225"/>
            <a:ext cx="1271588"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11">
            <a:extLst>
              <a:ext uri="{FF2B5EF4-FFF2-40B4-BE49-F238E27FC236}">
                <a16:creationId xmlns:a16="http://schemas.microsoft.com/office/drawing/2014/main" id="{BEDE364B-32C0-476E-9278-48F44F4B4354}"/>
              </a:ext>
            </a:extLst>
          </p:cNvPr>
          <p:cNvSpPr/>
          <p:nvPr userDrawn="1"/>
        </p:nvSpPr>
        <p:spPr>
          <a:xfrm>
            <a:off x="1265238" y="1420813"/>
            <a:ext cx="795337"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E7E6E6">
                  <a:lumMod val="25000"/>
                </a:srgbClr>
              </a:solidFill>
            </a:endParaRPr>
          </a:p>
        </p:txBody>
      </p:sp>
      <p:pic>
        <p:nvPicPr>
          <p:cNvPr id="7" name="Picture 13">
            <a:extLst>
              <a:ext uri="{FF2B5EF4-FFF2-40B4-BE49-F238E27FC236}">
                <a16:creationId xmlns:a16="http://schemas.microsoft.com/office/drawing/2014/main" id="{C3926FC5-C4CF-441A-97F1-34B08D39A4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0669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4"/>
          </p:nvPr>
        </p:nvSpPr>
        <p:spPr>
          <a:xfrm>
            <a:off x="2312988" y="1419225"/>
            <a:ext cx="9407525" cy="4829175"/>
          </a:xfrm>
        </p:spPr>
        <p:txBody>
          <a:bodyPr vert="vert270"/>
          <a:lstStyle>
            <a:lvl1pPr marL="0" indent="0">
              <a:buNone/>
              <a:defRPr>
                <a:solidFill>
                  <a:schemeClr val="bg1"/>
                </a:solidFill>
                <a:latin typeface="Century Gothic" panose="020B0502020202020204" pitchFamily="34" charset="0"/>
              </a:defRPr>
            </a:lvl1pPr>
          </a:lstStyle>
          <a:p>
            <a:pPr lvl="0"/>
            <a:r>
              <a:rPr lang="es-ES"/>
              <a:t>Editar los estilos de texto del patrón</a:t>
            </a:r>
          </a:p>
        </p:txBody>
      </p:sp>
      <p:sp>
        <p:nvSpPr>
          <p:cNvPr id="11" name="Title 1"/>
          <p:cNvSpPr>
            <a:spLocks noGrp="1"/>
          </p:cNvSpPr>
          <p:nvPr>
            <p:ph type="title"/>
          </p:nvPr>
        </p:nvSpPr>
        <p:spPr>
          <a:xfrm rot="16200000">
            <a:off x="-1774351" y="3197622"/>
            <a:ext cx="4829176" cy="1272382"/>
          </a:xfrm>
          <a:noFill/>
        </p:spPr>
        <p:txBody>
          <a:bodyPr>
            <a:normAutofit/>
          </a:bodyPr>
          <a:lstStyle>
            <a:lvl1pPr algn="l">
              <a:defRPr sz="4400">
                <a:solidFill>
                  <a:srgbClr val="024C96"/>
                </a:solidFill>
                <a:latin typeface="Century Gothic" panose="020B0502020202020204" pitchFamily="34" charset="0"/>
              </a:defRPr>
            </a:lvl1pPr>
          </a:lstStyle>
          <a:p>
            <a:r>
              <a:rPr lang="es-ES"/>
              <a:t>Haga clic para modificar el estilo de título del patrón</a:t>
            </a:r>
            <a:endParaRPr lang="pt-BR" dirty="0"/>
          </a:p>
        </p:txBody>
      </p:sp>
      <p:sp>
        <p:nvSpPr>
          <p:cNvPr id="13" name="Text Placeholder 7"/>
          <p:cNvSpPr>
            <a:spLocks noGrp="1"/>
          </p:cNvSpPr>
          <p:nvPr>
            <p:ph type="body" sz="quarter" idx="13"/>
          </p:nvPr>
        </p:nvSpPr>
        <p:spPr>
          <a:xfrm rot="16200000">
            <a:off x="-757381" y="3455811"/>
            <a:ext cx="4829180" cy="756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a:t>Editar los estilos de texto del patrón</a:t>
            </a:r>
          </a:p>
        </p:txBody>
      </p:sp>
      <p:sp>
        <p:nvSpPr>
          <p:cNvPr id="8" name="Date Placeholder 6">
            <a:extLst>
              <a:ext uri="{FF2B5EF4-FFF2-40B4-BE49-F238E27FC236}">
                <a16:creationId xmlns:a16="http://schemas.microsoft.com/office/drawing/2014/main" id="{008E011E-1731-4A4D-98EE-3F9107F7DE32}"/>
              </a:ext>
            </a:extLst>
          </p:cNvPr>
          <p:cNvSpPr>
            <a:spLocks noGrp="1"/>
          </p:cNvSpPr>
          <p:nvPr>
            <p:ph type="dt" sz="half" idx="15"/>
          </p:nvPr>
        </p:nvSpPr>
        <p:spPr/>
        <p:txBody>
          <a:bodyPr/>
          <a:lstStyle>
            <a:lvl1pPr>
              <a:defRPr/>
            </a:lvl1pPr>
          </a:lstStyle>
          <a:p>
            <a:pPr>
              <a:defRPr/>
            </a:pPr>
            <a:fld id="{826EA6B1-651A-48C2-9395-5BE501F9A6FA}" type="datetime1">
              <a:rPr lang="es-ES" smtClean="0">
                <a:solidFill>
                  <a:prstClr val="black">
                    <a:tint val="75000"/>
                  </a:prstClr>
                </a:solidFill>
              </a:rPr>
              <a:pPr>
                <a:defRPr/>
              </a:pPr>
              <a:t>21/09/2023</a:t>
            </a:fld>
            <a:endParaRPr lang="pt-BR">
              <a:solidFill>
                <a:prstClr val="black">
                  <a:tint val="75000"/>
                </a:prstClr>
              </a:solidFill>
            </a:endParaRPr>
          </a:p>
        </p:txBody>
      </p:sp>
      <p:sp>
        <p:nvSpPr>
          <p:cNvPr id="10" name="Footer Placeholder 14">
            <a:extLst>
              <a:ext uri="{FF2B5EF4-FFF2-40B4-BE49-F238E27FC236}">
                <a16:creationId xmlns:a16="http://schemas.microsoft.com/office/drawing/2014/main" id="{EC2805B8-4D08-4BDF-BA26-93CB641EACEE}"/>
              </a:ext>
            </a:extLst>
          </p:cNvPr>
          <p:cNvSpPr>
            <a:spLocks noGrp="1"/>
          </p:cNvSpPr>
          <p:nvPr>
            <p:ph type="ftr" sz="quarter" idx="16"/>
          </p:nvPr>
        </p:nvSpPr>
        <p:spPr/>
        <p:txBody>
          <a:bodyPr/>
          <a:lstStyle>
            <a:lvl1pPr>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12" name="Slide Number Placeholder 15">
            <a:extLst>
              <a:ext uri="{FF2B5EF4-FFF2-40B4-BE49-F238E27FC236}">
                <a16:creationId xmlns:a16="http://schemas.microsoft.com/office/drawing/2014/main" id="{FE4F5A8A-1F50-4C0F-B421-ADB71CEEE51A}"/>
              </a:ext>
            </a:extLst>
          </p:cNvPr>
          <p:cNvSpPr>
            <a:spLocks noGrp="1"/>
          </p:cNvSpPr>
          <p:nvPr>
            <p:ph type="sldNum" sz="quarter" idx="17"/>
          </p:nvPr>
        </p:nvSpPr>
        <p:spPr/>
        <p:txBody>
          <a:bodyPr/>
          <a:lstStyle>
            <a:lvl1pPr>
              <a:defRPr/>
            </a:lvl1pPr>
          </a:lstStyle>
          <a:p>
            <a:pPr>
              <a:defRPr/>
            </a:pPr>
            <a:fld id="{8C1598EC-941D-4A77-BDA5-20818426229F}" type="slidenum">
              <a:rPr lang="pt-BR" altLang="es-PE"/>
              <a:pPr>
                <a:defRPr/>
              </a:pPr>
              <a:t>‹Nº›</a:t>
            </a:fld>
            <a:endParaRPr lang="pt-BR" altLang="es-PE"/>
          </a:p>
        </p:txBody>
      </p:sp>
    </p:spTree>
    <p:extLst>
      <p:ext uri="{BB962C8B-B14F-4D97-AF65-F5344CB8AC3E}">
        <p14:creationId xmlns:p14="http://schemas.microsoft.com/office/powerpoint/2010/main" val="21565507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10D96-BAF7-4A2F-AC03-27AF55E8981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5984CD-9250-4E4B-8E29-1B12D6868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E4CA07A-B1E5-453D-B166-548BA0E9A5CF}"/>
              </a:ext>
            </a:extLst>
          </p:cNvPr>
          <p:cNvSpPr>
            <a:spLocks noGrp="1"/>
          </p:cNvSpPr>
          <p:nvPr>
            <p:ph type="dt" sz="half" idx="10"/>
          </p:nvPr>
        </p:nvSpPr>
        <p:spPr/>
        <p:txBody>
          <a:bodyPr/>
          <a:lstStyle/>
          <a:p>
            <a:fld id="{97E3EC7B-F281-478F-97F9-C16F89CFCEE4}" type="datetime1">
              <a:rPr lang="es-ES" smtClean="0">
                <a:solidFill>
                  <a:prstClr val="black">
                    <a:tint val="75000"/>
                  </a:prstClr>
                </a:solidFill>
              </a: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4DCD6426-F76B-43F2-A93F-C991A676A3FF}"/>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6" name="Marcador de número de diapositiva 5">
            <a:extLst>
              <a:ext uri="{FF2B5EF4-FFF2-40B4-BE49-F238E27FC236}">
                <a16:creationId xmlns:a16="http://schemas.microsoft.com/office/drawing/2014/main" id="{B968651C-968F-4EBF-8CD2-5763CB7BE98F}"/>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94712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051A3-E563-4983-AEA6-027AF417D4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72BC14-6C40-47A8-B013-7CAED6237B3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C62201-1494-4270-A5D9-E06C2BED5276}"/>
              </a:ext>
            </a:extLst>
          </p:cNvPr>
          <p:cNvSpPr>
            <a:spLocks noGrp="1"/>
          </p:cNvSpPr>
          <p:nvPr>
            <p:ph type="dt" sz="half" idx="10"/>
          </p:nvPr>
        </p:nvSpPr>
        <p:spPr/>
        <p:txBody>
          <a:bodyPr/>
          <a:lstStyle/>
          <a:p>
            <a:fld id="{853C2687-A5D3-4F68-B01D-C8D3063073B9}" type="datetime1">
              <a:rPr lang="es-ES" smtClean="0">
                <a:solidFill>
                  <a:prstClr val="black">
                    <a:tint val="75000"/>
                  </a:prstClr>
                </a:solidFill>
              </a: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05C3B53B-A586-4252-B296-A769847060B9}"/>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6" name="Marcador de número de diapositiva 5">
            <a:extLst>
              <a:ext uri="{FF2B5EF4-FFF2-40B4-BE49-F238E27FC236}">
                <a16:creationId xmlns:a16="http://schemas.microsoft.com/office/drawing/2014/main" id="{934E8A44-CF46-4470-AA56-6374DB987E1B}"/>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66609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5DE7D-C530-4E95-B2B9-0404FA59118C}"/>
              </a:ext>
            </a:extLst>
          </p:cNvPr>
          <p:cNvSpPr>
            <a:spLocks noGrp="1"/>
          </p:cNvSpPr>
          <p:nvPr>
            <p:ph type="title"/>
          </p:nvPr>
        </p:nvSpPr>
        <p:spPr>
          <a:xfrm>
            <a:off x="831849" y="170975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7D7F40-4778-4E19-B462-D2B7E2C8B6DA}"/>
              </a:ext>
            </a:extLst>
          </p:cNvPr>
          <p:cNvSpPr>
            <a:spLocks noGrp="1"/>
          </p:cNvSpPr>
          <p:nvPr>
            <p:ph type="body" idx="1"/>
          </p:nvPr>
        </p:nvSpPr>
        <p:spPr>
          <a:xfrm>
            <a:off x="831849" y="4589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E53F621-8A35-43EA-9091-BA5839EDCCEA}"/>
              </a:ext>
            </a:extLst>
          </p:cNvPr>
          <p:cNvSpPr>
            <a:spLocks noGrp="1"/>
          </p:cNvSpPr>
          <p:nvPr>
            <p:ph type="dt" sz="half" idx="10"/>
          </p:nvPr>
        </p:nvSpPr>
        <p:spPr/>
        <p:txBody>
          <a:bodyPr/>
          <a:lstStyle/>
          <a:p>
            <a:fld id="{0A0EC20F-B178-47DD-BC68-FB5537E86522}" type="datetime1">
              <a:rPr lang="es-ES" smtClean="0">
                <a:solidFill>
                  <a:prstClr val="black">
                    <a:tint val="75000"/>
                  </a:prstClr>
                </a:solidFill>
              </a: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9659ED94-820B-4AD8-81AA-0B4EAB43877F}"/>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6" name="Marcador de número de diapositiva 5">
            <a:extLst>
              <a:ext uri="{FF2B5EF4-FFF2-40B4-BE49-F238E27FC236}">
                <a16:creationId xmlns:a16="http://schemas.microsoft.com/office/drawing/2014/main" id="{EECC3569-24E6-412D-9FB0-72E342BA6339}"/>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78160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F24F1-00A7-4FA3-BD3B-3CC8976DEE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79DCCC4-D4E7-4396-8B71-2CE3E8D18CB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3714ABA-7767-42EB-9E65-D4411A7D953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207AB4-9539-4A9A-97F9-6A2BDB9A23D6}"/>
              </a:ext>
            </a:extLst>
          </p:cNvPr>
          <p:cNvSpPr>
            <a:spLocks noGrp="1"/>
          </p:cNvSpPr>
          <p:nvPr>
            <p:ph type="dt" sz="half" idx="10"/>
          </p:nvPr>
        </p:nvSpPr>
        <p:spPr/>
        <p:txBody>
          <a:bodyPr/>
          <a:lstStyle/>
          <a:p>
            <a:fld id="{072564FF-77F4-4786-B61C-6834B426B90F}" type="datetime1">
              <a:rPr lang="es-ES" smtClean="0">
                <a:solidFill>
                  <a:prstClr val="black">
                    <a:tint val="75000"/>
                  </a:prstClr>
                </a:solidFill>
              </a:rPr>
              <a:pPr/>
              <a:t>21/09/2023</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30BC719E-F635-4E6E-821D-EE9A2A10AA98}"/>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7" name="Marcador de número de diapositiva 6">
            <a:extLst>
              <a:ext uri="{FF2B5EF4-FFF2-40B4-BE49-F238E27FC236}">
                <a16:creationId xmlns:a16="http://schemas.microsoft.com/office/drawing/2014/main" id="{D4E6C527-34BD-40FA-89A7-4BCA85E43B63}"/>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48459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66223-C5AE-4C9C-9A72-B026F8E1E923}"/>
              </a:ext>
            </a:extLst>
          </p:cNvPr>
          <p:cNvSpPr>
            <a:spLocks noGrp="1"/>
          </p:cNvSpPr>
          <p:nvPr>
            <p:ph type="title"/>
          </p:nvPr>
        </p:nvSpPr>
        <p:spPr>
          <a:xfrm>
            <a:off x="839788" y="365129"/>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682046-EC99-4BB9-BDBF-2AC3D5F8C2A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F3AAC02-8028-4E18-8663-31E2385793C3}"/>
              </a:ext>
            </a:extLst>
          </p:cNvPr>
          <p:cNvSpPr>
            <a:spLocks noGrp="1"/>
          </p:cNvSpPr>
          <p:nvPr>
            <p:ph sz="half" idx="2"/>
          </p:nvPr>
        </p:nvSpPr>
        <p:spPr>
          <a:xfrm>
            <a:off x="839789"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82BF5-0431-4FC3-A7C7-4A6FA2951CF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0B72788-025F-42E9-B5F2-73318EEBF0AA}"/>
              </a:ext>
            </a:extLst>
          </p:cNvPr>
          <p:cNvSpPr>
            <a:spLocks noGrp="1"/>
          </p:cNvSpPr>
          <p:nvPr>
            <p:ph sz="quarter" idx="4"/>
          </p:nvPr>
        </p:nvSpPr>
        <p:spPr>
          <a:xfrm>
            <a:off x="6172203"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2C4CC9A-D8EC-4F52-9E94-E46B13B93346}"/>
              </a:ext>
            </a:extLst>
          </p:cNvPr>
          <p:cNvSpPr>
            <a:spLocks noGrp="1"/>
          </p:cNvSpPr>
          <p:nvPr>
            <p:ph type="dt" sz="half" idx="10"/>
          </p:nvPr>
        </p:nvSpPr>
        <p:spPr/>
        <p:txBody>
          <a:bodyPr/>
          <a:lstStyle/>
          <a:p>
            <a:fld id="{4F9AD79A-2001-4A7F-9618-36654B7CAE24}" type="datetime1">
              <a:rPr lang="es-ES" smtClean="0">
                <a:solidFill>
                  <a:prstClr val="black">
                    <a:tint val="75000"/>
                  </a:prstClr>
                </a:solidFill>
              </a:rPr>
              <a:pPr/>
              <a:t>21/09/2023</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id="{DE4414E1-E7C2-41E6-94ED-329F23117A24}"/>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9" name="Marcador de número de diapositiva 8">
            <a:extLst>
              <a:ext uri="{FF2B5EF4-FFF2-40B4-BE49-F238E27FC236}">
                <a16:creationId xmlns:a16="http://schemas.microsoft.com/office/drawing/2014/main" id="{E1FD4994-B64F-4371-B1EC-03C615C40DB8}"/>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898740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B08E7-8396-4753-8CA3-2BB30A379CB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A2CF72-6533-498E-8EEA-61746ED65302}"/>
              </a:ext>
            </a:extLst>
          </p:cNvPr>
          <p:cNvSpPr>
            <a:spLocks noGrp="1"/>
          </p:cNvSpPr>
          <p:nvPr>
            <p:ph type="dt" sz="half" idx="10"/>
          </p:nvPr>
        </p:nvSpPr>
        <p:spPr/>
        <p:txBody>
          <a:bodyPr/>
          <a:lstStyle/>
          <a:p>
            <a:fld id="{EFF36A50-6D18-4A39-B6B5-805CAD11540C}" type="datetime1">
              <a:rPr lang="es-ES" smtClean="0">
                <a:solidFill>
                  <a:prstClr val="black">
                    <a:tint val="75000"/>
                  </a:prstClr>
                </a:solidFill>
              </a:rPr>
              <a:pPr/>
              <a:t>21/09/2023</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id="{917A279C-3AB7-4D76-AB06-959ECC49D42D}"/>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5" name="Marcador de número de diapositiva 4">
            <a:extLst>
              <a:ext uri="{FF2B5EF4-FFF2-40B4-BE49-F238E27FC236}">
                <a16:creationId xmlns:a16="http://schemas.microsoft.com/office/drawing/2014/main" id="{DF63AA83-B999-4B62-9114-7372DE511145}"/>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23199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DAA513-FEEC-4070-9107-97567715800C}"/>
              </a:ext>
            </a:extLst>
          </p:cNvPr>
          <p:cNvSpPr>
            <a:spLocks noGrp="1"/>
          </p:cNvSpPr>
          <p:nvPr>
            <p:ph type="dt" sz="half" idx="10"/>
          </p:nvPr>
        </p:nvSpPr>
        <p:spPr/>
        <p:txBody>
          <a:bodyPr/>
          <a:lstStyle/>
          <a:p>
            <a:fld id="{42F409F6-813C-459B-9BA9-5FF2DCD22EBB}" type="datetime1">
              <a:rPr lang="es-ES" smtClean="0">
                <a:solidFill>
                  <a:prstClr val="black">
                    <a:tint val="75000"/>
                  </a:prstClr>
                </a:solidFill>
              </a:rPr>
              <a:pPr/>
              <a:t>21/09/2023</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id="{55768CAB-0C66-49D6-9894-F56B9179C83C}"/>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4" name="Marcador de número de diapositiva 3">
            <a:extLst>
              <a:ext uri="{FF2B5EF4-FFF2-40B4-BE49-F238E27FC236}">
                <a16:creationId xmlns:a16="http://schemas.microsoft.com/office/drawing/2014/main" id="{A9385ED5-E58C-40D3-9A10-95CAF040BE1B}"/>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774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E9BAD6E-3727-4493-B4D4-BCD12361C1E7}" type="datetimeFigureOut">
              <a:rPr lang="es-PE" smtClean="0"/>
              <a:t>21/09/2023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816C5A2-306A-4B51-8239-0F81621FFE78}" type="slidenum">
              <a:rPr lang="es-PE" smtClean="0"/>
              <a:t>‹Nº›</a:t>
            </a:fld>
            <a:endParaRPr lang="es-PE"/>
          </a:p>
        </p:txBody>
      </p:sp>
    </p:spTree>
    <p:extLst>
      <p:ext uri="{BB962C8B-B14F-4D97-AF65-F5344CB8AC3E}">
        <p14:creationId xmlns:p14="http://schemas.microsoft.com/office/powerpoint/2010/main" val="26969612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5C810-34DB-4C08-ABC3-E01EC38853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B5DF85-F643-408A-BB4F-F3505FD3068B}"/>
              </a:ext>
            </a:extLst>
          </p:cNvPr>
          <p:cNvSpPr>
            <a:spLocks noGrp="1"/>
          </p:cNvSpPr>
          <p:nvPr>
            <p:ph idx="1"/>
          </p:nvPr>
        </p:nvSpPr>
        <p:spPr>
          <a:xfrm>
            <a:off x="5183188" y="98744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6289DF-1385-411B-85DF-7146A4273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33B5051-3530-428C-884C-251888900821}"/>
              </a:ext>
            </a:extLst>
          </p:cNvPr>
          <p:cNvSpPr>
            <a:spLocks noGrp="1"/>
          </p:cNvSpPr>
          <p:nvPr>
            <p:ph type="dt" sz="half" idx="10"/>
          </p:nvPr>
        </p:nvSpPr>
        <p:spPr/>
        <p:txBody>
          <a:bodyPr/>
          <a:lstStyle/>
          <a:p>
            <a:fld id="{BD27A931-BDD6-41F6-A9C0-681B6D0571E5}" type="datetime1">
              <a:rPr lang="es-ES" smtClean="0">
                <a:solidFill>
                  <a:prstClr val="black">
                    <a:tint val="75000"/>
                  </a:prstClr>
                </a:solidFill>
              </a:rPr>
              <a:pPr/>
              <a:t>21/09/2023</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47B8A651-CA35-473E-A00E-4A3819A1C0E6}"/>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7" name="Marcador de número de diapositiva 6">
            <a:extLst>
              <a:ext uri="{FF2B5EF4-FFF2-40B4-BE49-F238E27FC236}">
                <a16:creationId xmlns:a16="http://schemas.microsoft.com/office/drawing/2014/main" id="{17FCF458-6464-451E-A748-524CF78D4895}"/>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328894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DA00E-9A52-458C-A070-E8F97B5DE1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F9CD6A-A3DD-4AD1-ACFC-8FCB211B7716}"/>
              </a:ext>
            </a:extLst>
          </p:cNvPr>
          <p:cNvSpPr>
            <a:spLocks noGrp="1"/>
          </p:cNvSpPr>
          <p:nvPr>
            <p:ph type="pic" idx="1"/>
          </p:nvPr>
        </p:nvSpPr>
        <p:spPr>
          <a:xfrm>
            <a:off x="5183188" y="98744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11B6C9C-6FAB-46A3-8C7F-EFFC003C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48B3E24-C1F9-4352-846C-1BFBFC3D937A}"/>
              </a:ext>
            </a:extLst>
          </p:cNvPr>
          <p:cNvSpPr>
            <a:spLocks noGrp="1"/>
          </p:cNvSpPr>
          <p:nvPr>
            <p:ph type="dt" sz="half" idx="10"/>
          </p:nvPr>
        </p:nvSpPr>
        <p:spPr/>
        <p:txBody>
          <a:bodyPr/>
          <a:lstStyle/>
          <a:p>
            <a:fld id="{4C89F39F-FCFC-4A7D-9BF0-EBFC135E9E98}" type="datetime1">
              <a:rPr lang="es-ES" smtClean="0">
                <a:solidFill>
                  <a:prstClr val="black">
                    <a:tint val="75000"/>
                  </a:prstClr>
                </a:solidFill>
              </a:rPr>
              <a:pPr/>
              <a:t>21/09/2023</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6CF30F92-F6B4-4410-994F-5FCB5D41C5DD}"/>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7" name="Marcador de número de diapositiva 6">
            <a:extLst>
              <a:ext uri="{FF2B5EF4-FFF2-40B4-BE49-F238E27FC236}">
                <a16:creationId xmlns:a16="http://schemas.microsoft.com/office/drawing/2014/main" id="{6B6345B7-69C7-4AA9-9C02-0D5BC68D6923}"/>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273606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B94B6-FD37-474D-A2EA-A7E4731019C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D9964E-9D1A-4E7C-AF1E-A271239E497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8E6D02-1492-4FC3-8928-9A22885FFABA}"/>
              </a:ext>
            </a:extLst>
          </p:cNvPr>
          <p:cNvSpPr>
            <a:spLocks noGrp="1"/>
          </p:cNvSpPr>
          <p:nvPr>
            <p:ph type="dt" sz="half" idx="10"/>
          </p:nvPr>
        </p:nvSpPr>
        <p:spPr/>
        <p:txBody>
          <a:bodyPr/>
          <a:lstStyle/>
          <a:p>
            <a:fld id="{A2E1DBAD-ACF7-4B3C-9FBE-4F4EC1675E41}" type="datetime1">
              <a:rPr lang="es-ES" smtClean="0">
                <a:solidFill>
                  <a:prstClr val="black">
                    <a:tint val="75000"/>
                  </a:prstClr>
                </a:solidFill>
              </a: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B2692287-6619-47A1-AC8E-29CFCE348793}"/>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6" name="Marcador de número de diapositiva 5">
            <a:extLst>
              <a:ext uri="{FF2B5EF4-FFF2-40B4-BE49-F238E27FC236}">
                <a16:creationId xmlns:a16="http://schemas.microsoft.com/office/drawing/2014/main" id="{8BB1ED21-389D-46EF-9103-567C6B401A7D}"/>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69298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684BC4-B323-4446-95C3-E7B6B5116EAE}"/>
              </a:ext>
            </a:extLst>
          </p:cNvPr>
          <p:cNvSpPr>
            <a:spLocks noGrp="1"/>
          </p:cNvSpPr>
          <p:nvPr>
            <p:ph type="title" orient="vert"/>
          </p:nvPr>
        </p:nvSpPr>
        <p:spPr>
          <a:xfrm>
            <a:off x="8724902"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47073E-8EFB-4A9E-A45D-655B8E89C1BA}"/>
              </a:ext>
            </a:extLst>
          </p:cNvPr>
          <p:cNvSpPr>
            <a:spLocks noGrp="1"/>
          </p:cNvSpPr>
          <p:nvPr>
            <p:ph type="body" orient="vert" idx="1"/>
          </p:nvPr>
        </p:nvSpPr>
        <p:spPr>
          <a:xfrm>
            <a:off x="838203"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CD38F0-2A69-45CC-BD50-4759958532FB}"/>
              </a:ext>
            </a:extLst>
          </p:cNvPr>
          <p:cNvSpPr>
            <a:spLocks noGrp="1"/>
          </p:cNvSpPr>
          <p:nvPr>
            <p:ph type="dt" sz="half" idx="10"/>
          </p:nvPr>
        </p:nvSpPr>
        <p:spPr/>
        <p:txBody>
          <a:bodyPr/>
          <a:lstStyle/>
          <a:p>
            <a:fld id="{1DE2CCC7-8D26-47E1-B2E8-A60F01C7B387}" type="datetime1">
              <a:rPr lang="es-ES" smtClean="0">
                <a:solidFill>
                  <a:prstClr val="black">
                    <a:tint val="75000"/>
                  </a:prstClr>
                </a:solidFill>
              </a: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5F31320C-2B0D-4C16-9B6D-71EFECCBD9A5}"/>
              </a:ext>
            </a:extLst>
          </p:cNvPr>
          <p:cNvSpPr>
            <a:spLocks noGrp="1"/>
          </p:cNvSpPr>
          <p:nvPr>
            <p:ph type="ftr" sz="quarter" idx="11"/>
          </p:nvPr>
        </p:nvSpPr>
        <p:spPr/>
        <p:txBody>
          <a:bodyPr/>
          <a:lstStyle/>
          <a:p>
            <a:r>
              <a:rPr lang="es-ES">
                <a:solidFill>
                  <a:prstClr val="black">
                    <a:tint val="75000"/>
                  </a:prstClr>
                </a:solidFill>
              </a:rPr>
              <a:t>PROYECTO DE PRESUPUESTO 2024 - SECTOR PODER JUDICIAL</a:t>
            </a:r>
          </a:p>
        </p:txBody>
      </p:sp>
      <p:sp>
        <p:nvSpPr>
          <p:cNvPr id="6" name="Marcador de número de diapositiva 5">
            <a:extLst>
              <a:ext uri="{FF2B5EF4-FFF2-40B4-BE49-F238E27FC236}">
                <a16:creationId xmlns:a16="http://schemas.microsoft.com/office/drawing/2014/main" id="{D2970DF1-ECBA-4377-BDBF-909CE3385F9B}"/>
              </a:ext>
            </a:extLst>
          </p:cNvPr>
          <p:cNvSpPr>
            <a:spLocks noGrp="1"/>
          </p:cNvSpPr>
          <p:nvPr>
            <p:ph type="sldNum" sz="quarter" idx="12"/>
          </p:nvPr>
        </p:nvSpPr>
        <p:spPr/>
        <p:txBody>
          <a:body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36054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AB4ED-592B-A52F-C181-EFE57DA0622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120562F4-BB0D-3810-CE34-A7E2F8347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6AF76556-92C6-884D-749E-7F850B3F6460}"/>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4559EA9D-9A1D-A767-2AC3-B7EE0A7AADC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34D7EDE-72AA-6A55-6D52-5D947D579B2B}"/>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2175390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216F5-0920-9B29-7672-E61BE3FE7D31}"/>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A4696B91-2353-05A3-8485-EC6974D5C3F5}"/>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A5AEE64A-BCD8-A02E-B7FA-F9DFC72241D5}"/>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E1428FE4-FCFE-B779-B514-CF395B30ED0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3F6C96A-6BAA-1F3B-FB22-FF4B8BC1FEAB}"/>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4223743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28179-9BE4-DBF7-AF7E-D5D2D2C3767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6E95F8BB-A314-48C8-E07C-A5EF866B62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EC484EE-049C-A8DA-14AB-E1B16EA96071}"/>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DD35B7C9-3938-1854-E1B4-85D66A3868D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8B54DBF-38CC-388B-EE20-01EE004E099F}"/>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1611461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8ACDD-1079-4241-1F2E-2997839F43C6}"/>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B4EB6F95-CB00-1DDA-00C1-F348E25C726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0045781D-B00E-3E9A-CC90-780F737FC9F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3FD5A07A-7A50-73CA-A52F-A23024654374}"/>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6" name="Marcador de pie de página 5">
            <a:extLst>
              <a:ext uri="{FF2B5EF4-FFF2-40B4-BE49-F238E27FC236}">
                <a16:creationId xmlns:a16="http://schemas.microsoft.com/office/drawing/2014/main" id="{E10D591D-E3B0-083C-6E25-1E5BE6772C85}"/>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D28C9C48-6F72-D659-DA95-56F3A20E423A}"/>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39761388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68BA6-76C7-E5B1-0B32-0F8ACFD9B18E}"/>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264D8E5-BD95-0724-B25D-68AEFA1E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01DE308-C3A2-109D-63A5-C343AA46F34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A5818271-FAB4-F671-849A-68DE989A8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35D8258-048A-2AE3-F7A0-6CF4EA68214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F82C66EB-2C4D-EAF8-8F0C-91156D3C67B1}"/>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8" name="Marcador de pie de página 7">
            <a:extLst>
              <a:ext uri="{FF2B5EF4-FFF2-40B4-BE49-F238E27FC236}">
                <a16:creationId xmlns:a16="http://schemas.microsoft.com/office/drawing/2014/main" id="{4A3FB45F-39BC-DB8A-D427-3A3DDD795EF0}"/>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C8D98F5A-BA2A-B30E-47C8-F664EEFF68B6}"/>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5568592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9FC5B-D7C1-2C6C-D8B0-575641FB3D31}"/>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DF4FF491-96B0-A412-3568-33F9F91223CD}"/>
              </a:ext>
            </a:extLst>
          </p:cNvPr>
          <p:cNvSpPr>
            <a:spLocks noGrp="1"/>
          </p:cNvSpPr>
          <p:nvPr>
            <p:ph type="dt" sz="half" idx="10"/>
          </p:nvPr>
        </p:nvSpPr>
        <p:spPr/>
        <p:txBody>
          <a:bodyPr/>
          <a:lstStyle/>
          <a:p>
            <a:fld id="{8466E901-CC74-D341-B0D8-B49723971D34}" type="datetimeFigureOut">
              <a:rPr lang="es-ES_tradnl" smtClean="0"/>
              <a:t>21/09/2023</a:t>
            </a:fld>
            <a:endParaRPr lang="es-ES_tradnl"/>
          </a:p>
        </p:txBody>
      </p:sp>
      <p:sp>
        <p:nvSpPr>
          <p:cNvPr id="4" name="Marcador de pie de página 3">
            <a:extLst>
              <a:ext uri="{FF2B5EF4-FFF2-40B4-BE49-F238E27FC236}">
                <a16:creationId xmlns:a16="http://schemas.microsoft.com/office/drawing/2014/main" id="{5BB5412B-5578-3282-126D-E4D57D619A16}"/>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8B4C3C91-591A-C60D-3490-4B28E8B1B918}"/>
              </a:ext>
            </a:extLst>
          </p:cNvPr>
          <p:cNvSpPr>
            <a:spLocks noGrp="1"/>
          </p:cNvSpPr>
          <p:nvPr>
            <p:ph type="sldNum" sz="quarter" idx="12"/>
          </p:nvPr>
        </p:nvSpPr>
        <p:spPr/>
        <p:txBody>
          <a:body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355118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BAD6E-3727-4493-B4D4-BCD12361C1E7}" type="datetimeFigureOut">
              <a:rPr lang="es-PE" smtClean="0"/>
              <a:t>21/09/2023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6C5A2-306A-4B51-8239-0F81621FFE78}" type="slidenum">
              <a:rPr lang="es-PE" smtClean="0"/>
              <a:t>‹Nº›</a:t>
            </a:fld>
            <a:endParaRPr lang="es-PE"/>
          </a:p>
        </p:txBody>
      </p:sp>
    </p:spTree>
    <p:extLst>
      <p:ext uri="{BB962C8B-B14F-4D97-AF65-F5344CB8AC3E}">
        <p14:creationId xmlns:p14="http://schemas.microsoft.com/office/powerpoint/2010/main" val="131374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6E340-8DCC-43EB-A8C1-BF2AB68B259B}" type="datetime1">
              <a:rPr lang="es-ES" smtClean="0"/>
              <a:pPr/>
              <a:t>21/09/2023</a:t>
            </a:fld>
            <a:endParaRPr lang="es-E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PE" dirty="0"/>
              <a:t>PROYECTO DE PRESUPUESTO 2019 - SECTOR PODER JUDICIAL</a:t>
            </a:r>
            <a:endParaRPr lang="es-E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B6150-9D14-453E-8E05-AA7F5B7D6C35}" type="slidenum">
              <a:rPr lang="es-ES" smtClean="0"/>
              <a:pPr/>
              <a:t>‹Nº›</a:t>
            </a:fld>
            <a:endParaRPr lang="es-ES" dirty="0"/>
          </a:p>
        </p:txBody>
      </p:sp>
    </p:spTree>
    <p:extLst>
      <p:ext uri="{BB962C8B-B14F-4D97-AF65-F5344CB8AC3E}">
        <p14:creationId xmlns:p14="http://schemas.microsoft.com/office/powerpoint/2010/main" val="18500218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F9B1FB1-50AE-4AD5-97FC-A79089D79C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pt-BR" altLang="es-PE"/>
          </a:p>
        </p:txBody>
      </p:sp>
      <p:sp>
        <p:nvSpPr>
          <p:cNvPr id="2051" name="Text Placeholder 2">
            <a:extLst>
              <a:ext uri="{FF2B5EF4-FFF2-40B4-BE49-F238E27FC236}">
                <a16:creationId xmlns:a16="http://schemas.microsoft.com/office/drawing/2014/main" id="{3C3F6BB5-0DC6-4BFF-B3CF-C871DDBC3D1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Editar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pt-BR" altLang="es-PE"/>
          </a:p>
        </p:txBody>
      </p:sp>
      <p:sp>
        <p:nvSpPr>
          <p:cNvPr id="4" name="Date Placeholder 3">
            <a:extLst>
              <a:ext uri="{FF2B5EF4-FFF2-40B4-BE49-F238E27FC236}">
                <a16:creationId xmlns:a16="http://schemas.microsoft.com/office/drawing/2014/main" id="{7BBAD5DA-B5CE-442A-85BB-E2EB84653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76447E8-5645-4762-97CB-04E203CBFE13}" type="datetime1">
              <a:rPr lang="es-ES">
                <a:solidFill>
                  <a:prstClr val="black">
                    <a:tint val="75000"/>
                  </a:prstClr>
                </a:solidFill>
              </a:rPr>
              <a:pPr>
                <a:defRPr/>
              </a:pPr>
              <a:t>21/09/2023</a:t>
            </a:fld>
            <a:endParaRPr lang="pt-BR">
              <a:solidFill>
                <a:prstClr val="black">
                  <a:tint val="75000"/>
                </a:prstClr>
              </a:solidFill>
            </a:endParaRPr>
          </a:p>
        </p:txBody>
      </p:sp>
      <p:sp>
        <p:nvSpPr>
          <p:cNvPr id="5" name="Footer Placeholder 4">
            <a:extLst>
              <a:ext uri="{FF2B5EF4-FFF2-40B4-BE49-F238E27FC236}">
                <a16:creationId xmlns:a16="http://schemas.microsoft.com/office/drawing/2014/main" id="{D7015EA7-4641-4054-9049-9756A4AA0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solidFill>
                  <a:prstClr val="black">
                    <a:tint val="75000"/>
                  </a:prstClr>
                </a:solidFill>
              </a:rPr>
              <a:t>PROYECTO DE PRESUPUESTO 2022 - SECTOR PODER JUDICIAL</a:t>
            </a:r>
            <a:endParaRPr lang="pt-BR">
              <a:solidFill>
                <a:prstClr val="black">
                  <a:tint val="75000"/>
                </a:prstClr>
              </a:solidFill>
            </a:endParaRPr>
          </a:p>
        </p:txBody>
      </p:sp>
      <p:sp>
        <p:nvSpPr>
          <p:cNvPr id="6" name="Slide Number Placeholder 5">
            <a:extLst>
              <a:ext uri="{FF2B5EF4-FFF2-40B4-BE49-F238E27FC236}">
                <a16:creationId xmlns:a16="http://schemas.microsoft.com/office/drawing/2014/main" id="{21FFE927-D305-454F-998D-6DDEC2C4F86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28CA0EB-4D0E-41A6-8181-7B9022DC7182}" type="slidenum">
              <a:rPr lang="pt-BR" altLang="es-PE"/>
              <a:pPr>
                <a:defRPr/>
              </a:pPr>
              <a:t>‹Nº›</a:t>
            </a:fld>
            <a:endParaRPr lang="pt-BR" altLang="es-PE"/>
          </a:p>
        </p:txBody>
      </p:sp>
    </p:spTree>
    <p:extLst>
      <p:ext uri="{BB962C8B-B14F-4D97-AF65-F5344CB8AC3E}">
        <p14:creationId xmlns:p14="http://schemas.microsoft.com/office/powerpoint/2010/main" val="33530400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85"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Marcador de título 1">
            <a:extLst>
              <a:ext uri="{FF2B5EF4-FFF2-40B4-BE49-F238E27FC236}">
                <a16:creationId xmlns:a16="http://schemas.microsoft.com/office/drawing/2014/main" id="{AF1ED0B7-7E14-4C93-9583-D2BCD82B824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p>
        </p:txBody>
      </p:sp>
      <p:sp>
        <p:nvSpPr>
          <p:cNvPr id="4099" name="Marcador de texto 2">
            <a:extLst>
              <a:ext uri="{FF2B5EF4-FFF2-40B4-BE49-F238E27FC236}">
                <a16:creationId xmlns:a16="http://schemas.microsoft.com/office/drawing/2014/main" id="{20301782-D883-4356-BD1B-8F736B9A69F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Editar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p>
        </p:txBody>
      </p:sp>
      <p:sp>
        <p:nvSpPr>
          <p:cNvPr id="4" name="Marcador de fecha 3">
            <a:extLst>
              <a:ext uri="{FF2B5EF4-FFF2-40B4-BE49-F238E27FC236}">
                <a16:creationId xmlns:a16="http://schemas.microsoft.com/office/drawing/2014/main" id="{5A3FA448-A46F-4D95-8FA8-D6163AB05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9D98EB5-C77C-41AF-90D8-732707220784}" type="datetime1">
              <a:rPr lang="es-ES"/>
              <a:pPr>
                <a:defRPr/>
              </a:pPr>
              <a:t>21/09/2023</a:t>
            </a:fld>
            <a:endParaRPr lang="es-ES"/>
          </a:p>
        </p:txBody>
      </p:sp>
      <p:sp>
        <p:nvSpPr>
          <p:cNvPr id="5" name="Marcador de pie de página 4">
            <a:extLst>
              <a:ext uri="{FF2B5EF4-FFF2-40B4-BE49-F238E27FC236}">
                <a16:creationId xmlns:a16="http://schemas.microsoft.com/office/drawing/2014/main" id="{69B432F5-891F-4EB0-B87C-FA04DDAE6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s-PE"/>
              <a:t>PROYECTO DE PRESUPUESTO 2019 - SECTOR PODER JUDICIAL</a:t>
            </a:r>
            <a:endParaRPr lang="es-ES"/>
          </a:p>
        </p:txBody>
      </p:sp>
      <p:sp>
        <p:nvSpPr>
          <p:cNvPr id="6" name="Marcador de número de diapositiva 5">
            <a:extLst>
              <a:ext uri="{FF2B5EF4-FFF2-40B4-BE49-F238E27FC236}">
                <a16:creationId xmlns:a16="http://schemas.microsoft.com/office/drawing/2014/main" id="{5297E388-C148-4E54-9E67-BE95561D95B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5EC89E7-C8E2-43EF-833F-1EF76E17BC7F}" type="slidenum">
              <a:rPr lang="es-ES" altLang="es-PE"/>
              <a:pPr>
                <a:defRPr/>
              </a:pPr>
              <a:t>‹Nº›</a:t>
            </a:fld>
            <a:endParaRPr lang="es-ES" altLang="es-PE"/>
          </a:p>
        </p:txBody>
      </p:sp>
    </p:spTree>
    <p:extLst>
      <p:ext uri="{BB962C8B-B14F-4D97-AF65-F5344CB8AC3E}">
        <p14:creationId xmlns:p14="http://schemas.microsoft.com/office/powerpoint/2010/main" val="3575791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84"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9DA758F5-DD67-4742-B353-D8C6074460C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p>
        </p:txBody>
      </p:sp>
      <p:sp>
        <p:nvSpPr>
          <p:cNvPr id="1027" name="Marcador de texto 2">
            <a:extLst>
              <a:ext uri="{FF2B5EF4-FFF2-40B4-BE49-F238E27FC236}">
                <a16:creationId xmlns:a16="http://schemas.microsoft.com/office/drawing/2014/main" id="{8DD1C7D5-C1DB-4E80-9F20-8BC92E77021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Editar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p>
        </p:txBody>
      </p:sp>
      <p:sp>
        <p:nvSpPr>
          <p:cNvPr id="4" name="Marcador de fecha 3">
            <a:extLst>
              <a:ext uri="{FF2B5EF4-FFF2-40B4-BE49-F238E27FC236}">
                <a16:creationId xmlns:a16="http://schemas.microsoft.com/office/drawing/2014/main" id="{E70BC27B-BA28-42CC-9F77-161BEFF2C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0394EB-8B74-4D04-A890-6C71EA59DFD5}" type="datetime1">
              <a:rPr lang="es-ES"/>
              <a:pPr>
                <a:defRPr/>
              </a:pPr>
              <a:t>21/09/2023</a:t>
            </a:fld>
            <a:endParaRPr lang="es-ES"/>
          </a:p>
        </p:txBody>
      </p:sp>
      <p:sp>
        <p:nvSpPr>
          <p:cNvPr id="5" name="Marcador de pie de página 4">
            <a:extLst>
              <a:ext uri="{FF2B5EF4-FFF2-40B4-BE49-F238E27FC236}">
                <a16:creationId xmlns:a16="http://schemas.microsoft.com/office/drawing/2014/main" id="{B4BCC2E3-CA79-4CDC-9D7A-DAD55B3E2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PROYECTO DE PRESUPUESTO 2022 - SECTOR PODER JUDICIAL</a:t>
            </a:r>
          </a:p>
        </p:txBody>
      </p:sp>
      <p:sp>
        <p:nvSpPr>
          <p:cNvPr id="6" name="Marcador de número de diapositiva 5">
            <a:extLst>
              <a:ext uri="{FF2B5EF4-FFF2-40B4-BE49-F238E27FC236}">
                <a16:creationId xmlns:a16="http://schemas.microsoft.com/office/drawing/2014/main" id="{AEEFBFF8-0B53-4BF9-96B0-473100E58D6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C3E188C-34F9-4218-9681-AABB5F9F7C04}" type="slidenum">
              <a:rPr lang="es-ES" altLang="es-PE"/>
              <a:pPr>
                <a:defRPr/>
              </a:pPr>
              <a:t>‹Nº›</a:t>
            </a:fld>
            <a:endParaRPr lang="es-ES" altLang="es-PE"/>
          </a:p>
        </p:txBody>
      </p:sp>
    </p:spTree>
    <p:extLst>
      <p:ext uri="{BB962C8B-B14F-4D97-AF65-F5344CB8AC3E}">
        <p14:creationId xmlns:p14="http://schemas.microsoft.com/office/powerpoint/2010/main" val="36556425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9DA758F5-DD67-4742-B353-D8C6074460C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p>
        </p:txBody>
      </p:sp>
      <p:sp>
        <p:nvSpPr>
          <p:cNvPr id="1027" name="Marcador de texto 2">
            <a:extLst>
              <a:ext uri="{FF2B5EF4-FFF2-40B4-BE49-F238E27FC236}">
                <a16:creationId xmlns:a16="http://schemas.microsoft.com/office/drawing/2014/main" id="{8DD1C7D5-C1DB-4E80-9F20-8BC92E77021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Editar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p>
        </p:txBody>
      </p:sp>
      <p:sp>
        <p:nvSpPr>
          <p:cNvPr id="4" name="Marcador de fecha 3">
            <a:extLst>
              <a:ext uri="{FF2B5EF4-FFF2-40B4-BE49-F238E27FC236}">
                <a16:creationId xmlns:a16="http://schemas.microsoft.com/office/drawing/2014/main" id="{E70BC27B-BA28-42CC-9F77-161BEFF2C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0394EB-8B74-4D04-A890-6C71EA59DFD5}" type="datetime1">
              <a:rPr lang="es-ES">
                <a:solidFill>
                  <a:prstClr val="black">
                    <a:tint val="75000"/>
                  </a:prstClr>
                </a:solidFill>
              </a:rPr>
              <a:pPr>
                <a:def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B4BCC2E3-CA79-4CDC-9D7A-DAD55B3E2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solidFill>
                  <a:prstClr val="black">
                    <a:tint val="75000"/>
                  </a:prstClr>
                </a:solidFill>
              </a:rPr>
              <a:t>PROYECTO DE PRESUPUESTO 2022 - SECTOR PODER JUDICIAL</a:t>
            </a:r>
          </a:p>
        </p:txBody>
      </p:sp>
      <p:sp>
        <p:nvSpPr>
          <p:cNvPr id="6" name="Marcador de número de diapositiva 5">
            <a:extLst>
              <a:ext uri="{FF2B5EF4-FFF2-40B4-BE49-F238E27FC236}">
                <a16:creationId xmlns:a16="http://schemas.microsoft.com/office/drawing/2014/main" id="{AEEFBFF8-0B53-4BF9-96B0-473100E58D6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C3E188C-34F9-4218-9681-AABB5F9F7C04}" type="slidenum">
              <a:rPr lang="es-ES" altLang="es-PE"/>
              <a:pPr>
                <a:defRPr/>
              </a:pPr>
              <a:t>‹Nº›</a:t>
            </a:fld>
            <a:endParaRPr lang="es-ES" altLang="es-PE"/>
          </a:p>
        </p:txBody>
      </p:sp>
    </p:spTree>
    <p:extLst>
      <p:ext uri="{BB962C8B-B14F-4D97-AF65-F5344CB8AC3E}">
        <p14:creationId xmlns:p14="http://schemas.microsoft.com/office/powerpoint/2010/main" val="9946412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F9B1FB1-50AE-4AD5-97FC-A79089D79C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pt-BR" altLang="es-PE"/>
          </a:p>
        </p:txBody>
      </p:sp>
      <p:sp>
        <p:nvSpPr>
          <p:cNvPr id="2051" name="Text Placeholder 2">
            <a:extLst>
              <a:ext uri="{FF2B5EF4-FFF2-40B4-BE49-F238E27FC236}">
                <a16:creationId xmlns:a16="http://schemas.microsoft.com/office/drawing/2014/main" id="{3C3F6BB5-0DC6-4BFF-B3CF-C871DDBC3D1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Editar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pt-BR" altLang="es-PE"/>
          </a:p>
        </p:txBody>
      </p:sp>
      <p:sp>
        <p:nvSpPr>
          <p:cNvPr id="4" name="Date Placeholder 3">
            <a:extLst>
              <a:ext uri="{FF2B5EF4-FFF2-40B4-BE49-F238E27FC236}">
                <a16:creationId xmlns:a16="http://schemas.microsoft.com/office/drawing/2014/main" id="{7BBAD5DA-B5CE-442A-85BB-E2EB84653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AD96912-3504-4E0B-B4B1-BAADA38613D1}" type="datetime1">
              <a:rPr lang="es-ES" smtClean="0">
                <a:solidFill>
                  <a:prstClr val="black">
                    <a:tint val="75000"/>
                  </a:prstClr>
                </a:solidFill>
              </a:rPr>
              <a:pPr>
                <a:defRPr/>
              </a:pPr>
              <a:t>21/09/2023</a:t>
            </a:fld>
            <a:endParaRPr lang="pt-BR">
              <a:solidFill>
                <a:prstClr val="black">
                  <a:tint val="75000"/>
                </a:prstClr>
              </a:solidFill>
            </a:endParaRPr>
          </a:p>
        </p:txBody>
      </p:sp>
      <p:sp>
        <p:nvSpPr>
          <p:cNvPr id="5" name="Footer Placeholder 4">
            <a:extLst>
              <a:ext uri="{FF2B5EF4-FFF2-40B4-BE49-F238E27FC236}">
                <a16:creationId xmlns:a16="http://schemas.microsoft.com/office/drawing/2014/main" id="{D7015EA7-4641-4054-9049-9756A4AA0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solidFill>
                  <a:prstClr val="black">
                    <a:tint val="75000"/>
                  </a:prstClr>
                </a:solidFill>
              </a:rPr>
              <a:t>PROYECTO DE PRESUPUESTO 2024 - SECTOR PODER JUDICIAL</a:t>
            </a:r>
            <a:endParaRPr lang="pt-BR">
              <a:solidFill>
                <a:prstClr val="black">
                  <a:tint val="75000"/>
                </a:prstClr>
              </a:solidFill>
            </a:endParaRPr>
          </a:p>
        </p:txBody>
      </p:sp>
      <p:sp>
        <p:nvSpPr>
          <p:cNvPr id="6" name="Slide Number Placeholder 5">
            <a:extLst>
              <a:ext uri="{FF2B5EF4-FFF2-40B4-BE49-F238E27FC236}">
                <a16:creationId xmlns:a16="http://schemas.microsoft.com/office/drawing/2014/main" id="{21FFE927-D305-454F-998D-6DDEC2C4F86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8CA0EB-4D0E-41A6-8181-7B9022DC7182}" type="slidenum">
              <a:rPr lang="pt-BR" altLang="es-PE"/>
              <a:pPr fontAlgn="base">
                <a:spcBef>
                  <a:spcPct val="0"/>
                </a:spcBef>
                <a:spcAft>
                  <a:spcPct val="0"/>
                </a:spcAft>
                <a:defRPr/>
              </a:pPr>
              <a:t>‹Nº›</a:t>
            </a:fld>
            <a:endParaRPr lang="pt-BR" altLang="es-PE"/>
          </a:p>
        </p:txBody>
      </p:sp>
    </p:spTree>
    <p:extLst>
      <p:ext uri="{BB962C8B-B14F-4D97-AF65-F5344CB8AC3E}">
        <p14:creationId xmlns:p14="http://schemas.microsoft.com/office/powerpoint/2010/main" val="131075261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7DD889-D28B-4C73-B2BF-14248B9BB5F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FCC90B-B7FD-4538-ACC1-7D3EF191C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3D64B-005E-4602-9DE0-ECB64873E869}"/>
              </a:ext>
            </a:extLst>
          </p:cNvPr>
          <p:cNvSpPr>
            <a:spLocks noGrp="1"/>
          </p:cNvSpPr>
          <p:nvPr>
            <p:ph type="dt" sz="half" idx="2"/>
          </p:nvPr>
        </p:nvSpPr>
        <p:spPr>
          <a:xfrm>
            <a:off x="838200" y="63563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4F743-8EBC-49E6-9DCD-C694A879921B}" type="datetime1">
              <a:rPr lang="es-ES" smtClean="0">
                <a:solidFill>
                  <a:prstClr val="black">
                    <a:tint val="75000"/>
                  </a:prstClr>
                </a:solidFill>
              </a:rPr>
              <a:pPr/>
              <a:t>21/09/2023</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C9A6F3FF-C0B8-4D26-9AD0-C1CA6757AF9C}"/>
              </a:ext>
            </a:extLst>
          </p:cNvPr>
          <p:cNvSpPr>
            <a:spLocks noGrp="1"/>
          </p:cNvSpPr>
          <p:nvPr>
            <p:ph type="ftr" sz="quarter" idx="3"/>
          </p:nvPr>
        </p:nvSpPr>
        <p:spPr>
          <a:xfrm>
            <a:off x="4038600" y="63563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solidFill>
                  <a:prstClr val="black">
                    <a:tint val="75000"/>
                  </a:prstClr>
                </a:solidFill>
              </a:rPr>
              <a:t>PROYECTO DE PRESUPUESTO 2024 - SECTOR PODER JUDICIAL</a:t>
            </a:r>
          </a:p>
        </p:txBody>
      </p:sp>
      <p:sp>
        <p:nvSpPr>
          <p:cNvPr id="6" name="Marcador de número de diapositiva 5">
            <a:extLst>
              <a:ext uri="{FF2B5EF4-FFF2-40B4-BE49-F238E27FC236}">
                <a16:creationId xmlns:a16="http://schemas.microsoft.com/office/drawing/2014/main" id="{541B63B9-6E90-429D-8D03-5179E257619E}"/>
              </a:ext>
            </a:extLst>
          </p:cNvPr>
          <p:cNvSpPr>
            <a:spLocks noGrp="1"/>
          </p:cNvSpPr>
          <p:nvPr>
            <p:ph type="sldNum" sz="quarter" idx="4"/>
          </p:nvPr>
        </p:nvSpPr>
        <p:spPr>
          <a:xfrm>
            <a:off x="8610600" y="63563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B6150-9D14-453E-8E05-AA7F5B7D6C3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017189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6786CC3-4179-C93A-ED3B-3D8E30ABC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5C1DED2A-7330-FFF2-E173-1D8B44322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912B1F88-4F0C-16EC-1BAD-F191F2D19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6E901-CC74-D341-B0D8-B49723971D34}"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30EAB53F-0AD7-D9C0-460B-6CDF69142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47B395AF-1F1B-4647-B00A-EEEB0E528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E7E49-17AF-9C41-BA08-D276F9C93210}" type="slidenum">
              <a:rPr lang="es-ES_tradnl" smtClean="0"/>
              <a:t>‹Nº›</a:t>
            </a:fld>
            <a:endParaRPr lang="es-ES_tradnl"/>
          </a:p>
        </p:txBody>
      </p:sp>
    </p:spTree>
    <p:extLst>
      <p:ext uri="{BB962C8B-B14F-4D97-AF65-F5344CB8AC3E}">
        <p14:creationId xmlns:p14="http://schemas.microsoft.com/office/powerpoint/2010/main" val="294768391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3.emf"/><Relationship Id="rId5" Type="http://schemas.openxmlformats.org/officeDocument/2006/relationships/package" Target="../embeddings/Microsoft_Excel_Worksheet.xlsx"/><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package" Target="../embeddings/Microsoft_Excel_Worksheet1.xlsx"/><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package" Target="../embeddings/Microsoft_Excel_Worksheet2.xlsx"/><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8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package" Target="../embeddings/Microsoft_Excel_Worksheet3.xlsx"/></Relationships>
</file>

<file path=ppt/slides/_rels/slide4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32.emf"/><Relationship Id="rId4" Type="http://schemas.openxmlformats.org/officeDocument/2006/relationships/package" Target="../embeddings/Microsoft_Excel_Worksheet4.xlsx"/></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slide" Target="slide51.xml"/></Relationships>
</file>

<file path=ppt/slides/_rels/slide5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53.xml"/><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slide" Target="slide39.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5334"/>
          <a:stretch/>
        </p:blipFill>
        <p:spPr>
          <a:xfrm>
            <a:off x="0" y="-1"/>
            <a:ext cx="12192000" cy="6913147"/>
          </a:xfrm>
          <a:prstGeom prst="rect">
            <a:avLst/>
          </a:prstGeom>
        </p:spPr>
      </p:pic>
      <p:sp>
        <p:nvSpPr>
          <p:cNvPr id="6" name="CuadroTexto 5"/>
          <p:cNvSpPr txBox="1"/>
          <p:nvPr/>
        </p:nvSpPr>
        <p:spPr>
          <a:xfrm>
            <a:off x="2780701" y="2447479"/>
            <a:ext cx="6630598" cy="1323439"/>
          </a:xfrm>
          <a:prstGeom prst="rect">
            <a:avLst/>
          </a:prstGeom>
          <a:noFill/>
        </p:spPr>
        <p:txBody>
          <a:bodyPr wrap="none" rtlCol="0">
            <a:spAutoFit/>
          </a:bodyPr>
          <a:lstStyle/>
          <a:p>
            <a:pPr algn="ctr"/>
            <a:r>
              <a:rPr lang="es-ES" sz="4000" b="1" dirty="0">
                <a:solidFill>
                  <a:srgbClr val="C00000"/>
                </a:solidFill>
              </a:rPr>
              <a:t>Proyecto de Presupuesto 2024</a:t>
            </a:r>
          </a:p>
          <a:p>
            <a:pPr algn="ctr"/>
            <a:r>
              <a:rPr lang="es-ES" sz="4000" b="1" dirty="0">
                <a:solidFill>
                  <a:srgbClr val="C00000"/>
                </a:solidFill>
              </a:rPr>
              <a:t>Sector 04: Poder Judicial</a:t>
            </a:r>
            <a:endParaRPr lang="es-PE" sz="4000" b="1" dirty="0">
              <a:solidFill>
                <a:srgbClr val="C00000"/>
              </a:solidFill>
            </a:endParaRPr>
          </a:p>
        </p:txBody>
      </p:sp>
      <p:pic>
        <p:nvPicPr>
          <p:cNvPr id="4" name="Picture 8">
            <a:extLst>
              <a:ext uri="{FF2B5EF4-FFF2-40B4-BE49-F238E27FC236}">
                <a16:creationId xmlns:a16="http://schemas.microsoft.com/office/drawing/2014/main" id="{956DB084-D8A4-40BE-84D0-3C49CE2C2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21" y="554829"/>
            <a:ext cx="1509804" cy="129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EDC0B974-44CA-459F-93BB-5D1355ACFFFF}"/>
              </a:ext>
            </a:extLst>
          </p:cNvPr>
          <p:cNvSpPr txBox="1"/>
          <p:nvPr/>
        </p:nvSpPr>
        <p:spPr>
          <a:xfrm>
            <a:off x="4007963" y="5292723"/>
            <a:ext cx="4176074" cy="738664"/>
          </a:xfrm>
          <a:prstGeom prst="rect">
            <a:avLst/>
          </a:prstGeom>
          <a:noFill/>
        </p:spPr>
        <p:txBody>
          <a:bodyPr wrap="square" rtlCol="0">
            <a:spAutoFit/>
          </a:bodyPr>
          <a:lstStyle/>
          <a:p>
            <a:pPr algn="ctr"/>
            <a:r>
              <a:rPr lang="es-ES" sz="2400" b="1" dirty="0">
                <a:solidFill>
                  <a:schemeClr val="accent1">
                    <a:lumMod val="50000"/>
                  </a:schemeClr>
                </a:solidFill>
              </a:rPr>
              <a:t>Dr. Javier Arévalo Vela</a:t>
            </a:r>
          </a:p>
          <a:p>
            <a:pPr algn="ctr"/>
            <a:r>
              <a:rPr lang="es-ES" dirty="0">
                <a:solidFill>
                  <a:schemeClr val="accent1">
                    <a:lumMod val="50000"/>
                  </a:schemeClr>
                </a:solidFill>
              </a:rPr>
              <a:t>Presidente del Poder Judicial</a:t>
            </a:r>
            <a:endParaRPr lang="es-PE" dirty="0">
              <a:solidFill>
                <a:schemeClr val="accent1">
                  <a:lumMod val="50000"/>
                </a:schemeClr>
              </a:solidFill>
            </a:endParaRPr>
          </a:p>
        </p:txBody>
      </p:sp>
    </p:spTree>
    <p:extLst>
      <p:ext uri="{BB962C8B-B14F-4D97-AF65-F5344CB8AC3E}">
        <p14:creationId xmlns:p14="http://schemas.microsoft.com/office/powerpoint/2010/main" val="321125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n 81">
            <a:extLst>
              <a:ext uri="{FF2B5EF4-FFF2-40B4-BE49-F238E27FC236}">
                <a16:creationId xmlns:a16="http://schemas.microsoft.com/office/drawing/2014/main" id="{0FC0D70B-97BF-4E4E-B40F-4555BCC7E79D}"/>
              </a:ext>
            </a:extLst>
          </p:cNvPr>
          <p:cNvPicPr>
            <a:picLocks noChangeAspect="1"/>
          </p:cNvPicPr>
          <p:nvPr/>
        </p:nvPicPr>
        <p:blipFill>
          <a:blip r:embed="rId2"/>
          <a:stretch>
            <a:fillRect/>
          </a:stretch>
        </p:blipFill>
        <p:spPr>
          <a:xfrm>
            <a:off x="11345332" y="134101"/>
            <a:ext cx="743776" cy="774259"/>
          </a:xfrm>
          <a:prstGeom prst="rect">
            <a:avLst/>
          </a:prstGeom>
        </p:spPr>
      </p:pic>
      <p:pic>
        <p:nvPicPr>
          <p:cNvPr id="84" name="Imagen 83">
            <a:extLst>
              <a:ext uri="{FF2B5EF4-FFF2-40B4-BE49-F238E27FC236}">
                <a16:creationId xmlns:a16="http://schemas.microsoft.com/office/drawing/2014/main" id="{B3DE71E8-D574-33C3-D447-2A8A0466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sp>
        <p:nvSpPr>
          <p:cNvPr id="4" name="Freeform 1">
            <a:extLst>
              <a:ext uri="{FF2B5EF4-FFF2-40B4-BE49-F238E27FC236}">
                <a16:creationId xmlns:a16="http://schemas.microsoft.com/office/drawing/2014/main" id="{447E6DAE-AC67-44EC-BB44-147E4B76AB3D}"/>
              </a:ext>
            </a:extLst>
          </p:cNvPr>
          <p:cNvSpPr>
            <a:spLocks noChangeArrowheads="1"/>
          </p:cNvSpPr>
          <p:nvPr/>
        </p:nvSpPr>
        <p:spPr bwMode="auto">
          <a:xfrm>
            <a:off x="5890821" y="3578607"/>
            <a:ext cx="840917" cy="879215"/>
          </a:xfrm>
          <a:custGeom>
            <a:avLst/>
            <a:gdLst>
              <a:gd name="T0" fmla="*/ 801328 w 2227"/>
              <a:gd name="T1" fmla="*/ 837840 h 2330"/>
              <a:gd name="T2" fmla="*/ 404984 w 2227"/>
              <a:gd name="T3" fmla="*/ 837840 h 2330"/>
              <a:gd name="T4" fmla="*/ 321107 w 2227"/>
              <a:gd name="T5" fmla="*/ 759416 h 2330"/>
              <a:gd name="T6" fmla="*/ 321107 w 2227"/>
              <a:gd name="T7" fmla="*/ 240308 h 2330"/>
              <a:gd name="T8" fmla="*/ 0 w 2227"/>
              <a:gd name="T9" fmla="*/ 240308 h 2330"/>
              <a:gd name="T10" fmla="*/ 0 w 2227"/>
              <a:gd name="T11" fmla="*/ 0 h 2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7" h="2330">
                <a:moveTo>
                  <a:pt x="2226" y="2329"/>
                </a:moveTo>
                <a:lnTo>
                  <a:pt x="1125" y="2329"/>
                </a:lnTo>
                <a:cubicBezTo>
                  <a:pt x="931" y="2329"/>
                  <a:pt x="892" y="2111"/>
                  <a:pt x="892" y="2111"/>
                </a:cubicBezTo>
                <a:lnTo>
                  <a:pt x="892" y="668"/>
                </a:lnTo>
                <a:lnTo>
                  <a:pt x="0" y="668"/>
                </a:lnTo>
                <a:lnTo>
                  <a:pt x="0" y="0"/>
                </a:lnTo>
              </a:path>
            </a:pathLst>
          </a:custGeom>
          <a:noFill/>
          <a:ln w="756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ine 16">
            <a:extLst>
              <a:ext uri="{FF2B5EF4-FFF2-40B4-BE49-F238E27FC236}">
                <a16:creationId xmlns:a16="http://schemas.microsoft.com/office/drawing/2014/main" id="{55C65178-AD0E-4454-8384-FB94BCFBF05E}"/>
              </a:ext>
            </a:extLst>
          </p:cNvPr>
          <p:cNvSpPr>
            <a:spLocks noChangeShapeType="1"/>
          </p:cNvSpPr>
          <p:nvPr/>
        </p:nvSpPr>
        <p:spPr bwMode="auto">
          <a:xfrm>
            <a:off x="6137268" y="3039089"/>
            <a:ext cx="417961" cy="1666"/>
          </a:xfrm>
          <a:prstGeom prst="line">
            <a:avLst/>
          </a:prstGeom>
          <a:noFill/>
          <a:ln w="6840">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8">
            <a:extLst>
              <a:ext uri="{FF2B5EF4-FFF2-40B4-BE49-F238E27FC236}">
                <a16:creationId xmlns:a16="http://schemas.microsoft.com/office/drawing/2014/main" id="{99E6D926-0EE3-4DA5-A20D-EA082351D036}"/>
              </a:ext>
            </a:extLst>
          </p:cNvPr>
          <p:cNvSpPr>
            <a:spLocks noChangeArrowheads="1"/>
          </p:cNvSpPr>
          <p:nvPr/>
        </p:nvSpPr>
        <p:spPr bwMode="auto">
          <a:xfrm>
            <a:off x="6555229" y="2501236"/>
            <a:ext cx="2257716" cy="1075707"/>
          </a:xfrm>
          <a:custGeom>
            <a:avLst/>
            <a:gdLst>
              <a:gd name="T0" fmla="*/ 1999890 w 5556"/>
              <a:gd name="T1" fmla="*/ 1025165 h 2847"/>
              <a:gd name="T2" fmla="*/ 549745 w 5556"/>
              <a:gd name="T3" fmla="*/ 1025165 h 2847"/>
              <a:gd name="T4" fmla="*/ 127086 w 5556"/>
              <a:gd name="T5" fmla="*/ 1025165 h 2847"/>
              <a:gd name="T6" fmla="*/ 0 w 5556"/>
              <a:gd name="T7" fmla="*/ 805795 h 2847"/>
              <a:gd name="T8" fmla="*/ 0 w 5556"/>
              <a:gd name="T9" fmla="*/ 219369 h 2847"/>
              <a:gd name="T10" fmla="*/ 127086 w 5556"/>
              <a:gd name="T11" fmla="*/ 0 h 2847"/>
              <a:gd name="T12" fmla="*/ 549745 w 5556"/>
              <a:gd name="T13" fmla="*/ 0 h 2847"/>
              <a:gd name="T14" fmla="*/ 1999890 w 5556"/>
              <a:gd name="T15" fmla="*/ 0 h 28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6" h="2847">
                <a:moveTo>
                  <a:pt x="5555" y="2846"/>
                </a:moveTo>
                <a:lnTo>
                  <a:pt x="1527" y="2846"/>
                </a:lnTo>
                <a:lnTo>
                  <a:pt x="353" y="2846"/>
                </a:lnTo>
                <a:cubicBezTo>
                  <a:pt x="181" y="2846"/>
                  <a:pt x="0" y="2676"/>
                  <a:pt x="0" y="2237"/>
                </a:cubicBezTo>
                <a:lnTo>
                  <a:pt x="0" y="609"/>
                </a:lnTo>
                <a:cubicBezTo>
                  <a:pt x="0" y="170"/>
                  <a:pt x="181" y="0"/>
                  <a:pt x="353" y="0"/>
                </a:cubicBezTo>
                <a:lnTo>
                  <a:pt x="1527" y="0"/>
                </a:lnTo>
                <a:lnTo>
                  <a:pt x="5555" y="0"/>
                </a:lnTo>
              </a:path>
            </a:pathLst>
          </a:custGeom>
          <a:noFill/>
          <a:ln w="684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7">
            <a:extLst>
              <a:ext uri="{FF2B5EF4-FFF2-40B4-BE49-F238E27FC236}">
                <a16:creationId xmlns:a16="http://schemas.microsoft.com/office/drawing/2014/main" id="{A10589FF-96B1-440D-82F9-B85EFADFCF7D}"/>
              </a:ext>
            </a:extLst>
          </p:cNvPr>
          <p:cNvSpPr>
            <a:spLocks noChangeArrowheads="1"/>
          </p:cNvSpPr>
          <p:nvPr/>
        </p:nvSpPr>
        <p:spPr bwMode="auto">
          <a:xfrm>
            <a:off x="4045801" y="1575396"/>
            <a:ext cx="840917" cy="920844"/>
          </a:xfrm>
          <a:custGeom>
            <a:avLst/>
            <a:gdLst>
              <a:gd name="T0" fmla="*/ 0 w 2227"/>
              <a:gd name="T1" fmla="*/ 0 h 2440"/>
              <a:gd name="T2" fmla="*/ 396344 w 2227"/>
              <a:gd name="T3" fmla="*/ 0 h 2440"/>
              <a:gd name="T4" fmla="*/ 480221 w 2227"/>
              <a:gd name="T5" fmla="*/ 78074 h 2440"/>
              <a:gd name="T6" fmla="*/ 480221 w 2227"/>
              <a:gd name="T7" fmla="*/ 597251 h 2440"/>
              <a:gd name="T8" fmla="*/ 801328 w 2227"/>
              <a:gd name="T9" fmla="*/ 597251 h 2440"/>
              <a:gd name="T10" fmla="*/ 801328 w 2227"/>
              <a:gd name="T11" fmla="*/ 877527 h 24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7" h="2440">
                <a:moveTo>
                  <a:pt x="0" y="0"/>
                </a:moveTo>
                <a:lnTo>
                  <a:pt x="1101" y="0"/>
                </a:lnTo>
                <a:cubicBezTo>
                  <a:pt x="1295" y="0"/>
                  <a:pt x="1334" y="217"/>
                  <a:pt x="1334" y="217"/>
                </a:cubicBezTo>
                <a:lnTo>
                  <a:pt x="1334" y="1660"/>
                </a:lnTo>
                <a:lnTo>
                  <a:pt x="2226" y="1660"/>
                </a:lnTo>
                <a:lnTo>
                  <a:pt x="2226" y="2439"/>
                </a:lnTo>
              </a:path>
            </a:pathLst>
          </a:custGeom>
          <a:noFill/>
          <a:ln w="684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Line 48">
            <a:extLst>
              <a:ext uri="{FF2B5EF4-FFF2-40B4-BE49-F238E27FC236}">
                <a16:creationId xmlns:a16="http://schemas.microsoft.com/office/drawing/2014/main" id="{2B619A3C-E667-42D8-AB21-CFA69D8B742A}"/>
              </a:ext>
            </a:extLst>
          </p:cNvPr>
          <p:cNvSpPr>
            <a:spLocks noChangeShapeType="1"/>
          </p:cNvSpPr>
          <p:nvPr/>
        </p:nvSpPr>
        <p:spPr bwMode="auto">
          <a:xfrm flipH="1">
            <a:off x="2412260" y="1575396"/>
            <a:ext cx="1796729" cy="1665"/>
          </a:xfrm>
          <a:prstGeom prst="line">
            <a:avLst/>
          </a:prstGeom>
          <a:noFill/>
          <a:ln w="6840">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53">
            <a:extLst>
              <a:ext uri="{FF2B5EF4-FFF2-40B4-BE49-F238E27FC236}">
                <a16:creationId xmlns:a16="http://schemas.microsoft.com/office/drawing/2014/main" id="{B83101DA-FCDF-4533-A527-D8171F5106E6}"/>
              </a:ext>
            </a:extLst>
          </p:cNvPr>
          <p:cNvSpPr>
            <a:spLocks noChangeArrowheads="1"/>
          </p:cNvSpPr>
          <p:nvPr/>
        </p:nvSpPr>
        <p:spPr bwMode="auto">
          <a:xfrm>
            <a:off x="4045801" y="3641884"/>
            <a:ext cx="840917" cy="815938"/>
          </a:xfrm>
          <a:custGeom>
            <a:avLst/>
            <a:gdLst>
              <a:gd name="T0" fmla="*/ 0 w 2227"/>
              <a:gd name="T1" fmla="*/ 777515 h 2162"/>
              <a:gd name="T2" fmla="*/ 396344 w 2227"/>
              <a:gd name="T3" fmla="*/ 777515 h 2162"/>
              <a:gd name="T4" fmla="*/ 480221 w 2227"/>
              <a:gd name="T5" fmla="*/ 699080 h 2162"/>
              <a:gd name="T6" fmla="*/ 480221 w 2227"/>
              <a:gd name="T7" fmla="*/ 179897 h 2162"/>
              <a:gd name="T8" fmla="*/ 801328 w 2227"/>
              <a:gd name="T9" fmla="*/ 179897 h 2162"/>
              <a:gd name="T10" fmla="*/ 801328 w 2227"/>
              <a:gd name="T11" fmla="*/ 0 h 2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7" h="2162">
                <a:moveTo>
                  <a:pt x="0" y="2161"/>
                </a:moveTo>
                <a:lnTo>
                  <a:pt x="1101" y="2161"/>
                </a:lnTo>
                <a:cubicBezTo>
                  <a:pt x="1295" y="2161"/>
                  <a:pt x="1334" y="1943"/>
                  <a:pt x="1334" y="1943"/>
                </a:cubicBezTo>
                <a:lnTo>
                  <a:pt x="1334" y="500"/>
                </a:lnTo>
                <a:lnTo>
                  <a:pt x="2226" y="500"/>
                </a:lnTo>
                <a:lnTo>
                  <a:pt x="2226" y="0"/>
                </a:lnTo>
              </a:path>
            </a:pathLst>
          </a:custGeom>
          <a:noFill/>
          <a:ln w="756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54">
            <a:extLst>
              <a:ext uri="{FF2B5EF4-FFF2-40B4-BE49-F238E27FC236}">
                <a16:creationId xmlns:a16="http://schemas.microsoft.com/office/drawing/2014/main" id="{FCF1A57B-F737-46C0-8B63-8898DA34CCD9}"/>
              </a:ext>
            </a:extLst>
          </p:cNvPr>
          <p:cNvSpPr>
            <a:spLocks noChangeShapeType="1"/>
          </p:cNvSpPr>
          <p:nvPr/>
        </p:nvSpPr>
        <p:spPr bwMode="auto">
          <a:xfrm flipH="1">
            <a:off x="2410594" y="4457822"/>
            <a:ext cx="1798395" cy="1666"/>
          </a:xfrm>
          <a:prstGeom prst="line">
            <a:avLst/>
          </a:prstGeom>
          <a:noFill/>
          <a:ln w="6840">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59">
            <a:extLst>
              <a:ext uri="{FF2B5EF4-FFF2-40B4-BE49-F238E27FC236}">
                <a16:creationId xmlns:a16="http://schemas.microsoft.com/office/drawing/2014/main" id="{B4E8DF0B-36F4-4BA0-8EC4-0EEC6C73013A}"/>
              </a:ext>
            </a:extLst>
          </p:cNvPr>
          <p:cNvSpPr>
            <a:spLocks noChangeArrowheads="1"/>
          </p:cNvSpPr>
          <p:nvPr/>
        </p:nvSpPr>
        <p:spPr bwMode="auto">
          <a:xfrm>
            <a:off x="5917464" y="1575396"/>
            <a:ext cx="840917" cy="920844"/>
          </a:xfrm>
          <a:custGeom>
            <a:avLst/>
            <a:gdLst>
              <a:gd name="T0" fmla="*/ 801328 w 2227"/>
              <a:gd name="T1" fmla="*/ 0 h 2440"/>
              <a:gd name="T2" fmla="*/ 404984 w 2227"/>
              <a:gd name="T3" fmla="*/ 0 h 2440"/>
              <a:gd name="T4" fmla="*/ 321107 w 2227"/>
              <a:gd name="T5" fmla="*/ 78074 h 2440"/>
              <a:gd name="T6" fmla="*/ 321107 w 2227"/>
              <a:gd name="T7" fmla="*/ 597251 h 2440"/>
              <a:gd name="T8" fmla="*/ 0 w 2227"/>
              <a:gd name="T9" fmla="*/ 597251 h 2440"/>
              <a:gd name="T10" fmla="*/ 0 w 2227"/>
              <a:gd name="T11" fmla="*/ 877527 h 24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7" h="2440">
                <a:moveTo>
                  <a:pt x="2226" y="0"/>
                </a:moveTo>
                <a:lnTo>
                  <a:pt x="1125" y="0"/>
                </a:lnTo>
                <a:cubicBezTo>
                  <a:pt x="931" y="0"/>
                  <a:pt x="892" y="217"/>
                  <a:pt x="892" y="217"/>
                </a:cubicBezTo>
                <a:lnTo>
                  <a:pt x="892" y="1660"/>
                </a:lnTo>
                <a:lnTo>
                  <a:pt x="0" y="1660"/>
                </a:lnTo>
                <a:lnTo>
                  <a:pt x="0" y="2439"/>
                </a:lnTo>
              </a:path>
            </a:pathLst>
          </a:custGeom>
          <a:noFill/>
          <a:ln w="756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Line 60">
            <a:extLst>
              <a:ext uri="{FF2B5EF4-FFF2-40B4-BE49-F238E27FC236}">
                <a16:creationId xmlns:a16="http://schemas.microsoft.com/office/drawing/2014/main" id="{37E25BBF-1136-491D-9B8D-E607EB3E891E}"/>
              </a:ext>
            </a:extLst>
          </p:cNvPr>
          <p:cNvSpPr>
            <a:spLocks noChangeShapeType="1"/>
          </p:cNvSpPr>
          <p:nvPr/>
        </p:nvSpPr>
        <p:spPr bwMode="auto">
          <a:xfrm>
            <a:off x="6568550" y="1575396"/>
            <a:ext cx="1750105" cy="1665"/>
          </a:xfrm>
          <a:prstGeom prst="line">
            <a:avLst/>
          </a:prstGeom>
          <a:noFill/>
          <a:ln w="6840">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26">
            <a:extLst>
              <a:ext uri="{FF2B5EF4-FFF2-40B4-BE49-F238E27FC236}">
                <a16:creationId xmlns:a16="http://schemas.microsoft.com/office/drawing/2014/main" id="{B802D1CC-2154-4A04-84B9-03AAB25D877F}"/>
              </a:ext>
            </a:extLst>
          </p:cNvPr>
          <p:cNvSpPr>
            <a:spLocks noChangeArrowheads="1"/>
          </p:cNvSpPr>
          <p:nvPr/>
        </p:nvSpPr>
        <p:spPr bwMode="auto">
          <a:xfrm>
            <a:off x="4518712" y="2156543"/>
            <a:ext cx="1745112" cy="1745111"/>
          </a:xfrm>
          <a:custGeom>
            <a:avLst/>
            <a:gdLst>
              <a:gd name="T0" fmla="*/ 1428390 w 3967"/>
              <a:gd name="T1" fmla="*/ 714195 h 3967"/>
              <a:gd name="T2" fmla="*/ 714195 w 3967"/>
              <a:gd name="T3" fmla="*/ 1428390 h 3967"/>
              <a:gd name="T4" fmla="*/ 0 w 3967"/>
              <a:gd name="T5" fmla="*/ 714195 h 3967"/>
              <a:gd name="T6" fmla="*/ 714195 w 3967"/>
              <a:gd name="T7" fmla="*/ 0 h 3967"/>
              <a:gd name="T8" fmla="*/ 1428390 w 3967"/>
              <a:gd name="T9" fmla="*/ 714195 h 39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7" h="3967">
                <a:moveTo>
                  <a:pt x="3966" y="1983"/>
                </a:moveTo>
                <a:cubicBezTo>
                  <a:pt x="3966" y="3078"/>
                  <a:pt x="3078" y="3966"/>
                  <a:pt x="1983" y="3966"/>
                </a:cubicBezTo>
                <a:cubicBezTo>
                  <a:pt x="888" y="3966"/>
                  <a:pt x="0" y="3078"/>
                  <a:pt x="0" y="1983"/>
                </a:cubicBezTo>
                <a:cubicBezTo>
                  <a:pt x="0" y="887"/>
                  <a:pt x="888" y="0"/>
                  <a:pt x="1983" y="0"/>
                </a:cubicBezTo>
                <a:cubicBezTo>
                  <a:pt x="3078" y="0"/>
                  <a:pt x="3966" y="887"/>
                  <a:pt x="3966" y="1983"/>
                </a:cubicBezTo>
              </a:path>
            </a:pathLst>
          </a:custGeom>
          <a:solidFill>
            <a:schemeClr val="bg1">
              <a:lumMod val="85000"/>
            </a:schemeClr>
          </a:solidFill>
          <a:ln w="6840" cap="flat">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Line 2">
            <a:extLst>
              <a:ext uri="{FF2B5EF4-FFF2-40B4-BE49-F238E27FC236}">
                <a16:creationId xmlns:a16="http://schemas.microsoft.com/office/drawing/2014/main" id="{C73CDD2B-9A43-4845-9BC7-6FE2B9DDFD13}"/>
              </a:ext>
            </a:extLst>
          </p:cNvPr>
          <p:cNvSpPr>
            <a:spLocks noChangeShapeType="1"/>
          </p:cNvSpPr>
          <p:nvPr/>
        </p:nvSpPr>
        <p:spPr bwMode="auto">
          <a:xfrm>
            <a:off x="7023144" y="4457822"/>
            <a:ext cx="1297177" cy="1666"/>
          </a:xfrm>
          <a:prstGeom prst="line">
            <a:avLst/>
          </a:prstGeom>
          <a:noFill/>
          <a:ln w="5760">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3">
            <a:extLst>
              <a:ext uri="{FF2B5EF4-FFF2-40B4-BE49-F238E27FC236}">
                <a16:creationId xmlns:a16="http://schemas.microsoft.com/office/drawing/2014/main" id="{2048EED7-6F17-47DE-AEEA-B69006FEE765}"/>
              </a:ext>
            </a:extLst>
          </p:cNvPr>
          <p:cNvSpPr>
            <a:spLocks noChangeArrowheads="1"/>
          </p:cNvSpPr>
          <p:nvPr/>
        </p:nvSpPr>
        <p:spPr bwMode="auto">
          <a:xfrm>
            <a:off x="8320320" y="4389550"/>
            <a:ext cx="126554" cy="126554"/>
          </a:xfrm>
          <a:custGeom>
            <a:avLst/>
            <a:gdLst>
              <a:gd name="T0" fmla="*/ 120292 w 337"/>
              <a:gd name="T1" fmla="*/ 60146 h 337"/>
              <a:gd name="T2" fmla="*/ 60146 w 337"/>
              <a:gd name="T3" fmla="*/ 0 h 337"/>
              <a:gd name="T4" fmla="*/ 0 w 337"/>
              <a:gd name="T5" fmla="*/ 60146 h 337"/>
              <a:gd name="T6" fmla="*/ 60146 w 337"/>
              <a:gd name="T7" fmla="*/ 120292 h 337"/>
              <a:gd name="T8" fmla="*/ 120292 w 337"/>
              <a:gd name="T9" fmla="*/ 601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7">
                <a:moveTo>
                  <a:pt x="336" y="168"/>
                </a:moveTo>
                <a:cubicBezTo>
                  <a:pt x="336" y="75"/>
                  <a:pt x="260" y="0"/>
                  <a:pt x="168" y="0"/>
                </a:cubicBezTo>
                <a:cubicBezTo>
                  <a:pt x="75" y="0"/>
                  <a:pt x="0" y="75"/>
                  <a:pt x="0" y="168"/>
                </a:cubicBezTo>
                <a:cubicBezTo>
                  <a:pt x="0" y="261"/>
                  <a:pt x="75" y="336"/>
                  <a:pt x="168" y="336"/>
                </a:cubicBezTo>
                <a:cubicBezTo>
                  <a:pt x="260" y="336"/>
                  <a:pt x="336" y="261"/>
                  <a:pt x="336" y="168"/>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21">
            <a:extLst>
              <a:ext uri="{FF2B5EF4-FFF2-40B4-BE49-F238E27FC236}">
                <a16:creationId xmlns:a16="http://schemas.microsoft.com/office/drawing/2014/main" id="{09684360-C026-45C7-AB28-E85E5AA8A3C7}"/>
              </a:ext>
            </a:extLst>
          </p:cNvPr>
          <p:cNvSpPr>
            <a:spLocks noChangeArrowheads="1"/>
          </p:cNvSpPr>
          <p:nvPr/>
        </p:nvSpPr>
        <p:spPr bwMode="auto">
          <a:xfrm>
            <a:off x="8812945" y="2424638"/>
            <a:ext cx="126554" cy="126554"/>
          </a:xfrm>
          <a:custGeom>
            <a:avLst/>
            <a:gdLst>
              <a:gd name="T0" fmla="*/ 120292 w 337"/>
              <a:gd name="T1" fmla="*/ 60146 h 337"/>
              <a:gd name="T2" fmla="*/ 60146 w 337"/>
              <a:gd name="T3" fmla="*/ 120292 h 337"/>
              <a:gd name="T4" fmla="*/ 0 w 337"/>
              <a:gd name="T5" fmla="*/ 60146 h 337"/>
              <a:gd name="T6" fmla="*/ 60146 w 337"/>
              <a:gd name="T7" fmla="*/ 0 h 337"/>
              <a:gd name="T8" fmla="*/ 120292 w 337"/>
              <a:gd name="T9" fmla="*/ 601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7">
                <a:moveTo>
                  <a:pt x="336" y="168"/>
                </a:moveTo>
                <a:cubicBezTo>
                  <a:pt x="336" y="261"/>
                  <a:pt x="261" y="336"/>
                  <a:pt x="168" y="336"/>
                </a:cubicBezTo>
                <a:cubicBezTo>
                  <a:pt x="75" y="336"/>
                  <a:pt x="0" y="261"/>
                  <a:pt x="0" y="168"/>
                </a:cubicBezTo>
                <a:cubicBezTo>
                  <a:pt x="0" y="75"/>
                  <a:pt x="75" y="0"/>
                  <a:pt x="168" y="0"/>
                </a:cubicBezTo>
                <a:cubicBezTo>
                  <a:pt x="261" y="0"/>
                  <a:pt x="336" y="75"/>
                  <a:pt x="336" y="16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24">
            <a:extLst>
              <a:ext uri="{FF2B5EF4-FFF2-40B4-BE49-F238E27FC236}">
                <a16:creationId xmlns:a16="http://schemas.microsoft.com/office/drawing/2014/main" id="{BDA7813D-43A5-4F64-A3A6-215E23AD9AD6}"/>
              </a:ext>
            </a:extLst>
          </p:cNvPr>
          <p:cNvSpPr>
            <a:spLocks noChangeArrowheads="1"/>
          </p:cNvSpPr>
          <p:nvPr/>
        </p:nvSpPr>
        <p:spPr bwMode="auto">
          <a:xfrm>
            <a:off x="8824820" y="3500344"/>
            <a:ext cx="126554" cy="126554"/>
          </a:xfrm>
          <a:custGeom>
            <a:avLst/>
            <a:gdLst>
              <a:gd name="T0" fmla="*/ 120292 w 337"/>
              <a:gd name="T1" fmla="*/ 60146 h 337"/>
              <a:gd name="T2" fmla="*/ 60146 w 337"/>
              <a:gd name="T3" fmla="*/ 120292 h 337"/>
              <a:gd name="T4" fmla="*/ 0 w 337"/>
              <a:gd name="T5" fmla="*/ 60146 h 337"/>
              <a:gd name="T6" fmla="*/ 60146 w 337"/>
              <a:gd name="T7" fmla="*/ 0 h 337"/>
              <a:gd name="T8" fmla="*/ 120292 w 337"/>
              <a:gd name="T9" fmla="*/ 601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7">
                <a:moveTo>
                  <a:pt x="336" y="168"/>
                </a:moveTo>
                <a:cubicBezTo>
                  <a:pt x="336" y="261"/>
                  <a:pt x="261" y="336"/>
                  <a:pt x="168" y="336"/>
                </a:cubicBezTo>
                <a:cubicBezTo>
                  <a:pt x="75" y="336"/>
                  <a:pt x="0" y="261"/>
                  <a:pt x="0" y="168"/>
                </a:cubicBezTo>
                <a:cubicBezTo>
                  <a:pt x="0" y="75"/>
                  <a:pt x="75" y="0"/>
                  <a:pt x="168" y="0"/>
                </a:cubicBezTo>
                <a:cubicBezTo>
                  <a:pt x="261" y="0"/>
                  <a:pt x="336" y="75"/>
                  <a:pt x="336" y="16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25">
            <a:extLst>
              <a:ext uri="{FF2B5EF4-FFF2-40B4-BE49-F238E27FC236}">
                <a16:creationId xmlns:a16="http://schemas.microsoft.com/office/drawing/2014/main" id="{EC12E58E-4D39-481C-AE51-ACCEA46F8D9B}"/>
              </a:ext>
            </a:extLst>
          </p:cNvPr>
          <p:cNvSpPr>
            <a:spLocks noChangeArrowheads="1"/>
          </p:cNvSpPr>
          <p:nvPr/>
        </p:nvSpPr>
        <p:spPr bwMode="auto">
          <a:xfrm>
            <a:off x="4641936" y="2279767"/>
            <a:ext cx="1498663" cy="1498663"/>
          </a:xfrm>
          <a:custGeom>
            <a:avLst/>
            <a:gdLst>
              <a:gd name="T0" fmla="*/ 1428390 w 3967"/>
              <a:gd name="T1" fmla="*/ 714195 h 3967"/>
              <a:gd name="T2" fmla="*/ 714195 w 3967"/>
              <a:gd name="T3" fmla="*/ 1428390 h 3967"/>
              <a:gd name="T4" fmla="*/ 0 w 3967"/>
              <a:gd name="T5" fmla="*/ 714195 h 3967"/>
              <a:gd name="T6" fmla="*/ 714195 w 3967"/>
              <a:gd name="T7" fmla="*/ 0 h 3967"/>
              <a:gd name="T8" fmla="*/ 1428390 w 3967"/>
              <a:gd name="T9" fmla="*/ 714195 h 39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7" h="3967">
                <a:moveTo>
                  <a:pt x="3966" y="1983"/>
                </a:moveTo>
                <a:cubicBezTo>
                  <a:pt x="3966" y="3078"/>
                  <a:pt x="3078" y="3966"/>
                  <a:pt x="1983" y="3966"/>
                </a:cubicBezTo>
                <a:cubicBezTo>
                  <a:pt x="888" y="3966"/>
                  <a:pt x="0" y="3078"/>
                  <a:pt x="0" y="1983"/>
                </a:cubicBezTo>
                <a:cubicBezTo>
                  <a:pt x="0" y="887"/>
                  <a:pt x="888" y="0"/>
                  <a:pt x="1983" y="0"/>
                </a:cubicBezTo>
                <a:cubicBezTo>
                  <a:pt x="3078" y="0"/>
                  <a:pt x="3966" y="887"/>
                  <a:pt x="3966" y="1983"/>
                </a:cubicBezTo>
              </a:path>
            </a:pathLst>
          </a:custGeom>
          <a:solidFill>
            <a:schemeClr val="bg2"/>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Órganos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Jurisdiccionales</a:t>
            </a:r>
          </a:p>
        </p:txBody>
      </p:sp>
      <p:sp>
        <p:nvSpPr>
          <p:cNvPr id="52" name="Freeform 49">
            <a:extLst>
              <a:ext uri="{FF2B5EF4-FFF2-40B4-BE49-F238E27FC236}">
                <a16:creationId xmlns:a16="http://schemas.microsoft.com/office/drawing/2014/main" id="{EF860F4C-1759-4989-84FE-109223059A88}"/>
              </a:ext>
            </a:extLst>
          </p:cNvPr>
          <p:cNvSpPr>
            <a:spLocks noChangeArrowheads="1"/>
          </p:cNvSpPr>
          <p:nvPr/>
        </p:nvSpPr>
        <p:spPr bwMode="auto">
          <a:xfrm>
            <a:off x="2302358" y="1517114"/>
            <a:ext cx="126554" cy="126554"/>
          </a:xfrm>
          <a:custGeom>
            <a:avLst/>
            <a:gdLst>
              <a:gd name="T0" fmla="*/ 0 w 337"/>
              <a:gd name="T1" fmla="*/ 59966 h 336"/>
              <a:gd name="T2" fmla="*/ 60146 w 337"/>
              <a:gd name="T3" fmla="*/ 120291 h 336"/>
              <a:gd name="T4" fmla="*/ 120292 w 337"/>
              <a:gd name="T5" fmla="*/ 59966 h 336"/>
              <a:gd name="T6" fmla="*/ 60146 w 337"/>
              <a:gd name="T7" fmla="*/ 0 h 336"/>
              <a:gd name="T8" fmla="*/ 0 w 337"/>
              <a:gd name="T9" fmla="*/ 5996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6">
                <a:moveTo>
                  <a:pt x="0" y="167"/>
                </a:moveTo>
                <a:cubicBezTo>
                  <a:pt x="0" y="260"/>
                  <a:pt x="75" y="335"/>
                  <a:pt x="168" y="335"/>
                </a:cubicBezTo>
                <a:cubicBezTo>
                  <a:pt x="261" y="335"/>
                  <a:pt x="336" y="260"/>
                  <a:pt x="336" y="167"/>
                </a:cubicBezTo>
                <a:cubicBezTo>
                  <a:pt x="336" y="74"/>
                  <a:pt x="261" y="0"/>
                  <a:pt x="168" y="0"/>
                </a:cubicBezTo>
                <a:cubicBezTo>
                  <a:pt x="75" y="0"/>
                  <a:pt x="0" y="74"/>
                  <a:pt x="0" y="167"/>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50">
            <a:extLst>
              <a:ext uri="{FF2B5EF4-FFF2-40B4-BE49-F238E27FC236}">
                <a16:creationId xmlns:a16="http://schemas.microsoft.com/office/drawing/2014/main" id="{14BC4CE0-2972-4D58-9F84-EA545CEB746A}"/>
              </a:ext>
            </a:extLst>
          </p:cNvPr>
          <p:cNvSpPr>
            <a:spLocks noChangeArrowheads="1"/>
          </p:cNvSpPr>
          <p:nvPr/>
        </p:nvSpPr>
        <p:spPr bwMode="auto">
          <a:xfrm>
            <a:off x="2937388" y="1327284"/>
            <a:ext cx="1155039" cy="509545"/>
          </a:xfrm>
          <a:custGeom>
            <a:avLst/>
            <a:gdLst>
              <a:gd name="T0" fmla="*/ 0 w 2331"/>
              <a:gd name="T1" fmla="*/ 349917 h 1348"/>
              <a:gd name="T2" fmla="*/ 111684 w 2331"/>
              <a:gd name="T3" fmla="*/ 485415 h 1348"/>
              <a:gd name="T4" fmla="*/ 727384 w 2331"/>
              <a:gd name="T5" fmla="*/ 485415 h 1348"/>
              <a:gd name="T6" fmla="*/ 839428 w 2331"/>
              <a:gd name="T7" fmla="*/ 349917 h 1348"/>
              <a:gd name="T8" fmla="*/ 839428 w 2331"/>
              <a:gd name="T9" fmla="*/ 135498 h 1348"/>
              <a:gd name="T10" fmla="*/ 727384 w 2331"/>
              <a:gd name="T11" fmla="*/ 0 h 1348"/>
              <a:gd name="T12" fmla="*/ 111684 w 2331"/>
              <a:gd name="T13" fmla="*/ 0 h 1348"/>
              <a:gd name="T14" fmla="*/ 0 w 2331"/>
              <a:gd name="T15" fmla="*/ 135498 h 1348"/>
              <a:gd name="T16" fmla="*/ 0 w 2331"/>
              <a:gd name="T17" fmla="*/ 349917 h 1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1" h="1348">
                <a:moveTo>
                  <a:pt x="0" y="971"/>
                </a:moveTo>
                <a:cubicBezTo>
                  <a:pt x="0" y="1179"/>
                  <a:pt x="138" y="1347"/>
                  <a:pt x="310" y="1347"/>
                </a:cubicBezTo>
                <a:lnTo>
                  <a:pt x="2019" y="1347"/>
                </a:lnTo>
                <a:cubicBezTo>
                  <a:pt x="2191" y="1347"/>
                  <a:pt x="2330" y="1179"/>
                  <a:pt x="2330" y="971"/>
                </a:cubicBezTo>
                <a:lnTo>
                  <a:pt x="2330" y="376"/>
                </a:lnTo>
                <a:cubicBezTo>
                  <a:pt x="2330" y="169"/>
                  <a:pt x="2191" y="0"/>
                  <a:pt x="2019" y="0"/>
                </a:cubicBezTo>
                <a:lnTo>
                  <a:pt x="310" y="0"/>
                </a:lnTo>
                <a:cubicBezTo>
                  <a:pt x="138" y="0"/>
                  <a:pt x="0" y="169"/>
                  <a:pt x="0" y="376"/>
                </a:cubicBezTo>
                <a:lnTo>
                  <a:pt x="0" y="971"/>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56">
            <a:extLst>
              <a:ext uri="{FF2B5EF4-FFF2-40B4-BE49-F238E27FC236}">
                <a16:creationId xmlns:a16="http://schemas.microsoft.com/office/drawing/2014/main" id="{8CDAFA3C-B682-48C8-95BC-CBE655B8085D}"/>
              </a:ext>
            </a:extLst>
          </p:cNvPr>
          <p:cNvSpPr>
            <a:spLocks noChangeArrowheads="1"/>
          </p:cNvSpPr>
          <p:nvPr/>
        </p:nvSpPr>
        <p:spPr bwMode="auto">
          <a:xfrm>
            <a:off x="2937388" y="4198054"/>
            <a:ext cx="1155039" cy="507881"/>
          </a:xfrm>
          <a:custGeom>
            <a:avLst/>
            <a:gdLst>
              <a:gd name="T0" fmla="*/ 0 w 2331"/>
              <a:gd name="T1" fmla="*/ 134796 h 1347"/>
              <a:gd name="T2" fmla="*/ 111684 w 2331"/>
              <a:gd name="T3" fmla="*/ 0 h 1347"/>
              <a:gd name="T4" fmla="*/ 727384 w 2331"/>
              <a:gd name="T5" fmla="*/ 0 h 1347"/>
              <a:gd name="T6" fmla="*/ 839428 w 2331"/>
              <a:gd name="T7" fmla="*/ 134796 h 1347"/>
              <a:gd name="T8" fmla="*/ 839428 w 2331"/>
              <a:gd name="T9" fmla="*/ 348673 h 1347"/>
              <a:gd name="T10" fmla="*/ 727384 w 2331"/>
              <a:gd name="T11" fmla="*/ 483829 h 1347"/>
              <a:gd name="T12" fmla="*/ 111684 w 2331"/>
              <a:gd name="T13" fmla="*/ 483829 h 1347"/>
              <a:gd name="T14" fmla="*/ 0 w 2331"/>
              <a:gd name="T15" fmla="*/ 348673 h 1347"/>
              <a:gd name="T16" fmla="*/ 0 w 2331"/>
              <a:gd name="T17" fmla="*/ 134796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1" h="1347">
                <a:moveTo>
                  <a:pt x="0" y="375"/>
                </a:moveTo>
                <a:cubicBezTo>
                  <a:pt x="0" y="168"/>
                  <a:pt x="138" y="0"/>
                  <a:pt x="310" y="0"/>
                </a:cubicBezTo>
                <a:lnTo>
                  <a:pt x="2019" y="0"/>
                </a:lnTo>
                <a:cubicBezTo>
                  <a:pt x="2191" y="0"/>
                  <a:pt x="2330" y="168"/>
                  <a:pt x="2330" y="375"/>
                </a:cubicBezTo>
                <a:lnTo>
                  <a:pt x="2330" y="970"/>
                </a:lnTo>
                <a:cubicBezTo>
                  <a:pt x="2330" y="1178"/>
                  <a:pt x="2191" y="1346"/>
                  <a:pt x="2019" y="1346"/>
                </a:cubicBezTo>
                <a:lnTo>
                  <a:pt x="310" y="1346"/>
                </a:lnTo>
                <a:cubicBezTo>
                  <a:pt x="138" y="1346"/>
                  <a:pt x="0" y="1178"/>
                  <a:pt x="0" y="970"/>
                </a:cubicBezTo>
                <a:lnTo>
                  <a:pt x="0" y="375"/>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58">
            <a:extLst>
              <a:ext uri="{FF2B5EF4-FFF2-40B4-BE49-F238E27FC236}">
                <a16:creationId xmlns:a16="http://schemas.microsoft.com/office/drawing/2014/main" id="{4A00EEAB-9F8E-4CA7-A308-B7B30CA6D004}"/>
              </a:ext>
            </a:extLst>
          </p:cNvPr>
          <p:cNvSpPr>
            <a:spLocks noChangeArrowheads="1"/>
          </p:cNvSpPr>
          <p:nvPr/>
        </p:nvSpPr>
        <p:spPr bwMode="auto">
          <a:xfrm>
            <a:off x="2302358" y="4389550"/>
            <a:ext cx="126554" cy="126554"/>
          </a:xfrm>
          <a:custGeom>
            <a:avLst/>
            <a:gdLst>
              <a:gd name="T0" fmla="*/ 0 w 337"/>
              <a:gd name="T1" fmla="*/ 60146 h 337"/>
              <a:gd name="T2" fmla="*/ 60146 w 337"/>
              <a:gd name="T3" fmla="*/ 0 h 337"/>
              <a:gd name="T4" fmla="*/ 120292 w 337"/>
              <a:gd name="T5" fmla="*/ 60146 h 337"/>
              <a:gd name="T6" fmla="*/ 60146 w 337"/>
              <a:gd name="T7" fmla="*/ 120292 h 337"/>
              <a:gd name="T8" fmla="*/ 0 w 337"/>
              <a:gd name="T9" fmla="*/ 601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7">
                <a:moveTo>
                  <a:pt x="0" y="168"/>
                </a:moveTo>
                <a:cubicBezTo>
                  <a:pt x="0" y="75"/>
                  <a:pt x="75" y="0"/>
                  <a:pt x="168" y="0"/>
                </a:cubicBezTo>
                <a:cubicBezTo>
                  <a:pt x="261" y="0"/>
                  <a:pt x="336" y="75"/>
                  <a:pt x="336" y="168"/>
                </a:cubicBezTo>
                <a:cubicBezTo>
                  <a:pt x="336" y="261"/>
                  <a:pt x="261" y="336"/>
                  <a:pt x="168" y="336"/>
                </a:cubicBezTo>
                <a:cubicBezTo>
                  <a:pt x="75" y="336"/>
                  <a:pt x="0" y="261"/>
                  <a:pt x="0" y="168"/>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61">
            <a:extLst>
              <a:ext uri="{FF2B5EF4-FFF2-40B4-BE49-F238E27FC236}">
                <a16:creationId xmlns:a16="http://schemas.microsoft.com/office/drawing/2014/main" id="{98490687-28A1-43E7-921E-67E0EECB2CB9}"/>
              </a:ext>
            </a:extLst>
          </p:cNvPr>
          <p:cNvSpPr>
            <a:spLocks noChangeArrowheads="1"/>
          </p:cNvSpPr>
          <p:nvPr/>
        </p:nvSpPr>
        <p:spPr bwMode="auto">
          <a:xfrm>
            <a:off x="8320320" y="1517114"/>
            <a:ext cx="126554" cy="126554"/>
          </a:xfrm>
          <a:custGeom>
            <a:avLst/>
            <a:gdLst>
              <a:gd name="T0" fmla="*/ 120292 w 337"/>
              <a:gd name="T1" fmla="*/ 59966 h 336"/>
              <a:gd name="T2" fmla="*/ 60146 w 337"/>
              <a:gd name="T3" fmla="*/ 120291 h 336"/>
              <a:gd name="T4" fmla="*/ 0 w 337"/>
              <a:gd name="T5" fmla="*/ 59966 h 336"/>
              <a:gd name="T6" fmla="*/ 60146 w 337"/>
              <a:gd name="T7" fmla="*/ 0 h 336"/>
              <a:gd name="T8" fmla="*/ 120292 w 337"/>
              <a:gd name="T9" fmla="*/ 5996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6">
                <a:moveTo>
                  <a:pt x="336" y="167"/>
                </a:moveTo>
                <a:cubicBezTo>
                  <a:pt x="336" y="260"/>
                  <a:pt x="260" y="335"/>
                  <a:pt x="168" y="335"/>
                </a:cubicBezTo>
                <a:cubicBezTo>
                  <a:pt x="75" y="335"/>
                  <a:pt x="0" y="260"/>
                  <a:pt x="0" y="167"/>
                </a:cubicBezTo>
                <a:cubicBezTo>
                  <a:pt x="0" y="74"/>
                  <a:pt x="75" y="0"/>
                  <a:pt x="168" y="0"/>
                </a:cubicBezTo>
                <a:cubicBezTo>
                  <a:pt x="260" y="0"/>
                  <a:pt x="336" y="74"/>
                  <a:pt x="336" y="167"/>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4">
            <a:extLst>
              <a:ext uri="{FF2B5EF4-FFF2-40B4-BE49-F238E27FC236}">
                <a16:creationId xmlns:a16="http://schemas.microsoft.com/office/drawing/2014/main" id="{5E46AC32-9F74-412B-A357-F42AD3DEBEB1}"/>
              </a:ext>
            </a:extLst>
          </p:cNvPr>
          <p:cNvSpPr>
            <a:spLocks noChangeArrowheads="1"/>
          </p:cNvSpPr>
          <p:nvPr/>
        </p:nvSpPr>
        <p:spPr bwMode="auto">
          <a:xfrm>
            <a:off x="6679539" y="4198054"/>
            <a:ext cx="1155038" cy="507881"/>
          </a:xfrm>
          <a:custGeom>
            <a:avLst/>
            <a:gdLst>
              <a:gd name="T0" fmla="*/ 839428 w 2332"/>
              <a:gd name="T1" fmla="*/ 134796 h 1347"/>
              <a:gd name="T2" fmla="*/ 727432 w 2332"/>
              <a:gd name="T3" fmla="*/ 0 h 1347"/>
              <a:gd name="T4" fmla="*/ 111996 w 2332"/>
              <a:gd name="T5" fmla="*/ 0 h 1347"/>
              <a:gd name="T6" fmla="*/ 0 w 2332"/>
              <a:gd name="T7" fmla="*/ 134796 h 1347"/>
              <a:gd name="T8" fmla="*/ 0 w 2332"/>
              <a:gd name="T9" fmla="*/ 348673 h 1347"/>
              <a:gd name="T10" fmla="*/ 111996 w 2332"/>
              <a:gd name="T11" fmla="*/ 483829 h 1347"/>
              <a:gd name="T12" fmla="*/ 727432 w 2332"/>
              <a:gd name="T13" fmla="*/ 483829 h 1347"/>
              <a:gd name="T14" fmla="*/ 839428 w 2332"/>
              <a:gd name="T15" fmla="*/ 348673 h 1347"/>
              <a:gd name="T16" fmla="*/ 839428 w 2332"/>
              <a:gd name="T17" fmla="*/ 134796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2" h="1347">
                <a:moveTo>
                  <a:pt x="2331" y="375"/>
                </a:moveTo>
                <a:cubicBezTo>
                  <a:pt x="2331" y="168"/>
                  <a:pt x="2192" y="0"/>
                  <a:pt x="2020" y="0"/>
                </a:cubicBezTo>
                <a:lnTo>
                  <a:pt x="311" y="0"/>
                </a:lnTo>
                <a:cubicBezTo>
                  <a:pt x="139" y="0"/>
                  <a:pt x="0" y="168"/>
                  <a:pt x="0" y="375"/>
                </a:cubicBezTo>
                <a:lnTo>
                  <a:pt x="0" y="970"/>
                </a:lnTo>
                <a:cubicBezTo>
                  <a:pt x="0" y="1178"/>
                  <a:pt x="139" y="1346"/>
                  <a:pt x="311" y="1346"/>
                </a:cubicBezTo>
                <a:lnTo>
                  <a:pt x="2020" y="1346"/>
                </a:lnTo>
                <a:cubicBezTo>
                  <a:pt x="2192" y="1346"/>
                  <a:pt x="2331" y="1178"/>
                  <a:pt x="2331" y="970"/>
                </a:cubicBezTo>
                <a:lnTo>
                  <a:pt x="2331" y="375"/>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9">
            <a:extLst>
              <a:ext uri="{FF2B5EF4-FFF2-40B4-BE49-F238E27FC236}">
                <a16:creationId xmlns:a16="http://schemas.microsoft.com/office/drawing/2014/main" id="{E6FA22AE-F67F-455C-8DF1-5EAFDADE14F2}"/>
              </a:ext>
            </a:extLst>
          </p:cNvPr>
          <p:cNvSpPr>
            <a:spLocks noChangeArrowheads="1"/>
          </p:cNvSpPr>
          <p:nvPr/>
        </p:nvSpPr>
        <p:spPr bwMode="auto">
          <a:xfrm>
            <a:off x="7229765" y="2293088"/>
            <a:ext cx="1155038" cy="509545"/>
          </a:xfrm>
          <a:custGeom>
            <a:avLst/>
            <a:gdLst>
              <a:gd name="T0" fmla="*/ 839428 w 2331"/>
              <a:gd name="T1" fmla="*/ 349917 h 1348"/>
              <a:gd name="T2" fmla="*/ 727744 w 2331"/>
              <a:gd name="T3" fmla="*/ 485415 h 1348"/>
              <a:gd name="T4" fmla="*/ 111684 w 2331"/>
              <a:gd name="T5" fmla="*/ 485415 h 1348"/>
              <a:gd name="T6" fmla="*/ 0 w 2331"/>
              <a:gd name="T7" fmla="*/ 349917 h 1348"/>
              <a:gd name="T8" fmla="*/ 0 w 2331"/>
              <a:gd name="T9" fmla="*/ 135498 h 1348"/>
              <a:gd name="T10" fmla="*/ 111684 w 2331"/>
              <a:gd name="T11" fmla="*/ 0 h 1348"/>
              <a:gd name="T12" fmla="*/ 727744 w 2331"/>
              <a:gd name="T13" fmla="*/ 0 h 1348"/>
              <a:gd name="T14" fmla="*/ 839428 w 2331"/>
              <a:gd name="T15" fmla="*/ 135498 h 1348"/>
              <a:gd name="T16" fmla="*/ 839428 w 2331"/>
              <a:gd name="T17" fmla="*/ 349917 h 1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1" h="1348">
                <a:moveTo>
                  <a:pt x="2330" y="971"/>
                </a:moveTo>
                <a:cubicBezTo>
                  <a:pt x="2330" y="1179"/>
                  <a:pt x="2191" y="1347"/>
                  <a:pt x="2020" y="1347"/>
                </a:cubicBezTo>
                <a:lnTo>
                  <a:pt x="310" y="1347"/>
                </a:lnTo>
                <a:cubicBezTo>
                  <a:pt x="139" y="1347"/>
                  <a:pt x="0" y="1179"/>
                  <a:pt x="0" y="971"/>
                </a:cubicBezTo>
                <a:lnTo>
                  <a:pt x="0" y="376"/>
                </a:lnTo>
                <a:cubicBezTo>
                  <a:pt x="0" y="168"/>
                  <a:pt x="139" y="0"/>
                  <a:pt x="310" y="0"/>
                </a:cubicBezTo>
                <a:lnTo>
                  <a:pt x="2020" y="0"/>
                </a:lnTo>
                <a:cubicBezTo>
                  <a:pt x="2191" y="0"/>
                  <a:pt x="2330" y="168"/>
                  <a:pt x="2330" y="376"/>
                </a:cubicBezTo>
                <a:lnTo>
                  <a:pt x="2330" y="971"/>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E5858FB-35A9-4176-A058-6E5FE2159CC8}"/>
              </a:ext>
            </a:extLst>
          </p:cNvPr>
          <p:cNvSpPr>
            <a:spLocks noChangeArrowheads="1"/>
          </p:cNvSpPr>
          <p:nvPr/>
        </p:nvSpPr>
        <p:spPr bwMode="auto">
          <a:xfrm>
            <a:off x="7234132" y="3278875"/>
            <a:ext cx="1155038" cy="507881"/>
          </a:xfrm>
          <a:custGeom>
            <a:avLst/>
            <a:gdLst>
              <a:gd name="T0" fmla="*/ 839428 w 2332"/>
              <a:gd name="T1" fmla="*/ 348673 h 1347"/>
              <a:gd name="T2" fmla="*/ 727432 w 2332"/>
              <a:gd name="T3" fmla="*/ 483829 h 1347"/>
              <a:gd name="T4" fmla="*/ 111996 w 2332"/>
              <a:gd name="T5" fmla="*/ 483829 h 1347"/>
              <a:gd name="T6" fmla="*/ 0 w 2332"/>
              <a:gd name="T7" fmla="*/ 348673 h 1347"/>
              <a:gd name="T8" fmla="*/ 0 w 2332"/>
              <a:gd name="T9" fmla="*/ 135156 h 1347"/>
              <a:gd name="T10" fmla="*/ 111996 w 2332"/>
              <a:gd name="T11" fmla="*/ 0 h 1347"/>
              <a:gd name="T12" fmla="*/ 727432 w 2332"/>
              <a:gd name="T13" fmla="*/ 0 h 1347"/>
              <a:gd name="T14" fmla="*/ 839428 w 2332"/>
              <a:gd name="T15" fmla="*/ 135156 h 1347"/>
              <a:gd name="T16" fmla="*/ 839428 w 2332"/>
              <a:gd name="T17" fmla="*/ 348673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2" h="1347">
                <a:moveTo>
                  <a:pt x="2331" y="970"/>
                </a:moveTo>
                <a:cubicBezTo>
                  <a:pt x="2331" y="1178"/>
                  <a:pt x="2192" y="1346"/>
                  <a:pt x="2020" y="1346"/>
                </a:cubicBezTo>
                <a:lnTo>
                  <a:pt x="311" y="1346"/>
                </a:lnTo>
                <a:cubicBezTo>
                  <a:pt x="139" y="1346"/>
                  <a:pt x="0" y="1178"/>
                  <a:pt x="0" y="970"/>
                </a:cubicBezTo>
                <a:lnTo>
                  <a:pt x="0" y="376"/>
                </a:lnTo>
                <a:cubicBezTo>
                  <a:pt x="0" y="168"/>
                  <a:pt x="139" y="0"/>
                  <a:pt x="311" y="0"/>
                </a:cubicBezTo>
                <a:lnTo>
                  <a:pt x="2020" y="0"/>
                </a:lnTo>
                <a:cubicBezTo>
                  <a:pt x="2192" y="0"/>
                  <a:pt x="2331" y="168"/>
                  <a:pt x="2331" y="376"/>
                </a:cubicBezTo>
                <a:lnTo>
                  <a:pt x="2331" y="97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62">
            <a:extLst>
              <a:ext uri="{FF2B5EF4-FFF2-40B4-BE49-F238E27FC236}">
                <a16:creationId xmlns:a16="http://schemas.microsoft.com/office/drawing/2014/main" id="{782CEFCF-A340-49D8-A5DD-F9AC6D803869}"/>
              </a:ext>
            </a:extLst>
          </p:cNvPr>
          <p:cNvSpPr>
            <a:spLocks noChangeArrowheads="1"/>
          </p:cNvSpPr>
          <p:nvPr/>
        </p:nvSpPr>
        <p:spPr bwMode="auto">
          <a:xfrm>
            <a:off x="6727574" y="1327284"/>
            <a:ext cx="1155038" cy="509545"/>
          </a:xfrm>
          <a:custGeom>
            <a:avLst/>
            <a:gdLst>
              <a:gd name="T0" fmla="*/ 839428 w 2331"/>
              <a:gd name="T1" fmla="*/ 349917 h 1348"/>
              <a:gd name="T2" fmla="*/ 727744 w 2331"/>
              <a:gd name="T3" fmla="*/ 485415 h 1348"/>
              <a:gd name="T4" fmla="*/ 112044 w 2331"/>
              <a:gd name="T5" fmla="*/ 485415 h 1348"/>
              <a:gd name="T6" fmla="*/ 0 w 2331"/>
              <a:gd name="T7" fmla="*/ 349917 h 1348"/>
              <a:gd name="T8" fmla="*/ 0 w 2331"/>
              <a:gd name="T9" fmla="*/ 135498 h 1348"/>
              <a:gd name="T10" fmla="*/ 112044 w 2331"/>
              <a:gd name="T11" fmla="*/ 0 h 1348"/>
              <a:gd name="T12" fmla="*/ 727744 w 2331"/>
              <a:gd name="T13" fmla="*/ 0 h 1348"/>
              <a:gd name="T14" fmla="*/ 839428 w 2331"/>
              <a:gd name="T15" fmla="*/ 135498 h 1348"/>
              <a:gd name="T16" fmla="*/ 839428 w 2331"/>
              <a:gd name="T17" fmla="*/ 349917 h 1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1" h="1348">
                <a:moveTo>
                  <a:pt x="2330" y="971"/>
                </a:moveTo>
                <a:cubicBezTo>
                  <a:pt x="2330" y="1179"/>
                  <a:pt x="2191" y="1347"/>
                  <a:pt x="2020" y="1347"/>
                </a:cubicBezTo>
                <a:lnTo>
                  <a:pt x="311" y="1347"/>
                </a:lnTo>
                <a:cubicBezTo>
                  <a:pt x="139" y="1347"/>
                  <a:pt x="0" y="1179"/>
                  <a:pt x="0" y="971"/>
                </a:cubicBezTo>
                <a:lnTo>
                  <a:pt x="0" y="376"/>
                </a:lnTo>
                <a:cubicBezTo>
                  <a:pt x="0" y="169"/>
                  <a:pt x="139" y="0"/>
                  <a:pt x="311" y="0"/>
                </a:cubicBezTo>
                <a:lnTo>
                  <a:pt x="2020" y="0"/>
                </a:lnTo>
                <a:cubicBezTo>
                  <a:pt x="2191" y="0"/>
                  <a:pt x="2330" y="169"/>
                  <a:pt x="2330" y="376"/>
                </a:cubicBezTo>
                <a:lnTo>
                  <a:pt x="2330" y="971"/>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98">
            <a:extLst>
              <a:ext uri="{FF2B5EF4-FFF2-40B4-BE49-F238E27FC236}">
                <a16:creationId xmlns:a16="http://schemas.microsoft.com/office/drawing/2014/main" id="{B6964257-AF5B-4DF4-873D-47629946E5CB}"/>
              </a:ext>
            </a:extLst>
          </p:cNvPr>
          <p:cNvSpPr txBox="1"/>
          <p:nvPr/>
        </p:nvSpPr>
        <p:spPr>
          <a:xfrm>
            <a:off x="3054879" y="1320447"/>
            <a:ext cx="920060" cy="52322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Salas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Supremas</a:t>
            </a:r>
          </a:p>
        </p:txBody>
      </p:sp>
      <p:sp>
        <p:nvSpPr>
          <p:cNvPr id="75" name="TextBox 98">
            <a:extLst>
              <a:ext uri="{FF2B5EF4-FFF2-40B4-BE49-F238E27FC236}">
                <a16:creationId xmlns:a16="http://schemas.microsoft.com/office/drawing/2014/main" id="{E5EF6358-D944-4670-8221-B715101571E2}"/>
              </a:ext>
            </a:extLst>
          </p:cNvPr>
          <p:cNvSpPr txBox="1"/>
          <p:nvPr/>
        </p:nvSpPr>
        <p:spPr>
          <a:xfrm>
            <a:off x="3043304" y="4190385"/>
            <a:ext cx="943207" cy="52322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Sala Penal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Especial</a:t>
            </a:r>
          </a:p>
        </p:txBody>
      </p:sp>
      <p:sp>
        <p:nvSpPr>
          <p:cNvPr id="76" name="TextBox 98">
            <a:extLst>
              <a:ext uri="{FF2B5EF4-FFF2-40B4-BE49-F238E27FC236}">
                <a16:creationId xmlns:a16="http://schemas.microsoft.com/office/drawing/2014/main" id="{7A734A4F-F184-4CC8-BBD4-CC87709D29E8}"/>
              </a:ext>
            </a:extLst>
          </p:cNvPr>
          <p:cNvSpPr txBox="1"/>
          <p:nvPr/>
        </p:nvSpPr>
        <p:spPr>
          <a:xfrm>
            <a:off x="6667348" y="4190385"/>
            <a:ext cx="1179425" cy="52322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Juzgado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Especializado</a:t>
            </a:r>
          </a:p>
        </p:txBody>
      </p:sp>
      <p:sp>
        <p:nvSpPr>
          <p:cNvPr id="77" name="TextBox 98">
            <a:extLst>
              <a:ext uri="{FF2B5EF4-FFF2-40B4-BE49-F238E27FC236}">
                <a16:creationId xmlns:a16="http://schemas.microsoft.com/office/drawing/2014/main" id="{35776B7F-69B0-4BF7-A31F-97A5FC5BC4A9}"/>
              </a:ext>
            </a:extLst>
          </p:cNvPr>
          <p:cNvSpPr txBox="1"/>
          <p:nvPr/>
        </p:nvSpPr>
        <p:spPr>
          <a:xfrm>
            <a:off x="7289266" y="3271205"/>
            <a:ext cx="1044773" cy="52322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Juzgado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Paz Letrado</a:t>
            </a:r>
          </a:p>
        </p:txBody>
      </p:sp>
      <p:sp>
        <p:nvSpPr>
          <p:cNvPr id="78" name="TextBox 98">
            <a:extLst>
              <a:ext uri="{FF2B5EF4-FFF2-40B4-BE49-F238E27FC236}">
                <a16:creationId xmlns:a16="http://schemas.microsoft.com/office/drawing/2014/main" id="{58EC7761-FA46-4FBA-AA8C-470A1DA16504}"/>
              </a:ext>
            </a:extLst>
          </p:cNvPr>
          <p:cNvSpPr txBox="1"/>
          <p:nvPr/>
        </p:nvSpPr>
        <p:spPr>
          <a:xfrm>
            <a:off x="7396756" y="2286251"/>
            <a:ext cx="821058" cy="52322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Sala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Superior</a:t>
            </a:r>
          </a:p>
        </p:txBody>
      </p:sp>
      <p:sp>
        <p:nvSpPr>
          <p:cNvPr id="79" name="TextBox 98">
            <a:extLst>
              <a:ext uri="{FF2B5EF4-FFF2-40B4-BE49-F238E27FC236}">
                <a16:creationId xmlns:a16="http://schemas.microsoft.com/office/drawing/2014/main" id="{1B17B53B-D368-4040-BDCB-75E45DC296FC}"/>
              </a:ext>
            </a:extLst>
          </p:cNvPr>
          <p:cNvSpPr txBox="1"/>
          <p:nvPr/>
        </p:nvSpPr>
        <p:spPr>
          <a:xfrm>
            <a:off x="6711311" y="1320447"/>
            <a:ext cx="1187569" cy="52322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Juzgado Supr.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Invest. Prep.</a:t>
            </a:r>
          </a:p>
        </p:txBody>
      </p:sp>
      <p:sp>
        <p:nvSpPr>
          <p:cNvPr id="2" name="CuadroTexto 1"/>
          <p:cNvSpPr txBox="1"/>
          <p:nvPr/>
        </p:nvSpPr>
        <p:spPr>
          <a:xfrm>
            <a:off x="9054964" y="1900705"/>
            <a:ext cx="1475084" cy="1169551"/>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Civil (64)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Constitucional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Penal (102)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Laboral (47)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Familia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Extinción Dominio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Mixto (21) </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CuadroTexto 84"/>
          <p:cNvSpPr txBox="1"/>
          <p:nvPr/>
        </p:nvSpPr>
        <p:spPr>
          <a:xfrm>
            <a:off x="8575795" y="3790754"/>
            <a:ext cx="1540806" cy="1323439"/>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Civil (351)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Constitucional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Penal (947)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Laboral (205)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Familia (299)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Transito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Extinción Dominio (22)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Mixto (111) </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CuadroTexto 85"/>
          <p:cNvSpPr txBox="1"/>
          <p:nvPr/>
        </p:nvSpPr>
        <p:spPr>
          <a:xfrm>
            <a:off x="2543515" y="1304337"/>
            <a:ext cx="36740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grpSp>
        <p:nvGrpSpPr>
          <p:cNvPr id="8" name="Grupo 7"/>
          <p:cNvGrpSpPr/>
          <p:nvPr/>
        </p:nvGrpSpPr>
        <p:grpSpPr>
          <a:xfrm>
            <a:off x="484832" y="753469"/>
            <a:ext cx="1823357" cy="1558119"/>
            <a:chOff x="398772" y="2049736"/>
            <a:chExt cx="2639311" cy="1558119"/>
          </a:xfrm>
        </p:grpSpPr>
        <p:sp>
          <p:nvSpPr>
            <p:cNvPr id="11" name="Line 8">
              <a:extLst>
                <a:ext uri="{FF2B5EF4-FFF2-40B4-BE49-F238E27FC236}">
                  <a16:creationId xmlns:a16="http://schemas.microsoft.com/office/drawing/2014/main" id="{D57D7821-B57E-4AF9-87C1-DE4FF6E13889}"/>
                </a:ext>
              </a:extLst>
            </p:cNvPr>
            <p:cNvSpPr>
              <a:spLocks noChangeShapeType="1"/>
            </p:cNvSpPr>
            <p:nvPr/>
          </p:nvSpPr>
          <p:spPr bwMode="auto">
            <a:xfrm flipH="1">
              <a:off x="2616793" y="2860188"/>
              <a:ext cx="421290" cy="1666"/>
            </a:xfrm>
            <a:prstGeom prst="line">
              <a:avLst/>
            </a:prstGeom>
            <a:noFill/>
            <a:ln w="6840">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9">
              <a:extLst>
                <a:ext uri="{FF2B5EF4-FFF2-40B4-BE49-F238E27FC236}">
                  <a16:creationId xmlns:a16="http://schemas.microsoft.com/office/drawing/2014/main" id="{74F45990-62F9-492E-909D-3368577E1A9D}"/>
                </a:ext>
              </a:extLst>
            </p:cNvPr>
            <p:cNvSpPr>
              <a:spLocks noChangeArrowheads="1"/>
            </p:cNvSpPr>
            <p:nvPr/>
          </p:nvSpPr>
          <p:spPr bwMode="auto">
            <a:xfrm>
              <a:off x="507008" y="2322335"/>
              <a:ext cx="2098128" cy="1075707"/>
            </a:xfrm>
            <a:custGeom>
              <a:avLst/>
              <a:gdLst>
                <a:gd name="T0" fmla="*/ 0 w 5555"/>
                <a:gd name="T1" fmla="*/ 1025165 h 2847"/>
                <a:gd name="T2" fmla="*/ 1450046 w 5555"/>
                <a:gd name="T3" fmla="*/ 1025165 h 2847"/>
                <a:gd name="T4" fmla="*/ 1872781 w 5555"/>
                <a:gd name="T5" fmla="*/ 1025165 h 2847"/>
                <a:gd name="T6" fmla="*/ 1999890 w 5555"/>
                <a:gd name="T7" fmla="*/ 805795 h 2847"/>
                <a:gd name="T8" fmla="*/ 1999890 w 5555"/>
                <a:gd name="T9" fmla="*/ 219369 h 2847"/>
                <a:gd name="T10" fmla="*/ 1872781 w 5555"/>
                <a:gd name="T11" fmla="*/ 0 h 2847"/>
                <a:gd name="T12" fmla="*/ 1450046 w 5555"/>
                <a:gd name="T13" fmla="*/ 0 h 2847"/>
                <a:gd name="T14" fmla="*/ 0 w 5555"/>
                <a:gd name="T15" fmla="*/ 0 h 28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5" h="2847">
                  <a:moveTo>
                    <a:pt x="0" y="2846"/>
                  </a:moveTo>
                  <a:lnTo>
                    <a:pt x="4027" y="2846"/>
                  </a:lnTo>
                  <a:lnTo>
                    <a:pt x="5201" y="2846"/>
                  </a:lnTo>
                  <a:cubicBezTo>
                    <a:pt x="5373" y="2846"/>
                    <a:pt x="5554" y="2676"/>
                    <a:pt x="5554" y="2237"/>
                  </a:cubicBezTo>
                  <a:lnTo>
                    <a:pt x="5554" y="609"/>
                  </a:lnTo>
                  <a:cubicBezTo>
                    <a:pt x="5554" y="170"/>
                    <a:pt x="5373" y="0"/>
                    <a:pt x="5201" y="0"/>
                  </a:cubicBezTo>
                  <a:lnTo>
                    <a:pt x="4027" y="0"/>
                  </a:lnTo>
                  <a:lnTo>
                    <a:pt x="0" y="0"/>
                  </a:lnTo>
                </a:path>
              </a:pathLst>
            </a:custGeom>
            <a:noFill/>
            <a:ln w="684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2">
              <a:extLst>
                <a:ext uri="{FF2B5EF4-FFF2-40B4-BE49-F238E27FC236}">
                  <a16:creationId xmlns:a16="http://schemas.microsoft.com/office/drawing/2014/main" id="{06637EF7-255C-49FF-B73D-1CB28E3285CA}"/>
                </a:ext>
              </a:extLst>
            </p:cNvPr>
            <p:cNvSpPr>
              <a:spLocks noChangeArrowheads="1"/>
            </p:cNvSpPr>
            <p:nvPr/>
          </p:nvSpPr>
          <p:spPr bwMode="auto">
            <a:xfrm>
              <a:off x="398772" y="3319778"/>
              <a:ext cx="126554" cy="126554"/>
            </a:xfrm>
            <a:custGeom>
              <a:avLst/>
              <a:gdLst>
                <a:gd name="T0" fmla="*/ 0 w 337"/>
                <a:gd name="T1" fmla="*/ 60146 h 337"/>
                <a:gd name="T2" fmla="*/ 60146 w 337"/>
                <a:gd name="T3" fmla="*/ 120292 h 337"/>
                <a:gd name="T4" fmla="*/ 120292 w 337"/>
                <a:gd name="T5" fmla="*/ 60146 h 337"/>
                <a:gd name="T6" fmla="*/ 60146 w 337"/>
                <a:gd name="T7" fmla="*/ 0 h 337"/>
                <a:gd name="T8" fmla="*/ 0 w 337"/>
                <a:gd name="T9" fmla="*/ 601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7">
                  <a:moveTo>
                    <a:pt x="0" y="168"/>
                  </a:moveTo>
                  <a:cubicBezTo>
                    <a:pt x="0" y="261"/>
                    <a:pt x="75" y="336"/>
                    <a:pt x="168" y="336"/>
                  </a:cubicBezTo>
                  <a:cubicBezTo>
                    <a:pt x="261" y="336"/>
                    <a:pt x="336" y="261"/>
                    <a:pt x="336" y="168"/>
                  </a:cubicBezTo>
                  <a:cubicBezTo>
                    <a:pt x="336" y="75"/>
                    <a:pt x="261" y="0"/>
                    <a:pt x="168" y="0"/>
                  </a:cubicBezTo>
                  <a:cubicBezTo>
                    <a:pt x="75" y="0"/>
                    <a:pt x="0" y="75"/>
                    <a:pt x="0" y="16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5">
              <a:extLst>
                <a:ext uri="{FF2B5EF4-FFF2-40B4-BE49-F238E27FC236}">
                  <a16:creationId xmlns:a16="http://schemas.microsoft.com/office/drawing/2014/main" id="{B2F2D69D-2E7A-459F-864F-375A9226E833}"/>
                </a:ext>
              </a:extLst>
            </p:cNvPr>
            <p:cNvSpPr>
              <a:spLocks noChangeArrowheads="1"/>
            </p:cNvSpPr>
            <p:nvPr/>
          </p:nvSpPr>
          <p:spPr bwMode="auto">
            <a:xfrm>
              <a:off x="398772" y="2260723"/>
              <a:ext cx="126554" cy="126554"/>
            </a:xfrm>
            <a:custGeom>
              <a:avLst/>
              <a:gdLst>
                <a:gd name="T0" fmla="*/ 0 w 337"/>
                <a:gd name="T1" fmla="*/ 60146 h 337"/>
                <a:gd name="T2" fmla="*/ 60146 w 337"/>
                <a:gd name="T3" fmla="*/ 120292 h 337"/>
                <a:gd name="T4" fmla="*/ 120292 w 337"/>
                <a:gd name="T5" fmla="*/ 60146 h 337"/>
                <a:gd name="T6" fmla="*/ 60146 w 337"/>
                <a:gd name="T7" fmla="*/ 0 h 337"/>
                <a:gd name="T8" fmla="*/ 0 w 337"/>
                <a:gd name="T9" fmla="*/ 601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37">
                  <a:moveTo>
                    <a:pt x="0" y="168"/>
                  </a:moveTo>
                  <a:cubicBezTo>
                    <a:pt x="0" y="261"/>
                    <a:pt x="75" y="336"/>
                    <a:pt x="168" y="336"/>
                  </a:cubicBezTo>
                  <a:cubicBezTo>
                    <a:pt x="261" y="336"/>
                    <a:pt x="336" y="261"/>
                    <a:pt x="336" y="168"/>
                  </a:cubicBezTo>
                  <a:cubicBezTo>
                    <a:pt x="336" y="75"/>
                    <a:pt x="261" y="0"/>
                    <a:pt x="168" y="0"/>
                  </a:cubicBezTo>
                  <a:cubicBezTo>
                    <a:pt x="75" y="0"/>
                    <a:pt x="0" y="75"/>
                    <a:pt x="0" y="16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0">
              <a:extLst>
                <a:ext uri="{FF2B5EF4-FFF2-40B4-BE49-F238E27FC236}">
                  <a16:creationId xmlns:a16="http://schemas.microsoft.com/office/drawing/2014/main" id="{A7326075-D9CC-43AF-9C3C-8FC2AB0319E7}"/>
                </a:ext>
              </a:extLst>
            </p:cNvPr>
            <p:cNvSpPr>
              <a:spLocks noChangeArrowheads="1"/>
            </p:cNvSpPr>
            <p:nvPr/>
          </p:nvSpPr>
          <p:spPr bwMode="auto">
            <a:xfrm>
              <a:off x="831345" y="3099974"/>
              <a:ext cx="1155039" cy="507881"/>
            </a:xfrm>
            <a:custGeom>
              <a:avLst/>
              <a:gdLst>
                <a:gd name="T0" fmla="*/ 0 w 2331"/>
                <a:gd name="T1" fmla="*/ 348673 h 1347"/>
                <a:gd name="T2" fmla="*/ 112044 w 2331"/>
                <a:gd name="T3" fmla="*/ 483829 h 1347"/>
                <a:gd name="T4" fmla="*/ 727744 w 2331"/>
                <a:gd name="T5" fmla="*/ 483829 h 1347"/>
                <a:gd name="T6" fmla="*/ 839428 w 2331"/>
                <a:gd name="T7" fmla="*/ 348673 h 1347"/>
                <a:gd name="T8" fmla="*/ 839428 w 2331"/>
                <a:gd name="T9" fmla="*/ 135156 h 1347"/>
                <a:gd name="T10" fmla="*/ 727744 w 2331"/>
                <a:gd name="T11" fmla="*/ 0 h 1347"/>
                <a:gd name="T12" fmla="*/ 112044 w 2331"/>
                <a:gd name="T13" fmla="*/ 0 h 1347"/>
                <a:gd name="T14" fmla="*/ 0 w 2331"/>
                <a:gd name="T15" fmla="*/ 135156 h 1347"/>
                <a:gd name="T16" fmla="*/ 0 w 2331"/>
                <a:gd name="T17" fmla="*/ 348673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1" h="1347">
                  <a:moveTo>
                    <a:pt x="0" y="970"/>
                  </a:moveTo>
                  <a:cubicBezTo>
                    <a:pt x="0" y="1178"/>
                    <a:pt x="139" y="1346"/>
                    <a:pt x="311" y="1346"/>
                  </a:cubicBezTo>
                  <a:lnTo>
                    <a:pt x="2020" y="1346"/>
                  </a:lnTo>
                  <a:cubicBezTo>
                    <a:pt x="2191" y="1346"/>
                    <a:pt x="2330" y="1178"/>
                    <a:pt x="2330" y="970"/>
                  </a:cubicBezTo>
                  <a:lnTo>
                    <a:pt x="2330" y="376"/>
                  </a:lnTo>
                  <a:cubicBezTo>
                    <a:pt x="2330" y="168"/>
                    <a:pt x="2191" y="0"/>
                    <a:pt x="2020" y="0"/>
                  </a:cubicBezTo>
                  <a:lnTo>
                    <a:pt x="311" y="0"/>
                  </a:lnTo>
                  <a:cubicBezTo>
                    <a:pt x="139" y="0"/>
                    <a:pt x="0" y="168"/>
                    <a:pt x="0" y="376"/>
                  </a:cubicBezTo>
                  <a:lnTo>
                    <a:pt x="0" y="97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3">
              <a:extLst>
                <a:ext uri="{FF2B5EF4-FFF2-40B4-BE49-F238E27FC236}">
                  <a16:creationId xmlns:a16="http://schemas.microsoft.com/office/drawing/2014/main" id="{98E71647-F472-4FC6-AA0A-75584348BF59}"/>
                </a:ext>
              </a:extLst>
            </p:cNvPr>
            <p:cNvSpPr>
              <a:spLocks noChangeArrowheads="1"/>
            </p:cNvSpPr>
            <p:nvPr/>
          </p:nvSpPr>
          <p:spPr bwMode="auto">
            <a:xfrm>
              <a:off x="883747" y="2114187"/>
              <a:ext cx="1155039" cy="509545"/>
            </a:xfrm>
            <a:custGeom>
              <a:avLst/>
              <a:gdLst>
                <a:gd name="T0" fmla="*/ 0 w 2332"/>
                <a:gd name="T1" fmla="*/ 349917 h 1348"/>
                <a:gd name="T2" fmla="*/ 111996 w 2332"/>
                <a:gd name="T3" fmla="*/ 485415 h 1348"/>
                <a:gd name="T4" fmla="*/ 727432 w 2332"/>
                <a:gd name="T5" fmla="*/ 485415 h 1348"/>
                <a:gd name="T6" fmla="*/ 839428 w 2332"/>
                <a:gd name="T7" fmla="*/ 349917 h 1348"/>
                <a:gd name="T8" fmla="*/ 839428 w 2332"/>
                <a:gd name="T9" fmla="*/ 135498 h 1348"/>
                <a:gd name="T10" fmla="*/ 727432 w 2332"/>
                <a:gd name="T11" fmla="*/ 0 h 1348"/>
                <a:gd name="T12" fmla="*/ 111996 w 2332"/>
                <a:gd name="T13" fmla="*/ 0 h 1348"/>
                <a:gd name="T14" fmla="*/ 0 w 2332"/>
                <a:gd name="T15" fmla="*/ 135498 h 1348"/>
                <a:gd name="T16" fmla="*/ 0 w 2332"/>
                <a:gd name="T17" fmla="*/ 349917 h 1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2" h="1348">
                  <a:moveTo>
                    <a:pt x="0" y="971"/>
                  </a:moveTo>
                  <a:cubicBezTo>
                    <a:pt x="0" y="1179"/>
                    <a:pt x="140" y="1347"/>
                    <a:pt x="311" y="1347"/>
                  </a:cubicBezTo>
                  <a:lnTo>
                    <a:pt x="2020" y="1347"/>
                  </a:lnTo>
                  <a:cubicBezTo>
                    <a:pt x="2192" y="1347"/>
                    <a:pt x="2331" y="1179"/>
                    <a:pt x="2331" y="971"/>
                  </a:cubicBezTo>
                  <a:lnTo>
                    <a:pt x="2331" y="376"/>
                  </a:lnTo>
                  <a:cubicBezTo>
                    <a:pt x="2331" y="168"/>
                    <a:pt x="2192" y="0"/>
                    <a:pt x="2020" y="0"/>
                  </a:cubicBezTo>
                  <a:lnTo>
                    <a:pt x="311" y="0"/>
                  </a:lnTo>
                  <a:cubicBezTo>
                    <a:pt x="140" y="0"/>
                    <a:pt x="0" y="168"/>
                    <a:pt x="0" y="376"/>
                  </a:cubicBezTo>
                  <a:lnTo>
                    <a:pt x="0" y="971"/>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TextBox 98">
              <a:extLst>
                <a:ext uri="{FF2B5EF4-FFF2-40B4-BE49-F238E27FC236}">
                  <a16:creationId xmlns:a16="http://schemas.microsoft.com/office/drawing/2014/main" id="{8B3CD52D-880E-414D-8D40-F6858B805D86}"/>
                </a:ext>
              </a:extLst>
            </p:cNvPr>
            <p:cNvSpPr txBox="1"/>
            <p:nvPr/>
          </p:nvSpPr>
          <p:spPr>
            <a:xfrm>
              <a:off x="764932" y="2153517"/>
              <a:ext cx="1392674" cy="430887"/>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Salas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Permanentes</a:t>
              </a:r>
            </a:p>
          </p:txBody>
        </p:sp>
        <p:sp>
          <p:nvSpPr>
            <p:cNvPr id="74" name="TextBox 98">
              <a:extLst>
                <a:ext uri="{FF2B5EF4-FFF2-40B4-BE49-F238E27FC236}">
                  <a16:creationId xmlns:a16="http://schemas.microsoft.com/office/drawing/2014/main" id="{9EC63EAF-3BA6-4A76-8B5C-435BD2847B23}"/>
                </a:ext>
              </a:extLst>
            </p:cNvPr>
            <p:cNvSpPr txBox="1"/>
            <p:nvPr/>
          </p:nvSpPr>
          <p:spPr>
            <a:xfrm>
              <a:off x="775179" y="3138471"/>
              <a:ext cx="1267375" cy="430887"/>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Salas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Calibri" panose="020F0502020204030204"/>
                  <a:ea typeface="League Spartan" charset="0"/>
                  <a:cs typeface="Poppins SemiBold" pitchFamily="2" charset="77"/>
                </a:rPr>
                <a:t>Transitorias</a:t>
              </a:r>
            </a:p>
          </p:txBody>
        </p:sp>
        <p:sp>
          <p:nvSpPr>
            <p:cNvPr id="87" name="CuadroTexto 86"/>
            <p:cNvSpPr txBox="1"/>
            <p:nvPr/>
          </p:nvSpPr>
          <p:spPr>
            <a:xfrm>
              <a:off x="569545" y="2049736"/>
              <a:ext cx="3717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88" name="CuadroTexto 87"/>
            <p:cNvSpPr txBox="1"/>
            <p:nvPr/>
          </p:nvSpPr>
          <p:spPr>
            <a:xfrm>
              <a:off x="545793" y="3106639"/>
              <a:ext cx="3717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grpSp>
      <p:sp>
        <p:nvSpPr>
          <p:cNvPr id="89" name="CuadroTexto 88"/>
          <p:cNvSpPr txBox="1"/>
          <p:nvPr/>
        </p:nvSpPr>
        <p:spPr>
          <a:xfrm>
            <a:off x="2553415" y="4164306"/>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0" name="CuadroTexto 89"/>
          <p:cNvSpPr txBox="1"/>
          <p:nvPr/>
        </p:nvSpPr>
        <p:spPr>
          <a:xfrm>
            <a:off x="7956669" y="1302360"/>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1" name="CuadroTexto 90"/>
          <p:cNvSpPr txBox="1"/>
          <p:nvPr/>
        </p:nvSpPr>
        <p:spPr>
          <a:xfrm>
            <a:off x="8382203" y="2226650"/>
            <a:ext cx="45878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242</a:t>
            </a:r>
          </a:p>
        </p:txBody>
      </p:sp>
      <p:sp>
        <p:nvSpPr>
          <p:cNvPr id="92" name="CuadroTexto 91"/>
          <p:cNvSpPr txBox="1"/>
          <p:nvPr/>
        </p:nvSpPr>
        <p:spPr>
          <a:xfrm>
            <a:off x="8392103" y="3305325"/>
            <a:ext cx="45878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649</a:t>
            </a:r>
          </a:p>
        </p:txBody>
      </p:sp>
      <p:sp>
        <p:nvSpPr>
          <p:cNvPr id="93" name="CuadroTexto 92"/>
          <p:cNvSpPr txBox="1"/>
          <p:nvPr/>
        </p:nvSpPr>
        <p:spPr>
          <a:xfrm>
            <a:off x="7784486" y="4193993"/>
            <a:ext cx="5966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1,951</a:t>
            </a:r>
          </a:p>
        </p:txBody>
      </p:sp>
      <p:sp>
        <p:nvSpPr>
          <p:cNvPr id="94" name="19 Proceso alternativo">
            <a:extLst>
              <a:ext uri="{FF2B5EF4-FFF2-40B4-BE49-F238E27FC236}">
                <a16:creationId xmlns:a16="http://schemas.microsoft.com/office/drawing/2014/main" id="{0D2CF5DD-A0F2-4AEB-9506-6FC8FB350765}"/>
              </a:ext>
            </a:extLst>
          </p:cNvPr>
          <p:cNvSpPr/>
          <p:nvPr/>
        </p:nvSpPr>
        <p:spPr>
          <a:xfrm>
            <a:off x="2017143" y="5440102"/>
            <a:ext cx="3018671" cy="715089"/>
          </a:xfrm>
          <a:prstGeom prst="flowChartAlternateProcess">
            <a:avLst/>
          </a:prstGeom>
          <a:noFill/>
          <a:ln w="38100">
            <a:solidFill>
              <a:srgbClr val="E25F5C"/>
            </a:solidFill>
          </a:ln>
        </p:spPr>
        <p:style>
          <a:lnRef idx="2">
            <a:schemeClr val="dk1"/>
          </a:lnRef>
          <a:fillRef idx="1">
            <a:schemeClr val="lt1"/>
          </a:fillRef>
          <a:effectRef idx="0">
            <a:schemeClr val="dk1"/>
          </a:effectRef>
          <a:fontRef idx="minor">
            <a:schemeClr val="dk1"/>
          </a:fontRef>
        </p:style>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PE"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5,966</a:t>
            </a:r>
            <a:r>
              <a:rPr kumimoji="0" lang="es-PE"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r>
              <a:rPr kumimoji="0" lang="es-PE"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Juzgado de Paz existentes a nivel nacional. </a:t>
            </a:r>
            <a:endParaRPr kumimoji="0" lang="es-PE"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p:txBody>
      </p:sp>
      <p:sp>
        <p:nvSpPr>
          <p:cNvPr id="97" name="19 Proceso alternativo">
            <a:extLst>
              <a:ext uri="{FF2B5EF4-FFF2-40B4-BE49-F238E27FC236}">
                <a16:creationId xmlns:a16="http://schemas.microsoft.com/office/drawing/2014/main" id="{0D2CF5DD-A0F2-4AEB-9506-6FC8FB350765}"/>
              </a:ext>
            </a:extLst>
          </p:cNvPr>
          <p:cNvSpPr/>
          <p:nvPr/>
        </p:nvSpPr>
        <p:spPr>
          <a:xfrm>
            <a:off x="5745951" y="5453423"/>
            <a:ext cx="2820474" cy="715089"/>
          </a:xfrm>
          <a:prstGeom prst="flowChartAlternateProcess">
            <a:avLst/>
          </a:prstGeom>
          <a:noFill/>
          <a:ln w="38100">
            <a:solidFill>
              <a:srgbClr val="E25F5C"/>
            </a:solidFill>
          </a:ln>
        </p:spPr>
        <p:style>
          <a:lnRef idx="2">
            <a:schemeClr val="dk1"/>
          </a:lnRef>
          <a:fillRef idx="1">
            <a:schemeClr val="lt1"/>
          </a:fillRef>
          <a:effectRef idx="0">
            <a:schemeClr val="dk1"/>
          </a:effectRef>
          <a:fontRef idx="minor">
            <a:schemeClr val="dk1"/>
          </a:fontRef>
        </p:style>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PE"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2,856 Órganos Jurisdiccionales en total</a:t>
            </a:r>
            <a:endParaRPr kumimoji="0" lang="es-PE"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p:txBody>
      </p:sp>
      <p:sp>
        <p:nvSpPr>
          <p:cNvPr id="9" name="Rectángulo redondeado 24">
            <a:extLst>
              <a:ext uri="{FF2B5EF4-FFF2-40B4-BE49-F238E27FC236}">
                <a16:creationId xmlns:a16="http://schemas.microsoft.com/office/drawing/2014/main" id="{EB1FC11E-CB36-4BE7-B466-97271CB20590}"/>
              </a:ext>
            </a:extLst>
          </p:cNvPr>
          <p:cNvSpPr/>
          <p:nvPr/>
        </p:nvSpPr>
        <p:spPr>
          <a:xfrm>
            <a:off x="1198563" y="121507"/>
            <a:ext cx="9951790" cy="496588"/>
          </a:xfrm>
          <a:prstGeom prst="roundRect">
            <a:avLst/>
          </a:prstGeom>
          <a:solidFill>
            <a:srgbClr val="9A0000"/>
          </a:solidFill>
          <a:ln w="12700" cap="flat" cmpd="sng" algn="ctr">
            <a:solidFill>
              <a:srgbClr val="4472C4">
                <a:lumMod val="40000"/>
                <a:lumOff val="6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2 CuadroTexto">
            <a:extLst>
              <a:ext uri="{FF2B5EF4-FFF2-40B4-BE49-F238E27FC236}">
                <a16:creationId xmlns:a16="http://schemas.microsoft.com/office/drawing/2014/main" id="{A4E45F29-3386-57F3-C13E-5A66B50C1B1B}"/>
              </a:ext>
            </a:extLst>
          </p:cNvPr>
          <p:cNvSpPr txBox="1">
            <a:spLocks noChangeArrowheads="1"/>
          </p:cNvSpPr>
          <p:nvPr/>
        </p:nvSpPr>
        <p:spPr bwMode="auto">
          <a:xfrm>
            <a:off x="1370259" y="164091"/>
            <a:ext cx="1002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PE" altLang="es-PE" sz="2000" b="1" i="0" u="none" strike="noStrike" kern="0" cap="none" spc="0" normalizeH="0" baseline="0" noProof="0" dirty="0">
                <a:ln>
                  <a:noFill/>
                </a:ln>
                <a:solidFill>
                  <a:srgbClr val="FFFFFF"/>
                </a:solidFill>
                <a:effectLst/>
                <a:uLnTx/>
                <a:uFillTx/>
                <a:latin typeface="Calibri" panose="020F0502020204030204" pitchFamily="34" charset="0"/>
              </a:rPr>
              <a:t>ORGANOS JURISDICCIONALES</a:t>
            </a:r>
          </a:p>
        </p:txBody>
      </p:sp>
      <p:sp>
        <p:nvSpPr>
          <p:cNvPr id="3" name="CuadroTexto 2">
            <a:extLst>
              <a:ext uri="{FF2B5EF4-FFF2-40B4-BE49-F238E27FC236}">
                <a16:creationId xmlns:a16="http://schemas.microsoft.com/office/drawing/2014/main" id="{50BFCC4F-97A8-AFF9-B15C-04EAC4C90F2A}"/>
              </a:ext>
            </a:extLst>
          </p:cNvPr>
          <p:cNvSpPr txBox="1"/>
          <p:nvPr/>
        </p:nvSpPr>
        <p:spPr>
          <a:xfrm>
            <a:off x="155072" y="6557191"/>
            <a:ext cx="1375698"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GRHB –  SGE</a:t>
            </a:r>
          </a:p>
        </p:txBody>
      </p:sp>
    </p:spTree>
    <p:extLst>
      <p:ext uri="{BB962C8B-B14F-4D97-AF65-F5344CB8AC3E}">
        <p14:creationId xmlns:p14="http://schemas.microsoft.com/office/powerpoint/2010/main" val="33179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down)">
                                      <p:cBhvr>
                                        <p:cTn id="1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redondeado 58">
            <a:extLst>
              <a:ext uri="{FF2B5EF4-FFF2-40B4-BE49-F238E27FC236}">
                <a16:creationId xmlns:a16="http://schemas.microsoft.com/office/drawing/2014/main" id="{AF609A69-0077-7977-135D-A451805DFECD}"/>
              </a:ext>
            </a:extLst>
          </p:cNvPr>
          <p:cNvSpPr/>
          <p:nvPr/>
        </p:nvSpPr>
        <p:spPr>
          <a:xfrm>
            <a:off x="939800" y="134101"/>
            <a:ext cx="10286999" cy="637867"/>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rPr>
              <a:t>PERSONAL DEL PLIEGO 004 PODER JUDICIAL</a:t>
            </a:r>
          </a:p>
        </p:txBody>
      </p:sp>
      <p:sp>
        <p:nvSpPr>
          <p:cNvPr id="11" name="Freeform 9">
            <a:extLst>
              <a:ext uri="{FF2B5EF4-FFF2-40B4-BE49-F238E27FC236}">
                <a16:creationId xmlns:a16="http://schemas.microsoft.com/office/drawing/2014/main" id="{C782ABD9-10C5-4143-BB9B-51ADA9A4015B}"/>
              </a:ext>
            </a:extLst>
          </p:cNvPr>
          <p:cNvSpPr>
            <a:spLocks noChangeArrowheads="1"/>
          </p:cNvSpPr>
          <p:nvPr/>
        </p:nvSpPr>
        <p:spPr bwMode="auto">
          <a:xfrm>
            <a:off x="2489054" y="1667005"/>
            <a:ext cx="2619743" cy="1035887"/>
          </a:xfrm>
          <a:custGeom>
            <a:avLst/>
            <a:gdLst>
              <a:gd name="T0" fmla="*/ 6153 w 6154"/>
              <a:gd name="T1" fmla="*/ 2369 h 2436"/>
              <a:gd name="T2" fmla="*/ 6053 w 6154"/>
              <a:gd name="T3" fmla="*/ 2435 h 2436"/>
              <a:gd name="T4" fmla="*/ 1217 w 6154"/>
              <a:gd name="T5" fmla="*/ 2435 h 2436"/>
              <a:gd name="T6" fmla="*/ 0 w 6154"/>
              <a:gd name="T7" fmla="*/ 1218 h 2436"/>
              <a:gd name="T8" fmla="*/ 1217 w 6154"/>
              <a:gd name="T9" fmla="*/ 0 h 2436"/>
              <a:gd name="T10" fmla="*/ 4480 w 6154"/>
              <a:gd name="T11" fmla="*/ 2 h 2436"/>
              <a:gd name="T12" fmla="*/ 5910 w 6154"/>
              <a:gd name="T13" fmla="*/ 1247 h 2436"/>
              <a:gd name="T14" fmla="*/ 6147 w 6154"/>
              <a:gd name="T15" fmla="*/ 2209 h 2436"/>
              <a:gd name="T16" fmla="*/ 6153 w 6154"/>
              <a:gd name="T17" fmla="*/ 2243 h 2436"/>
              <a:gd name="T18" fmla="*/ 6153 w 6154"/>
              <a:gd name="T19" fmla="*/ 236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4" h="2436">
                <a:moveTo>
                  <a:pt x="6153" y="2369"/>
                </a:moveTo>
                <a:cubicBezTo>
                  <a:pt x="6141" y="2409"/>
                  <a:pt x="6111" y="2435"/>
                  <a:pt x="6053" y="2435"/>
                </a:cubicBezTo>
                <a:lnTo>
                  <a:pt x="1217" y="2435"/>
                </a:lnTo>
                <a:cubicBezTo>
                  <a:pt x="545" y="2435"/>
                  <a:pt x="0" y="1890"/>
                  <a:pt x="0" y="1218"/>
                </a:cubicBezTo>
                <a:cubicBezTo>
                  <a:pt x="0" y="545"/>
                  <a:pt x="545" y="0"/>
                  <a:pt x="1217" y="0"/>
                </a:cubicBezTo>
                <a:cubicBezTo>
                  <a:pt x="1217" y="0"/>
                  <a:pt x="4458" y="1"/>
                  <a:pt x="4480" y="2"/>
                </a:cubicBezTo>
                <a:cubicBezTo>
                  <a:pt x="5203" y="26"/>
                  <a:pt x="5738" y="544"/>
                  <a:pt x="5910" y="1247"/>
                </a:cubicBezTo>
                <a:lnTo>
                  <a:pt x="6147" y="2209"/>
                </a:lnTo>
                <a:cubicBezTo>
                  <a:pt x="6149" y="2220"/>
                  <a:pt x="6151" y="2232"/>
                  <a:pt x="6153" y="2243"/>
                </a:cubicBezTo>
                <a:lnTo>
                  <a:pt x="6153" y="2369"/>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5" name="Freeform 13">
            <a:extLst>
              <a:ext uri="{FF2B5EF4-FFF2-40B4-BE49-F238E27FC236}">
                <a16:creationId xmlns:a16="http://schemas.microsoft.com/office/drawing/2014/main" id="{6320C48F-7841-4E46-BC6C-EBEBB07B629C}"/>
              </a:ext>
            </a:extLst>
          </p:cNvPr>
          <p:cNvSpPr>
            <a:spLocks noChangeArrowheads="1"/>
          </p:cNvSpPr>
          <p:nvPr/>
        </p:nvSpPr>
        <p:spPr bwMode="auto">
          <a:xfrm>
            <a:off x="1922318" y="3256491"/>
            <a:ext cx="2612236" cy="1035887"/>
          </a:xfrm>
          <a:custGeom>
            <a:avLst/>
            <a:gdLst>
              <a:gd name="T0" fmla="*/ 6139 w 6140"/>
              <a:gd name="T1" fmla="*/ 1264 h 2434"/>
              <a:gd name="T2" fmla="*/ 6090 w 6140"/>
              <a:gd name="T3" fmla="*/ 1401 h 2434"/>
              <a:gd name="T4" fmla="*/ 5796 w 6140"/>
              <a:gd name="T5" fmla="*/ 1794 h 2434"/>
              <a:gd name="T6" fmla="*/ 4521 w 6140"/>
              <a:gd name="T7" fmla="*/ 2433 h 2434"/>
              <a:gd name="T8" fmla="*/ 1218 w 6140"/>
              <a:gd name="T9" fmla="*/ 2433 h 2434"/>
              <a:gd name="T10" fmla="*/ 0 w 6140"/>
              <a:gd name="T11" fmla="*/ 1217 h 2434"/>
              <a:gd name="T12" fmla="*/ 1218 w 6140"/>
              <a:gd name="T13" fmla="*/ 0 h 2434"/>
              <a:gd name="T14" fmla="*/ 4490 w 6140"/>
              <a:gd name="T15" fmla="*/ 0 h 2434"/>
              <a:gd name="T16" fmla="*/ 5793 w 6140"/>
              <a:gd name="T17" fmla="*/ 680 h 2434"/>
              <a:gd name="T18" fmla="*/ 6094 w 6140"/>
              <a:gd name="T19" fmla="*/ 1110 h 2434"/>
              <a:gd name="T20" fmla="*/ 6139 w 6140"/>
              <a:gd name="T21" fmla="*/ 1241 h 2434"/>
              <a:gd name="T22" fmla="*/ 6139 w 6140"/>
              <a:gd name="T23" fmla="*/ 126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40" h="2434">
                <a:moveTo>
                  <a:pt x="6139" y="1264"/>
                </a:moveTo>
                <a:cubicBezTo>
                  <a:pt x="6136" y="1313"/>
                  <a:pt x="6120" y="1361"/>
                  <a:pt x="6090" y="1401"/>
                </a:cubicBezTo>
                <a:lnTo>
                  <a:pt x="5796" y="1794"/>
                </a:lnTo>
                <a:cubicBezTo>
                  <a:pt x="5495" y="2196"/>
                  <a:pt x="5023" y="2433"/>
                  <a:pt x="4521" y="2433"/>
                </a:cubicBezTo>
                <a:lnTo>
                  <a:pt x="1218" y="2433"/>
                </a:lnTo>
                <a:cubicBezTo>
                  <a:pt x="545" y="2433"/>
                  <a:pt x="0" y="1887"/>
                  <a:pt x="0" y="1217"/>
                </a:cubicBezTo>
                <a:cubicBezTo>
                  <a:pt x="0" y="544"/>
                  <a:pt x="545" y="0"/>
                  <a:pt x="1218" y="0"/>
                </a:cubicBezTo>
                <a:lnTo>
                  <a:pt x="4490" y="0"/>
                </a:lnTo>
                <a:cubicBezTo>
                  <a:pt x="5009" y="0"/>
                  <a:pt x="5495" y="254"/>
                  <a:pt x="5793" y="680"/>
                </a:cubicBezTo>
                <a:lnTo>
                  <a:pt x="6094" y="1110"/>
                </a:lnTo>
                <a:cubicBezTo>
                  <a:pt x="6122" y="1149"/>
                  <a:pt x="6137" y="1195"/>
                  <a:pt x="6139" y="1241"/>
                </a:cubicBezTo>
                <a:lnTo>
                  <a:pt x="6139" y="1264"/>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9" name="Freeform 17">
            <a:extLst>
              <a:ext uri="{FF2B5EF4-FFF2-40B4-BE49-F238E27FC236}">
                <a16:creationId xmlns:a16="http://schemas.microsoft.com/office/drawing/2014/main" id="{D043D8CA-8C0C-C842-A8FB-A11AB3B8B067}"/>
              </a:ext>
            </a:extLst>
          </p:cNvPr>
          <p:cNvSpPr>
            <a:spLocks noChangeArrowheads="1"/>
          </p:cNvSpPr>
          <p:nvPr/>
        </p:nvSpPr>
        <p:spPr bwMode="auto">
          <a:xfrm>
            <a:off x="2487177" y="4860989"/>
            <a:ext cx="2619743" cy="1035887"/>
          </a:xfrm>
          <a:custGeom>
            <a:avLst/>
            <a:gdLst>
              <a:gd name="T0" fmla="*/ 6153 w 6154"/>
              <a:gd name="T1" fmla="*/ 187 h 2435"/>
              <a:gd name="T2" fmla="*/ 6146 w 6154"/>
              <a:gd name="T3" fmla="*/ 225 h 2435"/>
              <a:gd name="T4" fmla="*/ 5910 w 6154"/>
              <a:gd name="T5" fmla="*/ 1188 h 2435"/>
              <a:gd name="T6" fmla="*/ 4480 w 6154"/>
              <a:gd name="T7" fmla="*/ 2432 h 2435"/>
              <a:gd name="T8" fmla="*/ 1217 w 6154"/>
              <a:gd name="T9" fmla="*/ 2434 h 2435"/>
              <a:gd name="T10" fmla="*/ 0 w 6154"/>
              <a:gd name="T11" fmla="*/ 1217 h 2435"/>
              <a:gd name="T12" fmla="*/ 1217 w 6154"/>
              <a:gd name="T13" fmla="*/ 0 h 2435"/>
              <a:gd name="T14" fmla="*/ 6053 w 6154"/>
              <a:gd name="T15" fmla="*/ 0 h 2435"/>
              <a:gd name="T16" fmla="*/ 6153 w 6154"/>
              <a:gd name="T17" fmla="*/ 66 h 2435"/>
              <a:gd name="T18" fmla="*/ 6153 w 6154"/>
              <a:gd name="T19" fmla="*/ 187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4" h="2435">
                <a:moveTo>
                  <a:pt x="6153" y="187"/>
                </a:moveTo>
                <a:cubicBezTo>
                  <a:pt x="6151" y="199"/>
                  <a:pt x="6148" y="212"/>
                  <a:pt x="6146" y="225"/>
                </a:cubicBezTo>
                <a:lnTo>
                  <a:pt x="5910" y="1188"/>
                </a:lnTo>
                <a:cubicBezTo>
                  <a:pt x="5737" y="1891"/>
                  <a:pt x="5202" y="2409"/>
                  <a:pt x="4480" y="2432"/>
                </a:cubicBezTo>
                <a:cubicBezTo>
                  <a:pt x="4457" y="2434"/>
                  <a:pt x="1217" y="2434"/>
                  <a:pt x="1217" y="2434"/>
                </a:cubicBezTo>
                <a:cubicBezTo>
                  <a:pt x="545" y="2434"/>
                  <a:pt x="0" y="1889"/>
                  <a:pt x="0" y="1217"/>
                </a:cubicBezTo>
                <a:cubicBezTo>
                  <a:pt x="0" y="545"/>
                  <a:pt x="545" y="0"/>
                  <a:pt x="1217" y="0"/>
                </a:cubicBezTo>
                <a:lnTo>
                  <a:pt x="6053" y="0"/>
                </a:lnTo>
                <a:cubicBezTo>
                  <a:pt x="6111" y="0"/>
                  <a:pt x="6141" y="25"/>
                  <a:pt x="6153" y="66"/>
                </a:cubicBezTo>
                <a:lnTo>
                  <a:pt x="6153" y="18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3" name="Freeform 21">
            <a:extLst>
              <a:ext uri="{FF2B5EF4-FFF2-40B4-BE49-F238E27FC236}">
                <a16:creationId xmlns:a16="http://schemas.microsoft.com/office/drawing/2014/main" id="{CA267AC1-60A0-744F-98EB-B71AB11F893A}"/>
              </a:ext>
            </a:extLst>
          </p:cNvPr>
          <p:cNvSpPr>
            <a:spLocks noChangeArrowheads="1"/>
          </p:cNvSpPr>
          <p:nvPr/>
        </p:nvSpPr>
        <p:spPr bwMode="auto">
          <a:xfrm>
            <a:off x="7124271" y="3256491"/>
            <a:ext cx="2612236" cy="1035887"/>
          </a:xfrm>
          <a:custGeom>
            <a:avLst/>
            <a:gdLst>
              <a:gd name="T0" fmla="*/ 0 w 6139"/>
              <a:gd name="T1" fmla="*/ 1238 h 2434"/>
              <a:gd name="T2" fmla="*/ 44 w 6139"/>
              <a:gd name="T3" fmla="*/ 1110 h 2434"/>
              <a:gd name="T4" fmla="*/ 346 w 6139"/>
              <a:gd name="T5" fmla="*/ 680 h 2434"/>
              <a:gd name="T6" fmla="*/ 1650 w 6139"/>
              <a:gd name="T7" fmla="*/ 0 h 2434"/>
              <a:gd name="T8" fmla="*/ 4921 w 6139"/>
              <a:gd name="T9" fmla="*/ 0 h 2434"/>
              <a:gd name="T10" fmla="*/ 6138 w 6139"/>
              <a:gd name="T11" fmla="*/ 1217 h 2434"/>
              <a:gd name="T12" fmla="*/ 4921 w 6139"/>
              <a:gd name="T13" fmla="*/ 2433 h 2434"/>
              <a:gd name="T14" fmla="*/ 1618 w 6139"/>
              <a:gd name="T15" fmla="*/ 2433 h 2434"/>
              <a:gd name="T16" fmla="*/ 343 w 6139"/>
              <a:gd name="T17" fmla="*/ 1794 h 2434"/>
              <a:gd name="T18" fmla="*/ 49 w 6139"/>
              <a:gd name="T19" fmla="*/ 1401 h 2434"/>
              <a:gd name="T20" fmla="*/ 0 w 6139"/>
              <a:gd name="T21" fmla="*/ 1266 h 2434"/>
              <a:gd name="T22" fmla="*/ 0 w 6139"/>
              <a:gd name="T23" fmla="*/ 1238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9" h="2434">
                <a:moveTo>
                  <a:pt x="0" y="1238"/>
                </a:moveTo>
                <a:cubicBezTo>
                  <a:pt x="3" y="1193"/>
                  <a:pt x="17" y="1148"/>
                  <a:pt x="44" y="1110"/>
                </a:cubicBezTo>
                <a:lnTo>
                  <a:pt x="346" y="680"/>
                </a:lnTo>
                <a:cubicBezTo>
                  <a:pt x="643" y="254"/>
                  <a:pt x="1130" y="0"/>
                  <a:pt x="1650" y="0"/>
                </a:cubicBezTo>
                <a:lnTo>
                  <a:pt x="4921" y="0"/>
                </a:lnTo>
                <a:cubicBezTo>
                  <a:pt x="5593" y="0"/>
                  <a:pt x="6138" y="544"/>
                  <a:pt x="6138" y="1217"/>
                </a:cubicBezTo>
                <a:cubicBezTo>
                  <a:pt x="6138" y="1887"/>
                  <a:pt x="5593" y="2433"/>
                  <a:pt x="4921" y="2433"/>
                </a:cubicBezTo>
                <a:lnTo>
                  <a:pt x="1618" y="2433"/>
                </a:lnTo>
                <a:cubicBezTo>
                  <a:pt x="1116" y="2433"/>
                  <a:pt x="644" y="2196"/>
                  <a:pt x="343" y="1794"/>
                </a:cubicBezTo>
                <a:lnTo>
                  <a:pt x="49" y="1401"/>
                </a:lnTo>
                <a:cubicBezTo>
                  <a:pt x="19" y="1361"/>
                  <a:pt x="3" y="1314"/>
                  <a:pt x="0" y="1266"/>
                </a:cubicBezTo>
                <a:lnTo>
                  <a:pt x="0" y="12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7" name="Freeform 25">
            <a:extLst>
              <a:ext uri="{FF2B5EF4-FFF2-40B4-BE49-F238E27FC236}">
                <a16:creationId xmlns:a16="http://schemas.microsoft.com/office/drawing/2014/main" id="{778F11DB-03FE-5F4C-A903-B5CEDA648009}"/>
              </a:ext>
            </a:extLst>
          </p:cNvPr>
          <p:cNvSpPr>
            <a:spLocks noChangeArrowheads="1"/>
          </p:cNvSpPr>
          <p:nvPr/>
        </p:nvSpPr>
        <p:spPr bwMode="auto">
          <a:xfrm>
            <a:off x="6450568" y="4879754"/>
            <a:ext cx="2619743" cy="1035887"/>
          </a:xfrm>
          <a:custGeom>
            <a:avLst/>
            <a:gdLst>
              <a:gd name="T0" fmla="*/ 0 w 6155"/>
              <a:gd name="T1" fmla="*/ 69 h 2435"/>
              <a:gd name="T2" fmla="*/ 100 w 6155"/>
              <a:gd name="T3" fmla="*/ 0 h 2435"/>
              <a:gd name="T4" fmla="*/ 4937 w 6155"/>
              <a:gd name="T5" fmla="*/ 0 h 2435"/>
              <a:gd name="T6" fmla="*/ 6154 w 6155"/>
              <a:gd name="T7" fmla="*/ 1217 h 2435"/>
              <a:gd name="T8" fmla="*/ 4937 w 6155"/>
              <a:gd name="T9" fmla="*/ 2434 h 2435"/>
              <a:gd name="T10" fmla="*/ 1674 w 6155"/>
              <a:gd name="T11" fmla="*/ 2433 h 2435"/>
              <a:gd name="T12" fmla="*/ 244 w 6155"/>
              <a:gd name="T13" fmla="*/ 1188 h 2435"/>
              <a:gd name="T14" fmla="*/ 7 w 6155"/>
              <a:gd name="T15" fmla="*/ 226 h 2435"/>
              <a:gd name="T16" fmla="*/ 0 w 6155"/>
              <a:gd name="T17" fmla="*/ 186 h 2435"/>
              <a:gd name="T18" fmla="*/ 0 w 6155"/>
              <a:gd name="T19" fmla="*/ 69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5" h="2435">
                <a:moveTo>
                  <a:pt x="0" y="69"/>
                </a:moveTo>
                <a:cubicBezTo>
                  <a:pt x="12" y="27"/>
                  <a:pt x="41" y="0"/>
                  <a:pt x="100" y="0"/>
                </a:cubicBezTo>
                <a:lnTo>
                  <a:pt x="4937" y="0"/>
                </a:lnTo>
                <a:cubicBezTo>
                  <a:pt x="5609" y="0"/>
                  <a:pt x="6154" y="545"/>
                  <a:pt x="6154" y="1217"/>
                </a:cubicBezTo>
                <a:cubicBezTo>
                  <a:pt x="6154" y="1890"/>
                  <a:pt x="5609" y="2434"/>
                  <a:pt x="4937" y="2434"/>
                </a:cubicBezTo>
                <a:cubicBezTo>
                  <a:pt x="4937" y="2434"/>
                  <a:pt x="1696" y="2434"/>
                  <a:pt x="1674" y="2433"/>
                </a:cubicBezTo>
                <a:cubicBezTo>
                  <a:pt x="951" y="2409"/>
                  <a:pt x="416" y="1891"/>
                  <a:pt x="244" y="1188"/>
                </a:cubicBezTo>
                <a:lnTo>
                  <a:pt x="7" y="226"/>
                </a:lnTo>
                <a:cubicBezTo>
                  <a:pt x="5" y="213"/>
                  <a:pt x="2" y="199"/>
                  <a:pt x="0" y="186"/>
                </a:cubicBezTo>
                <a:lnTo>
                  <a:pt x="0" y="6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1" name="Freeform 29">
            <a:extLst>
              <a:ext uri="{FF2B5EF4-FFF2-40B4-BE49-F238E27FC236}">
                <a16:creationId xmlns:a16="http://schemas.microsoft.com/office/drawing/2014/main" id="{6074C42B-A088-4E46-8F25-A9134B4E4973}"/>
              </a:ext>
            </a:extLst>
          </p:cNvPr>
          <p:cNvSpPr>
            <a:spLocks noChangeArrowheads="1"/>
          </p:cNvSpPr>
          <p:nvPr/>
        </p:nvSpPr>
        <p:spPr bwMode="auto">
          <a:xfrm>
            <a:off x="6450568" y="1667005"/>
            <a:ext cx="2619743" cy="1035887"/>
          </a:xfrm>
          <a:custGeom>
            <a:avLst/>
            <a:gdLst>
              <a:gd name="T0" fmla="*/ 0 w 6155"/>
              <a:gd name="T1" fmla="*/ 2249 h 2436"/>
              <a:gd name="T2" fmla="*/ 7 w 6155"/>
              <a:gd name="T3" fmla="*/ 2209 h 2436"/>
              <a:gd name="T4" fmla="*/ 244 w 6155"/>
              <a:gd name="T5" fmla="*/ 1247 h 2436"/>
              <a:gd name="T6" fmla="*/ 1674 w 6155"/>
              <a:gd name="T7" fmla="*/ 2 h 2436"/>
              <a:gd name="T8" fmla="*/ 4937 w 6155"/>
              <a:gd name="T9" fmla="*/ 0 h 2436"/>
              <a:gd name="T10" fmla="*/ 6154 w 6155"/>
              <a:gd name="T11" fmla="*/ 1218 h 2436"/>
              <a:gd name="T12" fmla="*/ 4937 w 6155"/>
              <a:gd name="T13" fmla="*/ 2435 h 2436"/>
              <a:gd name="T14" fmla="*/ 100 w 6155"/>
              <a:gd name="T15" fmla="*/ 2435 h 2436"/>
              <a:gd name="T16" fmla="*/ 0 w 6155"/>
              <a:gd name="T17" fmla="*/ 2366 h 2436"/>
              <a:gd name="T18" fmla="*/ 0 w 6155"/>
              <a:gd name="T19" fmla="*/ 224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5" h="2436">
                <a:moveTo>
                  <a:pt x="0" y="2249"/>
                </a:moveTo>
                <a:cubicBezTo>
                  <a:pt x="2" y="2236"/>
                  <a:pt x="5" y="2222"/>
                  <a:pt x="7" y="2209"/>
                </a:cubicBezTo>
                <a:lnTo>
                  <a:pt x="244" y="1247"/>
                </a:lnTo>
                <a:cubicBezTo>
                  <a:pt x="416" y="544"/>
                  <a:pt x="951" y="26"/>
                  <a:pt x="1674" y="2"/>
                </a:cubicBezTo>
                <a:cubicBezTo>
                  <a:pt x="1696" y="1"/>
                  <a:pt x="4937" y="0"/>
                  <a:pt x="4937" y="0"/>
                </a:cubicBezTo>
                <a:cubicBezTo>
                  <a:pt x="5609" y="0"/>
                  <a:pt x="6154" y="545"/>
                  <a:pt x="6154" y="1218"/>
                </a:cubicBezTo>
                <a:cubicBezTo>
                  <a:pt x="6154" y="1890"/>
                  <a:pt x="5609" y="2435"/>
                  <a:pt x="4937" y="2435"/>
                </a:cubicBezTo>
                <a:lnTo>
                  <a:pt x="100" y="2435"/>
                </a:lnTo>
                <a:cubicBezTo>
                  <a:pt x="41" y="2435"/>
                  <a:pt x="12" y="2408"/>
                  <a:pt x="0" y="2366"/>
                </a:cubicBezTo>
                <a:lnTo>
                  <a:pt x="0" y="2249"/>
                </a:lnTo>
              </a:path>
            </a:pathLst>
          </a:custGeom>
          <a:solidFill>
            <a:schemeClr val="accent6">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7" name="Freeform 12">
            <a:extLst>
              <a:ext uri="{FF2B5EF4-FFF2-40B4-BE49-F238E27FC236}">
                <a16:creationId xmlns:a16="http://schemas.microsoft.com/office/drawing/2014/main" id="{8C4EE089-7B39-314E-9251-C37ED7BB2EFF}"/>
              </a:ext>
            </a:extLst>
          </p:cNvPr>
          <p:cNvSpPr>
            <a:spLocks noChangeArrowheads="1"/>
          </p:cNvSpPr>
          <p:nvPr/>
        </p:nvSpPr>
        <p:spPr bwMode="auto">
          <a:xfrm>
            <a:off x="4977435" y="2522985"/>
            <a:ext cx="525448" cy="523081"/>
          </a:xfrm>
          <a:custGeom>
            <a:avLst/>
            <a:gdLst>
              <a:gd name="T0" fmla="*/ 0 w 977"/>
              <a:gd name="T1" fmla="*/ 488 h 976"/>
              <a:gd name="T2" fmla="*/ 488 w 977"/>
              <a:gd name="T3" fmla="*/ 0 h 976"/>
              <a:gd name="T4" fmla="*/ 488 w 977"/>
              <a:gd name="T5" fmla="*/ 0 h 976"/>
              <a:gd name="T6" fmla="*/ 488 w 977"/>
              <a:gd name="T7" fmla="*/ 0 h 976"/>
              <a:gd name="T8" fmla="*/ 976 w 977"/>
              <a:gd name="T9" fmla="*/ 488 h 976"/>
              <a:gd name="T10" fmla="*/ 976 w 977"/>
              <a:gd name="T11" fmla="*/ 488 h 976"/>
              <a:gd name="T12" fmla="*/ 976 w 977"/>
              <a:gd name="T13" fmla="*/ 488 h 976"/>
              <a:gd name="T14" fmla="*/ 488 w 977"/>
              <a:gd name="T15" fmla="*/ 975 h 976"/>
              <a:gd name="T16" fmla="*/ 488 w 977"/>
              <a:gd name="T17" fmla="*/ 975 h 976"/>
              <a:gd name="T18" fmla="*/ 488 w 977"/>
              <a:gd name="T19" fmla="*/ 975 h 976"/>
              <a:gd name="T20" fmla="*/ 0 w 977"/>
              <a:gd name="T21" fmla="*/ 488 h 976"/>
              <a:gd name="T22" fmla="*/ 0 w 977"/>
              <a:gd name="T23" fmla="*/ 48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8"/>
                </a:moveTo>
                <a:cubicBezTo>
                  <a:pt x="0" y="218"/>
                  <a:pt x="218" y="0"/>
                  <a:pt x="488" y="0"/>
                </a:cubicBezTo>
                <a:lnTo>
                  <a:pt x="488" y="0"/>
                </a:lnTo>
                <a:lnTo>
                  <a:pt x="488" y="0"/>
                </a:lnTo>
                <a:cubicBezTo>
                  <a:pt x="758" y="0"/>
                  <a:pt x="976" y="218"/>
                  <a:pt x="976" y="488"/>
                </a:cubicBezTo>
                <a:lnTo>
                  <a:pt x="976" y="488"/>
                </a:lnTo>
                <a:lnTo>
                  <a:pt x="976" y="488"/>
                </a:lnTo>
                <a:cubicBezTo>
                  <a:pt x="976" y="758"/>
                  <a:pt x="758" y="975"/>
                  <a:pt x="488" y="975"/>
                </a:cubicBezTo>
                <a:lnTo>
                  <a:pt x="488" y="975"/>
                </a:lnTo>
                <a:lnTo>
                  <a:pt x="488" y="975"/>
                </a:lnTo>
                <a:cubicBezTo>
                  <a:pt x="218" y="975"/>
                  <a:pt x="0" y="758"/>
                  <a:pt x="0" y="488"/>
                </a:cubicBezTo>
                <a:lnTo>
                  <a:pt x="0" y="48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8" name="Freeform 16">
            <a:extLst>
              <a:ext uri="{FF2B5EF4-FFF2-40B4-BE49-F238E27FC236}">
                <a16:creationId xmlns:a16="http://schemas.microsoft.com/office/drawing/2014/main" id="{B8996E99-6C0C-5D49-90C1-DFE85FE67C25}"/>
              </a:ext>
            </a:extLst>
          </p:cNvPr>
          <p:cNvSpPr>
            <a:spLocks noChangeArrowheads="1"/>
          </p:cNvSpPr>
          <p:nvPr/>
        </p:nvSpPr>
        <p:spPr bwMode="auto">
          <a:xfrm>
            <a:off x="4421959" y="3525093"/>
            <a:ext cx="525448" cy="523081"/>
          </a:xfrm>
          <a:custGeom>
            <a:avLst/>
            <a:gdLst>
              <a:gd name="T0" fmla="*/ 0 w 977"/>
              <a:gd name="T1" fmla="*/ 487 h 976"/>
              <a:gd name="T2" fmla="*/ 488 w 977"/>
              <a:gd name="T3" fmla="*/ 0 h 976"/>
              <a:gd name="T4" fmla="*/ 488 w 977"/>
              <a:gd name="T5" fmla="*/ 0 h 976"/>
              <a:gd name="T6" fmla="*/ 488 w 977"/>
              <a:gd name="T7" fmla="*/ 0 h 976"/>
              <a:gd name="T8" fmla="*/ 976 w 977"/>
              <a:gd name="T9" fmla="*/ 487 h 976"/>
              <a:gd name="T10" fmla="*/ 976 w 977"/>
              <a:gd name="T11" fmla="*/ 487 h 976"/>
              <a:gd name="T12" fmla="*/ 976 w 977"/>
              <a:gd name="T13" fmla="*/ 487 h 976"/>
              <a:gd name="T14" fmla="*/ 488 w 977"/>
              <a:gd name="T15" fmla="*/ 975 h 976"/>
              <a:gd name="T16" fmla="*/ 488 w 977"/>
              <a:gd name="T17" fmla="*/ 975 h 976"/>
              <a:gd name="T18" fmla="*/ 488 w 977"/>
              <a:gd name="T19" fmla="*/ 975 h 976"/>
              <a:gd name="T20" fmla="*/ 0 w 977"/>
              <a:gd name="T21" fmla="*/ 487 h 976"/>
              <a:gd name="T22" fmla="*/ 0 w 977"/>
              <a:gd name="T23" fmla="*/ 48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7"/>
                </a:moveTo>
                <a:cubicBezTo>
                  <a:pt x="0" y="219"/>
                  <a:pt x="218" y="0"/>
                  <a:pt x="488" y="0"/>
                </a:cubicBezTo>
                <a:lnTo>
                  <a:pt x="488" y="0"/>
                </a:lnTo>
                <a:lnTo>
                  <a:pt x="488" y="0"/>
                </a:lnTo>
                <a:cubicBezTo>
                  <a:pt x="757" y="0"/>
                  <a:pt x="976" y="219"/>
                  <a:pt x="976" y="487"/>
                </a:cubicBezTo>
                <a:lnTo>
                  <a:pt x="976" y="487"/>
                </a:lnTo>
                <a:lnTo>
                  <a:pt x="976" y="487"/>
                </a:lnTo>
                <a:cubicBezTo>
                  <a:pt x="976" y="756"/>
                  <a:pt x="757" y="975"/>
                  <a:pt x="488" y="975"/>
                </a:cubicBezTo>
                <a:lnTo>
                  <a:pt x="488" y="975"/>
                </a:lnTo>
                <a:lnTo>
                  <a:pt x="488" y="975"/>
                </a:lnTo>
                <a:cubicBezTo>
                  <a:pt x="218" y="975"/>
                  <a:pt x="0" y="756"/>
                  <a:pt x="0" y="487"/>
                </a:cubicBezTo>
                <a:lnTo>
                  <a:pt x="0" y="487"/>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9" name="Freeform 20">
            <a:extLst>
              <a:ext uri="{FF2B5EF4-FFF2-40B4-BE49-F238E27FC236}">
                <a16:creationId xmlns:a16="http://schemas.microsoft.com/office/drawing/2014/main" id="{621BDD23-1AE5-2441-96D1-833511D0C879}"/>
              </a:ext>
            </a:extLst>
          </p:cNvPr>
          <p:cNvSpPr>
            <a:spLocks noChangeArrowheads="1"/>
          </p:cNvSpPr>
          <p:nvPr/>
        </p:nvSpPr>
        <p:spPr bwMode="auto">
          <a:xfrm>
            <a:off x="4998078" y="4523202"/>
            <a:ext cx="525448" cy="525448"/>
          </a:xfrm>
          <a:custGeom>
            <a:avLst/>
            <a:gdLst>
              <a:gd name="T0" fmla="*/ 0 w 977"/>
              <a:gd name="T1" fmla="*/ 488 h 977"/>
              <a:gd name="T2" fmla="*/ 488 w 977"/>
              <a:gd name="T3" fmla="*/ 0 h 977"/>
              <a:gd name="T4" fmla="*/ 488 w 977"/>
              <a:gd name="T5" fmla="*/ 0 h 977"/>
              <a:gd name="T6" fmla="*/ 488 w 977"/>
              <a:gd name="T7" fmla="*/ 0 h 977"/>
              <a:gd name="T8" fmla="*/ 976 w 977"/>
              <a:gd name="T9" fmla="*/ 488 h 977"/>
              <a:gd name="T10" fmla="*/ 976 w 977"/>
              <a:gd name="T11" fmla="*/ 488 h 977"/>
              <a:gd name="T12" fmla="*/ 976 w 977"/>
              <a:gd name="T13" fmla="*/ 488 h 977"/>
              <a:gd name="T14" fmla="*/ 488 w 977"/>
              <a:gd name="T15" fmla="*/ 976 h 977"/>
              <a:gd name="T16" fmla="*/ 488 w 977"/>
              <a:gd name="T17" fmla="*/ 976 h 977"/>
              <a:gd name="T18" fmla="*/ 488 w 977"/>
              <a:gd name="T19" fmla="*/ 976 h 977"/>
              <a:gd name="T20" fmla="*/ 0 w 977"/>
              <a:gd name="T21" fmla="*/ 488 h 977"/>
              <a:gd name="T22" fmla="*/ 0 w 977"/>
              <a:gd name="T23" fmla="*/ 488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7">
                <a:moveTo>
                  <a:pt x="0" y="488"/>
                </a:moveTo>
                <a:cubicBezTo>
                  <a:pt x="0" y="219"/>
                  <a:pt x="219" y="0"/>
                  <a:pt x="488" y="0"/>
                </a:cubicBezTo>
                <a:lnTo>
                  <a:pt x="488" y="0"/>
                </a:lnTo>
                <a:lnTo>
                  <a:pt x="488" y="0"/>
                </a:lnTo>
                <a:cubicBezTo>
                  <a:pt x="758" y="0"/>
                  <a:pt x="976" y="219"/>
                  <a:pt x="976" y="488"/>
                </a:cubicBezTo>
                <a:lnTo>
                  <a:pt x="976" y="488"/>
                </a:lnTo>
                <a:lnTo>
                  <a:pt x="976" y="488"/>
                </a:lnTo>
                <a:cubicBezTo>
                  <a:pt x="976" y="758"/>
                  <a:pt x="758" y="976"/>
                  <a:pt x="488" y="976"/>
                </a:cubicBezTo>
                <a:lnTo>
                  <a:pt x="488" y="976"/>
                </a:lnTo>
                <a:lnTo>
                  <a:pt x="488" y="976"/>
                </a:lnTo>
                <a:cubicBezTo>
                  <a:pt x="219" y="976"/>
                  <a:pt x="0" y="758"/>
                  <a:pt x="0" y="488"/>
                </a:cubicBezTo>
                <a:lnTo>
                  <a:pt x="0" y="48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40" name="Freeform 24">
            <a:extLst>
              <a:ext uri="{FF2B5EF4-FFF2-40B4-BE49-F238E27FC236}">
                <a16:creationId xmlns:a16="http://schemas.microsoft.com/office/drawing/2014/main" id="{3EFC8321-2FAA-D94F-AEFD-0F98EB7216EF}"/>
              </a:ext>
            </a:extLst>
          </p:cNvPr>
          <p:cNvSpPr>
            <a:spLocks noChangeArrowheads="1"/>
          </p:cNvSpPr>
          <p:nvPr/>
        </p:nvSpPr>
        <p:spPr bwMode="auto">
          <a:xfrm>
            <a:off x="6739568" y="3525093"/>
            <a:ext cx="525448" cy="523081"/>
          </a:xfrm>
          <a:custGeom>
            <a:avLst/>
            <a:gdLst>
              <a:gd name="T0" fmla="*/ 0 w 977"/>
              <a:gd name="T1" fmla="*/ 487 h 976"/>
              <a:gd name="T2" fmla="*/ 489 w 977"/>
              <a:gd name="T3" fmla="*/ 0 h 976"/>
              <a:gd name="T4" fmla="*/ 489 w 977"/>
              <a:gd name="T5" fmla="*/ 0 h 976"/>
              <a:gd name="T6" fmla="*/ 489 w 977"/>
              <a:gd name="T7" fmla="*/ 0 h 976"/>
              <a:gd name="T8" fmla="*/ 976 w 977"/>
              <a:gd name="T9" fmla="*/ 487 h 976"/>
              <a:gd name="T10" fmla="*/ 976 w 977"/>
              <a:gd name="T11" fmla="*/ 487 h 976"/>
              <a:gd name="T12" fmla="*/ 976 w 977"/>
              <a:gd name="T13" fmla="*/ 487 h 976"/>
              <a:gd name="T14" fmla="*/ 489 w 977"/>
              <a:gd name="T15" fmla="*/ 975 h 976"/>
              <a:gd name="T16" fmla="*/ 489 w 977"/>
              <a:gd name="T17" fmla="*/ 975 h 976"/>
              <a:gd name="T18" fmla="*/ 489 w 977"/>
              <a:gd name="T19" fmla="*/ 975 h 976"/>
              <a:gd name="T20" fmla="*/ 0 w 977"/>
              <a:gd name="T21" fmla="*/ 487 h 976"/>
              <a:gd name="T22" fmla="*/ 0 w 977"/>
              <a:gd name="T23" fmla="*/ 48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7"/>
                </a:moveTo>
                <a:cubicBezTo>
                  <a:pt x="0" y="219"/>
                  <a:pt x="219" y="0"/>
                  <a:pt x="489" y="0"/>
                </a:cubicBezTo>
                <a:lnTo>
                  <a:pt x="489" y="0"/>
                </a:lnTo>
                <a:lnTo>
                  <a:pt x="489" y="0"/>
                </a:lnTo>
                <a:cubicBezTo>
                  <a:pt x="758" y="0"/>
                  <a:pt x="976" y="219"/>
                  <a:pt x="976" y="487"/>
                </a:cubicBezTo>
                <a:lnTo>
                  <a:pt x="976" y="487"/>
                </a:lnTo>
                <a:lnTo>
                  <a:pt x="976" y="487"/>
                </a:lnTo>
                <a:cubicBezTo>
                  <a:pt x="976" y="756"/>
                  <a:pt x="758" y="975"/>
                  <a:pt x="489" y="975"/>
                </a:cubicBezTo>
                <a:lnTo>
                  <a:pt x="489" y="975"/>
                </a:lnTo>
                <a:lnTo>
                  <a:pt x="489" y="975"/>
                </a:lnTo>
                <a:cubicBezTo>
                  <a:pt x="219" y="975"/>
                  <a:pt x="0" y="756"/>
                  <a:pt x="0" y="487"/>
                </a:cubicBezTo>
                <a:lnTo>
                  <a:pt x="0" y="487"/>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41" name="Freeform 28">
            <a:extLst>
              <a:ext uri="{FF2B5EF4-FFF2-40B4-BE49-F238E27FC236}">
                <a16:creationId xmlns:a16="http://schemas.microsoft.com/office/drawing/2014/main" id="{F159FAB8-2DFF-5C4A-9159-C6A9F51F2E70}"/>
              </a:ext>
            </a:extLst>
          </p:cNvPr>
          <p:cNvSpPr>
            <a:spLocks noChangeArrowheads="1"/>
          </p:cNvSpPr>
          <p:nvPr/>
        </p:nvSpPr>
        <p:spPr bwMode="auto">
          <a:xfrm>
            <a:off x="6163450" y="4523202"/>
            <a:ext cx="525448" cy="525448"/>
          </a:xfrm>
          <a:custGeom>
            <a:avLst/>
            <a:gdLst>
              <a:gd name="T0" fmla="*/ 0 w 977"/>
              <a:gd name="T1" fmla="*/ 488 h 977"/>
              <a:gd name="T2" fmla="*/ 488 w 977"/>
              <a:gd name="T3" fmla="*/ 0 h 977"/>
              <a:gd name="T4" fmla="*/ 488 w 977"/>
              <a:gd name="T5" fmla="*/ 0 h 977"/>
              <a:gd name="T6" fmla="*/ 488 w 977"/>
              <a:gd name="T7" fmla="*/ 0 h 977"/>
              <a:gd name="T8" fmla="*/ 976 w 977"/>
              <a:gd name="T9" fmla="*/ 488 h 977"/>
              <a:gd name="T10" fmla="*/ 976 w 977"/>
              <a:gd name="T11" fmla="*/ 488 h 977"/>
              <a:gd name="T12" fmla="*/ 976 w 977"/>
              <a:gd name="T13" fmla="*/ 488 h 977"/>
              <a:gd name="T14" fmla="*/ 488 w 977"/>
              <a:gd name="T15" fmla="*/ 976 h 977"/>
              <a:gd name="T16" fmla="*/ 488 w 977"/>
              <a:gd name="T17" fmla="*/ 976 h 977"/>
              <a:gd name="T18" fmla="*/ 488 w 977"/>
              <a:gd name="T19" fmla="*/ 976 h 977"/>
              <a:gd name="T20" fmla="*/ 0 w 977"/>
              <a:gd name="T21" fmla="*/ 488 h 977"/>
              <a:gd name="T22" fmla="*/ 0 w 977"/>
              <a:gd name="T23" fmla="*/ 488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7">
                <a:moveTo>
                  <a:pt x="0" y="488"/>
                </a:moveTo>
                <a:cubicBezTo>
                  <a:pt x="0" y="219"/>
                  <a:pt x="219" y="0"/>
                  <a:pt x="488" y="0"/>
                </a:cubicBezTo>
                <a:lnTo>
                  <a:pt x="488" y="0"/>
                </a:lnTo>
                <a:lnTo>
                  <a:pt x="488" y="0"/>
                </a:lnTo>
                <a:cubicBezTo>
                  <a:pt x="757" y="0"/>
                  <a:pt x="976" y="219"/>
                  <a:pt x="976" y="488"/>
                </a:cubicBezTo>
                <a:lnTo>
                  <a:pt x="976" y="488"/>
                </a:lnTo>
                <a:lnTo>
                  <a:pt x="976" y="488"/>
                </a:lnTo>
                <a:cubicBezTo>
                  <a:pt x="976" y="758"/>
                  <a:pt x="757" y="976"/>
                  <a:pt x="488" y="976"/>
                </a:cubicBezTo>
                <a:lnTo>
                  <a:pt x="488" y="976"/>
                </a:lnTo>
                <a:lnTo>
                  <a:pt x="488" y="976"/>
                </a:lnTo>
                <a:cubicBezTo>
                  <a:pt x="219" y="976"/>
                  <a:pt x="0" y="758"/>
                  <a:pt x="0" y="488"/>
                </a:cubicBezTo>
                <a:lnTo>
                  <a:pt x="0" y="48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42" name="Freeform 32">
            <a:extLst>
              <a:ext uri="{FF2B5EF4-FFF2-40B4-BE49-F238E27FC236}">
                <a16:creationId xmlns:a16="http://schemas.microsoft.com/office/drawing/2014/main" id="{FA8A1FD7-BB1D-FE4C-878C-50C7C87EAC0D}"/>
              </a:ext>
            </a:extLst>
          </p:cNvPr>
          <p:cNvSpPr>
            <a:spLocks noChangeArrowheads="1"/>
          </p:cNvSpPr>
          <p:nvPr/>
        </p:nvSpPr>
        <p:spPr bwMode="auto">
          <a:xfrm>
            <a:off x="6140930" y="2522985"/>
            <a:ext cx="525448" cy="523081"/>
          </a:xfrm>
          <a:custGeom>
            <a:avLst/>
            <a:gdLst>
              <a:gd name="T0" fmla="*/ 0 w 977"/>
              <a:gd name="T1" fmla="*/ 488 h 976"/>
              <a:gd name="T2" fmla="*/ 488 w 977"/>
              <a:gd name="T3" fmla="*/ 0 h 976"/>
              <a:gd name="T4" fmla="*/ 488 w 977"/>
              <a:gd name="T5" fmla="*/ 0 h 976"/>
              <a:gd name="T6" fmla="*/ 488 w 977"/>
              <a:gd name="T7" fmla="*/ 0 h 976"/>
              <a:gd name="T8" fmla="*/ 976 w 977"/>
              <a:gd name="T9" fmla="*/ 488 h 976"/>
              <a:gd name="T10" fmla="*/ 976 w 977"/>
              <a:gd name="T11" fmla="*/ 488 h 976"/>
              <a:gd name="T12" fmla="*/ 976 w 977"/>
              <a:gd name="T13" fmla="*/ 488 h 976"/>
              <a:gd name="T14" fmla="*/ 488 w 977"/>
              <a:gd name="T15" fmla="*/ 975 h 976"/>
              <a:gd name="T16" fmla="*/ 488 w 977"/>
              <a:gd name="T17" fmla="*/ 975 h 976"/>
              <a:gd name="T18" fmla="*/ 488 w 977"/>
              <a:gd name="T19" fmla="*/ 975 h 976"/>
              <a:gd name="T20" fmla="*/ 0 w 977"/>
              <a:gd name="T21" fmla="*/ 488 h 976"/>
              <a:gd name="T22" fmla="*/ 0 w 977"/>
              <a:gd name="T23" fmla="*/ 48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8"/>
                </a:moveTo>
                <a:cubicBezTo>
                  <a:pt x="0" y="218"/>
                  <a:pt x="218" y="0"/>
                  <a:pt x="488" y="0"/>
                </a:cubicBezTo>
                <a:lnTo>
                  <a:pt x="488" y="0"/>
                </a:lnTo>
                <a:lnTo>
                  <a:pt x="488" y="0"/>
                </a:lnTo>
                <a:cubicBezTo>
                  <a:pt x="757" y="0"/>
                  <a:pt x="976" y="218"/>
                  <a:pt x="976" y="488"/>
                </a:cubicBezTo>
                <a:lnTo>
                  <a:pt x="976" y="488"/>
                </a:lnTo>
                <a:lnTo>
                  <a:pt x="976" y="488"/>
                </a:lnTo>
                <a:cubicBezTo>
                  <a:pt x="976" y="758"/>
                  <a:pt x="757" y="975"/>
                  <a:pt x="488" y="975"/>
                </a:cubicBezTo>
                <a:lnTo>
                  <a:pt x="488" y="975"/>
                </a:lnTo>
                <a:lnTo>
                  <a:pt x="488" y="975"/>
                </a:lnTo>
                <a:cubicBezTo>
                  <a:pt x="218" y="975"/>
                  <a:pt x="0" y="758"/>
                  <a:pt x="0" y="488"/>
                </a:cubicBezTo>
                <a:lnTo>
                  <a:pt x="0" y="48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 name="Freeform 1">
            <a:extLst>
              <a:ext uri="{FF2B5EF4-FFF2-40B4-BE49-F238E27FC236}">
                <a16:creationId xmlns:a16="http://schemas.microsoft.com/office/drawing/2014/main" id="{83DA74A6-FBFD-784A-9160-6BE17AC64FCC}"/>
              </a:ext>
            </a:extLst>
          </p:cNvPr>
          <p:cNvSpPr>
            <a:spLocks noChangeArrowheads="1"/>
          </p:cNvSpPr>
          <p:nvPr/>
        </p:nvSpPr>
        <p:spPr bwMode="auto">
          <a:xfrm>
            <a:off x="4677177" y="2447675"/>
            <a:ext cx="1163496" cy="1341774"/>
          </a:xfrm>
          <a:custGeom>
            <a:avLst/>
            <a:gdLst>
              <a:gd name="T0" fmla="*/ 2731 w 2732"/>
              <a:gd name="T1" fmla="*/ 0 h 3155"/>
              <a:gd name="T2" fmla="*/ 2731 w 2732"/>
              <a:gd name="T3" fmla="*/ 3154 h 3155"/>
              <a:gd name="T4" fmla="*/ 0 w 2732"/>
              <a:gd name="T5" fmla="*/ 1577 h 3155"/>
              <a:gd name="T6" fmla="*/ 0 w 2732"/>
              <a:gd name="T7" fmla="*/ 1577 h 3155"/>
              <a:gd name="T8" fmla="*/ 373 w 2732"/>
              <a:gd name="T9" fmla="*/ 1203 h 3155"/>
              <a:gd name="T10" fmla="*/ 373 w 2732"/>
              <a:gd name="T11" fmla="*/ 1203 h 3155"/>
              <a:gd name="T12" fmla="*/ 2220 w 2732"/>
              <a:gd name="T13" fmla="*/ 137 h 3155"/>
              <a:gd name="T14" fmla="*/ 2220 w 2732"/>
              <a:gd name="T15" fmla="*/ 137 h 3155"/>
              <a:gd name="T16" fmla="*/ 2731 w 2732"/>
              <a:gd name="T17" fmla="*/ 0 h 3155"/>
              <a:gd name="T18" fmla="*/ 2731 w 2732"/>
              <a:gd name="T19" fmla="*/ 0 h 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2" h="3155">
                <a:moveTo>
                  <a:pt x="2731" y="0"/>
                </a:moveTo>
                <a:lnTo>
                  <a:pt x="2731" y="3154"/>
                </a:lnTo>
                <a:lnTo>
                  <a:pt x="0" y="1577"/>
                </a:lnTo>
                <a:lnTo>
                  <a:pt x="0" y="1577"/>
                </a:lnTo>
                <a:cubicBezTo>
                  <a:pt x="88" y="1425"/>
                  <a:pt x="216" y="1294"/>
                  <a:pt x="373" y="1203"/>
                </a:cubicBezTo>
                <a:lnTo>
                  <a:pt x="373" y="1203"/>
                </a:lnTo>
                <a:lnTo>
                  <a:pt x="2220" y="137"/>
                </a:lnTo>
                <a:lnTo>
                  <a:pt x="2220" y="137"/>
                </a:lnTo>
                <a:cubicBezTo>
                  <a:pt x="2375" y="47"/>
                  <a:pt x="2552" y="0"/>
                  <a:pt x="2731" y="0"/>
                </a:cubicBezTo>
                <a:lnTo>
                  <a:pt x="2731"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4" name="Freeform 2">
            <a:extLst>
              <a:ext uri="{FF2B5EF4-FFF2-40B4-BE49-F238E27FC236}">
                <a16:creationId xmlns:a16="http://schemas.microsoft.com/office/drawing/2014/main" id="{820EBEA0-E537-014A-B2DC-D9B0B0239FDF}"/>
              </a:ext>
            </a:extLst>
          </p:cNvPr>
          <p:cNvSpPr>
            <a:spLocks noChangeArrowheads="1"/>
          </p:cNvSpPr>
          <p:nvPr/>
        </p:nvSpPr>
        <p:spPr bwMode="auto">
          <a:xfrm>
            <a:off x="5838796" y="2447675"/>
            <a:ext cx="1161620" cy="1341774"/>
          </a:xfrm>
          <a:custGeom>
            <a:avLst/>
            <a:gdLst>
              <a:gd name="T0" fmla="*/ 0 w 2731"/>
              <a:gd name="T1" fmla="*/ 3154 h 3155"/>
              <a:gd name="T2" fmla="*/ 0 w 2731"/>
              <a:gd name="T3" fmla="*/ 0 h 3155"/>
              <a:gd name="T4" fmla="*/ 0 w 2731"/>
              <a:gd name="T5" fmla="*/ 0 h 3155"/>
              <a:gd name="T6" fmla="*/ 510 w 2731"/>
              <a:gd name="T7" fmla="*/ 137 h 3155"/>
              <a:gd name="T8" fmla="*/ 510 w 2731"/>
              <a:gd name="T9" fmla="*/ 137 h 3155"/>
              <a:gd name="T10" fmla="*/ 2357 w 2731"/>
              <a:gd name="T11" fmla="*/ 1203 h 3155"/>
              <a:gd name="T12" fmla="*/ 2357 w 2731"/>
              <a:gd name="T13" fmla="*/ 1203 h 3155"/>
              <a:gd name="T14" fmla="*/ 2730 w 2731"/>
              <a:gd name="T15" fmla="*/ 1577 h 3155"/>
              <a:gd name="T16" fmla="*/ 2730 w 2731"/>
              <a:gd name="T17" fmla="*/ 1577 h 3155"/>
              <a:gd name="T18" fmla="*/ 0 w 2731"/>
              <a:gd name="T19" fmla="*/ 3154 h 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1" h="3155">
                <a:moveTo>
                  <a:pt x="0" y="3154"/>
                </a:moveTo>
                <a:lnTo>
                  <a:pt x="0" y="0"/>
                </a:lnTo>
                <a:lnTo>
                  <a:pt x="0" y="0"/>
                </a:lnTo>
                <a:cubicBezTo>
                  <a:pt x="178" y="0"/>
                  <a:pt x="355" y="47"/>
                  <a:pt x="510" y="137"/>
                </a:cubicBezTo>
                <a:lnTo>
                  <a:pt x="510" y="137"/>
                </a:lnTo>
                <a:lnTo>
                  <a:pt x="2357" y="1203"/>
                </a:lnTo>
                <a:lnTo>
                  <a:pt x="2357" y="1203"/>
                </a:lnTo>
                <a:cubicBezTo>
                  <a:pt x="2514" y="1294"/>
                  <a:pt x="2642" y="1425"/>
                  <a:pt x="2730" y="1577"/>
                </a:cubicBezTo>
                <a:lnTo>
                  <a:pt x="2730" y="1577"/>
                </a:lnTo>
                <a:lnTo>
                  <a:pt x="0" y="3154"/>
                </a:lnTo>
              </a:path>
            </a:pathLst>
          </a:custGeom>
          <a:solidFill>
            <a:schemeClr val="accent6">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5" name="Freeform 3">
            <a:extLst>
              <a:ext uri="{FF2B5EF4-FFF2-40B4-BE49-F238E27FC236}">
                <a16:creationId xmlns:a16="http://schemas.microsoft.com/office/drawing/2014/main" id="{4CF81FD2-EABE-ED47-8789-2BC37B183CAA}"/>
              </a:ext>
            </a:extLst>
          </p:cNvPr>
          <p:cNvSpPr>
            <a:spLocks noChangeArrowheads="1"/>
          </p:cNvSpPr>
          <p:nvPr/>
        </p:nvSpPr>
        <p:spPr bwMode="auto">
          <a:xfrm>
            <a:off x="4619002" y="3119499"/>
            <a:ext cx="1221672" cy="1341774"/>
          </a:xfrm>
          <a:custGeom>
            <a:avLst/>
            <a:gdLst>
              <a:gd name="T0" fmla="*/ 0 w 2869"/>
              <a:gd name="T1" fmla="*/ 511 h 3154"/>
              <a:gd name="T2" fmla="*/ 137 w 2869"/>
              <a:gd name="T3" fmla="*/ 0 h 3154"/>
              <a:gd name="T4" fmla="*/ 137 w 2869"/>
              <a:gd name="T5" fmla="*/ 0 h 3154"/>
              <a:gd name="T6" fmla="*/ 2868 w 2869"/>
              <a:gd name="T7" fmla="*/ 1577 h 3154"/>
              <a:gd name="T8" fmla="*/ 137 w 2869"/>
              <a:gd name="T9" fmla="*/ 3153 h 3154"/>
              <a:gd name="T10" fmla="*/ 137 w 2869"/>
              <a:gd name="T11" fmla="*/ 3153 h 3154"/>
              <a:gd name="T12" fmla="*/ 0 w 2869"/>
              <a:gd name="T13" fmla="*/ 2643 h 3154"/>
              <a:gd name="T14" fmla="*/ 0 w 2869"/>
              <a:gd name="T15" fmla="*/ 2643 h 3154"/>
              <a:gd name="T16" fmla="*/ 0 w 2869"/>
              <a:gd name="T17" fmla="*/ 511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9" h="3154">
                <a:moveTo>
                  <a:pt x="0" y="511"/>
                </a:moveTo>
                <a:cubicBezTo>
                  <a:pt x="0" y="329"/>
                  <a:pt x="49" y="154"/>
                  <a:pt x="137" y="0"/>
                </a:cubicBezTo>
                <a:lnTo>
                  <a:pt x="137" y="0"/>
                </a:lnTo>
                <a:lnTo>
                  <a:pt x="2868" y="1577"/>
                </a:lnTo>
                <a:lnTo>
                  <a:pt x="137" y="3153"/>
                </a:lnTo>
                <a:lnTo>
                  <a:pt x="137" y="3153"/>
                </a:lnTo>
                <a:cubicBezTo>
                  <a:pt x="49" y="3001"/>
                  <a:pt x="0" y="2825"/>
                  <a:pt x="0" y="2643"/>
                </a:cubicBezTo>
                <a:lnTo>
                  <a:pt x="0" y="2643"/>
                </a:lnTo>
                <a:lnTo>
                  <a:pt x="0" y="511"/>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6" name="Freeform 4">
            <a:extLst>
              <a:ext uri="{FF2B5EF4-FFF2-40B4-BE49-F238E27FC236}">
                <a16:creationId xmlns:a16="http://schemas.microsoft.com/office/drawing/2014/main" id="{8F70FC48-BC11-7643-B2D4-62155BDFEC19}"/>
              </a:ext>
            </a:extLst>
          </p:cNvPr>
          <p:cNvSpPr>
            <a:spLocks noChangeArrowheads="1"/>
          </p:cNvSpPr>
          <p:nvPr/>
        </p:nvSpPr>
        <p:spPr bwMode="auto">
          <a:xfrm>
            <a:off x="5838796" y="3119499"/>
            <a:ext cx="1221672" cy="1341774"/>
          </a:xfrm>
          <a:custGeom>
            <a:avLst/>
            <a:gdLst>
              <a:gd name="T0" fmla="*/ 0 w 2869"/>
              <a:gd name="T1" fmla="*/ 1577 h 3154"/>
              <a:gd name="T2" fmla="*/ 2730 w 2869"/>
              <a:gd name="T3" fmla="*/ 0 h 3154"/>
              <a:gd name="T4" fmla="*/ 2730 w 2869"/>
              <a:gd name="T5" fmla="*/ 0 h 3154"/>
              <a:gd name="T6" fmla="*/ 2868 w 2869"/>
              <a:gd name="T7" fmla="*/ 511 h 3154"/>
              <a:gd name="T8" fmla="*/ 2868 w 2869"/>
              <a:gd name="T9" fmla="*/ 511 h 3154"/>
              <a:gd name="T10" fmla="*/ 2868 w 2869"/>
              <a:gd name="T11" fmla="*/ 2643 h 3154"/>
              <a:gd name="T12" fmla="*/ 2868 w 2869"/>
              <a:gd name="T13" fmla="*/ 2643 h 3154"/>
              <a:gd name="T14" fmla="*/ 2730 w 2869"/>
              <a:gd name="T15" fmla="*/ 3153 h 3154"/>
              <a:gd name="T16" fmla="*/ 2730 w 2869"/>
              <a:gd name="T17" fmla="*/ 3153 h 3154"/>
              <a:gd name="T18" fmla="*/ 0 w 2869"/>
              <a:gd name="T19" fmla="*/ 1577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9" h="3154">
                <a:moveTo>
                  <a:pt x="0" y="1577"/>
                </a:moveTo>
                <a:lnTo>
                  <a:pt x="2730" y="0"/>
                </a:lnTo>
                <a:lnTo>
                  <a:pt x="2730" y="0"/>
                </a:lnTo>
                <a:cubicBezTo>
                  <a:pt x="2819" y="154"/>
                  <a:pt x="2868" y="329"/>
                  <a:pt x="2868" y="511"/>
                </a:cubicBezTo>
                <a:lnTo>
                  <a:pt x="2868" y="511"/>
                </a:lnTo>
                <a:lnTo>
                  <a:pt x="2868" y="2643"/>
                </a:lnTo>
                <a:lnTo>
                  <a:pt x="2868" y="2643"/>
                </a:lnTo>
                <a:cubicBezTo>
                  <a:pt x="2868" y="2824"/>
                  <a:pt x="2818" y="3001"/>
                  <a:pt x="2730" y="3153"/>
                </a:cubicBezTo>
                <a:lnTo>
                  <a:pt x="2730" y="3153"/>
                </a:lnTo>
                <a:lnTo>
                  <a:pt x="0" y="157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7" name="Freeform 5">
            <a:extLst>
              <a:ext uri="{FF2B5EF4-FFF2-40B4-BE49-F238E27FC236}">
                <a16:creationId xmlns:a16="http://schemas.microsoft.com/office/drawing/2014/main" id="{F473C7C5-6E26-4B42-950D-20B40EA50DD8}"/>
              </a:ext>
            </a:extLst>
          </p:cNvPr>
          <p:cNvSpPr>
            <a:spLocks noChangeArrowheads="1"/>
          </p:cNvSpPr>
          <p:nvPr/>
        </p:nvSpPr>
        <p:spPr bwMode="auto">
          <a:xfrm>
            <a:off x="4677177" y="3789447"/>
            <a:ext cx="1163496" cy="1341773"/>
          </a:xfrm>
          <a:custGeom>
            <a:avLst/>
            <a:gdLst>
              <a:gd name="T0" fmla="*/ 0 w 2732"/>
              <a:gd name="T1" fmla="*/ 1576 h 3155"/>
              <a:gd name="T2" fmla="*/ 2731 w 2732"/>
              <a:gd name="T3" fmla="*/ 0 h 3155"/>
              <a:gd name="T4" fmla="*/ 2731 w 2732"/>
              <a:gd name="T5" fmla="*/ 3154 h 3155"/>
              <a:gd name="T6" fmla="*/ 2731 w 2732"/>
              <a:gd name="T7" fmla="*/ 3154 h 3155"/>
              <a:gd name="T8" fmla="*/ 2731 w 2732"/>
              <a:gd name="T9" fmla="*/ 3154 h 3155"/>
              <a:gd name="T10" fmla="*/ 2220 w 2732"/>
              <a:gd name="T11" fmla="*/ 3017 h 3155"/>
              <a:gd name="T12" fmla="*/ 2220 w 2732"/>
              <a:gd name="T13" fmla="*/ 3017 h 3155"/>
              <a:gd name="T14" fmla="*/ 373 w 2732"/>
              <a:gd name="T15" fmla="*/ 1951 h 3155"/>
              <a:gd name="T16" fmla="*/ 373 w 2732"/>
              <a:gd name="T17" fmla="*/ 1951 h 3155"/>
              <a:gd name="T18" fmla="*/ 0 w 2732"/>
              <a:gd name="T19" fmla="*/ 1576 h 3155"/>
              <a:gd name="T20" fmla="*/ 0 w 2732"/>
              <a:gd name="T21" fmla="*/ 1576 h 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3155">
                <a:moveTo>
                  <a:pt x="0" y="1576"/>
                </a:moveTo>
                <a:lnTo>
                  <a:pt x="2731" y="0"/>
                </a:lnTo>
                <a:lnTo>
                  <a:pt x="2731" y="3154"/>
                </a:lnTo>
                <a:lnTo>
                  <a:pt x="2731" y="3154"/>
                </a:lnTo>
                <a:lnTo>
                  <a:pt x="2731" y="3154"/>
                </a:lnTo>
                <a:cubicBezTo>
                  <a:pt x="2552" y="3154"/>
                  <a:pt x="2375" y="3106"/>
                  <a:pt x="2220" y="3017"/>
                </a:cubicBezTo>
                <a:lnTo>
                  <a:pt x="2220" y="3017"/>
                </a:lnTo>
                <a:lnTo>
                  <a:pt x="373" y="1951"/>
                </a:lnTo>
                <a:lnTo>
                  <a:pt x="373" y="1951"/>
                </a:lnTo>
                <a:cubicBezTo>
                  <a:pt x="216" y="1860"/>
                  <a:pt x="88" y="1729"/>
                  <a:pt x="0" y="1576"/>
                </a:cubicBezTo>
                <a:lnTo>
                  <a:pt x="0" y="1576"/>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8" name="Freeform 6">
            <a:extLst>
              <a:ext uri="{FF2B5EF4-FFF2-40B4-BE49-F238E27FC236}">
                <a16:creationId xmlns:a16="http://schemas.microsoft.com/office/drawing/2014/main" id="{3FBCC594-AC3D-A04F-9588-0762CA776C97}"/>
              </a:ext>
            </a:extLst>
          </p:cNvPr>
          <p:cNvSpPr>
            <a:spLocks noChangeArrowheads="1"/>
          </p:cNvSpPr>
          <p:nvPr/>
        </p:nvSpPr>
        <p:spPr bwMode="auto">
          <a:xfrm>
            <a:off x="5838796" y="3789447"/>
            <a:ext cx="1161620" cy="1341773"/>
          </a:xfrm>
          <a:custGeom>
            <a:avLst/>
            <a:gdLst>
              <a:gd name="T0" fmla="*/ 0 w 2731"/>
              <a:gd name="T1" fmla="*/ 3154 h 3155"/>
              <a:gd name="T2" fmla="*/ 0 w 2731"/>
              <a:gd name="T3" fmla="*/ 0 h 3155"/>
              <a:gd name="T4" fmla="*/ 2730 w 2731"/>
              <a:gd name="T5" fmla="*/ 1576 h 3155"/>
              <a:gd name="T6" fmla="*/ 2730 w 2731"/>
              <a:gd name="T7" fmla="*/ 1576 h 3155"/>
              <a:gd name="T8" fmla="*/ 2357 w 2731"/>
              <a:gd name="T9" fmla="*/ 1951 h 3155"/>
              <a:gd name="T10" fmla="*/ 2357 w 2731"/>
              <a:gd name="T11" fmla="*/ 1951 h 3155"/>
              <a:gd name="T12" fmla="*/ 510 w 2731"/>
              <a:gd name="T13" fmla="*/ 3017 h 3155"/>
              <a:gd name="T14" fmla="*/ 510 w 2731"/>
              <a:gd name="T15" fmla="*/ 3017 h 3155"/>
              <a:gd name="T16" fmla="*/ 0 w 2731"/>
              <a:gd name="T17" fmla="*/ 3154 h 3155"/>
              <a:gd name="T18" fmla="*/ 0 w 2731"/>
              <a:gd name="T19" fmla="*/ 3154 h 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1" h="3155">
                <a:moveTo>
                  <a:pt x="0" y="3154"/>
                </a:moveTo>
                <a:lnTo>
                  <a:pt x="0" y="0"/>
                </a:lnTo>
                <a:lnTo>
                  <a:pt x="2730" y="1576"/>
                </a:lnTo>
                <a:lnTo>
                  <a:pt x="2730" y="1576"/>
                </a:lnTo>
                <a:cubicBezTo>
                  <a:pt x="2642" y="1729"/>
                  <a:pt x="2515" y="1860"/>
                  <a:pt x="2357" y="1951"/>
                </a:cubicBezTo>
                <a:lnTo>
                  <a:pt x="2357" y="1951"/>
                </a:lnTo>
                <a:lnTo>
                  <a:pt x="510" y="3017"/>
                </a:lnTo>
                <a:lnTo>
                  <a:pt x="510" y="3017"/>
                </a:lnTo>
                <a:cubicBezTo>
                  <a:pt x="355" y="3106"/>
                  <a:pt x="178" y="3154"/>
                  <a:pt x="0" y="3154"/>
                </a:cubicBezTo>
                <a:lnTo>
                  <a:pt x="0" y="3154"/>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2" name="Freeform 10">
            <a:extLst>
              <a:ext uri="{FF2B5EF4-FFF2-40B4-BE49-F238E27FC236}">
                <a16:creationId xmlns:a16="http://schemas.microsoft.com/office/drawing/2014/main" id="{3413AE57-151A-0E4E-9168-B8BA5845987D}"/>
              </a:ext>
            </a:extLst>
          </p:cNvPr>
          <p:cNvSpPr>
            <a:spLocks noChangeArrowheads="1"/>
          </p:cNvSpPr>
          <p:nvPr/>
        </p:nvSpPr>
        <p:spPr bwMode="auto">
          <a:xfrm>
            <a:off x="2592266" y="1781479"/>
            <a:ext cx="805065" cy="806941"/>
          </a:xfrm>
          <a:custGeom>
            <a:avLst/>
            <a:gdLst>
              <a:gd name="T0" fmla="*/ 1892 w 1893"/>
              <a:gd name="T1" fmla="*/ 947 h 1894"/>
              <a:gd name="T2" fmla="*/ 1892 w 1893"/>
              <a:gd name="T3" fmla="*/ 947 h 1894"/>
              <a:gd name="T4" fmla="*/ 945 w 1893"/>
              <a:gd name="T5" fmla="*/ 1893 h 1894"/>
              <a:gd name="T6" fmla="*/ 945 w 1893"/>
              <a:gd name="T7" fmla="*/ 1893 h 1894"/>
              <a:gd name="T8" fmla="*/ 0 w 1893"/>
              <a:gd name="T9" fmla="*/ 947 h 1894"/>
              <a:gd name="T10" fmla="*/ 0 w 1893"/>
              <a:gd name="T11" fmla="*/ 947 h 1894"/>
              <a:gd name="T12" fmla="*/ 945 w 1893"/>
              <a:gd name="T13" fmla="*/ 0 h 1894"/>
              <a:gd name="T14" fmla="*/ 945 w 1893"/>
              <a:gd name="T15" fmla="*/ 0 h 1894"/>
              <a:gd name="T16" fmla="*/ 1892 w 1893"/>
              <a:gd name="T17" fmla="*/ 947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1894">
                <a:moveTo>
                  <a:pt x="1892" y="947"/>
                </a:moveTo>
                <a:lnTo>
                  <a:pt x="1892" y="947"/>
                </a:lnTo>
                <a:cubicBezTo>
                  <a:pt x="1892" y="1469"/>
                  <a:pt x="1468" y="1893"/>
                  <a:pt x="945" y="1893"/>
                </a:cubicBezTo>
                <a:lnTo>
                  <a:pt x="945" y="1893"/>
                </a:lnTo>
                <a:cubicBezTo>
                  <a:pt x="423" y="1893"/>
                  <a:pt x="0" y="1469"/>
                  <a:pt x="0" y="947"/>
                </a:cubicBezTo>
                <a:lnTo>
                  <a:pt x="0" y="947"/>
                </a:lnTo>
                <a:cubicBezTo>
                  <a:pt x="0" y="424"/>
                  <a:pt x="423" y="0"/>
                  <a:pt x="945" y="0"/>
                </a:cubicBezTo>
                <a:lnTo>
                  <a:pt x="945" y="0"/>
                </a:lnTo>
                <a:cubicBezTo>
                  <a:pt x="1468" y="0"/>
                  <a:pt x="1892" y="424"/>
                  <a:pt x="1892" y="947"/>
                </a:cubicBez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6" name="Freeform 14">
            <a:extLst>
              <a:ext uri="{FF2B5EF4-FFF2-40B4-BE49-F238E27FC236}">
                <a16:creationId xmlns:a16="http://schemas.microsoft.com/office/drawing/2014/main" id="{24376E62-C600-E545-AE7E-BEC3C250BF19}"/>
              </a:ext>
            </a:extLst>
          </p:cNvPr>
          <p:cNvSpPr>
            <a:spLocks noChangeArrowheads="1"/>
          </p:cNvSpPr>
          <p:nvPr/>
        </p:nvSpPr>
        <p:spPr bwMode="auto">
          <a:xfrm>
            <a:off x="2025532" y="3370963"/>
            <a:ext cx="806941" cy="805065"/>
          </a:xfrm>
          <a:custGeom>
            <a:avLst/>
            <a:gdLst>
              <a:gd name="T0" fmla="*/ 1893 w 1894"/>
              <a:gd name="T1" fmla="*/ 947 h 1893"/>
              <a:gd name="T2" fmla="*/ 1893 w 1894"/>
              <a:gd name="T3" fmla="*/ 947 h 1893"/>
              <a:gd name="T4" fmla="*/ 947 w 1894"/>
              <a:gd name="T5" fmla="*/ 1892 h 1893"/>
              <a:gd name="T6" fmla="*/ 947 w 1894"/>
              <a:gd name="T7" fmla="*/ 1892 h 1893"/>
              <a:gd name="T8" fmla="*/ 0 w 1894"/>
              <a:gd name="T9" fmla="*/ 947 h 1893"/>
              <a:gd name="T10" fmla="*/ 0 w 1894"/>
              <a:gd name="T11" fmla="*/ 947 h 1893"/>
              <a:gd name="T12" fmla="*/ 947 w 1894"/>
              <a:gd name="T13" fmla="*/ 0 h 1893"/>
              <a:gd name="T14" fmla="*/ 947 w 1894"/>
              <a:gd name="T15" fmla="*/ 0 h 1893"/>
              <a:gd name="T16" fmla="*/ 1893 w 1894"/>
              <a:gd name="T17" fmla="*/ 947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893">
                <a:moveTo>
                  <a:pt x="1893" y="947"/>
                </a:moveTo>
                <a:lnTo>
                  <a:pt x="1893" y="947"/>
                </a:lnTo>
                <a:cubicBezTo>
                  <a:pt x="1893" y="1468"/>
                  <a:pt x="1469" y="1892"/>
                  <a:pt x="947" y="1892"/>
                </a:cubicBezTo>
                <a:lnTo>
                  <a:pt x="947" y="1892"/>
                </a:lnTo>
                <a:cubicBezTo>
                  <a:pt x="424" y="1892"/>
                  <a:pt x="0" y="1468"/>
                  <a:pt x="0" y="947"/>
                </a:cubicBezTo>
                <a:lnTo>
                  <a:pt x="0" y="947"/>
                </a:lnTo>
                <a:cubicBezTo>
                  <a:pt x="0" y="424"/>
                  <a:pt x="424" y="0"/>
                  <a:pt x="947" y="0"/>
                </a:cubicBezTo>
                <a:lnTo>
                  <a:pt x="947" y="0"/>
                </a:lnTo>
                <a:cubicBezTo>
                  <a:pt x="1469" y="0"/>
                  <a:pt x="1893" y="424"/>
                  <a:pt x="1893" y="947"/>
                </a:cubicBez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0" name="Freeform 18">
            <a:extLst>
              <a:ext uri="{FF2B5EF4-FFF2-40B4-BE49-F238E27FC236}">
                <a16:creationId xmlns:a16="http://schemas.microsoft.com/office/drawing/2014/main" id="{411CA7E2-6B6C-B347-907D-754623667CDE}"/>
              </a:ext>
            </a:extLst>
          </p:cNvPr>
          <p:cNvSpPr>
            <a:spLocks noChangeArrowheads="1"/>
          </p:cNvSpPr>
          <p:nvPr/>
        </p:nvSpPr>
        <p:spPr bwMode="auto">
          <a:xfrm>
            <a:off x="2590391" y="4977339"/>
            <a:ext cx="806941" cy="806941"/>
          </a:xfrm>
          <a:custGeom>
            <a:avLst/>
            <a:gdLst>
              <a:gd name="T0" fmla="*/ 1893 w 1894"/>
              <a:gd name="T1" fmla="*/ 946 h 1894"/>
              <a:gd name="T2" fmla="*/ 947 w 1894"/>
              <a:gd name="T3" fmla="*/ 1893 h 1894"/>
              <a:gd name="T4" fmla="*/ 947 w 1894"/>
              <a:gd name="T5" fmla="*/ 1893 h 1894"/>
              <a:gd name="T6" fmla="*/ 0 w 1894"/>
              <a:gd name="T7" fmla="*/ 946 h 1894"/>
              <a:gd name="T8" fmla="*/ 0 w 1894"/>
              <a:gd name="T9" fmla="*/ 946 h 1894"/>
              <a:gd name="T10" fmla="*/ 947 w 1894"/>
              <a:gd name="T11" fmla="*/ 0 h 1894"/>
              <a:gd name="T12" fmla="*/ 947 w 1894"/>
              <a:gd name="T13" fmla="*/ 0 h 1894"/>
              <a:gd name="T14" fmla="*/ 1893 w 1894"/>
              <a:gd name="T15" fmla="*/ 946 h 1894"/>
              <a:gd name="T16" fmla="*/ 1893 w 1894"/>
              <a:gd name="T17" fmla="*/ 946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894">
                <a:moveTo>
                  <a:pt x="1893" y="946"/>
                </a:moveTo>
                <a:cubicBezTo>
                  <a:pt x="1893" y="1470"/>
                  <a:pt x="1469" y="1893"/>
                  <a:pt x="947" y="1893"/>
                </a:cubicBezTo>
                <a:lnTo>
                  <a:pt x="947" y="1893"/>
                </a:lnTo>
                <a:cubicBezTo>
                  <a:pt x="424" y="1893"/>
                  <a:pt x="0" y="1470"/>
                  <a:pt x="0" y="946"/>
                </a:cubicBezTo>
                <a:lnTo>
                  <a:pt x="0" y="946"/>
                </a:lnTo>
                <a:cubicBezTo>
                  <a:pt x="0" y="424"/>
                  <a:pt x="424" y="0"/>
                  <a:pt x="947" y="0"/>
                </a:cubicBezTo>
                <a:lnTo>
                  <a:pt x="947" y="0"/>
                </a:lnTo>
                <a:cubicBezTo>
                  <a:pt x="1469" y="0"/>
                  <a:pt x="1893" y="424"/>
                  <a:pt x="1893" y="946"/>
                </a:cubicBezTo>
                <a:lnTo>
                  <a:pt x="1893" y="946"/>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4" name="Freeform 22">
            <a:extLst>
              <a:ext uri="{FF2B5EF4-FFF2-40B4-BE49-F238E27FC236}">
                <a16:creationId xmlns:a16="http://schemas.microsoft.com/office/drawing/2014/main" id="{365C3701-7E2C-D34B-AEBF-BC3A66B1324E}"/>
              </a:ext>
            </a:extLst>
          </p:cNvPr>
          <p:cNvSpPr>
            <a:spLocks noChangeArrowheads="1"/>
          </p:cNvSpPr>
          <p:nvPr/>
        </p:nvSpPr>
        <p:spPr bwMode="auto">
          <a:xfrm>
            <a:off x="8826353" y="3370963"/>
            <a:ext cx="806941" cy="805065"/>
          </a:xfrm>
          <a:custGeom>
            <a:avLst/>
            <a:gdLst>
              <a:gd name="T0" fmla="*/ 0 w 1894"/>
              <a:gd name="T1" fmla="*/ 947 h 1893"/>
              <a:gd name="T2" fmla="*/ 947 w 1894"/>
              <a:gd name="T3" fmla="*/ 0 h 1893"/>
              <a:gd name="T4" fmla="*/ 947 w 1894"/>
              <a:gd name="T5" fmla="*/ 0 h 1893"/>
              <a:gd name="T6" fmla="*/ 1893 w 1894"/>
              <a:gd name="T7" fmla="*/ 947 h 1893"/>
              <a:gd name="T8" fmla="*/ 1893 w 1894"/>
              <a:gd name="T9" fmla="*/ 947 h 1893"/>
              <a:gd name="T10" fmla="*/ 947 w 1894"/>
              <a:gd name="T11" fmla="*/ 1892 h 1893"/>
              <a:gd name="T12" fmla="*/ 947 w 1894"/>
              <a:gd name="T13" fmla="*/ 1892 h 1893"/>
              <a:gd name="T14" fmla="*/ 0 w 1894"/>
              <a:gd name="T15" fmla="*/ 947 h 1893"/>
              <a:gd name="T16" fmla="*/ 0 w 1894"/>
              <a:gd name="T17" fmla="*/ 947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893">
                <a:moveTo>
                  <a:pt x="0" y="947"/>
                </a:moveTo>
                <a:cubicBezTo>
                  <a:pt x="0" y="424"/>
                  <a:pt x="424" y="0"/>
                  <a:pt x="947" y="0"/>
                </a:cubicBezTo>
                <a:lnTo>
                  <a:pt x="947" y="0"/>
                </a:lnTo>
                <a:cubicBezTo>
                  <a:pt x="1470" y="0"/>
                  <a:pt x="1893" y="424"/>
                  <a:pt x="1893" y="947"/>
                </a:cubicBezTo>
                <a:lnTo>
                  <a:pt x="1893" y="947"/>
                </a:lnTo>
                <a:cubicBezTo>
                  <a:pt x="1893" y="1468"/>
                  <a:pt x="1470" y="1892"/>
                  <a:pt x="947" y="1892"/>
                </a:cubicBezTo>
                <a:lnTo>
                  <a:pt x="947" y="1892"/>
                </a:lnTo>
                <a:cubicBezTo>
                  <a:pt x="424" y="1892"/>
                  <a:pt x="0" y="1468"/>
                  <a:pt x="0" y="947"/>
                </a:cubicBezTo>
                <a:lnTo>
                  <a:pt x="0" y="947"/>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8" name="Freeform 26">
            <a:extLst>
              <a:ext uri="{FF2B5EF4-FFF2-40B4-BE49-F238E27FC236}">
                <a16:creationId xmlns:a16="http://schemas.microsoft.com/office/drawing/2014/main" id="{7F30BE9B-2AEF-4E47-82E7-645CD037F45B}"/>
              </a:ext>
            </a:extLst>
          </p:cNvPr>
          <p:cNvSpPr>
            <a:spLocks noChangeArrowheads="1"/>
          </p:cNvSpPr>
          <p:nvPr/>
        </p:nvSpPr>
        <p:spPr bwMode="auto">
          <a:xfrm>
            <a:off x="8162034" y="4996105"/>
            <a:ext cx="805065" cy="806941"/>
          </a:xfrm>
          <a:custGeom>
            <a:avLst/>
            <a:gdLst>
              <a:gd name="T0" fmla="*/ 0 w 1893"/>
              <a:gd name="T1" fmla="*/ 946 h 1894"/>
              <a:gd name="T2" fmla="*/ 0 w 1893"/>
              <a:gd name="T3" fmla="*/ 946 h 1894"/>
              <a:gd name="T4" fmla="*/ 946 w 1893"/>
              <a:gd name="T5" fmla="*/ 0 h 1894"/>
              <a:gd name="T6" fmla="*/ 946 w 1893"/>
              <a:gd name="T7" fmla="*/ 0 h 1894"/>
              <a:gd name="T8" fmla="*/ 1892 w 1893"/>
              <a:gd name="T9" fmla="*/ 946 h 1894"/>
              <a:gd name="T10" fmla="*/ 1892 w 1893"/>
              <a:gd name="T11" fmla="*/ 946 h 1894"/>
              <a:gd name="T12" fmla="*/ 946 w 1893"/>
              <a:gd name="T13" fmla="*/ 1893 h 1894"/>
              <a:gd name="T14" fmla="*/ 946 w 1893"/>
              <a:gd name="T15" fmla="*/ 1893 h 1894"/>
              <a:gd name="T16" fmla="*/ 0 w 1893"/>
              <a:gd name="T17" fmla="*/ 946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1894">
                <a:moveTo>
                  <a:pt x="0" y="946"/>
                </a:moveTo>
                <a:lnTo>
                  <a:pt x="0" y="946"/>
                </a:lnTo>
                <a:cubicBezTo>
                  <a:pt x="0" y="424"/>
                  <a:pt x="423" y="0"/>
                  <a:pt x="946" y="0"/>
                </a:cubicBezTo>
                <a:lnTo>
                  <a:pt x="946" y="0"/>
                </a:lnTo>
                <a:cubicBezTo>
                  <a:pt x="1468" y="0"/>
                  <a:pt x="1892" y="424"/>
                  <a:pt x="1892" y="946"/>
                </a:cubicBezTo>
                <a:lnTo>
                  <a:pt x="1892" y="946"/>
                </a:lnTo>
                <a:cubicBezTo>
                  <a:pt x="1892" y="1469"/>
                  <a:pt x="1468" y="1893"/>
                  <a:pt x="946" y="1893"/>
                </a:cubicBezTo>
                <a:lnTo>
                  <a:pt x="946" y="1893"/>
                </a:lnTo>
                <a:cubicBezTo>
                  <a:pt x="423" y="1893"/>
                  <a:pt x="0" y="1469"/>
                  <a:pt x="0" y="946"/>
                </a:cubicBez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2" name="Freeform 30">
            <a:extLst>
              <a:ext uri="{FF2B5EF4-FFF2-40B4-BE49-F238E27FC236}">
                <a16:creationId xmlns:a16="http://schemas.microsoft.com/office/drawing/2014/main" id="{FDA70263-98A9-D343-998D-4FFB358A7100}"/>
              </a:ext>
            </a:extLst>
          </p:cNvPr>
          <p:cNvSpPr>
            <a:spLocks noChangeArrowheads="1"/>
          </p:cNvSpPr>
          <p:nvPr/>
        </p:nvSpPr>
        <p:spPr bwMode="auto">
          <a:xfrm>
            <a:off x="8162034" y="1781479"/>
            <a:ext cx="805065" cy="806941"/>
          </a:xfrm>
          <a:custGeom>
            <a:avLst/>
            <a:gdLst>
              <a:gd name="T0" fmla="*/ 0 w 1893"/>
              <a:gd name="T1" fmla="*/ 947 h 1894"/>
              <a:gd name="T2" fmla="*/ 946 w 1893"/>
              <a:gd name="T3" fmla="*/ 0 h 1894"/>
              <a:gd name="T4" fmla="*/ 946 w 1893"/>
              <a:gd name="T5" fmla="*/ 0 h 1894"/>
              <a:gd name="T6" fmla="*/ 1892 w 1893"/>
              <a:gd name="T7" fmla="*/ 947 h 1894"/>
              <a:gd name="T8" fmla="*/ 1892 w 1893"/>
              <a:gd name="T9" fmla="*/ 947 h 1894"/>
              <a:gd name="T10" fmla="*/ 946 w 1893"/>
              <a:gd name="T11" fmla="*/ 1893 h 1894"/>
              <a:gd name="T12" fmla="*/ 946 w 1893"/>
              <a:gd name="T13" fmla="*/ 1893 h 1894"/>
              <a:gd name="T14" fmla="*/ 0 w 1893"/>
              <a:gd name="T15" fmla="*/ 947 h 1894"/>
              <a:gd name="T16" fmla="*/ 0 w 1893"/>
              <a:gd name="T17" fmla="*/ 947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1894">
                <a:moveTo>
                  <a:pt x="0" y="947"/>
                </a:moveTo>
                <a:cubicBezTo>
                  <a:pt x="0" y="424"/>
                  <a:pt x="423" y="0"/>
                  <a:pt x="946" y="0"/>
                </a:cubicBezTo>
                <a:lnTo>
                  <a:pt x="946" y="0"/>
                </a:lnTo>
                <a:cubicBezTo>
                  <a:pt x="1468" y="0"/>
                  <a:pt x="1892" y="424"/>
                  <a:pt x="1892" y="947"/>
                </a:cubicBezTo>
                <a:lnTo>
                  <a:pt x="1892" y="947"/>
                </a:lnTo>
                <a:cubicBezTo>
                  <a:pt x="1892" y="1469"/>
                  <a:pt x="1468" y="1893"/>
                  <a:pt x="946" y="1893"/>
                </a:cubicBezTo>
                <a:lnTo>
                  <a:pt x="946" y="1893"/>
                </a:lnTo>
                <a:cubicBezTo>
                  <a:pt x="423" y="1893"/>
                  <a:pt x="0" y="1469"/>
                  <a:pt x="0" y="947"/>
                </a:cubicBezTo>
                <a:lnTo>
                  <a:pt x="0" y="947"/>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4" name="Freeform 12">
            <a:extLst>
              <a:ext uri="{FF2B5EF4-FFF2-40B4-BE49-F238E27FC236}">
                <a16:creationId xmlns:a16="http://schemas.microsoft.com/office/drawing/2014/main" id="{670A22DA-F770-CD44-92BE-27CF5ACE36DF}"/>
              </a:ext>
            </a:extLst>
          </p:cNvPr>
          <p:cNvSpPr>
            <a:spLocks noChangeArrowheads="1"/>
          </p:cNvSpPr>
          <p:nvPr/>
        </p:nvSpPr>
        <p:spPr bwMode="auto">
          <a:xfrm>
            <a:off x="5031855" y="2577160"/>
            <a:ext cx="416607" cy="414730"/>
          </a:xfrm>
          <a:custGeom>
            <a:avLst/>
            <a:gdLst>
              <a:gd name="T0" fmla="*/ 0 w 977"/>
              <a:gd name="T1" fmla="*/ 488 h 976"/>
              <a:gd name="T2" fmla="*/ 488 w 977"/>
              <a:gd name="T3" fmla="*/ 0 h 976"/>
              <a:gd name="T4" fmla="*/ 488 w 977"/>
              <a:gd name="T5" fmla="*/ 0 h 976"/>
              <a:gd name="T6" fmla="*/ 488 w 977"/>
              <a:gd name="T7" fmla="*/ 0 h 976"/>
              <a:gd name="T8" fmla="*/ 976 w 977"/>
              <a:gd name="T9" fmla="*/ 488 h 976"/>
              <a:gd name="T10" fmla="*/ 976 w 977"/>
              <a:gd name="T11" fmla="*/ 488 h 976"/>
              <a:gd name="T12" fmla="*/ 976 w 977"/>
              <a:gd name="T13" fmla="*/ 488 h 976"/>
              <a:gd name="T14" fmla="*/ 488 w 977"/>
              <a:gd name="T15" fmla="*/ 975 h 976"/>
              <a:gd name="T16" fmla="*/ 488 w 977"/>
              <a:gd name="T17" fmla="*/ 975 h 976"/>
              <a:gd name="T18" fmla="*/ 488 w 977"/>
              <a:gd name="T19" fmla="*/ 975 h 976"/>
              <a:gd name="T20" fmla="*/ 0 w 977"/>
              <a:gd name="T21" fmla="*/ 488 h 976"/>
              <a:gd name="T22" fmla="*/ 0 w 977"/>
              <a:gd name="T23" fmla="*/ 48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8"/>
                </a:moveTo>
                <a:cubicBezTo>
                  <a:pt x="0" y="218"/>
                  <a:pt x="218" y="0"/>
                  <a:pt x="488" y="0"/>
                </a:cubicBezTo>
                <a:lnTo>
                  <a:pt x="488" y="0"/>
                </a:lnTo>
                <a:lnTo>
                  <a:pt x="488" y="0"/>
                </a:lnTo>
                <a:cubicBezTo>
                  <a:pt x="758" y="0"/>
                  <a:pt x="976" y="218"/>
                  <a:pt x="976" y="488"/>
                </a:cubicBezTo>
                <a:lnTo>
                  <a:pt x="976" y="488"/>
                </a:lnTo>
                <a:lnTo>
                  <a:pt x="976" y="488"/>
                </a:lnTo>
                <a:cubicBezTo>
                  <a:pt x="976" y="758"/>
                  <a:pt x="758" y="975"/>
                  <a:pt x="488" y="975"/>
                </a:cubicBezTo>
                <a:lnTo>
                  <a:pt x="488" y="975"/>
                </a:lnTo>
                <a:lnTo>
                  <a:pt x="488" y="975"/>
                </a:lnTo>
                <a:cubicBezTo>
                  <a:pt x="218" y="975"/>
                  <a:pt x="0" y="758"/>
                  <a:pt x="0" y="488"/>
                </a:cubicBezTo>
                <a:lnTo>
                  <a:pt x="0" y="48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8" name="Freeform 16">
            <a:extLst>
              <a:ext uri="{FF2B5EF4-FFF2-40B4-BE49-F238E27FC236}">
                <a16:creationId xmlns:a16="http://schemas.microsoft.com/office/drawing/2014/main" id="{CED43BE6-5386-8244-B88A-13BEEFA0CF5F}"/>
              </a:ext>
            </a:extLst>
          </p:cNvPr>
          <p:cNvSpPr>
            <a:spLocks noChangeArrowheads="1"/>
          </p:cNvSpPr>
          <p:nvPr/>
        </p:nvSpPr>
        <p:spPr bwMode="auto">
          <a:xfrm>
            <a:off x="4476379" y="3579268"/>
            <a:ext cx="416607" cy="414730"/>
          </a:xfrm>
          <a:custGeom>
            <a:avLst/>
            <a:gdLst>
              <a:gd name="T0" fmla="*/ 0 w 977"/>
              <a:gd name="T1" fmla="*/ 487 h 976"/>
              <a:gd name="T2" fmla="*/ 488 w 977"/>
              <a:gd name="T3" fmla="*/ 0 h 976"/>
              <a:gd name="T4" fmla="*/ 488 w 977"/>
              <a:gd name="T5" fmla="*/ 0 h 976"/>
              <a:gd name="T6" fmla="*/ 488 w 977"/>
              <a:gd name="T7" fmla="*/ 0 h 976"/>
              <a:gd name="T8" fmla="*/ 976 w 977"/>
              <a:gd name="T9" fmla="*/ 487 h 976"/>
              <a:gd name="T10" fmla="*/ 976 w 977"/>
              <a:gd name="T11" fmla="*/ 487 h 976"/>
              <a:gd name="T12" fmla="*/ 976 w 977"/>
              <a:gd name="T13" fmla="*/ 487 h 976"/>
              <a:gd name="T14" fmla="*/ 488 w 977"/>
              <a:gd name="T15" fmla="*/ 975 h 976"/>
              <a:gd name="T16" fmla="*/ 488 w 977"/>
              <a:gd name="T17" fmla="*/ 975 h 976"/>
              <a:gd name="T18" fmla="*/ 488 w 977"/>
              <a:gd name="T19" fmla="*/ 975 h 976"/>
              <a:gd name="T20" fmla="*/ 0 w 977"/>
              <a:gd name="T21" fmla="*/ 487 h 976"/>
              <a:gd name="T22" fmla="*/ 0 w 977"/>
              <a:gd name="T23" fmla="*/ 48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7"/>
                </a:moveTo>
                <a:cubicBezTo>
                  <a:pt x="0" y="219"/>
                  <a:pt x="218" y="0"/>
                  <a:pt x="488" y="0"/>
                </a:cubicBezTo>
                <a:lnTo>
                  <a:pt x="488" y="0"/>
                </a:lnTo>
                <a:lnTo>
                  <a:pt x="488" y="0"/>
                </a:lnTo>
                <a:cubicBezTo>
                  <a:pt x="757" y="0"/>
                  <a:pt x="976" y="219"/>
                  <a:pt x="976" y="487"/>
                </a:cubicBezTo>
                <a:lnTo>
                  <a:pt x="976" y="487"/>
                </a:lnTo>
                <a:lnTo>
                  <a:pt x="976" y="487"/>
                </a:lnTo>
                <a:cubicBezTo>
                  <a:pt x="976" y="756"/>
                  <a:pt x="757" y="975"/>
                  <a:pt x="488" y="975"/>
                </a:cubicBezTo>
                <a:lnTo>
                  <a:pt x="488" y="975"/>
                </a:lnTo>
                <a:lnTo>
                  <a:pt x="488" y="975"/>
                </a:lnTo>
                <a:cubicBezTo>
                  <a:pt x="218" y="975"/>
                  <a:pt x="0" y="756"/>
                  <a:pt x="0" y="487"/>
                </a:cubicBezTo>
                <a:lnTo>
                  <a:pt x="0" y="48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2" name="Freeform 20">
            <a:extLst>
              <a:ext uri="{FF2B5EF4-FFF2-40B4-BE49-F238E27FC236}">
                <a16:creationId xmlns:a16="http://schemas.microsoft.com/office/drawing/2014/main" id="{A5091013-6E2C-6845-9F6C-46186E85FA23}"/>
              </a:ext>
            </a:extLst>
          </p:cNvPr>
          <p:cNvSpPr>
            <a:spLocks noChangeArrowheads="1"/>
          </p:cNvSpPr>
          <p:nvPr/>
        </p:nvSpPr>
        <p:spPr bwMode="auto">
          <a:xfrm>
            <a:off x="5052498" y="4577623"/>
            <a:ext cx="416607" cy="416606"/>
          </a:xfrm>
          <a:custGeom>
            <a:avLst/>
            <a:gdLst>
              <a:gd name="T0" fmla="*/ 0 w 977"/>
              <a:gd name="T1" fmla="*/ 488 h 977"/>
              <a:gd name="T2" fmla="*/ 488 w 977"/>
              <a:gd name="T3" fmla="*/ 0 h 977"/>
              <a:gd name="T4" fmla="*/ 488 w 977"/>
              <a:gd name="T5" fmla="*/ 0 h 977"/>
              <a:gd name="T6" fmla="*/ 488 w 977"/>
              <a:gd name="T7" fmla="*/ 0 h 977"/>
              <a:gd name="T8" fmla="*/ 976 w 977"/>
              <a:gd name="T9" fmla="*/ 488 h 977"/>
              <a:gd name="T10" fmla="*/ 976 w 977"/>
              <a:gd name="T11" fmla="*/ 488 h 977"/>
              <a:gd name="T12" fmla="*/ 976 w 977"/>
              <a:gd name="T13" fmla="*/ 488 h 977"/>
              <a:gd name="T14" fmla="*/ 488 w 977"/>
              <a:gd name="T15" fmla="*/ 976 h 977"/>
              <a:gd name="T16" fmla="*/ 488 w 977"/>
              <a:gd name="T17" fmla="*/ 976 h 977"/>
              <a:gd name="T18" fmla="*/ 488 w 977"/>
              <a:gd name="T19" fmla="*/ 976 h 977"/>
              <a:gd name="T20" fmla="*/ 0 w 977"/>
              <a:gd name="T21" fmla="*/ 488 h 977"/>
              <a:gd name="T22" fmla="*/ 0 w 977"/>
              <a:gd name="T23" fmla="*/ 488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7">
                <a:moveTo>
                  <a:pt x="0" y="488"/>
                </a:moveTo>
                <a:cubicBezTo>
                  <a:pt x="0" y="219"/>
                  <a:pt x="219" y="0"/>
                  <a:pt x="488" y="0"/>
                </a:cubicBezTo>
                <a:lnTo>
                  <a:pt x="488" y="0"/>
                </a:lnTo>
                <a:lnTo>
                  <a:pt x="488" y="0"/>
                </a:lnTo>
                <a:cubicBezTo>
                  <a:pt x="758" y="0"/>
                  <a:pt x="976" y="219"/>
                  <a:pt x="976" y="488"/>
                </a:cubicBezTo>
                <a:lnTo>
                  <a:pt x="976" y="488"/>
                </a:lnTo>
                <a:lnTo>
                  <a:pt x="976" y="488"/>
                </a:lnTo>
                <a:cubicBezTo>
                  <a:pt x="976" y="758"/>
                  <a:pt x="758" y="976"/>
                  <a:pt x="488" y="976"/>
                </a:cubicBezTo>
                <a:lnTo>
                  <a:pt x="488" y="976"/>
                </a:lnTo>
                <a:lnTo>
                  <a:pt x="488" y="976"/>
                </a:lnTo>
                <a:cubicBezTo>
                  <a:pt x="219" y="976"/>
                  <a:pt x="0" y="758"/>
                  <a:pt x="0" y="488"/>
                </a:cubicBezTo>
                <a:lnTo>
                  <a:pt x="0" y="48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6" name="Freeform 24">
            <a:extLst>
              <a:ext uri="{FF2B5EF4-FFF2-40B4-BE49-F238E27FC236}">
                <a16:creationId xmlns:a16="http://schemas.microsoft.com/office/drawing/2014/main" id="{A0CFBF25-0FE1-EA47-A2B3-DFA7AB9666E7}"/>
              </a:ext>
            </a:extLst>
          </p:cNvPr>
          <p:cNvSpPr>
            <a:spLocks noChangeArrowheads="1"/>
          </p:cNvSpPr>
          <p:nvPr/>
        </p:nvSpPr>
        <p:spPr bwMode="auto">
          <a:xfrm>
            <a:off x="6793988" y="3579268"/>
            <a:ext cx="416607" cy="414730"/>
          </a:xfrm>
          <a:custGeom>
            <a:avLst/>
            <a:gdLst>
              <a:gd name="T0" fmla="*/ 0 w 977"/>
              <a:gd name="T1" fmla="*/ 487 h 976"/>
              <a:gd name="T2" fmla="*/ 489 w 977"/>
              <a:gd name="T3" fmla="*/ 0 h 976"/>
              <a:gd name="T4" fmla="*/ 489 w 977"/>
              <a:gd name="T5" fmla="*/ 0 h 976"/>
              <a:gd name="T6" fmla="*/ 489 w 977"/>
              <a:gd name="T7" fmla="*/ 0 h 976"/>
              <a:gd name="T8" fmla="*/ 976 w 977"/>
              <a:gd name="T9" fmla="*/ 487 h 976"/>
              <a:gd name="T10" fmla="*/ 976 w 977"/>
              <a:gd name="T11" fmla="*/ 487 h 976"/>
              <a:gd name="T12" fmla="*/ 976 w 977"/>
              <a:gd name="T13" fmla="*/ 487 h 976"/>
              <a:gd name="T14" fmla="*/ 489 w 977"/>
              <a:gd name="T15" fmla="*/ 975 h 976"/>
              <a:gd name="T16" fmla="*/ 489 w 977"/>
              <a:gd name="T17" fmla="*/ 975 h 976"/>
              <a:gd name="T18" fmla="*/ 489 w 977"/>
              <a:gd name="T19" fmla="*/ 975 h 976"/>
              <a:gd name="T20" fmla="*/ 0 w 977"/>
              <a:gd name="T21" fmla="*/ 487 h 976"/>
              <a:gd name="T22" fmla="*/ 0 w 977"/>
              <a:gd name="T23" fmla="*/ 48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7"/>
                </a:moveTo>
                <a:cubicBezTo>
                  <a:pt x="0" y="219"/>
                  <a:pt x="219" y="0"/>
                  <a:pt x="489" y="0"/>
                </a:cubicBezTo>
                <a:lnTo>
                  <a:pt x="489" y="0"/>
                </a:lnTo>
                <a:lnTo>
                  <a:pt x="489" y="0"/>
                </a:lnTo>
                <a:cubicBezTo>
                  <a:pt x="758" y="0"/>
                  <a:pt x="976" y="219"/>
                  <a:pt x="976" y="487"/>
                </a:cubicBezTo>
                <a:lnTo>
                  <a:pt x="976" y="487"/>
                </a:lnTo>
                <a:lnTo>
                  <a:pt x="976" y="487"/>
                </a:lnTo>
                <a:cubicBezTo>
                  <a:pt x="976" y="756"/>
                  <a:pt x="758" y="975"/>
                  <a:pt x="489" y="975"/>
                </a:cubicBezTo>
                <a:lnTo>
                  <a:pt x="489" y="975"/>
                </a:lnTo>
                <a:lnTo>
                  <a:pt x="489" y="975"/>
                </a:lnTo>
                <a:cubicBezTo>
                  <a:pt x="219" y="975"/>
                  <a:pt x="0" y="756"/>
                  <a:pt x="0" y="487"/>
                </a:cubicBezTo>
                <a:lnTo>
                  <a:pt x="0" y="48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0" name="Freeform 28">
            <a:extLst>
              <a:ext uri="{FF2B5EF4-FFF2-40B4-BE49-F238E27FC236}">
                <a16:creationId xmlns:a16="http://schemas.microsoft.com/office/drawing/2014/main" id="{9D959EF4-E550-0E48-B001-A556D23A7302}"/>
              </a:ext>
            </a:extLst>
          </p:cNvPr>
          <p:cNvSpPr>
            <a:spLocks noChangeArrowheads="1"/>
          </p:cNvSpPr>
          <p:nvPr/>
        </p:nvSpPr>
        <p:spPr bwMode="auto">
          <a:xfrm>
            <a:off x="6217870" y="4577623"/>
            <a:ext cx="416607" cy="416606"/>
          </a:xfrm>
          <a:custGeom>
            <a:avLst/>
            <a:gdLst>
              <a:gd name="T0" fmla="*/ 0 w 977"/>
              <a:gd name="T1" fmla="*/ 488 h 977"/>
              <a:gd name="T2" fmla="*/ 488 w 977"/>
              <a:gd name="T3" fmla="*/ 0 h 977"/>
              <a:gd name="T4" fmla="*/ 488 w 977"/>
              <a:gd name="T5" fmla="*/ 0 h 977"/>
              <a:gd name="T6" fmla="*/ 488 w 977"/>
              <a:gd name="T7" fmla="*/ 0 h 977"/>
              <a:gd name="T8" fmla="*/ 976 w 977"/>
              <a:gd name="T9" fmla="*/ 488 h 977"/>
              <a:gd name="T10" fmla="*/ 976 w 977"/>
              <a:gd name="T11" fmla="*/ 488 h 977"/>
              <a:gd name="T12" fmla="*/ 976 w 977"/>
              <a:gd name="T13" fmla="*/ 488 h 977"/>
              <a:gd name="T14" fmla="*/ 488 w 977"/>
              <a:gd name="T15" fmla="*/ 976 h 977"/>
              <a:gd name="T16" fmla="*/ 488 w 977"/>
              <a:gd name="T17" fmla="*/ 976 h 977"/>
              <a:gd name="T18" fmla="*/ 488 w 977"/>
              <a:gd name="T19" fmla="*/ 976 h 977"/>
              <a:gd name="T20" fmla="*/ 0 w 977"/>
              <a:gd name="T21" fmla="*/ 488 h 977"/>
              <a:gd name="T22" fmla="*/ 0 w 977"/>
              <a:gd name="T23" fmla="*/ 488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7">
                <a:moveTo>
                  <a:pt x="0" y="488"/>
                </a:moveTo>
                <a:cubicBezTo>
                  <a:pt x="0" y="219"/>
                  <a:pt x="219" y="0"/>
                  <a:pt x="488" y="0"/>
                </a:cubicBezTo>
                <a:lnTo>
                  <a:pt x="488" y="0"/>
                </a:lnTo>
                <a:lnTo>
                  <a:pt x="488" y="0"/>
                </a:lnTo>
                <a:cubicBezTo>
                  <a:pt x="757" y="0"/>
                  <a:pt x="976" y="219"/>
                  <a:pt x="976" y="488"/>
                </a:cubicBezTo>
                <a:lnTo>
                  <a:pt x="976" y="488"/>
                </a:lnTo>
                <a:lnTo>
                  <a:pt x="976" y="488"/>
                </a:lnTo>
                <a:cubicBezTo>
                  <a:pt x="976" y="758"/>
                  <a:pt x="757" y="976"/>
                  <a:pt x="488" y="976"/>
                </a:cubicBezTo>
                <a:lnTo>
                  <a:pt x="488" y="976"/>
                </a:lnTo>
                <a:lnTo>
                  <a:pt x="488" y="976"/>
                </a:lnTo>
                <a:cubicBezTo>
                  <a:pt x="219" y="976"/>
                  <a:pt x="0" y="758"/>
                  <a:pt x="0" y="488"/>
                </a:cubicBezTo>
                <a:lnTo>
                  <a:pt x="0" y="48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4" name="Freeform 32">
            <a:extLst>
              <a:ext uri="{FF2B5EF4-FFF2-40B4-BE49-F238E27FC236}">
                <a16:creationId xmlns:a16="http://schemas.microsoft.com/office/drawing/2014/main" id="{4ED38F68-24D4-BA45-9064-4057E03ADF5F}"/>
              </a:ext>
            </a:extLst>
          </p:cNvPr>
          <p:cNvSpPr>
            <a:spLocks noChangeArrowheads="1"/>
          </p:cNvSpPr>
          <p:nvPr/>
        </p:nvSpPr>
        <p:spPr bwMode="auto">
          <a:xfrm>
            <a:off x="6195351" y="2577160"/>
            <a:ext cx="416607" cy="414730"/>
          </a:xfrm>
          <a:custGeom>
            <a:avLst/>
            <a:gdLst>
              <a:gd name="T0" fmla="*/ 0 w 977"/>
              <a:gd name="T1" fmla="*/ 488 h 976"/>
              <a:gd name="T2" fmla="*/ 488 w 977"/>
              <a:gd name="T3" fmla="*/ 0 h 976"/>
              <a:gd name="T4" fmla="*/ 488 w 977"/>
              <a:gd name="T5" fmla="*/ 0 h 976"/>
              <a:gd name="T6" fmla="*/ 488 w 977"/>
              <a:gd name="T7" fmla="*/ 0 h 976"/>
              <a:gd name="T8" fmla="*/ 976 w 977"/>
              <a:gd name="T9" fmla="*/ 488 h 976"/>
              <a:gd name="T10" fmla="*/ 976 w 977"/>
              <a:gd name="T11" fmla="*/ 488 h 976"/>
              <a:gd name="T12" fmla="*/ 976 w 977"/>
              <a:gd name="T13" fmla="*/ 488 h 976"/>
              <a:gd name="T14" fmla="*/ 488 w 977"/>
              <a:gd name="T15" fmla="*/ 975 h 976"/>
              <a:gd name="T16" fmla="*/ 488 w 977"/>
              <a:gd name="T17" fmla="*/ 975 h 976"/>
              <a:gd name="T18" fmla="*/ 488 w 977"/>
              <a:gd name="T19" fmla="*/ 975 h 976"/>
              <a:gd name="T20" fmla="*/ 0 w 977"/>
              <a:gd name="T21" fmla="*/ 488 h 976"/>
              <a:gd name="T22" fmla="*/ 0 w 977"/>
              <a:gd name="T23" fmla="*/ 48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976">
                <a:moveTo>
                  <a:pt x="0" y="488"/>
                </a:moveTo>
                <a:cubicBezTo>
                  <a:pt x="0" y="218"/>
                  <a:pt x="218" y="0"/>
                  <a:pt x="488" y="0"/>
                </a:cubicBezTo>
                <a:lnTo>
                  <a:pt x="488" y="0"/>
                </a:lnTo>
                <a:lnTo>
                  <a:pt x="488" y="0"/>
                </a:lnTo>
                <a:cubicBezTo>
                  <a:pt x="757" y="0"/>
                  <a:pt x="976" y="218"/>
                  <a:pt x="976" y="488"/>
                </a:cubicBezTo>
                <a:lnTo>
                  <a:pt x="976" y="488"/>
                </a:lnTo>
                <a:lnTo>
                  <a:pt x="976" y="488"/>
                </a:lnTo>
                <a:cubicBezTo>
                  <a:pt x="976" y="758"/>
                  <a:pt x="757" y="975"/>
                  <a:pt x="488" y="975"/>
                </a:cubicBezTo>
                <a:lnTo>
                  <a:pt x="488" y="975"/>
                </a:lnTo>
                <a:lnTo>
                  <a:pt x="488" y="975"/>
                </a:lnTo>
                <a:cubicBezTo>
                  <a:pt x="218" y="975"/>
                  <a:pt x="0" y="758"/>
                  <a:pt x="0" y="488"/>
                </a:cubicBezTo>
                <a:lnTo>
                  <a:pt x="0" y="488"/>
                </a:lnTo>
              </a:path>
            </a:pathLst>
          </a:custGeom>
          <a:solidFill>
            <a:schemeClr val="accent6">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3266"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45" name="Hexagon 44">
            <a:extLst>
              <a:ext uri="{FF2B5EF4-FFF2-40B4-BE49-F238E27FC236}">
                <a16:creationId xmlns:a16="http://schemas.microsoft.com/office/drawing/2014/main" id="{2A2B62AE-A1A6-C54C-9402-074361350CAA}"/>
              </a:ext>
            </a:extLst>
          </p:cNvPr>
          <p:cNvSpPr/>
          <p:nvPr/>
        </p:nvSpPr>
        <p:spPr>
          <a:xfrm rot="5400000">
            <a:off x="4593412" y="2722671"/>
            <a:ext cx="2468394" cy="2127925"/>
          </a:xfrm>
          <a:prstGeom prst="hexagon">
            <a:avLst>
              <a:gd name="adj" fmla="val 2938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endParaRPr>
          </a:p>
        </p:txBody>
      </p:sp>
      <p:sp>
        <p:nvSpPr>
          <p:cNvPr id="46" name="Hexagon 45">
            <a:extLst>
              <a:ext uri="{FF2B5EF4-FFF2-40B4-BE49-F238E27FC236}">
                <a16:creationId xmlns:a16="http://schemas.microsoft.com/office/drawing/2014/main" id="{1B1CF0B3-672E-6D48-AD32-0137E95643A4}"/>
              </a:ext>
            </a:extLst>
          </p:cNvPr>
          <p:cNvSpPr/>
          <p:nvPr/>
        </p:nvSpPr>
        <p:spPr>
          <a:xfrm rot="5400000">
            <a:off x="4874226" y="2964753"/>
            <a:ext cx="1906764" cy="1643761"/>
          </a:xfrm>
          <a:prstGeom prst="hexagon">
            <a:avLst>
              <a:gd name="adj" fmla="val 29385"/>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endParaRPr>
          </a:p>
        </p:txBody>
      </p:sp>
      <p:sp>
        <p:nvSpPr>
          <p:cNvPr id="47" name="Shape 2526">
            <a:extLst>
              <a:ext uri="{FF2B5EF4-FFF2-40B4-BE49-F238E27FC236}">
                <a16:creationId xmlns:a16="http://schemas.microsoft.com/office/drawing/2014/main" id="{59769E3F-CBFA-8C4B-A4B1-8274E4B9A0B0}"/>
              </a:ext>
            </a:extLst>
          </p:cNvPr>
          <p:cNvSpPr>
            <a:spLocks noChangeAspect="1"/>
          </p:cNvSpPr>
          <p:nvPr/>
        </p:nvSpPr>
        <p:spPr>
          <a:xfrm>
            <a:off x="2246572" y="3591065"/>
            <a:ext cx="364861" cy="36486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2"/>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s-PE"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48" name="Shape 2564">
            <a:extLst>
              <a:ext uri="{FF2B5EF4-FFF2-40B4-BE49-F238E27FC236}">
                <a16:creationId xmlns:a16="http://schemas.microsoft.com/office/drawing/2014/main" id="{BC9F5F4E-9E54-F648-8EB8-33FB94D6DE4F}"/>
              </a:ext>
            </a:extLst>
          </p:cNvPr>
          <p:cNvSpPr>
            <a:spLocks noChangeAspect="1"/>
          </p:cNvSpPr>
          <p:nvPr/>
        </p:nvSpPr>
        <p:spPr>
          <a:xfrm>
            <a:off x="8382135" y="5215268"/>
            <a:ext cx="364861" cy="364861"/>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accent4"/>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s-PE"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50" name="Shape 2623">
            <a:extLst>
              <a:ext uri="{FF2B5EF4-FFF2-40B4-BE49-F238E27FC236}">
                <a16:creationId xmlns:a16="http://schemas.microsoft.com/office/drawing/2014/main" id="{5A01495D-AD6A-4F4C-9665-EC0D3D54FA88}"/>
              </a:ext>
            </a:extLst>
          </p:cNvPr>
          <p:cNvSpPr>
            <a:spLocks noChangeAspect="1"/>
          </p:cNvSpPr>
          <p:nvPr/>
        </p:nvSpPr>
        <p:spPr>
          <a:xfrm>
            <a:off x="8382135" y="2002518"/>
            <a:ext cx="364861" cy="364861"/>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accent6">
              <a:lumMod val="75000"/>
            </a:schemeClr>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s-PE"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51" name="Shape 2645">
            <a:extLst>
              <a:ext uri="{FF2B5EF4-FFF2-40B4-BE49-F238E27FC236}">
                <a16:creationId xmlns:a16="http://schemas.microsoft.com/office/drawing/2014/main" id="{FEE2C77B-D3E4-C240-B0FE-AB423D3E30E0}"/>
              </a:ext>
            </a:extLst>
          </p:cNvPr>
          <p:cNvSpPr>
            <a:spLocks noChangeAspect="1"/>
          </p:cNvSpPr>
          <p:nvPr/>
        </p:nvSpPr>
        <p:spPr>
          <a:xfrm>
            <a:off x="9047393" y="3640818"/>
            <a:ext cx="364861" cy="265354"/>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5"/>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s-PE"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52" name="Shape 2771">
            <a:extLst>
              <a:ext uri="{FF2B5EF4-FFF2-40B4-BE49-F238E27FC236}">
                <a16:creationId xmlns:a16="http://schemas.microsoft.com/office/drawing/2014/main" id="{C73B2799-DF81-BE4C-94E3-3C9B7601DF1D}"/>
              </a:ext>
            </a:extLst>
          </p:cNvPr>
          <p:cNvSpPr>
            <a:spLocks noChangeAspect="1"/>
          </p:cNvSpPr>
          <p:nvPr/>
        </p:nvSpPr>
        <p:spPr>
          <a:xfrm>
            <a:off x="2811431" y="5196501"/>
            <a:ext cx="364861" cy="364861"/>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accent3"/>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s-PE"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53" name="TextBox 52">
            <a:extLst>
              <a:ext uri="{FF2B5EF4-FFF2-40B4-BE49-F238E27FC236}">
                <a16:creationId xmlns:a16="http://schemas.microsoft.com/office/drawing/2014/main" id="{40DF69FF-1E2C-2F47-8565-E432316A2DB0}"/>
              </a:ext>
            </a:extLst>
          </p:cNvPr>
          <p:cNvSpPr txBox="1"/>
          <p:nvPr/>
        </p:nvSpPr>
        <p:spPr>
          <a:xfrm>
            <a:off x="3525595" y="1736082"/>
            <a:ext cx="80823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Jueces</a:t>
            </a:r>
          </a:p>
        </p:txBody>
      </p:sp>
      <p:sp>
        <p:nvSpPr>
          <p:cNvPr id="54" name="Subtitle 2">
            <a:extLst>
              <a:ext uri="{FF2B5EF4-FFF2-40B4-BE49-F238E27FC236}">
                <a16:creationId xmlns:a16="http://schemas.microsoft.com/office/drawing/2014/main" id="{CE14464D-7D67-EE40-9A1C-2DD9D56E0B0E}"/>
              </a:ext>
            </a:extLst>
          </p:cNvPr>
          <p:cNvSpPr txBox="1">
            <a:spLocks/>
          </p:cNvSpPr>
          <p:nvPr/>
        </p:nvSpPr>
        <p:spPr>
          <a:xfrm>
            <a:off x="3525595" y="2074636"/>
            <a:ext cx="1362162" cy="6208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3,654</a:t>
            </a:r>
          </a:p>
          <a:p>
            <a:pPr marL="0" marR="0" lvl="0" indent="0" algn="l"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10.6%</a:t>
            </a:r>
          </a:p>
        </p:txBody>
      </p:sp>
      <p:sp>
        <p:nvSpPr>
          <p:cNvPr id="57" name="TextBox 56">
            <a:extLst>
              <a:ext uri="{FF2B5EF4-FFF2-40B4-BE49-F238E27FC236}">
                <a16:creationId xmlns:a16="http://schemas.microsoft.com/office/drawing/2014/main" id="{C42FCB88-2959-F643-AEF6-E10DF011A269}"/>
              </a:ext>
            </a:extLst>
          </p:cNvPr>
          <p:cNvSpPr txBox="1"/>
          <p:nvPr/>
        </p:nvSpPr>
        <p:spPr>
          <a:xfrm>
            <a:off x="3525595" y="4931161"/>
            <a:ext cx="96372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D.L. 728</a:t>
            </a:r>
          </a:p>
        </p:txBody>
      </p:sp>
      <p:sp>
        <p:nvSpPr>
          <p:cNvPr id="58" name="Subtitle 2">
            <a:extLst>
              <a:ext uri="{FF2B5EF4-FFF2-40B4-BE49-F238E27FC236}">
                <a16:creationId xmlns:a16="http://schemas.microsoft.com/office/drawing/2014/main" id="{EFCD4D7E-DFA8-0048-82CD-59A23B4A931D}"/>
              </a:ext>
            </a:extLst>
          </p:cNvPr>
          <p:cNvSpPr txBox="1">
            <a:spLocks/>
          </p:cNvSpPr>
          <p:nvPr/>
        </p:nvSpPr>
        <p:spPr>
          <a:xfrm>
            <a:off x="3525595" y="5269715"/>
            <a:ext cx="1362162" cy="6340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17,872</a:t>
            </a:r>
          </a:p>
          <a:p>
            <a:pPr marL="0" marR="0" lvl="0" indent="0" algn="l"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51.9%</a:t>
            </a:r>
          </a:p>
        </p:txBody>
      </p:sp>
      <p:sp>
        <p:nvSpPr>
          <p:cNvPr id="60" name="TextBox 59">
            <a:extLst>
              <a:ext uri="{FF2B5EF4-FFF2-40B4-BE49-F238E27FC236}">
                <a16:creationId xmlns:a16="http://schemas.microsoft.com/office/drawing/2014/main" id="{112032B5-ED9B-9045-8CF3-20223F62F67E}"/>
              </a:ext>
            </a:extLst>
          </p:cNvPr>
          <p:cNvSpPr txBox="1"/>
          <p:nvPr/>
        </p:nvSpPr>
        <p:spPr>
          <a:xfrm>
            <a:off x="6615343" y="1736082"/>
            <a:ext cx="1762021"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CAS – Ley 31131</a:t>
            </a:r>
          </a:p>
        </p:txBody>
      </p:sp>
      <p:sp>
        <p:nvSpPr>
          <p:cNvPr id="61" name="Subtitle 2">
            <a:extLst>
              <a:ext uri="{FF2B5EF4-FFF2-40B4-BE49-F238E27FC236}">
                <a16:creationId xmlns:a16="http://schemas.microsoft.com/office/drawing/2014/main" id="{4AB600CF-A404-5246-842E-6B00F18E5D7D}"/>
              </a:ext>
            </a:extLst>
          </p:cNvPr>
          <p:cNvSpPr txBox="1">
            <a:spLocks/>
          </p:cNvSpPr>
          <p:nvPr/>
        </p:nvSpPr>
        <p:spPr>
          <a:xfrm>
            <a:off x="6706437" y="2074636"/>
            <a:ext cx="1362162" cy="6208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8,782</a:t>
            </a:r>
          </a:p>
          <a:p>
            <a:pPr marL="0" marR="0" lvl="0" indent="0" algn="r"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25.5%</a:t>
            </a:r>
          </a:p>
        </p:txBody>
      </p:sp>
      <p:sp>
        <p:nvSpPr>
          <p:cNvPr id="63" name="TextBox 62">
            <a:extLst>
              <a:ext uri="{FF2B5EF4-FFF2-40B4-BE49-F238E27FC236}">
                <a16:creationId xmlns:a16="http://schemas.microsoft.com/office/drawing/2014/main" id="{7C99F190-4060-B940-B4E8-1F1BD59B137F}"/>
              </a:ext>
            </a:extLst>
          </p:cNvPr>
          <p:cNvSpPr txBox="1"/>
          <p:nvPr/>
        </p:nvSpPr>
        <p:spPr>
          <a:xfrm>
            <a:off x="6540488" y="4931161"/>
            <a:ext cx="1499128"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CAS – DU 034</a:t>
            </a:r>
          </a:p>
        </p:txBody>
      </p:sp>
      <p:sp>
        <p:nvSpPr>
          <p:cNvPr id="64" name="Subtitle 2">
            <a:extLst>
              <a:ext uri="{FF2B5EF4-FFF2-40B4-BE49-F238E27FC236}">
                <a16:creationId xmlns:a16="http://schemas.microsoft.com/office/drawing/2014/main" id="{8A007A39-67B3-FA46-A6E8-B14539C7AB83}"/>
              </a:ext>
            </a:extLst>
          </p:cNvPr>
          <p:cNvSpPr txBox="1">
            <a:spLocks/>
          </p:cNvSpPr>
          <p:nvPr/>
        </p:nvSpPr>
        <p:spPr>
          <a:xfrm>
            <a:off x="6677453" y="5269715"/>
            <a:ext cx="1362162" cy="6340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1,503</a:t>
            </a:r>
          </a:p>
          <a:p>
            <a:pPr marL="0" marR="0" lvl="0" indent="0" algn="r"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4.36%</a:t>
            </a:r>
          </a:p>
        </p:txBody>
      </p:sp>
      <p:sp>
        <p:nvSpPr>
          <p:cNvPr id="67" name="TextBox 66">
            <a:extLst>
              <a:ext uri="{FF2B5EF4-FFF2-40B4-BE49-F238E27FC236}">
                <a16:creationId xmlns:a16="http://schemas.microsoft.com/office/drawing/2014/main" id="{C202B627-1B61-6E41-B72C-5A64857661DC}"/>
              </a:ext>
            </a:extLst>
          </p:cNvPr>
          <p:cNvSpPr txBox="1"/>
          <p:nvPr/>
        </p:nvSpPr>
        <p:spPr>
          <a:xfrm>
            <a:off x="7348921" y="3325725"/>
            <a:ext cx="1555234"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CAS – DU 083 </a:t>
            </a:r>
          </a:p>
        </p:txBody>
      </p:sp>
      <p:sp>
        <p:nvSpPr>
          <p:cNvPr id="68" name="Subtitle 2">
            <a:extLst>
              <a:ext uri="{FF2B5EF4-FFF2-40B4-BE49-F238E27FC236}">
                <a16:creationId xmlns:a16="http://schemas.microsoft.com/office/drawing/2014/main" id="{4495F2DA-4817-EA40-9042-0C226DA55BB2}"/>
              </a:ext>
            </a:extLst>
          </p:cNvPr>
          <p:cNvSpPr txBox="1">
            <a:spLocks/>
          </p:cNvSpPr>
          <p:nvPr/>
        </p:nvSpPr>
        <p:spPr>
          <a:xfrm>
            <a:off x="7375737" y="3664279"/>
            <a:ext cx="1362162" cy="6340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2,517</a:t>
            </a:r>
          </a:p>
          <a:p>
            <a:pPr marL="0" marR="0" lvl="0" indent="0" algn="r"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7.3%</a:t>
            </a:r>
          </a:p>
        </p:txBody>
      </p:sp>
      <p:sp>
        <p:nvSpPr>
          <p:cNvPr id="70" name="TextBox 69">
            <a:extLst>
              <a:ext uri="{FF2B5EF4-FFF2-40B4-BE49-F238E27FC236}">
                <a16:creationId xmlns:a16="http://schemas.microsoft.com/office/drawing/2014/main" id="{53D57844-E7AC-1F45-8030-F85C56A88779}"/>
              </a:ext>
            </a:extLst>
          </p:cNvPr>
          <p:cNvSpPr txBox="1"/>
          <p:nvPr/>
        </p:nvSpPr>
        <p:spPr>
          <a:xfrm>
            <a:off x="2918942" y="3325725"/>
            <a:ext cx="96372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D.L. 276</a:t>
            </a:r>
          </a:p>
        </p:txBody>
      </p:sp>
      <p:sp>
        <p:nvSpPr>
          <p:cNvPr id="71" name="Subtitle 2">
            <a:extLst>
              <a:ext uri="{FF2B5EF4-FFF2-40B4-BE49-F238E27FC236}">
                <a16:creationId xmlns:a16="http://schemas.microsoft.com/office/drawing/2014/main" id="{57330786-AA7F-E04C-A531-FE728A0A5EB9}"/>
              </a:ext>
            </a:extLst>
          </p:cNvPr>
          <p:cNvSpPr txBox="1">
            <a:spLocks/>
          </p:cNvSpPr>
          <p:nvPr/>
        </p:nvSpPr>
        <p:spPr>
          <a:xfrm>
            <a:off x="2918942" y="3664279"/>
            <a:ext cx="1362162" cy="6340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2050"/>
              </a:lnSpc>
              <a:spcBef>
                <a:spcPct val="20000"/>
              </a:spcBef>
              <a:spcAft>
                <a:spcPts val="0"/>
              </a:spcAft>
              <a:buClrTx/>
              <a:buSzTx/>
              <a:buFont typeface="Arial"/>
              <a:buNone/>
              <a:tabLst/>
              <a:defRPr/>
            </a:pPr>
            <a:r>
              <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93</a:t>
            </a:r>
          </a:p>
          <a:p>
            <a:pPr marL="0" marR="0" lvl="0" indent="0" algn="l" defTabSz="1087636" rtl="0" eaLnBrk="1" fontAlgn="auto" latinLnBrk="0" hangingPunct="1">
              <a:lnSpc>
                <a:spcPts val="2050"/>
              </a:lnSpc>
              <a:spcBef>
                <a:spcPct val="20000"/>
              </a:spcBef>
              <a:spcAft>
                <a:spcPts val="0"/>
              </a:spcAft>
              <a:buClrTx/>
              <a:buSzTx/>
              <a:buFont typeface="Arial"/>
              <a:buNone/>
              <a:tabLst/>
              <a:defRPr/>
            </a:pPr>
            <a:r>
              <a:rPr kumimoji="0" lang="es-ES"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0.3%</a:t>
            </a:r>
            <a:endParaRPr kumimoji="0" lang="es-PE" sz="1600" b="1"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
        <p:nvSpPr>
          <p:cNvPr id="72" name="TextBox 71">
            <a:extLst>
              <a:ext uri="{FF2B5EF4-FFF2-40B4-BE49-F238E27FC236}">
                <a16:creationId xmlns:a16="http://schemas.microsoft.com/office/drawing/2014/main" id="{066231C8-4524-C84C-9F9A-8E3434C471CD}"/>
              </a:ext>
            </a:extLst>
          </p:cNvPr>
          <p:cNvSpPr txBox="1"/>
          <p:nvPr/>
        </p:nvSpPr>
        <p:spPr>
          <a:xfrm>
            <a:off x="5326089" y="3124509"/>
            <a:ext cx="1010213"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44546A"/>
                </a:solidFill>
                <a:effectLst/>
                <a:uLnTx/>
                <a:uFillTx/>
                <a:latin typeface="Poppins SemiBold" pitchFamily="2" charset="77"/>
                <a:ea typeface="League Spartan" charset="0"/>
                <a:cs typeface="Poppins SemiBold" pitchFamily="2" charset="77"/>
              </a:rPr>
              <a:t>Personal</a:t>
            </a:r>
          </a:p>
        </p:txBody>
      </p:sp>
      <p:sp>
        <p:nvSpPr>
          <p:cNvPr id="65" name="Shape 2617">
            <a:extLst>
              <a:ext uri="{FF2B5EF4-FFF2-40B4-BE49-F238E27FC236}">
                <a16:creationId xmlns:a16="http://schemas.microsoft.com/office/drawing/2014/main" id="{592EFF15-AE11-C243-B04E-E0CF201DF5E4}"/>
              </a:ext>
            </a:extLst>
          </p:cNvPr>
          <p:cNvSpPr>
            <a:spLocks noChangeAspect="1"/>
          </p:cNvSpPr>
          <p:nvPr/>
        </p:nvSpPr>
        <p:spPr>
          <a:xfrm>
            <a:off x="5569742" y="3560375"/>
            <a:ext cx="523648" cy="42848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2"/>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s-PE" sz="2999"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2" name="CuadroTexto 1"/>
          <p:cNvSpPr txBox="1"/>
          <p:nvPr/>
        </p:nvSpPr>
        <p:spPr>
          <a:xfrm>
            <a:off x="100435" y="6505381"/>
            <a:ext cx="3735318" cy="261610"/>
          </a:xfrm>
          <a:prstGeom prst="rect">
            <a:avLst/>
          </a:prstGeom>
          <a:noFill/>
        </p:spPr>
        <p:txBody>
          <a:bodyPr wrap="none" rtlCol="0">
            <a:spAutoFit/>
          </a:bodyPr>
          <a:lstStyle/>
          <a:p>
            <a:pPr lvl="0">
              <a:defRPr/>
            </a:pPr>
            <a:r>
              <a:rPr lang="es-ES" sz="1100" dirty="0">
                <a:solidFill>
                  <a:prstClr val="black"/>
                </a:solidFill>
              </a:rPr>
              <a:t>Fuente: GRHB –  SGE( De acuerdo al PAP - Setiembre de 2023)</a:t>
            </a:r>
          </a:p>
        </p:txBody>
      </p:sp>
      <p:sp>
        <p:nvSpPr>
          <p:cNvPr id="9" name="CuadroTexto 8"/>
          <p:cNvSpPr txBox="1"/>
          <p:nvPr/>
        </p:nvSpPr>
        <p:spPr>
          <a:xfrm>
            <a:off x="5435382" y="4050952"/>
            <a:ext cx="82747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34,421</a:t>
            </a:r>
          </a:p>
        </p:txBody>
      </p:sp>
      <p:sp>
        <p:nvSpPr>
          <p:cNvPr id="10" name="Rectángulo redondeado 9"/>
          <p:cNvSpPr/>
          <p:nvPr/>
        </p:nvSpPr>
        <p:spPr>
          <a:xfrm>
            <a:off x="10051776" y="3432982"/>
            <a:ext cx="1537854" cy="68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Total CAS: 12,802‬</a:t>
            </a:r>
            <a:endPar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12"/>
          <p:cNvSpPr txBox="1"/>
          <p:nvPr/>
        </p:nvSpPr>
        <p:spPr>
          <a:xfrm>
            <a:off x="2689709" y="1913122"/>
            <a:ext cx="59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5B9BD5"/>
                </a:solidFill>
                <a:effectLst/>
                <a:uLnTx/>
                <a:uFillTx/>
                <a:latin typeface="Calibri" panose="020F0502020204030204"/>
                <a:ea typeface="+mn-ea"/>
                <a:cs typeface="+mn-cs"/>
                <a:sym typeface="Webdings" panose="05030102010509060703" pitchFamily="18" charset="2"/>
              </a:rPr>
              <a:t></a:t>
            </a:r>
            <a:endParaRPr kumimoji="0" lang="es-PE" sz="24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66"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69"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Tree>
    <p:extLst>
      <p:ext uri="{BB962C8B-B14F-4D97-AF65-F5344CB8AC3E}">
        <p14:creationId xmlns:p14="http://schemas.microsoft.com/office/powerpoint/2010/main" val="339336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D82B3808-2CC9-3387-6005-22B9C62E2EF3}"/>
              </a:ext>
            </a:extLst>
          </p:cNvPr>
          <p:cNvSpPr txBox="1"/>
          <p:nvPr/>
        </p:nvSpPr>
        <p:spPr>
          <a:xfrm>
            <a:off x="1594223" y="1249092"/>
            <a:ext cx="49034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002060"/>
                </a:solidFill>
                <a:effectLst/>
                <a:uLnTx/>
                <a:uFillTx/>
                <a:latin typeface="Calibri"/>
                <a:ea typeface="+mn-ea"/>
                <a:cs typeface="+mn-cs"/>
              </a:rPr>
              <a:t>Estado de Expedientes Jurisdiccionales</a:t>
            </a:r>
            <a:endParaRPr kumimoji="0" lang="es-PE" sz="1200" b="1" i="0" u="none" strike="noStrike" kern="1200" cap="none" spc="0" normalizeH="0" baseline="0" noProof="0" dirty="0">
              <a:ln>
                <a:noFill/>
              </a:ln>
              <a:solidFill>
                <a:srgbClr val="002060"/>
              </a:solidFill>
              <a:effectLst/>
              <a:uLnTx/>
              <a:uFillTx/>
              <a:latin typeface="Calibri"/>
              <a:ea typeface="+mn-ea"/>
              <a:cs typeface="+mn-cs"/>
            </a:endParaRPr>
          </a:p>
        </p:txBody>
      </p:sp>
      <p:graphicFrame>
        <p:nvGraphicFramePr>
          <p:cNvPr id="7" name="6 Tabla"/>
          <p:cNvGraphicFramePr>
            <a:graphicFrameLocks noGrp="1"/>
          </p:cNvGraphicFramePr>
          <p:nvPr/>
        </p:nvGraphicFramePr>
        <p:xfrm>
          <a:off x="7515609" y="1799889"/>
          <a:ext cx="4201611" cy="3009167"/>
        </p:xfrm>
        <a:graphic>
          <a:graphicData uri="http://schemas.openxmlformats.org/drawingml/2006/table">
            <a:tbl>
              <a:tblPr/>
              <a:tblGrid>
                <a:gridCol w="4201611">
                  <a:extLst>
                    <a:ext uri="{9D8B030D-6E8A-4147-A177-3AD203B41FA5}">
                      <a16:colId xmlns:a16="http://schemas.microsoft.com/office/drawing/2014/main" val="20000"/>
                    </a:ext>
                  </a:extLst>
                </a:gridCol>
              </a:tblGrid>
              <a:tr h="769787">
                <a:tc>
                  <a:txBody>
                    <a:bodyPr/>
                    <a:lstStyle/>
                    <a:p>
                      <a:pPr marL="285750" indent="-285750" algn="just" fontAlgn="ctr">
                        <a:buSzPct val="120000"/>
                        <a:buFontTx/>
                        <a:buBlip>
                          <a:blip r:embed="rId2"/>
                        </a:buBlip>
                      </a:pPr>
                      <a:r>
                        <a:rPr lang="es-PE" sz="1400" b="1" i="0" u="none" strike="noStrike" dirty="0">
                          <a:solidFill>
                            <a:srgbClr val="000000"/>
                          </a:solidFill>
                          <a:effectLst/>
                          <a:latin typeface="Calibri"/>
                        </a:rPr>
                        <a:t>Pendientes</a:t>
                      </a:r>
                      <a:r>
                        <a:rPr lang="es-PE" sz="1400" b="0" i="0" u="none" strike="noStrike" dirty="0">
                          <a:solidFill>
                            <a:srgbClr val="000000"/>
                          </a:solidFill>
                          <a:effectLst/>
                          <a:latin typeface="Calibri"/>
                        </a:rPr>
                        <a:t>: Se obtiene por inventario físico de procesos judiciales al </a:t>
                      </a:r>
                      <a:r>
                        <a:rPr lang="es-PE" sz="1400" b="1" i="0" u="none" strike="noStrike" dirty="0">
                          <a:solidFill>
                            <a:srgbClr val="000000"/>
                          </a:solidFill>
                          <a:effectLst/>
                          <a:latin typeface="Calibri"/>
                        </a:rPr>
                        <a:t>inicio de cada año</a:t>
                      </a:r>
                      <a:r>
                        <a:rPr lang="es-PE" sz="1400" b="0" i="0" u="none" strike="noStrike" dirty="0">
                          <a:solidFill>
                            <a:srgbClr val="000000"/>
                          </a:solidFill>
                          <a:effectLst/>
                          <a:latin typeface="Calibri"/>
                        </a:rPr>
                        <a:t>. </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89864">
                <a:tc>
                  <a:txBody>
                    <a:bodyPr/>
                    <a:lstStyle/>
                    <a:p>
                      <a:pPr marL="285750" indent="-285750" algn="just" fontAlgn="ctr">
                        <a:buSzPct val="120000"/>
                        <a:buFontTx/>
                        <a:buBlip>
                          <a:blip r:embed="rId2"/>
                        </a:buBlip>
                      </a:pPr>
                      <a:r>
                        <a:rPr lang="es-PE" sz="1400" b="1" i="0" u="none" strike="noStrike" dirty="0">
                          <a:solidFill>
                            <a:srgbClr val="000000"/>
                          </a:solidFill>
                          <a:effectLst/>
                          <a:latin typeface="Calibri"/>
                        </a:rPr>
                        <a:t>Ingresos:</a:t>
                      </a:r>
                      <a:r>
                        <a:rPr lang="es-PE" sz="1400" b="0" i="0" u="none" strike="noStrike" dirty="0">
                          <a:solidFill>
                            <a:srgbClr val="000000"/>
                          </a:solidFill>
                          <a:effectLst/>
                          <a:latin typeface="Calibri"/>
                        </a:rPr>
                        <a:t> Es la cantidad de procesos judiciales ingresados en el año.</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769787">
                <a:tc>
                  <a:txBody>
                    <a:bodyPr/>
                    <a:lstStyle/>
                    <a:p>
                      <a:pPr marL="285750" indent="-285750" algn="just" fontAlgn="ctr">
                        <a:buSzPct val="120000"/>
                        <a:buFontTx/>
                        <a:buBlip>
                          <a:blip r:embed="rId2"/>
                        </a:buBlip>
                      </a:pPr>
                      <a:r>
                        <a:rPr lang="es-PE" sz="1400" b="1" i="0" u="none" strike="noStrike" kern="1200" dirty="0">
                          <a:solidFill>
                            <a:srgbClr val="000000"/>
                          </a:solidFill>
                          <a:effectLst/>
                          <a:latin typeface="Calibri"/>
                          <a:ea typeface="+mn-ea"/>
                          <a:cs typeface="+mn-cs"/>
                        </a:rPr>
                        <a:t>Resueltos: </a:t>
                      </a:r>
                      <a:r>
                        <a:rPr lang="es-PE" sz="1400" b="0" i="0" u="none" strike="noStrike" kern="1200" dirty="0">
                          <a:solidFill>
                            <a:srgbClr val="000000"/>
                          </a:solidFill>
                          <a:effectLst/>
                          <a:latin typeface="Calibri"/>
                          <a:ea typeface="+mn-ea"/>
                          <a:cs typeface="+mn-cs"/>
                        </a:rPr>
                        <a:t>Es la cantidad de procesos judiciales que ponen fin al proceso principal en la instancia.</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979729">
                <a:tc>
                  <a:txBody>
                    <a:bodyPr/>
                    <a:lstStyle/>
                    <a:p>
                      <a:pPr marL="285750" indent="-285750" algn="just" fontAlgn="ctr">
                        <a:buSzPct val="120000"/>
                        <a:buFontTx/>
                        <a:buBlip>
                          <a:blip r:embed="rId2"/>
                        </a:buBlip>
                      </a:pPr>
                      <a:r>
                        <a:rPr lang="es-PE" sz="1400" b="1" i="0" u="none" strike="noStrike" dirty="0">
                          <a:solidFill>
                            <a:srgbClr val="000000"/>
                          </a:solidFill>
                          <a:effectLst/>
                          <a:latin typeface="Calibri"/>
                        </a:rPr>
                        <a:t>Carga Procesal</a:t>
                      </a:r>
                      <a:r>
                        <a:rPr lang="es-PE" sz="1400" b="0" i="0" u="none" strike="noStrike" dirty="0">
                          <a:solidFill>
                            <a:srgbClr val="000000"/>
                          </a:solidFill>
                          <a:effectLst/>
                          <a:latin typeface="Calibri"/>
                        </a:rPr>
                        <a:t>: Es la cantidad total de procesos judiciales principales pendientes al inicio del año más los ingresados en mismo año.</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14" name="Imagen 13">
            <a:extLst>
              <a:ext uri="{FF2B5EF4-FFF2-40B4-BE49-F238E27FC236}">
                <a16:creationId xmlns:a16="http://schemas.microsoft.com/office/drawing/2014/main" id="{B3DE71E8-D574-33C3-D447-2A8A0466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sp>
        <p:nvSpPr>
          <p:cNvPr id="15" name="Rectángulo redondeado 14">
            <a:extLst>
              <a:ext uri="{FF2B5EF4-FFF2-40B4-BE49-F238E27FC236}">
                <a16:creationId xmlns:a16="http://schemas.microsoft.com/office/drawing/2014/main" id="{AF609A69-0077-7977-135D-A451805DFECD}"/>
              </a:ext>
            </a:extLst>
          </p:cNvPr>
          <p:cNvSpPr/>
          <p:nvPr/>
        </p:nvSpPr>
        <p:spPr>
          <a:xfrm>
            <a:off x="939800" y="134101"/>
            <a:ext cx="10286999" cy="637867"/>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rPr>
              <a:t>CARGA PROCESAL DEL PODER JUDICIAL</a:t>
            </a:r>
          </a:p>
        </p:txBody>
      </p:sp>
      <p:pic>
        <p:nvPicPr>
          <p:cNvPr id="16" name="Imagen 15">
            <a:extLst>
              <a:ext uri="{FF2B5EF4-FFF2-40B4-BE49-F238E27FC236}">
                <a16:creationId xmlns:a16="http://schemas.microsoft.com/office/drawing/2014/main" id="{0FC0D70B-97BF-4E4E-B40F-4555BCC7E79D}"/>
              </a:ext>
            </a:extLst>
          </p:cNvPr>
          <p:cNvPicPr>
            <a:picLocks noChangeAspect="1"/>
          </p:cNvPicPr>
          <p:nvPr/>
        </p:nvPicPr>
        <p:blipFill>
          <a:blip r:embed="rId4"/>
          <a:stretch>
            <a:fillRect/>
          </a:stretch>
        </p:blipFill>
        <p:spPr>
          <a:xfrm>
            <a:off x="11345332" y="134101"/>
            <a:ext cx="743776" cy="774259"/>
          </a:xfrm>
          <a:prstGeom prst="rect">
            <a:avLst/>
          </a:prstGeom>
        </p:spPr>
      </p:pic>
      <p:graphicFrame>
        <p:nvGraphicFramePr>
          <p:cNvPr id="9" name="Objeto 8">
            <a:extLst>
              <a:ext uri="{FF2B5EF4-FFF2-40B4-BE49-F238E27FC236}">
                <a16:creationId xmlns:a16="http://schemas.microsoft.com/office/drawing/2014/main" id="{EEE5AB3E-B1D1-B0E7-C1AB-9B96B19C1C85}"/>
              </a:ext>
            </a:extLst>
          </p:cNvPr>
          <p:cNvGraphicFramePr>
            <a:graphicFrameLocks noChangeAspect="1"/>
          </p:cNvGraphicFramePr>
          <p:nvPr/>
        </p:nvGraphicFramePr>
        <p:xfrm>
          <a:off x="634813" y="1960563"/>
          <a:ext cx="6493648" cy="3489978"/>
        </p:xfrm>
        <a:graphic>
          <a:graphicData uri="http://schemas.openxmlformats.org/presentationml/2006/ole">
            <mc:AlternateContent xmlns:mc="http://schemas.openxmlformats.org/markup-compatibility/2006">
              <mc:Choice xmlns:v="urn:schemas-microsoft-com:vml" Requires="v">
                <p:oleObj name="Worksheet" r:id="rId5" imgW="4324227" imgH="2323958" progId="Excel.Sheet.12">
                  <p:embed/>
                </p:oleObj>
              </mc:Choice>
              <mc:Fallback>
                <p:oleObj name="Worksheet" r:id="rId5" imgW="4324227" imgH="2323958" progId="Excel.Sheet.12">
                  <p:embed/>
                  <p:pic>
                    <p:nvPicPr>
                      <p:cNvPr id="0" name=""/>
                      <p:cNvPicPr/>
                      <p:nvPr/>
                    </p:nvPicPr>
                    <p:blipFill>
                      <a:blip r:embed="rId6"/>
                      <a:stretch>
                        <a:fillRect/>
                      </a:stretch>
                    </p:blipFill>
                    <p:spPr>
                      <a:xfrm>
                        <a:off x="634813" y="1960563"/>
                        <a:ext cx="6493648" cy="3489978"/>
                      </a:xfrm>
                      <a:prstGeom prst="rect">
                        <a:avLst/>
                      </a:prstGeom>
                    </p:spPr>
                  </p:pic>
                </p:oleObj>
              </mc:Fallback>
            </mc:AlternateContent>
          </a:graphicData>
        </a:graphic>
      </p:graphicFrame>
    </p:spTree>
    <p:extLst>
      <p:ext uri="{BB962C8B-B14F-4D97-AF65-F5344CB8AC3E}">
        <p14:creationId xmlns:p14="http://schemas.microsoft.com/office/powerpoint/2010/main" val="232624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80DB6150-9D14-453E-8E05-AA7F5B7D6C35}" type="slidenum">
              <a:rPr lang="es-ES" smtClean="0"/>
              <a:pPr/>
              <a:t>13</a:t>
            </a:fld>
            <a:endParaRPr lang="es-ES" dirty="0"/>
          </a:p>
        </p:txBody>
      </p:sp>
      <p:sp>
        <p:nvSpPr>
          <p:cNvPr id="5" name="Rectángulo redondeado 4">
            <a:extLst>
              <a:ext uri="{FF2B5EF4-FFF2-40B4-BE49-F238E27FC236}">
                <a16:creationId xmlns:a16="http://schemas.microsoft.com/office/drawing/2014/main" id="{AF609A69-0077-7977-135D-A451805DFECD}"/>
              </a:ext>
            </a:extLst>
          </p:cNvPr>
          <p:cNvSpPr/>
          <p:nvPr/>
        </p:nvSpPr>
        <p:spPr>
          <a:xfrm>
            <a:off x="939800" y="134101"/>
            <a:ext cx="10286999" cy="637867"/>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PE" altLang="es-PE" b="1" dirty="0">
                <a:solidFill>
                  <a:srgbClr val="FFFFFF"/>
                </a:solidFill>
              </a:rPr>
              <a:t>PLAN ESTRATEGICO INSTITUCIONAL 2021-2030</a:t>
            </a:r>
          </a:p>
        </p:txBody>
      </p:sp>
      <p:graphicFrame>
        <p:nvGraphicFramePr>
          <p:cNvPr id="7" name="Tabla 6"/>
          <p:cNvGraphicFramePr>
            <a:graphicFrameLocks noGrp="1"/>
          </p:cNvGraphicFramePr>
          <p:nvPr>
            <p:extLst>
              <p:ext uri="{D42A27DB-BD31-4B8C-83A1-F6EECF244321}">
                <p14:modId xmlns:p14="http://schemas.microsoft.com/office/powerpoint/2010/main" val="4207138170"/>
              </p:ext>
            </p:extLst>
          </p:nvPr>
        </p:nvGraphicFramePr>
        <p:xfrm>
          <a:off x="1000975" y="1239802"/>
          <a:ext cx="10234726" cy="4603688"/>
        </p:xfrm>
        <a:graphic>
          <a:graphicData uri="http://schemas.openxmlformats.org/drawingml/2006/table">
            <a:tbl>
              <a:tblPr/>
              <a:tblGrid>
                <a:gridCol w="1228166">
                  <a:extLst>
                    <a:ext uri="{9D8B030D-6E8A-4147-A177-3AD203B41FA5}">
                      <a16:colId xmlns:a16="http://schemas.microsoft.com/office/drawing/2014/main" val="20000"/>
                    </a:ext>
                  </a:extLst>
                </a:gridCol>
                <a:gridCol w="9006560">
                  <a:extLst>
                    <a:ext uri="{9D8B030D-6E8A-4147-A177-3AD203B41FA5}">
                      <a16:colId xmlns:a16="http://schemas.microsoft.com/office/drawing/2014/main" val="20001"/>
                    </a:ext>
                  </a:extLst>
                </a:gridCol>
              </a:tblGrid>
              <a:tr h="415742">
                <a:tc gridSpan="2">
                  <a:txBody>
                    <a:bodyPr/>
                    <a:lstStyle/>
                    <a:p>
                      <a:pPr algn="ctr" fontAlgn="ctr"/>
                      <a:r>
                        <a:rPr lang="es-PE" sz="2000" b="1" i="0" u="none" strike="noStrike" dirty="0">
                          <a:solidFill>
                            <a:srgbClr val="000000"/>
                          </a:solidFill>
                          <a:effectLst/>
                          <a:latin typeface="+mn-lt"/>
                        </a:rPr>
                        <a:t>Objetivos Estratégicos Institucionales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EA9DB"/>
                    </a:solidFill>
                  </a:tcPr>
                </a:tc>
                <a:tc hMerge="1">
                  <a:txBody>
                    <a:bodyPr/>
                    <a:lstStyle/>
                    <a:p>
                      <a:endParaRPr lang="es-PE"/>
                    </a:p>
                  </a:txBody>
                  <a:tcPr/>
                </a:tc>
                <a:extLst>
                  <a:ext uri="{0D108BD9-81ED-4DB2-BD59-A6C34878D82A}">
                    <a16:rowId xmlns:a16="http://schemas.microsoft.com/office/drawing/2014/main" val="10000"/>
                  </a:ext>
                </a:extLst>
              </a:tr>
              <a:tr h="427189">
                <a:tc>
                  <a:txBody>
                    <a:bodyPr/>
                    <a:lstStyle/>
                    <a:p>
                      <a:pPr algn="ctr" fontAlgn="ctr"/>
                      <a:r>
                        <a:rPr lang="es-PE" sz="2000" b="1" i="0" u="none" strike="noStrike">
                          <a:solidFill>
                            <a:srgbClr val="000000"/>
                          </a:solidFill>
                          <a:effectLst/>
                          <a:latin typeface="+mn-lt"/>
                        </a:rPr>
                        <a:t>Código</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EA9DB"/>
                    </a:solidFill>
                  </a:tcPr>
                </a:tc>
                <a:tc>
                  <a:txBody>
                    <a:bodyPr/>
                    <a:lstStyle/>
                    <a:p>
                      <a:pPr algn="ctr" fontAlgn="ctr"/>
                      <a:r>
                        <a:rPr lang="es-PE" sz="2000" b="1" i="0" u="none" strike="noStrike" dirty="0">
                          <a:solidFill>
                            <a:srgbClr val="000000"/>
                          </a:solidFill>
                          <a:effectLst/>
                          <a:latin typeface="+mn-lt"/>
                        </a:rPr>
                        <a:t>Descripción</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EA9DB"/>
                    </a:solidFill>
                  </a:tcPr>
                </a:tc>
                <a:extLst>
                  <a:ext uri="{0D108BD9-81ED-4DB2-BD59-A6C34878D82A}">
                    <a16:rowId xmlns:a16="http://schemas.microsoft.com/office/drawing/2014/main" val="10001"/>
                  </a:ext>
                </a:extLst>
              </a:tr>
              <a:tr h="690343">
                <a:tc>
                  <a:txBody>
                    <a:bodyPr/>
                    <a:lstStyle/>
                    <a:p>
                      <a:pPr algn="ctr" fontAlgn="ctr">
                        <a:lnSpc>
                          <a:spcPct val="100000"/>
                        </a:lnSpc>
                      </a:pPr>
                      <a:r>
                        <a:rPr lang="es-PE" sz="1800" b="0" i="0" u="none" strike="noStrike" dirty="0">
                          <a:solidFill>
                            <a:srgbClr val="000000"/>
                          </a:solidFill>
                          <a:effectLst/>
                          <a:latin typeface="+mn-lt"/>
                        </a:rPr>
                        <a:t>OEI.01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ctr">
                        <a:lnSpc>
                          <a:spcPct val="100000"/>
                        </a:lnSpc>
                      </a:pPr>
                      <a:r>
                        <a:rPr lang="es-ES" sz="1800" b="0" i="0" u="none" strike="noStrike" dirty="0">
                          <a:solidFill>
                            <a:srgbClr val="000000"/>
                          </a:solidFill>
                          <a:effectLst/>
                          <a:latin typeface="+mn-lt"/>
                        </a:rPr>
                        <a:t>Fortalecer la celeridad de la administración de justicia del Poder Judicial en beneficio de la sociedad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506466">
                <a:tc>
                  <a:txBody>
                    <a:bodyPr/>
                    <a:lstStyle/>
                    <a:p>
                      <a:pPr algn="ctr" fontAlgn="ctr">
                        <a:lnSpc>
                          <a:spcPct val="100000"/>
                        </a:lnSpc>
                      </a:pPr>
                      <a:r>
                        <a:rPr lang="es-PE" sz="1800" b="0" i="0" u="none" strike="noStrike" dirty="0">
                          <a:solidFill>
                            <a:srgbClr val="000000"/>
                          </a:solidFill>
                          <a:effectLst/>
                          <a:latin typeface="+mn-lt"/>
                        </a:rPr>
                        <a:t>OEI.02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ctr">
                        <a:lnSpc>
                          <a:spcPct val="100000"/>
                        </a:lnSpc>
                      </a:pPr>
                      <a:r>
                        <a:rPr lang="es-ES" sz="1800" b="0" i="0" u="none" strike="noStrike" dirty="0">
                          <a:solidFill>
                            <a:srgbClr val="000000"/>
                          </a:solidFill>
                          <a:effectLst/>
                          <a:latin typeface="+mn-lt"/>
                        </a:rPr>
                        <a:t>Fortalecer los mecanismos de lucha contra la corrupción en beneficio de la sociedad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461821">
                <a:tc>
                  <a:txBody>
                    <a:bodyPr/>
                    <a:lstStyle/>
                    <a:p>
                      <a:pPr algn="ctr" fontAlgn="ctr">
                        <a:lnSpc>
                          <a:spcPct val="100000"/>
                        </a:lnSpc>
                      </a:pPr>
                      <a:r>
                        <a:rPr lang="es-PE" sz="1800" b="0" i="0" u="none" strike="noStrike">
                          <a:solidFill>
                            <a:srgbClr val="000000"/>
                          </a:solidFill>
                          <a:effectLst/>
                          <a:latin typeface="+mn-lt"/>
                        </a:rPr>
                        <a:t>OEI.03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ctr">
                        <a:lnSpc>
                          <a:spcPct val="100000"/>
                        </a:lnSpc>
                      </a:pPr>
                      <a:r>
                        <a:rPr lang="es-ES" sz="1800" b="0" i="0" u="none" strike="noStrike" dirty="0">
                          <a:solidFill>
                            <a:srgbClr val="000000"/>
                          </a:solidFill>
                          <a:effectLst/>
                          <a:latin typeface="+mn-lt"/>
                        </a:rPr>
                        <a:t>Mejorar el diseño del flujo de litigiosidad atendida por el Poder Judicial</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555535">
                <a:tc>
                  <a:txBody>
                    <a:bodyPr/>
                    <a:lstStyle/>
                    <a:p>
                      <a:pPr algn="ctr" fontAlgn="ctr">
                        <a:lnSpc>
                          <a:spcPct val="100000"/>
                        </a:lnSpc>
                      </a:pPr>
                      <a:r>
                        <a:rPr lang="es-PE" sz="1800" b="0" i="0" u="none" strike="noStrike">
                          <a:solidFill>
                            <a:srgbClr val="000000"/>
                          </a:solidFill>
                          <a:effectLst/>
                          <a:latin typeface="+mn-lt"/>
                        </a:rPr>
                        <a:t>OEI.04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rtl="0" fontAlgn="ctr">
                        <a:lnSpc>
                          <a:spcPct val="100000"/>
                        </a:lnSpc>
                      </a:pPr>
                      <a:r>
                        <a:rPr lang="es-ES" sz="1800" b="0" i="0" u="none" strike="noStrike" dirty="0">
                          <a:solidFill>
                            <a:srgbClr val="000000"/>
                          </a:solidFill>
                          <a:effectLst/>
                          <a:latin typeface="+mn-lt"/>
                        </a:rPr>
                        <a:t>Impulsar la mejora de la calidad del servicio de justicia para la sociedad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569677">
                <a:tc>
                  <a:txBody>
                    <a:bodyPr/>
                    <a:lstStyle/>
                    <a:p>
                      <a:pPr algn="ctr" fontAlgn="ctr">
                        <a:lnSpc>
                          <a:spcPct val="100000"/>
                        </a:lnSpc>
                      </a:pPr>
                      <a:r>
                        <a:rPr lang="es-PE" sz="1800" b="0" i="0" u="none" strike="noStrike">
                          <a:solidFill>
                            <a:srgbClr val="000000"/>
                          </a:solidFill>
                          <a:effectLst/>
                          <a:latin typeface="+mn-lt"/>
                        </a:rPr>
                        <a:t>OEI.05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ctr">
                        <a:lnSpc>
                          <a:spcPct val="100000"/>
                        </a:lnSpc>
                      </a:pPr>
                      <a:r>
                        <a:rPr lang="es-ES" sz="1800" b="0" i="0" u="none" strike="noStrike" dirty="0">
                          <a:solidFill>
                            <a:srgbClr val="000000"/>
                          </a:solidFill>
                          <a:effectLst/>
                          <a:latin typeface="+mn-lt"/>
                        </a:rPr>
                        <a:t>Fortalecer el desarrollo de la Transformación Digital en el Poder Judicial</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498977">
                <a:tc>
                  <a:txBody>
                    <a:bodyPr/>
                    <a:lstStyle/>
                    <a:p>
                      <a:pPr algn="ctr" fontAlgn="ctr">
                        <a:lnSpc>
                          <a:spcPct val="100000"/>
                        </a:lnSpc>
                      </a:pPr>
                      <a:r>
                        <a:rPr lang="es-PE" sz="1800" b="0" i="0" u="none" strike="noStrike">
                          <a:solidFill>
                            <a:srgbClr val="000000"/>
                          </a:solidFill>
                          <a:effectLst/>
                          <a:latin typeface="+mn-lt"/>
                        </a:rPr>
                        <a:t>OEI.06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ctr">
                        <a:lnSpc>
                          <a:spcPct val="100000"/>
                        </a:lnSpc>
                      </a:pPr>
                      <a:r>
                        <a:rPr lang="es-PE" sz="1800" b="0" i="0" u="none" strike="noStrike" dirty="0">
                          <a:solidFill>
                            <a:srgbClr val="000000"/>
                          </a:solidFill>
                          <a:effectLst/>
                          <a:latin typeface="+mn-lt"/>
                        </a:rPr>
                        <a:t>Modernizar la gestión institucional</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477938">
                <a:tc>
                  <a:txBody>
                    <a:bodyPr/>
                    <a:lstStyle/>
                    <a:p>
                      <a:pPr algn="ctr" fontAlgn="ctr">
                        <a:lnSpc>
                          <a:spcPct val="100000"/>
                        </a:lnSpc>
                      </a:pPr>
                      <a:r>
                        <a:rPr lang="es-PE" sz="1800" b="0" i="0" u="none" strike="noStrike" dirty="0">
                          <a:solidFill>
                            <a:srgbClr val="000000"/>
                          </a:solidFill>
                          <a:effectLst/>
                          <a:latin typeface="+mn-lt"/>
                        </a:rPr>
                        <a:t>OEI.07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ctr">
                        <a:lnSpc>
                          <a:spcPct val="100000"/>
                        </a:lnSpc>
                      </a:pPr>
                      <a:r>
                        <a:rPr lang="es-ES" sz="1800" b="0" i="0" u="none" strike="noStrike" dirty="0">
                          <a:solidFill>
                            <a:srgbClr val="000000"/>
                          </a:solidFill>
                          <a:effectLst/>
                          <a:latin typeface="+mn-lt"/>
                        </a:rPr>
                        <a:t>Implementar la Gestión de Riesgos de Desastres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8"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9"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9499C7E7-D25B-EC06-9474-28F804410ED5}"/>
              </a:ext>
            </a:extLst>
          </p:cNvPr>
          <p:cNvSpPr txBox="1"/>
          <p:nvPr/>
        </p:nvSpPr>
        <p:spPr>
          <a:xfrm>
            <a:off x="155072" y="6557191"/>
            <a:ext cx="1515158"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a:t>
            </a:r>
            <a:r>
              <a:rPr lang="es-ES" sz="1100" kern="0" dirty="0">
                <a:solidFill>
                  <a:prstClr val="black"/>
                </a:solidFill>
              </a:rPr>
              <a:t>PEI 2021 -2030</a:t>
            </a:r>
            <a:endParaRPr kumimoji="0" lang="es-ES" sz="1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0791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6;p7"/>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lt1"/>
                </a:solidFill>
                <a:latin typeface="Calibri"/>
                <a:ea typeface="Calibri"/>
                <a:cs typeface="Calibri"/>
                <a:sym typeface="Calibri"/>
              </a:rPr>
              <a:t>EVOLUCIÓN HISTORICA DE PRESUPUESTO DEL PLIEGO 004: PODER JUDICIAL</a:t>
            </a:r>
          </a:p>
          <a:p>
            <a:pPr marL="0" marR="0" lvl="0" indent="0" algn="ctr" rtl="0">
              <a:spcBef>
                <a:spcPts val="0"/>
              </a:spcBef>
              <a:spcAft>
                <a:spcPts val="0"/>
              </a:spcAft>
              <a:buNone/>
            </a:pPr>
            <a:r>
              <a:rPr lang="es-ES" b="1" dirty="0">
                <a:solidFill>
                  <a:schemeClr val="lt1"/>
                </a:solidFill>
                <a:latin typeface="Calibri"/>
                <a:cs typeface="Calibri"/>
                <a:sym typeface="Calibri"/>
              </a:rPr>
              <a:t>PIA 2015 – 2023</a:t>
            </a:r>
            <a:endParaRPr lang="es-ES" dirty="0"/>
          </a:p>
        </p:txBody>
      </p:sp>
      <p:sp>
        <p:nvSpPr>
          <p:cNvPr id="2" name="CuadroTexto 1">
            <a:extLst>
              <a:ext uri="{FF2B5EF4-FFF2-40B4-BE49-F238E27FC236}">
                <a16:creationId xmlns:a16="http://schemas.microsoft.com/office/drawing/2014/main" id="{701118A3-651C-4FE0-56BB-02C5624EC825}"/>
              </a:ext>
            </a:extLst>
          </p:cNvPr>
          <p:cNvSpPr txBox="1"/>
          <p:nvPr/>
        </p:nvSpPr>
        <p:spPr>
          <a:xfrm>
            <a:off x="939800" y="6159091"/>
            <a:ext cx="9997138" cy="276999"/>
          </a:xfrm>
          <a:prstGeom prst="rect">
            <a:avLst/>
          </a:prstGeom>
          <a:noFill/>
        </p:spPr>
        <p:txBody>
          <a:bodyPr wrap="square" rtlCol="0">
            <a:spAutoFit/>
          </a:bodyPr>
          <a:lstStyle/>
          <a:p>
            <a:r>
              <a:rPr lang="es-ES" sz="1200" dirty="0"/>
              <a:t>*Asignación en el proyecto de Presupuesto para el 2024 presentado por el MEF al Congreso General de la República</a:t>
            </a:r>
            <a:endParaRPr lang="es-PE" sz="1200" dirty="0"/>
          </a:p>
        </p:txBody>
      </p:sp>
      <p:pic>
        <p:nvPicPr>
          <p:cNvPr id="7"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8"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5" name="CuadroTexto 4">
            <a:extLst>
              <a:ext uri="{FF2B5EF4-FFF2-40B4-BE49-F238E27FC236}">
                <a16:creationId xmlns:a16="http://schemas.microsoft.com/office/drawing/2014/main" id="{58BE72C2-0D15-F552-E74A-1D464C99E02A}"/>
              </a:ext>
            </a:extLst>
          </p:cNvPr>
          <p:cNvSpPr txBox="1"/>
          <p:nvPr/>
        </p:nvSpPr>
        <p:spPr>
          <a:xfrm>
            <a:off x="5133512" y="909693"/>
            <a:ext cx="4853866" cy="338554"/>
          </a:xfrm>
          <a:prstGeom prst="rect">
            <a:avLst/>
          </a:prstGeom>
          <a:noFill/>
        </p:spPr>
        <p:txBody>
          <a:bodyPr wrap="square">
            <a:spAutoFit/>
          </a:bodyPr>
          <a:lstStyle/>
          <a:p>
            <a:r>
              <a:rPr kumimoji="0" lang="es-ES" sz="1600" b="1" i="0" u="none" strike="noStrike" kern="1200" cap="none" spc="0" normalizeH="0" baseline="0" noProof="0" dirty="0">
                <a:ln>
                  <a:noFill/>
                </a:ln>
                <a:effectLst/>
                <a:uLnTx/>
                <a:uFillTx/>
                <a:latin typeface="Calibri"/>
                <a:ea typeface="+mn-ea"/>
                <a:cs typeface="Calibri"/>
                <a:sym typeface="Calibri"/>
              </a:rPr>
              <a:t>(En millones de soles)</a:t>
            </a:r>
            <a:endParaRPr lang="es-PE" sz="1600" dirty="0"/>
          </a:p>
        </p:txBody>
      </p:sp>
      <p:graphicFrame>
        <p:nvGraphicFramePr>
          <p:cNvPr id="9" name="Tabla 8">
            <a:extLst>
              <a:ext uri="{FF2B5EF4-FFF2-40B4-BE49-F238E27FC236}">
                <a16:creationId xmlns:a16="http://schemas.microsoft.com/office/drawing/2014/main" id="{FC4DE4FE-989C-0BFC-EF3C-AD7FC7918CE1}"/>
              </a:ext>
            </a:extLst>
          </p:cNvPr>
          <p:cNvGraphicFramePr>
            <a:graphicFrameLocks noGrp="1"/>
          </p:cNvGraphicFramePr>
          <p:nvPr>
            <p:extLst>
              <p:ext uri="{D42A27DB-BD31-4B8C-83A1-F6EECF244321}">
                <p14:modId xmlns:p14="http://schemas.microsoft.com/office/powerpoint/2010/main" val="4201869234"/>
              </p:ext>
            </p:extLst>
          </p:nvPr>
        </p:nvGraphicFramePr>
        <p:xfrm>
          <a:off x="711198" y="1248246"/>
          <a:ext cx="10822711" cy="4542954"/>
        </p:xfrm>
        <a:graphic>
          <a:graphicData uri="http://schemas.openxmlformats.org/drawingml/2006/table">
            <a:tbl>
              <a:tblPr/>
              <a:tblGrid>
                <a:gridCol w="1366180">
                  <a:extLst>
                    <a:ext uri="{9D8B030D-6E8A-4147-A177-3AD203B41FA5}">
                      <a16:colId xmlns:a16="http://schemas.microsoft.com/office/drawing/2014/main" val="2542448153"/>
                    </a:ext>
                  </a:extLst>
                </a:gridCol>
                <a:gridCol w="2049271">
                  <a:extLst>
                    <a:ext uri="{9D8B030D-6E8A-4147-A177-3AD203B41FA5}">
                      <a16:colId xmlns:a16="http://schemas.microsoft.com/office/drawing/2014/main" val="3024310095"/>
                    </a:ext>
                  </a:extLst>
                </a:gridCol>
                <a:gridCol w="1889171">
                  <a:extLst>
                    <a:ext uri="{9D8B030D-6E8A-4147-A177-3AD203B41FA5}">
                      <a16:colId xmlns:a16="http://schemas.microsoft.com/office/drawing/2014/main" val="3404790420"/>
                    </a:ext>
                  </a:extLst>
                </a:gridCol>
                <a:gridCol w="1974558">
                  <a:extLst>
                    <a:ext uri="{9D8B030D-6E8A-4147-A177-3AD203B41FA5}">
                      <a16:colId xmlns:a16="http://schemas.microsoft.com/office/drawing/2014/main" val="2479384769"/>
                    </a:ext>
                  </a:extLst>
                </a:gridCol>
                <a:gridCol w="1568973">
                  <a:extLst>
                    <a:ext uri="{9D8B030D-6E8A-4147-A177-3AD203B41FA5}">
                      <a16:colId xmlns:a16="http://schemas.microsoft.com/office/drawing/2014/main" val="1375792080"/>
                    </a:ext>
                  </a:extLst>
                </a:gridCol>
                <a:gridCol w="1974558">
                  <a:extLst>
                    <a:ext uri="{9D8B030D-6E8A-4147-A177-3AD203B41FA5}">
                      <a16:colId xmlns:a16="http://schemas.microsoft.com/office/drawing/2014/main" val="1559712695"/>
                    </a:ext>
                  </a:extLst>
                </a:gridCol>
              </a:tblGrid>
              <a:tr h="721664">
                <a:tc>
                  <a:txBody>
                    <a:bodyPr/>
                    <a:lstStyle/>
                    <a:p>
                      <a:pPr algn="ctr" rtl="0" fontAlgn="ctr"/>
                      <a:r>
                        <a:rPr lang="es-PE" sz="1400" b="1" i="0" u="none" strike="noStrike">
                          <a:solidFill>
                            <a:srgbClr val="FFFFFF"/>
                          </a:solidFill>
                          <a:effectLst/>
                          <a:latin typeface="Calibri" panose="020F0502020204030204" pitchFamily="34" charset="0"/>
                        </a:rPr>
                        <a:t>AÑOS</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s-ES" sz="1400" b="1" i="0" u="none" strike="noStrike" dirty="0">
                          <a:solidFill>
                            <a:srgbClr val="FFFFFF"/>
                          </a:solidFill>
                          <a:effectLst/>
                          <a:latin typeface="Calibri" panose="020F0502020204030204" pitchFamily="34" charset="0"/>
                        </a:rPr>
                        <a:t>   Presupuesto General de               la Republica                   (Toda Fuente)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s-PE" sz="1400" b="1" i="0" u="none" strike="noStrike" dirty="0">
                          <a:solidFill>
                            <a:srgbClr val="FFFFFF"/>
                          </a:solidFill>
                          <a:effectLst/>
                          <a:latin typeface="Calibri" panose="020F0502020204030204" pitchFamily="34" charset="0"/>
                        </a:rPr>
                        <a:t>   PIA                            (Toda Fuente)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s-ES" sz="1400" b="1" i="0" u="none" strike="noStrike">
                          <a:solidFill>
                            <a:srgbClr val="FFFFFF"/>
                          </a:solidFill>
                          <a:effectLst/>
                          <a:latin typeface="Calibri" panose="020F0502020204030204" pitchFamily="34" charset="0"/>
                        </a:rPr>
                        <a:t>% Participación con respecto al Presupuesto General de la Republica</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s-PE" sz="1400" b="1" i="0" u="none" strike="noStrike" dirty="0">
                          <a:solidFill>
                            <a:srgbClr val="FFFFFF"/>
                          </a:solidFill>
                          <a:effectLst/>
                          <a:latin typeface="Calibri" panose="020F0502020204030204" pitchFamily="34" charset="0"/>
                        </a:rPr>
                        <a:t>  PIM                     (Toda Fuente)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s-ES" sz="1400" b="1" i="0" u="none" strike="noStrike">
                          <a:solidFill>
                            <a:srgbClr val="FFFFFF"/>
                          </a:solidFill>
                          <a:effectLst/>
                          <a:latin typeface="Calibri" panose="020F0502020204030204" pitchFamily="34" charset="0"/>
                        </a:rPr>
                        <a:t>% Incremento con respecto al PIA del Ejercicio Anterior</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632153897"/>
                  </a:ext>
                </a:extLst>
              </a:tr>
              <a:tr h="382129">
                <a:tc>
                  <a:txBody>
                    <a:bodyPr/>
                    <a:lstStyle/>
                    <a:p>
                      <a:pPr algn="ctr" rtl="0" fontAlgn="ctr"/>
                      <a:r>
                        <a:rPr lang="es-PE" sz="1500" b="0" i="0" u="none" strike="noStrike">
                          <a:solidFill>
                            <a:srgbClr val="000000"/>
                          </a:solidFill>
                          <a:effectLst/>
                          <a:latin typeface="Calibri" panose="020F0502020204030204" pitchFamily="34" charset="0"/>
                        </a:rPr>
                        <a:t>2015</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130,621.3</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1,694.5</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1.30%</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1,857.9</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9.42%</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95642565"/>
                  </a:ext>
                </a:extLst>
              </a:tr>
              <a:tr h="382129">
                <a:tc>
                  <a:txBody>
                    <a:bodyPr/>
                    <a:lstStyle/>
                    <a:p>
                      <a:pPr algn="ctr" rtl="0" fontAlgn="ctr"/>
                      <a:r>
                        <a:rPr lang="es-PE" sz="1500" b="0" i="0" u="none" strike="noStrike">
                          <a:solidFill>
                            <a:srgbClr val="000000"/>
                          </a:solidFill>
                          <a:effectLst/>
                          <a:latin typeface="Calibri" panose="020F0502020204030204" pitchFamily="34" charset="0"/>
                        </a:rPr>
                        <a:t>2016</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138,490.5</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1,803.6</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1.30%</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2,106.6</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6.44%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01713625"/>
                  </a:ext>
                </a:extLst>
              </a:tr>
              <a:tr h="382129">
                <a:tc>
                  <a:txBody>
                    <a:bodyPr/>
                    <a:lstStyle/>
                    <a:p>
                      <a:pPr algn="ctr" rtl="0" fontAlgn="ctr"/>
                      <a:r>
                        <a:rPr lang="es-PE" sz="1500" b="0" i="0" u="none" strike="noStrike">
                          <a:solidFill>
                            <a:srgbClr val="000000"/>
                          </a:solidFill>
                          <a:effectLst/>
                          <a:latin typeface="Calibri" panose="020F0502020204030204" pitchFamily="34" charset="0"/>
                        </a:rPr>
                        <a:t>2017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142,471.5</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2,056.4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1.44%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2,275.4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14.01%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05195166"/>
                  </a:ext>
                </a:extLst>
              </a:tr>
              <a:tr h="382129">
                <a:tc>
                  <a:txBody>
                    <a:bodyPr/>
                    <a:lstStyle/>
                    <a:p>
                      <a:pPr algn="ctr" rtl="0" fontAlgn="ctr"/>
                      <a:r>
                        <a:rPr lang="es-PE" sz="1500" b="0" i="0" u="none" strike="noStrike">
                          <a:solidFill>
                            <a:srgbClr val="000000"/>
                          </a:solidFill>
                          <a:effectLst/>
                          <a:latin typeface="Calibri" panose="020F0502020204030204" pitchFamily="34" charset="0"/>
                        </a:rPr>
                        <a:t>2018</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157,158.7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2,271.7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1.45%</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2,466.8</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10.47%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64932335"/>
                  </a:ext>
                </a:extLst>
              </a:tr>
              <a:tr h="382129">
                <a:tc>
                  <a:txBody>
                    <a:bodyPr/>
                    <a:lstStyle/>
                    <a:p>
                      <a:pPr algn="ctr" rtl="0" fontAlgn="ctr"/>
                      <a:r>
                        <a:rPr lang="es-PE" sz="1500" b="0" i="0" u="none" strike="noStrike">
                          <a:solidFill>
                            <a:srgbClr val="000000"/>
                          </a:solidFill>
                          <a:effectLst/>
                          <a:latin typeface="Calibri" panose="020F0502020204030204" pitchFamily="34" charset="0"/>
                        </a:rPr>
                        <a:t>2019</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168,074.4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2,520.7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1.50%</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2,725.3</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10.96%</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555814"/>
                  </a:ext>
                </a:extLst>
              </a:tr>
              <a:tr h="382129">
                <a:tc>
                  <a:txBody>
                    <a:bodyPr/>
                    <a:lstStyle/>
                    <a:p>
                      <a:pPr algn="ctr" rtl="0" fontAlgn="ctr"/>
                      <a:r>
                        <a:rPr lang="es-PE" sz="1500" b="0" i="0" u="none" strike="noStrike">
                          <a:solidFill>
                            <a:srgbClr val="000000"/>
                          </a:solidFill>
                          <a:effectLst/>
                          <a:latin typeface="Calibri" panose="020F0502020204030204" pitchFamily="34" charset="0"/>
                        </a:rPr>
                        <a:t>2020</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177,367.9</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2,883.8</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1.63%</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3,054.4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14.41%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72501841"/>
                  </a:ext>
                </a:extLst>
              </a:tr>
              <a:tr h="382129">
                <a:tc>
                  <a:txBody>
                    <a:bodyPr/>
                    <a:lstStyle/>
                    <a:p>
                      <a:pPr algn="ctr" rtl="0" fontAlgn="ctr"/>
                      <a:r>
                        <a:rPr lang="es-PE" sz="1500" b="0" i="0" u="none" strike="noStrike">
                          <a:solidFill>
                            <a:srgbClr val="000000"/>
                          </a:solidFill>
                          <a:effectLst/>
                          <a:latin typeface="Calibri" panose="020F0502020204030204" pitchFamily="34" charset="0"/>
                        </a:rPr>
                        <a:t>2021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183,029.8</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3,054.1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1.67%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2,972.1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5.91%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47906866"/>
                  </a:ext>
                </a:extLst>
              </a:tr>
              <a:tr h="382129">
                <a:tc>
                  <a:txBody>
                    <a:bodyPr/>
                    <a:lstStyle/>
                    <a:p>
                      <a:pPr algn="ctr" rtl="0" fontAlgn="ctr"/>
                      <a:r>
                        <a:rPr lang="es-PE" sz="1500" b="0" i="0" u="none" strike="noStrike">
                          <a:solidFill>
                            <a:srgbClr val="000000"/>
                          </a:solidFill>
                          <a:effectLst/>
                          <a:latin typeface="Calibri" panose="020F0502020204030204" pitchFamily="34" charset="0"/>
                        </a:rPr>
                        <a:t>2022</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197,002.3</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3,171.6</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1.61%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3,153.0</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3.85%</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26626527"/>
                  </a:ext>
                </a:extLst>
              </a:tr>
              <a:tr h="382129">
                <a:tc>
                  <a:txBody>
                    <a:bodyPr/>
                    <a:lstStyle/>
                    <a:p>
                      <a:pPr algn="ctr" rtl="0" fontAlgn="ctr"/>
                      <a:r>
                        <a:rPr lang="es-PE" sz="1500" b="0" i="0" u="none" strike="noStrike">
                          <a:solidFill>
                            <a:srgbClr val="000000"/>
                          </a:solidFill>
                          <a:effectLst/>
                          <a:latin typeface="Calibri" panose="020F0502020204030204" pitchFamily="34" charset="0"/>
                        </a:rPr>
                        <a:t>2023</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214,790.3</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3,402.0</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dirty="0">
                          <a:solidFill>
                            <a:srgbClr val="000000"/>
                          </a:solidFill>
                          <a:effectLst/>
                          <a:latin typeface="Calibri" panose="020F0502020204030204" pitchFamily="34" charset="0"/>
                        </a:rPr>
                        <a:t>1.58%</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3,578.4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0" i="0" u="none" strike="noStrike">
                          <a:solidFill>
                            <a:srgbClr val="000000"/>
                          </a:solidFill>
                          <a:effectLst/>
                          <a:latin typeface="Calibri" panose="020F0502020204030204" pitchFamily="34" charset="0"/>
                        </a:rPr>
                        <a:t>7.26%</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98947049"/>
                  </a:ext>
                </a:extLst>
              </a:tr>
              <a:tr h="382129">
                <a:tc>
                  <a:txBody>
                    <a:bodyPr/>
                    <a:lstStyle/>
                    <a:p>
                      <a:pPr algn="ctr" rtl="0" fontAlgn="ctr"/>
                      <a:r>
                        <a:rPr lang="es-PE" sz="1500" b="1" i="0" u="none" strike="noStrike">
                          <a:solidFill>
                            <a:srgbClr val="C00000"/>
                          </a:solidFill>
                          <a:effectLst/>
                          <a:latin typeface="Calibri" panose="020F0502020204030204" pitchFamily="34" charset="0"/>
                        </a:rPr>
                        <a:t>*2024</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1" i="0" u="none" strike="noStrike">
                          <a:solidFill>
                            <a:srgbClr val="C00000"/>
                          </a:solidFill>
                          <a:effectLst/>
                          <a:latin typeface="Calibri" panose="020F0502020204030204" pitchFamily="34" charset="0"/>
                        </a:rPr>
                        <a:t>240,806.2</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1" i="0" u="none" strike="noStrike">
                          <a:solidFill>
                            <a:srgbClr val="C00000"/>
                          </a:solidFill>
                          <a:effectLst/>
                          <a:latin typeface="Calibri" panose="020F0502020204030204" pitchFamily="34" charset="0"/>
                        </a:rPr>
                        <a:t>3,645.9</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1" i="0" u="none" strike="noStrike" dirty="0">
                          <a:solidFill>
                            <a:srgbClr val="C00000"/>
                          </a:solidFill>
                          <a:effectLst/>
                          <a:latin typeface="Calibri" panose="020F0502020204030204" pitchFamily="34" charset="0"/>
                        </a:rPr>
                        <a:t>1.51%</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1" i="0" u="none" strike="noStrike" dirty="0">
                          <a:solidFill>
                            <a:srgbClr val="C00000"/>
                          </a:solidFill>
                          <a:effectLst/>
                          <a:latin typeface="Calibri" panose="020F0502020204030204" pitchFamily="34" charset="0"/>
                        </a:rPr>
                        <a:t> </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s-PE" sz="1500" b="1" i="0" u="none" strike="noStrike" dirty="0">
                          <a:solidFill>
                            <a:srgbClr val="C00000"/>
                          </a:solidFill>
                          <a:effectLst/>
                          <a:latin typeface="Calibri" panose="020F0502020204030204" pitchFamily="34" charset="0"/>
                        </a:rPr>
                        <a:t>7.17%</a:t>
                      </a:r>
                    </a:p>
                  </a:txBody>
                  <a:tcPr marL="6222" marR="6222" marT="6222"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82029531"/>
                  </a:ext>
                </a:extLst>
              </a:tr>
            </a:tbl>
          </a:graphicData>
        </a:graphic>
      </p:graphicFrame>
    </p:spTree>
    <p:extLst>
      <p:ext uri="{BB962C8B-B14F-4D97-AF65-F5344CB8AC3E}">
        <p14:creationId xmlns:p14="http://schemas.microsoft.com/office/powerpoint/2010/main" val="427370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reeform 2">
            <a:extLst>
              <a:ext uri="{FF2B5EF4-FFF2-40B4-BE49-F238E27FC236}">
                <a16:creationId xmlns:a16="http://schemas.microsoft.com/office/drawing/2014/main" id="{08CAAEAE-4A65-E646-AA6D-80C73EC8CB83}"/>
              </a:ext>
            </a:extLst>
          </p:cNvPr>
          <p:cNvSpPr>
            <a:spLocks noChangeArrowheads="1"/>
          </p:cNvSpPr>
          <p:nvPr/>
        </p:nvSpPr>
        <p:spPr bwMode="auto">
          <a:xfrm>
            <a:off x="2015071" y="1153719"/>
            <a:ext cx="1919785" cy="1183317"/>
          </a:xfrm>
          <a:custGeom>
            <a:avLst/>
            <a:gdLst>
              <a:gd name="T0" fmla="*/ 0 w 4461"/>
              <a:gd name="T1" fmla="*/ 0 h 3770"/>
              <a:gd name="T2" fmla="*/ 0 w 4461"/>
              <a:gd name="T3" fmla="*/ 3466 h 3770"/>
              <a:gd name="T4" fmla="*/ 1872 w 4461"/>
              <a:gd name="T5" fmla="*/ 3466 h 3770"/>
              <a:gd name="T6" fmla="*/ 2230 w 4461"/>
              <a:gd name="T7" fmla="*/ 3769 h 3770"/>
              <a:gd name="T8" fmla="*/ 2589 w 4461"/>
              <a:gd name="T9" fmla="*/ 3466 h 3770"/>
              <a:gd name="T10" fmla="*/ 4460 w 4461"/>
              <a:gd name="T11" fmla="*/ 3466 h 3770"/>
              <a:gd name="T12" fmla="*/ 4460 w 4461"/>
              <a:gd name="T13" fmla="*/ 0 h 3770"/>
              <a:gd name="T14" fmla="*/ 0 w 4461"/>
              <a:gd name="T15" fmla="*/ 0 h 3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1" h="3770">
                <a:moveTo>
                  <a:pt x="0" y="0"/>
                </a:moveTo>
                <a:lnTo>
                  <a:pt x="0" y="3466"/>
                </a:lnTo>
                <a:lnTo>
                  <a:pt x="1872" y="3466"/>
                </a:lnTo>
                <a:lnTo>
                  <a:pt x="2230" y="3769"/>
                </a:lnTo>
                <a:lnTo>
                  <a:pt x="2589" y="3466"/>
                </a:lnTo>
                <a:lnTo>
                  <a:pt x="4460" y="3466"/>
                </a:lnTo>
                <a:lnTo>
                  <a:pt x="4460" y="0"/>
                </a:lnTo>
                <a:lnTo>
                  <a:pt x="0" y="0"/>
                </a:lnTo>
              </a:path>
            </a:pathLst>
          </a:custGeom>
          <a:solidFill>
            <a:schemeClr val="accent1"/>
          </a:solidFill>
          <a:ln>
            <a:noFill/>
          </a:ln>
          <a:effectLst/>
        </p:spPr>
        <p:txBody>
          <a:bodyPr wrap="none" anchor="ctr"/>
          <a:lstStyle/>
          <a:p>
            <a:endParaRPr lang="es-PE" sz="3266" dirty="0"/>
          </a:p>
        </p:txBody>
      </p:sp>
      <p:sp>
        <p:nvSpPr>
          <p:cNvPr id="182" name="Freeform 4">
            <a:extLst>
              <a:ext uri="{FF2B5EF4-FFF2-40B4-BE49-F238E27FC236}">
                <a16:creationId xmlns:a16="http://schemas.microsoft.com/office/drawing/2014/main" id="{574F0C87-9FE8-144C-8739-A7D0A8BA93B0}"/>
              </a:ext>
            </a:extLst>
          </p:cNvPr>
          <p:cNvSpPr>
            <a:spLocks noChangeArrowheads="1"/>
          </p:cNvSpPr>
          <p:nvPr/>
        </p:nvSpPr>
        <p:spPr bwMode="auto">
          <a:xfrm>
            <a:off x="3980385" y="1153719"/>
            <a:ext cx="1919785" cy="1183317"/>
          </a:xfrm>
          <a:custGeom>
            <a:avLst/>
            <a:gdLst>
              <a:gd name="T0" fmla="*/ 0 w 4462"/>
              <a:gd name="T1" fmla="*/ 0 h 3770"/>
              <a:gd name="T2" fmla="*/ 0 w 4462"/>
              <a:gd name="T3" fmla="*/ 3466 h 3770"/>
              <a:gd name="T4" fmla="*/ 1872 w 4462"/>
              <a:gd name="T5" fmla="*/ 3466 h 3770"/>
              <a:gd name="T6" fmla="*/ 2231 w 4462"/>
              <a:gd name="T7" fmla="*/ 3769 h 3770"/>
              <a:gd name="T8" fmla="*/ 2589 w 4462"/>
              <a:gd name="T9" fmla="*/ 3466 h 3770"/>
              <a:gd name="T10" fmla="*/ 4461 w 4462"/>
              <a:gd name="T11" fmla="*/ 3466 h 3770"/>
              <a:gd name="T12" fmla="*/ 4461 w 4462"/>
              <a:gd name="T13" fmla="*/ 0 h 3770"/>
              <a:gd name="T14" fmla="*/ 0 w 4462"/>
              <a:gd name="T15" fmla="*/ 0 h 3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2" h="3770">
                <a:moveTo>
                  <a:pt x="0" y="0"/>
                </a:moveTo>
                <a:lnTo>
                  <a:pt x="0" y="3466"/>
                </a:lnTo>
                <a:lnTo>
                  <a:pt x="1872" y="3466"/>
                </a:lnTo>
                <a:lnTo>
                  <a:pt x="2231" y="3769"/>
                </a:lnTo>
                <a:lnTo>
                  <a:pt x="2589" y="3466"/>
                </a:lnTo>
                <a:lnTo>
                  <a:pt x="4461" y="3466"/>
                </a:lnTo>
                <a:lnTo>
                  <a:pt x="4461" y="0"/>
                </a:lnTo>
                <a:lnTo>
                  <a:pt x="0" y="0"/>
                </a:lnTo>
              </a:path>
            </a:pathLst>
          </a:custGeom>
          <a:solidFill>
            <a:schemeClr val="accent2"/>
          </a:solidFill>
          <a:ln>
            <a:noFill/>
          </a:ln>
          <a:effectLst/>
        </p:spPr>
        <p:txBody>
          <a:bodyPr wrap="none" anchor="ctr"/>
          <a:lstStyle/>
          <a:p>
            <a:endParaRPr lang="es-PE" sz="3266" dirty="0"/>
          </a:p>
        </p:txBody>
      </p:sp>
      <p:sp>
        <p:nvSpPr>
          <p:cNvPr id="183" name="Freeform 6">
            <a:extLst>
              <a:ext uri="{FF2B5EF4-FFF2-40B4-BE49-F238E27FC236}">
                <a16:creationId xmlns:a16="http://schemas.microsoft.com/office/drawing/2014/main" id="{C9588FB9-B539-924B-B5C1-0D2C61853ED5}"/>
              </a:ext>
            </a:extLst>
          </p:cNvPr>
          <p:cNvSpPr>
            <a:spLocks noChangeArrowheads="1"/>
          </p:cNvSpPr>
          <p:nvPr/>
        </p:nvSpPr>
        <p:spPr bwMode="auto">
          <a:xfrm>
            <a:off x="5945699" y="1153719"/>
            <a:ext cx="1919785" cy="1183317"/>
          </a:xfrm>
          <a:custGeom>
            <a:avLst/>
            <a:gdLst>
              <a:gd name="T0" fmla="*/ 0 w 4462"/>
              <a:gd name="T1" fmla="*/ 0 h 3770"/>
              <a:gd name="T2" fmla="*/ 0 w 4462"/>
              <a:gd name="T3" fmla="*/ 3466 h 3770"/>
              <a:gd name="T4" fmla="*/ 1872 w 4462"/>
              <a:gd name="T5" fmla="*/ 3466 h 3770"/>
              <a:gd name="T6" fmla="*/ 2231 w 4462"/>
              <a:gd name="T7" fmla="*/ 3769 h 3770"/>
              <a:gd name="T8" fmla="*/ 2589 w 4462"/>
              <a:gd name="T9" fmla="*/ 3466 h 3770"/>
              <a:gd name="T10" fmla="*/ 4461 w 4462"/>
              <a:gd name="T11" fmla="*/ 3466 h 3770"/>
              <a:gd name="T12" fmla="*/ 4461 w 4462"/>
              <a:gd name="T13" fmla="*/ 0 h 3770"/>
              <a:gd name="T14" fmla="*/ 0 w 4462"/>
              <a:gd name="T15" fmla="*/ 0 h 3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2" h="3770">
                <a:moveTo>
                  <a:pt x="0" y="0"/>
                </a:moveTo>
                <a:lnTo>
                  <a:pt x="0" y="3466"/>
                </a:lnTo>
                <a:lnTo>
                  <a:pt x="1872" y="3466"/>
                </a:lnTo>
                <a:lnTo>
                  <a:pt x="2231" y="3769"/>
                </a:lnTo>
                <a:lnTo>
                  <a:pt x="2589" y="3466"/>
                </a:lnTo>
                <a:lnTo>
                  <a:pt x="4461" y="3466"/>
                </a:lnTo>
                <a:lnTo>
                  <a:pt x="4461" y="0"/>
                </a:lnTo>
                <a:lnTo>
                  <a:pt x="0" y="0"/>
                </a:lnTo>
              </a:path>
            </a:pathLst>
          </a:custGeom>
          <a:solidFill>
            <a:schemeClr val="accent3"/>
          </a:solidFill>
          <a:ln>
            <a:noFill/>
          </a:ln>
          <a:effectLst/>
        </p:spPr>
        <p:txBody>
          <a:bodyPr wrap="none" anchor="ctr"/>
          <a:lstStyle/>
          <a:p>
            <a:endParaRPr lang="es-PE" sz="3266" dirty="0"/>
          </a:p>
        </p:txBody>
      </p:sp>
      <p:sp>
        <p:nvSpPr>
          <p:cNvPr id="185" name="Freeform 16">
            <a:extLst>
              <a:ext uri="{FF2B5EF4-FFF2-40B4-BE49-F238E27FC236}">
                <a16:creationId xmlns:a16="http://schemas.microsoft.com/office/drawing/2014/main" id="{FA3F422E-D22B-494E-B85E-27BC65E12339}"/>
              </a:ext>
            </a:extLst>
          </p:cNvPr>
          <p:cNvSpPr>
            <a:spLocks noChangeArrowheads="1"/>
          </p:cNvSpPr>
          <p:nvPr/>
        </p:nvSpPr>
        <p:spPr bwMode="auto">
          <a:xfrm>
            <a:off x="10575890" y="5595090"/>
            <a:ext cx="1919785" cy="380599"/>
          </a:xfrm>
          <a:custGeom>
            <a:avLst/>
            <a:gdLst>
              <a:gd name="T0" fmla="*/ 4461 w 4462"/>
              <a:gd name="T1" fmla="*/ 1210 h 1211"/>
              <a:gd name="T2" fmla="*/ 0 w 4462"/>
              <a:gd name="T3" fmla="*/ 1210 h 1211"/>
              <a:gd name="T4" fmla="*/ 0 w 4462"/>
              <a:gd name="T5" fmla="*/ 0 h 1211"/>
              <a:gd name="T6" fmla="*/ 4461 w 4462"/>
              <a:gd name="T7" fmla="*/ 0 h 1211"/>
              <a:gd name="T8" fmla="*/ 4461 w 4462"/>
              <a:gd name="T9" fmla="*/ 1210 h 1211"/>
            </a:gdLst>
            <a:ahLst/>
            <a:cxnLst>
              <a:cxn ang="0">
                <a:pos x="T0" y="T1"/>
              </a:cxn>
              <a:cxn ang="0">
                <a:pos x="T2" y="T3"/>
              </a:cxn>
              <a:cxn ang="0">
                <a:pos x="T4" y="T5"/>
              </a:cxn>
              <a:cxn ang="0">
                <a:pos x="T6" y="T7"/>
              </a:cxn>
              <a:cxn ang="0">
                <a:pos x="T8" y="T9"/>
              </a:cxn>
            </a:cxnLst>
            <a:rect l="0" t="0" r="r" b="b"/>
            <a:pathLst>
              <a:path w="4462" h="1211">
                <a:moveTo>
                  <a:pt x="4461" y="1210"/>
                </a:moveTo>
                <a:lnTo>
                  <a:pt x="0" y="1210"/>
                </a:lnTo>
                <a:lnTo>
                  <a:pt x="0" y="0"/>
                </a:lnTo>
                <a:lnTo>
                  <a:pt x="4461" y="0"/>
                </a:lnTo>
                <a:lnTo>
                  <a:pt x="4461" y="1210"/>
                </a:lnTo>
              </a:path>
            </a:pathLst>
          </a:custGeom>
          <a:solidFill>
            <a:schemeClr val="bg1"/>
          </a:solidFill>
          <a:ln>
            <a:noFill/>
          </a:ln>
          <a:effectLst/>
        </p:spPr>
        <p:txBody>
          <a:bodyPr wrap="none" anchor="ctr"/>
          <a:lstStyle/>
          <a:p>
            <a:endParaRPr lang="en-US" sz="1400" dirty="0"/>
          </a:p>
        </p:txBody>
      </p:sp>
      <p:sp>
        <p:nvSpPr>
          <p:cNvPr id="205" name="TextBox 50">
            <a:extLst>
              <a:ext uri="{FF2B5EF4-FFF2-40B4-BE49-F238E27FC236}">
                <a16:creationId xmlns:a16="http://schemas.microsoft.com/office/drawing/2014/main" id="{2F24CF17-CB37-ED44-ABED-3A64641F3207}"/>
              </a:ext>
            </a:extLst>
          </p:cNvPr>
          <p:cNvSpPr txBox="1"/>
          <p:nvPr/>
        </p:nvSpPr>
        <p:spPr>
          <a:xfrm>
            <a:off x="2709506" y="1250521"/>
            <a:ext cx="530915" cy="338554"/>
          </a:xfrm>
          <a:prstGeom prst="rect">
            <a:avLst/>
          </a:prstGeom>
          <a:noFill/>
        </p:spPr>
        <p:txBody>
          <a:bodyPr wrap="none" rtlCol="0" anchor="ctr">
            <a:spAutoFit/>
          </a:bodyPr>
          <a:lstStyle/>
          <a:p>
            <a:pPr algn="ctr"/>
            <a:r>
              <a:rPr lang="es-PE" sz="1600" b="1" dirty="0">
                <a:solidFill>
                  <a:schemeClr val="bg1"/>
                </a:solidFill>
                <a:ea typeface="League Spartan" charset="0"/>
                <a:cs typeface="Poppins SemiBold" pitchFamily="2" charset="77"/>
              </a:rPr>
              <a:t>Año</a:t>
            </a:r>
            <a:endParaRPr lang="es-PE" sz="1600" b="1" baseline="30000" dirty="0">
              <a:solidFill>
                <a:schemeClr val="bg1"/>
              </a:solidFill>
              <a:ea typeface="League Spartan" charset="0"/>
              <a:cs typeface="Poppins SemiBold" pitchFamily="2" charset="77"/>
            </a:endParaRPr>
          </a:p>
        </p:txBody>
      </p:sp>
      <p:sp>
        <p:nvSpPr>
          <p:cNvPr id="206" name="TextBox 51">
            <a:extLst>
              <a:ext uri="{FF2B5EF4-FFF2-40B4-BE49-F238E27FC236}">
                <a16:creationId xmlns:a16="http://schemas.microsoft.com/office/drawing/2014/main" id="{F6FA78FD-CB69-E248-AEA0-F0DF7973E391}"/>
              </a:ext>
            </a:extLst>
          </p:cNvPr>
          <p:cNvSpPr txBox="1"/>
          <p:nvPr/>
        </p:nvSpPr>
        <p:spPr>
          <a:xfrm>
            <a:off x="4307445" y="1250521"/>
            <a:ext cx="1265667" cy="338554"/>
          </a:xfrm>
          <a:prstGeom prst="rect">
            <a:avLst/>
          </a:prstGeom>
          <a:noFill/>
        </p:spPr>
        <p:txBody>
          <a:bodyPr wrap="none" rtlCol="0" anchor="ctr">
            <a:spAutoFit/>
          </a:bodyPr>
          <a:lstStyle/>
          <a:p>
            <a:pPr algn="ctr"/>
            <a:r>
              <a:rPr lang="es-PE" sz="1600" b="1" dirty="0">
                <a:solidFill>
                  <a:schemeClr val="bg1"/>
                </a:solidFill>
                <a:ea typeface="League Spartan" charset="0"/>
                <a:cs typeface="Poppins SemiBold" pitchFamily="2" charset="77"/>
              </a:rPr>
              <a:t>Recaudación</a:t>
            </a:r>
            <a:endParaRPr lang="es-PE" sz="1600" b="1" baseline="30000" dirty="0">
              <a:solidFill>
                <a:schemeClr val="bg1"/>
              </a:solidFill>
              <a:ea typeface="League Spartan" charset="0"/>
              <a:cs typeface="Poppins SemiBold" pitchFamily="2" charset="77"/>
            </a:endParaRPr>
          </a:p>
        </p:txBody>
      </p:sp>
      <p:sp>
        <p:nvSpPr>
          <p:cNvPr id="207" name="TextBox 52">
            <a:extLst>
              <a:ext uri="{FF2B5EF4-FFF2-40B4-BE49-F238E27FC236}">
                <a16:creationId xmlns:a16="http://schemas.microsoft.com/office/drawing/2014/main" id="{F94056D7-C60E-8645-AE72-688BA3C50E3F}"/>
              </a:ext>
            </a:extLst>
          </p:cNvPr>
          <p:cNvSpPr txBox="1"/>
          <p:nvPr/>
        </p:nvSpPr>
        <p:spPr>
          <a:xfrm>
            <a:off x="6416580" y="1127411"/>
            <a:ext cx="978024" cy="584775"/>
          </a:xfrm>
          <a:prstGeom prst="rect">
            <a:avLst/>
          </a:prstGeom>
          <a:noFill/>
        </p:spPr>
        <p:txBody>
          <a:bodyPr wrap="none" rtlCol="0" anchor="ctr">
            <a:spAutoFit/>
          </a:bodyPr>
          <a:lstStyle/>
          <a:p>
            <a:pPr algn="ctr"/>
            <a:r>
              <a:rPr lang="es-PE" sz="1600" b="1" dirty="0">
                <a:solidFill>
                  <a:schemeClr val="bg1"/>
                </a:solidFill>
                <a:ea typeface="League Spartan" charset="0"/>
                <a:cs typeface="Poppins SemiBold" pitchFamily="2" charset="77"/>
              </a:rPr>
              <a:t>Variación</a:t>
            </a:r>
          </a:p>
          <a:p>
            <a:pPr algn="ctr"/>
            <a:r>
              <a:rPr lang="es-PE" sz="1600" b="1" dirty="0">
                <a:solidFill>
                  <a:schemeClr val="bg1"/>
                </a:solidFill>
                <a:ea typeface="League Spartan" charset="0"/>
                <a:cs typeface="Poppins SemiBold" pitchFamily="2" charset="77"/>
              </a:rPr>
              <a:t>Anual</a:t>
            </a:r>
            <a:endParaRPr lang="es-PE" sz="1600" b="1" baseline="30000" dirty="0">
              <a:solidFill>
                <a:schemeClr val="bg1"/>
              </a:solidFill>
              <a:ea typeface="League Spartan" charset="0"/>
              <a:cs typeface="Poppins SemiBold" pitchFamily="2" charset="77"/>
            </a:endParaRPr>
          </a:p>
        </p:txBody>
      </p:sp>
      <p:sp>
        <p:nvSpPr>
          <p:cNvPr id="232" name="Shape 2623">
            <a:extLst>
              <a:ext uri="{FF2B5EF4-FFF2-40B4-BE49-F238E27FC236}">
                <a16:creationId xmlns:a16="http://schemas.microsoft.com/office/drawing/2014/main" id="{7FABF075-63CF-CE42-B185-F6028CC38A62}"/>
              </a:ext>
            </a:extLst>
          </p:cNvPr>
          <p:cNvSpPr>
            <a:spLocks noChangeAspect="1"/>
          </p:cNvSpPr>
          <p:nvPr/>
        </p:nvSpPr>
        <p:spPr>
          <a:xfrm>
            <a:off x="2780500" y="1667526"/>
            <a:ext cx="381646" cy="381646"/>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PE" sz="2999" b="1" dirty="0">
              <a:latin typeface="Open Sans Semibold" charset="0"/>
              <a:ea typeface="Open Sans Semibold" charset="0"/>
              <a:cs typeface="Open Sans Semibold" charset="0"/>
            </a:endParaRPr>
          </a:p>
        </p:txBody>
      </p:sp>
      <p:sp>
        <p:nvSpPr>
          <p:cNvPr id="233" name="Shape 2798">
            <a:extLst>
              <a:ext uri="{FF2B5EF4-FFF2-40B4-BE49-F238E27FC236}">
                <a16:creationId xmlns:a16="http://schemas.microsoft.com/office/drawing/2014/main" id="{BAEB7837-A4C3-D04F-B886-F7BD4AD70CAF}"/>
              </a:ext>
            </a:extLst>
          </p:cNvPr>
          <p:cNvSpPr>
            <a:spLocks noChangeAspect="1"/>
          </p:cNvSpPr>
          <p:nvPr/>
        </p:nvSpPr>
        <p:spPr>
          <a:xfrm>
            <a:off x="4700285" y="1744450"/>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PE" sz="2999" b="1" dirty="0">
              <a:latin typeface="Open Sans Semibold" charset="0"/>
              <a:ea typeface="Open Sans Semibold" charset="0"/>
              <a:cs typeface="Open Sans Semibold" charset="0"/>
            </a:endParaRPr>
          </a:p>
        </p:txBody>
      </p:sp>
      <p:sp>
        <p:nvSpPr>
          <p:cNvPr id="234" name="Shape 2546">
            <a:extLst>
              <a:ext uri="{FF2B5EF4-FFF2-40B4-BE49-F238E27FC236}">
                <a16:creationId xmlns:a16="http://schemas.microsoft.com/office/drawing/2014/main" id="{29CA5AA6-D893-5842-BABF-209C0097796B}"/>
              </a:ext>
            </a:extLst>
          </p:cNvPr>
          <p:cNvSpPr>
            <a:spLocks noChangeAspect="1"/>
          </p:cNvSpPr>
          <p:nvPr/>
        </p:nvSpPr>
        <p:spPr>
          <a:xfrm>
            <a:off x="6741763" y="1744450"/>
            <a:ext cx="403610" cy="330227"/>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PE" sz="2999" b="1" dirty="0">
              <a:latin typeface="Open Sans Semibold" charset="0"/>
              <a:ea typeface="Open Sans Semibold" charset="0"/>
              <a:cs typeface="Open Sans Semibold" charset="0"/>
            </a:endParaRPr>
          </a:p>
        </p:txBody>
      </p:sp>
      <p:sp>
        <p:nvSpPr>
          <p:cNvPr id="238" name="Freeform 19">
            <a:extLst>
              <a:ext uri="{FF2B5EF4-FFF2-40B4-BE49-F238E27FC236}">
                <a16:creationId xmlns:a16="http://schemas.microsoft.com/office/drawing/2014/main" id="{35C4CD29-CF7A-804D-A9E9-93C0748E74D1}"/>
              </a:ext>
            </a:extLst>
          </p:cNvPr>
          <p:cNvSpPr>
            <a:spLocks noChangeArrowheads="1"/>
          </p:cNvSpPr>
          <p:nvPr/>
        </p:nvSpPr>
        <p:spPr bwMode="auto">
          <a:xfrm>
            <a:off x="2024971" y="5463112"/>
            <a:ext cx="1919785" cy="379215"/>
          </a:xfrm>
          <a:custGeom>
            <a:avLst/>
            <a:gdLst>
              <a:gd name="T0" fmla="*/ 4461 w 4462"/>
              <a:gd name="T1" fmla="*/ 1209 h 1210"/>
              <a:gd name="T2" fmla="*/ 0 w 4462"/>
              <a:gd name="T3" fmla="*/ 1209 h 1210"/>
              <a:gd name="T4" fmla="*/ 0 w 4462"/>
              <a:gd name="T5" fmla="*/ 0 h 1210"/>
              <a:gd name="T6" fmla="*/ 4461 w 4462"/>
              <a:gd name="T7" fmla="*/ 0 h 1210"/>
              <a:gd name="T8" fmla="*/ 4461 w 4462"/>
              <a:gd name="T9" fmla="*/ 1209 h 1210"/>
            </a:gdLst>
            <a:ahLst/>
            <a:cxnLst>
              <a:cxn ang="0">
                <a:pos x="T0" y="T1"/>
              </a:cxn>
              <a:cxn ang="0">
                <a:pos x="T2" y="T3"/>
              </a:cxn>
              <a:cxn ang="0">
                <a:pos x="T4" y="T5"/>
              </a:cxn>
              <a:cxn ang="0">
                <a:pos x="T6" y="T7"/>
              </a:cxn>
              <a:cxn ang="0">
                <a:pos x="T8" y="T9"/>
              </a:cxn>
            </a:cxnLst>
            <a:rect l="0" t="0" r="r" b="b"/>
            <a:pathLst>
              <a:path w="4462" h="1210">
                <a:moveTo>
                  <a:pt x="4461" y="1209"/>
                </a:moveTo>
                <a:lnTo>
                  <a:pt x="0" y="1209"/>
                </a:lnTo>
                <a:lnTo>
                  <a:pt x="0" y="0"/>
                </a:lnTo>
                <a:lnTo>
                  <a:pt x="4461" y="0"/>
                </a:lnTo>
                <a:lnTo>
                  <a:pt x="4461" y="1209"/>
                </a:lnTo>
              </a:path>
            </a:pathLst>
          </a:custGeom>
          <a:solidFill>
            <a:schemeClr val="bg1"/>
          </a:solidFill>
          <a:ln>
            <a:noFill/>
          </a:ln>
          <a:effectLst/>
        </p:spPr>
        <p:txBody>
          <a:bodyPr wrap="none" anchor="ctr"/>
          <a:lstStyle/>
          <a:p>
            <a:endParaRPr lang="en-US" sz="1400" dirty="0"/>
          </a:p>
        </p:txBody>
      </p:sp>
      <p:sp>
        <p:nvSpPr>
          <p:cNvPr id="8" name="CuadroTexto 7"/>
          <p:cNvSpPr txBox="1"/>
          <p:nvPr/>
        </p:nvSpPr>
        <p:spPr>
          <a:xfrm>
            <a:off x="1915192" y="5575579"/>
            <a:ext cx="2685214" cy="400110"/>
          </a:xfrm>
          <a:prstGeom prst="rect">
            <a:avLst/>
          </a:prstGeom>
          <a:noFill/>
        </p:spPr>
        <p:txBody>
          <a:bodyPr wrap="square" rtlCol="0">
            <a:spAutoFit/>
          </a:bodyPr>
          <a:lstStyle/>
          <a:p>
            <a:pPr fontAlgn="b"/>
            <a:r>
              <a:rPr lang="es-PE" sz="1000" dirty="0"/>
              <a:t>(*) Servicios restringidos por medidas sanitarias.</a:t>
            </a:r>
          </a:p>
          <a:p>
            <a:pPr fontAlgn="b"/>
            <a:r>
              <a:rPr lang="es-PE" sz="1000" dirty="0"/>
              <a:t>(**) Estimación.</a:t>
            </a:r>
          </a:p>
        </p:txBody>
      </p:sp>
      <p:graphicFrame>
        <p:nvGraphicFramePr>
          <p:cNvPr id="11" name="Tabla 10"/>
          <p:cNvGraphicFramePr>
            <a:graphicFrameLocks noGrp="1"/>
          </p:cNvGraphicFramePr>
          <p:nvPr>
            <p:extLst>
              <p:ext uri="{D42A27DB-BD31-4B8C-83A1-F6EECF244321}">
                <p14:modId xmlns:p14="http://schemas.microsoft.com/office/powerpoint/2010/main" val="1795085434"/>
              </p:ext>
            </p:extLst>
          </p:nvPr>
        </p:nvGraphicFramePr>
        <p:xfrm>
          <a:off x="2015070" y="2415848"/>
          <a:ext cx="5853681" cy="2913894"/>
        </p:xfrm>
        <a:graphic>
          <a:graphicData uri="http://schemas.openxmlformats.org/drawingml/2006/table">
            <a:tbl>
              <a:tblPr/>
              <a:tblGrid>
                <a:gridCol w="1938269">
                  <a:extLst>
                    <a:ext uri="{9D8B030D-6E8A-4147-A177-3AD203B41FA5}">
                      <a16:colId xmlns:a16="http://schemas.microsoft.com/office/drawing/2014/main" val="20000"/>
                    </a:ext>
                  </a:extLst>
                </a:gridCol>
                <a:gridCol w="1969479">
                  <a:extLst>
                    <a:ext uri="{9D8B030D-6E8A-4147-A177-3AD203B41FA5}">
                      <a16:colId xmlns:a16="http://schemas.microsoft.com/office/drawing/2014/main" val="20001"/>
                    </a:ext>
                  </a:extLst>
                </a:gridCol>
                <a:gridCol w="1945933">
                  <a:extLst>
                    <a:ext uri="{9D8B030D-6E8A-4147-A177-3AD203B41FA5}">
                      <a16:colId xmlns:a16="http://schemas.microsoft.com/office/drawing/2014/main" val="20002"/>
                    </a:ext>
                  </a:extLst>
                </a:gridCol>
              </a:tblGrid>
              <a:tr h="323766">
                <a:tc>
                  <a:txBody>
                    <a:bodyPr/>
                    <a:lstStyle/>
                    <a:p>
                      <a:pPr algn="ctr" fontAlgn="b"/>
                      <a:r>
                        <a:rPr lang="es-PE" sz="1800" b="0" i="0" u="none" strike="noStrike" dirty="0">
                          <a:solidFill>
                            <a:srgbClr val="000000"/>
                          </a:solidFill>
                          <a:effectLst/>
                          <a:latin typeface="Calibri" panose="020F0502020204030204" pitchFamily="34" charset="0"/>
                        </a:rPr>
                        <a:t>2015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000000"/>
                          </a:solidFill>
                          <a:effectLst/>
                          <a:latin typeface="Calibri" panose="020F0502020204030204" pitchFamily="34" charset="0"/>
                        </a:rPr>
                        <a:t>196,1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000000"/>
                          </a:solidFill>
                          <a:effectLst/>
                          <a:latin typeface="Calibri" panose="020F0502020204030204" pitchFamily="34" charset="0"/>
                        </a:rPr>
                        <a: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323766">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2016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199,9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1.9%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001"/>
                  </a:ext>
                </a:extLst>
              </a:tr>
              <a:tr h="323766">
                <a:tc>
                  <a:txBody>
                    <a:bodyPr/>
                    <a:lstStyle/>
                    <a:p>
                      <a:pPr algn="ctr" fontAlgn="b"/>
                      <a:r>
                        <a:rPr lang="es-PE" sz="1800" b="0" i="0" u="none" strike="noStrike" dirty="0">
                          <a:solidFill>
                            <a:srgbClr val="000000"/>
                          </a:solidFill>
                          <a:effectLst/>
                          <a:latin typeface="Calibri" panose="020F0502020204030204" pitchFamily="34" charset="0"/>
                        </a:rPr>
                        <a:t>2017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000000"/>
                          </a:solidFill>
                          <a:effectLst/>
                          <a:latin typeface="Calibri" panose="020F0502020204030204" pitchFamily="34" charset="0"/>
                        </a:rPr>
                        <a:t>226,9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000000"/>
                          </a:solidFill>
                          <a:effectLst/>
                          <a:latin typeface="Calibri" panose="020F0502020204030204" pitchFamily="34" charset="0"/>
                        </a:rPr>
                        <a:t>13.5%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323766">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2018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238,7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5.2%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003"/>
                  </a:ext>
                </a:extLst>
              </a:tr>
              <a:tr h="323766">
                <a:tc>
                  <a:txBody>
                    <a:bodyPr/>
                    <a:lstStyle/>
                    <a:p>
                      <a:pPr algn="ctr" fontAlgn="b"/>
                      <a:r>
                        <a:rPr lang="es-PE" sz="1800" b="0" i="0" u="none" strike="noStrike" dirty="0">
                          <a:solidFill>
                            <a:srgbClr val="000000"/>
                          </a:solidFill>
                          <a:effectLst/>
                          <a:latin typeface="Calibri" panose="020F0502020204030204" pitchFamily="34" charset="0"/>
                        </a:rPr>
                        <a:t>2019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000000"/>
                          </a:solidFill>
                          <a:effectLst/>
                          <a:latin typeface="Calibri" panose="020F0502020204030204" pitchFamily="34" charset="0"/>
                        </a:rPr>
                        <a:t>257,4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000000"/>
                          </a:solidFill>
                          <a:effectLst/>
                          <a:latin typeface="Calibri" panose="020F0502020204030204" pitchFamily="34" charset="0"/>
                        </a:rPr>
                        <a:t>7.8%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323766">
                <a:tc>
                  <a:txBody>
                    <a:bodyPr/>
                    <a:lstStyle/>
                    <a:p>
                      <a:pPr algn="ctr" fontAlgn="b"/>
                      <a:r>
                        <a:rPr lang="es-PE" sz="1800" b="0" i="0" u="none" strike="noStrike" dirty="0">
                          <a:solidFill>
                            <a:srgbClr val="C00000"/>
                          </a:solidFill>
                          <a:effectLst/>
                          <a:latin typeface="Calibri" panose="020F0502020204030204" pitchFamily="34" charset="0"/>
                        </a:rPr>
                        <a:t>2020*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s-PE" sz="1800" b="0" i="0" u="none" strike="noStrike" dirty="0">
                          <a:solidFill>
                            <a:srgbClr val="C00000"/>
                          </a:solidFill>
                          <a:effectLst/>
                          <a:latin typeface="Calibri" panose="020F0502020204030204" pitchFamily="34" charset="0"/>
                        </a:rPr>
                        <a:t>140,8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s-PE" sz="1800" b="0" i="0" u="none" strike="noStrike" dirty="0">
                          <a:solidFill>
                            <a:srgbClr val="C00000"/>
                          </a:solidFill>
                          <a:effectLst/>
                          <a:latin typeface="Calibri" panose="020F0502020204030204" pitchFamily="34" charset="0"/>
                        </a:rPr>
                        <a:t>-45.3%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005"/>
                  </a:ext>
                </a:extLst>
              </a:tr>
              <a:tr h="323766">
                <a:tc>
                  <a:txBody>
                    <a:bodyPr/>
                    <a:lstStyle/>
                    <a:p>
                      <a:pPr algn="ctr" fontAlgn="b"/>
                      <a:r>
                        <a:rPr lang="es-PE" sz="1800" b="0" i="0" u="none" strike="noStrike" dirty="0">
                          <a:solidFill>
                            <a:srgbClr val="C00000"/>
                          </a:solidFill>
                          <a:effectLst/>
                          <a:latin typeface="Calibri" panose="020F0502020204030204" pitchFamily="34" charset="0"/>
                        </a:rPr>
                        <a:t>2021*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C00000"/>
                          </a:solidFill>
                          <a:effectLst/>
                          <a:latin typeface="Calibri" panose="020F0502020204030204" pitchFamily="34" charset="0"/>
                        </a:rPr>
                        <a:t>207,7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tc>
                  <a:txBody>
                    <a:bodyPr/>
                    <a:lstStyle/>
                    <a:p>
                      <a:pPr algn="ctr" fontAlgn="b"/>
                      <a:r>
                        <a:rPr lang="es-PE" sz="1800" b="0" i="0" u="none" strike="noStrike" dirty="0">
                          <a:solidFill>
                            <a:srgbClr val="C00000"/>
                          </a:solidFill>
                          <a:effectLst/>
                          <a:latin typeface="Calibri" panose="020F0502020204030204" pitchFamily="34" charset="0"/>
                        </a:rPr>
                        <a:t>47.5%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323766">
                <a:tc>
                  <a:txBody>
                    <a:bodyPr/>
                    <a:lstStyle/>
                    <a:p>
                      <a:pPr algn="ctr" fontAlgn="b"/>
                      <a:r>
                        <a:rPr lang="es-PE" sz="1800" b="0" i="0" u="none" strike="noStrike" dirty="0">
                          <a:solidFill>
                            <a:srgbClr val="000000"/>
                          </a:solidFill>
                          <a:effectLst/>
                          <a:latin typeface="Calibri" panose="020F0502020204030204" pitchFamily="34" charset="0"/>
                        </a:rPr>
                        <a:t>2022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s-PE" sz="1800" b="0" i="0" u="none" strike="noStrike" dirty="0">
                          <a:solidFill>
                            <a:srgbClr val="000000"/>
                          </a:solidFill>
                          <a:effectLst/>
                          <a:latin typeface="Calibri" panose="020F0502020204030204" pitchFamily="34" charset="0"/>
                        </a:rPr>
                        <a:t>242,4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s-PE" sz="1800" b="0" i="0" u="none" strike="noStrike" dirty="0">
                          <a:solidFill>
                            <a:srgbClr val="000000"/>
                          </a:solidFill>
                          <a:effectLst/>
                          <a:latin typeface="Calibri" panose="020F0502020204030204" pitchFamily="34" charset="0"/>
                        </a:rPr>
                        <a:t>16.7%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007"/>
                  </a:ext>
                </a:extLst>
              </a:tr>
              <a:tr h="323766">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2023**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262,7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 latinLnBrk="0" hangingPunct="1"/>
                      <a:r>
                        <a:rPr lang="es-PE" sz="1800" b="0" i="0" u="none" strike="noStrike" kern="1200" dirty="0">
                          <a:solidFill>
                            <a:srgbClr val="000000"/>
                          </a:solidFill>
                          <a:effectLst/>
                          <a:latin typeface="Calibri" panose="020F0502020204030204" pitchFamily="34" charset="0"/>
                          <a:ea typeface="+mn-ea"/>
                          <a:cs typeface="+mn-cs"/>
                        </a:rPr>
                        <a:t>8.4%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22" name="Rectángulo 21"/>
          <p:cNvSpPr/>
          <p:nvPr/>
        </p:nvSpPr>
        <p:spPr>
          <a:xfrm>
            <a:off x="1915192" y="5350523"/>
            <a:ext cx="2326379"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solidFill>
                  <a:schemeClr val="tx1"/>
                </a:solidFill>
              </a:rPr>
              <a:t>Montos expresados en Millones S/</a:t>
            </a:r>
            <a:endParaRPr lang="es-PE" sz="1200" dirty="0">
              <a:solidFill>
                <a:schemeClr val="tx1"/>
              </a:solidFill>
            </a:endParaRPr>
          </a:p>
        </p:txBody>
      </p:sp>
      <p:sp>
        <p:nvSpPr>
          <p:cNvPr id="24" name="Freeform 4">
            <a:extLst>
              <a:ext uri="{FF2B5EF4-FFF2-40B4-BE49-F238E27FC236}">
                <a16:creationId xmlns:a16="http://schemas.microsoft.com/office/drawing/2014/main" id="{58EB5E14-E073-455B-A535-00979B5786F0}"/>
              </a:ext>
            </a:extLst>
          </p:cNvPr>
          <p:cNvSpPr>
            <a:spLocks noChangeArrowheads="1"/>
          </p:cNvSpPr>
          <p:nvPr/>
        </p:nvSpPr>
        <p:spPr bwMode="auto">
          <a:xfrm>
            <a:off x="7910264" y="1153719"/>
            <a:ext cx="1919785" cy="1183317"/>
          </a:xfrm>
          <a:custGeom>
            <a:avLst/>
            <a:gdLst>
              <a:gd name="T0" fmla="*/ 0 w 4462"/>
              <a:gd name="T1" fmla="*/ 0 h 3770"/>
              <a:gd name="T2" fmla="*/ 0 w 4462"/>
              <a:gd name="T3" fmla="*/ 3466 h 3770"/>
              <a:gd name="T4" fmla="*/ 1872 w 4462"/>
              <a:gd name="T5" fmla="*/ 3466 h 3770"/>
              <a:gd name="T6" fmla="*/ 2231 w 4462"/>
              <a:gd name="T7" fmla="*/ 3769 h 3770"/>
              <a:gd name="T8" fmla="*/ 2589 w 4462"/>
              <a:gd name="T9" fmla="*/ 3466 h 3770"/>
              <a:gd name="T10" fmla="*/ 4461 w 4462"/>
              <a:gd name="T11" fmla="*/ 3466 h 3770"/>
              <a:gd name="T12" fmla="*/ 4461 w 4462"/>
              <a:gd name="T13" fmla="*/ 0 h 3770"/>
              <a:gd name="T14" fmla="*/ 0 w 4462"/>
              <a:gd name="T15" fmla="*/ 0 h 3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2" h="3770">
                <a:moveTo>
                  <a:pt x="0" y="0"/>
                </a:moveTo>
                <a:lnTo>
                  <a:pt x="0" y="3466"/>
                </a:lnTo>
                <a:lnTo>
                  <a:pt x="1872" y="3466"/>
                </a:lnTo>
                <a:lnTo>
                  <a:pt x="2231" y="3769"/>
                </a:lnTo>
                <a:lnTo>
                  <a:pt x="2589" y="3466"/>
                </a:lnTo>
                <a:lnTo>
                  <a:pt x="4461" y="3466"/>
                </a:lnTo>
                <a:lnTo>
                  <a:pt x="4461" y="0"/>
                </a:lnTo>
                <a:lnTo>
                  <a:pt x="0" y="0"/>
                </a:lnTo>
              </a:path>
            </a:pathLst>
          </a:custGeom>
          <a:solidFill>
            <a:schemeClr val="accent2"/>
          </a:solidFill>
          <a:ln>
            <a:noFill/>
          </a:ln>
          <a:effectLst/>
        </p:spPr>
        <p:txBody>
          <a:bodyPr wrap="none" anchor="ctr"/>
          <a:lstStyle/>
          <a:p>
            <a:endParaRPr lang="es-PE" sz="3266" dirty="0"/>
          </a:p>
        </p:txBody>
      </p:sp>
      <p:sp>
        <p:nvSpPr>
          <p:cNvPr id="25" name="TextBox 51">
            <a:extLst>
              <a:ext uri="{FF2B5EF4-FFF2-40B4-BE49-F238E27FC236}">
                <a16:creationId xmlns:a16="http://schemas.microsoft.com/office/drawing/2014/main" id="{3A24DE3C-0D06-4232-8C71-B65C32E369B6}"/>
              </a:ext>
            </a:extLst>
          </p:cNvPr>
          <p:cNvSpPr txBox="1"/>
          <p:nvPr/>
        </p:nvSpPr>
        <p:spPr>
          <a:xfrm>
            <a:off x="8054836" y="1212408"/>
            <a:ext cx="1695832" cy="502702"/>
          </a:xfrm>
          <a:prstGeom prst="rect">
            <a:avLst/>
          </a:prstGeom>
          <a:noFill/>
        </p:spPr>
        <p:txBody>
          <a:bodyPr wrap="square" rtlCol="0" anchor="ctr">
            <a:spAutoFit/>
          </a:bodyPr>
          <a:lstStyle/>
          <a:p>
            <a:pPr algn="ctr"/>
            <a:r>
              <a:rPr lang="es-ES" sz="2000" b="1" baseline="30000" dirty="0">
                <a:solidFill>
                  <a:schemeClr val="bg1"/>
                </a:solidFill>
                <a:ea typeface="League Spartan" charset="0"/>
                <a:cs typeface="Poppins SemiBold" pitchFamily="2" charset="77"/>
              </a:rPr>
              <a:t>ASIGNACIÓN 2023 COMO RO</a:t>
            </a:r>
            <a:endParaRPr lang="es-PE" sz="2000" b="1" baseline="30000" dirty="0">
              <a:solidFill>
                <a:schemeClr val="bg1"/>
              </a:solidFill>
              <a:ea typeface="League Spartan" charset="0"/>
              <a:cs typeface="Poppins SemiBold" pitchFamily="2" charset="77"/>
            </a:endParaRPr>
          </a:p>
        </p:txBody>
      </p:sp>
      <p:sp>
        <p:nvSpPr>
          <p:cNvPr id="26" name="Shape 2798">
            <a:extLst>
              <a:ext uri="{FF2B5EF4-FFF2-40B4-BE49-F238E27FC236}">
                <a16:creationId xmlns:a16="http://schemas.microsoft.com/office/drawing/2014/main" id="{A5FC6990-CD56-437F-99F9-A0C4456C52D0}"/>
              </a:ext>
            </a:extLst>
          </p:cNvPr>
          <p:cNvSpPr>
            <a:spLocks noChangeAspect="1"/>
          </p:cNvSpPr>
          <p:nvPr/>
        </p:nvSpPr>
        <p:spPr>
          <a:xfrm>
            <a:off x="8661337" y="1744450"/>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s-PE" sz="2999" b="1" dirty="0">
              <a:latin typeface="Open Sans Semibold" charset="0"/>
              <a:ea typeface="Open Sans Semibold" charset="0"/>
              <a:cs typeface="Open Sans Semibold" charset="0"/>
            </a:endParaRPr>
          </a:p>
        </p:txBody>
      </p:sp>
      <p:graphicFrame>
        <p:nvGraphicFramePr>
          <p:cNvPr id="2" name="Tabla 1">
            <a:extLst>
              <a:ext uri="{FF2B5EF4-FFF2-40B4-BE49-F238E27FC236}">
                <a16:creationId xmlns:a16="http://schemas.microsoft.com/office/drawing/2014/main" id="{29121D27-360A-4B86-A8B1-B2323A32A5D3}"/>
              </a:ext>
            </a:extLst>
          </p:cNvPr>
          <p:cNvGraphicFramePr>
            <a:graphicFrameLocks noGrp="1"/>
          </p:cNvGraphicFramePr>
          <p:nvPr>
            <p:extLst>
              <p:ext uri="{D42A27DB-BD31-4B8C-83A1-F6EECF244321}">
                <p14:modId xmlns:p14="http://schemas.microsoft.com/office/powerpoint/2010/main" val="2876299469"/>
              </p:ext>
            </p:extLst>
          </p:nvPr>
        </p:nvGraphicFramePr>
        <p:xfrm>
          <a:off x="7936032" y="2415848"/>
          <a:ext cx="1946917" cy="2913894"/>
        </p:xfrm>
        <a:graphic>
          <a:graphicData uri="http://schemas.openxmlformats.org/drawingml/2006/table">
            <a:tbl>
              <a:tblPr/>
              <a:tblGrid>
                <a:gridCol w="1946917">
                  <a:extLst>
                    <a:ext uri="{9D8B030D-6E8A-4147-A177-3AD203B41FA5}">
                      <a16:colId xmlns:a16="http://schemas.microsoft.com/office/drawing/2014/main" val="784701814"/>
                    </a:ext>
                  </a:extLst>
                </a:gridCol>
              </a:tblGrid>
              <a:tr h="323766">
                <a:tc>
                  <a:txBody>
                    <a:bodyPr/>
                    <a:lstStyle/>
                    <a:p>
                      <a:pPr algn="ctr" fontAlgn="b"/>
                      <a:endParaRPr lang="es-PE"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620739574"/>
                  </a:ext>
                </a:extLst>
              </a:tr>
              <a:tr h="323766">
                <a:tc>
                  <a:txBody>
                    <a:bodyPr/>
                    <a:lstStyle/>
                    <a:p>
                      <a:pPr algn="ctr" fontAlgn="b"/>
                      <a:endParaRPr lang="es-PE" sz="1800" b="0" i="0" u="none" strike="noStrike" dirty="0">
                        <a:solidFill>
                          <a:srgbClr val="C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47047741"/>
                  </a:ext>
                </a:extLst>
              </a:tr>
              <a:tr h="323766">
                <a:tc>
                  <a:txBody>
                    <a:bodyPr/>
                    <a:lstStyle/>
                    <a:p>
                      <a:pPr algn="ctr" fontAlgn="b"/>
                      <a:endParaRPr lang="es-PE" sz="1800" b="0" i="0" u="none" strike="noStrike" dirty="0">
                        <a:solidFill>
                          <a:srgbClr val="C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700978114"/>
                  </a:ext>
                </a:extLst>
              </a:tr>
              <a:tr h="323766">
                <a:tc>
                  <a:txBody>
                    <a:bodyPr/>
                    <a:lstStyle/>
                    <a:p>
                      <a:pPr algn="ctr" fontAlgn="b"/>
                      <a:endParaRPr lang="es-PE"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27277689"/>
                  </a:ext>
                </a:extLst>
              </a:tr>
              <a:tr h="323766">
                <a:tc>
                  <a:txBody>
                    <a:bodyPr/>
                    <a:lstStyle/>
                    <a:p>
                      <a:pPr algn="ctr" fontAlgn="b"/>
                      <a:endParaRPr lang="es-PE"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4045569508"/>
                  </a:ext>
                </a:extLst>
              </a:tr>
              <a:tr h="323766">
                <a:tc>
                  <a:txBody>
                    <a:bodyPr/>
                    <a:lstStyle/>
                    <a:p>
                      <a:pPr algn="ctr" fontAlgn="b"/>
                      <a:endParaRPr lang="es-PE"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88310130"/>
                  </a:ext>
                </a:extLst>
              </a:tr>
              <a:tr h="323766">
                <a:tc>
                  <a:txBody>
                    <a:bodyPr/>
                    <a:lstStyle/>
                    <a:p>
                      <a:pPr algn="ctr" fontAlgn="b"/>
                      <a:endParaRPr lang="es-PE"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DEBF7"/>
                    </a:solidFill>
                  </a:tcPr>
                </a:tc>
                <a:extLst>
                  <a:ext uri="{0D108BD9-81ED-4DB2-BD59-A6C34878D82A}">
                    <a16:rowId xmlns:a16="http://schemas.microsoft.com/office/drawing/2014/main" val="2561857696"/>
                  </a:ext>
                </a:extLst>
              </a:tr>
              <a:tr h="323766">
                <a:tc>
                  <a:txBody>
                    <a:bodyPr/>
                    <a:lstStyle/>
                    <a:p>
                      <a:pPr algn="ctr" fontAlgn="b"/>
                      <a:endParaRPr lang="es-PE"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67278071"/>
                  </a:ext>
                </a:extLst>
              </a:tr>
              <a:tr h="32376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E" sz="1800" b="0" i="0" u="none" strike="noStrike" dirty="0">
                          <a:solidFill>
                            <a:srgbClr val="000000"/>
                          </a:solidFill>
                          <a:effectLst/>
                          <a:highlight>
                            <a:srgbClr val="FFFF00"/>
                          </a:highlight>
                          <a:latin typeface="Calibri" panose="020F0502020204030204" pitchFamily="34" charset="0"/>
                        </a:rPr>
                        <a:t>200,0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ángulo 2">
            <a:extLst>
              <a:ext uri="{FF2B5EF4-FFF2-40B4-BE49-F238E27FC236}">
                <a16:creationId xmlns:a16="http://schemas.microsoft.com/office/drawing/2014/main" id="{7AE08621-A485-45D7-A4E3-B62C35329693}"/>
              </a:ext>
            </a:extLst>
          </p:cNvPr>
          <p:cNvSpPr/>
          <p:nvPr/>
        </p:nvSpPr>
        <p:spPr>
          <a:xfrm>
            <a:off x="5068550" y="5463112"/>
            <a:ext cx="4849753" cy="8228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ln w="0"/>
                <a:solidFill>
                  <a:schemeClr val="tx1"/>
                </a:solidFill>
                <a:effectLst>
                  <a:outerShdw blurRad="38100" dist="19050" dir="2700000" algn="tl" rotWithShape="0">
                    <a:schemeClr val="dk1">
                      <a:alpha val="40000"/>
                    </a:schemeClr>
                  </a:outerShdw>
                </a:effectLst>
              </a:rPr>
              <a:t>Se estima un saldo de </a:t>
            </a:r>
            <a:r>
              <a:rPr lang="es-ES" dirty="0">
                <a:ln w="0"/>
                <a:solidFill>
                  <a:srgbClr val="FF0000"/>
                </a:solidFill>
                <a:effectLst>
                  <a:outerShdw blurRad="38100" dist="19050" dir="2700000" algn="tl" rotWithShape="0">
                    <a:schemeClr val="dk1">
                      <a:alpha val="40000"/>
                    </a:schemeClr>
                  </a:outerShdw>
                </a:effectLst>
              </a:rPr>
              <a:t>62 millones </a:t>
            </a:r>
            <a:r>
              <a:rPr lang="es-ES" dirty="0">
                <a:ln w="0"/>
                <a:solidFill>
                  <a:schemeClr val="tx1"/>
                </a:solidFill>
                <a:effectLst>
                  <a:outerShdw blurRad="38100" dist="19050" dir="2700000" algn="tl" rotWithShape="0">
                    <a:schemeClr val="dk1">
                      <a:alpha val="40000"/>
                    </a:schemeClr>
                  </a:outerShdw>
                </a:effectLst>
              </a:rPr>
              <a:t>no retribuido en un escenario conservador de recaudación</a:t>
            </a:r>
            <a:endParaRPr lang="es-PE" dirty="0">
              <a:ln w="0"/>
              <a:solidFill>
                <a:schemeClr val="tx1"/>
              </a:solidFill>
              <a:effectLst>
                <a:outerShdw blurRad="38100" dist="19050" dir="2700000" algn="tl" rotWithShape="0">
                  <a:schemeClr val="dk1">
                    <a:alpha val="40000"/>
                  </a:schemeClr>
                </a:outerShdw>
              </a:effectLst>
            </a:endParaRPr>
          </a:p>
        </p:txBody>
      </p:sp>
      <p:pic>
        <p:nvPicPr>
          <p:cNvPr id="27"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28"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9"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algn="ctr"/>
            <a:r>
              <a:rPr lang="es-ES" b="1" dirty="0">
                <a:solidFill>
                  <a:schemeClr val="bg1"/>
                </a:solidFill>
                <a:latin typeface="Calibri" panose="020F0502020204030204" pitchFamily="34" charset="0"/>
                <a:cs typeface="Calibri" panose="020F0502020204030204" pitchFamily="34" charset="0"/>
              </a:rPr>
              <a:t>RECAUDACIÓN DE SERVICIOS JUDICIALES (EX RECURSOS DIRECTAMENTE RECAUDADOS)</a:t>
            </a:r>
          </a:p>
        </p:txBody>
      </p:sp>
    </p:spTree>
    <p:extLst>
      <p:ext uri="{BB962C8B-B14F-4D97-AF65-F5344CB8AC3E}">
        <p14:creationId xmlns:p14="http://schemas.microsoft.com/office/powerpoint/2010/main" val="389507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0" name="12 CuadroTexto">
            <a:extLst>
              <a:ext uri="{FF2B5EF4-FFF2-40B4-BE49-F238E27FC236}">
                <a16:creationId xmlns:a16="http://schemas.microsoft.com/office/drawing/2014/main" id="{497AD279-D6D8-4046-8EFF-0CD64B419D98}"/>
              </a:ext>
            </a:extLst>
          </p:cNvPr>
          <p:cNvSpPr txBox="1">
            <a:spLocks noChangeArrowheads="1"/>
          </p:cNvSpPr>
          <p:nvPr/>
        </p:nvSpPr>
        <p:spPr bwMode="auto">
          <a:xfrm>
            <a:off x="4142581" y="1131141"/>
            <a:ext cx="3906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 millones de soles)</a:t>
            </a:r>
          </a:p>
        </p:txBody>
      </p:sp>
      <p:sp>
        <p:nvSpPr>
          <p:cNvPr id="17" name="Rectángulo redondeado 12">
            <a:extLst>
              <a:ext uri="{FF2B5EF4-FFF2-40B4-BE49-F238E27FC236}">
                <a16:creationId xmlns:a16="http://schemas.microsoft.com/office/drawing/2014/main" id="{3E0E1574-8D41-4E57-9DA0-7554A2095195}"/>
              </a:ext>
            </a:extLst>
          </p:cNvPr>
          <p:cNvSpPr/>
          <p:nvPr/>
        </p:nvSpPr>
        <p:spPr>
          <a:xfrm>
            <a:off x="1045454" y="4734295"/>
            <a:ext cx="10320337" cy="1665288"/>
          </a:xfrm>
          <a:prstGeom prst="roundRect">
            <a:avLst/>
          </a:prstGeom>
          <a:solidFill>
            <a:schemeClr val="bg1"/>
          </a:solidFill>
          <a:ln w="25400">
            <a:solidFill>
              <a:srgbClr val="6A1406"/>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lvl="0" algn="just" eaLnBrk="1" fontAlgn="auto" hangingPunct="1">
              <a:spcBef>
                <a:spcPts val="0"/>
              </a:spcBef>
              <a:spcAft>
                <a:spcPts val="0"/>
              </a:spcAf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El Pliego 004 Poder Judicial durante  los  años 2020, 2021 y 2022 ha logrado</a:t>
            </a:r>
            <a:r>
              <a:rPr kumimoji="0" lang="es-PE" sz="1800" b="0" i="0" u="none" strike="noStrike" kern="1200" cap="none" spc="0" normalizeH="0" noProof="0" dirty="0">
                <a:ln>
                  <a:noFill/>
                </a:ln>
                <a:solidFill>
                  <a:prstClr val="black"/>
                </a:solidFill>
                <a:effectLst/>
                <a:uLnTx/>
                <a:uFillTx/>
                <a:latin typeface="Calibri"/>
                <a:ea typeface="+mn-ea"/>
                <a:cs typeface="+mn-cs"/>
              </a:rPr>
              <a:t> una ejecución presupuestal ascendente por toda fuente de financiamiento</a:t>
            </a:r>
            <a:r>
              <a:rPr kumimoji="0" lang="es-PE" sz="1800" b="0" i="0" u="none" strike="noStrike" kern="1200" cap="none" spc="0" normalizeH="0" baseline="0" noProof="0" dirty="0">
                <a:ln>
                  <a:noFill/>
                </a:ln>
                <a:solidFill>
                  <a:prstClr val="black"/>
                </a:solidFill>
                <a:effectLst/>
                <a:uLnTx/>
                <a:uFillTx/>
                <a:latin typeface="Calibri"/>
                <a:ea typeface="+mn-ea"/>
                <a:cs typeface="+mn-cs"/>
              </a:rPr>
              <a:t>, lo cual se muestra en el cuadro</a:t>
            </a:r>
            <a:r>
              <a:rPr kumimoji="0" lang="es-PE" sz="1800" b="0" i="0" u="none" strike="noStrike" kern="1200" cap="none" spc="0" normalizeH="0" noProof="0" dirty="0">
                <a:ln>
                  <a:noFill/>
                </a:ln>
                <a:solidFill>
                  <a:prstClr val="black"/>
                </a:solidFill>
                <a:effectLst/>
                <a:uLnTx/>
                <a:uFillTx/>
                <a:latin typeface="Calibri"/>
                <a:ea typeface="+mn-ea"/>
                <a:cs typeface="+mn-cs"/>
              </a:rPr>
              <a:t> y cuya variación porcentual es la siguiente:	</a:t>
            </a:r>
            <a:r>
              <a:rPr kumimoji="0" lang="es-PE" sz="1800" b="0" i="0" u="none" strike="noStrike" kern="1200" cap="none" spc="0" normalizeH="0" baseline="0" noProof="0" dirty="0">
                <a:ln>
                  <a:noFill/>
                </a:ln>
                <a:solidFill>
                  <a:prstClr val="black"/>
                </a:solidFill>
                <a:effectLst/>
                <a:uLnTx/>
                <a:uFillTx/>
                <a:latin typeface="Calibri"/>
                <a:ea typeface="+mn-ea"/>
                <a:cs typeface="+mn-cs"/>
              </a:rPr>
              <a:t>año </a:t>
            </a:r>
            <a:r>
              <a:rPr lang="es-PE" dirty="0">
                <a:solidFill>
                  <a:prstClr val="black"/>
                </a:solidFill>
              </a:rPr>
              <a:t>2020 </a:t>
            </a:r>
            <a:r>
              <a:rPr kumimoji="0" lang="es-PE" sz="1800" b="0" i="0" u="none" strike="noStrike" kern="1200" cap="none" spc="0" normalizeH="0" baseline="0" noProof="0" dirty="0">
                <a:ln>
                  <a:noFill/>
                </a:ln>
                <a:solidFill>
                  <a:prstClr val="black"/>
                </a:solidFill>
                <a:effectLst/>
                <a:uLnTx/>
                <a:uFillTx/>
                <a:latin typeface="Calibri"/>
                <a:ea typeface="+mn-ea"/>
                <a:cs typeface="+mn-cs"/>
              </a:rPr>
              <a:t>= S/ </a:t>
            </a:r>
            <a:r>
              <a:rPr lang="es-PE" dirty="0">
                <a:solidFill>
                  <a:prstClr val="black"/>
                </a:solidFill>
              </a:rPr>
              <a:t>2,751.1 MM </a:t>
            </a:r>
            <a:r>
              <a:rPr kumimoji="0" lang="es-PE" sz="1800" b="0" i="0" u="none" strike="noStrike" kern="1200" cap="none" spc="0" normalizeH="0" baseline="0" noProof="0" dirty="0">
                <a:ln>
                  <a:noFill/>
                </a:ln>
                <a:solidFill>
                  <a:prstClr val="black"/>
                </a:solidFill>
                <a:effectLst/>
                <a:uLnTx/>
                <a:uFillTx/>
                <a:latin typeface="Calibri"/>
                <a:ea typeface="+mn-ea"/>
                <a:cs typeface="+mn-cs"/>
              </a:rPr>
              <a:t>= avance de 90.3% </a:t>
            </a:r>
          </a:p>
          <a:p>
            <a:pPr lvl="0" algn="just" eaLnBrk="1" fontAlgn="auto" hangingPunct="1">
              <a:spcBef>
                <a:spcPts val="0"/>
              </a:spcBef>
              <a:spcAft>
                <a:spcPts val="0"/>
              </a:spcAft>
              <a:defRPr/>
            </a:pPr>
            <a:r>
              <a:rPr lang="es-PE" dirty="0">
                <a:solidFill>
                  <a:prstClr val="black"/>
                </a:solidFill>
                <a:latin typeface="Calibri"/>
              </a:rPr>
              <a:t>		</a:t>
            </a:r>
            <a:r>
              <a:rPr kumimoji="0" lang="es-PE" sz="1800" b="0" i="0" u="none" strike="noStrike" kern="1200" cap="none" spc="0" normalizeH="0" baseline="0" noProof="0" dirty="0">
                <a:ln>
                  <a:noFill/>
                </a:ln>
                <a:solidFill>
                  <a:prstClr val="black"/>
                </a:solidFill>
                <a:effectLst/>
                <a:uLnTx/>
                <a:uFillTx/>
                <a:latin typeface="Calibri"/>
                <a:ea typeface="+mn-ea"/>
                <a:cs typeface="+mn-cs"/>
              </a:rPr>
              <a:t>año 2021 = S/ </a:t>
            </a:r>
            <a:r>
              <a:rPr lang="es-PE" dirty="0">
                <a:solidFill>
                  <a:prstClr val="black"/>
                </a:solidFill>
              </a:rPr>
              <a:t>2,897.6 MM </a:t>
            </a:r>
            <a:r>
              <a:rPr kumimoji="0" lang="es-PE" sz="1800" b="0" i="0" u="none" strike="noStrike" kern="1200" cap="none" spc="0" normalizeH="0" baseline="0" noProof="0" dirty="0">
                <a:ln>
                  <a:noFill/>
                </a:ln>
                <a:solidFill>
                  <a:prstClr val="black"/>
                </a:solidFill>
                <a:effectLst/>
                <a:uLnTx/>
                <a:uFillTx/>
                <a:latin typeface="Calibri"/>
                <a:ea typeface="+mn-ea"/>
                <a:cs typeface="+mn-cs"/>
              </a:rPr>
              <a:t>= avance de 97.5%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	</a:t>
            </a:r>
            <a:r>
              <a:rPr lang="es-PE" dirty="0">
                <a:solidFill>
                  <a:prstClr val="black"/>
                </a:solidFill>
                <a:latin typeface="Calibri"/>
              </a:rPr>
              <a:t>	</a:t>
            </a:r>
            <a:r>
              <a:rPr kumimoji="0" lang="es-PE" sz="1800" b="0" i="0" u="none" strike="noStrike" kern="1200" cap="none" spc="0" normalizeH="0" baseline="0" noProof="0" dirty="0">
                <a:ln>
                  <a:noFill/>
                </a:ln>
                <a:solidFill>
                  <a:prstClr val="black"/>
                </a:solidFill>
                <a:effectLst/>
                <a:uLnTx/>
                <a:uFillTx/>
                <a:latin typeface="Calibri"/>
                <a:ea typeface="+mn-ea"/>
                <a:cs typeface="+mn-cs"/>
              </a:rPr>
              <a:t>año 2022 = S/ 3,079.3 MM = avance de 97.7%</a:t>
            </a:r>
          </a:p>
        </p:txBody>
      </p:sp>
      <p:pic>
        <p:nvPicPr>
          <p:cNvPr id="10"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11"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12" name="Google Shape;266;p7"/>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lvl="0" algn="ctr">
              <a:defRPr/>
            </a:pPr>
            <a:r>
              <a:rPr lang="es-PE" b="1" dirty="0">
                <a:solidFill>
                  <a:prstClr val="white"/>
                </a:solidFill>
              </a:rPr>
              <a:t> EJECUCIÓN PRESUPUESTAL DE LOS AÑOS FISCALES 2020 - 2021 Y 2022</a:t>
            </a:r>
            <a:endParaRPr lang="es-ES" b="1" dirty="0">
              <a:solidFill>
                <a:prstClr val="white"/>
              </a:solidFill>
            </a:endParaRPr>
          </a:p>
        </p:txBody>
      </p:sp>
      <p:sp>
        <p:nvSpPr>
          <p:cNvPr id="3" name="CuadroTexto 2">
            <a:extLst>
              <a:ext uri="{FF2B5EF4-FFF2-40B4-BE49-F238E27FC236}">
                <a16:creationId xmlns:a16="http://schemas.microsoft.com/office/drawing/2014/main" id="{1028B9DC-A891-8F63-6FD2-FC8E5105DFA5}"/>
              </a:ext>
            </a:extLst>
          </p:cNvPr>
          <p:cNvSpPr txBox="1"/>
          <p:nvPr/>
        </p:nvSpPr>
        <p:spPr>
          <a:xfrm>
            <a:off x="171657" y="6563181"/>
            <a:ext cx="174759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Elaborado por SPP</a:t>
            </a:r>
          </a:p>
        </p:txBody>
      </p:sp>
      <p:graphicFrame>
        <p:nvGraphicFramePr>
          <p:cNvPr id="4" name="Tabla 3">
            <a:extLst>
              <a:ext uri="{FF2B5EF4-FFF2-40B4-BE49-F238E27FC236}">
                <a16:creationId xmlns:a16="http://schemas.microsoft.com/office/drawing/2014/main" id="{9638174F-FC72-FE0B-DAD8-4286815D2FE7}"/>
              </a:ext>
            </a:extLst>
          </p:cNvPr>
          <p:cNvGraphicFramePr>
            <a:graphicFrameLocks noGrp="1"/>
          </p:cNvGraphicFramePr>
          <p:nvPr>
            <p:extLst>
              <p:ext uri="{D42A27DB-BD31-4B8C-83A1-F6EECF244321}">
                <p14:modId xmlns:p14="http://schemas.microsoft.com/office/powerpoint/2010/main" val="7332010"/>
              </p:ext>
            </p:extLst>
          </p:nvPr>
        </p:nvGraphicFramePr>
        <p:xfrm>
          <a:off x="810941" y="1501576"/>
          <a:ext cx="10789361" cy="3010015"/>
        </p:xfrm>
        <a:graphic>
          <a:graphicData uri="http://schemas.openxmlformats.org/drawingml/2006/table">
            <a:tbl>
              <a:tblPr/>
              <a:tblGrid>
                <a:gridCol w="2162330">
                  <a:extLst>
                    <a:ext uri="{9D8B030D-6E8A-4147-A177-3AD203B41FA5}">
                      <a16:colId xmlns:a16="http://schemas.microsoft.com/office/drawing/2014/main" val="4266970326"/>
                    </a:ext>
                  </a:extLst>
                </a:gridCol>
                <a:gridCol w="958559">
                  <a:extLst>
                    <a:ext uri="{9D8B030D-6E8A-4147-A177-3AD203B41FA5}">
                      <a16:colId xmlns:a16="http://schemas.microsoft.com/office/drawing/2014/main" val="3422213448"/>
                    </a:ext>
                  </a:extLst>
                </a:gridCol>
                <a:gridCol w="958559">
                  <a:extLst>
                    <a:ext uri="{9D8B030D-6E8A-4147-A177-3AD203B41FA5}">
                      <a16:colId xmlns:a16="http://schemas.microsoft.com/office/drawing/2014/main" val="3394687274"/>
                    </a:ext>
                  </a:extLst>
                </a:gridCol>
                <a:gridCol w="958559">
                  <a:extLst>
                    <a:ext uri="{9D8B030D-6E8A-4147-A177-3AD203B41FA5}">
                      <a16:colId xmlns:a16="http://schemas.microsoft.com/office/drawing/2014/main" val="1823088766"/>
                    </a:ext>
                  </a:extLst>
                </a:gridCol>
                <a:gridCol w="958559">
                  <a:extLst>
                    <a:ext uri="{9D8B030D-6E8A-4147-A177-3AD203B41FA5}">
                      <a16:colId xmlns:a16="http://schemas.microsoft.com/office/drawing/2014/main" val="1977995197"/>
                    </a:ext>
                  </a:extLst>
                </a:gridCol>
                <a:gridCol w="958559">
                  <a:extLst>
                    <a:ext uri="{9D8B030D-6E8A-4147-A177-3AD203B41FA5}">
                      <a16:colId xmlns:a16="http://schemas.microsoft.com/office/drawing/2014/main" val="1073236838"/>
                    </a:ext>
                  </a:extLst>
                </a:gridCol>
                <a:gridCol w="958559">
                  <a:extLst>
                    <a:ext uri="{9D8B030D-6E8A-4147-A177-3AD203B41FA5}">
                      <a16:colId xmlns:a16="http://schemas.microsoft.com/office/drawing/2014/main" val="4015803676"/>
                    </a:ext>
                  </a:extLst>
                </a:gridCol>
                <a:gridCol w="958559">
                  <a:extLst>
                    <a:ext uri="{9D8B030D-6E8A-4147-A177-3AD203B41FA5}">
                      <a16:colId xmlns:a16="http://schemas.microsoft.com/office/drawing/2014/main" val="526079642"/>
                    </a:ext>
                  </a:extLst>
                </a:gridCol>
                <a:gridCol w="958559">
                  <a:extLst>
                    <a:ext uri="{9D8B030D-6E8A-4147-A177-3AD203B41FA5}">
                      <a16:colId xmlns:a16="http://schemas.microsoft.com/office/drawing/2014/main" val="2326533443"/>
                    </a:ext>
                  </a:extLst>
                </a:gridCol>
                <a:gridCol w="958559">
                  <a:extLst>
                    <a:ext uri="{9D8B030D-6E8A-4147-A177-3AD203B41FA5}">
                      <a16:colId xmlns:a16="http://schemas.microsoft.com/office/drawing/2014/main" val="98058222"/>
                    </a:ext>
                  </a:extLst>
                </a:gridCol>
              </a:tblGrid>
              <a:tr h="428154">
                <a:tc rowSpan="2">
                  <a:txBody>
                    <a:bodyPr/>
                    <a:lstStyle/>
                    <a:p>
                      <a:pPr algn="ctr" rtl="0" fontAlgn="ctr"/>
                      <a:r>
                        <a:rPr lang="es-PE" sz="1200" b="1" i="0" u="none" strike="noStrike">
                          <a:solidFill>
                            <a:srgbClr val="FFFFFF"/>
                          </a:solidFill>
                          <a:effectLst/>
                          <a:latin typeface="Calibri" panose="020F0502020204030204" pitchFamily="34" charset="0"/>
                        </a:rPr>
                        <a:t>FUENTE DE FINANCIAMIENTO</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gridSpan="3">
                  <a:txBody>
                    <a:bodyPr/>
                    <a:lstStyle/>
                    <a:p>
                      <a:pPr algn="ctr" rtl="0" fontAlgn="ctr"/>
                      <a:r>
                        <a:rPr lang="es-PE" sz="1400" b="1" i="0" u="none" strike="noStrike" dirty="0">
                          <a:solidFill>
                            <a:srgbClr val="FFFFFF"/>
                          </a:solidFill>
                          <a:effectLst/>
                          <a:latin typeface="Calibri" panose="020F0502020204030204" pitchFamily="34" charset="0"/>
                        </a:rPr>
                        <a:t>2020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es-PE"/>
                    </a:p>
                  </a:txBody>
                  <a:tcPr/>
                </a:tc>
                <a:tc hMerge="1">
                  <a:txBody>
                    <a:bodyPr/>
                    <a:lstStyle/>
                    <a:p>
                      <a:endParaRPr lang="es-PE"/>
                    </a:p>
                  </a:txBody>
                  <a:tcPr/>
                </a:tc>
                <a:tc gridSpan="3">
                  <a:txBody>
                    <a:bodyPr/>
                    <a:lstStyle/>
                    <a:p>
                      <a:pPr algn="ctr" rtl="0" fontAlgn="ctr"/>
                      <a:r>
                        <a:rPr lang="es-PE" sz="1400" b="1" i="0" u="none" strike="noStrike" dirty="0">
                          <a:solidFill>
                            <a:srgbClr val="FFFFFF"/>
                          </a:solidFill>
                          <a:effectLst/>
                          <a:latin typeface="Calibri" panose="020F0502020204030204" pitchFamily="34" charset="0"/>
                        </a:rPr>
                        <a:t>2021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es-PE"/>
                    </a:p>
                  </a:txBody>
                  <a:tcPr/>
                </a:tc>
                <a:tc hMerge="1">
                  <a:txBody>
                    <a:bodyPr/>
                    <a:lstStyle/>
                    <a:p>
                      <a:endParaRPr lang="es-PE"/>
                    </a:p>
                  </a:txBody>
                  <a:tcPr/>
                </a:tc>
                <a:tc gridSpan="3">
                  <a:txBody>
                    <a:bodyPr/>
                    <a:lstStyle/>
                    <a:p>
                      <a:pPr algn="ctr" rtl="0" fontAlgn="ctr"/>
                      <a:r>
                        <a:rPr lang="es-PE" sz="1400" b="1" i="0" u="none" strike="noStrike">
                          <a:solidFill>
                            <a:srgbClr val="FFFFFF"/>
                          </a:solidFill>
                          <a:effectLst/>
                          <a:latin typeface="Calibri" panose="020F0502020204030204" pitchFamily="34" charset="0"/>
                        </a:rPr>
                        <a:t>2022</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764692103"/>
                  </a:ext>
                </a:extLst>
              </a:tr>
              <a:tr h="214077">
                <a:tc vMerge="1">
                  <a:txBody>
                    <a:bodyPr/>
                    <a:lstStyle/>
                    <a:p>
                      <a:endParaRPr lang="es-PE"/>
                    </a:p>
                  </a:txBody>
                  <a:tcPr/>
                </a:tc>
                <a:tc>
                  <a:txBody>
                    <a:bodyPr/>
                    <a:lstStyle/>
                    <a:p>
                      <a:pPr algn="ctr" rtl="0" fontAlgn="ctr"/>
                      <a:r>
                        <a:rPr lang="es-PE" sz="1400" b="1" i="0" u="none" strike="noStrike" dirty="0">
                          <a:solidFill>
                            <a:srgbClr val="FFFFFF"/>
                          </a:solidFill>
                          <a:effectLst/>
                          <a:latin typeface="Calibri" panose="020F0502020204030204" pitchFamily="34" charset="0"/>
                        </a:rPr>
                        <a:t>PIA</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PIM</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EJEC.</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PIA</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PIM</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EJEC.</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PIA</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PIM</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400" b="1" i="0" u="none" strike="noStrike">
                          <a:solidFill>
                            <a:srgbClr val="FFFFFF"/>
                          </a:solidFill>
                          <a:effectLst/>
                          <a:latin typeface="Calibri" panose="020F0502020204030204" pitchFamily="34" charset="0"/>
                        </a:rPr>
                        <a:t>EJEC.</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337515573"/>
                  </a:ext>
                </a:extLst>
              </a:tr>
              <a:tr h="421018">
                <a:tc>
                  <a:txBody>
                    <a:bodyPr/>
                    <a:lstStyle/>
                    <a:p>
                      <a:pPr algn="l" rtl="0" fontAlgn="ctr"/>
                      <a:r>
                        <a:rPr lang="es-PE" sz="1300" b="0" i="0" u="none" strike="noStrike" dirty="0">
                          <a:solidFill>
                            <a:srgbClr val="000000"/>
                          </a:solidFill>
                          <a:effectLst/>
                          <a:latin typeface="Calibri" panose="020F0502020204030204" pitchFamily="34" charset="0"/>
                        </a:rPr>
                        <a:t>RECURSOS ORDINARIOS</a:t>
                      </a:r>
                    </a:p>
                  </a:txBody>
                  <a:tcPr marL="6518" marR="6518" marT="651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2,643.8</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2,776.2</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2,649.8</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2,724.0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2,745.1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2,724.5</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2,862.3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2,858.0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2,831.3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1240676409"/>
                  </a:ext>
                </a:extLst>
              </a:tr>
              <a:tr h="421018">
                <a:tc>
                  <a:txBody>
                    <a:bodyPr/>
                    <a:lstStyle/>
                    <a:p>
                      <a:pPr algn="l" rtl="0" fontAlgn="ctr"/>
                      <a:r>
                        <a:rPr lang="es-PE" sz="1300" b="0" i="0" u="none" strike="noStrike" dirty="0">
                          <a:solidFill>
                            <a:srgbClr val="000000"/>
                          </a:solidFill>
                          <a:effectLst/>
                          <a:latin typeface="Calibri" panose="020F0502020204030204" pitchFamily="34" charset="0"/>
                        </a:rPr>
                        <a:t>RECURSOS DIRECTAMENTE RECAUDADOS</a:t>
                      </a:r>
                    </a:p>
                  </a:txBody>
                  <a:tcPr marL="6518" marR="6518" marT="651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dirty="0">
                          <a:solidFill>
                            <a:srgbClr val="000000"/>
                          </a:solidFill>
                          <a:effectLst/>
                          <a:latin typeface="Calibri" panose="020F0502020204030204" pitchFamily="34" charset="0"/>
                        </a:rPr>
                        <a:t>240.0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240.0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92.2</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200.0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156.9</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131.6</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dirty="0">
                          <a:solidFill>
                            <a:srgbClr val="000000"/>
                          </a:solidFill>
                          <a:effectLst/>
                          <a:latin typeface="Calibri" panose="020F0502020204030204" pitchFamily="34" charset="0"/>
                        </a:rPr>
                        <a:t>200.0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210.6</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206.6</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236576477"/>
                  </a:ext>
                </a:extLst>
              </a:tr>
              <a:tr h="421018">
                <a:tc>
                  <a:txBody>
                    <a:bodyPr/>
                    <a:lstStyle/>
                    <a:p>
                      <a:pPr algn="l" rtl="0" fontAlgn="ctr"/>
                      <a:r>
                        <a:rPr lang="es-PE" sz="1300" b="0" i="0" u="none" strike="noStrike" dirty="0">
                          <a:solidFill>
                            <a:srgbClr val="000000"/>
                          </a:solidFill>
                          <a:effectLst/>
                          <a:latin typeface="Calibri" panose="020F0502020204030204" pitchFamily="34" charset="0"/>
                        </a:rPr>
                        <a:t>RECURSOS POR OPERACIONES OFICIALES DE CREDITO</a:t>
                      </a:r>
                    </a:p>
                  </a:txBody>
                  <a:tcPr marL="6518" marR="6518" marT="651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35.8</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8.9</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130.1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66.3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41.2</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109.3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62.1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21.2</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2878045073"/>
                  </a:ext>
                </a:extLst>
              </a:tr>
              <a:tr h="421018">
                <a:tc>
                  <a:txBody>
                    <a:bodyPr/>
                    <a:lstStyle/>
                    <a:p>
                      <a:pPr algn="l" rtl="0" fontAlgn="ctr"/>
                      <a:r>
                        <a:rPr lang="es-PE" sz="1300" b="0" i="0" u="none" strike="noStrike" dirty="0">
                          <a:solidFill>
                            <a:srgbClr val="000000"/>
                          </a:solidFill>
                          <a:effectLst/>
                          <a:latin typeface="Calibri" panose="020F0502020204030204" pitchFamily="34" charset="0"/>
                        </a:rPr>
                        <a:t>DONACIONES Y TRANSFERENCIAS</a:t>
                      </a:r>
                    </a:p>
                  </a:txBody>
                  <a:tcPr marL="6518" marR="6518" marT="651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2.4</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0.2</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2.3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0.3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17.9</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16.4</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55438058"/>
                  </a:ext>
                </a:extLst>
              </a:tr>
              <a:tr h="421018">
                <a:tc>
                  <a:txBody>
                    <a:bodyPr/>
                    <a:lstStyle/>
                    <a:p>
                      <a:pPr algn="l" rtl="0" fontAlgn="ctr"/>
                      <a:r>
                        <a:rPr lang="es-PE" sz="1300" b="0" i="0" u="none" strike="noStrike" dirty="0">
                          <a:solidFill>
                            <a:srgbClr val="000000"/>
                          </a:solidFill>
                          <a:effectLst/>
                          <a:latin typeface="Calibri" panose="020F0502020204030204" pitchFamily="34" charset="0"/>
                        </a:rPr>
                        <a:t>RECURSOS DETERMINADOS</a:t>
                      </a:r>
                    </a:p>
                  </a:txBody>
                  <a:tcPr marL="6518" marR="6518" marT="651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a:solidFill>
                            <a:srgbClr val="000000"/>
                          </a:solidFill>
                          <a:effectLst/>
                          <a:latin typeface="Calibri" panose="020F0502020204030204" pitchFamily="34" charset="0"/>
                        </a:rPr>
                        <a:t>1.4</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0.1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4.3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3.8</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extLst>
                  <a:ext uri="{0D108BD9-81ED-4DB2-BD59-A6C34878D82A}">
                    <a16:rowId xmlns:a16="http://schemas.microsoft.com/office/drawing/2014/main" val="3607223575"/>
                  </a:ext>
                </a:extLst>
              </a:tr>
              <a:tr h="256893">
                <a:tc>
                  <a:txBody>
                    <a:bodyPr/>
                    <a:lstStyle/>
                    <a:p>
                      <a:pPr algn="ctr" rtl="0" fontAlgn="ctr"/>
                      <a:r>
                        <a:rPr lang="es-PE" sz="1300" b="1" i="0" u="none" strike="noStrike" dirty="0">
                          <a:solidFill>
                            <a:srgbClr val="FFFFFF"/>
                          </a:solidFill>
                          <a:effectLst/>
                          <a:latin typeface="Calibri" panose="020F0502020204030204" pitchFamily="34" charset="0"/>
                        </a:rPr>
                        <a:t>TOTAL</a:t>
                      </a:r>
                    </a:p>
                  </a:txBody>
                  <a:tcPr marL="6518" marR="6518" marT="651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2,883.8</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3,054.4</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2,751.1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3,054.1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2,972.1</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2,897.6</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3,171.6</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3,153.0</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3,079.3</a:t>
                      </a:r>
                    </a:p>
                  </a:txBody>
                  <a:tcPr marL="6518" marR="6518" marT="651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734112267"/>
                  </a:ext>
                </a:extLst>
              </a:tr>
            </a:tbl>
          </a:graphicData>
        </a:graphic>
      </p:graphicFrame>
    </p:spTree>
    <p:extLst>
      <p:ext uri="{BB962C8B-B14F-4D97-AF65-F5344CB8AC3E}">
        <p14:creationId xmlns:p14="http://schemas.microsoft.com/office/powerpoint/2010/main" val="255711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12 CuadroTexto">
            <a:extLst>
              <a:ext uri="{FF2B5EF4-FFF2-40B4-BE49-F238E27FC236}">
                <a16:creationId xmlns:a16="http://schemas.microsoft.com/office/drawing/2014/main" id="{C096CC32-6181-4D2A-9584-EB43F1CF8265}"/>
              </a:ext>
            </a:extLst>
          </p:cNvPr>
          <p:cNvSpPr txBox="1">
            <a:spLocks noChangeArrowheads="1"/>
          </p:cNvSpPr>
          <p:nvPr/>
        </p:nvSpPr>
        <p:spPr bwMode="auto">
          <a:xfrm>
            <a:off x="4473575" y="1260881"/>
            <a:ext cx="3906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 millones de soles)</a:t>
            </a:r>
          </a:p>
        </p:txBody>
      </p:sp>
      <p:sp>
        <p:nvSpPr>
          <p:cNvPr id="8" name="Google Shape;266;p7"/>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lvl="0" algn="ctr">
              <a:defRPr/>
            </a:pPr>
            <a:r>
              <a:rPr lang="es-PE" b="1" dirty="0">
                <a:solidFill>
                  <a:prstClr val="white"/>
                </a:solidFill>
              </a:rPr>
              <a:t> EJECUCIÓN PRESUPUESTAL HASTA EL I SEMESTRE DEL AÑO FISCAL 2023 Y ESTIMADO AL CIERRE DEL AÑO FISCAL</a:t>
            </a:r>
            <a:endParaRPr lang="es-ES" b="1" dirty="0">
              <a:solidFill>
                <a:prstClr val="white"/>
              </a:solidFill>
            </a:endParaRPr>
          </a:p>
        </p:txBody>
      </p:sp>
      <p:pic>
        <p:nvPicPr>
          <p:cNvPr id="10"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11"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5629D9E2-0204-536C-DD60-87EEFB763C48}"/>
              </a:ext>
            </a:extLst>
          </p:cNvPr>
          <p:cNvSpPr txBox="1"/>
          <p:nvPr/>
        </p:nvSpPr>
        <p:spPr>
          <a:xfrm>
            <a:off x="363477" y="6389971"/>
            <a:ext cx="174759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Elaborado por SPP</a:t>
            </a:r>
          </a:p>
        </p:txBody>
      </p:sp>
      <p:graphicFrame>
        <p:nvGraphicFramePr>
          <p:cNvPr id="4" name="Tabla 3">
            <a:extLst>
              <a:ext uri="{FF2B5EF4-FFF2-40B4-BE49-F238E27FC236}">
                <a16:creationId xmlns:a16="http://schemas.microsoft.com/office/drawing/2014/main" id="{580AC098-C59C-59DF-5F6C-70DBE8CB2C56}"/>
              </a:ext>
            </a:extLst>
          </p:cNvPr>
          <p:cNvGraphicFramePr>
            <a:graphicFrameLocks noGrp="1"/>
          </p:cNvGraphicFramePr>
          <p:nvPr>
            <p:extLst>
              <p:ext uri="{D42A27DB-BD31-4B8C-83A1-F6EECF244321}">
                <p14:modId xmlns:p14="http://schemas.microsoft.com/office/powerpoint/2010/main" val="2327029199"/>
              </p:ext>
            </p:extLst>
          </p:nvPr>
        </p:nvGraphicFramePr>
        <p:xfrm>
          <a:off x="908050" y="1630213"/>
          <a:ext cx="10375899" cy="3986172"/>
        </p:xfrm>
        <a:graphic>
          <a:graphicData uri="http://schemas.openxmlformats.org/drawingml/2006/table">
            <a:tbl>
              <a:tblPr/>
              <a:tblGrid>
                <a:gridCol w="2835105">
                  <a:extLst>
                    <a:ext uri="{9D8B030D-6E8A-4147-A177-3AD203B41FA5}">
                      <a16:colId xmlns:a16="http://schemas.microsoft.com/office/drawing/2014/main" val="2635798663"/>
                    </a:ext>
                  </a:extLst>
                </a:gridCol>
                <a:gridCol w="1256799">
                  <a:extLst>
                    <a:ext uri="{9D8B030D-6E8A-4147-A177-3AD203B41FA5}">
                      <a16:colId xmlns:a16="http://schemas.microsoft.com/office/drawing/2014/main" val="2023869262"/>
                    </a:ext>
                  </a:extLst>
                </a:gridCol>
                <a:gridCol w="1256799">
                  <a:extLst>
                    <a:ext uri="{9D8B030D-6E8A-4147-A177-3AD203B41FA5}">
                      <a16:colId xmlns:a16="http://schemas.microsoft.com/office/drawing/2014/main" val="84530322"/>
                    </a:ext>
                  </a:extLst>
                </a:gridCol>
                <a:gridCol w="1256799">
                  <a:extLst>
                    <a:ext uri="{9D8B030D-6E8A-4147-A177-3AD203B41FA5}">
                      <a16:colId xmlns:a16="http://schemas.microsoft.com/office/drawing/2014/main" val="1673084401"/>
                    </a:ext>
                  </a:extLst>
                </a:gridCol>
                <a:gridCol w="1256799">
                  <a:extLst>
                    <a:ext uri="{9D8B030D-6E8A-4147-A177-3AD203B41FA5}">
                      <a16:colId xmlns:a16="http://schemas.microsoft.com/office/drawing/2014/main" val="2921547891"/>
                    </a:ext>
                  </a:extLst>
                </a:gridCol>
                <a:gridCol w="1256799">
                  <a:extLst>
                    <a:ext uri="{9D8B030D-6E8A-4147-A177-3AD203B41FA5}">
                      <a16:colId xmlns:a16="http://schemas.microsoft.com/office/drawing/2014/main" val="2271006628"/>
                    </a:ext>
                  </a:extLst>
                </a:gridCol>
                <a:gridCol w="1256799">
                  <a:extLst>
                    <a:ext uri="{9D8B030D-6E8A-4147-A177-3AD203B41FA5}">
                      <a16:colId xmlns:a16="http://schemas.microsoft.com/office/drawing/2014/main" val="2915684639"/>
                    </a:ext>
                  </a:extLst>
                </a:gridCol>
              </a:tblGrid>
              <a:tr h="332181">
                <a:tc rowSpan="2">
                  <a:txBody>
                    <a:bodyPr/>
                    <a:lstStyle/>
                    <a:p>
                      <a:pPr algn="ctr" rtl="0" fontAlgn="ctr"/>
                      <a:r>
                        <a:rPr lang="es-PE" sz="1700" b="1" i="0" u="none" strike="noStrike" dirty="0">
                          <a:solidFill>
                            <a:srgbClr val="FFFFFF"/>
                          </a:solidFill>
                          <a:effectLst/>
                          <a:latin typeface="Calibri" panose="020F0502020204030204" pitchFamily="34" charset="0"/>
                        </a:rPr>
                        <a:t>FUENTE DE FINANCIAMIENTO</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rowSpan="2">
                  <a:txBody>
                    <a:bodyPr/>
                    <a:lstStyle/>
                    <a:p>
                      <a:pPr algn="ctr" rtl="0" fontAlgn="ctr"/>
                      <a:r>
                        <a:rPr lang="es-PE" sz="1700" b="1" i="0" u="none" strike="noStrike" dirty="0">
                          <a:solidFill>
                            <a:srgbClr val="FFFFFF"/>
                          </a:solidFill>
                          <a:effectLst/>
                          <a:latin typeface="Calibri" panose="020F0502020204030204" pitchFamily="34" charset="0"/>
                        </a:rPr>
                        <a:t>PIA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gridSpan="3">
                  <a:txBody>
                    <a:bodyPr/>
                    <a:lstStyle/>
                    <a:p>
                      <a:pPr algn="ctr" rtl="0" fontAlgn="ctr"/>
                      <a:r>
                        <a:rPr lang="es-PE" sz="1700" b="1" i="0" u="none" strike="noStrike" dirty="0">
                          <a:solidFill>
                            <a:srgbClr val="FFFFFF"/>
                          </a:solidFill>
                          <a:effectLst/>
                          <a:latin typeface="Calibri" panose="020F0502020204030204" pitchFamily="34" charset="0"/>
                        </a:rPr>
                        <a:t>AL 30/06/2023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es-PE"/>
                    </a:p>
                  </a:txBody>
                  <a:tcPr/>
                </a:tc>
                <a:tc hMerge="1">
                  <a:txBody>
                    <a:bodyPr/>
                    <a:lstStyle/>
                    <a:p>
                      <a:endParaRPr lang="es-PE"/>
                    </a:p>
                  </a:txBody>
                  <a:tcPr/>
                </a:tc>
                <a:tc gridSpan="2">
                  <a:txBody>
                    <a:bodyPr/>
                    <a:lstStyle/>
                    <a:p>
                      <a:pPr algn="ctr" rtl="0" fontAlgn="ctr"/>
                      <a:r>
                        <a:rPr lang="es-PE" sz="1700" b="1" i="0" u="none" strike="noStrike">
                          <a:solidFill>
                            <a:srgbClr val="FFFFFF"/>
                          </a:solidFill>
                          <a:effectLst/>
                          <a:latin typeface="Calibri" panose="020F0502020204030204" pitchFamily="34" charset="0"/>
                        </a:rPr>
                        <a:t>AL 31/12/2023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es-PE"/>
                    </a:p>
                  </a:txBody>
                  <a:tcPr/>
                </a:tc>
                <a:extLst>
                  <a:ext uri="{0D108BD9-81ED-4DB2-BD59-A6C34878D82A}">
                    <a16:rowId xmlns:a16="http://schemas.microsoft.com/office/drawing/2014/main" val="2071323834"/>
                  </a:ext>
                </a:extLst>
              </a:tr>
              <a:tr h="664362">
                <a:tc vMerge="1">
                  <a:txBody>
                    <a:bodyPr/>
                    <a:lstStyle/>
                    <a:p>
                      <a:endParaRPr lang="es-PE"/>
                    </a:p>
                  </a:txBody>
                  <a:tcPr/>
                </a:tc>
                <a:tc vMerge="1">
                  <a:txBody>
                    <a:bodyPr/>
                    <a:lstStyle/>
                    <a:p>
                      <a:endParaRPr lang="es-PE"/>
                    </a:p>
                  </a:txBody>
                  <a:tcPr/>
                </a:tc>
                <a:tc>
                  <a:txBody>
                    <a:bodyPr/>
                    <a:lstStyle/>
                    <a:p>
                      <a:pPr algn="ctr" rtl="0" fontAlgn="ctr"/>
                      <a:r>
                        <a:rPr lang="es-PE" sz="1700" b="1" i="0" u="none" strike="noStrike">
                          <a:solidFill>
                            <a:srgbClr val="FFFFFF"/>
                          </a:solidFill>
                          <a:effectLst/>
                          <a:latin typeface="Calibri" panose="020F0502020204030204" pitchFamily="34" charset="0"/>
                        </a:rPr>
                        <a:t>PIM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700" b="1" i="0" u="none" strike="noStrike">
                          <a:solidFill>
                            <a:srgbClr val="FFFFFF"/>
                          </a:solidFill>
                          <a:effectLst/>
                          <a:latin typeface="Calibri" panose="020F0502020204030204" pitchFamily="34" charset="0"/>
                        </a:rPr>
                        <a:t>EJECUCIÓN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700" b="1" i="0" u="none" strike="noStrike" dirty="0">
                          <a:solidFill>
                            <a:srgbClr val="FFFFFF"/>
                          </a:solidFill>
                          <a:effectLst/>
                          <a:latin typeface="Calibri" panose="020F0502020204030204" pitchFamily="34" charset="0"/>
                        </a:rPr>
                        <a:t>AVANCE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700" b="1" i="0" u="none" strike="noStrike">
                          <a:solidFill>
                            <a:srgbClr val="FFFFFF"/>
                          </a:solidFill>
                          <a:effectLst/>
                          <a:latin typeface="Calibri" panose="020F0502020204030204" pitchFamily="34" charset="0"/>
                        </a:rPr>
                        <a:t>PROYECCIÓN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PE" sz="1700" b="1" i="0" u="none" strike="noStrike">
                          <a:solidFill>
                            <a:srgbClr val="FFFFFF"/>
                          </a:solidFill>
                          <a:effectLst/>
                          <a:latin typeface="Calibri" panose="020F0502020204030204" pitchFamily="34" charset="0"/>
                        </a:rPr>
                        <a:t>AVANCE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270887797"/>
                  </a:ext>
                </a:extLst>
              </a:tr>
              <a:tr h="332181">
                <a:tc>
                  <a:txBody>
                    <a:bodyPr/>
                    <a:lstStyle/>
                    <a:p>
                      <a:pPr algn="l" rtl="0" fontAlgn="ctr"/>
                      <a:r>
                        <a:rPr lang="es-PE" sz="1700" b="0" i="0" u="none" strike="noStrike">
                          <a:solidFill>
                            <a:srgbClr val="000000"/>
                          </a:solidFill>
                          <a:effectLst/>
                          <a:latin typeface="Calibri" panose="020F0502020204030204" pitchFamily="34" charset="0"/>
                        </a:rPr>
                        <a:t>RECURSOS ORDINARIOS</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3,352.8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3,497.9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a:solidFill>
                            <a:srgbClr val="000000"/>
                          </a:solidFill>
                          <a:effectLst/>
                          <a:latin typeface="Calibri" panose="020F0502020204030204" pitchFamily="34" charset="0"/>
                        </a:rPr>
                        <a:t>1,395.6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a:solidFill>
                            <a:srgbClr val="000000"/>
                          </a:solidFill>
                          <a:effectLst/>
                          <a:latin typeface="Calibri" panose="020F0502020204030204" pitchFamily="34" charset="0"/>
                        </a:rPr>
                        <a:t>39.90%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a:solidFill>
                            <a:srgbClr val="000000"/>
                          </a:solidFill>
                          <a:effectLst/>
                          <a:latin typeface="Calibri" panose="020F0502020204030204" pitchFamily="34" charset="0"/>
                        </a:rPr>
                        <a:t>3,445.0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a:solidFill>
                            <a:srgbClr val="000000"/>
                          </a:solidFill>
                          <a:effectLst/>
                          <a:latin typeface="Calibri" panose="020F0502020204030204" pitchFamily="34" charset="0"/>
                        </a:rPr>
                        <a:t>98.50%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140918684"/>
                  </a:ext>
                </a:extLst>
              </a:tr>
              <a:tr h="996543">
                <a:tc>
                  <a:txBody>
                    <a:bodyPr/>
                    <a:lstStyle/>
                    <a:p>
                      <a:pPr algn="l" rtl="0" fontAlgn="ctr"/>
                      <a:r>
                        <a:rPr lang="es-PE" sz="1700" b="0" i="0" u="none" strike="noStrike" dirty="0">
                          <a:solidFill>
                            <a:srgbClr val="000000"/>
                          </a:solidFill>
                          <a:effectLst/>
                          <a:latin typeface="Calibri" panose="020F0502020204030204" pitchFamily="34" charset="0"/>
                        </a:rPr>
                        <a:t>RECURSOS POR OPERACIONES OFICIALES DE CREDITO</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a:solidFill>
                            <a:srgbClr val="000000"/>
                          </a:solidFill>
                          <a:effectLst/>
                          <a:latin typeface="Calibri" panose="020F0502020204030204" pitchFamily="34" charset="0"/>
                        </a:rPr>
                        <a:t>49.2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a:solidFill>
                            <a:srgbClr val="000000"/>
                          </a:solidFill>
                          <a:effectLst/>
                          <a:latin typeface="Calibri" panose="020F0502020204030204" pitchFamily="34" charset="0"/>
                        </a:rPr>
                        <a:t>70.6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dirty="0">
                          <a:solidFill>
                            <a:srgbClr val="000000"/>
                          </a:solidFill>
                          <a:effectLst/>
                          <a:latin typeface="Calibri" panose="020F0502020204030204" pitchFamily="34" charset="0"/>
                        </a:rPr>
                        <a:t>4.0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dirty="0">
                          <a:solidFill>
                            <a:srgbClr val="000000"/>
                          </a:solidFill>
                          <a:effectLst/>
                          <a:latin typeface="Calibri" panose="020F0502020204030204" pitchFamily="34" charset="0"/>
                        </a:rPr>
                        <a:t>0.00%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a:solidFill>
                            <a:srgbClr val="000000"/>
                          </a:solidFill>
                          <a:effectLst/>
                          <a:latin typeface="Calibri" panose="020F0502020204030204" pitchFamily="34" charset="0"/>
                        </a:rPr>
                        <a:t>53.0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a:solidFill>
                            <a:srgbClr val="000000"/>
                          </a:solidFill>
                          <a:effectLst/>
                          <a:latin typeface="Calibri" panose="020F0502020204030204" pitchFamily="34" charset="0"/>
                        </a:rPr>
                        <a:t>0.00%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4127422360"/>
                  </a:ext>
                </a:extLst>
              </a:tr>
              <a:tr h="664362">
                <a:tc>
                  <a:txBody>
                    <a:bodyPr/>
                    <a:lstStyle/>
                    <a:p>
                      <a:pPr algn="l" rtl="0" fontAlgn="ctr"/>
                      <a:r>
                        <a:rPr lang="es-PE" sz="1700" b="0" i="0" u="none" strike="noStrike">
                          <a:solidFill>
                            <a:srgbClr val="000000"/>
                          </a:solidFill>
                          <a:effectLst/>
                          <a:latin typeface="Calibri" panose="020F0502020204030204" pitchFamily="34" charset="0"/>
                        </a:rPr>
                        <a:t>DONACIONES Y TRANSFERENCIAS</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0.4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0.1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5.61%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dirty="0">
                          <a:solidFill>
                            <a:srgbClr val="000000"/>
                          </a:solidFill>
                          <a:effectLst/>
                          <a:latin typeface="Calibri" panose="020F0502020204030204" pitchFamily="34" charset="0"/>
                        </a:rPr>
                        <a:t>0.3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tc>
                  <a:txBody>
                    <a:bodyPr/>
                    <a:lstStyle/>
                    <a:p>
                      <a:pPr algn="r" rtl="0" fontAlgn="ctr"/>
                      <a:r>
                        <a:rPr lang="es-PE" sz="2000" b="0" i="0" u="none" strike="noStrike">
                          <a:solidFill>
                            <a:srgbClr val="000000"/>
                          </a:solidFill>
                          <a:effectLst/>
                          <a:latin typeface="Calibri" panose="020F0502020204030204" pitchFamily="34" charset="0"/>
                        </a:rPr>
                        <a:t>76.00%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733012214"/>
                  </a:ext>
                </a:extLst>
              </a:tr>
              <a:tr h="664362">
                <a:tc>
                  <a:txBody>
                    <a:bodyPr/>
                    <a:lstStyle/>
                    <a:p>
                      <a:pPr algn="l" rtl="0" fontAlgn="ctr"/>
                      <a:r>
                        <a:rPr lang="es-PE" sz="1700" b="0" i="0" u="none" strike="noStrike">
                          <a:solidFill>
                            <a:srgbClr val="000000"/>
                          </a:solidFill>
                          <a:effectLst/>
                          <a:latin typeface="Calibri" panose="020F0502020204030204" pitchFamily="34" charset="0"/>
                        </a:rPr>
                        <a:t>RECURSOS DETERMINADOS</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tc>
                  <a:txBody>
                    <a:bodyPr/>
                    <a:lstStyle/>
                    <a:p>
                      <a:pPr algn="r" rtl="0" fontAlgn="ctr"/>
                      <a:r>
                        <a:rPr lang="es-PE" sz="20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tc>
                  <a:txBody>
                    <a:bodyPr/>
                    <a:lstStyle/>
                    <a:p>
                      <a:pPr algn="r" rtl="0" fontAlgn="ctr"/>
                      <a:r>
                        <a:rPr lang="es-PE" sz="2000" b="0" i="0" u="none" strike="noStrike">
                          <a:solidFill>
                            <a:srgbClr val="000000"/>
                          </a:solidFill>
                          <a:effectLst/>
                          <a:latin typeface="Calibri" panose="020F0502020204030204" pitchFamily="34" charset="0"/>
                        </a:rPr>
                        <a:t>8.7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tc>
                  <a:txBody>
                    <a:bodyPr/>
                    <a:lstStyle/>
                    <a:p>
                      <a:pPr algn="r" rtl="0" fontAlgn="ctr"/>
                      <a:r>
                        <a:rPr lang="es-PE" sz="2000" b="0" i="0" u="none" strike="noStrike" dirty="0">
                          <a:solidFill>
                            <a:srgbClr val="000000"/>
                          </a:solidFill>
                          <a:effectLst/>
                          <a:latin typeface="Calibri" panose="020F0502020204030204" pitchFamily="34" charset="0"/>
                        </a:rPr>
                        <a:t>0.1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tc>
                  <a:txBody>
                    <a:bodyPr/>
                    <a:lstStyle/>
                    <a:p>
                      <a:pPr algn="r" rtl="0" fontAlgn="ctr"/>
                      <a:r>
                        <a:rPr lang="es-PE" sz="2000" b="0" i="0" u="none" strike="noStrike">
                          <a:solidFill>
                            <a:srgbClr val="000000"/>
                          </a:solidFill>
                          <a:effectLst/>
                          <a:latin typeface="Calibri" panose="020F0502020204030204" pitchFamily="34" charset="0"/>
                        </a:rPr>
                        <a:t>14.65%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tc>
                  <a:txBody>
                    <a:bodyPr/>
                    <a:lstStyle/>
                    <a:p>
                      <a:pPr algn="r" rtl="0" fontAlgn="ctr"/>
                      <a:r>
                        <a:rPr lang="es-PE" sz="2000" b="0" i="0" u="none" strike="noStrike" dirty="0">
                          <a:solidFill>
                            <a:srgbClr val="000000"/>
                          </a:solidFill>
                          <a:effectLst/>
                          <a:latin typeface="Calibri" panose="020F0502020204030204" pitchFamily="34" charset="0"/>
                        </a:rPr>
                        <a:t>6.8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tc>
                  <a:txBody>
                    <a:bodyPr/>
                    <a:lstStyle/>
                    <a:p>
                      <a:pPr algn="r" rtl="0" fontAlgn="ctr"/>
                      <a:r>
                        <a:rPr lang="es-PE" sz="2000" b="0" i="0" u="none" strike="noStrike" dirty="0">
                          <a:solidFill>
                            <a:srgbClr val="000000"/>
                          </a:solidFill>
                          <a:effectLst/>
                          <a:latin typeface="Calibri" panose="020F0502020204030204" pitchFamily="34" charset="0"/>
                        </a:rPr>
                        <a:t>80.00%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2449401798"/>
                  </a:ext>
                </a:extLst>
              </a:tr>
              <a:tr h="332181">
                <a:tc>
                  <a:txBody>
                    <a:bodyPr/>
                    <a:lstStyle/>
                    <a:p>
                      <a:pPr algn="ctr" rtl="0" fontAlgn="ctr"/>
                      <a:r>
                        <a:rPr lang="es-PE" sz="1700" b="1" i="0" u="none" strike="noStrike">
                          <a:solidFill>
                            <a:srgbClr val="FFFFFF"/>
                          </a:solidFill>
                          <a:effectLst/>
                          <a:latin typeface="Calibri" panose="020F0502020204030204" pitchFamily="34" charset="0"/>
                        </a:rPr>
                        <a:t>TOTAL</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tc>
                  <a:txBody>
                    <a:bodyPr/>
                    <a:lstStyle/>
                    <a:p>
                      <a:pPr algn="r" rtl="0" fontAlgn="ctr"/>
                      <a:r>
                        <a:rPr lang="es-PE" sz="2000" b="1" i="0" u="none" strike="noStrike" dirty="0">
                          <a:solidFill>
                            <a:srgbClr val="FFFFFF"/>
                          </a:solidFill>
                          <a:effectLst/>
                          <a:latin typeface="Calibri" panose="020F0502020204030204" pitchFamily="34" charset="0"/>
                        </a:rPr>
                        <a:t>3,402.0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tc>
                  <a:txBody>
                    <a:bodyPr/>
                    <a:lstStyle/>
                    <a:p>
                      <a:pPr algn="r" rtl="0" fontAlgn="ctr"/>
                      <a:r>
                        <a:rPr lang="es-PE" sz="2000" b="1" i="0" u="none" strike="noStrike">
                          <a:solidFill>
                            <a:srgbClr val="FFFFFF"/>
                          </a:solidFill>
                          <a:effectLst/>
                          <a:latin typeface="Calibri" panose="020F0502020204030204" pitchFamily="34" charset="0"/>
                        </a:rPr>
                        <a:t>3,577.6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tc>
                  <a:txBody>
                    <a:bodyPr/>
                    <a:lstStyle/>
                    <a:p>
                      <a:pPr algn="r" rtl="0" fontAlgn="ctr"/>
                      <a:r>
                        <a:rPr lang="es-PE" sz="2000" b="1" i="0" u="none" strike="noStrike" dirty="0">
                          <a:solidFill>
                            <a:srgbClr val="FFFFFF"/>
                          </a:solidFill>
                          <a:effectLst/>
                          <a:latin typeface="Calibri" panose="020F0502020204030204" pitchFamily="34" charset="0"/>
                        </a:rPr>
                        <a:t>1,399.8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tc>
                  <a:txBody>
                    <a:bodyPr/>
                    <a:lstStyle/>
                    <a:p>
                      <a:pPr algn="r" rtl="0" fontAlgn="ctr"/>
                      <a:r>
                        <a:rPr lang="es-PE" sz="2000" b="1" i="0" u="none" strike="noStrike" dirty="0">
                          <a:solidFill>
                            <a:srgbClr val="FFFFFF"/>
                          </a:solidFill>
                          <a:effectLst/>
                          <a:latin typeface="Calibri" panose="020F0502020204030204" pitchFamily="34" charset="0"/>
                        </a:rPr>
                        <a:t>39.13%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tc>
                  <a:txBody>
                    <a:bodyPr/>
                    <a:lstStyle/>
                    <a:p>
                      <a:pPr algn="r" rtl="0" fontAlgn="ctr"/>
                      <a:r>
                        <a:rPr lang="es-PE" sz="2000" b="1" i="0" u="none" strike="noStrike">
                          <a:solidFill>
                            <a:srgbClr val="FFFFFF"/>
                          </a:solidFill>
                          <a:effectLst/>
                          <a:latin typeface="Calibri" panose="020F0502020204030204" pitchFamily="34" charset="0"/>
                        </a:rPr>
                        <a:t>3,505.1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tc>
                  <a:txBody>
                    <a:bodyPr/>
                    <a:lstStyle/>
                    <a:p>
                      <a:pPr algn="r" rtl="0" fontAlgn="ctr"/>
                      <a:r>
                        <a:rPr lang="es-PE" sz="2000" b="1" i="0" u="none" strike="noStrike" dirty="0">
                          <a:solidFill>
                            <a:srgbClr val="FFFFFF"/>
                          </a:solidFill>
                          <a:effectLst/>
                          <a:latin typeface="Calibri" panose="020F0502020204030204" pitchFamily="34" charset="0"/>
                        </a:rPr>
                        <a:t>98.00%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6578841"/>
                  </a:ext>
                </a:extLst>
              </a:tr>
            </a:tbl>
          </a:graphicData>
        </a:graphic>
      </p:graphicFrame>
    </p:spTree>
    <p:extLst>
      <p:ext uri="{BB962C8B-B14F-4D97-AF65-F5344CB8AC3E}">
        <p14:creationId xmlns:p14="http://schemas.microsoft.com/office/powerpoint/2010/main" val="266918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5"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PROYECTO DE PRESUPUESTO 2024</a:t>
            </a:r>
            <a:endParaRPr dirty="0"/>
          </a:p>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(Gasto inercial por genérica de gasto)</a:t>
            </a:r>
            <a:endParaRPr sz="1800" b="1" dirty="0">
              <a:solidFill>
                <a:schemeClr val="lt1"/>
              </a:solidFill>
              <a:latin typeface="Calibri"/>
              <a:ea typeface="Calibri"/>
              <a:cs typeface="Calibri"/>
              <a:sym typeface="Calibri"/>
            </a:endParaRPr>
          </a:p>
        </p:txBody>
      </p:sp>
      <p:pic>
        <p:nvPicPr>
          <p:cNvPr id="6" name="Google Shape;273;p8"/>
          <p:cNvPicPr preferRelativeResize="0"/>
          <p:nvPr/>
        </p:nvPicPr>
        <p:blipFill rotWithShape="1">
          <a:blip r:embed="rId3">
            <a:alphaModFix/>
          </a:blip>
          <a:srcRect/>
          <a:stretch/>
        </p:blipFill>
        <p:spPr>
          <a:xfrm>
            <a:off x="30380" y="32417"/>
            <a:ext cx="666195" cy="666195"/>
          </a:xfrm>
          <a:prstGeom prst="rect">
            <a:avLst/>
          </a:prstGeom>
          <a:noFill/>
          <a:ln>
            <a:noFill/>
          </a:ln>
        </p:spPr>
      </p:pic>
      <p:pic>
        <p:nvPicPr>
          <p:cNvPr id="7"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sp>
        <p:nvSpPr>
          <p:cNvPr id="10" name="CuadroTexto 9">
            <a:extLst>
              <a:ext uri="{FF2B5EF4-FFF2-40B4-BE49-F238E27FC236}">
                <a16:creationId xmlns:a16="http://schemas.microsoft.com/office/drawing/2014/main" id="{A9F61F3B-6EFD-A13B-B7F3-989A439D2346}"/>
              </a:ext>
            </a:extLst>
          </p:cNvPr>
          <p:cNvSpPr txBox="1"/>
          <p:nvPr/>
        </p:nvSpPr>
        <p:spPr>
          <a:xfrm>
            <a:off x="221579" y="6563973"/>
            <a:ext cx="174759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a:t>
            </a:r>
            <a:r>
              <a:rPr lang="es-ES" sz="1100" kern="0" dirty="0">
                <a:solidFill>
                  <a:prstClr val="black"/>
                </a:solidFill>
              </a:rPr>
              <a:t>Elaborado por SPP</a:t>
            </a:r>
            <a:endParaRPr kumimoji="0" lang="es-ES" sz="1100" b="0" i="0" u="none" strike="noStrike" kern="0" cap="none" spc="0" normalizeH="0" baseline="0" noProof="0" dirty="0">
              <a:ln>
                <a:noFill/>
              </a:ln>
              <a:solidFill>
                <a:prstClr val="black"/>
              </a:solidFill>
              <a:effectLst/>
              <a:uLnTx/>
              <a:uFillTx/>
            </a:endParaRPr>
          </a:p>
        </p:txBody>
      </p:sp>
      <p:sp>
        <p:nvSpPr>
          <p:cNvPr id="4" name="CuadroTexto 3">
            <a:extLst>
              <a:ext uri="{FF2B5EF4-FFF2-40B4-BE49-F238E27FC236}">
                <a16:creationId xmlns:a16="http://schemas.microsoft.com/office/drawing/2014/main" id="{69094F03-8DC0-DE73-38BE-BCEE8FFACAA7}"/>
              </a:ext>
            </a:extLst>
          </p:cNvPr>
          <p:cNvSpPr txBox="1"/>
          <p:nvPr/>
        </p:nvSpPr>
        <p:spPr>
          <a:xfrm>
            <a:off x="5285834" y="794059"/>
            <a:ext cx="6094520" cy="338554"/>
          </a:xfrm>
          <a:prstGeom prst="rect">
            <a:avLst/>
          </a:prstGeom>
          <a:noFill/>
        </p:spPr>
        <p:txBody>
          <a:bodyPr wrap="square">
            <a:spAutoFit/>
          </a:bodyPr>
          <a:lstStyle/>
          <a:p>
            <a:r>
              <a:rPr kumimoji="0" lang="es-PE" sz="1600" b="1" i="0" u="none" strike="noStrike" kern="1200" cap="none" spc="0" normalizeH="0" baseline="0" noProof="0" dirty="0">
                <a:ln>
                  <a:noFill/>
                </a:ln>
                <a:effectLst/>
                <a:uLnTx/>
                <a:uFillTx/>
                <a:latin typeface="Calibri"/>
                <a:ea typeface="Calibri"/>
                <a:cs typeface="Calibri"/>
                <a:sym typeface="Calibri"/>
              </a:rPr>
              <a:t>( En millones de soles)</a:t>
            </a:r>
            <a:endParaRPr lang="es-PE" sz="1600" dirty="0"/>
          </a:p>
        </p:txBody>
      </p:sp>
      <p:graphicFrame>
        <p:nvGraphicFramePr>
          <p:cNvPr id="3" name="Tabla 2">
            <a:extLst>
              <a:ext uri="{FF2B5EF4-FFF2-40B4-BE49-F238E27FC236}">
                <a16:creationId xmlns:a16="http://schemas.microsoft.com/office/drawing/2014/main" id="{C065EF7F-2A6F-8466-BD2B-3B0131377F1F}"/>
              </a:ext>
            </a:extLst>
          </p:cNvPr>
          <p:cNvGraphicFramePr>
            <a:graphicFrameLocks noGrp="1"/>
          </p:cNvGraphicFramePr>
          <p:nvPr>
            <p:extLst>
              <p:ext uri="{D42A27DB-BD31-4B8C-83A1-F6EECF244321}">
                <p14:modId xmlns:p14="http://schemas.microsoft.com/office/powerpoint/2010/main" val="3381043227"/>
              </p:ext>
            </p:extLst>
          </p:nvPr>
        </p:nvGraphicFramePr>
        <p:xfrm>
          <a:off x="939800" y="1112183"/>
          <a:ext cx="10156824" cy="5485320"/>
        </p:xfrm>
        <a:graphic>
          <a:graphicData uri="http://schemas.openxmlformats.org/drawingml/2006/table">
            <a:tbl>
              <a:tblPr firstRow="1" firstCol="1" bandRow="1"/>
              <a:tblGrid>
                <a:gridCol w="2672850">
                  <a:extLst>
                    <a:ext uri="{9D8B030D-6E8A-4147-A177-3AD203B41FA5}">
                      <a16:colId xmlns:a16="http://schemas.microsoft.com/office/drawing/2014/main" val="2887332862"/>
                    </a:ext>
                  </a:extLst>
                </a:gridCol>
                <a:gridCol w="2178550">
                  <a:extLst>
                    <a:ext uri="{9D8B030D-6E8A-4147-A177-3AD203B41FA5}">
                      <a16:colId xmlns:a16="http://schemas.microsoft.com/office/drawing/2014/main" val="140044786"/>
                    </a:ext>
                  </a:extLst>
                </a:gridCol>
                <a:gridCol w="1019175">
                  <a:extLst>
                    <a:ext uri="{9D8B030D-6E8A-4147-A177-3AD203B41FA5}">
                      <a16:colId xmlns:a16="http://schemas.microsoft.com/office/drawing/2014/main" val="3354827762"/>
                    </a:ext>
                  </a:extLst>
                </a:gridCol>
                <a:gridCol w="990600">
                  <a:extLst>
                    <a:ext uri="{9D8B030D-6E8A-4147-A177-3AD203B41FA5}">
                      <a16:colId xmlns:a16="http://schemas.microsoft.com/office/drawing/2014/main" val="1196521611"/>
                    </a:ext>
                  </a:extLst>
                </a:gridCol>
                <a:gridCol w="1035877">
                  <a:extLst>
                    <a:ext uri="{9D8B030D-6E8A-4147-A177-3AD203B41FA5}">
                      <a16:colId xmlns:a16="http://schemas.microsoft.com/office/drawing/2014/main" val="609471056"/>
                    </a:ext>
                  </a:extLst>
                </a:gridCol>
                <a:gridCol w="1129886">
                  <a:extLst>
                    <a:ext uri="{9D8B030D-6E8A-4147-A177-3AD203B41FA5}">
                      <a16:colId xmlns:a16="http://schemas.microsoft.com/office/drawing/2014/main" val="1314561942"/>
                    </a:ext>
                  </a:extLst>
                </a:gridCol>
                <a:gridCol w="1129886">
                  <a:extLst>
                    <a:ext uri="{9D8B030D-6E8A-4147-A177-3AD203B41FA5}">
                      <a16:colId xmlns:a16="http://schemas.microsoft.com/office/drawing/2014/main" val="2990224023"/>
                    </a:ext>
                  </a:extLst>
                </a:gridCol>
              </a:tblGrid>
              <a:tr h="230447">
                <a:tc rowSpan="2">
                  <a:txBody>
                    <a:bodyPr/>
                    <a:lstStyle/>
                    <a:p>
                      <a:pPr algn="ctr" rtl="0" fontAlgn="ctr"/>
                      <a:r>
                        <a:rPr lang="es-PE" sz="1300" b="1" i="0" u="none" strike="noStrike" dirty="0">
                          <a:solidFill>
                            <a:srgbClr val="000000"/>
                          </a:solidFill>
                          <a:effectLst/>
                          <a:latin typeface="Calibri" panose="020F0502020204030204" pitchFamily="34" charset="0"/>
                        </a:rPr>
                        <a:t>GENÉRICA DE GASTO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rowSpan="2">
                  <a:txBody>
                    <a:bodyPr/>
                    <a:lstStyle/>
                    <a:p>
                      <a:pPr algn="ctr" rtl="0" fontAlgn="ctr"/>
                      <a:r>
                        <a:rPr lang="es-PE" sz="1300" b="1" i="0" u="none" strike="noStrike" dirty="0">
                          <a:solidFill>
                            <a:srgbClr val="000000"/>
                          </a:solidFill>
                          <a:effectLst/>
                          <a:latin typeface="Calibri" panose="020F0502020204030204" pitchFamily="34" charset="0"/>
                        </a:rPr>
                        <a:t>DETALLE</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rowSpan="2">
                  <a:txBody>
                    <a:bodyPr/>
                    <a:lstStyle/>
                    <a:p>
                      <a:pPr algn="ctr" rtl="0" fontAlgn="ctr"/>
                      <a:r>
                        <a:rPr lang="es-PE" sz="1400" b="1" i="0" u="none" strike="noStrike" dirty="0">
                          <a:solidFill>
                            <a:srgbClr val="000000"/>
                          </a:solidFill>
                          <a:effectLst/>
                          <a:latin typeface="Calibri" panose="020F0502020204030204" pitchFamily="34" charset="0"/>
                        </a:rPr>
                        <a:t>PIA 2023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gridSpan="4">
                  <a:txBody>
                    <a:bodyPr/>
                    <a:lstStyle/>
                    <a:p>
                      <a:pPr algn="ctr" rtl="0" fontAlgn="ctr"/>
                      <a:r>
                        <a:rPr lang="es-PE" sz="1400" b="1" i="0" u="none" strike="noStrike" dirty="0">
                          <a:solidFill>
                            <a:srgbClr val="000000"/>
                          </a:solidFill>
                          <a:effectLst/>
                          <a:latin typeface="Calibri" panose="020F0502020204030204" pitchFamily="34" charset="0"/>
                        </a:rPr>
                        <a:t>PIA 2024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146667082"/>
                  </a:ext>
                </a:extLst>
              </a:tr>
              <a:tr h="494783">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rtl="0" fontAlgn="ctr"/>
                      <a:r>
                        <a:rPr lang="es-PE" sz="1400" b="1" i="0" u="none" strike="noStrike" dirty="0">
                          <a:solidFill>
                            <a:srgbClr val="000000"/>
                          </a:solidFill>
                          <a:effectLst/>
                          <a:latin typeface="Calibri" panose="020F0502020204030204" pitchFamily="34" charset="0"/>
                        </a:rPr>
                        <a:t>INERCIAL 2024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ctr" rtl="0" fontAlgn="ctr"/>
                      <a:r>
                        <a:rPr lang="es-PE" sz="1400" b="1" i="0" u="none" strike="noStrike" dirty="0">
                          <a:solidFill>
                            <a:srgbClr val="000000"/>
                          </a:solidFill>
                          <a:effectLst/>
                          <a:latin typeface="Calibri" panose="020F0502020204030204" pitchFamily="34" charset="0"/>
                        </a:rPr>
                        <a:t>INCREMENTO INERCIAL 2024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ctr" rtl="0" fontAlgn="ctr"/>
                      <a:r>
                        <a:rPr lang="es-PE" sz="1400" b="1" i="0" u="none" strike="noStrike" dirty="0">
                          <a:solidFill>
                            <a:srgbClr val="000000"/>
                          </a:solidFill>
                          <a:effectLst/>
                          <a:latin typeface="Calibri" panose="020F0502020204030204" pitchFamily="34" charset="0"/>
                        </a:rPr>
                        <a:t>TOTAL INERCIAL 2024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ctr" rtl="0" fontAlgn="ctr"/>
                      <a:r>
                        <a:rPr lang="es-PE" sz="1400" b="1" i="0" u="none" strike="noStrike">
                          <a:solidFill>
                            <a:srgbClr val="000000"/>
                          </a:solidFill>
                          <a:effectLst/>
                          <a:latin typeface="Calibri" panose="020F0502020204030204" pitchFamily="34" charset="0"/>
                        </a:rPr>
                        <a:t>ASIGNADO POR EL MEF</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extLst>
                  <a:ext uri="{0D108BD9-81ED-4DB2-BD59-A6C34878D82A}">
                    <a16:rowId xmlns:a16="http://schemas.microsoft.com/office/drawing/2014/main" val="808437969"/>
                  </a:ext>
                </a:extLst>
              </a:tr>
              <a:tr h="427006">
                <a:tc rowSpan="2">
                  <a:txBody>
                    <a:bodyPr/>
                    <a:lstStyle/>
                    <a:p>
                      <a:pPr algn="l" rtl="0" fontAlgn="ctr"/>
                      <a:r>
                        <a:rPr lang="es-ES" sz="1300" b="1" i="0" u="none" strike="noStrike" dirty="0">
                          <a:solidFill>
                            <a:srgbClr val="000000"/>
                          </a:solidFill>
                          <a:effectLst/>
                          <a:latin typeface="Calibri" panose="020F0502020204030204" pitchFamily="34" charset="0"/>
                        </a:rPr>
                        <a:t>2.1 Personal y Obligaciones Sociales</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l" rtl="0" fontAlgn="ctr"/>
                      <a:r>
                        <a:rPr lang="es-PE" sz="1300" b="0" i="0" u="none" strike="noStrike">
                          <a:solidFill>
                            <a:srgbClr val="000000"/>
                          </a:solidFill>
                          <a:effectLst/>
                          <a:latin typeface="Calibri" panose="020F0502020204030204" pitchFamily="34" charset="0"/>
                        </a:rPr>
                        <a:t>PLANILLA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1,989.4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1,937.8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213.8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2,151.7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2,130.3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3584726169"/>
                  </a:ext>
                </a:extLst>
              </a:tr>
              <a:tr h="576118">
                <a:tc vMerge="1">
                  <a:txBody>
                    <a:bodyPr/>
                    <a:lstStyle/>
                    <a:p>
                      <a:endParaRPr lang="es-PE"/>
                    </a:p>
                  </a:txBody>
                  <a:tcPr/>
                </a:tc>
                <a:tc>
                  <a:txBody>
                    <a:bodyPr/>
                    <a:lstStyle/>
                    <a:p>
                      <a:pPr algn="l" rtl="0" fontAlgn="ctr"/>
                      <a:r>
                        <a:rPr lang="es-PE" sz="1300" b="0" i="0" u="none" strike="noStrike" dirty="0">
                          <a:solidFill>
                            <a:srgbClr val="000000"/>
                          </a:solidFill>
                          <a:effectLst/>
                          <a:latin typeface="Calibri" panose="020F0502020204030204" pitchFamily="34" charset="0"/>
                        </a:rPr>
                        <a:t>PLANILLA DE CONTRATO ADMINISTRATIVO DE SERVICIOS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513.0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156425642"/>
                  </a:ext>
                </a:extLst>
              </a:tr>
              <a:tr h="210114">
                <a:tc gridSpan="2">
                  <a:txBody>
                    <a:bodyPr/>
                    <a:lstStyle/>
                    <a:p>
                      <a:pPr algn="ctr" rtl="0" fontAlgn="ctr"/>
                      <a:r>
                        <a:rPr lang="es-PE" sz="1300" b="1" i="0" u="none" strike="noStrike" dirty="0">
                          <a:solidFill>
                            <a:srgbClr val="000000"/>
                          </a:solidFill>
                          <a:effectLst/>
                          <a:latin typeface="Calibri" panose="020F0502020204030204" pitchFamily="34" charset="0"/>
                        </a:rPr>
                        <a:t>Total 2.1</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hMerge="1">
                  <a:txBody>
                    <a:bodyPr/>
                    <a:lstStyle/>
                    <a:p>
                      <a:endParaRPr lang="es-PE"/>
                    </a:p>
                  </a:txBody>
                  <a:tcPr>
                    <a:lnL w="12700" cap="flat" cmpd="sng" algn="ctr">
                      <a:solidFill>
                        <a:srgbClr val="757171"/>
                      </a:solidFill>
                      <a:prstDash val="solid"/>
                      <a:round/>
                      <a:headEnd type="none" w="med" len="med"/>
                      <a:tailEnd type="none" w="med" len="med"/>
                    </a:lnL>
                    <a:lnT w="12700" cap="flat" cmpd="sng" algn="ctr">
                      <a:solidFill>
                        <a:srgbClr val="757171"/>
                      </a:solidFill>
                      <a:prstDash val="solid"/>
                      <a:round/>
                      <a:headEnd type="none" w="med" len="med"/>
                      <a:tailEnd type="none" w="med" len="med"/>
                    </a:lnT>
                  </a:tcPr>
                </a:tc>
                <a:tc>
                  <a:txBody>
                    <a:bodyPr/>
                    <a:lstStyle/>
                    <a:p>
                      <a:pPr algn="r" rtl="0" fontAlgn="ctr"/>
                      <a:r>
                        <a:rPr lang="es-PE" sz="1400" b="1" i="0" u="none" strike="noStrike">
                          <a:solidFill>
                            <a:srgbClr val="000000"/>
                          </a:solidFill>
                          <a:effectLst/>
                          <a:latin typeface="Calibri" panose="020F0502020204030204" pitchFamily="34" charset="0"/>
                        </a:rPr>
                        <a:t>1,989.4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1,937.8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213.8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2,151.7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2,643.3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extLst>
                  <a:ext uri="{0D108BD9-81ED-4DB2-BD59-A6C34878D82A}">
                    <a16:rowId xmlns:a16="http://schemas.microsoft.com/office/drawing/2014/main" val="2222902273"/>
                  </a:ext>
                </a:extLst>
              </a:tr>
              <a:tr h="474451">
                <a:tc>
                  <a:txBody>
                    <a:bodyPr/>
                    <a:lstStyle/>
                    <a:p>
                      <a:pPr algn="l" rtl="0" fontAlgn="ctr"/>
                      <a:r>
                        <a:rPr lang="es-ES" sz="1300" b="1" i="0" u="none" strike="noStrike">
                          <a:solidFill>
                            <a:srgbClr val="000000"/>
                          </a:solidFill>
                          <a:effectLst/>
                          <a:latin typeface="Calibri" panose="020F0502020204030204" pitchFamily="34" charset="0"/>
                        </a:rPr>
                        <a:t>2.2 Pensiones y Otras Prestaciones Sociales</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l" rtl="0" fontAlgn="ctr"/>
                      <a:r>
                        <a:rPr lang="es-ES" sz="1300" b="0" i="0" u="none" strike="noStrike" dirty="0">
                          <a:solidFill>
                            <a:srgbClr val="000000"/>
                          </a:solidFill>
                          <a:effectLst/>
                          <a:latin typeface="Calibri" panose="020F0502020204030204" pitchFamily="34" charset="0"/>
                        </a:rPr>
                        <a:t>PENSIONES, SEPELIO  Y LUTO Y EPS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3636223039"/>
                  </a:ext>
                </a:extLst>
              </a:tr>
              <a:tr h="237225">
                <a:tc gridSpan="2">
                  <a:txBody>
                    <a:bodyPr/>
                    <a:lstStyle/>
                    <a:p>
                      <a:pPr algn="ctr" rtl="0" fontAlgn="ctr"/>
                      <a:r>
                        <a:rPr lang="es-PE" sz="1300" b="1" i="0" u="none" strike="noStrike">
                          <a:solidFill>
                            <a:srgbClr val="000000"/>
                          </a:solidFill>
                          <a:effectLst/>
                          <a:latin typeface="Calibri" panose="020F0502020204030204" pitchFamily="34" charset="0"/>
                        </a:rPr>
                        <a:t>Total 2.2</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hMerge="1">
                  <a:txBody>
                    <a:bodyPr/>
                    <a:lstStyle/>
                    <a:p>
                      <a:endParaRPr lang="es-PE"/>
                    </a:p>
                  </a:txBody>
                  <a:tcPr>
                    <a:lnL w="12700" cap="flat" cmpd="sng" algn="ctr">
                      <a:solidFill>
                        <a:srgbClr val="757171"/>
                      </a:solidFill>
                      <a:prstDash val="solid"/>
                      <a:round/>
                      <a:headEnd type="none" w="med" len="med"/>
                      <a:tailEnd type="none" w="med" len="med"/>
                    </a:lnL>
                    <a:lnT w="12700" cap="flat" cmpd="sng" algn="ctr">
                      <a:solidFill>
                        <a:srgbClr val="757171"/>
                      </a:solidFill>
                      <a:prstDash val="solid"/>
                      <a:round/>
                      <a:headEnd type="none" w="med" len="med"/>
                      <a:tailEnd type="none" w="med" len="med"/>
                    </a:lnT>
                  </a:tcPr>
                </a:tc>
                <a:tc>
                  <a:txBody>
                    <a:bodyPr/>
                    <a:lstStyle/>
                    <a:p>
                      <a:pPr algn="r" rtl="0" fontAlgn="ctr"/>
                      <a:r>
                        <a:rPr lang="es-PE" sz="1400" b="1" i="0" u="none" strike="noStrike">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208.7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extLst>
                  <a:ext uri="{0D108BD9-81ED-4DB2-BD59-A6C34878D82A}">
                    <a16:rowId xmlns:a16="http://schemas.microsoft.com/office/drawing/2014/main" val="2420882917"/>
                  </a:ext>
                </a:extLst>
              </a:tr>
              <a:tr h="237225">
                <a:tc rowSpan="2">
                  <a:txBody>
                    <a:bodyPr/>
                    <a:lstStyle/>
                    <a:p>
                      <a:pPr algn="l" rtl="0" fontAlgn="ctr"/>
                      <a:r>
                        <a:rPr lang="es-PE" sz="1300" b="1" i="0" u="none" strike="noStrike">
                          <a:solidFill>
                            <a:srgbClr val="000000"/>
                          </a:solidFill>
                          <a:effectLst/>
                          <a:latin typeface="Calibri" panose="020F0502020204030204" pitchFamily="34" charset="0"/>
                        </a:rPr>
                        <a:t>2.3 Bienes y Servicios</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l" rtl="0" fontAlgn="ctr"/>
                      <a:r>
                        <a:rPr lang="es-PE" sz="1300" b="0" i="0" u="none" strike="noStrike" dirty="0">
                          <a:solidFill>
                            <a:srgbClr val="000000"/>
                          </a:solidFill>
                          <a:effectLst/>
                          <a:latin typeface="Calibri" panose="020F0502020204030204" pitchFamily="34" charset="0"/>
                        </a:rPr>
                        <a:t>CAS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358.2</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478.0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478.0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2583451669"/>
                  </a:ext>
                </a:extLst>
              </a:tr>
              <a:tr h="210114">
                <a:tc vMerge="1">
                  <a:txBody>
                    <a:bodyPr/>
                    <a:lstStyle/>
                    <a:p>
                      <a:endParaRPr lang="es-PE"/>
                    </a:p>
                  </a:txBody>
                  <a:tcPr/>
                </a:tc>
                <a:tc>
                  <a:txBody>
                    <a:bodyPr/>
                    <a:lstStyle/>
                    <a:p>
                      <a:pPr algn="l" rtl="0" fontAlgn="ctr"/>
                      <a:r>
                        <a:rPr lang="es-ES" sz="1300" b="0" i="0" u="none" strike="noStrike">
                          <a:solidFill>
                            <a:srgbClr val="000000"/>
                          </a:solidFill>
                          <a:effectLst/>
                          <a:latin typeface="Calibri" panose="020F0502020204030204" pitchFamily="34" charset="0"/>
                        </a:rPr>
                        <a:t>OTROS BIENES Y SERVICIOS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664.5</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625.4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50.3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675.7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551.4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4289025411"/>
                  </a:ext>
                </a:extLst>
              </a:tr>
              <a:tr h="210114">
                <a:tc gridSpan="2">
                  <a:txBody>
                    <a:bodyPr/>
                    <a:lstStyle/>
                    <a:p>
                      <a:pPr algn="ctr" rtl="0" fontAlgn="ctr"/>
                      <a:r>
                        <a:rPr lang="es-PE" sz="1300" b="1" i="0" u="none" strike="noStrike" dirty="0">
                          <a:solidFill>
                            <a:srgbClr val="000000"/>
                          </a:solidFill>
                          <a:effectLst/>
                          <a:latin typeface="Calibri" panose="020F0502020204030204" pitchFamily="34" charset="0"/>
                        </a:rPr>
                        <a:t>Total 2.3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hMerge="1">
                  <a:txBody>
                    <a:bodyPr/>
                    <a:lstStyle/>
                    <a:p>
                      <a:endParaRPr lang="es-PE"/>
                    </a:p>
                  </a:txBody>
                  <a:tcPr>
                    <a:lnL w="12700" cap="flat" cmpd="sng" algn="ctr">
                      <a:solidFill>
                        <a:srgbClr val="757171"/>
                      </a:solidFill>
                      <a:prstDash val="solid"/>
                      <a:round/>
                      <a:headEnd type="none" w="med" len="med"/>
                      <a:tailEnd type="none" w="med" len="med"/>
                    </a:lnL>
                    <a:lnT w="12700" cap="flat" cmpd="sng" algn="ctr">
                      <a:solidFill>
                        <a:srgbClr val="757171"/>
                      </a:solidFill>
                      <a:prstDash val="solid"/>
                      <a:round/>
                      <a:headEnd type="none" w="med" len="med"/>
                      <a:tailEnd type="none" w="med" len="med"/>
                    </a:lnT>
                  </a:tcPr>
                </a:tc>
                <a:tc>
                  <a:txBody>
                    <a:bodyPr/>
                    <a:lstStyle/>
                    <a:p>
                      <a:pPr algn="r" rtl="0" fontAlgn="ctr"/>
                      <a:r>
                        <a:rPr lang="es-PE" sz="1400" b="1" i="0" u="none" strike="noStrike">
                          <a:solidFill>
                            <a:srgbClr val="000000"/>
                          </a:solidFill>
                          <a:effectLst/>
                          <a:latin typeface="Calibri" panose="020F0502020204030204" pitchFamily="34" charset="0"/>
                        </a:rPr>
                        <a:t>1,022.7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1,103.4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50.3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1,153.7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551.4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extLst>
                  <a:ext uri="{0D108BD9-81ED-4DB2-BD59-A6C34878D82A}">
                    <a16:rowId xmlns:a16="http://schemas.microsoft.com/office/drawing/2014/main" val="3477721744"/>
                  </a:ext>
                </a:extLst>
              </a:tr>
              <a:tr h="250781">
                <a:tc rowSpan="2">
                  <a:txBody>
                    <a:bodyPr/>
                    <a:lstStyle/>
                    <a:p>
                      <a:pPr algn="l" rtl="0" fontAlgn="ctr"/>
                      <a:r>
                        <a:rPr lang="es-PE" sz="1300" b="1" i="0" u="none" strike="noStrike">
                          <a:solidFill>
                            <a:srgbClr val="000000"/>
                          </a:solidFill>
                          <a:effectLst/>
                          <a:latin typeface="Calibri" panose="020F0502020204030204" pitchFamily="34" charset="0"/>
                        </a:rPr>
                        <a:t>2.5 Otros Gastos</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l" rtl="0" fontAlgn="ctr"/>
                      <a:r>
                        <a:rPr lang="es-PE" sz="1300" b="0" i="0" u="none" strike="noStrike" dirty="0">
                          <a:solidFill>
                            <a:srgbClr val="000000"/>
                          </a:solidFill>
                          <a:effectLst/>
                          <a:latin typeface="Calibri" panose="020F0502020204030204" pitchFamily="34" charset="0"/>
                        </a:rPr>
                        <a:t>OTROS GASTOS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14.1</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2.7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349077585"/>
                  </a:ext>
                </a:extLst>
              </a:tr>
              <a:tr h="210114">
                <a:tc vMerge="1">
                  <a:txBody>
                    <a:bodyPr/>
                    <a:lstStyle/>
                    <a:p>
                      <a:endParaRPr lang="es-PE"/>
                    </a:p>
                  </a:txBody>
                  <a:tcPr/>
                </a:tc>
                <a:tc>
                  <a:txBody>
                    <a:bodyPr/>
                    <a:lstStyle/>
                    <a:p>
                      <a:pPr algn="l" rtl="0" fontAlgn="ctr"/>
                      <a:r>
                        <a:rPr lang="es-PE" sz="1300" b="0" i="0" u="none" strike="noStrike" dirty="0">
                          <a:solidFill>
                            <a:srgbClr val="000000"/>
                          </a:solidFill>
                          <a:effectLst/>
                          <a:latin typeface="Calibri" panose="020F0502020204030204" pitchFamily="34" charset="0"/>
                        </a:rPr>
                        <a:t>NEGOCIACIÓN COLECTIVA (RO)</a:t>
                      </a:r>
                    </a:p>
                  </a:txBody>
                  <a:tcPr marL="5593" marR="5593" marT="5593" marB="0" anchor="ctr">
                    <a:lnL>
                      <a:noFill/>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1.5</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1042421550"/>
                  </a:ext>
                </a:extLst>
              </a:tr>
              <a:tr h="257559">
                <a:tc gridSpan="2">
                  <a:txBody>
                    <a:bodyPr/>
                    <a:lstStyle/>
                    <a:p>
                      <a:pPr algn="ctr" rtl="0" fontAlgn="ctr"/>
                      <a:r>
                        <a:rPr lang="es-PE" sz="1300" b="1" i="0" u="none" strike="noStrike" dirty="0">
                          <a:solidFill>
                            <a:srgbClr val="000000"/>
                          </a:solidFill>
                          <a:effectLst/>
                          <a:latin typeface="Calibri" panose="020F0502020204030204" pitchFamily="34" charset="0"/>
                        </a:rPr>
                        <a:t>Total 2.5</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hMerge="1">
                  <a:txBody>
                    <a:bodyPr/>
                    <a:lstStyle/>
                    <a:p>
                      <a:endParaRPr lang="es-PE"/>
                    </a:p>
                  </a:txBody>
                  <a:tcPr>
                    <a:lnL w="12700" cap="flat" cmpd="sng" algn="ctr">
                      <a:solidFill>
                        <a:srgbClr val="757171"/>
                      </a:solidFill>
                      <a:prstDash val="solid"/>
                      <a:round/>
                      <a:headEnd type="none" w="med" len="med"/>
                      <a:tailEnd type="none" w="med" len="med"/>
                    </a:lnL>
                    <a:lnT w="12700" cap="flat" cmpd="sng" algn="ctr">
                      <a:solidFill>
                        <a:srgbClr val="757171"/>
                      </a:solidFill>
                      <a:prstDash val="solid"/>
                      <a:round/>
                      <a:headEnd type="none" w="med" len="med"/>
                      <a:tailEnd type="none" w="med" len="med"/>
                    </a:lnT>
                  </a:tcPr>
                </a:tc>
                <a:tc>
                  <a:txBody>
                    <a:bodyPr/>
                    <a:lstStyle/>
                    <a:p>
                      <a:pPr algn="r" rtl="0" fontAlgn="ctr"/>
                      <a:r>
                        <a:rPr lang="es-PE" sz="1400" b="1" i="0" u="none" strike="noStrike">
                          <a:solidFill>
                            <a:srgbClr val="000000"/>
                          </a:solidFill>
                          <a:effectLst/>
                          <a:latin typeface="Calibri" panose="020F0502020204030204" pitchFamily="34" charset="0"/>
                        </a:rPr>
                        <a:t>14.1</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2.7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2.7</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4.2</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BE5D6"/>
                    </a:solidFill>
                  </a:tcPr>
                </a:tc>
                <a:extLst>
                  <a:ext uri="{0D108BD9-81ED-4DB2-BD59-A6C34878D82A}">
                    <a16:rowId xmlns:a16="http://schemas.microsoft.com/office/drawing/2014/main" val="689284585"/>
                  </a:ext>
                </a:extLst>
              </a:tr>
              <a:tr h="257559">
                <a:tc rowSpan="3">
                  <a:txBody>
                    <a:bodyPr/>
                    <a:lstStyle/>
                    <a:p>
                      <a:pPr algn="l" rtl="0" fontAlgn="ctr"/>
                      <a:r>
                        <a:rPr lang="es-ES" sz="1300" b="1" i="0" u="none" strike="noStrike">
                          <a:solidFill>
                            <a:srgbClr val="000000"/>
                          </a:solidFill>
                          <a:effectLst/>
                          <a:latin typeface="Calibri" panose="020F0502020204030204" pitchFamily="34" charset="0"/>
                        </a:rPr>
                        <a:t>2.6 Adquisición de Activos No Financieros</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4B183"/>
                    </a:solidFill>
                  </a:tcPr>
                </a:tc>
                <a:tc>
                  <a:txBody>
                    <a:bodyPr/>
                    <a:lstStyle/>
                    <a:p>
                      <a:pPr algn="l" rtl="0" fontAlgn="ctr"/>
                      <a:r>
                        <a:rPr lang="es-PE" sz="1300" b="0" i="0" u="none" strike="noStrike" dirty="0">
                          <a:solidFill>
                            <a:srgbClr val="000000"/>
                          </a:solidFill>
                          <a:effectLst/>
                          <a:latin typeface="Calibri" panose="020F0502020204030204" pitchFamily="34" charset="0"/>
                        </a:rPr>
                        <a:t>BIENES DE CAPITAL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19.0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1.4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1.4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4.3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1290825255"/>
                  </a:ext>
                </a:extLst>
              </a:tr>
              <a:tr h="257559">
                <a:tc vMerge="1">
                  <a:txBody>
                    <a:bodyPr/>
                    <a:lstStyle/>
                    <a:p>
                      <a:endParaRPr lang="es-PE"/>
                    </a:p>
                  </a:txBody>
                  <a:tcPr/>
                </a:tc>
                <a:tc>
                  <a:txBody>
                    <a:bodyPr/>
                    <a:lstStyle/>
                    <a:p>
                      <a:pPr algn="l" rtl="0" fontAlgn="ctr"/>
                      <a:r>
                        <a:rPr lang="es-PE" sz="1300" b="0" i="0" u="none" strike="noStrike" dirty="0">
                          <a:solidFill>
                            <a:srgbClr val="000000"/>
                          </a:solidFill>
                          <a:effectLst/>
                          <a:latin typeface="Calibri" panose="020F0502020204030204" pitchFamily="34" charset="0"/>
                        </a:rPr>
                        <a:t>PROYECTOS (RO)</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98.8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98.8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98.8</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90.0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1663391120"/>
                  </a:ext>
                </a:extLst>
              </a:tr>
              <a:tr h="237225">
                <a:tc vMerge="1">
                  <a:txBody>
                    <a:bodyPr/>
                    <a:lstStyle/>
                    <a:p>
                      <a:endParaRPr lang="es-PE"/>
                    </a:p>
                  </a:txBody>
                  <a:tcPr/>
                </a:tc>
                <a:tc>
                  <a:txBody>
                    <a:bodyPr/>
                    <a:lstStyle/>
                    <a:p>
                      <a:pPr algn="l" rtl="0" fontAlgn="ctr"/>
                      <a:r>
                        <a:rPr lang="es-PE" sz="1300" b="0" i="0" u="none" strike="noStrike" dirty="0">
                          <a:solidFill>
                            <a:srgbClr val="000000"/>
                          </a:solidFill>
                          <a:effectLst/>
                          <a:latin typeface="Calibri" panose="020F0502020204030204" pitchFamily="34" charset="0"/>
                        </a:rPr>
                        <a:t>PROYECTOS (ROOC)</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49.2</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49.2</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Calibri" panose="020F0502020204030204" pitchFamily="34" charset="0"/>
                        </a:rPr>
                        <a:t>49.2</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144.0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tcPr>
                </a:tc>
                <a:extLst>
                  <a:ext uri="{0D108BD9-81ED-4DB2-BD59-A6C34878D82A}">
                    <a16:rowId xmlns:a16="http://schemas.microsoft.com/office/drawing/2014/main" val="1923289278"/>
                  </a:ext>
                </a:extLst>
              </a:tr>
              <a:tr h="277892">
                <a:tc gridSpan="2">
                  <a:txBody>
                    <a:bodyPr/>
                    <a:lstStyle/>
                    <a:p>
                      <a:pPr algn="ctr" rtl="0" fontAlgn="ctr"/>
                      <a:r>
                        <a:rPr lang="es-PE" sz="1300" b="1" i="0" u="none" strike="noStrike" dirty="0">
                          <a:solidFill>
                            <a:srgbClr val="000000"/>
                          </a:solidFill>
                          <a:effectLst/>
                          <a:latin typeface="Calibri" panose="020F0502020204030204" pitchFamily="34" charset="0"/>
                        </a:rPr>
                        <a:t>Total 2.6</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25400" cap="flat" cmpd="dbl" algn="ctr">
                      <a:solidFill>
                        <a:srgbClr val="757171"/>
                      </a:solidFill>
                      <a:prstDash val="solid"/>
                      <a:round/>
                      <a:headEnd type="none" w="med" len="med"/>
                      <a:tailEnd type="none" w="med" len="med"/>
                    </a:lnB>
                    <a:solidFill>
                      <a:srgbClr val="FBE5D6"/>
                    </a:solidFill>
                  </a:tcPr>
                </a:tc>
                <a:tc hMerge="1">
                  <a:txBody>
                    <a:bodyPr/>
                    <a:lstStyle/>
                    <a:p>
                      <a:endParaRPr lang="es-PE"/>
                    </a:p>
                  </a:txBody>
                  <a:tcPr>
                    <a:lnL w="12700" cap="flat" cmpd="sng" algn="ctr">
                      <a:solidFill>
                        <a:srgbClr val="757171"/>
                      </a:solidFill>
                      <a:prstDash val="solid"/>
                      <a:round/>
                      <a:headEnd type="none" w="med" len="med"/>
                      <a:tailEnd type="none" w="med" len="med"/>
                    </a:lnL>
                    <a:lnT w="12700" cap="flat" cmpd="sng" algn="ctr">
                      <a:solidFill>
                        <a:srgbClr val="757171"/>
                      </a:solidFill>
                      <a:prstDash val="solid"/>
                      <a:round/>
                      <a:headEnd type="none" w="med" len="med"/>
                      <a:tailEnd type="none" w="med" len="med"/>
                    </a:lnT>
                  </a:tcPr>
                </a:tc>
                <a:tc>
                  <a:txBody>
                    <a:bodyPr/>
                    <a:lstStyle/>
                    <a:p>
                      <a:pPr algn="r" rtl="0" fontAlgn="ctr"/>
                      <a:r>
                        <a:rPr lang="es-PE" sz="1400" b="1" i="0" u="none" strike="noStrike">
                          <a:solidFill>
                            <a:srgbClr val="000000"/>
                          </a:solidFill>
                          <a:effectLst/>
                          <a:latin typeface="Calibri" panose="020F0502020204030204" pitchFamily="34" charset="0"/>
                        </a:rPr>
                        <a:t>167.0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25400" cap="flat" cmpd="dbl"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149.4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25400" cap="flat" cmpd="dbl"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25400" cap="flat" cmpd="dbl"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a:solidFill>
                            <a:srgbClr val="000000"/>
                          </a:solidFill>
                          <a:effectLst/>
                          <a:latin typeface="Calibri" panose="020F0502020204030204" pitchFamily="34" charset="0"/>
                        </a:rPr>
                        <a:t>149.4</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25400" cap="flat" cmpd="dbl" algn="ctr">
                      <a:solidFill>
                        <a:srgbClr val="757171"/>
                      </a:solidFill>
                      <a:prstDash val="solid"/>
                      <a:round/>
                      <a:headEnd type="none" w="med" len="med"/>
                      <a:tailEnd type="none" w="med" len="med"/>
                    </a:lnB>
                    <a:solidFill>
                      <a:srgbClr val="FBE5D6"/>
                    </a:solidFill>
                  </a:tcPr>
                </a:tc>
                <a:tc>
                  <a:txBody>
                    <a:bodyPr/>
                    <a:lstStyle/>
                    <a:p>
                      <a:pPr algn="r" rtl="0" fontAlgn="ctr"/>
                      <a:r>
                        <a:rPr lang="es-PE" sz="1400" b="1" i="0" u="none" strike="noStrike" dirty="0">
                          <a:solidFill>
                            <a:srgbClr val="000000"/>
                          </a:solidFill>
                          <a:effectLst/>
                          <a:latin typeface="Calibri" panose="020F0502020204030204" pitchFamily="34" charset="0"/>
                        </a:rPr>
                        <a:t>238.3</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25400" cap="flat" cmpd="dbl" algn="ctr">
                      <a:solidFill>
                        <a:srgbClr val="757171"/>
                      </a:solidFill>
                      <a:prstDash val="solid"/>
                      <a:round/>
                      <a:headEnd type="none" w="med" len="med"/>
                      <a:tailEnd type="none" w="med" len="med"/>
                    </a:lnB>
                    <a:solidFill>
                      <a:srgbClr val="FBE5D6"/>
                    </a:solidFill>
                  </a:tcPr>
                </a:tc>
                <a:extLst>
                  <a:ext uri="{0D108BD9-81ED-4DB2-BD59-A6C34878D82A}">
                    <a16:rowId xmlns:a16="http://schemas.microsoft.com/office/drawing/2014/main" val="1656317760"/>
                  </a:ext>
                </a:extLst>
              </a:tr>
              <a:tr h="216891">
                <a:tc gridSpan="2">
                  <a:txBody>
                    <a:bodyPr/>
                    <a:lstStyle/>
                    <a:p>
                      <a:pPr algn="ctr" rtl="0" fontAlgn="ctr"/>
                      <a:r>
                        <a:rPr lang="es-PE" sz="1300" b="1" i="0" u="none" strike="noStrike" dirty="0">
                          <a:solidFill>
                            <a:srgbClr val="F2F2F2"/>
                          </a:solidFill>
                          <a:effectLst/>
                          <a:latin typeface="Calibri" panose="020F0502020204030204" pitchFamily="34" charset="0"/>
                        </a:rPr>
                        <a:t>TOTAL GENERAL</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25400" cap="flat" cmpd="dbl"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00000"/>
                    </a:solidFill>
                  </a:tcPr>
                </a:tc>
                <a:tc hMerge="1">
                  <a:txBody>
                    <a:bodyPr/>
                    <a:lstStyle/>
                    <a:p>
                      <a:endParaRPr lang="es-PE"/>
                    </a:p>
                  </a:txBody>
                  <a:tcPr>
                    <a:lnL w="12700" cap="flat" cmpd="sng" algn="ctr">
                      <a:solidFill>
                        <a:srgbClr val="757171"/>
                      </a:solidFill>
                      <a:prstDash val="solid"/>
                      <a:round/>
                      <a:headEnd type="none" w="med" len="med"/>
                      <a:tailEnd type="none" w="med" len="med"/>
                    </a:lnL>
                  </a:tcPr>
                </a:tc>
                <a:tc>
                  <a:txBody>
                    <a:bodyPr/>
                    <a:lstStyle/>
                    <a:p>
                      <a:pPr algn="r" rtl="0" fontAlgn="ctr"/>
                      <a:r>
                        <a:rPr lang="es-PE" sz="1400" b="1" i="0" u="none" strike="noStrike">
                          <a:solidFill>
                            <a:srgbClr val="F2F2F2"/>
                          </a:solidFill>
                          <a:effectLst/>
                          <a:latin typeface="Calibri" panose="020F0502020204030204" pitchFamily="34" charset="0"/>
                        </a:rPr>
                        <a:t>3,402.0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25400" cap="flat" cmpd="dbl"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00000"/>
                    </a:solidFill>
                  </a:tcPr>
                </a:tc>
                <a:tc>
                  <a:txBody>
                    <a:bodyPr/>
                    <a:lstStyle/>
                    <a:p>
                      <a:pPr algn="r" rtl="0" fontAlgn="ctr"/>
                      <a:r>
                        <a:rPr lang="es-PE" sz="1400" b="1" i="0" u="none" strike="noStrike" dirty="0">
                          <a:solidFill>
                            <a:srgbClr val="F2F2F2"/>
                          </a:solidFill>
                          <a:effectLst/>
                          <a:latin typeface="Calibri" panose="020F0502020204030204" pitchFamily="34" charset="0"/>
                        </a:rPr>
                        <a:t>3,402.0</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25400" cap="flat" cmpd="dbl"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00000"/>
                    </a:solidFill>
                  </a:tcPr>
                </a:tc>
                <a:tc>
                  <a:txBody>
                    <a:bodyPr/>
                    <a:lstStyle/>
                    <a:p>
                      <a:pPr algn="r" rtl="0" fontAlgn="ctr"/>
                      <a:r>
                        <a:rPr lang="es-PE" sz="1400" b="1" i="0" u="none" strike="noStrike">
                          <a:solidFill>
                            <a:srgbClr val="F2F2F2"/>
                          </a:solidFill>
                          <a:effectLst/>
                          <a:latin typeface="Calibri" panose="020F0502020204030204" pitchFamily="34" charset="0"/>
                        </a:rPr>
                        <a:t>264.1</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25400" cap="flat" cmpd="dbl"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00000"/>
                    </a:solidFill>
                  </a:tcPr>
                </a:tc>
                <a:tc>
                  <a:txBody>
                    <a:bodyPr/>
                    <a:lstStyle/>
                    <a:p>
                      <a:pPr algn="r" rtl="0" fontAlgn="ctr"/>
                      <a:r>
                        <a:rPr lang="es-PE" sz="1400" b="1" i="0" u="none" strike="noStrike">
                          <a:solidFill>
                            <a:srgbClr val="F2F2F2"/>
                          </a:solidFill>
                          <a:effectLst/>
                          <a:latin typeface="Calibri" panose="020F0502020204030204" pitchFamily="34" charset="0"/>
                        </a:rPr>
                        <a:t>3,666.1</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25400" cap="flat" cmpd="dbl"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00000"/>
                    </a:solidFill>
                  </a:tcPr>
                </a:tc>
                <a:tc>
                  <a:txBody>
                    <a:bodyPr/>
                    <a:lstStyle/>
                    <a:p>
                      <a:pPr algn="r" rtl="0" fontAlgn="ctr"/>
                      <a:r>
                        <a:rPr lang="es-PE" sz="1400" b="1" i="0" u="none" strike="noStrike" dirty="0">
                          <a:solidFill>
                            <a:srgbClr val="F2F2F2"/>
                          </a:solidFill>
                          <a:effectLst/>
                          <a:latin typeface="Calibri" panose="020F0502020204030204" pitchFamily="34" charset="0"/>
                        </a:rPr>
                        <a:t>3,645.9</a:t>
                      </a:r>
                    </a:p>
                  </a:txBody>
                  <a:tcPr marL="5593" marR="5593" marT="5593"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25400" cap="flat" cmpd="dbl"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00000"/>
                    </a:solidFill>
                  </a:tcPr>
                </a:tc>
                <a:extLst>
                  <a:ext uri="{0D108BD9-81ED-4DB2-BD59-A6C34878D82A}">
                    <a16:rowId xmlns:a16="http://schemas.microsoft.com/office/drawing/2014/main" val="1027108328"/>
                  </a:ext>
                </a:extLst>
              </a:tr>
            </a:tbl>
          </a:graphicData>
        </a:graphic>
      </p:graphicFrame>
    </p:spTree>
    <p:extLst>
      <p:ext uri="{BB962C8B-B14F-4D97-AF65-F5344CB8AC3E}">
        <p14:creationId xmlns:p14="http://schemas.microsoft.com/office/powerpoint/2010/main" val="350213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73;p8"/>
          <p:cNvPicPr preferRelativeResize="0"/>
          <p:nvPr/>
        </p:nvPicPr>
        <p:blipFill rotWithShape="1">
          <a:blip r:embed="rId2">
            <a:alphaModFix/>
          </a:blip>
          <a:srcRect/>
          <a:stretch/>
        </p:blipFill>
        <p:spPr>
          <a:xfrm>
            <a:off x="120050" y="119936"/>
            <a:ext cx="666195" cy="666195"/>
          </a:xfrm>
          <a:prstGeom prst="rect">
            <a:avLst/>
          </a:prstGeom>
          <a:noFill/>
          <a:ln>
            <a:noFill/>
          </a:ln>
        </p:spPr>
      </p:pic>
      <p:pic>
        <p:nvPicPr>
          <p:cNvPr id="8" name="Google Shape;265;p7"/>
          <p:cNvPicPr preferRelativeResize="0"/>
          <p:nvPr/>
        </p:nvPicPr>
        <p:blipFill rotWithShape="1">
          <a:blip r:embed="rId3">
            <a:alphaModFix/>
          </a:blip>
          <a:srcRect/>
          <a:stretch/>
        </p:blipFill>
        <p:spPr>
          <a:xfrm>
            <a:off x="11419315" y="134100"/>
            <a:ext cx="531962" cy="637867"/>
          </a:xfrm>
          <a:prstGeom prst="rect">
            <a:avLst/>
          </a:prstGeom>
          <a:noFill/>
          <a:ln>
            <a:noFill/>
          </a:ln>
        </p:spPr>
      </p:pic>
      <p:sp>
        <p:nvSpPr>
          <p:cNvPr id="10"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87313" lvl="0" indent="-87313" algn="ctr">
              <a:defRPr/>
            </a:pPr>
            <a:r>
              <a:rPr lang="es-PE" b="1" dirty="0">
                <a:solidFill>
                  <a:prstClr val="white"/>
                </a:solidFill>
              </a:rPr>
              <a:t> PRESUPUESTO POR RESULTADOS AÑO 2023 Y PROGRAMACIÓN PARA EL AÑO FISCAL 2024</a:t>
            </a:r>
          </a:p>
          <a:p>
            <a:pPr marL="87313" lvl="0" indent="-87313" algn="ctr">
              <a:defRPr/>
            </a:pPr>
            <a:r>
              <a:rPr lang="es-ES" b="1" dirty="0">
                <a:solidFill>
                  <a:prstClr val="white"/>
                </a:solidFill>
              </a:rPr>
              <a:t>(En millones de soles)</a:t>
            </a:r>
          </a:p>
        </p:txBody>
      </p:sp>
      <p:sp>
        <p:nvSpPr>
          <p:cNvPr id="2" name="CuadroTexto 1">
            <a:extLst>
              <a:ext uri="{FF2B5EF4-FFF2-40B4-BE49-F238E27FC236}">
                <a16:creationId xmlns:a16="http://schemas.microsoft.com/office/drawing/2014/main" id="{22906F52-0E87-7C26-D519-4AE96E5E4A80}"/>
              </a:ext>
            </a:extLst>
          </p:cNvPr>
          <p:cNvSpPr txBox="1"/>
          <p:nvPr/>
        </p:nvSpPr>
        <p:spPr>
          <a:xfrm>
            <a:off x="66003" y="6607016"/>
            <a:ext cx="174759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Elaborado por SPP</a:t>
            </a:r>
          </a:p>
        </p:txBody>
      </p:sp>
      <p:graphicFrame>
        <p:nvGraphicFramePr>
          <p:cNvPr id="5" name="Tabla 4">
            <a:extLst>
              <a:ext uri="{FF2B5EF4-FFF2-40B4-BE49-F238E27FC236}">
                <a16:creationId xmlns:a16="http://schemas.microsoft.com/office/drawing/2014/main" id="{ECFDE701-2204-703F-D99B-F83DCFBE37BA}"/>
              </a:ext>
            </a:extLst>
          </p:cNvPr>
          <p:cNvGraphicFramePr>
            <a:graphicFrameLocks noGrp="1"/>
          </p:cNvGraphicFramePr>
          <p:nvPr>
            <p:extLst>
              <p:ext uri="{D42A27DB-BD31-4B8C-83A1-F6EECF244321}">
                <p14:modId xmlns:p14="http://schemas.microsoft.com/office/powerpoint/2010/main" val="896772823"/>
              </p:ext>
            </p:extLst>
          </p:nvPr>
        </p:nvGraphicFramePr>
        <p:xfrm>
          <a:off x="453147" y="1040226"/>
          <a:ext cx="11110202" cy="5341520"/>
        </p:xfrm>
        <a:graphic>
          <a:graphicData uri="http://schemas.openxmlformats.org/drawingml/2006/table">
            <a:tbl>
              <a:tblPr/>
              <a:tblGrid>
                <a:gridCol w="4721836">
                  <a:extLst>
                    <a:ext uri="{9D8B030D-6E8A-4147-A177-3AD203B41FA5}">
                      <a16:colId xmlns:a16="http://schemas.microsoft.com/office/drawing/2014/main" val="3318660416"/>
                    </a:ext>
                  </a:extLst>
                </a:gridCol>
                <a:gridCol w="1601176">
                  <a:extLst>
                    <a:ext uri="{9D8B030D-6E8A-4147-A177-3AD203B41FA5}">
                      <a16:colId xmlns:a16="http://schemas.microsoft.com/office/drawing/2014/main" val="4095031566"/>
                    </a:ext>
                  </a:extLst>
                </a:gridCol>
                <a:gridCol w="1601176">
                  <a:extLst>
                    <a:ext uri="{9D8B030D-6E8A-4147-A177-3AD203B41FA5}">
                      <a16:colId xmlns:a16="http://schemas.microsoft.com/office/drawing/2014/main" val="3377166492"/>
                    </a:ext>
                  </a:extLst>
                </a:gridCol>
                <a:gridCol w="1601176">
                  <a:extLst>
                    <a:ext uri="{9D8B030D-6E8A-4147-A177-3AD203B41FA5}">
                      <a16:colId xmlns:a16="http://schemas.microsoft.com/office/drawing/2014/main" val="2176716138"/>
                    </a:ext>
                  </a:extLst>
                </a:gridCol>
                <a:gridCol w="1584838">
                  <a:extLst>
                    <a:ext uri="{9D8B030D-6E8A-4147-A177-3AD203B41FA5}">
                      <a16:colId xmlns:a16="http://schemas.microsoft.com/office/drawing/2014/main" val="1084306243"/>
                    </a:ext>
                  </a:extLst>
                </a:gridCol>
              </a:tblGrid>
              <a:tr h="738721">
                <a:tc>
                  <a:txBody>
                    <a:bodyPr/>
                    <a:lstStyle/>
                    <a:p>
                      <a:pPr algn="ctr" rtl="0" fontAlgn="ctr"/>
                      <a:r>
                        <a:rPr lang="es-PE" sz="1400" b="1" i="0" u="none" strike="noStrike" dirty="0">
                          <a:solidFill>
                            <a:srgbClr val="FFFFFF"/>
                          </a:solidFill>
                          <a:effectLst/>
                          <a:latin typeface="Calibri" panose="020F0502020204030204" pitchFamily="34" charset="0"/>
                        </a:rPr>
                        <a:t>PROGRAMAS PRESUPUESTALES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PE" sz="1400" b="1" i="0" u="none" strike="noStrike" dirty="0">
                          <a:solidFill>
                            <a:srgbClr val="FFFFFF"/>
                          </a:solidFill>
                          <a:effectLst/>
                          <a:latin typeface="Calibri" panose="020F0502020204030204" pitchFamily="34" charset="0"/>
                        </a:rPr>
                        <a:t>PIA 2023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PE" sz="1400" b="1" i="0" u="none" strike="noStrike" dirty="0">
                          <a:solidFill>
                            <a:srgbClr val="FFFFFF"/>
                          </a:solidFill>
                          <a:effectLst/>
                          <a:latin typeface="Calibri" panose="020F0502020204030204" pitchFamily="34" charset="0"/>
                        </a:rPr>
                        <a:t>PRESUPUESTO SOLICITADO 2024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S" sz="1400" b="1" i="0" u="none" strike="noStrike">
                          <a:solidFill>
                            <a:srgbClr val="FFFFFF"/>
                          </a:solidFill>
                          <a:effectLst/>
                          <a:latin typeface="Calibri" panose="020F0502020204030204" pitchFamily="34" charset="0"/>
                        </a:rPr>
                        <a:t>PRESUPUESTO ASIGNADO POR MEF 2024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S" sz="1400" b="1" i="0" u="none" strike="noStrike">
                          <a:solidFill>
                            <a:srgbClr val="FFFFFF"/>
                          </a:solidFill>
                          <a:effectLst/>
                          <a:latin typeface="Calibri" panose="020F0502020204030204" pitchFamily="34" charset="0"/>
                        </a:rPr>
                        <a:t>% ATENDIDO EN RELACIÓN A LO SOLICITADO</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670071822"/>
                  </a:ext>
                </a:extLst>
              </a:tr>
              <a:tr h="596659">
                <a:tc>
                  <a:txBody>
                    <a:bodyPr/>
                    <a:lstStyle/>
                    <a:p>
                      <a:pPr algn="l" rtl="0" fontAlgn="ctr"/>
                      <a:r>
                        <a:rPr lang="es-ES" sz="1600" b="0" i="0" u="none" strike="noStrike">
                          <a:solidFill>
                            <a:srgbClr val="000000"/>
                          </a:solidFill>
                          <a:effectLst/>
                          <a:latin typeface="Calibri" panose="020F0502020204030204" pitchFamily="34" charset="0"/>
                        </a:rPr>
                        <a:t>0067:Celeridad en los Procesos Judiciales de Familia</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133.5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dirty="0">
                          <a:solidFill>
                            <a:srgbClr val="000000"/>
                          </a:solidFill>
                          <a:effectLst/>
                          <a:latin typeface="Calibri" panose="020F0502020204030204" pitchFamily="34" charset="0"/>
                        </a:rPr>
                        <a:t>183.6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dirty="0">
                          <a:solidFill>
                            <a:srgbClr val="000000"/>
                          </a:solidFill>
                          <a:effectLst/>
                          <a:latin typeface="Calibri" panose="020F0502020204030204" pitchFamily="34" charset="0"/>
                        </a:rPr>
                        <a:t>183.2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99.8%</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2808238644"/>
                  </a:ext>
                </a:extLst>
              </a:tr>
              <a:tr h="388302">
                <a:tc>
                  <a:txBody>
                    <a:bodyPr/>
                    <a:lstStyle/>
                    <a:p>
                      <a:pPr algn="l" rtl="0" fontAlgn="ctr"/>
                      <a:r>
                        <a:rPr lang="es-PE" sz="1600" b="0" i="0" u="none" strike="noStrike">
                          <a:solidFill>
                            <a:srgbClr val="000000"/>
                          </a:solidFill>
                          <a:effectLst/>
                          <a:latin typeface="Calibri" panose="020F0502020204030204" pitchFamily="34" charset="0"/>
                        </a:rPr>
                        <a:t>0074:DEVIDA</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dirty="0">
                          <a:solidFill>
                            <a:srgbClr val="000000"/>
                          </a:solidFill>
                          <a:effectLst/>
                          <a:latin typeface="Calibri" panose="020F0502020204030204" pitchFamily="34" charset="0"/>
                        </a:rPr>
                        <a:t>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dirty="0">
                          <a:solidFill>
                            <a:srgbClr val="000000"/>
                          </a:solidFill>
                          <a:effectLst/>
                          <a:latin typeface="Calibri" panose="020F0502020204030204" pitchFamily="34" charset="0"/>
                        </a:rPr>
                        <a:t>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dirty="0">
                          <a:solidFill>
                            <a:srgbClr val="000000"/>
                          </a:solidFill>
                          <a:effectLst/>
                          <a:latin typeface="Calibri" panose="020F0502020204030204" pitchFamily="34" charset="0"/>
                        </a:rPr>
                        <a:t>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100.0%</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0156991"/>
                  </a:ext>
                </a:extLst>
              </a:tr>
              <a:tr h="606130">
                <a:tc>
                  <a:txBody>
                    <a:bodyPr/>
                    <a:lstStyle/>
                    <a:p>
                      <a:pPr algn="l" rtl="0" fontAlgn="ctr"/>
                      <a:r>
                        <a:rPr lang="es-ES" sz="1600" b="0" i="0" u="none" strike="noStrike">
                          <a:solidFill>
                            <a:srgbClr val="000000"/>
                          </a:solidFill>
                          <a:effectLst/>
                          <a:latin typeface="Calibri" panose="020F0502020204030204" pitchFamily="34" charset="0"/>
                        </a:rPr>
                        <a:t>0086:Mejora de los Servicios del Sistema de Justicia Penal</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719.3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785.3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dirty="0">
                          <a:solidFill>
                            <a:srgbClr val="000000"/>
                          </a:solidFill>
                          <a:effectLst/>
                          <a:latin typeface="Calibri" panose="020F0502020204030204" pitchFamily="34" charset="0"/>
                        </a:rPr>
                        <a:t>790.8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dirty="0">
                          <a:solidFill>
                            <a:srgbClr val="000000"/>
                          </a:solidFill>
                          <a:effectLst/>
                          <a:latin typeface="Calibri" panose="020F0502020204030204" pitchFamily="34" charset="0"/>
                        </a:rPr>
                        <a:t>100.7%</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4269273608"/>
                  </a:ext>
                </a:extLst>
              </a:tr>
              <a:tr h="606130">
                <a:tc>
                  <a:txBody>
                    <a:bodyPr/>
                    <a:lstStyle/>
                    <a:p>
                      <a:pPr algn="l" rtl="0" fontAlgn="ctr"/>
                      <a:r>
                        <a:rPr lang="es-ES" sz="1600" b="0" i="0" u="none" strike="noStrike">
                          <a:solidFill>
                            <a:srgbClr val="000000"/>
                          </a:solidFill>
                          <a:effectLst/>
                          <a:latin typeface="Calibri" panose="020F0502020204030204" pitchFamily="34" charset="0"/>
                        </a:rPr>
                        <a:t>0099:Celeridad de los Procesos Judiciales Laborales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134.3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164.5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163.7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dirty="0">
                          <a:solidFill>
                            <a:srgbClr val="000000"/>
                          </a:solidFill>
                          <a:effectLst/>
                          <a:latin typeface="Calibri" panose="020F0502020204030204" pitchFamily="34" charset="0"/>
                        </a:rPr>
                        <a:t>99.6%</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09848008"/>
                  </a:ext>
                </a:extLst>
              </a:tr>
              <a:tr h="606130">
                <a:tc>
                  <a:txBody>
                    <a:bodyPr/>
                    <a:lstStyle/>
                    <a:p>
                      <a:pPr algn="l" rtl="0" fontAlgn="ctr"/>
                      <a:r>
                        <a:rPr lang="es-ES" sz="1600" b="0" i="0" u="none" strike="noStrike">
                          <a:solidFill>
                            <a:srgbClr val="000000"/>
                          </a:solidFill>
                          <a:effectLst/>
                          <a:latin typeface="Calibri" panose="020F0502020204030204" pitchFamily="34" charset="0"/>
                        </a:rPr>
                        <a:t>0119:Celeridad de los Procesos Judiciales en Materia Civil-Comercial</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14.0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16.4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16.4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rtl="0" fontAlgn="ctr"/>
                      <a:r>
                        <a:rPr lang="es-PE" sz="1600" b="0" i="0" u="none" strike="noStrike" dirty="0">
                          <a:solidFill>
                            <a:srgbClr val="000000"/>
                          </a:solidFill>
                          <a:effectLst/>
                          <a:latin typeface="Calibri" panose="020F0502020204030204" pitchFamily="34" charset="0"/>
                        </a:rPr>
                        <a:t>100.0%</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036161606"/>
                  </a:ext>
                </a:extLst>
              </a:tr>
              <a:tr h="833428">
                <a:tc>
                  <a:txBody>
                    <a:bodyPr/>
                    <a:lstStyle/>
                    <a:p>
                      <a:pPr algn="l" rtl="0" fontAlgn="ctr"/>
                      <a:r>
                        <a:rPr lang="es-ES" sz="1600" b="0" i="0" u="none" strike="noStrike">
                          <a:solidFill>
                            <a:srgbClr val="000000"/>
                          </a:solidFill>
                          <a:effectLst/>
                          <a:latin typeface="Calibri" panose="020F0502020204030204" pitchFamily="34" charset="0"/>
                        </a:rPr>
                        <a:t>0143:Celeridad, Predictibilidad y Acceso a la Justicia en lo Tributario, Aduanero, y Temas de Mercado</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14.8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16.9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a:solidFill>
                            <a:srgbClr val="000000"/>
                          </a:solidFill>
                          <a:effectLst/>
                          <a:latin typeface="Calibri" panose="020F0502020204030204" pitchFamily="34" charset="0"/>
                        </a:rPr>
                        <a:t>15.6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PE" sz="1600" b="0" i="0" u="none" strike="noStrike" dirty="0">
                          <a:solidFill>
                            <a:srgbClr val="000000"/>
                          </a:solidFill>
                          <a:effectLst/>
                          <a:latin typeface="Calibri" panose="020F0502020204030204" pitchFamily="34" charset="0"/>
                        </a:rPr>
                        <a:t>92.1%</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40567841"/>
                  </a:ext>
                </a:extLst>
              </a:tr>
              <a:tr h="606130">
                <a:tc>
                  <a:txBody>
                    <a:bodyPr/>
                    <a:lstStyle/>
                    <a:p>
                      <a:pPr algn="l" rtl="0" fontAlgn="ctr"/>
                      <a:r>
                        <a:rPr lang="es-ES" sz="1600" b="0" i="0" u="none" strike="noStrike">
                          <a:solidFill>
                            <a:srgbClr val="000000"/>
                          </a:solidFill>
                          <a:effectLst/>
                          <a:latin typeface="Calibri" panose="020F0502020204030204" pitchFamily="34" charset="0"/>
                        </a:rPr>
                        <a:t>1002: Productos Específicos para Reducción de la Violencia Contra la Mujer</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108.2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108.2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s-PE" sz="1600" b="0" i="0" u="none" strike="noStrike">
                          <a:solidFill>
                            <a:srgbClr val="000000"/>
                          </a:solidFill>
                          <a:effectLst/>
                          <a:latin typeface="Calibri" panose="020F0502020204030204" pitchFamily="34" charset="0"/>
                        </a:rPr>
                        <a:t>108.2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s-PE" sz="1600" b="0" i="0" u="none" strike="noStrike" dirty="0">
                          <a:solidFill>
                            <a:srgbClr val="000000"/>
                          </a:solidFill>
                          <a:effectLst/>
                          <a:latin typeface="Calibri" panose="020F0502020204030204" pitchFamily="34" charset="0"/>
                        </a:rPr>
                        <a:t>100.0%</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01315519"/>
                  </a:ext>
                </a:extLst>
              </a:tr>
              <a:tr h="359890">
                <a:tc>
                  <a:txBody>
                    <a:bodyPr/>
                    <a:lstStyle/>
                    <a:p>
                      <a:pPr algn="ctr" rtl="0" fontAlgn="ctr"/>
                      <a:r>
                        <a:rPr lang="es-PE" sz="1600" b="1" i="0" u="none" strike="noStrike">
                          <a:solidFill>
                            <a:srgbClr val="FFFFFF"/>
                          </a:solidFill>
                          <a:effectLst/>
                          <a:latin typeface="Calibri" panose="020F0502020204030204" pitchFamily="34" charset="0"/>
                        </a:rPr>
                        <a:t>TOTAL</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PE" sz="1600" b="1" i="0" u="none" strike="noStrike">
                          <a:solidFill>
                            <a:srgbClr val="FFFFFF"/>
                          </a:solidFill>
                          <a:effectLst/>
                          <a:latin typeface="Calibri" panose="020F0502020204030204" pitchFamily="34" charset="0"/>
                        </a:rPr>
                        <a:t>1,124.7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PE" sz="1600" b="1" i="0" u="none" strike="noStrike">
                          <a:solidFill>
                            <a:srgbClr val="FFFFFF"/>
                          </a:solidFill>
                          <a:effectLst/>
                          <a:latin typeface="Calibri" panose="020F0502020204030204" pitchFamily="34" charset="0"/>
                        </a:rPr>
                        <a:t>1,275.4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PE" sz="1600" b="1" i="0" u="none" strike="noStrike">
                          <a:solidFill>
                            <a:srgbClr val="FFFFFF"/>
                          </a:solidFill>
                          <a:effectLst/>
                          <a:latin typeface="Calibri" panose="020F0502020204030204" pitchFamily="34" charset="0"/>
                        </a:rPr>
                        <a:t>1,278.5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PE" sz="1600" b="1" i="0" u="none" strike="noStrike" dirty="0">
                          <a:solidFill>
                            <a:srgbClr val="FFFFFF"/>
                          </a:solidFill>
                          <a:effectLst/>
                          <a:latin typeface="Calibri" panose="020F0502020204030204" pitchFamily="34" charset="0"/>
                        </a:rPr>
                        <a:t>100.2%</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24580192"/>
                  </a:ext>
                </a:extLst>
              </a:tr>
            </a:tbl>
          </a:graphicData>
        </a:graphic>
      </p:graphicFrame>
    </p:spTree>
    <p:extLst>
      <p:ext uri="{BB962C8B-B14F-4D97-AF65-F5344CB8AC3E}">
        <p14:creationId xmlns:p14="http://schemas.microsoft.com/office/powerpoint/2010/main" val="402159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número de diapositiva 2">
            <a:extLst>
              <a:ext uri="{FF2B5EF4-FFF2-40B4-BE49-F238E27FC236}">
                <a16:creationId xmlns:a16="http://schemas.microsoft.com/office/drawing/2014/main" id="{A2C87FEF-7D21-4C40-8F3D-1D266A69CF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C67DE9-5A24-4D22-A06A-63BC4F41DD97}" type="slidenum">
              <a:rPr kumimoji="0" lang="es-ES" altLang="es-PE"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altLang="es-PE"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9637" name="Subtítulo 4">
            <a:extLst>
              <a:ext uri="{FF2B5EF4-FFF2-40B4-BE49-F238E27FC236}">
                <a16:creationId xmlns:a16="http://schemas.microsoft.com/office/drawing/2014/main" id="{00F6B2E2-7C73-4CDF-A236-D6C374D03206}"/>
              </a:ext>
            </a:extLst>
          </p:cNvPr>
          <p:cNvSpPr>
            <a:spLocks noGrp="1" noChangeArrowheads="1"/>
          </p:cNvSpPr>
          <p:nvPr>
            <p:ph type="subTitle" idx="1"/>
          </p:nvPr>
        </p:nvSpPr>
        <p:spPr>
          <a:xfrm>
            <a:off x="3302000" y="4887913"/>
            <a:ext cx="5597525" cy="969962"/>
          </a:xfrm>
          <a:solidFill>
            <a:srgbClr val="FF0000">
              <a:alpha val="50195"/>
            </a:srgbClr>
          </a:solidFill>
        </p:spPr>
        <p:txBody>
          <a:bodyPr>
            <a:normAutofit/>
          </a:bodyPr>
          <a:lstStyle/>
          <a:p>
            <a:r>
              <a:rPr lang="es-ES" altLang="es-PE" sz="2800" b="1" dirty="0"/>
              <a:t>Sector 04 : PODER JUDICIAL</a:t>
            </a:r>
          </a:p>
        </p:txBody>
      </p:sp>
      <p:sp>
        <p:nvSpPr>
          <p:cNvPr id="69638" name="Rectángulo 1">
            <a:extLst>
              <a:ext uri="{FF2B5EF4-FFF2-40B4-BE49-F238E27FC236}">
                <a16:creationId xmlns:a16="http://schemas.microsoft.com/office/drawing/2014/main" id="{1A91DA5B-4812-41A8-8413-0D140185C387}"/>
              </a:ext>
            </a:extLst>
          </p:cNvPr>
          <p:cNvSpPr>
            <a:spLocks noChangeArrowheads="1"/>
          </p:cNvSpPr>
          <p:nvPr/>
        </p:nvSpPr>
        <p:spPr bwMode="auto">
          <a:xfrm>
            <a:off x="4137025" y="3904095"/>
            <a:ext cx="3957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PE"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PROYECTO DE PRESUPUESTO - 2024</a:t>
            </a:r>
            <a:endParaRPr kumimoji="0" lang="es-PE" altLang="es-PE"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7" name="Picture 2" descr="Imagen relacionada">
            <a:extLst>
              <a:ext uri="{FF2B5EF4-FFF2-40B4-BE49-F238E27FC236}">
                <a16:creationId xmlns:a16="http://schemas.microsoft.com/office/drawing/2014/main" id="{53F12151-5CD9-40E9-AB30-67CC8252D419}"/>
              </a:ext>
            </a:extLst>
          </p:cNvPr>
          <p:cNvPicPr>
            <a:picLocks noChangeAspect="1" noChangeArrowheads="1"/>
          </p:cNvPicPr>
          <p:nvPr/>
        </p:nvPicPr>
        <p:blipFill>
          <a:blip r:embed="rId3"/>
          <a:srcRect/>
          <a:stretch>
            <a:fillRect/>
          </a:stretch>
        </p:blipFill>
        <p:spPr bwMode="auto">
          <a:xfrm>
            <a:off x="3321050" y="176645"/>
            <a:ext cx="5589588" cy="372745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4887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7"/>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87313" lvl="0" indent="-87313" algn="ctr">
              <a:defRPr/>
            </a:pPr>
            <a:r>
              <a:rPr lang="es-PE" b="1" dirty="0">
                <a:solidFill>
                  <a:prstClr val="white"/>
                </a:solidFill>
              </a:rPr>
              <a:t>PROYECTO DE PRESUPUESTO PARA EL AÑO FISCAL 2024</a:t>
            </a:r>
          </a:p>
          <a:p>
            <a:pPr marL="0" marR="0" lvl="0" indent="0" algn="ctr" rtl="0">
              <a:spcBef>
                <a:spcPts val="0"/>
              </a:spcBef>
              <a:spcAft>
                <a:spcPts val="0"/>
              </a:spcAft>
              <a:buNone/>
            </a:pPr>
            <a:r>
              <a:rPr lang="es-ES" sz="1800" b="1" dirty="0">
                <a:solidFill>
                  <a:schemeClr val="lt1"/>
                </a:solidFill>
                <a:latin typeface="Calibri"/>
                <a:ea typeface="Calibri"/>
                <a:cs typeface="Calibri"/>
                <a:sym typeface="Calibri"/>
              </a:rPr>
              <a:t>(Demanda global por genérica de gasto)</a:t>
            </a:r>
          </a:p>
        </p:txBody>
      </p:sp>
      <p:pic>
        <p:nvPicPr>
          <p:cNvPr id="7" name="Google Shape;273;p8"/>
          <p:cNvPicPr preferRelativeResize="0"/>
          <p:nvPr/>
        </p:nvPicPr>
        <p:blipFill rotWithShape="1">
          <a:blip r:embed="rId3">
            <a:alphaModFix/>
          </a:blip>
          <a:srcRect/>
          <a:stretch/>
        </p:blipFill>
        <p:spPr>
          <a:xfrm>
            <a:off x="30380" y="32417"/>
            <a:ext cx="666195" cy="666195"/>
          </a:xfrm>
          <a:prstGeom prst="rect">
            <a:avLst/>
          </a:prstGeom>
          <a:noFill/>
          <a:ln>
            <a:noFill/>
          </a:ln>
        </p:spPr>
      </p:pic>
      <p:pic>
        <p:nvPicPr>
          <p:cNvPr id="8"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sp>
        <p:nvSpPr>
          <p:cNvPr id="3" name="CuadroTexto 2">
            <a:extLst>
              <a:ext uri="{FF2B5EF4-FFF2-40B4-BE49-F238E27FC236}">
                <a16:creationId xmlns:a16="http://schemas.microsoft.com/office/drawing/2014/main" id="{4DD2BCF2-163C-676E-C5E7-B619EFD7F8C1}"/>
              </a:ext>
            </a:extLst>
          </p:cNvPr>
          <p:cNvSpPr txBox="1"/>
          <p:nvPr/>
        </p:nvSpPr>
        <p:spPr>
          <a:xfrm>
            <a:off x="934999" y="6427113"/>
            <a:ext cx="2738250"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Proyecto de Presupuesto 2024-2026</a:t>
            </a:r>
          </a:p>
          <a:p>
            <a:pPr marL="0" marR="0" lvl="0" indent="0" defTabSz="914400" eaLnBrk="1" fontAlgn="auto" latinLnBrk="0" hangingPunct="1">
              <a:lnSpc>
                <a:spcPct val="100000"/>
              </a:lnSpc>
              <a:spcBef>
                <a:spcPts val="0"/>
              </a:spcBef>
              <a:spcAft>
                <a:spcPts val="0"/>
              </a:spcAft>
              <a:buClrTx/>
              <a:buSzTx/>
              <a:buFontTx/>
              <a:buNone/>
              <a:tabLst/>
              <a:defRPr/>
            </a:pPr>
            <a:r>
              <a:rPr lang="es-ES" sz="1100" kern="0" dirty="0">
                <a:solidFill>
                  <a:prstClr val="black"/>
                </a:solidFill>
              </a:rPr>
              <a:t>Oficio N°00139-2023-P-CE-PJ</a:t>
            </a:r>
            <a:endParaRPr kumimoji="0" lang="es-ES" sz="1100" b="0" i="0" u="none" strike="noStrike" kern="0" cap="none" spc="0" normalizeH="0" baseline="0" noProof="0" dirty="0">
              <a:ln>
                <a:noFill/>
              </a:ln>
              <a:solidFill>
                <a:prstClr val="black"/>
              </a:solidFill>
              <a:effectLst/>
              <a:uLnTx/>
              <a:uFillTx/>
            </a:endParaRPr>
          </a:p>
        </p:txBody>
      </p:sp>
      <p:sp>
        <p:nvSpPr>
          <p:cNvPr id="4" name="CuadroTexto 3">
            <a:extLst>
              <a:ext uri="{FF2B5EF4-FFF2-40B4-BE49-F238E27FC236}">
                <a16:creationId xmlns:a16="http://schemas.microsoft.com/office/drawing/2014/main" id="{BBAF2F1F-1A76-BAA7-E695-200D50630D6A}"/>
              </a:ext>
            </a:extLst>
          </p:cNvPr>
          <p:cNvSpPr txBox="1"/>
          <p:nvPr/>
        </p:nvSpPr>
        <p:spPr>
          <a:xfrm>
            <a:off x="5356855" y="850974"/>
            <a:ext cx="6094520" cy="338554"/>
          </a:xfrm>
          <a:prstGeom prst="rect">
            <a:avLst/>
          </a:prstGeom>
          <a:noFill/>
        </p:spPr>
        <p:txBody>
          <a:bodyPr wrap="square">
            <a:spAutoFit/>
          </a:bodyPr>
          <a:lstStyle/>
          <a:p>
            <a:r>
              <a:rPr kumimoji="0" lang="es-PE" sz="1600" b="1" i="0" u="none" strike="noStrike" kern="1200" cap="none" spc="0" normalizeH="0" baseline="0" noProof="0" dirty="0">
                <a:ln>
                  <a:noFill/>
                </a:ln>
                <a:effectLst/>
                <a:uLnTx/>
                <a:uFillTx/>
                <a:latin typeface="Calibri"/>
                <a:ea typeface="Calibri"/>
                <a:cs typeface="Calibri"/>
                <a:sym typeface="Calibri"/>
              </a:rPr>
              <a:t>( En millones de soles)</a:t>
            </a:r>
            <a:endParaRPr lang="es-PE" sz="1600" dirty="0"/>
          </a:p>
        </p:txBody>
      </p:sp>
      <p:graphicFrame>
        <p:nvGraphicFramePr>
          <p:cNvPr id="6" name="Tabla 5">
            <a:extLst>
              <a:ext uri="{FF2B5EF4-FFF2-40B4-BE49-F238E27FC236}">
                <a16:creationId xmlns:a16="http://schemas.microsoft.com/office/drawing/2014/main" id="{2ADE72D3-B7EA-3980-D932-ECF6B39B9188}"/>
              </a:ext>
            </a:extLst>
          </p:cNvPr>
          <p:cNvGraphicFramePr>
            <a:graphicFrameLocks noGrp="1"/>
          </p:cNvGraphicFramePr>
          <p:nvPr>
            <p:extLst>
              <p:ext uri="{D42A27DB-BD31-4B8C-83A1-F6EECF244321}">
                <p14:modId xmlns:p14="http://schemas.microsoft.com/office/powerpoint/2010/main" val="3727672083"/>
              </p:ext>
            </p:extLst>
          </p:nvPr>
        </p:nvGraphicFramePr>
        <p:xfrm>
          <a:off x="934999" y="1349375"/>
          <a:ext cx="10390226" cy="5077738"/>
        </p:xfrm>
        <a:graphic>
          <a:graphicData uri="http://schemas.openxmlformats.org/drawingml/2006/table">
            <a:tbl>
              <a:tblPr/>
              <a:tblGrid>
                <a:gridCol w="3156353">
                  <a:extLst>
                    <a:ext uri="{9D8B030D-6E8A-4147-A177-3AD203B41FA5}">
                      <a16:colId xmlns:a16="http://schemas.microsoft.com/office/drawing/2014/main" val="1567166806"/>
                    </a:ext>
                  </a:extLst>
                </a:gridCol>
                <a:gridCol w="2411291">
                  <a:extLst>
                    <a:ext uri="{9D8B030D-6E8A-4147-A177-3AD203B41FA5}">
                      <a16:colId xmlns:a16="http://schemas.microsoft.com/office/drawing/2014/main" val="4213257688"/>
                    </a:ext>
                  </a:extLst>
                </a:gridCol>
                <a:gridCol w="2411291">
                  <a:extLst>
                    <a:ext uri="{9D8B030D-6E8A-4147-A177-3AD203B41FA5}">
                      <a16:colId xmlns:a16="http://schemas.microsoft.com/office/drawing/2014/main" val="3532746607"/>
                    </a:ext>
                  </a:extLst>
                </a:gridCol>
                <a:gridCol w="2411291">
                  <a:extLst>
                    <a:ext uri="{9D8B030D-6E8A-4147-A177-3AD203B41FA5}">
                      <a16:colId xmlns:a16="http://schemas.microsoft.com/office/drawing/2014/main" val="1199820977"/>
                    </a:ext>
                  </a:extLst>
                </a:gridCol>
              </a:tblGrid>
              <a:tr h="713827">
                <a:tc>
                  <a:txBody>
                    <a:bodyPr/>
                    <a:lstStyle/>
                    <a:p>
                      <a:pPr algn="ctr" rtl="0" fontAlgn="ctr"/>
                      <a:r>
                        <a:rPr lang="es-PE" sz="2000" b="1" i="0" u="none" strike="noStrike" dirty="0">
                          <a:solidFill>
                            <a:srgbClr val="FFFFFF"/>
                          </a:solidFill>
                          <a:effectLst/>
                          <a:latin typeface="Calibri" panose="020F0502020204030204" pitchFamily="34" charset="0"/>
                        </a:rPr>
                        <a:t>Genérica de Gasto</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lstStyle/>
                    <a:p>
                      <a:pPr algn="ctr" rtl="0" fontAlgn="ctr"/>
                      <a:r>
                        <a:rPr lang="es-PE" sz="2000" b="1" i="0" u="none" strike="noStrike" dirty="0">
                          <a:solidFill>
                            <a:srgbClr val="FFFFFF"/>
                          </a:solidFill>
                          <a:effectLst/>
                          <a:latin typeface="Calibri" panose="020F0502020204030204" pitchFamily="34" charset="0"/>
                        </a:rPr>
                        <a:t>Proyección Inercial 2024</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lstStyle/>
                    <a:p>
                      <a:pPr algn="ctr" rtl="0" fontAlgn="ctr"/>
                      <a:r>
                        <a:rPr lang="es-PE" sz="2000" b="1" i="0" u="none" strike="noStrike">
                          <a:solidFill>
                            <a:srgbClr val="FFFFFF"/>
                          </a:solidFill>
                          <a:effectLst/>
                          <a:latin typeface="Calibri" panose="020F0502020204030204" pitchFamily="34" charset="0"/>
                        </a:rPr>
                        <a:t>Demanda Adicional 2024</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tc>
                  <a:txBody>
                    <a:bodyPr/>
                    <a:lstStyle/>
                    <a:p>
                      <a:pPr algn="ctr" rtl="0" fontAlgn="ctr"/>
                      <a:r>
                        <a:rPr lang="es-PE" sz="2000" b="1" i="0" u="none" strike="noStrike" dirty="0">
                          <a:solidFill>
                            <a:srgbClr val="FFFFFF"/>
                          </a:solidFill>
                          <a:effectLst/>
                          <a:latin typeface="Calibri" panose="020F0502020204030204" pitchFamily="34" charset="0"/>
                        </a:rPr>
                        <a:t>Demanda Global   2024</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3307078390"/>
                  </a:ext>
                </a:extLst>
              </a:tr>
              <a:tr h="721186">
                <a:tc>
                  <a:txBody>
                    <a:bodyPr/>
                    <a:lstStyle/>
                    <a:p>
                      <a:pPr algn="l" rtl="0" fontAlgn="ctr"/>
                      <a:r>
                        <a:rPr lang="es-ES" sz="2000" b="0" i="0" u="none" strike="noStrike">
                          <a:solidFill>
                            <a:srgbClr val="000000"/>
                          </a:solidFill>
                          <a:effectLst/>
                          <a:latin typeface="Calibri" panose="020F0502020204030204" pitchFamily="34" charset="0"/>
                        </a:rPr>
                        <a:t>2.1 Personal y obligaciones sociales</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2,151.7</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dirty="0">
                          <a:solidFill>
                            <a:srgbClr val="000000"/>
                          </a:solidFill>
                          <a:effectLst/>
                          <a:latin typeface="Calibri" panose="020F0502020204030204" pitchFamily="34" charset="0"/>
                        </a:rPr>
                        <a:t>1,253.9</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3,405.6</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3182306637"/>
                  </a:ext>
                </a:extLst>
              </a:tr>
              <a:tr h="713827">
                <a:tc>
                  <a:txBody>
                    <a:bodyPr/>
                    <a:lstStyle/>
                    <a:p>
                      <a:pPr algn="l" rtl="0" fontAlgn="ctr"/>
                      <a:r>
                        <a:rPr lang="es-ES" sz="2000" b="0" i="0" u="none" strike="noStrike">
                          <a:solidFill>
                            <a:srgbClr val="000000"/>
                          </a:solidFill>
                          <a:effectLst/>
                          <a:latin typeface="Calibri" panose="020F0502020204030204" pitchFamily="34" charset="0"/>
                        </a:rPr>
                        <a:t>2.2 Pensiones y otras prestaciones sociales</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0" i="0" u="none" strike="noStrike">
                          <a:solidFill>
                            <a:srgbClr val="000000"/>
                          </a:solidFill>
                          <a:effectLst/>
                          <a:latin typeface="Calibri" panose="020F0502020204030204" pitchFamily="34" charset="0"/>
                        </a:rPr>
                        <a:t>208.7</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1600" b="0" i="0" u="none" strike="noStrike">
                          <a:solidFill>
                            <a:srgbClr val="000000"/>
                          </a:solidFill>
                          <a:effectLst/>
                          <a:latin typeface="Arial" panose="020B0604020202020204" pitchFamily="34" charset="0"/>
                        </a:rPr>
                        <a:t> </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0" i="0" u="none" strike="noStrike" dirty="0">
                          <a:solidFill>
                            <a:srgbClr val="000000"/>
                          </a:solidFill>
                          <a:effectLst/>
                          <a:latin typeface="Calibri" panose="020F0502020204030204" pitchFamily="34" charset="0"/>
                        </a:rPr>
                        <a:t>208.7</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3937790942"/>
                  </a:ext>
                </a:extLst>
              </a:tr>
              <a:tr h="360593">
                <a:tc>
                  <a:txBody>
                    <a:bodyPr/>
                    <a:lstStyle/>
                    <a:p>
                      <a:pPr algn="l" rtl="0" fontAlgn="ctr"/>
                      <a:r>
                        <a:rPr lang="es-PE" sz="2000" b="0" i="0" u="none" strike="noStrike">
                          <a:solidFill>
                            <a:srgbClr val="000000"/>
                          </a:solidFill>
                          <a:effectLst/>
                          <a:latin typeface="Calibri" panose="020F0502020204030204" pitchFamily="34" charset="0"/>
                        </a:rPr>
                        <a:t>2.3 Bienes y servicios</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1,153.7</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1,410.3</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2,564.0</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1866743027"/>
                  </a:ext>
                </a:extLst>
              </a:tr>
              <a:tr h="500414">
                <a:tc>
                  <a:txBody>
                    <a:bodyPr/>
                    <a:lstStyle/>
                    <a:p>
                      <a:pPr algn="l" rtl="0" fontAlgn="ctr"/>
                      <a:r>
                        <a:rPr lang="es-PE" sz="2000" b="0" i="0" u="none" strike="noStrike">
                          <a:solidFill>
                            <a:srgbClr val="000000"/>
                          </a:solidFill>
                          <a:effectLst/>
                          <a:latin typeface="Calibri" panose="020F0502020204030204" pitchFamily="34" charset="0"/>
                        </a:rPr>
                        <a:t>2.5 Otros gastos</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0" i="0" u="none" strike="noStrike">
                          <a:solidFill>
                            <a:srgbClr val="000000"/>
                          </a:solidFill>
                          <a:effectLst/>
                          <a:latin typeface="Calibri" panose="020F0502020204030204" pitchFamily="34" charset="0"/>
                        </a:rPr>
                        <a:t>2.7</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0" i="0" u="none" strike="noStrike">
                          <a:solidFill>
                            <a:srgbClr val="000000"/>
                          </a:solidFill>
                          <a:effectLst/>
                          <a:latin typeface="Calibri" panose="020F0502020204030204" pitchFamily="34" charset="0"/>
                        </a:rPr>
                        <a:t>165.4</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dirty="0">
                          <a:solidFill>
                            <a:srgbClr val="000000"/>
                          </a:solidFill>
                          <a:effectLst/>
                          <a:latin typeface="Calibri" panose="020F0502020204030204" pitchFamily="34" charset="0"/>
                        </a:rPr>
                        <a:t>168.1</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1260708061"/>
                  </a:ext>
                </a:extLst>
              </a:tr>
              <a:tr h="713827">
                <a:tc>
                  <a:txBody>
                    <a:bodyPr/>
                    <a:lstStyle/>
                    <a:p>
                      <a:pPr algn="l" rtl="0" fontAlgn="ctr"/>
                      <a:r>
                        <a:rPr lang="es-ES" sz="2000" b="0" i="0" u="none" strike="noStrike">
                          <a:solidFill>
                            <a:srgbClr val="000000"/>
                          </a:solidFill>
                          <a:effectLst/>
                          <a:latin typeface="Calibri" panose="020F0502020204030204" pitchFamily="34" charset="0"/>
                        </a:rPr>
                        <a:t>2.6 Adquisición de activos no financiero</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149.4</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a:solidFill>
                            <a:srgbClr val="000000"/>
                          </a:solidFill>
                          <a:effectLst/>
                          <a:latin typeface="Calibri" panose="020F0502020204030204" pitchFamily="34" charset="0"/>
                        </a:rPr>
                        <a:t>687.1</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r" rtl="0" fontAlgn="ctr"/>
                      <a:r>
                        <a:rPr lang="es-PE" sz="2000" b="0" i="0" u="none" strike="noStrike" dirty="0">
                          <a:solidFill>
                            <a:srgbClr val="000000"/>
                          </a:solidFill>
                          <a:effectLst/>
                          <a:latin typeface="Calibri" panose="020F0502020204030204" pitchFamily="34" charset="0"/>
                        </a:rPr>
                        <a:t>836.5</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2688746709"/>
                  </a:ext>
                </a:extLst>
              </a:tr>
              <a:tr h="360593">
                <a:tc>
                  <a:txBody>
                    <a:bodyPr/>
                    <a:lstStyle/>
                    <a:p>
                      <a:pPr algn="l" rtl="0" fontAlgn="ctr"/>
                      <a:r>
                        <a:rPr lang="es-PE" sz="2000" b="1" i="0" u="none" strike="noStrike">
                          <a:solidFill>
                            <a:srgbClr val="000000"/>
                          </a:solidFill>
                          <a:effectLst/>
                          <a:latin typeface="Calibri" panose="020F0502020204030204" pitchFamily="34" charset="0"/>
                        </a:rPr>
                        <a:t>Total</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1" i="0" u="none" strike="noStrike">
                          <a:solidFill>
                            <a:srgbClr val="0070C0"/>
                          </a:solidFill>
                          <a:effectLst/>
                          <a:latin typeface="Calibri" panose="020F0502020204030204" pitchFamily="34" charset="0"/>
                        </a:rPr>
                        <a:t>3,666.1</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1" i="0" u="none" strike="noStrike">
                          <a:solidFill>
                            <a:srgbClr val="FF0000"/>
                          </a:solidFill>
                          <a:effectLst/>
                          <a:latin typeface="Calibri" panose="020F0502020204030204" pitchFamily="34" charset="0"/>
                        </a:rPr>
                        <a:t>3,516.7</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r" rtl="0" fontAlgn="ctr"/>
                      <a:r>
                        <a:rPr lang="es-PE" sz="2000" b="1" i="0" u="none" strike="noStrike" dirty="0">
                          <a:solidFill>
                            <a:srgbClr val="000000"/>
                          </a:solidFill>
                          <a:effectLst/>
                          <a:latin typeface="Calibri" panose="020F0502020204030204" pitchFamily="34" charset="0"/>
                        </a:rPr>
                        <a:t>7,182.9</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2668176676"/>
                  </a:ext>
                </a:extLst>
              </a:tr>
              <a:tr h="993471">
                <a:tc>
                  <a:txBody>
                    <a:bodyPr/>
                    <a:lstStyle/>
                    <a:p>
                      <a:pPr algn="ctr" fontAlgn="ctr"/>
                      <a:r>
                        <a:rPr lang="es-PE" sz="1600" b="0" i="0" u="none" strike="noStrike">
                          <a:solidFill>
                            <a:srgbClr val="000000"/>
                          </a:solidFill>
                          <a:effectLst/>
                          <a:latin typeface="Arial" panose="020B0604020202020204" pitchFamily="34" charset="0"/>
                        </a:rPr>
                        <a:t> </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s-ES" sz="1400" b="1" i="0" u="none" strike="noStrike">
                          <a:solidFill>
                            <a:srgbClr val="0070C0"/>
                          </a:solidFill>
                          <a:effectLst/>
                          <a:latin typeface="Calibri" panose="020F0502020204030204" pitchFamily="34" charset="0"/>
                        </a:rPr>
                        <a:t>Se requiere de S/ 3,666 MM para que el Poder Judicial opere funcionalmente durante el año 2024</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ctr"/>
                      <a:r>
                        <a:rPr lang="es-PE" sz="1400" b="1" i="0" u="none" strike="noStrike">
                          <a:solidFill>
                            <a:srgbClr val="FF0000"/>
                          </a:solidFill>
                          <a:effectLst/>
                          <a:latin typeface="Calibri" panose="020F0502020204030204" pitchFamily="34" charset="0"/>
                        </a:rPr>
                        <a:t>Demanda de recursos adicionales por varios conceptos que se desagregan a continuación</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r" fontAlgn="ctr"/>
                      <a:r>
                        <a:rPr lang="es-PE" sz="1600" b="0" i="0" u="none" strike="noStrike" dirty="0">
                          <a:solidFill>
                            <a:srgbClr val="000000"/>
                          </a:solidFill>
                          <a:effectLst/>
                          <a:latin typeface="Arial" panose="020B0604020202020204" pitchFamily="34" charset="0"/>
                        </a:rPr>
                        <a:t> </a:t>
                      </a:r>
                    </a:p>
                  </a:txBody>
                  <a:tcPr marL="6306" marR="6306" marT="63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1974167567"/>
                  </a:ext>
                </a:extLst>
              </a:tr>
            </a:tbl>
          </a:graphicData>
        </a:graphic>
      </p:graphicFrame>
    </p:spTree>
    <p:extLst>
      <p:ext uri="{BB962C8B-B14F-4D97-AF65-F5344CB8AC3E}">
        <p14:creationId xmlns:p14="http://schemas.microsoft.com/office/powerpoint/2010/main" val="59198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8"/>
          <p:cNvPicPr preferRelativeResize="0"/>
          <p:nvPr/>
        </p:nvPicPr>
        <p:blipFill rotWithShape="1">
          <a:blip r:embed="rId3">
            <a:alphaModFix/>
          </a:blip>
          <a:srcRect/>
          <a:stretch/>
        </p:blipFill>
        <p:spPr>
          <a:xfrm>
            <a:off x="30380" y="32417"/>
            <a:ext cx="666195" cy="666195"/>
          </a:xfrm>
          <a:prstGeom prst="rect">
            <a:avLst/>
          </a:prstGeom>
          <a:noFill/>
          <a:ln>
            <a:noFill/>
          </a:ln>
        </p:spPr>
      </p:pic>
      <p:sp>
        <p:nvSpPr>
          <p:cNvPr id="275" name="Google Shape;275;p8"/>
          <p:cNvSpPr/>
          <p:nvPr/>
        </p:nvSpPr>
        <p:spPr>
          <a:xfrm>
            <a:off x="1019536" y="87995"/>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PROYECTO DE PRESUPUESTO 2024</a:t>
            </a:r>
            <a:endParaRPr dirty="0"/>
          </a:p>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(DEMANDA ADICIONAL  Y PRIORIZACIÓN)</a:t>
            </a:r>
            <a:endParaRPr sz="1800" b="1" dirty="0">
              <a:solidFill>
                <a:schemeClr val="lt1"/>
              </a:solidFill>
              <a:latin typeface="Calibri"/>
              <a:ea typeface="Calibri"/>
              <a:cs typeface="Calibri"/>
              <a:sym typeface="Calibri"/>
            </a:endParaRPr>
          </a:p>
        </p:txBody>
      </p:sp>
      <p:pic>
        <p:nvPicPr>
          <p:cNvPr id="6"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graphicFrame>
        <p:nvGraphicFramePr>
          <p:cNvPr id="4" name="Objeto 3">
            <a:extLst>
              <a:ext uri="{FF2B5EF4-FFF2-40B4-BE49-F238E27FC236}">
                <a16:creationId xmlns:a16="http://schemas.microsoft.com/office/drawing/2014/main" id="{7696F5EA-BA5F-88F9-2D3A-874905CA1CB7}"/>
              </a:ext>
            </a:extLst>
          </p:cNvPr>
          <p:cNvGraphicFramePr>
            <a:graphicFrameLocks noChangeAspect="1"/>
          </p:cNvGraphicFramePr>
          <p:nvPr>
            <p:extLst>
              <p:ext uri="{D42A27DB-BD31-4B8C-83A1-F6EECF244321}">
                <p14:modId xmlns:p14="http://schemas.microsoft.com/office/powerpoint/2010/main" val="321586982"/>
              </p:ext>
            </p:extLst>
          </p:nvPr>
        </p:nvGraphicFramePr>
        <p:xfrm>
          <a:off x="939800" y="807963"/>
          <a:ext cx="10446473" cy="5915936"/>
        </p:xfrm>
        <a:graphic>
          <a:graphicData uri="http://schemas.openxmlformats.org/presentationml/2006/ole">
            <mc:AlternateContent xmlns:mc="http://schemas.openxmlformats.org/markup-compatibility/2006">
              <mc:Choice xmlns:v="urn:schemas-microsoft-com:vml" Requires="v">
                <p:oleObj name="Worksheet" r:id="rId5" imgW="8915613" imgH="5318965" progId="Excel.Sheet.12">
                  <p:embed/>
                </p:oleObj>
              </mc:Choice>
              <mc:Fallback>
                <p:oleObj name="Worksheet" r:id="rId5" imgW="8915613" imgH="5318965" progId="Excel.Sheet.12">
                  <p:embed/>
                  <p:pic>
                    <p:nvPicPr>
                      <p:cNvPr id="0" name=""/>
                      <p:cNvPicPr/>
                      <p:nvPr/>
                    </p:nvPicPr>
                    <p:blipFill>
                      <a:blip r:embed="rId6"/>
                      <a:stretch>
                        <a:fillRect/>
                      </a:stretch>
                    </p:blipFill>
                    <p:spPr>
                      <a:xfrm>
                        <a:off x="939800" y="807963"/>
                        <a:ext cx="10446473" cy="5915936"/>
                      </a:xfrm>
                      <a:prstGeom prst="rect">
                        <a:avLst/>
                      </a:prstGeom>
                    </p:spPr>
                  </p:pic>
                </p:oleObj>
              </mc:Fallback>
            </mc:AlternateContent>
          </a:graphicData>
        </a:graphic>
      </p:graphicFrame>
    </p:spTree>
    <p:extLst>
      <p:ext uri="{BB962C8B-B14F-4D97-AF65-F5344CB8AC3E}">
        <p14:creationId xmlns:p14="http://schemas.microsoft.com/office/powerpoint/2010/main" val="321037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5"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PROYECTO DE PRESUPUESTO 2024</a:t>
            </a:r>
            <a:endParaRPr dirty="0"/>
          </a:p>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(DEMANDA ADICIONAL  Y PRIORIZACIÓN)</a:t>
            </a:r>
            <a:endParaRPr sz="1800" b="1" dirty="0">
              <a:solidFill>
                <a:schemeClr val="lt1"/>
              </a:solidFill>
              <a:latin typeface="Calibri"/>
              <a:ea typeface="Calibri"/>
              <a:cs typeface="Calibri"/>
              <a:sym typeface="Calibri"/>
            </a:endParaRPr>
          </a:p>
        </p:txBody>
      </p:sp>
      <p:pic>
        <p:nvPicPr>
          <p:cNvPr id="6" name="Google Shape;273;p8"/>
          <p:cNvPicPr preferRelativeResize="0"/>
          <p:nvPr/>
        </p:nvPicPr>
        <p:blipFill rotWithShape="1">
          <a:blip r:embed="rId3">
            <a:alphaModFix/>
          </a:blip>
          <a:srcRect/>
          <a:stretch/>
        </p:blipFill>
        <p:spPr>
          <a:xfrm>
            <a:off x="30380" y="32417"/>
            <a:ext cx="666195" cy="666195"/>
          </a:xfrm>
          <a:prstGeom prst="rect">
            <a:avLst/>
          </a:prstGeom>
          <a:noFill/>
          <a:ln>
            <a:noFill/>
          </a:ln>
        </p:spPr>
      </p:pic>
      <p:pic>
        <p:nvPicPr>
          <p:cNvPr id="7"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graphicFrame>
        <p:nvGraphicFramePr>
          <p:cNvPr id="3" name="Objeto 2">
            <a:extLst>
              <a:ext uri="{FF2B5EF4-FFF2-40B4-BE49-F238E27FC236}">
                <a16:creationId xmlns:a16="http://schemas.microsoft.com/office/drawing/2014/main" id="{B0F3BDE3-6AC3-75A0-7F46-719CBC1A4C71}"/>
              </a:ext>
            </a:extLst>
          </p:cNvPr>
          <p:cNvGraphicFramePr>
            <a:graphicFrameLocks noChangeAspect="1"/>
          </p:cNvGraphicFramePr>
          <p:nvPr>
            <p:extLst>
              <p:ext uri="{D42A27DB-BD31-4B8C-83A1-F6EECF244321}">
                <p14:modId xmlns:p14="http://schemas.microsoft.com/office/powerpoint/2010/main" val="3734744990"/>
              </p:ext>
            </p:extLst>
          </p:nvPr>
        </p:nvGraphicFramePr>
        <p:xfrm>
          <a:off x="413448" y="1006474"/>
          <a:ext cx="11339701" cy="5527675"/>
        </p:xfrm>
        <a:graphic>
          <a:graphicData uri="http://schemas.openxmlformats.org/presentationml/2006/ole">
            <mc:AlternateContent xmlns:mc="http://schemas.openxmlformats.org/markup-compatibility/2006">
              <mc:Choice xmlns:v="urn:schemas-microsoft-com:vml" Requires="v">
                <p:oleObj name="Worksheet" r:id="rId5" imgW="8915613" imgH="4175776" progId="Excel.Sheet.12">
                  <p:embed/>
                </p:oleObj>
              </mc:Choice>
              <mc:Fallback>
                <p:oleObj name="Worksheet" r:id="rId5" imgW="8915613" imgH="4175776" progId="Excel.Sheet.12">
                  <p:embed/>
                  <p:pic>
                    <p:nvPicPr>
                      <p:cNvPr id="0" name=""/>
                      <p:cNvPicPr/>
                      <p:nvPr/>
                    </p:nvPicPr>
                    <p:blipFill>
                      <a:blip r:embed="rId6"/>
                      <a:stretch>
                        <a:fillRect/>
                      </a:stretch>
                    </p:blipFill>
                    <p:spPr>
                      <a:xfrm>
                        <a:off x="413448" y="1006474"/>
                        <a:ext cx="11339701" cy="5527675"/>
                      </a:xfrm>
                      <a:prstGeom prst="rect">
                        <a:avLst/>
                      </a:prstGeom>
                    </p:spPr>
                  </p:pic>
                </p:oleObj>
              </mc:Fallback>
            </mc:AlternateContent>
          </a:graphicData>
        </a:graphic>
      </p:graphicFrame>
    </p:spTree>
    <p:extLst>
      <p:ext uri="{BB962C8B-B14F-4D97-AF65-F5344CB8AC3E}">
        <p14:creationId xmlns:p14="http://schemas.microsoft.com/office/powerpoint/2010/main" val="279718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a:extLst>
              <a:ext uri="{FF2B5EF4-FFF2-40B4-BE49-F238E27FC236}">
                <a16:creationId xmlns:a16="http://schemas.microsoft.com/office/drawing/2014/main" id="{20228653-F04D-42E0-BDC4-B7798A8185D6}"/>
              </a:ext>
            </a:extLst>
          </p:cNvPr>
          <p:cNvSpPr/>
          <p:nvPr/>
        </p:nvSpPr>
        <p:spPr>
          <a:xfrm>
            <a:off x="759715" y="1223963"/>
            <a:ext cx="5060060" cy="4289425"/>
          </a:xfrm>
          <a:prstGeom prst="roundRect">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FF0000"/>
              </a:solidFill>
              <a:effectLst/>
              <a:uLnTx/>
              <a:uFillTx/>
              <a:latin typeface="Calibri"/>
              <a:ea typeface="Calibri" pitchFamily="34" charset="0"/>
              <a:cs typeface="Arial" pitchFamily="34" charset="0"/>
            </a:endParaRPr>
          </a:p>
        </p:txBody>
      </p:sp>
      <p:sp>
        <p:nvSpPr>
          <p:cNvPr id="2" name="1 CuadroTexto">
            <a:extLst>
              <a:ext uri="{FF2B5EF4-FFF2-40B4-BE49-F238E27FC236}">
                <a16:creationId xmlns:a16="http://schemas.microsoft.com/office/drawing/2014/main" id="{81318670-5328-48A1-9221-21533857FC6B}"/>
              </a:ext>
            </a:extLst>
          </p:cNvPr>
          <p:cNvSpPr txBox="1"/>
          <p:nvPr/>
        </p:nvSpPr>
        <p:spPr>
          <a:xfrm>
            <a:off x="945705" y="2145289"/>
            <a:ext cx="4688080" cy="3108543"/>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Retraso en la ejecución de proyectos de inversión debido al incumplimiento de los contratistas en el plazo establecido para su ejecución física.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Aún se cuenta con 12 CSJ que no son unidades ejecutoras concentrándose  la ejecución del gasto en la UE 001 Gerencia General.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El incremento de renuncias y licencias del personal administrativo y jurisdiccional por los bajos niveles remunerativos (</a:t>
            </a:r>
            <a:r>
              <a:rPr kumimoji="0" lang="es-ES" sz="1400" b="1" i="0" u="none" strike="noStrike" kern="1200" cap="none" spc="0" normalizeH="0" baseline="0" noProof="0" dirty="0">
                <a:ln>
                  <a:noFill/>
                </a:ln>
                <a:solidFill>
                  <a:prstClr val="black"/>
                </a:solidFill>
                <a:effectLst/>
                <a:uLnTx/>
                <a:uFillTx/>
                <a:latin typeface="Calibri"/>
                <a:ea typeface="+mn-ea"/>
                <a:cs typeface="+mn-cs"/>
              </a:rPr>
              <a:t>10,329 trabajadores contratados</a:t>
            </a:r>
            <a:r>
              <a:rPr kumimoji="0" lang="es-ES" sz="1400" b="1" i="0" u="none" strike="noStrike" kern="1200" cap="none" spc="0" normalizeH="0" noProof="0" dirty="0">
                <a:ln>
                  <a:noFill/>
                </a:ln>
                <a:solidFill>
                  <a:prstClr val="black"/>
                </a:solidFill>
                <a:effectLst/>
                <a:uLnTx/>
                <a:uFillTx/>
                <a:latin typeface="Calibri"/>
                <a:ea typeface="+mn-ea"/>
                <a:cs typeface="+mn-cs"/>
              </a:rPr>
              <a:t> por CAS con </a:t>
            </a:r>
            <a:r>
              <a:rPr kumimoji="0" lang="es-ES" sz="1400" b="1" i="0" u="none" strike="noStrike" kern="1200" cap="none" spc="0" normalizeH="0" baseline="0" noProof="0" dirty="0">
                <a:ln>
                  <a:noFill/>
                </a:ln>
                <a:solidFill>
                  <a:prstClr val="black"/>
                </a:solidFill>
                <a:effectLst/>
                <a:uLnTx/>
                <a:uFillTx/>
                <a:latin typeface="Calibri"/>
                <a:ea typeface="+mn-ea"/>
                <a:cs typeface="+mn-cs"/>
              </a:rPr>
              <a:t>sueldos menores a S/ 3,590)</a:t>
            </a:r>
            <a:r>
              <a:rPr kumimoji="0" lang="es-ES" sz="1400" b="0" i="0" u="none" strike="noStrike" kern="1200" cap="none" spc="0" normalizeH="0" baseline="0" noProof="0" dirty="0">
                <a:ln>
                  <a:noFill/>
                </a:ln>
                <a:solidFill>
                  <a:prstClr val="black"/>
                </a:solidFill>
                <a:effectLst/>
                <a:uLnTx/>
                <a:uFillTx/>
                <a:latin typeface="Calibri"/>
                <a:ea typeface="+mn-ea"/>
                <a:cs typeface="+mn-cs"/>
              </a:rPr>
              <a:t>, lo cual asimismo se viene reflejando en las plazas que resultan desiertas de las convocatorias que se vienen realizando.</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Retraso en el nombramiento de jueces titulares por parte de la JNJ.</a:t>
            </a:r>
            <a:endParaRPr kumimoji="0" lang="es-PE" sz="1200" b="0" i="0" u="none" strike="noStrike" kern="1200" cap="none" spc="0" normalizeH="0" baseline="0" noProof="0" dirty="0">
              <a:ln>
                <a:noFill/>
              </a:ln>
              <a:solidFill>
                <a:srgbClr val="FF0000"/>
              </a:solidFill>
              <a:effectLst/>
              <a:highlight>
                <a:srgbClr val="FFFF00"/>
              </a:highlight>
              <a:uLnTx/>
              <a:uFillTx/>
              <a:latin typeface="Calibri"/>
            </a:endParaRPr>
          </a:p>
        </p:txBody>
      </p:sp>
      <p:sp>
        <p:nvSpPr>
          <p:cNvPr id="62475" name="2 CuadroTexto">
            <a:extLst>
              <a:ext uri="{FF2B5EF4-FFF2-40B4-BE49-F238E27FC236}">
                <a16:creationId xmlns:a16="http://schemas.microsoft.com/office/drawing/2014/main" id="{945712D4-E398-4219-944B-EDFA65ECC6EE}"/>
              </a:ext>
            </a:extLst>
          </p:cNvPr>
          <p:cNvSpPr txBox="1">
            <a:spLocks noChangeArrowheads="1"/>
          </p:cNvSpPr>
          <p:nvPr/>
        </p:nvSpPr>
        <p:spPr bwMode="auto">
          <a:xfrm>
            <a:off x="1226104" y="1366044"/>
            <a:ext cx="3965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PE"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PROBLEMÁTICA EN LA EJECUCIÓN DEL GASTO</a:t>
            </a:r>
            <a:endParaRPr kumimoji="0" lang="es-PE" altLang="es-PE"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16 Rectángulo redondeado">
            <a:extLst>
              <a:ext uri="{FF2B5EF4-FFF2-40B4-BE49-F238E27FC236}">
                <a16:creationId xmlns:a16="http://schemas.microsoft.com/office/drawing/2014/main" id="{F38E338E-C3D1-4B45-ABF2-A40AF75F898B}"/>
              </a:ext>
            </a:extLst>
          </p:cNvPr>
          <p:cNvSpPr/>
          <p:nvPr/>
        </p:nvSpPr>
        <p:spPr>
          <a:xfrm>
            <a:off x="6232525" y="1223963"/>
            <a:ext cx="4719638" cy="4289425"/>
          </a:xfrm>
          <a:prstGeom prst="roundRect">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FF0000"/>
              </a:solidFill>
              <a:effectLst/>
              <a:uLnTx/>
              <a:uFillTx/>
              <a:latin typeface="Calibri"/>
              <a:ea typeface="Calibri" pitchFamily="34" charset="0"/>
              <a:cs typeface="Arial" pitchFamily="34" charset="0"/>
            </a:endParaRPr>
          </a:p>
        </p:txBody>
      </p:sp>
      <p:sp>
        <p:nvSpPr>
          <p:cNvPr id="18" name="Rectangle 1">
            <a:extLst>
              <a:ext uri="{FF2B5EF4-FFF2-40B4-BE49-F238E27FC236}">
                <a16:creationId xmlns:a16="http://schemas.microsoft.com/office/drawing/2014/main" id="{AC421F4C-E675-4B26-87EC-29104E3CF741}"/>
              </a:ext>
            </a:extLst>
          </p:cNvPr>
          <p:cNvSpPr>
            <a:spLocks noChangeArrowheads="1"/>
          </p:cNvSpPr>
          <p:nvPr/>
        </p:nvSpPr>
        <p:spPr bwMode="auto">
          <a:xfrm>
            <a:off x="6471444" y="2139613"/>
            <a:ext cx="4241800" cy="2968505"/>
          </a:xfrm>
          <a:prstGeom prst="rect">
            <a:avLst/>
          </a:prstGeom>
          <a:solidFill>
            <a:schemeClr val="bg1"/>
          </a:solidFill>
          <a:ln w="9525">
            <a:noFill/>
            <a:miter lim="800000"/>
            <a:headEnd/>
            <a:tailEnd/>
          </a:ln>
          <a:effectLst/>
        </p:spPr>
        <p:txBody>
          <a:bodyPr anchor="ctr">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Resolución de contratos y elaboración de expedientes técnicos.</a:t>
            </a:r>
          </a:p>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Se solicitó al MEF la creación de 09 Unidades Ejecutoras.</a:t>
            </a:r>
          </a:p>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Se ha </a:t>
            </a:r>
            <a:r>
              <a:rPr lang="es-ES" sz="1400" dirty="0">
                <a:solidFill>
                  <a:prstClr val="black"/>
                </a:solidFill>
                <a:latin typeface="Calibri"/>
              </a:rPr>
              <a:t>presentado la propuesta legislativa para </a:t>
            </a:r>
            <a:r>
              <a:rPr kumimoji="0" lang="es-ES" sz="1400" b="0" i="0" u="none" strike="noStrike" kern="1200" cap="none" spc="0" normalizeH="0" baseline="0" noProof="0" dirty="0">
                <a:ln>
                  <a:noFill/>
                </a:ln>
                <a:solidFill>
                  <a:prstClr val="black"/>
                </a:solidFill>
                <a:effectLst/>
                <a:uLnTx/>
                <a:uFillTx/>
                <a:latin typeface="Calibri"/>
                <a:ea typeface="+mn-ea"/>
                <a:cs typeface="+mn-cs"/>
              </a:rPr>
              <a:t>el incremento de las retribuciones de los trabajadores contratados bajo el D. L. </a:t>
            </a:r>
            <a:r>
              <a:rPr kumimoji="0" lang="es-ES" sz="1400" b="0" i="0" u="none" strike="noStrike" kern="1200" cap="none" spc="0" normalizeH="0" baseline="0" noProof="0" dirty="0" err="1">
                <a:ln>
                  <a:noFill/>
                </a:ln>
                <a:solidFill>
                  <a:prstClr val="black"/>
                </a:solidFill>
                <a:effectLst/>
                <a:uLnTx/>
                <a:uFillTx/>
                <a:latin typeface="Calibri"/>
                <a:ea typeface="+mn-ea"/>
                <a:cs typeface="+mn-cs"/>
              </a:rPr>
              <a:t>N°</a:t>
            </a:r>
            <a:r>
              <a:rPr kumimoji="0" lang="es-ES" sz="1400" b="0" i="0" u="none" strike="noStrike" kern="1200" cap="none" spc="0" normalizeH="0" baseline="0" noProof="0" dirty="0">
                <a:ln>
                  <a:noFill/>
                </a:ln>
                <a:solidFill>
                  <a:prstClr val="black"/>
                </a:solidFill>
                <a:effectLst/>
                <a:uLnTx/>
                <a:uFillTx/>
                <a:latin typeface="Calibri"/>
                <a:ea typeface="+mn-ea"/>
                <a:cs typeface="+mn-cs"/>
              </a:rPr>
              <a:t> 1057 - Contrato Administrativo de Servicios.</a:t>
            </a:r>
          </a:p>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Se otorgó oportunamente la disponibilidad presupuestal para el inicio de los procesos de selección.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478" name="4 CuadroTexto">
            <a:extLst>
              <a:ext uri="{FF2B5EF4-FFF2-40B4-BE49-F238E27FC236}">
                <a16:creationId xmlns:a16="http://schemas.microsoft.com/office/drawing/2014/main" id="{FFF08703-9720-4526-8DED-8DEC4AA870A5}"/>
              </a:ext>
            </a:extLst>
          </p:cNvPr>
          <p:cNvSpPr txBox="1">
            <a:spLocks noChangeArrowheads="1"/>
          </p:cNvSpPr>
          <p:nvPr/>
        </p:nvSpPr>
        <p:spPr bwMode="auto">
          <a:xfrm>
            <a:off x="6880225" y="1366044"/>
            <a:ext cx="342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PE"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MEDIDAS CORRECTIVAS</a:t>
            </a:r>
            <a:endParaRPr kumimoji="0" lang="es-PE" altLang="es-PE"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15" name="Google Shape;273;p8"/>
          <p:cNvPicPr preferRelativeResize="0"/>
          <p:nvPr/>
        </p:nvPicPr>
        <p:blipFill rotWithShape="1">
          <a:blip r:embed="rId3">
            <a:alphaModFix/>
          </a:blip>
          <a:srcRect/>
          <a:stretch/>
        </p:blipFill>
        <p:spPr>
          <a:xfrm>
            <a:off x="30380" y="32417"/>
            <a:ext cx="666195" cy="666195"/>
          </a:xfrm>
          <a:prstGeom prst="rect">
            <a:avLst/>
          </a:prstGeom>
          <a:noFill/>
          <a:ln>
            <a:noFill/>
          </a:ln>
        </p:spPr>
      </p:pic>
      <p:pic>
        <p:nvPicPr>
          <p:cNvPr id="19"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sp>
        <p:nvSpPr>
          <p:cNvPr id="20"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lvl="0" algn="ctr">
              <a:defRPr/>
            </a:pPr>
            <a:r>
              <a:rPr lang="es-PE" b="1" dirty="0">
                <a:solidFill>
                  <a:prstClr val="white"/>
                </a:solidFill>
              </a:rPr>
              <a:t>PROBLEMÁTICA PRESENTADA EN LA EJECUCIÓN DEL GASTO Y MEDIDAS CORRECTIVAS QUE SE PROPONE PARA UNA MEJOR EJECUCIÓN DEL GASTO PÚBLICO.</a:t>
            </a:r>
            <a:endParaRPr lang="es-ES" b="1" dirty="0">
              <a:solidFill>
                <a:prstClr val="white"/>
              </a:solidFill>
            </a:endParaRPr>
          </a:p>
        </p:txBody>
      </p:sp>
    </p:spTree>
    <p:extLst>
      <p:ext uri="{BB962C8B-B14F-4D97-AF65-F5344CB8AC3E}">
        <p14:creationId xmlns:p14="http://schemas.microsoft.com/office/powerpoint/2010/main" val="37768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6 Imagen" descr="academia.jpg">
            <a:extLst>
              <a:ext uri="{FF2B5EF4-FFF2-40B4-BE49-F238E27FC236}">
                <a16:creationId xmlns:a16="http://schemas.microsoft.com/office/drawing/2014/main" id="{E5999264-5DFC-4914-81DC-90B6440C0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404813"/>
            <a:ext cx="55880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ubtítulo 4">
            <a:extLst>
              <a:ext uri="{FF2B5EF4-FFF2-40B4-BE49-F238E27FC236}">
                <a16:creationId xmlns:a16="http://schemas.microsoft.com/office/drawing/2014/main" id="{00F6B2E2-7C73-4CDF-A236-D6C374D03206}"/>
              </a:ext>
            </a:extLst>
          </p:cNvPr>
          <p:cNvSpPr>
            <a:spLocks noGrp="1" noChangeArrowheads="1"/>
          </p:cNvSpPr>
          <p:nvPr>
            <p:ph type="subTitle" idx="1"/>
          </p:nvPr>
        </p:nvSpPr>
        <p:spPr>
          <a:xfrm>
            <a:off x="3302000" y="4887913"/>
            <a:ext cx="5597525" cy="969962"/>
          </a:xfrm>
          <a:solidFill>
            <a:srgbClr val="FF0000">
              <a:alpha val="50195"/>
            </a:srgbClr>
          </a:solidFill>
        </p:spPr>
        <p:txBody>
          <a:bodyPr>
            <a:normAutofit/>
          </a:bodyPr>
          <a:lstStyle/>
          <a:p>
            <a:r>
              <a:rPr lang="es-ES" altLang="es-PE" sz="2800" b="1" dirty="0"/>
              <a:t>Pliego 040: Academia de la Magistratura</a:t>
            </a:r>
          </a:p>
        </p:txBody>
      </p:sp>
      <p:sp>
        <p:nvSpPr>
          <p:cNvPr id="69638" name="Rectángulo 1">
            <a:extLst>
              <a:ext uri="{FF2B5EF4-FFF2-40B4-BE49-F238E27FC236}">
                <a16:creationId xmlns:a16="http://schemas.microsoft.com/office/drawing/2014/main" id="{1A91DA5B-4812-41A8-8413-0D140185C387}"/>
              </a:ext>
            </a:extLst>
          </p:cNvPr>
          <p:cNvSpPr>
            <a:spLocks noChangeArrowheads="1"/>
          </p:cNvSpPr>
          <p:nvPr/>
        </p:nvSpPr>
        <p:spPr bwMode="auto">
          <a:xfrm>
            <a:off x="4121943" y="4010819"/>
            <a:ext cx="3957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PE" sz="2000" b="1" dirty="0">
                <a:solidFill>
                  <a:prstClr val="white"/>
                </a:solidFill>
              </a:rPr>
              <a:t>PROYECTO DE PRESUPUESTO - 2024</a:t>
            </a:r>
            <a:endParaRPr lang="es-PE" altLang="es-PE" sz="2000" b="1" dirty="0">
              <a:solidFill>
                <a:prstClr val="white"/>
              </a:solidFill>
            </a:endParaRPr>
          </a:p>
        </p:txBody>
      </p:sp>
    </p:spTree>
    <p:extLst>
      <p:ext uri="{BB962C8B-B14F-4D97-AF65-F5344CB8AC3E}">
        <p14:creationId xmlns:p14="http://schemas.microsoft.com/office/powerpoint/2010/main" val="283194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12">
            <a:extLst>
              <a:ext uri="{FF2B5EF4-FFF2-40B4-BE49-F238E27FC236}">
                <a16:creationId xmlns:a16="http://schemas.microsoft.com/office/drawing/2014/main" id="{0B3F6620-89CB-4EA5-9513-43DEB7C1ABB4}"/>
              </a:ext>
            </a:extLst>
          </p:cNvPr>
          <p:cNvSpPr/>
          <p:nvPr/>
        </p:nvSpPr>
        <p:spPr>
          <a:xfrm>
            <a:off x="5019675" y="2252663"/>
            <a:ext cx="6796088" cy="2827337"/>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fontAlgn="base" hangingPunct="0">
              <a:spcBef>
                <a:spcPct val="0"/>
              </a:spcBef>
              <a:spcAft>
                <a:spcPct val="0"/>
              </a:spcAft>
              <a:defRPr/>
            </a:pPr>
            <a:r>
              <a:rPr lang="es-ES" sz="2400" b="1" dirty="0">
                <a:solidFill>
                  <a:prstClr val="white"/>
                </a:solidFill>
              </a:rPr>
              <a:t>Formar y capacitar a los jueces, fiscales y aspirantes a la Magistratura en todos sus niveles de manera innovadora e idónea con valores para la defensa oportuna y justa de la persona humana, el Estado de Derecho y de la sociedad.</a:t>
            </a:r>
            <a:endParaRPr lang="es-PE" sz="2400" i="1" dirty="0">
              <a:solidFill>
                <a:prstClr val="white"/>
              </a:solidFill>
            </a:endParaRPr>
          </a:p>
        </p:txBody>
      </p:sp>
      <p:sp>
        <p:nvSpPr>
          <p:cNvPr id="22" name="42 Llamada de flecha hacia abajo">
            <a:extLst>
              <a:ext uri="{FF2B5EF4-FFF2-40B4-BE49-F238E27FC236}">
                <a16:creationId xmlns:a16="http://schemas.microsoft.com/office/drawing/2014/main" id="{DB7E22AC-342E-42B6-82A2-7C57A1705056}"/>
              </a:ext>
            </a:extLst>
          </p:cNvPr>
          <p:cNvSpPr/>
          <p:nvPr/>
        </p:nvSpPr>
        <p:spPr>
          <a:xfrm rot="16200000">
            <a:off x="1218406" y="1770857"/>
            <a:ext cx="2867025" cy="3751262"/>
          </a:xfrm>
          <a:prstGeom prst="downArrowCallout">
            <a:avLst>
              <a:gd name="adj1" fmla="val 25000"/>
              <a:gd name="adj2" fmla="val 26300"/>
              <a:gd name="adj3" fmla="val 17635"/>
              <a:gd name="adj4" fmla="val 82897"/>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endParaRPr lang="es-PE">
              <a:solidFill>
                <a:prstClr val="black"/>
              </a:solidFill>
            </a:endParaRPr>
          </a:p>
        </p:txBody>
      </p:sp>
      <p:pic>
        <p:nvPicPr>
          <p:cNvPr id="71695" name="50 Imagen">
            <a:extLst>
              <a:ext uri="{FF2B5EF4-FFF2-40B4-BE49-F238E27FC236}">
                <a16:creationId xmlns:a16="http://schemas.microsoft.com/office/drawing/2014/main" id="{9F04E916-E5AC-4C85-A079-CDB6584F6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26" t="46840" r="79680" b="32182"/>
          <a:stretch>
            <a:fillRect/>
          </a:stretch>
        </p:blipFill>
        <p:spPr bwMode="auto">
          <a:xfrm>
            <a:off x="1644650" y="2465388"/>
            <a:ext cx="14922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3">
            <a:extLst>
              <a:ext uri="{FF2B5EF4-FFF2-40B4-BE49-F238E27FC236}">
                <a16:creationId xmlns:a16="http://schemas.microsoft.com/office/drawing/2014/main" id="{CD55D9DC-EB9A-4E49-9BCD-13DB04C48DC1}"/>
              </a:ext>
            </a:extLst>
          </p:cNvPr>
          <p:cNvPicPr>
            <a:picLocks noChangeAspect="1"/>
          </p:cNvPicPr>
          <p:nvPr/>
        </p:nvPicPr>
        <p:blipFill>
          <a:blip r:embed="rId3"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algn="ctr" eaLnBrk="0" fontAlgn="base" hangingPunct="0">
              <a:spcBef>
                <a:spcPct val="0"/>
              </a:spcBef>
              <a:spcAft>
                <a:spcPct val="0"/>
              </a:spcAft>
              <a:defRPr/>
            </a:pPr>
            <a:r>
              <a:rPr lang="es-PE" b="1" dirty="0">
                <a:solidFill>
                  <a:schemeClr val="bg1"/>
                </a:solidFill>
              </a:rPr>
              <a:t>PLAN ESTRATÉGICO INSTITUCIONAL 2020-2025</a:t>
            </a:r>
          </a:p>
        </p:txBody>
      </p:sp>
      <p:pic>
        <p:nvPicPr>
          <p:cNvPr id="17"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5CC5E3B3-C156-B09B-D882-D85D295E82CD}"/>
              </a:ext>
            </a:extLst>
          </p:cNvPr>
          <p:cNvSpPr txBox="1"/>
          <p:nvPr/>
        </p:nvSpPr>
        <p:spPr>
          <a:xfrm>
            <a:off x="310211" y="6390203"/>
            <a:ext cx="19415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Elaborado por </a:t>
            </a:r>
            <a:r>
              <a:rPr lang="es-ES" sz="1100" kern="0" dirty="0">
                <a:solidFill>
                  <a:prstClr val="black"/>
                </a:solidFill>
              </a:rPr>
              <a:t>AMAG</a:t>
            </a:r>
            <a:endParaRPr kumimoji="0" lang="es-ES" sz="1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978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25 CuadroTexto">
            <a:extLst>
              <a:ext uri="{FF2B5EF4-FFF2-40B4-BE49-F238E27FC236}">
                <a16:creationId xmlns:a16="http://schemas.microsoft.com/office/drawing/2014/main" id="{EDEECEE4-2903-4547-8C7D-BEFC0E04A2E6}"/>
              </a:ext>
            </a:extLst>
          </p:cNvPr>
          <p:cNvSpPr txBox="1">
            <a:spLocks noChangeArrowheads="1"/>
          </p:cNvSpPr>
          <p:nvPr/>
        </p:nvSpPr>
        <p:spPr bwMode="auto">
          <a:xfrm>
            <a:off x="4158455" y="1341894"/>
            <a:ext cx="3849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 millones de soles</a:t>
            </a:r>
          </a:p>
        </p:txBody>
      </p:sp>
      <p:sp>
        <p:nvSpPr>
          <p:cNvPr id="18" name="Rectángulo redondeado 12">
            <a:extLst>
              <a:ext uri="{FF2B5EF4-FFF2-40B4-BE49-F238E27FC236}">
                <a16:creationId xmlns:a16="http://schemas.microsoft.com/office/drawing/2014/main" id="{ECDA7066-D0C1-46CB-8AC1-42CF67C2E999}"/>
              </a:ext>
            </a:extLst>
          </p:cNvPr>
          <p:cNvSpPr/>
          <p:nvPr/>
        </p:nvSpPr>
        <p:spPr>
          <a:xfrm>
            <a:off x="1106488" y="4911725"/>
            <a:ext cx="10172700" cy="963613"/>
          </a:xfrm>
          <a:prstGeom prst="roundRect">
            <a:avLst/>
          </a:prstGeom>
          <a:solidFill>
            <a:schemeClr val="bg1"/>
          </a:solidFill>
          <a:ln w="25400">
            <a:solidFill>
              <a:srgbClr val="6A1406"/>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En el año 2020, la ejecución presupuestaria registró la suma S/ 11.80 Millones (63.6% PIM),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En el año 2021, la ejecución presupuestaria registró la suma S/ 12.40 Millones (81.0% PIM)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En el año 2022, la ejecución presupuestaria registró la suma S/ 14.14 Millones (85.6% PIM)</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3">
            <a:extLst>
              <a:ext uri="{FF2B5EF4-FFF2-40B4-BE49-F238E27FC236}">
                <a16:creationId xmlns:a16="http://schemas.microsoft.com/office/drawing/2014/main" id="{CD55D9DC-EB9A-4E49-9BCD-13DB04C48DC1}"/>
              </a:ext>
            </a:extLst>
          </p:cNvPr>
          <p:cNvPicPr>
            <a:picLocks noChangeAspect="1"/>
          </p:cNvPicPr>
          <p:nvPr/>
        </p:nvPicPr>
        <p:blipFill>
          <a:blip r:embed="rId2"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altLang="es-PE" sz="1800" b="1" i="0" u="none" strike="noStrike" kern="0" cap="none" spc="0" normalizeH="0" baseline="0" noProof="0" dirty="0">
                <a:ln>
                  <a:noFill/>
                </a:ln>
                <a:solidFill>
                  <a:srgbClr val="FFFFFF"/>
                </a:solidFill>
                <a:effectLst/>
                <a:uLnTx/>
                <a:uFillTx/>
                <a:latin typeface="Calibri" panose="020F0502020204030204"/>
                <a:ea typeface="+mn-ea"/>
                <a:cs typeface="+mn-cs"/>
              </a:rPr>
              <a:t>EJECUCIÓN FINANCIERA DE METAS APROBADAS EN EL PRESUPUESTO DE LOS AÑOS FISCALES 2020, 2021 y 2022</a:t>
            </a:r>
            <a:endParaRPr kumimoji="0" lang="es-PE" altLang="es-PE" sz="1800" b="1" i="0" u="none" strike="noStrike" kern="0" cap="none" spc="0" normalizeH="0" baseline="0" noProof="0" dirty="0">
              <a:ln>
                <a:noFill/>
              </a:ln>
              <a:solidFill>
                <a:srgbClr val="F2F2F2"/>
              </a:solidFill>
              <a:effectLst/>
              <a:uLnTx/>
              <a:uFillTx/>
              <a:latin typeface="Calibri" panose="020F0502020204030204"/>
              <a:ea typeface="+mn-ea"/>
              <a:cs typeface="+mn-cs"/>
            </a:endParaRPr>
          </a:p>
        </p:txBody>
      </p:sp>
      <p:pic>
        <p:nvPicPr>
          <p:cNvPr id="17"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3" name="CuadroTexto 2">
            <a:extLst>
              <a:ext uri="{FF2B5EF4-FFF2-40B4-BE49-F238E27FC236}">
                <a16:creationId xmlns:a16="http://schemas.microsoft.com/office/drawing/2014/main" id="{3381F617-2843-9679-36BF-C863789B7DEB}"/>
              </a:ext>
            </a:extLst>
          </p:cNvPr>
          <p:cNvSpPr txBox="1"/>
          <p:nvPr/>
        </p:nvSpPr>
        <p:spPr>
          <a:xfrm>
            <a:off x="363477" y="6363338"/>
            <a:ext cx="19415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panose="020F0502020204030204"/>
                <a:ea typeface="+mn-ea"/>
                <a:cs typeface="+mn-cs"/>
              </a:rPr>
              <a:t>Fuente: Elaborado por AMAG</a:t>
            </a:r>
          </a:p>
        </p:txBody>
      </p:sp>
      <p:graphicFrame>
        <p:nvGraphicFramePr>
          <p:cNvPr id="5" name="Tabla 4">
            <a:extLst>
              <a:ext uri="{FF2B5EF4-FFF2-40B4-BE49-F238E27FC236}">
                <a16:creationId xmlns:a16="http://schemas.microsoft.com/office/drawing/2014/main" id="{9B73EDC5-841E-7446-B3FA-8BF3195F4018}"/>
              </a:ext>
            </a:extLst>
          </p:cNvPr>
          <p:cNvGraphicFramePr>
            <a:graphicFrameLocks noGrp="1"/>
          </p:cNvGraphicFramePr>
          <p:nvPr/>
        </p:nvGraphicFramePr>
        <p:xfrm>
          <a:off x="460372" y="1714775"/>
          <a:ext cx="11260381" cy="2750514"/>
        </p:xfrm>
        <a:graphic>
          <a:graphicData uri="http://schemas.openxmlformats.org/drawingml/2006/table">
            <a:tbl>
              <a:tblPr firstRow="1" firstCol="1" lastRow="1" lastCol="1" bandRow="1" bandCol="1"/>
              <a:tblGrid>
                <a:gridCol w="2363431">
                  <a:extLst>
                    <a:ext uri="{9D8B030D-6E8A-4147-A177-3AD203B41FA5}">
                      <a16:colId xmlns:a16="http://schemas.microsoft.com/office/drawing/2014/main" val="1448040988"/>
                    </a:ext>
                  </a:extLst>
                </a:gridCol>
                <a:gridCol w="988550">
                  <a:extLst>
                    <a:ext uri="{9D8B030D-6E8A-4147-A177-3AD203B41FA5}">
                      <a16:colId xmlns:a16="http://schemas.microsoft.com/office/drawing/2014/main" val="2849013122"/>
                    </a:ext>
                  </a:extLst>
                </a:gridCol>
                <a:gridCol w="988550">
                  <a:extLst>
                    <a:ext uri="{9D8B030D-6E8A-4147-A177-3AD203B41FA5}">
                      <a16:colId xmlns:a16="http://schemas.microsoft.com/office/drawing/2014/main" val="3864424885"/>
                    </a:ext>
                  </a:extLst>
                </a:gridCol>
                <a:gridCol w="988550">
                  <a:extLst>
                    <a:ext uri="{9D8B030D-6E8A-4147-A177-3AD203B41FA5}">
                      <a16:colId xmlns:a16="http://schemas.microsoft.com/office/drawing/2014/main" val="3387551354"/>
                    </a:ext>
                  </a:extLst>
                </a:gridCol>
                <a:gridCol w="988550">
                  <a:extLst>
                    <a:ext uri="{9D8B030D-6E8A-4147-A177-3AD203B41FA5}">
                      <a16:colId xmlns:a16="http://schemas.microsoft.com/office/drawing/2014/main" val="409329143"/>
                    </a:ext>
                  </a:extLst>
                </a:gridCol>
                <a:gridCol w="988550">
                  <a:extLst>
                    <a:ext uri="{9D8B030D-6E8A-4147-A177-3AD203B41FA5}">
                      <a16:colId xmlns:a16="http://schemas.microsoft.com/office/drawing/2014/main" val="2231869354"/>
                    </a:ext>
                  </a:extLst>
                </a:gridCol>
                <a:gridCol w="988550">
                  <a:extLst>
                    <a:ext uri="{9D8B030D-6E8A-4147-A177-3AD203B41FA5}">
                      <a16:colId xmlns:a16="http://schemas.microsoft.com/office/drawing/2014/main" val="1007631729"/>
                    </a:ext>
                  </a:extLst>
                </a:gridCol>
                <a:gridCol w="988550">
                  <a:extLst>
                    <a:ext uri="{9D8B030D-6E8A-4147-A177-3AD203B41FA5}">
                      <a16:colId xmlns:a16="http://schemas.microsoft.com/office/drawing/2014/main" val="1658369171"/>
                    </a:ext>
                  </a:extLst>
                </a:gridCol>
                <a:gridCol w="988550">
                  <a:extLst>
                    <a:ext uri="{9D8B030D-6E8A-4147-A177-3AD203B41FA5}">
                      <a16:colId xmlns:a16="http://schemas.microsoft.com/office/drawing/2014/main" val="2760438352"/>
                    </a:ext>
                  </a:extLst>
                </a:gridCol>
                <a:gridCol w="988550">
                  <a:extLst>
                    <a:ext uri="{9D8B030D-6E8A-4147-A177-3AD203B41FA5}">
                      <a16:colId xmlns:a16="http://schemas.microsoft.com/office/drawing/2014/main" val="1564344422"/>
                    </a:ext>
                  </a:extLst>
                </a:gridCol>
              </a:tblGrid>
              <a:tr h="562260">
                <a:tc rowSpan="2">
                  <a:txBody>
                    <a:bodyPr/>
                    <a:lstStyle/>
                    <a:p>
                      <a:pPr algn="ctr" rtl="0" fontAlgn="ctr"/>
                      <a:r>
                        <a:rPr lang="es-PE" sz="1300" b="1" i="0" u="none" strike="noStrike">
                          <a:solidFill>
                            <a:srgbClr val="FFFFFF"/>
                          </a:solidFill>
                          <a:effectLst/>
                          <a:latin typeface="Calibri" panose="020F0502020204030204" pitchFamily="34" charset="0"/>
                        </a:rPr>
                        <a:t>Fuente de Financiamiento</a:t>
                      </a:r>
                    </a:p>
                  </a:txBody>
                  <a:tcPr marL="97217" marR="97217" marT="48609" marB="48609"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gridSpan="3">
                  <a:txBody>
                    <a:bodyPr/>
                    <a:lstStyle/>
                    <a:p>
                      <a:pPr algn="ctr" rtl="0" fontAlgn="ctr"/>
                      <a:r>
                        <a:rPr lang="es-PE" sz="1300" b="1" i="0" u="none" strike="noStrike">
                          <a:solidFill>
                            <a:srgbClr val="FFFFFF"/>
                          </a:solidFill>
                          <a:effectLst/>
                          <a:latin typeface="Calibri" panose="020F0502020204030204" pitchFamily="34" charset="0"/>
                        </a:rPr>
                        <a:t>2020</a:t>
                      </a:r>
                    </a:p>
                  </a:txBody>
                  <a:tcPr marL="97217" marR="97217" marT="48609" marB="48609"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hMerge="1">
                  <a:txBody>
                    <a:bodyPr/>
                    <a:lstStyle/>
                    <a:p>
                      <a:endParaRPr lang="es-ES_tradnl"/>
                    </a:p>
                  </a:txBody>
                  <a:tcPr/>
                </a:tc>
                <a:tc hMerge="1">
                  <a:txBody>
                    <a:bodyPr/>
                    <a:lstStyle/>
                    <a:p>
                      <a:endParaRPr lang="es-ES_tradnl"/>
                    </a:p>
                  </a:txBody>
                  <a:tcPr/>
                </a:tc>
                <a:tc gridSpan="3">
                  <a:txBody>
                    <a:bodyPr/>
                    <a:lstStyle/>
                    <a:p>
                      <a:pPr algn="ctr" rtl="0" fontAlgn="ctr"/>
                      <a:r>
                        <a:rPr lang="es-PE" sz="1300" b="1" i="0" u="none" strike="noStrike">
                          <a:solidFill>
                            <a:srgbClr val="FFFFFF"/>
                          </a:solidFill>
                          <a:effectLst/>
                          <a:latin typeface="Calibri" panose="020F0502020204030204" pitchFamily="34" charset="0"/>
                        </a:rPr>
                        <a:t>2021</a:t>
                      </a:r>
                    </a:p>
                  </a:txBody>
                  <a:tcPr marL="97217" marR="97217" marT="48609" marB="48609"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hMerge="1">
                  <a:txBody>
                    <a:bodyPr/>
                    <a:lstStyle/>
                    <a:p>
                      <a:endParaRPr lang="es-ES_tradnl"/>
                    </a:p>
                  </a:txBody>
                  <a:tcPr/>
                </a:tc>
                <a:tc hMerge="1">
                  <a:txBody>
                    <a:bodyPr/>
                    <a:lstStyle/>
                    <a:p>
                      <a:endParaRPr lang="es-ES_tradnl"/>
                    </a:p>
                  </a:txBody>
                  <a:tcPr/>
                </a:tc>
                <a:tc gridSpan="3">
                  <a:txBody>
                    <a:bodyPr/>
                    <a:lstStyle/>
                    <a:p>
                      <a:pPr algn="ctr" rtl="0" fontAlgn="ctr"/>
                      <a:r>
                        <a:rPr lang="es-PE" sz="1300" b="1" i="0" u="none" strike="noStrike">
                          <a:solidFill>
                            <a:srgbClr val="FFFFFF"/>
                          </a:solidFill>
                          <a:effectLst/>
                          <a:latin typeface="Calibri" panose="020F0502020204030204" pitchFamily="34" charset="0"/>
                        </a:rPr>
                        <a:t>2022</a:t>
                      </a:r>
                    </a:p>
                  </a:txBody>
                  <a:tcPr marL="97217" marR="97217" marT="48609" marB="48609"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488239408"/>
                  </a:ext>
                </a:extLst>
              </a:tr>
              <a:tr h="243140">
                <a:tc vMerge="1">
                  <a:txBody>
                    <a:bodyPr/>
                    <a:lstStyle/>
                    <a:p>
                      <a:endParaRPr lang="es-ES_tradnl"/>
                    </a:p>
                  </a:txBody>
                  <a:tcPr/>
                </a:tc>
                <a:tc>
                  <a:txBody>
                    <a:bodyPr/>
                    <a:lstStyle/>
                    <a:p>
                      <a:pPr algn="ctr" rtl="0" fontAlgn="ctr"/>
                      <a:r>
                        <a:rPr lang="es-PE" sz="1300" b="1" i="0" u="none" strike="noStrike">
                          <a:solidFill>
                            <a:srgbClr val="FFFFFF"/>
                          </a:solidFill>
                          <a:effectLst/>
                          <a:latin typeface="Calibri" panose="020F0502020204030204" pitchFamily="34" charset="0"/>
                        </a:rPr>
                        <a:t>PIA</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PIM</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Ejecución</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PIA</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PIM</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Ejecución</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PIA</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PIM</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tc>
                  <a:txBody>
                    <a:bodyPr/>
                    <a:lstStyle/>
                    <a:p>
                      <a:pPr algn="ctr" rtl="0" fontAlgn="ctr"/>
                      <a:r>
                        <a:rPr lang="es-PE" sz="1300" b="1" i="0" u="none" strike="noStrike">
                          <a:solidFill>
                            <a:srgbClr val="FFFFFF"/>
                          </a:solidFill>
                          <a:effectLst/>
                          <a:latin typeface="Calibri" panose="020F0502020204030204" pitchFamily="34" charset="0"/>
                        </a:rPr>
                        <a:t>Ejecución</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F5B44"/>
                    </a:solidFill>
                  </a:tcPr>
                </a:tc>
                <a:extLst>
                  <a:ext uri="{0D108BD9-81ED-4DB2-BD59-A6C34878D82A}">
                    <a16:rowId xmlns:a16="http://schemas.microsoft.com/office/drawing/2014/main" val="1935439089"/>
                  </a:ext>
                </a:extLst>
              </a:tr>
              <a:tr h="243140">
                <a:tc>
                  <a:txBody>
                    <a:bodyPr/>
                    <a:lstStyle/>
                    <a:p>
                      <a:pPr algn="l" rtl="0" fontAlgn="ctr"/>
                      <a:r>
                        <a:rPr lang="es-PE" sz="1300" b="1" i="0" u="none" strike="noStrike">
                          <a:solidFill>
                            <a:srgbClr val="000000"/>
                          </a:solidFill>
                          <a:effectLst/>
                          <a:latin typeface="Calibri" panose="020F0502020204030204" pitchFamily="34" charset="0"/>
                        </a:rPr>
                        <a:t>RECURSOS ORDINARIOS</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9.20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9.20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7.20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9.48</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9.48</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7.94</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8.86</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8.93</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7.78</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8896347"/>
                  </a:ext>
                </a:extLst>
              </a:tr>
              <a:tr h="486278">
                <a:tc>
                  <a:txBody>
                    <a:bodyPr/>
                    <a:lstStyle/>
                    <a:p>
                      <a:pPr algn="l" rtl="0" fontAlgn="ctr"/>
                      <a:r>
                        <a:rPr lang="es-PE" sz="1300" b="1" i="0" u="none" strike="noStrike">
                          <a:solidFill>
                            <a:srgbClr val="000000"/>
                          </a:solidFill>
                          <a:effectLst/>
                          <a:latin typeface="Calibri" panose="020F0502020204030204" pitchFamily="34" charset="0"/>
                        </a:rPr>
                        <a:t>RECURSOS DIRECTAMENTE RECAUDADOS</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9.40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9.40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4.60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5.85</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5.85</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4.46</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5.39</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7.58</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6.36</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143531"/>
                  </a:ext>
                </a:extLst>
              </a:tr>
              <a:tr h="486278">
                <a:tc>
                  <a:txBody>
                    <a:bodyPr/>
                    <a:lstStyle/>
                    <a:p>
                      <a:pPr algn="l" rtl="0" fontAlgn="ctr"/>
                      <a:r>
                        <a:rPr lang="es-PE" sz="1300" b="1" i="0" u="none" strike="noStrike">
                          <a:solidFill>
                            <a:srgbClr val="000000"/>
                          </a:solidFill>
                          <a:effectLst/>
                          <a:latin typeface="Calibri" panose="020F0502020204030204" pitchFamily="34" charset="0"/>
                        </a:rPr>
                        <a:t>RECURSOS POR OPERACIONES OFICIALES DE CREDITO</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0 </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99014528"/>
                  </a:ext>
                </a:extLst>
              </a:tr>
              <a:tr h="486278">
                <a:tc>
                  <a:txBody>
                    <a:bodyPr/>
                    <a:lstStyle/>
                    <a:p>
                      <a:pPr algn="l" rtl="0" fontAlgn="ctr"/>
                      <a:r>
                        <a:rPr lang="es-PE" sz="1300" b="1" i="0" u="none" strike="noStrike">
                          <a:solidFill>
                            <a:srgbClr val="000000"/>
                          </a:solidFill>
                          <a:effectLst/>
                          <a:latin typeface="Calibri" panose="020F0502020204030204" pitchFamily="34" charset="0"/>
                        </a:rPr>
                        <a:t>DONACIONES Y TRANSFERENCIAS</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0.00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 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 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Calibri" panose="020F0502020204030204" pitchFamily="34" charset="0"/>
                        </a:rPr>
                        <a:t>0 </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35016252"/>
                  </a:ext>
                </a:extLst>
              </a:tr>
              <a:tr h="243140">
                <a:tc>
                  <a:txBody>
                    <a:bodyPr/>
                    <a:lstStyle/>
                    <a:p>
                      <a:pPr algn="l" rtl="0" fontAlgn="ctr"/>
                      <a:r>
                        <a:rPr lang="es-PE" sz="1300" b="1" i="0" u="none" strike="noStrike">
                          <a:solidFill>
                            <a:srgbClr val="000000"/>
                          </a:solidFill>
                          <a:effectLst/>
                          <a:latin typeface="Calibri" panose="020F0502020204030204" pitchFamily="34" charset="0"/>
                        </a:rPr>
                        <a:t>TOTAL</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18.60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18.60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11.80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15.33</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15.33</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12.40</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14.25</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a:solidFill>
                            <a:srgbClr val="000000"/>
                          </a:solidFill>
                          <a:effectLst/>
                          <a:latin typeface="Calibri" panose="020F0502020204030204" pitchFamily="34" charset="0"/>
                        </a:rPr>
                        <a:t>16.51</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rtl="0" fontAlgn="ctr"/>
                      <a:r>
                        <a:rPr lang="es-PE" sz="1300" b="1" i="0" u="none" strike="noStrike" dirty="0">
                          <a:solidFill>
                            <a:srgbClr val="000000"/>
                          </a:solidFill>
                          <a:effectLst/>
                          <a:latin typeface="Calibri" panose="020F0502020204030204" pitchFamily="34" charset="0"/>
                        </a:rPr>
                        <a:t>14.14</a:t>
                      </a:r>
                    </a:p>
                  </a:txBody>
                  <a:tcPr marL="11397" marR="11397" marT="113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64374535"/>
                  </a:ext>
                </a:extLst>
              </a:tr>
            </a:tbl>
          </a:graphicData>
        </a:graphic>
      </p:graphicFrame>
    </p:spTree>
    <p:extLst>
      <p:ext uri="{BB962C8B-B14F-4D97-AF65-F5344CB8AC3E}">
        <p14:creationId xmlns:p14="http://schemas.microsoft.com/office/powerpoint/2010/main" val="55256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88" name="12 CuadroTexto">
            <a:extLst>
              <a:ext uri="{FF2B5EF4-FFF2-40B4-BE49-F238E27FC236}">
                <a16:creationId xmlns:a16="http://schemas.microsoft.com/office/drawing/2014/main" id="{743F8AF8-A2D9-45CE-B7ED-99E7901BE439}"/>
              </a:ext>
            </a:extLst>
          </p:cNvPr>
          <p:cNvSpPr txBox="1">
            <a:spLocks noChangeArrowheads="1"/>
          </p:cNvSpPr>
          <p:nvPr/>
        </p:nvSpPr>
        <p:spPr bwMode="auto">
          <a:xfrm>
            <a:off x="4143374" y="1117360"/>
            <a:ext cx="390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 millones de soles)</a:t>
            </a:r>
            <a:endParaRPr kumimoji="0" lang="es-PE" altLang="es-PE"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7" name="Rectángulo redondeado 12">
            <a:extLst>
              <a:ext uri="{FF2B5EF4-FFF2-40B4-BE49-F238E27FC236}">
                <a16:creationId xmlns:a16="http://schemas.microsoft.com/office/drawing/2014/main" id="{B1395E86-194A-436E-9BFE-19316FC25788}"/>
              </a:ext>
            </a:extLst>
          </p:cNvPr>
          <p:cNvSpPr/>
          <p:nvPr/>
        </p:nvSpPr>
        <p:spPr>
          <a:xfrm>
            <a:off x="347662" y="4146689"/>
            <a:ext cx="11249025" cy="1826345"/>
          </a:xfrm>
          <a:prstGeom prst="roundRect">
            <a:avLst/>
          </a:prstGeom>
          <a:solidFill>
            <a:schemeClr val="bg1"/>
          </a:solidFill>
          <a:ln w="25400">
            <a:solidFill>
              <a:srgbClr val="6A1406"/>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rPr>
              <a:t>El Pliego 040 AMAG al 30.06.2023 muestra un avance en la ejecución presupuestaria de 33% por toda fuente de financiamiento. Al cierre del ejercicio se estima un avance de 86%.</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El % que no se ejecutaría en el presente ejercicio corresponde principalmente a recursos no ejecutados de la planilla de personal, derivado del incremento de renuncias y licencias producto de los bajos niveles remunerativos (escala remunerativa vigente desde el año 2005), lo cual asimismo se viene reflejando en las plazas que resultan desiertas de las convocatorias que se vienen realizando</a:t>
            </a:r>
          </a:p>
        </p:txBody>
      </p:sp>
      <p:graphicFrame>
        <p:nvGraphicFramePr>
          <p:cNvPr id="2" name="Tabla 1"/>
          <p:cNvGraphicFramePr>
            <a:graphicFrameLocks noGrp="1"/>
          </p:cNvGraphicFramePr>
          <p:nvPr>
            <p:extLst>
              <p:ext uri="{D42A27DB-BD31-4B8C-83A1-F6EECF244321}">
                <p14:modId xmlns:p14="http://schemas.microsoft.com/office/powerpoint/2010/main" val="3949434657"/>
              </p:ext>
            </p:extLst>
          </p:nvPr>
        </p:nvGraphicFramePr>
        <p:xfrm>
          <a:off x="1104015" y="1398809"/>
          <a:ext cx="9395296" cy="2364828"/>
        </p:xfrm>
        <a:graphic>
          <a:graphicData uri="http://schemas.openxmlformats.org/drawingml/2006/table">
            <a:tbl>
              <a:tblPr/>
              <a:tblGrid>
                <a:gridCol w="2792973">
                  <a:extLst>
                    <a:ext uri="{9D8B030D-6E8A-4147-A177-3AD203B41FA5}">
                      <a16:colId xmlns:a16="http://schemas.microsoft.com/office/drawing/2014/main" val="20000"/>
                    </a:ext>
                  </a:extLst>
                </a:gridCol>
                <a:gridCol w="880034">
                  <a:extLst>
                    <a:ext uri="{9D8B030D-6E8A-4147-A177-3AD203B41FA5}">
                      <a16:colId xmlns:a16="http://schemas.microsoft.com/office/drawing/2014/main" val="20001"/>
                    </a:ext>
                  </a:extLst>
                </a:gridCol>
                <a:gridCol w="1189906">
                  <a:extLst>
                    <a:ext uri="{9D8B030D-6E8A-4147-A177-3AD203B41FA5}">
                      <a16:colId xmlns:a16="http://schemas.microsoft.com/office/drawing/2014/main" val="20002"/>
                    </a:ext>
                  </a:extLst>
                </a:gridCol>
                <a:gridCol w="1189906">
                  <a:extLst>
                    <a:ext uri="{9D8B030D-6E8A-4147-A177-3AD203B41FA5}">
                      <a16:colId xmlns:a16="http://schemas.microsoft.com/office/drawing/2014/main" val="20003"/>
                    </a:ext>
                  </a:extLst>
                </a:gridCol>
                <a:gridCol w="1173379">
                  <a:extLst>
                    <a:ext uri="{9D8B030D-6E8A-4147-A177-3AD203B41FA5}">
                      <a16:colId xmlns:a16="http://schemas.microsoft.com/office/drawing/2014/main" val="20004"/>
                    </a:ext>
                  </a:extLst>
                </a:gridCol>
                <a:gridCol w="1177511">
                  <a:extLst>
                    <a:ext uri="{9D8B030D-6E8A-4147-A177-3AD203B41FA5}">
                      <a16:colId xmlns:a16="http://schemas.microsoft.com/office/drawing/2014/main" val="20005"/>
                    </a:ext>
                  </a:extLst>
                </a:gridCol>
                <a:gridCol w="991587">
                  <a:extLst>
                    <a:ext uri="{9D8B030D-6E8A-4147-A177-3AD203B41FA5}">
                      <a16:colId xmlns:a16="http://schemas.microsoft.com/office/drawing/2014/main" val="20006"/>
                    </a:ext>
                  </a:extLst>
                </a:gridCol>
              </a:tblGrid>
              <a:tr h="601900">
                <a:tc rowSpan="2">
                  <a:txBody>
                    <a:bodyPr/>
                    <a:lstStyle/>
                    <a:p>
                      <a:pPr algn="ctr" rtl="0" fontAlgn="ctr"/>
                      <a:r>
                        <a:rPr lang="es-PE" sz="1600" b="1" i="0" u="none" strike="noStrike" dirty="0">
                          <a:solidFill>
                            <a:srgbClr val="FFFFFF"/>
                          </a:solidFill>
                          <a:effectLst/>
                          <a:latin typeface="Arial Narrow" panose="020B0606020202030204" pitchFamily="34" charset="0"/>
                        </a:rPr>
                        <a:t>FUENTE DE FINANCIAMIENTO</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rowSpan="2">
                  <a:txBody>
                    <a:bodyPr/>
                    <a:lstStyle/>
                    <a:p>
                      <a:pPr algn="ctr" rtl="0" fontAlgn="t"/>
                      <a:r>
                        <a:rPr lang="es-PE" sz="1600" b="1" i="0" u="none" strike="noStrike" dirty="0">
                          <a:solidFill>
                            <a:srgbClr val="FFFFFF"/>
                          </a:solidFill>
                          <a:effectLst/>
                          <a:latin typeface="Arial Narrow" panose="020B0606020202030204" pitchFamily="34" charset="0"/>
                        </a:rPr>
                        <a:t>PIA</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gridSpan="3">
                  <a:txBody>
                    <a:bodyPr/>
                    <a:lstStyle/>
                    <a:p>
                      <a:pPr algn="ctr" rtl="0" fontAlgn="t"/>
                      <a:r>
                        <a:rPr lang="es-PE" sz="1600" b="1" i="0" u="none" strike="noStrike" dirty="0">
                          <a:solidFill>
                            <a:srgbClr val="FFFFFF"/>
                          </a:solidFill>
                          <a:effectLst/>
                          <a:latin typeface="Arial Narrow" panose="020B0606020202030204" pitchFamily="34" charset="0"/>
                        </a:rPr>
                        <a:t>AL 30/06/2023</a:t>
                      </a:r>
                      <a:br>
                        <a:rPr lang="es-PE" sz="1600" b="1" i="0" u="none" strike="noStrike" dirty="0">
                          <a:solidFill>
                            <a:srgbClr val="FFFFFF"/>
                          </a:solidFill>
                          <a:effectLst/>
                          <a:latin typeface="Arial Narrow" panose="020B0606020202030204" pitchFamily="34" charset="0"/>
                        </a:rPr>
                      </a:br>
                      <a:endParaRPr lang="es-PE"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hMerge="1">
                  <a:txBody>
                    <a:bodyPr/>
                    <a:lstStyle/>
                    <a:p>
                      <a:endParaRPr lang="es-PE"/>
                    </a:p>
                  </a:txBody>
                  <a:tcPr/>
                </a:tc>
                <a:tc hMerge="1">
                  <a:txBody>
                    <a:bodyPr/>
                    <a:lstStyle/>
                    <a:p>
                      <a:endParaRPr lang="es-PE"/>
                    </a:p>
                  </a:txBody>
                  <a:tcPr/>
                </a:tc>
                <a:tc gridSpan="2">
                  <a:txBody>
                    <a:bodyPr/>
                    <a:lstStyle/>
                    <a:p>
                      <a:pPr algn="ctr" rtl="0" fontAlgn="ctr"/>
                      <a:r>
                        <a:rPr lang="es-PE" sz="1600" b="1" i="0" u="none" strike="noStrike" dirty="0">
                          <a:solidFill>
                            <a:srgbClr val="FFFFFF"/>
                          </a:solidFill>
                          <a:effectLst/>
                          <a:latin typeface="Arial Narrow" panose="020B0606020202030204" pitchFamily="34" charset="0"/>
                        </a:rPr>
                        <a:t>AL 30.12.2023</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hMerge="1">
                  <a:txBody>
                    <a:bodyPr/>
                    <a:lstStyle/>
                    <a:p>
                      <a:endParaRPr lang="es-PE"/>
                    </a:p>
                  </a:txBody>
                  <a:tcPr/>
                </a:tc>
                <a:extLst>
                  <a:ext uri="{0D108BD9-81ED-4DB2-BD59-A6C34878D82A}">
                    <a16:rowId xmlns:a16="http://schemas.microsoft.com/office/drawing/2014/main" val="10000"/>
                  </a:ext>
                </a:extLst>
              </a:tr>
              <a:tr h="601900">
                <a:tc vMerge="1">
                  <a:txBody>
                    <a:bodyPr/>
                    <a:lstStyle/>
                    <a:p>
                      <a:endParaRPr lang="es-PE"/>
                    </a:p>
                  </a:txBody>
                  <a:tcPr/>
                </a:tc>
                <a:tc vMerge="1">
                  <a:txBody>
                    <a:bodyPr/>
                    <a:lstStyle/>
                    <a:p>
                      <a:endParaRPr lang="es-PE"/>
                    </a:p>
                  </a:txBody>
                  <a:tcPr/>
                </a:tc>
                <a:tc>
                  <a:txBody>
                    <a:bodyPr/>
                    <a:lstStyle/>
                    <a:p>
                      <a:pPr algn="ctr" rtl="0" fontAlgn="t"/>
                      <a:r>
                        <a:rPr lang="es-PE" sz="1600" b="1" i="0" u="none" strike="noStrike" dirty="0">
                          <a:solidFill>
                            <a:srgbClr val="FFFFFF"/>
                          </a:solidFill>
                          <a:effectLst/>
                          <a:latin typeface="Arial Narrow" panose="020B0606020202030204" pitchFamily="34" charset="0"/>
                        </a:rPr>
                        <a:t>PIM</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ctr" fontAlgn="ctr"/>
                      <a:r>
                        <a:rPr lang="es-PE" sz="1600" b="1" i="0" u="none" strike="noStrike">
                          <a:solidFill>
                            <a:srgbClr val="FFFFFF"/>
                          </a:solidFill>
                          <a:effectLst/>
                          <a:latin typeface="Arial Narrow" panose="020B0606020202030204" pitchFamily="34" charset="0"/>
                        </a:rPr>
                        <a:t>EJECUCIÓN</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ctr" fontAlgn="ctr"/>
                      <a:r>
                        <a:rPr lang="es-PE" sz="1600" b="1" i="0" u="none" strike="noStrike" dirty="0">
                          <a:solidFill>
                            <a:srgbClr val="FFFFFF"/>
                          </a:solidFill>
                          <a:effectLst/>
                          <a:latin typeface="Arial Narrow" panose="020B0606020202030204" pitchFamily="34" charset="0"/>
                        </a:rPr>
                        <a:t>AVANCE </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ctr" rtl="0" fontAlgn="ctr"/>
                      <a:r>
                        <a:rPr lang="es-PE" sz="1600" b="1" i="0" u="none" strike="noStrike" dirty="0">
                          <a:solidFill>
                            <a:srgbClr val="FFFFFF"/>
                          </a:solidFill>
                          <a:effectLst/>
                          <a:latin typeface="Arial Narrow" panose="020B0606020202030204" pitchFamily="34" charset="0"/>
                        </a:rPr>
                        <a:t>PROYECCIÓN</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ctr" fontAlgn="ctr"/>
                      <a:r>
                        <a:rPr lang="es-PE" sz="1600" b="1" i="0" u="none" strike="noStrike">
                          <a:solidFill>
                            <a:srgbClr val="FFFFFF"/>
                          </a:solidFill>
                          <a:effectLst/>
                          <a:latin typeface="Arial Narrow" panose="020B0606020202030204" pitchFamily="34" charset="0"/>
                        </a:rPr>
                        <a:t>AVANCE </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extLst>
                  <a:ext uri="{0D108BD9-81ED-4DB2-BD59-A6C34878D82A}">
                    <a16:rowId xmlns:a16="http://schemas.microsoft.com/office/drawing/2014/main" val="10001"/>
                  </a:ext>
                </a:extLst>
              </a:tr>
              <a:tr h="580514">
                <a:tc>
                  <a:txBody>
                    <a:bodyPr/>
                    <a:lstStyle/>
                    <a:p>
                      <a:pPr algn="l" rtl="0" fontAlgn="t"/>
                      <a:r>
                        <a:rPr lang="es-PE" sz="1600" b="0" i="0" u="none" strike="noStrike">
                          <a:solidFill>
                            <a:srgbClr val="000000"/>
                          </a:solidFill>
                          <a:effectLst/>
                          <a:latin typeface="Arial Narrow" panose="020B0606020202030204" pitchFamily="34" charset="0"/>
                        </a:rPr>
                        <a:t>Recursos Ordinarios</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tc>
                  <a:txBody>
                    <a:bodyPr/>
                    <a:lstStyle/>
                    <a:p>
                      <a:pPr algn="r" rtl="0" fontAlgn="ctr"/>
                      <a:r>
                        <a:rPr lang="es-PE" sz="1600" b="0" i="0" u="none" strike="noStrike" dirty="0">
                          <a:solidFill>
                            <a:srgbClr val="000000"/>
                          </a:solidFill>
                          <a:effectLst/>
                          <a:latin typeface="Calibri" panose="020F0502020204030204" pitchFamily="34" charset="0"/>
                        </a:rPr>
                        <a:t>14.92</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tc>
                  <a:txBody>
                    <a:bodyPr/>
                    <a:lstStyle/>
                    <a:p>
                      <a:pPr algn="r" rtl="0" fontAlgn="ctr"/>
                      <a:r>
                        <a:rPr lang="es-ES" sz="1600" b="0" i="0" u="none" strike="noStrike" dirty="0">
                          <a:solidFill>
                            <a:srgbClr val="000000"/>
                          </a:solidFill>
                          <a:effectLst/>
                          <a:latin typeface="Calibri" panose="020F0502020204030204" pitchFamily="34" charset="0"/>
                        </a:rPr>
                        <a:t>14.92</a:t>
                      </a:r>
                      <a:endParaRPr lang="es-PE"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tc>
                  <a:txBody>
                    <a:bodyPr/>
                    <a:lstStyle/>
                    <a:p>
                      <a:pPr algn="r" rtl="0" fontAlgn="ctr"/>
                      <a:r>
                        <a:rPr lang="es-ES" sz="1600" b="0" i="0" u="none" strike="noStrike" dirty="0">
                          <a:solidFill>
                            <a:srgbClr val="000000"/>
                          </a:solidFill>
                          <a:effectLst/>
                          <a:latin typeface="Calibri" panose="020F0502020204030204" pitchFamily="34" charset="0"/>
                        </a:rPr>
                        <a:t>4.90</a:t>
                      </a:r>
                      <a:endParaRPr lang="es-PE"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tc>
                  <a:txBody>
                    <a:bodyPr/>
                    <a:lstStyle/>
                    <a:p>
                      <a:pPr algn="r" rtl="0" fontAlgn="ctr"/>
                      <a:r>
                        <a:rPr lang="es-PE" sz="1600" b="0" i="0" u="none" strike="noStrike" dirty="0">
                          <a:solidFill>
                            <a:srgbClr val="000000"/>
                          </a:solidFill>
                          <a:effectLst/>
                          <a:latin typeface="Calibri" panose="020F0502020204030204" pitchFamily="34" charset="0"/>
                        </a:rPr>
                        <a:t>33%</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tc>
                  <a:txBody>
                    <a:bodyPr/>
                    <a:lstStyle/>
                    <a:p>
                      <a:pPr algn="r" rtl="0" fontAlgn="ctr"/>
                      <a:r>
                        <a:rPr lang="es-PE" sz="1600" b="0" i="0" u="none" strike="noStrike" dirty="0">
                          <a:solidFill>
                            <a:srgbClr val="000000"/>
                          </a:solidFill>
                          <a:effectLst/>
                          <a:latin typeface="Calibri" panose="020F0502020204030204" pitchFamily="34" charset="0"/>
                        </a:rPr>
                        <a:t>12.83</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tc>
                  <a:txBody>
                    <a:bodyPr/>
                    <a:lstStyle/>
                    <a:p>
                      <a:pPr algn="r" rtl="0" fontAlgn="ctr"/>
                      <a:r>
                        <a:rPr lang="es-PE" sz="1600" b="0" i="0" u="none" strike="noStrike" dirty="0">
                          <a:solidFill>
                            <a:srgbClr val="000000"/>
                          </a:solidFill>
                          <a:effectLst/>
                          <a:latin typeface="Calibri" panose="020F0502020204030204" pitchFamily="34" charset="0"/>
                        </a:rPr>
                        <a:t>86%</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580514">
                <a:tc>
                  <a:txBody>
                    <a:bodyPr/>
                    <a:lstStyle/>
                    <a:p>
                      <a:pPr algn="ctr" rtl="0" fontAlgn="ctr"/>
                      <a:r>
                        <a:rPr lang="es-PE" sz="1600" b="1" i="0" u="none" strike="noStrike">
                          <a:solidFill>
                            <a:srgbClr val="FFFFFF"/>
                          </a:solidFill>
                          <a:effectLst/>
                          <a:latin typeface="Arial Narrow" panose="020B0606020202030204" pitchFamily="34" charset="0"/>
                        </a:rPr>
                        <a:t>Total</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r" rtl="0" fontAlgn="ctr"/>
                      <a:r>
                        <a:rPr lang="es-PE" sz="1600" b="1" i="0" u="none" strike="noStrike" dirty="0">
                          <a:solidFill>
                            <a:srgbClr val="FFFFFF"/>
                          </a:solidFill>
                          <a:effectLst/>
                          <a:latin typeface="Arial" panose="020B0604020202020204" pitchFamily="34" charset="0"/>
                        </a:rPr>
                        <a:t>14.92</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r" rtl="0" fontAlgn="ctr"/>
                      <a:r>
                        <a:rPr lang="es-PE" sz="1600" b="1" i="0" u="none" strike="noStrike" dirty="0">
                          <a:solidFill>
                            <a:srgbClr val="FFFFFF"/>
                          </a:solidFill>
                          <a:effectLst/>
                          <a:latin typeface="Arial" panose="020B0604020202020204" pitchFamily="34" charset="0"/>
                        </a:rPr>
                        <a:t>14.92</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r" rtl="0" fontAlgn="ctr"/>
                      <a:r>
                        <a:rPr lang="es-ES" sz="1600" b="1" i="0" u="none" strike="noStrike" dirty="0">
                          <a:solidFill>
                            <a:srgbClr val="FFFFFF"/>
                          </a:solidFill>
                          <a:effectLst/>
                          <a:latin typeface="Arial" panose="020B0604020202020204" pitchFamily="34" charset="0"/>
                        </a:rPr>
                        <a:t>4.90</a:t>
                      </a:r>
                      <a:endParaRPr lang="es-PE" sz="16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r" rtl="0" fontAlgn="ctr"/>
                      <a:r>
                        <a:rPr lang="es-PE" sz="1600" b="1" i="0" u="none" strike="noStrike" dirty="0">
                          <a:solidFill>
                            <a:srgbClr val="FFFFFF"/>
                          </a:solidFill>
                          <a:effectLst/>
                          <a:latin typeface="Arial" panose="020B0604020202020204" pitchFamily="34" charset="0"/>
                        </a:rPr>
                        <a:t>33%</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r" rtl="0" fontAlgn="ctr"/>
                      <a:r>
                        <a:rPr lang="es-PE" sz="1600" b="1" i="0" u="none" strike="noStrike" dirty="0">
                          <a:solidFill>
                            <a:srgbClr val="FFFFFF"/>
                          </a:solidFill>
                          <a:effectLst/>
                          <a:latin typeface="Arial" panose="020B0604020202020204" pitchFamily="34" charset="0"/>
                        </a:rPr>
                        <a:t>12.83</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tc>
                  <a:txBody>
                    <a:bodyPr/>
                    <a:lstStyle/>
                    <a:p>
                      <a:pPr algn="r" rtl="0" fontAlgn="ctr"/>
                      <a:r>
                        <a:rPr lang="es-PE" sz="1600" b="1" i="0" u="none" strike="noStrike" dirty="0">
                          <a:solidFill>
                            <a:srgbClr val="FFFFFF"/>
                          </a:solidFill>
                          <a:effectLst/>
                          <a:latin typeface="Arial" panose="020B0604020202020204" pitchFamily="34" charset="0"/>
                        </a:rPr>
                        <a:t>86%*</a:t>
                      </a:r>
                    </a:p>
                  </a:txBody>
                  <a:tcPr marL="9525" marR="9525" marT="9525"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1F5B44"/>
                    </a:solidFill>
                  </a:tcPr>
                </a:tc>
                <a:extLst>
                  <a:ext uri="{0D108BD9-81ED-4DB2-BD59-A6C34878D82A}">
                    <a16:rowId xmlns:a16="http://schemas.microsoft.com/office/drawing/2014/main" val="10003"/>
                  </a:ext>
                </a:extLst>
              </a:tr>
            </a:tbl>
          </a:graphicData>
        </a:graphic>
      </p:graphicFrame>
      <p:pic>
        <p:nvPicPr>
          <p:cNvPr id="13" name="Imagen 3">
            <a:extLst>
              <a:ext uri="{FF2B5EF4-FFF2-40B4-BE49-F238E27FC236}">
                <a16:creationId xmlns:a16="http://schemas.microsoft.com/office/drawing/2014/main" id="{CD55D9DC-EB9A-4E49-9BCD-13DB04C48DC1}"/>
              </a:ext>
            </a:extLst>
          </p:cNvPr>
          <p:cNvPicPr>
            <a:picLocks noChangeAspect="1"/>
          </p:cNvPicPr>
          <p:nvPr/>
        </p:nvPicPr>
        <p:blipFill>
          <a:blip r:embed="rId2"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rPr>
              <a:t> EJECUCIÓN FINANCIERA Y CUMPLIMIENTO DE METAS APROBADAS HASTA EL II TRIMESTRE DEL AÑO FISCAL 2023 Y ESTIMADO AL CIERRE DEL AÑO FISCAL</a:t>
            </a:r>
            <a:endPar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3" name="CuadroTexto 2">
            <a:extLst>
              <a:ext uri="{FF2B5EF4-FFF2-40B4-BE49-F238E27FC236}">
                <a16:creationId xmlns:a16="http://schemas.microsoft.com/office/drawing/2014/main" id="{5ADA8C6A-2C84-3CD1-DF10-82092CBF57E3}"/>
              </a:ext>
            </a:extLst>
          </p:cNvPr>
          <p:cNvSpPr txBox="1"/>
          <p:nvPr/>
        </p:nvSpPr>
        <p:spPr>
          <a:xfrm>
            <a:off x="363477" y="6363338"/>
            <a:ext cx="19415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panose="020F0502020204030204"/>
                <a:ea typeface="+mn-ea"/>
                <a:cs typeface="+mn-cs"/>
              </a:rPr>
              <a:t>Fuente: Elaborado por AMAG</a:t>
            </a:r>
          </a:p>
        </p:txBody>
      </p:sp>
    </p:spTree>
    <p:extLst>
      <p:ext uri="{BB962C8B-B14F-4D97-AF65-F5344CB8AC3E}">
        <p14:creationId xmlns:p14="http://schemas.microsoft.com/office/powerpoint/2010/main" val="2098233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22 Tabla"/>
          <p:cNvGraphicFramePr>
            <a:graphicFrameLocks noGrp="1"/>
          </p:cNvGraphicFramePr>
          <p:nvPr/>
        </p:nvGraphicFramePr>
        <p:xfrm>
          <a:off x="897291" y="1985011"/>
          <a:ext cx="10538029" cy="3506697"/>
        </p:xfrm>
        <a:graphic>
          <a:graphicData uri="http://schemas.openxmlformats.org/drawingml/2006/table">
            <a:tbl>
              <a:tblPr/>
              <a:tblGrid>
                <a:gridCol w="5880787">
                  <a:extLst>
                    <a:ext uri="{9D8B030D-6E8A-4147-A177-3AD203B41FA5}">
                      <a16:colId xmlns:a16="http://schemas.microsoft.com/office/drawing/2014/main" val="20000"/>
                    </a:ext>
                  </a:extLst>
                </a:gridCol>
                <a:gridCol w="1263526">
                  <a:extLst>
                    <a:ext uri="{9D8B030D-6E8A-4147-A177-3AD203B41FA5}">
                      <a16:colId xmlns:a16="http://schemas.microsoft.com/office/drawing/2014/main" val="20001"/>
                    </a:ext>
                  </a:extLst>
                </a:gridCol>
                <a:gridCol w="1198440">
                  <a:extLst>
                    <a:ext uri="{9D8B030D-6E8A-4147-A177-3AD203B41FA5}">
                      <a16:colId xmlns:a16="http://schemas.microsoft.com/office/drawing/2014/main" val="20002"/>
                    </a:ext>
                  </a:extLst>
                </a:gridCol>
                <a:gridCol w="1299245">
                  <a:extLst>
                    <a:ext uri="{9D8B030D-6E8A-4147-A177-3AD203B41FA5}">
                      <a16:colId xmlns:a16="http://schemas.microsoft.com/office/drawing/2014/main" val="20003"/>
                    </a:ext>
                  </a:extLst>
                </a:gridCol>
                <a:gridCol w="896031">
                  <a:extLst>
                    <a:ext uri="{9D8B030D-6E8A-4147-A177-3AD203B41FA5}">
                      <a16:colId xmlns:a16="http://schemas.microsoft.com/office/drawing/2014/main" val="20004"/>
                    </a:ext>
                  </a:extLst>
                </a:gridCol>
              </a:tblGrid>
              <a:tr h="419041">
                <a:tc>
                  <a:txBody>
                    <a:bodyPr/>
                    <a:lstStyle/>
                    <a:p>
                      <a:pPr algn="ctr" rtl="0" fontAlgn="ctr"/>
                      <a:r>
                        <a:rPr lang="es-PE" sz="1400" b="1" i="0" u="none" strike="noStrike" dirty="0">
                          <a:solidFill>
                            <a:schemeClr val="bg1"/>
                          </a:solidFill>
                          <a:latin typeface="Arial Narrow" pitchFamily="34" charset="0"/>
                        </a:rPr>
                        <a:t>ACTIVIDADES ACADÉMICAS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PE" sz="1400" b="1" i="0" u="none" strike="noStrike" dirty="0">
                          <a:solidFill>
                            <a:schemeClr val="bg1"/>
                          </a:solidFill>
                          <a:latin typeface="Arial Narrow" pitchFamily="34" charset="0"/>
                        </a:rPr>
                        <a:t>UNIDAD DE MEDIDA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PE" sz="1400" b="1" i="0" u="none" strike="noStrike" dirty="0">
                          <a:solidFill>
                            <a:schemeClr val="bg1"/>
                          </a:solidFill>
                          <a:latin typeface="Arial Narrow" pitchFamily="34" charset="0"/>
                        </a:rPr>
                        <a:t>META 2023</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PE" sz="1400" b="1" i="0" u="none" strike="noStrike" dirty="0">
                          <a:solidFill>
                            <a:schemeClr val="bg1"/>
                          </a:solidFill>
                          <a:latin typeface="Arial Narrow" pitchFamily="34" charset="0"/>
                        </a:rPr>
                        <a:t>EJECUCIÓN</a:t>
                      </a:r>
                      <a:br>
                        <a:rPr lang="es-PE" sz="1400" b="1" i="0" u="none" strike="noStrike" dirty="0">
                          <a:solidFill>
                            <a:schemeClr val="bg1"/>
                          </a:solidFill>
                          <a:latin typeface="Arial Narrow" pitchFamily="34" charset="0"/>
                        </a:rPr>
                      </a:br>
                      <a:r>
                        <a:rPr lang="es-PE" sz="1400" b="1" i="0" u="none" strike="noStrike" dirty="0">
                          <a:solidFill>
                            <a:schemeClr val="bg1"/>
                          </a:solidFill>
                          <a:latin typeface="Arial Narrow" pitchFamily="34" charset="0"/>
                        </a:rPr>
                        <a:t>I SEMESTRE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PE" sz="1400" b="1" i="0" u="none" strike="noStrike" dirty="0">
                          <a:solidFill>
                            <a:schemeClr val="bg1"/>
                          </a:solidFill>
                          <a:latin typeface="Arial Narrow" pitchFamily="34" charset="0"/>
                        </a:rPr>
                        <a:t>% AVANCE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extLst>
                  <a:ext uri="{0D108BD9-81ED-4DB2-BD59-A6C34878D82A}">
                    <a16:rowId xmlns:a16="http://schemas.microsoft.com/office/drawing/2014/main" val="10000"/>
                  </a:ext>
                </a:extLst>
              </a:tr>
              <a:tr h="574159">
                <a:tc>
                  <a:txBody>
                    <a:bodyPr/>
                    <a:lstStyle/>
                    <a:p>
                      <a:pPr algn="just" rtl="0" fontAlgn="ctr"/>
                      <a:r>
                        <a:rPr lang="es-PE" sz="1400" b="0" i="0" u="none" strike="noStrike" dirty="0">
                          <a:solidFill>
                            <a:srgbClr val="000000"/>
                          </a:solidFill>
                          <a:latin typeface="Arial Narrow" pitchFamily="34" charset="0"/>
                        </a:rPr>
                        <a:t>ABOGADOS ASPIRANTES A JUECES Y FISCALES.  </a:t>
                      </a:r>
                      <a:r>
                        <a:rPr lang="es-PE" sz="1400" b="1" i="0" u="none" strike="noStrike" dirty="0">
                          <a:solidFill>
                            <a:srgbClr val="000000"/>
                          </a:solidFill>
                          <a:latin typeface="Arial Narrow" pitchFamily="34" charset="0"/>
                        </a:rPr>
                        <a:t>(Programa PROFA).    </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400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159">
                <a:tc>
                  <a:txBody>
                    <a:bodyPr/>
                    <a:lstStyle/>
                    <a:p>
                      <a:pPr algn="just" rtl="0" fontAlgn="ctr"/>
                      <a:r>
                        <a:rPr lang="es-PE" sz="1400" b="0" i="0" u="none" strike="noStrike" dirty="0">
                          <a:solidFill>
                            <a:srgbClr val="000000"/>
                          </a:solidFill>
                          <a:latin typeface="Arial Narrow" pitchFamily="34" charset="0"/>
                        </a:rPr>
                        <a:t>JUECES Y FISCALES TITULARES CAPACITADOS PARA EL ASCENSO</a:t>
                      </a:r>
                      <a:r>
                        <a:rPr lang="es-PE" sz="1400" b="1" i="0" u="none" strike="noStrike" dirty="0">
                          <a:solidFill>
                            <a:srgbClr val="000000"/>
                          </a:solidFill>
                          <a:latin typeface="Arial Narrow" pitchFamily="34" charset="0"/>
                        </a:rPr>
                        <a:t>. (Programa PCA)</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ES" sz="1400" b="0" i="0" u="none" strike="noStrike" kern="1200" dirty="0">
                          <a:solidFill>
                            <a:schemeClr val="tx1"/>
                          </a:solidFill>
                          <a:latin typeface="Arial Narrow" pitchFamily="34" charset="0"/>
                          <a:ea typeface="+mn-ea"/>
                          <a:cs typeface="+mn-cs"/>
                        </a:rPr>
                        <a:t>380</a:t>
                      </a:r>
                      <a:endParaRPr lang="es-PE" sz="1400" b="0" i="0" u="none" strike="noStrike" kern="1200" dirty="0">
                        <a:solidFill>
                          <a:schemeClr val="tx1"/>
                        </a:solidFill>
                        <a:latin typeface="Arial Narrow" pitchFamily="34" charset="0"/>
                        <a:ea typeface="+mn-ea"/>
                        <a:cs typeface="+mn-cs"/>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PE" sz="1400" b="0" i="0" u="none" strike="noStrike" kern="1200" dirty="0">
                          <a:solidFill>
                            <a:schemeClr val="tx1"/>
                          </a:solidFill>
                          <a:latin typeface="Arial Narrow" pitchFamily="34" charset="0"/>
                          <a:ea typeface="+mn-ea"/>
                          <a:cs typeface="+mn-cs"/>
                        </a:rPr>
                        <a:t>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PE" sz="1400" b="0" i="0" u="none" strike="noStrike" kern="1200" dirty="0">
                          <a:solidFill>
                            <a:schemeClr val="tx1"/>
                          </a:solidFill>
                          <a:latin typeface="Arial Narrow" pitchFamily="34" charset="0"/>
                          <a:ea typeface="+mn-ea"/>
                          <a:cs typeface="+mn-cs"/>
                        </a:rPr>
                        <a:t>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5407">
                <a:tc>
                  <a:txBody>
                    <a:bodyPr/>
                    <a:lstStyle/>
                    <a:p>
                      <a:pPr algn="just" rtl="0" fontAlgn="ctr"/>
                      <a:r>
                        <a:rPr lang="es-PE" sz="1400" b="0" i="0" u="none" strike="noStrike" dirty="0">
                          <a:solidFill>
                            <a:srgbClr val="000000"/>
                          </a:solidFill>
                          <a:latin typeface="Arial Narrow" pitchFamily="34" charset="0"/>
                        </a:rPr>
                        <a:t>JUECES, FISCALES Y AUXILIARES DE JUSTICIA CAPACITADOS EN REFORMAS PROCESALES. </a:t>
                      </a:r>
                      <a:r>
                        <a:rPr lang="es-PE" sz="1400" b="1" i="0" u="none" strike="noStrike" dirty="0">
                          <a:solidFill>
                            <a:srgbClr val="000000"/>
                          </a:solidFill>
                          <a:latin typeface="Arial Narrow" pitchFamily="34" charset="0"/>
                        </a:rPr>
                        <a:t>(Programa  PAP). </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  1,710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endParaRPr lang="es-PE" sz="1400" b="0" i="0" u="none" strike="noStrike" dirty="0">
                        <a:solidFill>
                          <a:schemeClr val="tx1"/>
                        </a:solidFill>
                        <a:latin typeface="Arial Narrow" pitchFamily="34" charset="0"/>
                      </a:endParaRPr>
                    </a:p>
                    <a:p>
                      <a:pPr algn="r" rtl="0" fontAlgn="ctr"/>
                      <a:r>
                        <a:rPr lang="es-ES" sz="1400" b="0" i="0" u="none" strike="noStrike" dirty="0">
                          <a:solidFill>
                            <a:schemeClr val="tx1"/>
                          </a:solidFill>
                          <a:latin typeface="Arial Narrow" pitchFamily="34" charset="0"/>
                        </a:rPr>
                        <a:t>1,096</a:t>
                      </a:r>
                      <a:endParaRPr lang="es-PE" sz="1400" b="0" i="0" u="none" strike="noStrike" dirty="0">
                        <a:solidFill>
                          <a:schemeClr val="tx1"/>
                        </a:solidFill>
                        <a:latin typeface="Arial Narrow" pitchFamily="34" charset="0"/>
                      </a:endParaRPr>
                    </a:p>
                    <a:p>
                      <a:pPr algn="r" rtl="0" fontAlgn="ct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64%</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5407">
                <a:tc>
                  <a:txBody>
                    <a:bodyPr/>
                    <a:lstStyle/>
                    <a:p>
                      <a:pPr algn="just" rtl="0" fontAlgn="ctr"/>
                      <a:r>
                        <a:rPr lang="es-PE" sz="1400" b="0" i="0" u="none" strike="noStrike" dirty="0">
                          <a:solidFill>
                            <a:srgbClr val="000000"/>
                          </a:solidFill>
                          <a:latin typeface="Arial Narrow" pitchFamily="34" charset="0"/>
                        </a:rPr>
                        <a:t>JUECES, FISCALES Y AUXILIARES DE JUSTICIA ESPECIALIZADOS PARA LA MEJORA DEL DESPACHO JUDICIAL Y FISCAL. </a:t>
                      </a:r>
                      <a:r>
                        <a:rPr lang="es-PE" sz="1400" b="1" i="0" u="none" strike="noStrike" dirty="0">
                          <a:solidFill>
                            <a:srgbClr val="000000"/>
                          </a:solidFill>
                          <a:latin typeface="Arial Narrow" pitchFamily="34" charset="0"/>
                        </a:rPr>
                        <a:t>(Programa PAP). </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8,310          </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 1,011           </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12%</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041">
                <a:tc>
                  <a:txBody>
                    <a:bodyPr/>
                    <a:lstStyle/>
                    <a:p>
                      <a:pPr algn="just" rtl="0" fontAlgn="ctr"/>
                      <a:r>
                        <a:rPr lang="es-PE" sz="1400" b="0" i="0" u="none" strike="noStrike">
                          <a:solidFill>
                            <a:srgbClr val="000000"/>
                          </a:solidFill>
                          <a:latin typeface="Arial Narrow" pitchFamily="34" charset="0"/>
                        </a:rPr>
                        <a:t>                                                   </a:t>
                      </a:r>
                      <a:r>
                        <a:rPr lang="es-PE" sz="1400" b="1" i="0" u="none" strike="noStrike">
                          <a:solidFill>
                            <a:srgbClr val="000000"/>
                          </a:solidFill>
                          <a:latin typeface="Arial Narrow" pitchFamily="34" charset="0"/>
                        </a:rPr>
                        <a:t>Total </a:t>
                      </a:r>
                      <a:endParaRPr lang="es-PE" sz="1400" b="0" i="0" u="none" strike="noStrike">
                        <a:solidFill>
                          <a:srgbClr val="000000"/>
                        </a:solidFill>
                        <a:latin typeface="Arial Narrow" pitchFamily="34" charset="0"/>
                      </a:endParaRP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1" i="0" u="none" strike="noStrike">
                          <a:solidFill>
                            <a:srgbClr val="000000"/>
                          </a:solidFill>
                          <a:latin typeface="Arial Narrow" pitchFamily="34" charset="0"/>
                        </a:rPr>
                        <a:t>Persona 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chemeClr val="tx1"/>
                          </a:solidFill>
                          <a:latin typeface="Arial Narrow" pitchFamily="34" charset="0"/>
                        </a:rPr>
                        <a:t>10,800          </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chemeClr val="tx1"/>
                          </a:solidFill>
                          <a:latin typeface="Arial Narrow" pitchFamily="34" charset="0"/>
                        </a:rPr>
                        <a:t>           2,107</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chemeClr val="tx1"/>
                          </a:solidFill>
                          <a:latin typeface="Arial Narrow" pitchFamily="34" charset="0"/>
                        </a:rPr>
                        <a:t>20%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2675">
                <a:tc>
                  <a:txBody>
                    <a:bodyPr/>
                    <a:lstStyle/>
                    <a:p>
                      <a:pPr algn="just" rtl="0" fontAlgn="ctr"/>
                      <a:endParaRPr lang="es-PE" sz="1400" b="0" i="0" u="none" strike="noStrike" dirty="0">
                        <a:solidFill>
                          <a:srgbClr val="000000"/>
                        </a:solidFill>
                        <a:latin typeface="Arial Narrow" pitchFamily="34" charset="0"/>
                      </a:endParaRPr>
                    </a:p>
                  </a:txBody>
                  <a:tcPr marL="6523" marR="6523" marT="6523" marB="0" anchor="ctr">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r>
                        <a:rPr lang="es-PE" sz="1400" b="0" i="0" u="none" strike="noStrike">
                          <a:solidFill>
                            <a:srgbClr val="000000"/>
                          </a:solidFill>
                          <a:latin typeface="Arial Narrow" pitchFamily="34" charset="0"/>
                        </a:rPr>
                        <a:t> </a:t>
                      </a: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dirty="0">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8"/>
                  </a:ext>
                </a:extLst>
              </a:tr>
            </a:tbl>
          </a:graphicData>
        </a:graphic>
      </p:graphicFrame>
      <p:pic>
        <p:nvPicPr>
          <p:cNvPr id="17" name="Imagen 3">
            <a:extLst>
              <a:ext uri="{FF2B5EF4-FFF2-40B4-BE49-F238E27FC236}">
                <a16:creationId xmlns:a16="http://schemas.microsoft.com/office/drawing/2014/main" id="{CD55D9DC-EB9A-4E49-9BCD-13DB04C48DC1}"/>
              </a:ext>
            </a:extLst>
          </p:cNvPr>
          <p:cNvPicPr>
            <a:picLocks noChangeAspect="1"/>
          </p:cNvPicPr>
          <p:nvPr/>
        </p:nvPicPr>
        <p:blipFill>
          <a:blip r:embed="rId2"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AVANCES Y PROYECCIONES DE LAS METAS APROBADAS 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I SEMESTRE 2023</a:t>
            </a:r>
          </a:p>
        </p:txBody>
      </p:sp>
      <p:pic>
        <p:nvPicPr>
          <p:cNvPr id="19"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67B92D5C-D25F-1142-21E5-ED35CAA7567B}"/>
              </a:ext>
            </a:extLst>
          </p:cNvPr>
          <p:cNvSpPr txBox="1"/>
          <p:nvPr/>
        </p:nvSpPr>
        <p:spPr>
          <a:xfrm>
            <a:off x="363477" y="6363338"/>
            <a:ext cx="19415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panose="020F0502020204030204"/>
                <a:ea typeface="+mn-ea"/>
                <a:cs typeface="+mn-cs"/>
              </a:rPr>
              <a:t>Fuente: Elaborado por AMAG</a:t>
            </a:r>
          </a:p>
        </p:txBody>
      </p:sp>
    </p:spTree>
    <p:extLst>
      <p:ext uri="{BB962C8B-B14F-4D97-AF65-F5344CB8AC3E}">
        <p14:creationId xmlns:p14="http://schemas.microsoft.com/office/powerpoint/2010/main" val="363191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27 CuadroTexto">
            <a:extLst>
              <a:ext uri="{FF2B5EF4-FFF2-40B4-BE49-F238E27FC236}">
                <a16:creationId xmlns:a16="http://schemas.microsoft.com/office/drawing/2014/main" id="{CD90F798-7C8D-4A39-A86E-6D2EB4869DC3}"/>
              </a:ext>
            </a:extLst>
          </p:cNvPr>
          <p:cNvSpPr txBox="1">
            <a:spLocks noChangeArrowheads="1"/>
          </p:cNvSpPr>
          <p:nvPr/>
        </p:nvSpPr>
        <p:spPr bwMode="auto">
          <a:xfrm>
            <a:off x="1122363" y="996950"/>
            <a:ext cx="1014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altLang="es-P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Imagen 3">
            <a:extLst>
              <a:ext uri="{FF2B5EF4-FFF2-40B4-BE49-F238E27FC236}">
                <a16:creationId xmlns:a16="http://schemas.microsoft.com/office/drawing/2014/main" id="{CD55D9DC-EB9A-4E49-9BCD-13DB04C48DC1}"/>
              </a:ext>
            </a:extLst>
          </p:cNvPr>
          <p:cNvPicPr>
            <a:picLocks noChangeAspect="1"/>
          </p:cNvPicPr>
          <p:nvPr/>
        </p:nvPicPr>
        <p:blipFill>
          <a:blip r:embed="rId2"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METAS FISICAS PROYECTADAS 2024-2026</a:t>
            </a:r>
          </a:p>
        </p:txBody>
      </p:sp>
      <p:pic>
        <p:nvPicPr>
          <p:cNvPr id="13"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C9F7C2AD-A598-9A90-C88B-74AFC99A94DD}"/>
              </a:ext>
            </a:extLst>
          </p:cNvPr>
          <p:cNvSpPr txBox="1"/>
          <p:nvPr/>
        </p:nvSpPr>
        <p:spPr>
          <a:xfrm>
            <a:off x="363477" y="6363338"/>
            <a:ext cx="19415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panose="020F0502020204030204"/>
                <a:ea typeface="+mn-ea"/>
                <a:cs typeface="+mn-cs"/>
              </a:rPr>
              <a:t>Fuente: Elaborado por AMAG</a:t>
            </a:r>
          </a:p>
        </p:txBody>
      </p:sp>
      <p:graphicFrame>
        <p:nvGraphicFramePr>
          <p:cNvPr id="9" name="22 Tabla"/>
          <p:cNvGraphicFramePr>
            <a:graphicFrameLocks noGrp="1"/>
          </p:cNvGraphicFramePr>
          <p:nvPr>
            <p:extLst>
              <p:ext uri="{D42A27DB-BD31-4B8C-83A1-F6EECF244321}">
                <p14:modId xmlns:p14="http://schemas.microsoft.com/office/powerpoint/2010/main" val="3271782484"/>
              </p:ext>
            </p:extLst>
          </p:nvPr>
        </p:nvGraphicFramePr>
        <p:xfrm>
          <a:off x="897291" y="1985011"/>
          <a:ext cx="10538029" cy="3890340"/>
        </p:xfrm>
        <a:graphic>
          <a:graphicData uri="http://schemas.openxmlformats.org/drawingml/2006/table">
            <a:tbl>
              <a:tblPr/>
              <a:tblGrid>
                <a:gridCol w="5235319">
                  <a:extLst>
                    <a:ext uri="{9D8B030D-6E8A-4147-A177-3AD203B41FA5}">
                      <a16:colId xmlns:a16="http://schemas.microsoft.com/office/drawing/2014/main" val="20000"/>
                    </a:ext>
                  </a:extLst>
                </a:gridCol>
                <a:gridCol w="1124843">
                  <a:extLst>
                    <a:ext uri="{9D8B030D-6E8A-4147-A177-3AD203B41FA5}">
                      <a16:colId xmlns:a16="http://schemas.microsoft.com/office/drawing/2014/main" val="20001"/>
                    </a:ext>
                  </a:extLst>
                </a:gridCol>
                <a:gridCol w="1066901">
                  <a:extLst>
                    <a:ext uri="{9D8B030D-6E8A-4147-A177-3AD203B41FA5}">
                      <a16:colId xmlns:a16="http://schemas.microsoft.com/office/drawing/2014/main" val="20002"/>
                    </a:ext>
                  </a:extLst>
                </a:gridCol>
                <a:gridCol w="1079419">
                  <a:extLst>
                    <a:ext uri="{9D8B030D-6E8A-4147-A177-3AD203B41FA5}">
                      <a16:colId xmlns:a16="http://schemas.microsoft.com/office/drawing/2014/main" val="20003"/>
                    </a:ext>
                  </a:extLst>
                </a:gridCol>
                <a:gridCol w="1070263">
                  <a:extLst>
                    <a:ext uri="{9D8B030D-6E8A-4147-A177-3AD203B41FA5}">
                      <a16:colId xmlns:a16="http://schemas.microsoft.com/office/drawing/2014/main" val="20005"/>
                    </a:ext>
                  </a:extLst>
                </a:gridCol>
                <a:gridCol w="961284">
                  <a:extLst>
                    <a:ext uri="{9D8B030D-6E8A-4147-A177-3AD203B41FA5}">
                      <a16:colId xmlns:a16="http://schemas.microsoft.com/office/drawing/2014/main" val="20004"/>
                    </a:ext>
                  </a:extLst>
                </a:gridCol>
              </a:tblGrid>
              <a:tr h="419041">
                <a:tc rowSpan="2">
                  <a:txBody>
                    <a:bodyPr/>
                    <a:lstStyle/>
                    <a:p>
                      <a:pPr algn="ctr" rtl="0" fontAlgn="ctr"/>
                      <a:r>
                        <a:rPr lang="es-PE" sz="1400" b="1" i="0" u="none" strike="noStrike" dirty="0">
                          <a:solidFill>
                            <a:schemeClr val="bg1"/>
                          </a:solidFill>
                          <a:latin typeface="Arial Narrow" pitchFamily="34" charset="0"/>
                        </a:rPr>
                        <a:t>ACTIVIDADES ACADÉMICAS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rowSpan="2">
                  <a:txBody>
                    <a:bodyPr/>
                    <a:lstStyle/>
                    <a:p>
                      <a:pPr algn="ctr" rtl="0" fontAlgn="ctr"/>
                      <a:r>
                        <a:rPr lang="es-PE" sz="1400" b="1" i="0" u="none" strike="noStrike" dirty="0">
                          <a:solidFill>
                            <a:schemeClr val="bg1"/>
                          </a:solidFill>
                          <a:latin typeface="Arial Narrow" pitchFamily="34" charset="0"/>
                        </a:rPr>
                        <a:t>UNIDAD DE MEDIDA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rowSpan="2">
                  <a:txBody>
                    <a:bodyPr/>
                    <a:lstStyle/>
                    <a:p>
                      <a:pPr algn="ctr" rtl="0" fontAlgn="ctr"/>
                      <a:r>
                        <a:rPr lang="es-PE" sz="1400" b="1" i="0" u="none" strike="noStrike" dirty="0">
                          <a:solidFill>
                            <a:schemeClr val="bg1"/>
                          </a:solidFill>
                          <a:latin typeface="Arial Narrow" pitchFamily="34" charset="0"/>
                        </a:rPr>
                        <a:t>META ANUAL 2023</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gridSpan="3">
                  <a:txBody>
                    <a:bodyPr/>
                    <a:lstStyle/>
                    <a:p>
                      <a:pPr algn="ctr" rtl="0" fontAlgn="ctr"/>
                      <a:r>
                        <a:rPr lang="es-ES" sz="1400" b="1" i="0" u="none" strike="noStrike" dirty="0">
                          <a:solidFill>
                            <a:schemeClr val="bg1"/>
                          </a:solidFill>
                          <a:latin typeface="Arial Narrow" pitchFamily="34" charset="0"/>
                        </a:rPr>
                        <a:t>METAS MULTIANUAL</a:t>
                      </a: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hMerge="1">
                  <a:txBody>
                    <a:bodyPr/>
                    <a:lstStyle/>
                    <a:p>
                      <a:pPr algn="ctr" rtl="0" fontAlgn="ct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hMerge="1">
                  <a:txBody>
                    <a:bodyPr/>
                    <a:lstStyle/>
                    <a:p>
                      <a:pPr algn="ctr" rtl="0" fontAlgn="ct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extLst>
                  <a:ext uri="{0D108BD9-81ED-4DB2-BD59-A6C34878D82A}">
                    <a16:rowId xmlns:a16="http://schemas.microsoft.com/office/drawing/2014/main" val="10000"/>
                  </a:ext>
                </a:extLst>
              </a:tr>
              <a:tr h="419041">
                <a:tc vMerge="1">
                  <a:txBody>
                    <a:bodyPr/>
                    <a:lstStyle/>
                    <a:p>
                      <a:pPr algn="ctr" rtl="0" fontAlgn="ct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vMerge="1">
                  <a:txBody>
                    <a:bodyPr/>
                    <a:lstStyle/>
                    <a:p>
                      <a:pPr algn="ctr" rtl="0" fontAlgn="ct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vMerge="1">
                  <a:txBody>
                    <a:bodyPr/>
                    <a:lstStyle/>
                    <a:p>
                      <a:pPr algn="ctr" rtl="0" fontAlgn="ct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ES" sz="1400" b="1" i="0" u="none" strike="noStrike" dirty="0">
                          <a:solidFill>
                            <a:schemeClr val="bg1"/>
                          </a:solidFill>
                          <a:latin typeface="Arial Narrow" pitchFamily="34" charset="0"/>
                        </a:rPr>
                        <a:t>2024</a:t>
                      </a: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ES" sz="1400" b="1" i="0" u="none" strike="noStrike" dirty="0">
                          <a:solidFill>
                            <a:schemeClr val="bg1"/>
                          </a:solidFill>
                          <a:latin typeface="Arial Narrow" pitchFamily="34" charset="0"/>
                        </a:rPr>
                        <a:t>2025</a:t>
                      </a: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tc>
                  <a:txBody>
                    <a:bodyPr/>
                    <a:lstStyle/>
                    <a:p>
                      <a:pPr algn="ctr" rtl="0" fontAlgn="ctr"/>
                      <a:r>
                        <a:rPr lang="es-ES" sz="1400" b="1" i="0" u="none" strike="noStrike" dirty="0">
                          <a:solidFill>
                            <a:schemeClr val="bg1"/>
                          </a:solidFill>
                          <a:latin typeface="Arial Narrow" pitchFamily="34" charset="0"/>
                        </a:rPr>
                        <a:t>2026</a:t>
                      </a:r>
                      <a:endParaRPr lang="es-PE" sz="1400" b="1" i="0" u="none" strike="noStrike" dirty="0">
                        <a:solidFill>
                          <a:schemeClr val="bg1"/>
                        </a:solidFill>
                        <a:latin typeface="Arial Narrow" pitchFamily="34" charset="0"/>
                      </a:endParaRP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5B44"/>
                    </a:solidFill>
                  </a:tcPr>
                </a:tc>
                <a:extLst>
                  <a:ext uri="{0D108BD9-81ED-4DB2-BD59-A6C34878D82A}">
                    <a16:rowId xmlns:a16="http://schemas.microsoft.com/office/drawing/2014/main" val="10002"/>
                  </a:ext>
                </a:extLst>
              </a:tr>
              <a:tr h="574159">
                <a:tc>
                  <a:txBody>
                    <a:bodyPr/>
                    <a:lstStyle/>
                    <a:p>
                      <a:pPr algn="just" rtl="0" fontAlgn="ctr"/>
                      <a:r>
                        <a:rPr lang="es-PE" sz="1400" b="0" i="0" u="none" strike="noStrike" dirty="0">
                          <a:solidFill>
                            <a:srgbClr val="000000"/>
                          </a:solidFill>
                          <a:latin typeface="Arial Narrow" pitchFamily="34" charset="0"/>
                        </a:rPr>
                        <a:t>ABOGADOS ASPIRANTES A JUECES Y FISCALES.  </a:t>
                      </a:r>
                      <a:r>
                        <a:rPr lang="es-PE" sz="1400" b="1" i="0" u="none" strike="noStrike" dirty="0">
                          <a:solidFill>
                            <a:srgbClr val="000000"/>
                          </a:solidFill>
                          <a:latin typeface="Arial Narrow" pitchFamily="34" charset="0"/>
                        </a:rPr>
                        <a:t>(Programa PROFA).    </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400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360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360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360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159">
                <a:tc>
                  <a:txBody>
                    <a:bodyPr/>
                    <a:lstStyle/>
                    <a:p>
                      <a:pPr algn="just" rtl="0" fontAlgn="ctr"/>
                      <a:r>
                        <a:rPr lang="es-PE" sz="1400" b="0" i="0" u="none" strike="noStrike" dirty="0">
                          <a:solidFill>
                            <a:srgbClr val="000000"/>
                          </a:solidFill>
                          <a:latin typeface="Arial Narrow" pitchFamily="34" charset="0"/>
                        </a:rPr>
                        <a:t>JUECES Y FISCALES TITULARES CAPACITADOS PARA EL ASCENSO</a:t>
                      </a:r>
                      <a:r>
                        <a:rPr lang="es-PE" sz="1400" b="1" i="0" u="none" strike="noStrike" dirty="0">
                          <a:solidFill>
                            <a:srgbClr val="000000"/>
                          </a:solidFill>
                          <a:latin typeface="Arial Narrow" pitchFamily="34" charset="0"/>
                        </a:rPr>
                        <a:t>. (Programa PCA)</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ES" sz="1400" b="0" i="0" u="none" strike="noStrike" kern="1200" dirty="0">
                          <a:solidFill>
                            <a:schemeClr val="tx1"/>
                          </a:solidFill>
                          <a:latin typeface="Arial Narrow" pitchFamily="34" charset="0"/>
                          <a:ea typeface="+mn-ea"/>
                          <a:cs typeface="+mn-cs"/>
                        </a:rPr>
                        <a:t>380</a:t>
                      </a:r>
                      <a:endParaRPr lang="es-PE" sz="1400" b="0" i="0" u="none" strike="noStrike" kern="1200" dirty="0">
                        <a:solidFill>
                          <a:schemeClr val="tx1"/>
                        </a:solidFill>
                        <a:latin typeface="Arial Narrow" pitchFamily="34" charset="0"/>
                        <a:ea typeface="+mn-ea"/>
                        <a:cs typeface="+mn-cs"/>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ES" sz="1400" b="0" i="0" u="none" strike="noStrike" kern="1200" dirty="0">
                          <a:solidFill>
                            <a:schemeClr val="tx1"/>
                          </a:solidFill>
                          <a:latin typeface="Arial Narrow" pitchFamily="34" charset="0"/>
                          <a:ea typeface="+mn-ea"/>
                          <a:cs typeface="+mn-cs"/>
                        </a:rPr>
                        <a:t>328</a:t>
                      </a:r>
                      <a:endParaRPr lang="es-PE" sz="1400" b="0" i="0" u="none" strike="noStrike" kern="1200" dirty="0">
                        <a:solidFill>
                          <a:schemeClr val="tx1"/>
                        </a:solidFill>
                        <a:latin typeface="Arial Narrow" pitchFamily="34" charset="0"/>
                        <a:ea typeface="+mn-ea"/>
                        <a:cs typeface="+mn-cs"/>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ES" sz="1400" b="0" i="0" u="none" strike="noStrike" kern="1200" dirty="0">
                          <a:solidFill>
                            <a:schemeClr val="tx1"/>
                          </a:solidFill>
                          <a:latin typeface="Arial Narrow" pitchFamily="34" charset="0"/>
                          <a:ea typeface="+mn-ea"/>
                          <a:cs typeface="+mn-cs"/>
                        </a:rPr>
                        <a:t>328</a:t>
                      </a:r>
                      <a:endParaRPr lang="es-PE" sz="1400" b="0" i="0" u="none" strike="noStrike" kern="1200" dirty="0">
                        <a:solidFill>
                          <a:schemeClr val="tx1"/>
                        </a:solidFill>
                        <a:latin typeface="Arial Narrow" pitchFamily="34" charset="0"/>
                        <a:ea typeface="+mn-ea"/>
                        <a:cs typeface="+mn-cs"/>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s-PE" sz="1400" b="0" i="0" u="none" strike="noStrike" kern="1200" dirty="0">
                          <a:solidFill>
                            <a:schemeClr val="tx1"/>
                          </a:solidFill>
                          <a:latin typeface="Arial Narrow" pitchFamily="34" charset="0"/>
                          <a:ea typeface="+mn-ea"/>
                          <a:cs typeface="+mn-cs"/>
                        </a:rPr>
                        <a:t>328</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5407">
                <a:tc>
                  <a:txBody>
                    <a:bodyPr/>
                    <a:lstStyle/>
                    <a:p>
                      <a:pPr algn="just" rtl="0" fontAlgn="ctr"/>
                      <a:r>
                        <a:rPr lang="es-PE" sz="1400" b="0" i="0" u="none" strike="noStrike" dirty="0">
                          <a:solidFill>
                            <a:srgbClr val="000000"/>
                          </a:solidFill>
                          <a:latin typeface="Arial Narrow" pitchFamily="34" charset="0"/>
                        </a:rPr>
                        <a:t>JUECES, FISCALES Y AUXILIARES DE JUSTICIA CAPACITADOS EN REFORMAS PROCESALES. </a:t>
                      </a:r>
                      <a:r>
                        <a:rPr lang="es-PE" sz="1400" b="1" i="0" u="none" strike="noStrike" dirty="0">
                          <a:solidFill>
                            <a:srgbClr val="000000"/>
                          </a:solidFill>
                          <a:latin typeface="Arial Narrow" pitchFamily="34" charset="0"/>
                        </a:rPr>
                        <a:t>(Programa  PAP). </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  1,710</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1,356</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1,356</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1,356</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5407">
                <a:tc>
                  <a:txBody>
                    <a:bodyPr/>
                    <a:lstStyle/>
                    <a:p>
                      <a:pPr algn="just" rtl="0" fontAlgn="ctr"/>
                      <a:r>
                        <a:rPr lang="es-PE" sz="1400" b="0" i="0" u="none" strike="noStrike" dirty="0">
                          <a:solidFill>
                            <a:srgbClr val="000000"/>
                          </a:solidFill>
                          <a:latin typeface="Arial Narrow" pitchFamily="34" charset="0"/>
                        </a:rPr>
                        <a:t>JUECES, FISCALES Y AUXILIARES DE JUSTICIA ESPECIALIZADOS PARA LA MEJORA DEL DESPACHO JUDICIAL Y FISCAL. </a:t>
                      </a:r>
                      <a:r>
                        <a:rPr lang="es-PE" sz="1400" b="1" i="0" u="none" strike="noStrike" dirty="0">
                          <a:solidFill>
                            <a:srgbClr val="000000"/>
                          </a:solidFill>
                          <a:latin typeface="Arial Narrow" pitchFamily="34" charset="0"/>
                        </a:rPr>
                        <a:t>(Programa PAP). </a:t>
                      </a: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0" i="0" u="none" strike="noStrike" dirty="0">
                          <a:solidFill>
                            <a:srgbClr val="000000"/>
                          </a:solidFill>
                          <a:latin typeface="Arial Narrow" pitchFamily="34" charset="0"/>
                        </a:rPr>
                        <a:t>Persona </a:t>
                      </a:r>
                    </a:p>
                    <a:p>
                      <a:pPr algn="ctr" rtl="0" fontAlgn="ctr"/>
                      <a:r>
                        <a:rPr lang="es-PE" sz="1400" b="0" i="0" u="none" strike="noStrike" dirty="0">
                          <a:solidFill>
                            <a:srgbClr val="000000"/>
                          </a:solidFill>
                          <a:latin typeface="Arial Narrow" pitchFamily="34" charset="0"/>
                        </a:rPr>
                        <a:t>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0" i="0" u="none" strike="noStrike" dirty="0">
                          <a:solidFill>
                            <a:schemeClr val="tx1"/>
                          </a:solidFill>
                          <a:latin typeface="Arial Narrow" pitchFamily="34" charset="0"/>
                        </a:rPr>
                        <a:t>8,310          </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9,300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9,300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0" i="0" u="none" strike="noStrike" dirty="0">
                          <a:solidFill>
                            <a:schemeClr val="tx1"/>
                          </a:solidFill>
                          <a:latin typeface="Arial Narrow" pitchFamily="34" charset="0"/>
                        </a:rPr>
                        <a:t>9,300</a:t>
                      </a:r>
                      <a:endParaRPr lang="es-PE" sz="1400" b="0"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041">
                <a:tc>
                  <a:txBody>
                    <a:bodyPr/>
                    <a:lstStyle/>
                    <a:p>
                      <a:pPr algn="just" rtl="0" fontAlgn="ctr"/>
                      <a:r>
                        <a:rPr lang="es-PE" sz="1400" b="0" i="0" u="none" strike="noStrike">
                          <a:solidFill>
                            <a:srgbClr val="000000"/>
                          </a:solidFill>
                          <a:latin typeface="Arial Narrow" pitchFamily="34" charset="0"/>
                        </a:rPr>
                        <a:t>                                                   </a:t>
                      </a:r>
                      <a:r>
                        <a:rPr lang="es-PE" sz="1400" b="1" i="0" u="none" strike="noStrike">
                          <a:solidFill>
                            <a:srgbClr val="000000"/>
                          </a:solidFill>
                          <a:latin typeface="Arial Narrow" pitchFamily="34" charset="0"/>
                        </a:rPr>
                        <a:t>Total </a:t>
                      </a:r>
                      <a:endParaRPr lang="es-PE" sz="1400" b="0" i="0" u="none" strike="noStrike">
                        <a:solidFill>
                          <a:srgbClr val="000000"/>
                        </a:solidFill>
                        <a:latin typeface="Arial Narrow" pitchFamily="34" charset="0"/>
                      </a:endParaRPr>
                    </a:p>
                  </a:txBody>
                  <a:tcPr marL="72000" marR="36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rtl="0" fontAlgn="ctr"/>
                      <a:r>
                        <a:rPr lang="es-PE" sz="1400" b="1" i="0" u="none" strike="noStrike">
                          <a:solidFill>
                            <a:srgbClr val="000000"/>
                          </a:solidFill>
                          <a:latin typeface="Arial Narrow" pitchFamily="34" charset="0"/>
                        </a:rPr>
                        <a:t>Persona capacitada </a:t>
                      </a:r>
                    </a:p>
                  </a:txBody>
                  <a:tcPr marL="6523" marR="6523"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chemeClr val="tx1"/>
                          </a:solidFill>
                          <a:latin typeface="Arial Narrow" pitchFamily="34" charset="0"/>
                        </a:rPr>
                        <a:t>10,800          </a:t>
                      </a: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1" i="0" u="none" strike="noStrike" dirty="0">
                          <a:solidFill>
                            <a:schemeClr val="tx1"/>
                          </a:solidFill>
                          <a:latin typeface="Arial Narrow" pitchFamily="34" charset="0"/>
                        </a:rPr>
                        <a:t>11,344</a:t>
                      </a:r>
                      <a:endParaRPr lang="es-PE" sz="1400" b="1"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1" i="0" u="none" strike="noStrike" dirty="0">
                          <a:solidFill>
                            <a:schemeClr val="tx1"/>
                          </a:solidFill>
                          <a:latin typeface="Arial Narrow" pitchFamily="34" charset="0"/>
                        </a:rPr>
                        <a:t>11,344</a:t>
                      </a:r>
                      <a:endParaRPr lang="es-PE" sz="1400" b="1"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r" rtl="0" fontAlgn="ctr"/>
                      <a:r>
                        <a:rPr lang="es-ES" sz="1400" b="1" i="0" u="none" strike="noStrike" dirty="0">
                          <a:solidFill>
                            <a:schemeClr val="tx1"/>
                          </a:solidFill>
                          <a:latin typeface="Arial Narrow" pitchFamily="34" charset="0"/>
                        </a:rPr>
                        <a:t>11,344</a:t>
                      </a:r>
                      <a:endParaRPr lang="es-PE" sz="1400" b="1" i="0" u="none" strike="noStrike" dirty="0">
                        <a:solidFill>
                          <a:schemeClr val="tx1"/>
                        </a:solidFill>
                        <a:latin typeface="Arial Narrow" pitchFamily="34" charset="0"/>
                      </a:endParaRPr>
                    </a:p>
                  </a:txBody>
                  <a:tcPr marL="6523" marR="108000" marT="6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2675">
                <a:tc>
                  <a:txBody>
                    <a:bodyPr/>
                    <a:lstStyle/>
                    <a:p>
                      <a:pPr algn="just" rtl="0" fontAlgn="ctr"/>
                      <a:endParaRPr lang="es-PE" sz="1400" b="0" i="0" u="none" strike="noStrike" dirty="0">
                        <a:solidFill>
                          <a:srgbClr val="000000"/>
                        </a:solidFill>
                        <a:latin typeface="Arial Narrow" pitchFamily="34" charset="0"/>
                      </a:endParaRPr>
                    </a:p>
                  </a:txBody>
                  <a:tcPr marL="6523" marR="6523" marT="6523" marB="0" anchor="ctr">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r>
                        <a:rPr lang="es-PE" sz="1400" b="0" i="0" u="none" strike="noStrike">
                          <a:solidFill>
                            <a:srgbClr val="000000"/>
                          </a:solidFill>
                          <a:latin typeface="Arial Narrow" pitchFamily="34" charset="0"/>
                        </a:rPr>
                        <a:t> </a:t>
                      </a: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dirty="0">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dirty="0">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l" fontAlgn="b"/>
                      <a:endParaRPr lang="es-PE" sz="1400" b="0" i="0" u="none" strike="noStrike" dirty="0">
                        <a:solidFill>
                          <a:srgbClr val="000000"/>
                        </a:solidFill>
                        <a:latin typeface="Arial Narrow" pitchFamily="34" charset="0"/>
                      </a:endParaRPr>
                    </a:p>
                  </a:txBody>
                  <a:tcPr marL="6523" marR="6523" marT="6523" marB="0" anchor="b">
                    <a:lnL>
                      <a:noFill/>
                    </a:lnL>
                    <a:lnR>
                      <a:noFill/>
                    </a:lnR>
                    <a:lnT w="12700" cap="flat" cmpd="sng" algn="ctr">
                      <a:solidFill>
                        <a:srgbClr val="4F81BD"/>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312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451105" y="6356350"/>
            <a:ext cx="2743200" cy="365125"/>
          </a:xfrm>
        </p:spPr>
        <p:txBody>
          <a:bodyPr/>
          <a:lstStyle/>
          <a:p>
            <a:pPr>
              <a:defRPr/>
            </a:pPr>
            <a:fld id="{70C1CBD6-1794-4BF0-A425-13A7AA414400}" type="slidenum">
              <a:rPr lang="es-ES" altLang="es-PE" smtClean="0"/>
              <a:pPr>
                <a:defRPr/>
              </a:pPr>
              <a:t>3</a:t>
            </a:fld>
            <a:endParaRPr lang="es-ES" altLang="es-PE"/>
          </a:p>
        </p:txBody>
      </p:sp>
      <p:sp>
        <p:nvSpPr>
          <p:cNvPr id="11" name="CuadroTexto 10"/>
          <p:cNvSpPr txBox="1"/>
          <p:nvPr/>
        </p:nvSpPr>
        <p:spPr>
          <a:xfrm>
            <a:off x="939800" y="938689"/>
            <a:ext cx="4728795" cy="369332"/>
          </a:xfrm>
          <a:prstGeom prst="rect">
            <a:avLst/>
          </a:prstGeom>
          <a:noFill/>
        </p:spPr>
        <p:txBody>
          <a:bodyPr wrap="none" rtlCol="0">
            <a:spAutoFit/>
          </a:bodyPr>
          <a:lstStyle/>
          <a:p>
            <a:r>
              <a:rPr lang="es-ES" dirty="0"/>
              <a:t>Distribución del proyecto 2024 a nivel de pliegos</a:t>
            </a:r>
            <a:endParaRPr lang="es-PE" dirty="0"/>
          </a:p>
        </p:txBody>
      </p:sp>
      <p:pic>
        <p:nvPicPr>
          <p:cNvPr id="10"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13"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14"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87313" lvl="0" indent="-87313" algn="ctr">
              <a:defRPr/>
            </a:pPr>
            <a:r>
              <a:rPr lang="es-PE" b="1" dirty="0">
                <a:solidFill>
                  <a:prstClr val="white"/>
                </a:solidFill>
              </a:rPr>
              <a:t>PROYECTO DE PRESUPUESTO PARA EL AÑO FISCAL 2024</a:t>
            </a:r>
          </a:p>
          <a:p>
            <a:pPr marL="87313" lvl="0" indent="-87313" algn="ctr">
              <a:defRPr/>
            </a:pPr>
            <a:r>
              <a:rPr lang="es-ES" b="1" dirty="0">
                <a:solidFill>
                  <a:prstClr val="white"/>
                </a:solidFill>
              </a:rPr>
              <a:t>(En millones de soles)</a:t>
            </a:r>
          </a:p>
        </p:txBody>
      </p:sp>
      <p:sp>
        <p:nvSpPr>
          <p:cNvPr id="2" name="CuadroTexto 1">
            <a:extLst>
              <a:ext uri="{FF2B5EF4-FFF2-40B4-BE49-F238E27FC236}">
                <a16:creationId xmlns:a16="http://schemas.microsoft.com/office/drawing/2014/main" id="{DFE3B0D8-A526-7DDF-E7C3-44E0C940DB00}"/>
              </a:ext>
            </a:extLst>
          </p:cNvPr>
          <p:cNvSpPr txBox="1"/>
          <p:nvPr/>
        </p:nvSpPr>
        <p:spPr>
          <a:xfrm>
            <a:off x="30380" y="6565052"/>
            <a:ext cx="474841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a:t>
            </a:r>
            <a:r>
              <a:rPr lang="es-ES" sz="1100" kern="0" dirty="0">
                <a:solidFill>
                  <a:prstClr val="black"/>
                </a:solidFill>
              </a:rPr>
              <a:t>Elaborado por SPP | La AMAG no cuenta con Programas Presupuestales</a:t>
            </a:r>
            <a:endParaRPr kumimoji="0" lang="es-ES" sz="1100" b="0" i="0" u="none" strike="noStrike" kern="0" cap="none" spc="0" normalizeH="0" baseline="0" noProof="0" dirty="0">
              <a:ln>
                <a:noFill/>
              </a:ln>
              <a:solidFill>
                <a:prstClr val="black"/>
              </a:solidFill>
              <a:effectLst/>
              <a:uLnTx/>
              <a:uFillTx/>
            </a:endParaRPr>
          </a:p>
        </p:txBody>
      </p:sp>
      <p:sp>
        <p:nvSpPr>
          <p:cNvPr id="6" name="CuadroTexto 5">
            <a:extLst>
              <a:ext uri="{FF2B5EF4-FFF2-40B4-BE49-F238E27FC236}">
                <a16:creationId xmlns:a16="http://schemas.microsoft.com/office/drawing/2014/main" id="{BB8A141D-D3B6-24BA-61B0-F8F0C9619D31}"/>
              </a:ext>
            </a:extLst>
          </p:cNvPr>
          <p:cNvSpPr txBox="1"/>
          <p:nvPr/>
        </p:nvSpPr>
        <p:spPr>
          <a:xfrm>
            <a:off x="883575" y="2906855"/>
            <a:ext cx="5996578" cy="369332"/>
          </a:xfrm>
          <a:prstGeom prst="rect">
            <a:avLst/>
          </a:prstGeom>
          <a:noFill/>
        </p:spPr>
        <p:txBody>
          <a:bodyPr wrap="none" rtlCol="0">
            <a:spAutoFit/>
          </a:bodyPr>
          <a:lstStyle/>
          <a:p>
            <a:r>
              <a:rPr lang="es-ES" dirty="0"/>
              <a:t>Distribución del proyecto 2024 por programas presupuestales</a:t>
            </a:r>
            <a:endParaRPr lang="es-PE" dirty="0"/>
          </a:p>
        </p:txBody>
      </p:sp>
      <p:graphicFrame>
        <p:nvGraphicFramePr>
          <p:cNvPr id="3" name="Tabla 2">
            <a:extLst>
              <a:ext uri="{FF2B5EF4-FFF2-40B4-BE49-F238E27FC236}">
                <a16:creationId xmlns:a16="http://schemas.microsoft.com/office/drawing/2014/main" id="{B8A0759C-F165-2D22-AAF3-4057240F23BD}"/>
              </a:ext>
            </a:extLst>
          </p:cNvPr>
          <p:cNvGraphicFramePr>
            <a:graphicFrameLocks noGrp="1"/>
          </p:cNvGraphicFramePr>
          <p:nvPr>
            <p:extLst>
              <p:ext uri="{D42A27DB-BD31-4B8C-83A1-F6EECF244321}">
                <p14:modId xmlns:p14="http://schemas.microsoft.com/office/powerpoint/2010/main" val="2990260241"/>
              </p:ext>
            </p:extLst>
          </p:nvPr>
        </p:nvGraphicFramePr>
        <p:xfrm>
          <a:off x="939800" y="1299469"/>
          <a:ext cx="9784111" cy="1489880"/>
        </p:xfrm>
        <a:graphic>
          <a:graphicData uri="http://schemas.openxmlformats.org/drawingml/2006/table">
            <a:tbl>
              <a:tblPr/>
              <a:tblGrid>
                <a:gridCol w="7399453">
                  <a:extLst>
                    <a:ext uri="{9D8B030D-6E8A-4147-A177-3AD203B41FA5}">
                      <a16:colId xmlns:a16="http://schemas.microsoft.com/office/drawing/2014/main" val="2024413002"/>
                    </a:ext>
                  </a:extLst>
                </a:gridCol>
                <a:gridCol w="2384658">
                  <a:extLst>
                    <a:ext uri="{9D8B030D-6E8A-4147-A177-3AD203B41FA5}">
                      <a16:colId xmlns:a16="http://schemas.microsoft.com/office/drawing/2014/main" val="94432005"/>
                    </a:ext>
                  </a:extLst>
                </a:gridCol>
              </a:tblGrid>
              <a:tr h="366227">
                <a:tc>
                  <a:txBody>
                    <a:bodyPr/>
                    <a:lstStyle/>
                    <a:p>
                      <a:pPr algn="ctr" rtl="0" fontAlgn="ctr"/>
                      <a:r>
                        <a:rPr lang="es-PE" sz="2000" b="1" i="0" u="none" strike="noStrike" dirty="0">
                          <a:solidFill>
                            <a:srgbClr val="FFFFFF"/>
                          </a:solidFill>
                          <a:effectLst/>
                          <a:latin typeface="Calibri" panose="020F0502020204030204" pitchFamily="34" charset="0"/>
                        </a:rPr>
                        <a:t>SECTOR 04 PODER JUDICIAL</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ctr"/>
                      <a:r>
                        <a:rPr lang="es-PE" sz="2000" b="1" i="0" u="none" strike="noStrike">
                          <a:solidFill>
                            <a:srgbClr val="FFFFFF"/>
                          </a:solidFill>
                          <a:effectLst/>
                          <a:latin typeface="Calibri" panose="020F0502020204030204" pitchFamily="34" charset="0"/>
                        </a:rPr>
                        <a:t>PIA 2024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extLst>
                  <a:ext uri="{0D108BD9-81ED-4DB2-BD59-A6C34878D82A}">
                    <a16:rowId xmlns:a16="http://schemas.microsoft.com/office/drawing/2014/main" val="3775001128"/>
                  </a:ext>
                </a:extLst>
              </a:tr>
              <a:tr h="374551">
                <a:tc>
                  <a:txBody>
                    <a:bodyPr/>
                    <a:lstStyle/>
                    <a:p>
                      <a:pPr algn="l" rtl="0" fontAlgn="ctr"/>
                      <a:r>
                        <a:rPr lang="es-PE" sz="2000" b="0" i="0" u="none" strike="noStrike" dirty="0">
                          <a:solidFill>
                            <a:srgbClr val="000000"/>
                          </a:solidFill>
                          <a:effectLst/>
                          <a:latin typeface="Calibri" panose="020F0502020204030204" pitchFamily="34" charset="0"/>
                        </a:rPr>
                        <a:t>PLIEGO 004: PODER JUDICIAL</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2000" b="0" i="0" u="none" strike="noStrike" dirty="0">
                          <a:solidFill>
                            <a:srgbClr val="000000"/>
                          </a:solidFill>
                          <a:effectLst/>
                          <a:latin typeface="Calibri" panose="020F0502020204030204" pitchFamily="34" charset="0"/>
                        </a:rPr>
                        <a:t>3,645.9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775117289"/>
                  </a:ext>
                </a:extLst>
              </a:tr>
              <a:tr h="374551">
                <a:tc>
                  <a:txBody>
                    <a:bodyPr/>
                    <a:lstStyle/>
                    <a:p>
                      <a:pPr algn="l" rtl="0" fontAlgn="ctr"/>
                      <a:r>
                        <a:rPr lang="es-PE" sz="2000" b="0" i="0" u="none" strike="noStrike">
                          <a:solidFill>
                            <a:srgbClr val="000000"/>
                          </a:solidFill>
                          <a:effectLst/>
                          <a:latin typeface="Calibri" panose="020F0502020204030204" pitchFamily="34" charset="0"/>
                        </a:rPr>
                        <a:t>PLIEGO  040 - ACADEMIA DE LA MAGISTRATURA</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2000" b="0" i="0" u="none" strike="noStrike" dirty="0">
                          <a:solidFill>
                            <a:srgbClr val="000000"/>
                          </a:solidFill>
                          <a:effectLst/>
                          <a:latin typeface="Calibri" panose="020F0502020204030204" pitchFamily="34" charset="0"/>
                        </a:rPr>
                        <a:t>13.6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194945951"/>
                  </a:ext>
                </a:extLst>
              </a:tr>
              <a:tr h="374551">
                <a:tc>
                  <a:txBody>
                    <a:bodyPr/>
                    <a:lstStyle/>
                    <a:p>
                      <a:pPr algn="ctr" rtl="0" fontAlgn="ctr"/>
                      <a:r>
                        <a:rPr lang="es-PE" sz="2000" b="1" i="0" u="none" strike="noStrike">
                          <a:solidFill>
                            <a:srgbClr val="FFFFFF"/>
                          </a:solidFill>
                          <a:effectLst/>
                          <a:latin typeface="Calibri" panose="020F0502020204030204" pitchFamily="34" charset="0"/>
                        </a:rPr>
                        <a:t>TOTAL</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2000" b="0" i="0" u="none" strike="noStrike" dirty="0">
                          <a:solidFill>
                            <a:srgbClr val="FFFFFF"/>
                          </a:solidFill>
                          <a:effectLst/>
                          <a:latin typeface="Calibri" panose="020F0502020204030204" pitchFamily="34" charset="0"/>
                        </a:rPr>
                        <a:t>3,659.5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2426179570"/>
                  </a:ext>
                </a:extLst>
              </a:tr>
            </a:tbl>
          </a:graphicData>
        </a:graphic>
      </p:graphicFrame>
      <p:graphicFrame>
        <p:nvGraphicFramePr>
          <p:cNvPr id="7" name="Tabla 6">
            <a:extLst>
              <a:ext uri="{FF2B5EF4-FFF2-40B4-BE49-F238E27FC236}">
                <a16:creationId xmlns:a16="http://schemas.microsoft.com/office/drawing/2014/main" id="{09DF2F7B-D877-390D-1272-5A11681B49DB}"/>
              </a:ext>
            </a:extLst>
          </p:cNvPr>
          <p:cNvGraphicFramePr>
            <a:graphicFrameLocks noGrp="1"/>
          </p:cNvGraphicFramePr>
          <p:nvPr>
            <p:extLst>
              <p:ext uri="{D42A27DB-BD31-4B8C-83A1-F6EECF244321}">
                <p14:modId xmlns:p14="http://schemas.microsoft.com/office/powerpoint/2010/main" val="3447458496"/>
              </p:ext>
            </p:extLst>
          </p:nvPr>
        </p:nvGraphicFramePr>
        <p:xfrm>
          <a:off x="945404" y="3327846"/>
          <a:ext cx="9778506" cy="3192780"/>
        </p:xfrm>
        <a:graphic>
          <a:graphicData uri="http://schemas.openxmlformats.org/drawingml/2006/table">
            <a:tbl>
              <a:tblPr/>
              <a:tblGrid>
                <a:gridCol w="5943668">
                  <a:extLst>
                    <a:ext uri="{9D8B030D-6E8A-4147-A177-3AD203B41FA5}">
                      <a16:colId xmlns:a16="http://schemas.microsoft.com/office/drawing/2014/main" val="1587805531"/>
                    </a:ext>
                  </a:extLst>
                </a:gridCol>
                <a:gridCol w="1241948">
                  <a:extLst>
                    <a:ext uri="{9D8B030D-6E8A-4147-A177-3AD203B41FA5}">
                      <a16:colId xmlns:a16="http://schemas.microsoft.com/office/drawing/2014/main" val="243847991"/>
                    </a:ext>
                  </a:extLst>
                </a:gridCol>
                <a:gridCol w="1365405">
                  <a:extLst>
                    <a:ext uri="{9D8B030D-6E8A-4147-A177-3AD203B41FA5}">
                      <a16:colId xmlns:a16="http://schemas.microsoft.com/office/drawing/2014/main" val="781853255"/>
                    </a:ext>
                  </a:extLst>
                </a:gridCol>
                <a:gridCol w="1227485">
                  <a:extLst>
                    <a:ext uri="{9D8B030D-6E8A-4147-A177-3AD203B41FA5}">
                      <a16:colId xmlns:a16="http://schemas.microsoft.com/office/drawing/2014/main" val="3578032305"/>
                    </a:ext>
                  </a:extLst>
                </a:gridCol>
              </a:tblGrid>
              <a:tr h="228600">
                <a:tc rowSpan="2">
                  <a:txBody>
                    <a:bodyPr/>
                    <a:lstStyle/>
                    <a:p>
                      <a:pPr algn="ctr" rtl="0" fontAlgn="ctr"/>
                      <a:r>
                        <a:rPr lang="es-PE" sz="1400" b="1" i="0" u="none" strike="noStrike" dirty="0">
                          <a:solidFill>
                            <a:srgbClr val="FFFFFF"/>
                          </a:solidFill>
                          <a:effectLst/>
                          <a:latin typeface="Calibri" panose="020F0502020204030204" pitchFamily="34" charset="0"/>
                        </a:rPr>
                        <a:t>PROGRAMAS PRESUPUESTALES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gridSpan="3">
                  <a:txBody>
                    <a:bodyPr/>
                    <a:lstStyle/>
                    <a:p>
                      <a:pPr algn="ctr" rtl="0" fontAlgn="ctr"/>
                      <a:r>
                        <a:rPr lang="es-PE" sz="1400" b="1" i="0" u="none" strike="noStrike">
                          <a:solidFill>
                            <a:srgbClr val="FFFFFF"/>
                          </a:solidFill>
                          <a:effectLst/>
                          <a:latin typeface="Calibri" panose="020F0502020204030204" pitchFamily="34" charset="0"/>
                        </a:rPr>
                        <a:t>PIA  2024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103202415"/>
                  </a:ext>
                </a:extLst>
              </a:tr>
              <a:tr h="449580">
                <a:tc vMerge="1">
                  <a:txBody>
                    <a:bodyPr/>
                    <a:lstStyle/>
                    <a:p>
                      <a:endParaRPr lang="es-PE"/>
                    </a:p>
                  </a:txBody>
                  <a:tcPr/>
                </a:tc>
                <a:tc>
                  <a:txBody>
                    <a:bodyPr/>
                    <a:lstStyle/>
                    <a:p>
                      <a:pPr algn="ctr" rtl="0" fontAlgn="b"/>
                      <a:r>
                        <a:rPr lang="es-PE" sz="1100" b="1" i="0" u="none" strike="noStrike">
                          <a:solidFill>
                            <a:srgbClr val="FFFFFF"/>
                          </a:solidFill>
                          <a:effectLst/>
                          <a:latin typeface="Calibri" panose="020F0502020204030204" pitchFamily="34" charset="0"/>
                        </a:rPr>
                        <a:t>Pliego 004 Poder Judicial</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000" b="1" i="0" u="none" strike="noStrike">
                          <a:solidFill>
                            <a:srgbClr val="FFFFFF"/>
                          </a:solidFill>
                          <a:effectLst/>
                          <a:latin typeface="Calibri" panose="020F0502020204030204" pitchFamily="34" charset="0"/>
                        </a:rPr>
                        <a:t>Pliego 040 Academia de la Magistratura</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100" b="1" i="0" u="none" strike="noStrike">
                          <a:solidFill>
                            <a:srgbClr val="FFFFFF"/>
                          </a:solidFill>
                          <a:effectLst/>
                          <a:latin typeface="Calibri" panose="020F0502020204030204" pitchFamily="34" charset="0"/>
                        </a:rPr>
                        <a:t>Sector 04 Poder Judicial</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extLst>
                  <a:ext uri="{0D108BD9-81ED-4DB2-BD59-A6C34878D82A}">
                    <a16:rowId xmlns:a16="http://schemas.microsoft.com/office/drawing/2014/main" val="1907715093"/>
                  </a:ext>
                </a:extLst>
              </a:tr>
              <a:tr h="228600">
                <a:tc>
                  <a:txBody>
                    <a:bodyPr/>
                    <a:lstStyle/>
                    <a:p>
                      <a:pPr algn="l" rtl="0" fontAlgn="ctr"/>
                      <a:r>
                        <a:rPr lang="es-ES" sz="1400" b="0" i="0" u="none" strike="noStrike" dirty="0">
                          <a:solidFill>
                            <a:srgbClr val="000000"/>
                          </a:solidFill>
                          <a:effectLst/>
                          <a:latin typeface="Calibri" panose="020F0502020204030204" pitchFamily="34" charset="0"/>
                        </a:rPr>
                        <a:t>0067.CELERIDAD EN LOS PROCESOS JUDICIALES DE FAMILIA</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183.2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183.2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2549784072"/>
                  </a:ext>
                </a:extLst>
              </a:tr>
              <a:tr h="457200">
                <a:tc>
                  <a:txBody>
                    <a:bodyPr/>
                    <a:lstStyle/>
                    <a:p>
                      <a:pPr algn="l" rtl="0" fontAlgn="ctr"/>
                      <a:r>
                        <a:rPr lang="es-ES" sz="1400" b="0" i="0" u="none" strike="noStrike" dirty="0">
                          <a:solidFill>
                            <a:srgbClr val="000000"/>
                          </a:solidFill>
                          <a:effectLst/>
                          <a:latin typeface="Calibri" panose="020F0502020204030204" pitchFamily="34" charset="0"/>
                        </a:rPr>
                        <a:t>0074.GESTION INTEGRADA Y EFECTIVA DEL CONTROL DE OFERTA DE DROGAS EN EL PERU</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dirty="0">
                          <a:solidFill>
                            <a:srgbClr val="000000"/>
                          </a:solidFill>
                          <a:effectLst/>
                          <a:latin typeface="Calibri" panose="020F0502020204030204" pitchFamily="34" charset="0"/>
                        </a:rPr>
                        <a:t>0.5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0.5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4109818570"/>
                  </a:ext>
                </a:extLst>
              </a:tr>
              <a:tr h="228600">
                <a:tc>
                  <a:txBody>
                    <a:bodyPr/>
                    <a:lstStyle/>
                    <a:p>
                      <a:pPr algn="l" rtl="0" fontAlgn="ctr"/>
                      <a:r>
                        <a:rPr lang="es-ES" sz="1400" b="0" i="0" u="none" strike="noStrike" dirty="0">
                          <a:solidFill>
                            <a:srgbClr val="000000"/>
                          </a:solidFill>
                          <a:effectLst/>
                          <a:latin typeface="Calibri" panose="020F0502020204030204" pitchFamily="34" charset="0"/>
                        </a:rPr>
                        <a:t>0086.MEJORA DE LOS SERVICIOS DEL SISTEMA DE JUSTICIA PENAL</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790.8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790.8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2523170083"/>
                  </a:ext>
                </a:extLst>
              </a:tr>
              <a:tr h="228600">
                <a:tc>
                  <a:txBody>
                    <a:bodyPr/>
                    <a:lstStyle/>
                    <a:p>
                      <a:pPr algn="l" rtl="0" fontAlgn="ctr"/>
                      <a:r>
                        <a:rPr lang="es-ES" sz="1400" b="0" i="0" u="none" strike="noStrike" dirty="0">
                          <a:solidFill>
                            <a:srgbClr val="000000"/>
                          </a:solidFill>
                          <a:effectLst/>
                          <a:latin typeface="Calibri" panose="020F0502020204030204" pitchFamily="34" charset="0"/>
                        </a:rPr>
                        <a:t>0099.CELERIDAD DE LOS PROCESOS JUDICIALES LABORALES</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163.7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163.7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601934283"/>
                  </a:ext>
                </a:extLst>
              </a:tr>
              <a:tr h="228600">
                <a:tc>
                  <a:txBody>
                    <a:bodyPr/>
                    <a:lstStyle/>
                    <a:p>
                      <a:pPr algn="l" rtl="0" fontAlgn="ctr"/>
                      <a:r>
                        <a:rPr lang="es-ES" sz="1400" b="0" i="0" u="none" strike="noStrike" dirty="0">
                          <a:solidFill>
                            <a:srgbClr val="000000"/>
                          </a:solidFill>
                          <a:effectLst/>
                          <a:latin typeface="Calibri" panose="020F0502020204030204" pitchFamily="34" charset="0"/>
                        </a:rPr>
                        <a:t>0119.CELERIDAD EN LOS PROCESOS JUDICIALES CIVIL-COMERCIAL</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16.4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a:solidFill>
                            <a:srgbClr val="000000"/>
                          </a:solidFill>
                          <a:effectLst/>
                          <a:latin typeface="Calibri" panose="020F0502020204030204" pitchFamily="34" charset="0"/>
                        </a:rPr>
                        <a:t>16.4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extLst>
                  <a:ext uri="{0D108BD9-81ED-4DB2-BD59-A6C34878D82A}">
                    <a16:rowId xmlns:a16="http://schemas.microsoft.com/office/drawing/2014/main" val="3259928653"/>
                  </a:ext>
                </a:extLst>
              </a:tr>
              <a:tr h="457200">
                <a:tc>
                  <a:txBody>
                    <a:bodyPr/>
                    <a:lstStyle/>
                    <a:p>
                      <a:pPr algn="l" rtl="0" fontAlgn="ctr"/>
                      <a:r>
                        <a:rPr lang="es-ES" sz="1400" b="0" i="0" u="none" strike="noStrike" dirty="0">
                          <a:solidFill>
                            <a:srgbClr val="000000"/>
                          </a:solidFill>
                          <a:effectLst/>
                          <a:latin typeface="Calibri" panose="020F0502020204030204" pitchFamily="34" charset="0"/>
                        </a:rPr>
                        <a:t>0143.CELERIDAD, PREDICTIBILIDAD Y ACCCESO DE LOS PROCESOS JUDICIALES TRIBUTARIOS, ADUANEROS Y DE TEMAS DE MERCADO</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15.6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15.6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630233790"/>
                  </a:ext>
                </a:extLst>
              </a:tr>
              <a:tr h="457200">
                <a:tc>
                  <a:txBody>
                    <a:bodyPr/>
                    <a:lstStyle/>
                    <a:p>
                      <a:pPr algn="l" rtl="0" fontAlgn="ctr"/>
                      <a:r>
                        <a:rPr lang="es-ES" sz="1400" b="0" i="0" u="none" strike="noStrike" dirty="0">
                          <a:solidFill>
                            <a:srgbClr val="000000"/>
                          </a:solidFill>
                          <a:effectLst/>
                          <a:latin typeface="Calibri" panose="020F0502020204030204" pitchFamily="34" charset="0"/>
                        </a:rPr>
                        <a:t>1002.PRODUCTOS ESPECIFICOS PARA REDUCCION DE LA VIOLENCIA CONTRA LA MUJER</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108.2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r" rtl="0" fontAlgn="ctr"/>
                      <a:r>
                        <a:rPr lang="es-PE" sz="1400" b="0" i="0" u="none" strike="noStrike" dirty="0">
                          <a:solidFill>
                            <a:srgbClr val="000000"/>
                          </a:solidFill>
                          <a:effectLst/>
                          <a:latin typeface="Calibri" panose="020F0502020204030204" pitchFamily="34" charset="0"/>
                        </a:rPr>
                        <a:t>108.2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extLst>
                  <a:ext uri="{0D108BD9-81ED-4DB2-BD59-A6C34878D82A}">
                    <a16:rowId xmlns:a16="http://schemas.microsoft.com/office/drawing/2014/main" val="3291037429"/>
                  </a:ext>
                </a:extLst>
              </a:tr>
              <a:tr h="228600">
                <a:tc>
                  <a:txBody>
                    <a:bodyPr/>
                    <a:lstStyle/>
                    <a:p>
                      <a:pPr algn="ctr" rtl="0" fontAlgn="ctr"/>
                      <a:r>
                        <a:rPr lang="es-PE" sz="1400" b="1" i="0" u="none" strike="noStrike" dirty="0">
                          <a:solidFill>
                            <a:srgbClr val="FFFFFF"/>
                          </a:solidFill>
                          <a:effectLst/>
                          <a:latin typeface="Calibri" panose="020F0502020204030204" pitchFamily="34" charset="0"/>
                        </a:rPr>
                        <a:t>TOTAL PROGRAMAS PRESUPUESTALES</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1,278.5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1,278.5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1811743"/>
                  </a:ext>
                </a:extLst>
              </a:tr>
            </a:tbl>
          </a:graphicData>
        </a:graphic>
      </p:graphicFrame>
    </p:spTree>
    <p:extLst>
      <p:ext uri="{BB962C8B-B14F-4D97-AF65-F5344CB8AC3E}">
        <p14:creationId xmlns:p14="http://schemas.microsoft.com/office/powerpoint/2010/main" val="169212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27 CuadroTexto">
            <a:extLst>
              <a:ext uri="{FF2B5EF4-FFF2-40B4-BE49-F238E27FC236}">
                <a16:creationId xmlns:a16="http://schemas.microsoft.com/office/drawing/2014/main" id="{CD90F798-7C8D-4A39-A86E-6D2EB4869DC3}"/>
              </a:ext>
            </a:extLst>
          </p:cNvPr>
          <p:cNvSpPr txBox="1">
            <a:spLocks noChangeArrowheads="1"/>
          </p:cNvSpPr>
          <p:nvPr/>
        </p:nvSpPr>
        <p:spPr bwMode="auto">
          <a:xfrm>
            <a:off x="1122363" y="996950"/>
            <a:ext cx="1014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altLang="es-P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Imagen 3">
            <a:extLst>
              <a:ext uri="{FF2B5EF4-FFF2-40B4-BE49-F238E27FC236}">
                <a16:creationId xmlns:a16="http://schemas.microsoft.com/office/drawing/2014/main" id="{CD55D9DC-EB9A-4E49-9BCD-13DB04C48DC1}"/>
              </a:ext>
            </a:extLst>
          </p:cNvPr>
          <p:cNvPicPr>
            <a:picLocks noChangeAspect="1"/>
          </p:cNvPicPr>
          <p:nvPr/>
        </p:nvPicPr>
        <p:blipFill>
          <a:blip r:embed="rId2"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COMPARATIVO DEL PIA PERIODO 2020-2024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(POR CATEGORIA PRESUPUESTAL)</a:t>
            </a:r>
          </a:p>
        </p:txBody>
      </p:sp>
      <p:pic>
        <p:nvPicPr>
          <p:cNvPr id="13"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C9F7C2AD-A598-9A90-C88B-74AFC99A94DD}"/>
              </a:ext>
            </a:extLst>
          </p:cNvPr>
          <p:cNvSpPr txBox="1"/>
          <p:nvPr/>
        </p:nvSpPr>
        <p:spPr>
          <a:xfrm>
            <a:off x="363477" y="6363338"/>
            <a:ext cx="19415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panose="020F0502020204030204"/>
                <a:ea typeface="+mn-ea"/>
                <a:cs typeface="+mn-cs"/>
              </a:rPr>
              <a:t>Fuente: Elaborado por AMAG</a:t>
            </a:r>
          </a:p>
        </p:txBody>
      </p:sp>
      <p:graphicFrame>
        <p:nvGraphicFramePr>
          <p:cNvPr id="3" name="Tabla 2">
            <a:extLst>
              <a:ext uri="{FF2B5EF4-FFF2-40B4-BE49-F238E27FC236}">
                <a16:creationId xmlns:a16="http://schemas.microsoft.com/office/drawing/2014/main" id="{C4317A8C-8342-1E7A-2FA4-7E6999876C5B}"/>
              </a:ext>
            </a:extLst>
          </p:cNvPr>
          <p:cNvGraphicFramePr>
            <a:graphicFrameLocks noGrp="1"/>
          </p:cNvGraphicFramePr>
          <p:nvPr>
            <p:extLst>
              <p:ext uri="{D42A27DB-BD31-4B8C-83A1-F6EECF244321}">
                <p14:modId xmlns:p14="http://schemas.microsoft.com/office/powerpoint/2010/main" val="249757754"/>
              </p:ext>
            </p:extLst>
          </p:nvPr>
        </p:nvGraphicFramePr>
        <p:xfrm>
          <a:off x="1729113" y="1638082"/>
          <a:ext cx="8716110" cy="2127102"/>
        </p:xfrm>
        <a:graphic>
          <a:graphicData uri="http://schemas.openxmlformats.org/drawingml/2006/table">
            <a:tbl>
              <a:tblPr firstRow="1" firstCol="1" bandRow="1">
                <a:tableStyleId>{5C22544A-7EE6-4342-B048-85BDC9FD1C3A}</a:tableStyleId>
              </a:tblPr>
              <a:tblGrid>
                <a:gridCol w="2268286">
                  <a:extLst>
                    <a:ext uri="{9D8B030D-6E8A-4147-A177-3AD203B41FA5}">
                      <a16:colId xmlns:a16="http://schemas.microsoft.com/office/drawing/2014/main" val="3417833580"/>
                    </a:ext>
                  </a:extLst>
                </a:gridCol>
                <a:gridCol w="1012427">
                  <a:extLst>
                    <a:ext uri="{9D8B030D-6E8A-4147-A177-3AD203B41FA5}">
                      <a16:colId xmlns:a16="http://schemas.microsoft.com/office/drawing/2014/main" val="3656700394"/>
                    </a:ext>
                  </a:extLst>
                </a:gridCol>
                <a:gridCol w="820178">
                  <a:extLst>
                    <a:ext uri="{9D8B030D-6E8A-4147-A177-3AD203B41FA5}">
                      <a16:colId xmlns:a16="http://schemas.microsoft.com/office/drawing/2014/main" val="226515646"/>
                    </a:ext>
                  </a:extLst>
                </a:gridCol>
                <a:gridCol w="820178">
                  <a:extLst>
                    <a:ext uri="{9D8B030D-6E8A-4147-A177-3AD203B41FA5}">
                      <a16:colId xmlns:a16="http://schemas.microsoft.com/office/drawing/2014/main" val="2005360315"/>
                    </a:ext>
                  </a:extLst>
                </a:gridCol>
                <a:gridCol w="964989">
                  <a:extLst>
                    <a:ext uri="{9D8B030D-6E8A-4147-A177-3AD203B41FA5}">
                      <a16:colId xmlns:a16="http://schemas.microsoft.com/office/drawing/2014/main" val="3914320561"/>
                    </a:ext>
                  </a:extLst>
                </a:gridCol>
                <a:gridCol w="1350735">
                  <a:extLst>
                    <a:ext uri="{9D8B030D-6E8A-4147-A177-3AD203B41FA5}">
                      <a16:colId xmlns:a16="http://schemas.microsoft.com/office/drawing/2014/main" val="2976496731"/>
                    </a:ext>
                  </a:extLst>
                </a:gridCol>
                <a:gridCol w="1479317">
                  <a:extLst>
                    <a:ext uri="{9D8B030D-6E8A-4147-A177-3AD203B41FA5}">
                      <a16:colId xmlns:a16="http://schemas.microsoft.com/office/drawing/2014/main" val="1491819601"/>
                    </a:ext>
                  </a:extLst>
                </a:gridCol>
              </a:tblGrid>
              <a:tr h="698332">
                <a:tc>
                  <a:txBody>
                    <a:bodyPr/>
                    <a:lstStyle/>
                    <a:p>
                      <a:pPr algn="ctr">
                        <a:spcAft>
                          <a:spcPts val="0"/>
                        </a:spcAft>
                      </a:pPr>
                      <a:r>
                        <a:rPr lang="es-ES" sz="1200" dirty="0">
                          <a:effectLst/>
                        </a:rPr>
                        <a:t>CATEGORIAS PRESUPUESTALES</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200" dirty="0">
                          <a:effectLst/>
                        </a:rPr>
                        <a:t>2020</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200" dirty="0">
                          <a:effectLst/>
                        </a:rPr>
                        <a:t>2021</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200" dirty="0">
                          <a:effectLst/>
                        </a:rPr>
                        <a:t>2022</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200" dirty="0">
                          <a:effectLst/>
                        </a:rPr>
                        <a:t>2023</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200" dirty="0">
                          <a:effectLst/>
                        </a:rPr>
                        <a:t>2024 SOLICITADO</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200" dirty="0">
                          <a:effectLst/>
                        </a:rPr>
                        <a:t>2024 ASIGNADO POR MEF</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extLst>
                  <a:ext uri="{0D108BD9-81ED-4DB2-BD59-A6C34878D82A}">
                    <a16:rowId xmlns:a16="http://schemas.microsoft.com/office/drawing/2014/main" val="4129004897"/>
                  </a:ext>
                </a:extLst>
              </a:tr>
              <a:tr h="521742">
                <a:tc>
                  <a:txBody>
                    <a:bodyPr/>
                    <a:lstStyle/>
                    <a:p>
                      <a:pPr algn="just">
                        <a:spcAft>
                          <a:spcPts val="0"/>
                        </a:spcAft>
                      </a:pPr>
                      <a:r>
                        <a:rPr lang="es-ES" sz="1200" dirty="0">
                          <a:solidFill>
                            <a:schemeClr val="tx1"/>
                          </a:solidFill>
                          <a:effectLst/>
                        </a:rPr>
                        <a:t>ACCIONES CENTRALES</a:t>
                      </a:r>
                      <a:endParaRPr lang="es-PE"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8.23</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7.17</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6.66</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7.79</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7.79</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7.69</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2523309740"/>
                  </a:ext>
                </a:extLst>
              </a:tr>
              <a:tr h="521742">
                <a:tc>
                  <a:txBody>
                    <a:bodyPr/>
                    <a:lstStyle/>
                    <a:p>
                      <a:pPr algn="just">
                        <a:spcAft>
                          <a:spcPts val="0"/>
                        </a:spcAft>
                      </a:pPr>
                      <a:r>
                        <a:rPr lang="es-ES" sz="1200">
                          <a:solidFill>
                            <a:schemeClr val="tx1"/>
                          </a:solidFill>
                          <a:effectLst/>
                        </a:rPr>
                        <a:t>APNOP</a:t>
                      </a:r>
                      <a:endParaRPr lang="es-PE"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a:effectLst/>
                        </a:rPr>
                        <a:t>10.43</a:t>
                      </a:r>
                      <a:endParaRPr lang="es-PE"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8.15</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7.59</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7.13</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7.13</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5.88</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3678337599"/>
                  </a:ext>
                </a:extLst>
              </a:tr>
              <a:tr h="385286">
                <a:tc>
                  <a:txBody>
                    <a:bodyPr/>
                    <a:lstStyle/>
                    <a:p>
                      <a:pPr algn="just">
                        <a:spcAft>
                          <a:spcPts val="0"/>
                        </a:spcAft>
                      </a:pPr>
                      <a:r>
                        <a:rPr lang="es-ES" sz="1200" dirty="0">
                          <a:solidFill>
                            <a:schemeClr val="tx1"/>
                          </a:solidFill>
                          <a:effectLst/>
                        </a:rPr>
                        <a:t>TOTAL</a:t>
                      </a:r>
                      <a:endParaRPr lang="es-PE"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18.66</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15.32</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a:effectLst/>
                        </a:rPr>
                        <a:t>14.25</a:t>
                      </a:r>
                      <a:endParaRPr lang="es-PE"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a:effectLst/>
                        </a:rPr>
                        <a:t>14.92</a:t>
                      </a:r>
                      <a:endParaRPr lang="es-PE"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14.92</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200" dirty="0">
                          <a:effectLst/>
                        </a:rPr>
                        <a:t>13.57</a:t>
                      </a:r>
                      <a:endParaRPr lang="es-PE"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extLst>
                  <a:ext uri="{0D108BD9-81ED-4DB2-BD59-A6C34878D82A}">
                    <a16:rowId xmlns:a16="http://schemas.microsoft.com/office/drawing/2014/main" val="3976234351"/>
                  </a:ext>
                </a:extLst>
              </a:tr>
            </a:tbl>
          </a:graphicData>
        </a:graphic>
      </p:graphicFrame>
      <p:sp>
        <p:nvSpPr>
          <p:cNvPr id="4" name="CuadroTexto 3">
            <a:extLst>
              <a:ext uri="{FF2B5EF4-FFF2-40B4-BE49-F238E27FC236}">
                <a16:creationId xmlns:a16="http://schemas.microsoft.com/office/drawing/2014/main" id="{ECE8DA0F-5C3F-4EE2-A086-1529FEC2E38B}"/>
              </a:ext>
            </a:extLst>
          </p:cNvPr>
          <p:cNvSpPr txBox="1"/>
          <p:nvPr/>
        </p:nvSpPr>
        <p:spPr>
          <a:xfrm>
            <a:off x="363477" y="3928906"/>
            <a:ext cx="1146504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El presupuesto institucional de la Academia de la Magistratura viene decayendo año tras año, lo cual se evidencia en el hecho de que para el 2020 teníamos un presupuesto de 18.7 M mientras que, para el próximo año, el MEF nos ha asignado la suma de 13.6 M, reflejando así una diferencia de más de 5 M con respecto al 2020. Esta situación es sumamente preocupante puesto que esta reducción de recursos pone en riesgo la ejecución de las actividades a distancia que se tienen programadas para el próximo ejercicio, en tanto que no se lograría fortalecer la plataforma informática, la cual indispensable para el desarrollo de las sesiones de capacitación virtual, así mismo  no se contaría con recursos para poder realizar las actividades académicas relacionadas con las nuevas funciones que le han sido conferidas a la entidad, de acuerdo al marco normativo vigente</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25 CuadroTexto">
            <a:extLst>
              <a:ext uri="{FF2B5EF4-FFF2-40B4-BE49-F238E27FC236}">
                <a16:creationId xmlns:a16="http://schemas.microsoft.com/office/drawing/2014/main" id="{63441A78-5846-5053-13EB-3F5037115380}"/>
              </a:ext>
            </a:extLst>
          </p:cNvPr>
          <p:cNvSpPr txBox="1"/>
          <p:nvPr/>
        </p:nvSpPr>
        <p:spPr>
          <a:xfrm>
            <a:off x="4352196" y="1294862"/>
            <a:ext cx="3849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En millones de soles </a:t>
            </a:r>
            <a:endParaRPr kumimoji="0" lang="es-PE"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7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27 CuadroTexto">
            <a:extLst>
              <a:ext uri="{FF2B5EF4-FFF2-40B4-BE49-F238E27FC236}">
                <a16:creationId xmlns:a16="http://schemas.microsoft.com/office/drawing/2014/main" id="{D10758AC-D6EA-4A0B-8FF8-FF59E5136139}"/>
              </a:ext>
            </a:extLst>
          </p:cNvPr>
          <p:cNvSpPr txBox="1">
            <a:spLocks noChangeArrowheads="1"/>
          </p:cNvSpPr>
          <p:nvPr/>
        </p:nvSpPr>
        <p:spPr bwMode="auto">
          <a:xfrm>
            <a:off x="1122363" y="996950"/>
            <a:ext cx="1014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altLang="es-P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6811" name="25 CuadroTexto">
            <a:extLst>
              <a:ext uri="{FF2B5EF4-FFF2-40B4-BE49-F238E27FC236}">
                <a16:creationId xmlns:a16="http://schemas.microsoft.com/office/drawing/2014/main" id="{24C3C8A5-67C4-44F6-9AD5-EF31CE978EA4}"/>
              </a:ext>
            </a:extLst>
          </p:cNvPr>
          <p:cNvSpPr txBox="1">
            <a:spLocks noChangeArrowheads="1"/>
          </p:cNvSpPr>
          <p:nvPr/>
        </p:nvSpPr>
        <p:spPr bwMode="auto">
          <a:xfrm>
            <a:off x="4643438" y="1295400"/>
            <a:ext cx="3849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altLang="es-PE" sz="18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18" name="25 CuadroTexto"/>
          <p:cNvSpPr txBox="1"/>
          <p:nvPr/>
        </p:nvSpPr>
        <p:spPr>
          <a:xfrm>
            <a:off x="4268173" y="1368208"/>
            <a:ext cx="384932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En millones de soles </a:t>
            </a:r>
            <a:endParaRPr kumimoji="0" lang="es-PE"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CuadroTexto 22"/>
          <p:cNvSpPr txBox="1"/>
          <p:nvPr/>
        </p:nvSpPr>
        <p:spPr>
          <a:xfrm>
            <a:off x="354048" y="4547929"/>
            <a:ext cx="11448092" cy="1754326"/>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Al comparar la asignación del presupuesto para el 2024 (S/13.56 MM) respecto al monto programado que fue solicitado (S/ 14.92 MM), existe una brecha no financiada de S/ 1.36 MM que pone en riesgo la ejecución de las actividades a distancia que se tienen programadas para el próximo ejercicio, en tanto que no se lograría fortalecer la plataforma informática, la cual indispensable para el desarrollo de las sesiones de capacitación virtual, así mismo  no se contaría con recursos para poder realizar las actividades académicas relacionadas con las nuevas funciones que le han sido conferidas a la entidad, de acuerdo al marco normativo vigente.</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adroTexto 24"/>
          <p:cNvSpPr txBox="1"/>
          <p:nvPr/>
        </p:nvSpPr>
        <p:spPr>
          <a:xfrm>
            <a:off x="354048" y="3969743"/>
            <a:ext cx="1013611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Nota: Cabe mencionar que los montos solicitados (programados) para el 2025 y 2026 son los mismos montos que han sido considerados en el 2024 (S/ 14.92)</a:t>
            </a:r>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Imagen 3">
            <a:extLst>
              <a:ext uri="{FF2B5EF4-FFF2-40B4-BE49-F238E27FC236}">
                <a16:creationId xmlns:a16="http://schemas.microsoft.com/office/drawing/2014/main" id="{CD55D9DC-EB9A-4E49-9BCD-13DB04C48DC1}"/>
              </a:ext>
            </a:extLst>
          </p:cNvPr>
          <p:cNvPicPr>
            <a:picLocks noChangeAspect="1"/>
          </p:cNvPicPr>
          <p:nvPr/>
        </p:nvPicPr>
        <p:blipFill>
          <a:blip r:embed="rId2" cstate="print">
            <a:extLst>
              <a:ext uri="{28A0092B-C50C-407E-A947-70E740481C1C}">
                <a14:useLocalDpi xmlns:a14="http://schemas.microsoft.com/office/drawing/2010/main" val="0"/>
              </a:ext>
            </a:extLst>
          </a:blip>
          <a:srcRect r="6052"/>
          <a:stretch>
            <a:fillRect/>
          </a:stretch>
        </p:blipFill>
        <p:spPr bwMode="auto">
          <a:xfrm>
            <a:off x="23458" y="134101"/>
            <a:ext cx="873833" cy="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275;p8"/>
          <p:cNvSpPr/>
          <p:nvPr/>
        </p:nvSpPr>
        <p:spPr>
          <a:xfrm>
            <a:off x="939800" y="134101"/>
            <a:ext cx="10286999" cy="637867"/>
          </a:xfrm>
          <a:prstGeom prst="roundRect">
            <a:avLst>
              <a:gd name="adj" fmla="val 16667"/>
            </a:avLst>
          </a:prstGeom>
          <a:solidFill>
            <a:srgbClr val="00206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rPr>
              <a:t>ASIGNACION DE CREDITOS PRESUPUESTARIOS PERIODO 2020-2024 VS PROGRAMACION MULTIANUAL</a:t>
            </a:r>
            <a:endParaRPr kumimoji="0" lang="es-ES"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2" name="CuadroTexto 1">
            <a:extLst>
              <a:ext uri="{FF2B5EF4-FFF2-40B4-BE49-F238E27FC236}">
                <a16:creationId xmlns:a16="http://schemas.microsoft.com/office/drawing/2014/main" id="{807FCBF8-22F0-26EB-D6EB-F1631A464A8A}"/>
              </a:ext>
            </a:extLst>
          </p:cNvPr>
          <p:cNvSpPr txBox="1"/>
          <p:nvPr/>
        </p:nvSpPr>
        <p:spPr>
          <a:xfrm>
            <a:off x="363477" y="6363338"/>
            <a:ext cx="19415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panose="020F0502020204030204"/>
                <a:ea typeface="+mn-ea"/>
                <a:cs typeface="+mn-cs"/>
              </a:rPr>
              <a:t>Fuente: Elaborado por AMAG</a:t>
            </a:r>
          </a:p>
        </p:txBody>
      </p:sp>
      <p:graphicFrame>
        <p:nvGraphicFramePr>
          <p:cNvPr id="3" name="Tabla 2">
            <a:extLst>
              <a:ext uri="{FF2B5EF4-FFF2-40B4-BE49-F238E27FC236}">
                <a16:creationId xmlns:a16="http://schemas.microsoft.com/office/drawing/2014/main" id="{BB07933E-18A4-2ABC-67C1-1C81692FE52F}"/>
              </a:ext>
            </a:extLst>
          </p:cNvPr>
          <p:cNvGraphicFramePr>
            <a:graphicFrameLocks noGrp="1"/>
          </p:cNvGraphicFramePr>
          <p:nvPr>
            <p:extLst>
              <p:ext uri="{D42A27DB-BD31-4B8C-83A1-F6EECF244321}">
                <p14:modId xmlns:p14="http://schemas.microsoft.com/office/powerpoint/2010/main" val="3049095058"/>
              </p:ext>
            </p:extLst>
          </p:nvPr>
        </p:nvGraphicFramePr>
        <p:xfrm>
          <a:off x="415640" y="1768559"/>
          <a:ext cx="11263740" cy="2305821"/>
        </p:xfrm>
        <a:graphic>
          <a:graphicData uri="http://schemas.openxmlformats.org/drawingml/2006/table">
            <a:tbl>
              <a:tblPr firstRow="1" firstCol="1" bandRow="1">
                <a:tableStyleId>{5C22544A-7EE6-4342-B048-85BDC9FD1C3A}</a:tableStyleId>
              </a:tblPr>
              <a:tblGrid>
                <a:gridCol w="1164615">
                  <a:extLst>
                    <a:ext uri="{9D8B030D-6E8A-4147-A177-3AD203B41FA5}">
                      <a16:colId xmlns:a16="http://schemas.microsoft.com/office/drawing/2014/main" val="976399472"/>
                    </a:ext>
                  </a:extLst>
                </a:gridCol>
                <a:gridCol w="834351">
                  <a:extLst>
                    <a:ext uri="{9D8B030D-6E8A-4147-A177-3AD203B41FA5}">
                      <a16:colId xmlns:a16="http://schemas.microsoft.com/office/drawing/2014/main" val="2438606889"/>
                    </a:ext>
                  </a:extLst>
                </a:gridCol>
                <a:gridCol w="835592">
                  <a:extLst>
                    <a:ext uri="{9D8B030D-6E8A-4147-A177-3AD203B41FA5}">
                      <a16:colId xmlns:a16="http://schemas.microsoft.com/office/drawing/2014/main" val="4294575217"/>
                    </a:ext>
                  </a:extLst>
                </a:gridCol>
                <a:gridCol w="835592">
                  <a:extLst>
                    <a:ext uri="{9D8B030D-6E8A-4147-A177-3AD203B41FA5}">
                      <a16:colId xmlns:a16="http://schemas.microsoft.com/office/drawing/2014/main" val="2549113137"/>
                    </a:ext>
                  </a:extLst>
                </a:gridCol>
                <a:gridCol w="1164615">
                  <a:extLst>
                    <a:ext uri="{9D8B030D-6E8A-4147-A177-3AD203B41FA5}">
                      <a16:colId xmlns:a16="http://schemas.microsoft.com/office/drawing/2014/main" val="1258855946"/>
                    </a:ext>
                  </a:extLst>
                </a:gridCol>
                <a:gridCol w="1493638">
                  <a:extLst>
                    <a:ext uri="{9D8B030D-6E8A-4147-A177-3AD203B41FA5}">
                      <a16:colId xmlns:a16="http://schemas.microsoft.com/office/drawing/2014/main" val="2142235128"/>
                    </a:ext>
                  </a:extLst>
                </a:gridCol>
                <a:gridCol w="1657527">
                  <a:extLst>
                    <a:ext uri="{9D8B030D-6E8A-4147-A177-3AD203B41FA5}">
                      <a16:colId xmlns:a16="http://schemas.microsoft.com/office/drawing/2014/main" val="2149250707"/>
                    </a:ext>
                  </a:extLst>
                </a:gridCol>
                <a:gridCol w="968444">
                  <a:extLst>
                    <a:ext uri="{9D8B030D-6E8A-4147-A177-3AD203B41FA5}">
                      <a16:colId xmlns:a16="http://schemas.microsoft.com/office/drawing/2014/main" val="2549562372"/>
                    </a:ext>
                  </a:extLst>
                </a:gridCol>
                <a:gridCol w="1046664">
                  <a:extLst>
                    <a:ext uri="{9D8B030D-6E8A-4147-A177-3AD203B41FA5}">
                      <a16:colId xmlns:a16="http://schemas.microsoft.com/office/drawing/2014/main" val="3647382316"/>
                    </a:ext>
                  </a:extLst>
                </a:gridCol>
                <a:gridCol w="1262702">
                  <a:extLst>
                    <a:ext uri="{9D8B030D-6E8A-4147-A177-3AD203B41FA5}">
                      <a16:colId xmlns:a16="http://schemas.microsoft.com/office/drawing/2014/main" val="4107760742"/>
                    </a:ext>
                  </a:extLst>
                </a:gridCol>
              </a:tblGrid>
              <a:tr h="833315">
                <a:tc>
                  <a:txBody>
                    <a:bodyPr/>
                    <a:lstStyle/>
                    <a:p>
                      <a:endParaRPr lang="es-PE" sz="2400" dirty="0">
                        <a:solidFill>
                          <a:schemeClr val="bg1"/>
                        </a:solidFill>
                        <a:effectLst/>
                        <a:latin typeface="Times New Roman" panose="02020603050405020304" pitchFamily="18" charset="0"/>
                      </a:endParaRPr>
                    </a:p>
                  </a:txBody>
                  <a:tcPr marL="44450" marR="44450" marT="0" marB="0" anchor="b">
                    <a:solidFill>
                      <a:srgbClr val="1F5B44"/>
                    </a:solidFill>
                  </a:tcPr>
                </a:tc>
                <a:tc>
                  <a:txBody>
                    <a:bodyPr/>
                    <a:lstStyle/>
                    <a:p>
                      <a:endParaRPr lang="es-PE" sz="2400" dirty="0">
                        <a:solidFill>
                          <a:schemeClr val="bg1"/>
                        </a:solidFill>
                        <a:effectLst/>
                        <a:latin typeface="Times New Roman" panose="02020603050405020304" pitchFamily="18" charset="0"/>
                      </a:endParaRPr>
                    </a:p>
                  </a:txBody>
                  <a:tcPr marL="44450" marR="44450" marT="0" marB="0" anchor="b">
                    <a:solidFill>
                      <a:srgbClr val="1F5B44"/>
                    </a:solidFill>
                  </a:tcPr>
                </a:tc>
                <a:tc>
                  <a:txBody>
                    <a:bodyPr/>
                    <a:lstStyle/>
                    <a:p>
                      <a:endParaRPr lang="es-PE" sz="2400" dirty="0">
                        <a:solidFill>
                          <a:schemeClr val="bg1"/>
                        </a:solidFill>
                        <a:effectLst/>
                        <a:latin typeface="Times New Roman" panose="02020603050405020304" pitchFamily="18" charset="0"/>
                      </a:endParaRPr>
                    </a:p>
                  </a:txBody>
                  <a:tcPr marL="44450" marR="44450" marT="0" marB="0" anchor="b">
                    <a:solidFill>
                      <a:srgbClr val="1F5B44"/>
                    </a:solidFill>
                  </a:tcPr>
                </a:tc>
                <a:tc>
                  <a:txBody>
                    <a:bodyPr/>
                    <a:lstStyle/>
                    <a:p>
                      <a:endParaRPr lang="es-PE" sz="2400" dirty="0">
                        <a:solidFill>
                          <a:schemeClr val="bg1"/>
                        </a:solidFill>
                        <a:effectLst/>
                        <a:latin typeface="Times New Roman" panose="02020603050405020304" pitchFamily="18" charset="0"/>
                      </a:endParaRPr>
                    </a:p>
                  </a:txBody>
                  <a:tcPr marL="44450" marR="44450" marT="0" marB="0" anchor="b">
                    <a:solidFill>
                      <a:srgbClr val="1F5B44"/>
                    </a:solidFill>
                  </a:tcPr>
                </a:tc>
                <a:tc>
                  <a:txBody>
                    <a:bodyPr/>
                    <a:lstStyle/>
                    <a:p>
                      <a:endParaRPr lang="es-PE" sz="2400" dirty="0">
                        <a:solidFill>
                          <a:schemeClr val="bg1"/>
                        </a:solidFill>
                        <a:effectLst/>
                        <a:latin typeface="Times New Roman" panose="02020603050405020304" pitchFamily="18" charset="0"/>
                      </a:endParaRPr>
                    </a:p>
                  </a:txBody>
                  <a:tcPr marL="44450" marR="44450" marT="0" marB="0" anchor="b">
                    <a:solidFill>
                      <a:srgbClr val="1F5B44"/>
                    </a:solidFill>
                  </a:tcPr>
                </a:tc>
                <a:tc>
                  <a:txBody>
                    <a:bodyPr/>
                    <a:lstStyle/>
                    <a:p>
                      <a:endParaRPr lang="es-PE" sz="2400" dirty="0">
                        <a:solidFill>
                          <a:schemeClr val="bg1"/>
                        </a:solidFill>
                        <a:effectLst/>
                        <a:latin typeface="Times New Roman" panose="02020603050405020304" pitchFamily="18" charset="0"/>
                      </a:endParaRPr>
                    </a:p>
                  </a:txBody>
                  <a:tcPr marL="44450" marR="44450" marT="0" marB="0" anchor="b">
                    <a:solidFill>
                      <a:srgbClr val="1F5B44"/>
                    </a:solidFill>
                  </a:tcPr>
                </a:tc>
                <a:tc gridSpan="3">
                  <a:txBody>
                    <a:bodyPr/>
                    <a:lstStyle/>
                    <a:p>
                      <a:pPr algn="ctr">
                        <a:spcAft>
                          <a:spcPts val="0"/>
                        </a:spcAft>
                      </a:pPr>
                      <a:r>
                        <a:rPr lang="es-PE" sz="2400" dirty="0">
                          <a:solidFill>
                            <a:schemeClr val="bg1"/>
                          </a:solidFill>
                          <a:effectLst/>
                        </a:rPr>
                        <a:t>MONTO ASIGNADO POR EL MEF</a:t>
                      </a:r>
                      <a:endParaRPr lang="es-PE"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1F5B44"/>
                    </a:solidFill>
                  </a:tcPr>
                </a:tc>
                <a:tc hMerge="1">
                  <a:txBody>
                    <a:bodyPr/>
                    <a:lstStyle/>
                    <a:p>
                      <a:endParaRPr lang="es-PE"/>
                    </a:p>
                  </a:txBody>
                  <a:tcPr/>
                </a:tc>
                <a:tc hMerge="1">
                  <a:txBody>
                    <a:bodyPr/>
                    <a:lstStyle/>
                    <a:p>
                      <a:endParaRPr lang="es-PE"/>
                    </a:p>
                  </a:txBody>
                  <a:tcPr/>
                </a:tc>
                <a:tc>
                  <a:txBody>
                    <a:bodyPr/>
                    <a:lstStyle/>
                    <a:p>
                      <a:pPr algn="ctr">
                        <a:spcAft>
                          <a:spcPts val="0"/>
                        </a:spcAft>
                      </a:pPr>
                      <a:r>
                        <a:rPr lang="es-PE" sz="3200">
                          <a:solidFill>
                            <a:schemeClr val="bg1"/>
                          </a:solidFill>
                          <a:effectLst/>
                        </a:rPr>
                        <a:t> </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1F5B44"/>
                    </a:solidFill>
                  </a:tcPr>
                </a:tc>
                <a:extLst>
                  <a:ext uri="{0D108BD9-81ED-4DB2-BD59-A6C34878D82A}">
                    <a16:rowId xmlns:a16="http://schemas.microsoft.com/office/drawing/2014/main" val="1518961276"/>
                  </a:ext>
                </a:extLst>
              </a:tr>
              <a:tr h="795437">
                <a:tc>
                  <a:txBody>
                    <a:bodyPr/>
                    <a:lstStyle/>
                    <a:p>
                      <a:pPr algn="ctr">
                        <a:spcAft>
                          <a:spcPts val="0"/>
                        </a:spcAft>
                      </a:pPr>
                      <a:r>
                        <a:rPr lang="es-PE" sz="1600">
                          <a:solidFill>
                            <a:schemeClr val="bg1"/>
                          </a:solidFill>
                          <a:effectLst/>
                        </a:rPr>
                        <a:t> </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600">
                          <a:solidFill>
                            <a:schemeClr val="bg1"/>
                          </a:solidFill>
                          <a:effectLst/>
                        </a:rPr>
                        <a:t>2020</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600">
                          <a:solidFill>
                            <a:schemeClr val="bg1"/>
                          </a:solidFill>
                          <a:effectLst/>
                        </a:rPr>
                        <a:t>2021</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600">
                          <a:solidFill>
                            <a:schemeClr val="bg1"/>
                          </a:solidFill>
                          <a:effectLst/>
                        </a:rPr>
                        <a:t>2022</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600">
                          <a:solidFill>
                            <a:schemeClr val="bg1"/>
                          </a:solidFill>
                          <a:effectLst/>
                        </a:rPr>
                        <a:t>2023</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600">
                          <a:solidFill>
                            <a:schemeClr val="bg1"/>
                          </a:solidFill>
                          <a:effectLst/>
                        </a:rPr>
                        <a:t>2024 SOLICITADO</a:t>
                      </a:r>
                      <a:endParaRPr lang="es-PE" sz="3600">
                        <a:solidFill>
                          <a:schemeClr val="bg1"/>
                        </a:solidFill>
                        <a:effectLst/>
                      </a:endParaRPr>
                    </a:p>
                    <a:p>
                      <a:pPr algn="ctr">
                        <a:spcAft>
                          <a:spcPts val="0"/>
                        </a:spcAft>
                      </a:pPr>
                      <a:r>
                        <a:rPr lang="es-ES" sz="1600">
                          <a:solidFill>
                            <a:schemeClr val="bg1"/>
                          </a:solidFill>
                          <a:effectLst/>
                        </a:rPr>
                        <a:t>(A)</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ES" sz="1600">
                          <a:solidFill>
                            <a:schemeClr val="bg1"/>
                          </a:solidFill>
                          <a:effectLst/>
                        </a:rPr>
                        <a:t>2024</a:t>
                      </a:r>
                      <a:endParaRPr lang="es-PE" sz="3600">
                        <a:solidFill>
                          <a:schemeClr val="bg1"/>
                        </a:solidFill>
                        <a:effectLst/>
                      </a:endParaRPr>
                    </a:p>
                    <a:p>
                      <a:pPr algn="ctr">
                        <a:spcAft>
                          <a:spcPts val="0"/>
                        </a:spcAft>
                      </a:pPr>
                      <a:r>
                        <a:rPr lang="es-ES" sz="1600">
                          <a:solidFill>
                            <a:schemeClr val="bg1"/>
                          </a:solidFill>
                          <a:effectLst/>
                        </a:rPr>
                        <a:t>(B)</a:t>
                      </a:r>
                      <a:endParaRPr lang="es-PE" sz="36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PE" sz="1600" dirty="0">
                          <a:solidFill>
                            <a:schemeClr val="bg1"/>
                          </a:solidFill>
                          <a:effectLst/>
                        </a:rPr>
                        <a:t>2025</a:t>
                      </a:r>
                      <a:endParaRPr lang="es-PE"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PE" sz="1600" dirty="0">
                          <a:solidFill>
                            <a:schemeClr val="bg1"/>
                          </a:solidFill>
                          <a:effectLst/>
                        </a:rPr>
                        <a:t>2026</a:t>
                      </a:r>
                      <a:endParaRPr lang="es-PE"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1F5B44"/>
                    </a:solidFill>
                  </a:tcPr>
                </a:tc>
                <a:tc>
                  <a:txBody>
                    <a:bodyPr/>
                    <a:lstStyle/>
                    <a:p>
                      <a:pPr algn="ctr">
                        <a:spcAft>
                          <a:spcPts val="0"/>
                        </a:spcAft>
                      </a:pPr>
                      <a:r>
                        <a:rPr lang="es-PE" sz="1600" dirty="0">
                          <a:solidFill>
                            <a:schemeClr val="bg1"/>
                          </a:solidFill>
                          <a:effectLst/>
                        </a:rPr>
                        <a:t> </a:t>
                      </a:r>
                      <a:endParaRPr lang="es-PE" sz="3600" dirty="0">
                        <a:solidFill>
                          <a:schemeClr val="bg1"/>
                        </a:solidFill>
                        <a:effectLst/>
                      </a:endParaRPr>
                    </a:p>
                    <a:p>
                      <a:pPr algn="ctr">
                        <a:spcAft>
                          <a:spcPts val="0"/>
                        </a:spcAft>
                      </a:pPr>
                      <a:r>
                        <a:rPr lang="es-PE" sz="1600" dirty="0">
                          <a:solidFill>
                            <a:schemeClr val="bg1"/>
                          </a:solidFill>
                          <a:effectLst/>
                        </a:rPr>
                        <a:t>VARIACION</a:t>
                      </a:r>
                      <a:endParaRPr lang="es-PE" sz="3600" dirty="0">
                        <a:solidFill>
                          <a:schemeClr val="bg1"/>
                        </a:solidFill>
                        <a:effectLst/>
                      </a:endParaRPr>
                    </a:p>
                    <a:p>
                      <a:pPr algn="ctr">
                        <a:spcAft>
                          <a:spcPts val="0"/>
                        </a:spcAft>
                      </a:pPr>
                      <a:r>
                        <a:rPr lang="es-PE" sz="1600" dirty="0">
                          <a:solidFill>
                            <a:schemeClr val="bg1"/>
                          </a:solidFill>
                          <a:effectLst/>
                        </a:rPr>
                        <a:t>(B)  / (A)</a:t>
                      </a:r>
                      <a:endParaRPr lang="es-PE"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1F5B44"/>
                    </a:solidFill>
                  </a:tcPr>
                </a:tc>
                <a:extLst>
                  <a:ext uri="{0D108BD9-81ED-4DB2-BD59-A6C34878D82A}">
                    <a16:rowId xmlns:a16="http://schemas.microsoft.com/office/drawing/2014/main" val="3306228129"/>
                  </a:ext>
                </a:extLst>
              </a:tr>
              <a:tr h="677069">
                <a:tc>
                  <a:txBody>
                    <a:bodyPr/>
                    <a:lstStyle/>
                    <a:p>
                      <a:pPr algn="just">
                        <a:spcAft>
                          <a:spcPts val="0"/>
                        </a:spcAft>
                      </a:pPr>
                      <a:r>
                        <a:rPr lang="es-ES" sz="1600" dirty="0">
                          <a:solidFill>
                            <a:schemeClr val="tx1"/>
                          </a:solidFill>
                          <a:effectLst/>
                        </a:rPr>
                        <a:t>TOTAL</a:t>
                      </a:r>
                      <a:endParaRPr lang="es-PE"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600" dirty="0">
                          <a:effectLst/>
                        </a:rPr>
                        <a:t>18.66</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600" dirty="0">
                          <a:effectLst/>
                        </a:rPr>
                        <a:t>15.32</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600" dirty="0">
                          <a:effectLst/>
                        </a:rPr>
                        <a:t>14.25</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600" dirty="0">
                          <a:effectLst/>
                        </a:rPr>
                        <a:t>14.92</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600" dirty="0">
                          <a:effectLst/>
                        </a:rPr>
                        <a:t>14.92</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ES" sz="1600" dirty="0">
                          <a:effectLst/>
                        </a:rPr>
                        <a:t>13.56</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PE" sz="1600" dirty="0">
                          <a:effectLst/>
                        </a:rPr>
                        <a:t>12.21</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PE" sz="1600" dirty="0">
                          <a:effectLst/>
                        </a:rPr>
                        <a:t>12.2</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75000"/>
                      </a:schemeClr>
                    </a:solidFill>
                  </a:tcPr>
                </a:tc>
                <a:tc>
                  <a:txBody>
                    <a:bodyPr/>
                    <a:lstStyle/>
                    <a:p>
                      <a:pPr algn="r">
                        <a:spcAft>
                          <a:spcPts val="0"/>
                        </a:spcAft>
                      </a:pPr>
                      <a:r>
                        <a:rPr lang="es-PE" sz="1600" dirty="0">
                          <a:effectLst/>
                        </a:rPr>
                        <a:t> </a:t>
                      </a:r>
                      <a:endParaRPr lang="es-PE" sz="3600" dirty="0">
                        <a:effectLst/>
                      </a:endParaRPr>
                    </a:p>
                    <a:p>
                      <a:pPr algn="r">
                        <a:spcAft>
                          <a:spcPts val="0"/>
                        </a:spcAft>
                      </a:pPr>
                      <a:r>
                        <a:rPr lang="es-PE" sz="1600" dirty="0">
                          <a:effectLst/>
                        </a:rPr>
                        <a:t>- 9%</a:t>
                      </a:r>
                      <a:endParaRPr lang="es-PE"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chemeClr val="bg1">
                        <a:lumMod val="75000"/>
                      </a:schemeClr>
                    </a:solidFill>
                  </a:tcPr>
                </a:tc>
                <a:extLst>
                  <a:ext uri="{0D108BD9-81ED-4DB2-BD59-A6C34878D82A}">
                    <a16:rowId xmlns:a16="http://schemas.microsoft.com/office/drawing/2014/main" val="569423381"/>
                  </a:ext>
                </a:extLst>
              </a:tr>
            </a:tbl>
          </a:graphicData>
        </a:graphic>
      </p:graphicFrame>
    </p:spTree>
    <p:extLst>
      <p:ext uri="{BB962C8B-B14F-4D97-AF65-F5344CB8AC3E}">
        <p14:creationId xmlns:p14="http://schemas.microsoft.com/office/powerpoint/2010/main" val="132642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B0E9FD-EAFF-45FB-8632-EC0312A86AA6}"/>
              </a:ext>
            </a:extLst>
          </p:cNvPr>
          <p:cNvPicPr>
            <a:picLocks noChangeAspect="1"/>
          </p:cNvPicPr>
          <p:nvPr/>
        </p:nvPicPr>
        <p:blipFill rotWithShape="1">
          <a:blip r:embed="rId2">
            <a:extLst>
              <a:ext uri="{28A0092B-C50C-407E-A947-70E740481C1C}">
                <a14:useLocalDpi xmlns:a14="http://schemas.microsoft.com/office/drawing/2010/main" val="0"/>
              </a:ext>
            </a:extLst>
          </a:blip>
          <a:srcRect t="5334"/>
          <a:stretch/>
        </p:blipFill>
        <p:spPr>
          <a:xfrm>
            <a:off x="0" y="-1"/>
            <a:ext cx="12192000" cy="6913147"/>
          </a:xfrm>
          <a:prstGeom prst="rect">
            <a:avLst/>
          </a:prstGeom>
        </p:spPr>
      </p:pic>
      <p:sp>
        <p:nvSpPr>
          <p:cNvPr id="3" name="Google Shape;275;p8">
            <a:extLst>
              <a:ext uri="{FF2B5EF4-FFF2-40B4-BE49-F238E27FC236}">
                <a16:creationId xmlns:a16="http://schemas.microsoft.com/office/drawing/2014/main" id="{9B8C1DA0-C098-4515-8B81-473774384D19}"/>
              </a:ext>
            </a:extLst>
          </p:cNvPr>
          <p:cNvSpPr/>
          <p:nvPr/>
        </p:nvSpPr>
        <p:spPr>
          <a:xfrm>
            <a:off x="952500" y="3137638"/>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a:ea typeface="+mn-ea"/>
                <a:cs typeface="Calibri"/>
                <a:sym typeface="Calibri"/>
              </a:rPr>
              <a:t>PROPUESTAS LEGISLATIVAS – PRESUPUESTO 2024</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78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20" name="Grupo 19">
            <a:extLst>
              <a:ext uri="{FF2B5EF4-FFF2-40B4-BE49-F238E27FC236}">
                <a16:creationId xmlns:a16="http://schemas.microsoft.com/office/drawing/2014/main" id="{DB549A3A-BF32-474A-A6EE-6336170356BB}"/>
              </a:ext>
            </a:extLst>
          </p:cNvPr>
          <p:cNvGrpSpPr/>
          <p:nvPr/>
        </p:nvGrpSpPr>
        <p:grpSpPr>
          <a:xfrm>
            <a:off x="322118" y="1274069"/>
            <a:ext cx="10743816" cy="3493222"/>
            <a:chOff x="322118" y="1153391"/>
            <a:chExt cx="11023214" cy="3493222"/>
          </a:xfrm>
        </p:grpSpPr>
        <p:sp>
          <p:nvSpPr>
            <p:cNvPr id="21" name="Rectángulo redondeado 16">
              <a:extLst>
                <a:ext uri="{FF2B5EF4-FFF2-40B4-BE49-F238E27FC236}">
                  <a16:creationId xmlns:a16="http://schemas.microsoft.com/office/drawing/2014/main" id="{1C88BCFB-846B-4AA2-AFA7-07732572E0CA}"/>
                </a:ext>
              </a:extLst>
            </p:cNvPr>
            <p:cNvSpPr/>
            <p:nvPr/>
          </p:nvSpPr>
          <p:spPr>
            <a:xfrm>
              <a:off x="1151468" y="1153391"/>
              <a:ext cx="10172296"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Reconocimiento a los jueces del Poder Judicial los porcentajes establecidos en la Ley N° 30125</a:t>
              </a:r>
            </a:p>
          </p:txBody>
        </p:sp>
        <p:sp>
          <p:nvSpPr>
            <p:cNvPr id="22" name="Elipse 21">
              <a:extLst>
                <a:ext uri="{FF2B5EF4-FFF2-40B4-BE49-F238E27FC236}">
                  <a16:creationId xmlns:a16="http://schemas.microsoft.com/office/drawing/2014/main" id="{49E346E5-AC28-45D0-B978-FB2424407090}"/>
                </a:ext>
              </a:extLst>
            </p:cNvPr>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a:t>
              </a:r>
              <a:endParaRPr lang="es-PE" sz="1400" b="1" dirty="0"/>
            </a:p>
          </p:txBody>
        </p:sp>
        <p:sp>
          <p:nvSpPr>
            <p:cNvPr id="23" name="CuadroTexto 22">
              <a:extLst>
                <a:ext uri="{FF2B5EF4-FFF2-40B4-BE49-F238E27FC236}">
                  <a16:creationId xmlns:a16="http://schemas.microsoft.com/office/drawing/2014/main" id="{9B8CF7B7-29B4-422B-87A7-747E03D38968}"/>
                </a:ext>
              </a:extLst>
            </p:cNvPr>
            <p:cNvSpPr txBox="1"/>
            <p:nvPr/>
          </p:nvSpPr>
          <p:spPr>
            <a:xfrm>
              <a:off x="1151468" y="1968957"/>
              <a:ext cx="10193864" cy="2677656"/>
            </a:xfrm>
            <a:prstGeom prst="rect">
              <a:avLst/>
            </a:prstGeom>
            <a:noFill/>
          </p:spPr>
          <p:txBody>
            <a:bodyPr wrap="square" rtlCol="0">
              <a:spAutoFit/>
            </a:bodyPr>
            <a:lstStyle/>
            <a:p>
              <a:pPr algn="just"/>
              <a:r>
                <a:rPr lang="es-ES" sz="1400" b="1" dirty="0"/>
                <a:t>Disposición Complementaria X </a:t>
              </a:r>
            </a:p>
            <a:p>
              <a:pPr algn="just"/>
              <a:r>
                <a:rPr lang="es-ES" sz="1400" b="1" dirty="0"/>
                <a:t>Aprobación de la bonificación adicional a favor de los jueces superiores, jueces especializados o mixtos y jueces de paz letrados del Poder Judicial:</a:t>
              </a:r>
            </a:p>
            <a:p>
              <a:pPr algn="just"/>
              <a:r>
                <a:rPr lang="es-ES" sz="1400" dirty="0"/>
                <a:t>Apruébese que el haber total mensual de los jueces superiores, jueces especializados o mixto y jueces de paz letrados del Poder Judicial se determina aplicando al ingreso total de los jueces supremos, los porcentajes establecidos en el literal b) del artículo 186° del Texto Único Ordenado la Ley Orgánica del Poder Judicial, modificado por la Ley N° 30125 - Ley que establece medidas para el fortalecimiento del Poder Judicial, considerando para tal efecto, la bonificación adicional de los jueces supremos establecida en la Segunda Disposición Complementaria Final de la Ley N° 30970 – Ley que aprueba diversas medidas presupuestarias para coadyuvar a la calidad y la ejecución del gasto público y dicta otras medidas.</a:t>
              </a:r>
            </a:p>
            <a:p>
              <a:pPr algn="just"/>
              <a:endParaRPr lang="es-ES" sz="1400" dirty="0"/>
            </a:p>
            <a:p>
              <a:pPr algn="just"/>
              <a:r>
                <a:rPr lang="es-ES" sz="1400" dirty="0"/>
                <a:t>Para tal efecto los jueces superiores, jueces especializados o mixto y jueces de paz letrados del Poder Judicial percibirán una bonificación adicional calculado en base a los porcentajes establecidos en el Ley N° 30125. </a:t>
              </a:r>
            </a:p>
          </p:txBody>
        </p:sp>
      </p:grpSp>
    </p:spTree>
    <p:extLst>
      <p:ext uri="{BB962C8B-B14F-4D97-AF65-F5344CB8AC3E}">
        <p14:creationId xmlns:p14="http://schemas.microsoft.com/office/powerpoint/2010/main" val="118877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16" name="Grupo 15">
            <a:extLst>
              <a:ext uri="{FF2B5EF4-FFF2-40B4-BE49-F238E27FC236}">
                <a16:creationId xmlns:a16="http://schemas.microsoft.com/office/drawing/2014/main" id="{072603AB-5EA4-4AFB-9885-DE25AF01D729}"/>
              </a:ext>
            </a:extLst>
          </p:cNvPr>
          <p:cNvGrpSpPr/>
          <p:nvPr/>
        </p:nvGrpSpPr>
        <p:grpSpPr>
          <a:xfrm>
            <a:off x="390795" y="1273231"/>
            <a:ext cx="10743816" cy="3493222"/>
            <a:chOff x="322118" y="1153391"/>
            <a:chExt cx="11023214" cy="3493222"/>
          </a:xfrm>
        </p:grpSpPr>
        <p:sp>
          <p:nvSpPr>
            <p:cNvPr id="17" name="Rectángulo redondeado 20">
              <a:extLst>
                <a:ext uri="{FF2B5EF4-FFF2-40B4-BE49-F238E27FC236}">
                  <a16:creationId xmlns:a16="http://schemas.microsoft.com/office/drawing/2014/main" id="{BB938EF5-02FA-4AEE-8961-CEBE693F50A8}"/>
                </a:ext>
              </a:extLst>
            </p:cNvPr>
            <p:cNvSpPr/>
            <p:nvPr/>
          </p:nvSpPr>
          <p:spPr>
            <a:xfrm>
              <a:off x="1151468" y="1153391"/>
              <a:ext cx="10123401"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Otorgar por única vez una bonificación extraordinaria a favor de los magistrados del Poder Judicial </a:t>
              </a:r>
            </a:p>
          </p:txBody>
        </p:sp>
        <p:sp>
          <p:nvSpPr>
            <p:cNvPr id="18" name="Elipse 17">
              <a:extLst>
                <a:ext uri="{FF2B5EF4-FFF2-40B4-BE49-F238E27FC236}">
                  <a16:creationId xmlns:a16="http://schemas.microsoft.com/office/drawing/2014/main" id="{FD44763F-A418-490D-A98F-4C255009A8C2}"/>
                </a:ext>
              </a:extLst>
            </p:cNvPr>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2</a:t>
              </a:r>
              <a:endParaRPr lang="es-PE" sz="1400" b="1" dirty="0"/>
            </a:p>
          </p:txBody>
        </p:sp>
        <p:sp>
          <p:nvSpPr>
            <p:cNvPr id="19" name="CuadroTexto 18">
              <a:extLst>
                <a:ext uri="{FF2B5EF4-FFF2-40B4-BE49-F238E27FC236}">
                  <a16:creationId xmlns:a16="http://schemas.microsoft.com/office/drawing/2014/main" id="{12DD1B87-479C-433D-8808-D52DD3CB910B}"/>
                </a:ext>
              </a:extLst>
            </p:cNvPr>
            <p:cNvSpPr txBox="1"/>
            <p:nvPr/>
          </p:nvSpPr>
          <p:spPr>
            <a:xfrm>
              <a:off x="1151468" y="1968957"/>
              <a:ext cx="10193864" cy="2677656"/>
            </a:xfrm>
            <a:prstGeom prst="rect">
              <a:avLst/>
            </a:prstGeom>
            <a:noFill/>
          </p:spPr>
          <p:txBody>
            <a:bodyPr wrap="square" rtlCol="0">
              <a:spAutoFit/>
            </a:bodyPr>
            <a:lstStyle/>
            <a:p>
              <a:pPr algn="just"/>
              <a:r>
                <a:rPr lang="es-ES" sz="1400" b="1" dirty="0"/>
                <a:t>Disposición Complementaria X </a:t>
              </a:r>
            </a:p>
            <a:p>
              <a:pPr algn="just"/>
              <a:r>
                <a:rPr lang="es-PE" sz="1400" b="1" dirty="0"/>
                <a:t>Aprobar una bonificación extraordinaria y por única vez a favor de los jueces del Poder Judicial:</a:t>
              </a:r>
            </a:p>
            <a:p>
              <a:pPr algn="just"/>
              <a:endParaRPr lang="es-ES" sz="1400" dirty="0"/>
            </a:p>
            <a:p>
              <a:pPr algn="just"/>
              <a:r>
                <a:rPr lang="es-PE" sz="1400" dirty="0"/>
                <a:t>Apruébese el otorgamiento de una bonificación extraordinaria y por única vez equivalente a S/ 10,000.00 diez mil soles y 00/100 a favor de los jueces del Poder Judicial. </a:t>
              </a:r>
            </a:p>
            <a:p>
              <a:pPr algn="just"/>
              <a:r>
                <a:rPr lang="es-PE" sz="1400" dirty="0"/>
                <a:t>Para efectos de implementar lo dispuesto, exonérese al Poder Judicial de las medidas de austeridad establecidas en el artículo 6 de la presente ley. Asimismo, se dispone que la bonificación extraordinaria no está afecta a cargas sociales, no tiene naturaleza remunerativa ni pensionables.</a:t>
              </a:r>
            </a:p>
            <a:p>
              <a:pPr algn="just"/>
              <a:endParaRPr lang="es-PE" sz="1400" dirty="0"/>
            </a:p>
            <a:p>
              <a:pPr algn="just"/>
              <a:r>
                <a:rPr lang="es-PE" sz="1400" dirty="0"/>
                <a:t>La implementación de la presente disposición se financia con cargo al presupuesto institucional del Poder Judicial, para lo cual el Ministerio de Economía y Finanzas otorgará los recursos correspondientes.</a:t>
              </a:r>
            </a:p>
            <a:p>
              <a:pPr algn="just"/>
              <a:endParaRPr lang="es-ES" sz="1400" dirty="0"/>
            </a:p>
          </p:txBody>
        </p:sp>
      </p:grpSp>
    </p:spTree>
    <p:extLst>
      <p:ext uri="{BB962C8B-B14F-4D97-AF65-F5344CB8AC3E}">
        <p14:creationId xmlns:p14="http://schemas.microsoft.com/office/powerpoint/2010/main" val="3159571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6" name="Grupo 5"/>
          <p:cNvGrpSpPr/>
          <p:nvPr/>
        </p:nvGrpSpPr>
        <p:grpSpPr>
          <a:xfrm>
            <a:off x="322118" y="967985"/>
            <a:ext cx="10743816" cy="1670849"/>
            <a:chOff x="322118" y="1153391"/>
            <a:chExt cx="11023214" cy="1670849"/>
          </a:xfrm>
        </p:grpSpPr>
        <p:sp>
          <p:nvSpPr>
            <p:cNvPr id="2" name="Rectángulo redondeado 1"/>
            <p:cNvSpPr/>
            <p:nvPr/>
          </p:nvSpPr>
          <p:spPr>
            <a:xfrm>
              <a:off x="1151468" y="1153391"/>
              <a:ext cx="10172296"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t>Medidas de austeridad, disciplina y calidad en el gasto público</a:t>
              </a:r>
            </a:p>
            <a:p>
              <a:pPr algn="just"/>
              <a:r>
                <a:rPr lang="es-ES" sz="2000" dirty="0"/>
                <a:t>Articulo. Medidas en materia de personal</a:t>
              </a:r>
            </a:p>
          </p:txBody>
        </p:sp>
        <p:sp>
          <p:nvSpPr>
            <p:cNvPr id="3" name="Elipse 2"/>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endParaRPr lang="es-PE" b="1" dirty="0"/>
            </a:p>
          </p:txBody>
        </p:sp>
        <p:sp>
          <p:nvSpPr>
            <p:cNvPr id="4" name="CuadroTexto 3"/>
            <p:cNvSpPr txBox="1"/>
            <p:nvPr/>
          </p:nvSpPr>
          <p:spPr>
            <a:xfrm>
              <a:off x="1151468" y="2085576"/>
              <a:ext cx="10193864" cy="738664"/>
            </a:xfrm>
            <a:prstGeom prst="rect">
              <a:avLst/>
            </a:prstGeom>
            <a:noFill/>
          </p:spPr>
          <p:txBody>
            <a:bodyPr wrap="square" rtlCol="0">
              <a:spAutoFit/>
            </a:bodyPr>
            <a:lstStyle/>
            <a:p>
              <a:pPr algn="just"/>
              <a:r>
                <a:rPr lang="es-PE" sz="1400" dirty="0"/>
                <a:t>“Prohíbase el ingreso de personal en el sector público por servicios personales y el nombramiento, salvo en los supuestos siguientes:</a:t>
              </a:r>
            </a:p>
            <a:p>
              <a:pPr algn="just"/>
              <a:r>
                <a:rPr lang="es-PE" sz="1400" dirty="0"/>
                <a:t>         ●   El nombramiento en plaza presupuestada cuando se trate de magistrados del Poder Judicial.</a:t>
              </a:r>
            </a:p>
            <a:p>
              <a:pPr algn="just"/>
              <a:r>
                <a:rPr lang="es-PE" sz="1400" dirty="0"/>
                <a:t>         ●   La contratación temporal de Jueces Supernumerarios que no se encuentran en la carrera judicial.”</a:t>
              </a:r>
            </a:p>
          </p:txBody>
        </p:sp>
      </p:grpSp>
      <p:grpSp>
        <p:nvGrpSpPr>
          <p:cNvPr id="16" name="Grupo 15">
            <a:extLst>
              <a:ext uri="{FF2B5EF4-FFF2-40B4-BE49-F238E27FC236}">
                <a16:creationId xmlns:a16="http://schemas.microsoft.com/office/drawing/2014/main" id="{1DDFD59E-8FD2-4968-B10E-5E019C8568E2}"/>
              </a:ext>
            </a:extLst>
          </p:cNvPr>
          <p:cNvGrpSpPr/>
          <p:nvPr/>
        </p:nvGrpSpPr>
        <p:grpSpPr>
          <a:xfrm>
            <a:off x="322118" y="2886561"/>
            <a:ext cx="10743816" cy="2416004"/>
            <a:chOff x="322118" y="1153391"/>
            <a:chExt cx="11023214" cy="2416004"/>
          </a:xfrm>
        </p:grpSpPr>
        <p:sp>
          <p:nvSpPr>
            <p:cNvPr id="17" name="Rectángulo redondeado 1">
              <a:extLst>
                <a:ext uri="{FF2B5EF4-FFF2-40B4-BE49-F238E27FC236}">
                  <a16:creationId xmlns:a16="http://schemas.microsoft.com/office/drawing/2014/main" id="{B9188B1B-EF33-43B9-8FF2-0A8B5E0B0F79}"/>
                </a:ext>
              </a:extLst>
            </p:cNvPr>
            <p:cNvSpPr/>
            <p:nvPr/>
          </p:nvSpPr>
          <p:spPr>
            <a:xfrm>
              <a:off x="1151468" y="1153391"/>
              <a:ext cx="10172296"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Contratación de personal bajo el D.L. N° 728 para la implementación y fortalecimiento de OOJJ y administrativos en el Poder Judicial</a:t>
              </a:r>
            </a:p>
          </p:txBody>
        </p:sp>
        <p:sp>
          <p:nvSpPr>
            <p:cNvPr id="18" name="Elipse 17">
              <a:extLst>
                <a:ext uri="{FF2B5EF4-FFF2-40B4-BE49-F238E27FC236}">
                  <a16:creationId xmlns:a16="http://schemas.microsoft.com/office/drawing/2014/main" id="{5AA16023-6AE8-45A3-BBBA-E2C9C8F31C39}"/>
                </a:ext>
              </a:extLst>
            </p:cNvPr>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4</a:t>
              </a:r>
              <a:endParaRPr lang="es-PE" b="1" dirty="0"/>
            </a:p>
          </p:txBody>
        </p:sp>
        <p:sp>
          <p:nvSpPr>
            <p:cNvPr id="19" name="CuadroTexto 18">
              <a:extLst>
                <a:ext uri="{FF2B5EF4-FFF2-40B4-BE49-F238E27FC236}">
                  <a16:creationId xmlns:a16="http://schemas.microsoft.com/office/drawing/2014/main" id="{59FBDE44-9A80-49E6-88DD-979FC84C40DB}"/>
                </a:ext>
              </a:extLst>
            </p:cNvPr>
            <p:cNvSpPr txBox="1"/>
            <p:nvPr/>
          </p:nvSpPr>
          <p:spPr>
            <a:xfrm>
              <a:off x="1151468" y="1968957"/>
              <a:ext cx="10193864" cy="1600438"/>
            </a:xfrm>
            <a:prstGeom prst="rect">
              <a:avLst/>
            </a:prstGeom>
            <a:noFill/>
          </p:spPr>
          <p:txBody>
            <a:bodyPr wrap="square" rtlCol="0">
              <a:spAutoFit/>
            </a:bodyPr>
            <a:lstStyle/>
            <a:p>
              <a:pPr algn="just"/>
              <a:r>
                <a:rPr lang="es-ES" sz="1400" dirty="0"/>
                <a:t>“Exonérese al Poder Judicial de las medidas de austeridad en materia de personal establecidas en la presente Ley, para efectuar la contratación de personal jurisdiccional y administrativo bajo el Decreto Legislativo N° 728 para la implementación y fortalecimiento de órganos jurisdiccionales y administrativo en el Poder Judicial.</a:t>
              </a:r>
            </a:p>
            <a:p>
              <a:pPr algn="just"/>
              <a:endParaRPr lang="es-ES" sz="1400" dirty="0"/>
            </a:p>
            <a:p>
              <a:pPr algn="just"/>
              <a:r>
                <a:rPr lang="es-ES" sz="1400" dirty="0"/>
                <a:t>Para efectos de implementar lo dispuesto, exonerase al Poder Judicial de las restricciones previstas en los artículos 6 y 8 de la presente ley. La aplicación de lo establecido en el presente artículo se sujeta al presupuesto institucional de este poder del Estado, para lo cual el Ministerio de Economía y Finanzas otorgara los recursos necesarios para dicho fin.”</a:t>
              </a:r>
            </a:p>
          </p:txBody>
        </p:sp>
      </p:grpSp>
    </p:spTree>
    <p:extLst>
      <p:ext uri="{BB962C8B-B14F-4D97-AF65-F5344CB8AC3E}">
        <p14:creationId xmlns:p14="http://schemas.microsoft.com/office/powerpoint/2010/main" val="2553153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12" name="Grupo 11"/>
          <p:cNvGrpSpPr/>
          <p:nvPr/>
        </p:nvGrpSpPr>
        <p:grpSpPr>
          <a:xfrm>
            <a:off x="322118" y="970081"/>
            <a:ext cx="10743816" cy="2631448"/>
            <a:chOff x="322118" y="1153391"/>
            <a:chExt cx="11023214" cy="2631448"/>
          </a:xfrm>
        </p:grpSpPr>
        <p:sp>
          <p:nvSpPr>
            <p:cNvPr id="13" name="Rectángulo redondeado 12"/>
            <p:cNvSpPr/>
            <p:nvPr/>
          </p:nvSpPr>
          <p:spPr>
            <a:xfrm>
              <a:off x="1151468" y="1153391"/>
              <a:ext cx="10172296"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Efectuar el incremento de las retribuciones de los trabajadores contratados bajo el D. L. N° 1057 - Contrato Administrativo de Servicios</a:t>
              </a:r>
            </a:p>
          </p:txBody>
        </p:sp>
        <p:sp>
          <p:nvSpPr>
            <p:cNvPr id="14" name="Elipse 13"/>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5</a:t>
              </a:r>
              <a:endParaRPr lang="es-PE" b="1" dirty="0"/>
            </a:p>
          </p:txBody>
        </p:sp>
        <p:sp>
          <p:nvSpPr>
            <p:cNvPr id="15" name="CuadroTexto 14"/>
            <p:cNvSpPr txBox="1"/>
            <p:nvPr/>
          </p:nvSpPr>
          <p:spPr>
            <a:xfrm>
              <a:off x="1151468" y="1968957"/>
              <a:ext cx="10193864" cy="1815882"/>
            </a:xfrm>
            <a:prstGeom prst="rect">
              <a:avLst/>
            </a:prstGeom>
            <a:noFill/>
          </p:spPr>
          <p:txBody>
            <a:bodyPr wrap="square" rtlCol="0">
              <a:spAutoFit/>
            </a:bodyPr>
            <a:lstStyle/>
            <a:p>
              <a:pPr algn="just"/>
              <a:r>
                <a:rPr lang="es-ES" sz="1400" dirty="0"/>
                <a:t>Exonérese al Poder Judicial de las medidas de gasto en ingresos del personal establecido en la presente ley y de las restricciones establecidas en el Artículo 7 del Reglamento del Decreto Legislativo 1057, a fin de efectuar el incremento de las retribuciones a los trabajadores con contratos indeterminado bajo el Decreto Legislativo N° 1057 – Contrato Administrativo de Servicios – CAS, y la Ley 31131, que perciban ingresos menores a S/ 3,590.00.</a:t>
              </a:r>
            </a:p>
            <a:p>
              <a:pPr algn="just"/>
              <a:endParaRPr lang="es-ES" sz="1400" dirty="0"/>
            </a:p>
            <a:p>
              <a:pPr algn="just"/>
              <a:r>
                <a:rPr lang="es-ES" sz="1400" dirty="0"/>
                <a:t>Para efectos de implementar lo dispuesto, exonérese al Poder Judicial de las restricciones previstas sobre el ingreso de personal señaladas en el artículo 6 de la presente ley. Esta disposición será financiada con el presupuesto del Poder Judicial, debiendo el Ministerio de Economía y Finanzas otorgar los recursos para dicho fin.</a:t>
              </a:r>
            </a:p>
          </p:txBody>
        </p:sp>
      </p:grpSp>
      <p:grpSp>
        <p:nvGrpSpPr>
          <p:cNvPr id="16" name="Grupo 15">
            <a:extLst>
              <a:ext uri="{FF2B5EF4-FFF2-40B4-BE49-F238E27FC236}">
                <a16:creationId xmlns:a16="http://schemas.microsoft.com/office/drawing/2014/main" id="{0CA5D556-533C-4A40-8201-2717051D927D}"/>
              </a:ext>
            </a:extLst>
          </p:cNvPr>
          <p:cNvGrpSpPr/>
          <p:nvPr/>
        </p:nvGrpSpPr>
        <p:grpSpPr>
          <a:xfrm>
            <a:off x="322118" y="3802133"/>
            <a:ext cx="10743816" cy="3118002"/>
            <a:chOff x="322118" y="1098466"/>
            <a:chExt cx="11023214" cy="3118002"/>
          </a:xfrm>
        </p:grpSpPr>
        <p:sp>
          <p:nvSpPr>
            <p:cNvPr id="17" name="Rectángulo redondeado 16">
              <a:extLst>
                <a:ext uri="{FF2B5EF4-FFF2-40B4-BE49-F238E27FC236}">
                  <a16:creationId xmlns:a16="http://schemas.microsoft.com/office/drawing/2014/main" id="{4BFE6390-3AB7-4427-BB65-E70F31761FF7}"/>
                </a:ext>
              </a:extLst>
            </p:cNvPr>
            <p:cNvSpPr/>
            <p:nvPr/>
          </p:nvSpPr>
          <p:spPr>
            <a:xfrm>
              <a:off x="1151468" y="1098961"/>
              <a:ext cx="10172296"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Autorizar al Poder Ejecutivo la aprobación de la nueva escala remunerativa del Poder Judicial</a:t>
              </a:r>
            </a:p>
          </p:txBody>
        </p:sp>
        <p:sp>
          <p:nvSpPr>
            <p:cNvPr id="18" name="Elipse 17">
              <a:extLst>
                <a:ext uri="{FF2B5EF4-FFF2-40B4-BE49-F238E27FC236}">
                  <a16:creationId xmlns:a16="http://schemas.microsoft.com/office/drawing/2014/main" id="{5CB82012-BA9F-4FF3-8DB1-8C8D4BC26A22}"/>
                </a:ext>
              </a:extLst>
            </p:cNvPr>
            <p:cNvSpPr/>
            <p:nvPr/>
          </p:nvSpPr>
          <p:spPr>
            <a:xfrm>
              <a:off x="322118" y="10984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6</a:t>
              </a:r>
              <a:endParaRPr lang="es-PE" b="1" dirty="0"/>
            </a:p>
          </p:txBody>
        </p:sp>
        <p:sp>
          <p:nvSpPr>
            <p:cNvPr id="19" name="CuadroTexto 18">
              <a:extLst>
                <a:ext uri="{FF2B5EF4-FFF2-40B4-BE49-F238E27FC236}">
                  <a16:creationId xmlns:a16="http://schemas.microsoft.com/office/drawing/2014/main" id="{B0337D68-0B34-4CCA-A2E8-DF5A01B1125D}"/>
                </a:ext>
              </a:extLst>
            </p:cNvPr>
            <p:cNvSpPr txBox="1"/>
            <p:nvPr/>
          </p:nvSpPr>
          <p:spPr>
            <a:xfrm>
              <a:off x="1151468" y="1892755"/>
              <a:ext cx="10193864" cy="2323713"/>
            </a:xfrm>
            <a:prstGeom prst="rect">
              <a:avLst/>
            </a:prstGeom>
            <a:noFill/>
          </p:spPr>
          <p:txBody>
            <a:bodyPr wrap="square" rtlCol="0">
              <a:spAutoFit/>
            </a:bodyPr>
            <a:lstStyle/>
            <a:p>
              <a:pPr algn="just"/>
              <a:r>
                <a:rPr lang="es-ES" sz="1450" dirty="0"/>
                <a:t>Se autoriza al Ministerio de Economía y Finanzas, durante el año fiscal 2024, a realizar un estudio de ingresos del personal jurisdiccional y administrativo del Poder Judicial, a fin de determinar una escala de ingreso, acorde con los ingresos de los trabajadores de las entidades del sistema de justicia. La nueva escala de ingresos del personal jurisdiccional y administrativo del Poder Judicial se aprueba mediante decreto supremo refrendado por el ministro de Economía y Finanzas, a propuesta del Presidente del Poder Judicial.</a:t>
              </a:r>
            </a:p>
            <a:p>
              <a:pPr algn="just"/>
              <a:endParaRPr lang="es-ES" sz="1450" dirty="0"/>
            </a:p>
            <a:p>
              <a:pPr algn="just"/>
              <a:r>
                <a:rPr lang="es-ES" sz="1450" dirty="0"/>
                <a:t>Para efectos de implementar lo dispuesto, exonérese al Poder Judicial de lo establecido en el artículo 6 y el numeral 9.1 del artículo 9 de la presente ley. Asimismo, se dispone que el cuarenta por ciento (40%) del monto de la escala de ingresos queda afecto a cargas sociales y es de naturaleza pensionable. La implementación de la presente disposición se financia con cargo al presupuesto institucional del Poder Judicial.</a:t>
              </a:r>
            </a:p>
          </p:txBody>
        </p:sp>
      </p:grpSp>
    </p:spTree>
    <p:extLst>
      <p:ext uri="{BB962C8B-B14F-4D97-AF65-F5344CB8AC3E}">
        <p14:creationId xmlns:p14="http://schemas.microsoft.com/office/powerpoint/2010/main" val="122464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20" name="Grupo 19"/>
          <p:cNvGrpSpPr/>
          <p:nvPr/>
        </p:nvGrpSpPr>
        <p:grpSpPr>
          <a:xfrm>
            <a:off x="322118" y="978597"/>
            <a:ext cx="10743816" cy="3062335"/>
            <a:chOff x="322118" y="1153391"/>
            <a:chExt cx="11023214" cy="3062335"/>
          </a:xfrm>
        </p:grpSpPr>
        <p:sp>
          <p:nvSpPr>
            <p:cNvPr id="21" name="Rectángulo redondeado 20"/>
            <p:cNvSpPr/>
            <p:nvPr/>
          </p:nvSpPr>
          <p:spPr>
            <a:xfrm>
              <a:off x="1151468" y="1153391"/>
              <a:ext cx="10172295"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Autorizase al Poder Judicial a aprobar su Presupuesto Analítico de Personal</a:t>
              </a:r>
            </a:p>
          </p:txBody>
        </p:sp>
        <p:sp>
          <p:nvSpPr>
            <p:cNvPr id="22" name="Elipse 21"/>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7</a:t>
              </a:r>
              <a:endParaRPr lang="es-PE" b="1" dirty="0"/>
            </a:p>
          </p:txBody>
        </p:sp>
        <p:sp>
          <p:nvSpPr>
            <p:cNvPr id="23" name="CuadroTexto 22"/>
            <p:cNvSpPr txBox="1"/>
            <p:nvPr/>
          </p:nvSpPr>
          <p:spPr>
            <a:xfrm>
              <a:off x="1151468" y="1968957"/>
              <a:ext cx="10193864" cy="2246769"/>
            </a:xfrm>
            <a:prstGeom prst="rect">
              <a:avLst/>
            </a:prstGeom>
            <a:noFill/>
          </p:spPr>
          <p:txBody>
            <a:bodyPr wrap="square" rtlCol="0">
              <a:spAutoFit/>
            </a:bodyPr>
            <a:lstStyle/>
            <a:p>
              <a:pPr algn="just"/>
              <a:r>
                <a:rPr lang="es-ES" sz="1400" dirty="0"/>
                <a:t>Autorizase al Poder Judicial a aprobar el Presupuesto Analítico de Personal (PAP) y al Ministerio de Economía y Finanzas la actualización del Catálogo Único de Conceptos de Ingresos que perciben los trabajadores del Poder Judicial de acuerdo al PAP aprobado. Para tal fin el Poder Judicial queda exceptuado de lo establecido en el numeral 2.4 del artículo 2 del Decreto de Urgencia N° 044-2021, Decreto de Urgencia que establece medidas extraordinarias y urgentes en materia de Gestión Fiscal de los Recursos Humanos del Sector Público, y sus normas complementarias, cuya vigencia fue ampliada en forma permanente mediante la Ley N° 31538.</a:t>
              </a:r>
            </a:p>
            <a:p>
              <a:pPr algn="just"/>
              <a:endParaRPr lang="es-ES" sz="1400" dirty="0"/>
            </a:p>
            <a:p>
              <a:pPr algn="just"/>
              <a:r>
                <a:rPr lang="es-ES" sz="1400" dirty="0"/>
                <a:t>El Poder Judicial remite a la Dirección General de Gestión Fiscal de los Recursos Humanos del Ministerio de Economía y Finanzas, las resoluciones del personal nombrado y contratado, según corresponda, para el registro de los datos personales y laborales del personal en el Aplicativo Informático para el Registro Centralizado de Planillas y de Datos de los Recursos Humanos del Sector Público (AIRHSP) del Ministerio de Economía y Finanzas, quedando exoneradas de las normas que regulan el registro en el AIRHSP.</a:t>
              </a:r>
            </a:p>
          </p:txBody>
        </p:sp>
      </p:grpSp>
      <p:grpSp>
        <p:nvGrpSpPr>
          <p:cNvPr id="13" name="Grupo 12">
            <a:extLst>
              <a:ext uri="{FF2B5EF4-FFF2-40B4-BE49-F238E27FC236}">
                <a16:creationId xmlns:a16="http://schemas.microsoft.com/office/drawing/2014/main" id="{59E32BE5-12D3-4172-8937-5397618518B1}"/>
              </a:ext>
            </a:extLst>
          </p:cNvPr>
          <p:cNvGrpSpPr/>
          <p:nvPr/>
        </p:nvGrpSpPr>
        <p:grpSpPr>
          <a:xfrm>
            <a:off x="322118" y="4439444"/>
            <a:ext cx="10743816" cy="1985117"/>
            <a:chOff x="322118" y="1153391"/>
            <a:chExt cx="11023214" cy="1985117"/>
          </a:xfrm>
        </p:grpSpPr>
        <p:sp>
          <p:nvSpPr>
            <p:cNvPr id="14" name="Rectángulo redondeado 16">
              <a:extLst>
                <a:ext uri="{FF2B5EF4-FFF2-40B4-BE49-F238E27FC236}">
                  <a16:creationId xmlns:a16="http://schemas.microsoft.com/office/drawing/2014/main" id="{781696D1-4064-4671-9B88-89FB70D308B5}"/>
                </a:ext>
              </a:extLst>
            </p:cNvPr>
            <p:cNvSpPr/>
            <p:nvPr/>
          </p:nvSpPr>
          <p:spPr>
            <a:xfrm>
              <a:off x="1151468" y="1153391"/>
              <a:ext cx="10172295"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Dar cumplimiento a los mandatos judiciales que ordenan el otorgamiento de plazas bajo el Decreto Legislativo N° 728</a:t>
              </a:r>
            </a:p>
          </p:txBody>
        </p:sp>
        <p:sp>
          <p:nvSpPr>
            <p:cNvPr id="15" name="Elipse 14">
              <a:extLst>
                <a:ext uri="{FF2B5EF4-FFF2-40B4-BE49-F238E27FC236}">
                  <a16:creationId xmlns:a16="http://schemas.microsoft.com/office/drawing/2014/main" id="{096E493C-E65A-4313-B3AC-5D5A2C06562C}"/>
                </a:ext>
              </a:extLst>
            </p:cNvPr>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8</a:t>
              </a:r>
              <a:endParaRPr lang="es-PE" b="1" dirty="0"/>
            </a:p>
          </p:txBody>
        </p:sp>
        <p:sp>
          <p:nvSpPr>
            <p:cNvPr id="24" name="CuadroTexto 23">
              <a:extLst>
                <a:ext uri="{FF2B5EF4-FFF2-40B4-BE49-F238E27FC236}">
                  <a16:creationId xmlns:a16="http://schemas.microsoft.com/office/drawing/2014/main" id="{8CF22165-6B72-41D2-BF6B-0BCDDA54870B}"/>
                </a:ext>
              </a:extLst>
            </p:cNvPr>
            <p:cNvSpPr txBox="1"/>
            <p:nvPr/>
          </p:nvSpPr>
          <p:spPr>
            <a:xfrm>
              <a:off x="1151468" y="1968957"/>
              <a:ext cx="10193864" cy="1169551"/>
            </a:xfrm>
            <a:prstGeom prst="rect">
              <a:avLst/>
            </a:prstGeom>
            <a:noFill/>
          </p:spPr>
          <p:txBody>
            <a:bodyPr wrap="square" rtlCol="0">
              <a:spAutoFit/>
            </a:bodyPr>
            <a:lstStyle/>
            <a:p>
              <a:pPr algn="just"/>
              <a:r>
                <a:rPr lang="es-PE" sz="1400" dirty="0"/>
                <a:t>“Exonérese al Poder Judicial de las medidas de austeridad en materia de personal establecidas en la presente Ley para efectuar la contratación de personal jurisdiccional y administrativo en las plazas ordenadas mediante sentencias judiciales en calidad de cosa juzgada. La aplicación de lo establecido en el presente artículo se sujeta al presupuesto institucional de este Poder del Estado sin demandar recursos adicionales al Tesoro Público, para lo cual quedan suspendidas las normas que se opongan o limiten la aplicación de esta disposición”.</a:t>
              </a:r>
              <a:endParaRPr lang="es-ES" sz="1400" dirty="0"/>
            </a:p>
          </p:txBody>
        </p:sp>
      </p:grpSp>
    </p:spTree>
    <p:extLst>
      <p:ext uri="{BB962C8B-B14F-4D97-AF65-F5344CB8AC3E}">
        <p14:creationId xmlns:p14="http://schemas.microsoft.com/office/powerpoint/2010/main" val="3786858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9" name="Grupo 8"/>
          <p:cNvGrpSpPr/>
          <p:nvPr/>
        </p:nvGrpSpPr>
        <p:grpSpPr>
          <a:xfrm>
            <a:off x="315188" y="4006289"/>
            <a:ext cx="10747281" cy="1985117"/>
            <a:chOff x="322118" y="1153391"/>
            <a:chExt cx="11023214" cy="1985117"/>
          </a:xfrm>
        </p:grpSpPr>
        <p:sp>
          <p:nvSpPr>
            <p:cNvPr id="12" name="Rectángulo redondeado 11"/>
            <p:cNvSpPr/>
            <p:nvPr/>
          </p:nvSpPr>
          <p:spPr>
            <a:xfrm>
              <a:off x="1151468" y="1153391"/>
              <a:ext cx="10072062"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Aprobar un régimen previsional para los jueces del Poder Judicial</a:t>
              </a:r>
            </a:p>
          </p:txBody>
        </p:sp>
        <p:sp>
          <p:nvSpPr>
            <p:cNvPr id="13" name="Elipse 12"/>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10</a:t>
              </a:r>
              <a:endParaRPr lang="es-PE" b="1" dirty="0"/>
            </a:p>
          </p:txBody>
        </p:sp>
        <p:sp>
          <p:nvSpPr>
            <p:cNvPr id="14" name="CuadroTexto 13"/>
            <p:cNvSpPr txBox="1"/>
            <p:nvPr/>
          </p:nvSpPr>
          <p:spPr>
            <a:xfrm>
              <a:off x="1151468" y="1968957"/>
              <a:ext cx="10193864" cy="1169551"/>
            </a:xfrm>
            <a:prstGeom prst="rect">
              <a:avLst/>
            </a:prstGeom>
            <a:noFill/>
          </p:spPr>
          <p:txBody>
            <a:bodyPr wrap="square" rtlCol="0">
              <a:spAutoFit/>
            </a:bodyPr>
            <a:lstStyle/>
            <a:p>
              <a:pPr algn="just"/>
              <a:r>
                <a:rPr lang="es-ES" sz="1400" b="1" dirty="0"/>
                <a:t>"Disposición Complementaria X </a:t>
              </a:r>
            </a:p>
            <a:p>
              <a:pPr algn="just"/>
              <a:endParaRPr lang="es-ES" sz="1400" dirty="0"/>
            </a:p>
            <a:p>
              <a:pPr algn="just"/>
              <a:r>
                <a:rPr lang="es-ES" sz="1400" dirty="0"/>
                <a:t>El Ministerio de Economía y Finanzas durante el año fiscal 2024 elaborará una propuesta para la aprobación de un régimen previsional para los jueces del Poder Judicial, a fin de que gocen de una pensión digna en relación a la función que desempeñan, considerando para ello la propuesta que presente el Poder Judicial en su oportunidad.</a:t>
              </a:r>
            </a:p>
          </p:txBody>
        </p:sp>
      </p:grpSp>
      <p:grpSp>
        <p:nvGrpSpPr>
          <p:cNvPr id="15" name="Grupo 14">
            <a:extLst>
              <a:ext uri="{FF2B5EF4-FFF2-40B4-BE49-F238E27FC236}">
                <a16:creationId xmlns:a16="http://schemas.microsoft.com/office/drawing/2014/main" id="{C7303A28-B1EF-40D6-8750-C0424ECF6B9D}"/>
              </a:ext>
            </a:extLst>
          </p:cNvPr>
          <p:cNvGrpSpPr/>
          <p:nvPr/>
        </p:nvGrpSpPr>
        <p:grpSpPr>
          <a:xfrm>
            <a:off x="318653" y="1344247"/>
            <a:ext cx="10743816" cy="1985117"/>
            <a:chOff x="322118" y="1153391"/>
            <a:chExt cx="11023214" cy="1985117"/>
          </a:xfrm>
        </p:grpSpPr>
        <p:sp>
          <p:nvSpPr>
            <p:cNvPr id="16" name="Rectángulo redondeado 13">
              <a:extLst>
                <a:ext uri="{FF2B5EF4-FFF2-40B4-BE49-F238E27FC236}">
                  <a16:creationId xmlns:a16="http://schemas.microsoft.com/office/drawing/2014/main" id="{FEC37BD5-FAB5-44BE-AD84-48F98520CEAB}"/>
                </a:ext>
              </a:extLst>
            </p:cNvPr>
            <p:cNvSpPr/>
            <p:nvPr/>
          </p:nvSpPr>
          <p:spPr>
            <a:xfrm>
              <a:off x="1151468" y="1153391"/>
              <a:ext cx="10075311"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Reconocimiento de la bonificación jurisdiccional a los magistrados provisionales en el cargo que vienen desempeñando</a:t>
              </a:r>
            </a:p>
          </p:txBody>
        </p:sp>
        <p:sp>
          <p:nvSpPr>
            <p:cNvPr id="17" name="Elipse 16">
              <a:extLst>
                <a:ext uri="{FF2B5EF4-FFF2-40B4-BE49-F238E27FC236}">
                  <a16:creationId xmlns:a16="http://schemas.microsoft.com/office/drawing/2014/main" id="{ED5754B2-4457-4FA1-A4D9-C0FE18ADA044}"/>
                </a:ext>
              </a:extLst>
            </p:cNvPr>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9</a:t>
              </a:r>
              <a:endParaRPr lang="es-PE" b="1" dirty="0"/>
            </a:p>
          </p:txBody>
        </p:sp>
        <p:sp>
          <p:nvSpPr>
            <p:cNvPr id="18" name="CuadroTexto 17">
              <a:extLst>
                <a:ext uri="{FF2B5EF4-FFF2-40B4-BE49-F238E27FC236}">
                  <a16:creationId xmlns:a16="http://schemas.microsoft.com/office/drawing/2014/main" id="{8DBD4D35-B44D-48DA-9DDE-8D35C11B4E3D}"/>
                </a:ext>
              </a:extLst>
            </p:cNvPr>
            <p:cNvSpPr txBox="1"/>
            <p:nvPr/>
          </p:nvSpPr>
          <p:spPr>
            <a:xfrm>
              <a:off x="1151468" y="1968957"/>
              <a:ext cx="10193864" cy="1169551"/>
            </a:xfrm>
            <a:prstGeom prst="rect">
              <a:avLst/>
            </a:prstGeom>
            <a:noFill/>
          </p:spPr>
          <p:txBody>
            <a:bodyPr wrap="square" rtlCol="0">
              <a:spAutoFit/>
            </a:bodyPr>
            <a:lstStyle/>
            <a:p>
              <a:pPr algn="just"/>
              <a:r>
                <a:rPr lang="es-ES" sz="1400" b="1" dirty="0"/>
                <a:t>Disposición  Complementaria X:</a:t>
              </a:r>
            </a:p>
            <a:p>
              <a:pPr algn="just"/>
              <a:r>
                <a:rPr lang="es-ES" sz="1400" dirty="0"/>
                <a:t>Modificase la Primera Disposición Complementaria Final de la Ley N° 30125, el cual queda redactado en los siguientes Términos:</a:t>
              </a:r>
            </a:p>
            <a:p>
              <a:pPr algn="just"/>
              <a:r>
                <a:rPr lang="es-ES" sz="1400" b="1" dirty="0"/>
                <a:t>"Disposiciones Complementarias Finales:</a:t>
              </a:r>
            </a:p>
            <a:p>
              <a:pPr algn="just"/>
              <a:r>
                <a:rPr lang="es-ES" sz="1400" dirty="0"/>
                <a:t>Primera: “Al juez provisional a que se refiere el artículo 65° de la Ley N° 29277, Ley de la Carrera Judicial, se le asignará la remuneración y bonificación jurisdiccional correspondiente al nivel en que es designado provisionalmente, y sólo mientras dure dicho encargo”</a:t>
              </a:r>
            </a:p>
          </p:txBody>
        </p:sp>
      </p:grpSp>
    </p:spTree>
    <p:extLst>
      <p:ext uri="{BB962C8B-B14F-4D97-AF65-F5344CB8AC3E}">
        <p14:creationId xmlns:p14="http://schemas.microsoft.com/office/powerpoint/2010/main" val="3938944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a:t>
            </a:r>
          </a:p>
        </p:txBody>
      </p:sp>
      <p:grpSp>
        <p:nvGrpSpPr>
          <p:cNvPr id="20" name="Grupo 19"/>
          <p:cNvGrpSpPr/>
          <p:nvPr/>
        </p:nvGrpSpPr>
        <p:grpSpPr>
          <a:xfrm>
            <a:off x="322118" y="986172"/>
            <a:ext cx="10743816" cy="1769673"/>
            <a:chOff x="322118" y="1153391"/>
            <a:chExt cx="11023214" cy="1769673"/>
          </a:xfrm>
        </p:grpSpPr>
        <p:sp>
          <p:nvSpPr>
            <p:cNvPr id="21" name="Rectángulo redondeado 20"/>
            <p:cNvSpPr/>
            <p:nvPr/>
          </p:nvSpPr>
          <p:spPr>
            <a:xfrm>
              <a:off x="1151468" y="1153391"/>
              <a:ext cx="10172296"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Régimen autónomo de las remuneraciones de los jueces del poder Judicial</a:t>
              </a:r>
            </a:p>
          </p:txBody>
        </p:sp>
        <p:sp>
          <p:nvSpPr>
            <p:cNvPr id="22" name="Elipse 21"/>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11</a:t>
              </a:r>
              <a:endParaRPr lang="es-PE" b="1" dirty="0"/>
            </a:p>
          </p:txBody>
        </p:sp>
        <p:sp>
          <p:nvSpPr>
            <p:cNvPr id="23" name="CuadroTexto 22"/>
            <p:cNvSpPr txBox="1"/>
            <p:nvPr/>
          </p:nvSpPr>
          <p:spPr>
            <a:xfrm>
              <a:off x="1151468" y="1968957"/>
              <a:ext cx="10193864" cy="954107"/>
            </a:xfrm>
            <a:prstGeom prst="rect">
              <a:avLst/>
            </a:prstGeom>
            <a:noFill/>
          </p:spPr>
          <p:txBody>
            <a:bodyPr wrap="square" rtlCol="0">
              <a:spAutoFit/>
            </a:bodyPr>
            <a:lstStyle/>
            <a:p>
              <a:pPr algn="just"/>
              <a:r>
                <a:rPr lang="es-PE" sz="1400" dirty="0"/>
                <a:t>Derogase el párrafo tercero y cuarto del articulo 96 de la Ley 30220, Ley Universitaria, referencia de homologación de las remuneraciones con los magistrados judiciales. El Ministerio de Economía y Finanzas aprueba mediante el Decreto Supremo, el régimen remunerativo autónomo de los jueces del Poder Judicial, que asegure un nivel de vida digno, conforme a los principios establecidos en el artículo 145 de la Constitución del Estado.</a:t>
              </a:r>
              <a:endParaRPr lang="es-ES" sz="1200" dirty="0"/>
            </a:p>
          </p:txBody>
        </p:sp>
      </p:grpSp>
    </p:spTree>
    <p:extLst>
      <p:ext uri="{BB962C8B-B14F-4D97-AF65-F5344CB8AC3E}">
        <p14:creationId xmlns:p14="http://schemas.microsoft.com/office/powerpoint/2010/main" val="380791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70C1CBD6-1794-4BF0-A425-13A7AA414400}" type="slidenum">
              <a:rPr lang="es-ES" altLang="es-PE" smtClean="0"/>
              <a:pPr>
                <a:defRPr/>
              </a:pPr>
              <a:t>4</a:t>
            </a:fld>
            <a:endParaRPr lang="es-ES" altLang="es-PE"/>
          </a:p>
        </p:txBody>
      </p:sp>
      <p:sp>
        <p:nvSpPr>
          <p:cNvPr id="9" name="CuadroTexto 8"/>
          <p:cNvSpPr txBox="1"/>
          <p:nvPr/>
        </p:nvSpPr>
        <p:spPr>
          <a:xfrm>
            <a:off x="939800" y="3665525"/>
            <a:ext cx="6734857" cy="369332"/>
          </a:xfrm>
          <a:prstGeom prst="rect">
            <a:avLst/>
          </a:prstGeom>
          <a:noFill/>
        </p:spPr>
        <p:txBody>
          <a:bodyPr wrap="none" rtlCol="0">
            <a:spAutoFit/>
          </a:bodyPr>
          <a:lstStyle/>
          <a:p>
            <a:r>
              <a:rPr lang="es-ES" dirty="0"/>
              <a:t>Distribución del proyecto de presupuesto 2024 por genérica de gasto</a:t>
            </a:r>
            <a:endParaRPr lang="es-PE" dirty="0"/>
          </a:p>
        </p:txBody>
      </p:sp>
      <p:sp>
        <p:nvSpPr>
          <p:cNvPr id="11" name="CuadroTexto 10"/>
          <p:cNvSpPr txBox="1"/>
          <p:nvPr/>
        </p:nvSpPr>
        <p:spPr>
          <a:xfrm>
            <a:off x="939800" y="1030887"/>
            <a:ext cx="7372018" cy="369332"/>
          </a:xfrm>
          <a:prstGeom prst="rect">
            <a:avLst/>
          </a:prstGeom>
          <a:noFill/>
        </p:spPr>
        <p:txBody>
          <a:bodyPr wrap="none" rtlCol="0">
            <a:spAutoFit/>
          </a:bodyPr>
          <a:lstStyle/>
          <a:p>
            <a:r>
              <a:rPr lang="es-ES" dirty="0"/>
              <a:t>Distribución del proyecto de presupuesto 2024 por fuente de financiamiento</a:t>
            </a:r>
            <a:endParaRPr lang="es-PE" dirty="0"/>
          </a:p>
        </p:txBody>
      </p:sp>
      <p:pic>
        <p:nvPicPr>
          <p:cNvPr id="12"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13"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14"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87313" lvl="0" indent="-87313" algn="ctr">
              <a:defRPr/>
            </a:pPr>
            <a:r>
              <a:rPr lang="es-PE" b="1" dirty="0">
                <a:solidFill>
                  <a:prstClr val="white"/>
                </a:solidFill>
              </a:rPr>
              <a:t>PROYECTO DE PRESUPUESTO PARA EL AÑO FISCAL 2024</a:t>
            </a:r>
          </a:p>
          <a:p>
            <a:pPr marL="87313" lvl="0" indent="-87313" algn="ctr">
              <a:defRPr/>
            </a:pPr>
            <a:r>
              <a:rPr lang="es-ES" b="1" dirty="0">
                <a:solidFill>
                  <a:prstClr val="white"/>
                </a:solidFill>
              </a:rPr>
              <a:t>(En millones de soles)</a:t>
            </a:r>
          </a:p>
        </p:txBody>
      </p:sp>
      <p:sp>
        <p:nvSpPr>
          <p:cNvPr id="2" name="CuadroTexto 1">
            <a:extLst>
              <a:ext uri="{FF2B5EF4-FFF2-40B4-BE49-F238E27FC236}">
                <a16:creationId xmlns:a16="http://schemas.microsoft.com/office/drawing/2014/main" id="{353951B3-9451-DEE5-5A70-8CF96937C361}"/>
              </a:ext>
            </a:extLst>
          </p:cNvPr>
          <p:cNvSpPr txBox="1"/>
          <p:nvPr/>
        </p:nvSpPr>
        <p:spPr>
          <a:xfrm>
            <a:off x="149260" y="6508348"/>
            <a:ext cx="174759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a:t>
            </a:r>
            <a:r>
              <a:rPr lang="es-ES" sz="1100" kern="0" dirty="0">
                <a:solidFill>
                  <a:prstClr val="black"/>
                </a:solidFill>
              </a:rPr>
              <a:t>Elaborado por SPP</a:t>
            </a:r>
            <a:endParaRPr kumimoji="0" lang="es-ES" sz="1100" b="0" i="0" u="none" strike="noStrike" kern="0" cap="none" spc="0" normalizeH="0" baseline="0" noProof="0" dirty="0">
              <a:ln>
                <a:noFill/>
              </a:ln>
              <a:solidFill>
                <a:prstClr val="black"/>
              </a:solidFill>
              <a:effectLst/>
              <a:uLnTx/>
              <a:uFillTx/>
            </a:endParaRPr>
          </a:p>
        </p:txBody>
      </p:sp>
      <p:graphicFrame>
        <p:nvGraphicFramePr>
          <p:cNvPr id="4" name="Tabla 3">
            <a:extLst>
              <a:ext uri="{FF2B5EF4-FFF2-40B4-BE49-F238E27FC236}">
                <a16:creationId xmlns:a16="http://schemas.microsoft.com/office/drawing/2014/main" id="{730D09DA-4379-FD27-578F-24B1245BE0E8}"/>
              </a:ext>
            </a:extLst>
          </p:cNvPr>
          <p:cNvGraphicFramePr>
            <a:graphicFrameLocks noGrp="1"/>
          </p:cNvGraphicFramePr>
          <p:nvPr>
            <p:extLst>
              <p:ext uri="{D42A27DB-BD31-4B8C-83A1-F6EECF244321}">
                <p14:modId xmlns:p14="http://schemas.microsoft.com/office/powerpoint/2010/main" val="342536665"/>
              </p:ext>
            </p:extLst>
          </p:nvPr>
        </p:nvGraphicFramePr>
        <p:xfrm>
          <a:off x="939800" y="1494494"/>
          <a:ext cx="10515600" cy="1847199"/>
        </p:xfrm>
        <a:graphic>
          <a:graphicData uri="http://schemas.openxmlformats.org/drawingml/2006/table">
            <a:tbl>
              <a:tblPr/>
              <a:tblGrid>
                <a:gridCol w="5346486">
                  <a:extLst>
                    <a:ext uri="{9D8B030D-6E8A-4147-A177-3AD203B41FA5}">
                      <a16:colId xmlns:a16="http://schemas.microsoft.com/office/drawing/2014/main" val="3867857214"/>
                    </a:ext>
                  </a:extLst>
                </a:gridCol>
                <a:gridCol w="1723038">
                  <a:extLst>
                    <a:ext uri="{9D8B030D-6E8A-4147-A177-3AD203B41FA5}">
                      <a16:colId xmlns:a16="http://schemas.microsoft.com/office/drawing/2014/main" val="2329838141"/>
                    </a:ext>
                  </a:extLst>
                </a:gridCol>
                <a:gridCol w="1723038">
                  <a:extLst>
                    <a:ext uri="{9D8B030D-6E8A-4147-A177-3AD203B41FA5}">
                      <a16:colId xmlns:a16="http://schemas.microsoft.com/office/drawing/2014/main" val="914963404"/>
                    </a:ext>
                  </a:extLst>
                </a:gridCol>
                <a:gridCol w="1723038">
                  <a:extLst>
                    <a:ext uri="{9D8B030D-6E8A-4147-A177-3AD203B41FA5}">
                      <a16:colId xmlns:a16="http://schemas.microsoft.com/office/drawing/2014/main" val="2724682205"/>
                    </a:ext>
                  </a:extLst>
                </a:gridCol>
              </a:tblGrid>
              <a:tr h="228049">
                <a:tc rowSpan="2">
                  <a:txBody>
                    <a:bodyPr/>
                    <a:lstStyle/>
                    <a:p>
                      <a:pPr algn="ctr" rtl="0" fontAlgn="ctr"/>
                      <a:r>
                        <a:rPr lang="es-PE" sz="1400" b="1" i="0" u="none" strike="noStrike">
                          <a:solidFill>
                            <a:srgbClr val="FFFFFF"/>
                          </a:solidFill>
                          <a:effectLst/>
                          <a:latin typeface="Calibri" panose="020F0502020204030204" pitchFamily="34" charset="0"/>
                        </a:rPr>
                        <a:t>FUENTE DE FINANCIAMIENTO</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gridSpan="3">
                  <a:txBody>
                    <a:bodyPr/>
                    <a:lstStyle/>
                    <a:p>
                      <a:pPr algn="ctr" rtl="0" fontAlgn="ctr"/>
                      <a:r>
                        <a:rPr lang="es-PE" sz="1400" b="1" i="0" u="none" strike="noStrike">
                          <a:solidFill>
                            <a:srgbClr val="FFFFFF"/>
                          </a:solidFill>
                          <a:effectLst/>
                          <a:latin typeface="Calibri" panose="020F0502020204030204" pitchFamily="34" charset="0"/>
                        </a:rPr>
                        <a:t>Presupuesto  2024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649108425"/>
                  </a:ext>
                </a:extLst>
              </a:tr>
              <a:tr h="456098">
                <a:tc vMerge="1">
                  <a:txBody>
                    <a:bodyPr/>
                    <a:lstStyle/>
                    <a:p>
                      <a:endParaRPr lang="es-PE"/>
                    </a:p>
                  </a:txBody>
                  <a:tcPr/>
                </a:tc>
                <a:tc>
                  <a:txBody>
                    <a:bodyPr/>
                    <a:lstStyle/>
                    <a:p>
                      <a:pPr algn="ctr" rtl="0" fontAlgn="b"/>
                      <a:r>
                        <a:rPr lang="es-PE" sz="1400" b="1" i="0" u="none" strike="noStrike">
                          <a:solidFill>
                            <a:srgbClr val="FFFFFF"/>
                          </a:solidFill>
                          <a:effectLst/>
                          <a:latin typeface="Calibri" panose="020F0502020204030204" pitchFamily="34" charset="0"/>
                        </a:rPr>
                        <a:t>Pliego 004 Poder Judicial</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400" b="1" i="0" u="none" strike="noStrike">
                          <a:solidFill>
                            <a:srgbClr val="FFFFFF"/>
                          </a:solidFill>
                          <a:effectLst/>
                          <a:latin typeface="Calibri" panose="020F0502020204030204" pitchFamily="34" charset="0"/>
                        </a:rPr>
                        <a:t>Pliego 040 Academia de la Magistratura</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400" b="1" i="0" u="none" strike="noStrike">
                          <a:solidFill>
                            <a:srgbClr val="FFFFFF"/>
                          </a:solidFill>
                          <a:effectLst/>
                          <a:latin typeface="Calibri" panose="020F0502020204030204" pitchFamily="34" charset="0"/>
                        </a:rPr>
                        <a:t>Sector 04 Poder Judicial</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extLst>
                  <a:ext uri="{0D108BD9-81ED-4DB2-BD59-A6C34878D82A}">
                    <a16:rowId xmlns:a16="http://schemas.microsoft.com/office/drawing/2014/main" val="2827624845"/>
                  </a:ext>
                </a:extLst>
              </a:tr>
              <a:tr h="387684">
                <a:tc>
                  <a:txBody>
                    <a:bodyPr/>
                    <a:lstStyle/>
                    <a:p>
                      <a:pPr algn="l" rtl="0" fontAlgn="ctr"/>
                      <a:r>
                        <a:rPr lang="es-PE" sz="1400" b="0" i="0" u="none" strike="noStrike">
                          <a:solidFill>
                            <a:srgbClr val="000000"/>
                          </a:solidFill>
                          <a:effectLst/>
                          <a:latin typeface="Calibri" panose="020F0502020204030204" pitchFamily="34" charset="0"/>
                        </a:rPr>
                        <a:t>RECURSOS ORDINARIOS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3,501.9</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13.6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3,515.5</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368750782"/>
                  </a:ext>
                </a:extLst>
              </a:tr>
              <a:tr h="387684">
                <a:tc>
                  <a:txBody>
                    <a:bodyPr/>
                    <a:lstStyle/>
                    <a:p>
                      <a:pPr algn="l" rtl="0" fontAlgn="ctr"/>
                      <a:r>
                        <a:rPr lang="es-PE" sz="1400" b="0" i="0" u="none" strike="noStrike">
                          <a:solidFill>
                            <a:srgbClr val="000000"/>
                          </a:solidFill>
                          <a:effectLst/>
                          <a:latin typeface="Calibri" panose="020F0502020204030204" pitchFamily="34" charset="0"/>
                        </a:rPr>
                        <a:t>RECURSOS POR OPERACIONES OFICIALES DE CREDITO</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144.0</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144.0</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909516183"/>
                  </a:ext>
                </a:extLst>
              </a:tr>
              <a:tr h="387684">
                <a:tc>
                  <a:txBody>
                    <a:bodyPr/>
                    <a:lstStyle/>
                    <a:p>
                      <a:pPr algn="ctr" rtl="0" fontAlgn="ctr"/>
                      <a:r>
                        <a:rPr lang="es-PE" sz="1400" b="1" i="0" u="none" strike="noStrike">
                          <a:solidFill>
                            <a:srgbClr val="FFFFFF"/>
                          </a:solidFill>
                          <a:effectLst/>
                          <a:latin typeface="Calibri" panose="020F0502020204030204" pitchFamily="34" charset="0"/>
                        </a:rPr>
                        <a:t>TOTAL</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3,645.9</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13.6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3,659.5</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3703143430"/>
                  </a:ext>
                </a:extLst>
              </a:tr>
            </a:tbl>
          </a:graphicData>
        </a:graphic>
      </p:graphicFrame>
      <p:graphicFrame>
        <p:nvGraphicFramePr>
          <p:cNvPr id="6" name="Tabla 5">
            <a:extLst>
              <a:ext uri="{FF2B5EF4-FFF2-40B4-BE49-F238E27FC236}">
                <a16:creationId xmlns:a16="http://schemas.microsoft.com/office/drawing/2014/main" id="{91B8EB8A-2C6C-8C03-3152-A492C8CDD25A}"/>
              </a:ext>
            </a:extLst>
          </p:cNvPr>
          <p:cNvGraphicFramePr>
            <a:graphicFrameLocks noGrp="1"/>
          </p:cNvGraphicFramePr>
          <p:nvPr>
            <p:extLst>
              <p:ext uri="{D42A27DB-BD31-4B8C-83A1-F6EECF244321}">
                <p14:modId xmlns:p14="http://schemas.microsoft.com/office/powerpoint/2010/main" val="1954475279"/>
              </p:ext>
            </p:extLst>
          </p:nvPr>
        </p:nvGraphicFramePr>
        <p:xfrm>
          <a:off x="939800" y="4170139"/>
          <a:ext cx="10515600" cy="2067645"/>
        </p:xfrm>
        <a:graphic>
          <a:graphicData uri="http://schemas.openxmlformats.org/drawingml/2006/table">
            <a:tbl>
              <a:tblPr/>
              <a:tblGrid>
                <a:gridCol w="5346486">
                  <a:extLst>
                    <a:ext uri="{9D8B030D-6E8A-4147-A177-3AD203B41FA5}">
                      <a16:colId xmlns:a16="http://schemas.microsoft.com/office/drawing/2014/main" val="1491478577"/>
                    </a:ext>
                  </a:extLst>
                </a:gridCol>
                <a:gridCol w="1723038">
                  <a:extLst>
                    <a:ext uri="{9D8B030D-6E8A-4147-A177-3AD203B41FA5}">
                      <a16:colId xmlns:a16="http://schemas.microsoft.com/office/drawing/2014/main" val="3613053608"/>
                    </a:ext>
                  </a:extLst>
                </a:gridCol>
                <a:gridCol w="1723038">
                  <a:extLst>
                    <a:ext uri="{9D8B030D-6E8A-4147-A177-3AD203B41FA5}">
                      <a16:colId xmlns:a16="http://schemas.microsoft.com/office/drawing/2014/main" val="3818965634"/>
                    </a:ext>
                  </a:extLst>
                </a:gridCol>
                <a:gridCol w="1723038">
                  <a:extLst>
                    <a:ext uri="{9D8B030D-6E8A-4147-A177-3AD203B41FA5}">
                      <a16:colId xmlns:a16="http://schemas.microsoft.com/office/drawing/2014/main" val="2642310509"/>
                    </a:ext>
                  </a:extLst>
                </a:gridCol>
              </a:tblGrid>
              <a:tr h="228049">
                <a:tc rowSpan="2">
                  <a:txBody>
                    <a:bodyPr/>
                    <a:lstStyle/>
                    <a:p>
                      <a:pPr algn="ctr" rtl="0" fontAlgn="ctr"/>
                      <a:r>
                        <a:rPr lang="es-PE" sz="1400" b="1" i="0" u="none" strike="noStrike" dirty="0">
                          <a:solidFill>
                            <a:srgbClr val="FFFFFF"/>
                          </a:solidFill>
                          <a:effectLst/>
                          <a:latin typeface="Calibri" panose="020F0502020204030204" pitchFamily="34" charset="0"/>
                        </a:rPr>
                        <a:t>GENERICAS DE GASTO</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gridSpan="3">
                  <a:txBody>
                    <a:bodyPr/>
                    <a:lstStyle/>
                    <a:p>
                      <a:pPr algn="ctr" rtl="0" fontAlgn="ctr"/>
                      <a:r>
                        <a:rPr lang="es-PE" sz="1400" b="1" i="0" u="none" strike="noStrike">
                          <a:solidFill>
                            <a:srgbClr val="FFFFFF"/>
                          </a:solidFill>
                          <a:effectLst/>
                          <a:latin typeface="Calibri" panose="020F0502020204030204" pitchFamily="34" charset="0"/>
                        </a:rPr>
                        <a:t>Presupuesto  2024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966912369"/>
                  </a:ext>
                </a:extLst>
              </a:tr>
              <a:tr h="471302">
                <a:tc vMerge="1">
                  <a:txBody>
                    <a:bodyPr/>
                    <a:lstStyle/>
                    <a:p>
                      <a:endParaRPr lang="es-PE"/>
                    </a:p>
                  </a:txBody>
                  <a:tcPr/>
                </a:tc>
                <a:tc>
                  <a:txBody>
                    <a:bodyPr/>
                    <a:lstStyle/>
                    <a:p>
                      <a:pPr algn="ctr" rtl="0" fontAlgn="b"/>
                      <a:r>
                        <a:rPr lang="es-PE" sz="1400" b="1" i="0" u="none" strike="noStrike">
                          <a:solidFill>
                            <a:srgbClr val="FFFFFF"/>
                          </a:solidFill>
                          <a:effectLst/>
                          <a:latin typeface="Calibri" panose="020F0502020204030204" pitchFamily="34" charset="0"/>
                        </a:rPr>
                        <a:t>Pliego 004 Poder Judicial</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400" b="1" i="0" u="none" strike="noStrike">
                          <a:solidFill>
                            <a:srgbClr val="FFFFFF"/>
                          </a:solidFill>
                          <a:effectLst/>
                          <a:latin typeface="Calibri" panose="020F0502020204030204" pitchFamily="34" charset="0"/>
                        </a:rPr>
                        <a:t>Pliego 040 Academia de la Magistratura</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400" b="1" i="0" u="none" strike="noStrike">
                          <a:solidFill>
                            <a:srgbClr val="FFFFFF"/>
                          </a:solidFill>
                          <a:effectLst/>
                          <a:latin typeface="Calibri" panose="020F0502020204030204" pitchFamily="34" charset="0"/>
                        </a:rPr>
                        <a:t>Sector 04 Poder Judicial</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extLst>
                  <a:ext uri="{0D108BD9-81ED-4DB2-BD59-A6C34878D82A}">
                    <a16:rowId xmlns:a16="http://schemas.microsoft.com/office/drawing/2014/main" val="1982507099"/>
                  </a:ext>
                </a:extLst>
              </a:tr>
              <a:tr h="228049">
                <a:tc>
                  <a:txBody>
                    <a:bodyPr/>
                    <a:lstStyle/>
                    <a:p>
                      <a:pPr algn="l" rtl="0" fontAlgn="ctr"/>
                      <a:r>
                        <a:rPr lang="es-ES" sz="1400" b="0" i="0" u="none" strike="noStrike">
                          <a:solidFill>
                            <a:srgbClr val="000000"/>
                          </a:solidFill>
                          <a:effectLst/>
                          <a:latin typeface="Calibri" panose="020F0502020204030204" pitchFamily="34" charset="0"/>
                        </a:rPr>
                        <a:t>2.1.PERSONAL Y OBLIGACIONES SOCIALES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2,643.3</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9.3</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2,652.6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3457053177"/>
                  </a:ext>
                </a:extLst>
              </a:tr>
              <a:tr h="228049">
                <a:tc>
                  <a:txBody>
                    <a:bodyPr/>
                    <a:lstStyle/>
                    <a:p>
                      <a:pPr algn="l" rtl="0" fontAlgn="ctr"/>
                      <a:r>
                        <a:rPr lang="es-ES" sz="1400" b="0" i="0" u="none" strike="noStrike">
                          <a:solidFill>
                            <a:srgbClr val="000000"/>
                          </a:solidFill>
                          <a:effectLst/>
                          <a:latin typeface="Calibri" panose="020F0502020204030204" pitchFamily="34" charset="0"/>
                        </a:rPr>
                        <a:t>2.2.PENSIONES Y OTRAS PRESTACIONES SOCIALES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208.7</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dirty="0">
                          <a:solidFill>
                            <a:srgbClr val="000000"/>
                          </a:solidFill>
                          <a:effectLst/>
                          <a:latin typeface="Calibri" panose="020F0502020204030204" pitchFamily="34" charset="0"/>
                        </a:rPr>
                        <a:t>0.4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400" b="0" i="0" u="none" strike="noStrike">
                          <a:solidFill>
                            <a:srgbClr val="000000"/>
                          </a:solidFill>
                          <a:effectLst/>
                          <a:latin typeface="Calibri" panose="020F0502020204030204" pitchFamily="34" charset="0"/>
                        </a:rPr>
                        <a:t>209.0</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599951059"/>
                  </a:ext>
                </a:extLst>
              </a:tr>
              <a:tr h="228049">
                <a:tc>
                  <a:txBody>
                    <a:bodyPr/>
                    <a:lstStyle/>
                    <a:p>
                      <a:pPr algn="l" rtl="0" fontAlgn="ctr"/>
                      <a:r>
                        <a:rPr lang="es-PE" sz="1400" b="0" i="0" u="none" strike="noStrike">
                          <a:solidFill>
                            <a:srgbClr val="000000"/>
                          </a:solidFill>
                          <a:effectLst/>
                          <a:latin typeface="Calibri" panose="020F0502020204030204" pitchFamily="34" charset="0"/>
                        </a:rPr>
                        <a:t>2.3.BIENES Y SERVICIOS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551.4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3.6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555.0</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587750724"/>
                  </a:ext>
                </a:extLst>
              </a:tr>
              <a:tr h="228049">
                <a:tc>
                  <a:txBody>
                    <a:bodyPr/>
                    <a:lstStyle/>
                    <a:p>
                      <a:pPr algn="l" rtl="0" fontAlgn="ctr"/>
                      <a:r>
                        <a:rPr lang="es-PE" sz="1400" b="0" i="0" u="none" strike="noStrike">
                          <a:solidFill>
                            <a:srgbClr val="000000"/>
                          </a:solidFill>
                          <a:effectLst/>
                          <a:latin typeface="Calibri" panose="020F0502020204030204" pitchFamily="34" charset="0"/>
                        </a:rPr>
                        <a:t>2.5.OTROS GASTOS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4.2</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.02</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4.2</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426739075"/>
                  </a:ext>
                </a:extLst>
              </a:tr>
              <a:tr h="228049">
                <a:tc>
                  <a:txBody>
                    <a:bodyPr/>
                    <a:lstStyle/>
                    <a:p>
                      <a:pPr algn="l" rtl="0" fontAlgn="ctr"/>
                      <a:r>
                        <a:rPr lang="es-ES" sz="1400" b="0" i="0" u="none" strike="noStrike">
                          <a:solidFill>
                            <a:srgbClr val="000000"/>
                          </a:solidFill>
                          <a:effectLst/>
                          <a:latin typeface="Calibri" panose="020F0502020204030204" pitchFamily="34" charset="0"/>
                        </a:rPr>
                        <a:t>2.6.ADQUISICION DE ACTIVOS NO FINANCIEROS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238.3</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dirty="0">
                          <a:solidFill>
                            <a:srgbClr val="000000"/>
                          </a:solidFill>
                          <a:effectLst/>
                          <a:latin typeface="Calibri" panose="020F0502020204030204" pitchFamily="34" charset="0"/>
                        </a:rPr>
                        <a:t>0.3</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238.6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3848050495"/>
                  </a:ext>
                </a:extLst>
              </a:tr>
              <a:tr h="228049">
                <a:tc>
                  <a:txBody>
                    <a:bodyPr/>
                    <a:lstStyle/>
                    <a:p>
                      <a:pPr algn="ctr" rtl="0" fontAlgn="ctr"/>
                      <a:r>
                        <a:rPr lang="es-PE" sz="1400" b="1" i="0" u="none" strike="noStrike">
                          <a:solidFill>
                            <a:srgbClr val="FFFFFF"/>
                          </a:solidFill>
                          <a:effectLst/>
                          <a:latin typeface="Calibri" panose="020F0502020204030204" pitchFamily="34" charset="0"/>
                        </a:rPr>
                        <a:t>TOTAL</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3,645.9</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13.6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3,659.5</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462847841"/>
                  </a:ext>
                </a:extLst>
              </a:tr>
            </a:tbl>
          </a:graphicData>
        </a:graphic>
      </p:graphicFrame>
    </p:spTree>
    <p:extLst>
      <p:ext uri="{BB962C8B-B14F-4D97-AF65-F5344CB8AC3E}">
        <p14:creationId xmlns:p14="http://schemas.microsoft.com/office/powerpoint/2010/main" val="2952520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–PROGRAMACION MULTIANUAL DE INVERSIONES</a:t>
            </a:r>
          </a:p>
        </p:txBody>
      </p:sp>
      <p:grpSp>
        <p:nvGrpSpPr>
          <p:cNvPr id="12" name="Grupo 11"/>
          <p:cNvGrpSpPr/>
          <p:nvPr/>
        </p:nvGrpSpPr>
        <p:grpSpPr>
          <a:xfrm>
            <a:off x="322118" y="984276"/>
            <a:ext cx="10743816" cy="3277779"/>
            <a:chOff x="322118" y="1153391"/>
            <a:chExt cx="11023214" cy="3277779"/>
          </a:xfrm>
        </p:grpSpPr>
        <p:sp>
          <p:nvSpPr>
            <p:cNvPr id="13" name="Rectángulo redondeado 12"/>
            <p:cNvSpPr/>
            <p:nvPr/>
          </p:nvSpPr>
          <p:spPr>
            <a:xfrm>
              <a:off x="1151467" y="1153391"/>
              <a:ext cx="10172295"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Medidas en gasto de inversión – Modificaciones presupuestales</a:t>
              </a:r>
            </a:p>
          </p:txBody>
        </p:sp>
        <p:sp>
          <p:nvSpPr>
            <p:cNvPr id="14" name="Elipse 13"/>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12</a:t>
              </a:r>
              <a:endParaRPr lang="es-PE" b="1" dirty="0"/>
            </a:p>
          </p:txBody>
        </p:sp>
        <p:sp>
          <p:nvSpPr>
            <p:cNvPr id="15" name="CuadroTexto 14"/>
            <p:cNvSpPr txBox="1"/>
            <p:nvPr/>
          </p:nvSpPr>
          <p:spPr>
            <a:xfrm>
              <a:off x="1151468" y="1968957"/>
              <a:ext cx="10193864" cy="2462213"/>
            </a:xfrm>
            <a:prstGeom prst="rect">
              <a:avLst/>
            </a:prstGeom>
            <a:noFill/>
          </p:spPr>
          <p:txBody>
            <a:bodyPr wrap="square" rtlCol="0">
              <a:spAutoFit/>
            </a:bodyPr>
            <a:lstStyle/>
            <a:p>
              <a:pPr algn="just"/>
              <a:r>
                <a:rPr lang="es-ES" sz="1400" dirty="0"/>
                <a:t>En el caso de las entidades del gobierno nacional y gobiernos regionales, la habilitación de todo crédito presupuestario con cargo a las inversiones y proyectos que se encuentren en etapa de ejecución, solo puede efectuarse a favor de inversiones bajo el ámbito del Sistema Nacional de Programación Multianual y Gestión de Inversiones y de proyectos que no se encuentren bajo el ámbito de dicho Sistema Nacional, </a:t>
              </a:r>
              <a:r>
                <a:rPr lang="es-ES" sz="1400" b="1" dirty="0"/>
                <a:t>siempre y cuando hayan iniciado mínimo la elaboración de su expediente técnico</a:t>
              </a:r>
              <a:r>
                <a:rPr lang="es-ES" sz="1400" dirty="0"/>
                <a:t>. </a:t>
              </a:r>
            </a:p>
            <a:p>
              <a:pPr algn="just"/>
              <a:endParaRPr lang="es-ES" sz="1400" dirty="0"/>
            </a:p>
            <a:p>
              <a:pPr algn="just"/>
              <a:r>
                <a:rPr lang="es-ES" sz="1400" dirty="0"/>
                <a:t>En el caso de las inversiones bajo el ámbito del Sistema Nacional de Programación Multianual y Gestión de Inversiones, las inversiones deben encontrarse vigentes y registradas en el Banco de Inversiones y en la cartera de inversiones del Programa Multianual de Inversiones correspondiente, y cuyo monto total asignado no exceda el monto que ha sido materia de anulación. La habilitación a estas inversiones debe guardar correspondencia con los recursos previstos para el año fiscal contemplado en el cronograma de ejecución vigente. Dichas condiciones deben ser verificadas por la Oficina de Programación Multianual de Inversiones y/o la Oficina de Presupuesto de la entidad, o quienes hagan sus veces, según corresponda</a:t>
              </a:r>
              <a:r>
                <a:rPr lang="es-PE" sz="1400" dirty="0"/>
                <a:t>.</a:t>
              </a:r>
              <a:endParaRPr lang="es-ES" sz="1400" dirty="0"/>
            </a:p>
          </p:txBody>
        </p:sp>
      </p:grpSp>
      <p:grpSp>
        <p:nvGrpSpPr>
          <p:cNvPr id="9" name="Grupo 8"/>
          <p:cNvGrpSpPr/>
          <p:nvPr/>
        </p:nvGrpSpPr>
        <p:grpSpPr>
          <a:xfrm>
            <a:off x="322118" y="4453364"/>
            <a:ext cx="10743816" cy="1338786"/>
            <a:chOff x="322118" y="1153391"/>
            <a:chExt cx="11023214" cy="1338786"/>
          </a:xfrm>
        </p:grpSpPr>
        <p:sp>
          <p:nvSpPr>
            <p:cNvPr id="16" name="Rectángulo redondeado 15"/>
            <p:cNvSpPr/>
            <p:nvPr/>
          </p:nvSpPr>
          <p:spPr>
            <a:xfrm>
              <a:off x="1151468" y="1153391"/>
              <a:ext cx="10172294"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2000" dirty="0"/>
                <a:t>Medidas en materia de Bienes y Servicios</a:t>
              </a:r>
            </a:p>
          </p:txBody>
        </p:sp>
        <p:sp>
          <p:nvSpPr>
            <p:cNvPr id="17" name="Elipse 16"/>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13</a:t>
              </a:r>
              <a:endParaRPr lang="es-PE" b="1" dirty="0"/>
            </a:p>
          </p:txBody>
        </p:sp>
        <p:sp>
          <p:nvSpPr>
            <p:cNvPr id="18" name="CuadroTexto 17"/>
            <p:cNvSpPr txBox="1"/>
            <p:nvPr/>
          </p:nvSpPr>
          <p:spPr>
            <a:xfrm>
              <a:off x="1151468" y="1968957"/>
              <a:ext cx="10193864" cy="523220"/>
            </a:xfrm>
            <a:prstGeom prst="rect">
              <a:avLst/>
            </a:prstGeom>
            <a:noFill/>
          </p:spPr>
          <p:txBody>
            <a:bodyPr wrap="square" rtlCol="0">
              <a:spAutoFit/>
            </a:bodyPr>
            <a:lstStyle/>
            <a:p>
              <a:pPr algn="just"/>
              <a:r>
                <a:rPr lang="es-PE" sz="1400" dirty="0"/>
                <a:t>“Autorícese al Poder Judicial la adquisición de vehículos automotores, para el traslado de jueces </a:t>
              </a:r>
              <a:r>
                <a:rPr lang="es-PE" sz="1400"/>
                <a:t>a Centros </a:t>
              </a:r>
              <a:r>
                <a:rPr lang="es-PE" sz="1400" dirty="0"/>
                <a:t>Penitenciarios a nivel nacional y/o realización de diligencias judiciales fuera del Despacho, con cargo a su presupuesto institucional”.</a:t>
              </a:r>
            </a:p>
          </p:txBody>
        </p:sp>
      </p:grpSp>
    </p:spTree>
    <p:extLst>
      <p:ext uri="{BB962C8B-B14F-4D97-AF65-F5344CB8AC3E}">
        <p14:creationId xmlns:p14="http://schemas.microsoft.com/office/powerpoint/2010/main" val="3412028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–PROGRAMACION MULTIANUAL DE INVERSIONES</a:t>
            </a:r>
          </a:p>
        </p:txBody>
      </p:sp>
      <p:grpSp>
        <p:nvGrpSpPr>
          <p:cNvPr id="12" name="Grupo 11"/>
          <p:cNvGrpSpPr/>
          <p:nvPr/>
        </p:nvGrpSpPr>
        <p:grpSpPr>
          <a:xfrm>
            <a:off x="322118" y="993424"/>
            <a:ext cx="10743816" cy="4570440"/>
            <a:chOff x="322118" y="1153391"/>
            <a:chExt cx="11023214" cy="4570440"/>
          </a:xfrm>
        </p:grpSpPr>
        <p:sp>
          <p:nvSpPr>
            <p:cNvPr id="13" name="Rectángulo redondeado 12"/>
            <p:cNvSpPr/>
            <p:nvPr/>
          </p:nvSpPr>
          <p:spPr>
            <a:xfrm>
              <a:off x="1151468" y="1153391"/>
              <a:ext cx="10193864"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Continuidad de Inversiones – Poder Judicial</a:t>
              </a:r>
            </a:p>
          </p:txBody>
        </p:sp>
        <p:sp>
          <p:nvSpPr>
            <p:cNvPr id="14" name="Elipse 13"/>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14</a:t>
              </a:r>
              <a:endParaRPr lang="es-PE" b="1" dirty="0"/>
            </a:p>
          </p:txBody>
        </p:sp>
        <p:sp>
          <p:nvSpPr>
            <p:cNvPr id="15" name="CuadroTexto 14"/>
            <p:cNvSpPr txBox="1"/>
            <p:nvPr/>
          </p:nvSpPr>
          <p:spPr>
            <a:xfrm>
              <a:off x="1151468" y="1968957"/>
              <a:ext cx="10193864" cy="3754874"/>
            </a:xfrm>
            <a:prstGeom prst="rect">
              <a:avLst/>
            </a:prstGeom>
            <a:noFill/>
          </p:spPr>
          <p:txBody>
            <a:bodyPr wrap="square" rtlCol="0">
              <a:spAutoFit/>
            </a:bodyPr>
            <a:lstStyle/>
            <a:p>
              <a:pPr algn="just"/>
              <a:r>
                <a:rPr lang="es-ES" sz="1400" dirty="0"/>
                <a:t>Para garantizar, en el año 2024, la continuidad de las inversiones bajo el ámbito del Sistema Nacional de Programación Multianual y Gestión de Inversiones a cargo del pliego Poder Judicial, autorizase al Poder Ejecutivo para incorporar en dicha entidad los créditos presupuestarios de la fuente de financiamiento recursos ordinarios, comprometidos y no devengados al 31 de diciembre de 2023, para ejecutar dichas intervenciones. El compromiso se determina en función al registro en el SIAF y de los contratos derivados del procedimiento de selección en el ámbito de aplicación de la Ley de Contrataciones del Estado registrados al 31 de diciembre de 2023, en el Sistema Electrónico de Contrataciones del Estado (SEACE), que remita formalmente el Organismo.</a:t>
              </a:r>
            </a:p>
            <a:p>
              <a:pPr algn="just"/>
              <a:endParaRPr lang="es-ES" sz="1400" dirty="0"/>
            </a:p>
            <a:p>
              <a:pPr algn="just"/>
              <a:r>
                <a:rPr lang="es-ES" sz="1400" dirty="0"/>
                <a:t>Supervisor de las Contrataciones del Estado (OSCE). Para efectos de lo establecido en el párrafo precedente, exceptúese de lo dispuesto en el inciso a) del artículo 18 y en inciso a) del numeral 20.3 del artículo 20 del Decreto Legislativo 1276, Decreto Legislativo que aprueba el Marco de la Responsabilidad y Transparencia Fiscal del Sector Público No Financiero, disponiéndose, asimismo, que los recursos bajo el alcance de la presente disposición no pueden ser utilizados en la Reserva Secundaria de Liquidez (RSL) a que se refiere el numeral 16.4 del artículo 16 del Decreto Legislativo 1441, Decreto Legislativo del Sistema Nacional de Tesorería.</a:t>
              </a:r>
            </a:p>
            <a:p>
              <a:pPr algn="just"/>
              <a:endParaRPr lang="es-ES" sz="1400" dirty="0"/>
            </a:p>
            <a:p>
              <a:pPr algn="just"/>
              <a:r>
                <a:rPr lang="es-PE" sz="1400" dirty="0"/>
                <a:t>La incorporación de los créditos presupuestarios se realiza hasta el 31 de marzo de 2024, mediante decreto supremo refrendado por el ministro de Economía y Finanzas. La referida incorporación de créditos presupuestarios se realiza, de ser necesario, en fuentes de financiamiento distintas a la de recursos ordinarios, de conformidad con la normatividad correspondiente, y se sujeta a la disponibilidad de recursos.</a:t>
              </a:r>
              <a:endParaRPr lang="es-ES" sz="1400" dirty="0"/>
            </a:p>
          </p:txBody>
        </p:sp>
      </p:grpSp>
    </p:spTree>
    <p:extLst>
      <p:ext uri="{BB962C8B-B14F-4D97-AF65-F5344CB8AC3E}">
        <p14:creationId xmlns:p14="http://schemas.microsoft.com/office/powerpoint/2010/main" val="4234161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GESTIÓN DE RECURSOS HUMANOS </a:t>
            </a:r>
          </a:p>
        </p:txBody>
      </p:sp>
      <p:grpSp>
        <p:nvGrpSpPr>
          <p:cNvPr id="12" name="Grupo 11"/>
          <p:cNvGrpSpPr/>
          <p:nvPr/>
        </p:nvGrpSpPr>
        <p:grpSpPr>
          <a:xfrm>
            <a:off x="322118" y="993424"/>
            <a:ext cx="10743816" cy="2723781"/>
            <a:chOff x="322118" y="1153391"/>
            <a:chExt cx="11023214" cy="2723781"/>
          </a:xfrm>
        </p:grpSpPr>
        <p:sp>
          <p:nvSpPr>
            <p:cNvPr id="13" name="Rectángulo redondeado 12"/>
            <p:cNvSpPr/>
            <p:nvPr/>
          </p:nvSpPr>
          <p:spPr>
            <a:xfrm>
              <a:off x="1151468" y="1153391"/>
              <a:ext cx="10193864"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Bonificación a funcionarios del Poder Judicial</a:t>
              </a:r>
            </a:p>
          </p:txBody>
        </p:sp>
        <p:sp>
          <p:nvSpPr>
            <p:cNvPr id="14" name="Elipse 13"/>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15</a:t>
              </a:r>
              <a:endParaRPr lang="es-PE" b="1" dirty="0"/>
            </a:p>
          </p:txBody>
        </p:sp>
        <p:sp>
          <p:nvSpPr>
            <p:cNvPr id="15" name="CuadroTexto 14"/>
            <p:cNvSpPr txBox="1"/>
            <p:nvPr/>
          </p:nvSpPr>
          <p:spPr>
            <a:xfrm>
              <a:off x="1151468" y="1968957"/>
              <a:ext cx="10193864" cy="1908215"/>
            </a:xfrm>
            <a:prstGeom prst="rect">
              <a:avLst/>
            </a:prstGeom>
            <a:noFill/>
          </p:spPr>
          <p:txBody>
            <a:bodyPr wrap="square" rtlCol="0">
              <a:spAutoFit/>
            </a:bodyPr>
            <a:lstStyle/>
            <a:p>
              <a:pPr algn="just">
                <a:spcBef>
                  <a:spcPts val="600"/>
                </a:spcBef>
                <a:spcAft>
                  <a:spcPts val="600"/>
                </a:spcAft>
              </a:pPr>
              <a:r>
                <a:rPr lang="es-ES" sz="1400" dirty="0"/>
                <a:t>Apruébese el otorgamiento de una bonificación equivalente a S/ 2,000.00 dos mil soles y 00/100 mensual a favor de los funcionarios directivos del del Decreto Legislativo 728 para el año 2024 . </a:t>
              </a:r>
            </a:p>
            <a:p>
              <a:pPr algn="just">
                <a:spcBef>
                  <a:spcPts val="600"/>
                </a:spcBef>
                <a:spcAft>
                  <a:spcPts val="600"/>
                </a:spcAft>
              </a:pPr>
              <a:r>
                <a:rPr lang="es-ES" sz="1400" dirty="0"/>
                <a:t>Para efectos de implementar lo dispuesto, exonérense al Poder Judicial de los topes de ingreso de lo dispuesto en el artículo 2° del Decreto de Urgencia </a:t>
              </a:r>
              <a:r>
                <a:rPr lang="es-ES" sz="1400" dirty="0" err="1"/>
                <a:t>N°</a:t>
              </a:r>
              <a:r>
                <a:rPr lang="es-ES" sz="1400" dirty="0"/>
                <a:t> 038-2006, así como de las medidas de austeridad establecidas en el artículo 6 de la presente ley. Asimismo, se dispone que la bonificación no está afecta a cargas sociales, no tiene naturaleza remunerativa ni pensionables.</a:t>
              </a:r>
            </a:p>
            <a:p>
              <a:pPr algn="just">
                <a:spcBef>
                  <a:spcPts val="600"/>
                </a:spcBef>
                <a:spcAft>
                  <a:spcPts val="600"/>
                </a:spcAft>
              </a:pPr>
              <a:r>
                <a:rPr lang="es-ES" sz="1400" dirty="0"/>
                <a:t>La implementación de la presente disposición se financia con cargo al presupuesto institucional del Poder Judicial, para lo cual el Ministerio de Economía y Finanzas otorgará los recursos correspondientes.</a:t>
              </a:r>
            </a:p>
          </p:txBody>
        </p:sp>
      </p:grpSp>
    </p:spTree>
    <p:extLst>
      <p:ext uri="{BB962C8B-B14F-4D97-AF65-F5344CB8AC3E}">
        <p14:creationId xmlns:p14="http://schemas.microsoft.com/office/powerpoint/2010/main" val="1858660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0" name="Imagen 9">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1" name="Rectángulo redondeado 10">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PROPUESTAS LEGISLATIVAS – ACADEMIA DE LA MAGISTRATURA</a:t>
            </a:r>
          </a:p>
        </p:txBody>
      </p:sp>
      <p:grpSp>
        <p:nvGrpSpPr>
          <p:cNvPr id="12" name="Grupo 11"/>
          <p:cNvGrpSpPr/>
          <p:nvPr/>
        </p:nvGrpSpPr>
        <p:grpSpPr>
          <a:xfrm>
            <a:off x="322118" y="993424"/>
            <a:ext cx="10743816" cy="2416004"/>
            <a:chOff x="322118" y="1153391"/>
            <a:chExt cx="11023214" cy="2416004"/>
          </a:xfrm>
        </p:grpSpPr>
        <p:sp>
          <p:nvSpPr>
            <p:cNvPr id="13" name="Rectángulo redondeado 12"/>
            <p:cNvSpPr/>
            <p:nvPr/>
          </p:nvSpPr>
          <p:spPr>
            <a:xfrm>
              <a:off x="1151468" y="1153391"/>
              <a:ext cx="10193864"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Nueva escala remunerativa - AMAG</a:t>
              </a:r>
            </a:p>
          </p:txBody>
        </p:sp>
        <p:sp>
          <p:nvSpPr>
            <p:cNvPr id="14" name="Elipse 13"/>
            <p:cNvSpPr/>
            <p:nvPr/>
          </p:nvSpPr>
          <p:spPr>
            <a:xfrm>
              <a:off x="322118" y="116378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16</a:t>
              </a:r>
              <a:endParaRPr lang="es-PE" b="1" dirty="0"/>
            </a:p>
          </p:txBody>
        </p:sp>
        <p:sp>
          <p:nvSpPr>
            <p:cNvPr id="15" name="CuadroTexto 14"/>
            <p:cNvSpPr txBox="1"/>
            <p:nvPr/>
          </p:nvSpPr>
          <p:spPr>
            <a:xfrm>
              <a:off x="1151468" y="1968957"/>
              <a:ext cx="10193864" cy="1600438"/>
            </a:xfrm>
            <a:prstGeom prst="rect">
              <a:avLst/>
            </a:prstGeom>
            <a:noFill/>
          </p:spPr>
          <p:txBody>
            <a:bodyPr wrap="square" rtlCol="0">
              <a:spAutoFit/>
            </a:bodyPr>
            <a:lstStyle/>
            <a:p>
              <a:pPr algn="just">
                <a:spcBef>
                  <a:spcPts val="600"/>
                </a:spcBef>
                <a:spcAft>
                  <a:spcPts val="600"/>
                </a:spcAft>
              </a:pPr>
              <a:r>
                <a:rPr lang="es-ES" sz="1400" dirty="0"/>
                <a:t>Se autoriza al Ministerio de Economía y Finanzas, durante el año fiscal 2024, a realizar un estudio de ingresos del personal sujeto al Régimen 728 de la Academia de la Magistratura, a fin de determinar una escala de ingresos acorde con los ingresos de los trabajadores de las entidades del sistema de justicia. La nueva escala de ingresos del personal de la Academia de la Magistratura se aprueba mediante decreto supremo refrendado por el ministro de Economía y Finanzas, a propuesta del Presidente de la Academia de la Magistratura. Para efectos de implementar lo dispuesto en la presente disposición exonerase a la Academia de la Magistratura de lo establecido en los artículos 6 y 9 de la presente ley. La implementación de la presente disposición se financia con cargo al presupuesto institucional del Poder Judicial.</a:t>
              </a:r>
            </a:p>
          </p:txBody>
        </p:sp>
      </p:grpSp>
    </p:spTree>
    <p:extLst>
      <p:ext uri="{BB962C8B-B14F-4D97-AF65-F5344CB8AC3E}">
        <p14:creationId xmlns:p14="http://schemas.microsoft.com/office/powerpoint/2010/main" val="2275104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436309-1D0F-31DF-E4E2-4CC2E2D00121}"/>
              </a:ext>
            </a:extLst>
          </p:cNvPr>
          <p:cNvPicPr>
            <a:picLocks noChangeAspect="1"/>
          </p:cNvPicPr>
          <p:nvPr/>
        </p:nvPicPr>
        <p:blipFill>
          <a:blip r:embed="rId2"/>
          <a:stretch>
            <a:fillRect/>
          </a:stretch>
        </p:blipFill>
        <p:spPr>
          <a:xfrm>
            <a:off x="50380" y="0"/>
            <a:ext cx="12091239" cy="6858000"/>
          </a:xfrm>
          <a:prstGeom prst="rect">
            <a:avLst/>
          </a:prstGeom>
        </p:spPr>
      </p:pic>
      <p:sp>
        <p:nvSpPr>
          <p:cNvPr id="4" name="CuadroTexto 3">
            <a:extLst>
              <a:ext uri="{FF2B5EF4-FFF2-40B4-BE49-F238E27FC236}">
                <a16:creationId xmlns:a16="http://schemas.microsoft.com/office/drawing/2014/main" id="{B8AA2591-7CB5-450F-0E00-33D1901F145F}"/>
              </a:ext>
            </a:extLst>
          </p:cNvPr>
          <p:cNvSpPr txBox="1"/>
          <p:nvPr/>
        </p:nvSpPr>
        <p:spPr>
          <a:xfrm rot="20905143">
            <a:off x="3217405" y="2818535"/>
            <a:ext cx="5219699" cy="1446550"/>
          </a:xfrm>
          <a:prstGeom prst="rect">
            <a:avLst/>
          </a:prstGeom>
          <a:noFill/>
        </p:spPr>
        <p:txBody>
          <a:bodyPr wrap="none" rtlCol="0">
            <a:spAutoFit/>
          </a:bodyPr>
          <a:lstStyle/>
          <a:p>
            <a:r>
              <a:rPr lang="es-ES" sz="8800" b="1" dirty="0">
                <a:solidFill>
                  <a:srgbClr val="C00000"/>
                </a:solidFill>
                <a:effectLst>
                  <a:outerShdw blurRad="38100" dist="38100" dir="2700000" algn="tl">
                    <a:srgbClr val="000000">
                      <a:alpha val="43137"/>
                    </a:srgbClr>
                  </a:outerShdw>
                </a:effectLst>
                <a:latin typeface="Bradley Hand ITC" panose="03070402050302030203" pitchFamily="66" charset="0"/>
              </a:rPr>
              <a:t>GRACIAS</a:t>
            </a:r>
            <a:endParaRPr lang="es-PE" sz="8800" b="1" dirty="0">
              <a:solidFill>
                <a:srgbClr val="C00000"/>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2943460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B0E9FD-EAFF-45FB-8632-EC0312A86AA6}"/>
              </a:ext>
            </a:extLst>
          </p:cNvPr>
          <p:cNvPicPr>
            <a:picLocks noChangeAspect="1"/>
          </p:cNvPicPr>
          <p:nvPr/>
        </p:nvPicPr>
        <p:blipFill rotWithShape="1">
          <a:blip r:embed="rId2">
            <a:extLst>
              <a:ext uri="{28A0092B-C50C-407E-A947-70E740481C1C}">
                <a14:useLocalDpi xmlns:a14="http://schemas.microsoft.com/office/drawing/2010/main" val="0"/>
              </a:ext>
            </a:extLst>
          </a:blip>
          <a:srcRect t="5334"/>
          <a:stretch/>
        </p:blipFill>
        <p:spPr>
          <a:xfrm>
            <a:off x="0" y="-1"/>
            <a:ext cx="12192000" cy="6913147"/>
          </a:xfrm>
          <a:prstGeom prst="rect">
            <a:avLst/>
          </a:prstGeom>
        </p:spPr>
      </p:pic>
      <p:sp>
        <p:nvSpPr>
          <p:cNvPr id="3" name="Google Shape;275;p8">
            <a:extLst>
              <a:ext uri="{FF2B5EF4-FFF2-40B4-BE49-F238E27FC236}">
                <a16:creationId xmlns:a16="http://schemas.microsoft.com/office/drawing/2014/main" id="{9B8C1DA0-C098-4515-8B81-473774384D19}"/>
              </a:ext>
            </a:extLst>
          </p:cNvPr>
          <p:cNvSpPr/>
          <p:nvPr/>
        </p:nvSpPr>
        <p:spPr>
          <a:xfrm>
            <a:off x="1054100" y="3456572"/>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b="1" dirty="0">
                <a:solidFill>
                  <a:schemeClr val="lt1"/>
                </a:solidFill>
                <a:latin typeface="Calibri"/>
                <a:cs typeface="Calibri"/>
                <a:sym typeface="Calibri"/>
              </a:rPr>
              <a:t>SUSTENTO</a:t>
            </a:r>
            <a:endParaRPr dirty="0"/>
          </a:p>
          <a:p>
            <a:pPr marL="0" marR="0" lvl="0" indent="0" algn="ctr" rtl="0">
              <a:spcBef>
                <a:spcPts val="0"/>
              </a:spcBef>
              <a:spcAft>
                <a:spcPts val="0"/>
              </a:spcAft>
              <a:buNone/>
            </a:pPr>
            <a:r>
              <a:rPr lang="es-PE" sz="1800" b="1" dirty="0">
                <a:solidFill>
                  <a:schemeClr val="lt1"/>
                </a:solidFill>
                <a:latin typeface="Calibri"/>
                <a:ea typeface="Calibri"/>
                <a:cs typeface="Calibri"/>
                <a:sym typeface="Calibri"/>
              </a:rPr>
              <a:t>(</a:t>
            </a:r>
            <a:r>
              <a:rPr lang="es-PE" b="1" dirty="0">
                <a:solidFill>
                  <a:schemeClr val="lt1"/>
                </a:solidFill>
                <a:latin typeface="Calibri"/>
                <a:ea typeface="Calibri"/>
                <a:cs typeface="Calibri"/>
                <a:sym typeface="Calibri"/>
              </a:rPr>
              <a:t>DEMANDA </a:t>
            </a:r>
            <a:r>
              <a:rPr lang="es-PE" sz="1800" b="1" dirty="0">
                <a:solidFill>
                  <a:schemeClr val="lt1"/>
                </a:solidFill>
                <a:latin typeface="Calibri"/>
                <a:ea typeface="Calibri"/>
                <a:cs typeface="Calibri"/>
                <a:sym typeface="Calibri"/>
              </a:rPr>
              <a:t>PRIORIZADA)</a:t>
            </a:r>
            <a:endParaRPr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13966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8 Rectángulo">
            <a:extLst>
              <a:ext uri="{FF2B5EF4-FFF2-40B4-BE49-F238E27FC236}">
                <a16:creationId xmlns:a16="http://schemas.microsoft.com/office/drawing/2014/main" id="{076424EE-6D6B-48C1-A388-5000511A2A1B}"/>
              </a:ext>
            </a:extLst>
          </p:cNvPr>
          <p:cNvSpPr/>
          <p:nvPr/>
        </p:nvSpPr>
        <p:spPr>
          <a:xfrm>
            <a:off x="1151468" y="755956"/>
            <a:ext cx="11040532" cy="707886"/>
          </a:xfrm>
          <a:prstGeom prst="rect">
            <a:avLst/>
          </a:prstGeom>
        </p:spPr>
        <p:txBody>
          <a:bodyPr wrap="square">
            <a:spAutoFit/>
          </a:bodyPr>
          <a:lstStyle/>
          <a:p>
            <a:pPr fontAlgn="ctr">
              <a:defRPr/>
            </a:pPr>
            <a:r>
              <a:rPr lang="es-ES" sz="2000" b="1" u="sng" dirty="0">
                <a:solidFill>
                  <a:schemeClr val="accent1">
                    <a:lumMod val="75000"/>
                  </a:schemeClr>
                </a:solidFill>
                <a:highlight>
                  <a:srgbClr val="FFFF00"/>
                </a:highlight>
                <a:latin typeface="Arial" panose="020B0604020202020204" pitchFamily="34" charset="0"/>
                <a:cs typeface="Arial" panose="020B0604020202020204" pitchFamily="34" charset="0"/>
              </a:rPr>
              <a:t>1.1. </a:t>
            </a:r>
            <a:r>
              <a:rPr lang="es-ES" sz="2000" b="1" u="sng" dirty="0">
                <a:solidFill>
                  <a:schemeClr val="accent1">
                    <a:lumMod val="75000"/>
                  </a:schemeClr>
                </a:solidFill>
                <a:latin typeface="Arial" panose="020B0604020202020204" pitchFamily="34" charset="0"/>
                <a:cs typeface="Arial" panose="020B0604020202020204" pitchFamily="34" charset="0"/>
              </a:rPr>
              <a:t>Reconocimiento de bonificación adicional a los magistrados distintos a los jueces supremos</a:t>
            </a:r>
          </a:p>
        </p:txBody>
      </p:sp>
      <p:sp>
        <p:nvSpPr>
          <p:cNvPr id="19" name="Rectángulo 18">
            <a:extLst>
              <a:ext uri="{FF2B5EF4-FFF2-40B4-BE49-F238E27FC236}">
                <a16:creationId xmlns:a16="http://schemas.microsoft.com/office/drawing/2014/main" id="{FB02B691-4632-4C73-9394-C0803BBB7E8D}"/>
              </a:ext>
            </a:extLst>
          </p:cNvPr>
          <p:cNvSpPr/>
          <p:nvPr/>
        </p:nvSpPr>
        <p:spPr>
          <a:xfrm>
            <a:off x="1151468" y="1416431"/>
            <a:ext cx="3442304" cy="4616648"/>
          </a:xfrm>
          <a:prstGeom prst="rect">
            <a:avLst/>
          </a:prstGeom>
          <a:solidFill>
            <a:schemeClr val="accent1">
              <a:lumMod val="20000"/>
              <a:lumOff val="80000"/>
            </a:schemeClr>
          </a:solidFill>
        </p:spPr>
        <p:txBody>
          <a:bodyPr wrap="square">
            <a:spAutoFit/>
          </a:bodyPr>
          <a:lstStyle/>
          <a:p>
            <a:pPr marL="285750" lvl="0" indent="-285750" algn="just">
              <a:buBlip>
                <a:blip r:embed="rId2"/>
              </a:buBlip>
              <a:defRPr/>
            </a:pPr>
            <a:r>
              <a:rPr lang="es-ES" sz="1400" dirty="0">
                <a:solidFill>
                  <a:prstClr val="black"/>
                </a:solidFill>
              </a:rPr>
              <a:t>Reconocimiento a los magistrados titulares los porcentajes establecidos en la Ley N° 30125 - Ley que establece medidas para el fortalecimiento del Poder Judicial, considerando como monto computable la bonificación adicional que perciben los jueces supremos de acuerdo a la Ley N° 30970 – Ley que aprueba diversas medidas presupuestarias para coadyuvar a la calidad y la ejecución del gasto público y dicta otras medidas,  estableciendo la nueva escala de gastos operativos a favor de los magistrados del Poder Judicial.</a:t>
            </a:r>
          </a:p>
          <a:p>
            <a:pPr marL="285750" lvl="0" indent="-285750" algn="just">
              <a:buBlip>
                <a:blip r:embed="rId2"/>
              </a:buBlip>
              <a:defRPr/>
            </a:pPr>
            <a:r>
              <a:rPr lang="es-ES" sz="1400" dirty="0">
                <a:solidFill>
                  <a:prstClr val="black"/>
                </a:solidFill>
              </a:rPr>
              <a:t>Para tal efecto los jueces superiores, jueces especializados o mixtos y jueces de paz letrados del Poder Judicial percibirán una bonificación adicional calculado en base a los porcentajes establecidos en la Ley N° 30125.</a:t>
            </a:r>
          </a:p>
        </p:txBody>
      </p:sp>
      <p:graphicFrame>
        <p:nvGraphicFramePr>
          <p:cNvPr id="26" name="Tabla 25">
            <a:extLst>
              <a:ext uri="{FF2B5EF4-FFF2-40B4-BE49-F238E27FC236}">
                <a16:creationId xmlns:a16="http://schemas.microsoft.com/office/drawing/2014/main" id="{570F6EB2-A221-4760-83E7-2D823B45CA0D}"/>
              </a:ext>
            </a:extLst>
          </p:cNvPr>
          <p:cNvGraphicFramePr>
            <a:graphicFrameLocks noGrp="1"/>
          </p:cNvGraphicFramePr>
          <p:nvPr>
            <p:extLst>
              <p:ext uri="{D42A27DB-BD31-4B8C-83A1-F6EECF244321}">
                <p14:modId xmlns:p14="http://schemas.microsoft.com/office/powerpoint/2010/main" val="3103213412"/>
              </p:ext>
            </p:extLst>
          </p:nvPr>
        </p:nvGraphicFramePr>
        <p:xfrm>
          <a:off x="1161594" y="6265731"/>
          <a:ext cx="2784644" cy="542925"/>
        </p:xfrm>
        <a:graphic>
          <a:graphicData uri="http://schemas.openxmlformats.org/drawingml/2006/table">
            <a:tbl>
              <a:tblPr firstRow="1" bandRow="1">
                <a:tableStyleId>{5C22544A-7EE6-4342-B048-85BDC9FD1C3A}</a:tableStyleId>
              </a:tblPr>
              <a:tblGrid>
                <a:gridCol w="1392322">
                  <a:extLst>
                    <a:ext uri="{9D8B030D-6E8A-4147-A177-3AD203B41FA5}">
                      <a16:colId xmlns:a16="http://schemas.microsoft.com/office/drawing/2014/main" val="2529582841"/>
                    </a:ext>
                  </a:extLst>
                </a:gridCol>
                <a:gridCol w="1392322">
                  <a:extLst>
                    <a:ext uri="{9D8B030D-6E8A-4147-A177-3AD203B41FA5}">
                      <a16:colId xmlns:a16="http://schemas.microsoft.com/office/drawing/2014/main" val="2444200478"/>
                    </a:ext>
                  </a:extLst>
                </a:gridCol>
              </a:tblGrid>
              <a:tr h="268602">
                <a:tc>
                  <a:txBody>
                    <a:bodyPr/>
                    <a:lstStyle/>
                    <a:p>
                      <a:pPr algn="ctr"/>
                      <a:r>
                        <a:rPr lang="es-PE" sz="1400" dirty="0">
                          <a:solidFill>
                            <a:schemeClr val="bg1"/>
                          </a:solidFill>
                        </a:rPr>
                        <a:t>2.1</a:t>
                      </a:r>
                      <a:endParaRPr lang="en-US" sz="1400" dirty="0">
                        <a:solidFill>
                          <a:schemeClr val="bg1"/>
                        </a:solidFill>
                      </a:endParaRPr>
                    </a:p>
                  </a:txBody>
                  <a:tcPr/>
                </a:tc>
                <a:tc>
                  <a:txBody>
                    <a:bodyPr/>
                    <a:lstStyle/>
                    <a:p>
                      <a:pPr algn="ctr"/>
                      <a:r>
                        <a:rPr lang="es-PE" sz="1400" dirty="0">
                          <a:solidFill>
                            <a:schemeClr val="bg1"/>
                          </a:solidFill>
                        </a:rPr>
                        <a:t>TOTAL</a:t>
                      </a:r>
                      <a:endParaRPr lang="en-US" sz="1400" dirty="0">
                        <a:solidFill>
                          <a:schemeClr val="bg1"/>
                        </a:solidFill>
                      </a:endParaRPr>
                    </a:p>
                  </a:txBody>
                  <a:tcPr/>
                </a:tc>
                <a:extLst>
                  <a:ext uri="{0D108BD9-81ED-4DB2-BD59-A6C34878D82A}">
                    <a16:rowId xmlns:a16="http://schemas.microsoft.com/office/drawing/2014/main" val="3021843014"/>
                  </a:ext>
                </a:extLst>
              </a:tr>
              <a:tr h="22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81,228,240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81,228,240</a:t>
                      </a:r>
                    </a:p>
                  </a:txBody>
                  <a:tcPr marL="9525" marR="9525" marT="9525" marB="0" anchor="ctr"/>
                </a:tc>
                <a:extLst>
                  <a:ext uri="{0D108BD9-81ED-4DB2-BD59-A6C34878D82A}">
                    <a16:rowId xmlns:a16="http://schemas.microsoft.com/office/drawing/2014/main" val="536689957"/>
                  </a:ext>
                </a:extLst>
              </a:tr>
            </a:tbl>
          </a:graphicData>
        </a:graphic>
      </p:graphicFrame>
      <p:pic>
        <p:nvPicPr>
          <p:cNvPr id="12" name="Imagen 11">
            <a:extLst>
              <a:ext uri="{FF2B5EF4-FFF2-40B4-BE49-F238E27FC236}">
                <a16:creationId xmlns:a16="http://schemas.microsoft.com/office/drawing/2014/main" id="{B3DE71E8-D574-33C3-D447-2A8A0466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5" name="Imagen 14">
            <a:extLst>
              <a:ext uri="{FF2B5EF4-FFF2-40B4-BE49-F238E27FC236}">
                <a16:creationId xmlns:a16="http://schemas.microsoft.com/office/drawing/2014/main" id="{0FC0D70B-97BF-4E4E-B40F-4555BCC7E79D}"/>
              </a:ext>
            </a:extLst>
          </p:cNvPr>
          <p:cNvPicPr>
            <a:picLocks noChangeAspect="1"/>
          </p:cNvPicPr>
          <p:nvPr/>
        </p:nvPicPr>
        <p:blipFill>
          <a:blip r:embed="rId4"/>
          <a:stretch>
            <a:fillRect/>
          </a:stretch>
        </p:blipFill>
        <p:spPr>
          <a:xfrm>
            <a:off x="11345332" y="134101"/>
            <a:ext cx="743776" cy="774259"/>
          </a:xfrm>
          <a:prstGeom prst="rect">
            <a:avLst/>
          </a:prstGeom>
        </p:spPr>
      </p:pic>
      <p:sp>
        <p:nvSpPr>
          <p:cNvPr id="16" name="Rectángulo redondeado 15">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GESTIÓN DE RECURSOS HUMANOS</a:t>
            </a:r>
          </a:p>
          <a:p>
            <a:pPr algn="ctr"/>
            <a:r>
              <a:rPr lang="es-ES" b="1" dirty="0">
                <a:solidFill>
                  <a:schemeClr val="bg1"/>
                </a:solidFill>
                <a:latin typeface="Calibri" panose="020F0502020204030204" pitchFamily="34" charset="0"/>
                <a:cs typeface="Calibri" panose="020F0502020204030204" pitchFamily="34" charset="0"/>
              </a:rPr>
              <a:t>DEMANDA ADICIONAL 2024 (en Soles)</a:t>
            </a:r>
          </a:p>
        </p:txBody>
      </p:sp>
      <p:sp>
        <p:nvSpPr>
          <p:cNvPr id="9" name="Rectángulo 8"/>
          <p:cNvSpPr/>
          <p:nvPr/>
        </p:nvSpPr>
        <p:spPr>
          <a:xfrm>
            <a:off x="1517070" y="6037115"/>
            <a:ext cx="2140527"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(En soles)</a:t>
            </a:r>
          </a:p>
        </p:txBody>
      </p:sp>
      <p:pic>
        <p:nvPicPr>
          <p:cNvPr id="4" name="Imagen 3">
            <a:extLst>
              <a:ext uri="{FF2B5EF4-FFF2-40B4-BE49-F238E27FC236}">
                <a16:creationId xmlns:a16="http://schemas.microsoft.com/office/drawing/2014/main" id="{D365F667-7EB4-4C81-A045-A3A452314331}"/>
              </a:ext>
            </a:extLst>
          </p:cNvPr>
          <p:cNvPicPr>
            <a:picLocks noChangeAspect="1"/>
          </p:cNvPicPr>
          <p:nvPr/>
        </p:nvPicPr>
        <p:blipFill>
          <a:blip r:embed="rId5"/>
          <a:stretch>
            <a:fillRect/>
          </a:stretch>
        </p:blipFill>
        <p:spPr>
          <a:xfrm>
            <a:off x="4818059" y="1211542"/>
            <a:ext cx="6899161" cy="5420769"/>
          </a:xfrm>
          <a:prstGeom prst="rect">
            <a:avLst/>
          </a:prstGeom>
        </p:spPr>
      </p:pic>
    </p:spTree>
    <p:extLst>
      <p:ext uri="{BB962C8B-B14F-4D97-AF65-F5344CB8AC3E}">
        <p14:creationId xmlns:p14="http://schemas.microsoft.com/office/powerpoint/2010/main" val="2729667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8 Rectángulo">
            <a:extLst>
              <a:ext uri="{FF2B5EF4-FFF2-40B4-BE49-F238E27FC236}">
                <a16:creationId xmlns:a16="http://schemas.microsoft.com/office/drawing/2014/main" id="{076424EE-6D6B-48C1-A388-5000511A2A1B}"/>
              </a:ext>
            </a:extLst>
          </p:cNvPr>
          <p:cNvSpPr/>
          <p:nvPr/>
        </p:nvSpPr>
        <p:spPr>
          <a:xfrm>
            <a:off x="1151468" y="755956"/>
            <a:ext cx="11040532" cy="707886"/>
          </a:xfrm>
          <a:prstGeom prst="rect">
            <a:avLst/>
          </a:prstGeom>
        </p:spPr>
        <p:txBody>
          <a:bodyPr wrap="square">
            <a:spAutoFit/>
          </a:bodyPr>
          <a:lstStyle/>
          <a:p>
            <a:pPr fontAlgn="ctr">
              <a:defRPr/>
            </a:pPr>
            <a:r>
              <a:rPr lang="es-ES" sz="2000" b="1" u="sng" dirty="0">
                <a:solidFill>
                  <a:schemeClr val="accent1">
                    <a:lumMod val="75000"/>
                  </a:schemeClr>
                </a:solidFill>
                <a:highlight>
                  <a:srgbClr val="FFFF00"/>
                </a:highlight>
                <a:latin typeface="Arial" panose="020B0604020202020204" pitchFamily="34" charset="0"/>
                <a:cs typeface="Arial" panose="020B0604020202020204" pitchFamily="34" charset="0"/>
              </a:rPr>
              <a:t>1.1. </a:t>
            </a:r>
            <a:r>
              <a:rPr lang="es-ES" sz="2000" b="1" u="sng" dirty="0">
                <a:solidFill>
                  <a:schemeClr val="accent1">
                    <a:lumMod val="75000"/>
                  </a:schemeClr>
                </a:solidFill>
                <a:latin typeface="Arial" panose="020B0604020202020204" pitchFamily="34" charset="0"/>
                <a:cs typeface="Arial" panose="020B0604020202020204" pitchFamily="34" charset="0"/>
              </a:rPr>
              <a:t>Reconocimiento de bonificación adicional a los magistrados distintos a los jueces supremos</a:t>
            </a:r>
          </a:p>
        </p:txBody>
      </p:sp>
      <p:pic>
        <p:nvPicPr>
          <p:cNvPr id="12" name="Imagen 11">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5" name="Imagen 14">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6" name="Rectángulo redondeado 15">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GESTIÓN DE RECURSOS HUMANOS</a:t>
            </a:r>
          </a:p>
          <a:p>
            <a:pPr algn="ctr"/>
            <a:r>
              <a:rPr lang="es-ES" b="1" dirty="0">
                <a:solidFill>
                  <a:schemeClr val="bg1"/>
                </a:solidFill>
                <a:latin typeface="Calibri" panose="020F0502020204030204" pitchFamily="34" charset="0"/>
                <a:cs typeface="Calibri" panose="020F0502020204030204" pitchFamily="34" charset="0"/>
              </a:rPr>
              <a:t>DEMANDA ADICIONAL 2024 (en Soles)</a:t>
            </a:r>
          </a:p>
        </p:txBody>
      </p:sp>
      <p:graphicFrame>
        <p:nvGraphicFramePr>
          <p:cNvPr id="3" name="Objeto 2">
            <a:extLst>
              <a:ext uri="{FF2B5EF4-FFF2-40B4-BE49-F238E27FC236}">
                <a16:creationId xmlns:a16="http://schemas.microsoft.com/office/drawing/2014/main" id="{4EB76FE7-197A-45A6-9779-87DAF7E5F4CC}"/>
              </a:ext>
            </a:extLst>
          </p:cNvPr>
          <p:cNvGraphicFramePr>
            <a:graphicFrameLocks noChangeAspect="1"/>
          </p:cNvGraphicFramePr>
          <p:nvPr>
            <p:extLst>
              <p:ext uri="{D42A27DB-BD31-4B8C-83A1-F6EECF244321}">
                <p14:modId xmlns:p14="http://schemas.microsoft.com/office/powerpoint/2010/main" val="3011764807"/>
              </p:ext>
            </p:extLst>
          </p:nvPr>
        </p:nvGraphicFramePr>
        <p:xfrm>
          <a:off x="820738" y="1773238"/>
          <a:ext cx="11017250" cy="2651125"/>
        </p:xfrm>
        <a:graphic>
          <a:graphicData uri="http://schemas.openxmlformats.org/presentationml/2006/ole">
            <mc:AlternateContent xmlns:mc="http://schemas.openxmlformats.org/markup-compatibility/2006">
              <mc:Choice xmlns:v="urn:schemas-microsoft-com:vml" Requires="v">
                <p:oleObj name="Worksheet" r:id="rId4" imgW="8069686" imgH="1943124" progId="Excel.Sheet.12">
                  <p:embed/>
                </p:oleObj>
              </mc:Choice>
              <mc:Fallback>
                <p:oleObj name="Worksheet" r:id="rId4" imgW="8069686" imgH="1943124" progId="Excel.Sheet.12">
                  <p:embed/>
                  <p:pic>
                    <p:nvPicPr>
                      <p:cNvPr id="0" name=""/>
                      <p:cNvPicPr/>
                      <p:nvPr/>
                    </p:nvPicPr>
                    <p:blipFill>
                      <a:blip r:embed="rId5"/>
                      <a:stretch>
                        <a:fillRect/>
                      </a:stretch>
                    </p:blipFill>
                    <p:spPr>
                      <a:xfrm>
                        <a:off x="820738" y="1773238"/>
                        <a:ext cx="11017250" cy="2651125"/>
                      </a:xfrm>
                      <a:prstGeom prst="rect">
                        <a:avLst/>
                      </a:prstGeom>
                    </p:spPr>
                  </p:pic>
                </p:oleObj>
              </mc:Fallback>
            </mc:AlternateContent>
          </a:graphicData>
        </a:graphic>
      </p:graphicFrame>
      <p:graphicFrame>
        <p:nvGraphicFramePr>
          <p:cNvPr id="10" name="Tabla 9">
            <a:extLst>
              <a:ext uri="{FF2B5EF4-FFF2-40B4-BE49-F238E27FC236}">
                <a16:creationId xmlns:a16="http://schemas.microsoft.com/office/drawing/2014/main" id="{E94CD85D-F3CB-4535-986D-75E9917EC572}"/>
              </a:ext>
            </a:extLst>
          </p:cNvPr>
          <p:cNvGraphicFramePr>
            <a:graphicFrameLocks noGrp="1"/>
          </p:cNvGraphicFramePr>
          <p:nvPr>
            <p:extLst>
              <p:ext uri="{D42A27DB-BD31-4B8C-83A1-F6EECF244321}">
                <p14:modId xmlns:p14="http://schemas.microsoft.com/office/powerpoint/2010/main" val="3216060951"/>
              </p:ext>
            </p:extLst>
          </p:nvPr>
        </p:nvGraphicFramePr>
        <p:xfrm>
          <a:off x="5320355" y="5430462"/>
          <a:ext cx="2784644" cy="542925"/>
        </p:xfrm>
        <a:graphic>
          <a:graphicData uri="http://schemas.openxmlformats.org/drawingml/2006/table">
            <a:tbl>
              <a:tblPr firstRow="1" bandRow="1">
                <a:tableStyleId>{5C22544A-7EE6-4342-B048-85BDC9FD1C3A}</a:tableStyleId>
              </a:tblPr>
              <a:tblGrid>
                <a:gridCol w="1392322">
                  <a:extLst>
                    <a:ext uri="{9D8B030D-6E8A-4147-A177-3AD203B41FA5}">
                      <a16:colId xmlns:a16="http://schemas.microsoft.com/office/drawing/2014/main" val="2529582841"/>
                    </a:ext>
                  </a:extLst>
                </a:gridCol>
                <a:gridCol w="1392322">
                  <a:extLst>
                    <a:ext uri="{9D8B030D-6E8A-4147-A177-3AD203B41FA5}">
                      <a16:colId xmlns:a16="http://schemas.microsoft.com/office/drawing/2014/main" val="2444200478"/>
                    </a:ext>
                  </a:extLst>
                </a:gridCol>
              </a:tblGrid>
              <a:tr h="268602">
                <a:tc>
                  <a:txBody>
                    <a:bodyPr/>
                    <a:lstStyle/>
                    <a:p>
                      <a:pPr algn="ctr"/>
                      <a:r>
                        <a:rPr lang="es-PE" sz="1400" dirty="0">
                          <a:solidFill>
                            <a:schemeClr val="bg1"/>
                          </a:solidFill>
                        </a:rPr>
                        <a:t>2.1</a:t>
                      </a:r>
                      <a:endParaRPr lang="en-US" sz="1400" dirty="0">
                        <a:solidFill>
                          <a:schemeClr val="bg1"/>
                        </a:solidFill>
                      </a:endParaRPr>
                    </a:p>
                  </a:txBody>
                  <a:tcPr/>
                </a:tc>
                <a:tc>
                  <a:txBody>
                    <a:bodyPr/>
                    <a:lstStyle/>
                    <a:p>
                      <a:pPr algn="ctr"/>
                      <a:r>
                        <a:rPr lang="es-PE" sz="1400" dirty="0">
                          <a:solidFill>
                            <a:schemeClr val="bg1"/>
                          </a:solidFill>
                        </a:rPr>
                        <a:t>TOTAL</a:t>
                      </a:r>
                      <a:endParaRPr lang="en-US" sz="1400" dirty="0">
                        <a:solidFill>
                          <a:schemeClr val="bg1"/>
                        </a:solidFill>
                      </a:endParaRPr>
                    </a:p>
                  </a:txBody>
                  <a:tcPr/>
                </a:tc>
                <a:extLst>
                  <a:ext uri="{0D108BD9-81ED-4DB2-BD59-A6C34878D82A}">
                    <a16:rowId xmlns:a16="http://schemas.microsoft.com/office/drawing/2014/main" val="3021843014"/>
                  </a:ext>
                </a:extLst>
              </a:tr>
              <a:tr h="22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81,228,240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81,228,240</a:t>
                      </a:r>
                    </a:p>
                  </a:txBody>
                  <a:tcPr marL="9525" marR="9525" marT="9525" marB="0" anchor="ctr"/>
                </a:tc>
                <a:extLst>
                  <a:ext uri="{0D108BD9-81ED-4DB2-BD59-A6C34878D82A}">
                    <a16:rowId xmlns:a16="http://schemas.microsoft.com/office/drawing/2014/main" val="536689957"/>
                  </a:ext>
                </a:extLst>
              </a:tr>
            </a:tbl>
          </a:graphicData>
        </a:graphic>
      </p:graphicFrame>
      <p:sp>
        <p:nvSpPr>
          <p:cNvPr id="11" name="Rectángulo 10">
            <a:extLst>
              <a:ext uri="{FF2B5EF4-FFF2-40B4-BE49-F238E27FC236}">
                <a16:creationId xmlns:a16="http://schemas.microsoft.com/office/drawing/2014/main" id="{C567B4FD-F60C-4A97-BDEF-C7083114FB21}"/>
              </a:ext>
            </a:extLst>
          </p:cNvPr>
          <p:cNvSpPr/>
          <p:nvPr/>
        </p:nvSpPr>
        <p:spPr>
          <a:xfrm>
            <a:off x="5675831" y="5201846"/>
            <a:ext cx="2140527"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(En soles)</a:t>
            </a:r>
          </a:p>
        </p:txBody>
      </p:sp>
    </p:spTree>
    <p:extLst>
      <p:ext uri="{BB962C8B-B14F-4D97-AF65-F5344CB8AC3E}">
        <p14:creationId xmlns:p14="http://schemas.microsoft.com/office/powerpoint/2010/main" val="3165578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8 Rectángulo">
            <a:extLst>
              <a:ext uri="{FF2B5EF4-FFF2-40B4-BE49-F238E27FC236}">
                <a16:creationId xmlns:a16="http://schemas.microsoft.com/office/drawing/2014/main" id="{076424EE-6D6B-48C1-A388-5000511A2A1B}"/>
              </a:ext>
            </a:extLst>
          </p:cNvPr>
          <p:cNvSpPr/>
          <p:nvPr/>
        </p:nvSpPr>
        <p:spPr>
          <a:xfrm>
            <a:off x="1151468" y="908360"/>
            <a:ext cx="10788750" cy="400110"/>
          </a:xfrm>
          <a:prstGeom prst="rect">
            <a:avLst/>
          </a:prstGeom>
        </p:spPr>
        <p:txBody>
          <a:bodyPr wrap="square">
            <a:spAutoFit/>
          </a:bodyPr>
          <a:lstStyle/>
          <a:p>
            <a:pPr fontAlgn="ctr">
              <a:defRPr/>
            </a:pPr>
            <a:r>
              <a:rPr lang="es-PE" sz="2000" b="1" u="sng" dirty="0">
                <a:solidFill>
                  <a:schemeClr val="accent1">
                    <a:lumMod val="75000"/>
                  </a:schemeClr>
                </a:solidFill>
                <a:highlight>
                  <a:srgbClr val="FFFF00"/>
                </a:highlight>
                <a:latin typeface="Arial" panose="020B0604020202020204" pitchFamily="34" charset="0"/>
                <a:cs typeface="Arial" panose="020B0604020202020204" pitchFamily="34" charset="0"/>
              </a:rPr>
              <a:t>1.2. </a:t>
            </a:r>
            <a:r>
              <a:rPr lang="es-PE" sz="2000" b="1" u="sng" dirty="0">
                <a:solidFill>
                  <a:schemeClr val="accent1">
                    <a:lumMod val="75000"/>
                  </a:schemeClr>
                </a:solidFill>
                <a:latin typeface="Arial" panose="020B0604020202020204" pitchFamily="34" charset="0"/>
                <a:cs typeface="Arial" panose="020B0604020202020204" pitchFamily="34" charset="0"/>
              </a:rPr>
              <a:t>Otorgamiento de una bonificación extraordinaria a favor de los jueces</a:t>
            </a:r>
          </a:p>
        </p:txBody>
      </p:sp>
      <p:sp>
        <p:nvSpPr>
          <p:cNvPr id="19" name="Rectángulo 18">
            <a:extLst>
              <a:ext uri="{FF2B5EF4-FFF2-40B4-BE49-F238E27FC236}">
                <a16:creationId xmlns:a16="http://schemas.microsoft.com/office/drawing/2014/main" id="{FB02B691-4632-4C73-9394-C0803BBB7E8D}"/>
              </a:ext>
            </a:extLst>
          </p:cNvPr>
          <p:cNvSpPr/>
          <p:nvPr/>
        </p:nvSpPr>
        <p:spPr>
          <a:xfrm>
            <a:off x="1151468" y="1597856"/>
            <a:ext cx="4505646" cy="3293209"/>
          </a:xfrm>
          <a:prstGeom prst="rect">
            <a:avLst/>
          </a:prstGeom>
          <a:solidFill>
            <a:schemeClr val="accent1">
              <a:lumMod val="20000"/>
              <a:lumOff val="80000"/>
            </a:schemeClr>
          </a:solidFill>
        </p:spPr>
        <p:txBody>
          <a:bodyPr wrap="square">
            <a:spAutoFit/>
          </a:bodyPr>
          <a:lstStyle/>
          <a:p>
            <a:pPr marL="285750" lvl="0" indent="-285750" algn="just">
              <a:buBlip>
                <a:blip r:embed="rId2"/>
              </a:buBlip>
              <a:defRPr/>
            </a:pPr>
            <a:r>
              <a:rPr lang="es-ES" sz="1600" dirty="0">
                <a:solidFill>
                  <a:prstClr val="black"/>
                </a:solidFill>
              </a:rPr>
              <a:t>Dicha bonificación permitirá compensar el impacto social ocasionado por los riesgos sociales que fueron victimas los magistrados del Poder Judicial, que afectaron sus intereses, en el periodo de atentados perpetrados a los órganos jurisdiccionales a nivel nacional, así como compensar los gastos ocasionados durante el periodo de pandemia.</a:t>
            </a:r>
          </a:p>
          <a:p>
            <a:pPr marL="285750" lvl="0" indent="-285750" algn="just">
              <a:buBlip>
                <a:blip r:embed="rId2"/>
              </a:buBlip>
              <a:defRPr/>
            </a:pPr>
            <a:endParaRPr lang="es-PE" sz="1600" dirty="0">
              <a:solidFill>
                <a:prstClr val="black"/>
              </a:solidFill>
            </a:endParaRPr>
          </a:p>
          <a:p>
            <a:pPr marL="285750" lvl="0" indent="-285750" algn="just">
              <a:buBlip>
                <a:blip r:embed="rId2"/>
              </a:buBlip>
              <a:defRPr/>
            </a:pPr>
            <a:r>
              <a:rPr lang="es-ES" sz="1600" dirty="0">
                <a:solidFill>
                  <a:prstClr val="black"/>
                </a:solidFill>
              </a:rPr>
              <a:t>El otorgamiento de una bonificación extraordinaria y por única vez equivalente a 10,000.00 diez mil soles y 00/100 a favor de los jueces del Poder Judicial.</a:t>
            </a:r>
            <a:endParaRPr kumimoji="0" lang="en-US" sz="1600" b="0" i="0" u="none" strike="noStrike" kern="1200" cap="none" spc="0" normalizeH="0" baseline="0" noProof="0" dirty="0">
              <a:ln>
                <a:noFill/>
              </a:ln>
              <a:solidFill>
                <a:prstClr val="black"/>
              </a:solidFill>
              <a:effectLst/>
              <a:uLnTx/>
              <a:uFillTx/>
            </a:endParaRPr>
          </a:p>
        </p:txBody>
      </p:sp>
      <p:pic>
        <p:nvPicPr>
          <p:cNvPr id="12" name="Imagen 11">
            <a:hlinkClick r:id="rId3"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5" name="Imagen 14">
            <a:extLst>
              <a:ext uri="{FF2B5EF4-FFF2-40B4-BE49-F238E27FC236}">
                <a16:creationId xmlns:a16="http://schemas.microsoft.com/office/drawing/2014/main" id="{0FC0D70B-97BF-4E4E-B40F-4555BCC7E79D}"/>
              </a:ext>
            </a:extLst>
          </p:cNvPr>
          <p:cNvPicPr>
            <a:picLocks noChangeAspect="1"/>
          </p:cNvPicPr>
          <p:nvPr/>
        </p:nvPicPr>
        <p:blipFill>
          <a:blip r:embed="rId5"/>
          <a:stretch>
            <a:fillRect/>
          </a:stretch>
        </p:blipFill>
        <p:spPr>
          <a:xfrm>
            <a:off x="11345332" y="134101"/>
            <a:ext cx="743776" cy="774259"/>
          </a:xfrm>
          <a:prstGeom prst="rect">
            <a:avLst/>
          </a:prstGeom>
        </p:spPr>
      </p:pic>
      <p:sp>
        <p:nvSpPr>
          <p:cNvPr id="16" name="Rectángulo redondeado 15">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GESTIÓN DE RECURSOS HUMANOS</a:t>
            </a:r>
          </a:p>
          <a:p>
            <a:pPr algn="ctr"/>
            <a:r>
              <a:rPr lang="es-ES" b="1" dirty="0">
                <a:solidFill>
                  <a:schemeClr val="bg1"/>
                </a:solidFill>
                <a:latin typeface="Calibri" panose="020F0502020204030204" pitchFamily="34" charset="0"/>
                <a:cs typeface="Calibri" panose="020F0502020204030204" pitchFamily="34" charset="0"/>
              </a:rPr>
              <a:t>DEMANDA ADICIONAL 2024 (en Soles)</a:t>
            </a:r>
          </a:p>
        </p:txBody>
      </p:sp>
      <p:graphicFrame>
        <p:nvGraphicFramePr>
          <p:cNvPr id="2" name="Tabla 1"/>
          <p:cNvGraphicFramePr>
            <a:graphicFrameLocks noGrp="1"/>
          </p:cNvGraphicFramePr>
          <p:nvPr/>
        </p:nvGraphicFramePr>
        <p:xfrm>
          <a:off x="6112934" y="1602341"/>
          <a:ext cx="4953000" cy="2270760"/>
        </p:xfrm>
        <a:graphic>
          <a:graphicData uri="http://schemas.openxmlformats.org/drawingml/2006/table">
            <a:tbl>
              <a:tblPr/>
              <a:tblGrid>
                <a:gridCol w="2416098">
                  <a:extLst>
                    <a:ext uri="{9D8B030D-6E8A-4147-A177-3AD203B41FA5}">
                      <a16:colId xmlns:a16="http://schemas.microsoft.com/office/drawing/2014/main" val="20000"/>
                    </a:ext>
                  </a:extLst>
                </a:gridCol>
                <a:gridCol w="1409390">
                  <a:extLst>
                    <a:ext uri="{9D8B030D-6E8A-4147-A177-3AD203B41FA5}">
                      <a16:colId xmlns:a16="http://schemas.microsoft.com/office/drawing/2014/main" val="20001"/>
                    </a:ext>
                  </a:extLst>
                </a:gridCol>
                <a:gridCol w="1127512">
                  <a:extLst>
                    <a:ext uri="{9D8B030D-6E8A-4147-A177-3AD203B41FA5}">
                      <a16:colId xmlns:a16="http://schemas.microsoft.com/office/drawing/2014/main" val="20002"/>
                    </a:ext>
                  </a:extLst>
                </a:gridCol>
              </a:tblGrid>
              <a:tr h="510540">
                <a:tc rowSpan="2">
                  <a:txBody>
                    <a:bodyPr/>
                    <a:lstStyle/>
                    <a:p>
                      <a:pPr algn="ctr" fontAlgn="ctr"/>
                      <a:r>
                        <a:rPr lang="es-PE" sz="1200" b="1" i="0" u="none" strike="noStrike" dirty="0">
                          <a:solidFill>
                            <a:srgbClr val="000000"/>
                          </a:solidFill>
                          <a:effectLst/>
                          <a:latin typeface="Calibri" panose="020F0502020204030204" pitchFamily="34" charset="0"/>
                        </a:rPr>
                        <a:t>CONCEPTO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ctr"/>
                      <a:r>
                        <a:rPr lang="es-PE" sz="1000" b="1" i="0" u="none" strike="noStrike" dirty="0">
                          <a:solidFill>
                            <a:srgbClr val="000000"/>
                          </a:solidFill>
                          <a:effectLst/>
                          <a:latin typeface="Calibri" panose="020F0502020204030204" pitchFamily="34" charset="0"/>
                        </a:rPr>
                        <a:t>BONIFICACIÓN EXTRAORDINARIA 10,000 A FAVOR DE LOS MAGISTRADOS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extLst>
                  <a:ext uri="{0D108BD9-81ED-4DB2-BD59-A6C34878D82A}">
                    <a16:rowId xmlns:a16="http://schemas.microsoft.com/office/drawing/2014/main" val="10000"/>
                  </a:ext>
                </a:extLst>
              </a:tr>
              <a:tr h="236220">
                <a:tc vMerge="1">
                  <a:txBody>
                    <a:bodyPr/>
                    <a:lstStyle/>
                    <a:p>
                      <a:endParaRPr lang="es-PE"/>
                    </a:p>
                  </a:txBody>
                  <a:tcPr/>
                </a:tc>
                <a:tc>
                  <a:txBody>
                    <a:bodyPr/>
                    <a:lstStyle/>
                    <a:p>
                      <a:pPr algn="ctr" fontAlgn="ctr"/>
                      <a:r>
                        <a:rPr lang="es-PE" sz="1000" b="1" i="0" u="none" strike="noStrike" dirty="0">
                          <a:solidFill>
                            <a:srgbClr val="000000"/>
                          </a:solidFill>
                          <a:effectLst/>
                          <a:latin typeface="Calibri" panose="020F0502020204030204" pitchFamily="34" charset="0"/>
                        </a:rPr>
                        <a:t>N° PEAS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000" b="1" i="0" u="none" strike="noStrike" dirty="0">
                          <a:solidFill>
                            <a:srgbClr val="000000"/>
                          </a:solidFill>
                          <a:effectLst/>
                          <a:latin typeface="Calibri" panose="020F050202020403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1"/>
                  </a:ext>
                </a:extLst>
              </a:tr>
              <a:tr h="304800">
                <a:tc>
                  <a:txBody>
                    <a:bodyPr/>
                    <a:lstStyle/>
                    <a:p>
                      <a:pPr algn="ctr" fontAlgn="ctr"/>
                      <a:r>
                        <a:rPr lang="es-PE" sz="1200" b="1" i="0" u="none" strike="noStrike" dirty="0">
                          <a:solidFill>
                            <a:srgbClr val="000000"/>
                          </a:solidFill>
                          <a:effectLst/>
                          <a:latin typeface="Calibri" panose="020F0502020204030204" pitchFamily="34" charset="0"/>
                        </a:rPr>
                        <a:t>JUEZ  SUPREMO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Calibri" panose="020F0502020204030204" pitchFamily="34" charset="0"/>
                        </a:rPr>
                        <a:t>620,000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ctr" fontAlgn="ctr"/>
                      <a:r>
                        <a:rPr lang="es-PE" sz="1200" b="1" i="0" u="none" strike="noStrike" dirty="0">
                          <a:solidFill>
                            <a:srgbClr val="000000"/>
                          </a:solidFill>
                          <a:effectLst/>
                          <a:latin typeface="Calibri" panose="020F0502020204030204" pitchFamily="34" charset="0"/>
                        </a:rPr>
                        <a:t>JUEZ  SUPERIOR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alibri" panose="020F0502020204030204" pitchFamily="34" charset="0"/>
                        </a:rPr>
                        <a:t>814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Calibri" panose="020F0502020204030204" pitchFamily="34" charset="0"/>
                        </a:rPr>
                        <a:t>8,140,000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algn="ctr" fontAlgn="ctr"/>
                      <a:r>
                        <a:rPr lang="es-PE" sz="1200" b="1" i="0" u="none" strike="noStrike" dirty="0">
                          <a:solidFill>
                            <a:srgbClr val="000000"/>
                          </a:solidFill>
                          <a:effectLst/>
                          <a:latin typeface="Calibri" panose="020F0502020204030204" pitchFamily="34" charset="0"/>
                        </a:rPr>
                        <a:t>JUEZ  ESPECIALIZADO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alibri" panose="020F0502020204030204" pitchFamily="34" charset="0"/>
                        </a:rPr>
                        <a:t>2,083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Calibri" panose="020F0502020204030204" pitchFamily="34" charset="0"/>
                        </a:rPr>
                        <a:t>20,830,000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algn="ctr" fontAlgn="ctr"/>
                      <a:r>
                        <a:rPr lang="es-PE" sz="1200" b="1" i="0" u="none" strike="noStrike" dirty="0">
                          <a:solidFill>
                            <a:srgbClr val="000000"/>
                          </a:solidFill>
                          <a:effectLst/>
                          <a:latin typeface="Calibri" panose="020F0502020204030204" pitchFamily="34" charset="0"/>
                        </a:rPr>
                        <a:t>JUEZ DE PAZ LETRADO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alibri" panose="020F0502020204030204" pitchFamily="34" charset="0"/>
                        </a:rPr>
                        <a:t>658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Calibri" panose="020F0502020204030204" pitchFamily="34" charset="0"/>
                        </a:rPr>
                        <a:t>6,580,000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algn="ctr" fontAlgn="ctr"/>
                      <a:r>
                        <a:rPr lang="es-PE" sz="1000" b="1" i="0" u="none" strike="noStrike" dirty="0">
                          <a:solidFill>
                            <a:srgbClr val="000000"/>
                          </a:solidFill>
                          <a:effectLst/>
                          <a:latin typeface="Calibri" panose="020F0502020204030204" pitchFamily="34" charset="0"/>
                        </a:rPr>
                        <a:t>TOTAL JUECES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dirty="0">
                          <a:solidFill>
                            <a:srgbClr val="000000"/>
                          </a:solidFill>
                          <a:effectLst/>
                          <a:latin typeface="Calibri" panose="020F0502020204030204" pitchFamily="34" charset="0"/>
                        </a:rPr>
                        <a:t>3,617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ctr"/>
                      <a:r>
                        <a:rPr lang="es-PE" sz="1200" b="1" i="0" u="none" strike="noStrike" dirty="0">
                          <a:solidFill>
                            <a:srgbClr val="000000"/>
                          </a:solidFill>
                          <a:effectLst/>
                          <a:latin typeface="Calibri" panose="020F0502020204030204" pitchFamily="34" charset="0"/>
                        </a:rPr>
                        <a:t>36,170,000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6"/>
                  </a:ext>
                </a:extLst>
              </a:tr>
            </a:tbl>
          </a:graphicData>
        </a:graphic>
      </p:graphicFrame>
      <p:graphicFrame>
        <p:nvGraphicFramePr>
          <p:cNvPr id="10" name="Tabla 9">
            <a:extLst>
              <a:ext uri="{FF2B5EF4-FFF2-40B4-BE49-F238E27FC236}">
                <a16:creationId xmlns:a16="http://schemas.microsoft.com/office/drawing/2014/main" id="{570F6EB2-A221-4760-83E7-2D823B45CA0D}"/>
              </a:ext>
            </a:extLst>
          </p:cNvPr>
          <p:cNvGraphicFramePr>
            <a:graphicFrameLocks noGrp="1"/>
          </p:cNvGraphicFramePr>
          <p:nvPr/>
        </p:nvGraphicFramePr>
        <p:xfrm>
          <a:off x="6834395" y="4489116"/>
          <a:ext cx="3837410" cy="640940"/>
        </p:xfrm>
        <a:graphic>
          <a:graphicData uri="http://schemas.openxmlformats.org/drawingml/2006/table">
            <a:tbl>
              <a:tblPr firstRow="1" bandRow="1">
                <a:tableStyleId>{5C22544A-7EE6-4342-B048-85BDC9FD1C3A}</a:tableStyleId>
              </a:tblPr>
              <a:tblGrid>
                <a:gridCol w="1918705">
                  <a:extLst>
                    <a:ext uri="{9D8B030D-6E8A-4147-A177-3AD203B41FA5}">
                      <a16:colId xmlns:a16="http://schemas.microsoft.com/office/drawing/2014/main" val="2529582841"/>
                    </a:ext>
                  </a:extLst>
                </a:gridCol>
                <a:gridCol w="1918705">
                  <a:extLst>
                    <a:ext uri="{9D8B030D-6E8A-4147-A177-3AD203B41FA5}">
                      <a16:colId xmlns:a16="http://schemas.microsoft.com/office/drawing/2014/main" val="2444200478"/>
                    </a:ext>
                  </a:extLst>
                </a:gridCol>
              </a:tblGrid>
              <a:tr h="345413">
                <a:tc>
                  <a:txBody>
                    <a:bodyPr/>
                    <a:lstStyle/>
                    <a:p>
                      <a:pPr algn="ctr"/>
                      <a:r>
                        <a:rPr lang="es-PE" sz="1400" dirty="0">
                          <a:solidFill>
                            <a:schemeClr val="bg1"/>
                          </a:solidFill>
                        </a:rPr>
                        <a:t>2.1</a:t>
                      </a:r>
                      <a:endParaRPr lang="en-US" sz="1400" dirty="0">
                        <a:solidFill>
                          <a:schemeClr val="bg1"/>
                        </a:solidFill>
                      </a:endParaRPr>
                    </a:p>
                  </a:txBody>
                  <a:tcPr/>
                </a:tc>
                <a:tc>
                  <a:txBody>
                    <a:bodyPr/>
                    <a:lstStyle/>
                    <a:p>
                      <a:pPr algn="ctr"/>
                      <a:r>
                        <a:rPr lang="es-PE" sz="1400" dirty="0">
                          <a:solidFill>
                            <a:schemeClr val="bg1"/>
                          </a:solidFill>
                        </a:rPr>
                        <a:t>TOTAL</a:t>
                      </a:r>
                      <a:endParaRPr lang="en-US" sz="1400" dirty="0">
                        <a:solidFill>
                          <a:schemeClr val="bg1"/>
                        </a:solidFill>
                      </a:endParaRPr>
                    </a:p>
                  </a:txBody>
                  <a:tcPr/>
                </a:tc>
                <a:extLst>
                  <a:ext uri="{0D108BD9-81ED-4DB2-BD59-A6C34878D82A}">
                    <a16:rowId xmlns:a16="http://schemas.microsoft.com/office/drawing/2014/main" val="3021843014"/>
                  </a:ext>
                </a:extLst>
              </a:tr>
              <a:tr h="2955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36,170,000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36,170,000</a:t>
                      </a:r>
                    </a:p>
                  </a:txBody>
                  <a:tcPr marL="9525" marR="9525" marT="9525" marB="0" anchor="ctr"/>
                </a:tc>
                <a:extLst>
                  <a:ext uri="{0D108BD9-81ED-4DB2-BD59-A6C34878D82A}">
                    <a16:rowId xmlns:a16="http://schemas.microsoft.com/office/drawing/2014/main" val="536689957"/>
                  </a:ext>
                </a:extLst>
              </a:tr>
            </a:tbl>
          </a:graphicData>
        </a:graphic>
      </p:graphicFrame>
      <p:sp>
        <p:nvSpPr>
          <p:cNvPr id="9" name="Rectángulo 8"/>
          <p:cNvSpPr/>
          <p:nvPr/>
        </p:nvSpPr>
        <p:spPr>
          <a:xfrm>
            <a:off x="7574971" y="4208317"/>
            <a:ext cx="2140527"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(En soles)</a:t>
            </a:r>
          </a:p>
        </p:txBody>
      </p:sp>
    </p:spTree>
    <p:extLst>
      <p:ext uri="{BB962C8B-B14F-4D97-AF65-F5344CB8AC3E}">
        <p14:creationId xmlns:p14="http://schemas.microsoft.com/office/powerpoint/2010/main" val="550415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51469" y="908360"/>
            <a:ext cx="9914466" cy="1015663"/>
          </a:xfrm>
          <a:prstGeom prst="rect">
            <a:avLst/>
          </a:prstGeom>
        </p:spPr>
        <p:txBody>
          <a:bodyPr wrap="square">
            <a:spAutoFit/>
          </a:bodyPr>
          <a:lstStyle/>
          <a:p>
            <a:pPr fontAlgn="ctr">
              <a:defRPr/>
            </a:pPr>
            <a:r>
              <a:rPr lang="es-ES" sz="2000" b="1" u="sng" dirty="0">
                <a:solidFill>
                  <a:srgbClr val="0070C0"/>
                </a:solidFill>
                <a:highlight>
                  <a:srgbClr val="FFFF00"/>
                </a:highlight>
                <a:latin typeface="Arial" panose="020B0604020202020204" pitchFamily="34" charset="0"/>
                <a:cs typeface="Arial" panose="020B0604020202020204" pitchFamily="34" charset="0"/>
              </a:rPr>
              <a:t>1.3. </a:t>
            </a:r>
            <a:r>
              <a:rPr lang="es-ES" sz="2000" b="1" u="sng" dirty="0">
                <a:solidFill>
                  <a:srgbClr val="0070C0"/>
                </a:solidFill>
                <a:latin typeface="Arial" panose="020B0604020202020204" pitchFamily="34" charset="0"/>
                <a:cs typeface="Arial" panose="020B0604020202020204" pitchFamily="34" charset="0"/>
              </a:rPr>
              <a:t>Costo diferencial para financiar las plazas informadas a la Junta Nacional de Justicia para </a:t>
            </a:r>
            <a:r>
              <a:rPr lang="es-PE" sz="2000" b="1" u="sng" dirty="0">
                <a:solidFill>
                  <a:srgbClr val="0070C0"/>
                </a:solidFill>
                <a:latin typeface="Arial" panose="020B0604020202020204" pitchFamily="34" charset="0"/>
                <a:cs typeface="Arial" panose="020B0604020202020204" pitchFamily="34" charset="0"/>
              </a:rPr>
              <a:t>nombramiento de Magistrados Titulares en los Órganos Jurisdiccionales Permanentes</a:t>
            </a:r>
            <a:r>
              <a:rPr lang="es-ES" sz="2000" b="1" u="sng" dirty="0">
                <a:solidFill>
                  <a:srgbClr val="0070C0"/>
                </a:solidFill>
                <a:latin typeface="Arial" panose="020B0604020202020204" pitchFamily="34" charset="0"/>
                <a:cs typeface="Arial" panose="020B0604020202020204" pitchFamily="34" charset="0"/>
              </a:rPr>
              <a:t> </a:t>
            </a:r>
            <a:endParaRPr lang="en-US" sz="2000" b="1" u="sng" dirty="0">
              <a:solidFill>
                <a:srgbClr val="0070C0"/>
              </a:solidFill>
              <a:latin typeface="Arial" panose="020B0604020202020204" pitchFamily="34" charset="0"/>
              <a:cs typeface="Arial" panose="020B0604020202020204" pitchFamily="34" charset="0"/>
            </a:endParaRPr>
          </a:p>
        </p:txBody>
      </p:sp>
      <p:grpSp>
        <p:nvGrpSpPr>
          <p:cNvPr id="3" name="Grupo 2"/>
          <p:cNvGrpSpPr/>
          <p:nvPr/>
        </p:nvGrpSpPr>
        <p:grpSpPr>
          <a:xfrm>
            <a:off x="1151468" y="2347604"/>
            <a:ext cx="4462953" cy="2910230"/>
            <a:chOff x="1151468" y="2227122"/>
            <a:chExt cx="4543804" cy="2910230"/>
          </a:xfrm>
        </p:grpSpPr>
        <p:sp>
          <p:nvSpPr>
            <p:cNvPr id="5" name="Rectángulo 4"/>
            <p:cNvSpPr/>
            <p:nvPr/>
          </p:nvSpPr>
          <p:spPr>
            <a:xfrm>
              <a:off x="1160493" y="2227122"/>
              <a:ext cx="4534779" cy="1323439"/>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Blip>
                  <a:blip r:embed="rId2"/>
                </a:buBlip>
                <a:tabLst/>
                <a:defRPr/>
              </a:pPr>
              <a:r>
                <a:rPr kumimoji="0" lang="es-PE" sz="1600" b="0" i="0" u="none" strike="noStrike" kern="1200" cap="none" spc="0" normalizeH="0" baseline="0" noProof="0" dirty="0">
                  <a:ln>
                    <a:noFill/>
                  </a:ln>
                  <a:solidFill>
                    <a:prstClr val="black"/>
                  </a:solidFill>
                  <a:effectLst/>
                  <a:uLnTx/>
                  <a:uFillTx/>
                  <a:latin typeface="Calibri"/>
                  <a:ea typeface="+mn-ea"/>
                  <a:cs typeface="+mn-cs"/>
                </a:rPr>
                <a:t>Requerimiento efectuado por la Junta Nacional de Justicia respecto a las plazas vacantes y presupuestadas para llevar a cabo el proceso de nombramiento de acuerdo a sus atribuciones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ángulo 6"/>
            <p:cNvSpPr/>
            <p:nvPr/>
          </p:nvSpPr>
          <p:spPr>
            <a:xfrm>
              <a:off x="1151468" y="3813913"/>
              <a:ext cx="4534779" cy="1323439"/>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Blip>
                  <a:blip r:embed="rId2"/>
                </a:buBlip>
                <a:tabLst/>
                <a:defRPr/>
              </a:pPr>
              <a:r>
                <a:rPr kumimoji="0" lang="es-PE" sz="1600" b="0" i="0" u="none" strike="noStrike" kern="1200" cap="none" spc="0" normalizeH="0" baseline="0" noProof="0" dirty="0">
                  <a:ln>
                    <a:noFill/>
                  </a:ln>
                  <a:solidFill>
                    <a:prstClr val="black"/>
                  </a:solidFill>
                  <a:effectLst/>
                  <a:uLnTx/>
                  <a:uFillTx/>
                  <a:latin typeface="Calibri"/>
                  <a:ea typeface="+mn-ea"/>
                  <a:cs typeface="+mn-cs"/>
                </a:rPr>
                <a:t>El beneficio esta orientado a las 35 Cortes Superiores de Justicia de la República que cuenten plazas no cubiertas por magistrados titulares, de los cuales se beneficiarían 579 magistrados del Poder Judicial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6" name="Tabla 5"/>
          <p:cNvGraphicFramePr>
            <a:graphicFrameLocks noGrp="1"/>
          </p:cNvGraphicFramePr>
          <p:nvPr/>
        </p:nvGraphicFramePr>
        <p:xfrm>
          <a:off x="5774214" y="5958951"/>
          <a:ext cx="2708416" cy="676953"/>
        </p:xfrm>
        <a:graphic>
          <a:graphicData uri="http://schemas.openxmlformats.org/drawingml/2006/table">
            <a:tbl>
              <a:tblPr firstRow="1" bandRow="1">
                <a:tableStyleId>{5C22544A-7EE6-4342-B048-85BDC9FD1C3A}</a:tableStyleId>
              </a:tblPr>
              <a:tblGrid>
                <a:gridCol w="1354208">
                  <a:extLst>
                    <a:ext uri="{9D8B030D-6E8A-4147-A177-3AD203B41FA5}">
                      <a16:colId xmlns:a16="http://schemas.microsoft.com/office/drawing/2014/main" val="566039478"/>
                    </a:ext>
                  </a:extLst>
                </a:gridCol>
                <a:gridCol w="1354208">
                  <a:extLst>
                    <a:ext uri="{9D8B030D-6E8A-4147-A177-3AD203B41FA5}">
                      <a16:colId xmlns:a16="http://schemas.microsoft.com/office/drawing/2014/main" val="3971360330"/>
                    </a:ext>
                  </a:extLst>
                </a:gridCol>
              </a:tblGrid>
              <a:tr h="311193">
                <a:tc>
                  <a:txBody>
                    <a:bodyPr/>
                    <a:lstStyle/>
                    <a:p>
                      <a:pPr algn="ctr"/>
                      <a:r>
                        <a:rPr lang="es-PE" dirty="0">
                          <a:solidFill>
                            <a:schemeClr val="tx1"/>
                          </a:solidFill>
                        </a:rPr>
                        <a:t>2.1</a:t>
                      </a:r>
                      <a:endParaRPr lang="en-US" dirty="0">
                        <a:solidFill>
                          <a:schemeClr val="tx1"/>
                        </a:solidFill>
                      </a:endParaRPr>
                    </a:p>
                  </a:txBody>
                  <a:tcPr/>
                </a:tc>
                <a:tc>
                  <a:txBody>
                    <a:bodyPr/>
                    <a:lstStyle/>
                    <a:p>
                      <a:pPr algn="ctr"/>
                      <a:r>
                        <a:rPr lang="es-PE" dirty="0">
                          <a:solidFill>
                            <a:schemeClr val="tx1"/>
                          </a:solidFill>
                        </a:rPr>
                        <a:t>TOTAL</a:t>
                      </a:r>
                      <a:endParaRPr lang="en-US" dirty="0">
                        <a:solidFill>
                          <a:schemeClr val="tx1"/>
                        </a:solidFill>
                      </a:endParaRPr>
                    </a:p>
                  </a:txBody>
                  <a:tcPr/>
                </a:tc>
                <a:extLst>
                  <a:ext uri="{0D108BD9-81ED-4DB2-BD59-A6C34878D82A}">
                    <a16:rowId xmlns:a16="http://schemas.microsoft.com/office/drawing/2014/main" val="2716955339"/>
                  </a:ext>
                </a:extLst>
              </a:tr>
              <a:tr h="311193">
                <a:tc>
                  <a:txBody>
                    <a:bodyPr/>
                    <a:lstStyle/>
                    <a:p>
                      <a:pPr algn="ctr" fontAlgn="b"/>
                      <a:r>
                        <a:rPr lang="es-PE" sz="1600" b="1" i="0" u="none" strike="noStrike" dirty="0">
                          <a:solidFill>
                            <a:srgbClr val="000000"/>
                          </a:solidFill>
                          <a:effectLst/>
                          <a:latin typeface="Calibri" panose="020F0502020204030204" pitchFamily="34" charset="0"/>
                        </a:rPr>
                        <a:t>24,368,973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b="1" i="0" u="none" strike="noStrike" dirty="0">
                          <a:solidFill>
                            <a:srgbClr val="000000"/>
                          </a:solidFill>
                          <a:effectLst/>
                          <a:latin typeface="Calibri" panose="020F0502020204030204" pitchFamily="34" charset="0"/>
                        </a:rPr>
                        <a:t>24,368,973</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1199778"/>
                  </a:ext>
                </a:extLst>
              </a:tr>
            </a:tbl>
          </a:graphicData>
        </a:graphic>
      </p:graphicFrame>
      <p:graphicFrame>
        <p:nvGraphicFramePr>
          <p:cNvPr id="2" name="Tabla 1">
            <a:extLst>
              <a:ext uri="{FF2B5EF4-FFF2-40B4-BE49-F238E27FC236}">
                <a16:creationId xmlns:a16="http://schemas.microsoft.com/office/drawing/2014/main" id="{70D7C23D-E2C6-4A9F-842F-FAE8C0976944}"/>
              </a:ext>
            </a:extLst>
          </p:cNvPr>
          <p:cNvGraphicFramePr>
            <a:graphicFrameLocks noGrp="1"/>
          </p:cNvGraphicFramePr>
          <p:nvPr/>
        </p:nvGraphicFramePr>
        <p:xfrm>
          <a:off x="5779557" y="2448638"/>
          <a:ext cx="5286377" cy="2971513"/>
        </p:xfrm>
        <a:graphic>
          <a:graphicData uri="http://schemas.openxmlformats.org/drawingml/2006/table">
            <a:tbl>
              <a:tblPr/>
              <a:tblGrid>
                <a:gridCol w="1280462">
                  <a:extLst>
                    <a:ext uri="{9D8B030D-6E8A-4147-A177-3AD203B41FA5}">
                      <a16:colId xmlns:a16="http://schemas.microsoft.com/office/drawing/2014/main" val="3241874223"/>
                    </a:ext>
                  </a:extLst>
                </a:gridCol>
                <a:gridCol w="786809">
                  <a:extLst>
                    <a:ext uri="{9D8B030D-6E8A-4147-A177-3AD203B41FA5}">
                      <a16:colId xmlns:a16="http://schemas.microsoft.com/office/drawing/2014/main" val="1082523124"/>
                    </a:ext>
                  </a:extLst>
                </a:gridCol>
                <a:gridCol w="1169581">
                  <a:extLst>
                    <a:ext uri="{9D8B030D-6E8A-4147-A177-3AD203B41FA5}">
                      <a16:colId xmlns:a16="http://schemas.microsoft.com/office/drawing/2014/main" val="1870617349"/>
                    </a:ext>
                  </a:extLst>
                </a:gridCol>
                <a:gridCol w="1028761">
                  <a:extLst>
                    <a:ext uri="{9D8B030D-6E8A-4147-A177-3AD203B41FA5}">
                      <a16:colId xmlns:a16="http://schemas.microsoft.com/office/drawing/2014/main" val="2682834895"/>
                    </a:ext>
                  </a:extLst>
                </a:gridCol>
                <a:gridCol w="1020764">
                  <a:extLst>
                    <a:ext uri="{9D8B030D-6E8A-4147-A177-3AD203B41FA5}">
                      <a16:colId xmlns:a16="http://schemas.microsoft.com/office/drawing/2014/main" val="3565095472"/>
                    </a:ext>
                  </a:extLst>
                </a:gridCol>
              </a:tblGrid>
              <a:tr h="722306">
                <a:tc>
                  <a:txBody>
                    <a:bodyPr/>
                    <a:lstStyle/>
                    <a:p>
                      <a:pPr algn="ctr" rtl="0" fontAlgn="ctr"/>
                      <a:r>
                        <a:rPr lang="es-PE" sz="1400" b="1" i="0" u="none" strike="noStrike" dirty="0">
                          <a:solidFill>
                            <a:srgbClr val="000000"/>
                          </a:solidFill>
                          <a:effectLst/>
                          <a:latin typeface="Calibri" panose="020F0502020204030204" pitchFamily="34" charset="0"/>
                        </a:rPr>
                        <a:t>GRADO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05496"/>
                      </a:solidFill>
                      <a:prstDash val="dot"/>
                      <a:round/>
                      <a:headEnd type="none" w="med" len="med"/>
                      <a:tailEnd type="none" w="med" len="med"/>
                    </a:lnB>
                    <a:solidFill>
                      <a:srgbClr val="9BC2E6"/>
                    </a:solidFill>
                  </a:tcPr>
                </a:tc>
                <a:tc>
                  <a:txBody>
                    <a:bodyPr/>
                    <a:lstStyle/>
                    <a:p>
                      <a:pPr algn="ctr" rtl="0" fontAlgn="ctr"/>
                      <a:r>
                        <a:rPr lang="es-PE" sz="1400" b="1" i="0" u="none" strike="noStrike" dirty="0">
                          <a:solidFill>
                            <a:srgbClr val="000000"/>
                          </a:solidFill>
                          <a:effectLst/>
                          <a:latin typeface="Calibri" panose="020F0502020204030204" pitchFamily="34" charset="0"/>
                        </a:rPr>
                        <a:t>N°  PEAS</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05496"/>
                      </a:solidFill>
                      <a:prstDash val="dot"/>
                      <a:round/>
                      <a:headEnd type="none" w="med" len="med"/>
                      <a:tailEnd type="none" w="med" len="med"/>
                    </a:lnB>
                    <a:solidFill>
                      <a:srgbClr val="9BC2E6"/>
                    </a:solidFill>
                  </a:tcPr>
                </a:tc>
                <a:tc>
                  <a:txBody>
                    <a:bodyPr/>
                    <a:lstStyle/>
                    <a:p>
                      <a:pPr algn="ctr" rtl="0" fontAlgn="ctr"/>
                      <a:r>
                        <a:rPr lang="es-PE" sz="1400" b="1" i="0" u="none" strike="noStrike" dirty="0">
                          <a:solidFill>
                            <a:srgbClr val="000000"/>
                          </a:solidFill>
                          <a:effectLst/>
                          <a:latin typeface="Calibri" panose="020F0502020204030204" pitchFamily="34" charset="0"/>
                        </a:rPr>
                        <a:t>2.1.1.4.2.2 GASTO OPERATIVO</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05496"/>
                      </a:solidFill>
                      <a:prstDash val="dot"/>
                      <a:round/>
                      <a:headEnd type="none" w="med" len="med"/>
                      <a:tailEnd type="none" w="med" len="med"/>
                    </a:lnB>
                    <a:solidFill>
                      <a:srgbClr val="9BC2E6"/>
                    </a:solidFill>
                  </a:tcPr>
                </a:tc>
                <a:tc>
                  <a:txBody>
                    <a:bodyPr/>
                    <a:lstStyle/>
                    <a:p>
                      <a:pPr algn="ctr" rtl="0" fontAlgn="ctr"/>
                      <a:r>
                        <a:rPr lang="es-PE" sz="1400" b="1" i="0" u="none" strike="noStrike" dirty="0">
                          <a:solidFill>
                            <a:srgbClr val="000000"/>
                          </a:solidFill>
                          <a:effectLst/>
                          <a:latin typeface="Calibri" panose="020F0502020204030204" pitchFamily="34" charset="0"/>
                        </a:rPr>
                        <a:t>2.1.1.9.1.2 AGUINALDO</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05496"/>
                      </a:solidFill>
                      <a:prstDash val="dot"/>
                      <a:round/>
                      <a:headEnd type="none" w="med" len="med"/>
                      <a:tailEnd type="none" w="med" len="med"/>
                    </a:lnB>
                    <a:solidFill>
                      <a:srgbClr val="9BC2E6"/>
                    </a:solidFill>
                  </a:tcPr>
                </a:tc>
                <a:tc>
                  <a:txBody>
                    <a:bodyPr/>
                    <a:lstStyle/>
                    <a:p>
                      <a:pPr algn="ctr" rtl="0" fontAlgn="ctr"/>
                      <a:r>
                        <a:rPr lang="es-PE" sz="1400" b="1" i="0" u="none" strike="noStrike" dirty="0">
                          <a:solidFill>
                            <a:srgbClr val="000000"/>
                          </a:solidFill>
                          <a:effectLst/>
                          <a:latin typeface="Calibri" panose="020F0502020204030204" pitchFamily="34" charset="0"/>
                        </a:rPr>
                        <a:t>TOTAL 2022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05496"/>
                      </a:solidFill>
                      <a:prstDash val="dot"/>
                      <a:round/>
                      <a:headEnd type="none" w="med" len="med"/>
                      <a:tailEnd type="none" w="med" len="med"/>
                    </a:lnB>
                    <a:solidFill>
                      <a:srgbClr val="9BC2E6"/>
                    </a:solidFill>
                  </a:tcPr>
                </a:tc>
                <a:extLst>
                  <a:ext uri="{0D108BD9-81ED-4DB2-BD59-A6C34878D82A}">
                    <a16:rowId xmlns:a16="http://schemas.microsoft.com/office/drawing/2014/main" val="3973445701"/>
                  </a:ext>
                </a:extLst>
              </a:tr>
              <a:tr h="466299">
                <a:tc>
                  <a:txBody>
                    <a:bodyPr/>
                    <a:lstStyle/>
                    <a:p>
                      <a:pPr algn="l" rtl="0" fontAlgn="ctr"/>
                      <a:r>
                        <a:rPr lang="es-PE" sz="1400" b="0" i="0" u="none" strike="noStrike" dirty="0">
                          <a:solidFill>
                            <a:srgbClr val="000000"/>
                          </a:solidFill>
                          <a:effectLst/>
                          <a:latin typeface="Calibri" panose="020F0502020204030204" pitchFamily="34" charset="0"/>
                        </a:rPr>
                        <a:t>JUEZ DE PAZ LETRADO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ctr" rtl="0" fontAlgn="ctr"/>
                      <a:r>
                        <a:rPr lang="es-PE" sz="1400" b="0" i="0" u="none" strike="noStrike" dirty="0">
                          <a:solidFill>
                            <a:srgbClr val="000000"/>
                          </a:solidFill>
                          <a:effectLst/>
                          <a:latin typeface="Calibri" panose="020F0502020204030204" pitchFamily="34" charset="0"/>
                        </a:rPr>
                        <a:t>105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2,742,232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216,590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2,958,822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635077042"/>
                  </a:ext>
                </a:extLst>
              </a:tr>
              <a:tr h="466299">
                <a:tc>
                  <a:txBody>
                    <a:bodyPr/>
                    <a:lstStyle/>
                    <a:p>
                      <a:pPr algn="l" rtl="0" fontAlgn="ctr"/>
                      <a:r>
                        <a:rPr lang="es-PE" sz="1400" b="0" i="0" u="none" strike="noStrike" dirty="0">
                          <a:solidFill>
                            <a:srgbClr val="000000"/>
                          </a:solidFill>
                          <a:effectLst/>
                          <a:latin typeface="Calibri" panose="020F0502020204030204" pitchFamily="34" charset="0"/>
                        </a:rPr>
                        <a:t>JUEZ ESPECIALIZADO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ctr" rtl="0" fontAlgn="ctr"/>
                      <a:r>
                        <a:rPr lang="es-PE" sz="1400" b="0" i="0" u="none" strike="noStrike" dirty="0">
                          <a:solidFill>
                            <a:srgbClr val="000000"/>
                          </a:solidFill>
                          <a:effectLst/>
                          <a:latin typeface="Calibri" panose="020F0502020204030204" pitchFamily="34" charset="0"/>
                        </a:rPr>
                        <a:t>383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13,907,576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876,406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14,783,982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3948588396"/>
                  </a:ext>
                </a:extLst>
              </a:tr>
              <a:tr h="466299">
                <a:tc>
                  <a:txBody>
                    <a:bodyPr/>
                    <a:lstStyle/>
                    <a:p>
                      <a:pPr algn="l" rtl="0" fontAlgn="ctr"/>
                      <a:r>
                        <a:rPr lang="es-PE" sz="1400" b="0" i="0" u="none" strike="noStrike" dirty="0">
                          <a:solidFill>
                            <a:srgbClr val="000000"/>
                          </a:solidFill>
                          <a:effectLst/>
                          <a:latin typeface="Calibri" panose="020F0502020204030204" pitchFamily="34" charset="0"/>
                        </a:rPr>
                        <a:t>JUEZ MIXTO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ctr" rtl="0" fontAlgn="ctr"/>
                      <a:r>
                        <a:rPr lang="es-PE" sz="1400" b="0"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108,230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6,820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115,050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3496296352"/>
                  </a:ext>
                </a:extLst>
              </a:tr>
              <a:tr h="466299">
                <a:tc>
                  <a:txBody>
                    <a:bodyPr/>
                    <a:lstStyle/>
                    <a:p>
                      <a:pPr algn="l" rtl="0" fontAlgn="ctr"/>
                      <a:r>
                        <a:rPr lang="es-PE" sz="1400" b="0" i="0" u="none" strike="noStrike" dirty="0">
                          <a:solidFill>
                            <a:srgbClr val="000000"/>
                          </a:solidFill>
                          <a:effectLst/>
                          <a:latin typeface="Calibri" panose="020F0502020204030204" pitchFamily="34" charset="0"/>
                        </a:rPr>
                        <a:t>JUEZ SUPERIOR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ctr" rtl="0" fontAlgn="ctr"/>
                      <a:r>
                        <a:rPr lang="es-PE" sz="1400" b="0" i="0" u="none" strike="noStrike" dirty="0">
                          <a:solidFill>
                            <a:srgbClr val="000000"/>
                          </a:solidFill>
                          <a:effectLst/>
                          <a:latin typeface="Calibri" panose="020F0502020204030204" pitchFamily="34" charset="0"/>
                        </a:rPr>
                        <a:t>89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5,959,289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551,830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Calibri" panose="020F0502020204030204" pitchFamily="34" charset="0"/>
                        </a:rPr>
                        <a:t>6,511,119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368661101"/>
                  </a:ext>
                </a:extLst>
              </a:tr>
              <a:tr h="384011">
                <a:tc>
                  <a:txBody>
                    <a:bodyPr/>
                    <a:lstStyle/>
                    <a:p>
                      <a:pPr algn="l" rtl="0" fontAlgn="ctr"/>
                      <a:r>
                        <a:rPr lang="es-PE" sz="1400" b="1" i="0" u="none" strike="noStrike" dirty="0">
                          <a:solidFill>
                            <a:srgbClr val="000000"/>
                          </a:solidFill>
                          <a:effectLst/>
                          <a:latin typeface="Calibri" panose="020F0502020204030204" pitchFamily="34" charset="0"/>
                        </a:rPr>
                        <a:t>TOTAL DE JUECES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PE" sz="1400" b="1" i="0" u="none" strike="noStrike" dirty="0">
                          <a:solidFill>
                            <a:srgbClr val="000000"/>
                          </a:solidFill>
                          <a:effectLst/>
                          <a:latin typeface="Calibri" panose="020F0502020204030204" pitchFamily="34" charset="0"/>
                        </a:rPr>
                        <a:t>579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rtl="0" fontAlgn="ctr"/>
                      <a:r>
                        <a:rPr lang="es-PE" sz="1400" b="1" i="0" u="none" strike="noStrike" dirty="0">
                          <a:solidFill>
                            <a:srgbClr val="000000"/>
                          </a:solidFill>
                          <a:effectLst/>
                          <a:latin typeface="Calibri" panose="020F0502020204030204" pitchFamily="34" charset="0"/>
                        </a:rPr>
                        <a:t>22,717,327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rtl="0" fontAlgn="ctr"/>
                      <a:r>
                        <a:rPr lang="es-PE" sz="1400" b="1" i="0" u="none" strike="noStrike" dirty="0">
                          <a:solidFill>
                            <a:srgbClr val="000000"/>
                          </a:solidFill>
                          <a:effectLst/>
                          <a:latin typeface="Calibri" panose="020F0502020204030204" pitchFamily="34" charset="0"/>
                        </a:rPr>
                        <a:t>1,651,646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rtl="0" fontAlgn="ctr"/>
                      <a:r>
                        <a:rPr lang="es-PE" sz="1400" b="1" i="0" u="none" strike="noStrike" dirty="0">
                          <a:solidFill>
                            <a:srgbClr val="000000"/>
                          </a:solidFill>
                          <a:effectLst/>
                          <a:latin typeface="Calibri" panose="020F0502020204030204" pitchFamily="34" charset="0"/>
                        </a:rPr>
                        <a:t>24,368,973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05496"/>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36500058"/>
                  </a:ext>
                </a:extLst>
              </a:tr>
            </a:tbl>
          </a:graphicData>
        </a:graphic>
      </p:graphicFrame>
      <p:pic>
        <p:nvPicPr>
          <p:cNvPr id="14" name="Imagen 13">
            <a:hlinkClick r:id="rId3"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5" name="Imagen 14">
            <a:extLst>
              <a:ext uri="{FF2B5EF4-FFF2-40B4-BE49-F238E27FC236}">
                <a16:creationId xmlns:a16="http://schemas.microsoft.com/office/drawing/2014/main" id="{0FC0D70B-97BF-4E4E-B40F-4555BCC7E79D}"/>
              </a:ext>
            </a:extLst>
          </p:cNvPr>
          <p:cNvPicPr>
            <a:picLocks noChangeAspect="1"/>
          </p:cNvPicPr>
          <p:nvPr/>
        </p:nvPicPr>
        <p:blipFill>
          <a:blip r:embed="rId5"/>
          <a:stretch>
            <a:fillRect/>
          </a:stretch>
        </p:blipFill>
        <p:spPr>
          <a:xfrm>
            <a:off x="11345332" y="134101"/>
            <a:ext cx="743776" cy="774259"/>
          </a:xfrm>
          <a:prstGeom prst="rect">
            <a:avLst/>
          </a:prstGeom>
        </p:spPr>
      </p:pic>
      <p:sp>
        <p:nvSpPr>
          <p:cNvPr id="16" name="Rectángulo redondeado 15">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GESTIÓN DE RECURSOS HUMANOS</a:t>
            </a:r>
          </a:p>
          <a:p>
            <a:pPr algn="ctr"/>
            <a:r>
              <a:rPr lang="es-ES" b="1" dirty="0">
                <a:solidFill>
                  <a:schemeClr val="bg1"/>
                </a:solidFill>
                <a:latin typeface="Calibri" panose="020F0502020204030204" pitchFamily="34" charset="0"/>
                <a:cs typeface="Calibri" panose="020F0502020204030204" pitchFamily="34" charset="0"/>
              </a:rPr>
              <a:t>DEMANDA ADICIONAL 2024 (en Soles)</a:t>
            </a:r>
          </a:p>
        </p:txBody>
      </p:sp>
      <p:sp>
        <p:nvSpPr>
          <p:cNvPr id="12" name="Rectángulo 11"/>
          <p:cNvSpPr/>
          <p:nvPr/>
        </p:nvSpPr>
        <p:spPr>
          <a:xfrm>
            <a:off x="6108701" y="5746172"/>
            <a:ext cx="2140527"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(En soles)</a:t>
            </a:r>
          </a:p>
        </p:txBody>
      </p:sp>
    </p:spTree>
    <p:extLst>
      <p:ext uri="{BB962C8B-B14F-4D97-AF65-F5344CB8AC3E}">
        <p14:creationId xmlns:p14="http://schemas.microsoft.com/office/powerpoint/2010/main" val="69054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70C1CBD6-1794-4BF0-A425-13A7AA414400}" type="slidenum">
              <a:rPr lang="es-ES" altLang="es-PE" smtClean="0"/>
              <a:pPr>
                <a:defRPr/>
              </a:pPr>
              <a:t>5</a:t>
            </a:fld>
            <a:endParaRPr lang="es-ES" altLang="es-PE"/>
          </a:p>
        </p:txBody>
      </p:sp>
      <p:sp>
        <p:nvSpPr>
          <p:cNvPr id="9" name="CuadroTexto 8"/>
          <p:cNvSpPr txBox="1"/>
          <p:nvPr/>
        </p:nvSpPr>
        <p:spPr>
          <a:xfrm>
            <a:off x="420050" y="794059"/>
            <a:ext cx="6527108" cy="369332"/>
          </a:xfrm>
          <a:prstGeom prst="rect">
            <a:avLst/>
          </a:prstGeom>
          <a:noFill/>
        </p:spPr>
        <p:txBody>
          <a:bodyPr wrap="none" rtlCol="0">
            <a:spAutoFit/>
          </a:bodyPr>
          <a:lstStyle/>
          <a:p>
            <a:r>
              <a:rPr lang="es-ES" dirty="0"/>
              <a:t>Proyectos de inversión incluidos en el presupuesto 2024 por pliegos</a:t>
            </a:r>
            <a:endParaRPr lang="es-PE" dirty="0"/>
          </a:p>
        </p:txBody>
      </p:sp>
      <p:pic>
        <p:nvPicPr>
          <p:cNvPr id="8"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10"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11"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87313" lvl="0" indent="-87313" algn="ctr">
              <a:defRPr/>
            </a:pPr>
            <a:r>
              <a:rPr lang="es-PE" b="1" dirty="0">
                <a:solidFill>
                  <a:prstClr val="white"/>
                </a:solidFill>
              </a:rPr>
              <a:t>PROYECTO DE PRESUPUESTO PARA EL AÑO FISCAL 2024</a:t>
            </a:r>
          </a:p>
          <a:p>
            <a:pPr marL="87313" lvl="0" indent="-87313" algn="ctr">
              <a:defRPr/>
            </a:pPr>
            <a:r>
              <a:rPr lang="es-ES" b="1" dirty="0">
                <a:solidFill>
                  <a:prstClr val="white"/>
                </a:solidFill>
              </a:rPr>
              <a:t>(En miles de soles)</a:t>
            </a:r>
          </a:p>
        </p:txBody>
      </p:sp>
      <p:sp>
        <p:nvSpPr>
          <p:cNvPr id="3" name="CuadroTexto 2">
            <a:extLst>
              <a:ext uri="{FF2B5EF4-FFF2-40B4-BE49-F238E27FC236}">
                <a16:creationId xmlns:a16="http://schemas.microsoft.com/office/drawing/2014/main" id="{57997CEF-76FE-EC03-63DC-D96256E95B90}"/>
              </a:ext>
            </a:extLst>
          </p:cNvPr>
          <p:cNvSpPr txBox="1"/>
          <p:nvPr/>
        </p:nvSpPr>
        <p:spPr>
          <a:xfrm>
            <a:off x="55294" y="6602073"/>
            <a:ext cx="345158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a:t>
            </a:r>
            <a:r>
              <a:rPr lang="es-ES" sz="1100" kern="0" dirty="0">
                <a:solidFill>
                  <a:prstClr val="black"/>
                </a:solidFill>
              </a:rPr>
              <a:t>Elaborado por SPP | La AMAG no  cuenta con PIP</a:t>
            </a:r>
            <a:endParaRPr kumimoji="0" lang="es-ES" sz="1100" b="0" i="0" u="none" strike="noStrike" kern="0" cap="none" spc="0" normalizeH="0" baseline="0" noProof="0" dirty="0">
              <a:ln>
                <a:noFill/>
              </a:ln>
              <a:solidFill>
                <a:prstClr val="black"/>
              </a:solidFill>
              <a:effectLst/>
              <a:uLnTx/>
              <a:uFillTx/>
            </a:endParaRPr>
          </a:p>
        </p:txBody>
      </p:sp>
      <p:graphicFrame>
        <p:nvGraphicFramePr>
          <p:cNvPr id="2" name="Tabla 1">
            <a:extLst>
              <a:ext uri="{FF2B5EF4-FFF2-40B4-BE49-F238E27FC236}">
                <a16:creationId xmlns:a16="http://schemas.microsoft.com/office/drawing/2014/main" id="{A5E68E87-056F-50E3-B231-FA4E0720573C}"/>
              </a:ext>
            </a:extLst>
          </p:cNvPr>
          <p:cNvGraphicFramePr>
            <a:graphicFrameLocks noGrp="1"/>
          </p:cNvGraphicFramePr>
          <p:nvPr>
            <p:extLst>
              <p:ext uri="{D42A27DB-BD31-4B8C-83A1-F6EECF244321}">
                <p14:modId xmlns:p14="http://schemas.microsoft.com/office/powerpoint/2010/main" val="1418960481"/>
              </p:ext>
            </p:extLst>
          </p:nvPr>
        </p:nvGraphicFramePr>
        <p:xfrm>
          <a:off x="491639" y="1143162"/>
          <a:ext cx="10862161" cy="5479140"/>
        </p:xfrm>
        <a:graphic>
          <a:graphicData uri="http://schemas.openxmlformats.org/drawingml/2006/table">
            <a:tbl>
              <a:tblPr/>
              <a:tblGrid>
                <a:gridCol w="632480">
                  <a:extLst>
                    <a:ext uri="{9D8B030D-6E8A-4147-A177-3AD203B41FA5}">
                      <a16:colId xmlns:a16="http://schemas.microsoft.com/office/drawing/2014/main" val="873305931"/>
                    </a:ext>
                  </a:extLst>
                </a:gridCol>
                <a:gridCol w="6797887">
                  <a:extLst>
                    <a:ext uri="{9D8B030D-6E8A-4147-A177-3AD203B41FA5}">
                      <a16:colId xmlns:a16="http://schemas.microsoft.com/office/drawing/2014/main" val="1227415544"/>
                    </a:ext>
                  </a:extLst>
                </a:gridCol>
                <a:gridCol w="1017808">
                  <a:extLst>
                    <a:ext uri="{9D8B030D-6E8A-4147-A177-3AD203B41FA5}">
                      <a16:colId xmlns:a16="http://schemas.microsoft.com/office/drawing/2014/main" val="1883884369"/>
                    </a:ext>
                  </a:extLst>
                </a:gridCol>
                <a:gridCol w="1410268">
                  <a:extLst>
                    <a:ext uri="{9D8B030D-6E8A-4147-A177-3AD203B41FA5}">
                      <a16:colId xmlns:a16="http://schemas.microsoft.com/office/drawing/2014/main" val="4161736528"/>
                    </a:ext>
                  </a:extLst>
                </a:gridCol>
                <a:gridCol w="1003718">
                  <a:extLst>
                    <a:ext uri="{9D8B030D-6E8A-4147-A177-3AD203B41FA5}">
                      <a16:colId xmlns:a16="http://schemas.microsoft.com/office/drawing/2014/main" val="1918711383"/>
                    </a:ext>
                  </a:extLst>
                </a:gridCol>
              </a:tblGrid>
              <a:tr h="202344">
                <a:tc gridSpan="2">
                  <a:txBody>
                    <a:bodyPr/>
                    <a:lstStyle/>
                    <a:p>
                      <a:pPr algn="ctr" rtl="0" fontAlgn="ctr"/>
                      <a:r>
                        <a:rPr lang="es-PE" sz="900" b="1" i="0" u="none" strike="noStrike" dirty="0">
                          <a:solidFill>
                            <a:srgbClr val="FFFFFF"/>
                          </a:solidFill>
                          <a:effectLst/>
                          <a:latin typeface="Calibri" panose="020F0502020204030204" pitchFamily="34" charset="0"/>
                        </a:rPr>
                        <a:t>PROYECTOS DE INVERSIÓN</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hMerge="1">
                  <a:txBody>
                    <a:bodyPr/>
                    <a:lstStyle/>
                    <a:p>
                      <a:endParaRPr lang="es-PE"/>
                    </a:p>
                  </a:txBody>
                  <a:tcPr/>
                </a:tc>
                <a:tc gridSpan="3">
                  <a:txBody>
                    <a:bodyPr/>
                    <a:lstStyle/>
                    <a:p>
                      <a:pPr algn="ctr" rtl="0" fontAlgn="ctr"/>
                      <a:r>
                        <a:rPr lang="es-PE" sz="900" b="1" i="0" u="none" strike="noStrike">
                          <a:solidFill>
                            <a:srgbClr val="FFFFFF"/>
                          </a:solidFill>
                          <a:effectLst/>
                          <a:latin typeface="Calibri" panose="020F0502020204030204" pitchFamily="34" charset="0"/>
                        </a:rPr>
                        <a:t>SECTOR 04 PODER JUDICIAL  2024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817959621"/>
                  </a:ext>
                </a:extLst>
              </a:tr>
              <a:tr h="458647">
                <a:tc>
                  <a:txBody>
                    <a:bodyPr/>
                    <a:lstStyle/>
                    <a:p>
                      <a:pPr algn="ctr" rtl="0" fontAlgn="ctr"/>
                      <a:r>
                        <a:rPr lang="es-PE" sz="900" b="1" i="0" u="none" strike="noStrike" dirty="0">
                          <a:solidFill>
                            <a:srgbClr val="FFFFFF"/>
                          </a:solidFill>
                          <a:effectLst/>
                          <a:latin typeface="Calibri" panose="020F0502020204030204" pitchFamily="34" charset="0"/>
                        </a:rPr>
                        <a:t>CUI</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ctr"/>
                      <a:r>
                        <a:rPr lang="es-PE" sz="900" b="1" i="0" u="none" strike="noStrike" dirty="0">
                          <a:solidFill>
                            <a:srgbClr val="FFFFFF"/>
                          </a:solidFill>
                          <a:effectLst/>
                          <a:latin typeface="Calibri" panose="020F0502020204030204" pitchFamily="34" charset="0"/>
                        </a:rPr>
                        <a:t>NOMBRE DEL PROYECTO</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900" b="1" i="0" u="none" strike="noStrike" dirty="0">
                          <a:solidFill>
                            <a:srgbClr val="FFFFFF"/>
                          </a:solidFill>
                          <a:effectLst/>
                          <a:latin typeface="Calibri" panose="020F0502020204030204" pitchFamily="34" charset="0"/>
                        </a:rPr>
                        <a:t>Pliego 004 Poder Judicial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900" b="1" i="0" u="none" strike="noStrike" dirty="0">
                          <a:solidFill>
                            <a:srgbClr val="FFFFFF"/>
                          </a:solidFill>
                          <a:effectLst/>
                          <a:latin typeface="Calibri" panose="020F0502020204030204" pitchFamily="34" charset="0"/>
                        </a:rPr>
                        <a:t>Pliego 040 Academia de la Magistratura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ctr"/>
                      <a:r>
                        <a:rPr lang="es-PE" sz="900" b="1" i="0" u="none" strike="noStrike" dirty="0">
                          <a:solidFill>
                            <a:srgbClr val="FFFFFF"/>
                          </a:solidFill>
                          <a:effectLst/>
                          <a:latin typeface="Calibri" panose="020F0502020204030204" pitchFamily="34" charset="0"/>
                        </a:rPr>
                        <a:t>TOTAL</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extLst>
                  <a:ext uri="{0D108BD9-81ED-4DB2-BD59-A6C34878D82A}">
                    <a16:rowId xmlns:a16="http://schemas.microsoft.com/office/drawing/2014/main" val="1938967642"/>
                  </a:ext>
                </a:extLst>
              </a:tr>
              <a:tr h="357475">
                <a:tc>
                  <a:txBody>
                    <a:bodyPr/>
                    <a:lstStyle/>
                    <a:p>
                      <a:pPr algn="l" rtl="0" fontAlgn="ctr"/>
                      <a:r>
                        <a:rPr lang="es-PE" sz="900" b="0" i="0" u="none" strike="noStrike">
                          <a:solidFill>
                            <a:srgbClr val="000000"/>
                          </a:solidFill>
                          <a:effectLst/>
                          <a:latin typeface="Arial" panose="020B0604020202020204" pitchFamily="34" charset="0"/>
                        </a:rPr>
                        <a:t>2135243</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a:solidFill>
                            <a:srgbClr val="000000"/>
                          </a:solidFill>
                          <a:effectLst/>
                          <a:latin typeface="Arial" panose="020B0604020202020204" pitchFamily="34" charset="0"/>
                        </a:rPr>
                        <a:t>MEJORAMIENTO DE LOS SERVICIOS DE ADMINISTRACION DE JUSTICIA DE LOS ORGANOS JURISDICCIONALES ESPECIALIZADOS EN LABORAL, FAMILIA Y CONTENCIOSO ADMINISTRATIVO DE LA CORTE SUPERIOR DE JUSTICIA DE LIMA (SEDE URUGUAY - BELEN)</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17.3</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17.3</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634950415"/>
                  </a:ext>
                </a:extLst>
              </a:tr>
              <a:tr h="357475">
                <a:tc>
                  <a:txBody>
                    <a:bodyPr/>
                    <a:lstStyle/>
                    <a:p>
                      <a:pPr algn="l" rtl="0" fontAlgn="ctr"/>
                      <a:r>
                        <a:rPr lang="es-PE" sz="900" b="0" i="0" u="none" strike="noStrike">
                          <a:solidFill>
                            <a:srgbClr val="000000"/>
                          </a:solidFill>
                          <a:effectLst/>
                          <a:latin typeface="Arial" panose="020B0604020202020204" pitchFamily="34" charset="0"/>
                        </a:rPr>
                        <a:t>2153091</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dirty="0">
                          <a:solidFill>
                            <a:srgbClr val="000000"/>
                          </a:solidFill>
                          <a:effectLst/>
                          <a:latin typeface="Arial" panose="020B0604020202020204" pitchFamily="34" charset="0"/>
                        </a:rPr>
                        <a:t>MEJORAMIENTO DE LOS SERVICIOS DE ADMINISTRACION DE JUSTICIA DE LOS ORGANOS JURISDICCIONALES DE LA PROVINCIA DE HUAURA DE LA CORTE SUPERIOR DE JUSTICIA DE HUAURA</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9.0</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9.0</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385840148"/>
                  </a:ext>
                </a:extLst>
              </a:tr>
              <a:tr h="357475">
                <a:tc>
                  <a:txBody>
                    <a:bodyPr/>
                    <a:lstStyle/>
                    <a:p>
                      <a:pPr algn="l" rtl="0" fontAlgn="ctr"/>
                      <a:r>
                        <a:rPr lang="es-PE" sz="900" b="0" i="0" u="none" strike="noStrike">
                          <a:solidFill>
                            <a:srgbClr val="000000"/>
                          </a:solidFill>
                          <a:effectLst/>
                          <a:latin typeface="Arial" panose="020B0604020202020204" pitchFamily="34" charset="0"/>
                        </a:rPr>
                        <a:t>2171479</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dirty="0">
                          <a:solidFill>
                            <a:srgbClr val="000000"/>
                          </a:solidFill>
                          <a:effectLst/>
                          <a:latin typeface="Arial" panose="020B0604020202020204" pitchFamily="34" charset="0"/>
                        </a:rPr>
                        <a:t>MEJORAMIENTO DE LOS SERVICIOS DE ADMINISTRACION DE JUSTICIA DE LOS ORGANOS JURISDICCIONALES E IMPLEMENTACION DEL NCPP EN LA SEDE PRINCIPAL DEL DISTRITO JUDICIAL DE CAJAMARCA. DISTRITO DE CAJAMARCA - PROVINCIA DE CAJAMARCA - DEPARTAMENTO DE CAJAMARCA</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9.9</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9.9</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4194430983"/>
                  </a:ext>
                </a:extLst>
              </a:tr>
              <a:tr h="357475">
                <a:tc>
                  <a:txBody>
                    <a:bodyPr/>
                    <a:lstStyle/>
                    <a:p>
                      <a:pPr algn="l" rtl="0" fontAlgn="ctr"/>
                      <a:r>
                        <a:rPr lang="es-PE" sz="900" b="0" i="0" u="none" strike="noStrike">
                          <a:solidFill>
                            <a:srgbClr val="000000"/>
                          </a:solidFill>
                          <a:effectLst/>
                          <a:latin typeface="Arial" panose="020B0604020202020204" pitchFamily="34" charset="0"/>
                        </a:rPr>
                        <a:t>2301098</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a:solidFill>
                            <a:srgbClr val="000000"/>
                          </a:solidFill>
                          <a:effectLst/>
                          <a:latin typeface="Arial" panose="020B0604020202020204" pitchFamily="34" charset="0"/>
                        </a:rPr>
                        <a:t>MEJORAMIENTO DEL SERVICIO DE JUZGAMIENTO EN LAS SALAS DE AUDIENCIA DEL ESTABLECIMIENTO PENITENCIARIO DE IQUITOS, PROVINCIA DE MAYNAS, DISTRITO JUDICIAL DE LORETO</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2.7</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2.7</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4254928396"/>
                  </a:ext>
                </a:extLst>
              </a:tr>
              <a:tr h="357475">
                <a:tc>
                  <a:txBody>
                    <a:bodyPr/>
                    <a:lstStyle/>
                    <a:p>
                      <a:pPr algn="l" rtl="0" fontAlgn="ctr"/>
                      <a:r>
                        <a:rPr lang="es-PE" sz="900" b="0" i="0" u="none" strike="noStrike">
                          <a:solidFill>
                            <a:srgbClr val="000000"/>
                          </a:solidFill>
                          <a:effectLst/>
                          <a:latin typeface="Arial" panose="020B0604020202020204" pitchFamily="34" charset="0"/>
                        </a:rPr>
                        <a:t>2302350</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dirty="0">
                          <a:solidFill>
                            <a:srgbClr val="000000"/>
                          </a:solidFill>
                          <a:effectLst/>
                          <a:latin typeface="Arial" panose="020B0604020202020204" pitchFamily="34" charset="0"/>
                        </a:rPr>
                        <a:t>MEJORAMIENTO DE LOS SERVICIOS DE ADMINISTRACION DE JUSTICIA BAJO LOS ALCANCES DE LA LEY 29497 NUEVA LEY PROCESAL DE TRABAJO EN EL DISTRITO JUDICIAL DEL SANTA, PROVINCIA DEL SANTA.</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13.6</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13.6</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037746074"/>
                  </a:ext>
                </a:extLst>
              </a:tr>
              <a:tr h="357475">
                <a:tc>
                  <a:txBody>
                    <a:bodyPr/>
                    <a:lstStyle/>
                    <a:p>
                      <a:pPr algn="l" rtl="0" fontAlgn="ctr"/>
                      <a:r>
                        <a:rPr lang="es-PE" sz="900" b="0" i="0" u="none" strike="noStrike">
                          <a:solidFill>
                            <a:srgbClr val="000000"/>
                          </a:solidFill>
                          <a:effectLst/>
                          <a:latin typeface="Arial" panose="020B0604020202020204" pitchFamily="34" charset="0"/>
                        </a:rPr>
                        <a:t>2306915</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dirty="0">
                          <a:solidFill>
                            <a:srgbClr val="000000"/>
                          </a:solidFill>
                          <a:effectLst/>
                          <a:latin typeface="Arial" panose="020B0604020202020204" pitchFamily="34" charset="0"/>
                        </a:rPr>
                        <a:t>MEJORAMIENTO DE LOS ORGANOS JURISDICCIONALES EN EL MARCO DE LA IMPLEMENTACION DEL NUEVO CODIGO PROCESAL PENAL DE LA PROVINCIA DE ABANCAY - DISTRITO JUDICIAL DE APURIMAC</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0.4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0.4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13443809"/>
                  </a:ext>
                </a:extLst>
              </a:tr>
              <a:tr h="357475">
                <a:tc>
                  <a:txBody>
                    <a:bodyPr/>
                    <a:lstStyle/>
                    <a:p>
                      <a:pPr algn="l" rtl="0" fontAlgn="ctr"/>
                      <a:r>
                        <a:rPr lang="es-PE" sz="900" b="0" i="0" u="none" strike="noStrike" dirty="0">
                          <a:solidFill>
                            <a:srgbClr val="000000"/>
                          </a:solidFill>
                          <a:effectLst/>
                          <a:latin typeface="Arial" panose="020B0604020202020204" pitchFamily="34" charset="0"/>
                        </a:rPr>
                        <a:t>2386675</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dirty="0">
                          <a:solidFill>
                            <a:srgbClr val="000000"/>
                          </a:solidFill>
                          <a:effectLst/>
                          <a:latin typeface="Arial" panose="020B0604020202020204" pitchFamily="34" charset="0"/>
                        </a:rPr>
                        <a:t>MEJORAMIENTO DE LA PLATAFORMA TECNOLOGICA DE LOS PROCESOS JUDICIALES NO PENALES A NIVEL NACIONAL (EXPEDIENTE JUDICIAL ELECTRONICO)</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102.2</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102.2</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521472650"/>
                  </a:ext>
                </a:extLst>
              </a:tr>
              <a:tr h="357475">
                <a:tc>
                  <a:txBody>
                    <a:bodyPr/>
                    <a:lstStyle/>
                    <a:p>
                      <a:pPr algn="l" rtl="0" fontAlgn="ctr"/>
                      <a:r>
                        <a:rPr lang="es-PE" sz="900" b="0" i="0" u="none" strike="noStrike">
                          <a:solidFill>
                            <a:srgbClr val="000000"/>
                          </a:solidFill>
                          <a:effectLst/>
                          <a:latin typeface="Arial" panose="020B0604020202020204" pitchFamily="34" charset="0"/>
                        </a:rPr>
                        <a:t>2395333</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dirty="0">
                          <a:solidFill>
                            <a:srgbClr val="000000"/>
                          </a:solidFill>
                          <a:effectLst/>
                          <a:latin typeface="Arial" panose="020B0604020202020204" pitchFamily="34" charset="0"/>
                        </a:rPr>
                        <a:t>MEJORAMIENTO DE LOS ORGANOS JURISDICCIONALES E IMPLEMENTACION DEL NUEVO CODIGO PROCESAL PENAL EN LA PROVINCIA DE EL DORADO DEL DISTRITO JUDICIAL DE SAN MARTIN DISTRITO DE SAN JOSE DE SISA - PROVINCIA DE EL DORADO - DEPARTAMENTO DE SAN MARTIN</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5.6</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5.6</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20046697"/>
                  </a:ext>
                </a:extLst>
              </a:tr>
              <a:tr h="357475">
                <a:tc>
                  <a:txBody>
                    <a:bodyPr/>
                    <a:lstStyle/>
                    <a:p>
                      <a:pPr algn="l" rtl="0" fontAlgn="ctr"/>
                      <a:r>
                        <a:rPr lang="es-PE" sz="900" b="0" i="0" u="none" strike="noStrike">
                          <a:solidFill>
                            <a:srgbClr val="000000"/>
                          </a:solidFill>
                          <a:effectLst/>
                          <a:latin typeface="Arial" panose="020B0604020202020204" pitchFamily="34" charset="0"/>
                        </a:rPr>
                        <a:t>2412540</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a:solidFill>
                            <a:srgbClr val="000000"/>
                          </a:solidFill>
                          <a:effectLst/>
                          <a:latin typeface="Arial" panose="020B0604020202020204" pitchFamily="34" charset="0"/>
                        </a:rPr>
                        <a:t>MEJORAMIENTO DE LOS SERVICIOS DE FORMACION Y CAPACITACION DE LA ACADEMIA DE LA MAGISTRATURA PARA LA ADECUADA IMPLEMENTACION DEL EXPEDIENTE JUDICIAL ELECTRONICO. DISTRITO DE - TODOS - - PROVINCIA DE - TODOS - - DEPARTAMENTO DE -MUL.DEP-</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6.4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6.4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847685788"/>
                  </a:ext>
                </a:extLst>
              </a:tr>
              <a:tr h="357475">
                <a:tc>
                  <a:txBody>
                    <a:bodyPr/>
                    <a:lstStyle/>
                    <a:p>
                      <a:pPr algn="l" rtl="0" fontAlgn="ctr"/>
                      <a:r>
                        <a:rPr lang="es-PE" sz="900" b="0" i="0" u="none" strike="noStrike">
                          <a:solidFill>
                            <a:srgbClr val="000000"/>
                          </a:solidFill>
                          <a:effectLst/>
                          <a:latin typeface="Arial" panose="020B0604020202020204" pitchFamily="34" charset="0"/>
                        </a:rPr>
                        <a:t>2412556</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PE" sz="900" b="0" i="0" u="none" strike="noStrike">
                          <a:solidFill>
                            <a:srgbClr val="000000"/>
                          </a:solidFill>
                          <a:effectLst/>
                          <a:latin typeface="Arial" panose="020B0604020202020204" pitchFamily="34" charset="0"/>
                        </a:rPr>
                        <a:t>MEJORAMIENTO DE LOS SERVICIOS DE ADMINISTRACION DE JUSTICIA PENAL A TRAVES DEL EXPEDIENTE JUDICIAL ELECTRONICO A NIVEL NACIONAL DISTRITO DE - TODOS - - PROVINCIA DE - TODOS - - DEPARTAMENTO DE -MUL.DEP-</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58.4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58.4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638660912"/>
                  </a:ext>
                </a:extLst>
              </a:tr>
              <a:tr h="357475">
                <a:tc>
                  <a:txBody>
                    <a:bodyPr/>
                    <a:lstStyle/>
                    <a:p>
                      <a:pPr algn="l" rtl="0" fontAlgn="ctr"/>
                      <a:r>
                        <a:rPr lang="es-PE" sz="900" b="0" i="0" u="none" strike="noStrike">
                          <a:solidFill>
                            <a:srgbClr val="000000"/>
                          </a:solidFill>
                          <a:effectLst/>
                          <a:latin typeface="Arial" panose="020B0604020202020204" pitchFamily="34" charset="0"/>
                        </a:rPr>
                        <a:t>2413068</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a:solidFill>
                            <a:srgbClr val="000000"/>
                          </a:solidFill>
                          <a:effectLst/>
                          <a:latin typeface="Arial" panose="020B0604020202020204" pitchFamily="34" charset="0"/>
                        </a:rPr>
                        <a:t>MEJORAMIENTO DE LOS SERVICIOS DE JUSTICIA NO PENALES A TRAVES DE LA IMPLEMENTACION DEL EXPEDIENTE JUDICIAL ELECTRONICO (EJE).</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5.4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5.4</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77174556"/>
                  </a:ext>
                </a:extLst>
              </a:tr>
              <a:tr h="323752">
                <a:tc>
                  <a:txBody>
                    <a:bodyPr/>
                    <a:lstStyle/>
                    <a:p>
                      <a:pPr algn="l" rtl="0" fontAlgn="ctr"/>
                      <a:r>
                        <a:rPr lang="es-PE" sz="900" b="0" i="0" u="none" strike="noStrike">
                          <a:solidFill>
                            <a:srgbClr val="000000"/>
                          </a:solidFill>
                          <a:effectLst/>
                          <a:latin typeface="Arial" panose="020B0604020202020204" pitchFamily="34" charset="0"/>
                        </a:rPr>
                        <a:t>2413075</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ctr"/>
                      <a:r>
                        <a:rPr lang="es-ES" sz="900" b="0" i="0" u="none" strike="noStrike">
                          <a:solidFill>
                            <a:srgbClr val="000000"/>
                          </a:solidFill>
                          <a:effectLst/>
                          <a:latin typeface="Arial" panose="020B0604020202020204" pitchFamily="34" charset="0"/>
                        </a:rPr>
                        <a:t>MEJORAMIENTO DE LOS SERVICIOS DE JUSTICIA EN MATERIA PENAL EN EL PERU</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3.1</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a:solidFill>
                            <a:srgbClr val="000000"/>
                          </a:solidFill>
                          <a:effectLst/>
                          <a:latin typeface="Calibri" panose="020F0502020204030204" pitchFamily="34" charset="0"/>
                        </a:rPr>
                        <a:t> </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rtl="0" fontAlgn="ctr"/>
                      <a:r>
                        <a:rPr lang="es-PE" sz="1200" b="0" i="0" u="none" strike="noStrike" dirty="0">
                          <a:solidFill>
                            <a:srgbClr val="000000"/>
                          </a:solidFill>
                          <a:effectLst/>
                          <a:latin typeface="Calibri" panose="020F0502020204030204" pitchFamily="34" charset="0"/>
                        </a:rPr>
                        <a:t>3.1</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874526174"/>
                  </a:ext>
                </a:extLst>
              </a:tr>
              <a:tr h="323752">
                <a:tc gridSpan="2">
                  <a:txBody>
                    <a:bodyPr/>
                    <a:lstStyle/>
                    <a:p>
                      <a:pPr algn="ctr" rtl="0" fontAlgn="ctr"/>
                      <a:r>
                        <a:rPr lang="es-PE" sz="900" b="1" i="0" u="none" strike="noStrike" dirty="0">
                          <a:solidFill>
                            <a:srgbClr val="FFFFFF"/>
                          </a:solidFill>
                          <a:effectLst/>
                          <a:latin typeface="Calibri" panose="020F0502020204030204" pitchFamily="34" charset="0"/>
                        </a:rPr>
                        <a:t>TOTAL</a:t>
                      </a:r>
                    </a:p>
                  </a:txBody>
                  <a:tcPr marL="5600" marR="5600" marT="56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hMerge="1">
                  <a:txBody>
                    <a:bodyPr/>
                    <a:lstStyle/>
                    <a:p>
                      <a:endParaRPr lang="es-PE"/>
                    </a:p>
                  </a:txBody>
                  <a:tcPr/>
                </a:tc>
                <a:tc>
                  <a:txBody>
                    <a:bodyPr/>
                    <a:lstStyle/>
                    <a:p>
                      <a:pPr algn="r" rtl="0" fontAlgn="ctr"/>
                      <a:r>
                        <a:rPr lang="es-PE" sz="1200" b="0" i="0" u="none" strike="noStrike">
                          <a:solidFill>
                            <a:srgbClr val="FFFFFF"/>
                          </a:solidFill>
                          <a:effectLst/>
                          <a:latin typeface="Calibri" panose="020F0502020204030204" pitchFamily="34" charset="0"/>
                        </a:rPr>
                        <a:t>234.0</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200" b="0" i="0" u="none" strike="noStrike" dirty="0">
                          <a:solidFill>
                            <a:srgbClr val="FFFFFF"/>
                          </a:solidFill>
                          <a:effectLst/>
                          <a:latin typeface="Calibri" panose="020F0502020204030204" pitchFamily="34" charset="0"/>
                        </a:rPr>
                        <a:t>0.0</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200" b="0" i="0" u="none" strike="noStrike" dirty="0">
                          <a:solidFill>
                            <a:srgbClr val="FFFFFF"/>
                          </a:solidFill>
                          <a:effectLst/>
                          <a:latin typeface="Calibri" panose="020F0502020204030204" pitchFamily="34" charset="0"/>
                        </a:rPr>
                        <a:t>234.0</a:t>
                      </a:r>
                    </a:p>
                  </a:txBody>
                  <a:tcPr marL="5600" marR="5600" marT="56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1254500460"/>
                  </a:ext>
                </a:extLst>
              </a:tr>
            </a:tbl>
          </a:graphicData>
        </a:graphic>
      </p:graphicFrame>
    </p:spTree>
    <p:extLst>
      <p:ext uri="{BB962C8B-B14F-4D97-AF65-F5344CB8AC3E}">
        <p14:creationId xmlns:p14="http://schemas.microsoft.com/office/powerpoint/2010/main" val="300665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2">
            <a:extLst>
              <a:ext uri="{FF2B5EF4-FFF2-40B4-BE49-F238E27FC236}">
                <a16:creationId xmlns:a16="http://schemas.microsoft.com/office/drawing/2014/main" id="{356E9197-DA7E-464E-83D3-D81DC1B18F4B}"/>
              </a:ext>
            </a:extLst>
          </p:cNvPr>
          <p:cNvSpPr/>
          <p:nvPr/>
        </p:nvSpPr>
        <p:spPr>
          <a:xfrm>
            <a:off x="1246909" y="1559122"/>
            <a:ext cx="5476009" cy="3046988"/>
          </a:xfrm>
          <a:prstGeom prst="rect">
            <a:avLst/>
          </a:prstGeom>
          <a:solidFill>
            <a:schemeClr val="accent6">
              <a:lumMod val="20000"/>
              <a:lumOff val="80000"/>
            </a:schemeClr>
          </a:solid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Blip>
                <a:blip r:embed="rId2"/>
              </a:buBlip>
              <a:tabLst/>
              <a:defRPr/>
            </a:pPr>
            <a:r>
              <a:rPr kumimoji="0" lang="es-PE" sz="1600" i="0" u="none" strike="noStrike" kern="1200" cap="none" spc="0" normalizeH="0" baseline="0" noProof="0" dirty="0">
                <a:ln>
                  <a:noFill/>
                </a:ln>
                <a:solidFill>
                  <a:prstClr val="black"/>
                </a:solidFill>
                <a:effectLst/>
                <a:uLnTx/>
                <a:uFillTx/>
              </a:rPr>
              <a:t>El beneficio esta orientado a las 35 Cortes Superiores de Justicia a nivel nacional para el personal con bajos ingresos bajo el Decreto Legislativo N° 1057 Contrato Administrativo de Servicios, situación que dificulta el cumplimiento de las funciones por las altas rotaciones, asimismo se aúna la diferencia de ingresos entre regímenes laborales en el Poder Judicial.</a:t>
            </a:r>
          </a:p>
          <a:p>
            <a:pPr marL="285750" marR="0" lvl="0" indent="-285750" algn="just" defTabSz="914400" rtl="0" eaLnBrk="1" fontAlgn="auto" latinLnBrk="0" hangingPunct="1">
              <a:lnSpc>
                <a:spcPct val="100000"/>
              </a:lnSpc>
              <a:spcBef>
                <a:spcPts val="0"/>
              </a:spcBef>
              <a:spcAft>
                <a:spcPts val="0"/>
              </a:spcAft>
              <a:buClrTx/>
              <a:buSzTx/>
              <a:buBlip>
                <a:blip r:embed="rId2"/>
              </a:buBlip>
              <a:tabLst/>
              <a:defRPr/>
            </a:pPr>
            <a:endParaRPr lang="es-ES" sz="1600" dirty="0">
              <a:solidFill>
                <a:prstClr val="black"/>
              </a:solidFill>
            </a:endParaRPr>
          </a:p>
          <a:p>
            <a:pPr marL="285750" lvl="0" indent="-285750" algn="just">
              <a:buBlip>
                <a:blip r:embed="rId2"/>
              </a:buBlip>
              <a:defRPr/>
            </a:pPr>
            <a:r>
              <a:rPr lang="es-ES" sz="1600" dirty="0">
                <a:solidFill>
                  <a:prstClr val="black"/>
                </a:solidFill>
              </a:rPr>
              <a:t>Para el año 2024 se estima mejorar los ingresos de 6,500 trabajadores del Poder Judicial bajo el Decreto Legislativo N° 1057 Contrato Administrativo de Servicios cuyos ingresos se encuentren entre 1,950.00 y 3,950.00</a:t>
            </a:r>
          </a:p>
        </p:txBody>
      </p:sp>
      <p:sp>
        <p:nvSpPr>
          <p:cNvPr id="14" name="2 Rectángulo"/>
          <p:cNvSpPr/>
          <p:nvPr/>
        </p:nvSpPr>
        <p:spPr>
          <a:xfrm>
            <a:off x="1151467" y="908360"/>
            <a:ext cx="9845079" cy="400110"/>
          </a:xfrm>
          <a:prstGeom prst="rect">
            <a:avLst/>
          </a:prstGeom>
        </p:spPr>
        <p:txBody>
          <a:bodyPr wrap="square">
            <a:spAutoFit/>
          </a:bodyPr>
          <a:lstStyle/>
          <a:p>
            <a:pPr marR="0" indent="0" fontAlgn="ctr">
              <a:lnSpc>
                <a:spcPct val="100000"/>
              </a:lnSpc>
              <a:spcBef>
                <a:spcPts val="0"/>
              </a:spcBef>
              <a:spcAft>
                <a:spcPts val="0"/>
              </a:spcAft>
              <a:buClrTx/>
              <a:buSzTx/>
              <a:buFontTx/>
              <a:buNone/>
              <a:tabLst/>
              <a:defRPr/>
            </a:pPr>
            <a:r>
              <a:rPr lang="es-PE" sz="2000" b="1" u="sng" dirty="0">
                <a:solidFill>
                  <a:schemeClr val="accent1">
                    <a:lumMod val="75000"/>
                  </a:schemeClr>
                </a:solidFill>
                <a:highlight>
                  <a:srgbClr val="FFFF00"/>
                </a:highlight>
                <a:latin typeface="Arial" panose="020B0604020202020204" pitchFamily="34" charset="0"/>
                <a:cs typeface="Arial" panose="020B0604020202020204" pitchFamily="34" charset="0"/>
              </a:rPr>
              <a:t>1.4. </a:t>
            </a:r>
            <a:r>
              <a:rPr lang="es-PE" sz="2000" b="1" u="sng" dirty="0">
                <a:solidFill>
                  <a:schemeClr val="accent1">
                    <a:lumMod val="75000"/>
                  </a:schemeClr>
                </a:solidFill>
                <a:latin typeface="Arial" panose="020B0604020202020204" pitchFamily="34" charset="0"/>
                <a:cs typeface="Arial" panose="020B0604020202020204" pitchFamily="34" charset="0"/>
              </a:rPr>
              <a:t>Costo diferencial para homologar a los trabajadores CAS</a:t>
            </a:r>
          </a:p>
        </p:txBody>
      </p:sp>
      <p:pic>
        <p:nvPicPr>
          <p:cNvPr id="13" name="Imagen 12">
            <a:hlinkClick r:id="rId3"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6" name="Imagen 15">
            <a:extLst>
              <a:ext uri="{FF2B5EF4-FFF2-40B4-BE49-F238E27FC236}">
                <a16:creationId xmlns:a16="http://schemas.microsoft.com/office/drawing/2014/main" id="{0FC0D70B-97BF-4E4E-B40F-4555BCC7E79D}"/>
              </a:ext>
            </a:extLst>
          </p:cNvPr>
          <p:cNvPicPr>
            <a:picLocks noChangeAspect="1"/>
          </p:cNvPicPr>
          <p:nvPr/>
        </p:nvPicPr>
        <p:blipFill>
          <a:blip r:embed="rId5"/>
          <a:stretch>
            <a:fillRect/>
          </a:stretch>
        </p:blipFill>
        <p:spPr>
          <a:xfrm>
            <a:off x="11345332" y="134101"/>
            <a:ext cx="743776" cy="774259"/>
          </a:xfrm>
          <a:prstGeom prst="rect">
            <a:avLst/>
          </a:prstGeom>
        </p:spPr>
      </p:pic>
      <p:sp>
        <p:nvSpPr>
          <p:cNvPr id="17" name="Rectángulo redondeado 16">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GESTIÓN DE RECURSOS HUMANOS</a:t>
            </a:r>
          </a:p>
          <a:p>
            <a:pPr algn="ctr"/>
            <a:r>
              <a:rPr lang="es-ES" b="1" dirty="0">
                <a:solidFill>
                  <a:schemeClr val="bg1"/>
                </a:solidFill>
                <a:latin typeface="Calibri" panose="020F0502020204030204" pitchFamily="34" charset="0"/>
                <a:cs typeface="Calibri" panose="020F0502020204030204" pitchFamily="34" charset="0"/>
              </a:rPr>
              <a:t>DEMANDA ADICIONAL 2024 (en Soles)</a:t>
            </a:r>
          </a:p>
        </p:txBody>
      </p:sp>
      <p:graphicFrame>
        <p:nvGraphicFramePr>
          <p:cNvPr id="2" name="Tabla 1"/>
          <p:cNvGraphicFramePr>
            <a:graphicFrameLocks noGrp="1"/>
          </p:cNvGraphicFramePr>
          <p:nvPr/>
        </p:nvGraphicFramePr>
        <p:xfrm>
          <a:off x="6903967" y="1559122"/>
          <a:ext cx="4092579" cy="5180312"/>
        </p:xfrm>
        <a:graphic>
          <a:graphicData uri="http://schemas.openxmlformats.org/drawingml/2006/table">
            <a:tbl>
              <a:tblPr/>
              <a:tblGrid>
                <a:gridCol w="1100525">
                  <a:extLst>
                    <a:ext uri="{9D8B030D-6E8A-4147-A177-3AD203B41FA5}">
                      <a16:colId xmlns:a16="http://schemas.microsoft.com/office/drawing/2014/main" val="20000"/>
                    </a:ext>
                  </a:extLst>
                </a:gridCol>
                <a:gridCol w="423014">
                  <a:extLst>
                    <a:ext uri="{9D8B030D-6E8A-4147-A177-3AD203B41FA5}">
                      <a16:colId xmlns:a16="http://schemas.microsoft.com/office/drawing/2014/main" val="20001"/>
                    </a:ext>
                  </a:extLst>
                </a:gridCol>
                <a:gridCol w="1000790">
                  <a:extLst>
                    <a:ext uri="{9D8B030D-6E8A-4147-A177-3AD203B41FA5}">
                      <a16:colId xmlns:a16="http://schemas.microsoft.com/office/drawing/2014/main" val="20002"/>
                    </a:ext>
                  </a:extLst>
                </a:gridCol>
                <a:gridCol w="649999">
                  <a:extLst>
                    <a:ext uri="{9D8B030D-6E8A-4147-A177-3AD203B41FA5}">
                      <a16:colId xmlns:a16="http://schemas.microsoft.com/office/drawing/2014/main" val="20003"/>
                    </a:ext>
                  </a:extLst>
                </a:gridCol>
                <a:gridCol w="918251">
                  <a:extLst>
                    <a:ext uri="{9D8B030D-6E8A-4147-A177-3AD203B41FA5}">
                      <a16:colId xmlns:a16="http://schemas.microsoft.com/office/drawing/2014/main" val="20004"/>
                    </a:ext>
                  </a:extLst>
                </a:gridCol>
              </a:tblGrid>
              <a:tr h="461445">
                <a:tc rowSpan="2">
                  <a:txBody>
                    <a:bodyPr/>
                    <a:lstStyle/>
                    <a:p>
                      <a:pPr algn="ctr" fontAlgn="ctr"/>
                      <a:r>
                        <a:rPr lang="es-PE" sz="1100" b="1" i="0" u="none" strike="noStrike" dirty="0">
                          <a:effectLst/>
                          <a:latin typeface="Calibri" panose="020F0502020204030204" pitchFamily="34" charset="0"/>
                        </a:rPr>
                        <a:t>DEPENDENCIA</a:t>
                      </a:r>
                    </a:p>
                  </a:txBody>
                  <a:tcPr marL="10300" marR="10300" marT="10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gridSpan="4">
                  <a:txBody>
                    <a:bodyPr/>
                    <a:lstStyle/>
                    <a:p>
                      <a:pPr algn="ctr" fontAlgn="ctr"/>
                      <a:r>
                        <a:rPr lang="es-PE" sz="1100" b="1" i="0" u="none" strike="noStrike" dirty="0">
                          <a:effectLst/>
                          <a:latin typeface="Calibri" panose="020F0502020204030204" pitchFamily="34" charset="0"/>
                        </a:rPr>
                        <a:t>HOMOLOGAR A S/ 3,590.00 (A CAS MAYORES DE S/ 1,950 Y MENORES DE S/ 3,590)</a:t>
                      </a:r>
                    </a:p>
                  </a:txBody>
                  <a:tcPr marL="10300" marR="10300" marT="10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185402">
                <a:tc vMerge="1">
                  <a:txBody>
                    <a:bodyPr/>
                    <a:lstStyle/>
                    <a:p>
                      <a:endParaRPr lang="es-PE"/>
                    </a:p>
                  </a:txBody>
                  <a:tcPr/>
                </a:tc>
                <a:tc>
                  <a:txBody>
                    <a:bodyPr/>
                    <a:lstStyle/>
                    <a:p>
                      <a:pPr algn="ctr" fontAlgn="ctr"/>
                      <a:r>
                        <a:rPr lang="es-PE" sz="1100" b="1" i="0" u="none" strike="noStrike" dirty="0">
                          <a:effectLst/>
                          <a:latin typeface="Calibri" panose="020F0502020204030204" pitchFamily="34" charset="0"/>
                        </a:rPr>
                        <a:t>CANT</a:t>
                      </a:r>
                    </a:p>
                  </a:txBody>
                  <a:tcPr marL="10300" marR="10300" marT="10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s-PE" sz="1100" b="1" i="0" u="none" strike="noStrike" dirty="0">
                          <a:effectLst/>
                          <a:latin typeface="Calibri" panose="020F0502020204030204" pitchFamily="34" charset="0"/>
                        </a:rPr>
                        <a:t>RETRIBUCION</a:t>
                      </a:r>
                    </a:p>
                  </a:txBody>
                  <a:tcPr marL="10300" marR="10300" marT="10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s-PE" sz="1100" b="1" i="0" u="none" strike="noStrike" dirty="0">
                          <a:effectLst/>
                          <a:latin typeface="Calibri" panose="020F0502020204030204" pitchFamily="34" charset="0"/>
                        </a:rPr>
                        <a:t>ESSALUD</a:t>
                      </a:r>
                    </a:p>
                  </a:txBody>
                  <a:tcPr marL="10300" marR="10300" marT="10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s-PE" sz="1100" b="1" i="0" u="none" strike="noStrike" dirty="0">
                          <a:effectLst/>
                          <a:latin typeface="Calibri" panose="020F0502020204030204" pitchFamily="34" charset="0"/>
                        </a:rPr>
                        <a:t>TOTAL</a:t>
                      </a:r>
                    </a:p>
                  </a:txBody>
                  <a:tcPr marL="10300" marR="10300" marT="10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1"/>
                  </a:ext>
                </a:extLst>
              </a:tr>
              <a:tr h="185402">
                <a:tc>
                  <a:txBody>
                    <a:bodyPr/>
                    <a:lstStyle/>
                    <a:p>
                      <a:pPr algn="l" fontAlgn="b"/>
                      <a:r>
                        <a:rPr lang="es-PE" sz="1100" b="0" i="0" u="none" strike="noStrike" dirty="0">
                          <a:effectLst/>
                          <a:latin typeface="Calibri" panose="020F0502020204030204" pitchFamily="34" charset="0"/>
                        </a:rPr>
                        <a:t>ANCASH</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E" sz="1100" b="0" i="0" u="none" strike="noStrike" dirty="0">
                          <a:effectLst/>
                          <a:latin typeface="Calibri" panose="020F0502020204030204" pitchFamily="34" charset="0"/>
                        </a:rPr>
                        <a:t>231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E" sz="1100" b="0" i="0" u="none" strike="noStrike" dirty="0">
                          <a:effectLst/>
                          <a:latin typeface="Calibri" panose="020F0502020204030204" pitchFamily="34" charset="0"/>
                        </a:rPr>
                        <a:t>2,145,336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E" sz="1100" b="0" i="0" u="none" strike="noStrike" dirty="0">
                          <a:effectLst/>
                          <a:latin typeface="Calibri" panose="020F0502020204030204" pitchFamily="34" charset="0"/>
                        </a:rPr>
                        <a:t>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E" sz="1100" b="0" i="0" u="none" strike="noStrike" dirty="0">
                          <a:effectLst/>
                          <a:latin typeface="Calibri" panose="020F0502020204030204" pitchFamily="34" charset="0"/>
                        </a:rPr>
                        <a:t>2,145,336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5101">
                <a:tc>
                  <a:txBody>
                    <a:bodyPr/>
                    <a:lstStyle/>
                    <a:p>
                      <a:pPr algn="l" fontAlgn="b"/>
                      <a:r>
                        <a:rPr lang="es-PE" sz="1100" b="0" i="0" u="none" strike="noStrike" dirty="0">
                          <a:effectLst/>
                          <a:latin typeface="Calibri" panose="020F0502020204030204" pitchFamily="34" charset="0"/>
                        </a:rPr>
                        <a:t>APURIMAC</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156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1,511,460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1,511,460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75101">
                <a:tc>
                  <a:txBody>
                    <a:bodyPr/>
                    <a:lstStyle/>
                    <a:p>
                      <a:pPr algn="l" fontAlgn="b"/>
                      <a:r>
                        <a:rPr lang="es-PE" sz="1100" b="0" i="0" u="none" strike="noStrike" dirty="0">
                          <a:effectLst/>
                          <a:latin typeface="Calibri" panose="020F0502020204030204" pitchFamily="34" charset="0"/>
                        </a:rPr>
                        <a:t>AREQUIPA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306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2,558,765</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162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2,558,927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75101">
                <a:tc>
                  <a:txBody>
                    <a:bodyPr/>
                    <a:lstStyle/>
                    <a:p>
                      <a:pPr algn="l" fontAlgn="b"/>
                      <a:r>
                        <a:rPr lang="es-PE" sz="1100" b="0" i="0" u="none" strike="noStrike" dirty="0">
                          <a:effectLst/>
                          <a:latin typeface="Calibri" panose="020F0502020204030204" pitchFamily="34" charset="0"/>
                        </a:rPr>
                        <a:t>AYACUCHO</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214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2,249,424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750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2,250,174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75101">
                <a:tc>
                  <a:txBody>
                    <a:bodyPr/>
                    <a:lstStyle/>
                    <a:p>
                      <a:pPr algn="l" fontAlgn="b"/>
                      <a:r>
                        <a:rPr lang="es-PE" sz="1100" b="0" i="0" u="none" strike="noStrike" dirty="0">
                          <a:effectLst/>
                          <a:latin typeface="Calibri" panose="020F0502020204030204" pitchFamily="34" charset="0"/>
                        </a:rPr>
                        <a:t>CAJAMARCA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122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1,225,272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68</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1,225,340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75101">
                <a:tc>
                  <a:txBody>
                    <a:bodyPr/>
                    <a:lstStyle/>
                    <a:p>
                      <a:pPr algn="l" fontAlgn="b"/>
                      <a:r>
                        <a:rPr lang="es-PE" sz="1100" b="0" i="0" u="none" strike="noStrike" dirty="0">
                          <a:effectLst/>
                          <a:latin typeface="Calibri" panose="020F0502020204030204" pitchFamily="34" charset="0"/>
                        </a:rPr>
                        <a:t>CALLAO</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253</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2,447,820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651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2,448,471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75101">
                <a:tc>
                  <a:txBody>
                    <a:bodyPr/>
                    <a:lstStyle/>
                    <a:p>
                      <a:pPr algn="l" fontAlgn="b"/>
                      <a:r>
                        <a:rPr lang="es-PE" sz="1100" b="0" i="0" u="none" strike="noStrike" dirty="0">
                          <a:effectLst/>
                          <a:latin typeface="Calibri" panose="020F0502020204030204" pitchFamily="34" charset="0"/>
                        </a:rPr>
                        <a:t>CORD_PROYECTO</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1,080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1,080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75101">
                <a:tc>
                  <a:txBody>
                    <a:bodyPr/>
                    <a:lstStyle/>
                    <a:p>
                      <a:pPr algn="l" fontAlgn="b"/>
                      <a:r>
                        <a:rPr lang="es-PE" sz="1100" b="0" i="0" u="none" strike="noStrike" dirty="0">
                          <a:effectLst/>
                          <a:latin typeface="Calibri" panose="020F0502020204030204" pitchFamily="34" charset="0"/>
                        </a:rPr>
                        <a:t>CUSCO</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208</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1,658,921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68</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1,658,989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75101">
                <a:tc>
                  <a:txBody>
                    <a:bodyPr/>
                    <a:lstStyle/>
                    <a:p>
                      <a:pPr algn="l" fontAlgn="b"/>
                      <a:r>
                        <a:rPr lang="es-PE" sz="1100" b="0" i="0" u="none" strike="noStrike" dirty="0">
                          <a:effectLst/>
                          <a:latin typeface="Calibri" panose="020F0502020204030204" pitchFamily="34" charset="0"/>
                        </a:rPr>
                        <a:t>GCIA GRAL</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1,739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17,806,829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18,966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17,825,794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75101">
                <a:tc>
                  <a:txBody>
                    <a:bodyPr/>
                    <a:lstStyle/>
                    <a:p>
                      <a:pPr algn="l" fontAlgn="b"/>
                      <a:r>
                        <a:rPr lang="es-PE" sz="1100" b="0" i="0" u="none" strike="noStrike" dirty="0">
                          <a:effectLst/>
                          <a:latin typeface="Calibri" panose="020F0502020204030204" pitchFamily="34" charset="0"/>
                        </a:rPr>
                        <a:t>HUANUCO</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107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1,122,036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1,122,212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75101">
                <a:tc>
                  <a:txBody>
                    <a:bodyPr/>
                    <a:lstStyle/>
                    <a:p>
                      <a:pPr algn="l" fontAlgn="b"/>
                      <a:r>
                        <a:rPr lang="es-PE" sz="1100" b="0" i="0" u="none" strike="noStrike" dirty="0">
                          <a:effectLst/>
                          <a:latin typeface="Calibri" panose="020F0502020204030204" pitchFamily="34" charset="0"/>
                        </a:rPr>
                        <a:t>HUAURA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117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1,254,996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1,255,172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75101">
                <a:tc>
                  <a:txBody>
                    <a:bodyPr/>
                    <a:lstStyle/>
                    <a:p>
                      <a:pPr algn="l" fontAlgn="b"/>
                      <a:r>
                        <a:rPr lang="es-PE" sz="1100" b="0" i="0" u="none" strike="noStrike" dirty="0">
                          <a:effectLst/>
                          <a:latin typeface="Calibri" panose="020F0502020204030204" pitchFamily="34" charset="0"/>
                        </a:rPr>
                        <a:t>ICA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981,552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1,235</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982,787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75101">
                <a:tc>
                  <a:txBody>
                    <a:bodyPr/>
                    <a:lstStyle/>
                    <a:p>
                      <a:pPr algn="l" fontAlgn="b"/>
                      <a:r>
                        <a:rPr lang="es-PE" sz="1100" b="0" i="0" u="none" strike="noStrike" dirty="0">
                          <a:effectLst/>
                          <a:latin typeface="Calibri" panose="020F0502020204030204" pitchFamily="34" charset="0"/>
                        </a:rPr>
                        <a:t>JUNIN</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287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2,727,569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421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2,727,990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75101">
                <a:tc>
                  <a:txBody>
                    <a:bodyPr/>
                    <a:lstStyle/>
                    <a:p>
                      <a:pPr algn="l" fontAlgn="b"/>
                      <a:r>
                        <a:rPr lang="es-PE" sz="1100" b="0" i="0" u="none" strike="noStrike" dirty="0">
                          <a:effectLst/>
                          <a:latin typeface="Calibri" panose="020F0502020204030204" pitchFamily="34" charset="0"/>
                        </a:rPr>
                        <a:t>LA LIBERTAD</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226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2,591,333</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706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2,592,038</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75101">
                <a:tc>
                  <a:txBody>
                    <a:bodyPr/>
                    <a:lstStyle/>
                    <a:p>
                      <a:pPr algn="l" fontAlgn="b"/>
                      <a:r>
                        <a:rPr lang="es-PE" sz="1100" b="0" i="0" u="none" strike="noStrike" dirty="0">
                          <a:effectLst/>
                          <a:latin typeface="Calibri" panose="020F0502020204030204" pitchFamily="34" charset="0"/>
                        </a:rPr>
                        <a:t>LAMBAYEQUE</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181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2,053,217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137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2,053,353</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75101">
                <a:tc>
                  <a:txBody>
                    <a:bodyPr/>
                    <a:lstStyle/>
                    <a:p>
                      <a:pPr algn="l" fontAlgn="b"/>
                      <a:r>
                        <a:rPr lang="es-PE" sz="1100" b="0" i="0" u="none" strike="noStrike" dirty="0">
                          <a:effectLst/>
                          <a:latin typeface="Calibri" panose="020F0502020204030204" pitchFamily="34" charset="0"/>
                        </a:rPr>
                        <a:t>LIMA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434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4,960,512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5,980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4,966,492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75101">
                <a:tc>
                  <a:txBody>
                    <a:bodyPr/>
                    <a:lstStyle/>
                    <a:p>
                      <a:pPr algn="l" fontAlgn="b"/>
                      <a:r>
                        <a:rPr lang="es-PE" sz="1100" b="0" i="0" u="none" strike="noStrike" dirty="0">
                          <a:effectLst/>
                          <a:latin typeface="Calibri" panose="020F0502020204030204" pitchFamily="34" charset="0"/>
                        </a:rPr>
                        <a:t>LIMA ESTE</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556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5,524,733</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1,634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5,526,367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75101">
                <a:tc>
                  <a:txBody>
                    <a:bodyPr/>
                    <a:lstStyle/>
                    <a:p>
                      <a:pPr algn="l" fontAlgn="b"/>
                      <a:r>
                        <a:rPr lang="es-PE" sz="1100" b="0" i="0" u="none" strike="noStrike" dirty="0">
                          <a:effectLst/>
                          <a:latin typeface="Calibri" panose="020F0502020204030204" pitchFamily="34" charset="0"/>
                        </a:rPr>
                        <a:t>LIMA NORTE</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419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4,002,245</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231</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4,002,477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75101">
                <a:tc>
                  <a:txBody>
                    <a:bodyPr/>
                    <a:lstStyle/>
                    <a:p>
                      <a:pPr algn="l" fontAlgn="b"/>
                      <a:r>
                        <a:rPr lang="es-PE" sz="1100" b="0" i="0" u="none" strike="noStrike" dirty="0">
                          <a:effectLst/>
                          <a:latin typeface="Calibri" panose="020F0502020204030204" pitchFamily="34" charset="0"/>
                        </a:rPr>
                        <a:t>LIMA SUR</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249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2,620,456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232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2,620,688</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75101">
                <a:tc>
                  <a:txBody>
                    <a:bodyPr/>
                    <a:lstStyle/>
                    <a:p>
                      <a:pPr algn="l" fontAlgn="b"/>
                      <a:r>
                        <a:rPr lang="es-PE" sz="1100" b="0" i="0" u="none" strike="noStrike" dirty="0">
                          <a:effectLst/>
                          <a:latin typeface="Calibri" panose="020F0502020204030204" pitchFamily="34" charset="0"/>
                        </a:rPr>
                        <a:t>PIURA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173</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1,702,800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364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1,703,165</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75101">
                <a:tc>
                  <a:txBody>
                    <a:bodyPr/>
                    <a:lstStyle/>
                    <a:p>
                      <a:pPr algn="l" fontAlgn="b"/>
                      <a:r>
                        <a:rPr lang="es-PE" sz="1100" b="0" i="0" u="none" strike="noStrike" dirty="0">
                          <a:effectLst/>
                          <a:latin typeface="Calibri" panose="020F0502020204030204" pitchFamily="34" charset="0"/>
                        </a:rPr>
                        <a:t>PUNO</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163</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1,722,600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137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1,722,737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75101">
                <a:tc>
                  <a:txBody>
                    <a:bodyPr/>
                    <a:lstStyle/>
                    <a:p>
                      <a:pPr algn="l" fontAlgn="b"/>
                      <a:r>
                        <a:rPr lang="es-PE" sz="1100" b="0" i="0" u="none" strike="noStrike" dirty="0">
                          <a:effectLst/>
                          <a:latin typeface="Calibri" panose="020F0502020204030204" pitchFamily="34" charset="0"/>
                        </a:rPr>
                        <a:t>SAN MARTIN</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70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718,176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516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718,692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75101">
                <a:tc>
                  <a:txBody>
                    <a:bodyPr/>
                    <a:lstStyle/>
                    <a:p>
                      <a:pPr algn="l" fontAlgn="b"/>
                      <a:r>
                        <a:rPr lang="es-PE" sz="1100" b="0" i="0" u="none" strike="noStrike" dirty="0">
                          <a:effectLst/>
                          <a:latin typeface="Calibri" panose="020F0502020204030204" pitchFamily="34" charset="0"/>
                        </a:rPr>
                        <a:t>SANTA</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982,056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950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100" b="0" i="0" u="none" strike="noStrike" dirty="0">
                          <a:effectLst/>
                          <a:latin typeface="Calibri" panose="020F0502020204030204" pitchFamily="34" charset="0"/>
                        </a:rPr>
                        <a:t>983,006</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75101">
                <a:tc>
                  <a:txBody>
                    <a:bodyPr/>
                    <a:lstStyle/>
                    <a:p>
                      <a:pPr algn="l" fontAlgn="b"/>
                      <a:r>
                        <a:rPr lang="es-PE" sz="1100" b="0" i="0" u="none" strike="noStrike" dirty="0">
                          <a:effectLst/>
                          <a:latin typeface="Calibri" panose="020F0502020204030204" pitchFamily="34" charset="0"/>
                        </a:rPr>
                        <a:t>UCAYALI</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PE" sz="1100" b="0" i="0" u="none" strike="noStrike" dirty="0">
                          <a:effectLst/>
                          <a:latin typeface="Calibri" panose="020F0502020204030204" pitchFamily="34" charset="0"/>
                        </a:rPr>
                        <a:t>102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PE" sz="1100" b="0" i="0" u="none" strike="noStrike" dirty="0">
                          <a:effectLst/>
                          <a:latin typeface="Calibri" panose="020F0502020204030204" pitchFamily="34" charset="0"/>
                        </a:rPr>
                        <a:t>1,114,968</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PE" sz="1100" b="0" i="0" u="none" strike="noStrike" dirty="0">
                          <a:effectLst/>
                          <a:latin typeface="Calibri" panose="020F0502020204030204" pitchFamily="34" charset="0"/>
                        </a:rPr>
                        <a:t>47</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PE" sz="1100" b="0" i="0" u="none" strike="noStrike" dirty="0">
                          <a:effectLst/>
                          <a:latin typeface="Calibri" panose="020F0502020204030204" pitchFamily="34" charset="0"/>
                        </a:rPr>
                        <a:t>1,115,015</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55443">
                <a:tc>
                  <a:txBody>
                    <a:bodyPr/>
                    <a:lstStyle/>
                    <a:p>
                      <a:pPr algn="l" fontAlgn="b"/>
                      <a:r>
                        <a:rPr lang="es-PE" sz="1100" b="1" i="0" u="none" strike="noStrike" dirty="0">
                          <a:effectLst/>
                          <a:latin typeface="Calibri" panose="020F0502020204030204" pitchFamily="34" charset="0"/>
                        </a:rPr>
                        <a:t>Total general</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PE" sz="1100" b="1" i="0" u="none" strike="noStrike" dirty="0">
                          <a:effectLst/>
                          <a:latin typeface="Calibri" panose="020F0502020204030204" pitchFamily="34" charset="0"/>
                        </a:rPr>
                        <a:t>6,500</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PE" sz="1100" b="1" i="0" u="none" strike="noStrike" dirty="0">
                          <a:effectLst/>
                          <a:latin typeface="Calibri" panose="020F0502020204030204" pitchFamily="34" charset="0"/>
                        </a:rPr>
                        <a:t>65,684,154</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PE" sz="1100" b="1" i="0" u="none" strike="noStrike" dirty="0">
                          <a:effectLst/>
                          <a:latin typeface="Calibri" panose="020F0502020204030204" pitchFamily="34" charset="0"/>
                        </a:rPr>
                        <a:t>33,609</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PE" sz="1100" b="1" i="0" u="none" strike="noStrike" dirty="0">
                          <a:effectLst/>
                          <a:latin typeface="Calibri" panose="020F0502020204030204" pitchFamily="34" charset="0"/>
                        </a:rPr>
                        <a:t>65,717,762</a:t>
                      </a:r>
                    </a:p>
                  </a:txBody>
                  <a:tcPr marL="10300" marR="10300" marT="10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26"/>
                  </a:ext>
                </a:extLst>
              </a:tr>
            </a:tbl>
          </a:graphicData>
        </a:graphic>
      </p:graphicFrame>
      <p:sp>
        <p:nvSpPr>
          <p:cNvPr id="8" name="Rectángulo 7"/>
          <p:cNvSpPr/>
          <p:nvPr/>
        </p:nvSpPr>
        <p:spPr>
          <a:xfrm>
            <a:off x="10738289" y="6483927"/>
            <a:ext cx="1350819"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(En soles)</a:t>
            </a:r>
          </a:p>
        </p:txBody>
      </p:sp>
    </p:spTree>
    <p:extLst>
      <p:ext uri="{BB962C8B-B14F-4D97-AF65-F5344CB8AC3E}">
        <p14:creationId xmlns:p14="http://schemas.microsoft.com/office/powerpoint/2010/main" val="351796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Rectángulo"/>
          <p:cNvSpPr/>
          <p:nvPr/>
        </p:nvSpPr>
        <p:spPr>
          <a:xfrm>
            <a:off x="1151469" y="895608"/>
            <a:ext cx="9914466" cy="400110"/>
          </a:xfrm>
          <a:prstGeom prst="rect">
            <a:avLst/>
          </a:prstGeom>
        </p:spPr>
        <p:txBody>
          <a:bodyPr wrap="square">
            <a:spAutoFit/>
          </a:bodyPr>
          <a:lstStyle/>
          <a:p>
            <a:pPr lvl="0" fontAlgn="ctr">
              <a:defRPr/>
            </a:pPr>
            <a:r>
              <a:rPr lang="es-PE" sz="2000" b="1" u="sng" dirty="0">
                <a:solidFill>
                  <a:schemeClr val="accent1">
                    <a:lumMod val="75000"/>
                  </a:schemeClr>
                </a:solidFill>
                <a:highlight>
                  <a:srgbClr val="FFFF00"/>
                </a:highlight>
                <a:latin typeface="Arial" panose="020B0604020202020204" pitchFamily="34" charset="0"/>
                <a:cs typeface="Arial" panose="020B0604020202020204" pitchFamily="34" charset="0"/>
              </a:rPr>
              <a:t>1.5. </a:t>
            </a:r>
            <a:r>
              <a:rPr lang="es-PE" sz="2000" b="1" u="sng" dirty="0">
                <a:solidFill>
                  <a:schemeClr val="accent1">
                    <a:lumMod val="75000"/>
                  </a:schemeClr>
                </a:solidFill>
                <a:latin typeface="Arial" panose="020B0604020202020204" pitchFamily="34" charset="0"/>
                <a:cs typeface="Arial" panose="020B0604020202020204" pitchFamily="34" charset="0"/>
              </a:rPr>
              <a:t>Escala remunerativa para el personal del D.LEG. 728 para el 2024 (IV tramo)</a:t>
            </a:r>
            <a:endParaRPr kumimoji="0" lang="es-PE" sz="2000" b="1" i="0" u="sng"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p:txBody>
      </p:sp>
      <p:pic>
        <p:nvPicPr>
          <p:cNvPr id="13" name="Imagen 12">
            <a:hlinkClick r:id="rId2"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6" name="Imagen 15">
            <a:extLst>
              <a:ext uri="{FF2B5EF4-FFF2-40B4-BE49-F238E27FC236}">
                <a16:creationId xmlns:a16="http://schemas.microsoft.com/office/drawing/2014/main" id="{0FC0D70B-97BF-4E4E-B40F-4555BCC7E79D}"/>
              </a:ext>
            </a:extLst>
          </p:cNvPr>
          <p:cNvPicPr>
            <a:picLocks noChangeAspect="1"/>
          </p:cNvPicPr>
          <p:nvPr/>
        </p:nvPicPr>
        <p:blipFill>
          <a:blip r:embed="rId4"/>
          <a:stretch>
            <a:fillRect/>
          </a:stretch>
        </p:blipFill>
        <p:spPr>
          <a:xfrm>
            <a:off x="11345332" y="134101"/>
            <a:ext cx="743776" cy="774259"/>
          </a:xfrm>
          <a:prstGeom prst="rect">
            <a:avLst/>
          </a:prstGeom>
        </p:spPr>
      </p:pic>
      <p:sp>
        <p:nvSpPr>
          <p:cNvPr id="17" name="Rectángulo redondeado 16">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GESTIÓN DE RECURSOS HUMANOS</a:t>
            </a:r>
          </a:p>
          <a:p>
            <a:pPr algn="ctr"/>
            <a:r>
              <a:rPr lang="es-ES" b="1" dirty="0">
                <a:solidFill>
                  <a:schemeClr val="bg1"/>
                </a:solidFill>
                <a:latin typeface="Calibri" panose="020F0502020204030204" pitchFamily="34" charset="0"/>
                <a:cs typeface="Calibri" panose="020F0502020204030204" pitchFamily="34" charset="0"/>
              </a:rPr>
              <a:t>DEMANDA ADICIONAL 2024 (en Soles)</a:t>
            </a:r>
          </a:p>
        </p:txBody>
      </p:sp>
      <p:graphicFrame>
        <p:nvGraphicFramePr>
          <p:cNvPr id="10" name="Tabla 9">
            <a:extLst>
              <a:ext uri="{FF2B5EF4-FFF2-40B4-BE49-F238E27FC236}">
                <a16:creationId xmlns:a16="http://schemas.microsoft.com/office/drawing/2014/main" id="{A98C5287-4AC0-4E1E-A5BB-A5475A84DBA6}"/>
              </a:ext>
            </a:extLst>
          </p:cNvPr>
          <p:cNvGraphicFramePr>
            <a:graphicFrameLocks noGrp="1"/>
          </p:cNvGraphicFramePr>
          <p:nvPr/>
        </p:nvGraphicFramePr>
        <p:xfrm>
          <a:off x="8645237" y="6073120"/>
          <a:ext cx="2420698" cy="588645"/>
        </p:xfrm>
        <a:graphic>
          <a:graphicData uri="http://schemas.openxmlformats.org/drawingml/2006/table">
            <a:tbl>
              <a:tblPr firstRow="1" bandRow="1"/>
              <a:tblGrid>
                <a:gridCol w="1210349">
                  <a:extLst>
                    <a:ext uri="{9D8B030D-6E8A-4147-A177-3AD203B41FA5}">
                      <a16:colId xmlns:a16="http://schemas.microsoft.com/office/drawing/2014/main" val="566039478"/>
                    </a:ext>
                  </a:extLst>
                </a:gridCol>
                <a:gridCol w="1210349">
                  <a:extLst>
                    <a:ext uri="{9D8B030D-6E8A-4147-A177-3AD203B41FA5}">
                      <a16:colId xmlns:a16="http://schemas.microsoft.com/office/drawing/2014/main" val="3971360330"/>
                    </a:ext>
                  </a:extLst>
                </a:gridCol>
              </a:tblGrid>
              <a:tr h="2902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PE" sz="1600" dirty="0">
                          <a:solidFill>
                            <a:schemeClr val="bg1"/>
                          </a:solidFill>
                          <a:latin typeface="+mn-lt"/>
                        </a:rPr>
                        <a:t>2.1</a:t>
                      </a:r>
                      <a:endParaRPr lang="en-US" sz="1600" dirty="0">
                        <a:solidFill>
                          <a:schemeClr val="bg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PE" sz="1600" dirty="0">
                          <a:solidFill>
                            <a:schemeClr val="bg1"/>
                          </a:solidFill>
                          <a:latin typeface="+mn-lt"/>
                        </a:rPr>
                        <a:t>TOTAL</a:t>
                      </a:r>
                      <a:endParaRPr lang="en-US" sz="1600" dirty="0">
                        <a:solidFill>
                          <a:schemeClr val="bg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716955339"/>
                  </a:ext>
                </a:extLst>
              </a:tr>
              <a:tr h="2469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166,329,127 </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166,329,127</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11199778"/>
                  </a:ext>
                </a:extLst>
              </a:tr>
            </a:tbl>
          </a:graphicData>
        </a:graphic>
      </p:graphicFrame>
      <p:sp>
        <p:nvSpPr>
          <p:cNvPr id="15" name="493 CuadroTexto">
            <a:extLst>
              <a:ext uri="{FF2B5EF4-FFF2-40B4-BE49-F238E27FC236}">
                <a16:creationId xmlns:a16="http://schemas.microsoft.com/office/drawing/2014/main" id="{C0D713A8-008B-48BD-9ED3-5AFFD4D4E261}"/>
              </a:ext>
            </a:extLst>
          </p:cNvPr>
          <p:cNvSpPr txBox="1"/>
          <p:nvPr/>
        </p:nvSpPr>
        <p:spPr>
          <a:xfrm>
            <a:off x="1151468" y="5095265"/>
            <a:ext cx="7358688" cy="1569660"/>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342900" lvl="0" indent="-342900">
              <a:spcAft>
                <a:spcPts val="0"/>
              </a:spcAft>
              <a:buFont typeface="Wingdings" panose="05000000000000000000" pitchFamily="2" charset="2"/>
              <a:buChar char=""/>
              <a:tabLst>
                <a:tab pos="457200" algn="l"/>
              </a:tabLst>
            </a:pPr>
            <a:r>
              <a:rPr lang="es-E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Número de personal bajo el D.Leg. 728 considerado en la propuesta de PAP </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P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la propuesta final del estudio realizado por Macro Consult </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P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última escala aprobada mediante el Decreto Supremo N° 112-2023-EF</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P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Corresponde al monto pendiente para llegar a la escala final del estudio de Macro Consult</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P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el monto propuesto de incremento del cuarto tramo para el año 2024, de A1 a P1 (50% del pendiente), de P2 a D1 (incremento igual que 2023)</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P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el porcentaje que representa el incremento propuesto, respecto a la escala actual</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P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Sería el nuevo monto de la escala por trabajador del Decreto Legislativo N° 728</a:t>
            </a:r>
            <a:endParaRPr lang="es-PE" sz="12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556696223"/>
              </p:ext>
            </p:extLst>
          </p:nvPr>
        </p:nvGraphicFramePr>
        <p:xfrm>
          <a:off x="1164973" y="1441192"/>
          <a:ext cx="9900961" cy="3555639"/>
        </p:xfrm>
        <a:graphic>
          <a:graphicData uri="http://schemas.openxmlformats.org/drawingml/2006/table">
            <a:tbl>
              <a:tblPr/>
              <a:tblGrid>
                <a:gridCol w="1421226">
                  <a:extLst>
                    <a:ext uri="{9D8B030D-6E8A-4147-A177-3AD203B41FA5}">
                      <a16:colId xmlns:a16="http://schemas.microsoft.com/office/drawing/2014/main" val="20000"/>
                    </a:ext>
                  </a:extLst>
                </a:gridCol>
                <a:gridCol w="658880">
                  <a:extLst>
                    <a:ext uri="{9D8B030D-6E8A-4147-A177-3AD203B41FA5}">
                      <a16:colId xmlns:a16="http://schemas.microsoft.com/office/drawing/2014/main" val="20001"/>
                    </a:ext>
                  </a:extLst>
                </a:gridCol>
                <a:gridCol w="592282">
                  <a:extLst>
                    <a:ext uri="{9D8B030D-6E8A-4147-A177-3AD203B41FA5}">
                      <a16:colId xmlns:a16="http://schemas.microsoft.com/office/drawing/2014/main" val="20002"/>
                    </a:ext>
                  </a:extLst>
                </a:gridCol>
                <a:gridCol w="1163781">
                  <a:extLst>
                    <a:ext uri="{9D8B030D-6E8A-4147-A177-3AD203B41FA5}">
                      <a16:colId xmlns:a16="http://schemas.microsoft.com/office/drawing/2014/main" val="20003"/>
                    </a:ext>
                  </a:extLst>
                </a:gridCol>
                <a:gridCol w="1215737">
                  <a:extLst>
                    <a:ext uri="{9D8B030D-6E8A-4147-A177-3AD203B41FA5}">
                      <a16:colId xmlns:a16="http://schemas.microsoft.com/office/drawing/2014/main" val="20004"/>
                    </a:ext>
                  </a:extLst>
                </a:gridCol>
                <a:gridCol w="1325295">
                  <a:extLst>
                    <a:ext uri="{9D8B030D-6E8A-4147-A177-3AD203B41FA5}">
                      <a16:colId xmlns:a16="http://schemas.microsoft.com/office/drawing/2014/main" val="20005"/>
                    </a:ext>
                  </a:extLst>
                </a:gridCol>
                <a:gridCol w="1043941">
                  <a:extLst>
                    <a:ext uri="{9D8B030D-6E8A-4147-A177-3AD203B41FA5}">
                      <a16:colId xmlns:a16="http://schemas.microsoft.com/office/drawing/2014/main" val="20006"/>
                    </a:ext>
                  </a:extLst>
                </a:gridCol>
                <a:gridCol w="527466">
                  <a:extLst>
                    <a:ext uri="{9D8B030D-6E8A-4147-A177-3AD203B41FA5}">
                      <a16:colId xmlns:a16="http://schemas.microsoft.com/office/drawing/2014/main" val="20007"/>
                    </a:ext>
                  </a:extLst>
                </a:gridCol>
                <a:gridCol w="868119">
                  <a:extLst>
                    <a:ext uri="{9D8B030D-6E8A-4147-A177-3AD203B41FA5}">
                      <a16:colId xmlns:a16="http://schemas.microsoft.com/office/drawing/2014/main" val="20008"/>
                    </a:ext>
                  </a:extLst>
                </a:gridCol>
                <a:gridCol w="1084234">
                  <a:extLst>
                    <a:ext uri="{9D8B030D-6E8A-4147-A177-3AD203B41FA5}">
                      <a16:colId xmlns:a16="http://schemas.microsoft.com/office/drawing/2014/main" val="20009"/>
                    </a:ext>
                  </a:extLst>
                </a:gridCol>
              </a:tblGrid>
              <a:tr h="220022">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s-PE" sz="1200" b="1" i="0" u="none" strike="noStrike" dirty="0">
                          <a:solidFill>
                            <a:srgbClr val="FFFFFF"/>
                          </a:solidFill>
                          <a:effectLst/>
                          <a:latin typeface="Calibri" panose="020F0502020204030204" pitchFamily="34" charset="0"/>
                        </a:rPr>
                        <a:t>CUARTO TRAMO</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s-PE"/>
                    </a:p>
                  </a:txBody>
                  <a:tcPr/>
                </a:tc>
                <a:tc hMerge="1">
                  <a:txBody>
                    <a:bodyPr/>
                    <a:lstStyle/>
                    <a:p>
                      <a:endParaRPr lang="es-PE"/>
                    </a:p>
                  </a:txBody>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0085">
                <a:tc gridSpan="2">
                  <a:txBody>
                    <a:bodyPr/>
                    <a:lstStyle/>
                    <a:p>
                      <a:pPr algn="ctr" fontAlgn="ctr"/>
                      <a:r>
                        <a:rPr lang="es-PE" sz="1200" b="1" i="0" u="none" strike="noStrike" dirty="0">
                          <a:solidFill>
                            <a:srgbClr val="FFFFFF"/>
                          </a:solidFill>
                          <a:effectLst/>
                          <a:latin typeface="Calibri" panose="020F0502020204030204" pitchFamily="34" charset="0"/>
                        </a:rPr>
                        <a:t>CATEGORIA</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s-PE"/>
                    </a:p>
                  </a:txBody>
                  <a:tcPr/>
                </a:tc>
                <a:tc>
                  <a:txBody>
                    <a:bodyPr/>
                    <a:lstStyle/>
                    <a:p>
                      <a:pPr algn="ctr" fontAlgn="ctr"/>
                      <a:r>
                        <a:rPr lang="es-PE" sz="1200" b="1" i="0" u="none" strike="noStrike" dirty="0">
                          <a:solidFill>
                            <a:srgbClr val="FFFFFF"/>
                          </a:solidFill>
                          <a:effectLst/>
                          <a:latin typeface="Calibri" panose="020F0502020204030204" pitchFamily="34" charset="0"/>
                        </a:rPr>
                        <a:t>PEA</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(a)</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ES" sz="1200" b="1" i="0" u="none" strike="noStrike" dirty="0">
                          <a:solidFill>
                            <a:srgbClr val="FFFFFF"/>
                          </a:solidFill>
                          <a:effectLst/>
                          <a:latin typeface="Calibri" panose="020F0502020204030204" pitchFamily="34" charset="0"/>
                        </a:rPr>
                        <a:t>PROPUESTA DE ESCALA FINAL MACROCONSULT</a:t>
                      </a:r>
                      <a:br>
                        <a:rPr lang="es-ES" sz="1200" b="1" i="0" u="none" strike="noStrike" dirty="0">
                          <a:solidFill>
                            <a:srgbClr val="FFFFFF"/>
                          </a:solidFill>
                          <a:effectLst/>
                          <a:latin typeface="Calibri" panose="020F0502020204030204" pitchFamily="34" charset="0"/>
                        </a:rPr>
                      </a:br>
                      <a:r>
                        <a:rPr lang="es-ES" sz="1200" b="1" i="0" u="none" strike="noStrike" dirty="0">
                          <a:solidFill>
                            <a:srgbClr val="FFFFFF"/>
                          </a:solidFill>
                          <a:effectLst/>
                          <a:latin typeface="Calibri" panose="020F0502020204030204" pitchFamily="34" charset="0"/>
                        </a:rPr>
                        <a:t>(b)</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E" sz="1200" b="1" i="0" u="none" strike="noStrike" dirty="0">
                          <a:solidFill>
                            <a:srgbClr val="FFFFFF"/>
                          </a:solidFill>
                          <a:effectLst/>
                          <a:latin typeface="Calibri" panose="020F0502020204030204" pitchFamily="34" charset="0"/>
                        </a:rPr>
                        <a:t>ESCALA ACTUAL (D.S. 112-2023-EF)</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(c)</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E" sz="1200" b="1" i="0" u="none" strike="noStrike" dirty="0">
                          <a:solidFill>
                            <a:srgbClr val="FFFFFF"/>
                          </a:solidFill>
                          <a:effectLst/>
                          <a:latin typeface="Calibri" panose="020F0502020204030204" pitchFamily="34" charset="0"/>
                        </a:rPr>
                        <a:t>INCREMENTO FINAL PENDIENTE</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(d) </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E" sz="1200" b="1" i="0" u="none" strike="noStrike" dirty="0">
                          <a:solidFill>
                            <a:srgbClr val="FFFFFF"/>
                          </a:solidFill>
                          <a:effectLst/>
                          <a:latin typeface="Calibri" panose="020F0502020204030204" pitchFamily="34" charset="0"/>
                        </a:rPr>
                        <a:t>INCREMENTO</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(e)</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E" sz="1200" b="1" i="0" u="none" strike="noStrike" dirty="0">
                          <a:solidFill>
                            <a:srgbClr val="FFFFFF"/>
                          </a:solidFill>
                          <a:effectLst/>
                          <a:latin typeface="Calibri" panose="020F0502020204030204" pitchFamily="34" charset="0"/>
                        </a:rPr>
                        <a:t>%</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(f)</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E" sz="1200" b="1" i="0" u="none" strike="noStrike" dirty="0">
                          <a:solidFill>
                            <a:srgbClr val="FFFFFF"/>
                          </a:solidFill>
                          <a:effectLst/>
                          <a:latin typeface="Calibri" panose="020F0502020204030204" pitchFamily="34" charset="0"/>
                        </a:rPr>
                        <a:t>NUEVA ESCALA</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(g)</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E" sz="1200" b="1" i="0" u="none" strike="noStrike" dirty="0">
                          <a:solidFill>
                            <a:srgbClr val="FFFFFF"/>
                          </a:solidFill>
                          <a:effectLst/>
                          <a:latin typeface="Calibri" panose="020F0502020204030204" pitchFamily="34" charset="0"/>
                        </a:rPr>
                        <a:t>COSTO DIFERENCIAL ANUAL</a:t>
                      </a:r>
                    </a:p>
                  </a:txBody>
                  <a:tcPr marL="11001" marR="11001" marT="11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277315">
                <a:tc>
                  <a:txBody>
                    <a:bodyPr/>
                    <a:lstStyle/>
                    <a:p>
                      <a:pPr algn="l" fontAlgn="b"/>
                      <a:r>
                        <a:rPr lang="es-PE" sz="1200" b="0" i="0" u="none" strike="noStrike" dirty="0">
                          <a:solidFill>
                            <a:srgbClr val="000000"/>
                          </a:solidFill>
                          <a:effectLst/>
                          <a:latin typeface="Calibri" panose="020F0502020204030204" pitchFamily="34" charset="0"/>
                        </a:rPr>
                        <a:t>DIRECTIVO 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PE" sz="1200" b="0" i="0" u="none" strike="noStrike" dirty="0">
                          <a:solidFill>
                            <a:srgbClr val="000000"/>
                          </a:solidFill>
                          <a:effectLst/>
                          <a:latin typeface="Calibri" panose="020F0502020204030204" pitchFamily="34" charset="0"/>
                        </a:rPr>
                        <a:t>D-3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21,858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15,600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6,258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15,600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Calibri" panose="020F0502020204030204" pitchFamily="34" charset="0"/>
                        </a:rPr>
                        <a:t>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0022">
                <a:tc>
                  <a:txBody>
                    <a:bodyPr/>
                    <a:lstStyle/>
                    <a:p>
                      <a:pPr algn="l" fontAlgn="b"/>
                      <a:r>
                        <a:rPr lang="es-PE" sz="1200" b="0" i="0" u="none" strike="noStrike" dirty="0">
                          <a:solidFill>
                            <a:srgbClr val="000000"/>
                          </a:solidFill>
                          <a:effectLst/>
                          <a:latin typeface="Calibri" panose="020F0502020204030204" pitchFamily="34" charset="0"/>
                        </a:rPr>
                        <a:t>DIRECTIVO 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s-PE" sz="1200" b="0" i="0" u="none" strike="noStrike" dirty="0">
                          <a:solidFill>
                            <a:srgbClr val="000000"/>
                          </a:solidFill>
                          <a:effectLst/>
                          <a:latin typeface="Calibri" panose="020F0502020204030204" pitchFamily="34" charset="0"/>
                        </a:rPr>
                        <a:t>D-2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20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18,125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14,190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3,935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500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14,690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157,787</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3"/>
                  </a:ext>
                </a:extLst>
              </a:tr>
              <a:tr h="220022">
                <a:tc>
                  <a:txBody>
                    <a:bodyPr/>
                    <a:lstStyle/>
                    <a:p>
                      <a:pPr algn="l" fontAlgn="b"/>
                      <a:r>
                        <a:rPr lang="es-PE" sz="1200" b="0" i="0" u="none" strike="noStrike" dirty="0">
                          <a:solidFill>
                            <a:srgbClr val="000000"/>
                          </a:solidFill>
                          <a:effectLst/>
                          <a:latin typeface="Calibri" panose="020F0502020204030204" pitchFamily="34" charset="0"/>
                        </a:rPr>
                        <a:t>DIRECTIVO 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200" b="0" i="0" u="none" strike="noStrike" dirty="0">
                          <a:solidFill>
                            <a:srgbClr val="000000"/>
                          </a:solidFill>
                          <a:effectLst/>
                          <a:latin typeface="Calibri" panose="020F0502020204030204" pitchFamily="34" charset="0"/>
                        </a:rPr>
                        <a:t>D-1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130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16,238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11,110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5,128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910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12,020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1,866,616</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0022">
                <a:tc>
                  <a:txBody>
                    <a:bodyPr/>
                    <a:lstStyle/>
                    <a:p>
                      <a:pPr algn="l" fontAlgn="b"/>
                      <a:r>
                        <a:rPr lang="es-PE" sz="1200" b="0" i="0" u="none" strike="noStrike" dirty="0">
                          <a:solidFill>
                            <a:srgbClr val="000000"/>
                          </a:solidFill>
                          <a:effectLst/>
                          <a:latin typeface="Calibri" panose="020F0502020204030204" pitchFamily="34" charset="0"/>
                        </a:rPr>
                        <a:t>PROFESIONAL 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s-PE" sz="1200" b="0" i="0" u="none" strike="noStrike" dirty="0">
                          <a:solidFill>
                            <a:srgbClr val="000000"/>
                          </a:solidFill>
                          <a:effectLst/>
                          <a:latin typeface="Calibri" panose="020F0502020204030204" pitchFamily="34" charset="0"/>
                        </a:rPr>
                        <a:t>P-3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416</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14,350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8,721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5,629</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921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9,642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6,045,375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5"/>
                  </a:ext>
                </a:extLst>
              </a:tr>
              <a:tr h="220022">
                <a:tc>
                  <a:txBody>
                    <a:bodyPr/>
                    <a:lstStyle/>
                    <a:p>
                      <a:pPr algn="l" fontAlgn="b"/>
                      <a:r>
                        <a:rPr lang="es-PE" sz="1200" b="0" i="0" u="none" strike="noStrike" dirty="0">
                          <a:solidFill>
                            <a:srgbClr val="000000"/>
                          </a:solidFill>
                          <a:effectLst/>
                          <a:latin typeface="Calibri" panose="020F0502020204030204" pitchFamily="34" charset="0"/>
                        </a:rPr>
                        <a:t>PROFESIONAL 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200" b="0" i="0" u="none" strike="noStrike" dirty="0">
                          <a:solidFill>
                            <a:srgbClr val="000000"/>
                          </a:solidFill>
                          <a:effectLst/>
                          <a:latin typeface="Calibri" panose="020F0502020204030204" pitchFamily="34" charset="0"/>
                        </a:rPr>
                        <a:t>P-2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1,115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10,000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6,931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3,069</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921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7,852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16,203,350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0022">
                <a:tc>
                  <a:txBody>
                    <a:bodyPr/>
                    <a:lstStyle/>
                    <a:p>
                      <a:pPr algn="l" fontAlgn="b"/>
                      <a:r>
                        <a:rPr lang="es-PE" sz="1200" b="0" i="0" u="none" strike="noStrike" dirty="0">
                          <a:solidFill>
                            <a:srgbClr val="000000"/>
                          </a:solidFill>
                          <a:effectLst/>
                          <a:latin typeface="Calibri" panose="020F0502020204030204" pitchFamily="34" charset="0"/>
                        </a:rPr>
                        <a:t>PROFESIONAL 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s-PE" sz="1200" b="0" i="0" u="none" strike="noStrike" dirty="0">
                          <a:solidFill>
                            <a:srgbClr val="000000"/>
                          </a:solidFill>
                          <a:effectLst/>
                          <a:latin typeface="Calibri" panose="020F0502020204030204" pitchFamily="34" charset="0"/>
                        </a:rPr>
                        <a:t>P-1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6,946</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7,050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5,670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1,380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690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6,360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75,623,047</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7"/>
                  </a:ext>
                </a:extLst>
              </a:tr>
              <a:tr h="220022">
                <a:tc>
                  <a:txBody>
                    <a:bodyPr/>
                    <a:lstStyle/>
                    <a:p>
                      <a:pPr algn="l" fontAlgn="b"/>
                      <a:r>
                        <a:rPr lang="es-PE" sz="1200" b="0" i="0" u="none" strike="noStrike" dirty="0">
                          <a:solidFill>
                            <a:srgbClr val="000000"/>
                          </a:solidFill>
                          <a:effectLst/>
                          <a:latin typeface="Calibri" panose="020F0502020204030204" pitchFamily="34" charset="0"/>
                        </a:rPr>
                        <a:t>TECNICO 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200" b="0" i="0" u="none" strike="noStrike" dirty="0">
                          <a:solidFill>
                            <a:srgbClr val="000000"/>
                          </a:solidFill>
                          <a:effectLst/>
                          <a:latin typeface="Calibri" panose="020F0502020204030204" pitchFamily="34" charset="0"/>
                        </a:rPr>
                        <a:t>T-3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5,554</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5,775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4,710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1,065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532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11%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5,242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46,630,063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20022">
                <a:tc>
                  <a:txBody>
                    <a:bodyPr/>
                    <a:lstStyle/>
                    <a:p>
                      <a:pPr algn="l" fontAlgn="b"/>
                      <a:r>
                        <a:rPr lang="es-PE" sz="1200" b="0" i="0" u="none" strike="noStrike" dirty="0">
                          <a:solidFill>
                            <a:srgbClr val="000000"/>
                          </a:solidFill>
                          <a:effectLst/>
                          <a:latin typeface="Calibri" panose="020F0502020204030204" pitchFamily="34" charset="0"/>
                        </a:rPr>
                        <a:t>TECNICO 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s-PE" sz="1200" b="0" i="0" u="none" strike="noStrike" dirty="0">
                          <a:solidFill>
                            <a:srgbClr val="000000"/>
                          </a:solidFill>
                          <a:effectLst/>
                          <a:latin typeface="Calibri" panose="020F0502020204030204" pitchFamily="34" charset="0"/>
                        </a:rPr>
                        <a:t>T-2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408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5,113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4,210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903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451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4,661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2,896,285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9"/>
                  </a:ext>
                </a:extLst>
              </a:tr>
              <a:tr h="220022">
                <a:tc>
                  <a:txBody>
                    <a:bodyPr/>
                    <a:lstStyle/>
                    <a:p>
                      <a:pPr algn="l" fontAlgn="b"/>
                      <a:r>
                        <a:rPr lang="es-PE" sz="1200" b="0" i="0" u="none" strike="noStrike" dirty="0">
                          <a:solidFill>
                            <a:srgbClr val="000000"/>
                          </a:solidFill>
                          <a:effectLst/>
                          <a:latin typeface="Calibri" panose="020F0502020204030204" pitchFamily="34" charset="0"/>
                        </a:rPr>
                        <a:t>TECNICO 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200" b="0" i="0" u="none" strike="noStrike" dirty="0">
                          <a:solidFill>
                            <a:srgbClr val="000000"/>
                          </a:solidFill>
                          <a:effectLst/>
                          <a:latin typeface="Calibri" panose="020F0502020204030204" pitchFamily="34" charset="0"/>
                        </a:rPr>
                        <a:t>T-1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463</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4,450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3,840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610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305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8%</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4,145</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E" sz="1200" b="0" i="0" u="none" strike="noStrike" dirty="0">
                          <a:solidFill>
                            <a:srgbClr val="000000"/>
                          </a:solidFill>
                          <a:effectLst/>
                          <a:latin typeface="Calibri" panose="020F0502020204030204" pitchFamily="34" charset="0"/>
                        </a:rPr>
                        <a:t>2,228,184</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20022">
                <a:tc>
                  <a:txBody>
                    <a:bodyPr/>
                    <a:lstStyle/>
                    <a:p>
                      <a:pPr algn="l" fontAlgn="b"/>
                      <a:r>
                        <a:rPr lang="es-PE" sz="1200" b="0" i="0" u="none" strike="noStrike" dirty="0">
                          <a:solidFill>
                            <a:srgbClr val="000000"/>
                          </a:solidFill>
                          <a:effectLst/>
                          <a:latin typeface="Calibri" panose="020F0502020204030204" pitchFamily="34" charset="0"/>
                        </a:rPr>
                        <a:t>AUXILIAR 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PE" sz="1200" b="0" i="0" u="none" strike="noStrike" dirty="0">
                          <a:solidFill>
                            <a:srgbClr val="000000"/>
                          </a:solidFill>
                          <a:effectLst/>
                          <a:latin typeface="Calibri" panose="020F0502020204030204" pitchFamily="34" charset="0"/>
                        </a:rPr>
                        <a:t>A-1</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2,819</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4,250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3,590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660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330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9%</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3,920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s-PE" sz="1200" b="0" i="0" u="none" strike="noStrike" dirty="0">
                          <a:solidFill>
                            <a:srgbClr val="000000"/>
                          </a:solidFill>
                          <a:effectLst/>
                          <a:latin typeface="Calibri" panose="020F0502020204030204" pitchFamily="34" charset="0"/>
                        </a:rPr>
                        <a:t>14,678,420</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11"/>
                  </a:ext>
                </a:extLst>
              </a:tr>
              <a:tr h="198019">
                <a:tc>
                  <a:txBody>
                    <a:bodyPr/>
                    <a:lstStyle/>
                    <a:p>
                      <a:pPr algn="l" fontAlgn="b"/>
                      <a:r>
                        <a:rPr lang="es-PE" sz="1200" b="0" i="0" u="none" strike="noStrike" dirty="0">
                          <a:solidFill>
                            <a:srgbClr val="000000"/>
                          </a:solidFill>
                          <a:effectLst/>
                          <a:latin typeface="Calibri" panose="020F0502020204030204" pitchFamily="34" charset="0"/>
                        </a:rPr>
                        <a:t>TOTAL</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alibri" panose="020F0502020204030204" pitchFamily="34" charset="0"/>
                        </a:rPr>
                        <a:t> </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1" i="0" u="none" strike="noStrike" dirty="0">
                          <a:solidFill>
                            <a:srgbClr val="000000"/>
                          </a:solidFill>
                          <a:effectLst/>
                          <a:latin typeface="Calibri" panose="020F0502020204030204" pitchFamily="34" charset="0"/>
                        </a:rPr>
                        <a:t>17,872</a:t>
                      </a:r>
                    </a:p>
                  </a:txBody>
                  <a:tcPr marL="11001" marR="11001" marT="11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PE" sz="1200" b="0" i="0" u="none" strike="noStrike" dirty="0">
                        <a:solidFill>
                          <a:srgbClr val="000000"/>
                        </a:solidFill>
                        <a:effectLst/>
                        <a:latin typeface="Calibri" panose="020F0502020204030204" pitchFamily="34" charset="0"/>
                      </a:endParaRPr>
                    </a:p>
                  </a:txBody>
                  <a:tcPr marL="11001" marR="11001" marT="11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1" i="0" u="none" strike="noStrike" dirty="0">
                          <a:solidFill>
                            <a:srgbClr val="000000"/>
                          </a:solidFill>
                          <a:effectLst/>
                          <a:latin typeface="Calibri" panose="020F0502020204030204" pitchFamily="34" charset="0"/>
                        </a:rPr>
                        <a:t>166,329,127</a:t>
                      </a:r>
                    </a:p>
                  </a:txBody>
                  <a:tcPr marL="11001" marR="11001" marT="1100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9" name="Rectángulo 8"/>
          <p:cNvSpPr/>
          <p:nvPr/>
        </p:nvSpPr>
        <p:spPr>
          <a:xfrm>
            <a:off x="8780317" y="5808515"/>
            <a:ext cx="2140527"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(En soles)</a:t>
            </a:r>
          </a:p>
        </p:txBody>
      </p:sp>
    </p:spTree>
    <p:extLst>
      <p:ext uri="{BB962C8B-B14F-4D97-AF65-F5344CB8AC3E}">
        <p14:creationId xmlns:p14="http://schemas.microsoft.com/office/powerpoint/2010/main" val="2695072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hlinkClick r:id="" action="ppaction://noaction"/>
            <a:extLst>
              <a:ext uri="{FF2B5EF4-FFF2-40B4-BE49-F238E27FC236}">
                <a16:creationId xmlns:a16="http://schemas.microsoft.com/office/drawing/2014/main" id="{B3DE71E8-D574-33C3-D447-2A8A0466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1" name="Imagen 10">
            <a:extLst>
              <a:ext uri="{FF2B5EF4-FFF2-40B4-BE49-F238E27FC236}">
                <a16:creationId xmlns:a16="http://schemas.microsoft.com/office/drawing/2014/main" id="{0FC0D70B-97BF-4E4E-B40F-4555BCC7E79D}"/>
              </a:ext>
            </a:extLst>
          </p:cNvPr>
          <p:cNvPicPr>
            <a:picLocks noChangeAspect="1"/>
          </p:cNvPicPr>
          <p:nvPr/>
        </p:nvPicPr>
        <p:blipFill>
          <a:blip r:embed="rId3"/>
          <a:stretch>
            <a:fillRect/>
          </a:stretch>
        </p:blipFill>
        <p:spPr>
          <a:xfrm>
            <a:off x="11345332" y="134101"/>
            <a:ext cx="743776" cy="774259"/>
          </a:xfrm>
          <a:prstGeom prst="rect">
            <a:avLst/>
          </a:prstGeom>
        </p:spPr>
      </p:pic>
      <p:sp>
        <p:nvSpPr>
          <p:cNvPr id="12" name="Rectángulo redondeado 11">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highlight>
                  <a:srgbClr val="FFFF00"/>
                </a:highlight>
                <a:latin typeface="Calibri" panose="020F0502020204030204" pitchFamily="34" charset="0"/>
                <a:cs typeface="Calibri" panose="020F0502020204030204" pitchFamily="34" charset="0"/>
              </a:rPr>
              <a:t>3.3 </a:t>
            </a:r>
            <a:r>
              <a:rPr lang="es-ES" b="1" dirty="0">
                <a:solidFill>
                  <a:schemeClr val="bg1"/>
                </a:solidFill>
                <a:latin typeface="Calibri" panose="020F0502020204030204" pitchFamily="34" charset="0"/>
                <a:cs typeface="Calibri" panose="020F0502020204030204" pitchFamily="34" charset="0"/>
              </a:rPr>
              <a:t> PROYECTOS DE INVERSIÓN</a:t>
            </a:r>
          </a:p>
        </p:txBody>
      </p:sp>
      <p:graphicFrame>
        <p:nvGraphicFramePr>
          <p:cNvPr id="2" name="Objeto 1"/>
          <p:cNvGraphicFramePr>
            <a:graphicFrameLocks noChangeAspect="1"/>
          </p:cNvGraphicFramePr>
          <p:nvPr>
            <p:extLst>
              <p:ext uri="{D42A27DB-BD31-4B8C-83A1-F6EECF244321}">
                <p14:modId xmlns:p14="http://schemas.microsoft.com/office/powerpoint/2010/main" val="3276777525"/>
              </p:ext>
            </p:extLst>
          </p:nvPr>
        </p:nvGraphicFramePr>
        <p:xfrm>
          <a:off x="641350" y="952500"/>
          <a:ext cx="11218863" cy="5567363"/>
        </p:xfrm>
        <a:graphic>
          <a:graphicData uri="http://schemas.openxmlformats.org/presentationml/2006/ole">
            <mc:AlternateContent xmlns:mc="http://schemas.openxmlformats.org/markup-compatibility/2006">
              <mc:Choice xmlns:v="urn:schemas-microsoft-com:vml" Requires="v">
                <p:oleObj name="Worksheet" r:id="rId4" imgW="10332720" imgH="5128363" progId="Excel.Sheet.12">
                  <p:embed/>
                </p:oleObj>
              </mc:Choice>
              <mc:Fallback>
                <p:oleObj name="Worksheet" r:id="rId4" imgW="10332720" imgH="5128363" progId="Excel.Sheet.12">
                  <p:embed/>
                  <p:pic>
                    <p:nvPicPr>
                      <p:cNvPr id="2" name="Objeto 1"/>
                      <p:cNvPicPr/>
                      <p:nvPr/>
                    </p:nvPicPr>
                    <p:blipFill>
                      <a:blip r:embed="rId5"/>
                      <a:stretch>
                        <a:fillRect/>
                      </a:stretch>
                    </p:blipFill>
                    <p:spPr>
                      <a:xfrm>
                        <a:off x="641350" y="952500"/>
                        <a:ext cx="11218863" cy="5567363"/>
                      </a:xfrm>
                      <a:prstGeom prst="rect">
                        <a:avLst/>
                      </a:prstGeom>
                    </p:spPr>
                  </p:pic>
                </p:oleObj>
              </mc:Fallback>
            </mc:AlternateContent>
          </a:graphicData>
        </a:graphic>
      </p:graphicFrame>
      <p:sp>
        <p:nvSpPr>
          <p:cNvPr id="6" name="Rectángulo 5"/>
          <p:cNvSpPr/>
          <p:nvPr/>
        </p:nvSpPr>
        <p:spPr>
          <a:xfrm>
            <a:off x="8167255" y="6587836"/>
            <a:ext cx="1007916" cy="23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(En soles)</a:t>
            </a:r>
          </a:p>
        </p:txBody>
      </p:sp>
    </p:spTree>
    <p:extLst>
      <p:ext uri="{BB962C8B-B14F-4D97-AF65-F5344CB8AC3E}">
        <p14:creationId xmlns:p14="http://schemas.microsoft.com/office/powerpoint/2010/main" val="1860555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7">
            <a:extLst>
              <a:ext uri="{FF2B5EF4-FFF2-40B4-BE49-F238E27FC236}">
                <a16:creationId xmlns:a16="http://schemas.microsoft.com/office/drawing/2014/main" id="{9A24FB9B-4BDC-4084-A8F8-90107351094D}"/>
              </a:ext>
            </a:extLst>
          </p:cNvPr>
          <p:cNvSpPr>
            <a:spLocks noChangeArrowheads="1"/>
          </p:cNvSpPr>
          <p:nvPr/>
        </p:nvSpPr>
        <p:spPr bwMode="auto">
          <a:xfrm>
            <a:off x="1151468" y="873635"/>
            <a:ext cx="991446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defRPr/>
            </a:pPr>
            <a:r>
              <a:rPr lang="es-PE" altLang="zh-CN" b="1" dirty="0">
                <a:solidFill>
                  <a:schemeClr val="accent1">
                    <a:lumMod val="75000"/>
                  </a:schemeClr>
                </a:solidFill>
                <a:highlight>
                  <a:srgbClr val="FFFF00"/>
                </a:highlight>
                <a:latin typeface="微软雅黑" panose="020B0503020204020204" pitchFamily="34" charset="-122"/>
                <a:ea typeface="微软雅黑" panose="020B0503020204020204" pitchFamily="34" charset="-122"/>
                <a:cs typeface="+mn-ea"/>
                <a:sym typeface="+mn-lt"/>
              </a:rPr>
              <a:t>7.2. </a:t>
            </a:r>
            <a:r>
              <a:rPr lang="es-PE" altLang="zh-CN" sz="14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IMPLEMENTACION DE LAS UNIDADES DE FLAGRANCIA DELICTIVA (Resolución Administrativa 000078-2023-P-CE-PJ)</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pic>
        <p:nvPicPr>
          <p:cNvPr id="2" name="Imagen 1">
            <a:extLst>
              <a:ext uri="{FF2B5EF4-FFF2-40B4-BE49-F238E27FC236}">
                <a16:creationId xmlns:a16="http://schemas.microsoft.com/office/drawing/2014/main" id="{4C97132C-7276-4BCC-B77B-6C3DAA159CC9}"/>
              </a:ext>
            </a:extLst>
          </p:cNvPr>
          <p:cNvPicPr>
            <a:picLocks noChangeAspect="1"/>
          </p:cNvPicPr>
          <p:nvPr/>
        </p:nvPicPr>
        <p:blipFill>
          <a:blip r:embed="rId3"/>
          <a:stretch>
            <a:fillRect/>
          </a:stretch>
        </p:blipFill>
        <p:spPr>
          <a:xfrm>
            <a:off x="1151468" y="1421205"/>
            <a:ext cx="8729604" cy="5227601"/>
          </a:xfrm>
          <a:prstGeom prst="rect">
            <a:avLst/>
          </a:prstGeom>
        </p:spPr>
      </p:pic>
      <p:sp>
        <p:nvSpPr>
          <p:cNvPr id="19" name="Rectángulo 18">
            <a:extLst>
              <a:ext uri="{FF2B5EF4-FFF2-40B4-BE49-F238E27FC236}">
                <a16:creationId xmlns:a16="http://schemas.microsoft.com/office/drawing/2014/main" id="{8F1E7176-147B-4423-985E-1A21E6E2B316}"/>
              </a:ext>
            </a:extLst>
          </p:cNvPr>
          <p:cNvSpPr/>
          <p:nvPr/>
        </p:nvSpPr>
        <p:spPr>
          <a:xfrm>
            <a:off x="7890625" y="4778012"/>
            <a:ext cx="4217075" cy="1815882"/>
          </a:xfrm>
          <a:prstGeom prst="rect">
            <a:avLst/>
          </a:prstGeom>
        </p:spPr>
        <p:txBody>
          <a:bodyPr wrap="square">
            <a:spAutoFit/>
          </a:bodyPr>
          <a:lstStyle/>
          <a:p>
            <a:pPr algn="ctr"/>
            <a:r>
              <a:rPr lang="es-PE" sz="1400" dirty="0">
                <a:solidFill>
                  <a:schemeClr val="accent6"/>
                </a:solidFill>
                <a:ea typeface="微软雅黑" pitchFamily="34" charset="-122"/>
              </a:rPr>
              <a:t>Implementación de Unidades de Flagrancia Delictiva</a:t>
            </a:r>
          </a:p>
          <a:p>
            <a:pPr algn="ctr"/>
            <a:endParaRPr lang="es-PE" sz="1400" dirty="0">
              <a:solidFill>
                <a:schemeClr val="accent6"/>
              </a:solidFill>
              <a:ea typeface="微软雅黑" pitchFamily="34" charset="-122"/>
            </a:endParaRPr>
          </a:p>
          <a:p>
            <a:pPr marL="228594" indent="-228594" algn="just">
              <a:buFontTx/>
              <a:buChar char="-"/>
            </a:pPr>
            <a:r>
              <a:rPr lang="es-PE" sz="1400" dirty="0">
                <a:solidFill>
                  <a:schemeClr val="accent6"/>
                </a:solidFill>
                <a:ea typeface="微软雅黑" pitchFamily="34" charset="-122"/>
              </a:rPr>
              <a:t>Presupuesto 2024 - S/ 211,608,787</a:t>
            </a:r>
          </a:p>
          <a:p>
            <a:pPr marL="228594" indent="-228594" algn="just">
              <a:buFontTx/>
              <a:buChar char="-"/>
            </a:pPr>
            <a:r>
              <a:rPr lang="es-PE" sz="1400" dirty="0">
                <a:solidFill>
                  <a:schemeClr val="accent6"/>
                </a:solidFill>
                <a:ea typeface="微软雅黑" pitchFamily="34" charset="-122"/>
              </a:rPr>
              <a:t>Presupuesto 2025 – S/ 98,453,485</a:t>
            </a:r>
          </a:p>
          <a:p>
            <a:pPr marL="228594" indent="-228594" algn="just">
              <a:buFontTx/>
              <a:buChar char="-"/>
            </a:pPr>
            <a:endParaRPr lang="es-PE" sz="1400" dirty="0">
              <a:solidFill>
                <a:schemeClr val="accent6"/>
              </a:solidFill>
              <a:ea typeface="微软雅黑" pitchFamily="34" charset="-122"/>
            </a:endParaRPr>
          </a:p>
          <a:p>
            <a:pPr algn="ctr"/>
            <a:r>
              <a:rPr lang="es-PE" sz="1400" b="1" dirty="0">
                <a:solidFill>
                  <a:schemeClr val="accent6"/>
                </a:solidFill>
                <a:ea typeface="微软雅黑" pitchFamily="34" charset="-122"/>
              </a:rPr>
              <a:t>PRESUPUESTO PARA EJECUCIÓN 2024 - 2025:</a:t>
            </a:r>
          </a:p>
          <a:p>
            <a:pPr algn="ctr"/>
            <a:r>
              <a:rPr lang="es-PE" sz="1400" b="1" dirty="0">
                <a:solidFill>
                  <a:schemeClr val="accent6"/>
                </a:solidFill>
                <a:ea typeface="微软雅黑" pitchFamily="34" charset="-122"/>
              </a:rPr>
              <a:t> </a:t>
            </a:r>
          </a:p>
          <a:p>
            <a:pPr algn="ctr"/>
            <a:r>
              <a:rPr lang="es-PE" sz="1400" b="1" dirty="0">
                <a:solidFill>
                  <a:schemeClr val="accent6"/>
                </a:solidFill>
                <a:ea typeface="微软雅黑" pitchFamily="34" charset="-122"/>
              </a:rPr>
              <a:t>S/ 310,062,272 Soles</a:t>
            </a:r>
          </a:p>
        </p:txBody>
      </p:sp>
      <p:sp>
        <p:nvSpPr>
          <p:cNvPr id="3" name="CuadroTexto 2">
            <a:extLst>
              <a:ext uri="{FF2B5EF4-FFF2-40B4-BE49-F238E27FC236}">
                <a16:creationId xmlns:a16="http://schemas.microsoft.com/office/drawing/2014/main" id="{B6FB1FD8-DFAB-460E-BA32-871A761D97C1}"/>
              </a:ext>
            </a:extLst>
          </p:cNvPr>
          <p:cNvSpPr txBox="1"/>
          <p:nvPr/>
        </p:nvSpPr>
        <p:spPr>
          <a:xfrm>
            <a:off x="7931339" y="3854682"/>
            <a:ext cx="3899465" cy="923330"/>
          </a:xfrm>
          <a:prstGeom prst="rect">
            <a:avLst/>
          </a:prstGeom>
          <a:noFill/>
        </p:spPr>
        <p:txBody>
          <a:bodyPr wrap="none" lIns="0" tIns="0" rIns="0" bIns="0" rtlCol="0">
            <a:spAutoFit/>
          </a:bodyPr>
          <a:lstStyle/>
          <a:p>
            <a:r>
              <a:rPr lang="es-PE" sz="1200" b="1" dirty="0">
                <a:solidFill>
                  <a:srgbClr val="FF0000"/>
                </a:solidFill>
                <a:latin typeface="微软雅黑" pitchFamily="34" charset="-122"/>
                <a:ea typeface="微软雅黑" pitchFamily="34" charset="-122"/>
              </a:rPr>
              <a:t>Criterios: </a:t>
            </a:r>
          </a:p>
          <a:p>
            <a:pPr marL="380990" indent="-380990">
              <a:buFontTx/>
              <a:buChar char="-"/>
            </a:pPr>
            <a:r>
              <a:rPr lang="es-PE" sz="1200" b="1" dirty="0">
                <a:solidFill>
                  <a:srgbClr val="FF0000"/>
                </a:solidFill>
                <a:latin typeface="微软雅黑" pitchFamily="34" charset="-122"/>
                <a:ea typeface="微软雅黑" pitchFamily="34" charset="-122"/>
              </a:rPr>
              <a:t>Densidad poblacional</a:t>
            </a:r>
          </a:p>
          <a:p>
            <a:pPr marL="380990" indent="-380990">
              <a:buFontTx/>
              <a:buChar char="-"/>
            </a:pPr>
            <a:r>
              <a:rPr lang="es-PE" sz="1200" b="1" dirty="0">
                <a:solidFill>
                  <a:srgbClr val="FF0000"/>
                </a:solidFill>
                <a:latin typeface="微软雅黑" pitchFamily="34" charset="-122"/>
                <a:ea typeface="微软雅黑" pitchFamily="34" charset="-122"/>
              </a:rPr>
              <a:t>Cantidad de ingresos de procesos penales</a:t>
            </a:r>
          </a:p>
          <a:p>
            <a:pPr marL="380990" indent="-380990">
              <a:buFontTx/>
              <a:buChar char="-"/>
            </a:pPr>
            <a:r>
              <a:rPr lang="es-PE" sz="1200" b="1" dirty="0">
                <a:solidFill>
                  <a:srgbClr val="FF0000"/>
                </a:solidFill>
                <a:latin typeface="微软雅黑" pitchFamily="34" charset="-122"/>
                <a:ea typeface="微软雅黑" pitchFamily="34" charset="-122"/>
              </a:rPr>
              <a:t>Cantidad de ingresos de procesos inmediatos</a:t>
            </a:r>
          </a:p>
          <a:p>
            <a:pPr marL="380990" indent="-380990">
              <a:buFontTx/>
              <a:buChar char="-"/>
            </a:pPr>
            <a:endParaRPr lang="es-PE" sz="1200" b="1" dirty="0">
              <a:solidFill>
                <a:srgbClr val="FF0000"/>
              </a:solidFill>
              <a:latin typeface="微软雅黑" pitchFamily="34" charset="-122"/>
              <a:ea typeface="微软雅黑" pitchFamily="34" charset="-122"/>
            </a:endParaRPr>
          </a:p>
        </p:txBody>
      </p:sp>
      <p:pic>
        <p:nvPicPr>
          <p:cNvPr id="13" name="Imagen 12">
            <a:hlinkClick r:id="rId4"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4" name="Imagen 13">
            <a:extLst>
              <a:ext uri="{FF2B5EF4-FFF2-40B4-BE49-F238E27FC236}">
                <a16:creationId xmlns:a16="http://schemas.microsoft.com/office/drawing/2014/main" id="{0FC0D70B-97BF-4E4E-B40F-4555BCC7E79D}"/>
              </a:ext>
            </a:extLst>
          </p:cNvPr>
          <p:cNvPicPr>
            <a:picLocks noChangeAspect="1"/>
          </p:cNvPicPr>
          <p:nvPr/>
        </p:nvPicPr>
        <p:blipFill>
          <a:blip r:embed="rId6"/>
          <a:stretch>
            <a:fillRect/>
          </a:stretch>
        </p:blipFill>
        <p:spPr>
          <a:xfrm>
            <a:off x="11345332" y="134101"/>
            <a:ext cx="743776" cy="774259"/>
          </a:xfrm>
          <a:prstGeom prst="rect">
            <a:avLst/>
          </a:prstGeom>
        </p:spPr>
      </p:pic>
      <p:sp>
        <p:nvSpPr>
          <p:cNvPr id="15" name="Rectángulo redondeado 14">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Calibri" panose="020F0502020204030204" pitchFamily="34" charset="0"/>
                <a:cs typeface="Calibri" panose="020F0502020204030204" pitchFamily="34" charset="0"/>
              </a:rPr>
              <a:t>FORTALECER LOS MECANISMOS DE LA LUCHA CONTRA LA CORRUPCIÓN EN BENEFICIO  DE LA SOCIEDAD</a:t>
            </a:r>
          </a:p>
        </p:txBody>
      </p:sp>
    </p:spTree>
    <p:extLst>
      <p:ext uri="{BB962C8B-B14F-4D97-AF65-F5344CB8AC3E}">
        <p14:creationId xmlns:p14="http://schemas.microsoft.com/office/powerpoint/2010/main" val="608208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lecha: a la derecha 101">
            <a:extLst>
              <a:ext uri="{FF2B5EF4-FFF2-40B4-BE49-F238E27FC236}">
                <a16:creationId xmlns:a16="http://schemas.microsoft.com/office/drawing/2014/main" id="{5A438BA9-A6DD-4C1D-A982-1E1DCD355235}"/>
              </a:ext>
            </a:extLst>
          </p:cNvPr>
          <p:cNvSpPr/>
          <p:nvPr/>
        </p:nvSpPr>
        <p:spPr>
          <a:xfrm>
            <a:off x="5817488" y="5107475"/>
            <a:ext cx="1656697" cy="55453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4" name="Flecha: a la derecha 103">
            <a:extLst>
              <a:ext uri="{FF2B5EF4-FFF2-40B4-BE49-F238E27FC236}">
                <a16:creationId xmlns:a16="http://schemas.microsoft.com/office/drawing/2014/main" id="{F8E4571A-2C3D-4300-AEA0-23D6F1FF828B}"/>
              </a:ext>
            </a:extLst>
          </p:cNvPr>
          <p:cNvSpPr/>
          <p:nvPr/>
        </p:nvSpPr>
        <p:spPr>
          <a:xfrm>
            <a:off x="5848609" y="6019221"/>
            <a:ext cx="1656697" cy="554539"/>
          </a:xfrm>
          <a:prstGeom prst="rightArrow">
            <a:avLst/>
          </a:prstGeom>
          <a:solidFill>
            <a:schemeClr val="accent5">
              <a:lumMod val="40000"/>
              <a:lumOff val="60000"/>
            </a:schemeClr>
          </a:solidFill>
          <a:ln w="3175">
            <a:no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endParaRPr lang="es-PE" sz="1200" b="1">
              <a:solidFill>
                <a:schemeClr val="tx1"/>
              </a:solidFill>
              <a:cs typeface="+mn-ea"/>
            </a:endParaRPr>
          </a:p>
        </p:txBody>
      </p:sp>
      <p:pic>
        <p:nvPicPr>
          <p:cNvPr id="13" name="Imagen 12">
            <a:hlinkClick r:id="rId3"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5" name="Imagen 14">
            <a:extLst>
              <a:ext uri="{FF2B5EF4-FFF2-40B4-BE49-F238E27FC236}">
                <a16:creationId xmlns:a16="http://schemas.microsoft.com/office/drawing/2014/main" id="{0FC0D70B-97BF-4E4E-B40F-4555BCC7E79D}"/>
              </a:ext>
            </a:extLst>
          </p:cNvPr>
          <p:cNvPicPr>
            <a:picLocks noChangeAspect="1"/>
          </p:cNvPicPr>
          <p:nvPr/>
        </p:nvPicPr>
        <p:blipFill>
          <a:blip r:embed="rId5"/>
          <a:stretch>
            <a:fillRect/>
          </a:stretch>
        </p:blipFill>
        <p:spPr>
          <a:xfrm>
            <a:off x="11345332" y="134101"/>
            <a:ext cx="743776" cy="774259"/>
          </a:xfrm>
          <a:prstGeom prst="rect">
            <a:avLst/>
          </a:prstGeom>
        </p:spPr>
      </p:pic>
      <p:sp>
        <p:nvSpPr>
          <p:cNvPr id="16" name="Rectángulo redondeado 15">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ES" b="1" dirty="0">
                <a:solidFill>
                  <a:schemeClr val="tx1"/>
                </a:solidFill>
                <a:highlight>
                  <a:srgbClr val="FFFF00"/>
                </a:highlight>
              </a:rPr>
              <a:t>11.1. </a:t>
            </a:r>
            <a:r>
              <a:rPr lang="es-ES" sz="2000" b="1" dirty="0">
                <a:solidFill>
                  <a:schemeClr val="bg1"/>
                </a:solidFill>
              </a:rPr>
              <a:t>DESCARGA DE LOS PROCESOS JUDICIALES</a:t>
            </a:r>
            <a:endParaRPr lang="es-PE" b="1" dirty="0">
              <a:solidFill>
                <a:schemeClr val="bg1"/>
              </a:solidFill>
            </a:endParaRPr>
          </a:p>
        </p:txBody>
      </p:sp>
      <p:sp>
        <p:nvSpPr>
          <p:cNvPr id="11" name="Flecha: a la derecha 10">
            <a:extLst>
              <a:ext uri="{FF2B5EF4-FFF2-40B4-BE49-F238E27FC236}">
                <a16:creationId xmlns:a16="http://schemas.microsoft.com/office/drawing/2014/main" id="{1771F490-6CA4-4131-AA2C-3FCF6B13C73F}"/>
              </a:ext>
            </a:extLst>
          </p:cNvPr>
          <p:cNvSpPr/>
          <p:nvPr/>
        </p:nvSpPr>
        <p:spPr>
          <a:xfrm>
            <a:off x="5955082" y="5576040"/>
            <a:ext cx="1656697" cy="55453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Pentagon 3">
            <a:extLst>
              <a:ext uri="{FF2B5EF4-FFF2-40B4-BE49-F238E27FC236}">
                <a16:creationId xmlns:a16="http://schemas.microsoft.com/office/drawing/2014/main" id="{5F9CCFAC-5AE2-4C33-8E27-2713B62EF63B}"/>
              </a:ext>
            </a:extLst>
          </p:cNvPr>
          <p:cNvSpPr/>
          <p:nvPr/>
        </p:nvSpPr>
        <p:spPr>
          <a:xfrm>
            <a:off x="1160048" y="1889978"/>
            <a:ext cx="3699838" cy="1435669"/>
          </a:xfrm>
          <a:prstGeom prst="homePlate">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Pentagon 3">
            <a:extLst>
              <a:ext uri="{FF2B5EF4-FFF2-40B4-BE49-F238E27FC236}">
                <a16:creationId xmlns:a16="http://schemas.microsoft.com/office/drawing/2014/main" id="{E3B5F32A-0BF8-41F4-81E9-1124B9D43D7F}"/>
              </a:ext>
            </a:extLst>
          </p:cNvPr>
          <p:cNvSpPr/>
          <p:nvPr/>
        </p:nvSpPr>
        <p:spPr>
          <a:xfrm rot="5400000">
            <a:off x="3097448" y="-1134960"/>
            <a:ext cx="1008000" cy="4838438"/>
          </a:xfrm>
          <a:prstGeom prst="round2SameRect">
            <a:avLst>
              <a:gd name="adj1" fmla="val 50000"/>
              <a:gd name="adj2" fmla="val 0"/>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Rounded Rectangle 5">
            <a:extLst>
              <a:ext uri="{FF2B5EF4-FFF2-40B4-BE49-F238E27FC236}">
                <a16:creationId xmlns:a16="http://schemas.microsoft.com/office/drawing/2014/main" id="{EAFB3179-B784-4D5D-ACC6-8F62FEF81DFE}"/>
              </a:ext>
            </a:extLst>
          </p:cNvPr>
          <p:cNvSpPr/>
          <p:nvPr/>
        </p:nvSpPr>
        <p:spPr>
          <a:xfrm rot="18900000">
            <a:off x="5083527" y="855729"/>
            <a:ext cx="838760" cy="838760"/>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20" name="Rounded Rectangle 6">
            <a:extLst>
              <a:ext uri="{FF2B5EF4-FFF2-40B4-BE49-F238E27FC236}">
                <a16:creationId xmlns:a16="http://schemas.microsoft.com/office/drawing/2014/main" id="{118E59A4-4B8D-4ED2-B390-81CEBFAD17A0}"/>
              </a:ext>
            </a:extLst>
          </p:cNvPr>
          <p:cNvSpPr/>
          <p:nvPr/>
        </p:nvSpPr>
        <p:spPr>
          <a:xfrm rot="18900000">
            <a:off x="5161637" y="933839"/>
            <a:ext cx="682540" cy="682540"/>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TextBox 34">
            <a:extLst>
              <a:ext uri="{FF2B5EF4-FFF2-40B4-BE49-F238E27FC236}">
                <a16:creationId xmlns:a16="http://schemas.microsoft.com/office/drawing/2014/main" id="{B4B7EB94-AE45-42F0-9305-6A9C49C4BDDC}"/>
              </a:ext>
            </a:extLst>
          </p:cNvPr>
          <p:cNvSpPr txBox="1"/>
          <p:nvPr/>
        </p:nvSpPr>
        <p:spPr>
          <a:xfrm>
            <a:off x="5253228" y="1090443"/>
            <a:ext cx="499358"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01</a:t>
            </a:r>
            <a:endParaRPr lang="ko-KR" altLang="en-US" b="1" dirty="0">
              <a:solidFill>
                <a:schemeClr val="tx1">
                  <a:lumMod val="75000"/>
                  <a:lumOff val="25000"/>
                </a:schemeClr>
              </a:solidFill>
              <a:cs typeface="Arial" pitchFamily="34" charset="0"/>
            </a:endParaRPr>
          </a:p>
        </p:txBody>
      </p:sp>
      <p:sp>
        <p:nvSpPr>
          <p:cNvPr id="22" name="Pentagon 12">
            <a:extLst>
              <a:ext uri="{FF2B5EF4-FFF2-40B4-BE49-F238E27FC236}">
                <a16:creationId xmlns:a16="http://schemas.microsoft.com/office/drawing/2014/main" id="{0D78152E-1638-4AA8-BEE7-8CE86B73C4A1}"/>
              </a:ext>
            </a:extLst>
          </p:cNvPr>
          <p:cNvSpPr/>
          <p:nvPr/>
        </p:nvSpPr>
        <p:spPr>
          <a:xfrm rot="16200000">
            <a:off x="8047471" y="-1134960"/>
            <a:ext cx="1008000" cy="4838438"/>
          </a:xfrm>
          <a:prstGeom prst="round2SameRect">
            <a:avLst>
              <a:gd name="adj1" fmla="val 50000"/>
              <a:gd name="adj2" fmla="val 0"/>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ounded Rectangle 15">
            <a:extLst>
              <a:ext uri="{FF2B5EF4-FFF2-40B4-BE49-F238E27FC236}">
                <a16:creationId xmlns:a16="http://schemas.microsoft.com/office/drawing/2014/main" id="{A2DBEC75-5A95-4268-8571-3B51985EC355}"/>
              </a:ext>
            </a:extLst>
          </p:cNvPr>
          <p:cNvSpPr/>
          <p:nvPr/>
        </p:nvSpPr>
        <p:spPr>
          <a:xfrm rot="18900000">
            <a:off x="6224138" y="858201"/>
            <a:ext cx="837070" cy="837070"/>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24" name="Rounded Rectangle 16">
            <a:extLst>
              <a:ext uri="{FF2B5EF4-FFF2-40B4-BE49-F238E27FC236}">
                <a16:creationId xmlns:a16="http://schemas.microsoft.com/office/drawing/2014/main" id="{228D40F4-8256-41D5-B23E-F99EB1AE2CDB}"/>
              </a:ext>
            </a:extLst>
          </p:cNvPr>
          <p:cNvSpPr/>
          <p:nvPr/>
        </p:nvSpPr>
        <p:spPr>
          <a:xfrm rot="18900000">
            <a:off x="6302090" y="936153"/>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43">
            <a:extLst>
              <a:ext uri="{FF2B5EF4-FFF2-40B4-BE49-F238E27FC236}">
                <a16:creationId xmlns:a16="http://schemas.microsoft.com/office/drawing/2014/main" id="{AA706749-3B6B-4683-B71B-4B754079D005}"/>
              </a:ext>
            </a:extLst>
          </p:cNvPr>
          <p:cNvSpPr txBox="1"/>
          <p:nvPr/>
        </p:nvSpPr>
        <p:spPr>
          <a:xfrm>
            <a:off x="6393497" y="1092070"/>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02</a:t>
            </a:r>
            <a:endParaRPr lang="ko-KR" altLang="en-US" b="1" dirty="0">
              <a:solidFill>
                <a:schemeClr val="tx1">
                  <a:lumMod val="75000"/>
                  <a:lumOff val="25000"/>
                </a:schemeClr>
              </a:solidFill>
              <a:cs typeface="Arial" pitchFamily="34" charset="0"/>
            </a:endParaRPr>
          </a:p>
        </p:txBody>
      </p:sp>
      <p:pic>
        <p:nvPicPr>
          <p:cNvPr id="26" name="Picture 2" descr="E:\002-KIMS BUSINESS\007-04-1-FIVERR\01-PPT-TEMPLATE\COVER-PSD\05-cut-01.png">
            <a:extLst>
              <a:ext uri="{FF2B5EF4-FFF2-40B4-BE49-F238E27FC236}">
                <a16:creationId xmlns:a16="http://schemas.microsoft.com/office/drawing/2014/main" id="{240330F7-075A-4690-B748-0158298885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361862" y="1199354"/>
            <a:ext cx="1150267" cy="20590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48">
            <a:extLst>
              <a:ext uri="{FF2B5EF4-FFF2-40B4-BE49-F238E27FC236}">
                <a16:creationId xmlns:a16="http://schemas.microsoft.com/office/drawing/2014/main" id="{CAA75283-349D-407B-ADA5-5EE835712D72}"/>
              </a:ext>
            </a:extLst>
          </p:cNvPr>
          <p:cNvSpPr txBox="1"/>
          <p:nvPr/>
        </p:nvSpPr>
        <p:spPr>
          <a:xfrm>
            <a:off x="1141816" y="892266"/>
            <a:ext cx="4042155" cy="784830"/>
          </a:xfrm>
          <a:prstGeom prst="rect">
            <a:avLst/>
          </a:prstGeom>
          <a:noFill/>
        </p:spPr>
        <p:txBody>
          <a:bodyPr wrap="square" rtlCol="0">
            <a:spAutoFit/>
          </a:bodyPr>
          <a:lstStyle/>
          <a:p>
            <a:pPr algn="ctr"/>
            <a:r>
              <a:rPr lang="es-ES" altLang="ko-KR" sz="1500" b="1" dirty="0">
                <a:solidFill>
                  <a:srgbClr val="996633"/>
                </a:solidFill>
                <a:cs typeface="Arial" pitchFamily="34" charset="0"/>
              </a:rPr>
              <a:t>CREACIÓN DE MÓDULOS DE EJECUCIÓN </a:t>
            </a:r>
          </a:p>
          <a:p>
            <a:pPr algn="ctr"/>
            <a:r>
              <a:rPr lang="es-ES" altLang="ko-KR" sz="1500" b="1" dirty="0">
                <a:solidFill>
                  <a:srgbClr val="996633"/>
                </a:solidFill>
                <a:cs typeface="Arial" pitchFamily="34" charset="0"/>
              </a:rPr>
              <a:t>DE APOYO A LA FUNCIÓN JURISDICCIONAL</a:t>
            </a:r>
            <a:endParaRPr lang="ko-KR" altLang="en-US" sz="1500" b="1" dirty="0">
              <a:solidFill>
                <a:srgbClr val="996633"/>
              </a:solidFill>
              <a:cs typeface="Arial" pitchFamily="34" charset="0"/>
            </a:endParaRPr>
          </a:p>
        </p:txBody>
      </p:sp>
      <p:sp>
        <p:nvSpPr>
          <p:cNvPr id="28" name="TextBox 51">
            <a:extLst>
              <a:ext uri="{FF2B5EF4-FFF2-40B4-BE49-F238E27FC236}">
                <a16:creationId xmlns:a16="http://schemas.microsoft.com/office/drawing/2014/main" id="{0DF3E7ED-061C-46AA-949D-8267F8699210}"/>
              </a:ext>
            </a:extLst>
          </p:cNvPr>
          <p:cNvSpPr txBox="1"/>
          <p:nvPr/>
        </p:nvSpPr>
        <p:spPr>
          <a:xfrm>
            <a:off x="7159507" y="977446"/>
            <a:ext cx="3761788" cy="584775"/>
          </a:xfrm>
          <a:prstGeom prst="rect">
            <a:avLst/>
          </a:prstGeom>
          <a:noFill/>
        </p:spPr>
        <p:txBody>
          <a:bodyPr wrap="square" rtlCol="0">
            <a:spAutoFit/>
          </a:bodyPr>
          <a:lstStyle/>
          <a:p>
            <a:pPr algn="ctr"/>
            <a:r>
              <a:rPr lang="en-US" altLang="ko-KR" sz="1600" b="1" dirty="0">
                <a:solidFill>
                  <a:srgbClr val="996633"/>
                </a:solidFill>
                <a:cs typeface="Arial" pitchFamily="34" charset="0"/>
              </a:rPr>
              <a:t>CREACIÓN DE ÓRGANOS JURISDICCIONALES</a:t>
            </a:r>
            <a:endParaRPr lang="ko-KR" altLang="en-US" sz="1600" b="1" dirty="0">
              <a:solidFill>
                <a:srgbClr val="996633"/>
              </a:solidFill>
              <a:cs typeface="Arial" pitchFamily="34" charset="0"/>
            </a:endParaRPr>
          </a:p>
        </p:txBody>
      </p:sp>
      <p:pic>
        <p:nvPicPr>
          <p:cNvPr id="29" name="Picture 2" descr="Imagen vectorial de edificio 3D.ai">
            <a:extLst>
              <a:ext uri="{FF2B5EF4-FFF2-40B4-BE49-F238E27FC236}">
                <a16:creationId xmlns:a16="http://schemas.microsoft.com/office/drawing/2014/main" id="{23E04D1D-AF1E-4C66-B96B-0E361CA0C12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7" t="19805" r="2985" b="21165"/>
          <a:stretch/>
        </p:blipFill>
        <p:spPr bwMode="auto">
          <a:xfrm>
            <a:off x="13172" y="906313"/>
            <a:ext cx="1152895" cy="73759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a:extLst>
              <a:ext uri="{FF2B5EF4-FFF2-40B4-BE49-F238E27FC236}">
                <a16:creationId xmlns:a16="http://schemas.microsoft.com/office/drawing/2014/main" id="{40C61C5E-E925-4531-AC14-33A93169504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139679" y="776495"/>
            <a:ext cx="832935" cy="1057546"/>
          </a:xfrm>
          <a:prstGeom prst="rect">
            <a:avLst/>
          </a:prstGeom>
        </p:spPr>
      </p:pic>
      <p:graphicFrame>
        <p:nvGraphicFramePr>
          <p:cNvPr id="31" name="Tabla 5">
            <a:extLst>
              <a:ext uri="{FF2B5EF4-FFF2-40B4-BE49-F238E27FC236}">
                <a16:creationId xmlns:a16="http://schemas.microsoft.com/office/drawing/2014/main" id="{DD78B2CE-1222-4F9D-B787-AF8A6E3356BF}"/>
              </a:ext>
            </a:extLst>
          </p:cNvPr>
          <p:cNvGraphicFramePr>
            <a:graphicFrameLocks noGrp="1"/>
          </p:cNvGraphicFramePr>
          <p:nvPr>
            <p:extLst>
              <p:ext uri="{D42A27DB-BD31-4B8C-83A1-F6EECF244321}">
                <p14:modId xmlns:p14="http://schemas.microsoft.com/office/powerpoint/2010/main" val="3630526143"/>
              </p:ext>
            </p:extLst>
          </p:nvPr>
        </p:nvGraphicFramePr>
        <p:xfrm>
          <a:off x="8041265" y="3405450"/>
          <a:ext cx="2905376" cy="737592"/>
        </p:xfrm>
        <a:graphic>
          <a:graphicData uri="http://schemas.openxmlformats.org/drawingml/2006/table">
            <a:tbl>
              <a:tblPr firstRow="1" bandRow="1">
                <a:tableStyleId>{93296810-A885-4BE3-A3E7-6D5BEEA58F35}</a:tableStyleId>
              </a:tblPr>
              <a:tblGrid>
                <a:gridCol w="2905376">
                  <a:extLst>
                    <a:ext uri="{9D8B030D-6E8A-4147-A177-3AD203B41FA5}">
                      <a16:colId xmlns:a16="http://schemas.microsoft.com/office/drawing/2014/main" val="3334224295"/>
                    </a:ext>
                  </a:extLst>
                </a:gridCol>
              </a:tblGrid>
              <a:tr h="368796">
                <a:tc>
                  <a:txBody>
                    <a:bodyPr/>
                    <a:lstStyle/>
                    <a:p>
                      <a:pPr algn="ctr"/>
                      <a:r>
                        <a:rPr lang="es-PE" sz="1200" dirty="0"/>
                        <a:t>Creación de 150 Órganos jurisdiccionales</a:t>
                      </a:r>
                    </a:p>
                  </a:txBody>
                  <a:tcPr/>
                </a:tc>
                <a:extLst>
                  <a:ext uri="{0D108BD9-81ED-4DB2-BD59-A6C34878D82A}">
                    <a16:rowId xmlns:a16="http://schemas.microsoft.com/office/drawing/2014/main" val="3717588662"/>
                  </a:ext>
                </a:extLst>
              </a:tr>
              <a:tr h="368796">
                <a:tc>
                  <a:txBody>
                    <a:bodyPr/>
                    <a:lstStyle/>
                    <a:p>
                      <a:pPr algn="ctr"/>
                      <a:r>
                        <a:rPr lang="es-PE" sz="1200" dirty="0"/>
                        <a:t>Descarga de 150,000 expedientes</a:t>
                      </a:r>
                    </a:p>
                  </a:txBody>
                  <a:tcPr/>
                </a:tc>
                <a:extLst>
                  <a:ext uri="{0D108BD9-81ED-4DB2-BD59-A6C34878D82A}">
                    <a16:rowId xmlns:a16="http://schemas.microsoft.com/office/drawing/2014/main" val="2148019265"/>
                  </a:ext>
                </a:extLst>
              </a:tr>
            </a:tbl>
          </a:graphicData>
        </a:graphic>
      </p:graphicFrame>
      <p:graphicFrame>
        <p:nvGraphicFramePr>
          <p:cNvPr id="32" name="Tabla 5">
            <a:extLst>
              <a:ext uri="{FF2B5EF4-FFF2-40B4-BE49-F238E27FC236}">
                <a16:creationId xmlns:a16="http://schemas.microsoft.com/office/drawing/2014/main" id="{EE08472B-8624-469D-8D76-1EFA21105C37}"/>
              </a:ext>
            </a:extLst>
          </p:cNvPr>
          <p:cNvGraphicFramePr>
            <a:graphicFrameLocks noGrp="1"/>
          </p:cNvGraphicFramePr>
          <p:nvPr>
            <p:extLst>
              <p:ext uri="{D42A27DB-BD31-4B8C-83A1-F6EECF244321}">
                <p14:modId xmlns:p14="http://schemas.microsoft.com/office/powerpoint/2010/main" val="2692253995"/>
              </p:ext>
            </p:extLst>
          </p:nvPr>
        </p:nvGraphicFramePr>
        <p:xfrm>
          <a:off x="1145674" y="3405450"/>
          <a:ext cx="3222364" cy="786525"/>
        </p:xfrm>
        <a:graphic>
          <a:graphicData uri="http://schemas.openxmlformats.org/drawingml/2006/table">
            <a:tbl>
              <a:tblPr firstRow="1" bandRow="1">
                <a:tableStyleId>{00A15C55-8517-42AA-B614-E9B94910E393}</a:tableStyleId>
              </a:tblPr>
              <a:tblGrid>
                <a:gridCol w="3222364">
                  <a:extLst>
                    <a:ext uri="{9D8B030D-6E8A-4147-A177-3AD203B41FA5}">
                      <a16:colId xmlns:a16="http://schemas.microsoft.com/office/drawing/2014/main" val="3334224295"/>
                    </a:ext>
                  </a:extLst>
                </a:gridCol>
              </a:tblGrid>
              <a:tr h="408267">
                <a:tc>
                  <a:txBody>
                    <a:bodyPr/>
                    <a:lstStyle/>
                    <a:p>
                      <a:pPr algn="ctr"/>
                      <a:r>
                        <a:rPr lang="es-PE" sz="1200" dirty="0"/>
                        <a:t>Creación de 35 Módulos, con 272 Secretarías de ejecución</a:t>
                      </a:r>
                    </a:p>
                  </a:txBody>
                  <a:tcPr/>
                </a:tc>
                <a:extLst>
                  <a:ext uri="{0D108BD9-81ED-4DB2-BD59-A6C34878D82A}">
                    <a16:rowId xmlns:a16="http://schemas.microsoft.com/office/drawing/2014/main" val="3717588662"/>
                  </a:ext>
                </a:extLst>
              </a:tr>
              <a:tr h="329325">
                <a:tc>
                  <a:txBody>
                    <a:bodyPr/>
                    <a:lstStyle/>
                    <a:p>
                      <a:pPr algn="ctr"/>
                      <a:r>
                        <a:rPr lang="es-PE" sz="1200" dirty="0"/>
                        <a:t>Descarga de 270,488 expedientes</a:t>
                      </a:r>
                    </a:p>
                  </a:txBody>
                  <a:tcPr/>
                </a:tc>
                <a:extLst>
                  <a:ext uri="{0D108BD9-81ED-4DB2-BD59-A6C34878D82A}">
                    <a16:rowId xmlns:a16="http://schemas.microsoft.com/office/drawing/2014/main" val="2148019265"/>
                  </a:ext>
                </a:extLst>
              </a:tr>
            </a:tbl>
          </a:graphicData>
        </a:graphic>
      </p:graphicFrame>
      <p:sp>
        <p:nvSpPr>
          <p:cNvPr id="33" name="TextBox 47">
            <a:extLst>
              <a:ext uri="{FF2B5EF4-FFF2-40B4-BE49-F238E27FC236}">
                <a16:creationId xmlns:a16="http://schemas.microsoft.com/office/drawing/2014/main" id="{A1269528-04FD-4958-9385-DC964657B8D4}"/>
              </a:ext>
            </a:extLst>
          </p:cNvPr>
          <p:cNvSpPr txBox="1"/>
          <p:nvPr/>
        </p:nvSpPr>
        <p:spPr>
          <a:xfrm>
            <a:off x="1182229" y="2006010"/>
            <a:ext cx="3213985" cy="1384995"/>
          </a:xfrm>
          <a:prstGeom prst="rect">
            <a:avLst/>
          </a:prstGeom>
          <a:noFill/>
        </p:spPr>
        <p:txBody>
          <a:bodyPr wrap="square" rtlCol="0">
            <a:spAutoFit/>
          </a:bodyPr>
          <a:lstStyle/>
          <a:p>
            <a:pPr algn="just"/>
            <a:r>
              <a:rPr lang="es-ES" altLang="ko-KR" sz="1400" dirty="0">
                <a:solidFill>
                  <a:schemeClr val="bg1"/>
                </a:solidFill>
                <a:cs typeface="Arial" pitchFamily="34" charset="0"/>
              </a:rPr>
              <a:t>Atender los procesos judiciales pendientes en </a:t>
            </a:r>
            <a:r>
              <a:rPr lang="es-ES" altLang="ko-KR" sz="1400" b="1" dirty="0">
                <a:solidFill>
                  <a:srgbClr val="FFFF00"/>
                </a:solidFill>
                <a:cs typeface="Arial" pitchFamily="34" charset="0"/>
              </a:rPr>
              <a:t>ejecución</a:t>
            </a:r>
            <a:r>
              <a:rPr lang="es-ES" altLang="ko-KR" sz="1400" dirty="0">
                <a:solidFill>
                  <a:schemeClr val="bg1"/>
                </a:solidFill>
                <a:cs typeface="Arial" pitchFamily="34" charset="0"/>
              </a:rPr>
              <a:t>, impulsando la tramitación de los expedientes a través de un </a:t>
            </a:r>
            <a:r>
              <a:rPr lang="es-ES" altLang="ko-KR" sz="1400" u="sng" dirty="0">
                <a:solidFill>
                  <a:schemeClr val="bg1"/>
                </a:solidFill>
                <a:cs typeface="Arial" pitchFamily="34" charset="0"/>
              </a:rPr>
              <a:t>nuevo modelo de despacho</a:t>
            </a:r>
            <a:r>
              <a:rPr lang="es-ES" altLang="ko-KR" sz="1400" dirty="0">
                <a:solidFill>
                  <a:schemeClr val="bg1"/>
                </a:solidFill>
                <a:cs typeface="Arial" pitchFamily="34" charset="0"/>
              </a:rPr>
              <a:t> para el apoyo a la función jurisdiccional</a:t>
            </a:r>
            <a:endParaRPr lang="en-US" altLang="ko-KR" sz="1400" dirty="0">
              <a:solidFill>
                <a:schemeClr val="bg1"/>
              </a:solidFill>
              <a:cs typeface="Arial" pitchFamily="34" charset="0"/>
            </a:endParaRPr>
          </a:p>
        </p:txBody>
      </p:sp>
      <p:sp>
        <p:nvSpPr>
          <p:cNvPr id="34" name="Rectángulo 33">
            <a:extLst>
              <a:ext uri="{FF2B5EF4-FFF2-40B4-BE49-F238E27FC236}">
                <a16:creationId xmlns:a16="http://schemas.microsoft.com/office/drawing/2014/main" id="{42F94994-2B09-4888-A4CD-8111CB8D0A8E}"/>
              </a:ext>
            </a:extLst>
          </p:cNvPr>
          <p:cNvSpPr/>
          <p:nvPr/>
        </p:nvSpPr>
        <p:spPr>
          <a:xfrm>
            <a:off x="4913501" y="2001722"/>
            <a:ext cx="2573780" cy="292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Pentagon 3">
            <a:extLst>
              <a:ext uri="{FF2B5EF4-FFF2-40B4-BE49-F238E27FC236}">
                <a16:creationId xmlns:a16="http://schemas.microsoft.com/office/drawing/2014/main" id="{9A40D2E2-0F5F-4E05-B3D7-384428753F76}"/>
              </a:ext>
            </a:extLst>
          </p:cNvPr>
          <p:cNvSpPr/>
          <p:nvPr/>
        </p:nvSpPr>
        <p:spPr>
          <a:xfrm flipH="1">
            <a:off x="7554432" y="1889978"/>
            <a:ext cx="3392209" cy="1435669"/>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36" name="TextBox 50">
            <a:extLst>
              <a:ext uri="{FF2B5EF4-FFF2-40B4-BE49-F238E27FC236}">
                <a16:creationId xmlns:a16="http://schemas.microsoft.com/office/drawing/2014/main" id="{926DF2B5-CA1C-404A-80B6-9E58ED395206}"/>
              </a:ext>
            </a:extLst>
          </p:cNvPr>
          <p:cNvSpPr txBox="1"/>
          <p:nvPr/>
        </p:nvSpPr>
        <p:spPr>
          <a:xfrm>
            <a:off x="8129444" y="1979412"/>
            <a:ext cx="2841246" cy="1292662"/>
          </a:xfrm>
          <a:prstGeom prst="rect">
            <a:avLst/>
          </a:prstGeom>
          <a:noFill/>
        </p:spPr>
        <p:txBody>
          <a:bodyPr wrap="square" rtlCol="0">
            <a:spAutoFit/>
          </a:bodyPr>
          <a:lstStyle/>
          <a:p>
            <a:pPr algn="just"/>
            <a:r>
              <a:rPr lang="es-ES" altLang="ko-KR" sz="1300" u="sng" dirty="0">
                <a:solidFill>
                  <a:schemeClr val="bg1"/>
                </a:solidFill>
                <a:cs typeface="Arial" pitchFamily="34" charset="0"/>
              </a:rPr>
              <a:t>Creación sostenida</a:t>
            </a:r>
            <a:r>
              <a:rPr lang="es-ES" altLang="ko-KR" sz="1300" dirty="0">
                <a:solidFill>
                  <a:schemeClr val="bg1"/>
                </a:solidFill>
                <a:cs typeface="Arial" pitchFamily="34" charset="0"/>
              </a:rPr>
              <a:t> de órganos jurisdiccionales, que permitan atender los procesos judiciales pendientes en </a:t>
            </a:r>
            <a:r>
              <a:rPr lang="es-ES" altLang="ko-KR" sz="1300" b="1" dirty="0">
                <a:solidFill>
                  <a:srgbClr val="FFFF00"/>
                </a:solidFill>
                <a:cs typeface="Arial" pitchFamily="34" charset="0"/>
              </a:rPr>
              <a:t>trámite</a:t>
            </a:r>
            <a:r>
              <a:rPr lang="es-ES" altLang="ko-KR" sz="1300" dirty="0">
                <a:solidFill>
                  <a:schemeClr val="bg1"/>
                </a:solidFill>
                <a:cs typeface="Arial" pitchFamily="34" charset="0"/>
              </a:rPr>
              <a:t>, a fin de otorgar una respuesta oportuna a los justiciables</a:t>
            </a:r>
            <a:r>
              <a:rPr lang="en-US" altLang="ko-KR" sz="1300" dirty="0">
                <a:solidFill>
                  <a:schemeClr val="bg1"/>
                </a:solidFill>
                <a:cs typeface="Arial" pitchFamily="34" charset="0"/>
              </a:rPr>
              <a:t>.   </a:t>
            </a:r>
          </a:p>
        </p:txBody>
      </p:sp>
      <p:grpSp>
        <p:nvGrpSpPr>
          <p:cNvPr id="37" name="Grupo 36">
            <a:extLst>
              <a:ext uri="{FF2B5EF4-FFF2-40B4-BE49-F238E27FC236}">
                <a16:creationId xmlns:a16="http://schemas.microsoft.com/office/drawing/2014/main" id="{DCB67F73-5CF5-43F2-8BAF-F4B6598CE73D}"/>
              </a:ext>
            </a:extLst>
          </p:cNvPr>
          <p:cNvGrpSpPr/>
          <p:nvPr/>
        </p:nvGrpSpPr>
        <p:grpSpPr>
          <a:xfrm>
            <a:off x="4791469" y="1893970"/>
            <a:ext cx="2773302" cy="3149024"/>
            <a:chOff x="4795929" y="1323884"/>
            <a:chExt cx="2830235" cy="3777899"/>
          </a:xfrm>
        </p:grpSpPr>
        <p:sp>
          <p:nvSpPr>
            <p:cNvPr id="38" name="矩形 86">
              <a:extLst>
                <a:ext uri="{FF2B5EF4-FFF2-40B4-BE49-F238E27FC236}">
                  <a16:creationId xmlns:a16="http://schemas.microsoft.com/office/drawing/2014/main" id="{27FEEDE6-C08D-4E03-9B63-0B6111C3F813}"/>
                </a:ext>
              </a:extLst>
            </p:cNvPr>
            <p:cNvSpPr/>
            <p:nvPr/>
          </p:nvSpPr>
          <p:spPr>
            <a:xfrm>
              <a:off x="5475190" y="1516877"/>
              <a:ext cx="2085547" cy="84417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PE" altLang="zh-CN" sz="1200" b="1" dirty="0">
                  <a:solidFill>
                    <a:schemeClr val="bg2">
                      <a:lumMod val="25000"/>
                    </a:schemeClr>
                  </a:solidFill>
                  <a:latin typeface="+mn-ea"/>
                </a:rPr>
                <a:t>PLAN DE DESCARGA EN EL PODER JUDICIAL</a:t>
              </a:r>
            </a:p>
            <a:p>
              <a:pPr algn="ctr">
                <a:lnSpc>
                  <a:spcPct val="120000"/>
                </a:lnSpc>
              </a:pPr>
              <a:r>
                <a:rPr lang="es-PE" altLang="zh-CN" sz="1050" b="1" dirty="0">
                  <a:solidFill>
                    <a:schemeClr val="bg2">
                      <a:lumMod val="25000"/>
                    </a:schemeClr>
                  </a:solidFill>
                  <a:latin typeface="+mn-ea"/>
                </a:rPr>
                <a:t>R.A. </a:t>
              </a:r>
              <a:r>
                <a:rPr lang="es-PE" altLang="zh-CN" sz="1050" b="1" dirty="0" err="1">
                  <a:solidFill>
                    <a:schemeClr val="bg2">
                      <a:lumMod val="25000"/>
                    </a:schemeClr>
                  </a:solidFill>
                  <a:latin typeface="+mn-ea"/>
                </a:rPr>
                <a:t>N°</a:t>
              </a:r>
              <a:r>
                <a:rPr lang="es-PE" altLang="zh-CN" sz="1050" b="1" dirty="0">
                  <a:solidFill>
                    <a:schemeClr val="bg2">
                      <a:lumMod val="25000"/>
                    </a:schemeClr>
                  </a:solidFill>
                  <a:latin typeface="+mn-ea"/>
                </a:rPr>
                <a:t> 255-2023-CE-PJ</a:t>
              </a:r>
            </a:p>
          </p:txBody>
        </p:sp>
        <p:sp>
          <p:nvSpPr>
            <p:cNvPr id="39" name="矩形 86">
              <a:extLst>
                <a:ext uri="{FF2B5EF4-FFF2-40B4-BE49-F238E27FC236}">
                  <a16:creationId xmlns:a16="http://schemas.microsoft.com/office/drawing/2014/main" id="{A3A282D7-B716-4FA4-B9EE-55E233E185A0}"/>
                </a:ext>
              </a:extLst>
            </p:cNvPr>
            <p:cNvSpPr/>
            <p:nvPr/>
          </p:nvSpPr>
          <p:spPr>
            <a:xfrm>
              <a:off x="5004354" y="2429939"/>
              <a:ext cx="2542730" cy="3124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PE" altLang="zh-CN" sz="1050" b="1" dirty="0">
                  <a:solidFill>
                    <a:schemeClr val="accent1">
                      <a:lumMod val="75000"/>
                    </a:schemeClr>
                  </a:solidFill>
                  <a:latin typeface="+mn-ea"/>
                </a:rPr>
                <a:t>PLAN ESTRATÉGICO INSTITUCIONAL</a:t>
              </a:r>
            </a:p>
          </p:txBody>
        </p:sp>
        <p:sp>
          <p:nvSpPr>
            <p:cNvPr id="40" name="Freeform 1722">
              <a:extLst>
                <a:ext uri="{FF2B5EF4-FFF2-40B4-BE49-F238E27FC236}">
                  <a16:creationId xmlns:a16="http://schemas.microsoft.com/office/drawing/2014/main" id="{276AA183-0314-46FC-A8B8-6D1E9D578DE9}"/>
                </a:ext>
              </a:extLst>
            </p:cNvPr>
            <p:cNvSpPr>
              <a:spLocks noEditPoints="1"/>
            </p:cNvSpPr>
            <p:nvPr/>
          </p:nvSpPr>
          <p:spPr bwMode="auto">
            <a:xfrm>
              <a:off x="4795929" y="1323884"/>
              <a:ext cx="2830235" cy="3777899"/>
            </a:xfrm>
            <a:custGeom>
              <a:avLst/>
              <a:gdLst>
                <a:gd name="T0" fmla="*/ 0 w 1069"/>
                <a:gd name="T1" fmla="*/ 690 h 1381"/>
                <a:gd name="T2" fmla="*/ 0 w 1069"/>
                <a:gd name="T3" fmla="*/ 99 h 1381"/>
                <a:gd name="T4" fmla="*/ 98 w 1069"/>
                <a:gd name="T5" fmla="*/ 0 h 1381"/>
                <a:gd name="T6" fmla="*/ 972 w 1069"/>
                <a:gd name="T7" fmla="*/ 0 h 1381"/>
                <a:gd name="T8" fmla="*/ 1069 w 1069"/>
                <a:gd name="T9" fmla="*/ 97 h 1381"/>
                <a:gd name="T10" fmla="*/ 1069 w 1069"/>
                <a:gd name="T11" fmla="*/ 1284 h 1381"/>
                <a:gd name="T12" fmla="*/ 972 w 1069"/>
                <a:gd name="T13" fmla="*/ 1381 h 1381"/>
                <a:gd name="T14" fmla="*/ 98 w 1069"/>
                <a:gd name="T15" fmla="*/ 1381 h 1381"/>
                <a:gd name="T16" fmla="*/ 0 w 1069"/>
                <a:gd name="T17" fmla="*/ 1282 h 1381"/>
                <a:gd name="T18" fmla="*/ 0 w 1069"/>
                <a:gd name="T19" fmla="*/ 690 h 1381"/>
                <a:gd name="T20" fmla="*/ 1014 w 1069"/>
                <a:gd name="T21" fmla="*/ 692 h 1381"/>
                <a:gd name="T22" fmla="*/ 1014 w 1069"/>
                <a:gd name="T23" fmla="*/ 103 h 1381"/>
                <a:gd name="T24" fmla="*/ 966 w 1069"/>
                <a:gd name="T25" fmla="*/ 55 h 1381"/>
                <a:gd name="T26" fmla="*/ 103 w 1069"/>
                <a:gd name="T27" fmla="*/ 55 h 1381"/>
                <a:gd name="T28" fmla="*/ 55 w 1069"/>
                <a:gd name="T29" fmla="*/ 103 h 1381"/>
                <a:gd name="T30" fmla="*/ 55 w 1069"/>
                <a:gd name="T31" fmla="*/ 1277 h 1381"/>
                <a:gd name="T32" fmla="*/ 104 w 1069"/>
                <a:gd name="T33" fmla="*/ 1326 h 1381"/>
                <a:gd name="T34" fmla="*/ 965 w 1069"/>
                <a:gd name="T35" fmla="*/ 1326 h 1381"/>
                <a:gd name="T36" fmla="*/ 1014 w 1069"/>
                <a:gd name="T37" fmla="*/ 1277 h 1381"/>
                <a:gd name="T38" fmla="*/ 1014 w 1069"/>
                <a:gd name="T39" fmla="*/ 692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9" h="1381">
                  <a:moveTo>
                    <a:pt x="0" y="690"/>
                  </a:moveTo>
                  <a:cubicBezTo>
                    <a:pt x="0" y="493"/>
                    <a:pt x="0" y="296"/>
                    <a:pt x="0" y="99"/>
                  </a:cubicBezTo>
                  <a:cubicBezTo>
                    <a:pt x="0" y="40"/>
                    <a:pt x="40" y="0"/>
                    <a:pt x="98" y="0"/>
                  </a:cubicBezTo>
                  <a:cubicBezTo>
                    <a:pt x="390" y="0"/>
                    <a:pt x="681" y="0"/>
                    <a:pt x="972" y="0"/>
                  </a:cubicBezTo>
                  <a:cubicBezTo>
                    <a:pt x="1028" y="0"/>
                    <a:pt x="1069" y="41"/>
                    <a:pt x="1069" y="97"/>
                  </a:cubicBezTo>
                  <a:cubicBezTo>
                    <a:pt x="1069" y="492"/>
                    <a:pt x="1069" y="888"/>
                    <a:pt x="1069" y="1284"/>
                  </a:cubicBezTo>
                  <a:cubicBezTo>
                    <a:pt x="1069" y="1340"/>
                    <a:pt x="1028" y="1381"/>
                    <a:pt x="972" y="1381"/>
                  </a:cubicBezTo>
                  <a:cubicBezTo>
                    <a:pt x="681" y="1381"/>
                    <a:pt x="390" y="1381"/>
                    <a:pt x="98" y="1381"/>
                  </a:cubicBezTo>
                  <a:cubicBezTo>
                    <a:pt x="40" y="1381"/>
                    <a:pt x="0" y="1341"/>
                    <a:pt x="0" y="1282"/>
                  </a:cubicBezTo>
                  <a:cubicBezTo>
                    <a:pt x="0" y="1085"/>
                    <a:pt x="0" y="887"/>
                    <a:pt x="0" y="690"/>
                  </a:cubicBezTo>
                  <a:close/>
                  <a:moveTo>
                    <a:pt x="1014" y="692"/>
                  </a:moveTo>
                  <a:cubicBezTo>
                    <a:pt x="1014" y="495"/>
                    <a:pt x="1014" y="299"/>
                    <a:pt x="1014" y="103"/>
                  </a:cubicBezTo>
                  <a:cubicBezTo>
                    <a:pt x="1014" y="69"/>
                    <a:pt x="1000" y="55"/>
                    <a:pt x="966" y="55"/>
                  </a:cubicBezTo>
                  <a:cubicBezTo>
                    <a:pt x="678" y="55"/>
                    <a:pt x="391" y="55"/>
                    <a:pt x="103" y="55"/>
                  </a:cubicBezTo>
                  <a:cubicBezTo>
                    <a:pt x="69" y="55"/>
                    <a:pt x="55" y="69"/>
                    <a:pt x="55" y="103"/>
                  </a:cubicBezTo>
                  <a:cubicBezTo>
                    <a:pt x="55" y="494"/>
                    <a:pt x="55" y="885"/>
                    <a:pt x="55" y="1277"/>
                  </a:cubicBezTo>
                  <a:cubicBezTo>
                    <a:pt x="55" y="1312"/>
                    <a:pt x="69" y="1326"/>
                    <a:pt x="104" y="1326"/>
                  </a:cubicBezTo>
                  <a:cubicBezTo>
                    <a:pt x="391" y="1326"/>
                    <a:pt x="678" y="1326"/>
                    <a:pt x="965" y="1326"/>
                  </a:cubicBezTo>
                  <a:cubicBezTo>
                    <a:pt x="1000" y="1326"/>
                    <a:pt x="1014" y="1312"/>
                    <a:pt x="1014" y="1277"/>
                  </a:cubicBezTo>
                  <a:cubicBezTo>
                    <a:pt x="1014" y="1082"/>
                    <a:pt x="1014" y="887"/>
                    <a:pt x="1014" y="692"/>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1" name="Freeform 1725">
              <a:extLst>
                <a:ext uri="{FF2B5EF4-FFF2-40B4-BE49-F238E27FC236}">
                  <a16:creationId xmlns:a16="http://schemas.microsoft.com/office/drawing/2014/main" id="{D34BC087-61FC-495E-B3C4-753A8B99D9E4}"/>
                </a:ext>
              </a:extLst>
            </p:cNvPr>
            <p:cNvSpPr>
              <a:spLocks/>
            </p:cNvSpPr>
            <p:nvPr/>
          </p:nvSpPr>
          <p:spPr bwMode="auto">
            <a:xfrm>
              <a:off x="4949478" y="3378183"/>
              <a:ext cx="2522201" cy="634080"/>
            </a:xfrm>
            <a:custGeom>
              <a:avLst/>
              <a:gdLst>
                <a:gd name="T0" fmla="*/ 607 w 607"/>
                <a:gd name="T1" fmla="*/ 0 h 32"/>
                <a:gd name="T2" fmla="*/ 607 w 607"/>
                <a:gd name="T3" fmla="*/ 32 h 32"/>
                <a:gd name="T4" fmla="*/ 0 w 607"/>
                <a:gd name="T5" fmla="*/ 32 h 32"/>
                <a:gd name="T6" fmla="*/ 0 w 607"/>
                <a:gd name="T7" fmla="*/ 13 h 32"/>
                <a:gd name="T8" fmla="*/ 0 w 607"/>
                <a:gd name="T9" fmla="*/ 0 h 32"/>
                <a:gd name="T10" fmla="*/ 607 w 607"/>
                <a:gd name="T11" fmla="*/ 0 h 32"/>
              </a:gdLst>
              <a:ahLst/>
              <a:cxnLst>
                <a:cxn ang="0">
                  <a:pos x="T0" y="T1"/>
                </a:cxn>
                <a:cxn ang="0">
                  <a:pos x="T2" y="T3"/>
                </a:cxn>
                <a:cxn ang="0">
                  <a:pos x="T4" y="T5"/>
                </a:cxn>
                <a:cxn ang="0">
                  <a:pos x="T6" y="T7"/>
                </a:cxn>
                <a:cxn ang="0">
                  <a:pos x="T8" y="T9"/>
                </a:cxn>
                <a:cxn ang="0">
                  <a:pos x="T10" y="T11"/>
                </a:cxn>
              </a:cxnLst>
              <a:rect l="0" t="0" r="r" b="b"/>
              <a:pathLst>
                <a:path w="607" h="32">
                  <a:moveTo>
                    <a:pt x="607" y="0"/>
                  </a:moveTo>
                  <a:cubicBezTo>
                    <a:pt x="607" y="10"/>
                    <a:pt x="607" y="20"/>
                    <a:pt x="607" y="32"/>
                  </a:cubicBezTo>
                  <a:cubicBezTo>
                    <a:pt x="405" y="32"/>
                    <a:pt x="203" y="32"/>
                    <a:pt x="0" y="32"/>
                  </a:cubicBezTo>
                  <a:cubicBezTo>
                    <a:pt x="0" y="25"/>
                    <a:pt x="0" y="19"/>
                    <a:pt x="0" y="13"/>
                  </a:cubicBezTo>
                  <a:cubicBezTo>
                    <a:pt x="0" y="9"/>
                    <a:pt x="0" y="5"/>
                    <a:pt x="0" y="0"/>
                  </a:cubicBezTo>
                  <a:cubicBezTo>
                    <a:pt x="203" y="0"/>
                    <a:pt x="405" y="0"/>
                    <a:pt x="607"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pPr algn="ctr"/>
              <a:r>
                <a:rPr lang="es-ES" altLang="zh-CN" sz="900" dirty="0">
                  <a:solidFill>
                    <a:schemeClr val="bg1"/>
                  </a:solidFill>
                  <a:latin typeface="+mn-ea"/>
                </a:rPr>
                <a:t>AEI.01.08 Procesos judiciales en ejecución con atención oportuna para sus usuarios</a:t>
              </a:r>
            </a:p>
            <a:p>
              <a:endParaRPr lang="es-PE" sz="900" dirty="0">
                <a:solidFill>
                  <a:schemeClr val="bg1"/>
                </a:solidFill>
              </a:endParaRPr>
            </a:p>
          </p:txBody>
        </p:sp>
        <p:sp>
          <p:nvSpPr>
            <p:cNvPr id="43" name="Freeform 1729">
              <a:extLst>
                <a:ext uri="{FF2B5EF4-FFF2-40B4-BE49-F238E27FC236}">
                  <a16:creationId xmlns:a16="http://schemas.microsoft.com/office/drawing/2014/main" id="{382E946E-FC74-4C58-84A6-6147F1916C13}"/>
                </a:ext>
              </a:extLst>
            </p:cNvPr>
            <p:cNvSpPr>
              <a:spLocks/>
            </p:cNvSpPr>
            <p:nvPr/>
          </p:nvSpPr>
          <p:spPr bwMode="auto">
            <a:xfrm>
              <a:off x="6041232" y="4292971"/>
              <a:ext cx="181135" cy="608205"/>
            </a:xfrm>
            <a:custGeom>
              <a:avLst/>
              <a:gdLst>
                <a:gd name="T0" fmla="*/ 0 w 69"/>
                <a:gd name="T1" fmla="*/ 0 h 220"/>
                <a:gd name="T2" fmla="*/ 69 w 69"/>
                <a:gd name="T3" fmla="*/ 0 h 220"/>
                <a:gd name="T4" fmla="*/ 69 w 69"/>
                <a:gd name="T5" fmla="*/ 220 h 220"/>
                <a:gd name="T6" fmla="*/ 0 w 69"/>
                <a:gd name="T7" fmla="*/ 220 h 220"/>
                <a:gd name="T8" fmla="*/ 0 w 69"/>
                <a:gd name="T9" fmla="*/ 0 h 220"/>
              </a:gdLst>
              <a:ahLst/>
              <a:cxnLst>
                <a:cxn ang="0">
                  <a:pos x="T0" y="T1"/>
                </a:cxn>
                <a:cxn ang="0">
                  <a:pos x="T2" y="T3"/>
                </a:cxn>
                <a:cxn ang="0">
                  <a:pos x="T4" y="T5"/>
                </a:cxn>
                <a:cxn ang="0">
                  <a:pos x="T6" y="T7"/>
                </a:cxn>
                <a:cxn ang="0">
                  <a:pos x="T8" y="T9"/>
                </a:cxn>
              </a:cxnLst>
              <a:rect l="0" t="0" r="r" b="b"/>
              <a:pathLst>
                <a:path w="69" h="220">
                  <a:moveTo>
                    <a:pt x="0" y="0"/>
                  </a:moveTo>
                  <a:cubicBezTo>
                    <a:pt x="24" y="0"/>
                    <a:pt x="46" y="0"/>
                    <a:pt x="69" y="0"/>
                  </a:cubicBezTo>
                  <a:cubicBezTo>
                    <a:pt x="69" y="73"/>
                    <a:pt x="69" y="146"/>
                    <a:pt x="69" y="220"/>
                  </a:cubicBezTo>
                  <a:cubicBezTo>
                    <a:pt x="46" y="220"/>
                    <a:pt x="23" y="220"/>
                    <a:pt x="0" y="220"/>
                  </a:cubicBezTo>
                  <a:cubicBezTo>
                    <a:pt x="0" y="147"/>
                    <a:pt x="0" y="74"/>
                    <a:pt x="0"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4" name="Freeform 1730">
              <a:extLst>
                <a:ext uri="{FF2B5EF4-FFF2-40B4-BE49-F238E27FC236}">
                  <a16:creationId xmlns:a16="http://schemas.microsoft.com/office/drawing/2014/main" id="{B2B2AC99-ACBE-4775-800E-F44264FBEAC3}"/>
                </a:ext>
              </a:extLst>
            </p:cNvPr>
            <p:cNvSpPr>
              <a:spLocks/>
            </p:cNvSpPr>
            <p:nvPr/>
          </p:nvSpPr>
          <p:spPr bwMode="auto">
            <a:xfrm>
              <a:off x="5214806" y="4047347"/>
              <a:ext cx="1007568" cy="666691"/>
            </a:xfrm>
            <a:custGeom>
              <a:avLst/>
              <a:gdLst>
                <a:gd name="T0" fmla="*/ 16 w 381"/>
                <a:gd name="T1" fmla="*/ 246 h 246"/>
                <a:gd name="T2" fmla="*/ 0 w 381"/>
                <a:gd name="T3" fmla="*/ 231 h 246"/>
                <a:gd name="T4" fmla="*/ 81 w 381"/>
                <a:gd name="T5" fmla="*/ 143 h 246"/>
                <a:gd name="T6" fmla="*/ 134 w 381"/>
                <a:gd name="T7" fmla="*/ 84 h 246"/>
                <a:gd name="T8" fmla="*/ 149 w 381"/>
                <a:gd name="T9" fmla="*/ 81 h 246"/>
                <a:gd name="T10" fmla="*/ 233 w 381"/>
                <a:gd name="T11" fmla="*/ 111 h 246"/>
                <a:gd name="T12" fmla="*/ 249 w 381"/>
                <a:gd name="T13" fmla="*/ 108 h 246"/>
                <a:gd name="T14" fmla="*/ 343 w 381"/>
                <a:gd name="T15" fmla="*/ 20 h 246"/>
                <a:gd name="T16" fmla="*/ 336 w 381"/>
                <a:gd name="T17" fmla="*/ 10 h 246"/>
                <a:gd name="T18" fmla="*/ 381 w 381"/>
                <a:gd name="T19" fmla="*/ 0 h 246"/>
                <a:gd name="T20" fmla="*/ 367 w 381"/>
                <a:gd name="T21" fmla="*/ 44 h 246"/>
                <a:gd name="T22" fmla="*/ 358 w 381"/>
                <a:gd name="T23" fmla="*/ 36 h 246"/>
                <a:gd name="T24" fmla="*/ 313 w 381"/>
                <a:gd name="T25" fmla="*/ 78 h 246"/>
                <a:gd name="T26" fmla="*/ 254 w 381"/>
                <a:gd name="T27" fmla="*/ 133 h 246"/>
                <a:gd name="T28" fmla="*/ 238 w 381"/>
                <a:gd name="T29" fmla="*/ 136 h 246"/>
                <a:gd name="T30" fmla="*/ 158 w 381"/>
                <a:gd name="T31" fmla="*/ 107 h 246"/>
                <a:gd name="T32" fmla="*/ 138 w 381"/>
                <a:gd name="T33" fmla="*/ 112 h 246"/>
                <a:gd name="T34" fmla="*/ 22 w 381"/>
                <a:gd name="T35" fmla="*/ 238 h 246"/>
                <a:gd name="T36" fmla="*/ 16 w 381"/>
                <a:gd name="T3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1" h="246">
                  <a:moveTo>
                    <a:pt x="16" y="246"/>
                  </a:moveTo>
                  <a:cubicBezTo>
                    <a:pt x="9" y="240"/>
                    <a:pt x="5" y="236"/>
                    <a:pt x="0" y="231"/>
                  </a:cubicBezTo>
                  <a:cubicBezTo>
                    <a:pt x="27" y="201"/>
                    <a:pt x="54" y="172"/>
                    <a:pt x="81" y="143"/>
                  </a:cubicBezTo>
                  <a:cubicBezTo>
                    <a:pt x="98" y="123"/>
                    <a:pt x="117" y="104"/>
                    <a:pt x="134" y="84"/>
                  </a:cubicBezTo>
                  <a:cubicBezTo>
                    <a:pt x="139" y="79"/>
                    <a:pt x="142" y="78"/>
                    <a:pt x="149" y="81"/>
                  </a:cubicBezTo>
                  <a:cubicBezTo>
                    <a:pt x="177" y="91"/>
                    <a:pt x="205" y="101"/>
                    <a:pt x="233" y="111"/>
                  </a:cubicBezTo>
                  <a:cubicBezTo>
                    <a:pt x="239" y="113"/>
                    <a:pt x="244" y="113"/>
                    <a:pt x="249" y="108"/>
                  </a:cubicBezTo>
                  <a:cubicBezTo>
                    <a:pt x="280" y="78"/>
                    <a:pt x="311" y="49"/>
                    <a:pt x="343" y="20"/>
                  </a:cubicBezTo>
                  <a:cubicBezTo>
                    <a:pt x="341" y="17"/>
                    <a:pt x="339" y="14"/>
                    <a:pt x="336" y="10"/>
                  </a:cubicBezTo>
                  <a:cubicBezTo>
                    <a:pt x="351" y="7"/>
                    <a:pt x="365" y="4"/>
                    <a:pt x="381" y="0"/>
                  </a:cubicBezTo>
                  <a:cubicBezTo>
                    <a:pt x="376" y="16"/>
                    <a:pt x="372" y="30"/>
                    <a:pt x="367" y="44"/>
                  </a:cubicBezTo>
                  <a:cubicBezTo>
                    <a:pt x="364" y="41"/>
                    <a:pt x="361" y="39"/>
                    <a:pt x="358" y="36"/>
                  </a:cubicBezTo>
                  <a:cubicBezTo>
                    <a:pt x="343" y="50"/>
                    <a:pt x="328" y="64"/>
                    <a:pt x="313" y="78"/>
                  </a:cubicBezTo>
                  <a:cubicBezTo>
                    <a:pt x="293" y="96"/>
                    <a:pt x="273" y="114"/>
                    <a:pt x="254" y="133"/>
                  </a:cubicBezTo>
                  <a:cubicBezTo>
                    <a:pt x="249" y="138"/>
                    <a:pt x="244" y="138"/>
                    <a:pt x="238" y="136"/>
                  </a:cubicBezTo>
                  <a:cubicBezTo>
                    <a:pt x="211" y="126"/>
                    <a:pt x="185" y="117"/>
                    <a:pt x="158" y="107"/>
                  </a:cubicBezTo>
                  <a:cubicBezTo>
                    <a:pt x="149" y="103"/>
                    <a:pt x="144" y="105"/>
                    <a:pt x="138" y="112"/>
                  </a:cubicBezTo>
                  <a:cubicBezTo>
                    <a:pt x="100" y="154"/>
                    <a:pt x="61" y="196"/>
                    <a:pt x="22" y="238"/>
                  </a:cubicBezTo>
                  <a:cubicBezTo>
                    <a:pt x="20" y="240"/>
                    <a:pt x="19" y="243"/>
                    <a:pt x="16" y="246"/>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5" name="Freeform 1731">
              <a:extLst>
                <a:ext uri="{FF2B5EF4-FFF2-40B4-BE49-F238E27FC236}">
                  <a16:creationId xmlns:a16="http://schemas.microsoft.com/office/drawing/2014/main" id="{0F73E62F-9656-40A9-9F0A-100FC004FA7B}"/>
                </a:ext>
              </a:extLst>
            </p:cNvPr>
            <p:cNvSpPr>
              <a:spLocks/>
            </p:cNvSpPr>
            <p:nvPr/>
          </p:nvSpPr>
          <p:spPr bwMode="auto">
            <a:xfrm>
              <a:off x="6392184" y="4022722"/>
              <a:ext cx="826431" cy="93570"/>
            </a:xfrm>
            <a:custGeom>
              <a:avLst/>
              <a:gdLst>
                <a:gd name="T0" fmla="*/ 313 w 313"/>
                <a:gd name="T1" fmla="*/ 0 h 33"/>
                <a:gd name="T2" fmla="*/ 313 w 313"/>
                <a:gd name="T3" fmla="*/ 33 h 33"/>
                <a:gd name="T4" fmla="*/ 0 w 313"/>
                <a:gd name="T5" fmla="*/ 33 h 33"/>
                <a:gd name="T6" fmla="*/ 0 w 313"/>
                <a:gd name="T7" fmla="*/ 0 h 33"/>
                <a:gd name="T8" fmla="*/ 313 w 313"/>
                <a:gd name="T9" fmla="*/ 0 h 33"/>
              </a:gdLst>
              <a:ahLst/>
              <a:cxnLst>
                <a:cxn ang="0">
                  <a:pos x="T0" y="T1"/>
                </a:cxn>
                <a:cxn ang="0">
                  <a:pos x="T2" y="T3"/>
                </a:cxn>
                <a:cxn ang="0">
                  <a:pos x="T4" y="T5"/>
                </a:cxn>
                <a:cxn ang="0">
                  <a:pos x="T6" y="T7"/>
                </a:cxn>
                <a:cxn ang="0">
                  <a:pos x="T8" y="T9"/>
                </a:cxn>
              </a:cxnLst>
              <a:rect l="0" t="0" r="r" b="b"/>
              <a:pathLst>
                <a:path w="313" h="33">
                  <a:moveTo>
                    <a:pt x="313" y="0"/>
                  </a:moveTo>
                  <a:cubicBezTo>
                    <a:pt x="313" y="12"/>
                    <a:pt x="313" y="22"/>
                    <a:pt x="313" y="33"/>
                  </a:cubicBezTo>
                  <a:cubicBezTo>
                    <a:pt x="209" y="33"/>
                    <a:pt x="105" y="33"/>
                    <a:pt x="0" y="33"/>
                  </a:cubicBezTo>
                  <a:cubicBezTo>
                    <a:pt x="0" y="23"/>
                    <a:pt x="0" y="12"/>
                    <a:pt x="0" y="0"/>
                  </a:cubicBezTo>
                  <a:cubicBezTo>
                    <a:pt x="104" y="0"/>
                    <a:pt x="208" y="0"/>
                    <a:pt x="313"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6" name="Freeform 1732">
              <a:extLst>
                <a:ext uri="{FF2B5EF4-FFF2-40B4-BE49-F238E27FC236}">
                  <a16:creationId xmlns:a16="http://schemas.microsoft.com/office/drawing/2014/main" id="{B82BE482-37D3-4D82-A8E4-6A7AB26CA3D4}"/>
                </a:ext>
              </a:extLst>
            </p:cNvPr>
            <p:cNvSpPr>
              <a:spLocks/>
            </p:cNvSpPr>
            <p:nvPr/>
          </p:nvSpPr>
          <p:spPr bwMode="auto">
            <a:xfrm>
              <a:off x="6392184" y="4199401"/>
              <a:ext cx="826432" cy="93570"/>
            </a:xfrm>
            <a:custGeom>
              <a:avLst/>
              <a:gdLst>
                <a:gd name="T0" fmla="*/ 0 w 313"/>
                <a:gd name="T1" fmla="*/ 32 h 32"/>
                <a:gd name="T2" fmla="*/ 0 w 313"/>
                <a:gd name="T3" fmla="*/ 0 h 32"/>
                <a:gd name="T4" fmla="*/ 313 w 313"/>
                <a:gd name="T5" fmla="*/ 0 h 32"/>
                <a:gd name="T6" fmla="*/ 313 w 313"/>
                <a:gd name="T7" fmla="*/ 32 h 32"/>
                <a:gd name="T8" fmla="*/ 0 w 313"/>
                <a:gd name="T9" fmla="*/ 32 h 32"/>
              </a:gdLst>
              <a:ahLst/>
              <a:cxnLst>
                <a:cxn ang="0">
                  <a:pos x="T0" y="T1"/>
                </a:cxn>
                <a:cxn ang="0">
                  <a:pos x="T2" y="T3"/>
                </a:cxn>
                <a:cxn ang="0">
                  <a:pos x="T4" y="T5"/>
                </a:cxn>
                <a:cxn ang="0">
                  <a:pos x="T6" y="T7"/>
                </a:cxn>
                <a:cxn ang="0">
                  <a:pos x="T8" y="T9"/>
                </a:cxn>
              </a:cxnLst>
              <a:rect l="0" t="0" r="r" b="b"/>
              <a:pathLst>
                <a:path w="313" h="32">
                  <a:moveTo>
                    <a:pt x="0" y="32"/>
                  </a:moveTo>
                  <a:cubicBezTo>
                    <a:pt x="0" y="22"/>
                    <a:pt x="0" y="11"/>
                    <a:pt x="0" y="0"/>
                  </a:cubicBezTo>
                  <a:cubicBezTo>
                    <a:pt x="104" y="0"/>
                    <a:pt x="208" y="0"/>
                    <a:pt x="313" y="0"/>
                  </a:cubicBezTo>
                  <a:cubicBezTo>
                    <a:pt x="313" y="11"/>
                    <a:pt x="313" y="21"/>
                    <a:pt x="313" y="32"/>
                  </a:cubicBezTo>
                  <a:cubicBezTo>
                    <a:pt x="209" y="32"/>
                    <a:pt x="105" y="32"/>
                    <a:pt x="0" y="32"/>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7" name="Freeform 1733">
              <a:extLst>
                <a:ext uri="{FF2B5EF4-FFF2-40B4-BE49-F238E27FC236}">
                  <a16:creationId xmlns:a16="http://schemas.microsoft.com/office/drawing/2014/main" id="{ED6E7663-EAEB-4D07-B205-F22111E3BB54}"/>
                </a:ext>
              </a:extLst>
            </p:cNvPr>
            <p:cNvSpPr>
              <a:spLocks/>
            </p:cNvSpPr>
            <p:nvPr/>
          </p:nvSpPr>
          <p:spPr bwMode="auto">
            <a:xfrm>
              <a:off x="6392184" y="4398235"/>
              <a:ext cx="826432" cy="93570"/>
            </a:xfrm>
            <a:custGeom>
              <a:avLst/>
              <a:gdLst>
                <a:gd name="T0" fmla="*/ 313 w 313"/>
                <a:gd name="T1" fmla="*/ 0 h 33"/>
                <a:gd name="T2" fmla="*/ 313 w 313"/>
                <a:gd name="T3" fmla="*/ 33 h 33"/>
                <a:gd name="T4" fmla="*/ 0 w 313"/>
                <a:gd name="T5" fmla="*/ 33 h 33"/>
                <a:gd name="T6" fmla="*/ 0 w 313"/>
                <a:gd name="T7" fmla="*/ 0 h 33"/>
                <a:gd name="T8" fmla="*/ 313 w 313"/>
                <a:gd name="T9" fmla="*/ 0 h 33"/>
              </a:gdLst>
              <a:ahLst/>
              <a:cxnLst>
                <a:cxn ang="0">
                  <a:pos x="T0" y="T1"/>
                </a:cxn>
                <a:cxn ang="0">
                  <a:pos x="T2" y="T3"/>
                </a:cxn>
                <a:cxn ang="0">
                  <a:pos x="T4" y="T5"/>
                </a:cxn>
                <a:cxn ang="0">
                  <a:pos x="T6" y="T7"/>
                </a:cxn>
                <a:cxn ang="0">
                  <a:pos x="T8" y="T9"/>
                </a:cxn>
              </a:cxnLst>
              <a:rect l="0" t="0" r="r" b="b"/>
              <a:pathLst>
                <a:path w="313" h="33">
                  <a:moveTo>
                    <a:pt x="313" y="0"/>
                  </a:moveTo>
                  <a:cubicBezTo>
                    <a:pt x="313" y="11"/>
                    <a:pt x="313" y="22"/>
                    <a:pt x="313" y="33"/>
                  </a:cubicBezTo>
                  <a:cubicBezTo>
                    <a:pt x="209" y="33"/>
                    <a:pt x="105" y="33"/>
                    <a:pt x="0" y="33"/>
                  </a:cubicBezTo>
                  <a:cubicBezTo>
                    <a:pt x="0" y="22"/>
                    <a:pt x="0" y="12"/>
                    <a:pt x="0" y="0"/>
                  </a:cubicBezTo>
                  <a:cubicBezTo>
                    <a:pt x="104" y="0"/>
                    <a:pt x="208" y="0"/>
                    <a:pt x="313"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8" name="Freeform 1734">
              <a:extLst>
                <a:ext uri="{FF2B5EF4-FFF2-40B4-BE49-F238E27FC236}">
                  <a16:creationId xmlns:a16="http://schemas.microsoft.com/office/drawing/2014/main" id="{836824F0-F08B-4C50-9539-7AB3F067ADD0}"/>
                </a:ext>
              </a:extLst>
            </p:cNvPr>
            <p:cNvSpPr>
              <a:spLocks/>
            </p:cNvSpPr>
            <p:nvPr/>
          </p:nvSpPr>
          <p:spPr bwMode="auto">
            <a:xfrm>
              <a:off x="6392184" y="4795909"/>
              <a:ext cx="826432" cy="93570"/>
            </a:xfrm>
            <a:custGeom>
              <a:avLst/>
              <a:gdLst>
                <a:gd name="T0" fmla="*/ 313 w 313"/>
                <a:gd name="T1" fmla="*/ 33 h 33"/>
                <a:gd name="T2" fmla="*/ 0 w 313"/>
                <a:gd name="T3" fmla="*/ 33 h 33"/>
                <a:gd name="T4" fmla="*/ 0 w 313"/>
                <a:gd name="T5" fmla="*/ 0 h 33"/>
                <a:gd name="T6" fmla="*/ 313 w 313"/>
                <a:gd name="T7" fmla="*/ 0 h 33"/>
                <a:gd name="T8" fmla="*/ 313 w 313"/>
                <a:gd name="T9" fmla="*/ 33 h 33"/>
              </a:gdLst>
              <a:ahLst/>
              <a:cxnLst>
                <a:cxn ang="0">
                  <a:pos x="T0" y="T1"/>
                </a:cxn>
                <a:cxn ang="0">
                  <a:pos x="T2" y="T3"/>
                </a:cxn>
                <a:cxn ang="0">
                  <a:pos x="T4" y="T5"/>
                </a:cxn>
                <a:cxn ang="0">
                  <a:pos x="T6" y="T7"/>
                </a:cxn>
                <a:cxn ang="0">
                  <a:pos x="T8" y="T9"/>
                </a:cxn>
              </a:cxnLst>
              <a:rect l="0" t="0" r="r" b="b"/>
              <a:pathLst>
                <a:path w="313" h="33">
                  <a:moveTo>
                    <a:pt x="313" y="33"/>
                  </a:moveTo>
                  <a:cubicBezTo>
                    <a:pt x="209" y="33"/>
                    <a:pt x="105" y="33"/>
                    <a:pt x="0" y="33"/>
                  </a:cubicBezTo>
                  <a:cubicBezTo>
                    <a:pt x="0" y="22"/>
                    <a:pt x="0" y="12"/>
                    <a:pt x="0" y="0"/>
                  </a:cubicBezTo>
                  <a:cubicBezTo>
                    <a:pt x="104" y="0"/>
                    <a:pt x="208" y="0"/>
                    <a:pt x="313" y="0"/>
                  </a:cubicBezTo>
                  <a:cubicBezTo>
                    <a:pt x="313" y="11"/>
                    <a:pt x="313" y="22"/>
                    <a:pt x="313" y="33"/>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49" name="Freeform 1735">
              <a:extLst>
                <a:ext uri="{FF2B5EF4-FFF2-40B4-BE49-F238E27FC236}">
                  <a16:creationId xmlns:a16="http://schemas.microsoft.com/office/drawing/2014/main" id="{772DF027-380F-4BC9-A543-AC2E9ECFAF56}"/>
                </a:ext>
              </a:extLst>
            </p:cNvPr>
            <p:cNvSpPr>
              <a:spLocks/>
            </p:cNvSpPr>
            <p:nvPr/>
          </p:nvSpPr>
          <p:spPr bwMode="auto">
            <a:xfrm>
              <a:off x="5509151" y="4491805"/>
              <a:ext cx="181135" cy="409374"/>
            </a:xfrm>
            <a:custGeom>
              <a:avLst/>
              <a:gdLst>
                <a:gd name="T0" fmla="*/ 0 w 69"/>
                <a:gd name="T1" fmla="*/ 0 h 146"/>
                <a:gd name="T2" fmla="*/ 69 w 69"/>
                <a:gd name="T3" fmla="*/ 0 h 146"/>
                <a:gd name="T4" fmla="*/ 69 w 69"/>
                <a:gd name="T5" fmla="*/ 146 h 146"/>
                <a:gd name="T6" fmla="*/ 0 w 69"/>
                <a:gd name="T7" fmla="*/ 146 h 146"/>
                <a:gd name="T8" fmla="*/ 0 w 69"/>
                <a:gd name="T9" fmla="*/ 0 h 146"/>
              </a:gdLst>
              <a:ahLst/>
              <a:cxnLst>
                <a:cxn ang="0">
                  <a:pos x="T0" y="T1"/>
                </a:cxn>
                <a:cxn ang="0">
                  <a:pos x="T2" y="T3"/>
                </a:cxn>
                <a:cxn ang="0">
                  <a:pos x="T4" y="T5"/>
                </a:cxn>
                <a:cxn ang="0">
                  <a:pos x="T6" y="T7"/>
                </a:cxn>
                <a:cxn ang="0">
                  <a:pos x="T8" y="T9"/>
                </a:cxn>
              </a:cxnLst>
              <a:rect l="0" t="0" r="r" b="b"/>
              <a:pathLst>
                <a:path w="69" h="146">
                  <a:moveTo>
                    <a:pt x="0" y="0"/>
                  </a:moveTo>
                  <a:cubicBezTo>
                    <a:pt x="24" y="0"/>
                    <a:pt x="46" y="0"/>
                    <a:pt x="69" y="0"/>
                  </a:cubicBezTo>
                  <a:cubicBezTo>
                    <a:pt x="69" y="49"/>
                    <a:pt x="69" y="97"/>
                    <a:pt x="69" y="146"/>
                  </a:cubicBezTo>
                  <a:cubicBezTo>
                    <a:pt x="46" y="146"/>
                    <a:pt x="23" y="146"/>
                    <a:pt x="0" y="146"/>
                  </a:cubicBezTo>
                  <a:cubicBezTo>
                    <a:pt x="0" y="97"/>
                    <a:pt x="0" y="49"/>
                    <a:pt x="0"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0" name="Freeform 1736">
              <a:extLst>
                <a:ext uri="{FF2B5EF4-FFF2-40B4-BE49-F238E27FC236}">
                  <a16:creationId xmlns:a16="http://schemas.microsoft.com/office/drawing/2014/main" id="{F1D57321-911D-4687-9E0A-DEFB843C0991}"/>
                </a:ext>
              </a:extLst>
            </p:cNvPr>
            <p:cNvSpPr>
              <a:spLocks/>
            </p:cNvSpPr>
            <p:nvPr/>
          </p:nvSpPr>
          <p:spPr bwMode="auto">
            <a:xfrm>
              <a:off x="6392184" y="4597076"/>
              <a:ext cx="826432" cy="93570"/>
            </a:xfrm>
            <a:custGeom>
              <a:avLst/>
              <a:gdLst>
                <a:gd name="T0" fmla="*/ 313 w 313"/>
                <a:gd name="T1" fmla="*/ 0 h 32"/>
                <a:gd name="T2" fmla="*/ 313 w 313"/>
                <a:gd name="T3" fmla="*/ 32 h 32"/>
                <a:gd name="T4" fmla="*/ 0 w 313"/>
                <a:gd name="T5" fmla="*/ 32 h 32"/>
                <a:gd name="T6" fmla="*/ 0 w 313"/>
                <a:gd name="T7" fmla="*/ 0 h 32"/>
                <a:gd name="T8" fmla="*/ 313 w 313"/>
                <a:gd name="T9" fmla="*/ 0 h 32"/>
              </a:gdLst>
              <a:ahLst/>
              <a:cxnLst>
                <a:cxn ang="0">
                  <a:pos x="T0" y="T1"/>
                </a:cxn>
                <a:cxn ang="0">
                  <a:pos x="T2" y="T3"/>
                </a:cxn>
                <a:cxn ang="0">
                  <a:pos x="T4" y="T5"/>
                </a:cxn>
                <a:cxn ang="0">
                  <a:pos x="T6" y="T7"/>
                </a:cxn>
                <a:cxn ang="0">
                  <a:pos x="T8" y="T9"/>
                </a:cxn>
              </a:cxnLst>
              <a:rect l="0" t="0" r="r" b="b"/>
              <a:pathLst>
                <a:path w="313" h="32">
                  <a:moveTo>
                    <a:pt x="313" y="0"/>
                  </a:moveTo>
                  <a:cubicBezTo>
                    <a:pt x="313" y="11"/>
                    <a:pt x="313" y="21"/>
                    <a:pt x="313" y="32"/>
                  </a:cubicBezTo>
                  <a:cubicBezTo>
                    <a:pt x="209" y="32"/>
                    <a:pt x="105" y="32"/>
                    <a:pt x="0" y="32"/>
                  </a:cubicBezTo>
                  <a:cubicBezTo>
                    <a:pt x="0" y="22"/>
                    <a:pt x="0" y="11"/>
                    <a:pt x="0" y="0"/>
                  </a:cubicBezTo>
                  <a:cubicBezTo>
                    <a:pt x="104" y="0"/>
                    <a:pt x="208" y="0"/>
                    <a:pt x="313"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1" name="Freeform 1737">
              <a:extLst>
                <a:ext uri="{FF2B5EF4-FFF2-40B4-BE49-F238E27FC236}">
                  <a16:creationId xmlns:a16="http://schemas.microsoft.com/office/drawing/2014/main" id="{4EF26094-9CA0-4BBB-9DE2-2575BBC63CAB}"/>
                </a:ext>
              </a:extLst>
            </p:cNvPr>
            <p:cNvSpPr>
              <a:spLocks/>
            </p:cNvSpPr>
            <p:nvPr/>
          </p:nvSpPr>
          <p:spPr bwMode="auto">
            <a:xfrm>
              <a:off x="5769529" y="4550290"/>
              <a:ext cx="181135" cy="350888"/>
            </a:xfrm>
            <a:custGeom>
              <a:avLst/>
              <a:gdLst>
                <a:gd name="T0" fmla="*/ 69 w 69"/>
                <a:gd name="T1" fmla="*/ 0 h 126"/>
                <a:gd name="T2" fmla="*/ 69 w 69"/>
                <a:gd name="T3" fmla="*/ 126 h 126"/>
                <a:gd name="T4" fmla="*/ 0 w 69"/>
                <a:gd name="T5" fmla="*/ 126 h 126"/>
                <a:gd name="T6" fmla="*/ 0 w 69"/>
                <a:gd name="T7" fmla="*/ 0 h 126"/>
                <a:gd name="T8" fmla="*/ 69 w 69"/>
                <a:gd name="T9" fmla="*/ 0 h 126"/>
              </a:gdLst>
              <a:ahLst/>
              <a:cxnLst>
                <a:cxn ang="0">
                  <a:pos x="T0" y="T1"/>
                </a:cxn>
                <a:cxn ang="0">
                  <a:pos x="T2" y="T3"/>
                </a:cxn>
                <a:cxn ang="0">
                  <a:pos x="T4" y="T5"/>
                </a:cxn>
                <a:cxn ang="0">
                  <a:pos x="T6" y="T7"/>
                </a:cxn>
                <a:cxn ang="0">
                  <a:pos x="T8" y="T9"/>
                </a:cxn>
              </a:cxnLst>
              <a:rect l="0" t="0" r="r" b="b"/>
              <a:pathLst>
                <a:path w="69" h="126">
                  <a:moveTo>
                    <a:pt x="69" y="0"/>
                  </a:moveTo>
                  <a:cubicBezTo>
                    <a:pt x="69" y="42"/>
                    <a:pt x="69" y="83"/>
                    <a:pt x="69" y="126"/>
                  </a:cubicBezTo>
                  <a:cubicBezTo>
                    <a:pt x="46" y="126"/>
                    <a:pt x="23" y="126"/>
                    <a:pt x="0" y="126"/>
                  </a:cubicBezTo>
                  <a:cubicBezTo>
                    <a:pt x="0" y="84"/>
                    <a:pt x="0" y="42"/>
                    <a:pt x="0" y="0"/>
                  </a:cubicBezTo>
                  <a:cubicBezTo>
                    <a:pt x="23" y="0"/>
                    <a:pt x="46" y="0"/>
                    <a:pt x="69"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2" name="Freeform 1740">
              <a:extLst>
                <a:ext uri="{FF2B5EF4-FFF2-40B4-BE49-F238E27FC236}">
                  <a16:creationId xmlns:a16="http://schemas.microsoft.com/office/drawing/2014/main" id="{1BC6603E-31FF-48FA-9DD7-4E674EBF8C8F}"/>
                </a:ext>
              </a:extLst>
            </p:cNvPr>
            <p:cNvSpPr>
              <a:spLocks/>
            </p:cNvSpPr>
            <p:nvPr/>
          </p:nvSpPr>
          <p:spPr bwMode="auto">
            <a:xfrm>
              <a:off x="5237448" y="4749123"/>
              <a:ext cx="181135" cy="152054"/>
            </a:xfrm>
            <a:custGeom>
              <a:avLst/>
              <a:gdLst>
                <a:gd name="T0" fmla="*/ 69 w 69"/>
                <a:gd name="T1" fmla="*/ 0 h 52"/>
                <a:gd name="T2" fmla="*/ 69 w 69"/>
                <a:gd name="T3" fmla="*/ 52 h 52"/>
                <a:gd name="T4" fmla="*/ 0 w 69"/>
                <a:gd name="T5" fmla="*/ 52 h 52"/>
                <a:gd name="T6" fmla="*/ 0 w 69"/>
                <a:gd name="T7" fmla="*/ 0 h 52"/>
                <a:gd name="T8" fmla="*/ 69 w 69"/>
                <a:gd name="T9" fmla="*/ 0 h 52"/>
              </a:gdLst>
              <a:ahLst/>
              <a:cxnLst>
                <a:cxn ang="0">
                  <a:pos x="T0" y="T1"/>
                </a:cxn>
                <a:cxn ang="0">
                  <a:pos x="T2" y="T3"/>
                </a:cxn>
                <a:cxn ang="0">
                  <a:pos x="T4" y="T5"/>
                </a:cxn>
                <a:cxn ang="0">
                  <a:pos x="T6" y="T7"/>
                </a:cxn>
                <a:cxn ang="0">
                  <a:pos x="T8" y="T9"/>
                </a:cxn>
              </a:cxnLst>
              <a:rect l="0" t="0" r="r" b="b"/>
              <a:pathLst>
                <a:path w="69" h="52">
                  <a:moveTo>
                    <a:pt x="69" y="0"/>
                  </a:moveTo>
                  <a:cubicBezTo>
                    <a:pt x="69" y="17"/>
                    <a:pt x="69" y="34"/>
                    <a:pt x="69" y="52"/>
                  </a:cubicBezTo>
                  <a:cubicBezTo>
                    <a:pt x="46" y="52"/>
                    <a:pt x="24" y="52"/>
                    <a:pt x="0" y="52"/>
                  </a:cubicBezTo>
                  <a:cubicBezTo>
                    <a:pt x="0" y="35"/>
                    <a:pt x="0" y="18"/>
                    <a:pt x="0" y="0"/>
                  </a:cubicBezTo>
                  <a:cubicBezTo>
                    <a:pt x="23" y="0"/>
                    <a:pt x="45" y="0"/>
                    <a:pt x="69"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3" name="Freeform 1741">
              <a:extLst>
                <a:ext uri="{FF2B5EF4-FFF2-40B4-BE49-F238E27FC236}">
                  <a16:creationId xmlns:a16="http://schemas.microsoft.com/office/drawing/2014/main" id="{51BA75E1-941A-4856-BD36-CC9E0A0FC3B3}"/>
                </a:ext>
              </a:extLst>
            </p:cNvPr>
            <p:cNvSpPr>
              <a:spLocks/>
            </p:cNvSpPr>
            <p:nvPr/>
          </p:nvSpPr>
          <p:spPr bwMode="auto">
            <a:xfrm>
              <a:off x="5339333" y="2025660"/>
              <a:ext cx="215102" cy="233924"/>
            </a:xfrm>
            <a:custGeom>
              <a:avLst/>
              <a:gdLst>
                <a:gd name="T0" fmla="*/ 83 w 83"/>
                <a:gd name="T1" fmla="*/ 1 h 83"/>
                <a:gd name="T2" fmla="*/ 83 w 83"/>
                <a:gd name="T3" fmla="*/ 83 h 83"/>
                <a:gd name="T4" fmla="*/ 0 w 83"/>
                <a:gd name="T5" fmla="*/ 83 h 83"/>
                <a:gd name="T6" fmla="*/ 18 w 83"/>
                <a:gd name="T7" fmla="*/ 72 h 83"/>
                <a:gd name="T8" fmla="*/ 70 w 83"/>
                <a:gd name="T9" fmla="*/ 72 h 83"/>
                <a:gd name="T10" fmla="*/ 79 w 83"/>
                <a:gd name="T11" fmla="*/ 0 h 83"/>
                <a:gd name="T12" fmla="*/ 83 w 83"/>
                <a:gd name="T13" fmla="*/ 1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83" y="1"/>
                  </a:moveTo>
                  <a:cubicBezTo>
                    <a:pt x="83" y="28"/>
                    <a:pt x="83" y="55"/>
                    <a:pt x="83" y="83"/>
                  </a:cubicBezTo>
                  <a:cubicBezTo>
                    <a:pt x="55" y="83"/>
                    <a:pt x="28" y="83"/>
                    <a:pt x="0" y="83"/>
                  </a:cubicBezTo>
                  <a:cubicBezTo>
                    <a:pt x="4" y="74"/>
                    <a:pt x="10" y="72"/>
                    <a:pt x="18" y="72"/>
                  </a:cubicBezTo>
                  <a:cubicBezTo>
                    <a:pt x="36" y="73"/>
                    <a:pt x="53" y="72"/>
                    <a:pt x="70" y="72"/>
                  </a:cubicBezTo>
                  <a:cubicBezTo>
                    <a:pt x="77" y="48"/>
                    <a:pt x="63" y="22"/>
                    <a:pt x="79" y="0"/>
                  </a:cubicBezTo>
                  <a:cubicBezTo>
                    <a:pt x="80" y="1"/>
                    <a:pt x="82" y="1"/>
                    <a:pt x="83" y="1"/>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4" name="Freeform 1742">
              <a:extLst>
                <a:ext uri="{FF2B5EF4-FFF2-40B4-BE49-F238E27FC236}">
                  <a16:creationId xmlns:a16="http://schemas.microsoft.com/office/drawing/2014/main" id="{2EAC3526-86C0-4FED-BBD7-1B9F451FAC78}"/>
                </a:ext>
              </a:extLst>
            </p:cNvPr>
            <p:cNvSpPr>
              <a:spLocks/>
            </p:cNvSpPr>
            <p:nvPr/>
          </p:nvSpPr>
          <p:spPr bwMode="auto">
            <a:xfrm>
              <a:off x="5214806" y="1908699"/>
              <a:ext cx="271703" cy="70177"/>
            </a:xfrm>
            <a:custGeom>
              <a:avLst/>
              <a:gdLst>
                <a:gd name="T0" fmla="*/ 12 w 103"/>
                <a:gd name="T1" fmla="*/ 10 h 24"/>
                <a:gd name="T2" fmla="*/ 12 w 103"/>
                <a:gd name="T3" fmla="*/ 24 h 24"/>
                <a:gd name="T4" fmla="*/ 3 w 103"/>
                <a:gd name="T5" fmla="*/ 0 h 24"/>
                <a:gd name="T6" fmla="*/ 103 w 103"/>
                <a:gd name="T7" fmla="*/ 0 h 24"/>
                <a:gd name="T8" fmla="*/ 85 w 103"/>
                <a:gd name="T9" fmla="*/ 10 h 24"/>
                <a:gd name="T10" fmla="*/ 12 w 103"/>
                <a:gd name="T11" fmla="*/ 10 h 24"/>
              </a:gdLst>
              <a:ahLst/>
              <a:cxnLst>
                <a:cxn ang="0">
                  <a:pos x="T0" y="T1"/>
                </a:cxn>
                <a:cxn ang="0">
                  <a:pos x="T2" y="T3"/>
                </a:cxn>
                <a:cxn ang="0">
                  <a:pos x="T4" y="T5"/>
                </a:cxn>
                <a:cxn ang="0">
                  <a:pos x="T6" y="T7"/>
                </a:cxn>
                <a:cxn ang="0">
                  <a:pos x="T8" y="T9"/>
                </a:cxn>
                <a:cxn ang="0">
                  <a:pos x="T10" y="T11"/>
                </a:cxn>
              </a:cxnLst>
              <a:rect l="0" t="0" r="r" b="b"/>
              <a:pathLst>
                <a:path w="103" h="24">
                  <a:moveTo>
                    <a:pt x="12" y="10"/>
                  </a:moveTo>
                  <a:cubicBezTo>
                    <a:pt x="12" y="16"/>
                    <a:pt x="12" y="20"/>
                    <a:pt x="12" y="24"/>
                  </a:cubicBezTo>
                  <a:cubicBezTo>
                    <a:pt x="0" y="18"/>
                    <a:pt x="0" y="18"/>
                    <a:pt x="3" y="0"/>
                  </a:cubicBezTo>
                  <a:cubicBezTo>
                    <a:pt x="36" y="0"/>
                    <a:pt x="69" y="0"/>
                    <a:pt x="103" y="0"/>
                  </a:cubicBezTo>
                  <a:cubicBezTo>
                    <a:pt x="99" y="8"/>
                    <a:pt x="93" y="11"/>
                    <a:pt x="85" y="10"/>
                  </a:cubicBezTo>
                  <a:cubicBezTo>
                    <a:pt x="61" y="10"/>
                    <a:pt x="37" y="10"/>
                    <a:pt x="12" y="1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5" name="Freeform 1743">
              <a:extLst>
                <a:ext uri="{FF2B5EF4-FFF2-40B4-BE49-F238E27FC236}">
                  <a16:creationId xmlns:a16="http://schemas.microsoft.com/office/drawing/2014/main" id="{4371DA91-D477-4C22-AFBF-3D88EDE67FAE}"/>
                </a:ext>
              </a:extLst>
            </p:cNvPr>
            <p:cNvSpPr>
              <a:spLocks/>
            </p:cNvSpPr>
            <p:nvPr/>
          </p:nvSpPr>
          <p:spPr bwMode="auto">
            <a:xfrm>
              <a:off x="5214806" y="2142623"/>
              <a:ext cx="101892" cy="116963"/>
            </a:xfrm>
            <a:custGeom>
              <a:avLst/>
              <a:gdLst>
                <a:gd name="T0" fmla="*/ 0 w 40"/>
                <a:gd name="T1" fmla="*/ 0 h 40"/>
                <a:gd name="T2" fmla="*/ 11 w 40"/>
                <a:gd name="T3" fmla="*/ 29 h 40"/>
                <a:gd name="T4" fmla="*/ 40 w 40"/>
                <a:gd name="T5" fmla="*/ 40 h 40"/>
                <a:gd name="T6" fmla="*/ 0 w 40"/>
                <a:gd name="T7" fmla="*/ 40 h 40"/>
                <a:gd name="T8" fmla="*/ 0 w 40"/>
                <a:gd name="T9" fmla="*/ 0 h 40"/>
              </a:gdLst>
              <a:ahLst/>
              <a:cxnLst>
                <a:cxn ang="0">
                  <a:pos x="T0" y="T1"/>
                </a:cxn>
                <a:cxn ang="0">
                  <a:pos x="T2" y="T3"/>
                </a:cxn>
                <a:cxn ang="0">
                  <a:pos x="T4" y="T5"/>
                </a:cxn>
                <a:cxn ang="0">
                  <a:pos x="T6" y="T7"/>
                </a:cxn>
                <a:cxn ang="0">
                  <a:pos x="T8" y="T9"/>
                </a:cxn>
              </a:cxnLst>
              <a:rect l="0" t="0" r="r" b="b"/>
              <a:pathLst>
                <a:path w="40" h="40">
                  <a:moveTo>
                    <a:pt x="0" y="0"/>
                  </a:moveTo>
                  <a:cubicBezTo>
                    <a:pt x="15" y="6"/>
                    <a:pt x="9" y="18"/>
                    <a:pt x="11" y="29"/>
                  </a:cubicBezTo>
                  <a:cubicBezTo>
                    <a:pt x="21" y="32"/>
                    <a:pt x="34" y="25"/>
                    <a:pt x="40" y="40"/>
                  </a:cubicBezTo>
                  <a:cubicBezTo>
                    <a:pt x="27" y="40"/>
                    <a:pt x="14" y="40"/>
                    <a:pt x="0" y="40"/>
                  </a:cubicBezTo>
                  <a:cubicBezTo>
                    <a:pt x="0" y="27"/>
                    <a:pt x="0" y="14"/>
                    <a:pt x="0"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6" name="Freeform 1746">
              <a:extLst>
                <a:ext uri="{FF2B5EF4-FFF2-40B4-BE49-F238E27FC236}">
                  <a16:creationId xmlns:a16="http://schemas.microsoft.com/office/drawing/2014/main" id="{E88AD649-738E-4DE5-8D0C-5792B5581404}"/>
                </a:ext>
              </a:extLst>
            </p:cNvPr>
            <p:cNvSpPr>
              <a:spLocks/>
            </p:cNvSpPr>
            <p:nvPr/>
          </p:nvSpPr>
          <p:spPr bwMode="auto">
            <a:xfrm>
              <a:off x="5180841" y="1861912"/>
              <a:ext cx="418878" cy="409374"/>
            </a:xfrm>
            <a:custGeom>
              <a:avLst/>
              <a:gdLst>
                <a:gd name="T0" fmla="*/ 46 w 155"/>
                <a:gd name="T1" fmla="*/ 82 h 150"/>
                <a:gd name="T2" fmla="*/ 61 w 155"/>
                <a:gd name="T3" fmla="*/ 107 h 150"/>
                <a:gd name="T4" fmla="*/ 63 w 155"/>
                <a:gd name="T5" fmla="*/ 105 h 150"/>
                <a:gd name="T6" fmla="*/ 116 w 155"/>
                <a:gd name="T7" fmla="*/ 26 h 150"/>
                <a:gd name="T8" fmla="*/ 129 w 155"/>
                <a:gd name="T9" fmla="*/ 6 h 150"/>
                <a:gd name="T10" fmla="*/ 138 w 155"/>
                <a:gd name="T11" fmla="*/ 1 h 150"/>
                <a:gd name="T12" fmla="*/ 144 w 155"/>
                <a:gd name="T13" fmla="*/ 3 h 150"/>
                <a:gd name="T14" fmla="*/ 149 w 155"/>
                <a:gd name="T15" fmla="*/ 5 h 150"/>
                <a:gd name="T16" fmla="*/ 153 w 155"/>
                <a:gd name="T17" fmla="*/ 8 h 150"/>
                <a:gd name="T18" fmla="*/ 152 w 155"/>
                <a:gd name="T19" fmla="*/ 23 h 150"/>
                <a:gd name="T20" fmla="*/ 124 w 155"/>
                <a:gd name="T21" fmla="*/ 63 h 150"/>
                <a:gd name="T22" fmla="*/ 72 w 155"/>
                <a:gd name="T23" fmla="*/ 140 h 150"/>
                <a:gd name="T24" fmla="*/ 47 w 155"/>
                <a:gd name="T25" fmla="*/ 139 h 150"/>
                <a:gd name="T26" fmla="*/ 4 w 155"/>
                <a:gd name="T27" fmla="*/ 62 h 150"/>
                <a:gd name="T28" fmla="*/ 6 w 155"/>
                <a:gd name="T29" fmla="*/ 44 h 150"/>
                <a:gd name="T30" fmla="*/ 25 w 155"/>
                <a:gd name="T31" fmla="*/ 45 h 150"/>
                <a:gd name="T32" fmla="*/ 26 w 155"/>
                <a:gd name="T33" fmla="*/ 46 h 150"/>
                <a:gd name="T34" fmla="*/ 41 w 155"/>
                <a:gd name="T35" fmla="*/ 7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150">
                  <a:moveTo>
                    <a:pt x="46" y="82"/>
                  </a:moveTo>
                  <a:cubicBezTo>
                    <a:pt x="51" y="90"/>
                    <a:pt x="56" y="98"/>
                    <a:pt x="61" y="107"/>
                  </a:cubicBezTo>
                  <a:cubicBezTo>
                    <a:pt x="61" y="106"/>
                    <a:pt x="62" y="106"/>
                    <a:pt x="63" y="105"/>
                  </a:cubicBezTo>
                  <a:cubicBezTo>
                    <a:pt x="80" y="79"/>
                    <a:pt x="98" y="53"/>
                    <a:pt x="116" y="26"/>
                  </a:cubicBezTo>
                  <a:cubicBezTo>
                    <a:pt x="120" y="20"/>
                    <a:pt x="125" y="13"/>
                    <a:pt x="129" y="6"/>
                  </a:cubicBezTo>
                  <a:cubicBezTo>
                    <a:pt x="132" y="3"/>
                    <a:pt x="135" y="1"/>
                    <a:pt x="138" y="1"/>
                  </a:cubicBezTo>
                  <a:cubicBezTo>
                    <a:pt x="141" y="0"/>
                    <a:pt x="143" y="0"/>
                    <a:pt x="144" y="3"/>
                  </a:cubicBezTo>
                  <a:cubicBezTo>
                    <a:pt x="145" y="4"/>
                    <a:pt x="147" y="5"/>
                    <a:pt x="149" y="5"/>
                  </a:cubicBezTo>
                  <a:cubicBezTo>
                    <a:pt x="151" y="5"/>
                    <a:pt x="152" y="6"/>
                    <a:pt x="153" y="8"/>
                  </a:cubicBezTo>
                  <a:cubicBezTo>
                    <a:pt x="155" y="13"/>
                    <a:pt x="155" y="18"/>
                    <a:pt x="152" y="23"/>
                  </a:cubicBezTo>
                  <a:cubicBezTo>
                    <a:pt x="143" y="36"/>
                    <a:pt x="133" y="49"/>
                    <a:pt x="124" y="63"/>
                  </a:cubicBezTo>
                  <a:cubicBezTo>
                    <a:pt x="107" y="89"/>
                    <a:pt x="89" y="114"/>
                    <a:pt x="72" y="140"/>
                  </a:cubicBezTo>
                  <a:cubicBezTo>
                    <a:pt x="65" y="150"/>
                    <a:pt x="53" y="150"/>
                    <a:pt x="47" y="139"/>
                  </a:cubicBezTo>
                  <a:cubicBezTo>
                    <a:pt x="32" y="114"/>
                    <a:pt x="18" y="88"/>
                    <a:pt x="4" y="62"/>
                  </a:cubicBezTo>
                  <a:cubicBezTo>
                    <a:pt x="0" y="56"/>
                    <a:pt x="1" y="48"/>
                    <a:pt x="6" y="44"/>
                  </a:cubicBezTo>
                  <a:cubicBezTo>
                    <a:pt x="12" y="40"/>
                    <a:pt x="20" y="40"/>
                    <a:pt x="25" y="45"/>
                  </a:cubicBezTo>
                  <a:cubicBezTo>
                    <a:pt x="25" y="45"/>
                    <a:pt x="26" y="46"/>
                    <a:pt x="26" y="46"/>
                  </a:cubicBezTo>
                  <a:cubicBezTo>
                    <a:pt x="31" y="55"/>
                    <a:pt x="36" y="64"/>
                    <a:pt x="41" y="73"/>
                  </a:cubicBezTo>
                </a:path>
              </a:pathLst>
            </a:custGeom>
            <a:solidFill>
              <a:srgbClr val="336987"/>
            </a:solidFill>
            <a:ln>
              <a:noFill/>
            </a:ln>
          </p:spPr>
          <p:txBody>
            <a:bodyPr vert="horz" wrap="square" lIns="121920" tIns="60960" rIns="121920" bIns="60960" numCol="1" anchor="t" anchorCtr="0" compatLnSpc="1">
              <a:prstTxWarp prst="textNoShape">
                <a:avLst/>
              </a:prstTxWarp>
            </a:bodyPr>
            <a:lstStyle/>
            <a:p>
              <a:endParaRPr lang="es-PE" sz="2400"/>
            </a:p>
          </p:txBody>
        </p:sp>
        <p:sp>
          <p:nvSpPr>
            <p:cNvPr id="57" name="Freeform 1725">
              <a:extLst>
                <a:ext uri="{FF2B5EF4-FFF2-40B4-BE49-F238E27FC236}">
                  <a16:creationId xmlns:a16="http://schemas.microsoft.com/office/drawing/2014/main" id="{B7847F92-F3DC-49D7-91BD-C2783C97AE8A}"/>
                </a:ext>
              </a:extLst>
            </p:cNvPr>
            <p:cNvSpPr>
              <a:spLocks/>
            </p:cNvSpPr>
            <p:nvPr/>
          </p:nvSpPr>
          <p:spPr bwMode="auto">
            <a:xfrm>
              <a:off x="4949478" y="2704042"/>
              <a:ext cx="2522201" cy="646828"/>
            </a:xfrm>
            <a:custGeom>
              <a:avLst/>
              <a:gdLst>
                <a:gd name="T0" fmla="*/ 607 w 607"/>
                <a:gd name="T1" fmla="*/ 0 h 32"/>
                <a:gd name="T2" fmla="*/ 607 w 607"/>
                <a:gd name="T3" fmla="*/ 32 h 32"/>
                <a:gd name="T4" fmla="*/ 0 w 607"/>
                <a:gd name="T5" fmla="*/ 32 h 32"/>
                <a:gd name="T6" fmla="*/ 0 w 607"/>
                <a:gd name="T7" fmla="*/ 13 h 32"/>
                <a:gd name="T8" fmla="*/ 0 w 607"/>
                <a:gd name="T9" fmla="*/ 0 h 32"/>
                <a:gd name="T10" fmla="*/ 607 w 607"/>
                <a:gd name="T11" fmla="*/ 0 h 32"/>
              </a:gdLst>
              <a:ahLst/>
              <a:cxnLst>
                <a:cxn ang="0">
                  <a:pos x="T0" y="T1"/>
                </a:cxn>
                <a:cxn ang="0">
                  <a:pos x="T2" y="T3"/>
                </a:cxn>
                <a:cxn ang="0">
                  <a:pos x="T4" y="T5"/>
                </a:cxn>
                <a:cxn ang="0">
                  <a:pos x="T6" y="T7"/>
                </a:cxn>
                <a:cxn ang="0">
                  <a:pos x="T8" y="T9"/>
                </a:cxn>
                <a:cxn ang="0">
                  <a:pos x="T10" y="T11"/>
                </a:cxn>
              </a:cxnLst>
              <a:rect l="0" t="0" r="r" b="b"/>
              <a:pathLst>
                <a:path w="607" h="32">
                  <a:moveTo>
                    <a:pt x="607" y="0"/>
                  </a:moveTo>
                  <a:cubicBezTo>
                    <a:pt x="607" y="10"/>
                    <a:pt x="607" y="20"/>
                    <a:pt x="607" y="32"/>
                  </a:cubicBezTo>
                  <a:cubicBezTo>
                    <a:pt x="405" y="32"/>
                    <a:pt x="203" y="32"/>
                    <a:pt x="0" y="32"/>
                  </a:cubicBezTo>
                  <a:cubicBezTo>
                    <a:pt x="0" y="25"/>
                    <a:pt x="0" y="19"/>
                    <a:pt x="0" y="13"/>
                  </a:cubicBezTo>
                  <a:cubicBezTo>
                    <a:pt x="0" y="9"/>
                    <a:pt x="0" y="5"/>
                    <a:pt x="0" y="0"/>
                  </a:cubicBezTo>
                  <a:cubicBezTo>
                    <a:pt x="203" y="0"/>
                    <a:pt x="405" y="0"/>
                    <a:pt x="607" y="0"/>
                  </a:cubicBezTo>
                  <a:close/>
                </a:path>
              </a:pathLst>
            </a:custGeom>
            <a:solidFill>
              <a:srgbClr val="336987"/>
            </a:solidFill>
            <a:ln>
              <a:noFill/>
            </a:ln>
          </p:spPr>
          <p:txBody>
            <a:bodyPr vert="horz" wrap="square" lIns="121920" tIns="60960" rIns="121920" bIns="60960" numCol="1" anchor="t" anchorCtr="0" compatLnSpc="1">
              <a:prstTxWarp prst="textNoShape">
                <a:avLst/>
              </a:prstTxWarp>
            </a:bodyPr>
            <a:lstStyle/>
            <a:p>
              <a:pPr algn="ctr"/>
              <a:r>
                <a:rPr lang="es-ES" altLang="zh-CN" sz="1000" dirty="0">
                  <a:solidFill>
                    <a:schemeClr val="bg1"/>
                  </a:solidFill>
                  <a:latin typeface="+mn-ea"/>
                </a:rPr>
                <a:t>AEI.01.04 Carga procesal resuelta oportunamente en beneficio de la población</a:t>
              </a:r>
            </a:p>
            <a:p>
              <a:pPr algn="ctr"/>
              <a:endParaRPr lang="es-PE" sz="900" dirty="0">
                <a:solidFill>
                  <a:schemeClr val="bg1"/>
                </a:solidFill>
              </a:endParaRPr>
            </a:p>
          </p:txBody>
        </p:sp>
      </p:grpSp>
      <p:sp>
        <p:nvSpPr>
          <p:cNvPr id="59" name="圆角矩形 39">
            <a:extLst>
              <a:ext uri="{FF2B5EF4-FFF2-40B4-BE49-F238E27FC236}">
                <a16:creationId xmlns:a16="http://schemas.microsoft.com/office/drawing/2014/main" id="{2044B70F-188D-43CA-A2F5-7FC955BC1696}"/>
              </a:ext>
            </a:extLst>
          </p:cNvPr>
          <p:cNvSpPr/>
          <p:nvPr/>
        </p:nvSpPr>
        <p:spPr>
          <a:xfrm>
            <a:off x="2315339" y="5703338"/>
            <a:ext cx="3954503" cy="29524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cs typeface="+mn-ea"/>
              <a:sym typeface="+mn-lt"/>
            </a:endParaRPr>
          </a:p>
        </p:txBody>
      </p:sp>
      <p:sp>
        <p:nvSpPr>
          <p:cNvPr id="60" name="圆角矩形 63">
            <a:extLst>
              <a:ext uri="{FF2B5EF4-FFF2-40B4-BE49-F238E27FC236}">
                <a16:creationId xmlns:a16="http://schemas.microsoft.com/office/drawing/2014/main" id="{8E38CF1F-6C10-424E-8358-B407C40999FE}"/>
              </a:ext>
            </a:extLst>
          </p:cNvPr>
          <p:cNvSpPr>
            <a:spLocks noChangeAspect="1"/>
          </p:cNvSpPr>
          <p:nvPr/>
        </p:nvSpPr>
        <p:spPr>
          <a:xfrm>
            <a:off x="2281768" y="5094780"/>
            <a:ext cx="4954181" cy="567234"/>
          </a:xfrm>
          <a:prstGeom prst="roundRect">
            <a:avLst/>
          </a:prstGeom>
          <a:solidFill>
            <a:schemeClr val="bg1">
              <a:lumMod val="85000"/>
            </a:schemeClr>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defRPr/>
            </a:pPr>
            <a:r>
              <a:rPr lang="es-ES" altLang="zh-CN" sz="1200" b="1" dirty="0">
                <a:cs typeface="+mn-ea"/>
                <a:sym typeface="+mn-lt"/>
              </a:rPr>
              <a:t>Creación de 150 Órganos jurisdiccionales</a:t>
            </a:r>
          </a:p>
          <a:p>
            <a:pPr algn="just">
              <a:defRPr/>
            </a:pPr>
            <a:r>
              <a:rPr lang="es-ES" altLang="zh-CN" sz="1200" b="1" dirty="0">
                <a:cs typeface="+mn-ea"/>
                <a:sym typeface="+mn-lt"/>
              </a:rPr>
              <a:t>Creación de 35 Módulos, con 272 Secretarías de ejecución</a:t>
            </a:r>
          </a:p>
          <a:p>
            <a:pPr algn="just">
              <a:lnSpc>
                <a:spcPct val="120000"/>
              </a:lnSpc>
              <a:spcBef>
                <a:spcPts val="536"/>
              </a:spcBef>
              <a:spcAft>
                <a:spcPts val="536"/>
              </a:spcAft>
              <a:defRPr/>
            </a:pPr>
            <a:endParaRPr lang="zh-CN" altLang="en-US" sz="1400" b="0" dirty="0">
              <a:solidFill>
                <a:srgbClr val="454545"/>
              </a:solidFill>
              <a:cs typeface="+mn-ea"/>
              <a:sym typeface="+mn-lt"/>
            </a:endParaRPr>
          </a:p>
        </p:txBody>
      </p:sp>
      <p:grpSp>
        <p:nvGrpSpPr>
          <p:cNvPr id="61" name="그룹 61">
            <a:extLst>
              <a:ext uri="{FF2B5EF4-FFF2-40B4-BE49-F238E27FC236}">
                <a16:creationId xmlns:a16="http://schemas.microsoft.com/office/drawing/2014/main" id="{C7B805E8-B460-467D-B74B-5F6283DC2E5E}"/>
              </a:ext>
            </a:extLst>
          </p:cNvPr>
          <p:cNvGrpSpPr/>
          <p:nvPr/>
        </p:nvGrpSpPr>
        <p:grpSpPr>
          <a:xfrm>
            <a:off x="861238" y="5194799"/>
            <a:ext cx="1300314" cy="1305680"/>
            <a:chOff x="4440672" y="1511354"/>
            <a:chExt cx="3343265" cy="3378518"/>
          </a:xfrm>
        </p:grpSpPr>
        <p:sp>
          <p:nvSpPr>
            <p:cNvPr id="62" name="자유형: 도형 19">
              <a:extLst>
                <a:ext uri="{FF2B5EF4-FFF2-40B4-BE49-F238E27FC236}">
                  <a16:creationId xmlns:a16="http://schemas.microsoft.com/office/drawing/2014/main" id="{5B722A07-6BFD-45E4-ADF4-13FC38BE6479}"/>
                </a:ext>
              </a:extLst>
            </p:cNvPr>
            <p:cNvSpPr/>
            <p:nvPr/>
          </p:nvSpPr>
          <p:spPr>
            <a:xfrm rot="18805991">
              <a:off x="4423046" y="1528980"/>
              <a:ext cx="3378518" cy="3343265"/>
            </a:xfrm>
            <a:custGeom>
              <a:avLst/>
              <a:gdLst>
                <a:gd name="connsiteX0" fmla="*/ 1582868 w 3378518"/>
                <a:gd name="connsiteY0" fmla="*/ 2514775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910377 w 3378518"/>
                <a:gd name="connsiteY6" fmla="*/ 1787884 h 3343265"/>
                <a:gd name="connsiteX7" fmla="*/ 909725 w 3378518"/>
                <a:gd name="connsiteY7" fmla="*/ 1788361 h 3343265"/>
                <a:gd name="connsiteX8" fmla="*/ 905259 w 3378518"/>
                <a:gd name="connsiteY8" fmla="*/ 1785216 h 3343265"/>
                <a:gd name="connsiteX9" fmla="*/ 1540529 w 3378518"/>
                <a:gd name="connsiteY9" fmla="*/ 2416784 h 3343265"/>
                <a:gd name="connsiteX10" fmla="*/ 1544133 w 3378518"/>
                <a:gd name="connsiteY10" fmla="*/ 2425125 h 3343265"/>
                <a:gd name="connsiteX11" fmla="*/ 1537828 w 3378518"/>
                <a:gd name="connsiteY11" fmla="*/ 2422532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1582868 w 3378518"/>
                <a:gd name="connsiteY0" fmla="*/ 2514775 h 3343265"/>
                <a:gd name="connsiteX1" fmla="*/ 1585140 w 3378518"/>
                <a:gd name="connsiteY1" fmla="*/ 2520032 h 3343265"/>
                <a:gd name="connsiteX2" fmla="*/ 1571007 w 3378518"/>
                <a:gd name="connsiteY2" fmla="*/ 2543617 h 3343265"/>
                <a:gd name="connsiteX3" fmla="*/ 1582868 w 3378518"/>
                <a:gd name="connsiteY3" fmla="*/ 2514775 h 3343265"/>
                <a:gd name="connsiteX4" fmla="*/ 890036 w 3378518"/>
                <a:gd name="connsiteY4" fmla="*/ 1777279 h 3343265"/>
                <a:gd name="connsiteX5" fmla="*/ 867690 w 3378518"/>
                <a:gd name="connsiteY5" fmla="*/ 1772294 h 3343265"/>
                <a:gd name="connsiteX6" fmla="*/ 874046 w 3378518"/>
                <a:gd name="connsiteY6" fmla="*/ 1768943 h 3343265"/>
                <a:gd name="connsiteX7" fmla="*/ 890036 w 3378518"/>
                <a:gd name="connsiteY7" fmla="*/ 1777279 h 3343265"/>
                <a:gd name="connsiteX8" fmla="*/ 910377 w 3378518"/>
                <a:gd name="connsiteY8" fmla="*/ 1787884 h 3343265"/>
                <a:gd name="connsiteX9" fmla="*/ 909725 w 3378518"/>
                <a:gd name="connsiteY9" fmla="*/ 1788361 h 3343265"/>
                <a:gd name="connsiteX10" fmla="*/ 905259 w 3378518"/>
                <a:gd name="connsiteY10" fmla="*/ 1785216 h 3343265"/>
                <a:gd name="connsiteX11" fmla="*/ 910377 w 3378518"/>
                <a:gd name="connsiteY11" fmla="*/ 1787884 h 3343265"/>
                <a:gd name="connsiteX12" fmla="*/ 1540529 w 3378518"/>
                <a:gd name="connsiteY12" fmla="*/ 2416784 h 3343265"/>
                <a:gd name="connsiteX13" fmla="*/ 1544133 w 3378518"/>
                <a:gd name="connsiteY13" fmla="*/ 2425125 h 3343265"/>
                <a:gd name="connsiteX14" fmla="*/ 1537828 w 3378518"/>
                <a:gd name="connsiteY14" fmla="*/ 2422532 h 3343265"/>
                <a:gd name="connsiteX15" fmla="*/ 1540529 w 3378518"/>
                <a:gd name="connsiteY15" fmla="*/ 2416784 h 3343265"/>
                <a:gd name="connsiteX16" fmla="*/ 2052499 w 3378518"/>
                <a:gd name="connsiteY16" fmla="*/ 409197 h 3343265"/>
                <a:gd name="connsiteX17" fmla="*/ 1721848 w 3378518"/>
                <a:gd name="connsiteY17" fmla="*/ 978193 h 3343265"/>
                <a:gd name="connsiteX18" fmla="*/ 1718264 w 3378518"/>
                <a:gd name="connsiteY18" fmla="*/ 1549318 h 3343265"/>
                <a:gd name="connsiteX19" fmla="*/ 1553358 w 3378518"/>
                <a:gd name="connsiteY19" fmla="*/ 1712169 h 3343265"/>
                <a:gd name="connsiteX20" fmla="*/ 982233 w 3378518"/>
                <a:gd name="connsiteY20" fmla="*/ 1708585 h 3343265"/>
                <a:gd name="connsiteX21" fmla="*/ 438132 w 3378518"/>
                <a:gd name="connsiteY21" fmla="*/ 1996240 h 3343265"/>
                <a:gd name="connsiteX22" fmla="*/ 1327831 w 3378518"/>
                <a:gd name="connsiteY22" fmla="*/ 2935982 h 3343265"/>
                <a:gd name="connsiteX23" fmla="*/ 1644360 w 3378518"/>
                <a:gd name="connsiteY23" fmla="*/ 2379076 h 3343265"/>
                <a:gd name="connsiteX24" fmla="*/ 1647944 w 3378518"/>
                <a:gd name="connsiteY24" fmla="*/ 1807951 h 3343265"/>
                <a:gd name="connsiteX25" fmla="*/ 1812850 w 3378518"/>
                <a:gd name="connsiteY25" fmla="*/ 1645100 h 3343265"/>
                <a:gd name="connsiteX26" fmla="*/ 2383975 w 3378518"/>
                <a:gd name="connsiteY26" fmla="*/ 1648684 h 3343265"/>
                <a:gd name="connsiteX27" fmla="*/ 2775160 w 3378518"/>
                <a:gd name="connsiteY27" fmla="*/ 1524061 h 3343265"/>
                <a:gd name="connsiteX28" fmla="*/ 2793741 w 3378518"/>
                <a:gd name="connsiteY28" fmla="*/ 1508778 h 3343265"/>
                <a:gd name="connsiteX29" fmla="*/ 2816322 w 3378518"/>
                <a:gd name="connsiteY29" fmla="*/ 1508471 h 3343265"/>
                <a:gd name="connsiteX30" fmla="*/ 2806599 w 3378518"/>
                <a:gd name="connsiteY30" fmla="*/ 1498202 h 3343265"/>
                <a:gd name="connsiteX31" fmla="*/ 2837773 w 3378518"/>
                <a:gd name="connsiteY31" fmla="*/ 1472561 h 3343265"/>
                <a:gd name="connsiteX32" fmla="*/ 2941609 w 3378518"/>
                <a:gd name="connsiteY32" fmla="*/ 1348315 h 3343265"/>
                <a:gd name="connsiteX33" fmla="*/ 2052499 w 3378518"/>
                <a:gd name="connsiteY33" fmla="*/ 409197 h 3343265"/>
                <a:gd name="connsiteX34" fmla="*/ 2174049 w 3378518"/>
                <a:gd name="connsiteY34" fmla="*/ 52146 h 3343265"/>
                <a:gd name="connsiteX35" fmla="*/ 3332823 w 3378518"/>
                <a:gd name="connsiteY35" fmla="*/ 1276097 h 3343265"/>
                <a:gd name="connsiteX36" fmla="*/ 3326372 w 3378518"/>
                <a:gd name="connsiteY36" fmla="*/ 1512000 h 3343265"/>
                <a:gd name="connsiteX37" fmla="*/ 3090468 w 3378518"/>
                <a:gd name="connsiteY37" fmla="*/ 1505547 h 3343265"/>
                <a:gd name="connsiteX38" fmla="*/ 3073378 w 3378518"/>
                <a:gd name="connsiteY38" fmla="*/ 1487496 h 3343265"/>
                <a:gd name="connsiteX39" fmla="*/ 2382792 w 3378518"/>
                <a:gd name="connsiteY39" fmla="*/ 1837062 h 3343265"/>
                <a:gd name="connsiteX40" fmla="*/ 1832752 w 3378518"/>
                <a:gd name="connsiteY40" fmla="*/ 1833609 h 3343265"/>
                <a:gd name="connsiteX41" fmla="*/ 1832752 w 3378518"/>
                <a:gd name="connsiteY41" fmla="*/ 2374892 h 3343265"/>
                <a:gd name="connsiteX42" fmla="*/ 1457702 w 3378518"/>
                <a:gd name="connsiteY42" fmla="*/ 3079064 h 3343265"/>
                <a:gd name="connsiteX43" fmla="*/ 1440373 w 3378518"/>
                <a:gd name="connsiteY43" fmla="*/ 3297572 h 3343265"/>
                <a:gd name="connsiteX44" fmla="*/ 1204469 w 3378518"/>
                <a:gd name="connsiteY44" fmla="*/ 3291119 h 3343265"/>
                <a:gd name="connsiteX45" fmla="*/ 45693 w 3378518"/>
                <a:gd name="connsiteY45" fmla="*/ 2067168 h 3343265"/>
                <a:gd name="connsiteX46" fmla="*/ 52146 w 3378518"/>
                <a:gd name="connsiteY46" fmla="*/ 1831267 h 3343265"/>
                <a:gd name="connsiteX47" fmla="*/ 288050 w 3378518"/>
                <a:gd name="connsiteY47" fmla="*/ 1837718 h 3343265"/>
                <a:gd name="connsiteX48" fmla="*/ 305161 w 3378518"/>
                <a:gd name="connsiteY48" fmla="*/ 1855791 h 3343265"/>
                <a:gd name="connsiteX49" fmla="*/ 978047 w 3378518"/>
                <a:gd name="connsiteY49" fmla="*/ 1520187 h 3343265"/>
                <a:gd name="connsiteX50" fmla="*/ 1530057 w 3378518"/>
                <a:gd name="connsiteY50" fmla="*/ 1520187 h 3343265"/>
                <a:gd name="connsiteX51" fmla="*/ 1533467 w 3378518"/>
                <a:gd name="connsiteY51" fmla="*/ 977008 h 3343265"/>
                <a:gd name="connsiteX52" fmla="*/ 1923558 w 3378518"/>
                <a:gd name="connsiteY52" fmla="*/ 268587 h 3343265"/>
                <a:gd name="connsiteX53" fmla="*/ 1938145 w 3378518"/>
                <a:gd name="connsiteY53" fmla="*/ 45695 h 3343265"/>
                <a:gd name="connsiteX54" fmla="*/ 2174049 w 3378518"/>
                <a:gd name="connsiteY54" fmla="*/ 52146 h 3343265"/>
                <a:gd name="connsiteX0" fmla="*/ 1571007 w 3378518"/>
                <a:gd name="connsiteY0" fmla="*/ 2543617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890036 w 3378518"/>
                <a:gd name="connsiteY6" fmla="*/ 1777279 h 3343265"/>
                <a:gd name="connsiteX7" fmla="*/ 910377 w 3378518"/>
                <a:gd name="connsiteY7" fmla="*/ 1787884 h 3343265"/>
                <a:gd name="connsiteX8" fmla="*/ 909725 w 3378518"/>
                <a:gd name="connsiteY8" fmla="*/ 1788361 h 3343265"/>
                <a:gd name="connsiteX9" fmla="*/ 905259 w 3378518"/>
                <a:gd name="connsiteY9" fmla="*/ 1785216 h 3343265"/>
                <a:gd name="connsiteX10" fmla="*/ 910377 w 3378518"/>
                <a:gd name="connsiteY10" fmla="*/ 1787884 h 3343265"/>
                <a:gd name="connsiteX11" fmla="*/ 1540529 w 3378518"/>
                <a:gd name="connsiteY11" fmla="*/ 2416784 h 3343265"/>
                <a:gd name="connsiteX12" fmla="*/ 1544133 w 3378518"/>
                <a:gd name="connsiteY12" fmla="*/ 2425125 h 3343265"/>
                <a:gd name="connsiteX13" fmla="*/ 1537828 w 3378518"/>
                <a:gd name="connsiteY13" fmla="*/ 2422532 h 3343265"/>
                <a:gd name="connsiteX14" fmla="*/ 1540529 w 3378518"/>
                <a:gd name="connsiteY14" fmla="*/ 2416784 h 3343265"/>
                <a:gd name="connsiteX15" fmla="*/ 2052499 w 3378518"/>
                <a:gd name="connsiteY15" fmla="*/ 409197 h 3343265"/>
                <a:gd name="connsiteX16" fmla="*/ 1721848 w 3378518"/>
                <a:gd name="connsiteY16" fmla="*/ 978193 h 3343265"/>
                <a:gd name="connsiteX17" fmla="*/ 1718264 w 3378518"/>
                <a:gd name="connsiteY17" fmla="*/ 1549318 h 3343265"/>
                <a:gd name="connsiteX18" fmla="*/ 1553358 w 3378518"/>
                <a:gd name="connsiteY18" fmla="*/ 1712169 h 3343265"/>
                <a:gd name="connsiteX19" fmla="*/ 982233 w 3378518"/>
                <a:gd name="connsiteY19" fmla="*/ 1708585 h 3343265"/>
                <a:gd name="connsiteX20" fmla="*/ 438132 w 3378518"/>
                <a:gd name="connsiteY20" fmla="*/ 1996240 h 3343265"/>
                <a:gd name="connsiteX21" fmla="*/ 1327831 w 3378518"/>
                <a:gd name="connsiteY21" fmla="*/ 2935982 h 3343265"/>
                <a:gd name="connsiteX22" fmla="*/ 1644360 w 3378518"/>
                <a:gd name="connsiteY22" fmla="*/ 2379076 h 3343265"/>
                <a:gd name="connsiteX23" fmla="*/ 1647944 w 3378518"/>
                <a:gd name="connsiteY23" fmla="*/ 1807951 h 3343265"/>
                <a:gd name="connsiteX24" fmla="*/ 1812850 w 3378518"/>
                <a:gd name="connsiteY24" fmla="*/ 1645100 h 3343265"/>
                <a:gd name="connsiteX25" fmla="*/ 2383975 w 3378518"/>
                <a:gd name="connsiteY25" fmla="*/ 1648684 h 3343265"/>
                <a:gd name="connsiteX26" fmla="*/ 2775160 w 3378518"/>
                <a:gd name="connsiteY26" fmla="*/ 1524061 h 3343265"/>
                <a:gd name="connsiteX27" fmla="*/ 2793741 w 3378518"/>
                <a:gd name="connsiteY27" fmla="*/ 1508778 h 3343265"/>
                <a:gd name="connsiteX28" fmla="*/ 2816322 w 3378518"/>
                <a:gd name="connsiteY28" fmla="*/ 1508471 h 3343265"/>
                <a:gd name="connsiteX29" fmla="*/ 2806599 w 3378518"/>
                <a:gd name="connsiteY29" fmla="*/ 1498202 h 3343265"/>
                <a:gd name="connsiteX30" fmla="*/ 2837773 w 3378518"/>
                <a:gd name="connsiteY30" fmla="*/ 1472561 h 3343265"/>
                <a:gd name="connsiteX31" fmla="*/ 2941609 w 3378518"/>
                <a:gd name="connsiteY31" fmla="*/ 1348315 h 3343265"/>
                <a:gd name="connsiteX32" fmla="*/ 2052499 w 3378518"/>
                <a:gd name="connsiteY32" fmla="*/ 409197 h 3343265"/>
                <a:gd name="connsiteX33" fmla="*/ 2174049 w 3378518"/>
                <a:gd name="connsiteY33" fmla="*/ 52146 h 3343265"/>
                <a:gd name="connsiteX34" fmla="*/ 3332823 w 3378518"/>
                <a:gd name="connsiteY34" fmla="*/ 1276097 h 3343265"/>
                <a:gd name="connsiteX35" fmla="*/ 3326372 w 3378518"/>
                <a:gd name="connsiteY35" fmla="*/ 1512000 h 3343265"/>
                <a:gd name="connsiteX36" fmla="*/ 3090468 w 3378518"/>
                <a:gd name="connsiteY36" fmla="*/ 1505547 h 3343265"/>
                <a:gd name="connsiteX37" fmla="*/ 3073378 w 3378518"/>
                <a:gd name="connsiteY37" fmla="*/ 1487496 h 3343265"/>
                <a:gd name="connsiteX38" fmla="*/ 2382792 w 3378518"/>
                <a:gd name="connsiteY38" fmla="*/ 1837062 h 3343265"/>
                <a:gd name="connsiteX39" fmla="*/ 1832752 w 3378518"/>
                <a:gd name="connsiteY39" fmla="*/ 1833609 h 3343265"/>
                <a:gd name="connsiteX40" fmla="*/ 1832752 w 3378518"/>
                <a:gd name="connsiteY40" fmla="*/ 2374892 h 3343265"/>
                <a:gd name="connsiteX41" fmla="*/ 1457702 w 3378518"/>
                <a:gd name="connsiteY41" fmla="*/ 3079064 h 3343265"/>
                <a:gd name="connsiteX42" fmla="*/ 1440373 w 3378518"/>
                <a:gd name="connsiteY42" fmla="*/ 3297572 h 3343265"/>
                <a:gd name="connsiteX43" fmla="*/ 1204469 w 3378518"/>
                <a:gd name="connsiteY43" fmla="*/ 3291119 h 3343265"/>
                <a:gd name="connsiteX44" fmla="*/ 45693 w 3378518"/>
                <a:gd name="connsiteY44" fmla="*/ 2067168 h 3343265"/>
                <a:gd name="connsiteX45" fmla="*/ 52146 w 3378518"/>
                <a:gd name="connsiteY45" fmla="*/ 1831267 h 3343265"/>
                <a:gd name="connsiteX46" fmla="*/ 288050 w 3378518"/>
                <a:gd name="connsiteY46" fmla="*/ 1837718 h 3343265"/>
                <a:gd name="connsiteX47" fmla="*/ 305161 w 3378518"/>
                <a:gd name="connsiteY47" fmla="*/ 1855791 h 3343265"/>
                <a:gd name="connsiteX48" fmla="*/ 978047 w 3378518"/>
                <a:gd name="connsiteY48" fmla="*/ 1520187 h 3343265"/>
                <a:gd name="connsiteX49" fmla="*/ 1530057 w 3378518"/>
                <a:gd name="connsiteY49" fmla="*/ 1520187 h 3343265"/>
                <a:gd name="connsiteX50" fmla="*/ 1533467 w 3378518"/>
                <a:gd name="connsiteY50" fmla="*/ 977008 h 3343265"/>
                <a:gd name="connsiteX51" fmla="*/ 1923558 w 3378518"/>
                <a:gd name="connsiteY51" fmla="*/ 268587 h 3343265"/>
                <a:gd name="connsiteX52" fmla="*/ 1938145 w 3378518"/>
                <a:gd name="connsiteY52" fmla="*/ 45695 h 3343265"/>
                <a:gd name="connsiteX53" fmla="*/ 2174049 w 3378518"/>
                <a:gd name="connsiteY53"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40529 w 3378518"/>
                <a:gd name="connsiteY8" fmla="*/ 2416784 h 3343265"/>
                <a:gd name="connsiteX9" fmla="*/ 1544133 w 3378518"/>
                <a:gd name="connsiteY9" fmla="*/ 2425125 h 3343265"/>
                <a:gd name="connsiteX10" fmla="*/ 1537828 w 3378518"/>
                <a:gd name="connsiteY10" fmla="*/ 2422532 h 3343265"/>
                <a:gd name="connsiteX11" fmla="*/ 1540529 w 3378518"/>
                <a:gd name="connsiteY11" fmla="*/ 2416784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052499 w 3378518"/>
                <a:gd name="connsiteY29" fmla="*/ 409197 h 3343265"/>
                <a:gd name="connsiteX30" fmla="*/ 2174049 w 3378518"/>
                <a:gd name="connsiteY30" fmla="*/ 52146 h 3343265"/>
                <a:gd name="connsiteX31" fmla="*/ 3332823 w 3378518"/>
                <a:gd name="connsiteY31" fmla="*/ 1276097 h 3343265"/>
                <a:gd name="connsiteX32" fmla="*/ 3326372 w 3378518"/>
                <a:gd name="connsiteY32" fmla="*/ 1512000 h 3343265"/>
                <a:gd name="connsiteX33" fmla="*/ 3090468 w 3378518"/>
                <a:gd name="connsiteY33" fmla="*/ 1505547 h 3343265"/>
                <a:gd name="connsiteX34" fmla="*/ 3073378 w 3378518"/>
                <a:gd name="connsiteY34" fmla="*/ 1487496 h 3343265"/>
                <a:gd name="connsiteX35" fmla="*/ 2382792 w 3378518"/>
                <a:gd name="connsiteY35" fmla="*/ 1837062 h 3343265"/>
                <a:gd name="connsiteX36" fmla="*/ 1832752 w 3378518"/>
                <a:gd name="connsiteY36" fmla="*/ 1833609 h 3343265"/>
                <a:gd name="connsiteX37" fmla="*/ 1832752 w 3378518"/>
                <a:gd name="connsiteY37" fmla="*/ 2374892 h 3343265"/>
                <a:gd name="connsiteX38" fmla="*/ 1457702 w 3378518"/>
                <a:gd name="connsiteY38" fmla="*/ 3079064 h 3343265"/>
                <a:gd name="connsiteX39" fmla="*/ 1440373 w 3378518"/>
                <a:gd name="connsiteY39" fmla="*/ 3297572 h 3343265"/>
                <a:gd name="connsiteX40" fmla="*/ 1204469 w 3378518"/>
                <a:gd name="connsiteY40" fmla="*/ 3291119 h 3343265"/>
                <a:gd name="connsiteX41" fmla="*/ 45693 w 3378518"/>
                <a:gd name="connsiteY41" fmla="*/ 2067168 h 3343265"/>
                <a:gd name="connsiteX42" fmla="*/ 52146 w 3378518"/>
                <a:gd name="connsiteY42" fmla="*/ 1831267 h 3343265"/>
                <a:gd name="connsiteX43" fmla="*/ 288050 w 3378518"/>
                <a:gd name="connsiteY43" fmla="*/ 1837718 h 3343265"/>
                <a:gd name="connsiteX44" fmla="*/ 305161 w 3378518"/>
                <a:gd name="connsiteY44" fmla="*/ 1855791 h 3343265"/>
                <a:gd name="connsiteX45" fmla="*/ 978047 w 3378518"/>
                <a:gd name="connsiteY45" fmla="*/ 1520187 h 3343265"/>
                <a:gd name="connsiteX46" fmla="*/ 1530057 w 3378518"/>
                <a:gd name="connsiteY46" fmla="*/ 1520187 h 3343265"/>
                <a:gd name="connsiteX47" fmla="*/ 1533467 w 3378518"/>
                <a:gd name="connsiteY47" fmla="*/ 977008 h 3343265"/>
                <a:gd name="connsiteX48" fmla="*/ 1923558 w 3378518"/>
                <a:gd name="connsiteY48" fmla="*/ 268587 h 3343265"/>
                <a:gd name="connsiteX49" fmla="*/ 1938145 w 3378518"/>
                <a:gd name="connsiteY49" fmla="*/ 45695 h 3343265"/>
                <a:gd name="connsiteX50" fmla="*/ 2174049 w 3378518"/>
                <a:gd name="connsiteY50"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37828 w 3378518"/>
                <a:gd name="connsiteY8" fmla="*/ 2422532 h 3343265"/>
                <a:gd name="connsiteX9" fmla="*/ 1544133 w 3378518"/>
                <a:gd name="connsiteY9" fmla="*/ 2425125 h 3343265"/>
                <a:gd name="connsiteX10" fmla="*/ 1537828 w 3378518"/>
                <a:gd name="connsiteY10" fmla="*/ 2422532 h 3343265"/>
                <a:gd name="connsiteX11" fmla="*/ 2052499 w 3378518"/>
                <a:gd name="connsiteY11" fmla="*/ 409197 h 3343265"/>
                <a:gd name="connsiteX12" fmla="*/ 1721848 w 3378518"/>
                <a:gd name="connsiteY12" fmla="*/ 978193 h 3343265"/>
                <a:gd name="connsiteX13" fmla="*/ 1718264 w 3378518"/>
                <a:gd name="connsiteY13" fmla="*/ 1549318 h 3343265"/>
                <a:gd name="connsiteX14" fmla="*/ 1553358 w 3378518"/>
                <a:gd name="connsiteY14" fmla="*/ 1712169 h 3343265"/>
                <a:gd name="connsiteX15" fmla="*/ 982233 w 3378518"/>
                <a:gd name="connsiteY15" fmla="*/ 1708585 h 3343265"/>
                <a:gd name="connsiteX16" fmla="*/ 438132 w 3378518"/>
                <a:gd name="connsiteY16" fmla="*/ 1996240 h 3343265"/>
                <a:gd name="connsiteX17" fmla="*/ 1327831 w 3378518"/>
                <a:gd name="connsiteY17" fmla="*/ 2935982 h 3343265"/>
                <a:gd name="connsiteX18" fmla="*/ 1644360 w 3378518"/>
                <a:gd name="connsiteY18" fmla="*/ 2379076 h 3343265"/>
                <a:gd name="connsiteX19" fmla="*/ 1647944 w 3378518"/>
                <a:gd name="connsiteY19" fmla="*/ 1807951 h 3343265"/>
                <a:gd name="connsiteX20" fmla="*/ 1812850 w 3378518"/>
                <a:gd name="connsiteY20" fmla="*/ 1645100 h 3343265"/>
                <a:gd name="connsiteX21" fmla="*/ 2383975 w 3378518"/>
                <a:gd name="connsiteY21" fmla="*/ 1648684 h 3343265"/>
                <a:gd name="connsiteX22" fmla="*/ 2775160 w 3378518"/>
                <a:gd name="connsiteY22" fmla="*/ 1524061 h 3343265"/>
                <a:gd name="connsiteX23" fmla="*/ 2793741 w 3378518"/>
                <a:gd name="connsiteY23" fmla="*/ 1508778 h 3343265"/>
                <a:gd name="connsiteX24" fmla="*/ 2816322 w 3378518"/>
                <a:gd name="connsiteY24" fmla="*/ 1508471 h 3343265"/>
                <a:gd name="connsiteX25" fmla="*/ 2806599 w 3378518"/>
                <a:gd name="connsiteY25" fmla="*/ 1498202 h 3343265"/>
                <a:gd name="connsiteX26" fmla="*/ 2837773 w 3378518"/>
                <a:gd name="connsiteY26" fmla="*/ 1472561 h 3343265"/>
                <a:gd name="connsiteX27" fmla="*/ 2941609 w 3378518"/>
                <a:gd name="connsiteY27" fmla="*/ 1348315 h 3343265"/>
                <a:gd name="connsiteX28" fmla="*/ 2052499 w 3378518"/>
                <a:gd name="connsiteY28" fmla="*/ 409197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2052499 w 3378518"/>
                <a:gd name="connsiteY8" fmla="*/ 409197 h 3343265"/>
                <a:gd name="connsiteX9" fmla="*/ 1721848 w 3378518"/>
                <a:gd name="connsiteY9" fmla="*/ 978193 h 3343265"/>
                <a:gd name="connsiteX10" fmla="*/ 1718264 w 3378518"/>
                <a:gd name="connsiteY10" fmla="*/ 1549318 h 3343265"/>
                <a:gd name="connsiteX11" fmla="*/ 1553358 w 3378518"/>
                <a:gd name="connsiteY11" fmla="*/ 1712169 h 3343265"/>
                <a:gd name="connsiteX12" fmla="*/ 982233 w 3378518"/>
                <a:gd name="connsiteY12" fmla="*/ 1708585 h 3343265"/>
                <a:gd name="connsiteX13" fmla="*/ 438132 w 3378518"/>
                <a:gd name="connsiteY13" fmla="*/ 1996240 h 3343265"/>
                <a:gd name="connsiteX14" fmla="*/ 1327831 w 3378518"/>
                <a:gd name="connsiteY14" fmla="*/ 2935982 h 3343265"/>
                <a:gd name="connsiteX15" fmla="*/ 1644360 w 3378518"/>
                <a:gd name="connsiteY15" fmla="*/ 2379076 h 3343265"/>
                <a:gd name="connsiteX16" fmla="*/ 1647944 w 3378518"/>
                <a:gd name="connsiteY16" fmla="*/ 1807951 h 3343265"/>
                <a:gd name="connsiteX17" fmla="*/ 1812850 w 3378518"/>
                <a:gd name="connsiteY17" fmla="*/ 1645100 h 3343265"/>
                <a:gd name="connsiteX18" fmla="*/ 2383975 w 3378518"/>
                <a:gd name="connsiteY18" fmla="*/ 1648684 h 3343265"/>
                <a:gd name="connsiteX19" fmla="*/ 2775160 w 3378518"/>
                <a:gd name="connsiteY19" fmla="*/ 1524061 h 3343265"/>
                <a:gd name="connsiteX20" fmla="*/ 2793741 w 3378518"/>
                <a:gd name="connsiteY20" fmla="*/ 1508778 h 3343265"/>
                <a:gd name="connsiteX21" fmla="*/ 2816322 w 3378518"/>
                <a:gd name="connsiteY21" fmla="*/ 1508471 h 3343265"/>
                <a:gd name="connsiteX22" fmla="*/ 2806599 w 3378518"/>
                <a:gd name="connsiteY22" fmla="*/ 1498202 h 3343265"/>
                <a:gd name="connsiteX23" fmla="*/ 2837773 w 3378518"/>
                <a:gd name="connsiteY23" fmla="*/ 1472561 h 3343265"/>
                <a:gd name="connsiteX24" fmla="*/ 2941609 w 3378518"/>
                <a:gd name="connsiteY24" fmla="*/ 1348315 h 3343265"/>
                <a:gd name="connsiteX25" fmla="*/ 2052499 w 3378518"/>
                <a:gd name="connsiteY25" fmla="*/ 409197 h 3343265"/>
                <a:gd name="connsiteX26" fmla="*/ 2174049 w 3378518"/>
                <a:gd name="connsiteY26" fmla="*/ 52146 h 3343265"/>
                <a:gd name="connsiteX27" fmla="*/ 3332823 w 3378518"/>
                <a:gd name="connsiteY27" fmla="*/ 1276097 h 3343265"/>
                <a:gd name="connsiteX28" fmla="*/ 3326372 w 3378518"/>
                <a:gd name="connsiteY28" fmla="*/ 1512000 h 3343265"/>
                <a:gd name="connsiteX29" fmla="*/ 3090468 w 3378518"/>
                <a:gd name="connsiteY29" fmla="*/ 1505547 h 3343265"/>
                <a:gd name="connsiteX30" fmla="*/ 3073378 w 3378518"/>
                <a:gd name="connsiteY30" fmla="*/ 1487496 h 3343265"/>
                <a:gd name="connsiteX31" fmla="*/ 2382792 w 3378518"/>
                <a:gd name="connsiteY31" fmla="*/ 1837062 h 3343265"/>
                <a:gd name="connsiteX32" fmla="*/ 1832752 w 3378518"/>
                <a:gd name="connsiteY32" fmla="*/ 1833609 h 3343265"/>
                <a:gd name="connsiteX33" fmla="*/ 1832752 w 3378518"/>
                <a:gd name="connsiteY33" fmla="*/ 2374892 h 3343265"/>
                <a:gd name="connsiteX34" fmla="*/ 1457702 w 3378518"/>
                <a:gd name="connsiteY34" fmla="*/ 3079064 h 3343265"/>
                <a:gd name="connsiteX35" fmla="*/ 1440373 w 3378518"/>
                <a:gd name="connsiteY35" fmla="*/ 3297572 h 3343265"/>
                <a:gd name="connsiteX36" fmla="*/ 1204469 w 3378518"/>
                <a:gd name="connsiteY36" fmla="*/ 3291119 h 3343265"/>
                <a:gd name="connsiteX37" fmla="*/ 45693 w 3378518"/>
                <a:gd name="connsiteY37" fmla="*/ 2067168 h 3343265"/>
                <a:gd name="connsiteX38" fmla="*/ 52146 w 3378518"/>
                <a:gd name="connsiteY38" fmla="*/ 1831267 h 3343265"/>
                <a:gd name="connsiteX39" fmla="*/ 288050 w 3378518"/>
                <a:gd name="connsiteY39" fmla="*/ 1837718 h 3343265"/>
                <a:gd name="connsiteX40" fmla="*/ 305161 w 3378518"/>
                <a:gd name="connsiteY40" fmla="*/ 1855791 h 3343265"/>
                <a:gd name="connsiteX41" fmla="*/ 978047 w 3378518"/>
                <a:gd name="connsiteY41" fmla="*/ 1520187 h 3343265"/>
                <a:gd name="connsiteX42" fmla="*/ 1530057 w 3378518"/>
                <a:gd name="connsiteY42" fmla="*/ 1520187 h 3343265"/>
                <a:gd name="connsiteX43" fmla="*/ 1533467 w 3378518"/>
                <a:gd name="connsiteY43" fmla="*/ 977008 h 3343265"/>
                <a:gd name="connsiteX44" fmla="*/ 1923558 w 3378518"/>
                <a:gd name="connsiteY44" fmla="*/ 268587 h 3343265"/>
                <a:gd name="connsiteX45" fmla="*/ 1938145 w 3378518"/>
                <a:gd name="connsiteY45" fmla="*/ 45695 h 3343265"/>
                <a:gd name="connsiteX46" fmla="*/ 2174049 w 3378518"/>
                <a:gd name="connsiteY46" fmla="*/ 52146 h 334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8518" h="3343265">
                  <a:moveTo>
                    <a:pt x="890036" y="1777279"/>
                  </a:moveTo>
                  <a:lnTo>
                    <a:pt x="867690" y="1772294"/>
                  </a:lnTo>
                  <a:lnTo>
                    <a:pt x="874046" y="1768943"/>
                  </a:lnTo>
                  <a:lnTo>
                    <a:pt x="890036" y="1777279"/>
                  </a:lnTo>
                  <a:close/>
                  <a:moveTo>
                    <a:pt x="910377" y="1787884"/>
                  </a:moveTo>
                  <a:lnTo>
                    <a:pt x="909725" y="1788361"/>
                  </a:lnTo>
                  <a:lnTo>
                    <a:pt x="905259" y="1785216"/>
                  </a:lnTo>
                  <a:lnTo>
                    <a:pt x="910377" y="1787884"/>
                  </a:lnTo>
                  <a:close/>
                  <a:moveTo>
                    <a:pt x="2052499" y="409197"/>
                  </a:moveTo>
                  <a:cubicBezTo>
                    <a:pt x="1855567" y="522139"/>
                    <a:pt x="1723377" y="734475"/>
                    <a:pt x="1721848" y="978193"/>
                  </a:cubicBezTo>
                  <a:cubicBezTo>
                    <a:pt x="1720653" y="1168568"/>
                    <a:pt x="1719459" y="1358943"/>
                    <a:pt x="1718264" y="1549318"/>
                  </a:cubicBezTo>
                  <a:lnTo>
                    <a:pt x="1553358" y="1712169"/>
                  </a:lnTo>
                  <a:lnTo>
                    <a:pt x="982233" y="1708585"/>
                  </a:lnTo>
                  <a:cubicBezTo>
                    <a:pt x="755048" y="1707160"/>
                    <a:pt x="553704" y="1819601"/>
                    <a:pt x="438132" y="1996240"/>
                  </a:cubicBezTo>
                  <a:lnTo>
                    <a:pt x="1327831" y="2935982"/>
                  </a:lnTo>
                  <a:cubicBezTo>
                    <a:pt x="1517741" y="2823547"/>
                    <a:pt x="1642874" y="2616160"/>
                    <a:pt x="1644360" y="2379076"/>
                  </a:cubicBezTo>
                  <a:cubicBezTo>
                    <a:pt x="1645555" y="2188701"/>
                    <a:pt x="1646749" y="1998326"/>
                    <a:pt x="1647944" y="1807951"/>
                  </a:cubicBezTo>
                  <a:lnTo>
                    <a:pt x="1812850" y="1645100"/>
                  </a:lnTo>
                  <a:lnTo>
                    <a:pt x="2383975" y="1648684"/>
                  </a:lnTo>
                  <a:cubicBezTo>
                    <a:pt x="2530062" y="1649601"/>
                    <a:pt x="2665464" y="1603436"/>
                    <a:pt x="2775160" y="1524061"/>
                  </a:cubicBezTo>
                  <a:lnTo>
                    <a:pt x="2793741" y="1508778"/>
                  </a:lnTo>
                  <a:lnTo>
                    <a:pt x="2816322" y="1508471"/>
                  </a:lnTo>
                  <a:lnTo>
                    <a:pt x="2806599" y="1498202"/>
                  </a:lnTo>
                  <a:lnTo>
                    <a:pt x="2837773" y="1472561"/>
                  </a:lnTo>
                  <a:cubicBezTo>
                    <a:pt x="2877299" y="1435719"/>
                    <a:pt x="2912231" y="1394008"/>
                    <a:pt x="2941609" y="1348315"/>
                  </a:cubicBezTo>
                  <a:lnTo>
                    <a:pt x="2052499" y="409197"/>
                  </a:lnTo>
                  <a:close/>
                  <a:moveTo>
                    <a:pt x="2174049" y="52146"/>
                  </a:moveTo>
                  <a:lnTo>
                    <a:pt x="3332823" y="1276097"/>
                  </a:lnTo>
                  <a:cubicBezTo>
                    <a:pt x="3396186" y="1343023"/>
                    <a:pt x="3393298" y="1448638"/>
                    <a:pt x="3326372" y="1512000"/>
                  </a:cubicBezTo>
                  <a:cubicBezTo>
                    <a:pt x="3259446" y="1575361"/>
                    <a:pt x="3153829" y="1572473"/>
                    <a:pt x="3090468" y="1505547"/>
                  </a:cubicBezTo>
                  <a:lnTo>
                    <a:pt x="3073378" y="1487496"/>
                  </a:lnTo>
                  <a:cubicBezTo>
                    <a:pt x="2919662" y="1701713"/>
                    <a:pt x="2666991" y="1838843"/>
                    <a:pt x="2382792" y="1837062"/>
                  </a:cubicBezTo>
                  <a:lnTo>
                    <a:pt x="1832752" y="1833609"/>
                  </a:lnTo>
                  <a:lnTo>
                    <a:pt x="1832752" y="2374892"/>
                  </a:lnTo>
                  <a:cubicBezTo>
                    <a:pt x="1832752" y="2668478"/>
                    <a:pt x="1684730" y="2927490"/>
                    <a:pt x="1457702" y="3079064"/>
                  </a:cubicBezTo>
                  <a:cubicBezTo>
                    <a:pt x="1509390" y="3144226"/>
                    <a:pt x="1502268" y="3238971"/>
                    <a:pt x="1440373" y="3297572"/>
                  </a:cubicBezTo>
                  <a:cubicBezTo>
                    <a:pt x="1373447" y="3360933"/>
                    <a:pt x="1267830" y="3358045"/>
                    <a:pt x="1204469" y="3291119"/>
                  </a:cubicBezTo>
                  <a:lnTo>
                    <a:pt x="45693" y="2067168"/>
                  </a:lnTo>
                  <a:cubicBezTo>
                    <a:pt x="-17668" y="2000245"/>
                    <a:pt x="-14779" y="1894627"/>
                    <a:pt x="52146" y="1831267"/>
                  </a:cubicBezTo>
                  <a:cubicBezTo>
                    <a:pt x="119072" y="1767904"/>
                    <a:pt x="224687" y="1770794"/>
                    <a:pt x="288050" y="1837718"/>
                  </a:cubicBezTo>
                  <a:lnTo>
                    <a:pt x="305161" y="1855791"/>
                  </a:lnTo>
                  <a:cubicBezTo>
                    <a:pt x="457589" y="1650481"/>
                    <a:pt x="702601" y="1520187"/>
                    <a:pt x="978047" y="1520187"/>
                  </a:cubicBezTo>
                  <a:lnTo>
                    <a:pt x="1530057" y="1520187"/>
                  </a:lnTo>
                  <a:cubicBezTo>
                    <a:pt x="1531194" y="1339127"/>
                    <a:pt x="1532330" y="1158068"/>
                    <a:pt x="1533467" y="977008"/>
                  </a:cubicBezTo>
                  <a:cubicBezTo>
                    <a:pt x="1535338" y="678827"/>
                    <a:pt x="1689679" y="417271"/>
                    <a:pt x="1923558" y="268587"/>
                  </a:cubicBezTo>
                  <a:cubicBezTo>
                    <a:pt x="1868853" y="203019"/>
                    <a:pt x="1874955" y="105520"/>
                    <a:pt x="1938145" y="45695"/>
                  </a:cubicBezTo>
                  <a:cubicBezTo>
                    <a:pt x="2005071" y="-17668"/>
                    <a:pt x="2110688" y="-14780"/>
                    <a:pt x="2174049" y="521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63" name="그룹 60">
              <a:extLst>
                <a:ext uri="{FF2B5EF4-FFF2-40B4-BE49-F238E27FC236}">
                  <a16:creationId xmlns:a16="http://schemas.microsoft.com/office/drawing/2014/main" id="{4722AA2F-1C94-4215-9126-8B9A64602D03}"/>
                </a:ext>
              </a:extLst>
            </p:cNvPr>
            <p:cNvGrpSpPr/>
            <p:nvPr/>
          </p:nvGrpSpPr>
          <p:grpSpPr>
            <a:xfrm>
              <a:off x="5558699" y="2598826"/>
              <a:ext cx="1089476" cy="1686250"/>
              <a:chOff x="5558699" y="2598826"/>
              <a:chExt cx="1089476" cy="1686250"/>
            </a:xfrm>
          </p:grpSpPr>
          <p:grpSp>
            <p:nvGrpSpPr>
              <p:cNvPr id="64" name="그룹 49">
                <a:extLst>
                  <a:ext uri="{FF2B5EF4-FFF2-40B4-BE49-F238E27FC236}">
                    <a16:creationId xmlns:a16="http://schemas.microsoft.com/office/drawing/2014/main" id="{AD70475B-6736-4E19-87D0-14BDDED4D9EC}"/>
                  </a:ext>
                </a:extLst>
              </p:cNvPr>
              <p:cNvGrpSpPr/>
              <p:nvPr/>
            </p:nvGrpSpPr>
            <p:grpSpPr>
              <a:xfrm>
                <a:off x="5617507" y="3979880"/>
                <a:ext cx="305196" cy="305196"/>
                <a:chOff x="2460435" y="1380960"/>
                <a:chExt cx="914400" cy="914400"/>
              </a:xfrm>
              <a:solidFill>
                <a:schemeClr val="accent3"/>
              </a:solidFill>
            </p:grpSpPr>
            <p:sp>
              <p:nvSpPr>
                <p:cNvPr id="95" name="타원 50">
                  <a:extLst>
                    <a:ext uri="{FF2B5EF4-FFF2-40B4-BE49-F238E27FC236}">
                      <a16:creationId xmlns:a16="http://schemas.microsoft.com/office/drawing/2014/main" id="{9382602A-34A0-4E3A-AD8D-E7E100B0BEEC}"/>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타원 51">
                  <a:extLst>
                    <a:ext uri="{FF2B5EF4-FFF2-40B4-BE49-F238E27FC236}">
                      <a16:creationId xmlns:a16="http://schemas.microsoft.com/office/drawing/2014/main" id="{4A79512D-9FAA-495A-9515-29FE330118EE}"/>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Block Arc 11">
                  <a:extLst>
                    <a:ext uri="{FF2B5EF4-FFF2-40B4-BE49-F238E27FC236}">
                      <a16:creationId xmlns:a16="http://schemas.microsoft.com/office/drawing/2014/main" id="{88E853F2-8700-4626-AD86-CD89318DE69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5" name="그룹 21">
                <a:extLst>
                  <a:ext uri="{FF2B5EF4-FFF2-40B4-BE49-F238E27FC236}">
                    <a16:creationId xmlns:a16="http://schemas.microsoft.com/office/drawing/2014/main" id="{54C3BFA3-8B21-452E-BC84-D9909236D34A}"/>
                  </a:ext>
                </a:extLst>
              </p:cNvPr>
              <p:cNvGrpSpPr/>
              <p:nvPr/>
            </p:nvGrpSpPr>
            <p:grpSpPr>
              <a:xfrm>
                <a:off x="5811672" y="3628906"/>
                <a:ext cx="305196" cy="305196"/>
                <a:chOff x="2460435" y="1380960"/>
                <a:chExt cx="914400" cy="914400"/>
              </a:xfrm>
              <a:solidFill>
                <a:schemeClr val="accent3"/>
              </a:solidFill>
            </p:grpSpPr>
            <p:sp>
              <p:nvSpPr>
                <p:cNvPr id="92" name="타원 22">
                  <a:extLst>
                    <a:ext uri="{FF2B5EF4-FFF2-40B4-BE49-F238E27FC236}">
                      <a16:creationId xmlns:a16="http://schemas.microsoft.com/office/drawing/2014/main" id="{21449094-5D16-460A-A3E3-5253FD200DFF}"/>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23">
                  <a:extLst>
                    <a:ext uri="{FF2B5EF4-FFF2-40B4-BE49-F238E27FC236}">
                      <a16:creationId xmlns:a16="http://schemas.microsoft.com/office/drawing/2014/main" id="{D6CEB2EE-830A-4D5C-853C-BDAEDABF8E63}"/>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Block Arc 11">
                  <a:extLst>
                    <a:ext uri="{FF2B5EF4-FFF2-40B4-BE49-F238E27FC236}">
                      <a16:creationId xmlns:a16="http://schemas.microsoft.com/office/drawing/2014/main" id="{C9024E6C-4D8B-431E-8630-2BC0AA2F602D}"/>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6" name="그룹 25">
                <a:extLst>
                  <a:ext uri="{FF2B5EF4-FFF2-40B4-BE49-F238E27FC236}">
                    <a16:creationId xmlns:a16="http://schemas.microsoft.com/office/drawing/2014/main" id="{C8AABC34-FB05-484B-B370-A0890DCB18C4}"/>
                  </a:ext>
                </a:extLst>
              </p:cNvPr>
              <p:cNvGrpSpPr/>
              <p:nvPr/>
            </p:nvGrpSpPr>
            <p:grpSpPr>
              <a:xfrm>
                <a:off x="6050354" y="3733355"/>
                <a:ext cx="305196" cy="305196"/>
                <a:chOff x="2460435" y="1380960"/>
                <a:chExt cx="914400" cy="914400"/>
              </a:xfrm>
              <a:solidFill>
                <a:schemeClr val="accent3"/>
              </a:solidFill>
            </p:grpSpPr>
            <p:sp>
              <p:nvSpPr>
                <p:cNvPr id="89" name="타원 26">
                  <a:extLst>
                    <a:ext uri="{FF2B5EF4-FFF2-40B4-BE49-F238E27FC236}">
                      <a16:creationId xmlns:a16="http://schemas.microsoft.com/office/drawing/2014/main" id="{8AB7B530-E30C-4A6E-A9BE-570F99BE133F}"/>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타원 27">
                  <a:extLst>
                    <a:ext uri="{FF2B5EF4-FFF2-40B4-BE49-F238E27FC236}">
                      <a16:creationId xmlns:a16="http://schemas.microsoft.com/office/drawing/2014/main" id="{B2A37998-683E-4465-AF90-EF140B0BB84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11">
                  <a:extLst>
                    <a:ext uri="{FF2B5EF4-FFF2-40B4-BE49-F238E27FC236}">
                      <a16:creationId xmlns:a16="http://schemas.microsoft.com/office/drawing/2014/main" id="{F9C480F4-6D04-42D6-8826-88FA8E33D922}"/>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7" name="그룹 29">
                <a:extLst>
                  <a:ext uri="{FF2B5EF4-FFF2-40B4-BE49-F238E27FC236}">
                    <a16:creationId xmlns:a16="http://schemas.microsoft.com/office/drawing/2014/main" id="{CDEDDE23-98ED-421B-8C34-C30F9E7EF9F0}"/>
                  </a:ext>
                </a:extLst>
              </p:cNvPr>
              <p:cNvGrpSpPr/>
              <p:nvPr/>
            </p:nvGrpSpPr>
            <p:grpSpPr>
              <a:xfrm>
                <a:off x="5804852" y="3899206"/>
                <a:ext cx="305196" cy="305196"/>
                <a:chOff x="2460435" y="1380960"/>
                <a:chExt cx="914400" cy="914400"/>
              </a:xfrm>
              <a:solidFill>
                <a:schemeClr val="accent3"/>
              </a:solidFill>
            </p:grpSpPr>
            <p:sp>
              <p:nvSpPr>
                <p:cNvPr id="86" name="타원 30">
                  <a:extLst>
                    <a:ext uri="{FF2B5EF4-FFF2-40B4-BE49-F238E27FC236}">
                      <a16:creationId xmlns:a16="http://schemas.microsoft.com/office/drawing/2014/main" id="{31E003FC-918C-4CD6-99FE-FCC22AB3C9DB}"/>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타원 31">
                  <a:extLst>
                    <a:ext uri="{FF2B5EF4-FFF2-40B4-BE49-F238E27FC236}">
                      <a16:creationId xmlns:a16="http://schemas.microsoft.com/office/drawing/2014/main" id="{CC9EF377-AA38-42C8-BD7F-FA797DAD345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Block Arc 11">
                  <a:extLst>
                    <a:ext uri="{FF2B5EF4-FFF2-40B4-BE49-F238E27FC236}">
                      <a16:creationId xmlns:a16="http://schemas.microsoft.com/office/drawing/2014/main" id="{47DA6FB3-50D0-4DEB-BA74-09D493C25A41}"/>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8" name="그룹 33">
                <a:extLst>
                  <a:ext uri="{FF2B5EF4-FFF2-40B4-BE49-F238E27FC236}">
                    <a16:creationId xmlns:a16="http://schemas.microsoft.com/office/drawing/2014/main" id="{4A245580-8575-4218-A168-3029500D891C}"/>
                  </a:ext>
                </a:extLst>
              </p:cNvPr>
              <p:cNvGrpSpPr/>
              <p:nvPr/>
            </p:nvGrpSpPr>
            <p:grpSpPr>
              <a:xfrm>
                <a:off x="5558699" y="3770159"/>
                <a:ext cx="305196" cy="305196"/>
                <a:chOff x="2460435" y="1380960"/>
                <a:chExt cx="914400" cy="914400"/>
              </a:xfrm>
              <a:solidFill>
                <a:schemeClr val="accent3"/>
              </a:solidFill>
            </p:grpSpPr>
            <p:sp>
              <p:nvSpPr>
                <p:cNvPr id="83" name="타원 34">
                  <a:extLst>
                    <a:ext uri="{FF2B5EF4-FFF2-40B4-BE49-F238E27FC236}">
                      <a16:creationId xmlns:a16="http://schemas.microsoft.com/office/drawing/2014/main" id="{2F50AC81-B625-41BA-B10A-403D1DF6D800}"/>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35">
                  <a:extLst>
                    <a:ext uri="{FF2B5EF4-FFF2-40B4-BE49-F238E27FC236}">
                      <a16:creationId xmlns:a16="http://schemas.microsoft.com/office/drawing/2014/main" id="{B586DEA0-467F-4B78-86D5-A17F2667B3D6}"/>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Block Arc 11">
                  <a:extLst>
                    <a:ext uri="{FF2B5EF4-FFF2-40B4-BE49-F238E27FC236}">
                      <a16:creationId xmlns:a16="http://schemas.microsoft.com/office/drawing/2014/main" id="{4BE06CF4-B5CC-4409-A487-CF3165DB2FB2}"/>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9" name="그룹 37">
                <a:extLst>
                  <a:ext uri="{FF2B5EF4-FFF2-40B4-BE49-F238E27FC236}">
                    <a16:creationId xmlns:a16="http://schemas.microsoft.com/office/drawing/2014/main" id="{6FC9FEBF-B15E-43FB-9273-7CF9DE1E0F20}"/>
                  </a:ext>
                </a:extLst>
              </p:cNvPr>
              <p:cNvGrpSpPr/>
              <p:nvPr/>
            </p:nvGrpSpPr>
            <p:grpSpPr>
              <a:xfrm>
                <a:off x="6065408" y="3964544"/>
                <a:ext cx="305196" cy="305196"/>
                <a:chOff x="2460435" y="1380960"/>
                <a:chExt cx="914400" cy="914400"/>
              </a:xfrm>
              <a:solidFill>
                <a:schemeClr val="accent3"/>
              </a:solidFill>
            </p:grpSpPr>
            <p:sp>
              <p:nvSpPr>
                <p:cNvPr id="80" name="타원 38">
                  <a:extLst>
                    <a:ext uri="{FF2B5EF4-FFF2-40B4-BE49-F238E27FC236}">
                      <a16:creationId xmlns:a16="http://schemas.microsoft.com/office/drawing/2014/main" id="{B275C0DA-ABE1-4C86-8B25-30782B2CCEAA}"/>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타원 39">
                  <a:extLst>
                    <a:ext uri="{FF2B5EF4-FFF2-40B4-BE49-F238E27FC236}">
                      <a16:creationId xmlns:a16="http://schemas.microsoft.com/office/drawing/2014/main" id="{D0C6C309-A565-4622-B00C-15CD80E8A151}"/>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Block Arc 11">
                  <a:extLst>
                    <a:ext uri="{FF2B5EF4-FFF2-40B4-BE49-F238E27FC236}">
                      <a16:creationId xmlns:a16="http://schemas.microsoft.com/office/drawing/2014/main" id="{3B01E979-F42A-4964-8016-C006333F0F42}"/>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70" name="그룹 41">
                <a:extLst>
                  <a:ext uri="{FF2B5EF4-FFF2-40B4-BE49-F238E27FC236}">
                    <a16:creationId xmlns:a16="http://schemas.microsoft.com/office/drawing/2014/main" id="{193F47B4-33F9-4F7A-8280-68D431EB26D0}"/>
                  </a:ext>
                </a:extLst>
              </p:cNvPr>
              <p:cNvGrpSpPr/>
              <p:nvPr/>
            </p:nvGrpSpPr>
            <p:grpSpPr>
              <a:xfrm>
                <a:off x="6342979" y="3957518"/>
                <a:ext cx="305196" cy="305196"/>
                <a:chOff x="2460435" y="1380960"/>
                <a:chExt cx="914400" cy="914400"/>
              </a:xfrm>
              <a:solidFill>
                <a:schemeClr val="accent3"/>
              </a:solidFill>
            </p:grpSpPr>
            <p:sp>
              <p:nvSpPr>
                <p:cNvPr id="77" name="타원 42">
                  <a:extLst>
                    <a:ext uri="{FF2B5EF4-FFF2-40B4-BE49-F238E27FC236}">
                      <a16:creationId xmlns:a16="http://schemas.microsoft.com/office/drawing/2014/main" id="{3EDB18BD-AC10-4F45-822D-893F5F499DAF}"/>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타원 43">
                  <a:extLst>
                    <a:ext uri="{FF2B5EF4-FFF2-40B4-BE49-F238E27FC236}">
                      <a16:creationId xmlns:a16="http://schemas.microsoft.com/office/drawing/2014/main" id="{555341EB-A71D-485B-99DF-E3CD5E65DFFA}"/>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Block Arc 11">
                  <a:extLst>
                    <a:ext uri="{FF2B5EF4-FFF2-40B4-BE49-F238E27FC236}">
                      <a16:creationId xmlns:a16="http://schemas.microsoft.com/office/drawing/2014/main" id="{9986711A-E559-4CA5-BD31-15D2DFE4AB03}"/>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71" name="그룹 45">
                <a:extLst>
                  <a:ext uri="{FF2B5EF4-FFF2-40B4-BE49-F238E27FC236}">
                    <a16:creationId xmlns:a16="http://schemas.microsoft.com/office/drawing/2014/main" id="{3931810C-01D7-417B-9EA5-897E5881CB36}"/>
                  </a:ext>
                </a:extLst>
              </p:cNvPr>
              <p:cNvGrpSpPr/>
              <p:nvPr/>
            </p:nvGrpSpPr>
            <p:grpSpPr>
              <a:xfrm>
                <a:off x="6322640" y="3721994"/>
                <a:ext cx="305196" cy="305196"/>
                <a:chOff x="2460435" y="1380960"/>
                <a:chExt cx="914400" cy="914400"/>
              </a:xfrm>
              <a:solidFill>
                <a:schemeClr val="accent3"/>
              </a:solidFill>
            </p:grpSpPr>
            <p:sp>
              <p:nvSpPr>
                <p:cNvPr id="74" name="타원 46">
                  <a:extLst>
                    <a:ext uri="{FF2B5EF4-FFF2-40B4-BE49-F238E27FC236}">
                      <a16:creationId xmlns:a16="http://schemas.microsoft.com/office/drawing/2014/main" id="{75FA1B6C-8A2A-4087-9F11-FA0BF0CDBAE1}"/>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타원 47">
                  <a:extLst>
                    <a:ext uri="{FF2B5EF4-FFF2-40B4-BE49-F238E27FC236}">
                      <a16:creationId xmlns:a16="http://schemas.microsoft.com/office/drawing/2014/main" id="{8AA69044-01A7-41A1-8CB1-7D5928B8A3C8}"/>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Block Arc 11">
                  <a:extLst>
                    <a:ext uri="{FF2B5EF4-FFF2-40B4-BE49-F238E27FC236}">
                      <a16:creationId xmlns:a16="http://schemas.microsoft.com/office/drawing/2014/main" id="{FA1B55DC-7C15-42CF-82CE-451215F130B3}"/>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72" name="이등변 삼각형 58">
                <a:extLst>
                  <a:ext uri="{FF2B5EF4-FFF2-40B4-BE49-F238E27FC236}">
                    <a16:creationId xmlns:a16="http://schemas.microsoft.com/office/drawing/2014/main" id="{C04BE785-9DCA-490E-B260-0054C2EE1FB3}"/>
                  </a:ext>
                </a:extLst>
              </p:cNvPr>
              <p:cNvSpPr/>
              <p:nvPr/>
            </p:nvSpPr>
            <p:spPr>
              <a:xfrm rot="10800000">
                <a:off x="5637159" y="2598826"/>
                <a:ext cx="945777" cy="48901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59">
                <a:extLst>
                  <a:ext uri="{FF2B5EF4-FFF2-40B4-BE49-F238E27FC236}">
                    <a16:creationId xmlns:a16="http://schemas.microsoft.com/office/drawing/2014/main" id="{6DA0BF5A-3D18-4715-A44D-03F3C65DBB88}"/>
                  </a:ext>
                </a:extLst>
              </p:cNvPr>
              <p:cNvSpPr/>
              <p:nvPr/>
            </p:nvSpPr>
            <p:spPr>
              <a:xfrm>
                <a:off x="6088867" y="302223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98" name="矩形 67">
            <a:extLst>
              <a:ext uri="{FF2B5EF4-FFF2-40B4-BE49-F238E27FC236}">
                <a16:creationId xmlns:a16="http://schemas.microsoft.com/office/drawing/2014/main" id="{6C3A7665-B827-4D72-B2FA-3BD727F9BEEB}"/>
              </a:ext>
            </a:extLst>
          </p:cNvPr>
          <p:cNvSpPr/>
          <p:nvPr/>
        </p:nvSpPr>
        <p:spPr>
          <a:xfrm>
            <a:off x="1111812" y="4199088"/>
            <a:ext cx="3204794" cy="567252"/>
          </a:xfrm>
          <a:prstGeom prst="rect">
            <a:avLst/>
          </a:prstGeom>
        </p:spPr>
        <p:txBody>
          <a:bodyPr lIns="81628" tIns="40814" rIns="81628" bIns="40814"/>
          <a:lstStyle/>
          <a:p>
            <a:pPr marL="171450" indent="-171450" algn="just">
              <a:spcBef>
                <a:spcPts val="536"/>
              </a:spcBef>
              <a:spcAft>
                <a:spcPts val="536"/>
              </a:spcAft>
              <a:buClr>
                <a:srgbClr val="00B050"/>
              </a:buClr>
              <a:buSzPct val="80000"/>
              <a:buFontTx/>
              <a:buChar char="-"/>
              <a:defRPr/>
            </a:pPr>
            <a:r>
              <a:rPr lang="es-ES" altLang="zh-CN" sz="1200" dirty="0">
                <a:cs typeface="+mn-ea"/>
                <a:sym typeface="+mn-lt"/>
              </a:rPr>
              <a:t>Presupuesto para creación de Módulos de Ejecución: </a:t>
            </a:r>
            <a:r>
              <a:rPr lang="es-ES" altLang="zh-CN" sz="1200" b="1" dirty="0">
                <a:cs typeface="+mn-ea"/>
                <a:sym typeface="+mn-lt"/>
              </a:rPr>
              <a:t>S/ 537,772,391 soles</a:t>
            </a:r>
          </a:p>
        </p:txBody>
      </p:sp>
      <p:sp>
        <p:nvSpPr>
          <p:cNvPr id="99" name="矩形 67">
            <a:extLst>
              <a:ext uri="{FF2B5EF4-FFF2-40B4-BE49-F238E27FC236}">
                <a16:creationId xmlns:a16="http://schemas.microsoft.com/office/drawing/2014/main" id="{951EE898-0E1B-4D54-A09E-5DCBC8DE2D11}"/>
              </a:ext>
            </a:extLst>
          </p:cNvPr>
          <p:cNvSpPr/>
          <p:nvPr/>
        </p:nvSpPr>
        <p:spPr>
          <a:xfrm>
            <a:off x="7776428" y="4182552"/>
            <a:ext cx="3204794" cy="569576"/>
          </a:xfrm>
          <a:prstGeom prst="rect">
            <a:avLst/>
          </a:prstGeom>
        </p:spPr>
        <p:txBody>
          <a:bodyPr lIns="81628" tIns="40814" rIns="81628" bIns="40814"/>
          <a:lstStyle/>
          <a:p>
            <a:pPr marL="171450" indent="-171450" algn="just">
              <a:spcBef>
                <a:spcPts val="536"/>
              </a:spcBef>
              <a:spcAft>
                <a:spcPts val="536"/>
              </a:spcAft>
              <a:buClr>
                <a:srgbClr val="00B050"/>
              </a:buClr>
              <a:buSzPct val="80000"/>
              <a:buFontTx/>
              <a:buChar char="-"/>
              <a:defRPr/>
            </a:pPr>
            <a:r>
              <a:rPr lang="es-ES" altLang="zh-CN" sz="1200" dirty="0">
                <a:cs typeface="+mn-ea"/>
                <a:sym typeface="+mn-lt"/>
              </a:rPr>
              <a:t>Presupuesto para creación de Órganos jurisdiccionales: </a:t>
            </a:r>
            <a:r>
              <a:rPr lang="es-ES" altLang="zh-CN" sz="1200" b="1" dirty="0">
                <a:cs typeface="+mn-ea"/>
                <a:sym typeface="+mn-lt"/>
              </a:rPr>
              <a:t>S/ 239,270,143 soles</a:t>
            </a:r>
          </a:p>
        </p:txBody>
      </p:sp>
      <p:sp>
        <p:nvSpPr>
          <p:cNvPr id="100" name="圆角矩形 63">
            <a:extLst>
              <a:ext uri="{FF2B5EF4-FFF2-40B4-BE49-F238E27FC236}">
                <a16:creationId xmlns:a16="http://schemas.microsoft.com/office/drawing/2014/main" id="{755CF738-4599-4391-A11D-6C52AA10A371}"/>
              </a:ext>
            </a:extLst>
          </p:cNvPr>
          <p:cNvSpPr>
            <a:spLocks noChangeAspect="1"/>
          </p:cNvSpPr>
          <p:nvPr/>
        </p:nvSpPr>
        <p:spPr>
          <a:xfrm>
            <a:off x="2321666" y="6017361"/>
            <a:ext cx="4954181" cy="581783"/>
          </a:xfrm>
          <a:prstGeom prst="roundRect">
            <a:avLst/>
          </a:prstGeom>
          <a:solidFill>
            <a:schemeClr val="accent5">
              <a:lumMod val="40000"/>
              <a:lumOff val="60000"/>
            </a:schemeClr>
          </a:solidFill>
          <a:ln w="3175">
            <a:no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defRPr/>
            </a:pPr>
            <a:r>
              <a:rPr lang="es-ES" altLang="zh-CN" sz="1200" b="1" dirty="0">
                <a:cs typeface="+mn-ea"/>
                <a:sym typeface="+mn-lt"/>
              </a:rPr>
              <a:t>Creación de 115 Órganos jurisdiccionales</a:t>
            </a:r>
          </a:p>
          <a:p>
            <a:pPr algn="just">
              <a:defRPr/>
            </a:pPr>
            <a:r>
              <a:rPr lang="es-ES" altLang="zh-CN" sz="1200" b="1" dirty="0">
                <a:cs typeface="+mn-ea"/>
                <a:sym typeface="+mn-lt"/>
              </a:rPr>
              <a:t>Creación de 12 Módulos, con 185 Secretarías de ejecución</a:t>
            </a:r>
          </a:p>
          <a:p>
            <a:pPr algn="just">
              <a:lnSpc>
                <a:spcPct val="120000"/>
              </a:lnSpc>
              <a:spcBef>
                <a:spcPts val="536"/>
              </a:spcBef>
              <a:spcAft>
                <a:spcPts val="536"/>
              </a:spcAft>
              <a:defRPr/>
            </a:pPr>
            <a:endParaRPr lang="zh-CN" altLang="en-US" sz="1400" b="0" dirty="0">
              <a:solidFill>
                <a:srgbClr val="454545"/>
              </a:solidFill>
              <a:cs typeface="+mn-ea"/>
              <a:sym typeface="+mn-lt"/>
            </a:endParaRPr>
          </a:p>
        </p:txBody>
      </p:sp>
      <p:sp>
        <p:nvSpPr>
          <p:cNvPr id="101" name="CuadroTexto 100">
            <a:extLst>
              <a:ext uri="{FF2B5EF4-FFF2-40B4-BE49-F238E27FC236}">
                <a16:creationId xmlns:a16="http://schemas.microsoft.com/office/drawing/2014/main" id="{6B008DEF-D23C-4B6C-8CFD-44445113EA3E}"/>
              </a:ext>
            </a:extLst>
          </p:cNvPr>
          <p:cNvSpPr txBox="1"/>
          <p:nvPr/>
        </p:nvSpPr>
        <p:spPr>
          <a:xfrm>
            <a:off x="7656507" y="5135403"/>
            <a:ext cx="4101053" cy="369332"/>
          </a:xfrm>
          <a:prstGeom prst="rect">
            <a:avLst/>
          </a:prstGeom>
          <a:noFill/>
        </p:spPr>
        <p:txBody>
          <a:bodyPr wrap="square">
            <a:spAutoFit/>
          </a:bodyPr>
          <a:lstStyle/>
          <a:p>
            <a:pPr algn="just">
              <a:spcBef>
                <a:spcPts val="536"/>
              </a:spcBef>
              <a:spcAft>
                <a:spcPts val="536"/>
              </a:spcAft>
              <a:defRPr/>
            </a:pPr>
            <a:r>
              <a:rPr lang="es-ES" altLang="zh-CN" sz="1600" b="1" dirty="0">
                <a:solidFill>
                  <a:srgbClr val="C00000"/>
                </a:solidFill>
                <a:cs typeface="+mn-ea"/>
                <a:sym typeface="+mn-lt"/>
              </a:rPr>
              <a:t>PPTO TOTAL</a:t>
            </a:r>
            <a:r>
              <a:rPr lang="es-ES" altLang="zh-CN" sz="1800" b="1" dirty="0">
                <a:solidFill>
                  <a:srgbClr val="C00000"/>
                </a:solidFill>
                <a:cs typeface="+mn-ea"/>
                <a:sym typeface="+mn-lt"/>
              </a:rPr>
              <a:t>:  	S/ 777,042,534 soles</a:t>
            </a:r>
          </a:p>
        </p:txBody>
      </p:sp>
      <p:sp>
        <p:nvSpPr>
          <p:cNvPr id="103" name="CuadroTexto 102">
            <a:extLst>
              <a:ext uri="{FF2B5EF4-FFF2-40B4-BE49-F238E27FC236}">
                <a16:creationId xmlns:a16="http://schemas.microsoft.com/office/drawing/2014/main" id="{EF4D677A-6503-4C51-874B-5A715B7FDDE3}"/>
              </a:ext>
            </a:extLst>
          </p:cNvPr>
          <p:cNvSpPr txBox="1"/>
          <p:nvPr/>
        </p:nvSpPr>
        <p:spPr>
          <a:xfrm>
            <a:off x="7656507" y="6148798"/>
            <a:ext cx="4192521" cy="369332"/>
          </a:xfrm>
          <a:prstGeom prst="rect">
            <a:avLst/>
          </a:prstGeom>
          <a:noFill/>
        </p:spPr>
        <p:txBody>
          <a:bodyPr wrap="square">
            <a:spAutoFit/>
          </a:bodyPr>
          <a:lstStyle/>
          <a:p>
            <a:pPr algn="just">
              <a:spcBef>
                <a:spcPts val="536"/>
              </a:spcBef>
              <a:spcAft>
                <a:spcPts val="536"/>
              </a:spcAft>
              <a:defRPr/>
            </a:pPr>
            <a:r>
              <a:rPr lang="es-ES" altLang="zh-CN" sz="1600" b="1" dirty="0">
                <a:solidFill>
                  <a:srgbClr val="C00000"/>
                </a:solidFill>
                <a:cs typeface="+mn-ea"/>
                <a:sym typeface="+mn-lt"/>
              </a:rPr>
              <a:t>PPTO PRIORIZADO</a:t>
            </a:r>
            <a:r>
              <a:rPr lang="es-ES" altLang="zh-CN" sz="1800" b="1" dirty="0">
                <a:solidFill>
                  <a:srgbClr val="C00000"/>
                </a:solidFill>
                <a:cs typeface="+mn-ea"/>
                <a:sym typeface="+mn-lt"/>
              </a:rPr>
              <a:t>:  	S/ </a:t>
            </a:r>
            <a:r>
              <a:rPr lang="en-US" altLang="zh-CN" sz="1800" b="1" kern="0" dirty="0">
                <a:solidFill>
                  <a:srgbClr val="C00000"/>
                </a:solidFill>
                <a:cs typeface="+mn-ea"/>
                <a:sym typeface="+mn-lt"/>
              </a:rPr>
              <a:t>547,389,696</a:t>
            </a:r>
            <a:r>
              <a:rPr lang="es-ES" altLang="zh-CN" sz="1800" b="1" dirty="0">
                <a:solidFill>
                  <a:srgbClr val="C00000"/>
                </a:solidFill>
                <a:cs typeface="+mn-ea"/>
                <a:sym typeface="+mn-lt"/>
              </a:rPr>
              <a:t> soles</a:t>
            </a:r>
          </a:p>
        </p:txBody>
      </p:sp>
      <p:sp>
        <p:nvSpPr>
          <p:cNvPr id="58" name="文本框 8">
            <a:extLst>
              <a:ext uri="{FF2B5EF4-FFF2-40B4-BE49-F238E27FC236}">
                <a16:creationId xmlns:a16="http://schemas.microsoft.com/office/drawing/2014/main" id="{48809EF7-C5DF-4787-945C-2CC5D7994FDF}"/>
              </a:ext>
            </a:extLst>
          </p:cNvPr>
          <p:cNvSpPr txBox="1">
            <a:spLocks noChangeArrowheads="1"/>
          </p:cNvSpPr>
          <p:nvPr/>
        </p:nvSpPr>
        <p:spPr bwMode="auto">
          <a:xfrm>
            <a:off x="3369676" y="5700463"/>
            <a:ext cx="1630328" cy="3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r>
              <a:rPr lang="en-US" altLang="zh-CN" sz="1400" b="1" dirty="0">
                <a:latin typeface="+mn-lt"/>
                <a:ea typeface="+mn-ea"/>
                <a:cs typeface="+mn-ea"/>
                <a:sym typeface="+mn-lt"/>
              </a:rPr>
              <a:t>PRESUPUESTO</a:t>
            </a:r>
            <a:endParaRPr lang="zh-CN" altLang="en-US" sz="1400" b="1" dirty="0">
              <a:latin typeface="+mn-lt"/>
              <a:ea typeface="+mn-ea"/>
              <a:cs typeface="+mn-ea"/>
              <a:sym typeface="+mn-lt"/>
            </a:endParaRPr>
          </a:p>
        </p:txBody>
      </p:sp>
    </p:spTree>
    <p:extLst>
      <p:ext uri="{BB962C8B-B14F-4D97-AF65-F5344CB8AC3E}">
        <p14:creationId xmlns:p14="http://schemas.microsoft.com/office/powerpoint/2010/main" val="4116053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hlinkClick r:id="rId2" action="ppaction://hlinksldjump"/>
            <a:extLst>
              <a:ext uri="{FF2B5EF4-FFF2-40B4-BE49-F238E27FC236}">
                <a16:creationId xmlns:a16="http://schemas.microsoft.com/office/drawing/2014/main" id="{B3DE71E8-D574-33C3-D447-2A8A0466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72" y="125936"/>
            <a:ext cx="666195" cy="666195"/>
          </a:xfrm>
          <a:prstGeom prst="rect">
            <a:avLst/>
          </a:prstGeom>
        </p:spPr>
      </p:pic>
      <p:pic>
        <p:nvPicPr>
          <p:cNvPr id="14" name="Imagen 13">
            <a:extLst>
              <a:ext uri="{FF2B5EF4-FFF2-40B4-BE49-F238E27FC236}">
                <a16:creationId xmlns:a16="http://schemas.microsoft.com/office/drawing/2014/main" id="{0FC0D70B-97BF-4E4E-B40F-4555BCC7E79D}"/>
              </a:ext>
            </a:extLst>
          </p:cNvPr>
          <p:cNvPicPr>
            <a:picLocks noChangeAspect="1"/>
          </p:cNvPicPr>
          <p:nvPr/>
        </p:nvPicPr>
        <p:blipFill>
          <a:blip r:embed="rId4"/>
          <a:stretch>
            <a:fillRect/>
          </a:stretch>
        </p:blipFill>
        <p:spPr>
          <a:xfrm>
            <a:off x="11345332" y="134101"/>
            <a:ext cx="743776" cy="774259"/>
          </a:xfrm>
          <a:prstGeom prst="rect">
            <a:avLst/>
          </a:prstGeom>
        </p:spPr>
      </p:pic>
      <p:sp>
        <p:nvSpPr>
          <p:cNvPr id="15" name="Rectángulo redondeado 14">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Calibri" panose="020F0502020204030204" pitchFamily="34" charset="0"/>
              </a:rPr>
              <a:t>11.5 </a:t>
            </a:r>
            <a:r>
              <a:rPr kumimoji="0" lang="es-E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a:t>
            </a:r>
            <a:r>
              <a:rPr kumimoji="0" lang="es-E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MPULSAR LA MEJORA DE LA CALIDAD DEL SERVICIO DE JUSTICIA PARA LA SOCIEDAD</a:t>
            </a:r>
          </a:p>
        </p:txBody>
      </p:sp>
      <p:graphicFrame>
        <p:nvGraphicFramePr>
          <p:cNvPr id="2" name="Diagrama 1"/>
          <p:cNvGraphicFramePr/>
          <p:nvPr/>
        </p:nvGraphicFramePr>
        <p:xfrm>
          <a:off x="155072" y="769497"/>
          <a:ext cx="738216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redondeado 2"/>
          <p:cNvSpPr/>
          <p:nvPr/>
        </p:nvSpPr>
        <p:spPr>
          <a:xfrm>
            <a:off x="631923" y="2650420"/>
            <a:ext cx="1922319" cy="14651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Fortalecimiento Institucional</a:t>
            </a:r>
            <a:endPar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p:cNvSpPr txBox="1"/>
          <p:nvPr/>
        </p:nvSpPr>
        <p:spPr>
          <a:xfrm>
            <a:off x="4863902" y="1059598"/>
            <a:ext cx="3280636" cy="1785104"/>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MANTENIMIENTO PREVENTIVO Y SOPORTE TECNICO DE LOS EQUIPOS COMPUTACIONALES, IMPRESORAS, RADIO ENLACE, TERMINALES Y PLATAFORMA DE VIDEOCONFERENCIA DE LA UE GERENCIA GENERAL.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RENOVACIÓN DE EQUIPOS INFORMATICOS POR OBSOLESCENCIA DE LA GERENCIA GENERAL.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ADQUISICION DE DISCOS DUROS Y LICENCIA DE REPLICACION PARA STORAGE DE LA SOLUCION Y  COPIA DE RESPALDO DE LOS CENTROS DE DATOS.</a:t>
            </a: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5">
            <a:extLst>
              <a:ext uri="{FF2B5EF4-FFF2-40B4-BE49-F238E27FC236}">
                <a16:creationId xmlns:a16="http://schemas.microsoft.com/office/drawing/2014/main" id="{82922A57-0A78-479E-BEA1-83987AD6E8F6}"/>
              </a:ext>
            </a:extLst>
          </p:cNvPr>
          <p:cNvGraphicFramePr>
            <a:graphicFrameLocks noGrp="1"/>
          </p:cNvGraphicFramePr>
          <p:nvPr/>
        </p:nvGraphicFramePr>
        <p:xfrm>
          <a:off x="5132967" y="3021349"/>
          <a:ext cx="2394883" cy="712521"/>
        </p:xfrm>
        <a:graphic>
          <a:graphicData uri="http://schemas.openxmlformats.org/drawingml/2006/table">
            <a:tbl>
              <a:tblPr>
                <a:tableStyleId>{5C22544A-7EE6-4342-B048-85BDC9FD1C3A}</a:tableStyleId>
              </a:tblPr>
              <a:tblGrid>
                <a:gridCol w="707520">
                  <a:extLst>
                    <a:ext uri="{9D8B030D-6E8A-4147-A177-3AD203B41FA5}">
                      <a16:colId xmlns:a16="http://schemas.microsoft.com/office/drawing/2014/main" val="2498441921"/>
                    </a:ext>
                  </a:extLst>
                </a:gridCol>
                <a:gridCol w="826126">
                  <a:extLst>
                    <a:ext uri="{9D8B030D-6E8A-4147-A177-3AD203B41FA5}">
                      <a16:colId xmlns:a16="http://schemas.microsoft.com/office/drawing/2014/main" val="1659049911"/>
                    </a:ext>
                  </a:extLst>
                </a:gridCol>
                <a:gridCol w="861237">
                  <a:extLst>
                    <a:ext uri="{9D8B030D-6E8A-4147-A177-3AD203B41FA5}">
                      <a16:colId xmlns:a16="http://schemas.microsoft.com/office/drawing/2014/main" val="3214450319"/>
                    </a:ext>
                  </a:extLst>
                </a:gridCol>
              </a:tblGrid>
              <a:tr h="276151">
                <a:tc>
                  <a:txBody>
                    <a:bodyPr/>
                    <a:lstStyle/>
                    <a:p>
                      <a:pPr algn="ctr" rtl="0" fontAlgn="ctr"/>
                      <a:r>
                        <a:rPr lang="es-PE" sz="1200" b="1" u="none" strike="noStrike" dirty="0">
                          <a:effectLst/>
                        </a:rPr>
                        <a:t>2.3</a:t>
                      </a:r>
                      <a:endParaRPr lang="es-PE" sz="1200" b="1" i="0" u="none" strike="noStrike" dirty="0">
                        <a:solidFill>
                          <a:srgbClr val="FFFFFF"/>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rtl="0" fontAlgn="ctr"/>
                      <a:r>
                        <a:rPr lang="es-PE" sz="1200" b="1" u="none" strike="noStrike" dirty="0">
                          <a:effectLst/>
                        </a:rPr>
                        <a:t>2.6</a:t>
                      </a:r>
                      <a:endParaRPr lang="es-PE" sz="1200" b="1" i="0" u="none" strike="noStrike" dirty="0">
                        <a:solidFill>
                          <a:srgbClr val="FFFFFF"/>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rtl="0" fontAlgn="ctr"/>
                      <a:r>
                        <a:rPr lang="es-PE" sz="1200" b="1" u="none" strike="noStrike" dirty="0">
                          <a:effectLst/>
                        </a:rPr>
                        <a:t>TOTAL</a:t>
                      </a:r>
                      <a:endParaRPr lang="es-PE" sz="1200" b="1" i="0" u="none" strike="noStrike" dirty="0">
                        <a:solidFill>
                          <a:srgbClr val="FFFFFF"/>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991460050"/>
                  </a:ext>
                </a:extLst>
              </a:tr>
              <a:tr h="436370">
                <a:tc>
                  <a:txBody>
                    <a:bodyPr/>
                    <a:lstStyle/>
                    <a:p>
                      <a:pPr algn="ctr" fontAlgn="ctr"/>
                      <a:r>
                        <a:rPr lang="es-PE" sz="1200" b="1" u="none" strike="noStrike" dirty="0">
                          <a:effectLst/>
                        </a:rPr>
                        <a:t>6,388,571</a:t>
                      </a:r>
                      <a:endParaRPr lang="es-PE" sz="12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s-PE" sz="1200" b="1" u="none" strike="noStrike" dirty="0">
                          <a:effectLst/>
                        </a:rPr>
                        <a:t>29,329,000</a:t>
                      </a:r>
                      <a:endParaRPr lang="es-PE" sz="12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s-PE" sz="1200" b="1" u="none" strike="noStrike" dirty="0">
                          <a:effectLst/>
                        </a:rPr>
                        <a:t>35,717,571</a:t>
                      </a:r>
                      <a:endParaRPr lang="es-PE" sz="12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580246150"/>
                  </a:ext>
                </a:extLst>
              </a:tr>
            </a:tbl>
          </a:graphicData>
        </a:graphic>
      </p:graphicFrame>
      <p:sp>
        <p:nvSpPr>
          <p:cNvPr id="8" name="CuadroTexto 7"/>
          <p:cNvSpPr txBox="1"/>
          <p:nvPr/>
        </p:nvSpPr>
        <p:spPr>
          <a:xfrm>
            <a:off x="4863903" y="4094756"/>
            <a:ext cx="3280635" cy="1615827"/>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INCLUYE MATERIALES PARA LA REPARACIÓN DE AREAS, REPUESTOS Y ACCESORIOS, TONER, PAPEL ENTRE OTROS BIENES.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MANTENIMIENTO Y ACONDICIONAMIENTO DE LA INFRAESTRUCTURA FISICA.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ALQUILERES DE INMUEBLES Y EQUIPOS.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SERVICIOS PROFESIONALES, CAPACITACIONES ENTRE OTROS.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SEGURIDAD Y LIMPIEZA.</a:t>
            </a:r>
          </a:p>
        </p:txBody>
      </p:sp>
      <p:graphicFrame>
        <p:nvGraphicFramePr>
          <p:cNvPr id="19" name="Tabla 18">
            <a:extLst>
              <a:ext uri="{FF2B5EF4-FFF2-40B4-BE49-F238E27FC236}">
                <a16:creationId xmlns:a16="http://schemas.microsoft.com/office/drawing/2014/main" id="{82922A57-0A78-479E-BEA1-83987AD6E8F6}"/>
              </a:ext>
            </a:extLst>
          </p:cNvPr>
          <p:cNvGraphicFramePr>
            <a:graphicFrameLocks noGrp="1"/>
          </p:cNvGraphicFramePr>
          <p:nvPr/>
        </p:nvGraphicFramePr>
        <p:xfrm>
          <a:off x="5135528" y="5720974"/>
          <a:ext cx="2381690" cy="712521"/>
        </p:xfrm>
        <a:graphic>
          <a:graphicData uri="http://schemas.openxmlformats.org/drawingml/2006/table">
            <a:tbl>
              <a:tblPr>
                <a:tableStyleId>{5C22544A-7EE6-4342-B048-85BDC9FD1C3A}</a:tableStyleId>
              </a:tblPr>
              <a:tblGrid>
                <a:gridCol w="795153">
                  <a:extLst>
                    <a:ext uri="{9D8B030D-6E8A-4147-A177-3AD203B41FA5}">
                      <a16:colId xmlns:a16="http://schemas.microsoft.com/office/drawing/2014/main" val="2498441921"/>
                    </a:ext>
                  </a:extLst>
                </a:gridCol>
                <a:gridCol w="804044">
                  <a:extLst>
                    <a:ext uri="{9D8B030D-6E8A-4147-A177-3AD203B41FA5}">
                      <a16:colId xmlns:a16="http://schemas.microsoft.com/office/drawing/2014/main" val="1659049911"/>
                    </a:ext>
                  </a:extLst>
                </a:gridCol>
                <a:gridCol w="782493">
                  <a:extLst>
                    <a:ext uri="{9D8B030D-6E8A-4147-A177-3AD203B41FA5}">
                      <a16:colId xmlns:a16="http://schemas.microsoft.com/office/drawing/2014/main" val="3214450319"/>
                    </a:ext>
                  </a:extLst>
                </a:gridCol>
              </a:tblGrid>
              <a:tr h="276151">
                <a:tc>
                  <a:txBody>
                    <a:bodyPr/>
                    <a:lstStyle/>
                    <a:p>
                      <a:pPr algn="ctr" rtl="0" fontAlgn="ctr"/>
                      <a:r>
                        <a:rPr lang="es-PE" sz="1200" b="1" u="none" strike="noStrike" dirty="0">
                          <a:effectLst/>
                        </a:rPr>
                        <a:t>2.3</a:t>
                      </a:r>
                      <a:endParaRPr lang="es-PE" sz="1200" b="1" i="0" u="none" strike="noStrike" dirty="0">
                        <a:solidFill>
                          <a:srgbClr val="FFFFFF"/>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rtl="0" fontAlgn="ctr"/>
                      <a:r>
                        <a:rPr lang="es-PE" sz="1200" b="1" u="none" strike="noStrike" dirty="0">
                          <a:effectLst/>
                        </a:rPr>
                        <a:t>2.6</a:t>
                      </a:r>
                      <a:endParaRPr lang="es-PE" sz="1200" b="1" i="0" u="none" strike="noStrike" dirty="0">
                        <a:solidFill>
                          <a:srgbClr val="FFFFFF"/>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rtl="0" fontAlgn="ctr"/>
                      <a:r>
                        <a:rPr lang="es-PE" sz="1200" b="1" u="none" strike="noStrike" dirty="0">
                          <a:effectLst/>
                        </a:rPr>
                        <a:t>TOTAL</a:t>
                      </a:r>
                      <a:endParaRPr lang="es-PE" sz="1200" b="1" i="0" u="none" strike="noStrike" dirty="0">
                        <a:solidFill>
                          <a:srgbClr val="FFFFFF"/>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991460050"/>
                  </a:ext>
                </a:extLst>
              </a:tr>
              <a:tr h="436370">
                <a:tc>
                  <a:txBody>
                    <a:bodyPr/>
                    <a:lstStyle/>
                    <a:p>
                      <a:pPr algn="ctr" fontAlgn="ctr"/>
                      <a:r>
                        <a:rPr lang="es-PE" sz="1200" b="1" u="none" strike="noStrike" dirty="0">
                          <a:effectLst/>
                        </a:rPr>
                        <a:t>24,581,256</a:t>
                      </a:r>
                    </a:p>
                  </a:txBody>
                  <a:tcPr marL="9525" marR="9525" marT="9525" marB="0" anchor="ctr">
                    <a:solidFill>
                      <a:schemeClr val="accent1">
                        <a:lumMod val="20000"/>
                        <a:lumOff val="80000"/>
                      </a:schemeClr>
                    </a:solidFill>
                  </a:tcPr>
                </a:tc>
                <a:tc>
                  <a:txBody>
                    <a:bodyPr/>
                    <a:lstStyle/>
                    <a:p>
                      <a:pPr algn="ctr" fontAlgn="ctr"/>
                      <a:r>
                        <a:rPr lang="es-PE" sz="1200" b="1" u="none" strike="noStrike" dirty="0">
                          <a:effectLst/>
                        </a:rPr>
                        <a:t>13,055,897</a:t>
                      </a:r>
                    </a:p>
                  </a:txBody>
                  <a:tcPr marL="9525" marR="9525" marT="9525" marB="0" anchor="ctr">
                    <a:solidFill>
                      <a:schemeClr val="accent1">
                        <a:lumMod val="20000"/>
                        <a:lumOff val="80000"/>
                      </a:schemeClr>
                    </a:solidFill>
                  </a:tcPr>
                </a:tc>
                <a:tc>
                  <a:txBody>
                    <a:bodyPr/>
                    <a:lstStyle/>
                    <a:p>
                      <a:pPr algn="ctr" fontAlgn="ctr"/>
                      <a:r>
                        <a:rPr lang="es-PE" sz="1200" b="1" u="none" strike="noStrike" dirty="0">
                          <a:effectLst/>
                        </a:rPr>
                        <a:t>37,637,153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580246150"/>
                  </a:ext>
                </a:extLst>
              </a:tr>
            </a:tbl>
          </a:graphicData>
        </a:graphic>
      </p:graphicFrame>
      <p:sp>
        <p:nvSpPr>
          <p:cNvPr id="9" name="Rectángulo redondeado 8"/>
          <p:cNvSpPr/>
          <p:nvPr/>
        </p:nvSpPr>
        <p:spPr>
          <a:xfrm>
            <a:off x="948911" y="3833053"/>
            <a:ext cx="1288342" cy="3760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73,354,724</a:t>
            </a:r>
          </a:p>
        </p:txBody>
      </p:sp>
      <p:graphicFrame>
        <p:nvGraphicFramePr>
          <p:cNvPr id="5" name="Tabla 4"/>
          <p:cNvGraphicFramePr>
            <a:graphicFrameLocks noGrp="1"/>
          </p:cNvGraphicFramePr>
          <p:nvPr/>
        </p:nvGraphicFramePr>
        <p:xfrm>
          <a:off x="8170911" y="1105304"/>
          <a:ext cx="3918197" cy="5455498"/>
        </p:xfrm>
        <a:graphic>
          <a:graphicData uri="http://schemas.openxmlformats.org/drawingml/2006/table">
            <a:tbl>
              <a:tblPr/>
              <a:tblGrid>
                <a:gridCol w="1323963">
                  <a:extLst>
                    <a:ext uri="{9D8B030D-6E8A-4147-A177-3AD203B41FA5}">
                      <a16:colId xmlns:a16="http://schemas.microsoft.com/office/drawing/2014/main" val="20000"/>
                    </a:ext>
                  </a:extLst>
                </a:gridCol>
                <a:gridCol w="935666">
                  <a:extLst>
                    <a:ext uri="{9D8B030D-6E8A-4147-A177-3AD203B41FA5}">
                      <a16:colId xmlns:a16="http://schemas.microsoft.com/office/drawing/2014/main" val="20001"/>
                    </a:ext>
                  </a:extLst>
                </a:gridCol>
                <a:gridCol w="920632">
                  <a:extLst>
                    <a:ext uri="{9D8B030D-6E8A-4147-A177-3AD203B41FA5}">
                      <a16:colId xmlns:a16="http://schemas.microsoft.com/office/drawing/2014/main" val="20002"/>
                    </a:ext>
                  </a:extLst>
                </a:gridCol>
                <a:gridCol w="737936">
                  <a:extLst>
                    <a:ext uri="{9D8B030D-6E8A-4147-A177-3AD203B41FA5}">
                      <a16:colId xmlns:a16="http://schemas.microsoft.com/office/drawing/2014/main" val="20003"/>
                    </a:ext>
                  </a:extLst>
                </a:gridCol>
              </a:tblGrid>
              <a:tr h="556971">
                <a:tc>
                  <a:txBody>
                    <a:bodyPr/>
                    <a:lstStyle/>
                    <a:p>
                      <a:pPr algn="ctr" fontAlgn="ctr"/>
                      <a:r>
                        <a:rPr lang="es-PE" sz="900" b="1" i="0" u="none" strike="noStrike" dirty="0">
                          <a:solidFill>
                            <a:srgbClr val="000000"/>
                          </a:solidFill>
                          <a:effectLst/>
                          <a:latin typeface="Calibri" panose="020F0502020204030204" pitchFamily="34" charset="0"/>
                        </a:rPr>
                        <a:t>UNIDADES EJECUTORAS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PE" sz="900" b="1" i="0" u="none" strike="noStrike" dirty="0">
                          <a:solidFill>
                            <a:srgbClr val="000000"/>
                          </a:solidFill>
                          <a:effectLst/>
                          <a:latin typeface="Calibri" panose="020F0502020204030204" pitchFamily="34" charset="0"/>
                        </a:rPr>
                        <a:t>2.3 BIENES Y 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ES" sz="900" b="1" i="0" u="none" strike="noStrike" dirty="0">
                          <a:solidFill>
                            <a:srgbClr val="000000"/>
                          </a:solidFill>
                          <a:effectLst/>
                          <a:latin typeface="Calibri" panose="020F0502020204030204" pitchFamily="34" charset="0"/>
                        </a:rPr>
                        <a:t>2.6 ADQUISICION DE ACTIVOS NO FINANCIEROS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PE" sz="9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282386">
                <a:tc>
                  <a:txBody>
                    <a:bodyPr/>
                    <a:lstStyle/>
                    <a:p>
                      <a:pPr algn="l" fontAlgn="b"/>
                      <a:r>
                        <a:rPr lang="es-ES" sz="900" b="0" i="0" u="none" strike="noStrike" dirty="0">
                          <a:solidFill>
                            <a:srgbClr val="000000"/>
                          </a:solidFill>
                          <a:effectLst/>
                          <a:latin typeface="Calibri" panose="020F0502020204030204" pitchFamily="34" charset="0"/>
                        </a:rPr>
                        <a:t>001 GERENCIA GENERAL DEL PODER JUDICIAL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6,388,571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29,329,000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35,717,571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9678">
                <a:tc>
                  <a:txBody>
                    <a:bodyPr/>
                    <a:lstStyle/>
                    <a:p>
                      <a:pPr algn="l" fontAlgn="b"/>
                      <a:r>
                        <a:rPr lang="es-ES" sz="900" b="0" i="0" u="none" strike="noStrike" dirty="0">
                          <a:solidFill>
                            <a:srgbClr val="000000"/>
                          </a:solidFill>
                          <a:effectLst/>
                          <a:latin typeface="Calibri" panose="020F0502020204030204" pitchFamily="34" charset="0"/>
                        </a:rPr>
                        <a:t>002. UNIDAD DE COORDINACION DE PROYECTOS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4,073,693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22,961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4,096,654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2386">
                <a:tc>
                  <a:txBody>
                    <a:bodyPr/>
                    <a:lstStyle/>
                    <a:p>
                      <a:pPr algn="l" fontAlgn="b"/>
                      <a:r>
                        <a:rPr lang="pt-BR" sz="900" b="0" i="0" u="none" strike="noStrike" dirty="0">
                          <a:solidFill>
                            <a:srgbClr val="000000"/>
                          </a:solidFill>
                          <a:effectLst/>
                          <a:latin typeface="Calibri" panose="020F0502020204030204" pitchFamily="34" charset="0"/>
                        </a:rPr>
                        <a:t>003 CORTE SUPERIOR DE JUSTICIA DE LIMA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9,497,000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1,545,000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11,042,000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0261">
                <a:tc>
                  <a:txBody>
                    <a:bodyPr/>
                    <a:lstStyle/>
                    <a:p>
                      <a:pPr algn="l" fontAlgn="b"/>
                      <a:r>
                        <a:rPr lang="es-PE" sz="900" b="0" i="0" u="none" strike="noStrike" dirty="0">
                          <a:solidFill>
                            <a:srgbClr val="000000"/>
                          </a:solidFill>
                          <a:effectLst/>
                          <a:latin typeface="Calibri" panose="020F0502020204030204" pitchFamily="34" charset="0"/>
                        </a:rPr>
                        <a:t>004 CORTE SUPERIOR DE JUSTICIA DE LA LIBERTAD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955,370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955,370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991">
                <a:tc>
                  <a:txBody>
                    <a:bodyPr/>
                    <a:lstStyle/>
                    <a:p>
                      <a:pPr algn="l" fontAlgn="b"/>
                      <a:r>
                        <a:rPr lang="es-PE" sz="900" b="0" i="0" u="none" strike="noStrike" dirty="0">
                          <a:solidFill>
                            <a:srgbClr val="000000"/>
                          </a:solidFill>
                          <a:effectLst/>
                          <a:latin typeface="Calibri" panose="020F0502020204030204" pitchFamily="34" charset="0"/>
                        </a:rPr>
                        <a:t>006 CORTE SUPERIOR DE JUSTICIA DE LAMBAYEQUE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435,000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525,000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261">
                <a:tc>
                  <a:txBody>
                    <a:bodyPr/>
                    <a:lstStyle/>
                    <a:p>
                      <a:pPr algn="l" fontAlgn="b"/>
                      <a:r>
                        <a:rPr lang="pt-BR" sz="900" b="0" i="0" u="none" strike="noStrike" dirty="0">
                          <a:solidFill>
                            <a:srgbClr val="000000"/>
                          </a:solidFill>
                          <a:effectLst/>
                          <a:latin typeface="Calibri" panose="020F0502020204030204" pitchFamily="34" charset="0"/>
                        </a:rPr>
                        <a:t>007 CORTE SUPERIOR DE JUSTICIA DE CUSCO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238,600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238,600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0261">
                <a:tc>
                  <a:txBody>
                    <a:bodyPr/>
                    <a:lstStyle/>
                    <a:p>
                      <a:pPr algn="l" fontAlgn="b"/>
                      <a:r>
                        <a:rPr lang="pt-BR" sz="900" b="0" i="0" u="none" strike="noStrike" dirty="0">
                          <a:solidFill>
                            <a:srgbClr val="000000"/>
                          </a:solidFill>
                          <a:effectLst/>
                          <a:latin typeface="Calibri" panose="020F0502020204030204" pitchFamily="34" charset="0"/>
                        </a:rPr>
                        <a:t>009 CORTE SUPERIOR DE JUSTICIA DE LIMA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1,254,219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7,258,360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8,512,579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0261">
                <a:tc>
                  <a:txBody>
                    <a:bodyPr/>
                    <a:lstStyle/>
                    <a:p>
                      <a:pPr algn="l" fontAlgn="b"/>
                      <a:r>
                        <a:rPr lang="pt-BR" sz="900" b="0" i="0" u="none" strike="noStrike" dirty="0">
                          <a:solidFill>
                            <a:srgbClr val="000000"/>
                          </a:solidFill>
                          <a:effectLst/>
                          <a:latin typeface="Calibri" panose="020F0502020204030204" pitchFamily="34" charset="0"/>
                        </a:rPr>
                        <a:t>015 CORTE SUPERIOR DE JUSTICIA DE ANCASH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902,000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902,000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386">
                <a:tc>
                  <a:txBody>
                    <a:bodyPr/>
                    <a:lstStyle/>
                    <a:p>
                      <a:pPr algn="l" fontAlgn="b"/>
                      <a:r>
                        <a:rPr lang="es-PE" sz="900" b="0" i="0" u="none" strike="noStrike" dirty="0">
                          <a:solidFill>
                            <a:srgbClr val="000000"/>
                          </a:solidFill>
                          <a:effectLst/>
                          <a:latin typeface="Calibri" panose="020F0502020204030204" pitchFamily="34" charset="0"/>
                        </a:rPr>
                        <a:t>017 CORTE SUPERIOR DE JUSTICIA DE PUNO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1,736,691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1,736,691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0261">
                <a:tc>
                  <a:txBody>
                    <a:bodyPr/>
                    <a:lstStyle/>
                    <a:p>
                      <a:pPr algn="l" fontAlgn="b"/>
                      <a:r>
                        <a:rPr lang="es-PE" sz="900" b="0" i="0" u="none" strike="noStrike" dirty="0">
                          <a:solidFill>
                            <a:srgbClr val="000000"/>
                          </a:solidFill>
                          <a:effectLst/>
                          <a:latin typeface="Calibri" panose="020F0502020204030204" pitchFamily="34" charset="0"/>
                        </a:rPr>
                        <a:t>018 CORTE SUPERIOR DE JUSTICIA DE SAN MARTIN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1,830,000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820,000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2,650,000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0261">
                <a:tc>
                  <a:txBody>
                    <a:bodyPr/>
                    <a:lstStyle/>
                    <a:p>
                      <a:pPr algn="l" fontAlgn="b"/>
                      <a:r>
                        <a:rPr lang="es-PE" sz="900" b="0" i="0" u="none" strike="noStrike" dirty="0">
                          <a:solidFill>
                            <a:srgbClr val="000000"/>
                          </a:solidFill>
                          <a:effectLst/>
                          <a:latin typeface="Calibri" panose="020F0502020204030204" pitchFamily="34" charset="0"/>
                        </a:rPr>
                        <a:t>019 CORTE SUPERIOR DE JUSTICIA DE AYACUCHO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354,120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908,991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1,263,111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0261">
                <a:tc>
                  <a:txBody>
                    <a:bodyPr/>
                    <a:lstStyle/>
                    <a:p>
                      <a:pPr algn="l" fontAlgn="b"/>
                      <a:r>
                        <a:rPr lang="es-PE" sz="900" b="0" i="0" u="none" strike="noStrike" dirty="0">
                          <a:solidFill>
                            <a:srgbClr val="000000"/>
                          </a:solidFill>
                          <a:effectLst/>
                          <a:latin typeface="Calibri" panose="020F0502020204030204" pitchFamily="34" charset="0"/>
                        </a:rPr>
                        <a:t>020 CORTE SUPERIOR DE JUSTICIA DE LIMA 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3,446,033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355,535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3,801,568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0261">
                <a:tc>
                  <a:txBody>
                    <a:bodyPr/>
                    <a:lstStyle/>
                    <a:p>
                      <a:pPr algn="l" fontAlgn="b"/>
                      <a:r>
                        <a:rPr lang="es-PE" sz="900" b="0" i="0" u="none" strike="noStrike" dirty="0">
                          <a:solidFill>
                            <a:srgbClr val="000000"/>
                          </a:solidFill>
                          <a:effectLst/>
                          <a:latin typeface="Calibri" panose="020F0502020204030204" pitchFamily="34" charset="0"/>
                        </a:rPr>
                        <a:t>021 CORTE SUPERIOR DE JUSTICIA DE LIMA SUR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407,500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407,500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0261">
                <a:tc>
                  <a:txBody>
                    <a:bodyPr/>
                    <a:lstStyle/>
                    <a:p>
                      <a:pPr algn="l" fontAlgn="b"/>
                      <a:r>
                        <a:rPr lang="pt-BR" sz="900" b="0" i="0" u="none" strike="noStrike" dirty="0">
                          <a:solidFill>
                            <a:srgbClr val="000000"/>
                          </a:solidFill>
                          <a:effectLst/>
                          <a:latin typeface="Calibri" panose="020F0502020204030204" pitchFamily="34" charset="0"/>
                        </a:rPr>
                        <a:t>022 CORTE SUPERIOR DE JUSTICIA DE HUAURA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360,000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631,080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991,080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0261">
                <a:tc>
                  <a:txBody>
                    <a:bodyPr/>
                    <a:lstStyle/>
                    <a:p>
                      <a:pPr algn="l" fontAlgn="b"/>
                      <a:r>
                        <a:rPr lang="pt-BR" sz="900" b="0" i="0" u="none" strike="noStrike" dirty="0">
                          <a:solidFill>
                            <a:srgbClr val="000000"/>
                          </a:solidFill>
                          <a:effectLst/>
                          <a:latin typeface="Calibri" panose="020F0502020204030204" pitchFamily="34" charset="0"/>
                        </a:rPr>
                        <a:t>024 CORTE SUPERIOR DE JUSTICIA DE UCAYALI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285,000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0" i="0" u="none" strike="noStrike" dirty="0">
                          <a:solidFill>
                            <a:srgbClr val="000000"/>
                          </a:solidFill>
                          <a:effectLst/>
                          <a:latin typeface="Calibri" panose="020F0502020204030204" pitchFamily="34" charset="0"/>
                        </a:rPr>
                        <a:t>515,000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2386">
                <a:tc>
                  <a:txBody>
                    <a:bodyPr/>
                    <a:lstStyle/>
                    <a:p>
                      <a:pPr algn="l" fontAlgn="b"/>
                      <a:r>
                        <a:rPr lang="es-PE" sz="9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1" i="0" u="none" strike="noStrike" dirty="0">
                          <a:solidFill>
                            <a:srgbClr val="000000"/>
                          </a:solidFill>
                          <a:effectLst/>
                          <a:latin typeface="Calibri" panose="020F0502020204030204" pitchFamily="34" charset="0"/>
                        </a:rPr>
                        <a:t>30,969,827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1" i="0" u="none" strike="noStrike" dirty="0">
                          <a:solidFill>
                            <a:srgbClr val="000000"/>
                          </a:solidFill>
                          <a:effectLst/>
                          <a:latin typeface="Calibri" panose="020F0502020204030204" pitchFamily="34" charset="0"/>
                        </a:rPr>
                        <a:t>42,384,897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900" b="1" i="0" u="none" strike="noStrike" dirty="0">
                          <a:solidFill>
                            <a:srgbClr val="000000"/>
                          </a:solidFill>
                          <a:effectLst/>
                          <a:latin typeface="Calibri" panose="020F0502020204030204" pitchFamily="34" charset="0"/>
                        </a:rPr>
                        <a:t>73,354,724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7" name="Rectángulo 16"/>
          <p:cNvSpPr/>
          <p:nvPr/>
        </p:nvSpPr>
        <p:spPr>
          <a:xfrm>
            <a:off x="11241424" y="6566782"/>
            <a:ext cx="988677" cy="29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(En soles)</a:t>
            </a:r>
            <a:endParaRPr kumimoji="0" lang="es-P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485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0FC0D70B-97BF-4E4E-B40F-4555BCC7E79D}"/>
              </a:ext>
            </a:extLst>
          </p:cNvPr>
          <p:cNvPicPr>
            <a:picLocks noChangeAspect="1"/>
          </p:cNvPicPr>
          <p:nvPr/>
        </p:nvPicPr>
        <p:blipFill>
          <a:blip r:embed="rId2"/>
          <a:stretch>
            <a:fillRect/>
          </a:stretch>
        </p:blipFill>
        <p:spPr>
          <a:xfrm>
            <a:off x="11345332" y="134101"/>
            <a:ext cx="743776" cy="774259"/>
          </a:xfrm>
          <a:prstGeom prst="rect">
            <a:avLst/>
          </a:prstGeom>
        </p:spPr>
      </p:pic>
      <p:sp>
        <p:nvSpPr>
          <p:cNvPr id="15" name="Rectángulo redondeado 14">
            <a:extLst>
              <a:ext uri="{FF2B5EF4-FFF2-40B4-BE49-F238E27FC236}">
                <a16:creationId xmlns:a16="http://schemas.microsoft.com/office/drawing/2014/main" id="{4BEE63DB-C416-F3A8-1E5B-403B27DA6EEC}"/>
              </a:ext>
            </a:extLst>
          </p:cNvPr>
          <p:cNvSpPr/>
          <p:nvPr/>
        </p:nvSpPr>
        <p:spPr>
          <a:xfrm>
            <a:off x="1151468" y="84177"/>
            <a:ext cx="9914466" cy="652424"/>
          </a:xfrm>
          <a:prstGeom prst="round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white"/>
                </a:solidFill>
                <a:latin typeface="Calibri" panose="020F0502020204030204" pitchFamily="34" charset="0"/>
                <a:cs typeface="Calibri" panose="020F0502020204030204" pitchFamily="34" charset="0"/>
              </a:rPr>
              <a:t>BONIFICACIÓN A FUNCIONARIOS</a:t>
            </a:r>
            <a:endParaRPr kumimoji="0" lang="es-E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aphicFrame>
        <p:nvGraphicFramePr>
          <p:cNvPr id="10" name="Objeto 9">
            <a:extLst>
              <a:ext uri="{FF2B5EF4-FFF2-40B4-BE49-F238E27FC236}">
                <a16:creationId xmlns:a16="http://schemas.microsoft.com/office/drawing/2014/main" id="{3A64A567-9B45-4412-A8BE-27C15B3CF5E6}"/>
              </a:ext>
            </a:extLst>
          </p:cNvPr>
          <p:cNvGraphicFramePr>
            <a:graphicFrameLocks noChangeAspect="1"/>
          </p:cNvGraphicFramePr>
          <p:nvPr>
            <p:extLst>
              <p:ext uri="{D42A27DB-BD31-4B8C-83A1-F6EECF244321}">
                <p14:modId xmlns:p14="http://schemas.microsoft.com/office/powerpoint/2010/main" val="3186767030"/>
              </p:ext>
            </p:extLst>
          </p:nvPr>
        </p:nvGraphicFramePr>
        <p:xfrm>
          <a:off x="1506875" y="908360"/>
          <a:ext cx="9012994" cy="4175857"/>
        </p:xfrm>
        <a:graphic>
          <a:graphicData uri="http://schemas.openxmlformats.org/presentationml/2006/ole">
            <mc:AlternateContent xmlns:mc="http://schemas.openxmlformats.org/markup-compatibility/2006">
              <mc:Choice xmlns:v="urn:schemas-microsoft-com:vml" Requires="v">
                <p:oleObj name="Worksheet" r:id="rId3" imgW="7010516" imgH="3248051" progId="Excel.Sheet.12">
                  <p:embed/>
                </p:oleObj>
              </mc:Choice>
              <mc:Fallback>
                <p:oleObj name="Worksheet" r:id="rId3" imgW="7010516" imgH="3248051" progId="Excel.Sheet.12">
                  <p:embed/>
                  <p:pic>
                    <p:nvPicPr>
                      <p:cNvPr id="0" name=""/>
                      <p:cNvPicPr/>
                      <p:nvPr/>
                    </p:nvPicPr>
                    <p:blipFill>
                      <a:blip r:embed="rId4"/>
                      <a:stretch>
                        <a:fillRect/>
                      </a:stretch>
                    </p:blipFill>
                    <p:spPr>
                      <a:xfrm>
                        <a:off x="1506875" y="908360"/>
                        <a:ext cx="9012994" cy="4175857"/>
                      </a:xfrm>
                      <a:prstGeom prst="rect">
                        <a:avLst/>
                      </a:prstGeom>
                    </p:spPr>
                  </p:pic>
                </p:oleObj>
              </mc:Fallback>
            </mc:AlternateContent>
          </a:graphicData>
        </a:graphic>
      </p:graphicFrame>
      <p:sp>
        <p:nvSpPr>
          <p:cNvPr id="11" name="CuadroTexto 10">
            <a:extLst>
              <a:ext uri="{FF2B5EF4-FFF2-40B4-BE49-F238E27FC236}">
                <a16:creationId xmlns:a16="http://schemas.microsoft.com/office/drawing/2014/main" id="{46BC4040-A900-4307-8E7D-AE5EFFF66056}"/>
              </a:ext>
            </a:extLst>
          </p:cNvPr>
          <p:cNvSpPr txBox="1"/>
          <p:nvPr/>
        </p:nvSpPr>
        <p:spPr>
          <a:xfrm>
            <a:off x="1520191" y="5407269"/>
            <a:ext cx="9012994" cy="923330"/>
          </a:xfrm>
          <a:prstGeom prst="rect">
            <a:avLst/>
          </a:prstGeom>
          <a:noFill/>
        </p:spPr>
        <p:txBody>
          <a:bodyPr wrap="square" rtlCol="0">
            <a:spAutoFit/>
          </a:bodyPr>
          <a:lstStyle/>
          <a:p>
            <a:r>
              <a:rPr lang="es-ES" dirty="0"/>
              <a:t>Las escalas de los funcionarios del Poder Judicial es una de las mas bajas dentro del Estado; por lo que resulta necesario </a:t>
            </a:r>
            <a:r>
              <a:rPr lang="es-ES" b="1" dirty="0">
                <a:highlight>
                  <a:srgbClr val="FFFF00"/>
                </a:highlight>
              </a:rPr>
              <a:t>una bonificación permanente </a:t>
            </a:r>
            <a:r>
              <a:rPr lang="es-ES" dirty="0"/>
              <a:t>para evitar la rotación de ellos (se van al instituciones del Poder Ejecutivo) y poder contratar profesionales calificados para el puesto.</a:t>
            </a:r>
            <a:endParaRPr lang="es-PE" dirty="0"/>
          </a:p>
        </p:txBody>
      </p:sp>
    </p:spTree>
    <p:extLst>
      <p:ext uri="{BB962C8B-B14F-4D97-AF65-F5344CB8AC3E}">
        <p14:creationId xmlns:p14="http://schemas.microsoft.com/office/powerpoint/2010/main" val="366684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70C1CBD6-1794-4BF0-A425-13A7AA414400}" type="slidenum">
              <a:rPr lang="es-ES" altLang="es-PE" smtClean="0"/>
              <a:pPr>
                <a:defRPr/>
              </a:pPr>
              <a:t>6</a:t>
            </a:fld>
            <a:endParaRPr lang="es-ES" altLang="es-PE" dirty="0"/>
          </a:p>
        </p:txBody>
      </p:sp>
      <p:sp>
        <p:nvSpPr>
          <p:cNvPr id="9" name="CuadroTexto 8"/>
          <p:cNvSpPr txBox="1"/>
          <p:nvPr/>
        </p:nvSpPr>
        <p:spPr>
          <a:xfrm>
            <a:off x="548093" y="1222162"/>
            <a:ext cx="6551152" cy="369332"/>
          </a:xfrm>
          <a:prstGeom prst="rect">
            <a:avLst/>
          </a:prstGeom>
          <a:noFill/>
        </p:spPr>
        <p:txBody>
          <a:bodyPr wrap="none" rtlCol="0">
            <a:spAutoFit/>
          </a:bodyPr>
          <a:lstStyle/>
          <a:p>
            <a:r>
              <a:rPr lang="es-ES" dirty="0"/>
              <a:t>Distribución del proyecto de presupuesto de bienes y servicios 2024</a:t>
            </a:r>
            <a:endParaRPr lang="es-PE" dirty="0"/>
          </a:p>
        </p:txBody>
      </p:sp>
      <p:pic>
        <p:nvPicPr>
          <p:cNvPr id="8" name="Google Shape;273;p8"/>
          <p:cNvPicPr preferRelativeResize="0"/>
          <p:nvPr/>
        </p:nvPicPr>
        <p:blipFill rotWithShape="1">
          <a:blip r:embed="rId2">
            <a:alphaModFix/>
          </a:blip>
          <a:srcRect/>
          <a:stretch/>
        </p:blipFill>
        <p:spPr>
          <a:xfrm>
            <a:off x="30380" y="32417"/>
            <a:ext cx="666195" cy="666195"/>
          </a:xfrm>
          <a:prstGeom prst="rect">
            <a:avLst/>
          </a:prstGeom>
          <a:noFill/>
          <a:ln>
            <a:noFill/>
          </a:ln>
        </p:spPr>
      </p:pic>
      <p:pic>
        <p:nvPicPr>
          <p:cNvPr id="10" name="Google Shape;265;p7"/>
          <p:cNvPicPr preferRelativeResize="0"/>
          <p:nvPr/>
        </p:nvPicPr>
        <p:blipFill rotWithShape="1">
          <a:blip r:embed="rId3">
            <a:alphaModFix/>
          </a:blip>
          <a:srcRect/>
          <a:stretch/>
        </p:blipFill>
        <p:spPr>
          <a:xfrm>
            <a:off x="11533909" y="19800"/>
            <a:ext cx="627935" cy="774259"/>
          </a:xfrm>
          <a:prstGeom prst="rect">
            <a:avLst/>
          </a:prstGeom>
          <a:noFill/>
          <a:ln>
            <a:noFill/>
          </a:ln>
        </p:spPr>
      </p:pic>
      <p:sp>
        <p:nvSpPr>
          <p:cNvPr id="11"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87313" lvl="0" indent="-87313" algn="ctr">
              <a:defRPr/>
            </a:pPr>
            <a:r>
              <a:rPr lang="es-PE" b="1" dirty="0">
                <a:solidFill>
                  <a:prstClr val="white"/>
                </a:solidFill>
              </a:rPr>
              <a:t>PROYECTO DE PRESUPUESTO PARA EL AÑO FISCAL 2024</a:t>
            </a:r>
          </a:p>
          <a:p>
            <a:pPr marL="87313" lvl="0" indent="-87313" algn="ctr">
              <a:defRPr/>
            </a:pPr>
            <a:r>
              <a:rPr lang="es-ES" b="1" dirty="0">
                <a:solidFill>
                  <a:prstClr val="white"/>
                </a:solidFill>
              </a:rPr>
              <a:t>(En millones de soles)</a:t>
            </a:r>
          </a:p>
        </p:txBody>
      </p:sp>
      <p:sp>
        <p:nvSpPr>
          <p:cNvPr id="2" name="CuadroTexto 1">
            <a:extLst>
              <a:ext uri="{FF2B5EF4-FFF2-40B4-BE49-F238E27FC236}">
                <a16:creationId xmlns:a16="http://schemas.microsoft.com/office/drawing/2014/main" id="{4FB57F7F-2D9E-C978-2D2C-69F148D12E42}"/>
              </a:ext>
            </a:extLst>
          </p:cNvPr>
          <p:cNvSpPr txBox="1"/>
          <p:nvPr/>
        </p:nvSpPr>
        <p:spPr>
          <a:xfrm>
            <a:off x="100435" y="6505381"/>
            <a:ext cx="174759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Fuente: </a:t>
            </a:r>
            <a:r>
              <a:rPr lang="es-ES" sz="1100" kern="0" dirty="0">
                <a:solidFill>
                  <a:prstClr val="black"/>
                </a:solidFill>
              </a:rPr>
              <a:t>Elaborado por SPP</a:t>
            </a:r>
            <a:endParaRPr kumimoji="0" lang="es-ES" sz="1100" b="0" i="0" u="none" strike="noStrike" kern="0" cap="none" spc="0" normalizeH="0" baseline="0" noProof="0" dirty="0">
              <a:ln>
                <a:noFill/>
              </a:ln>
              <a:solidFill>
                <a:prstClr val="black"/>
              </a:solidFill>
              <a:effectLst/>
              <a:uLnTx/>
              <a:uFillTx/>
            </a:endParaRPr>
          </a:p>
        </p:txBody>
      </p:sp>
      <p:graphicFrame>
        <p:nvGraphicFramePr>
          <p:cNvPr id="4" name="Tabla 3">
            <a:extLst>
              <a:ext uri="{FF2B5EF4-FFF2-40B4-BE49-F238E27FC236}">
                <a16:creationId xmlns:a16="http://schemas.microsoft.com/office/drawing/2014/main" id="{4927B600-AA11-4CFC-630A-3597A7CD8C28}"/>
              </a:ext>
            </a:extLst>
          </p:cNvPr>
          <p:cNvGraphicFramePr>
            <a:graphicFrameLocks noGrp="1"/>
          </p:cNvGraphicFramePr>
          <p:nvPr>
            <p:extLst>
              <p:ext uri="{D42A27DB-BD31-4B8C-83A1-F6EECF244321}">
                <p14:modId xmlns:p14="http://schemas.microsoft.com/office/powerpoint/2010/main" val="760263070"/>
              </p:ext>
            </p:extLst>
          </p:nvPr>
        </p:nvGraphicFramePr>
        <p:xfrm>
          <a:off x="548093" y="1832657"/>
          <a:ext cx="10515600" cy="1767794"/>
        </p:xfrm>
        <a:graphic>
          <a:graphicData uri="http://schemas.openxmlformats.org/drawingml/2006/table">
            <a:tbl>
              <a:tblPr/>
              <a:tblGrid>
                <a:gridCol w="5346486">
                  <a:extLst>
                    <a:ext uri="{9D8B030D-6E8A-4147-A177-3AD203B41FA5}">
                      <a16:colId xmlns:a16="http://schemas.microsoft.com/office/drawing/2014/main" val="2446367654"/>
                    </a:ext>
                  </a:extLst>
                </a:gridCol>
                <a:gridCol w="1723038">
                  <a:extLst>
                    <a:ext uri="{9D8B030D-6E8A-4147-A177-3AD203B41FA5}">
                      <a16:colId xmlns:a16="http://schemas.microsoft.com/office/drawing/2014/main" val="1160880918"/>
                    </a:ext>
                  </a:extLst>
                </a:gridCol>
                <a:gridCol w="1723038">
                  <a:extLst>
                    <a:ext uri="{9D8B030D-6E8A-4147-A177-3AD203B41FA5}">
                      <a16:colId xmlns:a16="http://schemas.microsoft.com/office/drawing/2014/main" val="3019631836"/>
                    </a:ext>
                  </a:extLst>
                </a:gridCol>
                <a:gridCol w="1723038">
                  <a:extLst>
                    <a:ext uri="{9D8B030D-6E8A-4147-A177-3AD203B41FA5}">
                      <a16:colId xmlns:a16="http://schemas.microsoft.com/office/drawing/2014/main" val="912560891"/>
                    </a:ext>
                  </a:extLst>
                </a:gridCol>
              </a:tblGrid>
              <a:tr h="252542">
                <a:tc rowSpan="2">
                  <a:txBody>
                    <a:bodyPr/>
                    <a:lstStyle/>
                    <a:p>
                      <a:pPr algn="ctr" rtl="0" fontAlgn="ctr"/>
                      <a:r>
                        <a:rPr lang="es-PE" sz="1400" b="1" i="0" u="none" strike="noStrike">
                          <a:solidFill>
                            <a:srgbClr val="FFFFFF"/>
                          </a:solidFill>
                          <a:effectLst/>
                          <a:latin typeface="Calibri" panose="020F0502020204030204" pitchFamily="34" charset="0"/>
                        </a:rPr>
                        <a:t>FUENTE DE FINANCIAMIENTO</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gridSpan="3">
                  <a:txBody>
                    <a:bodyPr/>
                    <a:lstStyle/>
                    <a:p>
                      <a:pPr algn="ctr" rtl="0" fontAlgn="ctr"/>
                      <a:r>
                        <a:rPr lang="es-PE" sz="1400" b="1" i="0" u="none" strike="noStrike">
                          <a:solidFill>
                            <a:srgbClr val="FFFFFF"/>
                          </a:solidFill>
                          <a:effectLst/>
                          <a:latin typeface="Calibri" panose="020F0502020204030204" pitchFamily="34" charset="0"/>
                        </a:rPr>
                        <a:t>Presupuesto  2024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129315342"/>
                  </a:ext>
                </a:extLst>
              </a:tr>
              <a:tr h="505084">
                <a:tc vMerge="1">
                  <a:txBody>
                    <a:bodyPr/>
                    <a:lstStyle/>
                    <a:p>
                      <a:endParaRPr lang="es-PE"/>
                    </a:p>
                  </a:txBody>
                  <a:tcPr/>
                </a:tc>
                <a:tc>
                  <a:txBody>
                    <a:bodyPr/>
                    <a:lstStyle/>
                    <a:p>
                      <a:pPr algn="ctr" rtl="0" fontAlgn="b"/>
                      <a:r>
                        <a:rPr lang="es-PE" sz="1400" b="1" i="0" u="none" strike="noStrike">
                          <a:solidFill>
                            <a:srgbClr val="FFFFFF"/>
                          </a:solidFill>
                          <a:effectLst/>
                          <a:latin typeface="Calibri" panose="020F0502020204030204" pitchFamily="34" charset="0"/>
                        </a:rPr>
                        <a:t>Pliego 004 Poder Judicial</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400" b="1" i="0" u="none" strike="noStrike">
                          <a:solidFill>
                            <a:srgbClr val="FFFFFF"/>
                          </a:solidFill>
                          <a:effectLst/>
                          <a:latin typeface="Calibri" panose="020F0502020204030204" pitchFamily="34" charset="0"/>
                        </a:rPr>
                        <a:t>Pliego 040 Academia de la Magistratura</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tc>
                  <a:txBody>
                    <a:bodyPr/>
                    <a:lstStyle/>
                    <a:p>
                      <a:pPr algn="ctr" rtl="0" fontAlgn="b"/>
                      <a:r>
                        <a:rPr lang="es-PE" sz="1400" b="1" i="0" u="none" strike="noStrike">
                          <a:solidFill>
                            <a:srgbClr val="FFFFFF"/>
                          </a:solidFill>
                          <a:effectLst/>
                          <a:latin typeface="Calibri" panose="020F0502020204030204" pitchFamily="34" charset="0"/>
                        </a:rPr>
                        <a:t>Sector 04 Poder Judicial</a:t>
                      </a:r>
                    </a:p>
                  </a:txBody>
                  <a:tcPr marL="7602" marR="7602" marT="760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0000"/>
                    </a:solidFill>
                  </a:tcPr>
                </a:tc>
                <a:extLst>
                  <a:ext uri="{0D108BD9-81ED-4DB2-BD59-A6C34878D82A}">
                    <a16:rowId xmlns:a16="http://schemas.microsoft.com/office/drawing/2014/main" val="298799393"/>
                  </a:ext>
                </a:extLst>
              </a:tr>
              <a:tr h="252542">
                <a:tc>
                  <a:txBody>
                    <a:bodyPr/>
                    <a:lstStyle/>
                    <a:p>
                      <a:pPr algn="l" rtl="0" fontAlgn="ctr"/>
                      <a:r>
                        <a:rPr lang="es-PE" sz="1400" b="0" i="0" u="none" strike="noStrike">
                          <a:solidFill>
                            <a:srgbClr val="000000"/>
                          </a:solidFill>
                          <a:effectLst/>
                          <a:latin typeface="Calibri" panose="020F0502020204030204" pitchFamily="34" charset="0"/>
                        </a:rPr>
                        <a:t>2.3.BIENES Y SERVICIOS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tc>
                  <a:txBody>
                    <a:bodyPr/>
                    <a:lstStyle/>
                    <a:p>
                      <a:pPr algn="r" rtl="0" fontAlgn="ctr"/>
                      <a:r>
                        <a:rPr lang="es-PE" sz="1400" b="0" i="0" u="none" strike="noStrike">
                          <a:solidFill>
                            <a:srgbClr val="000000"/>
                          </a:solidFill>
                          <a:effectLst/>
                          <a:latin typeface="Calibri" panose="020F0502020204030204" pitchFamily="34" charset="0"/>
                        </a:rPr>
                        <a:t> </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3965283558"/>
                  </a:ext>
                </a:extLst>
              </a:tr>
              <a:tr h="252542">
                <a:tc>
                  <a:txBody>
                    <a:bodyPr/>
                    <a:lstStyle/>
                    <a:p>
                      <a:pPr algn="l" rtl="0" fontAlgn="ctr"/>
                      <a:r>
                        <a:rPr lang="es-PE" sz="1400" b="0" i="0" u="none" strike="noStrike">
                          <a:solidFill>
                            <a:srgbClr val="000000"/>
                          </a:solidFill>
                          <a:effectLst/>
                          <a:latin typeface="Calibri" panose="020F0502020204030204" pitchFamily="34" charset="0"/>
                        </a:rPr>
                        <a:t>1. COMPRA DE BIENES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121.0</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dirty="0">
                          <a:solidFill>
                            <a:srgbClr val="000000"/>
                          </a:solidFill>
                          <a:effectLst/>
                          <a:latin typeface="Calibri" panose="020F0502020204030204" pitchFamily="34" charset="0"/>
                        </a:rPr>
                        <a:t>0.1</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121.1</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4039261796"/>
                  </a:ext>
                </a:extLst>
              </a:tr>
              <a:tr h="252542">
                <a:tc>
                  <a:txBody>
                    <a:bodyPr/>
                    <a:lstStyle/>
                    <a:p>
                      <a:pPr algn="l" rtl="0" fontAlgn="ctr"/>
                      <a:r>
                        <a:rPr lang="es-PE" sz="1400" b="0" i="0" u="none" strike="noStrike">
                          <a:solidFill>
                            <a:srgbClr val="000000"/>
                          </a:solidFill>
                          <a:effectLst/>
                          <a:latin typeface="Calibri" panose="020F0502020204030204" pitchFamily="34" charset="0"/>
                        </a:rPr>
                        <a:t>2. CONTRATACION DE SERVICIOS</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430.4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3.5</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s-PE" sz="1400" b="0" i="0" u="none" strike="noStrike">
                          <a:solidFill>
                            <a:srgbClr val="000000"/>
                          </a:solidFill>
                          <a:effectLst/>
                          <a:latin typeface="Calibri" panose="020F0502020204030204" pitchFamily="34" charset="0"/>
                        </a:rPr>
                        <a:t>433.9</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985649293"/>
                  </a:ext>
                </a:extLst>
              </a:tr>
              <a:tr h="252542">
                <a:tc>
                  <a:txBody>
                    <a:bodyPr/>
                    <a:lstStyle/>
                    <a:p>
                      <a:pPr algn="ctr" rtl="0" fontAlgn="ctr"/>
                      <a:r>
                        <a:rPr lang="es-PE" sz="1400" b="1" i="0" u="none" strike="noStrike">
                          <a:solidFill>
                            <a:srgbClr val="FFFFFF"/>
                          </a:solidFill>
                          <a:effectLst/>
                          <a:latin typeface="Calibri" panose="020F0502020204030204" pitchFamily="34" charset="0"/>
                        </a:rPr>
                        <a:t>TOTAL</a:t>
                      </a:r>
                    </a:p>
                  </a:txBody>
                  <a:tcPr marL="7602" marR="7602" marT="76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551.4</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a:solidFill>
                            <a:srgbClr val="FFFFFF"/>
                          </a:solidFill>
                          <a:effectLst/>
                          <a:latin typeface="Calibri" panose="020F0502020204030204" pitchFamily="34" charset="0"/>
                        </a:rPr>
                        <a:t>3.6</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tc>
                  <a:txBody>
                    <a:bodyPr/>
                    <a:lstStyle/>
                    <a:p>
                      <a:pPr algn="r" rtl="0" fontAlgn="ctr"/>
                      <a:r>
                        <a:rPr lang="es-PE" sz="1400" b="0" i="0" u="none" strike="noStrike" dirty="0">
                          <a:solidFill>
                            <a:srgbClr val="FFFFFF"/>
                          </a:solidFill>
                          <a:effectLst/>
                          <a:latin typeface="Calibri" panose="020F0502020204030204" pitchFamily="34" charset="0"/>
                        </a:rPr>
                        <a:t>555.0</a:t>
                      </a:r>
                    </a:p>
                  </a:txBody>
                  <a:tcPr marL="7602" marR="7602" marT="76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203864"/>
                    </a:solidFill>
                  </a:tcPr>
                </a:tc>
                <a:extLst>
                  <a:ext uri="{0D108BD9-81ED-4DB2-BD59-A6C34878D82A}">
                    <a16:rowId xmlns:a16="http://schemas.microsoft.com/office/drawing/2014/main" val="2566106568"/>
                  </a:ext>
                </a:extLst>
              </a:tr>
            </a:tbl>
          </a:graphicData>
        </a:graphic>
      </p:graphicFrame>
    </p:spTree>
    <p:extLst>
      <p:ext uri="{BB962C8B-B14F-4D97-AF65-F5344CB8AC3E}">
        <p14:creationId xmlns:p14="http://schemas.microsoft.com/office/powerpoint/2010/main" val="250886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Subtítulo 4">
            <a:extLst>
              <a:ext uri="{FF2B5EF4-FFF2-40B4-BE49-F238E27FC236}">
                <a16:creationId xmlns:a16="http://schemas.microsoft.com/office/drawing/2014/main" id="{00F6B2E2-7C73-4CDF-A236-D6C374D03206}"/>
              </a:ext>
            </a:extLst>
          </p:cNvPr>
          <p:cNvSpPr>
            <a:spLocks noGrp="1" noChangeArrowheads="1"/>
          </p:cNvSpPr>
          <p:nvPr>
            <p:ph type="subTitle" idx="1"/>
          </p:nvPr>
        </p:nvSpPr>
        <p:spPr>
          <a:xfrm>
            <a:off x="3302000" y="4887913"/>
            <a:ext cx="5597525" cy="969962"/>
          </a:xfrm>
          <a:solidFill>
            <a:srgbClr val="FF0000">
              <a:alpha val="50195"/>
            </a:srgbClr>
          </a:solidFill>
        </p:spPr>
        <p:txBody>
          <a:bodyPr>
            <a:normAutofit/>
          </a:bodyPr>
          <a:lstStyle/>
          <a:p>
            <a:r>
              <a:rPr lang="es-ES" altLang="es-PE" sz="2800" b="1" dirty="0"/>
              <a:t>Pliego 004: PODER JUDICIAL</a:t>
            </a:r>
          </a:p>
        </p:txBody>
      </p:sp>
      <p:sp>
        <p:nvSpPr>
          <p:cNvPr id="69638" name="Rectángulo 1">
            <a:extLst>
              <a:ext uri="{FF2B5EF4-FFF2-40B4-BE49-F238E27FC236}">
                <a16:creationId xmlns:a16="http://schemas.microsoft.com/office/drawing/2014/main" id="{1A91DA5B-4812-41A8-8413-0D140185C387}"/>
              </a:ext>
            </a:extLst>
          </p:cNvPr>
          <p:cNvSpPr>
            <a:spLocks noChangeArrowheads="1"/>
          </p:cNvSpPr>
          <p:nvPr/>
        </p:nvSpPr>
        <p:spPr bwMode="auto">
          <a:xfrm>
            <a:off x="4121943" y="4025072"/>
            <a:ext cx="3957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PE" sz="2000" b="1" dirty="0">
                <a:solidFill>
                  <a:prstClr val="white"/>
                </a:solidFill>
              </a:rPr>
              <a:t>PROYECTO DE PRESUPUESTO - 2024</a:t>
            </a:r>
            <a:endParaRPr lang="es-PE" altLang="es-PE" sz="2000" b="1" dirty="0">
              <a:solidFill>
                <a:prstClr val="white"/>
              </a:solidFill>
            </a:endParaRPr>
          </a:p>
        </p:txBody>
      </p:sp>
      <p:pic>
        <p:nvPicPr>
          <p:cNvPr id="2" name="Picture 2" descr="Imagen relacionada">
            <a:extLst>
              <a:ext uri="{FF2B5EF4-FFF2-40B4-BE49-F238E27FC236}">
                <a16:creationId xmlns:a16="http://schemas.microsoft.com/office/drawing/2014/main" id="{15DDC45C-5ABD-5635-96BA-7C369C61DF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43"/>
          <a:stretch/>
        </p:blipFill>
        <p:spPr bwMode="auto">
          <a:xfrm>
            <a:off x="2779209" y="71253"/>
            <a:ext cx="6554519" cy="39779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6;p7"/>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b="1" dirty="0">
                <a:solidFill>
                  <a:schemeClr val="lt1"/>
                </a:solidFill>
                <a:latin typeface="Calibri"/>
                <a:cs typeface="Calibri"/>
                <a:sym typeface="Calibri"/>
              </a:rPr>
              <a:t>Ley </a:t>
            </a:r>
            <a:r>
              <a:rPr lang="es-ES" sz="2800" b="1" dirty="0" err="1">
                <a:solidFill>
                  <a:schemeClr val="lt1"/>
                </a:solidFill>
                <a:latin typeface="Calibri"/>
                <a:cs typeface="Calibri"/>
                <a:sym typeface="Calibri"/>
              </a:rPr>
              <a:t>Nº</a:t>
            </a:r>
            <a:r>
              <a:rPr lang="es-ES" sz="2800" b="1" dirty="0">
                <a:solidFill>
                  <a:schemeClr val="lt1"/>
                </a:solidFill>
                <a:latin typeface="Calibri"/>
                <a:cs typeface="Calibri"/>
                <a:sym typeface="Calibri"/>
              </a:rPr>
              <a:t> 28821</a:t>
            </a:r>
          </a:p>
        </p:txBody>
      </p:sp>
      <p:pic>
        <p:nvPicPr>
          <p:cNvPr id="3" name="Imagen 2">
            <a:extLst>
              <a:ext uri="{FF2B5EF4-FFF2-40B4-BE49-F238E27FC236}">
                <a16:creationId xmlns:a16="http://schemas.microsoft.com/office/drawing/2014/main" id="{893AD47F-2830-4576-B9B7-C577D01789B5}"/>
              </a:ext>
            </a:extLst>
          </p:cNvPr>
          <p:cNvPicPr>
            <a:picLocks noChangeAspect="1"/>
          </p:cNvPicPr>
          <p:nvPr/>
        </p:nvPicPr>
        <p:blipFill>
          <a:blip r:embed="rId2"/>
          <a:stretch>
            <a:fillRect/>
          </a:stretch>
        </p:blipFill>
        <p:spPr>
          <a:xfrm>
            <a:off x="821267" y="1063869"/>
            <a:ext cx="3201583" cy="5521569"/>
          </a:xfrm>
          <a:prstGeom prst="rect">
            <a:avLst/>
          </a:prstGeom>
        </p:spPr>
      </p:pic>
      <p:pic>
        <p:nvPicPr>
          <p:cNvPr id="9" name="Imagen 8">
            <a:extLst>
              <a:ext uri="{FF2B5EF4-FFF2-40B4-BE49-F238E27FC236}">
                <a16:creationId xmlns:a16="http://schemas.microsoft.com/office/drawing/2014/main" id="{2622856C-B042-4FCC-8648-45AECAE7E5C0}"/>
              </a:ext>
            </a:extLst>
          </p:cNvPr>
          <p:cNvPicPr>
            <a:picLocks noChangeAspect="1"/>
          </p:cNvPicPr>
          <p:nvPr/>
        </p:nvPicPr>
        <p:blipFill>
          <a:blip r:embed="rId3"/>
          <a:stretch>
            <a:fillRect/>
          </a:stretch>
        </p:blipFill>
        <p:spPr>
          <a:xfrm>
            <a:off x="4297950" y="1063869"/>
            <a:ext cx="3596099" cy="5442438"/>
          </a:xfrm>
          <a:prstGeom prst="rect">
            <a:avLst/>
          </a:prstGeom>
        </p:spPr>
      </p:pic>
      <p:pic>
        <p:nvPicPr>
          <p:cNvPr id="13" name="Imagen 12">
            <a:extLst>
              <a:ext uri="{FF2B5EF4-FFF2-40B4-BE49-F238E27FC236}">
                <a16:creationId xmlns:a16="http://schemas.microsoft.com/office/drawing/2014/main" id="{42AA7851-6257-4EBF-A4F2-1D7DC4CC96FB}"/>
              </a:ext>
            </a:extLst>
          </p:cNvPr>
          <p:cNvPicPr>
            <a:picLocks noChangeAspect="1"/>
          </p:cNvPicPr>
          <p:nvPr/>
        </p:nvPicPr>
        <p:blipFill>
          <a:blip r:embed="rId4"/>
          <a:stretch>
            <a:fillRect/>
          </a:stretch>
        </p:blipFill>
        <p:spPr>
          <a:xfrm>
            <a:off x="8267284" y="1222131"/>
            <a:ext cx="3338562" cy="5532790"/>
          </a:xfrm>
          <a:prstGeom prst="rect">
            <a:avLst/>
          </a:prstGeom>
        </p:spPr>
      </p:pic>
      <p:sp>
        <p:nvSpPr>
          <p:cNvPr id="14" name="Rectángulo 13">
            <a:extLst>
              <a:ext uri="{FF2B5EF4-FFF2-40B4-BE49-F238E27FC236}">
                <a16:creationId xmlns:a16="http://schemas.microsoft.com/office/drawing/2014/main" id="{BADB1B8A-9970-4BF1-AD0D-794C22C41D22}"/>
              </a:ext>
            </a:extLst>
          </p:cNvPr>
          <p:cNvSpPr/>
          <p:nvPr/>
        </p:nvSpPr>
        <p:spPr>
          <a:xfrm>
            <a:off x="8465270" y="1531766"/>
            <a:ext cx="3140576" cy="914400"/>
          </a:xfrm>
          <a:prstGeom prst="rect">
            <a:avLst/>
          </a:prstGeom>
          <a:solidFill>
            <a:srgbClr val="FFFF00">
              <a:alpha val="3200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pic>
        <p:nvPicPr>
          <p:cNvPr id="10" name="Google Shape;273;p8"/>
          <p:cNvPicPr preferRelativeResize="0"/>
          <p:nvPr/>
        </p:nvPicPr>
        <p:blipFill rotWithShape="1">
          <a:blip r:embed="rId5">
            <a:alphaModFix/>
          </a:blip>
          <a:srcRect/>
          <a:stretch/>
        </p:blipFill>
        <p:spPr>
          <a:xfrm>
            <a:off x="30380" y="32417"/>
            <a:ext cx="666195" cy="666195"/>
          </a:xfrm>
          <a:prstGeom prst="rect">
            <a:avLst/>
          </a:prstGeom>
          <a:noFill/>
          <a:ln>
            <a:noFill/>
          </a:ln>
        </p:spPr>
      </p:pic>
      <p:pic>
        <p:nvPicPr>
          <p:cNvPr id="11" name="Google Shape;265;p7"/>
          <p:cNvPicPr preferRelativeResize="0"/>
          <p:nvPr/>
        </p:nvPicPr>
        <p:blipFill rotWithShape="1">
          <a:blip r:embed="rId6">
            <a:alphaModFix/>
          </a:blip>
          <a:srcRect/>
          <a:stretch/>
        </p:blipFill>
        <p:spPr>
          <a:xfrm>
            <a:off x="11533909" y="19800"/>
            <a:ext cx="627935" cy="774259"/>
          </a:xfrm>
          <a:prstGeom prst="rect">
            <a:avLst/>
          </a:prstGeom>
          <a:noFill/>
          <a:ln>
            <a:noFill/>
          </a:ln>
        </p:spPr>
      </p:pic>
    </p:spTree>
    <p:extLst>
      <p:ext uri="{BB962C8B-B14F-4D97-AF65-F5344CB8AC3E}">
        <p14:creationId xmlns:p14="http://schemas.microsoft.com/office/powerpoint/2010/main" val="373223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Marcador de número de diapositiva">
            <a:extLst>
              <a:ext uri="{FF2B5EF4-FFF2-40B4-BE49-F238E27FC236}">
                <a16:creationId xmlns:a16="http://schemas.microsoft.com/office/drawing/2014/main" id="{2E7C48D2-21B1-451E-A78C-8AB1680437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286DF5-ADE3-41BE-BD47-38CED5FAA194}" type="slidenum">
              <a:rPr kumimoji="0" lang="es-ES" altLang="es-PE"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s-ES" altLang="es-PE"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24" name="23 Rectángulo">
            <a:extLst>
              <a:ext uri="{FF2B5EF4-FFF2-40B4-BE49-F238E27FC236}">
                <a16:creationId xmlns:a16="http://schemas.microsoft.com/office/drawing/2014/main" id="{C2126C6D-87D6-4EA1-AE12-DEA0748549CF}"/>
              </a:ext>
            </a:extLst>
          </p:cNvPr>
          <p:cNvSpPr/>
          <p:nvPr/>
        </p:nvSpPr>
        <p:spPr>
          <a:xfrm>
            <a:off x="564393" y="1910813"/>
            <a:ext cx="4536121" cy="4139595"/>
          </a:xfrm>
          <a:prstGeom prst="rect">
            <a:avLst/>
          </a:prstGeom>
          <a:solidFill>
            <a:schemeClr val="accent1">
              <a:lumMod val="75000"/>
            </a:schemeClr>
          </a:solidFill>
          <a:ln>
            <a:solidFill>
              <a:schemeClr val="accent1">
                <a:lumMod val="60000"/>
                <a:lumOff val="40000"/>
              </a:schemeClr>
            </a:solidFill>
          </a:ln>
          <a:effectLst>
            <a:glow rad="139700">
              <a:schemeClr val="accent1">
                <a:satMod val="175000"/>
                <a:alpha val="40000"/>
              </a:schemeClr>
            </a:glow>
            <a:outerShdw blurRad="50800" dist="50800" dir="5400000" algn="ctr" rotWithShape="0">
              <a:schemeClr val="accent6">
                <a:lumMod val="60000"/>
                <a:lumOff val="40000"/>
              </a:scheme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r>
              <a:rPr kumimoji="0" lang="es-ES" sz="2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Ejercer la administración de justicia para todas las personas garantizando sus derechos y contribuir a la gobernabilidad democrática del país y a la construcción de una sociedad desarrollada, inclusiva y pacífica, a través de un servicio moderno, transparente, ágil y eficaz en el marco de la Constitución y el ordenamiento jurídico</a:t>
            </a:r>
            <a:r>
              <a:rPr kumimoji="0" lang="es-PE" sz="2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p>
        </p:txBody>
      </p:sp>
      <p:sp>
        <p:nvSpPr>
          <p:cNvPr id="2" name="Flecha derecha 1">
            <a:extLst>
              <a:ext uri="{FF2B5EF4-FFF2-40B4-BE49-F238E27FC236}">
                <a16:creationId xmlns:a16="http://schemas.microsoft.com/office/drawing/2014/main" id="{96E78426-81F7-49D3-8FAF-D91D0FEDF395}"/>
              </a:ext>
            </a:extLst>
          </p:cNvPr>
          <p:cNvSpPr/>
          <p:nvPr/>
        </p:nvSpPr>
        <p:spPr>
          <a:xfrm>
            <a:off x="5322888" y="3716338"/>
            <a:ext cx="842962" cy="581025"/>
          </a:xfrm>
          <a:prstGeom prst="rightArrow">
            <a:avLst/>
          </a:prstGeom>
          <a:solidFill>
            <a:srgbClr val="860000"/>
          </a:solidFill>
          <a:ln>
            <a:solidFill>
              <a:srgbClr val="C229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2" descr="Imagen relacionada">
            <a:extLst>
              <a:ext uri="{FF2B5EF4-FFF2-40B4-BE49-F238E27FC236}">
                <a16:creationId xmlns:a16="http://schemas.microsoft.com/office/drawing/2014/main" id="{53F12151-5CD9-40E9-AB30-67CC8252D419}"/>
              </a:ext>
            </a:extLst>
          </p:cNvPr>
          <p:cNvPicPr>
            <a:picLocks noChangeAspect="1" noChangeArrowheads="1"/>
          </p:cNvPicPr>
          <p:nvPr/>
        </p:nvPicPr>
        <p:blipFill>
          <a:blip r:embed="rId2"/>
          <a:srcRect/>
          <a:stretch>
            <a:fillRect/>
          </a:stretch>
        </p:blipFill>
        <p:spPr bwMode="auto">
          <a:xfrm>
            <a:off x="6388100" y="1911350"/>
            <a:ext cx="5589588" cy="3727450"/>
          </a:xfrm>
          <a:prstGeom prst="rect">
            <a:avLst/>
          </a:prstGeom>
          <a:noFill/>
          <a:effectLst>
            <a:outerShdw blurRad="50800" dist="38100" dir="5400000" algn="t" rotWithShape="0">
              <a:prstClr val="black">
                <a:alpha val="40000"/>
              </a:prstClr>
            </a:outerShdw>
          </a:effectLst>
        </p:spPr>
      </p:pic>
      <p:pic>
        <p:nvPicPr>
          <p:cNvPr id="9" name="Google Shape;273;p8"/>
          <p:cNvPicPr preferRelativeResize="0"/>
          <p:nvPr/>
        </p:nvPicPr>
        <p:blipFill rotWithShape="1">
          <a:blip r:embed="rId3">
            <a:alphaModFix/>
          </a:blip>
          <a:srcRect/>
          <a:stretch/>
        </p:blipFill>
        <p:spPr>
          <a:xfrm>
            <a:off x="30380" y="32417"/>
            <a:ext cx="666195" cy="666195"/>
          </a:xfrm>
          <a:prstGeom prst="rect">
            <a:avLst/>
          </a:prstGeom>
          <a:noFill/>
          <a:ln>
            <a:noFill/>
          </a:ln>
        </p:spPr>
      </p:pic>
      <p:pic>
        <p:nvPicPr>
          <p:cNvPr id="10" name="Google Shape;265;p7"/>
          <p:cNvPicPr preferRelativeResize="0"/>
          <p:nvPr/>
        </p:nvPicPr>
        <p:blipFill rotWithShape="1">
          <a:blip r:embed="rId4">
            <a:alphaModFix/>
          </a:blip>
          <a:srcRect/>
          <a:stretch/>
        </p:blipFill>
        <p:spPr>
          <a:xfrm>
            <a:off x="11533909" y="19800"/>
            <a:ext cx="627935" cy="774259"/>
          </a:xfrm>
          <a:prstGeom prst="rect">
            <a:avLst/>
          </a:prstGeom>
          <a:noFill/>
          <a:ln>
            <a:noFill/>
          </a:ln>
        </p:spPr>
      </p:pic>
      <p:sp>
        <p:nvSpPr>
          <p:cNvPr id="14" name="Google Shape;275;p8"/>
          <p:cNvSpPr/>
          <p:nvPr/>
        </p:nvSpPr>
        <p:spPr>
          <a:xfrm>
            <a:off x="939800" y="134101"/>
            <a:ext cx="10286999" cy="637867"/>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lt1"/>
                </a:solidFill>
                <a:latin typeface="Calibri"/>
                <a:ea typeface="Calibri"/>
                <a:cs typeface="Calibri"/>
                <a:sym typeface="Calibri"/>
              </a:rPr>
              <a:t>MISIÓN</a:t>
            </a:r>
            <a:endParaRPr sz="1800" b="1"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usine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8 DesingSlides_v1_Business new.potx" id="{6F6EAF87-0828-494E-AB21-A9D3F7557206}" vid="{CE556E03-16A9-423B-B08D-CFFEF5E03790}"/>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usine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8 DesingSlides_v1_Business new.potx" id="{6F6EAF87-0828-494E-AB21-A9D3F7557206}" vid="{CE556E03-16A9-423B-B08D-CFFEF5E03790}"/>
    </a:ext>
  </a:ext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3742</TotalTime>
  <Words>7866</Words>
  <Application>Microsoft Office PowerPoint</Application>
  <PresentationFormat>Panorámica</PresentationFormat>
  <Paragraphs>1611</Paragraphs>
  <Slides>56</Slides>
  <Notes>11</Notes>
  <HiddenSlides>0</HiddenSlides>
  <MMClips>0</MMClips>
  <ScaleCrop>false</ScaleCrop>
  <HeadingPairs>
    <vt:vector size="8" baseType="variant">
      <vt:variant>
        <vt:lpstr>Fuentes usadas</vt:lpstr>
      </vt:variant>
      <vt:variant>
        <vt:i4>13</vt:i4>
      </vt:variant>
      <vt:variant>
        <vt:lpstr>Tema</vt:lpstr>
      </vt:variant>
      <vt:variant>
        <vt:i4>9</vt:i4>
      </vt:variant>
      <vt:variant>
        <vt:lpstr>Servidores OLE incrustados</vt:lpstr>
      </vt:variant>
      <vt:variant>
        <vt:i4>1</vt:i4>
      </vt:variant>
      <vt:variant>
        <vt:lpstr>Títulos de diapositiva</vt:lpstr>
      </vt:variant>
      <vt:variant>
        <vt:i4>56</vt:i4>
      </vt:variant>
    </vt:vector>
  </HeadingPairs>
  <TitlesOfParts>
    <vt:vector size="79" baseType="lpstr">
      <vt:lpstr>微软雅黑</vt:lpstr>
      <vt:lpstr>宋体</vt:lpstr>
      <vt:lpstr>Arial</vt:lpstr>
      <vt:lpstr>Arial Narrow</vt:lpstr>
      <vt:lpstr>Bradley Hand ITC</vt:lpstr>
      <vt:lpstr>Calibri</vt:lpstr>
      <vt:lpstr>Calibri Light</vt:lpstr>
      <vt:lpstr>Century Gothic</vt:lpstr>
      <vt:lpstr>Open Sans Light</vt:lpstr>
      <vt:lpstr>Open Sans Semibold</vt:lpstr>
      <vt:lpstr>Poppins SemiBold</vt:lpstr>
      <vt:lpstr>Times New Roman</vt:lpstr>
      <vt:lpstr>Wingdings</vt:lpstr>
      <vt:lpstr>Tema de Office</vt:lpstr>
      <vt:lpstr>office theme</vt:lpstr>
      <vt:lpstr>2_Business</vt:lpstr>
      <vt:lpstr>2_Tema de Office</vt:lpstr>
      <vt:lpstr>1_Tema de Office</vt:lpstr>
      <vt:lpstr>6_Tema de Office</vt:lpstr>
      <vt:lpstr>1_Business</vt:lpstr>
      <vt:lpstr>7_Tema de Office</vt:lpstr>
      <vt:lpstr>3_Tema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Presupuesto 2024</dc:title>
  <dc:creator>jmunozg</dc:creator>
  <cp:lastModifiedBy>Luis Enrique  Pineda Larzo</cp:lastModifiedBy>
  <cp:revision>96</cp:revision>
  <cp:lastPrinted>2023-09-19T20:02:38Z</cp:lastPrinted>
  <dcterms:created xsi:type="dcterms:W3CDTF">2023-08-04T16:13:24Z</dcterms:created>
  <dcterms:modified xsi:type="dcterms:W3CDTF">2023-09-21T14:26:17Z</dcterms:modified>
</cp:coreProperties>
</file>