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4" r:id="rId2"/>
    <p:sldId id="265" r:id="rId3"/>
    <p:sldId id="266" r:id="rId4"/>
    <p:sldId id="267" r:id="rId5"/>
    <p:sldId id="268" r:id="rId6"/>
    <p:sldId id="269" r:id="rId7"/>
    <p:sldId id="558" r:id="rId8"/>
    <p:sldId id="272" r:id="rId9"/>
    <p:sldId id="276" r:id="rId10"/>
    <p:sldId id="282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63" r:id="rId22"/>
  </p:sldIdLst>
  <p:sldSz cx="10080625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31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522"/>
    <a:srgbClr val="04C3D8"/>
    <a:srgbClr val="1D7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08" y="90"/>
      </p:cViewPr>
      <p:guideLst>
        <p:guide orient="horz" pos="2150"/>
        <p:guide pos="3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EA988-ED4A-4E24-A02D-419CAF051FE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85662-10B8-4A64-91A1-F91FE0D31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018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97E9B-F055-4C8E-8A0A-E9BCE216E97F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1241425"/>
            <a:ext cx="49212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CF0B5-52FF-4354-ACA0-CB59B2EBC3C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850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6C8D7-F413-47FE-A4AB-94CF4E2F33DA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736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Falta</a:t>
            </a:r>
            <a:r>
              <a:rPr lang="es-ES" baseline="0" dirty="0"/>
              <a:t> voto informado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6C8D7-F413-47FE-A4AB-94CF4E2F33DA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624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457" indent="-226457">
              <a:buAutoNum type="arabicParenR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6C8D7-F413-47FE-A4AB-94CF4E2F33DA}" type="slidenum">
              <a:rPr lang="es-PE" smtClean="0"/>
              <a:pPr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160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6C8D7-F413-47FE-A4AB-94CF4E2F33DA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078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6C8D7-F413-47FE-A4AB-94CF4E2F33DA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59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122363"/>
            <a:ext cx="85685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365125"/>
            <a:ext cx="217363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365125"/>
            <a:ext cx="6394896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1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709740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4589465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4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7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65127"/>
            <a:ext cx="8694539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505075"/>
            <a:ext cx="4285579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6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987427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8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987427"/>
            <a:ext cx="510331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7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365127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0C42A-5615-48E3-846A-D919BF4E2F2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B35B-840E-415A-B2F1-5634E09F7E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0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176619"/>
            <a:ext cx="10080624" cy="17512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06" tIns="50403" rIns="100806" bIns="504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sz="1984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1</a:t>
            </a:fld>
            <a:endParaRPr lang="es-PE"/>
          </a:p>
        </p:txBody>
      </p:sp>
      <p:sp>
        <p:nvSpPr>
          <p:cNvPr id="16" name="15 CuadroTexto"/>
          <p:cNvSpPr txBox="1"/>
          <p:nvPr/>
        </p:nvSpPr>
        <p:spPr>
          <a:xfrm>
            <a:off x="356667" y="3349616"/>
            <a:ext cx="9367291" cy="1415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Sustentación del Proyecto de Presupuesto 2024 ante la Comisión de Presupuesto y Cuenta General de la República del Congreso de la República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991738" y="5040363"/>
            <a:ext cx="8573451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764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Mag. JORGE LUIS SALAS ARENAS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15435" y="5516666"/>
            <a:ext cx="897037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764" dirty="0">
                <a:latin typeface="Arial Black" panose="020B0A04020102020204" pitchFamily="34" charset="0"/>
                <a:cs typeface="Arial" panose="020B0604020202020204" pitchFamily="34" charset="0"/>
              </a:rPr>
              <a:t>Presidente del Jurado Nacional de Elecciones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547424" y="5516666"/>
            <a:ext cx="73033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6B6854FE-E90C-66B6-1A26-22832E7D1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9" y="671389"/>
            <a:ext cx="3609739" cy="156486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84975" y="2086855"/>
            <a:ext cx="351897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900" b="1" i="1" dirty="0">
                <a:latin typeface="Arial" panose="020B0604020202020204" pitchFamily="34" charset="0"/>
                <a:cs typeface="Arial" panose="020B0604020202020204" pitchFamily="34" charset="0"/>
              </a:rPr>
              <a:t>Desde 1931, por la Gobernabilidad y la Democracia</a:t>
            </a:r>
          </a:p>
        </p:txBody>
      </p:sp>
    </p:spTree>
    <p:extLst>
      <p:ext uri="{BB962C8B-B14F-4D97-AF65-F5344CB8AC3E}">
        <p14:creationId xmlns:p14="http://schemas.microsoft.com/office/powerpoint/2010/main" val="37553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prism isContent="1" isInverted="1"/>
      </p:transition>
    </mc:Choice>
    <mc:Fallback xmlns="">
      <p:transition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10</a:t>
            </a:fld>
            <a:endParaRPr lang="es-PE" dirty="0"/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4484624" y="1410451"/>
            <a:ext cx="53981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s-PE" altLang="es-PE" sz="1600" dirty="0">
                <a:latin typeface="Arial" panose="020B0604020202020204" pitchFamily="34" charset="0"/>
              </a:rPr>
              <a:t>Contamos con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19 Oficinas Desconcentradas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Lambayeque, Arequipa, Junín, Cajamarca, Ucayali, Loreto, Puno, Madre de Dios, Amazonas, Piura, La Libertad, Cusco, Ancash, Huánuco, Ayacucho, </a:t>
            </a:r>
            <a:r>
              <a:rPr lang="es-PE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Tacna, Ica, San Martín y Huaura</a:t>
            </a:r>
            <a:r>
              <a:rPr lang="es-PE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(estas cuatro últimas OD iniciaron funciones en el periodo  2021 - 2023).</a:t>
            </a:r>
            <a:endParaRPr lang="es-PE" altLang="es-PE" sz="1600" b="1" i="1" dirty="0">
              <a:latin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549847" y="1009624"/>
            <a:ext cx="3334567" cy="380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74" b="1" dirty="0">
                <a:latin typeface="Arial" panose="020B0604020202020204" pitchFamily="34" charset="0"/>
                <a:cs typeface="Arial" panose="020B0604020202020204" pitchFamily="34" charset="0"/>
              </a:rPr>
              <a:t>Servicios Desconcentrados</a:t>
            </a:r>
          </a:p>
        </p:txBody>
      </p:sp>
      <p:sp>
        <p:nvSpPr>
          <p:cNvPr id="10" name="Rectángulo 18"/>
          <p:cNvSpPr>
            <a:spLocks noChangeArrowheads="1"/>
          </p:cNvSpPr>
          <p:nvPr/>
        </p:nvSpPr>
        <p:spPr bwMode="auto">
          <a:xfrm>
            <a:off x="4534808" y="3146910"/>
            <a:ext cx="5364643" cy="1569660"/>
          </a:xfrm>
          <a:prstGeom prst="rect">
            <a:avLst/>
          </a:prstGeom>
          <a:solidFill>
            <a:srgbClr val="C00000"/>
          </a:solidFill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spcBef>
                <a:spcPct val="0"/>
              </a:spcBef>
              <a:buNone/>
              <a:defRPr/>
            </a:pPr>
            <a:r>
              <a:rPr lang="es-PE" altLang="es-PE" sz="1600" dirty="0">
                <a:solidFill>
                  <a:schemeClr val="bg1"/>
                </a:solidFill>
                <a:latin typeface="Arial" panose="020B0604020202020204" pitchFamily="34" charset="0"/>
              </a:rPr>
              <a:t>Actualmente, cuentan con certificación ISO de </a:t>
            </a:r>
            <a:r>
              <a:rPr lang="es-PE" altLang="es-PE" sz="1600">
                <a:solidFill>
                  <a:schemeClr val="bg1"/>
                </a:solidFill>
                <a:latin typeface="Arial" panose="020B0604020202020204" pitchFamily="34" charset="0"/>
              </a:rPr>
              <a:t>Calidad y Antisoborno</a:t>
            </a:r>
            <a:r>
              <a:rPr lang="es-PE" altLang="es-PE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PE" altLang="es-PE" sz="1600" b="1" dirty="0">
                <a:solidFill>
                  <a:schemeClr val="bg1"/>
                </a:solidFill>
                <a:latin typeface="Arial" panose="020B0604020202020204" pitchFamily="34" charset="0"/>
              </a:rPr>
              <a:t>15 </a:t>
            </a:r>
            <a:r>
              <a:rPr lang="es-P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Oficinas Desconcentradas</a:t>
            </a: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JNE, siendo el objetivo lograr que, a finales de este año 2023, </a:t>
            </a:r>
            <a:r>
              <a:rPr lang="es-P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Oficinas Desconcentradas </a:t>
            </a: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cuenten con la Certificación ISO de Calidad e ISO </a:t>
            </a:r>
            <a:r>
              <a:rPr lang="es-P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Antisoborno</a:t>
            </a: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es-PE" sz="88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3"/>
          <a:srcRect l="26105" t="10347" r="40557" b="5309"/>
          <a:stretch/>
        </p:blipFill>
        <p:spPr bwMode="auto">
          <a:xfrm>
            <a:off x="1229890" y="1410451"/>
            <a:ext cx="1821864" cy="241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/>
          <p:nvPr/>
        </p:nvPicPr>
        <p:blipFill rotWithShape="1">
          <a:blip r:embed="rId4"/>
          <a:srcRect l="26811" t="52676" r="48848" b="15656"/>
          <a:stretch/>
        </p:blipFill>
        <p:spPr bwMode="auto">
          <a:xfrm>
            <a:off x="1602662" y="4338035"/>
            <a:ext cx="1449090" cy="106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/>
          <p:nvPr/>
        </p:nvPicPr>
        <p:blipFill rotWithShape="1">
          <a:blip r:embed="rId5"/>
          <a:srcRect l="26458" t="61141" r="48848" b="5623"/>
          <a:stretch/>
        </p:blipFill>
        <p:spPr bwMode="auto">
          <a:xfrm>
            <a:off x="75948" y="3963833"/>
            <a:ext cx="1470091" cy="111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/>
          <p:nvPr/>
        </p:nvPicPr>
        <p:blipFill rotWithShape="1">
          <a:blip r:embed="rId6"/>
          <a:srcRect l="26458" t="49540" r="49377" b="18479"/>
          <a:stretch/>
        </p:blipFill>
        <p:spPr bwMode="auto">
          <a:xfrm>
            <a:off x="3051753" y="3918812"/>
            <a:ext cx="1343055" cy="107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sp>
        <p:nvSpPr>
          <p:cNvPr id="4" name="5 CuadroTexto">
            <a:extLst>
              <a:ext uri="{FF2B5EF4-FFF2-40B4-BE49-F238E27FC236}">
                <a16:creationId xmlns:a16="http://schemas.microsoft.com/office/drawing/2014/main" id="{CCC60DF5-4B43-66D1-713E-C43424BE3C3A}"/>
              </a:ext>
            </a:extLst>
          </p:cNvPr>
          <p:cNvSpPr txBox="1"/>
          <p:nvPr/>
        </p:nvSpPr>
        <p:spPr>
          <a:xfrm>
            <a:off x="594818" y="650567"/>
            <a:ext cx="943579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3) Actividades ejecutadas 2023</a:t>
            </a:r>
          </a:p>
        </p:txBody>
      </p:sp>
      <p:sp>
        <p:nvSpPr>
          <p:cNvPr id="17" name="Rectángulo 18"/>
          <p:cNvSpPr>
            <a:spLocks noChangeArrowheads="1"/>
          </p:cNvSpPr>
          <p:nvPr/>
        </p:nvSpPr>
        <p:spPr bwMode="auto">
          <a:xfrm>
            <a:off x="4518080" y="4854922"/>
            <a:ext cx="5364644" cy="9024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0"/>
              </a:spcBef>
              <a:buNone/>
              <a:defRPr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preciso señalar, que el JNE ha implementado y certificado el </a:t>
            </a:r>
            <a:r>
              <a:rPr lang="es-P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Gestión </a:t>
            </a:r>
            <a:r>
              <a:rPr lang="es-P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Antisoborno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P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 37001:2016),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desde el año 2020.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es-MX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es-MX" sz="88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1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11</a:t>
            </a:fld>
            <a:endParaRPr lang="es-PE"/>
          </a:p>
        </p:txBody>
      </p:sp>
      <p:sp>
        <p:nvSpPr>
          <p:cNvPr id="4" name="6 CuadroTexto"/>
          <p:cNvSpPr txBox="1"/>
          <p:nvPr/>
        </p:nvSpPr>
        <p:spPr>
          <a:xfrm>
            <a:off x="594818" y="650567"/>
            <a:ext cx="9213603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4) Presupuesto</a:t>
            </a:r>
          </a:p>
        </p:txBody>
      </p:sp>
      <p:sp>
        <p:nvSpPr>
          <p:cNvPr id="5" name="6 CuadroTexto"/>
          <p:cNvSpPr txBox="1"/>
          <p:nvPr/>
        </p:nvSpPr>
        <p:spPr>
          <a:xfrm>
            <a:off x="594818" y="1047485"/>
            <a:ext cx="943579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4.1) Ejecución Presupuestal Año Fiscal 2020 (a nivel de Devengados)</a:t>
            </a:r>
          </a:p>
        </p:txBody>
      </p:sp>
      <p:sp>
        <p:nvSpPr>
          <p:cNvPr id="6" name="7 CuadroTexto"/>
          <p:cNvSpPr txBox="1"/>
          <p:nvPr/>
        </p:nvSpPr>
        <p:spPr>
          <a:xfrm>
            <a:off x="1864959" y="1573581"/>
            <a:ext cx="6430089" cy="585440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POR TODA FUENTE DE FINANCIAMIENTO                                          </a:t>
            </a:r>
          </a:p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 (En soles)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978648" y="5610950"/>
            <a:ext cx="820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La ejecución presupuestal del JNE en el año 2020 fue del 86%. Ello incluyó la ejecución de los gastos de las Elecciones Congresales Extraordinarias 2020 y gastos preliminares de las Elecciones Generales 2021.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11" y="2174874"/>
            <a:ext cx="8187816" cy="32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8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12</a:t>
            </a:fld>
            <a:endParaRPr lang="es-PE"/>
          </a:p>
        </p:txBody>
      </p:sp>
      <p:sp>
        <p:nvSpPr>
          <p:cNvPr id="5" name="6 CuadroTexto"/>
          <p:cNvSpPr txBox="1"/>
          <p:nvPr/>
        </p:nvSpPr>
        <p:spPr>
          <a:xfrm>
            <a:off x="594818" y="685776"/>
            <a:ext cx="943579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4.1) Ejecución Presupuestal Año Fiscal 2021 (a nivel de Devengados)</a:t>
            </a:r>
          </a:p>
        </p:txBody>
      </p:sp>
      <p:sp>
        <p:nvSpPr>
          <p:cNvPr id="6" name="7 CuadroTexto"/>
          <p:cNvSpPr txBox="1"/>
          <p:nvPr/>
        </p:nvSpPr>
        <p:spPr>
          <a:xfrm>
            <a:off x="1825268" y="1374522"/>
            <a:ext cx="6430089" cy="585440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POR TODA FUENTE DE FINANCIAMIENTO                                          </a:t>
            </a:r>
          </a:p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 (En soles)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997562" y="5450000"/>
            <a:ext cx="820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La ejecución presupuestal del JNE en el año 2021 fue del 89%. Ello incluyó la ejecución de los gastos de las Elecciones Generales 2021 y los gastos preliminares de las Elecciones Regionales y Municipales 2022.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" y="2059565"/>
            <a:ext cx="8553576" cy="32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13</a:t>
            </a:fld>
            <a:endParaRPr lang="es-PE"/>
          </a:p>
        </p:txBody>
      </p:sp>
      <p:sp>
        <p:nvSpPr>
          <p:cNvPr id="5" name="6 CuadroTexto"/>
          <p:cNvSpPr txBox="1"/>
          <p:nvPr/>
        </p:nvSpPr>
        <p:spPr>
          <a:xfrm>
            <a:off x="594818" y="685776"/>
            <a:ext cx="943579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4.1) Ejecución Presupuestal Año Fiscal 2022 (a nivel de Devengados)</a:t>
            </a:r>
          </a:p>
        </p:txBody>
      </p:sp>
      <p:sp>
        <p:nvSpPr>
          <p:cNvPr id="6" name="7 CuadroTexto"/>
          <p:cNvSpPr txBox="1"/>
          <p:nvPr/>
        </p:nvSpPr>
        <p:spPr>
          <a:xfrm>
            <a:off x="1825268" y="1397966"/>
            <a:ext cx="6430089" cy="585440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POR TODA FUENTE DE FINANCIAMIENTO                                          </a:t>
            </a:r>
          </a:p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 (En soles)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997562" y="5646952"/>
            <a:ext cx="808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La ejecución presupuestal del JNE en el año 2022 fue del 93%. Ello incluyó la ejecución de los gastos de las Elecciones Regionales y Municipales 2022.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108031"/>
            <a:ext cx="8901048" cy="31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6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14</a:t>
            </a:fld>
            <a:endParaRPr lang="es-PE"/>
          </a:p>
        </p:txBody>
      </p:sp>
      <p:sp>
        <p:nvSpPr>
          <p:cNvPr id="4" name="6 CuadroTexto"/>
          <p:cNvSpPr txBox="1"/>
          <p:nvPr/>
        </p:nvSpPr>
        <p:spPr>
          <a:xfrm>
            <a:off x="594818" y="685776"/>
            <a:ext cx="6350706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4.1) Ejecución Presupuestal Año Fiscal 2023</a:t>
            </a:r>
          </a:p>
        </p:txBody>
      </p:sp>
      <p:sp>
        <p:nvSpPr>
          <p:cNvPr id="5" name="7 CuadroTexto"/>
          <p:cNvSpPr txBox="1"/>
          <p:nvPr/>
        </p:nvSpPr>
        <p:spPr>
          <a:xfrm>
            <a:off x="1884805" y="1285638"/>
            <a:ext cx="6430089" cy="585440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POR TODA FUENTE DE FINANCIAMIENTO                                          </a:t>
            </a:r>
          </a:p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 (En soles)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674202" y="5427442"/>
            <a:ext cx="857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Este presupuesto contiene el presupuesto asignado a las Elecciones Municipales Complementarias 2023, llevadas a cabo el 02 de julio de presente año. Al 30 de junio se ejecutó el 52% a nivel devengado y el 93% a nivel certificado</a:t>
            </a:r>
            <a:r>
              <a:rPr lang="es-PE" sz="1323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97" y="1897836"/>
            <a:ext cx="9230768" cy="34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4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15</a:t>
            </a:fld>
            <a:endParaRPr lang="es-PE"/>
          </a:p>
        </p:txBody>
      </p:sp>
      <p:sp>
        <p:nvSpPr>
          <p:cNvPr id="3" name="9 CuadroTexto"/>
          <p:cNvSpPr txBox="1"/>
          <p:nvPr/>
        </p:nvSpPr>
        <p:spPr>
          <a:xfrm>
            <a:off x="594818" y="679142"/>
            <a:ext cx="9435791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4.2) Presupuesto de Funcionamiento Año Fiscal 2020, 2021, 2022, 2023 y 2024</a:t>
            </a:r>
          </a:p>
        </p:txBody>
      </p:sp>
      <p:sp>
        <p:nvSpPr>
          <p:cNvPr id="4" name="7 CuadroTexto"/>
          <p:cNvSpPr txBox="1"/>
          <p:nvPr/>
        </p:nvSpPr>
        <p:spPr>
          <a:xfrm>
            <a:off x="1587116" y="1365021"/>
            <a:ext cx="6935741" cy="585440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POR TODA FUENTE DE FINANCIAMIENTO                                        </a:t>
            </a:r>
          </a:p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 (En soles)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729528" y="5294155"/>
            <a:ext cx="8658054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23" dirty="0">
                <a:latin typeface="Arial" panose="020B0604020202020204" pitchFamily="34" charset="0"/>
                <a:cs typeface="Arial" panose="020B0604020202020204" pitchFamily="34" charset="0"/>
              </a:rPr>
              <a:t>Para el año 2024 respecto al año 2023, se tiene un aumento del 38% en el presupuesto de funcionamiento. Se evidencia que en los años 2021 y 2023 el presupuesto disminuyó respecto al año anterior.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3" y="2486301"/>
            <a:ext cx="10080625" cy="22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9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16</a:t>
            </a:fld>
            <a:endParaRPr lang="es-PE"/>
          </a:p>
        </p:txBody>
      </p:sp>
      <p:sp>
        <p:nvSpPr>
          <p:cNvPr id="5" name="9 CuadroTexto"/>
          <p:cNvSpPr txBox="1"/>
          <p:nvPr/>
        </p:nvSpPr>
        <p:spPr>
          <a:xfrm>
            <a:off x="594818" y="685776"/>
            <a:ext cx="943579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4.3) Proyecto de Presupuesto 2024 – Por el gasto </a:t>
            </a: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(En soles)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81687" y="5597155"/>
            <a:ext cx="784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JNE cuenta con un presupuesto total para el año 2024 de S/ 66 666 540, correspondiente al presupuesto de funcionamiento.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128" y="1691640"/>
            <a:ext cx="6087824" cy="35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3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17</a:t>
            </a:fld>
            <a:endParaRPr lang="es-PE"/>
          </a:p>
        </p:txBody>
      </p:sp>
      <p:sp>
        <p:nvSpPr>
          <p:cNvPr id="5" name="9 CuadroTexto"/>
          <p:cNvSpPr txBox="1"/>
          <p:nvPr/>
        </p:nvSpPr>
        <p:spPr>
          <a:xfrm>
            <a:off x="594818" y="685776"/>
            <a:ext cx="833530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4.4) Presupuesto Multianual del JNE 2024 – 2026 </a:t>
            </a: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(En soles)</a:t>
            </a:r>
          </a:p>
        </p:txBody>
      </p:sp>
      <p:sp>
        <p:nvSpPr>
          <p:cNvPr id="7" name="9 CuadroTexto"/>
          <p:cNvSpPr txBox="1"/>
          <p:nvPr/>
        </p:nvSpPr>
        <p:spPr>
          <a:xfrm>
            <a:off x="1448971" y="5519091"/>
            <a:ext cx="7301133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43" dirty="0">
                <a:latin typeface="Arial" panose="020B0604020202020204" pitchFamily="34" charset="0"/>
                <a:cs typeface="Arial" panose="020B0604020202020204" pitchFamily="34" charset="0"/>
              </a:rPr>
              <a:t>En el Presupuesto Multianual 2024 – 2026 del JNE se observa que para los años 2025 y 2026 </a:t>
            </a:r>
            <a:r>
              <a:rPr lang="es-PE" sz="1543" dirty="0">
                <a:latin typeface="Arial" panose="020B0604020202020204" pitchFamily="34" charset="0"/>
                <a:cs typeface="Arial" panose="020B0604020202020204" pitchFamily="34" charset="0"/>
              </a:rPr>
              <a:t>se está considerando un presupuesto menor al año 2024.</a:t>
            </a:r>
            <a:endParaRPr lang="es-PE" sz="154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85574" y="1226528"/>
            <a:ext cx="6430089" cy="585440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POR TODA FUENTE DE FINANCIAMIENTO                                          </a:t>
            </a:r>
          </a:p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 (En soles)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03" y="2074597"/>
            <a:ext cx="7502016" cy="3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8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18</a:t>
            </a:fld>
            <a:endParaRPr lang="es-PE"/>
          </a:p>
        </p:txBody>
      </p:sp>
      <p:sp>
        <p:nvSpPr>
          <p:cNvPr id="5" name="9 CuadroTexto"/>
          <p:cNvSpPr txBox="1"/>
          <p:nvPr/>
        </p:nvSpPr>
        <p:spPr>
          <a:xfrm>
            <a:off x="594818" y="714352"/>
            <a:ext cx="833530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5) Demanda adicional 2024</a:t>
            </a:r>
          </a:p>
        </p:txBody>
      </p:sp>
      <p:sp>
        <p:nvSpPr>
          <p:cNvPr id="7" name="9 CuadroTexto"/>
          <p:cNvSpPr txBox="1"/>
          <p:nvPr/>
        </p:nvSpPr>
        <p:spPr>
          <a:xfrm>
            <a:off x="921773" y="4889210"/>
            <a:ext cx="823707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 JNE está solicitando una demanda adicional para el año 2024 por el importe de S/ 3 725 102, de los cuales S/ 413 929 corresponde al pago de la planilla anual de pensionistas del JNE, así como el importe de S/ 3 311 173 para el proceso de las Elecciones Municipales Complementarias 2024, convocado con Decreto Supremo N° 097-2023-PCM.</a:t>
            </a:r>
            <a:endParaRPr lang="es-P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25268" y="1654285"/>
            <a:ext cx="6430089" cy="585440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POR TODA FUENTE DE FINANCIAMIENTO                                          </a:t>
            </a:r>
          </a:p>
          <a:p>
            <a:pPr algn="ctr"/>
            <a:r>
              <a:rPr lang="es-PE" sz="1654" dirty="0">
                <a:latin typeface="Arial" panose="020B0604020202020204" pitchFamily="34" charset="0"/>
                <a:cs typeface="Arial" panose="020B0604020202020204" pitchFamily="34" charset="0"/>
              </a:rPr>
              <a:t> (En soles)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382152"/>
              </p:ext>
            </p:extLst>
          </p:nvPr>
        </p:nvGraphicFramePr>
        <p:xfrm>
          <a:off x="1216025" y="2333624"/>
          <a:ext cx="7648575" cy="2328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7648687" imgH="2190853" progId="Excel.Sheet.12">
                  <p:embed/>
                </p:oleObj>
              </mc:Choice>
              <mc:Fallback>
                <p:oleObj name="Hoja de cálculo" r:id="rId3" imgW="7648687" imgH="21908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6025" y="2333624"/>
                        <a:ext cx="7648575" cy="2328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543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2B5A584-EA52-4B93-8A90-53B633DB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19</a:t>
            </a:fld>
            <a:endParaRPr lang="es-PE"/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8CEE769E-CCA0-4C7F-854F-93A51D7DFD64}"/>
              </a:ext>
            </a:extLst>
          </p:cNvPr>
          <p:cNvSpPr txBox="1"/>
          <p:nvPr/>
        </p:nvSpPr>
        <p:spPr>
          <a:xfrm>
            <a:off x="594818" y="706705"/>
            <a:ext cx="833530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6) Pedidos en la Ley de Presupuesto 2024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2FE415FB-107D-4428-9BF7-BC3229886E77}"/>
              </a:ext>
            </a:extLst>
          </p:cNvPr>
          <p:cNvSpPr txBox="1"/>
          <p:nvPr/>
        </p:nvSpPr>
        <p:spPr>
          <a:xfrm>
            <a:off x="703385" y="1444405"/>
            <a:ext cx="90205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013" indent="-378013" algn="just">
              <a:buAutoNum type="arabicPeriod"/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Exoneración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a favor de organismos electorales para adquisición de bienes y contratación de servicios con motivo de procesos electorales. </a:t>
            </a:r>
            <a:r>
              <a:rPr lang="es-ES" dirty="0"/>
              <a:t>	</a:t>
            </a:r>
          </a:p>
          <a:p>
            <a:pPr marL="378013" indent="-378013" algn="just">
              <a:buAutoNum type="arabicPeriod"/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Autorizase a los organismos del Sistema Electoral para exonerarse de lo dispuesto en la Ley N° 30225 y sus modificatorias – Ley de Contrataciones del Estado y su Reglamento, así como de la aplicación del Decreto Legislativo N° 1057, que regula el régimen especial de Contratación Administrativa de Servicios (CAS), y modificatorias, a efectos de realizar la contratación de servicios necesarios a través de locación de servicios, en el marco de lo establecido en el Código Civil, para el desarrollo de las actividades electorales vinculadas a los procesos electorales a realizarse en el Año Fiscal 2024. Los organismos electorales quedan facultados a brindar a los locadores de servicios, talleres informativos para el desarrollo de la prestación del servicio, conforme a las necesidades propias de cada organismo. 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7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42629" y="729950"/>
            <a:ext cx="8722561" cy="47630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2</a:t>
            </a:fld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1150505" y="1936203"/>
            <a:ext cx="8414685" cy="339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93943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764" dirty="0">
                <a:latin typeface="Arial" panose="020B0604020202020204" pitchFamily="34" charset="0"/>
                <a:cs typeface="Arial" panose="020B0604020202020204" pitchFamily="34" charset="0"/>
              </a:rPr>
              <a:t>1.   Marco Estratégico</a:t>
            </a:r>
          </a:p>
          <a:p>
            <a:pPr algn="just" defTabSz="293943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764" dirty="0">
                <a:latin typeface="Arial" panose="020B0604020202020204" pitchFamily="34" charset="0"/>
                <a:cs typeface="Arial" panose="020B0604020202020204" pitchFamily="34" charset="0"/>
              </a:rPr>
              <a:t>2.   Principales Metas 2024</a:t>
            </a:r>
          </a:p>
          <a:p>
            <a:pPr marL="378013" indent="-378013" algn="just" defTabSz="293943">
              <a:lnSpc>
                <a:spcPct val="90000"/>
              </a:lnSpc>
              <a:spcAft>
                <a:spcPct val="35000"/>
              </a:spcAft>
              <a:buAutoNum type="arabicPeriod" startAt="3"/>
              <a:defRPr/>
            </a:pPr>
            <a:r>
              <a:rPr lang="es-PE" sz="1764" dirty="0">
                <a:latin typeface="Arial" panose="020B0604020202020204" pitchFamily="34" charset="0"/>
                <a:cs typeface="Arial" panose="020B0604020202020204" pitchFamily="34" charset="0"/>
              </a:rPr>
              <a:t>Actividades ejecutadas 2023</a:t>
            </a:r>
          </a:p>
          <a:p>
            <a:pPr algn="just" defTabSz="293943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764" dirty="0">
                <a:latin typeface="Arial" panose="020B0604020202020204" pitchFamily="34" charset="0"/>
                <a:cs typeface="Arial" panose="020B0604020202020204" pitchFamily="34" charset="0"/>
              </a:rPr>
              <a:t>4.   Presupuesto</a:t>
            </a:r>
          </a:p>
          <a:p>
            <a:pPr algn="just" defTabSz="293943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764" dirty="0">
                <a:latin typeface="Arial" panose="020B0604020202020204" pitchFamily="34" charset="0"/>
                <a:cs typeface="Arial" panose="020B0604020202020204" pitchFamily="34" charset="0"/>
              </a:rPr>
              <a:t>	   4.1 Ejecución Presupuestal 2020, 2021, 2022 y 2024</a:t>
            </a:r>
          </a:p>
          <a:p>
            <a:pPr algn="just" defTabSz="293943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764" dirty="0">
                <a:latin typeface="Arial" panose="020B0604020202020204" pitchFamily="34" charset="0"/>
                <a:cs typeface="Arial" panose="020B0604020202020204" pitchFamily="34" charset="0"/>
              </a:rPr>
              <a:t>        4.2 Presupuesto de Funcionamiento 2020, 2021, 2022, 2023 y 2024</a:t>
            </a:r>
          </a:p>
          <a:p>
            <a:pPr algn="just" defTabSz="293943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764" dirty="0">
                <a:latin typeface="Arial" panose="020B0604020202020204" pitchFamily="34" charset="0"/>
                <a:cs typeface="Arial" panose="020B0604020202020204" pitchFamily="34" charset="0"/>
              </a:rPr>
              <a:t>        4.3 Presupuesto 2024 por el gasto</a:t>
            </a:r>
          </a:p>
          <a:p>
            <a:pPr algn="just" defTabSz="293943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764" dirty="0">
                <a:latin typeface="Arial" panose="020B0604020202020204" pitchFamily="34" charset="0"/>
                <a:cs typeface="Arial" panose="020B0604020202020204" pitchFamily="34" charset="0"/>
              </a:rPr>
              <a:t>        4.4 Presupuesto Multianual del JNE 2024-2026</a:t>
            </a:r>
          </a:p>
          <a:p>
            <a:pPr marL="378013" indent="-378013" algn="just" defTabSz="293943">
              <a:lnSpc>
                <a:spcPct val="90000"/>
              </a:lnSpc>
              <a:spcAft>
                <a:spcPct val="35000"/>
              </a:spcAft>
              <a:buAutoNum type="arabicPeriod" startAt="5"/>
              <a:defRPr/>
            </a:pPr>
            <a:r>
              <a:rPr lang="es-PE" sz="1764" dirty="0">
                <a:latin typeface="Arial" panose="020B0604020202020204" pitchFamily="34" charset="0"/>
                <a:cs typeface="Arial" panose="020B0604020202020204" pitchFamily="34" charset="0"/>
              </a:rPr>
              <a:t>Demanda Adicional 2024</a:t>
            </a:r>
          </a:p>
          <a:p>
            <a:pPr marL="378013" indent="-378013" algn="just" defTabSz="293943">
              <a:lnSpc>
                <a:spcPct val="90000"/>
              </a:lnSpc>
              <a:spcAft>
                <a:spcPct val="35000"/>
              </a:spcAft>
              <a:buAutoNum type="arabicPeriod" startAt="5"/>
              <a:defRPr/>
            </a:pPr>
            <a:r>
              <a:rPr lang="es-PE" sz="1764" dirty="0">
                <a:latin typeface="Arial" panose="020B0604020202020204" pitchFamily="34" charset="0"/>
                <a:cs typeface="Arial" panose="020B0604020202020204" pitchFamily="34" charset="0"/>
              </a:rPr>
              <a:t>Pedidos en la Ley de Presupuesto 2024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699" cy="7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9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2B5A584-EA52-4B93-8A90-53B633DB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20</a:t>
            </a:fld>
            <a:endParaRPr lang="es-PE"/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8CEE769E-CCA0-4C7F-854F-93A51D7DFD64}"/>
              </a:ext>
            </a:extLst>
          </p:cNvPr>
          <p:cNvSpPr txBox="1"/>
          <p:nvPr/>
        </p:nvSpPr>
        <p:spPr>
          <a:xfrm>
            <a:off x="594818" y="706705"/>
            <a:ext cx="833530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6) Pedidos en la Ley de Presupuesto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13929A82-32B8-7D7C-B31B-F0B46C767BD6}"/>
              </a:ext>
            </a:extLst>
          </p:cNvPr>
          <p:cNvSpPr txBox="1"/>
          <p:nvPr/>
        </p:nvSpPr>
        <p:spPr>
          <a:xfrm>
            <a:off x="703385" y="1444405"/>
            <a:ext cx="9020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013" indent="-378013" algn="just">
              <a:buFont typeface="+mj-lt"/>
              <a:buAutoNum type="arabicPeriod" startAt="2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Autorización para incorporar sus ingresos por saldo de balance 2023 por la fuente RDR, para el financiamiento de sus actividades 2024.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Autorización excepcional a favor de los organismos electorales (JNE, ONPE y RENIEC), para incorporar sus ingresos de saldo de balance del año fiscal 2023, generados en la fuente de financiamiento de recursos directamente recaudados; a fin de contar con el financiamiento para las demandas adicionales no atendidas y/o no previstas durante la etapa de formulación presupuestaria, y que se requieran para mejorar la atención de los servicios que se presta a la población.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4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25" y="2243137"/>
            <a:ext cx="3924300" cy="23717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6154" y="2629860"/>
            <a:ext cx="379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671" y="2324100"/>
            <a:ext cx="400050" cy="2209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6" y="3424237"/>
            <a:ext cx="3002039" cy="13014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F5AA1E-488F-8214-76E6-8DBC17208B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6234" y="2324100"/>
            <a:ext cx="40005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53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644833" y="685776"/>
            <a:ext cx="9435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1) Marco Estratégico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3</a:t>
            </a:fld>
            <a:endParaRPr lang="es-PE"/>
          </a:p>
        </p:txBody>
      </p:sp>
      <p:sp>
        <p:nvSpPr>
          <p:cNvPr id="17" name="Rectángulo 18"/>
          <p:cNvSpPr>
            <a:spLocks noChangeArrowheads="1"/>
          </p:cNvSpPr>
          <p:nvPr/>
        </p:nvSpPr>
        <p:spPr bwMode="auto">
          <a:xfrm>
            <a:off x="3985170" y="1444405"/>
            <a:ext cx="2540283" cy="453279"/>
          </a:xfrm>
          <a:prstGeom prst="rect">
            <a:avLst/>
          </a:prstGeom>
          <a:solidFill>
            <a:srgbClr val="C00000"/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 sz="176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565380" y="2156282"/>
            <a:ext cx="9049755" cy="71445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s-ES" sz="1543" dirty="0">
                <a:latin typeface="Arial" panose="020B0604020202020204" pitchFamily="34" charset="0"/>
                <a:cs typeface="Arial" panose="020B0604020202020204" pitchFamily="34" charset="0"/>
              </a:rPr>
              <a:t>“Organismo electoral transparente, eficiente y moderno, para un país libre, democrático, próspero, justo y sostenible”.</a:t>
            </a:r>
            <a:endParaRPr lang="es-PE" sz="15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8"/>
          <p:cNvSpPr>
            <a:spLocks noChangeArrowheads="1"/>
          </p:cNvSpPr>
          <p:nvPr/>
        </p:nvSpPr>
        <p:spPr bwMode="auto">
          <a:xfrm>
            <a:off x="565381" y="4400850"/>
            <a:ext cx="9237961" cy="133028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s-ES" sz="1543" dirty="0">
                <a:latin typeface="Arial" panose="020B0604020202020204" pitchFamily="34" charset="0"/>
                <a:cs typeface="Arial" panose="020B0604020202020204" pitchFamily="34" charset="0"/>
              </a:rPr>
              <a:t>"Garantizar la legitimidad del sistema democrático en el Perú, a través de una imparcial administración de justicia electoral, la fiscalización efectiva de los procesos electorales, el mantenimiento y custodia de un moderno registro de organizaciones políticas y una educación electoral con equidad".</a:t>
            </a:r>
            <a:endParaRPr lang="es-PE" sz="15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8"/>
          <p:cNvSpPr>
            <a:spLocks noChangeArrowheads="1"/>
          </p:cNvSpPr>
          <p:nvPr/>
        </p:nvSpPr>
        <p:spPr bwMode="auto">
          <a:xfrm>
            <a:off x="4008322" y="3769560"/>
            <a:ext cx="2540283" cy="453279"/>
          </a:xfrm>
          <a:prstGeom prst="rect">
            <a:avLst/>
          </a:prstGeom>
          <a:solidFill>
            <a:srgbClr val="C00000"/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76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2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644833" y="685776"/>
            <a:ext cx="943579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1) Marco Estratégico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4</a:t>
            </a:fld>
            <a:endParaRPr lang="es-PE"/>
          </a:p>
        </p:txBody>
      </p:sp>
      <p:sp>
        <p:nvSpPr>
          <p:cNvPr id="17" name="Rectángulo 18"/>
          <p:cNvSpPr>
            <a:spLocks noChangeArrowheads="1"/>
          </p:cNvSpPr>
          <p:nvPr/>
        </p:nvSpPr>
        <p:spPr bwMode="auto">
          <a:xfrm>
            <a:off x="515435" y="3284794"/>
            <a:ext cx="2540283" cy="555687"/>
          </a:xfrm>
          <a:prstGeom prst="rect">
            <a:avLst/>
          </a:prstGeom>
          <a:solidFill>
            <a:srgbClr val="C00000"/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76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Institucionales </a:t>
            </a:r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3214484" y="1365021"/>
            <a:ext cx="6588857" cy="71445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spcAft>
                <a:spcPts val="970"/>
              </a:spcAft>
              <a:defRPr/>
            </a:pPr>
            <a:r>
              <a:rPr lang="es-ES" sz="1543" dirty="0">
                <a:latin typeface="Arial" panose="020B0604020202020204" pitchFamily="34" charset="0"/>
                <a:cs typeface="Arial" panose="020B0604020202020204" pitchFamily="34" charset="0"/>
              </a:rPr>
              <a:t>Optimizar los servicios de justicia electoral para la ciudadanía y las organizaciones políticas.</a:t>
            </a:r>
            <a:endParaRPr lang="es-PE" sz="15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8"/>
          <p:cNvSpPr>
            <a:spLocks noChangeArrowheads="1"/>
          </p:cNvSpPr>
          <p:nvPr/>
        </p:nvSpPr>
        <p:spPr bwMode="auto">
          <a:xfrm>
            <a:off x="3214484" y="2158859"/>
            <a:ext cx="6588857" cy="71445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spcAft>
                <a:spcPts val="970"/>
              </a:spcAft>
              <a:defRPr/>
            </a:pPr>
            <a:r>
              <a:rPr lang="es-ES" sz="1543" dirty="0">
                <a:latin typeface="Arial" panose="020B0604020202020204" pitchFamily="34" charset="0"/>
                <a:cs typeface="Arial" panose="020B0604020202020204" pitchFamily="34" charset="0"/>
              </a:rPr>
              <a:t>Fortalecer la fiscalización de los procesos electorales en beneficio de los actores políticos.</a:t>
            </a:r>
            <a:endParaRPr lang="es-PE" sz="15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18"/>
          <p:cNvSpPr>
            <a:spLocks noChangeArrowheads="1"/>
          </p:cNvSpPr>
          <p:nvPr/>
        </p:nvSpPr>
        <p:spPr bwMode="auto">
          <a:xfrm>
            <a:off x="3214484" y="2952697"/>
            <a:ext cx="6579414" cy="6099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spcAft>
                <a:spcPts val="970"/>
              </a:spcAft>
              <a:defRPr/>
            </a:pPr>
            <a:r>
              <a:rPr lang="es-ES" sz="1543" dirty="0">
                <a:latin typeface="Arial" panose="020B0604020202020204" pitchFamily="34" charset="0"/>
                <a:cs typeface="Arial" panose="020B0604020202020204" pitchFamily="34" charset="0"/>
              </a:rPr>
              <a:t>Modernizar el Registro de Organizaciones Políticas.</a:t>
            </a:r>
            <a:endParaRPr lang="es-PE" sz="15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18"/>
          <p:cNvSpPr>
            <a:spLocks noChangeArrowheads="1"/>
          </p:cNvSpPr>
          <p:nvPr/>
        </p:nvSpPr>
        <p:spPr bwMode="auto">
          <a:xfrm>
            <a:off x="3214484" y="3667152"/>
            <a:ext cx="6588857" cy="90950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spcAft>
                <a:spcPts val="970"/>
              </a:spcAft>
              <a:defRPr/>
            </a:pPr>
            <a:r>
              <a:rPr lang="es-ES" sz="1543" dirty="0">
                <a:latin typeface="Arial" panose="020B0604020202020204" pitchFamily="34" charset="0"/>
                <a:cs typeface="Arial" panose="020B0604020202020204" pitchFamily="34" charset="0"/>
              </a:rPr>
              <a:t>Promover la cultura democrática y la gestión del conocimiento en materia cívica y  electoral en favor de la ciudadanía y las organizaciones políticas y sociales.</a:t>
            </a:r>
            <a:endParaRPr lang="es-ES" sz="1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18"/>
          <p:cNvSpPr>
            <a:spLocks noChangeArrowheads="1"/>
          </p:cNvSpPr>
          <p:nvPr/>
        </p:nvSpPr>
        <p:spPr bwMode="auto">
          <a:xfrm>
            <a:off x="3214484" y="4699142"/>
            <a:ext cx="6588857" cy="63429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spcAft>
                <a:spcPts val="970"/>
              </a:spcAft>
              <a:defRPr/>
            </a:pPr>
            <a:r>
              <a:rPr lang="es-ES" sz="1543" dirty="0">
                <a:latin typeface="Arial" panose="020B0604020202020204" pitchFamily="34" charset="0"/>
                <a:cs typeface="Arial" panose="020B0604020202020204" pitchFamily="34" charset="0"/>
              </a:rPr>
              <a:t>Fortalecer la gestión institucional y la desconcentración de los servicios.</a:t>
            </a:r>
          </a:p>
        </p:txBody>
      </p:sp>
      <p:sp>
        <p:nvSpPr>
          <p:cNvPr id="10" name="Rectángulo 18"/>
          <p:cNvSpPr>
            <a:spLocks noChangeArrowheads="1"/>
          </p:cNvSpPr>
          <p:nvPr/>
        </p:nvSpPr>
        <p:spPr bwMode="auto">
          <a:xfrm>
            <a:off x="3214484" y="5413596"/>
            <a:ext cx="6588857" cy="63429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spcAft>
                <a:spcPts val="970"/>
              </a:spcAft>
              <a:defRPr/>
            </a:pPr>
            <a:r>
              <a:rPr lang="es-ES" sz="1543" dirty="0">
                <a:latin typeface="Arial" panose="020B0604020202020204" pitchFamily="34" charset="0"/>
                <a:cs typeface="Arial" panose="020B0604020202020204" pitchFamily="34" charset="0"/>
              </a:rPr>
              <a:t>Fortalecer la gestión de riesgos de desastre.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3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56692" y="685776"/>
            <a:ext cx="943579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2) Principales Metas 2024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56692" y="1365021"/>
            <a:ext cx="858485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017" indent="-504017" algn="just" defTabSz="293943">
              <a:spcAft>
                <a:spcPts val="600"/>
              </a:spcAft>
              <a:buFont typeface="+mj-lt"/>
              <a:buAutoNum type="arabicPeriod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Garantizar la legalidad y transparencia de las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Elecciones Municipales Complementarias 2024.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4017" indent="-504017" algn="just" defTabSz="293943">
              <a:spcAft>
                <a:spcPts val="600"/>
              </a:spcAft>
              <a:buFont typeface="+mj-lt"/>
              <a:buAutoNum type="arabicPeriod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Elaborar y aprobar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iniciativas legislativas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como proyectos de ley y de reglamentación de la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legislación electoral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orientados a garantizar la óptima administración de justicia electoral.</a:t>
            </a:r>
          </a:p>
          <a:p>
            <a:pPr marL="504017" indent="-504017" algn="just" defTabSz="293943">
              <a:spcAft>
                <a:spcPts val="600"/>
              </a:spcAft>
              <a:buFont typeface="+mj-lt"/>
              <a:buAutoNum type="arabicPeriod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Resolver y emitir de manera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transparente y oportuna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los pronunciamientos en materia electoral para mejorar la administración de justicia electoral.</a:t>
            </a:r>
          </a:p>
          <a:p>
            <a:pPr marL="504017" indent="-504017" algn="just" defTabSz="293943">
              <a:spcAft>
                <a:spcPts val="600"/>
              </a:spcAft>
              <a:buFont typeface="+mj-lt"/>
              <a:buAutoNum type="arabicPeriod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Atender efectiva y oportunamente las solicitudes del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registro  de las organizaciones políticas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referidas a inscripción, modificación, y desafiliación, a través de plataformas digitales en el marco del contexto actual.</a:t>
            </a:r>
          </a:p>
          <a:p>
            <a:pPr marL="504017" indent="-504017" algn="just" defTabSz="293943">
              <a:spcAft>
                <a:spcPts val="600"/>
              </a:spcAft>
              <a:buFont typeface="+mj-lt"/>
              <a:buAutoNum type="arabicPeriod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Realizar la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fiscalización efectiva y transparente 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de la existencia y funcionamiento de comités partidarios, de la actualización del padrón electoral, y de las declaraciones juradas de hojas de vida, adoptando medidas sanitarias y de seguridad para resguardar los derechos de la vida, la salud y el sufragio.</a:t>
            </a:r>
          </a:p>
          <a:p>
            <a:pPr marL="504017" indent="-504017" algn="just" defTabSz="293943">
              <a:spcAft>
                <a:spcPts val="600"/>
              </a:spcAft>
              <a:buFont typeface="+mj-lt"/>
              <a:buAutoNum type="arabicPeriod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Fortalecer e implementar acciones de formación y capacitaciones semipresenciales/virtuales, tales como el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programa de alta excelencia académica,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con temas relacionados a la democracia, gobernabilidad, análisis político y derecho electoral.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5</a:t>
            </a:fld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44833" y="685776"/>
            <a:ext cx="943579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2) Principales Metas 2024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44834" y="1370889"/>
            <a:ext cx="8654363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017" indent="-504017" algn="just" defTabSz="293943"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Fortalecer los programas integrales de sensibilización a la ciudadanía como el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Voto Informado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Igualdad Política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; de formación y de asistencia técnica en educación cívica dirigida a jóvenes, mujeres, poblaciones indígenas; así como el fortalecimiento de organizaciones políticas orientada a mejorar su participación política y electoral, empleando nuevas herramientas y/o modalidades.</a:t>
            </a:r>
          </a:p>
          <a:p>
            <a:pPr marL="504017" indent="-504017" algn="just" defTabSz="293943"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Implementación del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programa de voluntariado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 a través de actividades de formación a voluntarios y de sensibilización dirigido a la ciudadanía.</a:t>
            </a:r>
          </a:p>
          <a:p>
            <a:pPr marL="504017" indent="-504017" algn="just" defTabSz="293943"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enfoque de cultura de paz para la prevención de conflictos electorales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4017" indent="-504017" algn="just" defTabSz="293943"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Desarrollar la gestión moderna de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tecnologías de información y comunicaciones,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como soporte para el fortalecimiento administrativo y jurisdiccional.</a:t>
            </a:r>
          </a:p>
          <a:p>
            <a:pPr marL="504017" indent="-504017" algn="just" defTabSz="293943"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Desarrollar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alianzas estratégicas con las Universidades del país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, para la formación, capacitación y desarrollo de actividades conjuntas.</a:t>
            </a:r>
          </a:p>
          <a:p>
            <a:pPr marL="504017" indent="-504017" algn="just" defTabSz="293943"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Desarrollar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capacitaciones a autoridades regionales y locales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6</a:t>
            </a:fld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6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7</a:t>
            </a:fld>
            <a:endParaRPr lang="es-PE"/>
          </a:p>
        </p:txBody>
      </p:sp>
      <p:sp>
        <p:nvSpPr>
          <p:cNvPr id="2" name="AutoShape 4" descr="Resultado de imagen para audiencia jne"/>
          <p:cNvSpPr>
            <a:spLocks noChangeAspect="1" noChangeArrowheads="1"/>
          </p:cNvSpPr>
          <p:nvPr/>
        </p:nvSpPr>
        <p:spPr bwMode="auto">
          <a:xfrm>
            <a:off x="171510" y="434564"/>
            <a:ext cx="336021" cy="3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06" tIns="50403" rIns="100806" bIns="50403" numCol="1" anchor="t" anchorCtr="0" compatLnSpc="1">
            <a:prstTxWarp prst="textNoShape">
              <a:avLst/>
            </a:prstTxWarp>
          </a:bodyPr>
          <a:lstStyle/>
          <a:p>
            <a:endParaRPr lang="es-PE" sz="1984"/>
          </a:p>
        </p:txBody>
      </p:sp>
      <p:sp>
        <p:nvSpPr>
          <p:cNvPr id="4" name="AutoShape 6" descr="Resultado de imagen para audiencia jne"/>
          <p:cNvSpPr>
            <a:spLocks noChangeAspect="1" noChangeArrowheads="1"/>
          </p:cNvSpPr>
          <p:nvPr/>
        </p:nvSpPr>
        <p:spPr bwMode="auto">
          <a:xfrm>
            <a:off x="339520" y="602575"/>
            <a:ext cx="336021" cy="3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06" tIns="50403" rIns="100806" bIns="50403" numCol="1" anchor="t" anchorCtr="0" compatLnSpc="1">
            <a:prstTxWarp prst="textNoShape">
              <a:avLst/>
            </a:prstTxWarp>
          </a:bodyPr>
          <a:lstStyle/>
          <a:p>
            <a:endParaRPr lang="es-PE" sz="1984"/>
          </a:p>
        </p:txBody>
      </p:sp>
      <p:sp>
        <p:nvSpPr>
          <p:cNvPr id="5" name="AutoShape 8" descr="Resultado de imagen para audiencia jne"/>
          <p:cNvSpPr>
            <a:spLocks noChangeAspect="1" noChangeArrowheads="1"/>
          </p:cNvSpPr>
          <p:nvPr/>
        </p:nvSpPr>
        <p:spPr bwMode="auto">
          <a:xfrm>
            <a:off x="507531" y="770585"/>
            <a:ext cx="336021" cy="3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06" tIns="50403" rIns="100806" bIns="50403" numCol="1" anchor="t" anchorCtr="0" compatLnSpc="1">
            <a:prstTxWarp prst="textNoShape">
              <a:avLst/>
            </a:prstTxWarp>
          </a:bodyPr>
          <a:lstStyle/>
          <a:p>
            <a:endParaRPr lang="es-PE" sz="1984"/>
          </a:p>
        </p:txBody>
      </p:sp>
      <p:sp>
        <p:nvSpPr>
          <p:cNvPr id="7" name="AutoShape 10" descr="Resultado de imagen para audiencia jne"/>
          <p:cNvSpPr>
            <a:spLocks noChangeAspect="1" noChangeArrowheads="1"/>
          </p:cNvSpPr>
          <p:nvPr/>
        </p:nvSpPr>
        <p:spPr bwMode="auto">
          <a:xfrm>
            <a:off x="675541" y="938596"/>
            <a:ext cx="4351167" cy="3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06" tIns="50403" rIns="100806" bIns="50403" numCol="1" anchor="t" anchorCtr="0" compatLnSpc="1">
            <a:prstTxWarp prst="textNoShape">
              <a:avLst/>
            </a:prstTxWarp>
          </a:bodyPr>
          <a:lstStyle/>
          <a:p>
            <a:endParaRPr lang="es-PE" sz="1984"/>
          </a:p>
        </p:txBody>
      </p:sp>
      <p:sp>
        <p:nvSpPr>
          <p:cNvPr id="9" name="AutoShape 12" descr="Resultado de imagen para audiencia jne"/>
          <p:cNvSpPr>
            <a:spLocks noChangeAspect="1" noChangeArrowheads="1"/>
          </p:cNvSpPr>
          <p:nvPr/>
        </p:nvSpPr>
        <p:spPr bwMode="auto">
          <a:xfrm>
            <a:off x="843552" y="1106606"/>
            <a:ext cx="336021" cy="3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06" tIns="50403" rIns="100806" bIns="50403" numCol="1" anchor="t" anchorCtr="0" compatLnSpc="1">
            <a:prstTxWarp prst="textNoShape">
              <a:avLst/>
            </a:prstTxWarp>
          </a:bodyPr>
          <a:lstStyle/>
          <a:p>
            <a:endParaRPr lang="es-PE" sz="1984"/>
          </a:p>
        </p:txBody>
      </p:sp>
      <p:sp>
        <p:nvSpPr>
          <p:cNvPr id="10" name="AutoShape 14" descr="Resultado de imagen para audiencia jne"/>
          <p:cNvSpPr>
            <a:spLocks noChangeAspect="1" noChangeArrowheads="1"/>
          </p:cNvSpPr>
          <p:nvPr/>
        </p:nvSpPr>
        <p:spPr bwMode="auto">
          <a:xfrm>
            <a:off x="1011562" y="1274616"/>
            <a:ext cx="336021" cy="3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06" tIns="50403" rIns="100806" bIns="50403" numCol="1" anchor="t" anchorCtr="0" compatLnSpc="1">
            <a:prstTxWarp prst="textNoShape">
              <a:avLst/>
            </a:prstTxWarp>
          </a:bodyPr>
          <a:lstStyle/>
          <a:p>
            <a:endParaRPr lang="es-PE" sz="1984"/>
          </a:p>
        </p:txBody>
      </p:sp>
      <p:sp>
        <p:nvSpPr>
          <p:cNvPr id="16" name="Rectángulo 18"/>
          <p:cNvSpPr>
            <a:spLocks noChangeArrowheads="1"/>
          </p:cNvSpPr>
          <p:nvPr/>
        </p:nvSpPr>
        <p:spPr bwMode="auto">
          <a:xfrm>
            <a:off x="595258" y="1315076"/>
            <a:ext cx="4269949" cy="453279"/>
          </a:xfrm>
          <a:prstGeom prst="rect">
            <a:avLst/>
          </a:prstGeom>
          <a:solidFill>
            <a:srgbClr val="C00000"/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76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JUSTICIA ELECTORAL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23550" y="2029531"/>
            <a:ext cx="5807230" cy="38409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1,005</a:t>
            </a: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(Resoluciones y autos) pronunciamientos jurisdiccionales emitidos por el Pleno del JNE.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58</a:t>
            </a: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audiencias públicas virtuales. 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5,998</a:t>
            </a: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expedientes administrativos sobre solicitudes de información, entre otros, presentados tanto por áreas internas del JNE como por instituciones externas.</a:t>
            </a:r>
            <a:r>
              <a:rPr lang="es-PE" dirty="0">
                <a:effectLst/>
              </a:rPr>
              <a:t>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345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expedientes sobre casos de vacancias, suspensiones e impugnaciones del registro de organizaciones políticas, entre otros.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aprobó el cronograma electoral y la circunscripción administrativa y de justicia electoral en el marco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EMC 2024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1" y="3179474"/>
            <a:ext cx="1930874" cy="1287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20" y="2110766"/>
            <a:ext cx="2133543" cy="12451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09" y="4466724"/>
            <a:ext cx="1987296" cy="118198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sp>
        <p:nvSpPr>
          <p:cNvPr id="15" name="5 CuadroTexto">
            <a:extLst>
              <a:ext uri="{FF2B5EF4-FFF2-40B4-BE49-F238E27FC236}">
                <a16:creationId xmlns:a16="http://schemas.microsoft.com/office/drawing/2014/main" id="{4D8899C7-6E79-4BD5-703D-69407723294B}"/>
              </a:ext>
            </a:extLst>
          </p:cNvPr>
          <p:cNvSpPr txBox="1"/>
          <p:nvPr/>
        </p:nvSpPr>
        <p:spPr>
          <a:xfrm>
            <a:off x="594818" y="650567"/>
            <a:ext cx="943579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3) Actividades ejecutadas 2023</a:t>
            </a:r>
          </a:p>
        </p:txBody>
      </p:sp>
    </p:spTree>
    <p:extLst>
      <p:ext uri="{BB962C8B-B14F-4D97-AF65-F5344CB8AC3E}">
        <p14:creationId xmlns:p14="http://schemas.microsoft.com/office/powerpoint/2010/main" val="182740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9D5-FD72-4E1E-918E-A9F67981A607}" type="slidenum">
              <a:rPr lang="es-PE" smtClean="0"/>
              <a:pPr/>
              <a:t>8</a:t>
            </a:fld>
            <a:endParaRPr lang="es-PE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77594" y="1851155"/>
            <a:ext cx="9005902" cy="48703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A la fecha se ha ejecutado la fiscalización focalizada de la existencia y funcionamiento de </a:t>
            </a:r>
            <a:r>
              <a:rPr 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440 </a:t>
            </a: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Comités Partidarios, registrados por </a:t>
            </a:r>
            <a:r>
              <a:rPr 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 organizaciones políticas.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Fiscalización centralizada de la actualización trimestral del padrón electoral, emitiéndose a la fecha 3 informes de fiscalización.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Fiscalización focalizada de mecanismos de participación ciudadana; atendiéndose </a:t>
            </a:r>
            <a:r>
              <a:rPr 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 expedientes de asistencia técnica y emitiéndose 4 oficios múltiples a las </a:t>
            </a:r>
            <a:r>
              <a:rPr 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 Municipalidades Provinciales a nivel nacional. </a:t>
            </a:r>
            <a:r>
              <a:rPr lang="es-PE" altLang="es-PE" sz="1450" dirty="0">
                <a:latin typeface="Arial" panose="020B0604020202020204" pitchFamily="34" charset="0"/>
                <a:cs typeface="Arial" panose="020B0604020202020204" pitchFamily="34" charset="0"/>
              </a:rPr>
              <a:t>En el marco de la Ley n.° 31079, la DNFPE ha suscrito convenio con </a:t>
            </a:r>
            <a:r>
              <a:rPr lang="es-PE" alt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PE" altLang="es-PE" sz="1450" dirty="0">
                <a:latin typeface="Arial" panose="020B0604020202020204" pitchFamily="34" charset="0"/>
                <a:cs typeface="Arial" panose="020B0604020202020204" pitchFamily="34" charset="0"/>
              </a:rPr>
              <a:t> Municipalidades Provinciales, programándose la fiscalización de elección de autoridades municipales complementarias en </a:t>
            </a:r>
            <a:r>
              <a:rPr lang="es-PE" alt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s-PE" altLang="es-PE" sz="14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altLang="es-PE" sz="1450" dirty="0">
                <a:latin typeface="Arial" panose="020B0604020202020204" pitchFamily="34" charset="0"/>
                <a:cs typeface="Arial" panose="020B0604020202020204" pitchFamily="34" charset="0"/>
              </a:rPr>
              <a:t>Centros Poblados, a llevarse a cabo el </a:t>
            </a:r>
            <a:r>
              <a:rPr lang="es-PE" alt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03.DIC.2023</a:t>
            </a:r>
            <a:r>
              <a:rPr lang="es-PE" altLang="es-PE" sz="14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Atención especializada de </a:t>
            </a:r>
            <a:r>
              <a:rPr 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 expedientes de asistencia técnica en temas electorales y técnicos.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Se fiscalizó y aprobó el padrón electoral en el marco de las </a:t>
            </a:r>
            <a:r>
              <a:rPr 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EMC 2023 </a:t>
            </a: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se tiene previsto fiscalizar y aprobar el padrón electoral para las </a:t>
            </a: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EMC 2024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, de acuerdo al cronograma electoral aprobado.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En el marco de las </a:t>
            </a:r>
            <a:r>
              <a:rPr lang="es-ES" sz="1450" b="1" dirty="0">
                <a:latin typeface="Arial" panose="020B0604020202020204" pitchFamily="34" charset="0"/>
                <a:cs typeface="Arial" panose="020B0604020202020204" pitchFamily="34" charset="0"/>
              </a:rPr>
              <a:t>EMC 2023</a:t>
            </a: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, se realizó la fi</a:t>
            </a: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scalización de la propaganda electoral, publicidad, estatal, neutralidad, entre otros procedimientos, habiéndose registrado en total </a:t>
            </a:r>
            <a:r>
              <a:rPr 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168 incidencias. </a:t>
            </a: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Se fiscalizaron </a:t>
            </a:r>
            <a:r>
              <a:rPr 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declaraciones juradas de hoja de vida </a:t>
            </a: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de candidatos inscritos. Se logró la cobertura de la fiscalización al </a:t>
            </a:r>
            <a:r>
              <a:rPr lang="es-PE" sz="1450" b="1" dirty="0">
                <a:latin typeface="Arial" panose="020B0604020202020204" pitchFamily="34" charset="0"/>
                <a:cs typeface="Arial" panose="020B0604020202020204" pitchFamily="34" charset="0"/>
              </a:rPr>
              <a:t>100% de los locales de votación </a:t>
            </a: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habilitados por la ONPE y s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e fiscalizó el cómputo de resultados y se verificó que los resultados del escrutinio contenidos en las </a:t>
            </a: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72 actas electorales 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sean contabilizados correctamente.</a:t>
            </a:r>
            <a:endParaRPr lang="es-PE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99014">
              <a:spcAft>
                <a:spcPts val="600"/>
              </a:spcAft>
            </a:pPr>
            <a:endParaRPr lang="es-PE" alt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99014"/>
            <a:endParaRPr lang="es-PE" sz="176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399014"/>
            <a:endParaRPr lang="es-PE" sz="1984" dirty="0"/>
          </a:p>
          <a:p>
            <a:pPr marL="342900" indent="-342900" algn="just">
              <a:spcAft>
                <a:spcPts val="600"/>
              </a:spcAft>
              <a:buFontTx/>
              <a:buAutoNum type="arabicParenR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Tx/>
              <a:buAutoNum type="arabicParenR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Tx/>
              <a:buAutoNum type="arabicParenR"/>
            </a:pP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es-PE" alt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Tx/>
              <a:buAutoNum type="arabicParenR"/>
            </a:pP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webmail.jne.gob.pe/owa/service.svc/s/GetFileAttachment?id=AAMkADA5ZmNmMWJiLWJhNDEtNDU4NS05NmMxLWVmZWVhZDM0ZWZlNgBGAAAAAACOehxk0eUfQK2izcHaJl4RBwDQX1dgcbIxQ4F909hjSY67AABr%2B%2F3IAADtHTidgcyKSqq5tAkwdzoUAAPGWcBuAAABEgAQAHVSWVw2tARAtb9xdoSN6T0%3D&amp;isImagePreview=True&amp;X-OWA-CANARY=LTnnCxx-WUeEg6_RjjZ4C8IM7SbNSdgIGsaBosplmGBpFQkgdJzyQWgunL44kWYF8fuH6ek-bNM."/>
          <p:cNvSpPr>
            <a:spLocks noChangeAspect="1" noChangeArrowheads="1"/>
          </p:cNvSpPr>
          <p:nvPr/>
        </p:nvSpPr>
        <p:spPr bwMode="auto">
          <a:xfrm>
            <a:off x="171510" y="434564"/>
            <a:ext cx="336021" cy="3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06" tIns="50403" rIns="100806" bIns="50403" numCol="1" anchor="t" anchorCtr="0" compatLnSpc="1">
            <a:prstTxWarp prst="textNoShape">
              <a:avLst/>
            </a:prstTxWarp>
          </a:bodyPr>
          <a:lstStyle/>
          <a:p>
            <a:endParaRPr lang="es-PE" sz="1984"/>
          </a:p>
        </p:txBody>
      </p:sp>
      <p:sp>
        <p:nvSpPr>
          <p:cNvPr id="14" name="Rectángulo 18">
            <a:extLst>
              <a:ext uri="{FF2B5EF4-FFF2-40B4-BE49-F238E27FC236}">
                <a16:creationId xmlns:a16="http://schemas.microsoft.com/office/drawing/2014/main" id="{A0FE3F79-214D-4B68-B56A-59A69E019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726" y="1214614"/>
            <a:ext cx="4351169" cy="467942"/>
          </a:xfrm>
          <a:prstGeom prst="rect">
            <a:avLst/>
          </a:prstGeom>
          <a:solidFill>
            <a:srgbClr val="C00000"/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76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FISCALIZACIÓN</a:t>
            </a:r>
          </a:p>
        </p:txBody>
      </p:sp>
      <p:sp>
        <p:nvSpPr>
          <p:cNvPr id="15" name="5 CuadroTexto"/>
          <p:cNvSpPr txBox="1"/>
          <p:nvPr/>
        </p:nvSpPr>
        <p:spPr>
          <a:xfrm>
            <a:off x="594818" y="650567"/>
            <a:ext cx="943579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3) Actividades ejecutadas 2023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9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00424" y="4307950"/>
            <a:ext cx="5868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El Museo Electoral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ha desarrollado actividades presenciales y virtuales como son los recorridos virtuales, charlas y exposiciones itinerantes dirigidos a estudiantes y ciudadanía interesada. El recorrido del Museo Virtual fue visitado por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ciudadanos y ciudadanas.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00424" y="5343438"/>
            <a:ext cx="5868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Centro de Documentación e Información Electoral – CEDIE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, a partir de este año está realizando atención presencial a la ciudadanía interesada. Asimismo, en el marco de la virtualización de CEDIE, se continua con la implementación del </a:t>
            </a:r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catálogo virtual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 y en coordinación con la Dirección de Registros Estadísticas y Desarrollo Tecnológico el repositorio digital Institucional.</a:t>
            </a:r>
            <a:endParaRPr lang="en-US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04032" y="1847083"/>
            <a:ext cx="8764605" cy="266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Elaboración de guía para promover la igualdad y no discriminación del pueblo afroperuano en los procesos electorales.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Presentación en la FIL del libro "Radiografía de las candidaturas congresales. Caminos para mejorar la representación“ y “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Participación política de las personas con discapacidad”.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Conversatorio: “Igualdad en la discapacidad”.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Elaboración de Perfiles Electorales: “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Perfil de las candidaturas en las EMC 2023”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Documentos de trabajo de investigación: "Participación política de personas con discapacidad“, "Reporte de paridad y alternancia“, "Participación política de las mujeres a nivel nacional y subnacional“, "Participación política indígena a nivel nacional y subnacional“, "Participación política de jóvenes a nivel nacional y subnacional“, "Participación política LGTBIQ+ a nivel nacional y subnacional“, "Participación política del pueblo afroperuano a nivel nacional y subnacional“.</a:t>
            </a:r>
            <a:endParaRPr lang="es-PE" sz="1400" dirty="0"/>
          </a:p>
          <a:p>
            <a:pPr marL="189006" indent="-189006">
              <a:buFont typeface="Arial" panose="020B0604020202020204" pitchFamily="34" charset="0"/>
              <a:buChar char="•"/>
            </a:pPr>
            <a:endParaRPr lang="es-PE" sz="1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2" y="4568802"/>
            <a:ext cx="1433158" cy="147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55" y="4917286"/>
            <a:ext cx="1368014" cy="1507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5 CuadroTexto"/>
          <p:cNvSpPr txBox="1"/>
          <p:nvPr/>
        </p:nvSpPr>
        <p:spPr>
          <a:xfrm>
            <a:off x="594818" y="650567"/>
            <a:ext cx="943579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latin typeface="Arial" panose="020B0604020202020204" pitchFamily="34" charset="0"/>
                <a:cs typeface="Arial" panose="020B0604020202020204" pitchFamily="34" charset="0"/>
              </a:rPr>
              <a:t>3) Actividades ejecutadas 2023</a:t>
            </a:r>
          </a:p>
        </p:txBody>
      </p:sp>
      <p:sp>
        <p:nvSpPr>
          <p:cNvPr id="10" name="Rectángulo 18">
            <a:extLst>
              <a:ext uri="{FF2B5EF4-FFF2-40B4-BE49-F238E27FC236}">
                <a16:creationId xmlns:a16="http://schemas.microsoft.com/office/drawing/2014/main" id="{A0FE3F79-214D-4B68-B56A-59A69E019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726" y="1214614"/>
            <a:ext cx="4351169" cy="467942"/>
          </a:xfrm>
          <a:prstGeom prst="rect">
            <a:avLst/>
          </a:prstGeom>
          <a:solidFill>
            <a:srgbClr val="C00000"/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76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3"/>
            <a:ext cx="1737511" cy="749873"/>
          </a:xfrm>
          <a:prstGeom prst="rect">
            <a:avLst/>
          </a:prstGeom>
        </p:spPr>
      </p:pic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AD2CB880-2876-DE93-5A02-8CA04EA8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441" y="6356352"/>
            <a:ext cx="2268141" cy="365125"/>
          </a:xfrm>
        </p:spPr>
        <p:txBody>
          <a:bodyPr/>
          <a:lstStyle/>
          <a:p>
            <a:fld id="{931269D5-FD72-4E1E-918E-A9F67981A607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9960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2130</Words>
  <Application>Microsoft Office PowerPoint</Application>
  <PresentationFormat>Personalizado</PresentationFormat>
  <Paragraphs>144</Paragraphs>
  <Slides>21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Propietario</dc:creator>
  <cp:lastModifiedBy>Luis Enrique  Pineda Larzo</cp:lastModifiedBy>
  <cp:revision>67</cp:revision>
  <cp:lastPrinted>2023-09-11T15:59:57Z</cp:lastPrinted>
  <dcterms:created xsi:type="dcterms:W3CDTF">2023-09-07T16:51:07Z</dcterms:created>
  <dcterms:modified xsi:type="dcterms:W3CDTF">2023-09-13T19:34:52Z</dcterms:modified>
</cp:coreProperties>
</file>