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9.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1.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2.xml" ContentType="application/vnd.openxmlformats-officedocument.drawingml.chartshapes+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2.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notesSlides/notesSlide33.xml" ContentType="application/vnd.openxmlformats-officedocument.presentationml.notesSlid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9.xml" ContentType="application/vnd.openxmlformats-officedocument.drawingml.chart+xml"/>
  <Override PartName="/ppt/notesSlides/notesSlide34.xml" ContentType="application/vnd.openxmlformats-officedocument.presentationml.notesSlide+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1.xml" ContentType="application/vnd.openxmlformats-officedocument.drawingml.chart+xml"/>
  <Override PartName="/ppt/notesSlides/notesSlide35.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36.xml" ContentType="application/vnd.openxmlformats-officedocument.presentationml.notesSlide+xml"/>
  <Override PartName="/ppt/charts/chart34.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7.xml" ContentType="application/vnd.openxmlformats-officedocument.presentationml.notesSlide+xml"/>
  <Override PartName="/ppt/charts/chart38.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9.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2"/>
  </p:notesMasterIdLst>
  <p:handoutMasterIdLst>
    <p:handoutMasterId r:id="rId53"/>
  </p:handoutMasterIdLst>
  <p:sldIdLst>
    <p:sldId id="551" r:id="rId3"/>
    <p:sldId id="257" r:id="rId4"/>
    <p:sldId id="529" r:id="rId5"/>
    <p:sldId id="258" r:id="rId6"/>
    <p:sldId id="554" r:id="rId7"/>
    <p:sldId id="260" r:id="rId8"/>
    <p:sldId id="261" r:id="rId9"/>
    <p:sldId id="553" r:id="rId10"/>
    <p:sldId id="530" r:id="rId11"/>
    <p:sldId id="263" r:id="rId12"/>
    <p:sldId id="264" r:id="rId13"/>
    <p:sldId id="265" r:id="rId14"/>
    <p:sldId id="266" r:id="rId15"/>
    <p:sldId id="269" r:id="rId16"/>
    <p:sldId id="270" r:id="rId17"/>
    <p:sldId id="531" r:id="rId18"/>
    <p:sldId id="532" r:id="rId19"/>
    <p:sldId id="275" r:id="rId20"/>
    <p:sldId id="272" r:id="rId21"/>
    <p:sldId id="533" r:id="rId22"/>
    <p:sldId id="536" r:id="rId23"/>
    <p:sldId id="537" r:id="rId24"/>
    <p:sldId id="535" r:id="rId25"/>
    <p:sldId id="538" r:id="rId26"/>
    <p:sldId id="540" r:id="rId27"/>
    <p:sldId id="519" r:id="rId28"/>
    <p:sldId id="539" r:id="rId29"/>
    <p:sldId id="521" r:id="rId30"/>
    <p:sldId id="522" r:id="rId31"/>
    <p:sldId id="523" r:id="rId32"/>
    <p:sldId id="520" r:id="rId33"/>
    <p:sldId id="518" r:id="rId34"/>
    <p:sldId id="525" r:id="rId35"/>
    <p:sldId id="526" r:id="rId36"/>
    <p:sldId id="527" r:id="rId37"/>
    <p:sldId id="291" r:id="rId38"/>
    <p:sldId id="284" r:id="rId39"/>
    <p:sldId id="286" r:id="rId40"/>
    <p:sldId id="287" r:id="rId41"/>
    <p:sldId id="534" r:id="rId42"/>
    <p:sldId id="542" r:id="rId43"/>
    <p:sldId id="544" r:id="rId44"/>
    <p:sldId id="546" r:id="rId45"/>
    <p:sldId id="543" r:id="rId46"/>
    <p:sldId id="545" r:id="rId47"/>
    <p:sldId id="547" r:id="rId48"/>
    <p:sldId id="548" r:id="rId49"/>
    <p:sldId id="549" r:id="rId50"/>
    <p:sldId id="552" r:id="rId51"/>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Katherin Gonzales Andonayre" initials="PKGA" lastIdx="3" clrIdx="0">
    <p:extLst>
      <p:ext uri="{19B8F6BF-5375-455C-9EA6-DF929625EA0E}">
        <p15:presenceInfo xmlns:p15="http://schemas.microsoft.com/office/powerpoint/2012/main" userId="S::pgonzales@mefcolaborativo.onmicrosoft.com::954473ce-a51e-4b4c-bdf2-75244cab3f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86517" autoAdjust="0"/>
  </p:normalViewPr>
  <p:slideViewPr>
    <p:cSldViewPr snapToGrid="0">
      <p:cViewPr varScale="1">
        <p:scale>
          <a:sx n="78" d="100"/>
          <a:sy n="78" d="100"/>
        </p:scale>
        <p:origin x="93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2.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8.xml"/><Relationship Id="rId1" Type="http://schemas.microsoft.com/office/2011/relationships/chartStyle" Target="style28.xml"/></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9.xml"/><Relationship Id="rId1" Type="http://schemas.microsoft.com/office/2011/relationships/chartStyle" Target="style29.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0.xml"/><Relationship Id="rId1" Type="http://schemas.microsoft.com/office/2011/relationships/chartStyle" Target="style30.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1.xml"/><Relationship Id="rId1" Type="http://schemas.microsoft.com/office/2011/relationships/chartStyle" Target="style31.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2.xml"/><Relationship Id="rId1" Type="http://schemas.microsoft.com/office/2011/relationships/chartStyle" Target="style32.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3.xml"/><Relationship Id="rId1" Type="http://schemas.microsoft.com/office/2011/relationships/chartStyle" Target="style33.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4.xml"/><Relationship Id="rId1" Type="http://schemas.microsoft.com/office/2011/relationships/chartStyle" Target="style34.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5.xml"/><Relationship Id="rId1" Type="http://schemas.microsoft.com/office/2011/relationships/chartStyle" Target="style35.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Demandas sin sentencias</c:v>
                </c:pt>
              </c:strCache>
            </c:strRef>
          </c:tx>
          <c:spPr>
            <a:solidFill>
              <a:srgbClr val="C00000"/>
            </a:solidFill>
            <a:ln>
              <a:noFill/>
            </a:ln>
            <a:effectLst/>
          </c:spPr>
          <c:invertIfNegative val="0"/>
          <c:cat>
            <c:numRef>
              <c:f>Hoja1!$A$2:$A$5</c:f>
              <c:numCache>
                <c:formatCode>General</c:formatCode>
                <c:ptCount val="4"/>
                <c:pt idx="0">
                  <c:v>2019</c:v>
                </c:pt>
                <c:pt idx="1">
                  <c:v>2020</c:v>
                </c:pt>
                <c:pt idx="2">
                  <c:v>2021</c:v>
                </c:pt>
                <c:pt idx="3">
                  <c:v>2022</c:v>
                </c:pt>
              </c:numCache>
            </c:numRef>
          </c:cat>
          <c:val>
            <c:numRef>
              <c:f>Hoja1!$B$2:$B$5</c:f>
              <c:numCache>
                <c:formatCode>General</c:formatCode>
                <c:ptCount val="4"/>
                <c:pt idx="0">
                  <c:v>48200</c:v>
                </c:pt>
                <c:pt idx="1">
                  <c:v>52321</c:v>
                </c:pt>
                <c:pt idx="2">
                  <c:v>50042</c:v>
                </c:pt>
                <c:pt idx="3">
                  <c:v>50149</c:v>
                </c:pt>
              </c:numCache>
            </c:numRef>
          </c:val>
          <c:extLst>
            <c:ext xmlns:c16="http://schemas.microsoft.com/office/drawing/2014/chart" uri="{C3380CC4-5D6E-409C-BE32-E72D297353CC}">
              <c16:uniqueId val="{00000000-EE5A-4CDD-9FC9-9DD133CEC560}"/>
            </c:ext>
          </c:extLst>
        </c:ser>
        <c:ser>
          <c:idx val="1"/>
          <c:order val="1"/>
          <c:tx>
            <c:strRef>
              <c:f>Hoja1!$C$1</c:f>
              <c:strCache>
                <c:ptCount val="1"/>
                <c:pt idx="0">
                  <c:v>Demandas con sentencia en contra del Estado</c:v>
                </c:pt>
              </c:strCache>
            </c:strRef>
          </c:tx>
          <c:spPr>
            <a:solidFill>
              <a:schemeClr val="accent1"/>
            </a:solidFill>
            <a:ln>
              <a:noFill/>
            </a:ln>
            <a:effectLst/>
          </c:spPr>
          <c:invertIfNegative val="0"/>
          <c:cat>
            <c:numRef>
              <c:f>Hoja1!$A$2:$A$5</c:f>
              <c:numCache>
                <c:formatCode>General</c:formatCode>
                <c:ptCount val="4"/>
                <c:pt idx="0">
                  <c:v>2019</c:v>
                </c:pt>
                <c:pt idx="1">
                  <c:v>2020</c:v>
                </c:pt>
                <c:pt idx="2">
                  <c:v>2021</c:v>
                </c:pt>
                <c:pt idx="3">
                  <c:v>2022</c:v>
                </c:pt>
              </c:numCache>
            </c:numRef>
          </c:cat>
          <c:val>
            <c:numRef>
              <c:f>Hoja1!$C$2:$C$5</c:f>
              <c:numCache>
                <c:formatCode>General</c:formatCode>
                <c:ptCount val="4"/>
                <c:pt idx="0">
                  <c:v>15621</c:v>
                </c:pt>
                <c:pt idx="1">
                  <c:v>18087</c:v>
                </c:pt>
                <c:pt idx="2">
                  <c:v>20055</c:v>
                </c:pt>
                <c:pt idx="3">
                  <c:v>21498</c:v>
                </c:pt>
              </c:numCache>
            </c:numRef>
          </c:val>
          <c:extLst>
            <c:ext xmlns:c16="http://schemas.microsoft.com/office/drawing/2014/chart" uri="{C3380CC4-5D6E-409C-BE32-E72D297353CC}">
              <c16:uniqueId val="{00000001-EE5A-4CDD-9FC9-9DD133CEC560}"/>
            </c:ext>
          </c:extLst>
        </c:ser>
        <c:dLbls>
          <c:showLegendKey val="0"/>
          <c:showVal val="0"/>
          <c:showCatName val="0"/>
          <c:showSerName val="0"/>
          <c:showPercent val="0"/>
          <c:showBubbleSize val="0"/>
        </c:dLbls>
        <c:gapWidth val="219"/>
        <c:overlap val="-27"/>
        <c:axId val="165868992"/>
        <c:axId val="165869952"/>
      </c:barChart>
      <c:catAx>
        <c:axId val="165868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PE"/>
          </a:p>
        </c:txPr>
        <c:crossAx val="165869952"/>
        <c:crosses val="autoZero"/>
        <c:auto val="1"/>
        <c:lblAlgn val="ctr"/>
        <c:lblOffset val="100"/>
        <c:noMultiLvlLbl val="0"/>
      </c:catAx>
      <c:valAx>
        <c:axId val="1658699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PE"/>
          </a:p>
        </c:txPr>
        <c:crossAx val="165868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s-PE"/>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Ventas</c:v>
                </c:pt>
              </c:strCache>
            </c:strRef>
          </c:tx>
          <c:spPr>
            <a:solidFill>
              <a:schemeClr val="accent2"/>
            </a:solidFill>
          </c:spPr>
          <c:dPt>
            <c:idx val="0"/>
            <c:bubble3D val="0"/>
            <c:spPr>
              <a:solidFill>
                <a:srgbClr val="2E75B6"/>
              </a:solidFill>
              <a:ln w="19050">
                <a:noFill/>
              </a:ln>
              <a:effectLst/>
            </c:spPr>
            <c:extLst>
              <c:ext xmlns:c16="http://schemas.microsoft.com/office/drawing/2014/chart" uri="{C3380CC4-5D6E-409C-BE32-E72D297353CC}">
                <c16:uniqueId val="{00000001-50D9-4F93-94E3-746719A1DD8A}"/>
              </c:ext>
            </c:extLst>
          </c:dPt>
          <c:dPt>
            <c:idx val="1"/>
            <c:bubble3D val="0"/>
            <c:spPr>
              <a:solidFill>
                <a:schemeClr val="bg2"/>
              </a:solidFill>
              <a:ln w="19050">
                <a:noFill/>
              </a:ln>
              <a:effectLst/>
            </c:spPr>
            <c:extLst>
              <c:ext xmlns:c16="http://schemas.microsoft.com/office/drawing/2014/chart" uri="{C3380CC4-5D6E-409C-BE32-E72D297353CC}">
                <c16:uniqueId val="{00000003-50D9-4F93-94E3-746719A1DD8A}"/>
              </c:ext>
            </c:extLst>
          </c:dPt>
          <c:cat>
            <c:strRef>
              <c:f>Sheet1!$A$2:$A$3</c:f>
              <c:strCache>
                <c:ptCount val="2"/>
                <c:pt idx="0">
                  <c:v>T 1</c:v>
                </c:pt>
                <c:pt idx="1">
                  <c:v>T 2</c:v>
                </c:pt>
              </c:strCache>
            </c:strRef>
          </c:cat>
          <c:val>
            <c:numRef>
              <c:f>Sheet1!$B$2:$B$3</c:f>
              <c:numCache>
                <c:formatCode>General</c:formatCode>
                <c:ptCount val="2"/>
                <c:pt idx="0">
                  <c:v>3</c:v>
                </c:pt>
                <c:pt idx="1">
                  <c:v>97</c:v>
                </c:pt>
              </c:numCache>
            </c:numRef>
          </c:val>
          <c:extLst>
            <c:ext xmlns:c16="http://schemas.microsoft.com/office/drawing/2014/chart" uri="{C3380CC4-5D6E-409C-BE32-E72D297353CC}">
              <c16:uniqueId val="{00000004-50D9-4F93-94E3-746719A1DD8A}"/>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Ventas</c:v>
                </c:pt>
              </c:strCache>
            </c:strRef>
          </c:tx>
          <c:spPr>
            <a:solidFill>
              <a:schemeClr val="accent2"/>
            </a:solidFill>
          </c:spPr>
          <c:dPt>
            <c:idx val="0"/>
            <c:bubble3D val="0"/>
            <c:spPr>
              <a:solidFill>
                <a:schemeClr val="accent3"/>
              </a:solidFill>
              <a:ln w="19050">
                <a:noFill/>
              </a:ln>
              <a:effectLst/>
            </c:spPr>
            <c:extLst>
              <c:ext xmlns:c16="http://schemas.microsoft.com/office/drawing/2014/chart" uri="{C3380CC4-5D6E-409C-BE32-E72D297353CC}">
                <c16:uniqueId val="{00000001-F26C-4A2F-A5FE-997A79F18A79}"/>
              </c:ext>
            </c:extLst>
          </c:dPt>
          <c:dPt>
            <c:idx val="1"/>
            <c:bubble3D val="0"/>
            <c:spPr>
              <a:solidFill>
                <a:schemeClr val="bg2"/>
              </a:solidFill>
              <a:ln w="19050">
                <a:noFill/>
              </a:ln>
              <a:effectLst/>
            </c:spPr>
            <c:extLst>
              <c:ext xmlns:c16="http://schemas.microsoft.com/office/drawing/2014/chart" uri="{C3380CC4-5D6E-409C-BE32-E72D297353CC}">
                <c16:uniqueId val="{00000003-F26C-4A2F-A5FE-997A79F18A79}"/>
              </c:ext>
            </c:extLst>
          </c:dPt>
          <c:cat>
            <c:strRef>
              <c:f>Sheet1!$A$2:$A$3</c:f>
              <c:strCache>
                <c:ptCount val="2"/>
                <c:pt idx="0">
                  <c:v>T 1</c:v>
                </c:pt>
                <c:pt idx="1">
                  <c:v>T 2</c:v>
                </c:pt>
              </c:strCache>
            </c:strRef>
          </c:cat>
          <c:val>
            <c:numRef>
              <c:f>Sheet1!$B$2:$B$3</c:f>
              <c:numCache>
                <c:formatCode>General</c:formatCode>
                <c:ptCount val="2"/>
                <c:pt idx="0">
                  <c:v>21</c:v>
                </c:pt>
                <c:pt idx="1">
                  <c:v>79</c:v>
                </c:pt>
              </c:numCache>
            </c:numRef>
          </c:val>
          <c:extLst>
            <c:ext xmlns:c16="http://schemas.microsoft.com/office/drawing/2014/chart" uri="{C3380CC4-5D6E-409C-BE32-E72D297353CC}">
              <c16:uniqueId val="{00000004-F26C-4A2F-A5FE-997A79F18A79}"/>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sng" strike="noStrike" kern="1200" spc="0" baseline="0">
                <a:solidFill>
                  <a:schemeClr val="tx1">
                    <a:lumMod val="65000"/>
                    <a:lumOff val="35000"/>
                  </a:schemeClr>
                </a:solidFill>
                <a:latin typeface="+mn-lt"/>
                <a:ea typeface="+mn-ea"/>
                <a:cs typeface="+mn-cs"/>
              </a:defRPr>
            </a:pPr>
            <a:r>
              <a:rPr lang="es-MX" sz="1400" b="1" u="sng" dirty="0"/>
              <a:t>Ingresos</a:t>
            </a:r>
            <a:r>
              <a:rPr lang="es-MX" sz="1400" b="1" u="sng" baseline="0" dirty="0"/>
              <a:t> Ejecutados</a:t>
            </a:r>
            <a:endParaRPr lang="es-MX" sz="1400" b="1" u="sng" dirty="0"/>
          </a:p>
          <a:p>
            <a:pPr>
              <a:defRPr sz="1400" b="1" u="sng"/>
            </a:pPr>
            <a:r>
              <a:rPr lang="es-MX" sz="1400" b="1" u="sng" dirty="0"/>
              <a:t>(en millones de S/)</a:t>
            </a:r>
          </a:p>
        </c:rich>
      </c:tx>
      <c:layout>
        <c:manualLayout>
          <c:xMode val="edge"/>
          <c:yMode val="edge"/>
          <c:x val="0.24829880665498111"/>
          <c:y val="1.8438166187591795E-2"/>
        </c:manualLayout>
      </c:layout>
      <c:overlay val="0"/>
      <c:spPr>
        <a:noFill/>
        <a:ln>
          <a:noFill/>
        </a:ln>
        <a:effectLst/>
      </c:spPr>
      <c:txPr>
        <a:bodyPr rot="0" spcFirstLastPara="1" vertOverflow="ellipsis" vert="horz" wrap="square" anchor="ctr" anchorCtr="1"/>
        <a:lstStyle/>
        <a:p>
          <a:pPr>
            <a:defRPr sz="1400" b="1" i="0" u="sng" strike="noStrike" kern="1200" spc="0" baseline="0">
              <a:solidFill>
                <a:schemeClr val="tx1">
                  <a:lumMod val="65000"/>
                  <a:lumOff val="35000"/>
                </a:schemeClr>
              </a:solidFill>
              <a:latin typeface="+mn-lt"/>
              <a:ea typeface="+mn-ea"/>
              <a:cs typeface="+mn-cs"/>
            </a:defRPr>
          </a:pPr>
          <a:endParaRPr lang="es-PE"/>
        </a:p>
      </c:txPr>
    </c:title>
    <c:autoTitleDeleted val="0"/>
    <c:view3D>
      <c:rotX val="15"/>
      <c:rotY val="2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6712243809243497E-2"/>
          <c:y val="0.16410635130610066"/>
          <c:w val="0.78116428006422667"/>
          <c:h val="0.68480437499792801"/>
        </c:manualLayout>
      </c:layout>
      <c:bar3DChart>
        <c:barDir val="col"/>
        <c:grouping val="clustered"/>
        <c:varyColors val="0"/>
        <c:ser>
          <c:idx val="0"/>
          <c:order val="0"/>
          <c:tx>
            <c:strRef>
              <c:f>Sheet1!$A$2</c:f>
              <c:strCache>
                <c:ptCount val="1"/>
                <c:pt idx="0">
                  <c:v>PIM</c:v>
                </c:pt>
              </c:strCache>
            </c:strRef>
          </c:tx>
          <c:spPr>
            <a:solidFill>
              <a:schemeClr val="accent1"/>
            </a:solidFill>
            <a:ln>
              <a:noFill/>
            </a:ln>
            <a:effectLst>
              <a:softEdge rad="1270000"/>
            </a:effectLst>
            <a:scene3d>
              <a:camera prst="orthographicFront"/>
              <a:lightRig rig="threePt" dir="t"/>
            </a:scene3d>
            <a:sp3d>
              <a:bevelT w="152400" h="50800" prst="softRound"/>
              <a:bevelB w="152400" h="50800" prst="softRound"/>
            </a:sp3d>
          </c:spPr>
          <c:invertIfNegative val="0"/>
          <c:dPt>
            <c:idx val="0"/>
            <c:invertIfNegative val="0"/>
            <c:bubble3D val="0"/>
            <c:spPr>
              <a:solidFill>
                <a:schemeClr val="accent1"/>
              </a:solidFill>
              <a:ln>
                <a:noFill/>
              </a:ln>
              <a:effectLst>
                <a:softEdge rad="1270000"/>
              </a:effectLst>
              <a:scene3d>
                <a:camera prst="orthographicFront"/>
                <a:lightRig rig="threePt" dir="t"/>
              </a:scene3d>
              <a:sp3d>
                <a:bevelT w="152400" h="50800" prst="softRound"/>
                <a:bevelB w="152400" h="50800" prst="softRound"/>
              </a:sp3d>
            </c:spPr>
            <c:extLst>
              <c:ext xmlns:c16="http://schemas.microsoft.com/office/drawing/2014/chart" uri="{C3380CC4-5D6E-409C-BE32-E72D297353CC}">
                <c16:uniqueId val="{00000001-4D95-4723-9A90-04CF9DB6E170}"/>
              </c:ext>
            </c:extLst>
          </c:dPt>
          <c:dPt>
            <c:idx val="3"/>
            <c:invertIfNegative val="0"/>
            <c:bubble3D val="0"/>
            <c:spPr>
              <a:solidFill>
                <a:schemeClr val="accent1"/>
              </a:solidFill>
              <a:ln>
                <a:noFill/>
              </a:ln>
              <a:effectLst>
                <a:softEdge rad="1270000"/>
              </a:effectLst>
              <a:scene3d>
                <a:camera prst="orthographicFront"/>
                <a:lightRig rig="threePt" dir="t"/>
              </a:scene3d>
              <a:sp3d>
                <a:bevelT w="152400" h="50800" prst="softRound"/>
                <a:bevelB w="152400" h="50800" prst="softRound"/>
              </a:sp3d>
            </c:spPr>
            <c:extLst>
              <c:ext xmlns:c16="http://schemas.microsoft.com/office/drawing/2014/chart" uri="{C3380CC4-5D6E-409C-BE32-E72D297353CC}">
                <c16:uniqueId val="{00000002-4D95-4723-9A90-04CF9DB6E170}"/>
              </c:ext>
            </c:extLst>
          </c:dPt>
          <c:dLbls>
            <c:dLbl>
              <c:idx val="0"/>
              <c:layout>
                <c:manualLayout>
                  <c:x val="6.6749534198624234E-3"/>
                  <c:y val="0.21579090453977315"/>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95-4723-9A90-04CF9DB6E170}"/>
                </c:ext>
              </c:extLst>
            </c:dLbl>
            <c:dLbl>
              <c:idx val="1"/>
              <c:layout>
                <c:manualLayout>
                  <c:x val="1.6687383549656133E-2"/>
                  <c:y val="0.24210686850803817"/>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D95-4723-9A90-04CF9DB6E17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E75B6"/>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2022</c:v>
                </c:pt>
                <c:pt idx="1">
                  <c:v>2021</c:v>
                </c:pt>
              </c:strCache>
            </c:strRef>
          </c:cat>
          <c:val>
            <c:numRef>
              <c:f>Sheet1!$B$2:$C$2</c:f>
              <c:numCache>
                <c:formatCode>###\ ###\ ###_);\(###\ ###\ ###\)</c:formatCode>
                <c:ptCount val="2"/>
                <c:pt idx="0">
                  <c:v>16363</c:v>
                </c:pt>
                <c:pt idx="1">
                  <c:v>14892</c:v>
                </c:pt>
              </c:numCache>
            </c:numRef>
          </c:val>
          <c:shape val="cylinder"/>
          <c:extLst>
            <c:ext xmlns:c16="http://schemas.microsoft.com/office/drawing/2014/chart" uri="{C3380CC4-5D6E-409C-BE32-E72D297353CC}">
              <c16:uniqueId val="{00000000-4D95-4723-9A90-04CF9DB6E170}"/>
            </c:ext>
          </c:extLst>
        </c:ser>
        <c:ser>
          <c:idx val="1"/>
          <c:order val="1"/>
          <c:tx>
            <c:strRef>
              <c:f>Sheet1!$A$3</c:f>
              <c:strCache>
                <c:ptCount val="1"/>
                <c:pt idx="0">
                  <c:v>Ejecución</c:v>
                </c:pt>
              </c:strCache>
            </c:strRef>
          </c:tx>
          <c:spPr>
            <a:solidFill>
              <a:srgbClr val="C00000"/>
            </a:solidFill>
            <a:ln>
              <a:noFill/>
            </a:ln>
            <a:effectLst/>
            <a:scene3d>
              <a:camera prst="orthographicFront"/>
              <a:lightRig rig="threePt" dir="t"/>
            </a:scene3d>
            <a:sp3d>
              <a:bevelT w="152400" h="50800" prst="softRound"/>
              <a:bevelB w="152400" h="50800" prst="softRound"/>
            </a:sp3d>
          </c:spPr>
          <c:invertIfNegative val="0"/>
          <c:dPt>
            <c:idx val="0"/>
            <c:invertIfNegative val="0"/>
            <c:bubble3D val="0"/>
            <c:spPr>
              <a:solidFill>
                <a:srgbClr val="C00000"/>
              </a:solidFill>
              <a:ln>
                <a:noFill/>
              </a:ln>
              <a:effectLst>
                <a:softEdge rad="1270000"/>
              </a:effectLst>
              <a:scene3d>
                <a:camera prst="orthographicFront"/>
                <a:lightRig rig="threePt" dir="t"/>
              </a:scene3d>
              <a:sp3d>
                <a:bevelT w="152400" h="50800" prst="softRound"/>
                <a:bevelB w="152400" h="50800" prst="softRound"/>
              </a:sp3d>
            </c:spPr>
            <c:extLst>
              <c:ext xmlns:c16="http://schemas.microsoft.com/office/drawing/2014/chart" uri="{C3380CC4-5D6E-409C-BE32-E72D297353CC}">
                <c16:uniqueId val="{00000009-F262-4A9E-BE53-941AEE02D21A}"/>
              </c:ext>
            </c:extLst>
          </c:dPt>
          <c:dLbls>
            <c:dLbl>
              <c:idx val="0"/>
              <c:layout>
                <c:manualLayout>
                  <c:x val="1.001243012979368E-2"/>
                  <c:y val="0.15789578380959013"/>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262-4A9E-BE53-941AEE02D21A}"/>
                </c:ext>
              </c:extLst>
            </c:dLbl>
            <c:dLbl>
              <c:idx val="1"/>
              <c:layout>
                <c:manualLayout>
                  <c:x val="1.001243012979368E-2"/>
                  <c:y val="0.18947494057150815"/>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262-4A9E-BE53-941AEE02D21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2022</c:v>
                </c:pt>
                <c:pt idx="1">
                  <c:v>2021</c:v>
                </c:pt>
              </c:strCache>
            </c:strRef>
          </c:cat>
          <c:val>
            <c:numRef>
              <c:f>Sheet1!$B$3:$C$3</c:f>
              <c:numCache>
                <c:formatCode>###\ ###\ ##0;\ \(##\ ###\ ##00\)</c:formatCode>
                <c:ptCount val="2"/>
                <c:pt idx="0">
                  <c:v>17713</c:v>
                </c:pt>
                <c:pt idx="1">
                  <c:v>14645</c:v>
                </c:pt>
              </c:numCache>
            </c:numRef>
          </c:val>
          <c:shape val="cylinder"/>
          <c:extLst>
            <c:ext xmlns:c16="http://schemas.microsoft.com/office/drawing/2014/chart" uri="{C3380CC4-5D6E-409C-BE32-E72D297353CC}">
              <c16:uniqueId val="{00000008-F262-4A9E-BE53-941AEE02D21A}"/>
            </c:ext>
          </c:extLst>
        </c:ser>
        <c:dLbls>
          <c:showLegendKey val="0"/>
          <c:showVal val="0"/>
          <c:showCatName val="0"/>
          <c:showSerName val="0"/>
          <c:showPercent val="0"/>
          <c:showBubbleSize val="0"/>
        </c:dLbls>
        <c:gapWidth val="71"/>
        <c:shape val="box"/>
        <c:axId val="929545615"/>
        <c:axId val="1782272224"/>
        <c:axId val="0"/>
      </c:bar3DChart>
      <c:catAx>
        <c:axId val="92954561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PE"/>
          </a:p>
        </c:txPr>
        <c:crossAx val="1782272224"/>
        <c:crosses val="autoZero"/>
        <c:auto val="1"/>
        <c:lblAlgn val="ctr"/>
        <c:lblOffset val="100"/>
        <c:noMultiLvlLbl val="0"/>
      </c:catAx>
      <c:valAx>
        <c:axId val="1782272224"/>
        <c:scaling>
          <c:orientation val="minMax"/>
          <c:max val="20000"/>
          <c:min val="0"/>
        </c:scaling>
        <c:delete val="1"/>
        <c:axPos val="l"/>
        <c:numFmt formatCode="###\ ###\ ###_);\(###\ ###\ ###\)" sourceLinked="1"/>
        <c:majorTickMark val="out"/>
        <c:minorTickMark val="none"/>
        <c:tickLblPos val="nextTo"/>
        <c:crossAx val="929545615"/>
        <c:crosses val="autoZero"/>
        <c:crossBetween val="between"/>
        <c:majorUnit val="10000"/>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Ventas</c:v>
                </c:pt>
              </c:strCache>
            </c:strRef>
          </c:tx>
          <c:spPr>
            <a:ln>
              <a:noFill/>
            </a:ln>
          </c:spPr>
          <c:dPt>
            <c:idx val="0"/>
            <c:bubble3D val="0"/>
            <c:spPr>
              <a:solidFill>
                <a:srgbClr val="C00000"/>
              </a:solidFill>
              <a:ln w="19050">
                <a:noFill/>
              </a:ln>
              <a:effectLst/>
            </c:spPr>
            <c:extLst>
              <c:ext xmlns:c16="http://schemas.microsoft.com/office/drawing/2014/chart" uri="{C3380CC4-5D6E-409C-BE32-E72D297353CC}">
                <c16:uniqueId val="{00000001-AB8A-4C38-B86F-AF91772BB848}"/>
              </c:ext>
            </c:extLst>
          </c:dPt>
          <c:dPt>
            <c:idx val="1"/>
            <c:bubble3D val="0"/>
            <c:explosion val="1"/>
            <c:spPr>
              <a:solidFill>
                <a:schemeClr val="bg2"/>
              </a:solidFill>
              <a:ln w="19050">
                <a:noFill/>
              </a:ln>
              <a:effectLst/>
            </c:spPr>
            <c:extLst>
              <c:ext xmlns:c16="http://schemas.microsoft.com/office/drawing/2014/chart" uri="{C3380CC4-5D6E-409C-BE32-E72D297353CC}">
                <c16:uniqueId val="{00000003-AB8A-4C38-B86F-AF91772BB848}"/>
              </c:ext>
            </c:extLst>
          </c:dPt>
          <c:cat>
            <c:strRef>
              <c:f>Sheet1!$A$2:$A$3</c:f>
              <c:strCache>
                <c:ptCount val="2"/>
                <c:pt idx="0">
                  <c:v>T 1</c:v>
                </c:pt>
                <c:pt idx="1">
                  <c:v>T 2</c:v>
                </c:pt>
              </c:strCache>
            </c:strRef>
          </c:cat>
          <c:val>
            <c:numRef>
              <c:f>Sheet1!$B$2:$B$3</c:f>
              <c:numCache>
                <c:formatCode>General</c:formatCode>
                <c:ptCount val="2"/>
                <c:pt idx="0">
                  <c:v>6</c:v>
                </c:pt>
                <c:pt idx="1">
                  <c:v>94</c:v>
                </c:pt>
              </c:numCache>
            </c:numRef>
          </c:val>
          <c:extLst>
            <c:ext xmlns:c16="http://schemas.microsoft.com/office/drawing/2014/chart" uri="{C3380CC4-5D6E-409C-BE32-E72D297353CC}">
              <c16:uniqueId val="{00000004-AB8A-4C38-B86F-AF91772BB848}"/>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Ventas</c:v>
                </c:pt>
              </c:strCache>
            </c:strRef>
          </c:tx>
          <c:spPr>
            <a:solidFill>
              <a:schemeClr val="accent2"/>
            </a:solidFill>
          </c:spPr>
          <c:dPt>
            <c:idx val="0"/>
            <c:bubble3D val="0"/>
            <c:spPr>
              <a:solidFill>
                <a:srgbClr val="2E75B6"/>
              </a:solidFill>
              <a:ln w="19050">
                <a:noFill/>
              </a:ln>
              <a:effectLst/>
            </c:spPr>
            <c:extLst>
              <c:ext xmlns:c16="http://schemas.microsoft.com/office/drawing/2014/chart" uri="{C3380CC4-5D6E-409C-BE32-E72D297353CC}">
                <c16:uniqueId val="{00000001-F2C0-4918-A4E7-F4EC262AB400}"/>
              </c:ext>
            </c:extLst>
          </c:dPt>
          <c:dPt>
            <c:idx val="1"/>
            <c:bubble3D val="0"/>
            <c:spPr>
              <a:solidFill>
                <a:schemeClr val="bg2"/>
              </a:solidFill>
              <a:ln w="19050">
                <a:noFill/>
              </a:ln>
              <a:effectLst/>
            </c:spPr>
            <c:extLst>
              <c:ext xmlns:c16="http://schemas.microsoft.com/office/drawing/2014/chart" uri="{C3380CC4-5D6E-409C-BE32-E72D297353CC}">
                <c16:uniqueId val="{00000003-F2C0-4918-A4E7-F4EC262AB400}"/>
              </c:ext>
            </c:extLst>
          </c:dPt>
          <c:cat>
            <c:strRef>
              <c:f>Sheet1!$A$2:$A$3</c:f>
              <c:strCache>
                <c:ptCount val="2"/>
                <c:pt idx="0">
                  <c:v>T 1</c:v>
                </c:pt>
                <c:pt idx="1">
                  <c:v>T 2</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F2C0-4918-A4E7-F4EC262AB400}"/>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Ventas</c:v>
                </c:pt>
              </c:strCache>
            </c:strRef>
          </c:tx>
          <c:spPr>
            <a:solidFill>
              <a:schemeClr val="accent2"/>
            </a:solidFill>
          </c:spPr>
          <c:dPt>
            <c:idx val="0"/>
            <c:bubble3D val="0"/>
            <c:spPr>
              <a:solidFill>
                <a:schemeClr val="accent3"/>
              </a:solidFill>
              <a:ln w="19050">
                <a:noFill/>
              </a:ln>
              <a:effectLst/>
            </c:spPr>
            <c:extLst>
              <c:ext xmlns:c16="http://schemas.microsoft.com/office/drawing/2014/chart" uri="{C3380CC4-5D6E-409C-BE32-E72D297353CC}">
                <c16:uniqueId val="{00000001-E5D5-499C-8D62-FD8DABEC1D94}"/>
              </c:ext>
            </c:extLst>
          </c:dPt>
          <c:dPt>
            <c:idx val="1"/>
            <c:bubble3D val="0"/>
            <c:spPr>
              <a:solidFill>
                <a:schemeClr val="bg2"/>
              </a:solidFill>
              <a:ln w="19050">
                <a:noFill/>
              </a:ln>
              <a:effectLst/>
            </c:spPr>
            <c:extLst>
              <c:ext xmlns:c16="http://schemas.microsoft.com/office/drawing/2014/chart" uri="{C3380CC4-5D6E-409C-BE32-E72D297353CC}">
                <c16:uniqueId val="{00000003-E5D5-499C-8D62-FD8DABEC1D94}"/>
              </c:ext>
            </c:extLst>
          </c:dPt>
          <c:cat>
            <c:strRef>
              <c:f>Sheet1!$A$2:$A$3</c:f>
              <c:strCache>
                <c:ptCount val="2"/>
                <c:pt idx="0">
                  <c:v>T 1</c:v>
                </c:pt>
                <c:pt idx="1">
                  <c:v>T 2</c:v>
                </c:pt>
              </c:strCache>
            </c:strRef>
          </c:cat>
          <c:val>
            <c:numRef>
              <c:f>Sheet1!$B$2:$B$3</c:f>
              <c:numCache>
                <c:formatCode>General</c:formatCode>
                <c:ptCount val="2"/>
                <c:pt idx="0">
                  <c:v>34</c:v>
                </c:pt>
                <c:pt idx="1">
                  <c:v>66</c:v>
                </c:pt>
              </c:numCache>
            </c:numRef>
          </c:val>
          <c:extLst>
            <c:ext xmlns:c16="http://schemas.microsoft.com/office/drawing/2014/chart" uri="{C3380CC4-5D6E-409C-BE32-E72D297353CC}">
              <c16:uniqueId val="{00000004-E5D5-499C-8D62-FD8DABEC1D94}"/>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sng" strike="noStrike" kern="1200" spc="0" baseline="0">
                <a:solidFill>
                  <a:schemeClr val="tx1">
                    <a:lumMod val="65000"/>
                    <a:lumOff val="35000"/>
                  </a:schemeClr>
                </a:solidFill>
                <a:latin typeface="+mn-lt"/>
                <a:ea typeface="+mn-ea"/>
                <a:cs typeface="+mn-cs"/>
              </a:defRPr>
            </a:pPr>
            <a:r>
              <a:rPr lang="es-MX" sz="1400" b="1" u="sng" dirty="0"/>
              <a:t>Información presupuestal</a:t>
            </a:r>
          </a:p>
          <a:p>
            <a:pPr>
              <a:defRPr sz="1400" b="1" u="sng"/>
            </a:pPr>
            <a:r>
              <a:rPr lang="es-MX" sz="1400" b="1" u="sng" dirty="0"/>
              <a:t>(en millones de S/)</a:t>
            </a:r>
          </a:p>
        </c:rich>
      </c:tx>
      <c:layout>
        <c:manualLayout>
          <c:xMode val="edge"/>
          <c:yMode val="edge"/>
          <c:x val="0.14817453255411603"/>
          <c:y val="3.4227850352873637E-2"/>
        </c:manualLayout>
      </c:layout>
      <c:overlay val="0"/>
      <c:spPr>
        <a:noFill/>
        <a:ln>
          <a:noFill/>
        </a:ln>
        <a:effectLst/>
      </c:spPr>
      <c:txPr>
        <a:bodyPr rot="0" spcFirstLastPara="1" vertOverflow="ellipsis" vert="horz" wrap="square" anchor="ctr" anchorCtr="1"/>
        <a:lstStyle/>
        <a:p>
          <a:pPr>
            <a:defRPr sz="1400" b="1" i="0" u="sng" strike="noStrike" kern="1200" spc="0" baseline="0">
              <a:solidFill>
                <a:schemeClr val="tx1">
                  <a:lumMod val="65000"/>
                  <a:lumOff val="35000"/>
                </a:schemeClr>
              </a:solidFill>
              <a:latin typeface="+mn-lt"/>
              <a:ea typeface="+mn-ea"/>
              <a:cs typeface="+mn-cs"/>
            </a:defRPr>
          </a:pPr>
          <a:endParaRPr lang="es-PE"/>
        </a:p>
      </c:txPr>
    </c:title>
    <c:autoTitleDeleted val="0"/>
    <c:view3D>
      <c:rotX val="15"/>
      <c:rotY val="2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6712243809243497E-2"/>
          <c:y val="0.20094870086167166"/>
          <c:w val="0.80118914032381405"/>
          <c:h val="0.64796202544235681"/>
        </c:manualLayout>
      </c:layout>
      <c:bar3DChart>
        <c:barDir val="col"/>
        <c:grouping val="clustered"/>
        <c:varyColors val="0"/>
        <c:ser>
          <c:idx val="0"/>
          <c:order val="0"/>
          <c:tx>
            <c:strRef>
              <c:f>Sheet1!$A$2</c:f>
              <c:strCache>
                <c:ptCount val="1"/>
                <c:pt idx="0">
                  <c:v>PIM</c:v>
                </c:pt>
              </c:strCache>
            </c:strRef>
          </c:tx>
          <c:spPr>
            <a:solidFill>
              <a:schemeClr val="accent1"/>
            </a:solidFill>
            <a:ln>
              <a:noFill/>
            </a:ln>
            <a:effectLst/>
            <a:scene3d>
              <a:camera prst="orthographicFront"/>
              <a:lightRig rig="threePt" dir="t"/>
            </a:scene3d>
            <a:sp3d>
              <a:bevelT w="152400" h="50800" prst="softRound"/>
              <a:bevelB w="152400" h="50800" prst="softRound"/>
            </a:sp3d>
          </c:spPr>
          <c:invertIfNegative val="0"/>
          <c:dPt>
            <c:idx val="0"/>
            <c:invertIfNegative val="0"/>
            <c:bubble3D val="0"/>
            <c:spPr>
              <a:solidFill>
                <a:schemeClr val="accent1"/>
              </a:solidFill>
              <a:ln>
                <a:noFill/>
              </a:ln>
              <a:effectLst/>
              <a:scene3d>
                <a:camera prst="orthographicFront"/>
                <a:lightRig rig="threePt" dir="t"/>
              </a:scene3d>
              <a:sp3d>
                <a:bevelT w="152400" h="50800" prst="softRound"/>
                <a:bevelB w="152400" h="50800" prst="softRound"/>
              </a:sp3d>
            </c:spPr>
            <c:extLst>
              <c:ext xmlns:c16="http://schemas.microsoft.com/office/drawing/2014/chart" uri="{C3380CC4-5D6E-409C-BE32-E72D297353CC}">
                <c16:uniqueId val="{00000001-4D95-4723-9A90-04CF9DB6E170}"/>
              </c:ext>
            </c:extLst>
          </c:dPt>
          <c:dPt>
            <c:idx val="3"/>
            <c:invertIfNegative val="0"/>
            <c:bubble3D val="0"/>
            <c:spPr>
              <a:solidFill>
                <a:schemeClr val="accent1"/>
              </a:solidFill>
              <a:ln>
                <a:noFill/>
              </a:ln>
              <a:effectLst/>
              <a:scene3d>
                <a:camera prst="orthographicFront"/>
                <a:lightRig rig="threePt" dir="t"/>
              </a:scene3d>
              <a:sp3d>
                <a:bevelT w="152400" h="50800" prst="softRound"/>
                <a:bevelB w="152400" h="50800" prst="softRound"/>
              </a:sp3d>
            </c:spPr>
            <c:extLst>
              <c:ext xmlns:c16="http://schemas.microsoft.com/office/drawing/2014/chart" uri="{C3380CC4-5D6E-409C-BE32-E72D297353CC}">
                <c16:uniqueId val="{00000002-4D95-4723-9A90-04CF9DB6E170}"/>
              </c:ext>
            </c:extLst>
          </c:dPt>
          <c:dLbls>
            <c:dLbl>
              <c:idx val="0"/>
              <c:layout>
                <c:manualLayout>
                  <c:x val="6.6749534198624538E-3"/>
                  <c:y val="0.23158048292073208"/>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95-4723-9A90-04CF9DB6E170}"/>
                </c:ext>
              </c:extLst>
            </c:dLbl>
            <c:dLbl>
              <c:idx val="1"/>
              <c:layout>
                <c:manualLayout>
                  <c:x val="1.3349906839724908E-2"/>
                  <c:y val="0.23158048292073216"/>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D95-4723-9A90-04CF9DB6E17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E75B6"/>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2022</c:v>
                </c:pt>
                <c:pt idx="1">
                  <c:v>2021</c:v>
                </c:pt>
              </c:strCache>
            </c:strRef>
          </c:cat>
          <c:val>
            <c:numRef>
              <c:f>Sheet1!$B$2:$C$2</c:f>
              <c:numCache>
                <c:formatCode>###\ ###\ ###_);\(###\ ###\ ###\)</c:formatCode>
                <c:ptCount val="2"/>
                <c:pt idx="0">
                  <c:v>47365</c:v>
                </c:pt>
                <c:pt idx="1">
                  <c:v>43081</c:v>
                </c:pt>
              </c:numCache>
            </c:numRef>
          </c:val>
          <c:shape val="cylinder"/>
          <c:extLst>
            <c:ext xmlns:c16="http://schemas.microsoft.com/office/drawing/2014/chart" uri="{C3380CC4-5D6E-409C-BE32-E72D297353CC}">
              <c16:uniqueId val="{00000000-4D95-4723-9A90-04CF9DB6E170}"/>
            </c:ext>
          </c:extLst>
        </c:ser>
        <c:ser>
          <c:idx val="1"/>
          <c:order val="1"/>
          <c:tx>
            <c:strRef>
              <c:f>Sheet1!$A$3</c:f>
              <c:strCache>
                <c:ptCount val="1"/>
                <c:pt idx="0">
                  <c:v>Ejecución</c:v>
                </c:pt>
              </c:strCache>
            </c:strRef>
          </c:tx>
          <c:spPr>
            <a:solidFill>
              <a:srgbClr val="C00000"/>
            </a:solidFill>
            <a:ln>
              <a:noFill/>
            </a:ln>
            <a:effectLst/>
            <a:scene3d>
              <a:camera prst="orthographicFront"/>
              <a:lightRig rig="threePt" dir="t"/>
            </a:scene3d>
            <a:sp3d>
              <a:bevelT w="152400" h="50800" prst="softRound"/>
              <a:bevelB w="152400" h="50800" prst="softRound"/>
            </a:sp3d>
          </c:spPr>
          <c:invertIfNegative val="0"/>
          <c:dPt>
            <c:idx val="0"/>
            <c:invertIfNegative val="0"/>
            <c:bubble3D val="0"/>
            <c:spPr>
              <a:solidFill>
                <a:srgbClr val="C00000"/>
              </a:solidFill>
              <a:ln>
                <a:noFill/>
              </a:ln>
              <a:effectLst/>
              <a:scene3d>
                <a:camera prst="orthographicFront"/>
                <a:lightRig rig="threePt" dir="t"/>
              </a:scene3d>
              <a:sp3d>
                <a:bevelT w="152400" h="50800" prst="softRound"/>
                <a:bevelB w="152400" h="50800" prst="softRound"/>
              </a:sp3d>
            </c:spPr>
            <c:extLst>
              <c:ext xmlns:c16="http://schemas.microsoft.com/office/drawing/2014/chart" uri="{C3380CC4-5D6E-409C-BE32-E72D297353CC}">
                <c16:uniqueId val="{00000009-F262-4A9E-BE53-941AEE02D21A}"/>
              </c:ext>
            </c:extLst>
          </c:dPt>
          <c:dLbls>
            <c:dLbl>
              <c:idx val="0"/>
              <c:layout>
                <c:manualLayout>
                  <c:x val="1.3349906839724939E-2"/>
                  <c:y val="0.1421062054286311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262-4A9E-BE53-941AEE02D21A}"/>
                </c:ext>
              </c:extLst>
            </c:dLbl>
            <c:dLbl>
              <c:idx val="1"/>
              <c:layout>
                <c:manualLayout>
                  <c:x val="1.3349906839724908E-2"/>
                  <c:y val="0.1263166270476721"/>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262-4A9E-BE53-941AEE02D21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2022</c:v>
                </c:pt>
                <c:pt idx="1">
                  <c:v>2021</c:v>
                </c:pt>
              </c:strCache>
            </c:strRef>
          </c:cat>
          <c:val>
            <c:numRef>
              <c:f>Sheet1!$B$3:$C$3</c:f>
              <c:numCache>
                <c:formatCode>###\ ###\ ##0;\ \(##\ ###\ ##00\)</c:formatCode>
                <c:ptCount val="2"/>
                <c:pt idx="0">
                  <c:v>46672</c:v>
                </c:pt>
                <c:pt idx="1">
                  <c:v>41955</c:v>
                </c:pt>
              </c:numCache>
            </c:numRef>
          </c:val>
          <c:shape val="cylinder"/>
          <c:extLst>
            <c:ext xmlns:c16="http://schemas.microsoft.com/office/drawing/2014/chart" uri="{C3380CC4-5D6E-409C-BE32-E72D297353CC}">
              <c16:uniqueId val="{00000008-F262-4A9E-BE53-941AEE02D21A}"/>
            </c:ext>
          </c:extLst>
        </c:ser>
        <c:dLbls>
          <c:showLegendKey val="0"/>
          <c:showVal val="0"/>
          <c:showCatName val="0"/>
          <c:showSerName val="0"/>
          <c:showPercent val="0"/>
          <c:showBubbleSize val="0"/>
        </c:dLbls>
        <c:gapWidth val="71"/>
        <c:shape val="box"/>
        <c:axId val="929545615"/>
        <c:axId val="1782272224"/>
        <c:axId val="0"/>
      </c:bar3DChart>
      <c:catAx>
        <c:axId val="92954561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PE"/>
          </a:p>
        </c:txPr>
        <c:crossAx val="1782272224"/>
        <c:crosses val="autoZero"/>
        <c:auto val="1"/>
        <c:lblAlgn val="ctr"/>
        <c:lblOffset val="100"/>
        <c:noMultiLvlLbl val="0"/>
      </c:catAx>
      <c:valAx>
        <c:axId val="1782272224"/>
        <c:scaling>
          <c:orientation val="minMax"/>
          <c:max val="50000"/>
          <c:min val="0"/>
        </c:scaling>
        <c:delete val="1"/>
        <c:axPos val="l"/>
        <c:numFmt formatCode="###\ ###\ ###_);\(###\ ###\ ###\)" sourceLinked="1"/>
        <c:majorTickMark val="out"/>
        <c:minorTickMark val="none"/>
        <c:tickLblPos val="nextTo"/>
        <c:crossAx val="929545615"/>
        <c:crosses val="autoZero"/>
        <c:crossBetween val="between"/>
        <c:majorUnit val="20000"/>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Ventas</c:v>
                </c:pt>
              </c:strCache>
            </c:strRef>
          </c:tx>
          <c:spPr>
            <a:ln>
              <a:noFill/>
            </a:ln>
          </c:spPr>
          <c:dPt>
            <c:idx val="0"/>
            <c:bubble3D val="0"/>
            <c:spPr>
              <a:solidFill>
                <a:srgbClr val="C00000"/>
              </a:solidFill>
              <a:ln w="19050">
                <a:noFill/>
              </a:ln>
              <a:effectLst/>
            </c:spPr>
            <c:extLst>
              <c:ext xmlns:c16="http://schemas.microsoft.com/office/drawing/2014/chart" uri="{C3380CC4-5D6E-409C-BE32-E72D297353CC}">
                <c16:uniqueId val="{00000001-ABBE-41B3-9DCC-C4C5200AD5E7}"/>
              </c:ext>
            </c:extLst>
          </c:dPt>
          <c:dPt>
            <c:idx val="1"/>
            <c:bubble3D val="0"/>
            <c:explosion val="1"/>
            <c:spPr>
              <a:solidFill>
                <a:schemeClr val="bg2"/>
              </a:solidFill>
              <a:ln w="19050">
                <a:noFill/>
              </a:ln>
              <a:effectLst/>
            </c:spPr>
            <c:extLst>
              <c:ext xmlns:c16="http://schemas.microsoft.com/office/drawing/2014/chart" uri="{C3380CC4-5D6E-409C-BE32-E72D297353CC}">
                <c16:uniqueId val="{00000003-ABBE-41B3-9DCC-C4C5200AD5E7}"/>
              </c:ext>
            </c:extLst>
          </c:dPt>
          <c:cat>
            <c:strRef>
              <c:f>Sheet1!$A$2:$A$3</c:f>
              <c:strCache>
                <c:ptCount val="2"/>
                <c:pt idx="0">
                  <c:v>T 1</c:v>
                </c:pt>
                <c:pt idx="1">
                  <c:v>T 2</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ABBE-41B3-9DCC-C4C5200AD5E7}"/>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Ventas</c:v>
                </c:pt>
              </c:strCache>
            </c:strRef>
          </c:tx>
          <c:spPr>
            <a:solidFill>
              <a:schemeClr val="accent2"/>
            </a:solidFill>
          </c:spPr>
          <c:dPt>
            <c:idx val="0"/>
            <c:bubble3D val="0"/>
            <c:spPr>
              <a:solidFill>
                <a:srgbClr val="2E75B6"/>
              </a:solidFill>
              <a:ln w="19050">
                <a:noFill/>
              </a:ln>
              <a:effectLst/>
            </c:spPr>
            <c:extLst>
              <c:ext xmlns:c16="http://schemas.microsoft.com/office/drawing/2014/chart" uri="{C3380CC4-5D6E-409C-BE32-E72D297353CC}">
                <c16:uniqueId val="{00000001-8BF4-4E91-AAB4-0D0B34D15C38}"/>
              </c:ext>
            </c:extLst>
          </c:dPt>
          <c:dPt>
            <c:idx val="1"/>
            <c:bubble3D val="0"/>
            <c:spPr>
              <a:solidFill>
                <a:schemeClr val="bg2"/>
              </a:solidFill>
              <a:ln w="19050">
                <a:noFill/>
              </a:ln>
              <a:effectLst/>
            </c:spPr>
            <c:extLst>
              <c:ext xmlns:c16="http://schemas.microsoft.com/office/drawing/2014/chart" uri="{C3380CC4-5D6E-409C-BE32-E72D297353CC}">
                <c16:uniqueId val="{00000003-8BF4-4E91-AAB4-0D0B34D15C38}"/>
              </c:ext>
            </c:extLst>
          </c:dPt>
          <c:cat>
            <c:strRef>
              <c:f>Sheet1!$A$2:$A$3</c:f>
              <c:strCache>
                <c:ptCount val="2"/>
                <c:pt idx="0">
                  <c:v>T 1</c:v>
                </c:pt>
                <c:pt idx="1">
                  <c:v>T 2</c:v>
                </c:pt>
              </c:strCache>
            </c:strRef>
          </c:cat>
          <c:val>
            <c:numRef>
              <c:f>Sheet1!$B$2:$B$3</c:f>
              <c:numCache>
                <c:formatCode>General</c:formatCode>
                <c:ptCount val="2"/>
                <c:pt idx="0">
                  <c:v>51</c:v>
                </c:pt>
                <c:pt idx="1">
                  <c:v>49</c:v>
                </c:pt>
              </c:numCache>
            </c:numRef>
          </c:val>
          <c:extLst>
            <c:ext xmlns:c16="http://schemas.microsoft.com/office/drawing/2014/chart" uri="{C3380CC4-5D6E-409C-BE32-E72D297353CC}">
              <c16:uniqueId val="{00000004-8BF4-4E91-AAB4-0D0B34D15C38}"/>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Ventas</c:v>
                </c:pt>
              </c:strCache>
            </c:strRef>
          </c:tx>
          <c:spPr>
            <a:solidFill>
              <a:schemeClr val="accent2"/>
            </a:solidFill>
          </c:spPr>
          <c:dPt>
            <c:idx val="0"/>
            <c:bubble3D val="0"/>
            <c:spPr>
              <a:solidFill>
                <a:schemeClr val="accent3"/>
              </a:solidFill>
              <a:ln w="19050">
                <a:noFill/>
              </a:ln>
              <a:effectLst/>
            </c:spPr>
            <c:extLst>
              <c:ext xmlns:c16="http://schemas.microsoft.com/office/drawing/2014/chart" uri="{C3380CC4-5D6E-409C-BE32-E72D297353CC}">
                <c16:uniqueId val="{00000001-6AA1-4DC0-BBB4-AB11D8ECDDB5}"/>
              </c:ext>
            </c:extLst>
          </c:dPt>
          <c:dPt>
            <c:idx val="1"/>
            <c:bubble3D val="0"/>
            <c:spPr>
              <a:solidFill>
                <a:schemeClr val="bg2"/>
              </a:solidFill>
              <a:ln w="19050">
                <a:noFill/>
              </a:ln>
              <a:effectLst/>
            </c:spPr>
            <c:extLst>
              <c:ext xmlns:c16="http://schemas.microsoft.com/office/drawing/2014/chart" uri="{C3380CC4-5D6E-409C-BE32-E72D297353CC}">
                <c16:uniqueId val="{00000003-6AA1-4DC0-BBB4-AB11D8ECDDB5}"/>
              </c:ext>
            </c:extLst>
          </c:dPt>
          <c:cat>
            <c:strRef>
              <c:f>Sheet1!$A$2:$A$3</c:f>
              <c:strCache>
                <c:ptCount val="2"/>
                <c:pt idx="0">
                  <c:v>T 1</c:v>
                </c:pt>
                <c:pt idx="1">
                  <c:v>T 2</c:v>
                </c:pt>
              </c:strCache>
            </c:strRef>
          </c:cat>
          <c:val>
            <c:numRef>
              <c:f>Sheet1!$B$2:$B$3</c:f>
              <c:numCache>
                <c:formatCode>General</c:formatCode>
                <c:ptCount val="2"/>
                <c:pt idx="0">
                  <c:v>31</c:v>
                </c:pt>
                <c:pt idx="1">
                  <c:v>69</c:v>
                </c:pt>
              </c:numCache>
            </c:numRef>
          </c:val>
          <c:extLst>
            <c:ext xmlns:c16="http://schemas.microsoft.com/office/drawing/2014/chart" uri="{C3380CC4-5D6E-409C-BE32-E72D297353CC}">
              <c16:uniqueId val="{00000004-6AA1-4DC0-BBB4-AB11D8ECDDB5}"/>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view3D>
    <c:floor>
      <c:thickness val="0"/>
      <c:spPr>
        <a:solidFill>
          <a:schemeClr val="bg1"/>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118063386733821"/>
          <c:y val="6.1395232193576843E-2"/>
          <c:w val="0.89881936613266178"/>
          <c:h val="0.61067243483958911"/>
        </c:manualLayout>
      </c:layout>
      <c:bar3DChart>
        <c:barDir val="col"/>
        <c:grouping val="clustered"/>
        <c:varyColors val="0"/>
        <c:ser>
          <c:idx val="1"/>
          <c:order val="1"/>
          <c:tx>
            <c:strRef>
              <c:f>Hoja1!$B$1</c:f>
              <c:strCache>
                <c:ptCount val="1"/>
                <c:pt idx="0">
                  <c:v>Activo Corriente</c:v>
                </c:pt>
              </c:strCache>
            </c:strRef>
          </c:tx>
          <c:spPr>
            <a:solidFill>
              <a:srgbClr val="2E75B6"/>
            </a:solidFill>
            <a:ln>
              <a:noFill/>
            </a:ln>
            <a:effectLst/>
            <a:sp3d/>
          </c:spPr>
          <c:invertIfNegative val="0"/>
          <c:dPt>
            <c:idx val="0"/>
            <c:invertIfNegative val="0"/>
            <c:bubble3D val="0"/>
            <c:spPr>
              <a:solidFill>
                <a:srgbClr val="2E75B6"/>
              </a:solidFill>
              <a:ln>
                <a:solidFill>
                  <a:srgbClr val="2E75B6"/>
                </a:solidFill>
              </a:ln>
              <a:effectLst/>
              <a:sp3d>
                <a:contourClr>
                  <a:srgbClr val="2E75B6"/>
                </a:contourClr>
              </a:sp3d>
            </c:spPr>
            <c:extLst>
              <c:ext xmlns:c16="http://schemas.microsoft.com/office/drawing/2014/chart" uri="{C3380CC4-5D6E-409C-BE32-E72D297353CC}">
                <c16:uniqueId val="{00000001-17D9-4915-B722-A4A77B4A8C58}"/>
              </c:ext>
            </c:extLst>
          </c:dPt>
          <c:dLbls>
            <c:delete val="1"/>
          </c:dLbls>
          <c:cat>
            <c:numRef>
              <c:f>Hoja1!$A$2:$A$3</c:f>
              <c:numCache>
                <c:formatCode>General</c:formatCode>
                <c:ptCount val="2"/>
                <c:pt idx="0">
                  <c:v>2022</c:v>
                </c:pt>
                <c:pt idx="1">
                  <c:v>2021</c:v>
                </c:pt>
              </c:numCache>
            </c:numRef>
          </c:cat>
          <c:val>
            <c:numRef>
              <c:f>Hoja1!$B$2:$B$3</c:f>
              <c:numCache>
                <c:formatCode>###\ ###\ ###;\(###\ ###\ ###\);0</c:formatCode>
                <c:ptCount val="2"/>
                <c:pt idx="0">
                  <c:v>293429</c:v>
                </c:pt>
                <c:pt idx="1">
                  <c:v>328966</c:v>
                </c:pt>
              </c:numCache>
            </c:numRef>
          </c:val>
          <c:shape val="cylinder"/>
          <c:extLst>
            <c:ext xmlns:c16="http://schemas.microsoft.com/office/drawing/2014/chart" uri="{C3380CC4-5D6E-409C-BE32-E72D297353CC}">
              <c16:uniqueId val="{00000002-17D9-4915-B722-A4A77B4A8C58}"/>
            </c:ext>
          </c:extLst>
        </c:ser>
        <c:ser>
          <c:idx val="2"/>
          <c:order val="2"/>
          <c:tx>
            <c:strRef>
              <c:f>Hoja1!$C$1</c:f>
              <c:strCache>
                <c:ptCount val="1"/>
                <c:pt idx="0">
                  <c:v>Pasivo Corriente</c:v>
                </c:pt>
              </c:strCache>
            </c:strRef>
          </c:tx>
          <c:spPr>
            <a:solidFill>
              <a:srgbClr val="C00000"/>
            </a:solidFill>
            <a:ln>
              <a:noFill/>
            </a:ln>
            <a:effectLst/>
            <a:sp3d/>
          </c:spPr>
          <c:invertIfNegative val="0"/>
          <c:dLbls>
            <c:delete val="1"/>
          </c:dLbls>
          <c:cat>
            <c:numRef>
              <c:f>Hoja1!$A$2:$A$3</c:f>
              <c:numCache>
                <c:formatCode>General</c:formatCode>
                <c:ptCount val="2"/>
                <c:pt idx="0">
                  <c:v>2022</c:v>
                </c:pt>
                <c:pt idx="1">
                  <c:v>2021</c:v>
                </c:pt>
              </c:numCache>
            </c:numRef>
          </c:cat>
          <c:val>
            <c:numRef>
              <c:f>Hoja1!$C$2:$C$3</c:f>
              <c:numCache>
                <c:formatCode>###\ ###\ ###;\(###\ ###\ ###\);0</c:formatCode>
                <c:ptCount val="2"/>
                <c:pt idx="0">
                  <c:v>211819</c:v>
                </c:pt>
                <c:pt idx="1">
                  <c:v>233513</c:v>
                </c:pt>
              </c:numCache>
            </c:numRef>
          </c:val>
          <c:shape val="cylinder"/>
          <c:extLst>
            <c:ext xmlns:c16="http://schemas.microsoft.com/office/drawing/2014/chart" uri="{C3380CC4-5D6E-409C-BE32-E72D297353CC}">
              <c16:uniqueId val="{00000003-17D9-4915-B722-A4A77B4A8C58}"/>
            </c:ext>
          </c:extLst>
        </c:ser>
        <c:ser>
          <c:idx val="3"/>
          <c:order val="3"/>
          <c:tx>
            <c:strRef>
              <c:f>Hoja1!$D$1</c:f>
              <c:strCache>
                <c:ptCount val="1"/>
                <c:pt idx="0">
                  <c:v>Ratio</c:v>
                </c:pt>
              </c:strCache>
            </c:strRef>
          </c:tx>
          <c:spPr>
            <a:solidFill>
              <a:schemeClr val="bg1"/>
            </a:solidFill>
            <a:ln>
              <a:noFill/>
            </a:ln>
            <a:effectLst/>
            <a:sp3d/>
          </c:spPr>
          <c:invertIfNegative val="0"/>
          <c:dLbls>
            <c:dLbl>
              <c:idx val="0"/>
              <c:layout>
                <c:manualLayout>
                  <c:x val="-0.11497799303106615"/>
                  <c:y val="-0.488003217803531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7D9-4915-B722-A4A77B4A8C58}"/>
                </c:ext>
              </c:extLst>
            </c:dLbl>
            <c:dLbl>
              <c:idx val="1"/>
              <c:layout>
                <c:manualLayout>
                  <c:x val="-2.2995598606213398E-2"/>
                  <c:y val="-0.486454804386420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7D9-4915-B722-A4A77B4A8C58}"/>
                </c:ext>
              </c:extLst>
            </c:dLbl>
            <c:spPr>
              <a:noFill/>
              <a:ln>
                <a:solidFill>
                  <a:schemeClr val="accent1">
                    <a:lumMod val="40000"/>
                    <a:lumOff val="60000"/>
                  </a:schemeClr>
                </a:solidFill>
                <a:prstDash val="sysDot"/>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85000"/>
                        <a:lumOff val="1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c:f>
              <c:numCache>
                <c:formatCode>General</c:formatCode>
                <c:ptCount val="2"/>
                <c:pt idx="0">
                  <c:v>2022</c:v>
                </c:pt>
                <c:pt idx="1">
                  <c:v>2021</c:v>
                </c:pt>
              </c:numCache>
            </c:numRef>
          </c:cat>
          <c:val>
            <c:numRef>
              <c:f>Hoja1!$D$2:$D$3</c:f>
              <c:numCache>
                <c:formatCode>#,##0.0</c:formatCode>
                <c:ptCount val="2"/>
                <c:pt idx="0">
                  <c:v>1.3852817735897158</c:v>
                </c:pt>
                <c:pt idx="1">
                  <c:v>1.408769533173742</c:v>
                </c:pt>
              </c:numCache>
            </c:numRef>
          </c:val>
          <c:extLst>
            <c:ext xmlns:c16="http://schemas.microsoft.com/office/drawing/2014/chart" uri="{C3380CC4-5D6E-409C-BE32-E72D297353CC}">
              <c16:uniqueId val="{00000006-17D9-4915-B722-A4A77B4A8C58}"/>
            </c:ext>
          </c:extLst>
        </c:ser>
        <c:dLbls>
          <c:showLegendKey val="0"/>
          <c:showVal val="1"/>
          <c:showCatName val="0"/>
          <c:showSerName val="0"/>
          <c:showPercent val="0"/>
          <c:showBubbleSize val="0"/>
        </c:dLbls>
        <c:gapWidth val="150"/>
        <c:shape val="box"/>
        <c:axId val="1549087503"/>
        <c:axId val="1682616175"/>
        <c:axId val="0"/>
        <c:extLst>
          <c:ext xmlns:c15="http://schemas.microsoft.com/office/drawing/2012/chart" uri="{02D57815-91ED-43cb-92C2-25804820EDAC}">
            <c15:filteredBarSeries>
              <c15:ser>
                <c:idx val="0"/>
                <c:order val="0"/>
                <c:tx>
                  <c:strRef>
                    <c:extLst>
                      <c:ext uri="{02D57815-91ED-43cb-92C2-25804820EDAC}">
                        <c15:formulaRef>
                          <c15:sqref>Hoja1!$A$1</c15:sqref>
                        </c15:formulaRef>
                      </c:ext>
                    </c:extLst>
                    <c:strCache>
                      <c:ptCount val="1"/>
                      <c:pt idx="0">
                        <c:v> </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Hoja1!$A$2:$A$3</c15:sqref>
                        </c15:formulaRef>
                      </c:ext>
                    </c:extLst>
                    <c:numCache>
                      <c:formatCode>General</c:formatCode>
                      <c:ptCount val="2"/>
                      <c:pt idx="0">
                        <c:v>2022</c:v>
                      </c:pt>
                      <c:pt idx="1">
                        <c:v>2021</c:v>
                      </c:pt>
                    </c:numCache>
                  </c:numRef>
                </c:cat>
                <c:val>
                  <c:numRef>
                    <c:extLst>
                      <c:ext uri="{02D57815-91ED-43cb-92C2-25804820EDAC}">
                        <c15:formulaRef>
                          <c15:sqref>Hoja1!$A$2:$A$3</c15:sqref>
                        </c15:formulaRef>
                      </c:ext>
                    </c:extLst>
                    <c:numCache>
                      <c:formatCode>General</c:formatCode>
                      <c:ptCount val="2"/>
                      <c:pt idx="0">
                        <c:v>2022</c:v>
                      </c:pt>
                      <c:pt idx="1">
                        <c:v>2021</c:v>
                      </c:pt>
                    </c:numCache>
                  </c:numRef>
                </c:val>
                <c:extLst>
                  <c:ext xmlns:c16="http://schemas.microsoft.com/office/drawing/2014/chart" uri="{C3380CC4-5D6E-409C-BE32-E72D297353CC}">
                    <c16:uniqueId val="{00000007-17D9-4915-B722-A4A77B4A8C58}"/>
                  </c:ext>
                </c:extLst>
              </c15:ser>
            </c15:filteredBarSeries>
          </c:ext>
        </c:extLst>
      </c:bar3DChart>
      <c:catAx>
        <c:axId val="1549087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PE"/>
          </a:p>
        </c:txPr>
        <c:crossAx val="1682616175"/>
        <c:crosses val="autoZero"/>
        <c:auto val="1"/>
        <c:lblAlgn val="ctr"/>
        <c:lblOffset val="100"/>
        <c:noMultiLvlLbl val="0"/>
      </c:catAx>
      <c:valAx>
        <c:axId val="1682616175"/>
        <c:scaling>
          <c:orientation val="minMax"/>
        </c:scaling>
        <c:delete val="1"/>
        <c:axPos val="l"/>
        <c:numFmt formatCode="###\ ###\ ###;\(###\ ###\ ###\);0" sourceLinked="1"/>
        <c:majorTickMark val="none"/>
        <c:minorTickMark val="none"/>
        <c:tickLblPos val="nextTo"/>
        <c:crossAx val="15490875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sng" strike="noStrike" kern="1200" spc="0" baseline="0">
                <a:solidFill>
                  <a:schemeClr val="tx1">
                    <a:lumMod val="65000"/>
                    <a:lumOff val="35000"/>
                  </a:schemeClr>
                </a:solidFill>
                <a:latin typeface="+mn-lt"/>
                <a:ea typeface="+mn-ea"/>
                <a:cs typeface="+mn-cs"/>
              </a:defRPr>
            </a:pPr>
            <a:r>
              <a:rPr lang="es-MX" sz="1400" b="1" u="sng" dirty="0"/>
              <a:t>Información presupuestal</a:t>
            </a:r>
          </a:p>
          <a:p>
            <a:pPr>
              <a:defRPr sz="1400" b="1" u="sng"/>
            </a:pPr>
            <a:r>
              <a:rPr lang="es-MX" sz="1400" b="1" u="sng" dirty="0"/>
              <a:t>(en millones de S/)</a:t>
            </a:r>
          </a:p>
        </c:rich>
      </c:tx>
      <c:layout>
        <c:manualLayout>
          <c:xMode val="edge"/>
          <c:yMode val="edge"/>
          <c:x val="0.14817453255411603"/>
          <c:y val="3.4227850352873637E-2"/>
        </c:manualLayout>
      </c:layout>
      <c:overlay val="0"/>
      <c:spPr>
        <a:noFill/>
        <a:ln>
          <a:noFill/>
        </a:ln>
        <a:effectLst/>
      </c:spPr>
      <c:txPr>
        <a:bodyPr rot="0" spcFirstLastPara="1" vertOverflow="ellipsis" vert="horz" wrap="square" anchor="ctr" anchorCtr="1"/>
        <a:lstStyle/>
        <a:p>
          <a:pPr>
            <a:defRPr sz="1400" b="1" i="0" u="sng" strike="noStrike" kern="1200" spc="0" baseline="0">
              <a:solidFill>
                <a:schemeClr val="tx1">
                  <a:lumMod val="65000"/>
                  <a:lumOff val="35000"/>
                </a:schemeClr>
              </a:solidFill>
              <a:latin typeface="+mn-lt"/>
              <a:ea typeface="+mn-ea"/>
              <a:cs typeface="+mn-cs"/>
            </a:defRPr>
          </a:pPr>
          <a:endParaRPr lang="es-PE"/>
        </a:p>
      </c:txPr>
    </c:title>
    <c:autoTitleDeleted val="0"/>
    <c:view3D>
      <c:rotX val="15"/>
      <c:rotY val="2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6712243809243497E-2"/>
          <c:y val="0.17989592968705967"/>
          <c:w val="0.84791381426285117"/>
          <c:h val="0.66901479661696883"/>
        </c:manualLayout>
      </c:layout>
      <c:bar3DChart>
        <c:barDir val="col"/>
        <c:grouping val="clustered"/>
        <c:varyColors val="0"/>
        <c:ser>
          <c:idx val="0"/>
          <c:order val="0"/>
          <c:tx>
            <c:strRef>
              <c:f>Sheet1!$A$2</c:f>
              <c:strCache>
                <c:ptCount val="1"/>
                <c:pt idx="0">
                  <c:v>PIM</c:v>
                </c:pt>
              </c:strCache>
            </c:strRef>
          </c:tx>
          <c:spPr>
            <a:solidFill>
              <a:schemeClr val="accent1"/>
            </a:solidFill>
            <a:ln>
              <a:noFill/>
            </a:ln>
            <a:effectLst/>
            <a:scene3d>
              <a:camera prst="orthographicFront"/>
              <a:lightRig rig="threePt" dir="t"/>
            </a:scene3d>
            <a:sp3d>
              <a:bevelT w="152400" h="50800" prst="softRound"/>
              <a:bevelB w="152400" h="50800" prst="softRound"/>
            </a:sp3d>
          </c:spPr>
          <c:invertIfNegative val="0"/>
          <c:dPt>
            <c:idx val="0"/>
            <c:invertIfNegative val="0"/>
            <c:bubble3D val="0"/>
            <c:spPr>
              <a:solidFill>
                <a:schemeClr val="accent1"/>
              </a:solidFill>
              <a:ln>
                <a:noFill/>
              </a:ln>
              <a:effectLst/>
              <a:scene3d>
                <a:camera prst="orthographicFront"/>
                <a:lightRig rig="threePt" dir="t"/>
              </a:scene3d>
              <a:sp3d>
                <a:bevelT w="152400" h="50800" prst="softRound"/>
                <a:bevelB w="152400" h="50800" prst="softRound"/>
              </a:sp3d>
            </c:spPr>
            <c:extLst>
              <c:ext xmlns:c16="http://schemas.microsoft.com/office/drawing/2014/chart" uri="{C3380CC4-5D6E-409C-BE32-E72D297353CC}">
                <c16:uniqueId val="{00000001-4D95-4723-9A90-04CF9DB6E170}"/>
              </c:ext>
            </c:extLst>
          </c:dPt>
          <c:dPt>
            <c:idx val="3"/>
            <c:invertIfNegative val="0"/>
            <c:bubble3D val="0"/>
            <c:spPr>
              <a:solidFill>
                <a:schemeClr val="accent1"/>
              </a:solidFill>
              <a:ln>
                <a:noFill/>
              </a:ln>
              <a:effectLst/>
              <a:scene3d>
                <a:camera prst="orthographicFront"/>
                <a:lightRig rig="threePt" dir="t"/>
              </a:scene3d>
              <a:sp3d>
                <a:bevelT w="152400" h="50800" prst="softRound"/>
                <a:bevelB w="152400" h="50800" prst="softRound"/>
              </a:sp3d>
            </c:spPr>
            <c:extLst>
              <c:ext xmlns:c16="http://schemas.microsoft.com/office/drawing/2014/chart" uri="{C3380CC4-5D6E-409C-BE32-E72D297353CC}">
                <c16:uniqueId val="{00000002-4D95-4723-9A90-04CF9DB6E170}"/>
              </c:ext>
            </c:extLst>
          </c:dPt>
          <c:dLbls>
            <c:dLbl>
              <c:idx val="0"/>
              <c:layout>
                <c:manualLayout>
                  <c:x val="3.3374767099311965E-3"/>
                  <c:y val="0.26842283247630311"/>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95-4723-9A90-04CF9DB6E170}"/>
                </c:ext>
              </c:extLst>
            </c:dLbl>
            <c:dLbl>
              <c:idx val="1"/>
              <c:layout>
                <c:manualLayout>
                  <c:x val="6.6749534198624538E-3"/>
                  <c:y val="0.25263325409534421"/>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D95-4723-9A90-04CF9DB6E17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E75B6"/>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2022</c:v>
                </c:pt>
                <c:pt idx="1">
                  <c:v>2021</c:v>
                </c:pt>
              </c:strCache>
            </c:strRef>
          </c:cat>
          <c:val>
            <c:numRef>
              <c:f>Sheet1!$B$2:$C$2</c:f>
              <c:numCache>
                <c:formatCode>###\ ###\ ###_);\(###\ ###\ ###\)</c:formatCode>
                <c:ptCount val="2"/>
                <c:pt idx="0">
                  <c:v>85194</c:v>
                </c:pt>
                <c:pt idx="1">
                  <c:v>70487</c:v>
                </c:pt>
              </c:numCache>
            </c:numRef>
          </c:val>
          <c:shape val="cylinder"/>
          <c:extLst>
            <c:ext xmlns:c16="http://schemas.microsoft.com/office/drawing/2014/chart" uri="{C3380CC4-5D6E-409C-BE32-E72D297353CC}">
              <c16:uniqueId val="{00000000-4D95-4723-9A90-04CF9DB6E170}"/>
            </c:ext>
          </c:extLst>
        </c:ser>
        <c:ser>
          <c:idx val="1"/>
          <c:order val="1"/>
          <c:tx>
            <c:strRef>
              <c:f>Sheet1!$A$3</c:f>
              <c:strCache>
                <c:ptCount val="1"/>
                <c:pt idx="0">
                  <c:v>Ejecución</c:v>
                </c:pt>
              </c:strCache>
            </c:strRef>
          </c:tx>
          <c:spPr>
            <a:solidFill>
              <a:srgbClr val="C00000"/>
            </a:solidFill>
            <a:ln>
              <a:noFill/>
            </a:ln>
            <a:effectLst/>
            <a:scene3d>
              <a:camera prst="orthographicFront"/>
              <a:lightRig rig="threePt" dir="t"/>
            </a:scene3d>
            <a:sp3d>
              <a:bevelT w="152400" h="50800" prst="softRound"/>
              <a:bevelB w="152400" h="50800" prst="softRound"/>
            </a:sp3d>
          </c:spPr>
          <c:invertIfNegative val="0"/>
          <c:dPt>
            <c:idx val="0"/>
            <c:invertIfNegative val="0"/>
            <c:bubble3D val="0"/>
            <c:spPr>
              <a:solidFill>
                <a:srgbClr val="C00000"/>
              </a:solidFill>
              <a:ln>
                <a:noFill/>
              </a:ln>
              <a:effectLst/>
              <a:scene3d>
                <a:camera prst="orthographicFront"/>
                <a:lightRig rig="threePt" dir="t"/>
              </a:scene3d>
              <a:sp3d>
                <a:bevelT w="152400" h="50800" prst="softRound"/>
                <a:bevelB w="152400" h="50800" prst="softRound"/>
              </a:sp3d>
            </c:spPr>
            <c:extLst>
              <c:ext xmlns:c16="http://schemas.microsoft.com/office/drawing/2014/chart" uri="{C3380CC4-5D6E-409C-BE32-E72D297353CC}">
                <c16:uniqueId val="{00000009-F262-4A9E-BE53-941AEE02D21A}"/>
              </c:ext>
            </c:extLst>
          </c:dPt>
          <c:dLbls>
            <c:dLbl>
              <c:idx val="0"/>
              <c:layout>
                <c:manualLayout>
                  <c:x val="6.6749534198624538E-3"/>
                  <c:y val="0.13157981984132514"/>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262-4A9E-BE53-941AEE02D21A}"/>
                </c:ext>
              </c:extLst>
            </c:dLbl>
            <c:dLbl>
              <c:idx val="1"/>
              <c:layout>
                <c:manualLayout>
                  <c:x val="1.3349906839724908E-2"/>
                  <c:y val="0.12105343425401899"/>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262-4A9E-BE53-941AEE02D21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2022</c:v>
                </c:pt>
                <c:pt idx="1">
                  <c:v>2021</c:v>
                </c:pt>
              </c:strCache>
            </c:strRef>
          </c:cat>
          <c:val>
            <c:numRef>
              <c:f>Sheet1!$B$3:$C$3</c:f>
              <c:numCache>
                <c:formatCode>###\ ###\ ##0;\ \(##\ ###\ ##00\)</c:formatCode>
                <c:ptCount val="2"/>
                <c:pt idx="0">
                  <c:v>83268</c:v>
                </c:pt>
                <c:pt idx="1">
                  <c:v>74093</c:v>
                </c:pt>
              </c:numCache>
            </c:numRef>
          </c:val>
          <c:shape val="cylinder"/>
          <c:extLst>
            <c:ext xmlns:c16="http://schemas.microsoft.com/office/drawing/2014/chart" uri="{C3380CC4-5D6E-409C-BE32-E72D297353CC}">
              <c16:uniqueId val="{00000008-F262-4A9E-BE53-941AEE02D21A}"/>
            </c:ext>
          </c:extLst>
        </c:ser>
        <c:dLbls>
          <c:showLegendKey val="0"/>
          <c:showVal val="0"/>
          <c:showCatName val="0"/>
          <c:showSerName val="0"/>
          <c:showPercent val="0"/>
          <c:showBubbleSize val="0"/>
        </c:dLbls>
        <c:gapWidth val="71"/>
        <c:shape val="box"/>
        <c:axId val="929545615"/>
        <c:axId val="1782272224"/>
        <c:axId val="0"/>
      </c:bar3DChart>
      <c:catAx>
        <c:axId val="92954561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PE"/>
          </a:p>
        </c:txPr>
        <c:crossAx val="1782272224"/>
        <c:crosses val="autoZero"/>
        <c:auto val="1"/>
        <c:lblAlgn val="ctr"/>
        <c:lblOffset val="100"/>
        <c:noMultiLvlLbl val="0"/>
      </c:catAx>
      <c:valAx>
        <c:axId val="1782272224"/>
        <c:scaling>
          <c:orientation val="minMax"/>
          <c:max val="90000"/>
          <c:min val="0"/>
        </c:scaling>
        <c:delete val="1"/>
        <c:axPos val="l"/>
        <c:numFmt formatCode="###\ ###\ ###_);\(###\ ###\ ###\)" sourceLinked="1"/>
        <c:majorTickMark val="out"/>
        <c:minorTickMark val="none"/>
        <c:tickLblPos val="nextTo"/>
        <c:crossAx val="929545615"/>
        <c:crosses val="autoZero"/>
        <c:crossBetween val="between"/>
        <c:majorUnit val="10000"/>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Ventas</c:v>
                </c:pt>
              </c:strCache>
            </c:strRef>
          </c:tx>
          <c:spPr>
            <a:ln>
              <a:noFill/>
            </a:ln>
          </c:spPr>
          <c:dPt>
            <c:idx val="0"/>
            <c:bubble3D val="0"/>
            <c:spPr>
              <a:solidFill>
                <a:srgbClr val="C00000"/>
              </a:solidFill>
              <a:ln w="19050">
                <a:noFill/>
              </a:ln>
              <a:effectLst/>
            </c:spPr>
            <c:extLst>
              <c:ext xmlns:c16="http://schemas.microsoft.com/office/drawing/2014/chart" uri="{C3380CC4-5D6E-409C-BE32-E72D297353CC}">
                <c16:uniqueId val="{00000001-1B78-4CA5-A8A3-756FDDB09DFA}"/>
              </c:ext>
            </c:extLst>
          </c:dPt>
          <c:dPt>
            <c:idx val="1"/>
            <c:bubble3D val="0"/>
            <c:explosion val="1"/>
            <c:spPr>
              <a:solidFill>
                <a:schemeClr val="bg2"/>
              </a:solidFill>
              <a:ln w="19050">
                <a:noFill/>
              </a:ln>
              <a:effectLst/>
            </c:spPr>
            <c:extLst>
              <c:ext xmlns:c16="http://schemas.microsoft.com/office/drawing/2014/chart" uri="{C3380CC4-5D6E-409C-BE32-E72D297353CC}">
                <c16:uniqueId val="{00000003-1B78-4CA5-A8A3-756FDDB09DFA}"/>
              </c:ext>
            </c:extLst>
          </c:dPt>
          <c:cat>
            <c:strRef>
              <c:f>Sheet1!$A$2:$A$3</c:f>
              <c:strCache>
                <c:ptCount val="2"/>
                <c:pt idx="0">
                  <c:v>T 1</c:v>
                </c:pt>
                <c:pt idx="1">
                  <c:v>T 2</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1B78-4CA5-A8A3-756FDDB09DFA}"/>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Ventas</c:v>
                </c:pt>
              </c:strCache>
            </c:strRef>
          </c:tx>
          <c:spPr>
            <a:solidFill>
              <a:schemeClr val="accent2"/>
            </a:solidFill>
          </c:spPr>
          <c:dPt>
            <c:idx val="0"/>
            <c:bubble3D val="0"/>
            <c:spPr>
              <a:solidFill>
                <a:srgbClr val="2E75B6"/>
              </a:solidFill>
              <a:ln w="19050">
                <a:noFill/>
              </a:ln>
              <a:effectLst/>
            </c:spPr>
            <c:extLst>
              <c:ext xmlns:c16="http://schemas.microsoft.com/office/drawing/2014/chart" uri="{C3380CC4-5D6E-409C-BE32-E72D297353CC}">
                <c16:uniqueId val="{00000001-CCE7-4073-A4C5-F58C7133292A}"/>
              </c:ext>
            </c:extLst>
          </c:dPt>
          <c:dPt>
            <c:idx val="1"/>
            <c:bubble3D val="0"/>
            <c:spPr>
              <a:solidFill>
                <a:schemeClr val="bg2"/>
              </a:solidFill>
              <a:ln w="19050">
                <a:noFill/>
              </a:ln>
              <a:effectLst/>
            </c:spPr>
            <c:extLst>
              <c:ext xmlns:c16="http://schemas.microsoft.com/office/drawing/2014/chart" uri="{C3380CC4-5D6E-409C-BE32-E72D297353CC}">
                <c16:uniqueId val="{00000003-CCE7-4073-A4C5-F58C7133292A}"/>
              </c:ext>
            </c:extLst>
          </c:dPt>
          <c:cat>
            <c:strRef>
              <c:f>Sheet1!$A$2:$A$3</c:f>
              <c:strCache>
                <c:ptCount val="2"/>
                <c:pt idx="0">
                  <c:v>T 1</c:v>
                </c:pt>
                <c:pt idx="1">
                  <c:v>T 2</c:v>
                </c:pt>
              </c:strCache>
            </c:strRef>
          </c:cat>
          <c:val>
            <c:numRef>
              <c:f>Sheet1!$B$2:$B$3</c:f>
              <c:numCache>
                <c:formatCode>General</c:formatCode>
                <c:ptCount val="2"/>
                <c:pt idx="0">
                  <c:v>7</c:v>
                </c:pt>
                <c:pt idx="1">
                  <c:v>93</c:v>
                </c:pt>
              </c:numCache>
            </c:numRef>
          </c:val>
          <c:extLst>
            <c:ext xmlns:c16="http://schemas.microsoft.com/office/drawing/2014/chart" uri="{C3380CC4-5D6E-409C-BE32-E72D297353CC}">
              <c16:uniqueId val="{00000004-CCE7-4073-A4C5-F58C7133292A}"/>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Ventas</c:v>
                </c:pt>
              </c:strCache>
            </c:strRef>
          </c:tx>
          <c:spPr>
            <a:solidFill>
              <a:schemeClr val="accent2"/>
            </a:solidFill>
          </c:spPr>
          <c:dPt>
            <c:idx val="0"/>
            <c:bubble3D val="0"/>
            <c:spPr>
              <a:solidFill>
                <a:schemeClr val="accent3"/>
              </a:solidFill>
              <a:ln w="19050">
                <a:noFill/>
              </a:ln>
              <a:effectLst/>
            </c:spPr>
            <c:extLst>
              <c:ext xmlns:c16="http://schemas.microsoft.com/office/drawing/2014/chart" uri="{C3380CC4-5D6E-409C-BE32-E72D297353CC}">
                <c16:uniqueId val="{00000001-0453-499C-A25C-11879DA1B045}"/>
              </c:ext>
            </c:extLst>
          </c:dPt>
          <c:dPt>
            <c:idx val="1"/>
            <c:bubble3D val="0"/>
            <c:spPr>
              <a:solidFill>
                <a:schemeClr val="bg2"/>
              </a:solidFill>
              <a:ln w="19050">
                <a:noFill/>
              </a:ln>
              <a:effectLst/>
            </c:spPr>
            <c:extLst>
              <c:ext xmlns:c16="http://schemas.microsoft.com/office/drawing/2014/chart" uri="{C3380CC4-5D6E-409C-BE32-E72D297353CC}">
                <c16:uniqueId val="{00000003-0453-499C-A25C-11879DA1B045}"/>
              </c:ext>
            </c:extLst>
          </c:dPt>
          <c:cat>
            <c:strRef>
              <c:f>Sheet1!$A$2:$A$3</c:f>
              <c:strCache>
                <c:ptCount val="2"/>
                <c:pt idx="0">
                  <c:v>T 1</c:v>
                </c:pt>
                <c:pt idx="1">
                  <c:v>T 2</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0453-499C-A25C-11879DA1B045}"/>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MX" b="1" dirty="0"/>
              <a:t>Componentes del gasto</a:t>
            </a:r>
            <a:endParaRPr lang="es-MX" b="1" baseline="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manualLayout>
          <c:layoutTarget val="inner"/>
          <c:xMode val="edge"/>
          <c:yMode val="edge"/>
          <c:x val="0.38790784148006935"/>
          <c:y val="0.24729508818611595"/>
          <c:w val="0.61209221311475426"/>
          <c:h val="0.63528766469921893"/>
        </c:manualLayout>
      </c:layout>
      <c:barChart>
        <c:barDir val="bar"/>
        <c:grouping val="clustered"/>
        <c:varyColors val="0"/>
        <c:ser>
          <c:idx val="0"/>
          <c:order val="0"/>
          <c:tx>
            <c:strRef>
              <c:f>Sheet1!$B$1</c:f>
              <c:strCache>
                <c:ptCount val="1"/>
                <c:pt idx="0">
                  <c:v>2022</c:v>
                </c:pt>
              </c:strCache>
            </c:strRef>
          </c:tx>
          <c:spPr>
            <a:solidFill>
              <a:srgbClr val="2E75B6"/>
            </a:solidFill>
            <a:ln>
              <a:noFill/>
            </a:ln>
            <a:effectLst>
              <a:outerShdw blurRad="50800" dist="38100" dir="5400000" algn="t" rotWithShape="0">
                <a:prstClr val="black">
                  <a:alpha val="40000"/>
                </a:prstClr>
              </a:outerShdw>
            </a:effectLst>
            <a:scene3d>
              <a:camera prst="orthographicFront"/>
              <a:lightRig rig="threePt" dir="t"/>
            </a:scene3d>
            <a:sp3d>
              <a:bevelT w="12700" h="12700" prst="softRound"/>
              <a:bevelB w="139700" prst="cross"/>
            </a:sp3d>
          </c:spPr>
          <c:invertIfNegative val="0"/>
          <c:dPt>
            <c:idx val="0"/>
            <c:invertIfNegative val="0"/>
            <c:bubble3D val="0"/>
            <c:spPr>
              <a:solidFill>
                <a:srgbClr val="2E75B6"/>
              </a:solidFill>
              <a:ln>
                <a:noFill/>
              </a:ln>
              <a:effectLst>
                <a:outerShdw blurRad="50800" dist="38100" dir="5400000" algn="t" rotWithShape="0">
                  <a:prstClr val="black">
                    <a:alpha val="45000"/>
                  </a:prstClr>
                </a:outerShdw>
              </a:effectLst>
              <a:scene3d>
                <a:camera prst="orthographicFront"/>
                <a:lightRig rig="threePt" dir="t"/>
              </a:scene3d>
              <a:sp3d>
                <a:bevelT w="12700" h="12700" prst="softRound"/>
                <a:bevelB w="139700" prst="cross"/>
              </a:sp3d>
            </c:spPr>
            <c:extLst>
              <c:ext xmlns:c16="http://schemas.microsoft.com/office/drawing/2014/chart" uri="{C3380CC4-5D6E-409C-BE32-E72D297353CC}">
                <c16:uniqueId val="{00000004-0A1D-454F-8A76-BAD81B45D50C}"/>
              </c:ext>
            </c:extLst>
          </c:dPt>
          <c:dLbls>
            <c:dLbl>
              <c:idx val="0"/>
              <c:layout>
                <c:manualLayout>
                  <c:x val="-5.3814939500009477E-2"/>
                  <c:y val="5.039682539682586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A1D-454F-8A76-BAD81B45D50C}"/>
                </c:ext>
              </c:extLst>
            </c:dLbl>
            <c:dLbl>
              <c:idx val="1"/>
              <c:layout>
                <c:manualLayout>
                  <c:x val="-0.10479751376317635"/>
                  <c:y val="5.040873015873016E-3"/>
                </c:manualLayout>
              </c:layout>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bg1">
                          <a:lumMod val="95000"/>
                        </a:schemeClr>
                      </a:solidFill>
                      <a:latin typeface="+mn-lt"/>
                      <a:ea typeface="+mn-ea"/>
                      <a:cs typeface="+mn-cs"/>
                    </a:defRPr>
                  </a:pPr>
                  <a:endParaRPr lang="es-PE"/>
                </a:p>
              </c:txPr>
              <c:dLblPos val="outEnd"/>
              <c:showLegendKey val="0"/>
              <c:showVal val="1"/>
              <c:showCatName val="0"/>
              <c:showSerName val="0"/>
              <c:showPercent val="0"/>
              <c:showBubbleSize val="0"/>
              <c:extLst>
                <c:ext xmlns:c15="http://schemas.microsoft.com/office/drawing/2012/chart" uri="{CE6537A1-D6FC-4f65-9D91-7224C49458BB}">
                  <c15:layout>
                    <c:manualLayout>
                      <c:w val="8.980025134453716E-2"/>
                      <c:h val="9.4569841269841276E-2"/>
                    </c:manualLayout>
                  </c15:layout>
                </c:ext>
                <c:ext xmlns:c16="http://schemas.microsoft.com/office/drawing/2014/chart" uri="{C3380CC4-5D6E-409C-BE32-E72D297353CC}">
                  <c16:uniqueId val="{00000000-A765-4A94-902D-9DB32343092A}"/>
                </c:ext>
              </c:extLst>
            </c:dLbl>
            <c:dLbl>
              <c:idx val="2"/>
              <c:layout>
                <c:manualLayout>
                  <c:x val="-0.11068035866218687"/>
                  <c:y val="3.9682539682539683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AA-4E24-B30C-FEE947C56121}"/>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9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Gastos Corrientes</c:v>
                </c:pt>
                <c:pt idx="1">
                  <c:v>Gastos de capital</c:v>
                </c:pt>
                <c:pt idx="2">
                  <c:v>Serv. Deuda pública</c:v>
                </c:pt>
              </c:strCache>
            </c:strRef>
          </c:cat>
          <c:val>
            <c:numRef>
              <c:f>Sheet1!$B$2:$B$4</c:f>
              <c:numCache>
                <c:formatCode>#\ ###\ ###\ ##0</c:formatCode>
                <c:ptCount val="3"/>
                <c:pt idx="0" formatCode="#\ ###\ ###\ ##0;[Red]\(#\ ###\ ###\ ##0.0\)">
                  <c:v>203412</c:v>
                </c:pt>
                <c:pt idx="1">
                  <c:v>55907</c:v>
                </c:pt>
                <c:pt idx="2">
                  <c:v>34691</c:v>
                </c:pt>
              </c:numCache>
            </c:numRef>
          </c:val>
          <c:extLst>
            <c:ext xmlns:c16="http://schemas.microsoft.com/office/drawing/2014/chart" uri="{C3380CC4-5D6E-409C-BE32-E72D297353CC}">
              <c16:uniqueId val="{00000000-87E4-4F2D-B9B8-9737FF4CA191}"/>
            </c:ext>
          </c:extLst>
        </c:ser>
        <c:ser>
          <c:idx val="1"/>
          <c:order val="1"/>
          <c:tx>
            <c:strRef>
              <c:f>Sheet1!$C$1</c:f>
              <c:strCache>
                <c:ptCount val="1"/>
                <c:pt idx="0">
                  <c:v>2021</c:v>
                </c:pt>
              </c:strCache>
            </c:strRef>
          </c:tx>
          <c:spPr>
            <a:solidFill>
              <a:srgbClr val="C00000"/>
            </a:solidFill>
            <a:ln>
              <a:noFill/>
            </a:ln>
            <a:effectLst>
              <a:outerShdw blurRad="50800" dist="38100" dir="2700000" algn="tl" rotWithShape="0">
                <a:prstClr val="black">
                  <a:alpha val="40000"/>
                </a:prstClr>
              </a:outerShdw>
            </a:effectLst>
            <a:scene3d>
              <a:camera prst="orthographicFront"/>
              <a:lightRig rig="threePt" dir="t"/>
            </a:scene3d>
            <a:sp3d/>
          </c:spPr>
          <c:invertIfNegative val="0"/>
          <c:dLbls>
            <c:dLbl>
              <c:idx val="0"/>
              <c:layout>
                <c:manualLayout>
                  <c:x val="-7.0809130921065097E-2"/>
                  <c:y val="5.0396825396825861E-3"/>
                </c:manualLayout>
              </c:layout>
              <c:tx>
                <c:rich>
                  <a:bodyPr/>
                  <a:lstStyle/>
                  <a:p>
                    <a:fld id="{A9AB87A0-527B-4092-8AFF-808868A6E743}" type="VALUE">
                      <a:rPr lang="en-US" sz="800">
                        <a:solidFill>
                          <a:schemeClr val="bg1"/>
                        </a:solidFill>
                      </a:rPr>
                      <a:pPr/>
                      <a:t>[VALOR]</a:t>
                    </a:fld>
                    <a:endParaRPr lang="es-PE"/>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A1D-454F-8A76-BAD81B45D50C}"/>
                </c:ext>
              </c:extLst>
            </c:dLbl>
            <c:dLbl>
              <c:idx val="1"/>
              <c:layout>
                <c:manualLayout>
                  <c:x val="-0.11895933994738937"/>
                  <c:y val="-7.5569444444444443E-3"/>
                </c:manualLayout>
              </c:layout>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bg1"/>
                      </a:solidFill>
                      <a:latin typeface="+mn-lt"/>
                      <a:ea typeface="+mn-ea"/>
                      <a:cs typeface="+mn-cs"/>
                    </a:defRPr>
                  </a:pPr>
                  <a:endParaRPr lang="es-PE"/>
                </a:p>
              </c:txPr>
              <c:dLblPos val="outEnd"/>
              <c:showLegendKey val="0"/>
              <c:showVal val="1"/>
              <c:showCatName val="0"/>
              <c:showSerName val="0"/>
              <c:showPercent val="0"/>
              <c:showBubbleSize val="0"/>
              <c:extLst>
                <c:ext xmlns:c15="http://schemas.microsoft.com/office/drawing/2012/chart" uri="{CE6537A1-D6FC-4f65-9D91-7224C49458BB}">
                  <c15:layout>
                    <c:manualLayout>
                      <c:w val="8.980025134453716E-2"/>
                      <c:h val="6.9371428571428556E-2"/>
                    </c:manualLayout>
                  </c15:layout>
                </c:ext>
                <c:ext xmlns:c16="http://schemas.microsoft.com/office/drawing/2014/chart" uri="{C3380CC4-5D6E-409C-BE32-E72D297353CC}">
                  <c16:uniqueId val="{00000005-0A1D-454F-8A76-BAD81B45D50C}"/>
                </c:ext>
              </c:extLst>
            </c:dLbl>
            <c:dLbl>
              <c:idx val="2"/>
              <c:layout>
                <c:manualLayout>
                  <c:x val="-9.0635687578963328E-2"/>
                  <c:y val="-5.0380952380952382E-3"/>
                </c:manualLayout>
              </c:layout>
              <c:tx>
                <c:rich>
                  <a:bodyPr/>
                  <a:lstStyle/>
                  <a:p>
                    <a:fld id="{D4AE5E59-8F31-4B22-AC87-C16284A26EE9}" type="VALUE">
                      <a:rPr lang="en-US" sz="800"/>
                      <a:pPr/>
                      <a:t>[VALOR]</a:t>
                    </a:fld>
                    <a:endParaRPr lang="es-PE"/>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DAA-4E24-B30C-FEE947C56121}"/>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Gastos Corrientes</c:v>
                </c:pt>
                <c:pt idx="1">
                  <c:v>Gastos de capital</c:v>
                </c:pt>
                <c:pt idx="2">
                  <c:v>Serv. Deuda pública</c:v>
                </c:pt>
              </c:strCache>
            </c:strRef>
          </c:cat>
          <c:val>
            <c:numRef>
              <c:f>Sheet1!$C$2:$C$4</c:f>
              <c:numCache>
                <c:formatCode>#\ ###\ ###\ ##0</c:formatCode>
                <c:ptCount val="3"/>
                <c:pt idx="0" formatCode="#\ ###\ ###\ ##0;[Red]\(#\ ###\ ###\ ##0.0\)">
                  <c:v>194933</c:v>
                </c:pt>
                <c:pt idx="1">
                  <c:v>58082</c:v>
                </c:pt>
                <c:pt idx="2">
                  <c:v>26759</c:v>
                </c:pt>
              </c:numCache>
            </c:numRef>
          </c:val>
          <c:extLst>
            <c:ext xmlns:c16="http://schemas.microsoft.com/office/drawing/2014/chart" uri="{C3380CC4-5D6E-409C-BE32-E72D297353CC}">
              <c16:uniqueId val="{00000001-87E4-4F2D-B9B8-9737FF4CA191}"/>
            </c:ext>
          </c:extLst>
        </c:ser>
        <c:ser>
          <c:idx val="2"/>
          <c:order val="2"/>
          <c:tx>
            <c:strRef>
              <c:f>Sheet1!$D$1</c:f>
              <c:strCache>
                <c:ptCount val="1"/>
                <c:pt idx="0">
                  <c:v>%</c:v>
                </c:pt>
              </c:strCache>
            </c:strRef>
          </c:tx>
          <c:spPr>
            <a:solidFill>
              <a:schemeClr val="accent3"/>
            </a:solidFill>
            <a:ln>
              <a:noFill/>
            </a:ln>
            <a:effectLst/>
          </c:spPr>
          <c:invertIfNegative val="0"/>
          <c:dLbls>
            <c:dLbl>
              <c:idx val="0"/>
              <c:layout>
                <c:manualLayout>
                  <c:x val="0.54098176023693734"/>
                  <c:y val="0.20662817460317462"/>
                </c:manualLayout>
              </c:layout>
              <c:tx>
                <c:rich>
                  <a:bodyPr rot="0" spcFirstLastPara="1" vertOverflow="ellipsis" vert="horz" wrap="square" lIns="38100" tIns="19050" rIns="38100" bIns="19050" anchor="ctr" anchorCtr="1">
                    <a:spAutoFit/>
                  </a:bodyPr>
                  <a:lstStyle/>
                  <a:p>
                    <a:pPr>
                      <a:defRPr sz="900" b="1" i="0" u="none" strike="noStrike" kern="1200" baseline="0">
                        <a:solidFill>
                          <a:srgbClr val="2E75B6"/>
                        </a:solidFill>
                        <a:latin typeface="+mn-lt"/>
                        <a:ea typeface="+mn-ea"/>
                        <a:cs typeface="+mn-cs"/>
                      </a:defRPr>
                    </a:pPr>
                    <a:fld id="{F0653CC1-9AA5-4BF4-89F0-8DB40CB07C44}" type="VALUE">
                      <a:rPr lang="en-US" sz="800" b="1">
                        <a:solidFill>
                          <a:srgbClr val="2E75B6"/>
                        </a:solidFill>
                      </a:rPr>
                      <a:pPr>
                        <a:defRPr sz="900" b="1">
                          <a:solidFill>
                            <a:srgbClr val="2E75B6"/>
                          </a:solidFill>
                        </a:defRPr>
                      </a:pPr>
                      <a:t>[VALOR]</a:t>
                    </a:fld>
                    <a:endParaRPr lang="es-PE"/>
                  </a:p>
                </c:rich>
              </c:tx>
              <c:spPr>
                <a:noFill/>
                <a:ln>
                  <a:noFill/>
                  <a:prstDash val="sysDot"/>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2E75B6"/>
                      </a:solidFill>
                      <a:latin typeface="+mn-lt"/>
                      <a:ea typeface="+mn-ea"/>
                      <a:cs typeface="+mn-cs"/>
                    </a:defRPr>
                  </a:pPr>
                  <a:endParaRPr lang="es-PE"/>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A1D-454F-8A76-BAD81B45D50C}"/>
                </c:ext>
              </c:extLst>
            </c:dLbl>
            <c:dLbl>
              <c:idx val="2"/>
              <c:layout>
                <c:manualLayout>
                  <c:x val="9.0635687578963328E-2"/>
                  <c:y val="0.17135317460317459"/>
                </c:manualLayout>
              </c:layout>
              <c:spPr>
                <a:noFill/>
                <a:ln>
                  <a:noFill/>
                  <a:prstDash val="sysDot"/>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2E75B6"/>
                      </a:solidFill>
                      <a:latin typeface="+mn-lt"/>
                      <a:ea typeface="+mn-ea"/>
                      <a:cs typeface="+mn-cs"/>
                    </a:defRPr>
                  </a:pPr>
                  <a:endParaRPr lang="es-PE"/>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1D-454F-8A76-BAD81B45D50C}"/>
                </c:ext>
              </c:extLst>
            </c:dLbl>
            <c:spPr>
              <a:noFill/>
              <a:ln>
                <a:noFill/>
                <a:prstDash val="sysDot"/>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Gastos Corrientes</c:v>
                </c:pt>
                <c:pt idx="1">
                  <c:v>Gastos de capital</c:v>
                </c:pt>
                <c:pt idx="2">
                  <c:v>Serv. Deuda pública</c:v>
                </c:pt>
              </c:strCache>
            </c:strRef>
          </c:cat>
          <c:val>
            <c:numRef>
              <c:f>Sheet1!$D$2:$D$4</c:f>
              <c:numCache>
                <c:formatCode>0.0%</c:formatCode>
                <c:ptCount val="3"/>
                <c:pt idx="0">
                  <c:v>4.3496996403892617E-2</c:v>
                </c:pt>
                <c:pt idx="1">
                  <c:v>-3.7447057608209086E-2</c:v>
                </c:pt>
                <c:pt idx="2">
                  <c:v>0.29642363317014836</c:v>
                </c:pt>
              </c:numCache>
            </c:numRef>
          </c:val>
          <c:extLst>
            <c:ext xmlns:c16="http://schemas.microsoft.com/office/drawing/2014/chart" uri="{C3380CC4-5D6E-409C-BE32-E72D297353CC}">
              <c16:uniqueId val="{00000004-0DAA-4E24-B30C-FEE947C56121}"/>
            </c:ext>
          </c:extLst>
        </c:ser>
        <c:dLbls>
          <c:dLblPos val="outEnd"/>
          <c:showLegendKey val="0"/>
          <c:showVal val="1"/>
          <c:showCatName val="0"/>
          <c:showSerName val="0"/>
          <c:showPercent val="0"/>
          <c:showBubbleSize val="0"/>
        </c:dLbls>
        <c:gapWidth val="0"/>
        <c:overlap val="5"/>
        <c:axId val="-1617284880"/>
        <c:axId val="-1617279984"/>
      </c:barChart>
      <c:catAx>
        <c:axId val="-1617284880"/>
        <c:scaling>
          <c:orientation val="maxMin"/>
        </c:scaling>
        <c:delete val="0"/>
        <c:axPos val="l"/>
        <c:numFmt formatCode="General" sourceLinked="0"/>
        <c:majorTickMark val="out"/>
        <c:minorTickMark val="none"/>
        <c:tickLblPos val="nextTo"/>
        <c:spPr>
          <a:noFill/>
          <a:ln w="0" cap="flat" cmpd="sng" algn="ctr">
            <a:solidFill>
              <a:schemeClr val="accent1">
                <a:lumMod val="60000"/>
                <a:lumOff val="40000"/>
                <a:alpha val="92000"/>
              </a:schemeClr>
            </a:solidFill>
            <a:round/>
          </a:ln>
          <a:effectLst>
            <a:glow>
              <a:schemeClr val="accent1">
                <a:alpha val="48000"/>
              </a:schemeClr>
            </a:glow>
            <a:softEdge rad="50800"/>
          </a:effectLst>
        </c:spPr>
        <c:txPr>
          <a:bodyPr rot="0" spcFirstLastPara="1" vertOverflow="ellipsis" wrap="square" anchor="t" anchorCtr="0"/>
          <a:lstStyle/>
          <a:p>
            <a:pPr>
              <a:defRPr sz="1200" b="0" i="0" u="none" strike="noStrike" kern="1200" baseline="0">
                <a:solidFill>
                  <a:schemeClr val="tx1">
                    <a:lumMod val="65000"/>
                    <a:lumOff val="35000"/>
                  </a:schemeClr>
                </a:solidFill>
                <a:latin typeface="+mn-lt"/>
                <a:ea typeface="+mn-ea"/>
                <a:cs typeface="+mn-cs"/>
              </a:defRPr>
            </a:pPr>
            <a:endParaRPr lang="es-PE"/>
          </a:p>
        </c:txPr>
        <c:crossAx val="-1617279984"/>
        <c:crosses val="autoZero"/>
        <c:auto val="1"/>
        <c:lblAlgn val="ctr"/>
        <c:lblOffset val="0"/>
        <c:tickLblSkip val="1"/>
        <c:tickMarkSkip val="1"/>
        <c:noMultiLvlLbl val="0"/>
      </c:catAx>
      <c:valAx>
        <c:axId val="-1617279984"/>
        <c:scaling>
          <c:orientation val="minMax"/>
          <c:max val="220000"/>
          <c:min val="0"/>
        </c:scaling>
        <c:delete val="1"/>
        <c:axPos val="t"/>
        <c:numFmt formatCode="#\ ###\ ###\ ##0;[Red]\(#\ ###\ ###\ ##0.0\)" sourceLinked="1"/>
        <c:majorTickMark val="out"/>
        <c:minorTickMark val="none"/>
        <c:tickLblPos val="nextTo"/>
        <c:crossAx val="-1617284880"/>
        <c:crosses val="autoZero"/>
        <c:crossBetween val="between"/>
        <c:majorUnit val="40000"/>
        <c:minorUnit val="8000"/>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solidFill>
      <a:schemeClr val="accent3">
        <a:lumMod val="20000"/>
        <a:lumOff val="80000"/>
      </a:schemeClr>
    </a:solidFill>
    <a:ln>
      <a:solidFill>
        <a:schemeClr val="bg1">
          <a:alpha val="92000"/>
        </a:schemeClr>
      </a:solidFill>
    </a:ln>
    <a:effectLst>
      <a:glow>
        <a:schemeClr val="accent1">
          <a:alpha val="95000"/>
        </a:schemeClr>
      </a:glow>
    </a:effectLst>
  </c:spPr>
  <c:txPr>
    <a:bodyPr/>
    <a:lstStyle/>
    <a:p>
      <a:pPr>
        <a:defRPr/>
      </a:pPr>
      <a:endParaRPr lang="es-PE"/>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MX" b="1" dirty="0"/>
              <a:t>Consolidado</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PE"/>
        </a:p>
      </c:txPr>
    </c:title>
    <c:autoTitleDeleted val="0"/>
    <c:view3D>
      <c:rotX val="0"/>
      <c:rotY val="0"/>
      <c:rAngAx val="0"/>
    </c:view3D>
    <c:floor>
      <c:thickness val="0"/>
      <c:spPr>
        <a:noFill/>
        <a:ln>
          <a:noFill/>
        </a:ln>
        <a:effectLst/>
        <a:sp3d/>
      </c:spPr>
    </c:floor>
    <c:sideWall>
      <c:thickness val="0"/>
      <c:spPr>
        <a:noFill/>
        <a:ln>
          <a:noFill/>
        </a:ln>
        <a:effectLst/>
        <a:sp3d/>
      </c:spPr>
    </c:sideWall>
    <c:backWall>
      <c:thickness val="0"/>
      <c:spPr>
        <a:noFill/>
        <a:ln>
          <a:noFill/>
        </a:ln>
        <a:effectLst/>
        <a:scene3d>
          <a:camera prst="orthographicFront"/>
          <a:lightRig rig="threePt" dir="t"/>
        </a:scene3d>
        <a:sp3d/>
      </c:spPr>
    </c:backWall>
    <c:plotArea>
      <c:layout/>
      <c:bar3DChart>
        <c:barDir val="col"/>
        <c:grouping val="clustered"/>
        <c:varyColors val="0"/>
        <c:ser>
          <c:idx val="0"/>
          <c:order val="0"/>
          <c:tx>
            <c:strRef>
              <c:f>Hoja1!$B$1</c:f>
              <c:strCache>
                <c:ptCount val="1"/>
                <c:pt idx="0">
                  <c:v>2022</c:v>
                </c:pt>
              </c:strCache>
            </c:strRef>
          </c:tx>
          <c:spPr>
            <a:solidFill>
              <a:srgbClr val="2E75B6"/>
            </a:solidFill>
            <a:ln>
              <a:solidFill>
                <a:schemeClr val="accent1"/>
              </a:solidFill>
            </a:ln>
            <a:effectLst>
              <a:innerShdw blurRad="63500" dist="50800" dir="5400000">
                <a:prstClr val="black">
                  <a:alpha val="50000"/>
                </a:prstClr>
              </a:innerShdw>
            </a:effectLst>
            <a:scene3d>
              <a:camera prst="orthographicFront"/>
              <a:lightRig rig="threePt" dir="t"/>
            </a:scene3d>
            <a:sp3d>
              <a:bevelT w="165100" prst="coolSlant"/>
              <a:contourClr>
                <a:schemeClr val="accent1"/>
              </a:contourClr>
            </a:sp3d>
          </c:spPr>
          <c:invertIfNegative val="0"/>
          <c:cat>
            <c:strRef>
              <c:f>Hoja1!$A$2:$A$4</c:f>
              <c:strCache>
                <c:ptCount val="3"/>
                <c:pt idx="0">
                  <c:v>PIA</c:v>
                </c:pt>
                <c:pt idx="1">
                  <c:v>PIM</c:v>
                </c:pt>
                <c:pt idx="2">
                  <c:v>Ejecución</c:v>
                </c:pt>
              </c:strCache>
            </c:strRef>
          </c:cat>
          <c:val>
            <c:numRef>
              <c:f>Hoja1!$B$2:$B$4</c:f>
              <c:numCache>
                <c:formatCode>#,##0</c:formatCode>
                <c:ptCount val="3"/>
                <c:pt idx="0">
                  <c:v>275548</c:v>
                </c:pt>
                <c:pt idx="1">
                  <c:v>329014</c:v>
                </c:pt>
                <c:pt idx="2">
                  <c:v>294010</c:v>
                </c:pt>
              </c:numCache>
            </c:numRef>
          </c:val>
          <c:shape val="cylinder"/>
          <c:extLst>
            <c:ext xmlns:c16="http://schemas.microsoft.com/office/drawing/2014/chart" uri="{C3380CC4-5D6E-409C-BE32-E72D297353CC}">
              <c16:uniqueId val="{00000000-3E5A-4D76-9C73-5A96C0FBD777}"/>
            </c:ext>
          </c:extLst>
        </c:ser>
        <c:ser>
          <c:idx val="1"/>
          <c:order val="1"/>
          <c:tx>
            <c:strRef>
              <c:f>Hoja1!$C$1</c:f>
              <c:strCache>
                <c:ptCount val="1"/>
                <c:pt idx="0">
                  <c:v>2021</c:v>
                </c:pt>
              </c:strCache>
            </c:strRef>
          </c:tx>
          <c:spPr>
            <a:solidFill>
              <a:srgbClr val="C00000"/>
            </a:solidFill>
            <a:ln>
              <a:noFill/>
            </a:ln>
            <a:effectLst>
              <a:outerShdw blurRad="50800" dist="38100" dir="13500000" algn="bl" rotWithShape="0">
                <a:prstClr val="black">
                  <a:alpha val="40000"/>
                </a:prstClr>
              </a:outerShdw>
            </a:effectLst>
            <a:scene3d>
              <a:camera prst="orthographicFront"/>
              <a:lightRig rig="threePt" dir="t"/>
            </a:scene3d>
            <a:sp3d/>
          </c:spPr>
          <c:invertIfNegative val="0"/>
          <c:dPt>
            <c:idx val="0"/>
            <c:invertIfNegative val="0"/>
            <c:bubble3D val="0"/>
            <c:spPr>
              <a:solidFill>
                <a:srgbClr val="C00000">
                  <a:alpha val="48000"/>
                </a:srgbClr>
              </a:solidFill>
              <a:ln>
                <a:noFill/>
              </a:ln>
              <a:effectLst>
                <a:outerShdw blurRad="50800" dist="38100" dir="13500000" algn="b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3E5A-4D76-9C73-5A96C0FBD777}"/>
              </c:ext>
            </c:extLst>
          </c:dPt>
          <c:dPt>
            <c:idx val="1"/>
            <c:invertIfNegative val="0"/>
            <c:bubble3D val="0"/>
            <c:spPr>
              <a:solidFill>
                <a:srgbClr val="C00000">
                  <a:alpha val="48000"/>
                </a:srgbClr>
              </a:solidFill>
              <a:ln>
                <a:noFill/>
              </a:ln>
              <a:effectLst>
                <a:outerShdw blurRad="50800" dist="38100" dir="13500000" algn="b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4-3E5A-4D76-9C73-5A96C0FBD777}"/>
              </c:ext>
            </c:extLst>
          </c:dPt>
          <c:dPt>
            <c:idx val="2"/>
            <c:invertIfNegative val="0"/>
            <c:bubble3D val="0"/>
            <c:spPr>
              <a:solidFill>
                <a:srgbClr val="C00000">
                  <a:alpha val="48000"/>
                </a:srgbClr>
              </a:solidFill>
              <a:ln>
                <a:noFill/>
              </a:ln>
              <a:effectLst>
                <a:outerShdw blurRad="50800" dist="38100" dir="13500000" algn="b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3E5A-4D76-9C73-5A96C0FBD777}"/>
              </c:ext>
            </c:extLst>
          </c:dPt>
          <c:cat>
            <c:strRef>
              <c:f>Hoja1!$A$2:$A$4</c:f>
              <c:strCache>
                <c:ptCount val="3"/>
                <c:pt idx="0">
                  <c:v>PIA</c:v>
                </c:pt>
                <c:pt idx="1">
                  <c:v>PIM</c:v>
                </c:pt>
                <c:pt idx="2">
                  <c:v>Ejecución</c:v>
                </c:pt>
              </c:strCache>
            </c:strRef>
          </c:cat>
          <c:val>
            <c:numRef>
              <c:f>Hoja1!$C$2:$C$4</c:f>
              <c:numCache>
                <c:formatCode>#,##0</c:formatCode>
                <c:ptCount val="3"/>
                <c:pt idx="0">
                  <c:v>262358</c:v>
                </c:pt>
                <c:pt idx="1">
                  <c:v>308990</c:v>
                </c:pt>
                <c:pt idx="2">
                  <c:v>279774</c:v>
                </c:pt>
              </c:numCache>
            </c:numRef>
          </c:val>
          <c:shape val="cylinder"/>
          <c:extLst>
            <c:ext xmlns:c16="http://schemas.microsoft.com/office/drawing/2014/chart" uri="{C3380CC4-5D6E-409C-BE32-E72D297353CC}">
              <c16:uniqueId val="{00000001-3E5A-4D76-9C73-5A96C0FBD777}"/>
            </c:ext>
          </c:extLst>
        </c:ser>
        <c:ser>
          <c:idx val="2"/>
          <c:order val="2"/>
          <c:tx>
            <c:strRef>
              <c:f>Hoja1!$D$1</c:f>
              <c:strCache>
                <c:ptCount val="1"/>
                <c:pt idx="0">
                  <c:v>%</c:v>
                </c:pt>
              </c:strCache>
            </c:strRef>
          </c:tx>
          <c:spPr>
            <a:solidFill>
              <a:schemeClr val="accent3"/>
            </a:solidFill>
            <a:ln>
              <a:noFill/>
            </a:ln>
            <a:effectLst/>
            <a:sp3d/>
          </c:spPr>
          <c:invertIfNegative val="0"/>
          <c:dLbls>
            <c:dLbl>
              <c:idx val="0"/>
              <c:layout>
                <c:manualLayout>
                  <c:x val="-9.3975892470366612E-2"/>
                  <c:y val="-0.337911224935140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E5A-4D76-9C73-5A96C0FBD777}"/>
                </c:ext>
              </c:extLst>
            </c:dLbl>
            <c:dLbl>
              <c:idx val="1"/>
              <c:layout>
                <c:manualLayout>
                  <c:x val="-8.6144568097836063E-2"/>
                  <c:y val="-0.383302285001054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E5A-4D76-9C73-5A96C0FBD777}"/>
                </c:ext>
              </c:extLst>
            </c:dLbl>
            <c:dLbl>
              <c:idx val="2"/>
              <c:layout>
                <c:manualLayout>
                  <c:x val="-7.4397581539040233E-2"/>
                  <c:y val="-0.383302285001054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E5A-4D76-9C73-5A96C0FBD777}"/>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2E75B6"/>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PIA</c:v>
                </c:pt>
                <c:pt idx="1">
                  <c:v>PIM</c:v>
                </c:pt>
                <c:pt idx="2">
                  <c:v>Ejecución</c:v>
                </c:pt>
              </c:strCache>
            </c:strRef>
          </c:cat>
          <c:val>
            <c:numRef>
              <c:f>Hoja1!$D$2:$D$4</c:f>
              <c:numCache>
                <c:formatCode>0.0%</c:formatCode>
                <c:ptCount val="3"/>
                <c:pt idx="0">
                  <c:v>5.0274815328673034E-2</c:v>
                </c:pt>
                <c:pt idx="1">
                  <c:v>6.4804686235800518E-2</c:v>
                </c:pt>
                <c:pt idx="2">
                  <c:v>5.0883927741677208E-2</c:v>
                </c:pt>
              </c:numCache>
            </c:numRef>
          </c:val>
          <c:extLst>
            <c:ext xmlns:c16="http://schemas.microsoft.com/office/drawing/2014/chart" uri="{C3380CC4-5D6E-409C-BE32-E72D297353CC}">
              <c16:uniqueId val="{00000006-3E5A-4D76-9C73-5A96C0FBD777}"/>
            </c:ext>
          </c:extLst>
        </c:ser>
        <c:dLbls>
          <c:showLegendKey val="0"/>
          <c:showVal val="0"/>
          <c:showCatName val="0"/>
          <c:showSerName val="0"/>
          <c:showPercent val="0"/>
          <c:showBubbleSize val="0"/>
        </c:dLbls>
        <c:gapWidth val="0"/>
        <c:gapDepth val="148"/>
        <c:shape val="box"/>
        <c:axId val="1404971839"/>
        <c:axId val="1407529551"/>
        <c:axId val="0"/>
      </c:bar3DChart>
      <c:catAx>
        <c:axId val="1404971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407529551"/>
        <c:crosses val="autoZero"/>
        <c:auto val="1"/>
        <c:lblAlgn val="ctr"/>
        <c:lblOffset val="100"/>
        <c:noMultiLvlLbl val="0"/>
      </c:catAx>
      <c:valAx>
        <c:axId val="1407529551"/>
        <c:scaling>
          <c:orientation val="minMax"/>
        </c:scaling>
        <c:delete val="0"/>
        <c:axPos val="l"/>
        <c:majorGridlines>
          <c:spPr>
            <a:ln w="9525" cap="flat" cmpd="sng" algn="ctr">
              <a:solidFill>
                <a:schemeClr val="tx1">
                  <a:lumMod val="15000"/>
                  <a:lumOff val="85000"/>
                </a:schemeClr>
              </a:solidFill>
              <a:round/>
            </a:ln>
            <a:effectLst>
              <a:outerShdw blurRad="114300" dist="50800" dir="5400000" algn="ctr" rotWithShape="0">
                <a:srgbClr val="000000">
                  <a:alpha val="43137"/>
                </a:srgbClr>
              </a:outerShdw>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404971839"/>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lang="es-MX" sz="1862" b="1" i="0" u="sng" strike="noStrike" kern="1200" spc="0" baseline="0" noProof="1" dirty="0">
                <a:solidFill>
                  <a:schemeClr val="tx1">
                    <a:lumMod val="65000"/>
                    <a:lumOff val="35000"/>
                  </a:schemeClr>
                </a:solidFill>
                <a:latin typeface="+mn-lt"/>
                <a:ea typeface="+mn-ea"/>
                <a:cs typeface="+mn-cs"/>
              </a:defRPr>
            </a:pPr>
            <a:r>
              <a:rPr lang="es-PE" sz="1862" b="1" i="0" u="sng" strike="noStrike" kern="1200" spc="0" baseline="0" dirty="0">
                <a:solidFill>
                  <a:srgbClr val="000000">
                    <a:lumMod val="65000"/>
                    <a:lumOff val="35000"/>
                  </a:srgbClr>
                </a:solidFill>
              </a:rPr>
              <a:t>(en millones de S/)</a:t>
            </a:r>
          </a:p>
        </c:rich>
      </c:tx>
      <c:layout>
        <c:manualLayout>
          <c:xMode val="edge"/>
          <c:yMode val="edge"/>
          <c:x val="0.29465822244438811"/>
          <c:y val="7.0859277872081766E-2"/>
        </c:manualLayout>
      </c:layout>
      <c:overlay val="0"/>
      <c:spPr>
        <a:noFill/>
        <a:ln>
          <a:noFill/>
        </a:ln>
        <a:effectLst/>
      </c:spPr>
      <c:txPr>
        <a:bodyPr rot="0" spcFirstLastPara="1" vertOverflow="ellipsis" vert="horz" wrap="square" anchor="ctr" anchorCtr="1"/>
        <a:lstStyle/>
        <a:p>
          <a:pPr algn="ctr">
            <a:defRPr lang="es-MX" sz="1862" b="1" i="0" u="sng" strike="noStrike" kern="1200" spc="0" baseline="0" noProof="1" dirty="0">
              <a:solidFill>
                <a:schemeClr val="tx1">
                  <a:lumMod val="65000"/>
                  <a:lumOff val="35000"/>
                </a:schemeClr>
              </a:solidFill>
              <a:latin typeface="+mn-lt"/>
              <a:ea typeface="+mn-ea"/>
              <a:cs typeface="+mn-cs"/>
            </a:defRPr>
          </a:pPr>
          <a:endParaRPr lang="es-PE"/>
        </a:p>
      </c:txPr>
    </c:title>
    <c:autoTitleDeleted val="0"/>
    <c:view3D>
      <c:rotX val="15"/>
      <c:rotY val="2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Sheet1!$B$1</c:f>
              <c:strCache>
                <c:ptCount val="1"/>
                <c:pt idx="0">
                  <c:v>EJECUCIÓN</c:v>
                </c:pt>
              </c:strCache>
            </c:strRef>
          </c:tx>
          <c:spPr>
            <a:gradFill>
              <a:gsLst>
                <a:gs pos="0">
                  <a:srgbClr val="CE295E"/>
                </a:gs>
                <a:gs pos="100000">
                  <a:srgbClr val="CE295E"/>
                </a:gs>
              </a:gsLst>
              <a:path path="circle">
                <a:fillToRect l="50000" t="-80000" r="50000" b="180000"/>
              </a:path>
            </a:gradFill>
            <a:ln>
              <a:noFill/>
            </a:ln>
            <a:effectLst>
              <a:softEdge rad="1270000"/>
            </a:effectLst>
            <a:scene3d>
              <a:camera prst="orthographicFront"/>
              <a:lightRig rig="threePt" dir="t"/>
            </a:scene3d>
            <a:sp3d>
              <a:bevelT w="152400" h="50800" prst="softRound"/>
            </a:sp3d>
          </c:spPr>
          <c:invertIfNegative val="0"/>
          <c:dPt>
            <c:idx val="0"/>
            <c:invertIfNegative val="0"/>
            <c:bubble3D val="0"/>
            <c:spPr>
              <a:solidFill>
                <a:srgbClr val="C00000"/>
              </a:solidFill>
              <a:ln>
                <a:noFill/>
              </a:ln>
              <a:effectLst>
                <a:softEdge rad="1270000"/>
              </a:effectLst>
              <a:scene3d>
                <a:camera prst="orthographicFront"/>
                <a:lightRig rig="threePt" dir="t"/>
              </a:scene3d>
              <a:sp3d prstMaterial="dkEdge">
                <a:bevelT w="152400" h="50800" prst="softRound"/>
                <a:bevelB w="152400" h="50800" prst="softRound"/>
              </a:sp3d>
            </c:spPr>
            <c:extLst>
              <c:ext xmlns:c16="http://schemas.microsoft.com/office/drawing/2014/chart" uri="{C3380CC4-5D6E-409C-BE32-E72D297353CC}">
                <c16:uniqueId val="{00000001-3ADB-45E9-ADD8-F967143A4CB6}"/>
              </c:ext>
            </c:extLst>
          </c:dPt>
          <c:dPt>
            <c:idx val="1"/>
            <c:invertIfNegative val="0"/>
            <c:bubble3D val="0"/>
            <c:spPr>
              <a:solidFill>
                <a:srgbClr val="C00000"/>
              </a:solidFill>
              <a:ln>
                <a:noFill/>
              </a:ln>
              <a:effectLst>
                <a:softEdge rad="1270000"/>
              </a:effectLst>
              <a:scene3d>
                <a:camera prst="orthographicFront"/>
                <a:lightRig rig="threePt" dir="t"/>
              </a:scene3d>
              <a:sp3d>
                <a:bevelT w="152400" h="50800" prst="softRound"/>
              </a:sp3d>
            </c:spPr>
            <c:extLst>
              <c:ext xmlns:c16="http://schemas.microsoft.com/office/drawing/2014/chart" uri="{C3380CC4-5D6E-409C-BE32-E72D297353CC}">
                <c16:uniqueId val="{00000000-3ADB-45E9-ADD8-F967143A4CB6}"/>
              </c:ext>
            </c:extLst>
          </c:dPt>
          <c:dLbls>
            <c:dLbl>
              <c:idx val="0"/>
              <c:layout>
                <c:manualLayout>
                  <c:x val="-0.12457595130904811"/>
                  <c:y val="-4.16819281600473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DB-45E9-ADD8-F967143A4CB6}"/>
                </c:ext>
              </c:extLst>
            </c:dLbl>
            <c:dLbl>
              <c:idx val="1"/>
              <c:layout>
                <c:manualLayout>
                  <c:x val="-0.11710139423050514"/>
                  <c:y val="-4.168192816004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DB-45E9-ADD8-F967143A4CB6}"/>
                </c:ext>
              </c:extLst>
            </c:dLbl>
            <c:spPr>
              <a:noFill/>
              <a:ln>
                <a:noFill/>
              </a:ln>
              <a:effectLst/>
            </c:spPr>
            <c:txPr>
              <a:bodyPr rot="0" spcFirstLastPara="1" vertOverflow="ellipsis" vert="horz" wrap="square" lIns="38100" tIns="19050" rIns="38100" bIns="19050" anchor="ctr" anchorCtr="1">
                <a:spAutoFit/>
              </a:bodyPr>
              <a:lstStyle/>
              <a:p>
                <a:pPr>
                  <a:defRPr lang="es-MX" sz="1197" b="0" i="0" u="none" strike="noStrike" kern="1200" baseline="0" noProof="1" dirty="0">
                    <a:solidFill>
                      <a:schemeClr val="bg1"/>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2021</c:v>
                </c:pt>
                <c:pt idx="1">
                  <c:v>2022</c:v>
                </c:pt>
              </c:numCache>
            </c:numRef>
          </c:cat>
          <c:val>
            <c:numRef>
              <c:f>Sheet1!$B$2:$B$3</c:f>
              <c:numCache>
                <c:formatCode>#,##0</c:formatCode>
                <c:ptCount val="2"/>
                <c:pt idx="0">
                  <c:v>145190</c:v>
                </c:pt>
                <c:pt idx="1">
                  <c:v>145342</c:v>
                </c:pt>
              </c:numCache>
            </c:numRef>
          </c:val>
          <c:extLst>
            <c:ext xmlns:c16="http://schemas.microsoft.com/office/drawing/2014/chart" uri="{C3380CC4-5D6E-409C-BE32-E72D297353CC}">
              <c16:uniqueId val="{00000000-DD0A-4877-A89D-48B9CC4B3148}"/>
            </c:ext>
          </c:extLst>
        </c:ser>
        <c:ser>
          <c:idx val="1"/>
          <c:order val="1"/>
          <c:tx>
            <c:strRef>
              <c:f>Sheet1!$C$1</c:f>
              <c:strCache>
                <c:ptCount val="1"/>
                <c:pt idx="0">
                  <c:v>PIM</c:v>
                </c:pt>
              </c:strCache>
            </c:strRef>
          </c:tx>
          <c:spPr>
            <a:gradFill flip="none" rotWithShape="1">
              <a:gsLst>
                <a:gs pos="0">
                  <a:srgbClr val="2E75B6"/>
                </a:gs>
                <a:gs pos="100000">
                  <a:srgbClr val="2E75B6"/>
                </a:gs>
                <a:gs pos="100000">
                  <a:schemeClr val="accent1">
                    <a:lumMod val="100000"/>
                  </a:schemeClr>
                </a:gs>
              </a:gsLst>
              <a:path path="circle">
                <a:fillToRect l="50000" t="-80000" r="50000" b="180000"/>
              </a:path>
              <a:tileRect/>
            </a:gradFill>
            <a:ln>
              <a:noFill/>
            </a:ln>
            <a:effectLst>
              <a:softEdge rad="1270000"/>
            </a:effectLst>
            <a:scene3d>
              <a:camera prst="orthographicFront"/>
              <a:lightRig rig="threePt" dir="t"/>
            </a:scene3d>
            <a:sp3d>
              <a:bevelT w="152400" h="50800" prst="softRound"/>
              <a:bevelB w="152400" h="50800" prst="softRound"/>
            </a:sp3d>
          </c:spPr>
          <c:invertIfNegative val="0"/>
          <c:dLbls>
            <c:dLbl>
              <c:idx val="0"/>
              <c:layout>
                <c:manualLayout>
                  <c:x val="-0.12955898936140994"/>
                  <c:y val="-1.2504578448014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DB-45E9-ADD8-F967143A4CB6}"/>
                </c:ext>
              </c:extLst>
            </c:dLbl>
            <c:dLbl>
              <c:idx val="1"/>
              <c:layout>
                <c:manualLayout>
                  <c:x val="-0.12955898936140994"/>
                  <c:y val="-8.336385632009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DB-45E9-ADD8-F967143A4CB6}"/>
                </c:ext>
              </c:extLst>
            </c:dLbl>
            <c:spPr>
              <a:noFill/>
              <a:ln>
                <a:noFill/>
              </a:ln>
              <a:effectLst/>
            </c:spPr>
            <c:txPr>
              <a:bodyPr rot="0" spcFirstLastPara="1" vertOverflow="ellipsis" vert="horz" wrap="square" lIns="38100" tIns="19050" rIns="38100" bIns="19050" anchor="ctr" anchorCtr="1">
                <a:spAutoFit/>
              </a:bodyPr>
              <a:lstStyle/>
              <a:p>
                <a:pPr>
                  <a:defRPr lang="es-MX" sz="1197" b="0" i="0" u="none" strike="noStrike" kern="1200" baseline="0" noProof="1" dirty="0">
                    <a:solidFill>
                      <a:schemeClr val="bg1"/>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2021</c:v>
                </c:pt>
                <c:pt idx="1">
                  <c:v>2022</c:v>
                </c:pt>
              </c:numCache>
            </c:numRef>
          </c:cat>
          <c:val>
            <c:numRef>
              <c:f>Sheet1!$C$2:$C$3</c:f>
              <c:numCache>
                <c:formatCode>#,##0</c:formatCode>
                <c:ptCount val="2"/>
                <c:pt idx="0">
                  <c:v>158616</c:v>
                </c:pt>
                <c:pt idx="1">
                  <c:v>154260</c:v>
                </c:pt>
              </c:numCache>
            </c:numRef>
          </c:val>
          <c:extLst>
            <c:ext xmlns:c16="http://schemas.microsoft.com/office/drawing/2014/chart" uri="{C3380CC4-5D6E-409C-BE32-E72D297353CC}">
              <c16:uniqueId val="{00000001-DD0A-4877-A89D-48B9CC4B3148}"/>
            </c:ext>
          </c:extLst>
        </c:ser>
        <c:dLbls>
          <c:showLegendKey val="0"/>
          <c:showVal val="1"/>
          <c:showCatName val="0"/>
          <c:showSerName val="0"/>
          <c:showPercent val="0"/>
          <c:showBubbleSize val="0"/>
        </c:dLbls>
        <c:gapWidth val="100"/>
        <c:shape val="box"/>
        <c:axId val="799106480"/>
        <c:axId val="799110008"/>
        <c:axId val="0"/>
      </c:bar3DChart>
      <c:catAx>
        <c:axId val="79910648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MX" sz="1197" b="0" i="0" u="none" strike="noStrike" kern="1200" baseline="0" noProof="1" dirty="0">
                <a:solidFill>
                  <a:schemeClr val="tx1">
                    <a:lumMod val="65000"/>
                    <a:lumOff val="35000"/>
                  </a:schemeClr>
                </a:solidFill>
                <a:latin typeface="+mn-lt"/>
                <a:ea typeface="+mn-ea"/>
                <a:cs typeface="+mn-cs"/>
              </a:defRPr>
            </a:pPr>
            <a:endParaRPr lang="es-PE"/>
          </a:p>
        </c:txPr>
        <c:crossAx val="799110008"/>
        <c:crosses val="autoZero"/>
        <c:auto val="1"/>
        <c:lblAlgn val="ctr"/>
        <c:lblOffset val="100"/>
        <c:noMultiLvlLbl val="0"/>
      </c:catAx>
      <c:valAx>
        <c:axId val="799110008"/>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799106480"/>
        <c:crosses val="autoZero"/>
        <c:crossBetween val="between"/>
        <c:majorUnit val="40000"/>
      </c:valAx>
      <c:spPr>
        <a:noFill/>
        <a:ln>
          <a:noFill/>
        </a:ln>
        <a:effectLst/>
      </c:spPr>
    </c:plotArea>
    <c:legend>
      <c:legendPos val="b"/>
      <c:legendEntry>
        <c:idx val="0"/>
        <c:txPr>
          <a:bodyPr rot="0" spcFirstLastPara="1" vertOverflow="ellipsis" vert="horz" wrap="square" anchor="ctr" anchorCtr="1"/>
          <a:lstStyle/>
          <a:p>
            <a:pPr>
              <a:defRPr lang="es-MX" sz="1197" b="0" i="0" u="none" strike="noStrike" kern="1200" baseline="0" noProof="1" dirty="0">
                <a:solidFill>
                  <a:srgbClr val="595959"/>
                </a:solidFill>
                <a:latin typeface="Calibri "/>
                <a:ea typeface="+mn-ea"/>
                <a:cs typeface="+mn-cs"/>
              </a:defRPr>
            </a:pPr>
            <a:endParaRPr lang="es-PE"/>
          </a:p>
        </c:txPr>
      </c:legendEntry>
      <c:legendEntry>
        <c:idx val="1"/>
        <c:txPr>
          <a:bodyPr rot="0" spcFirstLastPara="1" vertOverflow="ellipsis" vert="horz" wrap="square" anchor="ctr" anchorCtr="1"/>
          <a:lstStyle/>
          <a:p>
            <a:pPr>
              <a:defRPr lang="es-MX" sz="1197" b="0" i="0" u="none" strike="noStrike" kern="1200" baseline="0" noProof="1" dirty="0">
                <a:solidFill>
                  <a:srgbClr val="595959"/>
                </a:solidFill>
                <a:latin typeface="Calibri "/>
                <a:ea typeface="+mn-ea"/>
                <a:cs typeface="+mn-cs"/>
              </a:defRPr>
            </a:pPr>
            <a:endParaRPr lang="es-PE"/>
          </a:p>
        </c:txPr>
      </c:legendEntry>
      <c:layout>
        <c:manualLayout>
          <c:xMode val="edge"/>
          <c:yMode val="edge"/>
          <c:x val="0.22720946416144747"/>
          <c:y val="0.89993580326655032"/>
          <c:w val="0.30000910287266258"/>
          <c:h val="8.5297635223395438E-2"/>
        </c:manualLayout>
      </c:layout>
      <c:overlay val="0"/>
      <c:spPr>
        <a:noFill/>
        <a:ln>
          <a:noFill/>
        </a:ln>
        <a:effectLst/>
      </c:spPr>
      <c:txPr>
        <a:bodyPr rot="0" spcFirstLastPara="1" vertOverflow="ellipsis" vert="horz" wrap="square" anchor="ctr" anchorCtr="1"/>
        <a:lstStyle/>
        <a:p>
          <a:pPr>
            <a:defRPr lang="es-MX" sz="1197" b="1" i="0" u="none" strike="noStrike" kern="1200" baseline="0" noProof="1" dirty="0">
              <a:solidFill>
                <a:srgbClr val="595959"/>
              </a:solidFill>
              <a:latin typeface="Calibri "/>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s-MX" noProof="1" dirty="0"/>
      </a:pPr>
      <a:endParaRPr lang="es-PE"/>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MX" sz="1600" b="1" i="0" u="none" strike="noStrike" kern="1200" spc="0" baseline="0" noProof="1" dirty="0">
                <a:solidFill>
                  <a:srgbClr val="595959"/>
                </a:solidFill>
                <a:latin typeface="+mn-lt"/>
                <a:ea typeface="+mn-ea"/>
                <a:cs typeface="+mn-cs"/>
              </a:defRPr>
            </a:pPr>
            <a:r>
              <a:rPr lang="es-MX" sz="1600" b="1" dirty="0">
                <a:solidFill>
                  <a:srgbClr val="595959"/>
                </a:solidFill>
              </a:rPr>
              <a:t>Ejecución</a:t>
            </a:r>
          </a:p>
          <a:p>
            <a:pPr>
              <a:defRPr lang="es-MX" sz="1600" b="1" i="0" u="none" strike="noStrike" kern="1200" spc="0" baseline="0" noProof="1" dirty="0">
                <a:solidFill>
                  <a:srgbClr val="595959"/>
                </a:solidFill>
                <a:latin typeface="+mn-lt"/>
                <a:ea typeface="+mn-ea"/>
                <a:cs typeface="+mn-cs"/>
              </a:defRPr>
            </a:pPr>
            <a:r>
              <a:rPr lang="es-MX" sz="1600" b="1" dirty="0">
                <a:solidFill>
                  <a:srgbClr val="595959"/>
                </a:solidFill>
              </a:rPr>
              <a:t>2022</a:t>
            </a:r>
          </a:p>
        </c:rich>
      </c:tx>
      <c:layout>
        <c:manualLayout>
          <c:xMode val="edge"/>
          <c:yMode val="edge"/>
          <c:x val="0.39209973623551636"/>
          <c:y val="0.51391532107751769"/>
        </c:manualLayout>
      </c:layout>
      <c:overlay val="0"/>
      <c:spPr>
        <a:noFill/>
        <a:ln>
          <a:noFill/>
        </a:ln>
        <a:effectLst/>
      </c:spPr>
    </c:title>
    <c:autoTitleDeleted val="0"/>
    <c:plotArea>
      <c:layout/>
      <c:doughnutChart>
        <c:varyColors val="1"/>
        <c:ser>
          <c:idx val="0"/>
          <c:order val="0"/>
          <c:tx>
            <c:strRef>
              <c:f>Sheet1!$B$1</c:f>
              <c:strCache>
                <c:ptCount val="1"/>
                <c:pt idx="0">
                  <c:v>2022</c:v>
                </c:pt>
              </c:strCache>
            </c:strRef>
          </c:tx>
          <c:spPr>
            <a:ln w="41275">
              <a:noFill/>
            </a:ln>
            <a:effectLst>
              <a:outerShdw blurRad="50800" dist="38100" dir="2700000" algn="tl" rotWithShape="0">
                <a:prstClr val="black">
                  <a:alpha val="20000"/>
                </a:prstClr>
              </a:outerShdw>
            </a:effectLst>
          </c:spPr>
          <c:explosion val="5"/>
          <c:dPt>
            <c:idx val="0"/>
            <c:bubble3D val="0"/>
            <c:spPr>
              <a:solidFill>
                <a:srgbClr val="C00000"/>
              </a:solidFill>
              <a:ln w="41275">
                <a:noFill/>
              </a:ln>
              <a:effectLst>
                <a:outerShdw blurRad="50800" dist="38100" dir="2700000" algn="tl" rotWithShape="0">
                  <a:prstClr val="black">
                    <a:alpha val="20000"/>
                  </a:prstClr>
                </a:outerShdw>
              </a:effectLst>
            </c:spPr>
            <c:extLst>
              <c:ext xmlns:c16="http://schemas.microsoft.com/office/drawing/2014/chart" uri="{C3380CC4-5D6E-409C-BE32-E72D297353CC}">
                <c16:uniqueId val="{00000001-E1F3-4612-9D67-1FB3AB1CEBA9}"/>
              </c:ext>
            </c:extLst>
          </c:dPt>
          <c:dPt>
            <c:idx val="1"/>
            <c:bubble3D val="0"/>
            <c:spPr>
              <a:solidFill>
                <a:srgbClr val="2E75B6"/>
              </a:solidFill>
              <a:ln w="41275">
                <a:noFill/>
              </a:ln>
              <a:effectLst>
                <a:outerShdw blurRad="50800" dist="38100" dir="2700000" algn="tl" rotWithShape="0">
                  <a:prstClr val="black">
                    <a:alpha val="20000"/>
                  </a:prstClr>
                </a:outerShdw>
              </a:effectLst>
            </c:spPr>
            <c:extLst>
              <c:ext xmlns:c16="http://schemas.microsoft.com/office/drawing/2014/chart" uri="{C3380CC4-5D6E-409C-BE32-E72D297353CC}">
                <c16:uniqueId val="{00000003-E1F3-4612-9D67-1FB3AB1CEBA9}"/>
              </c:ext>
            </c:extLst>
          </c:dPt>
          <c:dPt>
            <c:idx val="2"/>
            <c:bubble3D val="0"/>
            <c:spPr>
              <a:solidFill>
                <a:schemeClr val="accent3"/>
              </a:solidFill>
              <a:ln w="41275">
                <a:noFill/>
              </a:ln>
              <a:effectLst>
                <a:outerShdw blurRad="50800" dist="38100" dir="2700000" algn="tl" rotWithShape="0">
                  <a:prstClr val="black">
                    <a:alpha val="20000"/>
                  </a:prstClr>
                </a:outerShdw>
              </a:effectLst>
            </c:spPr>
            <c:extLst>
              <c:ext xmlns:c16="http://schemas.microsoft.com/office/drawing/2014/chart" uri="{C3380CC4-5D6E-409C-BE32-E72D297353CC}">
                <c16:uniqueId val="{00000005-E1F3-4612-9D67-1FB3AB1CEBA9}"/>
              </c:ext>
            </c:extLst>
          </c:dPt>
          <c:cat>
            <c:strRef>
              <c:f>Sheet1!$A$2:$A$4</c:f>
              <c:strCache>
                <c:ptCount val="3"/>
                <c:pt idx="0">
                  <c:v>Gastos corrientes</c:v>
                </c:pt>
                <c:pt idx="1">
                  <c:v>Gastos de capital</c:v>
                </c:pt>
                <c:pt idx="2">
                  <c:v>Servicio de la deuda pública</c:v>
                </c:pt>
              </c:strCache>
            </c:strRef>
          </c:cat>
          <c:val>
            <c:numRef>
              <c:f>Sheet1!$B$2:$B$4</c:f>
              <c:numCache>
                <c:formatCode>#\ ###\ ###\ ##0</c:formatCode>
                <c:ptCount val="3"/>
                <c:pt idx="0">
                  <c:v>103067</c:v>
                </c:pt>
                <c:pt idx="1">
                  <c:v>21168</c:v>
                </c:pt>
                <c:pt idx="2">
                  <c:v>21107</c:v>
                </c:pt>
              </c:numCache>
            </c:numRef>
          </c:val>
          <c:extLst>
            <c:ext xmlns:c16="http://schemas.microsoft.com/office/drawing/2014/chart" uri="{C3380CC4-5D6E-409C-BE32-E72D297353CC}">
              <c16:uniqueId val="{00000008-E1F3-4612-9D67-1FB3AB1CEBA9}"/>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lang="es-MX" noProof="1" dirty="0"/>
      </a:pPr>
      <a:endParaRPr lang="es-PE"/>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lang="es-MX" sz="1862" b="1" i="0" u="sng" strike="noStrike" kern="1200" spc="0" baseline="0" noProof="1" dirty="0">
                <a:solidFill>
                  <a:schemeClr val="tx1">
                    <a:lumMod val="65000"/>
                    <a:lumOff val="35000"/>
                  </a:schemeClr>
                </a:solidFill>
                <a:latin typeface="+mn-lt"/>
                <a:ea typeface="+mn-ea"/>
                <a:cs typeface="+mn-cs"/>
              </a:defRPr>
            </a:pPr>
            <a:r>
              <a:rPr lang="es-PE" sz="1862" b="1" i="0" u="sng" strike="noStrike" kern="1200" spc="0" baseline="0" dirty="0">
                <a:solidFill>
                  <a:srgbClr val="000000">
                    <a:lumMod val="65000"/>
                    <a:lumOff val="35000"/>
                  </a:srgbClr>
                </a:solidFill>
              </a:rPr>
              <a:t>(en millones de S/)</a:t>
            </a:r>
          </a:p>
        </c:rich>
      </c:tx>
      <c:layout>
        <c:manualLayout>
          <c:xMode val="edge"/>
          <c:yMode val="edge"/>
          <c:x val="0.29465822244438811"/>
          <c:y val="7.5027470688086587E-2"/>
        </c:manualLayout>
      </c:layout>
      <c:overlay val="0"/>
      <c:spPr>
        <a:noFill/>
        <a:ln>
          <a:noFill/>
        </a:ln>
        <a:effectLst/>
      </c:spPr>
      <c:txPr>
        <a:bodyPr rot="0" spcFirstLastPara="1" vertOverflow="ellipsis" vert="horz" wrap="square" anchor="ctr" anchorCtr="1"/>
        <a:lstStyle/>
        <a:p>
          <a:pPr algn="ctr">
            <a:defRPr lang="es-MX" sz="1862" b="1" i="0" u="sng" strike="noStrike" kern="1200" spc="0" baseline="0" noProof="1" dirty="0">
              <a:solidFill>
                <a:schemeClr val="tx1">
                  <a:lumMod val="65000"/>
                  <a:lumOff val="35000"/>
                </a:schemeClr>
              </a:solidFill>
              <a:latin typeface="+mn-lt"/>
              <a:ea typeface="+mn-ea"/>
              <a:cs typeface="+mn-cs"/>
            </a:defRPr>
          </a:pPr>
          <a:endParaRPr lang="es-PE"/>
        </a:p>
      </c:txPr>
    </c:title>
    <c:autoTitleDeleted val="0"/>
    <c:view3D>
      <c:rotX val="15"/>
      <c:rotY val="2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Sheet1!$B$1</c:f>
              <c:strCache>
                <c:ptCount val="1"/>
                <c:pt idx="0">
                  <c:v>EJECUCIÓN</c:v>
                </c:pt>
              </c:strCache>
            </c:strRef>
          </c:tx>
          <c:spPr>
            <a:solidFill>
              <a:srgbClr val="C00000"/>
            </a:solidFill>
            <a:ln>
              <a:noFill/>
            </a:ln>
            <a:effectLst>
              <a:softEdge rad="1270000"/>
            </a:effectLst>
            <a:scene3d>
              <a:camera prst="orthographicFront"/>
              <a:lightRig rig="threePt" dir="t"/>
            </a:scene3d>
            <a:sp3d>
              <a:bevelT w="152400" h="50800" prst="softRound"/>
            </a:sp3d>
          </c:spPr>
          <c:invertIfNegative val="0"/>
          <c:dLbls>
            <c:dLbl>
              <c:idx val="0"/>
              <c:layout>
                <c:manualLayout>
                  <c:x val="-0.11211835617814331"/>
                  <c:y val="7.641598552943584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B2-490A-B528-ADCB40D7EE2B}"/>
                </c:ext>
              </c:extLst>
            </c:dLbl>
            <c:dLbl>
              <c:idx val="1"/>
              <c:layout>
                <c:manualLayout>
                  <c:x val="-0.10464379909960034"/>
                  <c:y val="-8.336385632009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8B2-490A-B528-ADCB40D7EE2B}"/>
                </c:ext>
              </c:extLst>
            </c:dLbl>
            <c:spPr>
              <a:noFill/>
              <a:ln>
                <a:noFill/>
              </a:ln>
              <a:effectLst/>
            </c:spPr>
            <c:txPr>
              <a:bodyPr rot="0" spcFirstLastPara="1" vertOverflow="ellipsis" vert="horz" wrap="square" lIns="38100" tIns="19050" rIns="38100" bIns="19050" anchor="ctr" anchorCtr="1">
                <a:spAutoFit/>
              </a:bodyPr>
              <a:lstStyle/>
              <a:p>
                <a:pPr>
                  <a:defRPr lang="es-MX" sz="1197" b="0" i="0" u="none" strike="noStrike" kern="1200" baseline="0" noProof="1" dirty="0">
                    <a:solidFill>
                      <a:schemeClr val="bg1"/>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2021</c:v>
                </c:pt>
                <c:pt idx="1">
                  <c:v>2022</c:v>
                </c:pt>
              </c:numCache>
            </c:numRef>
          </c:cat>
          <c:val>
            <c:numRef>
              <c:f>Sheet1!$B$2:$B$3</c:f>
              <c:numCache>
                <c:formatCode>#,##0</c:formatCode>
                <c:ptCount val="2"/>
                <c:pt idx="0">
                  <c:v>40937</c:v>
                </c:pt>
                <c:pt idx="1">
                  <c:v>44185</c:v>
                </c:pt>
              </c:numCache>
            </c:numRef>
          </c:val>
          <c:extLst>
            <c:ext xmlns:c16="http://schemas.microsoft.com/office/drawing/2014/chart" uri="{C3380CC4-5D6E-409C-BE32-E72D297353CC}">
              <c16:uniqueId val="{00000000-DD0A-4877-A89D-48B9CC4B3148}"/>
            </c:ext>
          </c:extLst>
        </c:ser>
        <c:ser>
          <c:idx val="1"/>
          <c:order val="1"/>
          <c:tx>
            <c:strRef>
              <c:f>Sheet1!$C$1</c:f>
              <c:strCache>
                <c:ptCount val="1"/>
                <c:pt idx="0">
                  <c:v>PIM</c:v>
                </c:pt>
              </c:strCache>
            </c:strRef>
          </c:tx>
          <c:spPr>
            <a:solidFill>
              <a:srgbClr val="2E75B6"/>
            </a:solidFill>
            <a:ln>
              <a:noFill/>
            </a:ln>
            <a:effectLst>
              <a:softEdge rad="1270000"/>
            </a:effectLst>
            <a:scene3d>
              <a:camera prst="orthographicFront"/>
              <a:lightRig rig="threePt" dir="t"/>
            </a:scene3d>
            <a:sp3d>
              <a:bevelT w="152400" h="50800" prst="softRound"/>
            </a:sp3d>
          </c:spPr>
          <c:invertIfNegative val="0"/>
          <c:dLbls>
            <c:dLbl>
              <c:idx val="0"/>
              <c:layout>
                <c:manualLayout>
                  <c:x val="-0.11211835617814322"/>
                  <c:y val="-4.16819281600488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B2-490A-B528-ADCB40D7EE2B}"/>
                </c:ext>
              </c:extLst>
            </c:dLbl>
            <c:dLbl>
              <c:idx val="1"/>
              <c:layout>
                <c:manualLayout>
                  <c:x val="-0.12208443228286706"/>
                  <c:y val="-8.336385632009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B2-490A-B528-ADCB40D7EE2B}"/>
                </c:ext>
              </c:extLst>
            </c:dLbl>
            <c:spPr>
              <a:noFill/>
              <a:ln>
                <a:noFill/>
              </a:ln>
              <a:effectLst/>
            </c:spPr>
            <c:txPr>
              <a:bodyPr rot="0" spcFirstLastPara="1" vertOverflow="ellipsis" vert="horz" wrap="square" lIns="38100" tIns="19050" rIns="38100" bIns="19050" anchor="ctr" anchorCtr="1">
                <a:spAutoFit/>
              </a:bodyPr>
              <a:lstStyle/>
              <a:p>
                <a:pPr>
                  <a:defRPr lang="es-MX" sz="1197" b="0" i="0" u="none" strike="noStrike" kern="1200" baseline="0" noProof="1" dirty="0">
                    <a:solidFill>
                      <a:schemeClr val="bg1"/>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2021</c:v>
                </c:pt>
                <c:pt idx="1">
                  <c:v>2022</c:v>
                </c:pt>
              </c:numCache>
            </c:numRef>
          </c:cat>
          <c:val>
            <c:numRef>
              <c:f>Sheet1!$C$2:$C$3</c:f>
              <c:numCache>
                <c:formatCode>#,##0</c:formatCode>
                <c:ptCount val="2"/>
                <c:pt idx="0">
                  <c:v>45325</c:v>
                </c:pt>
                <c:pt idx="1">
                  <c:v>50423</c:v>
                </c:pt>
              </c:numCache>
            </c:numRef>
          </c:val>
          <c:extLst>
            <c:ext xmlns:c16="http://schemas.microsoft.com/office/drawing/2014/chart" uri="{C3380CC4-5D6E-409C-BE32-E72D297353CC}">
              <c16:uniqueId val="{00000001-DD0A-4877-A89D-48B9CC4B3148}"/>
            </c:ext>
          </c:extLst>
        </c:ser>
        <c:dLbls>
          <c:showLegendKey val="0"/>
          <c:showVal val="1"/>
          <c:showCatName val="0"/>
          <c:showSerName val="0"/>
          <c:showPercent val="0"/>
          <c:showBubbleSize val="0"/>
        </c:dLbls>
        <c:gapWidth val="100"/>
        <c:shape val="box"/>
        <c:axId val="799106480"/>
        <c:axId val="799110008"/>
        <c:axId val="0"/>
      </c:bar3DChart>
      <c:catAx>
        <c:axId val="79910648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MX" sz="1197" b="0" i="0" u="none" strike="noStrike" kern="1200" baseline="0" noProof="1" dirty="0">
                <a:solidFill>
                  <a:schemeClr val="tx1">
                    <a:lumMod val="65000"/>
                    <a:lumOff val="35000"/>
                  </a:schemeClr>
                </a:solidFill>
                <a:latin typeface="+mn-lt"/>
                <a:ea typeface="+mn-ea"/>
                <a:cs typeface="+mn-cs"/>
              </a:defRPr>
            </a:pPr>
            <a:endParaRPr lang="es-PE"/>
          </a:p>
        </c:txPr>
        <c:crossAx val="799110008"/>
        <c:crosses val="autoZero"/>
        <c:auto val="1"/>
        <c:lblAlgn val="ctr"/>
        <c:lblOffset val="100"/>
        <c:noMultiLvlLbl val="0"/>
      </c:catAx>
      <c:valAx>
        <c:axId val="799110008"/>
        <c:scaling>
          <c:orientation val="minMax"/>
        </c:scaling>
        <c:delete val="1"/>
        <c:axPos val="b"/>
        <c:majorGridlines>
          <c:spPr>
            <a:ln w="9525" cap="flat" cmpd="sng" algn="ctr">
              <a:noFill/>
              <a:round/>
            </a:ln>
            <a:effectLst/>
          </c:spPr>
        </c:majorGridlines>
        <c:numFmt formatCode="#,##0" sourceLinked="1"/>
        <c:majorTickMark val="out"/>
        <c:minorTickMark val="none"/>
        <c:tickLblPos val="nextTo"/>
        <c:crossAx val="799106480"/>
        <c:crosses val="autoZero"/>
        <c:crossBetween val="between"/>
        <c:majorUnit val="20000"/>
      </c:valAx>
      <c:spPr>
        <a:noFill/>
        <a:ln>
          <a:noFill/>
        </a:ln>
        <a:effectLst/>
      </c:spPr>
    </c:plotArea>
    <c:legend>
      <c:legendPos val="b"/>
      <c:legendEntry>
        <c:idx val="1"/>
        <c:txPr>
          <a:bodyPr rot="0" spcFirstLastPara="1" vertOverflow="ellipsis" vert="horz" wrap="square" anchor="ctr" anchorCtr="1"/>
          <a:lstStyle/>
          <a:p>
            <a:pPr>
              <a:defRPr lang="es-MX" sz="1197" b="0" i="0" u="none" strike="noStrike" kern="1200" baseline="0" noProof="1" dirty="0">
                <a:solidFill>
                  <a:srgbClr val="595959"/>
                </a:solidFill>
                <a:latin typeface="Calibri "/>
                <a:ea typeface="+mn-ea"/>
                <a:cs typeface="+mn-cs"/>
              </a:defRPr>
            </a:pPr>
            <a:endParaRPr lang="es-PE"/>
          </a:p>
        </c:txPr>
      </c:legendEntry>
      <c:layout>
        <c:manualLayout>
          <c:xMode val="edge"/>
          <c:yMode val="edge"/>
          <c:x val="0.22720946416144747"/>
          <c:y val="0.89993580326655032"/>
          <c:w val="0.30175787457340092"/>
          <c:h val="8.5297635223395438E-2"/>
        </c:manualLayout>
      </c:layout>
      <c:overlay val="0"/>
      <c:spPr>
        <a:noFill/>
        <a:ln>
          <a:noFill/>
        </a:ln>
        <a:effectLst/>
      </c:spPr>
      <c:txPr>
        <a:bodyPr rot="0" spcFirstLastPara="1" vertOverflow="ellipsis" vert="horz" wrap="square" anchor="ctr" anchorCtr="1"/>
        <a:lstStyle/>
        <a:p>
          <a:pPr>
            <a:defRPr lang="es-MX" sz="1197" b="1" i="0" u="none" strike="noStrike" kern="1200" baseline="0" noProof="1" dirty="0">
              <a:solidFill>
                <a:srgbClr val="595959"/>
              </a:solidFill>
              <a:latin typeface="Calibri "/>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s-MX" noProof="1" dirty="0"/>
      </a:pPr>
      <a:endParaRPr lang="es-PE"/>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MX" sz="1600" b="1" i="0" u="none" strike="noStrike" kern="1200" spc="0" baseline="0" noProof="1" dirty="0">
                <a:solidFill>
                  <a:srgbClr val="595959"/>
                </a:solidFill>
                <a:latin typeface="+mn-lt"/>
                <a:ea typeface="+mn-ea"/>
                <a:cs typeface="+mn-cs"/>
              </a:defRPr>
            </a:pPr>
            <a:r>
              <a:rPr lang="es-MX" sz="1600" b="1" dirty="0">
                <a:solidFill>
                  <a:srgbClr val="595959"/>
                </a:solidFill>
              </a:rPr>
              <a:t>Ejecución</a:t>
            </a:r>
          </a:p>
          <a:p>
            <a:pPr>
              <a:defRPr lang="es-MX" sz="1600" b="1" i="0" u="none" strike="noStrike" kern="1200" spc="0" baseline="0" noProof="1" dirty="0">
                <a:solidFill>
                  <a:srgbClr val="595959"/>
                </a:solidFill>
                <a:latin typeface="+mn-lt"/>
                <a:ea typeface="+mn-ea"/>
                <a:cs typeface="+mn-cs"/>
              </a:defRPr>
            </a:pPr>
            <a:r>
              <a:rPr lang="es-MX" sz="1600" b="1" dirty="0">
                <a:solidFill>
                  <a:srgbClr val="595959"/>
                </a:solidFill>
              </a:rPr>
              <a:t>2022</a:t>
            </a:r>
          </a:p>
        </c:rich>
      </c:tx>
      <c:layout>
        <c:manualLayout>
          <c:xMode val="edge"/>
          <c:yMode val="edge"/>
          <c:x val="0.39209973623551636"/>
          <c:y val="0.51391532107751769"/>
        </c:manualLayout>
      </c:layout>
      <c:overlay val="0"/>
      <c:spPr>
        <a:noFill/>
        <a:ln>
          <a:noFill/>
        </a:ln>
        <a:effectLst/>
      </c:spPr>
    </c:title>
    <c:autoTitleDeleted val="0"/>
    <c:plotArea>
      <c:layout/>
      <c:doughnutChart>
        <c:varyColors val="1"/>
        <c:ser>
          <c:idx val="0"/>
          <c:order val="0"/>
          <c:tx>
            <c:strRef>
              <c:f>Sheet1!$B$1</c:f>
              <c:strCache>
                <c:ptCount val="1"/>
                <c:pt idx="0">
                  <c:v>EJECUCIÓN 2022</c:v>
                </c:pt>
              </c:strCache>
            </c:strRef>
          </c:tx>
          <c:spPr>
            <a:ln w="41275">
              <a:noFill/>
            </a:ln>
            <a:effectLst>
              <a:outerShdw blurRad="50800" dist="38100" dir="2700000" algn="tl" rotWithShape="0">
                <a:prstClr val="black">
                  <a:alpha val="20000"/>
                </a:prstClr>
              </a:outerShdw>
            </a:effectLst>
          </c:spPr>
          <c:explosion val="5"/>
          <c:dPt>
            <c:idx val="0"/>
            <c:bubble3D val="0"/>
            <c:spPr>
              <a:solidFill>
                <a:srgbClr val="C00000"/>
              </a:solidFill>
              <a:ln w="41275">
                <a:noFill/>
              </a:ln>
              <a:effectLst>
                <a:outerShdw blurRad="50800" dist="38100" dir="2700000" algn="tl" rotWithShape="0">
                  <a:prstClr val="black">
                    <a:alpha val="20000"/>
                  </a:prstClr>
                </a:outerShdw>
              </a:effectLst>
            </c:spPr>
            <c:extLst>
              <c:ext xmlns:c16="http://schemas.microsoft.com/office/drawing/2014/chart" uri="{C3380CC4-5D6E-409C-BE32-E72D297353CC}">
                <c16:uniqueId val="{00000001-36EE-4375-8111-F15DD6630A84}"/>
              </c:ext>
            </c:extLst>
          </c:dPt>
          <c:dPt>
            <c:idx val="1"/>
            <c:bubble3D val="0"/>
            <c:spPr>
              <a:solidFill>
                <a:srgbClr val="2E75B6"/>
              </a:solidFill>
              <a:ln w="41275">
                <a:noFill/>
              </a:ln>
              <a:effectLst>
                <a:outerShdw blurRad="50800" dist="38100" dir="2700000" algn="tl" rotWithShape="0">
                  <a:prstClr val="black">
                    <a:alpha val="20000"/>
                  </a:prstClr>
                </a:outerShdw>
              </a:effectLst>
            </c:spPr>
            <c:extLst>
              <c:ext xmlns:c16="http://schemas.microsoft.com/office/drawing/2014/chart" uri="{C3380CC4-5D6E-409C-BE32-E72D297353CC}">
                <c16:uniqueId val="{00000003-36EE-4375-8111-F15DD6630A84}"/>
              </c:ext>
            </c:extLst>
          </c:dPt>
          <c:dPt>
            <c:idx val="2"/>
            <c:bubble3D val="0"/>
            <c:spPr>
              <a:solidFill>
                <a:schemeClr val="accent3"/>
              </a:solidFill>
              <a:ln w="41275">
                <a:noFill/>
              </a:ln>
              <a:effectLst>
                <a:outerShdw blurRad="50800" dist="38100" dir="2700000" algn="tl" rotWithShape="0">
                  <a:prstClr val="black">
                    <a:alpha val="20000"/>
                  </a:prstClr>
                </a:outerShdw>
              </a:effectLst>
            </c:spPr>
            <c:extLst>
              <c:ext xmlns:c16="http://schemas.microsoft.com/office/drawing/2014/chart" uri="{C3380CC4-5D6E-409C-BE32-E72D297353CC}">
                <c16:uniqueId val="{00000005-36EE-4375-8111-F15DD6630A84}"/>
              </c:ext>
            </c:extLst>
          </c:dPt>
          <c:cat>
            <c:strRef>
              <c:f>Sheet1!$A$2:$A$4</c:f>
              <c:strCache>
                <c:ptCount val="3"/>
                <c:pt idx="0">
                  <c:v>Gastos corrientes</c:v>
                </c:pt>
                <c:pt idx="1">
                  <c:v>Gastos de capital</c:v>
                </c:pt>
                <c:pt idx="2">
                  <c:v>Servicio de la deuda pública </c:v>
                </c:pt>
              </c:strCache>
            </c:strRef>
          </c:cat>
          <c:val>
            <c:numRef>
              <c:f>Sheet1!$B$2:$B$4</c:f>
              <c:numCache>
                <c:formatCode>#\ ###\ ###\ ##0</c:formatCode>
                <c:ptCount val="3"/>
                <c:pt idx="0">
                  <c:v>33495</c:v>
                </c:pt>
                <c:pt idx="1">
                  <c:v>10198</c:v>
                </c:pt>
                <c:pt idx="2">
                  <c:v>492</c:v>
                </c:pt>
              </c:numCache>
            </c:numRef>
          </c:val>
          <c:extLst>
            <c:ext xmlns:c16="http://schemas.microsoft.com/office/drawing/2014/chart" uri="{C3380CC4-5D6E-409C-BE32-E72D297353CC}">
              <c16:uniqueId val="{00000006-36EE-4375-8111-F15DD6630A84}"/>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lang="es-MX" noProof="1" dirty="0"/>
      </a:pPr>
      <a:endParaRPr lang="es-P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view3D>
    <c:floor>
      <c:thickness val="0"/>
      <c:spPr>
        <a:solidFill>
          <a:schemeClr val="bg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118063386733821"/>
          <c:y val="6.1395232193576843E-2"/>
          <c:w val="0.89881936613266178"/>
          <c:h val="0.61067243483958911"/>
        </c:manualLayout>
      </c:layout>
      <c:bar3DChart>
        <c:barDir val="col"/>
        <c:grouping val="clustered"/>
        <c:varyColors val="0"/>
        <c:ser>
          <c:idx val="1"/>
          <c:order val="1"/>
          <c:tx>
            <c:strRef>
              <c:f>Hoja1!$B$1</c:f>
              <c:strCache>
                <c:ptCount val="1"/>
                <c:pt idx="0">
                  <c:v>Pasivo Total</c:v>
                </c:pt>
              </c:strCache>
            </c:strRef>
          </c:tx>
          <c:spPr>
            <a:solidFill>
              <a:srgbClr val="C00000"/>
            </a:solidFill>
            <a:ln>
              <a:noFill/>
            </a:ln>
            <a:effectLst/>
            <a:sp3d/>
          </c:spPr>
          <c:invertIfNegative val="0"/>
          <c:dPt>
            <c:idx val="0"/>
            <c:invertIfNegative val="0"/>
            <c:bubble3D val="0"/>
            <c:spPr>
              <a:solidFill>
                <a:srgbClr val="C00000"/>
              </a:solidFill>
              <a:ln>
                <a:solidFill>
                  <a:srgbClr val="2E75B6"/>
                </a:solidFill>
              </a:ln>
              <a:effectLst/>
              <a:sp3d>
                <a:contourClr>
                  <a:srgbClr val="2E75B6"/>
                </a:contourClr>
              </a:sp3d>
            </c:spPr>
            <c:extLst>
              <c:ext xmlns:c16="http://schemas.microsoft.com/office/drawing/2014/chart" uri="{C3380CC4-5D6E-409C-BE32-E72D297353CC}">
                <c16:uniqueId val="{00000001-AED6-4711-ADDF-230EF60317BC}"/>
              </c:ext>
            </c:extLst>
          </c:dPt>
          <c:dLbls>
            <c:delete val="1"/>
          </c:dLbls>
          <c:cat>
            <c:numRef>
              <c:f>Hoja1!$A$2:$A$3</c:f>
              <c:numCache>
                <c:formatCode>General</c:formatCode>
                <c:ptCount val="2"/>
                <c:pt idx="0">
                  <c:v>2022</c:v>
                </c:pt>
                <c:pt idx="1">
                  <c:v>2021</c:v>
                </c:pt>
              </c:numCache>
            </c:numRef>
          </c:cat>
          <c:val>
            <c:numRef>
              <c:f>Hoja1!$B$2:$B$3</c:f>
              <c:numCache>
                <c:formatCode>###\ ###\ ###;\(###\ ###\ ###\);0</c:formatCode>
                <c:ptCount val="2"/>
                <c:pt idx="0">
                  <c:v>1061785</c:v>
                </c:pt>
                <c:pt idx="1">
                  <c:v>1041219</c:v>
                </c:pt>
              </c:numCache>
            </c:numRef>
          </c:val>
          <c:shape val="cylinder"/>
          <c:extLst>
            <c:ext xmlns:c16="http://schemas.microsoft.com/office/drawing/2014/chart" uri="{C3380CC4-5D6E-409C-BE32-E72D297353CC}">
              <c16:uniqueId val="{00000002-AED6-4711-ADDF-230EF60317BC}"/>
            </c:ext>
          </c:extLst>
        </c:ser>
        <c:ser>
          <c:idx val="2"/>
          <c:order val="2"/>
          <c:tx>
            <c:strRef>
              <c:f>Hoja1!$C$1</c:f>
              <c:strCache>
                <c:ptCount val="1"/>
                <c:pt idx="0">
                  <c:v>Activo Total</c:v>
                </c:pt>
              </c:strCache>
            </c:strRef>
          </c:tx>
          <c:spPr>
            <a:solidFill>
              <a:srgbClr val="2E75B6"/>
            </a:solidFill>
            <a:ln>
              <a:noFill/>
            </a:ln>
            <a:effectLst/>
            <a:sp3d/>
          </c:spPr>
          <c:invertIfNegative val="0"/>
          <c:dLbls>
            <c:delete val="1"/>
          </c:dLbls>
          <c:cat>
            <c:numRef>
              <c:f>Hoja1!$A$2:$A$3</c:f>
              <c:numCache>
                <c:formatCode>General</c:formatCode>
                <c:ptCount val="2"/>
                <c:pt idx="0">
                  <c:v>2022</c:v>
                </c:pt>
                <c:pt idx="1">
                  <c:v>2021</c:v>
                </c:pt>
              </c:numCache>
            </c:numRef>
          </c:cat>
          <c:val>
            <c:numRef>
              <c:f>Hoja1!$C$2:$C$3</c:f>
              <c:numCache>
                <c:formatCode>###\ ###\ ###;\(###\ ###\ ###\);0</c:formatCode>
                <c:ptCount val="2"/>
                <c:pt idx="0">
                  <c:v>1102639</c:v>
                </c:pt>
                <c:pt idx="1">
                  <c:v>1126024</c:v>
                </c:pt>
              </c:numCache>
            </c:numRef>
          </c:val>
          <c:shape val="cylinder"/>
          <c:extLst>
            <c:ext xmlns:c16="http://schemas.microsoft.com/office/drawing/2014/chart" uri="{C3380CC4-5D6E-409C-BE32-E72D297353CC}">
              <c16:uniqueId val="{00000003-AED6-4711-ADDF-230EF60317BC}"/>
            </c:ext>
          </c:extLst>
        </c:ser>
        <c:ser>
          <c:idx val="3"/>
          <c:order val="3"/>
          <c:tx>
            <c:strRef>
              <c:f>Hoja1!$D$1</c:f>
              <c:strCache>
                <c:ptCount val="1"/>
                <c:pt idx="0">
                  <c:v>Ratio</c:v>
                </c:pt>
              </c:strCache>
            </c:strRef>
          </c:tx>
          <c:spPr>
            <a:solidFill>
              <a:schemeClr val="bg1"/>
            </a:solidFill>
            <a:ln>
              <a:noFill/>
            </a:ln>
            <a:effectLst/>
            <a:sp3d/>
          </c:spPr>
          <c:invertIfNegative val="0"/>
          <c:dLbls>
            <c:dLbl>
              <c:idx val="0"/>
              <c:layout>
                <c:manualLayout>
                  <c:x val="-0.11497799303106615"/>
                  <c:y val="-0.488003217803531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ED6-4711-ADDF-230EF60317BC}"/>
                </c:ext>
              </c:extLst>
            </c:dLbl>
            <c:dLbl>
              <c:idx val="1"/>
              <c:layout>
                <c:manualLayout>
                  <c:x val="-2.2995598606213398E-2"/>
                  <c:y val="-0.486454804386420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ED6-4711-ADDF-230EF60317BC}"/>
                </c:ext>
              </c:extLst>
            </c:dLbl>
            <c:spPr>
              <a:noFill/>
              <a:ln>
                <a:solidFill>
                  <a:schemeClr val="accent1">
                    <a:lumMod val="40000"/>
                    <a:lumOff val="60000"/>
                  </a:schemeClr>
                </a:solidFill>
                <a:prstDash val="sysDot"/>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85000"/>
                        <a:lumOff val="1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c:f>
              <c:numCache>
                <c:formatCode>General</c:formatCode>
                <c:ptCount val="2"/>
                <c:pt idx="0">
                  <c:v>2022</c:v>
                </c:pt>
                <c:pt idx="1">
                  <c:v>2021</c:v>
                </c:pt>
              </c:numCache>
            </c:numRef>
          </c:cat>
          <c:val>
            <c:numRef>
              <c:f>Hoja1!$D$2:$D$3</c:f>
              <c:numCache>
                <c:formatCode>#,##0.00</c:formatCode>
                <c:ptCount val="2"/>
                <c:pt idx="0">
                  <c:v>0.96294888898361108</c:v>
                </c:pt>
                <c:pt idx="1">
                  <c:v>0.92468632995389088</c:v>
                </c:pt>
              </c:numCache>
            </c:numRef>
          </c:val>
          <c:extLst>
            <c:ext xmlns:c16="http://schemas.microsoft.com/office/drawing/2014/chart" uri="{C3380CC4-5D6E-409C-BE32-E72D297353CC}">
              <c16:uniqueId val="{00000006-AED6-4711-ADDF-230EF60317BC}"/>
            </c:ext>
          </c:extLst>
        </c:ser>
        <c:dLbls>
          <c:showLegendKey val="0"/>
          <c:showVal val="1"/>
          <c:showCatName val="0"/>
          <c:showSerName val="0"/>
          <c:showPercent val="0"/>
          <c:showBubbleSize val="0"/>
        </c:dLbls>
        <c:gapWidth val="150"/>
        <c:shape val="box"/>
        <c:axId val="1549087503"/>
        <c:axId val="1682616175"/>
        <c:axId val="0"/>
        <c:extLst>
          <c:ext xmlns:c15="http://schemas.microsoft.com/office/drawing/2012/chart" uri="{02D57815-91ED-43cb-92C2-25804820EDAC}">
            <c15:filteredBarSeries>
              <c15:ser>
                <c:idx val="0"/>
                <c:order val="0"/>
                <c:tx>
                  <c:strRef>
                    <c:extLst>
                      <c:ext uri="{02D57815-91ED-43cb-92C2-25804820EDAC}">
                        <c15:formulaRef>
                          <c15:sqref>Hoja1!$A$1</c15:sqref>
                        </c15:formulaRef>
                      </c:ext>
                    </c:extLst>
                    <c:strCache>
                      <c:ptCount val="1"/>
                      <c:pt idx="0">
                        <c:v> </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Hoja1!$A$2:$A$3</c15:sqref>
                        </c15:formulaRef>
                      </c:ext>
                    </c:extLst>
                    <c:numCache>
                      <c:formatCode>General</c:formatCode>
                      <c:ptCount val="2"/>
                      <c:pt idx="0">
                        <c:v>2022</c:v>
                      </c:pt>
                      <c:pt idx="1">
                        <c:v>2021</c:v>
                      </c:pt>
                    </c:numCache>
                  </c:numRef>
                </c:cat>
                <c:val>
                  <c:numRef>
                    <c:extLst>
                      <c:ext uri="{02D57815-91ED-43cb-92C2-25804820EDAC}">
                        <c15:formulaRef>
                          <c15:sqref>Hoja1!$A$2:$A$3</c15:sqref>
                        </c15:formulaRef>
                      </c:ext>
                    </c:extLst>
                    <c:numCache>
                      <c:formatCode>General</c:formatCode>
                      <c:ptCount val="2"/>
                      <c:pt idx="0">
                        <c:v>2022</c:v>
                      </c:pt>
                      <c:pt idx="1">
                        <c:v>2021</c:v>
                      </c:pt>
                    </c:numCache>
                  </c:numRef>
                </c:val>
                <c:extLst>
                  <c:ext xmlns:c16="http://schemas.microsoft.com/office/drawing/2014/chart" uri="{C3380CC4-5D6E-409C-BE32-E72D297353CC}">
                    <c16:uniqueId val="{00000007-AED6-4711-ADDF-230EF60317BC}"/>
                  </c:ext>
                </c:extLst>
              </c15:ser>
            </c15:filteredBarSeries>
          </c:ext>
        </c:extLst>
      </c:bar3DChart>
      <c:catAx>
        <c:axId val="1549087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PE"/>
          </a:p>
        </c:txPr>
        <c:crossAx val="1682616175"/>
        <c:crosses val="autoZero"/>
        <c:auto val="1"/>
        <c:lblAlgn val="ctr"/>
        <c:lblOffset val="100"/>
        <c:noMultiLvlLbl val="0"/>
      </c:catAx>
      <c:valAx>
        <c:axId val="1682616175"/>
        <c:scaling>
          <c:orientation val="minMax"/>
        </c:scaling>
        <c:delete val="1"/>
        <c:axPos val="l"/>
        <c:numFmt formatCode="###\ ###\ ###;\(###\ ###\ ###\);0" sourceLinked="1"/>
        <c:majorTickMark val="none"/>
        <c:minorTickMark val="none"/>
        <c:tickLblPos val="nextTo"/>
        <c:crossAx val="15490875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lang="es-MX" sz="1862" b="1" i="0" u="sng" strike="noStrike" kern="1200" spc="0" baseline="0" noProof="1" dirty="0">
                <a:solidFill>
                  <a:schemeClr val="tx1">
                    <a:lumMod val="65000"/>
                    <a:lumOff val="35000"/>
                  </a:schemeClr>
                </a:solidFill>
                <a:latin typeface="+mn-lt"/>
                <a:ea typeface="+mn-ea"/>
                <a:cs typeface="+mn-cs"/>
              </a:defRPr>
            </a:pPr>
            <a:r>
              <a:rPr lang="es-PE" sz="1862" b="1" i="0" u="sng" strike="noStrike" kern="1200" spc="0" baseline="0" dirty="0">
                <a:solidFill>
                  <a:srgbClr val="000000">
                    <a:lumMod val="65000"/>
                    <a:lumOff val="35000"/>
                  </a:srgbClr>
                </a:solidFill>
              </a:rPr>
              <a:t>(en millones de S/)</a:t>
            </a:r>
          </a:p>
        </c:rich>
      </c:tx>
      <c:layout>
        <c:manualLayout>
          <c:xMode val="edge"/>
          <c:yMode val="edge"/>
          <c:x val="0.28469214633966428"/>
          <c:y val="5.4186506608062533E-2"/>
        </c:manualLayout>
      </c:layout>
      <c:overlay val="0"/>
      <c:spPr>
        <a:noFill/>
        <a:ln>
          <a:noFill/>
        </a:ln>
        <a:effectLst/>
      </c:spPr>
      <c:txPr>
        <a:bodyPr rot="0" spcFirstLastPara="1" vertOverflow="ellipsis" vert="horz" wrap="square" anchor="ctr" anchorCtr="1"/>
        <a:lstStyle/>
        <a:p>
          <a:pPr algn="ctr">
            <a:defRPr lang="es-MX" sz="1862" b="1" i="0" u="sng" strike="noStrike" kern="1200" spc="0" baseline="0" noProof="1" dirty="0">
              <a:solidFill>
                <a:schemeClr val="tx1">
                  <a:lumMod val="65000"/>
                  <a:lumOff val="35000"/>
                </a:schemeClr>
              </a:solidFill>
              <a:latin typeface="+mn-lt"/>
              <a:ea typeface="+mn-ea"/>
              <a:cs typeface="+mn-cs"/>
            </a:defRPr>
          </a:pPr>
          <a:endParaRPr lang="es-PE"/>
        </a:p>
      </c:txPr>
    </c:title>
    <c:autoTitleDeleted val="0"/>
    <c:view3D>
      <c:rotX val="15"/>
      <c:rotY val="2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Sheet1!$B$1</c:f>
              <c:strCache>
                <c:ptCount val="1"/>
                <c:pt idx="0">
                  <c:v>EJECUCIÓN</c:v>
                </c:pt>
              </c:strCache>
            </c:strRef>
          </c:tx>
          <c:spPr>
            <a:solidFill>
              <a:srgbClr val="C00000"/>
            </a:solidFill>
            <a:ln>
              <a:noFill/>
            </a:ln>
            <a:effectLst/>
            <a:scene3d>
              <a:camera prst="orthographicFront"/>
              <a:lightRig rig="threePt" dir="t"/>
            </a:scene3d>
            <a:sp3d>
              <a:bevelT w="152400" h="50800" prst="softRound"/>
              <a:bevelB w="152400" h="50800" prst="softRound"/>
            </a:sp3d>
          </c:spPr>
          <c:invertIfNegative val="0"/>
          <c:dLbls>
            <c:dLbl>
              <c:idx val="0"/>
              <c:layout>
                <c:manualLayout>
                  <c:x val="-0.10962683715196235"/>
                  <c:y val="-8.3363856320096963E-3"/>
                </c:manualLayout>
              </c:layout>
              <c:spPr>
                <a:noFill/>
                <a:ln>
                  <a:noFill/>
                </a:ln>
                <a:effectLst/>
              </c:spPr>
              <c:txPr>
                <a:bodyPr rot="0" spcFirstLastPara="1" vertOverflow="ellipsis" vert="horz" wrap="square" lIns="38100" tIns="19050" rIns="38100" bIns="19050" anchor="ctr" anchorCtr="1">
                  <a:spAutoFit/>
                </a:bodyPr>
                <a:lstStyle/>
                <a:p>
                  <a:pPr>
                    <a:defRPr lang="es-MX" sz="1197" b="0" i="0" u="none" strike="noStrike" kern="1200" baseline="0" noProof="1" dirty="0">
                      <a:solidFill>
                        <a:schemeClr val="bg1"/>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124-4709-85E1-FE72063B695A}"/>
                </c:ext>
              </c:extLst>
            </c:dLbl>
            <c:dLbl>
              <c:idx val="1"/>
              <c:layout>
                <c:manualLayout>
                  <c:x val="-0.10962683715196235"/>
                  <c:y val="-8.33638563200962E-3"/>
                </c:manualLayout>
              </c:layout>
              <c:spPr>
                <a:noFill/>
                <a:ln>
                  <a:noFill/>
                </a:ln>
                <a:effectLst/>
              </c:spPr>
              <c:txPr>
                <a:bodyPr rot="0" spcFirstLastPara="1" vertOverflow="ellipsis" vert="horz" wrap="square" lIns="38100" tIns="19050" rIns="38100" bIns="19050" anchor="ctr" anchorCtr="1">
                  <a:spAutoFit/>
                </a:bodyPr>
                <a:lstStyle/>
                <a:p>
                  <a:pPr>
                    <a:defRPr lang="es-MX" sz="1197" b="0" i="0" u="none" strike="noStrike" kern="1200" baseline="0" noProof="1" dirty="0">
                      <a:solidFill>
                        <a:schemeClr val="bg1"/>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24-4709-85E1-FE72063B695A}"/>
                </c:ext>
              </c:extLst>
            </c:dLbl>
            <c:spPr>
              <a:noFill/>
              <a:ln>
                <a:noFill/>
              </a:ln>
              <a:effectLst/>
            </c:spPr>
            <c:txPr>
              <a:bodyPr rot="0" spcFirstLastPara="1" vertOverflow="ellipsis" vert="horz" wrap="square" lIns="38100" tIns="19050" rIns="38100" bIns="19050" anchor="ctr" anchorCtr="1">
                <a:spAutoFit/>
              </a:bodyPr>
              <a:lstStyle/>
              <a:p>
                <a:pPr>
                  <a:defRPr lang="es-MX" sz="1197" b="0" i="0" u="none" strike="noStrike" kern="1200" baseline="0" noProof="1" dirty="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2021</c:v>
                </c:pt>
                <c:pt idx="1">
                  <c:v>2022</c:v>
                </c:pt>
              </c:numCache>
            </c:numRef>
          </c:cat>
          <c:val>
            <c:numRef>
              <c:f>Sheet1!$B$2:$B$3</c:f>
              <c:numCache>
                <c:formatCode>#,##0</c:formatCode>
                <c:ptCount val="2"/>
                <c:pt idx="0">
                  <c:v>32996</c:v>
                </c:pt>
                <c:pt idx="1">
                  <c:v>38662</c:v>
                </c:pt>
              </c:numCache>
            </c:numRef>
          </c:val>
          <c:extLst>
            <c:ext xmlns:c16="http://schemas.microsoft.com/office/drawing/2014/chart" uri="{C3380CC4-5D6E-409C-BE32-E72D297353CC}">
              <c16:uniqueId val="{00000000-DD0A-4877-A89D-48B9CC4B3148}"/>
            </c:ext>
          </c:extLst>
        </c:ser>
        <c:ser>
          <c:idx val="1"/>
          <c:order val="1"/>
          <c:tx>
            <c:strRef>
              <c:f>Sheet1!$C$1</c:f>
              <c:strCache>
                <c:ptCount val="1"/>
                <c:pt idx="0">
                  <c:v>PIM</c:v>
                </c:pt>
              </c:strCache>
            </c:strRef>
          </c:tx>
          <c:spPr>
            <a:solidFill>
              <a:srgbClr val="2E75B6"/>
            </a:solidFill>
            <a:ln>
              <a:noFill/>
            </a:ln>
            <a:effectLst/>
            <a:scene3d>
              <a:camera prst="orthographicFront"/>
              <a:lightRig rig="threePt" dir="t"/>
            </a:scene3d>
            <a:sp3d>
              <a:bevelT w="152400" h="50800" prst="softRound"/>
              <a:bevelB w="152400" h="50800" prst="softRound"/>
            </a:sp3d>
          </c:spPr>
          <c:invertIfNegative val="0"/>
          <c:dLbls>
            <c:dLbl>
              <c:idx val="0"/>
              <c:layout>
                <c:manualLayout>
                  <c:x val="-0.11710139423050522"/>
                  <c:y val="-8.3363856320096963E-3"/>
                </c:manualLayout>
              </c:layout>
              <c:spPr>
                <a:noFill/>
                <a:ln>
                  <a:noFill/>
                </a:ln>
                <a:effectLst/>
              </c:spPr>
              <c:txPr>
                <a:bodyPr rot="0" spcFirstLastPara="1" vertOverflow="ellipsis" vert="horz" wrap="square" lIns="38100" tIns="19050" rIns="38100" bIns="19050" anchor="ctr" anchorCtr="1">
                  <a:spAutoFit/>
                </a:bodyPr>
                <a:lstStyle/>
                <a:p>
                  <a:pPr>
                    <a:defRPr lang="es-MX" sz="1197" b="0" i="0" u="none" strike="noStrike" kern="1200" baseline="0" noProof="1" dirty="0">
                      <a:solidFill>
                        <a:schemeClr val="bg1"/>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124-4709-85E1-FE72063B695A}"/>
                </c:ext>
              </c:extLst>
            </c:dLbl>
            <c:dLbl>
              <c:idx val="1"/>
              <c:layout>
                <c:manualLayout>
                  <c:x val="-0.11710139423050522"/>
                  <c:y val="-1.250457844801443E-2"/>
                </c:manualLayout>
              </c:layout>
              <c:spPr>
                <a:noFill/>
                <a:ln>
                  <a:noFill/>
                </a:ln>
                <a:effectLst/>
              </c:spPr>
              <c:txPr>
                <a:bodyPr rot="0" spcFirstLastPara="1" vertOverflow="ellipsis" vert="horz" wrap="square" lIns="38100" tIns="19050" rIns="38100" bIns="19050" anchor="ctr" anchorCtr="1">
                  <a:spAutoFit/>
                </a:bodyPr>
                <a:lstStyle/>
                <a:p>
                  <a:pPr>
                    <a:defRPr lang="es-MX" sz="1197" b="0" i="0" u="none" strike="noStrike" kern="1200" baseline="0" noProof="1" dirty="0">
                      <a:solidFill>
                        <a:schemeClr val="bg1"/>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24-4709-85E1-FE72063B695A}"/>
                </c:ext>
              </c:extLst>
            </c:dLbl>
            <c:spPr>
              <a:noFill/>
              <a:ln>
                <a:noFill/>
              </a:ln>
              <a:effectLst/>
            </c:spPr>
            <c:txPr>
              <a:bodyPr rot="0" spcFirstLastPara="1" vertOverflow="ellipsis" vert="horz" wrap="square" lIns="38100" tIns="19050" rIns="38100" bIns="19050" anchor="ctr" anchorCtr="1">
                <a:spAutoFit/>
              </a:bodyPr>
              <a:lstStyle/>
              <a:p>
                <a:pPr>
                  <a:defRPr lang="es-MX" sz="1197" b="0" i="0" u="none" strike="noStrike" kern="1200" baseline="0" noProof="1" dirty="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2021</c:v>
                </c:pt>
                <c:pt idx="1">
                  <c:v>2022</c:v>
                </c:pt>
              </c:numCache>
            </c:numRef>
          </c:cat>
          <c:val>
            <c:numRef>
              <c:f>Sheet1!$C$2:$C$3</c:f>
              <c:numCache>
                <c:formatCode>#,##0</c:formatCode>
                <c:ptCount val="2"/>
                <c:pt idx="0">
                  <c:v>46113</c:v>
                </c:pt>
                <c:pt idx="1">
                  <c:v>54029</c:v>
                </c:pt>
              </c:numCache>
            </c:numRef>
          </c:val>
          <c:extLst>
            <c:ext xmlns:c16="http://schemas.microsoft.com/office/drawing/2014/chart" uri="{C3380CC4-5D6E-409C-BE32-E72D297353CC}">
              <c16:uniqueId val="{00000001-DD0A-4877-A89D-48B9CC4B3148}"/>
            </c:ext>
          </c:extLst>
        </c:ser>
        <c:dLbls>
          <c:showLegendKey val="0"/>
          <c:showVal val="1"/>
          <c:showCatName val="0"/>
          <c:showSerName val="0"/>
          <c:showPercent val="0"/>
          <c:showBubbleSize val="0"/>
        </c:dLbls>
        <c:gapWidth val="100"/>
        <c:shape val="box"/>
        <c:axId val="799106480"/>
        <c:axId val="799110008"/>
        <c:axId val="0"/>
      </c:bar3DChart>
      <c:catAx>
        <c:axId val="79910648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MX" sz="1197" b="0" i="0" u="none" strike="noStrike" kern="1200" baseline="0" noProof="1" dirty="0">
                <a:solidFill>
                  <a:schemeClr val="tx1">
                    <a:lumMod val="65000"/>
                    <a:lumOff val="35000"/>
                  </a:schemeClr>
                </a:solidFill>
                <a:latin typeface="+mn-lt"/>
                <a:ea typeface="+mn-ea"/>
                <a:cs typeface="+mn-cs"/>
              </a:defRPr>
            </a:pPr>
            <a:endParaRPr lang="es-PE"/>
          </a:p>
        </c:txPr>
        <c:crossAx val="799110008"/>
        <c:crosses val="autoZero"/>
        <c:auto val="1"/>
        <c:lblAlgn val="ctr"/>
        <c:lblOffset val="100"/>
        <c:noMultiLvlLbl val="0"/>
      </c:catAx>
      <c:valAx>
        <c:axId val="799110008"/>
        <c:scaling>
          <c:orientation val="minMax"/>
        </c:scaling>
        <c:delete val="1"/>
        <c:axPos val="b"/>
        <c:majorGridlines>
          <c:spPr>
            <a:ln w="9525" cap="flat" cmpd="sng" algn="ctr">
              <a:noFill/>
              <a:round/>
            </a:ln>
            <a:effectLst/>
          </c:spPr>
        </c:majorGridlines>
        <c:numFmt formatCode="#,##0" sourceLinked="1"/>
        <c:majorTickMark val="out"/>
        <c:minorTickMark val="none"/>
        <c:tickLblPos val="nextTo"/>
        <c:crossAx val="799106480"/>
        <c:crosses val="autoZero"/>
        <c:crossBetween val="between"/>
        <c:majorUnit val="20000"/>
      </c:valAx>
      <c:spPr>
        <a:noFill/>
        <a:ln>
          <a:noFill/>
        </a:ln>
        <a:effectLst/>
      </c:spPr>
    </c:plotArea>
    <c:legend>
      <c:legendPos val="b"/>
      <c:legendEntry>
        <c:idx val="1"/>
        <c:txPr>
          <a:bodyPr rot="0" spcFirstLastPara="1" vertOverflow="ellipsis" vert="horz" wrap="square" anchor="ctr" anchorCtr="1"/>
          <a:lstStyle/>
          <a:p>
            <a:pPr>
              <a:defRPr lang="es-MX" sz="1197" b="0" i="0" u="none" strike="noStrike" kern="1200" baseline="0" noProof="1" dirty="0">
                <a:solidFill>
                  <a:srgbClr val="595959"/>
                </a:solidFill>
                <a:latin typeface="Calibri "/>
                <a:ea typeface="+mn-ea"/>
                <a:cs typeface="+mn-cs"/>
              </a:defRPr>
            </a:pPr>
            <a:endParaRPr lang="es-PE"/>
          </a:p>
        </c:txPr>
      </c:legendEntry>
      <c:layout>
        <c:manualLayout>
          <c:xMode val="edge"/>
          <c:yMode val="edge"/>
          <c:x val="0.22720946416144747"/>
          <c:y val="0.89993580326655032"/>
          <c:w val="0.30175787457340092"/>
          <c:h val="8.5297635223395438E-2"/>
        </c:manualLayout>
      </c:layout>
      <c:overlay val="0"/>
      <c:spPr>
        <a:noFill/>
        <a:ln>
          <a:noFill/>
        </a:ln>
        <a:effectLst/>
      </c:spPr>
      <c:txPr>
        <a:bodyPr rot="0" spcFirstLastPara="1" vertOverflow="ellipsis" vert="horz" wrap="square" anchor="ctr" anchorCtr="1"/>
        <a:lstStyle/>
        <a:p>
          <a:pPr>
            <a:defRPr lang="es-MX" sz="1197" b="1" i="0" u="none" strike="noStrike" kern="1200" baseline="0" noProof="1" dirty="0">
              <a:solidFill>
                <a:srgbClr val="595959"/>
              </a:solidFill>
              <a:latin typeface="Calibri "/>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s-MX" noProof="1" dirty="0"/>
      </a:pPr>
      <a:endParaRPr lang="es-PE"/>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MX" sz="1600" b="1" i="0" u="none" strike="noStrike" kern="1200" spc="0" baseline="0" noProof="1" dirty="0">
                <a:solidFill>
                  <a:srgbClr val="595959"/>
                </a:solidFill>
                <a:latin typeface="+mn-lt"/>
                <a:ea typeface="+mn-ea"/>
                <a:cs typeface="+mn-cs"/>
              </a:defRPr>
            </a:pPr>
            <a:r>
              <a:rPr lang="es-MX" sz="1600" b="1" dirty="0">
                <a:solidFill>
                  <a:srgbClr val="595959"/>
                </a:solidFill>
              </a:rPr>
              <a:t>Ejecución</a:t>
            </a:r>
          </a:p>
          <a:p>
            <a:pPr>
              <a:defRPr lang="es-MX" sz="1600" b="1" i="0" u="none" strike="noStrike" kern="1200" spc="0" baseline="0" noProof="1" dirty="0">
                <a:solidFill>
                  <a:srgbClr val="595959"/>
                </a:solidFill>
                <a:latin typeface="+mn-lt"/>
                <a:ea typeface="+mn-ea"/>
                <a:cs typeface="+mn-cs"/>
              </a:defRPr>
            </a:pPr>
            <a:r>
              <a:rPr lang="es-MX" sz="1600" b="1" dirty="0">
                <a:solidFill>
                  <a:srgbClr val="595959"/>
                </a:solidFill>
              </a:rPr>
              <a:t>2022</a:t>
            </a:r>
          </a:p>
        </c:rich>
      </c:tx>
      <c:layout>
        <c:manualLayout>
          <c:xMode val="edge"/>
          <c:yMode val="edge"/>
          <c:x val="0.39209973623551636"/>
          <c:y val="0.51391532107751769"/>
        </c:manualLayout>
      </c:layout>
      <c:overlay val="0"/>
      <c:spPr>
        <a:noFill/>
        <a:ln>
          <a:noFill/>
        </a:ln>
        <a:effectLst/>
      </c:spPr>
    </c:title>
    <c:autoTitleDeleted val="0"/>
    <c:plotArea>
      <c:layout/>
      <c:doughnutChart>
        <c:varyColors val="1"/>
        <c:ser>
          <c:idx val="0"/>
          <c:order val="0"/>
          <c:tx>
            <c:strRef>
              <c:f>Sheet1!$B$1</c:f>
              <c:strCache>
                <c:ptCount val="1"/>
                <c:pt idx="0">
                  <c:v>EJECUCIÓN 2022</c:v>
                </c:pt>
              </c:strCache>
            </c:strRef>
          </c:tx>
          <c:spPr>
            <a:ln w="41275">
              <a:noFill/>
            </a:ln>
            <a:effectLst>
              <a:outerShdw blurRad="50800" dist="38100" dir="2700000" algn="tl" rotWithShape="0">
                <a:prstClr val="black">
                  <a:alpha val="20000"/>
                </a:prstClr>
              </a:outerShdw>
            </a:effectLst>
          </c:spPr>
          <c:explosion val="5"/>
          <c:dPt>
            <c:idx val="0"/>
            <c:bubble3D val="0"/>
            <c:spPr>
              <a:solidFill>
                <a:srgbClr val="C00000"/>
              </a:solidFill>
              <a:ln w="41275">
                <a:noFill/>
              </a:ln>
              <a:effectLst>
                <a:outerShdw blurRad="50800" dist="38100" dir="2700000" algn="tl" rotWithShape="0">
                  <a:prstClr val="black">
                    <a:alpha val="20000"/>
                  </a:prstClr>
                </a:outerShdw>
              </a:effectLst>
            </c:spPr>
            <c:extLst>
              <c:ext xmlns:c16="http://schemas.microsoft.com/office/drawing/2014/chart" uri="{C3380CC4-5D6E-409C-BE32-E72D297353CC}">
                <c16:uniqueId val="{00000001-36EE-4375-8111-F15DD6630A84}"/>
              </c:ext>
            </c:extLst>
          </c:dPt>
          <c:dPt>
            <c:idx val="1"/>
            <c:bubble3D val="0"/>
            <c:spPr>
              <a:solidFill>
                <a:srgbClr val="2E75B6"/>
              </a:solidFill>
              <a:ln w="41275">
                <a:noFill/>
              </a:ln>
              <a:effectLst>
                <a:outerShdw blurRad="50800" dist="38100" dir="2700000" algn="tl" rotWithShape="0">
                  <a:prstClr val="black">
                    <a:alpha val="20000"/>
                  </a:prstClr>
                </a:outerShdw>
              </a:effectLst>
            </c:spPr>
            <c:extLst>
              <c:ext xmlns:c16="http://schemas.microsoft.com/office/drawing/2014/chart" uri="{C3380CC4-5D6E-409C-BE32-E72D297353CC}">
                <c16:uniqueId val="{00000003-36EE-4375-8111-F15DD6630A84}"/>
              </c:ext>
            </c:extLst>
          </c:dPt>
          <c:dPt>
            <c:idx val="2"/>
            <c:bubble3D val="0"/>
            <c:spPr>
              <a:solidFill>
                <a:schemeClr val="accent3"/>
              </a:solidFill>
              <a:ln w="41275">
                <a:noFill/>
              </a:ln>
              <a:effectLst>
                <a:outerShdw blurRad="50800" dist="38100" dir="2700000" algn="tl" rotWithShape="0">
                  <a:prstClr val="black">
                    <a:alpha val="20000"/>
                  </a:prstClr>
                </a:outerShdw>
              </a:effectLst>
            </c:spPr>
            <c:extLst>
              <c:ext xmlns:c16="http://schemas.microsoft.com/office/drawing/2014/chart" uri="{C3380CC4-5D6E-409C-BE32-E72D297353CC}">
                <c16:uniqueId val="{00000005-36EE-4375-8111-F15DD6630A84}"/>
              </c:ext>
            </c:extLst>
          </c:dPt>
          <c:cat>
            <c:strRef>
              <c:f>Sheet1!$A$2:$A$4</c:f>
              <c:strCache>
                <c:ptCount val="3"/>
                <c:pt idx="0">
                  <c:v>Gastos corrientes</c:v>
                </c:pt>
                <c:pt idx="1">
                  <c:v>Gastos de capital</c:v>
                </c:pt>
                <c:pt idx="2">
                  <c:v>Servicio de la deuda pública </c:v>
                </c:pt>
              </c:strCache>
            </c:strRef>
          </c:cat>
          <c:val>
            <c:numRef>
              <c:f>Sheet1!$B$2:$B$4</c:f>
              <c:numCache>
                <c:formatCode>#\ ###\ ###\ ##0</c:formatCode>
                <c:ptCount val="3"/>
                <c:pt idx="0">
                  <c:v>17443</c:v>
                </c:pt>
                <c:pt idx="1">
                  <c:v>20811</c:v>
                </c:pt>
                <c:pt idx="2">
                  <c:v>408</c:v>
                </c:pt>
              </c:numCache>
            </c:numRef>
          </c:val>
          <c:extLst>
            <c:ext xmlns:c16="http://schemas.microsoft.com/office/drawing/2014/chart" uri="{C3380CC4-5D6E-409C-BE32-E72D297353CC}">
              <c16:uniqueId val="{00000006-36EE-4375-8111-F15DD6630A84}"/>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lang="es-MX" noProof="1" dirty="0"/>
      </a:pPr>
      <a:endParaRPr lang="es-PE"/>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MX" sz="1600" b="1" i="0" u="none" strike="noStrike" kern="1200" spc="0" baseline="0" noProof="1" dirty="0">
                <a:solidFill>
                  <a:srgbClr val="595959"/>
                </a:solidFill>
                <a:latin typeface="+mn-lt"/>
                <a:ea typeface="+mn-ea"/>
                <a:cs typeface="+mn-cs"/>
              </a:defRPr>
            </a:pPr>
            <a:r>
              <a:rPr lang="es-MX" sz="1600" b="1" dirty="0">
                <a:solidFill>
                  <a:srgbClr val="595959"/>
                </a:solidFill>
              </a:rPr>
              <a:t>Ejecución</a:t>
            </a:r>
          </a:p>
          <a:p>
            <a:pPr>
              <a:defRPr lang="es-MX" sz="1600" b="1" i="0" u="none" strike="noStrike" kern="1200" spc="0" baseline="0" noProof="1" dirty="0">
                <a:solidFill>
                  <a:srgbClr val="595959"/>
                </a:solidFill>
                <a:latin typeface="+mn-lt"/>
                <a:ea typeface="+mn-ea"/>
                <a:cs typeface="+mn-cs"/>
              </a:defRPr>
            </a:pPr>
            <a:r>
              <a:rPr lang="es-MX" sz="1600" b="1" dirty="0">
                <a:solidFill>
                  <a:srgbClr val="595959"/>
                </a:solidFill>
              </a:rPr>
              <a:t>2022</a:t>
            </a:r>
          </a:p>
        </c:rich>
      </c:tx>
      <c:layout>
        <c:manualLayout>
          <c:xMode val="edge"/>
          <c:yMode val="edge"/>
          <c:x val="0.39209973623551636"/>
          <c:y val="0.51391532107751769"/>
        </c:manualLayout>
      </c:layout>
      <c:overlay val="0"/>
      <c:spPr>
        <a:noFill/>
        <a:ln>
          <a:noFill/>
        </a:ln>
        <a:effectLst/>
      </c:spPr>
    </c:title>
    <c:autoTitleDeleted val="0"/>
    <c:plotArea>
      <c:layout/>
      <c:doughnutChart>
        <c:varyColors val="1"/>
        <c:ser>
          <c:idx val="0"/>
          <c:order val="0"/>
          <c:tx>
            <c:strRef>
              <c:f>Sheet1!$B$1</c:f>
              <c:strCache>
                <c:ptCount val="1"/>
                <c:pt idx="0">
                  <c:v>EJECUCIÓN 2022</c:v>
                </c:pt>
              </c:strCache>
            </c:strRef>
          </c:tx>
          <c:spPr>
            <a:ln w="41275">
              <a:noFill/>
            </a:ln>
            <a:effectLst>
              <a:outerShdw blurRad="50800" dist="38100" dir="2700000" algn="tl" rotWithShape="0">
                <a:prstClr val="black">
                  <a:alpha val="20000"/>
                </a:prstClr>
              </a:outerShdw>
            </a:effectLst>
          </c:spPr>
          <c:explosion val="5"/>
          <c:dPt>
            <c:idx val="0"/>
            <c:bubble3D val="0"/>
            <c:spPr>
              <a:solidFill>
                <a:srgbClr val="C00000"/>
              </a:solidFill>
              <a:ln w="41275">
                <a:noFill/>
              </a:ln>
              <a:effectLst>
                <a:outerShdw blurRad="50800" dist="38100" dir="2700000" algn="tl" rotWithShape="0">
                  <a:prstClr val="black">
                    <a:alpha val="20000"/>
                  </a:prstClr>
                </a:outerShdw>
              </a:effectLst>
            </c:spPr>
            <c:extLst>
              <c:ext xmlns:c16="http://schemas.microsoft.com/office/drawing/2014/chart" uri="{C3380CC4-5D6E-409C-BE32-E72D297353CC}">
                <c16:uniqueId val="{00000001-36EE-4375-8111-F15DD6630A84}"/>
              </c:ext>
            </c:extLst>
          </c:dPt>
          <c:dPt>
            <c:idx val="1"/>
            <c:bubble3D val="0"/>
            <c:spPr>
              <a:solidFill>
                <a:srgbClr val="2E75B6"/>
              </a:solidFill>
              <a:ln w="41275">
                <a:noFill/>
              </a:ln>
              <a:effectLst>
                <a:outerShdw blurRad="50800" dist="38100" dir="2700000" algn="tl" rotWithShape="0">
                  <a:prstClr val="black">
                    <a:alpha val="20000"/>
                  </a:prstClr>
                </a:outerShdw>
              </a:effectLst>
            </c:spPr>
            <c:extLst>
              <c:ext xmlns:c16="http://schemas.microsoft.com/office/drawing/2014/chart" uri="{C3380CC4-5D6E-409C-BE32-E72D297353CC}">
                <c16:uniqueId val="{00000003-36EE-4375-8111-F15DD6630A84}"/>
              </c:ext>
            </c:extLst>
          </c:dPt>
          <c:dPt>
            <c:idx val="2"/>
            <c:bubble3D val="0"/>
            <c:spPr>
              <a:solidFill>
                <a:schemeClr val="accent3"/>
              </a:solidFill>
              <a:ln w="41275">
                <a:noFill/>
              </a:ln>
              <a:effectLst>
                <a:outerShdw blurRad="50800" dist="38100" dir="2700000" algn="tl" rotWithShape="0">
                  <a:prstClr val="black">
                    <a:alpha val="20000"/>
                  </a:prstClr>
                </a:outerShdw>
              </a:effectLst>
            </c:spPr>
            <c:extLst>
              <c:ext xmlns:c16="http://schemas.microsoft.com/office/drawing/2014/chart" uri="{C3380CC4-5D6E-409C-BE32-E72D297353CC}">
                <c16:uniqueId val="{00000005-36EE-4375-8111-F15DD6630A84}"/>
              </c:ext>
            </c:extLst>
          </c:dPt>
          <c:cat>
            <c:strRef>
              <c:f>Sheet1!$A$2:$A$4</c:f>
              <c:strCache>
                <c:ptCount val="3"/>
                <c:pt idx="0">
                  <c:v>Gastos corrientes</c:v>
                </c:pt>
                <c:pt idx="1">
                  <c:v>Gastos de capital</c:v>
                </c:pt>
                <c:pt idx="2">
                  <c:v>Servicio de la deuda pública </c:v>
                </c:pt>
              </c:strCache>
            </c:strRef>
          </c:cat>
          <c:val>
            <c:numRef>
              <c:f>Sheet1!$B$2:$B$4</c:f>
              <c:numCache>
                <c:formatCode>#\ ###\ ###\ ##0</c:formatCode>
                <c:ptCount val="3"/>
                <c:pt idx="0">
                  <c:v>54025</c:v>
                </c:pt>
                <c:pt idx="1">
                  <c:v>6733</c:v>
                </c:pt>
                <c:pt idx="2">
                  <c:v>12684</c:v>
                </c:pt>
              </c:numCache>
            </c:numRef>
          </c:val>
          <c:extLst>
            <c:ext xmlns:c16="http://schemas.microsoft.com/office/drawing/2014/chart" uri="{C3380CC4-5D6E-409C-BE32-E72D297353CC}">
              <c16:uniqueId val="{00000006-36EE-4375-8111-F15DD6630A84}"/>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lang="es-MX" noProof="1" dirty="0"/>
      </a:pPr>
      <a:endParaRPr lang="es-PE"/>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lang="es-MX" sz="1862" b="1" i="0" u="sng" strike="noStrike" kern="1200" spc="0" baseline="0" noProof="1" dirty="0">
                <a:solidFill>
                  <a:schemeClr val="tx1">
                    <a:lumMod val="65000"/>
                    <a:lumOff val="35000"/>
                  </a:schemeClr>
                </a:solidFill>
                <a:latin typeface="+mn-lt"/>
                <a:ea typeface="+mn-ea"/>
                <a:cs typeface="+mn-cs"/>
              </a:defRPr>
            </a:pPr>
            <a:r>
              <a:rPr lang="es-PE" sz="1862" b="1" i="0" u="sng" strike="noStrike" kern="1200" spc="0" baseline="0" dirty="0">
                <a:solidFill>
                  <a:srgbClr val="000000">
                    <a:lumMod val="65000"/>
                    <a:lumOff val="35000"/>
                  </a:srgbClr>
                </a:solidFill>
              </a:rPr>
              <a:t>(en millones de S/)</a:t>
            </a:r>
          </a:p>
        </c:rich>
      </c:tx>
      <c:layout>
        <c:manualLayout>
          <c:xMode val="edge"/>
          <c:yMode val="edge"/>
          <c:x val="0.27970910828730233"/>
          <c:y val="5.835469942406734E-2"/>
        </c:manualLayout>
      </c:layout>
      <c:overlay val="0"/>
      <c:spPr>
        <a:noFill/>
        <a:ln>
          <a:noFill/>
        </a:ln>
        <a:effectLst/>
      </c:spPr>
      <c:txPr>
        <a:bodyPr rot="0" spcFirstLastPara="1" vertOverflow="ellipsis" vert="horz" wrap="square" anchor="ctr" anchorCtr="1"/>
        <a:lstStyle/>
        <a:p>
          <a:pPr algn="ctr">
            <a:defRPr lang="es-MX" sz="1862" b="1" i="0" u="sng" strike="noStrike" kern="1200" spc="0" baseline="0" noProof="1" dirty="0">
              <a:solidFill>
                <a:schemeClr val="tx1">
                  <a:lumMod val="65000"/>
                  <a:lumOff val="35000"/>
                </a:schemeClr>
              </a:solidFill>
              <a:latin typeface="+mn-lt"/>
              <a:ea typeface="+mn-ea"/>
              <a:cs typeface="+mn-cs"/>
            </a:defRPr>
          </a:pPr>
          <a:endParaRPr lang="es-PE"/>
        </a:p>
      </c:txPr>
    </c:title>
    <c:autoTitleDeleted val="0"/>
    <c:view3D>
      <c:rotX val="15"/>
      <c:rotY val="2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Sheet1!$B$1</c:f>
              <c:strCache>
                <c:ptCount val="1"/>
                <c:pt idx="0">
                  <c:v>EJECUCIÓN</c:v>
                </c:pt>
              </c:strCache>
            </c:strRef>
          </c:tx>
          <c:spPr>
            <a:solidFill>
              <a:srgbClr val="C00000"/>
            </a:solidFill>
            <a:ln>
              <a:noFill/>
            </a:ln>
            <a:effectLst/>
            <a:scene3d>
              <a:camera prst="orthographicFront"/>
              <a:lightRig rig="threePt" dir="t"/>
            </a:scene3d>
            <a:sp3d>
              <a:bevelT w="152400" h="50800" prst="softRound"/>
              <a:bevelB w="152400" h="50800" prst="softRound"/>
            </a:sp3d>
          </c:spPr>
          <c:invertIfNegative val="0"/>
          <c:dLbls>
            <c:dLbl>
              <c:idx val="0"/>
              <c:layout>
                <c:manualLayout>
                  <c:x val="-0.11211835617814322"/>
                  <c:y val="-4.1681928160047337E-3"/>
                </c:manualLayout>
              </c:layout>
              <c:spPr>
                <a:noFill/>
                <a:ln>
                  <a:noFill/>
                </a:ln>
                <a:effectLst/>
              </c:spPr>
              <c:txPr>
                <a:bodyPr rot="0" spcFirstLastPara="1" vertOverflow="ellipsis" vert="horz" wrap="square" lIns="38100" tIns="19050" rIns="38100" bIns="19050" anchor="ctr" anchorCtr="1">
                  <a:spAutoFit/>
                </a:bodyPr>
                <a:lstStyle/>
                <a:p>
                  <a:pPr>
                    <a:defRPr lang="es-MX" sz="1197" b="0" i="0" u="none" strike="noStrike" kern="1200" baseline="0" noProof="1" dirty="0">
                      <a:solidFill>
                        <a:schemeClr val="bg1"/>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369-4454-BBC8-239BF897950A}"/>
                </c:ext>
              </c:extLst>
            </c:dLbl>
            <c:dLbl>
              <c:idx val="1"/>
              <c:layout>
                <c:manualLayout>
                  <c:x val="-0.1071353181257813"/>
                  <c:y val="-8.33638563200962E-3"/>
                </c:manualLayout>
              </c:layout>
              <c:spPr>
                <a:noFill/>
                <a:ln>
                  <a:noFill/>
                </a:ln>
                <a:effectLst/>
              </c:spPr>
              <c:txPr>
                <a:bodyPr rot="0" spcFirstLastPara="1" vertOverflow="ellipsis" vert="horz" wrap="square" lIns="38100" tIns="19050" rIns="38100" bIns="19050" anchor="ctr" anchorCtr="1">
                  <a:spAutoFit/>
                </a:bodyPr>
                <a:lstStyle/>
                <a:p>
                  <a:pPr>
                    <a:defRPr lang="es-MX" sz="1197" b="0" i="0" u="none" strike="noStrike" kern="1200" baseline="0" noProof="1" dirty="0">
                      <a:solidFill>
                        <a:schemeClr val="bg1"/>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69-4454-BBC8-239BF897950A}"/>
                </c:ext>
              </c:extLst>
            </c:dLbl>
            <c:spPr>
              <a:noFill/>
              <a:ln>
                <a:noFill/>
              </a:ln>
              <a:effectLst/>
            </c:spPr>
            <c:txPr>
              <a:bodyPr rot="0" spcFirstLastPara="1" vertOverflow="ellipsis" vert="horz" wrap="square" lIns="38100" tIns="19050" rIns="38100" bIns="19050" anchor="ctr" anchorCtr="1">
                <a:spAutoFit/>
              </a:bodyPr>
              <a:lstStyle/>
              <a:p>
                <a:pPr>
                  <a:defRPr lang="es-MX" sz="1197" b="0" i="0" u="none" strike="noStrike" kern="1200" baseline="0" noProof="1" dirty="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2021</c:v>
                </c:pt>
                <c:pt idx="1">
                  <c:v>2022</c:v>
                </c:pt>
              </c:numCache>
            </c:numRef>
          </c:cat>
          <c:val>
            <c:numRef>
              <c:f>Sheet1!$B$2:$B$3</c:f>
              <c:numCache>
                <c:formatCode>#,##0</c:formatCode>
                <c:ptCount val="2"/>
                <c:pt idx="0">
                  <c:v>68774</c:v>
                </c:pt>
                <c:pt idx="1">
                  <c:v>73442</c:v>
                </c:pt>
              </c:numCache>
            </c:numRef>
          </c:val>
          <c:extLst>
            <c:ext xmlns:c16="http://schemas.microsoft.com/office/drawing/2014/chart" uri="{C3380CC4-5D6E-409C-BE32-E72D297353CC}">
              <c16:uniqueId val="{00000000-ED85-4446-AB15-6C8E8DCC33D4}"/>
            </c:ext>
          </c:extLst>
        </c:ser>
        <c:ser>
          <c:idx val="1"/>
          <c:order val="1"/>
          <c:tx>
            <c:strRef>
              <c:f>Sheet1!$C$1</c:f>
              <c:strCache>
                <c:ptCount val="1"/>
                <c:pt idx="0">
                  <c:v>PIM</c:v>
                </c:pt>
              </c:strCache>
            </c:strRef>
          </c:tx>
          <c:spPr>
            <a:solidFill>
              <a:srgbClr val="2E75B6"/>
            </a:solidFill>
            <a:ln>
              <a:noFill/>
            </a:ln>
            <a:effectLst/>
            <a:scene3d>
              <a:camera prst="orthographicFront"/>
              <a:lightRig rig="threePt" dir="t"/>
            </a:scene3d>
            <a:sp3d>
              <a:bevelT w="152400" h="50800" prst="softRound"/>
              <a:bevelB w="152400" h="50800" prst="softRound"/>
            </a:sp3d>
          </c:spPr>
          <c:invertIfNegative val="0"/>
          <c:dLbls>
            <c:dLbl>
              <c:idx val="0"/>
              <c:layout>
                <c:manualLayout>
                  <c:x val="-0.12457595130904801"/>
                  <c:y val="-4.1681928160048863E-3"/>
                </c:manualLayout>
              </c:layout>
              <c:spPr>
                <a:noFill/>
                <a:ln>
                  <a:noFill/>
                </a:ln>
                <a:effectLst/>
              </c:spPr>
              <c:txPr>
                <a:bodyPr rot="0" spcFirstLastPara="1" vertOverflow="ellipsis" vert="horz" wrap="square" lIns="38100" tIns="19050" rIns="38100" bIns="19050" anchor="ctr" anchorCtr="1">
                  <a:spAutoFit/>
                </a:bodyPr>
                <a:lstStyle/>
                <a:p>
                  <a:pPr>
                    <a:defRPr lang="es-MX" sz="1197" b="0" i="0" u="none" strike="noStrike" kern="1200" baseline="0" noProof="1" dirty="0">
                      <a:solidFill>
                        <a:schemeClr val="bg1"/>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69-4454-BBC8-239BF897950A}"/>
                </c:ext>
              </c:extLst>
            </c:dLbl>
            <c:dLbl>
              <c:idx val="1"/>
              <c:layout>
                <c:manualLayout>
                  <c:x val="-0.13454202741377186"/>
                  <c:y val="-1.250457844801443E-2"/>
                </c:manualLayout>
              </c:layout>
              <c:spPr>
                <a:noFill/>
                <a:ln>
                  <a:noFill/>
                </a:ln>
                <a:effectLst/>
              </c:spPr>
              <c:txPr>
                <a:bodyPr rot="0" spcFirstLastPara="1" vertOverflow="ellipsis" vert="horz" wrap="square" lIns="38100" tIns="19050" rIns="38100" bIns="19050" anchor="ctr" anchorCtr="1">
                  <a:spAutoFit/>
                </a:bodyPr>
                <a:lstStyle/>
                <a:p>
                  <a:pPr>
                    <a:defRPr lang="es-MX" sz="1197" b="0" i="0" u="none" strike="noStrike" kern="1200" baseline="0" noProof="1" dirty="0">
                      <a:solidFill>
                        <a:schemeClr val="bg1"/>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69-4454-BBC8-239BF897950A}"/>
                </c:ext>
              </c:extLst>
            </c:dLbl>
            <c:spPr>
              <a:noFill/>
              <a:ln>
                <a:noFill/>
              </a:ln>
              <a:effectLst/>
            </c:spPr>
            <c:txPr>
              <a:bodyPr rot="0" spcFirstLastPara="1" vertOverflow="ellipsis" vert="horz" wrap="square" lIns="38100" tIns="19050" rIns="38100" bIns="19050" anchor="ctr" anchorCtr="1">
                <a:spAutoFit/>
              </a:bodyPr>
              <a:lstStyle/>
              <a:p>
                <a:pPr>
                  <a:defRPr lang="es-MX" sz="1197" b="0" i="0" u="none" strike="noStrike" kern="1200" baseline="0" noProof="1" dirty="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2021</c:v>
                </c:pt>
                <c:pt idx="1">
                  <c:v>2022</c:v>
                </c:pt>
              </c:numCache>
            </c:numRef>
          </c:cat>
          <c:val>
            <c:numRef>
              <c:f>Sheet1!$C$2:$C$3</c:f>
              <c:numCache>
                <c:formatCode>#,##0</c:formatCode>
                <c:ptCount val="2"/>
                <c:pt idx="0">
                  <c:v>66530</c:v>
                </c:pt>
                <c:pt idx="1">
                  <c:v>77509</c:v>
                </c:pt>
              </c:numCache>
            </c:numRef>
          </c:val>
          <c:extLst>
            <c:ext xmlns:c16="http://schemas.microsoft.com/office/drawing/2014/chart" uri="{C3380CC4-5D6E-409C-BE32-E72D297353CC}">
              <c16:uniqueId val="{00000001-ED85-4446-AB15-6C8E8DCC33D4}"/>
            </c:ext>
          </c:extLst>
        </c:ser>
        <c:dLbls>
          <c:showLegendKey val="0"/>
          <c:showVal val="0"/>
          <c:showCatName val="0"/>
          <c:showSerName val="0"/>
          <c:showPercent val="0"/>
          <c:showBubbleSize val="0"/>
        </c:dLbls>
        <c:gapWidth val="100"/>
        <c:shape val="box"/>
        <c:axId val="799106480"/>
        <c:axId val="799110008"/>
        <c:axId val="0"/>
      </c:bar3DChart>
      <c:catAx>
        <c:axId val="79910648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MX" sz="1197" b="0" i="0" u="none" strike="noStrike" kern="1200" baseline="0" noProof="1" dirty="0">
                <a:solidFill>
                  <a:schemeClr val="tx1">
                    <a:lumMod val="65000"/>
                    <a:lumOff val="35000"/>
                  </a:schemeClr>
                </a:solidFill>
                <a:latin typeface="+mn-lt"/>
                <a:ea typeface="+mn-ea"/>
                <a:cs typeface="+mn-cs"/>
              </a:defRPr>
            </a:pPr>
            <a:endParaRPr lang="es-PE"/>
          </a:p>
        </c:txPr>
        <c:crossAx val="799110008"/>
        <c:crosses val="autoZero"/>
        <c:auto val="1"/>
        <c:lblAlgn val="ctr"/>
        <c:lblOffset val="100"/>
        <c:noMultiLvlLbl val="0"/>
      </c:catAx>
      <c:valAx>
        <c:axId val="799110008"/>
        <c:scaling>
          <c:orientation val="minMax"/>
          <c:min val="40000"/>
        </c:scaling>
        <c:delete val="1"/>
        <c:axPos val="b"/>
        <c:majorGridlines>
          <c:spPr>
            <a:ln w="9525" cap="flat" cmpd="sng" algn="ctr">
              <a:noFill/>
              <a:round/>
            </a:ln>
            <a:effectLst/>
          </c:spPr>
        </c:majorGridlines>
        <c:numFmt formatCode="#,##0" sourceLinked="1"/>
        <c:majorTickMark val="out"/>
        <c:minorTickMark val="none"/>
        <c:tickLblPos val="nextTo"/>
        <c:crossAx val="799106480"/>
        <c:crosses val="autoZero"/>
        <c:crossBetween val="between"/>
        <c:majorUnit val="20000"/>
      </c:valAx>
      <c:spPr>
        <a:noFill/>
        <a:ln>
          <a:noFill/>
        </a:ln>
        <a:effectLst/>
      </c:spPr>
    </c:plotArea>
    <c:legend>
      <c:legendPos val="b"/>
      <c:legendEntry>
        <c:idx val="1"/>
        <c:txPr>
          <a:bodyPr rot="0" spcFirstLastPara="1" vertOverflow="ellipsis" vert="horz" wrap="square" anchor="ctr" anchorCtr="1"/>
          <a:lstStyle/>
          <a:p>
            <a:pPr>
              <a:defRPr lang="es-MX" sz="1197" b="0" i="0" u="none" strike="noStrike" kern="1200" baseline="0" noProof="1" dirty="0">
                <a:solidFill>
                  <a:srgbClr val="595959"/>
                </a:solidFill>
                <a:latin typeface="Calibri "/>
                <a:ea typeface="+mn-ea"/>
                <a:cs typeface="+mn-cs"/>
              </a:defRPr>
            </a:pPr>
            <a:endParaRPr lang="es-PE"/>
          </a:p>
        </c:txPr>
      </c:legendEntry>
      <c:layout>
        <c:manualLayout>
          <c:xMode val="edge"/>
          <c:yMode val="edge"/>
          <c:x val="0.22720946416144747"/>
          <c:y val="0.89993580326655032"/>
          <c:w val="0.30175787457340092"/>
          <c:h val="8.5297635223395438E-2"/>
        </c:manualLayout>
      </c:layout>
      <c:overlay val="0"/>
      <c:spPr>
        <a:noFill/>
        <a:ln>
          <a:noFill/>
        </a:ln>
        <a:effectLst/>
      </c:spPr>
      <c:txPr>
        <a:bodyPr rot="0" spcFirstLastPara="1" vertOverflow="ellipsis" vert="horz" wrap="square" anchor="ctr" anchorCtr="1"/>
        <a:lstStyle/>
        <a:p>
          <a:pPr>
            <a:defRPr lang="es-MX" sz="1197" b="1" i="0" u="none" strike="noStrike" kern="1200" baseline="0" noProof="1" dirty="0">
              <a:solidFill>
                <a:srgbClr val="595959"/>
              </a:solidFill>
              <a:latin typeface="Calibri "/>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s-MX" noProof="1" dirty="0"/>
      </a:pPr>
      <a:endParaRPr lang="es-PE"/>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Sheet1!$B$1</c:f>
              <c:strCache>
                <c:ptCount val="1"/>
                <c:pt idx="0">
                  <c:v>2021</c:v>
                </c:pt>
              </c:strCache>
            </c:strRef>
          </c:tx>
          <c:spPr>
            <a:solidFill>
              <a:srgbClr val="2E75B6"/>
            </a:solidFill>
            <a:ln>
              <a:noFill/>
            </a:ln>
            <a:effectLst/>
            <a:sp3d/>
          </c:spPr>
          <c:invertIfNegative val="0"/>
          <c:dLbls>
            <c:dLbl>
              <c:idx val="0"/>
              <c:layout>
                <c:manualLayout>
                  <c:x val="-0.12403433895557235"/>
                  <c:y val="-2.3525244995976635E-3"/>
                </c:manualLayout>
              </c:layout>
              <c:spPr>
                <a:noFill/>
                <a:ln>
                  <a:noFill/>
                </a:ln>
                <a:effectLst/>
              </c:spPr>
              <c:txPr>
                <a:bodyPr rot="0" spcFirstLastPara="1" vertOverflow="ellipsis" vert="horz" wrap="square" lIns="38100" tIns="19050" rIns="38100" bIns="19050" anchor="ctr" anchorCtr="1">
                  <a:noAutofit/>
                </a:bodyPr>
                <a:lstStyle/>
                <a:p>
                  <a:pPr>
                    <a:defRPr lang="es-MX" sz="1197" b="1" i="0" u="none" strike="noStrike" kern="1200" baseline="0" noProof="1" dirty="0">
                      <a:solidFill>
                        <a:schemeClr val="bg1"/>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15:layout>
                    <c:manualLayout>
                      <c:w val="0.10967320389104358"/>
                      <c:h val="7.8150863876634349E-2"/>
                    </c:manualLayout>
                  </c15:layout>
                </c:ext>
                <c:ext xmlns:c16="http://schemas.microsoft.com/office/drawing/2014/chart" uri="{C3380CC4-5D6E-409C-BE32-E72D297353CC}">
                  <c16:uniqueId val="{00000000-1267-4840-8A90-A94C0184B175}"/>
                </c:ext>
              </c:extLst>
            </c:dLbl>
            <c:dLbl>
              <c:idx val="1"/>
              <c:layout>
                <c:manualLayout>
                  <c:x val="-7.0529329994345011E-2"/>
                  <c:y val="-4.312911759471034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67-4840-8A90-A94C0184B175}"/>
                </c:ext>
              </c:extLst>
            </c:dLbl>
            <c:spPr>
              <a:noFill/>
              <a:ln>
                <a:noFill/>
              </a:ln>
              <a:effectLst/>
            </c:spPr>
            <c:txPr>
              <a:bodyPr rot="0" spcFirstLastPara="1" vertOverflow="ellipsis" vert="horz" wrap="square" lIns="38100" tIns="19050" rIns="38100" bIns="19050" anchor="ctr" anchorCtr="1">
                <a:spAutoFit/>
              </a:bodyPr>
              <a:lstStyle/>
              <a:p>
                <a:pPr>
                  <a:defRPr lang="es-MX" sz="1197" b="1" i="0" u="none" strike="noStrike" kern="1200" baseline="0" noProof="1" dirty="0">
                    <a:solidFill>
                      <a:schemeClr val="bg1"/>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Egresos</c:v>
                </c:pt>
                <c:pt idx="1">
                  <c:v>Ingresos</c:v>
                </c:pt>
              </c:strCache>
            </c:strRef>
          </c:cat>
          <c:val>
            <c:numRef>
              <c:f>Sheet1!$B$2:$B$3</c:f>
              <c:numCache>
                <c:formatCode>#\ ###\ ###\ ##0</c:formatCode>
                <c:ptCount val="2"/>
                <c:pt idx="0" formatCode="#,##0">
                  <c:v>217609</c:v>
                </c:pt>
                <c:pt idx="1">
                  <c:v>246004</c:v>
                </c:pt>
              </c:numCache>
            </c:numRef>
          </c:val>
          <c:shape val="cylinder"/>
          <c:extLst>
            <c:ext xmlns:c16="http://schemas.microsoft.com/office/drawing/2014/chart" uri="{C3380CC4-5D6E-409C-BE32-E72D297353CC}">
              <c16:uniqueId val="{00000002-1267-4840-8A90-A94C0184B175}"/>
            </c:ext>
          </c:extLst>
        </c:ser>
        <c:ser>
          <c:idx val="1"/>
          <c:order val="1"/>
          <c:tx>
            <c:strRef>
              <c:f>Sheet1!$C$1</c:f>
              <c:strCache>
                <c:ptCount val="1"/>
                <c:pt idx="0">
                  <c:v>2022</c:v>
                </c:pt>
              </c:strCache>
            </c:strRef>
          </c:tx>
          <c:spPr>
            <a:solidFill>
              <a:srgbClr val="C00000"/>
            </a:solidFill>
            <a:ln>
              <a:noFill/>
            </a:ln>
            <a:effectLst/>
            <a:sp3d/>
          </c:spPr>
          <c:invertIfNegative val="0"/>
          <c:dLbls>
            <c:dLbl>
              <c:idx val="0"/>
              <c:layout>
                <c:manualLayout>
                  <c:x val="-8.998569688933683E-2"/>
                  <c:y val="-4.7050489991953288E-3"/>
                </c:manualLayout>
              </c:layout>
              <c:spPr>
                <a:noFill/>
                <a:ln>
                  <a:noFill/>
                </a:ln>
                <a:effectLst/>
              </c:spPr>
              <c:txPr>
                <a:bodyPr rot="0" spcFirstLastPara="1" vertOverflow="ellipsis" vert="horz" wrap="square" lIns="38100" tIns="19050" rIns="38100" bIns="19050" anchor="ctr" anchorCtr="1">
                  <a:noAutofit/>
                </a:bodyPr>
                <a:lstStyle/>
                <a:p>
                  <a:pPr>
                    <a:defRPr lang="es-MX" sz="1197" b="1" i="0" u="none" strike="noStrike" kern="1200" baseline="0" noProof="1" dirty="0">
                      <a:solidFill>
                        <a:schemeClr val="bg1"/>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15:layout>
                    <c:manualLayout>
                      <c:w val="0.10967320389104358"/>
                      <c:h val="5.4625618880657728E-2"/>
                    </c:manualLayout>
                  </c15:layout>
                </c:ext>
                <c:ext xmlns:c16="http://schemas.microsoft.com/office/drawing/2014/chart" uri="{C3380CC4-5D6E-409C-BE32-E72D297353CC}">
                  <c16:uniqueId val="{00000003-1267-4840-8A90-A94C0184B175}"/>
                </c:ext>
              </c:extLst>
            </c:dLbl>
            <c:dLbl>
              <c:idx val="1"/>
              <c:layout>
                <c:manualLayout>
                  <c:x val="-0.11430615550807649"/>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67-4840-8A90-A94C0184B175}"/>
                </c:ext>
              </c:extLst>
            </c:dLbl>
            <c:spPr>
              <a:noFill/>
              <a:ln>
                <a:noFill/>
              </a:ln>
              <a:effectLst/>
            </c:spPr>
            <c:txPr>
              <a:bodyPr rot="0" spcFirstLastPara="1" vertOverflow="ellipsis" vert="horz" wrap="square" lIns="38100" tIns="19050" rIns="38100" bIns="19050" anchor="ctr" anchorCtr="1">
                <a:spAutoFit/>
              </a:bodyPr>
              <a:lstStyle/>
              <a:p>
                <a:pPr>
                  <a:defRPr lang="es-MX" sz="1197" b="1" i="0" u="none" strike="noStrike" kern="1200" baseline="0" noProof="1" dirty="0">
                    <a:solidFill>
                      <a:schemeClr val="bg1"/>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Egresos</c:v>
                </c:pt>
                <c:pt idx="1">
                  <c:v>Ingresos</c:v>
                </c:pt>
              </c:strCache>
            </c:strRef>
          </c:cat>
          <c:val>
            <c:numRef>
              <c:f>Sheet1!$C$2:$C$3</c:f>
              <c:numCache>
                <c:formatCode>#\ ###\ ###\ ##0</c:formatCode>
                <c:ptCount val="2"/>
                <c:pt idx="0" formatCode="#,##0">
                  <c:v>240202</c:v>
                </c:pt>
                <c:pt idx="1">
                  <c:v>239140</c:v>
                </c:pt>
              </c:numCache>
            </c:numRef>
          </c:val>
          <c:shape val="cylinder"/>
          <c:extLst>
            <c:ext xmlns:c16="http://schemas.microsoft.com/office/drawing/2014/chart" uri="{C3380CC4-5D6E-409C-BE32-E72D297353CC}">
              <c16:uniqueId val="{00000005-1267-4840-8A90-A94C0184B175}"/>
            </c:ext>
          </c:extLst>
        </c:ser>
        <c:dLbls>
          <c:showLegendKey val="0"/>
          <c:showVal val="0"/>
          <c:showCatName val="0"/>
          <c:showSerName val="0"/>
          <c:showPercent val="0"/>
          <c:showBubbleSize val="0"/>
        </c:dLbls>
        <c:gapWidth val="150"/>
        <c:shape val="box"/>
        <c:axId val="799107656"/>
        <c:axId val="799103736"/>
        <c:axId val="0"/>
      </c:bar3DChart>
      <c:catAx>
        <c:axId val="799107656"/>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es-MX" sz="1600" b="0" i="0" u="none" strike="noStrike" kern="1200" baseline="0" noProof="1" dirty="0">
                <a:solidFill>
                  <a:schemeClr val="tx1">
                    <a:lumMod val="65000"/>
                    <a:lumOff val="35000"/>
                  </a:schemeClr>
                </a:solidFill>
                <a:latin typeface="+mn-lt"/>
                <a:ea typeface="+mn-ea"/>
                <a:cs typeface="+mn-cs"/>
              </a:defRPr>
            </a:pPr>
            <a:endParaRPr lang="es-PE"/>
          </a:p>
        </c:txPr>
        <c:crossAx val="799103736"/>
        <c:crosses val="autoZero"/>
        <c:auto val="1"/>
        <c:lblAlgn val="ctr"/>
        <c:lblOffset val="100"/>
        <c:noMultiLvlLbl val="0"/>
      </c:catAx>
      <c:valAx>
        <c:axId val="799103736"/>
        <c:scaling>
          <c:orientation val="minMax"/>
          <c:max val="250000"/>
          <c:min val="0"/>
        </c:scaling>
        <c:delete val="1"/>
        <c:axPos val="b"/>
        <c:majorGridlines>
          <c:spPr>
            <a:ln w="9525" cap="flat" cmpd="sng" algn="ctr">
              <a:noFill/>
              <a:prstDash val="lgDash"/>
              <a:round/>
            </a:ln>
            <a:effectLst/>
          </c:spPr>
        </c:majorGridlines>
        <c:numFmt formatCode="#,##0" sourceLinked="1"/>
        <c:majorTickMark val="out"/>
        <c:minorTickMark val="none"/>
        <c:tickLblPos val="nextTo"/>
        <c:crossAx val="799107656"/>
        <c:crosses val="autoZero"/>
        <c:crossBetween val="between"/>
        <c:majorUnit val="10000"/>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s-MX" sz="1197" b="0" i="0" u="none" strike="noStrike" kern="1200" baseline="0" noProof="1" dirty="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s-MX" noProof="1" dirty="0"/>
      </a:pPr>
      <a:endParaRPr lang="es-PE"/>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MX" sz="1862" b="0" i="0" u="none" strike="noStrike" kern="1200" spc="0" baseline="0" noProof="1" dirty="0">
                <a:solidFill>
                  <a:schemeClr val="tx1">
                    <a:lumMod val="65000"/>
                    <a:lumOff val="35000"/>
                  </a:schemeClr>
                </a:solidFill>
                <a:latin typeface="+mn-lt"/>
                <a:ea typeface="+mn-ea"/>
                <a:cs typeface="+mn-cs"/>
              </a:defRPr>
            </a:pPr>
            <a:r>
              <a:rPr lang="es-MX" b="0" noProof="1"/>
              <a:t>Ingresos</a:t>
            </a:r>
          </a:p>
          <a:p>
            <a:pPr>
              <a:defRPr/>
            </a:pPr>
            <a:r>
              <a:rPr lang="es-MX" b="0" noProof="1"/>
              <a:t>2022</a:t>
            </a:r>
          </a:p>
        </c:rich>
      </c:tx>
      <c:layout>
        <c:manualLayout>
          <c:xMode val="edge"/>
          <c:yMode val="edge"/>
          <c:x val="0.33431545168513549"/>
          <c:y val="0.38725439675799445"/>
        </c:manualLayout>
      </c:layout>
      <c:overlay val="0"/>
      <c:spPr>
        <a:noFill/>
        <a:ln>
          <a:noFill/>
        </a:ln>
        <a:effectLst/>
      </c:spPr>
      <c:txPr>
        <a:bodyPr rot="0" spcFirstLastPara="1" vertOverflow="ellipsis" vert="horz" wrap="square" anchor="ctr" anchorCtr="1"/>
        <a:lstStyle/>
        <a:p>
          <a:pPr>
            <a:defRPr lang="es-MX" sz="1862" b="0" i="0" u="none" strike="noStrike" kern="1200" spc="0" baseline="0" noProof="1" dirty="0">
              <a:solidFill>
                <a:schemeClr val="tx1">
                  <a:lumMod val="65000"/>
                  <a:lumOff val="35000"/>
                </a:schemeClr>
              </a:solidFill>
              <a:latin typeface="+mn-lt"/>
              <a:ea typeface="+mn-ea"/>
              <a:cs typeface="+mn-cs"/>
            </a:defRPr>
          </a:pPr>
          <a:endParaRPr lang="es-PE"/>
        </a:p>
      </c:txPr>
    </c:title>
    <c:autoTitleDeleted val="0"/>
    <c:plotArea>
      <c:layout>
        <c:manualLayout>
          <c:layoutTarget val="inner"/>
          <c:xMode val="edge"/>
          <c:yMode val="edge"/>
          <c:x val="2.7662859625065511E-2"/>
          <c:y val="8.4924056421076755E-2"/>
          <c:w val="0.95393427060034208"/>
          <c:h val="0.85465333243542196"/>
        </c:manualLayout>
      </c:layout>
      <c:doughnutChart>
        <c:varyColors val="1"/>
        <c:ser>
          <c:idx val="0"/>
          <c:order val="0"/>
          <c:tx>
            <c:strRef>
              <c:f>Sheet1!$B$1</c:f>
              <c:strCache>
                <c:ptCount val="1"/>
                <c:pt idx="0">
                  <c:v>2022</c:v>
                </c:pt>
              </c:strCache>
            </c:strRef>
          </c:tx>
          <c:spPr>
            <a:ln>
              <a:noFill/>
            </a:ln>
          </c:spPr>
          <c:dPt>
            <c:idx val="0"/>
            <c:bubble3D val="0"/>
            <c:spPr>
              <a:solidFill>
                <a:srgbClr val="C00000"/>
              </a:solidFill>
              <a:ln w="19050">
                <a:noFill/>
              </a:ln>
              <a:effectLst/>
            </c:spPr>
            <c:extLst>
              <c:ext xmlns:c16="http://schemas.microsoft.com/office/drawing/2014/chart" uri="{C3380CC4-5D6E-409C-BE32-E72D297353CC}">
                <c16:uniqueId val="{00000001-44FE-496C-8FFF-6096F6B919C6}"/>
              </c:ext>
            </c:extLst>
          </c:dPt>
          <c:dPt>
            <c:idx val="1"/>
            <c:bubble3D val="0"/>
            <c:spPr>
              <a:solidFill>
                <a:srgbClr val="2E75B6"/>
              </a:solidFill>
              <a:ln w="19050">
                <a:noFill/>
              </a:ln>
              <a:effectLst/>
            </c:spPr>
            <c:extLst>
              <c:ext xmlns:c16="http://schemas.microsoft.com/office/drawing/2014/chart" uri="{C3380CC4-5D6E-409C-BE32-E72D297353CC}">
                <c16:uniqueId val="{00000003-44FE-496C-8FFF-6096F6B919C6}"/>
              </c:ext>
            </c:extLst>
          </c:dPt>
          <c:dPt>
            <c:idx val="2"/>
            <c:bubble3D val="0"/>
            <c:spPr>
              <a:solidFill>
                <a:srgbClr val="7F7F7F"/>
              </a:solidFill>
              <a:ln w="19050">
                <a:noFill/>
              </a:ln>
              <a:effectLst/>
            </c:spPr>
            <c:extLst>
              <c:ext xmlns:c16="http://schemas.microsoft.com/office/drawing/2014/chart" uri="{C3380CC4-5D6E-409C-BE32-E72D297353CC}">
                <c16:uniqueId val="{00000005-44FE-496C-8FFF-6096F6B919C6}"/>
              </c:ext>
            </c:extLst>
          </c:dPt>
          <c:dLbls>
            <c:spPr>
              <a:noFill/>
              <a:ln>
                <a:noFill/>
              </a:ln>
              <a:effectLst/>
            </c:spPr>
            <c:txPr>
              <a:bodyPr rot="0" spcFirstLastPara="1" vertOverflow="ellipsis" vert="horz" wrap="square" lIns="38100" tIns="19050" rIns="38100" bIns="19050" anchor="ctr" anchorCtr="1">
                <a:spAutoFit/>
              </a:bodyPr>
              <a:lstStyle/>
              <a:p>
                <a:pPr>
                  <a:defRPr lang="es-MX" sz="1197" b="1" i="0" u="none" strike="noStrike" kern="1200" baseline="0" noProof="1" dirty="0">
                    <a:solidFill>
                      <a:schemeClr val="bg1"/>
                    </a:solidFill>
                    <a:latin typeface="+mn-lt"/>
                    <a:ea typeface="+mn-ea"/>
                    <a:cs typeface="+mn-cs"/>
                  </a:defRPr>
                </a:pPr>
                <a:endParaRPr lang="es-P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Entidades Captadoras</c:v>
                </c:pt>
                <c:pt idx="1">
                  <c:v>Total Sectores</c:v>
                </c:pt>
                <c:pt idx="2">
                  <c:v>Ingresos varios</c:v>
                </c:pt>
              </c:strCache>
            </c:strRef>
          </c:cat>
          <c:val>
            <c:numRef>
              <c:f>Sheet1!$B$2:$B$4</c:f>
              <c:numCache>
                <c:formatCode>0%</c:formatCode>
                <c:ptCount val="3"/>
                <c:pt idx="0">
                  <c:v>0.79</c:v>
                </c:pt>
                <c:pt idx="1">
                  <c:v>0.11</c:v>
                </c:pt>
                <c:pt idx="2">
                  <c:v>0.1</c:v>
                </c:pt>
              </c:numCache>
            </c:numRef>
          </c:val>
          <c:extLst>
            <c:ext xmlns:c16="http://schemas.microsoft.com/office/drawing/2014/chart" uri="{C3380CC4-5D6E-409C-BE32-E72D297353CC}">
              <c16:uniqueId val="{00000006-44FE-496C-8FFF-6096F6B919C6}"/>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lang="es-MX" noProof="1" dirty="0"/>
      </a:pPr>
      <a:endParaRPr lang="es-PE"/>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MX" sz="1862" b="0" i="0" u="none" strike="noStrike" kern="1200" spc="0" baseline="0" noProof="1" dirty="0">
                <a:solidFill>
                  <a:schemeClr val="tx1">
                    <a:lumMod val="65000"/>
                    <a:lumOff val="35000"/>
                  </a:schemeClr>
                </a:solidFill>
                <a:latin typeface="+mn-lt"/>
                <a:ea typeface="+mn-ea"/>
                <a:cs typeface="+mn-cs"/>
              </a:defRPr>
            </a:pPr>
            <a:r>
              <a:rPr lang="es-MX" b="0" noProof="1"/>
              <a:t>Egresos</a:t>
            </a:r>
          </a:p>
          <a:p>
            <a:pPr>
              <a:defRPr/>
            </a:pPr>
            <a:r>
              <a:rPr lang="es-MX" b="0" noProof="1"/>
              <a:t>2022</a:t>
            </a:r>
          </a:p>
        </c:rich>
      </c:tx>
      <c:layout>
        <c:manualLayout>
          <c:xMode val="edge"/>
          <c:yMode val="edge"/>
          <c:x val="0.36306958273303108"/>
          <c:y val="0.38725439675799445"/>
        </c:manualLayout>
      </c:layout>
      <c:overlay val="0"/>
      <c:spPr>
        <a:noFill/>
        <a:ln>
          <a:noFill/>
        </a:ln>
        <a:effectLst/>
      </c:spPr>
      <c:txPr>
        <a:bodyPr rot="0" spcFirstLastPara="1" vertOverflow="ellipsis" vert="horz" wrap="square" anchor="ctr" anchorCtr="1"/>
        <a:lstStyle/>
        <a:p>
          <a:pPr>
            <a:defRPr lang="es-MX" sz="1862" b="0" i="0" u="none" strike="noStrike" kern="1200" spc="0" baseline="0" noProof="1" dirty="0">
              <a:solidFill>
                <a:schemeClr val="tx1">
                  <a:lumMod val="65000"/>
                  <a:lumOff val="35000"/>
                </a:schemeClr>
              </a:solidFill>
              <a:latin typeface="+mn-lt"/>
              <a:ea typeface="+mn-ea"/>
              <a:cs typeface="+mn-cs"/>
            </a:defRPr>
          </a:pPr>
          <a:endParaRPr lang="es-PE"/>
        </a:p>
      </c:txPr>
    </c:title>
    <c:autoTitleDeleted val="0"/>
    <c:plotArea>
      <c:layout>
        <c:manualLayout>
          <c:layoutTarget val="inner"/>
          <c:xMode val="edge"/>
          <c:yMode val="edge"/>
          <c:x val="2.7662859625065511E-2"/>
          <c:y val="8.4924056421076755E-2"/>
          <c:w val="0.95393427060034208"/>
          <c:h val="0.85465333243542196"/>
        </c:manualLayout>
      </c:layout>
      <c:doughnutChart>
        <c:varyColors val="1"/>
        <c:ser>
          <c:idx val="0"/>
          <c:order val="0"/>
          <c:tx>
            <c:strRef>
              <c:f>Sheet1!$B$1</c:f>
              <c:strCache>
                <c:ptCount val="1"/>
                <c:pt idx="0">
                  <c:v>2022</c:v>
                </c:pt>
              </c:strCache>
            </c:strRef>
          </c:tx>
          <c:spPr>
            <a:ln>
              <a:noFill/>
            </a:ln>
          </c:spPr>
          <c:dPt>
            <c:idx val="0"/>
            <c:bubble3D val="0"/>
            <c:spPr>
              <a:solidFill>
                <a:srgbClr val="C00000"/>
              </a:solidFill>
              <a:ln w="19050">
                <a:noFill/>
              </a:ln>
              <a:effectLst/>
            </c:spPr>
            <c:extLst>
              <c:ext xmlns:c16="http://schemas.microsoft.com/office/drawing/2014/chart" uri="{C3380CC4-5D6E-409C-BE32-E72D297353CC}">
                <c16:uniqueId val="{00000001-0450-4BDE-9139-C9B00783C814}"/>
              </c:ext>
            </c:extLst>
          </c:dPt>
          <c:dPt>
            <c:idx val="1"/>
            <c:bubble3D val="0"/>
            <c:spPr>
              <a:solidFill>
                <a:srgbClr val="2E75B6"/>
              </a:solidFill>
              <a:ln w="19050">
                <a:noFill/>
              </a:ln>
              <a:effectLst/>
            </c:spPr>
            <c:extLst>
              <c:ext xmlns:c16="http://schemas.microsoft.com/office/drawing/2014/chart" uri="{C3380CC4-5D6E-409C-BE32-E72D297353CC}">
                <c16:uniqueId val="{00000003-0450-4BDE-9139-C9B00783C814}"/>
              </c:ext>
            </c:extLst>
          </c:dPt>
          <c:dPt>
            <c:idx val="2"/>
            <c:bubble3D val="0"/>
            <c:spPr>
              <a:solidFill>
                <a:srgbClr val="7F7F7F"/>
              </a:solidFill>
              <a:ln w="19050">
                <a:noFill/>
              </a:ln>
              <a:effectLst/>
            </c:spPr>
            <c:extLst>
              <c:ext xmlns:c16="http://schemas.microsoft.com/office/drawing/2014/chart" uri="{C3380CC4-5D6E-409C-BE32-E72D297353CC}">
                <c16:uniqueId val="{00000005-0450-4BDE-9139-C9B00783C814}"/>
              </c:ext>
            </c:extLst>
          </c:dPt>
          <c:dLbls>
            <c:spPr>
              <a:noFill/>
              <a:ln>
                <a:noFill/>
              </a:ln>
              <a:effectLst/>
            </c:spPr>
            <c:txPr>
              <a:bodyPr rot="0" spcFirstLastPara="1" vertOverflow="ellipsis" vert="horz" wrap="square" lIns="38100" tIns="19050" rIns="38100" bIns="19050" anchor="ctr" anchorCtr="1">
                <a:spAutoFit/>
              </a:bodyPr>
              <a:lstStyle/>
              <a:p>
                <a:pPr>
                  <a:defRPr lang="es-MX" sz="1197" b="1" i="0" u="none" strike="noStrike" kern="1200" baseline="0" noProof="1" dirty="0">
                    <a:solidFill>
                      <a:schemeClr val="bg1"/>
                    </a:solidFill>
                    <a:latin typeface="+mn-lt"/>
                    <a:ea typeface="+mn-ea"/>
                    <a:cs typeface="+mn-cs"/>
                  </a:defRPr>
                </a:pPr>
                <a:endParaRPr lang="es-P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Entidades</c:v>
                </c:pt>
                <c:pt idx="1">
                  <c:v>Entidades de gastos e inversión </c:v>
                </c:pt>
                <c:pt idx="2">
                  <c:v>Gastos varios</c:v>
                </c:pt>
              </c:strCache>
            </c:strRef>
          </c:cat>
          <c:val>
            <c:numRef>
              <c:f>Sheet1!$B$2:$B$4</c:f>
              <c:numCache>
                <c:formatCode>0%</c:formatCode>
                <c:ptCount val="3"/>
                <c:pt idx="0">
                  <c:v>0.1</c:v>
                </c:pt>
                <c:pt idx="1">
                  <c:v>0.87</c:v>
                </c:pt>
                <c:pt idx="2">
                  <c:v>0.03</c:v>
                </c:pt>
              </c:numCache>
            </c:numRef>
          </c:val>
          <c:extLst>
            <c:ext xmlns:c16="http://schemas.microsoft.com/office/drawing/2014/chart" uri="{C3380CC4-5D6E-409C-BE32-E72D297353CC}">
              <c16:uniqueId val="{00000006-0450-4BDE-9139-C9B00783C814}"/>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lang="es-MX" noProof="1" dirty="0"/>
      </a:pPr>
      <a:endParaRPr lang="es-PE"/>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Saldo final</c:v>
                </c:pt>
              </c:strCache>
            </c:strRef>
          </c:tx>
          <c:spPr>
            <a:solidFill>
              <a:schemeClr val="bg1">
                <a:lumMod val="50000"/>
              </a:schemeClr>
            </a:solidFill>
            <a:ln>
              <a:noFill/>
            </a:ln>
            <a:effectLst/>
            <a:sp3d/>
          </c:spPr>
          <c:invertIfNegative val="0"/>
          <c:dLbls>
            <c:dLbl>
              <c:idx val="0"/>
              <c:layout>
                <c:manualLayout>
                  <c:x val="4.1206139390311362E-3"/>
                  <c:y val="0.31226334372571973"/>
                </c:manualLayout>
              </c:layout>
              <c:spPr>
                <a:noFill/>
                <a:ln>
                  <a:noFill/>
                </a:ln>
                <a:effectLst/>
              </c:spPr>
              <c:txPr>
                <a:bodyPr rot="0" spcFirstLastPara="1" vertOverflow="ellipsis" vert="horz" wrap="square" lIns="38100" tIns="19050" rIns="38100" bIns="19050" anchor="ctr" anchorCtr="1">
                  <a:spAutoFit/>
                </a:bodyPr>
                <a:lstStyle/>
                <a:p>
                  <a:pPr>
                    <a:defRPr lang="es-MX" sz="1197" b="1" i="0" u="none" strike="noStrike" kern="1200" baseline="0" noProof="1" dirty="0">
                      <a:solidFill>
                        <a:schemeClr val="bg1"/>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86-42C2-BA79-3BA0497E7088}"/>
                </c:ext>
              </c:extLst>
            </c:dLbl>
            <c:dLbl>
              <c:idx val="1"/>
              <c:layout>
                <c:manualLayout>
                  <c:x val="-1.2361841817093334E-2"/>
                  <c:y val="0.32787651091200565"/>
                </c:manualLayout>
              </c:layout>
              <c:spPr>
                <a:noFill/>
                <a:ln>
                  <a:noFill/>
                </a:ln>
                <a:effectLst/>
              </c:spPr>
              <c:txPr>
                <a:bodyPr rot="0" spcFirstLastPara="1" vertOverflow="ellipsis" vert="horz" wrap="square" lIns="38100" tIns="19050" rIns="38100" bIns="19050" anchor="ctr" anchorCtr="1">
                  <a:spAutoFit/>
                </a:bodyPr>
                <a:lstStyle/>
                <a:p>
                  <a:pPr>
                    <a:defRPr lang="es-MX" sz="1197" b="1" i="0" u="none" strike="noStrike" kern="1200" baseline="0" noProof="1" dirty="0">
                      <a:solidFill>
                        <a:schemeClr val="bg1"/>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E86-42C2-BA79-3BA0497E7088}"/>
                </c:ext>
              </c:extLst>
            </c:dLbl>
            <c:spPr>
              <a:noFill/>
              <a:ln>
                <a:noFill/>
              </a:ln>
              <a:effectLst/>
            </c:spPr>
            <c:txPr>
              <a:bodyPr rot="0" spcFirstLastPara="1" vertOverflow="ellipsis" vert="horz" wrap="square" lIns="38100" tIns="19050" rIns="38100" bIns="19050" anchor="ctr" anchorCtr="1">
                <a:spAutoFit/>
              </a:bodyPr>
              <a:lstStyle/>
              <a:p>
                <a:pPr>
                  <a:defRPr lang="es-MX" sz="1197" b="0" i="0" u="none" strike="noStrike" kern="1200" baseline="0" noProof="1" dirty="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2022</c:v>
                </c:pt>
                <c:pt idx="1">
                  <c:v>2021</c:v>
                </c:pt>
              </c:numCache>
            </c:numRef>
          </c:cat>
          <c:val>
            <c:numRef>
              <c:f>Sheet1!$B$2:$B$3</c:f>
              <c:numCache>
                <c:formatCode>#,##0</c:formatCode>
                <c:ptCount val="2"/>
                <c:pt idx="0">
                  <c:v>75811</c:v>
                </c:pt>
                <c:pt idx="1">
                  <c:v>76873</c:v>
                </c:pt>
              </c:numCache>
            </c:numRef>
          </c:val>
          <c:shape val="cylinder"/>
          <c:extLst>
            <c:ext xmlns:c16="http://schemas.microsoft.com/office/drawing/2014/chart" uri="{C3380CC4-5D6E-409C-BE32-E72D297353CC}">
              <c16:uniqueId val="{00000002-FE86-42C2-BA79-3BA0497E7088}"/>
            </c:ext>
          </c:extLst>
        </c:ser>
        <c:dLbls>
          <c:showLegendKey val="0"/>
          <c:showVal val="1"/>
          <c:showCatName val="0"/>
          <c:showSerName val="0"/>
          <c:showPercent val="0"/>
          <c:showBubbleSize val="0"/>
        </c:dLbls>
        <c:gapWidth val="100"/>
        <c:shape val="box"/>
        <c:axId val="799106480"/>
        <c:axId val="799110008"/>
        <c:axId val="0"/>
      </c:bar3DChart>
      <c:catAx>
        <c:axId val="7991064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MX" sz="1197" b="0" i="0" u="none" strike="noStrike" kern="1200" baseline="0" noProof="1" dirty="0">
                <a:solidFill>
                  <a:schemeClr val="tx1">
                    <a:lumMod val="65000"/>
                    <a:lumOff val="35000"/>
                  </a:schemeClr>
                </a:solidFill>
                <a:latin typeface="+mn-lt"/>
                <a:ea typeface="+mn-ea"/>
                <a:cs typeface="+mn-cs"/>
              </a:defRPr>
            </a:pPr>
            <a:endParaRPr lang="es-PE"/>
          </a:p>
        </c:txPr>
        <c:crossAx val="799110008"/>
        <c:crosses val="autoZero"/>
        <c:auto val="1"/>
        <c:lblAlgn val="ctr"/>
        <c:lblOffset val="100"/>
        <c:noMultiLvlLbl val="0"/>
      </c:catAx>
      <c:valAx>
        <c:axId val="799110008"/>
        <c:scaling>
          <c:orientation val="minMax"/>
          <c:max val="80000"/>
          <c:min val="0"/>
        </c:scaling>
        <c:delete val="1"/>
        <c:axPos val="l"/>
        <c:majorGridlines>
          <c:spPr>
            <a:ln w="9525" cap="flat" cmpd="sng" algn="ctr">
              <a:noFill/>
              <a:round/>
            </a:ln>
            <a:effectLst/>
          </c:spPr>
        </c:majorGridlines>
        <c:numFmt formatCode="#,##0" sourceLinked="1"/>
        <c:majorTickMark val="out"/>
        <c:minorTickMark val="none"/>
        <c:tickLblPos val="nextTo"/>
        <c:crossAx val="799106480"/>
        <c:crosses val="autoZero"/>
        <c:crossBetween val="between"/>
        <c:majorUnit val="4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s-MX" noProof="1" dirty="0"/>
      </a:pPr>
      <a:endParaRPr lang="es-PE"/>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3.5294015565180199E-2"/>
          <c:w val="0.93630393192135064"/>
          <c:h val="0.91473081611215246"/>
        </c:manualLayout>
      </c:layout>
      <c:pie3DChart>
        <c:varyColors val="1"/>
        <c:ser>
          <c:idx val="0"/>
          <c:order val="0"/>
          <c:tx>
            <c:strRef>
              <c:f>Sheet1!$B$1</c:f>
              <c:strCache>
                <c:ptCount val="1"/>
                <c:pt idx="0">
                  <c:v>Deuda</c:v>
                </c:pt>
              </c:strCache>
            </c:strRef>
          </c:tx>
          <c:spPr>
            <a:scene3d>
              <a:camera prst="orthographicFront"/>
              <a:lightRig rig="threePt" dir="t"/>
            </a:scene3d>
            <a:sp3d>
              <a:bevelT w="508000" h="508000"/>
              <a:contourClr>
                <a:srgbClr val="000000"/>
              </a:contourClr>
            </a:sp3d>
          </c:spPr>
          <c:dPt>
            <c:idx val="0"/>
            <c:bubble3D val="0"/>
            <c:explosion val="29"/>
            <c:spPr>
              <a:solidFill>
                <a:srgbClr val="404040"/>
              </a:solidFill>
              <a:ln w="25400">
                <a:solidFill>
                  <a:schemeClr val="lt1"/>
                </a:solidFill>
              </a:ln>
              <a:effectLst/>
              <a:scene3d>
                <a:camera prst="orthographicFront"/>
                <a:lightRig rig="threePt" dir="t"/>
              </a:scene3d>
              <a:sp3d contourW="25400">
                <a:bevelT w="508000" h="508000"/>
                <a:contourClr>
                  <a:schemeClr val="lt1"/>
                </a:contourClr>
              </a:sp3d>
            </c:spPr>
            <c:extLst>
              <c:ext xmlns:c16="http://schemas.microsoft.com/office/drawing/2014/chart" uri="{C3380CC4-5D6E-409C-BE32-E72D297353CC}">
                <c16:uniqueId val="{00000001-A9F4-497B-B259-C531CDBDA32B}"/>
              </c:ext>
            </c:extLst>
          </c:dPt>
          <c:dPt>
            <c:idx val="1"/>
            <c:bubble3D val="0"/>
            <c:explosion val="14"/>
            <c:spPr>
              <a:solidFill>
                <a:srgbClr val="C00000"/>
              </a:solidFill>
              <a:ln w="25400">
                <a:solidFill>
                  <a:srgbClr val="2E75B6"/>
                </a:solidFill>
              </a:ln>
              <a:effectLst/>
              <a:scene3d>
                <a:camera prst="orthographicFront"/>
                <a:lightRig rig="threePt" dir="t"/>
              </a:scene3d>
              <a:sp3d contourW="25400">
                <a:bevelT w="508000" h="508000"/>
                <a:contourClr>
                  <a:srgbClr val="2E75B6"/>
                </a:contourClr>
              </a:sp3d>
            </c:spPr>
            <c:extLst>
              <c:ext xmlns:c16="http://schemas.microsoft.com/office/drawing/2014/chart" uri="{C3380CC4-5D6E-409C-BE32-E72D297353CC}">
                <c16:uniqueId val="{00000003-A9F4-497B-B259-C531CDBDA32B}"/>
              </c:ext>
            </c:extLst>
          </c:dPt>
          <c:dPt>
            <c:idx val="2"/>
            <c:bubble3D val="0"/>
            <c:explosion val="34"/>
            <c:spPr>
              <a:solidFill>
                <a:schemeClr val="bg1">
                  <a:lumMod val="50000"/>
                </a:schemeClr>
              </a:solidFill>
              <a:ln w="25400">
                <a:solidFill>
                  <a:schemeClr val="lt1"/>
                </a:solidFill>
              </a:ln>
              <a:effectLst/>
              <a:scene3d>
                <a:camera prst="orthographicFront"/>
                <a:lightRig rig="threePt" dir="t"/>
              </a:scene3d>
              <a:sp3d contourW="25400">
                <a:bevelT w="508000" h="508000"/>
                <a:contourClr>
                  <a:schemeClr val="lt1"/>
                </a:contourClr>
              </a:sp3d>
            </c:spPr>
            <c:extLst>
              <c:ext xmlns:c16="http://schemas.microsoft.com/office/drawing/2014/chart" uri="{C3380CC4-5D6E-409C-BE32-E72D297353CC}">
                <c16:uniqueId val="{00000005-A9F4-497B-B259-C531CDBDA32B}"/>
              </c:ext>
            </c:extLst>
          </c:dPt>
          <c:dPt>
            <c:idx val="3"/>
            <c:bubble3D val="0"/>
            <c:spPr>
              <a:solidFill>
                <a:srgbClr val="2E75B6"/>
              </a:solidFill>
              <a:ln w="25400">
                <a:solidFill>
                  <a:schemeClr val="lt1"/>
                </a:solidFill>
              </a:ln>
              <a:effectLst/>
              <a:scene3d>
                <a:camera prst="orthographicFront"/>
                <a:lightRig rig="threePt" dir="t"/>
              </a:scene3d>
              <a:sp3d contourW="25400">
                <a:bevelT w="508000" h="508000"/>
                <a:contourClr>
                  <a:schemeClr val="lt1"/>
                </a:contourClr>
              </a:sp3d>
            </c:spPr>
            <c:extLst>
              <c:ext xmlns:c16="http://schemas.microsoft.com/office/drawing/2014/chart" uri="{C3380CC4-5D6E-409C-BE32-E72D297353CC}">
                <c16:uniqueId val="{00000007-A9F4-497B-B259-C531CDBDA32B}"/>
              </c:ext>
            </c:extLst>
          </c:dPt>
          <c:cat>
            <c:strRef>
              <c:f>Sheet1!$A$2:$A$5</c:f>
              <c:strCache>
                <c:ptCount val="4"/>
                <c:pt idx="0">
                  <c:v>Interna</c:v>
                </c:pt>
                <c:pt idx="1">
                  <c:v>Externa</c:v>
                </c:pt>
                <c:pt idx="2">
                  <c:v>Interes D.Interna</c:v>
                </c:pt>
                <c:pt idx="3">
                  <c:v>Interes D.externa</c:v>
                </c:pt>
              </c:strCache>
            </c:strRef>
          </c:cat>
          <c:val>
            <c:numRef>
              <c:f>Sheet1!$B$2:$B$5</c:f>
              <c:numCache>
                <c:formatCode>0%</c:formatCode>
                <c:ptCount val="4"/>
                <c:pt idx="0">
                  <c:v>0.31090000000000001</c:v>
                </c:pt>
                <c:pt idx="1">
                  <c:v>0.32479999999999998</c:v>
                </c:pt>
                <c:pt idx="2">
                  <c:v>0.1799</c:v>
                </c:pt>
                <c:pt idx="3">
                  <c:v>0.18429999999999999</c:v>
                </c:pt>
              </c:numCache>
            </c:numRef>
          </c:val>
          <c:extLst>
            <c:ext xmlns:c16="http://schemas.microsoft.com/office/drawing/2014/chart" uri="{C3380CC4-5D6E-409C-BE32-E72D297353CC}">
              <c16:uniqueId val="{00000008-A9F4-497B-B259-C531CDBDA32B}"/>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s-MX" noProof="1" dirty="0"/>
      </a:pPr>
      <a:endParaRPr lang="es-PE"/>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MX" sz="2000" dirty="0"/>
              <a:t>Posición</a:t>
            </a:r>
            <a:r>
              <a:rPr lang="es-MX" sz="2000" baseline="0" dirty="0"/>
              <a:t> de deuda</a:t>
            </a:r>
          </a:p>
          <a:p>
            <a:pPr>
              <a:defRPr/>
            </a:pPr>
            <a:r>
              <a:rPr lang="es-MX" sz="1400" baseline="0" dirty="0"/>
              <a:t>(2022 – 2021)</a:t>
            </a:r>
            <a:endParaRPr lang="es-MX" sz="14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PE"/>
        </a:p>
      </c:txPr>
    </c:title>
    <c:autoTitleDeleted val="0"/>
    <c:view3D>
      <c:rotX val="15"/>
      <c:rotY val="2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958083143058327"/>
          <c:y val="0.19980384002633633"/>
          <c:w val="0.79432943011024404"/>
          <c:h val="0.67053327279753339"/>
        </c:manualLayout>
      </c:layout>
      <c:bar3DChart>
        <c:barDir val="bar"/>
        <c:grouping val="clustered"/>
        <c:varyColors val="0"/>
        <c:ser>
          <c:idx val="0"/>
          <c:order val="0"/>
          <c:tx>
            <c:strRef>
              <c:f>Hoja1!$B$1</c:f>
              <c:strCache>
                <c:ptCount val="1"/>
                <c:pt idx="0">
                  <c:v>2022</c:v>
                </c:pt>
              </c:strCache>
            </c:strRef>
          </c:tx>
          <c:spPr>
            <a:solidFill>
              <a:schemeClr val="accent1"/>
            </a:solidFill>
            <a:ln>
              <a:noFill/>
            </a:ln>
            <a:effectLst/>
            <a:scene3d>
              <a:camera prst="orthographicFront"/>
              <a:lightRig rig="threePt" dir="t"/>
            </a:scene3d>
            <a:sp3d>
              <a:bevelT/>
            </a:sp3d>
          </c:spPr>
          <c:invertIfNegative val="0"/>
          <c:dLbls>
            <c:dLbl>
              <c:idx val="0"/>
              <c:layout>
                <c:manualLayout>
                  <c:x val="-0.12965403372521442"/>
                  <c:y val="3.89128425862152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C1-41C6-BCD1-C3D6892F204D}"/>
                </c:ext>
              </c:extLst>
            </c:dLbl>
            <c:dLbl>
              <c:idx val="1"/>
              <c:layout>
                <c:manualLayout>
                  <c:x val="-0.1324243898534786"/>
                  <c:y val="3.89128425862149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C1-41C6-BCD1-C3D6892F204D}"/>
                </c:ext>
              </c:extLst>
            </c:dLbl>
            <c:dLbl>
              <c:idx val="2"/>
              <c:layout>
                <c:manualLayout>
                  <c:x val="-9.6882427582336839E-2"/>
                  <c:y val="3.89128425862149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CC1-41C6-BCD1-C3D6892F204D}"/>
                </c:ext>
              </c:extLst>
            </c:dLbl>
            <c:dLbl>
              <c:idx val="3"/>
              <c:layout>
                <c:manualLayout>
                  <c:x val="-9.837291263297143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C1-41C6-BCD1-C3D6892F204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Deuda Interna</c:v>
                </c:pt>
                <c:pt idx="1">
                  <c:v>Deuda externa</c:v>
                </c:pt>
                <c:pt idx="2">
                  <c:v>Intereses deuda interna</c:v>
                </c:pt>
                <c:pt idx="3">
                  <c:v>Intereses deuda externa</c:v>
                </c:pt>
              </c:strCache>
            </c:strRef>
          </c:cat>
          <c:val>
            <c:numRef>
              <c:f>Hoja1!$B$2:$B$5</c:f>
              <c:numCache>
                <c:formatCode>#,##0</c:formatCode>
                <c:ptCount val="4"/>
                <c:pt idx="0">
                  <c:v>144307</c:v>
                </c:pt>
                <c:pt idx="1">
                  <c:v>150780</c:v>
                </c:pt>
                <c:pt idx="2">
                  <c:v>83509</c:v>
                </c:pt>
                <c:pt idx="3">
                  <c:v>85561</c:v>
                </c:pt>
              </c:numCache>
            </c:numRef>
          </c:val>
          <c:extLst>
            <c:ext xmlns:c16="http://schemas.microsoft.com/office/drawing/2014/chart" uri="{C3380CC4-5D6E-409C-BE32-E72D297353CC}">
              <c16:uniqueId val="{00000004-7CC1-41C6-BCD1-C3D6892F204D}"/>
            </c:ext>
          </c:extLst>
        </c:ser>
        <c:ser>
          <c:idx val="1"/>
          <c:order val="1"/>
          <c:tx>
            <c:strRef>
              <c:f>Hoja1!$C$1</c:f>
              <c:strCache>
                <c:ptCount val="1"/>
                <c:pt idx="0">
                  <c:v>2021</c:v>
                </c:pt>
              </c:strCache>
            </c:strRef>
          </c:tx>
          <c:spPr>
            <a:gradFill flip="none" rotWithShape="1">
              <a:gsLst>
                <a:gs pos="9000">
                  <a:srgbClr val="C00000"/>
                </a:gs>
                <a:gs pos="52000">
                  <a:srgbClr val="CE295E"/>
                </a:gs>
              </a:gsLst>
              <a:lin ang="2700000" scaled="1"/>
              <a:tileRect/>
            </a:gradFill>
            <a:ln>
              <a:noFill/>
            </a:ln>
            <a:effectLst/>
            <a:scene3d>
              <a:camera prst="orthographicFront"/>
              <a:lightRig rig="threePt" dir="t"/>
            </a:scene3d>
            <a:sp3d>
              <a:bevelT w="165100" prst="coolSlant"/>
            </a:sp3d>
          </c:spPr>
          <c:invertIfNegative val="0"/>
          <c:dLbls>
            <c:dLbl>
              <c:idx val="0"/>
              <c:layout>
                <c:manualLayout>
                  <c:x val="-0.11420996828200337"/>
                  <c:y val="7.78256851724302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CC1-41C6-BCD1-C3D6892F204D}"/>
                </c:ext>
              </c:extLst>
            </c:dLbl>
            <c:dLbl>
              <c:idx val="1"/>
              <c:layout>
                <c:manualLayout>
                  <c:x val="-0.10964156955072309"/>
                  <c:y val="3.89128425862149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CC1-41C6-BCD1-C3D6892F204D}"/>
                </c:ext>
              </c:extLst>
            </c:dLbl>
            <c:dLbl>
              <c:idx val="2"/>
              <c:layout>
                <c:manualLayout>
                  <c:x val="-8.4515376528682434E-2"/>
                  <c:y val="3.89128425862156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CC1-41C6-BCD1-C3D6892F204D}"/>
                </c:ext>
              </c:extLst>
            </c:dLbl>
            <c:dLbl>
              <c:idx val="3"/>
              <c:layout>
                <c:manualLayout>
                  <c:x val="-0.10735737018508318"/>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CC1-41C6-BCD1-C3D6892F204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Deuda Interna</c:v>
                </c:pt>
                <c:pt idx="1">
                  <c:v>Deuda externa</c:v>
                </c:pt>
                <c:pt idx="2">
                  <c:v>Intereses deuda interna</c:v>
                </c:pt>
                <c:pt idx="3">
                  <c:v>Intereses deuda externa</c:v>
                </c:pt>
              </c:strCache>
            </c:strRef>
          </c:cat>
          <c:val>
            <c:numRef>
              <c:f>Hoja1!$C$2:$C$5</c:f>
              <c:numCache>
                <c:formatCode>#,##0</c:formatCode>
                <c:ptCount val="4"/>
                <c:pt idx="0">
                  <c:v>133920</c:v>
                </c:pt>
                <c:pt idx="1">
                  <c:v>154952</c:v>
                </c:pt>
                <c:pt idx="2">
                  <c:v>86397</c:v>
                </c:pt>
                <c:pt idx="3">
                  <c:v>89397</c:v>
                </c:pt>
              </c:numCache>
            </c:numRef>
          </c:val>
          <c:extLst>
            <c:ext xmlns:c16="http://schemas.microsoft.com/office/drawing/2014/chart" uri="{C3380CC4-5D6E-409C-BE32-E72D297353CC}">
              <c16:uniqueId val="{00000005-7CC1-41C6-BCD1-C3D6892F204D}"/>
            </c:ext>
          </c:extLst>
        </c:ser>
        <c:ser>
          <c:idx val="2"/>
          <c:order val="2"/>
          <c:tx>
            <c:strRef>
              <c:f>Hoja1!$D$1</c:f>
              <c:strCache>
                <c:ptCount val="1"/>
                <c:pt idx="0">
                  <c:v>Variac</c:v>
                </c:pt>
              </c:strCache>
            </c:strRef>
          </c:tx>
          <c:spPr>
            <a:solidFill>
              <a:schemeClr val="bg1"/>
            </a:solidFill>
            <a:ln>
              <a:noFill/>
            </a:ln>
            <a:effectLst/>
            <a:sp3d/>
          </c:spPr>
          <c:invertIfNegative val="0"/>
          <c:dLbls>
            <c:dLbl>
              <c:idx val="0"/>
              <c:layout>
                <c:manualLayout>
                  <c:x val="0.5291353226251746"/>
                  <c:y val="0.10383070614865318"/>
                </c:manualLayout>
              </c:layout>
              <c:spPr>
                <a:noFill/>
                <a:ln>
                  <a:solidFill>
                    <a:schemeClr val="accent1">
                      <a:lumMod val="20000"/>
                      <a:lumOff val="80000"/>
                    </a:schemeClr>
                  </a:solidFill>
                  <a:prstDash val="sysDot"/>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2E75B6"/>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CC1-41C6-BCD1-C3D6892F204D}"/>
                </c:ext>
              </c:extLst>
            </c:dLbl>
            <c:dLbl>
              <c:idx val="1"/>
              <c:layout>
                <c:manualLayout>
                  <c:x val="-0.63133813614727508"/>
                  <c:y val="9.3447690037809436E-2"/>
                </c:manualLayout>
              </c:layout>
              <c:spPr>
                <a:noFill/>
                <a:ln>
                  <a:solidFill>
                    <a:schemeClr val="accent1">
                      <a:lumMod val="20000"/>
                      <a:lumOff val="80000"/>
                    </a:schemeClr>
                  </a:solidFill>
                  <a:prstDash val="sysDot"/>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FF0000"/>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CC1-41C6-BCD1-C3D6892F204D}"/>
                </c:ext>
              </c:extLst>
            </c:dLbl>
            <c:dLbl>
              <c:idx val="2"/>
              <c:layout>
                <c:manualLayout>
                  <c:x val="-0.38464460465814798"/>
                  <c:y val="9.3447690037809381E-2"/>
                </c:manualLayout>
              </c:layout>
              <c:spPr>
                <a:noFill/>
                <a:ln>
                  <a:solidFill>
                    <a:schemeClr val="accent1">
                      <a:lumMod val="20000"/>
                      <a:lumOff val="80000"/>
                    </a:schemeClr>
                  </a:solidFill>
                  <a:prstDash val="sysDot"/>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FF0000"/>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CC1-41C6-BCD1-C3D6892F204D}"/>
                </c:ext>
              </c:extLst>
            </c:dLbl>
            <c:dLbl>
              <c:idx val="3"/>
              <c:layout>
                <c:manualLayout>
                  <c:x val="-0.39606560148634823"/>
                  <c:y val="9.3447690037809436E-2"/>
                </c:manualLayout>
              </c:layout>
              <c:spPr>
                <a:noFill/>
                <a:ln>
                  <a:solidFill>
                    <a:schemeClr val="accent1">
                      <a:lumMod val="20000"/>
                      <a:lumOff val="80000"/>
                    </a:schemeClr>
                  </a:solidFill>
                  <a:prstDash val="sysDot"/>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FF0000"/>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CC1-41C6-BCD1-C3D6892F204D}"/>
                </c:ext>
              </c:extLst>
            </c:dLbl>
            <c:spPr>
              <a:noFill/>
              <a:ln>
                <a:solidFill>
                  <a:schemeClr val="accent1">
                    <a:lumMod val="20000"/>
                    <a:lumOff val="80000"/>
                  </a:schemeClr>
                </a:solidFill>
                <a:prstDash val="sysDot"/>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Deuda Interna</c:v>
                </c:pt>
                <c:pt idx="1">
                  <c:v>Deuda externa</c:v>
                </c:pt>
                <c:pt idx="2">
                  <c:v>Intereses deuda interna</c:v>
                </c:pt>
                <c:pt idx="3">
                  <c:v>Intereses deuda externa</c:v>
                </c:pt>
              </c:strCache>
            </c:strRef>
          </c:cat>
          <c:val>
            <c:numRef>
              <c:f>Hoja1!$D$2:$D$5</c:f>
              <c:numCache>
                <c:formatCode>0.0%</c:formatCode>
                <c:ptCount val="4"/>
                <c:pt idx="0">
                  <c:v>7.7561230585424135E-2</c:v>
                </c:pt>
                <c:pt idx="1">
                  <c:v>-2.6924466931694976E-2</c:v>
                </c:pt>
                <c:pt idx="2">
                  <c:v>-3.3427086588654696E-2</c:v>
                </c:pt>
                <c:pt idx="3">
                  <c:v>-4.2909717328321981E-2</c:v>
                </c:pt>
              </c:numCache>
            </c:numRef>
          </c:val>
          <c:extLst>
            <c:ext xmlns:c16="http://schemas.microsoft.com/office/drawing/2014/chart" uri="{C3380CC4-5D6E-409C-BE32-E72D297353CC}">
              <c16:uniqueId val="{0000000A-7CC1-41C6-BCD1-C3D6892F204D}"/>
            </c:ext>
          </c:extLst>
        </c:ser>
        <c:dLbls>
          <c:showLegendKey val="0"/>
          <c:showVal val="1"/>
          <c:showCatName val="0"/>
          <c:showSerName val="0"/>
          <c:showPercent val="0"/>
          <c:showBubbleSize val="0"/>
        </c:dLbls>
        <c:gapWidth val="50"/>
        <c:shape val="box"/>
        <c:axId val="234520223"/>
        <c:axId val="2069507695"/>
        <c:axId val="0"/>
      </c:bar3DChart>
      <c:catAx>
        <c:axId val="23452022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ln>
                  <a:noFill/>
                </a:ln>
                <a:solidFill>
                  <a:schemeClr val="tx1">
                    <a:lumMod val="65000"/>
                    <a:lumOff val="35000"/>
                  </a:schemeClr>
                </a:solidFill>
                <a:latin typeface="+mn-lt"/>
                <a:ea typeface="+mn-ea"/>
                <a:cs typeface="+mn-cs"/>
              </a:defRPr>
            </a:pPr>
            <a:endParaRPr lang="es-PE"/>
          </a:p>
        </c:txPr>
        <c:crossAx val="2069507695"/>
        <c:crosses val="autoZero"/>
        <c:auto val="1"/>
        <c:lblAlgn val="ctr"/>
        <c:lblOffset val="0"/>
        <c:noMultiLvlLbl val="0"/>
      </c:catAx>
      <c:valAx>
        <c:axId val="2069507695"/>
        <c:scaling>
          <c:orientation val="minMax"/>
        </c:scaling>
        <c:delete val="1"/>
        <c:axPos val="t"/>
        <c:numFmt formatCode="#,##0" sourceLinked="1"/>
        <c:majorTickMark val="none"/>
        <c:minorTickMark val="none"/>
        <c:tickLblPos val="nextTo"/>
        <c:crossAx val="234520223"/>
        <c:crossesAt val="1"/>
        <c:crossBetween val="between"/>
        <c:majorUnit val="45000"/>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s-P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view3D>
    <c:floor>
      <c:thickness val="0"/>
      <c:spPr>
        <a:solidFill>
          <a:schemeClr val="bg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118063386733821"/>
          <c:y val="6.1395232193576843E-2"/>
          <c:w val="0.89881936613266178"/>
          <c:h val="0.61067243483958911"/>
        </c:manualLayout>
      </c:layout>
      <c:bar3DChart>
        <c:barDir val="col"/>
        <c:grouping val="clustered"/>
        <c:varyColors val="0"/>
        <c:ser>
          <c:idx val="1"/>
          <c:order val="1"/>
          <c:tx>
            <c:strRef>
              <c:f>Hoja1!$B$1</c:f>
              <c:strCache>
                <c:ptCount val="1"/>
                <c:pt idx="0">
                  <c:v>Caja y bancos</c:v>
                </c:pt>
              </c:strCache>
            </c:strRef>
          </c:tx>
          <c:spPr>
            <a:solidFill>
              <a:srgbClr val="2E75B6"/>
            </a:solidFill>
            <a:ln>
              <a:noFill/>
            </a:ln>
            <a:effectLst/>
            <a:sp3d/>
          </c:spPr>
          <c:invertIfNegative val="0"/>
          <c:dPt>
            <c:idx val="0"/>
            <c:invertIfNegative val="0"/>
            <c:bubble3D val="0"/>
            <c:spPr>
              <a:solidFill>
                <a:srgbClr val="2E75B6"/>
              </a:solidFill>
              <a:ln>
                <a:solidFill>
                  <a:srgbClr val="2E75B6"/>
                </a:solidFill>
              </a:ln>
              <a:effectLst/>
              <a:sp3d>
                <a:contourClr>
                  <a:srgbClr val="2E75B6"/>
                </a:contourClr>
              </a:sp3d>
            </c:spPr>
            <c:extLst>
              <c:ext xmlns:c16="http://schemas.microsoft.com/office/drawing/2014/chart" uri="{C3380CC4-5D6E-409C-BE32-E72D297353CC}">
                <c16:uniqueId val="{00000001-4B54-40A3-867A-3A296083140B}"/>
              </c:ext>
            </c:extLst>
          </c:dPt>
          <c:dLbls>
            <c:delete val="1"/>
          </c:dLbls>
          <c:cat>
            <c:numRef>
              <c:f>Hoja1!$A$2:$A$3</c:f>
              <c:numCache>
                <c:formatCode>General</c:formatCode>
                <c:ptCount val="2"/>
                <c:pt idx="0">
                  <c:v>2022</c:v>
                </c:pt>
                <c:pt idx="1">
                  <c:v>2021</c:v>
                </c:pt>
              </c:numCache>
            </c:numRef>
          </c:cat>
          <c:val>
            <c:numRef>
              <c:f>Hoja1!$B$2:$B$3</c:f>
              <c:numCache>
                <c:formatCode>###\ ###\ ###;\(###\ ###\ ###\);0</c:formatCode>
                <c:ptCount val="2"/>
                <c:pt idx="0">
                  <c:v>80476</c:v>
                </c:pt>
                <c:pt idx="1">
                  <c:v>103556</c:v>
                </c:pt>
              </c:numCache>
            </c:numRef>
          </c:val>
          <c:shape val="cylinder"/>
          <c:extLst>
            <c:ext xmlns:c16="http://schemas.microsoft.com/office/drawing/2014/chart" uri="{C3380CC4-5D6E-409C-BE32-E72D297353CC}">
              <c16:uniqueId val="{00000002-4B54-40A3-867A-3A296083140B}"/>
            </c:ext>
          </c:extLst>
        </c:ser>
        <c:ser>
          <c:idx val="2"/>
          <c:order val="2"/>
          <c:tx>
            <c:strRef>
              <c:f>Hoja1!$C$1</c:f>
              <c:strCache>
                <c:ptCount val="1"/>
                <c:pt idx="0">
                  <c:v>Pasivo corriente</c:v>
                </c:pt>
              </c:strCache>
            </c:strRef>
          </c:tx>
          <c:spPr>
            <a:solidFill>
              <a:srgbClr val="C00000"/>
            </a:solidFill>
            <a:ln>
              <a:noFill/>
            </a:ln>
            <a:effectLst/>
            <a:sp3d/>
          </c:spPr>
          <c:invertIfNegative val="0"/>
          <c:dLbls>
            <c:delete val="1"/>
          </c:dLbls>
          <c:cat>
            <c:numRef>
              <c:f>Hoja1!$A$2:$A$3</c:f>
              <c:numCache>
                <c:formatCode>General</c:formatCode>
                <c:ptCount val="2"/>
                <c:pt idx="0">
                  <c:v>2022</c:v>
                </c:pt>
                <c:pt idx="1">
                  <c:v>2021</c:v>
                </c:pt>
              </c:numCache>
            </c:numRef>
          </c:cat>
          <c:val>
            <c:numRef>
              <c:f>Hoja1!$C$2:$C$3</c:f>
              <c:numCache>
                <c:formatCode>###\ ###\ ###;\(###\ ###\ ###\);0</c:formatCode>
                <c:ptCount val="2"/>
                <c:pt idx="0">
                  <c:v>211819</c:v>
                </c:pt>
                <c:pt idx="1">
                  <c:v>233513</c:v>
                </c:pt>
              </c:numCache>
            </c:numRef>
          </c:val>
          <c:shape val="cylinder"/>
          <c:extLst>
            <c:ext xmlns:c16="http://schemas.microsoft.com/office/drawing/2014/chart" uri="{C3380CC4-5D6E-409C-BE32-E72D297353CC}">
              <c16:uniqueId val="{00000003-4B54-40A3-867A-3A296083140B}"/>
            </c:ext>
          </c:extLst>
        </c:ser>
        <c:ser>
          <c:idx val="3"/>
          <c:order val="3"/>
          <c:tx>
            <c:strRef>
              <c:f>Hoja1!$D$1</c:f>
              <c:strCache>
                <c:ptCount val="1"/>
                <c:pt idx="0">
                  <c:v>Ratio</c:v>
                </c:pt>
              </c:strCache>
            </c:strRef>
          </c:tx>
          <c:spPr>
            <a:solidFill>
              <a:schemeClr val="bg1"/>
            </a:solidFill>
            <a:ln>
              <a:noFill/>
            </a:ln>
            <a:effectLst/>
            <a:sp3d/>
          </c:spPr>
          <c:invertIfNegative val="0"/>
          <c:dLbls>
            <c:dLbl>
              <c:idx val="0"/>
              <c:layout>
                <c:manualLayout>
                  <c:x val="-0.11497799303106615"/>
                  <c:y val="-0.488003217803531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B54-40A3-867A-3A296083140B}"/>
                </c:ext>
              </c:extLst>
            </c:dLbl>
            <c:dLbl>
              <c:idx val="1"/>
              <c:layout>
                <c:manualLayout>
                  <c:x val="-2.2995598606213398E-2"/>
                  <c:y val="-0.486454804386420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B54-40A3-867A-3A296083140B}"/>
                </c:ext>
              </c:extLst>
            </c:dLbl>
            <c:spPr>
              <a:noFill/>
              <a:ln>
                <a:solidFill>
                  <a:schemeClr val="accent1">
                    <a:lumMod val="40000"/>
                    <a:lumOff val="60000"/>
                  </a:schemeClr>
                </a:solidFill>
                <a:prstDash val="sysDot"/>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85000"/>
                        <a:lumOff val="1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c:f>
              <c:numCache>
                <c:formatCode>General</c:formatCode>
                <c:ptCount val="2"/>
                <c:pt idx="0">
                  <c:v>2022</c:v>
                </c:pt>
                <c:pt idx="1">
                  <c:v>2021</c:v>
                </c:pt>
              </c:numCache>
            </c:numRef>
          </c:cat>
          <c:val>
            <c:numRef>
              <c:f>Hoja1!$D$2:$D$3</c:f>
              <c:numCache>
                <c:formatCode>#,##0.00</c:formatCode>
                <c:ptCount val="2"/>
                <c:pt idx="0">
                  <c:v>0.37992814620029364</c:v>
                </c:pt>
                <c:pt idx="1">
                  <c:v>0.44346995670476591</c:v>
                </c:pt>
              </c:numCache>
            </c:numRef>
          </c:val>
          <c:extLst>
            <c:ext xmlns:c16="http://schemas.microsoft.com/office/drawing/2014/chart" uri="{C3380CC4-5D6E-409C-BE32-E72D297353CC}">
              <c16:uniqueId val="{00000006-4B54-40A3-867A-3A296083140B}"/>
            </c:ext>
          </c:extLst>
        </c:ser>
        <c:dLbls>
          <c:showLegendKey val="0"/>
          <c:showVal val="1"/>
          <c:showCatName val="0"/>
          <c:showSerName val="0"/>
          <c:showPercent val="0"/>
          <c:showBubbleSize val="0"/>
        </c:dLbls>
        <c:gapWidth val="150"/>
        <c:shape val="box"/>
        <c:axId val="1549087503"/>
        <c:axId val="1682616175"/>
        <c:axId val="0"/>
        <c:extLst>
          <c:ext xmlns:c15="http://schemas.microsoft.com/office/drawing/2012/chart" uri="{02D57815-91ED-43cb-92C2-25804820EDAC}">
            <c15:filteredBarSeries>
              <c15:ser>
                <c:idx val="0"/>
                <c:order val="0"/>
                <c:tx>
                  <c:strRef>
                    <c:extLst>
                      <c:ext uri="{02D57815-91ED-43cb-92C2-25804820EDAC}">
                        <c15:formulaRef>
                          <c15:sqref>Hoja1!$A$1</c15:sqref>
                        </c15:formulaRef>
                      </c:ext>
                    </c:extLst>
                    <c:strCache>
                      <c:ptCount val="1"/>
                      <c:pt idx="0">
                        <c:v> </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Hoja1!$A$2:$A$3</c15:sqref>
                        </c15:formulaRef>
                      </c:ext>
                    </c:extLst>
                    <c:numCache>
                      <c:formatCode>General</c:formatCode>
                      <c:ptCount val="2"/>
                      <c:pt idx="0">
                        <c:v>2022</c:v>
                      </c:pt>
                      <c:pt idx="1">
                        <c:v>2021</c:v>
                      </c:pt>
                    </c:numCache>
                  </c:numRef>
                </c:cat>
                <c:val>
                  <c:numRef>
                    <c:extLst>
                      <c:ext uri="{02D57815-91ED-43cb-92C2-25804820EDAC}">
                        <c15:formulaRef>
                          <c15:sqref>Hoja1!$A$2:$A$3</c15:sqref>
                        </c15:formulaRef>
                      </c:ext>
                    </c:extLst>
                    <c:numCache>
                      <c:formatCode>General</c:formatCode>
                      <c:ptCount val="2"/>
                      <c:pt idx="0">
                        <c:v>2022</c:v>
                      </c:pt>
                      <c:pt idx="1">
                        <c:v>2021</c:v>
                      </c:pt>
                    </c:numCache>
                  </c:numRef>
                </c:val>
                <c:extLst>
                  <c:ext xmlns:c16="http://schemas.microsoft.com/office/drawing/2014/chart" uri="{C3380CC4-5D6E-409C-BE32-E72D297353CC}">
                    <c16:uniqueId val="{00000007-4B54-40A3-867A-3A296083140B}"/>
                  </c:ext>
                </c:extLst>
              </c15:ser>
            </c15:filteredBarSeries>
          </c:ext>
        </c:extLst>
      </c:bar3DChart>
      <c:catAx>
        <c:axId val="1549087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PE"/>
          </a:p>
        </c:txPr>
        <c:crossAx val="1682616175"/>
        <c:crosses val="autoZero"/>
        <c:auto val="1"/>
        <c:lblAlgn val="ctr"/>
        <c:lblOffset val="100"/>
        <c:noMultiLvlLbl val="0"/>
      </c:catAx>
      <c:valAx>
        <c:axId val="1682616175"/>
        <c:scaling>
          <c:orientation val="minMax"/>
        </c:scaling>
        <c:delete val="1"/>
        <c:axPos val="l"/>
        <c:numFmt formatCode="###\ ###\ ###;\(###\ ###\ ###\);0" sourceLinked="1"/>
        <c:majorTickMark val="none"/>
        <c:minorTickMark val="none"/>
        <c:tickLblPos val="nextTo"/>
        <c:crossAx val="15490875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view3D>
    <c:floor>
      <c:thickness val="0"/>
      <c:spPr>
        <a:solidFill>
          <a:schemeClr val="bg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118063386733821"/>
          <c:y val="6.1395232193576843E-2"/>
          <c:w val="0.89881936613266178"/>
          <c:h val="0.61067243483958911"/>
        </c:manualLayout>
      </c:layout>
      <c:bar3DChart>
        <c:barDir val="col"/>
        <c:grouping val="clustered"/>
        <c:varyColors val="0"/>
        <c:ser>
          <c:idx val="1"/>
          <c:order val="1"/>
          <c:tx>
            <c:strRef>
              <c:f>Hoja1!$B$1</c:f>
              <c:strCache>
                <c:ptCount val="1"/>
                <c:pt idx="0">
                  <c:v>Pasivo Total</c:v>
                </c:pt>
              </c:strCache>
            </c:strRef>
          </c:tx>
          <c:spPr>
            <a:solidFill>
              <a:srgbClr val="C00000"/>
            </a:solidFill>
            <a:ln>
              <a:noFill/>
            </a:ln>
            <a:effectLst/>
            <a:sp3d/>
          </c:spPr>
          <c:invertIfNegative val="0"/>
          <c:dPt>
            <c:idx val="0"/>
            <c:invertIfNegative val="0"/>
            <c:bubble3D val="0"/>
            <c:spPr>
              <a:solidFill>
                <a:srgbClr val="C00000"/>
              </a:solidFill>
              <a:ln>
                <a:solidFill>
                  <a:srgbClr val="2E75B6"/>
                </a:solidFill>
              </a:ln>
              <a:effectLst/>
              <a:sp3d>
                <a:contourClr>
                  <a:srgbClr val="2E75B6"/>
                </a:contourClr>
              </a:sp3d>
            </c:spPr>
            <c:extLst>
              <c:ext xmlns:c16="http://schemas.microsoft.com/office/drawing/2014/chart" uri="{C3380CC4-5D6E-409C-BE32-E72D297353CC}">
                <c16:uniqueId val="{00000001-DA5A-4EDD-8C15-D3F5F3591854}"/>
              </c:ext>
            </c:extLst>
          </c:dPt>
          <c:dLbls>
            <c:delete val="1"/>
          </c:dLbls>
          <c:cat>
            <c:numRef>
              <c:f>Hoja1!$A$2:$A$3</c:f>
              <c:numCache>
                <c:formatCode>General</c:formatCode>
                <c:ptCount val="2"/>
                <c:pt idx="0">
                  <c:v>2022</c:v>
                </c:pt>
                <c:pt idx="1">
                  <c:v>2021</c:v>
                </c:pt>
              </c:numCache>
            </c:numRef>
          </c:cat>
          <c:val>
            <c:numRef>
              <c:f>Hoja1!$B$2:$B$3</c:f>
              <c:numCache>
                <c:formatCode>###\ ###\ ###;\(###\ ###\ ###\);0</c:formatCode>
                <c:ptCount val="2"/>
                <c:pt idx="0">
                  <c:v>1061785</c:v>
                </c:pt>
                <c:pt idx="1">
                  <c:v>1041219</c:v>
                </c:pt>
              </c:numCache>
            </c:numRef>
          </c:val>
          <c:shape val="cylinder"/>
          <c:extLst>
            <c:ext xmlns:c16="http://schemas.microsoft.com/office/drawing/2014/chart" uri="{C3380CC4-5D6E-409C-BE32-E72D297353CC}">
              <c16:uniqueId val="{00000002-DA5A-4EDD-8C15-D3F5F3591854}"/>
            </c:ext>
          </c:extLst>
        </c:ser>
        <c:ser>
          <c:idx val="2"/>
          <c:order val="2"/>
          <c:tx>
            <c:strRef>
              <c:f>Hoja1!$C$1</c:f>
              <c:strCache>
                <c:ptCount val="1"/>
                <c:pt idx="0">
                  <c:v>Ingresos</c:v>
                </c:pt>
              </c:strCache>
            </c:strRef>
          </c:tx>
          <c:spPr>
            <a:solidFill>
              <a:srgbClr val="2E75B6"/>
            </a:solidFill>
            <a:ln>
              <a:noFill/>
            </a:ln>
            <a:effectLst/>
            <a:sp3d/>
          </c:spPr>
          <c:invertIfNegative val="0"/>
          <c:dLbls>
            <c:delete val="1"/>
          </c:dLbls>
          <c:cat>
            <c:numRef>
              <c:f>Hoja1!$A$2:$A$3</c:f>
              <c:numCache>
                <c:formatCode>General</c:formatCode>
                <c:ptCount val="2"/>
                <c:pt idx="0">
                  <c:v>2022</c:v>
                </c:pt>
                <c:pt idx="1">
                  <c:v>2021</c:v>
                </c:pt>
              </c:numCache>
            </c:numRef>
          </c:cat>
          <c:val>
            <c:numRef>
              <c:f>Hoja1!$C$2:$C$3</c:f>
              <c:numCache>
                <c:formatCode>###\ ###\ ###;\(###\ ###\ ###\);0</c:formatCode>
                <c:ptCount val="2"/>
                <c:pt idx="0">
                  <c:v>296154</c:v>
                </c:pt>
                <c:pt idx="1">
                  <c:v>251540</c:v>
                </c:pt>
              </c:numCache>
            </c:numRef>
          </c:val>
          <c:shape val="cylinder"/>
          <c:extLst>
            <c:ext xmlns:c16="http://schemas.microsoft.com/office/drawing/2014/chart" uri="{C3380CC4-5D6E-409C-BE32-E72D297353CC}">
              <c16:uniqueId val="{00000003-DA5A-4EDD-8C15-D3F5F3591854}"/>
            </c:ext>
          </c:extLst>
        </c:ser>
        <c:ser>
          <c:idx val="3"/>
          <c:order val="3"/>
          <c:tx>
            <c:strRef>
              <c:f>Hoja1!$D$1</c:f>
              <c:strCache>
                <c:ptCount val="1"/>
                <c:pt idx="0">
                  <c:v>Ratio</c:v>
                </c:pt>
              </c:strCache>
            </c:strRef>
          </c:tx>
          <c:spPr>
            <a:solidFill>
              <a:schemeClr val="bg1"/>
            </a:solidFill>
            <a:ln>
              <a:noFill/>
            </a:ln>
            <a:effectLst/>
            <a:sp3d/>
          </c:spPr>
          <c:invertIfNegative val="0"/>
          <c:dLbls>
            <c:dLbl>
              <c:idx val="0"/>
              <c:layout>
                <c:manualLayout>
                  <c:x val="-0.11497799303106615"/>
                  <c:y val="-0.488003217803531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A5A-4EDD-8C15-D3F5F3591854}"/>
                </c:ext>
              </c:extLst>
            </c:dLbl>
            <c:dLbl>
              <c:idx val="1"/>
              <c:layout>
                <c:manualLayout>
                  <c:x val="-2.2995598606213398E-2"/>
                  <c:y val="-0.486454804386420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5A-4EDD-8C15-D3F5F3591854}"/>
                </c:ext>
              </c:extLst>
            </c:dLbl>
            <c:spPr>
              <a:noFill/>
              <a:ln>
                <a:solidFill>
                  <a:schemeClr val="accent1">
                    <a:lumMod val="40000"/>
                    <a:lumOff val="60000"/>
                  </a:schemeClr>
                </a:solidFill>
                <a:prstDash val="sysDot"/>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85000"/>
                        <a:lumOff val="1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c:f>
              <c:numCache>
                <c:formatCode>General</c:formatCode>
                <c:ptCount val="2"/>
                <c:pt idx="0">
                  <c:v>2022</c:v>
                </c:pt>
                <c:pt idx="1">
                  <c:v>2021</c:v>
                </c:pt>
              </c:numCache>
            </c:numRef>
          </c:cat>
          <c:val>
            <c:numRef>
              <c:f>Hoja1!$D$2:$D$3</c:f>
              <c:numCache>
                <c:formatCode>#,##0.0</c:formatCode>
                <c:ptCount val="2"/>
                <c:pt idx="0">
                  <c:v>3.5852461894824992</c:v>
                </c:pt>
                <c:pt idx="1">
                  <c:v>4.1393774350003971</c:v>
                </c:pt>
              </c:numCache>
            </c:numRef>
          </c:val>
          <c:extLst>
            <c:ext xmlns:c16="http://schemas.microsoft.com/office/drawing/2014/chart" uri="{C3380CC4-5D6E-409C-BE32-E72D297353CC}">
              <c16:uniqueId val="{00000006-DA5A-4EDD-8C15-D3F5F3591854}"/>
            </c:ext>
          </c:extLst>
        </c:ser>
        <c:dLbls>
          <c:showLegendKey val="0"/>
          <c:showVal val="1"/>
          <c:showCatName val="0"/>
          <c:showSerName val="0"/>
          <c:showPercent val="0"/>
          <c:showBubbleSize val="0"/>
        </c:dLbls>
        <c:gapWidth val="150"/>
        <c:shape val="box"/>
        <c:axId val="1549087503"/>
        <c:axId val="1682616175"/>
        <c:axId val="0"/>
        <c:extLst>
          <c:ext xmlns:c15="http://schemas.microsoft.com/office/drawing/2012/chart" uri="{02D57815-91ED-43cb-92C2-25804820EDAC}">
            <c15:filteredBarSeries>
              <c15:ser>
                <c:idx val="0"/>
                <c:order val="0"/>
                <c:tx>
                  <c:strRef>
                    <c:extLst>
                      <c:ext uri="{02D57815-91ED-43cb-92C2-25804820EDAC}">
                        <c15:formulaRef>
                          <c15:sqref>Hoja1!$A$1</c15:sqref>
                        </c15:formulaRef>
                      </c:ext>
                    </c:extLst>
                    <c:strCache>
                      <c:ptCount val="1"/>
                      <c:pt idx="0">
                        <c:v> </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Hoja1!$A$2:$A$3</c15:sqref>
                        </c15:formulaRef>
                      </c:ext>
                    </c:extLst>
                    <c:numCache>
                      <c:formatCode>General</c:formatCode>
                      <c:ptCount val="2"/>
                      <c:pt idx="0">
                        <c:v>2022</c:v>
                      </c:pt>
                      <c:pt idx="1">
                        <c:v>2021</c:v>
                      </c:pt>
                    </c:numCache>
                  </c:numRef>
                </c:cat>
                <c:val>
                  <c:numRef>
                    <c:extLst>
                      <c:ext uri="{02D57815-91ED-43cb-92C2-25804820EDAC}">
                        <c15:formulaRef>
                          <c15:sqref>Hoja1!$A$2:$A$3</c15:sqref>
                        </c15:formulaRef>
                      </c:ext>
                    </c:extLst>
                    <c:numCache>
                      <c:formatCode>General</c:formatCode>
                      <c:ptCount val="2"/>
                      <c:pt idx="0">
                        <c:v>2022</c:v>
                      </c:pt>
                      <c:pt idx="1">
                        <c:v>2021</c:v>
                      </c:pt>
                    </c:numCache>
                  </c:numRef>
                </c:val>
                <c:extLst>
                  <c:ext xmlns:c16="http://schemas.microsoft.com/office/drawing/2014/chart" uri="{C3380CC4-5D6E-409C-BE32-E72D297353CC}">
                    <c16:uniqueId val="{00000007-DA5A-4EDD-8C15-D3F5F3591854}"/>
                  </c:ext>
                </c:extLst>
              </c15:ser>
            </c15:filteredBarSeries>
          </c:ext>
        </c:extLst>
      </c:bar3DChart>
      <c:catAx>
        <c:axId val="1549087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PE"/>
          </a:p>
        </c:txPr>
        <c:crossAx val="1682616175"/>
        <c:crosses val="autoZero"/>
        <c:auto val="1"/>
        <c:lblAlgn val="ctr"/>
        <c:lblOffset val="100"/>
        <c:noMultiLvlLbl val="0"/>
      </c:catAx>
      <c:valAx>
        <c:axId val="1682616175"/>
        <c:scaling>
          <c:orientation val="minMax"/>
        </c:scaling>
        <c:delete val="1"/>
        <c:axPos val="l"/>
        <c:numFmt formatCode="###\ ###\ ###;\(###\ ###\ ###\);0" sourceLinked="1"/>
        <c:majorTickMark val="none"/>
        <c:minorTickMark val="none"/>
        <c:tickLblPos val="nextTo"/>
        <c:crossAx val="15490875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MX" b="1" dirty="0"/>
              <a:t>Componentes del Ingreso</a:t>
            </a:r>
            <a:endParaRPr lang="es-MX" b="1" baseline="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manualLayout>
          <c:layoutTarget val="inner"/>
          <c:xMode val="edge"/>
          <c:yMode val="edge"/>
          <c:x val="0.35730247863527714"/>
          <c:y val="0.22096822273892566"/>
          <c:w val="0.62832897370325846"/>
          <c:h val="0.63528766469921893"/>
        </c:manualLayout>
      </c:layout>
      <c:barChart>
        <c:barDir val="bar"/>
        <c:grouping val="clustered"/>
        <c:varyColors val="0"/>
        <c:ser>
          <c:idx val="0"/>
          <c:order val="0"/>
          <c:tx>
            <c:strRef>
              <c:f>Sheet1!$B$1</c:f>
              <c:strCache>
                <c:ptCount val="1"/>
                <c:pt idx="0">
                  <c:v>2022</c:v>
                </c:pt>
              </c:strCache>
            </c:strRef>
          </c:tx>
          <c:spPr>
            <a:solidFill>
              <a:srgbClr val="2E75B6"/>
            </a:solidFill>
            <a:ln>
              <a:noFill/>
            </a:ln>
            <a:effectLst>
              <a:outerShdw dir="5400000" algn="t" rotWithShape="0">
                <a:schemeClr val="bg1">
                  <a:alpha val="40000"/>
                </a:schemeClr>
              </a:outerShdw>
            </a:effectLst>
            <a:scene3d>
              <a:camera prst="orthographicFront"/>
              <a:lightRig rig="threePt" dir="t"/>
            </a:scene3d>
            <a:sp3d>
              <a:bevelT w="12700" h="12700" prst="softRound"/>
              <a:bevelB w="152400" h="50800" prst="softRound"/>
            </a:sp3d>
          </c:spPr>
          <c:invertIfNegative val="0"/>
          <c:dPt>
            <c:idx val="0"/>
            <c:invertIfNegative val="0"/>
            <c:bubble3D val="0"/>
            <c:spPr>
              <a:solidFill>
                <a:srgbClr val="2E75B6"/>
              </a:solidFill>
              <a:ln>
                <a:noFill/>
              </a:ln>
              <a:effectLst>
                <a:outerShdw dir="5400000" algn="t" rotWithShape="0">
                  <a:schemeClr val="bg1">
                    <a:alpha val="40000"/>
                  </a:schemeClr>
                </a:outerShdw>
              </a:effectLst>
              <a:scene3d>
                <a:camera prst="orthographicFront"/>
                <a:lightRig rig="threePt" dir="t"/>
              </a:scene3d>
              <a:sp3d>
                <a:bevelT w="12700" h="12700" prst="softRound"/>
                <a:bevelB w="152400" h="50800" prst="softRound"/>
              </a:sp3d>
            </c:spPr>
            <c:extLst>
              <c:ext xmlns:c16="http://schemas.microsoft.com/office/drawing/2014/chart" uri="{C3380CC4-5D6E-409C-BE32-E72D297353CC}">
                <c16:uniqueId val="{00000004-0A1D-454F-8A76-BAD81B45D50C}"/>
              </c:ext>
            </c:extLst>
          </c:dPt>
          <c:dLbls>
            <c:dLbl>
              <c:idx val="0"/>
              <c:layout>
                <c:manualLayout>
                  <c:x val="-0.12500479761898531"/>
                  <c:y val="3.8154312999241378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A1D-454F-8A76-BAD81B45D50C}"/>
                </c:ext>
              </c:extLst>
            </c:dLbl>
            <c:dLbl>
              <c:idx val="2"/>
              <c:delete val="1"/>
              <c:extLst>
                <c:ext xmlns:c15="http://schemas.microsoft.com/office/drawing/2012/chart" uri="{CE6537A1-D6FC-4f65-9D91-7224C49458BB}"/>
                <c:ext xmlns:c16="http://schemas.microsoft.com/office/drawing/2014/chart" uri="{C3380CC4-5D6E-409C-BE32-E72D297353CC}">
                  <c16:uniqueId val="{00000002-0DAA-4E24-B30C-FEE947C56121}"/>
                </c:ext>
              </c:extLst>
            </c:dLbl>
            <c:dLbl>
              <c:idx val="3"/>
              <c:delete val="1"/>
              <c:extLst>
                <c:ext xmlns:c15="http://schemas.microsoft.com/office/drawing/2012/chart" uri="{CE6537A1-D6FC-4f65-9D91-7224C49458BB}"/>
                <c:ext xmlns:c16="http://schemas.microsoft.com/office/drawing/2014/chart" uri="{C3380CC4-5D6E-409C-BE32-E72D297353CC}">
                  <c16:uniqueId val="{00000001-0DAA-4E24-B30C-FEE947C5612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Ingresos Corrientes</c:v>
                </c:pt>
                <c:pt idx="1">
                  <c:v>Financiamiento</c:v>
                </c:pt>
                <c:pt idx="2">
                  <c:v>Transferencias</c:v>
                </c:pt>
                <c:pt idx="3">
                  <c:v>Ingresos Capital</c:v>
                </c:pt>
              </c:strCache>
            </c:strRef>
          </c:cat>
          <c:val>
            <c:numRef>
              <c:f>Sheet1!$B$2:$B$5</c:f>
              <c:numCache>
                <c:formatCode>#\ ###\ ###\ ##0</c:formatCode>
                <c:ptCount val="4"/>
                <c:pt idx="0" formatCode="#\ ###\ ###\ ##0;[Red]\(#\ ###\ ###\ ##0.0\)">
                  <c:v>243181</c:v>
                </c:pt>
                <c:pt idx="1">
                  <c:v>87632</c:v>
                </c:pt>
                <c:pt idx="2">
                  <c:v>39356</c:v>
                </c:pt>
                <c:pt idx="3">
                  <c:v>533</c:v>
                </c:pt>
              </c:numCache>
            </c:numRef>
          </c:val>
          <c:extLst>
            <c:ext xmlns:c16="http://schemas.microsoft.com/office/drawing/2014/chart" uri="{C3380CC4-5D6E-409C-BE32-E72D297353CC}">
              <c16:uniqueId val="{00000000-87E4-4F2D-B9B8-9737FF4CA191}"/>
            </c:ext>
          </c:extLst>
        </c:ser>
        <c:ser>
          <c:idx val="1"/>
          <c:order val="1"/>
          <c:tx>
            <c:strRef>
              <c:f>Sheet1!$C$1</c:f>
              <c:strCache>
                <c:ptCount val="1"/>
                <c:pt idx="0">
                  <c:v>2021</c:v>
                </c:pt>
              </c:strCache>
            </c:strRef>
          </c:tx>
          <c:spPr>
            <a:solidFill>
              <a:srgbClr val="C00000">
                <a:alpha val="96000"/>
              </a:srgbClr>
            </a:solidFill>
            <a:ln>
              <a:noFill/>
            </a:ln>
            <a:effectLst>
              <a:glow rad="114300">
                <a:schemeClr val="bg1">
                  <a:alpha val="40000"/>
                </a:schemeClr>
              </a:glow>
              <a:outerShdw blurRad="50800" dist="38100" dir="2700000" sx="96000" sy="96000" algn="tl" rotWithShape="0">
                <a:schemeClr val="bg1">
                  <a:alpha val="40000"/>
                </a:schemeClr>
              </a:outerShdw>
            </a:effectLst>
            <a:scene3d>
              <a:camera prst="orthographicFront"/>
              <a:lightRig rig="threePt" dir="t"/>
            </a:scene3d>
            <a:sp3d>
              <a:bevelT/>
            </a:sp3d>
          </c:spPr>
          <c:invertIfNegative val="0"/>
          <c:dLbls>
            <c:dLbl>
              <c:idx val="0"/>
              <c:layout>
                <c:manualLayout>
                  <c:x val="-0.15522244990892542"/>
                  <c:y val="-5.103164371803238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A1D-454F-8A76-BAD81B45D50C}"/>
                </c:ext>
              </c:extLst>
            </c:dLbl>
            <c:dLbl>
              <c:idx val="1"/>
              <c:layout>
                <c:manualLayout>
                  <c:x val="-0.13031336302623339"/>
                  <c:y val="1.487497582816428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A1D-454F-8A76-BAD81B45D50C}"/>
                </c:ext>
              </c:extLst>
            </c:dLbl>
            <c:dLbl>
              <c:idx val="2"/>
              <c:delete val="1"/>
              <c:extLst>
                <c:ext xmlns:c15="http://schemas.microsoft.com/office/drawing/2012/chart" uri="{CE6537A1-D6FC-4f65-9D91-7224C49458BB}"/>
                <c:ext xmlns:c16="http://schemas.microsoft.com/office/drawing/2014/chart" uri="{C3380CC4-5D6E-409C-BE32-E72D297353CC}">
                  <c16:uniqueId val="{00000003-0DAA-4E24-B30C-FEE947C56121}"/>
                </c:ext>
              </c:extLst>
            </c:dLbl>
            <c:dLbl>
              <c:idx val="3"/>
              <c:delete val="1"/>
              <c:extLst>
                <c:ext xmlns:c15="http://schemas.microsoft.com/office/drawing/2012/chart" uri="{CE6537A1-D6FC-4f65-9D91-7224C49458BB}"/>
                <c:ext xmlns:c16="http://schemas.microsoft.com/office/drawing/2014/chart" uri="{C3380CC4-5D6E-409C-BE32-E72D297353CC}">
                  <c16:uniqueId val="{00000000-0DAA-4E24-B30C-FEE947C5612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Ingresos Corrientes</c:v>
                </c:pt>
                <c:pt idx="1">
                  <c:v>Financiamiento</c:v>
                </c:pt>
                <c:pt idx="2">
                  <c:v>Transferencias</c:v>
                </c:pt>
                <c:pt idx="3">
                  <c:v>Ingresos Capital</c:v>
                </c:pt>
              </c:strCache>
            </c:strRef>
          </c:cat>
          <c:val>
            <c:numRef>
              <c:f>Sheet1!$C$2:$C$5</c:f>
              <c:numCache>
                <c:formatCode>#\ ###\ ###\ ##0</c:formatCode>
                <c:ptCount val="4"/>
                <c:pt idx="0" formatCode="#\ ###\ ###\ ##0;[Red]\(#\ ###\ ###\ ##0.0\)">
                  <c:v>212874</c:v>
                </c:pt>
                <c:pt idx="1">
                  <c:v>102003</c:v>
                </c:pt>
                <c:pt idx="2">
                  <c:v>26421</c:v>
                </c:pt>
                <c:pt idx="3">
                  <c:v>6452</c:v>
                </c:pt>
              </c:numCache>
            </c:numRef>
          </c:val>
          <c:extLst>
            <c:ext xmlns:c16="http://schemas.microsoft.com/office/drawing/2014/chart" uri="{C3380CC4-5D6E-409C-BE32-E72D297353CC}">
              <c16:uniqueId val="{00000001-87E4-4F2D-B9B8-9737FF4CA191}"/>
            </c:ext>
          </c:extLst>
        </c:ser>
        <c:ser>
          <c:idx val="2"/>
          <c:order val="2"/>
          <c:tx>
            <c:strRef>
              <c:f>Sheet1!$D$1</c:f>
              <c:strCache>
                <c:ptCount val="1"/>
                <c:pt idx="0">
                  <c:v>%</c:v>
                </c:pt>
              </c:strCache>
            </c:strRef>
          </c:tx>
          <c:spPr>
            <a:solidFill>
              <a:schemeClr val="accent3"/>
            </a:solidFill>
            <a:ln>
              <a:noFill/>
            </a:ln>
            <a:effectLst/>
          </c:spPr>
          <c:invertIfNegative val="0"/>
          <c:dLbls>
            <c:dLbl>
              <c:idx val="0"/>
              <c:layout>
                <c:manualLayout>
                  <c:x val="0.43985610200364289"/>
                  <c:y val="7.5327833805379718E-2"/>
                </c:manualLayout>
              </c:layout>
              <c:spPr>
                <a:noFill/>
                <a:ln>
                  <a:solidFill>
                    <a:schemeClr val="bg1">
                      <a:lumMod val="65000"/>
                    </a:schemeClr>
                  </a:solidFill>
                  <a:prstDash val="sysDot"/>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2E75B6"/>
                      </a:solidFill>
                      <a:latin typeface="+mn-lt"/>
                      <a:ea typeface="+mn-ea"/>
                      <a:cs typeface="+mn-cs"/>
                    </a:defRPr>
                  </a:pPr>
                  <a:endParaRPr lang="es-PE"/>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1D-454F-8A76-BAD81B45D50C}"/>
                </c:ext>
              </c:extLst>
            </c:dLbl>
            <c:dLbl>
              <c:idx val="1"/>
              <c:layout>
                <c:manualLayout>
                  <c:x val="-0.31269489981785054"/>
                  <c:y val="8.1602005420228496E-2"/>
                </c:manualLayout>
              </c:layout>
              <c:spPr>
                <a:noFill/>
                <a:ln>
                  <a:solidFill>
                    <a:schemeClr val="bg1">
                      <a:lumMod val="65000"/>
                    </a:schemeClr>
                  </a:solidFill>
                  <a:prstDash val="sysDot"/>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F0000"/>
                      </a:solidFill>
                      <a:latin typeface="+mn-lt"/>
                      <a:ea typeface="+mn-ea"/>
                      <a:cs typeface="+mn-cs"/>
                    </a:defRPr>
                  </a:pPr>
                  <a:endParaRPr lang="es-PE"/>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1D-454F-8A76-BAD81B45D50C}"/>
                </c:ext>
              </c:extLst>
            </c:dLbl>
            <c:dLbl>
              <c:idx val="2"/>
              <c:delete val="1"/>
              <c:extLst>
                <c:ext xmlns:c15="http://schemas.microsoft.com/office/drawing/2012/chart" uri="{CE6537A1-D6FC-4f65-9D91-7224C49458BB}"/>
                <c:ext xmlns:c16="http://schemas.microsoft.com/office/drawing/2014/chart" uri="{C3380CC4-5D6E-409C-BE32-E72D297353CC}">
                  <c16:uniqueId val="{00000003-0A1D-454F-8A76-BAD81B45D50C}"/>
                </c:ext>
              </c:extLst>
            </c:dLbl>
            <c:dLbl>
              <c:idx val="3"/>
              <c:delete val="1"/>
              <c:extLst>
                <c:ext xmlns:c15="http://schemas.microsoft.com/office/drawing/2012/chart" uri="{CE6537A1-D6FC-4f65-9D91-7224C49458BB}"/>
                <c:ext xmlns:c16="http://schemas.microsoft.com/office/drawing/2014/chart" uri="{C3380CC4-5D6E-409C-BE32-E72D297353CC}">
                  <c16:uniqueId val="{00000002-0A1D-454F-8A76-BAD81B45D50C}"/>
                </c:ext>
              </c:extLst>
            </c:dLbl>
            <c:spPr>
              <a:noFill/>
              <a:ln>
                <a:solidFill>
                  <a:schemeClr val="bg1">
                    <a:lumMod val="65000"/>
                  </a:schemeClr>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s-P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Ingresos Corrientes</c:v>
                </c:pt>
                <c:pt idx="1">
                  <c:v>Financiamiento</c:v>
                </c:pt>
                <c:pt idx="2">
                  <c:v>Transferencias</c:v>
                </c:pt>
                <c:pt idx="3">
                  <c:v>Ingresos Capital</c:v>
                </c:pt>
              </c:strCache>
            </c:strRef>
          </c:cat>
          <c:val>
            <c:numRef>
              <c:f>Sheet1!$D$2:$D$5</c:f>
              <c:numCache>
                <c:formatCode>0.0%</c:formatCode>
                <c:ptCount val="4"/>
                <c:pt idx="0">
                  <c:v>0.14237060420718359</c:v>
                </c:pt>
                <c:pt idx="1">
                  <c:v>-0.140888013097654</c:v>
                </c:pt>
                <c:pt idx="2">
                  <c:v>0.48957268839180956</c:v>
                </c:pt>
                <c:pt idx="3">
                  <c:v>-0.91738995660260381</c:v>
                </c:pt>
              </c:numCache>
            </c:numRef>
          </c:val>
          <c:extLst>
            <c:ext xmlns:c16="http://schemas.microsoft.com/office/drawing/2014/chart" uri="{C3380CC4-5D6E-409C-BE32-E72D297353CC}">
              <c16:uniqueId val="{00000004-0DAA-4E24-B30C-FEE947C56121}"/>
            </c:ext>
          </c:extLst>
        </c:ser>
        <c:dLbls>
          <c:showLegendKey val="0"/>
          <c:showVal val="0"/>
          <c:showCatName val="0"/>
          <c:showSerName val="0"/>
          <c:showPercent val="0"/>
          <c:showBubbleSize val="0"/>
        </c:dLbls>
        <c:gapWidth val="0"/>
        <c:overlap val="5"/>
        <c:axId val="-1617284880"/>
        <c:axId val="-1617279984"/>
      </c:barChart>
      <c:catAx>
        <c:axId val="-1617284880"/>
        <c:scaling>
          <c:orientation val="maxMin"/>
        </c:scaling>
        <c:delete val="0"/>
        <c:axPos val="l"/>
        <c:numFmt formatCode="General" sourceLinked="0"/>
        <c:majorTickMark val="none"/>
        <c:minorTickMark val="cross"/>
        <c:tickLblPos val="low"/>
        <c:spPr>
          <a:noFill/>
          <a:ln w="9525" cap="flat" cmpd="sng" algn="ctr">
            <a:solidFill>
              <a:srgbClr val="FFFF00">
                <a:alpha val="92000"/>
              </a:srgb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PE"/>
          </a:p>
        </c:txPr>
        <c:crossAx val="-1617279984"/>
        <c:crosses val="autoZero"/>
        <c:auto val="1"/>
        <c:lblAlgn val="ctr"/>
        <c:lblOffset val="100"/>
        <c:noMultiLvlLbl val="0"/>
      </c:catAx>
      <c:valAx>
        <c:axId val="-1617279984"/>
        <c:scaling>
          <c:orientation val="minMax"/>
        </c:scaling>
        <c:delete val="1"/>
        <c:axPos val="t"/>
        <c:numFmt formatCode="#\ ###\ ###\ ##0;[Red]\(#\ ###\ ###\ ##0.0\)" sourceLinked="1"/>
        <c:majorTickMark val="none"/>
        <c:minorTickMark val="none"/>
        <c:tickLblPos val="nextTo"/>
        <c:crossAx val="-1617284880"/>
        <c:crosses val="autoZero"/>
        <c:crossBetween val="between"/>
        <c:majorUnit val="50000"/>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solidFill>
        <a:schemeClr val="bg1">
          <a:alpha val="92000"/>
        </a:schemeClr>
      </a:solidFill>
    </a:ln>
    <a:effectLst>
      <a:glow>
        <a:schemeClr val="accent1">
          <a:alpha val="95000"/>
        </a:schemeClr>
      </a:glow>
    </a:effectLst>
  </c:spPr>
  <c:txPr>
    <a:bodyPr/>
    <a:lstStyle/>
    <a:p>
      <a:pPr>
        <a:defRPr/>
      </a:pPr>
      <a:endParaRPr lang="es-P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MX" b="1" dirty="0"/>
              <a:t>Consolidado</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PE"/>
        </a:p>
      </c:txPr>
    </c:title>
    <c:autoTitleDeleted val="0"/>
    <c:view3D>
      <c:rotX val="0"/>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Hoja1!$B$1</c:f>
              <c:strCache>
                <c:ptCount val="1"/>
                <c:pt idx="0">
                  <c:v>2022</c:v>
                </c:pt>
              </c:strCache>
            </c:strRef>
          </c:tx>
          <c:spPr>
            <a:solidFill>
              <a:srgbClr val="2E75B6"/>
            </a:solidFill>
            <a:ln>
              <a:solidFill>
                <a:schemeClr val="accent1"/>
              </a:solidFill>
            </a:ln>
            <a:effectLst>
              <a:innerShdw blurRad="63500" dist="50800" dir="5400000">
                <a:prstClr val="black">
                  <a:alpha val="50000"/>
                </a:prstClr>
              </a:innerShdw>
            </a:effectLst>
            <a:scene3d>
              <a:camera prst="orthographicFront"/>
              <a:lightRig rig="threePt" dir="t"/>
            </a:scene3d>
            <a:sp3d>
              <a:bevelT w="165100" prst="coolSlant"/>
              <a:contourClr>
                <a:schemeClr val="accent1"/>
              </a:contourClr>
            </a:sp3d>
          </c:spPr>
          <c:invertIfNegative val="0"/>
          <c:cat>
            <c:strRef>
              <c:f>Hoja1!$A$2:$A$4</c:f>
              <c:strCache>
                <c:ptCount val="3"/>
                <c:pt idx="0">
                  <c:v>PIA</c:v>
                </c:pt>
                <c:pt idx="1">
                  <c:v>PIM</c:v>
                </c:pt>
                <c:pt idx="2">
                  <c:v>Ejecución</c:v>
                </c:pt>
              </c:strCache>
            </c:strRef>
          </c:cat>
          <c:val>
            <c:numRef>
              <c:f>Hoja1!$B$2:$B$4</c:f>
              <c:numCache>
                <c:formatCode>#,##0</c:formatCode>
                <c:ptCount val="3"/>
                <c:pt idx="0">
                  <c:v>280074</c:v>
                </c:pt>
                <c:pt idx="1">
                  <c:v>337511</c:v>
                </c:pt>
                <c:pt idx="2">
                  <c:v>370656</c:v>
                </c:pt>
              </c:numCache>
            </c:numRef>
          </c:val>
          <c:extLst>
            <c:ext xmlns:c16="http://schemas.microsoft.com/office/drawing/2014/chart" uri="{C3380CC4-5D6E-409C-BE32-E72D297353CC}">
              <c16:uniqueId val="{00000000-3E5A-4D76-9C73-5A96C0FBD777}"/>
            </c:ext>
          </c:extLst>
        </c:ser>
        <c:ser>
          <c:idx val="1"/>
          <c:order val="1"/>
          <c:tx>
            <c:strRef>
              <c:f>Hoja1!$C$1</c:f>
              <c:strCache>
                <c:ptCount val="1"/>
                <c:pt idx="0">
                  <c:v>2021</c:v>
                </c:pt>
              </c:strCache>
            </c:strRef>
          </c:tx>
          <c:spPr>
            <a:solidFill>
              <a:srgbClr val="C00000"/>
            </a:solidFill>
            <a:ln>
              <a:noFill/>
            </a:ln>
            <a:effectLst>
              <a:outerShdw dist="38100" dir="18900000" algn="bl" rotWithShape="0">
                <a:prstClr val="black"/>
              </a:outerShdw>
            </a:effectLst>
            <a:scene3d>
              <a:camera prst="orthographicFront"/>
              <a:lightRig rig="threePt" dir="t"/>
            </a:scene3d>
            <a:sp3d/>
          </c:spPr>
          <c:invertIfNegative val="0"/>
          <c:dPt>
            <c:idx val="0"/>
            <c:invertIfNegative val="0"/>
            <c:bubble3D val="0"/>
            <c:spPr>
              <a:solidFill>
                <a:srgbClr val="C00000">
                  <a:alpha val="48000"/>
                </a:srgbClr>
              </a:solidFill>
              <a:ln>
                <a:noFill/>
              </a:ln>
              <a:effectLst>
                <a:outerShdw dist="38100" dir="18900000" algn="bl" rotWithShape="0">
                  <a:prstClr val="black"/>
                </a:outerShdw>
              </a:effectLst>
              <a:scene3d>
                <a:camera prst="orthographicFront"/>
                <a:lightRig rig="threePt" dir="t"/>
              </a:scene3d>
              <a:sp3d/>
            </c:spPr>
            <c:extLst>
              <c:ext xmlns:c16="http://schemas.microsoft.com/office/drawing/2014/chart" uri="{C3380CC4-5D6E-409C-BE32-E72D297353CC}">
                <c16:uniqueId val="{00000003-3E5A-4D76-9C73-5A96C0FBD777}"/>
              </c:ext>
            </c:extLst>
          </c:dPt>
          <c:dPt>
            <c:idx val="1"/>
            <c:invertIfNegative val="0"/>
            <c:bubble3D val="0"/>
            <c:spPr>
              <a:solidFill>
                <a:srgbClr val="C00000">
                  <a:alpha val="48000"/>
                </a:srgbClr>
              </a:solidFill>
              <a:ln>
                <a:noFill/>
              </a:ln>
              <a:effectLst>
                <a:outerShdw dist="38100" dir="18900000" algn="bl" rotWithShape="0">
                  <a:prstClr val="black"/>
                </a:outerShdw>
              </a:effectLst>
              <a:scene3d>
                <a:camera prst="orthographicFront"/>
                <a:lightRig rig="threePt" dir="t"/>
              </a:scene3d>
              <a:sp3d/>
            </c:spPr>
            <c:extLst>
              <c:ext xmlns:c16="http://schemas.microsoft.com/office/drawing/2014/chart" uri="{C3380CC4-5D6E-409C-BE32-E72D297353CC}">
                <c16:uniqueId val="{00000004-3E5A-4D76-9C73-5A96C0FBD777}"/>
              </c:ext>
            </c:extLst>
          </c:dPt>
          <c:dPt>
            <c:idx val="2"/>
            <c:invertIfNegative val="0"/>
            <c:bubble3D val="0"/>
            <c:spPr>
              <a:solidFill>
                <a:srgbClr val="C00000">
                  <a:alpha val="48000"/>
                </a:srgbClr>
              </a:solidFill>
              <a:ln>
                <a:noFill/>
              </a:ln>
              <a:effectLst>
                <a:outerShdw dist="38100" dir="18900000" algn="bl" rotWithShape="0">
                  <a:prstClr val="black"/>
                </a:outerShdw>
              </a:effectLst>
              <a:scene3d>
                <a:camera prst="orthographicFront"/>
                <a:lightRig rig="threePt" dir="t"/>
              </a:scene3d>
              <a:sp3d/>
            </c:spPr>
            <c:extLst>
              <c:ext xmlns:c16="http://schemas.microsoft.com/office/drawing/2014/chart" uri="{C3380CC4-5D6E-409C-BE32-E72D297353CC}">
                <c16:uniqueId val="{00000005-3E5A-4D76-9C73-5A96C0FBD777}"/>
              </c:ext>
            </c:extLst>
          </c:dPt>
          <c:cat>
            <c:strRef>
              <c:f>Hoja1!$A$2:$A$4</c:f>
              <c:strCache>
                <c:ptCount val="3"/>
                <c:pt idx="0">
                  <c:v>PIA</c:v>
                </c:pt>
                <c:pt idx="1">
                  <c:v>PIM</c:v>
                </c:pt>
                <c:pt idx="2">
                  <c:v>Ejecución</c:v>
                </c:pt>
              </c:strCache>
            </c:strRef>
          </c:cat>
          <c:val>
            <c:numRef>
              <c:f>Hoja1!$C$2:$C$4</c:f>
              <c:numCache>
                <c:formatCode>#,##0</c:formatCode>
                <c:ptCount val="3"/>
                <c:pt idx="0">
                  <c:v>265515</c:v>
                </c:pt>
                <c:pt idx="1">
                  <c:v>314244</c:v>
                </c:pt>
                <c:pt idx="2">
                  <c:v>351700</c:v>
                </c:pt>
              </c:numCache>
            </c:numRef>
          </c:val>
          <c:shape val="cylinder"/>
          <c:extLst>
            <c:ext xmlns:c16="http://schemas.microsoft.com/office/drawing/2014/chart" uri="{C3380CC4-5D6E-409C-BE32-E72D297353CC}">
              <c16:uniqueId val="{00000001-3E5A-4D76-9C73-5A96C0FBD777}"/>
            </c:ext>
          </c:extLst>
        </c:ser>
        <c:ser>
          <c:idx val="2"/>
          <c:order val="2"/>
          <c:tx>
            <c:strRef>
              <c:f>Hoja1!$D$1</c:f>
              <c:strCache>
                <c:ptCount val="1"/>
                <c:pt idx="0">
                  <c:v>%</c:v>
                </c:pt>
              </c:strCache>
            </c:strRef>
          </c:tx>
          <c:spPr>
            <a:solidFill>
              <a:schemeClr val="accent3"/>
            </a:solidFill>
            <a:ln>
              <a:noFill/>
            </a:ln>
            <a:effectLst/>
            <a:sp3d/>
          </c:spPr>
          <c:invertIfNegative val="0"/>
          <c:dLbls>
            <c:dLbl>
              <c:idx val="0"/>
              <c:layout>
                <c:manualLayout>
                  <c:x val="-9.3975892470366612E-2"/>
                  <c:y val="-0.337911224935140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E5A-4D76-9C73-5A96C0FBD777}"/>
                </c:ext>
              </c:extLst>
            </c:dLbl>
            <c:dLbl>
              <c:idx val="1"/>
              <c:layout>
                <c:manualLayout>
                  <c:x val="-9.3975892470366612E-2"/>
                  <c:y val="-0.4135629917116639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E5A-4D76-9C73-5A96C0FBD777}"/>
                </c:ext>
              </c:extLst>
            </c:dLbl>
            <c:dLbl>
              <c:idx val="2"/>
              <c:layout>
                <c:manualLayout>
                  <c:x val="-8.2228905911570782E-2"/>
                  <c:y val="-0.458954051777578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E5A-4D76-9C73-5A96C0FBD777}"/>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2E75B6"/>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PIA</c:v>
                </c:pt>
                <c:pt idx="1">
                  <c:v>PIM</c:v>
                </c:pt>
                <c:pt idx="2">
                  <c:v>Ejecución</c:v>
                </c:pt>
              </c:strCache>
            </c:strRef>
          </c:cat>
          <c:val>
            <c:numRef>
              <c:f>Hoja1!$D$2:$D$4</c:f>
              <c:numCache>
                <c:formatCode>0.0%</c:formatCode>
                <c:ptCount val="3"/>
                <c:pt idx="0">
                  <c:v>5.4833060279080276E-2</c:v>
                </c:pt>
                <c:pt idx="1">
                  <c:v>7.404119092170415E-2</c:v>
                </c:pt>
                <c:pt idx="2">
                  <c:v>5.3898208700597097E-2</c:v>
                </c:pt>
              </c:numCache>
            </c:numRef>
          </c:val>
          <c:extLst>
            <c:ext xmlns:c16="http://schemas.microsoft.com/office/drawing/2014/chart" uri="{C3380CC4-5D6E-409C-BE32-E72D297353CC}">
              <c16:uniqueId val="{00000006-3E5A-4D76-9C73-5A96C0FBD777}"/>
            </c:ext>
          </c:extLst>
        </c:ser>
        <c:dLbls>
          <c:showLegendKey val="0"/>
          <c:showVal val="0"/>
          <c:showCatName val="0"/>
          <c:showSerName val="0"/>
          <c:showPercent val="0"/>
          <c:showBubbleSize val="0"/>
        </c:dLbls>
        <c:gapWidth val="0"/>
        <c:shape val="box"/>
        <c:axId val="1404971839"/>
        <c:axId val="1407529551"/>
        <c:axId val="0"/>
      </c:bar3DChart>
      <c:catAx>
        <c:axId val="1404971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407529551"/>
        <c:crosses val="autoZero"/>
        <c:auto val="1"/>
        <c:lblAlgn val="ctr"/>
        <c:lblOffset val="100"/>
        <c:noMultiLvlLbl val="0"/>
      </c:catAx>
      <c:valAx>
        <c:axId val="140752955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404971839"/>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sng" strike="noStrike" kern="1200" spc="0" baseline="0">
                <a:solidFill>
                  <a:schemeClr val="tx1">
                    <a:lumMod val="65000"/>
                    <a:lumOff val="35000"/>
                  </a:schemeClr>
                </a:solidFill>
                <a:latin typeface="+mn-lt"/>
                <a:ea typeface="+mn-ea"/>
                <a:cs typeface="+mn-cs"/>
              </a:defRPr>
            </a:pPr>
            <a:r>
              <a:rPr lang="es-MX" sz="1400" b="1" u="sng" dirty="0"/>
              <a:t>Información presupuestal</a:t>
            </a:r>
          </a:p>
          <a:p>
            <a:pPr>
              <a:defRPr sz="1400" b="1" u="sng"/>
            </a:pPr>
            <a:r>
              <a:rPr lang="es-MX" sz="1400" b="1" u="sng" dirty="0"/>
              <a:t>(en millones de S/)</a:t>
            </a:r>
          </a:p>
        </c:rich>
      </c:tx>
      <c:layout>
        <c:manualLayout>
          <c:xMode val="edge"/>
          <c:yMode val="edge"/>
          <c:x val="0.14149955193718189"/>
          <c:y val="5.5280515743162825E-2"/>
        </c:manualLayout>
      </c:layout>
      <c:overlay val="0"/>
      <c:spPr>
        <a:noFill/>
        <a:ln>
          <a:noFill/>
        </a:ln>
        <a:effectLst/>
      </c:spPr>
      <c:txPr>
        <a:bodyPr rot="0" spcFirstLastPara="1" vertOverflow="ellipsis" vert="horz" wrap="square" anchor="ctr" anchorCtr="1"/>
        <a:lstStyle/>
        <a:p>
          <a:pPr>
            <a:defRPr sz="1400" b="1" i="0" u="sng" strike="noStrike" kern="1200" spc="0" baseline="0">
              <a:solidFill>
                <a:schemeClr val="tx1">
                  <a:lumMod val="65000"/>
                  <a:lumOff val="35000"/>
                </a:schemeClr>
              </a:solidFill>
              <a:latin typeface="+mn-lt"/>
              <a:ea typeface="+mn-ea"/>
              <a:cs typeface="+mn-cs"/>
            </a:defRPr>
          </a:pPr>
          <a:endParaRPr lang="es-PE"/>
        </a:p>
      </c:txPr>
    </c:title>
    <c:autoTitleDeleted val="0"/>
    <c:view3D>
      <c:rotX val="15"/>
      <c:rotY val="2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349906839724908E-2"/>
          <c:y val="0.11673761616322363"/>
          <c:w val="0.7511269896748457"/>
          <c:h val="0.73217311014080499"/>
        </c:manualLayout>
      </c:layout>
      <c:bar3DChart>
        <c:barDir val="col"/>
        <c:grouping val="clustered"/>
        <c:varyColors val="0"/>
        <c:ser>
          <c:idx val="0"/>
          <c:order val="0"/>
          <c:tx>
            <c:strRef>
              <c:f>Sheet1!$A$2</c:f>
              <c:strCache>
                <c:ptCount val="1"/>
                <c:pt idx="0">
                  <c:v>PIM</c:v>
                </c:pt>
              </c:strCache>
            </c:strRef>
          </c:tx>
          <c:spPr>
            <a:solidFill>
              <a:schemeClr val="accent1"/>
            </a:solidFill>
            <a:ln>
              <a:noFill/>
            </a:ln>
            <a:effectLst>
              <a:softEdge rad="12700"/>
            </a:effectLst>
            <a:scene3d>
              <a:camera prst="orthographicFront"/>
              <a:lightRig rig="threePt" dir="t"/>
            </a:scene3d>
            <a:sp3d>
              <a:bevelT w="152400" h="50800" prst="softRound"/>
              <a:bevelB w="152400" h="50800" prst="softRound"/>
            </a:sp3d>
          </c:spPr>
          <c:invertIfNegative val="0"/>
          <c:dPt>
            <c:idx val="0"/>
            <c:invertIfNegative val="0"/>
            <c:bubble3D val="0"/>
            <c:spPr>
              <a:solidFill>
                <a:schemeClr val="accent1"/>
              </a:solidFill>
              <a:ln>
                <a:noFill/>
              </a:ln>
              <a:effectLst>
                <a:softEdge rad="12700"/>
              </a:effectLst>
              <a:scene3d>
                <a:camera prst="orthographicFront"/>
                <a:lightRig rig="threePt" dir="t"/>
              </a:scene3d>
              <a:sp3d>
                <a:bevelT w="152400" h="50800" prst="softRound"/>
                <a:bevelB w="152400" h="50800" prst="softRound"/>
              </a:sp3d>
            </c:spPr>
            <c:extLst>
              <c:ext xmlns:c16="http://schemas.microsoft.com/office/drawing/2014/chart" uri="{C3380CC4-5D6E-409C-BE32-E72D297353CC}">
                <c16:uniqueId val="{00000001-4D95-4723-9A90-04CF9DB6E170}"/>
              </c:ext>
            </c:extLst>
          </c:dPt>
          <c:dPt>
            <c:idx val="3"/>
            <c:invertIfNegative val="0"/>
            <c:bubble3D val="0"/>
            <c:spPr>
              <a:solidFill>
                <a:schemeClr val="accent1"/>
              </a:solidFill>
              <a:ln>
                <a:noFill/>
              </a:ln>
              <a:effectLst>
                <a:softEdge rad="12700"/>
              </a:effectLst>
              <a:scene3d>
                <a:camera prst="orthographicFront"/>
                <a:lightRig rig="threePt" dir="t"/>
              </a:scene3d>
              <a:sp3d>
                <a:bevelT w="152400" h="50800" prst="softRound"/>
                <a:bevelB w="152400" h="50800" prst="softRound"/>
              </a:sp3d>
            </c:spPr>
            <c:extLst>
              <c:ext xmlns:c16="http://schemas.microsoft.com/office/drawing/2014/chart" uri="{C3380CC4-5D6E-409C-BE32-E72D297353CC}">
                <c16:uniqueId val="{00000002-4D95-4723-9A90-04CF9DB6E170}"/>
              </c:ext>
            </c:extLst>
          </c:dPt>
          <c:dLbls>
            <c:dLbl>
              <c:idx val="0"/>
              <c:layout>
                <c:manualLayout>
                  <c:x val="1.6687383549656119E-2"/>
                  <c:y val="0.21052771174612006"/>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95-4723-9A90-04CF9DB6E170}"/>
                </c:ext>
              </c:extLst>
            </c:dLbl>
            <c:dLbl>
              <c:idx val="1"/>
              <c:layout>
                <c:manualLayout>
                  <c:x val="1.3349906839724847E-2"/>
                  <c:y val="0.24210686850803817"/>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D95-4723-9A90-04CF9DB6E17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E75B6"/>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2022</c:v>
                </c:pt>
                <c:pt idx="1">
                  <c:v>2021</c:v>
                </c:pt>
              </c:strCache>
            </c:strRef>
          </c:cat>
          <c:val>
            <c:numRef>
              <c:f>Sheet1!$B$2:$C$2</c:f>
              <c:numCache>
                <c:formatCode>###\ ###\ ###_);\(###\ ###\ ###\)</c:formatCode>
                <c:ptCount val="2"/>
                <c:pt idx="0">
                  <c:v>195798</c:v>
                </c:pt>
                <c:pt idx="1">
                  <c:v>193360</c:v>
                </c:pt>
              </c:numCache>
            </c:numRef>
          </c:val>
          <c:shape val="cylinder"/>
          <c:extLst>
            <c:ext xmlns:c16="http://schemas.microsoft.com/office/drawing/2014/chart" uri="{C3380CC4-5D6E-409C-BE32-E72D297353CC}">
              <c16:uniqueId val="{00000000-4D95-4723-9A90-04CF9DB6E170}"/>
            </c:ext>
          </c:extLst>
        </c:ser>
        <c:ser>
          <c:idx val="1"/>
          <c:order val="1"/>
          <c:tx>
            <c:strRef>
              <c:f>Sheet1!$A$3</c:f>
              <c:strCache>
                <c:ptCount val="1"/>
                <c:pt idx="0">
                  <c:v>Ejecución</c:v>
                </c:pt>
              </c:strCache>
            </c:strRef>
          </c:tx>
          <c:spPr>
            <a:solidFill>
              <a:srgbClr val="C00000"/>
            </a:solidFill>
            <a:ln>
              <a:noFill/>
            </a:ln>
            <a:effectLst/>
            <a:scene3d>
              <a:camera prst="orthographicFront"/>
              <a:lightRig rig="threePt" dir="t"/>
            </a:scene3d>
            <a:sp3d>
              <a:bevelT w="152400" h="50800" prst="softRound"/>
              <a:bevelB w="152400" h="50800" prst="softRound"/>
            </a:sp3d>
          </c:spPr>
          <c:invertIfNegative val="0"/>
          <c:dPt>
            <c:idx val="0"/>
            <c:invertIfNegative val="0"/>
            <c:bubble3D val="0"/>
            <c:spPr>
              <a:solidFill>
                <a:srgbClr val="C00000"/>
              </a:solidFill>
              <a:ln>
                <a:noFill/>
              </a:ln>
              <a:effectLst/>
              <a:scene3d>
                <a:camera prst="orthographicFront"/>
                <a:lightRig rig="threePt" dir="t"/>
              </a:scene3d>
              <a:sp3d>
                <a:bevelT w="152400" h="50800" prst="softRound"/>
                <a:bevelB w="152400" h="50800" prst="softRound"/>
              </a:sp3d>
            </c:spPr>
            <c:extLst>
              <c:ext xmlns:c16="http://schemas.microsoft.com/office/drawing/2014/chart" uri="{C3380CC4-5D6E-409C-BE32-E72D297353CC}">
                <c16:uniqueId val="{00000009-F262-4A9E-BE53-941AEE02D21A}"/>
              </c:ext>
            </c:extLst>
          </c:dPt>
          <c:dLbls>
            <c:dLbl>
              <c:idx val="0"/>
              <c:layout>
                <c:manualLayout>
                  <c:x val="1.3349906839724878E-2"/>
                  <c:y val="0.11052704866671308"/>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262-4A9E-BE53-941AEE02D21A}"/>
                </c:ext>
              </c:extLst>
            </c:dLbl>
            <c:dLbl>
              <c:idx val="1"/>
              <c:layout>
                <c:manualLayout>
                  <c:x val="2.0024860259587302E-2"/>
                  <c:y val="0.14210620542863106"/>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262-4A9E-BE53-941AEE02D21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2022</c:v>
                </c:pt>
                <c:pt idx="1">
                  <c:v>2021</c:v>
                </c:pt>
              </c:strCache>
            </c:strRef>
          </c:cat>
          <c:val>
            <c:numRef>
              <c:f>Sheet1!$B$3:$C$3</c:f>
              <c:numCache>
                <c:formatCode>###\ ###\ ##0;\ \(##\ ###\ ##00\)</c:formatCode>
                <c:ptCount val="2"/>
                <c:pt idx="0">
                  <c:v>227583</c:v>
                </c:pt>
                <c:pt idx="1">
                  <c:v>227545</c:v>
                </c:pt>
              </c:numCache>
            </c:numRef>
          </c:val>
          <c:shape val="cylinder"/>
          <c:extLst>
            <c:ext xmlns:c16="http://schemas.microsoft.com/office/drawing/2014/chart" uri="{C3380CC4-5D6E-409C-BE32-E72D297353CC}">
              <c16:uniqueId val="{00000008-F262-4A9E-BE53-941AEE02D21A}"/>
            </c:ext>
          </c:extLst>
        </c:ser>
        <c:dLbls>
          <c:showLegendKey val="0"/>
          <c:showVal val="0"/>
          <c:showCatName val="0"/>
          <c:showSerName val="0"/>
          <c:showPercent val="0"/>
          <c:showBubbleSize val="0"/>
        </c:dLbls>
        <c:gapWidth val="80"/>
        <c:shape val="box"/>
        <c:axId val="929545615"/>
        <c:axId val="1782272224"/>
        <c:axId val="0"/>
      </c:bar3DChart>
      <c:catAx>
        <c:axId val="929545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PE"/>
          </a:p>
        </c:txPr>
        <c:crossAx val="1782272224"/>
        <c:crosses val="autoZero"/>
        <c:auto val="1"/>
        <c:lblAlgn val="ctr"/>
        <c:lblOffset val="100"/>
        <c:noMultiLvlLbl val="0"/>
      </c:catAx>
      <c:valAx>
        <c:axId val="1782272224"/>
        <c:scaling>
          <c:orientation val="minMax"/>
          <c:min val="0"/>
        </c:scaling>
        <c:delete val="1"/>
        <c:axPos val="l"/>
        <c:numFmt formatCode="###\ ###\ ###_);\(###\ ###\ ###\)" sourceLinked="1"/>
        <c:majorTickMark val="none"/>
        <c:minorTickMark val="none"/>
        <c:tickLblPos val="nextTo"/>
        <c:crossAx val="929545615"/>
        <c:crosses val="autoZero"/>
        <c:crossBetween val="between"/>
        <c:majorUnit val="100000"/>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Ventas</c:v>
                </c:pt>
              </c:strCache>
            </c:strRef>
          </c:tx>
          <c:spPr>
            <a:ln>
              <a:noFill/>
            </a:ln>
          </c:spPr>
          <c:dPt>
            <c:idx val="0"/>
            <c:bubble3D val="0"/>
            <c:spPr>
              <a:solidFill>
                <a:srgbClr val="C00000"/>
              </a:solidFill>
              <a:ln w="19050">
                <a:noFill/>
              </a:ln>
              <a:effectLst/>
            </c:spPr>
            <c:extLst>
              <c:ext xmlns:c16="http://schemas.microsoft.com/office/drawing/2014/chart" uri="{C3380CC4-5D6E-409C-BE32-E72D297353CC}">
                <c16:uniqueId val="{00000001-34CA-4F58-A0FF-00CB0000D241}"/>
              </c:ext>
            </c:extLst>
          </c:dPt>
          <c:dPt>
            <c:idx val="1"/>
            <c:bubble3D val="0"/>
            <c:explosion val="1"/>
            <c:spPr>
              <a:solidFill>
                <a:schemeClr val="bg2"/>
              </a:solidFill>
              <a:ln w="19050">
                <a:noFill/>
              </a:ln>
              <a:effectLst/>
            </c:spPr>
            <c:extLst>
              <c:ext xmlns:c16="http://schemas.microsoft.com/office/drawing/2014/chart" uri="{C3380CC4-5D6E-409C-BE32-E72D297353CC}">
                <c16:uniqueId val="{00000003-34CA-4F58-A0FF-00CB0000D241}"/>
              </c:ext>
            </c:extLst>
          </c:dPt>
          <c:cat>
            <c:strRef>
              <c:f>Sheet1!$A$2:$A$3</c:f>
              <c:strCache>
                <c:ptCount val="2"/>
                <c:pt idx="0">
                  <c:v>T 1</c:v>
                </c:pt>
                <c:pt idx="1">
                  <c:v>T 2</c:v>
                </c:pt>
              </c:strCache>
            </c:strRef>
          </c:cat>
          <c:val>
            <c:numRef>
              <c:f>Sheet1!$B$2:$B$3</c:f>
              <c:numCache>
                <c:formatCode>General</c:formatCode>
                <c:ptCount val="2"/>
                <c:pt idx="0">
                  <c:v>76</c:v>
                </c:pt>
                <c:pt idx="1">
                  <c:v>24</c:v>
                </c:pt>
              </c:numCache>
            </c:numRef>
          </c:val>
          <c:extLst>
            <c:ext xmlns:c16="http://schemas.microsoft.com/office/drawing/2014/chart" uri="{C3380CC4-5D6E-409C-BE32-E72D297353CC}">
              <c16:uniqueId val="{00000004-34CA-4F58-A0FF-00CB0000D241}"/>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0.11451</cdr:x>
      <cdr:y>0.08026</cdr:y>
    </cdr:from>
    <cdr:to>
      <cdr:x>0.2279</cdr:x>
      <cdr:y>0.20154</cdr:y>
    </cdr:to>
    <cdr:sp macro="" textlink="">
      <cdr:nvSpPr>
        <cdr:cNvPr id="2" name="CuadroTexto 1">
          <a:extLst xmlns:a="http://schemas.openxmlformats.org/drawingml/2006/main">
            <a:ext uri="{FF2B5EF4-FFF2-40B4-BE49-F238E27FC236}">
              <a16:creationId xmlns:a16="http://schemas.microsoft.com/office/drawing/2014/main" id="{EB2AB31E-69D5-65B7-1A4F-45903432B704}"/>
            </a:ext>
          </a:extLst>
        </cdr:cNvPr>
        <cdr:cNvSpPr txBox="1"/>
      </cdr:nvSpPr>
      <cdr:spPr>
        <a:xfrm xmlns:a="http://schemas.openxmlformats.org/drawingml/2006/main">
          <a:off x="856202" y="397130"/>
          <a:ext cx="847799" cy="6000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PE" sz="1400" b="1" dirty="0">
              <a:latin typeface="Calibri" panose="020F0502020204030204" pitchFamily="34" charset="0"/>
              <a:cs typeface="Calibri" panose="020F0502020204030204" pitchFamily="34" charset="0"/>
            </a:rPr>
            <a:t>48 200</a:t>
          </a:r>
        </a:p>
        <a:p xmlns:a="http://schemas.openxmlformats.org/drawingml/2006/main">
          <a:pPr algn="ctr"/>
          <a:r>
            <a:rPr lang="es-PE" sz="1400" b="1" dirty="0">
              <a:latin typeface="Calibri" panose="020F0502020204030204" pitchFamily="34" charset="0"/>
              <a:cs typeface="Calibri" panose="020F0502020204030204" pitchFamily="34" charset="0"/>
            </a:rPr>
            <a:t>millones</a:t>
          </a:r>
          <a:endParaRPr lang="es-PE" sz="1200" b="1"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0.3367</cdr:x>
      <cdr:y>0.03021</cdr:y>
    </cdr:from>
    <cdr:to>
      <cdr:x>0.45008</cdr:x>
      <cdr:y>0.15149</cdr:y>
    </cdr:to>
    <cdr:sp macro="" textlink="">
      <cdr:nvSpPr>
        <cdr:cNvPr id="3" name="CuadroTexto 1">
          <a:extLst xmlns:a="http://schemas.openxmlformats.org/drawingml/2006/main">
            <a:ext uri="{FF2B5EF4-FFF2-40B4-BE49-F238E27FC236}">
              <a16:creationId xmlns:a16="http://schemas.microsoft.com/office/drawing/2014/main" id="{0DF43786-52A7-1993-166A-E819DCDA09E1}"/>
            </a:ext>
          </a:extLst>
        </cdr:cNvPr>
        <cdr:cNvSpPr txBox="1"/>
      </cdr:nvSpPr>
      <cdr:spPr>
        <a:xfrm xmlns:a="http://schemas.openxmlformats.org/drawingml/2006/main">
          <a:off x="2517453" y="149480"/>
          <a:ext cx="847724" cy="6000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PE" sz="1400" b="1" dirty="0">
              <a:latin typeface="Calibri" panose="020F0502020204030204" pitchFamily="34" charset="0"/>
              <a:cs typeface="Calibri" panose="020F0502020204030204" pitchFamily="34" charset="0"/>
            </a:rPr>
            <a:t>52 321</a:t>
          </a:r>
        </a:p>
        <a:p xmlns:a="http://schemas.openxmlformats.org/drawingml/2006/main">
          <a:pPr algn="ctr"/>
          <a:r>
            <a:rPr lang="es-PE" sz="1400" b="1" dirty="0">
              <a:latin typeface="Calibri" panose="020F0502020204030204" pitchFamily="34" charset="0"/>
              <a:cs typeface="Calibri" panose="020F0502020204030204" pitchFamily="34" charset="0"/>
            </a:rPr>
            <a:t>millones</a:t>
          </a:r>
          <a:endParaRPr lang="es-PE" sz="1200" b="1"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0.5537</cdr:x>
      <cdr:y>0.06165</cdr:y>
    </cdr:from>
    <cdr:to>
      <cdr:x>0.66708</cdr:x>
      <cdr:y>0.18293</cdr:y>
    </cdr:to>
    <cdr:sp macro="" textlink="">
      <cdr:nvSpPr>
        <cdr:cNvPr id="5" name="CuadroTexto 1">
          <a:extLst xmlns:a="http://schemas.openxmlformats.org/drawingml/2006/main">
            <a:ext uri="{FF2B5EF4-FFF2-40B4-BE49-F238E27FC236}">
              <a16:creationId xmlns:a16="http://schemas.microsoft.com/office/drawing/2014/main" id="{09196EB3-2A67-4525-C871-09B8C821A879}"/>
            </a:ext>
          </a:extLst>
        </cdr:cNvPr>
        <cdr:cNvSpPr txBox="1"/>
      </cdr:nvSpPr>
      <cdr:spPr>
        <a:xfrm xmlns:a="http://schemas.openxmlformats.org/drawingml/2006/main">
          <a:off x="4139912" y="305063"/>
          <a:ext cx="847725" cy="6000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PE" sz="1400" b="1" dirty="0">
              <a:latin typeface="Calibri" panose="020F0502020204030204" pitchFamily="34" charset="0"/>
              <a:cs typeface="Calibri" panose="020F0502020204030204" pitchFamily="34" charset="0"/>
            </a:rPr>
            <a:t>50 042</a:t>
          </a:r>
        </a:p>
        <a:p xmlns:a="http://schemas.openxmlformats.org/drawingml/2006/main">
          <a:pPr algn="ctr"/>
          <a:r>
            <a:rPr lang="es-PE" sz="1400" b="1" dirty="0">
              <a:latin typeface="Calibri" panose="020F0502020204030204" pitchFamily="34" charset="0"/>
              <a:cs typeface="Calibri" panose="020F0502020204030204" pitchFamily="34" charset="0"/>
            </a:rPr>
            <a:t>millones</a:t>
          </a:r>
          <a:endParaRPr lang="es-PE" sz="1200" b="1"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0.78853</cdr:x>
      <cdr:y>0.06807</cdr:y>
    </cdr:from>
    <cdr:to>
      <cdr:x>0.90191</cdr:x>
      <cdr:y>0.18935</cdr:y>
    </cdr:to>
    <cdr:sp macro="" textlink="">
      <cdr:nvSpPr>
        <cdr:cNvPr id="6" name="CuadroTexto 1">
          <a:extLst xmlns:a="http://schemas.openxmlformats.org/drawingml/2006/main">
            <a:ext uri="{FF2B5EF4-FFF2-40B4-BE49-F238E27FC236}">
              <a16:creationId xmlns:a16="http://schemas.microsoft.com/office/drawing/2014/main" id="{9F2BF844-3062-7E21-C986-7FFB59BDCE60}"/>
            </a:ext>
          </a:extLst>
        </cdr:cNvPr>
        <cdr:cNvSpPr txBox="1"/>
      </cdr:nvSpPr>
      <cdr:spPr>
        <a:xfrm xmlns:a="http://schemas.openxmlformats.org/drawingml/2006/main">
          <a:off x="5895687" y="336813"/>
          <a:ext cx="847725" cy="6000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PE" sz="1400" b="1" dirty="0">
              <a:latin typeface="Calibri" panose="020F0502020204030204" pitchFamily="34" charset="0"/>
              <a:cs typeface="Calibri" panose="020F0502020204030204" pitchFamily="34" charset="0"/>
            </a:rPr>
            <a:t>50 149</a:t>
          </a:r>
        </a:p>
        <a:p xmlns:a="http://schemas.openxmlformats.org/drawingml/2006/main">
          <a:pPr algn="ctr"/>
          <a:r>
            <a:rPr lang="es-PE" sz="1400" b="1" dirty="0">
              <a:latin typeface="Calibri" panose="020F0502020204030204" pitchFamily="34" charset="0"/>
              <a:cs typeface="Calibri" panose="020F0502020204030204" pitchFamily="34" charset="0"/>
            </a:rPr>
            <a:t>millones</a:t>
          </a:r>
          <a:endParaRPr lang="es-PE" sz="1200" b="1"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0.17105</cdr:x>
      <cdr:y>0.52888</cdr:y>
    </cdr:from>
    <cdr:to>
      <cdr:x>0.29929</cdr:x>
      <cdr:y>0.65016</cdr:y>
    </cdr:to>
    <cdr:sp macro="" textlink="">
      <cdr:nvSpPr>
        <cdr:cNvPr id="7" name="CuadroTexto 1">
          <a:extLst xmlns:a="http://schemas.openxmlformats.org/drawingml/2006/main">
            <a:ext uri="{FF2B5EF4-FFF2-40B4-BE49-F238E27FC236}">
              <a16:creationId xmlns:a16="http://schemas.microsoft.com/office/drawing/2014/main" id="{FA8D21F0-9893-018D-F93C-E3ADCD0459BB}"/>
            </a:ext>
          </a:extLst>
        </cdr:cNvPr>
        <cdr:cNvSpPr txBox="1"/>
      </cdr:nvSpPr>
      <cdr:spPr>
        <a:xfrm xmlns:a="http://schemas.openxmlformats.org/drawingml/2006/main">
          <a:off x="1278893" y="2616897"/>
          <a:ext cx="958879" cy="6000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PE" sz="1400" b="1" dirty="0">
              <a:latin typeface="Calibri" panose="020F0502020204030204" pitchFamily="34" charset="0"/>
              <a:cs typeface="Calibri" panose="020F0502020204030204" pitchFamily="34" charset="0"/>
            </a:rPr>
            <a:t>15 621</a:t>
          </a:r>
        </a:p>
        <a:p xmlns:a="http://schemas.openxmlformats.org/drawingml/2006/main">
          <a:pPr algn="ctr"/>
          <a:r>
            <a:rPr lang="es-PE" sz="1400" b="1" dirty="0">
              <a:latin typeface="Calibri" panose="020F0502020204030204" pitchFamily="34" charset="0"/>
              <a:cs typeface="Calibri" panose="020F0502020204030204" pitchFamily="34" charset="0"/>
            </a:rPr>
            <a:t>millones</a:t>
          </a:r>
        </a:p>
      </cdr:txBody>
    </cdr:sp>
  </cdr:relSizeAnchor>
  <cdr:relSizeAnchor xmlns:cdr="http://schemas.openxmlformats.org/drawingml/2006/chartDrawing">
    <cdr:from>
      <cdr:x>0.62674</cdr:x>
      <cdr:y>0.46821</cdr:y>
    </cdr:from>
    <cdr:to>
      <cdr:x>0.74012</cdr:x>
      <cdr:y>0.58948</cdr:y>
    </cdr:to>
    <cdr:sp macro="" textlink="">
      <cdr:nvSpPr>
        <cdr:cNvPr id="8" name="CuadroTexto 1">
          <a:extLst xmlns:a="http://schemas.openxmlformats.org/drawingml/2006/main">
            <a:ext uri="{FF2B5EF4-FFF2-40B4-BE49-F238E27FC236}">
              <a16:creationId xmlns:a16="http://schemas.microsoft.com/office/drawing/2014/main" id="{90F8765D-6475-DE9B-17E2-A2E8C8E4AB75}"/>
            </a:ext>
          </a:extLst>
        </cdr:cNvPr>
        <cdr:cNvSpPr txBox="1"/>
      </cdr:nvSpPr>
      <cdr:spPr>
        <a:xfrm xmlns:a="http://schemas.openxmlformats.org/drawingml/2006/main">
          <a:off x="4686013" y="2316706"/>
          <a:ext cx="847724" cy="60004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PE" sz="1400" b="1" dirty="0">
              <a:latin typeface="Calibri" panose="020F0502020204030204" pitchFamily="34" charset="0"/>
              <a:cs typeface="Calibri" panose="020F0502020204030204" pitchFamily="34" charset="0"/>
            </a:rPr>
            <a:t>20 055</a:t>
          </a:r>
        </a:p>
        <a:p xmlns:a="http://schemas.openxmlformats.org/drawingml/2006/main">
          <a:pPr algn="ctr"/>
          <a:r>
            <a:rPr lang="es-PE" sz="1400" b="1" dirty="0">
              <a:latin typeface="Calibri" panose="020F0502020204030204" pitchFamily="34" charset="0"/>
              <a:cs typeface="Calibri" panose="020F0502020204030204" pitchFamily="34" charset="0"/>
            </a:rPr>
            <a:t>millones</a:t>
          </a:r>
          <a:endParaRPr lang="es-PE" sz="1200" b="1"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0.40643</cdr:x>
      <cdr:y>0.4902</cdr:y>
    </cdr:from>
    <cdr:to>
      <cdr:x>0.51981</cdr:x>
      <cdr:y>0.61147</cdr:y>
    </cdr:to>
    <cdr:sp macro="" textlink="">
      <cdr:nvSpPr>
        <cdr:cNvPr id="9" name="CuadroTexto 1">
          <a:extLst xmlns:a="http://schemas.openxmlformats.org/drawingml/2006/main">
            <a:ext uri="{FF2B5EF4-FFF2-40B4-BE49-F238E27FC236}">
              <a16:creationId xmlns:a16="http://schemas.microsoft.com/office/drawing/2014/main" id="{AA10C0B2-71B4-F9B7-245B-84297F9CF6B9}"/>
            </a:ext>
          </a:extLst>
        </cdr:cNvPr>
        <cdr:cNvSpPr txBox="1"/>
      </cdr:nvSpPr>
      <cdr:spPr>
        <a:xfrm xmlns:a="http://schemas.openxmlformats.org/drawingml/2006/main">
          <a:off x="3038811" y="2425520"/>
          <a:ext cx="847724" cy="6000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PE" sz="1400" b="1" dirty="0">
              <a:latin typeface="Calibri" panose="020F0502020204030204" pitchFamily="34" charset="0"/>
              <a:cs typeface="Calibri" panose="020F0502020204030204" pitchFamily="34" charset="0"/>
            </a:rPr>
            <a:t>18 087</a:t>
          </a:r>
        </a:p>
        <a:p xmlns:a="http://schemas.openxmlformats.org/drawingml/2006/main">
          <a:pPr algn="ctr"/>
          <a:r>
            <a:rPr lang="es-PE" sz="1400" b="1" dirty="0">
              <a:latin typeface="Calibri" panose="020F0502020204030204" pitchFamily="34" charset="0"/>
              <a:cs typeface="Calibri" panose="020F0502020204030204" pitchFamily="34" charset="0"/>
            </a:rPr>
            <a:t>millones</a:t>
          </a:r>
          <a:endParaRPr lang="es-PE" sz="1200" b="1"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0.8557</cdr:x>
      <cdr:y>0.45011</cdr:y>
    </cdr:from>
    <cdr:to>
      <cdr:x>0.96908</cdr:x>
      <cdr:y>0.52058</cdr:y>
    </cdr:to>
    <cdr:sp macro="" textlink="">
      <cdr:nvSpPr>
        <cdr:cNvPr id="10" name="CuadroTexto 1">
          <a:extLst xmlns:a="http://schemas.openxmlformats.org/drawingml/2006/main">
            <a:ext uri="{FF2B5EF4-FFF2-40B4-BE49-F238E27FC236}">
              <a16:creationId xmlns:a16="http://schemas.microsoft.com/office/drawing/2014/main" id="{F29A332C-C307-3B63-3272-064EAF3109F0}"/>
            </a:ext>
          </a:extLst>
        </cdr:cNvPr>
        <cdr:cNvSpPr txBox="1"/>
      </cdr:nvSpPr>
      <cdr:spPr>
        <a:xfrm xmlns:a="http://schemas.openxmlformats.org/drawingml/2006/main">
          <a:off x="6397912" y="2227173"/>
          <a:ext cx="847724" cy="3486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PE" sz="1400" b="1" dirty="0">
              <a:latin typeface="Calibri" panose="020F0502020204030204" pitchFamily="34" charset="0"/>
              <a:cs typeface="Calibri" panose="020F0502020204030204" pitchFamily="34" charset="0"/>
            </a:rPr>
            <a:t>21 498</a:t>
          </a:r>
        </a:p>
        <a:p xmlns:a="http://schemas.openxmlformats.org/drawingml/2006/main">
          <a:pPr algn="ctr"/>
          <a:r>
            <a:rPr lang="es-PE" sz="1400" b="1" dirty="0">
              <a:latin typeface="Calibri" panose="020F0502020204030204" pitchFamily="34" charset="0"/>
              <a:cs typeface="Calibri" panose="020F0502020204030204" pitchFamily="34" charset="0"/>
            </a:rPr>
            <a:t>millones</a:t>
          </a:r>
          <a:endParaRPr lang="es-PE" sz="1200" b="1" dirty="0">
            <a:latin typeface="Calibri" panose="020F0502020204030204" pitchFamily="34" charset="0"/>
            <a:cs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0.57641</cdr:x>
      <cdr:y>0.47893</cdr:y>
    </cdr:from>
    <cdr:to>
      <cdr:x>0.66882</cdr:x>
      <cdr:y>0.57531</cdr:y>
    </cdr:to>
    <cdr:sp macro="" textlink="">
      <cdr:nvSpPr>
        <cdr:cNvPr id="2" name="CuadroTexto 1">
          <a:extLst xmlns:a="http://schemas.openxmlformats.org/drawingml/2006/main">
            <a:ext uri="{FF2B5EF4-FFF2-40B4-BE49-F238E27FC236}">
              <a16:creationId xmlns:a16="http://schemas.microsoft.com/office/drawing/2014/main" id="{C2BA8F21-61F0-6F5B-51FA-2BB0115AEAB0}"/>
            </a:ext>
          </a:extLst>
        </cdr:cNvPr>
        <cdr:cNvSpPr txBox="1"/>
      </cdr:nvSpPr>
      <cdr:spPr>
        <a:xfrm xmlns:a="http://schemas.openxmlformats.org/drawingml/2006/main">
          <a:off x="2584574" y="1206900"/>
          <a:ext cx="414338" cy="2428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MX" sz="1100" dirty="0"/>
        </a:p>
      </cdr:txBody>
    </cdr:sp>
  </cdr:relSizeAnchor>
  <cdr:relSizeAnchor xmlns:cdr="http://schemas.openxmlformats.org/drawingml/2006/chartDrawing">
    <cdr:from>
      <cdr:x>0.52298</cdr:x>
      <cdr:y>0.40644</cdr:y>
    </cdr:from>
    <cdr:to>
      <cdr:x>0.6345</cdr:x>
      <cdr:y>0.48015</cdr:y>
    </cdr:to>
    <cdr:sp macro="" textlink="">
      <cdr:nvSpPr>
        <cdr:cNvPr id="3" name="CuadroTexto 2">
          <a:extLst xmlns:a="http://schemas.openxmlformats.org/drawingml/2006/main">
            <a:ext uri="{FF2B5EF4-FFF2-40B4-BE49-F238E27FC236}">
              <a16:creationId xmlns:a16="http://schemas.microsoft.com/office/drawing/2014/main" id="{76025278-D33F-472C-C05D-A211939B8F7C}"/>
            </a:ext>
          </a:extLst>
        </cdr:cNvPr>
        <cdr:cNvSpPr txBox="1"/>
      </cdr:nvSpPr>
      <cdr:spPr>
        <a:xfrm xmlns:a="http://schemas.openxmlformats.org/drawingml/2006/main">
          <a:off x="2344986" y="1024241"/>
          <a:ext cx="500061" cy="185738"/>
        </a:xfrm>
        <a:prstGeom xmlns:a="http://schemas.openxmlformats.org/drawingml/2006/main" prst="rect">
          <a:avLst/>
        </a:prstGeom>
        <a:ln xmlns:a="http://schemas.openxmlformats.org/drawingml/2006/main">
          <a:noFill/>
          <a:prstDash val="sysDot"/>
        </a:ln>
      </cdr:spPr>
      <cdr:txBody>
        <a:bodyPr xmlns:a="http://schemas.openxmlformats.org/drawingml/2006/main" vertOverflow="clip" wrap="square" rtlCol="0"/>
        <a:lstStyle xmlns:a="http://schemas.openxmlformats.org/drawingml/2006/main"/>
        <a:p xmlns:a="http://schemas.openxmlformats.org/drawingml/2006/main">
          <a:r>
            <a:rPr lang="es-MX" sz="800" b="1" dirty="0">
              <a:solidFill>
                <a:srgbClr val="FF0000"/>
              </a:solidFill>
            </a:rPr>
            <a:t> - 3.7%</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210B919D-91DD-E98C-678A-B28E0BB5D71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a:extLst>
              <a:ext uri="{FF2B5EF4-FFF2-40B4-BE49-F238E27FC236}">
                <a16:creationId xmlns:a16="http://schemas.microsoft.com/office/drawing/2014/main" id="{35BF1440-50A2-FB58-8207-1A7B0EF0727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32B78A-1138-49D0-9763-DF33BDF3DE6E}" type="datetimeFigureOut">
              <a:rPr lang="es-PE" smtClean="0"/>
              <a:t>29/08/2023</a:t>
            </a:fld>
            <a:endParaRPr lang="es-PE"/>
          </a:p>
        </p:txBody>
      </p:sp>
      <p:sp>
        <p:nvSpPr>
          <p:cNvPr id="4" name="Marcador de pie de página 3">
            <a:extLst>
              <a:ext uri="{FF2B5EF4-FFF2-40B4-BE49-F238E27FC236}">
                <a16:creationId xmlns:a16="http://schemas.microsoft.com/office/drawing/2014/main" id="{FA06A10B-FEFB-9C76-EB6B-27BFEEE65D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5" name="Marcador de número de diapositiva 4">
            <a:extLst>
              <a:ext uri="{FF2B5EF4-FFF2-40B4-BE49-F238E27FC236}">
                <a16:creationId xmlns:a16="http://schemas.microsoft.com/office/drawing/2014/main" id="{C4A12237-D06F-E47C-0030-34F3EF6AB2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B40336-9AE5-4A28-99F5-EAF807D48978}" type="slidenum">
              <a:rPr lang="es-PE" smtClean="0"/>
              <a:t>‹Nº›</a:t>
            </a:fld>
            <a:endParaRPr lang="es-PE"/>
          </a:p>
        </p:txBody>
      </p:sp>
    </p:spTree>
    <p:extLst>
      <p:ext uri="{BB962C8B-B14F-4D97-AF65-F5344CB8AC3E}">
        <p14:creationId xmlns:p14="http://schemas.microsoft.com/office/powerpoint/2010/main" val="31001264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4A313E-5331-48F2-BE33-DB03CCAC99F1}" type="datetimeFigureOut">
              <a:rPr lang="es-PE" smtClean="0"/>
              <a:t>29/08/2023</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ECBFE-BC31-419F-BC65-459C66672AFD}" type="slidenum">
              <a:rPr lang="es-PE" smtClean="0"/>
              <a:t>‹Nº›</a:t>
            </a:fld>
            <a:endParaRPr lang="es-PE"/>
          </a:p>
        </p:txBody>
      </p:sp>
    </p:spTree>
    <p:extLst>
      <p:ext uri="{BB962C8B-B14F-4D97-AF65-F5344CB8AC3E}">
        <p14:creationId xmlns:p14="http://schemas.microsoft.com/office/powerpoint/2010/main" val="14728441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22CECBFE-BC31-419F-BC65-459C66672AFD}" type="slidenum">
              <a:rPr lang="es-PE" smtClean="0"/>
              <a:t>1</a:t>
            </a:fld>
            <a:endParaRPr lang="es-PE"/>
          </a:p>
        </p:txBody>
      </p:sp>
    </p:spTree>
    <p:extLst>
      <p:ext uri="{BB962C8B-B14F-4D97-AF65-F5344CB8AC3E}">
        <p14:creationId xmlns:p14="http://schemas.microsoft.com/office/powerpoint/2010/main" val="2708964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s-PE" sz="1400" kern="100" dirty="0">
                <a:effectLst/>
                <a:latin typeface="Calibri" panose="020F0502020204030204" pitchFamily="34" charset="0"/>
                <a:ea typeface="Calibri" panose="020F0502020204030204" pitchFamily="34" charset="0"/>
                <a:cs typeface="Times New Roman" panose="02020603050405020304" pitchFamily="18" charset="0"/>
              </a:rPr>
              <a:t>La información regional e integrada incluye información a nivel de entidades, sin eliminaciones de consolidación.  Y es tanto financiera como presupuestal.  </a:t>
            </a:r>
          </a:p>
          <a:p>
            <a:pPr marL="342900" lvl="0" indent="-342900">
              <a:lnSpc>
                <a:spcPct val="107000"/>
              </a:lnSpc>
              <a:buFont typeface="Symbol" panose="05050102010706020507" pitchFamily="18" charset="2"/>
              <a:buChar char=""/>
            </a:pPr>
            <a:r>
              <a:rPr lang="es-PE" sz="1400" kern="100" dirty="0">
                <a:effectLst/>
                <a:latin typeface="Calibri" panose="020F0502020204030204" pitchFamily="34" charset="0"/>
                <a:ea typeface="Calibri" panose="020F0502020204030204" pitchFamily="34" charset="0"/>
                <a:cs typeface="Times New Roman" panose="02020603050405020304" pitchFamily="18" charset="0"/>
              </a:rPr>
              <a:t>En cuanto a los datos estadísticos, por ejemplo, en el caso del PBI, la información en la Cuenta General coincide con la del BCR, y la diferencia que muestra con el MMM se debe a la diferencia en la fecha de la emisión de dicho documento.</a:t>
            </a:r>
          </a:p>
          <a:p>
            <a:pPr marL="342900" lvl="0" indent="-342900">
              <a:lnSpc>
                <a:spcPct val="107000"/>
              </a:lnSpc>
              <a:spcAft>
                <a:spcPts val="800"/>
              </a:spcAft>
              <a:buFont typeface="Symbol" panose="05050102010706020507" pitchFamily="18" charset="2"/>
              <a:buChar char=""/>
            </a:pPr>
            <a:r>
              <a:rPr lang="es-PE" sz="1400" kern="100" dirty="0">
                <a:effectLst/>
                <a:latin typeface="Calibri" panose="020F0502020204030204" pitchFamily="34" charset="0"/>
                <a:ea typeface="Calibri" panose="020F0502020204030204" pitchFamily="34" charset="0"/>
                <a:cs typeface="Times New Roman" panose="02020603050405020304" pitchFamily="18" charset="0"/>
              </a:rPr>
              <a:t>Los gastos tributarios muestran las exoneraciones e inafectaciones que el Estado ha otorgado por el período 2022</a:t>
            </a:r>
          </a:p>
          <a:p>
            <a:endParaRPr lang="es-PE" dirty="0"/>
          </a:p>
        </p:txBody>
      </p:sp>
      <p:sp>
        <p:nvSpPr>
          <p:cNvPr id="4" name="Marcador de número de diapositiva 3"/>
          <p:cNvSpPr>
            <a:spLocks noGrp="1"/>
          </p:cNvSpPr>
          <p:nvPr>
            <p:ph type="sldNum" sz="quarter" idx="5"/>
          </p:nvPr>
        </p:nvSpPr>
        <p:spPr/>
        <p:txBody>
          <a:bodyPr/>
          <a:lstStyle/>
          <a:p>
            <a:fld id="{22CECBFE-BC31-419F-BC65-459C66672AFD}" type="slidenum">
              <a:rPr lang="es-PE" smtClean="0"/>
              <a:t>10</a:t>
            </a:fld>
            <a:endParaRPr lang="es-PE"/>
          </a:p>
        </p:txBody>
      </p:sp>
    </p:spTree>
    <p:extLst>
      <p:ext uri="{BB962C8B-B14F-4D97-AF65-F5344CB8AC3E}">
        <p14:creationId xmlns:p14="http://schemas.microsoft.com/office/powerpoint/2010/main" val="1249326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la región hay diferentes niveles de avance, entre los mas avanzados se encuentran Colombia, Chile, Costa Rica, Brasil y Ecuador.</a:t>
            </a:r>
          </a:p>
          <a:p>
            <a:endParaRPr lang="es-ES" dirty="0"/>
          </a:p>
          <a:p>
            <a:r>
              <a:rPr lang="es-ES" dirty="0"/>
              <a:t>Perú iniciará la transición el año 2024 hasta el año 2026. Se requiere el involucramiento de la Alta Dirección de las entidades públicas y tomar decisiones sobre todo para corregir los errores de años anteriores. </a:t>
            </a:r>
          </a:p>
          <a:p>
            <a:endParaRPr lang="es-ES" dirty="0"/>
          </a:p>
          <a:p>
            <a:r>
              <a:rPr lang="es-ES" dirty="0"/>
              <a:t>La DGCP emitirá las directivas e instructivos necesarios durante este año y el próximo para una transición ordenada y con plazos claramente establecidos.</a:t>
            </a:r>
          </a:p>
          <a:p>
            <a:endParaRPr lang="es-PE" dirty="0"/>
          </a:p>
        </p:txBody>
      </p:sp>
      <p:sp>
        <p:nvSpPr>
          <p:cNvPr id="4" name="Marcador de número de diapositiva 3"/>
          <p:cNvSpPr>
            <a:spLocks noGrp="1"/>
          </p:cNvSpPr>
          <p:nvPr>
            <p:ph type="sldNum" sz="quarter" idx="5"/>
          </p:nvPr>
        </p:nvSpPr>
        <p:spPr/>
        <p:txBody>
          <a:bodyPr/>
          <a:lstStyle/>
          <a:p>
            <a:fld id="{22CECBFE-BC31-419F-BC65-459C66672AFD}" type="slidenum">
              <a:rPr lang="es-PE" smtClean="0"/>
              <a:t>11</a:t>
            </a:fld>
            <a:endParaRPr lang="es-PE"/>
          </a:p>
        </p:txBody>
      </p:sp>
    </p:spTree>
    <p:extLst>
      <p:ext uri="{BB962C8B-B14F-4D97-AF65-F5344CB8AC3E}">
        <p14:creationId xmlns:p14="http://schemas.microsoft.com/office/powerpoint/2010/main" val="1933546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sz="1200" dirty="0">
                <a:effectLst/>
                <a:latin typeface="Calibri" panose="020F0502020204030204" pitchFamily="34" charset="0"/>
                <a:ea typeface="Calibri" panose="020F0502020204030204" pitchFamily="34" charset="0"/>
                <a:cs typeface="Times New Roman" panose="02020603050405020304" pitchFamily="18" charset="0"/>
              </a:rPr>
              <a:t>El proceso de depuración y sinceramiento contable está enfocado a resolver diversos problemas que vienen generando errores materiales en los estados financieros de las entidades del Sector Público, tal es el caso de</a:t>
            </a:r>
            <a:r>
              <a:rPr lang="es-PE" sz="1200" u="sng"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buFontTx/>
              <a:buChar char="-"/>
            </a:pPr>
            <a:r>
              <a:rPr lang="es-PE" sz="1200" u="none" dirty="0">
                <a:effectLst/>
                <a:latin typeface="Calibri" panose="020F0502020204030204" pitchFamily="34" charset="0"/>
                <a:ea typeface="Calibri" panose="020F0502020204030204" pitchFamily="34" charset="0"/>
                <a:cs typeface="Times New Roman" panose="02020603050405020304" pitchFamily="18" charset="0"/>
              </a:rPr>
              <a:t>Falta de análisis de cuentas en activos y pasivos, </a:t>
            </a:r>
          </a:p>
          <a:p>
            <a:pPr marL="285750" indent="-285750">
              <a:buFontTx/>
              <a:buChar char="-"/>
            </a:pPr>
            <a:r>
              <a:rPr lang="es-PE" sz="1200" u="none" dirty="0">
                <a:effectLst/>
                <a:latin typeface="Calibri" panose="020F0502020204030204" pitchFamily="34" charset="0"/>
                <a:ea typeface="Calibri" panose="020F0502020204030204" pitchFamily="34" charset="0"/>
                <a:cs typeface="Times New Roman" panose="02020603050405020304" pitchFamily="18" charset="0"/>
              </a:rPr>
              <a:t>Obras culminadas y en uso pendientes de transferir a otros pliegos por temas administrativos, </a:t>
            </a:r>
          </a:p>
          <a:p>
            <a:pPr marL="285750" indent="-285750">
              <a:buFontTx/>
              <a:buChar char="-"/>
            </a:pPr>
            <a:r>
              <a:rPr lang="es-PE" sz="1200" u="none" dirty="0">
                <a:effectLst/>
                <a:latin typeface="Calibri" panose="020F0502020204030204" pitchFamily="34" charset="0"/>
                <a:ea typeface="Calibri" panose="020F0502020204030204" pitchFamily="34" charset="0"/>
                <a:cs typeface="Times New Roman" panose="02020603050405020304" pitchFamily="18" charset="0"/>
              </a:rPr>
              <a:t>Obras culminadas y en uso de la misma entidad sin ser depreciadas, </a:t>
            </a:r>
          </a:p>
          <a:p>
            <a:pPr marL="285750" indent="-285750">
              <a:buFontTx/>
              <a:buChar char="-"/>
            </a:pPr>
            <a:r>
              <a:rPr lang="es-PE" sz="1200" u="none" dirty="0">
                <a:effectLst/>
                <a:latin typeface="Calibri" panose="020F0502020204030204" pitchFamily="34" charset="0"/>
                <a:ea typeface="Calibri" panose="020F0502020204030204" pitchFamily="34" charset="0"/>
                <a:cs typeface="Times New Roman" panose="02020603050405020304" pitchFamily="18" charset="0"/>
              </a:rPr>
              <a:t>Activos dados en concesión no reconocidos, </a:t>
            </a:r>
          </a:p>
          <a:p>
            <a:pPr marL="285750" indent="-285750">
              <a:buFontTx/>
              <a:buChar char="-"/>
            </a:pPr>
            <a:r>
              <a:rPr lang="es-PE" sz="1200" u="none" dirty="0">
                <a:effectLst/>
                <a:latin typeface="Calibri" panose="020F0502020204030204" pitchFamily="34" charset="0"/>
                <a:ea typeface="Calibri" panose="020F0502020204030204" pitchFamily="34" charset="0"/>
                <a:cs typeface="Times New Roman" panose="02020603050405020304" pitchFamily="18" charset="0"/>
              </a:rPr>
              <a:t>Cuentas por cobrar sin su respectivo deterioro, </a:t>
            </a:r>
          </a:p>
          <a:p>
            <a:pPr marL="285750" indent="-285750">
              <a:buFontTx/>
              <a:buChar char="-"/>
            </a:pPr>
            <a:r>
              <a:rPr lang="es-PE" sz="1200" u="none" dirty="0">
                <a:effectLst/>
                <a:latin typeface="Calibri" panose="020F0502020204030204" pitchFamily="34" charset="0"/>
                <a:ea typeface="Calibri" panose="020F0502020204030204" pitchFamily="34" charset="0"/>
                <a:cs typeface="Times New Roman" panose="02020603050405020304" pitchFamily="18" charset="0"/>
              </a:rPr>
              <a:t>Pasivos con terceros no reconocidos, </a:t>
            </a:r>
          </a:p>
          <a:p>
            <a:pPr marL="285750" indent="-285750">
              <a:buFontTx/>
              <a:buChar char="-"/>
            </a:pPr>
            <a:r>
              <a:rPr lang="es-PE" sz="1200" u="none" dirty="0">
                <a:effectLst/>
                <a:latin typeface="Calibri" panose="020F0502020204030204" pitchFamily="34" charset="0"/>
                <a:ea typeface="Calibri" panose="020F0502020204030204" pitchFamily="34" charset="0"/>
                <a:cs typeface="Times New Roman" panose="02020603050405020304" pitchFamily="18" charset="0"/>
              </a:rPr>
              <a:t>Infraestructura pública que por no haber concluido los temas administrativos no han sido reconocidas como activos, </a:t>
            </a:r>
          </a:p>
          <a:p>
            <a:pPr marL="285750" indent="-285750">
              <a:buFontTx/>
              <a:buChar char="-"/>
            </a:pPr>
            <a:r>
              <a:rPr lang="es-PE" sz="1200" u="none" dirty="0">
                <a:effectLst/>
                <a:latin typeface="Calibri" panose="020F0502020204030204" pitchFamily="34" charset="0"/>
                <a:ea typeface="Calibri" panose="020F0502020204030204" pitchFamily="34" charset="0"/>
                <a:cs typeface="Times New Roman" panose="02020603050405020304" pitchFamily="18" charset="0"/>
              </a:rPr>
              <a:t>Activos y pasivos que no reúnen los requisitos técnicos para seguir formando parte del estado de situación financiera, </a:t>
            </a:r>
          </a:p>
          <a:p>
            <a:pPr marL="285750" indent="-285750">
              <a:buFontTx/>
              <a:buChar char="-"/>
            </a:pPr>
            <a:r>
              <a:rPr lang="es-PE" sz="1200" u="none" dirty="0">
                <a:effectLst/>
                <a:latin typeface="Calibri" panose="020F0502020204030204" pitchFamily="34" charset="0"/>
                <a:ea typeface="Calibri" panose="020F0502020204030204" pitchFamily="34" charset="0"/>
                <a:cs typeface="Times New Roman" panose="02020603050405020304" pitchFamily="18" charset="0"/>
              </a:rPr>
              <a:t>Otros temas.</a:t>
            </a:r>
            <a:endParaRPr lang="es-PE" sz="1200" u="none" dirty="0"/>
          </a:p>
        </p:txBody>
      </p:sp>
      <p:sp>
        <p:nvSpPr>
          <p:cNvPr id="4" name="Marcador de número de diapositiva 3"/>
          <p:cNvSpPr>
            <a:spLocks noGrp="1"/>
          </p:cNvSpPr>
          <p:nvPr>
            <p:ph type="sldNum" sz="quarter" idx="5"/>
          </p:nvPr>
        </p:nvSpPr>
        <p:spPr/>
        <p:txBody>
          <a:bodyPr/>
          <a:lstStyle/>
          <a:p>
            <a:fld id="{22CECBFE-BC31-419F-BC65-459C66672AFD}" type="slidenum">
              <a:rPr lang="es-PE" smtClean="0"/>
              <a:t>12</a:t>
            </a:fld>
            <a:endParaRPr lang="es-PE"/>
          </a:p>
        </p:txBody>
      </p:sp>
    </p:spTree>
    <p:extLst>
      <p:ext uri="{BB962C8B-B14F-4D97-AF65-F5344CB8AC3E}">
        <p14:creationId xmlns:p14="http://schemas.microsoft.com/office/powerpoint/2010/main" val="2705168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22CECBFE-BC31-419F-BC65-459C66672AFD}" type="slidenum">
              <a:rPr lang="es-PE" smtClean="0"/>
              <a:t>13</a:t>
            </a:fld>
            <a:endParaRPr lang="es-PE"/>
          </a:p>
        </p:txBody>
      </p:sp>
    </p:spTree>
    <p:extLst>
      <p:ext uri="{BB962C8B-B14F-4D97-AF65-F5344CB8AC3E}">
        <p14:creationId xmlns:p14="http://schemas.microsoft.com/office/powerpoint/2010/main" val="1280028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22CECBFE-BC31-419F-BC65-459C66672AFD}" type="slidenum">
              <a:rPr lang="es-PE" smtClean="0"/>
              <a:t>14</a:t>
            </a:fld>
            <a:endParaRPr lang="es-PE"/>
          </a:p>
        </p:txBody>
      </p:sp>
    </p:spTree>
    <p:extLst>
      <p:ext uri="{BB962C8B-B14F-4D97-AF65-F5344CB8AC3E}">
        <p14:creationId xmlns:p14="http://schemas.microsoft.com/office/powerpoint/2010/main" val="862148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22CECBFE-BC31-419F-BC65-459C66672AFD}" type="slidenum">
              <a:rPr lang="es-PE" smtClean="0"/>
              <a:t>15</a:t>
            </a:fld>
            <a:endParaRPr lang="es-PE"/>
          </a:p>
        </p:txBody>
      </p:sp>
    </p:spTree>
    <p:extLst>
      <p:ext uri="{BB962C8B-B14F-4D97-AF65-F5344CB8AC3E}">
        <p14:creationId xmlns:p14="http://schemas.microsoft.com/office/powerpoint/2010/main" val="2673775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22CECBFE-BC31-419F-BC65-459C66672AFD}" type="slidenum">
              <a:rPr lang="es-PE" smtClean="0"/>
              <a:t>16</a:t>
            </a:fld>
            <a:endParaRPr lang="es-PE"/>
          </a:p>
        </p:txBody>
      </p:sp>
    </p:spTree>
    <p:extLst>
      <p:ext uri="{BB962C8B-B14F-4D97-AF65-F5344CB8AC3E}">
        <p14:creationId xmlns:p14="http://schemas.microsoft.com/office/powerpoint/2010/main" val="2972038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22CECBFE-BC31-419F-BC65-459C66672AFD}" type="slidenum">
              <a:rPr lang="es-PE" smtClean="0"/>
              <a:t>17</a:t>
            </a:fld>
            <a:endParaRPr lang="es-PE"/>
          </a:p>
        </p:txBody>
      </p:sp>
    </p:spTree>
    <p:extLst>
      <p:ext uri="{BB962C8B-B14F-4D97-AF65-F5344CB8AC3E}">
        <p14:creationId xmlns:p14="http://schemas.microsoft.com/office/powerpoint/2010/main" val="3435462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22CECBFE-BC31-419F-BC65-459C66672AFD}" type="slidenum">
              <a:rPr lang="es-PE" smtClean="0"/>
              <a:t>18</a:t>
            </a:fld>
            <a:endParaRPr lang="es-PE"/>
          </a:p>
        </p:txBody>
      </p:sp>
    </p:spTree>
    <p:extLst>
      <p:ext uri="{BB962C8B-B14F-4D97-AF65-F5344CB8AC3E}">
        <p14:creationId xmlns:p14="http://schemas.microsoft.com/office/powerpoint/2010/main" val="1367089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800" kern="100" dirty="0">
                <a:effectLst/>
                <a:latin typeface="Calibri" panose="020F0502020204030204" pitchFamily="34" charset="0"/>
                <a:ea typeface="Calibri" panose="020F0502020204030204" pitchFamily="34" charset="0"/>
                <a:cs typeface="Times New Roman" panose="02020603050405020304" pitchFamily="18" charset="0"/>
              </a:rPr>
              <a:t>No se incluye información de los gobiernos locales, que </a:t>
            </a:r>
            <a:r>
              <a:rPr lang="es-PE" sz="1800" kern="100" dirty="0" err="1">
                <a:effectLst/>
                <a:latin typeface="Calibri" panose="020F0502020204030204" pitchFamily="34" charset="0"/>
                <a:ea typeface="Calibri" panose="020F0502020204030204" pitchFamily="34" charset="0"/>
                <a:cs typeface="Times New Roman" panose="02020603050405020304" pitchFamily="18" charset="0"/>
              </a:rPr>
              <a:t>recien</a:t>
            </a:r>
            <a:r>
              <a:rPr lang="es-PE" sz="1800" kern="100" dirty="0">
                <a:effectLst/>
                <a:latin typeface="Calibri" panose="020F0502020204030204" pitchFamily="34" charset="0"/>
                <a:ea typeface="Calibri" panose="020F0502020204030204" pitchFamily="34" charset="0"/>
                <a:cs typeface="Times New Roman" panose="02020603050405020304" pitchFamily="18" charset="0"/>
              </a:rPr>
              <a:t> se van a incluir en el aplicativo informático a partir del año 2023.</a:t>
            </a:r>
          </a:p>
          <a:p>
            <a:endParaRPr lang="es-PE" dirty="0"/>
          </a:p>
        </p:txBody>
      </p:sp>
      <p:sp>
        <p:nvSpPr>
          <p:cNvPr id="4" name="Marcador de número de diapositiva 3"/>
          <p:cNvSpPr>
            <a:spLocks noGrp="1"/>
          </p:cNvSpPr>
          <p:nvPr>
            <p:ph type="sldNum" sz="quarter" idx="5"/>
          </p:nvPr>
        </p:nvSpPr>
        <p:spPr/>
        <p:txBody>
          <a:bodyPr/>
          <a:lstStyle/>
          <a:p>
            <a:fld id="{22CECBFE-BC31-419F-BC65-459C66672AFD}" type="slidenum">
              <a:rPr lang="es-PE" smtClean="0"/>
              <a:t>19</a:t>
            </a:fld>
            <a:endParaRPr lang="es-PE"/>
          </a:p>
        </p:txBody>
      </p:sp>
    </p:spTree>
    <p:extLst>
      <p:ext uri="{BB962C8B-B14F-4D97-AF65-F5344CB8AC3E}">
        <p14:creationId xmlns:p14="http://schemas.microsoft.com/office/powerpoint/2010/main" val="2759442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22CECBFE-BC31-419F-BC65-459C66672AFD}" type="slidenum">
              <a:rPr lang="es-PE" smtClean="0"/>
              <a:t>2</a:t>
            </a:fld>
            <a:endParaRPr lang="es-PE"/>
          </a:p>
        </p:txBody>
      </p:sp>
    </p:spTree>
    <p:extLst>
      <p:ext uri="{BB962C8B-B14F-4D97-AF65-F5344CB8AC3E}">
        <p14:creationId xmlns:p14="http://schemas.microsoft.com/office/powerpoint/2010/main" val="1199941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22CECBFE-BC31-419F-BC65-459C66672AFD}" type="slidenum">
              <a:rPr lang="es-PE" smtClean="0"/>
              <a:t>20</a:t>
            </a:fld>
            <a:endParaRPr lang="es-PE"/>
          </a:p>
        </p:txBody>
      </p:sp>
    </p:spTree>
    <p:extLst>
      <p:ext uri="{BB962C8B-B14F-4D97-AF65-F5344CB8AC3E}">
        <p14:creationId xmlns:p14="http://schemas.microsoft.com/office/powerpoint/2010/main" val="998210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sz="1100" dirty="0"/>
              <a:t>Efectivo</a:t>
            </a:r>
          </a:p>
          <a:p>
            <a:r>
              <a:rPr lang="es-PE" sz="1100" dirty="0"/>
              <a:t>BCRP: La disminución en el año 2022 en relación al año 2021, corresponde a que en el 2021 había quedado en caja saldos de la emisión de bonos en ese año, lo cual no sucedió en el 2022. </a:t>
            </a:r>
          </a:p>
          <a:p>
            <a:endParaRPr lang="es-PE" sz="1100" dirty="0"/>
          </a:p>
          <a:p>
            <a:r>
              <a:rPr lang="es-PE" sz="1100" dirty="0"/>
              <a:t>Inversiones financieras</a:t>
            </a:r>
          </a:p>
          <a:p>
            <a:r>
              <a:rPr lang="es-PE" sz="1100" dirty="0"/>
              <a:t>Ha disminuido debido a la no renovación </a:t>
            </a:r>
            <a:r>
              <a:rPr lang="es-ES" sz="1100" dirty="0"/>
              <a:t>de la cartera de inversiones (con tasas menores) debido a que la Reserva Federal de los Estados Unidos (en adelante FED) subió sus tasas de interés desde los primeros meses del ejercicio 2022.</a:t>
            </a:r>
          </a:p>
          <a:p>
            <a:endParaRPr lang="es-ES" sz="1100" dirty="0"/>
          </a:p>
          <a:p>
            <a:r>
              <a:rPr lang="es-ES" sz="1100" dirty="0"/>
              <a:t>Cartera de créditos:</a:t>
            </a:r>
          </a:p>
          <a:p>
            <a:r>
              <a:rPr lang="es-ES" sz="1100" dirty="0"/>
              <a:t>Vencimiento de créditos (cobros) con garantía del gobierno que forman parte del Programa Reactiva Perú.</a:t>
            </a:r>
          </a:p>
          <a:p>
            <a:r>
              <a:rPr lang="es-ES" sz="1100" dirty="0"/>
              <a:t>Créditos vigentes, corresponden a los créditos otorgados por las Cajas Municipales y Banco de la Nación, han aumentado por mayores créditos principalmente de consumo.</a:t>
            </a:r>
          </a:p>
          <a:p>
            <a:endParaRPr lang="es-ES" sz="1100" dirty="0"/>
          </a:p>
          <a:p>
            <a:r>
              <a:rPr lang="es-ES" sz="1100" dirty="0"/>
              <a:t>PPE:</a:t>
            </a:r>
          </a:p>
          <a:p>
            <a:r>
              <a:rPr lang="es-PE" sz="1100" dirty="0"/>
              <a:t>Edificios y restructuras: GL S/ 4 354 millones, MTC S/ 2 009, Petroperú S/ 1 072.</a:t>
            </a:r>
          </a:p>
          <a:p>
            <a:r>
              <a:rPr lang="es-PE" sz="1100" dirty="0"/>
              <a:t>Obras en curso: GL S/ 12 000 millones, GR S/ 3 900 millones, MTC 4 507 millones, PCM S/ 2 661; asimismo, disminución de Petroperú por S/ 4 535 millones (PMRT)</a:t>
            </a:r>
          </a:p>
        </p:txBody>
      </p:sp>
      <p:sp>
        <p:nvSpPr>
          <p:cNvPr id="4" name="Marcador de número de diapositiva 3"/>
          <p:cNvSpPr>
            <a:spLocks noGrp="1"/>
          </p:cNvSpPr>
          <p:nvPr>
            <p:ph type="sldNum" sz="quarter" idx="5"/>
          </p:nvPr>
        </p:nvSpPr>
        <p:spPr/>
        <p:txBody>
          <a:bodyPr/>
          <a:lstStyle/>
          <a:p>
            <a:fld id="{22CECBFE-BC31-419F-BC65-459C66672AFD}" type="slidenum">
              <a:rPr lang="es-PE" smtClean="0"/>
              <a:t>21</a:t>
            </a:fld>
            <a:endParaRPr lang="es-PE"/>
          </a:p>
        </p:txBody>
      </p:sp>
    </p:spTree>
    <p:extLst>
      <p:ext uri="{BB962C8B-B14F-4D97-AF65-F5344CB8AC3E}">
        <p14:creationId xmlns:p14="http://schemas.microsoft.com/office/powerpoint/2010/main" val="3034379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kern="100" dirty="0">
                <a:effectLst/>
                <a:latin typeface="Calibri" panose="020F0502020204030204" pitchFamily="34" charset="0"/>
                <a:ea typeface="Calibri" panose="020F0502020204030204" pitchFamily="34" charset="0"/>
                <a:cs typeface="Times New Roman" panose="02020603050405020304" pitchFamily="18" charset="0"/>
              </a:rPr>
              <a:t>El incremento de las obligaciones previsionales reconocidas por la ONP por S/ 43 255, debido a la:</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s-PE"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s-PE" sz="1400" kern="100" dirty="0">
                <a:effectLst/>
                <a:latin typeface="Calibri" panose="020F0502020204030204" pitchFamily="34" charset="0"/>
                <a:ea typeface="Calibri" panose="020F0502020204030204" pitchFamily="34" charset="0"/>
                <a:cs typeface="Times New Roman" panose="02020603050405020304" pitchFamily="18" charset="0"/>
              </a:rPr>
              <a:t>Actualización del cálculo actuarial del Decreto Ley N° 19990, originado principalmente por el incremento de la remuneración mínima vital (RMV) de S/ 930 a S/ 1 025 a partir del 1 de mayo de 2022 y al cambio de la Tasa de Interés Técnica Anual (TITA) que se redujo a 4,41%. </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s-PE"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s-PE" sz="1400" kern="100" dirty="0">
                <a:effectLst/>
                <a:latin typeface="Calibri" panose="020F0502020204030204" pitchFamily="34" charset="0"/>
                <a:ea typeface="Calibri" panose="020F0502020204030204" pitchFamily="34" charset="0"/>
                <a:cs typeface="Times New Roman" panose="02020603050405020304" pitchFamily="18" charset="0"/>
              </a:rPr>
              <a:t>Por el impacto de la Ley 31301 sobre la población de pensionistas incrementándose de 1 654 en el 2021 a 33 365 en la actualidad, lo que generó un aumento sustancial del monto de reservas para dicho grupo de pensionistas.</a:t>
            </a:r>
          </a:p>
          <a:p>
            <a:endParaRPr lang="es-PE" dirty="0"/>
          </a:p>
        </p:txBody>
      </p:sp>
      <p:sp>
        <p:nvSpPr>
          <p:cNvPr id="4" name="Marcador de número de diapositiva 3"/>
          <p:cNvSpPr>
            <a:spLocks noGrp="1"/>
          </p:cNvSpPr>
          <p:nvPr>
            <p:ph type="sldNum" sz="quarter" idx="5"/>
          </p:nvPr>
        </p:nvSpPr>
        <p:spPr/>
        <p:txBody>
          <a:bodyPr/>
          <a:lstStyle/>
          <a:p>
            <a:fld id="{22CECBFE-BC31-419F-BC65-459C66672AFD}" type="slidenum">
              <a:rPr lang="es-PE" smtClean="0"/>
              <a:t>22</a:t>
            </a:fld>
            <a:endParaRPr lang="es-PE"/>
          </a:p>
        </p:txBody>
      </p:sp>
    </p:spTree>
    <p:extLst>
      <p:ext uri="{BB962C8B-B14F-4D97-AF65-F5344CB8AC3E}">
        <p14:creationId xmlns:p14="http://schemas.microsoft.com/office/powerpoint/2010/main" val="3835380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15680">
              <a:defRPr/>
            </a:pPr>
            <a:r>
              <a:rPr lang="es-ES" dirty="0">
                <a:cs typeface="Times New Roman" panose="02020603050405020304" pitchFamily="18" charset="0"/>
              </a:rPr>
              <a:t>En lo correspondiente a la deuda judicial (sentencias firmes) el saldo adeudado al cierre del año 2022 fue de S/ 15,780 millones, que incluye S/ 7,293 millones (fuente Aplicativo Informático “Demandas judiciales y arbitrales en contra del Estado”) correspondiente al sector educación, donde lo más relevante tiene que ver con el concepto de preparación de clases y evaluación de los maestros.</a:t>
            </a:r>
          </a:p>
          <a:p>
            <a:pPr defTabSz="915680">
              <a:defRPr/>
            </a:pPr>
            <a:endParaRPr lang="es-ES" dirty="0">
              <a:cs typeface="Times New Roman" panose="02020603050405020304" pitchFamily="18" charset="0"/>
            </a:endParaRPr>
          </a:p>
          <a:p>
            <a:pPr defTabSz="915680">
              <a:defRPr/>
            </a:pPr>
            <a:r>
              <a:rPr lang="es-PE" dirty="0">
                <a:latin typeface="Calibri" panose="020F0502020204030204" pitchFamily="34" charset="0"/>
                <a:ea typeface="Calibri" panose="020F0502020204030204" pitchFamily="34" charset="0"/>
              </a:rPr>
              <a:t>La deuda judicial se viene atendiendo con los presupuestos de las entidades públicas y con los recursos adicionales que se viene incluyendo en las disposiciones complementarias de las leyes anuales de presupuesto. </a:t>
            </a:r>
            <a:r>
              <a:rPr lang="es-PE" dirty="0"/>
              <a:t>Del 2014 al 2023, se ha pagado un total de S/ 5 022 millones, de los cuales S/ 3 200 son del Sector Educación y S/ 1 182 otros sectores.</a:t>
            </a:r>
          </a:p>
        </p:txBody>
      </p:sp>
      <p:sp>
        <p:nvSpPr>
          <p:cNvPr id="4" name="Marcador de número de diapositiva 3"/>
          <p:cNvSpPr>
            <a:spLocks noGrp="1"/>
          </p:cNvSpPr>
          <p:nvPr>
            <p:ph type="sldNum" sz="quarter" idx="5"/>
          </p:nvPr>
        </p:nvSpPr>
        <p:spPr/>
        <p:txBody>
          <a:bodyPr/>
          <a:lstStyle/>
          <a:p>
            <a:fld id="{22CECBFE-BC31-419F-BC65-459C66672AFD}" type="slidenum">
              <a:rPr lang="es-PE" smtClean="0"/>
              <a:t>23</a:t>
            </a:fld>
            <a:endParaRPr lang="es-PE"/>
          </a:p>
        </p:txBody>
      </p:sp>
    </p:spTree>
    <p:extLst>
      <p:ext uri="{BB962C8B-B14F-4D97-AF65-F5344CB8AC3E}">
        <p14:creationId xmlns:p14="http://schemas.microsoft.com/office/powerpoint/2010/main" val="2975839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sz="1300" dirty="0">
                <a:effectLst/>
                <a:latin typeface="Calibri" panose="020F0502020204030204" pitchFamily="34" charset="0"/>
                <a:ea typeface="Calibri" panose="020F0502020204030204" pitchFamily="34" charset="0"/>
                <a:cs typeface="Times New Roman" panose="02020603050405020304" pitchFamily="18" charset="0"/>
              </a:rPr>
              <a:t>Ingresos Tributarios</a:t>
            </a:r>
          </a:p>
          <a:p>
            <a:r>
              <a:rPr lang="es-PE" sz="1300" dirty="0">
                <a:effectLst/>
                <a:latin typeface="Calibri" panose="020F0502020204030204" pitchFamily="34" charset="0"/>
                <a:ea typeface="Calibri" panose="020F0502020204030204" pitchFamily="34" charset="0"/>
                <a:cs typeface="Times New Roman" panose="02020603050405020304" pitchFamily="18" charset="0"/>
              </a:rPr>
              <a:t>En el ejercicio fiscal 2022, la recuperación progresiva de las actividades económicas y el entorno internacional permitieron un incremento de la recaudación de tributos por S/ 22 186 millones, por conceptos principalmente de recaudación y regularización de pagos del impuesto a la renta de tercera categoría, que corresponden a las favorables cotizaciones de las materias primas y el dinamismo de las importaciones y exportaciones, el contexto de altos precios de </a:t>
            </a:r>
            <a:r>
              <a:rPr lang="es-PE" sz="1300" dirty="0" err="1">
                <a:effectLst/>
                <a:latin typeface="Calibri" panose="020F0502020204030204" pitchFamily="34" charset="0"/>
                <a:ea typeface="Calibri" panose="020F0502020204030204" pitchFamily="34" charset="0"/>
                <a:cs typeface="Times New Roman" panose="02020603050405020304" pitchFamily="18" charset="0"/>
              </a:rPr>
              <a:t>commodities</a:t>
            </a:r>
            <a:r>
              <a:rPr lang="es-PE" sz="1300" dirty="0">
                <a:effectLst/>
                <a:latin typeface="Calibri" panose="020F0502020204030204" pitchFamily="34" charset="0"/>
                <a:ea typeface="Calibri" panose="020F0502020204030204" pitchFamily="34" charset="0"/>
                <a:cs typeface="Times New Roman" panose="02020603050405020304" pitchFamily="18" charset="0"/>
              </a:rPr>
              <a:t> (mineros y de hidrocarburos). </a:t>
            </a:r>
          </a:p>
          <a:p>
            <a:endParaRPr lang="es-PE" sz="1300" dirty="0">
              <a:effectLst/>
              <a:latin typeface="Calibri" panose="020F0502020204030204" pitchFamily="34" charset="0"/>
              <a:cs typeface="Times New Roman" panose="02020603050405020304" pitchFamily="18" charset="0"/>
            </a:endParaRPr>
          </a:p>
          <a:p>
            <a:r>
              <a:rPr lang="es-PE" sz="1300" dirty="0">
                <a:effectLst/>
                <a:latin typeface="Calibri" panose="020F0502020204030204" pitchFamily="34" charset="0"/>
                <a:cs typeface="Times New Roman" panose="02020603050405020304" pitchFamily="18" charset="0"/>
              </a:rPr>
              <a:t>Ingresos y gastos financieros</a:t>
            </a:r>
          </a:p>
          <a:p>
            <a:r>
              <a:rPr lang="es-PE" sz="1100" dirty="0"/>
              <a:t>Intereses ganados por instrumentos financieros y estrategia de rentabilidad del BCRP, Tesoro Público y Banco de la Nación, cubren casi el total de intereses devengados por pagos de deuda.</a:t>
            </a:r>
          </a:p>
        </p:txBody>
      </p:sp>
      <p:sp>
        <p:nvSpPr>
          <p:cNvPr id="4" name="Marcador de número de diapositiva 3"/>
          <p:cNvSpPr>
            <a:spLocks noGrp="1"/>
          </p:cNvSpPr>
          <p:nvPr>
            <p:ph type="sldNum" sz="quarter" idx="5"/>
          </p:nvPr>
        </p:nvSpPr>
        <p:spPr/>
        <p:txBody>
          <a:bodyPr/>
          <a:lstStyle/>
          <a:p>
            <a:fld id="{22CECBFE-BC31-419F-BC65-459C66672AFD}" type="slidenum">
              <a:rPr lang="es-PE" smtClean="0"/>
              <a:t>24</a:t>
            </a:fld>
            <a:endParaRPr lang="es-PE"/>
          </a:p>
        </p:txBody>
      </p:sp>
    </p:spTree>
    <p:extLst>
      <p:ext uri="{BB962C8B-B14F-4D97-AF65-F5344CB8AC3E}">
        <p14:creationId xmlns:p14="http://schemas.microsoft.com/office/powerpoint/2010/main" val="2091132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PE" sz="1800" kern="100" dirty="0">
                <a:effectLst/>
                <a:latin typeface="Calibri" panose="020F0502020204030204" pitchFamily="34" charset="0"/>
                <a:ea typeface="Calibri" panose="020F0502020204030204" pitchFamily="34" charset="0"/>
                <a:cs typeface="Times New Roman" panose="02020603050405020304" pitchFamily="18" charset="0"/>
              </a:rPr>
              <a:t>- Liquidez corriente, mide la capacidad que tienen los activos para hacer frente a los pasivos a corto plazo.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P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PE" sz="1800" kern="100" dirty="0">
                <a:effectLst/>
                <a:latin typeface="Calibri" panose="020F0502020204030204" pitchFamily="34" charset="0"/>
                <a:ea typeface="Calibri" panose="020F0502020204030204" pitchFamily="34" charset="0"/>
                <a:cs typeface="Times New Roman" panose="02020603050405020304" pitchFamily="18" charset="0"/>
              </a:rPr>
              <a:t>- Liquidez inmediata, mide la capacidad de pago de los pasivos corrientes con el efectivo disponible.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P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PE" sz="1800" kern="100" dirty="0">
                <a:effectLst/>
                <a:latin typeface="Calibri" panose="020F0502020204030204" pitchFamily="34" charset="0"/>
                <a:ea typeface="Calibri" panose="020F0502020204030204" pitchFamily="34" charset="0"/>
                <a:cs typeface="Times New Roman" panose="02020603050405020304" pitchFamily="18" charset="0"/>
              </a:rPr>
              <a:t>- Endeudamiento total, </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indica el nivel de deuda del Sector Público en relación con los recursos totales (activos), mis activos están financiados en 0,96% con pasivos.</a:t>
            </a:r>
            <a:endParaRPr lang="es-P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P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PE" sz="1800" kern="100" dirty="0">
                <a:effectLst/>
                <a:latin typeface="Calibri" panose="020F0502020204030204" pitchFamily="34" charset="0"/>
                <a:ea typeface="Calibri" panose="020F0502020204030204" pitchFamily="34" charset="0"/>
                <a:cs typeface="Times New Roman" panose="02020603050405020304" pitchFamily="18" charset="0"/>
              </a:rPr>
              <a:t>- Pasivos / ingresos, refleja en cuantos años se paga una deuda en base a sus ingresos operativos (ratio de solvencia)</a:t>
            </a:r>
          </a:p>
          <a:p>
            <a:endParaRPr lang="es-PE" dirty="0"/>
          </a:p>
        </p:txBody>
      </p:sp>
      <p:sp>
        <p:nvSpPr>
          <p:cNvPr id="4" name="Marcador de número de diapositiva 3"/>
          <p:cNvSpPr>
            <a:spLocks noGrp="1"/>
          </p:cNvSpPr>
          <p:nvPr>
            <p:ph type="sldNum" sz="quarter" idx="5"/>
          </p:nvPr>
        </p:nvSpPr>
        <p:spPr/>
        <p:txBody>
          <a:bodyPr/>
          <a:lstStyle/>
          <a:p>
            <a:fld id="{22CECBFE-BC31-419F-BC65-459C66672AFD}" type="slidenum">
              <a:rPr lang="es-PE" smtClean="0"/>
              <a:t>25</a:t>
            </a:fld>
            <a:endParaRPr lang="es-PE"/>
          </a:p>
        </p:txBody>
      </p:sp>
    </p:spTree>
    <p:extLst>
      <p:ext uri="{BB962C8B-B14F-4D97-AF65-F5344CB8AC3E}">
        <p14:creationId xmlns:p14="http://schemas.microsoft.com/office/powerpoint/2010/main" val="4138158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r>
              <a:rPr lang="es-ES" sz="1400" b="0" i="0" u="none" strike="noStrike" baseline="0" dirty="0">
                <a:solidFill>
                  <a:srgbClr val="000000"/>
                </a:solidFill>
                <a:latin typeface="Arial" panose="020B0604020202020204" pitchFamily="34" charset="0"/>
              </a:rPr>
              <a:t>La Ley N° 31365 Ley de Presupuesto del Sector Público para el Año Fiscal 2022, aprobó el PIA por S/ 197 002 millones, que comprende los créditos presupuestarios de los pliegos del Gobierno Nacional, Gobiernos Regionales y Gobiernos Locales. </a:t>
            </a:r>
          </a:p>
          <a:p>
            <a:pPr rtl="0"/>
            <a:endParaRPr lang="es-ES" sz="1400" b="0" i="0" u="none" strike="noStrike" baseline="0" dirty="0">
              <a:solidFill>
                <a:srgbClr val="000000"/>
              </a:solidFill>
              <a:latin typeface="Arial" panose="020B0604020202020204" pitchFamily="34" charset="0"/>
            </a:endParaRPr>
          </a:p>
          <a:p>
            <a:pPr rtl="0"/>
            <a:r>
              <a:rPr lang="es-ES" sz="1400" b="0" i="0" u="none" strike="noStrike" baseline="0" dirty="0">
                <a:solidFill>
                  <a:srgbClr val="000000"/>
                </a:solidFill>
                <a:latin typeface="Arial" panose="020B0604020202020204" pitchFamily="34" charset="0"/>
              </a:rPr>
              <a:t>Para fines de la Cuenta General 2022, el PIA incluye el presupuesto de entidades no consideradas en la Ley N° 31365; tales como, las empresas del ámbito de Fonafe, empresas municipales, EsSalud, organismos públicos de los Gobiernos Regionales y Gobiernos Locales. </a:t>
            </a:r>
            <a:endParaRPr lang="es-MX" sz="1400" dirty="0"/>
          </a:p>
        </p:txBody>
      </p:sp>
      <p:sp>
        <p:nvSpPr>
          <p:cNvPr id="4" name="Marcador de posición de número de diapositiva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5FD34AC2-3728-4A8B-B58F-6888FAEC3D20}"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5134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MX"/>
          </a:p>
        </p:txBody>
      </p:sp>
      <p:sp>
        <p:nvSpPr>
          <p:cNvPr id="4" name="Marcador de número de diapositiva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F48DEA9-6F4F-4540-9E5D-C6F39079AF72}"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6123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MX"/>
          </a:p>
        </p:txBody>
      </p:sp>
      <p:sp>
        <p:nvSpPr>
          <p:cNvPr id="4" name="Marcador de número de diapositiva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F48DEA9-6F4F-4540-9E5D-C6F39079AF72}"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2111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MX"/>
          </a:p>
        </p:txBody>
      </p:sp>
      <p:sp>
        <p:nvSpPr>
          <p:cNvPr id="4" name="Marcador de número de diapositiva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F48DEA9-6F4F-4540-9E5D-C6F39079AF72}"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5931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22CECBFE-BC31-419F-BC65-459C66672AFD}" type="slidenum">
              <a:rPr lang="es-PE" smtClean="0"/>
              <a:t>3</a:t>
            </a:fld>
            <a:endParaRPr lang="es-PE"/>
          </a:p>
        </p:txBody>
      </p:sp>
    </p:spTree>
    <p:extLst>
      <p:ext uri="{BB962C8B-B14F-4D97-AF65-F5344CB8AC3E}">
        <p14:creationId xmlns:p14="http://schemas.microsoft.com/office/powerpoint/2010/main" val="22128660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MX"/>
          </a:p>
        </p:txBody>
      </p:sp>
      <p:sp>
        <p:nvSpPr>
          <p:cNvPr id="4" name="Marcador de número de diapositiva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F48DEA9-6F4F-4540-9E5D-C6F39079AF72}"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35629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r>
              <a:rPr lang="es-ES" sz="1400" b="0" i="0" u="none" strike="noStrike" baseline="0" dirty="0">
                <a:solidFill>
                  <a:srgbClr val="000000"/>
                </a:solidFill>
                <a:latin typeface="Arial" panose="020B0604020202020204" pitchFamily="34" charset="0"/>
              </a:rPr>
              <a:t>Las entidades de la actividad gubernamental preparan la información presupuestaria bajo el marco de lo dispuesto en el Decreto Legislativo N°1440, Decreto Legislativo del Sistema Nacional de Presupuesto Público, así como a la Ley N°31365 Ley de Presupuesto para el Sector Público para el año 2022. </a:t>
            </a:r>
          </a:p>
          <a:p>
            <a:endParaRPr lang="es-ES" sz="1400" b="0" i="0" u="none" strike="noStrike" baseline="0" dirty="0">
              <a:solidFill>
                <a:srgbClr val="000000"/>
              </a:solidFill>
              <a:latin typeface="Arial" panose="020B0604020202020204" pitchFamily="34" charset="0"/>
            </a:endParaRPr>
          </a:p>
          <a:p>
            <a:r>
              <a:rPr lang="es-ES" sz="1400" b="0" i="0" u="none" strike="noStrike" baseline="0" dirty="0">
                <a:solidFill>
                  <a:srgbClr val="000000"/>
                </a:solidFill>
                <a:latin typeface="Arial" panose="020B0604020202020204" pitchFamily="34" charset="0"/>
              </a:rPr>
              <a:t>En cuanto a las Empresas Públicas tienen la particularidad que, un grupo de ellas se encuentran reguladas por el Fondo Nacional de Financiamiento de la Actividad Empresarial (en adelante Fonafe) y el otro grupo se encuentra regulado por la Dirección General de Presupuesto Público (en adelante DGPP) del Ministerio de Economía y Finanzas; y asimismo, hay otras empresas que no están reguladas por ninguno de estos entes. </a:t>
            </a:r>
            <a:endParaRPr lang="es-MX" sz="1400" dirty="0"/>
          </a:p>
        </p:txBody>
      </p:sp>
      <p:sp>
        <p:nvSpPr>
          <p:cNvPr id="4" name="Marcador de posición de número de diapositiva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5FD34AC2-3728-4A8B-B58F-6888FAEC3D20}"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97551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22CECBFE-BC31-419F-BC65-459C66672AFD}" type="slidenum">
              <a:rPr lang="es-PE" smtClean="0"/>
              <a:t>32</a:t>
            </a:fld>
            <a:endParaRPr lang="es-PE"/>
          </a:p>
        </p:txBody>
      </p:sp>
    </p:spTree>
    <p:extLst>
      <p:ext uri="{BB962C8B-B14F-4D97-AF65-F5344CB8AC3E}">
        <p14:creationId xmlns:p14="http://schemas.microsoft.com/office/powerpoint/2010/main" val="6452222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22CECBFE-BC31-419F-BC65-459C66672AFD}" type="slidenum">
              <a:rPr lang="es-PE" smtClean="0"/>
              <a:t>33</a:t>
            </a:fld>
            <a:endParaRPr lang="es-PE"/>
          </a:p>
        </p:txBody>
      </p:sp>
    </p:spTree>
    <p:extLst>
      <p:ext uri="{BB962C8B-B14F-4D97-AF65-F5344CB8AC3E}">
        <p14:creationId xmlns:p14="http://schemas.microsoft.com/office/powerpoint/2010/main" val="5686830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22CECBFE-BC31-419F-BC65-459C66672AFD}" type="slidenum">
              <a:rPr lang="es-PE" smtClean="0"/>
              <a:t>34</a:t>
            </a:fld>
            <a:endParaRPr lang="es-PE"/>
          </a:p>
        </p:txBody>
      </p:sp>
    </p:spTree>
    <p:extLst>
      <p:ext uri="{BB962C8B-B14F-4D97-AF65-F5344CB8AC3E}">
        <p14:creationId xmlns:p14="http://schemas.microsoft.com/office/powerpoint/2010/main" val="18823625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22CECBFE-BC31-419F-BC65-459C66672AFD}" type="slidenum">
              <a:rPr lang="es-PE" smtClean="0"/>
              <a:t>35</a:t>
            </a:fld>
            <a:endParaRPr lang="es-PE"/>
          </a:p>
        </p:txBody>
      </p:sp>
    </p:spTree>
    <p:extLst>
      <p:ext uri="{BB962C8B-B14F-4D97-AF65-F5344CB8AC3E}">
        <p14:creationId xmlns:p14="http://schemas.microsoft.com/office/powerpoint/2010/main" val="19041392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t>Sectores: Ministerios</a:t>
            </a:r>
          </a:p>
          <a:p>
            <a:r>
              <a:rPr lang="es-PE" dirty="0"/>
              <a:t>Ingresos varios: Dividendos del Fonafe</a:t>
            </a:r>
          </a:p>
          <a:p>
            <a:r>
              <a:rPr lang="es-PE" dirty="0"/>
              <a:t>Egresos de Sunat: Devoluciones</a:t>
            </a:r>
          </a:p>
        </p:txBody>
      </p:sp>
      <p:sp>
        <p:nvSpPr>
          <p:cNvPr id="4" name="Marcador de número de diapositiva 3"/>
          <p:cNvSpPr>
            <a:spLocks noGrp="1"/>
          </p:cNvSpPr>
          <p:nvPr>
            <p:ph type="sldNum" sz="quarter" idx="5"/>
          </p:nvPr>
        </p:nvSpPr>
        <p:spPr/>
        <p:txBody>
          <a:bodyPr/>
          <a:lstStyle/>
          <a:p>
            <a:fld id="{22CECBFE-BC31-419F-BC65-459C66672AFD}" type="slidenum">
              <a:rPr lang="es-PE" smtClean="0"/>
              <a:t>36</a:t>
            </a:fld>
            <a:endParaRPr lang="es-PE"/>
          </a:p>
        </p:txBody>
      </p:sp>
    </p:spTree>
    <p:extLst>
      <p:ext uri="{BB962C8B-B14F-4D97-AF65-F5344CB8AC3E}">
        <p14:creationId xmlns:p14="http://schemas.microsoft.com/office/powerpoint/2010/main" val="18906143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t>Deuda externa, no se han emitido bonos.</a:t>
            </a:r>
          </a:p>
          <a:p>
            <a:endParaRPr lang="es-PE" dirty="0"/>
          </a:p>
          <a:p>
            <a:r>
              <a:rPr lang="es-PE" dirty="0"/>
              <a:t>La variación en relación al año 2021 fue sólo de 0.1%. Al 31 de diciembre de 2022, el total de la deuda ascendió a S/ 464 157 y en el 2021 a S/ 464 666.</a:t>
            </a:r>
          </a:p>
          <a:p>
            <a:endParaRPr lang="es-PE" dirty="0"/>
          </a:p>
          <a:p>
            <a:r>
              <a:rPr lang="es-PE" dirty="0"/>
              <a:t>Deuda interna, incrementó debido a la colocación de bonos en el mercado local.</a:t>
            </a:r>
          </a:p>
        </p:txBody>
      </p:sp>
      <p:sp>
        <p:nvSpPr>
          <p:cNvPr id="4" name="Marcador de número de diapositiva 3"/>
          <p:cNvSpPr>
            <a:spLocks noGrp="1"/>
          </p:cNvSpPr>
          <p:nvPr>
            <p:ph type="sldNum" sz="quarter" idx="5"/>
          </p:nvPr>
        </p:nvSpPr>
        <p:spPr/>
        <p:txBody>
          <a:bodyPr/>
          <a:lstStyle/>
          <a:p>
            <a:fld id="{22CECBFE-BC31-419F-BC65-459C66672AFD}" type="slidenum">
              <a:rPr lang="es-PE" smtClean="0"/>
              <a:t>37</a:t>
            </a:fld>
            <a:endParaRPr lang="es-PE"/>
          </a:p>
        </p:txBody>
      </p:sp>
    </p:spTree>
    <p:extLst>
      <p:ext uri="{BB962C8B-B14F-4D97-AF65-F5344CB8AC3E}">
        <p14:creationId xmlns:p14="http://schemas.microsoft.com/office/powerpoint/2010/main" val="12480690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300" b="0" i="0" u="none" strike="noStrike" baseline="0" dirty="0">
                <a:solidFill>
                  <a:srgbClr val="000000"/>
                </a:solidFill>
                <a:latin typeface="Arial" panose="020B0604020202020204" pitchFamily="34" charset="0"/>
              </a:rPr>
              <a:t>Principales inversiones 2022 por Sectores:</a:t>
            </a:r>
          </a:p>
          <a:p>
            <a:endParaRPr lang="es-ES" sz="1300" b="0" i="0" u="none" strike="noStrike" baseline="0" dirty="0">
              <a:solidFill>
                <a:srgbClr val="000000"/>
              </a:solidFill>
              <a:latin typeface="Arial" panose="020B0604020202020204" pitchFamily="34" charset="0"/>
            </a:endParaRPr>
          </a:p>
          <a:p>
            <a:r>
              <a:rPr lang="es-ES" sz="1300" b="0" i="0" u="none" strike="noStrike" baseline="0" dirty="0">
                <a:solidFill>
                  <a:srgbClr val="000000"/>
                </a:solidFill>
                <a:latin typeface="Arial" panose="020B0604020202020204" pitchFamily="34" charset="0"/>
              </a:rPr>
              <a:t>Salud S/ 4 264, Saneamiento S/ 5 580, Educación S/ 7 023, Agropecuaria S/ 4 461 y Transportes S/ 14 301.</a:t>
            </a:r>
          </a:p>
          <a:p>
            <a:endParaRPr lang="es-ES" sz="1300" b="0" i="0" u="none" strike="noStrike" baseline="0" dirty="0">
              <a:solidFill>
                <a:srgbClr val="000000"/>
              </a:solidFill>
              <a:latin typeface="Arial" panose="020B0604020202020204" pitchFamily="34" charset="0"/>
            </a:endParaRPr>
          </a:p>
          <a:p>
            <a:r>
              <a:rPr lang="es-ES" sz="1300" b="0" i="0" u="none" strike="noStrike" baseline="0" dirty="0">
                <a:solidFill>
                  <a:srgbClr val="000000"/>
                </a:solidFill>
                <a:latin typeface="Arial" panose="020B0604020202020204" pitchFamily="34" charset="0"/>
              </a:rPr>
              <a:t>Como ejemplo: </a:t>
            </a:r>
          </a:p>
          <a:p>
            <a:pPr marL="285750" indent="-285750">
              <a:buFontTx/>
              <a:buChar char="-"/>
            </a:pPr>
            <a:r>
              <a:rPr lang="es-ES" sz="1300" b="0" i="0" u="none" strike="noStrike" baseline="0" dirty="0">
                <a:solidFill>
                  <a:srgbClr val="000000"/>
                </a:solidFill>
                <a:latin typeface="Arial" panose="020B0604020202020204" pitchFamily="34" charset="0"/>
              </a:rPr>
              <a:t>MTC por S/ 4 278 millones (infraestructura vial S/ 3 907 millones, por la construcción de la línea 2 ramal Av. Faucett-Gambetta de la red básica del Metro de Lima y Callao </a:t>
            </a:r>
          </a:p>
          <a:p>
            <a:pPr marL="285750" indent="-285750">
              <a:buFontTx/>
              <a:buChar char="-"/>
            </a:pPr>
            <a:r>
              <a:rPr lang="es-ES" sz="1300" b="0" i="0" u="none" strike="noStrike" baseline="0" dirty="0">
                <a:solidFill>
                  <a:srgbClr val="000000"/>
                </a:solidFill>
                <a:latin typeface="Arial" panose="020B0604020202020204" pitchFamily="34" charset="0"/>
              </a:rPr>
              <a:t>Puertos y aeropuertos por S/ 371 millones</a:t>
            </a:r>
          </a:p>
        </p:txBody>
      </p:sp>
      <p:sp>
        <p:nvSpPr>
          <p:cNvPr id="4" name="Marcador de número de diapositiva 3"/>
          <p:cNvSpPr>
            <a:spLocks noGrp="1"/>
          </p:cNvSpPr>
          <p:nvPr>
            <p:ph type="sldNum" sz="quarter" idx="5"/>
          </p:nvPr>
        </p:nvSpPr>
        <p:spPr/>
        <p:txBody>
          <a:bodyPr/>
          <a:lstStyle/>
          <a:p>
            <a:fld id="{22CECBFE-BC31-419F-BC65-459C66672AFD}" type="slidenum">
              <a:rPr lang="es-PE" smtClean="0"/>
              <a:t>38</a:t>
            </a:fld>
            <a:endParaRPr lang="es-PE"/>
          </a:p>
        </p:txBody>
      </p:sp>
    </p:spTree>
    <p:extLst>
      <p:ext uri="{BB962C8B-B14F-4D97-AF65-F5344CB8AC3E}">
        <p14:creationId xmlns:p14="http://schemas.microsoft.com/office/powerpoint/2010/main" val="23424455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t>Programas presupuestales más importantes:</a:t>
            </a:r>
          </a:p>
          <a:p>
            <a:endParaRPr lang="es-PE" dirty="0"/>
          </a:p>
          <a:p>
            <a:r>
              <a:rPr lang="es-ES" dirty="0"/>
              <a:t>- Programa Integral Nacional para el Bienestar Familiar- INABIF con S/ 2 500 millones, </a:t>
            </a:r>
          </a:p>
          <a:p>
            <a:r>
              <a:rPr lang="es-ES" dirty="0"/>
              <a:t>- Productos específicos para desarrollo infantil temprano - DIT con S/ 2 019 millones,</a:t>
            </a:r>
          </a:p>
          <a:p>
            <a:r>
              <a:rPr lang="es-ES" dirty="0"/>
              <a:t>- Programa Nacional de Alimentación Escolar </a:t>
            </a:r>
            <a:r>
              <a:rPr lang="es-ES" dirty="0" err="1"/>
              <a:t>Qali</a:t>
            </a:r>
            <a:r>
              <a:rPr lang="es-ES" dirty="0"/>
              <a:t> Warma - MIDIS con S/ 1 922 millones, </a:t>
            </a:r>
          </a:p>
          <a:p>
            <a:r>
              <a:rPr lang="es-ES" dirty="0"/>
              <a:t>- Seguro Integral de Salud - SIS con S/ 1 780 millones, </a:t>
            </a:r>
          </a:p>
          <a:p>
            <a:r>
              <a:rPr lang="es-ES" dirty="0"/>
              <a:t>- Programa Nacional de Infraestructura Educativa - PRONIED con S/ 1 337 millones, </a:t>
            </a:r>
          </a:p>
          <a:p>
            <a:r>
              <a:rPr lang="es-ES" dirty="0"/>
              <a:t>- Programa Nacional de Becas y Créditos Educativos – PRONABEC con S/ 976 millones</a:t>
            </a:r>
          </a:p>
          <a:p>
            <a:r>
              <a:rPr lang="es-ES" dirty="0"/>
              <a:t>- Programa Pensión 65 con S/ 943 millones</a:t>
            </a:r>
          </a:p>
          <a:p>
            <a:r>
              <a:rPr lang="es-ES" dirty="0"/>
              <a:t>- Programa Nacional de Apoyo Directo a los más Pobres – JUNTOS con S/ 936 millones.</a:t>
            </a:r>
            <a:endParaRPr lang="es-PE" dirty="0"/>
          </a:p>
        </p:txBody>
      </p:sp>
      <p:sp>
        <p:nvSpPr>
          <p:cNvPr id="4" name="Marcador de número de diapositiva 3"/>
          <p:cNvSpPr>
            <a:spLocks noGrp="1"/>
          </p:cNvSpPr>
          <p:nvPr>
            <p:ph type="sldNum" sz="quarter" idx="5"/>
          </p:nvPr>
        </p:nvSpPr>
        <p:spPr/>
        <p:txBody>
          <a:bodyPr/>
          <a:lstStyle/>
          <a:p>
            <a:fld id="{22CECBFE-BC31-419F-BC65-459C66672AFD}" type="slidenum">
              <a:rPr lang="es-PE" smtClean="0"/>
              <a:t>39</a:t>
            </a:fld>
            <a:endParaRPr lang="es-PE"/>
          </a:p>
        </p:txBody>
      </p:sp>
    </p:spTree>
    <p:extLst>
      <p:ext uri="{BB962C8B-B14F-4D97-AF65-F5344CB8AC3E}">
        <p14:creationId xmlns:p14="http://schemas.microsoft.com/office/powerpoint/2010/main" val="464064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comparación con otros países, el Perú cuenta con una Cuenta General bastante completa, en donde incluimos información de presupuesto, inversión, gasto social, aspectos económicos, etc.  En otros países solo se presenta información financiera, o el universo solo es para el sector nacional</a:t>
            </a:r>
            <a:endParaRPr lang="es-PE" dirty="0"/>
          </a:p>
        </p:txBody>
      </p:sp>
      <p:sp>
        <p:nvSpPr>
          <p:cNvPr id="4" name="Marcador de número de diapositiva 3"/>
          <p:cNvSpPr>
            <a:spLocks noGrp="1"/>
          </p:cNvSpPr>
          <p:nvPr>
            <p:ph type="sldNum" sz="quarter" idx="5"/>
          </p:nvPr>
        </p:nvSpPr>
        <p:spPr/>
        <p:txBody>
          <a:bodyPr/>
          <a:lstStyle/>
          <a:p>
            <a:fld id="{22CECBFE-BC31-419F-BC65-459C66672AFD}" type="slidenum">
              <a:rPr lang="es-PE" smtClean="0"/>
              <a:t>4</a:t>
            </a:fld>
            <a:endParaRPr lang="es-PE"/>
          </a:p>
        </p:txBody>
      </p:sp>
    </p:spTree>
    <p:extLst>
      <p:ext uri="{BB962C8B-B14F-4D97-AF65-F5344CB8AC3E}">
        <p14:creationId xmlns:p14="http://schemas.microsoft.com/office/powerpoint/2010/main" val="29388513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22CECBFE-BC31-419F-BC65-459C66672AFD}" type="slidenum">
              <a:rPr lang="es-PE" smtClean="0"/>
              <a:t>40</a:t>
            </a:fld>
            <a:endParaRPr lang="es-PE"/>
          </a:p>
        </p:txBody>
      </p:sp>
    </p:spTree>
    <p:extLst>
      <p:ext uri="{BB962C8B-B14F-4D97-AF65-F5344CB8AC3E}">
        <p14:creationId xmlns:p14="http://schemas.microsoft.com/office/powerpoint/2010/main" val="7995153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22CECBFE-BC31-419F-BC65-459C66672AFD}" type="slidenum">
              <a:rPr lang="es-PE" smtClean="0"/>
              <a:t>41</a:t>
            </a:fld>
            <a:endParaRPr lang="es-PE"/>
          </a:p>
        </p:txBody>
      </p:sp>
    </p:spTree>
    <p:extLst>
      <p:ext uri="{BB962C8B-B14F-4D97-AF65-F5344CB8AC3E}">
        <p14:creationId xmlns:p14="http://schemas.microsoft.com/office/powerpoint/2010/main" val="27562900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22CECBFE-BC31-419F-BC65-459C66672AFD}" type="slidenum">
              <a:rPr lang="es-PE" smtClean="0"/>
              <a:t>42</a:t>
            </a:fld>
            <a:endParaRPr lang="es-PE"/>
          </a:p>
        </p:txBody>
      </p:sp>
    </p:spTree>
    <p:extLst>
      <p:ext uri="{BB962C8B-B14F-4D97-AF65-F5344CB8AC3E}">
        <p14:creationId xmlns:p14="http://schemas.microsoft.com/office/powerpoint/2010/main" val="358071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t>El proceso de consolidación incluye 2 partes: Proceso de consolidación y auditorias financieras</a:t>
            </a:r>
          </a:p>
          <a:p>
            <a:endParaRPr lang="es-PE" dirty="0"/>
          </a:p>
          <a:p>
            <a:r>
              <a:rPr lang="es-PE" dirty="0"/>
              <a:t>Ha sido revisado exhaustivamente por más de 2 meses, donde han revisado sistemas, los procedimientos, las cifras que se eliminan en el proceso de consolidación</a:t>
            </a:r>
          </a:p>
          <a:p>
            <a:endParaRPr lang="es-PE" dirty="0"/>
          </a:p>
          <a:p>
            <a:r>
              <a:rPr lang="es-PE" dirty="0"/>
              <a:t>La calificación del Estado financiero consolidado por parte de la Contraloría corresponde principalmente a 2 observaciones: La reserva tributaria y los inventarios físicos de inmuebles</a:t>
            </a:r>
          </a:p>
        </p:txBody>
      </p:sp>
      <p:sp>
        <p:nvSpPr>
          <p:cNvPr id="4" name="Marcador de número de diapositiva 3"/>
          <p:cNvSpPr>
            <a:spLocks noGrp="1"/>
          </p:cNvSpPr>
          <p:nvPr>
            <p:ph type="sldNum" sz="quarter" idx="5"/>
          </p:nvPr>
        </p:nvSpPr>
        <p:spPr/>
        <p:txBody>
          <a:bodyPr/>
          <a:lstStyle/>
          <a:p>
            <a:fld id="{22CECBFE-BC31-419F-BC65-459C66672AFD}" type="slidenum">
              <a:rPr lang="es-PE" smtClean="0"/>
              <a:t>43</a:t>
            </a:fld>
            <a:endParaRPr lang="es-PE"/>
          </a:p>
        </p:txBody>
      </p:sp>
    </p:spTree>
    <p:extLst>
      <p:ext uri="{BB962C8B-B14F-4D97-AF65-F5344CB8AC3E}">
        <p14:creationId xmlns:p14="http://schemas.microsoft.com/office/powerpoint/2010/main" val="6950787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22CECBFE-BC31-419F-BC65-459C66672AFD}" type="slidenum">
              <a:rPr lang="es-PE" smtClean="0"/>
              <a:t>44</a:t>
            </a:fld>
            <a:endParaRPr lang="es-PE"/>
          </a:p>
        </p:txBody>
      </p:sp>
    </p:spTree>
    <p:extLst>
      <p:ext uri="{BB962C8B-B14F-4D97-AF65-F5344CB8AC3E}">
        <p14:creationId xmlns:p14="http://schemas.microsoft.com/office/powerpoint/2010/main" val="32847660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22CECBFE-BC31-419F-BC65-459C66672AFD}" type="slidenum">
              <a:rPr lang="es-PE" smtClean="0"/>
              <a:t>45</a:t>
            </a:fld>
            <a:endParaRPr lang="es-PE"/>
          </a:p>
        </p:txBody>
      </p:sp>
    </p:spTree>
    <p:extLst>
      <p:ext uri="{BB962C8B-B14F-4D97-AF65-F5344CB8AC3E}">
        <p14:creationId xmlns:p14="http://schemas.microsoft.com/office/powerpoint/2010/main" val="11541398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22CECBFE-BC31-419F-BC65-459C66672AFD}" type="slidenum">
              <a:rPr lang="es-PE" smtClean="0"/>
              <a:t>46</a:t>
            </a:fld>
            <a:endParaRPr lang="es-PE"/>
          </a:p>
        </p:txBody>
      </p:sp>
    </p:spTree>
    <p:extLst>
      <p:ext uri="{BB962C8B-B14F-4D97-AF65-F5344CB8AC3E}">
        <p14:creationId xmlns:p14="http://schemas.microsoft.com/office/powerpoint/2010/main" val="1197283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22CECBFE-BC31-419F-BC65-459C66672AFD}" type="slidenum">
              <a:rPr lang="es-PE" smtClean="0"/>
              <a:t>47</a:t>
            </a:fld>
            <a:endParaRPr lang="es-PE"/>
          </a:p>
        </p:txBody>
      </p:sp>
    </p:spTree>
    <p:extLst>
      <p:ext uri="{BB962C8B-B14F-4D97-AF65-F5344CB8AC3E}">
        <p14:creationId xmlns:p14="http://schemas.microsoft.com/office/powerpoint/2010/main" val="83328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22CECBFE-BC31-419F-BC65-459C66672AFD}" type="slidenum">
              <a:rPr lang="es-PE" smtClean="0"/>
              <a:t>48</a:t>
            </a:fld>
            <a:endParaRPr lang="es-PE"/>
          </a:p>
        </p:txBody>
      </p:sp>
    </p:spTree>
    <p:extLst>
      <p:ext uri="{BB962C8B-B14F-4D97-AF65-F5344CB8AC3E}">
        <p14:creationId xmlns:p14="http://schemas.microsoft.com/office/powerpoint/2010/main" val="30348738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22CECBFE-BC31-419F-BC65-459C66672AFD}" type="slidenum">
              <a:rPr lang="es-PE" smtClean="0"/>
              <a:t>49</a:t>
            </a:fld>
            <a:endParaRPr lang="es-PE"/>
          </a:p>
        </p:txBody>
      </p:sp>
    </p:spTree>
    <p:extLst>
      <p:ext uri="{BB962C8B-B14F-4D97-AF65-F5344CB8AC3E}">
        <p14:creationId xmlns:p14="http://schemas.microsoft.com/office/powerpoint/2010/main" val="829709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comparación con otros países, el Perú cuenta con una Cuenta General bastante completa, en donde incluimos información de presupuesto, inversión, gasto social, aspectos económicos, etc.  En otros países solo se presenta información financiera, o el universo solo es para el sector nacional</a:t>
            </a:r>
          </a:p>
          <a:p>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PE" sz="1200" kern="100" dirty="0">
                <a:effectLst/>
                <a:latin typeface="Calibri" panose="020F0502020204030204" pitchFamily="34" charset="0"/>
                <a:ea typeface="Calibri" panose="020F0502020204030204" pitchFamily="34" charset="0"/>
                <a:cs typeface="Times New Roman" panose="02020603050405020304" pitchFamily="18" charset="0"/>
              </a:rPr>
              <a:t>En el 2022, la Cuenta tiene una nueva sección 6 “Estado de la adopción de las NICSP en el Perú”, que incluye los avances de depuración y sinceramiento contable</a:t>
            </a:r>
          </a:p>
          <a:p>
            <a:endParaRPr lang="es-PE" dirty="0"/>
          </a:p>
        </p:txBody>
      </p:sp>
      <p:sp>
        <p:nvSpPr>
          <p:cNvPr id="4" name="Marcador de número de diapositiva 3"/>
          <p:cNvSpPr>
            <a:spLocks noGrp="1"/>
          </p:cNvSpPr>
          <p:nvPr>
            <p:ph type="sldNum" sz="quarter" idx="5"/>
          </p:nvPr>
        </p:nvSpPr>
        <p:spPr/>
        <p:txBody>
          <a:bodyPr/>
          <a:lstStyle/>
          <a:p>
            <a:fld id="{22CECBFE-BC31-419F-BC65-459C66672AFD}" type="slidenum">
              <a:rPr lang="es-PE" smtClean="0"/>
              <a:t>5</a:t>
            </a:fld>
            <a:endParaRPr lang="es-PE"/>
          </a:p>
        </p:txBody>
      </p:sp>
    </p:spTree>
    <p:extLst>
      <p:ext uri="{BB962C8B-B14F-4D97-AF65-F5344CB8AC3E}">
        <p14:creationId xmlns:p14="http://schemas.microsoft.com/office/powerpoint/2010/main" val="4204975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22CECBFE-BC31-419F-BC65-459C66672AFD}" type="slidenum">
              <a:rPr lang="es-PE" smtClean="0"/>
              <a:t>6</a:t>
            </a:fld>
            <a:endParaRPr lang="es-PE"/>
          </a:p>
        </p:txBody>
      </p:sp>
    </p:spTree>
    <p:extLst>
      <p:ext uri="{BB962C8B-B14F-4D97-AF65-F5344CB8AC3E}">
        <p14:creationId xmlns:p14="http://schemas.microsoft.com/office/powerpoint/2010/main" val="1196025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22CECBFE-BC31-419F-BC65-459C66672AFD}" type="slidenum">
              <a:rPr lang="es-PE" smtClean="0"/>
              <a:t>7</a:t>
            </a:fld>
            <a:endParaRPr lang="es-PE"/>
          </a:p>
        </p:txBody>
      </p:sp>
    </p:spTree>
    <p:extLst>
      <p:ext uri="{BB962C8B-B14F-4D97-AF65-F5344CB8AC3E}">
        <p14:creationId xmlns:p14="http://schemas.microsoft.com/office/powerpoint/2010/main" val="768798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22CECBFE-BC31-419F-BC65-459C66672AFD}" type="slidenum">
              <a:rPr lang="es-PE" smtClean="0"/>
              <a:t>8</a:t>
            </a:fld>
            <a:endParaRPr lang="es-PE"/>
          </a:p>
        </p:txBody>
      </p:sp>
    </p:spTree>
    <p:extLst>
      <p:ext uri="{BB962C8B-B14F-4D97-AF65-F5344CB8AC3E}">
        <p14:creationId xmlns:p14="http://schemas.microsoft.com/office/powerpoint/2010/main" val="1643239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22CECBFE-BC31-419F-BC65-459C66672AFD}" type="slidenum">
              <a:rPr lang="es-PE" smtClean="0"/>
              <a:t>9</a:t>
            </a:fld>
            <a:endParaRPr lang="es-PE"/>
          </a:p>
        </p:txBody>
      </p:sp>
    </p:spTree>
    <p:extLst>
      <p:ext uri="{BB962C8B-B14F-4D97-AF65-F5344CB8AC3E}">
        <p14:creationId xmlns:p14="http://schemas.microsoft.com/office/powerpoint/2010/main" val="656955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CEEF30-57EA-9329-1420-FFDE5ABB398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7015B100-03D5-FB8D-1D76-65DBBDB537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FE802713-012B-E2AA-0825-859E380EA509}"/>
              </a:ext>
            </a:extLst>
          </p:cNvPr>
          <p:cNvSpPr>
            <a:spLocks noGrp="1"/>
          </p:cNvSpPr>
          <p:nvPr>
            <p:ph type="dt" sz="half" idx="10"/>
          </p:nvPr>
        </p:nvSpPr>
        <p:spPr/>
        <p:txBody>
          <a:bodyPr/>
          <a:lstStyle/>
          <a:p>
            <a:fld id="{2FC12DA3-7831-4D31-9B9B-271DDE355849}" type="datetime1">
              <a:rPr lang="es-PE" smtClean="0"/>
              <a:t>29/08/2023</a:t>
            </a:fld>
            <a:endParaRPr lang="es-PE"/>
          </a:p>
        </p:txBody>
      </p:sp>
      <p:sp>
        <p:nvSpPr>
          <p:cNvPr id="5" name="Marcador de pie de página 4">
            <a:extLst>
              <a:ext uri="{FF2B5EF4-FFF2-40B4-BE49-F238E27FC236}">
                <a16:creationId xmlns:a16="http://schemas.microsoft.com/office/drawing/2014/main" id="{690E814C-BF02-5BD6-D9E0-ABFA33566169}"/>
              </a:ext>
            </a:extLst>
          </p:cNvPr>
          <p:cNvSpPr>
            <a:spLocks noGrp="1"/>
          </p:cNvSpPr>
          <p:nvPr>
            <p:ph type="ftr" sz="quarter" idx="11"/>
          </p:nvPr>
        </p:nvSpPr>
        <p:spPr/>
        <p:txBody>
          <a:bodyPr/>
          <a:lstStyle/>
          <a:p>
            <a:r>
              <a:rPr lang="es-PE"/>
              <a:t>1</a:t>
            </a:r>
          </a:p>
        </p:txBody>
      </p:sp>
      <p:sp>
        <p:nvSpPr>
          <p:cNvPr id="6" name="Marcador de número de diapositiva 5">
            <a:extLst>
              <a:ext uri="{FF2B5EF4-FFF2-40B4-BE49-F238E27FC236}">
                <a16:creationId xmlns:a16="http://schemas.microsoft.com/office/drawing/2014/main" id="{BA592B88-6E39-64DB-5DA2-7DE8240F0BE4}"/>
              </a:ext>
            </a:extLst>
          </p:cNvPr>
          <p:cNvSpPr>
            <a:spLocks noGrp="1"/>
          </p:cNvSpPr>
          <p:nvPr>
            <p:ph type="sldNum" sz="quarter" idx="12"/>
          </p:nvPr>
        </p:nvSpPr>
        <p:spPr>
          <a:xfrm>
            <a:off x="9284842" y="6356350"/>
            <a:ext cx="2743200" cy="365125"/>
          </a:xfrm>
        </p:spPr>
        <p:txBody>
          <a:bodyPr/>
          <a:lstStyle>
            <a:lvl1pPr>
              <a:defRPr b="1">
                <a:solidFill>
                  <a:schemeClr val="bg1"/>
                </a:solidFill>
              </a:defRPr>
            </a:lvl1pPr>
          </a:lstStyle>
          <a:p>
            <a:fld id="{E391E93C-D7FD-40F9-BA37-0E9A46B54C72}" type="slidenum">
              <a:rPr lang="es-PE" smtClean="0"/>
              <a:pPr/>
              <a:t>‹Nº›</a:t>
            </a:fld>
            <a:endParaRPr lang="es-PE" dirty="0"/>
          </a:p>
        </p:txBody>
      </p:sp>
    </p:spTree>
    <p:extLst>
      <p:ext uri="{BB962C8B-B14F-4D97-AF65-F5344CB8AC3E}">
        <p14:creationId xmlns:p14="http://schemas.microsoft.com/office/powerpoint/2010/main" val="4209077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91DD30-9749-D547-8364-63C60832C588}"/>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07A10BC1-145B-CA11-E90D-3873637D611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D5CDE418-A8F1-A77C-C901-B22909C55F43}"/>
              </a:ext>
            </a:extLst>
          </p:cNvPr>
          <p:cNvSpPr>
            <a:spLocks noGrp="1"/>
          </p:cNvSpPr>
          <p:nvPr>
            <p:ph type="dt" sz="half" idx="10"/>
          </p:nvPr>
        </p:nvSpPr>
        <p:spPr/>
        <p:txBody>
          <a:bodyPr/>
          <a:lstStyle/>
          <a:p>
            <a:fld id="{F6B6E055-45A4-47DF-BD59-CA5D9724AF69}" type="datetime1">
              <a:rPr lang="es-PE" smtClean="0"/>
              <a:t>29/08/2023</a:t>
            </a:fld>
            <a:endParaRPr lang="es-PE"/>
          </a:p>
        </p:txBody>
      </p:sp>
      <p:sp>
        <p:nvSpPr>
          <p:cNvPr id="5" name="Marcador de pie de página 4">
            <a:extLst>
              <a:ext uri="{FF2B5EF4-FFF2-40B4-BE49-F238E27FC236}">
                <a16:creationId xmlns:a16="http://schemas.microsoft.com/office/drawing/2014/main" id="{E07D732B-4CCA-61E4-6EF7-89B1E029FAB5}"/>
              </a:ext>
            </a:extLst>
          </p:cNvPr>
          <p:cNvSpPr>
            <a:spLocks noGrp="1"/>
          </p:cNvSpPr>
          <p:nvPr>
            <p:ph type="ftr" sz="quarter" idx="11"/>
          </p:nvPr>
        </p:nvSpPr>
        <p:spPr/>
        <p:txBody>
          <a:bodyPr/>
          <a:lstStyle/>
          <a:p>
            <a:r>
              <a:rPr lang="es-PE"/>
              <a:t>1</a:t>
            </a:r>
          </a:p>
        </p:txBody>
      </p:sp>
      <p:sp>
        <p:nvSpPr>
          <p:cNvPr id="6" name="Marcador de número de diapositiva 5">
            <a:extLst>
              <a:ext uri="{FF2B5EF4-FFF2-40B4-BE49-F238E27FC236}">
                <a16:creationId xmlns:a16="http://schemas.microsoft.com/office/drawing/2014/main" id="{3611DF06-6C12-6E5B-02CA-9D96A42BBCA6}"/>
              </a:ext>
            </a:extLst>
          </p:cNvPr>
          <p:cNvSpPr>
            <a:spLocks noGrp="1"/>
          </p:cNvSpPr>
          <p:nvPr>
            <p:ph type="sldNum" sz="quarter" idx="12"/>
          </p:nvPr>
        </p:nvSpPr>
        <p:spPr/>
        <p:txBody>
          <a:bodyPr/>
          <a:lstStyle/>
          <a:p>
            <a:fld id="{E391E93C-D7FD-40F9-BA37-0E9A46B54C72}" type="slidenum">
              <a:rPr lang="es-PE" smtClean="0"/>
              <a:t>‹Nº›</a:t>
            </a:fld>
            <a:endParaRPr lang="es-PE"/>
          </a:p>
        </p:txBody>
      </p:sp>
    </p:spTree>
    <p:extLst>
      <p:ext uri="{BB962C8B-B14F-4D97-AF65-F5344CB8AC3E}">
        <p14:creationId xmlns:p14="http://schemas.microsoft.com/office/powerpoint/2010/main" val="3310585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C360BDE-F1F9-D340-255E-4E5C5F35FC2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59DFE1A6-15DE-CCB3-4AB6-D49400FFCCF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7EC1BCB-E44D-7A23-589D-D5AFAA5C1678}"/>
              </a:ext>
            </a:extLst>
          </p:cNvPr>
          <p:cNvSpPr>
            <a:spLocks noGrp="1"/>
          </p:cNvSpPr>
          <p:nvPr>
            <p:ph type="dt" sz="half" idx="10"/>
          </p:nvPr>
        </p:nvSpPr>
        <p:spPr/>
        <p:txBody>
          <a:bodyPr/>
          <a:lstStyle/>
          <a:p>
            <a:fld id="{D66D2F7C-63CC-46EA-A0FF-408DDB5453FD}" type="datetime1">
              <a:rPr lang="es-PE" smtClean="0"/>
              <a:t>29/08/2023</a:t>
            </a:fld>
            <a:endParaRPr lang="es-PE"/>
          </a:p>
        </p:txBody>
      </p:sp>
      <p:sp>
        <p:nvSpPr>
          <p:cNvPr id="5" name="Marcador de pie de página 4">
            <a:extLst>
              <a:ext uri="{FF2B5EF4-FFF2-40B4-BE49-F238E27FC236}">
                <a16:creationId xmlns:a16="http://schemas.microsoft.com/office/drawing/2014/main" id="{CA856FBF-04CC-CB3A-44F1-D2E801CD7DB6}"/>
              </a:ext>
            </a:extLst>
          </p:cNvPr>
          <p:cNvSpPr>
            <a:spLocks noGrp="1"/>
          </p:cNvSpPr>
          <p:nvPr>
            <p:ph type="ftr" sz="quarter" idx="11"/>
          </p:nvPr>
        </p:nvSpPr>
        <p:spPr/>
        <p:txBody>
          <a:bodyPr/>
          <a:lstStyle/>
          <a:p>
            <a:r>
              <a:rPr lang="es-PE"/>
              <a:t>1</a:t>
            </a:r>
          </a:p>
        </p:txBody>
      </p:sp>
      <p:sp>
        <p:nvSpPr>
          <p:cNvPr id="6" name="Marcador de número de diapositiva 5">
            <a:extLst>
              <a:ext uri="{FF2B5EF4-FFF2-40B4-BE49-F238E27FC236}">
                <a16:creationId xmlns:a16="http://schemas.microsoft.com/office/drawing/2014/main" id="{3A06B78F-2033-4970-4D23-D1582A920F40}"/>
              </a:ext>
            </a:extLst>
          </p:cNvPr>
          <p:cNvSpPr>
            <a:spLocks noGrp="1"/>
          </p:cNvSpPr>
          <p:nvPr>
            <p:ph type="sldNum" sz="quarter" idx="12"/>
          </p:nvPr>
        </p:nvSpPr>
        <p:spPr/>
        <p:txBody>
          <a:bodyPr/>
          <a:lstStyle/>
          <a:p>
            <a:fld id="{E391E93C-D7FD-40F9-BA37-0E9A46B54C72}" type="slidenum">
              <a:rPr lang="es-PE" smtClean="0"/>
              <a:t>‹Nº›</a:t>
            </a:fld>
            <a:endParaRPr lang="es-PE"/>
          </a:p>
        </p:txBody>
      </p:sp>
    </p:spTree>
    <p:extLst>
      <p:ext uri="{BB962C8B-B14F-4D97-AF65-F5344CB8AC3E}">
        <p14:creationId xmlns:p14="http://schemas.microsoft.com/office/powerpoint/2010/main" val="517798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CEEF30-57EA-9329-1420-FFDE5ABB398E}"/>
              </a:ext>
            </a:extLst>
          </p:cNvPr>
          <p:cNvSpPr>
            <a:spLocks noGrp="1"/>
          </p:cNvSpPr>
          <p:nvPr>
            <p:ph type="ctrTitle"/>
          </p:nvPr>
        </p:nvSpPr>
        <p:spPr>
          <a:xfrm>
            <a:off x="1524000" y="1122363"/>
            <a:ext cx="9144000" cy="2387600"/>
          </a:xfrm>
        </p:spPr>
        <p:txBody>
          <a:bodyPr anchor="b"/>
          <a:lstStyle>
            <a:lvl1pPr algn="ctr">
              <a:defRPr sz="6000"/>
            </a:lvl1pPr>
          </a:lstStyle>
          <a:p>
            <a:r>
              <a:rPr lang="es-ES" dirty="0"/>
              <a:t>Haga clic para modificar el estilo de título del patrón</a:t>
            </a:r>
            <a:endParaRPr lang="es-PE" dirty="0"/>
          </a:p>
        </p:txBody>
      </p:sp>
      <p:sp>
        <p:nvSpPr>
          <p:cNvPr id="3" name="Subtítulo 2">
            <a:extLst>
              <a:ext uri="{FF2B5EF4-FFF2-40B4-BE49-F238E27FC236}">
                <a16:creationId xmlns:a16="http://schemas.microsoft.com/office/drawing/2014/main" id="{7015B100-03D5-FB8D-1D76-65DBBDB537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FE802713-012B-E2AA-0825-859E380EA509}"/>
              </a:ext>
            </a:extLst>
          </p:cNvPr>
          <p:cNvSpPr>
            <a:spLocks noGrp="1"/>
          </p:cNvSpPr>
          <p:nvPr>
            <p:ph type="dt" sz="half" idx="10"/>
          </p:nvPr>
        </p:nvSpPr>
        <p:spPr/>
        <p:txBody>
          <a:bodyPr/>
          <a:lstStyle/>
          <a:p>
            <a:fld id="{427C8D70-A746-4EB2-8371-C8F6941DC220}" type="datetime1">
              <a:rPr lang="es-PE" smtClean="0"/>
              <a:t>29/08/2023</a:t>
            </a:fld>
            <a:endParaRPr lang="es-PE"/>
          </a:p>
        </p:txBody>
      </p:sp>
      <p:sp>
        <p:nvSpPr>
          <p:cNvPr id="5" name="Marcador de pie de página 4">
            <a:extLst>
              <a:ext uri="{FF2B5EF4-FFF2-40B4-BE49-F238E27FC236}">
                <a16:creationId xmlns:a16="http://schemas.microsoft.com/office/drawing/2014/main" id="{690E814C-BF02-5BD6-D9E0-ABFA33566169}"/>
              </a:ext>
            </a:extLst>
          </p:cNvPr>
          <p:cNvSpPr>
            <a:spLocks noGrp="1"/>
          </p:cNvSpPr>
          <p:nvPr>
            <p:ph type="ftr" sz="quarter" idx="11"/>
          </p:nvPr>
        </p:nvSpPr>
        <p:spPr/>
        <p:txBody>
          <a:bodyPr/>
          <a:lstStyle/>
          <a:p>
            <a:r>
              <a:rPr lang="es-PE"/>
              <a:t>1</a:t>
            </a:r>
          </a:p>
        </p:txBody>
      </p:sp>
      <p:sp>
        <p:nvSpPr>
          <p:cNvPr id="6" name="Marcador de número de diapositiva 5">
            <a:extLst>
              <a:ext uri="{FF2B5EF4-FFF2-40B4-BE49-F238E27FC236}">
                <a16:creationId xmlns:a16="http://schemas.microsoft.com/office/drawing/2014/main" id="{BA592B88-6E39-64DB-5DA2-7DE8240F0BE4}"/>
              </a:ext>
            </a:extLst>
          </p:cNvPr>
          <p:cNvSpPr>
            <a:spLocks noGrp="1"/>
          </p:cNvSpPr>
          <p:nvPr>
            <p:ph type="sldNum" sz="quarter" idx="12"/>
          </p:nvPr>
        </p:nvSpPr>
        <p:spPr>
          <a:xfrm>
            <a:off x="9296400" y="6356349"/>
            <a:ext cx="2743200" cy="365125"/>
          </a:xfrm>
        </p:spPr>
        <p:txBody>
          <a:bodyPr/>
          <a:lstStyle>
            <a:lvl1pPr>
              <a:defRPr b="1">
                <a:solidFill>
                  <a:schemeClr val="bg1"/>
                </a:solidFill>
              </a:defRPr>
            </a:lvl1pPr>
          </a:lstStyle>
          <a:p>
            <a:fld id="{E391E93C-D7FD-40F9-BA37-0E9A46B54C72}" type="slidenum">
              <a:rPr lang="es-PE" smtClean="0"/>
              <a:pPr/>
              <a:t>‹Nº›</a:t>
            </a:fld>
            <a:endParaRPr lang="es-PE"/>
          </a:p>
        </p:txBody>
      </p:sp>
    </p:spTree>
    <p:extLst>
      <p:ext uri="{BB962C8B-B14F-4D97-AF65-F5344CB8AC3E}">
        <p14:creationId xmlns:p14="http://schemas.microsoft.com/office/powerpoint/2010/main" val="124572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EFB51F-3C9C-0194-9A17-97AE6B1DA967}"/>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C1568CF-3EC0-5BF2-298E-A4819C7502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E1088488-F517-4443-A3E7-D602AA1A3647}"/>
              </a:ext>
            </a:extLst>
          </p:cNvPr>
          <p:cNvSpPr>
            <a:spLocks noGrp="1"/>
          </p:cNvSpPr>
          <p:nvPr>
            <p:ph type="dt" sz="half" idx="10"/>
          </p:nvPr>
        </p:nvSpPr>
        <p:spPr/>
        <p:txBody>
          <a:bodyPr/>
          <a:lstStyle/>
          <a:p>
            <a:fld id="{15850C1F-8A01-4BFA-ACF0-5205C29B22B2}" type="datetime1">
              <a:rPr lang="es-PE" smtClean="0"/>
              <a:t>29/08/2023</a:t>
            </a:fld>
            <a:endParaRPr lang="es-PE"/>
          </a:p>
        </p:txBody>
      </p:sp>
      <p:sp>
        <p:nvSpPr>
          <p:cNvPr id="5" name="Marcador de pie de página 4">
            <a:extLst>
              <a:ext uri="{FF2B5EF4-FFF2-40B4-BE49-F238E27FC236}">
                <a16:creationId xmlns:a16="http://schemas.microsoft.com/office/drawing/2014/main" id="{9ED54FC4-5479-FD46-2A88-4095ADBE3477}"/>
              </a:ext>
            </a:extLst>
          </p:cNvPr>
          <p:cNvSpPr>
            <a:spLocks noGrp="1"/>
          </p:cNvSpPr>
          <p:nvPr>
            <p:ph type="ftr" sz="quarter" idx="11"/>
          </p:nvPr>
        </p:nvSpPr>
        <p:spPr/>
        <p:txBody>
          <a:bodyPr/>
          <a:lstStyle/>
          <a:p>
            <a:r>
              <a:rPr lang="es-PE"/>
              <a:t>1</a:t>
            </a:r>
          </a:p>
        </p:txBody>
      </p:sp>
      <p:sp>
        <p:nvSpPr>
          <p:cNvPr id="6" name="Marcador de número de diapositiva 5">
            <a:extLst>
              <a:ext uri="{FF2B5EF4-FFF2-40B4-BE49-F238E27FC236}">
                <a16:creationId xmlns:a16="http://schemas.microsoft.com/office/drawing/2014/main" id="{A518A300-48E6-BDAA-6900-0F6C94E0C73C}"/>
              </a:ext>
            </a:extLst>
          </p:cNvPr>
          <p:cNvSpPr>
            <a:spLocks noGrp="1"/>
          </p:cNvSpPr>
          <p:nvPr>
            <p:ph type="sldNum" sz="quarter" idx="12"/>
          </p:nvPr>
        </p:nvSpPr>
        <p:spPr>
          <a:xfrm>
            <a:off x="9321800" y="6356350"/>
            <a:ext cx="2743200" cy="365125"/>
          </a:xfrm>
        </p:spPr>
        <p:txBody>
          <a:bodyPr/>
          <a:lstStyle>
            <a:lvl1pPr>
              <a:defRPr b="1">
                <a:solidFill>
                  <a:schemeClr val="bg1"/>
                </a:solidFill>
              </a:defRPr>
            </a:lvl1pPr>
          </a:lstStyle>
          <a:p>
            <a:fld id="{E391E93C-D7FD-40F9-BA37-0E9A46B54C72}" type="slidenum">
              <a:rPr lang="es-PE" smtClean="0"/>
              <a:pPr/>
              <a:t>‹Nº›</a:t>
            </a:fld>
            <a:endParaRPr lang="es-PE"/>
          </a:p>
        </p:txBody>
      </p:sp>
    </p:spTree>
    <p:extLst>
      <p:ext uri="{BB962C8B-B14F-4D97-AF65-F5344CB8AC3E}">
        <p14:creationId xmlns:p14="http://schemas.microsoft.com/office/powerpoint/2010/main" val="201997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3FA393-E02B-2008-F7FD-7E694E927F6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216566E0-45C7-4310-5252-FEF50605B2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1731862-A2B1-C596-BB3F-5BA2D6BAAAC3}"/>
              </a:ext>
            </a:extLst>
          </p:cNvPr>
          <p:cNvSpPr>
            <a:spLocks noGrp="1"/>
          </p:cNvSpPr>
          <p:nvPr>
            <p:ph type="dt" sz="half" idx="10"/>
          </p:nvPr>
        </p:nvSpPr>
        <p:spPr/>
        <p:txBody>
          <a:bodyPr/>
          <a:lstStyle/>
          <a:p>
            <a:fld id="{AD18FA92-1A7A-43AB-8BB6-DF5516E667C2}" type="datetime1">
              <a:rPr lang="es-PE" smtClean="0"/>
              <a:t>29/08/2023</a:t>
            </a:fld>
            <a:endParaRPr lang="es-PE"/>
          </a:p>
        </p:txBody>
      </p:sp>
      <p:sp>
        <p:nvSpPr>
          <p:cNvPr id="5" name="Marcador de pie de página 4">
            <a:extLst>
              <a:ext uri="{FF2B5EF4-FFF2-40B4-BE49-F238E27FC236}">
                <a16:creationId xmlns:a16="http://schemas.microsoft.com/office/drawing/2014/main" id="{55BE354E-79FB-DA0B-24BC-F21C093018FE}"/>
              </a:ext>
            </a:extLst>
          </p:cNvPr>
          <p:cNvSpPr>
            <a:spLocks noGrp="1"/>
          </p:cNvSpPr>
          <p:nvPr>
            <p:ph type="ftr" sz="quarter" idx="11"/>
          </p:nvPr>
        </p:nvSpPr>
        <p:spPr/>
        <p:txBody>
          <a:bodyPr/>
          <a:lstStyle/>
          <a:p>
            <a:r>
              <a:rPr lang="es-PE"/>
              <a:t>1</a:t>
            </a:r>
          </a:p>
        </p:txBody>
      </p:sp>
      <p:sp>
        <p:nvSpPr>
          <p:cNvPr id="6" name="Marcador de número de diapositiva 5">
            <a:extLst>
              <a:ext uri="{FF2B5EF4-FFF2-40B4-BE49-F238E27FC236}">
                <a16:creationId xmlns:a16="http://schemas.microsoft.com/office/drawing/2014/main" id="{9573353D-3F5C-41EC-5FFC-490F63FBDB7F}"/>
              </a:ext>
            </a:extLst>
          </p:cNvPr>
          <p:cNvSpPr>
            <a:spLocks noGrp="1"/>
          </p:cNvSpPr>
          <p:nvPr>
            <p:ph type="sldNum" sz="quarter" idx="12"/>
          </p:nvPr>
        </p:nvSpPr>
        <p:spPr/>
        <p:txBody>
          <a:bodyPr/>
          <a:lstStyle/>
          <a:p>
            <a:fld id="{E391E93C-D7FD-40F9-BA37-0E9A46B54C72}" type="slidenum">
              <a:rPr lang="es-PE" smtClean="0"/>
              <a:t>‹Nº›</a:t>
            </a:fld>
            <a:endParaRPr lang="es-PE"/>
          </a:p>
        </p:txBody>
      </p:sp>
    </p:spTree>
    <p:extLst>
      <p:ext uri="{BB962C8B-B14F-4D97-AF65-F5344CB8AC3E}">
        <p14:creationId xmlns:p14="http://schemas.microsoft.com/office/powerpoint/2010/main" val="2161570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058C42-6774-A3EE-CBF0-34B52F759594}"/>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EB9FE068-2F34-6815-D706-E4C104C33EF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43FB067C-CB04-E17F-89B4-E4A9DEFE016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F47DAF5B-EE24-B509-22DA-77EBCBFD6D11}"/>
              </a:ext>
            </a:extLst>
          </p:cNvPr>
          <p:cNvSpPr>
            <a:spLocks noGrp="1"/>
          </p:cNvSpPr>
          <p:nvPr>
            <p:ph type="dt" sz="half" idx="10"/>
          </p:nvPr>
        </p:nvSpPr>
        <p:spPr/>
        <p:txBody>
          <a:bodyPr/>
          <a:lstStyle/>
          <a:p>
            <a:fld id="{EEBBDDE3-073B-4414-82AB-AAE8035CB405}" type="datetime1">
              <a:rPr lang="es-PE" smtClean="0"/>
              <a:t>29/08/2023</a:t>
            </a:fld>
            <a:endParaRPr lang="es-PE"/>
          </a:p>
        </p:txBody>
      </p:sp>
      <p:sp>
        <p:nvSpPr>
          <p:cNvPr id="6" name="Marcador de pie de página 5">
            <a:extLst>
              <a:ext uri="{FF2B5EF4-FFF2-40B4-BE49-F238E27FC236}">
                <a16:creationId xmlns:a16="http://schemas.microsoft.com/office/drawing/2014/main" id="{D1BF2475-C367-FBB2-3AEB-392A3BE0C12B}"/>
              </a:ext>
            </a:extLst>
          </p:cNvPr>
          <p:cNvSpPr>
            <a:spLocks noGrp="1"/>
          </p:cNvSpPr>
          <p:nvPr>
            <p:ph type="ftr" sz="quarter" idx="11"/>
          </p:nvPr>
        </p:nvSpPr>
        <p:spPr/>
        <p:txBody>
          <a:bodyPr/>
          <a:lstStyle/>
          <a:p>
            <a:r>
              <a:rPr lang="es-PE"/>
              <a:t>1</a:t>
            </a:r>
          </a:p>
        </p:txBody>
      </p:sp>
      <p:sp>
        <p:nvSpPr>
          <p:cNvPr id="7" name="Marcador de número de diapositiva 6">
            <a:extLst>
              <a:ext uri="{FF2B5EF4-FFF2-40B4-BE49-F238E27FC236}">
                <a16:creationId xmlns:a16="http://schemas.microsoft.com/office/drawing/2014/main" id="{661C94D2-21EC-E06B-A28F-A2B5ADD867C4}"/>
              </a:ext>
            </a:extLst>
          </p:cNvPr>
          <p:cNvSpPr>
            <a:spLocks noGrp="1"/>
          </p:cNvSpPr>
          <p:nvPr>
            <p:ph type="sldNum" sz="quarter" idx="12"/>
          </p:nvPr>
        </p:nvSpPr>
        <p:spPr/>
        <p:txBody>
          <a:bodyPr/>
          <a:lstStyle/>
          <a:p>
            <a:fld id="{E391E93C-D7FD-40F9-BA37-0E9A46B54C72}" type="slidenum">
              <a:rPr lang="es-PE" smtClean="0"/>
              <a:t>‹Nº›</a:t>
            </a:fld>
            <a:endParaRPr lang="es-PE"/>
          </a:p>
        </p:txBody>
      </p:sp>
    </p:spTree>
    <p:extLst>
      <p:ext uri="{BB962C8B-B14F-4D97-AF65-F5344CB8AC3E}">
        <p14:creationId xmlns:p14="http://schemas.microsoft.com/office/powerpoint/2010/main" val="1326774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60B22A-B32F-55D4-D33D-DAFB6CA41C6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B42561B1-1C7A-8435-D779-E2D35A1525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A23063-8D95-CFFB-4B3C-D12A12B940B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A7330A4A-5497-148D-5BDF-3BFF2BC929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D86BA5B-56BF-D9F2-9E27-9826F555556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65AFC5CD-E847-6973-FB08-5051464F6EFE}"/>
              </a:ext>
            </a:extLst>
          </p:cNvPr>
          <p:cNvSpPr>
            <a:spLocks noGrp="1"/>
          </p:cNvSpPr>
          <p:nvPr>
            <p:ph type="dt" sz="half" idx="10"/>
          </p:nvPr>
        </p:nvSpPr>
        <p:spPr/>
        <p:txBody>
          <a:bodyPr/>
          <a:lstStyle/>
          <a:p>
            <a:fld id="{62089C3E-F803-439E-AC95-D3F5F447CC7C}" type="datetime1">
              <a:rPr lang="es-PE" smtClean="0"/>
              <a:t>29/08/2023</a:t>
            </a:fld>
            <a:endParaRPr lang="es-PE"/>
          </a:p>
        </p:txBody>
      </p:sp>
      <p:sp>
        <p:nvSpPr>
          <p:cNvPr id="8" name="Marcador de pie de página 7">
            <a:extLst>
              <a:ext uri="{FF2B5EF4-FFF2-40B4-BE49-F238E27FC236}">
                <a16:creationId xmlns:a16="http://schemas.microsoft.com/office/drawing/2014/main" id="{B0674D0A-6D10-01C8-7A93-95CA33BE96FD}"/>
              </a:ext>
            </a:extLst>
          </p:cNvPr>
          <p:cNvSpPr>
            <a:spLocks noGrp="1"/>
          </p:cNvSpPr>
          <p:nvPr>
            <p:ph type="ftr" sz="quarter" idx="11"/>
          </p:nvPr>
        </p:nvSpPr>
        <p:spPr/>
        <p:txBody>
          <a:bodyPr/>
          <a:lstStyle/>
          <a:p>
            <a:r>
              <a:rPr lang="es-PE"/>
              <a:t>1</a:t>
            </a:r>
          </a:p>
        </p:txBody>
      </p:sp>
      <p:sp>
        <p:nvSpPr>
          <p:cNvPr id="9" name="Marcador de número de diapositiva 8">
            <a:extLst>
              <a:ext uri="{FF2B5EF4-FFF2-40B4-BE49-F238E27FC236}">
                <a16:creationId xmlns:a16="http://schemas.microsoft.com/office/drawing/2014/main" id="{5D1DBEED-A47D-32BA-2A47-8C9215F123C0}"/>
              </a:ext>
            </a:extLst>
          </p:cNvPr>
          <p:cNvSpPr>
            <a:spLocks noGrp="1"/>
          </p:cNvSpPr>
          <p:nvPr>
            <p:ph type="sldNum" sz="quarter" idx="12"/>
          </p:nvPr>
        </p:nvSpPr>
        <p:spPr/>
        <p:txBody>
          <a:bodyPr/>
          <a:lstStyle/>
          <a:p>
            <a:fld id="{E391E93C-D7FD-40F9-BA37-0E9A46B54C72}" type="slidenum">
              <a:rPr lang="es-PE" smtClean="0"/>
              <a:t>‹Nº›</a:t>
            </a:fld>
            <a:endParaRPr lang="es-PE"/>
          </a:p>
        </p:txBody>
      </p:sp>
    </p:spTree>
    <p:extLst>
      <p:ext uri="{BB962C8B-B14F-4D97-AF65-F5344CB8AC3E}">
        <p14:creationId xmlns:p14="http://schemas.microsoft.com/office/powerpoint/2010/main" val="2131588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4ACA15-5B85-F897-FAD2-6DE2B0A8DE81}"/>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4FC35B2B-D070-97EA-2C94-A9138233548E}"/>
              </a:ext>
            </a:extLst>
          </p:cNvPr>
          <p:cNvSpPr>
            <a:spLocks noGrp="1"/>
          </p:cNvSpPr>
          <p:nvPr>
            <p:ph type="dt" sz="half" idx="10"/>
          </p:nvPr>
        </p:nvSpPr>
        <p:spPr/>
        <p:txBody>
          <a:bodyPr/>
          <a:lstStyle/>
          <a:p>
            <a:fld id="{486A7F6D-6320-4BDE-9A7C-72A94BC8C210}" type="datetime1">
              <a:rPr lang="es-PE" smtClean="0"/>
              <a:t>29/08/2023</a:t>
            </a:fld>
            <a:endParaRPr lang="es-PE"/>
          </a:p>
        </p:txBody>
      </p:sp>
      <p:sp>
        <p:nvSpPr>
          <p:cNvPr id="4" name="Marcador de pie de página 3">
            <a:extLst>
              <a:ext uri="{FF2B5EF4-FFF2-40B4-BE49-F238E27FC236}">
                <a16:creationId xmlns:a16="http://schemas.microsoft.com/office/drawing/2014/main" id="{07193FAE-8F36-490D-64F5-EA8877508CDF}"/>
              </a:ext>
            </a:extLst>
          </p:cNvPr>
          <p:cNvSpPr>
            <a:spLocks noGrp="1"/>
          </p:cNvSpPr>
          <p:nvPr>
            <p:ph type="ftr" sz="quarter" idx="11"/>
          </p:nvPr>
        </p:nvSpPr>
        <p:spPr/>
        <p:txBody>
          <a:bodyPr/>
          <a:lstStyle/>
          <a:p>
            <a:r>
              <a:rPr lang="es-PE"/>
              <a:t>1</a:t>
            </a:r>
          </a:p>
        </p:txBody>
      </p:sp>
      <p:sp>
        <p:nvSpPr>
          <p:cNvPr id="5" name="Marcador de número de diapositiva 4">
            <a:extLst>
              <a:ext uri="{FF2B5EF4-FFF2-40B4-BE49-F238E27FC236}">
                <a16:creationId xmlns:a16="http://schemas.microsoft.com/office/drawing/2014/main" id="{102C4C65-EF60-B10A-9DCC-3352C33489B5}"/>
              </a:ext>
            </a:extLst>
          </p:cNvPr>
          <p:cNvSpPr>
            <a:spLocks noGrp="1"/>
          </p:cNvSpPr>
          <p:nvPr>
            <p:ph type="sldNum" sz="quarter" idx="12"/>
          </p:nvPr>
        </p:nvSpPr>
        <p:spPr>
          <a:xfrm>
            <a:off x="9340273" y="6356350"/>
            <a:ext cx="2743200" cy="365125"/>
          </a:xfrm>
        </p:spPr>
        <p:txBody>
          <a:bodyPr/>
          <a:lstStyle>
            <a:lvl1pPr>
              <a:defRPr b="1">
                <a:solidFill>
                  <a:schemeClr val="bg1"/>
                </a:solidFill>
              </a:defRPr>
            </a:lvl1pPr>
          </a:lstStyle>
          <a:p>
            <a:fld id="{E391E93C-D7FD-40F9-BA37-0E9A46B54C72}" type="slidenum">
              <a:rPr lang="es-PE" smtClean="0"/>
              <a:pPr/>
              <a:t>‹Nº›</a:t>
            </a:fld>
            <a:endParaRPr lang="es-PE"/>
          </a:p>
        </p:txBody>
      </p:sp>
    </p:spTree>
    <p:extLst>
      <p:ext uri="{BB962C8B-B14F-4D97-AF65-F5344CB8AC3E}">
        <p14:creationId xmlns:p14="http://schemas.microsoft.com/office/powerpoint/2010/main" val="2329054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C6AA47F-E86A-21DF-EE43-5862434B6DD3}"/>
              </a:ext>
            </a:extLst>
          </p:cNvPr>
          <p:cNvSpPr>
            <a:spLocks noGrp="1"/>
          </p:cNvSpPr>
          <p:nvPr>
            <p:ph type="dt" sz="half" idx="10"/>
          </p:nvPr>
        </p:nvSpPr>
        <p:spPr/>
        <p:txBody>
          <a:bodyPr/>
          <a:lstStyle/>
          <a:p>
            <a:fld id="{C20DF179-9412-433C-A461-657826B73C41}" type="datetime1">
              <a:rPr lang="es-PE" smtClean="0"/>
              <a:t>29/08/2023</a:t>
            </a:fld>
            <a:endParaRPr lang="es-PE"/>
          </a:p>
        </p:txBody>
      </p:sp>
      <p:sp>
        <p:nvSpPr>
          <p:cNvPr id="3" name="Marcador de pie de página 2">
            <a:extLst>
              <a:ext uri="{FF2B5EF4-FFF2-40B4-BE49-F238E27FC236}">
                <a16:creationId xmlns:a16="http://schemas.microsoft.com/office/drawing/2014/main" id="{15F0EC0F-BAB5-6DA4-803A-CF9D8EF31093}"/>
              </a:ext>
            </a:extLst>
          </p:cNvPr>
          <p:cNvSpPr>
            <a:spLocks noGrp="1"/>
          </p:cNvSpPr>
          <p:nvPr>
            <p:ph type="ftr" sz="quarter" idx="11"/>
          </p:nvPr>
        </p:nvSpPr>
        <p:spPr/>
        <p:txBody>
          <a:bodyPr/>
          <a:lstStyle/>
          <a:p>
            <a:r>
              <a:rPr lang="es-PE"/>
              <a:t>1</a:t>
            </a:r>
          </a:p>
        </p:txBody>
      </p:sp>
      <p:sp>
        <p:nvSpPr>
          <p:cNvPr id="4" name="Marcador de número de diapositiva 3">
            <a:extLst>
              <a:ext uri="{FF2B5EF4-FFF2-40B4-BE49-F238E27FC236}">
                <a16:creationId xmlns:a16="http://schemas.microsoft.com/office/drawing/2014/main" id="{41486315-8E78-9236-1A7C-696A392CD9CE}"/>
              </a:ext>
            </a:extLst>
          </p:cNvPr>
          <p:cNvSpPr>
            <a:spLocks noGrp="1"/>
          </p:cNvSpPr>
          <p:nvPr>
            <p:ph type="sldNum" sz="quarter" idx="12"/>
          </p:nvPr>
        </p:nvSpPr>
        <p:spPr/>
        <p:txBody>
          <a:bodyPr/>
          <a:lstStyle/>
          <a:p>
            <a:fld id="{E391E93C-D7FD-40F9-BA37-0E9A46B54C72}" type="slidenum">
              <a:rPr lang="es-PE" smtClean="0"/>
              <a:t>‹Nº›</a:t>
            </a:fld>
            <a:endParaRPr lang="es-PE"/>
          </a:p>
        </p:txBody>
      </p:sp>
    </p:spTree>
    <p:extLst>
      <p:ext uri="{BB962C8B-B14F-4D97-AF65-F5344CB8AC3E}">
        <p14:creationId xmlns:p14="http://schemas.microsoft.com/office/powerpoint/2010/main" val="704658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8D986F-5854-5195-81D6-7B479148F1C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CC6595AE-0E4A-3717-76EB-E4CCB01875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E5D6D8F9-1E4F-404B-B0B5-A7945DF2A8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7F99B35-EBEB-33F3-756C-053F2EA6F551}"/>
              </a:ext>
            </a:extLst>
          </p:cNvPr>
          <p:cNvSpPr>
            <a:spLocks noGrp="1"/>
          </p:cNvSpPr>
          <p:nvPr>
            <p:ph type="dt" sz="half" idx="10"/>
          </p:nvPr>
        </p:nvSpPr>
        <p:spPr/>
        <p:txBody>
          <a:bodyPr/>
          <a:lstStyle/>
          <a:p>
            <a:fld id="{9FE1A69B-5511-4298-9FE4-5E7B205E15DA}" type="datetime1">
              <a:rPr lang="es-PE" smtClean="0"/>
              <a:t>29/08/2023</a:t>
            </a:fld>
            <a:endParaRPr lang="es-PE"/>
          </a:p>
        </p:txBody>
      </p:sp>
      <p:sp>
        <p:nvSpPr>
          <p:cNvPr id="6" name="Marcador de pie de página 5">
            <a:extLst>
              <a:ext uri="{FF2B5EF4-FFF2-40B4-BE49-F238E27FC236}">
                <a16:creationId xmlns:a16="http://schemas.microsoft.com/office/drawing/2014/main" id="{C777D9A8-CECF-0BD6-3458-553BDC77459D}"/>
              </a:ext>
            </a:extLst>
          </p:cNvPr>
          <p:cNvSpPr>
            <a:spLocks noGrp="1"/>
          </p:cNvSpPr>
          <p:nvPr>
            <p:ph type="ftr" sz="quarter" idx="11"/>
          </p:nvPr>
        </p:nvSpPr>
        <p:spPr/>
        <p:txBody>
          <a:bodyPr/>
          <a:lstStyle/>
          <a:p>
            <a:r>
              <a:rPr lang="es-PE"/>
              <a:t>1</a:t>
            </a:r>
          </a:p>
        </p:txBody>
      </p:sp>
      <p:sp>
        <p:nvSpPr>
          <p:cNvPr id="7" name="Marcador de número de diapositiva 6">
            <a:extLst>
              <a:ext uri="{FF2B5EF4-FFF2-40B4-BE49-F238E27FC236}">
                <a16:creationId xmlns:a16="http://schemas.microsoft.com/office/drawing/2014/main" id="{C834F2E1-9C0D-87D0-68E0-811E11FC1D25}"/>
              </a:ext>
            </a:extLst>
          </p:cNvPr>
          <p:cNvSpPr>
            <a:spLocks noGrp="1"/>
          </p:cNvSpPr>
          <p:nvPr>
            <p:ph type="sldNum" sz="quarter" idx="12"/>
          </p:nvPr>
        </p:nvSpPr>
        <p:spPr/>
        <p:txBody>
          <a:bodyPr/>
          <a:lstStyle/>
          <a:p>
            <a:fld id="{E391E93C-D7FD-40F9-BA37-0E9A46B54C72}" type="slidenum">
              <a:rPr lang="es-PE" smtClean="0"/>
              <a:t>‹Nº›</a:t>
            </a:fld>
            <a:endParaRPr lang="es-PE"/>
          </a:p>
        </p:txBody>
      </p:sp>
    </p:spTree>
    <p:extLst>
      <p:ext uri="{BB962C8B-B14F-4D97-AF65-F5344CB8AC3E}">
        <p14:creationId xmlns:p14="http://schemas.microsoft.com/office/powerpoint/2010/main" val="2852732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EFB51F-3C9C-0194-9A17-97AE6B1DA967}"/>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C1568CF-3EC0-5BF2-298E-A4819C7502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E1088488-F517-4443-A3E7-D602AA1A3647}"/>
              </a:ext>
            </a:extLst>
          </p:cNvPr>
          <p:cNvSpPr>
            <a:spLocks noGrp="1"/>
          </p:cNvSpPr>
          <p:nvPr>
            <p:ph type="dt" sz="half" idx="10"/>
          </p:nvPr>
        </p:nvSpPr>
        <p:spPr/>
        <p:txBody>
          <a:bodyPr/>
          <a:lstStyle/>
          <a:p>
            <a:fld id="{369C31B8-68FB-4FD9-8866-9E13A59F59D4}" type="datetime1">
              <a:rPr lang="es-PE" smtClean="0"/>
              <a:t>29/08/2023</a:t>
            </a:fld>
            <a:endParaRPr lang="es-PE"/>
          </a:p>
        </p:txBody>
      </p:sp>
      <p:sp>
        <p:nvSpPr>
          <p:cNvPr id="5" name="Marcador de pie de página 4">
            <a:extLst>
              <a:ext uri="{FF2B5EF4-FFF2-40B4-BE49-F238E27FC236}">
                <a16:creationId xmlns:a16="http://schemas.microsoft.com/office/drawing/2014/main" id="{9ED54FC4-5479-FD46-2A88-4095ADBE3477}"/>
              </a:ext>
            </a:extLst>
          </p:cNvPr>
          <p:cNvSpPr>
            <a:spLocks noGrp="1"/>
          </p:cNvSpPr>
          <p:nvPr>
            <p:ph type="ftr" sz="quarter" idx="11"/>
          </p:nvPr>
        </p:nvSpPr>
        <p:spPr/>
        <p:txBody>
          <a:bodyPr/>
          <a:lstStyle/>
          <a:p>
            <a:r>
              <a:rPr lang="es-PE"/>
              <a:t>1</a:t>
            </a:r>
          </a:p>
        </p:txBody>
      </p:sp>
      <p:sp>
        <p:nvSpPr>
          <p:cNvPr id="6" name="Marcador de número de diapositiva 5">
            <a:extLst>
              <a:ext uri="{FF2B5EF4-FFF2-40B4-BE49-F238E27FC236}">
                <a16:creationId xmlns:a16="http://schemas.microsoft.com/office/drawing/2014/main" id="{A518A300-48E6-BDAA-6900-0F6C94E0C73C}"/>
              </a:ext>
            </a:extLst>
          </p:cNvPr>
          <p:cNvSpPr>
            <a:spLocks noGrp="1"/>
          </p:cNvSpPr>
          <p:nvPr>
            <p:ph type="sldNum" sz="quarter" idx="12"/>
          </p:nvPr>
        </p:nvSpPr>
        <p:spPr/>
        <p:txBody>
          <a:bodyPr/>
          <a:lstStyle/>
          <a:p>
            <a:fld id="{E391E93C-D7FD-40F9-BA37-0E9A46B54C72}" type="slidenum">
              <a:rPr lang="es-PE" smtClean="0"/>
              <a:t>‹Nº›</a:t>
            </a:fld>
            <a:endParaRPr lang="es-PE"/>
          </a:p>
        </p:txBody>
      </p:sp>
    </p:spTree>
    <p:extLst>
      <p:ext uri="{BB962C8B-B14F-4D97-AF65-F5344CB8AC3E}">
        <p14:creationId xmlns:p14="http://schemas.microsoft.com/office/powerpoint/2010/main" val="1115958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8C9AC0-B2C4-FC66-5B8C-08A5BA87252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AD449457-68FE-2085-5D22-8FA20A2741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C7D4EB60-DB4A-F956-D60F-B68DF6D3EC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BE7CE49-24E3-0B10-C9B1-07EEE6A6C792}"/>
              </a:ext>
            </a:extLst>
          </p:cNvPr>
          <p:cNvSpPr>
            <a:spLocks noGrp="1"/>
          </p:cNvSpPr>
          <p:nvPr>
            <p:ph type="dt" sz="half" idx="10"/>
          </p:nvPr>
        </p:nvSpPr>
        <p:spPr/>
        <p:txBody>
          <a:bodyPr/>
          <a:lstStyle/>
          <a:p>
            <a:fld id="{ABAD8C54-FB9A-4188-A79C-DA9BEB419D60}" type="datetime1">
              <a:rPr lang="es-PE" smtClean="0"/>
              <a:t>29/08/2023</a:t>
            </a:fld>
            <a:endParaRPr lang="es-PE"/>
          </a:p>
        </p:txBody>
      </p:sp>
      <p:sp>
        <p:nvSpPr>
          <p:cNvPr id="6" name="Marcador de pie de página 5">
            <a:extLst>
              <a:ext uri="{FF2B5EF4-FFF2-40B4-BE49-F238E27FC236}">
                <a16:creationId xmlns:a16="http://schemas.microsoft.com/office/drawing/2014/main" id="{943D35C9-9B05-78BB-DF25-35BD24A0D45A}"/>
              </a:ext>
            </a:extLst>
          </p:cNvPr>
          <p:cNvSpPr>
            <a:spLocks noGrp="1"/>
          </p:cNvSpPr>
          <p:nvPr>
            <p:ph type="ftr" sz="quarter" idx="11"/>
          </p:nvPr>
        </p:nvSpPr>
        <p:spPr/>
        <p:txBody>
          <a:bodyPr/>
          <a:lstStyle/>
          <a:p>
            <a:r>
              <a:rPr lang="es-PE"/>
              <a:t>1</a:t>
            </a:r>
          </a:p>
        </p:txBody>
      </p:sp>
      <p:sp>
        <p:nvSpPr>
          <p:cNvPr id="7" name="Marcador de número de diapositiva 6">
            <a:extLst>
              <a:ext uri="{FF2B5EF4-FFF2-40B4-BE49-F238E27FC236}">
                <a16:creationId xmlns:a16="http://schemas.microsoft.com/office/drawing/2014/main" id="{C7174700-FD92-A839-C42E-CA953A50A528}"/>
              </a:ext>
            </a:extLst>
          </p:cNvPr>
          <p:cNvSpPr>
            <a:spLocks noGrp="1"/>
          </p:cNvSpPr>
          <p:nvPr>
            <p:ph type="sldNum" sz="quarter" idx="12"/>
          </p:nvPr>
        </p:nvSpPr>
        <p:spPr/>
        <p:txBody>
          <a:bodyPr/>
          <a:lstStyle/>
          <a:p>
            <a:fld id="{E391E93C-D7FD-40F9-BA37-0E9A46B54C72}" type="slidenum">
              <a:rPr lang="es-PE" smtClean="0"/>
              <a:t>‹Nº›</a:t>
            </a:fld>
            <a:endParaRPr lang="es-PE"/>
          </a:p>
        </p:txBody>
      </p:sp>
    </p:spTree>
    <p:extLst>
      <p:ext uri="{BB962C8B-B14F-4D97-AF65-F5344CB8AC3E}">
        <p14:creationId xmlns:p14="http://schemas.microsoft.com/office/powerpoint/2010/main" val="30444131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91DD30-9749-D547-8364-63C60832C588}"/>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07A10BC1-145B-CA11-E90D-3873637D611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D5CDE418-A8F1-A77C-C901-B22909C55F43}"/>
              </a:ext>
            </a:extLst>
          </p:cNvPr>
          <p:cNvSpPr>
            <a:spLocks noGrp="1"/>
          </p:cNvSpPr>
          <p:nvPr>
            <p:ph type="dt" sz="half" idx="10"/>
          </p:nvPr>
        </p:nvSpPr>
        <p:spPr/>
        <p:txBody>
          <a:bodyPr/>
          <a:lstStyle/>
          <a:p>
            <a:fld id="{7ED6E33A-D544-4938-BC25-9775C2FA201A}" type="datetime1">
              <a:rPr lang="es-PE" smtClean="0"/>
              <a:t>29/08/2023</a:t>
            </a:fld>
            <a:endParaRPr lang="es-PE"/>
          </a:p>
        </p:txBody>
      </p:sp>
      <p:sp>
        <p:nvSpPr>
          <p:cNvPr id="5" name="Marcador de pie de página 4">
            <a:extLst>
              <a:ext uri="{FF2B5EF4-FFF2-40B4-BE49-F238E27FC236}">
                <a16:creationId xmlns:a16="http://schemas.microsoft.com/office/drawing/2014/main" id="{E07D732B-4CCA-61E4-6EF7-89B1E029FAB5}"/>
              </a:ext>
            </a:extLst>
          </p:cNvPr>
          <p:cNvSpPr>
            <a:spLocks noGrp="1"/>
          </p:cNvSpPr>
          <p:nvPr>
            <p:ph type="ftr" sz="quarter" idx="11"/>
          </p:nvPr>
        </p:nvSpPr>
        <p:spPr/>
        <p:txBody>
          <a:bodyPr/>
          <a:lstStyle/>
          <a:p>
            <a:r>
              <a:rPr lang="es-PE"/>
              <a:t>1</a:t>
            </a:r>
          </a:p>
        </p:txBody>
      </p:sp>
      <p:sp>
        <p:nvSpPr>
          <p:cNvPr id="6" name="Marcador de número de diapositiva 5">
            <a:extLst>
              <a:ext uri="{FF2B5EF4-FFF2-40B4-BE49-F238E27FC236}">
                <a16:creationId xmlns:a16="http://schemas.microsoft.com/office/drawing/2014/main" id="{3611DF06-6C12-6E5B-02CA-9D96A42BBCA6}"/>
              </a:ext>
            </a:extLst>
          </p:cNvPr>
          <p:cNvSpPr>
            <a:spLocks noGrp="1"/>
          </p:cNvSpPr>
          <p:nvPr>
            <p:ph type="sldNum" sz="quarter" idx="12"/>
          </p:nvPr>
        </p:nvSpPr>
        <p:spPr/>
        <p:txBody>
          <a:bodyPr/>
          <a:lstStyle/>
          <a:p>
            <a:fld id="{E391E93C-D7FD-40F9-BA37-0E9A46B54C72}" type="slidenum">
              <a:rPr lang="es-PE" smtClean="0"/>
              <a:t>‹Nº›</a:t>
            </a:fld>
            <a:endParaRPr lang="es-PE"/>
          </a:p>
        </p:txBody>
      </p:sp>
    </p:spTree>
    <p:extLst>
      <p:ext uri="{BB962C8B-B14F-4D97-AF65-F5344CB8AC3E}">
        <p14:creationId xmlns:p14="http://schemas.microsoft.com/office/powerpoint/2010/main" val="1597305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C360BDE-F1F9-D340-255E-4E5C5F35FC2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59DFE1A6-15DE-CCB3-4AB6-D49400FFCCF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7EC1BCB-E44D-7A23-589D-D5AFAA5C1678}"/>
              </a:ext>
            </a:extLst>
          </p:cNvPr>
          <p:cNvSpPr>
            <a:spLocks noGrp="1"/>
          </p:cNvSpPr>
          <p:nvPr>
            <p:ph type="dt" sz="half" idx="10"/>
          </p:nvPr>
        </p:nvSpPr>
        <p:spPr/>
        <p:txBody>
          <a:bodyPr/>
          <a:lstStyle/>
          <a:p>
            <a:fld id="{7CB01898-DB11-4163-AE30-AB5218314253}" type="datetime1">
              <a:rPr lang="es-PE" smtClean="0"/>
              <a:t>29/08/2023</a:t>
            </a:fld>
            <a:endParaRPr lang="es-PE"/>
          </a:p>
        </p:txBody>
      </p:sp>
      <p:sp>
        <p:nvSpPr>
          <p:cNvPr id="5" name="Marcador de pie de página 4">
            <a:extLst>
              <a:ext uri="{FF2B5EF4-FFF2-40B4-BE49-F238E27FC236}">
                <a16:creationId xmlns:a16="http://schemas.microsoft.com/office/drawing/2014/main" id="{CA856FBF-04CC-CB3A-44F1-D2E801CD7DB6}"/>
              </a:ext>
            </a:extLst>
          </p:cNvPr>
          <p:cNvSpPr>
            <a:spLocks noGrp="1"/>
          </p:cNvSpPr>
          <p:nvPr>
            <p:ph type="ftr" sz="quarter" idx="11"/>
          </p:nvPr>
        </p:nvSpPr>
        <p:spPr/>
        <p:txBody>
          <a:bodyPr/>
          <a:lstStyle/>
          <a:p>
            <a:r>
              <a:rPr lang="es-PE"/>
              <a:t>1</a:t>
            </a:r>
          </a:p>
        </p:txBody>
      </p:sp>
      <p:sp>
        <p:nvSpPr>
          <p:cNvPr id="6" name="Marcador de número de diapositiva 5">
            <a:extLst>
              <a:ext uri="{FF2B5EF4-FFF2-40B4-BE49-F238E27FC236}">
                <a16:creationId xmlns:a16="http://schemas.microsoft.com/office/drawing/2014/main" id="{3A06B78F-2033-4970-4D23-D1582A920F40}"/>
              </a:ext>
            </a:extLst>
          </p:cNvPr>
          <p:cNvSpPr>
            <a:spLocks noGrp="1"/>
          </p:cNvSpPr>
          <p:nvPr>
            <p:ph type="sldNum" sz="quarter" idx="12"/>
          </p:nvPr>
        </p:nvSpPr>
        <p:spPr/>
        <p:txBody>
          <a:bodyPr/>
          <a:lstStyle/>
          <a:p>
            <a:fld id="{E391E93C-D7FD-40F9-BA37-0E9A46B54C72}" type="slidenum">
              <a:rPr lang="es-PE" smtClean="0"/>
              <a:t>‹Nº›</a:t>
            </a:fld>
            <a:endParaRPr lang="es-PE"/>
          </a:p>
        </p:txBody>
      </p:sp>
    </p:spTree>
    <p:extLst>
      <p:ext uri="{BB962C8B-B14F-4D97-AF65-F5344CB8AC3E}">
        <p14:creationId xmlns:p14="http://schemas.microsoft.com/office/powerpoint/2010/main" val="335867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3FA393-E02B-2008-F7FD-7E694E927F6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216566E0-45C7-4310-5252-FEF50605B2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1731862-A2B1-C596-BB3F-5BA2D6BAAAC3}"/>
              </a:ext>
            </a:extLst>
          </p:cNvPr>
          <p:cNvSpPr>
            <a:spLocks noGrp="1"/>
          </p:cNvSpPr>
          <p:nvPr>
            <p:ph type="dt" sz="half" idx="10"/>
          </p:nvPr>
        </p:nvSpPr>
        <p:spPr/>
        <p:txBody>
          <a:bodyPr/>
          <a:lstStyle/>
          <a:p>
            <a:fld id="{96032F9D-F4AA-4508-8D4D-0CEF0A001DCF}" type="datetime1">
              <a:rPr lang="es-PE" smtClean="0"/>
              <a:t>29/08/2023</a:t>
            </a:fld>
            <a:endParaRPr lang="es-PE"/>
          </a:p>
        </p:txBody>
      </p:sp>
      <p:sp>
        <p:nvSpPr>
          <p:cNvPr id="5" name="Marcador de pie de página 4">
            <a:extLst>
              <a:ext uri="{FF2B5EF4-FFF2-40B4-BE49-F238E27FC236}">
                <a16:creationId xmlns:a16="http://schemas.microsoft.com/office/drawing/2014/main" id="{55BE354E-79FB-DA0B-24BC-F21C093018FE}"/>
              </a:ext>
            </a:extLst>
          </p:cNvPr>
          <p:cNvSpPr>
            <a:spLocks noGrp="1"/>
          </p:cNvSpPr>
          <p:nvPr>
            <p:ph type="ftr" sz="quarter" idx="11"/>
          </p:nvPr>
        </p:nvSpPr>
        <p:spPr/>
        <p:txBody>
          <a:bodyPr/>
          <a:lstStyle/>
          <a:p>
            <a:r>
              <a:rPr lang="es-PE"/>
              <a:t>1</a:t>
            </a:r>
          </a:p>
        </p:txBody>
      </p:sp>
      <p:sp>
        <p:nvSpPr>
          <p:cNvPr id="6" name="Marcador de número de diapositiva 5">
            <a:extLst>
              <a:ext uri="{FF2B5EF4-FFF2-40B4-BE49-F238E27FC236}">
                <a16:creationId xmlns:a16="http://schemas.microsoft.com/office/drawing/2014/main" id="{9573353D-3F5C-41EC-5FFC-490F63FBDB7F}"/>
              </a:ext>
            </a:extLst>
          </p:cNvPr>
          <p:cNvSpPr>
            <a:spLocks noGrp="1"/>
          </p:cNvSpPr>
          <p:nvPr>
            <p:ph type="sldNum" sz="quarter" idx="12"/>
          </p:nvPr>
        </p:nvSpPr>
        <p:spPr/>
        <p:txBody>
          <a:bodyPr/>
          <a:lstStyle/>
          <a:p>
            <a:fld id="{E391E93C-D7FD-40F9-BA37-0E9A46B54C72}" type="slidenum">
              <a:rPr lang="es-PE" smtClean="0"/>
              <a:t>‹Nº›</a:t>
            </a:fld>
            <a:endParaRPr lang="es-PE"/>
          </a:p>
        </p:txBody>
      </p:sp>
    </p:spTree>
    <p:extLst>
      <p:ext uri="{BB962C8B-B14F-4D97-AF65-F5344CB8AC3E}">
        <p14:creationId xmlns:p14="http://schemas.microsoft.com/office/powerpoint/2010/main" val="902206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058C42-6774-A3EE-CBF0-34B52F759594}"/>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EB9FE068-2F34-6815-D706-E4C104C33EF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43FB067C-CB04-E17F-89B4-E4A9DEFE016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F47DAF5B-EE24-B509-22DA-77EBCBFD6D11}"/>
              </a:ext>
            </a:extLst>
          </p:cNvPr>
          <p:cNvSpPr>
            <a:spLocks noGrp="1"/>
          </p:cNvSpPr>
          <p:nvPr>
            <p:ph type="dt" sz="half" idx="10"/>
          </p:nvPr>
        </p:nvSpPr>
        <p:spPr/>
        <p:txBody>
          <a:bodyPr/>
          <a:lstStyle/>
          <a:p>
            <a:fld id="{8C658DEA-D074-48AE-B77C-7496AAD16452}" type="datetime1">
              <a:rPr lang="es-PE" smtClean="0"/>
              <a:t>29/08/2023</a:t>
            </a:fld>
            <a:endParaRPr lang="es-PE"/>
          </a:p>
        </p:txBody>
      </p:sp>
      <p:sp>
        <p:nvSpPr>
          <p:cNvPr id="6" name="Marcador de pie de página 5">
            <a:extLst>
              <a:ext uri="{FF2B5EF4-FFF2-40B4-BE49-F238E27FC236}">
                <a16:creationId xmlns:a16="http://schemas.microsoft.com/office/drawing/2014/main" id="{D1BF2475-C367-FBB2-3AEB-392A3BE0C12B}"/>
              </a:ext>
            </a:extLst>
          </p:cNvPr>
          <p:cNvSpPr>
            <a:spLocks noGrp="1"/>
          </p:cNvSpPr>
          <p:nvPr>
            <p:ph type="ftr" sz="quarter" idx="11"/>
          </p:nvPr>
        </p:nvSpPr>
        <p:spPr/>
        <p:txBody>
          <a:bodyPr/>
          <a:lstStyle/>
          <a:p>
            <a:r>
              <a:rPr lang="es-PE"/>
              <a:t>1</a:t>
            </a:r>
          </a:p>
        </p:txBody>
      </p:sp>
      <p:sp>
        <p:nvSpPr>
          <p:cNvPr id="7" name="Marcador de número de diapositiva 6">
            <a:extLst>
              <a:ext uri="{FF2B5EF4-FFF2-40B4-BE49-F238E27FC236}">
                <a16:creationId xmlns:a16="http://schemas.microsoft.com/office/drawing/2014/main" id="{661C94D2-21EC-E06B-A28F-A2B5ADD867C4}"/>
              </a:ext>
            </a:extLst>
          </p:cNvPr>
          <p:cNvSpPr>
            <a:spLocks noGrp="1"/>
          </p:cNvSpPr>
          <p:nvPr>
            <p:ph type="sldNum" sz="quarter" idx="12"/>
          </p:nvPr>
        </p:nvSpPr>
        <p:spPr/>
        <p:txBody>
          <a:bodyPr/>
          <a:lstStyle/>
          <a:p>
            <a:fld id="{E391E93C-D7FD-40F9-BA37-0E9A46B54C72}" type="slidenum">
              <a:rPr lang="es-PE" smtClean="0"/>
              <a:t>‹Nº›</a:t>
            </a:fld>
            <a:endParaRPr lang="es-PE"/>
          </a:p>
        </p:txBody>
      </p:sp>
    </p:spTree>
    <p:extLst>
      <p:ext uri="{BB962C8B-B14F-4D97-AF65-F5344CB8AC3E}">
        <p14:creationId xmlns:p14="http://schemas.microsoft.com/office/powerpoint/2010/main" val="2284025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60B22A-B32F-55D4-D33D-DAFB6CA41C6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B42561B1-1C7A-8435-D779-E2D35A1525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A23063-8D95-CFFB-4B3C-D12A12B940B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A7330A4A-5497-148D-5BDF-3BFF2BC929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D86BA5B-56BF-D9F2-9E27-9826F555556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65AFC5CD-E847-6973-FB08-5051464F6EFE}"/>
              </a:ext>
            </a:extLst>
          </p:cNvPr>
          <p:cNvSpPr>
            <a:spLocks noGrp="1"/>
          </p:cNvSpPr>
          <p:nvPr>
            <p:ph type="dt" sz="half" idx="10"/>
          </p:nvPr>
        </p:nvSpPr>
        <p:spPr/>
        <p:txBody>
          <a:bodyPr/>
          <a:lstStyle/>
          <a:p>
            <a:fld id="{80EF96C8-B399-403D-801A-3398743010BF}" type="datetime1">
              <a:rPr lang="es-PE" smtClean="0"/>
              <a:t>29/08/2023</a:t>
            </a:fld>
            <a:endParaRPr lang="es-PE"/>
          </a:p>
        </p:txBody>
      </p:sp>
      <p:sp>
        <p:nvSpPr>
          <p:cNvPr id="8" name="Marcador de pie de página 7">
            <a:extLst>
              <a:ext uri="{FF2B5EF4-FFF2-40B4-BE49-F238E27FC236}">
                <a16:creationId xmlns:a16="http://schemas.microsoft.com/office/drawing/2014/main" id="{B0674D0A-6D10-01C8-7A93-95CA33BE96FD}"/>
              </a:ext>
            </a:extLst>
          </p:cNvPr>
          <p:cNvSpPr>
            <a:spLocks noGrp="1"/>
          </p:cNvSpPr>
          <p:nvPr>
            <p:ph type="ftr" sz="quarter" idx="11"/>
          </p:nvPr>
        </p:nvSpPr>
        <p:spPr/>
        <p:txBody>
          <a:bodyPr/>
          <a:lstStyle/>
          <a:p>
            <a:r>
              <a:rPr lang="es-PE"/>
              <a:t>1</a:t>
            </a:r>
          </a:p>
        </p:txBody>
      </p:sp>
      <p:sp>
        <p:nvSpPr>
          <p:cNvPr id="9" name="Marcador de número de diapositiva 8">
            <a:extLst>
              <a:ext uri="{FF2B5EF4-FFF2-40B4-BE49-F238E27FC236}">
                <a16:creationId xmlns:a16="http://schemas.microsoft.com/office/drawing/2014/main" id="{5D1DBEED-A47D-32BA-2A47-8C9215F123C0}"/>
              </a:ext>
            </a:extLst>
          </p:cNvPr>
          <p:cNvSpPr>
            <a:spLocks noGrp="1"/>
          </p:cNvSpPr>
          <p:nvPr>
            <p:ph type="sldNum" sz="quarter" idx="12"/>
          </p:nvPr>
        </p:nvSpPr>
        <p:spPr/>
        <p:txBody>
          <a:bodyPr/>
          <a:lstStyle/>
          <a:p>
            <a:fld id="{E391E93C-D7FD-40F9-BA37-0E9A46B54C72}" type="slidenum">
              <a:rPr lang="es-PE" smtClean="0"/>
              <a:t>‹Nº›</a:t>
            </a:fld>
            <a:endParaRPr lang="es-PE"/>
          </a:p>
        </p:txBody>
      </p:sp>
    </p:spTree>
    <p:extLst>
      <p:ext uri="{BB962C8B-B14F-4D97-AF65-F5344CB8AC3E}">
        <p14:creationId xmlns:p14="http://schemas.microsoft.com/office/powerpoint/2010/main" val="156237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4ACA15-5B85-F897-FAD2-6DE2B0A8DE81}"/>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4FC35B2B-D070-97EA-2C94-A9138233548E}"/>
              </a:ext>
            </a:extLst>
          </p:cNvPr>
          <p:cNvSpPr>
            <a:spLocks noGrp="1"/>
          </p:cNvSpPr>
          <p:nvPr>
            <p:ph type="dt" sz="half" idx="10"/>
          </p:nvPr>
        </p:nvSpPr>
        <p:spPr/>
        <p:txBody>
          <a:bodyPr/>
          <a:lstStyle/>
          <a:p>
            <a:fld id="{2452BBFD-9D7A-4133-B9A8-9DDA406E8537}" type="datetime1">
              <a:rPr lang="es-PE" smtClean="0"/>
              <a:t>29/08/2023</a:t>
            </a:fld>
            <a:endParaRPr lang="es-PE"/>
          </a:p>
        </p:txBody>
      </p:sp>
      <p:sp>
        <p:nvSpPr>
          <p:cNvPr id="4" name="Marcador de pie de página 3">
            <a:extLst>
              <a:ext uri="{FF2B5EF4-FFF2-40B4-BE49-F238E27FC236}">
                <a16:creationId xmlns:a16="http://schemas.microsoft.com/office/drawing/2014/main" id="{07193FAE-8F36-490D-64F5-EA8877508CDF}"/>
              </a:ext>
            </a:extLst>
          </p:cNvPr>
          <p:cNvSpPr>
            <a:spLocks noGrp="1"/>
          </p:cNvSpPr>
          <p:nvPr>
            <p:ph type="ftr" sz="quarter" idx="11"/>
          </p:nvPr>
        </p:nvSpPr>
        <p:spPr/>
        <p:txBody>
          <a:bodyPr/>
          <a:lstStyle/>
          <a:p>
            <a:r>
              <a:rPr lang="es-PE"/>
              <a:t>1</a:t>
            </a:r>
          </a:p>
        </p:txBody>
      </p:sp>
      <p:sp>
        <p:nvSpPr>
          <p:cNvPr id="5" name="Marcador de número de diapositiva 4">
            <a:extLst>
              <a:ext uri="{FF2B5EF4-FFF2-40B4-BE49-F238E27FC236}">
                <a16:creationId xmlns:a16="http://schemas.microsoft.com/office/drawing/2014/main" id="{102C4C65-EF60-B10A-9DCC-3352C33489B5}"/>
              </a:ext>
            </a:extLst>
          </p:cNvPr>
          <p:cNvSpPr>
            <a:spLocks noGrp="1"/>
          </p:cNvSpPr>
          <p:nvPr>
            <p:ph type="sldNum" sz="quarter" idx="12"/>
          </p:nvPr>
        </p:nvSpPr>
        <p:spPr/>
        <p:txBody>
          <a:bodyPr/>
          <a:lstStyle/>
          <a:p>
            <a:fld id="{E391E93C-D7FD-40F9-BA37-0E9A46B54C72}" type="slidenum">
              <a:rPr lang="es-PE" smtClean="0"/>
              <a:t>‹Nº›</a:t>
            </a:fld>
            <a:endParaRPr lang="es-PE"/>
          </a:p>
        </p:txBody>
      </p:sp>
    </p:spTree>
    <p:extLst>
      <p:ext uri="{BB962C8B-B14F-4D97-AF65-F5344CB8AC3E}">
        <p14:creationId xmlns:p14="http://schemas.microsoft.com/office/powerpoint/2010/main" val="3455197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C6AA47F-E86A-21DF-EE43-5862434B6DD3}"/>
              </a:ext>
            </a:extLst>
          </p:cNvPr>
          <p:cNvSpPr>
            <a:spLocks noGrp="1"/>
          </p:cNvSpPr>
          <p:nvPr>
            <p:ph type="dt" sz="half" idx="10"/>
          </p:nvPr>
        </p:nvSpPr>
        <p:spPr/>
        <p:txBody>
          <a:bodyPr/>
          <a:lstStyle/>
          <a:p>
            <a:fld id="{1111E83D-4137-4101-982D-502A084B61FF}" type="datetime1">
              <a:rPr lang="es-PE" smtClean="0"/>
              <a:t>29/08/2023</a:t>
            </a:fld>
            <a:endParaRPr lang="es-PE"/>
          </a:p>
        </p:txBody>
      </p:sp>
      <p:sp>
        <p:nvSpPr>
          <p:cNvPr id="3" name="Marcador de pie de página 2">
            <a:extLst>
              <a:ext uri="{FF2B5EF4-FFF2-40B4-BE49-F238E27FC236}">
                <a16:creationId xmlns:a16="http://schemas.microsoft.com/office/drawing/2014/main" id="{15F0EC0F-BAB5-6DA4-803A-CF9D8EF31093}"/>
              </a:ext>
            </a:extLst>
          </p:cNvPr>
          <p:cNvSpPr>
            <a:spLocks noGrp="1"/>
          </p:cNvSpPr>
          <p:nvPr>
            <p:ph type="ftr" sz="quarter" idx="11"/>
          </p:nvPr>
        </p:nvSpPr>
        <p:spPr/>
        <p:txBody>
          <a:bodyPr/>
          <a:lstStyle/>
          <a:p>
            <a:r>
              <a:rPr lang="es-PE"/>
              <a:t>1</a:t>
            </a:r>
          </a:p>
        </p:txBody>
      </p:sp>
      <p:sp>
        <p:nvSpPr>
          <p:cNvPr id="4" name="Marcador de número de diapositiva 3">
            <a:extLst>
              <a:ext uri="{FF2B5EF4-FFF2-40B4-BE49-F238E27FC236}">
                <a16:creationId xmlns:a16="http://schemas.microsoft.com/office/drawing/2014/main" id="{41486315-8E78-9236-1A7C-696A392CD9CE}"/>
              </a:ext>
            </a:extLst>
          </p:cNvPr>
          <p:cNvSpPr>
            <a:spLocks noGrp="1"/>
          </p:cNvSpPr>
          <p:nvPr>
            <p:ph type="sldNum" sz="quarter" idx="12"/>
          </p:nvPr>
        </p:nvSpPr>
        <p:spPr/>
        <p:txBody>
          <a:bodyPr/>
          <a:lstStyle/>
          <a:p>
            <a:fld id="{E391E93C-D7FD-40F9-BA37-0E9A46B54C72}" type="slidenum">
              <a:rPr lang="es-PE" smtClean="0"/>
              <a:t>‹Nº›</a:t>
            </a:fld>
            <a:endParaRPr lang="es-PE"/>
          </a:p>
        </p:txBody>
      </p:sp>
    </p:spTree>
    <p:extLst>
      <p:ext uri="{BB962C8B-B14F-4D97-AF65-F5344CB8AC3E}">
        <p14:creationId xmlns:p14="http://schemas.microsoft.com/office/powerpoint/2010/main" val="2848453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8D986F-5854-5195-81D6-7B479148F1C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CC6595AE-0E4A-3717-76EB-E4CCB01875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E5D6D8F9-1E4F-404B-B0B5-A7945DF2A8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7F99B35-EBEB-33F3-756C-053F2EA6F551}"/>
              </a:ext>
            </a:extLst>
          </p:cNvPr>
          <p:cNvSpPr>
            <a:spLocks noGrp="1"/>
          </p:cNvSpPr>
          <p:nvPr>
            <p:ph type="dt" sz="half" idx="10"/>
          </p:nvPr>
        </p:nvSpPr>
        <p:spPr/>
        <p:txBody>
          <a:bodyPr/>
          <a:lstStyle/>
          <a:p>
            <a:fld id="{94D98F11-5E31-4FCF-A599-AFE894AE9B4E}" type="datetime1">
              <a:rPr lang="es-PE" smtClean="0"/>
              <a:t>29/08/2023</a:t>
            </a:fld>
            <a:endParaRPr lang="es-PE"/>
          </a:p>
        </p:txBody>
      </p:sp>
      <p:sp>
        <p:nvSpPr>
          <p:cNvPr id="6" name="Marcador de pie de página 5">
            <a:extLst>
              <a:ext uri="{FF2B5EF4-FFF2-40B4-BE49-F238E27FC236}">
                <a16:creationId xmlns:a16="http://schemas.microsoft.com/office/drawing/2014/main" id="{C777D9A8-CECF-0BD6-3458-553BDC77459D}"/>
              </a:ext>
            </a:extLst>
          </p:cNvPr>
          <p:cNvSpPr>
            <a:spLocks noGrp="1"/>
          </p:cNvSpPr>
          <p:nvPr>
            <p:ph type="ftr" sz="quarter" idx="11"/>
          </p:nvPr>
        </p:nvSpPr>
        <p:spPr/>
        <p:txBody>
          <a:bodyPr/>
          <a:lstStyle/>
          <a:p>
            <a:r>
              <a:rPr lang="es-PE"/>
              <a:t>1</a:t>
            </a:r>
          </a:p>
        </p:txBody>
      </p:sp>
      <p:sp>
        <p:nvSpPr>
          <p:cNvPr id="7" name="Marcador de número de diapositiva 6">
            <a:extLst>
              <a:ext uri="{FF2B5EF4-FFF2-40B4-BE49-F238E27FC236}">
                <a16:creationId xmlns:a16="http://schemas.microsoft.com/office/drawing/2014/main" id="{C834F2E1-9C0D-87D0-68E0-811E11FC1D25}"/>
              </a:ext>
            </a:extLst>
          </p:cNvPr>
          <p:cNvSpPr>
            <a:spLocks noGrp="1"/>
          </p:cNvSpPr>
          <p:nvPr>
            <p:ph type="sldNum" sz="quarter" idx="12"/>
          </p:nvPr>
        </p:nvSpPr>
        <p:spPr/>
        <p:txBody>
          <a:bodyPr/>
          <a:lstStyle/>
          <a:p>
            <a:fld id="{E391E93C-D7FD-40F9-BA37-0E9A46B54C72}" type="slidenum">
              <a:rPr lang="es-PE" smtClean="0"/>
              <a:t>‹Nº›</a:t>
            </a:fld>
            <a:endParaRPr lang="es-PE"/>
          </a:p>
        </p:txBody>
      </p:sp>
    </p:spTree>
    <p:extLst>
      <p:ext uri="{BB962C8B-B14F-4D97-AF65-F5344CB8AC3E}">
        <p14:creationId xmlns:p14="http://schemas.microsoft.com/office/powerpoint/2010/main" val="3679795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8C9AC0-B2C4-FC66-5B8C-08A5BA87252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AD449457-68FE-2085-5D22-8FA20A2741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C7D4EB60-DB4A-F956-D60F-B68DF6D3EC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BE7CE49-24E3-0B10-C9B1-07EEE6A6C792}"/>
              </a:ext>
            </a:extLst>
          </p:cNvPr>
          <p:cNvSpPr>
            <a:spLocks noGrp="1"/>
          </p:cNvSpPr>
          <p:nvPr>
            <p:ph type="dt" sz="half" idx="10"/>
          </p:nvPr>
        </p:nvSpPr>
        <p:spPr/>
        <p:txBody>
          <a:bodyPr/>
          <a:lstStyle/>
          <a:p>
            <a:fld id="{504569CE-B5E6-43F1-8767-17A8A8FC51B2}" type="datetime1">
              <a:rPr lang="es-PE" smtClean="0"/>
              <a:t>29/08/2023</a:t>
            </a:fld>
            <a:endParaRPr lang="es-PE"/>
          </a:p>
        </p:txBody>
      </p:sp>
      <p:sp>
        <p:nvSpPr>
          <p:cNvPr id="6" name="Marcador de pie de página 5">
            <a:extLst>
              <a:ext uri="{FF2B5EF4-FFF2-40B4-BE49-F238E27FC236}">
                <a16:creationId xmlns:a16="http://schemas.microsoft.com/office/drawing/2014/main" id="{943D35C9-9B05-78BB-DF25-35BD24A0D45A}"/>
              </a:ext>
            </a:extLst>
          </p:cNvPr>
          <p:cNvSpPr>
            <a:spLocks noGrp="1"/>
          </p:cNvSpPr>
          <p:nvPr>
            <p:ph type="ftr" sz="quarter" idx="11"/>
          </p:nvPr>
        </p:nvSpPr>
        <p:spPr/>
        <p:txBody>
          <a:bodyPr/>
          <a:lstStyle/>
          <a:p>
            <a:r>
              <a:rPr lang="es-PE"/>
              <a:t>1</a:t>
            </a:r>
          </a:p>
        </p:txBody>
      </p:sp>
      <p:sp>
        <p:nvSpPr>
          <p:cNvPr id="7" name="Marcador de número de diapositiva 6">
            <a:extLst>
              <a:ext uri="{FF2B5EF4-FFF2-40B4-BE49-F238E27FC236}">
                <a16:creationId xmlns:a16="http://schemas.microsoft.com/office/drawing/2014/main" id="{C7174700-FD92-A839-C42E-CA953A50A528}"/>
              </a:ext>
            </a:extLst>
          </p:cNvPr>
          <p:cNvSpPr>
            <a:spLocks noGrp="1"/>
          </p:cNvSpPr>
          <p:nvPr>
            <p:ph type="sldNum" sz="quarter" idx="12"/>
          </p:nvPr>
        </p:nvSpPr>
        <p:spPr/>
        <p:txBody>
          <a:bodyPr/>
          <a:lstStyle/>
          <a:p>
            <a:fld id="{E391E93C-D7FD-40F9-BA37-0E9A46B54C72}" type="slidenum">
              <a:rPr lang="es-PE" smtClean="0"/>
              <a:t>‹Nº›</a:t>
            </a:fld>
            <a:endParaRPr lang="es-PE"/>
          </a:p>
        </p:txBody>
      </p:sp>
    </p:spTree>
    <p:extLst>
      <p:ext uri="{BB962C8B-B14F-4D97-AF65-F5344CB8AC3E}">
        <p14:creationId xmlns:p14="http://schemas.microsoft.com/office/powerpoint/2010/main" val="3034455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436DAA4-BA7D-3994-E6ED-C9F1190D79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620C864F-A14C-2745-284E-B7CD690BD2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8071BA5D-17F9-01DE-D29C-2282D4A513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7CB5A9-1845-48F5-AC9D-CED06A747FFA}" type="datetime1">
              <a:rPr lang="es-PE" smtClean="0"/>
              <a:t>29/08/2023</a:t>
            </a:fld>
            <a:endParaRPr lang="es-PE"/>
          </a:p>
        </p:txBody>
      </p:sp>
      <p:sp>
        <p:nvSpPr>
          <p:cNvPr id="5" name="Marcador de pie de página 4">
            <a:extLst>
              <a:ext uri="{FF2B5EF4-FFF2-40B4-BE49-F238E27FC236}">
                <a16:creationId xmlns:a16="http://schemas.microsoft.com/office/drawing/2014/main" id="{C074255B-A194-1E80-68F6-EC9B213274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PE"/>
              <a:t>1</a:t>
            </a:r>
          </a:p>
        </p:txBody>
      </p:sp>
      <p:sp>
        <p:nvSpPr>
          <p:cNvPr id="6" name="Marcador de número de diapositiva 5">
            <a:extLst>
              <a:ext uri="{FF2B5EF4-FFF2-40B4-BE49-F238E27FC236}">
                <a16:creationId xmlns:a16="http://schemas.microsoft.com/office/drawing/2014/main" id="{B55B0D08-E5C3-2461-99BC-A056CA7094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1E93C-D7FD-40F9-BA37-0E9A46B54C72}" type="slidenum">
              <a:rPr lang="es-PE" smtClean="0"/>
              <a:t>‹Nº›</a:t>
            </a:fld>
            <a:endParaRPr lang="es-PE"/>
          </a:p>
        </p:txBody>
      </p:sp>
    </p:spTree>
    <p:extLst>
      <p:ext uri="{BB962C8B-B14F-4D97-AF65-F5344CB8AC3E}">
        <p14:creationId xmlns:p14="http://schemas.microsoft.com/office/powerpoint/2010/main" val="1926809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436DAA4-BA7D-3994-E6ED-C9F1190D79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620C864F-A14C-2745-284E-B7CD690BD2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8071BA5D-17F9-01DE-D29C-2282D4A513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6879D-3886-48CE-B65B-29A06AFBE546}" type="datetime1">
              <a:rPr lang="es-PE" smtClean="0"/>
              <a:t>29/08/2023</a:t>
            </a:fld>
            <a:endParaRPr lang="es-PE"/>
          </a:p>
        </p:txBody>
      </p:sp>
      <p:sp>
        <p:nvSpPr>
          <p:cNvPr id="5" name="Marcador de pie de página 4">
            <a:extLst>
              <a:ext uri="{FF2B5EF4-FFF2-40B4-BE49-F238E27FC236}">
                <a16:creationId xmlns:a16="http://schemas.microsoft.com/office/drawing/2014/main" id="{C074255B-A194-1E80-68F6-EC9B213274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PE"/>
              <a:t>1</a:t>
            </a:r>
          </a:p>
        </p:txBody>
      </p:sp>
      <p:sp>
        <p:nvSpPr>
          <p:cNvPr id="6" name="Marcador de número de diapositiva 5">
            <a:extLst>
              <a:ext uri="{FF2B5EF4-FFF2-40B4-BE49-F238E27FC236}">
                <a16:creationId xmlns:a16="http://schemas.microsoft.com/office/drawing/2014/main" id="{B55B0D08-E5C3-2461-99BC-A056CA7094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1E93C-D7FD-40F9-BA37-0E9A46B54C72}" type="slidenum">
              <a:rPr lang="es-PE" smtClean="0"/>
              <a:t>‹Nº›</a:t>
            </a:fld>
            <a:endParaRPr lang="es-PE"/>
          </a:p>
        </p:txBody>
      </p:sp>
    </p:spTree>
    <p:extLst>
      <p:ext uri="{BB962C8B-B14F-4D97-AF65-F5344CB8AC3E}">
        <p14:creationId xmlns:p14="http://schemas.microsoft.com/office/powerpoint/2010/main" val="225127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5.sv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0.em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1.emf"/></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2.emf"/></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3.emf"/></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1.jpg"/><Relationship Id="rId7" Type="http://schemas.openxmlformats.org/officeDocument/2006/relationships/image" Target="../media/image37.svg"/><Relationship Id="rId2" Type="http://schemas.openxmlformats.org/officeDocument/2006/relationships/notesSlide" Target="../notesSlides/notesSlide26.xml"/><Relationship Id="rId1" Type="http://schemas.openxmlformats.org/officeDocument/2006/relationships/slideLayout" Target="../slideLayouts/slideLayout17.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chart" Target="../charts/chart7.xm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8.xml"/><Relationship Id="rId1" Type="http://schemas.openxmlformats.org/officeDocument/2006/relationships/slideLayout" Target="../slideLayouts/slideLayout17.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9.xml"/><Relationship Id="rId1" Type="http://schemas.openxmlformats.org/officeDocument/2006/relationships/slideLayout" Target="../slideLayouts/slideLayout17.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0.xml"/><Relationship Id="rId1" Type="http://schemas.openxmlformats.org/officeDocument/2006/relationships/slideLayout" Target="../slideLayouts/slideLayout17.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31.xml.rels><?xml version="1.0" encoding="UTF-8" standalone="yes"?>
<Relationships xmlns="http://schemas.openxmlformats.org/package/2006/relationships"><Relationship Id="rId8" Type="http://schemas.openxmlformats.org/officeDocument/2006/relationships/chart" Target="../charts/chart25.xml"/><Relationship Id="rId3" Type="http://schemas.openxmlformats.org/officeDocument/2006/relationships/image" Target="../media/image34.png"/><Relationship Id="rId7" Type="http://schemas.openxmlformats.org/officeDocument/2006/relationships/chart" Target="../charts/chart24.xml"/><Relationship Id="rId2" Type="http://schemas.openxmlformats.org/officeDocument/2006/relationships/notesSlide" Target="../notesSlides/notesSlide31.xml"/><Relationship Id="rId1" Type="http://schemas.openxmlformats.org/officeDocument/2006/relationships/slideLayout" Target="../slideLayouts/slideLayout1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3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chart" Target="../charts/chart27.xml"/></Relationships>
</file>

<file path=ppt/slides/_rels/slide3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chart" Target="../charts/chart29.xml"/></Relationships>
</file>

<file path=ppt/slides/_rels/slide3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chart" Target="../charts/chart31.xml"/></Relationships>
</file>

<file path=ppt/slides/_rels/slide3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chart" Target="../charts/chart33.xml"/></Relationships>
</file>

<file path=ppt/slides/_rels/slide36.xml.rels><?xml version="1.0" encoding="UTF-8" standalone="yes"?>
<Relationships xmlns="http://schemas.openxmlformats.org/package/2006/relationships"><Relationship Id="rId8" Type="http://schemas.openxmlformats.org/officeDocument/2006/relationships/chart" Target="../charts/chart36.xml"/><Relationship Id="rId3" Type="http://schemas.openxmlformats.org/officeDocument/2006/relationships/image" Target="../media/image1.jpg"/><Relationship Id="rId7" Type="http://schemas.openxmlformats.org/officeDocument/2006/relationships/image" Target="../media/image39.sv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chart" Target="../charts/chart35.xml"/><Relationship Id="rId4" Type="http://schemas.openxmlformats.org/officeDocument/2006/relationships/chart" Target="../charts/chart34.xml"/><Relationship Id="rId9" Type="http://schemas.openxmlformats.org/officeDocument/2006/relationships/chart" Target="../charts/chart37.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39.xml"/><Relationship Id="rId4" Type="http://schemas.openxmlformats.org/officeDocument/2006/relationships/chart" Target="../charts/chart38.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8.sv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1645E1A-F11F-8599-9D35-82FB71D2B9B3}"/>
              </a:ext>
            </a:extLst>
          </p:cNvPr>
          <p:cNvSpPr/>
          <p:nvPr/>
        </p:nvSpPr>
        <p:spPr>
          <a:xfrm>
            <a:off x="2773858" y="2188028"/>
            <a:ext cx="6644283" cy="3151227"/>
          </a:xfrm>
          <a:prstGeom prst="rect">
            <a:avLst/>
          </a:prstGeom>
          <a:solidFill>
            <a:schemeClr val="accent3">
              <a:lumMod val="20000"/>
              <a:lumOff val="80000"/>
            </a:schemeClr>
          </a:solidFill>
          <a:ln>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4" name="Rectángulo 3">
            <a:extLst>
              <a:ext uri="{FF2B5EF4-FFF2-40B4-BE49-F238E27FC236}">
                <a16:creationId xmlns:a16="http://schemas.microsoft.com/office/drawing/2014/main" id="{AFF430A1-B926-EB65-FCBE-3BBDCFB1F0DA}"/>
              </a:ext>
            </a:extLst>
          </p:cNvPr>
          <p:cNvSpPr/>
          <p:nvPr/>
        </p:nvSpPr>
        <p:spPr>
          <a:xfrm>
            <a:off x="0" y="2188028"/>
            <a:ext cx="2773858" cy="3151227"/>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6" name="Rectángulo 5">
            <a:extLst>
              <a:ext uri="{FF2B5EF4-FFF2-40B4-BE49-F238E27FC236}">
                <a16:creationId xmlns:a16="http://schemas.microsoft.com/office/drawing/2014/main" id="{1FEDE213-4541-6F40-0A20-AF73206D69E3}"/>
              </a:ext>
            </a:extLst>
          </p:cNvPr>
          <p:cNvSpPr/>
          <p:nvPr/>
        </p:nvSpPr>
        <p:spPr>
          <a:xfrm>
            <a:off x="9418141" y="2188028"/>
            <a:ext cx="2773859" cy="3151227"/>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7" name="Subtítulo 2">
            <a:extLst>
              <a:ext uri="{FF2B5EF4-FFF2-40B4-BE49-F238E27FC236}">
                <a16:creationId xmlns:a16="http://schemas.microsoft.com/office/drawing/2014/main" id="{02D1820F-89E9-99AA-C71C-9B93CCEEADF0}"/>
              </a:ext>
            </a:extLst>
          </p:cNvPr>
          <p:cNvSpPr txBox="1">
            <a:spLocks/>
          </p:cNvSpPr>
          <p:nvPr/>
        </p:nvSpPr>
        <p:spPr>
          <a:xfrm>
            <a:off x="3943088" y="5434119"/>
            <a:ext cx="4588809" cy="7055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s-ES" sz="1500" b="1" dirty="0">
                <a:solidFill>
                  <a:schemeClr val="tx1"/>
                </a:solidFill>
              </a:rPr>
              <a:t>CPC. OSCAR NUÑEZ DEL ARCO MENDOZA </a:t>
            </a:r>
          </a:p>
          <a:p>
            <a:pPr marL="0" indent="0" algn="ctr">
              <a:lnSpc>
                <a:spcPct val="100000"/>
              </a:lnSpc>
              <a:spcBef>
                <a:spcPts val="0"/>
              </a:spcBef>
              <a:buNone/>
            </a:pPr>
            <a:r>
              <a:rPr lang="es-ES" sz="1500" b="0" dirty="0">
                <a:solidFill>
                  <a:schemeClr val="tx1"/>
                </a:solidFill>
              </a:rPr>
              <a:t>Director General de Contabilidad Pública</a:t>
            </a:r>
          </a:p>
        </p:txBody>
      </p:sp>
      <p:sp>
        <p:nvSpPr>
          <p:cNvPr id="8" name="Título 1">
            <a:extLst>
              <a:ext uri="{FF2B5EF4-FFF2-40B4-BE49-F238E27FC236}">
                <a16:creationId xmlns:a16="http://schemas.microsoft.com/office/drawing/2014/main" id="{2B590013-D555-31EF-7EAF-19F884EDD9C2}"/>
              </a:ext>
            </a:extLst>
          </p:cNvPr>
          <p:cNvSpPr txBox="1">
            <a:spLocks/>
          </p:cNvSpPr>
          <p:nvPr/>
        </p:nvSpPr>
        <p:spPr>
          <a:xfrm>
            <a:off x="2773858" y="2632916"/>
            <a:ext cx="6644283" cy="22614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5000" b="1" dirty="0">
                <a:solidFill>
                  <a:srgbClr val="FF0000"/>
                </a:solidFill>
              </a:rPr>
              <a:t>Cuenta General de la República</a:t>
            </a:r>
            <a:br>
              <a:rPr lang="es-ES" sz="5000" b="1" dirty="0"/>
            </a:br>
            <a:r>
              <a:rPr lang="es-ES" sz="5000" b="1" dirty="0"/>
              <a:t>Ejercicio Fiscal 2022</a:t>
            </a:r>
          </a:p>
        </p:txBody>
      </p:sp>
    </p:spTree>
    <p:extLst>
      <p:ext uri="{BB962C8B-B14F-4D97-AF65-F5344CB8AC3E}">
        <p14:creationId xmlns:p14="http://schemas.microsoft.com/office/powerpoint/2010/main" val="3742142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BBAC50-71DA-26C8-0A18-573317B8BC82}"/>
              </a:ext>
            </a:extLst>
          </p:cNvPr>
          <p:cNvSpPr txBox="1">
            <a:spLocks/>
          </p:cNvSpPr>
          <p:nvPr/>
        </p:nvSpPr>
        <p:spPr>
          <a:xfrm>
            <a:off x="886692" y="566133"/>
            <a:ext cx="10178472" cy="5570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solidFill>
                  <a:srgbClr val="C00000"/>
                </a:solidFill>
              </a:rPr>
              <a:t>Implementación de recomendaciones del Congreso de la República </a:t>
            </a:r>
            <a:r>
              <a:rPr lang="es-ES" sz="1600" b="1" dirty="0">
                <a:solidFill>
                  <a:srgbClr val="C00000"/>
                </a:solidFill>
              </a:rPr>
              <a:t>(1)</a:t>
            </a:r>
            <a:endParaRPr lang="es-PE" sz="2800" b="1" dirty="0">
              <a:solidFill>
                <a:srgbClr val="C00000"/>
              </a:solidFill>
            </a:endParaRPr>
          </a:p>
        </p:txBody>
      </p:sp>
      <p:graphicFrame>
        <p:nvGraphicFramePr>
          <p:cNvPr id="4" name="Tabla 3">
            <a:extLst>
              <a:ext uri="{FF2B5EF4-FFF2-40B4-BE49-F238E27FC236}">
                <a16:creationId xmlns:a16="http://schemas.microsoft.com/office/drawing/2014/main" id="{6FFF9EF1-49B9-19FD-7395-A845FAB57DE3}"/>
              </a:ext>
            </a:extLst>
          </p:cNvPr>
          <p:cNvGraphicFramePr>
            <a:graphicFrameLocks noGrp="1"/>
          </p:cNvGraphicFramePr>
          <p:nvPr>
            <p:extLst>
              <p:ext uri="{D42A27DB-BD31-4B8C-83A1-F6EECF244321}">
                <p14:modId xmlns:p14="http://schemas.microsoft.com/office/powerpoint/2010/main" val="2474707843"/>
              </p:ext>
            </p:extLst>
          </p:nvPr>
        </p:nvGraphicFramePr>
        <p:xfrm>
          <a:off x="726160" y="1533339"/>
          <a:ext cx="10895569" cy="3410140"/>
        </p:xfrm>
        <a:graphic>
          <a:graphicData uri="http://schemas.openxmlformats.org/drawingml/2006/table">
            <a:tbl>
              <a:tblPr firstRow="1" bandRow="1">
                <a:tableStyleId>{5C22544A-7EE6-4342-B048-85BDC9FD1C3A}</a:tableStyleId>
              </a:tblPr>
              <a:tblGrid>
                <a:gridCol w="8172034">
                  <a:extLst>
                    <a:ext uri="{9D8B030D-6E8A-4147-A177-3AD203B41FA5}">
                      <a16:colId xmlns:a16="http://schemas.microsoft.com/office/drawing/2014/main" val="2689729192"/>
                    </a:ext>
                  </a:extLst>
                </a:gridCol>
                <a:gridCol w="2723535">
                  <a:extLst>
                    <a:ext uri="{9D8B030D-6E8A-4147-A177-3AD203B41FA5}">
                      <a16:colId xmlns:a16="http://schemas.microsoft.com/office/drawing/2014/main" val="1105941985"/>
                    </a:ext>
                  </a:extLst>
                </a:gridCol>
              </a:tblGrid>
              <a:tr h="586509">
                <a:tc>
                  <a:txBody>
                    <a:bodyPr/>
                    <a:lstStyle/>
                    <a:p>
                      <a:pPr algn="ctr"/>
                      <a:r>
                        <a:rPr lang="es-PE" sz="1600" dirty="0"/>
                        <a:t>Recomendación</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rgbClr val="C00000"/>
                    </a:solidFill>
                  </a:tcPr>
                </a:tc>
                <a:tc>
                  <a:txBody>
                    <a:bodyPr/>
                    <a:lstStyle/>
                    <a:p>
                      <a:pPr algn="ctr"/>
                      <a:r>
                        <a:rPr lang="es-PE" sz="1600" dirty="0"/>
                        <a:t>Situación al 24/05/2022</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rgbClr val="C00000"/>
                    </a:solidFill>
                  </a:tcPr>
                </a:tc>
                <a:extLst>
                  <a:ext uri="{0D108BD9-81ED-4DB2-BD59-A6C34878D82A}">
                    <a16:rowId xmlns:a16="http://schemas.microsoft.com/office/drawing/2014/main" val="1972788822"/>
                  </a:ext>
                </a:extLst>
              </a:tr>
              <a:tr h="660534">
                <a:tc>
                  <a:txBody>
                    <a:bodyPr/>
                    <a:lstStyle/>
                    <a:p>
                      <a:r>
                        <a:rPr lang="es-PE" sz="1600" dirty="0"/>
                        <a:t>1. </a:t>
                      </a:r>
                      <a:r>
                        <a:rPr lang="es-MX" sz="1600" dirty="0"/>
                        <a:t>Aspectos económicos, sociales, financieros y presupuestarios debería incluir mayor información de índole regional.</a:t>
                      </a:r>
                      <a:endParaRPr lang="es-PE" sz="1600" dirty="0"/>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bg1"/>
                    </a:solidFill>
                  </a:tcPr>
                </a:tc>
                <a:tc>
                  <a:txBody>
                    <a:bodyPr/>
                    <a:lstStyle/>
                    <a:p>
                      <a:pPr algn="ctr"/>
                      <a:r>
                        <a:rPr lang="es-PE" sz="1600" dirty="0"/>
                        <a:t>Implementado (Sección 4, páginas 303 - 311, y 358 - 370)</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93691875"/>
                  </a:ext>
                </a:extLst>
              </a:tr>
              <a:tr h="688258">
                <a:tc>
                  <a:txBody>
                    <a:bodyPr/>
                    <a:lstStyle/>
                    <a:p>
                      <a:r>
                        <a:rPr lang="es-PE" sz="1600" dirty="0"/>
                        <a:t>2. Incluir en </a:t>
                      </a:r>
                      <a:r>
                        <a:rPr lang="es-MX" sz="1600" dirty="0"/>
                        <a:t>la Cuenta General de la República, información sistematizada del total de servidores públicos, según régimen laboral, carreras especiales y/o modalidad de contratación. </a:t>
                      </a:r>
                      <a:endParaRPr lang="es-PE" sz="1600" dirty="0"/>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bg1"/>
                    </a:solidFill>
                  </a:tcPr>
                </a:tc>
                <a:tc>
                  <a:txBody>
                    <a:bodyPr/>
                    <a:lstStyle/>
                    <a:p>
                      <a:pPr algn="ctr"/>
                      <a:r>
                        <a:rPr lang="es-PE" sz="1600" dirty="0"/>
                        <a:t>Implementado</a:t>
                      </a:r>
                    </a:p>
                    <a:p>
                      <a:pPr algn="ctr"/>
                      <a:r>
                        <a:rPr lang="es-PE" sz="1600" dirty="0"/>
                        <a:t>(Sección 2, páginas 83 - 85)</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13274672"/>
                  </a:ext>
                </a:extLst>
              </a:tr>
              <a:tr h="858058">
                <a:tc>
                  <a:txBody>
                    <a:bodyPr/>
                    <a:lstStyle/>
                    <a:p>
                      <a:r>
                        <a:rPr lang="es-PE" sz="1600" dirty="0"/>
                        <a:t>3. Consistencia </a:t>
                      </a:r>
                      <a:r>
                        <a:rPr lang="es-MX" sz="1600" dirty="0"/>
                        <a:t>de los aspectos económicos de la Cuenta General con información estadística emitida por otras Direcciones Generales del MEF.</a:t>
                      </a:r>
                      <a:endParaRPr lang="es-PE" sz="1600" dirty="0"/>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bg1"/>
                    </a:solidFill>
                  </a:tcPr>
                </a:tc>
                <a:tc>
                  <a:txBody>
                    <a:bodyPr/>
                    <a:lstStyle/>
                    <a:p>
                      <a:pPr algn="ctr"/>
                      <a:r>
                        <a:rPr lang="es-PE" sz="1600" dirty="0"/>
                        <a:t>Implementado </a:t>
                      </a:r>
                    </a:p>
                    <a:p>
                      <a:pPr algn="ctr"/>
                      <a:r>
                        <a:rPr lang="es-PE" sz="1600" dirty="0"/>
                        <a:t>(Sección 2, páginas 89 - 90)</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72630565"/>
                  </a:ext>
                </a:extLst>
              </a:tr>
              <a:tr h="616781">
                <a:tc>
                  <a:txBody>
                    <a:bodyPr/>
                    <a:lstStyle/>
                    <a:p>
                      <a:r>
                        <a:rPr lang="es-PE" sz="1600" dirty="0"/>
                        <a:t>4. Incluir información respecto a los gastos tributarios asumidos por el Estado.</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bg1"/>
                    </a:solidFill>
                  </a:tcPr>
                </a:tc>
                <a:tc>
                  <a:txBody>
                    <a:bodyPr/>
                    <a:lstStyle/>
                    <a:p>
                      <a:pPr algn="ctr"/>
                      <a:r>
                        <a:rPr lang="es-PE" sz="1600" dirty="0"/>
                        <a:t>Implementado </a:t>
                      </a:r>
                    </a:p>
                    <a:p>
                      <a:pPr algn="ctr"/>
                      <a:r>
                        <a:rPr lang="es-PE" sz="1600" dirty="0"/>
                        <a:t>(Sección 2, páginas 72-74)</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16118179"/>
                  </a:ext>
                </a:extLst>
              </a:tr>
            </a:tbl>
          </a:graphicData>
        </a:graphic>
      </p:graphicFrame>
      <p:sp>
        <p:nvSpPr>
          <p:cNvPr id="5" name="CuadroTexto 4">
            <a:extLst>
              <a:ext uri="{FF2B5EF4-FFF2-40B4-BE49-F238E27FC236}">
                <a16:creationId xmlns:a16="http://schemas.microsoft.com/office/drawing/2014/main" id="{2F231B8D-32CE-CA58-689D-6937F4F8ACDF}"/>
              </a:ext>
            </a:extLst>
          </p:cNvPr>
          <p:cNvSpPr txBox="1"/>
          <p:nvPr/>
        </p:nvSpPr>
        <p:spPr>
          <a:xfrm>
            <a:off x="726159" y="5388304"/>
            <a:ext cx="10895569" cy="584775"/>
          </a:xfrm>
          <a:prstGeom prst="rect">
            <a:avLst/>
          </a:prstGeom>
          <a:solidFill>
            <a:schemeClr val="bg1">
              <a:lumMod val="85000"/>
            </a:schemeClr>
          </a:solidFill>
          <a:ln>
            <a:solidFill>
              <a:schemeClr val="tx1"/>
            </a:solidFill>
          </a:ln>
        </p:spPr>
        <p:txBody>
          <a:bodyPr wrap="square" rtlCol="0">
            <a:spAutoFit/>
          </a:bodyPr>
          <a:lstStyle/>
          <a:p>
            <a:pPr marL="268288" indent="-268288" algn="just"/>
            <a:r>
              <a:rPr lang="es-ES" sz="1600" b="1" dirty="0"/>
              <a:t>(1) Dictamen recaído en el Proyecto de Ley 2827/2022-PE que propone someter a consideración del Congreso de la República, la Cuenta  General de la República del año 2021.</a:t>
            </a:r>
            <a:endParaRPr lang="es-PE" sz="1600" b="1" dirty="0"/>
          </a:p>
        </p:txBody>
      </p:sp>
      <p:sp>
        <p:nvSpPr>
          <p:cNvPr id="11" name="Marcador de número de diapositiva 10">
            <a:extLst>
              <a:ext uri="{FF2B5EF4-FFF2-40B4-BE49-F238E27FC236}">
                <a16:creationId xmlns:a16="http://schemas.microsoft.com/office/drawing/2014/main" id="{87C3BC1B-F186-21A8-EA75-1FC1A889F4BE}"/>
              </a:ext>
            </a:extLst>
          </p:cNvPr>
          <p:cNvSpPr>
            <a:spLocks noGrp="1"/>
          </p:cNvSpPr>
          <p:nvPr>
            <p:ph type="sldNum" sz="quarter" idx="12"/>
          </p:nvPr>
        </p:nvSpPr>
        <p:spPr/>
        <p:txBody>
          <a:bodyPr/>
          <a:lstStyle/>
          <a:p>
            <a:fld id="{E391E93C-D7FD-40F9-BA37-0E9A46B54C72}" type="slidenum">
              <a:rPr lang="es-PE" smtClean="0"/>
              <a:pPr/>
              <a:t>10</a:t>
            </a:fld>
            <a:endParaRPr lang="es-PE" dirty="0"/>
          </a:p>
        </p:txBody>
      </p:sp>
    </p:spTree>
    <p:extLst>
      <p:ext uri="{BB962C8B-B14F-4D97-AF65-F5344CB8AC3E}">
        <p14:creationId xmlns:p14="http://schemas.microsoft.com/office/powerpoint/2010/main" val="3564064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BBAC50-71DA-26C8-0A18-573317B8BC82}"/>
              </a:ext>
            </a:extLst>
          </p:cNvPr>
          <p:cNvSpPr txBox="1">
            <a:spLocks/>
          </p:cNvSpPr>
          <p:nvPr/>
        </p:nvSpPr>
        <p:spPr>
          <a:xfrm>
            <a:off x="1708727" y="548254"/>
            <a:ext cx="8645236" cy="5570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solidFill>
                  <a:srgbClr val="C00000"/>
                </a:solidFill>
              </a:rPr>
              <a:t>Estado Situacional del Proceso de Adopción a NICSP</a:t>
            </a:r>
          </a:p>
        </p:txBody>
      </p:sp>
      <p:sp>
        <p:nvSpPr>
          <p:cNvPr id="3" name="CuadroTexto 2">
            <a:extLst>
              <a:ext uri="{FF2B5EF4-FFF2-40B4-BE49-F238E27FC236}">
                <a16:creationId xmlns:a16="http://schemas.microsoft.com/office/drawing/2014/main" id="{2953D970-32F4-D46C-FD2E-DBB91E5B4568}"/>
              </a:ext>
            </a:extLst>
          </p:cNvPr>
          <p:cNvSpPr txBox="1"/>
          <p:nvPr/>
        </p:nvSpPr>
        <p:spPr>
          <a:xfrm>
            <a:off x="1661071" y="1513051"/>
            <a:ext cx="9056571" cy="646331"/>
          </a:xfrm>
          <a:prstGeom prst="rect">
            <a:avLst/>
          </a:prstGeom>
          <a:noFill/>
        </p:spPr>
        <p:txBody>
          <a:bodyPr wrap="square">
            <a:spAutoFit/>
          </a:bodyPr>
          <a:lstStyle/>
          <a:p>
            <a:pPr algn="ctr">
              <a:lnSpc>
                <a:spcPct val="90000"/>
              </a:lnSpc>
              <a:buClr>
                <a:srgbClr val="000000"/>
              </a:buClr>
              <a:buSzPts val="1200"/>
            </a:pPr>
            <a:r>
              <a:rPr lang="es-ES" sz="2000" b="1" dirty="0">
                <a:solidFill>
                  <a:srgbClr val="C00000"/>
                </a:solidFill>
              </a:rPr>
              <a:t>Las NICSP </a:t>
            </a:r>
            <a:r>
              <a:rPr lang="es-ES" sz="2000" dirty="0"/>
              <a:t>representan </a:t>
            </a:r>
            <a:r>
              <a:rPr lang="es-ES" sz="2000" b="1" dirty="0">
                <a:solidFill>
                  <a:srgbClr val="C00000"/>
                </a:solidFill>
              </a:rPr>
              <a:t>estándares internacionales </a:t>
            </a:r>
            <a:r>
              <a:rPr lang="es-ES" sz="2000" dirty="0"/>
              <a:t>aceptados en todo el mundo y recomendados por los organismos multilaterales.</a:t>
            </a:r>
          </a:p>
        </p:txBody>
      </p:sp>
      <p:grpSp>
        <p:nvGrpSpPr>
          <p:cNvPr id="4" name="Grupo 3">
            <a:extLst>
              <a:ext uri="{FF2B5EF4-FFF2-40B4-BE49-F238E27FC236}">
                <a16:creationId xmlns:a16="http://schemas.microsoft.com/office/drawing/2014/main" id="{9E9DF13E-1D2B-7F15-C298-A657313F7954}"/>
              </a:ext>
            </a:extLst>
          </p:cNvPr>
          <p:cNvGrpSpPr/>
          <p:nvPr/>
        </p:nvGrpSpPr>
        <p:grpSpPr>
          <a:xfrm>
            <a:off x="2642997" y="2360324"/>
            <a:ext cx="8085954" cy="2512330"/>
            <a:chOff x="556532" y="2021886"/>
            <a:chExt cx="11078936" cy="3550452"/>
          </a:xfrm>
        </p:grpSpPr>
        <p:pic>
          <p:nvPicPr>
            <p:cNvPr id="5" name="Gráfico 4">
              <a:extLst>
                <a:ext uri="{FF2B5EF4-FFF2-40B4-BE49-F238E27FC236}">
                  <a16:creationId xmlns:a16="http://schemas.microsoft.com/office/drawing/2014/main" id="{1B776E64-1DAE-E3B1-1FEF-EEFA4CD1E2A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6532" y="2021886"/>
              <a:ext cx="11078936" cy="3550452"/>
            </a:xfrm>
            <a:prstGeom prst="rect">
              <a:avLst/>
            </a:prstGeom>
          </p:spPr>
        </p:pic>
        <p:sp>
          <p:nvSpPr>
            <p:cNvPr id="6" name="CuadroTexto 5">
              <a:extLst>
                <a:ext uri="{FF2B5EF4-FFF2-40B4-BE49-F238E27FC236}">
                  <a16:creationId xmlns:a16="http://schemas.microsoft.com/office/drawing/2014/main" id="{B8CDF9CA-2AF5-BBAB-82B3-D1B1BE966C51}"/>
                </a:ext>
              </a:extLst>
            </p:cNvPr>
            <p:cNvSpPr txBox="1"/>
            <p:nvPr/>
          </p:nvSpPr>
          <p:spPr>
            <a:xfrm>
              <a:off x="1541720" y="3298475"/>
              <a:ext cx="1631182" cy="1000392"/>
            </a:xfrm>
            <a:prstGeom prst="rect">
              <a:avLst/>
            </a:prstGeom>
            <a:noFill/>
          </p:spPr>
          <p:txBody>
            <a:bodyPr wrap="square">
              <a:spAutoFit/>
            </a:bodyPr>
            <a:lstStyle/>
            <a:p>
              <a:pPr algn="ctr" defTabSz="609036">
                <a:defRPr/>
              </a:pPr>
              <a:r>
                <a:rPr lang="es-PE" sz="1000" b="1" dirty="0">
                  <a:solidFill>
                    <a:prstClr val="white"/>
                  </a:solidFill>
                  <a:latin typeface="Arial" panose="020B0604020202020204" pitchFamily="34" charset="0"/>
                  <a:cs typeface="Arial" panose="020B0604020202020204" pitchFamily="34" charset="0"/>
                </a:rPr>
                <a:t>Reconocimiento de la integridad y valor de los activos </a:t>
              </a:r>
            </a:p>
          </p:txBody>
        </p:sp>
        <p:sp>
          <p:nvSpPr>
            <p:cNvPr id="7" name="CuadroTexto 6">
              <a:extLst>
                <a:ext uri="{FF2B5EF4-FFF2-40B4-BE49-F238E27FC236}">
                  <a16:creationId xmlns:a16="http://schemas.microsoft.com/office/drawing/2014/main" id="{5125FF9D-0CCC-142F-A453-A3BA77510CB9}"/>
                </a:ext>
              </a:extLst>
            </p:cNvPr>
            <p:cNvSpPr txBox="1"/>
            <p:nvPr/>
          </p:nvSpPr>
          <p:spPr>
            <a:xfrm>
              <a:off x="4031430" y="3395633"/>
              <a:ext cx="1631182" cy="782916"/>
            </a:xfrm>
            <a:prstGeom prst="rect">
              <a:avLst/>
            </a:prstGeom>
            <a:noFill/>
          </p:spPr>
          <p:txBody>
            <a:bodyPr wrap="square">
              <a:spAutoFit/>
            </a:bodyPr>
            <a:lstStyle/>
            <a:p>
              <a:pPr algn="ctr" defTabSz="609036">
                <a:defRPr/>
              </a:pPr>
              <a:r>
                <a:rPr lang="es-PE" sz="1000" b="1" dirty="0">
                  <a:solidFill>
                    <a:prstClr val="white"/>
                  </a:solidFill>
                  <a:latin typeface="Arial" panose="020B0604020202020204" pitchFamily="34" charset="0"/>
                  <a:cs typeface="Arial" panose="020B0604020202020204" pitchFamily="34" charset="0"/>
                </a:rPr>
                <a:t>Reconocimiento de todos los pasivos</a:t>
              </a:r>
            </a:p>
          </p:txBody>
        </p:sp>
        <p:sp>
          <p:nvSpPr>
            <p:cNvPr id="8" name="CuadroTexto 7">
              <a:extLst>
                <a:ext uri="{FF2B5EF4-FFF2-40B4-BE49-F238E27FC236}">
                  <a16:creationId xmlns:a16="http://schemas.microsoft.com/office/drawing/2014/main" id="{4D6DD048-B532-FA5A-9D99-8BFA374436E1}"/>
                </a:ext>
              </a:extLst>
            </p:cNvPr>
            <p:cNvSpPr txBox="1"/>
            <p:nvPr/>
          </p:nvSpPr>
          <p:spPr>
            <a:xfrm>
              <a:off x="6642546" y="3304263"/>
              <a:ext cx="1414628" cy="1000392"/>
            </a:xfrm>
            <a:prstGeom prst="rect">
              <a:avLst/>
            </a:prstGeom>
            <a:noFill/>
          </p:spPr>
          <p:txBody>
            <a:bodyPr wrap="square">
              <a:spAutoFit/>
            </a:bodyPr>
            <a:lstStyle/>
            <a:p>
              <a:pPr algn="ctr" defTabSz="609036">
                <a:defRPr/>
              </a:pPr>
              <a:r>
                <a:rPr lang="es-PE" sz="1000" b="1" dirty="0">
                  <a:solidFill>
                    <a:prstClr val="white"/>
                  </a:solidFill>
                  <a:latin typeface="Arial" panose="020B0604020202020204" pitchFamily="34" charset="0"/>
                  <a:cs typeface="Arial" panose="020B0604020202020204" pitchFamily="34" charset="0"/>
                </a:rPr>
                <a:t>Mejora la distribución de los recursos</a:t>
              </a:r>
            </a:p>
          </p:txBody>
        </p:sp>
        <p:sp>
          <p:nvSpPr>
            <p:cNvPr id="9" name="CuadroTexto 8">
              <a:extLst>
                <a:ext uri="{FF2B5EF4-FFF2-40B4-BE49-F238E27FC236}">
                  <a16:creationId xmlns:a16="http://schemas.microsoft.com/office/drawing/2014/main" id="{7AF707D8-8F24-FE42-78D3-CA8902ACA382}"/>
                </a:ext>
              </a:extLst>
            </p:cNvPr>
            <p:cNvSpPr txBox="1"/>
            <p:nvPr/>
          </p:nvSpPr>
          <p:spPr>
            <a:xfrm>
              <a:off x="9398967" y="3360276"/>
              <a:ext cx="1224691" cy="1000392"/>
            </a:xfrm>
            <a:prstGeom prst="rect">
              <a:avLst/>
            </a:prstGeom>
            <a:noFill/>
          </p:spPr>
          <p:txBody>
            <a:bodyPr wrap="square">
              <a:spAutoFit/>
            </a:bodyPr>
            <a:lstStyle/>
            <a:p>
              <a:pPr algn="ctr" defTabSz="609036">
                <a:defRPr/>
              </a:pPr>
              <a:r>
                <a:rPr lang="es-PE" sz="1000" b="1" dirty="0">
                  <a:solidFill>
                    <a:prstClr val="white"/>
                  </a:solidFill>
                  <a:latin typeface="Arial" panose="020B0604020202020204" pitchFamily="34" charset="0"/>
                  <a:cs typeface="Arial" panose="020B0604020202020204" pitchFamily="34" charset="0"/>
                </a:rPr>
                <a:t>Eficiencia en los servicios públicos</a:t>
              </a:r>
            </a:p>
          </p:txBody>
        </p:sp>
        <p:sp>
          <p:nvSpPr>
            <p:cNvPr id="10" name="Flecha: a la derecha 9">
              <a:extLst>
                <a:ext uri="{FF2B5EF4-FFF2-40B4-BE49-F238E27FC236}">
                  <a16:creationId xmlns:a16="http://schemas.microsoft.com/office/drawing/2014/main" id="{A8AD25DA-DC14-4107-C082-228FCB0187A8}"/>
                </a:ext>
              </a:extLst>
            </p:cNvPr>
            <p:cNvSpPr/>
            <p:nvPr/>
          </p:nvSpPr>
          <p:spPr>
            <a:xfrm>
              <a:off x="3279129" y="3622659"/>
              <a:ext cx="704389" cy="348903"/>
            </a:xfrm>
            <a:prstGeom prst="rightArrow">
              <a:avLst/>
            </a:prstGeom>
            <a:solidFill>
              <a:srgbClr val="B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00" dirty="0"/>
            </a:p>
          </p:txBody>
        </p:sp>
        <p:sp>
          <p:nvSpPr>
            <p:cNvPr id="11" name="Flecha: a la derecha 10">
              <a:extLst>
                <a:ext uri="{FF2B5EF4-FFF2-40B4-BE49-F238E27FC236}">
                  <a16:creationId xmlns:a16="http://schemas.microsoft.com/office/drawing/2014/main" id="{442C24C9-0C4A-2B76-3D8B-FE8E36FA6B04}"/>
                </a:ext>
              </a:extLst>
            </p:cNvPr>
            <p:cNvSpPr/>
            <p:nvPr/>
          </p:nvSpPr>
          <p:spPr>
            <a:xfrm>
              <a:off x="5768747" y="3593721"/>
              <a:ext cx="704389" cy="348903"/>
            </a:xfrm>
            <a:prstGeom prst="rightArrow">
              <a:avLst/>
            </a:prstGeom>
            <a:solidFill>
              <a:srgbClr val="B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00" dirty="0"/>
            </a:p>
          </p:txBody>
        </p:sp>
        <p:sp>
          <p:nvSpPr>
            <p:cNvPr id="12" name="Flecha: a la derecha 11">
              <a:extLst>
                <a:ext uri="{FF2B5EF4-FFF2-40B4-BE49-F238E27FC236}">
                  <a16:creationId xmlns:a16="http://schemas.microsoft.com/office/drawing/2014/main" id="{3BF4ABB7-F8DE-0D89-98D6-A4D8865BD305}"/>
                </a:ext>
              </a:extLst>
            </p:cNvPr>
            <p:cNvSpPr/>
            <p:nvPr/>
          </p:nvSpPr>
          <p:spPr>
            <a:xfrm>
              <a:off x="8368499" y="3593720"/>
              <a:ext cx="704389" cy="348903"/>
            </a:xfrm>
            <a:prstGeom prst="rightArrow">
              <a:avLst/>
            </a:prstGeom>
            <a:solidFill>
              <a:srgbClr val="B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00" dirty="0"/>
            </a:p>
          </p:txBody>
        </p:sp>
      </p:grpSp>
      <p:sp>
        <p:nvSpPr>
          <p:cNvPr id="13" name="Google Shape;133;p6">
            <a:extLst>
              <a:ext uri="{FF2B5EF4-FFF2-40B4-BE49-F238E27FC236}">
                <a16:creationId xmlns:a16="http://schemas.microsoft.com/office/drawing/2014/main" id="{A9DA8E0F-8494-3ECA-F678-B45C726D958B}"/>
              </a:ext>
            </a:extLst>
          </p:cNvPr>
          <p:cNvSpPr/>
          <p:nvPr/>
        </p:nvSpPr>
        <p:spPr>
          <a:xfrm>
            <a:off x="2761962" y="4912618"/>
            <a:ext cx="7250263" cy="833628"/>
          </a:xfrm>
          <a:prstGeom prst="roundRect">
            <a:avLst>
              <a:gd name="adj" fmla="val 16667"/>
            </a:avLst>
          </a:prstGeom>
          <a:solidFill>
            <a:srgbClr val="000000">
              <a:alpha val="0"/>
            </a:srgbClr>
          </a:solidFill>
          <a:ln>
            <a:noFill/>
          </a:ln>
        </p:spPr>
        <p:txBody>
          <a:bodyPr spcFirstLastPara="1" wrap="square" lIns="661587" tIns="47356" rIns="47356" bIns="47356" anchor="ctr" anchorCtr="0">
            <a:noAutofit/>
          </a:bodyPr>
          <a:lstStyle/>
          <a:p>
            <a:pPr algn="just">
              <a:lnSpc>
                <a:spcPct val="90000"/>
              </a:lnSpc>
              <a:buClr>
                <a:srgbClr val="000000"/>
              </a:buClr>
              <a:buSzPts val="1200"/>
            </a:pPr>
            <a:r>
              <a:rPr lang="es-PE" dirty="0"/>
              <a:t>El proceso contempla la </a:t>
            </a:r>
            <a:r>
              <a:rPr lang="es-PE" b="1" dirty="0">
                <a:solidFill>
                  <a:srgbClr val="C00000"/>
                </a:solidFill>
              </a:rPr>
              <a:t>etapa preparatoria</a:t>
            </a:r>
            <a:r>
              <a:rPr lang="es-PE" b="1" dirty="0">
                <a:solidFill>
                  <a:srgbClr val="14338F"/>
                </a:solidFill>
              </a:rPr>
              <a:t> </a:t>
            </a:r>
            <a:r>
              <a:rPr lang="es-PE" dirty="0"/>
              <a:t>y la </a:t>
            </a:r>
            <a:r>
              <a:rPr lang="es-PE" b="1" dirty="0">
                <a:solidFill>
                  <a:srgbClr val="C00000"/>
                </a:solidFill>
              </a:rPr>
              <a:t>etapa de adopción</a:t>
            </a:r>
            <a:endParaRPr b="1" dirty="0">
              <a:solidFill>
                <a:srgbClr val="C00000"/>
              </a:solidFill>
            </a:endParaRPr>
          </a:p>
        </p:txBody>
      </p:sp>
      <p:sp>
        <p:nvSpPr>
          <p:cNvPr id="14" name="Google Shape;137;p6">
            <a:extLst>
              <a:ext uri="{FF2B5EF4-FFF2-40B4-BE49-F238E27FC236}">
                <a16:creationId xmlns:a16="http://schemas.microsoft.com/office/drawing/2014/main" id="{D20B4D11-120F-B095-CE60-67784311BA35}"/>
              </a:ext>
            </a:extLst>
          </p:cNvPr>
          <p:cNvSpPr/>
          <p:nvPr/>
        </p:nvSpPr>
        <p:spPr>
          <a:xfrm>
            <a:off x="2738032" y="5528770"/>
            <a:ext cx="8558047" cy="864400"/>
          </a:xfrm>
          <a:prstGeom prst="roundRect">
            <a:avLst>
              <a:gd name="adj" fmla="val 16667"/>
            </a:avLst>
          </a:prstGeom>
          <a:solidFill>
            <a:srgbClr val="000000">
              <a:alpha val="0"/>
            </a:srgbClr>
          </a:solidFill>
          <a:ln>
            <a:noFill/>
          </a:ln>
        </p:spPr>
        <p:txBody>
          <a:bodyPr spcFirstLastPara="1" wrap="square" lIns="661587" tIns="47356" rIns="47356" bIns="47356" anchor="ctr" anchorCtr="0">
            <a:noAutofit/>
          </a:bodyPr>
          <a:lstStyle/>
          <a:p>
            <a:pPr algn="just">
              <a:lnSpc>
                <a:spcPct val="90000"/>
              </a:lnSpc>
              <a:buClr>
                <a:schemeClr val="dk1"/>
              </a:buClr>
              <a:buSzPts val="1100"/>
            </a:pPr>
            <a:r>
              <a:rPr lang="es-PE" dirty="0"/>
              <a:t>Se tiene un avance significativo en la </a:t>
            </a:r>
            <a:r>
              <a:rPr lang="es-PE" b="1" dirty="0">
                <a:solidFill>
                  <a:srgbClr val="C00000"/>
                </a:solidFill>
              </a:rPr>
              <a:t>depuración contable</a:t>
            </a:r>
            <a:r>
              <a:rPr lang="es-PE" dirty="0"/>
              <a:t>, que concluirá en 2023</a:t>
            </a:r>
            <a:endParaRPr dirty="0"/>
          </a:p>
        </p:txBody>
      </p:sp>
      <p:sp>
        <p:nvSpPr>
          <p:cNvPr id="15" name="Google Shape;110;p70">
            <a:extLst>
              <a:ext uri="{FF2B5EF4-FFF2-40B4-BE49-F238E27FC236}">
                <a16:creationId xmlns:a16="http://schemas.microsoft.com/office/drawing/2014/main" id="{CBD08434-11BB-6B45-9D74-3066F6B7D126}"/>
              </a:ext>
            </a:extLst>
          </p:cNvPr>
          <p:cNvSpPr/>
          <p:nvPr/>
        </p:nvSpPr>
        <p:spPr>
          <a:xfrm>
            <a:off x="2701856" y="5119007"/>
            <a:ext cx="468295" cy="432973"/>
          </a:xfrm>
          <a:prstGeom prst="ellipse">
            <a:avLst/>
          </a:prstGeom>
          <a:solidFill>
            <a:srgbClr val="BC0000"/>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s-PE" sz="1400" b="1" i="0" u="none" strike="noStrike" cap="none" dirty="0">
                <a:solidFill>
                  <a:srgbClr val="FFFFFF"/>
                </a:solidFill>
                <a:latin typeface="Arial"/>
                <a:ea typeface="Arial"/>
                <a:cs typeface="Arial"/>
                <a:sym typeface="Arial"/>
              </a:rPr>
              <a:t>1</a:t>
            </a:r>
            <a:endParaRPr sz="1400" b="1" i="0" u="none" strike="noStrike" cap="none" dirty="0">
              <a:solidFill>
                <a:srgbClr val="FFFFFF"/>
              </a:solidFill>
              <a:latin typeface="Arial"/>
              <a:ea typeface="Arial"/>
              <a:cs typeface="Arial"/>
              <a:sym typeface="Arial"/>
            </a:endParaRPr>
          </a:p>
        </p:txBody>
      </p:sp>
      <p:sp>
        <p:nvSpPr>
          <p:cNvPr id="16" name="Google Shape;110;p70">
            <a:extLst>
              <a:ext uri="{FF2B5EF4-FFF2-40B4-BE49-F238E27FC236}">
                <a16:creationId xmlns:a16="http://schemas.microsoft.com/office/drawing/2014/main" id="{BD129AAA-2674-71FC-CEB3-14ED63F71107}"/>
              </a:ext>
            </a:extLst>
          </p:cNvPr>
          <p:cNvSpPr/>
          <p:nvPr/>
        </p:nvSpPr>
        <p:spPr>
          <a:xfrm>
            <a:off x="2701856" y="5733860"/>
            <a:ext cx="468295" cy="432973"/>
          </a:xfrm>
          <a:prstGeom prst="ellipse">
            <a:avLst/>
          </a:prstGeom>
          <a:solidFill>
            <a:srgbClr val="BC0000"/>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s-PE" sz="1400" b="1" i="0" u="none" strike="noStrike" cap="none" dirty="0">
                <a:solidFill>
                  <a:srgbClr val="FFFFFF"/>
                </a:solidFill>
                <a:latin typeface="Arial"/>
                <a:ea typeface="Arial"/>
                <a:cs typeface="Arial"/>
                <a:sym typeface="Arial"/>
              </a:rPr>
              <a:t>2</a:t>
            </a:r>
            <a:endParaRPr sz="1400" b="1" i="0" u="none" strike="noStrike" cap="none" dirty="0">
              <a:solidFill>
                <a:srgbClr val="FFFFFF"/>
              </a:solidFill>
              <a:latin typeface="Arial"/>
              <a:ea typeface="Arial"/>
              <a:cs typeface="Arial"/>
              <a:sym typeface="Arial"/>
            </a:endParaRPr>
          </a:p>
        </p:txBody>
      </p:sp>
      <p:pic>
        <p:nvPicPr>
          <p:cNvPr id="17" name="Gráfico 16">
            <a:extLst>
              <a:ext uri="{FF2B5EF4-FFF2-40B4-BE49-F238E27FC236}">
                <a16:creationId xmlns:a16="http://schemas.microsoft.com/office/drawing/2014/main" id="{3F8E8DFC-B9E1-FBDB-1237-DA6499789F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9517" y="2931799"/>
            <a:ext cx="1086592" cy="1250165"/>
          </a:xfrm>
          <a:prstGeom prst="rect">
            <a:avLst/>
          </a:prstGeom>
        </p:spPr>
      </p:pic>
      <p:sp>
        <p:nvSpPr>
          <p:cNvPr id="18" name="CuadroTexto 17">
            <a:extLst>
              <a:ext uri="{FF2B5EF4-FFF2-40B4-BE49-F238E27FC236}">
                <a16:creationId xmlns:a16="http://schemas.microsoft.com/office/drawing/2014/main" id="{53E83E34-D817-F8F9-EF22-BC7447450435}"/>
              </a:ext>
            </a:extLst>
          </p:cNvPr>
          <p:cNvSpPr txBox="1"/>
          <p:nvPr/>
        </p:nvSpPr>
        <p:spPr>
          <a:xfrm>
            <a:off x="1003245" y="3399435"/>
            <a:ext cx="949555" cy="307777"/>
          </a:xfrm>
          <a:prstGeom prst="rect">
            <a:avLst/>
          </a:prstGeom>
          <a:noFill/>
        </p:spPr>
        <p:txBody>
          <a:bodyPr wrap="none" rtlCol="0">
            <a:spAutoFit/>
          </a:bodyPr>
          <a:lstStyle/>
          <a:p>
            <a:r>
              <a:rPr lang="es-PE" sz="1400" b="1" dirty="0">
                <a:solidFill>
                  <a:schemeClr val="bg1"/>
                </a:solidFill>
              </a:rPr>
              <a:t>Beneficios</a:t>
            </a:r>
          </a:p>
        </p:txBody>
      </p:sp>
      <p:pic>
        <p:nvPicPr>
          <p:cNvPr id="19" name="Gráfico 18">
            <a:extLst>
              <a:ext uri="{FF2B5EF4-FFF2-40B4-BE49-F238E27FC236}">
                <a16:creationId xmlns:a16="http://schemas.microsoft.com/office/drawing/2014/main" id="{F515467F-4B1F-9CBF-8CC3-E90E987CD1F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9517" y="4964549"/>
            <a:ext cx="1170048" cy="1346185"/>
          </a:xfrm>
          <a:prstGeom prst="rect">
            <a:avLst/>
          </a:prstGeom>
        </p:spPr>
      </p:pic>
      <p:sp>
        <p:nvSpPr>
          <p:cNvPr id="20" name="CuadroTexto 19">
            <a:extLst>
              <a:ext uri="{FF2B5EF4-FFF2-40B4-BE49-F238E27FC236}">
                <a16:creationId xmlns:a16="http://schemas.microsoft.com/office/drawing/2014/main" id="{5DFEA903-8F43-E84F-13DD-A9A1D077E168}"/>
              </a:ext>
            </a:extLst>
          </p:cNvPr>
          <p:cNvSpPr txBox="1"/>
          <p:nvPr/>
        </p:nvSpPr>
        <p:spPr>
          <a:xfrm>
            <a:off x="957254" y="5302644"/>
            <a:ext cx="1273105" cy="1169551"/>
          </a:xfrm>
          <a:prstGeom prst="rect">
            <a:avLst/>
          </a:prstGeom>
          <a:noFill/>
        </p:spPr>
        <p:txBody>
          <a:bodyPr wrap="none" rtlCol="0">
            <a:spAutoFit/>
          </a:bodyPr>
          <a:lstStyle/>
          <a:p>
            <a:r>
              <a:rPr lang="es-PE" sz="1400" b="1" dirty="0">
                <a:solidFill>
                  <a:schemeClr val="bg1"/>
                </a:solidFill>
              </a:rPr>
              <a:t>Estado</a:t>
            </a:r>
          </a:p>
          <a:p>
            <a:r>
              <a:rPr lang="es-PE" sz="1400" b="1" dirty="0">
                <a:solidFill>
                  <a:schemeClr val="bg1"/>
                </a:solidFill>
              </a:rPr>
              <a:t>de la adopción</a:t>
            </a:r>
          </a:p>
          <a:p>
            <a:r>
              <a:rPr lang="es-PE" sz="1400" b="1" dirty="0">
                <a:solidFill>
                  <a:schemeClr val="bg1"/>
                </a:solidFill>
              </a:rPr>
              <a:t>de las NICSP</a:t>
            </a:r>
          </a:p>
          <a:p>
            <a:endParaRPr lang="es-PE" sz="2800" dirty="0">
              <a:solidFill>
                <a:schemeClr val="bg1"/>
              </a:solidFill>
            </a:endParaRPr>
          </a:p>
        </p:txBody>
      </p:sp>
      <p:sp>
        <p:nvSpPr>
          <p:cNvPr id="27" name="Marcador de número de diapositiva 26">
            <a:extLst>
              <a:ext uri="{FF2B5EF4-FFF2-40B4-BE49-F238E27FC236}">
                <a16:creationId xmlns:a16="http://schemas.microsoft.com/office/drawing/2014/main" id="{F6E24676-0E30-5929-57A3-5E5CBC6A16BC}"/>
              </a:ext>
            </a:extLst>
          </p:cNvPr>
          <p:cNvSpPr>
            <a:spLocks noGrp="1"/>
          </p:cNvSpPr>
          <p:nvPr>
            <p:ph type="sldNum" sz="quarter" idx="12"/>
          </p:nvPr>
        </p:nvSpPr>
        <p:spPr/>
        <p:txBody>
          <a:bodyPr/>
          <a:lstStyle/>
          <a:p>
            <a:fld id="{E391E93C-D7FD-40F9-BA37-0E9A46B54C72}" type="slidenum">
              <a:rPr lang="es-PE" smtClean="0"/>
              <a:pPr/>
              <a:t>11</a:t>
            </a:fld>
            <a:endParaRPr lang="es-PE" dirty="0"/>
          </a:p>
        </p:txBody>
      </p:sp>
    </p:spTree>
    <p:extLst>
      <p:ext uri="{BB962C8B-B14F-4D97-AF65-F5344CB8AC3E}">
        <p14:creationId xmlns:p14="http://schemas.microsoft.com/office/powerpoint/2010/main" val="685493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BBAC50-71DA-26C8-0A18-573317B8BC82}"/>
              </a:ext>
            </a:extLst>
          </p:cNvPr>
          <p:cNvSpPr txBox="1">
            <a:spLocks/>
          </p:cNvSpPr>
          <p:nvPr/>
        </p:nvSpPr>
        <p:spPr>
          <a:xfrm>
            <a:off x="1205923" y="600927"/>
            <a:ext cx="8645236" cy="4150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solidFill>
                  <a:srgbClr val="C00000"/>
                </a:solidFill>
              </a:rPr>
              <a:t>	Proceso de depuración y sinceramiento contable</a:t>
            </a:r>
            <a:endParaRPr lang="es-PE" sz="2800" b="1" dirty="0">
              <a:solidFill>
                <a:srgbClr val="C00000"/>
              </a:solidFill>
            </a:endParaRPr>
          </a:p>
        </p:txBody>
      </p:sp>
      <p:sp>
        <p:nvSpPr>
          <p:cNvPr id="7" name="CuadroTexto 6">
            <a:extLst>
              <a:ext uri="{FF2B5EF4-FFF2-40B4-BE49-F238E27FC236}">
                <a16:creationId xmlns:a16="http://schemas.microsoft.com/office/drawing/2014/main" id="{556F02A3-B0CE-B6DA-C124-33F2C022019B}"/>
              </a:ext>
            </a:extLst>
          </p:cNvPr>
          <p:cNvSpPr txBox="1"/>
          <p:nvPr/>
        </p:nvSpPr>
        <p:spPr>
          <a:xfrm>
            <a:off x="8026400" y="2026625"/>
            <a:ext cx="3850069" cy="2800767"/>
          </a:xfrm>
          <a:prstGeom prst="rect">
            <a:avLst/>
          </a:prstGeom>
          <a:solidFill>
            <a:schemeClr val="accent3">
              <a:lumMod val="20000"/>
              <a:lumOff val="80000"/>
            </a:schemeClr>
          </a:solidFill>
        </p:spPr>
        <p:txBody>
          <a:bodyPr wrap="square">
            <a:spAutoFit/>
          </a:bodyPr>
          <a:lstStyle/>
          <a:p>
            <a:pPr marL="285750" indent="-285750" algn="just">
              <a:buFont typeface="Wingdings" panose="05000000000000000000" pitchFamily="2" charset="2"/>
              <a:buChar char="ü"/>
            </a:pPr>
            <a:r>
              <a:rPr lang="es-ES" sz="1600" dirty="0"/>
              <a:t>El avance al 31 de diciembre de 2022 de los </a:t>
            </a:r>
            <a:r>
              <a:rPr lang="es-ES" sz="1600" b="1" dirty="0"/>
              <a:t>activos y pasivos sincerados ascendió a S/22,489 millones</a:t>
            </a:r>
            <a:r>
              <a:rPr lang="es-ES" sz="1600" dirty="0"/>
              <a:t>. </a:t>
            </a:r>
          </a:p>
          <a:p>
            <a:pPr marL="285750" indent="-285750" algn="just">
              <a:buFont typeface="Wingdings" panose="05000000000000000000" pitchFamily="2" charset="2"/>
              <a:buChar char="ü"/>
            </a:pPr>
            <a:endParaRPr lang="es-ES" sz="1600" dirty="0"/>
          </a:p>
          <a:p>
            <a:pPr marL="285750" indent="-285750" algn="just">
              <a:buFont typeface="Wingdings" panose="05000000000000000000" pitchFamily="2" charset="2"/>
              <a:buChar char="ü"/>
            </a:pPr>
            <a:r>
              <a:rPr lang="es-ES" sz="1600" dirty="0"/>
              <a:t>El impacto contable en el patrimonio del Sector Público, como resultado de los ajustes efectuados por las Entidades en el avance del proceso de depuración y sinceramiento contable es una </a:t>
            </a:r>
            <a:r>
              <a:rPr lang="es-ES" sz="1600" b="1" dirty="0"/>
              <a:t>disminución neta de S/ 3 612 millones </a:t>
            </a:r>
            <a:r>
              <a:rPr lang="es-ES" sz="1600" dirty="0"/>
              <a:t>al 31 de diciembre 2022.</a:t>
            </a:r>
          </a:p>
        </p:txBody>
      </p:sp>
      <p:pic>
        <p:nvPicPr>
          <p:cNvPr id="8" name="Imagen 7">
            <a:extLst>
              <a:ext uri="{FF2B5EF4-FFF2-40B4-BE49-F238E27FC236}">
                <a16:creationId xmlns:a16="http://schemas.microsoft.com/office/drawing/2014/main" id="{094FE6BB-9C1C-07BA-7F4E-8E982EB792A8}"/>
              </a:ext>
            </a:extLst>
          </p:cNvPr>
          <p:cNvPicPr>
            <a:picLocks noChangeAspect="1"/>
          </p:cNvPicPr>
          <p:nvPr/>
        </p:nvPicPr>
        <p:blipFill>
          <a:blip r:embed="rId4"/>
          <a:stretch>
            <a:fillRect/>
          </a:stretch>
        </p:blipFill>
        <p:spPr>
          <a:xfrm>
            <a:off x="592621" y="1227395"/>
            <a:ext cx="7075305" cy="4259005"/>
          </a:xfrm>
          <a:prstGeom prst="rect">
            <a:avLst/>
          </a:prstGeom>
        </p:spPr>
      </p:pic>
      <p:sp>
        <p:nvSpPr>
          <p:cNvPr id="11" name="Marcador de número de diapositiva 10">
            <a:extLst>
              <a:ext uri="{FF2B5EF4-FFF2-40B4-BE49-F238E27FC236}">
                <a16:creationId xmlns:a16="http://schemas.microsoft.com/office/drawing/2014/main" id="{439A11E5-D0DF-83E8-AF2F-E071BD441A43}"/>
              </a:ext>
            </a:extLst>
          </p:cNvPr>
          <p:cNvSpPr>
            <a:spLocks noGrp="1"/>
          </p:cNvSpPr>
          <p:nvPr>
            <p:ph type="sldNum" sz="quarter" idx="12"/>
          </p:nvPr>
        </p:nvSpPr>
        <p:spPr/>
        <p:txBody>
          <a:bodyPr/>
          <a:lstStyle/>
          <a:p>
            <a:fld id="{E391E93C-D7FD-40F9-BA37-0E9A46B54C72}" type="slidenum">
              <a:rPr lang="es-PE" smtClean="0"/>
              <a:pPr/>
              <a:t>12</a:t>
            </a:fld>
            <a:endParaRPr lang="es-PE" dirty="0"/>
          </a:p>
        </p:txBody>
      </p:sp>
      <p:sp>
        <p:nvSpPr>
          <p:cNvPr id="13" name="CuadroTexto 12">
            <a:extLst>
              <a:ext uri="{FF2B5EF4-FFF2-40B4-BE49-F238E27FC236}">
                <a16:creationId xmlns:a16="http://schemas.microsoft.com/office/drawing/2014/main" id="{DE7EBA82-0511-2C96-E502-28C97BDB751A}"/>
              </a:ext>
            </a:extLst>
          </p:cNvPr>
          <p:cNvSpPr txBox="1"/>
          <p:nvPr/>
        </p:nvSpPr>
        <p:spPr>
          <a:xfrm>
            <a:off x="1839845" y="5819076"/>
            <a:ext cx="7444997" cy="369332"/>
          </a:xfrm>
          <a:prstGeom prst="rect">
            <a:avLst/>
          </a:prstGeom>
          <a:noFill/>
          <a:ln>
            <a:solidFill>
              <a:schemeClr val="tx1"/>
            </a:solidFill>
          </a:ln>
        </p:spPr>
        <p:txBody>
          <a:bodyPr wrap="square">
            <a:spAutoFit/>
          </a:bodyPr>
          <a:lstStyle/>
          <a:p>
            <a:r>
              <a:rPr lang="es-ES" b="1" dirty="0">
                <a:solidFill>
                  <a:srgbClr val="002060"/>
                </a:solidFill>
              </a:rPr>
              <a:t>Al 30 de junio de 2023, los saldos depurados ascienden a S/ 32 168 millones.</a:t>
            </a:r>
          </a:p>
        </p:txBody>
      </p:sp>
    </p:spTree>
    <p:extLst>
      <p:ext uri="{BB962C8B-B14F-4D97-AF65-F5344CB8AC3E}">
        <p14:creationId xmlns:p14="http://schemas.microsoft.com/office/powerpoint/2010/main" val="3509329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BBAC50-71DA-26C8-0A18-573317B8BC82}"/>
              </a:ext>
            </a:extLst>
          </p:cNvPr>
          <p:cNvSpPr txBox="1">
            <a:spLocks/>
          </p:cNvSpPr>
          <p:nvPr/>
        </p:nvSpPr>
        <p:spPr>
          <a:xfrm>
            <a:off x="875146" y="562428"/>
            <a:ext cx="10291553" cy="8030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400" b="1" dirty="0">
                <a:solidFill>
                  <a:srgbClr val="C00000"/>
                </a:solidFill>
              </a:rPr>
              <a:t>Incorporación en el Anexo 1 del porcentaje de la ejecución del gasto por cada entidad pública</a:t>
            </a:r>
          </a:p>
        </p:txBody>
      </p:sp>
      <p:pic>
        <p:nvPicPr>
          <p:cNvPr id="3" name="Imagen 2">
            <a:extLst>
              <a:ext uri="{FF2B5EF4-FFF2-40B4-BE49-F238E27FC236}">
                <a16:creationId xmlns:a16="http://schemas.microsoft.com/office/drawing/2014/main" id="{1764DA03-875F-6BA1-5983-6D50110A6269}"/>
              </a:ext>
            </a:extLst>
          </p:cNvPr>
          <p:cNvPicPr>
            <a:picLocks noChangeAspect="1"/>
          </p:cNvPicPr>
          <p:nvPr/>
        </p:nvPicPr>
        <p:blipFill>
          <a:blip r:embed="rId4"/>
          <a:stretch>
            <a:fillRect/>
          </a:stretch>
        </p:blipFill>
        <p:spPr>
          <a:xfrm>
            <a:off x="958340" y="1557258"/>
            <a:ext cx="10113551" cy="3651124"/>
          </a:xfrm>
          <a:prstGeom prst="rect">
            <a:avLst/>
          </a:prstGeom>
        </p:spPr>
      </p:pic>
      <p:sp>
        <p:nvSpPr>
          <p:cNvPr id="4" name="Rectángulo: esquinas redondeadas 3">
            <a:extLst>
              <a:ext uri="{FF2B5EF4-FFF2-40B4-BE49-F238E27FC236}">
                <a16:creationId xmlns:a16="http://schemas.microsoft.com/office/drawing/2014/main" id="{4579F268-E4B3-F289-529C-A318C159F03E}"/>
              </a:ext>
            </a:extLst>
          </p:cNvPr>
          <p:cNvSpPr/>
          <p:nvPr/>
        </p:nvSpPr>
        <p:spPr>
          <a:xfrm>
            <a:off x="2317936" y="5699240"/>
            <a:ext cx="8723364" cy="567070"/>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CuadroTexto 4">
            <a:extLst>
              <a:ext uri="{FF2B5EF4-FFF2-40B4-BE49-F238E27FC236}">
                <a16:creationId xmlns:a16="http://schemas.microsoft.com/office/drawing/2014/main" id="{7347CBD6-6605-5CF3-8484-8B59185FB202}"/>
              </a:ext>
            </a:extLst>
          </p:cNvPr>
          <p:cNvSpPr txBox="1"/>
          <p:nvPr/>
        </p:nvSpPr>
        <p:spPr>
          <a:xfrm>
            <a:off x="865932" y="5688703"/>
            <a:ext cx="1511627" cy="523220"/>
          </a:xfrm>
          <a:prstGeom prst="rect">
            <a:avLst/>
          </a:prstGeom>
          <a:noFill/>
        </p:spPr>
        <p:txBody>
          <a:bodyPr wrap="square">
            <a:spAutoFit/>
          </a:bodyPr>
          <a:lstStyle/>
          <a:p>
            <a:r>
              <a:rPr kumimoji="0" lang="es-PE" sz="1400" b="1" i="0" u="none" strike="noStrike" kern="1200" cap="none" spc="0" normalizeH="0" baseline="0" noProof="0" dirty="0">
                <a:ln>
                  <a:noFill/>
                </a:ln>
                <a:effectLst/>
                <a:uLnTx/>
                <a:uFillTx/>
                <a:latin typeface="Calibri" panose="020F0502020204030204"/>
                <a:ea typeface="+mn-ea"/>
                <a:cs typeface="+mn-cs"/>
              </a:rPr>
              <a:t>Pueden</a:t>
            </a:r>
          </a:p>
          <a:p>
            <a:r>
              <a:rPr kumimoji="0" lang="es-PE" sz="1400" b="1" i="0" u="none" strike="noStrike" kern="1200" cap="none" spc="0" normalizeH="0" baseline="0" noProof="0" dirty="0">
                <a:ln>
                  <a:noFill/>
                </a:ln>
                <a:effectLst/>
                <a:uLnTx/>
                <a:uFillTx/>
                <a:latin typeface="Calibri" panose="020F0502020204030204"/>
                <a:ea typeface="+mn-ea"/>
                <a:cs typeface="+mn-cs"/>
              </a:rPr>
              <a:t>encontrarlo aquí:</a:t>
            </a:r>
            <a:endParaRPr lang="es-PE" sz="1400" dirty="0"/>
          </a:p>
        </p:txBody>
      </p:sp>
      <p:sp>
        <p:nvSpPr>
          <p:cNvPr id="7" name="CuadroTexto 6">
            <a:extLst>
              <a:ext uri="{FF2B5EF4-FFF2-40B4-BE49-F238E27FC236}">
                <a16:creationId xmlns:a16="http://schemas.microsoft.com/office/drawing/2014/main" id="{9BC750F6-B5C4-F237-EF78-1F908E572441}"/>
              </a:ext>
            </a:extLst>
          </p:cNvPr>
          <p:cNvSpPr txBox="1"/>
          <p:nvPr/>
        </p:nvSpPr>
        <p:spPr>
          <a:xfrm>
            <a:off x="2368275" y="5798109"/>
            <a:ext cx="854879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schemeClr val="accent1"/>
                </a:solidFill>
                <a:effectLst/>
                <a:uLnTx/>
                <a:uFillTx/>
                <a:latin typeface="Calibri" panose="020F0502020204030204"/>
                <a:ea typeface="+mn-ea"/>
                <a:cs typeface="+mn-cs"/>
              </a:rPr>
              <a:t>https://www.mef.gob.pe/contenidos/conta_publ/Cuenta_General_Republica_2022.pdf</a:t>
            </a:r>
            <a:endParaRPr lang="es-PE" b="1" dirty="0">
              <a:solidFill>
                <a:schemeClr val="accent1"/>
              </a:solidFill>
              <a:latin typeface="Calibri" panose="020F0502020204030204"/>
            </a:endParaRPr>
          </a:p>
        </p:txBody>
      </p:sp>
      <p:pic>
        <p:nvPicPr>
          <p:cNvPr id="8" name="Imagen 7">
            <a:extLst>
              <a:ext uri="{FF2B5EF4-FFF2-40B4-BE49-F238E27FC236}">
                <a16:creationId xmlns:a16="http://schemas.microsoft.com/office/drawing/2014/main" id="{5B24AA68-1558-DF2F-22E4-87413F4686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4028" y="5776619"/>
            <a:ext cx="492817" cy="492817"/>
          </a:xfrm>
          <a:prstGeom prst="rect">
            <a:avLst/>
          </a:prstGeom>
        </p:spPr>
      </p:pic>
      <p:sp>
        <p:nvSpPr>
          <p:cNvPr id="14" name="Marcador de número de diapositiva 13">
            <a:extLst>
              <a:ext uri="{FF2B5EF4-FFF2-40B4-BE49-F238E27FC236}">
                <a16:creationId xmlns:a16="http://schemas.microsoft.com/office/drawing/2014/main" id="{25F7AED2-2C50-3C6A-78B9-9C6048DCF7B7}"/>
              </a:ext>
            </a:extLst>
          </p:cNvPr>
          <p:cNvSpPr>
            <a:spLocks noGrp="1"/>
          </p:cNvSpPr>
          <p:nvPr>
            <p:ph type="sldNum" sz="quarter" idx="12"/>
          </p:nvPr>
        </p:nvSpPr>
        <p:spPr/>
        <p:txBody>
          <a:bodyPr/>
          <a:lstStyle/>
          <a:p>
            <a:fld id="{E391E93C-D7FD-40F9-BA37-0E9A46B54C72}" type="slidenum">
              <a:rPr lang="es-PE" smtClean="0"/>
              <a:pPr/>
              <a:t>13</a:t>
            </a:fld>
            <a:endParaRPr lang="es-PE" dirty="0"/>
          </a:p>
        </p:txBody>
      </p:sp>
    </p:spTree>
    <p:extLst>
      <p:ext uri="{BB962C8B-B14F-4D97-AF65-F5344CB8AC3E}">
        <p14:creationId xmlns:p14="http://schemas.microsoft.com/office/powerpoint/2010/main" val="2034208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BBAC50-71DA-26C8-0A18-573317B8BC82}"/>
              </a:ext>
            </a:extLst>
          </p:cNvPr>
          <p:cNvSpPr txBox="1">
            <a:spLocks/>
          </p:cNvSpPr>
          <p:nvPr/>
        </p:nvSpPr>
        <p:spPr>
          <a:xfrm>
            <a:off x="875146" y="562428"/>
            <a:ext cx="10291553" cy="8030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400" b="1" dirty="0">
                <a:solidFill>
                  <a:srgbClr val="C00000"/>
                </a:solidFill>
              </a:rPr>
              <a:t>Incorporación en el Anexo 1 del porcentaje de la ejecución del gasto por cada entidad pública</a:t>
            </a:r>
          </a:p>
        </p:txBody>
      </p:sp>
      <p:sp>
        <p:nvSpPr>
          <p:cNvPr id="4" name="Rectángulo: esquinas redondeadas 3">
            <a:extLst>
              <a:ext uri="{FF2B5EF4-FFF2-40B4-BE49-F238E27FC236}">
                <a16:creationId xmlns:a16="http://schemas.microsoft.com/office/drawing/2014/main" id="{4579F268-E4B3-F289-529C-A318C159F03E}"/>
              </a:ext>
            </a:extLst>
          </p:cNvPr>
          <p:cNvSpPr/>
          <p:nvPr/>
        </p:nvSpPr>
        <p:spPr>
          <a:xfrm>
            <a:off x="2317936" y="5699240"/>
            <a:ext cx="8723364" cy="567070"/>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CuadroTexto 4">
            <a:extLst>
              <a:ext uri="{FF2B5EF4-FFF2-40B4-BE49-F238E27FC236}">
                <a16:creationId xmlns:a16="http://schemas.microsoft.com/office/drawing/2014/main" id="{7347CBD6-6605-5CF3-8484-8B59185FB202}"/>
              </a:ext>
            </a:extLst>
          </p:cNvPr>
          <p:cNvSpPr txBox="1"/>
          <p:nvPr/>
        </p:nvSpPr>
        <p:spPr>
          <a:xfrm>
            <a:off x="865932" y="5688703"/>
            <a:ext cx="1511627" cy="523220"/>
          </a:xfrm>
          <a:prstGeom prst="rect">
            <a:avLst/>
          </a:prstGeom>
          <a:noFill/>
        </p:spPr>
        <p:txBody>
          <a:bodyPr wrap="square">
            <a:spAutoFit/>
          </a:bodyPr>
          <a:lstStyle/>
          <a:p>
            <a:r>
              <a:rPr kumimoji="0" lang="es-PE" sz="1400" b="1" i="0" u="none" strike="noStrike" kern="1200" cap="none" spc="0" normalizeH="0" baseline="0" noProof="0" dirty="0">
                <a:ln>
                  <a:noFill/>
                </a:ln>
                <a:effectLst/>
                <a:uLnTx/>
                <a:uFillTx/>
                <a:latin typeface="Calibri" panose="020F0502020204030204"/>
                <a:ea typeface="+mn-ea"/>
                <a:cs typeface="+mn-cs"/>
              </a:rPr>
              <a:t>Pueden</a:t>
            </a:r>
          </a:p>
          <a:p>
            <a:r>
              <a:rPr kumimoji="0" lang="es-PE" sz="1400" b="1" i="0" u="none" strike="noStrike" kern="1200" cap="none" spc="0" normalizeH="0" baseline="0" noProof="0" dirty="0">
                <a:ln>
                  <a:noFill/>
                </a:ln>
                <a:effectLst/>
                <a:uLnTx/>
                <a:uFillTx/>
                <a:latin typeface="Calibri" panose="020F0502020204030204"/>
                <a:ea typeface="+mn-ea"/>
                <a:cs typeface="+mn-cs"/>
              </a:rPr>
              <a:t>encontrarlo aquí:</a:t>
            </a:r>
            <a:endParaRPr lang="es-PE" sz="1400" dirty="0"/>
          </a:p>
        </p:txBody>
      </p:sp>
      <p:sp>
        <p:nvSpPr>
          <p:cNvPr id="7" name="CuadroTexto 6">
            <a:extLst>
              <a:ext uri="{FF2B5EF4-FFF2-40B4-BE49-F238E27FC236}">
                <a16:creationId xmlns:a16="http://schemas.microsoft.com/office/drawing/2014/main" id="{9BC750F6-B5C4-F237-EF78-1F908E572441}"/>
              </a:ext>
            </a:extLst>
          </p:cNvPr>
          <p:cNvSpPr txBox="1"/>
          <p:nvPr/>
        </p:nvSpPr>
        <p:spPr>
          <a:xfrm>
            <a:off x="2368275" y="5798109"/>
            <a:ext cx="854879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schemeClr val="accent1"/>
                </a:solidFill>
                <a:effectLst/>
                <a:uLnTx/>
                <a:uFillTx/>
                <a:latin typeface="Calibri" panose="020F0502020204030204"/>
                <a:ea typeface="+mn-ea"/>
                <a:cs typeface="+mn-cs"/>
              </a:rPr>
              <a:t>https://www.mef.gob.pe/contenidos/conta_publ/Cuenta_General_Republica_2022.pdf</a:t>
            </a:r>
            <a:endParaRPr lang="es-PE" b="1" dirty="0">
              <a:solidFill>
                <a:schemeClr val="accent1"/>
              </a:solidFill>
              <a:latin typeface="Calibri" panose="020F0502020204030204"/>
            </a:endParaRPr>
          </a:p>
        </p:txBody>
      </p:sp>
      <p:pic>
        <p:nvPicPr>
          <p:cNvPr id="8" name="Imagen 7">
            <a:extLst>
              <a:ext uri="{FF2B5EF4-FFF2-40B4-BE49-F238E27FC236}">
                <a16:creationId xmlns:a16="http://schemas.microsoft.com/office/drawing/2014/main" id="{5B24AA68-1558-DF2F-22E4-87413F4686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4028" y="5776619"/>
            <a:ext cx="492817" cy="492817"/>
          </a:xfrm>
          <a:prstGeom prst="rect">
            <a:avLst/>
          </a:prstGeom>
        </p:spPr>
      </p:pic>
      <p:pic>
        <p:nvPicPr>
          <p:cNvPr id="6" name="Imagen 5">
            <a:extLst>
              <a:ext uri="{FF2B5EF4-FFF2-40B4-BE49-F238E27FC236}">
                <a16:creationId xmlns:a16="http://schemas.microsoft.com/office/drawing/2014/main" id="{D63F0676-30A9-E4B5-07D1-1AACB8180316}"/>
              </a:ext>
            </a:extLst>
          </p:cNvPr>
          <p:cNvPicPr>
            <a:picLocks noChangeAspect="1"/>
          </p:cNvPicPr>
          <p:nvPr/>
        </p:nvPicPr>
        <p:blipFill rotWithShape="1">
          <a:blip r:embed="rId5"/>
          <a:srcRect b="13832"/>
          <a:stretch/>
        </p:blipFill>
        <p:spPr>
          <a:xfrm>
            <a:off x="959346" y="1511725"/>
            <a:ext cx="10060534" cy="3932048"/>
          </a:xfrm>
          <a:prstGeom prst="rect">
            <a:avLst/>
          </a:prstGeom>
        </p:spPr>
      </p:pic>
      <p:sp>
        <p:nvSpPr>
          <p:cNvPr id="14" name="Marcador de número de diapositiva 13">
            <a:extLst>
              <a:ext uri="{FF2B5EF4-FFF2-40B4-BE49-F238E27FC236}">
                <a16:creationId xmlns:a16="http://schemas.microsoft.com/office/drawing/2014/main" id="{67CF9DA1-1560-1345-7D20-99E3AA4E4C1D}"/>
              </a:ext>
            </a:extLst>
          </p:cNvPr>
          <p:cNvSpPr>
            <a:spLocks noGrp="1"/>
          </p:cNvSpPr>
          <p:nvPr>
            <p:ph type="sldNum" sz="quarter" idx="12"/>
          </p:nvPr>
        </p:nvSpPr>
        <p:spPr/>
        <p:txBody>
          <a:bodyPr/>
          <a:lstStyle/>
          <a:p>
            <a:fld id="{E391E93C-D7FD-40F9-BA37-0E9A46B54C72}" type="slidenum">
              <a:rPr lang="es-PE" smtClean="0"/>
              <a:pPr/>
              <a:t>14</a:t>
            </a:fld>
            <a:endParaRPr lang="es-PE" dirty="0"/>
          </a:p>
        </p:txBody>
      </p:sp>
    </p:spTree>
    <p:extLst>
      <p:ext uri="{BB962C8B-B14F-4D97-AF65-F5344CB8AC3E}">
        <p14:creationId xmlns:p14="http://schemas.microsoft.com/office/powerpoint/2010/main" val="1754025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BBAC50-71DA-26C8-0A18-573317B8BC82}"/>
              </a:ext>
            </a:extLst>
          </p:cNvPr>
          <p:cNvSpPr txBox="1">
            <a:spLocks/>
          </p:cNvSpPr>
          <p:nvPr/>
        </p:nvSpPr>
        <p:spPr>
          <a:xfrm>
            <a:off x="875146" y="562428"/>
            <a:ext cx="10291553" cy="8030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400" b="1" dirty="0">
                <a:solidFill>
                  <a:srgbClr val="C00000"/>
                </a:solidFill>
              </a:rPr>
              <a:t>Incorporación en el Anexo 1 del porcentaje de la ejecución del gasto por cada entidad pública</a:t>
            </a:r>
          </a:p>
        </p:txBody>
      </p:sp>
      <p:sp>
        <p:nvSpPr>
          <p:cNvPr id="4" name="Rectángulo: esquinas redondeadas 3">
            <a:extLst>
              <a:ext uri="{FF2B5EF4-FFF2-40B4-BE49-F238E27FC236}">
                <a16:creationId xmlns:a16="http://schemas.microsoft.com/office/drawing/2014/main" id="{4579F268-E4B3-F289-529C-A318C159F03E}"/>
              </a:ext>
            </a:extLst>
          </p:cNvPr>
          <p:cNvSpPr/>
          <p:nvPr/>
        </p:nvSpPr>
        <p:spPr>
          <a:xfrm>
            <a:off x="2317936" y="5699240"/>
            <a:ext cx="8723364" cy="567070"/>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CuadroTexto 4">
            <a:extLst>
              <a:ext uri="{FF2B5EF4-FFF2-40B4-BE49-F238E27FC236}">
                <a16:creationId xmlns:a16="http://schemas.microsoft.com/office/drawing/2014/main" id="{7347CBD6-6605-5CF3-8484-8B59185FB202}"/>
              </a:ext>
            </a:extLst>
          </p:cNvPr>
          <p:cNvSpPr txBox="1"/>
          <p:nvPr/>
        </p:nvSpPr>
        <p:spPr>
          <a:xfrm>
            <a:off x="865932" y="5688703"/>
            <a:ext cx="1511627" cy="523220"/>
          </a:xfrm>
          <a:prstGeom prst="rect">
            <a:avLst/>
          </a:prstGeom>
          <a:noFill/>
        </p:spPr>
        <p:txBody>
          <a:bodyPr wrap="square">
            <a:spAutoFit/>
          </a:bodyPr>
          <a:lstStyle/>
          <a:p>
            <a:r>
              <a:rPr kumimoji="0" lang="es-PE" sz="1400" b="1" i="0" u="none" strike="noStrike" kern="1200" cap="none" spc="0" normalizeH="0" baseline="0" noProof="0" dirty="0">
                <a:ln>
                  <a:noFill/>
                </a:ln>
                <a:effectLst/>
                <a:uLnTx/>
                <a:uFillTx/>
                <a:latin typeface="Calibri" panose="020F0502020204030204"/>
                <a:ea typeface="+mn-ea"/>
                <a:cs typeface="+mn-cs"/>
              </a:rPr>
              <a:t>Pueden</a:t>
            </a:r>
          </a:p>
          <a:p>
            <a:r>
              <a:rPr kumimoji="0" lang="es-PE" sz="1400" b="1" i="0" u="none" strike="noStrike" kern="1200" cap="none" spc="0" normalizeH="0" baseline="0" noProof="0" dirty="0">
                <a:ln>
                  <a:noFill/>
                </a:ln>
                <a:effectLst/>
                <a:uLnTx/>
                <a:uFillTx/>
                <a:latin typeface="Calibri" panose="020F0502020204030204"/>
                <a:ea typeface="+mn-ea"/>
                <a:cs typeface="+mn-cs"/>
              </a:rPr>
              <a:t>encontrarlo aquí:</a:t>
            </a:r>
            <a:endParaRPr lang="es-PE" sz="1400" dirty="0"/>
          </a:p>
        </p:txBody>
      </p:sp>
      <p:sp>
        <p:nvSpPr>
          <p:cNvPr id="7" name="CuadroTexto 6">
            <a:extLst>
              <a:ext uri="{FF2B5EF4-FFF2-40B4-BE49-F238E27FC236}">
                <a16:creationId xmlns:a16="http://schemas.microsoft.com/office/drawing/2014/main" id="{9BC750F6-B5C4-F237-EF78-1F908E572441}"/>
              </a:ext>
            </a:extLst>
          </p:cNvPr>
          <p:cNvSpPr txBox="1"/>
          <p:nvPr/>
        </p:nvSpPr>
        <p:spPr>
          <a:xfrm>
            <a:off x="2368275" y="5798109"/>
            <a:ext cx="854879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schemeClr val="accent1"/>
                </a:solidFill>
                <a:effectLst/>
                <a:uLnTx/>
                <a:uFillTx/>
                <a:latin typeface="Calibri" panose="020F0502020204030204"/>
                <a:ea typeface="+mn-ea"/>
                <a:cs typeface="+mn-cs"/>
              </a:rPr>
              <a:t>https://www.mef.gob.pe/contenidos/conta_publ/Cuenta_General_Republica_2022.pdf</a:t>
            </a:r>
            <a:endParaRPr lang="es-PE" b="1" dirty="0">
              <a:solidFill>
                <a:schemeClr val="accent1"/>
              </a:solidFill>
              <a:latin typeface="Calibri" panose="020F0502020204030204"/>
            </a:endParaRPr>
          </a:p>
        </p:txBody>
      </p:sp>
      <p:pic>
        <p:nvPicPr>
          <p:cNvPr id="8" name="Imagen 7">
            <a:extLst>
              <a:ext uri="{FF2B5EF4-FFF2-40B4-BE49-F238E27FC236}">
                <a16:creationId xmlns:a16="http://schemas.microsoft.com/office/drawing/2014/main" id="{5B24AA68-1558-DF2F-22E4-87413F4686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4028" y="5776619"/>
            <a:ext cx="492817" cy="492817"/>
          </a:xfrm>
          <a:prstGeom prst="rect">
            <a:avLst/>
          </a:prstGeom>
        </p:spPr>
      </p:pic>
      <p:pic>
        <p:nvPicPr>
          <p:cNvPr id="3" name="Imagen 2">
            <a:extLst>
              <a:ext uri="{FF2B5EF4-FFF2-40B4-BE49-F238E27FC236}">
                <a16:creationId xmlns:a16="http://schemas.microsoft.com/office/drawing/2014/main" id="{42BF47F8-BBCD-6805-45A7-C44EF049B639}"/>
              </a:ext>
            </a:extLst>
          </p:cNvPr>
          <p:cNvPicPr>
            <a:picLocks noChangeAspect="1"/>
          </p:cNvPicPr>
          <p:nvPr/>
        </p:nvPicPr>
        <p:blipFill>
          <a:blip r:embed="rId5"/>
          <a:stretch>
            <a:fillRect/>
          </a:stretch>
        </p:blipFill>
        <p:spPr>
          <a:xfrm>
            <a:off x="974400" y="1571740"/>
            <a:ext cx="10066900" cy="3747631"/>
          </a:xfrm>
          <a:prstGeom prst="rect">
            <a:avLst/>
          </a:prstGeom>
        </p:spPr>
      </p:pic>
      <p:sp>
        <p:nvSpPr>
          <p:cNvPr id="14" name="Marcador de número de diapositiva 13">
            <a:extLst>
              <a:ext uri="{FF2B5EF4-FFF2-40B4-BE49-F238E27FC236}">
                <a16:creationId xmlns:a16="http://schemas.microsoft.com/office/drawing/2014/main" id="{B4002BF9-C274-44F7-64B9-D9BA85A389F4}"/>
              </a:ext>
            </a:extLst>
          </p:cNvPr>
          <p:cNvSpPr>
            <a:spLocks noGrp="1"/>
          </p:cNvSpPr>
          <p:nvPr>
            <p:ph type="sldNum" sz="quarter" idx="12"/>
          </p:nvPr>
        </p:nvSpPr>
        <p:spPr/>
        <p:txBody>
          <a:bodyPr/>
          <a:lstStyle/>
          <a:p>
            <a:fld id="{E391E93C-D7FD-40F9-BA37-0E9A46B54C72}" type="slidenum">
              <a:rPr lang="es-PE" smtClean="0"/>
              <a:pPr/>
              <a:t>15</a:t>
            </a:fld>
            <a:endParaRPr lang="es-PE" dirty="0"/>
          </a:p>
        </p:txBody>
      </p:sp>
    </p:spTree>
    <p:extLst>
      <p:ext uri="{BB962C8B-B14F-4D97-AF65-F5344CB8AC3E}">
        <p14:creationId xmlns:p14="http://schemas.microsoft.com/office/powerpoint/2010/main" val="4104622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BBAC50-71DA-26C8-0A18-573317B8BC82}"/>
              </a:ext>
            </a:extLst>
          </p:cNvPr>
          <p:cNvSpPr txBox="1">
            <a:spLocks/>
          </p:cNvSpPr>
          <p:nvPr/>
        </p:nvSpPr>
        <p:spPr>
          <a:xfrm>
            <a:off x="720433" y="458915"/>
            <a:ext cx="10529390" cy="4928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dirty="0">
                <a:ln>
                  <a:noFill/>
                </a:ln>
                <a:solidFill>
                  <a:srgbClr val="C00000"/>
                </a:solidFill>
                <a:effectLst/>
                <a:uLnTx/>
                <a:uFillTx/>
                <a:latin typeface="Calibri Light" panose="020F0302020204030204"/>
                <a:ea typeface="+mj-ea"/>
                <a:cs typeface="+mj-cs"/>
              </a:rPr>
              <a:t>Datos abiertos del MEF: Información financiera por sector y por cada entidad pública</a:t>
            </a:r>
          </a:p>
        </p:txBody>
      </p:sp>
      <p:sp>
        <p:nvSpPr>
          <p:cNvPr id="5" name="CuadroTexto 4">
            <a:extLst>
              <a:ext uri="{FF2B5EF4-FFF2-40B4-BE49-F238E27FC236}">
                <a16:creationId xmlns:a16="http://schemas.microsoft.com/office/drawing/2014/main" id="{7347CBD6-6605-5CF3-8484-8B59185FB202}"/>
              </a:ext>
            </a:extLst>
          </p:cNvPr>
          <p:cNvSpPr txBox="1"/>
          <p:nvPr/>
        </p:nvSpPr>
        <p:spPr>
          <a:xfrm>
            <a:off x="1158212" y="6064782"/>
            <a:ext cx="151162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1200" cap="none" spc="0" normalizeH="0" baseline="0" noProof="0" dirty="0">
                <a:ln>
                  <a:noFill/>
                </a:ln>
                <a:solidFill>
                  <a:prstClr val="black"/>
                </a:solidFill>
                <a:effectLst/>
                <a:uLnTx/>
                <a:uFillTx/>
                <a:latin typeface="Calibri" panose="020F0502020204030204"/>
                <a:ea typeface="+mn-ea"/>
                <a:cs typeface="+mn-cs"/>
              </a:rPr>
              <a:t>Pueden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1200" cap="none" spc="0" normalizeH="0" baseline="0" noProof="0" dirty="0">
                <a:ln>
                  <a:noFill/>
                </a:ln>
                <a:solidFill>
                  <a:prstClr val="black"/>
                </a:solidFill>
                <a:effectLst/>
                <a:uLnTx/>
                <a:uFillTx/>
                <a:latin typeface="Calibri" panose="020F0502020204030204"/>
                <a:ea typeface="+mn-ea"/>
                <a:cs typeface="+mn-cs"/>
              </a:rPr>
              <a:t>encontrarlo aquí:</a:t>
            </a:r>
            <a:endParaRPr kumimoji="0" lang="es-PE"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uadroTexto 6">
            <a:extLst>
              <a:ext uri="{FF2B5EF4-FFF2-40B4-BE49-F238E27FC236}">
                <a16:creationId xmlns:a16="http://schemas.microsoft.com/office/drawing/2014/main" id="{9BC750F6-B5C4-F237-EF78-1F908E572441}"/>
              </a:ext>
            </a:extLst>
          </p:cNvPr>
          <p:cNvSpPr txBox="1"/>
          <p:nvPr/>
        </p:nvSpPr>
        <p:spPr>
          <a:xfrm>
            <a:off x="2810038" y="6167381"/>
            <a:ext cx="854879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schemeClr val="accent1"/>
                </a:solidFill>
                <a:effectLst/>
                <a:uLnTx/>
                <a:uFillTx/>
                <a:latin typeface="Calibri" panose="020F0502020204030204"/>
                <a:ea typeface="+mn-ea"/>
                <a:cs typeface="+mn-cs"/>
              </a:rPr>
              <a:t>https://datosabiertos.mef.gob.pe/dataset/?tags=Sector+P%C3%BAblico</a:t>
            </a:r>
          </a:p>
        </p:txBody>
      </p:sp>
      <p:pic>
        <p:nvPicPr>
          <p:cNvPr id="8" name="Imagen 7">
            <a:extLst>
              <a:ext uri="{FF2B5EF4-FFF2-40B4-BE49-F238E27FC236}">
                <a16:creationId xmlns:a16="http://schemas.microsoft.com/office/drawing/2014/main" id="{5B24AA68-1558-DF2F-22E4-87413F4686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6741" y="6119801"/>
            <a:ext cx="492817" cy="492817"/>
          </a:xfrm>
          <a:prstGeom prst="rect">
            <a:avLst/>
          </a:prstGeom>
        </p:spPr>
      </p:pic>
      <p:pic>
        <p:nvPicPr>
          <p:cNvPr id="9" name="Imagen 8">
            <a:extLst>
              <a:ext uri="{FF2B5EF4-FFF2-40B4-BE49-F238E27FC236}">
                <a16:creationId xmlns:a16="http://schemas.microsoft.com/office/drawing/2014/main" id="{8BAF6C25-A40E-A538-39C4-E2651EB5050D}"/>
              </a:ext>
            </a:extLst>
          </p:cNvPr>
          <p:cNvPicPr>
            <a:picLocks noChangeAspect="1"/>
          </p:cNvPicPr>
          <p:nvPr/>
        </p:nvPicPr>
        <p:blipFill rotWithShape="1">
          <a:blip r:embed="rId5"/>
          <a:srcRect t="18186" b="11010"/>
          <a:stretch/>
        </p:blipFill>
        <p:spPr>
          <a:xfrm>
            <a:off x="492126" y="1187371"/>
            <a:ext cx="5742419" cy="2287054"/>
          </a:xfrm>
          <a:prstGeom prst="rect">
            <a:avLst/>
          </a:prstGeom>
        </p:spPr>
      </p:pic>
      <p:pic>
        <p:nvPicPr>
          <p:cNvPr id="11" name="Imagen 10">
            <a:extLst>
              <a:ext uri="{FF2B5EF4-FFF2-40B4-BE49-F238E27FC236}">
                <a16:creationId xmlns:a16="http://schemas.microsoft.com/office/drawing/2014/main" id="{7F7F4BAB-5FFC-B44C-0D45-B4170B211DF1}"/>
              </a:ext>
            </a:extLst>
          </p:cNvPr>
          <p:cNvPicPr>
            <a:picLocks noChangeAspect="1"/>
          </p:cNvPicPr>
          <p:nvPr/>
        </p:nvPicPr>
        <p:blipFill rotWithShape="1">
          <a:blip r:embed="rId6"/>
          <a:srcRect l="10457" t="14007" r="14167" b="4480"/>
          <a:stretch/>
        </p:blipFill>
        <p:spPr>
          <a:xfrm>
            <a:off x="492127" y="2495795"/>
            <a:ext cx="5742418" cy="3493082"/>
          </a:xfrm>
          <a:prstGeom prst="rect">
            <a:avLst/>
          </a:prstGeom>
        </p:spPr>
      </p:pic>
      <p:pic>
        <p:nvPicPr>
          <p:cNvPr id="13" name="Imagen 12">
            <a:extLst>
              <a:ext uri="{FF2B5EF4-FFF2-40B4-BE49-F238E27FC236}">
                <a16:creationId xmlns:a16="http://schemas.microsoft.com/office/drawing/2014/main" id="{575B7827-1BD2-4DBC-6205-222E640A0D2B}"/>
              </a:ext>
            </a:extLst>
          </p:cNvPr>
          <p:cNvPicPr>
            <a:picLocks noChangeAspect="1"/>
          </p:cNvPicPr>
          <p:nvPr/>
        </p:nvPicPr>
        <p:blipFill rotWithShape="1">
          <a:blip r:embed="rId7"/>
          <a:srcRect l="29470" t="18148" r="13561" b="4969"/>
          <a:stretch/>
        </p:blipFill>
        <p:spPr>
          <a:xfrm>
            <a:off x="6317671" y="1219121"/>
            <a:ext cx="5382202" cy="4085745"/>
          </a:xfrm>
          <a:prstGeom prst="rect">
            <a:avLst/>
          </a:prstGeom>
        </p:spPr>
      </p:pic>
      <p:sp>
        <p:nvSpPr>
          <p:cNvPr id="16" name="Rectángulo: esquinas redondeadas 15">
            <a:extLst>
              <a:ext uri="{FF2B5EF4-FFF2-40B4-BE49-F238E27FC236}">
                <a16:creationId xmlns:a16="http://schemas.microsoft.com/office/drawing/2014/main" id="{EDA9F811-5BA9-33E1-FBF7-2ED8E973DDD4}"/>
              </a:ext>
            </a:extLst>
          </p:cNvPr>
          <p:cNvSpPr/>
          <p:nvPr/>
        </p:nvSpPr>
        <p:spPr>
          <a:xfrm>
            <a:off x="2724484" y="6119801"/>
            <a:ext cx="7186280" cy="468201"/>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Marcador de número de diapositiva 17">
            <a:extLst>
              <a:ext uri="{FF2B5EF4-FFF2-40B4-BE49-F238E27FC236}">
                <a16:creationId xmlns:a16="http://schemas.microsoft.com/office/drawing/2014/main" id="{2081AA09-FE2E-FE3C-FEA2-1481D2A24C7C}"/>
              </a:ext>
            </a:extLst>
          </p:cNvPr>
          <p:cNvSpPr>
            <a:spLocks noGrp="1"/>
          </p:cNvSpPr>
          <p:nvPr>
            <p:ph type="sldNum" sz="quarter" idx="12"/>
          </p:nvPr>
        </p:nvSpPr>
        <p:spPr/>
        <p:txBody>
          <a:bodyPr/>
          <a:lstStyle/>
          <a:p>
            <a:fld id="{E391E93C-D7FD-40F9-BA37-0E9A46B54C72}" type="slidenum">
              <a:rPr lang="es-PE" smtClean="0"/>
              <a:pPr/>
              <a:t>16</a:t>
            </a:fld>
            <a:endParaRPr lang="es-PE" dirty="0"/>
          </a:p>
        </p:txBody>
      </p:sp>
    </p:spTree>
    <p:extLst>
      <p:ext uri="{BB962C8B-B14F-4D97-AF65-F5344CB8AC3E}">
        <p14:creationId xmlns:p14="http://schemas.microsoft.com/office/powerpoint/2010/main" val="92949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BBAC50-71DA-26C8-0A18-573317B8BC82}"/>
              </a:ext>
            </a:extLst>
          </p:cNvPr>
          <p:cNvSpPr txBox="1">
            <a:spLocks/>
          </p:cNvSpPr>
          <p:nvPr/>
        </p:nvSpPr>
        <p:spPr>
          <a:xfrm>
            <a:off x="587634" y="494108"/>
            <a:ext cx="10852063" cy="8030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dirty="0">
                <a:ln>
                  <a:noFill/>
                </a:ln>
                <a:solidFill>
                  <a:srgbClr val="C00000"/>
                </a:solidFill>
                <a:effectLst/>
                <a:uLnTx/>
                <a:uFillTx/>
                <a:latin typeface="Calibri Light" panose="020F0302020204030204"/>
                <a:ea typeface="+mj-ea"/>
                <a:cs typeface="+mj-cs"/>
              </a:rPr>
              <a:t>Portal de transparencia del MEF: Información financiera por tipo de gobierno y por cada entidad pública</a:t>
            </a:r>
          </a:p>
        </p:txBody>
      </p:sp>
      <p:sp>
        <p:nvSpPr>
          <p:cNvPr id="6" name="Rectángulo: esquinas redondeadas 5">
            <a:extLst>
              <a:ext uri="{FF2B5EF4-FFF2-40B4-BE49-F238E27FC236}">
                <a16:creationId xmlns:a16="http://schemas.microsoft.com/office/drawing/2014/main" id="{278B1287-C2BB-32D9-F2CD-158896B0F707}"/>
              </a:ext>
            </a:extLst>
          </p:cNvPr>
          <p:cNvSpPr/>
          <p:nvPr/>
        </p:nvSpPr>
        <p:spPr>
          <a:xfrm>
            <a:off x="142214" y="5852292"/>
            <a:ext cx="10914643" cy="510754"/>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uadroTexto 9">
            <a:extLst>
              <a:ext uri="{FF2B5EF4-FFF2-40B4-BE49-F238E27FC236}">
                <a16:creationId xmlns:a16="http://schemas.microsoft.com/office/drawing/2014/main" id="{B73164C5-919B-D876-95E0-7A0E9BFEAE25}"/>
              </a:ext>
            </a:extLst>
          </p:cNvPr>
          <p:cNvSpPr txBox="1"/>
          <p:nvPr/>
        </p:nvSpPr>
        <p:spPr>
          <a:xfrm>
            <a:off x="132792" y="5908876"/>
            <a:ext cx="10914643" cy="3539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700" b="1" i="0" u="none" strike="noStrike" kern="1200" cap="none" spc="0" normalizeH="0" baseline="0" noProof="0" dirty="0">
                <a:ln>
                  <a:noFill/>
                </a:ln>
                <a:solidFill>
                  <a:schemeClr val="accent1"/>
                </a:solidFill>
                <a:effectLst/>
                <a:uLnTx/>
                <a:uFillTx/>
                <a:latin typeface="Calibri" panose="020F0502020204030204"/>
                <a:ea typeface="+mn-ea"/>
                <a:cs typeface="+mn-cs"/>
              </a:rPr>
              <a:t>https://www.mef.gob.pe/es/?option=com_content&amp;language=es-ES&amp;Itemid=100996&amp;lang=es-ES&amp;view=article&amp;id=594</a:t>
            </a:r>
          </a:p>
        </p:txBody>
      </p:sp>
      <p:pic>
        <p:nvPicPr>
          <p:cNvPr id="11" name="Imagen 10">
            <a:extLst>
              <a:ext uri="{FF2B5EF4-FFF2-40B4-BE49-F238E27FC236}">
                <a16:creationId xmlns:a16="http://schemas.microsoft.com/office/drawing/2014/main" id="{F74C696A-1D84-5B3F-5E2C-A52774A451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1179" y="5852292"/>
            <a:ext cx="492817" cy="492817"/>
          </a:xfrm>
          <a:prstGeom prst="rect">
            <a:avLst/>
          </a:prstGeom>
        </p:spPr>
      </p:pic>
      <p:pic>
        <p:nvPicPr>
          <p:cNvPr id="15" name="Imagen 14">
            <a:extLst>
              <a:ext uri="{FF2B5EF4-FFF2-40B4-BE49-F238E27FC236}">
                <a16:creationId xmlns:a16="http://schemas.microsoft.com/office/drawing/2014/main" id="{DC7203C9-44AB-A6FE-897F-0D79E48DCC6D}"/>
              </a:ext>
            </a:extLst>
          </p:cNvPr>
          <p:cNvPicPr>
            <a:picLocks noChangeAspect="1"/>
          </p:cNvPicPr>
          <p:nvPr/>
        </p:nvPicPr>
        <p:blipFill rotWithShape="1">
          <a:blip r:embed="rId5"/>
          <a:srcRect l="20132" t="13064" r="26288" b="63367"/>
          <a:stretch/>
        </p:blipFill>
        <p:spPr>
          <a:xfrm>
            <a:off x="136717" y="1410113"/>
            <a:ext cx="6532566" cy="1616365"/>
          </a:xfrm>
          <a:prstGeom prst="rect">
            <a:avLst/>
          </a:prstGeom>
        </p:spPr>
      </p:pic>
      <p:pic>
        <p:nvPicPr>
          <p:cNvPr id="17" name="Imagen 16">
            <a:extLst>
              <a:ext uri="{FF2B5EF4-FFF2-40B4-BE49-F238E27FC236}">
                <a16:creationId xmlns:a16="http://schemas.microsoft.com/office/drawing/2014/main" id="{A92479D8-7503-0F59-5D97-6EFB39587AAE}"/>
              </a:ext>
            </a:extLst>
          </p:cNvPr>
          <p:cNvPicPr>
            <a:picLocks noChangeAspect="1"/>
          </p:cNvPicPr>
          <p:nvPr/>
        </p:nvPicPr>
        <p:blipFill rotWithShape="1">
          <a:blip r:embed="rId6"/>
          <a:srcRect t="12660" r="21439" b="27676"/>
          <a:stretch/>
        </p:blipFill>
        <p:spPr>
          <a:xfrm>
            <a:off x="2919376" y="1660896"/>
            <a:ext cx="9085581" cy="3881304"/>
          </a:xfrm>
          <a:prstGeom prst="rect">
            <a:avLst/>
          </a:prstGeom>
        </p:spPr>
      </p:pic>
      <p:sp>
        <p:nvSpPr>
          <p:cNvPr id="3" name="CuadroTexto 2">
            <a:extLst>
              <a:ext uri="{FF2B5EF4-FFF2-40B4-BE49-F238E27FC236}">
                <a16:creationId xmlns:a16="http://schemas.microsoft.com/office/drawing/2014/main" id="{F185CECD-7D03-1EC7-76E9-A523617DFD3C}"/>
              </a:ext>
            </a:extLst>
          </p:cNvPr>
          <p:cNvSpPr txBox="1"/>
          <p:nvPr/>
        </p:nvSpPr>
        <p:spPr>
          <a:xfrm>
            <a:off x="133540" y="5311638"/>
            <a:ext cx="151162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1200" cap="none" spc="0" normalizeH="0" baseline="0" noProof="0" dirty="0">
                <a:ln>
                  <a:noFill/>
                </a:ln>
                <a:solidFill>
                  <a:prstClr val="black"/>
                </a:solidFill>
                <a:effectLst/>
                <a:uLnTx/>
                <a:uFillTx/>
                <a:latin typeface="Calibri" panose="020F0502020204030204"/>
                <a:ea typeface="+mn-ea"/>
                <a:cs typeface="+mn-cs"/>
              </a:rPr>
              <a:t>Pueden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1200" cap="none" spc="0" normalizeH="0" baseline="0" noProof="0" dirty="0">
                <a:ln>
                  <a:noFill/>
                </a:ln>
                <a:solidFill>
                  <a:prstClr val="black"/>
                </a:solidFill>
                <a:effectLst/>
                <a:uLnTx/>
                <a:uFillTx/>
                <a:latin typeface="Calibri" panose="020F0502020204030204"/>
                <a:ea typeface="+mn-ea"/>
                <a:cs typeface="+mn-cs"/>
              </a:rPr>
              <a:t>encontrarlo aquí:</a:t>
            </a:r>
            <a:endParaRPr kumimoji="0" lang="es-PE"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Marcador de número de diapositiva 13">
            <a:extLst>
              <a:ext uri="{FF2B5EF4-FFF2-40B4-BE49-F238E27FC236}">
                <a16:creationId xmlns:a16="http://schemas.microsoft.com/office/drawing/2014/main" id="{6616E27B-5B3F-277D-72DE-16DEAA6DFFA9}"/>
              </a:ext>
            </a:extLst>
          </p:cNvPr>
          <p:cNvSpPr>
            <a:spLocks noGrp="1"/>
          </p:cNvSpPr>
          <p:nvPr>
            <p:ph type="sldNum" sz="quarter" idx="12"/>
          </p:nvPr>
        </p:nvSpPr>
        <p:spPr/>
        <p:txBody>
          <a:bodyPr/>
          <a:lstStyle/>
          <a:p>
            <a:fld id="{E391E93C-D7FD-40F9-BA37-0E9A46B54C72}" type="slidenum">
              <a:rPr lang="es-PE" smtClean="0"/>
              <a:pPr/>
              <a:t>17</a:t>
            </a:fld>
            <a:endParaRPr lang="es-PE" dirty="0"/>
          </a:p>
        </p:txBody>
      </p:sp>
    </p:spTree>
    <p:extLst>
      <p:ext uri="{BB962C8B-B14F-4D97-AF65-F5344CB8AC3E}">
        <p14:creationId xmlns:p14="http://schemas.microsoft.com/office/powerpoint/2010/main" val="288399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BBAC50-71DA-26C8-0A18-573317B8BC82}"/>
              </a:ext>
            </a:extLst>
          </p:cNvPr>
          <p:cNvSpPr txBox="1">
            <a:spLocks/>
          </p:cNvSpPr>
          <p:nvPr/>
        </p:nvSpPr>
        <p:spPr>
          <a:xfrm>
            <a:off x="875146" y="495988"/>
            <a:ext cx="10291553" cy="4928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400" b="1" dirty="0">
                <a:solidFill>
                  <a:srgbClr val="C00000"/>
                </a:solidFill>
              </a:rPr>
              <a:t>Nueva estructura de Información integrada (sección 4) </a:t>
            </a:r>
          </a:p>
        </p:txBody>
      </p:sp>
      <p:pic>
        <p:nvPicPr>
          <p:cNvPr id="5" name="Imagen 4">
            <a:extLst>
              <a:ext uri="{FF2B5EF4-FFF2-40B4-BE49-F238E27FC236}">
                <a16:creationId xmlns:a16="http://schemas.microsoft.com/office/drawing/2014/main" id="{21B832C8-40A0-BBBC-3BDF-6E2D85794165}"/>
              </a:ext>
            </a:extLst>
          </p:cNvPr>
          <p:cNvPicPr>
            <a:picLocks noChangeAspect="1"/>
          </p:cNvPicPr>
          <p:nvPr/>
        </p:nvPicPr>
        <p:blipFill>
          <a:blip r:embed="rId4"/>
          <a:stretch>
            <a:fillRect/>
          </a:stretch>
        </p:blipFill>
        <p:spPr>
          <a:xfrm>
            <a:off x="588818" y="1232298"/>
            <a:ext cx="5337858" cy="2371740"/>
          </a:xfrm>
          <a:prstGeom prst="rect">
            <a:avLst/>
          </a:prstGeom>
        </p:spPr>
      </p:pic>
      <p:pic>
        <p:nvPicPr>
          <p:cNvPr id="8" name="Imagen 7">
            <a:extLst>
              <a:ext uri="{FF2B5EF4-FFF2-40B4-BE49-F238E27FC236}">
                <a16:creationId xmlns:a16="http://schemas.microsoft.com/office/drawing/2014/main" id="{1BD57913-09A2-5B23-6B81-F13151F85F4F}"/>
              </a:ext>
            </a:extLst>
          </p:cNvPr>
          <p:cNvPicPr>
            <a:picLocks noChangeAspect="1"/>
          </p:cNvPicPr>
          <p:nvPr/>
        </p:nvPicPr>
        <p:blipFill>
          <a:blip r:embed="rId5"/>
          <a:stretch>
            <a:fillRect/>
          </a:stretch>
        </p:blipFill>
        <p:spPr>
          <a:xfrm>
            <a:off x="645071" y="3789436"/>
            <a:ext cx="5281605" cy="2473591"/>
          </a:xfrm>
          <a:prstGeom prst="rect">
            <a:avLst/>
          </a:prstGeom>
        </p:spPr>
      </p:pic>
      <p:pic>
        <p:nvPicPr>
          <p:cNvPr id="10" name="Imagen 9">
            <a:extLst>
              <a:ext uri="{FF2B5EF4-FFF2-40B4-BE49-F238E27FC236}">
                <a16:creationId xmlns:a16="http://schemas.microsoft.com/office/drawing/2014/main" id="{9A0F4855-2713-8E81-582B-DCD96409C400}"/>
              </a:ext>
            </a:extLst>
          </p:cNvPr>
          <p:cNvPicPr>
            <a:picLocks noChangeAspect="1"/>
          </p:cNvPicPr>
          <p:nvPr/>
        </p:nvPicPr>
        <p:blipFill>
          <a:blip r:embed="rId6"/>
          <a:stretch>
            <a:fillRect/>
          </a:stretch>
        </p:blipFill>
        <p:spPr>
          <a:xfrm>
            <a:off x="6377829" y="1143207"/>
            <a:ext cx="5225353" cy="2435836"/>
          </a:xfrm>
          <a:prstGeom prst="rect">
            <a:avLst/>
          </a:prstGeom>
        </p:spPr>
      </p:pic>
      <p:pic>
        <p:nvPicPr>
          <p:cNvPr id="12" name="Imagen 11">
            <a:extLst>
              <a:ext uri="{FF2B5EF4-FFF2-40B4-BE49-F238E27FC236}">
                <a16:creationId xmlns:a16="http://schemas.microsoft.com/office/drawing/2014/main" id="{FCBF59D9-07DF-6D12-9C4C-C2C68C731149}"/>
              </a:ext>
            </a:extLst>
          </p:cNvPr>
          <p:cNvPicPr>
            <a:picLocks noChangeAspect="1"/>
          </p:cNvPicPr>
          <p:nvPr/>
        </p:nvPicPr>
        <p:blipFill>
          <a:blip r:embed="rId7"/>
          <a:stretch>
            <a:fillRect/>
          </a:stretch>
        </p:blipFill>
        <p:spPr>
          <a:xfrm>
            <a:off x="6404642" y="3811695"/>
            <a:ext cx="5142287" cy="2429075"/>
          </a:xfrm>
          <a:prstGeom prst="rect">
            <a:avLst/>
          </a:prstGeom>
        </p:spPr>
      </p:pic>
      <p:sp>
        <p:nvSpPr>
          <p:cNvPr id="13" name="Marcador de número de diapositiva 12">
            <a:extLst>
              <a:ext uri="{FF2B5EF4-FFF2-40B4-BE49-F238E27FC236}">
                <a16:creationId xmlns:a16="http://schemas.microsoft.com/office/drawing/2014/main" id="{3ABF7DD7-4711-C5FD-3FC3-DF01CA7F4C6E}"/>
              </a:ext>
            </a:extLst>
          </p:cNvPr>
          <p:cNvSpPr>
            <a:spLocks noGrp="1"/>
          </p:cNvSpPr>
          <p:nvPr>
            <p:ph type="sldNum" sz="quarter" idx="12"/>
          </p:nvPr>
        </p:nvSpPr>
        <p:spPr/>
        <p:txBody>
          <a:bodyPr/>
          <a:lstStyle/>
          <a:p>
            <a:fld id="{E391E93C-D7FD-40F9-BA37-0E9A46B54C72}" type="slidenum">
              <a:rPr lang="es-PE" smtClean="0"/>
              <a:pPr/>
              <a:t>18</a:t>
            </a:fld>
            <a:endParaRPr lang="es-PE" dirty="0"/>
          </a:p>
        </p:txBody>
      </p:sp>
    </p:spTree>
    <p:extLst>
      <p:ext uri="{BB962C8B-B14F-4D97-AF65-F5344CB8AC3E}">
        <p14:creationId xmlns:p14="http://schemas.microsoft.com/office/powerpoint/2010/main" val="2230987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BBAC50-71DA-26C8-0A18-573317B8BC82}"/>
              </a:ext>
            </a:extLst>
          </p:cNvPr>
          <p:cNvSpPr txBox="1">
            <a:spLocks/>
          </p:cNvSpPr>
          <p:nvPr/>
        </p:nvSpPr>
        <p:spPr>
          <a:xfrm>
            <a:off x="875146" y="516248"/>
            <a:ext cx="10291553" cy="4928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400" b="1" dirty="0">
                <a:solidFill>
                  <a:srgbClr val="C00000"/>
                </a:solidFill>
              </a:rPr>
              <a:t>Número de trabajadores del Sector Público</a:t>
            </a:r>
          </a:p>
        </p:txBody>
      </p:sp>
      <p:pic>
        <p:nvPicPr>
          <p:cNvPr id="6" name="Imagen 5">
            <a:extLst>
              <a:ext uri="{FF2B5EF4-FFF2-40B4-BE49-F238E27FC236}">
                <a16:creationId xmlns:a16="http://schemas.microsoft.com/office/drawing/2014/main" id="{D132C5CA-C7EE-C5BA-F41D-579CDE554227}"/>
              </a:ext>
            </a:extLst>
          </p:cNvPr>
          <p:cNvPicPr>
            <a:picLocks noChangeAspect="1"/>
          </p:cNvPicPr>
          <p:nvPr/>
        </p:nvPicPr>
        <p:blipFill>
          <a:blip r:embed="rId4"/>
          <a:stretch>
            <a:fillRect/>
          </a:stretch>
        </p:blipFill>
        <p:spPr>
          <a:xfrm>
            <a:off x="962427" y="1118232"/>
            <a:ext cx="7108313" cy="4839508"/>
          </a:xfrm>
          <a:prstGeom prst="rect">
            <a:avLst/>
          </a:prstGeom>
        </p:spPr>
      </p:pic>
      <p:sp>
        <p:nvSpPr>
          <p:cNvPr id="7" name="CuadroTexto 6">
            <a:extLst>
              <a:ext uri="{FF2B5EF4-FFF2-40B4-BE49-F238E27FC236}">
                <a16:creationId xmlns:a16="http://schemas.microsoft.com/office/drawing/2014/main" id="{23EA4E64-8B14-ABB6-928C-01A74FDBDBBA}"/>
              </a:ext>
            </a:extLst>
          </p:cNvPr>
          <p:cNvSpPr txBox="1"/>
          <p:nvPr/>
        </p:nvSpPr>
        <p:spPr>
          <a:xfrm>
            <a:off x="9400772" y="3421949"/>
            <a:ext cx="1847273" cy="369332"/>
          </a:xfrm>
          <a:prstGeom prst="rect">
            <a:avLst/>
          </a:prstGeom>
          <a:solidFill>
            <a:schemeClr val="bg2">
              <a:lumMod val="90000"/>
            </a:schemeClr>
          </a:solid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s-PE" dirty="0"/>
              <a:t>Páginas 83 a la 85</a:t>
            </a:r>
          </a:p>
        </p:txBody>
      </p:sp>
      <p:sp>
        <p:nvSpPr>
          <p:cNvPr id="9" name="Flecha: a la derecha 8">
            <a:extLst>
              <a:ext uri="{FF2B5EF4-FFF2-40B4-BE49-F238E27FC236}">
                <a16:creationId xmlns:a16="http://schemas.microsoft.com/office/drawing/2014/main" id="{8F36D84F-89BE-ADAA-2C07-73C0EDFB6E9B}"/>
              </a:ext>
            </a:extLst>
          </p:cNvPr>
          <p:cNvSpPr/>
          <p:nvPr/>
        </p:nvSpPr>
        <p:spPr>
          <a:xfrm>
            <a:off x="8442035" y="3455370"/>
            <a:ext cx="665018" cy="302491"/>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CuadroTexto 4">
            <a:extLst>
              <a:ext uri="{FF2B5EF4-FFF2-40B4-BE49-F238E27FC236}">
                <a16:creationId xmlns:a16="http://schemas.microsoft.com/office/drawing/2014/main" id="{7E993F08-02C3-EB9A-05AB-CFBA5E57FBC2}"/>
              </a:ext>
            </a:extLst>
          </p:cNvPr>
          <p:cNvSpPr txBox="1"/>
          <p:nvPr/>
        </p:nvSpPr>
        <p:spPr>
          <a:xfrm>
            <a:off x="327426" y="6121981"/>
            <a:ext cx="10291553" cy="307777"/>
          </a:xfrm>
          <a:prstGeom prst="rect">
            <a:avLst/>
          </a:prstGeom>
          <a:solidFill>
            <a:schemeClr val="accent3">
              <a:lumMod val="20000"/>
              <a:lumOff val="80000"/>
            </a:schemeClr>
          </a:solidFill>
        </p:spPr>
        <p:txBody>
          <a:bodyPr wrap="square" rtlCol="0">
            <a:spAutoFit/>
          </a:bodyPr>
          <a:lstStyle/>
          <a:p>
            <a:r>
              <a:rPr lang="es-ES" sz="1400" b="1" dirty="0"/>
              <a:t>Fuente: Aplicativo Informático para el Registro Centralizado de Planillas y de Datos de los Recursos Humanos del Sector Público (AIRHSP)</a:t>
            </a:r>
            <a:endParaRPr lang="es-PE" sz="1400" b="1" dirty="0"/>
          </a:p>
        </p:txBody>
      </p:sp>
      <p:sp>
        <p:nvSpPr>
          <p:cNvPr id="13" name="Marcador de número de diapositiva 12">
            <a:extLst>
              <a:ext uri="{FF2B5EF4-FFF2-40B4-BE49-F238E27FC236}">
                <a16:creationId xmlns:a16="http://schemas.microsoft.com/office/drawing/2014/main" id="{81102FBE-DF13-6218-AC2F-39378EE0364B}"/>
              </a:ext>
            </a:extLst>
          </p:cNvPr>
          <p:cNvSpPr>
            <a:spLocks noGrp="1"/>
          </p:cNvSpPr>
          <p:nvPr>
            <p:ph type="sldNum" sz="quarter" idx="12"/>
          </p:nvPr>
        </p:nvSpPr>
        <p:spPr/>
        <p:txBody>
          <a:bodyPr/>
          <a:lstStyle/>
          <a:p>
            <a:fld id="{E391E93C-D7FD-40F9-BA37-0E9A46B54C72}" type="slidenum">
              <a:rPr lang="es-PE" smtClean="0"/>
              <a:pPr/>
              <a:t>19</a:t>
            </a:fld>
            <a:endParaRPr lang="es-PE" dirty="0"/>
          </a:p>
        </p:txBody>
      </p:sp>
    </p:spTree>
    <p:extLst>
      <p:ext uri="{BB962C8B-B14F-4D97-AF65-F5344CB8AC3E}">
        <p14:creationId xmlns:p14="http://schemas.microsoft.com/office/powerpoint/2010/main" val="1913308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FAF72B15-C487-4C8E-16C5-6629F161ACA3}"/>
              </a:ext>
            </a:extLst>
          </p:cNvPr>
          <p:cNvSpPr txBox="1">
            <a:spLocks/>
          </p:cNvSpPr>
          <p:nvPr/>
        </p:nvSpPr>
        <p:spPr>
          <a:xfrm>
            <a:off x="824041" y="1633120"/>
            <a:ext cx="2707002" cy="669850"/>
          </a:xfrm>
          <a:prstGeom prst="rect">
            <a:avLst/>
          </a:prstGeom>
          <a:noFill/>
        </p:spPr>
        <p:txBody>
          <a:bodyPr vert="horz" lIns="51438" tIns="25719" rIns="51438" bIns="25719"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PE" sz="3200" b="1" i="0" u="sng"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Agenda</a:t>
            </a:r>
          </a:p>
        </p:txBody>
      </p:sp>
      <p:sp>
        <p:nvSpPr>
          <p:cNvPr id="5" name="CuadroTexto 4">
            <a:extLst>
              <a:ext uri="{FF2B5EF4-FFF2-40B4-BE49-F238E27FC236}">
                <a16:creationId xmlns:a16="http://schemas.microsoft.com/office/drawing/2014/main" id="{99AE8DE7-B90B-104F-E257-767500646190}"/>
              </a:ext>
            </a:extLst>
          </p:cNvPr>
          <p:cNvSpPr txBox="1"/>
          <p:nvPr/>
        </p:nvSpPr>
        <p:spPr>
          <a:xfrm>
            <a:off x="1323930" y="2665311"/>
            <a:ext cx="8863779" cy="2862322"/>
          </a:xfrm>
          <a:prstGeom prst="rect">
            <a:avLst/>
          </a:prstGeom>
          <a:noFill/>
        </p:spPr>
        <p:txBody>
          <a:bodyPr wrap="square" rtlCol="0">
            <a:spAutoFit/>
          </a:bodyPr>
          <a:lstStyle/>
          <a:p>
            <a:pPr marL="360363" marR="0" lvl="0" indent="-360363" algn="l" defTabSz="914400" rtl="0" eaLnBrk="1" fontAlgn="auto" latinLnBrk="0" hangingPunct="1">
              <a:lnSpc>
                <a:spcPct val="100000"/>
              </a:lnSpc>
              <a:spcBef>
                <a:spcPts val="0"/>
              </a:spcBef>
              <a:spcAft>
                <a:spcPts val="0"/>
              </a:spcAft>
              <a:buClrTx/>
              <a:buSzTx/>
              <a:buFont typeface="+mj-lt"/>
              <a:buAutoNum type="romanUcPeriod"/>
              <a:tabLst/>
              <a:defRPr/>
            </a:pPr>
            <a:r>
              <a:rPr lang="es-PE" dirty="0">
                <a:solidFill>
                  <a:prstClr val="black"/>
                </a:solidFill>
                <a:cs typeface="Arial" panose="020B0604020202020204" pitchFamily="34" charset="0"/>
              </a:rPr>
              <a:t>La Cuenta General de la República</a:t>
            </a:r>
          </a:p>
          <a:p>
            <a:pPr marL="360363" marR="0" lvl="0" indent="-360363" algn="l" defTabSz="914400" rtl="0" eaLnBrk="1" fontAlgn="auto" latinLnBrk="0" hangingPunct="1">
              <a:lnSpc>
                <a:spcPct val="100000"/>
              </a:lnSpc>
              <a:spcBef>
                <a:spcPts val="0"/>
              </a:spcBef>
              <a:spcAft>
                <a:spcPts val="0"/>
              </a:spcAft>
              <a:buClrTx/>
              <a:buSzTx/>
              <a:tabLst/>
              <a:defRPr/>
            </a:pPr>
            <a:endParaRPr lang="es-PE" dirty="0">
              <a:solidFill>
                <a:prstClr val="black"/>
              </a:solidFill>
              <a:cs typeface="Arial" panose="020B0604020202020204" pitchFamily="34" charset="0"/>
            </a:endParaRPr>
          </a:p>
          <a:p>
            <a:pPr marL="360363" marR="0" lvl="0" indent="-360363" algn="l" defTabSz="914400" rtl="0" eaLnBrk="1" fontAlgn="auto" latinLnBrk="0" hangingPunct="1">
              <a:lnSpc>
                <a:spcPct val="100000"/>
              </a:lnSpc>
              <a:spcBef>
                <a:spcPts val="0"/>
              </a:spcBef>
              <a:spcAft>
                <a:spcPts val="0"/>
              </a:spcAft>
              <a:buClrTx/>
              <a:buSzTx/>
              <a:buAutoNum type="romanUcPeriod" startAt="2"/>
              <a:tabLst/>
              <a:defRPr/>
            </a:pPr>
            <a:r>
              <a:rPr lang="es-PE" dirty="0">
                <a:solidFill>
                  <a:prstClr val="black"/>
                </a:solidFill>
                <a:cs typeface="Arial" panose="020B0604020202020204" pitchFamily="34" charset="0"/>
              </a:rPr>
              <a:t>Mejoras relevantes incorporadas en el Informe de la Cuenta General de la República </a:t>
            </a:r>
          </a:p>
          <a:p>
            <a:pPr marL="360363" marR="0" lvl="0" indent="-360363" algn="l" defTabSz="914400" rtl="0" eaLnBrk="1" fontAlgn="auto" latinLnBrk="0" hangingPunct="1">
              <a:lnSpc>
                <a:spcPct val="100000"/>
              </a:lnSpc>
              <a:spcBef>
                <a:spcPts val="0"/>
              </a:spcBef>
              <a:spcAft>
                <a:spcPts val="0"/>
              </a:spcAft>
              <a:buClrTx/>
              <a:buSzTx/>
              <a:tabLst/>
              <a:defRPr/>
            </a:pPr>
            <a:r>
              <a:rPr lang="es-PE" dirty="0">
                <a:solidFill>
                  <a:prstClr val="black"/>
                </a:solidFill>
                <a:cs typeface="Arial" panose="020B0604020202020204" pitchFamily="34" charset="0"/>
              </a:rPr>
              <a:t>	</a:t>
            </a:r>
            <a:endParaRPr lang="es-PE" dirty="0">
              <a:solidFill>
                <a:srgbClr val="FF0000"/>
              </a:solidFill>
              <a:cs typeface="Arial" panose="020B0604020202020204" pitchFamily="34" charset="0"/>
            </a:endParaRPr>
          </a:p>
          <a:p>
            <a:pPr marL="360363" marR="0" lvl="0" indent="-360363" algn="l" defTabSz="914400" rtl="0" eaLnBrk="1" fontAlgn="auto" latinLnBrk="0" hangingPunct="1">
              <a:lnSpc>
                <a:spcPct val="100000"/>
              </a:lnSpc>
              <a:spcBef>
                <a:spcPts val="0"/>
              </a:spcBef>
              <a:spcAft>
                <a:spcPts val="0"/>
              </a:spcAft>
              <a:buClrTx/>
              <a:buSzTx/>
              <a:buAutoNum type="romanUcPeriod" startAt="3"/>
              <a:tabLst/>
              <a:defRPr/>
            </a:pPr>
            <a:r>
              <a:rPr lang="es-PE" dirty="0">
                <a:solidFill>
                  <a:prstClr val="black"/>
                </a:solidFill>
                <a:cs typeface="Arial" panose="020B0604020202020204" pitchFamily="34" charset="0"/>
              </a:rPr>
              <a:t>Resultados de la Cuenta General de la República 2022</a:t>
            </a:r>
          </a:p>
          <a:p>
            <a:pPr marL="360363" marR="0" lvl="0" indent="-360363" algn="l" defTabSz="914400" rtl="0" eaLnBrk="1" fontAlgn="auto" latinLnBrk="0" hangingPunct="1">
              <a:lnSpc>
                <a:spcPct val="100000"/>
              </a:lnSpc>
              <a:spcBef>
                <a:spcPts val="0"/>
              </a:spcBef>
              <a:spcAft>
                <a:spcPts val="0"/>
              </a:spcAft>
              <a:buClrTx/>
              <a:buSzTx/>
              <a:buAutoNum type="romanUcPeriod" startAt="3"/>
              <a:tabLst/>
              <a:defRPr/>
            </a:pPr>
            <a:endParaRPr lang="es-PE" sz="1800" dirty="0">
              <a:solidFill>
                <a:prstClr val="black"/>
              </a:solidFill>
              <a:cs typeface="Arial" panose="020B0604020202020204" pitchFamily="34" charset="0"/>
            </a:endParaRPr>
          </a:p>
          <a:p>
            <a:pPr marL="360363" marR="0" lvl="0" indent="-360363" algn="l" defTabSz="914400" rtl="0" eaLnBrk="1" fontAlgn="auto" latinLnBrk="0" hangingPunct="1">
              <a:lnSpc>
                <a:spcPct val="100000"/>
              </a:lnSpc>
              <a:spcBef>
                <a:spcPts val="0"/>
              </a:spcBef>
              <a:spcAft>
                <a:spcPts val="0"/>
              </a:spcAft>
              <a:buClrTx/>
              <a:buSzTx/>
              <a:buAutoNum type="romanUcPeriod" startAt="4"/>
              <a:tabLst/>
              <a:defRPr/>
            </a:pPr>
            <a:r>
              <a:rPr lang="es-PE" sz="1800" dirty="0">
                <a:solidFill>
                  <a:prstClr val="black"/>
                </a:solidFill>
                <a:cs typeface="Arial" panose="020B0604020202020204" pitchFamily="34" charset="0"/>
              </a:rPr>
              <a:t>Estatus de la implementación de las recomendaciones de auditoría</a:t>
            </a:r>
          </a:p>
          <a:p>
            <a:pPr marL="360363" marR="0" lvl="0" indent="-360363" algn="l" defTabSz="914400" rtl="0" eaLnBrk="1" fontAlgn="auto" latinLnBrk="0" hangingPunct="1">
              <a:lnSpc>
                <a:spcPct val="100000"/>
              </a:lnSpc>
              <a:spcBef>
                <a:spcPts val="0"/>
              </a:spcBef>
              <a:spcAft>
                <a:spcPts val="0"/>
              </a:spcAft>
              <a:buClrTx/>
              <a:buSzTx/>
              <a:tabLst/>
              <a:defRPr/>
            </a:pPr>
            <a:r>
              <a:rPr lang="es-PE" sz="1800" dirty="0">
                <a:solidFill>
                  <a:prstClr val="black"/>
                </a:solidFill>
                <a:cs typeface="Arial" panose="020B0604020202020204" pitchFamily="34" charset="0"/>
              </a:rPr>
              <a:t>        </a:t>
            </a:r>
          </a:p>
          <a:p>
            <a:pPr marL="360363" indent="-360363">
              <a:defRPr/>
            </a:pPr>
            <a:r>
              <a:rPr lang="es-PE" sz="1800" dirty="0">
                <a:solidFill>
                  <a:prstClr val="black"/>
                </a:solidFill>
                <a:cs typeface="Arial" panose="020B0604020202020204" pitchFamily="34" charset="0"/>
              </a:rPr>
              <a:t>V.	Conclusiones</a:t>
            </a:r>
            <a:endParaRPr kumimoji="0" lang="en-US" sz="1800" i="0" u="none" strike="noStrike" kern="1200" cap="none" spc="0" normalizeH="0" baseline="0" noProof="0" dirty="0">
              <a:ln>
                <a:noFill/>
              </a:ln>
              <a:solidFill>
                <a:prstClr val="black"/>
              </a:solidFill>
              <a:effectLst/>
              <a:uLnTx/>
              <a:uFillTx/>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s-PE" b="1" dirty="0">
              <a:solidFill>
                <a:prstClr val="black"/>
              </a:solidFill>
              <a:cs typeface="Arial" panose="020B0604020202020204" pitchFamily="34" charset="0"/>
            </a:endParaRPr>
          </a:p>
        </p:txBody>
      </p:sp>
      <p:sp>
        <p:nvSpPr>
          <p:cNvPr id="11" name="Marcador de número de diapositiva 10">
            <a:extLst>
              <a:ext uri="{FF2B5EF4-FFF2-40B4-BE49-F238E27FC236}">
                <a16:creationId xmlns:a16="http://schemas.microsoft.com/office/drawing/2014/main" id="{B86323F3-44FB-7A7A-0705-9174271C2254}"/>
              </a:ext>
            </a:extLst>
          </p:cNvPr>
          <p:cNvSpPr>
            <a:spLocks noGrp="1"/>
          </p:cNvSpPr>
          <p:nvPr>
            <p:ph type="sldNum" sz="quarter" idx="12"/>
          </p:nvPr>
        </p:nvSpPr>
        <p:spPr/>
        <p:txBody>
          <a:bodyPr/>
          <a:lstStyle/>
          <a:p>
            <a:fld id="{E391E93C-D7FD-40F9-BA37-0E9A46B54C72}" type="slidenum">
              <a:rPr lang="es-PE" smtClean="0"/>
              <a:pPr/>
              <a:t>2</a:t>
            </a:fld>
            <a:endParaRPr lang="es-PE" dirty="0"/>
          </a:p>
        </p:txBody>
      </p:sp>
    </p:spTree>
    <p:extLst>
      <p:ext uri="{BB962C8B-B14F-4D97-AF65-F5344CB8AC3E}">
        <p14:creationId xmlns:p14="http://schemas.microsoft.com/office/powerpoint/2010/main" val="458091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FAF72B15-C487-4C8E-16C5-6629F161ACA3}"/>
              </a:ext>
            </a:extLst>
          </p:cNvPr>
          <p:cNvSpPr txBox="1">
            <a:spLocks/>
          </p:cNvSpPr>
          <p:nvPr/>
        </p:nvSpPr>
        <p:spPr>
          <a:xfrm>
            <a:off x="824041" y="1633120"/>
            <a:ext cx="2707002" cy="669850"/>
          </a:xfrm>
          <a:prstGeom prst="rect">
            <a:avLst/>
          </a:prstGeom>
          <a:noFill/>
        </p:spPr>
        <p:txBody>
          <a:bodyPr vert="horz" lIns="51438" tIns="25719" rIns="51438" bIns="25719"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PE" sz="3200" b="1" i="0" u="sng"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Agenda</a:t>
            </a:r>
          </a:p>
        </p:txBody>
      </p:sp>
      <p:sp>
        <p:nvSpPr>
          <p:cNvPr id="5" name="CuadroTexto 4">
            <a:extLst>
              <a:ext uri="{FF2B5EF4-FFF2-40B4-BE49-F238E27FC236}">
                <a16:creationId xmlns:a16="http://schemas.microsoft.com/office/drawing/2014/main" id="{99AE8DE7-B90B-104F-E257-767500646190}"/>
              </a:ext>
            </a:extLst>
          </p:cNvPr>
          <p:cNvSpPr txBox="1"/>
          <p:nvPr/>
        </p:nvSpPr>
        <p:spPr>
          <a:xfrm>
            <a:off x="1323930" y="2665311"/>
            <a:ext cx="8863779" cy="2862322"/>
          </a:xfrm>
          <a:prstGeom prst="rect">
            <a:avLst/>
          </a:prstGeom>
          <a:noFill/>
        </p:spPr>
        <p:txBody>
          <a:bodyPr wrap="square" rtlCol="0">
            <a:spAutoFit/>
          </a:bodyPr>
          <a:lstStyle/>
          <a:p>
            <a:pPr marL="360363" marR="0" lvl="0" indent="-360363" algn="l" defTabSz="914400" rtl="0" eaLnBrk="1" fontAlgn="auto" latinLnBrk="0" hangingPunct="1">
              <a:lnSpc>
                <a:spcPct val="100000"/>
              </a:lnSpc>
              <a:spcBef>
                <a:spcPts val="0"/>
              </a:spcBef>
              <a:spcAft>
                <a:spcPts val="0"/>
              </a:spcAft>
              <a:buClrTx/>
              <a:buSzTx/>
              <a:buFont typeface="+mj-lt"/>
              <a:buAutoNum type="romanUcPeriod"/>
              <a:tabLst/>
              <a:defRPr/>
            </a:pPr>
            <a:r>
              <a:rPr kumimoji="0" lang="es-PE" sz="1800" b="0" i="0" u="none" strike="noStrike" kern="1200" cap="none" spc="0" normalizeH="0" baseline="0" noProof="0" dirty="0">
                <a:ln>
                  <a:noFill/>
                </a:ln>
                <a:solidFill>
                  <a:schemeClr val="bg2">
                    <a:lumMod val="75000"/>
                  </a:schemeClr>
                </a:solidFill>
                <a:effectLst/>
                <a:uLnTx/>
                <a:uFillTx/>
                <a:latin typeface="Calibri" panose="020F0502020204030204"/>
                <a:ea typeface="+mn-ea"/>
                <a:cs typeface="Arial" panose="020B0604020202020204" pitchFamily="34" charset="0"/>
              </a:rPr>
              <a:t>La Cuenta General de la República</a:t>
            </a:r>
          </a:p>
          <a:p>
            <a:pPr marL="360363" marR="0" lvl="0" indent="-360363" algn="l"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360363" marR="0" lvl="0" indent="-360363" algn="l" defTabSz="914400" rtl="0" eaLnBrk="1" fontAlgn="auto" latinLnBrk="0" hangingPunct="1">
              <a:lnSpc>
                <a:spcPct val="100000"/>
              </a:lnSpc>
              <a:spcBef>
                <a:spcPts val="0"/>
              </a:spcBef>
              <a:spcAft>
                <a:spcPts val="0"/>
              </a:spcAft>
              <a:buClrTx/>
              <a:buSzTx/>
              <a:buFontTx/>
              <a:buAutoNum type="romanUcPeriod" startAt="2"/>
              <a:tabLst/>
              <a:defRPr/>
            </a:pPr>
            <a:r>
              <a:rPr kumimoji="0" lang="es-PE" sz="1800" i="0" u="none" strike="noStrike" kern="1200" cap="none" spc="0" normalizeH="0" baseline="0" noProof="0" dirty="0">
                <a:ln>
                  <a:noFill/>
                </a:ln>
                <a:solidFill>
                  <a:schemeClr val="bg2">
                    <a:lumMod val="75000"/>
                  </a:schemeClr>
                </a:solidFill>
                <a:effectLst/>
                <a:uLnTx/>
                <a:uFillTx/>
                <a:latin typeface="Calibri" panose="020F0502020204030204"/>
                <a:ea typeface="+mn-ea"/>
                <a:cs typeface="Arial" panose="020B0604020202020204" pitchFamily="34" charset="0"/>
              </a:rPr>
              <a:t>Mejoras relevantes incorporadas en el Informe de la Cuenta General de la República </a:t>
            </a:r>
          </a:p>
          <a:p>
            <a:pPr marL="360363" marR="0" lvl="0" indent="-360363" algn="l"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endParaRPr kumimoji="0" lang="es-PE" sz="1800" b="0"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a:p>
            <a:pPr marL="360363" marR="0" lvl="0" indent="-360363" algn="l" defTabSz="914400" rtl="0" eaLnBrk="1" fontAlgn="auto" latinLnBrk="0" hangingPunct="1">
              <a:lnSpc>
                <a:spcPct val="100000"/>
              </a:lnSpc>
              <a:spcBef>
                <a:spcPts val="0"/>
              </a:spcBef>
              <a:spcAft>
                <a:spcPts val="0"/>
              </a:spcAft>
              <a:buClrTx/>
              <a:buSzTx/>
              <a:buFontTx/>
              <a:buAutoNum type="romanUcPeriod" startAt="3"/>
              <a:tabLst/>
              <a:defRPr/>
            </a:pPr>
            <a:r>
              <a:rPr kumimoji="0" lang="es-PE" sz="1800" b="1" i="0" u="none" strike="noStrike" kern="1200" cap="none" spc="0" normalizeH="0" baseline="0" noProof="0" dirty="0">
                <a:ln>
                  <a:noFill/>
                </a:ln>
                <a:effectLst/>
                <a:uLnTx/>
                <a:uFillTx/>
                <a:latin typeface="Calibri" panose="020F0502020204030204"/>
                <a:ea typeface="+mn-ea"/>
                <a:cs typeface="Arial" panose="020B0604020202020204" pitchFamily="34" charset="0"/>
              </a:rPr>
              <a:t>Resultados de la Cuenta General de la República 2022</a:t>
            </a:r>
          </a:p>
          <a:p>
            <a:pPr marL="360363" marR="0" lvl="0" indent="-360363" algn="l" defTabSz="914400" rtl="0" eaLnBrk="1" fontAlgn="auto" latinLnBrk="0" hangingPunct="1">
              <a:lnSpc>
                <a:spcPct val="100000"/>
              </a:lnSpc>
              <a:spcBef>
                <a:spcPts val="0"/>
              </a:spcBef>
              <a:spcAft>
                <a:spcPts val="0"/>
              </a:spcAft>
              <a:buClrTx/>
              <a:buSzTx/>
              <a:buFontTx/>
              <a:buAutoNum type="romanUcPeriod" startAt="3"/>
              <a:tabLst/>
              <a:defRPr/>
            </a:pPr>
            <a:endParaRPr kumimoji="0" lang="es-PE" sz="1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anose="020B0604020202020204" pitchFamily="34" charset="0"/>
            </a:endParaRPr>
          </a:p>
          <a:p>
            <a:pPr marL="360363" marR="0" lvl="0" indent="-360363" algn="l" defTabSz="914400" rtl="0" eaLnBrk="1" fontAlgn="auto" latinLnBrk="0" hangingPunct="1">
              <a:lnSpc>
                <a:spcPct val="100000"/>
              </a:lnSpc>
              <a:spcBef>
                <a:spcPts val="0"/>
              </a:spcBef>
              <a:spcAft>
                <a:spcPts val="0"/>
              </a:spcAft>
              <a:buClrTx/>
              <a:buSzTx/>
              <a:buFontTx/>
              <a:buAutoNum type="romanUcPeriod" startAt="4"/>
              <a:tabLst/>
              <a:defRPr/>
            </a:pPr>
            <a:r>
              <a:rPr kumimoji="0" lang="es-PE" sz="1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anose="020B0604020202020204" pitchFamily="34" charset="0"/>
              </a:rPr>
              <a:t>Estatus de la implementación de las recomendaciones de auditoría</a:t>
            </a:r>
          </a:p>
          <a:p>
            <a:pPr marL="360363" marR="0" lvl="0" indent="-360363" algn="l"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anose="020B0604020202020204" pitchFamily="34" charset="0"/>
              </a:rPr>
              <a:t>        </a:t>
            </a:r>
          </a:p>
          <a:p>
            <a:pPr marL="360363" marR="0" lvl="0" indent="-360363" algn="l"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anose="020B0604020202020204" pitchFamily="34" charset="0"/>
              </a:rPr>
              <a:t>V.	Conclusiones</a:t>
            </a:r>
            <a:endParaRPr kumimoji="0" lang="en-US" sz="1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0" name="Marcador de número de diapositiva 9">
            <a:extLst>
              <a:ext uri="{FF2B5EF4-FFF2-40B4-BE49-F238E27FC236}">
                <a16:creationId xmlns:a16="http://schemas.microsoft.com/office/drawing/2014/main" id="{15D7713C-D506-E120-4A7D-40A6FDEAE9F0}"/>
              </a:ext>
            </a:extLst>
          </p:cNvPr>
          <p:cNvSpPr>
            <a:spLocks noGrp="1"/>
          </p:cNvSpPr>
          <p:nvPr>
            <p:ph type="sldNum" sz="quarter" idx="12"/>
          </p:nvPr>
        </p:nvSpPr>
        <p:spPr/>
        <p:txBody>
          <a:bodyPr/>
          <a:lstStyle/>
          <a:p>
            <a:fld id="{E391E93C-D7FD-40F9-BA37-0E9A46B54C72}" type="slidenum">
              <a:rPr lang="es-PE" smtClean="0"/>
              <a:pPr/>
              <a:t>20</a:t>
            </a:fld>
            <a:endParaRPr lang="es-PE" dirty="0"/>
          </a:p>
        </p:txBody>
      </p:sp>
    </p:spTree>
    <p:extLst>
      <p:ext uri="{BB962C8B-B14F-4D97-AF65-F5344CB8AC3E}">
        <p14:creationId xmlns:p14="http://schemas.microsoft.com/office/powerpoint/2010/main" val="4037465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BBAC50-71DA-26C8-0A18-573317B8BC82}"/>
              </a:ext>
            </a:extLst>
          </p:cNvPr>
          <p:cNvSpPr txBox="1">
            <a:spLocks/>
          </p:cNvSpPr>
          <p:nvPr/>
        </p:nvSpPr>
        <p:spPr>
          <a:xfrm>
            <a:off x="875146" y="562428"/>
            <a:ext cx="10291553" cy="4928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400" b="1" dirty="0">
                <a:solidFill>
                  <a:srgbClr val="C00000"/>
                </a:solidFill>
              </a:rPr>
              <a:t>Estado de situación financiera - Activos</a:t>
            </a:r>
          </a:p>
        </p:txBody>
      </p:sp>
      <p:pic>
        <p:nvPicPr>
          <p:cNvPr id="5" name="Imagen 4">
            <a:extLst>
              <a:ext uri="{FF2B5EF4-FFF2-40B4-BE49-F238E27FC236}">
                <a16:creationId xmlns:a16="http://schemas.microsoft.com/office/drawing/2014/main" id="{48E39F09-E6DF-21B6-3052-E3DEA7025BC9}"/>
              </a:ext>
            </a:extLst>
          </p:cNvPr>
          <p:cNvPicPr>
            <a:picLocks noChangeAspect="1"/>
          </p:cNvPicPr>
          <p:nvPr/>
        </p:nvPicPr>
        <p:blipFill rotWithShape="1">
          <a:blip r:embed="rId4"/>
          <a:srcRect r="1828"/>
          <a:stretch/>
        </p:blipFill>
        <p:spPr>
          <a:xfrm>
            <a:off x="423685" y="1267055"/>
            <a:ext cx="6590834" cy="4979267"/>
          </a:xfrm>
          <a:prstGeom prst="rect">
            <a:avLst/>
          </a:prstGeom>
        </p:spPr>
      </p:pic>
      <p:sp>
        <p:nvSpPr>
          <p:cNvPr id="38" name="CuadroTexto 37">
            <a:extLst>
              <a:ext uri="{FF2B5EF4-FFF2-40B4-BE49-F238E27FC236}">
                <a16:creationId xmlns:a16="http://schemas.microsoft.com/office/drawing/2014/main" id="{7150BDFA-9050-6C19-C0BA-A2E195FD8619}"/>
              </a:ext>
            </a:extLst>
          </p:cNvPr>
          <p:cNvSpPr txBox="1"/>
          <p:nvPr/>
        </p:nvSpPr>
        <p:spPr>
          <a:xfrm>
            <a:off x="8415377" y="1333641"/>
            <a:ext cx="2474945" cy="369332"/>
          </a:xfrm>
          <a:prstGeom prst="rect">
            <a:avLst/>
          </a:prstGeom>
          <a:noFill/>
        </p:spPr>
        <p:txBody>
          <a:bodyPr wrap="square" rtlCol="0">
            <a:spAutoFit/>
          </a:bodyPr>
          <a:lstStyle>
            <a:defPPr>
              <a:defRPr lang="es-ES"/>
            </a:defPPr>
            <a:lvl1pPr marR="0" lvl="0" indent="0" fontAlgn="auto">
              <a:lnSpc>
                <a:spcPct val="100000"/>
              </a:lnSpc>
              <a:spcBef>
                <a:spcPts val="0"/>
              </a:spcBef>
              <a:spcAft>
                <a:spcPts val="0"/>
              </a:spcAft>
              <a:buClrTx/>
              <a:buSzTx/>
              <a:buFontTx/>
              <a:buNone/>
              <a:tabLst/>
              <a:defRPr b="1" u="sng">
                <a:solidFill>
                  <a:srgbClr val="3584CB"/>
                </a:solidFill>
                <a:latin typeface="Calibri" panose="020F0502020204030204"/>
              </a:defRPr>
            </a:lvl1pPr>
          </a:lstStyle>
          <a:p>
            <a:r>
              <a:rPr lang="es-PE" dirty="0">
                <a:solidFill>
                  <a:schemeClr val="tx1"/>
                </a:solidFill>
                <a:latin typeface="+mn-lt"/>
              </a:rPr>
              <a:t>Variación 2022 vs 2021</a:t>
            </a:r>
          </a:p>
        </p:txBody>
      </p:sp>
      <p:sp>
        <p:nvSpPr>
          <p:cNvPr id="41" name="Rectángulo 40">
            <a:extLst>
              <a:ext uri="{FF2B5EF4-FFF2-40B4-BE49-F238E27FC236}">
                <a16:creationId xmlns:a16="http://schemas.microsoft.com/office/drawing/2014/main" id="{E45CE0C3-CD77-939B-6FB7-ED045B17E1AC}"/>
              </a:ext>
              <a:ext uri="{C183D7F6-B498-43B3-948B-1728B52AA6E4}">
                <adec:decorative xmlns:adec="http://schemas.microsoft.com/office/drawing/2017/decorative" val="1"/>
              </a:ext>
            </a:extLst>
          </p:cNvPr>
          <p:cNvSpPr/>
          <p:nvPr/>
        </p:nvSpPr>
        <p:spPr>
          <a:xfrm flipH="1">
            <a:off x="8513321" y="1978714"/>
            <a:ext cx="127820" cy="73713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42" name="Cuadro de texto 47">
            <a:extLst>
              <a:ext uri="{FF2B5EF4-FFF2-40B4-BE49-F238E27FC236}">
                <a16:creationId xmlns:a16="http://schemas.microsoft.com/office/drawing/2014/main" id="{42A92DEE-99F8-C03F-16DE-4F598132CAEB}"/>
              </a:ext>
            </a:extLst>
          </p:cNvPr>
          <p:cNvSpPr txBox="1"/>
          <p:nvPr/>
        </p:nvSpPr>
        <p:spPr>
          <a:xfrm flipH="1">
            <a:off x="7060770" y="1992911"/>
            <a:ext cx="1320335" cy="669414"/>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1450" b="1" i="0" u="none" strike="noStrike" kern="1200" cap="none" spc="0" normalizeH="0" baseline="0" noProof="1">
                <a:ln>
                  <a:noFill/>
                </a:ln>
                <a:solidFill>
                  <a:srgbClr val="C00000"/>
                </a:solidFill>
                <a:effectLst/>
                <a:uLnTx/>
                <a:uFillTx/>
                <a:latin typeface="Calibri" panose="020F0502020204030204"/>
                <a:ea typeface="+mn-ea"/>
                <a:cs typeface="+mn-cs"/>
              </a:rPr>
              <a:t>Efectivo y equivalentes al efectivo</a:t>
            </a:r>
          </a:p>
        </p:txBody>
      </p:sp>
      <p:sp>
        <p:nvSpPr>
          <p:cNvPr id="43" name="Cuadro de texto 47">
            <a:extLst>
              <a:ext uri="{FF2B5EF4-FFF2-40B4-BE49-F238E27FC236}">
                <a16:creationId xmlns:a16="http://schemas.microsoft.com/office/drawing/2014/main" id="{7F28C486-B20E-BDAA-2747-1F850903C693}"/>
              </a:ext>
            </a:extLst>
          </p:cNvPr>
          <p:cNvSpPr txBox="1"/>
          <p:nvPr/>
        </p:nvSpPr>
        <p:spPr>
          <a:xfrm>
            <a:off x="8773357" y="1971580"/>
            <a:ext cx="1933972" cy="723275"/>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1" noProof="1">
                <a:solidFill>
                  <a:srgbClr val="404040"/>
                </a:solidFill>
                <a:latin typeface="Calibri Light" panose="020F0302020204030204"/>
              </a:rPr>
              <a:t>Depósitos en instituciones financieras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500" b="1" noProof="1">
              <a:solidFill>
                <a:srgbClr val="404040"/>
              </a:solidFill>
              <a:latin typeface="Calibri Light"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1">
                <a:ln>
                  <a:noFill/>
                </a:ln>
                <a:solidFill>
                  <a:srgbClr val="404040"/>
                </a:solidFill>
                <a:effectLst/>
                <a:uLnTx/>
                <a:uFillTx/>
                <a:latin typeface="Calibri Light" panose="020F0302020204030204"/>
                <a:ea typeface="+mn-ea"/>
                <a:cs typeface="+mn-cs"/>
              </a:rPr>
              <a:t>(BCRP S/ 20 180)</a:t>
            </a:r>
          </a:p>
        </p:txBody>
      </p:sp>
      <p:sp>
        <p:nvSpPr>
          <p:cNvPr id="47" name="Cuadro de texto 47">
            <a:extLst>
              <a:ext uri="{FF2B5EF4-FFF2-40B4-BE49-F238E27FC236}">
                <a16:creationId xmlns:a16="http://schemas.microsoft.com/office/drawing/2014/main" id="{A32FB213-56C1-9502-EA28-2B49C5109802}"/>
              </a:ext>
            </a:extLst>
          </p:cNvPr>
          <p:cNvSpPr txBox="1"/>
          <p:nvPr/>
        </p:nvSpPr>
        <p:spPr>
          <a:xfrm>
            <a:off x="11018111" y="2055604"/>
            <a:ext cx="842160" cy="215444"/>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1">
                <a:ln>
                  <a:noFill/>
                </a:ln>
                <a:solidFill>
                  <a:srgbClr val="404040"/>
                </a:solidFill>
                <a:effectLst/>
                <a:uLnTx/>
                <a:uFillTx/>
                <a:latin typeface="Calibri Light" panose="020F0302020204030204"/>
                <a:ea typeface="+mn-ea"/>
                <a:cs typeface="+mn-cs"/>
              </a:rPr>
              <a:t>S/ 22 488</a:t>
            </a:r>
          </a:p>
        </p:txBody>
      </p:sp>
      <p:sp>
        <p:nvSpPr>
          <p:cNvPr id="48" name="Flecha: hacia abajo 47">
            <a:extLst>
              <a:ext uri="{FF2B5EF4-FFF2-40B4-BE49-F238E27FC236}">
                <a16:creationId xmlns:a16="http://schemas.microsoft.com/office/drawing/2014/main" id="{C6C10B7A-D7FE-E89B-CF78-747B0F0AAC17}"/>
              </a:ext>
            </a:extLst>
          </p:cNvPr>
          <p:cNvSpPr/>
          <p:nvPr/>
        </p:nvSpPr>
        <p:spPr>
          <a:xfrm>
            <a:off x="10766928" y="2093942"/>
            <a:ext cx="118967" cy="196976"/>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9" name="Rectángulo 48">
            <a:extLst>
              <a:ext uri="{FF2B5EF4-FFF2-40B4-BE49-F238E27FC236}">
                <a16:creationId xmlns:a16="http://schemas.microsoft.com/office/drawing/2014/main" id="{64A64A3D-8394-6F5E-6CB4-1DD9CEE317B5}"/>
              </a:ext>
              <a:ext uri="{C183D7F6-B498-43B3-948B-1728B52AA6E4}">
                <adec:decorative xmlns:adec="http://schemas.microsoft.com/office/drawing/2017/decorative" val="1"/>
              </a:ext>
            </a:extLst>
          </p:cNvPr>
          <p:cNvSpPr/>
          <p:nvPr/>
        </p:nvSpPr>
        <p:spPr>
          <a:xfrm flipH="1">
            <a:off x="8518239" y="3069353"/>
            <a:ext cx="127820" cy="73713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50" name="Cuadro de texto 47">
            <a:extLst>
              <a:ext uri="{FF2B5EF4-FFF2-40B4-BE49-F238E27FC236}">
                <a16:creationId xmlns:a16="http://schemas.microsoft.com/office/drawing/2014/main" id="{A95E5937-8F2A-9D8E-EDB5-C5FADAD5D6D1}"/>
              </a:ext>
            </a:extLst>
          </p:cNvPr>
          <p:cNvSpPr txBox="1"/>
          <p:nvPr/>
        </p:nvSpPr>
        <p:spPr>
          <a:xfrm flipH="1">
            <a:off x="7065688" y="3195119"/>
            <a:ext cx="1320335" cy="446276"/>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1450" b="1" i="0" u="none" strike="noStrike" kern="1200" cap="none" spc="0" normalizeH="0" baseline="0" noProof="1">
                <a:ln>
                  <a:noFill/>
                </a:ln>
                <a:solidFill>
                  <a:srgbClr val="C00000"/>
                </a:solidFill>
                <a:effectLst/>
                <a:uLnTx/>
                <a:uFillTx/>
                <a:latin typeface="Calibri" panose="020F0502020204030204"/>
                <a:ea typeface="+mn-ea"/>
                <a:cs typeface="+mn-cs"/>
              </a:rPr>
              <a:t>Inversiones financieras</a:t>
            </a:r>
          </a:p>
        </p:txBody>
      </p:sp>
      <p:sp>
        <p:nvSpPr>
          <p:cNvPr id="51" name="Cuadro de texto 47">
            <a:extLst>
              <a:ext uri="{FF2B5EF4-FFF2-40B4-BE49-F238E27FC236}">
                <a16:creationId xmlns:a16="http://schemas.microsoft.com/office/drawing/2014/main" id="{F8C5F16C-1374-88EA-76F8-AB2262E97C1B}"/>
              </a:ext>
            </a:extLst>
          </p:cNvPr>
          <p:cNvSpPr txBox="1"/>
          <p:nvPr/>
        </p:nvSpPr>
        <p:spPr>
          <a:xfrm>
            <a:off x="8778275" y="3169941"/>
            <a:ext cx="1933972" cy="507831"/>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1" noProof="1">
                <a:solidFill>
                  <a:srgbClr val="404040"/>
                </a:solidFill>
                <a:latin typeface="Calibri Light" panose="020F0302020204030204"/>
              </a:rPr>
              <a:t>Activos financieros en FED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500" b="1" noProof="1">
              <a:solidFill>
                <a:srgbClr val="404040"/>
              </a:solidFill>
              <a:latin typeface="Calibri Light"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1">
                <a:ln>
                  <a:noFill/>
                </a:ln>
                <a:solidFill>
                  <a:srgbClr val="404040"/>
                </a:solidFill>
                <a:effectLst/>
                <a:uLnTx/>
                <a:uFillTx/>
                <a:latin typeface="Calibri Light" panose="020F0302020204030204"/>
                <a:ea typeface="+mn-ea"/>
                <a:cs typeface="+mn-cs"/>
              </a:rPr>
              <a:t>Instrumentos de capital</a:t>
            </a:r>
          </a:p>
        </p:txBody>
      </p:sp>
      <p:sp>
        <p:nvSpPr>
          <p:cNvPr id="52" name="Cuadro de texto 47">
            <a:extLst>
              <a:ext uri="{FF2B5EF4-FFF2-40B4-BE49-F238E27FC236}">
                <a16:creationId xmlns:a16="http://schemas.microsoft.com/office/drawing/2014/main" id="{360F9126-A20F-DAC8-6552-092743D7C12F}"/>
              </a:ext>
            </a:extLst>
          </p:cNvPr>
          <p:cNvSpPr txBox="1"/>
          <p:nvPr/>
        </p:nvSpPr>
        <p:spPr>
          <a:xfrm>
            <a:off x="11023029" y="3146243"/>
            <a:ext cx="842160" cy="215444"/>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1">
                <a:ln>
                  <a:noFill/>
                </a:ln>
                <a:solidFill>
                  <a:srgbClr val="404040"/>
                </a:solidFill>
                <a:effectLst/>
                <a:uLnTx/>
                <a:uFillTx/>
                <a:latin typeface="Calibri Light" panose="020F0302020204030204"/>
                <a:ea typeface="+mn-ea"/>
                <a:cs typeface="+mn-cs"/>
              </a:rPr>
              <a:t>S/ 14 694</a:t>
            </a:r>
          </a:p>
        </p:txBody>
      </p:sp>
      <p:sp>
        <p:nvSpPr>
          <p:cNvPr id="53" name="Flecha: hacia abajo 52">
            <a:extLst>
              <a:ext uri="{FF2B5EF4-FFF2-40B4-BE49-F238E27FC236}">
                <a16:creationId xmlns:a16="http://schemas.microsoft.com/office/drawing/2014/main" id="{DA4DF5FD-820B-699C-B6CB-A18CF153CD8C}"/>
              </a:ext>
            </a:extLst>
          </p:cNvPr>
          <p:cNvSpPr/>
          <p:nvPr/>
        </p:nvSpPr>
        <p:spPr>
          <a:xfrm>
            <a:off x="10771846" y="3184581"/>
            <a:ext cx="118967" cy="196976"/>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4" name="Cuadro de texto 47">
            <a:extLst>
              <a:ext uri="{FF2B5EF4-FFF2-40B4-BE49-F238E27FC236}">
                <a16:creationId xmlns:a16="http://schemas.microsoft.com/office/drawing/2014/main" id="{84EDED1C-D3BE-481A-9FC6-26E3A7078E81}"/>
              </a:ext>
            </a:extLst>
          </p:cNvPr>
          <p:cNvSpPr txBox="1"/>
          <p:nvPr/>
        </p:nvSpPr>
        <p:spPr>
          <a:xfrm>
            <a:off x="11106601" y="3475625"/>
            <a:ext cx="842160" cy="215444"/>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1">
                <a:ln>
                  <a:noFill/>
                </a:ln>
                <a:solidFill>
                  <a:srgbClr val="404040"/>
                </a:solidFill>
                <a:effectLst/>
                <a:uLnTx/>
                <a:uFillTx/>
                <a:latin typeface="Calibri Light" panose="020F0302020204030204"/>
                <a:ea typeface="+mn-ea"/>
                <a:cs typeface="+mn-cs"/>
              </a:rPr>
              <a:t>S/ 9 666</a:t>
            </a:r>
          </a:p>
        </p:txBody>
      </p:sp>
      <p:sp>
        <p:nvSpPr>
          <p:cNvPr id="55" name="Flecha: hacia abajo 54">
            <a:extLst>
              <a:ext uri="{FF2B5EF4-FFF2-40B4-BE49-F238E27FC236}">
                <a16:creationId xmlns:a16="http://schemas.microsoft.com/office/drawing/2014/main" id="{FC780A31-B785-1848-4C02-7A5FBE63B404}"/>
              </a:ext>
            </a:extLst>
          </p:cNvPr>
          <p:cNvSpPr/>
          <p:nvPr/>
        </p:nvSpPr>
        <p:spPr>
          <a:xfrm>
            <a:off x="10776762" y="3513963"/>
            <a:ext cx="118967" cy="196976"/>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6" name="Rectángulo 55">
            <a:extLst>
              <a:ext uri="{FF2B5EF4-FFF2-40B4-BE49-F238E27FC236}">
                <a16:creationId xmlns:a16="http://schemas.microsoft.com/office/drawing/2014/main" id="{1080E8C0-F17C-38BE-6F45-55F119AAA2D6}"/>
              </a:ext>
              <a:ext uri="{C183D7F6-B498-43B3-948B-1728B52AA6E4}">
                <adec:decorative xmlns:adec="http://schemas.microsoft.com/office/drawing/2017/decorative" val="1"/>
              </a:ext>
            </a:extLst>
          </p:cNvPr>
          <p:cNvSpPr/>
          <p:nvPr/>
        </p:nvSpPr>
        <p:spPr>
          <a:xfrm flipH="1">
            <a:off x="8513325" y="4189490"/>
            <a:ext cx="127820" cy="73713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57" name="Cuadro de texto 47">
            <a:extLst>
              <a:ext uri="{FF2B5EF4-FFF2-40B4-BE49-F238E27FC236}">
                <a16:creationId xmlns:a16="http://schemas.microsoft.com/office/drawing/2014/main" id="{F2ACE245-0EB1-28B2-6ABD-3700CE3F1024}"/>
              </a:ext>
            </a:extLst>
          </p:cNvPr>
          <p:cNvSpPr txBox="1"/>
          <p:nvPr/>
        </p:nvSpPr>
        <p:spPr>
          <a:xfrm flipH="1">
            <a:off x="7070606" y="4315256"/>
            <a:ext cx="1320335" cy="446276"/>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1450" b="1" i="0" u="none" strike="noStrike" kern="1200" cap="none" spc="0" normalizeH="0" baseline="0" noProof="1">
                <a:ln>
                  <a:noFill/>
                </a:ln>
                <a:solidFill>
                  <a:srgbClr val="C00000"/>
                </a:solidFill>
                <a:effectLst/>
                <a:uLnTx/>
                <a:uFillTx/>
                <a:latin typeface="Calibri" panose="020F0502020204030204"/>
                <a:ea typeface="+mn-ea"/>
                <a:cs typeface="+mn-cs"/>
              </a:rPr>
              <a:t>Cartera de créditos</a:t>
            </a:r>
          </a:p>
        </p:txBody>
      </p:sp>
      <p:sp>
        <p:nvSpPr>
          <p:cNvPr id="58" name="Cuadro de texto 47">
            <a:extLst>
              <a:ext uri="{FF2B5EF4-FFF2-40B4-BE49-F238E27FC236}">
                <a16:creationId xmlns:a16="http://schemas.microsoft.com/office/drawing/2014/main" id="{EE809775-313D-BE8D-16A0-5FD9A5AA50FE}"/>
              </a:ext>
            </a:extLst>
          </p:cNvPr>
          <p:cNvSpPr txBox="1"/>
          <p:nvPr/>
        </p:nvSpPr>
        <p:spPr>
          <a:xfrm>
            <a:off x="8773361" y="4290078"/>
            <a:ext cx="1933972" cy="507831"/>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1" noProof="1">
                <a:solidFill>
                  <a:srgbClr val="404040"/>
                </a:solidFill>
                <a:latin typeface="Calibri Light" panose="020F0302020204030204"/>
              </a:rPr>
              <a:t>Garantías – Reactiva Perú</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500" b="1" noProof="1">
              <a:solidFill>
                <a:srgbClr val="404040"/>
              </a:solidFill>
              <a:latin typeface="Calibri Light"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1">
                <a:ln>
                  <a:noFill/>
                </a:ln>
                <a:solidFill>
                  <a:srgbClr val="404040"/>
                </a:solidFill>
                <a:effectLst/>
                <a:uLnTx/>
                <a:uFillTx/>
                <a:latin typeface="Calibri Light" panose="020F0302020204030204"/>
                <a:ea typeface="+mn-ea"/>
                <a:cs typeface="+mn-cs"/>
              </a:rPr>
              <a:t>Créditos vigentes</a:t>
            </a:r>
          </a:p>
        </p:txBody>
      </p:sp>
      <p:sp>
        <p:nvSpPr>
          <p:cNvPr id="59" name="Cuadro de texto 47">
            <a:extLst>
              <a:ext uri="{FF2B5EF4-FFF2-40B4-BE49-F238E27FC236}">
                <a16:creationId xmlns:a16="http://schemas.microsoft.com/office/drawing/2014/main" id="{64C032F3-E476-BCC2-6F64-957E82C2484B}"/>
              </a:ext>
            </a:extLst>
          </p:cNvPr>
          <p:cNvSpPr txBox="1"/>
          <p:nvPr/>
        </p:nvSpPr>
        <p:spPr>
          <a:xfrm>
            <a:off x="11027947" y="4236884"/>
            <a:ext cx="842160" cy="215444"/>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1">
                <a:ln>
                  <a:noFill/>
                </a:ln>
                <a:solidFill>
                  <a:srgbClr val="404040"/>
                </a:solidFill>
                <a:effectLst/>
                <a:uLnTx/>
                <a:uFillTx/>
                <a:latin typeface="Calibri Light" panose="020F0302020204030204"/>
                <a:ea typeface="+mn-ea"/>
                <a:cs typeface="+mn-cs"/>
              </a:rPr>
              <a:t>S/ 18 621</a:t>
            </a:r>
          </a:p>
        </p:txBody>
      </p:sp>
      <p:sp>
        <p:nvSpPr>
          <p:cNvPr id="60" name="Flecha: hacia abajo 59">
            <a:extLst>
              <a:ext uri="{FF2B5EF4-FFF2-40B4-BE49-F238E27FC236}">
                <a16:creationId xmlns:a16="http://schemas.microsoft.com/office/drawing/2014/main" id="{C4F51F67-523E-573C-6836-ACC17993BBA8}"/>
              </a:ext>
            </a:extLst>
          </p:cNvPr>
          <p:cNvSpPr/>
          <p:nvPr/>
        </p:nvSpPr>
        <p:spPr>
          <a:xfrm>
            <a:off x="10763420" y="4256550"/>
            <a:ext cx="118967" cy="196976"/>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61" name="Cuadro de texto 47">
            <a:extLst>
              <a:ext uri="{FF2B5EF4-FFF2-40B4-BE49-F238E27FC236}">
                <a16:creationId xmlns:a16="http://schemas.microsoft.com/office/drawing/2014/main" id="{58FFCBE8-5549-B91A-6D12-B075A2D89EE4}"/>
              </a:ext>
            </a:extLst>
          </p:cNvPr>
          <p:cNvSpPr txBox="1"/>
          <p:nvPr/>
        </p:nvSpPr>
        <p:spPr>
          <a:xfrm>
            <a:off x="11111519" y="4585930"/>
            <a:ext cx="842160" cy="215444"/>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1">
                <a:ln>
                  <a:noFill/>
                </a:ln>
                <a:solidFill>
                  <a:srgbClr val="404040"/>
                </a:solidFill>
                <a:effectLst/>
                <a:uLnTx/>
                <a:uFillTx/>
                <a:latin typeface="Calibri Light" panose="020F0302020204030204"/>
                <a:ea typeface="+mn-ea"/>
                <a:cs typeface="+mn-cs"/>
              </a:rPr>
              <a:t>S/ 5 758</a:t>
            </a:r>
          </a:p>
        </p:txBody>
      </p:sp>
      <p:sp>
        <p:nvSpPr>
          <p:cNvPr id="62" name="Flecha: hacia abajo 61">
            <a:extLst>
              <a:ext uri="{FF2B5EF4-FFF2-40B4-BE49-F238E27FC236}">
                <a16:creationId xmlns:a16="http://schemas.microsoft.com/office/drawing/2014/main" id="{0F0AEB2A-E2FF-1E7F-00D2-E62461196E1E}"/>
              </a:ext>
            </a:extLst>
          </p:cNvPr>
          <p:cNvSpPr/>
          <p:nvPr/>
        </p:nvSpPr>
        <p:spPr>
          <a:xfrm flipV="1">
            <a:off x="10762502" y="4553629"/>
            <a:ext cx="127820" cy="215442"/>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1" name="Rectángulo 80">
            <a:extLst>
              <a:ext uri="{FF2B5EF4-FFF2-40B4-BE49-F238E27FC236}">
                <a16:creationId xmlns:a16="http://schemas.microsoft.com/office/drawing/2014/main" id="{7AFAD95C-1502-A27A-406A-C678CC452992}"/>
              </a:ext>
              <a:ext uri="{C183D7F6-B498-43B3-948B-1728B52AA6E4}">
                <adec:decorative xmlns:adec="http://schemas.microsoft.com/office/drawing/2017/decorative" val="1"/>
              </a:ext>
            </a:extLst>
          </p:cNvPr>
          <p:cNvSpPr/>
          <p:nvPr/>
        </p:nvSpPr>
        <p:spPr>
          <a:xfrm flipH="1">
            <a:off x="8537908" y="5268511"/>
            <a:ext cx="127820" cy="73713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82" name="Cuadro de texto 47">
            <a:extLst>
              <a:ext uri="{FF2B5EF4-FFF2-40B4-BE49-F238E27FC236}">
                <a16:creationId xmlns:a16="http://schemas.microsoft.com/office/drawing/2014/main" id="{57ED9F1E-96A2-CF64-B9BC-996FE5AD7818}"/>
              </a:ext>
            </a:extLst>
          </p:cNvPr>
          <p:cNvSpPr txBox="1"/>
          <p:nvPr/>
        </p:nvSpPr>
        <p:spPr>
          <a:xfrm>
            <a:off x="8797944" y="5369099"/>
            <a:ext cx="1933972" cy="507831"/>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1" noProof="1">
                <a:solidFill>
                  <a:srgbClr val="404040"/>
                </a:solidFill>
                <a:latin typeface="Calibri Light" panose="020F0302020204030204"/>
              </a:rPr>
              <a:t>Edificios y estructuras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500" b="1" noProof="1">
              <a:solidFill>
                <a:srgbClr val="404040"/>
              </a:solidFill>
              <a:latin typeface="Calibri Light"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1">
                <a:ln>
                  <a:noFill/>
                </a:ln>
                <a:solidFill>
                  <a:srgbClr val="404040"/>
                </a:solidFill>
                <a:effectLst/>
                <a:uLnTx/>
                <a:uFillTx/>
                <a:latin typeface="Calibri Light" panose="020F0302020204030204"/>
                <a:ea typeface="+mn-ea"/>
                <a:cs typeface="+mn-cs"/>
              </a:rPr>
              <a:t>Obras en curso</a:t>
            </a:r>
          </a:p>
        </p:txBody>
      </p:sp>
      <p:sp>
        <p:nvSpPr>
          <p:cNvPr id="84" name="Flecha: hacia abajo 83">
            <a:extLst>
              <a:ext uri="{FF2B5EF4-FFF2-40B4-BE49-F238E27FC236}">
                <a16:creationId xmlns:a16="http://schemas.microsoft.com/office/drawing/2014/main" id="{F2B1B85B-E8B2-B5AA-2011-6AFFC0C05FD3}"/>
              </a:ext>
            </a:extLst>
          </p:cNvPr>
          <p:cNvSpPr/>
          <p:nvPr/>
        </p:nvSpPr>
        <p:spPr>
          <a:xfrm flipV="1">
            <a:off x="10787085" y="5632650"/>
            <a:ext cx="127820" cy="215442"/>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5" name="Cuadro de texto 47">
            <a:extLst>
              <a:ext uri="{FF2B5EF4-FFF2-40B4-BE49-F238E27FC236}">
                <a16:creationId xmlns:a16="http://schemas.microsoft.com/office/drawing/2014/main" id="{A2EFA58F-FA8C-0854-D7F9-CAD22F7644D4}"/>
              </a:ext>
            </a:extLst>
          </p:cNvPr>
          <p:cNvSpPr txBox="1"/>
          <p:nvPr/>
        </p:nvSpPr>
        <p:spPr>
          <a:xfrm flipH="1">
            <a:off x="7085356" y="5335282"/>
            <a:ext cx="1320335" cy="446276"/>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1450" b="1" i="0" u="none" strike="noStrike" kern="1200" cap="none" spc="0" normalizeH="0" baseline="0" noProof="1">
                <a:ln>
                  <a:noFill/>
                </a:ln>
                <a:solidFill>
                  <a:srgbClr val="C00000"/>
                </a:solidFill>
                <a:effectLst/>
                <a:uLnTx/>
                <a:uFillTx/>
                <a:latin typeface="Calibri" panose="020F0502020204030204"/>
                <a:ea typeface="+mn-ea"/>
                <a:cs typeface="+mn-cs"/>
              </a:rPr>
              <a:t>Propiedades, planta y equipo</a:t>
            </a:r>
          </a:p>
        </p:txBody>
      </p:sp>
      <p:sp>
        <p:nvSpPr>
          <p:cNvPr id="86" name="Cuadro de texto 47">
            <a:extLst>
              <a:ext uri="{FF2B5EF4-FFF2-40B4-BE49-F238E27FC236}">
                <a16:creationId xmlns:a16="http://schemas.microsoft.com/office/drawing/2014/main" id="{B3308159-EB4D-F179-1129-38585CB6D939}"/>
              </a:ext>
            </a:extLst>
          </p:cNvPr>
          <p:cNvSpPr txBox="1"/>
          <p:nvPr/>
        </p:nvSpPr>
        <p:spPr>
          <a:xfrm>
            <a:off x="11013199" y="5325737"/>
            <a:ext cx="842160" cy="215444"/>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1">
                <a:ln>
                  <a:noFill/>
                </a:ln>
                <a:solidFill>
                  <a:srgbClr val="404040"/>
                </a:solidFill>
                <a:effectLst/>
                <a:uLnTx/>
                <a:uFillTx/>
                <a:latin typeface="Calibri Light" panose="020F0302020204030204"/>
                <a:ea typeface="+mn-ea"/>
                <a:cs typeface="+mn-cs"/>
              </a:rPr>
              <a:t>S/ 10 193</a:t>
            </a:r>
          </a:p>
        </p:txBody>
      </p:sp>
      <p:sp>
        <p:nvSpPr>
          <p:cNvPr id="87" name="Cuadro de texto 47">
            <a:extLst>
              <a:ext uri="{FF2B5EF4-FFF2-40B4-BE49-F238E27FC236}">
                <a16:creationId xmlns:a16="http://schemas.microsoft.com/office/drawing/2014/main" id="{FE6BF5F5-EE79-7186-53F2-9C061D9FDCE9}"/>
              </a:ext>
            </a:extLst>
          </p:cNvPr>
          <p:cNvSpPr txBox="1"/>
          <p:nvPr/>
        </p:nvSpPr>
        <p:spPr>
          <a:xfrm>
            <a:off x="11047611" y="5674783"/>
            <a:ext cx="842160" cy="215444"/>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1">
                <a:ln>
                  <a:noFill/>
                </a:ln>
                <a:solidFill>
                  <a:srgbClr val="404040"/>
                </a:solidFill>
                <a:effectLst/>
                <a:uLnTx/>
                <a:uFillTx/>
                <a:latin typeface="Calibri Light" panose="020F0302020204030204"/>
                <a:ea typeface="+mn-ea"/>
                <a:cs typeface="+mn-cs"/>
              </a:rPr>
              <a:t>S/ 21 481</a:t>
            </a:r>
          </a:p>
        </p:txBody>
      </p:sp>
      <p:sp>
        <p:nvSpPr>
          <p:cNvPr id="88" name="Flecha: hacia abajo 87">
            <a:extLst>
              <a:ext uri="{FF2B5EF4-FFF2-40B4-BE49-F238E27FC236}">
                <a16:creationId xmlns:a16="http://schemas.microsoft.com/office/drawing/2014/main" id="{1A9FF313-603F-0043-FCC1-CA8958983780}"/>
              </a:ext>
            </a:extLst>
          </p:cNvPr>
          <p:cNvSpPr/>
          <p:nvPr/>
        </p:nvSpPr>
        <p:spPr>
          <a:xfrm flipV="1">
            <a:off x="10782168" y="5313099"/>
            <a:ext cx="127820" cy="215442"/>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9" name="Marcador de número de diapositiva 88">
            <a:extLst>
              <a:ext uri="{FF2B5EF4-FFF2-40B4-BE49-F238E27FC236}">
                <a16:creationId xmlns:a16="http://schemas.microsoft.com/office/drawing/2014/main" id="{50B94452-10F4-0B1C-FC86-9073F05FCD42}"/>
              </a:ext>
            </a:extLst>
          </p:cNvPr>
          <p:cNvSpPr>
            <a:spLocks noGrp="1"/>
          </p:cNvSpPr>
          <p:nvPr>
            <p:ph type="sldNum" sz="quarter" idx="12"/>
          </p:nvPr>
        </p:nvSpPr>
        <p:spPr/>
        <p:txBody>
          <a:bodyPr/>
          <a:lstStyle/>
          <a:p>
            <a:fld id="{E391E93C-D7FD-40F9-BA37-0E9A46B54C72}" type="slidenum">
              <a:rPr lang="es-PE" smtClean="0"/>
              <a:pPr/>
              <a:t>21</a:t>
            </a:fld>
            <a:endParaRPr lang="es-PE" dirty="0"/>
          </a:p>
        </p:txBody>
      </p:sp>
    </p:spTree>
    <p:extLst>
      <p:ext uri="{BB962C8B-B14F-4D97-AF65-F5344CB8AC3E}">
        <p14:creationId xmlns:p14="http://schemas.microsoft.com/office/powerpoint/2010/main" val="2320121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BBAC50-71DA-26C8-0A18-573317B8BC82}"/>
              </a:ext>
            </a:extLst>
          </p:cNvPr>
          <p:cNvSpPr txBox="1">
            <a:spLocks/>
          </p:cNvSpPr>
          <p:nvPr/>
        </p:nvSpPr>
        <p:spPr>
          <a:xfrm>
            <a:off x="875146" y="562428"/>
            <a:ext cx="10291553" cy="4928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400" b="1" dirty="0">
                <a:solidFill>
                  <a:srgbClr val="C00000"/>
                </a:solidFill>
              </a:rPr>
              <a:t>Estado de situación financiera – Pasivos y patrimonio</a:t>
            </a:r>
          </a:p>
        </p:txBody>
      </p:sp>
      <p:pic>
        <p:nvPicPr>
          <p:cNvPr id="12" name="Imagen 11">
            <a:extLst>
              <a:ext uri="{FF2B5EF4-FFF2-40B4-BE49-F238E27FC236}">
                <a16:creationId xmlns:a16="http://schemas.microsoft.com/office/drawing/2014/main" id="{7AB80F5F-D6C9-16D2-8994-69E0575DB6DD}"/>
              </a:ext>
            </a:extLst>
          </p:cNvPr>
          <p:cNvPicPr>
            <a:picLocks noChangeAspect="1"/>
          </p:cNvPicPr>
          <p:nvPr/>
        </p:nvPicPr>
        <p:blipFill>
          <a:blip r:embed="rId4"/>
          <a:stretch>
            <a:fillRect/>
          </a:stretch>
        </p:blipFill>
        <p:spPr>
          <a:xfrm>
            <a:off x="456829" y="1255210"/>
            <a:ext cx="6458381" cy="5004546"/>
          </a:xfrm>
          <a:prstGeom prst="rect">
            <a:avLst/>
          </a:prstGeom>
        </p:spPr>
      </p:pic>
      <p:sp>
        <p:nvSpPr>
          <p:cNvPr id="13" name="CuadroTexto 12">
            <a:extLst>
              <a:ext uri="{FF2B5EF4-FFF2-40B4-BE49-F238E27FC236}">
                <a16:creationId xmlns:a16="http://schemas.microsoft.com/office/drawing/2014/main" id="{5F24A09C-AF0C-DDB5-4E86-9ADBC42EA308}"/>
              </a:ext>
            </a:extLst>
          </p:cNvPr>
          <p:cNvSpPr txBox="1"/>
          <p:nvPr/>
        </p:nvSpPr>
        <p:spPr>
          <a:xfrm>
            <a:off x="8415377" y="1582971"/>
            <a:ext cx="2474945" cy="369332"/>
          </a:xfrm>
          <a:prstGeom prst="rect">
            <a:avLst/>
          </a:prstGeom>
          <a:noFill/>
        </p:spPr>
        <p:txBody>
          <a:bodyPr wrap="square" rtlCol="0">
            <a:spAutoFit/>
          </a:bodyPr>
          <a:lstStyle>
            <a:defPPr>
              <a:defRPr lang="es-ES"/>
            </a:defPPr>
            <a:lvl1pPr marR="0" lvl="0" indent="0" fontAlgn="auto">
              <a:lnSpc>
                <a:spcPct val="100000"/>
              </a:lnSpc>
              <a:spcBef>
                <a:spcPts val="0"/>
              </a:spcBef>
              <a:spcAft>
                <a:spcPts val="0"/>
              </a:spcAft>
              <a:buClrTx/>
              <a:buSzTx/>
              <a:buFontTx/>
              <a:buNone/>
              <a:tabLst/>
              <a:defRPr b="1" u="sng">
                <a:solidFill>
                  <a:srgbClr val="3584CB"/>
                </a:solidFill>
                <a:latin typeface="Calibri" panose="020F0502020204030204"/>
              </a:defRPr>
            </a:lvl1pPr>
          </a:lstStyle>
          <a:p>
            <a:r>
              <a:rPr lang="es-PE" dirty="0">
                <a:solidFill>
                  <a:schemeClr val="tx1"/>
                </a:solidFill>
                <a:latin typeface="+mn-lt"/>
              </a:rPr>
              <a:t>Variación 2022 vs 2021</a:t>
            </a:r>
          </a:p>
        </p:txBody>
      </p:sp>
      <p:sp>
        <p:nvSpPr>
          <p:cNvPr id="14" name="Rectángulo 13">
            <a:extLst>
              <a:ext uri="{FF2B5EF4-FFF2-40B4-BE49-F238E27FC236}">
                <a16:creationId xmlns:a16="http://schemas.microsoft.com/office/drawing/2014/main" id="{187B26BE-FE5C-0ECA-B56F-CC088946B9B7}"/>
              </a:ext>
              <a:ext uri="{C183D7F6-B498-43B3-948B-1728B52AA6E4}">
                <adec:decorative xmlns:adec="http://schemas.microsoft.com/office/drawing/2017/decorative" val="1"/>
              </a:ext>
            </a:extLst>
          </p:cNvPr>
          <p:cNvSpPr/>
          <p:nvPr/>
        </p:nvSpPr>
        <p:spPr>
          <a:xfrm flipH="1">
            <a:off x="8513321" y="2427426"/>
            <a:ext cx="127820" cy="73713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15" name="Cuadro de texto 47">
            <a:extLst>
              <a:ext uri="{FF2B5EF4-FFF2-40B4-BE49-F238E27FC236}">
                <a16:creationId xmlns:a16="http://schemas.microsoft.com/office/drawing/2014/main" id="{25A7DD5A-8368-2104-2A2A-5619D9D31608}"/>
              </a:ext>
            </a:extLst>
          </p:cNvPr>
          <p:cNvSpPr txBox="1"/>
          <p:nvPr/>
        </p:nvSpPr>
        <p:spPr>
          <a:xfrm flipH="1">
            <a:off x="7060770" y="2461288"/>
            <a:ext cx="1320335" cy="669414"/>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1450" b="1" i="0" u="none" strike="noStrike" kern="1200" cap="none" spc="0" normalizeH="0" baseline="0" noProof="1">
                <a:ln>
                  <a:noFill/>
                </a:ln>
                <a:solidFill>
                  <a:srgbClr val="C00000"/>
                </a:solidFill>
                <a:effectLst/>
                <a:uLnTx/>
                <a:uFillTx/>
                <a:latin typeface="Calibri" panose="020F0502020204030204"/>
                <a:ea typeface="+mn-ea"/>
                <a:cs typeface="+mn-cs"/>
              </a:rPr>
              <a:t>Obligaciones previsionales, remuneraciones</a:t>
            </a:r>
          </a:p>
        </p:txBody>
      </p:sp>
      <p:sp>
        <p:nvSpPr>
          <p:cNvPr id="16" name="Cuadro de texto 47">
            <a:extLst>
              <a:ext uri="{FF2B5EF4-FFF2-40B4-BE49-F238E27FC236}">
                <a16:creationId xmlns:a16="http://schemas.microsoft.com/office/drawing/2014/main" id="{41C52DD4-79F8-2AD5-4859-2557CA946D68}"/>
              </a:ext>
            </a:extLst>
          </p:cNvPr>
          <p:cNvSpPr txBox="1"/>
          <p:nvPr/>
        </p:nvSpPr>
        <p:spPr>
          <a:xfrm>
            <a:off x="8773357" y="2528014"/>
            <a:ext cx="1933972" cy="507831"/>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1" noProof="1">
                <a:solidFill>
                  <a:srgbClr val="404040"/>
                </a:solidFill>
                <a:latin typeface="Calibri Light" panose="020F0302020204030204"/>
              </a:rPr>
              <a:t>Cálculo actuarial (ONP)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500" b="1" noProof="1">
              <a:solidFill>
                <a:srgbClr val="404040"/>
              </a:solidFill>
              <a:latin typeface="Calibri Light"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1">
                <a:ln>
                  <a:noFill/>
                </a:ln>
                <a:solidFill>
                  <a:srgbClr val="404040"/>
                </a:solidFill>
                <a:effectLst/>
                <a:uLnTx/>
                <a:uFillTx/>
                <a:latin typeface="Calibri Light" panose="020F0302020204030204"/>
                <a:ea typeface="+mn-ea"/>
                <a:cs typeface="+mn-cs"/>
              </a:rPr>
              <a:t>Reserva técnica (CPMP)</a:t>
            </a:r>
          </a:p>
        </p:txBody>
      </p:sp>
      <p:sp>
        <p:nvSpPr>
          <p:cNvPr id="17" name="Cuadro de texto 47">
            <a:extLst>
              <a:ext uri="{FF2B5EF4-FFF2-40B4-BE49-F238E27FC236}">
                <a16:creationId xmlns:a16="http://schemas.microsoft.com/office/drawing/2014/main" id="{F968A7EA-23E5-011B-227E-BAD83DA26C3D}"/>
              </a:ext>
            </a:extLst>
          </p:cNvPr>
          <p:cNvSpPr txBox="1"/>
          <p:nvPr/>
        </p:nvSpPr>
        <p:spPr>
          <a:xfrm>
            <a:off x="11018111" y="2514150"/>
            <a:ext cx="842160" cy="215444"/>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1">
                <a:ln>
                  <a:noFill/>
                </a:ln>
                <a:solidFill>
                  <a:srgbClr val="404040"/>
                </a:solidFill>
                <a:effectLst/>
                <a:uLnTx/>
                <a:uFillTx/>
                <a:latin typeface="Calibri Light" panose="020F0302020204030204"/>
                <a:ea typeface="+mn-ea"/>
                <a:cs typeface="+mn-cs"/>
              </a:rPr>
              <a:t>S/ 43 255</a:t>
            </a:r>
          </a:p>
        </p:txBody>
      </p:sp>
      <p:sp>
        <p:nvSpPr>
          <p:cNvPr id="19" name="Rectángulo 18">
            <a:extLst>
              <a:ext uri="{FF2B5EF4-FFF2-40B4-BE49-F238E27FC236}">
                <a16:creationId xmlns:a16="http://schemas.microsoft.com/office/drawing/2014/main" id="{8973D0C6-3E59-10C2-187A-6C5EEF2AE482}"/>
              </a:ext>
              <a:ext uri="{C183D7F6-B498-43B3-948B-1728B52AA6E4}">
                <adec:decorative xmlns:adec="http://schemas.microsoft.com/office/drawing/2017/decorative" val="1"/>
              </a:ext>
            </a:extLst>
          </p:cNvPr>
          <p:cNvSpPr/>
          <p:nvPr/>
        </p:nvSpPr>
        <p:spPr>
          <a:xfrm flipH="1">
            <a:off x="8518239" y="3582716"/>
            <a:ext cx="127820" cy="73713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20" name="Cuadro de texto 47">
            <a:extLst>
              <a:ext uri="{FF2B5EF4-FFF2-40B4-BE49-F238E27FC236}">
                <a16:creationId xmlns:a16="http://schemas.microsoft.com/office/drawing/2014/main" id="{11E09D37-05AF-DDA9-9045-0266AA674D9D}"/>
              </a:ext>
            </a:extLst>
          </p:cNvPr>
          <p:cNvSpPr txBox="1"/>
          <p:nvPr/>
        </p:nvSpPr>
        <p:spPr>
          <a:xfrm flipH="1">
            <a:off x="7065688" y="3728147"/>
            <a:ext cx="1320335" cy="446276"/>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1450" b="1" i="0" u="none" strike="noStrike" kern="1200" cap="none" spc="0" normalizeH="0" baseline="0" noProof="1">
                <a:ln>
                  <a:noFill/>
                </a:ln>
                <a:solidFill>
                  <a:srgbClr val="C00000"/>
                </a:solidFill>
                <a:effectLst/>
                <a:uLnTx/>
                <a:uFillTx/>
                <a:latin typeface="Calibri" panose="020F0502020204030204"/>
                <a:ea typeface="+mn-ea"/>
                <a:cs typeface="+mn-cs"/>
              </a:rPr>
              <a:t>Obligaciones financieras</a:t>
            </a:r>
          </a:p>
        </p:txBody>
      </p:sp>
      <p:sp>
        <p:nvSpPr>
          <p:cNvPr id="21" name="Cuadro de texto 47">
            <a:extLst>
              <a:ext uri="{FF2B5EF4-FFF2-40B4-BE49-F238E27FC236}">
                <a16:creationId xmlns:a16="http://schemas.microsoft.com/office/drawing/2014/main" id="{7A60BAAD-23AF-925A-BCB4-311B6B21F62A}"/>
              </a:ext>
            </a:extLst>
          </p:cNvPr>
          <p:cNvSpPr txBox="1"/>
          <p:nvPr/>
        </p:nvSpPr>
        <p:spPr>
          <a:xfrm>
            <a:off x="8778275" y="3683304"/>
            <a:ext cx="1933972" cy="507831"/>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1" noProof="1">
                <a:solidFill>
                  <a:srgbClr val="404040"/>
                </a:solidFill>
                <a:latin typeface="Calibri Light" panose="020F0302020204030204"/>
              </a:rPr>
              <a:t>Deuda interna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500" b="1" noProof="1">
              <a:solidFill>
                <a:srgbClr val="404040"/>
              </a:solidFill>
              <a:latin typeface="Calibri Light"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1">
                <a:ln>
                  <a:noFill/>
                </a:ln>
                <a:solidFill>
                  <a:srgbClr val="404040"/>
                </a:solidFill>
                <a:effectLst/>
                <a:uLnTx/>
                <a:uFillTx/>
                <a:latin typeface="Calibri Light" panose="020F0302020204030204"/>
                <a:ea typeface="+mn-ea"/>
                <a:cs typeface="+mn-cs"/>
              </a:rPr>
              <a:t>Deuda externa</a:t>
            </a:r>
          </a:p>
        </p:txBody>
      </p:sp>
      <p:sp>
        <p:nvSpPr>
          <p:cNvPr id="22" name="Cuadro de texto 47">
            <a:extLst>
              <a:ext uri="{FF2B5EF4-FFF2-40B4-BE49-F238E27FC236}">
                <a16:creationId xmlns:a16="http://schemas.microsoft.com/office/drawing/2014/main" id="{F0FF0E5B-D590-141D-9083-8A92B4645A0A}"/>
              </a:ext>
            </a:extLst>
          </p:cNvPr>
          <p:cNvSpPr txBox="1"/>
          <p:nvPr/>
        </p:nvSpPr>
        <p:spPr>
          <a:xfrm>
            <a:off x="11023029" y="3669440"/>
            <a:ext cx="842160" cy="215444"/>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1">
                <a:ln>
                  <a:noFill/>
                </a:ln>
                <a:solidFill>
                  <a:srgbClr val="404040"/>
                </a:solidFill>
                <a:effectLst/>
                <a:uLnTx/>
                <a:uFillTx/>
                <a:latin typeface="Calibri Light" panose="020F0302020204030204"/>
                <a:ea typeface="+mn-ea"/>
                <a:cs typeface="+mn-cs"/>
              </a:rPr>
              <a:t>S/ 10 845</a:t>
            </a:r>
          </a:p>
        </p:txBody>
      </p:sp>
      <p:sp>
        <p:nvSpPr>
          <p:cNvPr id="24" name="Cuadro de texto 47">
            <a:extLst>
              <a:ext uri="{FF2B5EF4-FFF2-40B4-BE49-F238E27FC236}">
                <a16:creationId xmlns:a16="http://schemas.microsoft.com/office/drawing/2014/main" id="{34777BFB-DA0C-EB8F-13F6-D51D3110AF27}"/>
              </a:ext>
            </a:extLst>
          </p:cNvPr>
          <p:cNvSpPr txBox="1"/>
          <p:nvPr/>
        </p:nvSpPr>
        <p:spPr>
          <a:xfrm>
            <a:off x="11106601" y="3998822"/>
            <a:ext cx="842160" cy="215444"/>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1">
                <a:ln>
                  <a:noFill/>
                </a:ln>
                <a:solidFill>
                  <a:srgbClr val="404040"/>
                </a:solidFill>
                <a:effectLst/>
                <a:uLnTx/>
                <a:uFillTx/>
                <a:latin typeface="Calibri Light" panose="020F0302020204030204"/>
                <a:ea typeface="+mn-ea"/>
                <a:cs typeface="+mn-cs"/>
              </a:rPr>
              <a:t>S/ 5 852</a:t>
            </a:r>
          </a:p>
        </p:txBody>
      </p:sp>
      <p:sp>
        <p:nvSpPr>
          <p:cNvPr id="25" name="Flecha: hacia abajo 24">
            <a:extLst>
              <a:ext uri="{FF2B5EF4-FFF2-40B4-BE49-F238E27FC236}">
                <a16:creationId xmlns:a16="http://schemas.microsoft.com/office/drawing/2014/main" id="{C37B50C6-432F-5E0C-594E-5F3DFCC52F6C}"/>
              </a:ext>
            </a:extLst>
          </p:cNvPr>
          <p:cNvSpPr/>
          <p:nvPr/>
        </p:nvSpPr>
        <p:spPr>
          <a:xfrm>
            <a:off x="10776762" y="4017494"/>
            <a:ext cx="123392" cy="215442"/>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3" name="Flecha: hacia abajo 32">
            <a:extLst>
              <a:ext uri="{FF2B5EF4-FFF2-40B4-BE49-F238E27FC236}">
                <a16:creationId xmlns:a16="http://schemas.microsoft.com/office/drawing/2014/main" id="{1A5CB194-589C-57F2-BCAF-7F03A4D7CB15}"/>
              </a:ext>
            </a:extLst>
          </p:cNvPr>
          <p:cNvSpPr/>
          <p:nvPr/>
        </p:nvSpPr>
        <p:spPr>
          <a:xfrm flipV="1">
            <a:off x="10777253" y="2521176"/>
            <a:ext cx="127820" cy="215442"/>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4" name="Cuadro de texto 47">
            <a:extLst>
              <a:ext uri="{FF2B5EF4-FFF2-40B4-BE49-F238E27FC236}">
                <a16:creationId xmlns:a16="http://schemas.microsoft.com/office/drawing/2014/main" id="{753199AD-A5E6-7D67-A34C-688670C37F6C}"/>
              </a:ext>
            </a:extLst>
          </p:cNvPr>
          <p:cNvSpPr txBox="1"/>
          <p:nvPr/>
        </p:nvSpPr>
        <p:spPr>
          <a:xfrm>
            <a:off x="11101680" y="2814030"/>
            <a:ext cx="842160" cy="215444"/>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1">
                <a:ln>
                  <a:noFill/>
                </a:ln>
                <a:solidFill>
                  <a:srgbClr val="404040"/>
                </a:solidFill>
                <a:effectLst/>
                <a:uLnTx/>
                <a:uFillTx/>
                <a:latin typeface="Calibri Light" panose="020F0302020204030204"/>
                <a:ea typeface="+mn-ea"/>
                <a:cs typeface="+mn-cs"/>
              </a:rPr>
              <a:t>S/ 2 238</a:t>
            </a:r>
          </a:p>
        </p:txBody>
      </p:sp>
      <p:sp>
        <p:nvSpPr>
          <p:cNvPr id="35" name="Flecha: hacia abajo 34">
            <a:extLst>
              <a:ext uri="{FF2B5EF4-FFF2-40B4-BE49-F238E27FC236}">
                <a16:creationId xmlns:a16="http://schemas.microsoft.com/office/drawing/2014/main" id="{0DC19A84-6F5E-C383-5D9B-1984B6D37B34}"/>
              </a:ext>
            </a:extLst>
          </p:cNvPr>
          <p:cNvSpPr/>
          <p:nvPr/>
        </p:nvSpPr>
        <p:spPr>
          <a:xfrm flipV="1">
            <a:off x="10772334" y="2821056"/>
            <a:ext cx="127820" cy="215442"/>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6" name="Flecha: hacia abajo 35">
            <a:extLst>
              <a:ext uri="{FF2B5EF4-FFF2-40B4-BE49-F238E27FC236}">
                <a16:creationId xmlns:a16="http://schemas.microsoft.com/office/drawing/2014/main" id="{8E266B71-D79E-600B-C8AB-B19C7EEF74A4}"/>
              </a:ext>
            </a:extLst>
          </p:cNvPr>
          <p:cNvSpPr/>
          <p:nvPr/>
        </p:nvSpPr>
        <p:spPr>
          <a:xfrm flipV="1">
            <a:off x="10777254" y="3661715"/>
            <a:ext cx="127820" cy="215442"/>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5" name="Rectángulo 44">
            <a:extLst>
              <a:ext uri="{FF2B5EF4-FFF2-40B4-BE49-F238E27FC236}">
                <a16:creationId xmlns:a16="http://schemas.microsoft.com/office/drawing/2014/main" id="{0F0095B8-8CDF-FA90-2B14-F8DD28C6B6E8}"/>
              </a:ext>
              <a:ext uri="{C183D7F6-B498-43B3-948B-1728B52AA6E4}">
                <adec:decorative xmlns:adec="http://schemas.microsoft.com/office/drawing/2017/decorative" val="1"/>
              </a:ext>
            </a:extLst>
          </p:cNvPr>
          <p:cNvSpPr/>
          <p:nvPr/>
        </p:nvSpPr>
        <p:spPr>
          <a:xfrm flipH="1">
            <a:off x="8513623" y="4695697"/>
            <a:ext cx="127820" cy="73713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46" name="Cuadro de texto 47">
            <a:extLst>
              <a:ext uri="{FF2B5EF4-FFF2-40B4-BE49-F238E27FC236}">
                <a16:creationId xmlns:a16="http://schemas.microsoft.com/office/drawing/2014/main" id="{C129DDC7-2E2F-2805-7818-5461C368A10C}"/>
              </a:ext>
            </a:extLst>
          </p:cNvPr>
          <p:cNvSpPr txBox="1"/>
          <p:nvPr/>
        </p:nvSpPr>
        <p:spPr>
          <a:xfrm flipH="1">
            <a:off x="7061072" y="4729559"/>
            <a:ext cx="1320335" cy="669414"/>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1450" b="1" i="0" u="none" strike="noStrike" kern="1200" cap="none" spc="0" normalizeH="0" baseline="0" noProof="1">
                <a:ln>
                  <a:noFill/>
                </a:ln>
                <a:solidFill>
                  <a:srgbClr val="C00000"/>
                </a:solidFill>
                <a:effectLst/>
                <a:uLnTx/>
                <a:uFillTx/>
                <a:latin typeface="Calibri" panose="020F0502020204030204"/>
                <a:ea typeface="+mn-ea"/>
                <a:cs typeface="+mn-cs"/>
              </a:rPr>
              <a:t>Provisiones y otras cuentas  del Pasivo</a:t>
            </a:r>
          </a:p>
        </p:txBody>
      </p:sp>
      <p:sp>
        <p:nvSpPr>
          <p:cNvPr id="47" name="Cuadro de texto 47">
            <a:extLst>
              <a:ext uri="{FF2B5EF4-FFF2-40B4-BE49-F238E27FC236}">
                <a16:creationId xmlns:a16="http://schemas.microsoft.com/office/drawing/2014/main" id="{29BAAE6E-1FDF-3C9A-2A46-169AB2F68E27}"/>
              </a:ext>
            </a:extLst>
          </p:cNvPr>
          <p:cNvSpPr txBox="1"/>
          <p:nvPr/>
        </p:nvSpPr>
        <p:spPr>
          <a:xfrm>
            <a:off x="8773357" y="4796082"/>
            <a:ext cx="1933972" cy="584775"/>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1" noProof="1">
                <a:solidFill>
                  <a:srgbClr val="404040"/>
                </a:solidFill>
                <a:latin typeface="Calibri Light" panose="020F0302020204030204"/>
              </a:rPr>
              <a:t>Demandas judiciales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500" b="1" noProof="1">
              <a:solidFill>
                <a:srgbClr val="404040"/>
              </a:solidFill>
              <a:latin typeface="Calibri Light"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400" b="1" noProof="1">
                <a:solidFill>
                  <a:srgbClr val="404040"/>
                </a:solidFill>
                <a:latin typeface="Calibri Light" panose="020F0302020204030204"/>
              </a:rPr>
              <a:t>Otros pasivos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500" b="1" noProof="1">
              <a:solidFill>
                <a:srgbClr val="404040"/>
              </a:solidFill>
              <a:latin typeface="Calibri Light" panose="020F0302020204030204"/>
            </a:endParaRPr>
          </a:p>
        </p:txBody>
      </p:sp>
      <p:sp>
        <p:nvSpPr>
          <p:cNvPr id="48" name="Cuadro de texto 47">
            <a:extLst>
              <a:ext uri="{FF2B5EF4-FFF2-40B4-BE49-F238E27FC236}">
                <a16:creationId xmlns:a16="http://schemas.microsoft.com/office/drawing/2014/main" id="{9B0BE79A-BD76-CAD3-7DB2-C012F447EDC3}"/>
              </a:ext>
            </a:extLst>
          </p:cNvPr>
          <p:cNvSpPr txBox="1"/>
          <p:nvPr/>
        </p:nvSpPr>
        <p:spPr>
          <a:xfrm>
            <a:off x="11110773" y="4782421"/>
            <a:ext cx="842160" cy="215444"/>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1">
                <a:ln>
                  <a:noFill/>
                </a:ln>
                <a:solidFill>
                  <a:srgbClr val="404040"/>
                </a:solidFill>
                <a:effectLst/>
                <a:uLnTx/>
                <a:uFillTx/>
                <a:latin typeface="Calibri Light" panose="020F0302020204030204"/>
                <a:ea typeface="+mn-ea"/>
                <a:cs typeface="+mn-cs"/>
              </a:rPr>
              <a:t>S/ 1 443</a:t>
            </a:r>
          </a:p>
        </p:txBody>
      </p:sp>
      <p:sp>
        <p:nvSpPr>
          <p:cNvPr id="49" name="Cuadro de texto 47">
            <a:extLst>
              <a:ext uri="{FF2B5EF4-FFF2-40B4-BE49-F238E27FC236}">
                <a16:creationId xmlns:a16="http://schemas.microsoft.com/office/drawing/2014/main" id="{85711C9D-17B3-1B45-9F66-DCF083EF4579}"/>
              </a:ext>
            </a:extLst>
          </p:cNvPr>
          <p:cNvSpPr txBox="1"/>
          <p:nvPr/>
        </p:nvSpPr>
        <p:spPr>
          <a:xfrm>
            <a:off x="11018111" y="5153545"/>
            <a:ext cx="870618" cy="215444"/>
          </a:xfrm>
          <a:prstGeom prst="rect">
            <a:avLst/>
          </a:prstGeom>
          <a:solidFill>
            <a:schemeClr val="bg1"/>
          </a:solid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1">
                <a:ln>
                  <a:noFill/>
                </a:ln>
                <a:solidFill>
                  <a:srgbClr val="404040"/>
                </a:solidFill>
                <a:effectLst/>
                <a:uLnTx/>
                <a:uFillTx/>
                <a:latin typeface="Calibri Light" panose="020F0302020204030204"/>
                <a:ea typeface="+mn-ea"/>
                <a:cs typeface="+mn-cs"/>
              </a:rPr>
              <a:t>S/ 11 128</a:t>
            </a:r>
          </a:p>
        </p:txBody>
      </p:sp>
      <p:sp>
        <p:nvSpPr>
          <p:cNvPr id="50" name="Flecha: hacia abajo 49">
            <a:extLst>
              <a:ext uri="{FF2B5EF4-FFF2-40B4-BE49-F238E27FC236}">
                <a16:creationId xmlns:a16="http://schemas.microsoft.com/office/drawing/2014/main" id="{F80444A4-AFE9-A355-0FDB-E4D5B4B8CC45}"/>
              </a:ext>
            </a:extLst>
          </p:cNvPr>
          <p:cNvSpPr/>
          <p:nvPr/>
        </p:nvSpPr>
        <p:spPr>
          <a:xfrm>
            <a:off x="10772146" y="5130475"/>
            <a:ext cx="123392" cy="215442"/>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1" name="Flecha: hacia abajo 50">
            <a:extLst>
              <a:ext uri="{FF2B5EF4-FFF2-40B4-BE49-F238E27FC236}">
                <a16:creationId xmlns:a16="http://schemas.microsoft.com/office/drawing/2014/main" id="{E3AFB737-37D9-6DD8-9239-A0F10ECE8C04}"/>
              </a:ext>
            </a:extLst>
          </p:cNvPr>
          <p:cNvSpPr/>
          <p:nvPr/>
        </p:nvSpPr>
        <p:spPr>
          <a:xfrm flipV="1">
            <a:off x="10772638" y="4774696"/>
            <a:ext cx="127820" cy="215442"/>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3" name="Marcador de número de diapositiva 52">
            <a:extLst>
              <a:ext uri="{FF2B5EF4-FFF2-40B4-BE49-F238E27FC236}">
                <a16:creationId xmlns:a16="http://schemas.microsoft.com/office/drawing/2014/main" id="{87066277-87B9-32E1-E6DC-0EC0B24C5631}"/>
              </a:ext>
            </a:extLst>
          </p:cNvPr>
          <p:cNvSpPr>
            <a:spLocks noGrp="1"/>
          </p:cNvSpPr>
          <p:nvPr>
            <p:ph type="sldNum" sz="quarter" idx="12"/>
          </p:nvPr>
        </p:nvSpPr>
        <p:spPr/>
        <p:txBody>
          <a:bodyPr/>
          <a:lstStyle/>
          <a:p>
            <a:fld id="{E391E93C-D7FD-40F9-BA37-0E9A46B54C72}" type="slidenum">
              <a:rPr lang="es-PE" smtClean="0"/>
              <a:pPr/>
              <a:t>22</a:t>
            </a:fld>
            <a:endParaRPr lang="es-PE" dirty="0"/>
          </a:p>
        </p:txBody>
      </p:sp>
    </p:spTree>
    <p:extLst>
      <p:ext uri="{BB962C8B-B14F-4D97-AF65-F5344CB8AC3E}">
        <p14:creationId xmlns:p14="http://schemas.microsoft.com/office/powerpoint/2010/main" val="3612997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id="{48D3E741-AEA9-B267-7FDA-2B109C8D4842}"/>
              </a:ext>
            </a:extLst>
          </p:cNvPr>
          <p:cNvSpPr/>
          <p:nvPr/>
        </p:nvSpPr>
        <p:spPr>
          <a:xfrm>
            <a:off x="8215062" y="1215696"/>
            <a:ext cx="3321156" cy="2783648"/>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Título 1">
            <a:extLst>
              <a:ext uri="{FF2B5EF4-FFF2-40B4-BE49-F238E27FC236}">
                <a16:creationId xmlns:a16="http://schemas.microsoft.com/office/drawing/2014/main" id="{FABBAC50-71DA-26C8-0A18-573317B8BC82}"/>
              </a:ext>
            </a:extLst>
          </p:cNvPr>
          <p:cNvSpPr txBox="1">
            <a:spLocks/>
          </p:cNvSpPr>
          <p:nvPr/>
        </p:nvSpPr>
        <p:spPr>
          <a:xfrm>
            <a:off x="875146" y="562428"/>
            <a:ext cx="10402454" cy="4928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400" b="1" dirty="0">
                <a:solidFill>
                  <a:srgbClr val="C00000"/>
                </a:solidFill>
              </a:rPr>
              <a:t>Demandas judiciales</a:t>
            </a:r>
          </a:p>
        </p:txBody>
      </p:sp>
      <p:graphicFrame>
        <p:nvGraphicFramePr>
          <p:cNvPr id="3" name="Gráfico 2">
            <a:extLst>
              <a:ext uri="{FF2B5EF4-FFF2-40B4-BE49-F238E27FC236}">
                <a16:creationId xmlns:a16="http://schemas.microsoft.com/office/drawing/2014/main" id="{6F627F9A-D858-373E-F9E0-F1D044DEF259}"/>
              </a:ext>
            </a:extLst>
          </p:cNvPr>
          <p:cNvGraphicFramePr/>
          <p:nvPr>
            <p:extLst>
              <p:ext uri="{D42A27DB-BD31-4B8C-83A1-F6EECF244321}">
                <p14:modId xmlns:p14="http://schemas.microsoft.com/office/powerpoint/2010/main" val="2875777985"/>
              </p:ext>
            </p:extLst>
          </p:nvPr>
        </p:nvGraphicFramePr>
        <p:xfrm>
          <a:off x="338743" y="1201827"/>
          <a:ext cx="7476837" cy="4948044"/>
        </p:xfrm>
        <a:graphic>
          <a:graphicData uri="http://schemas.openxmlformats.org/drawingml/2006/chart">
            <c:chart xmlns:c="http://schemas.openxmlformats.org/drawingml/2006/chart" xmlns:r="http://schemas.openxmlformats.org/officeDocument/2006/relationships" r:id="rId4"/>
          </a:graphicData>
        </a:graphic>
      </p:graphicFrame>
      <p:sp>
        <p:nvSpPr>
          <p:cNvPr id="16" name="CuadroTexto 15">
            <a:extLst>
              <a:ext uri="{FF2B5EF4-FFF2-40B4-BE49-F238E27FC236}">
                <a16:creationId xmlns:a16="http://schemas.microsoft.com/office/drawing/2014/main" id="{6CEDF774-D7C9-5BA0-FEA3-7CFE9A95800C}"/>
              </a:ext>
            </a:extLst>
          </p:cNvPr>
          <p:cNvSpPr txBox="1"/>
          <p:nvPr/>
        </p:nvSpPr>
        <p:spPr>
          <a:xfrm>
            <a:off x="8719331" y="4421936"/>
            <a:ext cx="2474945" cy="369332"/>
          </a:xfrm>
          <a:prstGeom prst="rect">
            <a:avLst/>
          </a:prstGeom>
          <a:noFill/>
        </p:spPr>
        <p:txBody>
          <a:bodyPr wrap="square" rtlCol="0">
            <a:spAutoFit/>
          </a:bodyPr>
          <a:lstStyle>
            <a:defPPr>
              <a:defRPr lang="es-ES"/>
            </a:defPPr>
            <a:lvl1pPr marR="0" lvl="0" indent="0" fontAlgn="auto">
              <a:lnSpc>
                <a:spcPct val="100000"/>
              </a:lnSpc>
              <a:spcBef>
                <a:spcPts val="0"/>
              </a:spcBef>
              <a:spcAft>
                <a:spcPts val="0"/>
              </a:spcAft>
              <a:buClrTx/>
              <a:buSzTx/>
              <a:buFontTx/>
              <a:buNone/>
              <a:tabLst/>
              <a:defRPr b="1" u="sng">
                <a:solidFill>
                  <a:srgbClr val="3584CB"/>
                </a:solidFill>
                <a:latin typeface="Calibri" panose="020F0502020204030204"/>
              </a:defRPr>
            </a:lvl1pPr>
          </a:lstStyle>
          <a:p>
            <a:r>
              <a:rPr lang="es-PE" dirty="0">
                <a:solidFill>
                  <a:schemeClr val="tx1"/>
                </a:solidFill>
                <a:latin typeface="+mn-lt"/>
              </a:rPr>
              <a:t>Variación 2022 vs 2019</a:t>
            </a:r>
          </a:p>
        </p:txBody>
      </p:sp>
      <p:graphicFrame>
        <p:nvGraphicFramePr>
          <p:cNvPr id="17" name="Tabla 16">
            <a:extLst>
              <a:ext uri="{FF2B5EF4-FFF2-40B4-BE49-F238E27FC236}">
                <a16:creationId xmlns:a16="http://schemas.microsoft.com/office/drawing/2014/main" id="{68DED793-A4CB-0F20-13A1-58C3418AD600}"/>
              </a:ext>
            </a:extLst>
          </p:cNvPr>
          <p:cNvGraphicFramePr>
            <a:graphicFrameLocks noGrp="1"/>
          </p:cNvGraphicFramePr>
          <p:nvPr>
            <p:extLst>
              <p:ext uri="{D42A27DB-BD31-4B8C-83A1-F6EECF244321}">
                <p14:modId xmlns:p14="http://schemas.microsoft.com/office/powerpoint/2010/main" val="2438587048"/>
              </p:ext>
            </p:extLst>
          </p:nvPr>
        </p:nvGraphicFramePr>
        <p:xfrm>
          <a:off x="8345059" y="5005913"/>
          <a:ext cx="3045691" cy="579120"/>
        </p:xfrm>
        <a:graphic>
          <a:graphicData uri="http://schemas.openxmlformats.org/drawingml/2006/table">
            <a:tbl>
              <a:tblPr firstRow="1" bandRow="1">
                <a:tableStyleId>{69CF1AB2-1976-4502-BF36-3FF5EA218861}</a:tableStyleId>
              </a:tblPr>
              <a:tblGrid>
                <a:gridCol w="1946565">
                  <a:extLst>
                    <a:ext uri="{9D8B030D-6E8A-4147-A177-3AD203B41FA5}">
                      <a16:colId xmlns:a16="http://schemas.microsoft.com/office/drawing/2014/main" val="292237062"/>
                    </a:ext>
                  </a:extLst>
                </a:gridCol>
                <a:gridCol w="1099126">
                  <a:extLst>
                    <a:ext uri="{9D8B030D-6E8A-4147-A177-3AD203B41FA5}">
                      <a16:colId xmlns:a16="http://schemas.microsoft.com/office/drawing/2014/main" val="3015219963"/>
                    </a:ext>
                  </a:extLst>
                </a:gridCol>
              </a:tblGrid>
              <a:tr h="207973">
                <a:tc>
                  <a:txBody>
                    <a:bodyPr/>
                    <a:lstStyle/>
                    <a:p>
                      <a:pPr marL="0" algn="l" defTabSz="914400" rtl="0" eaLnBrk="1" latinLnBrk="0" hangingPunct="1"/>
                      <a:r>
                        <a:rPr lang="es-MX" sz="1300" b="0" kern="1200" dirty="0">
                          <a:solidFill>
                            <a:schemeClr val="tx1"/>
                          </a:solidFill>
                          <a:latin typeface="+mn-lt"/>
                          <a:ea typeface="+mn-ea"/>
                          <a:cs typeface="+mn-cs"/>
                        </a:rPr>
                        <a:t>Demandas sin sentencias</a:t>
                      </a:r>
                      <a:endParaRPr lang="en-US" sz="13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s-MX" sz="1300" b="0" kern="1200" dirty="0">
                          <a:solidFill>
                            <a:schemeClr val="tx1"/>
                          </a:solidFill>
                          <a:latin typeface="+mn-lt"/>
                          <a:ea typeface="+mn-ea"/>
                          <a:cs typeface="+mn-cs"/>
                        </a:rPr>
                        <a:t>      (+4,0%)</a:t>
                      </a:r>
                      <a:endParaRPr lang="en-US" sz="1300" b="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3490856"/>
                  </a:ext>
                </a:extLst>
              </a:tr>
              <a:tr h="207973">
                <a:tc>
                  <a:txBody>
                    <a:bodyPr/>
                    <a:lstStyle/>
                    <a:p>
                      <a:r>
                        <a:rPr lang="es-MX" sz="1300" b="0" kern="1200" dirty="0">
                          <a:solidFill>
                            <a:schemeClr val="tx1"/>
                          </a:solidFill>
                          <a:latin typeface="+mn-lt"/>
                          <a:ea typeface="+mn-ea"/>
                          <a:cs typeface="+mn-cs"/>
                        </a:rPr>
                        <a:t>Demandas con sentencias</a:t>
                      </a: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MX" sz="1300" dirty="0">
                          <a:solidFill>
                            <a:schemeClr val="tx1"/>
                          </a:solidFill>
                        </a:rPr>
                        <a:t>      (+24,0%)</a:t>
                      </a:r>
                      <a:endParaRPr lang="en-US" sz="13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8458158"/>
                  </a:ext>
                </a:extLst>
              </a:tr>
            </a:tbl>
          </a:graphicData>
        </a:graphic>
      </p:graphicFrame>
      <p:sp>
        <p:nvSpPr>
          <p:cNvPr id="18" name="Rectángulo 17">
            <a:extLst>
              <a:ext uri="{FF2B5EF4-FFF2-40B4-BE49-F238E27FC236}">
                <a16:creationId xmlns:a16="http://schemas.microsoft.com/office/drawing/2014/main" id="{312E3CB0-DA88-21FA-0454-A7F7B580E69E}"/>
              </a:ext>
              <a:ext uri="{C183D7F6-B498-43B3-948B-1728B52AA6E4}">
                <adec:decorative xmlns:adec="http://schemas.microsoft.com/office/drawing/2017/decorative" val="1"/>
              </a:ext>
            </a:extLst>
          </p:cNvPr>
          <p:cNvSpPr/>
          <p:nvPr/>
        </p:nvSpPr>
        <p:spPr>
          <a:xfrm flipH="1">
            <a:off x="9759844" y="1885317"/>
            <a:ext cx="101600" cy="7747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19" name="Cuadro de texto 47">
            <a:extLst>
              <a:ext uri="{FF2B5EF4-FFF2-40B4-BE49-F238E27FC236}">
                <a16:creationId xmlns:a16="http://schemas.microsoft.com/office/drawing/2014/main" id="{98720BC1-EC90-E525-B253-975ABE909415}"/>
              </a:ext>
            </a:extLst>
          </p:cNvPr>
          <p:cNvSpPr txBox="1"/>
          <p:nvPr/>
        </p:nvSpPr>
        <p:spPr>
          <a:xfrm flipH="1">
            <a:off x="8268167" y="1994801"/>
            <a:ext cx="1320335" cy="492443"/>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1">
                <a:ln>
                  <a:noFill/>
                </a:ln>
                <a:solidFill>
                  <a:srgbClr val="C00000"/>
                </a:solidFill>
                <a:effectLst/>
                <a:uLnTx/>
                <a:uFillTx/>
                <a:latin typeface="Calibri" panose="020F0502020204030204"/>
                <a:ea typeface="+mn-ea"/>
                <a:cs typeface="+mn-cs"/>
              </a:rPr>
              <a:t>Demandas sin sentencia  </a:t>
            </a:r>
          </a:p>
        </p:txBody>
      </p:sp>
      <p:sp>
        <p:nvSpPr>
          <p:cNvPr id="20" name="Cuadro de texto 47">
            <a:extLst>
              <a:ext uri="{FF2B5EF4-FFF2-40B4-BE49-F238E27FC236}">
                <a16:creationId xmlns:a16="http://schemas.microsoft.com/office/drawing/2014/main" id="{9B13A6B1-9130-50BC-CEDE-1905EB465758}"/>
              </a:ext>
            </a:extLst>
          </p:cNvPr>
          <p:cNvSpPr txBox="1"/>
          <p:nvPr/>
        </p:nvSpPr>
        <p:spPr>
          <a:xfrm>
            <a:off x="9982724" y="2091544"/>
            <a:ext cx="1652269" cy="338554"/>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200" b="1" i="0" u="none" strike="noStrike" kern="1200" cap="none" spc="0" normalizeH="0" baseline="0" noProof="1">
                <a:ln>
                  <a:noFill/>
                </a:ln>
                <a:solidFill>
                  <a:srgbClr val="404040"/>
                </a:solidFill>
                <a:effectLst/>
                <a:uLnTx/>
                <a:uFillTx/>
                <a:latin typeface="Calibri Light" panose="020F0302020204030204"/>
                <a:ea typeface="+mn-ea"/>
                <a:cs typeface="+mn-cs"/>
              </a:rPr>
              <a:t>70.0%</a:t>
            </a:r>
          </a:p>
        </p:txBody>
      </p:sp>
      <p:sp>
        <p:nvSpPr>
          <p:cNvPr id="22" name="Cuadro de texto 47">
            <a:extLst>
              <a:ext uri="{FF2B5EF4-FFF2-40B4-BE49-F238E27FC236}">
                <a16:creationId xmlns:a16="http://schemas.microsoft.com/office/drawing/2014/main" id="{0F4470ED-3826-5F2B-8416-D1E951A64780}"/>
              </a:ext>
            </a:extLst>
          </p:cNvPr>
          <p:cNvSpPr txBox="1"/>
          <p:nvPr/>
        </p:nvSpPr>
        <p:spPr>
          <a:xfrm flipH="1">
            <a:off x="7970985" y="3088293"/>
            <a:ext cx="1659083" cy="738664"/>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1">
                <a:ln>
                  <a:noFill/>
                </a:ln>
                <a:solidFill>
                  <a:schemeClr val="accent1"/>
                </a:solidFill>
                <a:effectLst/>
                <a:uLnTx/>
                <a:uFillTx/>
                <a:latin typeface="Calibri" panose="020F0502020204030204"/>
                <a:ea typeface="+mn-ea"/>
                <a:cs typeface="+mn-cs"/>
              </a:rPr>
              <a:t>Demandas con sentencia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1">
                <a:ln>
                  <a:noFill/>
                </a:ln>
                <a:solidFill>
                  <a:schemeClr val="accent1"/>
                </a:solidFill>
                <a:effectLst/>
                <a:uLnTx/>
                <a:uFillTx/>
                <a:latin typeface="Calibri" panose="020F0502020204030204"/>
                <a:ea typeface="+mn-ea"/>
                <a:cs typeface="+mn-cs"/>
              </a:rPr>
              <a:t>            </a:t>
            </a:r>
          </a:p>
        </p:txBody>
      </p:sp>
      <p:sp>
        <p:nvSpPr>
          <p:cNvPr id="23" name="Cuadro de texto 47">
            <a:extLst>
              <a:ext uri="{FF2B5EF4-FFF2-40B4-BE49-F238E27FC236}">
                <a16:creationId xmlns:a16="http://schemas.microsoft.com/office/drawing/2014/main" id="{EAD9696D-0D51-4A88-F79A-51A160CAFB0A}"/>
              </a:ext>
            </a:extLst>
          </p:cNvPr>
          <p:cNvSpPr txBox="1"/>
          <p:nvPr/>
        </p:nvSpPr>
        <p:spPr>
          <a:xfrm>
            <a:off x="9991220" y="2878600"/>
            <a:ext cx="1652269" cy="861774"/>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200" b="1" noProof="1">
                <a:solidFill>
                  <a:srgbClr val="404040"/>
                </a:solidFill>
                <a:latin typeface="Calibri Light" panose="020F0302020204030204"/>
              </a:rPr>
              <a:t>30</a:t>
            </a:r>
            <a:r>
              <a:rPr kumimoji="0" lang="es-MX" sz="2200" b="1" i="0" u="none" strike="noStrike" kern="1200" cap="none" spc="0" normalizeH="0" baseline="0" noProof="1">
                <a:ln>
                  <a:noFill/>
                </a:ln>
                <a:solidFill>
                  <a:srgbClr val="404040"/>
                </a:solidFill>
                <a:effectLst/>
                <a:uLnTx/>
                <a:uFillTx/>
                <a:latin typeface="Calibri Light" panose="020F0302020204030204"/>
                <a:ea typeface="+mn-ea"/>
                <a:cs typeface="+mn-cs"/>
              </a:rPr>
              <a:t>.0%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400" b="1" i="0" u="none" strike="noStrike" kern="1200" cap="none" spc="0" normalizeH="0" baseline="0" noProof="1">
              <a:ln>
                <a:noFill/>
              </a:ln>
              <a:solidFill>
                <a:srgbClr val="404040"/>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1">
                <a:ln>
                  <a:noFill/>
                </a:ln>
                <a:solidFill>
                  <a:srgbClr val="404040"/>
                </a:solidFill>
                <a:effectLst/>
                <a:uLnTx/>
                <a:uFillTx/>
                <a:latin typeface="Calibri Light" panose="020F0302020204030204"/>
                <a:ea typeface="+mn-ea"/>
                <a:cs typeface="+mn-cs"/>
              </a:rPr>
              <a:t>Firmes (S/ 15 780)</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400" b="1" noProof="1">
                <a:solidFill>
                  <a:srgbClr val="404040"/>
                </a:solidFill>
                <a:latin typeface="Calibri Light" panose="020F0302020204030204"/>
              </a:rPr>
              <a:t>No firmes (S/ 5 718)</a:t>
            </a:r>
            <a:endParaRPr kumimoji="0" lang="es-MX" sz="1400" b="1" i="0" u="none" strike="noStrike" kern="1200" cap="none" spc="0" normalizeH="0" baseline="0" noProof="1">
              <a:ln>
                <a:noFill/>
              </a:ln>
              <a:solidFill>
                <a:srgbClr val="404040"/>
              </a:solidFill>
              <a:effectLst/>
              <a:uLnTx/>
              <a:uFillTx/>
              <a:latin typeface="Calibri Light" panose="020F0302020204030204"/>
              <a:ea typeface="+mn-ea"/>
              <a:cs typeface="+mn-cs"/>
            </a:endParaRPr>
          </a:p>
        </p:txBody>
      </p:sp>
      <p:sp>
        <p:nvSpPr>
          <p:cNvPr id="24" name="CuadroTexto 23">
            <a:extLst>
              <a:ext uri="{FF2B5EF4-FFF2-40B4-BE49-F238E27FC236}">
                <a16:creationId xmlns:a16="http://schemas.microsoft.com/office/drawing/2014/main" id="{5F50A55E-2D83-B62D-6A9B-26522F8AC8C3}"/>
              </a:ext>
            </a:extLst>
          </p:cNvPr>
          <p:cNvSpPr txBox="1"/>
          <p:nvPr/>
        </p:nvSpPr>
        <p:spPr>
          <a:xfrm>
            <a:off x="8573171" y="1294243"/>
            <a:ext cx="2474945" cy="400110"/>
          </a:xfrm>
          <a:prstGeom prst="rect">
            <a:avLst/>
          </a:prstGeom>
          <a:noFill/>
        </p:spPr>
        <p:txBody>
          <a:bodyPr wrap="square" rtlCol="0">
            <a:spAutoFit/>
          </a:bodyPr>
          <a:lstStyle>
            <a:defPPr>
              <a:defRPr lang="es-ES"/>
            </a:defPPr>
            <a:lvl1pPr marR="0" lvl="0" indent="0" fontAlgn="auto">
              <a:lnSpc>
                <a:spcPct val="100000"/>
              </a:lnSpc>
              <a:spcBef>
                <a:spcPts val="0"/>
              </a:spcBef>
              <a:spcAft>
                <a:spcPts val="0"/>
              </a:spcAft>
              <a:buClrTx/>
              <a:buSzTx/>
              <a:buFontTx/>
              <a:buNone/>
              <a:tabLst/>
              <a:defRPr b="1" u="sng">
                <a:solidFill>
                  <a:srgbClr val="3584CB"/>
                </a:solidFill>
                <a:latin typeface="Calibri" panose="020F0502020204030204"/>
              </a:defRPr>
            </a:lvl1pPr>
          </a:lstStyle>
          <a:p>
            <a:pPr algn="ctr"/>
            <a:r>
              <a:rPr lang="es-PE" sz="2000" dirty="0">
                <a:solidFill>
                  <a:schemeClr val="tx1">
                    <a:lumMod val="95000"/>
                    <a:lumOff val="5000"/>
                  </a:schemeClr>
                </a:solidFill>
                <a:latin typeface="+mn-lt"/>
              </a:rPr>
              <a:t>2022</a:t>
            </a:r>
          </a:p>
        </p:txBody>
      </p:sp>
      <p:sp>
        <p:nvSpPr>
          <p:cNvPr id="25" name="Rectángulo 24">
            <a:extLst>
              <a:ext uri="{FF2B5EF4-FFF2-40B4-BE49-F238E27FC236}">
                <a16:creationId xmlns:a16="http://schemas.microsoft.com/office/drawing/2014/main" id="{63E776F7-84AA-2D64-7B09-DCD12C0A7F80}"/>
              </a:ext>
              <a:ext uri="{C183D7F6-B498-43B3-948B-1728B52AA6E4}">
                <adec:decorative xmlns:adec="http://schemas.microsoft.com/office/drawing/2017/decorative" val="1"/>
              </a:ext>
            </a:extLst>
          </p:cNvPr>
          <p:cNvSpPr/>
          <p:nvPr/>
        </p:nvSpPr>
        <p:spPr>
          <a:xfrm flipH="1">
            <a:off x="9759844" y="2899036"/>
            <a:ext cx="101600" cy="871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42" name="Marcador de número de diapositiva 41">
            <a:extLst>
              <a:ext uri="{FF2B5EF4-FFF2-40B4-BE49-F238E27FC236}">
                <a16:creationId xmlns:a16="http://schemas.microsoft.com/office/drawing/2014/main" id="{1567F288-0D2B-A377-B816-08FE2E53CAED}"/>
              </a:ext>
            </a:extLst>
          </p:cNvPr>
          <p:cNvSpPr>
            <a:spLocks noGrp="1"/>
          </p:cNvSpPr>
          <p:nvPr>
            <p:ph type="sldNum" sz="quarter" idx="12"/>
          </p:nvPr>
        </p:nvSpPr>
        <p:spPr/>
        <p:txBody>
          <a:bodyPr/>
          <a:lstStyle/>
          <a:p>
            <a:fld id="{E391E93C-D7FD-40F9-BA37-0E9A46B54C72}" type="slidenum">
              <a:rPr lang="es-PE" smtClean="0"/>
              <a:pPr/>
              <a:t>23</a:t>
            </a:fld>
            <a:endParaRPr lang="es-PE" dirty="0"/>
          </a:p>
        </p:txBody>
      </p:sp>
    </p:spTree>
    <p:extLst>
      <p:ext uri="{BB962C8B-B14F-4D97-AF65-F5344CB8AC3E}">
        <p14:creationId xmlns:p14="http://schemas.microsoft.com/office/powerpoint/2010/main" val="110333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BBAC50-71DA-26C8-0A18-573317B8BC82}"/>
              </a:ext>
            </a:extLst>
          </p:cNvPr>
          <p:cNvSpPr txBox="1">
            <a:spLocks/>
          </p:cNvSpPr>
          <p:nvPr/>
        </p:nvSpPr>
        <p:spPr>
          <a:xfrm>
            <a:off x="875146" y="562428"/>
            <a:ext cx="10291553" cy="4928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400" b="1" dirty="0">
                <a:solidFill>
                  <a:srgbClr val="C00000"/>
                </a:solidFill>
              </a:rPr>
              <a:t>Estado de Gestión</a:t>
            </a:r>
          </a:p>
        </p:txBody>
      </p:sp>
      <p:pic>
        <p:nvPicPr>
          <p:cNvPr id="9" name="Imagen 8">
            <a:extLst>
              <a:ext uri="{FF2B5EF4-FFF2-40B4-BE49-F238E27FC236}">
                <a16:creationId xmlns:a16="http://schemas.microsoft.com/office/drawing/2014/main" id="{7B9AC89B-7D70-7D86-54F6-7507CAE94012}"/>
              </a:ext>
            </a:extLst>
          </p:cNvPr>
          <p:cNvPicPr>
            <a:picLocks noChangeAspect="1"/>
          </p:cNvPicPr>
          <p:nvPr/>
        </p:nvPicPr>
        <p:blipFill>
          <a:blip r:embed="rId4"/>
          <a:stretch>
            <a:fillRect/>
          </a:stretch>
        </p:blipFill>
        <p:spPr>
          <a:xfrm>
            <a:off x="423524" y="1055245"/>
            <a:ext cx="5810127" cy="5433390"/>
          </a:xfrm>
          <a:prstGeom prst="rect">
            <a:avLst/>
          </a:prstGeom>
        </p:spPr>
      </p:pic>
      <p:sp>
        <p:nvSpPr>
          <p:cNvPr id="26" name="CuadroTexto 25">
            <a:extLst>
              <a:ext uri="{FF2B5EF4-FFF2-40B4-BE49-F238E27FC236}">
                <a16:creationId xmlns:a16="http://schemas.microsoft.com/office/drawing/2014/main" id="{C2C6E950-A131-4EC0-9F8C-87616F4DEDB7}"/>
              </a:ext>
            </a:extLst>
          </p:cNvPr>
          <p:cNvSpPr txBox="1"/>
          <p:nvPr/>
        </p:nvSpPr>
        <p:spPr>
          <a:xfrm>
            <a:off x="8189236" y="1582971"/>
            <a:ext cx="2474945" cy="369332"/>
          </a:xfrm>
          <a:prstGeom prst="rect">
            <a:avLst/>
          </a:prstGeom>
          <a:noFill/>
        </p:spPr>
        <p:txBody>
          <a:bodyPr wrap="square" rtlCol="0">
            <a:spAutoFit/>
          </a:bodyPr>
          <a:lstStyle>
            <a:defPPr>
              <a:defRPr lang="es-ES"/>
            </a:defPPr>
            <a:lvl1pPr marR="0" lvl="0" indent="0" fontAlgn="auto">
              <a:lnSpc>
                <a:spcPct val="100000"/>
              </a:lnSpc>
              <a:spcBef>
                <a:spcPts val="0"/>
              </a:spcBef>
              <a:spcAft>
                <a:spcPts val="0"/>
              </a:spcAft>
              <a:buClrTx/>
              <a:buSzTx/>
              <a:buFontTx/>
              <a:buNone/>
              <a:tabLst/>
              <a:defRPr b="1" u="sng">
                <a:solidFill>
                  <a:srgbClr val="3584CB"/>
                </a:solidFill>
                <a:latin typeface="Calibri" panose="020F0502020204030204"/>
              </a:defRPr>
            </a:lvl1pPr>
          </a:lstStyle>
          <a:p>
            <a:r>
              <a:rPr lang="es-PE" dirty="0">
                <a:solidFill>
                  <a:schemeClr val="tx1"/>
                </a:solidFill>
                <a:latin typeface="+mn-lt"/>
              </a:rPr>
              <a:t>Variación 2022 vs 2021</a:t>
            </a:r>
          </a:p>
        </p:txBody>
      </p:sp>
      <p:sp>
        <p:nvSpPr>
          <p:cNvPr id="27" name="Rectángulo 26">
            <a:extLst>
              <a:ext uri="{FF2B5EF4-FFF2-40B4-BE49-F238E27FC236}">
                <a16:creationId xmlns:a16="http://schemas.microsoft.com/office/drawing/2014/main" id="{B7D6304B-D0D1-E0AF-59D1-807BEBB9E0A4}"/>
              </a:ext>
              <a:ext uri="{C183D7F6-B498-43B3-948B-1728B52AA6E4}">
                <adec:decorative xmlns:adec="http://schemas.microsoft.com/office/drawing/2017/decorative" val="1"/>
              </a:ext>
            </a:extLst>
          </p:cNvPr>
          <p:cNvSpPr/>
          <p:nvPr/>
        </p:nvSpPr>
        <p:spPr>
          <a:xfrm flipH="1">
            <a:off x="8287180" y="2427426"/>
            <a:ext cx="127820" cy="73713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28" name="Cuadro de texto 47">
            <a:extLst>
              <a:ext uri="{FF2B5EF4-FFF2-40B4-BE49-F238E27FC236}">
                <a16:creationId xmlns:a16="http://schemas.microsoft.com/office/drawing/2014/main" id="{1887208A-5B0D-73F1-38D3-F9CF5C3B9001}"/>
              </a:ext>
            </a:extLst>
          </p:cNvPr>
          <p:cNvSpPr txBox="1"/>
          <p:nvPr/>
        </p:nvSpPr>
        <p:spPr>
          <a:xfrm flipH="1">
            <a:off x="6834629" y="2572857"/>
            <a:ext cx="1320335" cy="446276"/>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1450" b="1" i="0" u="none" strike="noStrike" kern="1200" cap="none" spc="0" normalizeH="0" baseline="0" noProof="1">
                <a:ln>
                  <a:noFill/>
                </a:ln>
                <a:solidFill>
                  <a:srgbClr val="C00000"/>
                </a:solidFill>
                <a:effectLst/>
                <a:uLnTx/>
                <a:uFillTx/>
                <a:latin typeface="Calibri" panose="020F0502020204030204"/>
                <a:ea typeface="+mn-ea"/>
                <a:cs typeface="+mn-cs"/>
              </a:rPr>
              <a:t>Ingresos tributarios</a:t>
            </a:r>
          </a:p>
        </p:txBody>
      </p:sp>
      <p:sp>
        <p:nvSpPr>
          <p:cNvPr id="29" name="Cuadro de texto 47">
            <a:extLst>
              <a:ext uri="{FF2B5EF4-FFF2-40B4-BE49-F238E27FC236}">
                <a16:creationId xmlns:a16="http://schemas.microsoft.com/office/drawing/2014/main" id="{503A4060-0B19-8F49-E2E3-A34BB1F390FE}"/>
              </a:ext>
            </a:extLst>
          </p:cNvPr>
          <p:cNvSpPr txBox="1"/>
          <p:nvPr/>
        </p:nvSpPr>
        <p:spPr>
          <a:xfrm>
            <a:off x="8547216" y="2420292"/>
            <a:ext cx="1933972" cy="723275"/>
          </a:xfrm>
          <a:prstGeom prst="rect">
            <a:avLst/>
          </a:prstGeom>
          <a:solidFill>
            <a:schemeClr val="bg1"/>
          </a:solid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1" noProof="1">
                <a:solidFill>
                  <a:srgbClr val="404040"/>
                </a:solidFill>
                <a:latin typeface="Calibri Light" panose="020F0302020204030204"/>
              </a:rPr>
              <a:t>Impuesto a la renta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500" b="1" noProof="1">
              <a:solidFill>
                <a:srgbClr val="404040"/>
              </a:solidFill>
              <a:latin typeface="Calibri Light"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1">
                <a:ln>
                  <a:noFill/>
                </a:ln>
                <a:solidFill>
                  <a:srgbClr val="404040"/>
                </a:solidFill>
                <a:effectLst/>
                <a:uLnTx/>
                <a:uFillTx/>
                <a:latin typeface="Calibri Light" panose="020F0302020204030204"/>
                <a:ea typeface="+mn-ea"/>
                <a:cs typeface="+mn-cs"/>
              </a:rPr>
              <a:t>Impuesto a la producción y consumo</a:t>
            </a:r>
          </a:p>
        </p:txBody>
      </p:sp>
      <p:sp>
        <p:nvSpPr>
          <p:cNvPr id="30" name="Cuadro de texto 47">
            <a:extLst>
              <a:ext uri="{FF2B5EF4-FFF2-40B4-BE49-F238E27FC236}">
                <a16:creationId xmlns:a16="http://schemas.microsoft.com/office/drawing/2014/main" id="{B6010E93-1FFB-4285-4001-5415A6BA13D6}"/>
              </a:ext>
            </a:extLst>
          </p:cNvPr>
          <p:cNvSpPr txBox="1"/>
          <p:nvPr/>
        </p:nvSpPr>
        <p:spPr>
          <a:xfrm>
            <a:off x="10791970" y="2471118"/>
            <a:ext cx="842160" cy="215444"/>
          </a:xfrm>
          <a:prstGeom prst="rect">
            <a:avLst/>
          </a:prstGeom>
          <a:solidFill>
            <a:schemeClr val="bg1"/>
          </a:solid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1">
                <a:ln>
                  <a:noFill/>
                </a:ln>
                <a:solidFill>
                  <a:srgbClr val="404040"/>
                </a:solidFill>
                <a:effectLst/>
                <a:uLnTx/>
                <a:uFillTx/>
                <a:latin typeface="Calibri Light" panose="020F0302020204030204"/>
                <a:ea typeface="+mn-ea"/>
                <a:cs typeface="+mn-cs"/>
              </a:rPr>
              <a:t>S/ 15 043</a:t>
            </a:r>
          </a:p>
        </p:txBody>
      </p:sp>
      <p:sp>
        <p:nvSpPr>
          <p:cNvPr id="31" name="Rectángulo 30">
            <a:extLst>
              <a:ext uri="{FF2B5EF4-FFF2-40B4-BE49-F238E27FC236}">
                <a16:creationId xmlns:a16="http://schemas.microsoft.com/office/drawing/2014/main" id="{9F0BC79F-B42B-987B-68B1-2E4353791923}"/>
              </a:ext>
              <a:ext uri="{C183D7F6-B498-43B3-948B-1728B52AA6E4}">
                <adec:decorative xmlns:adec="http://schemas.microsoft.com/office/drawing/2017/decorative" val="1"/>
              </a:ext>
            </a:extLst>
          </p:cNvPr>
          <p:cNvSpPr/>
          <p:nvPr/>
        </p:nvSpPr>
        <p:spPr>
          <a:xfrm flipH="1">
            <a:off x="8292098" y="3582716"/>
            <a:ext cx="127820" cy="73713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32" name="Cuadro de texto 47">
            <a:extLst>
              <a:ext uri="{FF2B5EF4-FFF2-40B4-BE49-F238E27FC236}">
                <a16:creationId xmlns:a16="http://schemas.microsoft.com/office/drawing/2014/main" id="{E50BD289-CDB1-4225-4112-412094AF93C9}"/>
              </a:ext>
            </a:extLst>
          </p:cNvPr>
          <p:cNvSpPr txBox="1"/>
          <p:nvPr/>
        </p:nvSpPr>
        <p:spPr>
          <a:xfrm flipH="1">
            <a:off x="6839547" y="3728147"/>
            <a:ext cx="1320335" cy="446276"/>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1450" b="1" i="0" u="none" strike="noStrike" kern="1200" cap="none" spc="0" normalizeH="0" baseline="0" noProof="1">
                <a:ln>
                  <a:noFill/>
                </a:ln>
                <a:solidFill>
                  <a:srgbClr val="C00000"/>
                </a:solidFill>
                <a:effectLst/>
                <a:uLnTx/>
                <a:uFillTx/>
                <a:latin typeface="Calibri" panose="020F0502020204030204"/>
                <a:ea typeface="+mn-ea"/>
                <a:cs typeface="+mn-cs"/>
              </a:rPr>
              <a:t>Gastos de personal</a:t>
            </a:r>
          </a:p>
        </p:txBody>
      </p:sp>
      <p:sp>
        <p:nvSpPr>
          <p:cNvPr id="33" name="Cuadro de texto 47">
            <a:extLst>
              <a:ext uri="{FF2B5EF4-FFF2-40B4-BE49-F238E27FC236}">
                <a16:creationId xmlns:a16="http://schemas.microsoft.com/office/drawing/2014/main" id="{0D81EBA7-CFF0-791C-414D-C0B3C9C31985}"/>
              </a:ext>
            </a:extLst>
          </p:cNvPr>
          <p:cNvSpPr txBox="1"/>
          <p:nvPr/>
        </p:nvSpPr>
        <p:spPr>
          <a:xfrm>
            <a:off x="8552134" y="3829497"/>
            <a:ext cx="1933972" cy="215444"/>
          </a:xfrm>
          <a:prstGeom prst="rect">
            <a:avLst/>
          </a:prstGeom>
          <a:solidFill>
            <a:schemeClr val="bg1"/>
          </a:solid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1" noProof="1">
                <a:solidFill>
                  <a:srgbClr val="404040"/>
                </a:solidFill>
                <a:latin typeface="Calibri Light" panose="020F0302020204030204"/>
              </a:rPr>
              <a:t>Obligaciones previsionales</a:t>
            </a:r>
          </a:p>
        </p:txBody>
      </p:sp>
      <p:sp>
        <p:nvSpPr>
          <p:cNvPr id="34" name="Cuadro de texto 47">
            <a:extLst>
              <a:ext uri="{FF2B5EF4-FFF2-40B4-BE49-F238E27FC236}">
                <a16:creationId xmlns:a16="http://schemas.microsoft.com/office/drawing/2014/main" id="{CAB14901-8ACD-D3E8-9767-CC5D758B8946}"/>
              </a:ext>
            </a:extLst>
          </p:cNvPr>
          <p:cNvSpPr txBox="1"/>
          <p:nvPr/>
        </p:nvSpPr>
        <p:spPr>
          <a:xfrm>
            <a:off x="10791970" y="3829497"/>
            <a:ext cx="842160" cy="215444"/>
          </a:xfrm>
          <a:prstGeom prst="rect">
            <a:avLst/>
          </a:prstGeom>
          <a:solidFill>
            <a:schemeClr val="bg1"/>
          </a:solid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1">
                <a:ln>
                  <a:noFill/>
                </a:ln>
                <a:solidFill>
                  <a:srgbClr val="404040"/>
                </a:solidFill>
                <a:effectLst/>
                <a:uLnTx/>
                <a:uFillTx/>
                <a:latin typeface="Calibri Light" panose="020F0302020204030204"/>
                <a:ea typeface="+mn-ea"/>
                <a:cs typeface="+mn-cs"/>
              </a:rPr>
              <a:t>S/ 48 103</a:t>
            </a:r>
          </a:p>
        </p:txBody>
      </p:sp>
      <p:sp>
        <p:nvSpPr>
          <p:cNvPr id="37" name="Flecha: hacia abajo 36">
            <a:extLst>
              <a:ext uri="{FF2B5EF4-FFF2-40B4-BE49-F238E27FC236}">
                <a16:creationId xmlns:a16="http://schemas.microsoft.com/office/drawing/2014/main" id="{C0AEC241-48F2-6F4F-4817-65332D523B82}"/>
              </a:ext>
            </a:extLst>
          </p:cNvPr>
          <p:cNvSpPr/>
          <p:nvPr/>
        </p:nvSpPr>
        <p:spPr>
          <a:xfrm flipV="1">
            <a:off x="10551112" y="2467386"/>
            <a:ext cx="127820" cy="215442"/>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8" name="Cuadro de texto 47">
            <a:extLst>
              <a:ext uri="{FF2B5EF4-FFF2-40B4-BE49-F238E27FC236}">
                <a16:creationId xmlns:a16="http://schemas.microsoft.com/office/drawing/2014/main" id="{5F7EEF17-BACB-A8A1-BC73-65A6F1E267DC}"/>
              </a:ext>
            </a:extLst>
          </p:cNvPr>
          <p:cNvSpPr txBox="1"/>
          <p:nvPr/>
        </p:nvSpPr>
        <p:spPr>
          <a:xfrm>
            <a:off x="10791970" y="2821054"/>
            <a:ext cx="925729" cy="215444"/>
          </a:xfrm>
          <a:prstGeom prst="rect">
            <a:avLst/>
          </a:prstGeom>
          <a:solidFill>
            <a:schemeClr val="bg1"/>
          </a:solid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1">
                <a:ln>
                  <a:noFill/>
                </a:ln>
                <a:solidFill>
                  <a:srgbClr val="404040"/>
                </a:solidFill>
                <a:effectLst/>
                <a:uLnTx/>
                <a:uFillTx/>
                <a:latin typeface="Calibri Light" panose="020F0302020204030204"/>
                <a:ea typeface="+mn-ea"/>
                <a:cs typeface="+mn-cs"/>
              </a:rPr>
              <a:t>S/ 11 564</a:t>
            </a:r>
          </a:p>
        </p:txBody>
      </p:sp>
      <p:sp>
        <p:nvSpPr>
          <p:cNvPr id="39" name="Flecha: hacia abajo 38">
            <a:extLst>
              <a:ext uri="{FF2B5EF4-FFF2-40B4-BE49-F238E27FC236}">
                <a16:creationId xmlns:a16="http://schemas.microsoft.com/office/drawing/2014/main" id="{E4A26940-56AD-B0E2-1222-56646CFA697E}"/>
              </a:ext>
            </a:extLst>
          </p:cNvPr>
          <p:cNvSpPr/>
          <p:nvPr/>
        </p:nvSpPr>
        <p:spPr>
          <a:xfrm flipV="1">
            <a:off x="10546193" y="2821056"/>
            <a:ext cx="127820" cy="215442"/>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0" name="Flecha: hacia abajo 39">
            <a:extLst>
              <a:ext uri="{FF2B5EF4-FFF2-40B4-BE49-F238E27FC236}">
                <a16:creationId xmlns:a16="http://schemas.microsoft.com/office/drawing/2014/main" id="{6BB34831-97DB-F3C7-A157-9BBB9E4C8A0A}"/>
              </a:ext>
            </a:extLst>
          </p:cNvPr>
          <p:cNvSpPr/>
          <p:nvPr/>
        </p:nvSpPr>
        <p:spPr>
          <a:xfrm flipV="1">
            <a:off x="10564972" y="3808563"/>
            <a:ext cx="127820" cy="215442"/>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3" name="Rectángulo 42">
            <a:extLst>
              <a:ext uri="{FF2B5EF4-FFF2-40B4-BE49-F238E27FC236}">
                <a16:creationId xmlns:a16="http://schemas.microsoft.com/office/drawing/2014/main" id="{50EFCB8E-E1FF-DB2B-9D17-55D0B8DBAF8D}"/>
              </a:ext>
              <a:ext uri="{C183D7F6-B498-43B3-948B-1728B52AA6E4}">
                <adec:decorative xmlns:adec="http://schemas.microsoft.com/office/drawing/2017/decorative" val="1"/>
              </a:ext>
            </a:extLst>
          </p:cNvPr>
          <p:cNvSpPr/>
          <p:nvPr/>
        </p:nvSpPr>
        <p:spPr>
          <a:xfrm flipH="1">
            <a:off x="8305957" y="4667984"/>
            <a:ext cx="127820" cy="73713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44" name="Cuadro de texto 47">
            <a:extLst>
              <a:ext uri="{FF2B5EF4-FFF2-40B4-BE49-F238E27FC236}">
                <a16:creationId xmlns:a16="http://schemas.microsoft.com/office/drawing/2014/main" id="{94EDC0F8-A8D5-67E9-EADA-EF8318EF9FF2}"/>
              </a:ext>
            </a:extLst>
          </p:cNvPr>
          <p:cNvSpPr txBox="1"/>
          <p:nvPr/>
        </p:nvSpPr>
        <p:spPr>
          <a:xfrm flipH="1">
            <a:off x="6853406" y="4813415"/>
            <a:ext cx="1320335" cy="446276"/>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1450" b="1" i="0" u="none" strike="noStrike" kern="1200" cap="none" spc="0" normalizeH="0" baseline="0" noProof="1">
                <a:ln>
                  <a:noFill/>
                </a:ln>
                <a:solidFill>
                  <a:srgbClr val="C00000"/>
                </a:solidFill>
                <a:effectLst/>
                <a:uLnTx/>
                <a:uFillTx/>
                <a:latin typeface="Calibri" panose="020F0502020204030204"/>
                <a:ea typeface="+mn-ea"/>
                <a:cs typeface="+mn-cs"/>
              </a:rPr>
              <a:t>Ingresos y gastos financieros</a:t>
            </a:r>
          </a:p>
        </p:txBody>
      </p:sp>
      <p:sp>
        <p:nvSpPr>
          <p:cNvPr id="45" name="Cuadro de texto 47">
            <a:extLst>
              <a:ext uri="{FF2B5EF4-FFF2-40B4-BE49-F238E27FC236}">
                <a16:creationId xmlns:a16="http://schemas.microsoft.com/office/drawing/2014/main" id="{EBFD4B36-2312-953F-F7AA-982F468B8FEC}"/>
              </a:ext>
            </a:extLst>
          </p:cNvPr>
          <p:cNvSpPr txBox="1"/>
          <p:nvPr/>
        </p:nvSpPr>
        <p:spPr>
          <a:xfrm>
            <a:off x="8565993" y="4768572"/>
            <a:ext cx="1933972" cy="507831"/>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1" noProof="1">
                <a:solidFill>
                  <a:srgbClr val="404040"/>
                </a:solidFill>
                <a:latin typeface="Calibri Light" panose="020F0302020204030204"/>
              </a:rPr>
              <a:t>Intereses ganados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500" b="1" noProof="1">
              <a:solidFill>
                <a:srgbClr val="404040"/>
              </a:solidFill>
              <a:latin typeface="Calibri Light"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1">
                <a:ln>
                  <a:noFill/>
                </a:ln>
                <a:solidFill>
                  <a:srgbClr val="404040"/>
                </a:solidFill>
                <a:effectLst/>
                <a:uLnTx/>
                <a:uFillTx/>
                <a:latin typeface="Calibri Light" panose="020F0302020204030204"/>
                <a:ea typeface="+mn-ea"/>
                <a:cs typeface="+mn-cs"/>
              </a:rPr>
              <a:t>Intereses devengados</a:t>
            </a:r>
          </a:p>
        </p:txBody>
      </p:sp>
      <p:sp>
        <p:nvSpPr>
          <p:cNvPr id="46" name="Cuadro de texto 47">
            <a:extLst>
              <a:ext uri="{FF2B5EF4-FFF2-40B4-BE49-F238E27FC236}">
                <a16:creationId xmlns:a16="http://schemas.microsoft.com/office/drawing/2014/main" id="{E7912779-976C-1899-2890-AAA5645147B1}"/>
              </a:ext>
            </a:extLst>
          </p:cNvPr>
          <p:cNvSpPr txBox="1"/>
          <p:nvPr/>
        </p:nvSpPr>
        <p:spPr>
          <a:xfrm>
            <a:off x="10810747" y="4754708"/>
            <a:ext cx="842160" cy="215444"/>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1">
                <a:ln>
                  <a:noFill/>
                </a:ln>
                <a:solidFill>
                  <a:srgbClr val="404040"/>
                </a:solidFill>
                <a:effectLst/>
                <a:uLnTx/>
                <a:uFillTx/>
                <a:latin typeface="Calibri Light" panose="020F0302020204030204"/>
                <a:ea typeface="+mn-ea"/>
                <a:cs typeface="+mn-cs"/>
              </a:rPr>
              <a:t>S/ 9 344</a:t>
            </a:r>
          </a:p>
        </p:txBody>
      </p:sp>
      <p:sp>
        <p:nvSpPr>
          <p:cNvPr id="47" name="Cuadro de texto 47">
            <a:extLst>
              <a:ext uri="{FF2B5EF4-FFF2-40B4-BE49-F238E27FC236}">
                <a16:creationId xmlns:a16="http://schemas.microsoft.com/office/drawing/2014/main" id="{ACB47C8A-E721-A474-2807-1BD0F82F0DCD}"/>
              </a:ext>
            </a:extLst>
          </p:cNvPr>
          <p:cNvSpPr txBox="1"/>
          <p:nvPr/>
        </p:nvSpPr>
        <p:spPr>
          <a:xfrm>
            <a:off x="10755779" y="5084090"/>
            <a:ext cx="842160" cy="215444"/>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1">
                <a:ln>
                  <a:noFill/>
                </a:ln>
                <a:solidFill>
                  <a:srgbClr val="404040"/>
                </a:solidFill>
                <a:effectLst/>
                <a:uLnTx/>
                <a:uFillTx/>
                <a:latin typeface="Calibri Light" panose="020F0302020204030204"/>
                <a:ea typeface="+mn-ea"/>
                <a:cs typeface="+mn-cs"/>
              </a:rPr>
              <a:t>S/ 10 101</a:t>
            </a:r>
          </a:p>
        </p:txBody>
      </p:sp>
      <p:sp>
        <p:nvSpPr>
          <p:cNvPr id="49" name="Flecha: hacia abajo 48">
            <a:extLst>
              <a:ext uri="{FF2B5EF4-FFF2-40B4-BE49-F238E27FC236}">
                <a16:creationId xmlns:a16="http://schemas.microsoft.com/office/drawing/2014/main" id="{2428499F-A1C0-4EBA-AF33-606A7E46F3DE}"/>
              </a:ext>
            </a:extLst>
          </p:cNvPr>
          <p:cNvSpPr/>
          <p:nvPr/>
        </p:nvSpPr>
        <p:spPr>
          <a:xfrm flipV="1">
            <a:off x="10564972" y="4746983"/>
            <a:ext cx="127820" cy="215442"/>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0" name="Flecha: hacia abajo 49">
            <a:extLst>
              <a:ext uri="{FF2B5EF4-FFF2-40B4-BE49-F238E27FC236}">
                <a16:creationId xmlns:a16="http://schemas.microsoft.com/office/drawing/2014/main" id="{8FA7FDF6-21EC-5102-FE0C-C51718D25BD6}"/>
              </a:ext>
            </a:extLst>
          </p:cNvPr>
          <p:cNvSpPr/>
          <p:nvPr/>
        </p:nvSpPr>
        <p:spPr>
          <a:xfrm flipV="1">
            <a:off x="10578829" y="5074871"/>
            <a:ext cx="127820" cy="215442"/>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1" name="Marcador de número de diapositiva 50">
            <a:extLst>
              <a:ext uri="{FF2B5EF4-FFF2-40B4-BE49-F238E27FC236}">
                <a16:creationId xmlns:a16="http://schemas.microsoft.com/office/drawing/2014/main" id="{048952A9-0A07-252C-BD3F-2A97BF82969C}"/>
              </a:ext>
            </a:extLst>
          </p:cNvPr>
          <p:cNvSpPr>
            <a:spLocks noGrp="1"/>
          </p:cNvSpPr>
          <p:nvPr>
            <p:ph type="sldNum" sz="quarter" idx="12"/>
          </p:nvPr>
        </p:nvSpPr>
        <p:spPr/>
        <p:txBody>
          <a:bodyPr/>
          <a:lstStyle/>
          <a:p>
            <a:fld id="{E391E93C-D7FD-40F9-BA37-0E9A46B54C72}" type="slidenum">
              <a:rPr lang="es-PE" smtClean="0"/>
              <a:pPr/>
              <a:t>24</a:t>
            </a:fld>
            <a:endParaRPr lang="es-PE" dirty="0"/>
          </a:p>
        </p:txBody>
      </p:sp>
    </p:spTree>
    <p:extLst>
      <p:ext uri="{BB962C8B-B14F-4D97-AF65-F5344CB8AC3E}">
        <p14:creationId xmlns:p14="http://schemas.microsoft.com/office/powerpoint/2010/main" val="1069521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BBAC50-71DA-26C8-0A18-573317B8BC82}"/>
              </a:ext>
            </a:extLst>
          </p:cNvPr>
          <p:cNvSpPr txBox="1">
            <a:spLocks/>
          </p:cNvSpPr>
          <p:nvPr/>
        </p:nvSpPr>
        <p:spPr>
          <a:xfrm>
            <a:off x="875146" y="534720"/>
            <a:ext cx="10291553" cy="4928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400" b="1" dirty="0">
                <a:solidFill>
                  <a:srgbClr val="C00000"/>
                </a:solidFill>
              </a:rPr>
              <a:t>Indicadores financieros relevantes  2022 </a:t>
            </a:r>
          </a:p>
        </p:txBody>
      </p:sp>
      <p:grpSp>
        <p:nvGrpSpPr>
          <p:cNvPr id="4" name="Grupo 3">
            <a:extLst>
              <a:ext uri="{FF2B5EF4-FFF2-40B4-BE49-F238E27FC236}">
                <a16:creationId xmlns:a16="http://schemas.microsoft.com/office/drawing/2014/main" id="{C38E0C9B-21C2-79B9-F467-1703E6DD9D3B}"/>
              </a:ext>
            </a:extLst>
          </p:cNvPr>
          <p:cNvGrpSpPr/>
          <p:nvPr/>
        </p:nvGrpSpPr>
        <p:grpSpPr>
          <a:xfrm>
            <a:off x="304529" y="1279731"/>
            <a:ext cx="3050146" cy="796150"/>
            <a:chOff x="290882" y="1361617"/>
            <a:chExt cx="3050146" cy="796150"/>
          </a:xfrm>
        </p:grpSpPr>
        <p:sp>
          <p:nvSpPr>
            <p:cNvPr id="5" name="Rectángulo 4">
              <a:extLst>
                <a:ext uri="{FF2B5EF4-FFF2-40B4-BE49-F238E27FC236}">
                  <a16:creationId xmlns:a16="http://schemas.microsoft.com/office/drawing/2014/main" id="{EF29AABA-AE13-F6F2-1BBD-0ACABA35968B}"/>
                </a:ext>
              </a:extLst>
            </p:cNvPr>
            <p:cNvSpPr/>
            <p:nvPr/>
          </p:nvSpPr>
          <p:spPr>
            <a:xfrm>
              <a:off x="700683" y="1361617"/>
              <a:ext cx="2640345" cy="7961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1"/>
            </a:p>
          </p:txBody>
        </p:sp>
        <p:sp>
          <p:nvSpPr>
            <p:cNvPr id="6" name="Elipse 5">
              <a:extLst>
                <a:ext uri="{FF2B5EF4-FFF2-40B4-BE49-F238E27FC236}">
                  <a16:creationId xmlns:a16="http://schemas.microsoft.com/office/drawing/2014/main" id="{DFF45F27-D331-78AA-F505-B3D33C200E4B}"/>
                </a:ext>
              </a:extLst>
            </p:cNvPr>
            <p:cNvSpPr/>
            <p:nvPr/>
          </p:nvSpPr>
          <p:spPr>
            <a:xfrm>
              <a:off x="290882" y="1361617"/>
              <a:ext cx="826244" cy="796150"/>
            </a:xfrm>
            <a:prstGeom prst="ellipse">
              <a:avLst/>
            </a:prstGeom>
            <a:solidFill>
              <a:srgbClr val="C0000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1"/>
            </a:p>
          </p:txBody>
        </p:sp>
        <p:grpSp>
          <p:nvGrpSpPr>
            <p:cNvPr id="7" name="Grupo 6">
              <a:extLst>
                <a:ext uri="{FF2B5EF4-FFF2-40B4-BE49-F238E27FC236}">
                  <a16:creationId xmlns:a16="http://schemas.microsoft.com/office/drawing/2014/main" id="{84FD7885-79EA-0A81-FC1C-9ED32E5C21CC}"/>
                </a:ext>
              </a:extLst>
            </p:cNvPr>
            <p:cNvGrpSpPr/>
            <p:nvPr/>
          </p:nvGrpSpPr>
          <p:grpSpPr>
            <a:xfrm>
              <a:off x="504182" y="1650307"/>
              <a:ext cx="399642" cy="218769"/>
              <a:chOff x="3283332" y="3275035"/>
              <a:chExt cx="479215" cy="272245"/>
            </a:xfrm>
          </p:grpSpPr>
          <p:sp>
            <p:nvSpPr>
              <p:cNvPr id="10" name="Forma libre 11">
                <a:extLst>
                  <a:ext uri="{FF2B5EF4-FFF2-40B4-BE49-F238E27FC236}">
                    <a16:creationId xmlns:a16="http://schemas.microsoft.com/office/drawing/2014/main" id="{48BA7D95-62D9-3745-F785-F6950DC9C9F7}"/>
                  </a:ext>
                </a:extLst>
              </p:cNvPr>
              <p:cNvSpPr>
                <a:spLocks noEditPoints="1"/>
              </p:cNvSpPr>
              <p:nvPr/>
            </p:nvSpPr>
            <p:spPr bwMode="auto">
              <a:xfrm>
                <a:off x="3283332" y="3275035"/>
                <a:ext cx="479215" cy="272245"/>
              </a:xfrm>
              <a:custGeom>
                <a:avLst/>
                <a:gdLst>
                  <a:gd name="T0" fmla="*/ 2004 w 2048"/>
                  <a:gd name="T1" fmla="*/ 0 h 1162"/>
                  <a:gd name="T2" fmla="*/ 44 w 2048"/>
                  <a:gd name="T3" fmla="*/ 0 h 1162"/>
                  <a:gd name="T4" fmla="*/ 0 w 2048"/>
                  <a:gd name="T5" fmla="*/ 44 h 1162"/>
                  <a:gd name="T6" fmla="*/ 0 w 2048"/>
                  <a:gd name="T7" fmla="*/ 1118 h 1162"/>
                  <a:gd name="T8" fmla="*/ 44 w 2048"/>
                  <a:gd name="T9" fmla="*/ 1162 h 1162"/>
                  <a:gd name="T10" fmla="*/ 2004 w 2048"/>
                  <a:gd name="T11" fmla="*/ 1162 h 1162"/>
                  <a:gd name="T12" fmla="*/ 2048 w 2048"/>
                  <a:gd name="T13" fmla="*/ 1118 h 1162"/>
                  <a:gd name="T14" fmla="*/ 2048 w 2048"/>
                  <a:gd name="T15" fmla="*/ 44 h 1162"/>
                  <a:gd name="T16" fmla="*/ 2004 w 2048"/>
                  <a:gd name="T17" fmla="*/ 0 h 1162"/>
                  <a:gd name="T18" fmla="*/ 88 w 2048"/>
                  <a:gd name="T19" fmla="*/ 88 h 1162"/>
                  <a:gd name="T20" fmla="*/ 312 w 2048"/>
                  <a:gd name="T21" fmla="*/ 88 h 1162"/>
                  <a:gd name="T22" fmla="*/ 88 w 2048"/>
                  <a:gd name="T23" fmla="*/ 311 h 1162"/>
                  <a:gd name="T24" fmla="*/ 88 w 2048"/>
                  <a:gd name="T25" fmla="*/ 88 h 1162"/>
                  <a:gd name="T26" fmla="*/ 88 w 2048"/>
                  <a:gd name="T27" fmla="*/ 1074 h 1162"/>
                  <a:gd name="T28" fmla="*/ 88 w 2048"/>
                  <a:gd name="T29" fmla="*/ 851 h 1162"/>
                  <a:gd name="T30" fmla="*/ 312 w 2048"/>
                  <a:gd name="T31" fmla="*/ 1074 h 1162"/>
                  <a:gd name="T32" fmla="*/ 88 w 2048"/>
                  <a:gd name="T33" fmla="*/ 1074 h 1162"/>
                  <a:gd name="T34" fmla="*/ 1960 w 2048"/>
                  <a:gd name="T35" fmla="*/ 1074 h 1162"/>
                  <a:gd name="T36" fmla="*/ 1736 w 2048"/>
                  <a:gd name="T37" fmla="*/ 1074 h 1162"/>
                  <a:gd name="T38" fmla="*/ 1960 w 2048"/>
                  <a:gd name="T39" fmla="*/ 851 h 1162"/>
                  <a:gd name="T40" fmla="*/ 1960 w 2048"/>
                  <a:gd name="T41" fmla="*/ 1074 h 1162"/>
                  <a:gd name="T42" fmla="*/ 1960 w 2048"/>
                  <a:gd name="T43" fmla="*/ 762 h 1162"/>
                  <a:gd name="T44" fmla="*/ 1648 w 2048"/>
                  <a:gd name="T45" fmla="*/ 1074 h 1162"/>
                  <a:gd name="T46" fmla="*/ 400 w 2048"/>
                  <a:gd name="T47" fmla="*/ 1074 h 1162"/>
                  <a:gd name="T48" fmla="*/ 88 w 2048"/>
                  <a:gd name="T49" fmla="*/ 762 h 1162"/>
                  <a:gd name="T50" fmla="*/ 88 w 2048"/>
                  <a:gd name="T51" fmla="*/ 400 h 1162"/>
                  <a:gd name="T52" fmla="*/ 400 w 2048"/>
                  <a:gd name="T53" fmla="*/ 88 h 1162"/>
                  <a:gd name="T54" fmla="*/ 1648 w 2048"/>
                  <a:gd name="T55" fmla="*/ 88 h 1162"/>
                  <a:gd name="T56" fmla="*/ 1960 w 2048"/>
                  <a:gd name="T57" fmla="*/ 400 h 1162"/>
                  <a:gd name="T58" fmla="*/ 1960 w 2048"/>
                  <a:gd name="T59" fmla="*/ 762 h 1162"/>
                  <a:gd name="T60" fmla="*/ 1960 w 2048"/>
                  <a:gd name="T61" fmla="*/ 311 h 1162"/>
                  <a:gd name="T62" fmla="*/ 1736 w 2048"/>
                  <a:gd name="T63" fmla="*/ 88 h 1162"/>
                  <a:gd name="T64" fmla="*/ 1960 w 2048"/>
                  <a:gd name="T65" fmla="*/ 88 h 1162"/>
                  <a:gd name="T66" fmla="*/ 1960 w 2048"/>
                  <a:gd name="T67" fmla="*/ 311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8" h="1162">
                    <a:moveTo>
                      <a:pt x="2004" y="0"/>
                    </a:moveTo>
                    <a:cubicBezTo>
                      <a:pt x="44" y="0"/>
                      <a:pt x="44" y="0"/>
                      <a:pt x="44" y="0"/>
                    </a:cubicBezTo>
                    <a:cubicBezTo>
                      <a:pt x="20" y="0"/>
                      <a:pt x="0" y="19"/>
                      <a:pt x="0" y="44"/>
                    </a:cubicBezTo>
                    <a:cubicBezTo>
                      <a:pt x="0" y="1118"/>
                      <a:pt x="0" y="1118"/>
                      <a:pt x="0" y="1118"/>
                    </a:cubicBezTo>
                    <a:cubicBezTo>
                      <a:pt x="0" y="1143"/>
                      <a:pt x="20" y="1162"/>
                      <a:pt x="44" y="1162"/>
                    </a:cubicBezTo>
                    <a:cubicBezTo>
                      <a:pt x="2004" y="1162"/>
                      <a:pt x="2004" y="1162"/>
                      <a:pt x="2004" y="1162"/>
                    </a:cubicBezTo>
                    <a:cubicBezTo>
                      <a:pt x="2028" y="1162"/>
                      <a:pt x="2048" y="1143"/>
                      <a:pt x="2048" y="1118"/>
                    </a:cubicBezTo>
                    <a:cubicBezTo>
                      <a:pt x="2048" y="44"/>
                      <a:pt x="2048" y="44"/>
                      <a:pt x="2048" y="44"/>
                    </a:cubicBezTo>
                    <a:cubicBezTo>
                      <a:pt x="2048" y="19"/>
                      <a:pt x="2028" y="0"/>
                      <a:pt x="2004" y="0"/>
                    </a:cubicBezTo>
                    <a:close/>
                    <a:moveTo>
                      <a:pt x="88" y="88"/>
                    </a:moveTo>
                    <a:cubicBezTo>
                      <a:pt x="312" y="88"/>
                      <a:pt x="312" y="88"/>
                      <a:pt x="312" y="88"/>
                    </a:cubicBezTo>
                    <a:cubicBezTo>
                      <a:pt x="293" y="202"/>
                      <a:pt x="202" y="292"/>
                      <a:pt x="88" y="311"/>
                    </a:cubicBezTo>
                    <a:lnTo>
                      <a:pt x="88" y="88"/>
                    </a:lnTo>
                    <a:close/>
                    <a:moveTo>
                      <a:pt x="88" y="1074"/>
                    </a:moveTo>
                    <a:cubicBezTo>
                      <a:pt x="88" y="851"/>
                      <a:pt x="88" y="851"/>
                      <a:pt x="88" y="851"/>
                    </a:cubicBezTo>
                    <a:cubicBezTo>
                      <a:pt x="202" y="870"/>
                      <a:pt x="293" y="960"/>
                      <a:pt x="312" y="1074"/>
                    </a:cubicBezTo>
                    <a:lnTo>
                      <a:pt x="88" y="1074"/>
                    </a:lnTo>
                    <a:close/>
                    <a:moveTo>
                      <a:pt x="1960" y="1074"/>
                    </a:moveTo>
                    <a:cubicBezTo>
                      <a:pt x="1736" y="1074"/>
                      <a:pt x="1736" y="1074"/>
                      <a:pt x="1736" y="1074"/>
                    </a:cubicBezTo>
                    <a:cubicBezTo>
                      <a:pt x="1755" y="960"/>
                      <a:pt x="1846" y="870"/>
                      <a:pt x="1960" y="851"/>
                    </a:cubicBezTo>
                    <a:lnTo>
                      <a:pt x="1960" y="1074"/>
                    </a:lnTo>
                    <a:close/>
                    <a:moveTo>
                      <a:pt x="1960" y="762"/>
                    </a:moveTo>
                    <a:cubicBezTo>
                      <a:pt x="1797" y="782"/>
                      <a:pt x="1668" y="911"/>
                      <a:pt x="1648" y="1074"/>
                    </a:cubicBezTo>
                    <a:cubicBezTo>
                      <a:pt x="400" y="1074"/>
                      <a:pt x="400" y="1074"/>
                      <a:pt x="400" y="1074"/>
                    </a:cubicBezTo>
                    <a:cubicBezTo>
                      <a:pt x="380" y="911"/>
                      <a:pt x="251" y="782"/>
                      <a:pt x="88" y="762"/>
                    </a:cubicBezTo>
                    <a:cubicBezTo>
                      <a:pt x="88" y="400"/>
                      <a:pt x="88" y="400"/>
                      <a:pt x="88" y="400"/>
                    </a:cubicBezTo>
                    <a:cubicBezTo>
                      <a:pt x="251" y="380"/>
                      <a:pt x="380" y="251"/>
                      <a:pt x="400" y="88"/>
                    </a:cubicBezTo>
                    <a:cubicBezTo>
                      <a:pt x="1648" y="88"/>
                      <a:pt x="1648" y="88"/>
                      <a:pt x="1648" y="88"/>
                    </a:cubicBezTo>
                    <a:cubicBezTo>
                      <a:pt x="1668" y="251"/>
                      <a:pt x="1797" y="380"/>
                      <a:pt x="1960" y="400"/>
                    </a:cubicBezTo>
                    <a:cubicBezTo>
                      <a:pt x="1960" y="762"/>
                      <a:pt x="1960" y="762"/>
                      <a:pt x="1960" y="762"/>
                    </a:cubicBezTo>
                    <a:close/>
                    <a:moveTo>
                      <a:pt x="1960" y="311"/>
                    </a:moveTo>
                    <a:cubicBezTo>
                      <a:pt x="1846" y="292"/>
                      <a:pt x="1755" y="202"/>
                      <a:pt x="1736" y="88"/>
                    </a:cubicBezTo>
                    <a:cubicBezTo>
                      <a:pt x="1960" y="88"/>
                      <a:pt x="1960" y="88"/>
                      <a:pt x="1960" y="88"/>
                    </a:cubicBezTo>
                    <a:lnTo>
                      <a:pt x="1960" y="3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MX" noProof="1"/>
              </a:p>
            </p:txBody>
          </p:sp>
          <p:sp>
            <p:nvSpPr>
              <p:cNvPr id="11" name="Forma libre 12">
                <a:extLst>
                  <a:ext uri="{FF2B5EF4-FFF2-40B4-BE49-F238E27FC236}">
                    <a16:creationId xmlns:a16="http://schemas.microsoft.com/office/drawing/2014/main" id="{30734CA1-D741-9984-C000-91299BB3CA13}"/>
                  </a:ext>
                </a:extLst>
              </p:cNvPr>
              <p:cNvSpPr>
                <a:spLocks noEditPoints="1"/>
              </p:cNvSpPr>
              <p:nvPr/>
            </p:nvSpPr>
            <p:spPr bwMode="auto">
              <a:xfrm>
                <a:off x="3381245" y="3337126"/>
                <a:ext cx="282594" cy="148859"/>
              </a:xfrm>
              <a:custGeom>
                <a:avLst/>
                <a:gdLst>
                  <a:gd name="T0" fmla="*/ 1169 w 1208"/>
                  <a:gd name="T1" fmla="*/ 127 h 634"/>
                  <a:gd name="T2" fmla="*/ 1081 w 1208"/>
                  <a:gd name="T3" fmla="*/ 39 h 634"/>
                  <a:gd name="T4" fmla="*/ 1041 w 1208"/>
                  <a:gd name="T5" fmla="*/ 0 h 634"/>
                  <a:gd name="T6" fmla="*/ 167 w 1208"/>
                  <a:gd name="T7" fmla="*/ 0 h 634"/>
                  <a:gd name="T8" fmla="*/ 127 w 1208"/>
                  <a:gd name="T9" fmla="*/ 39 h 634"/>
                  <a:gd name="T10" fmla="*/ 39 w 1208"/>
                  <a:gd name="T11" fmla="*/ 127 h 634"/>
                  <a:gd name="T12" fmla="*/ 0 w 1208"/>
                  <a:gd name="T13" fmla="*/ 167 h 634"/>
                  <a:gd name="T14" fmla="*/ 0 w 1208"/>
                  <a:gd name="T15" fmla="*/ 467 h 634"/>
                  <a:gd name="T16" fmla="*/ 39 w 1208"/>
                  <a:gd name="T17" fmla="*/ 507 h 634"/>
                  <a:gd name="T18" fmla="*/ 127 w 1208"/>
                  <a:gd name="T19" fmla="*/ 595 h 634"/>
                  <a:gd name="T20" fmla="*/ 167 w 1208"/>
                  <a:gd name="T21" fmla="*/ 634 h 634"/>
                  <a:gd name="T22" fmla="*/ 1041 w 1208"/>
                  <a:gd name="T23" fmla="*/ 634 h 634"/>
                  <a:gd name="T24" fmla="*/ 1081 w 1208"/>
                  <a:gd name="T25" fmla="*/ 595 h 634"/>
                  <a:gd name="T26" fmla="*/ 1169 w 1208"/>
                  <a:gd name="T27" fmla="*/ 507 h 634"/>
                  <a:gd name="T28" fmla="*/ 1208 w 1208"/>
                  <a:gd name="T29" fmla="*/ 467 h 634"/>
                  <a:gd name="T30" fmla="*/ 1208 w 1208"/>
                  <a:gd name="T31" fmla="*/ 167 h 634"/>
                  <a:gd name="T32" fmla="*/ 1169 w 1208"/>
                  <a:gd name="T33" fmla="*/ 127 h 634"/>
                  <a:gd name="T34" fmla="*/ 1129 w 1208"/>
                  <a:gd name="T35" fmla="*/ 432 h 634"/>
                  <a:gd name="T36" fmla="*/ 1006 w 1208"/>
                  <a:gd name="T37" fmla="*/ 555 h 634"/>
                  <a:gd name="T38" fmla="*/ 202 w 1208"/>
                  <a:gd name="T39" fmla="*/ 555 h 634"/>
                  <a:gd name="T40" fmla="*/ 79 w 1208"/>
                  <a:gd name="T41" fmla="*/ 432 h 634"/>
                  <a:gd name="T42" fmla="*/ 79 w 1208"/>
                  <a:gd name="T43" fmla="*/ 202 h 634"/>
                  <a:gd name="T44" fmla="*/ 202 w 1208"/>
                  <a:gd name="T45" fmla="*/ 79 h 634"/>
                  <a:gd name="T46" fmla="*/ 1006 w 1208"/>
                  <a:gd name="T47" fmla="*/ 79 h 634"/>
                  <a:gd name="T48" fmla="*/ 1129 w 1208"/>
                  <a:gd name="T49" fmla="*/ 202 h 634"/>
                  <a:gd name="T50" fmla="*/ 1129 w 1208"/>
                  <a:gd name="T51" fmla="*/ 432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08" h="634">
                    <a:moveTo>
                      <a:pt x="1169" y="127"/>
                    </a:moveTo>
                    <a:cubicBezTo>
                      <a:pt x="1120" y="127"/>
                      <a:pt x="1081" y="88"/>
                      <a:pt x="1081" y="39"/>
                    </a:cubicBezTo>
                    <a:cubicBezTo>
                      <a:pt x="1081" y="17"/>
                      <a:pt x="1063" y="0"/>
                      <a:pt x="1041" y="0"/>
                    </a:cubicBezTo>
                    <a:cubicBezTo>
                      <a:pt x="167" y="0"/>
                      <a:pt x="167" y="0"/>
                      <a:pt x="167" y="0"/>
                    </a:cubicBezTo>
                    <a:cubicBezTo>
                      <a:pt x="145" y="0"/>
                      <a:pt x="127" y="17"/>
                      <a:pt x="127" y="39"/>
                    </a:cubicBezTo>
                    <a:cubicBezTo>
                      <a:pt x="127" y="88"/>
                      <a:pt x="88" y="127"/>
                      <a:pt x="39" y="127"/>
                    </a:cubicBezTo>
                    <a:cubicBezTo>
                      <a:pt x="17" y="127"/>
                      <a:pt x="0" y="145"/>
                      <a:pt x="0" y="167"/>
                    </a:cubicBezTo>
                    <a:cubicBezTo>
                      <a:pt x="0" y="467"/>
                      <a:pt x="0" y="467"/>
                      <a:pt x="0" y="467"/>
                    </a:cubicBezTo>
                    <a:cubicBezTo>
                      <a:pt x="0" y="489"/>
                      <a:pt x="17" y="507"/>
                      <a:pt x="39" y="507"/>
                    </a:cubicBezTo>
                    <a:cubicBezTo>
                      <a:pt x="88" y="507"/>
                      <a:pt x="127" y="546"/>
                      <a:pt x="127" y="595"/>
                    </a:cubicBezTo>
                    <a:cubicBezTo>
                      <a:pt x="127" y="617"/>
                      <a:pt x="145" y="634"/>
                      <a:pt x="167" y="634"/>
                    </a:cubicBezTo>
                    <a:cubicBezTo>
                      <a:pt x="1041" y="634"/>
                      <a:pt x="1041" y="634"/>
                      <a:pt x="1041" y="634"/>
                    </a:cubicBezTo>
                    <a:cubicBezTo>
                      <a:pt x="1063" y="634"/>
                      <a:pt x="1081" y="617"/>
                      <a:pt x="1081" y="595"/>
                    </a:cubicBezTo>
                    <a:cubicBezTo>
                      <a:pt x="1081" y="546"/>
                      <a:pt x="1120" y="507"/>
                      <a:pt x="1169" y="507"/>
                    </a:cubicBezTo>
                    <a:cubicBezTo>
                      <a:pt x="1191" y="507"/>
                      <a:pt x="1208" y="489"/>
                      <a:pt x="1208" y="467"/>
                    </a:cubicBezTo>
                    <a:cubicBezTo>
                      <a:pt x="1208" y="167"/>
                      <a:pt x="1208" y="167"/>
                      <a:pt x="1208" y="167"/>
                    </a:cubicBezTo>
                    <a:cubicBezTo>
                      <a:pt x="1208" y="145"/>
                      <a:pt x="1191" y="127"/>
                      <a:pt x="1169" y="127"/>
                    </a:cubicBezTo>
                    <a:close/>
                    <a:moveTo>
                      <a:pt x="1129" y="432"/>
                    </a:moveTo>
                    <a:cubicBezTo>
                      <a:pt x="1069" y="447"/>
                      <a:pt x="1021" y="495"/>
                      <a:pt x="1006" y="555"/>
                    </a:cubicBezTo>
                    <a:cubicBezTo>
                      <a:pt x="202" y="555"/>
                      <a:pt x="202" y="555"/>
                      <a:pt x="202" y="555"/>
                    </a:cubicBezTo>
                    <a:cubicBezTo>
                      <a:pt x="187" y="495"/>
                      <a:pt x="139" y="447"/>
                      <a:pt x="79" y="432"/>
                    </a:cubicBezTo>
                    <a:cubicBezTo>
                      <a:pt x="79" y="202"/>
                      <a:pt x="79" y="202"/>
                      <a:pt x="79" y="202"/>
                    </a:cubicBezTo>
                    <a:cubicBezTo>
                      <a:pt x="139" y="187"/>
                      <a:pt x="187" y="139"/>
                      <a:pt x="202" y="79"/>
                    </a:cubicBezTo>
                    <a:cubicBezTo>
                      <a:pt x="1006" y="79"/>
                      <a:pt x="1006" y="79"/>
                      <a:pt x="1006" y="79"/>
                    </a:cubicBezTo>
                    <a:cubicBezTo>
                      <a:pt x="1021" y="139"/>
                      <a:pt x="1069" y="187"/>
                      <a:pt x="1129" y="202"/>
                    </a:cubicBezTo>
                    <a:cubicBezTo>
                      <a:pt x="1129" y="432"/>
                      <a:pt x="1129" y="432"/>
                      <a:pt x="1129" y="4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MX" noProof="1"/>
              </a:p>
            </p:txBody>
          </p:sp>
          <p:sp>
            <p:nvSpPr>
              <p:cNvPr id="12" name="Forma libre 13">
                <a:extLst>
                  <a:ext uri="{FF2B5EF4-FFF2-40B4-BE49-F238E27FC236}">
                    <a16:creationId xmlns:a16="http://schemas.microsoft.com/office/drawing/2014/main" id="{61374B6F-8DF9-BA26-570E-A97A03D4E003}"/>
                  </a:ext>
                </a:extLst>
              </p:cNvPr>
              <p:cNvSpPr>
                <a:spLocks/>
              </p:cNvSpPr>
              <p:nvPr/>
            </p:nvSpPr>
            <p:spPr bwMode="auto">
              <a:xfrm>
                <a:off x="3464829" y="3368967"/>
                <a:ext cx="32638" cy="85176"/>
              </a:xfrm>
              <a:custGeom>
                <a:avLst/>
                <a:gdLst>
                  <a:gd name="T0" fmla="*/ 99 w 139"/>
                  <a:gd name="T1" fmla="*/ 0 h 364"/>
                  <a:gd name="T2" fmla="*/ 39 w 139"/>
                  <a:gd name="T3" fmla="*/ 0 h 364"/>
                  <a:gd name="T4" fmla="*/ 0 w 139"/>
                  <a:gd name="T5" fmla="*/ 40 h 364"/>
                  <a:gd name="T6" fmla="*/ 39 w 139"/>
                  <a:gd name="T7" fmla="*/ 79 h 364"/>
                  <a:gd name="T8" fmla="*/ 59 w 139"/>
                  <a:gd name="T9" fmla="*/ 79 h 364"/>
                  <a:gd name="T10" fmla="*/ 59 w 139"/>
                  <a:gd name="T11" fmla="*/ 324 h 364"/>
                  <a:gd name="T12" fmla="*/ 99 w 139"/>
                  <a:gd name="T13" fmla="*/ 364 h 364"/>
                  <a:gd name="T14" fmla="*/ 139 w 139"/>
                  <a:gd name="T15" fmla="*/ 324 h 364"/>
                  <a:gd name="T16" fmla="*/ 139 w 139"/>
                  <a:gd name="T17" fmla="*/ 40 h 364"/>
                  <a:gd name="T18" fmla="*/ 99 w 139"/>
                  <a:gd name="T1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364">
                    <a:moveTo>
                      <a:pt x="99" y="0"/>
                    </a:moveTo>
                    <a:cubicBezTo>
                      <a:pt x="39" y="0"/>
                      <a:pt x="39" y="0"/>
                      <a:pt x="39" y="0"/>
                    </a:cubicBezTo>
                    <a:cubicBezTo>
                      <a:pt x="18" y="0"/>
                      <a:pt x="0" y="18"/>
                      <a:pt x="0" y="40"/>
                    </a:cubicBezTo>
                    <a:cubicBezTo>
                      <a:pt x="0" y="62"/>
                      <a:pt x="18" y="79"/>
                      <a:pt x="39" y="79"/>
                    </a:cubicBezTo>
                    <a:cubicBezTo>
                      <a:pt x="59" y="79"/>
                      <a:pt x="59" y="79"/>
                      <a:pt x="59" y="79"/>
                    </a:cubicBezTo>
                    <a:cubicBezTo>
                      <a:pt x="59" y="324"/>
                      <a:pt x="59" y="324"/>
                      <a:pt x="59" y="324"/>
                    </a:cubicBezTo>
                    <a:cubicBezTo>
                      <a:pt x="59" y="346"/>
                      <a:pt x="77" y="364"/>
                      <a:pt x="99" y="364"/>
                    </a:cubicBezTo>
                    <a:cubicBezTo>
                      <a:pt x="121" y="364"/>
                      <a:pt x="139" y="346"/>
                      <a:pt x="139" y="324"/>
                    </a:cubicBezTo>
                    <a:cubicBezTo>
                      <a:pt x="139" y="40"/>
                      <a:pt x="139" y="40"/>
                      <a:pt x="139" y="40"/>
                    </a:cubicBezTo>
                    <a:cubicBezTo>
                      <a:pt x="139" y="18"/>
                      <a:pt x="121" y="0"/>
                      <a:pt x="9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MX" noProof="1"/>
              </a:p>
            </p:txBody>
          </p:sp>
          <p:sp>
            <p:nvSpPr>
              <p:cNvPr id="13" name="Forma libre 14">
                <a:extLst>
                  <a:ext uri="{FF2B5EF4-FFF2-40B4-BE49-F238E27FC236}">
                    <a16:creationId xmlns:a16="http://schemas.microsoft.com/office/drawing/2014/main" id="{E7A6BED3-4565-E667-0FB1-86C3BD938DF7}"/>
                  </a:ext>
                </a:extLst>
              </p:cNvPr>
              <p:cNvSpPr>
                <a:spLocks noEditPoints="1"/>
              </p:cNvSpPr>
              <p:nvPr/>
            </p:nvSpPr>
            <p:spPr bwMode="auto">
              <a:xfrm>
                <a:off x="3518959" y="3368967"/>
                <a:ext cx="61295" cy="85176"/>
              </a:xfrm>
              <a:custGeom>
                <a:avLst/>
                <a:gdLst>
                  <a:gd name="T0" fmla="*/ 222 w 262"/>
                  <a:gd name="T1" fmla="*/ 0 h 364"/>
                  <a:gd name="T2" fmla="*/ 40 w 262"/>
                  <a:gd name="T3" fmla="*/ 0 h 364"/>
                  <a:gd name="T4" fmla="*/ 0 w 262"/>
                  <a:gd name="T5" fmla="*/ 40 h 364"/>
                  <a:gd name="T6" fmla="*/ 0 w 262"/>
                  <a:gd name="T7" fmla="*/ 324 h 364"/>
                  <a:gd name="T8" fmla="*/ 40 w 262"/>
                  <a:gd name="T9" fmla="*/ 364 h 364"/>
                  <a:gd name="T10" fmla="*/ 222 w 262"/>
                  <a:gd name="T11" fmla="*/ 364 h 364"/>
                  <a:gd name="T12" fmla="*/ 262 w 262"/>
                  <a:gd name="T13" fmla="*/ 324 h 364"/>
                  <a:gd name="T14" fmla="*/ 262 w 262"/>
                  <a:gd name="T15" fmla="*/ 40 h 364"/>
                  <a:gd name="T16" fmla="*/ 222 w 262"/>
                  <a:gd name="T17" fmla="*/ 0 h 364"/>
                  <a:gd name="T18" fmla="*/ 183 w 262"/>
                  <a:gd name="T19" fmla="*/ 285 h 364"/>
                  <a:gd name="T20" fmla="*/ 80 w 262"/>
                  <a:gd name="T21" fmla="*/ 285 h 364"/>
                  <a:gd name="T22" fmla="*/ 80 w 262"/>
                  <a:gd name="T23" fmla="*/ 79 h 364"/>
                  <a:gd name="T24" fmla="*/ 183 w 262"/>
                  <a:gd name="T25" fmla="*/ 79 h 364"/>
                  <a:gd name="T26" fmla="*/ 183 w 262"/>
                  <a:gd name="T27" fmla="*/ 285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64">
                    <a:moveTo>
                      <a:pt x="222" y="0"/>
                    </a:moveTo>
                    <a:cubicBezTo>
                      <a:pt x="40" y="0"/>
                      <a:pt x="40" y="0"/>
                      <a:pt x="40" y="0"/>
                    </a:cubicBezTo>
                    <a:cubicBezTo>
                      <a:pt x="18" y="0"/>
                      <a:pt x="0" y="18"/>
                      <a:pt x="0" y="40"/>
                    </a:cubicBezTo>
                    <a:cubicBezTo>
                      <a:pt x="0" y="324"/>
                      <a:pt x="0" y="324"/>
                      <a:pt x="0" y="324"/>
                    </a:cubicBezTo>
                    <a:cubicBezTo>
                      <a:pt x="0" y="346"/>
                      <a:pt x="18" y="364"/>
                      <a:pt x="40" y="364"/>
                    </a:cubicBezTo>
                    <a:cubicBezTo>
                      <a:pt x="222" y="364"/>
                      <a:pt x="222" y="364"/>
                      <a:pt x="222" y="364"/>
                    </a:cubicBezTo>
                    <a:cubicBezTo>
                      <a:pt x="244" y="364"/>
                      <a:pt x="262" y="346"/>
                      <a:pt x="262" y="324"/>
                    </a:cubicBezTo>
                    <a:cubicBezTo>
                      <a:pt x="262" y="40"/>
                      <a:pt x="262" y="40"/>
                      <a:pt x="262" y="40"/>
                    </a:cubicBezTo>
                    <a:cubicBezTo>
                      <a:pt x="262" y="18"/>
                      <a:pt x="244" y="0"/>
                      <a:pt x="222" y="0"/>
                    </a:cubicBezTo>
                    <a:close/>
                    <a:moveTo>
                      <a:pt x="183" y="285"/>
                    </a:moveTo>
                    <a:cubicBezTo>
                      <a:pt x="80" y="285"/>
                      <a:pt x="80" y="285"/>
                      <a:pt x="80" y="285"/>
                    </a:cubicBezTo>
                    <a:cubicBezTo>
                      <a:pt x="80" y="79"/>
                      <a:pt x="80" y="79"/>
                      <a:pt x="80" y="79"/>
                    </a:cubicBezTo>
                    <a:cubicBezTo>
                      <a:pt x="183" y="79"/>
                      <a:pt x="183" y="79"/>
                      <a:pt x="183" y="79"/>
                    </a:cubicBezTo>
                    <a:lnTo>
                      <a:pt x="183" y="2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MX" noProof="1"/>
              </a:p>
            </p:txBody>
          </p:sp>
        </p:grpSp>
        <p:sp>
          <p:nvSpPr>
            <p:cNvPr id="9" name="Cuadro de texto 26">
              <a:extLst>
                <a:ext uri="{FF2B5EF4-FFF2-40B4-BE49-F238E27FC236}">
                  <a16:creationId xmlns:a16="http://schemas.microsoft.com/office/drawing/2014/main" id="{68762261-5172-7B6F-63C5-0C94A7C7A442}"/>
                </a:ext>
              </a:extLst>
            </p:cNvPr>
            <p:cNvSpPr txBox="1"/>
            <p:nvPr/>
          </p:nvSpPr>
          <p:spPr>
            <a:xfrm>
              <a:off x="1214680" y="1363052"/>
              <a:ext cx="522579" cy="492443"/>
            </a:xfrm>
            <a:prstGeom prst="rect">
              <a:avLst/>
            </a:prstGeom>
            <a:noFill/>
          </p:spPr>
          <p:txBody>
            <a:bodyPr wrap="none" lIns="0" tIns="0" rIns="0" bIns="0" rtlCol="0">
              <a:spAutoFit/>
            </a:bodyPr>
            <a:lstStyle/>
            <a:p>
              <a:pPr rtl="0"/>
              <a:r>
                <a:rPr lang="es-MX" sz="3200" b="1" noProof="1">
                  <a:solidFill>
                    <a:schemeClr val="bg1"/>
                  </a:solidFill>
                </a:rPr>
                <a:t>1,4</a:t>
              </a:r>
            </a:p>
          </p:txBody>
        </p:sp>
      </p:grpSp>
      <p:grpSp>
        <p:nvGrpSpPr>
          <p:cNvPr id="14" name="Grupo 13">
            <a:extLst>
              <a:ext uri="{FF2B5EF4-FFF2-40B4-BE49-F238E27FC236}">
                <a16:creationId xmlns:a16="http://schemas.microsoft.com/office/drawing/2014/main" id="{C1078D59-A096-BEF8-A532-E8D48AC36E9F}"/>
              </a:ext>
            </a:extLst>
          </p:cNvPr>
          <p:cNvGrpSpPr/>
          <p:nvPr/>
        </p:nvGrpSpPr>
        <p:grpSpPr>
          <a:xfrm>
            <a:off x="256848" y="3853392"/>
            <a:ext cx="3053466" cy="943324"/>
            <a:chOff x="313119" y="3459497"/>
            <a:chExt cx="3053466" cy="943324"/>
          </a:xfrm>
        </p:grpSpPr>
        <p:sp>
          <p:nvSpPr>
            <p:cNvPr id="15" name="Rectángulo 14">
              <a:extLst>
                <a:ext uri="{FF2B5EF4-FFF2-40B4-BE49-F238E27FC236}">
                  <a16:creationId xmlns:a16="http://schemas.microsoft.com/office/drawing/2014/main" id="{A64C659F-E6E8-F851-CD9E-2E343483F5C7}"/>
                </a:ext>
              </a:extLst>
            </p:cNvPr>
            <p:cNvSpPr/>
            <p:nvPr/>
          </p:nvSpPr>
          <p:spPr>
            <a:xfrm>
              <a:off x="726240" y="3459497"/>
              <a:ext cx="2640345" cy="7961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1"/>
            </a:p>
          </p:txBody>
        </p:sp>
        <p:sp>
          <p:nvSpPr>
            <p:cNvPr id="16" name="Elipse 15">
              <a:extLst>
                <a:ext uri="{FF2B5EF4-FFF2-40B4-BE49-F238E27FC236}">
                  <a16:creationId xmlns:a16="http://schemas.microsoft.com/office/drawing/2014/main" id="{7CB4A79A-064F-3950-BA65-9EECD1F386C8}"/>
                </a:ext>
              </a:extLst>
            </p:cNvPr>
            <p:cNvSpPr/>
            <p:nvPr/>
          </p:nvSpPr>
          <p:spPr>
            <a:xfrm>
              <a:off x="313119" y="3459497"/>
              <a:ext cx="826244" cy="796150"/>
            </a:xfrm>
            <a:prstGeom prst="ellipse">
              <a:avLst/>
            </a:prstGeom>
            <a:solidFill>
              <a:schemeClr val="bg1">
                <a:lumMod val="75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1"/>
            </a:p>
          </p:txBody>
        </p:sp>
        <p:sp>
          <p:nvSpPr>
            <p:cNvPr id="17" name="Forma libre 34">
              <a:extLst>
                <a:ext uri="{FF2B5EF4-FFF2-40B4-BE49-F238E27FC236}">
                  <a16:creationId xmlns:a16="http://schemas.microsoft.com/office/drawing/2014/main" id="{FECA5CAF-826A-68F9-EB77-6FAB28B85C57}"/>
                </a:ext>
              </a:extLst>
            </p:cNvPr>
            <p:cNvSpPr>
              <a:spLocks noEditPoints="1"/>
            </p:cNvSpPr>
            <p:nvPr/>
          </p:nvSpPr>
          <p:spPr bwMode="auto">
            <a:xfrm>
              <a:off x="535380" y="3672967"/>
              <a:ext cx="381720" cy="369210"/>
            </a:xfrm>
            <a:custGeom>
              <a:avLst/>
              <a:gdLst>
                <a:gd name="T0" fmla="*/ 1924 w 2048"/>
                <a:gd name="T1" fmla="*/ 300 h 2048"/>
                <a:gd name="T2" fmla="*/ 1324 w 2048"/>
                <a:gd name="T3" fmla="*/ 300 h 2048"/>
                <a:gd name="T4" fmla="*/ 1024 w 2048"/>
                <a:gd name="T5" fmla="*/ 240 h 2048"/>
                <a:gd name="T6" fmla="*/ 720 w 2048"/>
                <a:gd name="T7" fmla="*/ 300 h 2048"/>
                <a:gd name="T8" fmla="*/ 120 w 2048"/>
                <a:gd name="T9" fmla="*/ 300 h 2048"/>
                <a:gd name="T10" fmla="*/ 0 w 2048"/>
                <a:gd name="T11" fmla="*/ 900 h 2048"/>
                <a:gd name="T12" fmla="*/ 242 w 2048"/>
                <a:gd name="T13" fmla="*/ 960 h 2048"/>
                <a:gd name="T14" fmla="*/ 689 w 2048"/>
                <a:gd name="T15" fmla="*/ 1730 h 2048"/>
                <a:gd name="T16" fmla="*/ 660 w 2048"/>
                <a:gd name="T17" fmla="*/ 2048 h 2048"/>
                <a:gd name="T18" fmla="*/ 1444 w 2048"/>
                <a:gd name="T19" fmla="*/ 1988 h 2048"/>
                <a:gd name="T20" fmla="*/ 1804 w 2048"/>
                <a:gd name="T21" fmla="*/ 1020 h 2048"/>
                <a:gd name="T22" fmla="*/ 1988 w 2048"/>
                <a:gd name="T23" fmla="*/ 960 h 2048"/>
                <a:gd name="T24" fmla="*/ 1819 w 2048"/>
                <a:gd name="T25" fmla="*/ 527 h 2048"/>
                <a:gd name="T26" fmla="*/ 1804 w 2048"/>
                <a:gd name="T27" fmla="*/ 300 h 2048"/>
                <a:gd name="T28" fmla="*/ 1444 w 2048"/>
                <a:gd name="T29" fmla="*/ 300 h 2048"/>
                <a:gd name="T30" fmla="*/ 420 w 2048"/>
                <a:gd name="T31" fmla="*/ 120 h 2048"/>
                <a:gd name="T32" fmla="*/ 420 w 2048"/>
                <a:gd name="T33" fmla="*/ 480 h 2048"/>
                <a:gd name="T34" fmla="*/ 420 w 2048"/>
                <a:gd name="T35" fmla="*/ 120 h 2048"/>
                <a:gd name="T36" fmla="*/ 420 w 2048"/>
                <a:gd name="T37" fmla="*/ 600 h 2048"/>
                <a:gd name="T38" fmla="*/ 126 w 2048"/>
                <a:gd name="T39" fmla="*/ 840 h 2048"/>
                <a:gd name="T40" fmla="*/ 1024 w 2048"/>
                <a:gd name="T41" fmla="*/ 1684 h 2048"/>
                <a:gd name="T42" fmla="*/ 726 w 2048"/>
                <a:gd name="T43" fmla="*/ 1928 h 2048"/>
                <a:gd name="T44" fmla="*/ 1024 w 2048"/>
                <a:gd name="T45" fmla="*/ 1204 h 2048"/>
                <a:gd name="T46" fmla="*/ 1024 w 2048"/>
                <a:gd name="T47" fmla="*/ 1564 h 2048"/>
                <a:gd name="T48" fmla="*/ 1263 w 2048"/>
                <a:gd name="T49" fmla="*/ 1639 h 2048"/>
                <a:gd name="T50" fmla="*/ 1324 w 2048"/>
                <a:gd name="T51" fmla="*/ 1384 h 2048"/>
                <a:gd name="T52" fmla="*/ 720 w 2048"/>
                <a:gd name="T53" fmla="*/ 1384 h 2048"/>
                <a:gd name="T54" fmla="*/ 828 w 2048"/>
                <a:gd name="T55" fmla="*/ 1613 h 2048"/>
                <a:gd name="T56" fmla="*/ 360 w 2048"/>
                <a:gd name="T57" fmla="*/ 1020 h 2048"/>
                <a:gd name="T58" fmla="*/ 780 w 2048"/>
                <a:gd name="T59" fmla="*/ 960 h 2048"/>
                <a:gd name="T60" fmla="*/ 615 w 2048"/>
                <a:gd name="T61" fmla="*/ 528 h 2048"/>
                <a:gd name="T62" fmla="*/ 1024 w 2048"/>
                <a:gd name="T63" fmla="*/ 360 h 2048"/>
                <a:gd name="T64" fmla="*/ 1429 w 2048"/>
                <a:gd name="T65" fmla="*/ 528 h 2048"/>
                <a:gd name="T66" fmla="*/ 1264 w 2048"/>
                <a:gd name="T67" fmla="*/ 960 h 2048"/>
                <a:gd name="T68" fmla="*/ 1684 w 2048"/>
                <a:gd name="T69" fmla="*/ 1020 h 2048"/>
                <a:gd name="T70" fmla="*/ 1330 w 2048"/>
                <a:gd name="T71" fmla="*/ 840 h 2048"/>
                <a:gd name="T72" fmla="*/ 1922 w 2048"/>
                <a:gd name="T73" fmla="*/ 84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8" h="2048">
                  <a:moveTo>
                    <a:pt x="1819" y="527"/>
                  </a:moveTo>
                  <a:cubicBezTo>
                    <a:pt x="1883" y="472"/>
                    <a:pt x="1924" y="391"/>
                    <a:pt x="1924" y="300"/>
                  </a:cubicBezTo>
                  <a:cubicBezTo>
                    <a:pt x="1924" y="135"/>
                    <a:pt x="1789" y="0"/>
                    <a:pt x="1624" y="0"/>
                  </a:cubicBezTo>
                  <a:cubicBezTo>
                    <a:pt x="1459" y="0"/>
                    <a:pt x="1324" y="135"/>
                    <a:pt x="1324" y="300"/>
                  </a:cubicBezTo>
                  <a:cubicBezTo>
                    <a:pt x="1324" y="300"/>
                    <a:pt x="1324" y="300"/>
                    <a:pt x="1324" y="300"/>
                  </a:cubicBezTo>
                  <a:cubicBezTo>
                    <a:pt x="1229" y="261"/>
                    <a:pt x="1128" y="240"/>
                    <a:pt x="1024" y="240"/>
                  </a:cubicBezTo>
                  <a:cubicBezTo>
                    <a:pt x="920" y="240"/>
                    <a:pt x="816" y="261"/>
                    <a:pt x="720" y="301"/>
                  </a:cubicBezTo>
                  <a:cubicBezTo>
                    <a:pt x="720" y="300"/>
                    <a:pt x="720" y="300"/>
                    <a:pt x="720" y="300"/>
                  </a:cubicBezTo>
                  <a:cubicBezTo>
                    <a:pt x="720" y="135"/>
                    <a:pt x="585" y="0"/>
                    <a:pt x="420" y="0"/>
                  </a:cubicBezTo>
                  <a:cubicBezTo>
                    <a:pt x="255" y="0"/>
                    <a:pt x="120" y="135"/>
                    <a:pt x="120" y="300"/>
                  </a:cubicBezTo>
                  <a:cubicBezTo>
                    <a:pt x="120" y="391"/>
                    <a:pt x="161" y="473"/>
                    <a:pt x="225" y="528"/>
                  </a:cubicBezTo>
                  <a:cubicBezTo>
                    <a:pt x="91" y="598"/>
                    <a:pt x="0" y="739"/>
                    <a:pt x="0" y="900"/>
                  </a:cubicBezTo>
                  <a:cubicBezTo>
                    <a:pt x="0" y="933"/>
                    <a:pt x="27" y="960"/>
                    <a:pt x="60" y="960"/>
                  </a:cubicBezTo>
                  <a:cubicBezTo>
                    <a:pt x="242" y="960"/>
                    <a:pt x="242" y="960"/>
                    <a:pt x="242" y="960"/>
                  </a:cubicBezTo>
                  <a:cubicBezTo>
                    <a:pt x="241" y="980"/>
                    <a:pt x="240" y="1000"/>
                    <a:pt x="240" y="1020"/>
                  </a:cubicBezTo>
                  <a:cubicBezTo>
                    <a:pt x="240" y="1337"/>
                    <a:pt x="429" y="1608"/>
                    <a:pt x="689" y="1730"/>
                  </a:cubicBezTo>
                  <a:cubicBezTo>
                    <a:pt x="631" y="1804"/>
                    <a:pt x="600" y="1894"/>
                    <a:pt x="600" y="1988"/>
                  </a:cubicBezTo>
                  <a:cubicBezTo>
                    <a:pt x="600" y="2021"/>
                    <a:pt x="627" y="2048"/>
                    <a:pt x="660" y="2048"/>
                  </a:cubicBezTo>
                  <a:cubicBezTo>
                    <a:pt x="1384" y="2048"/>
                    <a:pt x="1384" y="2048"/>
                    <a:pt x="1384" y="2048"/>
                  </a:cubicBezTo>
                  <a:cubicBezTo>
                    <a:pt x="1417" y="2048"/>
                    <a:pt x="1444" y="2021"/>
                    <a:pt x="1444" y="1988"/>
                  </a:cubicBezTo>
                  <a:cubicBezTo>
                    <a:pt x="1444" y="1891"/>
                    <a:pt x="1411" y="1801"/>
                    <a:pt x="1357" y="1729"/>
                  </a:cubicBezTo>
                  <a:cubicBezTo>
                    <a:pt x="1619" y="1605"/>
                    <a:pt x="1804" y="1333"/>
                    <a:pt x="1804" y="1020"/>
                  </a:cubicBezTo>
                  <a:cubicBezTo>
                    <a:pt x="1804" y="1000"/>
                    <a:pt x="1803" y="980"/>
                    <a:pt x="1802" y="960"/>
                  </a:cubicBezTo>
                  <a:cubicBezTo>
                    <a:pt x="1988" y="960"/>
                    <a:pt x="1988" y="960"/>
                    <a:pt x="1988" y="960"/>
                  </a:cubicBezTo>
                  <a:cubicBezTo>
                    <a:pt x="2021" y="960"/>
                    <a:pt x="2048" y="933"/>
                    <a:pt x="2048" y="900"/>
                  </a:cubicBezTo>
                  <a:cubicBezTo>
                    <a:pt x="2048" y="738"/>
                    <a:pt x="1955" y="597"/>
                    <a:pt x="1819" y="527"/>
                  </a:cubicBezTo>
                  <a:close/>
                  <a:moveTo>
                    <a:pt x="1624" y="120"/>
                  </a:moveTo>
                  <a:cubicBezTo>
                    <a:pt x="1723" y="120"/>
                    <a:pt x="1804" y="201"/>
                    <a:pt x="1804" y="300"/>
                  </a:cubicBezTo>
                  <a:cubicBezTo>
                    <a:pt x="1804" y="399"/>
                    <a:pt x="1723" y="480"/>
                    <a:pt x="1624" y="480"/>
                  </a:cubicBezTo>
                  <a:cubicBezTo>
                    <a:pt x="1525" y="480"/>
                    <a:pt x="1444" y="399"/>
                    <a:pt x="1444" y="300"/>
                  </a:cubicBezTo>
                  <a:cubicBezTo>
                    <a:pt x="1444" y="201"/>
                    <a:pt x="1525" y="120"/>
                    <a:pt x="1624" y="120"/>
                  </a:cubicBezTo>
                  <a:close/>
                  <a:moveTo>
                    <a:pt x="420" y="120"/>
                  </a:moveTo>
                  <a:cubicBezTo>
                    <a:pt x="519" y="120"/>
                    <a:pt x="600" y="201"/>
                    <a:pt x="600" y="300"/>
                  </a:cubicBezTo>
                  <a:cubicBezTo>
                    <a:pt x="600" y="399"/>
                    <a:pt x="519" y="480"/>
                    <a:pt x="420" y="480"/>
                  </a:cubicBezTo>
                  <a:cubicBezTo>
                    <a:pt x="321" y="480"/>
                    <a:pt x="240" y="399"/>
                    <a:pt x="240" y="300"/>
                  </a:cubicBezTo>
                  <a:cubicBezTo>
                    <a:pt x="240" y="201"/>
                    <a:pt x="321" y="120"/>
                    <a:pt x="420" y="120"/>
                  </a:cubicBezTo>
                  <a:close/>
                  <a:moveTo>
                    <a:pt x="126" y="840"/>
                  </a:moveTo>
                  <a:cubicBezTo>
                    <a:pt x="154" y="703"/>
                    <a:pt x="275" y="600"/>
                    <a:pt x="420" y="600"/>
                  </a:cubicBezTo>
                  <a:cubicBezTo>
                    <a:pt x="565" y="600"/>
                    <a:pt x="686" y="703"/>
                    <a:pt x="714" y="840"/>
                  </a:cubicBezTo>
                  <a:lnTo>
                    <a:pt x="126" y="840"/>
                  </a:lnTo>
                  <a:close/>
                  <a:moveTo>
                    <a:pt x="726" y="1928"/>
                  </a:moveTo>
                  <a:cubicBezTo>
                    <a:pt x="755" y="1791"/>
                    <a:pt x="880" y="1684"/>
                    <a:pt x="1024" y="1684"/>
                  </a:cubicBezTo>
                  <a:cubicBezTo>
                    <a:pt x="1169" y="1684"/>
                    <a:pt x="1291" y="1789"/>
                    <a:pt x="1318" y="1928"/>
                  </a:cubicBezTo>
                  <a:lnTo>
                    <a:pt x="726" y="1928"/>
                  </a:lnTo>
                  <a:close/>
                  <a:moveTo>
                    <a:pt x="840" y="1384"/>
                  </a:moveTo>
                  <a:cubicBezTo>
                    <a:pt x="840" y="1286"/>
                    <a:pt x="924" y="1204"/>
                    <a:pt x="1024" y="1204"/>
                  </a:cubicBezTo>
                  <a:cubicBezTo>
                    <a:pt x="1123" y="1204"/>
                    <a:pt x="1204" y="1285"/>
                    <a:pt x="1204" y="1384"/>
                  </a:cubicBezTo>
                  <a:cubicBezTo>
                    <a:pt x="1204" y="1483"/>
                    <a:pt x="1123" y="1564"/>
                    <a:pt x="1024" y="1564"/>
                  </a:cubicBezTo>
                  <a:cubicBezTo>
                    <a:pt x="924" y="1564"/>
                    <a:pt x="840" y="1482"/>
                    <a:pt x="840" y="1384"/>
                  </a:cubicBezTo>
                  <a:close/>
                  <a:moveTo>
                    <a:pt x="1263" y="1639"/>
                  </a:moveTo>
                  <a:cubicBezTo>
                    <a:pt x="1249" y="1629"/>
                    <a:pt x="1234" y="1620"/>
                    <a:pt x="1218" y="1612"/>
                  </a:cubicBezTo>
                  <a:cubicBezTo>
                    <a:pt x="1283" y="1557"/>
                    <a:pt x="1324" y="1475"/>
                    <a:pt x="1324" y="1384"/>
                  </a:cubicBezTo>
                  <a:cubicBezTo>
                    <a:pt x="1324" y="1219"/>
                    <a:pt x="1189" y="1084"/>
                    <a:pt x="1024" y="1084"/>
                  </a:cubicBezTo>
                  <a:cubicBezTo>
                    <a:pt x="858" y="1084"/>
                    <a:pt x="720" y="1218"/>
                    <a:pt x="720" y="1384"/>
                  </a:cubicBezTo>
                  <a:cubicBezTo>
                    <a:pt x="720" y="1464"/>
                    <a:pt x="752" y="1540"/>
                    <a:pt x="810" y="1597"/>
                  </a:cubicBezTo>
                  <a:cubicBezTo>
                    <a:pt x="816" y="1602"/>
                    <a:pt x="822" y="1608"/>
                    <a:pt x="828" y="1613"/>
                  </a:cubicBezTo>
                  <a:cubicBezTo>
                    <a:pt x="813" y="1621"/>
                    <a:pt x="798" y="1630"/>
                    <a:pt x="783" y="1640"/>
                  </a:cubicBezTo>
                  <a:cubicBezTo>
                    <a:pt x="529" y="1542"/>
                    <a:pt x="360" y="1296"/>
                    <a:pt x="360" y="1020"/>
                  </a:cubicBezTo>
                  <a:cubicBezTo>
                    <a:pt x="360" y="1000"/>
                    <a:pt x="361" y="980"/>
                    <a:pt x="363" y="960"/>
                  </a:cubicBezTo>
                  <a:cubicBezTo>
                    <a:pt x="780" y="960"/>
                    <a:pt x="780" y="960"/>
                    <a:pt x="780" y="960"/>
                  </a:cubicBezTo>
                  <a:cubicBezTo>
                    <a:pt x="813" y="960"/>
                    <a:pt x="840" y="933"/>
                    <a:pt x="840" y="900"/>
                  </a:cubicBezTo>
                  <a:cubicBezTo>
                    <a:pt x="840" y="739"/>
                    <a:pt x="749" y="598"/>
                    <a:pt x="615" y="528"/>
                  </a:cubicBezTo>
                  <a:cubicBezTo>
                    <a:pt x="638" y="508"/>
                    <a:pt x="659" y="484"/>
                    <a:pt x="675" y="458"/>
                  </a:cubicBezTo>
                  <a:cubicBezTo>
                    <a:pt x="778" y="395"/>
                    <a:pt x="901" y="360"/>
                    <a:pt x="1024" y="360"/>
                  </a:cubicBezTo>
                  <a:cubicBezTo>
                    <a:pt x="1146" y="360"/>
                    <a:pt x="1265" y="394"/>
                    <a:pt x="1369" y="458"/>
                  </a:cubicBezTo>
                  <a:cubicBezTo>
                    <a:pt x="1385" y="484"/>
                    <a:pt x="1406" y="508"/>
                    <a:pt x="1429" y="528"/>
                  </a:cubicBezTo>
                  <a:cubicBezTo>
                    <a:pt x="1295" y="598"/>
                    <a:pt x="1204" y="739"/>
                    <a:pt x="1204" y="900"/>
                  </a:cubicBezTo>
                  <a:cubicBezTo>
                    <a:pt x="1204" y="933"/>
                    <a:pt x="1231" y="960"/>
                    <a:pt x="1264" y="960"/>
                  </a:cubicBezTo>
                  <a:cubicBezTo>
                    <a:pt x="1681" y="960"/>
                    <a:pt x="1681" y="960"/>
                    <a:pt x="1681" y="960"/>
                  </a:cubicBezTo>
                  <a:cubicBezTo>
                    <a:pt x="1683" y="980"/>
                    <a:pt x="1684" y="1000"/>
                    <a:pt x="1684" y="1020"/>
                  </a:cubicBezTo>
                  <a:cubicBezTo>
                    <a:pt x="1684" y="1296"/>
                    <a:pt x="1516" y="1541"/>
                    <a:pt x="1263" y="1639"/>
                  </a:cubicBezTo>
                  <a:close/>
                  <a:moveTo>
                    <a:pt x="1330" y="840"/>
                  </a:moveTo>
                  <a:cubicBezTo>
                    <a:pt x="1358" y="703"/>
                    <a:pt x="1479" y="600"/>
                    <a:pt x="1624" y="600"/>
                  </a:cubicBezTo>
                  <a:cubicBezTo>
                    <a:pt x="1771" y="600"/>
                    <a:pt x="1894" y="703"/>
                    <a:pt x="1922" y="840"/>
                  </a:cubicBezTo>
                  <a:lnTo>
                    <a:pt x="1330" y="8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MX" noProof="1"/>
            </a:p>
          </p:txBody>
        </p:sp>
        <p:sp>
          <p:nvSpPr>
            <p:cNvPr id="18" name="Cuadro de texto 55">
              <a:extLst>
                <a:ext uri="{FF2B5EF4-FFF2-40B4-BE49-F238E27FC236}">
                  <a16:creationId xmlns:a16="http://schemas.microsoft.com/office/drawing/2014/main" id="{9FC7C7F9-B864-54D3-BE9B-AC3F69869C90}"/>
                </a:ext>
              </a:extLst>
            </p:cNvPr>
            <p:cNvSpPr txBox="1"/>
            <p:nvPr/>
          </p:nvSpPr>
          <p:spPr>
            <a:xfrm>
              <a:off x="1330426" y="3459497"/>
              <a:ext cx="1257210" cy="492443"/>
            </a:xfrm>
            <a:prstGeom prst="rect">
              <a:avLst/>
            </a:prstGeom>
            <a:noFill/>
          </p:spPr>
          <p:txBody>
            <a:bodyPr wrap="square" lIns="0" tIns="0" rIns="0" bIns="0" rtlCol="0">
              <a:spAutoFit/>
            </a:bodyPr>
            <a:lstStyle/>
            <a:p>
              <a:pPr rtl="0"/>
              <a:r>
                <a:rPr lang="es-MX" sz="3200" b="1" noProof="1">
                  <a:solidFill>
                    <a:srgbClr val="30353F"/>
                  </a:solidFill>
                </a:rPr>
                <a:t>96%</a:t>
              </a:r>
            </a:p>
          </p:txBody>
        </p:sp>
        <p:sp>
          <p:nvSpPr>
            <p:cNvPr id="19" name="Cuadro de texto 57">
              <a:extLst>
                <a:ext uri="{FF2B5EF4-FFF2-40B4-BE49-F238E27FC236}">
                  <a16:creationId xmlns:a16="http://schemas.microsoft.com/office/drawing/2014/main" id="{3EDE9902-E2D2-EB3F-F395-A67A894AF6E9}"/>
                </a:ext>
              </a:extLst>
            </p:cNvPr>
            <p:cNvSpPr txBox="1"/>
            <p:nvPr/>
          </p:nvSpPr>
          <p:spPr>
            <a:xfrm>
              <a:off x="1073767" y="3941156"/>
              <a:ext cx="2039603" cy="461665"/>
            </a:xfrm>
            <a:prstGeom prst="rect">
              <a:avLst/>
            </a:prstGeom>
            <a:noFill/>
          </p:spPr>
          <p:txBody>
            <a:bodyPr wrap="square" lIns="0" tIns="0" rIns="0" bIns="0" rtlCol="0">
              <a:spAutoFit/>
            </a:bodyPr>
            <a:lstStyle/>
            <a:p>
              <a:pPr rtl="0"/>
              <a:r>
                <a:rPr lang="es-MX" sz="1500" b="1" noProof="1">
                  <a:solidFill>
                    <a:srgbClr val="30353F"/>
                  </a:solidFill>
                </a:rPr>
                <a:t>ENDEUDAMIENTO TOTAL	</a:t>
              </a:r>
            </a:p>
          </p:txBody>
        </p:sp>
      </p:grpSp>
      <p:grpSp>
        <p:nvGrpSpPr>
          <p:cNvPr id="20" name="Grupo 19">
            <a:extLst>
              <a:ext uri="{FF2B5EF4-FFF2-40B4-BE49-F238E27FC236}">
                <a16:creationId xmlns:a16="http://schemas.microsoft.com/office/drawing/2014/main" id="{CB829184-B7F9-1688-5EF3-B6DD08F28FCC}"/>
              </a:ext>
            </a:extLst>
          </p:cNvPr>
          <p:cNvGrpSpPr/>
          <p:nvPr/>
        </p:nvGrpSpPr>
        <p:grpSpPr>
          <a:xfrm>
            <a:off x="6439791" y="3879121"/>
            <a:ext cx="2597882" cy="702967"/>
            <a:chOff x="6426143" y="3237676"/>
            <a:chExt cx="2597882" cy="702967"/>
          </a:xfrm>
        </p:grpSpPr>
        <p:sp>
          <p:nvSpPr>
            <p:cNvPr id="21" name="Rectángulo 20">
              <a:extLst>
                <a:ext uri="{FF2B5EF4-FFF2-40B4-BE49-F238E27FC236}">
                  <a16:creationId xmlns:a16="http://schemas.microsoft.com/office/drawing/2014/main" id="{95510540-B8C4-8EEB-5776-7CEA7B6ADD3F}"/>
                </a:ext>
              </a:extLst>
            </p:cNvPr>
            <p:cNvSpPr/>
            <p:nvPr/>
          </p:nvSpPr>
          <p:spPr>
            <a:xfrm>
              <a:off x="6777625" y="3237676"/>
              <a:ext cx="2246400" cy="702967"/>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1"/>
            </a:p>
          </p:txBody>
        </p:sp>
        <p:grpSp>
          <p:nvGrpSpPr>
            <p:cNvPr id="22" name="Grupo 21">
              <a:extLst>
                <a:ext uri="{FF2B5EF4-FFF2-40B4-BE49-F238E27FC236}">
                  <a16:creationId xmlns:a16="http://schemas.microsoft.com/office/drawing/2014/main" id="{57A5C15F-EA72-FA49-23F7-DAA7E17DF103}"/>
                </a:ext>
              </a:extLst>
            </p:cNvPr>
            <p:cNvGrpSpPr/>
            <p:nvPr/>
          </p:nvGrpSpPr>
          <p:grpSpPr>
            <a:xfrm>
              <a:off x="6426143" y="3237676"/>
              <a:ext cx="702967" cy="702967"/>
              <a:chOff x="4356800" y="3209795"/>
              <a:chExt cx="788715" cy="788715"/>
            </a:xfrm>
          </p:grpSpPr>
          <p:sp>
            <p:nvSpPr>
              <p:cNvPr id="23" name="Elipse 22">
                <a:extLst>
                  <a:ext uri="{FF2B5EF4-FFF2-40B4-BE49-F238E27FC236}">
                    <a16:creationId xmlns:a16="http://schemas.microsoft.com/office/drawing/2014/main" id="{3919FB93-6967-41E6-E6E0-099A2B8294A3}"/>
                  </a:ext>
                </a:extLst>
              </p:cNvPr>
              <p:cNvSpPr/>
              <p:nvPr/>
            </p:nvSpPr>
            <p:spPr>
              <a:xfrm>
                <a:off x="4356800" y="3209795"/>
                <a:ext cx="788715" cy="788715"/>
              </a:xfrm>
              <a:prstGeom prst="ellipse">
                <a:avLst/>
              </a:prstGeom>
              <a:solidFill>
                <a:srgbClr val="2E75B6"/>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1"/>
              </a:p>
            </p:txBody>
          </p:sp>
          <p:grpSp>
            <p:nvGrpSpPr>
              <p:cNvPr id="24" name="Grupo 23">
                <a:extLst>
                  <a:ext uri="{FF2B5EF4-FFF2-40B4-BE49-F238E27FC236}">
                    <a16:creationId xmlns:a16="http://schemas.microsoft.com/office/drawing/2014/main" id="{043010CD-9056-AD38-5FCC-B11CA3218B81}"/>
                  </a:ext>
                </a:extLst>
              </p:cNvPr>
              <p:cNvGrpSpPr/>
              <p:nvPr/>
            </p:nvGrpSpPr>
            <p:grpSpPr>
              <a:xfrm>
                <a:off x="4597964" y="3450958"/>
                <a:ext cx="306387" cy="306388"/>
                <a:chOff x="8208963" y="3762375"/>
                <a:chExt cx="306387" cy="306388"/>
              </a:xfrm>
            </p:grpSpPr>
            <p:sp>
              <p:nvSpPr>
                <p:cNvPr id="25" name="Forma libre 27">
                  <a:extLst>
                    <a:ext uri="{FF2B5EF4-FFF2-40B4-BE49-F238E27FC236}">
                      <a16:creationId xmlns:a16="http://schemas.microsoft.com/office/drawing/2014/main" id="{AA0A2A5D-C0FB-5665-78D5-818DACA23138}"/>
                    </a:ext>
                  </a:extLst>
                </p:cNvPr>
                <p:cNvSpPr>
                  <a:spLocks/>
                </p:cNvSpPr>
                <p:nvPr/>
              </p:nvSpPr>
              <p:spPr bwMode="auto">
                <a:xfrm>
                  <a:off x="8424863" y="3943350"/>
                  <a:ext cx="53975" cy="53975"/>
                </a:xfrm>
                <a:custGeom>
                  <a:avLst/>
                  <a:gdLst>
                    <a:gd name="T0" fmla="*/ 300 w 360"/>
                    <a:gd name="T1" fmla="*/ 240 h 360"/>
                    <a:gd name="T2" fmla="*/ 120 w 360"/>
                    <a:gd name="T3" fmla="*/ 240 h 360"/>
                    <a:gd name="T4" fmla="*/ 120 w 360"/>
                    <a:gd name="T5" fmla="*/ 60 h 360"/>
                    <a:gd name="T6" fmla="*/ 60 w 360"/>
                    <a:gd name="T7" fmla="*/ 0 h 360"/>
                    <a:gd name="T8" fmla="*/ 0 w 360"/>
                    <a:gd name="T9" fmla="*/ 60 h 360"/>
                    <a:gd name="T10" fmla="*/ 0 w 360"/>
                    <a:gd name="T11" fmla="*/ 300 h 360"/>
                    <a:gd name="T12" fmla="*/ 60 w 360"/>
                    <a:gd name="T13" fmla="*/ 360 h 360"/>
                    <a:gd name="T14" fmla="*/ 300 w 360"/>
                    <a:gd name="T15" fmla="*/ 360 h 360"/>
                    <a:gd name="T16" fmla="*/ 360 w 360"/>
                    <a:gd name="T17" fmla="*/ 300 h 360"/>
                    <a:gd name="T18" fmla="*/ 300 w 360"/>
                    <a:gd name="T19"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360">
                      <a:moveTo>
                        <a:pt x="300" y="240"/>
                      </a:moveTo>
                      <a:cubicBezTo>
                        <a:pt x="120" y="240"/>
                        <a:pt x="120" y="240"/>
                        <a:pt x="120" y="240"/>
                      </a:cubicBezTo>
                      <a:cubicBezTo>
                        <a:pt x="120" y="60"/>
                        <a:pt x="120" y="60"/>
                        <a:pt x="120" y="60"/>
                      </a:cubicBezTo>
                      <a:cubicBezTo>
                        <a:pt x="120" y="27"/>
                        <a:pt x="93" y="0"/>
                        <a:pt x="60" y="0"/>
                      </a:cubicBezTo>
                      <a:cubicBezTo>
                        <a:pt x="27" y="0"/>
                        <a:pt x="0" y="27"/>
                        <a:pt x="0" y="60"/>
                      </a:cubicBezTo>
                      <a:cubicBezTo>
                        <a:pt x="0" y="300"/>
                        <a:pt x="0" y="300"/>
                        <a:pt x="0" y="300"/>
                      </a:cubicBezTo>
                      <a:cubicBezTo>
                        <a:pt x="0" y="333"/>
                        <a:pt x="27" y="360"/>
                        <a:pt x="60" y="360"/>
                      </a:cubicBezTo>
                      <a:cubicBezTo>
                        <a:pt x="300" y="360"/>
                        <a:pt x="300" y="360"/>
                        <a:pt x="300" y="360"/>
                      </a:cubicBezTo>
                      <a:cubicBezTo>
                        <a:pt x="333" y="360"/>
                        <a:pt x="360" y="333"/>
                        <a:pt x="360" y="300"/>
                      </a:cubicBezTo>
                      <a:cubicBezTo>
                        <a:pt x="360" y="267"/>
                        <a:pt x="333" y="240"/>
                        <a:pt x="300" y="2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MX" noProof="1"/>
                </a:p>
              </p:txBody>
            </p:sp>
            <p:sp>
              <p:nvSpPr>
                <p:cNvPr id="26" name="Forma libre 28">
                  <a:extLst>
                    <a:ext uri="{FF2B5EF4-FFF2-40B4-BE49-F238E27FC236}">
                      <a16:creationId xmlns:a16="http://schemas.microsoft.com/office/drawing/2014/main" id="{77FCF499-52C1-22AA-B02A-69C46601B9D4}"/>
                    </a:ext>
                  </a:extLst>
                </p:cNvPr>
                <p:cNvSpPr>
                  <a:spLocks/>
                </p:cNvSpPr>
                <p:nvPr/>
              </p:nvSpPr>
              <p:spPr bwMode="auto">
                <a:xfrm>
                  <a:off x="8245475" y="3925888"/>
                  <a:ext cx="53975" cy="17463"/>
                </a:xfrm>
                <a:custGeom>
                  <a:avLst/>
                  <a:gdLst>
                    <a:gd name="T0" fmla="*/ 300 w 360"/>
                    <a:gd name="T1" fmla="*/ 0 h 120"/>
                    <a:gd name="T2" fmla="*/ 60 w 360"/>
                    <a:gd name="T3" fmla="*/ 0 h 120"/>
                    <a:gd name="T4" fmla="*/ 0 w 360"/>
                    <a:gd name="T5" fmla="*/ 60 h 120"/>
                    <a:gd name="T6" fmla="*/ 60 w 360"/>
                    <a:gd name="T7" fmla="*/ 120 h 120"/>
                    <a:gd name="T8" fmla="*/ 300 w 360"/>
                    <a:gd name="T9" fmla="*/ 120 h 120"/>
                    <a:gd name="T10" fmla="*/ 360 w 360"/>
                    <a:gd name="T11" fmla="*/ 60 h 120"/>
                    <a:gd name="T12" fmla="*/ 300 w 360"/>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360" h="120">
                      <a:moveTo>
                        <a:pt x="300" y="0"/>
                      </a:moveTo>
                      <a:cubicBezTo>
                        <a:pt x="60" y="0"/>
                        <a:pt x="60" y="0"/>
                        <a:pt x="60" y="0"/>
                      </a:cubicBezTo>
                      <a:cubicBezTo>
                        <a:pt x="27" y="0"/>
                        <a:pt x="0" y="27"/>
                        <a:pt x="0" y="60"/>
                      </a:cubicBezTo>
                      <a:cubicBezTo>
                        <a:pt x="0" y="93"/>
                        <a:pt x="27" y="120"/>
                        <a:pt x="60" y="120"/>
                      </a:cubicBezTo>
                      <a:cubicBezTo>
                        <a:pt x="300" y="120"/>
                        <a:pt x="300" y="120"/>
                        <a:pt x="300" y="120"/>
                      </a:cubicBezTo>
                      <a:cubicBezTo>
                        <a:pt x="333" y="120"/>
                        <a:pt x="360" y="93"/>
                        <a:pt x="360" y="60"/>
                      </a:cubicBezTo>
                      <a:cubicBezTo>
                        <a:pt x="360" y="27"/>
                        <a:pt x="333" y="0"/>
                        <a:pt x="30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MX" noProof="1"/>
                </a:p>
              </p:txBody>
            </p:sp>
            <p:sp>
              <p:nvSpPr>
                <p:cNvPr id="27" name="Forma libre 29">
                  <a:extLst>
                    <a:ext uri="{FF2B5EF4-FFF2-40B4-BE49-F238E27FC236}">
                      <a16:creationId xmlns:a16="http://schemas.microsoft.com/office/drawing/2014/main" id="{3C28D3C3-447E-16DE-DFC6-41D92C43F7DA}"/>
                    </a:ext>
                  </a:extLst>
                </p:cNvPr>
                <p:cNvSpPr>
                  <a:spLocks/>
                </p:cNvSpPr>
                <p:nvPr/>
              </p:nvSpPr>
              <p:spPr bwMode="auto">
                <a:xfrm>
                  <a:off x="8245475" y="3979863"/>
                  <a:ext cx="53975" cy="17463"/>
                </a:xfrm>
                <a:custGeom>
                  <a:avLst/>
                  <a:gdLst>
                    <a:gd name="T0" fmla="*/ 300 w 360"/>
                    <a:gd name="T1" fmla="*/ 0 h 120"/>
                    <a:gd name="T2" fmla="*/ 60 w 360"/>
                    <a:gd name="T3" fmla="*/ 0 h 120"/>
                    <a:gd name="T4" fmla="*/ 0 w 360"/>
                    <a:gd name="T5" fmla="*/ 60 h 120"/>
                    <a:gd name="T6" fmla="*/ 60 w 360"/>
                    <a:gd name="T7" fmla="*/ 120 h 120"/>
                    <a:gd name="T8" fmla="*/ 300 w 360"/>
                    <a:gd name="T9" fmla="*/ 120 h 120"/>
                    <a:gd name="T10" fmla="*/ 360 w 360"/>
                    <a:gd name="T11" fmla="*/ 60 h 120"/>
                    <a:gd name="T12" fmla="*/ 300 w 360"/>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360" h="120">
                      <a:moveTo>
                        <a:pt x="300" y="0"/>
                      </a:moveTo>
                      <a:cubicBezTo>
                        <a:pt x="60" y="0"/>
                        <a:pt x="60" y="0"/>
                        <a:pt x="60" y="0"/>
                      </a:cubicBezTo>
                      <a:cubicBezTo>
                        <a:pt x="27" y="0"/>
                        <a:pt x="0" y="27"/>
                        <a:pt x="0" y="60"/>
                      </a:cubicBezTo>
                      <a:cubicBezTo>
                        <a:pt x="0" y="93"/>
                        <a:pt x="27" y="120"/>
                        <a:pt x="60" y="120"/>
                      </a:cubicBezTo>
                      <a:cubicBezTo>
                        <a:pt x="300" y="120"/>
                        <a:pt x="300" y="120"/>
                        <a:pt x="300" y="120"/>
                      </a:cubicBezTo>
                      <a:cubicBezTo>
                        <a:pt x="333" y="120"/>
                        <a:pt x="360" y="93"/>
                        <a:pt x="360" y="60"/>
                      </a:cubicBezTo>
                      <a:cubicBezTo>
                        <a:pt x="360" y="27"/>
                        <a:pt x="333" y="0"/>
                        <a:pt x="30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MX" noProof="1"/>
                </a:p>
              </p:txBody>
            </p:sp>
            <p:sp>
              <p:nvSpPr>
                <p:cNvPr id="28" name="Forma libre 30">
                  <a:extLst>
                    <a:ext uri="{FF2B5EF4-FFF2-40B4-BE49-F238E27FC236}">
                      <a16:creationId xmlns:a16="http://schemas.microsoft.com/office/drawing/2014/main" id="{5AADE5DD-66CF-D1BE-F494-5781A0C9958B}"/>
                    </a:ext>
                  </a:extLst>
                </p:cNvPr>
                <p:cNvSpPr>
                  <a:spLocks noEditPoints="1"/>
                </p:cNvSpPr>
                <p:nvPr/>
              </p:nvSpPr>
              <p:spPr bwMode="auto">
                <a:xfrm>
                  <a:off x="8208963" y="3762375"/>
                  <a:ext cx="306387" cy="306388"/>
                </a:xfrm>
                <a:custGeom>
                  <a:avLst/>
                  <a:gdLst>
                    <a:gd name="T0" fmla="*/ 1808 w 2048"/>
                    <a:gd name="T1" fmla="*/ 240 h 2048"/>
                    <a:gd name="T2" fmla="*/ 1628 w 2048"/>
                    <a:gd name="T3" fmla="*/ 0 h 2048"/>
                    <a:gd name="T4" fmla="*/ 1448 w 2048"/>
                    <a:gd name="T5" fmla="*/ 240 h 2048"/>
                    <a:gd name="T6" fmla="*/ 1208 w 2048"/>
                    <a:gd name="T7" fmla="*/ 180 h 2048"/>
                    <a:gd name="T8" fmla="*/ 848 w 2048"/>
                    <a:gd name="T9" fmla="*/ 180 h 2048"/>
                    <a:gd name="T10" fmla="*/ 600 w 2048"/>
                    <a:gd name="T11" fmla="*/ 240 h 2048"/>
                    <a:gd name="T12" fmla="*/ 420 w 2048"/>
                    <a:gd name="T13" fmla="*/ 0 h 2048"/>
                    <a:gd name="T14" fmla="*/ 240 w 2048"/>
                    <a:gd name="T15" fmla="*/ 240 h 2048"/>
                    <a:gd name="T16" fmla="*/ 0 w 2048"/>
                    <a:gd name="T17" fmla="*/ 420 h 2048"/>
                    <a:gd name="T18" fmla="*/ 180 w 2048"/>
                    <a:gd name="T19" fmla="*/ 1928 h 2048"/>
                    <a:gd name="T20" fmla="*/ 1508 w 2048"/>
                    <a:gd name="T21" fmla="*/ 2048 h 2048"/>
                    <a:gd name="T22" fmla="*/ 2048 w 2048"/>
                    <a:gd name="T23" fmla="*/ 420 h 2048"/>
                    <a:gd name="T24" fmla="*/ 1568 w 2048"/>
                    <a:gd name="T25" fmla="*/ 180 h 2048"/>
                    <a:gd name="T26" fmla="*/ 1688 w 2048"/>
                    <a:gd name="T27" fmla="*/ 180 h 2048"/>
                    <a:gd name="T28" fmla="*/ 1628 w 2048"/>
                    <a:gd name="T29" fmla="*/ 480 h 2048"/>
                    <a:gd name="T30" fmla="*/ 1568 w 2048"/>
                    <a:gd name="T31" fmla="*/ 180 h 2048"/>
                    <a:gd name="T32" fmla="*/ 968 w 2048"/>
                    <a:gd name="T33" fmla="*/ 300 h 2048"/>
                    <a:gd name="T34" fmla="*/ 968 w 2048"/>
                    <a:gd name="T35" fmla="*/ 180 h 2048"/>
                    <a:gd name="T36" fmla="*/ 1088 w 2048"/>
                    <a:gd name="T37" fmla="*/ 180 h 2048"/>
                    <a:gd name="T38" fmla="*/ 1028 w 2048"/>
                    <a:gd name="T39" fmla="*/ 480 h 2048"/>
                    <a:gd name="T40" fmla="*/ 968 w 2048"/>
                    <a:gd name="T41" fmla="*/ 300 h 2048"/>
                    <a:gd name="T42" fmla="*/ 420 w 2048"/>
                    <a:gd name="T43" fmla="*/ 120 h 2048"/>
                    <a:gd name="T44" fmla="*/ 480 w 2048"/>
                    <a:gd name="T45" fmla="*/ 420 h 2048"/>
                    <a:gd name="T46" fmla="*/ 360 w 2048"/>
                    <a:gd name="T47" fmla="*/ 420 h 2048"/>
                    <a:gd name="T48" fmla="*/ 1508 w 2048"/>
                    <a:gd name="T49" fmla="*/ 1928 h 2048"/>
                    <a:gd name="T50" fmla="*/ 1508 w 2048"/>
                    <a:gd name="T51" fmla="*/ 1088 h 2048"/>
                    <a:gd name="T52" fmla="*/ 1508 w 2048"/>
                    <a:gd name="T53" fmla="*/ 1928 h 2048"/>
                    <a:gd name="T54" fmla="*/ 1508 w 2048"/>
                    <a:gd name="T55" fmla="*/ 968 h 2048"/>
                    <a:gd name="T56" fmla="*/ 1148 w 2048"/>
                    <a:gd name="T57" fmla="*/ 1088 h 2048"/>
                    <a:gd name="T58" fmla="*/ 848 w 2048"/>
                    <a:gd name="T59" fmla="*/ 1148 h 2048"/>
                    <a:gd name="T60" fmla="*/ 1059 w 2048"/>
                    <a:gd name="T61" fmla="*/ 1208 h 2048"/>
                    <a:gd name="T62" fmla="*/ 908 w 2048"/>
                    <a:gd name="T63" fmla="*/ 1448 h 2048"/>
                    <a:gd name="T64" fmla="*/ 908 w 2048"/>
                    <a:gd name="T65" fmla="*/ 1568 h 2048"/>
                    <a:gd name="T66" fmla="*/ 1059 w 2048"/>
                    <a:gd name="T67" fmla="*/ 1808 h 2048"/>
                    <a:gd name="T68" fmla="*/ 120 w 2048"/>
                    <a:gd name="T69" fmla="*/ 1748 h 2048"/>
                    <a:gd name="T70" fmla="*/ 1928 w 2048"/>
                    <a:gd name="T71" fmla="*/ 848 h 2048"/>
                    <a:gd name="T72" fmla="*/ 1928 w 2048"/>
                    <a:gd name="T73" fmla="*/ 728 h 2048"/>
                    <a:gd name="T74" fmla="*/ 120 w 2048"/>
                    <a:gd name="T75" fmla="*/ 420 h 2048"/>
                    <a:gd name="T76" fmla="*/ 240 w 2048"/>
                    <a:gd name="T77" fmla="*/ 360 h 2048"/>
                    <a:gd name="T78" fmla="*/ 420 w 2048"/>
                    <a:gd name="T79" fmla="*/ 600 h 2048"/>
                    <a:gd name="T80" fmla="*/ 600 w 2048"/>
                    <a:gd name="T81" fmla="*/ 360 h 2048"/>
                    <a:gd name="T82" fmla="*/ 848 w 2048"/>
                    <a:gd name="T83" fmla="*/ 420 h 2048"/>
                    <a:gd name="T84" fmla="*/ 1208 w 2048"/>
                    <a:gd name="T85" fmla="*/ 420 h 2048"/>
                    <a:gd name="T86" fmla="*/ 1448 w 2048"/>
                    <a:gd name="T87" fmla="*/ 360 h 2048"/>
                    <a:gd name="T88" fmla="*/ 1628 w 2048"/>
                    <a:gd name="T89" fmla="*/ 600 h 2048"/>
                    <a:gd name="T90" fmla="*/ 1808 w 2048"/>
                    <a:gd name="T91" fmla="*/ 360 h 2048"/>
                    <a:gd name="T92" fmla="*/ 1928 w 2048"/>
                    <a:gd name="T93" fmla="*/ 42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48" h="2048">
                      <a:moveTo>
                        <a:pt x="1868" y="240"/>
                      </a:moveTo>
                      <a:cubicBezTo>
                        <a:pt x="1808" y="240"/>
                        <a:pt x="1808" y="240"/>
                        <a:pt x="1808" y="240"/>
                      </a:cubicBezTo>
                      <a:cubicBezTo>
                        <a:pt x="1808" y="180"/>
                        <a:pt x="1808" y="180"/>
                        <a:pt x="1808" y="180"/>
                      </a:cubicBezTo>
                      <a:cubicBezTo>
                        <a:pt x="1808" y="81"/>
                        <a:pt x="1727" y="0"/>
                        <a:pt x="1628" y="0"/>
                      </a:cubicBezTo>
                      <a:cubicBezTo>
                        <a:pt x="1529" y="0"/>
                        <a:pt x="1448" y="81"/>
                        <a:pt x="1448" y="180"/>
                      </a:cubicBezTo>
                      <a:cubicBezTo>
                        <a:pt x="1448" y="240"/>
                        <a:pt x="1448" y="240"/>
                        <a:pt x="1448" y="240"/>
                      </a:cubicBezTo>
                      <a:cubicBezTo>
                        <a:pt x="1208" y="240"/>
                        <a:pt x="1208" y="240"/>
                        <a:pt x="1208" y="240"/>
                      </a:cubicBezTo>
                      <a:cubicBezTo>
                        <a:pt x="1208" y="180"/>
                        <a:pt x="1208" y="180"/>
                        <a:pt x="1208" y="180"/>
                      </a:cubicBezTo>
                      <a:cubicBezTo>
                        <a:pt x="1208" y="81"/>
                        <a:pt x="1127" y="0"/>
                        <a:pt x="1028" y="0"/>
                      </a:cubicBezTo>
                      <a:cubicBezTo>
                        <a:pt x="929" y="0"/>
                        <a:pt x="848" y="81"/>
                        <a:pt x="848" y="180"/>
                      </a:cubicBezTo>
                      <a:cubicBezTo>
                        <a:pt x="848" y="240"/>
                        <a:pt x="848" y="240"/>
                        <a:pt x="848" y="240"/>
                      </a:cubicBezTo>
                      <a:cubicBezTo>
                        <a:pt x="600" y="240"/>
                        <a:pt x="600" y="240"/>
                        <a:pt x="600" y="240"/>
                      </a:cubicBezTo>
                      <a:cubicBezTo>
                        <a:pt x="600" y="180"/>
                        <a:pt x="600" y="180"/>
                        <a:pt x="600" y="180"/>
                      </a:cubicBezTo>
                      <a:cubicBezTo>
                        <a:pt x="600" y="81"/>
                        <a:pt x="519" y="0"/>
                        <a:pt x="420" y="0"/>
                      </a:cubicBezTo>
                      <a:cubicBezTo>
                        <a:pt x="321" y="0"/>
                        <a:pt x="240" y="81"/>
                        <a:pt x="240" y="180"/>
                      </a:cubicBezTo>
                      <a:cubicBezTo>
                        <a:pt x="240" y="240"/>
                        <a:pt x="240" y="240"/>
                        <a:pt x="240" y="240"/>
                      </a:cubicBezTo>
                      <a:cubicBezTo>
                        <a:pt x="180" y="240"/>
                        <a:pt x="180" y="240"/>
                        <a:pt x="180" y="240"/>
                      </a:cubicBezTo>
                      <a:cubicBezTo>
                        <a:pt x="81" y="240"/>
                        <a:pt x="0" y="321"/>
                        <a:pt x="0" y="420"/>
                      </a:cubicBezTo>
                      <a:cubicBezTo>
                        <a:pt x="0" y="1748"/>
                        <a:pt x="0" y="1748"/>
                        <a:pt x="0" y="1748"/>
                      </a:cubicBezTo>
                      <a:cubicBezTo>
                        <a:pt x="0" y="1847"/>
                        <a:pt x="81" y="1928"/>
                        <a:pt x="180" y="1928"/>
                      </a:cubicBezTo>
                      <a:cubicBezTo>
                        <a:pt x="1169" y="1928"/>
                        <a:pt x="1169" y="1928"/>
                        <a:pt x="1169" y="1928"/>
                      </a:cubicBezTo>
                      <a:cubicBezTo>
                        <a:pt x="1262" y="2003"/>
                        <a:pt x="1380" y="2048"/>
                        <a:pt x="1508" y="2048"/>
                      </a:cubicBezTo>
                      <a:cubicBezTo>
                        <a:pt x="1806" y="2048"/>
                        <a:pt x="2048" y="1806"/>
                        <a:pt x="2048" y="1508"/>
                      </a:cubicBezTo>
                      <a:cubicBezTo>
                        <a:pt x="2048" y="420"/>
                        <a:pt x="2048" y="420"/>
                        <a:pt x="2048" y="420"/>
                      </a:cubicBezTo>
                      <a:cubicBezTo>
                        <a:pt x="2048" y="321"/>
                        <a:pt x="1967" y="240"/>
                        <a:pt x="1868" y="240"/>
                      </a:cubicBezTo>
                      <a:close/>
                      <a:moveTo>
                        <a:pt x="1568" y="180"/>
                      </a:moveTo>
                      <a:cubicBezTo>
                        <a:pt x="1568" y="147"/>
                        <a:pt x="1595" y="120"/>
                        <a:pt x="1628" y="120"/>
                      </a:cubicBezTo>
                      <a:cubicBezTo>
                        <a:pt x="1661" y="120"/>
                        <a:pt x="1688" y="147"/>
                        <a:pt x="1688" y="180"/>
                      </a:cubicBezTo>
                      <a:cubicBezTo>
                        <a:pt x="1688" y="420"/>
                        <a:pt x="1688" y="420"/>
                        <a:pt x="1688" y="420"/>
                      </a:cubicBezTo>
                      <a:cubicBezTo>
                        <a:pt x="1688" y="453"/>
                        <a:pt x="1661" y="480"/>
                        <a:pt x="1628" y="480"/>
                      </a:cubicBezTo>
                      <a:cubicBezTo>
                        <a:pt x="1595" y="480"/>
                        <a:pt x="1568" y="453"/>
                        <a:pt x="1568" y="420"/>
                      </a:cubicBezTo>
                      <a:lnTo>
                        <a:pt x="1568" y="180"/>
                      </a:lnTo>
                      <a:close/>
                      <a:moveTo>
                        <a:pt x="968" y="300"/>
                      </a:moveTo>
                      <a:cubicBezTo>
                        <a:pt x="968" y="300"/>
                        <a:pt x="968" y="300"/>
                        <a:pt x="968" y="300"/>
                      </a:cubicBezTo>
                      <a:cubicBezTo>
                        <a:pt x="968" y="300"/>
                        <a:pt x="968" y="300"/>
                        <a:pt x="968" y="300"/>
                      </a:cubicBezTo>
                      <a:cubicBezTo>
                        <a:pt x="968" y="180"/>
                        <a:pt x="968" y="180"/>
                        <a:pt x="968" y="180"/>
                      </a:cubicBezTo>
                      <a:cubicBezTo>
                        <a:pt x="968" y="147"/>
                        <a:pt x="995" y="120"/>
                        <a:pt x="1028" y="120"/>
                      </a:cubicBezTo>
                      <a:cubicBezTo>
                        <a:pt x="1061" y="120"/>
                        <a:pt x="1088" y="147"/>
                        <a:pt x="1088" y="180"/>
                      </a:cubicBezTo>
                      <a:cubicBezTo>
                        <a:pt x="1088" y="420"/>
                        <a:pt x="1088" y="420"/>
                        <a:pt x="1088" y="420"/>
                      </a:cubicBezTo>
                      <a:cubicBezTo>
                        <a:pt x="1088" y="453"/>
                        <a:pt x="1061" y="480"/>
                        <a:pt x="1028" y="480"/>
                      </a:cubicBezTo>
                      <a:cubicBezTo>
                        <a:pt x="995" y="480"/>
                        <a:pt x="968" y="453"/>
                        <a:pt x="968" y="420"/>
                      </a:cubicBezTo>
                      <a:lnTo>
                        <a:pt x="968" y="300"/>
                      </a:lnTo>
                      <a:close/>
                      <a:moveTo>
                        <a:pt x="360" y="180"/>
                      </a:moveTo>
                      <a:cubicBezTo>
                        <a:pt x="360" y="147"/>
                        <a:pt x="387" y="120"/>
                        <a:pt x="420" y="120"/>
                      </a:cubicBezTo>
                      <a:cubicBezTo>
                        <a:pt x="453" y="120"/>
                        <a:pt x="480" y="147"/>
                        <a:pt x="480" y="180"/>
                      </a:cubicBezTo>
                      <a:cubicBezTo>
                        <a:pt x="480" y="420"/>
                        <a:pt x="480" y="420"/>
                        <a:pt x="480" y="420"/>
                      </a:cubicBezTo>
                      <a:cubicBezTo>
                        <a:pt x="480" y="453"/>
                        <a:pt x="453" y="480"/>
                        <a:pt x="420" y="480"/>
                      </a:cubicBezTo>
                      <a:cubicBezTo>
                        <a:pt x="387" y="480"/>
                        <a:pt x="360" y="453"/>
                        <a:pt x="360" y="420"/>
                      </a:cubicBezTo>
                      <a:lnTo>
                        <a:pt x="360" y="180"/>
                      </a:lnTo>
                      <a:close/>
                      <a:moveTo>
                        <a:pt x="1508" y="1928"/>
                      </a:moveTo>
                      <a:cubicBezTo>
                        <a:pt x="1276" y="1928"/>
                        <a:pt x="1088" y="1740"/>
                        <a:pt x="1088" y="1508"/>
                      </a:cubicBezTo>
                      <a:cubicBezTo>
                        <a:pt x="1088" y="1276"/>
                        <a:pt x="1276" y="1088"/>
                        <a:pt x="1508" y="1088"/>
                      </a:cubicBezTo>
                      <a:cubicBezTo>
                        <a:pt x="1740" y="1088"/>
                        <a:pt x="1928" y="1276"/>
                        <a:pt x="1928" y="1508"/>
                      </a:cubicBezTo>
                      <a:cubicBezTo>
                        <a:pt x="1928" y="1740"/>
                        <a:pt x="1740" y="1928"/>
                        <a:pt x="1508" y="1928"/>
                      </a:cubicBezTo>
                      <a:close/>
                      <a:moveTo>
                        <a:pt x="1928" y="1169"/>
                      </a:moveTo>
                      <a:cubicBezTo>
                        <a:pt x="1829" y="1046"/>
                        <a:pt x="1677" y="968"/>
                        <a:pt x="1508" y="968"/>
                      </a:cubicBezTo>
                      <a:cubicBezTo>
                        <a:pt x="1378" y="968"/>
                        <a:pt x="1259" y="1014"/>
                        <a:pt x="1166" y="1091"/>
                      </a:cubicBezTo>
                      <a:cubicBezTo>
                        <a:pt x="1160" y="1089"/>
                        <a:pt x="1154" y="1088"/>
                        <a:pt x="1148" y="1088"/>
                      </a:cubicBezTo>
                      <a:cubicBezTo>
                        <a:pt x="908" y="1088"/>
                        <a:pt x="908" y="1088"/>
                        <a:pt x="908" y="1088"/>
                      </a:cubicBezTo>
                      <a:cubicBezTo>
                        <a:pt x="875" y="1088"/>
                        <a:pt x="848" y="1115"/>
                        <a:pt x="848" y="1148"/>
                      </a:cubicBezTo>
                      <a:cubicBezTo>
                        <a:pt x="848" y="1181"/>
                        <a:pt x="875" y="1208"/>
                        <a:pt x="908" y="1208"/>
                      </a:cubicBezTo>
                      <a:cubicBezTo>
                        <a:pt x="1059" y="1208"/>
                        <a:pt x="1059" y="1208"/>
                        <a:pt x="1059" y="1208"/>
                      </a:cubicBezTo>
                      <a:cubicBezTo>
                        <a:pt x="1012" y="1278"/>
                        <a:pt x="981" y="1360"/>
                        <a:pt x="971" y="1448"/>
                      </a:cubicBezTo>
                      <a:cubicBezTo>
                        <a:pt x="908" y="1448"/>
                        <a:pt x="908" y="1448"/>
                        <a:pt x="908" y="1448"/>
                      </a:cubicBezTo>
                      <a:cubicBezTo>
                        <a:pt x="875" y="1448"/>
                        <a:pt x="848" y="1475"/>
                        <a:pt x="848" y="1508"/>
                      </a:cubicBezTo>
                      <a:cubicBezTo>
                        <a:pt x="848" y="1541"/>
                        <a:pt x="875" y="1568"/>
                        <a:pt x="908" y="1568"/>
                      </a:cubicBezTo>
                      <a:cubicBezTo>
                        <a:pt x="971" y="1568"/>
                        <a:pt x="971" y="1568"/>
                        <a:pt x="971" y="1568"/>
                      </a:cubicBezTo>
                      <a:cubicBezTo>
                        <a:pt x="981" y="1656"/>
                        <a:pt x="1012" y="1738"/>
                        <a:pt x="1059" y="1808"/>
                      </a:cubicBezTo>
                      <a:cubicBezTo>
                        <a:pt x="180" y="1808"/>
                        <a:pt x="180" y="1808"/>
                        <a:pt x="180" y="1808"/>
                      </a:cubicBezTo>
                      <a:cubicBezTo>
                        <a:pt x="147" y="1808"/>
                        <a:pt x="120" y="1781"/>
                        <a:pt x="120" y="1748"/>
                      </a:cubicBezTo>
                      <a:cubicBezTo>
                        <a:pt x="120" y="848"/>
                        <a:pt x="120" y="848"/>
                        <a:pt x="120" y="848"/>
                      </a:cubicBezTo>
                      <a:cubicBezTo>
                        <a:pt x="1928" y="848"/>
                        <a:pt x="1928" y="848"/>
                        <a:pt x="1928" y="848"/>
                      </a:cubicBezTo>
                      <a:lnTo>
                        <a:pt x="1928" y="1169"/>
                      </a:lnTo>
                      <a:close/>
                      <a:moveTo>
                        <a:pt x="1928" y="728"/>
                      </a:moveTo>
                      <a:cubicBezTo>
                        <a:pt x="120" y="728"/>
                        <a:pt x="120" y="728"/>
                        <a:pt x="120" y="728"/>
                      </a:cubicBezTo>
                      <a:cubicBezTo>
                        <a:pt x="120" y="420"/>
                        <a:pt x="120" y="420"/>
                        <a:pt x="120" y="420"/>
                      </a:cubicBezTo>
                      <a:cubicBezTo>
                        <a:pt x="120" y="387"/>
                        <a:pt x="147" y="360"/>
                        <a:pt x="180" y="360"/>
                      </a:cubicBezTo>
                      <a:cubicBezTo>
                        <a:pt x="240" y="360"/>
                        <a:pt x="240" y="360"/>
                        <a:pt x="240" y="360"/>
                      </a:cubicBezTo>
                      <a:cubicBezTo>
                        <a:pt x="240" y="420"/>
                        <a:pt x="240" y="420"/>
                        <a:pt x="240" y="420"/>
                      </a:cubicBezTo>
                      <a:cubicBezTo>
                        <a:pt x="240" y="519"/>
                        <a:pt x="321" y="600"/>
                        <a:pt x="420" y="600"/>
                      </a:cubicBezTo>
                      <a:cubicBezTo>
                        <a:pt x="519" y="600"/>
                        <a:pt x="600" y="519"/>
                        <a:pt x="600" y="420"/>
                      </a:cubicBezTo>
                      <a:cubicBezTo>
                        <a:pt x="600" y="360"/>
                        <a:pt x="600" y="360"/>
                        <a:pt x="600" y="360"/>
                      </a:cubicBezTo>
                      <a:cubicBezTo>
                        <a:pt x="848" y="360"/>
                        <a:pt x="848" y="360"/>
                        <a:pt x="848" y="360"/>
                      </a:cubicBezTo>
                      <a:cubicBezTo>
                        <a:pt x="848" y="420"/>
                        <a:pt x="848" y="420"/>
                        <a:pt x="848" y="420"/>
                      </a:cubicBezTo>
                      <a:cubicBezTo>
                        <a:pt x="848" y="519"/>
                        <a:pt x="929" y="600"/>
                        <a:pt x="1028" y="600"/>
                      </a:cubicBezTo>
                      <a:cubicBezTo>
                        <a:pt x="1127" y="600"/>
                        <a:pt x="1208" y="519"/>
                        <a:pt x="1208" y="420"/>
                      </a:cubicBezTo>
                      <a:cubicBezTo>
                        <a:pt x="1208" y="360"/>
                        <a:pt x="1208" y="360"/>
                        <a:pt x="1208" y="360"/>
                      </a:cubicBezTo>
                      <a:cubicBezTo>
                        <a:pt x="1448" y="360"/>
                        <a:pt x="1448" y="360"/>
                        <a:pt x="1448" y="360"/>
                      </a:cubicBezTo>
                      <a:cubicBezTo>
                        <a:pt x="1448" y="420"/>
                        <a:pt x="1448" y="420"/>
                        <a:pt x="1448" y="420"/>
                      </a:cubicBezTo>
                      <a:cubicBezTo>
                        <a:pt x="1448" y="519"/>
                        <a:pt x="1529" y="600"/>
                        <a:pt x="1628" y="600"/>
                      </a:cubicBezTo>
                      <a:cubicBezTo>
                        <a:pt x="1727" y="600"/>
                        <a:pt x="1808" y="519"/>
                        <a:pt x="1808" y="420"/>
                      </a:cubicBezTo>
                      <a:cubicBezTo>
                        <a:pt x="1808" y="360"/>
                        <a:pt x="1808" y="360"/>
                        <a:pt x="1808" y="360"/>
                      </a:cubicBezTo>
                      <a:cubicBezTo>
                        <a:pt x="1868" y="360"/>
                        <a:pt x="1868" y="360"/>
                        <a:pt x="1868" y="360"/>
                      </a:cubicBezTo>
                      <a:cubicBezTo>
                        <a:pt x="1901" y="360"/>
                        <a:pt x="1928" y="387"/>
                        <a:pt x="1928" y="420"/>
                      </a:cubicBezTo>
                      <a:lnTo>
                        <a:pt x="1928" y="7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MX" noProof="1"/>
                </a:p>
              </p:txBody>
            </p:sp>
          </p:grpSp>
        </p:grpSp>
      </p:grpSp>
      <p:grpSp>
        <p:nvGrpSpPr>
          <p:cNvPr id="29" name="Grupo 28">
            <a:extLst>
              <a:ext uri="{FF2B5EF4-FFF2-40B4-BE49-F238E27FC236}">
                <a16:creationId xmlns:a16="http://schemas.microsoft.com/office/drawing/2014/main" id="{7B70C203-23D0-5CF7-A9EF-BB2599CFEE4F}"/>
              </a:ext>
            </a:extLst>
          </p:cNvPr>
          <p:cNvGrpSpPr/>
          <p:nvPr/>
        </p:nvGrpSpPr>
        <p:grpSpPr>
          <a:xfrm>
            <a:off x="6426143" y="1314790"/>
            <a:ext cx="2739063" cy="723892"/>
            <a:chOff x="6426143" y="1355734"/>
            <a:chExt cx="2739063" cy="723892"/>
          </a:xfrm>
        </p:grpSpPr>
        <p:sp>
          <p:nvSpPr>
            <p:cNvPr id="30" name="Rectángulo 29">
              <a:extLst>
                <a:ext uri="{FF2B5EF4-FFF2-40B4-BE49-F238E27FC236}">
                  <a16:creationId xmlns:a16="http://schemas.microsoft.com/office/drawing/2014/main" id="{2BBBD118-3C20-EE4E-FF6F-146892A2B4D3}"/>
                </a:ext>
              </a:extLst>
            </p:cNvPr>
            <p:cNvSpPr/>
            <p:nvPr/>
          </p:nvSpPr>
          <p:spPr>
            <a:xfrm>
              <a:off x="6760645" y="1376567"/>
              <a:ext cx="2328763" cy="70296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1"/>
            </a:p>
          </p:txBody>
        </p:sp>
        <p:grpSp>
          <p:nvGrpSpPr>
            <p:cNvPr id="31" name="Grupo 30">
              <a:extLst>
                <a:ext uri="{FF2B5EF4-FFF2-40B4-BE49-F238E27FC236}">
                  <a16:creationId xmlns:a16="http://schemas.microsoft.com/office/drawing/2014/main" id="{67DA092C-A808-EB08-9CD4-31EE86064C09}"/>
                </a:ext>
              </a:extLst>
            </p:cNvPr>
            <p:cNvGrpSpPr/>
            <p:nvPr/>
          </p:nvGrpSpPr>
          <p:grpSpPr>
            <a:xfrm>
              <a:off x="6426143" y="1376659"/>
              <a:ext cx="702967" cy="702967"/>
              <a:chOff x="3752994" y="2076676"/>
              <a:chExt cx="702967" cy="702967"/>
            </a:xfrm>
          </p:grpSpPr>
          <p:sp>
            <p:nvSpPr>
              <p:cNvPr id="35" name="Elipse 34">
                <a:extLst>
                  <a:ext uri="{FF2B5EF4-FFF2-40B4-BE49-F238E27FC236}">
                    <a16:creationId xmlns:a16="http://schemas.microsoft.com/office/drawing/2014/main" id="{B8E8DB65-B099-B353-5896-161716D219C3}"/>
                  </a:ext>
                </a:extLst>
              </p:cNvPr>
              <p:cNvSpPr/>
              <p:nvPr/>
            </p:nvSpPr>
            <p:spPr>
              <a:xfrm>
                <a:off x="3752994" y="2076676"/>
                <a:ext cx="702967" cy="702967"/>
              </a:xfrm>
              <a:prstGeom prst="ellipse">
                <a:avLst/>
              </a:prstGeom>
              <a:solidFill>
                <a:schemeClr val="bg1">
                  <a:lumMod val="5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1"/>
              </a:p>
            </p:txBody>
          </p:sp>
          <p:grpSp>
            <p:nvGrpSpPr>
              <p:cNvPr id="36" name="Grupo 35">
                <a:extLst>
                  <a:ext uri="{FF2B5EF4-FFF2-40B4-BE49-F238E27FC236}">
                    <a16:creationId xmlns:a16="http://schemas.microsoft.com/office/drawing/2014/main" id="{B20F04EF-73D4-CB25-3281-94BC0AA44EAD}"/>
                  </a:ext>
                </a:extLst>
              </p:cNvPr>
              <p:cNvGrpSpPr/>
              <p:nvPr/>
            </p:nvGrpSpPr>
            <p:grpSpPr>
              <a:xfrm>
                <a:off x="3919769" y="2340342"/>
                <a:ext cx="369417" cy="175634"/>
                <a:chOff x="4254500" y="2100263"/>
                <a:chExt cx="1906588" cy="906463"/>
              </a:xfrm>
            </p:grpSpPr>
            <p:sp>
              <p:nvSpPr>
                <p:cNvPr id="37" name="Forma libre 5">
                  <a:extLst>
                    <a:ext uri="{FF2B5EF4-FFF2-40B4-BE49-F238E27FC236}">
                      <a16:creationId xmlns:a16="http://schemas.microsoft.com/office/drawing/2014/main" id="{0159E979-318A-C33E-C1B0-32CD96ED4509}"/>
                    </a:ext>
                  </a:extLst>
                </p:cNvPr>
                <p:cNvSpPr>
                  <a:spLocks noEditPoints="1"/>
                </p:cNvSpPr>
                <p:nvPr/>
              </p:nvSpPr>
              <p:spPr bwMode="auto">
                <a:xfrm>
                  <a:off x="4254500" y="2100263"/>
                  <a:ext cx="1906588" cy="906463"/>
                </a:xfrm>
                <a:custGeom>
                  <a:avLst/>
                  <a:gdLst>
                    <a:gd name="T0" fmla="*/ 1831 w 2048"/>
                    <a:gd name="T1" fmla="*/ 0 h 970"/>
                    <a:gd name="T2" fmla="*/ 1613 w 2048"/>
                    <a:gd name="T3" fmla="*/ 217 h 970"/>
                    <a:gd name="T4" fmla="*/ 1648 w 2048"/>
                    <a:gd name="T5" fmla="*/ 336 h 970"/>
                    <a:gd name="T6" fmla="*/ 1413 w 2048"/>
                    <a:gd name="T7" fmla="*/ 571 h 970"/>
                    <a:gd name="T8" fmla="*/ 1295 w 2048"/>
                    <a:gd name="T9" fmla="*/ 535 h 970"/>
                    <a:gd name="T10" fmla="*/ 1173 w 2048"/>
                    <a:gd name="T11" fmla="*/ 573 h 970"/>
                    <a:gd name="T12" fmla="*/ 935 w 2048"/>
                    <a:gd name="T13" fmla="*/ 336 h 970"/>
                    <a:gd name="T14" fmla="*/ 971 w 2048"/>
                    <a:gd name="T15" fmla="*/ 217 h 970"/>
                    <a:gd name="T16" fmla="*/ 753 w 2048"/>
                    <a:gd name="T17" fmla="*/ 0 h 970"/>
                    <a:gd name="T18" fmla="*/ 536 w 2048"/>
                    <a:gd name="T19" fmla="*/ 217 h 970"/>
                    <a:gd name="T20" fmla="*/ 571 w 2048"/>
                    <a:gd name="T21" fmla="*/ 336 h 970"/>
                    <a:gd name="T22" fmla="*/ 336 w 2048"/>
                    <a:gd name="T23" fmla="*/ 571 h 970"/>
                    <a:gd name="T24" fmla="*/ 217 w 2048"/>
                    <a:gd name="T25" fmla="*/ 535 h 970"/>
                    <a:gd name="T26" fmla="*/ 0 w 2048"/>
                    <a:gd name="T27" fmla="*/ 753 h 970"/>
                    <a:gd name="T28" fmla="*/ 217 w 2048"/>
                    <a:gd name="T29" fmla="*/ 970 h 970"/>
                    <a:gd name="T30" fmla="*/ 435 w 2048"/>
                    <a:gd name="T31" fmla="*/ 753 h 970"/>
                    <a:gd name="T32" fmla="*/ 400 w 2048"/>
                    <a:gd name="T33" fmla="*/ 634 h 970"/>
                    <a:gd name="T34" fmla="*/ 635 w 2048"/>
                    <a:gd name="T35" fmla="*/ 399 h 970"/>
                    <a:gd name="T36" fmla="*/ 753 w 2048"/>
                    <a:gd name="T37" fmla="*/ 435 h 970"/>
                    <a:gd name="T38" fmla="*/ 872 w 2048"/>
                    <a:gd name="T39" fmla="*/ 399 h 970"/>
                    <a:gd name="T40" fmla="*/ 1110 w 2048"/>
                    <a:gd name="T41" fmla="*/ 638 h 970"/>
                    <a:gd name="T42" fmla="*/ 1077 w 2048"/>
                    <a:gd name="T43" fmla="*/ 753 h 970"/>
                    <a:gd name="T44" fmla="*/ 1295 w 2048"/>
                    <a:gd name="T45" fmla="*/ 970 h 970"/>
                    <a:gd name="T46" fmla="*/ 1512 w 2048"/>
                    <a:gd name="T47" fmla="*/ 753 h 970"/>
                    <a:gd name="T48" fmla="*/ 1477 w 2048"/>
                    <a:gd name="T49" fmla="*/ 634 h 970"/>
                    <a:gd name="T50" fmla="*/ 1712 w 2048"/>
                    <a:gd name="T51" fmla="*/ 399 h 970"/>
                    <a:gd name="T52" fmla="*/ 1831 w 2048"/>
                    <a:gd name="T53" fmla="*/ 435 h 970"/>
                    <a:gd name="T54" fmla="*/ 2048 w 2048"/>
                    <a:gd name="T55" fmla="*/ 217 h 970"/>
                    <a:gd name="T56" fmla="*/ 1831 w 2048"/>
                    <a:gd name="T57" fmla="*/ 0 h 970"/>
                    <a:gd name="T58" fmla="*/ 217 w 2048"/>
                    <a:gd name="T59" fmla="*/ 880 h 970"/>
                    <a:gd name="T60" fmla="*/ 90 w 2048"/>
                    <a:gd name="T61" fmla="*/ 753 h 970"/>
                    <a:gd name="T62" fmla="*/ 217 w 2048"/>
                    <a:gd name="T63" fmla="*/ 625 h 970"/>
                    <a:gd name="T64" fmla="*/ 345 w 2048"/>
                    <a:gd name="T65" fmla="*/ 753 h 970"/>
                    <a:gd name="T66" fmla="*/ 217 w 2048"/>
                    <a:gd name="T67" fmla="*/ 880 h 970"/>
                    <a:gd name="T68" fmla="*/ 753 w 2048"/>
                    <a:gd name="T69" fmla="*/ 345 h 970"/>
                    <a:gd name="T70" fmla="*/ 626 w 2048"/>
                    <a:gd name="T71" fmla="*/ 217 h 970"/>
                    <a:gd name="T72" fmla="*/ 753 w 2048"/>
                    <a:gd name="T73" fmla="*/ 90 h 970"/>
                    <a:gd name="T74" fmla="*/ 881 w 2048"/>
                    <a:gd name="T75" fmla="*/ 217 h 970"/>
                    <a:gd name="T76" fmla="*/ 753 w 2048"/>
                    <a:gd name="T77" fmla="*/ 345 h 970"/>
                    <a:gd name="T78" fmla="*/ 1295 w 2048"/>
                    <a:gd name="T79" fmla="*/ 880 h 970"/>
                    <a:gd name="T80" fmla="*/ 1167 w 2048"/>
                    <a:gd name="T81" fmla="*/ 753 h 970"/>
                    <a:gd name="T82" fmla="*/ 1295 w 2048"/>
                    <a:gd name="T83" fmla="*/ 625 h 970"/>
                    <a:gd name="T84" fmla="*/ 1422 w 2048"/>
                    <a:gd name="T85" fmla="*/ 753 h 970"/>
                    <a:gd name="T86" fmla="*/ 1295 w 2048"/>
                    <a:gd name="T87" fmla="*/ 880 h 970"/>
                    <a:gd name="T88" fmla="*/ 1831 w 2048"/>
                    <a:gd name="T89" fmla="*/ 345 h 970"/>
                    <a:gd name="T90" fmla="*/ 1703 w 2048"/>
                    <a:gd name="T91" fmla="*/ 217 h 970"/>
                    <a:gd name="T92" fmla="*/ 1831 w 2048"/>
                    <a:gd name="T93" fmla="*/ 90 h 970"/>
                    <a:gd name="T94" fmla="*/ 1958 w 2048"/>
                    <a:gd name="T95" fmla="*/ 217 h 970"/>
                    <a:gd name="T96" fmla="*/ 1831 w 2048"/>
                    <a:gd name="T97" fmla="*/ 345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48" h="970">
                      <a:moveTo>
                        <a:pt x="1831" y="0"/>
                      </a:moveTo>
                      <a:cubicBezTo>
                        <a:pt x="1711" y="0"/>
                        <a:pt x="1613" y="97"/>
                        <a:pt x="1613" y="217"/>
                      </a:cubicBezTo>
                      <a:cubicBezTo>
                        <a:pt x="1613" y="261"/>
                        <a:pt x="1626" y="302"/>
                        <a:pt x="1648" y="336"/>
                      </a:cubicBezTo>
                      <a:cubicBezTo>
                        <a:pt x="1413" y="571"/>
                        <a:pt x="1413" y="571"/>
                        <a:pt x="1413" y="571"/>
                      </a:cubicBezTo>
                      <a:cubicBezTo>
                        <a:pt x="1379" y="548"/>
                        <a:pt x="1339" y="535"/>
                        <a:pt x="1295" y="535"/>
                      </a:cubicBezTo>
                      <a:cubicBezTo>
                        <a:pt x="1250" y="535"/>
                        <a:pt x="1207" y="549"/>
                        <a:pt x="1173" y="573"/>
                      </a:cubicBezTo>
                      <a:cubicBezTo>
                        <a:pt x="935" y="336"/>
                        <a:pt x="935" y="336"/>
                        <a:pt x="935" y="336"/>
                      </a:cubicBezTo>
                      <a:cubicBezTo>
                        <a:pt x="958" y="302"/>
                        <a:pt x="971" y="261"/>
                        <a:pt x="971" y="217"/>
                      </a:cubicBezTo>
                      <a:cubicBezTo>
                        <a:pt x="971" y="97"/>
                        <a:pt x="873" y="0"/>
                        <a:pt x="753" y="0"/>
                      </a:cubicBezTo>
                      <a:cubicBezTo>
                        <a:pt x="633" y="0"/>
                        <a:pt x="536" y="97"/>
                        <a:pt x="536" y="217"/>
                      </a:cubicBezTo>
                      <a:cubicBezTo>
                        <a:pt x="536" y="261"/>
                        <a:pt x="549" y="302"/>
                        <a:pt x="571" y="336"/>
                      </a:cubicBezTo>
                      <a:cubicBezTo>
                        <a:pt x="336" y="571"/>
                        <a:pt x="336" y="571"/>
                        <a:pt x="336" y="571"/>
                      </a:cubicBezTo>
                      <a:cubicBezTo>
                        <a:pt x="302" y="548"/>
                        <a:pt x="261" y="535"/>
                        <a:pt x="217" y="535"/>
                      </a:cubicBezTo>
                      <a:cubicBezTo>
                        <a:pt x="98" y="535"/>
                        <a:pt x="0" y="633"/>
                        <a:pt x="0" y="753"/>
                      </a:cubicBezTo>
                      <a:cubicBezTo>
                        <a:pt x="0" y="873"/>
                        <a:pt x="98" y="970"/>
                        <a:pt x="217" y="970"/>
                      </a:cubicBezTo>
                      <a:cubicBezTo>
                        <a:pt x="337" y="970"/>
                        <a:pt x="435" y="873"/>
                        <a:pt x="435" y="753"/>
                      </a:cubicBezTo>
                      <a:cubicBezTo>
                        <a:pt x="435" y="709"/>
                        <a:pt x="422" y="668"/>
                        <a:pt x="400" y="634"/>
                      </a:cubicBezTo>
                      <a:cubicBezTo>
                        <a:pt x="635" y="399"/>
                        <a:pt x="635" y="399"/>
                        <a:pt x="635" y="399"/>
                      </a:cubicBezTo>
                      <a:cubicBezTo>
                        <a:pt x="669" y="422"/>
                        <a:pt x="709" y="435"/>
                        <a:pt x="753" y="435"/>
                      </a:cubicBezTo>
                      <a:cubicBezTo>
                        <a:pt x="797" y="435"/>
                        <a:pt x="838" y="422"/>
                        <a:pt x="872" y="399"/>
                      </a:cubicBezTo>
                      <a:cubicBezTo>
                        <a:pt x="1110" y="638"/>
                        <a:pt x="1110" y="638"/>
                        <a:pt x="1110" y="638"/>
                      </a:cubicBezTo>
                      <a:cubicBezTo>
                        <a:pt x="1090" y="671"/>
                        <a:pt x="1077" y="711"/>
                        <a:pt x="1077" y="753"/>
                      </a:cubicBezTo>
                      <a:cubicBezTo>
                        <a:pt x="1077" y="873"/>
                        <a:pt x="1175" y="970"/>
                        <a:pt x="1295" y="970"/>
                      </a:cubicBezTo>
                      <a:cubicBezTo>
                        <a:pt x="1415" y="970"/>
                        <a:pt x="1512" y="873"/>
                        <a:pt x="1512" y="753"/>
                      </a:cubicBezTo>
                      <a:cubicBezTo>
                        <a:pt x="1512" y="709"/>
                        <a:pt x="1499" y="668"/>
                        <a:pt x="1477" y="634"/>
                      </a:cubicBezTo>
                      <a:cubicBezTo>
                        <a:pt x="1712" y="399"/>
                        <a:pt x="1712" y="399"/>
                        <a:pt x="1712" y="399"/>
                      </a:cubicBezTo>
                      <a:cubicBezTo>
                        <a:pt x="1746" y="422"/>
                        <a:pt x="1787" y="435"/>
                        <a:pt x="1831" y="435"/>
                      </a:cubicBezTo>
                      <a:cubicBezTo>
                        <a:pt x="1950" y="435"/>
                        <a:pt x="2048" y="337"/>
                        <a:pt x="2048" y="217"/>
                      </a:cubicBezTo>
                      <a:cubicBezTo>
                        <a:pt x="2048" y="97"/>
                        <a:pt x="1950" y="0"/>
                        <a:pt x="1831" y="0"/>
                      </a:cubicBezTo>
                      <a:close/>
                      <a:moveTo>
                        <a:pt x="217" y="880"/>
                      </a:moveTo>
                      <a:cubicBezTo>
                        <a:pt x="147" y="880"/>
                        <a:pt x="90" y="823"/>
                        <a:pt x="90" y="753"/>
                      </a:cubicBezTo>
                      <a:cubicBezTo>
                        <a:pt x="90" y="682"/>
                        <a:pt x="147" y="625"/>
                        <a:pt x="217" y="625"/>
                      </a:cubicBezTo>
                      <a:cubicBezTo>
                        <a:pt x="288" y="625"/>
                        <a:pt x="345" y="682"/>
                        <a:pt x="345" y="753"/>
                      </a:cubicBezTo>
                      <a:cubicBezTo>
                        <a:pt x="345" y="823"/>
                        <a:pt x="288" y="880"/>
                        <a:pt x="217" y="880"/>
                      </a:cubicBezTo>
                      <a:close/>
                      <a:moveTo>
                        <a:pt x="753" y="345"/>
                      </a:moveTo>
                      <a:cubicBezTo>
                        <a:pt x="683" y="345"/>
                        <a:pt x="626" y="288"/>
                        <a:pt x="626" y="217"/>
                      </a:cubicBezTo>
                      <a:cubicBezTo>
                        <a:pt x="626" y="147"/>
                        <a:pt x="683" y="90"/>
                        <a:pt x="753" y="90"/>
                      </a:cubicBezTo>
                      <a:cubicBezTo>
                        <a:pt x="823" y="90"/>
                        <a:pt x="881" y="147"/>
                        <a:pt x="881" y="217"/>
                      </a:cubicBezTo>
                      <a:cubicBezTo>
                        <a:pt x="881" y="288"/>
                        <a:pt x="823" y="345"/>
                        <a:pt x="753" y="345"/>
                      </a:cubicBezTo>
                      <a:close/>
                      <a:moveTo>
                        <a:pt x="1295" y="880"/>
                      </a:moveTo>
                      <a:cubicBezTo>
                        <a:pt x="1225" y="880"/>
                        <a:pt x="1167" y="823"/>
                        <a:pt x="1167" y="753"/>
                      </a:cubicBezTo>
                      <a:cubicBezTo>
                        <a:pt x="1167" y="682"/>
                        <a:pt x="1225" y="625"/>
                        <a:pt x="1295" y="625"/>
                      </a:cubicBezTo>
                      <a:cubicBezTo>
                        <a:pt x="1365" y="625"/>
                        <a:pt x="1422" y="682"/>
                        <a:pt x="1422" y="753"/>
                      </a:cubicBezTo>
                      <a:cubicBezTo>
                        <a:pt x="1422" y="823"/>
                        <a:pt x="1365" y="880"/>
                        <a:pt x="1295" y="880"/>
                      </a:cubicBezTo>
                      <a:close/>
                      <a:moveTo>
                        <a:pt x="1831" y="345"/>
                      </a:moveTo>
                      <a:cubicBezTo>
                        <a:pt x="1760" y="345"/>
                        <a:pt x="1703" y="288"/>
                        <a:pt x="1703" y="217"/>
                      </a:cubicBezTo>
                      <a:cubicBezTo>
                        <a:pt x="1703" y="147"/>
                        <a:pt x="1760" y="90"/>
                        <a:pt x="1831" y="90"/>
                      </a:cubicBezTo>
                      <a:cubicBezTo>
                        <a:pt x="1901" y="90"/>
                        <a:pt x="1958" y="147"/>
                        <a:pt x="1958" y="217"/>
                      </a:cubicBezTo>
                      <a:cubicBezTo>
                        <a:pt x="1958" y="288"/>
                        <a:pt x="1901" y="345"/>
                        <a:pt x="1831" y="3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MX" noProof="1"/>
                </a:p>
              </p:txBody>
            </p:sp>
            <p:sp>
              <p:nvSpPr>
                <p:cNvPr id="38" name="Forma libre 6">
                  <a:extLst>
                    <a:ext uri="{FF2B5EF4-FFF2-40B4-BE49-F238E27FC236}">
                      <a16:creationId xmlns:a16="http://schemas.microsoft.com/office/drawing/2014/main" id="{C44FA723-832F-17F7-34C3-6078F4361B17}"/>
                    </a:ext>
                  </a:extLst>
                </p:cNvPr>
                <p:cNvSpPr>
                  <a:spLocks/>
                </p:cNvSpPr>
                <p:nvPr/>
              </p:nvSpPr>
              <p:spPr bwMode="auto">
                <a:xfrm>
                  <a:off x="4752975" y="2598738"/>
                  <a:ext cx="176213" cy="174625"/>
                </a:xfrm>
                <a:custGeom>
                  <a:avLst/>
                  <a:gdLst>
                    <a:gd name="T0" fmla="*/ 172 w 190"/>
                    <a:gd name="T1" fmla="*/ 18 h 186"/>
                    <a:gd name="T2" fmla="*/ 109 w 190"/>
                    <a:gd name="T3" fmla="*/ 18 h 186"/>
                    <a:gd name="T4" fmla="*/ 17 w 190"/>
                    <a:gd name="T5" fmla="*/ 109 h 186"/>
                    <a:gd name="T6" fmla="*/ 17 w 190"/>
                    <a:gd name="T7" fmla="*/ 173 h 186"/>
                    <a:gd name="T8" fmla="*/ 49 w 190"/>
                    <a:gd name="T9" fmla="*/ 186 h 186"/>
                    <a:gd name="T10" fmla="*/ 81 w 190"/>
                    <a:gd name="T11" fmla="*/ 173 h 186"/>
                    <a:gd name="T12" fmla="*/ 172 w 190"/>
                    <a:gd name="T13" fmla="*/ 81 h 186"/>
                    <a:gd name="T14" fmla="*/ 172 w 190"/>
                    <a:gd name="T15" fmla="*/ 18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86">
                      <a:moveTo>
                        <a:pt x="172" y="18"/>
                      </a:moveTo>
                      <a:cubicBezTo>
                        <a:pt x="155" y="0"/>
                        <a:pt x="126" y="0"/>
                        <a:pt x="109" y="18"/>
                      </a:cubicBezTo>
                      <a:cubicBezTo>
                        <a:pt x="17" y="109"/>
                        <a:pt x="17" y="109"/>
                        <a:pt x="17" y="109"/>
                      </a:cubicBezTo>
                      <a:cubicBezTo>
                        <a:pt x="0" y="127"/>
                        <a:pt x="0" y="155"/>
                        <a:pt x="17" y="173"/>
                      </a:cubicBezTo>
                      <a:cubicBezTo>
                        <a:pt x="26" y="182"/>
                        <a:pt x="37" y="186"/>
                        <a:pt x="49" y="186"/>
                      </a:cubicBezTo>
                      <a:cubicBezTo>
                        <a:pt x="60" y="186"/>
                        <a:pt x="72" y="182"/>
                        <a:pt x="81" y="173"/>
                      </a:cubicBezTo>
                      <a:cubicBezTo>
                        <a:pt x="172" y="81"/>
                        <a:pt x="172" y="81"/>
                        <a:pt x="172" y="81"/>
                      </a:cubicBezTo>
                      <a:cubicBezTo>
                        <a:pt x="190" y="64"/>
                        <a:pt x="190" y="35"/>
                        <a:pt x="172"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MX" noProof="1"/>
                </a:p>
              </p:txBody>
            </p:sp>
            <p:sp>
              <p:nvSpPr>
                <p:cNvPr id="39" name="Forma libre 7">
                  <a:extLst>
                    <a:ext uri="{FF2B5EF4-FFF2-40B4-BE49-F238E27FC236}">
                      <a16:creationId xmlns:a16="http://schemas.microsoft.com/office/drawing/2014/main" id="{F80ED486-7783-D90D-EA31-7ABAE5E41193}"/>
                    </a:ext>
                  </a:extLst>
                </p:cNvPr>
                <p:cNvSpPr>
                  <a:spLocks/>
                </p:cNvSpPr>
                <p:nvPr/>
              </p:nvSpPr>
              <p:spPr bwMode="auto">
                <a:xfrm>
                  <a:off x="5486400" y="2330451"/>
                  <a:ext cx="177800" cy="174625"/>
                </a:xfrm>
                <a:custGeom>
                  <a:avLst/>
                  <a:gdLst>
                    <a:gd name="T0" fmla="*/ 173 w 190"/>
                    <a:gd name="T1" fmla="*/ 18 h 186"/>
                    <a:gd name="T2" fmla="*/ 109 w 190"/>
                    <a:gd name="T3" fmla="*/ 18 h 186"/>
                    <a:gd name="T4" fmla="*/ 18 w 190"/>
                    <a:gd name="T5" fmla="*/ 109 h 186"/>
                    <a:gd name="T6" fmla="*/ 18 w 190"/>
                    <a:gd name="T7" fmla="*/ 173 h 186"/>
                    <a:gd name="T8" fmla="*/ 50 w 190"/>
                    <a:gd name="T9" fmla="*/ 186 h 186"/>
                    <a:gd name="T10" fmla="*/ 81 w 190"/>
                    <a:gd name="T11" fmla="*/ 173 h 186"/>
                    <a:gd name="T12" fmla="*/ 173 w 190"/>
                    <a:gd name="T13" fmla="*/ 81 h 186"/>
                    <a:gd name="T14" fmla="*/ 173 w 190"/>
                    <a:gd name="T15" fmla="*/ 18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86">
                      <a:moveTo>
                        <a:pt x="173" y="18"/>
                      </a:moveTo>
                      <a:cubicBezTo>
                        <a:pt x="155" y="0"/>
                        <a:pt x="127" y="0"/>
                        <a:pt x="109" y="18"/>
                      </a:cubicBezTo>
                      <a:cubicBezTo>
                        <a:pt x="18" y="109"/>
                        <a:pt x="18" y="109"/>
                        <a:pt x="18" y="109"/>
                      </a:cubicBezTo>
                      <a:cubicBezTo>
                        <a:pt x="0" y="127"/>
                        <a:pt x="0" y="155"/>
                        <a:pt x="18" y="173"/>
                      </a:cubicBezTo>
                      <a:cubicBezTo>
                        <a:pt x="27" y="182"/>
                        <a:pt x="38" y="186"/>
                        <a:pt x="50" y="186"/>
                      </a:cubicBezTo>
                      <a:cubicBezTo>
                        <a:pt x="61" y="186"/>
                        <a:pt x="73" y="181"/>
                        <a:pt x="81" y="173"/>
                      </a:cubicBezTo>
                      <a:cubicBezTo>
                        <a:pt x="173" y="81"/>
                        <a:pt x="173" y="81"/>
                        <a:pt x="173" y="81"/>
                      </a:cubicBezTo>
                      <a:cubicBezTo>
                        <a:pt x="190" y="64"/>
                        <a:pt x="190" y="35"/>
                        <a:pt x="173"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MX" noProof="1"/>
                </a:p>
              </p:txBody>
            </p:sp>
          </p:grpSp>
        </p:grpSp>
        <p:grpSp>
          <p:nvGrpSpPr>
            <p:cNvPr id="32" name="Grupo 31">
              <a:extLst>
                <a:ext uri="{FF2B5EF4-FFF2-40B4-BE49-F238E27FC236}">
                  <a16:creationId xmlns:a16="http://schemas.microsoft.com/office/drawing/2014/main" id="{F73A2A78-13E6-3AB7-D1B7-A02F3A1802A4}"/>
                </a:ext>
              </a:extLst>
            </p:cNvPr>
            <p:cNvGrpSpPr/>
            <p:nvPr/>
          </p:nvGrpSpPr>
          <p:grpSpPr>
            <a:xfrm>
              <a:off x="7304336" y="1355734"/>
              <a:ext cx="1860870" cy="669764"/>
              <a:chOff x="2081225" y="1108153"/>
              <a:chExt cx="2087862" cy="751462"/>
            </a:xfrm>
          </p:grpSpPr>
          <p:sp>
            <p:nvSpPr>
              <p:cNvPr id="33" name="Cuadro de texto 85">
                <a:extLst>
                  <a:ext uri="{FF2B5EF4-FFF2-40B4-BE49-F238E27FC236}">
                    <a16:creationId xmlns:a16="http://schemas.microsoft.com/office/drawing/2014/main" id="{E1F5D6C9-9B81-DC68-3FD7-54C6F9CF0D6A}"/>
                  </a:ext>
                </a:extLst>
              </p:cNvPr>
              <p:cNvSpPr txBox="1"/>
              <p:nvPr/>
            </p:nvSpPr>
            <p:spPr>
              <a:xfrm>
                <a:off x="2081226" y="1108153"/>
                <a:ext cx="820134" cy="552511"/>
              </a:xfrm>
              <a:prstGeom prst="rect">
                <a:avLst/>
              </a:prstGeom>
              <a:noFill/>
            </p:spPr>
            <p:txBody>
              <a:bodyPr wrap="none" lIns="0" tIns="0" rIns="0" bIns="0" rtlCol="0">
                <a:spAutoFit/>
              </a:bodyPr>
              <a:lstStyle/>
              <a:p>
                <a:pPr rtl="0"/>
                <a:r>
                  <a:rPr lang="es-MX" sz="3200" b="1" noProof="1">
                    <a:solidFill>
                      <a:schemeClr val="bg1"/>
                    </a:solidFill>
                  </a:rPr>
                  <a:t>0,38</a:t>
                </a:r>
              </a:p>
            </p:txBody>
          </p:sp>
          <p:sp>
            <p:nvSpPr>
              <p:cNvPr id="34" name="Cuadro de texto 86">
                <a:extLst>
                  <a:ext uri="{FF2B5EF4-FFF2-40B4-BE49-F238E27FC236}">
                    <a16:creationId xmlns:a16="http://schemas.microsoft.com/office/drawing/2014/main" id="{4807B040-0471-E298-CFC0-55D57C5080DE}"/>
                  </a:ext>
                </a:extLst>
              </p:cNvPr>
              <p:cNvSpPr txBox="1"/>
              <p:nvPr/>
            </p:nvSpPr>
            <p:spPr>
              <a:xfrm>
                <a:off x="2081225" y="1600626"/>
                <a:ext cx="2087862" cy="258989"/>
              </a:xfrm>
              <a:prstGeom prst="rect">
                <a:avLst/>
              </a:prstGeom>
              <a:noFill/>
            </p:spPr>
            <p:txBody>
              <a:bodyPr wrap="square" lIns="0" tIns="0" rIns="0" bIns="0" rtlCol="0">
                <a:spAutoFit/>
              </a:bodyPr>
              <a:lstStyle/>
              <a:p>
                <a:pPr rtl="0"/>
                <a:r>
                  <a:rPr lang="es-MX" sz="1500" b="1" noProof="1">
                    <a:solidFill>
                      <a:schemeClr val="bg1"/>
                    </a:solidFill>
                  </a:rPr>
                  <a:t>LIQUIDEZ INMEDIATA</a:t>
                </a:r>
              </a:p>
            </p:txBody>
          </p:sp>
        </p:grpSp>
      </p:grpSp>
      <p:graphicFrame>
        <p:nvGraphicFramePr>
          <p:cNvPr id="40" name="Gráfico 39">
            <a:extLst>
              <a:ext uri="{FF2B5EF4-FFF2-40B4-BE49-F238E27FC236}">
                <a16:creationId xmlns:a16="http://schemas.microsoft.com/office/drawing/2014/main" id="{3ACA1ACE-58C7-1103-79DC-26B810249483}"/>
              </a:ext>
            </a:extLst>
          </p:cNvPr>
          <p:cNvGraphicFramePr/>
          <p:nvPr/>
        </p:nvGraphicFramePr>
        <p:xfrm>
          <a:off x="3207992" y="1266092"/>
          <a:ext cx="2851495" cy="22648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1" name="Gráfico 40">
            <a:extLst>
              <a:ext uri="{FF2B5EF4-FFF2-40B4-BE49-F238E27FC236}">
                <a16:creationId xmlns:a16="http://schemas.microsoft.com/office/drawing/2014/main" id="{E6160BD5-FFB2-8CCE-E345-DE3DA7F834A5}"/>
              </a:ext>
            </a:extLst>
          </p:cNvPr>
          <p:cNvGraphicFramePr/>
          <p:nvPr/>
        </p:nvGraphicFramePr>
        <p:xfrm>
          <a:off x="3207993" y="4224612"/>
          <a:ext cx="2851495" cy="22648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2" name="Gráfico 41">
            <a:extLst>
              <a:ext uri="{FF2B5EF4-FFF2-40B4-BE49-F238E27FC236}">
                <a16:creationId xmlns:a16="http://schemas.microsoft.com/office/drawing/2014/main" id="{E2BEC5B3-D37D-C2E1-3026-0595B7A990C1}"/>
              </a:ext>
            </a:extLst>
          </p:cNvPr>
          <p:cNvGraphicFramePr/>
          <p:nvPr/>
        </p:nvGraphicFramePr>
        <p:xfrm>
          <a:off x="8928678" y="1292618"/>
          <a:ext cx="2851495" cy="2264899"/>
        </p:xfrm>
        <a:graphic>
          <a:graphicData uri="http://schemas.openxmlformats.org/drawingml/2006/chart">
            <c:chart xmlns:c="http://schemas.openxmlformats.org/drawingml/2006/chart" xmlns:r="http://schemas.openxmlformats.org/officeDocument/2006/relationships" r:id="rId6"/>
          </a:graphicData>
        </a:graphic>
      </p:graphicFrame>
      <p:sp>
        <p:nvSpPr>
          <p:cNvPr id="43" name="Cuadro de texto 55">
            <a:extLst>
              <a:ext uri="{FF2B5EF4-FFF2-40B4-BE49-F238E27FC236}">
                <a16:creationId xmlns:a16="http://schemas.microsoft.com/office/drawing/2014/main" id="{2FFC5FD8-AA18-EE49-9A23-66252755050A}"/>
              </a:ext>
            </a:extLst>
          </p:cNvPr>
          <p:cNvSpPr txBox="1"/>
          <p:nvPr/>
        </p:nvSpPr>
        <p:spPr>
          <a:xfrm>
            <a:off x="7349683" y="3814723"/>
            <a:ext cx="1257210" cy="492443"/>
          </a:xfrm>
          <a:prstGeom prst="rect">
            <a:avLst/>
          </a:prstGeom>
          <a:noFill/>
        </p:spPr>
        <p:txBody>
          <a:bodyPr wrap="square" lIns="0" tIns="0" rIns="0" bIns="0" rtlCol="0">
            <a:spAutoFit/>
          </a:bodyPr>
          <a:lstStyle/>
          <a:p>
            <a:pPr rtl="0"/>
            <a:r>
              <a:rPr lang="es-MX" sz="3200" b="1" noProof="1">
                <a:solidFill>
                  <a:schemeClr val="bg1"/>
                </a:solidFill>
              </a:rPr>
              <a:t>3,6</a:t>
            </a:r>
          </a:p>
        </p:txBody>
      </p:sp>
      <p:graphicFrame>
        <p:nvGraphicFramePr>
          <p:cNvPr id="44" name="Gráfico 43">
            <a:extLst>
              <a:ext uri="{FF2B5EF4-FFF2-40B4-BE49-F238E27FC236}">
                <a16:creationId xmlns:a16="http://schemas.microsoft.com/office/drawing/2014/main" id="{F688292C-4A01-B778-4271-6B60FF1C4707}"/>
              </a:ext>
            </a:extLst>
          </p:cNvPr>
          <p:cNvGraphicFramePr/>
          <p:nvPr/>
        </p:nvGraphicFramePr>
        <p:xfrm>
          <a:off x="8846793" y="4254182"/>
          <a:ext cx="2851495" cy="226489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5" name="Table 6">
            <a:extLst>
              <a:ext uri="{FF2B5EF4-FFF2-40B4-BE49-F238E27FC236}">
                <a16:creationId xmlns:a16="http://schemas.microsoft.com/office/drawing/2014/main" id="{CF93B0D2-AD59-D34D-CEC5-BF4657CD0A99}"/>
              </a:ext>
            </a:extLst>
          </p:cNvPr>
          <p:cNvGraphicFramePr>
            <a:graphicFrameLocks noGrp="1"/>
          </p:cNvGraphicFramePr>
          <p:nvPr>
            <p:extLst>
              <p:ext uri="{D42A27DB-BD31-4B8C-83A1-F6EECF244321}">
                <p14:modId xmlns:p14="http://schemas.microsoft.com/office/powerpoint/2010/main" val="201069444"/>
              </p:ext>
            </p:extLst>
          </p:nvPr>
        </p:nvGraphicFramePr>
        <p:xfrm>
          <a:off x="6422069" y="2183289"/>
          <a:ext cx="2667339" cy="1161160"/>
        </p:xfrm>
        <a:graphic>
          <a:graphicData uri="http://schemas.openxmlformats.org/drawingml/2006/table">
            <a:tbl>
              <a:tblPr firstRow="1" bandRow="1">
                <a:tableStyleId>{5C22544A-7EE6-4342-B048-85BDC9FD1C3A}</a:tableStyleId>
              </a:tblPr>
              <a:tblGrid>
                <a:gridCol w="889113">
                  <a:extLst>
                    <a:ext uri="{9D8B030D-6E8A-4147-A177-3AD203B41FA5}">
                      <a16:colId xmlns:a16="http://schemas.microsoft.com/office/drawing/2014/main" val="2683216788"/>
                    </a:ext>
                  </a:extLst>
                </a:gridCol>
                <a:gridCol w="889113">
                  <a:extLst>
                    <a:ext uri="{9D8B030D-6E8A-4147-A177-3AD203B41FA5}">
                      <a16:colId xmlns:a16="http://schemas.microsoft.com/office/drawing/2014/main" val="3697315326"/>
                    </a:ext>
                  </a:extLst>
                </a:gridCol>
                <a:gridCol w="889113">
                  <a:extLst>
                    <a:ext uri="{9D8B030D-6E8A-4147-A177-3AD203B41FA5}">
                      <a16:colId xmlns:a16="http://schemas.microsoft.com/office/drawing/2014/main" val="2458811509"/>
                    </a:ext>
                  </a:extLst>
                </a:gridCol>
              </a:tblGrid>
              <a:tr h="199716">
                <a:tc>
                  <a:txBody>
                    <a:bodyPr/>
                    <a:lstStyle/>
                    <a:p>
                      <a:pPr algn="ctr" rtl="0" fontAlgn="ctr"/>
                      <a:r>
                        <a:rPr lang="es-MX" sz="1400" u="none" strike="noStrike" dirty="0">
                          <a:solidFill>
                            <a:schemeClr val="tx1">
                              <a:lumMod val="50000"/>
                              <a:lumOff val="50000"/>
                            </a:schemeClr>
                          </a:solidFill>
                          <a:effectLst/>
                        </a:rPr>
                        <a:t> </a:t>
                      </a:r>
                      <a:endParaRPr lang="es-MX" sz="1400" b="1" i="0" u="none" strike="noStrike" dirty="0">
                        <a:solidFill>
                          <a:schemeClr val="tx1">
                            <a:lumMod val="50000"/>
                            <a:lumOff val="50000"/>
                          </a:schemeClr>
                        </a:solidFill>
                        <a:effectLst/>
                        <a:latin typeface="Segoe UI Light" panose="020B0502040204020203"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s-MX" sz="1400" u="none" strike="noStrike" dirty="0">
                          <a:solidFill>
                            <a:schemeClr val="tx1">
                              <a:lumMod val="50000"/>
                              <a:lumOff val="50000"/>
                            </a:schemeClr>
                          </a:solidFill>
                          <a:effectLst/>
                        </a:rPr>
                        <a:t>2022</a:t>
                      </a:r>
                      <a:endParaRPr lang="es-MX" sz="1400" b="1" i="0" u="none" strike="noStrike" dirty="0">
                        <a:solidFill>
                          <a:schemeClr val="tx1">
                            <a:lumMod val="50000"/>
                            <a:lumOff val="50000"/>
                          </a:schemeClr>
                        </a:solidFill>
                        <a:effectLst/>
                        <a:latin typeface="Segoe UI Light" panose="020B0502040204020203"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s-MX" sz="1400" u="none" strike="noStrike" dirty="0">
                          <a:solidFill>
                            <a:schemeClr val="tx1">
                              <a:lumMod val="50000"/>
                              <a:lumOff val="50000"/>
                            </a:schemeClr>
                          </a:solidFill>
                          <a:effectLst/>
                        </a:rPr>
                        <a:t>2021</a:t>
                      </a:r>
                      <a:endParaRPr lang="es-MX" sz="1400" b="1" i="0" u="none" strike="noStrike" dirty="0">
                        <a:solidFill>
                          <a:schemeClr val="tx1">
                            <a:lumMod val="50000"/>
                            <a:lumOff val="50000"/>
                          </a:schemeClr>
                        </a:solidFill>
                        <a:effectLst/>
                        <a:latin typeface="Segoe UI Light" panose="020B0502040204020203"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20371126"/>
                  </a:ext>
                </a:extLst>
              </a:tr>
              <a:tr h="391110">
                <a:tc>
                  <a:txBody>
                    <a:bodyPr/>
                    <a:lstStyle/>
                    <a:p>
                      <a:pPr algn="ctr" rtl="0" fontAlgn="ctr">
                        <a:buClr>
                          <a:srgbClr val="2E75B6"/>
                        </a:buClr>
                        <a:buSzPct val="200000"/>
                        <a:buFont typeface="Wingdings" panose="05000000000000000000" pitchFamily="2" charset="2"/>
                        <a:buChar char="§"/>
                      </a:pPr>
                      <a:r>
                        <a:rPr lang="es-MX" sz="1400" b="1" i="0" u="none" strike="noStrike" dirty="0">
                          <a:solidFill>
                            <a:schemeClr val="tx1">
                              <a:lumMod val="50000"/>
                              <a:lumOff val="50000"/>
                            </a:schemeClr>
                          </a:solidFill>
                          <a:effectLst/>
                          <a:latin typeface="+mn-lt"/>
                        </a:rPr>
                        <a:t>Caja y bancos</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s-MX" sz="1400" b="0" i="0" u="none" strike="noStrike" dirty="0">
                          <a:solidFill>
                            <a:schemeClr val="tx1">
                              <a:lumMod val="50000"/>
                              <a:lumOff val="50000"/>
                            </a:schemeClr>
                          </a:solidFill>
                          <a:effectLst/>
                          <a:latin typeface="+mn-lt"/>
                        </a:rPr>
                        <a:t>80 476</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s-MX" sz="1400" b="0" i="0" u="none" strike="noStrike" dirty="0">
                          <a:solidFill>
                            <a:schemeClr val="tx1">
                              <a:lumMod val="50000"/>
                              <a:lumOff val="50000"/>
                            </a:schemeClr>
                          </a:solidFill>
                          <a:effectLst/>
                          <a:latin typeface="+mn-lt"/>
                        </a:rPr>
                        <a:t>103 556</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904352692"/>
                  </a:ext>
                </a:extLst>
              </a:tr>
              <a:tr h="502030">
                <a:tc>
                  <a:txBody>
                    <a:bodyPr/>
                    <a:lstStyle/>
                    <a:p>
                      <a:pPr marL="176213" indent="-176213" algn="ctr" rtl="0" fontAlgn="ctr">
                        <a:buClr>
                          <a:srgbClr val="C00000"/>
                        </a:buClr>
                        <a:buSzPct val="200000"/>
                        <a:buFont typeface="Wingdings" panose="05000000000000000000" pitchFamily="2" charset="2"/>
                        <a:buChar char="§"/>
                      </a:pPr>
                      <a:r>
                        <a:rPr lang="es-MX" sz="1400" b="1" i="0" u="none" strike="noStrike" dirty="0">
                          <a:solidFill>
                            <a:schemeClr val="tx1">
                              <a:lumMod val="50000"/>
                              <a:lumOff val="50000"/>
                            </a:schemeClr>
                          </a:solidFill>
                          <a:effectLst/>
                          <a:latin typeface="+mn-lt"/>
                        </a:rPr>
                        <a:t>Pasivo corriente</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s-MX" sz="1400" b="0" i="0" u="none" strike="noStrike" dirty="0">
                          <a:solidFill>
                            <a:schemeClr val="tx1">
                              <a:lumMod val="50000"/>
                              <a:lumOff val="50000"/>
                            </a:schemeClr>
                          </a:solidFill>
                          <a:effectLst/>
                          <a:latin typeface="+mn-lt"/>
                        </a:rPr>
                        <a:t>211 819</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s-MX" sz="1400" b="0" i="0" u="none" strike="noStrike" dirty="0">
                          <a:solidFill>
                            <a:schemeClr val="tx1">
                              <a:lumMod val="50000"/>
                              <a:lumOff val="50000"/>
                            </a:schemeClr>
                          </a:solidFill>
                          <a:effectLst/>
                          <a:latin typeface="+mn-lt"/>
                        </a:rPr>
                        <a:t>233 513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86822166"/>
                  </a:ext>
                </a:extLst>
              </a:tr>
            </a:tbl>
          </a:graphicData>
        </a:graphic>
      </p:graphicFrame>
      <p:graphicFrame>
        <p:nvGraphicFramePr>
          <p:cNvPr id="46" name="Table 8">
            <a:extLst>
              <a:ext uri="{FF2B5EF4-FFF2-40B4-BE49-F238E27FC236}">
                <a16:creationId xmlns:a16="http://schemas.microsoft.com/office/drawing/2014/main" id="{82068300-7215-8E8E-EC93-AF824A6302EC}"/>
              </a:ext>
            </a:extLst>
          </p:cNvPr>
          <p:cNvGraphicFramePr>
            <a:graphicFrameLocks noGrp="1"/>
          </p:cNvGraphicFramePr>
          <p:nvPr>
            <p:extLst>
              <p:ext uri="{D42A27DB-BD31-4B8C-83A1-F6EECF244321}">
                <p14:modId xmlns:p14="http://schemas.microsoft.com/office/powerpoint/2010/main" val="752233296"/>
              </p:ext>
            </p:extLst>
          </p:nvPr>
        </p:nvGraphicFramePr>
        <p:xfrm>
          <a:off x="561194" y="4913195"/>
          <a:ext cx="2468610" cy="1174371"/>
        </p:xfrm>
        <a:graphic>
          <a:graphicData uri="http://schemas.openxmlformats.org/drawingml/2006/table">
            <a:tbl>
              <a:tblPr firstRow="1" bandRow="1">
                <a:tableStyleId>{5C22544A-7EE6-4342-B048-85BDC9FD1C3A}</a:tableStyleId>
              </a:tblPr>
              <a:tblGrid>
                <a:gridCol w="822870">
                  <a:extLst>
                    <a:ext uri="{9D8B030D-6E8A-4147-A177-3AD203B41FA5}">
                      <a16:colId xmlns:a16="http://schemas.microsoft.com/office/drawing/2014/main" val="3202402695"/>
                    </a:ext>
                  </a:extLst>
                </a:gridCol>
                <a:gridCol w="822870">
                  <a:extLst>
                    <a:ext uri="{9D8B030D-6E8A-4147-A177-3AD203B41FA5}">
                      <a16:colId xmlns:a16="http://schemas.microsoft.com/office/drawing/2014/main" val="4213346188"/>
                    </a:ext>
                  </a:extLst>
                </a:gridCol>
                <a:gridCol w="822870">
                  <a:extLst>
                    <a:ext uri="{9D8B030D-6E8A-4147-A177-3AD203B41FA5}">
                      <a16:colId xmlns:a16="http://schemas.microsoft.com/office/drawing/2014/main" val="494200529"/>
                    </a:ext>
                  </a:extLst>
                </a:gridCol>
              </a:tblGrid>
              <a:tr h="238959">
                <a:tc>
                  <a:txBody>
                    <a:bodyPr/>
                    <a:lstStyle/>
                    <a:p>
                      <a:pPr algn="ctr" rtl="0" fontAlgn="ctr"/>
                      <a:r>
                        <a:rPr lang="es-MX" sz="1400" u="none" strike="noStrike" dirty="0">
                          <a:solidFill>
                            <a:schemeClr val="tx1">
                              <a:lumMod val="50000"/>
                              <a:lumOff val="50000"/>
                            </a:schemeClr>
                          </a:solidFill>
                          <a:effectLst/>
                        </a:rPr>
                        <a:t> </a:t>
                      </a:r>
                      <a:endParaRPr lang="es-MX" sz="1400" b="1" i="0" u="none" strike="noStrike" dirty="0">
                        <a:solidFill>
                          <a:schemeClr val="tx1">
                            <a:lumMod val="50000"/>
                            <a:lumOff val="50000"/>
                          </a:schemeClr>
                        </a:solidFill>
                        <a:effectLst/>
                        <a:latin typeface="Segoe UI Light" panose="020B0502040204020203"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s-MX" sz="1400" u="none" strike="noStrike" dirty="0">
                          <a:solidFill>
                            <a:schemeClr val="tx1">
                              <a:lumMod val="50000"/>
                              <a:lumOff val="50000"/>
                            </a:schemeClr>
                          </a:solidFill>
                          <a:effectLst/>
                        </a:rPr>
                        <a:t>2022</a:t>
                      </a:r>
                      <a:endParaRPr lang="es-MX" sz="1400" b="1" i="0" u="none" strike="noStrike" dirty="0">
                        <a:solidFill>
                          <a:schemeClr val="tx1">
                            <a:lumMod val="50000"/>
                            <a:lumOff val="50000"/>
                          </a:schemeClr>
                        </a:solidFill>
                        <a:effectLst/>
                        <a:latin typeface="Segoe UI Light" panose="020B0502040204020203"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s-MX" sz="1400" u="none" strike="noStrike" dirty="0">
                          <a:solidFill>
                            <a:schemeClr val="tx1">
                              <a:lumMod val="50000"/>
                              <a:lumOff val="50000"/>
                            </a:schemeClr>
                          </a:solidFill>
                          <a:effectLst/>
                        </a:rPr>
                        <a:t>2021</a:t>
                      </a:r>
                      <a:endParaRPr lang="es-MX" sz="1400" b="1" i="0" u="none" strike="noStrike" dirty="0">
                        <a:solidFill>
                          <a:schemeClr val="tx1">
                            <a:lumMod val="50000"/>
                            <a:lumOff val="50000"/>
                          </a:schemeClr>
                        </a:solidFill>
                        <a:effectLst/>
                        <a:latin typeface="Segoe UI Light" panose="020B0502040204020203"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971097276"/>
                  </a:ext>
                </a:extLst>
              </a:tr>
              <a:tr h="467706">
                <a:tc>
                  <a:txBody>
                    <a:bodyPr/>
                    <a:lstStyle/>
                    <a:p>
                      <a:pPr algn="ctr" rtl="0" fontAlgn="ctr">
                        <a:buClr>
                          <a:srgbClr val="C00000"/>
                        </a:buClr>
                        <a:buSzPct val="200000"/>
                        <a:buFont typeface="Wingdings" panose="05000000000000000000" pitchFamily="2" charset="2"/>
                        <a:buChar char="§"/>
                      </a:pPr>
                      <a:r>
                        <a:rPr lang="es-MX" sz="1400" b="1" i="0" u="none" strike="noStrike" dirty="0">
                          <a:solidFill>
                            <a:schemeClr val="tx1">
                              <a:lumMod val="50000"/>
                              <a:lumOff val="50000"/>
                            </a:schemeClr>
                          </a:solidFill>
                          <a:effectLst/>
                          <a:latin typeface="+mn-lt"/>
                        </a:rPr>
                        <a:t>Pasivo Total</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s-MX" sz="1400" b="0" i="0" u="none" strike="noStrike" dirty="0">
                          <a:solidFill>
                            <a:schemeClr val="tx1">
                              <a:lumMod val="50000"/>
                              <a:lumOff val="50000"/>
                            </a:schemeClr>
                          </a:solidFill>
                          <a:effectLst/>
                          <a:latin typeface="+mn-lt"/>
                        </a:rPr>
                        <a:t>1 061 785</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s-MX" sz="1400" b="0" i="0" u="none" strike="noStrike" dirty="0">
                          <a:solidFill>
                            <a:schemeClr val="tx1">
                              <a:lumMod val="50000"/>
                              <a:lumOff val="50000"/>
                            </a:schemeClr>
                          </a:solidFill>
                          <a:effectLst/>
                          <a:latin typeface="+mn-lt"/>
                        </a:rPr>
                        <a:t>1 041 219</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45788734"/>
                  </a:ext>
                </a:extLst>
              </a:tr>
              <a:tr h="467706">
                <a:tc>
                  <a:txBody>
                    <a:bodyPr/>
                    <a:lstStyle/>
                    <a:p>
                      <a:pPr algn="ctr" rtl="0" fontAlgn="ctr">
                        <a:buClr>
                          <a:srgbClr val="2E75B6"/>
                        </a:buClr>
                        <a:buSzPct val="200000"/>
                        <a:buFont typeface="Wingdings" panose="05000000000000000000" pitchFamily="2" charset="2"/>
                        <a:buChar char="§"/>
                      </a:pPr>
                      <a:r>
                        <a:rPr lang="es-MX" sz="1400" b="1" i="0" u="none" strike="noStrike" dirty="0">
                          <a:solidFill>
                            <a:schemeClr val="tx1">
                              <a:lumMod val="50000"/>
                              <a:lumOff val="50000"/>
                            </a:schemeClr>
                          </a:solidFill>
                          <a:effectLst/>
                          <a:latin typeface="+mn-lt"/>
                        </a:rPr>
                        <a:t>Activo Total</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s-MX" sz="1400" b="0" i="0" u="none" strike="noStrike" dirty="0">
                          <a:solidFill>
                            <a:schemeClr val="tx1">
                              <a:lumMod val="50000"/>
                              <a:lumOff val="50000"/>
                            </a:schemeClr>
                          </a:solidFill>
                          <a:effectLst/>
                          <a:latin typeface="+mn-lt"/>
                        </a:rPr>
                        <a:t>1 102 639</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s-MX" sz="1400" b="0" i="0" u="none" strike="noStrike" dirty="0">
                          <a:solidFill>
                            <a:schemeClr val="tx1">
                              <a:lumMod val="50000"/>
                              <a:lumOff val="50000"/>
                            </a:schemeClr>
                          </a:solidFill>
                          <a:effectLst/>
                          <a:latin typeface="+mn-lt"/>
                        </a:rPr>
                        <a:t>1 126 024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680214456"/>
                  </a:ext>
                </a:extLst>
              </a:tr>
            </a:tbl>
          </a:graphicData>
        </a:graphic>
      </p:graphicFrame>
      <p:graphicFrame>
        <p:nvGraphicFramePr>
          <p:cNvPr id="47" name="Table 10">
            <a:extLst>
              <a:ext uri="{FF2B5EF4-FFF2-40B4-BE49-F238E27FC236}">
                <a16:creationId xmlns:a16="http://schemas.microsoft.com/office/drawing/2014/main" id="{669FE3F2-6F3E-FFDF-17E4-6FB5CD37019D}"/>
              </a:ext>
            </a:extLst>
          </p:cNvPr>
          <p:cNvGraphicFramePr>
            <a:graphicFrameLocks noGrp="1"/>
          </p:cNvGraphicFramePr>
          <p:nvPr>
            <p:extLst>
              <p:ext uri="{D42A27DB-BD31-4B8C-83A1-F6EECF244321}">
                <p14:modId xmlns:p14="http://schemas.microsoft.com/office/powerpoint/2010/main" val="4216718505"/>
              </p:ext>
            </p:extLst>
          </p:nvPr>
        </p:nvGraphicFramePr>
        <p:xfrm>
          <a:off x="6493307" y="4954625"/>
          <a:ext cx="2473272" cy="1200516"/>
        </p:xfrm>
        <a:graphic>
          <a:graphicData uri="http://schemas.openxmlformats.org/drawingml/2006/table">
            <a:tbl>
              <a:tblPr firstRow="1" bandRow="1">
                <a:tableStyleId>{5C22544A-7EE6-4342-B048-85BDC9FD1C3A}</a:tableStyleId>
              </a:tblPr>
              <a:tblGrid>
                <a:gridCol w="824424">
                  <a:extLst>
                    <a:ext uri="{9D8B030D-6E8A-4147-A177-3AD203B41FA5}">
                      <a16:colId xmlns:a16="http://schemas.microsoft.com/office/drawing/2014/main" val="2683216788"/>
                    </a:ext>
                  </a:extLst>
                </a:gridCol>
                <a:gridCol w="824424">
                  <a:extLst>
                    <a:ext uri="{9D8B030D-6E8A-4147-A177-3AD203B41FA5}">
                      <a16:colId xmlns:a16="http://schemas.microsoft.com/office/drawing/2014/main" val="3697315326"/>
                    </a:ext>
                  </a:extLst>
                </a:gridCol>
                <a:gridCol w="824424">
                  <a:extLst>
                    <a:ext uri="{9D8B030D-6E8A-4147-A177-3AD203B41FA5}">
                      <a16:colId xmlns:a16="http://schemas.microsoft.com/office/drawing/2014/main" val="2458811509"/>
                    </a:ext>
                  </a:extLst>
                </a:gridCol>
              </a:tblGrid>
              <a:tr h="226489">
                <a:tc>
                  <a:txBody>
                    <a:bodyPr/>
                    <a:lstStyle/>
                    <a:p>
                      <a:pPr algn="ctr" rtl="0" fontAlgn="ctr"/>
                      <a:r>
                        <a:rPr lang="es-MX" sz="1400" u="none" strike="noStrike" dirty="0">
                          <a:solidFill>
                            <a:schemeClr val="tx1">
                              <a:lumMod val="50000"/>
                              <a:lumOff val="50000"/>
                            </a:schemeClr>
                          </a:solidFill>
                          <a:effectLst/>
                        </a:rPr>
                        <a:t> </a:t>
                      </a:r>
                      <a:endParaRPr lang="es-MX" sz="1400" b="1" i="0" u="none" strike="noStrike" dirty="0">
                        <a:solidFill>
                          <a:schemeClr val="tx1">
                            <a:lumMod val="50000"/>
                            <a:lumOff val="50000"/>
                          </a:schemeClr>
                        </a:solidFill>
                        <a:effectLst/>
                        <a:latin typeface="Segoe UI Light" panose="020B0502040204020203"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s-MX" sz="1400" u="none" strike="noStrike" dirty="0">
                          <a:solidFill>
                            <a:schemeClr val="tx1">
                              <a:lumMod val="50000"/>
                              <a:lumOff val="50000"/>
                            </a:schemeClr>
                          </a:solidFill>
                          <a:effectLst/>
                        </a:rPr>
                        <a:t>2022</a:t>
                      </a:r>
                      <a:endParaRPr lang="es-MX" sz="1400" b="1" i="0" u="none" strike="noStrike" dirty="0">
                        <a:solidFill>
                          <a:schemeClr val="tx1">
                            <a:lumMod val="50000"/>
                            <a:lumOff val="50000"/>
                          </a:schemeClr>
                        </a:solidFill>
                        <a:effectLst/>
                        <a:latin typeface="Segoe UI Light" panose="020B0502040204020203"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s-MX" sz="1400" u="none" strike="noStrike" dirty="0">
                          <a:solidFill>
                            <a:schemeClr val="tx1">
                              <a:lumMod val="50000"/>
                              <a:lumOff val="50000"/>
                            </a:schemeClr>
                          </a:solidFill>
                          <a:effectLst/>
                        </a:rPr>
                        <a:t>2021</a:t>
                      </a:r>
                      <a:endParaRPr lang="es-MX" sz="1400" b="1" i="0" u="none" strike="noStrike" dirty="0">
                        <a:solidFill>
                          <a:schemeClr val="tx1">
                            <a:lumMod val="50000"/>
                            <a:lumOff val="50000"/>
                          </a:schemeClr>
                        </a:solidFill>
                        <a:effectLst/>
                        <a:latin typeface="Segoe UI Light" panose="020B0502040204020203"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20371126"/>
                  </a:ext>
                </a:extLst>
              </a:tr>
              <a:tr h="443299">
                <a:tc>
                  <a:txBody>
                    <a:bodyPr/>
                    <a:lstStyle/>
                    <a:p>
                      <a:pPr algn="ctr" rtl="0" fontAlgn="ctr">
                        <a:buClr>
                          <a:srgbClr val="C00000"/>
                        </a:buClr>
                        <a:buSzPct val="200000"/>
                        <a:buFont typeface="Wingdings" panose="05000000000000000000" pitchFamily="2" charset="2"/>
                        <a:buChar char="§"/>
                      </a:pPr>
                      <a:r>
                        <a:rPr lang="es-MX" sz="1400" b="1" i="0" u="none" strike="noStrike" dirty="0">
                          <a:solidFill>
                            <a:schemeClr val="tx1">
                              <a:lumMod val="50000"/>
                              <a:lumOff val="50000"/>
                            </a:schemeClr>
                          </a:solidFill>
                          <a:effectLst/>
                          <a:latin typeface="+mn-lt"/>
                        </a:rPr>
                        <a:t>Pasivo Total</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s-MX" sz="1400" b="0" i="0" u="none" strike="noStrike" dirty="0">
                          <a:solidFill>
                            <a:schemeClr val="tx1">
                              <a:lumMod val="50000"/>
                              <a:lumOff val="50000"/>
                            </a:schemeClr>
                          </a:solidFill>
                          <a:effectLst/>
                          <a:latin typeface="+mn-lt"/>
                        </a:rPr>
                        <a:t>1 061 785</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s-MX" sz="1400" b="0" i="0" u="none" strike="noStrike" dirty="0">
                          <a:solidFill>
                            <a:schemeClr val="tx1">
                              <a:lumMod val="50000"/>
                              <a:lumOff val="50000"/>
                            </a:schemeClr>
                          </a:solidFill>
                          <a:effectLst/>
                          <a:latin typeface="+mn-lt"/>
                        </a:rPr>
                        <a:t>1 041 219</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904352692"/>
                  </a:ext>
                </a:extLst>
              </a:tr>
              <a:tr h="530728">
                <a:tc>
                  <a:txBody>
                    <a:bodyPr/>
                    <a:lstStyle/>
                    <a:p>
                      <a:pPr marL="176213" indent="-176213" algn="ctr" rtl="0" fontAlgn="ctr">
                        <a:buClr>
                          <a:srgbClr val="2E75B6"/>
                        </a:buClr>
                        <a:buSzPct val="200000"/>
                        <a:buFont typeface="Wingdings" panose="05000000000000000000" pitchFamily="2" charset="2"/>
                        <a:buChar char="§"/>
                      </a:pPr>
                      <a:r>
                        <a:rPr lang="es-MX" sz="1400" b="1" i="0" u="none" strike="noStrike" dirty="0">
                          <a:solidFill>
                            <a:schemeClr val="tx1">
                              <a:lumMod val="50000"/>
                              <a:lumOff val="50000"/>
                            </a:schemeClr>
                          </a:solidFill>
                          <a:effectLst/>
                          <a:latin typeface="+mn-lt"/>
                        </a:rPr>
                        <a:t>Ingresos</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s-MX" sz="1400" b="0" i="0" u="none" strike="noStrike" dirty="0">
                          <a:solidFill>
                            <a:schemeClr val="tx1">
                              <a:lumMod val="50000"/>
                              <a:lumOff val="50000"/>
                            </a:schemeClr>
                          </a:solidFill>
                          <a:effectLst/>
                          <a:latin typeface="+mn-lt"/>
                        </a:rPr>
                        <a:t>296 154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s-MX" sz="1400" b="0" i="0" u="none" strike="noStrike" dirty="0">
                          <a:solidFill>
                            <a:schemeClr val="tx1">
                              <a:lumMod val="50000"/>
                              <a:lumOff val="50000"/>
                            </a:schemeClr>
                          </a:solidFill>
                          <a:effectLst/>
                          <a:latin typeface="+mn-lt"/>
                        </a:rPr>
                        <a:t>251 540</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86822166"/>
                  </a:ext>
                </a:extLst>
              </a:tr>
            </a:tbl>
          </a:graphicData>
        </a:graphic>
      </p:graphicFrame>
      <p:sp>
        <p:nvSpPr>
          <p:cNvPr id="48" name="Cuadro de texto 57">
            <a:extLst>
              <a:ext uri="{FF2B5EF4-FFF2-40B4-BE49-F238E27FC236}">
                <a16:creationId xmlns:a16="http://schemas.microsoft.com/office/drawing/2014/main" id="{6DDF819B-D44D-CA8C-8DD6-D82818027EA9}"/>
              </a:ext>
            </a:extLst>
          </p:cNvPr>
          <p:cNvSpPr txBox="1"/>
          <p:nvPr/>
        </p:nvSpPr>
        <p:spPr>
          <a:xfrm>
            <a:off x="7038433" y="4282734"/>
            <a:ext cx="2039603" cy="230832"/>
          </a:xfrm>
          <a:prstGeom prst="rect">
            <a:avLst/>
          </a:prstGeom>
          <a:noFill/>
        </p:spPr>
        <p:txBody>
          <a:bodyPr wrap="square" lIns="0" tIns="0" rIns="0" bIns="0" rtlCol="0">
            <a:spAutoFit/>
          </a:bodyPr>
          <a:lstStyle/>
          <a:p>
            <a:pPr rtl="0"/>
            <a:r>
              <a:rPr lang="es-MX" sz="1500" b="1" noProof="1">
                <a:solidFill>
                  <a:schemeClr val="bg1"/>
                </a:solidFill>
              </a:rPr>
              <a:t>PASIVOS / INGRESOS</a:t>
            </a:r>
          </a:p>
        </p:txBody>
      </p:sp>
      <p:sp>
        <p:nvSpPr>
          <p:cNvPr id="49" name="Cuadro de texto 49">
            <a:extLst>
              <a:ext uri="{FF2B5EF4-FFF2-40B4-BE49-F238E27FC236}">
                <a16:creationId xmlns:a16="http://schemas.microsoft.com/office/drawing/2014/main" id="{61F85508-CBD2-E6D9-4F80-E4850064EEDC}"/>
              </a:ext>
            </a:extLst>
          </p:cNvPr>
          <p:cNvSpPr txBox="1"/>
          <p:nvPr/>
        </p:nvSpPr>
        <p:spPr>
          <a:xfrm>
            <a:off x="1173737" y="1725306"/>
            <a:ext cx="2372582" cy="522862"/>
          </a:xfrm>
          <a:prstGeom prst="rect">
            <a:avLst/>
          </a:prstGeom>
          <a:noFill/>
        </p:spPr>
        <p:txBody>
          <a:bodyPr wrap="square" lIns="0" tIns="0" rIns="0" bIns="0" rtlCol="0">
            <a:spAutoFit/>
          </a:bodyPr>
          <a:lstStyle/>
          <a:p>
            <a:pPr rtl="0"/>
            <a:r>
              <a:rPr lang="es-MX" sz="1500" b="1" noProof="1">
                <a:solidFill>
                  <a:schemeClr val="bg1"/>
                </a:solidFill>
              </a:rPr>
              <a:t>LIQUIDEZ CORRIENTE		</a:t>
            </a:r>
          </a:p>
        </p:txBody>
      </p:sp>
      <p:graphicFrame>
        <p:nvGraphicFramePr>
          <p:cNvPr id="50" name="Table 5">
            <a:extLst>
              <a:ext uri="{FF2B5EF4-FFF2-40B4-BE49-F238E27FC236}">
                <a16:creationId xmlns:a16="http://schemas.microsoft.com/office/drawing/2014/main" id="{BC01E1BE-8224-941B-5559-A6595DE0CB91}"/>
              </a:ext>
            </a:extLst>
          </p:cNvPr>
          <p:cNvGraphicFramePr>
            <a:graphicFrameLocks noGrp="1"/>
          </p:cNvGraphicFramePr>
          <p:nvPr>
            <p:extLst>
              <p:ext uri="{D42A27DB-BD31-4B8C-83A1-F6EECF244321}">
                <p14:modId xmlns:p14="http://schemas.microsoft.com/office/powerpoint/2010/main" val="1841898526"/>
              </p:ext>
            </p:extLst>
          </p:nvPr>
        </p:nvGraphicFramePr>
        <p:xfrm>
          <a:off x="626779" y="2182403"/>
          <a:ext cx="2451705" cy="1246597"/>
        </p:xfrm>
        <a:graphic>
          <a:graphicData uri="http://schemas.openxmlformats.org/drawingml/2006/table">
            <a:tbl>
              <a:tblPr firstRow="1" bandRow="1">
                <a:tableStyleId>{5C22544A-7EE6-4342-B048-85BDC9FD1C3A}</a:tableStyleId>
              </a:tblPr>
              <a:tblGrid>
                <a:gridCol w="817235">
                  <a:extLst>
                    <a:ext uri="{9D8B030D-6E8A-4147-A177-3AD203B41FA5}">
                      <a16:colId xmlns:a16="http://schemas.microsoft.com/office/drawing/2014/main" val="3202402695"/>
                    </a:ext>
                  </a:extLst>
                </a:gridCol>
                <a:gridCol w="817235">
                  <a:extLst>
                    <a:ext uri="{9D8B030D-6E8A-4147-A177-3AD203B41FA5}">
                      <a16:colId xmlns:a16="http://schemas.microsoft.com/office/drawing/2014/main" val="4213346188"/>
                    </a:ext>
                  </a:extLst>
                </a:gridCol>
                <a:gridCol w="817235">
                  <a:extLst>
                    <a:ext uri="{9D8B030D-6E8A-4147-A177-3AD203B41FA5}">
                      <a16:colId xmlns:a16="http://schemas.microsoft.com/office/drawing/2014/main" val="494200529"/>
                    </a:ext>
                  </a:extLst>
                </a:gridCol>
              </a:tblGrid>
              <a:tr h="253545">
                <a:tc>
                  <a:txBody>
                    <a:bodyPr/>
                    <a:lstStyle/>
                    <a:p>
                      <a:pPr algn="ctr" rtl="0" fontAlgn="ctr"/>
                      <a:r>
                        <a:rPr lang="es-MX" sz="1400" u="none" strike="noStrike" dirty="0">
                          <a:solidFill>
                            <a:schemeClr val="tx1">
                              <a:lumMod val="50000"/>
                              <a:lumOff val="50000"/>
                            </a:schemeClr>
                          </a:solidFill>
                          <a:effectLst/>
                        </a:rPr>
                        <a:t> </a:t>
                      </a:r>
                      <a:endParaRPr lang="es-MX" sz="1400" b="1" i="0" u="none" strike="noStrike" dirty="0">
                        <a:solidFill>
                          <a:schemeClr val="tx1">
                            <a:lumMod val="50000"/>
                            <a:lumOff val="50000"/>
                          </a:schemeClr>
                        </a:solidFill>
                        <a:effectLst/>
                        <a:latin typeface="Segoe UI Light" panose="020B0502040204020203"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s-MX" sz="1400" u="none" strike="noStrike" dirty="0">
                          <a:solidFill>
                            <a:schemeClr val="tx1">
                              <a:lumMod val="50000"/>
                              <a:lumOff val="50000"/>
                            </a:schemeClr>
                          </a:solidFill>
                          <a:effectLst/>
                        </a:rPr>
                        <a:t>2022</a:t>
                      </a:r>
                      <a:endParaRPr lang="es-MX" sz="1400" b="1" i="0" u="none" strike="noStrike" dirty="0">
                        <a:solidFill>
                          <a:schemeClr val="tx1">
                            <a:lumMod val="50000"/>
                            <a:lumOff val="50000"/>
                          </a:schemeClr>
                        </a:solidFill>
                        <a:effectLst/>
                        <a:latin typeface="Segoe UI Light" panose="020B0502040204020203"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s-MX" sz="1400" u="none" strike="noStrike" dirty="0">
                          <a:solidFill>
                            <a:schemeClr val="tx1">
                              <a:lumMod val="50000"/>
                              <a:lumOff val="50000"/>
                            </a:schemeClr>
                          </a:solidFill>
                          <a:effectLst/>
                        </a:rPr>
                        <a:t>2021</a:t>
                      </a:r>
                      <a:endParaRPr lang="es-MX" sz="1400" b="1" i="0" u="none" strike="noStrike" dirty="0">
                        <a:solidFill>
                          <a:schemeClr val="tx1">
                            <a:lumMod val="50000"/>
                            <a:lumOff val="50000"/>
                          </a:schemeClr>
                        </a:solidFill>
                        <a:effectLst/>
                        <a:latin typeface="Segoe UI Light" panose="020B0502040204020203"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971097276"/>
                  </a:ext>
                </a:extLst>
              </a:tr>
              <a:tr h="496526">
                <a:tc>
                  <a:txBody>
                    <a:bodyPr/>
                    <a:lstStyle/>
                    <a:p>
                      <a:pPr algn="ctr" rtl="0" fontAlgn="ctr">
                        <a:buClr>
                          <a:srgbClr val="2E75B6"/>
                        </a:buClr>
                        <a:buSzPct val="200000"/>
                        <a:buFont typeface="Wingdings" panose="05000000000000000000" pitchFamily="2" charset="2"/>
                        <a:buChar char="§"/>
                      </a:pPr>
                      <a:r>
                        <a:rPr lang="es-MX" sz="1400" b="1" u="none" strike="noStrike" dirty="0">
                          <a:solidFill>
                            <a:schemeClr val="tx1">
                              <a:lumMod val="50000"/>
                              <a:lumOff val="50000"/>
                            </a:schemeClr>
                          </a:solidFill>
                          <a:effectLst/>
                        </a:rPr>
                        <a:t>Activo corriente</a:t>
                      </a:r>
                      <a:endParaRPr lang="es-MX" sz="1400" b="1" i="0" u="none" strike="noStrike" dirty="0">
                        <a:solidFill>
                          <a:schemeClr val="tx1">
                            <a:lumMod val="50000"/>
                            <a:lumOff val="50000"/>
                          </a:schemeClr>
                        </a:solidFill>
                        <a:effectLst/>
                        <a:latin typeface="Wingdings" panose="05000000000000000000" pitchFamily="2" charset="2"/>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s-MX" sz="1400" u="none" strike="noStrike" dirty="0">
                          <a:solidFill>
                            <a:schemeClr val="tx1">
                              <a:lumMod val="50000"/>
                              <a:lumOff val="50000"/>
                            </a:schemeClr>
                          </a:solidFill>
                          <a:effectLst/>
                        </a:rPr>
                        <a:t>293 429</a:t>
                      </a:r>
                      <a:endParaRPr lang="es-MX" sz="1400" b="0" i="0" u="none" strike="noStrike" dirty="0">
                        <a:solidFill>
                          <a:schemeClr val="tx1">
                            <a:lumMod val="50000"/>
                            <a:lumOff val="50000"/>
                          </a:schemeClr>
                        </a:solidFill>
                        <a:effectLst/>
                        <a:latin typeface="Segoe UI Light" panose="020B0502040204020203"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s-MX" sz="1400" u="none" strike="noStrike" dirty="0">
                          <a:solidFill>
                            <a:schemeClr val="tx1">
                              <a:lumMod val="50000"/>
                              <a:lumOff val="50000"/>
                            </a:schemeClr>
                          </a:solidFill>
                          <a:effectLst/>
                        </a:rPr>
                        <a:t>328 966</a:t>
                      </a:r>
                      <a:endParaRPr lang="es-MX" sz="1400" b="0" i="0" u="none" strike="noStrike" dirty="0">
                        <a:solidFill>
                          <a:schemeClr val="tx1">
                            <a:lumMod val="50000"/>
                            <a:lumOff val="50000"/>
                          </a:schemeClr>
                        </a:solidFill>
                        <a:effectLst/>
                        <a:latin typeface="Segoe UI Light" panose="020B0502040204020203"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45788734"/>
                  </a:ext>
                </a:extLst>
              </a:tr>
              <a:tr h="496526">
                <a:tc>
                  <a:txBody>
                    <a:bodyPr/>
                    <a:lstStyle/>
                    <a:p>
                      <a:pPr algn="ctr" rtl="0" fontAlgn="ctr">
                        <a:buClr>
                          <a:srgbClr val="C00000"/>
                        </a:buClr>
                        <a:buSzPct val="200000"/>
                        <a:buFont typeface="Wingdings" panose="05000000000000000000" pitchFamily="2" charset="2"/>
                        <a:buChar char="§"/>
                      </a:pPr>
                      <a:r>
                        <a:rPr lang="es-MX" sz="1400" b="1" u="none" strike="noStrike" dirty="0">
                          <a:solidFill>
                            <a:schemeClr val="tx1">
                              <a:lumMod val="50000"/>
                              <a:lumOff val="50000"/>
                            </a:schemeClr>
                          </a:solidFill>
                          <a:effectLst/>
                        </a:rPr>
                        <a:t>Pasivo corriente</a:t>
                      </a:r>
                      <a:endParaRPr lang="es-MX" sz="1400" b="1" i="0" u="none" strike="noStrike" dirty="0">
                        <a:solidFill>
                          <a:schemeClr val="tx1">
                            <a:lumMod val="50000"/>
                            <a:lumOff val="50000"/>
                          </a:schemeClr>
                        </a:solidFill>
                        <a:effectLst/>
                        <a:latin typeface="Wingdings" panose="05000000000000000000" pitchFamily="2" charset="2"/>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s-MX" sz="1400" u="none" strike="noStrike">
                          <a:solidFill>
                            <a:schemeClr val="tx1">
                              <a:lumMod val="50000"/>
                              <a:lumOff val="50000"/>
                            </a:schemeClr>
                          </a:solidFill>
                          <a:effectLst/>
                        </a:rPr>
                        <a:t>211 819</a:t>
                      </a:r>
                      <a:endParaRPr lang="es-MX" sz="1400" b="0" i="0" u="none" strike="noStrike">
                        <a:solidFill>
                          <a:schemeClr val="tx1">
                            <a:lumMod val="50000"/>
                            <a:lumOff val="50000"/>
                          </a:schemeClr>
                        </a:solidFill>
                        <a:effectLst/>
                        <a:latin typeface="Segoe UI Light" panose="020B0502040204020203"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s-MX" sz="1400" u="none" strike="noStrike" dirty="0">
                          <a:solidFill>
                            <a:schemeClr val="tx1">
                              <a:lumMod val="50000"/>
                              <a:lumOff val="50000"/>
                            </a:schemeClr>
                          </a:solidFill>
                          <a:effectLst/>
                        </a:rPr>
                        <a:t>233 513</a:t>
                      </a:r>
                      <a:endParaRPr lang="es-MX" sz="1400" b="0" i="0" u="none" strike="noStrike" dirty="0">
                        <a:solidFill>
                          <a:schemeClr val="tx1">
                            <a:lumMod val="50000"/>
                            <a:lumOff val="50000"/>
                          </a:schemeClr>
                        </a:solidFill>
                        <a:effectLst/>
                        <a:latin typeface="Segoe UI Light" panose="020B0502040204020203"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680214456"/>
                  </a:ext>
                </a:extLst>
              </a:tr>
            </a:tbl>
          </a:graphicData>
        </a:graphic>
      </p:graphicFrame>
      <p:sp>
        <p:nvSpPr>
          <p:cNvPr id="51" name="Marcador de número de diapositiva 50">
            <a:extLst>
              <a:ext uri="{FF2B5EF4-FFF2-40B4-BE49-F238E27FC236}">
                <a16:creationId xmlns:a16="http://schemas.microsoft.com/office/drawing/2014/main" id="{217B5424-330B-AAF3-C6FA-E0C03F020905}"/>
              </a:ext>
            </a:extLst>
          </p:cNvPr>
          <p:cNvSpPr>
            <a:spLocks noGrp="1"/>
          </p:cNvSpPr>
          <p:nvPr>
            <p:ph type="sldNum" sz="quarter" idx="12"/>
          </p:nvPr>
        </p:nvSpPr>
        <p:spPr/>
        <p:txBody>
          <a:bodyPr/>
          <a:lstStyle/>
          <a:p>
            <a:fld id="{E391E93C-D7FD-40F9-BA37-0E9A46B54C72}" type="slidenum">
              <a:rPr lang="es-PE" smtClean="0"/>
              <a:pPr/>
              <a:t>25</a:t>
            </a:fld>
            <a:endParaRPr lang="es-PE" dirty="0"/>
          </a:p>
        </p:txBody>
      </p:sp>
    </p:spTree>
    <p:extLst>
      <p:ext uri="{BB962C8B-B14F-4D97-AF65-F5344CB8AC3E}">
        <p14:creationId xmlns:p14="http://schemas.microsoft.com/office/powerpoint/2010/main" val="4119343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7000"/>
            <a:lum/>
          </a:blip>
          <a:srcRect/>
          <a:stretch>
            <a:fillRect/>
          </a:stretch>
        </a:blipFill>
        <a:effectLst/>
      </p:bgPr>
    </p:bg>
    <p:spTree>
      <p:nvGrpSpPr>
        <p:cNvPr id="1" name=""/>
        <p:cNvGrpSpPr/>
        <p:nvPr/>
      </p:nvGrpSpPr>
      <p:grpSpPr>
        <a:xfrm>
          <a:off x="0" y="0"/>
          <a:ext cx="0" cy="0"/>
          <a:chOff x="0" y="0"/>
          <a:chExt cx="0" cy="0"/>
        </a:xfrm>
      </p:grpSpPr>
      <p:sp>
        <p:nvSpPr>
          <p:cNvPr id="76" name="Rectángulo 75"/>
          <p:cNvSpPr/>
          <p:nvPr/>
        </p:nvSpPr>
        <p:spPr>
          <a:xfrm>
            <a:off x="2825510" y="3671251"/>
            <a:ext cx="3490884" cy="2464480"/>
          </a:xfrm>
          <a:prstGeom prst="rect">
            <a:avLst/>
          </a:prstGeom>
          <a:solidFill>
            <a:srgbClr val="CFCFC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white"/>
              </a:solidFill>
              <a:effectLst/>
              <a:uLnTx/>
              <a:uFillTx/>
              <a:latin typeface="Calibri" panose="020F0502020204030204"/>
              <a:ea typeface="+mn-ea"/>
              <a:cs typeface="+mn-cs"/>
            </a:endParaRPr>
          </a:p>
        </p:txBody>
      </p:sp>
      <p:grpSp>
        <p:nvGrpSpPr>
          <p:cNvPr id="158" name="Grupo 157"/>
          <p:cNvGrpSpPr/>
          <p:nvPr/>
        </p:nvGrpSpPr>
        <p:grpSpPr>
          <a:xfrm>
            <a:off x="641445" y="3977380"/>
            <a:ext cx="1904807" cy="1786597"/>
            <a:chOff x="2133939" y="4216993"/>
            <a:chExt cx="2317272" cy="1569277"/>
          </a:xfrm>
        </p:grpSpPr>
        <p:sp>
          <p:nvSpPr>
            <p:cNvPr id="82" name="Elipse 81"/>
            <p:cNvSpPr/>
            <p:nvPr/>
          </p:nvSpPr>
          <p:spPr>
            <a:xfrm>
              <a:off x="2133939" y="4216993"/>
              <a:ext cx="2317272" cy="1569277"/>
            </a:xfrm>
            <a:prstGeom prst="ellipse">
              <a:avLst/>
            </a:prstGeom>
            <a:solidFill>
              <a:srgbClr val="CFCFC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white"/>
                </a:solidFill>
                <a:effectLst/>
                <a:uLnTx/>
                <a:uFillTx/>
                <a:latin typeface="Calibri" panose="020F0502020204030204"/>
                <a:ea typeface="+mn-ea"/>
                <a:cs typeface="+mn-cs"/>
              </a:endParaRPr>
            </a:p>
          </p:txBody>
        </p:sp>
        <p:grpSp>
          <p:nvGrpSpPr>
            <p:cNvPr id="89" name="Grupo 88"/>
            <p:cNvGrpSpPr/>
            <p:nvPr/>
          </p:nvGrpSpPr>
          <p:grpSpPr>
            <a:xfrm>
              <a:off x="2432794" y="4574423"/>
              <a:ext cx="1763688" cy="782261"/>
              <a:chOff x="2357824" y="4244522"/>
              <a:chExt cx="1763688" cy="782261"/>
            </a:xfrm>
          </p:grpSpPr>
          <p:sp>
            <p:nvSpPr>
              <p:cNvPr id="83" name="Cuadro de texto 82"/>
              <p:cNvSpPr txBox="1"/>
              <p:nvPr/>
            </p:nvSpPr>
            <p:spPr>
              <a:xfrm>
                <a:off x="2422961" y="4540173"/>
                <a:ext cx="1698551" cy="48661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1">
                    <a:ln>
                      <a:noFill/>
                    </a:ln>
                    <a:solidFill>
                      <a:srgbClr val="2E75B6"/>
                    </a:solidFill>
                    <a:effectLst/>
                    <a:uLnTx/>
                    <a:uFillTx/>
                    <a:latin typeface="Calibri" panose="020F0502020204030204"/>
                    <a:ea typeface="+mn-ea"/>
                    <a:cs typeface="+mn-cs"/>
                  </a:rPr>
                  <a:t>109.8%</a:t>
                </a:r>
              </a:p>
            </p:txBody>
          </p:sp>
          <p:sp>
            <p:nvSpPr>
              <p:cNvPr id="86" name="Cuadro de texto 85"/>
              <p:cNvSpPr txBox="1"/>
              <p:nvPr/>
            </p:nvSpPr>
            <p:spPr>
              <a:xfrm>
                <a:off x="2357824" y="4244522"/>
                <a:ext cx="1713317" cy="24330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1">
                    <a:ln>
                      <a:noFill/>
                    </a:ln>
                    <a:solidFill>
                      <a:srgbClr val="30353F"/>
                    </a:solidFill>
                    <a:effectLst/>
                    <a:uLnTx/>
                    <a:uFillTx/>
                    <a:latin typeface="Calibri Light" panose="020F0302020204030204"/>
                    <a:ea typeface="+mn-ea"/>
                    <a:cs typeface="+mn-cs"/>
                  </a:rPr>
                  <a:t>Ejecución / PIM</a:t>
                </a:r>
              </a:p>
            </p:txBody>
          </p:sp>
        </p:grpSp>
      </p:grpSp>
      <p:sp>
        <p:nvSpPr>
          <p:cNvPr id="2" name="Título 1" hidden="1">
            <a:extLst>
              <a:ext uri="{FF2B5EF4-FFF2-40B4-BE49-F238E27FC236}">
                <a16:creationId xmlns:a16="http://schemas.microsoft.com/office/drawing/2014/main" id="{622A5C56-DFFD-4557-A19C-A250AFFB1D6C}"/>
              </a:ext>
            </a:extLst>
          </p:cNvPr>
          <p:cNvSpPr>
            <a:spLocks noGrp="1"/>
          </p:cNvSpPr>
          <p:nvPr>
            <p:ph type="title"/>
          </p:nvPr>
        </p:nvSpPr>
        <p:spPr/>
        <p:txBody>
          <a:bodyPr rtlCol="0"/>
          <a:lstStyle/>
          <a:p>
            <a:pPr rtl="0"/>
            <a:r>
              <a:rPr lang="es-MX" noProof="1"/>
              <a:t>Diapositiva 6</a:t>
            </a:r>
          </a:p>
        </p:txBody>
      </p:sp>
      <p:grpSp>
        <p:nvGrpSpPr>
          <p:cNvPr id="18" name="Grupo 17">
            <a:extLst>
              <a:ext uri="{FF2B5EF4-FFF2-40B4-BE49-F238E27FC236}">
                <a16:creationId xmlns:a16="http://schemas.microsoft.com/office/drawing/2014/main" id="{43D7F29F-48B2-B8F6-3BB3-CDAFC6762273}"/>
              </a:ext>
              <a:ext uri="{C183D7F6-B498-43B3-948B-1728B52AA6E4}">
                <adec:decorative xmlns:adec="http://schemas.microsoft.com/office/drawing/2017/decorative" val="1"/>
              </a:ext>
            </a:extLst>
          </p:cNvPr>
          <p:cNvGrpSpPr/>
          <p:nvPr/>
        </p:nvGrpSpPr>
        <p:grpSpPr>
          <a:xfrm>
            <a:off x="772380" y="1510467"/>
            <a:ext cx="10456171" cy="2025102"/>
            <a:chOff x="867916" y="909911"/>
            <a:chExt cx="10738510" cy="2121944"/>
          </a:xfrm>
        </p:grpSpPr>
        <p:grpSp>
          <p:nvGrpSpPr>
            <p:cNvPr id="19" name="Grupo 18">
              <a:extLst>
                <a:ext uri="{FF2B5EF4-FFF2-40B4-BE49-F238E27FC236}">
                  <a16:creationId xmlns:a16="http://schemas.microsoft.com/office/drawing/2014/main" id="{CE86C347-4DE3-7ACB-D113-AC43C18DA24E}"/>
                </a:ext>
              </a:extLst>
            </p:cNvPr>
            <p:cNvGrpSpPr/>
            <p:nvPr/>
          </p:nvGrpSpPr>
          <p:grpSpPr>
            <a:xfrm>
              <a:off x="867916" y="909911"/>
              <a:ext cx="3352181" cy="1966696"/>
              <a:chOff x="867916" y="909911"/>
              <a:chExt cx="3352181" cy="1966696"/>
            </a:xfrm>
          </p:grpSpPr>
          <p:sp>
            <p:nvSpPr>
              <p:cNvPr id="38" name="Rectángulo 37">
                <a:extLst>
                  <a:ext uri="{FF2B5EF4-FFF2-40B4-BE49-F238E27FC236}">
                    <a16:creationId xmlns:a16="http://schemas.microsoft.com/office/drawing/2014/main" id="{8C2D47FA-B006-7637-8CF8-1CE529416B50}"/>
                  </a:ext>
                </a:extLst>
              </p:cNvPr>
              <p:cNvSpPr/>
              <p:nvPr/>
            </p:nvSpPr>
            <p:spPr>
              <a:xfrm>
                <a:off x="867916" y="1300608"/>
                <a:ext cx="3352181" cy="1575999"/>
              </a:xfrm>
              <a:prstGeom prst="rect">
                <a:avLst/>
              </a:prstGeom>
              <a:solidFill>
                <a:srgbClr val="CFCFC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39" name="Cuadro de texto 91">
                <a:extLst>
                  <a:ext uri="{FF2B5EF4-FFF2-40B4-BE49-F238E27FC236}">
                    <a16:creationId xmlns:a16="http://schemas.microsoft.com/office/drawing/2014/main" id="{CA1B444F-CD88-01CA-FD34-2B32E1348B31}"/>
                  </a:ext>
                </a:extLst>
              </p:cNvPr>
              <p:cNvSpPr txBox="1"/>
              <p:nvPr/>
            </p:nvSpPr>
            <p:spPr>
              <a:xfrm>
                <a:off x="867917" y="2434295"/>
                <a:ext cx="3352180" cy="32249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1">
                    <a:ln>
                      <a:noFill/>
                    </a:ln>
                    <a:solidFill>
                      <a:prstClr val="black"/>
                    </a:solidFill>
                    <a:effectLst/>
                    <a:uLnTx/>
                    <a:uFillTx/>
                    <a:latin typeface="Calibri" panose="020F0502020204030204"/>
                    <a:ea typeface="+mn-ea"/>
                    <a:cs typeface="+mn-cs"/>
                  </a:rPr>
                  <a:t>PIA  </a:t>
                </a:r>
              </a:p>
            </p:txBody>
          </p:sp>
          <p:sp>
            <p:nvSpPr>
              <p:cNvPr id="40" name="Cuadro de texto 95">
                <a:extLst>
                  <a:ext uri="{FF2B5EF4-FFF2-40B4-BE49-F238E27FC236}">
                    <a16:creationId xmlns:a16="http://schemas.microsoft.com/office/drawing/2014/main" id="{C4BE428E-E910-23AF-D7FA-EB38B25F62AD}"/>
                  </a:ext>
                </a:extLst>
              </p:cNvPr>
              <p:cNvSpPr txBox="1"/>
              <p:nvPr/>
            </p:nvSpPr>
            <p:spPr>
              <a:xfrm>
                <a:off x="1529305" y="1719348"/>
                <a:ext cx="2029402" cy="55399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1">
                    <a:ln>
                      <a:noFill/>
                    </a:ln>
                    <a:solidFill>
                      <a:prstClr val="black"/>
                    </a:solidFill>
                    <a:effectLst/>
                    <a:uLnTx/>
                    <a:uFillTx/>
                    <a:latin typeface="Calibri" panose="020F0502020204030204"/>
                    <a:ea typeface="+mn-ea"/>
                    <a:cs typeface="+mn-cs"/>
                  </a:rPr>
                  <a:t>S/ 280 074</a:t>
                </a:r>
              </a:p>
            </p:txBody>
          </p:sp>
          <p:sp>
            <p:nvSpPr>
              <p:cNvPr id="50" name="Elipse 49">
                <a:extLst>
                  <a:ext uri="{FF2B5EF4-FFF2-40B4-BE49-F238E27FC236}">
                    <a16:creationId xmlns:a16="http://schemas.microsoft.com/office/drawing/2014/main" id="{4A196115-165B-BD99-B35F-BF0B77ED140B}"/>
                  </a:ext>
                </a:extLst>
              </p:cNvPr>
              <p:cNvSpPr/>
              <p:nvPr/>
            </p:nvSpPr>
            <p:spPr>
              <a:xfrm>
                <a:off x="2219761" y="909911"/>
                <a:ext cx="648489" cy="648488"/>
              </a:xfrm>
              <a:prstGeom prst="ellipse">
                <a:avLst/>
              </a:prstGeom>
              <a:solidFill>
                <a:srgbClr val="7F7F7F"/>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grpSp>
        <p:grpSp>
          <p:nvGrpSpPr>
            <p:cNvPr id="20" name="Grupo 19">
              <a:extLst>
                <a:ext uri="{FF2B5EF4-FFF2-40B4-BE49-F238E27FC236}">
                  <a16:creationId xmlns:a16="http://schemas.microsoft.com/office/drawing/2014/main" id="{F95A15DD-BAEA-9A8C-AE27-22A1DACF26C1}"/>
                </a:ext>
              </a:extLst>
            </p:cNvPr>
            <p:cNvGrpSpPr/>
            <p:nvPr/>
          </p:nvGrpSpPr>
          <p:grpSpPr>
            <a:xfrm>
              <a:off x="5930160" y="909911"/>
              <a:ext cx="676108" cy="2121944"/>
              <a:chOff x="9329922" y="909911"/>
              <a:chExt cx="676108" cy="2121944"/>
            </a:xfrm>
          </p:grpSpPr>
          <p:grpSp>
            <p:nvGrpSpPr>
              <p:cNvPr id="31" name="Grupo 30">
                <a:extLst>
                  <a:ext uri="{FF2B5EF4-FFF2-40B4-BE49-F238E27FC236}">
                    <a16:creationId xmlns:a16="http://schemas.microsoft.com/office/drawing/2014/main" id="{DED0E6A0-E42B-88BD-59CD-E96BABEF7E73}"/>
                  </a:ext>
                </a:extLst>
              </p:cNvPr>
              <p:cNvGrpSpPr/>
              <p:nvPr/>
            </p:nvGrpSpPr>
            <p:grpSpPr>
              <a:xfrm>
                <a:off x="9329922" y="909911"/>
                <a:ext cx="676108" cy="648489"/>
                <a:chOff x="9329922" y="909911"/>
                <a:chExt cx="676108" cy="648489"/>
              </a:xfrm>
            </p:grpSpPr>
            <p:grpSp>
              <p:nvGrpSpPr>
                <p:cNvPr id="33" name="Grupo 32">
                  <a:extLst>
                    <a:ext uri="{FF2B5EF4-FFF2-40B4-BE49-F238E27FC236}">
                      <a16:creationId xmlns:a16="http://schemas.microsoft.com/office/drawing/2014/main" id="{FB815529-872C-8B47-036A-2ECBFC7AEF88}"/>
                    </a:ext>
                  </a:extLst>
                </p:cNvPr>
                <p:cNvGrpSpPr/>
                <p:nvPr/>
              </p:nvGrpSpPr>
              <p:grpSpPr>
                <a:xfrm>
                  <a:off x="9560765" y="1242641"/>
                  <a:ext cx="191873" cy="58737"/>
                  <a:chOff x="8245475" y="3925888"/>
                  <a:chExt cx="233363" cy="71438"/>
                </a:xfrm>
              </p:grpSpPr>
              <p:sp>
                <p:nvSpPr>
                  <p:cNvPr id="35" name="Forma libre 27">
                    <a:extLst>
                      <a:ext uri="{FF2B5EF4-FFF2-40B4-BE49-F238E27FC236}">
                        <a16:creationId xmlns:a16="http://schemas.microsoft.com/office/drawing/2014/main" id="{5328E1EF-2DD1-D4A5-C564-F97C2FE87E63}"/>
                      </a:ext>
                    </a:extLst>
                  </p:cNvPr>
                  <p:cNvSpPr>
                    <a:spLocks/>
                  </p:cNvSpPr>
                  <p:nvPr/>
                </p:nvSpPr>
                <p:spPr bwMode="auto">
                  <a:xfrm>
                    <a:off x="8424863" y="3943350"/>
                    <a:ext cx="53975" cy="53975"/>
                  </a:xfrm>
                  <a:custGeom>
                    <a:avLst/>
                    <a:gdLst>
                      <a:gd name="T0" fmla="*/ 300 w 360"/>
                      <a:gd name="T1" fmla="*/ 240 h 360"/>
                      <a:gd name="T2" fmla="*/ 120 w 360"/>
                      <a:gd name="T3" fmla="*/ 240 h 360"/>
                      <a:gd name="T4" fmla="*/ 120 w 360"/>
                      <a:gd name="T5" fmla="*/ 60 h 360"/>
                      <a:gd name="T6" fmla="*/ 60 w 360"/>
                      <a:gd name="T7" fmla="*/ 0 h 360"/>
                      <a:gd name="T8" fmla="*/ 0 w 360"/>
                      <a:gd name="T9" fmla="*/ 60 h 360"/>
                      <a:gd name="T10" fmla="*/ 0 w 360"/>
                      <a:gd name="T11" fmla="*/ 300 h 360"/>
                      <a:gd name="T12" fmla="*/ 60 w 360"/>
                      <a:gd name="T13" fmla="*/ 360 h 360"/>
                      <a:gd name="T14" fmla="*/ 300 w 360"/>
                      <a:gd name="T15" fmla="*/ 360 h 360"/>
                      <a:gd name="T16" fmla="*/ 360 w 360"/>
                      <a:gd name="T17" fmla="*/ 300 h 360"/>
                      <a:gd name="T18" fmla="*/ 300 w 360"/>
                      <a:gd name="T19"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360">
                        <a:moveTo>
                          <a:pt x="300" y="240"/>
                        </a:moveTo>
                        <a:cubicBezTo>
                          <a:pt x="120" y="240"/>
                          <a:pt x="120" y="240"/>
                          <a:pt x="120" y="240"/>
                        </a:cubicBezTo>
                        <a:cubicBezTo>
                          <a:pt x="120" y="60"/>
                          <a:pt x="120" y="60"/>
                          <a:pt x="120" y="60"/>
                        </a:cubicBezTo>
                        <a:cubicBezTo>
                          <a:pt x="120" y="27"/>
                          <a:pt x="93" y="0"/>
                          <a:pt x="60" y="0"/>
                        </a:cubicBezTo>
                        <a:cubicBezTo>
                          <a:pt x="27" y="0"/>
                          <a:pt x="0" y="27"/>
                          <a:pt x="0" y="60"/>
                        </a:cubicBezTo>
                        <a:cubicBezTo>
                          <a:pt x="0" y="300"/>
                          <a:pt x="0" y="300"/>
                          <a:pt x="0" y="300"/>
                        </a:cubicBezTo>
                        <a:cubicBezTo>
                          <a:pt x="0" y="333"/>
                          <a:pt x="27" y="360"/>
                          <a:pt x="60" y="360"/>
                        </a:cubicBezTo>
                        <a:cubicBezTo>
                          <a:pt x="300" y="360"/>
                          <a:pt x="300" y="360"/>
                          <a:pt x="300" y="360"/>
                        </a:cubicBezTo>
                        <a:cubicBezTo>
                          <a:pt x="333" y="360"/>
                          <a:pt x="360" y="333"/>
                          <a:pt x="360" y="300"/>
                        </a:cubicBezTo>
                        <a:cubicBezTo>
                          <a:pt x="360" y="267"/>
                          <a:pt x="333" y="240"/>
                          <a:pt x="300" y="2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36" name="Forma libre 28">
                    <a:extLst>
                      <a:ext uri="{FF2B5EF4-FFF2-40B4-BE49-F238E27FC236}">
                        <a16:creationId xmlns:a16="http://schemas.microsoft.com/office/drawing/2014/main" id="{7DB639ED-BAD2-DB50-CC28-98ACA836CF64}"/>
                      </a:ext>
                    </a:extLst>
                  </p:cNvPr>
                  <p:cNvSpPr>
                    <a:spLocks/>
                  </p:cNvSpPr>
                  <p:nvPr/>
                </p:nvSpPr>
                <p:spPr bwMode="auto">
                  <a:xfrm>
                    <a:off x="8245475" y="3925888"/>
                    <a:ext cx="53975" cy="17463"/>
                  </a:xfrm>
                  <a:custGeom>
                    <a:avLst/>
                    <a:gdLst>
                      <a:gd name="T0" fmla="*/ 300 w 360"/>
                      <a:gd name="T1" fmla="*/ 0 h 120"/>
                      <a:gd name="T2" fmla="*/ 60 w 360"/>
                      <a:gd name="T3" fmla="*/ 0 h 120"/>
                      <a:gd name="T4" fmla="*/ 0 w 360"/>
                      <a:gd name="T5" fmla="*/ 60 h 120"/>
                      <a:gd name="T6" fmla="*/ 60 w 360"/>
                      <a:gd name="T7" fmla="*/ 120 h 120"/>
                      <a:gd name="T8" fmla="*/ 300 w 360"/>
                      <a:gd name="T9" fmla="*/ 120 h 120"/>
                      <a:gd name="T10" fmla="*/ 360 w 360"/>
                      <a:gd name="T11" fmla="*/ 60 h 120"/>
                      <a:gd name="T12" fmla="*/ 300 w 360"/>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360" h="120">
                        <a:moveTo>
                          <a:pt x="300" y="0"/>
                        </a:moveTo>
                        <a:cubicBezTo>
                          <a:pt x="60" y="0"/>
                          <a:pt x="60" y="0"/>
                          <a:pt x="60" y="0"/>
                        </a:cubicBezTo>
                        <a:cubicBezTo>
                          <a:pt x="27" y="0"/>
                          <a:pt x="0" y="27"/>
                          <a:pt x="0" y="60"/>
                        </a:cubicBezTo>
                        <a:cubicBezTo>
                          <a:pt x="0" y="93"/>
                          <a:pt x="27" y="120"/>
                          <a:pt x="60" y="120"/>
                        </a:cubicBezTo>
                        <a:cubicBezTo>
                          <a:pt x="300" y="120"/>
                          <a:pt x="300" y="120"/>
                          <a:pt x="300" y="120"/>
                        </a:cubicBezTo>
                        <a:cubicBezTo>
                          <a:pt x="333" y="120"/>
                          <a:pt x="360" y="93"/>
                          <a:pt x="360" y="60"/>
                        </a:cubicBezTo>
                        <a:cubicBezTo>
                          <a:pt x="360" y="27"/>
                          <a:pt x="333" y="0"/>
                          <a:pt x="30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37" name="Forma libre 29">
                    <a:extLst>
                      <a:ext uri="{FF2B5EF4-FFF2-40B4-BE49-F238E27FC236}">
                        <a16:creationId xmlns:a16="http://schemas.microsoft.com/office/drawing/2014/main" id="{A70A2411-1E2D-87B9-07B9-1793D6A2783F}"/>
                      </a:ext>
                    </a:extLst>
                  </p:cNvPr>
                  <p:cNvSpPr>
                    <a:spLocks/>
                  </p:cNvSpPr>
                  <p:nvPr/>
                </p:nvSpPr>
                <p:spPr bwMode="auto">
                  <a:xfrm>
                    <a:off x="8245475" y="3979863"/>
                    <a:ext cx="53975" cy="17463"/>
                  </a:xfrm>
                  <a:custGeom>
                    <a:avLst/>
                    <a:gdLst>
                      <a:gd name="T0" fmla="*/ 300 w 360"/>
                      <a:gd name="T1" fmla="*/ 0 h 120"/>
                      <a:gd name="T2" fmla="*/ 60 w 360"/>
                      <a:gd name="T3" fmla="*/ 0 h 120"/>
                      <a:gd name="T4" fmla="*/ 0 w 360"/>
                      <a:gd name="T5" fmla="*/ 60 h 120"/>
                      <a:gd name="T6" fmla="*/ 60 w 360"/>
                      <a:gd name="T7" fmla="*/ 120 h 120"/>
                      <a:gd name="T8" fmla="*/ 300 w 360"/>
                      <a:gd name="T9" fmla="*/ 120 h 120"/>
                      <a:gd name="T10" fmla="*/ 360 w 360"/>
                      <a:gd name="T11" fmla="*/ 60 h 120"/>
                      <a:gd name="T12" fmla="*/ 300 w 360"/>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360" h="120">
                        <a:moveTo>
                          <a:pt x="300" y="0"/>
                        </a:moveTo>
                        <a:cubicBezTo>
                          <a:pt x="60" y="0"/>
                          <a:pt x="60" y="0"/>
                          <a:pt x="60" y="0"/>
                        </a:cubicBezTo>
                        <a:cubicBezTo>
                          <a:pt x="27" y="0"/>
                          <a:pt x="0" y="27"/>
                          <a:pt x="0" y="60"/>
                        </a:cubicBezTo>
                        <a:cubicBezTo>
                          <a:pt x="0" y="93"/>
                          <a:pt x="27" y="120"/>
                          <a:pt x="60" y="120"/>
                        </a:cubicBezTo>
                        <a:cubicBezTo>
                          <a:pt x="300" y="120"/>
                          <a:pt x="300" y="120"/>
                          <a:pt x="300" y="120"/>
                        </a:cubicBezTo>
                        <a:cubicBezTo>
                          <a:pt x="333" y="120"/>
                          <a:pt x="360" y="93"/>
                          <a:pt x="360" y="60"/>
                        </a:cubicBezTo>
                        <a:cubicBezTo>
                          <a:pt x="360" y="27"/>
                          <a:pt x="333" y="0"/>
                          <a:pt x="30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grpSp>
            <p:sp>
              <p:nvSpPr>
                <p:cNvPr id="34" name="Elipse 33">
                  <a:extLst>
                    <a:ext uri="{FF2B5EF4-FFF2-40B4-BE49-F238E27FC236}">
                      <a16:creationId xmlns:a16="http://schemas.microsoft.com/office/drawing/2014/main" id="{23BCD368-693E-EC5B-4CE7-62B9CA50CE16}"/>
                    </a:ext>
                  </a:extLst>
                </p:cNvPr>
                <p:cNvSpPr/>
                <p:nvPr/>
              </p:nvSpPr>
              <p:spPr>
                <a:xfrm>
                  <a:off x="9329922" y="909911"/>
                  <a:ext cx="676108" cy="648489"/>
                </a:xfrm>
                <a:prstGeom prst="ellipse">
                  <a:avLst/>
                </a:prstGeom>
                <a:solidFill>
                  <a:srgbClr val="2E75B6"/>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grpSp>
          <p:cxnSp>
            <p:nvCxnSpPr>
              <p:cNvPr id="32" name="Conector recto 31">
                <a:extLst>
                  <a:ext uri="{FF2B5EF4-FFF2-40B4-BE49-F238E27FC236}">
                    <a16:creationId xmlns:a16="http://schemas.microsoft.com/office/drawing/2014/main" id="{9A1D015A-1825-8463-D640-F528A1D4E805}"/>
                  </a:ext>
                </a:extLst>
              </p:cNvPr>
              <p:cNvCxnSpPr>
                <a:cxnSpLocks/>
              </p:cNvCxnSpPr>
              <p:nvPr/>
            </p:nvCxnSpPr>
            <p:spPr>
              <a:xfrm>
                <a:off x="9636933" y="2244012"/>
                <a:ext cx="19770" cy="7878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 name="Grupo 20">
              <a:extLst>
                <a:ext uri="{FF2B5EF4-FFF2-40B4-BE49-F238E27FC236}">
                  <a16:creationId xmlns:a16="http://schemas.microsoft.com/office/drawing/2014/main" id="{6504217E-3D25-F7A1-4FB6-D4D5A82359F4}"/>
                </a:ext>
              </a:extLst>
            </p:cNvPr>
            <p:cNvGrpSpPr/>
            <p:nvPr/>
          </p:nvGrpSpPr>
          <p:grpSpPr>
            <a:xfrm>
              <a:off x="8293784" y="909911"/>
              <a:ext cx="3312642" cy="1969882"/>
              <a:chOff x="8594812" y="909911"/>
              <a:chExt cx="3312642" cy="1969882"/>
            </a:xfrm>
          </p:grpSpPr>
          <p:sp>
            <p:nvSpPr>
              <p:cNvPr id="22" name="Rectángulo 21">
                <a:extLst>
                  <a:ext uri="{FF2B5EF4-FFF2-40B4-BE49-F238E27FC236}">
                    <a16:creationId xmlns:a16="http://schemas.microsoft.com/office/drawing/2014/main" id="{5228D8D6-B7B0-A9BA-3400-D22A5DA91210}"/>
                  </a:ext>
                </a:extLst>
              </p:cNvPr>
              <p:cNvSpPr/>
              <p:nvPr/>
            </p:nvSpPr>
            <p:spPr>
              <a:xfrm>
                <a:off x="8594812" y="1314598"/>
                <a:ext cx="3312642" cy="1565195"/>
              </a:xfrm>
              <a:prstGeom prst="rect">
                <a:avLst/>
              </a:prstGeom>
              <a:solidFill>
                <a:srgbClr val="CFCFC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grpSp>
            <p:nvGrpSpPr>
              <p:cNvPr id="23" name="Grupo 22">
                <a:extLst>
                  <a:ext uri="{FF2B5EF4-FFF2-40B4-BE49-F238E27FC236}">
                    <a16:creationId xmlns:a16="http://schemas.microsoft.com/office/drawing/2014/main" id="{1C1F46B4-B2FC-ED28-20E6-E727AEFBE6FB}"/>
                  </a:ext>
                </a:extLst>
              </p:cNvPr>
              <p:cNvGrpSpPr/>
              <p:nvPr/>
            </p:nvGrpSpPr>
            <p:grpSpPr>
              <a:xfrm>
                <a:off x="9926921" y="909911"/>
                <a:ext cx="648489" cy="648489"/>
                <a:chOff x="3752994" y="2076676"/>
                <a:chExt cx="702967" cy="702967"/>
              </a:xfrm>
            </p:grpSpPr>
            <p:grpSp>
              <p:nvGrpSpPr>
                <p:cNvPr id="26" name="Grupo 25">
                  <a:extLst>
                    <a:ext uri="{FF2B5EF4-FFF2-40B4-BE49-F238E27FC236}">
                      <a16:creationId xmlns:a16="http://schemas.microsoft.com/office/drawing/2014/main" id="{AD3E12CB-45E6-887F-0833-9CE54078C6BD}"/>
                    </a:ext>
                  </a:extLst>
                </p:cNvPr>
                <p:cNvGrpSpPr/>
                <p:nvPr/>
              </p:nvGrpSpPr>
              <p:grpSpPr>
                <a:xfrm>
                  <a:off x="3919769" y="2340342"/>
                  <a:ext cx="369417" cy="175634"/>
                  <a:chOff x="4254500" y="2100263"/>
                  <a:chExt cx="1906588" cy="906463"/>
                </a:xfrm>
              </p:grpSpPr>
              <p:sp>
                <p:nvSpPr>
                  <p:cNvPr id="28" name="Forma libre 5">
                    <a:extLst>
                      <a:ext uri="{FF2B5EF4-FFF2-40B4-BE49-F238E27FC236}">
                        <a16:creationId xmlns:a16="http://schemas.microsoft.com/office/drawing/2014/main" id="{DCEB5332-0C88-8070-2564-1E423830CFA6}"/>
                      </a:ext>
                    </a:extLst>
                  </p:cNvPr>
                  <p:cNvSpPr>
                    <a:spLocks noEditPoints="1"/>
                  </p:cNvSpPr>
                  <p:nvPr/>
                </p:nvSpPr>
                <p:spPr bwMode="auto">
                  <a:xfrm>
                    <a:off x="4254500" y="2100263"/>
                    <a:ext cx="1906588" cy="906463"/>
                  </a:xfrm>
                  <a:custGeom>
                    <a:avLst/>
                    <a:gdLst>
                      <a:gd name="T0" fmla="*/ 1831 w 2048"/>
                      <a:gd name="T1" fmla="*/ 0 h 970"/>
                      <a:gd name="T2" fmla="*/ 1613 w 2048"/>
                      <a:gd name="T3" fmla="*/ 217 h 970"/>
                      <a:gd name="T4" fmla="*/ 1648 w 2048"/>
                      <a:gd name="T5" fmla="*/ 336 h 970"/>
                      <a:gd name="T6" fmla="*/ 1413 w 2048"/>
                      <a:gd name="T7" fmla="*/ 571 h 970"/>
                      <a:gd name="T8" fmla="*/ 1295 w 2048"/>
                      <a:gd name="T9" fmla="*/ 535 h 970"/>
                      <a:gd name="T10" fmla="*/ 1173 w 2048"/>
                      <a:gd name="T11" fmla="*/ 573 h 970"/>
                      <a:gd name="T12" fmla="*/ 935 w 2048"/>
                      <a:gd name="T13" fmla="*/ 336 h 970"/>
                      <a:gd name="T14" fmla="*/ 971 w 2048"/>
                      <a:gd name="T15" fmla="*/ 217 h 970"/>
                      <a:gd name="T16" fmla="*/ 753 w 2048"/>
                      <a:gd name="T17" fmla="*/ 0 h 970"/>
                      <a:gd name="T18" fmla="*/ 536 w 2048"/>
                      <a:gd name="T19" fmla="*/ 217 h 970"/>
                      <a:gd name="T20" fmla="*/ 571 w 2048"/>
                      <a:gd name="T21" fmla="*/ 336 h 970"/>
                      <a:gd name="T22" fmla="*/ 336 w 2048"/>
                      <a:gd name="T23" fmla="*/ 571 h 970"/>
                      <a:gd name="T24" fmla="*/ 217 w 2048"/>
                      <a:gd name="T25" fmla="*/ 535 h 970"/>
                      <a:gd name="T26" fmla="*/ 0 w 2048"/>
                      <a:gd name="T27" fmla="*/ 753 h 970"/>
                      <a:gd name="T28" fmla="*/ 217 w 2048"/>
                      <a:gd name="T29" fmla="*/ 970 h 970"/>
                      <a:gd name="T30" fmla="*/ 435 w 2048"/>
                      <a:gd name="T31" fmla="*/ 753 h 970"/>
                      <a:gd name="T32" fmla="*/ 400 w 2048"/>
                      <a:gd name="T33" fmla="*/ 634 h 970"/>
                      <a:gd name="T34" fmla="*/ 635 w 2048"/>
                      <a:gd name="T35" fmla="*/ 399 h 970"/>
                      <a:gd name="T36" fmla="*/ 753 w 2048"/>
                      <a:gd name="T37" fmla="*/ 435 h 970"/>
                      <a:gd name="T38" fmla="*/ 872 w 2048"/>
                      <a:gd name="T39" fmla="*/ 399 h 970"/>
                      <a:gd name="T40" fmla="*/ 1110 w 2048"/>
                      <a:gd name="T41" fmla="*/ 638 h 970"/>
                      <a:gd name="T42" fmla="*/ 1077 w 2048"/>
                      <a:gd name="T43" fmla="*/ 753 h 970"/>
                      <a:gd name="T44" fmla="*/ 1295 w 2048"/>
                      <a:gd name="T45" fmla="*/ 970 h 970"/>
                      <a:gd name="T46" fmla="*/ 1512 w 2048"/>
                      <a:gd name="T47" fmla="*/ 753 h 970"/>
                      <a:gd name="T48" fmla="*/ 1477 w 2048"/>
                      <a:gd name="T49" fmla="*/ 634 h 970"/>
                      <a:gd name="T50" fmla="*/ 1712 w 2048"/>
                      <a:gd name="T51" fmla="*/ 399 h 970"/>
                      <a:gd name="T52" fmla="*/ 1831 w 2048"/>
                      <a:gd name="T53" fmla="*/ 435 h 970"/>
                      <a:gd name="T54" fmla="*/ 2048 w 2048"/>
                      <a:gd name="T55" fmla="*/ 217 h 970"/>
                      <a:gd name="T56" fmla="*/ 1831 w 2048"/>
                      <a:gd name="T57" fmla="*/ 0 h 970"/>
                      <a:gd name="T58" fmla="*/ 217 w 2048"/>
                      <a:gd name="T59" fmla="*/ 880 h 970"/>
                      <a:gd name="T60" fmla="*/ 90 w 2048"/>
                      <a:gd name="T61" fmla="*/ 753 h 970"/>
                      <a:gd name="T62" fmla="*/ 217 w 2048"/>
                      <a:gd name="T63" fmla="*/ 625 h 970"/>
                      <a:gd name="T64" fmla="*/ 345 w 2048"/>
                      <a:gd name="T65" fmla="*/ 753 h 970"/>
                      <a:gd name="T66" fmla="*/ 217 w 2048"/>
                      <a:gd name="T67" fmla="*/ 880 h 970"/>
                      <a:gd name="T68" fmla="*/ 753 w 2048"/>
                      <a:gd name="T69" fmla="*/ 345 h 970"/>
                      <a:gd name="T70" fmla="*/ 626 w 2048"/>
                      <a:gd name="T71" fmla="*/ 217 h 970"/>
                      <a:gd name="T72" fmla="*/ 753 w 2048"/>
                      <a:gd name="T73" fmla="*/ 90 h 970"/>
                      <a:gd name="T74" fmla="*/ 881 w 2048"/>
                      <a:gd name="T75" fmla="*/ 217 h 970"/>
                      <a:gd name="T76" fmla="*/ 753 w 2048"/>
                      <a:gd name="T77" fmla="*/ 345 h 970"/>
                      <a:gd name="T78" fmla="*/ 1295 w 2048"/>
                      <a:gd name="T79" fmla="*/ 880 h 970"/>
                      <a:gd name="T80" fmla="*/ 1167 w 2048"/>
                      <a:gd name="T81" fmla="*/ 753 h 970"/>
                      <a:gd name="T82" fmla="*/ 1295 w 2048"/>
                      <a:gd name="T83" fmla="*/ 625 h 970"/>
                      <a:gd name="T84" fmla="*/ 1422 w 2048"/>
                      <a:gd name="T85" fmla="*/ 753 h 970"/>
                      <a:gd name="T86" fmla="*/ 1295 w 2048"/>
                      <a:gd name="T87" fmla="*/ 880 h 970"/>
                      <a:gd name="T88" fmla="*/ 1831 w 2048"/>
                      <a:gd name="T89" fmla="*/ 345 h 970"/>
                      <a:gd name="T90" fmla="*/ 1703 w 2048"/>
                      <a:gd name="T91" fmla="*/ 217 h 970"/>
                      <a:gd name="T92" fmla="*/ 1831 w 2048"/>
                      <a:gd name="T93" fmla="*/ 90 h 970"/>
                      <a:gd name="T94" fmla="*/ 1958 w 2048"/>
                      <a:gd name="T95" fmla="*/ 217 h 970"/>
                      <a:gd name="T96" fmla="*/ 1831 w 2048"/>
                      <a:gd name="T97" fmla="*/ 345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48" h="970">
                        <a:moveTo>
                          <a:pt x="1831" y="0"/>
                        </a:moveTo>
                        <a:cubicBezTo>
                          <a:pt x="1711" y="0"/>
                          <a:pt x="1613" y="97"/>
                          <a:pt x="1613" y="217"/>
                        </a:cubicBezTo>
                        <a:cubicBezTo>
                          <a:pt x="1613" y="261"/>
                          <a:pt x="1626" y="302"/>
                          <a:pt x="1648" y="336"/>
                        </a:cubicBezTo>
                        <a:cubicBezTo>
                          <a:pt x="1413" y="571"/>
                          <a:pt x="1413" y="571"/>
                          <a:pt x="1413" y="571"/>
                        </a:cubicBezTo>
                        <a:cubicBezTo>
                          <a:pt x="1379" y="548"/>
                          <a:pt x="1339" y="535"/>
                          <a:pt x="1295" y="535"/>
                        </a:cubicBezTo>
                        <a:cubicBezTo>
                          <a:pt x="1250" y="535"/>
                          <a:pt x="1207" y="549"/>
                          <a:pt x="1173" y="573"/>
                        </a:cubicBezTo>
                        <a:cubicBezTo>
                          <a:pt x="935" y="336"/>
                          <a:pt x="935" y="336"/>
                          <a:pt x="935" y="336"/>
                        </a:cubicBezTo>
                        <a:cubicBezTo>
                          <a:pt x="958" y="302"/>
                          <a:pt x="971" y="261"/>
                          <a:pt x="971" y="217"/>
                        </a:cubicBezTo>
                        <a:cubicBezTo>
                          <a:pt x="971" y="97"/>
                          <a:pt x="873" y="0"/>
                          <a:pt x="753" y="0"/>
                        </a:cubicBezTo>
                        <a:cubicBezTo>
                          <a:pt x="633" y="0"/>
                          <a:pt x="536" y="97"/>
                          <a:pt x="536" y="217"/>
                        </a:cubicBezTo>
                        <a:cubicBezTo>
                          <a:pt x="536" y="261"/>
                          <a:pt x="549" y="302"/>
                          <a:pt x="571" y="336"/>
                        </a:cubicBezTo>
                        <a:cubicBezTo>
                          <a:pt x="336" y="571"/>
                          <a:pt x="336" y="571"/>
                          <a:pt x="336" y="571"/>
                        </a:cubicBezTo>
                        <a:cubicBezTo>
                          <a:pt x="302" y="548"/>
                          <a:pt x="261" y="535"/>
                          <a:pt x="217" y="535"/>
                        </a:cubicBezTo>
                        <a:cubicBezTo>
                          <a:pt x="98" y="535"/>
                          <a:pt x="0" y="633"/>
                          <a:pt x="0" y="753"/>
                        </a:cubicBezTo>
                        <a:cubicBezTo>
                          <a:pt x="0" y="873"/>
                          <a:pt x="98" y="970"/>
                          <a:pt x="217" y="970"/>
                        </a:cubicBezTo>
                        <a:cubicBezTo>
                          <a:pt x="337" y="970"/>
                          <a:pt x="435" y="873"/>
                          <a:pt x="435" y="753"/>
                        </a:cubicBezTo>
                        <a:cubicBezTo>
                          <a:pt x="435" y="709"/>
                          <a:pt x="422" y="668"/>
                          <a:pt x="400" y="634"/>
                        </a:cubicBezTo>
                        <a:cubicBezTo>
                          <a:pt x="635" y="399"/>
                          <a:pt x="635" y="399"/>
                          <a:pt x="635" y="399"/>
                        </a:cubicBezTo>
                        <a:cubicBezTo>
                          <a:pt x="669" y="422"/>
                          <a:pt x="709" y="435"/>
                          <a:pt x="753" y="435"/>
                        </a:cubicBezTo>
                        <a:cubicBezTo>
                          <a:pt x="797" y="435"/>
                          <a:pt x="838" y="422"/>
                          <a:pt x="872" y="399"/>
                        </a:cubicBezTo>
                        <a:cubicBezTo>
                          <a:pt x="1110" y="638"/>
                          <a:pt x="1110" y="638"/>
                          <a:pt x="1110" y="638"/>
                        </a:cubicBezTo>
                        <a:cubicBezTo>
                          <a:pt x="1090" y="671"/>
                          <a:pt x="1077" y="711"/>
                          <a:pt x="1077" y="753"/>
                        </a:cubicBezTo>
                        <a:cubicBezTo>
                          <a:pt x="1077" y="873"/>
                          <a:pt x="1175" y="970"/>
                          <a:pt x="1295" y="970"/>
                        </a:cubicBezTo>
                        <a:cubicBezTo>
                          <a:pt x="1415" y="970"/>
                          <a:pt x="1512" y="873"/>
                          <a:pt x="1512" y="753"/>
                        </a:cubicBezTo>
                        <a:cubicBezTo>
                          <a:pt x="1512" y="709"/>
                          <a:pt x="1499" y="668"/>
                          <a:pt x="1477" y="634"/>
                        </a:cubicBezTo>
                        <a:cubicBezTo>
                          <a:pt x="1712" y="399"/>
                          <a:pt x="1712" y="399"/>
                          <a:pt x="1712" y="399"/>
                        </a:cubicBezTo>
                        <a:cubicBezTo>
                          <a:pt x="1746" y="422"/>
                          <a:pt x="1787" y="435"/>
                          <a:pt x="1831" y="435"/>
                        </a:cubicBezTo>
                        <a:cubicBezTo>
                          <a:pt x="1950" y="435"/>
                          <a:pt x="2048" y="337"/>
                          <a:pt x="2048" y="217"/>
                        </a:cubicBezTo>
                        <a:cubicBezTo>
                          <a:pt x="2048" y="97"/>
                          <a:pt x="1950" y="0"/>
                          <a:pt x="1831" y="0"/>
                        </a:cubicBezTo>
                        <a:close/>
                        <a:moveTo>
                          <a:pt x="217" y="880"/>
                        </a:moveTo>
                        <a:cubicBezTo>
                          <a:pt x="147" y="880"/>
                          <a:pt x="90" y="823"/>
                          <a:pt x="90" y="753"/>
                        </a:cubicBezTo>
                        <a:cubicBezTo>
                          <a:pt x="90" y="682"/>
                          <a:pt x="147" y="625"/>
                          <a:pt x="217" y="625"/>
                        </a:cubicBezTo>
                        <a:cubicBezTo>
                          <a:pt x="288" y="625"/>
                          <a:pt x="345" y="682"/>
                          <a:pt x="345" y="753"/>
                        </a:cubicBezTo>
                        <a:cubicBezTo>
                          <a:pt x="345" y="823"/>
                          <a:pt x="288" y="880"/>
                          <a:pt x="217" y="880"/>
                        </a:cubicBezTo>
                        <a:close/>
                        <a:moveTo>
                          <a:pt x="753" y="345"/>
                        </a:moveTo>
                        <a:cubicBezTo>
                          <a:pt x="683" y="345"/>
                          <a:pt x="626" y="288"/>
                          <a:pt x="626" y="217"/>
                        </a:cubicBezTo>
                        <a:cubicBezTo>
                          <a:pt x="626" y="147"/>
                          <a:pt x="683" y="90"/>
                          <a:pt x="753" y="90"/>
                        </a:cubicBezTo>
                        <a:cubicBezTo>
                          <a:pt x="823" y="90"/>
                          <a:pt x="881" y="147"/>
                          <a:pt x="881" y="217"/>
                        </a:cubicBezTo>
                        <a:cubicBezTo>
                          <a:pt x="881" y="288"/>
                          <a:pt x="823" y="345"/>
                          <a:pt x="753" y="345"/>
                        </a:cubicBezTo>
                        <a:close/>
                        <a:moveTo>
                          <a:pt x="1295" y="880"/>
                        </a:moveTo>
                        <a:cubicBezTo>
                          <a:pt x="1225" y="880"/>
                          <a:pt x="1167" y="823"/>
                          <a:pt x="1167" y="753"/>
                        </a:cubicBezTo>
                        <a:cubicBezTo>
                          <a:pt x="1167" y="682"/>
                          <a:pt x="1225" y="625"/>
                          <a:pt x="1295" y="625"/>
                        </a:cubicBezTo>
                        <a:cubicBezTo>
                          <a:pt x="1365" y="625"/>
                          <a:pt x="1422" y="682"/>
                          <a:pt x="1422" y="753"/>
                        </a:cubicBezTo>
                        <a:cubicBezTo>
                          <a:pt x="1422" y="823"/>
                          <a:pt x="1365" y="880"/>
                          <a:pt x="1295" y="880"/>
                        </a:cubicBezTo>
                        <a:close/>
                        <a:moveTo>
                          <a:pt x="1831" y="345"/>
                        </a:moveTo>
                        <a:cubicBezTo>
                          <a:pt x="1760" y="345"/>
                          <a:pt x="1703" y="288"/>
                          <a:pt x="1703" y="217"/>
                        </a:cubicBezTo>
                        <a:cubicBezTo>
                          <a:pt x="1703" y="147"/>
                          <a:pt x="1760" y="90"/>
                          <a:pt x="1831" y="90"/>
                        </a:cubicBezTo>
                        <a:cubicBezTo>
                          <a:pt x="1901" y="90"/>
                          <a:pt x="1958" y="147"/>
                          <a:pt x="1958" y="217"/>
                        </a:cubicBezTo>
                        <a:cubicBezTo>
                          <a:pt x="1958" y="288"/>
                          <a:pt x="1901" y="345"/>
                          <a:pt x="1831" y="3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29" name="Forma libre 6">
                    <a:extLst>
                      <a:ext uri="{FF2B5EF4-FFF2-40B4-BE49-F238E27FC236}">
                        <a16:creationId xmlns:a16="http://schemas.microsoft.com/office/drawing/2014/main" id="{3A16937E-0627-3908-5B65-CBCD801536E6}"/>
                      </a:ext>
                    </a:extLst>
                  </p:cNvPr>
                  <p:cNvSpPr>
                    <a:spLocks/>
                  </p:cNvSpPr>
                  <p:nvPr/>
                </p:nvSpPr>
                <p:spPr bwMode="auto">
                  <a:xfrm>
                    <a:off x="4752975" y="2598738"/>
                    <a:ext cx="176213" cy="174625"/>
                  </a:xfrm>
                  <a:custGeom>
                    <a:avLst/>
                    <a:gdLst>
                      <a:gd name="T0" fmla="*/ 172 w 190"/>
                      <a:gd name="T1" fmla="*/ 18 h 186"/>
                      <a:gd name="T2" fmla="*/ 109 w 190"/>
                      <a:gd name="T3" fmla="*/ 18 h 186"/>
                      <a:gd name="T4" fmla="*/ 17 w 190"/>
                      <a:gd name="T5" fmla="*/ 109 h 186"/>
                      <a:gd name="T6" fmla="*/ 17 w 190"/>
                      <a:gd name="T7" fmla="*/ 173 h 186"/>
                      <a:gd name="T8" fmla="*/ 49 w 190"/>
                      <a:gd name="T9" fmla="*/ 186 h 186"/>
                      <a:gd name="T10" fmla="*/ 81 w 190"/>
                      <a:gd name="T11" fmla="*/ 173 h 186"/>
                      <a:gd name="T12" fmla="*/ 172 w 190"/>
                      <a:gd name="T13" fmla="*/ 81 h 186"/>
                      <a:gd name="T14" fmla="*/ 172 w 190"/>
                      <a:gd name="T15" fmla="*/ 18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86">
                        <a:moveTo>
                          <a:pt x="172" y="18"/>
                        </a:moveTo>
                        <a:cubicBezTo>
                          <a:pt x="155" y="0"/>
                          <a:pt x="126" y="0"/>
                          <a:pt x="109" y="18"/>
                        </a:cubicBezTo>
                        <a:cubicBezTo>
                          <a:pt x="17" y="109"/>
                          <a:pt x="17" y="109"/>
                          <a:pt x="17" y="109"/>
                        </a:cubicBezTo>
                        <a:cubicBezTo>
                          <a:pt x="0" y="127"/>
                          <a:pt x="0" y="155"/>
                          <a:pt x="17" y="173"/>
                        </a:cubicBezTo>
                        <a:cubicBezTo>
                          <a:pt x="26" y="182"/>
                          <a:pt x="37" y="186"/>
                          <a:pt x="49" y="186"/>
                        </a:cubicBezTo>
                        <a:cubicBezTo>
                          <a:pt x="60" y="186"/>
                          <a:pt x="72" y="182"/>
                          <a:pt x="81" y="173"/>
                        </a:cubicBezTo>
                        <a:cubicBezTo>
                          <a:pt x="172" y="81"/>
                          <a:pt x="172" y="81"/>
                          <a:pt x="172" y="81"/>
                        </a:cubicBezTo>
                        <a:cubicBezTo>
                          <a:pt x="190" y="64"/>
                          <a:pt x="190" y="35"/>
                          <a:pt x="172"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30" name="Forma libre 7">
                    <a:extLst>
                      <a:ext uri="{FF2B5EF4-FFF2-40B4-BE49-F238E27FC236}">
                        <a16:creationId xmlns:a16="http://schemas.microsoft.com/office/drawing/2014/main" id="{D42155C1-CE3B-CE09-EE36-15B191DD4E92}"/>
                      </a:ext>
                    </a:extLst>
                  </p:cNvPr>
                  <p:cNvSpPr>
                    <a:spLocks/>
                  </p:cNvSpPr>
                  <p:nvPr/>
                </p:nvSpPr>
                <p:spPr bwMode="auto">
                  <a:xfrm>
                    <a:off x="5486400" y="2330451"/>
                    <a:ext cx="177800" cy="174625"/>
                  </a:xfrm>
                  <a:custGeom>
                    <a:avLst/>
                    <a:gdLst>
                      <a:gd name="T0" fmla="*/ 173 w 190"/>
                      <a:gd name="T1" fmla="*/ 18 h 186"/>
                      <a:gd name="T2" fmla="*/ 109 w 190"/>
                      <a:gd name="T3" fmla="*/ 18 h 186"/>
                      <a:gd name="T4" fmla="*/ 18 w 190"/>
                      <a:gd name="T5" fmla="*/ 109 h 186"/>
                      <a:gd name="T6" fmla="*/ 18 w 190"/>
                      <a:gd name="T7" fmla="*/ 173 h 186"/>
                      <a:gd name="T8" fmla="*/ 50 w 190"/>
                      <a:gd name="T9" fmla="*/ 186 h 186"/>
                      <a:gd name="T10" fmla="*/ 81 w 190"/>
                      <a:gd name="T11" fmla="*/ 173 h 186"/>
                      <a:gd name="T12" fmla="*/ 173 w 190"/>
                      <a:gd name="T13" fmla="*/ 81 h 186"/>
                      <a:gd name="T14" fmla="*/ 173 w 190"/>
                      <a:gd name="T15" fmla="*/ 18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86">
                        <a:moveTo>
                          <a:pt x="173" y="18"/>
                        </a:moveTo>
                        <a:cubicBezTo>
                          <a:pt x="155" y="0"/>
                          <a:pt x="127" y="0"/>
                          <a:pt x="109" y="18"/>
                        </a:cubicBezTo>
                        <a:cubicBezTo>
                          <a:pt x="18" y="109"/>
                          <a:pt x="18" y="109"/>
                          <a:pt x="18" y="109"/>
                        </a:cubicBezTo>
                        <a:cubicBezTo>
                          <a:pt x="0" y="127"/>
                          <a:pt x="0" y="155"/>
                          <a:pt x="18" y="173"/>
                        </a:cubicBezTo>
                        <a:cubicBezTo>
                          <a:pt x="27" y="182"/>
                          <a:pt x="38" y="186"/>
                          <a:pt x="50" y="186"/>
                        </a:cubicBezTo>
                        <a:cubicBezTo>
                          <a:pt x="61" y="186"/>
                          <a:pt x="73" y="181"/>
                          <a:pt x="81" y="173"/>
                        </a:cubicBezTo>
                        <a:cubicBezTo>
                          <a:pt x="173" y="81"/>
                          <a:pt x="173" y="81"/>
                          <a:pt x="173" y="81"/>
                        </a:cubicBezTo>
                        <a:cubicBezTo>
                          <a:pt x="190" y="64"/>
                          <a:pt x="190" y="35"/>
                          <a:pt x="173"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grpSp>
            <p:sp>
              <p:nvSpPr>
                <p:cNvPr id="27" name="Elipse 26">
                  <a:extLst>
                    <a:ext uri="{FF2B5EF4-FFF2-40B4-BE49-F238E27FC236}">
                      <a16:creationId xmlns:a16="http://schemas.microsoft.com/office/drawing/2014/main" id="{55993510-807F-FCAC-652A-6C2023DF4590}"/>
                    </a:ext>
                  </a:extLst>
                </p:cNvPr>
                <p:cNvSpPr/>
                <p:nvPr/>
              </p:nvSpPr>
              <p:spPr>
                <a:xfrm>
                  <a:off x="3752994" y="2076676"/>
                  <a:ext cx="702967" cy="702967"/>
                </a:xfrm>
                <a:prstGeom prst="ellipse">
                  <a:avLst/>
                </a:prstGeom>
                <a:solidFill>
                  <a:srgbClr val="C00000"/>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grpSp>
          <p:sp>
            <p:nvSpPr>
              <p:cNvPr id="24" name="Cuadro de texto 152">
                <a:extLst>
                  <a:ext uri="{FF2B5EF4-FFF2-40B4-BE49-F238E27FC236}">
                    <a16:creationId xmlns:a16="http://schemas.microsoft.com/office/drawing/2014/main" id="{0A3FC134-12FC-D4C4-BC9E-0884BBC4FD51}"/>
                  </a:ext>
                </a:extLst>
              </p:cNvPr>
              <p:cNvSpPr txBox="1"/>
              <p:nvPr/>
            </p:nvSpPr>
            <p:spPr>
              <a:xfrm>
                <a:off x="8594812" y="2498981"/>
                <a:ext cx="3312642" cy="32249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1">
                    <a:ln>
                      <a:noFill/>
                    </a:ln>
                    <a:solidFill>
                      <a:prstClr val="black"/>
                    </a:solidFill>
                    <a:effectLst/>
                    <a:uLnTx/>
                    <a:uFillTx/>
                    <a:latin typeface="Calibri" panose="020F0502020204030204"/>
                    <a:ea typeface="+mn-ea"/>
                    <a:cs typeface="+mn-cs"/>
                  </a:rPr>
                  <a:t>EJECUCIÓN</a:t>
                </a:r>
              </a:p>
            </p:txBody>
          </p:sp>
          <p:sp>
            <p:nvSpPr>
              <p:cNvPr id="25" name="Cuadro de texto 153">
                <a:extLst>
                  <a:ext uri="{FF2B5EF4-FFF2-40B4-BE49-F238E27FC236}">
                    <a16:creationId xmlns:a16="http://schemas.microsoft.com/office/drawing/2014/main" id="{DE8C33D6-0FE9-0819-FBE3-81D0E42DD631}"/>
                  </a:ext>
                </a:extLst>
              </p:cNvPr>
              <p:cNvSpPr txBox="1"/>
              <p:nvPr/>
            </p:nvSpPr>
            <p:spPr>
              <a:xfrm>
                <a:off x="9263539" y="1781824"/>
                <a:ext cx="2029402" cy="55399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1">
                    <a:ln>
                      <a:noFill/>
                    </a:ln>
                    <a:solidFill>
                      <a:prstClr val="black"/>
                    </a:solidFill>
                    <a:effectLst/>
                    <a:uLnTx/>
                    <a:uFillTx/>
                    <a:latin typeface="Calibri" panose="020F0502020204030204"/>
                    <a:ea typeface="+mn-ea"/>
                    <a:cs typeface="+mn-cs"/>
                  </a:rPr>
                  <a:t>S/ 370 656</a:t>
                </a:r>
              </a:p>
            </p:txBody>
          </p:sp>
        </p:grpSp>
      </p:grpSp>
      <p:grpSp>
        <p:nvGrpSpPr>
          <p:cNvPr id="51" name="Grupo 50">
            <a:extLst>
              <a:ext uri="{FF2B5EF4-FFF2-40B4-BE49-F238E27FC236}">
                <a16:creationId xmlns:a16="http://schemas.microsoft.com/office/drawing/2014/main" id="{385B167D-509A-9E4F-4BF7-78CDE9722A3C}"/>
              </a:ext>
            </a:extLst>
          </p:cNvPr>
          <p:cNvGrpSpPr/>
          <p:nvPr/>
        </p:nvGrpSpPr>
        <p:grpSpPr>
          <a:xfrm>
            <a:off x="2180691" y="1581812"/>
            <a:ext cx="7662514" cy="1832877"/>
            <a:chOff x="2173083" y="895384"/>
            <a:chExt cx="7869418" cy="1920527"/>
          </a:xfrm>
        </p:grpSpPr>
        <p:sp>
          <p:nvSpPr>
            <p:cNvPr id="58" name="Rectángulo 57">
              <a:extLst>
                <a:ext uri="{FF2B5EF4-FFF2-40B4-BE49-F238E27FC236}">
                  <a16:creationId xmlns:a16="http://schemas.microsoft.com/office/drawing/2014/main" id="{06166C6A-0023-9A47-BDBF-B1F9820A395C}"/>
                </a:ext>
              </a:extLst>
            </p:cNvPr>
            <p:cNvSpPr/>
            <p:nvPr/>
          </p:nvSpPr>
          <p:spPr>
            <a:xfrm>
              <a:off x="4456913" y="1250714"/>
              <a:ext cx="3312642" cy="1565197"/>
            </a:xfrm>
            <a:prstGeom prst="rect">
              <a:avLst/>
            </a:prstGeom>
            <a:solidFill>
              <a:srgbClr val="CFCFC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59" name="Cuadro de texto 152">
              <a:extLst>
                <a:ext uri="{FF2B5EF4-FFF2-40B4-BE49-F238E27FC236}">
                  <a16:creationId xmlns:a16="http://schemas.microsoft.com/office/drawing/2014/main" id="{EF6391CD-3DAE-B568-E2B5-FC9BEA8B996C}"/>
                </a:ext>
              </a:extLst>
            </p:cNvPr>
            <p:cNvSpPr txBox="1"/>
            <p:nvPr/>
          </p:nvSpPr>
          <p:spPr>
            <a:xfrm>
              <a:off x="4456913" y="2435097"/>
              <a:ext cx="3312642" cy="32249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1">
                  <a:ln>
                    <a:noFill/>
                  </a:ln>
                  <a:solidFill>
                    <a:prstClr val="black"/>
                  </a:solidFill>
                  <a:effectLst/>
                  <a:uLnTx/>
                  <a:uFillTx/>
                  <a:latin typeface="Calibri" panose="020F0502020204030204"/>
                  <a:ea typeface="+mn-ea"/>
                  <a:cs typeface="+mn-cs"/>
                </a:rPr>
                <a:t>PIM</a:t>
              </a:r>
            </a:p>
          </p:txBody>
        </p:sp>
        <p:sp>
          <p:nvSpPr>
            <p:cNvPr id="60" name="Cuadro de texto 153">
              <a:extLst>
                <a:ext uri="{FF2B5EF4-FFF2-40B4-BE49-F238E27FC236}">
                  <a16:creationId xmlns:a16="http://schemas.microsoft.com/office/drawing/2014/main" id="{71130F75-779A-40AB-20EC-2F3828760F57}"/>
                </a:ext>
              </a:extLst>
            </p:cNvPr>
            <p:cNvSpPr txBox="1"/>
            <p:nvPr/>
          </p:nvSpPr>
          <p:spPr>
            <a:xfrm>
              <a:off x="5125637" y="1717940"/>
              <a:ext cx="2029402" cy="55399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1">
                  <a:ln>
                    <a:noFill/>
                  </a:ln>
                  <a:solidFill>
                    <a:prstClr val="black"/>
                  </a:solidFill>
                  <a:effectLst/>
                  <a:uLnTx/>
                  <a:uFillTx/>
                  <a:latin typeface="Calibri" panose="020F0502020204030204"/>
                  <a:ea typeface="+mn-ea"/>
                  <a:cs typeface="+mn-cs"/>
                </a:rPr>
                <a:t>S/ 337 511</a:t>
              </a:r>
            </a:p>
          </p:txBody>
        </p:sp>
        <p:pic>
          <p:nvPicPr>
            <p:cNvPr id="61" name="Gráfico 60" descr="Banco contorno">
              <a:extLst>
                <a:ext uri="{FF2B5EF4-FFF2-40B4-BE49-F238E27FC236}">
                  <a16:creationId xmlns:a16="http://schemas.microsoft.com/office/drawing/2014/main" id="{BC376596-69F4-F9EF-3FB4-FC193DFBC2C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73083" y="895384"/>
              <a:ext cx="443118" cy="443118"/>
            </a:xfrm>
            <a:prstGeom prst="rect">
              <a:avLst/>
            </a:prstGeom>
          </p:spPr>
        </p:pic>
        <p:pic>
          <p:nvPicPr>
            <p:cNvPr id="64" name="Gráfico 63" descr="Monedas contorno">
              <a:extLst>
                <a:ext uri="{FF2B5EF4-FFF2-40B4-BE49-F238E27FC236}">
                  <a16:creationId xmlns:a16="http://schemas.microsoft.com/office/drawing/2014/main" id="{37E97857-8E91-2747-80AF-EB35C25CBF5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06688" y="918310"/>
              <a:ext cx="435813" cy="435813"/>
            </a:xfrm>
            <a:prstGeom prst="rect">
              <a:avLst/>
            </a:prstGeom>
          </p:spPr>
        </p:pic>
        <p:pic>
          <p:nvPicPr>
            <p:cNvPr id="63" name="Gráfico 62" descr="Banco contorno">
              <a:extLst>
                <a:ext uri="{FF2B5EF4-FFF2-40B4-BE49-F238E27FC236}">
                  <a16:creationId xmlns:a16="http://schemas.microsoft.com/office/drawing/2014/main" id="{8A0A8BFA-DD66-FE09-F67D-F3F18C9E80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89216" y="896914"/>
              <a:ext cx="448034" cy="448034"/>
            </a:xfrm>
            <a:prstGeom prst="rect">
              <a:avLst/>
            </a:prstGeom>
          </p:spPr>
        </p:pic>
      </p:grpSp>
      <p:sp>
        <p:nvSpPr>
          <p:cNvPr id="66" name="Título 1">
            <a:extLst>
              <a:ext uri="{FF2B5EF4-FFF2-40B4-BE49-F238E27FC236}">
                <a16:creationId xmlns:a16="http://schemas.microsoft.com/office/drawing/2014/main" id="{318095C2-B567-8D27-63B3-869C4DD94894}"/>
              </a:ext>
            </a:extLst>
          </p:cNvPr>
          <p:cNvSpPr txBox="1">
            <a:spLocks/>
          </p:cNvSpPr>
          <p:nvPr/>
        </p:nvSpPr>
        <p:spPr>
          <a:xfrm>
            <a:off x="732766" y="332773"/>
            <a:ext cx="10562697" cy="553498"/>
          </a:xfrm>
          <a:prstGeom prst="rect">
            <a:avLst/>
          </a:prstGeom>
          <a:noFill/>
        </p:spPr>
        <p:txBody>
          <a:bodyPr vert="horz" lIns="51438" tIns="25719" rIns="51438" bIns="25719" rtlCol="0" anchor="b">
            <a:noAutofit/>
          </a:bodyPr>
          <a:lstStyle>
            <a:defPPr>
              <a:defRPr lang="es-ES"/>
            </a:defPPr>
            <a:lvl1pPr marR="0" lvl="0" indent="0" fontAlgn="auto">
              <a:lnSpc>
                <a:spcPct val="90000"/>
              </a:lnSpc>
              <a:spcBef>
                <a:spcPct val="0"/>
              </a:spcBef>
              <a:spcAft>
                <a:spcPts val="0"/>
              </a:spcAft>
              <a:buClrTx/>
              <a:buSzTx/>
              <a:buFontTx/>
              <a:buNone/>
              <a:tabLst/>
              <a:defRPr kumimoji="0" sz="2400" b="1" i="0" u="none" strike="noStrike" cap="none" spc="0" normalizeH="0" baseline="0">
                <a:ln>
                  <a:noFill/>
                </a:ln>
                <a:solidFill>
                  <a:srgbClr val="C00000"/>
                </a:solidFill>
                <a:effectLst/>
                <a:uLnTx/>
                <a:uFillTx/>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PE" sz="24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Programación y ejecución de ingresos 2022</a:t>
            </a:r>
          </a:p>
        </p:txBody>
      </p:sp>
      <p:grpSp>
        <p:nvGrpSpPr>
          <p:cNvPr id="71" name="Grupo 70">
            <a:extLst>
              <a:ext uri="{FF2B5EF4-FFF2-40B4-BE49-F238E27FC236}">
                <a16:creationId xmlns:a16="http://schemas.microsoft.com/office/drawing/2014/main" id="{1DF7D168-BB23-84F4-7A1D-4EC77CA989DF}"/>
              </a:ext>
            </a:extLst>
          </p:cNvPr>
          <p:cNvGrpSpPr/>
          <p:nvPr/>
        </p:nvGrpSpPr>
        <p:grpSpPr>
          <a:xfrm>
            <a:off x="6605657" y="3669788"/>
            <a:ext cx="4773543" cy="2749485"/>
            <a:chOff x="8092075" y="3872366"/>
            <a:chExt cx="3169915" cy="2227523"/>
          </a:xfrm>
        </p:grpSpPr>
        <p:sp>
          <p:nvSpPr>
            <p:cNvPr id="69" name="Rectángulo 68">
              <a:extLst>
                <a:ext uri="{FF2B5EF4-FFF2-40B4-BE49-F238E27FC236}">
                  <a16:creationId xmlns:a16="http://schemas.microsoft.com/office/drawing/2014/main" id="{A8A320BE-A218-9265-5942-E3173DF6F2A0}"/>
                </a:ext>
              </a:extLst>
            </p:cNvPr>
            <p:cNvSpPr/>
            <p:nvPr/>
          </p:nvSpPr>
          <p:spPr>
            <a:xfrm>
              <a:off x="8092075" y="3872366"/>
              <a:ext cx="3169915" cy="2158559"/>
            </a:xfrm>
            <a:prstGeom prst="rect">
              <a:avLst/>
            </a:prstGeom>
            <a:solidFill>
              <a:srgbClr val="CFCFC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white"/>
                </a:solidFill>
                <a:effectLst/>
                <a:uLnTx/>
                <a:uFillTx/>
                <a:latin typeface="Calibri" panose="020F0502020204030204"/>
                <a:ea typeface="+mn-ea"/>
                <a:cs typeface="+mn-cs"/>
              </a:endParaRPr>
            </a:p>
          </p:txBody>
        </p:sp>
        <p:graphicFrame>
          <p:nvGraphicFramePr>
            <p:cNvPr id="70" name="Gráfico 69">
              <a:extLst>
                <a:ext uri="{FF2B5EF4-FFF2-40B4-BE49-F238E27FC236}">
                  <a16:creationId xmlns:a16="http://schemas.microsoft.com/office/drawing/2014/main" id="{BF32B232-FB5E-ABBF-5B1A-56EC1A9A8463}"/>
                </a:ext>
              </a:extLst>
            </p:cNvPr>
            <p:cNvGraphicFramePr/>
            <p:nvPr>
              <p:extLst>
                <p:ext uri="{D42A27DB-BD31-4B8C-83A1-F6EECF244321}">
                  <p14:modId xmlns:p14="http://schemas.microsoft.com/office/powerpoint/2010/main" val="3459764388"/>
                </p:ext>
              </p:extLst>
            </p:nvPr>
          </p:nvGraphicFramePr>
          <p:xfrm>
            <a:off x="8206167" y="3921304"/>
            <a:ext cx="3045115" cy="2178585"/>
          </p:xfrm>
          <a:graphic>
            <a:graphicData uri="http://schemas.openxmlformats.org/drawingml/2006/chart">
              <c:chart xmlns:c="http://schemas.openxmlformats.org/drawingml/2006/chart" xmlns:r="http://schemas.openxmlformats.org/officeDocument/2006/relationships" r:id="rId8"/>
            </a:graphicData>
          </a:graphic>
        </p:graphicFrame>
      </p:grpSp>
      <p:sp>
        <p:nvSpPr>
          <p:cNvPr id="7" name="Elipse 6">
            <a:extLst>
              <a:ext uri="{FF2B5EF4-FFF2-40B4-BE49-F238E27FC236}">
                <a16:creationId xmlns:a16="http://schemas.microsoft.com/office/drawing/2014/main" id="{E1F26FFD-381A-3D54-BA78-CC48DE8C1F30}"/>
              </a:ext>
            </a:extLst>
          </p:cNvPr>
          <p:cNvSpPr/>
          <p:nvPr/>
        </p:nvSpPr>
        <p:spPr>
          <a:xfrm>
            <a:off x="5701526" y="1502847"/>
            <a:ext cx="658332" cy="618893"/>
          </a:xfrm>
          <a:prstGeom prst="ellipse">
            <a:avLst/>
          </a:prstGeom>
          <a:solidFill>
            <a:srgbClr val="2E75B6"/>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graphicFrame>
        <p:nvGraphicFramePr>
          <p:cNvPr id="6" name="Gráfico 5">
            <a:extLst>
              <a:ext uri="{FF2B5EF4-FFF2-40B4-BE49-F238E27FC236}">
                <a16:creationId xmlns:a16="http://schemas.microsoft.com/office/drawing/2014/main" id="{C8E84C44-6089-401E-D218-FA7D72CB643D}"/>
              </a:ext>
            </a:extLst>
          </p:cNvPr>
          <p:cNvGraphicFramePr/>
          <p:nvPr/>
        </p:nvGraphicFramePr>
        <p:xfrm>
          <a:off x="2960466" y="3710094"/>
          <a:ext cx="3243385" cy="2518117"/>
        </p:xfrm>
        <a:graphic>
          <a:graphicData uri="http://schemas.openxmlformats.org/drawingml/2006/chart">
            <c:chart xmlns:c="http://schemas.openxmlformats.org/drawingml/2006/chart" xmlns:r="http://schemas.openxmlformats.org/officeDocument/2006/relationships" r:id="rId9"/>
          </a:graphicData>
        </a:graphic>
      </p:graphicFrame>
      <p:pic>
        <p:nvPicPr>
          <p:cNvPr id="8" name="Gráfico 7" descr="Banco contorno">
            <a:extLst>
              <a:ext uri="{FF2B5EF4-FFF2-40B4-BE49-F238E27FC236}">
                <a16:creationId xmlns:a16="http://schemas.microsoft.com/office/drawing/2014/main" id="{0A2E644B-62D3-311B-F2F2-92C4E8AB76F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15431" y="1574192"/>
            <a:ext cx="431467" cy="422895"/>
          </a:xfrm>
          <a:prstGeom prst="rect">
            <a:avLst/>
          </a:prstGeom>
        </p:spPr>
      </p:pic>
      <p:sp>
        <p:nvSpPr>
          <p:cNvPr id="5" name="CuadroTexto 4">
            <a:extLst>
              <a:ext uri="{FF2B5EF4-FFF2-40B4-BE49-F238E27FC236}">
                <a16:creationId xmlns:a16="http://schemas.microsoft.com/office/drawing/2014/main" id="{C1D1E65C-8CE3-6D5A-ABFE-B87E6B23BCDD}"/>
              </a:ext>
            </a:extLst>
          </p:cNvPr>
          <p:cNvSpPr txBox="1"/>
          <p:nvPr/>
        </p:nvSpPr>
        <p:spPr>
          <a:xfrm>
            <a:off x="2825510" y="960047"/>
            <a:ext cx="610737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lang="es-MX" sz="1862" b="0" i="0" u="none" strike="noStrike" kern="1200" spc="0" baseline="0" noProof="1" dirty="0">
                <a:solidFill>
                  <a:prstClr val="black">
                    <a:lumMod val="65000"/>
                    <a:lumOff val="35000"/>
                  </a:prstClr>
                </a:solidFill>
                <a:latin typeface="+mn-lt"/>
                <a:ea typeface="+mn-ea"/>
                <a:cs typeface="+mn-cs"/>
              </a:defRPr>
            </a:pPr>
            <a:r>
              <a:rPr kumimoji="0" lang="es-PE" sz="1800" b="1" i="0" u="sng" strike="noStrike" kern="1200" cap="none" spc="0" normalizeH="0" baseline="0" noProof="1">
                <a:ln>
                  <a:noFill/>
                </a:ln>
                <a:solidFill>
                  <a:schemeClr val="tx1">
                    <a:lumMod val="95000"/>
                    <a:lumOff val="5000"/>
                  </a:schemeClr>
                </a:solidFill>
                <a:effectLst/>
                <a:uLnTx/>
                <a:uFillTx/>
                <a:latin typeface="Calibri" panose="020F0502020204030204"/>
                <a:ea typeface="+mn-ea"/>
                <a:cs typeface="+mn-cs"/>
              </a:rPr>
              <a:t>(en millones de S/)</a:t>
            </a:r>
          </a:p>
        </p:txBody>
      </p:sp>
      <p:sp>
        <p:nvSpPr>
          <p:cNvPr id="10" name="Marcador de número de diapositiva 9">
            <a:extLst>
              <a:ext uri="{FF2B5EF4-FFF2-40B4-BE49-F238E27FC236}">
                <a16:creationId xmlns:a16="http://schemas.microsoft.com/office/drawing/2014/main" id="{4D68A7B2-2AB0-E2B9-CB57-80DE0E491475}"/>
              </a:ext>
            </a:extLst>
          </p:cNvPr>
          <p:cNvSpPr>
            <a:spLocks noGrp="1"/>
          </p:cNvSpPr>
          <p:nvPr>
            <p:ph type="sldNum" sz="quarter" idx="12"/>
          </p:nvPr>
        </p:nvSpPr>
        <p:spPr/>
        <p:txBody>
          <a:bodyPr/>
          <a:lstStyle/>
          <a:p>
            <a:fld id="{E391E93C-D7FD-40F9-BA37-0E9A46B54C72}" type="slidenum">
              <a:rPr lang="es-PE" smtClean="0"/>
              <a:t>26</a:t>
            </a:fld>
            <a:endParaRPr lang="es-PE"/>
          </a:p>
        </p:txBody>
      </p:sp>
    </p:spTree>
    <p:extLst>
      <p:ext uri="{BB962C8B-B14F-4D97-AF65-F5344CB8AC3E}">
        <p14:creationId xmlns:p14="http://schemas.microsoft.com/office/powerpoint/2010/main" val="1553398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58B61B-BB92-4768-AFBB-C2D3F20842D6}"/>
              </a:ext>
            </a:extLst>
          </p:cNvPr>
          <p:cNvSpPr>
            <a:spLocks noGrp="1"/>
          </p:cNvSpPr>
          <p:nvPr>
            <p:ph type="title"/>
          </p:nvPr>
        </p:nvSpPr>
        <p:spPr>
          <a:xfrm>
            <a:off x="165462" y="222514"/>
            <a:ext cx="6354171" cy="1115380"/>
          </a:xfrm>
        </p:spPr>
        <p:txBody>
          <a:bodyPr rtlCol="0">
            <a:noAutofit/>
          </a:bodyPr>
          <a:lstStyle/>
          <a:p>
            <a:pPr rtl="0"/>
            <a:r>
              <a:rPr lang="es-ES" sz="2200" b="1" dirty="0">
                <a:solidFill>
                  <a:schemeClr val="tx1">
                    <a:lumMod val="65000"/>
                    <a:lumOff val="35000"/>
                  </a:schemeClr>
                </a:solidFill>
                <a:latin typeface="Arial "/>
              </a:rPr>
              <a:t>En el 2022 el Gobierno Nacional ejecutó el 116.2% de su presupuesto de ingreso</a:t>
            </a:r>
            <a:endParaRPr lang="es-MX" sz="2200" noProof="1"/>
          </a:p>
        </p:txBody>
      </p:sp>
      <p:graphicFrame>
        <p:nvGraphicFramePr>
          <p:cNvPr id="10" name="Gráfico 9" descr="Este es un gráfico">
            <a:extLst>
              <a:ext uri="{FF2B5EF4-FFF2-40B4-BE49-F238E27FC236}">
                <a16:creationId xmlns:a16="http://schemas.microsoft.com/office/drawing/2014/main" id="{E66CA3D8-2C78-46B3-B39E-61C3B1570440}"/>
              </a:ext>
            </a:extLst>
          </p:cNvPr>
          <p:cNvGraphicFramePr/>
          <p:nvPr>
            <p:extLst>
              <p:ext uri="{D42A27DB-BD31-4B8C-83A1-F6EECF244321}">
                <p14:modId xmlns:p14="http://schemas.microsoft.com/office/powerpoint/2010/main" val="215396483"/>
              </p:ext>
            </p:extLst>
          </p:nvPr>
        </p:nvGraphicFramePr>
        <p:xfrm>
          <a:off x="1056693" y="1149921"/>
          <a:ext cx="3805270" cy="2412984"/>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ángulo 12">
            <a:extLst>
              <a:ext uri="{FF2B5EF4-FFF2-40B4-BE49-F238E27FC236}">
                <a16:creationId xmlns:a16="http://schemas.microsoft.com/office/drawing/2014/main" id="{59558963-A249-4EED-94EF-6C0741E91F31}"/>
              </a:ext>
              <a:ext uri="{C183D7F6-B498-43B3-948B-1728B52AA6E4}">
                <adec:decorative xmlns:adec="http://schemas.microsoft.com/office/drawing/2017/decorative" val="1"/>
              </a:ext>
            </a:extLst>
          </p:cNvPr>
          <p:cNvSpPr/>
          <p:nvPr/>
        </p:nvSpPr>
        <p:spPr>
          <a:xfrm>
            <a:off x="8714638" y="4862332"/>
            <a:ext cx="101600" cy="10023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18" name="Rectángulo 17">
            <a:extLst>
              <a:ext uri="{FF2B5EF4-FFF2-40B4-BE49-F238E27FC236}">
                <a16:creationId xmlns:a16="http://schemas.microsoft.com/office/drawing/2014/main" id="{C34FFC4B-C0FD-40B7-84F6-1581A1DBE100}"/>
              </a:ext>
              <a:ext uri="{C183D7F6-B498-43B3-948B-1728B52AA6E4}">
                <adec:decorative xmlns:adec="http://schemas.microsoft.com/office/drawing/2017/decorative" val="1"/>
              </a:ext>
            </a:extLst>
          </p:cNvPr>
          <p:cNvSpPr/>
          <p:nvPr/>
        </p:nvSpPr>
        <p:spPr>
          <a:xfrm flipH="1">
            <a:off x="8725017" y="3197774"/>
            <a:ext cx="101600" cy="100236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srgbClr val="C00000"/>
              </a:solidFill>
              <a:effectLst/>
              <a:uLnTx/>
              <a:uFillTx/>
              <a:latin typeface="Calibri" panose="020F0502020204030204"/>
              <a:ea typeface="+mn-ea"/>
              <a:cs typeface="+mn-cs"/>
            </a:endParaRPr>
          </a:p>
        </p:txBody>
      </p:sp>
      <p:sp>
        <p:nvSpPr>
          <p:cNvPr id="19" name="Rectángulo 18">
            <a:extLst>
              <a:ext uri="{FF2B5EF4-FFF2-40B4-BE49-F238E27FC236}">
                <a16:creationId xmlns:a16="http://schemas.microsoft.com/office/drawing/2014/main" id="{36DF1C4B-6BC2-4B51-8433-E3F48420959A}"/>
              </a:ext>
              <a:ext uri="{C183D7F6-B498-43B3-948B-1728B52AA6E4}">
                <adec:decorative xmlns:adec="http://schemas.microsoft.com/office/drawing/2017/decorative" val="1"/>
              </a:ext>
            </a:extLst>
          </p:cNvPr>
          <p:cNvSpPr/>
          <p:nvPr/>
        </p:nvSpPr>
        <p:spPr>
          <a:xfrm flipH="1">
            <a:off x="8725367" y="1406543"/>
            <a:ext cx="101600" cy="100236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20" name="Cuadro de texto 47">
            <a:extLst>
              <a:ext uri="{FF2B5EF4-FFF2-40B4-BE49-F238E27FC236}">
                <a16:creationId xmlns:a16="http://schemas.microsoft.com/office/drawing/2014/main" id="{37C247B4-175D-4D11-B853-D2AF3DE04EB3}"/>
              </a:ext>
            </a:extLst>
          </p:cNvPr>
          <p:cNvSpPr txBox="1"/>
          <p:nvPr/>
        </p:nvSpPr>
        <p:spPr>
          <a:xfrm flipH="1">
            <a:off x="5981773" y="3708843"/>
            <a:ext cx="2693422" cy="307777"/>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1">
                <a:ln>
                  <a:noFill/>
                </a:ln>
                <a:solidFill>
                  <a:prstClr val="black">
                    <a:lumMod val="75000"/>
                    <a:lumOff val="25000"/>
                  </a:prstClr>
                </a:solidFill>
                <a:effectLst/>
                <a:uLnTx/>
                <a:uFillTx/>
                <a:latin typeface="Calibri" panose="020F0502020204030204"/>
                <a:ea typeface="+mn-ea"/>
                <a:cs typeface="+mn-cs"/>
              </a:rPr>
              <a:t>Financiamiento</a:t>
            </a:r>
            <a:endParaRPr kumimoji="0" lang="es-MX" sz="1400" b="0" i="0" u="none" strike="noStrike" kern="1200" cap="none" spc="0" normalizeH="0" baseline="0" noProof="1">
              <a:ln>
                <a:noFill/>
              </a:ln>
              <a:solidFill>
                <a:prstClr val="black">
                  <a:lumMod val="75000"/>
                  <a:lumOff val="25000"/>
                </a:prstClr>
              </a:solidFill>
              <a:effectLst/>
              <a:uLnTx/>
              <a:uFillTx/>
              <a:latin typeface="Calibri" panose="020F0502020204030204"/>
              <a:ea typeface="+mn-ea"/>
              <a:cs typeface="+mn-cs"/>
            </a:endParaRPr>
          </a:p>
        </p:txBody>
      </p:sp>
      <p:sp>
        <p:nvSpPr>
          <p:cNvPr id="21" name="Cuadro de texto 47">
            <a:extLst>
              <a:ext uri="{FF2B5EF4-FFF2-40B4-BE49-F238E27FC236}">
                <a16:creationId xmlns:a16="http://schemas.microsoft.com/office/drawing/2014/main" id="{A11FA36C-8B09-47A5-A9E8-B41DE0D47FEA}"/>
              </a:ext>
            </a:extLst>
          </p:cNvPr>
          <p:cNvSpPr txBox="1"/>
          <p:nvPr/>
        </p:nvSpPr>
        <p:spPr>
          <a:xfrm flipH="1">
            <a:off x="5940830" y="1736431"/>
            <a:ext cx="2693422" cy="615553"/>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1">
                <a:ln>
                  <a:noFill/>
                </a:ln>
                <a:solidFill>
                  <a:prstClr val="black">
                    <a:lumMod val="75000"/>
                    <a:lumOff val="25000"/>
                  </a:prstClr>
                </a:solidFill>
                <a:effectLst/>
                <a:uLnTx/>
                <a:uFillTx/>
                <a:latin typeface="Calibri" panose="020F0502020204030204"/>
                <a:ea typeface="+mn-ea"/>
                <a:cs typeface="+mn-cs"/>
              </a:rPr>
              <a:t>Ingresos Corrientes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1">
                <a:ln>
                  <a:noFill/>
                </a:ln>
                <a:solidFill>
                  <a:prstClr val="black">
                    <a:lumMod val="75000"/>
                    <a:lumOff val="25000"/>
                  </a:prstClr>
                </a:solidFill>
                <a:effectLst/>
                <a:uLnTx/>
                <a:uFillTx/>
                <a:latin typeface="Calibri" panose="020F0502020204030204"/>
                <a:ea typeface="+mn-ea"/>
                <a:cs typeface="+mn-cs"/>
              </a:rPr>
              <a:t>            </a:t>
            </a:r>
            <a:endParaRPr kumimoji="0" lang="es-MX" sz="1400" b="0" i="0" u="none" strike="noStrike" kern="1200" cap="none" spc="0" normalizeH="0" baseline="0" noProof="1">
              <a:ln>
                <a:noFill/>
              </a:ln>
              <a:solidFill>
                <a:prstClr val="black">
                  <a:lumMod val="75000"/>
                  <a:lumOff val="25000"/>
                </a:prstClr>
              </a:solidFill>
              <a:effectLst/>
              <a:uLnTx/>
              <a:uFillTx/>
              <a:latin typeface="Calibri" panose="020F0502020204030204"/>
              <a:ea typeface="+mn-ea"/>
              <a:cs typeface="+mn-cs"/>
            </a:endParaRPr>
          </a:p>
        </p:txBody>
      </p:sp>
      <p:sp>
        <p:nvSpPr>
          <p:cNvPr id="23" name="Cuadro de texto 47">
            <a:extLst>
              <a:ext uri="{FF2B5EF4-FFF2-40B4-BE49-F238E27FC236}">
                <a16:creationId xmlns:a16="http://schemas.microsoft.com/office/drawing/2014/main" id="{237F4DAA-F6F7-4DC2-B578-6D414BEF74B0}"/>
              </a:ext>
            </a:extLst>
          </p:cNvPr>
          <p:cNvSpPr txBox="1"/>
          <p:nvPr/>
        </p:nvSpPr>
        <p:spPr>
          <a:xfrm>
            <a:off x="8938407" y="4747962"/>
            <a:ext cx="1903168" cy="1231106"/>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4000" b="1" i="0" u="none" strike="noStrike" kern="1200" cap="none" spc="0" normalizeH="0" baseline="0" noProof="1">
                <a:ln>
                  <a:noFill/>
                </a:ln>
                <a:solidFill>
                  <a:srgbClr val="C00000"/>
                </a:solidFill>
                <a:effectLst/>
                <a:uLnTx/>
                <a:uFillTx/>
                <a:latin typeface="Calibri Light" panose="020F0302020204030204"/>
                <a:ea typeface="+mn-ea"/>
                <a:cs typeface="+mn-cs"/>
              </a:rPr>
              <a:t>173.8%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1">
                <a:ln>
                  <a:noFill/>
                </a:ln>
                <a:solidFill>
                  <a:srgbClr val="C00000"/>
                </a:solidFill>
                <a:effectLst/>
                <a:uLnTx/>
                <a:uFillTx/>
                <a:latin typeface="Calibri Light" panose="020F0302020204030204"/>
                <a:ea typeface="+mn-ea"/>
                <a:cs typeface="+mn-cs"/>
              </a:rPr>
              <a:t>Donaciones y transferencias</a:t>
            </a:r>
          </a:p>
        </p:txBody>
      </p:sp>
      <p:sp>
        <p:nvSpPr>
          <p:cNvPr id="25" name="Cuadro de texto 47">
            <a:extLst>
              <a:ext uri="{FF2B5EF4-FFF2-40B4-BE49-F238E27FC236}">
                <a16:creationId xmlns:a16="http://schemas.microsoft.com/office/drawing/2014/main" id="{DC0A9957-E152-49C0-B103-E3AA9D206C7A}"/>
              </a:ext>
            </a:extLst>
          </p:cNvPr>
          <p:cNvSpPr txBox="1"/>
          <p:nvPr/>
        </p:nvSpPr>
        <p:spPr>
          <a:xfrm>
            <a:off x="8938407" y="3237293"/>
            <a:ext cx="1903168" cy="923330"/>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4000" b="1" i="0" u="none" strike="noStrike" kern="1200" cap="none" spc="0" normalizeH="0" baseline="0" noProof="1">
                <a:ln>
                  <a:noFill/>
                </a:ln>
                <a:solidFill>
                  <a:srgbClr val="7F7F7F"/>
                </a:solidFill>
                <a:effectLst/>
                <a:uLnTx/>
                <a:uFillTx/>
                <a:latin typeface="Calibri Light" panose="020F0302020204030204"/>
                <a:ea typeface="+mn-ea"/>
                <a:cs typeface="+mn-cs"/>
              </a:rPr>
              <a:t>111.7%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1">
                <a:ln>
                  <a:noFill/>
                </a:ln>
                <a:solidFill>
                  <a:srgbClr val="7F7F7F"/>
                </a:solidFill>
                <a:effectLst/>
                <a:uLnTx/>
                <a:uFillTx/>
                <a:latin typeface="Calibri Light" panose="020F0302020204030204"/>
                <a:ea typeface="+mn-ea"/>
                <a:cs typeface="+mn-cs"/>
              </a:rPr>
              <a:t>Saldos de balance</a:t>
            </a:r>
          </a:p>
        </p:txBody>
      </p:sp>
      <p:sp>
        <p:nvSpPr>
          <p:cNvPr id="26" name="Cuadro de texto 47">
            <a:extLst>
              <a:ext uri="{FF2B5EF4-FFF2-40B4-BE49-F238E27FC236}">
                <a16:creationId xmlns:a16="http://schemas.microsoft.com/office/drawing/2014/main" id="{ECA5C0CC-DE7F-4793-B26A-CEF2C3D04658}"/>
              </a:ext>
            </a:extLst>
          </p:cNvPr>
          <p:cNvSpPr txBox="1"/>
          <p:nvPr/>
        </p:nvSpPr>
        <p:spPr>
          <a:xfrm>
            <a:off x="8938407" y="1138286"/>
            <a:ext cx="1652269" cy="1538883"/>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4000" b="1" i="0" u="none" strike="noStrike" kern="1200" cap="none" spc="0" normalizeH="0" baseline="0" noProof="1">
                <a:ln>
                  <a:noFill/>
                </a:ln>
                <a:solidFill>
                  <a:srgbClr val="404040"/>
                </a:solidFill>
                <a:effectLst/>
                <a:uLnTx/>
                <a:uFillTx/>
                <a:latin typeface="Calibri Light" panose="020F0302020204030204"/>
                <a:ea typeface="+mn-ea"/>
                <a:cs typeface="+mn-cs"/>
              </a:rPr>
              <a:t>116.1%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1">
                <a:ln>
                  <a:noFill/>
                </a:ln>
                <a:solidFill>
                  <a:srgbClr val="404040"/>
                </a:solidFill>
                <a:effectLst/>
                <a:uLnTx/>
                <a:uFillTx/>
                <a:latin typeface="Calibri Light" panose="020F0302020204030204"/>
                <a:ea typeface="+mn-ea"/>
                <a:cs typeface="+mn-cs"/>
              </a:rPr>
              <a:t>Impuestos y contribuciones obligatorias</a:t>
            </a:r>
          </a:p>
        </p:txBody>
      </p:sp>
      <p:sp>
        <p:nvSpPr>
          <p:cNvPr id="5" name="Cuadro de texto 47">
            <a:extLst>
              <a:ext uri="{FF2B5EF4-FFF2-40B4-BE49-F238E27FC236}">
                <a16:creationId xmlns:a16="http://schemas.microsoft.com/office/drawing/2014/main" id="{D5F3007E-0784-8484-49B8-E0D114A33126}"/>
              </a:ext>
            </a:extLst>
          </p:cNvPr>
          <p:cNvSpPr txBox="1"/>
          <p:nvPr/>
        </p:nvSpPr>
        <p:spPr>
          <a:xfrm flipH="1">
            <a:off x="5954478" y="5365056"/>
            <a:ext cx="2693422" cy="307777"/>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1">
                <a:ln>
                  <a:noFill/>
                </a:ln>
                <a:solidFill>
                  <a:prstClr val="black">
                    <a:lumMod val="75000"/>
                    <a:lumOff val="25000"/>
                  </a:prstClr>
                </a:solidFill>
                <a:effectLst/>
                <a:uLnTx/>
                <a:uFillTx/>
                <a:latin typeface="Calibri" panose="020F0502020204030204"/>
                <a:ea typeface="+mn-ea"/>
                <a:cs typeface="+mn-cs"/>
              </a:rPr>
              <a:t>Transferencias</a:t>
            </a:r>
            <a:endParaRPr kumimoji="0" lang="es-MX" sz="1400" b="0" i="0" u="none" strike="noStrike" kern="1200" cap="none" spc="0" normalizeH="0" baseline="0" noProof="1">
              <a:ln>
                <a:noFill/>
              </a:ln>
              <a:solidFill>
                <a:prstClr val="black">
                  <a:lumMod val="75000"/>
                  <a:lumOff val="25000"/>
                </a:prstClr>
              </a:solidFill>
              <a:effectLst/>
              <a:uLnTx/>
              <a:uFillTx/>
              <a:latin typeface="Calibri" panose="020F0502020204030204"/>
              <a:ea typeface="+mn-ea"/>
              <a:cs typeface="+mn-cs"/>
            </a:endParaRPr>
          </a:p>
        </p:txBody>
      </p:sp>
      <p:sp>
        <p:nvSpPr>
          <p:cNvPr id="7" name="CuadroTexto 6">
            <a:extLst>
              <a:ext uri="{FF2B5EF4-FFF2-40B4-BE49-F238E27FC236}">
                <a16:creationId xmlns:a16="http://schemas.microsoft.com/office/drawing/2014/main" id="{B08BE72F-7538-D4A5-1923-657F7502D25D}"/>
              </a:ext>
            </a:extLst>
          </p:cNvPr>
          <p:cNvSpPr txBox="1"/>
          <p:nvPr/>
        </p:nvSpPr>
        <p:spPr>
          <a:xfrm>
            <a:off x="6933063" y="491319"/>
            <a:ext cx="46265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C00000"/>
                </a:solidFill>
                <a:effectLst/>
                <a:uLnTx/>
                <a:uFillTx/>
                <a:latin typeface="Calibri" panose="020F0502020204030204"/>
                <a:ea typeface="+mn-ea"/>
                <a:cs typeface="+mn-cs"/>
              </a:rPr>
              <a:t>Principales partidas del ingreso ejecutado</a:t>
            </a:r>
          </a:p>
        </p:txBody>
      </p:sp>
      <p:grpSp>
        <p:nvGrpSpPr>
          <p:cNvPr id="8" name="Grupo 7">
            <a:extLst>
              <a:ext uri="{FF2B5EF4-FFF2-40B4-BE49-F238E27FC236}">
                <a16:creationId xmlns:a16="http://schemas.microsoft.com/office/drawing/2014/main" id="{3845D3C5-8C12-A8E8-BAA5-14B9013F5DBB}"/>
              </a:ext>
            </a:extLst>
          </p:cNvPr>
          <p:cNvGrpSpPr/>
          <p:nvPr/>
        </p:nvGrpSpPr>
        <p:grpSpPr>
          <a:xfrm>
            <a:off x="491169" y="3875964"/>
            <a:ext cx="5346503" cy="2033217"/>
            <a:chOff x="477522" y="1461122"/>
            <a:chExt cx="4759496" cy="2380853"/>
          </a:xfrm>
        </p:grpSpPr>
        <p:sp>
          <p:nvSpPr>
            <p:cNvPr id="9" name="Rectángulo 8">
              <a:extLst>
                <a:ext uri="{FF2B5EF4-FFF2-40B4-BE49-F238E27FC236}">
                  <a16:creationId xmlns:a16="http://schemas.microsoft.com/office/drawing/2014/main" id="{5B884C4E-87B0-BDC0-06FE-E08487ABC76B}"/>
                </a:ext>
              </a:extLst>
            </p:cNvPr>
            <p:cNvSpPr/>
            <p:nvPr/>
          </p:nvSpPr>
          <p:spPr>
            <a:xfrm>
              <a:off x="568037" y="1461122"/>
              <a:ext cx="4668981" cy="23488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upo 10">
              <a:extLst>
                <a:ext uri="{FF2B5EF4-FFF2-40B4-BE49-F238E27FC236}">
                  <a16:creationId xmlns:a16="http://schemas.microsoft.com/office/drawing/2014/main" id="{C2EAAD56-8860-4034-E66E-1E799C9C3931}"/>
                </a:ext>
              </a:extLst>
            </p:cNvPr>
            <p:cNvGrpSpPr/>
            <p:nvPr/>
          </p:nvGrpSpPr>
          <p:grpSpPr>
            <a:xfrm>
              <a:off x="477522" y="1749591"/>
              <a:ext cx="4580771" cy="2092384"/>
              <a:chOff x="334204" y="1743197"/>
              <a:chExt cx="4652589" cy="2042129"/>
            </a:xfrm>
          </p:grpSpPr>
          <p:graphicFrame>
            <p:nvGraphicFramePr>
              <p:cNvPr id="12" name="Marcador de contenido 26" descr="Gráfico">
                <a:extLst>
                  <a:ext uri="{FF2B5EF4-FFF2-40B4-BE49-F238E27FC236}">
                    <a16:creationId xmlns:a16="http://schemas.microsoft.com/office/drawing/2014/main" id="{0583B8A3-6C02-5F32-BDF0-913B2F8047EE}"/>
                  </a:ext>
                </a:extLst>
              </p:cNvPr>
              <p:cNvGraphicFramePr>
                <a:graphicFrameLocks/>
              </p:cNvGraphicFramePr>
              <p:nvPr/>
            </p:nvGraphicFramePr>
            <p:xfrm>
              <a:off x="360175" y="2053173"/>
              <a:ext cx="1316880" cy="11613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Marcador de contenido 11" descr="Gráfico">
                <a:extLst>
                  <a:ext uri="{FF2B5EF4-FFF2-40B4-BE49-F238E27FC236}">
                    <a16:creationId xmlns:a16="http://schemas.microsoft.com/office/drawing/2014/main" id="{2DC2BC4E-7398-D5CF-776C-C4774212A493}"/>
                  </a:ext>
                </a:extLst>
              </p:cNvPr>
              <p:cNvGraphicFramePr>
                <a:graphicFrameLocks/>
              </p:cNvGraphicFramePr>
              <p:nvPr/>
            </p:nvGraphicFramePr>
            <p:xfrm>
              <a:off x="1930164" y="2053173"/>
              <a:ext cx="1481012" cy="116101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Marcador de contenido 11" descr="Gráfico">
                <a:extLst>
                  <a:ext uri="{FF2B5EF4-FFF2-40B4-BE49-F238E27FC236}">
                    <a16:creationId xmlns:a16="http://schemas.microsoft.com/office/drawing/2014/main" id="{8B5BB2A4-DC36-4B30-C78A-4E6D3917B2E1}"/>
                  </a:ext>
                </a:extLst>
              </p:cNvPr>
              <p:cNvGraphicFramePr>
                <a:graphicFrameLocks/>
              </p:cNvGraphicFramePr>
              <p:nvPr/>
            </p:nvGraphicFramePr>
            <p:xfrm>
              <a:off x="3505781" y="2039862"/>
              <a:ext cx="1481012" cy="1161017"/>
            </p:xfrm>
            <a:graphic>
              <a:graphicData uri="http://schemas.openxmlformats.org/drawingml/2006/chart">
                <c:chart xmlns:c="http://schemas.openxmlformats.org/drawingml/2006/chart" xmlns:r="http://schemas.openxmlformats.org/officeDocument/2006/relationships" r:id="rId6"/>
              </a:graphicData>
            </a:graphic>
          </p:graphicFrame>
          <p:sp>
            <p:nvSpPr>
              <p:cNvPr id="16" name="objeto 21">
                <a:extLst>
                  <a:ext uri="{FF2B5EF4-FFF2-40B4-BE49-F238E27FC236}">
                    <a16:creationId xmlns:a16="http://schemas.microsoft.com/office/drawing/2014/main" id="{A5377140-1768-5E3C-CBA4-294F6B3A8328}"/>
                  </a:ext>
                </a:extLst>
              </p:cNvPr>
              <p:cNvSpPr txBox="1"/>
              <p:nvPr/>
            </p:nvSpPr>
            <p:spPr>
              <a:xfrm>
                <a:off x="2018599" y="3194336"/>
                <a:ext cx="1317308" cy="577259"/>
              </a:xfrm>
              <a:prstGeom prst="roundRect">
                <a:avLst/>
              </a:prstGeom>
              <a:solidFill>
                <a:srgbClr val="2E75B6"/>
              </a:solidFill>
              <a:ln>
                <a:noFill/>
              </a:ln>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MX" sz="1400" b="0" i="0" u="none" strike="noStrike" kern="1200" cap="none" spc="0" normalizeH="0" baseline="0" noProof="0" dirty="0">
                    <a:ln>
                      <a:noFill/>
                    </a:ln>
                    <a:solidFill>
                      <a:prstClr val="white"/>
                    </a:solidFill>
                    <a:effectLst/>
                    <a:uLnTx/>
                    <a:uFillTx/>
                    <a:latin typeface="Calibri" panose="020F0502020204030204"/>
                    <a:ea typeface="+mn-ea"/>
                    <a:cs typeface="Arial"/>
                  </a:rPr>
                  <a:t>Transferencias</a:t>
                </a:r>
              </a:p>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MX" sz="1400" b="0" i="0" u="none" strike="noStrike" kern="1200" cap="none" spc="0" normalizeH="0" baseline="0" noProof="0" dirty="0">
                    <a:ln>
                      <a:noFill/>
                    </a:ln>
                    <a:solidFill>
                      <a:prstClr val="white"/>
                    </a:solidFill>
                    <a:effectLst/>
                    <a:uLnTx/>
                    <a:uFillTx/>
                    <a:latin typeface="Calibri" panose="020F0502020204030204"/>
                    <a:ea typeface="+mn-ea"/>
                    <a:cs typeface="Arial"/>
                  </a:rPr>
                  <a:t>S/  6 182</a:t>
                </a:r>
              </a:p>
            </p:txBody>
          </p:sp>
          <p:sp>
            <p:nvSpPr>
              <p:cNvPr id="17" name="objeto 22">
                <a:extLst>
                  <a:ext uri="{FF2B5EF4-FFF2-40B4-BE49-F238E27FC236}">
                    <a16:creationId xmlns:a16="http://schemas.microsoft.com/office/drawing/2014/main" id="{9BF6E142-2500-8D7B-CDF0-F6AC9C65F36F}"/>
                  </a:ext>
                </a:extLst>
              </p:cNvPr>
              <p:cNvSpPr txBox="1"/>
              <p:nvPr/>
            </p:nvSpPr>
            <p:spPr>
              <a:xfrm>
                <a:off x="3599085" y="3208067"/>
                <a:ext cx="1317308" cy="577259"/>
              </a:xfrm>
              <a:prstGeom prst="roundRect">
                <a:avLst/>
              </a:prstGeom>
              <a:solidFill>
                <a:schemeClr val="accent3"/>
              </a:solidFill>
              <a:ln>
                <a:noFill/>
              </a:ln>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MX" sz="1400" b="0" i="0" u="none" strike="noStrike" kern="1200" cap="none" spc="0" normalizeH="0" baseline="0" noProof="0" dirty="0">
                    <a:ln>
                      <a:noFill/>
                    </a:ln>
                    <a:solidFill>
                      <a:prstClr val="white"/>
                    </a:solidFill>
                    <a:effectLst/>
                    <a:uLnTx/>
                    <a:uFillTx/>
                    <a:latin typeface="Calibri" panose="020F0502020204030204"/>
                    <a:ea typeface="+mn-ea"/>
                    <a:cs typeface="Arial"/>
                  </a:rPr>
                  <a:t>Financiamiento</a:t>
                </a:r>
              </a:p>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MX" sz="1400" b="0" i="0" u="none" strike="noStrike" kern="1200" cap="none" spc="0" normalizeH="0" baseline="0" noProof="0" dirty="0">
                    <a:ln>
                      <a:noFill/>
                    </a:ln>
                    <a:solidFill>
                      <a:prstClr val="white"/>
                    </a:solidFill>
                    <a:effectLst/>
                    <a:uLnTx/>
                    <a:uFillTx/>
                    <a:latin typeface="Calibri" panose="020F0502020204030204"/>
                    <a:ea typeface="+mn-ea"/>
                    <a:cs typeface="Arial"/>
                  </a:rPr>
                  <a:t>S/  47 073</a:t>
                </a:r>
              </a:p>
            </p:txBody>
          </p:sp>
          <p:sp>
            <p:nvSpPr>
              <p:cNvPr id="22" name="objeto 20">
                <a:extLst>
                  <a:ext uri="{FF2B5EF4-FFF2-40B4-BE49-F238E27FC236}">
                    <a16:creationId xmlns:a16="http://schemas.microsoft.com/office/drawing/2014/main" id="{8A7B0ADE-9C95-D23D-2E07-19023A3C7C4C}"/>
                  </a:ext>
                </a:extLst>
              </p:cNvPr>
              <p:cNvSpPr txBox="1"/>
              <p:nvPr/>
            </p:nvSpPr>
            <p:spPr>
              <a:xfrm>
                <a:off x="552184" y="2506665"/>
                <a:ext cx="908033" cy="289823"/>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MX" sz="1800" b="1" i="0" u="none" strike="noStrike" kern="1200" cap="none" spc="0" normalizeH="0" baseline="0" noProof="0" dirty="0">
                    <a:ln>
                      <a:noFill/>
                    </a:ln>
                    <a:solidFill>
                      <a:srgbClr val="C00000"/>
                    </a:solidFill>
                    <a:effectLst/>
                    <a:uLnTx/>
                    <a:uFillTx/>
                    <a:latin typeface="Calibri Light" panose="020F0302020204030204"/>
                    <a:ea typeface="+mn-ea"/>
                    <a:cs typeface="Arial"/>
                  </a:rPr>
                  <a:t>76%</a:t>
                </a:r>
              </a:p>
            </p:txBody>
          </p:sp>
          <p:sp>
            <p:nvSpPr>
              <p:cNvPr id="24" name="objeto 21">
                <a:extLst>
                  <a:ext uri="{FF2B5EF4-FFF2-40B4-BE49-F238E27FC236}">
                    <a16:creationId xmlns:a16="http://schemas.microsoft.com/office/drawing/2014/main" id="{0765CC76-61E2-914C-3292-4FA7C402E236}"/>
                  </a:ext>
                </a:extLst>
              </p:cNvPr>
              <p:cNvSpPr txBox="1"/>
              <p:nvPr/>
            </p:nvSpPr>
            <p:spPr>
              <a:xfrm>
                <a:off x="2186082" y="2492935"/>
                <a:ext cx="1007276" cy="289823"/>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MX" sz="1800" b="1" i="0" u="none" strike="noStrike" kern="1200" cap="none" spc="-5" normalizeH="0" baseline="0" noProof="0" dirty="0">
                    <a:ln>
                      <a:noFill/>
                    </a:ln>
                    <a:solidFill>
                      <a:srgbClr val="2E75B6"/>
                    </a:solidFill>
                    <a:effectLst/>
                    <a:uLnTx/>
                    <a:uFillTx/>
                    <a:latin typeface="Calibri Light" panose="020F0302020204030204"/>
                    <a:ea typeface="+mn-ea"/>
                    <a:cs typeface="Arial"/>
                  </a:rPr>
                  <a:t>3%</a:t>
                </a:r>
                <a:endParaRPr kumimoji="0" lang="es-MX" sz="1800" b="1" i="0" u="none" strike="noStrike" kern="1200" cap="none" spc="0" normalizeH="0" baseline="0" noProof="0" dirty="0">
                  <a:ln>
                    <a:noFill/>
                  </a:ln>
                  <a:solidFill>
                    <a:srgbClr val="2E75B6"/>
                  </a:solidFill>
                  <a:effectLst/>
                  <a:uLnTx/>
                  <a:uFillTx/>
                  <a:latin typeface="Calibri Light" panose="020F0302020204030204"/>
                  <a:ea typeface="+mn-ea"/>
                  <a:cs typeface="Arial"/>
                </a:endParaRPr>
              </a:p>
            </p:txBody>
          </p:sp>
          <p:sp>
            <p:nvSpPr>
              <p:cNvPr id="27" name="objeto 22">
                <a:extLst>
                  <a:ext uri="{FF2B5EF4-FFF2-40B4-BE49-F238E27FC236}">
                    <a16:creationId xmlns:a16="http://schemas.microsoft.com/office/drawing/2014/main" id="{A08639D8-1F54-A97A-DA22-FDCDB650A7B3}"/>
                  </a:ext>
                </a:extLst>
              </p:cNvPr>
              <p:cNvSpPr txBox="1"/>
              <p:nvPr/>
            </p:nvSpPr>
            <p:spPr>
              <a:xfrm>
                <a:off x="3747776" y="2506665"/>
                <a:ext cx="960018" cy="289823"/>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MX" sz="1800" b="1" i="0" u="none" strike="noStrike" kern="1200" cap="none" spc="0" normalizeH="0" baseline="0" noProof="0" dirty="0">
                    <a:ln>
                      <a:noFill/>
                    </a:ln>
                    <a:solidFill>
                      <a:srgbClr val="A5A5A5"/>
                    </a:solidFill>
                    <a:effectLst/>
                    <a:uLnTx/>
                    <a:uFillTx/>
                    <a:latin typeface="Calibri Light" panose="020F0302020204030204"/>
                    <a:ea typeface="+mn-ea"/>
                    <a:cs typeface="Arial"/>
                  </a:rPr>
                  <a:t>21%</a:t>
                </a:r>
              </a:p>
            </p:txBody>
          </p:sp>
          <p:sp>
            <p:nvSpPr>
              <p:cNvPr id="28" name="objeto 20">
                <a:extLst>
                  <a:ext uri="{FF2B5EF4-FFF2-40B4-BE49-F238E27FC236}">
                    <a16:creationId xmlns:a16="http://schemas.microsoft.com/office/drawing/2014/main" id="{0FDD0C6D-B600-4B33-1AD0-07BF5CB865DC}"/>
                  </a:ext>
                </a:extLst>
              </p:cNvPr>
              <p:cNvSpPr txBox="1"/>
              <p:nvPr/>
            </p:nvSpPr>
            <p:spPr>
              <a:xfrm>
                <a:off x="334204" y="3194337"/>
                <a:ext cx="1426061" cy="577259"/>
              </a:xfrm>
              <a:prstGeom prst="roundRect">
                <a:avLst/>
              </a:prstGeom>
              <a:solidFill>
                <a:srgbClr val="C00000"/>
              </a:solidFill>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MX" sz="1400" b="0" i="0" u="none" strike="noStrike" kern="1200" cap="none" spc="0" normalizeH="0" baseline="0" noProof="0" dirty="0">
                    <a:ln>
                      <a:noFill/>
                    </a:ln>
                    <a:solidFill>
                      <a:prstClr val="white"/>
                    </a:solidFill>
                    <a:effectLst/>
                    <a:uLnTx/>
                    <a:uFillTx/>
                    <a:latin typeface="Calibri" panose="020F0502020204030204"/>
                    <a:ea typeface="+mn-ea"/>
                    <a:cs typeface="Arial"/>
                  </a:rPr>
                  <a:t>Ingresos corrientes</a:t>
                </a:r>
              </a:p>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MX" sz="1400" b="0" i="0" u="none" strike="noStrike" kern="1200" cap="none" spc="0" normalizeH="0" baseline="0" noProof="0" dirty="0">
                    <a:ln>
                      <a:noFill/>
                    </a:ln>
                    <a:solidFill>
                      <a:prstClr val="white"/>
                    </a:solidFill>
                    <a:effectLst/>
                    <a:uLnTx/>
                    <a:uFillTx/>
                    <a:latin typeface="Calibri" panose="020F0502020204030204"/>
                    <a:ea typeface="+mn-ea"/>
                    <a:cs typeface="Arial"/>
                  </a:rPr>
                  <a:t>S/  174 241</a:t>
                </a:r>
              </a:p>
            </p:txBody>
          </p:sp>
          <p:sp>
            <p:nvSpPr>
              <p:cNvPr id="29" name="Marcador de texto 3">
                <a:extLst>
                  <a:ext uri="{FF2B5EF4-FFF2-40B4-BE49-F238E27FC236}">
                    <a16:creationId xmlns:a16="http://schemas.microsoft.com/office/drawing/2014/main" id="{4658F185-FEE1-8846-935D-8C7F8E306744}"/>
                  </a:ext>
                </a:extLst>
              </p:cNvPr>
              <p:cNvSpPr txBox="1">
                <a:spLocks/>
              </p:cNvSpPr>
              <p:nvPr/>
            </p:nvSpPr>
            <p:spPr>
              <a:xfrm>
                <a:off x="819621" y="1743197"/>
                <a:ext cx="3789362" cy="3454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1600" b="1" i="0" u="none" strike="noStrike" kern="1200" cap="none" spc="0" normalizeH="0" baseline="0" noProof="0" dirty="0">
                    <a:ln>
                      <a:noFill/>
                    </a:ln>
                    <a:solidFill>
                      <a:prstClr val="black"/>
                    </a:solidFill>
                    <a:effectLst/>
                    <a:uLnTx/>
                    <a:uFillTx/>
                    <a:latin typeface="Calibri" panose="020F0502020204030204"/>
                    <a:ea typeface="+mn-ea"/>
                    <a:cs typeface="+mn-cs"/>
                  </a:rPr>
                  <a:t>Ejecución 2022</a:t>
                </a:r>
              </a:p>
            </p:txBody>
          </p:sp>
        </p:grpSp>
      </p:grpSp>
      <p:sp>
        <p:nvSpPr>
          <p:cNvPr id="30" name="Marcador de número de diapositiva 29">
            <a:extLst>
              <a:ext uri="{FF2B5EF4-FFF2-40B4-BE49-F238E27FC236}">
                <a16:creationId xmlns:a16="http://schemas.microsoft.com/office/drawing/2014/main" id="{BFC30114-0ED3-593E-12FA-3BF9925C4E1C}"/>
              </a:ext>
            </a:extLst>
          </p:cNvPr>
          <p:cNvSpPr>
            <a:spLocks noGrp="1"/>
          </p:cNvSpPr>
          <p:nvPr>
            <p:ph type="sldNum" sz="quarter" idx="12"/>
          </p:nvPr>
        </p:nvSpPr>
        <p:spPr/>
        <p:txBody>
          <a:bodyPr/>
          <a:lstStyle/>
          <a:p>
            <a:fld id="{E391E93C-D7FD-40F9-BA37-0E9A46B54C72}" type="slidenum">
              <a:rPr lang="es-PE" smtClean="0"/>
              <a:t>27</a:t>
            </a:fld>
            <a:endParaRPr lang="es-PE"/>
          </a:p>
        </p:txBody>
      </p:sp>
    </p:spTree>
    <p:extLst>
      <p:ext uri="{BB962C8B-B14F-4D97-AF65-F5344CB8AC3E}">
        <p14:creationId xmlns:p14="http://schemas.microsoft.com/office/powerpoint/2010/main" val="100671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áfico 9" descr="Este es un gráfico">
            <a:extLst>
              <a:ext uri="{FF2B5EF4-FFF2-40B4-BE49-F238E27FC236}">
                <a16:creationId xmlns:a16="http://schemas.microsoft.com/office/drawing/2014/main" id="{E66CA3D8-2C78-46B3-B39E-61C3B1570440}"/>
              </a:ext>
            </a:extLst>
          </p:cNvPr>
          <p:cNvGraphicFramePr/>
          <p:nvPr>
            <p:extLst>
              <p:ext uri="{D42A27DB-BD31-4B8C-83A1-F6EECF244321}">
                <p14:modId xmlns:p14="http://schemas.microsoft.com/office/powerpoint/2010/main" val="622594735"/>
              </p:ext>
            </p:extLst>
          </p:nvPr>
        </p:nvGraphicFramePr>
        <p:xfrm>
          <a:off x="756442" y="1450171"/>
          <a:ext cx="3805270" cy="2412984"/>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ángulo 12">
            <a:extLst>
              <a:ext uri="{FF2B5EF4-FFF2-40B4-BE49-F238E27FC236}">
                <a16:creationId xmlns:a16="http://schemas.microsoft.com/office/drawing/2014/main" id="{59558963-A249-4EED-94EF-6C0741E91F31}"/>
              </a:ext>
              <a:ext uri="{C183D7F6-B498-43B3-948B-1728B52AA6E4}">
                <adec:decorative xmlns:adec="http://schemas.microsoft.com/office/drawing/2017/decorative" val="1"/>
              </a:ext>
            </a:extLst>
          </p:cNvPr>
          <p:cNvSpPr/>
          <p:nvPr/>
        </p:nvSpPr>
        <p:spPr>
          <a:xfrm>
            <a:off x="8714638" y="4862332"/>
            <a:ext cx="101600" cy="10023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18" name="Rectángulo 17">
            <a:extLst>
              <a:ext uri="{FF2B5EF4-FFF2-40B4-BE49-F238E27FC236}">
                <a16:creationId xmlns:a16="http://schemas.microsoft.com/office/drawing/2014/main" id="{C34FFC4B-C0FD-40B7-84F6-1581A1DBE100}"/>
              </a:ext>
              <a:ext uri="{C183D7F6-B498-43B3-948B-1728B52AA6E4}">
                <adec:decorative xmlns:adec="http://schemas.microsoft.com/office/drawing/2017/decorative" val="1"/>
              </a:ext>
            </a:extLst>
          </p:cNvPr>
          <p:cNvSpPr/>
          <p:nvPr/>
        </p:nvSpPr>
        <p:spPr>
          <a:xfrm flipH="1">
            <a:off x="8725017" y="3197774"/>
            <a:ext cx="101600" cy="100236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srgbClr val="C00000"/>
              </a:solidFill>
              <a:effectLst/>
              <a:uLnTx/>
              <a:uFillTx/>
              <a:latin typeface="Calibri" panose="020F0502020204030204"/>
              <a:ea typeface="+mn-ea"/>
              <a:cs typeface="+mn-cs"/>
            </a:endParaRPr>
          </a:p>
        </p:txBody>
      </p:sp>
      <p:sp>
        <p:nvSpPr>
          <p:cNvPr id="19" name="Rectángulo 18">
            <a:extLst>
              <a:ext uri="{FF2B5EF4-FFF2-40B4-BE49-F238E27FC236}">
                <a16:creationId xmlns:a16="http://schemas.microsoft.com/office/drawing/2014/main" id="{36DF1C4B-6BC2-4B51-8433-E3F48420959A}"/>
              </a:ext>
              <a:ext uri="{C183D7F6-B498-43B3-948B-1728B52AA6E4}">
                <adec:decorative xmlns:adec="http://schemas.microsoft.com/office/drawing/2017/decorative" val="1"/>
              </a:ext>
            </a:extLst>
          </p:cNvPr>
          <p:cNvSpPr/>
          <p:nvPr/>
        </p:nvSpPr>
        <p:spPr>
          <a:xfrm flipH="1">
            <a:off x="8725367" y="1406543"/>
            <a:ext cx="101600" cy="100236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20" name="Cuadro de texto 47">
            <a:extLst>
              <a:ext uri="{FF2B5EF4-FFF2-40B4-BE49-F238E27FC236}">
                <a16:creationId xmlns:a16="http://schemas.microsoft.com/office/drawing/2014/main" id="{37C247B4-175D-4D11-B853-D2AF3DE04EB3}"/>
              </a:ext>
            </a:extLst>
          </p:cNvPr>
          <p:cNvSpPr txBox="1"/>
          <p:nvPr/>
        </p:nvSpPr>
        <p:spPr>
          <a:xfrm flipH="1">
            <a:off x="5981773" y="3708843"/>
            <a:ext cx="2693422" cy="307777"/>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1">
                <a:ln>
                  <a:noFill/>
                </a:ln>
                <a:solidFill>
                  <a:prstClr val="black">
                    <a:lumMod val="75000"/>
                    <a:lumOff val="25000"/>
                  </a:prstClr>
                </a:solidFill>
                <a:effectLst/>
                <a:uLnTx/>
                <a:uFillTx/>
                <a:latin typeface="Calibri" panose="020F0502020204030204"/>
                <a:ea typeface="+mn-ea"/>
                <a:cs typeface="+mn-cs"/>
              </a:rPr>
              <a:t>Financiamiento</a:t>
            </a:r>
            <a:endParaRPr kumimoji="0" lang="es-MX" sz="1400" b="0" i="0" u="none" strike="noStrike" kern="1200" cap="none" spc="0" normalizeH="0" baseline="0" noProof="1">
              <a:ln>
                <a:noFill/>
              </a:ln>
              <a:solidFill>
                <a:prstClr val="black">
                  <a:lumMod val="75000"/>
                  <a:lumOff val="25000"/>
                </a:prstClr>
              </a:solidFill>
              <a:effectLst/>
              <a:uLnTx/>
              <a:uFillTx/>
              <a:latin typeface="Calibri" panose="020F0502020204030204"/>
              <a:ea typeface="+mn-ea"/>
              <a:cs typeface="+mn-cs"/>
            </a:endParaRPr>
          </a:p>
        </p:txBody>
      </p:sp>
      <p:sp>
        <p:nvSpPr>
          <p:cNvPr id="21" name="Cuadro de texto 47">
            <a:extLst>
              <a:ext uri="{FF2B5EF4-FFF2-40B4-BE49-F238E27FC236}">
                <a16:creationId xmlns:a16="http://schemas.microsoft.com/office/drawing/2014/main" id="{A11FA36C-8B09-47A5-A9E8-B41DE0D47FEA}"/>
              </a:ext>
            </a:extLst>
          </p:cNvPr>
          <p:cNvSpPr txBox="1"/>
          <p:nvPr/>
        </p:nvSpPr>
        <p:spPr>
          <a:xfrm flipH="1">
            <a:off x="5981773" y="1736431"/>
            <a:ext cx="2693422" cy="615553"/>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1">
                <a:ln>
                  <a:noFill/>
                </a:ln>
                <a:solidFill>
                  <a:prstClr val="black">
                    <a:lumMod val="75000"/>
                    <a:lumOff val="25000"/>
                  </a:prstClr>
                </a:solidFill>
                <a:effectLst/>
                <a:uLnTx/>
                <a:uFillTx/>
                <a:latin typeface="Calibri" panose="020F0502020204030204"/>
                <a:ea typeface="+mn-ea"/>
                <a:cs typeface="+mn-cs"/>
              </a:rPr>
              <a:t>Ingresos Corrientes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1">
                <a:ln>
                  <a:noFill/>
                </a:ln>
                <a:solidFill>
                  <a:prstClr val="black">
                    <a:lumMod val="75000"/>
                    <a:lumOff val="25000"/>
                  </a:prstClr>
                </a:solidFill>
                <a:effectLst/>
                <a:uLnTx/>
                <a:uFillTx/>
                <a:latin typeface="Calibri" panose="020F0502020204030204"/>
                <a:ea typeface="+mn-ea"/>
                <a:cs typeface="+mn-cs"/>
              </a:rPr>
              <a:t>            </a:t>
            </a:r>
            <a:endParaRPr kumimoji="0" lang="es-MX" sz="1400" b="0" i="0" u="none" strike="noStrike" kern="1200" cap="none" spc="0" normalizeH="0" baseline="0" noProof="1">
              <a:ln>
                <a:noFill/>
              </a:ln>
              <a:solidFill>
                <a:prstClr val="black">
                  <a:lumMod val="75000"/>
                  <a:lumOff val="25000"/>
                </a:prstClr>
              </a:solidFill>
              <a:effectLst/>
              <a:uLnTx/>
              <a:uFillTx/>
              <a:latin typeface="Calibri" panose="020F0502020204030204"/>
              <a:ea typeface="+mn-ea"/>
              <a:cs typeface="+mn-cs"/>
            </a:endParaRPr>
          </a:p>
        </p:txBody>
      </p:sp>
      <p:sp>
        <p:nvSpPr>
          <p:cNvPr id="23" name="Cuadro de texto 47">
            <a:extLst>
              <a:ext uri="{FF2B5EF4-FFF2-40B4-BE49-F238E27FC236}">
                <a16:creationId xmlns:a16="http://schemas.microsoft.com/office/drawing/2014/main" id="{237F4DAA-F6F7-4DC2-B578-6D414BEF74B0}"/>
              </a:ext>
            </a:extLst>
          </p:cNvPr>
          <p:cNvSpPr txBox="1"/>
          <p:nvPr/>
        </p:nvSpPr>
        <p:spPr>
          <a:xfrm>
            <a:off x="8938407" y="4747962"/>
            <a:ext cx="1903168" cy="1231106"/>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4000" b="1" i="0" u="none" strike="noStrike" kern="1200" cap="none" spc="0" normalizeH="0" baseline="0" noProof="1">
                <a:ln>
                  <a:noFill/>
                </a:ln>
                <a:solidFill>
                  <a:srgbClr val="C00000"/>
                </a:solidFill>
                <a:effectLst/>
                <a:uLnTx/>
                <a:uFillTx/>
                <a:latin typeface="Calibri Light" panose="020F0302020204030204"/>
                <a:ea typeface="+mn-ea"/>
                <a:cs typeface="+mn-cs"/>
              </a:rPr>
              <a:t>103.3%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1">
                <a:ln>
                  <a:noFill/>
                </a:ln>
                <a:solidFill>
                  <a:srgbClr val="C00000"/>
                </a:solidFill>
                <a:effectLst/>
                <a:uLnTx/>
                <a:uFillTx/>
                <a:latin typeface="Calibri Light" panose="020F0302020204030204"/>
                <a:ea typeface="+mn-ea"/>
                <a:cs typeface="+mn-cs"/>
              </a:rPr>
              <a:t>Donaciones y transferencias</a:t>
            </a:r>
          </a:p>
        </p:txBody>
      </p:sp>
      <p:sp>
        <p:nvSpPr>
          <p:cNvPr id="25" name="Cuadro de texto 47">
            <a:extLst>
              <a:ext uri="{FF2B5EF4-FFF2-40B4-BE49-F238E27FC236}">
                <a16:creationId xmlns:a16="http://schemas.microsoft.com/office/drawing/2014/main" id="{DC0A9957-E152-49C0-B103-E3AA9D206C7A}"/>
              </a:ext>
            </a:extLst>
          </p:cNvPr>
          <p:cNvSpPr txBox="1"/>
          <p:nvPr/>
        </p:nvSpPr>
        <p:spPr>
          <a:xfrm>
            <a:off x="8938407" y="3237293"/>
            <a:ext cx="1903168" cy="923330"/>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4000" b="1" i="0" u="none" strike="noStrike" kern="1200" cap="none" spc="0" normalizeH="0" baseline="0" noProof="1">
                <a:ln>
                  <a:noFill/>
                </a:ln>
                <a:solidFill>
                  <a:srgbClr val="7F7F7F"/>
                </a:solidFill>
                <a:effectLst/>
                <a:uLnTx/>
                <a:uFillTx/>
                <a:latin typeface="Calibri Light" panose="020F0302020204030204"/>
                <a:ea typeface="+mn-ea"/>
                <a:cs typeface="+mn-cs"/>
              </a:rPr>
              <a:t>111.7%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1">
                <a:ln>
                  <a:noFill/>
                </a:ln>
                <a:solidFill>
                  <a:srgbClr val="7F7F7F"/>
                </a:solidFill>
                <a:effectLst/>
                <a:uLnTx/>
                <a:uFillTx/>
                <a:latin typeface="Calibri Light" panose="020F0302020204030204"/>
                <a:ea typeface="+mn-ea"/>
                <a:cs typeface="+mn-cs"/>
              </a:rPr>
              <a:t>Saldos de balance</a:t>
            </a:r>
          </a:p>
        </p:txBody>
      </p:sp>
      <p:sp>
        <p:nvSpPr>
          <p:cNvPr id="26" name="Cuadro de texto 47">
            <a:extLst>
              <a:ext uri="{FF2B5EF4-FFF2-40B4-BE49-F238E27FC236}">
                <a16:creationId xmlns:a16="http://schemas.microsoft.com/office/drawing/2014/main" id="{ECA5C0CC-DE7F-4793-B26A-CEF2C3D04658}"/>
              </a:ext>
            </a:extLst>
          </p:cNvPr>
          <p:cNvSpPr txBox="1"/>
          <p:nvPr/>
        </p:nvSpPr>
        <p:spPr>
          <a:xfrm>
            <a:off x="8938407" y="1138286"/>
            <a:ext cx="1652269" cy="1538883"/>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4000" b="1" i="0" u="none" strike="noStrike" kern="1200" cap="none" spc="0" normalizeH="0" baseline="0" noProof="1">
                <a:ln>
                  <a:noFill/>
                </a:ln>
                <a:solidFill>
                  <a:srgbClr val="404040"/>
                </a:solidFill>
                <a:effectLst/>
                <a:uLnTx/>
                <a:uFillTx/>
                <a:latin typeface="Calibri Light" panose="020F0302020204030204"/>
                <a:ea typeface="+mn-ea"/>
                <a:cs typeface="+mn-cs"/>
              </a:rPr>
              <a:t>160.1%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1">
                <a:ln>
                  <a:noFill/>
                </a:ln>
                <a:solidFill>
                  <a:srgbClr val="404040"/>
                </a:solidFill>
                <a:effectLst/>
                <a:uLnTx/>
                <a:uFillTx/>
                <a:latin typeface="Calibri Light" panose="020F0302020204030204"/>
                <a:ea typeface="+mn-ea"/>
                <a:cs typeface="+mn-cs"/>
              </a:rPr>
              <a:t>Impuestos y contribuciones obligatorias</a:t>
            </a:r>
          </a:p>
        </p:txBody>
      </p:sp>
      <p:sp>
        <p:nvSpPr>
          <p:cNvPr id="5" name="Cuadro de texto 47">
            <a:extLst>
              <a:ext uri="{FF2B5EF4-FFF2-40B4-BE49-F238E27FC236}">
                <a16:creationId xmlns:a16="http://schemas.microsoft.com/office/drawing/2014/main" id="{D5F3007E-0784-8484-49B8-E0D114A33126}"/>
              </a:ext>
            </a:extLst>
          </p:cNvPr>
          <p:cNvSpPr txBox="1"/>
          <p:nvPr/>
        </p:nvSpPr>
        <p:spPr>
          <a:xfrm flipH="1">
            <a:off x="5954478" y="5365056"/>
            <a:ext cx="2693422" cy="307777"/>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1">
                <a:ln>
                  <a:noFill/>
                </a:ln>
                <a:solidFill>
                  <a:prstClr val="black">
                    <a:lumMod val="75000"/>
                    <a:lumOff val="25000"/>
                  </a:prstClr>
                </a:solidFill>
                <a:effectLst/>
                <a:uLnTx/>
                <a:uFillTx/>
                <a:latin typeface="Calibri" panose="020F0502020204030204"/>
                <a:ea typeface="+mn-ea"/>
                <a:cs typeface="+mn-cs"/>
              </a:rPr>
              <a:t>Transferencias</a:t>
            </a:r>
            <a:endParaRPr kumimoji="0" lang="es-MX" sz="1400" b="0" i="0" u="none" strike="noStrike" kern="1200" cap="none" spc="0" normalizeH="0" baseline="0" noProof="1">
              <a:ln>
                <a:noFill/>
              </a:ln>
              <a:solidFill>
                <a:prstClr val="black">
                  <a:lumMod val="75000"/>
                  <a:lumOff val="25000"/>
                </a:prstClr>
              </a:solidFill>
              <a:effectLst/>
              <a:uLnTx/>
              <a:uFillTx/>
              <a:latin typeface="Calibri" panose="020F0502020204030204"/>
              <a:ea typeface="+mn-ea"/>
              <a:cs typeface="+mn-cs"/>
            </a:endParaRPr>
          </a:p>
        </p:txBody>
      </p:sp>
      <p:sp>
        <p:nvSpPr>
          <p:cNvPr id="7" name="CuadroTexto 6">
            <a:extLst>
              <a:ext uri="{FF2B5EF4-FFF2-40B4-BE49-F238E27FC236}">
                <a16:creationId xmlns:a16="http://schemas.microsoft.com/office/drawing/2014/main" id="{B08BE72F-7538-D4A5-1923-657F7502D25D}"/>
              </a:ext>
            </a:extLst>
          </p:cNvPr>
          <p:cNvSpPr txBox="1"/>
          <p:nvPr/>
        </p:nvSpPr>
        <p:spPr>
          <a:xfrm>
            <a:off x="6933063" y="491319"/>
            <a:ext cx="46265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C00000"/>
                </a:solidFill>
                <a:effectLst/>
                <a:uLnTx/>
                <a:uFillTx/>
                <a:latin typeface="Calibri" panose="020F0502020204030204"/>
                <a:ea typeface="+mn-ea"/>
                <a:cs typeface="+mn-cs"/>
              </a:rPr>
              <a:t>Principales partidas del ingreso ejecutado</a:t>
            </a:r>
          </a:p>
        </p:txBody>
      </p:sp>
      <p:grpSp>
        <p:nvGrpSpPr>
          <p:cNvPr id="3" name="Grupo 2">
            <a:extLst>
              <a:ext uri="{FF2B5EF4-FFF2-40B4-BE49-F238E27FC236}">
                <a16:creationId xmlns:a16="http://schemas.microsoft.com/office/drawing/2014/main" id="{B1A7A56B-B920-0E24-6957-BEDC35A6C185}"/>
              </a:ext>
            </a:extLst>
          </p:cNvPr>
          <p:cNvGrpSpPr/>
          <p:nvPr/>
        </p:nvGrpSpPr>
        <p:grpSpPr>
          <a:xfrm>
            <a:off x="504817" y="3617468"/>
            <a:ext cx="5346503" cy="2350494"/>
            <a:chOff x="477522" y="1461122"/>
            <a:chExt cx="4759496" cy="2348878"/>
          </a:xfrm>
        </p:grpSpPr>
        <p:sp>
          <p:nvSpPr>
            <p:cNvPr id="6" name="Rectángulo 5">
              <a:extLst>
                <a:ext uri="{FF2B5EF4-FFF2-40B4-BE49-F238E27FC236}">
                  <a16:creationId xmlns:a16="http://schemas.microsoft.com/office/drawing/2014/main" id="{04D49314-EB0B-9660-9A7E-1E06B379F8AC}"/>
                </a:ext>
              </a:extLst>
            </p:cNvPr>
            <p:cNvSpPr/>
            <p:nvPr/>
          </p:nvSpPr>
          <p:spPr>
            <a:xfrm>
              <a:off x="568037" y="1461122"/>
              <a:ext cx="4668981" cy="23488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upo 7">
              <a:extLst>
                <a:ext uri="{FF2B5EF4-FFF2-40B4-BE49-F238E27FC236}">
                  <a16:creationId xmlns:a16="http://schemas.microsoft.com/office/drawing/2014/main" id="{AFB206F9-F159-4403-F2D3-CE3200333070}"/>
                </a:ext>
              </a:extLst>
            </p:cNvPr>
            <p:cNvGrpSpPr/>
            <p:nvPr/>
          </p:nvGrpSpPr>
          <p:grpSpPr>
            <a:xfrm>
              <a:off x="477522" y="1749591"/>
              <a:ext cx="4556472" cy="2005675"/>
              <a:chOff x="334204" y="1743197"/>
              <a:chExt cx="4627909" cy="1957502"/>
            </a:xfrm>
          </p:grpSpPr>
          <p:graphicFrame>
            <p:nvGraphicFramePr>
              <p:cNvPr id="9" name="Marcador de contenido 26" descr="Gráfico">
                <a:extLst>
                  <a:ext uri="{FF2B5EF4-FFF2-40B4-BE49-F238E27FC236}">
                    <a16:creationId xmlns:a16="http://schemas.microsoft.com/office/drawing/2014/main" id="{DF199C20-52D8-7C6F-AA16-082CAF0DECDC}"/>
                  </a:ext>
                </a:extLst>
              </p:cNvPr>
              <p:cNvGraphicFramePr>
                <a:graphicFrameLocks/>
              </p:cNvGraphicFramePr>
              <p:nvPr/>
            </p:nvGraphicFramePr>
            <p:xfrm>
              <a:off x="360175" y="2053173"/>
              <a:ext cx="1316880" cy="11613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Marcador de contenido 11" descr="Gráfico">
                <a:extLst>
                  <a:ext uri="{FF2B5EF4-FFF2-40B4-BE49-F238E27FC236}">
                    <a16:creationId xmlns:a16="http://schemas.microsoft.com/office/drawing/2014/main" id="{40589D8C-6A57-7B86-3173-96F4B30701C8}"/>
                  </a:ext>
                </a:extLst>
              </p:cNvPr>
              <p:cNvGraphicFramePr>
                <a:graphicFrameLocks/>
              </p:cNvGraphicFramePr>
              <p:nvPr/>
            </p:nvGraphicFramePr>
            <p:xfrm>
              <a:off x="1930164" y="2053173"/>
              <a:ext cx="1481012" cy="116101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Marcador de contenido 11" descr="Gráfico">
                <a:extLst>
                  <a:ext uri="{FF2B5EF4-FFF2-40B4-BE49-F238E27FC236}">
                    <a16:creationId xmlns:a16="http://schemas.microsoft.com/office/drawing/2014/main" id="{CB48D5C9-1482-713B-6DC4-A8FB90A0C40F}"/>
                  </a:ext>
                </a:extLst>
              </p:cNvPr>
              <p:cNvGraphicFramePr>
                <a:graphicFrameLocks/>
              </p:cNvGraphicFramePr>
              <p:nvPr/>
            </p:nvGraphicFramePr>
            <p:xfrm>
              <a:off x="3481101" y="2053173"/>
              <a:ext cx="1481012" cy="1161017"/>
            </p:xfrm>
            <a:graphic>
              <a:graphicData uri="http://schemas.openxmlformats.org/drawingml/2006/chart">
                <c:chart xmlns:c="http://schemas.openxmlformats.org/drawingml/2006/chart" xmlns:r="http://schemas.openxmlformats.org/officeDocument/2006/relationships" r:id="rId6"/>
              </a:graphicData>
            </a:graphic>
          </p:graphicFrame>
          <p:sp>
            <p:nvSpPr>
              <p:cNvPr id="14" name="objeto 21">
                <a:extLst>
                  <a:ext uri="{FF2B5EF4-FFF2-40B4-BE49-F238E27FC236}">
                    <a16:creationId xmlns:a16="http://schemas.microsoft.com/office/drawing/2014/main" id="{C01DB13A-345E-9C81-67B7-543FAE5C09CA}"/>
                  </a:ext>
                </a:extLst>
              </p:cNvPr>
              <p:cNvSpPr txBox="1"/>
              <p:nvPr/>
            </p:nvSpPr>
            <p:spPr>
              <a:xfrm>
                <a:off x="2018599" y="3194337"/>
                <a:ext cx="1317308" cy="492632"/>
              </a:xfrm>
              <a:prstGeom prst="roundRect">
                <a:avLst/>
              </a:prstGeom>
              <a:solidFill>
                <a:srgbClr val="2E75B6"/>
              </a:solidFill>
              <a:ln>
                <a:noFill/>
              </a:ln>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MX" sz="1400" b="0" i="0" u="none" strike="noStrike" kern="1200" cap="none" spc="0" normalizeH="0" baseline="0" noProof="0" dirty="0">
                    <a:ln>
                      <a:noFill/>
                    </a:ln>
                    <a:solidFill>
                      <a:prstClr val="white"/>
                    </a:solidFill>
                    <a:effectLst/>
                    <a:uLnTx/>
                    <a:uFillTx/>
                    <a:latin typeface="Calibri" panose="020F0502020204030204"/>
                    <a:ea typeface="+mn-ea"/>
                    <a:cs typeface="Arial"/>
                  </a:rPr>
                  <a:t>Transferencias</a:t>
                </a:r>
              </a:p>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MX" sz="1400" b="0" i="0" u="none" strike="noStrike" kern="1200" cap="none" spc="0" normalizeH="0" baseline="0" noProof="0" dirty="0">
                    <a:ln>
                      <a:noFill/>
                    </a:ln>
                    <a:solidFill>
                      <a:prstClr val="white"/>
                    </a:solidFill>
                    <a:effectLst/>
                    <a:uLnTx/>
                    <a:uFillTx/>
                    <a:latin typeface="Calibri" panose="020F0502020204030204"/>
                    <a:ea typeface="+mn-ea"/>
                    <a:cs typeface="Arial"/>
                  </a:rPr>
                  <a:t>S/   10 649</a:t>
                </a:r>
              </a:p>
            </p:txBody>
          </p:sp>
          <p:sp>
            <p:nvSpPr>
              <p:cNvPr id="15" name="objeto 22">
                <a:extLst>
                  <a:ext uri="{FF2B5EF4-FFF2-40B4-BE49-F238E27FC236}">
                    <a16:creationId xmlns:a16="http://schemas.microsoft.com/office/drawing/2014/main" id="{26690FA2-67F6-F640-F799-A6D1250DD4CF}"/>
                  </a:ext>
                </a:extLst>
              </p:cNvPr>
              <p:cNvSpPr txBox="1"/>
              <p:nvPr/>
            </p:nvSpPr>
            <p:spPr>
              <a:xfrm>
                <a:off x="3599085" y="3208067"/>
                <a:ext cx="1317308" cy="492632"/>
              </a:xfrm>
              <a:prstGeom prst="roundRect">
                <a:avLst/>
              </a:prstGeom>
              <a:solidFill>
                <a:schemeClr val="accent3"/>
              </a:solidFill>
              <a:ln>
                <a:noFill/>
              </a:ln>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MX" sz="1400" b="0" i="0" u="none" strike="noStrike" kern="1200" cap="none" spc="0" normalizeH="0" baseline="0" noProof="0" dirty="0">
                    <a:ln>
                      <a:noFill/>
                    </a:ln>
                    <a:solidFill>
                      <a:prstClr val="white"/>
                    </a:solidFill>
                    <a:effectLst/>
                    <a:uLnTx/>
                    <a:uFillTx/>
                    <a:latin typeface="Calibri" panose="020F0502020204030204"/>
                    <a:ea typeface="+mn-ea"/>
                    <a:cs typeface="Arial"/>
                  </a:rPr>
                  <a:t>Financiamiento</a:t>
                </a:r>
              </a:p>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MX" sz="1400" b="0" i="0" u="none" strike="noStrike" kern="1200" cap="none" spc="0" normalizeH="0" baseline="0" noProof="0" dirty="0">
                    <a:ln>
                      <a:noFill/>
                    </a:ln>
                    <a:solidFill>
                      <a:prstClr val="white"/>
                    </a:solidFill>
                    <a:effectLst/>
                    <a:uLnTx/>
                    <a:uFillTx/>
                    <a:latin typeface="Calibri" panose="020F0502020204030204"/>
                    <a:ea typeface="+mn-ea"/>
                    <a:cs typeface="Arial"/>
                  </a:rPr>
                  <a:t>S/   5 993 </a:t>
                </a:r>
              </a:p>
            </p:txBody>
          </p:sp>
          <p:sp>
            <p:nvSpPr>
              <p:cNvPr id="16" name="objeto 20">
                <a:extLst>
                  <a:ext uri="{FF2B5EF4-FFF2-40B4-BE49-F238E27FC236}">
                    <a16:creationId xmlns:a16="http://schemas.microsoft.com/office/drawing/2014/main" id="{9826F014-452D-615C-DDCD-DCCD1466FB62}"/>
                  </a:ext>
                </a:extLst>
              </p:cNvPr>
              <p:cNvSpPr txBox="1"/>
              <p:nvPr/>
            </p:nvSpPr>
            <p:spPr>
              <a:xfrm>
                <a:off x="552184" y="2506665"/>
                <a:ext cx="908033" cy="289823"/>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MX" sz="1800" b="1" i="0" u="none" strike="noStrike" kern="1200" cap="none" spc="0" normalizeH="0" baseline="0" noProof="0" dirty="0">
                    <a:ln>
                      <a:noFill/>
                    </a:ln>
                    <a:solidFill>
                      <a:srgbClr val="C00000"/>
                    </a:solidFill>
                    <a:effectLst/>
                    <a:uLnTx/>
                    <a:uFillTx/>
                    <a:latin typeface="Calibri Light" panose="020F0302020204030204"/>
                    <a:ea typeface="+mn-ea"/>
                    <a:cs typeface="Arial"/>
                  </a:rPr>
                  <a:t>6%</a:t>
                </a:r>
              </a:p>
            </p:txBody>
          </p:sp>
          <p:sp>
            <p:nvSpPr>
              <p:cNvPr id="17" name="objeto 21">
                <a:extLst>
                  <a:ext uri="{FF2B5EF4-FFF2-40B4-BE49-F238E27FC236}">
                    <a16:creationId xmlns:a16="http://schemas.microsoft.com/office/drawing/2014/main" id="{6F669640-7771-E687-260C-4446E3B0AFCB}"/>
                  </a:ext>
                </a:extLst>
              </p:cNvPr>
              <p:cNvSpPr txBox="1"/>
              <p:nvPr/>
            </p:nvSpPr>
            <p:spPr>
              <a:xfrm>
                <a:off x="2186082" y="2492935"/>
                <a:ext cx="1007276" cy="289823"/>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MX" sz="1800" b="1" i="0" u="none" strike="noStrike" kern="1200" cap="none" spc="-5" normalizeH="0" baseline="0" noProof="0" dirty="0">
                    <a:ln>
                      <a:noFill/>
                    </a:ln>
                    <a:solidFill>
                      <a:srgbClr val="2E75B6"/>
                    </a:solidFill>
                    <a:effectLst/>
                    <a:uLnTx/>
                    <a:uFillTx/>
                    <a:latin typeface="Calibri Light" panose="020F0302020204030204"/>
                    <a:ea typeface="+mn-ea"/>
                    <a:cs typeface="Arial"/>
                  </a:rPr>
                  <a:t>60%</a:t>
                </a:r>
                <a:endParaRPr kumimoji="0" lang="es-MX" sz="1800" b="1" i="0" u="none" strike="noStrike" kern="1200" cap="none" spc="0" normalizeH="0" baseline="0" noProof="0" dirty="0">
                  <a:ln>
                    <a:noFill/>
                  </a:ln>
                  <a:solidFill>
                    <a:srgbClr val="2E75B6"/>
                  </a:solidFill>
                  <a:effectLst/>
                  <a:uLnTx/>
                  <a:uFillTx/>
                  <a:latin typeface="Calibri Light" panose="020F0302020204030204"/>
                  <a:ea typeface="+mn-ea"/>
                  <a:cs typeface="Arial"/>
                </a:endParaRPr>
              </a:p>
            </p:txBody>
          </p:sp>
          <p:sp>
            <p:nvSpPr>
              <p:cNvPr id="22" name="objeto 22">
                <a:extLst>
                  <a:ext uri="{FF2B5EF4-FFF2-40B4-BE49-F238E27FC236}">
                    <a16:creationId xmlns:a16="http://schemas.microsoft.com/office/drawing/2014/main" id="{70BDA1B7-FBF6-6C42-3C57-99412BFD4051}"/>
                  </a:ext>
                </a:extLst>
              </p:cNvPr>
              <p:cNvSpPr txBox="1"/>
              <p:nvPr/>
            </p:nvSpPr>
            <p:spPr>
              <a:xfrm>
                <a:off x="3747776" y="2506665"/>
                <a:ext cx="960018" cy="289823"/>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MX" sz="1800" b="1" i="0" u="none" strike="noStrike" kern="1200" cap="none" spc="0" normalizeH="0" baseline="0" noProof="0" dirty="0">
                    <a:ln>
                      <a:noFill/>
                    </a:ln>
                    <a:solidFill>
                      <a:srgbClr val="A5A5A5"/>
                    </a:solidFill>
                    <a:effectLst/>
                    <a:uLnTx/>
                    <a:uFillTx/>
                    <a:latin typeface="Calibri Light" panose="020F0302020204030204"/>
                    <a:ea typeface="+mn-ea"/>
                    <a:cs typeface="Arial"/>
                  </a:rPr>
                  <a:t>34%</a:t>
                </a:r>
              </a:p>
            </p:txBody>
          </p:sp>
          <p:sp>
            <p:nvSpPr>
              <p:cNvPr id="24" name="objeto 20">
                <a:extLst>
                  <a:ext uri="{FF2B5EF4-FFF2-40B4-BE49-F238E27FC236}">
                    <a16:creationId xmlns:a16="http://schemas.microsoft.com/office/drawing/2014/main" id="{32CBD3BE-F8D7-7F98-0348-AC687AD19278}"/>
                  </a:ext>
                </a:extLst>
              </p:cNvPr>
              <p:cNvSpPr txBox="1"/>
              <p:nvPr/>
            </p:nvSpPr>
            <p:spPr>
              <a:xfrm>
                <a:off x="334204" y="3194337"/>
                <a:ext cx="1426061" cy="492632"/>
              </a:xfrm>
              <a:prstGeom prst="roundRect">
                <a:avLst/>
              </a:prstGeom>
              <a:solidFill>
                <a:srgbClr val="C00000"/>
              </a:solidFill>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MX" sz="1400" b="0" i="0" u="none" strike="noStrike" kern="1200" cap="none" spc="0" normalizeH="0" baseline="0" noProof="0" dirty="0">
                    <a:ln>
                      <a:noFill/>
                    </a:ln>
                    <a:solidFill>
                      <a:prstClr val="white"/>
                    </a:solidFill>
                    <a:effectLst/>
                    <a:uLnTx/>
                    <a:uFillTx/>
                    <a:latin typeface="Calibri" panose="020F0502020204030204"/>
                    <a:ea typeface="+mn-ea"/>
                    <a:cs typeface="Arial"/>
                  </a:rPr>
                  <a:t>Ingresos corrientes</a:t>
                </a:r>
              </a:p>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MX" sz="1400" b="0" i="0" u="none" strike="noStrike" kern="1200" cap="none" spc="0" normalizeH="0" baseline="0" noProof="0" dirty="0">
                    <a:ln>
                      <a:noFill/>
                    </a:ln>
                    <a:solidFill>
                      <a:prstClr val="white"/>
                    </a:solidFill>
                    <a:effectLst/>
                    <a:uLnTx/>
                    <a:uFillTx/>
                    <a:latin typeface="Calibri" panose="020F0502020204030204"/>
                    <a:ea typeface="+mn-ea"/>
                    <a:cs typeface="Arial"/>
                  </a:rPr>
                  <a:t>S/   1 018</a:t>
                </a:r>
              </a:p>
            </p:txBody>
          </p:sp>
          <p:sp>
            <p:nvSpPr>
              <p:cNvPr id="27" name="Marcador de texto 3">
                <a:extLst>
                  <a:ext uri="{FF2B5EF4-FFF2-40B4-BE49-F238E27FC236}">
                    <a16:creationId xmlns:a16="http://schemas.microsoft.com/office/drawing/2014/main" id="{83872FF1-7A99-D9D8-BD7B-49DC330B8AB4}"/>
                  </a:ext>
                </a:extLst>
              </p:cNvPr>
              <p:cNvSpPr txBox="1">
                <a:spLocks/>
              </p:cNvSpPr>
              <p:nvPr/>
            </p:nvSpPr>
            <p:spPr>
              <a:xfrm>
                <a:off x="819621" y="1743197"/>
                <a:ext cx="3789362" cy="3454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1600" b="1" i="0" u="none" strike="noStrike" kern="1200" cap="none" spc="0" normalizeH="0" baseline="0" noProof="0" dirty="0">
                    <a:ln>
                      <a:noFill/>
                    </a:ln>
                    <a:solidFill>
                      <a:prstClr val="black"/>
                    </a:solidFill>
                    <a:effectLst/>
                    <a:uLnTx/>
                    <a:uFillTx/>
                    <a:latin typeface="Calibri" panose="020F0502020204030204"/>
                    <a:ea typeface="+mn-ea"/>
                    <a:cs typeface="+mn-cs"/>
                  </a:rPr>
                  <a:t>Ejecución 2022</a:t>
                </a:r>
              </a:p>
            </p:txBody>
          </p:sp>
        </p:grpSp>
      </p:grpSp>
      <p:sp>
        <p:nvSpPr>
          <p:cNvPr id="30" name="Título 1">
            <a:extLst>
              <a:ext uri="{FF2B5EF4-FFF2-40B4-BE49-F238E27FC236}">
                <a16:creationId xmlns:a16="http://schemas.microsoft.com/office/drawing/2014/main" id="{2CCFAB92-943F-F0C3-47B0-8270397C8F85}"/>
              </a:ext>
            </a:extLst>
          </p:cNvPr>
          <p:cNvSpPr>
            <a:spLocks noGrp="1"/>
          </p:cNvSpPr>
          <p:nvPr>
            <p:ph type="title"/>
          </p:nvPr>
        </p:nvSpPr>
        <p:spPr>
          <a:xfrm>
            <a:off x="128516" y="194805"/>
            <a:ext cx="6804548" cy="1115380"/>
          </a:xfrm>
        </p:spPr>
        <p:txBody>
          <a:bodyPr rtlCol="0">
            <a:noAutofit/>
          </a:bodyPr>
          <a:lstStyle/>
          <a:p>
            <a:pPr rtl="0"/>
            <a:r>
              <a:rPr lang="es-ES" sz="2000" b="1" dirty="0">
                <a:solidFill>
                  <a:schemeClr val="tx1">
                    <a:lumMod val="65000"/>
                    <a:lumOff val="35000"/>
                  </a:schemeClr>
                </a:solidFill>
                <a:latin typeface="Arial "/>
              </a:rPr>
              <a:t>En el 2022 los Gobiernos Regionales ejecutaron el 108.3% de su presupuesto de ingreso</a:t>
            </a:r>
            <a:endParaRPr lang="es-MX" sz="2000" noProof="1"/>
          </a:p>
        </p:txBody>
      </p:sp>
      <p:sp>
        <p:nvSpPr>
          <p:cNvPr id="32" name="Marcador de número de diapositiva 31">
            <a:extLst>
              <a:ext uri="{FF2B5EF4-FFF2-40B4-BE49-F238E27FC236}">
                <a16:creationId xmlns:a16="http://schemas.microsoft.com/office/drawing/2014/main" id="{E93C0307-AEEF-0089-921E-2D29D1812074}"/>
              </a:ext>
            </a:extLst>
          </p:cNvPr>
          <p:cNvSpPr>
            <a:spLocks noGrp="1"/>
          </p:cNvSpPr>
          <p:nvPr>
            <p:ph type="sldNum" sz="quarter" idx="12"/>
          </p:nvPr>
        </p:nvSpPr>
        <p:spPr/>
        <p:txBody>
          <a:bodyPr/>
          <a:lstStyle/>
          <a:p>
            <a:fld id="{E391E93C-D7FD-40F9-BA37-0E9A46B54C72}" type="slidenum">
              <a:rPr lang="es-PE" smtClean="0"/>
              <a:t>28</a:t>
            </a:fld>
            <a:endParaRPr lang="es-PE"/>
          </a:p>
        </p:txBody>
      </p:sp>
    </p:spTree>
    <p:extLst>
      <p:ext uri="{BB962C8B-B14F-4D97-AF65-F5344CB8AC3E}">
        <p14:creationId xmlns:p14="http://schemas.microsoft.com/office/powerpoint/2010/main" val="2889639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áfico 9" descr="Este es un gráfico">
            <a:extLst>
              <a:ext uri="{FF2B5EF4-FFF2-40B4-BE49-F238E27FC236}">
                <a16:creationId xmlns:a16="http://schemas.microsoft.com/office/drawing/2014/main" id="{E66CA3D8-2C78-46B3-B39E-61C3B1570440}"/>
              </a:ext>
            </a:extLst>
          </p:cNvPr>
          <p:cNvGraphicFramePr/>
          <p:nvPr>
            <p:extLst>
              <p:ext uri="{D42A27DB-BD31-4B8C-83A1-F6EECF244321}">
                <p14:modId xmlns:p14="http://schemas.microsoft.com/office/powerpoint/2010/main" val="315463858"/>
              </p:ext>
            </p:extLst>
          </p:nvPr>
        </p:nvGraphicFramePr>
        <p:xfrm>
          <a:off x="851977" y="1313694"/>
          <a:ext cx="3805270" cy="2412984"/>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ángulo 12">
            <a:extLst>
              <a:ext uri="{FF2B5EF4-FFF2-40B4-BE49-F238E27FC236}">
                <a16:creationId xmlns:a16="http://schemas.microsoft.com/office/drawing/2014/main" id="{59558963-A249-4EED-94EF-6C0741E91F31}"/>
              </a:ext>
              <a:ext uri="{C183D7F6-B498-43B3-948B-1728B52AA6E4}">
                <adec:decorative xmlns:adec="http://schemas.microsoft.com/office/drawing/2017/decorative" val="1"/>
              </a:ext>
            </a:extLst>
          </p:cNvPr>
          <p:cNvSpPr/>
          <p:nvPr/>
        </p:nvSpPr>
        <p:spPr>
          <a:xfrm>
            <a:off x="8714638" y="4862332"/>
            <a:ext cx="101600" cy="10023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18" name="Rectángulo 17">
            <a:extLst>
              <a:ext uri="{FF2B5EF4-FFF2-40B4-BE49-F238E27FC236}">
                <a16:creationId xmlns:a16="http://schemas.microsoft.com/office/drawing/2014/main" id="{C34FFC4B-C0FD-40B7-84F6-1581A1DBE100}"/>
              </a:ext>
              <a:ext uri="{C183D7F6-B498-43B3-948B-1728B52AA6E4}">
                <adec:decorative xmlns:adec="http://schemas.microsoft.com/office/drawing/2017/decorative" val="1"/>
              </a:ext>
            </a:extLst>
          </p:cNvPr>
          <p:cNvSpPr/>
          <p:nvPr/>
        </p:nvSpPr>
        <p:spPr>
          <a:xfrm flipH="1">
            <a:off x="8725017" y="3197774"/>
            <a:ext cx="101600" cy="100236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srgbClr val="C00000"/>
              </a:solidFill>
              <a:effectLst/>
              <a:uLnTx/>
              <a:uFillTx/>
              <a:latin typeface="Calibri" panose="020F0502020204030204"/>
              <a:ea typeface="+mn-ea"/>
              <a:cs typeface="+mn-cs"/>
            </a:endParaRPr>
          </a:p>
        </p:txBody>
      </p:sp>
      <p:sp>
        <p:nvSpPr>
          <p:cNvPr id="19" name="Rectángulo 18">
            <a:extLst>
              <a:ext uri="{FF2B5EF4-FFF2-40B4-BE49-F238E27FC236}">
                <a16:creationId xmlns:a16="http://schemas.microsoft.com/office/drawing/2014/main" id="{36DF1C4B-6BC2-4B51-8433-E3F48420959A}"/>
              </a:ext>
              <a:ext uri="{C183D7F6-B498-43B3-948B-1728B52AA6E4}">
                <adec:decorative xmlns:adec="http://schemas.microsoft.com/office/drawing/2017/decorative" val="1"/>
              </a:ext>
            </a:extLst>
          </p:cNvPr>
          <p:cNvSpPr/>
          <p:nvPr/>
        </p:nvSpPr>
        <p:spPr>
          <a:xfrm flipH="1">
            <a:off x="8725367" y="1406543"/>
            <a:ext cx="101600" cy="100236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20" name="Cuadro de texto 47">
            <a:extLst>
              <a:ext uri="{FF2B5EF4-FFF2-40B4-BE49-F238E27FC236}">
                <a16:creationId xmlns:a16="http://schemas.microsoft.com/office/drawing/2014/main" id="{37C247B4-175D-4D11-B853-D2AF3DE04EB3}"/>
              </a:ext>
            </a:extLst>
          </p:cNvPr>
          <p:cNvSpPr txBox="1"/>
          <p:nvPr/>
        </p:nvSpPr>
        <p:spPr>
          <a:xfrm flipH="1">
            <a:off x="5981773" y="3708843"/>
            <a:ext cx="2693422" cy="307777"/>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1">
                <a:ln>
                  <a:noFill/>
                </a:ln>
                <a:solidFill>
                  <a:prstClr val="black">
                    <a:lumMod val="75000"/>
                    <a:lumOff val="25000"/>
                  </a:prstClr>
                </a:solidFill>
                <a:effectLst/>
                <a:uLnTx/>
                <a:uFillTx/>
                <a:latin typeface="Calibri" panose="020F0502020204030204"/>
                <a:ea typeface="+mn-ea"/>
                <a:cs typeface="+mn-cs"/>
              </a:rPr>
              <a:t>Transferencias</a:t>
            </a:r>
            <a:endParaRPr kumimoji="0" lang="es-MX" sz="1400" b="0" i="0" u="none" strike="noStrike" kern="1200" cap="none" spc="0" normalizeH="0" baseline="0" noProof="1">
              <a:ln>
                <a:noFill/>
              </a:ln>
              <a:solidFill>
                <a:prstClr val="black">
                  <a:lumMod val="75000"/>
                  <a:lumOff val="25000"/>
                </a:prstClr>
              </a:solidFill>
              <a:effectLst/>
              <a:uLnTx/>
              <a:uFillTx/>
              <a:latin typeface="Calibri" panose="020F0502020204030204"/>
              <a:ea typeface="+mn-ea"/>
              <a:cs typeface="+mn-cs"/>
            </a:endParaRPr>
          </a:p>
        </p:txBody>
      </p:sp>
      <p:sp>
        <p:nvSpPr>
          <p:cNvPr id="21" name="Cuadro de texto 47">
            <a:extLst>
              <a:ext uri="{FF2B5EF4-FFF2-40B4-BE49-F238E27FC236}">
                <a16:creationId xmlns:a16="http://schemas.microsoft.com/office/drawing/2014/main" id="{A11FA36C-8B09-47A5-A9E8-B41DE0D47FEA}"/>
              </a:ext>
            </a:extLst>
          </p:cNvPr>
          <p:cNvSpPr txBox="1"/>
          <p:nvPr/>
        </p:nvSpPr>
        <p:spPr>
          <a:xfrm flipH="1">
            <a:off x="5981773" y="1736431"/>
            <a:ext cx="2693422" cy="615553"/>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1">
                <a:ln>
                  <a:noFill/>
                </a:ln>
                <a:solidFill>
                  <a:prstClr val="black">
                    <a:lumMod val="75000"/>
                    <a:lumOff val="25000"/>
                  </a:prstClr>
                </a:solidFill>
                <a:effectLst/>
                <a:uLnTx/>
                <a:uFillTx/>
                <a:latin typeface="Calibri" panose="020F0502020204030204"/>
                <a:ea typeface="+mn-ea"/>
                <a:cs typeface="+mn-cs"/>
              </a:rPr>
              <a:t>Ingresos Corrientes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1">
                <a:ln>
                  <a:noFill/>
                </a:ln>
                <a:solidFill>
                  <a:prstClr val="black">
                    <a:lumMod val="75000"/>
                    <a:lumOff val="25000"/>
                  </a:prstClr>
                </a:solidFill>
                <a:effectLst/>
                <a:uLnTx/>
                <a:uFillTx/>
                <a:latin typeface="Calibri" panose="020F0502020204030204"/>
                <a:ea typeface="+mn-ea"/>
                <a:cs typeface="+mn-cs"/>
              </a:rPr>
              <a:t>            </a:t>
            </a:r>
            <a:endParaRPr kumimoji="0" lang="es-MX" sz="1400" b="0" i="0" u="none" strike="noStrike" kern="1200" cap="none" spc="0" normalizeH="0" baseline="0" noProof="1">
              <a:ln>
                <a:noFill/>
              </a:ln>
              <a:solidFill>
                <a:prstClr val="black">
                  <a:lumMod val="75000"/>
                  <a:lumOff val="25000"/>
                </a:prstClr>
              </a:solidFill>
              <a:effectLst/>
              <a:uLnTx/>
              <a:uFillTx/>
              <a:latin typeface="Calibri" panose="020F0502020204030204"/>
              <a:ea typeface="+mn-ea"/>
              <a:cs typeface="+mn-cs"/>
            </a:endParaRPr>
          </a:p>
        </p:txBody>
      </p:sp>
      <p:sp>
        <p:nvSpPr>
          <p:cNvPr id="23" name="Cuadro de texto 47">
            <a:extLst>
              <a:ext uri="{FF2B5EF4-FFF2-40B4-BE49-F238E27FC236}">
                <a16:creationId xmlns:a16="http://schemas.microsoft.com/office/drawing/2014/main" id="{237F4DAA-F6F7-4DC2-B578-6D414BEF74B0}"/>
              </a:ext>
            </a:extLst>
          </p:cNvPr>
          <p:cNvSpPr txBox="1"/>
          <p:nvPr/>
        </p:nvSpPr>
        <p:spPr>
          <a:xfrm>
            <a:off x="8938407" y="4747962"/>
            <a:ext cx="1903168" cy="1231106"/>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4000" b="1" i="0" u="none" strike="noStrike" kern="1200" cap="none" spc="0" normalizeH="0" baseline="0" noProof="1">
                <a:ln>
                  <a:noFill/>
                </a:ln>
                <a:solidFill>
                  <a:srgbClr val="C00000"/>
                </a:solidFill>
                <a:effectLst/>
                <a:uLnTx/>
                <a:uFillTx/>
                <a:latin typeface="Calibri Light" panose="020F0302020204030204"/>
                <a:ea typeface="+mn-ea"/>
                <a:cs typeface="+mn-cs"/>
              </a:rPr>
              <a:t>92.1%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1">
                <a:ln>
                  <a:noFill/>
                </a:ln>
                <a:solidFill>
                  <a:srgbClr val="C00000"/>
                </a:solidFill>
                <a:effectLst/>
                <a:uLnTx/>
                <a:uFillTx/>
                <a:latin typeface="Calibri Light" panose="020F0302020204030204"/>
                <a:ea typeface="+mn-ea"/>
                <a:cs typeface="+mn-cs"/>
              </a:rPr>
              <a:t>Saldos de balance y endeudamiento</a:t>
            </a:r>
          </a:p>
        </p:txBody>
      </p:sp>
      <p:sp>
        <p:nvSpPr>
          <p:cNvPr id="25" name="Cuadro de texto 47">
            <a:extLst>
              <a:ext uri="{FF2B5EF4-FFF2-40B4-BE49-F238E27FC236}">
                <a16:creationId xmlns:a16="http://schemas.microsoft.com/office/drawing/2014/main" id="{DC0A9957-E152-49C0-B103-E3AA9D206C7A}"/>
              </a:ext>
            </a:extLst>
          </p:cNvPr>
          <p:cNvSpPr txBox="1"/>
          <p:nvPr/>
        </p:nvSpPr>
        <p:spPr>
          <a:xfrm>
            <a:off x="8938407" y="3083405"/>
            <a:ext cx="1903168" cy="1231106"/>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4000" b="1" i="0" u="none" strike="noStrike" kern="1200" cap="none" spc="0" normalizeH="0" baseline="0" noProof="1">
                <a:ln>
                  <a:noFill/>
                </a:ln>
                <a:solidFill>
                  <a:srgbClr val="7F7F7F"/>
                </a:solidFill>
                <a:effectLst/>
                <a:uLnTx/>
                <a:uFillTx/>
                <a:latin typeface="Calibri Light" panose="020F0302020204030204"/>
                <a:ea typeface="+mn-ea"/>
                <a:cs typeface="+mn-cs"/>
              </a:rPr>
              <a:t>103.3%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1">
                <a:ln>
                  <a:noFill/>
                </a:ln>
                <a:solidFill>
                  <a:srgbClr val="7F7F7F"/>
                </a:solidFill>
                <a:effectLst/>
                <a:uLnTx/>
                <a:uFillTx/>
                <a:latin typeface="Calibri Light" panose="020F0302020204030204"/>
                <a:ea typeface="+mn-ea"/>
                <a:cs typeface="+mn-cs"/>
              </a:rPr>
              <a:t>Donac. y transferencias</a:t>
            </a:r>
          </a:p>
        </p:txBody>
      </p:sp>
      <p:sp>
        <p:nvSpPr>
          <p:cNvPr id="26" name="Cuadro de texto 47">
            <a:extLst>
              <a:ext uri="{FF2B5EF4-FFF2-40B4-BE49-F238E27FC236}">
                <a16:creationId xmlns:a16="http://schemas.microsoft.com/office/drawing/2014/main" id="{ECA5C0CC-DE7F-4793-B26A-CEF2C3D04658}"/>
              </a:ext>
            </a:extLst>
          </p:cNvPr>
          <p:cNvSpPr txBox="1"/>
          <p:nvPr/>
        </p:nvSpPr>
        <p:spPr>
          <a:xfrm>
            <a:off x="8938407" y="1138286"/>
            <a:ext cx="1652269" cy="1538883"/>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4000" b="1" i="0" u="none" strike="noStrike" kern="1200" cap="none" spc="0" normalizeH="0" baseline="0" noProof="1">
                <a:ln>
                  <a:noFill/>
                </a:ln>
                <a:solidFill>
                  <a:srgbClr val="404040"/>
                </a:solidFill>
                <a:effectLst/>
                <a:uLnTx/>
                <a:uFillTx/>
                <a:latin typeface="Calibri Light" panose="020F0302020204030204"/>
                <a:ea typeface="+mn-ea"/>
                <a:cs typeface="+mn-cs"/>
              </a:rPr>
              <a:t>98.1%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1">
                <a:ln>
                  <a:noFill/>
                </a:ln>
                <a:solidFill>
                  <a:srgbClr val="404040"/>
                </a:solidFill>
                <a:effectLst/>
                <a:uLnTx/>
                <a:uFillTx/>
                <a:latin typeface="Calibri Light" panose="020F0302020204030204"/>
                <a:ea typeface="+mn-ea"/>
                <a:cs typeface="+mn-cs"/>
              </a:rPr>
              <a:t>Impuestos y contribuciones obligatorias</a:t>
            </a:r>
          </a:p>
        </p:txBody>
      </p:sp>
      <p:sp>
        <p:nvSpPr>
          <p:cNvPr id="5" name="Cuadro de texto 47">
            <a:extLst>
              <a:ext uri="{FF2B5EF4-FFF2-40B4-BE49-F238E27FC236}">
                <a16:creationId xmlns:a16="http://schemas.microsoft.com/office/drawing/2014/main" id="{D5F3007E-0784-8484-49B8-E0D114A33126}"/>
              </a:ext>
            </a:extLst>
          </p:cNvPr>
          <p:cNvSpPr txBox="1"/>
          <p:nvPr/>
        </p:nvSpPr>
        <p:spPr>
          <a:xfrm flipH="1">
            <a:off x="5954478" y="5365056"/>
            <a:ext cx="2693422" cy="307777"/>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1">
                <a:ln>
                  <a:noFill/>
                </a:ln>
                <a:solidFill>
                  <a:prstClr val="black">
                    <a:lumMod val="75000"/>
                    <a:lumOff val="25000"/>
                  </a:prstClr>
                </a:solidFill>
                <a:effectLst/>
                <a:uLnTx/>
                <a:uFillTx/>
                <a:latin typeface="Calibri" panose="020F0502020204030204"/>
                <a:ea typeface="+mn-ea"/>
                <a:cs typeface="+mn-cs"/>
              </a:rPr>
              <a:t>Financiamiento</a:t>
            </a:r>
            <a:endParaRPr kumimoji="0" lang="es-MX" sz="1400" b="0" i="0" u="none" strike="noStrike" kern="1200" cap="none" spc="0" normalizeH="0" baseline="0" noProof="1">
              <a:ln>
                <a:noFill/>
              </a:ln>
              <a:solidFill>
                <a:prstClr val="black">
                  <a:lumMod val="75000"/>
                  <a:lumOff val="25000"/>
                </a:prstClr>
              </a:solidFill>
              <a:effectLst/>
              <a:uLnTx/>
              <a:uFillTx/>
              <a:latin typeface="Calibri" panose="020F0502020204030204"/>
              <a:ea typeface="+mn-ea"/>
              <a:cs typeface="+mn-cs"/>
            </a:endParaRPr>
          </a:p>
        </p:txBody>
      </p:sp>
      <p:sp>
        <p:nvSpPr>
          <p:cNvPr id="7" name="CuadroTexto 6">
            <a:extLst>
              <a:ext uri="{FF2B5EF4-FFF2-40B4-BE49-F238E27FC236}">
                <a16:creationId xmlns:a16="http://schemas.microsoft.com/office/drawing/2014/main" id="{B08BE72F-7538-D4A5-1923-657F7502D25D}"/>
              </a:ext>
            </a:extLst>
          </p:cNvPr>
          <p:cNvSpPr txBox="1"/>
          <p:nvPr/>
        </p:nvSpPr>
        <p:spPr>
          <a:xfrm>
            <a:off x="6933063" y="491319"/>
            <a:ext cx="46265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C00000"/>
                </a:solidFill>
                <a:effectLst/>
                <a:uLnTx/>
                <a:uFillTx/>
                <a:latin typeface="Calibri" panose="020F0502020204030204"/>
                <a:ea typeface="+mn-ea"/>
                <a:cs typeface="+mn-cs"/>
              </a:rPr>
              <a:t>Principales partidas del ingreso ejecutado</a:t>
            </a:r>
          </a:p>
        </p:txBody>
      </p:sp>
      <p:sp>
        <p:nvSpPr>
          <p:cNvPr id="8" name="Título 1">
            <a:extLst>
              <a:ext uri="{FF2B5EF4-FFF2-40B4-BE49-F238E27FC236}">
                <a16:creationId xmlns:a16="http://schemas.microsoft.com/office/drawing/2014/main" id="{6CBD3D7B-8135-0440-58CB-D74CA47595C2}"/>
              </a:ext>
            </a:extLst>
          </p:cNvPr>
          <p:cNvSpPr>
            <a:spLocks noGrp="1"/>
          </p:cNvSpPr>
          <p:nvPr>
            <p:ph type="title"/>
          </p:nvPr>
        </p:nvSpPr>
        <p:spPr>
          <a:xfrm>
            <a:off x="128516" y="194805"/>
            <a:ext cx="6354171" cy="1115380"/>
          </a:xfrm>
        </p:spPr>
        <p:txBody>
          <a:bodyPr rtlCol="0">
            <a:noAutofit/>
          </a:bodyPr>
          <a:lstStyle/>
          <a:p>
            <a:pPr rtl="0"/>
            <a:r>
              <a:rPr lang="es-ES" sz="2200" b="1" dirty="0">
                <a:solidFill>
                  <a:schemeClr val="tx1">
                    <a:lumMod val="65000"/>
                    <a:lumOff val="35000"/>
                  </a:schemeClr>
                </a:solidFill>
                <a:latin typeface="Arial "/>
              </a:rPr>
              <a:t>En el 2022 el Gobiernos Locales ejecutó el 98.7% de su presupuesto de ingreso</a:t>
            </a:r>
            <a:endParaRPr lang="es-MX" sz="2200" noProof="1"/>
          </a:p>
        </p:txBody>
      </p:sp>
      <p:grpSp>
        <p:nvGrpSpPr>
          <p:cNvPr id="9" name="Grupo 8">
            <a:extLst>
              <a:ext uri="{FF2B5EF4-FFF2-40B4-BE49-F238E27FC236}">
                <a16:creationId xmlns:a16="http://schemas.microsoft.com/office/drawing/2014/main" id="{ADA4756F-23BE-CFAF-40AF-73C60F76DD0C}"/>
              </a:ext>
            </a:extLst>
          </p:cNvPr>
          <p:cNvGrpSpPr/>
          <p:nvPr/>
        </p:nvGrpSpPr>
        <p:grpSpPr>
          <a:xfrm>
            <a:off x="341045" y="3794889"/>
            <a:ext cx="5346503" cy="2350494"/>
            <a:chOff x="477522" y="1461122"/>
            <a:chExt cx="4759496" cy="2348878"/>
          </a:xfrm>
        </p:grpSpPr>
        <p:sp>
          <p:nvSpPr>
            <p:cNvPr id="11" name="Rectángulo 10">
              <a:extLst>
                <a:ext uri="{FF2B5EF4-FFF2-40B4-BE49-F238E27FC236}">
                  <a16:creationId xmlns:a16="http://schemas.microsoft.com/office/drawing/2014/main" id="{7FE3E231-55FB-2CF4-526C-975D3843B1CF}"/>
                </a:ext>
              </a:extLst>
            </p:cNvPr>
            <p:cNvSpPr/>
            <p:nvPr/>
          </p:nvSpPr>
          <p:spPr>
            <a:xfrm>
              <a:off x="568037" y="1461122"/>
              <a:ext cx="4668981" cy="23488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upo 11">
              <a:extLst>
                <a:ext uri="{FF2B5EF4-FFF2-40B4-BE49-F238E27FC236}">
                  <a16:creationId xmlns:a16="http://schemas.microsoft.com/office/drawing/2014/main" id="{67E986A1-C30C-A36C-5E23-D5695B077D2B}"/>
                </a:ext>
              </a:extLst>
            </p:cNvPr>
            <p:cNvGrpSpPr/>
            <p:nvPr/>
          </p:nvGrpSpPr>
          <p:grpSpPr>
            <a:xfrm>
              <a:off x="477522" y="1749591"/>
              <a:ext cx="4556472" cy="2005675"/>
              <a:chOff x="334204" y="1743197"/>
              <a:chExt cx="4627909" cy="1957502"/>
            </a:xfrm>
          </p:grpSpPr>
          <p:graphicFrame>
            <p:nvGraphicFramePr>
              <p:cNvPr id="14" name="Marcador de contenido 26" descr="Gráfico">
                <a:extLst>
                  <a:ext uri="{FF2B5EF4-FFF2-40B4-BE49-F238E27FC236}">
                    <a16:creationId xmlns:a16="http://schemas.microsoft.com/office/drawing/2014/main" id="{23DF0C63-5B76-9BC6-ACE9-5930450FA6E5}"/>
                  </a:ext>
                </a:extLst>
              </p:cNvPr>
              <p:cNvGraphicFramePr>
                <a:graphicFrameLocks/>
              </p:cNvGraphicFramePr>
              <p:nvPr/>
            </p:nvGraphicFramePr>
            <p:xfrm>
              <a:off x="360175" y="2053173"/>
              <a:ext cx="1316880" cy="11613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Marcador de contenido 11" descr="Gráfico">
                <a:extLst>
                  <a:ext uri="{FF2B5EF4-FFF2-40B4-BE49-F238E27FC236}">
                    <a16:creationId xmlns:a16="http://schemas.microsoft.com/office/drawing/2014/main" id="{60404D69-4280-F676-81BA-9C8C6D42D80C}"/>
                  </a:ext>
                </a:extLst>
              </p:cNvPr>
              <p:cNvGraphicFramePr>
                <a:graphicFrameLocks/>
              </p:cNvGraphicFramePr>
              <p:nvPr/>
            </p:nvGraphicFramePr>
            <p:xfrm>
              <a:off x="1930164" y="2053173"/>
              <a:ext cx="1481012" cy="116101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Marcador de contenido 11" descr="Gráfico">
                <a:extLst>
                  <a:ext uri="{FF2B5EF4-FFF2-40B4-BE49-F238E27FC236}">
                    <a16:creationId xmlns:a16="http://schemas.microsoft.com/office/drawing/2014/main" id="{8B415BF6-ACE2-F49C-4D7D-25344C10003F}"/>
                  </a:ext>
                </a:extLst>
              </p:cNvPr>
              <p:cNvGraphicFramePr>
                <a:graphicFrameLocks/>
              </p:cNvGraphicFramePr>
              <p:nvPr/>
            </p:nvGraphicFramePr>
            <p:xfrm>
              <a:off x="3481101" y="2053173"/>
              <a:ext cx="1481012" cy="1161017"/>
            </p:xfrm>
            <a:graphic>
              <a:graphicData uri="http://schemas.openxmlformats.org/drawingml/2006/chart">
                <c:chart xmlns:c="http://schemas.openxmlformats.org/drawingml/2006/chart" xmlns:r="http://schemas.openxmlformats.org/officeDocument/2006/relationships" r:id="rId6"/>
              </a:graphicData>
            </a:graphic>
          </p:graphicFrame>
          <p:sp>
            <p:nvSpPr>
              <p:cNvPr id="17" name="objeto 21">
                <a:extLst>
                  <a:ext uri="{FF2B5EF4-FFF2-40B4-BE49-F238E27FC236}">
                    <a16:creationId xmlns:a16="http://schemas.microsoft.com/office/drawing/2014/main" id="{D7C86CBF-D834-10CD-A157-7C069CBD0144}"/>
                  </a:ext>
                </a:extLst>
              </p:cNvPr>
              <p:cNvSpPr txBox="1"/>
              <p:nvPr/>
            </p:nvSpPr>
            <p:spPr>
              <a:xfrm>
                <a:off x="2018599" y="3194337"/>
                <a:ext cx="1317308" cy="492632"/>
              </a:xfrm>
              <a:prstGeom prst="roundRect">
                <a:avLst/>
              </a:prstGeom>
              <a:solidFill>
                <a:srgbClr val="2E75B6"/>
              </a:solidFill>
              <a:ln>
                <a:noFill/>
              </a:ln>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MX" sz="1400" b="0" i="0" u="none" strike="noStrike" kern="1200" cap="none" spc="0" normalizeH="0" baseline="0" noProof="0" dirty="0">
                    <a:ln>
                      <a:noFill/>
                    </a:ln>
                    <a:solidFill>
                      <a:prstClr val="white"/>
                    </a:solidFill>
                    <a:effectLst/>
                    <a:uLnTx/>
                    <a:uFillTx/>
                    <a:latin typeface="Calibri" panose="020F0502020204030204"/>
                    <a:ea typeface="+mn-ea"/>
                    <a:cs typeface="Arial"/>
                  </a:rPr>
                  <a:t>Transferencias</a:t>
                </a:r>
              </a:p>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MX" sz="1400" b="0" i="0" u="none" strike="noStrike" kern="1200" cap="none" spc="0" normalizeH="0" baseline="0" noProof="0" dirty="0">
                    <a:ln>
                      <a:noFill/>
                    </a:ln>
                    <a:solidFill>
                      <a:prstClr val="white"/>
                    </a:solidFill>
                    <a:effectLst/>
                    <a:uLnTx/>
                    <a:uFillTx/>
                    <a:latin typeface="Calibri" panose="020F0502020204030204"/>
                    <a:ea typeface="+mn-ea"/>
                    <a:cs typeface="Arial"/>
                  </a:rPr>
                  <a:t>S/    23 918 </a:t>
                </a:r>
              </a:p>
            </p:txBody>
          </p:sp>
          <p:sp>
            <p:nvSpPr>
              <p:cNvPr id="22" name="objeto 22">
                <a:extLst>
                  <a:ext uri="{FF2B5EF4-FFF2-40B4-BE49-F238E27FC236}">
                    <a16:creationId xmlns:a16="http://schemas.microsoft.com/office/drawing/2014/main" id="{B9A9D847-8BBE-195E-4BA0-3D3C3AB156BE}"/>
                  </a:ext>
                </a:extLst>
              </p:cNvPr>
              <p:cNvSpPr txBox="1"/>
              <p:nvPr/>
            </p:nvSpPr>
            <p:spPr>
              <a:xfrm>
                <a:off x="3599085" y="3208067"/>
                <a:ext cx="1317308" cy="492632"/>
              </a:xfrm>
              <a:prstGeom prst="roundRect">
                <a:avLst/>
              </a:prstGeom>
              <a:solidFill>
                <a:schemeClr val="accent3"/>
              </a:solidFill>
              <a:ln>
                <a:noFill/>
              </a:ln>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MX" sz="1400" b="0" i="0" u="none" strike="noStrike" kern="1200" cap="none" spc="0" normalizeH="0" baseline="0" noProof="0" dirty="0">
                    <a:ln>
                      <a:noFill/>
                    </a:ln>
                    <a:solidFill>
                      <a:prstClr val="white"/>
                    </a:solidFill>
                    <a:effectLst/>
                    <a:uLnTx/>
                    <a:uFillTx/>
                    <a:latin typeface="Calibri" panose="020F0502020204030204"/>
                    <a:ea typeface="+mn-ea"/>
                    <a:cs typeface="Arial"/>
                  </a:rPr>
                  <a:t>Financiamiento</a:t>
                </a:r>
              </a:p>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MX" sz="1400" b="0" i="0" u="none" strike="noStrike" kern="1200" cap="none" spc="0" normalizeH="0" baseline="0" noProof="0" dirty="0">
                    <a:ln>
                      <a:noFill/>
                    </a:ln>
                    <a:solidFill>
                      <a:prstClr val="white"/>
                    </a:solidFill>
                    <a:effectLst/>
                    <a:uLnTx/>
                    <a:uFillTx/>
                    <a:latin typeface="Calibri" panose="020F0502020204030204"/>
                    <a:ea typeface="+mn-ea"/>
                    <a:cs typeface="Arial"/>
                  </a:rPr>
                  <a:t>S/    14 300</a:t>
                </a:r>
              </a:p>
            </p:txBody>
          </p:sp>
          <p:sp>
            <p:nvSpPr>
              <p:cNvPr id="24" name="objeto 20">
                <a:extLst>
                  <a:ext uri="{FF2B5EF4-FFF2-40B4-BE49-F238E27FC236}">
                    <a16:creationId xmlns:a16="http://schemas.microsoft.com/office/drawing/2014/main" id="{F69A58A7-96E1-F3F7-4D39-1A595ACF30F5}"/>
                  </a:ext>
                </a:extLst>
              </p:cNvPr>
              <p:cNvSpPr txBox="1"/>
              <p:nvPr/>
            </p:nvSpPr>
            <p:spPr>
              <a:xfrm>
                <a:off x="552184" y="2506665"/>
                <a:ext cx="908033" cy="289823"/>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MX" sz="1800" b="1" i="0" u="none" strike="noStrike" kern="1200" cap="none" spc="0" normalizeH="0" baseline="0" noProof="0" dirty="0">
                    <a:ln>
                      <a:noFill/>
                    </a:ln>
                    <a:solidFill>
                      <a:srgbClr val="C00000"/>
                    </a:solidFill>
                    <a:effectLst/>
                    <a:uLnTx/>
                    <a:uFillTx/>
                    <a:latin typeface="Calibri Light" panose="020F0302020204030204"/>
                    <a:ea typeface="+mn-ea"/>
                    <a:cs typeface="Arial"/>
                  </a:rPr>
                  <a:t>18%</a:t>
                </a:r>
              </a:p>
            </p:txBody>
          </p:sp>
          <p:sp>
            <p:nvSpPr>
              <p:cNvPr id="27" name="objeto 21">
                <a:extLst>
                  <a:ext uri="{FF2B5EF4-FFF2-40B4-BE49-F238E27FC236}">
                    <a16:creationId xmlns:a16="http://schemas.microsoft.com/office/drawing/2014/main" id="{D1103E16-E43B-195B-A72F-30EAFAD63619}"/>
                  </a:ext>
                </a:extLst>
              </p:cNvPr>
              <p:cNvSpPr txBox="1"/>
              <p:nvPr/>
            </p:nvSpPr>
            <p:spPr>
              <a:xfrm>
                <a:off x="2186082" y="2492935"/>
                <a:ext cx="1007276" cy="289823"/>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MX" sz="1800" b="1" i="0" u="none" strike="noStrike" kern="1200" cap="none" spc="-5" normalizeH="0" baseline="0" noProof="0" dirty="0">
                    <a:ln>
                      <a:noFill/>
                    </a:ln>
                    <a:solidFill>
                      <a:srgbClr val="2E75B6"/>
                    </a:solidFill>
                    <a:effectLst/>
                    <a:uLnTx/>
                    <a:uFillTx/>
                    <a:latin typeface="Calibri Light" panose="020F0302020204030204"/>
                    <a:ea typeface="+mn-ea"/>
                    <a:cs typeface="Arial"/>
                  </a:rPr>
                  <a:t>51%</a:t>
                </a:r>
                <a:endParaRPr kumimoji="0" lang="es-MX" sz="1800" b="1" i="0" u="none" strike="noStrike" kern="1200" cap="none" spc="0" normalizeH="0" baseline="0" noProof="0" dirty="0">
                  <a:ln>
                    <a:noFill/>
                  </a:ln>
                  <a:solidFill>
                    <a:srgbClr val="2E75B6"/>
                  </a:solidFill>
                  <a:effectLst/>
                  <a:uLnTx/>
                  <a:uFillTx/>
                  <a:latin typeface="Calibri Light" panose="020F0302020204030204"/>
                  <a:ea typeface="+mn-ea"/>
                  <a:cs typeface="Arial"/>
                </a:endParaRPr>
              </a:p>
            </p:txBody>
          </p:sp>
          <p:sp>
            <p:nvSpPr>
              <p:cNvPr id="28" name="objeto 22">
                <a:extLst>
                  <a:ext uri="{FF2B5EF4-FFF2-40B4-BE49-F238E27FC236}">
                    <a16:creationId xmlns:a16="http://schemas.microsoft.com/office/drawing/2014/main" id="{5CD03705-A235-B12D-AB47-DCCA896836D7}"/>
                  </a:ext>
                </a:extLst>
              </p:cNvPr>
              <p:cNvSpPr txBox="1"/>
              <p:nvPr/>
            </p:nvSpPr>
            <p:spPr>
              <a:xfrm>
                <a:off x="3747776" y="2506665"/>
                <a:ext cx="960018" cy="289823"/>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MX" sz="1800" b="1" i="0" u="none" strike="noStrike" kern="1200" cap="none" spc="0" normalizeH="0" baseline="0" noProof="0" dirty="0">
                    <a:ln>
                      <a:noFill/>
                    </a:ln>
                    <a:solidFill>
                      <a:srgbClr val="A5A5A5"/>
                    </a:solidFill>
                    <a:effectLst/>
                    <a:uLnTx/>
                    <a:uFillTx/>
                    <a:latin typeface="Calibri Light" panose="020F0302020204030204"/>
                    <a:ea typeface="+mn-ea"/>
                    <a:cs typeface="Arial"/>
                  </a:rPr>
                  <a:t>31%</a:t>
                </a:r>
              </a:p>
            </p:txBody>
          </p:sp>
          <p:sp>
            <p:nvSpPr>
              <p:cNvPr id="29" name="objeto 20">
                <a:extLst>
                  <a:ext uri="{FF2B5EF4-FFF2-40B4-BE49-F238E27FC236}">
                    <a16:creationId xmlns:a16="http://schemas.microsoft.com/office/drawing/2014/main" id="{3B8D38B6-E841-72C1-0B6F-6466279441E5}"/>
                  </a:ext>
                </a:extLst>
              </p:cNvPr>
              <p:cNvSpPr txBox="1"/>
              <p:nvPr/>
            </p:nvSpPr>
            <p:spPr>
              <a:xfrm>
                <a:off x="334204" y="3194337"/>
                <a:ext cx="1426061" cy="492632"/>
              </a:xfrm>
              <a:prstGeom prst="roundRect">
                <a:avLst/>
              </a:prstGeom>
              <a:solidFill>
                <a:srgbClr val="C00000"/>
              </a:solidFill>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MX" sz="1400" b="0" i="0" u="none" strike="noStrike" kern="1200" cap="none" spc="0" normalizeH="0" baseline="0" noProof="0" dirty="0">
                    <a:ln>
                      <a:noFill/>
                    </a:ln>
                    <a:solidFill>
                      <a:prstClr val="white"/>
                    </a:solidFill>
                    <a:effectLst/>
                    <a:uLnTx/>
                    <a:uFillTx/>
                    <a:latin typeface="Calibri" panose="020F0502020204030204"/>
                    <a:ea typeface="+mn-ea"/>
                    <a:cs typeface="Arial"/>
                  </a:rPr>
                  <a:t>Ingresos corrientes</a:t>
                </a:r>
              </a:p>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MX" sz="1400" b="0" i="0" u="none" strike="noStrike" kern="1200" cap="none" spc="0" normalizeH="0" baseline="0" noProof="0" dirty="0">
                    <a:ln>
                      <a:noFill/>
                    </a:ln>
                    <a:solidFill>
                      <a:prstClr val="white"/>
                    </a:solidFill>
                    <a:effectLst/>
                    <a:uLnTx/>
                    <a:uFillTx/>
                    <a:latin typeface="Calibri" panose="020F0502020204030204"/>
                    <a:ea typeface="+mn-ea"/>
                    <a:cs typeface="Arial"/>
                  </a:rPr>
                  <a:t>S/    8 494 </a:t>
                </a:r>
              </a:p>
            </p:txBody>
          </p:sp>
          <p:sp>
            <p:nvSpPr>
              <p:cNvPr id="30" name="Marcador de texto 3">
                <a:extLst>
                  <a:ext uri="{FF2B5EF4-FFF2-40B4-BE49-F238E27FC236}">
                    <a16:creationId xmlns:a16="http://schemas.microsoft.com/office/drawing/2014/main" id="{948DF61D-F30D-34F5-15C1-0FD073175644}"/>
                  </a:ext>
                </a:extLst>
              </p:cNvPr>
              <p:cNvSpPr txBox="1">
                <a:spLocks/>
              </p:cNvSpPr>
              <p:nvPr/>
            </p:nvSpPr>
            <p:spPr>
              <a:xfrm>
                <a:off x="819621" y="1743197"/>
                <a:ext cx="3789362" cy="3454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1600" b="1" i="0" u="none" strike="noStrike" kern="1200" cap="none" spc="0" normalizeH="0" baseline="0" noProof="0" dirty="0">
                    <a:ln>
                      <a:noFill/>
                    </a:ln>
                    <a:solidFill>
                      <a:prstClr val="black"/>
                    </a:solidFill>
                    <a:effectLst/>
                    <a:uLnTx/>
                    <a:uFillTx/>
                    <a:latin typeface="Calibri" panose="020F0502020204030204"/>
                    <a:ea typeface="+mn-ea"/>
                    <a:cs typeface="+mn-cs"/>
                  </a:rPr>
                  <a:t>Ejecución 2022</a:t>
                </a:r>
              </a:p>
            </p:txBody>
          </p:sp>
        </p:grpSp>
      </p:grpSp>
      <p:sp>
        <p:nvSpPr>
          <p:cNvPr id="3" name="Marcador de número de diapositiva 2">
            <a:extLst>
              <a:ext uri="{FF2B5EF4-FFF2-40B4-BE49-F238E27FC236}">
                <a16:creationId xmlns:a16="http://schemas.microsoft.com/office/drawing/2014/main" id="{DAB69934-C865-3776-1716-8766EF61934D}"/>
              </a:ext>
            </a:extLst>
          </p:cNvPr>
          <p:cNvSpPr>
            <a:spLocks noGrp="1"/>
          </p:cNvSpPr>
          <p:nvPr>
            <p:ph type="sldNum" sz="quarter" idx="12"/>
          </p:nvPr>
        </p:nvSpPr>
        <p:spPr/>
        <p:txBody>
          <a:bodyPr/>
          <a:lstStyle/>
          <a:p>
            <a:fld id="{E391E93C-D7FD-40F9-BA37-0E9A46B54C72}" type="slidenum">
              <a:rPr lang="es-PE" smtClean="0"/>
              <a:t>29</a:t>
            </a:fld>
            <a:endParaRPr lang="es-PE"/>
          </a:p>
        </p:txBody>
      </p:sp>
    </p:spTree>
    <p:extLst>
      <p:ext uri="{BB962C8B-B14F-4D97-AF65-F5344CB8AC3E}">
        <p14:creationId xmlns:p14="http://schemas.microsoft.com/office/powerpoint/2010/main" val="273244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FAF72B15-C487-4C8E-16C5-6629F161ACA3}"/>
              </a:ext>
            </a:extLst>
          </p:cNvPr>
          <p:cNvSpPr txBox="1">
            <a:spLocks/>
          </p:cNvSpPr>
          <p:nvPr/>
        </p:nvSpPr>
        <p:spPr>
          <a:xfrm>
            <a:off x="824041" y="1633120"/>
            <a:ext cx="2707002" cy="669850"/>
          </a:xfrm>
          <a:prstGeom prst="rect">
            <a:avLst/>
          </a:prstGeom>
          <a:noFill/>
        </p:spPr>
        <p:txBody>
          <a:bodyPr vert="horz" lIns="51438" tIns="25719" rIns="51438" bIns="25719"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PE" sz="3200" b="1" i="0" u="sng"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Agenda</a:t>
            </a:r>
          </a:p>
        </p:txBody>
      </p:sp>
      <p:sp>
        <p:nvSpPr>
          <p:cNvPr id="5" name="CuadroTexto 4">
            <a:extLst>
              <a:ext uri="{FF2B5EF4-FFF2-40B4-BE49-F238E27FC236}">
                <a16:creationId xmlns:a16="http://schemas.microsoft.com/office/drawing/2014/main" id="{99AE8DE7-B90B-104F-E257-767500646190}"/>
              </a:ext>
            </a:extLst>
          </p:cNvPr>
          <p:cNvSpPr txBox="1"/>
          <p:nvPr/>
        </p:nvSpPr>
        <p:spPr>
          <a:xfrm>
            <a:off x="1323930" y="2665311"/>
            <a:ext cx="8863779" cy="2862322"/>
          </a:xfrm>
          <a:prstGeom prst="rect">
            <a:avLst/>
          </a:prstGeom>
          <a:noFill/>
        </p:spPr>
        <p:txBody>
          <a:bodyPr wrap="square" rtlCol="0">
            <a:spAutoFit/>
          </a:bodyPr>
          <a:lstStyle/>
          <a:p>
            <a:pPr marL="360363" marR="0" lvl="0" indent="-360363" algn="l" defTabSz="914400" rtl="0" eaLnBrk="1" fontAlgn="auto" latinLnBrk="0" hangingPunct="1">
              <a:lnSpc>
                <a:spcPct val="100000"/>
              </a:lnSpc>
              <a:spcBef>
                <a:spcPts val="0"/>
              </a:spcBef>
              <a:spcAft>
                <a:spcPts val="0"/>
              </a:spcAft>
              <a:buClrTx/>
              <a:buSzTx/>
              <a:buFont typeface="+mj-lt"/>
              <a:buAutoNum type="romanUcPeriod"/>
              <a:tabLst/>
              <a:defRPr/>
            </a:pPr>
            <a:r>
              <a:rPr kumimoji="0" lang="es-PE"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La Cuenta General de la República</a:t>
            </a:r>
          </a:p>
          <a:p>
            <a:pPr marL="360363" marR="0" lvl="0" indent="-360363" algn="l"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360363" marR="0" lvl="0" indent="-360363" algn="l" defTabSz="914400" rtl="0" eaLnBrk="1" fontAlgn="auto" latinLnBrk="0" hangingPunct="1">
              <a:lnSpc>
                <a:spcPct val="100000"/>
              </a:lnSpc>
              <a:spcBef>
                <a:spcPts val="0"/>
              </a:spcBef>
              <a:spcAft>
                <a:spcPts val="0"/>
              </a:spcAft>
              <a:buClrTx/>
              <a:buSzTx/>
              <a:buFontTx/>
              <a:buAutoNum type="romanUcPeriod" startAt="2"/>
              <a:tabLst/>
              <a:defRPr/>
            </a:pPr>
            <a:r>
              <a:rPr kumimoji="0" lang="es-PE" sz="18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Arial" panose="020B0604020202020204" pitchFamily="34" charset="0"/>
              </a:rPr>
              <a:t>Mejoras relevantes incorporadas en el Informe de la Cuenta General de la República </a:t>
            </a:r>
          </a:p>
          <a:p>
            <a:pPr marL="360363" marR="0" lvl="0" indent="-360363" algn="l"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Arial" panose="020B0604020202020204" pitchFamily="34" charset="0"/>
              </a:rPr>
              <a:t>	</a:t>
            </a:r>
          </a:p>
          <a:p>
            <a:pPr marL="360363" marR="0" lvl="0" indent="-360363" algn="l" defTabSz="914400" rtl="0" eaLnBrk="1" fontAlgn="auto" latinLnBrk="0" hangingPunct="1">
              <a:lnSpc>
                <a:spcPct val="100000"/>
              </a:lnSpc>
              <a:spcBef>
                <a:spcPts val="0"/>
              </a:spcBef>
              <a:spcAft>
                <a:spcPts val="0"/>
              </a:spcAft>
              <a:buClrTx/>
              <a:buSzTx/>
              <a:buFontTx/>
              <a:buAutoNum type="romanUcPeriod" startAt="3"/>
              <a:tabLst/>
              <a:defRPr/>
            </a:pPr>
            <a:r>
              <a:rPr kumimoji="0" lang="es-PE" sz="18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Arial" panose="020B0604020202020204" pitchFamily="34" charset="0"/>
              </a:rPr>
              <a:t>Resultados de la Cuenta General de la República 2022</a:t>
            </a:r>
          </a:p>
          <a:p>
            <a:pPr marL="360363" marR="0" lvl="0" indent="-360363" algn="l" defTabSz="914400" rtl="0" eaLnBrk="1" fontAlgn="auto" latinLnBrk="0" hangingPunct="1">
              <a:lnSpc>
                <a:spcPct val="100000"/>
              </a:lnSpc>
              <a:spcBef>
                <a:spcPts val="0"/>
              </a:spcBef>
              <a:spcAft>
                <a:spcPts val="0"/>
              </a:spcAft>
              <a:buClrTx/>
              <a:buSzTx/>
              <a:buFontTx/>
              <a:buAutoNum type="romanUcPeriod" startAt="3"/>
              <a:tabLst/>
              <a:defRPr/>
            </a:pPr>
            <a:endParaRPr kumimoji="0" lang="es-PE" sz="18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Arial" panose="020B0604020202020204" pitchFamily="34" charset="0"/>
            </a:endParaRPr>
          </a:p>
          <a:p>
            <a:pPr marL="360363" marR="0" lvl="0" indent="-360363" algn="l" defTabSz="914400" rtl="0" eaLnBrk="1" fontAlgn="auto" latinLnBrk="0" hangingPunct="1">
              <a:lnSpc>
                <a:spcPct val="100000"/>
              </a:lnSpc>
              <a:spcBef>
                <a:spcPts val="0"/>
              </a:spcBef>
              <a:spcAft>
                <a:spcPts val="0"/>
              </a:spcAft>
              <a:buClrTx/>
              <a:buSzTx/>
              <a:buFontTx/>
              <a:buAutoNum type="romanUcPeriod" startAt="4"/>
              <a:tabLst/>
              <a:defRPr/>
            </a:pPr>
            <a:r>
              <a:rPr kumimoji="0" lang="es-PE" sz="18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Arial" panose="020B0604020202020204" pitchFamily="34" charset="0"/>
              </a:rPr>
              <a:t>Estatus de la implementación de las recomendaciones de auditoría</a:t>
            </a:r>
          </a:p>
          <a:p>
            <a:pPr marL="360363" marR="0" lvl="0" indent="-360363" algn="l"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Arial" panose="020B0604020202020204" pitchFamily="34" charset="0"/>
              </a:rPr>
              <a:t>        </a:t>
            </a:r>
          </a:p>
          <a:p>
            <a:pPr marL="360363" marR="0" lvl="0" indent="-360363" algn="l"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Arial" panose="020B0604020202020204" pitchFamily="34" charset="0"/>
              </a:rPr>
              <a:t>V.	Conclusiones</a:t>
            </a:r>
            <a:endParaRPr kumimoji="0" lang="en-US" sz="18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0" name="Marcador de número de diapositiva 9">
            <a:extLst>
              <a:ext uri="{FF2B5EF4-FFF2-40B4-BE49-F238E27FC236}">
                <a16:creationId xmlns:a16="http://schemas.microsoft.com/office/drawing/2014/main" id="{DD1B8618-E16D-1DDE-F44B-257B2195453A}"/>
              </a:ext>
            </a:extLst>
          </p:cNvPr>
          <p:cNvSpPr>
            <a:spLocks noGrp="1"/>
          </p:cNvSpPr>
          <p:nvPr>
            <p:ph type="sldNum" sz="quarter" idx="12"/>
          </p:nvPr>
        </p:nvSpPr>
        <p:spPr/>
        <p:txBody>
          <a:bodyPr/>
          <a:lstStyle/>
          <a:p>
            <a:fld id="{E391E93C-D7FD-40F9-BA37-0E9A46B54C72}" type="slidenum">
              <a:rPr lang="es-PE" smtClean="0"/>
              <a:pPr/>
              <a:t>3</a:t>
            </a:fld>
            <a:endParaRPr lang="es-PE" dirty="0"/>
          </a:p>
        </p:txBody>
      </p:sp>
    </p:spTree>
    <p:extLst>
      <p:ext uri="{BB962C8B-B14F-4D97-AF65-F5344CB8AC3E}">
        <p14:creationId xmlns:p14="http://schemas.microsoft.com/office/powerpoint/2010/main" val="2143652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áfico 9" descr="Este es un gráfico">
            <a:extLst>
              <a:ext uri="{FF2B5EF4-FFF2-40B4-BE49-F238E27FC236}">
                <a16:creationId xmlns:a16="http://schemas.microsoft.com/office/drawing/2014/main" id="{E66CA3D8-2C78-46B3-B39E-61C3B1570440}"/>
              </a:ext>
            </a:extLst>
          </p:cNvPr>
          <p:cNvGraphicFramePr/>
          <p:nvPr>
            <p:extLst>
              <p:ext uri="{D42A27DB-BD31-4B8C-83A1-F6EECF244321}">
                <p14:modId xmlns:p14="http://schemas.microsoft.com/office/powerpoint/2010/main" val="3155770277"/>
              </p:ext>
            </p:extLst>
          </p:nvPr>
        </p:nvGraphicFramePr>
        <p:xfrm>
          <a:off x="851977" y="1313694"/>
          <a:ext cx="3805270" cy="2412984"/>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ángulo 12">
            <a:extLst>
              <a:ext uri="{FF2B5EF4-FFF2-40B4-BE49-F238E27FC236}">
                <a16:creationId xmlns:a16="http://schemas.microsoft.com/office/drawing/2014/main" id="{59558963-A249-4EED-94EF-6C0741E91F31}"/>
              </a:ext>
              <a:ext uri="{C183D7F6-B498-43B3-948B-1728B52AA6E4}">
                <adec:decorative xmlns:adec="http://schemas.microsoft.com/office/drawing/2017/decorative" val="1"/>
              </a:ext>
            </a:extLst>
          </p:cNvPr>
          <p:cNvSpPr/>
          <p:nvPr/>
        </p:nvSpPr>
        <p:spPr>
          <a:xfrm>
            <a:off x="8714638" y="4862332"/>
            <a:ext cx="101600" cy="10023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18" name="Rectángulo 17">
            <a:extLst>
              <a:ext uri="{FF2B5EF4-FFF2-40B4-BE49-F238E27FC236}">
                <a16:creationId xmlns:a16="http://schemas.microsoft.com/office/drawing/2014/main" id="{C34FFC4B-C0FD-40B7-84F6-1581A1DBE100}"/>
              </a:ext>
              <a:ext uri="{C183D7F6-B498-43B3-948B-1728B52AA6E4}">
                <adec:decorative xmlns:adec="http://schemas.microsoft.com/office/drawing/2017/decorative" val="1"/>
              </a:ext>
            </a:extLst>
          </p:cNvPr>
          <p:cNvSpPr/>
          <p:nvPr/>
        </p:nvSpPr>
        <p:spPr>
          <a:xfrm flipH="1">
            <a:off x="8725017" y="3197774"/>
            <a:ext cx="101600" cy="100236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srgbClr val="C00000"/>
              </a:solidFill>
              <a:effectLst/>
              <a:uLnTx/>
              <a:uFillTx/>
              <a:latin typeface="Calibri" panose="020F0502020204030204"/>
              <a:ea typeface="+mn-ea"/>
              <a:cs typeface="+mn-cs"/>
            </a:endParaRPr>
          </a:p>
        </p:txBody>
      </p:sp>
      <p:sp>
        <p:nvSpPr>
          <p:cNvPr id="19" name="Rectángulo 18">
            <a:extLst>
              <a:ext uri="{FF2B5EF4-FFF2-40B4-BE49-F238E27FC236}">
                <a16:creationId xmlns:a16="http://schemas.microsoft.com/office/drawing/2014/main" id="{36DF1C4B-6BC2-4B51-8433-E3F48420959A}"/>
              </a:ext>
              <a:ext uri="{C183D7F6-B498-43B3-948B-1728B52AA6E4}">
                <adec:decorative xmlns:adec="http://schemas.microsoft.com/office/drawing/2017/decorative" val="1"/>
              </a:ext>
            </a:extLst>
          </p:cNvPr>
          <p:cNvSpPr/>
          <p:nvPr/>
        </p:nvSpPr>
        <p:spPr>
          <a:xfrm flipH="1">
            <a:off x="8725367" y="1406543"/>
            <a:ext cx="101600" cy="100236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20" name="Cuadro de texto 47">
            <a:extLst>
              <a:ext uri="{FF2B5EF4-FFF2-40B4-BE49-F238E27FC236}">
                <a16:creationId xmlns:a16="http://schemas.microsoft.com/office/drawing/2014/main" id="{37C247B4-175D-4D11-B853-D2AF3DE04EB3}"/>
              </a:ext>
            </a:extLst>
          </p:cNvPr>
          <p:cNvSpPr txBox="1"/>
          <p:nvPr/>
        </p:nvSpPr>
        <p:spPr>
          <a:xfrm flipH="1">
            <a:off x="5981773" y="3708843"/>
            <a:ext cx="2693422" cy="307777"/>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1">
                <a:ln>
                  <a:noFill/>
                </a:ln>
                <a:solidFill>
                  <a:prstClr val="black">
                    <a:lumMod val="75000"/>
                    <a:lumOff val="25000"/>
                  </a:prstClr>
                </a:solidFill>
                <a:effectLst/>
                <a:uLnTx/>
                <a:uFillTx/>
                <a:latin typeface="Calibri" panose="020F0502020204030204"/>
                <a:ea typeface="+mn-ea"/>
                <a:cs typeface="+mn-cs"/>
              </a:rPr>
              <a:t>Transferencias</a:t>
            </a:r>
            <a:endParaRPr kumimoji="0" lang="es-MX" sz="1400" b="0" i="0" u="none" strike="noStrike" kern="1200" cap="none" spc="0" normalizeH="0" baseline="0" noProof="1">
              <a:ln>
                <a:noFill/>
              </a:ln>
              <a:solidFill>
                <a:prstClr val="black">
                  <a:lumMod val="75000"/>
                  <a:lumOff val="25000"/>
                </a:prstClr>
              </a:solidFill>
              <a:effectLst/>
              <a:uLnTx/>
              <a:uFillTx/>
              <a:latin typeface="Calibri" panose="020F0502020204030204"/>
              <a:ea typeface="+mn-ea"/>
              <a:cs typeface="+mn-cs"/>
            </a:endParaRPr>
          </a:p>
        </p:txBody>
      </p:sp>
      <p:sp>
        <p:nvSpPr>
          <p:cNvPr id="21" name="Cuadro de texto 47">
            <a:extLst>
              <a:ext uri="{FF2B5EF4-FFF2-40B4-BE49-F238E27FC236}">
                <a16:creationId xmlns:a16="http://schemas.microsoft.com/office/drawing/2014/main" id="{A11FA36C-8B09-47A5-A9E8-B41DE0D47FEA}"/>
              </a:ext>
            </a:extLst>
          </p:cNvPr>
          <p:cNvSpPr txBox="1"/>
          <p:nvPr/>
        </p:nvSpPr>
        <p:spPr>
          <a:xfrm flipH="1">
            <a:off x="5981773" y="1736431"/>
            <a:ext cx="2693422" cy="615553"/>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1">
                <a:ln>
                  <a:noFill/>
                </a:ln>
                <a:solidFill>
                  <a:prstClr val="black">
                    <a:lumMod val="75000"/>
                    <a:lumOff val="25000"/>
                  </a:prstClr>
                </a:solidFill>
                <a:effectLst/>
                <a:uLnTx/>
                <a:uFillTx/>
                <a:latin typeface="Calibri" panose="020F0502020204030204"/>
                <a:ea typeface="+mn-ea"/>
                <a:cs typeface="+mn-cs"/>
              </a:rPr>
              <a:t>Ingresos Corrientes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1">
                <a:ln>
                  <a:noFill/>
                </a:ln>
                <a:solidFill>
                  <a:prstClr val="black">
                    <a:lumMod val="75000"/>
                    <a:lumOff val="25000"/>
                  </a:prstClr>
                </a:solidFill>
                <a:effectLst/>
                <a:uLnTx/>
                <a:uFillTx/>
                <a:latin typeface="Calibri" panose="020F0502020204030204"/>
                <a:ea typeface="+mn-ea"/>
                <a:cs typeface="+mn-cs"/>
              </a:rPr>
              <a:t>            </a:t>
            </a:r>
            <a:endParaRPr kumimoji="0" lang="es-MX" sz="1400" b="0" i="0" u="none" strike="noStrike" kern="1200" cap="none" spc="0" normalizeH="0" baseline="0" noProof="1">
              <a:ln>
                <a:noFill/>
              </a:ln>
              <a:solidFill>
                <a:prstClr val="black">
                  <a:lumMod val="75000"/>
                  <a:lumOff val="25000"/>
                </a:prstClr>
              </a:solidFill>
              <a:effectLst/>
              <a:uLnTx/>
              <a:uFillTx/>
              <a:latin typeface="Calibri" panose="020F0502020204030204"/>
              <a:ea typeface="+mn-ea"/>
              <a:cs typeface="+mn-cs"/>
            </a:endParaRPr>
          </a:p>
        </p:txBody>
      </p:sp>
      <p:sp>
        <p:nvSpPr>
          <p:cNvPr id="23" name="Cuadro de texto 47">
            <a:extLst>
              <a:ext uri="{FF2B5EF4-FFF2-40B4-BE49-F238E27FC236}">
                <a16:creationId xmlns:a16="http://schemas.microsoft.com/office/drawing/2014/main" id="{237F4DAA-F6F7-4DC2-B578-6D414BEF74B0}"/>
              </a:ext>
            </a:extLst>
          </p:cNvPr>
          <p:cNvSpPr txBox="1"/>
          <p:nvPr/>
        </p:nvSpPr>
        <p:spPr>
          <a:xfrm>
            <a:off x="8938407" y="4747962"/>
            <a:ext cx="1903168" cy="1231106"/>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4000" b="1" i="0" u="none" strike="noStrike" kern="1200" cap="none" spc="0" normalizeH="0" baseline="0" noProof="1">
                <a:ln>
                  <a:noFill/>
                </a:ln>
                <a:solidFill>
                  <a:srgbClr val="C00000"/>
                </a:solidFill>
                <a:effectLst/>
                <a:uLnTx/>
                <a:uFillTx/>
                <a:latin typeface="Calibri Light" panose="020F0302020204030204"/>
                <a:ea typeface="+mn-ea"/>
                <a:cs typeface="+mn-cs"/>
              </a:rPr>
              <a:t>91.5%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1">
                <a:ln>
                  <a:noFill/>
                </a:ln>
                <a:solidFill>
                  <a:srgbClr val="C00000"/>
                </a:solidFill>
                <a:effectLst/>
                <a:uLnTx/>
                <a:uFillTx/>
                <a:latin typeface="Calibri Light" panose="020F0302020204030204"/>
                <a:ea typeface="+mn-ea"/>
                <a:cs typeface="+mn-cs"/>
              </a:rPr>
              <a:t>Saldos de balance y endeudamiento</a:t>
            </a:r>
          </a:p>
        </p:txBody>
      </p:sp>
      <p:sp>
        <p:nvSpPr>
          <p:cNvPr id="25" name="Cuadro de texto 47">
            <a:extLst>
              <a:ext uri="{FF2B5EF4-FFF2-40B4-BE49-F238E27FC236}">
                <a16:creationId xmlns:a16="http://schemas.microsoft.com/office/drawing/2014/main" id="{DC0A9957-E152-49C0-B103-E3AA9D206C7A}"/>
              </a:ext>
            </a:extLst>
          </p:cNvPr>
          <p:cNvSpPr txBox="1"/>
          <p:nvPr/>
        </p:nvSpPr>
        <p:spPr>
          <a:xfrm>
            <a:off x="8938407" y="3083405"/>
            <a:ext cx="1903168" cy="1231106"/>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4000" b="1" i="0" u="none" strike="noStrike" kern="1200" cap="none" spc="0" normalizeH="0" baseline="0" noProof="1">
                <a:ln>
                  <a:noFill/>
                </a:ln>
                <a:solidFill>
                  <a:srgbClr val="7F7F7F"/>
                </a:solidFill>
                <a:effectLst/>
                <a:uLnTx/>
                <a:uFillTx/>
                <a:latin typeface="Calibri Light" panose="020F0302020204030204"/>
                <a:ea typeface="+mn-ea"/>
                <a:cs typeface="+mn-cs"/>
              </a:rPr>
              <a:t>101.9%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1">
                <a:ln>
                  <a:noFill/>
                </a:ln>
                <a:solidFill>
                  <a:srgbClr val="7F7F7F"/>
                </a:solidFill>
                <a:effectLst/>
                <a:uLnTx/>
                <a:uFillTx/>
                <a:latin typeface="Calibri Light" panose="020F0302020204030204"/>
                <a:ea typeface="+mn-ea"/>
                <a:cs typeface="+mn-cs"/>
              </a:rPr>
              <a:t>Donac. y transferencias</a:t>
            </a:r>
          </a:p>
        </p:txBody>
      </p:sp>
      <p:sp>
        <p:nvSpPr>
          <p:cNvPr id="26" name="Cuadro de texto 47">
            <a:extLst>
              <a:ext uri="{FF2B5EF4-FFF2-40B4-BE49-F238E27FC236}">
                <a16:creationId xmlns:a16="http://schemas.microsoft.com/office/drawing/2014/main" id="{ECA5C0CC-DE7F-4793-B26A-CEF2C3D04658}"/>
              </a:ext>
            </a:extLst>
          </p:cNvPr>
          <p:cNvSpPr txBox="1"/>
          <p:nvPr/>
        </p:nvSpPr>
        <p:spPr>
          <a:xfrm>
            <a:off x="8938407" y="1138286"/>
            <a:ext cx="1652269" cy="1538883"/>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4000" b="1" i="0" u="none" strike="noStrike" kern="1200" cap="none" spc="0" normalizeH="0" baseline="0" noProof="1">
                <a:ln>
                  <a:noFill/>
                </a:ln>
                <a:solidFill>
                  <a:srgbClr val="404040"/>
                </a:solidFill>
                <a:effectLst/>
                <a:uLnTx/>
                <a:uFillTx/>
                <a:latin typeface="Calibri Light" panose="020F0302020204030204"/>
                <a:ea typeface="+mn-ea"/>
                <a:cs typeface="+mn-cs"/>
              </a:rPr>
              <a:t>99.7%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1">
                <a:ln>
                  <a:noFill/>
                </a:ln>
                <a:solidFill>
                  <a:srgbClr val="404040"/>
                </a:solidFill>
                <a:effectLst/>
                <a:uLnTx/>
                <a:uFillTx/>
                <a:latin typeface="Calibri Light" panose="020F0302020204030204"/>
                <a:ea typeface="+mn-ea"/>
                <a:cs typeface="+mn-cs"/>
              </a:rPr>
              <a:t>Impuestos y contribuciones obligatorias</a:t>
            </a:r>
          </a:p>
        </p:txBody>
      </p:sp>
      <p:sp>
        <p:nvSpPr>
          <p:cNvPr id="5" name="Cuadro de texto 47">
            <a:extLst>
              <a:ext uri="{FF2B5EF4-FFF2-40B4-BE49-F238E27FC236}">
                <a16:creationId xmlns:a16="http://schemas.microsoft.com/office/drawing/2014/main" id="{D5F3007E-0784-8484-49B8-E0D114A33126}"/>
              </a:ext>
            </a:extLst>
          </p:cNvPr>
          <p:cNvSpPr txBox="1"/>
          <p:nvPr/>
        </p:nvSpPr>
        <p:spPr>
          <a:xfrm flipH="1">
            <a:off x="5954478" y="5365056"/>
            <a:ext cx="2693422" cy="307777"/>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1">
                <a:ln>
                  <a:noFill/>
                </a:ln>
                <a:solidFill>
                  <a:prstClr val="black">
                    <a:lumMod val="75000"/>
                    <a:lumOff val="25000"/>
                  </a:prstClr>
                </a:solidFill>
                <a:effectLst/>
                <a:uLnTx/>
                <a:uFillTx/>
                <a:latin typeface="Calibri" panose="020F0502020204030204"/>
                <a:ea typeface="+mn-ea"/>
                <a:cs typeface="+mn-cs"/>
              </a:rPr>
              <a:t>Financiamiento</a:t>
            </a:r>
            <a:endParaRPr kumimoji="0" lang="es-MX" sz="1400" b="0" i="0" u="none" strike="noStrike" kern="1200" cap="none" spc="0" normalizeH="0" baseline="0" noProof="1">
              <a:ln>
                <a:noFill/>
              </a:ln>
              <a:solidFill>
                <a:prstClr val="black">
                  <a:lumMod val="75000"/>
                  <a:lumOff val="25000"/>
                </a:prstClr>
              </a:solidFill>
              <a:effectLst/>
              <a:uLnTx/>
              <a:uFillTx/>
              <a:latin typeface="Calibri" panose="020F0502020204030204"/>
              <a:ea typeface="+mn-ea"/>
              <a:cs typeface="+mn-cs"/>
            </a:endParaRPr>
          </a:p>
        </p:txBody>
      </p:sp>
      <p:sp>
        <p:nvSpPr>
          <p:cNvPr id="7" name="CuadroTexto 6">
            <a:extLst>
              <a:ext uri="{FF2B5EF4-FFF2-40B4-BE49-F238E27FC236}">
                <a16:creationId xmlns:a16="http://schemas.microsoft.com/office/drawing/2014/main" id="{B08BE72F-7538-D4A5-1923-657F7502D25D}"/>
              </a:ext>
            </a:extLst>
          </p:cNvPr>
          <p:cNvSpPr txBox="1"/>
          <p:nvPr/>
        </p:nvSpPr>
        <p:spPr>
          <a:xfrm>
            <a:off x="6933063" y="491319"/>
            <a:ext cx="46265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C00000"/>
                </a:solidFill>
                <a:effectLst/>
                <a:uLnTx/>
                <a:uFillTx/>
                <a:latin typeface="Calibri" panose="020F0502020204030204"/>
                <a:ea typeface="+mn-ea"/>
                <a:cs typeface="+mn-cs"/>
              </a:rPr>
              <a:t>Principales partidas del ingreso ejecutado</a:t>
            </a:r>
          </a:p>
        </p:txBody>
      </p:sp>
      <p:sp>
        <p:nvSpPr>
          <p:cNvPr id="8" name="Título 1">
            <a:extLst>
              <a:ext uri="{FF2B5EF4-FFF2-40B4-BE49-F238E27FC236}">
                <a16:creationId xmlns:a16="http://schemas.microsoft.com/office/drawing/2014/main" id="{6CBD3D7B-8135-0440-58CB-D74CA47595C2}"/>
              </a:ext>
            </a:extLst>
          </p:cNvPr>
          <p:cNvSpPr>
            <a:spLocks noGrp="1"/>
          </p:cNvSpPr>
          <p:nvPr>
            <p:ph type="title"/>
          </p:nvPr>
        </p:nvSpPr>
        <p:spPr>
          <a:xfrm>
            <a:off x="128516" y="194805"/>
            <a:ext cx="6354171" cy="1115380"/>
          </a:xfrm>
        </p:spPr>
        <p:txBody>
          <a:bodyPr rtlCol="0">
            <a:noAutofit/>
          </a:bodyPr>
          <a:lstStyle/>
          <a:p>
            <a:pPr rtl="0"/>
            <a:r>
              <a:rPr lang="es-ES" sz="2200" b="1" dirty="0">
                <a:solidFill>
                  <a:schemeClr val="tx1">
                    <a:lumMod val="65000"/>
                    <a:lumOff val="35000"/>
                  </a:schemeClr>
                </a:solidFill>
                <a:latin typeface="Arial "/>
              </a:rPr>
              <a:t>En el 2022 las Empresas Públicas ejecutaron el 97.7% de su presupuesto de ingreso</a:t>
            </a:r>
            <a:endParaRPr lang="es-MX" sz="2200" noProof="1"/>
          </a:p>
        </p:txBody>
      </p:sp>
      <p:grpSp>
        <p:nvGrpSpPr>
          <p:cNvPr id="2" name="Grupo 1">
            <a:extLst>
              <a:ext uri="{FF2B5EF4-FFF2-40B4-BE49-F238E27FC236}">
                <a16:creationId xmlns:a16="http://schemas.microsoft.com/office/drawing/2014/main" id="{A615A363-3132-98B4-C96E-420B553DB171}"/>
              </a:ext>
            </a:extLst>
          </p:cNvPr>
          <p:cNvGrpSpPr/>
          <p:nvPr/>
        </p:nvGrpSpPr>
        <p:grpSpPr>
          <a:xfrm>
            <a:off x="491589" y="3500938"/>
            <a:ext cx="5346503" cy="2350494"/>
            <a:chOff x="477522" y="1461122"/>
            <a:chExt cx="4759496" cy="2348878"/>
          </a:xfrm>
        </p:grpSpPr>
        <p:sp>
          <p:nvSpPr>
            <p:cNvPr id="3" name="Rectángulo 2">
              <a:extLst>
                <a:ext uri="{FF2B5EF4-FFF2-40B4-BE49-F238E27FC236}">
                  <a16:creationId xmlns:a16="http://schemas.microsoft.com/office/drawing/2014/main" id="{B2D096DB-0F26-A4A6-2B85-02D1A29A57EA}"/>
                </a:ext>
              </a:extLst>
            </p:cNvPr>
            <p:cNvSpPr/>
            <p:nvPr/>
          </p:nvSpPr>
          <p:spPr>
            <a:xfrm>
              <a:off x="568037" y="1461122"/>
              <a:ext cx="4668981" cy="23488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upo 5">
              <a:extLst>
                <a:ext uri="{FF2B5EF4-FFF2-40B4-BE49-F238E27FC236}">
                  <a16:creationId xmlns:a16="http://schemas.microsoft.com/office/drawing/2014/main" id="{EB4F5673-A44F-7591-012D-E8F983A45A69}"/>
                </a:ext>
              </a:extLst>
            </p:cNvPr>
            <p:cNvGrpSpPr/>
            <p:nvPr/>
          </p:nvGrpSpPr>
          <p:grpSpPr>
            <a:xfrm>
              <a:off x="477522" y="1749591"/>
              <a:ext cx="4556472" cy="2005675"/>
              <a:chOff x="334204" y="1743197"/>
              <a:chExt cx="4627909" cy="1957502"/>
            </a:xfrm>
          </p:grpSpPr>
          <p:graphicFrame>
            <p:nvGraphicFramePr>
              <p:cNvPr id="31" name="Marcador de contenido 26" descr="Gráfico">
                <a:extLst>
                  <a:ext uri="{FF2B5EF4-FFF2-40B4-BE49-F238E27FC236}">
                    <a16:creationId xmlns:a16="http://schemas.microsoft.com/office/drawing/2014/main" id="{DD754E62-9CE9-AB1C-1F30-A5341A7E9195}"/>
                  </a:ext>
                </a:extLst>
              </p:cNvPr>
              <p:cNvGraphicFramePr>
                <a:graphicFrameLocks/>
              </p:cNvGraphicFramePr>
              <p:nvPr/>
            </p:nvGraphicFramePr>
            <p:xfrm>
              <a:off x="360175" y="2053173"/>
              <a:ext cx="1316880" cy="11613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2" name="Marcador de contenido 11" descr="Gráfico">
                <a:extLst>
                  <a:ext uri="{FF2B5EF4-FFF2-40B4-BE49-F238E27FC236}">
                    <a16:creationId xmlns:a16="http://schemas.microsoft.com/office/drawing/2014/main" id="{36CD7D86-45B2-31E3-ADB4-793FD2A26584}"/>
                  </a:ext>
                </a:extLst>
              </p:cNvPr>
              <p:cNvGraphicFramePr>
                <a:graphicFrameLocks/>
              </p:cNvGraphicFramePr>
              <p:nvPr/>
            </p:nvGraphicFramePr>
            <p:xfrm>
              <a:off x="1930164" y="2053173"/>
              <a:ext cx="1481012" cy="116101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Marcador de contenido 11" descr="Gráfico">
                <a:extLst>
                  <a:ext uri="{FF2B5EF4-FFF2-40B4-BE49-F238E27FC236}">
                    <a16:creationId xmlns:a16="http://schemas.microsoft.com/office/drawing/2014/main" id="{93022806-0254-FF49-23BA-CA0AC7C83264}"/>
                  </a:ext>
                </a:extLst>
              </p:cNvPr>
              <p:cNvGraphicFramePr>
                <a:graphicFrameLocks/>
              </p:cNvGraphicFramePr>
              <p:nvPr/>
            </p:nvGraphicFramePr>
            <p:xfrm>
              <a:off x="3481101" y="2053173"/>
              <a:ext cx="1481012" cy="1161017"/>
            </p:xfrm>
            <a:graphic>
              <a:graphicData uri="http://schemas.openxmlformats.org/drawingml/2006/chart">
                <c:chart xmlns:c="http://schemas.openxmlformats.org/drawingml/2006/chart" xmlns:r="http://schemas.openxmlformats.org/officeDocument/2006/relationships" r:id="rId6"/>
              </a:graphicData>
            </a:graphic>
          </p:graphicFrame>
          <p:sp>
            <p:nvSpPr>
              <p:cNvPr id="34" name="objeto 21">
                <a:extLst>
                  <a:ext uri="{FF2B5EF4-FFF2-40B4-BE49-F238E27FC236}">
                    <a16:creationId xmlns:a16="http://schemas.microsoft.com/office/drawing/2014/main" id="{29A75B36-C505-B88B-672D-306F9F8C409F}"/>
                  </a:ext>
                </a:extLst>
              </p:cNvPr>
              <p:cNvSpPr txBox="1"/>
              <p:nvPr/>
            </p:nvSpPr>
            <p:spPr>
              <a:xfrm>
                <a:off x="2018599" y="3194337"/>
                <a:ext cx="1317308" cy="492632"/>
              </a:xfrm>
              <a:prstGeom prst="roundRect">
                <a:avLst/>
              </a:prstGeom>
              <a:solidFill>
                <a:srgbClr val="2E75B6"/>
              </a:solidFill>
              <a:ln>
                <a:noFill/>
              </a:ln>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MX" sz="1400" b="0" i="0" u="none" strike="noStrike" kern="1200" cap="none" spc="0" normalizeH="0" baseline="0" noProof="0" dirty="0">
                    <a:ln>
                      <a:noFill/>
                    </a:ln>
                    <a:solidFill>
                      <a:prstClr val="white"/>
                    </a:solidFill>
                    <a:effectLst/>
                    <a:uLnTx/>
                    <a:uFillTx/>
                    <a:latin typeface="Calibri" panose="020F0502020204030204"/>
                    <a:ea typeface="+mn-ea"/>
                    <a:cs typeface="Arial"/>
                  </a:rPr>
                  <a:t>Transferencias</a:t>
                </a:r>
              </a:p>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MX" sz="1400" b="0" i="0" u="none" strike="noStrike" kern="1200" cap="none" spc="0" normalizeH="0" baseline="0" noProof="0" dirty="0">
                    <a:ln>
                      <a:noFill/>
                    </a:ln>
                    <a:solidFill>
                      <a:prstClr val="white"/>
                    </a:solidFill>
                    <a:effectLst/>
                    <a:uLnTx/>
                    <a:uFillTx/>
                    <a:latin typeface="Calibri" panose="020F0502020204030204"/>
                    <a:ea typeface="+mn-ea"/>
                    <a:cs typeface="Arial"/>
                  </a:rPr>
                  <a:t>S/     5 778 </a:t>
                </a:r>
              </a:p>
            </p:txBody>
          </p:sp>
          <p:sp>
            <p:nvSpPr>
              <p:cNvPr id="35" name="objeto 22">
                <a:extLst>
                  <a:ext uri="{FF2B5EF4-FFF2-40B4-BE49-F238E27FC236}">
                    <a16:creationId xmlns:a16="http://schemas.microsoft.com/office/drawing/2014/main" id="{6AF81E90-F0FB-1821-6F57-370CA10E1279}"/>
                  </a:ext>
                </a:extLst>
              </p:cNvPr>
              <p:cNvSpPr txBox="1"/>
              <p:nvPr/>
            </p:nvSpPr>
            <p:spPr>
              <a:xfrm>
                <a:off x="3599085" y="3208067"/>
                <a:ext cx="1317308" cy="492632"/>
              </a:xfrm>
              <a:prstGeom prst="roundRect">
                <a:avLst/>
              </a:prstGeom>
              <a:solidFill>
                <a:schemeClr val="accent3"/>
              </a:solidFill>
              <a:ln>
                <a:noFill/>
              </a:ln>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MX" sz="1400" b="0" i="0" u="none" strike="noStrike" kern="1200" cap="none" spc="0" normalizeH="0" baseline="0" noProof="0" dirty="0">
                    <a:ln>
                      <a:noFill/>
                    </a:ln>
                    <a:solidFill>
                      <a:prstClr val="white"/>
                    </a:solidFill>
                    <a:effectLst/>
                    <a:uLnTx/>
                    <a:uFillTx/>
                    <a:latin typeface="Calibri" panose="020F0502020204030204"/>
                    <a:ea typeface="+mn-ea"/>
                    <a:cs typeface="Arial"/>
                  </a:rPr>
                  <a:t>Financiamiento</a:t>
                </a:r>
              </a:p>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MX" sz="1400" b="0" i="0" u="none" strike="noStrike" kern="1200" cap="none" spc="0" normalizeH="0" baseline="0" noProof="0" dirty="0">
                    <a:ln>
                      <a:noFill/>
                    </a:ln>
                    <a:solidFill>
                      <a:prstClr val="white"/>
                    </a:solidFill>
                    <a:effectLst/>
                    <a:uLnTx/>
                    <a:uFillTx/>
                    <a:latin typeface="Calibri" panose="020F0502020204030204"/>
                    <a:ea typeface="+mn-ea"/>
                    <a:cs typeface="Arial"/>
                  </a:rPr>
                  <a:t>S/     19 064 </a:t>
                </a:r>
              </a:p>
            </p:txBody>
          </p:sp>
          <p:sp>
            <p:nvSpPr>
              <p:cNvPr id="36" name="objeto 20">
                <a:extLst>
                  <a:ext uri="{FF2B5EF4-FFF2-40B4-BE49-F238E27FC236}">
                    <a16:creationId xmlns:a16="http://schemas.microsoft.com/office/drawing/2014/main" id="{A600C3A6-2C81-FB04-AB88-48A0B8CE5193}"/>
                  </a:ext>
                </a:extLst>
              </p:cNvPr>
              <p:cNvSpPr txBox="1"/>
              <p:nvPr/>
            </p:nvSpPr>
            <p:spPr>
              <a:xfrm>
                <a:off x="552184" y="2506665"/>
                <a:ext cx="908033" cy="289823"/>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MX" sz="1800" b="1" i="0" u="none" strike="noStrike" kern="1200" cap="none" spc="0" normalizeH="0" baseline="0" noProof="0" dirty="0">
                    <a:ln>
                      <a:noFill/>
                    </a:ln>
                    <a:solidFill>
                      <a:srgbClr val="C00000"/>
                    </a:solidFill>
                    <a:effectLst/>
                    <a:uLnTx/>
                    <a:uFillTx/>
                    <a:latin typeface="Calibri Light" panose="020F0302020204030204"/>
                    <a:ea typeface="+mn-ea"/>
                    <a:cs typeface="Arial"/>
                  </a:rPr>
                  <a:t>70%</a:t>
                </a:r>
              </a:p>
            </p:txBody>
          </p:sp>
          <p:sp>
            <p:nvSpPr>
              <p:cNvPr id="37" name="objeto 21">
                <a:extLst>
                  <a:ext uri="{FF2B5EF4-FFF2-40B4-BE49-F238E27FC236}">
                    <a16:creationId xmlns:a16="http://schemas.microsoft.com/office/drawing/2014/main" id="{2676509D-9A10-FF5B-DF30-3976823BF66B}"/>
                  </a:ext>
                </a:extLst>
              </p:cNvPr>
              <p:cNvSpPr txBox="1"/>
              <p:nvPr/>
            </p:nvSpPr>
            <p:spPr>
              <a:xfrm>
                <a:off x="2186082" y="2492935"/>
                <a:ext cx="1007276" cy="289823"/>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MX" sz="1800" b="1" i="0" u="none" strike="noStrike" kern="1200" cap="none" spc="-5" normalizeH="0" baseline="0" noProof="0" dirty="0">
                    <a:ln>
                      <a:noFill/>
                    </a:ln>
                    <a:solidFill>
                      <a:srgbClr val="2E75B6"/>
                    </a:solidFill>
                    <a:effectLst/>
                    <a:uLnTx/>
                    <a:uFillTx/>
                    <a:latin typeface="Calibri Light" panose="020F0302020204030204"/>
                    <a:ea typeface="+mn-ea"/>
                    <a:cs typeface="Arial"/>
                  </a:rPr>
                  <a:t>7%</a:t>
                </a:r>
                <a:endParaRPr kumimoji="0" lang="es-MX" sz="1800" b="1" i="0" u="none" strike="noStrike" kern="1200" cap="none" spc="0" normalizeH="0" baseline="0" noProof="0" dirty="0">
                  <a:ln>
                    <a:noFill/>
                  </a:ln>
                  <a:solidFill>
                    <a:srgbClr val="2E75B6"/>
                  </a:solidFill>
                  <a:effectLst/>
                  <a:uLnTx/>
                  <a:uFillTx/>
                  <a:latin typeface="Calibri Light" panose="020F0302020204030204"/>
                  <a:ea typeface="+mn-ea"/>
                  <a:cs typeface="Arial"/>
                </a:endParaRPr>
              </a:p>
            </p:txBody>
          </p:sp>
          <p:sp>
            <p:nvSpPr>
              <p:cNvPr id="38" name="objeto 22">
                <a:extLst>
                  <a:ext uri="{FF2B5EF4-FFF2-40B4-BE49-F238E27FC236}">
                    <a16:creationId xmlns:a16="http://schemas.microsoft.com/office/drawing/2014/main" id="{08BA65DF-4B96-9CF6-7101-C3E3CE384716}"/>
                  </a:ext>
                </a:extLst>
              </p:cNvPr>
              <p:cNvSpPr txBox="1"/>
              <p:nvPr/>
            </p:nvSpPr>
            <p:spPr>
              <a:xfrm>
                <a:off x="3747776" y="2506665"/>
                <a:ext cx="960018" cy="289823"/>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MX" sz="1800" b="1" i="0" u="none" strike="noStrike" kern="1200" cap="none" spc="0" normalizeH="0" baseline="0" noProof="0" dirty="0">
                    <a:ln>
                      <a:noFill/>
                    </a:ln>
                    <a:solidFill>
                      <a:srgbClr val="A5A5A5"/>
                    </a:solidFill>
                    <a:effectLst/>
                    <a:uLnTx/>
                    <a:uFillTx/>
                    <a:latin typeface="Calibri Light" panose="020F0302020204030204"/>
                    <a:ea typeface="+mn-ea"/>
                    <a:cs typeface="Arial"/>
                  </a:rPr>
                  <a:t>23%</a:t>
                </a:r>
              </a:p>
            </p:txBody>
          </p:sp>
          <p:sp>
            <p:nvSpPr>
              <p:cNvPr id="39" name="objeto 20">
                <a:extLst>
                  <a:ext uri="{FF2B5EF4-FFF2-40B4-BE49-F238E27FC236}">
                    <a16:creationId xmlns:a16="http://schemas.microsoft.com/office/drawing/2014/main" id="{B00845EF-CBD5-1FA6-2E72-E9DE21887098}"/>
                  </a:ext>
                </a:extLst>
              </p:cNvPr>
              <p:cNvSpPr txBox="1"/>
              <p:nvPr/>
            </p:nvSpPr>
            <p:spPr>
              <a:xfrm>
                <a:off x="334204" y="3194337"/>
                <a:ext cx="1426061" cy="492632"/>
              </a:xfrm>
              <a:prstGeom prst="roundRect">
                <a:avLst/>
              </a:prstGeom>
              <a:solidFill>
                <a:srgbClr val="C00000"/>
              </a:solidFill>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MX" sz="1400" b="0" i="0" u="none" strike="noStrike" kern="1200" cap="none" spc="0" normalizeH="0" baseline="0" noProof="0" dirty="0">
                    <a:ln>
                      <a:noFill/>
                    </a:ln>
                    <a:solidFill>
                      <a:prstClr val="white"/>
                    </a:solidFill>
                    <a:effectLst/>
                    <a:uLnTx/>
                    <a:uFillTx/>
                    <a:latin typeface="Calibri" panose="020F0502020204030204"/>
                    <a:ea typeface="+mn-ea"/>
                    <a:cs typeface="Arial"/>
                  </a:rPr>
                  <a:t>Ingresos corrientes</a:t>
                </a:r>
              </a:p>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MX" sz="1400" b="0" i="0" u="none" strike="noStrike" kern="1200" cap="none" spc="0" normalizeH="0" baseline="0" noProof="0" dirty="0">
                    <a:ln>
                      <a:noFill/>
                    </a:ln>
                    <a:solidFill>
                      <a:prstClr val="white"/>
                    </a:solidFill>
                    <a:effectLst/>
                    <a:uLnTx/>
                    <a:uFillTx/>
                    <a:latin typeface="Calibri" panose="020F0502020204030204"/>
                    <a:ea typeface="+mn-ea"/>
                    <a:cs typeface="Arial"/>
                  </a:rPr>
                  <a:t>S/     58 129</a:t>
                </a:r>
              </a:p>
            </p:txBody>
          </p:sp>
          <p:sp>
            <p:nvSpPr>
              <p:cNvPr id="40" name="Marcador de texto 3">
                <a:extLst>
                  <a:ext uri="{FF2B5EF4-FFF2-40B4-BE49-F238E27FC236}">
                    <a16:creationId xmlns:a16="http://schemas.microsoft.com/office/drawing/2014/main" id="{1CBFBB17-5D09-F14E-AAB7-0E3EF5D15FBF}"/>
                  </a:ext>
                </a:extLst>
              </p:cNvPr>
              <p:cNvSpPr txBox="1">
                <a:spLocks/>
              </p:cNvSpPr>
              <p:nvPr/>
            </p:nvSpPr>
            <p:spPr>
              <a:xfrm>
                <a:off x="819621" y="1743197"/>
                <a:ext cx="3789362" cy="3454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1600" b="1" i="0" u="none" strike="noStrike" kern="1200" cap="none" spc="0" normalizeH="0" baseline="0" noProof="0" dirty="0">
                    <a:ln>
                      <a:noFill/>
                    </a:ln>
                    <a:solidFill>
                      <a:prstClr val="black"/>
                    </a:solidFill>
                    <a:effectLst/>
                    <a:uLnTx/>
                    <a:uFillTx/>
                    <a:latin typeface="Calibri" panose="020F0502020204030204"/>
                    <a:ea typeface="+mn-ea"/>
                    <a:cs typeface="+mn-cs"/>
                  </a:rPr>
                  <a:t>Ejecución 2022</a:t>
                </a:r>
              </a:p>
            </p:txBody>
          </p:sp>
        </p:grpSp>
      </p:grpSp>
      <p:sp>
        <p:nvSpPr>
          <p:cNvPr id="11" name="Marcador de número de diapositiva 10">
            <a:extLst>
              <a:ext uri="{FF2B5EF4-FFF2-40B4-BE49-F238E27FC236}">
                <a16:creationId xmlns:a16="http://schemas.microsoft.com/office/drawing/2014/main" id="{5A960C54-27E6-E29C-C95E-1EC4D139D4C2}"/>
              </a:ext>
            </a:extLst>
          </p:cNvPr>
          <p:cNvSpPr>
            <a:spLocks noGrp="1"/>
          </p:cNvSpPr>
          <p:nvPr>
            <p:ph type="sldNum" sz="quarter" idx="12"/>
          </p:nvPr>
        </p:nvSpPr>
        <p:spPr/>
        <p:txBody>
          <a:bodyPr/>
          <a:lstStyle/>
          <a:p>
            <a:fld id="{E391E93C-D7FD-40F9-BA37-0E9A46B54C72}" type="slidenum">
              <a:rPr lang="es-PE" smtClean="0"/>
              <a:t>30</a:t>
            </a:fld>
            <a:endParaRPr lang="es-PE"/>
          </a:p>
        </p:txBody>
      </p:sp>
    </p:spTree>
    <p:extLst>
      <p:ext uri="{BB962C8B-B14F-4D97-AF65-F5344CB8AC3E}">
        <p14:creationId xmlns:p14="http://schemas.microsoft.com/office/powerpoint/2010/main" val="479809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ángulo 75"/>
          <p:cNvSpPr/>
          <p:nvPr/>
        </p:nvSpPr>
        <p:spPr>
          <a:xfrm>
            <a:off x="2825510" y="3671251"/>
            <a:ext cx="3490884" cy="2464480"/>
          </a:xfrm>
          <a:prstGeom prst="rect">
            <a:avLst/>
          </a:prstGeom>
          <a:solidFill>
            <a:srgbClr val="CFCFC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white"/>
              </a:solidFill>
              <a:effectLst/>
              <a:uLnTx/>
              <a:uFillTx/>
              <a:latin typeface="Calibri" panose="020F0502020204030204"/>
              <a:ea typeface="+mn-ea"/>
              <a:cs typeface="+mn-cs"/>
            </a:endParaRPr>
          </a:p>
        </p:txBody>
      </p:sp>
      <p:grpSp>
        <p:nvGrpSpPr>
          <p:cNvPr id="158" name="Grupo 157"/>
          <p:cNvGrpSpPr/>
          <p:nvPr/>
        </p:nvGrpSpPr>
        <p:grpSpPr>
          <a:xfrm>
            <a:off x="641445" y="3977380"/>
            <a:ext cx="1904807" cy="1786597"/>
            <a:chOff x="2133939" y="4216993"/>
            <a:chExt cx="2317272" cy="1569277"/>
          </a:xfrm>
        </p:grpSpPr>
        <p:sp>
          <p:nvSpPr>
            <p:cNvPr id="82" name="Elipse 81"/>
            <p:cNvSpPr/>
            <p:nvPr/>
          </p:nvSpPr>
          <p:spPr>
            <a:xfrm>
              <a:off x="2133939" y="4216993"/>
              <a:ext cx="2317272" cy="1569277"/>
            </a:xfrm>
            <a:prstGeom prst="ellipse">
              <a:avLst/>
            </a:prstGeom>
            <a:solidFill>
              <a:srgbClr val="CFCFC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white"/>
                </a:solidFill>
                <a:effectLst/>
                <a:uLnTx/>
                <a:uFillTx/>
                <a:latin typeface="Calibri" panose="020F0502020204030204"/>
                <a:ea typeface="+mn-ea"/>
                <a:cs typeface="+mn-cs"/>
              </a:endParaRPr>
            </a:p>
          </p:txBody>
        </p:sp>
        <p:grpSp>
          <p:nvGrpSpPr>
            <p:cNvPr id="89" name="Grupo 88"/>
            <p:cNvGrpSpPr/>
            <p:nvPr/>
          </p:nvGrpSpPr>
          <p:grpSpPr>
            <a:xfrm>
              <a:off x="2432794" y="4574423"/>
              <a:ext cx="1713317" cy="758285"/>
              <a:chOff x="2357824" y="4244522"/>
              <a:chExt cx="1713317" cy="758285"/>
            </a:xfrm>
          </p:grpSpPr>
          <p:sp>
            <p:nvSpPr>
              <p:cNvPr id="83" name="Cuadro de texto 82"/>
              <p:cNvSpPr txBox="1"/>
              <p:nvPr/>
            </p:nvSpPr>
            <p:spPr>
              <a:xfrm>
                <a:off x="2555785" y="4516197"/>
                <a:ext cx="1413834" cy="486610"/>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1">
                    <a:ln>
                      <a:noFill/>
                    </a:ln>
                    <a:solidFill>
                      <a:srgbClr val="C00000"/>
                    </a:solidFill>
                    <a:effectLst/>
                    <a:uLnTx/>
                    <a:uFillTx/>
                    <a:latin typeface="Calibri" panose="020F0502020204030204"/>
                    <a:ea typeface="+mn-ea"/>
                    <a:cs typeface="+mn-cs"/>
                  </a:rPr>
                  <a:t>89.3%</a:t>
                </a:r>
              </a:p>
            </p:txBody>
          </p:sp>
          <p:sp>
            <p:nvSpPr>
              <p:cNvPr id="86" name="Cuadro de texto 85"/>
              <p:cNvSpPr txBox="1"/>
              <p:nvPr/>
            </p:nvSpPr>
            <p:spPr>
              <a:xfrm>
                <a:off x="2357824" y="4244522"/>
                <a:ext cx="1713317" cy="24330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1">
                    <a:ln>
                      <a:noFill/>
                    </a:ln>
                    <a:solidFill>
                      <a:srgbClr val="30353F"/>
                    </a:solidFill>
                    <a:effectLst/>
                    <a:uLnTx/>
                    <a:uFillTx/>
                    <a:latin typeface="Calibri Light" panose="020F0302020204030204"/>
                    <a:ea typeface="+mn-ea"/>
                    <a:cs typeface="+mn-cs"/>
                  </a:rPr>
                  <a:t>Ejecución / PIM</a:t>
                </a:r>
              </a:p>
            </p:txBody>
          </p:sp>
        </p:grpSp>
      </p:grpSp>
      <p:sp>
        <p:nvSpPr>
          <p:cNvPr id="2" name="Título 1" hidden="1">
            <a:extLst>
              <a:ext uri="{FF2B5EF4-FFF2-40B4-BE49-F238E27FC236}">
                <a16:creationId xmlns:a16="http://schemas.microsoft.com/office/drawing/2014/main" id="{622A5C56-DFFD-4557-A19C-A250AFFB1D6C}"/>
              </a:ext>
            </a:extLst>
          </p:cNvPr>
          <p:cNvSpPr>
            <a:spLocks noGrp="1"/>
          </p:cNvSpPr>
          <p:nvPr>
            <p:ph type="title"/>
          </p:nvPr>
        </p:nvSpPr>
        <p:spPr/>
        <p:txBody>
          <a:bodyPr rtlCol="0"/>
          <a:lstStyle/>
          <a:p>
            <a:pPr rtl="0"/>
            <a:r>
              <a:rPr lang="es-MX" noProof="1"/>
              <a:t>Diapositiva 6</a:t>
            </a:r>
          </a:p>
        </p:txBody>
      </p:sp>
      <p:grpSp>
        <p:nvGrpSpPr>
          <p:cNvPr id="18" name="Grupo 17">
            <a:extLst>
              <a:ext uri="{FF2B5EF4-FFF2-40B4-BE49-F238E27FC236}">
                <a16:creationId xmlns:a16="http://schemas.microsoft.com/office/drawing/2014/main" id="{43D7F29F-48B2-B8F6-3BB3-CDAFC6762273}"/>
              </a:ext>
              <a:ext uri="{C183D7F6-B498-43B3-948B-1728B52AA6E4}">
                <adec:decorative xmlns:adec="http://schemas.microsoft.com/office/drawing/2017/decorative" val="1"/>
              </a:ext>
            </a:extLst>
          </p:cNvPr>
          <p:cNvGrpSpPr/>
          <p:nvPr/>
        </p:nvGrpSpPr>
        <p:grpSpPr>
          <a:xfrm>
            <a:off x="772380" y="1510467"/>
            <a:ext cx="10456171" cy="2025102"/>
            <a:chOff x="867916" y="909911"/>
            <a:chExt cx="10738510" cy="2121944"/>
          </a:xfrm>
        </p:grpSpPr>
        <p:grpSp>
          <p:nvGrpSpPr>
            <p:cNvPr id="19" name="Grupo 18">
              <a:extLst>
                <a:ext uri="{FF2B5EF4-FFF2-40B4-BE49-F238E27FC236}">
                  <a16:creationId xmlns:a16="http://schemas.microsoft.com/office/drawing/2014/main" id="{CE86C347-4DE3-7ACB-D113-AC43C18DA24E}"/>
                </a:ext>
              </a:extLst>
            </p:cNvPr>
            <p:cNvGrpSpPr/>
            <p:nvPr/>
          </p:nvGrpSpPr>
          <p:grpSpPr>
            <a:xfrm>
              <a:off x="867916" y="909911"/>
              <a:ext cx="3352181" cy="1966696"/>
              <a:chOff x="867916" y="909911"/>
              <a:chExt cx="3352181" cy="1966696"/>
            </a:xfrm>
          </p:grpSpPr>
          <p:sp>
            <p:nvSpPr>
              <p:cNvPr id="38" name="Rectángulo 37">
                <a:extLst>
                  <a:ext uri="{FF2B5EF4-FFF2-40B4-BE49-F238E27FC236}">
                    <a16:creationId xmlns:a16="http://schemas.microsoft.com/office/drawing/2014/main" id="{8C2D47FA-B006-7637-8CF8-1CE529416B50}"/>
                  </a:ext>
                </a:extLst>
              </p:cNvPr>
              <p:cNvSpPr/>
              <p:nvPr/>
            </p:nvSpPr>
            <p:spPr>
              <a:xfrm>
                <a:off x="867916" y="1300608"/>
                <a:ext cx="3352181" cy="1575999"/>
              </a:xfrm>
              <a:prstGeom prst="rect">
                <a:avLst/>
              </a:prstGeom>
              <a:solidFill>
                <a:srgbClr val="CFCFC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39" name="Cuadro de texto 91">
                <a:extLst>
                  <a:ext uri="{FF2B5EF4-FFF2-40B4-BE49-F238E27FC236}">
                    <a16:creationId xmlns:a16="http://schemas.microsoft.com/office/drawing/2014/main" id="{CA1B444F-CD88-01CA-FD34-2B32E1348B31}"/>
                  </a:ext>
                </a:extLst>
              </p:cNvPr>
              <p:cNvSpPr txBox="1"/>
              <p:nvPr/>
            </p:nvSpPr>
            <p:spPr>
              <a:xfrm>
                <a:off x="867917" y="2434295"/>
                <a:ext cx="3352180" cy="32249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1">
                    <a:ln>
                      <a:noFill/>
                    </a:ln>
                    <a:solidFill>
                      <a:prstClr val="black"/>
                    </a:solidFill>
                    <a:effectLst/>
                    <a:uLnTx/>
                    <a:uFillTx/>
                    <a:latin typeface="Calibri" panose="020F0502020204030204"/>
                    <a:ea typeface="+mn-ea"/>
                    <a:cs typeface="+mn-cs"/>
                  </a:rPr>
                  <a:t>PIA  </a:t>
                </a:r>
              </a:p>
            </p:txBody>
          </p:sp>
          <p:sp>
            <p:nvSpPr>
              <p:cNvPr id="40" name="Cuadro de texto 95">
                <a:extLst>
                  <a:ext uri="{FF2B5EF4-FFF2-40B4-BE49-F238E27FC236}">
                    <a16:creationId xmlns:a16="http://schemas.microsoft.com/office/drawing/2014/main" id="{C4BE428E-E910-23AF-D7FA-EB38B25F62AD}"/>
                  </a:ext>
                </a:extLst>
              </p:cNvPr>
              <p:cNvSpPr txBox="1"/>
              <p:nvPr/>
            </p:nvSpPr>
            <p:spPr>
              <a:xfrm>
                <a:off x="1501910" y="1719348"/>
                <a:ext cx="2084200" cy="58049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1">
                    <a:ln>
                      <a:noFill/>
                    </a:ln>
                    <a:solidFill>
                      <a:prstClr val="black"/>
                    </a:solidFill>
                    <a:effectLst/>
                    <a:uLnTx/>
                    <a:uFillTx/>
                    <a:latin typeface="Calibri" panose="020F0502020204030204"/>
                    <a:ea typeface="+mn-ea"/>
                    <a:cs typeface="+mn-cs"/>
                  </a:rPr>
                  <a:t>S/ 275 548</a:t>
                </a:r>
              </a:p>
            </p:txBody>
          </p:sp>
          <p:sp>
            <p:nvSpPr>
              <p:cNvPr id="50" name="Elipse 49">
                <a:extLst>
                  <a:ext uri="{FF2B5EF4-FFF2-40B4-BE49-F238E27FC236}">
                    <a16:creationId xmlns:a16="http://schemas.microsoft.com/office/drawing/2014/main" id="{4A196115-165B-BD99-B35F-BF0B77ED140B}"/>
                  </a:ext>
                </a:extLst>
              </p:cNvPr>
              <p:cNvSpPr/>
              <p:nvPr/>
            </p:nvSpPr>
            <p:spPr>
              <a:xfrm>
                <a:off x="2219761" y="909911"/>
                <a:ext cx="648489" cy="648488"/>
              </a:xfrm>
              <a:prstGeom prst="ellipse">
                <a:avLst/>
              </a:prstGeom>
              <a:solidFill>
                <a:srgbClr val="7F7F7F"/>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grpSp>
        <p:grpSp>
          <p:nvGrpSpPr>
            <p:cNvPr id="20" name="Grupo 19">
              <a:extLst>
                <a:ext uri="{FF2B5EF4-FFF2-40B4-BE49-F238E27FC236}">
                  <a16:creationId xmlns:a16="http://schemas.microsoft.com/office/drawing/2014/main" id="{F95A15DD-BAEA-9A8C-AE27-22A1DACF26C1}"/>
                </a:ext>
              </a:extLst>
            </p:cNvPr>
            <p:cNvGrpSpPr/>
            <p:nvPr/>
          </p:nvGrpSpPr>
          <p:grpSpPr>
            <a:xfrm>
              <a:off x="5930160" y="909911"/>
              <a:ext cx="676108" cy="2121944"/>
              <a:chOff x="9329922" y="909911"/>
              <a:chExt cx="676108" cy="2121944"/>
            </a:xfrm>
          </p:grpSpPr>
          <p:grpSp>
            <p:nvGrpSpPr>
              <p:cNvPr id="31" name="Grupo 30">
                <a:extLst>
                  <a:ext uri="{FF2B5EF4-FFF2-40B4-BE49-F238E27FC236}">
                    <a16:creationId xmlns:a16="http://schemas.microsoft.com/office/drawing/2014/main" id="{DED0E6A0-E42B-88BD-59CD-E96BABEF7E73}"/>
                  </a:ext>
                </a:extLst>
              </p:cNvPr>
              <p:cNvGrpSpPr/>
              <p:nvPr/>
            </p:nvGrpSpPr>
            <p:grpSpPr>
              <a:xfrm>
                <a:off x="9329922" y="909911"/>
                <a:ext cx="676108" cy="648489"/>
                <a:chOff x="9329922" y="909911"/>
                <a:chExt cx="676108" cy="648489"/>
              </a:xfrm>
            </p:grpSpPr>
            <p:grpSp>
              <p:nvGrpSpPr>
                <p:cNvPr id="33" name="Grupo 32">
                  <a:extLst>
                    <a:ext uri="{FF2B5EF4-FFF2-40B4-BE49-F238E27FC236}">
                      <a16:creationId xmlns:a16="http://schemas.microsoft.com/office/drawing/2014/main" id="{FB815529-872C-8B47-036A-2ECBFC7AEF88}"/>
                    </a:ext>
                  </a:extLst>
                </p:cNvPr>
                <p:cNvGrpSpPr/>
                <p:nvPr/>
              </p:nvGrpSpPr>
              <p:grpSpPr>
                <a:xfrm>
                  <a:off x="9560765" y="1242641"/>
                  <a:ext cx="191873" cy="58737"/>
                  <a:chOff x="8245475" y="3925888"/>
                  <a:chExt cx="233363" cy="71438"/>
                </a:xfrm>
              </p:grpSpPr>
              <p:sp>
                <p:nvSpPr>
                  <p:cNvPr id="35" name="Forma libre 27">
                    <a:extLst>
                      <a:ext uri="{FF2B5EF4-FFF2-40B4-BE49-F238E27FC236}">
                        <a16:creationId xmlns:a16="http://schemas.microsoft.com/office/drawing/2014/main" id="{5328E1EF-2DD1-D4A5-C564-F97C2FE87E63}"/>
                      </a:ext>
                    </a:extLst>
                  </p:cNvPr>
                  <p:cNvSpPr>
                    <a:spLocks/>
                  </p:cNvSpPr>
                  <p:nvPr/>
                </p:nvSpPr>
                <p:spPr bwMode="auto">
                  <a:xfrm>
                    <a:off x="8424863" y="3943350"/>
                    <a:ext cx="53975" cy="53975"/>
                  </a:xfrm>
                  <a:custGeom>
                    <a:avLst/>
                    <a:gdLst>
                      <a:gd name="T0" fmla="*/ 300 w 360"/>
                      <a:gd name="T1" fmla="*/ 240 h 360"/>
                      <a:gd name="T2" fmla="*/ 120 w 360"/>
                      <a:gd name="T3" fmla="*/ 240 h 360"/>
                      <a:gd name="T4" fmla="*/ 120 w 360"/>
                      <a:gd name="T5" fmla="*/ 60 h 360"/>
                      <a:gd name="T6" fmla="*/ 60 w 360"/>
                      <a:gd name="T7" fmla="*/ 0 h 360"/>
                      <a:gd name="T8" fmla="*/ 0 w 360"/>
                      <a:gd name="T9" fmla="*/ 60 h 360"/>
                      <a:gd name="T10" fmla="*/ 0 w 360"/>
                      <a:gd name="T11" fmla="*/ 300 h 360"/>
                      <a:gd name="T12" fmla="*/ 60 w 360"/>
                      <a:gd name="T13" fmla="*/ 360 h 360"/>
                      <a:gd name="T14" fmla="*/ 300 w 360"/>
                      <a:gd name="T15" fmla="*/ 360 h 360"/>
                      <a:gd name="T16" fmla="*/ 360 w 360"/>
                      <a:gd name="T17" fmla="*/ 300 h 360"/>
                      <a:gd name="T18" fmla="*/ 300 w 360"/>
                      <a:gd name="T19"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360">
                        <a:moveTo>
                          <a:pt x="300" y="240"/>
                        </a:moveTo>
                        <a:cubicBezTo>
                          <a:pt x="120" y="240"/>
                          <a:pt x="120" y="240"/>
                          <a:pt x="120" y="240"/>
                        </a:cubicBezTo>
                        <a:cubicBezTo>
                          <a:pt x="120" y="60"/>
                          <a:pt x="120" y="60"/>
                          <a:pt x="120" y="60"/>
                        </a:cubicBezTo>
                        <a:cubicBezTo>
                          <a:pt x="120" y="27"/>
                          <a:pt x="93" y="0"/>
                          <a:pt x="60" y="0"/>
                        </a:cubicBezTo>
                        <a:cubicBezTo>
                          <a:pt x="27" y="0"/>
                          <a:pt x="0" y="27"/>
                          <a:pt x="0" y="60"/>
                        </a:cubicBezTo>
                        <a:cubicBezTo>
                          <a:pt x="0" y="300"/>
                          <a:pt x="0" y="300"/>
                          <a:pt x="0" y="300"/>
                        </a:cubicBezTo>
                        <a:cubicBezTo>
                          <a:pt x="0" y="333"/>
                          <a:pt x="27" y="360"/>
                          <a:pt x="60" y="360"/>
                        </a:cubicBezTo>
                        <a:cubicBezTo>
                          <a:pt x="300" y="360"/>
                          <a:pt x="300" y="360"/>
                          <a:pt x="300" y="360"/>
                        </a:cubicBezTo>
                        <a:cubicBezTo>
                          <a:pt x="333" y="360"/>
                          <a:pt x="360" y="333"/>
                          <a:pt x="360" y="300"/>
                        </a:cubicBezTo>
                        <a:cubicBezTo>
                          <a:pt x="360" y="267"/>
                          <a:pt x="333" y="240"/>
                          <a:pt x="300" y="2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36" name="Forma libre 28">
                    <a:extLst>
                      <a:ext uri="{FF2B5EF4-FFF2-40B4-BE49-F238E27FC236}">
                        <a16:creationId xmlns:a16="http://schemas.microsoft.com/office/drawing/2014/main" id="{7DB639ED-BAD2-DB50-CC28-98ACA836CF64}"/>
                      </a:ext>
                    </a:extLst>
                  </p:cNvPr>
                  <p:cNvSpPr>
                    <a:spLocks/>
                  </p:cNvSpPr>
                  <p:nvPr/>
                </p:nvSpPr>
                <p:spPr bwMode="auto">
                  <a:xfrm>
                    <a:off x="8245475" y="3925888"/>
                    <a:ext cx="53975" cy="17463"/>
                  </a:xfrm>
                  <a:custGeom>
                    <a:avLst/>
                    <a:gdLst>
                      <a:gd name="T0" fmla="*/ 300 w 360"/>
                      <a:gd name="T1" fmla="*/ 0 h 120"/>
                      <a:gd name="T2" fmla="*/ 60 w 360"/>
                      <a:gd name="T3" fmla="*/ 0 h 120"/>
                      <a:gd name="T4" fmla="*/ 0 w 360"/>
                      <a:gd name="T5" fmla="*/ 60 h 120"/>
                      <a:gd name="T6" fmla="*/ 60 w 360"/>
                      <a:gd name="T7" fmla="*/ 120 h 120"/>
                      <a:gd name="T8" fmla="*/ 300 w 360"/>
                      <a:gd name="T9" fmla="*/ 120 h 120"/>
                      <a:gd name="T10" fmla="*/ 360 w 360"/>
                      <a:gd name="T11" fmla="*/ 60 h 120"/>
                      <a:gd name="T12" fmla="*/ 300 w 360"/>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360" h="120">
                        <a:moveTo>
                          <a:pt x="300" y="0"/>
                        </a:moveTo>
                        <a:cubicBezTo>
                          <a:pt x="60" y="0"/>
                          <a:pt x="60" y="0"/>
                          <a:pt x="60" y="0"/>
                        </a:cubicBezTo>
                        <a:cubicBezTo>
                          <a:pt x="27" y="0"/>
                          <a:pt x="0" y="27"/>
                          <a:pt x="0" y="60"/>
                        </a:cubicBezTo>
                        <a:cubicBezTo>
                          <a:pt x="0" y="93"/>
                          <a:pt x="27" y="120"/>
                          <a:pt x="60" y="120"/>
                        </a:cubicBezTo>
                        <a:cubicBezTo>
                          <a:pt x="300" y="120"/>
                          <a:pt x="300" y="120"/>
                          <a:pt x="300" y="120"/>
                        </a:cubicBezTo>
                        <a:cubicBezTo>
                          <a:pt x="333" y="120"/>
                          <a:pt x="360" y="93"/>
                          <a:pt x="360" y="60"/>
                        </a:cubicBezTo>
                        <a:cubicBezTo>
                          <a:pt x="360" y="27"/>
                          <a:pt x="333" y="0"/>
                          <a:pt x="30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37" name="Forma libre 29">
                    <a:extLst>
                      <a:ext uri="{FF2B5EF4-FFF2-40B4-BE49-F238E27FC236}">
                        <a16:creationId xmlns:a16="http://schemas.microsoft.com/office/drawing/2014/main" id="{A70A2411-1E2D-87B9-07B9-1793D6A2783F}"/>
                      </a:ext>
                    </a:extLst>
                  </p:cNvPr>
                  <p:cNvSpPr>
                    <a:spLocks/>
                  </p:cNvSpPr>
                  <p:nvPr/>
                </p:nvSpPr>
                <p:spPr bwMode="auto">
                  <a:xfrm>
                    <a:off x="8245475" y="3979863"/>
                    <a:ext cx="53975" cy="17463"/>
                  </a:xfrm>
                  <a:custGeom>
                    <a:avLst/>
                    <a:gdLst>
                      <a:gd name="T0" fmla="*/ 300 w 360"/>
                      <a:gd name="T1" fmla="*/ 0 h 120"/>
                      <a:gd name="T2" fmla="*/ 60 w 360"/>
                      <a:gd name="T3" fmla="*/ 0 h 120"/>
                      <a:gd name="T4" fmla="*/ 0 w 360"/>
                      <a:gd name="T5" fmla="*/ 60 h 120"/>
                      <a:gd name="T6" fmla="*/ 60 w 360"/>
                      <a:gd name="T7" fmla="*/ 120 h 120"/>
                      <a:gd name="T8" fmla="*/ 300 w 360"/>
                      <a:gd name="T9" fmla="*/ 120 h 120"/>
                      <a:gd name="T10" fmla="*/ 360 w 360"/>
                      <a:gd name="T11" fmla="*/ 60 h 120"/>
                      <a:gd name="T12" fmla="*/ 300 w 360"/>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360" h="120">
                        <a:moveTo>
                          <a:pt x="300" y="0"/>
                        </a:moveTo>
                        <a:cubicBezTo>
                          <a:pt x="60" y="0"/>
                          <a:pt x="60" y="0"/>
                          <a:pt x="60" y="0"/>
                        </a:cubicBezTo>
                        <a:cubicBezTo>
                          <a:pt x="27" y="0"/>
                          <a:pt x="0" y="27"/>
                          <a:pt x="0" y="60"/>
                        </a:cubicBezTo>
                        <a:cubicBezTo>
                          <a:pt x="0" y="93"/>
                          <a:pt x="27" y="120"/>
                          <a:pt x="60" y="120"/>
                        </a:cubicBezTo>
                        <a:cubicBezTo>
                          <a:pt x="300" y="120"/>
                          <a:pt x="300" y="120"/>
                          <a:pt x="300" y="120"/>
                        </a:cubicBezTo>
                        <a:cubicBezTo>
                          <a:pt x="333" y="120"/>
                          <a:pt x="360" y="93"/>
                          <a:pt x="360" y="60"/>
                        </a:cubicBezTo>
                        <a:cubicBezTo>
                          <a:pt x="360" y="27"/>
                          <a:pt x="333" y="0"/>
                          <a:pt x="30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grpSp>
            <p:sp>
              <p:nvSpPr>
                <p:cNvPr id="34" name="Elipse 33">
                  <a:extLst>
                    <a:ext uri="{FF2B5EF4-FFF2-40B4-BE49-F238E27FC236}">
                      <a16:creationId xmlns:a16="http://schemas.microsoft.com/office/drawing/2014/main" id="{23BCD368-693E-EC5B-4CE7-62B9CA50CE16}"/>
                    </a:ext>
                  </a:extLst>
                </p:cNvPr>
                <p:cNvSpPr/>
                <p:nvPr/>
              </p:nvSpPr>
              <p:spPr>
                <a:xfrm>
                  <a:off x="9329922" y="909911"/>
                  <a:ext cx="676108" cy="648489"/>
                </a:xfrm>
                <a:prstGeom prst="ellipse">
                  <a:avLst/>
                </a:prstGeom>
                <a:solidFill>
                  <a:srgbClr val="2E75B6"/>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grpSp>
          <p:cxnSp>
            <p:nvCxnSpPr>
              <p:cNvPr id="32" name="Conector recto 31">
                <a:extLst>
                  <a:ext uri="{FF2B5EF4-FFF2-40B4-BE49-F238E27FC236}">
                    <a16:creationId xmlns:a16="http://schemas.microsoft.com/office/drawing/2014/main" id="{9A1D015A-1825-8463-D640-F528A1D4E805}"/>
                  </a:ext>
                </a:extLst>
              </p:cNvPr>
              <p:cNvCxnSpPr>
                <a:cxnSpLocks/>
              </p:cNvCxnSpPr>
              <p:nvPr/>
            </p:nvCxnSpPr>
            <p:spPr>
              <a:xfrm>
                <a:off x="9636933" y="2244012"/>
                <a:ext cx="19770" cy="7878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 name="Grupo 20">
              <a:extLst>
                <a:ext uri="{FF2B5EF4-FFF2-40B4-BE49-F238E27FC236}">
                  <a16:creationId xmlns:a16="http://schemas.microsoft.com/office/drawing/2014/main" id="{6504217E-3D25-F7A1-4FB6-D4D5A82359F4}"/>
                </a:ext>
              </a:extLst>
            </p:cNvPr>
            <p:cNvGrpSpPr/>
            <p:nvPr/>
          </p:nvGrpSpPr>
          <p:grpSpPr>
            <a:xfrm>
              <a:off x="8293784" y="909911"/>
              <a:ext cx="3312642" cy="1969882"/>
              <a:chOff x="8594812" y="909911"/>
              <a:chExt cx="3312642" cy="1969882"/>
            </a:xfrm>
          </p:grpSpPr>
          <p:sp>
            <p:nvSpPr>
              <p:cNvPr id="22" name="Rectángulo 21">
                <a:extLst>
                  <a:ext uri="{FF2B5EF4-FFF2-40B4-BE49-F238E27FC236}">
                    <a16:creationId xmlns:a16="http://schemas.microsoft.com/office/drawing/2014/main" id="{5228D8D6-B7B0-A9BA-3400-D22A5DA91210}"/>
                  </a:ext>
                </a:extLst>
              </p:cNvPr>
              <p:cNvSpPr/>
              <p:nvPr/>
            </p:nvSpPr>
            <p:spPr>
              <a:xfrm>
                <a:off x="8594812" y="1314598"/>
                <a:ext cx="3312642" cy="1565195"/>
              </a:xfrm>
              <a:prstGeom prst="rect">
                <a:avLst/>
              </a:prstGeom>
              <a:solidFill>
                <a:srgbClr val="CFCFC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grpSp>
            <p:nvGrpSpPr>
              <p:cNvPr id="23" name="Grupo 22">
                <a:extLst>
                  <a:ext uri="{FF2B5EF4-FFF2-40B4-BE49-F238E27FC236}">
                    <a16:creationId xmlns:a16="http://schemas.microsoft.com/office/drawing/2014/main" id="{1C1F46B4-B2FC-ED28-20E6-E727AEFBE6FB}"/>
                  </a:ext>
                </a:extLst>
              </p:cNvPr>
              <p:cNvGrpSpPr/>
              <p:nvPr/>
            </p:nvGrpSpPr>
            <p:grpSpPr>
              <a:xfrm>
                <a:off x="9926921" y="909911"/>
                <a:ext cx="648489" cy="648489"/>
                <a:chOff x="3752994" y="2076676"/>
                <a:chExt cx="702967" cy="702967"/>
              </a:xfrm>
            </p:grpSpPr>
            <p:grpSp>
              <p:nvGrpSpPr>
                <p:cNvPr id="26" name="Grupo 25">
                  <a:extLst>
                    <a:ext uri="{FF2B5EF4-FFF2-40B4-BE49-F238E27FC236}">
                      <a16:creationId xmlns:a16="http://schemas.microsoft.com/office/drawing/2014/main" id="{AD3E12CB-45E6-887F-0833-9CE54078C6BD}"/>
                    </a:ext>
                  </a:extLst>
                </p:cNvPr>
                <p:cNvGrpSpPr/>
                <p:nvPr/>
              </p:nvGrpSpPr>
              <p:grpSpPr>
                <a:xfrm>
                  <a:off x="3919769" y="2340342"/>
                  <a:ext cx="369417" cy="175634"/>
                  <a:chOff x="4254500" y="2100263"/>
                  <a:chExt cx="1906588" cy="906463"/>
                </a:xfrm>
              </p:grpSpPr>
              <p:sp>
                <p:nvSpPr>
                  <p:cNvPr id="28" name="Forma libre 5">
                    <a:extLst>
                      <a:ext uri="{FF2B5EF4-FFF2-40B4-BE49-F238E27FC236}">
                        <a16:creationId xmlns:a16="http://schemas.microsoft.com/office/drawing/2014/main" id="{DCEB5332-0C88-8070-2564-1E423830CFA6}"/>
                      </a:ext>
                    </a:extLst>
                  </p:cNvPr>
                  <p:cNvSpPr>
                    <a:spLocks noEditPoints="1"/>
                  </p:cNvSpPr>
                  <p:nvPr/>
                </p:nvSpPr>
                <p:spPr bwMode="auto">
                  <a:xfrm>
                    <a:off x="4254500" y="2100263"/>
                    <a:ext cx="1906588" cy="906463"/>
                  </a:xfrm>
                  <a:custGeom>
                    <a:avLst/>
                    <a:gdLst>
                      <a:gd name="T0" fmla="*/ 1831 w 2048"/>
                      <a:gd name="T1" fmla="*/ 0 h 970"/>
                      <a:gd name="T2" fmla="*/ 1613 w 2048"/>
                      <a:gd name="T3" fmla="*/ 217 h 970"/>
                      <a:gd name="T4" fmla="*/ 1648 w 2048"/>
                      <a:gd name="T5" fmla="*/ 336 h 970"/>
                      <a:gd name="T6" fmla="*/ 1413 w 2048"/>
                      <a:gd name="T7" fmla="*/ 571 h 970"/>
                      <a:gd name="T8" fmla="*/ 1295 w 2048"/>
                      <a:gd name="T9" fmla="*/ 535 h 970"/>
                      <a:gd name="T10" fmla="*/ 1173 w 2048"/>
                      <a:gd name="T11" fmla="*/ 573 h 970"/>
                      <a:gd name="T12" fmla="*/ 935 w 2048"/>
                      <a:gd name="T13" fmla="*/ 336 h 970"/>
                      <a:gd name="T14" fmla="*/ 971 w 2048"/>
                      <a:gd name="T15" fmla="*/ 217 h 970"/>
                      <a:gd name="T16" fmla="*/ 753 w 2048"/>
                      <a:gd name="T17" fmla="*/ 0 h 970"/>
                      <a:gd name="T18" fmla="*/ 536 w 2048"/>
                      <a:gd name="T19" fmla="*/ 217 h 970"/>
                      <a:gd name="T20" fmla="*/ 571 w 2048"/>
                      <a:gd name="T21" fmla="*/ 336 h 970"/>
                      <a:gd name="T22" fmla="*/ 336 w 2048"/>
                      <a:gd name="T23" fmla="*/ 571 h 970"/>
                      <a:gd name="T24" fmla="*/ 217 w 2048"/>
                      <a:gd name="T25" fmla="*/ 535 h 970"/>
                      <a:gd name="T26" fmla="*/ 0 w 2048"/>
                      <a:gd name="T27" fmla="*/ 753 h 970"/>
                      <a:gd name="T28" fmla="*/ 217 w 2048"/>
                      <a:gd name="T29" fmla="*/ 970 h 970"/>
                      <a:gd name="T30" fmla="*/ 435 w 2048"/>
                      <a:gd name="T31" fmla="*/ 753 h 970"/>
                      <a:gd name="T32" fmla="*/ 400 w 2048"/>
                      <a:gd name="T33" fmla="*/ 634 h 970"/>
                      <a:gd name="T34" fmla="*/ 635 w 2048"/>
                      <a:gd name="T35" fmla="*/ 399 h 970"/>
                      <a:gd name="T36" fmla="*/ 753 w 2048"/>
                      <a:gd name="T37" fmla="*/ 435 h 970"/>
                      <a:gd name="T38" fmla="*/ 872 w 2048"/>
                      <a:gd name="T39" fmla="*/ 399 h 970"/>
                      <a:gd name="T40" fmla="*/ 1110 w 2048"/>
                      <a:gd name="T41" fmla="*/ 638 h 970"/>
                      <a:gd name="T42" fmla="*/ 1077 w 2048"/>
                      <a:gd name="T43" fmla="*/ 753 h 970"/>
                      <a:gd name="T44" fmla="*/ 1295 w 2048"/>
                      <a:gd name="T45" fmla="*/ 970 h 970"/>
                      <a:gd name="T46" fmla="*/ 1512 w 2048"/>
                      <a:gd name="T47" fmla="*/ 753 h 970"/>
                      <a:gd name="T48" fmla="*/ 1477 w 2048"/>
                      <a:gd name="T49" fmla="*/ 634 h 970"/>
                      <a:gd name="T50" fmla="*/ 1712 w 2048"/>
                      <a:gd name="T51" fmla="*/ 399 h 970"/>
                      <a:gd name="T52" fmla="*/ 1831 w 2048"/>
                      <a:gd name="T53" fmla="*/ 435 h 970"/>
                      <a:gd name="T54" fmla="*/ 2048 w 2048"/>
                      <a:gd name="T55" fmla="*/ 217 h 970"/>
                      <a:gd name="T56" fmla="*/ 1831 w 2048"/>
                      <a:gd name="T57" fmla="*/ 0 h 970"/>
                      <a:gd name="T58" fmla="*/ 217 w 2048"/>
                      <a:gd name="T59" fmla="*/ 880 h 970"/>
                      <a:gd name="T60" fmla="*/ 90 w 2048"/>
                      <a:gd name="T61" fmla="*/ 753 h 970"/>
                      <a:gd name="T62" fmla="*/ 217 w 2048"/>
                      <a:gd name="T63" fmla="*/ 625 h 970"/>
                      <a:gd name="T64" fmla="*/ 345 w 2048"/>
                      <a:gd name="T65" fmla="*/ 753 h 970"/>
                      <a:gd name="T66" fmla="*/ 217 w 2048"/>
                      <a:gd name="T67" fmla="*/ 880 h 970"/>
                      <a:gd name="T68" fmla="*/ 753 w 2048"/>
                      <a:gd name="T69" fmla="*/ 345 h 970"/>
                      <a:gd name="T70" fmla="*/ 626 w 2048"/>
                      <a:gd name="T71" fmla="*/ 217 h 970"/>
                      <a:gd name="T72" fmla="*/ 753 w 2048"/>
                      <a:gd name="T73" fmla="*/ 90 h 970"/>
                      <a:gd name="T74" fmla="*/ 881 w 2048"/>
                      <a:gd name="T75" fmla="*/ 217 h 970"/>
                      <a:gd name="T76" fmla="*/ 753 w 2048"/>
                      <a:gd name="T77" fmla="*/ 345 h 970"/>
                      <a:gd name="T78" fmla="*/ 1295 w 2048"/>
                      <a:gd name="T79" fmla="*/ 880 h 970"/>
                      <a:gd name="T80" fmla="*/ 1167 w 2048"/>
                      <a:gd name="T81" fmla="*/ 753 h 970"/>
                      <a:gd name="T82" fmla="*/ 1295 w 2048"/>
                      <a:gd name="T83" fmla="*/ 625 h 970"/>
                      <a:gd name="T84" fmla="*/ 1422 w 2048"/>
                      <a:gd name="T85" fmla="*/ 753 h 970"/>
                      <a:gd name="T86" fmla="*/ 1295 w 2048"/>
                      <a:gd name="T87" fmla="*/ 880 h 970"/>
                      <a:gd name="T88" fmla="*/ 1831 w 2048"/>
                      <a:gd name="T89" fmla="*/ 345 h 970"/>
                      <a:gd name="T90" fmla="*/ 1703 w 2048"/>
                      <a:gd name="T91" fmla="*/ 217 h 970"/>
                      <a:gd name="T92" fmla="*/ 1831 w 2048"/>
                      <a:gd name="T93" fmla="*/ 90 h 970"/>
                      <a:gd name="T94" fmla="*/ 1958 w 2048"/>
                      <a:gd name="T95" fmla="*/ 217 h 970"/>
                      <a:gd name="T96" fmla="*/ 1831 w 2048"/>
                      <a:gd name="T97" fmla="*/ 345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48" h="970">
                        <a:moveTo>
                          <a:pt x="1831" y="0"/>
                        </a:moveTo>
                        <a:cubicBezTo>
                          <a:pt x="1711" y="0"/>
                          <a:pt x="1613" y="97"/>
                          <a:pt x="1613" y="217"/>
                        </a:cubicBezTo>
                        <a:cubicBezTo>
                          <a:pt x="1613" y="261"/>
                          <a:pt x="1626" y="302"/>
                          <a:pt x="1648" y="336"/>
                        </a:cubicBezTo>
                        <a:cubicBezTo>
                          <a:pt x="1413" y="571"/>
                          <a:pt x="1413" y="571"/>
                          <a:pt x="1413" y="571"/>
                        </a:cubicBezTo>
                        <a:cubicBezTo>
                          <a:pt x="1379" y="548"/>
                          <a:pt x="1339" y="535"/>
                          <a:pt x="1295" y="535"/>
                        </a:cubicBezTo>
                        <a:cubicBezTo>
                          <a:pt x="1250" y="535"/>
                          <a:pt x="1207" y="549"/>
                          <a:pt x="1173" y="573"/>
                        </a:cubicBezTo>
                        <a:cubicBezTo>
                          <a:pt x="935" y="336"/>
                          <a:pt x="935" y="336"/>
                          <a:pt x="935" y="336"/>
                        </a:cubicBezTo>
                        <a:cubicBezTo>
                          <a:pt x="958" y="302"/>
                          <a:pt x="971" y="261"/>
                          <a:pt x="971" y="217"/>
                        </a:cubicBezTo>
                        <a:cubicBezTo>
                          <a:pt x="971" y="97"/>
                          <a:pt x="873" y="0"/>
                          <a:pt x="753" y="0"/>
                        </a:cubicBezTo>
                        <a:cubicBezTo>
                          <a:pt x="633" y="0"/>
                          <a:pt x="536" y="97"/>
                          <a:pt x="536" y="217"/>
                        </a:cubicBezTo>
                        <a:cubicBezTo>
                          <a:pt x="536" y="261"/>
                          <a:pt x="549" y="302"/>
                          <a:pt x="571" y="336"/>
                        </a:cubicBezTo>
                        <a:cubicBezTo>
                          <a:pt x="336" y="571"/>
                          <a:pt x="336" y="571"/>
                          <a:pt x="336" y="571"/>
                        </a:cubicBezTo>
                        <a:cubicBezTo>
                          <a:pt x="302" y="548"/>
                          <a:pt x="261" y="535"/>
                          <a:pt x="217" y="535"/>
                        </a:cubicBezTo>
                        <a:cubicBezTo>
                          <a:pt x="98" y="535"/>
                          <a:pt x="0" y="633"/>
                          <a:pt x="0" y="753"/>
                        </a:cubicBezTo>
                        <a:cubicBezTo>
                          <a:pt x="0" y="873"/>
                          <a:pt x="98" y="970"/>
                          <a:pt x="217" y="970"/>
                        </a:cubicBezTo>
                        <a:cubicBezTo>
                          <a:pt x="337" y="970"/>
                          <a:pt x="435" y="873"/>
                          <a:pt x="435" y="753"/>
                        </a:cubicBezTo>
                        <a:cubicBezTo>
                          <a:pt x="435" y="709"/>
                          <a:pt x="422" y="668"/>
                          <a:pt x="400" y="634"/>
                        </a:cubicBezTo>
                        <a:cubicBezTo>
                          <a:pt x="635" y="399"/>
                          <a:pt x="635" y="399"/>
                          <a:pt x="635" y="399"/>
                        </a:cubicBezTo>
                        <a:cubicBezTo>
                          <a:pt x="669" y="422"/>
                          <a:pt x="709" y="435"/>
                          <a:pt x="753" y="435"/>
                        </a:cubicBezTo>
                        <a:cubicBezTo>
                          <a:pt x="797" y="435"/>
                          <a:pt x="838" y="422"/>
                          <a:pt x="872" y="399"/>
                        </a:cubicBezTo>
                        <a:cubicBezTo>
                          <a:pt x="1110" y="638"/>
                          <a:pt x="1110" y="638"/>
                          <a:pt x="1110" y="638"/>
                        </a:cubicBezTo>
                        <a:cubicBezTo>
                          <a:pt x="1090" y="671"/>
                          <a:pt x="1077" y="711"/>
                          <a:pt x="1077" y="753"/>
                        </a:cubicBezTo>
                        <a:cubicBezTo>
                          <a:pt x="1077" y="873"/>
                          <a:pt x="1175" y="970"/>
                          <a:pt x="1295" y="970"/>
                        </a:cubicBezTo>
                        <a:cubicBezTo>
                          <a:pt x="1415" y="970"/>
                          <a:pt x="1512" y="873"/>
                          <a:pt x="1512" y="753"/>
                        </a:cubicBezTo>
                        <a:cubicBezTo>
                          <a:pt x="1512" y="709"/>
                          <a:pt x="1499" y="668"/>
                          <a:pt x="1477" y="634"/>
                        </a:cubicBezTo>
                        <a:cubicBezTo>
                          <a:pt x="1712" y="399"/>
                          <a:pt x="1712" y="399"/>
                          <a:pt x="1712" y="399"/>
                        </a:cubicBezTo>
                        <a:cubicBezTo>
                          <a:pt x="1746" y="422"/>
                          <a:pt x="1787" y="435"/>
                          <a:pt x="1831" y="435"/>
                        </a:cubicBezTo>
                        <a:cubicBezTo>
                          <a:pt x="1950" y="435"/>
                          <a:pt x="2048" y="337"/>
                          <a:pt x="2048" y="217"/>
                        </a:cubicBezTo>
                        <a:cubicBezTo>
                          <a:pt x="2048" y="97"/>
                          <a:pt x="1950" y="0"/>
                          <a:pt x="1831" y="0"/>
                        </a:cubicBezTo>
                        <a:close/>
                        <a:moveTo>
                          <a:pt x="217" y="880"/>
                        </a:moveTo>
                        <a:cubicBezTo>
                          <a:pt x="147" y="880"/>
                          <a:pt x="90" y="823"/>
                          <a:pt x="90" y="753"/>
                        </a:cubicBezTo>
                        <a:cubicBezTo>
                          <a:pt x="90" y="682"/>
                          <a:pt x="147" y="625"/>
                          <a:pt x="217" y="625"/>
                        </a:cubicBezTo>
                        <a:cubicBezTo>
                          <a:pt x="288" y="625"/>
                          <a:pt x="345" y="682"/>
                          <a:pt x="345" y="753"/>
                        </a:cubicBezTo>
                        <a:cubicBezTo>
                          <a:pt x="345" y="823"/>
                          <a:pt x="288" y="880"/>
                          <a:pt x="217" y="880"/>
                        </a:cubicBezTo>
                        <a:close/>
                        <a:moveTo>
                          <a:pt x="753" y="345"/>
                        </a:moveTo>
                        <a:cubicBezTo>
                          <a:pt x="683" y="345"/>
                          <a:pt x="626" y="288"/>
                          <a:pt x="626" y="217"/>
                        </a:cubicBezTo>
                        <a:cubicBezTo>
                          <a:pt x="626" y="147"/>
                          <a:pt x="683" y="90"/>
                          <a:pt x="753" y="90"/>
                        </a:cubicBezTo>
                        <a:cubicBezTo>
                          <a:pt x="823" y="90"/>
                          <a:pt x="881" y="147"/>
                          <a:pt x="881" y="217"/>
                        </a:cubicBezTo>
                        <a:cubicBezTo>
                          <a:pt x="881" y="288"/>
                          <a:pt x="823" y="345"/>
                          <a:pt x="753" y="345"/>
                        </a:cubicBezTo>
                        <a:close/>
                        <a:moveTo>
                          <a:pt x="1295" y="880"/>
                        </a:moveTo>
                        <a:cubicBezTo>
                          <a:pt x="1225" y="880"/>
                          <a:pt x="1167" y="823"/>
                          <a:pt x="1167" y="753"/>
                        </a:cubicBezTo>
                        <a:cubicBezTo>
                          <a:pt x="1167" y="682"/>
                          <a:pt x="1225" y="625"/>
                          <a:pt x="1295" y="625"/>
                        </a:cubicBezTo>
                        <a:cubicBezTo>
                          <a:pt x="1365" y="625"/>
                          <a:pt x="1422" y="682"/>
                          <a:pt x="1422" y="753"/>
                        </a:cubicBezTo>
                        <a:cubicBezTo>
                          <a:pt x="1422" y="823"/>
                          <a:pt x="1365" y="880"/>
                          <a:pt x="1295" y="880"/>
                        </a:cubicBezTo>
                        <a:close/>
                        <a:moveTo>
                          <a:pt x="1831" y="345"/>
                        </a:moveTo>
                        <a:cubicBezTo>
                          <a:pt x="1760" y="345"/>
                          <a:pt x="1703" y="288"/>
                          <a:pt x="1703" y="217"/>
                        </a:cubicBezTo>
                        <a:cubicBezTo>
                          <a:pt x="1703" y="147"/>
                          <a:pt x="1760" y="90"/>
                          <a:pt x="1831" y="90"/>
                        </a:cubicBezTo>
                        <a:cubicBezTo>
                          <a:pt x="1901" y="90"/>
                          <a:pt x="1958" y="147"/>
                          <a:pt x="1958" y="217"/>
                        </a:cubicBezTo>
                        <a:cubicBezTo>
                          <a:pt x="1958" y="288"/>
                          <a:pt x="1901" y="345"/>
                          <a:pt x="1831" y="3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29" name="Forma libre 6">
                    <a:extLst>
                      <a:ext uri="{FF2B5EF4-FFF2-40B4-BE49-F238E27FC236}">
                        <a16:creationId xmlns:a16="http://schemas.microsoft.com/office/drawing/2014/main" id="{3A16937E-0627-3908-5B65-CBCD801536E6}"/>
                      </a:ext>
                    </a:extLst>
                  </p:cNvPr>
                  <p:cNvSpPr>
                    <a:spLocks/>
                  </p:cNvSpPr>
                  <p:nvPr/>
                </p:nvSpPr>
                <p:spPr bwMode="auto">
                  <a:xfrm>
                    <a:off x="4752975" y="2598738"/>
                    <a:ext cx="176213" cy="174625"/>
                  </a:xfrm>
                  <a:custGeom>
                    <a:avLst/>
                    <a:gdLst>
                      <a:gd name="T0" fmla="*/ 172 w 190"/>
                      <a:gd name="T1" fmla="*/ 18 h 186"/>
                      <a:gd name="T2" fmla="*/ 109 w 190"/>
                      <a:gd name="T3" fmla="*/ 18 h 186"/>
                      <a:gd name="T4" fmla="*/ 17 w 190"/>
                      <a:gd name="T5" fmla="*/ 109 h 186"/>
                      <a:gd name="T6" fmla="*/ 17 w 190"/>
                      <a:gd name="T7" fmla="*/ 173 h 186"/>
                      <a:gd name="T8" fmla="*/ 49 w 190"/>
                      <a:gd name="T9" fmla="*/ 186 h 186"/>
                      <a:gd name="T10" fmla="*/ 81 w 190"/>
                      <a:gd name="T11" fmla="*/ 173 h 186"/>
                      <a:gd name="T12" fmla="*/ 172 w 190"/>
                      <a:gd name="T13" fmla="*/ 81 h 186"/>
                      <a:gd name="T14" fmla="*/ 172 w 190"/>
                      <a:gd name="T15" fmla="*/ 18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86">
                        <a:moveTo>
                          <a:pt x="172" y="18"/>
                        </a:moveTo>
                        <a:cubicBezTo>
                          <a:pt x="155" y="0"/>
                          <a:pt x="126" y="0"/>
                          <a:pt x="109" y="18"/>
                        </a:cubicBezTo>
                        <a:cubicBezTo>
                          <a:pt x="17" y="109"/>
                          <a:pt x="17" y="109"/>
                          <a:pt x="17" y="109"/>
                        </a:cubicBezTo>
                        <a:cubicBezTo>
                          <a:pt x="0" y="127"/>
                          <a:pt x="0" y="155"/>
                          <a:pt x="17" y="173"/>
                        </a:cubicBezTo>
                        <a:cubicBezTo>
                          <a:pt x="26" y="182"/>
                          <a:pt x="37" y="186"/>
                          <a:pt x="49" y="186"/>
                        </a:cubicBezTo>
                        <a:cubicBezTo>
                          <a:pt x="60" y="186"/>
                          <a:pt x="72" y="182"/>
                          <a:pt x="81" y="173"/>
                        </a:cubicBezTo>
                        <a:cubicBezTo>
                          <a:pt x="172" y="81"/>
                          <a:pt x="172" y="81"/>
                          <a:pt x="172" y="81"/>
                        </a:cubicBezTo>
                        <a:cubicBezTo>
                          <a:pt x="190" y="64"/>
                          <a:pt x="190" y="35"/>
                          <a:pt x="172"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30" name="Forma libre 7">
                    <a:extLst>
                      <a:ext uri="{FF2B5EF4-FFF2-40B4-BE49-F238E27FC236}">
                        <a16:creationId xmlns:a16="http://schemas.microsoft.com/office/drawing/2014/main" id="{D42155C1-CE3B-CE09-EE36-15B191DD4E92}"/>
                      </a:ext>
                    </a:extLst>
                  </p:cNvPr>
                  <p:cNvSpPr>
                    <a:spLocks/>
                  </p:cNvSpPr>
                  <p:nvPr/>
                </p:nvSpPr>
                <p:spPr bwMode="auto">
                  <a:xfrm>
                    <a:off x="5486400" y="2330451"/>
                    <a:ext cx="177800" cy="174625"/>
                  </a:xfrm>
                  <a:custGeom>
                    <a:avLst/>
                    <a:gdLst>
                      <a:gd name="T0" fmla="*/ 173 w 190"/>
                      <a:gd name="T1" fmla="*/ 18 h 186"/>
                      <a:gd name="T2" fmla="*/ 109 w 190"/>
                      <a:gd name="T3" fmla="*/ 18 h 186"/>
                      <a:gd name="T4" fmla="*/ 18 w 190"/>
                      <a:gd name="T5" fmla="*/ 109 h 186"/>
                      <a:gd name="T6" fmla="*/ 18 w 190"/>
                      <a:gd name="T7" fmla="*/ 173 h 186"/>
                      <a:gd name="T8" fmla="*/ 50 w 190"/>
                      <a:gd name="T9" fmla="*/ 186 h 186"/>
                      <a:gd name="T10" fmla="*/ 81 w 190"/>
                      <a:gd name="T11" fmla="*/ 173 h 186"/>
                      <a:gd name="T12" fmla="*/ 173 w 190"/>
                      <a:gd name="T13" fmla="*/ 81 h 186"/>
                      <a:gd name="T14" fmla="*/ 173 w 190"/>
                      <a:gd name="T15" fmla="*/ 18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86">
                        <a:moveTo>
                          <a:pt x="173" y="18"/>
                        </a:moveTo>
                        <a:cubicBezTo>
                          <a:pt x="155" y="0"/>
                          <a:pt x="127" y="0"/>
                          <a:pt x="109" y="18"/>
                        </a:cubicBezTo>
                        <a:cubicBezTo>
                          <a:pt x="18" y="109"/>
                          <a:pt x="18" y="109"/>
                          <a:pt x="18" y="109"/>
                        </a:cubicBezTo>
                        <a:cubicBezTo>
                          <a:pt x="0" y="127"/>
                          <a:pt x="0" y="155"/>
                          <a:pt x="18" y="173"/>
                        </a:cubicBezTo>
                        <a:cubicBezTo>
                          <a:pt x="27" y="182"/>
                          <a:pt x="38" y="186"/>
                          <a:pt x="50" y="186"/>
                        </a:cubicBezTo>
                        <a:cubicBezTo>
                          <a:pt x="61" y="186"/>
                          <a:pt x="73" y="181"/>
                          <a:pt x="81" y="173"/>
                        </a:cubicBezTo>
                        <a:cubicBezTo>
                          <a:pt x="173" y="81"/>
                          <a:pt x="173" y="81"/>
                          <a:pt x="173" y="81"/>
                        </a:cubicBezTo>
                        <a:cubicBezTo>
                          <a:pt x="190" y="64"/>
                          <a:pt x="190" y="35"/>
                          <a:pt x="173"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grpSp>
            <p:sp>
              <p:nvSpPr>
                <p:cNvPr id="27" name="Elipse 26">
                  <a:extLst>
                    <a:ext uri="{FF2B5EF4-FFF2-40B4-BE49-F238E27FC236}">
                      <a16:creationId xmlns:a16="http://schemas.microsoft.com/office/drawing/2014/main" id="{55993510-807F-FCAC-652A-6C2023DF4590}"/>
                    </a:ext>
                  </a:extLst>
                </p:cNvPr>
                <p:cNvSpPr/>
                <p:nvPr/>
              </p:nvSpPr>
              <p:spPr>
                <a:xfrm>
                  <a:off x="3752994" y="2076676"/>
                  <a:ext cx="702967" cy="702967"/>
                </a:xfrm>
                <a:prstGeom prst="ellipse">
                  <a:avLst/>
                </a:prstGeom>
                <a:solidFill>
                  <a:srgbClr val="C00000"/>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grpSp>
          <p:sp>
            <p:nvSpPr>
              <p:cNvPr id="24" name="Cuadro de texto 152">
                <a:extLst>
                  <a:ext uri="{FF2B5EF4-FFF2-40B4-BE49-F238E27FC236}">
                    <a16:creationId xmlns:a16="http://schemas.microsoft.com/office/drawing/2014/main" id="{0A3FC134-12FC-D4C4-BC9E-0884BBC4FD51}"/>
                  </a:ext>
                </a:extLst>
              </p:cNvPr>
              <p:cNvSpPr txBox="1"/>
              <p:nvPr/>
            </p:nvSpPr>
            <p:spPr>
              <a:xfrm>
                <a:off x="8594812" y="2498981"/>
                <a:ext cx="3312642" cy="32249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1">
                    <a:ln>
                      <a:noFill/>
                    </a:ln>
                    <a:solidFill>
                      <a:prstClr val="black"/>
                    </a:solidFill>
                    <a:effectLst/>
                    <a:uLnTx/>
                    <a:uFillTx/>
                    <a:latin typeface="Calibri" panose="020F0502020204030204"/>
                    <a:ea typeface="+mn-ea"/>
                    <a:cs typeface="+mn-cs"/>
                  </a:rPr>
                  <a:t>EJECUCIÓN</a:t>
                </a:r>
              </a:p>
            </p:txBody>
          </p:sp>
          <p:sp>
            <p:nvSpPr>
              <p:cNvPr id="25" name="Cuadro de texto 153">
                <a:extLst>
                  <a:ext uri="{FF2B5EF4-FFF2-40B4-BE49-F238E27FC236}">
                    <a16:creationId xmlns:a16="http://schemas.microsoft.com/office/drawing/2014/main" id="{DE8C33D6-0FE9-0819-FBE3-81D0E42DD631}"/>
                  </a:ext>
                </a:extLst>
              </p:cNvPr>
              <p:cNvSpPr txBox="1"/>
              <p:nvPr/>
            </p:nvSpPr>
            <p:spPr>
              <a:xfrm>
                <a:off x="9236140" y="1781824"/>
                <a:ext cx="2084201" cy="58049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1">
                    <a:ln>
                      <a:noFill/>
                    </a:ln>
                    <a:solidFill>
                      <a:prstClr val="black"/>
                    </a:solidFill>
                    <a:effectLst/>
                    <a:uLnTx/>
                    <a:uFillTx/>
                    <a:latin typeface="Calibri" panose="020F0502020204030204"/>
                    <a:ea typeface="+mn-ea"/>
                    <a:cs typeface="+mn-cs"/>
                  </a:rPr>
                  <a:t>S/ 294 010</a:t>
                </a:r>
              </a:p>
            </p:txBody>
          </p:sp>
        </p:grpSp>
      </p:grpSp>
      <p:grpSp>
        <p:nvGrpSpPr>
          <p:cNvPr id="51" name="Grupo 50">
            <a:extLst>
              <a:ext uri="{FF2B5EF4-FFF2-40B4-BE49-F238E27FC236}">
                <a16:creationId xmlns:a16="http://schemas.microsoft.com/office/drawing/2014/main" id="{385B167D-509A-9E4F-4BF7-78CDE9722A3C}"/>
              </a:ext>
            </a:extLst>
          </p:cNvPr>
          <p:cNvGrpSpPr/>
          <p:nvPr/>
        </p:nvGrpSpPr>
        <p:grpSpPr>
          <a:xfrm>
            <a:off x="2180691" y="1581812"/>
            <a:ext cx="7662514" cy="1832877"/>
            <a:chOff x="2173083" y="895384"/>
            <a:chExt cx="7869418" cy="1920527"/>
          </a:xfrm>
        </p:grpSpPr>
        <p:sp>
          <p:nvSpPr>
            <p:cNvPr id="58" name="Rectángulo 57">
              <a:extLst>
                <a:ext uri="{FF2B5EF4-FFF2-40B4-BE49-F238E27FC236}">
                  <a16:creationId xmlns:a16="http://schemas.microsoft.com/office/drawing/2014/main" id="{06166C6A-0023-9A47-BDBF-B1F9820A395C}"/>
                </a:ext>
              </a:extLst>
            </p:cNvPr>
            <p:cNvSpPr/>
            <p:nvPr/>
          </p:nvSpPr>
          <p:spPr>
            <a:xfrm>
              <a:off x="4456913" y="1250714"/>
              <a:ext cx="3312642" cy="1565197"/>
            </a:xfrm>
            <a:prstGeom prst="rect">
              <a:avLst/>
            </a:prstGeom>
            <a:solidFill>
              <a:srgbClr val="CFCFC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59" name="Cuadro de texto 152">
              <a:extLst>
                <a:ext uri="{FF2B5EF4-FFF2-40B4-BE49-F238E27FC236}">
                  <a16:creationId xmlns:a16="http://schemas.microsoft.com/office/drawing/2014/main" id="{EF6391CD-3DAE-B568-E2B5-FC9BEA8B996C}"/>
                </a:ext>
              </a:extLst>
            </p:cNvPr>
            <p:cNvSpPr txBox="1"/>
            <p:nvPr/>
          </p:nvSpPr>
          <p:spPr>
            <a:xfrm>
              <a:off x="4456913" y="2435097"/>
              <a:ext cx="3312642" cy="32249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1">
                  <a:ln>
                    <a:noFill/>
                  </a:ln>
                  <a:solidFill>
                    <a:prstClr val="black"/>
                  </a:solidFill>
                  <a:effectLst/>
                  <a:uLnTx/>
                  <a:uFillTx/>
                  <a:latin typeface="Calibri" panose="020F0502020204030204"/>
                  <a:ea typeface="+mn-ea"/>
                  <a:cs typeface="+mn-cs"/>
                </a:rPr>
                <a:t>PIM</a:t>
              </a:r>
            </a:p>
          </p:txBody>
        </p:sp>
        <p:sp>
          <p:nvSpPr>
            <p:cNvPr id="60" name="Cuadro de texto 153">
              <a:extLst>
                <a:ext uri="{FF2B5EF4-FFF2-40B4-BE49-F238E27FC236}">
                  <a16:creationId xmlns:a16="http://schemas.microsoft.com/office/drawing/2014/main" id="{71130F75-779A-40AB-20EC-2F3828760F57}"/>
                </a:ext>
              </a:extLst>
            </p:cNvPr>
            <p:cNvSpPr txBox="1"/>
            <p:nvPr/>
          </p:nvSpPr>
          <p:spPr>
            <a:xfrm>
              <a:off x="5098240" y="1717940"/>
              <a:ext cx="2084200" cy="58049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1">
                  <a:ln>
                    <a:noFill/>
                  </a:ln>
                  <a:solidFill>
                    <a:prstClr val="black"/>
                  </a:solidFill>
                  <a:effectLst/>
                  <a:uLnTx/>
                  <a:uFillTx/>
                  <a:latin typeface="Calibri" panose="020F0502020204030204"/>
                  <a:ea typeface="+mn-ea"/>
                  <a:cs typeface="+mn-cs"/>
                </a:rPr>
                <a:t>S/ 329 014</a:t>
              </a:r>
            </a:p>
          </p:txBody>
        </p:sp>
        <p:pic>
          <p:nvPicPr>
            <p:cNvPr id="61" name="Gráfico 60" descr="Banco contorno">
              <a:extLst>
                <a:ext uri="{FF2B5EF4-FFF2-40B4-BE49-F238E27FC236}">
                  <a16:creationId xmlns:a16="http://schemas.microsoft.com/office/drawing/2014/main" id="{BC376596-69F4-F9EF-3FB4-FC193DFBC2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3083" y="895384"/>
              <a:ext cx="443118" cy="443118"/>
            </a:xfrm>
            <a:prstGeom prst="rect">
              <a:avLst/>
            </a:prstGeom>
          </p:spPr>
        </p:pic>
        <p:pic>
          <p:nvPicPr>
            <p:cNvPr id="64" name="Gráfico 63" descr="Monedas contorno">
              <a:extLst>
                <a:ext uri="{FF2B5EF4-FFF2-40B4-BE49-F238E27FC236}">
                  <a16:creationId xmlns:a16="http://schemas.microsoft.com/office/drawing/2014/main" id="{37E97857-8E91-2747-80AF-EB35C25CBF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6688" y="918310"/>
              <a:ext cx="435813" cy="435813"/>
            </a:xfrm>
            <a:prstGeom prst="rect">
              <a:avLst/>
            </a:prstGeom>
          </p:spPr>
        </p:pic>
        <p:pic>
          <p:nvPicPr>
            <p:cNvPr id="63" name="Gráfico 62" descr="Banco contorno">
              <a:extLst>
                <a:ext uri="{FF2B5EF4-FFF2-40B4-BE49-F238E27FC236}">
                  <a16:creationId xmlns:a16="http://schemas.microsoft.com/office/drawing/2014/main" id="{8A0A8BFA-DD66-FE09-F67D-F3F18C9E8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9216" y="896914"/>
              <a:ext cx="448034" cy="448034"/>
            </a:xfrm>
            <a:prstGeom prst="rect">
              <a:avLst/>
            </a:prstGeom>
          </p:spPr>
        </p:pic>
      </p:grpSp>
      <p:sp>
        <p:nvSpPr>
          <p:cNvPr id="66" name="Título 1">
            <a:extLst>
              <a:ext uri="{FF2B5EF4-FFF2-40B4-BE49-F238E27FC236}">
                <a16:creationId xmlns:a16="http://schemas.microsoft.com/office/drawing/2014/main" id="{318095C2-B567-8D27-63B3-869C4DD94894}"/>
              </a:ext>
            </a:extLst>
          </p:cNvPr>
          <p:cNvSpPr txBox="1">
            <a:spLocks/>
          </p:cNvSpPr>
          <p:nvPr/>
        </p:nvSpPr>
        <p:spPr>
          <a:xfrm>
            <a:off x="732766" y="332773"/>
            <a:ext cx="10562697" cy="553498"/>
          </a:xfrm>
          <a:prstGeom prst="rect">
            <a:avLst/>
          </a:prstGeom>
          <a:noFill/>
        </p:spPr>
        <p:txBody>
          <a:bodyPr vert="horz" lIns="51438" tIns="25719" rIns="51438" bIns="25719" rtlCol="0" anchor="b">
            <a:noAutofit/>
          </a:bodyPr>
          <a:lstStyle>
            <a:defPPr>
              <a:defRPr lang="es-ES"/>
            </a:defPPr>
            <a:lvl1pPr marR="0" lvl="0" indent="0" fontAlgn="auto">
              <a:lnSpc>
                <a:spcPct val="90000"/>
              </a:lnSpc>
              <a:spcBef>
                <a:spcPct val="0"/>
              </a:spcBef>
              <a:spcAft>
                <a:spcPts val="0"/>
              </a:spcAft>
              <a:buClrTx/>
              <a:buSzTx/>
              <a:buFontTx/>
              <a:buNone/>
              <a:tabLst/>
              <a:defRPr kumimoji="0" sz="2400" b="1" i="0" u="none" strike="noStrike" cap="none" spc="0" normalizeH="0" baseline="0">
                <a:ln>
                  <a:noFill/>
                </a:ln>
                <a:solidFill>
                  <a:srgbClr val="C00000"/>
                </a:solidFill>
                <a:effectLst/>
                <a:uLnTx/>
                <a:uFillTx/>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PE" sz="24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Programación y ejecución de gastos 2022</a:t>
            </a:r>
          </a:p>
        </p:txBody>
      </p:sp>
      <p:graphicFrame>
        <p:nvGraphicFramePr>
          <p:cNvPr id="70" name="Gráfico 69">
            <a:extLst>
              <a:ext uri="{FF2B5EF4-FFF2-40B4-BE49-F238E27FC236}">
                <a16:creationId xmlns:a16="http://schemas.microsoft.com/office/drawing/2014/main" id="{BF32B232-FB5E-ABBF-5B1A-56EC1A9A8463}"/>
              </a:ext>
            </a:extLst>
          </p:cNvPr>
          <p:cNvGraphicFramePr/>
          <p:nvPr>
            <p:extLst>
              <p:ext uri="{D42A27DB-BD31-4B8C-83A1-F6EECF244321}">
                <p14:modId xmlns:p14="http://schemas.microsoft.com/office/powerpoint/2010/main" val="3762865794"/>
              </p:ext>
            </p:extLst>
          </p:nvPr>
        </p:nvGraphicFramePr>
        <p:xfrm>
          <a:off x="6588001" y="3708000"/>
          <a:ext cx="4483885" cy="2520000"/>
        </p:xfrm>
        <a:graphic>
          <a:graphicData uri="http://schemas.openxmlformats.org/drawingml/2006/chart">
            <c:chart xmlns:c="http://schemas.openxmlformats.org/drawingml/2006/chart" xmlns:r="http://schemas.openxmlformats.org/officeDocument/2006/relationships" r:id="rId7"/>
          </a:graphicData>
        </a:graphic>
      </p:graphicFrame>
      <p:sp>
        <p:nvSpPr>
          <p:cNvPr id="7" name="Elipse 6">
            <a:extLst>
              <a:ext uri="{FF2B5EF4-FFF2-40B4-BE49-F238E27FC236}">
                <a16:creationId xmlns:a16="http://schemas.microsoft.com/office/drawing/2014/main" id="{E1F26FFD-381A-3D54-BA78-CC48DE8C1F30}"/>
              </a:ext>
            </a:extLst>
          </p:cNvPr>
          <p:cNvSpPr/>
          <p:nvPr/>
        </p:nvSpPr>
        <p:spPr>
          <a:xfrm>
            <a:off x="5701526" y="1502847"/>
            <a:ext cx="658332" cy="618893"/>
          </a:xfrm>
          <a:prstGeom prst="ellipse">
            <a:avLst/>
          </a:prstGeom>
          <a:solidFill>
            <a:srgbClr val="2E75B6"/>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graphicFrame>
        <p:nvGraphicFramePr>
          <p:cNvPr id="6" name="Gráfico 5">
            <a:extLst>
              <a:ext uri="{FF2B5EF4-FFF2-40B4-BE49-F238E27FC236}">
                <a16:creationId xmlns:a16="http://schemas.microsoft.com/office/drawing/2014/main" id="{C8E84C44-6089-401E-D218-FA7D72CB643D}"/>
              </a:ext>
            </a:extLst>
          </p:cNvPr>
          <p:cNvGraphicFramePr/>
          <p:nvPr/>
        </p:nvGraphicFramePr>
        <p:xfrm>
          <a:off x="2960466" y="3710094"/>
          <a:ext cx="3243385" cy="2518117"/>
        </p:xfrm>
        <a:graphic>
          <a:graphicData uri="http://schemas.openxmlformats.org/drawingml/2006/chart">
            <c:chart xmlns:c="http://schemas.openxmlformats.org/drawingml/2006/chart" xmlns:r="http://schemas.openxmlformats.org/officeDocument/2006/relationships" r:id="rId8"/>
          </a:graphicData>
        </a:graphic>
      </p:graphicFrame>
      <p:pic>
        <p:nvPicPr>
          <p:cNvPr id="8" name="Gráfico 7" descr="Banco contorno">
            <a:extLst>
              <a:ext uri="{FF2B5EF4-FFF2-40B4-BE49-F238E27FC236}">
                <a16:creationId xmlns:a16="http://schemas.microsoft.com/office/drawing/2014/main" id="{0A2E644B-62D3-311B-F2F2-92C4E8AB76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15431" y="1574192"/>
            <a:ext cx="431467" cy="422895"/>
          </a:xfrm>
          <a:prstGeom prst="rect">
            <a:avLst/>
          </a:prstGeom>
        </p:spPr>
      </p:pic>
      <p:sp>
        <p:nvSpPr>
          <p:cNvPr id="5" name="CuadroTexto 4">
            <a:extLst>
              <a:ext uri="{FF2B5EF4-FFF2-40B4-BE49-F238E27FC236}">
                <a16:creationId xmlns:a16="http://schemas.microsoft.com/office/drawing/2014/main" id="{C1D1E65C-8CE3-6D5A-ABFE-B87E6B23BCDD}"/>
              </a:ext>
            </a:extLst>
          </p:cNvPr>
          <p:cNvSpPr txBox="1"/>
          <p:nvPr/>
        </p:nvSpPr>
        <p:spPr>
          <a:xfrm>
            <a:off x="2946779" y="914832"/>
            <a:ext cx="610737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lang="es-MX" sz="1862" b="0" i="0" u="none" strike="noStrike" kern="1200" spc="0" baseline="0" noProof="1" dirty="0">
                <a:solidFill>
                  <a:prstClr val="black">
                    <a:lumMod val="65000"/>
                    <a:lumOff val="35000"/>
                  </a:prstClr>
                </a:solidFill>
                <a:latin typeface="+mn-lt"/>
                <a:ea typeface="+mn-ea"/>
                <a:cs typeface="+mn-cs"/>
              </a:defRPr>
            </a:pPr>
            <a:r>
              <a:rPr kumimoji="0" lang="es-PE" sz="1800" b="1" i="0" u="sng" strike="noStrike" kern="1200" cap="none" spc="0" normalizeH="0" baseline="0" noProof="1">
                <a:ln>
                  <a:noFill/>
                </a:ln>
                <a:solidFill>
                  <a:schemeClr val="tx1">
                    <a:lumMod val="95000"/>
                    <a:lumOff val="5000"/>
                  </a:schemeClr>
                </a:solidFill>
                <a:effectLst/>
                <a:uLnTx/>
                <a:uFillTx/>
                <a:latin typeface="Calibri" panose="020F0502020204030204"/>
                <a:ea typeface="+mn-ea"/>
                <a:cs typeface="+mn-cs"/>
              </a:rPr>
              <a:t>(en millones de S/)</a:t>
            </a:r>
          </a:p>
        </p:txBody>
      </p:sp>
      <p:sp>
        <p:nvSpPr>
          <p:cNvPr id="10" name="Marcador de número de diapositiva 9">
            <a:extLst>
              <a:ext uri="{FF2B5EF4-FFF2-40B4-BE49-F238E27FC236}">
                <a16:creationId xmlns:a16="http://schemas.microsoft.com/office/drawing/2014/main" id="{087A6B01-EE26-00EB-7CF4-3BD88010E885}"/>
              </a:ext>
            </a:extLst>
          </p:cNvPr>
          <p:cNvSpPr>
            <a:spLocks noGrp="1"/>
          </p:cNvSpPr>
          <p:nvPr>
            <p:ph type="sldNum" sz="quarter" idx="12"/>
          </p:nvPr>
        </p:nvSpPr>
        <p:spPr/>
        <p:txBody>
          <a:bodyPr/>
          <a:lstStyle/>
          <a:p>
            <a:fld id="{E391E93C-D7FD-40F9-BA37-0E9A46B54C72}" type="slidenum">
              <a:rPr lang="es-PE" smtClean="0"/>
              <a:t>31</a:t>
            </a:fld>
            <a:endParaRPr lang="es-PE"/>
          </a:p>
        </p:txBody>
      </p:sp>
    </p:spTree>
    <p:extLst>
      <p:ext uri="{BB962C8B-B14F-4D97-AF65-F5344CB8AC3E}">
        <p14:creationId xmlns:p14="http://schemas.microsoft.com/office/powerpoint/2010/main" val="482294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842689-03DD-7C77-D7C3-3542EC29C84A}"/>
              </a:ext>
            </a:extLst>
          </p:cNvPr>
          <p:cNvSpPr>
            <a:spLocks noGrp="1"/>
          </p:cNvSpPr>
          <p:nvPr>
            <p:ph type="title"/>
          </p:nvPr>
        </p:nvSpPr>
        <p:spPr>
          <a:xfrm>
            <a:off x="429219" y="697489"/>
            <a:ext cx="4960200" cy="1546947"/>
          </a:xfrm>
        </p:spPr>
        <p:txBody>
          <a:bodyPr>
            <a:normAutofit/>
          </a:bodyPr>
          <a:lstStyle/>
          <a:p>
            <a:pPr algn="ctr"/>
            <a:r>
              <a:rPr lang="es-ES" sz="2200" b="1" dirty="0">
                <a:solidFill>
                  <a:schemeClr val="tx1">
                    <a:lumMod val="65000"/>
                    <a:lumOff val="35000"/>
                  </a:schemeClr>
                </a:solidFill>
                <a:latin typeface="Arial "/>
              </a:rPr>
              <a:t>En el 2022 el Gobierno Nacional ejecutó el 94% de su presupuesto de gasto</a:t>
            </a:r>
            <a:endParaRPr lang="es-MX" sz="2200" dirty="0">
              <a:latin typeface="Arial "/>
            </a:endParaRPr>
          </a:p>
        </p:txBody>
      </p:sp>
      <p:graphicFrame>
        <p:nvGraphicFramePr>
          <p:cNvPr id="21" name="Gráfico 20" descr="Este es un gráfico ">
            <a:extLst>
              <a:ext uri="{FF2B5EF4-FFF2-40B4-BE49-F238E27FC236}">
                <a16:creationId xmlns:a16="http://schemas.microsoft.com/office/drawing/2014/main" id="{B403909E-176B-B9EB-2C48-D81FC2283081}"/>
              </a:ext>
            </a:extLst>
          </p:cNvPr>
          <p:cNvGraphicFramePr/>
          <p:nvPr>
            <p:extLst>
              <p:ext uri="{D42A27DB-BD31-4B8C-83A1-F6EECF244321}">
                <p14:modId xmlns:p14="http://schemas.microsoft.com/office/powerpoint/2010/main" val="3873894446"/>
              </p:ext>
            </p:extLst>
          </p:nvPr>
        </p:nvGraphicFramePr>
        <p:xfrm>
          <a:off x="338055" y="2153039"/>
          <a:ext cx="5097292" cy="3046884"/>
        </p:xfrm>
        <a:graphic>
          <a:graphicData uri="http://schemas.openxmlformats.org/drawingml/2006/chart">
            <c:chart xmlns:c="http://schemas.openxmlformats.org/drawingml/2006/chart" xmlns:r="http://schemas.openxmlformats.org/officeDocument/2006/relationships" r:id="rId3"/>
          </a:graphicData>
        </a:graphic>
      </p:graphicFrame>
      <p:grpSp>
        <p:nvGrpSpPr>
          <p:cNvPr id="152" name="Grupo 151">
            <a:extLst>
              <a:ext uri="{FF2B5EF4-FFF2-40B4-BE49-F238E27FC236}">
                <a16:creationId xmlns:a16="http://schemas.microsoft.com/office/drawing/2014/main" id="{46856E12-ED4E-D076-6900-BFAFDDF43A11}"/>
              </a:ext>
            </a:extLst>
          </p:cNvPr>
          <p:cNvGrpSpPr/>
          <p:nvPr/>
        </p:nvGrpSpPr>
        <p:grpSpPr>
          <a:xfrm>
            <a:off x="5949450" y="372939"/>
            <a:ext cx="5712118" cy="3730795"/>
            <a:chOff x="6123545" y="348005"/>
            <a:chExt cx="5712118" cy="3730795"/>
          </a:xfrm>
        </p:grpSpPr>
        <p:sp>
          <p:nvSpPr>
            <p:cNvPr id="116" name="Elipse 115">
              <a:extLst>
                <a:ext uri="{FF2B5EF4-FFF2-40B4-BE49-F238E27FC236}">
                  <a16:creationId xmlns:a16="http://schemas.microsoft.com/office/drawing/2014/main" id="{73AEFA56-9584-9CE5-548A-A5D79182485E}"/>
                </a:ext>
              </a:extLst>
            </p:cNvPr>
            <p:cNvSpPr/>
            <p:nvPr/>
          </p:nvSpPr>
          <p:spPr>
            <a:xfrm>
              <a:off x="8756524" y="348005"/>
              <a:ext cx="942723" cy="492150"/>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1">
                  <a:ln>
                    <a:noFill/>
                  </a:ln>
                  <a:solidFill>
                    <a:srgbClr val="7F7F7F"/>
                  </a:solidFill>
                  <a:effectLst/>
                  <a:uLnTx/>
                  <a:uFillTx/>
                  <a:latin typeface="Calibri" panose="020F0502020204030204"/>
                  <a:ea typeface="+mn-ea"/>
                  <a:cs typeface="+mn-cs"/>
                </a:rPr>
                <a:t>14%</a:t>
              </a:r>
            </a:p>
          </p:txBody>
        </p:sp>
        <p:grpSp>
          <p:nvGrpSpPr>
            <p:cNvPr id="118" name="Grupo 117">
              <a:extLst>
                <a:ext uri="{FF2B5EF4-FFF2-40B4-BE49-F238E27FC236}">
                  <a16:creationId xmlns:a16="http://schemas.microsoft.com/office/drawing/2014/main" id="{357B9A55-7FEC-3166-14BF-E85C633464F8}"/>
                </a:ext>
              </a:extLst>
            </p:cNvPr>
            <p:cNvGrpSpPr/>
            <p:nvPr/>
          </p:nvGrpSpPr>
          <p:grpSpPr>
            <a:xfrm>
              <a:off x="6123545" y="774284"/>
              <a:ext cx="5712118" cy="3304516"/>
              <a:chOff x="6139890" y="579049"/>
              <a:chExt cx="5712118" cy="3304516"/>
            </a:xfrm>
          </p:grpSpPr>
          <p:graphicFrame>
            <p:nvGraphicFramePr>
              <p:cNvPr id="60" name="Gráfico 59">
                <a:extLst>
                  <a:ext uri="{FF2B5EF4-FFF2-40B4-BE49-F238E27FC236}">
                    <a16:creationId xmlns:a16="http://schemas.microsoft.com/office/drawing/2014/main" id="{A5BEA99D-F265-284E-D730-CD0F36104C93}"/>
                  </a:ext>
                </a:extLst>
              </p:cNvPr>
              <p:cNvGraphicFramePr/>
              <p:nvPr/>
            </p:nvGraphicFramePr>
            <p:xfrm>
              <a:off x="6872322" y="751279"/>
              <a:ext cx="4481478" cy="3132286"/>
            </p:xfrm>
            <a:graphic>
              <a:graphicData uri="http://schemas.openxmlformats.org/drawingml/2006/chart">
                <c:chart xmlns:c="http://schemas.openxmlformats.org/drawingml/2006/chart" xmlns:r="http://schemas.openxmlformats.org/officeDocument/2006/relationships" r:id="rId4"/>
              </a:graphicData>
            </a:graphic>
          </p:graphicFrame>
          <p:grpSp>
            <p:nvGrpSpPr>
              <p:cNvPr id="62" name="Grupo 61">
                <a:extLst>
                  <a:ext uri="{FF2B5EF4-FFF2-40B4-BE49-F238E27FC236}">
                    <a16:creationId xmlns:a16="http://schemas.microsoft.com/office/drawing/2014/main" id="{A0F5B21E-DF3B-4C04-8306-B16675647266}"/>
                  </a:ext>
                  <a:ext uri="{C183D7F6-B498-43B3-948B-1728B52AA6E4}">
                    <adec:decorative xmlns:adec="http://schemas.microsoft.com/office/drawing/2017/decorative" val="1"/>
                  </a:ext>
                </a:extLst>
              </p:cNvPr>
              <p:cNvGrpSpPr/>
              <p:nvPr/>
            </p:nvGrpSpPr>
            <p:grpSpPr>
              <a:xfrm>
                <a:off x="6139890" y="1928826"/>
                <a:ext cx="1644451" cy="1327453"/>
                <a:chOff x="-821423" y="2834641"/>
                <a:chExt cx="2105431" cy="1858982"/>
              </a:xfrm>
            </p:grpSpPr>
            <p:sp>
              <p:nvSpPr>
                <p:cNvPr id="72" name="Elipse 71">
                  <a:extLst>
                    <a:ext uri="{FF2B5EF4-FFF2-40B4-BE49-F238E27FC236}">
                      <a16:creationId xmlns:a16="http://schemas.microsoft.com/office/drawing/2014/main" id="{85AEF11C-4B4C-9F5B-FE7D-D311B72BC6B4}"/>
                    </a:ext>
                  </a:extLst>
                </p:cNvPr>
                <p:cNvSpPr/>
                <p:nvPr/>
              </p:nvSpPr>
              <p:spPr>
                <a:xfrm>
                  <a:off x="-318832" y="2834641"/>
                  <a:ext cx="1239667" cy="87681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1">
                      <a:ln>
                        <a:noFill/>
                      </a:ln>
                      <a:solidFill>
                        <a:srgbClr val="2E75B6"/>
                      </a:solidFill>
                      <a:effectLst/>
                      <a:uLnTx/>
                      <a:uFillTx/>
                      <a:latin typeface="Calibri" panose="020F0502020204030204"/>
                      <a:ea typeface="+mn-ea"/>
                      <a:cs typeface="+mn-cs"/>
                    </a:rPr>
                    <a:t>15%</a:t>
                  </a:r>
                  <a:endParaRPr kumimoji="0" lang="es-MX" sz="2400" b="1" i="0" u="none" strike="noStrike" kern="1200" cap="none" spc="0" normalizeH="0" baseline="0" noProof="1">
                    <a:ln>
                      <a:noFill/>
                    </a:ln>
                    <a:solidFill>
                      <a:srgbClr val="2E75B6"/>
                    </a:solidFill>
                    <a:effectLst/>
                    <a:uLnTx/>
                    <a:uFillTx/>
                    <a:latin typeface="Calibri" panose="020F0502020204030204"/>
                    <a:ea typeface="+mn-ea"/>
                    <a:cs typeface="+mn-cs"/>
                  </a:endParaRPr>
                </a:p>
              </p:txBody>
            </p:sp>
            <p:sp>
              <p:nvSpPr>
                <p:cNvPr id="65" name="Rectángulo: Esquinas redondeadas 87">
                  <a:extLst>
                    <a:ext uri="{FF2B5EF4-FFF2-40B4-BE49-F238E27FC236}">
                      <a16:creationId xmlns:a16="http://schemas.microsoft.com/office/drawing/2014/main" id="{D7AE4ED0-B3D3-DCA3-F6FE-06C3A5F9D3C9}"/>
                    </a:ext>
                  </a:extLst>
                </p:cNvPr>
                <p:cNvSpPr/>
                <p:nvPr/>
              </p:nvSpPr>
              <p:spPr>
                <a:xfrm>
                  <a:off x="-821423" y="3643483"/>
                  <a:ext cx="2105431" cy="1050140"/>
                </a:xfrm>
                <a:prstGeom prst="roundRect">
                  <a:avLst>
                    <a:gd name="adj" fmla="val 50000"/>
                  </a:avLst>
                </a:prstGeom>
                <a:solidFill>
                  <a:srgbClr val="2E75B6"/>
                </a:solid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1">
                      <a:ln>
                        <a:noFill/>
                      </a:ln>
                      <a:solidFill>
                        <a:prstClr val="white"/>
                      </a:solidFill>
                      <a:effectLst/>
                      <a:uLnTx/>
                      <a:uFillTx/>
                      <a:latin typeface="Calibri" panose="020F0502020204030204"/>
                      <a:ea typeface="+mn-ea"/>
                      <a:cs typeface="+mn-cs"/>
                    </a:rPr>
                    <a:t>Gastos de capital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FFFFFF"/>
                      </a:solidFill>
                      <a:effectLst/>
                      <a:uLnTx/>
                      <a:uFillTx/>
                      <a:latin typeface="Calibri" panose="020F0502020204030204"/>
                      <a:ea typeface="+mn-ea"/>
                      <a:cs typeface="+mn-cs"/>
                    </a:rPr>
                    <a:t> S/ 21 168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1">
                      <a:ln>
                        <a:noFill/>
                      </a:ln>
                      <a:solidFill>
                        <a:srgbClr val="FFFFFF"/>
                      </a:solidFill>
                      <a:effectLst/>
                      <a:uLnTx/>
                      <a:uFillTx/>
                      <a:latin typeface="Calibri" panose="020F0502020204030204"/>
                      <a:ea typeface="+mn-ea"/>
                      <a:cs typeface="+mn-cs"/>
                    </a:rPr>
                    <a:t>(91% </a:t>
                  </a:r>
                  <a:r>
                    <a:rPr kumimoji="0" lang="es-MX" sz="1400" b="0" i="0" u="none" strike="noStrike" kern="1200" cap="none" spc="0" normalizeH="0" baseline="0" noProof="0" dirty="0">
                      <a:ln>
                        <a:noFill/>
                      </a:ln>
                      <a:solidFill>
                        <a:srgbClr val="FFFFFF"/>
                      </a:solidFill>
                      <a:effectLst/>
                      <a:uLnTx/>
                      <a:uFillTx/>
                      <a:latin typeface="Calibri" panose="020F0502020204030204"/>
                      <a:ea typeface="+mn-ea"/>
                      <a:cs typeface="+mn-cs"/>
                    </a:rPr>
                    <a:t>ejecutado</a:t>
                  </a:r>
                  <a:r>
                    <a:rPr kumimoji="0" lang="es-MX" sz="1400" b="0" i="0" u="none" strike="noStrike" kern="1200" cap="none" spc="0" normalizeH="0" baseline="0" noProof="1">
                      <a:ln>
                        <a:noFill/>
                      </a:ln>
                      <a:solidFill>
                        <a:srgbClr val="FFFFFF"/>
                      </a:solidFill>
                      <a:effectLst/>
                      <a:uLnTx/>
                      <a:uFillTx/>
                      <a:latin typeface="Calibri" panose="020F0502020204030204"/>
                      <a:ea typeface="+mn-ea"/>
                      <a:cs typeface="+mn-cs"/>
                    </a:rPr>
                    <a:t>)</a:t>
                  </a:r>
                  <a:endParaRPr kumimoji="0" lang="es-MX" sz="1400" b="0" i="0" u="none" strike="noStrike" kern="1200" cap="none" spc="0" normalizeH="0" baseline="0" noProof="1">
                    <a:ln>
                      <a:noFill/>
                    </a:ln>
                    <a:solidFill>
                      <a:prstClr val="white"/>
                    </a:solidFill>
                    <a:effectLst/>
                    <a:uLnTx/>
                    <a:uFillTx/>
                    <a:latin typeface="Calibri" panose="020F0502020204030204"/>
                    <a:ea typeface="+mn-ea"/>
                    <a:cs typeface="+mn-cs"/>
                  </a:endParaRPr>
                </a:p>
              </p:txBody>
            </p:sp>
          </p:grpSp>
          <p:sp>
            <p:nvSpPr>
              <p:cNvPr id="117" name="Elipse 116">
                <a:extLst>
                  <a:ext uri="{FF2B5EF4-FFF2-40B4-BE49-F238E27FC236}">
                    <a16:creationId xmlns:a16="http://schemas.microsoft.com/office/drawing/2014/main" id="{03509C59-3610-ABB5-420F-6469FF615E91}"/>
                  </a:ext>
                </a:extLst>
              </p:cNvPr>
              <p:cNvSpPr/>
              <p:nvPr/>
            </p:nvSpPr>
            <p:spPr>
              <a:xfrm>
                <a:off x="10488804" y="2365316"/>
                <a:ext cx="1016955" cy="39626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1">
                    <a:ln>
                      <a:noFill/>
                    </a:ln>
                    <a:solidFill>
                      <a:srgbClr val="C00000"/>
                    </a:solidFill>
                    <a:effectLst/>
                    <a:uLnTx/>
                    <a:uFillTx/>
                    <a:latin typeface="Calibri" panose="020F0502020204030204"/>
                    <a:ea typeface="+mn-ea"/>
                    <a:cs typeface="+mn-cs"/>
                  </a:rPr>
                  <a:t>71%</a:t>
                </a:r>
              </a:p>
            </p:txBody>
          </p:sp>
          <p:sp>
            <p:nvSpPr>
              <p:cNvPr id="120" name="Rectángulo: Esquinas redondeadas 6">
                <a:extLst>
                  <a:ext uri="{FF2B5EF4-FFF2-40B4-BE49-F238E27FC236}">
                    <a16:creationId xmlns:a16="http://schemas.microsoft.com/office/drawing/2014/main" id="{AEE5BE38-A8BD-EDEB-B0BB-49FF10D51B77}"/>
                  </a:ext>
                </a:extLst>
              </p:cNvPr>
              <p:cNvSpPr/>
              <p:nvPr/>
            </p:nvSpPr>
            <p:spPr>
              <a:xfrm>
                <a:off x="10207558" y="2812068"/>
                <a:ext cx="1644450" cy="924951"/>
              </a:xfrm>
              <a:prstGeom prst="roundRect">
                <a:avLst>
                  <a:gd name="adj" fmla="val 50000"/>
                </a:avLst>
              </a:prstGeom>
              <a:solidFill>
                <a:srgbClr val="C00000"/>
              </a:solid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1">
                    <a:ln>
                      <a:noFill/>
                    </a:ln>
                    <a:solidFill>
                      <a:prstClr val="white"/>
                    </a:solidFill>
                    <a:effectLst/>
                    <a:uLnTx/>
                    <a:uFillTx/>
                    <a:latin typeface="Calibri" panose="020F0502020204030204"/>
                    <a:ea typeface="+mn-ea"/>
                    <a:cs typeface="+mn-cs"/>
                  </a:rPr>
                  <a:t>Gastos corrientes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FFFFFF"/>
                    </a:solidFill>
                    <a:effectLst/>
                    <a:uLnTx/>
                    <a:uFillTx/>
                    <a:latin typeface="Calibri" panose="020F0502020204030204"/>
                    <a:ea typeface="+mn-ea"/>
                    <a:cs typeface="+mn-cs"/>
                  </a:rPr>
                  <a:t> S/ 103 067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1">
                    <a:ln>
                      <a:noFill/>
                    </a:ln>
                    <a:solidFill>
                      <a:srgbClr val="FFFFFF"/>
                    </a:solidFill>
                    <a:effectLst/>
                    <a:uLnTx/>
                    <a:uFillTx/>
                    <a:latin typeface="Calibri" panose="020F0502020204030204"/>
                    <a:ea typeface="+mn-ea"/>
                    <a:cs typeface="+mn-cs"/>
                  </a:rPr>
                  <a:t>(95% </a:t>
                </a:r>
                <a:r>
                  <a:rPr kumimoji="0" lang="es-MX" sz="1400" b="0" i="0" u="none" strike="noStrike" kern="1200" cap="none" spc="0" normalizeH="0" baseline="0" noProof="0" dirty="0">
                    <a:ln>
                      <a:noFill/>
                    </a:ln>
                    <a:solidFill>
                      <a:srgbClr val="FFFFFF"/>
                    </a:solidFill>
                    <a:effectLst/>
                    <a:uLnTx/>
                    <a:uFillTx/>
                    <a:latin typeface="Calibri" panose="020F0502020204030204"/>
                    <a:ea typeface="+mn-ea"/>
                    <a:cs typeface="+mn-cs"/>
                  </a:rPr>
                  <a:t>ejecutado</a:t>
                </a:r>
                <a:r>
                  <a:rPr kumimoji="0" lang="es-MX" sz="1400" b="0" i="0" u="none" strike="noStrike" kern="1200" cap="none" spc="0" normalizeH="0" baseline="0" noProof="1">
                    <a:ln>
                      <a:noFill/>
                    </a:ln>
                    <a:solidFill>
                      <a:srgbClr val="FFFFFF"/>
                    </a:solidFill>
                    <a:effectLst/>
                    <a:uLnTx/>
                    <a:uFillTx/>
                    <a:latin typeface="Calibri" panose="020F0502020204030204"/>
                    <a:ea typeface="+mn-ea"/>
                    <a:cs typeface="+mn-cs"/>
                  </a:rPr>
                  <a:t>)</a:t>
                </a:r>
                <a:endParaRPr kumimoji="0" lang="es-MX" sz="14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121" name="Rectángulo: Esquinas redondeadas 96">
                <a:extLst>
                  <a:ext uri="{FF2B5EF4-FFF2-40B4-BE49-F238E27FC236}">
                    <a16:creationId xmlns:a16="http://schemas.microsoft.com/office/drawing/2014/main" id="{0F8C0511-CFEA-69DD-1ECF-5510CA00C15F}"/>
                  </a:ext>
                </a:extLst>
              </p:cNvPr>
              <p:cNvSpPr/>
              <p:nvPr/>
            </p:nvSpPr>
            <p:spPr>
              <a:xfrm>
                <a:off x="8224602" y="579049"/>
                <a:ext cx="1855691" cy="714179"/>
              </a:xfrm>
              <a:prstGeom prst="roundRect">
                <a:avLst>
                  <a:gd name="adj" fmla="val 50000"/>
                </a:avLst>
              </a:prstGeom>
              <a:solidFill>
                <a:schemeClr val="accent3"/>
              </a:solid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1">
                    <a:ln>
                      <a:noFill/>
                    </a:ln>
                    <a:solidFill>
                      <a:prstClr val="white"/>
                    </a:solidFill>
                    <a:effectLst/>
                    <a:uLnTx/>
                    <a:uFillTx/>
                    <a:latin typeface="Calibri" panose="020F0502020204030204"/>
                    <a:ea typeface="+mn-ea"/>
                    <a:cs typeface="+mn-cs"/>
                  </a:rPr>
                  <a:t>Servicio de la deuda pública S/ </a:t>
                </a:r>
                <a:r>
                  <a:rPr kumimoji="0" lang="es-MX" sz="1400" b="0" i="0" u="none" strike="noStrike" kern="1200" cap="none" spc="0" normalizeH="0" baseline="0" noProof="0" dirty="0">
                    <a:ln>
                      <a:noFill/>
                    </a:ln>
                    <a:solidFill>
                      <a:srgbClr val="FFFFFF"/>
                    </a:solidFill>
                    <a:effectLst/>
                    <a:uLnTx/>
                    <a:uFillTx/>
                    <a:latin typeface="Calibri" panose="020F0502020204030204"/>
                    <a:ea typeface="+mn-ea"/>
                    <a:cs typeface="+mn-cs"/>
                  </a:rPr>
                  <a:t>21 107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FFFFFF"/>
                    </a:solidFill>
                    <a:effectLst/>
                    <a:uLnTx/>
                    <a:uFillTx/>
                    <a:latin typeface="Calibri" panose="020F0502020204030204"/>
                    <a:ea typeface="+mn-ea"/>
                    <a:cs typeface="+mn-cs"/>
                  </a:rPr>
                  <a:t>(96% ejecutado)</a:t>
                </a:r>
              </a:p>
            </p:txBody>
          </p:sp>
        </p:grpSp>
      </p:grpSp>
      <p:grpSp>
        <p:nvGrpSpPr>
          <p:cNvPr id="106" name="Grupo 105">
            <a:extLst>
              <a:ext uri="{FF2B5EF4-FFF2-40B4-BE49-F238E27FC236}">
                <a16:creationId xmlns:a16="http://schemas.microsoft.com/office/drawing/2014/main" id="{41F59293-9E26-C633-383A-519E81726BEE}"/>
              </a:ext>
            </a:extLst>
          </p:cNvPr>
          <p:cNvGrpSpPr/>
          <p:nvPr/>
        </p:nvGrpSpPr>
        <p:grpSpPr>
          <a:xfrm>
            <a:off x="5435347" y="4235033"/>
            <a:ext cx="5289218" cy="2208598"/>
            <a:chOff x="6095999" y="3873209"/>
            <a:chExt cx="5053151" cy="2446512"/>
          </a:xfrm>
        </p:grpSpPr>
        <p:sp>
          <p:nvSpPr>
            <p:cNvPr id="105" name="CuadroTexto 104">
              <a:extLst>
                <a:ext uri="{FF2B5EF4-FFF2-40B4-BE49-F238E27FC236}">
                  <a16:creationId xmlns:a16="http://schemas.microsoft.com/office/drawing/2014/main" id="{0F8E15DF-140F-EB93-3C9E-96D32D46B03E}"/>
                </a:ext>
              </a:extLst>
            </p:cNvPr>
            <p:cNvSpPr txBox="1"/>
            <p:nvPr/>
          </p:nvSpPr>
          <p:spPr>
            <a:xfrm>
              <a:off x="6095999" y="3873209"/>
              <a:ext cx="4918365" cy="2446512"/>
            </a:xfrm>
            <a:prstGeom prst="roundRect">
              <a:avLst/>
            </a:prstGeom>
            <a:solidFill>
              <a:srgbClr val="CFCFCF">
                <a:alpha val="30000"/>
              </a:srgbClr>
            </a:solidFill>
            <a:ln>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srgbClr val="595959"/>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103" name="Grupo 102">
              <a:extLst>
                <a:ext uri="{FF2B5EF4-FFF2-40B4-BE49-F238E27FC236}">
                  <a16:creationId xmlns:a16="http://schemas.microsoft.com/office/drawing/2014/main" id="{E8FF6BD9-BE37-5872-33FE-19D5750B8FC1}"/>
                </a:ext>
              </a:extLst>
            </p:cNvPr>
            <p:cNvGrpSpPr/>
            <p:nvPr/>
          </p:nvGrpSpPr>
          <p:grpSpPr>
            <a:xfrm>
              <a:off x="6371132" y="3945720"/>
              <a:ext cx="4778018" cy="2181874"/>
              <a:chOff x="6371132" y="3945720"/>
              <a:chExt cx="4778018" cy="2181874"/>
            </a:xfrm>
          </p:grpSpPr>
          <p:sp>
            <p:nvSpPr>
              <p:cNvPr id="54" name="Elipse 53">
                <a:extLst>
                  <a:ext uri="{FF2B5EF4-FFF2-40B4-BE49-F238E27FC236}">
                    <a16:creationId xmlns:a16="http://schemas.microsoft.com/office/drawing/2014/main" id="{A5F948A0-2C37-4448-2200-5DF1B2E46DF0}"/>
                  </a:ext>
                  <a:ext uri="{C183D7F6-B498-43B3-948B-1728B52AA6E4}">
                    <adec:decorative xmlns:adec="http://schemas.microsoft.com/office/drawing/2017/decorative" val="1"/>
                  </a:ext>
                </a:extLst>
              </p:cNvPr>
              <p:cNvSpPr/>
              <p:nvPr/>
            </p:nvSpPr>
            <p:spPr>
              <a:xfrm>
                <a:off x="6380626" y="4301578"/>
                <a:ext cx="482603" cy="482603"/>
              </a:xfrm>
              <a:prstGeom prst="ellipse">
                <a:avLst/>
              </a:prstGeom>
              <a:solidFill>
                <a:srgbClr val="C00000"/>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55" name="Cuadro de texto 47">
                <a:extLst>
                  <a:ext uri="{FF2B5EF4-FFF2-40B4-BE49-F238E27FC236}">
                    <a16:creationId xmlns:a16="http://schemas.microsoft.com/office/drawing/2014/main" id="{42003BC0-D6B0-5024-D186-4B06BCB90F36}"/>
                  </a:ext>
                </a:extLst>
              </p:cNvPr>
              <p:cNvSpPr txBox="1"/>
              <p:nvPr/>
            </p:nvSpPr>
            <p:spPr>
              <a:xfrm>
                <a:off x="7030243" y="4289128"/>
                <a:ext cx="2223432" cy="215444"/>
              </a:xfrm>
              <a:prstGeom prst="rect">
                <a:avLst/>
              </a:prstGeom>
              <a:noFill/>
              <a:ln w="6350">
                <a:noFill/>
                <a:prstDash val="dash"/>
              </a:ln>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0000"/>
                    </a:solidFill>
                    <a:effectLst/>
                    <a:uLnTx/>
                    <a:uFillTx/>
                    <a:latin typeface="Calibri (Cuerpo)"/>
                    <a:ea typeface="+mn-ea"/>
                    <a:cs typeface="+mn-cs"/>
                  </a:rPr>
                  <a:t>Bienes y servicios (94%)</a:t>
                </a:r>
              </a:p>
            </p:txBody>
          </p:sp>
          <p:grpSp>
            <p:nvGrpSpPr>
              <p:cNvPr id="56" name="Grupo 55">
                <a:extLst>
                  <a:ext uri="{FF2B5EF4-FFF2-40B4-BE49-F238E27FC236}">
                    <a16:creationId xmlns:a16="http://schemas.microsoft.com/office/drawing/2014/main" id="{7857BF81-2C67-DED9-D9CC-A355C7A716A8}"/>
                  </a:ext>
                  <a:ext uri="{C183D7F6-B498-43B3-948B-1728B52AA6E4}">
                    <adec:decorative xmlns:adec="http://schemas.microsoft.com/office/drawing/2017/decorative" val="1"/>
                  </a:ext>
                </a:extLst>
              </p:cNvPr>
              <p:cNvGrpSpPr/>
              <p:nvPr/>
            </p:nvGrpSpPr>
            <p:grpSpPr>
              <a:xfrm>
                <a:off x="7030242" y="4639706"/>
                <a:ext cx="2642882" cy="10392"/>
                <a:chOff x="5388790" y="1562821"/>
                <a:chExt cx="2917010" cy="10392"/>
              </a:xfrm>
            </p:grpSpPr>
            <p:sp>
              <p:nvSpPr>
                <p:cNvPr id="97" name="Línea 7">
                  <a:extLst>
                    <a:ext uri="{FF2B5EF4-FFF2-40B4-BE49-F238E27FC236}">
                      <a16:creationId xmlns:a16="http://schemas.microsoft.com/office/drawing/2014/main" id="{CEC14A2C-2929-2366-7BF8-92D4834E3136}"/>
                    </a:ext>
                  </a:extLst>
                </p:cNvPr>
                <p:cNvSpPr>
                  <a:spLocks noChangeShapeType="1"/>
                </p:cNvSpPr>
                <p:nvPr/>
              </p:nvSpPr>
              <p:spPr bwMode="auto">
                <a:xfrm>
                  <a:off x="5388791" y="1573213"/>
                  <a:ext cx="2917009" cy="0"/>
                </a:xfrm>
                <a:prstGeom prst="line">
                  <a:avLst/>
                </a:prstGeom>
                <a:noFill/>
                <a:ln w="76200" cap="rnd">
                  <a:solidFill>
                    <a:schemeClr val="bg1">
                      <a:lumMod val="8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98" name="Línea 7">
                  <a:extLst>
                    <a:ext uri="{FF2B5EF4-FFF2-40B4-BE49-F238E27FC236}">
                      <a16:creationId xmlns:a16="http://schemas.microsoft.com/office/drawing/2014/main" id="{74CB68BD-C0A2-F06C-99D4-E125FAD36A45}"/>
                    </a:ext>
                  </a:extLst>
                </p:cNvPr>
                <p:cNvSpPr>
                  <a:spLocks noChangeShapeType="1"/>
                </p:cNvSpPr>
                <p:nvPr/>
              </p:nvSpPr>
              <p:spPr bwMode="auto">
                <a:xfrm flipV="1">
                  <a:off x="5388790" y="1562821"/>
                  <a:ext cx="2732494" cy="10392"/>
                </a:xfrm>
                <a:prstGeom prst="line">
                  <a:avLst/>
                </a:prstGeom>
                <a:noFill/>
                <a:ln w="76200" cap="rnd">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grpSp>
          <p:sp>
            <p:nvSpPr>
              <p:cNvPr id="57" name="Cuadro de texto 57">
                <a:extLst>
                  <a:ext uri="{FF2B5EF4-FFF2-40B4-BE49-F238E27FC236}">
                    <a16:creationId xmlns:a16="http://schemas.microsoft.com/office/drawing/2014/main" id="{0E1383F1-ABCE-D3DD-C438-1B38C1F864B1}"/>
                  </a:ext>
                </a:extLst>
              </p:cNvPr>
              <p:cNvSpPr txBox="1"/>
              <p:nvPr/>
            </p:nvSpPr>
            <p:spPr>
              <a:xfrm>
                <a:off x="9849632" y="4475028"/>
                <a:ext cx="1299518" cy="215444"/>
              </a:xfrm>
              <a:prstGeom prst="rect">
                <a:avLst/>
              </a:prstGeom>
              <a:noFill/>
              <a:ln w="6350">
                <a:noFill/>
                <a:prstDash val="dash"/>
              </a:ln>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0000"/>
                    </a:solidFill>
                    <a:effectLst/>
                    <a:uLnTx/>
                    <a:uFillTx/>
                    <a:latin typeface="Calibri" panose="020F0502020204030204"/>
                    <a:ea typeface="+mn-ea"/>
                    <a:cs typeface="+mn-cs"/>
                  </a:rPr>
                  <a:t> S/  36 738</a:t>
                </a:r>
                <a:r>
                  <a:rPr kumimoji="0" lang="es-MX" sz="14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s-MX" sz="1400" b="1" i="0" u="none" strike="noStrike" kern="1200" cap="none" spc="0" normalizeH="0" baseline="0" noProof="1">
                  <a:ln>
                    <a:noFill/>
                  </a:ln>
                  <a:solidFill>
                    <a:prstClr val="black">
                      <a:lumMod val="75000"/>
                      <a:lumOff val="25000"/>
                    </a:prstClr>
                  </a:solidFill>
                  <a:effectLst/>
                  <a:uLnTx/>
                  <a:uFillTx/>
                  <a:latin typeface="Calibri" panose="020F0502020204030204"/>
                  <a:ea typeface="+mn-ea"/>
                  <a:cs typeface="+mn-cs"/>
                </a:endParaRPr>
              </a:p>
            </p:txBody>
          </p:sp>
          <p:sp>
            <p:nvSpPr>
              <p:cNvPr id="58" name="Cuadro de texto 62">
                <a:extLst>
                  <a:ext uri="{FF2B5EF4-FFF2-40B4-BE49-F238E27FC236}">
                    <a16:creationId xmlns:a16="http://schemas.microsoft.com/office/drawing/2014/main" id="{57684F52-29AA-D02F-945E-BCDF86FF0108}"/>
                  </a:ext>
                </a:extLst>
              </p:cNvPr>
              <p:cNvSpPr txBox="1"/>
              <p:nvPr/>
            </p:nvSpPr>
            <p:spPr>
              <a:xfrm>
                <a:off x="7030243" y="4960877"/>
                <a:ext cx="2743200" cy="215444"/>
              </a:xfrm>
              <a:prstGeom prst="rect">
                <a:avLst/>
              </a:prstGeom>
              <a:noFill/>
              <a:ln w="6350">
                <a:noFill/>
                <a:prstDash val="dash"/>
              </a:ln>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0000"/>
                    </a:solidFill>
                    <a:effectLst/>
                    <a:uLnTx/>
                    <a:uFillTx/>
                    <a:latin typeface="Calibri" panose="020F0502020204030204"/>
                    <a:ea typeface="+mn-ea"/>
                    <a:cs typeface="+mn-cs"/>
                  </a:rPr>
                  <a:t>Personal y obligaciones sociales (99%) </a:t>
                </a:r>
              </a:p>
            </p:txBody>
          </p:sp>
          <p:grpSp>
            <p:nvGrpSpPr>
              <p:cNvPr id="59" name="Grupo 58">
                <a:extLst>
                  <a:ext uri="{FF2B5EF4-FFF2-40B4-BE49-F238E27FC236}">
                    <a16:creationId xmlns:a16="http://schemas.microsoft.com/office/drawing/2014/main" id="{60FE9A5A-1351-88CC-760F-4A3C7BADFA8A}"/>
                  </a:ext>
                  <a:ext uri="{C183D7F6-B498-43B3-948B-1728B52AA6E4}">
                    <adec:decorative xmlns:adec="http://schemas.microsoft.com/office/drawing/2017/decorative" val="1"/>
                  </a:ext>
                </a:extLst>
              </p:cNvPr>
              <p:cNvGrpSpPr/>
              <p:nvPr/>
            </p:nvGrpSpPr>
            <p:grpSpPr>
              <a:xfrm>
                <a:off x="7030243" y="5321683"/>
                <a:ext cx="2642881" cy="81"/>
                <a:chOff x="5388791" y="1573132"/>
                <a:chExt cx="2917009" cy="81"/>
              </a:xfrm>
            </p:grpSpPr>
            <p:sp>
              <p:nvSpPr>
                <p:cNvPr id="95" name="Línea 7">
                  <a:extLst>
                    <a:ext uri="{FF2B5EF4-FFF2-40B4-BE49-F238E27FC236}">
                      <a16:creationId xmlns:a16="http://schemas.microsoft.com/office/drawing/2014/main" id="{18326B9F-FD16-748E-BF4A-211E0763743C}"/>
                    </a:ext>
                  </a:extLst>
                </p:cNvPr>
                <p:cNvSpPr>
                  <a:spLocks noChangeShapeType="1"/>
                </p:cNvSpPr>
                <p:nvPr/>
              </p:nvSpPr>
              <p:spPr bwMode="auto">
                <a:xfrm>
                  <a:off x="5388791" y="1573213"/>
                  <a:ext cx="2917009" cy="0"/>
                </a:xfrm>
                <a:prstGeom prst="line">
                  <a:avLst/>
                </a:prstGeom>
                <a:noFill/>
                <a:ln w="76200" cap="rnd">
                  <a:solidFill>
                    <a:schemeClr val="bg1">
                      <a:lumMod val="8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96" name="Línea 7">
                  <a:extLst>
                    <a:ext uri="{FF2B5EF4-FFF2-40B4-BE49-F238E27FC236}">
                      <a16:creationId xmlns:a16="http://schemas.microsoft.com/office/drawing/2014/main" id="{BDB10838-99E8-C6AF-83E3-138574EF5D5E}"/>
                    </a:ext>
                  </a:extLst>
                </p:cNvPr>
                <p:cNvSpPr>
                  <a:spLocks noChangeShapeType="1"/>
                </p:cNvSpPr>
                <p:nvPr/>
              </p:nvSpPr>
              <p:spPr bwMode="auto">
                <a:xfrm flipV="1">
                  <a:off x="5388792" y="1573132"/>
                  <a:ext cx="2865658" cy="81"/>
                </a:xfrm>
                <a:prstGeom prst="line">
                  <a:avLst/>
                </a:prstGeom>
                <a:noFill/>
                <a:ln w="76200" cap="rnd">
                  <a:solidFill>
                    <a:schemeClr val="tx1">
                      <a:lumMod val="75000"/>
                      <a:lumOff val="2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grpSp>
          <p:sp>
            <p:nvSpPr>
              <p:cNvPr id="61" name="Cuadro de texto 65">
                <a:extLst>
                  <a:ext uri="{FF2B5EF4-FFF2-40B4-BE49-F238E27FC236}">
                    <a16:creationId xmlns:a16="http://schemas.microsoft.com/office/drawing/2014/main" id="{DB3308CA-158B-E79F-D873-9C9A240B8C52}"/>
                  </a:ext>
                </a:extLst>
              </p:cNvPr>
              <p:cNvSpPr txBox="1"/>
              <p:nvPr/>
            </p:nvSpPr>
            <p:spPr>
              <a:xfrm>
                <a:off x="9849632" y="5151174"/>
                <a:ext cx="1299518" cy="215444"/>
              </a:xfrm>
              <a:prstGeom prst="rect">
                <a:avLst/>
              </a:prstGeom>
              <a:noFill/>
              <a:ln w="6350">
                <a:noFill/>
                <a:prstDash val="dash"/>
              </a:ln>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0000"/>
                    </a:solidFill>
                    <a:effectLst/>
                    <a:uLnTx/>
                    <a:uFillTx/>
                    <a:latin typeface="Calibri" panose="020F0502020204030204"/>
                    <a:ea typeface="+mn-ea"/>
                    <a:cs typeface="+mn-cs"/>
                  </a:rPr>
                  <a:t> S/   33 462</a:t>
                </a:r>
                <a:endParaRPr kumimoji="0" lang="es-MX" sz="1400" b="1" i="0" u="none" strike="noStrike" kern="1200" cap="none" spc="0" normalizeH="0" baseline="0" noProof="1">
                  <a:ln>
                    <a:noFill/>
                  </a:ln>
                  <a:solidFill>
                    <a:prstClr val="black">
                      <a:lumMod val="75000"/>
                      <a:lumOff val="25000"/>
                    </a:prstClr>
                  </a:solidFill>
                  <a:effectLst/>
                  <a:uLnTx/>
                  <a:uFillTx/>
                  <a:latin typeface="Calibri" panose="020F0502020204030204"/>
                  <a:ea typeface="+mn-ea"/>
                  <a:cs typeface="+mn-cs"/>
                </a:endParaRPr>
              </a:p>
            </p:txBody>
          </p:sp>
          <p:sp>
            <p:nvSpPr>
              <p:cNvPr id="63" name="Cuadro de texto 69">
                <a:extLst>
                  <a:ext uri="{FF2B5EF4-FFF2-40B4-BE49-F238E27FC236}">
                    <a16:creationId xmlns:a16="http://schemas.microsoft.com/office/drawing/2014/main" id="{47D99B75-012B-B51C-407C-EBEEDB3C963E}"/>
                  </a:ext>
                </a:extLst>
              </p:cNvPr>
              <p:cNvSpPr txBox="1"/>
              <p:nvPr/>
            </p:nvSpPr>
            <p:spPr>
              <a:xfrm>
                <a:off x="7030242" y="5632624"/>
                <a:ext cx="2689028" cy="215444"/>
              </a:xfrm>
              <a:prstGeom prst="rect">
                <a:avLst/>
              </a:prstGeom>
              <a:noFill/>
              <a:ln w="6350">
                <a:noFill/>
                <a:prstDash val="dash"/>
              </a:ln>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0000"/>
                    </a:solidFill>
                    <a:effectLst/>
                    <a:uLnTx/>
                    <a:uFillTx/>
                    <a:latin typeface="Calibri" panose="020F0502020204030204"/>
                    <a:ea typeface="+mn-ea"/>
                    <a:cs typeface="+mn-cs"/>
                  </a:rPr>
                  <a:t>Pensiones y otras prestaciones (99%)</a:t>
                </a:r>
              </a:p>
            </p:txBody>
          </p:sp>
          <p:grpSp>
            <p:nvGrpSpPr>
              <p:cNvPr id="64" name="Grupo 63">
                <a:extLst>
                  <a:ext uri="{FF2B5EF4-FFF2-40B4-BE49-F238E27FC236}">
                    <a16:creationId xmlns:a16="http://schemas.microsoft.com/office/drawing/2014/main" id="{0D66D335-1FE9-265A-535B-F957CFA640AC}"/>
                  </a:ext>
                  <a:ext uri="{C183D7F6-B498-43B3-948B-1728B52AA6E4}">
                    <adec:decorative xmlns:adec="http://schemas.microsoft.com/office/drawing/2017/decorative" val="1"/>
                  </a:ext>
                </a:extLst>
              </p:cNvPr>
              <p:cNvGrpSpPr/>
              <p:nvPr/>
            </p:nvGrpSpPr>
            <p:grpSpPr>
              <a:xfrm>
                <a:off x="7030242" y="5989783"/>
                <a:ext cx="2642882" cy="3728"/>
                <a:chOff x="5388790" y="1569485"/>
                <a:chExt cx="2917010" cy="3728"/>
              </a:xfrm>
            </p:grpSpPr>
            <p:sp>
              <p:nvSpPr>
                <p:cNvPr id="93" name="Línea 7">
                  <a:extLst>
                    <a:ext uri="{FF2B5EF4-FFF2-40B4-BE49-F238E27FC236}">
                      <a16:creationId xmlns:a16="http://schemas.microsoft.com/office/drawing/2014/main" id="{BB636236-BF3A-AE9A-D2C6-21A3F4058941}"/>
                    </a:ext>
                  </a:extLst>
                </p:cNvPr>
                <p:cNvSpPr>
                  <a:spLocks noChangeShapeType="1"/>
                </p:cNvSpPr>
                <p:nvPr/>
              </p:nvSpPr>
              <p:spPr bwMode="auto">
                <a:xfrm>
                  <a:off x="5388791" y="1573213"/>
                  <a:ext cx="2917009" cy="0"/>
                </a:xfrm>
                <a:prstGeom prst="line">
                  <a:avLst/>
                </a:prstGeom>
                <a:noFill/>
                <a:ln w="76200" cap="rnd">
                  <a:solidFill>
                    <a:schemeClr val="bg1">
                      <a:lumMod val="8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94" name="Línea 7">
                  <a:extLst>
                    <a:ext uri="{FF2B5EF4-FFF2-40B4-BE49-F238E27FC236}">
                      <a16:creationId xmlns:a16="http://schemas.microsoft.com/office/drawing/2014/main" id="{9E473C21-67A6-6368-D868-0562BA4D2AE7}"/>
                    </a:ext>
                  </a:extLst>
                </p:cNvPr>
                <p:cNvSpPr>
                  <a:spLocks noChangeShapeType="1"/>
                </p:cNvSpPr>
                <p:nvPr/>
              </p:nvSpPr>
              <p:spPr bwMode="auto">
                <a:xfrm flipV="1">
                  <a:off x="5388790" y="1569485"/>
                  <a:ext cx="2865659" cy="3727"/>
                </a:xfrm>
                <a:prstGeom prst="line">
                  <a:avLst/>
                </a:prstGeom>
                <a:noFill/>
                <a:ln w="76200" cap="rnd">
                  <a:solidFill>
                    <a:srgbClr val="7F7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grpSp>
          <p:sp>
            <p:nvSpPr>
              <p:cNvPr id="66" name="Cuadro de texto 72">
                <a:extLst>
                  <a:ext uri="{FF2B5EF4-FFF2-40B4-BE49-F238E27FC236}">
                    <a16:creationId xmlns:a16="http://schemas.microsoft.com/office/drawing/2014/main" id="{BA587C71-A5B2-F23C-2074-FB5582A25FA9}"/>
                  </a:ext>
                </a:extLst>
              </p:cNvPr>
              <p:cNvSpPr txBox="1"/>
              <p:nvPr/>
            </p:nvSpPr>
            <p:spPr>
              <a:xfrm>
                <a:off x="9849632" y="5822921"/>
                <a:ext cx="1299518" cy="215444"/>
              </a:xfrm>
              <a:prstGeom prst="rect">
                <a:avLst/>
              </a:prstGeom>
              <a:noFill/>
              <a:ln w="6350">
                <a:noFill/>
                <a:prstDash val="dash"/>
              </a:ln>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0000"/>
                    </a:solidFill>
                    <a:effectLst/>
                    <a:uLnTx/>
                    <a:uFillTx/>
                    <a:latin typeface="Calibri" panose="020F0502020204030204"/>
                    <a:ea typeface="+mn-ea"/>
                    <a:cs typeface="+mn-cs"/>
                  </a:rPr>
                  <a:t> S/    12 878</a:t>
                </a:r>
                <a:endParaRPr kumimoji="0" lang="es-MX" sz="1400" b="1" i="0" u="none" strike="noStrike" kern="1200" cap="none" spc="0" normalizeH="0" baseline="0" noProof="1">
                  <a:ln>
                    <a:noFill/>
                  </a:ln>
                  <a:solidFill>
                    <a:prstClr val="black">
                      <a:lumMod val="75000"/>
                      <a:lumOff val="25000"/>
                    </a:prstClr>
                  </a:solidFill>
                  <a:effectLst/>
                  <a:uLnTx/>
                  <a:uFillTx/>
                  <a:latin typeface="Calibri" panose="020F0502020204030204"/>
                  <a:ea typeface="+mn-ea"/>
                  <a:cs typeface="+mn-cs"/>
                </a:endParaRPr>
              </a:p>
            </p:txBody>
          </p:sp>
          <p:grpSp>
            <p:nvGrpSpPr>
              <p:cNvPr id="67" name="Grupo 66" descr="Ícono de un teléfono móvil ">
                <a:extLst>
                  <a:ext uri="{FF2B5EF4-FFF2-40B4-BE49-F238E27FC236}">
                    <a16:creationId xmlns:a16="http://schemas.microsoft.com/office/drawing/2014/main" id="{F65E2290-A9CA-A811-D346-17453180A682}"/>
                  </a:ext>
                </a:extLst>
              </p:cNvPr>
              <p:cNvGrpSpPr/>
              <p:nvPr/>
            </p:nvGrpSpPr>
            <p:grpSpPr>
              <a:xfrm>
                <a:off x="6547569" y="4446053"/>
                <a:ext cx="148718" cy="193653"/>
                <a:chOff x="7373011" y="2614988"/>
                <a:chExt cx="220663" cy="287338"/>
              </a:xfrm>
              <a:solidFill>
                <a:schemeClr val="bg1"/>
              </a:solidFill>
            </p:grpSpPr>
            <p:sp>
              <p:nvSpPr>
                <p:cNvPr id="84" name="Forma libre 1497">
                  <a:extLst>
                    <a:ext uri="{FF2B5EF4-FFF2-40B4-BE49-F238E27FC236}">
                      <a16:creationId xmlns:a16="http://schemas.microsoft.com/office/drawing/2014/main" id="{ABD33232-E895-9FB2-C3D2-9EF37223ACEB}"/>
                    </a:ext>
                  </a:extLst>
                </p:cNvPr>
                <p:cNvSpPr>
                  <a:spLocks noEditPoints="1"/>
                </p:cNvSpPr>
                <p:nvPr/>
              </p:nvSpPr>
              <p:spPr bwMode="auto">
                <a:xfrm>
                  <a:off x="7373011" y="2614988"/>
                  <a:ext cx="220663" cy="287338"/>
                </a:xfrm>
                <a:custGeom>
                  <a:avLst/>
                  <a:gdLst>
                    <a:gd name="T0" fmla="*/ 91 w 695"/>
                    <a:gd name="T1" fmla="*/ 120 h 906"/>
                    <a:gd name="T2" fmla="*/ 347 w 695"/>
                    <a:gd name="T3" fmla="*/ 845 h 906"/>
                    <a:gd name="T4" fmla="*/ 322 w 695"/>
                    <a:gd name="T5" fmla="*/ 837 h 906"/>
                    <a:gd name="T6" fmla="*/ 305 w 695"/>
                    <a:gd name="T7" fmla="*/ 817 h 906"/>
                    <a:gd name="T8" fmla="*/ 303 w 695"/>
                    <a:gd name="T9" fmla="*/ 791 h 906"/>
                    <a:gd name="T10" fmla="*/ 315 w 695"/>
                    <a:gd name="T11" fmla="*/ 767 h 906"/>
                    <a:gd name="T12" fmla="*/ 339 w 695"/>
                    <a:gd name="T13" fmla="*/ 755 h 906"/>
                    <a:gd name="T14" fmla="*/ 365 w 695"/>
                    <a:gd name="T15" fmla="*/ 759 h 906"/>
                    <a:gd name="T16" fmla="*/ 385 w 695"/>
                    <a:gd name="T17" fmla="*/ 774 h 906"/>
                    <a:gd name="T18" fmla="*/ 393 w 695"/>
                    <a:gd name="T19" fmla="*/ 799 h 906"/>
                    <a:gd name="T20" fmla="*/ 385 w 695"/>
                    <a:gd name="T21" fmla="*/ 825 h 906"/>
                    <a:gd name="T22" fmla="*/ 365 w 695"/>
                    <a:gd name="T23" fmla="*/ 842 h 906"/>
                    <a:gd name="T24" fmla="*/ 347 w 695"/>
                    <a:gd name="T25" fmla="*/ 53 h 906"/>
                    <a:gd name="T26" fmla="*/ 360 w 695"/>
                    <a:gd name="T27" fmla="*/ 57 h 906"/>
                    <a:gd name="T28" fmla="*/ 368 w 695"/>
                    <a:gd name="T29" fmla="*/ 67 h 906"/>
                    <a:gd name="T30" fmla="*/ 370 w 695"/>
                    <a:gd name="T31" fmla="*/ 80 h 906"/>
                    <a:gd name="T32" fmla="*/ 363 w 695"/>
                    <a:gd name="T33" fmla="*/ 91 h 906"/>
                    <a:gd name="T34" fmla="*/ 352 w 695"/>
                    <a:gd name="T35" fmla="*/ 98 h 906"/>
                    <a:gd name="T36" fmla="*/ 339 w 695"/>
                    <a:gd name="T37" fmla="*/ 96 h 906"/>
                    <a:gd name="T38" fmla="*/ 329 w 695"/>
                    <a:gd name="T39" fmla="*/ 88 h 906"/>
                    <a:gd name="T40" fmla="*/ 325 w 695"/>
                    <a:gd name="T41" fmla="*/ 76 h 906"/>
                    <a:gd name="T42" fmla="*/ 329 w 695"/>
                    <a:gd name="T43" fmla="*/ 63 h 906"/>
                    <a:gd name="T44" fmla="*/ 339 w 695"/>
                    <a:gd name="T45" fmla="*/ 55 h 906"/>
                    <a:gd name="T46" fmla="*/ 347 w 695"/>
                    <a:gd name="T47" fmla="*/ 53 h 906"/>
                    <a:gd name="T48" fmla="*/ 82 w 695"/>
                    <a:gd name="T49" fmla="*/ 1 h 906"/>
                    <a:gd name="T50" fmla="*/ 55 w 695"/>
                    <a:gd name="T51" fmla="*/ 7 h 906"/>
                    <a:gd name="T52" fmla="*/ 33 w 695"/>
                    <a:gd name="T53" fmla="*/ 21 h 906"/>
                    <a:gd name="T54" fmla="*/ 16 w 695"/>
                    <a:gd name="T55" fmla="*/ 39 h 906"/>
                    <a:gd name="T56" fmla="*/ 5 w 695"/>
                    <a:gd name="T57" fmla="*/ 64 h 906"/>
                    <a:gd name="T58" fmla="*/ 0 w 695"/>
                    <a:gd name="T59" fmla="*/ 90 h 906"/>
                    <a:gd name="T60" fmla="*/ 2 w 695"/>
                    <a:gd name="T61" fmla="*/ 833 h 906"/>
                    <a:gd name="T62" fmla="*/ 11 w 695"/>
                    <a:gd name="T63" fmla="*/ 858 h 906"/>
                    <a:gd name="T64" fmla="*/ 27 w 695"/>
                    <a:gd name="T65" fmla="*/ 879 h 906"/>
                    <a:gd name="T66" fmla="*/ 48 w 695"/>
                    <a:gd name="T67" fmla="*/ 895 h 906"/>
                    <a:gd name="T68" fmla="*/ 73 w 695"/>
                    <a:gd name="T69" fmla="*/ 903 h 906"/>
                    <a:gd name="T70" fmla="*/ 604 w 695"/>
                    <a:gd name="T71" fmla="*/ 906 h 906"/>
                    <a:gd name="T72" fmla="*/ 631 w 695"/>
                    <a:gd name="T73" fmla="*/ 901 h 906"/>
                    <a:gd name="T74" fmla="*/ 655 w 695"/>
                    <a:gd name="T75" fmla="*/ 890 h 906"/>
                    <a:gd name="T76" fmla="*/ 674 w 695"/>
                    <a:gd name="T77" fmla="*/ 872 h 906"/>
                    <a:gd name="T78" fmla="*/ 687 w 695"/>
                    <a:gd name="T79" fmla="*/ 850 h 906"/>
                    <a:gd name="T80" fmla="*/ 694 w 695"/>
                    <a:gd name="T81" fmla="*/ 824 h 906"/>
                    <a:gd name="T82" fmla="*/ 694 w 695"/>
                    <a:gd name="T83" fmla="*/ 82 h 906"/>
                    <a:gd name="T84" fmla="*/ 687 w 695"/>
                    <a:gd name="T85" fmla="*/ 55 h 906"/>
                    <a:gd name="T86" fmla="*/ 674 w 695"/>
                    <a:gd name="T87" fmla="*/ 33 h 906"/>
                    <a:gd name="T88" fmla="*/ 655 w 695"/>
                    <a:gd name="T89" fmla="*/ 15 h 906"/>
                    <a:gd name="T90" fmla="*/ 631 w 695"/>
                    <a:gd name="T91" fmla="*/ 4 h 906"/>
                    <a:gd name="T92" fmla="*/ 604 w 695"/>
                    <a:gd name="T93" fmla="*/ 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5" h="906">
                      <a:moveTo>
                        <a:pt x="604" y="724"/>
                      </a:moveTo>
                      <a:lnTo>
                        <a:pt x="91" y="724"/>
                      </a:lnTo>
                      <a:lnTo>
                        <a:pt x="91" y="120"/>
                      </a:lnTo>
                      <a:lnTo>
                        <a:pt x="604" y="120"/>
                      </a:lnTo>
                      <a:lnTo>
                        <a:pt x="604" y="724"/>
                      </a:lnTo>
                      <a:close/>
                      <a:moveTo>
                        <a:pt x="347" y="845"/>
                      </a:moveTo>
                      <a:lnTo>
                        <a:pt x="339" y="844"/>
                      </a:lnTo>
                      <a:lnTo>
                        <a:pt x="330" y="842"/>
                      </a:lnTo>
                      <a:lnTo>
                        <a:pt x="322" y="837"/>
                      </a:lnTo>
                      <a:lnTo>
                        <a:pt x="315" y="832"/>
                      </a:lnTo>
                      <a:lnTo>
                        <a:pt x="310" y="825"/>
                      </a:lnTo>
                      <a:lnTo>
                        <a:pt x="305" y="817"/>
                      </a:lnTo>
                      <a:lnTo>
                        <a:pt x="303" y="809"/>
                      </a:lnTo>
                      <a:lnTo>
                        <a:pt x="302" y="799"/>
                      </a:lnTo>
                      <a:lnTo>
                        <a:pt x="303" y="791"/>
                      </a:lnTo>
                      <a:lnTo>
                        <a:pt x="305" y="782"/>
                      </a:lnTo>
                      <a:lnTo>
                        <a:pt x="310" y="774"/>
                      </a:lnTo>
                      <a:lnTo>
                        <a:pt x="315" y="767"/>
                      </a:lnTo>
                      <a:lnTo>
                        <a:pt x="322" y="762"/>
                      </a:lnTo>
                      <a:lnTo>
                        <a:pt x="330" y="759"/>
                      </a:lnTo>
                      <a:lnTo>
                        <a:pt x="339" y="755"/>
                      </a:lnTo>
                      <a:lnTo>
                        <a:pt x="347" y="754"/>
                      </a:lnTo>
                      <a:lnTo>
                        <a:pt x="356" y="755"/>
                      </a:lnTo>
                      <a:lnTo>
                        <a:pt x="365" y="759"/>
                      </a:lnTo>
                      <a:lnTo>
                        <a:pt x="373" y="762"/>
                      </a:lnTo>
                      <a:lnTo>
                        <a:pt x="380" y="767"/>
                      </a:lnTo>
                      <a:lnTo>
                        <a:pt x="385" y="774"/>
                      </a:lnTo>
                      <a:lnTo>
                        <a:pt x="389" y="782"/>
                      </a:lnTo>
                      <a:lnTo>
                        <a:pt x="392" y="791"/>
                      </a:lnTo>
                      <a:lnTo>
                        <a:pt x="393" y="799"/>
                      </a:lnTo>
                      <a:lnTo>
                        <a:pt x="392" y="809"/>
                      </a:lnTo>
                      <a:lnTo>
                        <a:pt x="389" y="817"/>
                      </a:lnTo>
                      <a:lnTo>
                        <a:pt x="385" y="825"/>
                      </a:lnTo>
                      <a:lnTo>
                        <a:pt x="380" y="832"/>
                      </a:lnTo>
                      <a:lnTo>
                        <a:pt x="373" y="837"/>
                      </a:lnTo>
                      <a:lnTo>
                        <a:pt x="365" y="842"/>
                      </a:lnTo>
                      <a:lnTo>
                        <a:pt x="356" y="844"/>
                      </a:lnTo>
                      <a:lnTo>
                        <a:pt x="347" y="845"/>
                      </a:lnTo>
                      <a:close/>
                      <a:moveTo>
                        <a:pt x="347" y="53"/>
                      </a:moveTo>
                      <a:lnTo>
                        <a:pt x="352" y="53"/>
                      </a:lnTo>
                      <a:lnTo>
                        <a:pt x="356" y="55"/>
                      </a:lnTo>
                      <a:lnTo>
                        <a:pt x="360" y="57"/>
                      </a:lnTo>
                      <a:lnTo>
                        <a:pt x="363" y="59"/>
                      </a:lnTo>
                      <a:lnTo>
                        <a:pt x="366" y="63"/>
                      </a:lnTo>
                      <a:lnTo>
                        <a:pt x="368" y="67"/>
                      </a:lnTo>
                      <a:lnTo>
                        <a:pt x="370" y="70"/>
                      </a:lnTo>
                      <a:lnTo>
                        <a:pt x="370" y="76"/>
                      </a:lnTo>
                      <a:lnTo>
                        <a:pt x="370" y="80"/>
                      </a:lnTo>
                      <a:lnTo>
                        <a:pt x="368" y="85"/>
                      </a:lnTo>
                      <a:lnTo>
                        <a:pt x="366" y="88"/>
                      </a:lnTo>
                      <a:lnTo>
                        <a:pt x="363" y="91"/>
                      </a:lnTo>
                      <a:lnTo>
                        <a:pt x="360" y="95"/>
                      </a:lnTo>
                      <a:lnTo>
                        <a:pt x="356" y="96"/>
                      </a:lnTo>
                      <a:lnTo>
                        <a:pt x="352" y="98"/>
                      </a:lnTo>
                      <a:lnTo>
                        <a:pt x="347" y="98"/>
                      </a:lnTo>
                      <a:lnTo>
                        <a:pt x="343" y="98"/>
                      </a:lnTo>
                      <a:lnTo>
                        <a:pt x="339" y="96"/>
                      </a:lnTo>
                      <a:lnTo>
                        <a:pt x="335" y="95"/>
                      </a:lnTo>
                      <a:lnTo>
                        <a:pt x="331" y="91"/>
                      </a:lnTo>
                      <a:lnTo>
                        <a:pt x="329" y="88"/>
                      </a:lnTo>
                      <a:lnTo>
                        <a:pt x="326" y="85"/>
                      </a:lnTo>
                      <a:lnTo>
                        <a:pt x="325" y="80"/>
                      </a:lnTo>
                      <a:lnTo>
                        <a:pt x="325" y="76"/>
                      </a:lnTo>
                      <a:lnTo>
                        <a:pt x="325" y="70"/>
                      </a:lnTo>
                      <a:lnTo>
                        <a:pt x="326" y="67"/>
                      </a:lnTo>
                      <a:lnTo>
                        <a:pt x="329" y="63"/>
                      </a:lnTo>
                      <a:lnTo>
                        <a:pt x="331" y="59"/>
                      </a:lnTo>
                      <a:lnTo>
                        <a:pt x="335" y="57"/>
                      </a:lnTo>
                      <a:lnTo>
                        <a:pt x="339" y="55"/>
                      </a:lnTo>
                      <a:lnTo>
                        <a:pt x="343" y="54"/>
                      </a:lnTo>
                      <a:lnTo>
                        <a:pt x="347" y="53"/>
                      </a:lnTo>
                      <a:lnTo>
                        <a:pt x="347" y="53"/>
                      </a:lnTo>
                      <a:close/>
                      <a:moveTo>
                        <a:pt x="604" y="0"/>
                      </a:moveTo>
                      <a:lnTo>
                        <a:pt x="91" y="0"/>
                      </a:lnTo>
                      <a:lnTo>
                        <a:pt x="82" y="1"/>
                      </a:lnTo>
                      <a:lnTo>
                        <a:pt x="73" y="2"/>
                      </a:lnTo>
                      <a:lnTo>
                        <a:pt x="64" y="4"/>
                      </a:lnTo>
                      <a:lnTo>
                        <a:pt x="55" y="7"/>
                      </a:lnTo>
                      <a:lnTo>
                        <a:pt x="48" y="11"/>
                      </a:lnTo>
                      <a:lnTo>
                        <a:pt x="40" y="15"/>
                      </a:lnTo>
                      <a:lnTo>
                        <a:pt x="33" y="21"/>
                      </a:lnTo>
                      <a:lnTo>
                        <a:pt x="27" y="26"/>
                      </a:lnTo>
                      <a:lnTo>
                        <a:pt x="21" y="33"/>
                      </a:lnTo>
                      <a:lnTo>
                        <a:pt x="16" y="39"/>
                      </a:lnTo>
                      <a:lnTo>
                        <a:pt x="11" y="47"/>
                      </a:lnTo>
                      <a:lnTo>
                        <a:pt x="8" y="55"/>
                      </a:lnTo>
                      <a:lnTo>
                        <a:pt x="5" y="64"/>
                      </a:lnTo>
                      <a:lnTo>
                        <a:pt x="2" y="73"/>
                      </a:lnTo>
                      <a:lnTo>
                        <a:pt x="1" y="82"/>
                      </a:lnTo>
                      <a:lnTo>
                        <a:pt x="0" y="90"/>
                      </a:lnTo>
                      <a:lnTo>
                        <a:pt x="0" y="815"/>
                      </a:lnTo>
                      <a:lnTo>
                        <a:pt x="1" y="824"/>
                      </a:lnTo>
                      <a:lnTo>
                        <a:pt x="2" y="833"/>
                      </a:lnTo>
                      <a:lnTo>
                        <a:pt x="5" y="842"/>
                      </a:lnTo>
                      <a:lnTo>
                        <a:pt x="8" y="850"/>
                      </a:lnTo>
                      <a:lnTo>
                        <a:pt x="11" y="858"/>
                      </a:lnTo>
                      <a:lnTo>
                        <a:pt x="16" y="866"/>
                      </a:lnTo>
                      <a:lnTo>
                        <a:pt x="21" y="872"/>
                      </a:lnTo>
                      <a:lnTo>
                        <a:pt x="27" y="879"/>
                      </a:lnTo>
                      <a:lnTo>
                        <a:pt x="33" y="885"/>
                      </a:lnTo>
                      <a:lnTo>
                        <a:pt x="40" y="890"/>
                      </a:lnTo>
                      <a:lnTo>
                        <a:pt x="48" y="895"/>
                      </a:lnTo>
                      <a:lnTo>
                        <a:pt x="55" y="898"/>
                      </a:lnTo>
                      <a:lnTo>
                        <a:pt x="64" y="901"/>
                      </a:lnTo>
                      <a:lnTo>
                        <a:pt x="73" y="903"/>
                      </a:lnTo>
                      <a:lnTo>
                        <a:pt x="82" y="905"/>
                      </a:lnTo>
                      <a:lnTo>
                        <a:pt x="91" y="906"/>
                      </a:lnTo>
                      <a:lnTo>
                        <a:pt x="604" y="906"/>
                      </a:lnTo>
                      <a:lnTo>
                        <a:pt x="613" y="905"/>
                      </a:lnTo>
                      <a:lnTo>
                        <a:pt x="622" y="903"/>
                      </a:lnTo>
                      <a:lnTo>
                        <a:pt x="631" y="901"/>
                      </a:lnTo>
                      <a:lnTo>
                        <a:pt x="639" y="898"/>
                      </a:lnTo>
                      <a:lnTo>
                        <a:pt x="647" y="895"/>
                      </a:lnTo>
                      <a:lnTo>
                        <a:pt x="655" y="890"/>
                      </a:lnTo>
                      <a:lnTo>
                        <a:pt x="662" y="885"/>
                      </a:lnTo>
                      <a:lnTo>
                        <a:pt x="668" y="879"/>
                      </a:lnTo>
                      <a:lnTo>
                        <a:pt x="674" y="872"/>
                      </a:lnTo>
                      <a:lnTo>
                        <a:pt x="679" y="866"/>
                      </a:lnTo>
                      <a:lnTo>
                        <a:pt x="684" y="858"/>
                      </a:lnTo>
                      <a:lnTo>
                        <a:pt x="687" y="850"/>
                      </a:lnTo>
                      <a:lnTo>
                        <a:pt x="690" y="842"/>
                      </a:lnTo>
                      <a:lnTo>
                        <a:pt x="693" y="833"/>
                      </a:lnTo>
                      <a:lnTo>
                        <a:pt x="694" y="824"/>
                      </a:lnTo>
                      <a:lnTo>
                        <a:pt x="695" y="815"/>
                      </a:lnTo>
                      <a:lnTo>
                        <a:pt x="695" y="90"/>
                      </a:lnTo>
                      <a:lnTo>
                        <a:pt x="694" y="82"/>
                      </a:lnTo>
                      <a:lnTo>
                        <a:pt x="693" y="73"/>
                      </a:lnTo>
                      <a:lnTo>
                        <a:pt x="690" y="64"/>
                      </a:lnTo>
                      <a:lnTo>
                        <a:pt x="687" y="55"/>
                      </a:lnTo>
                      <a:lnTo>
                        <a:pt x="684" y="47"/>
                      </a:lnTo>
                      <a:lnTo>
                        <a:pt x="679" y="39"/>
                      </a:lnTo>
                      <a:lnTo>
                        <a:pt x="674" y="33"/>
                      </a:lnTo>
                      <a:lnTo>
                        <a:pt x="668" y="26"/>
                      </a:lnTo>
                      <a:lnTo>
                        <a:pt x="662" y="21"/>
                      </a:lnTo>
                      <a:lnTo>
                        <a:pt x="655" y="15"/>
                      </a:lnTo>
                      <a:lnTo>
                        <a:pt x="647" y="11"/>
                      </a:lnTo>
                      <a:lnTo>
                        <a:pt x="639" y="7"/>
                      </a:lnTo>
                      <a:lnTo>
                        <a:pt x="631" y="4"/>
                      </a:lnTo>
                      <a:lnTo>
                        <a:pt x="622" y="2"/>
                      </a:lnTo>
                      <a:lnTo>
                        <a:pt x="613" y="1"/>
                      </a:lnTo>
                      <a:lnTo>
                        <a:pt x="604" y="0"/>
                      </a:lnTo>
                      <a:lnTo>
                        <a:pt x="604"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85" name="Rectángulo 1498">
                  <a:extLst>
                    <a:ext uri="{FF2B5EF4-FFF2-40B4-BE49-F238E27FC236}">
                      <a16:creationId xmlns:a16="http://schemas.microsoft.com/office/drawing/2014/main" id="{8FBEA8AF-8AE7-5653-20E5-E226537F18BE}"/>
                    </a:ext>
                  </a:extLst>
                </p:cNvPr>
                <p:cNvSpPr>
                  <a:spLocks noChangeArrowheads="1"/>
                </p:cNvSpPr>
                <p:nvPr/>
              </p:nvSpPr>
              <p:spPr bwMode="auto">
                <a:xfrm>
                  <a:off x="7431749" y="2681663"/>
                  <a:ext cx="28575" cy="28575"/>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86" name="Rectángulo 1499">
                  <a:extLst>
                    <a:ext uri="{FF2B5EF4-FFF2-40B4-BE49-F238E27FC236}">
                      <a16:creationId xmlns:a16="http://schemas.microsoft.com/office/drawing/2014/main" id="{7F4F4D59-B229-4E02-4EAC-F2F140DC969B}"/>
                    </a:ext>
                  </a:extLst>
                </p:cNvPr>
                <p:cNvSpPr>
                  <a:spLocks noChangeArrowheads="1"/>
                </p:cNvSpPr>
                <p:nvPr/>
              </p:nvSpPr>
              <p:spPr bwMode="auto">
                <a:xfrm>
                  <a:off x="7469849" y="2681663"/>
                  <a:ext cx="28575" cy="28575"/>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87" name="Rectángulo 1500">
                  <a:extLst>
                    <a:ext uri="{FF2B5EF4-FFF2-40B4-BE49-F238E27FC236}">
                      <a16:creationId xmlns:a16="http://schemas.microsoft.com/office/drawing/2014/main" id="{E06442AA-4E4B-4C2C-E875-5F5EBC4EF591}"/>
                    </a:ext>
                  </a:extLst>
                </p:cNvPr>
                <p:cNvSpPr>
                  <a:spLocks noChangeArrowheads="1"/>
                </p:cNvSpPr>
                <p:nvPr/>
              </p:nvSpPr>
              <p:spPr bwMode="auto">
                <a:xfrm>
                  <a:off x="7507949" y="2681663"/>
                  <a:ext cx="28575" cy="28575"/>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88" name="Rectángulo 1501">
                  <a:extLst>
                    <a:ext uri="{FF2B5EF4-FFF2-40B4-BE49-F238E27FC236}">
                      <a16:creationId xmlns:a16="http://schemas.microsoft.com/office/drawing/2014/main" id="{BBBB7133-4AAC-572A-89DD-41BBF4914CF0}"/>
                    </a:ext>
                  </a:extLst>
                </p:cNvPr>
                <p:cNvSpPr>
                  <a:spLocks noChangeArrowheads="1"/>
                </p:cNvSpPr>
                <p:nvPr/>
              </p:nvSpPr>
              <p:spPr bwMode="auto">
                <a:xfrm>
                  <a:off x="7431749" y="2719763"/>
                  <a:ext cx="28575" cy="28575"/>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89" name="Rectángulo 1502">
                  <a:extLst>
                    <a:ext uri="{FF2B5EF4-FFF2-40B4-BE49-F238E27FC236}">
                      <a16:creationId xmlns:a16="http://schemas.microsoft.com/office/drawing/2014/main" id="{0150C800-FC9E-C0A3-2CAF-F0E127DCD6C9}"/>
                    </a:ext>
                  </a:extLst>
                </p:cNvPr>
                <p:cNvSpPr>
                  <a:spLocks noChangeArrowheads="1"/>
                </p:cNvSpPr>
                <p:nvPr/>
              </p:nvSpPr>
              <p:spPr bwMode="auto">
                <a:xfrm>
                  <a:off x="7469849" y="2719763"/>
                  <a:ext cx="28575" cy="28575"/>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90" name="Rectángulo 1503">
                  <a:extLst>
                    <a:ext uri="{FF2B5EF4-FFF2-40B4-BE49-F238E27FC236}">
                      <a16:creationId xmlns:a16="http://schemas.microsoft.com/office/drawing/2014/main" id="{C624522B-1DB5-3173-7BE7-37EC9E98E839}"/>
                    </a:ext>
                  </a:extLst>
                </p:cNvPr>
                <p:cNvSpPr>
                  <a:spLocks noChangeArrowheads="1"/>
                </p:cNvSpPr>
                <p:nvPr/>
              </p:nvSpPr>
              <p:spPr bwMode="auto">
                <a:xfrm>
                  <a:off x="7507949" y="2719763"/>
                  <a:ext cx="28575" cy="28575"/>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91" name="Rectángulo 1504">
                  <a:extLst>
                    <a:ext uri="{FF2B5EF4-FFF2-40B4-BE49-F238E27FC236}">
                      <a16:creationId xmlns:a16="http://schemas.microsoft.com/office/drawing/2014/main" id="{59A24D49-04B2-582D-EA9A-3887DC2DA175}"/>
                    </a:ext>
                  </a:extLst>
                </p:cNvPr>
                <p:cNvSpPr>
                  <a:spLocks noChangeArrowheads="1"/>
                </p:cNvSpPr>
                <p:nvPr/>
              </p:nvSpPr>
              <p:spPr bwMode="auto">
                <a:xfrm>
                  <a:off x="7431749" y="2757863"/>
                  <a:ext cx="28575" cy="28575"/>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92" name="Rectángulo 1505">
                  <a:extLst>
                    <a:ext uri="{FF2B5EF4-FFF2-40B4-BE49-F238E27FC236}">
                      <a16:creationId xmlns:a16="http://schemas.microsoft.com/office/drawing/2014/main" id="{C63A7F52-AFF5-4DB1-085D-4A6231B061A6}"/>
                    </a:ext>
                  </a:extLst>
                </p:cNvPr>
                <p:cNvSpPr>
                  <a:spLocks noChangeArrowheads="1"/>
                </p:cNvSpPr>
                <p:nvPr/>
              </p:nvSpPr>
              <p:spPr bwMode="auto">
                <a:xfrm>
                  <a:off x="7469849" y="2757863"/>
                  <a:ext cx="28575" cy="28575"/>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grpSp>
          <p:sp>
            <p:nvSpPr>
              <p:cNvPr id="68" name="Elipse 67">
                <a:extLst>
                  <a:ext uri="{FF2B5EF4-FFF2-40B4-BE49-F238E27FC236}">
                    <a16:creationId xmlns:a16="http://schemas.microsoft.com/office/drawing/2014/main" id="{DC47FEBC-5F19-8BBE-B559-BD3CE7E1149F}"/>
                  </a:ext>
                  <a:ext uri="{C183D7F6-B498-43B3-948B-1728B52AA6E4}">
                    <adec:decorative xmlns:adec="http://schemas.microsoft.com/office/drawing/2017/decorative" val="1"/>
                  </a:ext>
                </a:extLst>
              </p:cNvPr>
              <p:cNvSpPr/>
              <p:nvPr/>
            </p:nvSpPr>
            <p:spPr>
              <a:xfrm>
                <a:off x="6371132" y="4949910"/>
                <a:ext cx="482603" cy="482603"/>
              </a:xfrm>
              <a:prstGeom prst="ellipse">
                <a:avLst/>
              </a:prstGeom>
              <a:solidFill>
                <a:schemeClr val="tx1">
                  <a:lumMod val="75000"/>
                  <a:lumOff val="2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69" name="Elipse 68">
                <a:extLst>
                  <a:ext uri="{FF2B5EF4-FFF2-40B4-BE49-F238E27FC236}">
                    <a16:creationId xmlns:a16="http://schemas.microsoft.com/office/drawing/2014/main" id="{6BE8726C-2D3F-4879-7BBF-F3F592C6EC42}"/>
                  </a:ext>
                  <a:ext uri="{C183D7F6-B498-43B3-948B-1728B52AA6E4}">
                    <adec:decorative xmlns:adec="http://schemas.microsoft.com/office/drawing/2017/decorative" val="1"/>
                  </a:ext>
                </a:extLst>
              </p:cNvPr>
              <p:cNvSpPr/>
              <p:nvPr/>
            </p:nvSpPr>
            <p:spPr>
              <a:xfrm>
                <a:off x="6371132" y="5644991"/>
                <a:ext cx="482603" cy="482603"/>
              </a:xfrm>
              <a:prstGeom prst="ellipse">
                <a:avLst/>
              </a:prstGeom>
              <a:solidFill>
                <a:srgbClr val="7F7F7F"/>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white"/>
                  </a:solidFill>
                  <a:effectLst/>
                  <a:uLnTx/>
                  <a:uFillTx/>
                  <a:latin typeface="Calibri" panose="020F0502020204030204"/>
                  <a:ea typeface="+mn-ea"/>
                  <a:cs typeface="+mn-cs"/>
                </a:endParaRPr>
              </a:p>
            </p:txBody>
          </p:sp>
          <p:grpSp>
            <p:nvGrpSpPr>
              <p:cNvPr id="70" name="Grupo 69" descr="Ícono de dinero.">
                <a:extLst>
                  <a:ext uri="{FF2B5EF4-FFF2-40B4-BE49-F238E27FC236}">
                    <a16:creationId xmlns:a16="http://schemas.microsoft.com/office/drawing/2014/main" id="{907F968A-7333-86EE-1944-6DA1FB5478E7}"/>
                  </a:ext>
                </a:extLst>
              </p:cNvPr>
              <p:cNvGrpSpPr/>
              <p:nvPr/>
            </p:nvGrpSpPr>
            <p:grpSpPr>
              <a:xfrm>
                <a:off x="6529890" y="5108210"/>
                <a:ext cx="165086" cy="166002"/>
                <a:chOff x="7340467" y="3286760"/>
                <a:chExt cx="285750" cy="287338"/>
              </a:xfrm>
              <a:solidFill>
                <a:schemeClr val="bg1"/>
              </a:solidFill>
            </p:grpSpPr>
            <p:sp>
              <p:nvSpPr>
                <p:cNvPr id="76" name="Forma libre 497">
                  <a:extLst>
                    <a:ext uri="{FF2B5EF4-FFF2-40B4-BE49-F238E27FC236}">
                      <a16:creationId xmlns:a16="http://schemas.microsoft.com/office/drawing/2014/main" id="{F753C73E-A80E-C6B4-8820-A8988616DFE9}"/>
                    </a:ext>
                  </a:extLst>
                </p:cNvPr>
                <p:cNvSpPr>
                  <a:spLocks/>
                </p:cNvSpPr>
                <p:nvPr/>
              </p:nvSpPr>
              <p:spPr bwMode="auto">
                <a:xfrm>
                  <a:off x="7340467" y="3286760"/>
                  <a:ext cx="285750" cy="182563"/>
                </a:xfrm>
                <a:custGeom>
                  <a:avLst/>
                  <a:gdLst>
                    <a:gd name="T0" fmla="*/ 0 w 903"/>
                    <a:gd name="T1" fmla="*/ 0 h 573"/>
                    <a:gd name="T2" fmla="*/ 0 w 903"/>
                    <a:gd name="T3" fmla="*/ 467 h 573"/>
                    <a:gd name="T4" fmla="*/ 1 w 903"/>
                    <a:gd name="T5" fmla="*/ 459 h 573"/>
                    <a:gd name="T6" fmla="*/ 2 w 903"/>
                    <a:gd name="T7" fmla="*/ 453 h 573"/>
                    <a:gd name="T8" fmla="*/ 5 w 903"/>
                    <a:gd name="T9" fmla="*/ 446 h 573"/>
                    <a:gd name="T10" fmla="*/ 8 w 903"/>
                    <a:gd name="T11" fmla="*/ 440 h 573"/>
                    <a:gd name="T12" fmla="*/ 12 w 903"/>
                    <a:gd name="T13" fmla="*/ 434 h 573"/>
                    <a:gd name="T14" fmla="*/ 18 w 903"/>
                    <a:gd name="T15" fmla="*/ 428 h 573"/>
                    <a:gd name="T16" fmla="*/ 23 w 903"/>
                    <a:gd name="T17" fmla="*/ 423 h 573"/>
                    <a:gd name="T18" fmla="*/ 30 w 903"/>
                    <a:gd name="T19" fmla="*/ 419 h 573"/>
                    <a:gd name="T20" fmla="*/ 30 w 903"/>
                    <a:gd name="T21" fmla="*/ 30 h 573"/>
                    <a:gd name="T22" fmla="*/ 873 w 903"/>
                    <a:gd name="T23" fmla="*/ 30 h 573"/>
                    <a:gd name="T24" fmla="*/ 873 w 903"/>
                    <a:gd name="T25" fmla="*/ 543 h 573"/>
                    <a:gd name="T26" fmla="*/ 481 w 903"/>
                    <a:gd name="T27" fmla="*/ 543 h 573"/>
                    <a:gd name="T28" fmla="*/ 481 w 903"/>
                    <a:gd name="T29" fmla="*/ 573 h 573"/>
                    <a:gd name="T30" fmla="*/ 903 w 903"/>
                    <a:gd name="T31" fmla="*/ 573 h 573"/>
                    <a:gd name="T32" fmla="*/ 903 w 903"/>
                    <a:gd name="T33" fmla="*/ 0 h 573"/>
                    <a:gd name="T34" fmla="*/ 0 w 903"/>
                    <a:gd name="T35" fmla="*/ 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3" h="573">
                      <a:moveTo>
                        <a:pt x="0" y="0"/>
                      </a:moveTo>
                      <a:lnTo>
                        <a:pt x="0" y="467"/>
                      </a:lnTo>
                      <a:lnTo>
                        <a:pt x="1" y="459"/>
                      </a:lnTo>
                      <a:lnTo>
                        <a:pt x="2" y="453"/>
                      </a:lnTo>
                      <a:lnTo>
                        <a:pt x="5" y="446"/>
                      </a:lnTo>
                      <a:lnTo>
                        <a:pt x="8" y="440"/>
                      </a:lnTo>
                      <a:lnTo>
                        <a:pt x="12" y="434"/>
                      </a:lnTo>
                      <a:lnTo>
                        <a:pt x="18" y="428"/>
                      </a:lnTo>
                      <a:lnTo>
                        <a:pt x="23" y="423"/>
                      </a:lnTo>
                      <a:lnTo>
                        <a:pt x="30" y="419"/>
                      </a:lnTo>
                      <a:lnTo>
                        <a:pt x="30" y="30"/>
                      </a:lnTo>
                      <a:lnTo>
                        <a:pt x="873" y="30"/>
                      </a:lnTo>
                      <a:lnTo>
                        <a:pt x="873" y="543"/>
                      </a:lnTo>
                      <a:lnTo>
                        <a:pt x="481" y="543"/>
                      </a:lnTo>
                      <a:lnTo>
                        <a:pt x="481" y="573"/>
                      </a:lnTo>
                      <a:lnTo>
                        <a:pt x="903" y="573"/>
                      </a:lnTo>
                      <a:lnTo>
                        <a:pt x="903"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77" name="Forma libre 498">
                  <a:extLst>
                    <a:ext uri="{FF2B5EF4-FFF2-40B4-BE49-F238E27FC236}">
                      <a16:creationId xmlns:a16="http://schemas.microsoft.com/office/drawing/2014/main" id="{412BDB53-43C9-A930-988E-194729977937}"/>
                    </a:ext>
                  </a:extLst>
                </p:cNvPr>
                <p:cNvSpPr>
                  <a:spLocks noEditPoints="1"/>
                </p:cNvSpPr>
                <p:nvPr/>
              </p:nvSpPr>
              <p:spPr bwMode="auto">
                <a:xfrm>
                  <a:off x="7369042" y="3315335"/>
                  <a:ext cx="228600" cy="125413"/>
                </a:xfrm>
                <a:custGeom>
                  <a:avLst/>
                  <a:gdLst>
                    <a:gd name="T0" fmla="*/ 330 w 723"/>
                    <a:gd name="T1" fmla="*/ 283 h 392"/>
                    <a:gd name="T2" fmla="*/ 295 w 723"/>
                    <a:gd name="T3" fmla="*/ 263 h 392"/>
                    <a:gd name="T4" fmla="*/ 269 w 723"/>
                    <a:gd name="T5" fmla="*/ 232 h 392"/>
                    <a:gd name="T6" fmla="*/ 257 w 723"/>
                    <a:gd name="T7" fmla="*/ 192 h 392"/>
                    <a:gd name="T8" fmla="*/ 260 w 723"/>
                    <a:gd name="T9" fmla="*/ 151 h 392"/>
                    <a:gd name="T10" fmla="*/ 281 w 723"/>
                    <a:gd name="T11" fmla="*/ 115 h 392"/>
                    <a:gd name="T12" fmla="*/ 312 w 723"/>
                    <a:gd name="T13" fmla="*/ 90 h 392"/>
                    <a:gd name="T14" fmla="*/ 350 w 723"/>
                    <a:gd name="T15" fmla="*/ 77 h 392"/>
                    <a:gd name="T16" fmla="*/ 392 w 723"/>
                    <a:gd name="T17" fmla="*/ 81 h 392"/>
                    <a:gd name="T18" fmla="*/ 429 w 723"/>
                    <a:gd name="T19" fmla="*/ 100 h 392"/>
                    <a:gd name="T20" fmla="*/ 454 w 723"/>
                    <a:gd name="T21" fmla="*/ 131 h 392"/>
                    <a:gd name="T22" fmla="*/ 466 w 723"/>
                    <a:gd name="T23" fmla="*/ 171 h 392"/>
                    <a:gd name="T24" fmla="*/ 462 w 723"/>
                    <a:gd name="T25" fmla="*/ 213 h 392"/>
                    <a:gd name="T26" fmla="*/ 443 w 723"/>
                    <a:gd name="T27" fmla="*/ 248 h 392"/>
                    <a:gd name="T28" fmla="*/ 412 w 723"/>
                    <a:gd name="T29" fmla="*/ 274 h 392"/>
                    <a:gd name="T30" fmla="*/ 372 w 723"/>
                    <a:gd name="T31" fmla="*/ 287 h 392"/>
                    <a:gd name="T32" fmla="*/ 96 w 723"/>
                    <a:gd name="T33" fmla="*/ 151 h 392"/>
                    <a:gd name="T34" fmla="*/ 68 w 723"/>
                    <a:gd name="T35" fmla="*/ 131 h 392"/>
                    <a:gd name="T36" fmla="*/ 61 w 723"/>
                    <a:gd name="T37" fmla="*/ 97 h 392"/>
                    <a:gd name="T38" fmla="*/ 80 w 723"/>
                    <a:gd name="T39" fmla="*/ 69 h 392"/>
                    <a:gd name="T40" fmla="*/ 114 w 723"/>
                    <a:gd name="T41" fmla="*/ 63 h 392"/>
                    <a:gd name="T42" fmla="*/ 143 w 723"/>
                    <a:gd name="T43" fmla="*/ 81 h 392"/>
                    <a:gd name="T44" fmla="*/ 150 w 723"/>
                    <a:gd name="T45" fmla="*/ 115 h 392"/>
                    <a:gd name="T46" fmla="*/ 131 w 723"/>
                    <a:gd name="T47" fmla="*/ 144 h 392"/>
                    <a:gd name="T48" fmla="*/ 106 w 723"/>
                    <a:gd name="T49" fmla="*/ 152 h 392"/>
                    <a:gd name="T50" fmla="*/ 642 w 723"/>
                    <a:gd name="T51" fmla="*/ 249 h 392"/>
                    <a:gd name="T52" fmla="*/ 661 w 723"/>
                    <a:gd name="T53" fmla="*/ 278 h 392"/>
                    <a:gd name="T54" fmla="*/ 655 w 723"/>
                    <a:gd name="T55" fmla="*/ 313 h 392"/>
                    <a:gd name="T56" fmla="*/ 626 w 723"/>
                    <a:gd name="T57" fmla="*/ 331 h 392"/>
                    <a:gd name="T58" fmla="*/ 592 w 723"/>
                    <a:gd name="T59" fmla="*/ 324 h 392"/>
                    <a:gd name="T60" fmla="*/ 573 w 723"/>
                    <a:gd name="T61" fmla="*/ 297 h 392"/>
                    <a:gd name="T62" fmla="*/ 580 w 723"/>
                    <a:gd name="T63" fmla="*/ 262 h 392"/>
                    <a:gd name="T64" fmla="*/ 608 w 723"/>
                    <a:gd name="T65" fmla="*/ 243 h 392"/>
                    <a:gd name="T66" fmla="*/ 669 w 723"/>
                    <a:gd name="T67" fmla="*/ 392 h 392"/>
                    <a:gd name="T68" fmla="*/ 691 w 723"/>
                    <a:gd name="T69" fmla="*/ 386 h 392"/>
                    <a:gd name="T70" fmla="*/ 709 w 723"/>
                    <a:gd name="T71" fmla="*/ 371 h 392"/>
                    <a:gd name="T72" fmla="*/ 720 w 723"/>
                    <a:gd name="T73" fmla="*/ 350 h 392"/>
                    <a:gd name="T74" fmla="*/ 723 w 723"/>
                    <a:gd name="T75" fmla="*/ 62 h 392"/>
                    <a:gd name="T76" fmla="*/ 718 w 723"/>
                    <a:gd name="T77" fmla="*/ 38 h 392"/>
                    <a:gd name="T78" fmla="*/ 705 w 723"/>
                    <a:gd name="T79" fmla="*/ 19 h 392"/>
                    <a:gd name="T80" fmla="*/ 686 w 723"/>
                    <a:gd name="T81" fmla="*/ 6 h 392"/>
                    <a:gd name="T82" fmla="*/ 663 w 723"/>
                    <a:gd name="T83" fmla="*/ 2 h 392"/>
                    <a:gd name="T84" fmla="*/ 43 w 723"/>
                    <a:gd name="T85" fmla="*/ 4 h 392"/>
                    <a:gd name="T86" fmla="*/ 22 w 723"/>
                    <a:gd name="T87" fmla="*/ 14 h 392"/>
                    <a:gd name="T88" fmla="*/ 7 w 723"/>
                    <a:gd name="T89" fmla="*/ 33 h 392"/>
                    <a:gd name="T90" fmla="*/ 1 w 723"/>
                    <a:gd name="T91" fmla="*/ 55 h 392"/>
                    <a:gd name="T92" fmla="*/ 46 w 723"/>
                    <a:gd name="T93" fmla="*/ 294 h 392"/>
                    <a:gd name="T94" fmla="*/ 151 w 723"/>
                    <a:gd name="T95" fmla="*/ 287 h 392"/>
                    <a:gd name="T96" fmla="*/ 244 w 723"/>
                    <a:gd name="T97" fmla="*/ 293 h 392"/>
                    <a:gd name="T98" fmla="*/ 326 w 723"/>
                    <a:gd name="T99" fmla="*/ 312 h 392"/>
                    <a:gd name="T100" fmla="*/ 373 w 723"/>
                    <a:gd name="T101" fmla="*/ 337 h 392"/>
                    <a:gd name="T102" fmla="*/ 389 w 723"/>
                    <a:gd name="T103" fmla="*/ 36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3" h="392">
                      <a:moveTo>
                        <a:pt x="361" y="287"/>
                      </a:moveTo>
                      <a:lnTo>
                        <a:pt x="350" y="287"/>
                      </a:lnTo>
                      <a:lnTo>
                        <a:pt x="341" y="285"/>
                      </a:lnTo>
                      <a:lnTo>
                        <a:pt x="330" y="283"/>
                      </a:lnTo>
                      <a:lnTo>
                        <a:pt x="320" y="278"/>
                      </a:lnTo>
                      <a:lnTo>
                        <a:pt x="312" y="274"/>
                      </a:lnTo>
                      <a:lnTo>
                        <a:pt x="302" y="269"/>
                      </a:lnTo>
                      <a:lnTo>
                        <a:pt x="295" y="263"/>
                      </a:lnTo>
                      <a:lnTo>
                        <a:pt x="287" y="256"/>
                      </a:lnTo>
                      <a:lnTo>
                        <a:pt x="281" y="248"/>
                      </a:lnTo>
                      <a:lnTo>
                        <a:pt x="274" y="241"/>
                      </a:lnTo>
                      <a:lnTo>
                        <a:pt x="269" y="232"/>
                      </a:lnTo>
                      <a:lnTo>
                        <a:pt x="265" y="223"/>
                      </a:lnTo>
                      <a:lnTo>
                        <a:pt x="260" y="213"/>
                      </a:lnTo>
                      <a:lnTo>
                        <a:pt x="258" y="203"/>
                      </a:lnTo>
                      <a:lnTo>
                        <a:pt x="257" y="192"/>
                      </a:lnTo>
                      <a:lnTo>
                        <a:pt x="256" y="182"/>
                      </a:lnTo>
                      <a:lnTo>
                        <a:pt x="257" y="171"/>
                      </a:lnTo>
                      <a:lnTo>
                        <a:pt x="258" y="160"/>
                      </a:lnTo>
                      <a:lnTo>
                        <a:pt x="260" y="151"/>
                      </a:lnTo>
                      <a:lnTo>
                        <a:pt x="265" y="141"/>
                      </a:lnTo>
                      <a:lnTo>
                        <a:pt x="269" y="131"/>
                      </a:lnTo>
                      <a:lnTo>
                        <a:pt x="274" y="123"/>
                      </a:lnTo>
                      <a:lnTo>
                        <a:pt x="281" y="115"/>
                      </a:lnTo>
                      <a:lnTo>
                        <a:pt x="287" y="108"/>
                      </a:lnTo>
                      <a:lnTo>
                        <a:pt x="295" y="100"/>
                      </a:lnTo>
                      <a:lnTo>
                        <a:pt x="302" y="95"/>
                      </a:lnTo>
                      <a:lnTo>
                        <a:pt x="312" y="90"/>
                      </a:lnTo>
                      <a:lnTo>
                        <a:pt x="320" y="84"/>
                      </a:lnTo>
                      <a:lnTo>
                        <a:pt x="330" y="81"/>
                      </a:lnTo>
                      <a:lnTo>
                        <a:pt x="341" y="79"/>
                      </a:lnTo>
                      <a:lnTo>
                        <a:pt x="350" y="77"/>
                      </a:lnTo>
                      <a:lnTo>
                        <a:pt x="361" y="77"/>
                      </a:lnTo>
                      <a:lnTo>
                        <a:pt x="372" y="77"/>
                      </a:lnTo>
                      <a:lnTo>
                        <a:pt x="383" y="79"/>
                      </a:lnTo>
                      <a:lnTo>
                        <a:pt x="392" y="81"/>
                      </a:lnTo>
                      <a:lnTo>
                        <a:pt x="403" y="84"/>
                      </a:lnTo>
                      <a:lnTo>
                        <a:pt x="412" y="90"/>
                      </a:lnTo>
                      <a:lnTo>
                        <a:pt x="420" y="95"/>
                      </a:lnTo>
                      <a:lnTo>
                        <a:pt x="429" y="100"/>
                      </a:lnTo>
                      <a:lnTo>
                        <a:pt x="436" y="108"/>
                      </a:lnTo>
                      <a:lnTo>
                        <a:pt x="443" y="115"/>
                      </a:lnTo>
                      <a:lnTo>
                        <a:pt x="449" y="123"/>
                      </a:lnTo>
                      <a:lnTo>
                        <a:pt x="454" y="131"/>
                      </a:lnTo>
                      <a:lnTo>
                        <a:pt x="459" y="141"/>
                      </a:lnTo>
                      <a:lnTo>
                        <a:pt x="462" y="151"/>
                      </a:lnTo>
                      <a:lnTo>
                        <a:pt x="465" y="160"/>
                      </a:lnTo>
                      <a:lnTo>
                        <a:pt x="466" y="171"/>
                      </a:lnTo>
                      <a:lnTo>
                        <a:pt x="467" y="182"/>
                      </a:lnTo>
                      <a:lnTo>
                        <a:pt x="466" y="192"/>
                      </a:lnTo>
                      <a:lnTo>
                        <a:pt x="465" y="203"/>
                      </a:lnTo>
                      <a:lnTo>
                        <a:pt x="462" y="213"/>
                      </a:lnTo>
                      <a:lnTo>
                        <a:pt x="459" y="223"/>
                      </a:lnTo>
                      <a:lnTo>
                        <a:pt x="454" y="232"/>
                      </a:lnTo>
                      <a:lnTo>
                        <a:pt x="449" y="241"/>
                      </a:lnTo>
                      <a:lnTo>
                        <a:pt x="443" y="248"/>
                      </a:lnTo>
                      <a:lnTo>
                        <a:pt x="436" y="256"/>
                      </a:lnTo>
                      <a:lnTo>
                        <a:pt x="429" y="263"/>
                      </a:lnTo>
                      <a:lnTo>
                        <a:pt x="420" y="269"/>
                      </a:lnTo>
                      <a:lnTo>
                        <a:pt x="412" y="274"/>
                      </a:lnTo>
                      <a:lnTo>
                        <a:pt x="403" y="278"/>
                      </a:lnTo>
                      <a:lnTo>
                        <a:pt x="392" y="283"/>
                      </a:lnTo>
                      <a:lnTo>
                        <a:pt x="383" y="285"/>
                      </a:lnTo>
                      <a:lnTo>
                        <a:pt x="372" y="287"/>
                      </a:lnTo>
                      <a:lnTo>
                        <a:pt x="361" y="287"/>
                      </a:lnTo>
                      <a:lnTo>
                        <a:pt x="361" y="287"/>
                      </a:lnTo>
                      <a:close/>
                      <a:moveTo>
                        <a:pt x="106" y="152"/>
                      </a:moveTo>
                      <a:lnTo>
                        <a:pt x="96" y="151"/>
                      </a:lnTo>
                      <a:lnTo>
                        <a:pt x="88" y="149"/>
                      </a:lnTo>
                      <a:lnTo>
                        <a:pt x="80" y="144"/>
                      </a:lnTo>
                      <a:lnTo>
                        <a:pt x="74" y="139"/>
                      </a:lnTo>
                      <a:lnTo>
                        <a:pt x="68" y="131"/>
                      </a:lnTo>
                      <a:lnTo>
                        <a:pt x="64" y="124"/>
                      </a:lnTo>
                      <a:lnTo>
                        <a:pt x="61" y="115"/>
                      </a:lnTo>
                      <a:lnTo>
                        <a:pt x="61" y="107"/>
                      </a:lnTo>
                      <a:lnTo>
                        <a:pt x="61" y="97"/>
                      </a:lnTo>
                      <a:lnTo>
                        <a:pt x="64" y="88"/>
                      </a:lnTo>
                      <a:lnTo>
                        <a:pt x="68" y="81"/>
                      </a:lnTo>
                      <a:lnTo>
                        <a:pt x="74" y="74"/>
                      </a:lnTo>
                      <a:lnTo>
                        <a:pt x="80" y="69"/>
                      </a:lnTo>
                      <a:lnTo>
                        <a:pt x="88" y="65"/>
                      </a:lnTo>
                      <a:lnTo>
                        <a:pt x="96" y="63"/>
                      </a:lnTo>
                      <a:lnTo>
                        <a:pt x="106" y="62"/>
                      </a:lnTo>
                      <a:lnTo>
                        <a:pt x="114" y="63"/>
                      </a:lnTo>
                      <a:lnTo>
                        <a:pt x="123" y="65"/>
                      </a:lnTo>
                      <a:lnTo>
                        <a:pt x="131" y="69"/>
                      </a:lnTo>
                      <a:lnTo>
                        <a:pt x="137" y="74"/>
                      </a:lnTo>
                      <a:lnTo>
                        <a:pt x="143" y="81"/>
                      </a:lnTo>
                      <a:lnTo>
                        <a:pt x="147" y="88"/>
                      </a:lnTo>
                      <a:lnTo>
                        <a:pt x="150" y="97"/>
                      </a:lnTo>
                      <a:lnTo>
                        <a:pt x="151" y="107"/>
                      </a:lnTo>
                      <a:lnTo>
                        <a:pt x="150" y="115"/>
                      </a:lnTo>
                      <a:lnTo>
                        <a:pt x="148" y="124"/>
                      </a:lnTo>
                      <a:lnTo>
                        <a:pt x="143" y="131"/>
                      </a:lnTo>
                      <a:lnTo>
                        <a:pt x="137" y="139"/>
                      </a:lnTo>
                      <a:lnTo>
                        <a:pt x="131" y="144"/>
                      </a:lnTo>
                      <a:lnTo>
                        <a:pt x="123" y="149"/>
                      </a:lnTo>
                      <a:lnTo>
                        <a:pt x="114" y="151"/>
                      </a:lnTo>
                      <a:lnTo>
                        <a:pt x="106" y="152"/>
                      </a:lnTo>
                      <a:lnTo>
                        <a:pt x="106" y="152"/>
                      </a:lnTo>
                      <a:close/>
                      <a:moveTo>
                        <a:pt x="617" y="242"/>
                      </a:moveTo>
                      <a:lnTo>
                        <a:pt x="626" y="243"/>
                      </a:lnTo>
                      <a:lnTo>
                        <a:pt x="635" y="245"/>
                      </a:lnTo>
                      <a:lnTo>
                        <a:pt x="642" y="249"/>
                      </a:lnTo>
                      <a:lnTo>
                        <a:pt x="650" y="255"/>
                      </a:lnTo>
                      <a:lnTo>
                        <a:pt x="655" y="262"/>
                      </a:lnTo>
                      <a:lnTo>
                        <a:pt x="659" y="270"/>
                      </a:lnTo>
                      <a:lnTo>
                        <a:pt x="661" y="278"/>
                      </a:lnTo>
                      <a:lnTo>
                        <a:pt x="663" y="287"/>
                      </a:lnTo>
                      <a:lnTo>
                        <a:pt x="661" y="297"/>
                      </a:lnTo>
                      <a:lnTo>
                        <a:pt x="659" y="305"/>
                      </a:lnTo>
                      <a:lnTo>
                        <a:pt x="655" y="313"/>
                      </a:lnTo>
                      <a:lnTo>
                        <a:pt x="650" y="319"/>
                      </a:lnTo>
                      <a:lnTo>
                        <a:pt x="642" y="324"/>
                      </a:lnTo>
                      <a:lnTo>
                        <a:pt x="635" y="329"/>
                      </a:lnTo>
                      <a:lnTo>
                        <a:pt x="626" y="331"/>
                      </a:lnTo>
                      <a:lnTo>
                        <a:pt x="617" y="332"/>
                      </a:lnTo>
                      <a:lnTo>
                        <a:pt x="608" y="331"/>
                      </a:lnTo>
                      <a:lnTo>
                        <a:pt x="600" y="329"/>
                      </a:lnTo>
                      <a:lnTo>
                        <a:pt x="592" y="324"/>
                      </a:lnTo>
                      <a:lnTo>
                        <a:pt x="585" y="319"/>
                      </a:lnTo>
                      <a:lnTo>
                        <a:pt x="580" y="313"/>
                      </a:lnTo>
                      <a:lnTo>
                        <a:pt x="576" y="305"/>
                      </a:lnTo>
                      <a:lnTo>
                        <a:pt x="573" y="297"/>
                      </a:lnTo>
                      <a:lnTo>
                        <a:pt x="572" y="287"/>
                      </a:lnTo>
                      <a:lnTo>
                        <a:pt x="573" y="278"/>
                      </a:lnTo>
                      <a:lnTo>
                        <a:pt x="576" y="270"/>
                      </a:lnTo>
                      <a:lnTo>
                        <a:pt x="580" y="262"/>
                      </a:lnTo>
                      <a:lnTo>
                        <a:pt x="585" y="255"/>
                      </a:lnTo>
                      <a:lnTo>
                        <a:pt x="592" y="249"/>
                      </a:lnTo>
                      <a:lnTo>
                        <a:pt x="600" y="245"/>
                      </a:lnTo>
                      <a:lnTo>
                        <a:pt x="608" y="243"/>
                      </a:lnTo>
                      <a:lnTo>
                        <a:pt x="617" y="242"/>
                      </a:lnTo>
                      <a:close/>
                      <a:moveTo>
                        <a:pt x="391" y="392"/>
                      </a:moveTo>
                      <a:lnTo>
                        <a:pt x="663" y="392"/>
                      </a:lnTo>
                      <a:lnTo>
                        <a:pt x="669" y="392"/>
                      </a:lnTo>
                      <a:lnTo>
                        <a:pt x="674" y="391"/>
                      </a:lnTo>
                      <a:lnTo>
                        <a:pt x="681" y="390"/>
                      </a:lnTo>
                      <a:lnTo>
                        <a:pt x="686" y="388"/>
                      </a:lnTo>
                      <a:lnTo>
                        <a:pt x="691" y="386"/>
                      </a:lnTo>
                      <a:lnTo>
                        <a:pt x="697" y="382"/>
                      </a:lnTo>
                      <a:lnTo>
                        <a:pt x="701" y="379"/>
                      </a:lnTo>
                      <a:lnTo>
                        <a:pt x="705" y="375"/>
                      </a:lnTo>
                      <a:lnTo>
                        <a:pt x="709" y="371"/>
                      </a:lnTo>
                      <a:lnTo>
                        <a:pt x="713" y="366"/>
                      </a:lnTo>
                      <a:lnTo>
                        <a:pt x="715" y="361"/>
                      </a:lnTo>
                      <a:lnTo>
                        <a:pt x="718" y="356"/>
                      </a:lnTo>
                      <a:lnTo>
                        <a:pt x="720" y="350"/>
                      </a:lnTo>
                      <a:lnTo>
                        <a:pt x="721" y="345"/>
                      </a:lnTo>
                      <a:lnTo>
                        <a:pt x="723" y="338"/>
                      </a:lnTo>
                      <a:lnTo>
                        <a:pt x="723" y="332"/>
                      </a:lnTo>
                      <a:lnTo>
                        <a:pt x="723" y="62"/>
                      </a:lnTo>
                      <a:lnTo>
                        <a:pt x="723" y="55"/>
                      </a:lnTo>
                      <a:lnTo>
                        <a:pt x="721" y="49"/>
                      </a:lnTo>
                      <a:lnTo>
                        <a:pt x="720" y="43"/>
                      </a:lnTo>
                      <a:lnTo>
                        <a:pt x="718" y="38"/>
                      </a:lnTo>
                      <a:lnTo>
                        <a:pt x="715" y="33"/>
                      </a:lnTo>
                      <a:lnTo>
                        <a:pt x="713" y="27"/>
                      </a:lnTo>
                      <a:lnTo>
                        <a:pt x="709" y="23"/>
                      </a:lnTo>
                      <a:lnTo>
                        <a:pt x="705" y="19"/>
                      </a:lnTo>
                      <a:lnTo>
                        <a:pt x="701" y="14"/>
                      </a:lnTo>
                      <a:lnTo>
                        <a:pt x="697" y="11"/>
                      </a:lnTo>
                      <a:lnTo>
                        <a:pt x="691" y="8"/>
                      </a:lnTo>
                      <a:lnTo>
                        <a:pt x="686" y="6"/>
                      </a:lnTo>
                      <a:lnTo>
                        <a:pt x="681" y="4"/>
                      </a:lnTo>
                      <a:lnTo>
                        <a:pt x="674" y="3"/>
                      </a:lnTo>
                      <a:lnTo>
                        <a:pt x="669" y="2"/>
                      </a:lnTo>
                      <a:lnTo>
                        <a:pt x="663" y="2"/>
                      </a:lnTo>
                      <a:lnTo>
                        <a:pt x="61" y="0"/>
                      </a:lnTo>
                      <a:lnTo>
                        <a:pt x="54" y="2"/>
                      </a:lnTo>
                      <a:lnTo>
                        <a:pt x="48" y="3"/>
                      </a:lnTo>
                      <a:lnTo>
                        <a:pt x="43" y="4"/>
                      </a:lnTo>
                      <a:lnTo>
                        <a:pt x="37" y="6"/>
                      </a:lnTo>
                      <a:lnTo>
                        <a:pt x="32" y="8"/>
                      </a:lnTo>
                      <a:lnTo>
                        <a:pt x="27" y="11"/>
                      </a:lnTo>
                      <a:lnTo>
                        <a:pt x="22" y="14"/>
                      </a:lnTo>
                      <a:lnTo>
                        <a:pt x="18" y="19"/>
                      </a:lnTo>
                      <a:lnTo>
                        <a:pt x="14" y="23"/>
                      </a:lnTo>
                      <a:lnTo>
                        <a:pt x="10" y="27"/>
                      </a:lnTo>
                      <a:lnTo>
                        <a:pt x="7" y="33"/>
                      </a:lnTo>
                      <a:lnTo>
                        <a:pt x="5" y="38"/>
                      </a:lnTo>
                      <a:lnTo>
                        <a:pt x="3" y="43"/>
                      </a:lnTo>
                      <a:lnTo>
                        <a:pt x="2" y="49"/>
                      </a:lnTo>
                      <a:lnTo>
                        <a:pt x="1" y="55"/>
                      </a:lnTo>
                      <a:lnTo>
                        <a:pt x="0" y="62"/>
                      </a:lnTo>
                      <a:lnTo>
                        <a:pt x="0" y="304"/>
                      </a:lnTo>
                      <a:lnTo>
                        <a:pt x="22" y="299"/>
                      </a:lnTo>
                      <a:lnTo>
                        <a:pt x="46" y="294"/>
                      </a:lnTo>
                      <a:lnTo>
                        <a:pt x="68" y="291"/>
                      </a:lnTo>
                      <a:lnTo>
                        <a:pt x="90" y="290"/>
                      </a:lnTo>
                      <a:lnTo>
                        <a:pt x="126" y="288"/>
                      </a:lnTo>
                      <a:lnTo>
                        <a:pt x="151" y="287"/>
                      </a:lnTo>
                      <a:lnTo>
                        <a:pt x="172" y="288"/>
                      </a:lnTo>
                      <a:lnTo>
                        <a:pt x="206" y="289"/>
                      </a:lnTo>
                      <a:lnTo>
                        <a:pt x="225" y="291"/>
                      </a:lnTo>
                      <a:lnTo>
                        <a:pt x="244" y="293"/>
                      </a:lnTo>
                      <a:lnTo>
                        <a:pt x="266" y="297"/>
                      </a:lnTo>
                      <a:lnTo>
                        <a:pt x="286" y="300"/>
                      </a:lnTo>
                      <a:lnTo>
                        <a:pt x="306" y="305"/>
                      </a:lnTo>
                      <a:lnTo>
                        <a:pt x="326" y="312"/>
                      </a:lnTo>
                      <a:lnTo>
                        <a:pt x="344" y="318"/>
                      </a:lnTo>
                      <a:lnTo>
                        <a:pt x="360" y="327"/>
                      </a:lnTo>
                      <a:lnTo>
                        <a:pt x="366" y="332"/>
                      </a:lnTo>
                      <a:lnTo>
                        <a:pt x="373" y="337"/>
                      </a:lnTo>
                      <a:lnTo>
                        <a:pt x="378" y="343"/>
                      </a:lnTo>
                      <a:lnTo>
                        <a:pt x="383" y="349"/>
                      </a:lnTo>
                      <a:lnTo>
                        <a:pt x="387" y="356"/>
                      </a:lnTo>
                      <a:lnTo>
                        <a:pt x="389" y="362"/>
                      </a:lnTo>
                      <a:lnTo>
                        <a:pt x="391" y="369"/>
                      </a:lnTo>
                      <a:lnTo>
                        <a:pt x="391" y="377"/>
                      </a:lnTo>
                      <a:lnTo>
                        <a:pt x="391" y="392"/>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78" name="Forma libre 499">
                  <a:extLst>
                    <a:ext uri="{FF2B5EF4-FFF2-40B4-BE49-F238E27FC236}">
                      <a16:creationId xmlns:a16="http://schemas.microsoft.com/office/drawing/2014/main" id="{68AE01D6-25C7-B7A8-9A9E-9F1B9D92FB4A}"/>
                    </a:ext>
                  </a:extLst>
                </p:cNvPr>
                <p:cNvSpPr>
                  <a:spLocks/>
                </p:cNvSpPr>
                <p:nvPr/>
              </p:nvSpPr>
              <p:spPr bwMode="auto">
                <a:xfrm>
                  <a:off x="7349992" y="3540760"/>
                  <a:ext cx="133350" cy="33338"/>
                </a:xfrm>
                <a:custGeom>
                  <a:avLst/>
                  <a:gdLst>
                    <a:gd name="T0" fmla="*/ 0 w 421"/>
                    <a:gd name="T1" fmla="*/ 44 h 104"/>
                    <a:gd name="T2" fmla="*/ 2 w 421"/>
                    <a:gd name="T3" fmla="*/ 52 h 104"/>
                    <a:gd name="T4" fmla="*/ 5 w 421"/>
                    <a:gd name="T5" fmla="*/ 56 h 104"/>
                    <a:gd name="T6" fmla="*/ 6 w 421"/>
                    <a:gd name="T7" fmla="*/ 59 h 104"/>
                    <a:gd name="T8" fmla="*/ 11 w 421"/>
                    <a:gd name="T9" fmla="*/ 65 h 104"/>
                    <a:gd name="T10" fmla="*/ 13 w 421"/>
                    <a:gd name="T11" fmla="*/ 65 h 104"/>
                    <a:gd name="T12" fmla="*/ 31 w 421"/>
                    <a:gd name="T13" fmla="*/ 76 h 104"/>
                    <a:gd name="T14" fmla="*/ 32 w 421"/>
                    <a:gd name="T15" fmla="*/ 77 h 104"/>
                    <a:gd name="T16" fmla="*/ 41 w 421"/>
                    <a:gd name="T17" fmla="*/ 80 h 104"/>
                    <a:gd name="T18" fmla="*/ 45 w 421"/>
                    <a:gd name="T19" fmla="*/ 81 h 104"/>
                    <a:gd name="T20" fmla="*/ 53 w 421"/>
                    <a:gd name="T21" fmla="*/ 84 h 104"/>
                    <a:gd name="T22" fmla="*/ 61 w 421"/>
                    <a:gd name="T23" fmla="*/ 86 h 104"/>
                    <a:gd name="T24" fmla="*/ 66 w 421"/>
                    <a:gd name="T25" fmla="*/ 87 h 104"/>
                    <a:gd name="T26" fmla="*/ 98 w 421"/>
                    <a:gd name="T27" fmla="*/ 95 h 104"/>
                    <a:gd name="T28" fmla="*/ 133 w 421"/>
                    <a:gd name="T29" fmla="*/ 99 h 104"/>
                    <a:gd name="T30" fmla="*/ 197 w 421"/>
                    <a:gd name="T31" fmla="*/ 104 h 104"/>
                    <a:gd name="T32" fmla="*/ 211 w 421"/>
                    <a:gd name="T33" fmla="*/ 104 h 104"/>
                    <a:gd name="T34" fmla="*/ 225 w 421"/>
                    <a:gd name="T35" fmla="*/ 104 h 104"/>
                    <a:gd name="T36" fmla="*/ 289 w 421"/>
                    <a:gd name="T37" fmla="*/ 99 h 104"/>
                    <a:gd name="T38" fmla="*/ 322 w 421"/>
                    <a:gd name="T39" fmla="*/ 95 h 104"/>
                    <a:gd name="T40" fmla="*/ 356 w 421"/>
                    <a:gd name="T41" fmla="*/ 87 h 104"/>
                    <a:gd name="T42" fmla="*/ 360 w 421"/>
                    <a:gd name="T43" fmla="*/ 86 h 104"/>
                    <a:gd name="T44" fmla="*/ 368 w 421"/>
                    <a:gd name="T45" fmla="*/ 84 h 104"/>
                    <a:gd name="T46" fmla="*/ 376 w 421"/>
                    <a:gd name="T47" fmla="*/ 81 h 104"/>
                    <a:gd name="T48" fmla="*/ 379 w 421"/>
                    <a:gd name="T49" fmla="*/ 80 h 104"/>
                    <a:gd name="T50" fmla="*/ 390 w 421"/>
                    <a:gd name="T51" fmla="*/ 77 h 104"/>
                    <a:gd name="T52" fmla="*/ 391 w 421"/>
                    <a:gd name="T53" fmla="*/ 76 h 104"/>
                    <a:gd name="T54" fmla="*/ 409 w 421"/>
                    <a:gd name="T55" fmla="*/ 65 h 104"/>
                    <a:gd name="T56" fmla="*/ 409 w 421"/>
                    <a:gd name="T57" fmla="*/ 65 h 104"/>
                    <a:gd name="T58" fmla="*/ 416 w 421"/>
                    <a:gd name="T59" fmla="*/ 59 h 104"/>
                    <a:gd name="T60" fmla="*/ 417 w 421"/>
                    <a:gd name="T61" fmla="*/ 56 h 104"/>
                    <a:gd name="T62" fmla="*/ 420 w 421"/>
                    <a:gd name="T63" fmla="*/ 52 h 104"/>
                    <a:gd name="T64" fmla="*/ 421 w 421"/>
                    <a:gd name="T65" fmla="*/ 44 h 104"/>
                    <a:gd name="T66" fmla="*/ 410 w 421"/>
                    <a:gd name="T67" fmla="*/ 4 h 104"/>
                    <a:gd name="T68" fmla="*/ 386 w 421"/>
                    <a:gd name="T69" fmla="*/ 10 h 104"/>
                    <a:gd name="T70" fmla="*/ 344 w 421"/>
                    <a:gd name="T71" fmla="*/ 19 h 104"/>
                    <a:gd name="T72" fmla="*/ 284 w 421"/>
                    <a:gd name="T73" fmla="*/ 25 h 104"/>
                    <a:gd name="T74" fmla="*/ 231 w 421"/>
                    <a:gd name="T75" fmla="*/ 28 h 104"/>
                    <a:gd name="T76" fmla="*/ 191 w 421"/>
                    <a:gd name="T77" fmla="*/ 28 h 104"/>
                    <a:gd name="T78" fmla="*/ 138 w 421"/>
                    <a:gd name="T79" fmla="*/ 25 h 104"/>
                    <a:gd name="T80" fmla="*/ 78 w 421"/>
                    <a:gd name="T81" fmla="*/ 19 h 104"/>
                    <a:gd name="T82" fmla="*/ 35 w 421"/>
                    <a:gd name="T83" fmla="*/ 10 h 104"/>
                    <a:gd name="T84" fmla="*/ 10 w 421"/>
                    <a:gd name="T85"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1" h="104">
                      <a:moveTo>
                        <a:pt x="0" y="0"/>
                      </a:moveTo>
                      <a:lnTo>
                        <a:pt x="0" y="44"/>
                      </a:lnTo>
                      <a:lnTo>
                        <a:pt x="1" y="48"/>
                      </a:lnTo>
                      <a:lnTo>
                        <a:pt x="2" y="52"/>
                      </a:lnTo>
                      <a:lnTo>
                        <a:pt x="3" y="54"/>
                      </a:lnTo>
                      <a:lnTo>
                        <a:pt x="5" y="56"/>
                      </a:lnTo>
                      <a:lnTo>
                        <a:pt x="5" y="57"/>
                      </a:lnTo>
                      <a:lnTo>
                        <a:pt x="6" y="59"/>
                      </a:lnTo>
                      <a:lnTo>
                        <a:pt x="8" y="62"/>
                      </a:lnTo>
                      <a:lnTo>
                        <a:pt x="11" y="65"/>
                      </a:lnTo>
                      <a:lnTo>
                        <a:pt x="11" y="65"/>
                      </a:lnTo>
                      <a:lnTo>
                        <a:pt x="13" y="65"/>
                      </a:lnTo>
                      <a:lnTo>
                        <a:pt x="20" y="70"/>
                      </a:lnTo>
                      <a:lnTo>
                        <a:pt x="31" y="76"/>
                      </a:lnTo>
                      <a:lnTo>
                        <a:pt x="31" y="76"/>
                      </a:lnTo>
                      <a:lnTo>
                        <a:pt x="32" y="77"/>
                      </a:lnTo>
                      <a:lnTo>
                        <a:pt x="36" y="79"/>
                      </a:lnTo>
                      <a:lnTo>
                        <a:pt x="41" y="80"/>
                      </a:lnTo>
                      <a:lnTo>
                        <a:pt x="44" y="81"/>
                      </a:lnTo>
                      <a:lnTo>
                        <a:pt x="45" y="81"/>
                      </a:lnTo>
                      <a:lnTo>
                        <a:pt x="49" y="83"/>
                      </a:lnTo>
                      <a:lnTo>
                        <a:pt x="53" y="84"/>
                      </a:lnTo>
                      <a:lnTo>
                        <a:pt x="58" y="85"/>
                      </a:lnTo>
                      <a:lnTo>
                        <a:pt x="61" y="86"/>
                      </a:lnTo>
                      <a:lnTo>
                        <a:pt x="64" y="87"/>
                      </a:lnTo>
                      <a:lnTo>
                        <a:pt x="66" y="87"/>
                      </a:lnTo>
                      <a:lnTo>
                        <a:pt x="82" y="92"/>
                      </a:lnTo>
                      <a:lnTo>
                        <a:pt x="98" y="95"/>
                      </a:lnTo>
                      <a:lnTo>
                        <a:pt x="115" y="97"/>
                      </a:lnTo>
                      <a:lnTo>
                        <a:pt x="133" y="99"/>
                      </a:lnTo>
                      <a:lnTo>
                        <a:pt x="166" y="102"/>
                      </a:lnTo>
                      <a:lnTo>
                        <a:pt x="197" y="104"/>
                      </a:lnTo>
                      <a:lnTo>
                        <a:pt x="203" y="104"/>
                      </a:lnTo>
                      <a:lnTo>
                        <a:pt x="211" y="104"/>
                      </a:lnTo>
                      <a:lnTo>
                        <a:pt x="217" y="104"/>
                      </a:lnTo>
                      <a:lnTo>
                        <a:pt x="225" y="104"/>
                      </a:lnTo>
                      <a:lnTo>
                        <a:pt x="255" y="102"/>
                      </a:lnTo>
                      <a:lnTo>
                        <a:pt x="289" y="99"/>
                      </a:lnTo>
                      <a:lnTo>
                        <a:pt x="306" y="97"/>
                      </a:lnTo>
                      <a:lnTo>
                        <a:pt x="322" y="95"/>
                      </a:lnTo>
                      <a:lnTo>
                        <a:pt x="340" y="92"/>
                      </a:lnTo>
                      <a:lnTo>
                        <a:pt x="356" y="87"/>
                      </a:lnTo>
                      <a:lnTo>
                        <a:pt x="358" y="87"/>
                      </a:lnTo>
                      <a:lnTo>
                        <a:pt x="360" y="86"/>
                      </a:lnTo>
                      <a:lnTo>
                        <a:pt x="364" y="85"/>
                      </a:lnTo>
                      <a:lnTo>
                        <a:pt x="368" y="84"/>
                      </a:lnTo>
                      <a:lnTo>
                        <a:pt x="372" y="83"/>
                      </a:lnTo>
                      <a:lnTo>
                        <a:pt x="376" y="81"/>
                      </a:lnTo>
                      <a:lnTo>
                        <a:pt x="378" y="81"/>
                      </a:lnTo>
                      <a:lnTo>
                        <a:pt x="379" y="80"/>
                      </a:lnTo>
                      <a:lnTo>
                        <a:pt x="385" y="79"/>
                      </a:lnTo>
                      <a:lnTo>
                        <a:pt x="390" y="77"/>
                      </a:lnTo>
                      <a:lnTo>
                        <a:pt x="390" y="76"/>
                      </a:lnTo>
                      <a:lnTo>
                        <a:pt x="391" y="76"/>
                      </a:lnTo>
                      <a:lnTo>
                        <a:pt x="401" y="70"/>
                      </a:lnTo>
                      <a:lnTo>
                        <a:pt x="409" y="65"/>
                      </a:lnTo>
                      <a:lnTo>
                        <a:pt x="409" y="65"/>
                      </a:lnTo>
                      <a:lnTo>
                        <a:pt x="409" y="65"/>
                      </a:lnTo>
                      <a:lnTo>
                        <a:pt x="413" y="62"/>
                      </a:lnTo>
                      <a:lnTo>
                        <a:pt x="416" y="59"/>
                      </a:lnTo>
                      <a:lnTo>
                        <a:pt x="417" y="57"/>
                      </a:lnTo>
                      <a:lnTo>
                        <a:pt x="417" y="56"/>
                      </a:lnTo>
                      <a:lnTo>
                        <a:pt x="419" y="54"/>
                      </a:lnTo>
                      <a:lnTo>
                        <a:pt x="420" y="52"/>
                      </a:lnTo>
                      <a:lnTo>
                        <a:pt x="421" y="48"/>
                      </a:lnTo>
                      <a:lnTo>
                        <a:pt x="421" y="44"/>
                      </a:lnTo>
                      <a:lnTo>
                        <a:pt x="421" y="0"/>
                      </a:lnTo>
                      <a:lnTo>
                        <a:pt x="410" y="4"/>
                      </a:lnTo>
                      <a:lnTo>
                        <a:pt x="399" y="7"/>
                      </a:lnTo>
                      <a:lnTo>
                        <a:pt x="386" y="10"/>
                      </a:lnTo>
                      <a:lnTo>
                        <a:pt x="373" y="13"/>
                      </a:lnTo>
                      <a:lnTo>
                        <a:pt x="344" y="19"/>
                      </a:lnTo>
                      <a:lnTo>
                        <a:pt x="314" y="23"/>
                      </a:lnTo>
                      <a:lnTo>
                        <a:pt x="284" y="25"/>
                      </a:lnTo>
                      <a:lnTo>
                        <a:pt x="256" y="27"/>
                      </a:lnTo>
                      <a:lnTo>
                        <a:pt x="231" y="28"/>
                      </a:lnTo>
                      <a:lnTo>
                        <a:pt x="211" y="28"/>
                      </a:lnTo>
                      <a:lnTo>
                        <a:pt x="191" y="28"/>
                      </a:lnTo>
                      <a:lnTo>
                        <a:pt x="166" y="27"/>
                      </a:lnTo>
                      <a:lnTo>
                        <a:pt x="138" y="25"/>
                      </a:lnTo>
                      <a:lnTo>
                        <a:pt x="108" y="23"/>
                      </a:lnTo>
                      <a:lnTo>
                        <a:pt x="78" y="19"/>
                      </a:lnTo>
                      <a:lnTo>
                        <a:pt x="49" y="13"/>
                      </a:lnTo>
                      <a:lnTo>
                        <a:pt x="35" y="10"/>
                      </a:lnTo>
                      <a:lnTo>
                        <a:pt x="22" y="7"/>
                      </a:lnTo>
                      <a:lnTo>
                        <a:pt x="10" y="4"/>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79" name="Forma libre 500">
                  <a:extLst>
                    <a:ext uri="{FF2B5EF4-FFF2-40B4-BE49-F238E27FC236}">
                      <a16:creationId xmlns:a16="http://schemas.microsoft.com/office/drawing/2014/main" id="{08A50201-0155-6DD0-E768-F9E31AC9D47F}"/>
                    </a:ext>
                  </a:extLst>
                </p:cNvPr>
                <p:cNvSpPr>
                  <a:spLocks/>
                </p:cNvSpPr>
                <p:nvPr/>
              </p:nvSpPr>
              <p:spPr bwMode="auto">
                <a:xfrm>
                  <a:off x="7349992" y="3416935"/>
                  <a:ext cx="133350" cy="28575"/>
                </a:xfrm>
                <a:custGeom>
                  <a:avLst/>
                  <a:gdLst>
                    <a:gd name="T0" fmla="*/ 420 w 420"/>
                    <a:gd name="T1" fmla="*/ 58 h 90"/>
                    <a:gd name="T2" fmla="*/ 419 w 420"/>
                    <a:gd name="T3" fmla="*/ 55 h 90"/>
                    <a:gd name="T4" fmla="*/ 418 w 420"/>
                    <a:gd name="T5" fmla="*/ 50 h 90"/>
                    <a:gd name="T6" fmla="*/ 416 w 420"/>
                    <a:gd name="T7" fmla="*/ 47 h 90"/>
                    <a:gd name="T8" fmla="*/ 413 w 420"/>
                    <a:gd name="T9" fmla="*/ 44 h 90"/>
                    <a:gd name="T10" fmla="*/ 406 w 420"/>
                    <a:gd name="T11" fmla="*/ 37 h 90"/>
                    <a:gd name="T12" fmla="*/ 397 w 420"/>
                    <a:gd name="T13" fmla="*/ 32 h 90"/>
                    <a:gd name="T14" fmla="*/ 386 w 420"/>
                    <a:gd name="T15" fmla="*/ 27 h 90"/>
                    <a:gd name="T16" fmla="*/ 374 w 420"/>
                    <a:gd name="T17" fmla="*/ 22 h 90"/>
                    <a:gd name="T18" fmla="*/ 360 w 420"/>
                    <a:gd name="T19" fmla="*/ 18 h 90"/>
                    <a:gd name="T20" fmla="*/ 345 w 420"/>
                    <a:gd name="T21" fmla="*/ 14 h 90"/>
                    <a:gd name="T22" fmla="*/ 313 w 420"/>
                    <a:gd name="T23" fmla="*/ 9 h 90"/>
                    <a:gd name="T24" fmla="*/ 277 w 420"/>
                    <a:gd name="T25" fmla="*/ 3 h 90"/>
                    <a:gd name="T26" fmla="*/ 243 w 420"/>
                    <a:gd name="T27" fmla="*/ 1 h 90"/>
                    <a:gd name="T28" fmla="*/ 210 w 420"/>
                    <a:gd name="T29" fmla="*/ 0 h 90"/>
                    <a:gd name="T30" fmla="*/ 172 w 420"/>
                    <a:gd name="T31" fmla="*/ 1 h 90"/>
                    <a:gd name="T32" fmla="*/ 133 w 420"/>
                    <a:gd name="T33" fmla="*/ 4 h 90"/>
                    <a:gd name="T34" fmla="*/ 113 w 420"/>
                    <a:gd name="T35" fmla="*/ 7 h 90"/>
                    <a:gd name="T36" fmla="*/ 94 w 420"/>
                    <a:gd name="T37" fmla="*/ 11 h 90"/>
                    <a:gd name="T38" fmla="*/ 76 w 420"/>
                    <a:gd name="T39" fmla="*/ 14 h 90"/>
                    <a:gd name="T40" fmla="*/ 59 w 420"/>
                    <a:gd name="T41" fmla="*/ 18 h 90"/>
                    <a:gd name="T42" fmla="*/ 59 w 420"/>
                    <a:gd name="T43" fmla="*/ 18 h 90"/>
                    <a:gd name="T44" fmla="*/ 55 w 420"/>
                    <a:gd name="T45" fmla="*/ 19 h 90"/>
                    <a:gd name="T46" fmla="*/ 52 w 420"/>
                    <a:gd name="T47" fmla="*/ 20 h 90"/>
                    <a:gd name="T48" fmla="*/ 48 w 420"/>
                    <a:gd name="T49" fmla="*/ 21 h 90"/>
                    <a:gd name="T50" fmla="*/ 44 w 420"/>
                    <a:gd name="T51" fmla="*/ 22 h 90"/>
                    <a:gd name="T52" fmla="*/ 43 w 420"/>
                    <a:gd name="T53" fmla="*/ 24 h 90"/>
                    <a:gd name="T54" fmla="*/ 40 w 420"/>
                    <a:gd name="T55" fmla="*/ 24 h 90"/>
                    <a:gd name="T56" fmla="*/ 35 w 420"/>
                    <a:gd name="T57" fmla="*/ 26 h 90"/>
                    <a:gd name="T58" fmla="*/ 31 w 420"/>
                    <a:gd name="T59" fmla="*/ 28 h 90"/>
                    <a:gd name="T60" fmla="*/ 30 w 420"/>
                    <a:gd name="T61" fmla="*/ 28 h 90"/>
                    <a:gd name="T62" fmla="*/ 30 w 420"/>
                    <a:gd name="T63" fmla="*/ 28 h 90"/>
                    <a:gd name="T64" fmla="*/ 19 w 420"/>
                    <a:gd name="T65" fmla="*/ 33 h 90"/>
                    <a:gd name="T66" fmla="*/ 12 w 420"/>
                    <a:gd name="T67" fmla="*/ 40 h 90"/>
                    <a:gd name="T68" fmla="*/ 10 w 420"/>
                    <a:gd name="T69" fmla="*/ 40 h 90"/>
                    <a:gd name="T70" fmla="*/ 10 w 420"/>
                    <a:gd name="T71" fmla="*/ 40 h 90"/>
                    <a:gd name="T72" fmla="*/ 7 w 420"/>
                    <a:gd name="T73" fmla="*/ 43 h 90"/>
                    <a:gd name="T74" fmla="*/ 5 w 420"/>
                    <a:gd name="T75" fmla="*/ 46 h 90"/>
                    <a:gd name="T76" fmla="*/ 4 w 420"/>
                    <a:gd name="T77" fmla="*/ 47 h 90"/>
                    <a:gd name="T78" fmla="*/ 4 w 420"/>
                    <a:gd name="T79" fmla="*/ 48 h 90"/>
                    <a:gd name="T80" fmla="*/ 2 w 420"/>
                    <a:gd name="T81" fmla="*/ 50 h 90"/>
                    <a:gd name="T82" fmla="*/ 1 w 420"/>
                    <a:gd name="T83" fmla="*/ 52 h 90"/>
                    <a:gd name="T84" fmla="*/ 0 w 420"/>
                    <a:gd name="T85" fmla="*/ 56 h 90"/>
                    <a:gd name="T86" fmla="*/ 0 w 420"/>
                    <a:gd name="T87" fmla="*/ 58 h 90"/>
                    <a:gd name="T88" fmla="*/ 8 w 420"/>
                    <a:gd name="T89" fmla="*/ 63 h 90"/>
                    <a:gd name="T90" fmla="*/ 22 w 420"/>
                    <a:gd name="T91" fmla="*/ 68 h 90"/>
                    <a:gd name="T92" fmla="*/ 43 w 420"/>
                    <a:gd name="T93" fmla="*/ 74 h 90"/>
                    <a:gd name="T94" fmla="*/ 67 w 420"/>
                    <a:gd name="T95" fmla="*/ 78 h 90"/>
                    <a:gd name="T96" fmla="*/ 96 w 420"/>
                    <a:gd name="T97" fmla="*/ 84 h 90"/>
                    <a:gd name="T98" fmla="*/ 131 w 420"/>
                    <a:gd name="T99" fmla="*/ 87 h 90"/>
                    <a:gd name="T100" fmla="*/ 168 w 420"/>
                    <a:gd name="T101" fmla="*/ 90 h 90"/>
                    <a:gd name="T102" fmla="*/ 210 w 420"/>
                    <a:gd name="T103" fmla="*/ 90 h 90"/>
                    <a:gd name="T104" fmla="*/ 251 w 420"/>
                    <a:gd name="T105" fmla="*/ 90 h 90"/>
                    <a:gd name="T106" fmla="*/ 289 w 420"/>
                    <a:gd name="T107" fmla="*/ 87 h 90"/>
                    <a:gd name="T108" fmla="*/ 323 w 420"/>
                    <a:gd name="T109" fmla="*/ 84 h 90"/>
                    <a:gd name="T110" fmla="*/ 353 w 420"/>
                    <a:gd name="T111" fmla="*/ 78 h 90"/>
                    <a:gd name="T112" fmla="*/ 377 w 420"/>
                    <a:gd name="T113" fmla="*/ 74 h 90"/>
                    <a:gd name="T114" fmla="*/ 398 w 420"/>
                    <a:gd name="T115" fmla="*/ 68 h 90"/>
                    <a:gd name="T116" fmla="*/ 412 w 420"/>
                    <a:gd name="T117" fmla="*/ 62 h 90"/>
                    <a:gd name="T118" fmla="*/ 420 w 420"/>
                    <a:gd name="T119" fmla="*/ 5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0" h="90">
                      <a:moveTo>
                        <a:pt x="420" y="58"/>
                      </a:moveTo>
                      <a:lnTo>
                        <a:pt x="419" y="55"/>
                      </a:lnTo>
                      <a:lnTo>
                        <a:pt x="418" y="50"/>
                      </a:lnTo>
                      <a:lnTo>
                        <a:pt x="416" y="47"/>
                      </a:lnTo>
                      <a:lnTo>
                        <a:pt x="413" y="44"/>
                      </a:lnTo>
                      <a:lnTo>
                        <a:pt x="406" y="37"/>
                      </a:lnTo>
                      <a:lnTo>
                        <a:pt x="397" y="32"/>
                      </a:lnTo>
                      <a:lnTo>
                        <a:pt x="386" y="27"/>
                      </a:lnTo>
                      <a:lnTo>
                        <a:pt x="374" y="22"/>
                      </a:lnTo>
                      <a:lnTo>
                        <a:pt x="360" y="18"/>
                      </a:lnTo>
                      <a:lnTo>
                        <a:pt x="345" y="14"/>
                      </a:lnTo>
                      <a:lnTo>
                        <a:pt x="313" y="9"/>
                      </a:lnTo>
                      <a:lnTo>
                        <a:pt x="277" y="3"/>
                      </a:lnTo>
                      <a:lnTo>
                        <a:pt x="243" y="1"/>
                      </a:lnTo>
                      <a:lnTo>
                        <a:pt x="210" y="0"/>
                      </a:lnTo>
                      <a:lnTo>
                        <a:pt x="172" y="1"/>
                      </a:lnTo>
                      <a:lnTo>
                        <a:pt x="133" y="4"/>
                      </a:lnTo>
                      <a:lnTo>
                        <a:pt x="113" y="7"/>
                      </a:lnTo>
                      <a:lnTo>
                        <a:pt x="94" y="11"/>
                      </a:lnTo>
                      <a:lnTo>
                        <a:pt x="76" y="14"/>
                      </a:lnTo>
                      <a:lnTo>
                        <a:pt x="59" y="18"/>
                      </a:lnTo>
                      <a:lnTo>
                        <a:pt x="59" y="18"/>
                      </a:lnTo>
                      <a:lnTo>
                        <a:pt x="55" y="19"/>
                      </a:lnTo>
                      <a:lnTo>
                        <a:pt x="52" y="20"/>
                      </a:lnTo>
                      <a:lnTo>
                        <a:pt x="48" y="21"/>
                      </a:lnTo>
                      <a:lnTo>
                        <a:pt x="44" y="22"/>
                      </a:lnTo>
                      <a:lnTo>
                        <a:pt x="43" y="24"/>
                      </a:lnTo>
                      <a:lnTo>
                        <a:pt x="40" y="24"/>
                      </a:lnTo>
                      <a:lnTo>
                        <a:pt x="35" y="26"/>
                      </a:lnTo>
                      <a:lnTo>
                        <a:pt x="31" y="28"/>
                      </a:lnTo>
                      <a:lnTo>
                        <a:pt x="30" y="28"/>
                      </a:lnTo>
                      <a:lnTo>
                        <a:pt x="30" y="28"/>
                      </a:lnTo>
                      <a:lnTo>
                        <a:pt x="19" y="33"/>
                      </a:lnTo>
                      <a:lnTo>
                        <a:pt x="12" y="40"/>
                      </a:lnTo>
                      <a:lnTo>
                        <a:pt x="10" y="40"/>
                      </a:lnTo>
                      <a:lnTo>
                        <a:pt x="10" y="40"/>
                      </a:lnTo>
                      <a:lnTo>
                        <a:pt x="7" y="43"/>
                      </a:lnTo>
                      <a:lnTo>
                        <a:pt x="5" y="46"/>
                      </a:lnTo>
                      <a:lnTo>
                        <a:pt x="4" y="47"/>
                      </a:lnTo>
                      <a:lnTo>
                        <a:pt x="4" y="48"/>
                      </a:lnTo>
                      <a:lnTo>
                        <a:pt x="2" y="50"/>
                      </a:lnTo>
                      <a:lnTo>
                        <a:pt x="1" y="52"/>
                      </a:lnTo>
                      <a:lnTo>
                        <a:pt x="0" y="56"/>
                      </a:lnTo>
                      <a:lnTo>
                        <a:pt x="0" y="58"/>
                      </a:lnTo>
                      <a:lnTo>
                        <a:pt x="8" y="63"/>
                      </a:lnTo>
                      <a:lnTo>
                        <a:pt x="22" y="68"/>
                      </a:lnTo>
                      <a:lnTo>
                        <a:pt x="43" y="74"/>
                      </a:lnTo>
                      <a:lnTo>
                        <a:pt x="67" y="78"/>
                      </a:lnTo>
                      <a:lnTo>
                        <a:pt x="96" y="84"/>
                      </a:lnTo>
                      <a:lnTo>
                        <a:pt x="131" y="87"/>
                      </a:lnTo>
                      <a:lnTo>
                        <a:pt x="168" y="90"/>
                      </a:lnTo>
                      <a:lnTo>
                        <a:pt x="210" y="90"/>
                      </a:lnTo>
                      <a:lnTo>
                        <a:pt x="251" y="90"/>
                      </a:lnTo>
                      <a:lnTo>
                        <a:pt x="289" y="87"/>
                      </a:lnTo>
                      <a:lnTo>
                        <a:pt x="323" y="84"/>
                      </a:lnTo>
                      <a:lnTo>
                        <a:pt x="353" y="78"/>
                      </a:lnTo>
                      <a:lnTo>
                        <a:pt x="377" y="74"/>
                      </a:lnTo>
                      <a:lnTo>
                        <a:pt x="398" y="68"/>
                      </a:lnTo>
                      <a:lnTo>
                        <a:pt x="412" y="62"/>
                      </a:lnTo>
                      <a:lnTo>
                        <a:pt x="420" y="58"/>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80" name="Forma libre 501">
                  <a:extLst>
                    <a:ext uri="{FF2B5EF4-FFF2-40B4-BE49-F238E27FC236}">
                      <a16:creationId xmlns:a16="http://schemas.microsoft.com/office/drawing/2014/main" id="{E030593D-AEDD-4698-6266-F7B03AD765C5}"/>
                    </a:ext>
                  </a:extLst>
                </p:cNvPr>
                <p:cNvSpPr>
                  <a:spLocks/>
                </p:cNvSpPr>
                <p:nvPr/>
              </p:nvSpPr>
              <p:spPr bwMode="auto">
                <a:xfrm>
                  <a:off x="7349992" y="3445510"/>
                  <a:ext cx="133350" cy="23813"/>
                </a:xfrm>
                <a:custGeom>
                  <a:avLst/>
                  <a:gdLst>
                    <a:gd name="T0" fmla="*/ 0 w 421"/>
                    <a:gd name="T1" fmla="*/ 0 h 75"/>
                    <a:gd name="T2" fmla="*/ 0 w 421"/>
                    <a:gd name="T3" fmla="*/ 42 h 75"/>
                    <a:gd name="T4" fmla="*/ 8 w 421"/>
                    <a:gd name="T5" fmla="*/ 46 h 75"/>
                    <a:gd name="T6" fmla="*/ 22 w 421"/>
                    <a:gd name="T7" fmla="*/ 52 h 75"/>
                    <a:gd name="T8" fmla="*/ 43 w 421"/>
                    <a:gd name="T9" fmla="*/ 57 h 75"/>
                    <a:gd name="T10" fmla="*/ 67 w 421"/>
                    <a:gd name="T11" fmla="*/ 62 h 75"/>
                    <a:gd name="T12" fmla="*/ 97 w 421"/>
                    <a:gd name="T13" fmla="*/ 68 h 75"/>
                    <a:gd name="T14" fmla="*/ 130 w 421"/>
                    <a:gd name="T15" fmla="*/ 71 h 75"/>
                    <a:gd name="T16" fmla="*/ 169 w 421"/>
                    <a:gd name="T17" fmla="*/ 74 h 75"/>
                    <a:gd name="T18" fmla="*/ 211 w 421"/>
                    <a:gd name="T19" fmla="*/ 75 h 75"/>
                    <a:gd name="T20" fmla="*/ 253 w 421"/>
                    <a:gd name="T21" fmla="*/ 74 h 75"/>
                    <a:gd name="T22" fmla="*/ 290 w 421"/>
                    <a:gd name="T23" fmla="*/ 71 h 75"/>
                    <a:gd name="T24" fmla="*/ 325 w 421"/>
                    <a:gd name="T25" fmla="*/ 68 h 75"/>
                    <a:gd name="T26" fmla="*/ 355 w 421"/>
                    <a:gd name="T27" fmla="*/ 62 h 75"/>
                    <a:gd name="T28" fmla="*/ 379 w 421"/>
                    <a:gd name="T29" fmla="*/ 57 h 75"/>
                    <a:gd name="T30" fmla="*/ 399 w 421"/>
                    <a:gd name="T31" fmla="*/ 52 h 75"/>
                    <a:gd name="T32" fmla="*/ 414 w 421"/>
                    <a:gd name="T33" fmla="*/ 46 h 75"/>
                    <a:gd name="T34" fmla="*/ 421 w 421"/>
                    <a:gd name="T35" fmla="*/ 42 h 75"/>
                    <a:gd name="T36" fmla="*/ 421 w 421"/>
                    <a:gd name="T37" fmla="*/ 0 h 75"/>
                    <a:gd name="T38" fmla="*/ 410 w 421"/>
                    <a:gd name="T39" fmla="*/ 4 h 75"/>
                    <a:gd name="T40" fmla="*/ 399 w 421"/>
                    <a:gd name="T41" fmla="*/ 8 h 75"/>
                    <a:gd name="T42" fmla="*/ 386 w 421"/>
                    <a:gd name="T43" fmla="*/ 12 h 75"/>
                    <a:gd name="T44" fmla="*/ 373 w 421"/>
                    <a:gd name="T45" fmla="*/ 14 h 75"/>
                    <a:gd name="T46" fmla="*/ 344 w 421"/>
                    <a:gd name="T47" fmla="*/ 19 h 75"/>
                    <a:gd name="T48" fmla="*/ 314 w 421"/>
                    <a:gd name="T49" fmla="*/ 24 h 75"/>
                    <a:gd name="T50" fmla="*/ 284 w 421"/>
                    <a:gd name="T51" fmla="*/ 27 h 75"/>
                    <a:gd name="T52" fmla="*/ 256 w 421"/>
                    <a:gd name="T53" fmla="*/ 28 h 75"/>
                    <a:gd name="T54" fmla="*/ 231 w 421"/>
                    <a:gd name="T55" fmla="*/ 29 h 75"/>
                    <a:gd name="T56" fmla="*/ 211 w 421"/>
                    <a:gd name="T57" fmla="*/ 30 h 75"/>
                    <a:gd name="T58" fmla="*/ 191 w 421"/>
                    <a:gd name="T59" fmla="*/ 29 h 75"/>
                    <a:gd name="T60" fmla="*/ 166 w 421"/>
                    <a:gd name="T61" fmla="*/ 28 h 75"/>
                    <a:gd name="T62" fmla="*/ 138 w 421"/>
                    <a:gd name="T63" fmla="*/ 27 h 75"/>
                    <a:gd name="T64" fmla="*/ 108 w 421"/>
                    <a:gd name="T65" fmla="*/ 24 h 75"/>
                    <a:gd name="T66" fmla="*/ 78 w 421"/>
                    <a:gd name="T67" fmla="*/ 19 h 75"/>
                    <a:gd name="T68" fmla="*/ 49 w 421"/>
                    <a:gd name="T69" fmla="*/ 15 h 75"/>
                    <a:gd name="T70" fmla="*/ 35 w 421"/>
                    <a:gd name="T71" fmla="*/ 12 h 75"/>
                    <a:gd name="T72" fmla="*/ 22 w 421"/>
                    <a:gd name="T73" fmla="*/ 8 h 75"/>
                    <a:gd name="T74" fmla="*/ 10 w 421"/>
                    <a:gd name="T75" fmla="*/ 4 h 75"/>
                    <a:gd name="T76" fmla="*/ 0 w 421"/>
                    <a:gd name="T77" fmla="*/ 0 h 75"/>
                    <a:gd name="T78" fmla="*/ 0 w 421"/>
                    <a:gd name="T7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1" h="75">
                      <a:moveTo>
                        <a:pt x="0" y="0"/>
                      </a:moveTo>
                      <a:lnTo>
                        <a:pt x="0" y="42"/>
                      </a:lnTo>
                      <a:lnTo>
                        <a:pt x="8" y="46"/>
                      </a:lnTo>
                      <a:lnTo>
                        <a:pt x="22" y="52"/>
                      </a:lnTo>
                      <a:lnTo>
                        <a:pt x="43" y="57"/>
                      </a:lnTo>
                      <a:lnTo>
                        <a:pt x="67" y="62"/>
                      </a:lnTo>
                      <a:lnTo>
                        <a:pt x="97" y="68"/>
                      </a:lnTo>
                      <a:lnTo>
                        <a:pt x="130" y="71"/>
                      </a:lnTo>
                      <a:lnTo>
                        <a:pt x="169" y="74"/>
                      </a:lnTo>
                      <a:lnTo>
                        <a:pt x="211" y="75"/>
                      </a:lnTo>
                      <a:lnTo>
                        <a:pt x="253" y="74"/>
                      </a:lnTo>
                      <a:lnTo>
                        <a:pt x="290" y="71"/>
                      </a:lnTo>
                      <a:lnTo>
                        <a:pt x="325" y="68"/>
                      </a:lnTo>
                      <a:lnTo>
                        <a:pt x="355" y="62"/>
                      </a:lnTo>
                      <a:lnTo>
                        <a:pt x="379" y="57"/>
                      </a:lnTo>
                      <a:lnTo>
                        <a:pt x="399" y="52"/>
                      </a:lnTo>
                      <a:lnTo>
                        <a:pt x="414" y="46"/>
                      </a:lnTo>
                      <a:lnTo>
                        <a:pt x="421" y="42"/>
                      </a:lnTo>
                      <a:lnTo>
                        <a:pt x="421" y="0"/>
                      </a:lnTo>
                      <a:lnTo>
                        <a:pt x="410" y="4"/>
                      </a:lnTo>
                      <a:lnTo>
                        <a:pt x="399" y="8"/>
                      </a:lnTo>
                      <a:lnTo>
                        <a:pt x="386" y="12"/>
                      </a:lnTo>
                      <a:lnTo>
                        <a:pt x="373" y="14"/>
                      </a:lnTo>
                      <a:lnTo>
                        <a:pt x="344" y="19"/>
                      </a:lnTo>
                      <a:lnTo>
                        <a:pt x="314" y="24"/>
                      </a:lnTo>
                      <a:lnTo>
                        <a:pt x="284" y="27"/>
                      </a:lnTo>
                      <a:lnTo>
                        <a:pt x="256" y="28"/>
                      </a:lnTo>
                      <a:lnTo>
                        <a:pt x="231" y="29"/>
                      </a:lnTo>
                      <a:lnTo>
                        <a:pt x="211" y="30"/>
                      </a:lnTo>
                      <a:lnTo>
                        <a:pt x="191" y="29"/>
                      </a:lnTo>
                      <a:lnTo>
                        <a:pt x="166" y="28"/>
                      </a:lnTo>
                      <a:lnTo>
                        <a:pt x="138" y="27"/>
                      </a:lnTo>
                      <a:lnTo>
                        <a:pt x="108" y="24"/>
                      </a:lnTo>
                      <a:lnTo>
                        <a:pt x="78" y="19"/>
                      </a:lnTo>
                      <a:lnTo>
                        <a:pt x="49" y="15"/>
                      </a:lnTo>
                      <a:lnTo>
                        <a:pt x="35" y="12"/>
                      </a:lnTo>
                      <a:lnTo>
                        <a:pt x="22" y="8"/>
                      </a:lnTo>
                      <a:lnTo>
                        <a:pt x="10" y="4"/>
                      </a:lnTo>
                      <a:lnTo>
                        <a:pt x="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81" name="Forma libre 502">
                  <a:extLst>
                    <a:ext uri="{FF2B5EF4-FFF2-40B4-BE49-F238E27FC236}">
                      <a16:creationId xmlns:a16="http://schemas.microsoft.com/office/drawing/2014/main" id="{8077B2F2-4257-F4EF-717C-BC28B82832EF}"/>
                    </a:ext>
                  </a:extLst>
                </p:cNvPr>
                <p:cNvSpPr>
                  <a:spLocks/>
                </p:cNvSpPr>
                <p:nvPr/>
              </p:nvSpPr>
              <p:spPr bwMode="auto">
                <a:xfrm>
                  <a:off x="7349992" y="3516947"/>
                  <a:ext cx="133350" cy="23813"/>
                </a:xfrm>
                <a:custGeom>
                  <a:avLst/>
                  <a:gdLst>
                    <a:gd name="T0" fmla="*/ 0 w 421"/>
                    <a:gd name="T1" fmla="*/ 0 h 75"/>
                    <a:gd name="T2" fmla="*/ 0 w 421"/>
                    <a:gd name="T3" fmla="*/ 42 h 75"/>
                    <a:gd name="T4" fmla="*/ 8 w 421"/>
                    <a:gd name="T5" fmla="*/ 48 h 75"/>
                    <a:gd name="T6" fmla="*/ 22 w 421"/>
                    <a:gd name="T7" fmla="*/ 53 h 75"/>
                    <a:gd name="T8" fmla="*/ 43 w 421"/>
                    <a:gd name="T9" fmla="*/ 58 h 75"/>
                    <a:gd name="T10" fmla="*/ 67 w 421"/>
                    <a:gd name="T11" fmla="*/ 64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4 h 75"/>
                    <a:gd name="T28" fmla="*/ 379 w 421"/>
                    <a:gd name="T29" fmla="*/ 58 h 75"/>
                    <a:gd name="T30" fmla="*/ 399 w 421"/>
                    <a:gd name="T31" fmla="*/ 53 h 75"/>
                    <a:gd name="T32" fmla="*/ 414 w 421"/>
                    <a:gd name="T33" fmla="*/ 48 h 75"/>
                    <a:gd name="T34" fmla="*/ 421 w 421"/>
                    <a:gd name="T35" fmla="*/ 42 h 75"/>
                    <a:gd name="T36" fmla="*/ 421 w 421"/>
                    <a:gd name="T37" fmla="*/ 0 h 75"/>
                    <a:gd name="T38" fmla="*/ 410 w 421"/>
                    <a:gd name="T39" fmla="*/ 5 h 75"/>
                    <a:gd name="T40" fmla="*/ 399 w 421"/>
                    <a:gd name="T41" fmla="*/ 9 h 75"/>
                    <a:gd name="T42" fmla="*/ 386 w 421"/>
                    <a:gd name="T43" fmla="*/ 12 h 75"/>
                    <a:gd name="T44" fmla="*/ 373 w 421"/>
                    <a:gd name="T45" fmla="*/ 15 h 75"/>
                    <a:gd name="T46" fmla="*/ 344 w 421"/>
                    <a:gd name="T47" fmla="*/ 21 h 75"/>
                    <a:gd name="T48" fmla="*/ 314 w 421"/>
                    <a:gd name="T49" fmla="*/ 24 h 75"/>
                    <a:gd name="T50" fmla="*/ 284 w 421"/>
                    <a:gd name="T51" fmla="*/ 27 h 75"/>
                    <a:gd name="T52" fmla="*/ 256 w 421"/>
                    <a:gd name="T53" fmla="*/ 29 h 75"/>
                    <a:gd name="T54" fmla="*/ 231 w 421"/>
                    <a:gd name="T55" fmla="*/ 30 h 75"/>
                    <a:gd name="T56" fmla="*/ 211 w 421"/>
                    <a:gd name="T57" fmla="*/ 30 h 75"/>
                    <a:gd name="T58" fmla="*/ 191 w 421"/>
                    <a:gd name="T59" fmla="*/ 30 h 75"/>
                    <a:gd name="T60" fmla="*/ 166 w 421"/>
                    <a:gd name="T61" fmla="*/ 29 h 75"/>
                    <a:gd name="T62" fmla="*/ 138 w 421"/>
                    <a:gd name="T63" fmla="*/ 27 h 75"/>
                    <a:gd name="T64" fmla="*/ 108 w 421"/>
                    <a:gd name="T65" fmla="*/ 24 h 75"/>
                    <a:gd name="T66" fmla="*/ 78 w 421"/>
                    <a:gd name="T67" fmla="*/ 21 h 75"/>
                    <a:gd name="T68" fmla="*/ 49 w 421"/>
                    <a:gd name="T69" fmla="*/ 15 h 75"/>
                    <a:gd name="T70" fmla="*/ 35 w 421"/>
                    <a:gd name="T71" fmla="*/ 12 h 75"/>
                    <a:gd name="T72" fmla="*/ 22 w 421"/>
                    <a:gd name="T73" fmla="*/ 9 h 75"/>
                    <a:gd name="T74" fmla="*/ 10 w 421"/>
                    <a:gd name="T75" fmla="*/ 5 h 75"/>
                    <a:gd name="T76" fmla="*/ 0 w 421"/>
                    <a:gd name="T77" fmla="*/ 1 h 75"/>
                    <a:gd name="T78" fmla="*/ 0 w 421"/>
                    <a:gd name="T7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1" h="75">
                      <a:moveTo>
                        <a:pt x="0" y="0"/>
                      </a:moveTo>
                      <a:lnTo>
                        <a:pt x="0" y="42"/>
                      </a:lnTo>
                      <a:lnTo>
                        <a:pt x="8" y="48"/>
                      </a:lnTo>
                      <a:lnTo>
                        <a:pt x="22" y="53"/>
                      </a:lnTo>
                      <a:lnTo>
                        <a:pt x="43" y="58"/>
                      </a:lnTo>
                      <a:lnTo>
                        <a:pt x="67" y="64"/>
                      </a:lnTo>
                      <a:lnTo>
                        <a:pt x="97" y="68"/>
                      </a:lnTo>
                      <a:lnTo>
                        <a:pt x="130" y="72"/>
                      </a:lnTo>
                      <a:lnTo>
                        <a:pt x="169" y="74"/>
                      </a:lnTo>
                      <a:lnTo>
                        <a:pt x="211" y="75"/>
                      </a:lnTo>
                      <a:lnTo>
                        <a:pt x="253" y="74"/>
                      </a:lnTo>
                      <a:lnTo>
                        <a:pt x="290" y="72"/>
                      </a:lnTo>
                      <a:lnTo>
                        <a:pt x="325" y="68"/>
                      </a:lnTo>
                      <a:lnTo>
                        <a:pt x="355" y="64"/>
                      </a:lnTo>
                      <a:lnTo>
                        <a:pt x="379" y="58"/>
                      </a:lnTo>
                      <a:lnTo>
                        <a:pt x="399" y="53"/>
                      </a:lnTo>
                      <a:lnTo>
                        <a:pt x="414" y="48"/>
                      </a:lnTo>
                      <a:lnTo>
                        <a:pt x="421" y="42"/>
                      </a:lnTo>
                      <a:lnTo>
                        <a:pt x="421" y="0"/>
                      </a:lnTo>
                      <a:lnTo>
                        <a:pt x="410" y="5"/>
                      </a:lnTo>
                      <a:lnTo>
                        <a:pt x="399" y="9"/>
                      </a:lnTo>
                      <a:lnTo>
                        <a:pt x="386" y="12"/>
                      </a:lnTo>
                      <a:lnTo>
                        <a:pt x="373" y="15"/>
                      </a:lnTo>
                      <a:lnTo>
                        <a:pt x="344" y="21"/>
                      </a:lnTo>
                      <a:lnTo>
                        <a:pt x="314" y="24"/>
                      </a:lnTo>
                      <a:lnTo>
                        <a:pt x="284" y="27"/>
                      </a:lnTo>
                      <a:lnTo>
                        <a:pt x="256" y="29"/>
                      </a:lnTo>
                      <a:lnTo>
                        <a:pt x="231" y="30"/>
                      </a:lnTo>
                      <a:lnTo>
                        <a:pt x="211" y="30"/>
                      </a:lnTo>
                      <a:lnTo>
                        <a:pt x="191" y="30"/>
                      </a:lnTo>
                      <a:lnTo>
                        <a:pt x="166" y="29"/>
                      </a:lnTo>
                      <a:lnTo>
                        <a:pt x="138" y="27"/>
                      </a:lnTo>
                      <a:lnTo>
                        <a:pt x="108" y="24"/>
                      </a:lnTo>
                      <a:lnTo>
                        <a:pt x="78" y="21"/>
                      </a:lnTo>
                      <a:lnTo>
                        <a:pt x="49" y="15"/>
                      </a:lnTo>
                      <a:lnTo>
                        <a:pt x="35" y="12"/>
                      </a:lnTo>
                      <a:lnTo>
                        <a:pt x="22" y="9"/>
                      </a:lnTo>
                      <a:lnTo>
                        <a:pt x="10" y="5"/>
                      </a:lnTo>
                      <a:lnTo>
                        <a:pt x="0" y="1"/>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82" name="Forma libre 503">
                  <a:extLst>
                    <a:ext uri="{FF2B5EF4-FFF2-40B4-BE49-F238E27FC236}">
                      <a16:creationId xmlns:a16="http://schemas.microsoft.com/office/drawing/2014/main" id="{85636ADF-CB3B-45C1-C926-725CE2F7EE41}"/>
                    </a:ext>
                  </a:extLst>
                </p:cNvPr>
                <p:cNvSpPr>
                  <a:spLocks/>
                </p:cNvSpPr>
                <p:nvPr/>
              </p:nvSpPr>
              <p:spPr bwMode="auto">
                <a:xfrm>
                  <a:off x="7349992" y="3493135"/>
                  <a:ext cx="133350" cy="23813"/>
                </a:xfrm>
                <a:custGeom>
                  <a:avLst/>
                  <a:gdLst>
                    <a:gd name="T0" fmla="*/ 0 w 421"/>
                    <a:gd name="T1" fmla="*/ 0 h 75"/>
                    <a:gd name="T2" fmla="*/ 0 w 421"/>
                    <a:gd name="T3" fmla="*/ 42 h 75"/>
                    <a:gd name="T4" fmla="*/ 8 w 421"/>
                    <a:gd name="T5" fmla="*/ 47 h 75"/>
                    <a:gd name="T6" fmla="*/ 22 w 421"/>
                    <a:gd name="T7" fmla="*/ 53 h 75"/>
                    <a:gd name="T8" fmla="*/ 43 w 421"/>
                    <a:gd name="T9" fmla="*/ 58 h 75"/>
                    <a:gd name="T10" fmla="*/ 67 w 421"/>
                    <a:gd name="T11" fmla="*/ 64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4 h 75"/>
                    <a:gd name="T28" fmla="*/ 379 w 421"/>
                    <a:gd name="T29" fmla="*/ 58 h 75"/>
                    <a:gd name="T30" fmla="*/ 399 w 421"/>
                    <a:gd name="T31" fmla="*/ 53 h 75"/>
                    <a:gd name="T32" fmla="*/ 414 w 421"/>
                    <a:gd name="T33" fmla="*/ 47 h 75"/>
                    <a:gd name="T34" fmla="*/ 421 w 421"/>
                    <a:gd name="T35" fmla="*/ 42 h 75"/>
                    <a:gd name="T36" fmla="*/ 421 w 421"/>
                    <a:gd name="T37" fmla="*/ 0 h 75"/>
                    <a:gd name="T38" fmla="*/ 410 w 421"/>
                    <a:gd name="T39" fmla="*/ 5 h 75"/>
                    <a:gd name="T40" fmla="*/ 399 w 421"/>
                    <a:gd name="T41" fmla="*/ 9 h 75"/>
                    <a:gd name="T42" fmla="*/ 386 w 421"/>
                    <a:gd name="T43" fmla="*/ 12 h 75"/>
                    <a:gd name="T44" fmla="*/ 373 w 421"/>
                    <a:gd name="T45" fmla="*/ 15 h 75"/>
                    <a:gd name="T46" fmla="*/ 344 w 421"/>
                    <a:gd name="T47" fmla="*/ 21 h 75"/>
                    <a:gd name="T48" fmla="*/ 314 w 421"/>
                    <a:gd name="T49" fmla="*/ 24 h 75"/>
                    <a:gd name="T50" fmla="*/ 284 w 421"/>
                    <a:gd name="T51" fmla="*/ 27 h 75"/>
                    <a:gd name="T52" fmla="*/ 256 w 421"/>
                    <a:gd name="T53" fmla="*/ 29 h 75"/>
                    <a:gd name="T54" fmla="*/ 231 w 421"/>
                    <a:gd name="T55" fmla="*/ 30 h 75"/>
                    <a:gd name="T56" fmla="*/ 211 w 421"/>
                    <a:gd name="T57" fmla="*/ 30 h 75"/>
                    <a:gd name="T58" fmla="*/ 191 w 421"/>
                    <a:gd name="T59" fmla="*/ 30 h 75"/>
                    <a:gd name="T60" fmla="*/ 166 w 421"/>
                    <a:gd name="T61" fmla="*/ 29 h 75"/>
                    <a:gd name="T62" fmla="*/ 138 w 421"/>
                    <a:gd name="T63" fmla="*/ 27 h 75"/>
                    <a:gd name="T64" fmla="*/ 108 w 421"/>
                    <a:gd name="T65" fmla="*/ 24 h 75"/>
                    <a:gd name="T66" fmla="*/ 78 w 421"/>
                    <a:gd name="T67" fmla="*/ 21 h 75"/>
                    <a:gd name="T68" fmla="*/ 49 w 421"/>
                    <a:gd name="T69" fmla="*/ 15 h 75"/>
                    <a:gd name="T70" fmla="*/ 35 w 421"/>
                    <a:gd name="T71" fmla="*/ 12 h 75"/>
                    <a:gd name="T72" fmla="*/ 22 w 421"/>
                    <a:gd name="T73" fmla="*/ 9 h 75"/>
                    <a:gd name="T74" fmla="*/ 10 w 421"/>
                    <a:gd name="T75" fmla="*/ 5 h 75"/>
                    <a:gd name="T76" fmla="*/ 0 w 421"/>
                    <a:gd name="T7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75">
                      <a:moveTo>
                        <a:pt x="0" y="0"/>
                      </a:moveTo>
                      <a:lnTo>
                        <a:pt x="0" y="42"/>
                      </a:lnTo>
                      <a:lnTo>
                        <a:pt x="8" y="47"/>
                      </a:lnTo>
                      <a:lnTo>
                        <a:pt x="22" y="53"/>
                      </a:lnTo>
                      <a:lnTo>
                        <a:pt x="43" y="58"/>
                      </a:lnTo>
                      <a:lnTo>
                        <a:pt x="67" y="64"/>
                      </a:lnTo>
                      <a:lnTo>
                        <a:pt x="97" y="68"/>
                      </a:lnTo>
                      <a:lnTo>
                        <a:pt x="130" y="72"/>
                      </a:lnTo>
                      <a:lnTo>
                        <a:pt x="169" y="74"/>
                      </a:lnTo>
                      <a:lnTo>
                        <a:pt x="211" y="75"/>
                      </a:lnTo>
                      <a:lnTo>
                        <a:pt x="253" y="74"/>
                      </a:lnTo>
                      <a:lnTo>
                        <a:pt x="290" y="72"/>
                      </a:lnTo>
                      <a:lnTo>
                        <a:pt x="325" y="68"/>
                      </a:lnTo>
                      <a:lnTo>
                        <a:pt x="355" y="64"/>
                      </a:lnTo>
                      <a:lnTo>
                        <a:pt x="379" y="58"/>
                      </a:lnTo>
                      <a:lnTo>
                        <a:pt x="399" y="53"/>
                      </a:lnTo>
                      <a:lnTo>
                        <a:pt x="414" y="47"/>
                      </a:lnTo>
                      <a:lnTo>
                        <a:pt x="421" y="42"/>
                      </a:lnTo>
                      <a:lnTo>
                        <a:pt x="421" y="0"/>
                      </a:lnTo>
                      <a:lnTo>
                        <a:pt x="410" y="5"/>
                      </a:lnTo>
                      <a:lnTo>
                        <a:pt x="399" y="9"/>
                      </a:lnTo>
                      <a:lnTo>
                        <a:pt x="386" y="12"/>
                      </a:lnTo>
                      <a:lnTo>
                        <a:pt x="373" y="15"/>
                      </a:lnTo>
                      <a:lnTo>
                        <a:pt x="344" y="21"/>
                      </a:lnTo>
                      <a:lnTo>
                        <a:pt x="314" y="24"/>
                      </a:lnTo>
                      <a:lnTo>
                        <a:pt x="284" y="27"/>
                      </a:lnTo>
                      <a:lnTo>
                        <a:pt x="256" y="29"/>
                      </a:lnTo>
                      <a:lnTo>
                        <a:pt x="231" y="30"/>
                      </a:lnTo>
                      <a:lnTo>
                        <a:pt x="211" y="30"/>
                      </a:lnTo>
                      <a:lnTo>
                        <a:pt x="191" y="30"/>
                      </a:lnTo>
                      <a:lnTo>
                        <a:pt x="166" y="29"/>
                      </a:lnTo>
                      <a:lnTo>
                        <a:pt x="138" y="27"/>
                      </a:lnTo>
                      <a:lnTo>
                        <a:pt x="108" y="24"/>
                      </a:lnTo>
                      <a:lnTo>
                        <a:pt x="78" y="21"/>
                      </a:lnTo>
                      <a:lnTo>
                        <a:pt x="49" y="15"/>
                      </a:lnTo>
                      <a:lnTo>
                        <a:pt x="35" y="12"/>
                      </a:lnTo>
                      <a:lnTo>
                        <a:pt x="22" y="9"/>
                      </a:lnTo>
                      <a:lnTo>
                        <a:pt x="10" y="5"/>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83" name="Forma libre 504">
                  <a:extLst>
                    <a:ext uri="{FF2B5EF4-FFF2-40B4-BE49-F238E27FC236}">
                      <a16:creationId xmlns:a16="http://schemas.microsoft.com/office/drawing/2014/main" id="{92E27071-2199-0D55-D9FA-663205BF9119}"/>
                    </a:ext>
                  </a:extLst>
                </p:cNvPr>
                <p:cNvSpPr>
                  <a:spLocks/>
                </p:cNvSpPr>
                <p:nvPr/>
              </p:nvSpPr>
              <p:spPr bwMode="auto">
                <a:xfrm>
                  <a:off x="7349992" y="3469322"/>
                  <a:ext cx="133350" cy="23813"/>
                </a:xfrm>
                <a:custGeom>
                  <a:avLst/>
                  <a:gdLst>
                    <a:gd name="T0" fmla="*/ 0 w 421"/>
                    <a:gd name="T1" fmla="*/ 0 h 75"/>
                    <a:gd name="T2" fmla="*/ 0 w 421"/>
                    <a:gd name="T3" fmla="*/ 42 h 75"/>
                    <a:gd name="T4" fmla="*/ 8 w 421"/>
                    <a:gd name="T5" fmla="*/ 46 h 75"/>
                    <a:gd name="T6" fmla="*/ 22 w 421"/>
                    <a:gd name="T7" fmla="*/ 52 h 75"/>
                    <a:gd name="T8" fmla="*/ 43 w 421"/>
                    <a:gd name="T9" fmla="*/ 58 h 75"/>
                    <a:gd name="T10" fmla="*/ 67 w 421"/>
                    <a:gd name="T11" fmla="*/ 63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3 h 75"/>
                    <a:gd name="T28" fmla="*/ 379 w 421"/>
                    <a:gd name="T29" fmla="*/ 58 h 75"/>
                    <a:gd name="T30" fmla="*/ 399 w 421"/>
                    <a:gd name="T31" fmla="*/ 52 h 75"/>
                    <a:gd name="T32" fmla="*/ 414 w 421"/>
                    <a:gd name="T33" fmla="*/ 47 h 75"/>
                    <a:gd name="T34" fmla="*/ 421 w 421"/>
                    <a:gd name="T35" fmla="*/ 42 h 75"/>
                    <a:gd name="T36" fmla="*/ 421 w 421"/>
                    <a:gd name="T37" fmla="*/ 0 h 75"/>
                    <a:gd name="T38" fmla="*/ 410 w 421"/>
                    <a:gd name="T39" fmla="*/ 4 h 75"/>
                    <a:gd name="T40" fmla="*/ 399 w 421"/>
                    <a:gd name="T41" fmla="*/ 9 h 75"/>
                    <a:gd name="T42" fmla="*/ 386 w 421"/>
                    <a:gd name="T43" fmla="*/ 12 h 75"/>
                    <a:gd name="T44" fmla="*/ 373 w 421"/>
                    <a:gd name="T45" fmla="*/ 15 h 75"/>
                    <a:gd name="T46" fmla="*/ 344 w 421"/>
                    <a:gd name="T47" fmla="*/ 19 h 75"/>
                    <a:gd name="T48" fmla="*/ 314 w 421"/>
                    <a:gd name="T49" fmla="*/ 24 h 75"/>
                    <a:gd name="T50" fmla="*/ 284 w 421"/>
                    <a:gd name="T51" fmla="*/ 27 h 75"/>
                    <a:gd name="T52" fmla="*/ 256 w 421"/>
                    <a:gd name="T53" fmla="*/ 29 h 75"/>
                    <a:gd name="T54" fmla="*/ 231 w 421"/>
                    <a:gd name="T55" fmla="*/ 29 h 75"/>
                    <a:gd name="T56" fmla="*/ 211 w 421"/>
                    <a:gd name="T57" fmla="*/ 30 h 75"/>
                    <a:gd name="T58" fmla="*/ 191 w 421"/>
                    <a:gd name="T59" fmla="*/ 29 h 75"/>
                    <a:gd name="T60" fmla="*/ 166 w 421"/>
                    <a:gd name="T61" fmla="*/ 28 h 75"/>
                    <a:gd name="T62" fmla="*/ 138 w 421"/>
                    <a:gd name="T63" fmla="*/ 27 h 75"/>
                    <a:gd name="T64" fmla="*/ 108 w 421"/>
                    <a:gd name="T65" fmla="*/ 24 h 75"/>
                    <a:gd name="T66" fmla="*/ 78 w 421"/>
                    <a:gd name="T67" fmla="*/ 19 h 75"/>
                    <a:gd name="T68" fmla="*/ 49 w 421"/>
                    <a:gd name="T69" fmla="*/ 15 h 75"/>
                    <a:gd name="T70" fmla="*/ 35 w 421"/>
                    <a:gd name="T71" fmla="*/ 12 h 75"/>
                    <a:gd name="T72" fmla="*/ 22 w 421"/>
                    <a:gd name="T73" fmla="*/ 9 h 75"/>
                    <a:gd name="T74" fmla="*/ 10 w 421"/>
                    <a:gd name="T75" fmla="*/ 4 h 75"/>
                    <a:gd name="T76" fmla="*/ 0 w 421"/>
                    <a:gd name="T7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75">
                      <a:moveTo>
                        <a:pt x="0" y="0"/>
                      </a:moveTo>
                      <a:lnTo>
                        <a:pt x="0" y="42"/>
                      </a:lnTo>
                      <a:lnTo>
                        <a:pt x="8" y="46"/>
                      </a:lnTo>
                      <a:lnTo>
                        <a:pt x="22" y="52"/>
                      </a:lnTo>
                      <a:lnTo>
                        <a:pt x="43" y="58"/>
                      </a:lnTo>
                      <a:lnTo>
                        <a:pt x="67" y="63"/>
                      </a:lnTo>
                      <a:lnTo>
                        <a:pt x="97" y="68"/>
                      </a:lnTo>
                      <a:lnTo>
                        <a:pt x="130" y="72"/>
                      </a:lnTo>
                      <a:lnTo>
                        <a:pt x="169" y="74"/>
                      </a:lnTo>
                      <a:lnTo>
                        <a:pt x="211" y="75"/>
                      </a:lnTo>
                      <a:lnTo>
                        <a:pt x="253" y="74"/>
                      </a:lnTo>
                      <a:lnTo>
                        <a:pt x="290" y="72"/>
                      </a:lnTo>
                      <a:lnTo>
                        <a:pt x="325" y="68"/>
                      </a:lnTo>
                      <a:lnTo>
                        <a:pt x="355" y="63"/>
                      </a:lnTo>
                      <a:lnTo>
                        <a:pt x="379" y="58"/>
                      </a:lnTo>
                      <a:lnTo>
                        <a:pt x="399" y="52"/>
                      </a:lnTo>
                      <a:lnTo>
                        <a:pt x="414" y="47"/>
                      </a:lnTo>
                      <a:lnTo>
                        <a:pt x="421" y="42"/>
                      </a:lnTo>
                      <a:lnTo>
                        <a:pt x="421" y="0"/>
                      </a:lnTo>
                      <a:lnTo>
                        <a:pt x="410" y="4"/>
                      </a:lnTo>
                      <a:lnTo>
                        <a:pt x="399" y="9"/>
                      </a:lnTo>
                      <a:lnTo>
                        <a:pt x="386" y="12"/>
                      </a:lnTo>
                      <a:lnTo>
                        <a:pt x="373" y="15"/>
                      </a:lnTo>
                      <a:lnTo>
                        <a:pt x="344" y="19"/>
                      </a:lnTo>
                      <a:lnTo>
                        <a:pt x="314" y="24"/>
                      </a:lnTo>
                      <a:lnTo>
                        <a:pt x="284" y="27"/>
                      </a:lnTo>
                      <a:lnTo>
                        <a:pt x="256" y="29"/>
                      </a:lnTo>
                      <a:lnTo>
                        <a:pt x="231" y="29"/>
                      </a:lnTo>
                      <a:lnTo>
                        <a:pt x="211" y="30"/>
                      </a:lnTo>
                      <a:lnTo>
                        <a:pt x="191" y="29"/>
                      </a:lnTo>
                      <a:lnTo>
                        <a:pt x="166" y="28"/>
                      </a:lnTo>
                      <a:lnTo>
                        <a:pt x="138" y="27"/>
                      </a:lnTo>
                      <a:lnTo>
                        <a:pt x="108" y="24"/>
                      </a:lnTo>
                      <a:lnTo>
                        <a:pt x="78" y="19"/>
                      </a:lnTo>
                      <a:lnTo>
                        <a:pt x="49" y="15"/>
                      </a:lnTo>
                      <a:lnTo>
                        <a:pt x="35" y="12"/>
                      </a:lnTo>
                      <a:lnTo>
                        <a:pt x="22" y="9"/>
                      </a:lnTo>
                      <a:lnTo>
                        <a:pt x="10" y="4"/>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grpSp>
          <p:sp>
            <p:nvSpPr>
              <p:cNvPr id="99" name="Forma libre 950" descr="Ícono de un pedazo de papel.">
                <a:extLst>
                  <a:ext uri="{FF2B5EF4-FFF2-40B4-BE49-F238E27FC236}">
                    <a16:creationId xmlns:a16="http://schemas.microsoft.com/office/drawing/2014/main" id="{FC4C07C9-1476-63C4-462A-F7FC4DB59BE1}"/>
                  </a:ext>
                </a:extLst>
              </p:cNvPr>
              <p:cNvSpPr>
                <a:spLocks noEditPoints="1"/>
              </p:cNvSpPr>
              <p:nvPr/>
            </p:nvSpPr>
            <p:spPr bwMode="auto">
              <a:xfrm>
                <a:off x="6527349" y="5763568"/>
                <a:ext cx="196024" cy="246221"/>
              </a:xfrm>
              <a:custGeom>
                <a:avLst/>
                <a:gdLst>
                  <a:gd name="T0" fmla="*/ 542 w 553"/>
                  <a:gd name="T1" fmla="*/ 205 h 722"/>
                  <a:gd name="T2" fmla="*/ 323 w 553"/>
                  <a:gd name="T3" fmla="*/ 313 h 722"/>
                  <a:gd name="T4" fmla="*/ 312 w 553"/>
                  <a:gd name="T5" fmla="*/ 306 h 722"/>
                  <a:gd name="T6" fmla="*/ 315 w 553"/>
                  <a:gd name="T7" fmla="*/ 293 h 722"/>
                  <a:gd name="T8" fmla="*/ 444 w 553"/>
                  <a:gd name="T9" fmla="*/ 289 h 722"/>
                  <a:gd name="T10" fmla="*/ 455 w 553"/>
                  <a:gd name="T11" fmla="*/ 297 h 722"/>
                  <a:gd name="T12" fmla="*/ 452 w 553"/>
                  <a:gd name="T13" fmla="*/ 310 h 722"/>
                  <a:gd name="T14" fmla="*/ 444 w 553"/>
                  <a:gd name="T15" fmla="*/ 433 h 722"/>
                  <a:gd name="T16" fmla="*/ 315 w 553"/>
                  <a:gd name="T17" fmla="*/ 430 h 722"/>
                  <a:gd name="T18" fmla="*/ 312 w 553"/>
                  <a:gd name="T19" fmla="*/ 417 h 722"/>
                  <a:gd name="T20" fmla="*/ 323 w 553"/>
                  <a:gd name="T21" fmla="*/ 409 h 722"/>
                  <a:gd name="T22" fmla="*/ 452 w 553"/>
                  <a:gd name="T23" fmla="*/ 413 h 722"/>
                  <a:gd name="T24" fmla="*/ 455 w 553"/>
                  <a:gd name="T25" fmla="*/ 426 h 722"/>
                  <a:gd name="T26" fmla="*/ 444 w 553"/>
                  <a:gd name="T27" fmla="*/ 433 h 722"/>
                  <a:gd name="T28" fmla="*/ 318 w 553"/>
                  <a:gd name="T29" fmla="*/ 577 h 722"/>
                  <a:gd name="T30" fmla="*/ 311 w 553"/>
                  <a:gd name="T31" fmla="*/ 566 h 722"/>
                  <a:gd name="T32" fmla="*/ 318 w 553"/>
                  <a:gd name="T33" fmla="*/ 555 h 722"/>
                  <a:gd name="T34" fmla="*/ 449 w 553"/>
                  <a:gd name="T35" fmla="*/ 555 h 722"/>
                  <a:gd name="T36" fmla="*/ 456 w 553"/>
                  <a:gd name="T37" fmla="*/ 566 h 722"/>
                  <a:gd name="T38" fmla="*/ 449 w 553"/>
                  <a:gd name="T39" fmla="*/ 577 h 722"/>
                  <a:gd name="T40" fmla="*/ 194 w 553"/>
                  <a:gd name="T41" fmla="*/ 325 h 722"/>
                  <a:gd name="T42" fmla="*/ 181 w 553"/>
                  <a:gd name="T43" fmla="*/ 327 h 722"/>
                  <a:gd name="T44" fmla="*/ 129 w 553"/>
                  <a:gd name="T45" fmla="*/ 275 h 722"/>
                  <a:gd name="T46" fmla="*/ 132 w 553"/>
                  <a:gd name="T47" fmla="*/ 262 h 722"/>
                  <a:gd name="T48" fmla="*/ 145 w 553"/>
                  <a:gd name="T49" fmla="*/ 260 h 722"/>
                  <a:gd name="T50" fmla="*/ 253 w 553"/>
                  <a:gd name="T51" fmla="*/ 232 h 722"/>
                  <a:gd name="T52" fmla="*/ 267 w 553"/>
                  <a:gd name="T53" fmla="*/ 230 h 722"/>
                  <a:gd name="T54" fmla="*/ 274 w 553"/>
                  <a:gd name="T55" fmla="*/ 240 h 722"/>
                  <a:gd name="T56" fmla="*/ 271 w 553"/>
                  <a:gd name="T57" fmla="*/ 386 h 722"/>
                  <a:gd name="T58" fmla="*/ 186 w 553"/>
                  <a:gd name="T59" fmla="*/ 465 h 722"/>
                  <a:gd name="T60" fmla="*/ 132 w 553"/>
                  <a:gd name="T61" fmla="*/ 415 h 722"/>
                  <a:gd name="T62" fmla="*/ 129 w 553"/>
                  <a:gd name="T63" fmla="*/ 403 h 722"/>
                  <a:gd name="T64" fmla="*/ 140 w 553"/>
                  <a:gd name="T65" fmla="*/ 395 h 722"/>
                  <a:gd name="T66" fmla="*/ 186 w 553"/>
                  <a:gd name="T67" fmla="*/ 436 h 722"/>
                  <a:gd name="T68" fmla="*/ 262 w 553"/>
                  <a:gd name="T69" fmla="*/ 365 h 722"/>
                  <a:gd name="T70" fmla="*/ 273 w 553"/>
                  <a:gd name="T71" fmla="*/ 372 h 722"/>
                  <a:gd name="T72" fmla="*/ 271 w 553"/>
                  <a:gd name="T73" fmla="*/ 386 h 722"/>
                  <a:gd name="T74" fmla="*/ 190 w 553"/>
                  <a:gd name="T75" fmla="*/ 601 h 722"/>
                  <a:gd name="T76" fmla="*/ 178 w 553"/>
                  <a:gd name="T77" fmla="*/ 599 h 722"/>
                  <a:gd name="T78" fmla="*/ 128 w 553"/>
                  <a:gd name="T79" fmla="*/ 545 h 722"/>
                  <a:gd name="T80" fmla="*/ 136 w 553"/>
                  <a:gd name="T81" fmla="*/ 533 h 722"/>
                  <a:gd name="T82" fmla="*/ 149 w 553"/>
                  <a:gd name="T83" fmla="*/ 535 h 722"/>
                  <a:gd name="T84" fmla="*/ 258 w 553"/>
                  <a:gd name="T85" fmla="*/ 502 h 722"/>
                  <a:gd name="T86" fmla="*/ 271 w 553"/>
                  <a:gd name="T87" fmla="*/ 505 h 722"/>
                  <a:gd name="T88" fmla="*/ 273 w 553"/>
                  <a:gd name="T89" fmla="*/ 518 h 722"/>
                  <a:gd name="T90" fmla="*/ 357 w 553"/>
                  <a:gd name="T91" fmla="*/ 3 h 722"/>
                  <a:gd name="T92" fmla="*/ 12 w 553"/>
                  <a:gd name="T93" fmla="*/ 0 h 722"/>
                  <a:gd name="T94" fmla="*/ 1 w 553"/>
                  <a:gd name="T95" fmla="*/ 7 h 722"/>
                  <a:gd name="T96" fmla="*/ 1 w 553"/>
                  <a:gd name="T97" fmla="*/ 715 h 722"/>
                  <a:gd name="T98" fmla="*/ 12 w 553"/>
                  <a:gd name="T99" fmla="*/ 722 h 722"/>
                  <a:gd name="T100" fmla="*/ 550 w 553"/>
                  <a:gd name="T101" fmla="*/ 719 h 722"/>
                  <a:gd name="T102" fmla="*/ 553 w 553"/>
                  <a:gd name="T103" fmla="*/ 205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3" h="722">
                    <a:moveTo>
                      <a:pt x="349" y="205"/>
                    </a:moveTo>
                    <a:lnTo>
                      <a:pt x="349" y="12"/>
                    </a:lnTo>
                    <a:lnTo>
                      <a:pt x="542" y="205"/>
                    </a:lnTo>
                    <a:lnTo>
                      <a:pt x="349" y="205"/>
                    </a:lnTo>
                    <a:close/>
                    <a:moveTo>
                      <a:pt x="444" y="313"/>
                    </a:moveTo>
                    <a:lnTo>
                      <a:pt x="323" y="313"/>
                    </a:lnTo>
                    <a:lnTo>
                      <a:pt x="318" y="312"/>
                    </a:lnTo>
                    <a:lnTo>
                      <a:pt x="315" y="310"/>
                    </a:lnTo>
                    <a:lnTo>
                      <a:pt x="312" y="306"/>
                    </a:lnTo>
                    <a:lnTo>
                      <a:pt x="311" y="301"/>
                    </a:lnTo>
                    <a:lnTo>
                      <a:pt x="312" y="297"/>
                    </a:lnTo>
                    <a:lnTo>
                      <a:pt x="315" y="293"/>
                    </a:lnTo>
                    <a:lnTo>
                      <a:pt x="318" y="290"/>
                    </a:lnTo>
                    <a:lnTo>
                      <a:pt x="323" y="289"/>
                    </a:lnTo>
                    <a:lnTo>
                      <a:pt x="444" y="289"/>
                    </a:lnTo>
                    <a:lnTo>
                      <a:pt x="449" y="290"/>
                    </a:lnTo>
                    <a:lnTo>
                      <a:pt x="452" y="293"/>
                    </a:lnTo>
                    <a:lnTo>
                      <a:pt x="455" y="297"/>
                    </a:lnTo>
                    <a:lnTo>
                      <a:pt x="456" y="301"/>
                    </a:lnTo>
                    <a:lnTo>
                      <a:pt x="455" y="306"/>
                    </a:lnTo>
                    <a:lnTo>
                      <a:pt x="452" y="310"/>
                    </a:lnTo>
                    <a:lnTo>
                      <a:pt x="449" y="312"/>
                    </a:lnTo>
                    <a:lnTo>
                      <a:pt x="444" y="313"/>
                    </a:lnTo>
                    <a:close/>
                    <a:moveTo>
                      <a:pt x="444" y="433"/>
                    </a:moveTo>
                    <a:lnTo>
                      <a:pt x="323" y="433"/>
                    </a:lnTo>
                    <a:lnTo>
                      <a:pt x="318" y="432"/>
                    </a:lnTo>
                    <a:lnTo>
                      <a:pt x="315" y="430"/>
                    </a:lnTo>
                    <a:lnTo>
                      <a:pt x="312" y="426"/>
                    </a:lnTo>
                    <a:lnTo>
                      <a:pt x="311" y="421"/>
                    </a:lnTo>
                    <a:lnTo>
                      <a:pt x="312" y="417"/>
                    </a:lnTo>
                    <a:lnTo>
                      <a:pt x="315" y="413"/>
                    </a:lnTo>
                    <a:lnTo>
                      <a:pt x="318" y="410"/>
                    </a:lnTo>
                    <a:lnTo>
                      <a:pt x="323" y="409"/>
                    </a:lnTo>
                    <a:lnTo>
                      <a:pt x="444" y="409"/>
                    </a:lnTo>
                    <a:lnTo>
                      <a:pt x="449" y="410"/>
                    </a:lnTo>
                    <a:lnTo>
                      <a:pt x="452" y="413"/>
                    </a:lnTo>
                    <a:lnTo>
                      <a:pt x="455" y="417"/>
                    </a:lnTo>
                    <a:lnTo>
                      <a:pt x="456" y="421"/>
                    </a:lnTo>
                    <a:lnTo>
                      <a:pt x="455" y="426"/>
                    </a:lnTo>
                    <a:lnTo>
                      <a:pt x="452" y="430"/>
                    </a:lnTo>
                    <a:lnTo>
                      <a:pt x="449" y="432"/>
                    </a:lnTo>
                    <a:lnTo>
                      <a:pt x="444" y="433"/>
                    </a:lnTo>
                    <a:close/>
                    <a:moveTo>
                      <a:pt x="444" y="578"/>
                    </a:moveTo>
                    <a:lnTo>
                      <a:pt x="323" y="578"/>
                    </a:lnTo>
                    <a:lnTo>
                      <a:pt x="318" y="577"/>
                    </a:lnTo>
                    <a:lnTo>
                      <a:pt x="315" y="574"/>
                    </a:lnTo>
                    <a:lnTo>
                      <a:pt x="312" y="571"/>
                    </a:lnTo>
                    <a:lnTo>
                      <a:pt x="311" y="566"/>
                    </a:lnTo>
                    <a:lnTo>
                      <a:pt x="312" y="561"/>
                    </a:lnTo>
                    <a:lnTo>
                      <a:pt x="315" y="558"/>
                    </a:lnTo>
                    <a:lnTo>
                      <a:pt x="318" y="555"/>
                    </a:lnTo>
                    <a:lnTo>
                      <a:pt x="323" y="554"/>
                    </a:lnTo>
                    <a:lnTo>
                      <a:pt x="444" y="554"/>
                    </a:lnTo>
                    <a:lnTo>
                      <a:pt x="449" y="555"/>
                    </a:lnTo>
                    <a:lnTo>
                      <a:pt x="452" y="558"/>
                    </a:lnTo>
                    <a:lnTo>
                      <a:pt x="455" y="561"/>
                    </a:lnTo>
                    <a:lnTo>
                      <a:pt x="456" y="566"/>
                    </a:lnTo>
                    <a:lnTo>
                      <a:pt x="455" y="571"/>
                    </a:lnTo>
                    <a:lnTo>
                      <a:pt x="452" y="574"/>
                    </a:lnTo>
                    <a:lnTo>
                      <a:pt x="449" y="577"/>
                    </a:lnTo>
                    <a:lnTo>
                      <a:pt x="444" y="578"/>
                    </a:lnTo>
                    <a:close/>
                    <a:moveTo>
                      <a:pt x="271" y="249"/>
                    </a:moveTo>
                    <a:lnTo>
                      <a:pt x="194" y="325"/>
                    </a:lnTo>
                    <a:lnTo>
                      <a:pt x="190" y="327"/>
                    </a:lnTo>
                    <a:lnTo>
                      <a:pt x="186" y="328"/>
                    </a:lnTo>
                    <a:lnTo>
                      <a:pt x="181" y="327"/>
                    </a:lnTo>
                    <a:lnTo>
                      <a:pt x="178" y="325"/>
                    </a:lnTo>
                    <a:lnTo>
                      <a:pt x="132" y="280"/>
                    </a:lnTo>
                    <a:lnTo>
                      <a:pt x="129" y="275"/>
                    </a:lnTo>
                    <a:lnTo>
                      <a:pt x="128" y="270"/>
                    </a:lnTo>
                    <a:lnTo>
                      <a:pt x="129" y="266"/>
                    </a:lnTo>
                    <a:lnTo>
                      <a:pt x="132" y="262"/>
                    </a:lnTo>
                    <a:lnTo>
                      <a:pt x="136" y="260"/>
                    </a:lnTo>
                    <a:lnTo>
                      <a:pt x="140" y="259"/>
                    </a:lnTo>
                    <a:lnTo>
                      <a:pt x="145" y="260"/>
                    </a:lnTo>
                    <a:lnTo>
                      <a:pt x="149" y="262"/>
                    </a:lnTo>
                    <a:lnTo>
                      <a:pt x="186" y="299"/>
                    </a:lnTo>
                    <a:lnTo>
                      <a:pt x="253" y="232"/>
                    </a:lnTo>
                    <a:lnTo>
                      <a:pt x="258" y="230"/>
                    </a:lnTo>
                    <a:lnTo>
                      <a:pt x="262" y="229"/>
                    </a:lnTo>
                    <a:lnTo>
                      <a:pt x="267" y="230"/>
                    </a:lnTo>
                    <a:lnTo>
                      <a:pt x="271" y="232"/>
                    </a:lnTo>
                    <a:lnTo>
                      <a:pt x="273" y="236"/>
                    </a:lnTo>
                    <a:lnTo>
                      <a:pt x="274" y="240"/>
                    </a:lnTo>
                    <a:lnTo>
                      <a:pt x="273" y="245"/>
                    </a:lnTo>
                    <a:lnTo>
                      <a:pt x="271" y="249"/>
                    </a:lnTo>
                    <a:close/>
                    <a:moveTo>
                      <a:pt x="271" y="386"/>
                    </a:moveTo>
                    <a:lnTo>
                      <a:pt x="194" y="461"/>
                    </a:lnTo>
                    <a:lnTo>
                      <a:pt x="190" y="464"/>
                    </a:lnTo>
                    <a:lnTo>
                      <a:pt x="186" y="465"/>
                    </a:lnTo>
                    <a:lnTo>
                      <a:pt x="181" y="464"/>
                    </a:lnTo>
                    <a:lnTo>
                      <a:pt x="178" y="461"/>
                    </a:lnTo>
                    <a:lnTo>
                      <a:pt x="132" y="415"/>
                    </a:lnTo>
                    <a:lnTo>
                      <a:pt x="129" y="411"/>
                    </a:lnTo>
                    <a:lnTo>
                      <a:pt x="128" y="407"/>
                    </a:lnTo>
                    <a:lnTo>
                      <a:pt x="129" y="403"/>
                    </a:lnTo>
                    <a:lnTo>
                      <a:pt x="132" y="399"/>
                    </a:lnTo>
                    <a:lnTo>
                      <a:pt x="136" y="396"/>
                    </a:lnTo>
                    <a:lnTo>
                      <a:pt x="140" y="395"/>
                    </a:lnTo>
                    <a:lnTo>
                      <a:pt x="145" y="396"/>
                    </a:lnTo>
                    <a:lnTo>
                      <a:pt x="149" y="399"/>
                    </a:lnTo>
                    <a:lnTo>
                      <a:pt x="186" y="436"/>
                    </a:lnTo>
                    <a:lnTo>
                      <a:pt x="253" y="368"/>
                    </a:lnTo>
                    <a:lnTo>
                      <a:pt x="258" y="365"/>
                    </a:lnTo>
                    <a:lnTo>
                      <a:pt x="262" y="365"/>
                    </a:lnTo>
                    <a:lnTo>
                      <a:pt x="267" y="365"/>
                    </a:lnTo>
                    <a:lnTo>
                      <a:pt x="271" y="368"/>
                    </a:lnTo>
                    <a:lnTo>
                      <a:pt x="273" y="372"/>
                    </a:lnTo>
                    <a:lnTo>
                      <a:pt x="274" y="376"/>
                    </a:lnTo>
                    <a:lnTo>
                      <a:pt x="273" y="381"/>
                    </a:lnTo>
                    <a:lnTo>
                      <a:pt x="271" y="386"/>
                    </a:lnTo>
                    <a:close/>
                    <a:moveTo>
                      <a:pt x="271" y="522"/>
                    </a:moveTo>
                    <a:lnTo>
                      <a:pt x="194" y="599"/>
                    </a:lnTo>
                    <a:lnTo>
                      <a:pt x="190" y="601"/>
                    </a:lnTo>
                    <a:lnTo>
                      <a:pt x="186" y="602"/>
                    </a:lnTo>
                    <a:lnTo>
                      <a:pt x="181" y="601"/>
                    </a:lnTo>
                    <a:lnTo>
                      <a:pt x="178" y="599"/>
                    </a:lnTo>
                    <a:lnTo>
                      <a:pt x="132" y="553"/>
                    </a:lnTo>
                    <a:lnTo>
                      <a:pt x="129" y="549"/>
                    </a:lnTo>
                    <a:lnTo>
                      <a:pt x="128" y="545"/>
                    </a:lnTo>
                    <a:lnTo>
                      <a:pt x="129" y="540"/>
                    </a:lnTo>
                    <a:lnTo>
                      <a:pt x="132" y="535"/>
                    </a:lnTo>
                    <a:lnTo>
                      <a:pt x="136" y="533"/>
                    </a:lnTo>
                    <a:lnTo>
                      <a:pt x="140" y="532"/>
                    </a:lnTo>
                    <a:lnTo>
                      <a:pt x="145" y="533"/>
                    </a:lnTo>
                    <a:lnTo>
                      <a:pt x="149" y="535"/>
                    </a:lnTo>
                    <a:lnTo>
                      <a:pt x="186" y="572"/>
                    </a:lnTo>
                    <a:lnTo>
                      <a:pt x="253" y="505"/>
                    </a:lnTo>
                    <a:lnTo>
                      <a:pt x="258" y="502"/>
                    </a:lnTo>
                    <a:lnTo>
                      <a:pt x="262" y="501"/>
                    </a:lnTo>
                    <a:lnTo>
                      <a:pt x="267" y="502"/>
                    </a:lnTo>
                    <a:lnTo>
                      <a:pt x="271" y="505"/>
                    </a:lnTo>
                    <a:lnTo>
                      <a:pt x="273" y="509"/>
                    </a:lnTo>
                    <a:lnTo>
                      <a:pt x="274" y="513"/>
                    </a:lnTo>
                    <a:lnTo>
                      <a:pt x="273" y="518"/>
                    </a:lnTo>
                    <a:lnTo>
                      <a:pt x="271" y="522"/>
                    </a:lnTo>
                    <a:close/>
                    <a:moveTo>
                      <a:pt x="550" y="196"/>
                    </a:moveTo>
                    <a:lnTo>
                      <a:pt x="357" y="3"/>
                    </a:lnTo>
                    <a:lnTo>
                      <a:pt x="353" y="1"/>
                    </a:lnTo>
                    <a:lnTo>
                      <a:pt x="349" y="0"/>
                    </a:lnTo>
                    <a:lnTo>
                      <a:pt x="12" y="0"/>
                    </a:lnTo>
                    <a:lnTo>
                      <a:pt x="7" y="1"/>
                    </a:lnTo>
                    <a:lnTo>
                      <a:pt x="4" y="3"/>
                    </a:lnTo>
                    <a:lnTo>
                      <a:pt x="1" y="7"/>
                    </a:lnTo>
                    <a:lnTo>
                      <a:pt x="0" y="12"/>
                    </a:lnTo>
                    <a:lnTo>
                      <a:pt x="0" y="711"/>
                    </a:lnTo>
                    <a:lnTo>
                      <a:pt x="1" y="715"/>
                    </a:lnTo>
                    <a:lnTo>
                      <a:pt x="4" y="719"/>
                    </a:lnTo>
                    <a:lnTo>
                      <a:pt x="7" y="721"/>
                    </a:lnTo>
                    <a:lnTo>
                      <a:pt x="12" y="722"/>
                    </a:lnTo>
                    <a:lnTo>
                      <a:pt x="542" y="722"/>
                    </a:lnTo>
                    <a:lnTo>
                      <a:pt x="546" y="721"/>
                    </a:lnTo>
                    <a:lnTo>
                      <a:pt x="550" y="719"/>
                    </a:lnTo>
                    <a:lnTo>
                      <a:pt x="552" y="715"/>
                    </a:lnTo>
                    <a:lnTo>
                      <a:pt x="553" y="711"/>
                    </a:lnTo>
                    <a:lnTo>
                      <a:pt x="553" y="205"/>
                    </a:lnTo>
                    <a:lnTo>
                      <a:pt x="552" y="200"/>
                    </a:lnTo>
                    <a:lnTo>
                      <a:pt x="550" y="196"/>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101" name="Cuadro de texto 47">
                <a:extLst>
                  <a:ext uri="{FF2B5EF4-FFF2-40B4-BE49-F238E27FC236}">
                    <a16:creationId xmlns:a16="http://schemas.microsoft.com/office/drawing/2014/main" id="{F53F8C43-C254-2525-3775-AAC29DB8D186}"/>
                  </a:ext>
                </a:extLst>
              </p:cNvPr>
              <p:cNvSpPr txBox="1"/>
              <p:nvPr/>
            </p:nvSpPr>
            <p:spPr>
              <a:xfrm>
                <a:off x="6427115" y="3945720"/>
                <a:ext cx="3078834" cy="238652"/>
              </a:xfrm>
              <a:prstGeom prst="rect">
                <a:avLst/>
              </a:prstGeom>
              <a:noFill/>
              <a:ln w="6350">
                <a:noFill/>
                <a:prstDash val="dash"/>
              </a:ln>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srgbClr val="000000"/>
                    </a:solidFill>
                    <a:effectLst/>
                    <a:uLnTx/>
                    <a:uFillTx/>
                    <a:latin typeface="Calibri (Cuerpo)"/>
                    <a:ea typeface="+mn-ea"/>
                    <a:cs typeface="+mn-cs"/>
                  </a:rPr>
                  <a:t>Principales partidas del gasto ejecutado:</a:t>
                </a:r>
              </a:p>
            </p:txBody>
          </p:sp>
        </p:grpSp>
      </p:grpSp>
      <p:sp>
        <p:nvSpPr>
          <p:cNvPr id="4" name="Marcador de número de diapositiva 3">
            <a:extLst>
              <a:ext uri="{FF2B5EF4-FFF2-40B4-BE49-F238E27FC236}">
                <a16:creationId xmlns:a16="http://schemas.microsoft.com/office/drawing/2014/main" id="{1FEA4533-4F48-08CD-D313-CDB81FBBD5BF}"/>
              </a:ext>
            </a:extLst>
          </p:cNvPr>
          <p:cNvSpPr>
            <a:spLocks noGrp="1"/>
          </p:cNvSpPr>
          <p:nvPr>
            <p:ph type="sldNum" sz="quarter" idx="12"/>
          </p:nvPr>
        </p:nvSpPr>
        <p:spPr/>
        <p:txBody>
          <a:bodyPr/>
          <a:lstStyle/>
          <a:p>
            <a:fld id="{E391E93C-D7FD-40F9-BA37-0E9A46B54C72}" type="slidenum">
              <a:rPr lang="es-PE" smtClean="0"/>
              <a:t>32</a:t>
            </a:fld>
            <a:endParaRPr lang="es-PE"/>
          </a:p>
        </p:txBody>
      </p:sp>
    </p:spTree>
    <p:extLst>
      <p:ext uri="{BB962C8B-B14F-4D97-AF65-F5344CB8AC3E}">
        <p14:creationId xmlns:p14="http://schemas.microsoft.com/office/powerpoint/2010/main" val="34103592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842689-03DD-7C77-D7C3-3542EC29C84A}"/>
              </a:ext>
            </a:extLst>
          </p:cNvPr>
          <p:cNvSpPr>
            <a:spLocks noGrp="1"/>
          </p:cNvSpPr>
          <p:nvPr>
            <p:ph type="title"/>
          </p:nvPr>
        </p:nvSpPr>
        <p:spPr>
          <a:xfrm>
            <a:off x="429219" y="697489"/>
            <a:ext cx="4960200" cy="1546947"/>
          </a:xfrm>
        </p:spPr>
        <p:txBody>
          <a:bodyPr>
            <a:normAutofit/>
          </a:bodyPr>
          <a:lstStyle/>
          <a:p>
            <a:pPr algn="ctr"/>
            <a:r>
              <a:rPr lang="es-ES" sz="2200" b="1" dirty="0">
                <a:solidFill>
                  <a:schemeClr val="tx1">
                    <a:lumMod val="65000"/>
                    <a:lumOff val="35000"/>
                  </a:schemeClr>
                </a:solidFill>
                <a:latin typeface="Arial "/>
              </a:rPr>
              <a:t>En el 2022 el Gobiernos Regionales ejecutó el 88% de su presupuesto de gasto</a:t>
            </a:r>
            <a:endParaRPr lang="es-MX" sz="2200" dirty="0">
              <a:latin typeface="Arial "/>
            </a:endParaRPr>
          </a:p>
        </p:txBody>
      </p:sp>
      <p:graphicFrame>
        <p:nvGraphicFramePr>
          <p:cNvPr id="21" name="Gráfico 20" descr="Este es un gráfico ">
            <a:extLst>
              <a:ext uri="{FF2B5EF4-FFF2-40B4-BE49-F238E27FC236}">
                <a16:creationId xmlns:a16="http://schemas.microsoft.com/office/drawing/2014/main" id="{B403909E-176B-B9EB-2C48-D81FC2283081}"/>
              </a:ext>
            </a:extLst>
          </p:cNvPr>
          <p:cNvGraphicFramePr/>
          <p:nvPr>
            <p:extLst>
              <p:ext uri="{D42A27DB-BD31-4B8C-83A1-F6EECF244321}">
                <p14:modId xmlns:p14="http://schemas.microsoft.com/office/powerpoint/2010/main" val="1868530377"/>
              </p:ext>
            </p:extLst>
          </p:nvPr>
        </p:nvGraphicFramePr>
        <p:xfrm>
          <a:off x="338055" y="2153039"/>
          <a:ext cx="5097292" cy="3046884"/>
        </p:xfrm>
        <a:graphic>
          <a:graphicData uri="http://schemas.openxmlformats.org/drawingml/2006/chart">
            <c:chart xmlns:c="http://schemas.openxmlformats.org/drawingml/2006/chart" xmlns:r="http://schemas.openxmlformats.org/officeDocument/2006/relationships" r:id="rId3"/>
          </a:graphicData>
        </a:graphic>
      </p:graphicFrame>
      <p:grpSp>
        <p:nvGrpSpPr>
          <p:cNvPr id="106" name="Grupo 105">
            <a:extLst>
              <a:ext uri="{FF2B5EF4-FFF2-40B4-BE49-F238E27FC236}">
                <a16:creationId xmlns:a16="http://schemas.microsoft.com/office/drawing/2014/main" id="{41F59293-9E26-C633-383A-519E81726BEE}"/>
              </a:ext>
            </a:extLst>
          </p:cNvPr>
          <p:cNvGrpSpPr/>
          <p:nvPr/>
        </p:nvGrpSpPr>
        <p:grpSpPr>
          <a:xfrm>
            <a:off x="5754245" y="4217454"/>
            <a:ext cx="5289218" cy="2138896"/>
            <a:chOff x="6095999" y="3873209"/>
            <a:chExt cx="5053151" cy="2446512"/>
          </a:xfrm>
        </p:grpSpPr>
        <p:sp>
          <p:nvSpPr>
            <p:cNvPr id="105" name="CuadroTexto 104">
              <a:extLst>
                <a:ext uri="{FF2B5EF4-FFF2-40B4-BE49-F238E27FC236}">
                  <a16:creationId xmlns:a16="http://schemas.microsoft.com/office/drawing/2014/main" id="{0F8E15DF-140F-EB93-3C9E-96D32D46B03E}"/>
                </a:ext>
              </a:extLst>
            </p:cNvPr>
            <p:cNvSpPr txBox="1"/>
            <p:nvPr/>
          </p:nvSpPr>
          <p:spPr>
            <a:xfrm>
              <a:off x="6095999" y="3873209"/>
              <a:ext cx="4918365" cy="2446512"/>
            </a:xfrm>
            <a:prstGeom prst="roundRect">
              <a:avLst/>
            </a:prstGeom>
            <a:solidFill>
              <a:srgbClr val="CFCFCF">
                <a:alpha val="30000"/>
              </a:srgbClr>
            </a:solidFill>
            <a:ln>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srgbClr val="595959"/>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103" name="Grupo 102">
              <a:extLst>
                <a:ext uri="{FF2B5EF4-FFF2-40B4-BE49-F238E27FC236}">
                  <a16:creationId xmlns:a16="http://schemas.microsoft.com/office/drawing/2014/main" id="{E8FF6BD9-BE37-5872-33FE-19D5750B8FC1}"/>
                </a:ext>
              </a:extLst>
            </p:cNvPr>
            <p:cNvGrpSpPr/>
            <p:nvPr/>
          </p:nvGrpSpPr>
          <p:grpSpPr>
            <a:xfrm>
              <a:off x="6371132" y="3945720"/>
              <a:ext cx="4778018" cy="2181874"/>
              <a:chOff x="6371132" y="3945720"/>
              <a:chExt cx="4778018" cy="2181874"/>
            </a:xfrm>
          </p:grpSpPr>
          <p:sp>
            <p:nvSpPr>
              <p:cNvPr id="54" name="Elipse 53">
                <a:extLst>
                  <a:ext uri="{FF2B5EF4-FFF2-40B4-BE49-F238E27FC236}">
                    <a16:creationId xmlns:a16="http://schemas.microsoft.com/office/drawing/2014/main" id="{A5F948A0-2C37-4448-2200-5DF1B2E46DF0}"/>
                  </a:ext>
                  <a:ext uri="{C183D7F6-B498-43B3-948B-1728B52AA6E4}">
                    <adec:decorative xmlns:adec="http://schemas.microsoft.com/office/drawing/2017/decorative" val="1"/>
                  </a:ext>
                </a:extLst>
              </p:cNvPr>
              <p:cNvSpPr/>
              <p:nvPr/>
            </p:nvSpPr>
            <p:spPr>
              <a:xfrm>
                <a:off x="6380626" y="4301578"/>
                <a:ext cx="482603" cy="482603"/>
              </a:xfrm>
              <a:prstGeom prst="ellipse">
                <a:avLst/>
              </a:prstGeom>
              <a:solidFill>
                <a:srgbClr val="C00000"/>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55" name="Cuadro de texto 47">
                <a:extLst>
                  <a:ext uri="{FF2B5EF4-FFF2-40B4-BE49-F238E27FC236}">
                    <a16:creationId xmlns:a16="http://schemas.microsoft.com/office/drawing/2014/main" id="{42003BC0-D6B0-5024-D186-4B06BCB90F36}"/>
                  </a:ext>
                </a:extLst>
              </p:cNvPr>
              <p:cNvSpPr txBox="1"/>
              <p:nvPr/>
            </p:nvSpPr>
            <p:spPr>
              <a:xfrm>
                <a:off x="7030242" y="4265920"/>
                <a:ext cx="2652447" cy="238652"/>
              </a:xfrm>
              <a:prstGeom prst="rect">
                <a:avLst/>
              </a:prstGeom>
              <a:noFill/>
              <a:ln w="6350">
                <a:noFill/>
                <a:prstDash val="dash"/>
              </a:ln>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0000"/>
                    </a:solidFill>
                    <a:effectLst/>
                    <a:uLnTx/>
                    <a:uFillTx/>
                    <a:latin typeface="Calibri" panose="020F0502020204030204"/>
                    <a:ea typeface="+mn-ea"/>
                    <a:cs typeface="+mn-cs"/>
                  </a:rPr>
                  <a:t>Personal y obligaciones sociales (99%)</a:t>
                </a:r>
                <a:endParaRPr kumimoji="0" lang="es-MX" sz="1400" b="0" i="0" u="none" strike="noStrike" kern="1200" cap="none" spc="0" normalizeH="0" baseline="0" noProof="0" dirty="0">
                  <a:ln>
                    <a:noFill/>
                  </a:ln>
                  <a:solidFill>
                    <a:srgbClr val="000000"/>
                  </a:solidFill>
                  <a:effectLst/>
                  <a:uLnTx/>
                  <a:uFillTx/>
                  <a:latin typeface="Calibri (Cuerpo)"/>
                  <a:ea typeface="+mn-ea"/>
                  <a:cs typeface="+mn-cs"/>
                </a:endParaRPr>
              </a:p>
            </p:txBody>
          </p:sp>
          <p:grpSp>
            <p:nvGrpSpPr>
              <p:cNvPr id="56" name="Grupo 55">
                <a:extLst>
                  <a:ext uri="{FF2B5EF4-FFF2-40B4-BE49-F238E27FC236}">
                    <a16:creationId xmlns:a16="http://schemas.microsoft.com/office/drawing/2014/main" id="{7857BF81-2C67-DED9-D9CC-A355C7A716A8}"/>
                  </a:ext>
                  <a:ext uri="{C183D7F6-B498-43B3-948B-1728B52AA6E4}">
                    <adec:decorative xmlns:adec="http://schemas.microsoft.com/office/drawing/2017/decorative" val="1"/>
                  </a:ext>
                </a:extLst>
              </p:cNvPr>
              <p:cNvGrpSpPr/>
              <p:nvPr/>
            </p:nvGrpSpPr>
            <p:grpSpPr>
              <a:xfrm>
                <a:off x="7030242" y="4639705"/>
                <a:ext cx="2642882" cy="10393"/>
                <a:chOff x="5388790" y="1562820"/>
                <a:chExt cx="2917010" cy="10393"/>
              </a:xfrm>
            </p:grpSpPr>
            <p:sp>
              <p:nvSpPr>
                <p:cNvPr id="97" name="Línea 7">
                  <a:extLst>
                    <a:ext uri="{FF2B5EF4-FFF2-40B4-BE49-F238E27FC236}">
                      <a16:creationId xmlns:a16="http://schemas.microsoft.com/office/drawing/2014/main" id="{CEC14A2C-2929-2366-7BF8-92D4834E3136}"/>
                    </a:ext>
                  </a:extLst>
                </p:cNvPr>
                <p:cNvSpPr>
                  <a:spLocks noChangeShapeType="1"/>
                </p:cNvSpPr>
                <p:nvPr/>
              </p:nvSpPr>
              <p:spPr bwMode="auto">
                <a:xfrm>
                  <a:off x="5388791" y="1573213"/>
                  <a:ext cx="2917009" cy="0"/>
                </a:xfrm>
                <a:prstGeom prst="line">
                  <a:avLst/>
                </a:prstGeom>
                <a:noFill/>
                <a:ln w="76200" cap="rnd">
                  <a:solidFill>
                    <a:schemeClr val="bg1">
                      <a:lumMod val="8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98" name="Línea 7">
                  <a:extLst>
                    <a:ext uri="{FF2B5EF4-FFF2-40B4-BE49-F238E27FC236}">
                      <a16:creationId xmlns:a16="http://schemas.microsoft.com/office/drawing/2014/main" id="{74CB68BD-C0A2-F06C-99D4-E125FAD36A45}"/>
                    </a:ext>
                  </a:extLst>
                </p:cNvPr>
                <p:cNvSpPr>
                  <a:spLocks noChangeShapeType="1"/>
                </p:cNvSpPr>
                <p:nvPr/>
              </p:nvSpPr>
              <p:spPr bwMode="auto">
                <a:xfrm flipV="1">
                  <a:off x="5388790" y="1562820"/>
                  <a:ext cx="2865658" cy="10392"/>
                </a:xfrm>
                <a:prstGeom prst="line">
                  <a:avLst/>
                </a:prstGeom>
                <a:noFill/>
                <a:ln w="76200" cap="rnd">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grpSp>
          <p:sp>
            <p:nvSpPr>
              <p:cNvPr id="57" name="Cuadro de texto 57">
                <a:extLst>
                  <a:ext uri="{FF2B5EF4-FFF2-40B4-BE49-F238E27FC236}">
                    <a16:creationId xmlns:a16="http://schemas.microsoft.com/office/drawing/2014/main" id="{0E1383F1-ABCE-D3DD-C438-1B38C1F864B1}"/>
                  </a:ext>
                </a:extLst>
              </p:cNvPr>
              <p:cNvSpPr txBox="1"/>
              <p:nvPr/>
            </p:nvSpPr>
            <p:spPr>
              <a:xfrm>
                <a:off x="9849632" y="4451820"/>
                <a:ext cx="1299518" cy="238652"/>
              </a:xfrm>
              <a:prstGeom prst="rect">
                <a:avLst/>
              </a:prstGeom>
              <a:noFill/>
              <a:ln w="6350">
                <a:noFill/>
                <a:prstDash val="dash"/>
              </a:ln>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0000"/>
                    </a:solidFill>
                    <a:effectLst/>
                    <a:uLnTx/>
                    <a:uFillTx/>
                    <a:latin typeface="Calibri" panose="020F0502020204030204"/>
                    <a:ea typeface="+mn-ea"/>
                    <a:cs typeface="+mn-cs"/>
                  </a:rPr>
                  <a:t> S/   22 493 </a:t>
                </a:r>
              </a:p>
            </p:txBody>
          </p:sp>
          <p:sp>
            <p:nvSpPr>
              <p:cNvPr id="58" name="Cuadro de texto 62">
                <a:extLst>
                  <a:ext uri="{FF2B5EF4-FFF2-40B4-BE49-F238E27FC236}">
                    <a16:creationId xmlns:a16="http://schemas.microsoft.com/office/drawing/2014/main" id="{57684F52-29AA-D02F-945E-BCDF86FF0108}"/>
                  </a:ext>
                </a:extLst>
              </p:cNvPr>
              <p:cNvSpPr txBox="1"/>
              <p:nvPr/>
            </p:nvSpPr>
            <p:spPr>
              <a:xfrm>
                <a:off x="7030243" y="4937669"/>
                <a:ext cx="2743200" cy="238652"/>
              </a:xfrm>
              <a:prstGeom prst="rect">
                <a:avLst/>
              </a:prstGeom>
              <a:noFill/>
              <a:ln w="6350">
                <a:noFill/>
                <a:prstDash val="dash"/>
              </a:ln>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0000"/>
                    </a:solidFill>
                    <a:effectLst/>
                    <a:uLnTx/>
                    <a:uFillTx/>
                    <a:latin typeface="Calibri" panose="020F0502020204030204"/>
                    <a:ea typeface="+mn-ea"/>
                    <a:cs typeface="+mn-cs"/>
                  </a:rPr>
                  <a:t>Bienes y servicios (89%) </a:t>
                </a:r>
              </a:p>
            </p:txBody>
          </p:sp>
          <p:grpSp>
            <p:nvGrpSpPr>
              <p:cNvPr id="59" name="Grupo 58">
                <a:extLst>
                  <a:ext uri="{FF2B5EF4-FFF2-40B4-BE49-F238E27FC236}">
                    <a16:creationId xmlns:a16="http://schemas.microsoft.com/office/drawing/2014/main" id="{60FE9A5A-1351-88CC-760F-4A3C7BADFA8A}"/>
                  </a:ext>
                  <a:ext uri="{C183D7F6-B498-43B3-948B-1728B52AA6E4}">
                    <adec:decorative xmlns:adec="http://schemas.microsoft.com/office/drawing/2017/decorative" val="1"/>
                  </a:ext>
                </a:extLst>
              </p:cNvPr>
              <p:cNvGrpSpPr/>
              <p:nvPr/>
            </p:nvGrpSpPr>
            <p:grpSpPr>
              <a:xfrm>
                <a:off x="7030243" y="5317974"/>
                <a:ext cx="2642881" cy="3790"/>
                <a:chOff x="5388791" y="1569423"/>
                <a:chExt cx="2917009" cy="3790"/>
              </a:xfrm>
            </p:grpSpPr>
            <p:sp>
              <p:nvSpPr>
                <p:cNvPr id="95" name="Línea 7">
                  <a:extLst>
                    <a:ext uri="{FF2B5EF4-FFF2-40B4-BE49-F238E27FC236}">
                      <a16:creationId xmlns:a16="http://schemas.microsoft.com/office/drawing/2014/main" id="{18326B9F-FD16-748E-BF4A-211E0763743C}"/>
                    </a:ext>
                  </a:extLst>
                </p:cNvPr>
                <p:cNvSpPr>
                  <a:spLocks noChangeShapeType="1"/>
                </p:cNvSpPr>
                <p:nvPr/>
              </p:nvSpPr>
              <p:spPr bwMode="auto">
                <a:xfrm>
                  <a:off x="5388791" y="1573213"/>
                  <a:ext cx="2917009" cy="0"/>
                </a:xfrm>
                <a:prstGeom prst="line">
                  <a:avLst/>
                </a:prstGeom>
                <a:noFill/>
                <a:ln w="76200" cap="rnd">
                  <a:solidFill>
                    <a:schemeClr val="bg1">
                      <a:lumMod val="8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96" name="Línea 7">
                  <a:extLst>
                    <a:ext uri="{FF2B5EF4-FFF2-40B4-BE49-F238E27FC236}">
                      <a16:creationId xmlns:a16="http://schemas.microsoft.com/office/drawing/2014/main" id="{BDB10838-99E8-C6AF-83E3-138574EF5D5E}"/>
                    </a:ext>
                  </a:extLst>
                </p:cNvPr>
                <p:cNvSpPr>
                  <a:spLocks noChangeShapeType="1"/>
                </p:cNvSpPr>
                <p:nvPr/>
              </p:nvSpPr>
              <p:spPr bwMode="auto">
                <a:xfrm flipV="1">
                  <a:off x="5388793" y="1569423"/>
                  <a:ext cx="2728269" cy="3790"/>
                </a:xfrm>
                <a:prstGeom prst="line">
                  <a:avLst/>
                </a:prstGeom>
                <a:noFill/>
                <a:ln w="76200" cap="rnd">
                  <a:solidFill>
                    <a:schemeClr val="tx1">
                      <a:lumMod val="75000"/>
                      <a:lumOff val="2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grpSp>
          <p:sp>
            <p:nvSpPr>
              <p:cNvPr id="61" name="Cuadro de texto 65">
                <a:extLst>
                  <a:ext uri="{FF2B5EF4-FFF2-40B4-BE49-F238E27FC236}">
                    <a16:creationId xmlns:a16="http://schemas.microsoft.com/office/drawing/2014/main" id="{DB3308CA-158B-E79F-D873-9C9A240B8C52}"/>
                  </a:ext>
                </a:extLst>
              </p:cNvPr>
              <p:cNvSpPr txBox="1"/>
              <p:nvPr/>
            </p:nvSpPr>
            <p:spPr>
              <a:xfrm>
                <a:off x="9849632" y="5127966"/>
                <a:ext cx="1299518" cy="238652"/>
              </a:xfrm>
              <a:prstGeom prst="rect">
                <a:avLst/>
              </a:prstGeom>
              <a:noFill/>
              <a:ln w="6350">
                <a:noFill/>
                <a:prstDash val="dash"/>
              </a:ln>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0000"/>
                    </a:solidFill>
                    <a:effectLst/>
                    <a:uLnTx/>
                    <a:uFillTx/>
                    <a:latin typeface="Calibri" panose="020F0502020204030204"/>
                    <a:ea typeface="+mn-ea"/>
                    <a:cs typeface="+mn-cs"/>
                  </a:rPr>
                  <a:t> S/    8 616 </a:t>
                </a:r>
              </a:p>
            </p:txBody>
          </p:sp>
          <p:sp>
            <p:nvSpPr>
              <p:cNvPr id="63" name="Cuadro de texto 69">
                <a:extLst>
                  <a:ext uri="{FF2B5EF4-FFF2-40B4-BE49-F238E27FC236}">
                    <a16:creationId xmlns:a16="http://schemas.microsoft.com/office/drawing/2014/main" id="{47D99B75-012B-B51C-407C-EBEEDB3C963E}"/>
                  </a:ext>
                </a:extLst>
              </p:cNvPr>
              <p:cNvSpPr txBox="1"/>
              <p:nvPr/>
            </p:nvSpPr>
            <p:spPr>
              <a:xfrm>
                <a:off x="7030242" y="5632624"/>
                <a:ext cx="2689028" cy="215444"/>
              </a:xfrm>
              <a:prstGeom prst="rect">
                <a:avLst/>
              </a:prstGeom>
              <a:noFill/>
              <a:ln w="6350">
                <a:noFill/>
                <a:prstDash val="dash"/>
              </a:ln>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0000"/>
                    </a:solidFill>
                    <a:effectLst/>
                    <a:uLnTx/>
                    <a:uFillTx/>
                    <a:latin typeface="Calibri" panose="020F0502020204030204"/>
                    <a:ea typeface="+mn-ea"/>
                    <a:cs typeface="+mn-cs"/>
                  </a:rPr>
                  <a:t>Pensiones y otras prestaciones (99%)</a:t>
                </a:r>
              </a:p>
            </p:txBody>
          </p:sp>
          <p:grpSp>
            <p:nvGrpSpPr>
              <p:cNvPr id="64" name="Grupo 63">
                <a:extLst>
                  <a:ext uri="{FF2B5EF4-FFF2-40B4-BE49-F238E27FC236}">
                    <a16:creationId xmlns:a16="http://schemas.microsoft.com/office/drawing/2014/main" id="{0D66D335-1FE9-265A-535B-F957CFA640AC}"/>
                  </a:ext>
                  <a:ext uri="{C183D7F6-B498-43B3-948B-1728B52AA6E4}">
                    <adec:decorative xmlns:adec="http://schemas.microsoft.com/office/drawing/2017/decorative" val="1"/>
                  </a:ext>
                </a:extLst>
              </p:cNvPr>
              <p:cNvGrpSpPr/>
              <p:nvPr/>
            </p:nvGrpSpPr>
            <p:grpSpPr>
              <a:xfrm>
                <a:off x="7030242" y="5989783"/>
                <a:ext cx="2642882" cy="3728"/>
                <a:chOff x="5388790" y="1569485"/>
                <a:chExt cx="2917010" cy="3728"/>
              </a:xfrm>
            </p:grpSpPr>
            <p:sp>
              <p:nvSpPr>
                <p:cNvPr id="93" name="Línea 7">
                  <a:extLst>
                    <a:ext uri="{FF2B5EF4-FFF2-40B4-BE49-F238E27FC236}">
                      <a16:creationId xmlns:a16="http://schemas.microsoft.com/office/drawing/2014/main" id="{BB636236-BF3A-AE9A-D2C6-21A3F4058941}"/>
                    </a:ext>
                  </a:extLst>
                </p:cNvPr>
                <p:cNvSpPr>
                  <a:spLocks noChangeShapeType="1"/>
                </p:cNvSpPr>
                <p:nvPr/>
              </p:nvSpPr>
              <p:spPr bwMode="auto">
                <a:xfrm>
                  <a:off x="5388791" y="1573213"/>
                  <a:ext cx="2917009" cy="0"/>
                </a:xfrm>
                <a:prstGeom prst="line">
                  <a:avLst/>
                </a:prstGeom>
                <a:noFill/>
                <a:ln w="76200" cap="rnd">
                  <a:solidFill>
                    <a:schemeClr val="bg1">
                      <a:lumMod val="8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94" name="Línea 7">
                  <a:extLst>
                    <a:ext uri="{FF2B5EF4-FFF2-40B4-BE49-F238E27FC236}">
                      <a16:creationId xmlns:a16="http://schemas.microsoft.com/office/drawing/2014/main" id="{9E473C21-67A6-6368-D868-0562BA4D2AE7}"/>
                    </a:ext>
                  </a:extLst>
                </p:cNvPr>
                <p:cNvSpPr>
                  <a:spLocks noChangeShapeType="1"/>
                </p:cNvSpPr>
                <p:nvPr/>
              </p:nvSpPr>
              <p:spPr bwMode="auto">
                <a:xfrm flipV="1">
                  <a:off x="5388790" y="1569485"/>
                  <a:ext cx="2865659" cy="3727"/>
                </a:xfrm>
                <a:prstGeom prst="line">
                  <a:avLst/>
                </a:prstGeom>
                <a:noFill/>
                <a:ln w="76200" cap="rnd">
                  <a:solidFill>
                    <a:srgbClr val="7F7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grpSp>
          <p:sp>
            <p:nvSpPr>
              <p:cNvPr id="66" name="Cuadro de texto 72">
                <a:extLst>
                  <a:ext uri="{FF2B5EF4-FFF2-40B4-BE49-F238E27FC236}">
                    <a16:creationId xmlns:a16="http://schemas.microsoft.com/office/drawing/2014/main" id="{BA587C71-A5B2-F23C-2074-FB5582A25FA9}"/>
                  </a:ext>
                </a:extLst>
              </p:cNvPr>
              <p:cNvSpPr txBox="1"/>
              <p:nvPr/>
            </p:nvSpPr>
            <p:spPr>
              <a:xfrm>
                <a:off x="9849632" y="5799713"/>
                <a:ext cx="1299518" cy="238652"/>
              </a:xfrm>
              <a:prstGeom prst="rect">
                <a:avLst/>
              </a:prstGeom>
              <a:noFill/>
              <a:ln w="6350">
                <a:noFill/>
                <a:prstDash val="dash"/>
              </a:ln>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0000"/>
                    </a:solidFill>
                    <a:effectLst/>
                    <a:uLnTx/>
                    <a:uFillTx/>
                    <a:latin typeface="Calibri" panose="020F0502020204030204"/>
                    <a:ea typeface="+mn-ea"/>
                    <a:cs typeface="+mn-cs"/>
                  </a:rPr>
                  <a:t> S/     1 798 </a:t>
                </a:r>
              </a:p>
            </p:txBody>
          </p:sp>
          <p:grpSp>
            <p:nvGrpSpPr>
              <p:cNvPr id="67" name="Grupo 66" descr="Ícono de un teléfono móvil ">
                <a:extLst>
                  <a:ext uri="{FF2B5EF4-FFF2-40B4-BE49-F238E27FC236}">
                    <a16:creationId xmlns:a16="http://schemas.microsoft.com/office/drawing/2014/main" id="{F65E2290-A9CA-A811-D346-17453180A682}"/>
                  </a:ext>
                </a:extLst>
              </p:cNvPr>
              <p:cNvGrpSpPr/>
              <p:nvPr/>
            </p:nvGrpSpPr>
            <p:grpSpPr>
              <a:xfrm>
                <a:off x="6547569" y="4446053"/>
                <a:ext cx="148718" cy="193653"/>
                <a:chOff x="7373011" y="2614988"/>
                <a:chExt cx="220663" cy="287338"/>
              </a:xfrm>
              <a:solidFill>
                <a:schemeClr val="bg1"/>
              </a:solidFill>
            </p:grpSpPr>
            <p:sp>
              <p:nvSpPr>
                <p:cNvPr id="84" name="Forma libre 1497">
                  <a:extLst>
                    <a:ext uri="{FF2B5EF4-FFF2-40B4-BE49-F238E27FC236}">
                      <a16:creationId xmlns:a16="http://schemas.microsoft.com/office/drawing/2014/main" id="{ABD33232-E895-9FB2-C3D2-9EF37223ACEB}"/>
                    </a:ext>
                  </a:extLst>
                </p:cNvPr>
                <p:cNvSpPr>
                  <a:spLocks noEditPoints="1"/>
                </p:cNvSpPr>
                <p:nvPr/>
              </p:nvSpPr>
              <p:spPr bwMode="auto">
                <a:xfrm>
                  <a:off x="7373011" y="2614988"/>
                  <a:ext cx="220663" cy="287338"/>
                </a:xfrm>
                <a:custGeom>
                  <a:avLst/>
                  <a:gdLst>
                    <a:gd name="T0" fmla="*/ 91 w 695"/>
                    <a:gd name="T1" fmla="*/ 120 h 906"/>
                    <a:gd name="T2" fmla="*/ 347 w 695"/>
                    <a:gd name="T3" fmla="*/ 845 h 906"/>
                    <a:gd name="T4" fmla="*/ 322 w 695"/>
                    <a:gd name="T5" fmla="*/ 837 h 906"/>
                    <a:gd name="T6" fmla="*/ 305 w 695"/>
                    <a:gd name="T7" fmla="*/ 817 h 906"/>
                    <a:gd name="T8" fmla="*/ 303 w 695"/>
                    <a:gd name="T9" fmla="*/ 791 h 906"/>
                    <a:gd name="T10" fmla="*/ 315 w 695"/>
                    <a:gd name="T11" fmla="*/ 767 h 906"/>
                    <a:gd name="T12" fmla="*/ 339 w 695"/>
                    <a:gd name="T13" fmla="*/ 755 h 906"/>
                    <a:gd name="T14" fmla="*/ 365 w 695"/>
                    <a:gd name="T15" fmla="*/ 759 h 906"/>
                    <a:gd name="T16" fmla="*/ 385 w 695"/>
                    <a:gd name="T17" fmla="*/ 774 h 906"/>
                    <a:gd name="T18" fmla="*/ 393 w 695"/>
                    <a:gd name="T19" fmla="*/ 799 h 906"/>
                    <a:gd name="T20" fmla="*/ 385 w 695"/>
                    <a:gd name="T21" fmla="*/ 825 h 906"/>
                    <a:gd name="T22" fmla="*/ 365 w 695"/>
                    <a:gd name="T23" fmla="*/ 842 h 906"/>
                    <a:gd name="T24" fmla="*/ 347 w 695"/>
                    <a:gd name="T25" fmla="*/ 53 h 906"/>
                    <a:gd name="T26" fmla="*/ 360 w 695"/>
                    <a:gd name="T27" fmla="*/ 57 h 906"/>
                    <a:gd name="T28" fmla="*/ 368 w 695"/>
                    <a:gd name="T29" fmla="*/ 67 h 906"/>
                    <a:gd name="T30" fmla="*/ 370 w 695"/>
                    <a:gd name="T31" fmla="*/ 80 h 906"/>
                    <a:gd name="T32" fmla="*/ 363 w 695"/>
                    <a:gd name="T33" fmla="*/ 91 h 906"/>
                    <a:gd name="T34" fmla="*/ 352 w 695"/>
                    <a:gd name="T35" fmla="*/ 98 h 906"/>
                    <a:gd name="T36" fmla="*/ 339 w 695"/>
                    <a:gd name="T37" fmla="*/ 96 h 906"/>
                    <a:gd name="T38" fmla="*/ 329 w 695"/>
                    <a:gd name="T39" fmla="*/ 88 h 906"/>
                    <a:gd name="T40" fmla="*/ 325 w 695"/>
                    <a:gd name="T41" fmla="*/ 76 h 906"/>
                    <a:gd name="T42" fmla="*/ 329 w 695"/>
                    <a:gd name="T43" fmla="*/ 63 h 906"/>
                    <a:gd name="T44" fmla="*/ 339 w 695"/>
                    <a:gd name="T45" fmla="*/ 55 h 906"/>
                    <a:gd name="T46" fmla="*/ 347 w 695"/>
                    <a:gd name="T47" fmla="*/ 53 h 906"/>
                    <a:gd name="T48" fmla="*/ 82 w 695"/>
                    <a:gd name="T49" fmla="*/ 1 h 906"/>
                    <a:gd name="T50" fmla="*/ 55 w 695"/>
                    <a:gd name="T51" fmla="*/ 7 h 906"/>
                    <a:gd name="T52" fmla="*/ 33 w 695"/>
                    <a:gd name="T53" fmla="*/ 21 h 906"/>
                    <a:gd name="T54" fmla="*/ 16 w 695"/>
                    <a:gd name="T55" fmla="*/ 39 h 906"/>
                    <a:gd name="T56" fmla="*/ 5 w 695"/>
                    <a:gd name="T57" fmla="*/ 64 h 906"/>
                    <a:gd name="T58" fmla="*/ 0 w 695"/>
                    <a:gd name="T59" fmla="*/ 90 h 906"/>
                    <a:gd name="T60" fmla="*/ 2 w 695"/>
                    <a:gd name="T61" fmla="*/ 833 h 906"/>
                    <a:gd name="T62" fmla="*/ 11 w 695"/>
                    <a:gd name="T63" fmla="*/ 858 h 906"/>
                    <a:gd name="T64" fmla="*/ 27 w 695"/>
                    <a:gd name="T65" fmla="*/ 879 h 906"/>
                    <a:gd name="T66" fmla="*/ 48 w 695"/>
                    <a:gd name="T67" fmla="*/ 895 h 906"/>
                    <a:gd name="T68" fmla="*/ 73 w 695"/>
                    <a:gd name="T69" fmla="*/ 903 h 906"/>
                    <a:gd name="T70" fmla="*/ 604 w 695"/>
                    <a:gd name="T71" fmla="*/ 906 h 906"/>
                    <a:gd name="T72" fmla="*/ 631 w 695"/>
                    <a:gd name="T73" fmla="*/ 901 h 906"/>
                    <a:gd name="T74" fmla="*/ 655 w 695"/>
                    <a:gd name="T75" fmla="*/ 890 h 906"/>
                    <a:gd name="T76" fmla="*/ 674 w 695"/>
                    <a:gd name="T77" fmla="*/ 872 h 906"/>
                    <a:gd name="T78" fmla="*/ 687 w 695"/>
                    <a:gd name="T79" fmla="*/ 850 h 906"/>
                    <a:gd name="T80" fmla="*/ 694 w 695"/>
                    <a:gd name="T81" fmla="*/ 824 h 906"/>
                    <a:gd name="T82" fmla="*/ 694 w 695"/>
                    <a:gd name="T83" fmla="*/ 82 h 906"/>
                    <a:gd name="T84" fmla="*/ 687 w 695"/>
                    <a:gd name="T85" fmla="*/ 55 h 906"/>
                    <a:gd name="T86" fmla="*/ 674 w 695"/>
                    <a:gd name="T87" fmla="*/ 33 h 906"/>
                    <a:gd name="T88" fmla="*/ 655 w 695"/>
                    <a:gd name="T89" fmla="*/ 15 h 906"/>
                    <a:gd name="T90" fmla="*/ 631 w 695"/>
                    <a:gd name="T91" fmla="*/ 4 h 906"/>
                    <a:gd name="T92" fmla="*/ 604 w 695"/>
                    <a:gd name="T93" fmla="*/ 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5" h="906">
                      <a:moveTo>
                        <a:pt x="604" y="724"/>
                      </a:moveTo>
                      <a:lnTo>
                        <a:pt x="91" y="724"/>
                      </a:lnTo>
                      <a:lnTo>
                        <a:pt x="91" y="120"/>
                      </a:lnTo>
                      <a:lnTo>
                        <a:pt x="604" y="120"/>
                      </a:lnTo>
                      <a:lnTo>
                        <a:pt x="604" y="724"/>
                      </a:lnTo>
                      <a:close/>
                      <a:moveTo>
                        <a:pt x="347" y="845"/>
                      </a:moveTo>
                      <a:lnTo>
                        <a:pt x="339" y="844"/>
                      </a:lnTo>
                      <a:lnTo>
                        <a:pt x="330" y="842"/>
                      </a:lnTo>
                      <a:lnTo>
                        <a:pt x="322" y="837"/>
                      </a:lnTo>
                      <a:lnTo>
                        <a:pt x="315" y="832"/>
                      </a:lnTo>
                      <a:lnTo>
                        <a:pt x="310" y="825"/>
                      </a:lnTo>
                      <a:lnTo>
                        <a:pt x="305" y="817"/>
                      </a:lnTo>
                      <a:lnTo>
                        <a:pt x="303" y="809"/>
                      </a:lnTo>
                      <a:lnTo>
                        <a:pt x="302" y="799"/>
                      </a:lnTo>
                      <a:lnTo>
                        <a:pt x="303" y="791"/>
                      </a:lnTo>
                      <a:lnTo>
                        <a:pt x="305" y="782"/>
                      </a:lnTo>
                      <a:lnTo>
                        <a:pt x="310" y="774"/>
                      </a:lnTo>
                      <a:lnTo>
                        <a:pt x="315" y="767"/>
                      </a:lnTo>
                      <a:lnTo>
                        <a:pt x="322" y="762"/>
                      </a:lnTo>
                      <a:lnTo>
                        <a:pt x="330" y="759"/>
                      </a:lnTo>
                      <a:lnTo>
                        <a:pt x="339" y="755"/>
                      </a:lnTo>
                      <a:lnTo>
                        <a:pt x="347" y="754"/>
                      </a:lnTo>
                      <a:lnTo>
                        <a:pt x="356" y="755"/>
                      </a:lnTo>
                      <a:lnTo>
                        <a:pt x="365" y="759"/>
                      </a:lnTo>
                      <a:lnTo>
                        <a:pt x="373" y="762"/>
                      </a:lnTo>
                      <a:lnTo>
                        <a:pt x="380" y="767"/>
                      </a:lnTo>
                      <a:lnTo>
                        <a:pt x="385" y="774"/>
                      </a:lnTo>
                      <a:lnTo>
                        <a:pt x="389" y="782"/>
                      </a:lnTo>
                      <a:lnTo>
                        <a:pt x="392" y="791"/>
                      </a:lnTo>
                      <a:lnTo>
                        <a:pt x="393" y="799"/>
                      </a:lnTo>
                      <a:lnTo>
                        <a:pt x="392" y="809"/>
                      </a:lnTo>
                      <a:lnTo>
                        <a:pt x="389" y="817"/>
                      </a:lnTo>
                      <a:lnTo>
                        <a:pt x="385" y="825"/>
                      </a:lnTo>
                      <a:lnTo>
                        <a:pt x="380" y="832"/>
                      </a:lnTo>
                      <a:lnTo>
                        <a:pt x="373" y="837"/>
                      </a:lnTo>
                      <a:lnTo>
                        <a:pt x="365" y="842"/>
                      </a:lnTo>
                      <a:lnTo>
                        <a:pt x="356" y="844"/>
                      </a:lnTo>
                      <a:lnTo>
                        <a:pt x="347" y="845"/>
                      </a:lnTo>
                      <a:close/>
                      <a:moveTo>
                        <a:pt x="347" y="53"/>
                      </a:moveTo>
                      <a:lnTo>
                        <a:pt x="352" y="53"/>
                      </a:lnTo>
                      <a:lnTo>
                        <a:pt x="356" y="55"/>
                      </a:lnTo>
                      <a:lnTo>
                        <a:pt x="360" y="57"/>
                      </a:lnTo>
                      <a:lnTo>
                        <a:pt x="363" y="59"/>
                      </a:lnTo>
                      <a:lnTo>
                        <a:pt x="366" y="63"/>
                      </a:lnTo>
                      <a:lnTo>
                        <a:pt x="368" y="67"/>
                      </a:lnTo>
                      <a:lnTo>
                        <a:pt x="370" y="70"/>
                      </a:lnTo>
                      <a:lnTo>
                        <a:pt x="370" y="76"/>
                      </a:lnTo>
                      <a:lnTo>
                        <a:pt x="370" y="80"/>
                      </a:lnTo>
                      <a:lnTo>
                        <a:pt x="368" y="85"/>
                      </a:lnTo>
                      <a:lnTo>
                        <a:pt x="366" y="88"/>
                      </a:lnTo>
                      <a:lnTo>
                        <a:pt x="363" y="91"/>
                      </a:lnTo>
                      <a:lnTo>
                        <a:pt x="360" y="95"/>
                      </a:lnTo>
                      <a:lnTo>
                        <a:pt x="356" y="96"/>
                      </a:lnTo>
                      <a:lnTo>
                        <a:pt x="352" y="98"/>
                      </a:lnTo>
                      <a:lnTo>
                        <a:pt x="347" y="98"/>
                      </a:lnTo>
                      <a:lnTo>
                        <a:pt x="343" y="98"/>
                      </a:lnTo>
                      <a:lnTo>
                        <a:pt x="339" y="96"/>
                      </a:lnTo>
                      <a:lnTo>
                        <a:pt x="335" y="95"/>
                      </a:lnTo>
                      <a:lnTo>
                        <a:pt x="331" y="91"/>
                      </a:lnTo>
                      <a:lnTo>
                        <a:pt x="329" y="88"/>
                      </a:lnTo>
                      <a:lnTo>
                        <a:pt x="326" y="85"/>
                      </a:lnTo>
                      <a:lnTo>
                        <a:pt x="325" y="80"/>
                      </a:lnTo>
                      <a:lnTo>
                        <a:pt x="325" y="76"/>
                      </a:lnTo>
                      <a:lnTo>
                        <a:pt x="325" y="70"/>
                      </a:lnTo>
                      <a:lnTo>
                        <a:pt x="326" y="67"/>
                      </a:lnTo>
                      <a:lnTo>
                        <a:pt x="329" y="63"/>
                      </a:lnTo>
                      <a:lnTo>
                        <a:pt x="331" y="59"/>
                      </a:lnTo>
                      <a:lnTo>
                        <a:pt x="335" y="57"/>
                      </a:lnTo>
                      <a:lnTo>
                        <a:pt x="339" y="55"/>
                      </a:lnTo>
                      <a:lnTo>
                        <a:pt x="343" y="54"/>
                      </a:lnTo>
                      <a:lnTo>
                        <a:pt x="347" y="53"/>
                      </a:lnTo>
                      <a:lnTo>
                        <a:pt x="347" y="53"/>
                      </a:lnTo>
                      <a:close/>
                      <a:moveTo>
                        <a:pt x="604" y="0"/>
                      </a:moveTo>
                      <a:lnTo>
                        <a:pt x="91" y="0"/>
                      </a:lnTo>
                      <a:lnTo>
                        <a:pt x="82" y="1"/>
                      </a:lnTo>
                      <a:lnTo>
                        <a:pt x="73" y="2"/>
                      </a:lnTo>
                      <a:lnTo>
                        <a:pt x="64" y="4"/>
                      </a:lnTo>
                      <a:lnTo>
                        <a:pt x="55" y="7"/>
                      </a:lnTo>
                      <a:lnTo>
                        <a:pt x="48" y="11"/>
                      </a:lnTo>
                      <a:lnTo>
                        <a:pt x="40" y="15"/>
                      </a:lnTo>
                      <a:lnTo>
                        <a:pt x="33" y="21"/>
                      </a:lnTo>
                      <a:lnTo>
                        <a:pt x="27" y="26"/>
                      </a:lnTo>
                      <a:lnTo>
                        <a:pt x="21" y="33"/>
                      </a:lnTo>
                      <a:lnTo>
                        <a:pt x="16" y="39"/>
                      </a:lnTo>
                      <a:lnTo>
                        <a:pt x="11" y="47"/>
                      </a:lnTo>
                      <a:lnTo>
                        <a:pt x="8" y="55"/>
                      </a:lnTo>
                      <a:lnTo>
                        <a:pt x="5" y="64"/>
                      </a:lnTo>
                      <a:lnTo>
                        <a:pt x="2" y="73"/>
                      </a:lnTo>
                      <a:lnTo>
                        <a:pt x="1" y="82"/>
                      </a:lnTo>
                      <a:lnTo>
                        <a:pt x="0" y="90"/>
                      </a:lnTo>
                      <a:lnTo>
                        <a:pt x="0" y="815"/>
                      </a:lnTo>
                      <a:lnTo>
                        <a:pt x="1" y="824"/>
                      </a:lnTo>
                      <a:lnTo>
                        <a:pt x="2" y="833"/>
                      </a:lnTo>
                      <a:lnTo>
                        <a:pt x="5" y="842"/>
                      </a:lnTo>
                      <a:lnTo>
                        <a:pt x="8" y="850"/>
                      </a:lnTo>
                      <a:lnTo>
                        <a:pt x="11" y="858"/>
                      </a:lnTo>
                      <a:lnTo>
                        <a:pt x="16" y="866"/>
                      </a:lnTo>
                      <a:lnTo>
                        <a:pt x="21" y="872"/>
                      </a:lnTo>
                      <a:lnTo>
                        <a:pt x="27" y="879"/>
                      </a:lnTo>
                      <a:lnTo>
                        <a:pt x="33" y="885"/>
                      </a:lnTo>
                      <a:lnTo>
                        <a:pt x="40" y="890"/>
                      </a:lnTo>
                      <a:lnTo>
                        <a:pt x="48" y="895"/>
                      </a:lnTo>
                      <a:lnTo>
                        <a:pt x="55" y="898"/>
                      </a:lnTo>
                      <a:lnTo>
                        <a:pt x="64" y="901"/>
                      </a:lnTo>
                      <a:lnTo>
                        <a:pt x="73" y="903"/>
                      </a:lnTo>
                      <a:lnTo>
                        <a:pt x="82" y="905"/>
                      </a:lnTo>
                      <a:lnTo>
                        <a:pt x="91" y="906"/>
                      </a:lnTo>
                      <a:lnTo>
                        <a:pt x="604" y="906"/>
                      </a:lnTo>
                      <a:lnTo>
                        <a:pt x="613" y="905"/>
                      </a:lnTo>
                      <a:lnTo>
                        <a:pt x="622" y="903"/>
                      </a:lnTo>
                      <a:lnTo>
                        <a:pt x="631" y="901"/>
                      </a:lnTo>
                      <a:lnTo>
                        <a:pt x="639" y="898"/>
                      </a:lnTo>
                      <a:lnTo>
                        <a:pt x="647" y="895"/>
                      </a:lnTo>
                      <a:lnTo>
                        <a:pt x="655" y="890"/>
                      </a:lnTo>
                      <a:lnTo>
                        <a:pt x="662" y="885"/>
                      </a:lnTo>
                      <a:lnTo>
                        <a:pt x="668" y="879"/>
                      </a:lnTo>
                      <a:lnTo>
                        <a:pt x="674" y="872"/>
                      </a:lnTo>
                      <a:lnTo>
                        <a:pt x="679" y="866"/>
                      </a:lnTo>
                      <a:lnTo>
                        <a:pt x="684" y="858"/>
                      </a:lnTo>
                      <a:lnTo>
                        <a:pt x="687" y="850"/>
                      </a:lnTo>
                      <a:lnTo>
                        <a:pt x="690" y="842"/>
                      </a:lnTo>
                      <a:lnTo>
                        <a:pt x="693" y="833"/>
                      </a:lnTo>
                      <a:lnTo>
                        <a:pt x="694" y="824"/>
                      </a:lnTo>
                      <a:lnTo>
                        <a:pt x="695" y="815"/>
                      </a:lnTo>
                      <a:lnTo>
                        <a:pt x="695" y="90"/>
                      </a:lnTo>
                      <a:lnTo>
                        <a:pt x="694" y="82"/>
                      </a:lnTo>
                      <a:lnTo>
                        <a:pt x="693" y="73"/>
                      </a:lnTo>
                      <a:lnTo>
                        <a:pt x="690" y="64"/>
                      </a:lnTo>
                      <a:lnTo>
                        <a:pt x="687" y="55"/>
                      </a:lnTo>
                      <a:lnTo>
                        <a:pt x="684" y="47"/>
                      </a:lnTo>
                      <a:lnTo>
                        <a:pt x="679" y="39"/>
                      </a:lnTo>
                      <a:lnTo>
                        <a:pt x="674" y="33"/>
                      </a:lnTo>
                      <a:lnTo>
                        <a:pt x="668" y="26"/>
                      </a:lnTo>
                      <a:lnTo>
                        <a:pt x="662" y="21"/>
                      </a:lnTo>
                      <a:lnTo>
                        <a:pt x="655" y="15"/>
                      </a:lnTo>
                      <a:lnTo>
                        <a:pt x="647" y="11"/>
                      </a:lnTo>
                      <a:lnTo>
                        <a:pt x="639" y="7"/>
                      </a:lnTo>
                      <a:lnTo>
                        <a:pt x="631" y="4"/>
                      </a:lnTo>
                      <a:lnTo>
                        <a:pt x="622" y="2"/>
                      </a:lnTo>
                      <a:lnTo>
                        <a:pt x="613" y="1"/>
                      </a:lnTo>
                      <a:lnTo>
                        <a:pt x="604" y="0"/>
                      </a:lnTo>
                      <a:lnTo>
                        <a:pt x="604"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85" name="Rectángulo 1498">
                  <a:extLst>
                    <a:ext uri="{FF2B5EF4-FFF2-40B4-BE49-F238E27FC236}">
                      <a16:creationId xmlns:a16="http://schemas.microsoft.com/office/drawing/2014/main" id="{8FBEA8AF-8AE7-5653-20E5-E226537F18BE}"/>
                    </a:ext>
                  </a:extLst>
                </p:cNvPr>
                <p:cNvSpPr>
                  <a:spLocks noChangeArrowheads="1"/>
                </p:cNvSpPr>
                <p:nvPr/>
              </p:nvSpPr>
              <p:spPr bwMode="auto">
                <a:xfrm>
                  <a:off x="7431749" y="2681663"/>
                  <a:ext cx="28575" cy="28575"/>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86" name="Rectángulo 1499">
                  <a:extLst>
                    <a:ext uri="{FF2B5EF4-FFF2-40B4-BE49-F238E27FC236}">
                      <a16:creationId xmlns:a16="http://schemas.microsoft.com/office/drawing/2014/main" id="{7F4F4D59-B229-4E02-4EAC-F2F140DC969B}"/>
                    </a:ext>
                  </a:extLst>
                </p:cNvPr>
                <p:cNvSpPr>
                  <a:spLocks noChangeArrowheads="1"/>
                </p:cNvSpPr>
                <p:nvPr/>
              </p:nvSpPr>
              <p:spPr bwMode="auto">
                <a:xfrm>
                  <a:off x="7469849" y="2681663"/>
                  <a:ext cx="28575" cy="28575"/>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87" name="Rectángulo 1500">
                  <a:extLst>
                    <a:ext uri="{FF2B5EF4-FFF2-40B4-BE49-F238E27FC236}">
                      <a16:creationId xmlns:a16="http://schemas.microsoft.com/office/drawing/2014/main" id="{E06442AA-4E4B-4C2C-E875-5F5EBC4EF591}"/>
                    </a:ext>
                  </a:extLst>
                </p:cNvPr>
                <p:cNvSpPr>
                  <a:spLocks noChangeArrowheads="1"/>
                </p:cNvSpPr>
                <p:nvPr/>
              </p:nvSpPr>
              <p:spPr bwMode="auto">
                <a:xfrm>
                  <a:off x="7507949" y="2681663"/>
                  <a:ext cx="28575" cy="28575"/>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88" name="Rectángulo 1501">
                  <a:extLst>
                    <a:ext uri="{FF2B5EF4-FFF2-40B4-BE49-F238E27FC236}">
                      <a16:creationId xmlns:a16="http://schemas.microsoft.com/office/drawing/2014/main" id="{BBBB7133-4AAC-572A-89DD-41BBF4914CF0}"/>
                    </a:ext>
                  </a:extLst>
                </p:cNvPr>
                <p:cNvSpPr>
                  <a:spLocks noChangeArrowheads="1"/>
                </p:cNvSpPr>
                <p:nvPr/>
              </p:nvSpPr>
              <p:spPr bwMode="auto">
                <a:xfrm>
                  <a:off x="7431749" y="2719763"/>
                  <a:ext cx="28575" cy="28575"/>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89" name="Rectángulo 1502">
                  <a:extLst>
                    <a:ext uri="{FF2B5EF4-FFF2-40B4-BE49-F238E27FC236}">
                      <a16:creationId xmlns:a16="http://schemas.microsoft.com/office/drawing/2014/main" id="{0150C800-FC9E-C0A3-2CAF-F0E127DCD6C9}"/>
                    </a:ext>
                  </a:extLst>
                </p:cNvPr>
                <p:cNvSpPr>
                  <a:spLocks noChangeArrowheads="1"/>
                </p:cNvSpPr>
                <p:nvPr/>
              </p:nvSpPr>
              <p:spPr bwMode="auto">
                <a:xfrm>
                  <a:off x="7469849" y="2719763"/>
                  <a:ext cx="28575" cy="28575"/>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90" name="Rectángulo 1503">
                  <a:extLst>
                    <a:ext uri="{FF2B5EF4-FFF2-40B4-BE49-F238E27FC236}">
                      <a16:creationId xmlns:a16="http://schemas.microsoft.com/office/drawing/2014/main" id="{C624522B-1DB5-3173-7BE7-37EC9E98E839}"/>
                    </a:ext>
                  </a:extLst>
                </p:cNvPr>
                <p:cNvSpPr>
                  <a:spLocks noChangeArrowheads="1"/>
                </p:cNvSpPr>
                <p:nvPr/>
              </p:nvSpPr>
              <p:spPr bwMode="auto">
                <a:xfrm>
                  <a:off x="7507949" y="2719763"/>
                  <a:ext cx="28575" cy="28575"/>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91" name="Rectángulo 1504">
                  <a:extLst>
                    <a:ext uri="{FF2B5EF4-FFF2-40B4-BE49-F238E27FC236}">
                      <a16:creationId xmlns:a16="http://schemas.microsoft.com/office/drawing/2014/main" id="{59A24D49-04B2-582D-EA9A-3887DC2DA175}"/>
                    </a:ext>
                  </a:extLst>
                </p:cNvPr>
                <p:cNvSpPr>
                  <a:spLocks noChangeArrowheads="1"/>
                </p:cNvSpPr>
                <p:nvPr/>
              </p:nvSpPr>
              <p:spPr bwMode="auto">
                <a:xfrm>
                  <a:off x="7431749" y="2757863"/>
                  <a:ext cx="28575" cy="28575"/>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92" name="Rectángulo 1505">
                  <a:extLst>
                    <a:ext uri="{FF2B5EF4-FFF2-40B4-BE49-F238E27FC236}">
                      <a16:creationId xmlns:a16="http://schemas.microsoft.com/office/drawing/2014/main" id="{C63A7F52-AFF5-4DB1-085D-4A6231B061A6}"/>
                    </a:ext>
                  </a:extLst>
                </p:cNvPr>
                <p:cNvSpPr>
                  <a:spLocks noChangeArrowheads="1"/>
                </p:cNvSpPr>
                <p:nvPr/>
              </p:nvSpPr>
              <p:spPr bwMode="auto">
                <a:xfrm>
                  <a:off x="7469849" y="2757863"/>
                  <a:ext cx="28575" cy="28575"/>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grpSp>
          <p:sp>
            <p:nvSpPr>
              <p:cNvPr id="68" name="Elipse 67">
                <a:extLst>
                  <a:ext uri="{FF2B5EF4-FFF2-40B4-BE49-F238E27FC236}">
                    <a16:creationId xmlns:a16="http://schemas.microsoft.com/office/drawing/2014/main" id="{DC47FEBC-5F19-8BBE-B559-BD3CE7E1149F}"/>
                  </a:ext>
                  <a:ext uri="{C183D7F6-B498-43B3-948B-1728B52AA6E4}">
                    <adec:decorative xmlns:adec="http://schemas.microsoft.com/office/drawing/2017/decorative" val="1"/>
                  </a:ext>
                </a:extLst>
              </p:cNvPr>
              <p:cNvSpPr/>
              <p:nvPr/>
            </p:nvSpPr>
            <p:spPr>
              <a:xfrm>
                <a:off x="6371132" y="4949910"/>
                <a:ext cx="482603" cy="482603"/>
              </a:xfrm>
              <a:prstGeom prst="ellipse">
                <a:avLst/>
              </a:prstGeom>
              <a:solidFill>
                <a:schemeClr val="tx1">
                  <a:lumMod val="75000"/>
                  <a:lumOff val="2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69" name="Elipse 68">
                <a:extLst>
                  <a:ext uri="{FF2B5EF4-FFF2-40B4-BE49-F238E27FC236}">
                    <a16:creationId xmlns:a16="http://schemas.microsoft.com/office/drawing/2014/main" id="{6BE8726C-2D3F-4879-7BBF-F3F592C6EC42}"/>
                  </a:ext>
                  <a:ext uri="{C183D7F6-B498-43B3-948B-1728B52AA6E4}">
                    <adec:decorative xmlns:adec="http://schemas.microsoft.com/office/drawing/2017/decorative" val="1"/>
                  </a:ext>
                </a:extLst>
              </p:cNvPr>
              <p:cNvSpPr/>
              <p:nvPr/>
            </p:nvSpPr>
            <p:spPr>
              <a:xfrm>
                <a:off x="6371132" y="5644991"/>
                <a:ext cx="482603" cy="482603"/>
              </a:xfrm>
              <a:prstGeom prst="ellipse">
                <a:avLst/>
              </a:prstGeom>
              <a:solidFill>
                <a:srgbClr val="7F7F7F"/>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white"/>
                  </a:solidFill>
                  <a:effectLst/>
                  <a:uLnTx/>
                  <a:uFillTx/>
                  <a:latin typeface="Calibri" panose="020F0502020204030204"/>
                  <a:ea typeface="+mn-ea"/>
                  <a:cs typeface="+mn-cs"/>
                </a:endParaRPr>
              </a:p>
            </p:txBody>
          </p:sp>
          <p:grpSp>
            <p:nvGrpSpPr>
              <p:cNvPr id="70" name="Grupo 69" descr="Ícono de dinero.">
                <a:extLst>
                  <a:ext uri="{FF2B5EF4-FFF2-40B4-BE49-F238E27FC236}">
                    <a16:creationId xmlns:a16="http://schemas.microsoft.com/office/drawing/2014/main" id="{907F968A-7333-86EE-1944-6DA1FB5478E7}"/>
                  </a:ext>
                </a:extLst>
              </p:cNvPr>
              <p:cNvGrpSpPr/>
              <p:nvPr/>
            </p:nvGrpSpPr>
            <p:grpSpPr>
              <a:xfrm>
                <a:off x="6529890" y="5108210"/>
                <a:ext cx="165086" cy="166002"/>
                <a:chOff x="7340467" y="3286760"/>
                <a:chExt cx="285750" cy="287338"/>
              </a:xfrm>
              <a:solidFill>
                <a:schemeClr val="bg1"/>
              </a:solidFill>
            </p:grpSpPr>
            <p:sp>
              <p:nvSpPr>
                <p:cNvPr id="76" name="Forma libre 497">
                  <a:extLst>
                    <a:ext uri="{FF2B5EF4-FFF2-40B4-BE49-F238E27FC236}">
                      <a16:creationId xmlns:a16="http://schemas.microsoft.com/office/drawing/2014/main" id="{F753C73E-A80E-C6B4-8820-A8988616DFE9}"/>
                    </a:ext>
                  </a:extLst>
                </p:cNvPr>
                <p:cNvSpPr>
                  <a:spLocks/>
                </p:cNvSpPr>
                <p:nvPr/>
              </p:nvSpPr>
              <p:spPr bwMode="auto">
                <a:xfrm>
                  <a:off x="7340467" y="3286760"/>
                  <a:ext cx="285750" cy="182563"/>
                </a:xfrm>
                <a:custGeom>
                  <a:avLst/>
                  <a:gdLst>
                    <a:gd name="T0" fmla="*/ 0 w 903"/>
                    <a:gd name="T1" fmla="*/ 0 h 573"/>
                    <a:gd name="T2" fmla="*/ 0 w 903"/>
                    <a:gd name="T3" fmla="*/ 467 h 573"/>
                    <a:gd name="T4" fmla="*/ 1 w 903"/>
                    <a:gd name="T5" fmla="*/ 459 h 573"/>
                    <a:gd name="T6" fmla="*/ 2 w 903"/>
                    <a:gd name="T7" fmla="*/ 453 h 573"/>
                    <a:gd name="T8" fmla="*/ 5 w 903"/>
                    <a:gd name="T9" fmla="*/ 446 h 573"/>
                    <a:gd name="T10" fmla="*/ 8 w 903"/>
                    <a:gd name="T11" fmla="*/ 440 h 573"/>
                    <a:gd name="T12" fmla="*/ 12 w 903"/>
                    <a:gd name="T13" fmla="*/ 434 h 573"/>
                    <a:gd name="T14" fmla="*/ 18 w 903"/>
                    <a:gd name="T15" fmla="*/ 428 h 573"/>
                    <a:gd name="T16" fmla="*/ 23 w 903"/>
                    <a:gd name="T17" fmla="*/ 423 h 573"/>
                    <a:gd name="T18" fmla="*/ 30 w 903"/>
                    <a:gd name="T19" fmla="*/ 419 h 573"/>
                    <a:gd name="T20" fmla="*/ 30 w 903"/>
                    <a:gd name="T21" fmla="*/ 30 h 573"/>
                    <a:gd name="T22" fmla="*/ 873 w 903"/>
                    <a:gd name="T23" fmla="*/ 30 h 573"/>
                    <a:gd name="T24" fmla="*/ 873 w 903"/>
                    <a:gd name="T25" fmla="*/ 543 h 573"/>
                    <a:gd name="T26" fmla="*/ 481 w 903"/>
                    <a:gd name="T27" fmla="*/ 543 h 573"/>
                    <a:gd name="T28" fmla="*/ 481 w 903"/>
                    <a:gd name="T29" fmla="*/ 573 h 573"/>
                    <a:gd name="T30" fmla="*/ 903 w 903"/>
                    <a:gd name="T31" fmla="*/ 573 h 573"/>
                    <a:gd name="T32" fmla="*/ 903 w 903"/>
                    <a:gd name="T33" fmla="*/ 0 h 573"/>
                    <a:gd name="T34" fmla="*/ 0 w 903"/>
                    <a:gd name="T35" fmla="*/ 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3" h="573">
                      <a:moveTo>
                        <a:pt x="0" y="0"/>
                      </a:moveTo>
                      <a:lnTo>
                        <a:pt x="0" y="467"/>
                      </a:lnTo>
                      <a:lnTo>
                        <a:pt x="1" y="459"/>
                      </a:lnTo>
                      <a:lnTo>
                        <a:pt x="2" y="453"/>
                      </a:lnTo>
                      <a:lnTo>
                        <a:pt x="5" y="446"/>
                      </a:lnTo>
                      <a:lnTo>
                        <a:pt x="8" y="440"/>
                      </a:lnTo>
                      <a:lnTo>
                        <a:pt x="12" y="434"/>
                      </a:lnTo>
                      <a:lnTo>
                        <a:pt x="18" y="428"/>
                      </a:lnTo>
                      <a:lnTo>
                        <a:pt x="23" y="423"/>
                      </a:lnTo>
                      <a:lnTo>
                        <a:pt x="30" y="419"/>
                      </a:lnTo>
                      <a:lnTo>
                        <a:pt x="30" y="30"/>
                      </a:lnTo>
                      <a:lnTo>
                        <a:pt x="873" y="30"/>
                      </a:lnTo>
                      <a:lnTo>
                        <a:pt x="873" y="543"/>
                      </a:lnTo>
                      <a:lnTo>
                        <a:pt x="481" y="543"/>
                      </a:lnTo>
                      <a:lnTo>
                        <a:pt x="481" y="573"/>
                      </a:lnTo>
                      <a:lnTo>
                        <a:pt x="903" y="573"/>
                      </a:lnTo>
                      <a:lnTo>
                        <a:pt x="903"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77" name="Forma libre 498">
                  <a:extLst>
                    <a:ext uri="{FF2B5EF4-FFF2-40B4-BE49-F238E27FC236}">
                      <a16:creationId xmlns:a16="http://schemas.microsoft.com/office/drawing/2014/main" id="{412BDB53-43C9-A930-988E-194729977937}"/>
                    </a:ext>
                  </a:extLst>
                </p:cNvPr>
                <p:cNvSpPr>
                  <a:spLocks noEditPoints="1"/>
                </p:cNvSpPr>
                <p:nvPr/>
              </p:nvSpPr>
              <p:spPr bwMode="auto">
                <a:xfrm>
                  <a:off x="7369042" y="3315335"/>
                  <a:ext cx="228600" cy="125413"/>
                </a:xfrm>
                <a:custGeom>
                  <a:avLst/>
                  <a:gdLst>
                    <a:gd name="T0" fmla="*/ 330 w 723"/>
                    <a:gd name="T1" fmla="*/ 283 h 392"/>
                    <a:gd name="T2" fmla="*/ 295 w 723"/>
                    <a:gd name="T3" fmla="*/ 263 h 392"/>
                    <a:gd name="T4" fmla="*/ 269 w 723"/>
                    <a:gd name="T5" fmla="*/ 232 h 392"/>
                    <a:gd name="T6" fmla="*/ 257 w 723"/>
                    <a:gd name="T7" fmla="*/ 192 h 392"/>
                    <a:gd name="T8" fmla="*/ 260 w 723"/>
                    <a:gd name="T9" fmla="*/ 151 h 392"/>
                    <a:gd name="T10" fmla="*/ 281 w 723"/>
                    <a:gd name="T11" fmla="*/ 115 h 392"/>
                    <a:gd name="T12" fmla="*/ 312 w 723"/>
                    <a:gd name="T13" fmla="*/ 90 h 392"/>
                    <a:gd name="T14" fmla="*/ 350 w 723"/>
                    <a:gd name="T15" fmla="*/ 77 h 392"/>
                    <a:gd name="T16" fmla="*/ 392 w 723"/>
                    <a:gd name="T17" fmla="*/ 81 h 392"/>
                    <a:gd name="T18" fmla="*/ 429 w 723"/>
                    <a:gd name="T19" fmla="*/ 100 h 392"/>
                    <a:gd name="T20" fmla="*/ 454 w 723"/>
                    <a:gd name="T21" fmla="*/ 131 h 392"/>
                    <a:gd name="T22" fmla="*/ 466 w 723"/>
                    <a:gd name="T23" fmla="*/ 171 h 392"/>
                    <a:gd name="T24" fmla="*/ 462 w 723"/>
                    <a:gd name="T25" fmla="*/ 213 h 392"/>
                    <a:gd name="T26" fmla="*/ 443 w 723"/>
                    <a:gd name="T27" fmla="*/ 248 h 392"/>
                    <a:gd name="T28" fmla="*/ 412 w 723"/>
                    <a:gd name="T29" fmla="*/ 274 h 392"/>
                    <a:gd name="T30" fmla="*/ 372 w 723"/>
                    <a:gd name="T31" fmla="*/ 287 h 392"/>
                    <a:gd name="T32" fmla="*/ 96 w 723"/>
                    <a:gd name="T33" fmla="*/ 151 h 392"/>
                    <a:gd name="T34" fmla="*/ 68 w 723"/>
                    <a:gd name="T35" fmla="*/ 131 h 392"/>
                    <a:gd name="T36" fmla="*/ 61 w 723"/>
                    <a:gd name="T37" fmla="*/ 97 h 392"/>
                    <a:gd name="T38" fmla="*/ 80 w 723"/>
                    <a:gd name="T39" fmla="*/ 69 h 392"/>
                    <a:gd name="T40" fmla="*/ 114 w 723"/>
                    <a:gd name="T41" fmla="*/ 63 h 392"/>
                    <a:gd name="T42" fmla="*/ 143 w 723"/>
                    <a:gd name="T43" fmla="*/ 81 h 392"/>
                    <a:gd name="T44" fmla="*/ 150 w 723"/>
                    <a:gd name="T45" fmla="*/ 115 h 392"/>
                    <a:gd name="T46" fmla="*/ 131 w 723"/>
                    <a:gd name="T47" fmla="*/ 144 h 392"/>
                    <a:gd name="T48" fmla="*/ 106 w 723"/>
                    <a:gd name="T49" fmla="*/ 152 h 392"/>
                    <a:gd name="T50" fmla="*/ 642 w 723"/>
                    <a:gd name="T51" fmla="*/ 249 h 392"/>
                    <a:gd name="T52" fmla="*/ 661 w 723"/>
                    <a:gd name="T53" fmla="*/ 278 h 392"/>
                    <a:gd name="T54" fmla="*/ 655 w 723"/>
                    <a:gd name="T55" fmla="*/ 313 h 392"/>
                    <a:gd name="T56" fmla="*/ 626 w 723"/>
                    <a:gd name="T57" fmla="*/ 331 h 392"/>
                    <a:gd name="T58" fmla="*/ 592 w 723"/>
                    <a:gd name="T59" fmla="*/ 324 h 392"/>
                    <a:gd name="T60" fmla="*/ 573 w 723"/>
                    <a:gd name="T61" fmla="*/ 297 h 392"/>
                    <a:gd name="T62" fmla="*/ 580 w 723"/>
                    <a:gd name="T63" fmla="*/ 262 h 392"/>
                    <a:gd name="T64" fmla="*/ 608 w 723"/>
                    <a:gd name="T65" fmla="*/ 243 h 392"/>
                    <a:gd name="T66" fmla="*/ 669 w 723"/>
                    <a:gd name="T67" fmla="*/ 392 h 392"/>
                    <a:gd name="T68" fmla="*/ 691 w 723"/>
                    <a:gd name="T69" fmla="*/ 386 h 392"/>
                    <a:gd name="T70" fmla="*/ 709 w 723"/>
                    <a:gd name="T71" fmla="*/ 371 h 392"/>
                    <a:gd name="T72" fmla="*/ 720 w 723"/>
                    <a:gd name="T73" fmla="*/ 350 h 392"/>
                    <a:gd name="T74" fmla="*/ 723 w 723"/>
                    <a:gd name="T75" fmla="*/ 62 h 392"/>
                    <a:gd name="T76" fmla="*/ 718 w 723"/>
                    <a:gd name="T77" fmla="*/ 38 h 392"/>
                    <a:gd name="T78" fmla="*/ 705 w 723"/>
                    <a:gd name="T79" fmla="*/ 19 h 392"/>
                    <a:gd name="T80" fmla="*/ 686 w 723"/>
                    <a:gd name="T81" fmla="*/ 6 h 392"/>
                    <a:gd name="T82" fmla="*/ 663 w 723"/>
                    <a:gd name="T83" fmla="*/ 2 h 392"/>
                    <a:gd name="T84" fmla="*/ 43 w 723"/>
                    <a:gd name="T85" fmla="*/ 4 h 392"/>
                    <a:gd name="T86" fmla="*/ 22 w 723"/>
                    <a:gd name="T87" fmla="*/ 14 h 392"/>
                    <a:gd name="T88" fmla="*/ 7 w 723"/>
                    <a:gd name="T89" fmla="*/ 33 h 392"/>
                    <a:gd name="T90" fmla="*/ 1 w 723"/>
                    <a:gd name="T91" fmla="*/ 55 h 392"/>
                    <a:gd name="T92" fmla="*/ 46 w 723"/>
                    <a:gd name="T93" fmla="*/ 294 h 392"/>
                    <a:gd name="T94" fmla="*/ 151 w 723"/>
                    <a:gd name="T95" fmla="*/ 287 h 392"/>
                    <a:gd name="T96" fmla="*/ 244 w 723"/>
                    <a:gd name="T97" fmla="*/ 293 h 392"/>
                    <a:gd name="T98" fmla="*/ 326 w 723"/>
                    <a:gd name="T99" fmla="*/ 312 h 392"/>
                    <a:gd name="T100" fmla="*/ 373 w 723"/>
                    <a:gd name="T101" fmla="*/ 337 h 392"/>
                    <a:gd name="T102" fmla="*/ 389 w 723"/>
                    <a:gd name="T103" fmla="*/ 36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3" h="392">
                      <a:moveTo>
                        <a:pt x="361" y="287"/>
                      </a:moveTo>
                      <a:lnTo>
                        <a:pt x="350" y="287"/>
                      </a:lnTo>
                      <a:lnTo>
                        <a:pt x="341" y="285"/>
                      </a:lnTo>
                      <a:lnTo>
                        <a:pt x="330" y="283"/>
                      </a:lnTo>
                      <a:lnTo>
                        <a:pt x="320" y="278"/>
                      </a:lnTo>
                      <a:lnTo>
                        <a:pt x="312" y="274"/>
                      </a:lnTo>
                      <a:lnTo>
                        <a:pt x="302" y="269"/>
                      </a:lnTo>
                      <a:lnTo>
                        <a:pt x="295" y="263"/>
                      </a:lnTo>
                      <a:lnTo>
                        <a:pt x="287" y="256"/>
                      </a:lnTo>
                      <a:lnTo>
                        <a:pt x="281" y="248"/>
                      </a:lnTo>
                      <a:lnTo>
                        <a:pt x="274" y="241"/>
                      </a:lnTo>
                      <a:lnTo>
                        <a:pt x="269" y="232"/>
                      </a:lnTo>
                      <a:lnTo>
                        <a:pt x="265" y="223"/>
                      </a:lnTo>
                      <a:lnTo>
                        <a:pt x="260" y="213"/>
                      </a:lnTo>
                      <a:lnTo>
                        <a:pt x="258" y="203"/>
                      </a:lnTo>
                      <a:lnTo>
                        <a:pt x="257" y="192"/>
                      </a:lnTo>
                      <a:lnTo>
                        <a:pt x="256" y="182"/>
                      </a:lnTo>
                      <a:lnTo>
                        <a:pt x="257" y="171"/>
                      </a:lnTo>
                      <a:lnTo>
                        <a:pt x="258" y="160"/>
                      </a:lnTo>
                      <a:lnTo>
                        <a:pt x="260" y="151"/>
                      </a:lnTo>
                      <a:lnTo>
                        <a:pt x="265" y="141"/>
                      </a:lnTo>
                      <a:lnTo>
                        <a:pt x="269" y="131"/>
                      </a:lnTo>
                      <a:lnTo>
                        <a:pt x="274" y="123"/>
                      </a:lnTo>
                      <a:lnTo>
                        <a:pt x="281" y="115"/>
                      </a:lnTo>
                      <a:lnTo>
                        <a:pt x="287" y="108"/>
                      </a:lnTo>
                      <a:lnTo>
                        <a:pt x="295" y="100"/>
                      </a:lnTo>
                      <a:lnTo>
                        <a:pt x="302" y="95"/>
                      </a:lnTo>
                      <a:lnTo>
                        <a:pt x="312" y="90"/>
                      </a:lnTo>
                      <a:lnTo>
                        <a:pt x="320" y="84"/>
                      </a:lnTo>
                      <a:lnTo>
                        <a:pt x="330" y="81"/>
                      </a:lnTo>
                      <a:lnTo>
                        <a:pt x="341" y="79"/>
                      </a:lnTo>
                      <a:lnTo>
                        <a:pt x="350" y="77"/>
                      </a:lnTo>
                      <a:lnTo>
                        <a:pt x="361" y="77"/>
                      </a:lnTo>
                      <a:lnTo>
                        <a:pt x="372" y="77"/>
                      </a:lnTo>
                      <a:lnTo>
                        <a:pt x="383" y="79"/>
                      </a:lnTo>
                      <a:lnTo>
                        <a:pt x="392" y="81"/>
                      </a:lnTo>
                      <a:lnTo>
                        <a:pt x="403" y="84"/>
                      </a:lnTo>
                      <a:lnTo>
                        <a:pt x="412" y="90"/>
                      </a:lnTo>
                      <a:lnTo>
                        <a:pt x="420" y="95"/>
                      </a:lnTo>
                      <a:lnTo>
                        <a:pt x="429" y="100"/>
                      </a:lnTo>
                      <a:lnTo>
                        <a:pt x="436" y="108"/>
                      </a:lnTo>
                      <a:lnTo>
                        <a:pt x="443" y="115"/>
                      </a:lnTo>
                      <a:lnTo>
                        <a:pt x="449" y="123"/>
                      </a:lnTo>
                      <a:lnTo>
                        <a:pt x="454" y="131"/>
                      </a:lnTo>
                      <a:lnTo>
                        <a:pt x="459" y="141"/>
                      </a:lnTo>
                      <a:lnTo>
                        <a:pt x="462" y="151"/>
                      </a:lnTo>
                      <a:lnTo>
                        <a:pt x="465" y="160"/>
                      </a:lnTo>
                      <a:lnTo>
                        <a:pt x="466" y="171"/>
                      </a:lnTo>
                      <a:lnTo>
                        <a:pt x="467" y="182"/>
                      </a:lnTo>
                      <a:lnTo>
                        <a:pt x="466" y="192"/>
                      </a:lnTo>
                      <a:lnTo>
                        <a:pt x="465" y="203"/>
                      </a:lnTo>
                      <a:lnTo>
                        <a:pt x="462" y="213"/>
                      </a:lnTo>
                      <a:lnTo>
                        <a:pt x="459" y="223"/>
                      </a:lnTo>
                      <a:lnTo>
                        <a:pt x="454" y="232"/>
                      </a:lnTo>
                      <a:lnTo>
                        <a:pt x="449" y="241"/>
                      </a:lnTo>
                      <a:lnTo>
                        <a:pt x="443" y="248"/>
                      </a:lnTo>
                      <a:lnTo>
                        <a:pt x="436" y="256"/>
                      </a:lnTo>
                      <a:lnTo>
                        <a:pt x="429" y="263"/>
                      </a:lnTo>
                      <a:lnTo>
                        <a:pt x="420" y="269"/>
                      </a:lnTo>
                      <a:lnTo>
                        <a:pt x="412" y="274"/>
                      </a:lnTo>
                      <a:lnTo>
                        <a:pt x="403" y="278"/>
                      </a:lnTo>
                      <a:lnTo>
                        <a:pt x="392" y="283"/>
                      </a:lnTo>
                      <a:lnTo>
                        <a:pt x="383" y="285"/>
                      </a:lnTo>
                      <a:lnTo>
                        <a:pt x="372" y="287"/>
                      </a:lnTo>
                      <a:lnTo>
                        <a:pt x="361" y="287"/>
                      </a:lnTo>
                      <a:lnTo>
                        <a:pt x="361" y="287"/>
                      </a:lnTo>
                      <a:close/>
                      <a:moveTo>
                        <a:pt x="106" y="152"/>
                      </a:moveTo>
                      <a:lnTo>
                        <a:pt x="96" y="151"/>
                      </a:lnTo>
                      <a:lnTo>
                        <a:pt x="88" y="149"/>
                      </a:lnTo>
                      <a:lnTo>
                        <a:pt x="80" y="144"/>
                      </a:lnTo>
                      <a:lnTo>
                        <a:pt x="74" y="139"/>
                      </a:lnTo>
                      <a:lnTo>
                        <a:pt x="68" y="131"/>
                      </a:lnTo>
                      <a:lnTo>
                        <a:pt x="64" y="124"/>
                      </a:lnTo>
                      <a:lnTo>
                        <a:pt x="61" y="115"/>
                      </a:lnTo>
                      <a:lnTo>
                        <a:pt x="61" y="107"/>
                      </a:lnTo>
                      <a:lnTo>
                        <a:pt x="61" y="97"/>
                      </a:lnTo>
                      <a:lnTo>
                        <a:pt x="64" y="88"/>
                      </a:lnTo>
                      <a:lnTo>
                        <a:pt x="68" y="81"/>
                      </a:lnTo>
                      <a:lnTo>
                        <a:pt x="74" y="74"/>
                      </a:lnTo>
                      <a:lnTo>
                        <a:pt x="80" y="69"/>
                      </a:lnTo>
                      <a:lnTo>
                        <a:pt x="88" y="65"/>
                      </a:lnTo>
                      <a:lnTo>
                        <a:pt x="96" y="63"/>
                      </a:lnTo>
                      <a:lnTo>
                        <a:pt x="106" y="62"/>
                      </a:lnTo>
                      <a:lnTo>
                        <a:pt x="114" y="63"/>
                      </a:lnTo>
                      <a:lnTo>
                        <a:pt x="123" y="65"/>
                      </a:lnTo>
                      <a:lnTo>
                        <a:pt x="131" y="69"/>
                      </a:lnTo>
                      <a:lnTo>
                        <a:pt x="137" y="74"/>
                      </a:lnTo>
                      <a:lnTo>
                        <a:pt x="143" y="81"/>
                      </a:lnTo>
                      <a:lnTo>
                        <a:pt x="147" y="88"/>
                      </a:lnTo>
                      <a:lnTo>
                        <a:pt x="150" y="97"/>
                      </a:lnTo>
                      <a:lnTo>
                        <a:pt x="151" y="107"/>
                      </a:lnTo>
                      <a:lnTo>
                        <a:pt x="150" y="115"/>
                      </a:lnTo>
                      <a:lnTo>
                        <a:pt x="148" y="124"/>
                      </a:lnTo>
                      <a:lnTo>
                        <a:pt x="143" y="131"/>
                      </a:lnTo>
                      <a:lnTo>
                        <a:pt x="137" y="139"/>
                      </a:lnTo>
                      <a:lnTo>
                        <a:pt x="131" y="144"/>
                      </a:lnTo>
                      <a:lnTo>
                        <a:pt x="123" y="149"/>
                      </a:lnTo>
                      <a:lnTo>
                        <a:pt x="114" y="151"/>
                      </a:lnTo>
                      <a:lnTo>
                        <a:pt x="106" y="152"/>
                      </a:lnTo>
                      <a:lnTo>
                        <a:pt x="106" y="152"/>
                      </a:lnTo>
                      <a:close/>
                      <a:moveTo>
                        <a:pt x="617" y="242"/>
                      </a:moveTo>
                      <a:lnTo>
                        <a:pt x="626" y="243"/>
                      </a:lnTo>
                      <a:lnTo>
                        <a:pt x="635" y="245"/>
                      </a:lnTo>
                      <a:lnTo>
                        <a:pt x="642" y="249"/>
                      </a:lnTo>
                      <a:lnTo>
                        <a:pt x="650" y="255"/>
                      </a:lnTo>
                      <a:lnTo>
                        <a:pt x="655" y="262"/>
                      </a:lnTo>
                      <a:lnTo>
                        <a:pt x="659" y="270"/>
                      </a:lnTo>
                      <a:lnTo>
                        <a:pt x="661" y="278"/>
                      </a:lnTo>
                      <a:lnTo>
                        <a:pt x="663" y="287"/>
                      </a:lnTo>
                      <a:lnTo>
                        <a:pt x="661" y="297"/>
                      </a:lnTo>
                      <a:lnTo>
                        <a:pt x="659" y="305"/>
                      </a:lnTo>
                      <a:lnTo>
                        <a:pt x="655" y="313"/>
                      </a:lnTo>
                      <a:lnTo>
                        <a:pt x="650" y="319"/>
                      </a:lnTo>
                      <a:lnTo>
                        <a:pt x="642" y="324"/>
                      </a:lnTo>
                      <a:lnTo>
                        <a:pt x="635" y="329"/>
                      </a:lnTo>
                      <a:lnTo>
                        <a:pt x="626" y="331"/>
                      </a:lnTo>
                      <a:lnTo>
                        <a:pt x="617" y="332"/>
                      </a:lnTo>
                      <a:lnTo>
                        <a:pt x="608" y="331"/>
                      </a:lnTo>
                      <a:lnTo>
                        <a:pt x="600" y="329"/>
                      </a:lnTo>
                      <a:lnTo>
                        <a:pt x="592" y="324"/>
                      </a:lnTo>
                      <a:lnTo>
                        <a:pt x="585" y="319"/>
                      </a:lnTo>
                      <a:lnTo>
                        <a:pt x="580" y="313"/>
                      </a:lnTo>
                      <a:lnTo>
                        <a:pt x="576" y="305"/>
                      </a:lnTo>
                      <a:lnTo>
                        <a:pt x="573" y="297"/>
                      </a:lnTo>
                      <a:lnTo>
                        <a:pt x="572" y="287"/>
                      </a:lnTo>
                      <a:lnTo>
                        <a:pt x="573" y="278"/>
                      </a:lnTo>
                      <a:lnTo>
                        <a:pt x="576" y="270"/>
                      </a:lnTo>
                      <a:lnTo>
                        <a:pt x="580" y="262"/>
                      </a:lnTo>
                      <a:lnTo>
                        <a:pt x="585" y="255"/>
                      </a:lnTo>
                      <a:lnTo>
                        <a:pt x="592" y="249"/>
                      </a:lnTo>
                      <a:lnTo>
                        <a:pt x="600" y="245"/>
                      </a:lnTo>
                      <a:lnTo>
                        <a:pt x="608" y="243"/>
                      </a:lnTo>
                      <a:lnTo>
                        <a:pt x="617" y="242"/>
                      </a:lnTo>
                      <a:close/>
                      <a:moveTo>
                        <a:pt x="391" y="392"/>
                      </a:moveTo>
                      <a:lnTo>
                        <a:pt x="663" y="392"/>
                      </a:lnTo>
                      <a:lnTo>
                        <a:pt x="669" y="392"/>
                      </a:lnTo>
                      <a:lnTo>
                        <a:pt x="674" y="391"/>
                      </a:lnTo>
                      <a:lnTo>
                        <a:pt x="681" y="390"/>
                      </a:lnTo>
                      <a:lnTo>
                        <a:pt x="686" y="388"/>
                      </a:lnTo>
                      <a:lnTo>
                        <a:pt x="691" y="386"/>
                      </a:lnTo>
                      <a:lnTo>
                        <a:pt x="697" y="382"/>
                      </a:lnTo>
                      <a:lnTo>
                        <a:pt x="701" y="379"/>
                      </a:lnTo>
                      <a:lnTo>
                        <a:pt x="705" y="375"/>
                      </a:lnTo>
                      <a:lnTo>
                        <a:pt x="709" y="371"/>
                      </a:lnTo>
                      <a:lnTo>
                        <a:pt x="713" y="366"/>
                      </a:lnTo>
                      <a:lnTo>
                        <a:pt x="715" y="361"/>
                      </a:lnTo>
                      <a:lnTo>
                        <a:pt x="718" y="356"/>
                      </a:lnTo>
                      <a:lnTo>
                        <a:pt x="720" y="350"/>
                      </a:lnTo>
                      <a:lnTo>
                        <a:pt x="721" y="345"/>
                      </a:lnTo>
                      <a:lnTo>
                        <a:pt x="723" y="338"/>
                      </a:lnTo>
                      <a:lnTo>
                        <a:pt x="723" y="332"/>
                      </a:lnTo>
                      <a:lnTo>
                        <a:pt x="723" y="62"/>
                      </a:lnTo>
                      <a:lnTo>
                        <a:pt x="723" y="55"/>
                      </a:lnTo>
                      <a:lnTo>
                        <a:pt x="721" y="49"/>
                      </a:lnTo>
                      <a:lnTo>
                        <a:pt x="720" y="43"/>
                      </a:lnTo>
                      <a:lnTo>
                        <a:pt x="718" y="38"/>
                      </a:lnTo>
                      <a:lnTo>
                        <a:pt x="715" y="33"/>
                      </a:lnTo>
                      <a:lnTo>
                        <a:pt x="713" y="27"/>
                      </a:lnTo>
                      <a:lnTo>
                        <a:pt x="709" y="23"/>
                      </a:lnTo>
                      <a:lnTo>
                        <a:pt x="705" y="19"/>
                      </a:lnTo>
                      <a:lnTo>
                        <a:pt x="701" y="14"/>
                      </a:lnTo>
                      <a:lnTo>
                        <a:pt x="697" y="11"/>
                      </a:lnTo>
                      <a:lnTo>
                        <a:pt x="691" y="8"/>
                      </a:lnTo>
                      <a:lnTo>
                        <a:pt x="686" y="6"/>
                      </a:lnTo>
                      <a:lnTo>
                        <a:pt x="681" y="4"/>
                      </a:lnTo>
                      <a:lnTo>
                        <a:pt x="674" y="3"/>
                      </a:lnTo>
                      <a:lnTo>
                        <a:pt x="669" y="2"/>
                      </a:lnTo>
                      <a:lnTo>
                        <a:pt x="663" y="2"/>
                      </a:lnTo>
                      <a:lnTo>
                        <a:pt x="61" y="0"/>
                      </a:lnTo>
                      <a:lnTo>
                        <a:pt x="54" y="2"/>
                      </a:lnTo>
                      <a:lnTo>
                        <a:pt x="48" y="3"/>
                      </a:lnTo>
                      <a:lnTo>
                        <a:pt x="43" y="4"/>
                      </a:lnTo>
                      <a:lnTo>
                        <a:pt x="37" y="6"/>
                      </a:lnTo>
                      <a:lnTo>
                        <a:pt x="32" y="8"/>
                      </a:lnTo>
                      <a:lnTo>
                        <a:pt x="27" y="11"/>
                      </a:lnTo>
                      <a:lnTo>
                        <a:pt x="22" y="14"/>
                      </a:lnTo>
                      <a:lnTo>
                        <a:pt x="18" y="19"/>
                      </a:lnTo>
                      <a:lnTo>
                        <a:pt x="14" y="23"/>
                      </a:lnTo>
                      <a:lnTo>
                        <a:pt x="10" y="27"/>
                      </a:lnTo>
                      <a:lnTo>
                        <a:pt x="7" y="33"/>
                      </a:lnTo>
                      <a:lnTo>
                        <a:pt x="5" y="38"/>
                      </a:lnTo>
                      <a:lnTo>
                        <a:pt x="3" y="43"/>
                      </a:lnTo>
                      <a:lnTo>
                        <a:pt x="2" y="49"/>
                      </a:lnTo>
                      <a:lnTo>
                        <a:pt x="1" y="55"/>
                      </a:lnTo>
                      <a:lnTo>
                        <a:pt x="0" y="62"/>
                      </a:lnTo>
                      <a:lnTo>
                        <a:pt x="0" y="304"/>
                      </a:lnTo>
                      <a:lnTo>
                        <a:pt x="22" y="299"/>
                      </a:lnTo>
                      <a:lnTo>
                        <a:pt x="46" y="294"/>
                      </a:lnTo>
                      <a:lnTo>
                        <a:pt x="68" y="291"/>
                      </a:lnTo>
                      <a:lnTo>
                        <a:pt x="90" y="290"/>
                      </a:lnTo>
                      <a:lnTo>
                        <a:pt x="126" y="288"/>
                      </a:lnTo>
                      <a:lnTo>
                        <a:pt x="151" y="287"/>
                      </a:lnTo>
                      <a:lnTo>
                        <a:pt x="172" y="288"/>
                      </a:lnTo>
                      <a:lnTo>
                        <a:pt x="206" y="289"/>
                      </a:lnTo>
                      <a:lnTo>
                        <a:pt x="225" y="291"/>
                      </a:lnTo>
                      <a:lnTo>
                        <a:pt x="244" y="293"/>
                      </a:lnTo>
                      <a:lnTo>
                        <a:pt x="266" y="297"/>
                      </a:lnTo>
                      <a:lnTo>
                        <a:pt x="286" y="300"/>
                      </a:lnTo>
                      <a:lnTo>
                        <a:pt x="306" y="305"/>
                      </a:lnTo>
                      <a:lnTo>
                        <a:pt x="326" y="312"/>
                      </a:lnTo>
                      <a:lnTo>
                        <a:pt x="344" y="318"/>
                      </a:lnTo>
                      <a:lnTo>
                        <a:pt x="360" y="327"/>
                      </a:lnTo>
                      <a:lnTo>
                        <a:pt x="366" y="332"/>
                      </a:lnTo>
                      <a:lnTo>
                        <a:pt x="373" y="337"/>
                      </a:lnTo>
                      <a:lnTo>
                        <a:pt x="378" y="343"/>
                      </a:lnTo>
                      <a:lnTo>
                        <a:pt x="383" y="349"/>
                      </a:lnTo>
                      <a:lnTo>
                        <a:pt x="387" y="356"/>
                      </a:lnTo>
                      <a:lnTo>
                        <a:pt x="389" y="362"/>
                      </a:lnTo>
                      <a:lnTo>
                        <a:pt x="391" y="369"/>
                      </a:lnTo>
                      <a:lnTo>
                        <a:pt x="391" y="377"/>
                      </a:lnTo>
                      <a:lnTo>
                        <a:pt x="391" y="392"/>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78" name="Forma libre 499">
                  <a:extLst>
                    <a:ext uri="{FF2B5EF4-FFF2-40B4-BE49-F238E27FC236}">
                      <a16:creationId xmlns:a16="http://schemas.microsoft.com/office/drawing/2014/main" id="{68AE01D6-25C7-B7A8-9A9E-9F1B9D92FB4A}"/>
                    </a:ext>
                  </a:extLst>
                </p:cNvPr>
                <p:cNvSpPr>
                  <a:spLocks/>
                </p:cNvSpPr>
                <p:nvPr/>
              </p:nvSpPr>
              <p:spPr bwMode="auto">
                <a:xfrm>
                  <a:off x="7349992" y="3540760"/>
                  <a:ext cx="133350" cy="33338"/>
                </a:xfrm>
                <a:custGeom>
                  <a:avLst/>
                  <a:gdLst>
                    <a:gd name="T0" fmla="*/ 0 w 421"/>
                    <a:gd name="T1" fmla="*/ 44 h 104"/>
                    <a:gd name="T2" fmla="*/ 2 w 421"/>
                    <a:gd name="T3" fmla="*/ 52 h 104"/>
                    <a:gd name="T4" fmla="*/ 5 w 421"/>
                    <a:gd name="T5" fmla="*/ 56 h 104"/>
                    <a:gd name="T6" fmla="*/ 6 w 421"/>
                    <a:gd name="T7" fmla="*/ 59 h 104"/>
                    <a:gd name="T8" fmla="*/ 11 w 421"/>
                    <a:gd name="T9" fmla="*/ 65 h 104"/>
                    <a:gd name="T10" fmla="*/ 13 w 421"/>
                    <a:gd name="T11" fmla="*/ 65 h 104"/>
                    <a:gd name="T12" fmla="*/ 31 w 421"/>
                    <a:gd name="T13" fmla="*/ 76 h 104"/>
                    <a:gd name="T14" fmla="*/ 32 w 421"/>
                    <a:gd name="T15" fmla="*/ 77 h 104"/>
                    <a:gd name="T16" fmla="*/ 41 w 421"/>
                    <a:gd name="T17" fmla="*/ 80 h 104"/>
                    <a:gd name="T18" fmla="*/ 45 w 421"/>
                    <a:gd name="T19" fmla="*/ 81 h 104"/>
                    <a:gd name="T20" fmla="*/ 53 w 421"/>
                    <a:gd name="T21" fmla="*/ 84 h 104"/>
                    <a:gd name="T22" fmla="*/ 61 w 421"/>
                    <a:gd name="T23" fmla="*/ 86 h 104"/>
                    <a:gd name="T24" fmla="*/ 66 w 421"/>
                    <a:gd name="T25" fmla="*/ 87 h 104"/>
                    <a:gd name="T26" fmla="*/ 98 w 421"/>
                    <a:gd name="T27" fmla="*/ 95 h 104"/>
                    <a:gd name="T28" fmla="*/ 133 w 421"/>
                    <a:gd name="T29" fmla="*/ 99 h 104"/>
                    <a:gd name="T30" fmla="*/ 197 w 421"/>
                    <a:gd name="T31" fmla="*/ 104 h 104"/>
                    <a:gd name="T32" fmla="*/ 211 w 421"/>
                    <a:gd name="T33" fmla="*/ 104 h 104"/>
                    <a:gd name="T34" fmla="*/ 225 w 421"/>
                    <a:gd name="T35" fmla="*/ 104 h 104"/>
                    <a:gd name="T36" fmla="*/ 289 w 421"/>
                    <a:gd name="T37" fmla="*/ 99 h 104"/>
                    <a:gd name="T38" fmla="*/ 322 w 421"/>
                    <a:gd name="T39" fmla="*/ 95 h 104"/>
                    <a:gd name="T40" fmla="*/ 356 w 421"/>
                    <a:gd name="T41" fmla="*/ 87 h 104"/>
                    <a:gd name="T42" fmla="*/ 360 w 421"/>
                    <a:gd name="T43" fmla="*/ 86 h 104"/>
                    <a:gd name="T44" fmla="*/ 368 w 421"/>
                    <a:gd name="T45" fmla="*/ 84 h 104"/>
                    <a:gd name="T46" fmla="*/ 376 w 421"/>
                    <a:gd name="T47" fmla="*/ 81 h 104"/>
                    <a:gd name="T48" fmla="*/ 379 w 421"/>
                    <a:gd name="T49" fmla="*/ 80 h 104"/>
                    <a:gd name="T50" fmla="*/ 390 w 421"/>
                    <a:gd name="T51" fmla="*/ 77 h 104"/>
                    <a:gd name="T52" fmla="*/ 391 w 421"/>
                    <a:gd name="T53" fmla="*/ 76 h 104"/>
                    <a:gd name="T54" fmla="*/ 409 w 421"/>
                    <a:gd name="T55" fmla="*/ 65 h 104"/>
                    <a:gd name="T56" fmla="*/ 409 w 421"/>
                    <a:gd name="T57" fmla="*/ 65 h 104"/>
                    <a:gd name="T58" fmla="*/ 416 w 421"/>
                    <a:gd name="T59" fmla="*/ 59 h 104"/>
                    <a:gd name="T60" fmla="*/ 417 w 421"/>
                    <a:gd name="T61" fmla="*/ 56 h 104"/>
                    <a:gd name="T62" fmla="*/ 420 w 421"/>
                    <a:gd name="T63" fmla="*/ 52 h 104"/>
                    <a:gd name="T64" fmla="*/ 421 w 421"/>
                    <a:gd name="T65" fmla="*/ 44 h 104"/>
                    <a:gd name="T66" fmla="*/ 410 w 421"/>
                    <a:gd name="T67" fmla="*/ 4 h 104"/>
                    <a:gd name="T68" fmla="*/ 386 w 421"/>
                    <a:gd name="T69" fmla="*/ 10 h 104"/>
                    <a:gd name="T70" fmla="*/ 344 w 421"/>
                    <a:gd name="T71" fmla="*/ 19 h 104"/>
                    <a:gd name="T72" fmla="*/ 284 w 421"/>
                    <a:gd name="T73" fmla="*/ 25 h 104"/>
                    <a:gd name="T74" fmla="*/ 231 w 421"/>
                    <a:gd name="T75" fmla="*/ 28 h 104"/>
                    <a:gd name="T76" fmla="*/ 191 w 421"/>
                    <a:gd name="T77" fmla="*/ 28 h 104"/>
                    <a:gd name="T78" fmla="*/ 138 w 421"/>
                    <a:gd name="T79" fmla="*/ 25 h 104"/>
                    <a:gd name="T80" fmla="*/ 78 w 421"/>
                    <a:gd name="T81" fmla="*/ 19 h 104"/>
                    <a:gd name="T82" fmla="*/ 35 w 421"/>
                    <a:gd name="T83" fmla="*/ 10 h 104"/>
                    <a:gd name="T84" fmla="*/ 10 w 421"/>
                    <a:gd name="T85"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1" h="104">
                      <a:moveTo>
                        <a:pt x="0" y="0"/>
                      </a:moveTo>
                      <a:lnTo>
                        <a:pt x="0" y="44"/>
                      </a:lnTo>
                      <a:lnTo>
                        <a:pt x="1" y="48"/>
                      </a:lnTo>
                      <a:lnTo>
                        <a:pt x="2" y="52"/>
                      </a:lnTo>
                      <a:lnTo>
                        <a:pt x="3" y="54"/>
                      </a:lnTo>
                      <a:lnTo>
                        <a:pt x="5" y="56"/>
                      </a:lnTo>
                      <a:lnTo>
                        <a:pt x="5" y="57"/>
                      </a:lnTo>
                      <a:lnTo>
                        <a:pt x="6" y="59"/>
                      </a:lnTo>
                      <a:lnTo>
                        <a:pt x="8" y="62"/>
                      </a:lnTo>
                      <a:lnTo>
                        <a:pt x="11" y="65"/>
                      </a:lnTo>
                      <a:lnTo>
                        <a:pt x="11" y="65"/>
                      </a:lnTo>
                      <a:lnTo>
                        <a:pt x="13" y="65"/>
                      </a:lnTo>
                      <a:lnTo>
                        <a:pt x="20" y="70"/>
                      </a:lnTo>
                      <a:lnTo>
                        <a:pt x="31" y="76"/>
                      </a:lnTo>
                      <a:lnTo>
                        <a:pt x="31" y="76"/>
                      </a:lnTo>
                      <a:lnTo>
                        <a:pt x="32" y="77"/>
                      </a:lnTo>
                      <a:lnTo>
                        <a:pt x="36" y="79"/>
                      </a:lnTo>
                      <a:lnTo>
                        <a:pt x="41" y="80"/>
                      </a:lnTo>
                      <a:lnTo>
                        <a:pt x="44" y="81"/>
                      </a:lnTo>
                      <a:lnTo>
                        <a:pt x="45" y="81"/>
                      </a:lnTo>
                      <a:lnTo>
                        <a:pt x="49" y="83"/>
                      </a:lnTo>
                      <a:lnTo>
                        <a:pt x="53" y="84"/>
                      </a:lnTo>
                      <a:lnTo>
                        <a:pt x="58" y="85"/>
                      </a:lnTo>
                      <a:lnTo>
                        <a:pt x="61" y="86"/>
                      </a:lnTo>
                      <a:lnTo>
                        <a:pt x="64" y="87"/>
                      </a:lnTo>
                      <a:lnTo>
                        <a:pt x="66" y="87"/>
                      </a:lnTo>
                      <a:lnTo>
                        <a:pt x="82" y="92"/>
                      </a:lnTo>
                      <a:lnTo>
                        <a:pt x="98" y="95"/>
                      </a:lnTo>
                      <a:lnTo>
                        <a:pt x="115" y="97"/>
                      </a:lnTo>
                      <a:lnTo>
                        <a:pt x="133" y="99"/>
                      </a:lnTo>
                      <a:lnTo>
                        <a:pt x="166" y="102"/>
                      </a:lnTo>
                      <a:lnTo>
                        <a:pt x="197" y="104"/>
                      </a:lnTo>
                      <a:lnTo>
                        <a:pt x="203" y="104"/>
                      </a:lnTo>
                      <a:lnTo>
                        <a:pt x="211" y="104"/>
                      </a:lnTo>
                      <a:lnTo>
                        <a:pt x="217" y="104"/>
                      </a:lnTo>
                      <a:lnTo>
                        <a:pt x="225" y="104"/>
                      </a:lnTo>
                      <a:lnTo>
                        <a:pt x="255" y="102"/>
                      </a:lnTo>
                      <a:lnTo>
                        <a:pt x="289" y="99"/>
                      </a:lnTo>
                      <a:lnTo>
                        <a:pt x="306" y="97"/>
                      </a:lnTo>
                      <a:lnTo>
                        <a:pt x="322" y="95"/>
                      </a:lnTo>
                      <a:lnTo>
                        <a:pt x="340" y="92"/>
                      </a:lnTo>
                      <a:lnTo>
                        <a:pt x="356" y="87"/>
                      </a:lnTo>
                      <a:lnTo>
                        <a:pt x="358" y="87"/>
                      </a:lnTo>
                      <a:lnTo>
                        <a:pt x="360" y="86"/>
                      </a:lnTo>
                      <a:lnTo>
                        <a:pt x="364" y="85"/>
                      </a:lnTo>
                      <a:lnTo>
                        <a:pt x="368" y="84"/>
                      </a:lnTo>
                      <a:lnTo>
                        <a:pt x="372" y="83"/>
                      </a:lnTo>
                      <a:lnTo>
                        <a:pt x="376" y="81"/>
                      </a:lnTo>
                      <a:lnTo>
                        <a:pt x="378" y="81"/>
                      </a:lnTo>
                      <a:lnTo>
                        <a:pt x="379" y="80"/>
                      </a:lnTo>
                      <a:lnTo>
                        <a:pt x="385" y="79"/>
                      </a:lnTo>
                      <a:lnTo>
                        <a:pt x="390" y="77"/>
                      </a:lnTo>
                      <a:lnTo>
                        <a:pt x="390" y="76"/>
                      </a:lnTo>
                      <a:lnTo>
                        <a:pt x="391" y="76"/>
                      </a:lnTo>
                      <a:lnTo>
                        <a:pt x="401" y="70"/>
                      </a:lnTo>
                      <a:lnTo>
                        <a:pt x="409" y="65"/>
                      </a:lnTo>
                      <a:lnTo>
                        <a:pt x="409" y="65"/>
                      </a:lnTo>
                      <a:lnTo>
                        <a:pt x="409" y="65"/>
                      </a:lnTo>
                      <a:lnTo>
                        <a:pt x="413" y="62"/>
                      </a:lnTo>
                      <a:lnTo>
                        <a:pt x="416" y="59"/>
                      </a:lnTo>
                      <a:lnTo>
                        <a:pt x="417" y="57"/>
                      </a:lnTo>
                      <a:lnTo>
                        <a:pt x="417" y="56"/>
                      </a:lnTo>
                      <a:lnTo>
                        <a:pt x="419" y="54"/>
                      </a:lnTo>
                      <a:lnTo>
                        <a:pt x="420" y="52"/>
                      </a:lnTo>
                      <a:lnTo>
                        <a:pt x="421" y="48"/>
                      </a:lnTo>
                      <a:lnTo>
                        <a:pt x="421" y="44"/>
                      </a:lnTo>
                      <a:lnTo>
                        <a:pt x="421" y="0"/>
                      </a:lnTo>
                      <a:lnTo>
                        <a:pt x="410" y="4"/>
                      </a:lnTo>
                      <a:lnTo>
                        <a:pt x="399" y="7"/>
                      </a:lnTo>
                      <a:lnTo>
                        <a:pt x="386" y="10"/>
                      </a:lnTo>
                      <a:lnTo>
                        <a:pt x="373" y="13"/>
                      </a:lnTo>
                      <a:lnTo>
                        <a:pt x="344" y="19"/>
                      </a:lnTo>
                      <a:lnTo>
                        <a:pt x="314" y="23"/>
                      </a:lnTo>
                      <a:lnTo>
                        <a:pt x="284" y="25"/>
                      </a:lnTo>
                      <a:lnTo>
                        <a:pt x="256" y="27"/>
                      </a:lnTo>
                      <a:lnTo>
                        <a:pt x="231" y="28"/>
                      </a:lnTo>
                      <a:lnTo>
                        <a:pt x="211" y="28"/>
                      </a:lnTo>
                      <a:lnTo>
                        <a:pt x="191" y="28"/>
                      </a:lnTo>
                      <a:lnTo>
                        <a:pt x="166" y="27"/>
                      </a:lnTo>
                      <a:lnTo>
                        <a:pt x="138" y="25"/>
                      </a:lnTo>
                      <a:lnTo>
                        <a:pt x="108" y="23"/>
                      </a:lnTo>
                      <a:lnTo>
                        <a:pt x="78" y="19"/>
                      </a:lnTo>
                      <a:lnTo>
                        <a:pt x="49" y="13"/>
                      </a:lnTo>
                      <a:lnTo>
                        <a:pt x="35" y="10"/>
                      </a:lnTo>
                      <a:lnTo>
                        <a:pt x="22" y="7"/>
                      </a:lnTo>
                      <a:lnTo>
                        <a:pt x="10" y="4"/>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79" name="Forma libre 500">
                  <a:extLst>
                    <a:ext uri="{FF2B5EF4-FFF2-40B4-BE49-F238E27FC236}">
                      <a16:creationId xmlns:a16="http://schemas.microsoft.com/office/drawing/2014/main" id="{08A50201-0155-6DD0-E768-F9E31AC9D47F}"/>
                    </a:ext>
                  </a:extLst>
                </p:cNvPr>
                <p:cNvSpPr>
                  <a:spLocks/>
                </p:cNvSpPr>
                <p:nvPr/>
              </p:nvSpPr>
              <p:spPr bwMode="auto">
                <a:xfrm>
                  <a:off x="7349992" y="3416935"/>
                  <a:ext cx="133350" cy="28575"/>
                </a:xfrm>
                <a:custGeom>
                  <a:avLst/>
                  <a:gdLst>
                    <a:gd name="T0" fmla="*/ 420 w 420"/>
                    <a:gd name="T1" fmla="*/ 58 h 90"/>
                    <a:gd name="T2" fmla="*/ 419 w 420"/>
                    <a:gd name="T3" fmla="*/ 55 h 90"/>
                    <a:gd name="T4" fmla="*/ 418 w 420"/>
                    <a:gd name="T5" fmla="*/ 50 h 90"/>
                    <a:gd name="T6" fmla="*/ 416 w 420"/>
                    <a:gd name="T7" fmla="*/ 47 h 90"/>
                    <a:gd name="T8" fmla="*/ 413 w 420"/>
                    <a:gd name="T9" fmla="*/ 44 h 90"/>
                    <a:gd name="T10" fmla="*/ 406 w 420"/>
                    <a:gd name="T11" fmla="*/ 37 h 90"/>
                    <a:gd name="T12" fmla="*/ 397 w 420"/>
                    <a:gd name="T13" fmla="*/ 32 h 90"/>
                    <a:gd name="T14" fmla="*/ 386 w 420"/>
                    <a:gd name="T15" fmla="*/ 27 h 90"/>
                    <a:gd name="T16" fmla="*/ 374 w 420"/>
                    <a:gd name="T17" fmla="*/ 22 h 90"/>
                    <a:gd name="T18" fmla="*/ 360 w 420"/>
                    <a:gd name="T19" fmla="*/ 18 h 90"/>
                    <a:gd name="T20" fmla="*/ 345 w 420"/>
                    <a:gd name="T21" fmla="*/ 14 h 90"/>
                    <a:gd name="T22" fmla="*/ 313 w 420"/>
                    <a:gd name="T23" fmla="*/ 9 h 90"/>
                    <a:gd name="T24" fmla="*/ 277 w 420"/>
                    <a:gd name="T25" fmla="*/ 3 h 90"/>
                    <a:gd name="T26" fmla="*/ 243 w 420"/>
                    <a:gd name="T27" fmla="*/ 1 h 90"/>
                    <a:gd name="T28" fmla="*/ 210 w 420"/>
                    <a:gd name="T29" fmla="*/ 0 h 90"/>
                    <a:gd name="T30" fmla="*/ 172 w 420"/>
                    <a:gd name="T31" fmla="*/ 1 h 90"/>
                    <a:gd name="T32" fmla="*/ 133 w 420"/>
                    <a:gd name="T33" fmla="*/ 4 h 90"/>
                    <a:gd name="T34" fmla="*/ 113 w 420"/>
                    <a:gd name="T35" fmla="*/ 7 h 90"/>
                    <a:gd name="T36" fmla="*/ 94 w 420"/>
                    <a:gd name="T37" fmla="*/ 11 h 90"/>
                    <a:gd name="T38" fmla="*/ 76 w 420"/>
                    <a:gd name="T39" fmla="*/ 14 h 90"/>
                    <a:gd name="T40" fmla="*/ 59 w 420"/>
                    <a:gd name="T41" fmla="*/ 18 h 90"/>
                    <a:gd name="T42" fmla="*/ 59 w 420"/>
                    <a:gd name="T43" fmla="*/ 18 h 90"/>
                    <a:gd name="T44" fmla="*/ 55 w 420"/>
                    <a:gd name="T45" fmla="*/ 19 h 90"/>
                    <a:gd name="T46" fmla="*/ 52 w 420"/>
                    <a:gd name="T47" fmla="*/ 20 h 90"/>
                    <a:gd name="T48" fmla="*/ 48 w 420"/>
                    <a:gd name="T49" fmla="*/ 21 h 90"/>
                    <a:gd name="T50" fmla="*/ 44 w 420"/>
                    <a:gd name="T51" fmla="*/ 22 h 90"/>
                    <a:gd name="T52" fmla="*/ 43 w 420"/>
                    <a:gd name="T53" fmla="*/ 24 h 90"/>
                    <a:gd name="T54" fmla="*/ 40 w 420"/>
                    <a:gd name="T55" fmla="*/ 24 h 90"/>
                    <a:gd name="T56" fmla="*/ 35 w 420"/>
                    <a:gd name="T57" fmla="*/ 26 h 90"/>
                    <a:gd name="T58" fmla="*/ 31 w 420"/>
                    <a:gd name="T59" fmla="*/ 28 h 90"/>
                    <a:gd name="T60" fmla="*/ 30 w 420"/>
                    <a:gd name="T61" fmla="*/ 28 h 90"/>
                    <a:gd name="T62" fmla="*/ 30 w 420"/>
                    <a:gd name="T63" fmla="*/ 28 h 90"/>
                    <a:gd name="T64" fmla="*/ 19 w 420"/>
                    <a:gd name="T65" fmla="*/ 33 h 90"/>
                    <a:gd name="T66" fmla="*/ 12 w 420"/>
                    <a:gd name="T67" fmla="*/ 40 h 90"/>
                    <a:gd name="T68" fmla="*/ 10 w 420"/>
                    <a:gd name="T69" fmla="*/ 40 h 90"/>
                    <a:gd name="T70" fmla="*/ 10 w 420"/>
                    <a:gd name="T71" fmla="*/ 40 h 90"/>
                    <a:gd name="T72" fmla="*/ 7 w 420"/>
                    <a:gd name="T73" fmla="*/ 43 h 90"/>
                    <a:gd name="T74" fmla="*/ 5 w 420"/>
                    <a:gd name="T75" fmla="*/ 46 h 90"/>
                    <a:gd name="T76" fmla="*/ 4 w 420"/>
                    <a:gd name="T77" fmla="*/ 47 h 90"/>
                    <a:gd name="T78" fmla="*/ 4 w 420"/>
                    <a:gd name="T79" fmla="*/ 48 h 90"/>
                    <a:gd name="T80" fmla="*/ 2 w 420"/>
                    <a:gd name="T81" fmla="*/ 50 h 90"/>
                    <a:gd name="T82" fmla="*/ 1 w 420"/>
                    <a:gd name="T83" fmla="*/ 52 h 90"/>
                    <a:gd name="T84" fmla="*/ 0 w 420"/>
                    <a:gd name="T85" fmla="*/ 56 h 90"/>
                    <a:gd name="T86" fmla="*/ 0 w 420"/>
                    <a:gd name="T87" fmla="*/ 58 h 90"/>
                    <a:gd name="T88" fmla="*/ 8 w 420"/>
                    <a:gd name="T89" fmla="*/ 63 h 90"/>
                    <a:gd name="T90" fmla="*/ 22 w 420"/>
                    <a:gd name="T91" fmla="*/ 68 h 90"/>
                    <a:gd name="T92" fmla="*/ 43 w 420"/>
                    <a:gd name="T93" fmla="*/ 74 h 90"/>
                    <a:gd name="T94" fmla="*/ 67 w 420"/>
                    <a:gd name="T95" fmla="*/ 78 h 90"/>
                    <a:gd name="T96" fmla="*/ 96 w 420"/>
                    <a:gd name="T97" fmla="*/ 84 h 90"/>
                    <a:gd name="T98" fmla="*/ 131 w 420"/>
                    <a:gd name="T99" fmla="*/ 87 h 90"/>
                    <a:gd name="T100" fmla="*/ 168 w 420"/>
                    <a:gd name="T101" fmla="*/ 90 h 90"/>
                    <a:gd name="T102" fmla="*/ 210 w 420"/>
                    <a:gd name="T103" fmla="*/ 90 h 90"/>
                    <a:gd name="T104" fmla="*/ 251 w 420"/>
                    <a:gd name="T105" fmla="*/ 90 h 90"/>
                    <a:gd name="T106" fmla="*/ 289 w 420"/>
                    <a:gd name="T107" fmla="*/ 87 h 90"/>
                    <a:gd name="T108" fmla="*/ 323 w 420"/>
                    <a:gd name="T109" fmla="*/ 84 h 90"/>
                    <a:gd name="T110" fmla="*/ 353 w 420"/>
                    <a:gd name="T111" fmla="*/ 78 h 90"/>
                    <a:gd name="T112" fmla="*/ 377 w 420"/>
                    <a:gd name="T113" fmla="*/ 74 h 90"/>
                    <a:gd name="T114" fmla="*/ 398 w 420"/>
                    <a:gd name="T115" fmla="*/ 68 h 90"/>
                    <a:gd name="T116" fmla="*/ 412 w 420"/>
                    <a:gd name="T117" fmla="*/ 62 h 90"/>
                    <a:gd name="T118" fmla="*/ 420 w 420"/>
                    <a:gd name="T119" fmla="*/ 5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0" h="90">
                      <a:moveTo>
                        <a:pt x="420" y="58"/>
                      </a:moveTo>
                      <a:lnTo>
                        <a:pt x="419" y="55"/>
                      </a:lnTo>
                      <a:lnTo>
                        <a:pt x="418" y="50"/>
                      </a:lnTo>
                      <a:lnTo>
                        <a:pt x="416" y="47"/>
                      </a:lnTo>
                      <a:lnTo>
                        <a:pt x="413" y="44"/>
                      </a:lnTo>
                      <a:lnTo>
                        <a:pt x="406" y="37"/>
                      </a:lnTo>
                      <a:lnTo>
                        <a:pt x="397" y="32"/>
                      </a:lnTo>
                      <a:lnTo>
                        <a:pt x="386" y="27"/>
                      </a:lnTo>
                      <a:lnTo>
                        <a:pt x="374" y="22"/>
                      </a:lnTo>
                      <a:lnTo>
                        <a:pt x="360" y="18"/>
                      </a:lnTo>
                      <a:lnTo>
                        <a:pt x="345" y="14"/>
                      </a:lnTo>
                      <a:lnTo>
                        <a:pt x="313" y="9"/>
                      </a:lnTo>
                      <a:lnTo>
                        <a:pt x="277" y="3"/>
                      </a:lnTo>
                      <a:lnTo>
                        <a:pt x="243" y="1"/>
                      </a:lnTo>
                      <a:lnTo>
                        <a:pt x="210" y="0"/>
                      </a:lnTo>
                      <a:lnTo>
                        <a:pt x="172" y="1"/>
                      </a:lnTo>
                      <a:lnTo>
                        <a:pt x="133" y="4"/>
                      </a:lnTo>
                      <a:lnTo>
                        <a:pt x="113" y="7"/>
                      </a:lnTo>
                      <a:lnTo>
                        <a:pt x="94" y="11"/>
                      </a:lnTo>
                      <a:lnTo>
                        <a:pt x="76" y="14"/>
                      </a:lnTo>
                      <a:lnTo>
                        <a:pt x="59" y="18"/>
                      </a:lnTo>
                      <a:lnTo>
                        <a:pt x="59" y="18"/>
                      </a:lnTo>
                      <a:lnTo>
                        <a:pt x="55" y="19"/>
                      </a:lnTo>
                      <a:lnTo>
                        <a:pt x="52" y="20"/>
                      </a:lnTo>
                      <a:lnTo>
                        <a:pt x="48" y="21"/>
                      </a:lnTo>
                      <a:lnTo>
                        <a:pt x="44" y="22"/>
                      </a:lnTo>
                      <a:lnTo>
                        <a:pt x="43" y="24"/>
                      </a:lnTo>
                      <a:lnTo>
                        <a:pt x="40" y="24"/>
                      </a:lnTo>
                      <a:lnTo>
                        <a:pt x="35" y="26"/>
                      </a:lnTo>
                      <a:lnTo>
                        <a:pt x="31" y="28"/>
                      </a:lnTo>
                      <a:lnTo>
                        <a:pt x="30" y="28"/>
                      </a:lnTo>
                      <a:lnTo>
                        <a:pt x="30" y="28"/>
                      </a:lnTo>
                      <a:lnTo>
                        <a:pt x="19" y="33"/>
                      </a:lnTo>
                      <a:lnTo>
                        <a:pt x="12" y="40"/>
                      </a:lnTo>
                      <a:lnTo>
                        <a:pt x="10" y="40"/>
                      </a:lnTo>
                      <a:lnTo>
                        <a:pt x="10" y="40"/>
                      </a:lnTo>
                      <a:lnTo>
                        <a:pt x="7" y="43"/>
                      </a:lnTo>
                      <a:lnTo>
                        <a:pt x="5" y="46"/>
                      </a:lnTo>
                      <a:lnTo>
                        <a:pt x="4" y="47"/>
                      </a:lnTo>
                      <a:lnTo>
                        <a:pt x="4" y="48"/>
                      </a:lnTo>
                      <a:lnTo>
                        <a:pt x="2" y="50"/>
                      </a:lnTo>
                      <a:lnTo>
                        <a:pt x="1" y="52"/>
                      </a:lnTo>
                      <a:lnTo>
                        <a:pt x="0" y="56"/>
                      </a:lnTo>
                      <a:lnTo>
                        <a:pt x="0" y="58"/>
                      </a:lnTo>
                      <a:lnTo>
                        <a:pt x="8" y="63"/>
                      </a:lnTo>
                      <a:lnTo>
                        <a:pt x="22" y="68"/>
                      </a:lnTo>
                      <a:lnTo>
                        <a:pt x="43" y="74"/>
                      </a:lnTo>
                      <a:lnTo>
                        <a:pt x="67" y="78"/>
                      </a:lnTo>
                      <a:lnTo>
                        <a:pt x="96" y="84"/>
                      </a:lnTo>
                      <a:lnTo>
                        <a:pt x="131" y="87"/>
                      </a:lnTo>
                      <a:lnTo>
                        <a:pt x="168" y="90"/>
                      </a:lnTo>
                      <a:lnTo>
                        <a:pt x="210" y="90"/>
                      </a:lnTo>
                      <a:lnTo>
                        <a:pt x="251" y="90"/>
                      </a:lnTo>
                      <a:lnTo>
                        <a:pt x="289" y="87"/>
                      </a:lnTo>
                      <a:lnTo>
                        <a:pt x="323" y="84"/>
                      </a:lnTo>
                      <a:lnTo>
                        <a:pt x="353" y="78"/>
                      </a:lnTo>
                      <a:lnTo>
                        <a:pt x="377" y="74"/>
                      </a:lnTo>
                      <a:lnTo>
                        <a:pt x="398" y="68"/>
                      </a:lnTo>
                      <a:lnTo>
                        <a:pt x="412" y="62"/>
                      </a:lnTo>
                      <a:lnTo>
                        <a:pt x="420" y="58"/>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80" name="Forma libre 501">
                  <a:extLst>
                    <a:ext uri="{FF2B5EF4-FFF2-40B4-BE49-F238E27FC236}">
                      <a16:creationId xmlns:a16="http://schemas.microsoft.com/office/drawing/2014/main" id="{E030593D-AEDD-4698-6266-F7B03AD765C5}"/>
                    </a:ext>
                  </a:extLst>
                </p:cNvPr>
                <p:cNvSpPr>
                  <a:spLocks/>
                </p:cNvSpPr>
                <p:nvPr/>
              </p:nvSpPr>
              <p:spPr bwMode="auto">
                <a:xfrm>
                  <a:off x="7349992" y="3445510"/>
                  <a:ext cx="133350" cy="23813"/>
                </a:xfrm>
                <a:custGeom>
                  <a:avLst/>
                  <a:gdLst>
                    <a:gd name="T0" fmla="*/ 0 w 421"/>
                    <a:gd name="T1" fmla="*/ 0 h 75"/>
                    <a:gd name="T2" fmla="*/ 0 w 421"/>
                    <a:gd name="T3" fmla="*/ 42 h 75"/>
                    <a:gd name="T4" fmla="*/ 8 w 421"/>
                    <a:gd name="T5" fmla="*/ 46 h 75"/>
                    <a:gd name="T6" fmla="*/ 22 w 421"/>
                    <a:gd name="T7" fmla="*/ 52 h 75"/>
                    <a:gd name="T8" fmla="*/ 43 w 421"/>
                    <a:gd name="T9" fmla="*/ 57 h 75"/>
                    <a:gd name="T10" fmla="*/ 67 w 421"/>
                    <a:gd name="T11" fmla="*/ 62 h 75"/>
                    <a:gd name="T12" fmla="*/ 97 w 421"/>
                    <a:gd name="T13" fmla="*/ 68 h 75"/>
                    <a:gd name="T14" fmla="*/ 130 w 421"/>
                    <a:gd name="T15" fmla="*/ 71 h 75"/>
                    <a:gd name="T16" fmla="*/ 169 w 421"/>
                    <a:gd name="T17" fmla="*/ 74 h 75"/>
                    <a:gd name="T18" fmla="*/ 211 w 421"/>
                    <a:gd name="T19" fmla="*/ 75 h 75"/>
                    <a:gd name="T20" fmla="*/ 253 w 421"/>
                    <a:gd name="T21" fmla="*/ 74 h 75"/>
                    <a:gd name="T22" fmla="*/ 290 w 421"/>
                    <a:gd name="T23" fmla="*/ 71 h 75"/>
                    <a:gd name="T24" fmla="*/ 325 w 421"/>
                    <a:gd name="T25" fmla="*/ 68 h 75"/>
                    <a:gd name="T26" fmla="*/ 355 w 421"/>
                    <a:gd name="T27" fmla="*/ 62 h 75"/>
                    <a:gd name="T28" fmla="*/ 379 w 421"/>
                    <a:gd name="T29" fmla="*/ 57 h 75"/>
                    <a:gd name="T30" fmla="*/ 399 w 421"/>
                    <a:gd name="T31" fmla="*/ 52 h 75"/>
                    <a:gd name="T32" fmla="*/ 414 w 421"/>
                    <a:gd name="T33" fmla="*/ 46 h 75"/>
                    <a:gd name="T34" fmla="*/ 421 w 421"/>
                    <a:gd name="T35" fmla="*/ 42 h 75"/>
                    <a:gd name="T36" fmla="*/ 421 w 421"/>
                    <a:gd name="T37" fmla="*/ 0 h 75"/>
                    <a:gd name="T38" fmla="*/ 410 w 421"/>
                    <a:gd name="T39" fmla="*/ 4 h 75"/>
                    <a:gd name="T40" fmla="*/ 399 w 421"/>
                    <a:gd name="T41" fmla="*/ 8 h 75"/>
                    <a:gd name="T42" fmla="*/ 386 w 421"/>
                    <a:gd name="T43" fmla="*/ 12 h 75"/>
                    <a:gd name="T44" fmla="*/ 373 w 421"/>
                    <a:gd name="T45" fmla="*/ 14 h 75"/>
                    <a:gd name="T46" fmla="*/ 344 w 421"/>
                    <a:gd name="T47" fmla="*/ 19 h 75"/>
                    <a:gd name="T48" fmla="*/ 314 w 421"/>
                    <a:gd name="T49" fmla="*/ 24 h 75"/>
                    <a:gd name="T50" fmla="*/ 284 w 421"/>
                    <a:gd name="T51" fmla="*/ 27 h 75"/>
                    <a:gd name="T52" fmla="*/ 256 w 421"/>
                    <a:gd name="T53" fmla="*/ 28 h 75"/>
                    <a:gd name="T54" fmla="*/ 231 w 421"/>
                    <a:gd name="T55" fmla="*/ 29 h 75"/>
                    <a:gd name="T56" fmla="*/ 211 w 421"/>
                    <a:gd name="T57" fmla="*/ 30 h 75"/>
                    <a:gd name="T58" fmla="*/ 191 w 421"/>
                    <a:gd name="T59" fmla="*/ 29 h 75"/>
                    <a:gd name="T60" fmla="*/ 166 w 421"/>
                    <a:gd name="T61" fmla="*/ 28 h 75"/>
                    <a:gd name="T62" fmla="*/ 138 w 421"/>
                    <a:gd name="T63" fmla="*/ 27 h 75"/>
                    <a:gd name="T64" fmla="*/ 108 w 421"/>
                    <a:gd name="T65" fmla="*/ 24 h 75"/>
                    <a:gd name="T66" fmla="*/ 78 w 421"/>
                    <a:gd name="T67" fmla="*/ 19 h 75"/>
                    <a:gd name="T68" fmla="*/ 49 w 421"/>
                    <a:gd name="T69" fmla="*/ 15 h 75"/>
                    <a:gd name="T70" fmla="*/ 35 w 421"/>
                    <a:gd name="T71" fmla="*/ 12 h 75"/>
                    <a:gd name="T72" fmla="*/ 22 w 421"/>
                    <a:gd name="T73" fmla="*/ 8 h 75"/>
                    <a:gd name="T74" fmla="*/ 10 w 421"/>
                    <a:gd name="T75" fmla="*/ 4 h 75"/>
                    <a:gd name="T76" fmla="*/ 0 w 421"/>
                    <a:gd name="T77" fmla="*/ 0 h 75"/>
                    <a:gd name="T78" fmla="*/ 0 w 421"/>
                    <a:gd name="T7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1" h="75">
                      <a:moveTo>
                        <a:pt x="0" y="0"/>
                      </a:moveTo>
                      <a:lnTo>
                        <a:pt x="0" y="42"/>
                      </a:lnTo>
                      <a:lnTo>
                        <a:pt x="8" y="46"/>
                      </a:lnTo>
                      <a:lnTo>
                        <a:pt x="22" y="52"/>
                      </a:lnTo>
                      <a:lnTo>
                        <a:pt x="43" y="57"/>
                      </a:lnTo>
                      <a:lnTo>
                        <a:pt x="67" y="62"/>
                      </a:lnTo>
                      <a:lnTo>
                        <a:pt x="97" y="68"/>
                      </a:lnTo>
                      <a:lnTo>
                        <a:pt x="130" y="71"/>
                      </a:lnTo>
                      <a:lnTo>
                        <a:pt x="169" y="74"/>
                      </a:lnTo>
                      <a:lnTo>
                        <a:pt x="211" y="75"/>
                      </a:lnTo>
                      <a:lnTo>
                        <a:pt x="253" y="74"/>
                      </a:lnTo>
                      <a:lnTo>
                        <a:pt x="290" y="71"/>
                      </a:lnTo>
                      <a:lnTo>
                        <a:pt x="325" y="68"/>
                      </a:lnTo>
                      <a:lnTo>
                        <a:pt x="355" y="62"/>
                      </a:lnTo>
                      <a:lnTo>
                        <a:pt x="379" y="57"/>
                      </a:lnTo>
                      <a:lnTo>
                        <a:pt x="399" y="52"/>
                      </a:lnTo>
                      <a:lnTo>
                        <a:pt x="414" y="46"/>
                      </a:lnTo>
                      <a:lnTo>
                        <a:pt x="421" y="42"/>
                      </a:lnTo>
                      <a:lnTo>
                        <a:pt x="421" y="0"/>
                      </a:lnTo>
                      <a:lnTo>
                        <a:pt x="410" y="4"/>
                      </a:lnTo>
                      <a:lnTo>
                        <a:pt x="399" y="8"/>
                      </a:lnTo>
                      <a:lnTo>
                        <a:pt x="386" y="12"/>
                      </a:lnTo>
                      <a:lnTo>
                        <a:pt x="373" y="14"/>
                      </a:lnTo>
                      <a:lnTo>
                        <a:pt x="344" y="19"/>
                      </a:lnTo>
                      <a:lnTo>
                        <a:pt x="314" y="24"/>
                      </a:lnTo>
                      <a:lnTo>
                        <a:pt x="284" y="27"/>
                      </a:lnTo>
                      <a:lnTo>
                        <a:pt x="256" y="28"/>
                      </a:lnTo>
                      <a:lnTo>
                        <a:pt x="231" y="29"/>
                      </a:lnTo>
                      <a:lnTo>
                        <a:pt x="211" y="30"/>
                      </a:lnTo>
                      <a:lnTo>
                        <a:pt x="191" y="29"/>
                      </a:lnTo>
                      <a:lnTo>
                        <a:pt x="166" y="28"/>
                      </a:lnTo>
                      <a:lnTo>
                        <a:pt x="138" y="27"/>
                      </a:lnTo>
                      <a:lnTo>
                        <a:pt x="108" y="24"/>
                      </a:lnTo>
                      <a:lnTo>
                        <a:pt x="78" y="19"/>
                      </a:lnTo>
                      <a:lnTo>
                        <a:pt x="49" y="15"/>
                      </a:lnTo>
                      <a:lnTo>
                        <a:pt x="35" y="12"/>
                      </a:lnTo>
                      <a:lnTo>
                        <a:pt x="22" y="8"/>
                      </a:lnTo>
                      <a:lnTo>
                        <a:pt x="10" y="4"/>
                      </a:lnTo>
                      <a:lnTo>
                        <a:pt x="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81" name="Forma libre 502">
                  <a:extLst>
                    <a:ext uri="{FF2B5EF4-FFF2-40B4-BE49-F238E27FC236}">
                      <a16:creationId xmlns:a16="http://schemas.microsoft.com/office/drawing/2014/main" id="{8077B2F2-4257-F4EF-717C-BC28B82832EF}"/>
                    </a:ext>
                  </a:extLst>
                </p:cNvPr>
                <p:cNvSpPr>
                  <a:spLocks/>
                </p:cNvSpPr>
                <p:nvPr/>
              </p:nvSpPr>
              <p:spPr bwMode="auto">
                <a:xfrm>
                  <a:off x="7349992" y="3516947"/>
                  <a:ext cx="133350" cy="23813"/>
                </a:xfrm>
                <a:custGeom>
                  <a:avLst/>
                  <a:gdLst>
                    <a:gd name="T0" fmla="*/ 0 w 421"/>
                    <a:gd name="T1" fmla="*/ 0 h 75"/>
                    <a:gd name="T2" fmla="*/ 0 w 421"/>
                    <a:gd name="T3" fmla="*/ 42 h 75"/>
                    <a:gd name="T4" fmla="*/ 8 w 421"/>
                    <a:gd name="T5" fmla="*/ 48 h 75"/>
                    <a:gd name="T6" fmla="*/ 22 w 421"/>
                    <a:gd name="T7" fmla="*/ 53 h 75"/>
                    <a:gd name="T8" fmla="*/ 43 w 421"/>
                    <a:gd name="T9" fmla="*/ 58 h 75"/>
                    <a:gd name="T10" fmla="*/ 67 w 421"/>
                    <a:gd name="T11" fmla="*/ 64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4 h 75"/>
                    <a:gd name="T28" fmla="*/ 379 w 421"/>
                    <a:gd name="T29" fmla="*/ 58 h 75"/>
                    <a:gd name="T30" fmla="*/ 399 w 421"/>
                    <a:gd name="T31" fmla="*/ 53 h 75"/>
                    <a:gd name="T32" fmla="*/ 414 w 421"/>
                    <a:gd name="T33" fmla="*/ 48 h 75"/>
                    <a:gd name="T34" fmla="*/ 421 w 421"/>
                    <a:gd name="T35" fmla="*/ 42 h 75"/>
                    <a:gd name="T36" fmla="*/ 421 w 421"/>
                    <a:gd name="T37" fmla="*/ 0 h 75"/>
                    <a:gd name="T38" fmla="*/ 410 w 421"/>
                    <a:gd name="T39" fmla="*/ 5 h 75"/>
                    <a:gd name="T40" fmla="*/ 399 w 421"/>
                    <a:gd name="T41" fmla="*/ 9 h 75"/>
                    <a:gd name="T42" fmla="*/ 386 w 421"/>
                    <a:gd name="T43" fmla="*/ 12 h 75"/>
                    <a:gd name="T44" fmla="*/ 373 w 421"/>
                    <a:gd name="T45" fmla="*/ 15 h 75"/>
                    <a:gd name="T46" fmla="*/ 344 w 421"/>
                    <a:gd name="T47" fmla="*/ 21 h 75"/>
                    <a:gd name="T48" fmla="*/ 314 w 421"/>
                    <a:gd name="T49" fmla="*/ 24 h 75"/>
                    <a:gd name="T50" fmla="*/ 284 w 421"/>
                    <a:gd name="T51" fmla="*/ 27 h 75"/>
                    <a:gd name="T52" fmla="*/ 256 w 421"/>
                    <a:gd name="T53" fmla="*/ 29 h 75"/>
                    <a:gd name="T54" fmla="*/ 231 w 421"/>
                    <a:gd name="T55" fmla="*/ 30 h 75"/>
                    <a:gd name="T56" fmla="*/ 211 w 421"/>
                    <a:gd name="T57" fmla="*/ 30 h 75"/>
                    <a:gd name="T58" fmla="*/ 191 w 421"/>
                    <a:gd name="T59" fmla="*/ 30 h 75"/>
                    <a:gd name="T60" fmla="*/ 166 w 421"/>
                    <a:gd name="T61" fmla="*/ 29 h 75"/>
                    <a:gd name="T62" fmla="*/ 138 w 421"/>
                    <a:gd name="T63" fmla="*/ 27 h 75"/>
                    <a:gd name="T64" fmla="*/ 108 w 421"/>
                    <a:gd name="T65" fmla="*/ 24 h 75"/>
                    <a:gd name="T66" fmla="*/ 78 w 421"/>
                    <a:gd name="T67" fmla="*/ 21 h 75"/>
                    <a:gd name="T68" fmla="*/ 49 w 421"/>
                    <a:gd name="T69" fmla="*/ 15 h 75"/>
                    <a:gd name="T70" fmla="*/ 35 w 421"/>
                    <a:gd name="T71" fmla="*/ 12 h 75"/>
                    <a:gd name="T72" fmla="*/ 22 w 421"/>
                    <a:gd name="T73" fmla="*/ 9 h 75"/>
                    <a:gd name="T74" fmla="*/ 10 w 421"/>
                    <a:gd name="T75" fmla="*/ 5 h 75"/>
                    <a:gd name="T76" fmla="*/ 0 w 421"/>
                    <a:gd name="T77" fmla="*/ 1 h 75"/>
                    <a:gd name="T78" fmla="*/ 0 w 421"/>
                    <a:gd name="T7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1" h="75">
                      <a:moveTo>
                        <a:pt x="0" y="0"/>
                      </a:moveTo>
                      <a:lnTo>
                        <a:pt x="0" y="42"/>
                      </a:lnTo>
                      <a:lnTo>
                        <a:pt x="8" y="48"/>
                      </a:lnTo>
                      <a:lnTo>
                        <a:pt x="22" y="53"/>
                      </a:lnTo>
                      <a:lnTo>
                        <a:pt x="43" y="58"/>
                      </a:lnTo>
                      <a:lnTo>
                        <a:pt x="67" y="64"/>
                      </a:lnTo>
                      <a:lnTo>
                        <a:pt x="97" y="68"/>
                      </a:lnTo>
                      <a:lnTo>
                        <a:pt x="130" y="72"/>
                      </a:lnTo>
                      <a:lnTo>
                        <a:pt x="169" y="74"/>
                      </a:lnTo>
                      <a:lnTo>
                        <a:pt x="211" y="75"/>
                      </a:lnTo>
                      <a:lnTo>
                        <a:pt x="253" y="74"/>
                      </a:lnTo>
                      <a:lnTo>
                        <a:pt x="290" y="72"/>
                      </a:lnTo>
                      <a:lnTo>
                        <a:pt x="325" y="68"/>
                      </a:lnTo>
                      <a:lnTo>
                        <a:pt x="355" y="64"/>
                      </a:lnTo>
                      <a:lnTo>
                        <a:pt x="379" y="58"/>
                      </a:lnTo>
                      <a:lnTo>
                        <a:pt x="399" y="53"/>
                      </a:lnTo>
                      <a:lnTo>
                        <a:pt x="414" y="48"/>
                      </a:lnTo>
                      <a:lnTo>
                        <a:pt x="421" y="42"/>
                      </a:lnTo>
                      <a:lnTo>
                        <a:pt x="421" y="0"/>
                      </a:lnTo>
                      <a:lnTo>
                        <a:pt x="410" y="5"/>
                      </a:lnTo>
                      <a:lnTo>
                        <a:pt x="399" y="9"/>
                      </a:lnTo>
                      <a:lnTo>
                        <a:pt x="386" y="12"/>
                      </a:lnTo>
                      <a:lnTo>
                        <a:pt x="373" y="15"/>
                      </a:lnTo>
                      <a:lnTo>
                        <a:pt x="344" y="21"/>
                      </a:lnTo>
                      <a:lnTo>
                        <a:pt x="314" y="24"/>
                      </a:lnTo>
                      <a:lnTo>
                        <a:pt x="284" y="27"/>
                      </a:lnTo>
                      <a:lnTo>
                        <a:pt x="256" y="29"/>
                      </a:lnTo>
                      <a:lnTo>
                        <a:pt x="231" y="30"/>
                      </a:lnTo>
                      <a:lnTo>
                        <a:pt x="211" y="30"/>
                      </a:lnTo>
                      <a:lnTo>
                        <a:pt x="191" y="30"/>
                      </a:lnTo>
                      <a:lnTo>
                        <a:pt x="166" y="29"/>
                      </a:lnTo>
                      <a:lnTo>
                        <a:pt x="138" y="27"/>
                      </a:lnTo>
                      <a:lnTo>
                        <a:pt x="108" y="24"/>
                      </a:lnTo>
                      <a:lnTo>
                        <a:pt x="78" y="21"/>
                      </a:lnTo>
                      <a:lnTo>
                        <a:pt x="49" y="15"/>
                      </a:lnTo>
                      <a:lnTo>
                        <a:pt x="35" y="12"/>
                      </a:lnTo>
                      <a:lnTo>
                        <a:pt x="22" y="9"/>
                      </a:lnTo>
                      <a:lnTo>
                        <a:pt x="10" y="5"/>
                      </a:lnTo>
                      <a:lnTo>
                        <a:pt x="0" y="1"/>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82" name="Forma libre 503">
                  <a:extLst>
                    <a:ext uri="{FF2B5EF4-FFF2-40B4-BE49-F238E27FC236}">
                      <a16:creationId xmlns:a16="http://schemas.microsoft.com/office/drawing/2014/main" id="{85636ADF-CB3B-45C1-C926-725CE2F7EE41}"/>
                    </a:ext>
                  </a:extLst>
                </p:cNvPr>
                <p:cNvSpPr>
                  <a:spLocks/>
                </p:cNvSpPr>
                <p:nvPr/>
              </p:nvSpPr>
              <p:spPr bwMode="auto">
                <a:xfrm>
                  <a:off x="7349992" y="3493135"/>
                  <a:ext cx="133350" cy="23813"/>
                </a:xfrm>
                <a:custGeom>
                  <a:avLst/>
                  <a:gdLst>
                    <a:gd name="T0" fmla="*/ 0 w 421"/>
                    <a:gd name="T1" fmla="*/ 0 h 75"/>
                    <a:gd name="T2" fmla="*/ 0 w 421"/>
                    <a:gd name="T3" fmla="*/ 42 h 75"/>
                    <a:gd name="T4" fmla="*/ 8 w 421"/>
                    <a:gd name="T5" fmla="*/ 47 h 75"/>
                    <a:gd name="T6" fmla="*/ 22 w 421"/>
                    <a:gd name="T7" fmla="*/ 53 h 75"/>
                    <a:gd name="T8" fmla="*/ 43 w 421"/>
                    <a:gd name="T9" fmla="*/ 58 h 75"/>
                    <a:gd name="T10" fmla="*/ 67 w 421"/>
                    <a:gd name="T11" fmla="*/ 64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4 h 75"/>
                    <a:gd name="T28" fmla="*/ 379 w 421"/>
                    <a:gd name="T29" fmla="*/ 58 h 75"/>
                    <a:gd name="T30" fmla="*/ 399 w 421"/>
                    <a:gd name="T31" fmla="*/ 53 h 75"/>
                    <a:gd name="T32" fmla="*/ 414 w 421"/>
                    <a:gd name="T33" fmla="*/ 47 h 75"/>
                    <a:gd name="T34" fmla="*/ 421 w 421"/>
                    <a:gd name="T35" fmla="*/ 42 h 75"/>
                    <a:gd name="T36" fmla="*/ 421 w 421"/>
                    <a:gd name="T37" fmla="*/ 0 h 75"/>
                    <a:gd name="T38" fmla="*/ 410 w 421"/>
                    <a:gd name="T39" fmla="*/ 5 h 75"/>
                    <a:gd name="T40" fmla="*/ 399 w 421"/>
                    <a:gd name="T41" fmla="*/ 9 h 75"/>
                    <a:gd name="T42" fmla="*/ 386 w 421"/>
                    <a:gd name="T43" fmla="*/ 12 h 75"/>
                    <a:gd name="T44" fmla="*/ 373 w 421"/>
                    <a:gd name="T45" fmla="*/ 15 h 75"/>
                    <a:gd name="T46" fmla="*/ 344 w 421"/>
                    <a:gd name="T47" fmla="*/ 21 h 75"/>
                    <a:gd name="T48" fmla="*/ 314 w 421"/>
                    <a:gd name="T49" fmla="*/ 24 h 75"/>
                    <a:gd name="T50" fmla="*/ 284 w 421"/>
                    <a:gd name="T51" fmla="*/ 27 h 75"/>
                    <a:gd name="T52" fmla="*/ 256 w 421"/>
                    <a:gd name="T53" fmla="*/ 29 h 75"/>
                    <a:gd name="T54" fmla="*/ 231 w 421"/>
                    <a:gd name="T55" fmla="*/ 30 h 75"/>
                    <a:gd name="T56" fmla="*/ 211 w 421"/>
                    <a:gd name="T57" fmla="*/ 30 h 75"/>
                    <a:gd name="T58" fmla="*/ 191 w 421"/>
                    <a:gd name="T59" fmla="*/ 30 h 75"/>
                    <a:gd name="T60" fmla="*/ 166 w 421"/>
                    <a:gd name="T61" fmla="*/ 29 h 75"/>
                    <a:gd name="T62" fmla="*/ 138 w 421"/>
                    <a:gd name="T63" fmla="*/ 27 h 75"/>
                    <a:gd name="T64" fmla="*/ 108 w 421"/>
                    <a:gd name="T65" fmla="*/ 24 h 75"/>
                    <a:gd name="T66" fmla="*/ 78 w 421"/>
                    <a:gd name="T67" fmla="*/ 21 h 75"/>
                    <a:gd name="T68" fmla="*/ 49 w 421"/>
                    <a:gd name="T69" fmla="*/ 15 h 75"/>
                    <a:gd name="T70" fmla="*/ 35 w 421"/>
                    <a:gd name="T71" fmla="*/ 12 h 75"/>
                    <a:gd name="T72" fmla="*/ 22 w 421"/>
                    <a:gd name="T73" fmla="*/ 9 h 75"/>
                    <a:gd name="T74" fmla="*/ 10 w 421"/>
                    <a:gd name="T75" fmla="*/ 5 h 75"/>
                    <a:gd name="T76" fmla="*/ 0 w 421"/>
                    <a:gd name="T7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75">
                      <a:moveTo>
                        <a:pt x="0" y="0"/>
                      </a:moveTo>
                      <a:lnTo>
                        <a:pt x="0" y="42"/>
                      </a:lnTo>
                      <a:lnTo>
                        <a:pt x="8" y="47"/>
                      </a:lnTo>
                      <a:lnTo>
                        <a:pt x="22" y="53"/>
                      </a:lnTo>
                      <a:lnTo>
                        <a:pt x="43" y="58"/>
                      </a:lnTo>
                      <a:lnTo>
                        <a:pt x="67" y="64"/>
                      </a:lnTo>
                      <a:lnTo>
                        <a:pt x="97" y="68"/>
                      </a:lnTo>
                      <a:lnTo>
                        <a:pt x="130" y="72"/>
                      </a:lnTo>
                      <a:lnTo>
                        <a:pt x="169" y="74"/>
                      </a:lnTo>
                      <a:lnTo>
                        <a:pt x="211" y="75"/>
                      </a:lnTo>
                      <a:lnTo>
                        <a:pt x="253" y="74"/>
                      </a:lnTo>
                      <a:lnTo>
                        <a:pt x="290" y="72"/>
                      </a:lnTo>
                      <a:lnTo>
                        <a:pt x="325" y="68"/>
                      </a:lnTo>
                      <a:lnTo>
                        <a:pt x="355" y="64"/>
                      </a:lnTo>
                      <a:lnTo>
                        <a:pt x="379" y="58"/>
                      </a:lnTo>
                      <a:lnTo>
                        <a:pt x="399" y="53"/>
                      </a:lnTo>
                      <a:lnTo>
                        <a:pt x="414" y="47"/>
                      </a:lnTo>
                      <a:lnTo>
                        <a:pt x="421" y="42"/>
                      </a:lnTo>
                      <a:lnTo>
                        <a:pt x="421" y="0"/>
                      </a:lnTo>
                      <a:lnTo>
                        <a:pt x="410" y="5"/>
                      </a:lnTo>
                      <a:lnTo>
                        <a:pt x="399" y="9"/>
                      </a:lnTo>
                      <a:lnTo>
                        <a:pt x="386" y="12"/>
                      </a:lnTo>
                      <a:lnTo>
                        <a:pt x="373" y="15"/>
                      </a:lnTo>
                      <a:lnTo>
                        <a:pt x="344" y="21"/>
                      </a:lnTo>
                      <a:lnTo>
                        <a:pt x="314" y="24"/>
                      </a:lnTo>
                      <a:lnTo>
                        <a:pt x="284" y="27"/>
                      </a:lnTo>
                      <a:lnTo>
                        <a:pt x="256" y="29"/>
                      </a:lnTo>
                      <a:lnTo>
                        <a:pt x="231" y="30"/>
                      </a:lnTo>
                      <a:lnTo>
                        <a:pt x="211" y="30"/>
                      </a:lnTo>
                      <a:lnTo>
                        <a:pt x="191" y="30"/>
                      </a:lnTo>
                      <a:lnTo>
                        <a:pt x="166" y="29"/>
                      </a:lnTo>
                      <a:lnTo>
                        <a:pt x="138" y="27"/>
                      </a:lnTo>
                      <a:lnTo>
                        <a:pt x="108" y="24"/>
                      </a:lnTo>
                      <a:lnTo>
                        <a:pt x="78" y="21"/>
                      </a:lnTo>
                      <a:lnTo>
                        <a:pt x="49" y="15"/>
                      </a:lnTo>
                      <a:lnTo>
                        <a:pt x="35" y="12"/>
                      </a:lnTo>
                      <a:lnTo>
                        <a:pt x="22" y="9"/>
                      </a:lnTo>
                      <a:lnTo>
                        <a:pt x="10" y="5"/>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83" name="Forma libre 504">
                  <a:extLst>
                    <a:ext uri="{FF2B5EF4-FFF2-40B4-BE49-F238E27FC236}">
                      <a16:creationId xmlns:a16="http://schemas.microsoft.com/office/drawing/2014/main" id="{92E27071-2199-0D55-D9FA-663205BF9119}"/>
                    </a:ext>
                  </a:extLst>
                </p:cNvPr>
                <p:cNvSpPr>
                  <a:spLocks/>
                </p:cNvSpPr>
                <p:nvPr/>
              </p:nvSpPr>
              <p:spPr bwMode="auto">
                <a:xfrm>
                  <a:off x="7349992" y="3469322"/>
                  <a:ext cx="133350" cy="23813"/>
                </a:xfrm>
                <a:custGeom>
                  <a:avLst/>
                  <a:gdLst>
                    <a:gd name="T0" fmla="*/ 0 w 421"/>
                    <a:gd name="T1" fmla="*/ 0 h 75"/>
                    <a:gd name="T2" fmla="*/ 0 w 421"/>
                    <a:gd name="T3" fmla="*/ 42 h 75"/>
                    <a:gd name="T4" fmla="*/ 8 w 421"/>
                    <a:gd name="T5" fmla="*/ 46 h 75"/>
                    <a:gd name="T6" fmla="*/ 22 w 421"/>
                    <a:gd name="T7" fmla="*/ 52 h 75"/>
                    <a:gd name="T8" fmla="*/ 43 w 421"/>
                    <a:gd name="T9" fmla="*/ 58 h 75"/>
                    <a:gd name="T10" fmla="*/ 67 w 421"/>
                    <a:gd name="T11" fmla="*/ 63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3 h 75"/>
                    <a:gd name="T28" fmla="*/ 379 w 421"/>
                    <a:gd name="T29" fmla="*/ 58 h 75"/>
                    <a:gd name="T30" fmla="*/ 399 w 421"/>
                    <a:gd name="T31" fmla="*/ 52 h 75"/>
                    <a:gd name="T32" fmla="*/ 414 w 421"/>
                    <a:gd name="T33" fmla="*/ 47 h 75"/>
                    <a:gd name="T34" fmla="*/ 421 w 421"/>
                    <a:gd name="T35" fmla="*/ 42 h 75"/>
                    <a:gd name="T36" fmla="*/ 421 w 421"/>
                    <a:gd name="T37" fmla="*/ 0 h 75"/>
                    <a:gd name="T38" fmla="*/ 410 w 421"/>
                    <a:gd name="T39" fmla="*/ 4 h 75"/>
                    <a:gd name="T40" fmla="*/ 399 w 421"/>
                    <a:gd name="T41" fmla="*/ 9 h 75"/>
                    <a:gd name="T42" fmla="*/ 386 w 421"/>
                    <a:gd name="T43" fmla="*/ 12 h 75"/>
                    <a:gd name="T44" fmla="*/ 373 w 421"/>
                    <a:gd name="T45" fmla="*/ 15 h 75"/>
                    <a:gd name="T46" fmla="*/ 344 w 421"/>
                    <a:gd name="T47" fmla="*/ 19 h 75"/>
                    <a:gd name="T48" fmla="*/ 314 w 421"/>
                    <a:gd name="T49" fmla="*/ 24 h 75"/>
                    <a:gd name="T50" fmla="*/ 284 w 421"/>
                    <a:gd name="T51" fmla="*/ 27 h 75"/>
                    <a:gd name="T52" fmla="*/ 256 w 421"/>
                    <a:gd name="T53" fmla="*/ 29 h 75"/>
                    <a:gd name="T54" fmla="*/ 231 w 421"/>
                    <a:gd name="T55" fmla="*/ 29 h 75"/>
                    <a:gd name="T56" fmla="*/ 211 w 421"/>
                    <a:gd name="T57" fmla="*/ 30 h 75"/>
                    <a:gd name="T58" fmla="*/ 191 w 421"/>
                    <a:gd name="T59" fmla="*/ 29 h 75"/>
                    <a:gd name="T60" fmla="*/ 166 w 421"/>
                    <a:gd name="T61" fmla="*/ 28 h 75"/>
                    <a:gd name="T62" fmla="*/ 138 w 421"/>
                    <a:gd name="T63" fmla="*/ 27 h 75"/>
                    <a:gd name="T64" fmla="*/ 108 w 421"/>
                    <a:gd name="T65" fmla="*/ 24 h 75"/>
                    <a:gd name="T66" fmla="*/ 78 w 421"/>
                    <a:gd name="T67" fmla="*/ 19 h 75"/>
                    <a:gd name="T68" fmla="*/ 49 w 421"/>
                    <a:gd name="T69" fmla="*/ 15 h 75"/>
                    <a:gd name="T70" fmla="*/ 35 w 421"/>
                    <a:gd name="T71" fmla="*/ 12 h 75"/>
                    <a:gd name="T72" fmla="*/ 22 w 421"/>
                    <a:gd name="T73" fmla="*/ 9 h 75"/>
                    <a:gd name="T74" fmla="*/ 10 w 421"/>
                    <a:gd name="T75" fmla="*/ 4 h 75"/>
                    <a:gd name="T76" fmla="*/ 0 w 421"/>
                    <a:gd name="T7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75">
                      <a:moveTo>
                        <a:pt x="0" y="0"/>
                      </a:moveTo>
                      <a:lnTo>
                        <a:pt x="0" y="42"/>
                      </a:lnTo>
                      <a:lnTo>
                        <a:pt x="8" y="46"/>
                      </a:lnTo>
                      <a:lnTo>
                        <a:pt x="22" y="52"/>
                      </a:lnTo>
                      <a:lnTo>
                        <a:pt x="43" y="58"/>
                      </a:lnTo>
                      <a:lnTo>
                        <a:pt x="67" y="63"/>
                      </a:lnTo>
                      <a:lnTo>
                        <a:pt x="97" y="68"/>
                      </a:lnTo>
                      <a:lnTo>
                        <a:pt x="130" y="72"/>
                      </a:lnTo>
                      <a:lnTo>
                        <a:pt x="169" y="74"/>
                      </a:lnTo>
                      <a:lnTo>
                        <a:pt x="211" y="75"/>
                      </a:lnTo>
                      <a:lnTo>
                        <a:pt x="253" y="74"/>
                      </a:lnTo>
                      <a:lnTo>
                        <a:pt x="290" y="72"/>
                      </a:lnTo>
                      <a:lnTo>
                        <a:pt x="325" y="68"/>
                      </a:lnTo>
                      <a:lnTo>
                        <a:pt x="355" y="63"/>
                      </a:lnTo>
                      <a:lnTo>
                        <a:pt x="379" y="58"/>
                      </a:lnTo>
                      <a:lnTo>
                        <a:pt x="399" y="52"/>
                      </a:lnTo>
                      <a:lnTo>
                        <a:pt x="414" y="47"/>
                      </a:lnTo>
                      <a:lnTo>
                        <a:pt x="421" y="42"/>
                      </a:lnTo>
                      <a:lnTo>
                        <a:pt x="421" y="0"/>
                      </a:lnTo>
                      <a:lnTo>
                        <a:pt x="410" y="4"/>
                      </a:lnTo>
                      <a:lnTo>
                        <a:pt x="399" y="9"/>
                      </a:lnTo>
                      <a:lnTo>
                        <a:pt x="386" y="12"/>
                      </a:lnTo>
                      <a:lnTo>
                        <a:pt x="373" y="15"/>
                      </a:lnTo>
                      <a:lnTo>
                        <a:pt x="344" y="19"/>
                      </a:lnTo>
                      <a:lnTo>
                        <a:pt x="314" y="24"/>
                      </a:lnTo>
                      <a:lnTo>
                        <a:pt x="284" y="27"/>
                      </a:lnTo>
                      <a:lnTo>
                        <a:pt x="256" y="29"/>
                      </a:lnTo>
                      <a:lnTo>
                        <a:pt x="231" y="29"/>
                      </a:lnTo>
                      <a:lnTo>
                        <a:pt x="211" y="30"/>
                      </a:lnTo>
                      <a:lnTo>
                        <a:pt x="191" y="29"/>
                      </a:lnTo>
                      <a:lnTo>
                        <a:pt x="166" y="28"/>
                      </a:lnTo>
                      <a:lnTo>
                        <a:pt x="138" y="27"/>
                      </a:lnTo>
                      <a:lnTo>
                        <a:pt x="108" y="24"/>
                      </a:lnTo>
                      <a:lnTo>
                        <a:pt x="78" y="19"/>
                      </a:lnTo>
                      <a:lnTo>
                        <a:pt x="49" y="15"/>
                      </a:lnTo>
                      <a:lnTo>
                        <a:pt x="35" y="12"/>
                      </a:lnTo>
                      <a:lnTo>
                        <a:pt x="22" y="9"/>
                      </a:lnTo>
                      <a:lnTo>
                        <a:pt x="10" y="4"/>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grpSp>
          <p:sp>
            <p:nvSpPr>
              <p:cNvPr id="99" name="Forma libre 950" descr="Ícono de un pedazo de papel.">
                <a:extLst>
                  <a:ext uri="{FF2B5EF4-FFF2-40B4-BE49-F238E27FC236}">
                    <a16:creationId xmlns:a16="http://schemas.microsoft.com/office/drawing/2014/main" id="{FC4C07C9-1476-63C4-462A-F7FC4DB59BE1}"/>
                  </a:ext>
                </a:extLst>
              </p:cNvPr>
              <p:cNvSpPr>
                <a:spLocks noEditPoints="1"/>
              </p:cNvSpPr>
              <p:nvPr/>
            </p:nvSpPr>
            <p:spPr bwMode="auto">
              <a:xfrm>
                <a:off x="6527349" y="5763568"/>
                <a:ext cx="196024" cy="246221"/>
              </a:xfrm>
              <a:custGeom>
                <a:avLst/>
                <a:gdLst>
                  <a:gd name="T0" fmla="*/ 542 w 553"/>
                  <a:gd name="T1" fmla="*/ 205 h 722"/>
                  <a:gd name="T2" fmla="*/ 323 w 553"/>
                  <a:gd name="T3" fmla="*/ 313 h 722"/>
                  <a:gd name="T4" fmla="*/ 312 w 553"/>
                  <a:gd name="T5" fmla="*/ 306 h 722"/>
                  <a:gd name="T6" fmla="*/ 315 w 553"/>
                  <a:gd name="T7" fmla="*/ 293 h 722"/>
                  <a:gd name="T8" fmla="*/ 444 w 553"/>
                  <a:gd name="T9" fmla="*/ 289 h 722"/>
                  <a:gd name="T10" fmla="*/ 455 w 553"/>
                  <a:gd name="T11" fmla="*/ 297 h 722"/>
                  <a:gd name="T12" fmla="*/ 452 w 553"/>
                  <a:gd name="T13" fmla="*/ 310 h 722"/>
                  <a:gd name="T14" fmla="*/ 444 w 553"/>
                  <a:gd name="T15" fmla="*/ 433 h 722"/>
                  <a:gd name="T16" fmla="*/ 315 w 553"/>
                  <a:gd name="T17" fmla="*/ 430 h 722"/>
                  <a:gd name="T18" fmla="*/ 312 w 553"/>
                  <a:gd name="T19" fmla="*/ 417 h 722"/>
                  <a:gd name="T20" fmla="*/ 323 w 553"/>
                  <a:gd name="T21" fmla="*/ 409 h 722"/>
                  <a:gd name="T22" fmla="*/ 452 w 553"/>
                  <a:gd name="T23" fmla="*/ 413 h 722"/>
                  <a:gd name="T24" fmla="*/ 455 w 553"/>
                  <a:gd name="T25" fmla="*/ 426 h 722"/>
                  <a:gd name="T26" fmla="*/ 444 w 553"/>
                  <a:gd name="T27" fmla="*/ 433 h 722"/>
                  <a:gd name="T28" fmla="*/ 318 w 553"/>
                  <a:gd name="T29" fmla="*/ 577 h 722"/>
                  <a:gd name="T30" fmla="*/ 311 w 553"/>
                  <a:gd name="T31" fmla="*/ 566 h 722"/>
                  <a:gd name="T32" fmla="*/ 318 w 553"/>
                  <a:gd name="T33" fmla="*/ 555 h 722"/>
                  <a:gd name="T34" fmla="*/ 449 w 553"/>
                  <a:gd name="T35" fmla="*/ 555 h 722"/>
                  <a:gd name="T36" fmla="*/ 456 w 553"/>
                  <a:gd name="T37" fmla="*/ 566 h 722"/>
                  <a:gd name="T38" fmla="*/ 449 w 553"/>
                  <a:gd name="T39" fmla="*/ 577 h 722"/>
                  <a:gd name="T40" fmla="*/ 194 w 553"/>
                  <a:gd name="T41" fmla="*/ 325 h 722"/>
                  <a:gd name="T42" fmla="*/ 181 w 553"/>
                  <a:gd name="T43" fmla="*/ 327 h 722"/>
                  <a:gd name="T44" fmla="*/ 129 w 553"/>
                  <a:gd name="T45" fmla="*/ 275 h 722"/>
                  <a:gd name="T46" fmla="*/ 132 w 553"/>
                  <a:gd name="T47" fmla="*/ 262 h 722"/>
                  <a:gd name="T48" fmla="*/ 145 w 553"/>
                  <a:gd name="T49" fmla="*/ 260 h 722"/>
                  <a:gd name="T50" fmla="*/ 253 w 553"/>
                  <a:gd name="T51" fmla="*/ 232 h 722"/>
                  <a:gd name="T52" fmla="*/ 267 w 553"/>
                  <a:gd name="T53" fmla="*/ 230 h 722"/>
                  <a:gd name="T54" fmla="*/ 274 w 553"/>
                  <a:gd name="T55" fmla="*/ 240 h 722"/>
                  <a:gd name="T56" fmla="*/ 271 w 553"/>
                  <a:gd name="T57" fmla="*/ 386 h 722"/>
                  <a:gd name="T58" fmla="*/ 186 w 553"/>
                  <a:gd name="T59" fmla="*/ 465 h 722"/>
                  <a:gd name="T60" fmla="*/ 132 w 553"/>
                  <a:gd name="T61" fmla="*/ 415 h 722"/>
                  <a:gd name="T62" fmla="*/ 129 w 553"/>
                  <a:gd name="T63" fmla="*/ 403 h 722"/>
                  <a:gd name="T64" fmla="*/ 140 w 553"/>
                  <a:gd name="T65" fmla="*/ 395 h 722"/>
                  <a:gd name="T66" fmla="*/ 186 w 553"/>
                  <a:gd name="T67" fmla="*/ 436 h 722"/>
                  <a:gd name="T68" fmla="*/ 262 w 553"/>
                  <a:gd name="T69" fmla="*/ 365 h 722"/>
                  <a:gd name="T70" fmla="*/ 273 w 553"/>
                  <a:gd name="T71" fmla="*/ 372 h 722"/>
                  <a:gd name="T72" fmla="*/ 271 w 553"/>
                  <a:gd name="T73" fmla="*/ 386 h 722"/>
                  <a:gd name="T74" fmla="*/ 190 w 553"/>
                  <a:gd name="T75" fmla="*/ 601 h 722"/>
                  <a:gd name="T76" fmla="*/ 178 w 553"/>
                  <a:gd name="T77" fmla="*/ 599 h 722"/>
                  <a:gd name="T78" fmla="*/ 128 w 553"/>
                  <a:gd name="T79" fmla="*/ 545 h 722"/>
                  <a:gd name="T80" fmla="*/ 136 w 553"/>
                  <a:gd name="T81" fmla="*/ 533 h 722"/>
                  <a:gd name="T82" fmla="*/ 149 w 553"/>
                  <a:gd name="T83" fmla="*/ 535 h 722"/>
                  <a:gd name="T84" fmla="*/ 258 w 553"/>
                  <a:gd name="T85" fmla="*/ 502 h 722"/>
                  <a:gd name="T86" fmla="*/ 271 w 553"/>
                  <a:gd name="T87" fmla="*/ 505 h 722"/>
                  <a:gd name="T88" fmla="*/ 273 w 553"/>
                  <a:gd name="T89" fmla="*/ 518 h 722"/>
                  <a:gd name="T90" fmla="*/ 357 w 553"/>
                  <a:gd name="T91" fmla="*/ 3 h 722"/>
                  <a:gd name="T92" fmla="*/ 12 w 553"/>
                  <a:gd name="T93" fmla="*/ 0 h 722"/>
                  <a:gd name="T94" fmla="*/ 1 w 553"/>
                  <a:gd name="T95" fmla="*/ 7 h 722"/>
                  <a:gd name="T96" fmla="*/ 1 w 553"/>
                  <a:gd name="T97" fmla="*/ 715 h 722"/>
                  <a:gd name="T98" fmla="*/ 12 w 553"/>
                  <a:gd name="T99" fmla="*/ 722 h 722"/>
                  <a:gd name="T100" fmla="*/ 550 w 553"/>
                  <a:gd name="T101" fmla="*/ 719 h 722"/>
                  <a:gd name="T102" fmla="*/ 553 w 553"/>
                  <a:gd name="T103" fmla="*/ 205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3" h="722">
                    <a:moveTo>
                      <a:pt x="349" y="205"/>
                    </a:moveTo>
                    <a:lnTo>
                      <a:pt x="349" y="12"/>
                    </a:lnTo>
                    <a:lnTo>
                      <a:pt x="542" y="205"/>
                    </a:lnTo>
                    <a:lnTo>
                      <a:pt x="349" y="205"/>
                    </a:lnTo>
                    <a:close/>
                    <a:moveTo>
                      <a:pt x="444" y="313"/>
                    </a:moveTo>
                    <a:lnTo>
                      <a:pt x="323" y="313"/>
                    </a:lnTo>
                    <a:lnTo>
                      <a:pt x="318" y="312"/>
                    </a:lnTo>
                    <a:lnTo>
                      <a:pt x="315" y="310"/>
                    </a:lnTo>
                    <a:lnTo>
                      <a:pt x="312" y="306"/>
                    </a:lnTo>
                    <a:lnTo>
                      <a:pt x="311" y="301"/>
                    </a:lnTo>
                    <a:lnTo>
                      <a:pt x="312" y="297"/>
                    </a:lnTo>
                    <a:lnTo>
                      <a:pt x="315" y="293"/>
                    </a:lnTo>
                    <a:lnTo>
                      <a:pt x="318" y="290"/>
                    </a:lnTo>
                    <a:lnTo>
                      <a:pt x="323" y="289"/>
                    </a:lnTo>
                    <a:lnTo>
                      <a:pt x="444" y="289"/>
                    </a:lnTo>
                    <a:lnTo>
                      <a:pt x="449" y="290"/>
                    </a:lnTo>
                    <a:lnTo>
                      <a:pt x="452" y="293"/>
                    </a:lnTo>
                    <a:lnTo>
                      <a:pt x="455" y="297"/>
                    </a:lnTo>
                    <a:lnTo>
                      <a:pt x="456" y="301"/>
                    </a:lnTo>
                    <a:lnTo>
                      <a:pt x="455" y="306"/>
                    </a:lnTo>
                    <a:lnTo>
                      <a:pt x="452" y="310"/>
                    </a:lnTo>
                    <a:lnTo>
                      <a:pt x="449" y="312"/>
                    </a:lnTo>
                    <a:lnTo>
                      <a:pt x="444" y="313"/>
                    </a:lnTo>
                    <a:close/>
                    <a:moveTo>
                      <a:pt x="444" y="433"/>
                    </a:moveTo>
                    <a:lnTo>
                      <a:pt x="323" y="433"/>
                    </a:lnTo>
                    <a:lnTo>
                      <a:pt x="318" y="432"/>
                    </a:lnTo>
                    <a:lnTo>
                      <a:pt x="315" y="430"/>
                    </a:lnTo>
                    <a:lnTo>
                      <a:pt x="312" y="426"/>
                    </a:lnTo>
                    <a:lnTo>
                      <a:pt x="311" y="421"/>
                    </a:lnTo>
                    <a:lnTo>
                      <a:pt x="312" y="417"/>
                    </a:lnTo>
                    <a:lnTo>
                      <a:pt x="315" y="413"/>
                    </a:lnTo>
                    <a:lnTo>
                      <a:pt x="318" y="410"/>
                    </a:lnTo>
                    <a:lnTo>
                      <a:pt x="323" y="409"/>
                    </a:lnTo>
                    <a:lnTo>
                      <a:pt x="444" y="409"/>
                    </a:lnTo>
                    <a:lnTo>
                      <a:pt x="449" y="410"/>
                    </a:lnTo>
                    <a:lnTo>
                      <a:pt x="452" y="413"/>
                    </a:lnTo>
                    <a:lnTo>
                      <a:pt x="455" y="417"/>
                    </a:lnTo>
                    <a:lnTo>
                      <a:pt x="456" y="421"/>
                    </a:lnTo>
                    <a:lnTo>
                      <a:pt x="455" y="426"/>
                    </a:lnTo>
                    <a:lnTo>
                      <a:pt x="452" y="430"/>
                    </a:lnTo>
                    <a:lnTo>
                      <a:pt x="449" y="432"/>
                    </a:lnTo>
                    <a:lnTo>
                      <a:pt x="444" y="433"/>
                    </a:lnTo>
                    <a:close/>
                    <a:moveTo>
                      <a:pt x="444" y="578"/>
                    </a:moveTo>
                    <a:lnTo>
                      <a:pt x="323" y="578"/>
                    </a:lnTo>
                    <a:lnTo>
                      <a:pt x="318" y="577"/>
                    </a:lnTo>
                    <a:lnTo>
                      <a:pt x="315" y="574"/>
                    </a:lnTo>
                    <a:lnTo>
                      <a:pt x="312" y="571"/>
                    </a:lnTo>
                    <a:lnTo>
                      <a:pt x="311" y="566"/>
                    </a:lnTo>
                    <a:lnTo>
                      <a:pt x="312" y="561"/>
                    </a:lnTo>
                    <a:lnTo>
                      <a:pt x="315" y="558"/>
                    </a:lnTo>
                    <a:lnTo>
                      <a:pt x="318" y="555"/>
                    </a:lnTo>
                    <a:lnTo>
                      <a:pt x="323" y="554"/>
                    </a:lnTo>
                    <a:lnTo>
                      <a:pt x="444" y="554"/>
                    </a:lnTo>
                    <a:lnTo>
                      <a:pt x="449" y="555"/>
                    </a:lnTo>
                    <a:lnTo>
                      <a:pt x="452" y="558"/>
                    </a:lnTo>
                    <a:lnTo>
                      <a:pt x="455" y="561"/>
                    </a:lnTo>
                    <a:lnTo>
                      <a:pt x="456" y="566"/>
                    </a:lnTo>
                    <a:lnTo>
                      <a:pt x="455" y="571"/>
                    </a:lnTo>
                    <a:lnTo>
                      <a:pt x="452" y="574"/>
                    </a:lnTo>
                    <a:lnTo>
                      <a:pt x="449" y="577"/>
                    </a:lnTo>
                    <a:lnTo>
                      <a:pt x="444" y="578"/>
                    </a:lnTo>
                    <a:close/>
                    <a:moveTo>
                      <a:pt x="271" y="249"/>
                    </a:moveTo>
                    <a:lnTo>
                      <a:pt x="194" y="325"/>
                    </a:lnTo>
                    <a:lnTo>
                      <a:pt x="190" y="327"/>
                    </a:lnTo>
                    <a:lnTo>
                      <a:pt x="186" y="328"/>
                    </a:lnTo>
                    <a:lnTo>
                      <a:pt x="181" y="327"/>
                    </a:lnTo>
                    <a:lnTo>
                      <a:pt x="178" y="325"/>
                    </a:lnTo>
                    <a:lnTo>
                      <a:pt x="132" y="280"/>
                    </a:lnTo>
                    <a:lnTo>
                      <a:pt x="129" y="275"/>
                    </a:lnTo>
                    <a:lnTo>
                      <a:pt x="128" y="270"/>
                    </a:lnTo>
                    <a:lnTo>
                      <a:pt x="129" y="266"/>
                    </a:lnTo>
                    <a:lnTo>
                      <a:pt x="132" y="262"/>
                    </a:lnTo>
                    <a:lnTo>
                      <a:pt x="136" y="260"/>
                    </a:lnTo>
                    <a:lnTo>
                      <a:pt x="140" y="259"/>
                    </a:lnTo>
                    <a:lnTo>
                      <a:pt x="145" y="260"/>
                    </a:lnTo>
                    <a:lnTo>
                      <a:pt x="149" y="262"/>
                    </a:lnTo>
                    <a:lnTo>
                      <a:pt x="186" y="299"/>
                    </a:lnTo>
                    <a:lnTo>
                      <a:pt x="253" y="232"/>
                    </a:lnTo>
                    <a:lnTo>
                      <a:pt x="258" y="230"/>
                    </a:lnTo>
                    <a:lnTo>
                      <a:pt x="262" y="229"/>
                    </a:lnTo>
                    <a:lnTo>
                      <a:pt x="267" y="230"/>
                    </a:lnTo>
                    <a:lnTo>
                      <a:pt x="271" y="232"/>
                    </a:lnTo>
                    <a:lnTo>
                      <a:pt x="273" y="236"/>
                    </a:lnTo>
                    <a:lnTo>
                      <a:pt x="274" y="240"/>
                    </a:lnTo>
                    <a:lnTo>
                      <a:pt x="273" y="245"/>
                    </a:lnTo>
                    <a:lnTo>
                      <a:pt x="271" y="249"/>
                    </a:lnTo>
                    <a:close/>
                    <a:moveTo>
                      <a:pt x="271" y="386"/>
                    </a:moveTo>
                    <a:lnTo>
                      <a:pt x="194" y="461"/>
                    </a:lnTo>
                    <a:lnTo>
                      <a:pt x="190" y="464"/>
                    </a:lnTo>
                    <a:lnTo>
                      <a:pt x="186" y="465"/>
                    </a:lnTo>
                    <a:lnTo>
                      <a:pt x="181" y="464"/>
                    </a:lnTo>
                    <a:lnTo>
                      <a:pt x="178" y="461"/>
                    </a:lnTo>
                    <a:lnTo>
                      <a:pt x="132" y="415"/>
                    </a:lnTo>
                    <a:lnTo>
                      <a:pt x="129" y="411"/>
                    </a:lnTo>
                    <a:lnTo>
                      <a:pt x="128" y="407"/>
                    </a:lnTo>
                    <a:lnTo>
                      <a:pt x="129" y="403"/>
                    </a:lnTo>
                    <a:lnTo>
                      <a:pt x="132" y="399"/>
                    </a:lnTo>
                    <a:lnTo>
                      <a:pt x="136" y="396"/>
                    </a:lnTo>
                    <a:lnTo>
                      <a:pt x="140" y="395"/>
                    </a:lnTo>
                    <a:lnTo>
                      <a:pt x="145" y="396"/>
                    </a:lnTo>
                    <a:lnTo>
                      <a:pt x="149" y="399"/>
                    </a:lnTo>
                    <a:lnTo>
                      <a:pt x="186" y="436"/>
                    </a:lnTo>
                    <a:lnTo>
                      <a:pt x="253" y="368"/>
                    </a:lnTo>
                    <a:lnTo>
                      <a:pt x="258" y="365"/>
                    </a:lnTo>
                    <a:lnTo>
                      <a:pt x="262" y="365"/>
                    </a:lnTo>
                    <a:lnTo>
                      <a:pt x="267" y="365"/>
                    </a:lnTo>
                    <a:lnTo>
                      <a:pt x="271" y="368"/>
                    </a:lnTo>
                    <a:lnTo>
                      <a:pt x="273" y="372"/>
                    </a:lnTo>
                    <a:lnTo>
                      <a:pt x="274" y="376"/>
                    </a:lnTo>
                    <a:lnTo>
                      <a:pt x="273" y="381"/>
                    </a:lnTo>
                    <a:lnTo>
                      <a:pt x="271" y="386"/>
                    </a:lnTo>
                    <a:close/>
                    <a:moveTo>
                      <a:pt x="271" y="522"/>
                    </a:moveTo>
                    <a:lnTo>
                      <a:pt x="194" y="599"/>
                    </a:lnTo>
                    <a:lnTo>
                      <a:pt x="190" y="601"/>
                    </a:lnTo>
                    <a:lnTo>
                      <a:pt x="186" y="602"/>
                    </a:lnTo>
                    <a:lnTo>
                      <a:pt x="181" y="601"/>
                    </a:lnTo>
                    <a:lnTo>
                      <a:pt x="178" y="599"/>
                    </a:lnTo>
                    <a:lnTo>
                      <a:pt x="132" y="553"/>
                    </a:lnTo>
                    <a:lnTo>
                      <a:pt x="129" y="549"/>
                    </a:lnTo>
                    <a:lnTo>
                      <a:pt x="128" y="545"/>
                    </a:lnTo>
                    <a:lnTo>
                      <a:pt x="129" y="540"/>
                    </a:lnTo>
                    <a:lnTo>
                      <a:pt x="132" y="535"/>
                    </a:lnTo>
                    <a:lnTo>
                      <a:pt x="136" y="533"/>
                    </a:lnTo>
                    <a:lnTo>
                      <a:pt x="140" y="532"/>
                    </a:lnTo>
                    <a:lnTo>
                      <a:pt x="145" y="533"/>
                    </a:lnTo>
                    <a:lnTo>
                      <a:pt x="149" y="535"/>
                    </a:lnTo>
                    <a:lnTo>
                      <a:pt x="186" y="572"/>
                    </a:lnTo>
                    <a:lnTo>
                      <a:pt x="253" y="505"/>
                    </a:lnTo>
                    <a:lnTo>
                      <a:pt x="258" y="502"/>
                    </a:lnTo>
                    <a:lnTo>
                      <a:pt x="262" y="501"/>
                    </a:lnTo>
                    <a:lnTo>
                      <a:pt x="267" y="502"/>
                    </a:lnTo>
                    <a:lnTo>
                      <a:pt x="271" y="505"/>
                    </a:lnTo>
                    <a:lnTo>
                      <a:pt x="273" y="509"/>
                    </a:lnTo>
                    <a:lnTo>
                      <a:pt x="274" y="513"/>
                    </a:lnTo>
                    <a:lnTo>
                      <a:pt x="273" y="518"/>
                    </a:lnTo>
                    <a:lnTo>
                      <a:pt x="271" y="522"/>
                    </a:lnTo>
                    <a:close/>
                    <a:moveTo>
                      <a:pt x="550" y="196"/>
                    </a:moveTo>
                    <a:lnTo>
                      <a:pt x="357" y="3"/>
                    </a:lnTo>
                    <a:lnTo>
                      <a:pt x="353" y="1"/>
                    </a:lnTo>
                    <a:lnTo>
                      <a:pt x="349" y="0"/>
                    </a:lnTo>
                    <a:lnTo>
                      <a:pt x="12" y="0"/>
                    </a:lnTo>
                    <a:lnTo>
                      <a:pt x="7" y="1"/>
                    </a:lnTo>
                    <a:lnTo>
                      <a:pt x="4" y="3"/>
                    </a:lnTo>
                    <a:lnTo>
                      <a:pt x="1" y="7"/>
                    </a:lnTo>
                    <a:lnTo>
                      <a:pt x="0" y="12"/>
                    </a:lnTo>
                    <a:lnTo>
                      <a:pt x="0" y="711"/>
                    </a:lnTo>
                    <a:lnTo>
                      <a:pt x="1" y="715"/>
                    </a:lnTo>
                    <a:lnTo>
                      <a:pt x="4" y="719"/>
                    </a:lnTo>
                    <a:lnTo>
                      <a:pt x="7" y="721"/>
                    </a:lnTo>
                    <a:lnTo>
                      <a:pt x="12" y="722"/>
                    </a:lnTo>
                    <a:lnTo>
                      <a:pt x="542" y="722"/>
                    </a:lnTo>
                    <a:lnTo>
                      <a:pt x="546" y="721"/>
                    </a:lnTo>
                    <a:lnTo>
                      <a:pt x="550" y="719"/>
                    </a:lnTo>
                    <a:lnTo>
                      <a:pt x="552" y="715"/>
                    </a:lnTo>
                    <a:lnTo>
                      <a:pt x="553" y="711"/>
                    </a:lnTo>
                    <a:lnTo>
                      <a:pt x="553" y="205"/>
                    </a:lnTo>
                    <a:lnTo>
                      <a:pt x="552" y="200"/>
                    </a:lnTo>
                    <a:lnTo>
                      <a:pt x="550" y="196"/>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101" name="Cuadro de texto 47">
                <a:extLst>
                  <a:ext uri="{FF2B5EF4-FFF2-40B4-BE49-F238E27FC236}">
                    <a16:creationId xmlns:a16="http://schemas.microsoft.com/office/drawing/2014/main" id="{F53F8C43-C254-2525-3775-AAC29DB8D186}"/>
                  </a:ext>
                </a:extLst>
              </p:cNvPr>
              <p:cNvSpPr txBox="1"/>
              <p:nvPr/>
            </p:nvSpPr>
            <p:spPr>
              <a:xfrm>
                <a:off x="6427115" y="3945720"/>
                <a:ext cx="2977942" cy="238652"/>
              </a:xfrm>
              <a:prstGeom prst="rect">
                <a:avLst/>
              </a:prstGeom>
              <a:noFill/>
              <a:ln w="6350">
                <a:noFill/>
                <a:prstDash val="dash"/>
              </a:ln>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srgbClr val="000000"/>
                    </a:solidFill>
                    <a:effectLst/>
                    <a:uLnTx/>
                    <a:uFillTx/>
                    <a:latin typeface="Calibri (Cuerpo)"/>
                    <a:ea typeface="+mn-ea"/>
                    <a:cs typeface="+mn-cs"/>
                  </a:rPr>
                  <a:t>Principales partidas del gasto ejecutado: </a:t>
                </a:r>
              </a:p>
            </p:txBody>
          </p:sp>
        </p:grpSp>
      </p:grpSp>
      <p:grpSp>
        <p:nvGrpSpPr>
          <p:cNvPr id="3" name="Grupo 2">
            <a:extLst>
              <a:ext uri="{FF2B5EF4-FFF2-40B4-BE49-F238E27FC236}">
                <a16:creationId xmlns:a16="http://schemas.microsoft.com/office/drawing/2014/main" id="{3A918584-479E-4113-6F8F-3168E42CEC85}"/>
              </a:ext>
            </a:extLst>
          </p:cNvPr>
          <p:cNvGrpSpPr/>
          <p:nvPr/>
        </p:nvGrpSpPr>
        <p:grpSpPr>
          <a:xfrm>
            <a:off x="5831809" y="341768"/>
            <a:ext cx="5712118" cy="3730795"/>
            <a:chOff x="6123545" y="348005"/>
            <a:chExt cx="5712118" cy="3730795"/>
          </a:xfrm>
        </p:grpSpPr>
        <p:sp>
          <p:nvSpPr>
            <p:cNvPr id="4" name="Elipse 3">
              <a:extLst>
                <a:ext uri="{FF2B5EF4-FFF2-40B4-BE49-F238E27FC236}">
                  <a16:creationId xmlns:a16="http://schemas.microsoft.com/office/drawing/2014/main" id="{09651D97-3DDA-584E-CEDB-39CB3D9AB64B}"/>
                </a:ext>
              </a:extLst>
            </p:cNvPr>
            <p:cNvSpPr/>
            <p:nvPr/>
          </p:nvSpPr>
          <p:spPr>
            <a:xfrm>
              <a:off x="8756524" y="348005"/>
              <a:ext cx="942723" cy="492150"/>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1">
                  <a:ln>
                    <a:noFill/>
                  </a:ln>
                  <a:solidFill>
                    <a:srgbClr val="7F7F7F"/>
                  </a:solidFill>
                  <a:effectLst/>
                  <a:uLnTx/>
                  <a:uFillTx/>
                  <a:latin typeface="Calibri" panose="020F0502020204030204"/>
                  <a:ea typeface="+mn-ea"/>
                  <a:cs typeface="+mn-cs"/>
                </a:rPr>
                <a:t>1%</a:t>
              </a:r>
            </a:p>
          </p:txBody>
        </p:sp>
        <p:grpSp>
          <p:nvGrpSpPr>
            <p:cNvPr id="6" name="Grupo 5">
              <a:extLst>
                <a:ext uri="{FF2B5EF4-FFF2-40B4-BE49-F238E27FC236}">
                  <a16:creationId xmlns:a16="http://schemas.microsoft.com/office/drawing/2014/main" id="{3033D3CF-145C-5DB6-C552-AC91EF3F7ABD}"/>
                </a:ext>
              </a:extLst>
            </p:cNvPr>
            <p:cNvGrpSpPr/>
            <p:nvPr/>
          </p:nvGrpSpPr>
          <p:grpSpPr>
            <a:xfrm>
              <a:off x="6123545" y="774284"/>
              <a:ext cx="5712118" cy="3304516"/>
              <a:chOff x="6139890" y="579049"/>
              <a:chExt cx="5712118" cy="3304516"/>
            </a:xfrm>
          </p:grpSpPr>
          <p:graphicFrame>
            <p:nvGraphicFramePr>
              <p:cNvPr id="7" name="Gráfico 6">
                <a:extLst>
                  <a:ext uri="{FF2B5EF4-FFF2-40B4-BE49-F238E27FC236}">
                    <a16:creationId xmlns:a16="http://schemas.microsoft.com/office/drawing/2014/main" id="{00B73F90-77F9-670D-FB14-356A26BA0CBA}"/>
                  </a:ext>
                </a:extLst>
              </p:cNvPr>
              <p:cNvGraphicFramePr/>
              <p:nvPr>
                <p:extLst>
                  <p:ext uri="{D42A27DB-BD31-4B8C-83A1-F6EECF244321}">
                    <p14:modId xmlns:p14="http://schemas.microsoft.com/office/powerpoint/2010/main" val="1376454732"/>
                  </p:ext>
                </p:extLst>
              </p:nvPr>
            </p:nvGraphicFramePr>
            <p:xfrm>
              <a:off x="6872322" y="751279"/>
              <a:ext cx="4481478" cy="3132286"/>
            </p:xfrm>
            <a:graphic>
              <a:graphicData uri="http://schemas.openxmlformats.org/drawingml/2006/chart">
                <c:chart xmlns:c="http://schemas.openxmlformats.org/drawingml/2006/chart" xmlns:r="http://schemas.openxmlformats.org/officeDocument/2006/relationships" r:id="rId4"/>
              </a:graphicData>
            </a:graphic>
          </p:graphicFrame>
          <p:grpSp>
            <p:nvGrpSpPr>
              <p:cNvPr id="8" name="Grupo 7">
                <a:extLst>
                  <a:ext uri="{FF2B5EF4-FFF2-40B4-BE49-F238E27FC236}">
                    <a16:creationId xmlns:a16="http://schemas.microsoft.com/office/drawing/2014/main" id="{D2FC48CF-DA47-21B9-1C79-EA21F3AD616E}"/>
                  </a:ext>
                  <a:ext uri="{C183D7F6-B498-43B3-948B-1728B52AA6E4}">
                    <adec:decorative xmlns:adec="http://schemas.microsoft.com/office/drawing/2017/decorative" val="1"/>
                  </a:ext>
                </a:extLst>
              </p:cNvPr>
              <p:cNvGrpSpPr/>
              <p:nvPr/>
            </p:nvGrpSpPr>
            <p:grpSpPr>
              <a:xfrm>
                <a:off x="6139890" y="1928826"/>
                <a:ext cx="1644451" cy="1327453"/>
                <a:chOff x="-821423" y="2834641"/>
                <a:chExt cx="2105431" cy="1858982"/>
              </a:xfrm>
            </p:grpSpPr>
            <p:sp>
              <p:nvSpPr>
                <p:cNvPr id="12" name="Elipse 11">
                  <a:extLst>
                    <a:ext uri="{FF2B5EF4-FFF2-40B4-BE49-F238E27FC236}">
                      <a16:creationId xmlns:a16="http://schemas.microsoft.com/office/drawing/2014/main" id="{1FACC42E-CE5B-281F-495B-86998DCB037B}"/>
                    </a:ext>
                  </a:extLst>
                </p:cNvPr>
                <p:cNvSpPr/>
                <p:nvPr/>
              </p:nvSpPr>
              <p:spPr>
                <a:xfrm>
                  <a:off x="-318832" y="2834641"/>
                  <a:ext cx="1239667" cy="87681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1">
                      <a:ln>
                        <a:noFill/>
                      </a:ln>
                      <a:solidFill>
                        <a:srgbClr val="2E75B6"/>
                      </a:solidFill>
                      <a:effectLst/>
                      <a:uLnTx/>
                      <a:uFillTx/>
                      <a:latin typeface="Calibri" panose="020F0502020204030204"/>
                      <a:ea typeface="+mn-ea"/>
                      <a:cs typeface="+mn-cs"/>
                    </a:rPr>
                    <a:t>23%</a:t>
                  </a:r>
                  <a:endParaRPr kumimoji="0" lang="es-MX" sz="2400" b="1" i="0" u="none" strike="noStrike" kern="1200" cap="none" spc="0" normalizeH="0" baseline="0" noProof="1">
                    <a:ln>
                      <a:noFill/>
                    </a:ln>
                    <a:solidFill>
                      <a:srgbClr val="2E75B6"/>
                    </a:solidFill>
                    <a:effectLst/>
                    <a:uLnTx/>
                    <a:uFillTx/>
                    <a:latin typeface="Calibri" panose="020F0502020204030204"/>
                    <a:ea typeface="+mn-ea"/>
                    <a:cs typeface="+mn-cs"/>
                  </a:endParaRPr>
                </a:p>
              </p:txBody>
            </p:sp>
            <p:sp>
              <p:nvSpPr>
                <p:cNvPr id="13" name="Rectángulo: Esquinas redondeadas 87">
                  <a:extLst>
                    <a:ext uri="{FF2B5EF4-FFF2-40B4-BE49-F238E27FC236}">
                      <a16:creationId xmlns:a16="http://schemas.microsoft.com/office/drawing/2014/main" id="{54D60A24-1B71-DCAC-D5BD-E3A7F9659B8C}"/>
                    </a:ext>
                  </a:extLst>
                </p:cNvPr>
                <p:cNvSpPr/>
                <p:nvPr/>
              </p:nvSpPr>
              <p:spPr>
                <a:xfrm>
                  <a:off x="-821423" y="3643483"/>
                  <a:ext cx="2105431" cy="1050140"/>
                </a:xfrm>
                <a:prstGeom prst="roundRect">
                  <a:avLst>
                    <a:gd name="adj" fmla="val 50000"/>
                  </a:avLst>
                </a:prstGeom>
                <a:solidFill>
                  <a:srgbClr val="2E75B6"/>
                </a:solid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1">
                      <a:ln>
                        <a:noFill/>
                      </a:ln>
                      <a:solidFill>
                        <a:prstClr val="white"/>
                      </a:solidFill>
                      <a:effectLst/>
                      <a:uLnTx/>
                      <a:uFillTx/>
                      <a:latin typeface="Calibri" panose="020F0502020204030204"/>
                      <a:ea typeface="+mn-ea"/>
                      <a:cs typeface="+mn-cs"/>
                    </a:rPr>
                    <a:t>Gastos de capital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FFFFFF"/>
                      </a:solidFill>
                      <a:effectLst/>
                      <a:uLnTx/>
                      <a:uFillTx/>
                      <a:latin typeface="Calibri" panose="020F0502020204030204"/>
                      <a:ea typeface="+mn-ea"/>
                      <a:cs typeface="+mn-cs"/>
                    </a:rPr>
                    <a:t> S/ 10 198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1">
                      <a:ln>
                        <a:noFill/>
                      </a:ln>
                      <a:solidFill>
                        <a:srgbClr val="FFFFFF"/>
                      </a:solidFill>
                      <a:effectLst/>
                      <a:uLnTx/>
                      <a:uFillTx/>
                      <a:latin typeface="Calibri" panose="020F0502020204030204"/>
                      <a:ea typeface="+mn-ea"/>
                      <a:cs typeface="+mn-cs"/>
                    </a:rPr>
                    <a:t>(68% </a:t>
                  </a:r>
                  <a:r>
                    <a:rPr kumimoji="0" lang="es-MX" sz="1400" b="0" i="0" u="none" strike="noStrike" kern="1200" cap="none" spc="0" normalizeH="0" baseline="0" noProof="0" dirty="0">
                      <a:ln>
                        <a:noFill/>
                      </a:ln>
                      <a:solidFill>
                        <a:srgbClr val="FFFFFF"/>
                      </a:solidFill>
                      <a:effectLst/>
                      <a:uLnTx/>
                      <a:uFillTx/>
                      <a:latin typeface="Calibri" panose="020F0502020204030204"/>
                      <a:ea typeface="+mn-ea"/>
                      <a:cs typeface="+mn-cs"/>
                    </a:rPr>
                    <a:t>ejecutado</a:t>
                  </a:r>
                  <a:r>
                    <a:rPr kumimoji="0" lang="es-MX" sz="1400" b="0" i="0" u="none" strike="noStrike" kern="1200" cap="none" spc="0" normalizeH="0" baseline="0" noProof="1">
                      <a:ln>
                        <a:noFill/>
                      </a:ln>
                      <a:solidFill>
                        <a:srgbClr val="FFFFFF"/>
                      </a:solidFill>
                      <a:effectLst/>
                      <a:uLnTx/>
                      <a:uFillTx/>
                      <a:latin typeface="Calibri" panose="020F0502020204030204"/>
                      <a:ea typeface="+mn-ea"/>
                      <a:cs typeface="+mn-cs"/>
                    </a:rPr>
                    <a:t>)</a:t>
                  </a:r>
                  <a:endParaRPr kumimoji="0" lang="es-MX" sz="1400" b="0" i="0" u="none" strike="noStrike" kern="1200" cap="none" spc="0" normalizeH="0" baseline="0" noProof="1">
                    <a:ln>
                      <a:noFill/>
                    </a:ln>
                    <a:solidFill>
                      <a:prstClr val="white"/>
                    </a:solidFill>
                    <a:effectLst/>
                    <a:uLnTx/>
                    <a:uFillTx/>
                    <a:latin typeface="Calibri" panose="020F0502020204030204"/>
                    <a:ea typeface="+mn-ea"/>
                    <a:cs typeface="+mn-cs"/>
                  </a:endParaRPr>
                </a:p>
              </p:txBody>
            </p:sp>
          </p:grpSp>
          <p:sp>
            <p:nvSpPr>
              <p:cNvPr id="9" name="Elipse 8">
                <a:extLst>
                  <a:ext uri="{FF2B5EF4-FFF2-40B4-BE49-F238E27FC236}">
                    <a16:creationId xmlns:a16="http://schemas.microsoft.com/office/drawing/2014/main" id="{A2AEC971-53DB-9ECF-5796-7E3146C608B7}"/>
                  </a:ext>
                </a:extLst>
              </p:cNvPr>
              <p:cNvSpPr/>
              <p:nvPr/>
            </p:nvSpPr>
            <p:spPr>
              <a:xfrm>
                <a:off x="10488804" y="2365316"/>
                <a:ext cx="1016955" cy="39626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1">
                    <a:ln>
                      <a:noFill/>
                    </a:ln>
                    <a:solidFill>
                      <a:srgbClr val="C00000"/>
                    </a:solidFill>
                    <a:effectLst/>
                    <a:uLnTx/>
                    <a:uFillTx/>
                    <a:latin typeface="Calibri" panose="020F0502020204030204"/>
                    <a:ea typeface="+mn-ea"/>
                    <a:cs typeface="+mn-cs"/>
                  </a:rPr>
                  <a:t>76%</a:t>
                </a:r>
              </a:p>
            </p:txBody>
          </p:sp>
          <p:sp>
            <p:nvSpPr>
              <p:cNvPr id="10" name="Rectángulo: Esquinas redondeadas 6">
                <a:extLst>
                  <a:ext uri="{FF2B5EF4-FFF2-40B4-BE49-F238E27FC236}">
                    <a16:creationId xmlns:a16="http://schemas.microsoft.com/office/drawing/2014/main" id="{17C064CE-99CA-963A-A377-00AE7A3E909A}"/>
                  </a:ext>
                </a:extLst>
              </p:cNvPr>
              <p:cNvSpPr/>
              <p:nvPr/>
            </p:nvSpPr>
            <p:spPr>
              <a:xfrm>
                <a:off x="10207558" y="2812068"/>
                <a:ext cx="1644450" cy="924951"/>
              </a:xfrm>
              <a:prstGeom prst="roundRect">
                <a:avLst>
                  <a:gd name="adj" fmla="val 50000"/>
                </a:avLst>
              </a:prstGeom>
              <a:solidFill>
                <a:srgbClr val="C00000"/>
              </a:solid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1">
                    <a:ln>
                      <a:noFill/>
                    </a:ln>
                    <a:solidFill>
                      <a:prstClr val="white"/>
                    </a:solidFill>
                    <a:effectLst/>
                    <a:uLnTx/>
                    <a:uFillTx/>
                    <a:latin typeface="Calibri" panose="020F0502020204030204"/>
                    <a:ea typeface="+mn-ea"/>
                    <a:cs typeface="+mn-cs"/>
                  </a:rPr>
                  <a:t>Gastos corrientes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FFFFFF"/>
                    </a:solidFill>
                    <a:effectLst/>
                    <a:uLnTx/>
                    <a:uFillTx/>
                    <a:latin typeface="Calibri" panose="020F0502020204030204"/>
                    <a:ea typeface="+mn-ea"/>
                    <a:cs typeface="+mn-cs"/>
                  </a:rPr>
                  <a:t> S/  33 495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1">
                    <a:ln>
                      <a:noFill/>
                    </a:ln>
                    <a:solidFill>
                      <a:srgbClr val="FFFFFF"/>
                    </a:solidFill>
                    <a:effectLst/>
                    <a:uLnTx/>
                    <a:uFillTx/>
                    <a:latin typeface="Calibri" panose="020F0502020204030204"/>
                    <a:ea typeface="+mn-ea"/>
                    <a:cs typeface="+mn-cs"/>
                  </a:rPr>
                  <a:t>(96% </a:t>
                </a:r>
                <a:r>
                  <a:rPr kumimoji="0" lang="es-MX" sz="1400" b="0" i="0" u="none" strike="noStrike" kern="1200" cap="none" spc="0" normalizeH="0" baseline="0" noProof="0" dirty="0">
                    <a:ln>
                      <a:noFill/>
                    </a:ln>
                    <a:solidFill>
                      <a:srgbClr val="FFFFFF"/>
                    </a:solidFill>
                    <a:effectLst/>
                    <a:uLnTx/>
                    <a:uFillTx/>
                    <a:latin typeface="Calibri" panose="020F0502020204030204"/>
                    <a:ea typeface="+mn-ea"/>
                    <a:cs typeface="+mn-cs"/>
                  </a:rPr>
                  <a:t>ejecutado</a:t>
                </a:r>
                <a:r>
                  <a:rPr kumimoji="0" lang="es-MX" sz="1400" b="0" i="0" u="none" strike="noStrike" kern="1200" cap="none" spc="0" normalizeH="0" baseline="0" noProof="1">
                    <a:ln>
                      <a:noFill/>
                    </a:ln>
                    <a:solidFill>
                      <a:srgbClr val="FFFFFF"/>
                    </a:solidFill>
                    <a:effectLst/>
                    <a:uLnTx/>
                    <a:uFillTx/>
                    <a:latin typeface="Calibri" panose="020F0502020204030204"/>
                    <a:ea typeface="+mn-ea"/>
                    <a:cs typeface="+mn-cs"/>
                  </a:rPr>
                  <a:t>)</a:t>
                </a:r>
                <a:endParaRPr kumimoji="0" lang="es-MX" sz="14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11" name="Rectángulo: Esquinas redondeadas 96">
                <a:extLst>
                  <a:ext uri="{FF2B5EF4-FFF2-40B4-BE49-F238E27FC236}">
                    <a16:creationId xmlns:a16="http://schemas.microsoft.com/office/drawing/2014/main" id="{212FCB71-C498-0EC3-58B4-3E1FEAF77246}"/>
                  </a:ext>
                </a:extLst>
              </p:cNvPr>
              <p:cNvSpPr/>
              <p:nvPr/>
            </p:nvSpPr>
            <p:spPr>
              <a:xfrm>
                <a:off x="8224602" y="579049"/>
                <a:ext cx="1855691" cy="714179"/>
              </a:xfrm>
              <a:prstGeom prst="roundRect">
                <a:avLst>
                  <a:gd name="adj" fmla="val 50000"/>
                </a:avLst>
              </a:prstGeom>
              <a:solidFill>
                <a:schemeClr val="accent3"/>
              </a:solid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1">
                    <a:ln>
                      <a:noFill/>
                    </a:ln>
                    <a:solidFill>
                      <a:prstClr val="white"/>
                    </a:solidFill>
                    <a:effectLst/>
                    <a:uLnTx/>
                    <a:uFillTx/>
                    <a:latin typeface="Calibri" panose="020F0502020204030204"/>
                    <a:ea typeface="+mn-ea"/>
                    <a:cs typeface="+mn-cs"/>
                  </a:rPr>
                  <a:t>Servicio de la deuda pública S/ </a:t>
                </a:r>
                <a:r>
                  <a:rPr kumimoji="0" lang="es-MX" sz="1400" b="0" i="0" u="none" strike="noStrike" kern="1200" cap="none" spc="0" normalizeH="0" baseline="0" noProof="0" dirty="0">
                    <a:ln>
                      <a:noFill/>
                    </a:ln>
                    <a:solidFill>
                      <a:srgbClr val="FFFFFF"/>
                    </a:solidFill>
                    <a:effectLst/>
                    <a:uLnTx/>
                    <a:uFillTx/>
                    <a:latin typeface="Calibri" panose="020F0502020204030204"/>
                    <a:ea typeface="+mn-ea"/>
                    <a:cs typeface="+mn-cs"/>
                  </a:rPr>
                  <a:t>492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FFFFFF"/>
                    </a:solidFill>
                    <a:effectLst/>
                    <a:uLnTx/>
                    <a:uFillTx/>
                    <a:latin typeface="Calibri" panose="020F0502020204030204"/>
                    <a:ea typeface="+mn-ea"/>
                    <a:cs typeface="+mn-cs"/>
                  </a:rPr>
                  <a:t>(85% ejecutado)</a:t>
                </a:r>
              </a:p>
            </p:txBody>
          </p:sp>
        </p:grpSp>
      </p:grpSp>
      <p:sp>
        <p:nvSpPr>
          <p:cNvPr id="15" name="Marcador de número de diapositiva 14">
            <a:extLst>
              <a:ext uri="{FF2B5EF4-FFF2-40B4-BE49-F238E27FC236}">
                <a16:creationId xmlns:a16="http://schemas.microsoft.com/office/drawing/2014/main" id="{907A907D-A0EF-DB55-D07E-8220EBEA6897}"/>
              </a:ext>
            </a:extLst>
          </p:cNvPr>
          <p:cNvSpPr>
            <a:spLocks noGrp="1"/>
          </p:cNvSpPr>
          <p:nvPr>
            <p:ph type="sldNum" sz="quarter" idx="12"/>
          </p:nvPr>
        </p:nvSpPr>
        <p:spPr/>
        <p:txBody>
          <a:bodyPr/>
          <a:lstStyle/>
          <a:p>
            <a:fld id="{E391E93C-D7FD-40F9-BA37-0E9A46B54C72}" type="slidenum">
              <a:rPr lang="es-PE" smtClean="0"/>
              <a:t>33</a:t>
            </a:fld>
            <a:endParaRPr lang="es-PE"/>
          </a:p>
        </p:txBody>
      </p:sp>
    </p:spTree>
    <p:extLst>
      <p:ext uri="{BB962C8B-B14F-4D97-AF65-F5344CB8AC3E}">
        <p14:creationId xmlns:p14="http://schemas.microsoft.com/office/powerpoint/2010/main" val="2908110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842689-03DD-7C77-D7C3-3542EC29C84A}"/>
              </a:ext>
            </a:extLst>
          </p:cNvPr>
          <p:cNvSpPr>
            <a:spLocks noGrp="1"/>
          </p:cNvSpPr>
          <p:nvPr>
            <p:ph type="title"/>
          </p:nvPr>
        </p:nvSpPr>
        <p:spPr>
          <a:xfrm>
            <a:off x="338055" y="697489"/>
            <a:ext cx="5051364" cy="1546947"/>
          </a:xfrm>
        </p:spPr>
        <p:txBody>
          <a:bodyPr>
            <a:normAutofit/>
          </a:bodyPr>
          <a:lstStyle/>
          <a:p>
            <a:pPr algn="ctr"/>
            <a:r>
              <a:rPr lang="es-ES" sz="2200" b="1" dirty="0">
                <a:solidFill>
                  <a:schemeClr val="tx1">
                    <a:lumMod val="65000"/>
                    <a:lumOff val="35000"/>
                  </a:schemeClr>
                </a:solidFill>
                <a:latin typeface="Arial "/>
              </a:rPr>
              <a:t>En el 2022 los Gobiernos Locales ejecutaron el 72% de su presupuesto de gasto</a:t>
            </a:r>
            <a:endParaRPr lang="es-MX" sz="2200" dirty="0">
              <a:latin typeface="Arial "/>
            </a:endParaRPr>
          </a:p>
        </p:txBody>
      </p:sp>
      <p:graphicFrame>
        <p:nvGraphicFramePr>
          <p:cNvPr id="21" name="Gráfico 20" descr="Este es un gráfico ">
            <a:extLst>
              <a:ext uri="{FF2B5EF4-FFF2-40B4-BE49-F238E27FC236}">
                <a16:creationId xmlns:a16="http://schemas.microsoft.com/office/drawing/2014/main" id="{B403909E-176B-B9EB-2C48-D81FC2283081}"/>
              </a:ext>
            </a:extLst>
          </p:cNvPr>
          <p:cNvGraphicFramePr/>
          <p:nvPr>
            <p:extLst>
              <p:ext uri="{D42A27DB-BD31-4B8C-83A1-F6EECF244321}">
                <p14:modId xmlns:p14="http://schemas.microsoft.com/office/powerpoint/2010/main" val="4009641161"/>
              </p:ext>
            </p:extLst>
          </p:nvPr>
        </p:nvGraphicFramePr>
        <p:xfrm>
          <a:off x="338055" y="2207060"/>
          <a:ext cx="5097292" cy="3046884"/>
        </p:xfrm>
        <a:graphic>
          <a:graphicData uri="http://schemas.openxmlformats.org/drawingml/2006/chart">
            <c:chart xmlns:c="http://schemas.openxmlformats.org/drawingml/2006/chart" xmlns:r="http://schemas.openxmlformats.org/officeDocument/2006/relationships" r:id="rId3"/>
          </a:graphicData>
        </a:graphic>
      </p:graphicFrame>
      <p:grpSp>
        <p:nvGrpSpPr>
          <p:cNvPr id="106" name="Grupo 105">
            <a:extLst>
              <a:ext uri="{FF2B5EF4-FFF2-40B4-BE49-F238E27FC236}">
                <a16:creationId xmlns:a16="http://schemas.microsoft.com/office/drawing/2014/main" id="{41F59293-9E26-C633-383A-519E81726BEE}"/>
              </a:ext>
            </a:extLst>
          </p:cNvPr>
          <p:cNvGrpSpPr/>
          <p:nvPr/>
        </p:nvGrpSpPr>
        <p:grpSpPr>
          <a:xfrm>
            <a:off x="5681865" y="4147752"/>
            <a:ext cx="5289218" cy="2208598"/>
            <a:chOff x="6095999" y="3873209"/>
            <a:chExt cx="5053151" cy="2446512"/>
          </a:xfrm>
        </p:grpSpPr>
        <p:sp>
          <p:nvSpPr>
            <p:cNvPr id="105" name="CuadroTexto 104">
              <a:extLst>
                <a:ext uri="{FF2B5EF4-FFF2-40B4-BE49-F238E27FC236}">
                  <a16:creationId xmlns:a16="http://schemas.microsoft.com/office/drawing/2014/main" id="{0F8E15DF-140F-EB93-3C9E-96D32D46B03E}"/>
                </a:ext>
              </a:extLst>
            </p:cNvPr>
            <p:cNvSpPr txBox="1"/>
            <p:nvPr/>
          </p:nvSpPr>
          <p:spPr>
            <a:xfrm>
              <a:off x="6095999" y="3873209"/>
              <a:ext cx="4918365" cy="2446512"/>
            </a:xfrm>
            <a:prstGeom prst="roundRect">
              <a:avLst/>
            </a:prstGeom>
            <a:solidFill>
              <a:srgbClr val="CFCFCF">
                <a:alpha val="30000"/>
              </a:srgbClr>
            </a:solidFill>
            <a:ln>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srgbClr val="595959"/>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103" name="Grupo 102">
              <a:extLst>
                <a:ext uri="{FF2B5EF4-FFF2-40B4-BE49-F238E27FC236}">
                  <a16:creationId xmlns:a16="http://schemas.microsoft.com/office/drawing/2014/main" id="{E8FF6BD9-BE37-5872-33FE-19D5750B8FC1}"/>
                </a:ext>
              </a:extLst>
            </p:cNvPr>
            <p:cNvGrpSpPr/>
            <p:nvPr/>
          </p:nvGrpSpPr>
          <p:grpSpPr>
            <a:xfrm>
              <a:off x="6371132" y="3945720"/>
              <a:ext cx="4778018" cy="2181874"/>
              <a:chOff x="6371132" y="3945720"/>
              <a:chExt cx="4778018" cy="2181874"/>
            </a:xfrm>
          </p:grpSpPr>
          <p:sp>
            <p:nvSpPr>
              <p:cNvPr id="54" name="Elipse 53">
                <a:extLst>
                  <a:ext uri="{FF2B5EF4-FFF2-40B4-BE49-F238E27FC236}">
                    <a16:creationId xmlns:a16="http://schemas.microsoft.com/office/drawing/2014/main" id="{A5F948A0-2C37-4448-2200-5DF1B2E46DF0}"/>
                  </a:ext>
                  <a:ext uri="{C183D7F6-B498-43B3-948B-1728B52AA6E4}">
                    <adec:decorative xmlns:adec="http://schemas.microsoft.com/office/drawing/2017/decorative" val="1"/>
                  </a:ext>
                </a:extLst>
              </p:cNvPr>
              <p:cNvSpPr/>
              <p:nvPr/>
            </p:nvSpPr>
            <p:spPr>
              <a:xfrm>
                <a:off x="6380626" y="4301578"/>
                <a:ext cx="482603" cy="482603"/>
              </a:xfrm>
              <a:prstGeom prst="ellipse">
                <a:avLst/>
              </a:prstGeom>
              <a:solidFill>
                <a:srgbClr val="C00000"/>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55" name="Cuadro de texto 47">
                <a:extLst>
                  <a:ext uri="{FF2B5EF4-FFF2-40B4-BE49-F238E27FC236}">
                    <a16:creationId xmlns:a16="http://schemas.microsoft.com/office/drawing/2014/main" id="{42003BC0-D6B0-5024-D186-4B06BCB90F36}"/>
                  </a:ext>
                </a:extLst>
              </p:cNvPr>
              <p:cNvSpPr txBox="1"/>
              <p:nvPr/>
            </p:nvSpPr>
            <p:spPr>
              <a:xfrm>
                <a:off x="7030242" y="4265920"/>
                <a:ext cx="3213239" cy="238652"/>
              </a:xfrm>
              <a:prstGeom prst="rect">
                <a:avLst/>
              </a:prstGeom>
              <a:noFill/>
              <a:ln w="6350">
                <a:noFill/>
                <a:prstDash val="dash"/>
              </a:ln>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0000"/>
                    </a:solidFill>
                    <a:effectLst/>
                    <a:uLnTx/>
                    <a:uFillTx/>
                    <a:latin typeface="Calibri" panose="020F0502020204030204"/>
                    <a:ea typeface="+mn-ea"/>
                    <a:cs typeface="+mn-cs"/>
                  </a:rPr>
                  <a:t>Adquisición de activos no financ. (62%)</a:t>
                </a:r>
              </a:p>
            </p:txBody>
          </p:sp>
          <p:grpSp>
            <p:nvGrpSpPr>
              <p:cNvPr id="56" name="Grupo 55">
                <a:extLst>
                  <a:ext uri="{FF2B5EF4-FFF2-40B4-BE49-F238E27FC236}">
                    <a16:creationId xmlns:a16="http://schemas.microsoft.com/office/drawing/2014/main" id="{7857BF81-2C67-DED9-D9CC-A355C7A716A8}"/>
                  </a:ext>
                  <a:ext uri="{C183D7F6-B498-43B3-948B-1728B52AA6E4}">
                    <adec:decorative xmlns:adec="http://schemas.microsoft.com/office/drawing/2017/decorative" val="1"/>
                  </a:ext>
                </a:extLst>
              </p:cNvPr>
              <p:cNvGrpSpPr/>
              <p:nvPr/>
            </p:nvGrpSpPr>
            <p:grpSpPr>
              <a:xfrm>
                <a:off x="7030242" y="4639704"/>
                <a:ext cx="2642882" cy="10394"/>
                <a:chOff x="5388790" y="1562819"/>
                <a:chExt cx="2917010" cy="10394"/>
              </a:xfrm>
            </p:grpSpPr>
            <p:sp>
              <p:nvSpPr>
                <p:cNvPr id="97" name="Línea 7">
                  <a:extLst>
                    <a:ext uri="{FF2B5EF4-FFF2-40B4-BE49-F238E27FC236}">
                      <a16:creationId xmlns:a16="http://schemas.microsoft.com/office/drawing/2014/main" id="{CEC14A2C-2929-2366-7BF8-92D4834E3136}"/>
                    </a:ext>
                  </a:extLst>
                </p:cNvPr>
                <p:cNvSpPr>
                  <a:spLocks noChangeShapeType="1"/>
                </p:cNvSpPr>
                <p:nvPr/>
              </p:nvSpPr>
              <p:spPr bwMode="auto">
                <a:xfrm>
                  <a:off x="5388791" y="1573213"/>
                  <a:ext cx="2917009" cy="0"/>
                </a:xfrm>
                <a:prstGeom prst="line">
                  <a:avLst/>
                </a:prstGeom>
                <a:noFill/>
                <a:ln w="76200" cap="rnd">
                  <a:solidFill>
                    <a:schemeClr val="bg1">
                      <a:lumMod val="8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98" name="Línea 7">
                  <a:extLst>
                    <a:ext uri="{FF2B5EF4-FFF2-40B4-BE49-F238E27FC236}">
                      <a16:creationId xmlns:a16="http://schemas.microsoft.com/office/drawing/2014/main" id="{74CB68BD-C0A2-F06C-99D4-E125FAD36A45}"/>
                    </a:ext>
                  </a:extLst>
                </p:cNvPr>
                <p:cNvSpPr>
                  <a:spLocks noChangeShapeType="1"/>
                </p:cNvSpPr>
                <p:nvPr/>
              </p:nvSpPr>
              <p:spPr bwMode="auto">
                <a:xfrm flipV="1">
                  <a:off x="5388790" y="1562819"/>
                  <a:ext cx="1735694" cy="10392"/>
                </a:xfrm>
                <a:prstGeom prst="line">
                  <a:avLst/>
                </a:prstGeom>
                <a:noFill/>
                <a:ln w="76200" cap="rnd">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grpSp>
          <p:sp>
            <p:nvSpPr>
              <p:cNvPr id="57" name="Cuadro de texto 57">
                <a:extLst>
                  <a:ext uri="{FF2B5EF4-FFF2-40B4-BE49-F238E27FC236}">
                    <a16:creationId xmlns:a16="http://schemas.microsoft.com/office/drawing/2014/main" id="{0E1383F1-ABCE-D3DD-C438-1B38C1F864B1}"/>
                  </a:ext>
                </a:extLst>
              </p:cNvPr>
              <p:cNvSpPr txBox="1"/>
              <p:nvPr/>
            </p:nvSpPr>
            <p:spPr>
              <a:xfrm>
                <a:off x="9849632" y="4451820"/>
                <a:ext cx="1299518" cy="238652"/>
              </a:xfrm>
              <a:prstGeom prst="rect">
                <a:avLst/>
              </a:prstGeom>
              <a:noFill/>
              <a:ln w="6350">
                <a:noFill/>
                <a:prstDash val="dash"/>
              </a:ln>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0000"/>
                    </a:solidFill>
                    <a:effectLst/>
                    <a:uLnTx/>
                    <a:uFillTx/>
                    <a:latin typeface="Calibri" panose="020F0502020204030204"/>
                    <a:ea typeface="+mn-ea"/>
                    <a:cs typeface="+mn-cs"/>
                  </a:rPr>
                  <a:t> S/    20 642 </a:t>
                </a:r>
              </a:p>
            </p:txBody>
          </p:sp>
          <p:sp>
            <p:nvSpPr>
              <p:cNvPr id="58" name="Cuadro de texto 62">
                <a:extLst>
                  <a:ext uri="{FF2B5EF4-FFF2-40B4-BE49-F238E27FC236}">
                    <a16:creationId xmlns:a16="http://schemas.microsoft.com/office/drawing/2014/main" id="{57684F52-29AA-D02F-945E-BCDF86FF0108}"/>
                  </a:ext>
                </a:extLst>
              </p:cNvPr>
              <p:cNvSpPr txBox="1"/>
              <p:nvPr/>
            </p:nvSpPr>
            <p:spPr>
              <a:xfrm>
                <a:off x="7030243" y="4937669"/>
                <a:ext cx="2743200" cy="238652"/>
              </a:xfrm>
              <a:prstGeom prst="rect">
                <a:avLst/>
              </a:prstGeom>
              <a:noFill/>
              <a:ln w="6350">
                <a:noFill/>
                <a:prstDash val="dash"/>
              </a:ln>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0000"/>
                    </a:solidFill>
                    <a:effectLst/>
                    <a:uLnTx/>
                    <a:uFillTx/>
                    <a:latin typeface="Calibri" panose="020F0502020204030204"/>
                    <a:ea typeface="+mn-ea"/>
                    <a:cs typeface="+mn-cs"/>
                  </a:rPr>
                  <a:t>Bienes y servicios (86%) </a:t>
                </a:r>
              </a:p>
            </p:txBody>
          </p:sp>
          <p:grpSp>
            <p:nvGrpSpPr>
              <p:cNvPr id="59" name="Grupo 58">
                <a:extLst>
                  <a:ext uri="{FF2B5EF4-FFF2-40B4-BE49-F238E27FC236}">
                    <a16:creationId xmlns:a16="http://schemas.microsoft.com/office/drawing/2014/main" id="{60FE9A5A-1351-88CC-760F-4A3C7BADFA8A}"/>
                  </a:ext>
                  <a:ext uri="{C183D7F6-B498-43B3-948B-1728B52AA6E4}">
                    <adec:decorative xmlns:adec="http://schemas.microsoft.com/office/drawing/2017/decorative" val="1"/>
                  </a:ext>
                </a:extLst>
              </p:cNvPr>
              <p:cNvGrpSpPr/>
              <p:nvPr/>
            </p:nvGrpSpPr>
            <p:grpSpPr>
              <a:xfrm>
                <a:off x="7030243" y="5318035"/>
                <a:ext cx="2642881" cy="3729"/>
                <a:chOff x="5388791" y="1569484"/>
                <a:chExt cx="2917009" cy="3729"/>
              </a:xfrm>
            </p:grpSpPr>
            <p:sp>
              <p:nvSpPr>
                <p:cNvPr id="95" name="Línea 7">
                  <a:extLst>
                    <a:ext uri="{FF2B5EF4-FFF2-40B4-BE49-F238E27FC236}">
                      <a16:creationId xmlns:a16="http://schemas.microsoft.com/office/drawing/2014/main" id="{18326B9F-FD16-748E-BF4A-211E0763743C}"/>
                    </a:ext>
                  </a:extLst>
                </p:cNvPr>
                <p:cNvSpPr>
                  <a:spLocks noChangeShapeType="1"/>
                </p:cNvSpPr>
                <p:nvPr/>
              </p:nvSpPr>
              <p:spPr bwMode="auto">
                <a:xfrm>
                  <a:off x="5388791" y="1573213"/>
                  <a:ext cx="2917009" cy="0"/>
                </a:xfrm>
                <a:prstGeom prst="line">
                  <a:avLst/>
                </a:prstGeom>
                <a:noFill/>
                <a:ln w="76200" cap="rnd">
                  <a:solidFill>
                    <a:schemeClr val="bg1">
                      <a:lumMod val="8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96" name="Línea 7">
                  <a:extLst>
                    <a:ext uri="{FF2B5EF4-FFF2-40B4-BE49-F238E27FC236}">
                      <a16:creationId xmlns:a16="http://schemas.microsoft.com/office/drawing/2014/main" id="{BDB10838-99E8-C6AF-83E3-138574EF5D5E}"/>
                    </a:ext>
                  </a:extLst>
                </p:cNvPr>
                <p:cNvSpPr>
                  <a:spLocks noChangeShapeType="1"/>
                </p:cNvSpPr>
                <p:nvPr/>
              </p:nvSpPr>
              <p:spPr bwMode="auto">
                <a:xfrm flipV="1">
                  <a:off x="5388793" y="1569484"/>
                  <a:ext cx="2559496" cy="3728"/>
                </a:xfrm>
                <a:prstGeom prst="line">
                  <a:avLst/>
                </a:prstGeom>
                <a:noFill/>
                <a:ln w="76200" cap="rnd">
                  <a:solidFill>
                    <a:schemeClr val="tx1">
                      <a:lumMod val="75000"/>
                      <a:lumOff val="2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grpSp>
          <p:sp>
            <p:nvSpPr>
              <p:cNvPr id="61" name="Cuadro de texto 65">
                <a:extLst>
                  <a:ext uri="{FF2B5EF4-FFF2-40B4-BE49-F238E27FC236}">
                    <a16:creationId xmlns:a16="http://schemas.microsoft.com/office/drawing/2014/main" id="{DB3308CA-158B-E79F-D873-9C9A240B8C52}"/>
                  </a:ext>
                </a:extLst>
              </p:cNvPr>
              <p:cNvSpPr txBox="1"/>
              <p:nvPr/>
            </p:nvSpPr>
            <p:spPr>
              <a:xfrm>
                <a:off x="9849632" y="5127966"/>
                <a:ext cx="1299518" cy="238652"/>
              </a:xfrm>
              <a:prstGeom prst="rect">
                <a:avLst/>
              </a:prstGeom>
              <a:noFill/>
              <a:ln w="6350">
                <a:noFill/>
                <a:prstDash val="dash"/>
              </a:ln>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0000"/>
                    </a:solidFill>
                    <a:effectLst/>
                    <a:uLnTx/>
                    <a:uFillTx/>
                    <a:latin typeface="Calibri" panose="020F0502020204030204"/>
                    <a:ea typeface="+mn-ea"/>
                    <a:cs typeface="+mn-cs"/>
                  </a:rPr>
                  <a:t> S/     12 501 </a:t>
                </a:r>
              </a:p>
            </p:txBody>
          </p:sp>
          <p:sp>
            <p:nvSpPr>
              <p:cNvPr id="63" name="Cuadro de texto 69">
                <a:extLst>
                  <a:ext uri="{FF2B5EF4-FFF2-40B4-BE49-F238E27FC236}">
                    <a16:creationId xmlns:a16="http://schemas.microsoft.com/office/drawing/2014/main" id="{47D99B75-012B-B51C-407C-EBEEDB3C963E}"/>
                  </a:ext>
                </a:extLst>
              </p:cNvPr>
              <p:cNvSpPr txBox="1"/>
              <p:nvPr/>
            </p:nvSpPr>
            <p:spPr>
              <a:xfrm>
                <a:off x="7030242" y="5609416"/>
                <a:ext cx="2689028" cy="238652"/>
              </a:xfrm>
              <a:prstGeom prst="rect">
                <a:avLst/>
              </a:prstGeom>
              <a:noFill/>
              <a:ln w="6350">
                <a:noFill/>
                <a:prstDash val="dash"/>
              </a:ln>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0000"/>
                    </a:solidFill>
                    <a:effectLst/>
                    <a:uLnTx/>
                    <a:uFillTx/>
                    <a:latin typeface="Calibri" panose="020F0502020204030204"/>
                    <a:ea typeface="+mn-ea"/>
                    <a:cs typeface="+mn-cs"/>
                  </a:rPr>
                  <a:t>Pensiones y otras prestaciones (91%)</a:t>
                </a:r>
              </a:p>
            </p:txBody>
          </p:sp>
          <p:grpSp>
            <p:nvGrpSpPr>
              <p:cNvPr id="64" name="Grupo 63">
                <a:extLst>
                  <a:ext uri="{FF2B5EF4-FFF2-40B4-BE49-F238E27FC236}">
                    <a16:creationId xmlns:a16="http://schemas.microsoft.com/office/drawing/2014/main" id="{0D66D335-1FE9-265A-535B-F957CFA640AC}"/>
                  </a:ext>
                  <a:ext uri="{C183D7F6-B498-43B3-948B-1728B52AA6E4}">
                    <adec:decorative xmlns:adec="http://schemas.microsoft.com/office/drawing/2017/decorative" val="1"/>
                  </a:ext>
                </a:extLst>
              </p:cNvPr>
              <p:cNvGrpSpPr/>
              <p:nvPr/>
            </p:nvGrpSpPr>
            <p:grpSpPr>
              <a:xfrm>
                <a:off x="7030242" y="5993510"/>
                <a:ext cx="2642882" cy="1"/>
                <a:chOff x="5388790" y="1573212"/>
                <a:chExt cx="2917010" cy="1"/>
              </a:xfrm>
            </p:grpSpPr>
            <p:sp>
              <p:nvSpPr>
                <p:cNvPr id="93" name="Línea 7">
                  <a:extLst>
                    <a:ext uri="{FF2B5EF4-FFF2-40B4-BE49-F238E27FC236}">
                      <a16:creationId xmlns:a16="http://schemas.microsoft.com/office/drawing/2014/main" id="{BB636236-BF3A-AE9A-D2C6-21A3F4058941}"/>
                    </a:ext>
                  </a:extLst>
                </p:cNvPr>
                <p:cNvSpPr>
                  <a:spLocks noChangeShapeType="1"/>
                </p:cNvSpPr>
                <p:nvPr/>
              </p:nvSpPr>
              <p:spPr bwMode="auto">
                <a:xfrm>
                  <a:off x="5388791" y="1573213"/>
                  <a:ext cx="2917009" cy="0"/>
                </a:xfrm>
                <a:prstGeom prst="line">
                  <a:avLst/>
                </a:prstGeom>
                <a:noFill/>
                <a:ln w="76200" cap="rnd">
                  <a:solidFill>
                    <a:schemeClr val="bg1">
                      <a:lumMod val="8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94" name="Línea 7">
                  <a:extLst>
                    <a:ext uri="{FF2B5EF4-FFF2-40B4-BE49-F238E27FC236}">
                      <a16:creationId xmlns:a16="http://schemas.microsoft.com/office/drawing/2014/main" id="{9E473C21-67A6-6368-D868-0562BA4D2AE7}"/>
                    </a:ext>
                  </a:extLst>
                </p:cNvPr>
                <p:cNvSpPr>
                  <a:spLocks noChangeShapeType="1"/>
                </p:cNvSpPr>
                <p:nvPr/>
              </p:nvSpPr>
              <p:spPr bwMode="auto">
                <a:xfrm flipV="1">
                  <a:off x="5388790" y="1573212"/>
                  <a:ext cx="2728272" cy="0"/>
                </a:xfrm>
                <a:prstGeom prst="line">
                  <a:avLst/>
                </a:prstGeom>
                <a:noFill/>
                <a:ln w="76200" cap="rnd">
                  <a:solidFill>
                    <a:srgbClr val="7F7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grpSp>
          <p:sp>
            <p:nvSpPr>
              <p:cNvPr id="66" name="Cuadro de texto 72">
                <a:extLst>
                  <a:ext uri="{FF2B5EF4-FFF2-40B4-BE49-F238E27FC236}">
                    <a16:creationId xmlns:a16="http://schemas.microsoft.com/office/drawing/2014/main" id="{BA587C71-A5B2-F23C-2074-FB5582A25FA9}"/>
                  </a:ext>
                </a:extLst>
              </p:cNvPr>
              <p:cNvSpPr txBox="1"/>
              <p:nvPr/>
            </p:nvSpPr>
            <p:spPr>
              <a:xfrm>
                <a:off x="9849632" y="5799713"/>
                <a:ext cx="1299518" cy="238652"/>
              </a:xfrm>
              <a:prstGeom prst="rect">
                <a:avLst/>
              </a:prstGeom>
              <a:noFill/>
              <a:ln w="6350">
                <a:noFill/>
                <a:prstDash val="dash"/>
              </a:ln>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0000"/>
                    </a:solidFill>
                    <a:effectLst/>
                    <a:uLnTx/>
                    <a:uFillTx/>
                    <a:latin typeface="Calibri" panose="020F0502020204030204"/>
                    <a:ea typeface="+mn-ea"/>
                    <a:cs typeface="+mn-cs"/>
                  </a:rPr>
                  <a:t> S/      3 377 </a:t>
                </a:r>
              </a:p>
            </p:txBody>
          </p:sp>
          <p:grpSp>
            <p:nvGrpSpPr>
              <p:cNvPr id="67" name="Grupo 66" descr="Ícono de un teléfono móvil ">
                <a:extLst>
                  <a:ext uri="{FF2B5EF4-FFF2-40B4-BE49-F238E27FC236}">
                    <a16:creationId xmlns:a16="http://schemas.microsoft.com/office/drawing/2014/main" id="{F65E2290-A9CA-A811-D346-17453180A682}"/>
                  </a:ext>
                </a:extLst>
              </p:cNvPr>
              <p:cNvGrpSpPr/>
              <p:nvPr/>
            </p:nvGrpSpPr>
            <p:grpSpPr>
              <a:xfrm>
                <a:off x="6547569" y="4446053"/>
                <a:ext cx="148718" cy="193653"/>
                <a:chOff x="7373011" y="2614988"/>
                <a:chExt cx="220663" cy="287338"/>
              </a:xfrm>
              <a:solidFill>
                <a:schemeClr val="bg1"/>
              </a:solidFill>
            </p:grpSpPr>
            <p:sp>
              <p:nvSpPr>
                <p:cNvPr id="84" name="Forma libre 1497">
                  <a:extLst>
                    <a:ext uri="{FF2B5EF4-FFF2-40B4-BE49-F238E27FC236}">
                      <a16:creationId xmlns:a16="http://schemas.microsoft.com/office/drawing/2014/main" id="{ABD33232-E895-9FB2-C3D2-9EF37223ACEB}"/>
                    </a:ext>
                  </a:extLst>
                </p:cNvPr>
                <p:cNvSpPr>
                  <a:spLocks noEditPoints="1"/>
                </p:cNvSpPr>
                <p:nvPr/>
              </p:nvSpPr>
              <p:spPr bwMode="auto">
                <a:xfrm>
                  <a:off x="7373011" y="2614988"/>
                  <a:ext cx="220663" cy="287338"/>
                </a:xfrm>
                <a:custGeom>
                  <a:avLst/>
                  <a:gdLst>
                    <a:gd name="T0" fmla="*/ 91 w 695"/>
                    <a:gd name="T1" fmla="*/ 120 h 906"/>
                    <a:gd name="T2" fmla="*/ 347 w 695"/>
                    <a:gd name="T3" fmla="*/ 845 h 906"/>
                    <a:gd name="T4" fmla="*/ 322 w 695"/>
                    <a:gd name="T5" fmla="*/ 837 h 906"/>
                    <a:gd name="T6" fmla="*/ 305 w 695"/>
                    <a:gd name="T7" fmla="*/ 817 h 906"/>
                    <a:gd name="T8" fmla="*/ 303 w 695"/>
                    <a:gd name="T9" fmla="*/ 791 h 906"/>
                    <a:gd name="T10" fmla="*/ 315 w 695"/>
                    <a:gd name="T11" fmla="*/ 767 h 906"/>
                    <a:gd name="T12" fmla="*/ 339 w 695"/>
                    <a:gd name="T13" fmla="*/ 755 h 906"/>
                    <a:gd name="T14" fmla="*/ 365 w 695"/>
                    <a:gd name="T15" fmla="*/ 759 h 906"/>
                    <a:gd name="T16" fmla="*/ 385 w 695"/>
                    <a:gd name="T17" fmla="*/ 774 h 906"/>
                    <a:gd name="T18" fmla="*/ 393 w 695"/>
                    <a:gd name="T19" fmla="*/ 799 h 906"/>
                    <a:gd name="T20" fmla="*/ 385 w 695"/>
                    <a:gd name="T21" fmla="*/ 825 h 906"/>
                    <a:gd name="T22" fmla="*/ 365 w 695"/>
                    <a:gd name="T23" fmla="*/ 842 h 906"/>
                    <a:gd name="T24" fmla="*/ 347 w 695"/>
                    <a:gd name="T25" fmla="*/ 53 h 906"/>
                    <a:gd name="T26" fmla="*/ 360 w 695"/>
                    <a:gd name="T27" fmla="*/ 57 h 906"/>
                    <a:gd name="T28" fmla="*/ 368 w 695"/>
                    <a:gd name="T29" fmla="*/ 67 h 906"/>
                    <a:gd name="T30" fmla="*/ 370 w 695"/>
                    <a:gd name="T31" fmla="*/ 80 h 906"/>
                    <a:gd name="T32" fmla="*/ 363 w 695"/>
                    <a:gd name="T33" fmla="*/ 91 h 906"/>
                    <a:gd name="T34" fmla="*/ 352 w 695"/>
                    <a:gd name="T35" fmla="*/ 98 h 906"/>
                    <a:gd name="T36" fmla="*/ 339 w 695"/>
                    <a:gd name="T37" fmla="*/ 96 h 906"/>
                    <a:gd name="T38" fmla="*/ 329 w 695"/>
                    <a:gd name="T39" fmla="*/ 88 h 906"/>
                    <a:gd name="T40" fmla="*/ 325 w 695"/>
                    <a:gd name="T41" fmla="*/ 76 h 906"/>
                    <a:gd name="T42" fmla="*/ 329 w 695"/>
                    <a:gd name="T43" fmla="*/ 63 h 906"/>
                    <a:gd name="T44" fmla="*/ 339 w 695"/>
                    <a:gd name="T45" fmla="*/ 55 h 906"/>
                    <a:gd name="T46" fmla="*/ 347 w 695"/>
                    <a:gd name="T47" fmla="*/ 53 h 906"/>
                    <a:gd name="T48" fmla="*/ 82 w 695"/>
                    <a:gd name="T49" fmla="*/ 1 h 906"/>
                    <a:gd name="T50" fmla="*/ 55 w 695"/>
                    <a:gd name="T51" fmla="*/ 7 h 906"/>
                    <a:gd name="T52" fmla="*/ 33 w 695"/>
                    <a:gd name="T53" fmla="*/ 21 h 906"/>
                    <a:gd name="T54" fmla="*/ 16 w 695"/>
                    <a:gd name="T55" fmla="*/ 39 h 906"/>
                    <a:gd name="T56" fmla="*/ 5 w 695"/>
                    <a:gd name="T57" fmla="*/ 64 h 906"/>
                    <a:gd name="T58" fmla="*/ 0 w 695"/>
                    <a:gd name="T59" fmla="*/ 90 h 906"/>
                    <a:gd name="T60" fmla="*/ 2 w 695"/>
                    <a:gd name="T61" fmla="*/ 833 h 906"/>
                    <a:gd name="T62" fmla="*/ 11 w 695"/>
                    <a:gd name="T63" fmla="*/ 858 h 906"/>
                    <a:gd name="T64" fmla="*/ 27 w 695"/>
                    <a:gd name="T65" fmla="*/ 879 h 906"/>
                    <a:gd name="T66" fmla="*/ 48 w 695"/>
                    <a:gd name="T67" fmla="*/ 895 h 906"/>
                    <a:gd name="T68" fmla="*/ 73 w 695"/>
                    <a:gd name="T69" fmla="*/ 903 h 906"/>
                    <a:gd name="T70" fmla="*/ 604 w 695"/>
                    <a:gd name="T71" fmla="*/ 906 h 906"/>
                    <a:gd name="T72" fmla="*/ 631 w 695"/>
                    <a:gd name="T73" fmla="*/ 901 h 906"/>
                    <a:gd name="T74" fmla="*/ 655 w 695"/>
                    <a:gd name="T75" fmla="*/ 890 h 906"/>
                    <a:gd name="T76" fmla="*/ 674 w 695"/>
                    <a:gd name="T77" fmla="*/ 872 h 906"/>
                    <a:gd name="T78" fmla="*/ 687 w 695"/>
                    <a:gd name="T79" fmla="*/ 850 h 906"/>
                    <a:gd name="T80" fmla="*/ 694 w 695"/>
                    <a:gd name="T81" fmla="*/ 824 h 906"/>
                    <a:gd name="T82" fmla="*/ 694 w 695"/>
                    <a:gd name="T83" fmla="*/ 82 h 906"/>
                    <a:gd name="T84" fmla="*/ 687 w 695"/>
                    <a:gd name="T85" fmla="*/ 55 h 906"/>
                    <a:gd name="T86" fmla="*/ 674 w 695"/>
                    <a:gd name="T87" fmla="*/ 33 h 906"/>
                    <a:gd name="T88" fmla="*/ 655 w 695"/>
                    <a:gd name="T89" fmla="*/ 15 h 906"/>
                    <a:gd name="T90" fmla="*/ 631 w 695"/>
                    <a:gd name="T91" fmla="*/ 4 h 906"/>
                    <a:gd name="T92" fmla="*/ 604 w 695"/>
                    <a:gd name="T93" fmla="*/ 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5" h="906">
                      <a:moveTo>
                        <a:pt x="604" y="724"/>
                      </a:moveTo>
                      <a:lnTo>
                        <a:pt x="91" y="724"/>
                      </a:lnTo>
                      <a:lnTo>
                        <a:pt x="91" y="120"/>
                      </a:lnTo>
                      <a:lnTo>
                        <a:pt x="604" y="120"/>
                      </a:lnTo>
                      <a:lnTo>
                        <a:pt x="604" y="724"/>
                      </a:lnTo>
                      <a:close/>
                      <a:moveTo>
                        <a:pt x="347" y="845"/>
                      </a:moveTo>
                      <a:lnTo>
                        <a:pt x="339" y="844"/>
                      </a:lnTo>
                      <a:lnTo>
                        <a:pt x="330" y="842"/>
                      </a:lnTo>
                      <a:lnTo>
                        <a:pt x="322" y="837"/>
                      </a:lnTo>
                      <a:lnTo>
                        <a:pt x="315" y="832"/>
                      </a:lnTo>
                      <a:lnTo>
                        <a:pt x="310" y="825"/>
                      </a:lnTo>
                      <a:lnTo>
                        <a:pt x="305" y="817"/>
                      </a:lnTo>
                      <a:lnTo>
                        <a:pt x="303" y="809"/>
                      </a:lnTo>
                      <a:lnTo>
                        <a:pt x="302" y="799"/>
                      </a:lnTo>
                      <a:lnTo>
                        <a:pt x="303" y="791"/>
                      </a:lnTo>
                      <a:lnTo>
                        <a:pt x="305" y="782"/>
                      </a:lnTo>
                      <a:lnTo>
                        <a:pt x="310" y="774"/>
                      </a:lnTo>
                      <a:lnTo>
                        <a:pt x="315" y="767"/>
                      </a:lnTo>
                      <a:lnTo>
                        <a:pt x="322" y="762"/>
                      </a:lnTo>
                      <a:lnTo>
                        <a:pt x="330" y="759"/>
                      </a:lnTo>
                      <a:lnTo>
                        <a:pt x="339" y="755"/>
                      </a:lnTo>
                      <a:lnTo>
                        <a:pt x="347" y="754"/>
                      </a:lnTo>
                      <a:lnTo>
                        <a:pt x="356" y="755"/>
                      </a:lnTo>
                      <a:lnTo>
                        <a:pt x="365" y="759"/>
                      </a:lnTo>
                      <a:lnTo>
                        <a:pt x="373" y="762"/>
                      </a:lnTo>
                      <a:lnTo>
                        <a:pt x="380" y="767"/>
                      </a:lnTo>
                      <a:lnTo>
                        <a:pt x="385" y="774"/>
                      </a:lnTo>
                      <a:lnTo>
                        <a:pt x="389" y="782"/>
                      </a:lnTo>
                      <a:lnTo>
                        <a:pt x="392" y="791"/>
                      </a:lnTo>
                      <a:lnTo>
                        <a:pt x="393" y="799"/>
                      </a:lnTo>
                      <a:lnTo>
                        <a:pt x="392" y="809"/>
                      </a:lnTo>
                      <a:lnTo>
                        <a:pt x="389" y="817"/>
                      </a:lnTo>
                      <a:lnTo>
                        <a:pt x="385" y="825"/>
                      </a:lnTo>
                      <a:lnTo>
                        <a:pt x="380" y="832"/>
                      </a:lnTo>
                      <a:lnTo>
                        <a:pt x="373" y="837"/>
                      </a:lnTo>
                      <a:lnTo>
                        <a:pt x="365" y="842"/>
                      </a:lnTo>
                      <a:lnTo>
                        <a:pt x="356" y="844"/>
                      </a:lnTo>
                      <a:lnTo>
                        <a:pt x="347" y="845"/>
                      </a:lnTo>
                      <a:close/>
                      <a:moveTo>
                        <a:pt x="347" y="53"/>
                      </a:moveTo>
                      <a:lnTo>
                        <a:pt x="352" y="53"/>
                      </a:lnTo>
                      <a:lnTo>
                        <a:pt x="356" y="55"/>
                      </a:lnTo>
                      <a:lnTo>
                        <a:pt x="360" y="57"/>
                      </a:lnTo>
                      <a:lnTo>
                        <a:pt x="363" y="59"/>
                      </a:lnTo>
                      <a:lnTo>
                        <a:pt x="366" y="63"/>
                      </a:lnTo>
                      <a:lnTo>
                        <a:pt x="368" y="67"/>
                      </a:lnTo>
                      <a:lnTo>
                        <a:pt x="370" y="70"/>
                      </a:lnTo>
                      <a:lnTo>
                        <a:pt x="370" y="76"/>
                      </a:lnTo>
                      <a:lnTo>
                        <a:pt x="370" y="80"/>
                      </a:lnTo>
                      <a:lnTo>
                        <a:pt x="368" y="85"/>
                      </a:lnTo>
                      <a:lnTo>
                        <a:pt x="366" y="88"/>
                      </a:lnTo>
                      <a:lnTo>
                        <a:pt x="363" y="91"/>
                      </a:lnTo>
                      <a:lnTo>
                        <a:pt x="360" y="95"/>
                      </a:lnTo>
                      <a:lnTo>
                        <a:pt x="356" y="96"/>
                      </a:lnTo>
                      <a:lnTo>
                        <a:pt x="352" y="98"/>
                      </a:lnTo>
                      <a:lnTo>
                        <a:pt x="347" y="98"/>
                      </a:lnTo>
                      <a:lnTo>
                        <a:pt x="343" y="98"/>
                      </a:lnTo>
                      <a:lnTo>
                        <a:pt x="339" y="96"/>
                      </a:lnTo>
                      <a:lnTo>
                        <a:pt x="335" y="95"/>
                      </a:lnTo>
                      <a:lnTo>
                        <a:pt x="331" y="91"/>
                      </a:lnTo>
                      <a:lnTo>
                        <a:pt x="329" y="88"/>
                      </a:lnTo>
                      <a:lnTo>
                        <a:pt x="326" y="85"/>
                      </a:lnTo>
                      <a:lnTo>
                        <a:pt x="325" y="80"/>
                      </a:lnTo>
                      <a:lnTo>
                        <a:pt x="325" y="76"/>
                      </a:lnTo>
                      <a:lnTo>
                        <a:pt x="325" y="70"/>
                      </a:lnTo>
                      <a:lnTo>
                        <a:pt x="326" y="67"/>
                      </a:lnTo>
                      <a:lnTo>
                        <a:pt x="329" y="63"/>
                      </a:lnTo>
                      <a:lnTo>
                        <a:pt x="331" y="59"/>
                      </a:lnTo>
                      <a:lnTo>
                        <a:pt x="335" y="57"/>
                      </a:lnTo>
                      <a:lnTo>
                        <a:pt x="339" y="55"/>
                      </a:lnTo>
                      <a:lnTo>
                        <a:pt x="343" y="54"/>
                      </a:lnTo>
                      <a:lnTo>
                        <a:pt x="347" y="53"/>
                      </a:lnTo>
                      <a:lnTo>
                        <a:pt x="347" y="53"/>
                      </a:lnTo>
                      <a:close/>
                      <a:moveTo>
                        <a:pt x="604" y="0"/>
                      </a:moveTo>
                      <a:lnTo>
                        <a:pt x="91" y="0"/>
                      </a:lnTo>
                      <a:lnTo>
                        <a:pt x="82" y="1"/>
                      </a:lnTo>
                      <a:lnTo>
                        <a:pt x="73" y="2"/>
                      </a:lnTo>
                      <a:lnTo>
                        <a:pt x="64" y="4"/>
                      </a:lnTo>
                      <a:lnTo>
                        <a:pt x="55" y="7"/>
                      </a:lnTo>
                      <a:lnTo>
                        <a:pt x="48" y="11"/>
                      </a:lnTo>
                      <a:lnTo>
                        <a:pt x="40" y="15"/>
                      </a:lnTo>
                      <a:lnTo>
                        <a:pt x="33" y="21"/>
                      </a:lnTo>
                      <a:lnTo>
                        <a:pt x="27" y="26"/>
                      </a:lnTo>
                      <a:lnTo>
                        <a:pt x="21" y="33"/>
                      </a:lnTo>
                      <a:lnTo>
                        <a:pt x="16" y="39"/>
                      </a:lnTo>
                      <a:lnTo>
                        <a:pt x="11" y="47"/>
                      </a:lnTo>
                      <a:lnTo>
                        <a:pt x="8" y="55"/>
                      </a:lnTo>
                      <a:lnTo>
                        <a:pt x="5" y="64"/>
                      </a:lnTo>
                      <a:lnTo>
                        <a:pt x="2" y="73"/>
                      </a:lnTo>
                      <a:lnTo>
                        <a:pt x="1" y="82"/>
                      </a:lnTo>
                      <a:lnTo>
                        <a:pt x="0" y="90"/>
                      </a:lnTo>
                      <a:lnTo>
                        <a:pt x="0" y="815"/>
                      </a:lnTo>
                      <a:lnTo>
                        <a:pt x="1" y="824"/>
                      </a:lnTo>
                      <a:lnTo>
                        <a:pt x="2" y="833"/>
                      </a:lnTo>
                      <a:lnTo>
                        <a:pt x="5" y="842"/>
                      </a:lnTo>
                      <a:lnTo>
                        <a:pt x="8" y="850"/>
                      </a:lnTo>
                      <a:lnTo>
                        <a:pt x="11" y="858"/>
                      </a:lnTo>
                      <a:lnTo>
                        <a:pt x="16" y="866"/>
                      </a:lnTo>
                      <a:lnTo>
                        <a:pt x="21" y="872"/>
                      </a:lnTo>
                      <a:lnTo>
                        <a:pt x="27" y="879"/>
                      </a:lnTo>
                      <a:lnTo>
                        <a:pt x="33" y="885"/>
                      </a:lnTo>
                      <a:lnTo>
                        <a:pt x="40" y="890"/>
                      </a:lnTo>
                      <a:lnTo>
                        <a:pt x="48" y="895"/>
                      </a:lnTo>
                      <a:lnTo>
                        <a:pt x="55" y="898"/>
                      </a:lnTo>
                      <a:lnTo>
                        <a:pt x="64" y="901"/>
                      </a:lnTo>
                      <a:lnTo>
                        <a:pt x="73" y="903"/>
                      </a:lnTo>
                      <a:lnTo>
                        <a:pt x="82" y="905"/>
                      </a:lnTo>
                      <a:lnTo>
                        <a:pt x="91" y="906"/>
                      </a:lnTo>
                      <a:lnTo>
                        <a:pt x="604" y="906"/>
                      </a:lnTo>
                      <a:lnTo>
                        <a:pt x="613" y="905"/>
                      </a:lnTo>
                      <a:lnTo>
                        <a:pt x="622" y="903"/>
                      </a:lnTo>
                      <a:lnTo>
                        <a:pt x="631" y="901"/>
                      </a:lnTo>
                      <a:lnTo>
                        <a:pt x="639" y="898"/>
                      </a:lnTo>
                      <a:lnTo>
                        <a:pt x="647" y="895"/>
                      </a:lnTo>
                      <a:lnTo>
                        <a:pt x="655" y="890"/>
                      </a:lnTo>
                      <a:lnTo>
                        <a:pt x="662" y="885"/>
                      </a:lnTo>
                      <a:lnTo>
                        <a:pt x="668" y="879"/>
                      </a:lnTo>
                      <a:lnTo>
                        <a:pt x="674" y="872"/>
                      </a:lnTo>
                      <a:lnTo>
                        <a:pt x="679" y="866"/>
                      </a:lnTo>
                      <a:lnTo>
                        <a:pt x="684" y="858"/>
                      </a:lnTo>
                      <a:lnTo>
                        <a:pt x="687" y="850"/>
                      </a:lnTo>
                      <a:lnTo>
                        <a:pt x="690" y="842"/>
                      </a:lnTo>
                      <a:lnTo>
                        <a:pt x="693" y="833"/>
                      </a:lnTo>
                      <a:lnTo>
                        <a:pt x="694" y="824"/>
                      </a:lnTo>
                      <a:lnTo>
                        <a:pt x="695" y="815"/>
                      </a:lnTo>
                      <a:lnTo>
                        <a:pt x="695" y="90"/>
                      </a:lnTo>
                      <a:lnTo>
                        <a:pt x="694" y="82"/>
                      </a:lnTo>
                      <a:lnTo>
                        <a:pt x="693" y="73"/>
                      </a:lnTo>
                      <a:lnTo>
                        <a:pt x="690" y="64"/>
                      </a:lnTo>
                      <a:lnTo>
                        <a:pt x="687" y="55"/>
                      </a:lnTo>
                      <a:lnTo>
                        <a:pt x="684" y="47"/>
                      </a:lnTo>
                      <a:lnTo>
                        <a:pt x="679" y="39"/>
                      </a:lnTo>
                      <a:lnTo>
                        <a:pt x="674" y="33"/>
                      </a:lnTo>
                      <a:lnTo>
                        <a:pt x="668" y="26"/>
                      </a:lnTo>
                      <a:lnTo>
                        <a:pt x="662" y="21"/>
                      </a:lnTo>
                      <a:lnTo>
                        <a:pt x="655" y="15"/>
                      </a:lnTo>
                      <a:lnTo>
                        <a:pt x="647" y="11"/>
                      </a:lnTo>
                      <a:lnTo>
                        <a:pt x="639" y="7"/>
                      </a:lnTo>
                      <a:lnTo>
                        <a:pt x="631" y="4"/>
                      </a:lnTo>
                      <a:lnTo>
                        <a:pt x="622" y="2"/>
                      </a:lnTo>
                      <a:lnTo>
                        <a:pt x="613" y="1"/>
                      </a:lnTo>
                      <a:lnTo>
                        <a:pt x="604" y="0"/>
                      </a:lnTo>
                      <a:lnTo>
                        <a:pt x="604"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85" name="Rectángulo 1498">
                  <a:extLst>
                    <a:ext uri="{FF2B5EF4-FFF2-40B4-BE49-F238E27FC236}">
                      <a16:creationId xmlns:a16="http://schemas.microsoft.com/office/drawing/2014/main" id="{8FBEA8AF-8AE7-5653-20E5-E226537F18BE}"/>
                    </a:ext>
                  </a:extLst>
                </p:cNvPr>
                <p:cNvSpPr>
                  <a:spLocks noChangeArrowheads="1"/>
                </p:cNvSpPr>
                <p:nvPr/>
              </p:nvSpPr>
              <p:spPr bwMode="auto">
                <a:xfrm>
                  <a:off x="7431749" y="2681663"/>
                  <a:ext cx="28575" cy="28575"/>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86" name="Rectángulo 1499">
                  <a:extLst>
                    <a:ext uri="{FF2B5EF4-FFF2-40B4-BE49-F238E27FC236}">
                      <a16:creationId xmlns:a16="http://schemas.microsoft.com/office/drawing/2014/main" id="{7F4F4D59-B229-4E02-4EAC-F2F140DC969B}"/>
                    </a:ext>
                  </a:extLst>
                </p:cNvPr>
                <p:cNvSpPr>
                  <a:spLocks noChangeArrowheads="1"/>
                </p:cNvSpPr>
                <p:nvPr/>
              </p:nvSpPr>
              <p:spPr bwMode="auto">
                <a:xfrm>
                  <a:off x="7469849" y="2681663"/>
                  <a:ext cx="28575" cy="28575"/>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87" name="Rectángulo 1500">
                  <a:extLst>
                    <a:ext uri="{FF2B5EF4-FFF2-40B4-BE49-F238E27FC236}">
                      <a16:creationId xmlns:a16="http://schemas.microsoft.com/office/drawing/2014/main" id="{E06442AA-4E4B-4C2C-E875-5F5EBC4EF591}"/>
                    </a:ext>
                  </a:extLst>
                </p:cNvPr>
                <p:cNvSpPr>
                  <a:spLocks noChangeArrowheads="1"/>
                </p:cNvSpPr>
                <p:nvPr/>
              </p:nvSpPr>
              <p:spPr bwMode="auto">
                <a:xfrm>
                  <a:off x="7507949" y="2681663"/>
                  <a:ext cx="28575" cy="28575"/>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88" name="Rectángulo 1501">
                  <a:extLst>
                    <a:ext uri="{FF2B5EF4-FFF2-40B4-BE49-F238E27FC236}">
                      <a16:creationId xmlns:a16="http://schemas.microsoft.com/office/drawing/2014/main" id="{BBBB7133-4AAC-572A-89DD-41BBF4914CF0}"/>
                    </a:ext>
                  </a:extLst>
                </p:cNvPr>
                <p:cNvSpPr>
                  <a:spLocks noChangeArrowheads="1"/>
                </p:cNvSpPr>
                <p:nvPr/>
              </p:nvSpPr>
              <p:spPr bwMode="auto">
                <a:xfrm>
                  <a:off x="7431749" y="2719763"/>
                  <a:ext cx="28575" cy="28575"/>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89" name="Rectángulo 1502">
                  <a:extLst>
                    <a:ext uri="{FF2B5EF4-FFF2-40B4-BE49-F238E27FC236}">
                      <a16:creationId xmlns:a16="http://schemas.microsoft.com/office/drawing/2014/main" id="{0150C800-FC9E-C0A3-2CAF-F0E127DCD6C9}"/>
                    </a:ext>
                  </a:extLst>
                </p:cNvPr>
                <p:cNvSpPr>
                  <a:spLocks noChangeArrowheads="1"/>
                </p:cNvSpPr>
                <p:nvPr/>
              </p:nvSpPr>
              <p:spPr bwMode="auto">
                <a:xfrm>
                  <a:off x="7469849" y="2719763"/>
                  <a:ext cx="28575" cy="28575"/>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90" name="Rectángulo 1503">
                  <a:extLst>
                    <a:ext uri="{FF2B5EF4-FFF2-40B4-BE49-F238E27FC236}">
                      <a16:creationId xmlns:a16="http://schemas.microsoft.com/office/drawing/2014/main" id="{C624522B-1DB5-3173-7BE7-37EC9E98E839}"/>
                    </a:ext>
                  </a:extLst>
                </p:cNvPr>
                <p:cNvSpPr>
                  <a:spLocks noChangeArrowheads="1"/>
                </p:cNvSpPr>
                <p:nvPr/>
              </p:nvSpPr>
              <p:spPr bwMode="auto">
                <a:xfrm>
                  <a:off x="7507949" y="2719763"/>
                  <a:ext cx="28575" cy="28575"/>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91" name="Rectángulo 1504">
                  <a:extLst>
                    <a:ext uri="{FF2B5EF4-FFF2-40B4-BE49-F238E27FC236}">
                      <a16:creationId xmlns:a16="http://schemas.microsoft.com/office/drawing/2014/main" id="{59A24D49-04B2-582D-EA9A-3887DC2DA175}"/>
                    </a:ext>
                  </a:extLst>
                </p:cNvPr>
                <p:cNvSpPr>
                  <a:spLocks noChangeArrowheads="1"/>
                </p:cNvSpPr>
                <p:nvPr/>
              </p:nvSpPr>
              <p:spPr bwMode="auto">
                <a:xfrm>
                  <a:off x="7431749" y="2757863"/>
                  <a:ext cx="28575" cy="28575"/>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92" name="Rectángulo 1505">
                  <a:extLst>
                    <a:ext uri="{FF2B5EF4-FFF2-40B4-BE49-F238E27FC236}">
                      <a16:creationId xmlns:a16="http://schemas.microsoft.com/office/drawing/2014/main" id="{C63A7F52-AFF5-4DB1-085D-4A6231B061A6}"/>
                    </a:ext>
                  </a:extLst>
                </p:cNvPr>
                <p:cNvSpPr>
                  <a:spLocks noChangeArrowheads="1"/>
                </p:cNvSpPr>
                <p:nvPr/>
              </p:nvSpPr>
              <p:spPr bwMode="auto">
                <a:xfrm>
                  <a:off x="7469849" y="2757863"/>
                  <a:ext cx="28575" cy="28575"/>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grpSp>
          <p:sp>
            <p:nvSpPr>
              <p:cNvPr id="68" name="Elipse 67">
                <a:extLst>
                  <a:ext uri="{FF2B5EF4-FFF2-40B4-BE49-F238E27FC236}">
                    <a16:creationId xmlns:a16="http://schemas.microsoft.com/office/drawing/2014/main" id="{DC47FEBC-5F19-8BBE-B559-BD3CE7E1149F}"/>
                  </a:ext>
                  <a:ext uri="{C183D7F6-B498-43B3-948B-1728B52AA6E4}">
                    <adec:decorative xmlns:adec="http://schemas.microsoft.com/office/drawing/2017/decorative" val="1"/>
                  </a:ext>
                </a:extLst>
              </p:cNvPr>
              <p:cNvSpPr/>
              <p:nvPr/>
            </p:nvSpPr>
            <p:spPr>
              <a:xfrm>
                <a:off x="6371132" y="4949910"/>
                <a:ext cx="482603" cy="482603"/>
              </a:xfrm>
              <a:prstGeom prst="ellipse">
                <a:avLst/>
              </a:prstGeom>
              <a:solidFill>
                <a:schemeClr val="tx1">
                  <a:lumMod val="75000"/>
                  <a:lumOff val="2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69" name="Elipse 68">
                <a:extLst>
                  <a:ext uri="{FF2B5EF4-FFF2-40B4-BE49-F238E27FC236}">
                    <a16:creationId xmlns:a16="http://schemas.microsoft.com/office/drawing/2014/main" id="{6BE8726C-2D3F-4879-7BBF-F3F592C6EC42}"/>
                  </a:ext>
                  <a:ext uri="{C183D7F6-B498-43B3-948B-1728B52AA6E4}">
                    <adec:decorative xmlns:adec="http://schemas.microsoft.com/office/drawing/2017/decorative" val="1"/>
                  </a:ext>
                </a:extLst>
              </p:cNvPr>
              <p:cNvSpPr/>
              <p:nvPr/>
            </p:nvSpPr>
            <p:spPr>
              <a:xfrm>
                <a:off x="6371132" y="5644991"/>
                <a:ext cx="482603" cy="482603"/>
              </a:xfrm>
              <a:prstGeom prst="ellipse">
                <a:avLst/>
              </a:prstGeom>
              <a:solidFill>
                <a:srgbClr val="7F7F7F"/>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white"/>
                  </a:solidFill>
                  <a:effectLst/>
                  <a:uLnTx/>
                  <a:uFillTx/>
                  <a:latin typeface="Calibri" panose="020F0502020204030204"/>
                  <a:ea typeface="+mn-ea"/>
                  <a:cs typeface="+mn-cs"/>
                </a:endParaRPr>
              </a:p>
            </p:txBody>
          </p:sp>
          <p:grpSp>
            <p:nvGrpSpPr>
              <p:cNvPr id="70" name="Grupo 69" descr="Ícono de dinero.">
                <a:extLst>
                  <a:ext uri="{FF2B5EF4-FFF2-40B4-BE49-F238E27FC236}">
                    <a16:creationId xmlns:a16="http://schemas.microsoft.com/office/drawing/2014/main" id="{907F968A-7333-86EE-1944-6DA1FB5478E7}"/>
                  </a:ext>
                </a:extLst>
              </p:cNvPr>
              <p:cNvGrpSpPr/>
              <p:nvPr/>
            </p:nvGrpSpPr>
            <p:grpSpPr>
              <a:xfrm>
                <a:off x="6529890" y="5108210"/>
                <a:ext cx="165086" cy="166002"/>
                <a:chOff x="7340467" y="3286760"/>
                <a:chExt cx="285750" cy="287338"/>
              </a:xfrm>
              <a:solidFill>
                <a:schemeClr val="bg1"/>
              </a:solidFill>
            </p:grpSpPr>
            <p:sp>
              <p:nvSpPr>
                <p:cNvPr id="76" name="Forma libre 497">
                  <a:extLst>
                    <a:ext uri="{FF2B5EF4-FFF2-40B4-BE49-F238E27FC236}">
                      <a16:creationId xmlns:a16="http://schemas.microsoft.com/office/drawing/2014/main" id="{F753C73E-A80E-C6B4-8820-A8988616DFE9}"/>
                    </a:ext>
                  </a:extLst>
                </p:cNvPr>
                <p:cNvSpPr>
                  <a:spLocks/>
                </p:cNvSpPr>
                <p:nvPr/>
              </p:nvSpPr>
              <p:spPr bwMode="auto">
                <a:xfrm>
                  <a:off x="7340467" y="3286760"/>
                  <a:ext cx="285750" cy="182563"/>
                </a:xfrm>
                <a:custGeom>
                  <a:avLst/>
                  <a:gdLst>
                    <a:gd name="T0" fmla="*/ 0 w 903"/>
                    <a:gd name="T1" fmla="*/ 0 h 573"/>
                    <a:gd name="T2" fmla="*/ 0 w 903"/>
                    <a:gd name="T3" fmla="*/ 467 h 573"/>
                    <a:gd name="T4" fmla="*/ 1 w 903"/>
                    <a:gd name="T5" fmla="*/ 459 h 573"/>
                    <a:gd name="T6" fmla="*/ 2 w 903"/>
                    <a:gd name="T7" fmla="*/ 453 h 573"/>
                    <a:gd name="T8" fmla="*/ 5 w 903"/>
                    <a:gd name="T9" fmla="*/ 446 h 573"/>
                    <a:gd name="T10" fmla="*/ 8 w 903"/>
                    <a:gd name="T11" fmla="*/ 440 h 573"/>
                    <a:gd name="T12" fmla="*/ 12 w 903"/>
                    <a:gd name="T13" fmla="*/ 434 h 573"/>
                    <a:gd name="T14" fmla="*/ 18 w 903"/>
                    <a:gd name="T15" fmla="*/ 428 h 573"/>
                    <a:gd name="T16" fmla="*/ 23 w 903"/>
                    <a:gd name="T17" fmla="*/ 423 h 573"/>
                    <a:gd name="T18" fmla="*/ 30 w 903"/>
                    <a:gd name="T19" fmla="*/ 419 h 573"/>
                    <a:gd name="T20" fmla="*/ 30 w 903"/>
                    <a:gd name="T21" fmla="*/ 30 h 573"/>
                    <a:gd name="T22" fmla="*/ 873 w 903"/>
                    <a:gd name="T23" fmla="*/ 30 h 573"/>
                    <a:gd name="T24" fmla="*/ 873 w 903"/>
                    <a:gd name="T25" fmla="*/ 543 h 573"/>
                    <a:gd name="T26" fmla="*/ 481 w 903"/>
                    <a:gd name="T27" fmla="*/ 543 h 573"/>
                    <a:gd name="T28" fmla="*/ 481 w 903"/>
                    <a:gd name="T29" fmla="*/ 573 h 573"/>
                    <a:gd name="T30" fmla="*/ 903 w 903"/>
                    <a:gd name="T31" fmla="*/ 573 h 573"/>
                    <a:gd name="T32" fmla="*/ 903 w 903"/>
                    <a:gd name="T33" fmla="*/ 0 h 573"/>
                    <a:gd name="T34" fmla="*/ 0 w 903"/>
                    <a:gd name="T35" fmla="*/ 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3" h="573">
                      <a:moveTo>
                        <a:pt x="0" y="0"/>
                      </a:moveTo>
                      <a:lnTo>
                        <a:pt x="0" y="467"/>
                      </a:lnTo>
                      <a:lnTo>
                        <a:pt x="1" y="459"/>
                      </a:lnTo>
                      <a:lnTo>
                        <a:pt x="2" y="453"/>
                      </a:lnTo>
                      <a:lnTo>
                        <a:pt x="5" y="446"/>
                      </a:lnTo>
                      <a:lnTo>
                        <a:pt x="8" y="440"/>
                      </a:lnTo>
                      <a:lnTo>
                        <a:pt x="12" y="434"/>
                      </a:lnTo>
                      <a:lnTo>
                        <a:pt x="18" y="428"/>
                      </a:lnTo>
                      <a:lnTo>
                        <a:pt x="23" y="423"/>
                      </a:lnTo>
                      <a:lnTo>
                        <a:pt x="30" y="419"/>
                      </a:lnTo>
                      <a:lnTo>
                        <a:pt x="30" y="30"/>
                      </a:lnTo>
                      <a:lnTo>
                        <a:pt x="873" y="30"/>
                      </a:lnTo>
                      <a:lnTo>
                        <a:pt x="873" y="543"/>
                      </a:lnTo>
                      <a:lnTo>
                        <a:pt x="481" y="543"/>
                      </a:lnTo>
                      <a:lnTo>
                        <a:pt x="481" y="573"/>
                      </a:lnTo>
                      <a:lnTo>
                        <a:pt x="903" y="573"/>
                      </a:lnTo>
                      <a:lnTo>
                        <a:pt x="903"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77" name="Forma libre 498">
                  <a:extLst>
                    <a:ext uri="{FF2B5EF4-FFF2-40B4-BE49-F238E27FC236}">
                      <a16:creationId xmlns:a16="http://schemas.microsoft.com/office/drawing/2014/main" id="{412BDB53-43C9-A930-988E-194729977937}"/>
                    </a:ext>
                  </a:extLst>
                </p:cNvPr>
                <p:cNvSpPr>
                  <a:spLocks noEditPoints="1"/>
                </p:cNvSpPr>
                <p:nvPr/>
              </p:nvSpPr>
              <p:spPr bwMode="auto">
                <a:xfrm>
                  <a:off x="7369042" y="3315335"/>
                  <a:ext cx="228600" cy="125413"/>
                </a:xfrm>
                <a:custGeom>
                  <a:avLst/>
                  <a:gdLst>
                    <a:gd name="T0" fmla="*/ 330 w 723"/>
                    <a:gd name="T1" fmla="*/ 283 h 392"/>
                    <a:gd name="T2" fmla="*/ 295 w 723"/>
                    <a:gd name="T3" fmla="*/ 263 h 392"/>
                    <a:gd name="T4" fmla="*/ 269 w 723"/>
                    <a:gd name="T5" fmla="*/ 232 h 392"/>
                    <a:gd name="T6" fmla="*/ 257 w 723"/>
                    <a:gd name="T7" fmla="*/ 192 h 392"/>
                    <a:gd name="T8" fmla="*/ 260 w 723"/>
                    <a:gd name="T9" fmla="*/ 151 h 392"/>
                    <a:gd name="T10" fmla="*/ 281 w 723"/>
                    <a:gd name="T11" fmla="*/ 115 h 392"/>
                    <a:gd name="T12" fmla="*/ 312 w 723"/>
                    <a:gd name="T13" fmla="*/ 90 h 392"/>
                    <a:gd name="T14" fmla="*/ 350 w 723"/>
                    <a:gd name="T15" fmla="*/ 77 h 392"/>
                    <a:gd name="T16" fmla="*/ 392 w 723"/>
                    <a:gd name="T17" fmla="*/ 81 h 392"/>
                    <a:gd name="T18" fmla="*/ 429 w 723"/>
                    <a:gd name="T19" fmla="*/ 100 h 392"/>
                    <a:gd name="T20" fmla="*/ 454 w 723"/>
                    <a:gd name="T21" fmla="*/ 131 h 392"/>
                    <a:gd name="T22" fmla="*/ 466 w 723"/>
                    <a:gd name="T23" fmla="*/ 171 h 392"/>
                    <a:gd name="T24" fmla="*/ 462 w 723"/>
                    <a:gd name="T25" fmla="*/ 213 h 392"/>
                    <a:gd name="T26" fmla="*/ 443 w 723"/>
                    <a:gd name="T27" fmla="*/ 248 h 392"/>
                    <a:gd name="T28" fmla="*/ 412 w 723"/>
                    <a:gd name="T29" fmla="*/ 274 h 392"/>
                    <a:gd name="T30" fmla="*/ 372 w 723"/>
                    <a:gd name="T31" fmla="*/ 287 h 392"/>
                    <a:gd name="T32" fmla="*/ 96 w 723"/>
                    <a:gd name="T33" fmla="*/ 151 h 392"/>
                    <a:gd name="T34" fmla="*/ 68 w 723"/>
                    <a:gd name="T35" fmla="*/ 131 h 392"/>
                    <a:gd name="T36" fmla="*/ 61 w 723"/>
                    <a:gd name="T37" fmla="*/ 97 h 392"/>
                    <a:gd name="T38" fmla="*/ 80 w 723"/>
                    <a:gd name="T39" fmla="*/ 69 h 392"/>
                    <a:gd name="T40" fmla="*/ 114 w 723"/>
                    <a:gd name="T41" fmla="*/ 63 h 392"/>
                    <a:gd name="T42" fmla="*/ 143 w 723"/>
                    <a:gd name="T43" fmla="*/ 81 h 392"/>
                    <a:gd name="T44" fmla="*/ 150 w 723"/>
                    <a:gd name="T45" fmla="*/ 115 h 392"/>
                    <a:gd name="T46" fmla="*/ 131 w 723"/>
                    <a:gd name="T47" fmla="*/ 144 h 392"/>
                    <a:gd name="T48" fmla="*/ 106 w 723"/>
                    <a:gd name="T49" fmla="*/ 152 h 392"/>
                    <a:gd name="T50" fmla="*/ 642 w 723"/>
                    <a:gd name="T51" fmla="*/ 249 h 392"/>
                    <a:gd name="T52" fmla="*/ 661 w 723"/>
                    <a:gd name="T53" fmla="*/ 278 h 392"/>
                    <a:gd name="T54" fmla="*/ 655 w 723"/>
                    <a:gd name="T55" fmla="*/ 313 h 392"/>
                    <a:gd name="T56" fmla="*/ 626 w 723"/>
                    <a:gd name="T57" fmla="*/ 331 h 392"/>
                    <a:gd name="T58" fmla="*/ 592 w 723"/>
                    <a:gd name="T59" fmla="*/ 324 h 392"/>
                    <a:gd name="T60" fmla="*/ 573 w 723"/>
                    <a:gd name="T61" fmla="*/ 297 h 392"/>
                    <a:gd name="T62" fmla="*/ 580 w 723"/>
                    <a:gd name="T63" fmla="*/ 262 h 392"/>
                    <a:gd name="T64" fmla="*/ 608 w 723"/>
                    <a:gd name="T65" fmla="*/ 243 h 392"/>
                    <a:gd name="T66" fmla="*/ 669 w 723"/>
                    <a:gd name="T67" fmla="*/ 392 h 392"/>
                    <a:gd name="T68" fmla="*/ 691 w 723"/>
                    <a:gd name="T69" fmla="*/ 386 h 392"/>
                    <a:gd name="T70" fmla="*/ 709 w 723"/>
                    <a:gd name="T71" fmla="*/ 371 h 392"/>
                    <a:gd name="T72" fmla="*/ 720 w 723"/>
                    <a:gd name="T73" fmla="*/ 350 h 392"/>
                    <a:gd name="T74" fmla="*/ 723 w 723"/>
                    <a:gd name="T75" fmla="*/ 62 h 392"/>
                    <a:gd name="T76" fmla="*/ 718 w 723"/>
                    <a:gd name="T77" fmla="*/ 38 h 392"/>
                    <a:gd name="T78" fmla="*/ 705 w 723"/>
                    <a:gd name="T79" fmla="*/ 19 h 392"/>
                    <a:gd name="T80" fmla="*/ 686 w 723"/>
                    <a:gd name="T81" fmla="*/ 6 h 392"/>
                    <a:gd name="T82" fmla="*/ 663 w 723"/>
                    <a:gd name="T83" fmla="*/ 2 h 392"/>
                    <a:gd name="T84" fmla="*/ 43 w 723"/>
                    <a:gd name="T85" fmla="*/ 4 h 392"/>
                    <a:gd name="T86" fmla="*/ 22 w 723"/>
                    <a:gd name="T87" fmla="*/ 14 h 392"/>
                    <a:gd name="T88" fmla="*/ 7 w 723"/>
                    <a:gd name="T89" fmla="*/ 33 h 392"/>
                    <a:gd name="T90" fmla="*/ 1 w 723"/>
                    <a:gd name="T91" fmla="*/ 55 h 392"/>
                    <a:gd name="T92" fmla="*/ 46 w 723"/>
                    <a:gd name="T93" fmla="*/ 294 h 392"/>
                    <a:gd name="T94" fmla="*/ 151 w 723"/>
                    <a:gd name="T95" fmla="*/ 287 h 392"/>
                    <a:gd name="T96" fmla="*/ 244 w 723"/>
                    <a:gd name="T97" fmla="*/ 293 h 392"/>
                    <a:gd name="T98" fmla="*/ 326 w 723"/>
                    <a:gd name="T99" fmla="*/ 312 h 392"/>
                    <a:gd name="T100" fmla="*/ 373 w 723"/>
                    <a:gd name="T101" fmla="*/ 337 h 392"/>
                    <a:gd name="T102" fmla="*/ 389 w 723"/>
                    <a:gd name="T103" fmla="*/ 36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3" h="392">
                      <a:moveTo>
                        <a:pt x="361" y="287"/>
                      </a:moveTo>
                      <a:lnTo>
                        <a:pt x="350" y="287"/>
                      </a:lnTo>
                      <a:lnTo>
                        <a:pt x="341" y="285"/>
                      </a:lnTo>
                      <a:lnTo>
                        <a:pt x="330" y="283"/>
                      </a:lnTo>
                      <a:lnTo>
                        <a:pt x="320" y="278"/>
                      </a:lnTo>
                      <a:lnTo>
                        <a:pt x="312" y="274"/>
                      </a:lnTo>
                      <a:lnTo>
                        <a:pt x="302" y="269"/>
                      </a:lnTo>
                      <a:lnTo>
                        <a:pt x="295" y="263"/>
                      </a:lnTo>
                      <a:lnTo>
                        <a:pt x="287" y="256"/>
                      </a:lnTo>
                      <a:lnTo>
                        <a:pt x="281" y="248"/>
                      </a:lnTo>
                      <a:lnTo>
                        <a:pt x="274" y="241"/>
                      </a:lnTo>
                      <a:lnTo>
                        <a:pt x="269" y="232"/>
                      </a:lnTo>
                      <a:lnTo>
                        <a:pt x="265" y="223"/>
                      </a:lnTo>
                      <a:lnTo>
                        <a:pt x="260" y="213"/>
                      </a:lnTo>
                      <a:lnTo>
                        <a:pt x="258" y="203"/>
                      </a:lnTo>
                      <a:lnTo>
                        <a:pt x="257" y="192"/>
                      </a:lnTo>
                      <a:lnTo>
                        <a:pt x="256" y="182"/>
                      </a:lnTo>
                      <a:lnTo>
                        <a:pt x="257" y="171"/>
                      </a:lnTo>
                      <a:lnTo>
                        <a:pt x="258" y="160"/>
                      </a:lnTo>
                      <a:lnTo>
                        <a:pt x="260" y="151"/>
                      </a:lnTo>
                      <a:lnTo>
                        <a:pt x="265" y="141"/>
                      </a:lnTo>
                      <a:lnTo>
                        <a:pt x="269" y="131"/>
                      </a:lnTo>
                      <a:lnTo>
                        <a:pt x="274" y="123"/>
                      </a:lnTo>
                      <a:lnTo>
                        <a:pt x="281" y="115"/>
                      </a:lnTo>
                      <a:lnTo>
                        <a:pt x="287" y="108"/>
                      </a:lnTo>
                      <a:lnTo>
                        <a:pt x="295" y="100"/>
                      </a:lnTo>
                      <a:lnTo>
                        <a:pt x="302" y="95"/>
                      </a:lnTo>
                      <a:lnTo>
                        <a:pt x="312" y="90"/>
                      </a:lnTo>
                      <a:lnTo>
                        <a:pt x="320" y="84"/>
                      </a:lnTo>
                      <a:lnTo>
                        <a:pt x="330" y="81"/>
                      </a:lnTo>
                      <a:lnTo>
                        <a:pt x="341" y="79"/>
                      </a:lnTo>
                      <a:lnTo>
                        <a:pt x="350" y="77"/>
                      </a:lnTo>
                      <a:lnTo>
                        <a:pt x="361" y="77"/>
                      </a:lnTo>
                      <a:lnTo>
                        <a:pt x="372" y="77"/>
                      </a:lnTo>
                      <a:lnTo>
                        <a:pt x="383" y="79"/>
                      </a:lnTo>
                      <a:lnTo>
                        <a:pt x="392" y="81"/>
                      </a:lnTo>
                      <a:lnTo>
                        <a:pt x="403" y="84"/>
                      </a:lnTo>
                      <a:lnTo>
                        <a:pt x="412" y="90"/>
                      </a:lnTo>
                      <a:lnTo>
                        <a:pt x="420" y="95"/>
                      </a:lnTo>
                      <a:lnTo>
                        <a:pt x="429" y="100"/>
                      </a:lnTo>
                      <a:lnTo>
                        <a:pt x="436" y="108"/>
                      </a:lnTo>
                      <a:lnTo>
                        <a:pt x="443" y="115"/>
                      </a:lnTo>
                      <a:lnTo>
                        <a:pt x="449" y="123"/>
                      </a:lnTo>
                      <a:lnTo>
                        <a:pt x="454" y="131"/>
                      </a:lnTo>
                      <a:lnTo>
                        <a:pt x="459" y="141"/>
                      </a:lnTo>
                      <a:lnTo>
                        <a:pt x="462" y="151"/>
                      </a:lnTo>
                      <a:lnTo>
                        <a:pt x="465" y="160"/>
                      </a:lnTo>
                      <a:lnTo>
                        <a:pt x="466" y="171"/>
                      </a:lnTo>
                      <a:lnTo>
                        <a:pt x="467" y="182"/>
                      </a:lnTo>
                      <a:lnTo>
                        <a:pt x="466" y="192"/>
                      </a:lnTo>
                      <a:lnTo>
                        <a:pt x="465" y="203"/>
                      </a:lnTo>
                      <a:lnTo>
                        <a:pt x="462" y="213"/>
                      </a:lnTo>
                      <a:lnTo>
                        <a:pt x="459" y="223"/>
                      </a:lnTo>
                      <a:lnTo>
                        <a:pt x="454" y="232"/>
                      </a:lnTo>
                      <a:lnTo>
                        <a:pt x="449" y="241"/>
                      </a:lnTo>
                      <a:lnTo>
                        <a:pt x="443" y="248"/>
                      </a:lnTo>
                      <a:lnTo>
                        <a:pt x="436" y="256"/>
                      </a:lnTo>
                      <a:lnTo>
                        <a:pt x="429" y="263"/>
                      </a:lnTo>
                      <a:lnTo>
                        <a:pt x="420" y="269"/>
                      </a:lnTo>
                      <a:lnTo>
                        <a:pt x="412" y="274"/>
                      </a:lnTo>
                      <a:lnTo>
                        <a:pt x="403" y="278"/>
                      </a:lnTo>
                      <a:lnTo>
                        <a:pt x="392" y="283"/>
                      </a:lnTo>
                      <a:lnTo>
                        <a:pt x="383" y="285"/>
                      </a:lnTo>
                      <a:lnTo>
                        <a:pt x="372" y="287"/>
                      </a:lnTo>
                      <a:lnTo>
                        <a:pt x="361" y="287"/>
                      </a:lnTo>
                      <a:lnTo>
                        <a:pt x="361" y="287"/>
                      </a:lnTo>
                      <a:close/>
                      <a:moveTo>
                        <a:pt x="106" y="152"/>
                      </a:moveTo>
                      <a:lnTo>
                        <a:pt x="96" y="151"/>
                      </a:lnTo>
                      <a:lnTo>
                        <a:pt x="88" y="149"/>
                      </a:lnTo>
                      <a:lnTo>
                        <a:pt x="80" y="144"/>
                      </a:lnTo>
                      <a:lnTo>
                        <a:pt x="74" y="139"/>
                      </a:lnTo>
                      <a:lnTo>
                        <a:pt x="68" y="131"/>
                      </a:lnTo>
                      <a:lnTo>
                        <a:pt x="64" y="124"/>
                      </a:lnTo>
                      <a:lnTo>
                        <a:pt x="61" y="115"/>
                      </a:lnTo>
                      <a:lnTo>
                        <a:pt x="61" y="107"/>
                      </a:lnTo>
                      <a:lnTo>
                        <a:pt x="61" y="97"/>
                      </a:lnTo>
                      <a:lnTo>
                        <a:pt x="64" y="88"/>
                      </a:lnTo>
                      <a:lnTo>
                        <a:pt x="68" y="81"/>
                      </a:lnTo>
                      <a:lnTo>
                        <a:pt x="74" y="74"/>
                      </a:lnTo>
                      <a:lnTo>
                        <a:pt x="80" y="69"/>
                      </a:lnTo>
                      <a:lnTo>
                        <a:pt x="88" y="65"/>
                      </a:lnTo>
                      <a:lnTo>
                        <a:pt x="96" y="63"/>
                      </a:lnTo>
                      <a:lnTo>
                        <a:pt x="106" y="62"/>
                      </a:lnTo>
                      <a:lnTo>
                        <a:pt x="114" y="63"/>
                      </a:lnTo>
                      <a:lnTo>
                        <a:pt x="123" y="65"/>
                      </a:lnTo>
                      <a:lnTo>
                        <a:pt x="131" y="69"/>
                      </a:lnTo>
                      <a:lnTo>
                        <a:pt x="137" y="74"/>
                      </a:lnTo>
                      <a:lnTo>
                        <a:pt x="143" y="81"/>
                      </a:lnTo>
                      <a:lnTo>
                        <a:pt x="147" y="88"/>
                      </a:lnTo>
                      <a:lnTo>
                        <a:pt x="150" y="97"/>
                      </a:lnTo>
                      <a:lnTo>
                        <a:pt x="151" y="107"/>
                      </a:lnTo>
                      <a:lnTo>
                        <a:pt x="150" y="115"/>
                      </a:lnTo>
                      <a:lnTo>
                        <a:pt x="148" y="124"/>
                      </a:lnTo>
                      <a:lnTo>
                        <a:pt x="143" y="131"/>
                      </a:lnTo>
                      <a:lnTo>
                        <a:pt x="137" y="139"/>
                      </a:lnTo>
                      <a:lnTo>
                        <a:pt x="131" y="144"/>
                      </a:lnTo>
                      <a:lnTo>
                        <a:pt x="123" y="149"/>
                      </a:lnTo>
                      <a:lnTo>
                        <a:pt x="114" y="151"/>
                      </a:lnTo>
                      <a:lnTo>
                        <a:pt x="106" y="152"/>
                      </a:lnTo>
                      <a:lnTo>
                        <a:pt x="106" y="152"/>
                      </a:lnTo>
                      <a:close/>
                      <a:moveTo>
                        <a:pt x="617" y="242"/>
                      </a:moveTo>
                      <a:lnTo>
                        <a:pt x="626" y="243"/>
                      </a:lnTo>
                      <a:lnTo>
                        <a:pt x="635" y="245"/>
                      </a:lnTo>
                      <a:lnTo>
                        <a:pt x="642" y="249"/>
                      </a:lnTo>
                      <a:lnTo>
                        <a:pt x="650" y="255"/>
                      </a:lnTo>
                      <a:lnTo>
                        <a:pt x="655" y="262"/>
                      </a:lnTo>
                      <a:lnTo>
                        <a:pt x="659" y="270"/>
                      </a:lnTo>
                      <a:lnTo>
                        <a:pt x="661" y="278"/>
                      </a:lnTo>
                      <a:lnTo>
                        <a:pt x="663" y="287"/>
                      </a:lnTo>
                      <a:lnTo>
                        <a:pt x="661" y="297"/>
                      </a:lnTo>
                      <a:lnTo>
                        <a:pt x="659" y="305"/>
                      </a:lnTo>
                      <a:lnTo>
                        <a:pt x="655" y="313"/>
                      </a:lnTo>
                      <a:lnTo>
                        <a:pt x="650" y="319"/>
                      </a:lnTo>
                      <a:lnTo>
                        <a:pt x="642" y="324"/>
                      </a:lnTo>
                      <a:lnTo>
                        <a:pt x="635" y="329"/>
                      </a:lnTo>
                      <a:lnTo>
                        <a:pt x="626" y="331"/>
                      </a:lnTo>
                      <a:lnTo>
                        <a:pt x="617" y="332"/>
                      </a:lnTo>
                      <a:lnTo>
                        <a:pt x="608" y="331"/>
                      </a:lnTo>
                      <a:lnTo>
                        <a:pt x="600" y="329"/>
                      </a:lnTo>
                      <a:lnTo>
                        <a:pt x="592" y="324"/>
                      </a:lnTo>
                      <a:lnTo>
                        <a:pt x="585" y="319"/>
                      </a:lnTo>
                      <a:lnTo>
                        <a:pt x="580" y="313"/>
                      </a:lnTo>
                      <a:lnTo>
                        <a:pt x="576" y="305"/>
                      </a:lnTo>
                      <a:lnTo>
                        <a:pt x="573" y="297"/>
                      </a:lnTo>
                      <a:lnTo>
                        <a:pt x="572" y="287"/>
                      </a:lnTo>
                      <a:lnTo>
                        <a:pt x="573" y="278"/>
                      </a:lnTo>
                      <a:lnTo>
                        <a:pt x="576" y="270"/>
                      </a:lnTo>
                      <a:lnTo>
                        <a:pt x="580" y="262"/>
                      </a:lnTo>
                      <a:lnTo>
                        <a:pt x="585" y="255"/>
                      </a:lnTo>
                      <a:lnTo>
                        <a:pt x="592" y="249"/>
                      </a:lnTo>
                      <a:lnTo>
                        <a:pt x="600" y="245"/>
                      </a:lnTo>
                      <a:lnTo>
                        <a:pt x="608" y="243"/>
                      </a:lnTo>
                      <a:lnTo>
                        <a:pt x="617" y="242"/>
                      </a:lnTo>
                      <a:close/>
                      <a:moveTo>
                        <a:pt x="391" y="392"/>
                      </a:moveTo>
                      <a:lnTo>
                        <a:pt x="663" y="392"/>
                      </a:lnTo>
                      <a:lnTo>
                        <a:pt x="669" y="392"/>
                      </a:lnTo>
                      <a:lnTo>
                        <a:pt x="674" y="391"/>
                      </a:lnTo>
                      <a:lnTo>
                        <a:pt x="681" y="390"/>
                      </a:lnTo>
                      <a:lnTo>
                        <a:pt x="686" y="388"/>
                      </a:lnTo>
                      <a:lnTo>
                        <a:pt x="691" y="386"/>
                      </a:lnTo>
                      <a:lnTo>
                        <a:pt x="697" y="382"/>
                      </a:lnTo>
                      <a:lnTo>
                        <a:pt x="701" y="379"/>
                      </a:lnTo>
                      <a:lnTo>
                        <a:pt x="705" y="375"/>
                      </a:lnTo>
                      <a:lnTo>
                        <a:pt x="709" y="371"/>
                      </a:lnTo>
                      <a:lnTo>
                        <a:pt x="713" y="366"/>
                      </a:lnTo>
                      <a:lnTo>
                        <a:pt x="715" y="361"/>
                      </a:lnTo>
                      <a:lnTo>
                        <a:pt x="718" y="356"/>
                      </a:lnTo>
                      <a:lnTo>
                        <a:pt x="720" y="350"/>
                      </a:lnTo>
                      <a:lnTo>
                        <a:pt x="721" y="345"/>
                      </a:lnTo>
                      <a:lnTo>
                        <a:pt x="723" y="338"/>
                      </a:lnTo>
                      <a:lnTo>
                        <a:pt x="723" y="332"/>
                      </a:lnTo>
                      <a:lnTo>
                        <a:pt x="723" y="62"/>
                      </a:lnTo>
                      <a:lnTo>
                        <a:pt x="723" y="55"/>
                      </a:lnTo>
                      <a:lnTo>
                        <a:pt x="721" y="49"/>
                      </a:lnTo>
                      <a:lnTo>
                        <a:pt x="720" y="43"/>
                      </a:lnTo>
                      <a:lnTo>
                        <a:pt x="718" y="38"/>
                      </a:lnTo>
                      <a:lnTo>
                        <a:pt x="715" y="33"/>
                      </a:lnTo>
                      <a:lnTo>
                        <a:pt x="713" y="27"/>
                      </a:lnTo>
                      <a:lnTo>
                        <a:pt x="709" y="23"/>
                      </a:lnTo>
                      <a:lnTo>
                        <a:pt x="705" y="19"/>
                      </a:lnTo>
                      <a:lnTo>
                        <a:pt x="701" y="14"/>
                      </a:lnTo>
                      <a:lnTo>
                        <a:pt x="697" y="11"/>
                      </a:lnTo>
                      <a:lnTo>
                        <a:pt x="691" y="8"/>
                      </a:lnTo>
                      <a:lnTo>
                        <a:pt x="686" y="6"/>
                      </a:lnTo>
                      <a:lnTo>
                        <a:pt x="681" y="4"/>
                      </a:lnTo>
                      <a:lnTo>
                        <a:pt x="674" y="3"/>
                      </a:lnTo>
                      <a:lnTo>
                        <a:pt x="669" y="2"/>
                      </a:lnTo>
                      <a:lnTo>
                        <a:pt x="663" y="2"/>
                      </a:lnTo>
                      <a:lnTo>
                        <a:pt x="61" y="0"/>
                      </a:lnTo>
                      <a:lnTo>
                        <a:pt x="54" y="2"/>
                      </a:lnTo>
                      <a:lnTo>
                        <a:pt x="48" y="3"/>
                      </a:lnTo>
                      <a:lnTo>
                        <a:pt x="43" y="4"/>
                      </a:lnTo>
                      <a:lnTo>
                        <a:pt x="37" y="6"/>
                      </a:lnTo>
                      <a:lnTo>
                        <a:pt x="32" y="8"/>
                      </a:lnTo>
                      <a:lnTo>
                        <a:pt x="27" y="11"/>
                      </a:lnTo>
                      <a:lnTo>
                        <a:pt x="22" y="14"/>
                      </a:lnTo>
                      <a:lnTo>
                        <a:pt x="18" y="19"/>
                      </a:lnTo>
                      <a:lnTo>
                        <a:pt x="14" y="23"/>
                      </a:lnTo>
                      <a:lnTo>
                        <a:pt x="10" y="27"/>
                      </a:lnTo>
                      <a:lnTo>
                        <a:pt x="7" y="33"/>
                      </a:lnTo>
                      <a:lnTo>
                        <a:pt x="5" y="38"/>
                      </a:lnTo>
                      <a:lnTo>
                        <a:pt x="3" y="43"/>
                      </a:lnTo>
                      <a:lnTo>
                        <a:pt x="2" y="49"/>
                      </a:lnTo>
                      <a:lnTo>
                        <a:pt x="1" y="55"/>
                      </a:lnTo>
                      <a:lnTo>
                        <a:pt x="0" y="62"/>
                      </a:lnTo>
                      <a:lnTo>
                        <a:pt x="0" y="304"/>
                      </a:lnTo>
                      <a:lnTo>
                        <a:pt x="22" y="299"/>
                      </a:lnTo>
                      <a:lnTo>
                        <a:pt x="46" y="294"/>
                      </a:lnTo>
                      <a:lnTo>
                        <a:pt x="68" y="291"/>
                      </a:lnTo>
                      <a:lnTo>
                        <a:pt x="90" y="290"/>
                      </a:lnTo>
                      <a:lnTo>
                        <a:pt x="126" y="288"/>
                      </a:lnTo>
                      <a:lnTo>
                        <a:pt x="151" y="287"/>
                      </a:lnTo>
                      <a:lnTo>
                        <a:pt x="172" y="288"/>
                      </a:lnTo>
                      <a:lnTo>
                        <a:pt x="206" y="289"/>
                      </a:lnTo>
                      <a:lnTo>
                        <a:pt x="225" y="291"/>
                      </a:lnTo>
                      <a:lnTo>
                        <a:pt x="244" y="293"/>
                      </a:lnTo>
                      <a:lnTo>
                        <a:pt x="266" y="297"/>
                      </a:lnTo>
                      <a:lnTo>
                        <a:pt x="286" y="300"/>
                      </a:lnTo>
                      <a:lnTo>
                        <a:pt x="306" y="305"/>
                      </a:lnTo>
                      <a:lnTo>
                        <a:pt x="326" y="312"/>
                      </a:lnTo>
                      <a:lnTo>
                        <a:pt x="344" y="318"/>
                      </a:lnTo>
                      <a:lnTo>
                        <a:pt x="360" y="327"/>
                      </a:lnTo>
                      <a:lnTo>
                        <a:pt x="366" y="332"/>
                      </a:lnTo>
                      <a:lnTo>
                        <a:pt x="373" y="337"/>
                      </a:lnTo>
                      <a:lnTo>
                        <a:pt x="378" y="343"/>
                      </a:lnTo>
                      <a:lnTo>
                        <a:pt x="383" y="349"/>
                      </a:lnTo>
                      <a:lnTo>
                        <a:pt x="387" y="356"/>
                      </a:lnTo>
                      <a:lnTo>
                        <a:pt x="389" y="362"/>
                      </a:lnTo>
                      <a:lnTo>
                        <a:pt x="391" y="369"/>
                      </a:lnTo>
                      <a:lnTo>
                        <a:pt x="391" y="377"/>
                      </a:lnTo>
                      <a:lnTo>
                        <a:pt x="391" y="392"/>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78" name="Forma libre 499">
                  <a:extLst>
                    <a:ext uri="{FF2B5EF4-FFF2-40B4-BE49-F238E27FC236}">
                      <a16:creationId xmlns:a16="http://schemas.microsoft.com/office/drawing/2014/main" id="{68AE01D6-25C7-B7A8-9A9E-9F1B9D92FB4A}"/>
                    </a:ext>
                  </a:extLst>
                </p:cNvPr>
                <p:cNvSpPr>
                  <a:spLocks/>
                </p:cNvSpPr>
                <p:nvPr/>
              </p:nvSpPr>
              <p:spPr bwMode="auto">
                <a:xfrm>
                  <a:off x="7349992" y="3540760"/>
                  <a:ext cx="133350" cy="33338"/>
                </a:xfrm>
                <a:custGeom>
                  <a:avLst/>
                  <a:gdLst>
                    <a:gd name="T0" fmla="*/ 0 w 421"/>
                    <a:gd name="T1" fmla="*/ 44 h 104"/>
                    <a:gd name="T2" fmla="*/ 2 w 421"/>
                    <a:gd name="T3" fmla="*/ 52 h 104"/>
                    <a:gd name="T4" fmla="*/ 5 w 421"/>
                    <a:gd name="T5" fmla="*/ 56 h 104"/>
                    <a:gd name="T6" fmla="*/ 6 w 421"/>
                    <a:gd name="T7" fmla="*/ 59 h 104"/>
                    <a:gd name="T8" fmla="*/ 11 w 421"/>
                    <a:gd name="T9" fmla="*/ 65 h 104"/>
                    <a:gd name="T10" fmla="*/ 13 w 421"/>
                    <a:gd name="T11" fmla="*/ 65 h 104"/>
                    <a:gd name="T12" fmla="*/ 31 w 421"/>
                    <a:gd name="T13" fmla="*/ 76 h 104"/>
                    <a:gd name="T14" fmla="*/ 32 w 421"/>
                    <a:gd name="T15" fmla="*/ 77 h 104"/>
                    <a:gd name="T16" fmla="*/ 41 w 421"/>
                    <a:gd name="T17" fmla="*/ 80 h 104"/>
                    <a:gd name="T18" fmla="*/ 45 w 421"/>
                    <a:gd name="T19" fmla="*/ 81 h 104"/>
                    <a:gd name="T20" fmla="*/ 53 w 421"/>
                    <a:gd name="T21" fmla="*/ 84 h 104"/>
                    <a:gd name="T22" fmla="*/ 61 w 421"/>
                    <a:gd name="T23" fmla="*/ 86 h 104"/>
                    <a:gd name="T24" fmla="*/ 66 w 421"/>
                    <a:gd name="T25" fmla="*/ 87 h 104"/>
                    <a:gd name="T26" fmla="*/ 98 w 421"/>
                    <a:gd name="T27" fmla="*/ 95 h 104"/>
                    <a:gd name="T28" fmla="*/ 133 w 421"/>
                    <a:gd name="T29" fmla="*/ 99 h 104"/>
                    <a:gd name="T30" fmla="*/ 197 w 421"/>
                    <a:gd name="T31" fmla="*/ 104 h 104"/>
                    <a:gd name="T32" fmla="*/ 211 w 421"/>
                    <a:gd name="T33" fmla="*/ 104 h 104"/>
                    <a:gd name="T34" fmla="*/ 225 w 421"/>
                    <a:gd name="T35" fmla="*/ 104 h 104"/>
                    <a:gd name="T36" fmla="*/ 289 w 421"/>
                    <a:gd name="T37" fmla="*/ 99 h 104"/>
                    <a:gd name="T38" fmla="*/ 322 w 421"/>
                    <a:gd name="T39" fmla="*/ 95 h 104"/>
                    <a:gd name="T40" fmla="*/ 356 w 421"/>
                    <a:gd name="T41" fmla="*/ 87 h 104"/>
                    <a:gd name="T42" fmla="*/ 360 w 421"/>
                    <a:gd name="T43" fmla="*/ 86 h 104"/>
                    <a:gd name="T44" fmla="*/ 368 w 421"/>
                    <a:gd name="T45" fmla="*/ 84 h 104"/>
                    <a:gd name="T46" fmla="*/ 376 w 421"/>
                    <a:gd name="T47" fmla="*/ 81 h 104"/>
                    <a:gd name="T48" fmla="*/ 379 w 421"/>
                    <a:gd name="T49" fmla="*/ 80 h 104"/>
                    <a:gd name="T50" fmla="*/ 390 w 421"/>
                    <a:gd name="T51" fmla="*/ 77 h 104"/>
                    <a:gd name="T52" fmla="*/ 391 w 421"/>
                    <a:gd name="T53" fmla="*/ 76 h 104"/>
                    <a:gd name="T54" fmla="*/ 409 w 421"/>
                    <a:gd name="T55" fmla="*/ 65 h 104"/>
                    <a:gd name="T56" fmla="*/ 409 w 421"/>
                    <a:gd name="T57" fmla="*/ 65 h 104"/>
                    <a:gd name="T58" fmla="*/ 416 w 421"/>
                    <a:gd name="T59" fmla="*/ 59 h 104"/>
                    <a:gd name="T60" fmla="*/ 417 w 421"/>
                    <a:gd name="T61" fmla="*/ 56 h 104"/>
                    <a:gd name="T62" fmla="*/ 420 w 421"/>
                    <a:gd name="T63" fmla="*/ 52 h 104"/>
                    <a:gd name="T64" fmla="*/ 421 w 421"/>
                    <a:gd name="T65" fmla="*/ 44 h 104"/>
                    <a:gd name="T66" fmla="*/ 410 w 421"/>
                    <a:gd name="T67" fmla="*/ 4 h 104"/>
                    <a:gd name="T68" fmla="*/ 386 w 421"/>
                    <a:gd name="T69" fmla="*/ 10 h 104"/>
                    <a:gd name="T70" fmla="*/ 344 w 421"/>
                    <a:gd name="T71" fmla="*/ 19 h 104"/>
                    <a:gd name="T72" fmla="*/ 284 w 421"/>
                    <a:gd name="T73" fmla="*/ 25 h 104"/>
                    <a:gd name="T74" fmla="*/ 231 w 421"/>
                    <a:gd name="T75" fmla="*/ 28 h 104"/>
                    <a:gd name="T76" fmla="*/ 191 w 421"/>
                    <a:gd name="T77" fmla="*/ 28 h 104"/>
                    <a:gd name="T78" fmla="*/ 138 w 421"/>
                    <a:gd name="T79" fmla="*/ 25 h 104"/>
                    <a:gd name="T80" fmla="*/ 78 w 421"/>
                    <a:gd name="T81" fmla="*/ 19 h 104"/>
                    <a:gd name="T82" fmla="*/ 35 w 421"/>
                    <a:gd name="T83" fmla="*/ 10 h 104"/>
                    <a:gd name="T84" fmla="*/ 10 w 421"/>
                    <a:gd name="T85"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1" h="104">
                      <a:moveTo>
                        <a:pt x="0" y="0"/>
                      </a:moveTo>
                      <a:lnTo>
                        <a:pt x="0" y="44"/>
                      </a:lnTo>
                      <a:lnTo>
                        <a:pt x="1" y="48"/>
                      </a:lnTo>
                      <a:lnTo>
                        <a:pt x="2" y="52"/>
                      </a:lnTo>
                      <a:lnTo>
                        <a:pt x="3" y="54"/>
                      </a:lnTo>
                      <a:lnTo>
                        <a:pt x="5" y="56"/>
                      </a:lnTo>
                      <a:lnTo>
                        <a:pt x="5" y="57"/>
                      </a:lnTo>
                      <a:lnTo>
                        <a:pt x="6" y="59"/>
                      </a:lnTo>
                      <a:lnTo>
                        <a:pt x="8" y="62"/>
                      </a:lnTo>
                      <a:lnTo>
                        <a:pt x="11" y="65"/>
                      </a:lnTo>
                      <a:lnTo>
                        <a:pt x="11" y="65"/>
                      </a:lnTo>
                      <a:lnTo>
                        <a:pt x="13" y="65"/>
                      </a:lnTo>
                      <a:lnTo>
                        <a:pt x="20" y="70"/>
                      </a:lnTo>
                      <a:lnTo>
                        <a:pt x="31" y="76"/>
                      </a:lnTo>
                      <a:lnTo>
                        <a:pt x="31" y="76"/>
                      </a:lnTo>
                      <a:lnTo>
                        <a:pt x="32" y="77"/>
                      </a:lnTo>
                      <a:lnTo>
                        <a:pt x="36" y="79"/>
                      </a:lnTo>
                      <a:lnTo>
                        <a:pt x="41" y="80"/>
                      </a:lnTo>
                      <a:lnTo>
                        <a:pt x="44" y="81"/>
                      </a:lnTo>
                      <a:lnTo>
                        <a:pt x="45" y="81"/>
                      </a:lnTo>
                      <a:lnTo>
                        <a:pt x="49" y="83"/>
                      </a:lnTo>
                      <a:lnTo>
                        <a:pt x="53" y="84"/>
                      </a:lnTo>
                      <a:lnTo>
                        <a:pt x="58" y="85"/>
                      </a:lnTo>
                      <a:lnTo>
                        <a:pt x="61" y="86"/>
                      </a:lnTo>
                      <a:lnTo>
                        <a:pt x="64" y="87"/>
                      </a:lnTo>
                      <a:lnTo>
                        <a:pt x="66" y="87"/>
                      </a:lnTo>
                      <a:lnTo>
                        <a:pt x="82" y="92"/>
                      </a:lnTo>
                      <a:lnTo>
                        <a:pt x="98" y="95"/>
                      </a:lnTo>
                      <a:lnTo>
                        <a:pt x="115" y="97"/>
                      </a:lnTo>
                      <a:lnTo>
                        <a:pt x="133" y="99"/>
                      </a:lnTo>
                      <a:lnTo>
                        <a:pt x="166" y="102"/>
                      </a:lnTo>
                      <a:lnTo>
                        <a:pt x="197" y="104"/>
                      </a:lnTo>
                      <a:lnTo>
                        <a:pt x="203" y="104"/>
                      </a:lnTo>
                      <a:lnTo>
                        <a:pt x="211" y="104"/>
                      </a:lnTo>
                      <a:lnTo>
                        <a:pt x="217" y="104"/>
                      </a:lnTo>
                      <a:lnTo>
                        <a:pt x="225" y="104"/>
                      </a:lnTo>
                      <a:lnTo>
                        <a:pt x="255" y="102"/>
                      </a:lnTo>
                      <a:lnTo>
                        <a:pt x="289" y="99"/>
                      </a:lnTo>
                      <a:lnTo>
                        <a:pt x="306" y="97"/>
                      </a:lnTo>
                      <a:lnTo>
                        <a:pt x="322" y="95"/>
                      </a:lnTo>
                      <a:lnTo>
                        <a:pt x="340" y="92"/>
                      </a:lnTo>
                      <a:lnTo>
                        <a:pt x="356" y="87"/>
                      </a:lnTo>
                      <a:lnTo>
                        <a:pt x="358" y="87"/>
                      </a:lnTo>
                      <a:lnTo>
                        <a:pt x="360" y="86"/>
                      </a:lnTo>
                      <a:lnTo>
                        <a:pt x="364" y="85"/>
                      </a:lnTo>
                      <a:lnTo>
                        <a:pt x="368" y="84"/>
                      </a:lnTo>
                      <a:lnTo>
                        <a:pt x="372" y="83"/>
                      </a:lnTo>
                      <a:lnTo>
                        <a:pt x="376" y="81"/>
                      </a:lnTo>
                      <a:lnTo>
                        <a:pt x="378" y="81"/>
                      </a:lnTo>
                      <a:lnTo>
                        <a:pt x="379" y="80"/>
                      </a:lnTo>
                      <a:lnTo>
                        <a:pt x="385" y="79"/>
                      </a:lnTo>
                      <a:lnTo>
                        <a:pt x="390" y="77"/>
                      </a:lnTo>
                      <a:lnTo>
                        <a:pt x="390" y="76"/>
                      </a:lnTo>
                      <a:lnTo>
                        <a:pt x="391" y="76"/>
                      </a:lnTo>
                      <a:lnTo>
                        <a:pt x="401" y="70"/>
                      </a:lnTo>
                      <a:lnTo>
                        <a:pt x="409" y="65"/>
                      </a:lnTo>
                      <a:lnTo>
                        <a:pt x="409" y="65"/>
                      </a:lnTo>
                      <a:lnTo>
                        <a:pt x="409" y="65"/>
                      </a:lnTo>
                      <a:lnTo>
                        <a:pt x="413" y="62"/>
                      </a:lnTo>
                      <a:lnTo>
                        <a:pt x="416" y="59"/>
                      </a:lnTo>
                      <a:lnTo>
                        <a:pt x="417" y="57"/>
                      </a:lnTo>
                      <a:lnTo>
                        <a:pt x="417" y="56"/>
                      </a:lnTo>
                      <a:lnTo>
                        <a:pt x="419" y="54"/>
                      </a:lnTo>
                      <a:lnTo>
                        <a:pt x="420" y="52"/>
                      </a:lnTo>
                      <a:lnTo>
                        <a:pt x="421" y="48"/>
                      </a:lnTo>
                      <a:lnTo>
                        <a:pt x="421" y="44"/>
                      </a:lnTo>
                      <a:lnTo>
                        <a:pt x="421" y="0"/>
                      </a:lnTo>
                      <a:lnTo>
                        <a:pt x="410" y="4"/>
                      </a:lnTo>
                      <a:lnTo>
                        <a:pt x="399" y="7"/>
                      </a:lnTo>
                      <a:lnTo>
                        <a:pt x="386" y="10"/>
                      </a:lnTo>
                      <a:lnTo>
                        <a:pt x="373" y="13"/>
                      </a:lnTo>
                      <a:lnTo>
                        <a:pt x="344" y="19"/>
                      </a:lnTo>
                      <a:lnTo>
                        <a:pt x="314" y="23"/>
                      </a:lnTo>
                      <a:lnTo>
                        <a:pt x="284" y="25"/>
                      </a:lnTo>
                      <a:lnTo>
                        <a:pt x="256" y="27"/>
                      </a:lnTo>
                      <a:lnTo>
                        <a:pt x="231" y="28"/>
                      </a:lnTo>
                      <a:lnTo>
                        <a:pt x="211" y="28"/>
                      </a:lnTo>
                      <a:lnTo>
                        <a:pt x="191" y="28"/>
                      </a:lnTo>
                      <a:lnTo>
                        <a:pt x="166" y="27"/>
                      </a:lnTo>
                      <a:lnTo>
                        <a:pt x="138" y="25"/>
                      </a:lnTo>
                      <a:lnTo>
                        <a:pt x="108" y="23"/>
                      </a:lnTo>
                      <a:lnTo>
                        <a:pt x="78" y="19"/>
                      </a:lnTo>
                      <a:lnTo>
                        <a:pt x="49" y="13"/>
                      </a:lnTo>
                      <a:lnTo>
                        <a:pt x="35" y="10"/>
                      </a:lnTo>
                      <a:lnTo>
                        <a:pt x="22" y="7"/>
                      </a:lnTo>
                      <a:lnTo>
                        <a:pt x="10" y="4"/>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79" name="Forma libre 500">
                  <a:extLst>
                    <a:ext uri="{FF2B5EF4-FFF2-40B4-BE49-F238E27FC236}">
                      <a16:creationId xmlns:a16="http://schemas.microsoft.com/office/drawing/2014/main" id="{08A50201-0155-6DD0-E768-F9E31AC9D47F}"/>
                    </a:ext>
                  </a:extLst>
                </p:cNvPr>
                <p:cNvSpPr>
                  <a:spLocks/>
                </p:cNvSpPr>
                <p:nvPr/>
              </p:nvSpPr>
              <p:spPr bwMode="auto">
                <a:xfrm>
                  <a:off x="7349992" y="3416935"/>
                  <a:ext cx="133350" cy="28575"/>
                </a:xfrm>
                <a:custGeom>
                  <a:avLst/>
                  <a:gdLst>
                    <a:gd name="T0" fmla="*/ 420 w 420"/>
                    <a:gd name="T1" fmla="*/ 58 h 90"/>
                    <a:gd name="T2" fmla="*/ 419 w 420"/>
                    <a:gd name="T3" fmla="*/ 55 h 90"/>
                    <a:gd name="T4" fmla="*/ 418 w 420"/>
                    <a:gd name="T5" fmla="*/ 50 h 90"/>
                    <a:gd name="T6" fmla="*/ 416 w 420"/>
                    <a:gd name="T7" fmla="*/ 47 h 90"/>
                    <a:gd name="T8" fmla="*/ 413 w 420"/>
                    <a:gd name="T9" fmla="*/ 44 h 90"/>
                    <a:gd name="T10" fmla="*/ 406 w 420"/>
                    <a:gd name="T11" fmla="*/ 37 h 90"/>
                    <a:gd name="T12" fmla="*/ 397 w 420"/>
                    <a:gd name="T13" fmla="*/ 32 h 90"/>
                    <a:gd name="T14" fmla="*/ 386 w 420"/>
                    <a:gd name="T15" fmla="*/ 27 h 90"/>
                    <a:gd name="T16" fmla="*/ 374 w 420"/>
                    <a:gd name="T17" fmla="*/ 22 h 90"/>
                    <a:gd name="T18" fmla="*/ 360 w 420"/>
                    <a:gd name="T19" fmla="*/ 18 h 90"/>
                    <a:gd name="T20" fmla="*/ 345 w 420"/>
                    <a:gd name="T21" fmla="*/ 14 h 90"/>
                    <a:gd name="T22" fmla="*/ 313 w 420"/>
                    <a:gd name="T23" fmla="*/ 9 h 90"/>
                    <a:gd name="T24" fmla="*/ 277 w 420"/>
                    <a:gd name="T25" fmla="*/ 3 h 90"/>
                    <a:gd name="T26" fmla="*/ 243 w 420"/>
                    <a:gd name="T27" fmla="*/ 1 h 90"/>
                    <a:gd name="T28" fmla="*/ 210 w 420"/>
                    <a:gd name="T29" fmla="*/ 0 h 90"/>
                    <a:gd name="T30" fmla="*/ 172 w 420"/>
                    <a:gd name="T31" fmla="*/ 1 h 90"/>
                    <a:gd name="T32" fmla="*/ 133 w 420"/>
                    <a:gd name="T33" fmla="*/ 4 h 90"/>
                    <a:gd name="T34" fmla="*/ 113 w 420"/>
                    <a:gd name="T35" fmla="*/ 7 h 90"/>
                    <a:gd name="T36" fmla="*/ 94 w 420"/>
                    <a:gd name="T37" fmla="*/ 11 h 90"/>
                    <a:gd name="T38" fmla="*/ 76 w 420"/>
                    <a:gd name="T39" fmla="*/ 14 h 90"/>
                    <a:gd name="T40" fmla="*/ 59 w 420"/>
                    <a:gd name="T41" fmla="*/ 18 h 90"/>
                    <a:gd name="T42" fmla="*/ 59 w 420"/>
                    <a:gd name="T43" fmla="*/ 18 h 90"/>
                    <a:gd name="T44" fmla="*/ 55 w 420"/>
                    <a:gd name="T45" fmla="*/ 19 h 90"/>
                    <a:gd name="T46" fmla="*/ 52 w 420"/>
                    <a:gd name="T47" fmla="*/ 20 h 90"/>
                    <a:gd name="T48" fmla="*/ 48 w 420"/>
                    <a:gd name="T49" fmla="*/ 21 h 90"/>
                    <a:gd name="T50" fmla="*/ 44 w 420"/>
                    <a:gd name="T51" fmla="*/ 22 h 90"/>
                    <a:gd name="T52" fmla="*/ 43 w 420"/>
                    <a:gd name="T53" fmla="*/ 24 h 90"/>
                    <a:gd name="T54" fmla="*/ 40 w 420"/>
                    <a:gd name="T55" fmla="*/ 24 h 90"/>
                    <a:gd name="T56" fmla="*/ 35 w 420"/>
                    <a:gd name="T57" fmla="*/ 26 h 90"/>
                    <a:gd name="T58" fmla="*/ 31 w 420"/>
                    <a:gd name="T59" fmla="*/ 28 h 90"/>
                    <a:gd name="T60" fmla="*/ 30 w 420"/>
                    <a:gd name="T61" fmla="*/ 28 h 90"/>
                    <a:gd name="T62" fmla="*/ 30 w 420"/>
                    <a:gd name="T63" fmla="*/ 28 h 90"/>
                    <a:gd name="T64" fmla="*/ 19 w 420"/>
                    <a:gd name="T65" fmla="*/ 33 h 90"/>
                    <a:gd name="T66" fmla="*/ 12 w 420"/>
                    <a:gd name="T67" fmla="*/ 40 h 90"/>
                    <a:gd name="T68" fmla="*/ 10 w 420"/>
                    <a:gd name="T69" fmla="*/ 40 h 90"/>
                    <a:gd name="T70" fmla="*/ 10 w 420"/>
                    <a:gd name="T71" fmla="*/ 40 h 90"/>
                    <a:gd name="T72" fmla="*/ 7 w 420"/>
                    <a:gd name="T73" fmla="*/ 43 h 90"/>
                    <a:gd name="T74" fmla="*/ 5 w 420"/>
                    <a:gd name="T75" fmla="*/ 46 h 90"/>
                    <a:gd name="T76" fmla="*/ 4 w 420"/>
                    <a:gd name="T77" fmla="*/ 47 h 90"/>
                    <a:gd name="T78" fmla="*/ 4 w 420"/>
                    <a:gd name="T79" fmla="*/ 48 h 90"/>
                    <a:gd name="T80" fmla="*/ 2 w 420"/>
                    <a:gd name="T81" fmla="*/ 50 h 90"/>
                    <a:gd name="T82" fmla="*/ 1 w 420"/>
                    <a:gd name="T83" fmla="*/ 52 h 90"/>
                    <a:gd name="T84" fmla="*/ 0 w 420"/>
                    <a:gd name="T85" fmla="*/ 56 h 90"/>
                    <a:gd name="T86" fmla="*/ 0 w 420"/>
                    <a:gd name="T87" fmla="*/ 58 h 90"/>
                    <a:gd name="T88" fmla="*/ 8 w 420"/>
                    <a:gd name="T89" fmla="*/ 63 h 90"/>
                    <a:gd name="T90" fmla="*/ 22 w 420"/>
                    <a:gd name="T91" fmla="*/ 68 h 90"/>
                    <a:gd name="T92" fmla="*/ 43 w 420"/>
                    <a:gd name="T93" fmla="*/ 74 h 90"/>
                    <a:gd name="T94" fmla="*/ 67 w 420"/>
                    <a:gd name="T95" fmla="*/ 78 h 90"/>
                    <a:gd name="T96" fmla="*/ 96 w 420"/>
                    <a:gd name="T97" fmla="*/ 84 h 90"/>
                    <a:gd name="T98" fmla="*/ 131 w 420"/>
                    <a:gd name="T99" fmla="*/ 87 h 90"/>
                    <a:gd name="T100" fmla="*/ 168 w 420"/>
                    <a:gd name="T101" fmla="*/ 90 h 90"/>
                    <a:gd name="T102" fmla="*/ 210 w 420"/>
                    <a:gd name="T103" fmla="*/ 90 h 90"/>
                    <a:gd name="T104" fmla="*/ 251 w 420"/>
                    <a:gd name="T105" fmla="*/ 90 h 90"/>
                    <a:gd name="T106" fmla="*/ 289 w 420"/>
                    <a:gd name="T107" fmla="*/ 87 h 90"/>
                    <a:gd name="T108" fmla="*/ 323 w 420"/>
                    <a:gd name="T109" fmla="*/ 84 h 90"/>
                    <a:gd name="T110" fmla="*/ 353 w 420"/>
                    <a:gd name="T111" fmla="*/ 78 h 90"/>
                    <a:gd name="T112" fmla="*/ 377 w 420"/>
                    <a:gd name="T113" fmla="*/ 74 h 90"/>
                    <a:gd name="T114" fmla="*/ 398 w 420"/>
                    <a:gd name="T115" fmla="*/ 68 h 90"/>
                    <a:gd name="T116" fmla="*/ 412 w 420"/>
                    <a:gd name="T117" fmla="*/ 62 h 90"/>
                    <a:gd name="T118" fmla="*/ 420 w 420"/>
                    <a:gd name="T119" fmla="*/ 5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0" h="90">
                      <a:moveTo>
                        <a:pt x="420" y="58"/>
                      </a:moveTo>
                      <a:lnTo>
                        <a:pt x="419" y="55"/>
                      </a:lnTo>
                      <a:lnTo>
                        <a:pt x="418" y="50"/>
                      </a:lnTo>
                      <a:lnTo>
                        <a:pt x="416" y="47"/>
                      </a:lnTo>
                      <a:lnTo>
                        <a:pt x="413" y="44"/>
                      </a:lnTo>
                      <a:lnTo>
                        <a:pt x="406" y="37"/>
                      </a:lnTo>
                      <a:lnTo>
                        <a:pt x="397" y="32"/>
                      </a:lnTo>
                      <a:lnTo>
                        <a:pt x="386" y="27"/>
                      </a:lnTo>
                      <a:lnTo>
                        <a:pt x="374" y="22"/>
                      </a:lnTo>
                      <a:lnTo>
                        <a:pt x="360" y="18"/>
                      </a:lnTo>
                      <a:lnTo>
                        <a:pt x="345" y="14"/>
                      </a:lnTo>
                      <a:lnTo>
                        <a:pt x="313" y="9"/>
                      </a:lnTo>
                      <a:lnTo>
                        <a:pt x="277" y="3"/>
                      </a:lnTo>
                      <a:lnTo>
                        <a:pt x="243" y="1"/>
                      </a:lnTo>
                      <a:lnTo>
                        <a:pt x="210" y="0"/>
                      </a:lnTo>
                      <a:lnTo>
                        <a:pt x="172" y="1"/>
                      </a:lnTo>
                      <a:lnTo>
                        <a:pt x="133" y="4"/>
                      </a:lnTo>
                      <a:lnTo>
                        <a:pt x="113" y="7"/>
                      </a:lnTo>
                      <a:lnTo>
                        <a:pt x="94" y="11"/>
                      </a:lnTo>
                      <a:lnTo>
                        <a:pt x="76" y="14"/>
                      </a:lnTo>
                      <a:lnTo>
                        <a:pt x="59" y="18"/>
                      </a:lnTo>
                      <a:lnTo>
                        <a:pt x="59" y="18"/>
                      </a:lnTo>
                      <a:lnTo>
                        <a:pt x="55" y="19"/>
                      </a:lnTo>
                      <a:lnTo>
                        <a:pt x="52" y="20"/>
                      </a:lnTo>
                      <a:lnTo>
                        <a:pt x="48" y="21"/>
                      </a:lnTo>
                      <a:lnTo>
                        <a:pt x="44" y="22"/>
                      </a:lnTo>
                      <a:lnTo>
                        <a:pt x="43" y="24"/>
                      </a:lnTo>
                      <a:lnTo>
                        <a:pt x="40" y="24"/>
                      </a:lnTo>
                      <a:lnTo>
                        <a:pt x="35" y="26"/>
                      </a:lnTo>
                      <a:lnTo>
                        <a:pt x="31" y="28"/>
                      </a:lnTo>
                      <a:lnTo>
                        <a:pt x="30" y="28"/>
                      </a:lnTo>
                      <a:lnTo>
                        <a:pt x="30" y="28"/>
                      </a:lnTo>
                      <a:lnTo>
                        <a:pt x="19" y="33"/>
                      </a:lnTo>
                      <a:lnTo>
                        <a:pt x="12" y="40"/>
                      </a:lnTo>
                      <a:lnTo>
                        <a:pt x="10" y="40"/>
                      </a:lnTo>
                      <a:lnTo>
                        <a:pt x="10" y="40"/>
                      </a:lnTo>
                      <a:lnTo>
                        <a:pt x="7" y="43"/>
                      </a:lnTo>
                      <a:lnTo>
                        <a:pt x="5" y="46"/>
                      </a:lnTo>
                      <a:lnTo>
                        <a:pt x="4" y="47"/>
                      </a:lnTo>
                      <a:lnTo>
                        <a:pt x="4" y="48"/>
                      </a:lnTo>
                      <a:lnTo>
                        <a:pt x="2" y="50"/>
                      </a:lnTo>
                      <a:lnTo>
                        <a:pt x="1" y="52"/>
                      </a:lnTo>
                      <a:lnTo>
                        <a:pt x="0" y="56"/>
                      </a:lnTo>
                      <a:lnTo>
                        <a:pt x="0" y="58"/>
                      </a:lnTo>
                      <a:lnTo>
                        <a:pt x="8" y="63"/>
                      </a:lnTo>
                      <a:lnTo>
                        <a:pt x="22" y="68"/>
                      </a:lnTo>
                      <a:lnTo>
                        <a:pt x="43" y="74"/>
                      </a:lnTo>
                      <a:lnTo>
                        <a:pt x="67" y="78"/>
                      </a:lnTo>
                      <a:lnTo>
                        <a:pt x="96" y="84"/>
                      </a:lnTo>
                      <a:lnTo>
                        <a:pt x="131" y="87"/>
                      </a:lnTo>
                      <a:lnTo>
                        <a:pt x="168" y="90"/>
                      </a:lnTo>
                      <a:lnTo>
                        <a:pt x="210" y="90"/>
                      </a:lnTo>
                      <a:lnTo>
                        <a:pt x="251" y="90"/>
                      </a:lnTo>
                      <a:lnTo>
                        <a:pt x="289" y="87"/>
                      </a:lnTo>
                      <a:lnTo>
                        <a:pt x="323" y="84"/>
                      </a:lnTo>
                      <a:lnTo>
                        <a:pt x="353" y="78"/>
                      </a:lnTo>
                      <a:lnTo>
                        <a:pt x="377" y="74"/>
                      </a:lnTo>
                      <a:lnTo>
                        <a:pt x="398" y="68"/>
                      </a:lnTo>
                      <a:lnTo>
                        <a:pt x="412" y="62"/>
                      </a:lnTo>
                      <a:lnTo>
                        <a:pt x="420" y="58"/>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80" name="Forma libre 501">
                  <a:extLst>
                    <a:ext uri="{FF2B5EF4-FFF2-40B4-BE49-F238E27FC236}">
                      <a16:creationId xmlns:a16="http://schemas.microsoft.com/office/drawing/2014/main" id="{E030593D-AEDD-4698-6266-F7B03AD765C5}"/>
                    </a:ext>
                  </a:extLst>
                </p:cNvPr>
                <p:cNvSpPr>
                  <a:spLocks/>
                </p:cNvSpPr>
                <p:nvPr/>
              </p:nvSpPr>
              <p:spPr bwMode="auto">
                <a:xfrm>
                  <a:off x="7349992" y="3445510"/>
                  <a:ext cx="133350" cy="23813"/>
                </a:xfrm>
                <a:custGeom>
                  <a:avLst/>
                  <a:gdLst>
                    <a:gd name="T0" fmla="*/ 0 w 421"/>
                    <a:gd name="T1" fmla="*/ 0 h 75"/>
                    <a:gd name="T2" fmla="*/ 0 w 421"/>
                    <a:gd name="T3" fmla="*/ 42 h 75"/>
                    <a:gd name="T4" fmla="*/ 8 w 421"/>
                    <a:gd name="T5" fmla="*/ 46 h 75"/>
                    <a:gd name="T6" fmla="*/ 22 w 421"/>
                    <a:gd name="T7" fmla="*/ 52 h 75"/>
                    <a:gd name="T8" fmla="*/ 43 w 421"/>
                    <a:gd name="T9" fmla="*/ 57 h 75"/>
                    <a:gd name="T10" fmla="*/ 67 w 421"/>
                    <a:gd name="T11" fmla="*/ 62 h 75"/>
                    <a:gd name="T12" fmla="*/ 97 w 421"/>
                    <a:gd name="T13" fmla="*/ 68 h 75"/>
                    <a:gd name="T14" fmla="*/ 130 w 421"/>
                    <a:gd name="T15" fmla="*/ 71 h 75"/>
                    <a:gd name="T16" fmla="*/ 169 w 421"/>
                    <a:gd name="T17" fmla="*/ 74 h 75"/>
                    <a:gd name="T18" fmla="*/ 211 w 421"/>
                    <a:gd name="T19" fmla="*/ 75 h 75"/>
                    <a:gd name="T20" fmla="*/ 253 w 421"/>
                    <a:gd name="T21" fmla="*/ 74 h 75"/>
                    <a:gd name="T22" fmla="*/ 290 w 421"/>
                    <a:gd name="T23" fmla="*/ 71 h 75"/>
                    <a:gd name="T24" fmla="*/ 325 w 421"/>
                    <a:gd name="T25" fmla="*/ 68 h 75"/>
                    <a:gd name="T26" fmla="*/ 355 w 421"/>
                    <a:gd name="T27" fmla="*/ 62 h 75"/>
                    <a:gd name="T28" fmla="*/ 379 w 421"/>
                    <a:gd name="T29" fmla="*/ 57 h 75"/>
                    <a:gd name="T30" fmla="*/ 399 w 421"/>
                    <a:gd name="T31" fmla="*/ 52 h 75"/>
                    <a:gd name="T32" fmla="*/ 414 w 421"/>
                    <a:gd name="T33" fmla="*/ 46 h 75"/>
                    <a:gd name="T34" fmla="*/ 421 w 421"/>
                    <a:gd name="T35" fmla="*/ 42 h 75"/>
                    <a:gd name="T36" fmla="*/ 421 w 421"/>
                    <a:gd name="T37" fmla="*/ 0 h 75"/>
                    <a:gd name="T38" fmla="*/ 410 w 421"/>
                    <a:gd name="T39" fmla="*/ 4 h 75"/>
                    <a:gd name="T40" fmla="*/ 399 w 421"/>
                    <a:gd name="T41" fmla="*/ 8 h 75"/>
                    <a:gd name="T42" fmla="*/ 386 w 421"/>
                    <a:gd name="T43" fmla="*/ 12 h 75"/>
                    <a:gd name="T44" fmla="*/ 373 w 421"/>
                    <a:gd name="T45" fmla="*/ 14 h 75"/>
                    <a:gd name="T46" fmla="*/ 344 w 421"/>
                    <a:gd name="T47" fmla="*/ 19 h 75"/>
                    <a:gd name="T48" fmla="*/ 314 w 421"/>
                    <a:gd name="T49" fmla="*/ 24 h 75"/>
                    <a:gd name="T50" fmla="*/ 284 w 421"/>
                    <a:gd name="T51" fmla="*/ 27 h 75"/>
                    <a:gd name="T52" fmla="*/ 256 w 421"/>
                    <a:gd name="T53" fmla="*/ 28 h 75"/>
                    <a:gd name="T54" fmla="*/ 231 w 421"/>
                    <a:gd name="T55" fmla="*/ 29 h 75"/>
                    <a:gd name="T56" fmla="*/ 211 w 421"/>
                    <a:gd name="T57" fmla="*/ 30 h 75"/>
                    <a:gd name="T58" fmla="*/ 191 w 421"/>
                    <a:gd name="T59" fmla="*/ 29 h 75"/>
                    <a:gd name="T60" fmla="*/ 166 w 421"/>
                    <a:gd name="T61" fmla="*/ 28 h 75"/>
                    <a:gd name="T62" fmla="*/ 138 w 421"/>
                    <a:gd name="T63" fmla="*/ 27 h 75"/>
                    <a:gd name="T64" fmla="*/ 108 w 421"/>
                    <a:gd name="T65" fmla="*/ 24 h 75"/>
                    <a:gd name="T66" fmla="*/ 78 w 421"/>
                    <a:gd name="T67" fmla="*/ 19 h 75"/>
                    <a:gd name="T68" fmla="*/ 49 w 421"/>
                    <a:gd name="T69" fmla="*/ 15 h 75"/>
                    <a:gd name="T70" fmla="*/ 35 w 421"/>
                    <a:gd name="T71" fmla="*/ 12 h 75"/>
                    <a:gd name="T72" fmla="*/ 22 w 421"/>
                    <a:gd name="T73" fmla="*/ 8 h 75"/>
                    <a:gd name="T74" fmla="*/ 10 w 421"/>
                    <a:gd name="T75" fmla="*/ 4 h 75"/>
                    <a:gd name="T76" fmla="*/ 0 w 421"/>
                    <a:gd name="T77" fmla="*/ 0 h 75"/>
                    <a:gd name="T78" fmla="*/ 0 w 421"/>
                    <a:gd name="T7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1" h="75">
                      <a:moveTo>
                        <a:pt x="0" y="0"/>
                      </a:moveTo>
                      <a:lnTo>
                        <a:pt x="0" y="42"/>
                      </a:lnTo>
                      <a:lnTo>
                        <a:pt x="8" y="46"/>
                      </a:lnTo>
                      <a:lnTo>
                        <a:pt x="22" y="52"/>
                      </a:lnTo>
                      <a:lnTo>
                        <a:pt x="43" y="57"/>
                      </a:lnTo>
                      <a:lnTo>
                        <a:pt x="67" y="62"/>
                      </a:lnTo>
                      <a:lnTo>
                        <a:pt x="97" y="68"/>
                      </a:lnTo>
                      <a:lnTo>
                        <a:pt x="130" y="71"/>
                      </a:lnTo>
                      <a:lnTo>
                        <a:pt x="169" y="74"/>
                      </a:lnTo>
                      <a:lnTo>
                        <a:pt x="211" y="75"/>
                      </a:lnTo>
                      <a:lnTo>
                        <a:pt x="253" y="74"/>
                      </a:lnTo>
                      <a:lnTo>
                        <a:pt x="290" y="71"/>
                      </a:lnTo>
                      <a:lnTo>
                        <a:pt x="325" y="68"/>
                      </a:lnTo>
                      <a:lnTo>
                        <a:pt x="355" y="62"/>
                      </a:lnTo>
                      <a:lnTo>
                        <a:pt x="379" y="57"/>
                      </a:lnTo>
                      <a:lnTo>
                        <a:pt x="399" y="52"/>
                      </a:lnTo>
                      <a:lnTo>
                        <a:pt x="414" y="46"/>
                      </a:lnTo>
                      <a:lnTo>
                        <a:pt x="421" y="42"/>
                      </a:lnTo>
                      <a:lnTo>
                        <a:pt x="421" y="0"/>
                      </a:lnTo>
                      <a:lnTo>
                        <a:pt x="410" y="4"/>
                      </a:lnTo>
                      <a:lnTo>
                        <a:pt x="399" y="8"/>
                      </a:lnTo>
                      <a:lnTo>
                        <a:pt x="386" y="12"/>
                      </a:lnTo>
                      <a:lnTo>
                        <a:pt x="373" y="14"/>
                      </a:lnTo>
                      <a:lnTo>
                        <a:pt x="344" y="19"/>
                      </a:lnTo>
                      <a:lnTo>
                        <a:pt x="314" y="24"/>
                      </a:lnTo>
                      <a:lnTo>
                        <a:pt x="284" y="27"/>
                      </a:lnTo>
                      <a:lnTo>
                        <a:pt x="256" y="28"/>
                      </a:lnTo>
                      <a:lnTo>
                        <a:pt x="231" y="29"/>
                      </a:lnTo>
                      <a:lnTo>
                        <a:pt x="211" y="30"/>
                      </a:lnTo>
                      <a:lnTo>
                        <a:pt x="191" y="29"/>
                      </a:lnTo>
                      <a:lnTo>
                        <a:pt x="166" y="28"/>
                      </a:lnTo>
                      <a:lnTo>
                        <a:pt x="138" y="27"/>
                      </a:lnTo>
                      <a:lnTo>
                        <a:pt x="108" y="24"/>
                      </a:lnTo>
                      <a:lnTo>
                        <a:pt x="78" y="19"/>
                      </a:lnTo>
                      <a:lnTo>
                        <a:pt x="49" y="15"/>
                      </a:lnTo>
                      <a:lnTo>
                        <a:pt x="35" y="12"/>
                      </a:lnTo>
                      <a:lnTo>
                        <a:pt x="22" y="8"/>
                      </a:lnTo>
                      <a:lnTo>
                        <a:pt x="10" y="4"/>
                      </a:lnTo>
                      <a:lnTo>
                        <a:pt x="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81" name="Forma libre 502">
                  <a:extLst>
                    <a:ext uri="{FF2B5EF4-FFF2-40B4-BE49-F238E27FC236}">
                      <a16:creationId xmlns:a16="http://schemas.microsoft.com/office/drawing/2014/main" id="{8077B2F2-4257-F4EF-717C-BC28B82832EF}"/>
                    </a:ext>
                  </a:extLst>
                </p:cNvPr>
                <p:cNvSpPr>
                  <a:spLocks/>
                </p:cNvSpPr>
                <p:nvPr/>
              </p:nvSpPr>
              <p:spPr bwMode="auto">
                <a:xfrm>
                  <a:off x="7349992" y="3516947"/>
                  <a:ext cx="133350" cy="23813"/>
                </a:xfrm>
                <a:custGeom>
                  <a:avLst/>
                  <a:gdLst>
                    <a:gd name="T0" fmla="*/ 0 w 421"/>
                    <a:gd name="T1" fmla="*/ 0 h 75"/>
                    <a:gd name="T2" fmla="*/ 0 w 421"/>
                    <a:gd name="T3" fmla="*/ 42 h 75"/>
                    <a:gd name="T4" fmla="*/ 8 w 421"/>
                    <a:gd name="T5" fmla="*/ 48 h 75"/>
                    <a:gd name="T6" fmla="*/ 22 w 421"/>
                    <a:gd name="T7" fmla="*/ 53 h 75"/>
                    <a:gd name="T8" fmla="*/ 43 w 421"/>
                    <a:gd name="T9" fmla="*/ 58 h 75"/>
                    <a:gd name="T10" fmla="*/ 67 w 421"/>
                    <a:gd name="T11" fmla="*/ 64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4 h 75"/>
                    <a:gd name="T28" fmla="*/ 379 w 421"/>
                    <a:gd name="T29" fmla="*/ 58 h 75"/>
                    <a:gd name="T30" fmla="*/ 399 w 421"/>
                    <a:gd name="T31" fmla="*/ 53 h 75"/>
                    <a:gd name="T32" fmla="*/ 414 w 421"/>
                    <a:gd name="T33" fmla="*/ 48 h 75"/>
                    <a:gd name="T34" fmla="*/ 421 w 421"/>
                    <a:gd name="T35" fmla="*/ 42 h 75"/>
                    <a:gd name="T36" fmla="*/ 421 w 421"/>
                    <a:gd name="T37" fmla="*/ 0 h 75"/>
                    <a:gd name="T38" fmla="*/ 410 w 421"/>
                    <a:gd name="T39" fmla="*/ 5 h 75"/>
                    <a:gd name="T40" fmla="*/ 399 w 421"/>
                    <a:gd name="T41" fmla="*/ 9 h 75"/>
                    <a:gd name="T42" fmla="*/ 386 w 421"/>
                    <a:gd name="T43" fmla="*/ 12 h 75"/>
                    <a:gd name="T44" fmla="*/ 373 w 421"/>
                    <a:gd name="T45" fmla="*/ 15 h 75"/>
                    <a:gd name="T46" fmla="*/ 344 w 421"/>
                    <a:gd name="T47" fmla="*/ 21 h 75"/>
                    <a:gd name="T48" fmla="*/ 314 w 421"/>
                    <a:gd name="T49" fmla="*/ 24 h 75"/>
                    <a:gd name="T50" fmla="*/ 284 w 421"/>
                    <a:gd name="T51" fmla="*/ 27 h 75"/>
                    <a:gd name="T52" fmla="*/ 256 w 421"/>
                    <a:gd name="T53" fmla="*/ 29 h 75"/>
                    <a:gd name="T54" fmla="*/ 231 w 421"/>
                    <a:gd name="T55" fmla="*/ 30 h 75"/>
                    <a:gd name="T56" fmla="*/ 211 w 421"/>
                    <a:gd name="T57" fmla="*/ 30 h 75"/>
                    <a:gd name="T58" fmla="*/ 191 w 421"/>
                    <a:gd name="T59" fmla="*/ 30 h 75"/>
                    <a:gd name="T60" fmla="*/ 166 w 421"/>
                    <a:gd name="T61" fmla="*/ 29 h 75"/>
                    <a:gd name="T62" fmla="*/ 138 w 421"/>
                    <a:gd name="T63" fmla="*/ 27 h 75"/>
                    <a:gd name="T64" fmla="*/ 108 w 421"/>
                    <a:gd name="T65" fmla="*/ 24 h 75"/>
                    <a:gd name="T66" fmla="*/ 78 w 421"/>
                    <a:gd name="T67" fmla="*/ 21 h 75"/>
                    <a:gd name="T68" fmla="*/ 49 w 421"/>
                    <a:gd name="T69" fmla="*/ 15 h 75"/>
                    <a:gd name="T70" fmla="*/ 35 w 421"/>
                    <a:gd name="T71" fmla="*/ 12 h 75"/>
                    <a:gd name="T72" fmla="*/ 22 w 421"/>
                    <a:gd name="T73" fmla="*/ 9 h 75"/>
                    <a:gd name="T74" fmla="*/ 10 w 421"/>
                    <a:gd name="T75" fmla="*/ 5 h 75"/>
                    <a:gd name="T76" fmla="*/ 0 w 421"/>
                    <a:gd name="T77" fmla="*/ 1 h 75"/>
                    <a:gd name="T78" fmla="*/ 0 w 421"/>
                    <a:gd name="T7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1" h="75">
                      <a:moveTo>
                        <a:pt x="0" y="0"/>
                      </a:moveTo>
                      <a:lnTo>
                        <a:pt x="0" y="42"/>
                      </a:lnTo>
                      <a:lnTo>
                        <a:pt x="8" y="48"/>
                      </a:lnTo>
                      <a:lnTo>
                        <a:pt x="22" y="53"/>
                      </a:lnTo>
                      <a:lnTo>
                        <a:pt x="43" y="58"/>
                      </a:lnTo>
                      <a:lnTo>
                        <a:pt x="67" y="64"/>
                      </a:lnTo>
                      <a:lnTo>
                        <a:pt x="97" y="68"/>
                      </a:lnTo>
                      <a:lnTo>
                        <a:pt x="130" y="72"/>
                      </a:lnTo>
                      <a:lnTo>
                        <a:pt x="169" y="74"/>
                      </a:lnTo>
                      <a:lnTo>
                        <a:pt x="211" y="75"/>
                      </a:lnTo>
                      <a:lnTo>
                        <a:pt x="253" y="74"/>
                      </a:lnTo>
                      <a:lnTo>
                        <a:pt x="290" y="72"/>
                      </a:lnTo>
                      <a:lnTo>
                        <a:pt x="325" y="68"/>
                      </a:lnTo>
                      <a:lnTo>
                        <a:pt x="355" y="64"/>
                      </a:lnTo>
                      <a:lnTo>
                        <a:pt x="379" y="58"/>
                      </a:lnTo>
                      <a:lnTo>
                        <a:pt x="399" y="53"/>
                      </a:lnTo>
                      <a:lnTo>
                        <a:pt x="414" y="48"/>
                      </a:lnTo>
                      <a:lnTo>
                        <a:pt x="421" y="42"/>
                      </a:lnTo>
                      <a:lnTo>
                        <a:pt x="421" y="0"/>
                      </a:lnTo>
                      <a:lnTo>
                        <a:pt x="410" y="5"/>
                      </a:lnTo>
                      <a:lnTo>
                        <a:pt x="399" y="9"/>
                      </a:lnTo>
                      <a:lnTo>
                        <a:pt x="386" y="12"/>
                      </a:lnTo>
                      <a:lnTo>
                        <a:pt x="373" y="15"/>
                      </a:lnTo>
                      <a:lnTo>
                        <a:pt x="344" y="21"/>
                      </a:lnTo>
                      <a:lnTo>
                        <a:pt x="314" y="24"/>
                      </a:lnTo>
                      <a:lnTo>
                        <a:pt x="284" y="27"/>
                      </a:lnTo>
                      <a:lnTo>
                        <a:pt x="256" y="29"/>
                      </a:lnTo>
                      <a:lnTo>
                        <a:pt x="231" y="30"/>
                      </a:lnTo>
                      <a:lnTo>
                        <a:pt x="211" y="30"/>
                      </a:lnTo>
                      <a:lnTo>
                        <a:pt x="191" y="30"/>
                      </a:lnTo>
                      <a:lnTo>
                        <a:pt x="166" y="29"/>
                      </a:lnTo>
                      <a:lnTo>
                        <a:pt x="138" y="27"/>
                      </a:lnTo>
                      <a:lnTo>
                        <a:pt x="108" y="24"/>
                      </a:lnTo>
                      <a:lnTo>
                        <a:pt x="78" y="21"/>
                      </a:lnTo>
                      <a:lnTo>
                        <a:pt x="49" y="15"/>
                      </a:lnTo>
                      <a:lnTo>
                        <a:pt x="35" y="12"/>
                      </a:lnTo>
                      <a:lnTo>
                        <a:pt x="22" y="9"/>
                      </a:lnTo>
                      <a:lnTo>
                        <a:pt x="10" y="5"/>
                      </a:lnTo>
                      <a:lnTo>
                        <a:pt x="0" y="1"/>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82" name="Forma libre 503">
                  <a:extLst>
                    <a:ext uri="{FF2B5EF4-FFF2-40B4-BE49-F238E27FC236}">
                      <a16:creationId xmlns:a16="http://schemas.microsoft.com/office/drawing/2014/main" id="{85636ADF-CB3B-45C1-C926-725CE2F7EE41}"/>
                    </a:ext>
                  </a:extLst>
                </p:cNvPr>
                <p:cNvSpPr>
                  <a:spLocks/>
                </p:cNvSpPr>
                <p:nvPr/>
              </p:nvSpPr>
              <p:spPr bwMode="auto">
                <a:xfrm>
                  <a:off x="7349992" y="3493135"/>
                  <a:ext cx="133350" cy="23813"/>
                </a:xfrm>
                <a:custGeom>
                  <a:avLst/>
                  <a:gdLst>
                    <a:gd name="T0" fmla="*/ 0 w 421"/>
                    <a:gd name="T1" fmla="*/ 0 h 75"/>
                    <a:gd name="T2" fmla="*/ 0 w 421"/>
                    <a:gd name="T3" fmla="*/ 42 h 75"/>
                    <a:gd name="T4" fmla="*/ 8 w 421"/>
                    <a:gd name="T5" fmla="*/ 47 h 75"/>
                    <a:gd name="T6" fmla="*/ 22 w 421"/>
                    <a:gd name="T7" fmla="*/ 53 h 75"/>
                    <a:gd name="T8" fmla="*/ 43 w 421"/>
                    <a:gd name="T9" fmla="*/ 58 h 75"/>
                    <a:gd name="T10" fmla="*/ 67 w 421"/>
                    <a:gd name="T11" fmla="*/ 64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4 h 75"/>
                    <a:gd name="T28" fmla="*/ 379 w 421"/>
                    <a:gd name="T29" fmla="*/ 58 h 75"/>
                    <a:gd name="T30" fmla="*/ 399 w 421"/>
                    <a:gd name="T31" fmla="*/ 53 h 75"/>
                    <a:gd name="T32" fmla="*/ 414 w 421"/>
                    <a:gd name="T33" fmla="*/ 47 h 75"/>
                    <a:gd name="T34" fmla="*/ 421 w 421"/>
                    <a:gd name="T35" fmla="*/ 42 h 75"/>
                    <a:gd name="T36" fmla="*/ 421 w 421"/>
                    <a:gd name="T37" fmla="*/ 0 h 75"/>
                    <a:gd name="T38" fmla="*/ 410 w 421"/>
                    <a:gd name="T39" fmla="*/ 5 h 75"/>
                    <a:gd name="T40" fmla="*/ 399 w 421"/>
                    <a:gd name="T41" fmla="*/ 9 h 75"/>
                    <a:gd name="T42" fmla="*/ 386 w 421"/>
                    <a:gd name="T43" fmla="*/ 12 h 75"/>
                    <a:gd name="T44" fmla="*/ 373 w 421"/>
                    <a:gd name="T45" fmla="*/ 15 h 75"/>
                    <a:gd name="T46" fmla="*/ 344 w 421"/>
                    <a:gd name="T47" fmla="*/ 21 h 75"/>
                    <a:gd name="T48" fmla="*/ 314 w 421"/>
                    <a:gd name="T49" fmla="*/ 24 h 75"/>
                    <a:gd name="T50" fmla="*/ 284 w 421"/>
                    <a:gd name="T51" fmla="*/ 27 h 75"/>
                    <a:gd name="T52" fmla="*/ 256 w 421"/>
                    <a:gd name="T53" fmla="*/ 29 h 75"/>
                    <a:gd name="T54" fmla="*/ 231 w 421"/>
                    <a:gd name="T55" fmla="*/ 30 h 75"/>
                    <a:gd name="T56" fmla="*/ 211 w 421"/>
                    <a:gd name="T57" fmla="*/ 30 h 75"/>
                    <a:gd name="T58" fmla="*/ 191 w 421"/>
                    <a:gd name="T59" fmla="*/ 30 h 75"/>
                    <a:gd name="T60" fmla="*/ 166 w 421"/>
                    <a:gd name="T61" fmla="*/ 29 h 75"/>
                    <a:gd name="T62" fmla="*/ 138 w 421"/>
                    <a:gd name="T63" fmla="*/ 27 h 75"/>
                    <a:gd name="T64" fmla="*/ 108 w 421"/>
                    <a:gd name="T65" fmla="*/ 24 h 75"/>
                    <a:gd name="T66" fmla="*/ 78 w 421"/>
                    <a:gd name="T67" fmla="*/ 21 h 75"/>
                    <a:gd name="T68" fmla="*/ 49 w 421"/>
                    <a:gd name="T69" fmla="*/ 15 h 75"/>
                    <a:gd name="T70" fmla="*/ 35 w 421"/>
                    <a:gd name="T71" fmla="*/ 12 h 75"/>
                    <a:gd name="T72" fmla="*/ 22 w 421"/>
                    <a:gd name="T73" fmla="*/ 9 h 75"/>
                    <a:gd name="T74" fmla="*/ 10 w 421"/>
                    <a:gd name="T75" fmla="*/ 5 h 75"/>
                    <a:gd name="T76" fmla="*/ 0 w 421"/>
                    <a:gd name="T7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75">
                      <a:moveTo>
                        <a:pt x="0" y="0"/>
                      </a:moveTo>
                      <a:lnTo>
                        <a:pt x="0" y="42"/>
                      </a:lnTo>
                      <a:lnTo>
                        <a:pt x="8" y="47"/>
                      </a:lnTo>
                      <a:lnTo>
                        <a:pt x="22" y="53"/>
                      </a:lnTo>
                      <a:lnTo>
                        <a:pt x="43" y="58"/>
                      </a:lnTo>
                      <a:lnTo>
                        <a:pt x="67" y="64"/>
                      </a:lnTo>
                      <a:lnTo>
                        <a:pt x="97" y="68"/>
                      </a:lnTo>
                      <a:lnTo>
                        <a:pt x="130" y="72"/>
                      </a:lnTo>
                      <a:lnTo>
                        <a:pt x="169" y="74"/>
                      </a:lnTo>
                      <a:lnTo>
                        <a:pt x="211" y="75"/>
                      </a:lnTo>
                      <a:lnTo>
                        <a:pt x="253" y="74"/>
                      </a:lnTo>
                      <a:lnTo>
                        <a:pt x="290" y="72"/>
                      </a:lnTo>
                      <a:lnTo>
                        <a:pt x="325" y="68"/>
                      </a:lnTo>
                      <a:lnTo>
                        <a:pt x="355" y="64"/>
                      </a:lnTo>
                      <a:lnTo>
                        <a:pt x="379" y="58"/>
                      </a:lnTo>
                      <a:lnTo>
                        <a:pt x="399" y="53"/>
                      </a:lnTo>
                      <a:lnTo>
                        <a:pt x="414" y="47"/>
                      </a:lnTo>
                      <a:lnTo>
                        <a:pt x="421" y="42"/>
                      </a:lnTo>
                      <a:lnTo>
                        <a:pt x="421" y="0"/>
                      </a:lnTo>
                      <a:lnTo>
                        <a:pt x="410" y="5"/>
                      </a:lnTo>
                      <a:lnTo>
                        <a:pt x="399" y="9"/>
                      </a:lnTo>
                      <a:lnTo>
                        <a:pt x="386" y="12"/>
                      </a:lnTo>
                      <a:lnTo>
                        <a:pt x="373" y="15"/>
                      </a:lnTo>
                      <a:lnTo>
                        <a:pt x="344" y="21"/>
                      </a:lnTo>
                      <a:lnTo>
                        <a:pt x="314" y="24"/>
                      </a:lnTo>
                      <a:lnTo>
                        <a:pt x="284" y="27"/>
                      </a:lnTo>
                      <a:lnTo>
                        <a:pt x="256" y="29"/>
                      </a:lnTo>
                      <a:lnTo>
                        <a:pt x="231" y="30"/>
                      </a:lnTo>
                      <a:lnTo>
                        <a:pt x="211" y="30"/>
                      </a:lnTo>
                      <a:lnTo>
                        <a:pt x="191" y="30"/>
                      </a:lnTo>
                      <a:lnTo>
                        <a:pt x="166" y="29"/>
                      </a:lnTo>
                      <a:lnTo>
                        <a:pt x="138" y="27"/>
                      </a:lnTo>
                      <a:lnTo>
                        <a:pt x="108" y="24"/>
                      </a:lnTo>
                      <a:lnTo>
                        <a:pt x="78" y="21"/>
                      </a:lnTo>
                      <a:lnTo>
                        <a:pt x="49" y="15"/>
                      </a:lnTo>
                      <a:lnTo>
                        <a:pt x="35" y="12"/>
                      </a:lnTo>
                      <a:lnTo>
                        <a:pt x="22" y="9"/>
                      </a:lnTo>
                      <a:lnTo>
                        <a:pt x="10" y="5"/>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83" name="Forma libre 504">
                  <a:extLst>
                    <a:ext uri="{FF2B5EF4-FFF2-40B4-BE49-F238E27FC236}">
                      <a16:creationId xmlns:a16="http://schemas.microsoft.com/office/drawing/2014/main" id="{92E27071-2199-0D55-D9FA-663205BF9119}"/>
                    </a:ext>
                  </a:extLst>
                </p:cNvPr>
                <p:cNvSpPr>
                  <a:spLocks/>
                </p:cNvSpPr>
                <p:nvPr/>
              </p:nvSpPr>
              <p:spPr bwMode="auto">
                <a:xfrm>
                  <a:off x="7349992" y="3469322"/>
                  <a:ext cx="133350" cy="23813"/>
                </a:xfrm>
                <a:custGeom>
                  <a:avLst/>
                  <a:gdLst>
                    <a:gd name="T0" fmla="*/ 0 w 421"/>
                    <a:gd name="T1" fmla="*/ 0 h 75"/>
                    <a:gd name="T2" fmla="*/ 0 w 421"/>
                    <a:gd name="T3" fmla="*/ 42 h 75"/>
                    <a:gd name="T4" fmla="*/ 8 w 421"/>
                    <a:gd name="T5" fmla="*/ 46 h 75"/>
                    <a:gd name="T6" fmla="*/ 22 w 421"/>
                    <a:gd name="T7" fmla="*/ 52 h 75"/>
                    <a:gd name="T8" fmla="*/ 43 w 421"/>
                    <a:gd name="T9" fmla="*/ 58 h 75"/>
                    <a:gd name="T10" fmla="*/ 67 w 421"/>
                    <a:gd name="T11" fmla="*/ 63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3 h 75"/>
                    <a:gd name="T28" fmla="*/ 379 w 421"/>
                    <a:gd name="T29" fmla="*/ 58 h 75"/>
                    <a:gd name="T30" fmla="*/ 399 w 421"/>
                    <a:gd name="T31" fmla="*/ 52 h 75"/>
                    <a:gd name="T32" fmla="*/ 414 w 421"/>
                    <a:gd name="T33" fmla="*/ 47 h 75"/>
                    <a:gd name="T34" fmla="*/ 421 w 421"/>
                    <a:gd name="T35" fmla="*/ 42 h 75"/>
                    <a:gd name="T36" fmla="*/ 421 w 421"/>
                    <a:gd name="T37" fmla="*/ 0 h 75"/>
                    <a:gd name="T38" fmla="*/ 410 w 421"/>
                    <a:gd name="T39" fmla="*/ 4 h 75"/>
                    <a:gd name="T40" fmla="*/ 399 w 421"/>
                    <a:gd name="T41" fmla="*/ 9 h 75"/>
                    <a:gd name="T42" fmla="*/ 386 w 421"/>
                    <a:gd name="T43" fmla="*/ 12 h 75"/>
                    <a:gd name="T44" fmla="*/ 373 w 421"/>
                    <a:gd name="T45" fmla="*/ 15 h 75"/>
                    <a:gd name="T46" fmla="*/ 344 w 421"/>
                    <a:gd name="T47" fmla="*/ 19 h 75"/>
                    <a:gd name="T48" fmla="*/ 314 w 421"/>
                    <a:gd name="T49" fmla="*/ 24 h 75"/>
                    <a:gd name="T50" fmla="*/ 284 w 421"/>
                    <a:gd name="T51" fmla="*/ 27 h 75"/>
                    <a:gd name="T52" fmla="*/ 256 w 421"/>
                    <a:gd name="T53" fmla="*/ 29 h 75"/>
                    <a:gd name="T54" fmla="*/ 231 w 421"/>
                    <a:gd name="T55" fmla="*/ 29 h 75"/>
                    <a:gd name="T56" fmla="*/ 211 w 421"/>
                    <a:gd name="T57" fmla="*/ 30 h 75"/>
                    <a:gd name="T58" fmla="*/ 191 w 421"/>
                    <a:gd name="T59" fmla="*/ 29 h 75"/>
                    <a:gd name="T60" fmla="*/ 166 w 421"/>
                    <a:gd name="T61" fmla="*/ 28 h 75"/>
                    <a:gd name="T62" fmla="*/ 138 w 421"/>
                    <a:gd name="T63" fmla="*/ 27 h 75"/>
                    <a:gd name="T64" fmla="*/ 108 w 421"/>
                    <a:gd name="T65" fmla="*/ 24 h 75"/>
                    <a:gd name="T66" fmla="*/ 78 w 421"/>
                    <a:gd name="T67" fmla="*/ 19 h 75"/>
                    <a:gd name="T68" fmla="*/ 49 w 421"/>
                    <a:gd name="T69" fmla="*/ 15 h 75"/>
                    <a:gd name="T70" fmla="*/ 35 w 421"/>
                    <a:gd name="T71" fmla="*/ 12 h 75"/>
                    <a:gd name="T72" fmla="*/ 22 w 421"/>
                    <a:gd name="T73" fmla="*/ 9 h 75"/>
                    <a:gd name="T74" fmla="*/ 10 w 421"/>
                    <a:gd name="T75" fmla="*/ 4 h 75"/>
                    <a:gd name="T76" fmla="*/ 0 w 421"/>
                    <a:gd name="T7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75">
                      <a:moveTo>
                        <a:pt x="0" y="0"/>
                      </a:moveTo>
                      <a:lnTo>
                        <a:pt x="0" y="42"/>
                      </a:lnTo>
                      <a:lnTo>
                        <a:pt x="8" y="46"/>
                      </a:lnTo>
                      <a:lnTo>
                        <a:pt x="22" y="52"/>
                      </a:lnTo>
                      <a:lnTo>
                        <a:pt x="43" y="58"/>
                      </a:lnTo>
                      <a:lnTo>
                        <a:pt x="67" y="63"/>
                      </a:lnTo>
                      <a:lnTo>
                        <a:pt x="97" y="68"/>
                      </a:lnTo>
                      <a:lnTo>
                        <a:pt x="130" y="72"/>
                      </a:lnTo>
                      <a:lnTo>
                        <a:pt x="169" y="74"/>
                      </a:lnTo>
                      <a:lnTo>
                        <a:pt x="211" y="75"/>
                      </a:lnTo>
                      <a:lnTo>
                        <a:pt x="253" y="74"/>
                      </a:lnTo>
                      <a:lnTo>
                        <a:pt x="290" y="72"/>
                      </a:lnTo>
                      <a:lnTo>
                        <a:pt x="325" y="68"/>
                      </a:lnTo>
                      <a:lnTo>
                        <a:pt x="355" y="63"/>
                      </a:lnTo>
                      <a:lnTo>
                        <a:pt x="379" y="58"/>
                      </a:lnTo>
                      <a:lnTo>
                        <a:pt x="399" y="52"/>
                      </a:lnTo>
                      <a:lnTo>
                        <a:pt x="414" y="47"/>
                      </a:lnTo>
                      <a:lnTo>
                        <a:pt x="421" y="42"/>
                      </a:lnTo>
                      <a:lnTo>
                        <a:pt x="421" y="0"/>
                      </a:lnTo>
                      <a:lnTo>
                        <a:pt x="410" y="4"/>
                      </a:lnTo>
                      <a:lnTo>
                        <a:pt x="399" y="9"/>
                      </a:lnTo>
                      <a:lnTo>
                        <a:pt x="386" y="12"/>
                      </a:lnTo>
                      <a:lnTo>
                        <a:pt x="373" y="15"/>
                      </a:lnTo>
                      <a:lnTo>
                        <a:pt x="344" y="19"/>
                      </a:lnTo>
                      <a:lnTo>
                        <a:pt x="314" y="24"/>
                      </a:lnTo>
                      <a:lnTo>
                        <a:pt x="284" y="27"/>
                      </a:lnTo>
                      <a:lnTo>
                        <a:pt x="256" y="29"/>
                      </a:lnTo>
                      <a:lnTo>
                        <a:pt x="231" y="29"/>
                      </a:lnTo>
                      <a:lnTo>
                        <a:pt x="211" y="30"/>
                      </a:lnTo>
                      <a:lnTo>
                        <a:pt x="191" y="29"/>
                      </a:lnTo>
                      <a:lnTo>
                        <a:pt x="166" y="28"/>
                      </a:lnTo>
                      <a:lnTo>
                        <a:pt x="138" y="27"/>
                      </a:lnTo>
                      <a:lnTo>
                        <a:pt x="108" y="24"/>
                      </a:lnTo>
                      <a:lnTo>
                        <a:pt x="78" y="19"/>
                      </a:lnTo>
                      <a:lnTo>
                        <a:pt x="49" y="15"/>
                      </a:lnTo>
                      <a:lnTo>
                        <a:pt x="35" y="12"/>
                      </a:lnTo>
                      <a:lnTo>
                        <a:pt x="22" y="9"/>
                      </a:lnTo>
                      <a:lnTo>
                        <a:pt x="10" y="4"/>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grpSp>
          <p:sp>
            <p:nvSpPr>
              <p:cNvPr id="99" name="Forma libre 950" descr="Ícono de un pedazo de papel.">
                <a:extLst>
                  <a:ext uri="{FF2B5EF4-FFF2-40B4-BE49-F238E27FC236}">
                    <a16:creationId xmlns:a16="http://schemas.microsoft.com/office/drawing/2014/main" id="{FC4C07C9-1476-63C4-462A-F7FC4DB59BE1}"/>
                  </a:ext>
                </a:extLst>
              </p:cNvPr>
              <p:cNvSpPr>
                <a:spLocks noEditPoints="1"/>
              </p:cNvSpPr>
              <p:nvPr/>
            </p:nvSpPr>
            <p:spPr bwMode="auto">
              <a:xfrm>
                <a:off x="6527349" y="5763568"/>
                <a:ext cx="196024" cy="246221"/>
              </a:xfrm>
              <a:custGeom>
                <a:avLst/>
                <a:gdLst>
                  <a:gd name="T0" fmla="*/ 542 w 553"/>
                  <a:gd name="T1" fmla="*/ 205 h 722"/>
                  <a:gd name="T2" fmla="*/ 323 w 553"/>
                  <a:gd name="T3" fmla="*/ 313 h 722"/>
                  <a:gd name="T4" fmla="*/ 312 w 553"/>
                  <a:gd name="T5" fmla="*/ 306 h 722"/>
                  <a:gd name="T6" fmla="*/ 315 w 553"/>
                  <a:gd name="T7" fmla="*/ 293 h 722"/>
                  <a:gd name="T8" fmla="*/ 444 w 553"/>
                  <a:gd name="T9" fmla="*/ 289 h 722"/>
                  <a:gd name="T10" fmla="*/ 455 w 553"/>
                  <a:gd name="T11" fmla="*/ 297 h 722"/>
                  <a:gd name="T12" fmla="*/ 452 w 553"/>
                  <a:gd name="T13" fmla="*/ 310 h 722"/>
                  <a:gd name="T14" fmla="*/ 444 w 553"/>
                  <a:gd name="T15" fmla="*/ 433 h 722"/>
                  <a:gd name="T16" fmla="*/ 315 w 553"/>
                  <a:gd name="T17" fmla="*/ 430 h 722"/>
                  <a:gd name="T18" fmla="*/ 312 w 553"/>
                  <a:gd name="T19" fmla="*/ 417 h 722"/>
                  <a:gd name="T20" fmla="*/ 323 w 553"/>
                  <a:gd name="T21" fmla="*/ 409 h 722"/>
                  <a:gd name="T22" fmla="*/ 452 w 553"/>
                  <a:gd name="T23" fmla="*/ 413 h 722"/>
                  <a:gd name="T24" fmla="*/ 455 w 553"/>
                  <a:gd name="T25" fmla="*/ 426 h 722"/>
                  <a:gd name="T26" fmla="*/ 444 w 553"/>
                  <a:gd name="T27" fmla="*/ 433 h 722"/>
                  <a:gd name="T28" fmla="*/ 318 w 553"/>
                  <a:gd name="T29" fmla="*/ 577 h 722"/>
                  <a:gd name="T30" fmla="*/ 311 w 553"/>
                  <a:gd name="T31" fmla="*/ 566 h 722"/>
                  <a:gd name="T32" fmla="*/ 318 w 553"/>
                  <a:gd name="T33" fmla="*/ 555 h 722"/>
                  <a:gd name="T34" fmla="*/ 449 w 553"/>
                  <a:gd name="T35" fmla="*/ 555 h 722"/>
                  <a:gd name="T36" fmla="*/ 456 w 553"/>
                  <a:gd name="T37" fmla="*/ 566 h 722"/>
                  <a:gd name="T38" fmla="*/ 449 w 553"/>
                  <a:gd name="T39" fmla="*/ 577 h 722"/>
                  <a:gd name="T40" fmla="*/ 194 w 553"/>
                  <a:gd name="T41" fmla="*/ 325 h 722"/>
                  <a:gd name="T42" fmla="*/ 181 w 553"/>
                  <a:gd name="T43" fmla="*/ 327 h 722"/>
                  <a:gd name="T44" fmla="*/ 129 w 553"/>
                  <a:gd name="T45" fmla="*/ 275 h 722"/>
                  <a:gd name="T46" fmla="*/ 132 w 553"/>
                  <a:gd name="T47" fmla="*/ 262 h 722"/>
                  <a:gd name="T48" fmla="*/ 145 w 553"/>
                  <a:gd name="T49" fmla="*/ 260 h 722"/>
                  <a:gd name="T50" fmla="*/ 253 w 553"/>
                  <a:gd name="T51" fmla="*/ 232 h 722"/>
                  <a:gd name="T52" fmla="*/ 267 w 553"/>
                  <a:gd name="T53" fmla="*/ 230 h 722"/>
                  <a:gd name="T54" fmla="*/ 274 w 553"/>
                  <a:gd name="T55" fmla="*/ 240 h 722"/>
                  <a:gd name="T56" fmla="*/ 271 w 553"/>
                  <a:gd name="T57" fmla="*/ 386 h 722"/>
                  <a:gd name="T58" fmla="*/ 186 w 553"/>
                  <a:gd name="T59" fmla="*/ 465 h 722"/>
                  <a:gd name="T60" fmla="*/ 132 w 553"/>
                  <a:gd name="T61" fmla="*/ 415 h 722"/>
                  <a:gd name="T62" fmla="*/ 129 w 553"/>
                  <a:gd name="T63" fmla="*/ 403 h 722"/>
                  <a:gd name="T64" fmla="*/ 140 w 553"/>
                  <a:gd name="T65" fmla="*/ 395 h 722"/>
                  <a:gd name="T66" fmla="*/ 186 w 553"/>
                  <a:gd name="T67" fmla="*/ 436 h 722"/>
                  <a:gd name="T68" fmla="*/ 262 w 553"/>
                  <a:gd name="T69" fmla="*/ 365 h 722"/>
                  <a:gd name="T70" fmla="*/ 273 w 553"/>
                  <a:gd name="T71" fmla="*/ 372 h 722"/>
                  <a:gd name="T72" fmla="*/ 271 w 553"/>
                  <a:gd name="T73" fmla="*/ 386 h 722"/>
                  <a:gd name="T74" fmla="*/ 190 w 553"/>
                  <a:gd name="T75" fmla="*/ 601 h 722"/>
                  <a:gd name="T76" fmla="*/ 178 w 553"/>
                  <a:gd name="T77" fmla="*/ 599 h 722"/>
                  <a:gd name="T78" fmla="*/ 128 w 553"/>
                  <a:gd name="T79" fmla="*/ 545 h 722"/>
                  <a:gd name="T80" fmla="*/ 136 w 553"/>
                  <a:gd name="T81" fmla="*/ 533 h 722"/>
                  <a:gd name="T82" fmla="*/ 149 w 553"/>
                  <a:gd name="T83" fmla="*/ 535 h 722"/>
                  <a:gd name="T84" fmla="*/ 258 w 553"/>
                  <a:gd name="T85" fmla="*/ 502 h 722"/>
                  <a:gd name="T86" fmla="*/ 271 w 553"/>
                  <a:gd name="T87" fmla="*/ 505 h 722"/>
                  <a:gd name="T88" fmla="*/ 273 w 553"/>
                  <a:gd name="T89" fmla="*/ 518 h 722"/>
                  <a:gd name="T90" fmla="*/ 357 w 553"/>
                  <a:gd name="T91" fmla="*/ 3 h 722"/>
                  <a:gd name="T92" fmla="*/ 12 w 553"/>
                  <a:gd name="T93" fmla="*/ 0 h 722"/>
                  <a:gd name="T94" fmla="*/ 1 w 553"/>
                  <a:gd name="T95" fmla="*/ 7 h 722"/>
                  <a:gd name="T96" fmla="*/ 1 w 553"/>
                  <a:gd name="T97" fmla="*/ 715 h 722"/>
                  <a:gd name="T98" fmla="*/ 12 w 553"/>
                  <a:gd name="T99" fmla="*/ 722 h 722"/>
                  <a:gd name="T100" fmla="*/ 550 w 553"/>
                  <a:gd name="T101" fmla="*/ 719 h 722"/>
                  <a:gd name="T102" fmla="*/ 553 w 553"/>
                  <a:gd name="T103" fmla="*/ 205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3" h="722">
                    <a:moveTo>
                      <a:pt x="349" y="205"/>
                    </a:moveTo>
                    <a:lnTo>
                      <a:pt x="349" y="12"/>
                    </a:lnTo>
                    <a:lnTo>
                      <a:pt x="542" y="205"/>
                    </a:lnTo>
                    <a:lnTo>
                      <a:pt x="349" y="205"/>
                    </a:lnTo>
                    <a:close/>
                    <a:moveTo>
                      <a:pt x="444" y="313"/>
                    </a:moveTo>
                    <a:lnTo>
                      <a:pt x="323" y="313"/>
                    </a:lnTo>
                    <a:lnTo>
                      <a:pt x="318" y="312"/>
                    </a:lnTo>
                    <a:lnTo>
                      <a:pt x="315" y="310"/>
                    </a:lnTo>
                    <a:lnTo>
                      <a:pt x="312" y="306"/>
                    </a:lnTo>
                    <a:lnTo>
                      <a:pt x="311" y="301"/>
                    </a:lnTo>
                    <a:lnTo>
                      <a:pt x="312" y="297"/>
                    </a:lnTo>
                    <a:lnTo>
                      <a:pt x="315" y="293"/>
                    </a:lnTo>
                    <a:lnTo>
                      <a:pt x="318" y="290"/>
                    </a:lnTo>
                    <a:lnTo>
                      <a:pt x="323" y="289"/>
                    </a:lnTo>
                    <a:lnTo>
                      <a:pt x="444" y="289"/>
                    </a:lnTo>
                    <a:lnTo>
                      <a:pt x="449" y="290"/>
                    </a:lnTo>
                    <a:lnTo>
                      <a:pt x="452" y="293"/>
                    </a:lnTo>
                    <a:lnTo>
                      <a:pt x="455" y="297"/>
                    </a:lnTo>
                    <a:lnTo>
                      <a:pt x="456" y="301"/>
                    </a:lnTo>
                    <a:lnTo>
                      <a:pt x="455" y="306"/>
                    </a:lnTo>
                    <a:lnTo>
                      <a:pt x="452" y="310"/>
                    </a:lnTo>
                    <a:lnTo>
                      <a:pt x="449" y="312"/>
                    </a:lnTo>
                    <a:lnTo>
                      <a:pt x="444" y="313"/>
                    </a:lnTo>
                    <a:close/>
                    <a:moveTo>
                      <a:pt x="444" y="433"/>
                    </a:moveTo>
                    <a:lnTo>
                      <a:pt x="323" y="433"/>
                    </a:lnTo>
                    <a:lnTo>
                      <a:pt x="318" y="432"/>
                    </a:lnTo>
                    <a:lnTo>
                      <a:pt x="315" y="430"/>
                    </a:lnTo>
                    <a:lnTo>
                      <a:pt x="312" y="426"/>
                    </a:lnTo>
                    <a:lnTo>
                      <a:pt x="311" y="421"/>
                    </a:lnTo>
                    <a:lnTo>
                      <a:pt x="312" y="417"/>
                    </a:lnTo>
                    <a:lnTo>
                      <a:pt x="315" y="413"/>
                    </a:lnTo>
                    <a:lnTo>
                      <a:pt x="318" y="410"/>
                    </a:lnTo>
                    <a:lnTo>
                      <a:pt x="323" y="409"/>
                    </a:lnTo>
                    <a:lnTo>
                      <a:pt x="444" y="409"/>
                    </a:lnTo>
                    <a:lnTo>
                      <a:pt x="449" y="410"/>
                    </a:lnTo>
                    <a:lnTo>
                      <a:pt x="452" y="413"/>
                    </a:lnTo>
                    <a:lnTo>
                      <a:pt x="455" y="417"/>
                    </a:lnTo>
                    <a:lnTo>
                      <a:pt x="456" y="421"/>
                    </a:lnTo>
                    <a:lnTo>
                      <a:pt x="455" y="426"/>
                    </a:lnTo>
                    <a:lnTo>
                      <a:pt x="452" y="430"/>
                    </a:lnTo>
                    <a:lnTo>
                      <a:pt x="449" y="432"/>
                    </a:lnTo>
                    <a:lnTo>
                      <a:pt x="444" y="433"/>
                    </a:lnTo>
                    <a:close/>
                    <a:moveTo>
                      <a:pt x="444" y="578"/>
                    </a:moveTo>
                    <a:lnTo>
                      <a:pt x="323" y="578"/>
                    </a:lnTo>
                    <a:lnTo>
                      <a:pt x="318" y="577"/>
                    </a:lnTo>
                    <a:lnTo>
                      <a:pt x="315" y="574"/>
                    </a:lnTo>
                    <a:lnTo>
                      <a:pt x="312" y="571"/>
                    </a:lnTo>
                    <a:lnTo>
                      <a:pt x="311" y="566"/>
                    </a:lnTo>
                    <a:lnTo>
                      <a:pt x="312" y="561"/>
                    </a:lnTo>
                    <a:lnTo>
                      <a:pt x="315" y="558"/>
                    </a:lnTo>
                    <a:lnTo>
                      <a:pt x="318" y="555"/>
                    </a:lnTo>
                    <a:lnTo>
                      <a:pt x="323" y="554"/>
                    </a:lnTo>
                    <a:lnTo>
                      <a:pt x="444" y="554"/>
                    </a:lnTo>
                    <a:lnTo>
                      <a:pt x="449" y="555"/>
                    </a:lnTo>
                    <a:lnTo>
                      <a:pt x="452" y="558"/>
                    </a:lnTo>
                    <a:lnTo>
                      <a:pt x="455" y="561"/>
                    </a:lnTo>
                    <a:lnTo>
                      <a:pt x="456" y="566"/>
                    </a:lnTo>
                    <a:lnTo>
                      <a:pt x="455" y="571"/>
                    </a:lnTo>
                    <a:lnTo>
                      <a:pt x="452" y="574"/>
                    </a:lnTo>
                    <a:lnTo>
                      <a:pt x="449" y="577"/>
                    </a:lnTo>
                    <a:lnTo>
                      <a:pt x="444" y="578"/>
                    </a:lnTo>
                    <a:close/>
                    <a:moveTo>
                      <a:pt x="271" y="249"/>
                    </a:moveTo>
                    <a:lnTo>
                      <a:pt x="194" y="325"/>
                    </a:lnTo>
                    <a:lnTo>
                      <a:pt x="190" y="327"/>
                    </a:lnTo>
                    <a:lnTo>
                      <a:pt x="186" y="328"/>
                    </a:lnTo>
                    <a:lnTo>
                      <a:pt x="181" y="327"/>
                    </a:lnTo>
                    <a:lnTo>
                      <a:pt x="178" y="325"/>
                    </a:lnTo>
                    <a:lnTo>
                      <a:pt x="132" y="280"/>
                    </a:lnTo>
                    <a:lnTo>
                      <a:pt x="129" y="275"/>
                    </a:lnTo>
                    <a:lnTo>
                      <a:pt x="128" y="270"/>
                    </a:lnTo>
                    <a:lnTo>
                      <a:pt x="129" y="266"/>
                    </a:lnTo>
                    <a:lnTo>
                      <a:pt x="132" y="262"/>
                    </a:lnTo>
                    <a:lnTo>
                      <a:pt x="136" y="260"/>
                    </a:lnTo>
                    <a:lnTo>
                      <a:pt x="140" y="259"/>
                    </a:lnTo>
                    <a:lnTo>
                      <a:pt x="145" y="260"/>
                    </a:lnTo>
                    <a:lnTo>
                      <a:pt x="149" y="262"/>
                    </a:lnTo>
                    <a:lnTo>
                      <a:pt x="186" y="299"/>
                    </a:lnTo>
                    <a:lnTo>
                      <a:pt x="253" y="232"/>
                    </a:lnTo>
                    <a:lnTo>
                      <a:pt x="258" y="230"/>
                    </a:lnTo>
                    <a:lnTo>
                      <a:pt x="262" y="229"/>
                    </a:lnTo>
                    <a:lnTo>
                      <a:pt x="267" y="230"/>
                    </a:lnTo>
                    <a:lnTo>
                      <a:pt x="271" y="232"/>
                    </a:lnTo>
                    <a:lnTo>
                      <a:pt x="273" y="236"/>
                    </a:lnTo>
                    <a:lnTo>
                      <a:pt x="274" y="240"/>
                    </a:lnTo>
                    <a:lnTo>
                      <a:pt x="273" y="245"/>
                    </a:lnTo>
                    <a:lnTo>
                      <a:pt x="271" y="249"/>
                    </a:lnTo>
                    <a:close/>
                    <a:moveTo>
                      <a:pt x="271" y="386"/>
                    </a:moveTo>
                    <a:lnTo>
                      <a:pt x="194" y="461"/>
                    </a:lnTo>
                    <a:lnTo>
                      <a:pt x="190" y="464"/>
                    </a:lnTo>
                    <a:lnTo>
                      <a:pt x="186" y="465"/>
                    </a:lnTo>
                    <a:lnTo>
                      <a:pt x="181" y="464"/>
                    </a:lnTo>
                    <a:lnTo>
                      <a:pt x="178" y="461"/>
                    </a:lnTo>
                    <a:lnTo>
                      <a:pt x="132" y="415"/>
                    </a:lnTo>
                    <a:lnTo>
                      <a:pt x="129" y="411"/>
                    </a:lnTo>
                    <a:lnTo>
                      <a:pt x="128" y="407"/>
                    </a:lnTo>
                    <a:lnTo>
                      <a:pt x="129" y="403"/>
                    </a:lnTo>
                    <a:lnTo>
                      <a:pt x="132" y="399"/>
                    </a:lnTo>
                    <a:lnTo>
                      <a:pt x="136" y="396"/>
                    </a:lnTo>
                    <a:lnTo>
                      <a:pt x="140" y="395"/>
                    </a:lnTo>
                    <a:lnTo>
                      <a:pt x="145" y="396"/>
                    </a:lnTo>
                    <a:lnTo>
                      <a:pt x="149" y="399"/>
                    </a:lnTo>
                    <a:lnTo>
                      <a:pt x="186" y="436"/>
                    </a:lnTo>
                    <a:lnTo>
                      <a:pt x="253" y="368"/>
                    </a:lnTo>
                    <a:lnTo>
                      <a:pt x="258" y="365"/>
                    </a:lnTo>
                    <a:lnTo>
                      <a:pt x="262" y="365"/>
                    </a:lnTo>
                    <a:lnTo>
                      <a:pt x="267" y="365"/>
                    </a:lnTo>
                    <a:lnTo>
                      <a:pt x="271" y="368"/>
                    </a:lnTo>
                    <a:lnTo>
                      <a:pt x="273" y="372"/>
                    </a:lnTo>
                    <a:lnTo>
                      <a:pt x="274" y="376"/>
                    </a:lnTo>
                    <a:lnTo>
                      <a:pt x="273" y="381"/>
                    </a:lnTo>
                    <a:lnTo>
                      <a:pt x="271" y="386"/>
                    </a:lnTo>
                    <a:close/>
                    <a:moveTo>
                      <a:pt x="271" y="522"/>
                    </a:moveTo>
                    <a:lnTo>
                      <a:pt x="194" y="599"/>
                    </a:lnTo>
                    <a:lnTo>
                      <a:pt x="190" y="601"/>
                    </a:lnTo>
                    <a:lnTo>
                      <a:pt x="186" y="602"/>
                    </a:lnTo>
                    <a:lnTo>
                      <a:pt x="181" y="601"/>
                    </a:lnTo>
                    <a:lnTo>
                      <a:pt x="178" y="599"/>
                    </a:lnTo>
                    <a:lnTo>
                      <a:pt x="132" y="553"/>
                    </a:lnTo>
                    <a:lnTo>
                      <a:pt x="129" y="549"/>
                    </a:lnTo>
                    <a:lnTo>
                      <a:pt x="128" y="545"/>
                    </a:lnTo>
                    <a:lnTo>
                      <a:pt x="129" y="540"/>
                    </a:lnTo>
                    <a:lnTo>
                      <a:pt x="132" y="535"/>
                    </a:lnTo>
                    <a:lnTo>
                      <a:pt x="136" y="533"/>
                    </a:lnTo>
                    <a:lnTo>
                      <a:pt x="140" y="532"/>
                    </a:lnTo>
                    <a:lnTo>
                      <a:pt x="145" y="533"/>
                    </a:lnTo>
                    <a:lnTo>
                      <a:pt x="149" y="535"/>
                    </a:lnTo>
                    <a:lnTo>
                      <a:pt x="186" y="572"/>
                    </a:lnTo>
                    <a:lnTo>
                      <a:pt x="253" y="505"/>
                    </a:lnTo>
                    <a:lnTo>
                      <a:pt x="258" y="502"/>
                    </a:lnTo>
                    <a:lnTo>
                      <a:pt x="262" y="501"/>
                    </a:lnTo>
                    <a:lnTo>
                      <a:pt x="267" y="502"/>
                    </a:lnTo>
                    <a:lnTo>
                      <a:pt x="271" y="505"/>
                    </a:lnTo>
                    <a:lnTo>
                      <a:pt x="273" y="509"/>
                    </a:lnTo>
                    <a:lnTo>
                      <a:pt x="274" y="513"/>
                    </a:lnTo>
                    <a:lnTo>
                      <a:pt x="273" y="518"/>
                    </a:lnTo>
                    <a:lnTo>
                      <a:pt x="271" y="522"/>
                    </a:lnTo>
                    <a:close/>
                    <a:moveTo>
                      <a:pt x="550" y="196"/>
                    </a:moveTo>
                    <a:lnTo>
                      <a:pt x="357" y="3"/>
                    </a:lnTo>
                    <a:lnTo>
                      <a:pt x="353" y="1"/>
                    </a:lnTo>
                    <a:lnTo>
                      <a:pt x="349" y="0"/>
                    </a:lnTo>
                    <a:lnTo>
                      <a:pt x="12" y="0"/>
                    </a:lnTo>
                    <a:lnTo>
                      <a:pt x="7" y="1"/>
                    </a:lnTo>
                    <a:lnTo>
                      <a:pt x="4" y="3"/>
                    </a:lnTo>
                    <a:lnTo>
                      <a:pt x="1" y="7"/>
                    </a:lnTo>
                    <a:lnTo>
                      <a:pt x="0" y="12"/>
                    </a:lnTo>
                    <a:lnTo>
                      <a:pt x="0" y="711"/>
                    </a:lnTo>
                    <a:lnTo>
                      <a:pt x="1" y="715"/>
                    </a:lnTo>
                    <a:lnTo>
                      <a:pt x="4" y="719"/>
                    </a:lnTo>
                    <a:lnTo>
                      <a:pt x="7" y="721"/>
                    </a:lnTo>
                    <a:lnTo>
                      <a:pt x="12" y="722"/>
                    </a:lnTo>
                    <a:lnTo>
                      <a:pt x="542" y="722"/>
                    </a:lnTo>
                    <a:lnTo>
                      <a:pt x="546" y="721"/>
                    </a:lnTo>
                    <a:lnTo>
                      <a:pt x="550" y="719"/>
                    </a:lnTo>
                    <a:lnTo>
                      <a:pt x="552" y="715"/>
                    </a:lnTo>
                    <a:lnTo>
                      <a:pt x="553" y="711"/>
                    </a:lnTo>
                    <a:lnTo>
                      <a:pt x="553" y="205"/>
                    </a:lnTo>
                    <a:lnTo>
                      <a:pt x="552" y="200"/>
                    </a:lnTo>
                    <a:lnTo>
                      <a:pt x="550" y="196"/>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101" name="Cuadro de texto 47">
                <a:extLst>
                  <a:ext uri="{FF2B5EF4-FFF2-40B4-BE49-F238E27FC236}">
                    <a16:creationId xmlns:a16="http://schemas.microsoft.com/office/drawing/2014/main" id="{F53F8C43-C254-2525-3775-AAC29DB8D186}"/>
                  </a:ext>
                </a:extLst>
              </p:cNvPr>
              <p:cNvSpPr txBox="1"/>
              <p:nvPr/>
            </p:nvSpPr>
            <p:spPr>
              <a:xfrm>
                <a:off x="6427115" y="3945720"/>
                <a:ext cx="3075008" cy="238652"/>
              </a:xfrm>
              <a:prstGeom prst="rect">
                <a:avLst/>
              </a:prstGeom>
              <a:noFill/>
              <a:ln w="6350">
                <a:noFill/>
                <a:prstDash val="dash"/>
              </a:ln>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srgbClr val="000000"/>
                    </a:solidFill>
                    <a:effectLst/>
                    <a:uLnTx/>
                    <a:uFillTx/>
                    <a:latin typeface="Calibri (Cuerpo)"/>
                    <a:ea typeface="+mn-ea"/>
                    <a:cs typeface="+mn-cs"/>
                  </a:rPr>
                  <a:t>Principales partidas del gasto ejecutado:</a:t>
                </a:r>
              </a:p>
            </p:txBody>
          </p:sp>
        </p:grpSp>
      </p:grpSp>
      <p:grpSp>
        <p:nvGrpSpPr>
          <p:cNvPr id="3" name="Grupo 2">
            <a:extLst>
              <a:ext uri="{FF2B5EF4-FFF2-40B4-BE49-F238E27FC236}">
                <a16:creationId xmlns:a16="http://schemas.microsoft.com/office/drawing/2014/main" id="{3A918584-479E-4113-6F8F-3168E42CEC85}"/>
              </a:ext>
            </a:extLst>
          </p:cNvPr>
          <p:cNvGrpSpPr/>
          <p:nvPr/>
        </p:nvGrpSpPr>
        <p:grpSpPr>
          <a:xfrm>
            <a:off x="6081190" y="175885"/>
            <a:ext cx="5712118" cy="3730795"/>
            <a:chOff x="6123545" y="348005"/>
            <a:chExt cx="5712118" cy="3730795"/>
          </a:xfrm>
        </p:grpSpPr>
        <p:sp>
          <p:nvSpPr>
            <p:cNvPr id="4" name="Elipse 3">
              <a:extLst>
                <a:ext uri="{FF2B5EF4-FFF2-40B4-BE49-F238E27FC236}">
                  <a16:creationId xmlns:a16="http://schemas.microsoft.com/office/drawing/2014/main" id="{09651D97-3DDA-584E-CEDB-39CB3D9AB64B}"/>
                </a:ext>
              </a:extLst>
            </p:cNvPr>
            <p:cNvSpPr/>
            <p:nvPr/>
          </p:nvSpPr>
          <p:spPr>
            <a:xfrm>
              <a:off x="8756524" y="348005"/>
              <a:ext cx="942723" cy="492150"/>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1">
                  <a:ln>
                    <a:noFill/>
                  </a:ln>
                  <a:solidFill>
                    <a:srgbClr val="7F7F7F"/>
                  </a:solidFill>
                  <a:effectLst/>
                  <a:uLnTx/>
                  <a:uFillTx/>
                  <a:latin typeface="Calibri" panose="020F0502020204030204"/>
                  <a:ea typeface="+mn-ea"/>
                  <a:cs typeface="+mn-cs"/>
                </a:rPr>
                <a:t>1%</a:t>
              </a:r>
            </a:p>
          </p:txBody>
        </p:sp>
        <p:grpSp>
          <p:nvGrpSpPr>
            <p:cNvPr id="6" name="Grupo 5">
              <a:extLst>
                <a:ext uri="{FF2B5EF4-FFF2-40B4-BE49-F238E27FC236}">
                  <a16:creationId xmlns:a16="http://schemas.microsoft.com/office/drawing/2014/main" id="{3033D3CF-145C-5DB6-C552-AC91EF3F7ABD}"/>
                </a:ext>
              </a:extLst>
            </p:cNvPr>
            <p:cNvGrpSpPr/>
            <p:nvPr/>
          </p:nvGrpSpPr>
          <p:grpSpPr>
            <a:xfrm>
              <a:off x="6123545" y="774284"/>
              <a:ext cx="5712118" cy="3304516"/>
              <a:chOff x="6139890" y="579049"/>
              <a:chExt cx="5712118" cy="3304516"/>
            </a:xfrm>
          </p:grpSpPr>
          <p:graphicFrame>
            <p:nvGraphicFramePr>
              <p:cNvPr id="7" name="Gráfico 6">
                <a:extLst>
                  <a:ext uri="{FF2B5EF4-FFF2-40B4-BE49-F238E27FC236}">
                    <a16:creationId xmlns:a16="http://schemas.microsoft.com/office/drawing/2014/main" id="{00B73F90-77F9-670D-FB14-356A26BA0CBA}"/>
                  </a:ext>
                </a:extLst>
              </p:cNvPr>
              <p:cNvGraphicFramePr/>
              <p:nvPr/>
            </p:nvGraphicFramePr>
            <p:xfrm>
              <a:off x="6872322" y="751279"/>
              <a:ext cx="4481478" cy="3132286"/>
            </p:xfrm>
            <a:graphic>
              <a:graphicData uri="http://schemas.openxmlformats.org/drawingml/2006/chart">
                <c:chart xmlns:c="http://schemas.openxmlformats.org/drawingml/2006/chart" xmlns:r="http://schemas.openxmlformats.org/officeDocument/2006/relationships" r:id="rId4"/>
              </a:graphicData>
            </a:graphic>
          </p:graphicFrame>
          <p:grpSp>
            <p:nvGrpSpPr>
              <p:cNvPr id="8" name="Grupo 7">
                <a:extLst>
                  <a:ext uri="{FF2B5EF4-FFF2-40B4-BE49-F238E27FC236}">
                    <a16:creationId xmlns:a16="http://schemas.microsoft.com/office/drawing/2014/main" id="{D2FC48CF-DA47-21B9-1C79-EA21F3AD616E}"/>
                  </a:ext>
                  <a:ext uri="{C183D7F6-B498-43B3-948B-1728B52AA6E4}">
                    <adec:decorative xmlns:adec="http://schemas.microsoft.com/office/drawing/2017/decorative" val="1"/>
                  </a:ext>
                </a:extLst>
              </p:cNvPr>
              <p:cNvGrpSpPr/>
              <p:nvPr/>
            </p:nvGrpSpPr>
            <p:grpSpPr>
              <a:xfrm>
                <a:off x="6139890" y="1928826"/>
                <a:ext cx="1644451" cy="1327453"/>
                <a:chOff x="-821423" y="2834641"/>
                <a:chExt cx="2105431" cy="1858982"/>
              </a:xfrm>
            </p:grpSpPr>
            <p:sp>
              <p:nvSpPr>
                <p:cNvPr id="12" name="Elipse 11">
                  <a:extLst>
                    <a:ext uri="{FF2B5EF4-FFF2-40B4-BE49-F238E27FC236}">
                      <a16:creationId xmlns:a16="http://schemas.microsoft.com/office/drawing/2014/main" id="{1FACC42E-CE5B-281F-495B-86998DCB037B}"/>
                    </a:ext>
                  </a:extLst>
                </p:cNvPr>
                <p:cNvSpPr/>
                <p:nvPr/>
              </p:nvSpPr>
              <p:spPr>
                <a:xfrm>
                  <a:off x="-318832" y="2834641"/>
                  <a:ext cx="1239667" cy="87681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1">
                      <a:ln>
                        <a:noFill/>
                      </a:ln>
                      <a:solidFill>
                        <a:srgbClr val="2E75B6"/>
                      </a:solidFill>
                      <a:effectLst/>
                      <a:uLnTx/>
                      <a:uFillTx/>
                      <a:latin typeface="Calibri" panose="020F0502020204030204"/>
                      <a:ea typeface="+mn-ea"/>
                      <a:cs typeface="+mn-cs"/>
                    </a:rPr>
                    <a:t>54%</a:t>
                  </a:r>
                  <a:endParaRPr kumimoji="0" lang="es-MX" sz="2400" b="1" i="0" u="none" strike="noStrike" kern="1200" cap="none" spc="0" normalizeH="0" baseline="0" noProof="1">
                    <a:ln>
                      <a:noFill/>
                    </a:ln>
                    <a:solidFill>
                      <a:srgbClr val="2E75B6"/>
                    </a:solidFill>
                    <a:effectLst/>
                    <a:uLnTx/>
                    <a:uFillTx/>
                    <a:latin typeface="Calibri" panose="020F0502020204030204"/>
                    <a:ea typeface="+mn-ea"/>
                    <a:cs typeface="+mn-cs"/>
                  </a:endParaRPr>
                </a:p>
              </p:txBody>
            </p:sp>
            <p:sp>
              <p:nvSpPr>
                <p:cNvPr id="13" name="Rectángulo: Esquinas redondeadas 87">
                  <a:extLst>
                    <a:ext uri="{FF2B5EF4-FFF2-40B4-BE49-F238E27FC236}">
                      <a16:creationId xmlns:a16="http://schemas.microsoft.com/office/drawing/2014/main" id="{54D60A24-1B71-DCAC-D5BD-E3A7F9659B8C}"/>
                    </a:ext>
                  </a:extLst>
                </p:cNvPr>
                <p:cNvSpPr/>
                <p:nvPr/>
              </p:nvSpPr>
              <p:spPr>
                <a:xfrm>
                  <a:off x="-821423" y="3643483"/>
                  <a:ext cx="2105431" cy="1050140"/>
                </a:xfrm>
                <a:prstGeom prst="roundRect">
                  <a:avLst>
                    <a:gd name="adj" fmla="val 50000"/>
                  </a:avLst>
                </a:prstGeom>
                <a:solidFill>
                  <a:srgbClr val="2E75B6"/>
                </a:solid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1">
                      <a:ln>
                        <a:noFill/>
                      </a:ln>
                      <a:solidFill>
                        <a:prstClr val="white"/>
                      </a:solidFill>
                      <a:effectLst/>
                      <a:uLnTx/>
                      <a:uFillTx/>
                      <a:latin typeface="Calibri" panose="020F0502020204030204"/>
                      <a:ea typeface="+mn-ea"/>
                      <a:cs typeface="+mn-cs"/>
                    </a:rPr>
                    <a:t>Gastos de capital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FFFFFF"/>
                      </a:solidFill>
                      <a:effectLst/>
                      <a:uLnTx/>
                      <a:uFillTx/>
                      <a:latin typeface="Calibri" panose="020F0502020204030204"/>
                      <a:ea typeface="+mn-ea"/>
                      <a:cs typeface="+mn-cs"/>
                    </a:rPr>
                    <a:t> S/ 20 811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1">
                      <a:ln>
                        <a:noFill/>
                      </a:ln>
                      <a:solidFill>
                        <a:srgbClr val="FFFFFF"/>
                      </a:solidFill>
                      <a:effectLst/>
                      <a:uLnTx/>
                      <a:uFillTx/>
                      <a:latin typeface="Calibri" panose="020F0502020204030204"/>
                      <a:ea typeface="+mn-ea"/>
                      <a:cs typeface="+mn-cs"/>
                    </a:rPr>
                    <a:t>(62% </a:t>
                  </a:r>
                  <a:r>
                    <a:rPr kumimoji="0" lang="es-MX" sz="1400" b="0" i="0" u="none" strike="noStrike" kern="1200" cap="none" spc="0" normalizeH="0" baseline="0" noProof="0" dirty="0">
                      <a:ln>
                        <a:noFill/>
                      </a:ln>
                      <a:solidFill>
                        <a:srgbClr val="FFFFFF"/>
                      </a:solidFill>
                      <a:effectLst/>
                      <a:uLnTx/>
                      <a:uFillTx/>
                      <a:latin typeface="Calibri" panose="020F0502020204030204"/>
                      <a:ea typeface="+mn-ea"/>
                      <a:cs typeface="+mn-cs"/>
                    </a:rPr>
                    <a:t>ejecutado</a:t>
                  </a:r>
                  <a:r>
                    <a:rPr kumimoji="0" lang="es-MX" sz="1400" b="0" i="0" u="none" strike="noStrike" kern="1200" cap="none" spc="0" normalizeH="0" baseline="0" noProof="1">
                      <a:ln>
                        <a:noFill/>
                      </a:ln>
                      <a:solidFill>
                        <a:srgbClr val="FFFFFF"/>
                      </a:solidFill>
                      <a:effectLst/>
                      <a:uLnTx/>
                      <a:uFillTx/>
                      <a:latin typeface="Calibri" panose="020F0502020204030204"/>
                      <a:ea typeface="+mn-ea"/>
                      <a:cs typeface="+mn-cs"/>
                    </a:rPr>
                    <a:t>)</a:t>
                  </a:r>
                  <a:endParaRPr kumimoji="0" lang="es-MX" sz="1400" b="0" i="0" u="none" strike="noStrike" kern="1200" cap="none" spc="0" normalizeH="0" baseline="0" noProof="1">
                    <a:ln>
                      <a:noFill/>
                    </a:ln>
                    <a:solidFill>
                      <a:prstClr val="white"/>
                    </a:solidFill>
                    <a:effectLst/>
                    <a:uLnTx/>
                    <a:uFillTx/>
                    <a:latin typeface="Calibri" panose="020F0502020204030204"/>
                    <a:ea typeface="+mn-ea"/>
                    <a:cs typeface="+mn-cs"/>
                  </a:endParaRPr>
                </a:p>
              </p:txBody>
            </p:sp>
          </p:grpSp>
          <p:sp>
            <p:nvSpPr>
              <p:cNvPr id="9" name="Elipse 8">
                <a:extLst>
                  <a:ext uri="{FF2B5EF4-FFF2-40B4-BE49-F238E27FC236}">
                    <a16:creationId xmlns:a16="http://schemas.microsoft.com/office/drawing/2014/main" id="{A2AEC971-53DB-9ECF-5796-7E3146C608B7}"/>
                  </a:ext>
                </a:extLst>
              </p:cNvPr>
              <p:cNvSpPr/>
              <p:nvPr/>
            </p:nvSpPr>
            <p:spPr>
              <a:xfrm>
                <a:off x="10488804" y="2365316"/>
                <a:ext cx="1016955" cy="39626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1">
                    <a:ln>
                      <a:noFill/>
                    </a:ln>
                    <a:solidFill>
                      <a:srgbClr val="C00000"/>
                    </a:solidFill>
                    <a:effectLst/>
                    <a:uLnTx/>
                    <a:uFillTx/>
                    <a:latin typeface="Calibri" panose="020F0502020204030204"/>
                    <a:ea typeface="+mn-ea"/>
                    <a:cs typeface="+mn-cs"/>
                  </a:rPr>
                  <a:t>45%</a:t>
                </a:r>
              </a:p>
            </p:txBody>
          </p:sp>
          <p:sp>
            <p:nvSpPr>
              <p:cNvPr id="10" name="Rectángulo: Esquinas redondeadas 6">
                <a:extLst>
                  <a:ext uri="{FF2B5EF4-FFF2-40B4-BE49-F238E27FC236}">
                    <a16:creationId xmlns:a16="http://schemas.microsoft.com/office/drawing/2014/main" id="{17C064CE-99CA-963A-A377-00AE7A3E909A}"/>
                  </a:ext>
                </a:extLst>
              </p:cNvPr>
              <p:cNvSpPr/>
              <p:nvPr/>
            </p:nvSpPr>
            <p:spPr>
              <a:xfrm>
                <a:off x="10207558" y="2812068"/>
                <a:ext cx="1644450" cy="924951"/>
              </a:xfrm>
              <a:prstGeom prst="roundRect">
                <a:avLst>
                  <a:gd name="adj" fmla="val 50000"/>
                </a:avLst>
              </a:prstGeom>
              <a:solidFill>
                <a:srgbClr val="C00000"/>
              </a:solid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1">
                    <a:ln>
                      <a:noFill/>
                    </a:ln>
                    <a:solidFill>
                      <a:prstClr val="white"/>
                    </a:solidFill>
                    <a:effectLst/>
                    <a:uLnTx/>
                    <a:uFillTx/>
                    <a:latin typeface="Calibri" panose="020F0502020204030204"/>
                    <a:ea typeface="+mn-ea"/>
                    <a:cs typeface="+mn-cs"/>
                  </a:rPr>
                  <a:t>Gastos corrientes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FFFFFF"/>
                    </a:solidFill>
                    <a:effectLst/>
                    <a:uLnTx/>
                    <a:uFillTx/>
                    <a:latin typeface="Calibri" panose="020F0502020204030204"/>
                    <a:ea typeface="+mn-ea"/>
                    <a:cs typeface="+mn-cs"/>
                  </a:rPr>
                  <a:t> S/ 17 443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1">
                    <a:ln>
                      <a:noFill/>
                    </a:ln>
                    <a:solidFill>
                      <a:srgbClr val="FFFFFF"/>
                    </a:solidFill>
                    <a:effectLst/>
                    <a:uLnTx/>
                    <a:uFillTx/>
                    <a:latin typeface="Calibri" panose="020F0502020204030204"/>
                    <a:ea typeface="+mn-ea"/>
                    <a:cs typeface="+mn-cs"/>
                  </a:rPr>
                  <a:t>(88% </a:t>
                </a:r>
                <a:r>
                  <a:rPr kumimoji="0" lang="es-MX" sz="1400" b="0" i="0" u="none" strike="noStrike" kern="1200" cap="none" spc="0" normalizeH="0" baseline="0" noProof="0" dirty="0">
                    <a:ln>
                      <a:noFill/>
                    </a:ln>
                    <a:solidFill>
                      <a:srgbClr val="FFFFFF"/>
                    </a:solidFill>
                    <a:effectLst/>
                    <a:uLnTx/>
                    <a:uFillTx/>
                    <a:latin typeface="Calibri" panose="020F0502020204030204"/>
                    <a:ea typeface="+mn-ea"/>
                    <a:cs typeface="+mn-cs"/>
                  </a:rPr>
                  <a:t>ejecutado</a:t>
                </a:r>
                <a:r>
                  <a:rPr kumimoji="0" lang="es-MX" sz="1400" b="0" i="0" u="none" strike="noStrike" kern="1200" cap="none" spc="0" normalizeH="0" baseline="0" noProof="1">
                    <a:ln>
                      <a:noFill/>
                    </a:ln>
                    <a:solidFill>
                      <a:srgbClr val="FFFFFF"/>
                    </a:solidFill>
                    <a:effectLst/>
                    <a:uLnTx/>
                    <a:uFillTx/>
                    <a:latin typeface="Calibri" panose="020F0502020204030204"/>
                    <a:ea typeface="+mn-ea"/>
                    <a:cs typeface="+mn-cs"/>
                  </a:rPr>
                  <a:t>)</a:t>
                </a:r>
                <a:endParaRPr kumimoji="0" lang="es-MX" sz="14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11" name="Rectángulo: Esquinas redondeadas 96">
                <a:extLst>
                  <a:ext uri="{FF2B5EF4-FFF2-40B4-BE49-F238E27FC236}">
                    <a16:creationId xmlns:a16="http://schemas.microsoft.com/office/drawing/2014/main" id="{212FCB71-C498-0EC3-58B4-3E1FEAF77246}"/>
                  </a:ext>
                </a:extLst>
              </p:cNvPr>
              <p:cNvSpPr/>
              <p:nvPr/>
            </p:nvSpPr>
            <p:spPr>
              <a:xfrm>
                <a:off x="8224602" y="579049"/>
                <a:ext cx="1855691" cy="714179"/>
              </a:xfrm>
              <a:prstGeom prst="roundRect">
                <a:avLst>
                  <a:gd name="adj" fmla="val 50000"/>
                </a:avLst>
              </a:prstGeom>
              <a:solidFill>
                <a:schemeClr val="accent3"/>
              </a:solid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1">
                    <a:ln>
                      <a:noFill/>
                    </a:ln>
                    <a:solidFill>
                      <a:prstClr val="white"/>
                    </a:solidFill>
                    <a:effectLst/>
                    <a:uLnTx/>
                    <a:uFillTx/>
                    <a:latin typeface="Calibri" panose="020F0502020204030204"/>
                    <a:ea typeface="+mn-ea"/>
                    <a:cs typeface="+mn-cs"/>
                  </a:rPr>
                  <a:t>Servicio de la deuda pública S/ </a:t>
                </a:r>
                <a:r>
                  <a:rPr kumimoji="0" lang="es-MX" sz="1400" b="0" i="0" u="none" strike="noStrike" kern="1200" cap="none" spc="0" normalizeH="0" baseline="0" noProof="0" dirty="0">
                    <a:ln>
                      <a:noFill/>
                    </a:ln>
                    <a:solidFill>
                      <a:srgbClr val="FFFFFF"/>
                    </a:solidFill>
                    <a:effectLst/>
                    <a:uLnTx/>
                    <a:uFillTx/>
                    <a:latin typeface="Calibri" panose="020F0502020204030204"/>
                    <a:ea typeface="+mn-ea"/>
                    <a:cs typeface="+mn-cs"/>
                  </a:rPr>
                  <a:t>408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FFFFFF"/>
                    </a:solidFill>
                    <a:effectLst/>
                    <a:uLnTx/>
                    <a:uFillTx/>
                    <a:latin typeface="Calibri" panose="020F0502020204030204"/>
                    <a:ea typeface="+mn-ea"/>
                    <a:cs typeface="+mn-cs"/>
                  </a:rPr>
                  <a:t>(79% ejecutado)</a:t>
                </a:r>
              </a:p>
            </p:txBody>
          </p:sp>
        </p:grpSp>
      </p:grpSp>
      <p:sp>
        <p:nvSpPr>
          <p:cNvPr id="15" name="Marcador de número de diapositiva 14">
            <a:extLst>
              <a:ext uri="{FF2B5EF4-FFF2-40B4-BE49-F238E27FC236}">
                <a16:creationId xmlns:a16="http://schemas.microsoft.com/office/drawing/2014/main" id="{F854E21D-692E-4FFE-2378-F5F3A8C08F4D}"/>
              </a:ext>
            </a:extLst>
          </p:cNvPr>
          <p:cNvSpPr>
            <a:spLocks noGrp="1"/>
          </p:cNvSpPr>
          <p:nvPr>
            <p:ph type="sldNum" sz="quarter" idx="12"/>
          </p:nvPr>
        </p:nvSpPr>
        <p:spPr/>
        <p:txBody>
          <a:bodyPr/>
          <a:lstStyle/>
          <a:p>
            <a:fld id="{E391E93C-D7FD-40F9-BA37-0E9A46B54C72}" type="slidenum">
              <a:rPr lang="es-PE" smtClean="0"/>
              <a:t>34</a:t>
            </a:fld>
            <a:endParaRPr lang="es-PE"/>
          </a:p>
        </p:txBody>
      </p:sp>
    </p:spTree>
    <p:extLst>
      <p:ext uri="{BB962C8B-B14F-4D97-AF65-F5344CB8AC3E}">
        <p14:creationId xmlns:p14="http://schemas.microsoft.com/office/powerpoint/2010/main" val="4170793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842689-03DD-7C77-D7C3-3542EC29C84A}"/>
              </a:ext>
            </a:extLst>
          </p:cNvPr>
          <p:cNvSpPr>
            <a:spLocks noGrp="1"/>
          </p:cNvSpPr>
          <p:nvPr>
            <p:ph type="title"/>
          </p:nvPr>
        </p:nvSpPr>
        <p:spPr>
          <a:xfrm>
            <a:off x="338055" y="697489"/>
            <a:ext cx="5051364" cy="1546947"/>
          </a:xfrm>
        </p:spPr>
        <p:txBody>
          <a:bodyPr>
            <a:normAutofit/>
          </a:bodyPr>
          <a:lstStyle/>
          <a:p>
            <a:pPr algn="ctr"/>
            <a:r>
              <a:rPr lang="es-ES" sz="2200" b="1" dirty="0">
                <a:solidFill>
                  <a:schemeClr val="tx1">
                    <a:lumMod val="65000"/>
                    <a:lumOff val="35000"/>
                  </a:schemeClr>
                </a:solidFill>
                <a:latin typeface="Arial "/>
              </a:rPr>
              <a:t>En el 2022 las Empresas Públicas ejecutaron el 95% de su presupuesto de gasto</a:t>
            </a:r>
            <a:endParaRPr lang="es-MX" sz="2200" dirty="0">
              <a:latin typeface="Arial "/>
            </a:endParaRPr>
          </a:p>
        </p:txBody>
      </p:sp>
      <p:grpSp>
        <p:nvGrpSpPr>
          <p:cNvPr id="106" name="Grupo 105">
            <a:extLst>
              <a:ext uri="{FF2B5EF4-FFF2-40B4-BE49-F238E27FC236}">
                <a16:creationId xmlns:a16="http://schemas.microsoft.com/office/drawing/2014/main" id="{41F59293-9E26-C633-383A-519E81726BEE}"/>
              </a:ext>
            </a:extLst>
          </p:cNvPr>
          <p:cNvGrpSpPr/>
          <p:nvPr/>
        </p:nvGrpSpPr>
        <p:grpSpPr>
          <a:xfrm>
            <a:off x="5681865" y="4147752"/>
            <a:ext cx="5289218" cy="2208598"/>
            <a:chOff x="6095999" y="3873209"/>
            <a:chExt cx="5053151" cy="2446512"/>
          </a:xfrm>
        </p:grpSpPr>
        <p:sp>
          <p:nvSpPr>
            <p:cNvPr id="105" name="CuadroTexto 104">
              <a:extLst>
                <a:ext uri="{FF2B5EF4-FFF2-40B4-BE49-F238E27FC236}">
                  <a16:creationId xmlns:a16="http://schemas.microsoft.com/office/drawing/2014/main" id="{0F8E15DF-140F-EB93-3C9E-96D32D46B03E}"/>
                </a:ext>
              </a:extLst>
            </p:cNvPr>
            <p:cNvSpPr txBox="1"/>
            <p:nvPr/>
          </p:nvSpPr>
          <p:spPr>
            <a:xfrm>
              <a:off x="6095999" y="3873209"/>
              <a:ext cx="4918365" cy="2446512"/>
            </a:xfrm>
            <a:prstGeom prst="roundRect">
              <a:avLst/>
            </a:prstGeom>
            <a:solidFill>
              <a:srgbClr val="CFCFCF">
                <a:alpha val="30000"/>
              </a:srgbClr>
            </a:solidFill>
            <a:ln>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srgbClr val="595959"/>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103" name="Grupo 102">
              <a:extLst>
                <a:ext uri="{FF2B5EF4-FFF2-40B4-BE49-F238E27FC236}">
                  <a16:creationId xmlns:a16="http://schemas.microsoft.com/office/drawing/2014/main" id="{E8FF6BD9-BE37-5872-33FE-19D5750B8FC1}"/>
                </a:ext>
              </a:extLst>
            </p:cNvPr>
            <p:cNvGrpSpPr/>
            <p:nvPr/>
          </p:nvGrpSpPr>
          <p:grpSpPr>
            <a:xfrm>
              <a:off x="6371132" y="3945720"/>
              <a:ext cx="4778018" cy="2181874"/>
              <a:chOff x="6371132" y="3945720"/>
              <a:chExt cx="4778018" cy="2181874"/>
            </a:xfrm>
          </p:grpSpPr>
          <p:sp>
            <p:nvSpPr>
              <p:cNvPr id="54" name="Elipse 53">
                <a:extLst>
                  <a:ext uri="{FF2B5EF4-FFF2-40B4-BE49-F238E27FC236}">
                    <a16:creationId xmlns:a16="http://schemas.microsoft.com/office/drawing/2014/main" id="{A5F948A0-2C37-4448-2200-5DF1B2E46DF0}"/>
                  </a:ext>
                  <a:ext uri="{C183D7F6-B498-43B3-948B-1728B52AA6E4}">
                    <adec:decorative xmlns:adec="http://schemas.microsoft.com/office/drawing/2017/decorative" val="1"/>
                  </a:ext>
                </a:extLst>
              </p:cNvPr>
              <p:cNvSpPr/>
              <p:nvPr/>
            </p:nvSpPr>
            <p:spPr>
              <a:xfrm>
                <a:off x="6380626" y="4301578"/>
                <a:ext cx="482603" cy="482603"/>
              </a:xfrm>
              <a:prstGeom prst="ellipse">
                <a:avLst/>
              </a:prstGeom>
              <a:solidFill>
                <a:srgbClr val="C00000"/>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55" name="Cuadro de texto 47">
                <a:extLst>
                  <a:ext uri="{FF2B5EF4-FFF2-40B4-BE49-F238E27FC236}">
                    <a16:creationId xmlns:a16="http://schemas.microsoft.com/office/drawing/2014/main" id="{42003BC0-D6B0-5024-D186-4B06BCB90F36}"/>
                  </a:ext>
                </a:extLst>
              </p:cNvPr>
              <p:cNvSpPr txBox="1"/>
              <p:nvPr/>
            </p:nvSpPr>
            <p:spPr>
              <a:xfrm>
                <a:off x="7030242" y="4265920"/>
                <a:ext cx="3213239" cy="238652"/>
              </a:xfrm>
              <a:prstGeom prst="rect">
                <a:avLst/>
              </a:prstGeom>
              <a:noFill/>
              <a:ln w="6350">
                <a:noFill/>
                <a:prstDash val="dash"/>
              </a:ln>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0000"/>
                    </a:solidFill>
                    <a:effectLst/>
                    <a:uLnTx/>
                    <a:uFillTx/>
                    <a:latin typeface="Calibri" panose="020F0502020204030204"/>
                    <a:ea typeface="+mn-ea"/>
                    <a:cs typeface="+mn-cs"/>
                  </a:rPr>
                  <a:t>Bienes y servicios (97%)</a:t>
                </a:r>
              </a:p>
            </p:txBody>
          </p:sp>
          <p:grpSp>
            <p:nvGrpSpPr>
              <p:cNvPr id="56" name="Grupo 55">
                <a:extLst>
                  <a:ext uri="{FF2B5EF4-FFF2-40B4-BE49-F238E27FC236}">
                    <a16:creationId xmlns:a16="http://schemas.microsoft.com/office/drawing/2014/main" id="{7857BF81-2C67-DED9-D9CC-A355C7A716A8}"/>
                  </a:ext>
                  <a:ext uri="{C183D7F6-B498-43B3-948B-1728B52AA6E4}">
                    <adec:decorative xmlns:adec="http://schemas.microsoft.com/office/drawing/2017/decorative" val="1"/>
                  </a:ext>
                </a:extLst>
              </p:cNvPr>
              <p:cNvGrpSpPr/>
              <p:nvPr/>
            </p:nvGrpSpPr>
            <p:grpSpPr>
              <a:xfrm>
                <a:off x="7030242" y="4650012"/>
                <a:ext cx="2642882" cy="86"/>
                <a:chOff x="5388790" y="1573127"/>
                <a:chExt cx="2917010" cy="86"/>
              </a:xfrm>
            </p:grpSpPr>
            <p:sp>
              <p:nvSpPr>
                <p:cNvPr id="97" name="Línea 7">
                  <a:extLst>
                    <a:ext uri="{FF2B5EF4-FFF2-40B4-BE49-F238E27FC236}">
                      <a16:creationId xmlns:a16="http://schemas.microsoft.com/office/drawing/2014/main" id="{CEC14A2C-2929-2366-7BF8-92D4834E3136}"/>
                    </a:ext>
                  </a:extLst>
                </p:cNvPr>
                <p:cNvSpPr>
                  <a:spLocks noChangeShapeType="1"/>
                </p:cNvSpPr>
                <p:nvPr/>
              </p:nvSpPr>
              <p:spPr bwMode="auto">
                <a:xfrm>
                  <a:off x="5388791" y="1573213"/>
                  <a:ext cx="2917009" cy="0"/>
                </a:xfrm>
                <a:prstGeom prst="line">
                  <a:avLst/>
                </a:prstGeom>
                <a:noFill/>
                <a:ln w="76200" cap="rnd">
                  <a:solidFill>
                    <a:schemeClr val="bg1">
                      <a:lumMod val="8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98" name="Línea 7">
                  <a:extLst>
                    <a:ext uri="{FF2B5EF4-FFF2-40B4-BE49-F238E27FC236}">
                      <a16:creationId xmlns:a16="http://schemas.microsoft.com/office/drawing/2014/main" id="{74CB68BD-C0A2-F06C-99D4-E125FAD36A45}"/>
                    </a:ext>
                  </a:extLst>
                </p:cNvPr>
                <p:cNvSpPr>
                  <a:spLocks noChangeShapeType="1"/>
                </p:cNvSpPr>
                <p:nvPr/>
              </p:nvSpPr>
              <p:spPr bwMode="auto">
                <a:xfrm flipV="1">
                  <a:off x="5388790" y="1573127"/>
                  <a:ext cx="2813723" cy="83"/>
                </a:xfrm>
                <a:prstGeom prst="line">
                  <a:avLst/>
                </a:prstGeom>
                <a:noFill/>
                <a:ln w="76200" cap="rnd">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grpSp>
          <p:sp>
            <p:nvSpPr>
              <p:cNvPr id="57" name="Cuadro de texto 57">
                <a:extLst>
                  <a:ext uri="{FF2B5EF4-FFF2-40B4-BE49-F238E27FC236}">
                    <a16:creationId xmlns:a16="http://schemas.microsoft.com/office/drawing/2014/main" id="{0E1383F1-ABCE-D3DD-C438-1B38C1F864B1}"/>
                  </a:ext>
                </a:extLst>
              </p:cNvPr>
              <p:cNvSpPr txBox="1"/>
              <p:nvPr/>
            </p:nvSpPr>
            <p:spPr>
              <a:xfrm>
                <a:off x="9849632" y="4451820"/>
                <a:ext cx="1299518" cy="238652"/>
              </a:xfrm>
              <a:prstGeom prst="rect">
                <a:avLst/>
              </a:prstGeom>
              <a:noFill/>
              <a:ln w="6350">
                <a:noFill/>
                <a:prstDash val="dash"/>
              </a:ln>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0000"/>
                    </a:solidFill>
                    <a:effectLst/>
                    <a:uLnTx/>
                    <a:uFillTx/>
                    <a:latin typeface="Calibri" panose="020F0502020204030204"/>
                    <a:ea typeface="+mn-ea"/>
                    <a:cs typeface="+mn-cs"/>
                  </a:rPr>
                  <a:t> S/     36 769 </a:t>
                </a:r>
              </a:p>
            </p:txBody>
          </p:sp>
          <p:sp>
            <p:nvSpPr>
              <p:cNvPr id="58" name="Cuadro de texto 62">
                <a:extLst>
                  <a:ext uri="{FF2B5EF4-FFF2-40B4-BE49-F238E27FC236}">
                    <a16:creationId xmlns:a16="http://schemas.microsoft.com/office/drawing/2014/main" id="{57684F52-29AA-D02F-945E-BCDF86FF0108}"/>
                  </a:ext>
                </a:extLst>
              </p:cNvPr>
              <p:cNvSpPr txBox="1"/>
              <p:nvPr/>
            </p:nvSpPr>
            <p:spPr>
              <a:xfrm>
                <a:off x="7030243" y="4937669"/>
                <a:ext cx="2743200" cy="238652"/>
              </a:xfrm>
              <a:prstGeom prst="rect">
                <a:avLst/>
              </a:prstGeom>
              <a:noFill/>
              <a:ln w="6350">
                <a:noFill/>
                <a:prstDash val="dash"/>
              </a:ln>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0000"/>
                    </a:solidFill>
                    <a:effectLst/>
                    <a:uLnTx/>
                    <a:uFillTx/>
                    <a:latin typeface="Calibri" panose="020F0502020204030204"/>
                    <a:ea typeface="+mn-ea"/>
                    <a:cs typeface="+mn-cs"/>
                  </a:rPr>
                  <a:t>Servicio de la deuda pública (95%) </a:t>
                </a:r>
              </a:p>
            </p:txBody>
          </p:sp>
          <p:grpSp>
            <p:nvGrpSpPr>
              <p:cNvPr id="59" name="Grupo 58">
                <a:extLst>
                  <a:ext uri="{FF2B5EF4-FFF2-40B4-BE49-F238E27FC236}">
                    <a16:creationId xmlns:a16="http://schemas.microsoft.com/office/drawing/2014/main" id="{60FE9A5A-1351-88CC-760F-4A3C7BADFA8A}"/>
                  </a:ext>
                  <a:ext uri="{C183D7F6-B498-43B3-948B-1728B52AA6E4}">
                    <adec:decorative xmlns:adec="http://schemas.microsoft.com/office/drawing/2017/decorative" val="1"/>
                  </a:ext>
                </a:extLst>
              </p:cNvPr>
              <p:cNvGrpSpPr/>
              <p:nvPr/>
            </p:nvGrpSpPr>
            <p:grpSpPr>
              <a:xfrm>
                <a:off x="7030243" y="5313853"/>
                <a:ext cx="2642881" cy="7911"/>
                <a:chOff x="5388791" y="1565302"/>
                <a:chExt cx="2917009" cy="7911"/>
              </a:xfrm>
            </p:grpSpPr>
            <p:sp>
              <p:nvSpPr>
                <p:cNvPr id="95" name="Línea 7">
                  <a:extLst>
                    <a:ext uri="{FF2B5EF4-FFF2-40B4-BE49-F238E27FC236}">
                      <a16:creationId xmlns:a16="http://schemas.microsoft.com/office/drawing/2014/main" id="{18326B9F-FD16-748E-BF4A-211E0763743C}"/>
                    </a:ext>
                  </a:extLst>
                </p:cNvPr>
                <p:cNvSpPr>
                  <a:spLocks noChangeShapeType="1"/>
                </p:cNvSpPr>
                <p:nvPr/>
              </p:nvSpPr>
              <p:spPr bwMode="auto">
                <a:xfrm>
                  <a:off x="5388791" y="1573213"/>
                  <a:ext cx="2917009" cy="0"/>
                </a:xfrm>
                <a:prstGeom prst="line">
                  <a:avLst/>
                </a:prstGeom>
                <a:noFill/>
                <a:ln w="76200" cap="rnd">
                  <a:solidFill>
                    <a:schemeClr val="bg1">
                      <a:lumMod val="8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96" name="Línea 7">
                  <a:extLst>
                    <a:ext uri="{FF2B5EF4-FFF2-40B4-BE49-F238E27FC236}">
                      <a16:creationId xmlns:a16="http://schemas.microsoft.com/office/drawing/2014/main" id="{BDB10838-99E8-C6AF-83E3-138574EF5D5E}"/>
                    </a:ext>
                  </a:extLst>
                </p:cNvPr>
                <p:cNvSpPr>
                  <a:spLocks noChangeShapeType="1"/>
                </p:cNvSpPr>
                <p:nvPr/>
              </p:nvSpPr>
              <p:spPr bwMode="auto">
                <a:xfrm flipV="1">
                  <a:off x="5388793" y="1565302"/>
                  <a:ext cx="2728269" cy="7910"/>
                </a:xfrm>
                <a:prstGeom prst="line">
                  <a:avLst/>
                </a:prstGeom>
                <a:noFill/>
                <a:ln w="76200" cap="rnd">
                  <a:solidFill>
                    <a:schemeClr val="tx1">
                      <a:lumMod val="75000"/>
                      <a:lumOff val="2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grpSp>
          <p:sp>
            <p:nvSpPr>
              <p:cNvPr id="61" name="Cuadro de texto 65">
                <a:extLst>
                  <a:ext uri="{FF2B5EF4-FFF2-40B4-BE49-F238E27FC236}">
                    <a16:creationId xmlns:a16="http://schemas.microsoft.com/office/drawing/2014/main" id="{DB3308CA-158B-E79F-D873-9C9A240B8C52}"/>
                  </a:ext>
                </a:extLst>
              </p:cNvPr>
              <p:cNvSpPr txBox="1"/>
              <p:nvPr/>
            </p:nvSpPr>
            <p:spPr>
              <a:xfrm>
                <a:off x="9849632" y="5127966"/>
                <a:ext cx="1299518" cy="238652"/>
              </a:xfrm>
              <a:prstGeom prst="rect">
                <a:avLst/>
              </a:prstGeom>
              <a:noFill/>
              <a:ln w="6350">
                <a:noFill/>
                <a:prstDash val="dash"/>
              </a:ln>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0000"/>
                    </a:solidFill>
                    <a:effectLst/>
                    <a:uLnTx/>
                    <a:uFillTx/>
                    <a:latin typeface="Calibri" panose="020F0502020204030204"/>
                    <a:ea typeface="+mn-ea"/>
                    <a:cs typeface="+mn-cs"/>
                  </a:rPr>
                  <a:t> S/      12 684 </a:t>
                </a:r>
              </a:p>
            </p:txBody>
          </p:sp>
          <p:sp>
            <p:nvSpPr>
              <p:cNvPr id="63" name="Cuadro de texto 69">
                <a:extLst>
                  <a:ext uri="{FF2B5EF4-FFF2-40B4-BE49-F238E27FC236}">
                    <a16:creationId xmlns:a16="http://schemas.microsoft.com/office/drawing/2014/main" id="{47D99B75-012B-B51C-407C-EBEEDB3C963E}"/>
                  </a:ext>
                </a:extLst>
              </p:cNvPr>
              <p:cNvSpPr txBox="1"/>
              <p:nvPr/>
            </p:nvSpPr>
            <p:spPr>
              <a:xfrm>
                <a:off x="7030242" y="5609416"/>
                <a:ext cx="2689028" cy="238652"/>
              </a:xfrm>
              <a:prstGeom prst="rect">
                <a:avLst/>
              </a:prstGeom>
              <a:noFill/>
              <a:ln w="6350">
                <a:noFill/>
                <a:prstDash val="dash"/>
              </a:ln>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0000"/>
                    </a:solidFill>
                    <a:effectLst/>
                    <a:uLnTx/>
                    <a:uFillTx/>
                    <a:latin typeface="Calibri" panose="020F0502020204030204"/>
                    <a:ea typeface="+mn-ea"/>
                    <a:cs typeface="+mn-cs"/>
                  </a:rPr>
                  <a:t>Personal y obligaciones sociales (96%)</a:t>
                </a:r>
              </a:p>
            </p:txBody>
          </p:sp>
          <p:grpSp>
            <p:nvGrpSpPr>
              <p:cNvPr id="64" name="Grupo 63">
                <a:extLst>
                  <a:ext uri="{FF2B5EF4-FFF2-40B4-BE49-F238E27FC236}">
                    <a16:creationId xmlns:a16="http://schemas.microsoft.com/office/drawing/2014/main" id="{0D66D335-1FE9-265A-535B-F957CFA640AC}"/>
                  </a:ext>
                  <a:ext uri="{C183D7F6-B498-43B3-948B-1728B52AA6E4}">
                    <adec:decorative xmlns:adec="http://schemas.microsoft.com/office/drawing/2017/decorative" val="1"/>
                  </a:ext>
                </a:extLst>
              </p:cNvPr>
              <p:cNvGrpSpPr/>
              <p:nvPr/>
            </p:nvGrpSpPr>
            <p:grpSpPr>
              <a:xfrm>
                <a:off x="7030242" y="5993511"/>
                <a:ext cx="2642882" cy="0"/>
                <a:chOff x="5388790" y="1573213"/>
                <a:chExt cx="2917010" cy="0"/>
              </a:xfrm>
            </p:grpSpPr>
            <p:sp>
              <p:nvSpPr>
                <p:cNvPr id="93" name="Línea 7">
                  <a:extLst>
                    <a:ext uri="{FF2B5EF4-FFF2-40B4-BE49-F238E27FC236}">
                      <a16:creationId xmlns:a16="http://schemas.microsoft.com/office/drawing/2014/main" id="{BB636236-BF3A-AE9A-D2C6-21A3F4058941}"/>
                    </a:ext>
                  </a:extLst>
                </p:cNvPr>
                <p:cNvSpPr>
                  <a:spLocks noChangeShapeType="1"/>
                </p:cNvSpPr>
                <p:nvPr/>
              </p:nvSpPr>
              <p:spPr bwMode="auto">
                <a:xfrm>
                  <a:off x="5388791" y="1573213"/>
                  <a:ext cx="2917009" cy="0"/>
                </a:xfrm>
                <a:prstGeom prst="line">
                  <a:avLst/>
                </a:prstGeom>
                <a:noFill/>
                <a:ln w="76200" cap="rnd">
                  <a:solidFill>
                    <a:schemeClr val="bg1">
                      <a:lumMod val="8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94" name="Línea 7">
                  <a:extLst>
                    <a:ext uri="{FF2B5EF4-FFF2-40B4-BE49-F238E27FC236}">
                      <a16:creationId xmlns:a16="http://schemas.microsoft.com/office/drawing/2014/main" id="{9E473C21-67A6-6368-D868-0562BA4D2AE7}"/>
                    </a:ext>
                  </a:extLst>
                </p:cNvPr>
                <p:cNvSpPr>
                  <a:spLocks noChangeShapeType="1"/>
                </p:cNvSpPr>
                <p:nvPr/>
              </p:nvSpPr>
              <p:spPr bwMode="auto">
                <a:xfrm>
                  <a:off x="5388790" y="1573213"/>
                  <a:ext cx="2813723" cy="0"/>
                </a:xfrm>
                <a:prstGeom prst="line">
                  <a:avLst/>
                </a:prstGeom>
                <a:noFill/>
                <a:ln w="76200" cap="rnd">
                  <a:solidFill>
                    <a:srgbClr val="7F7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grpSp>
          <p:sp>
            <p:nvSpPr>
              <p:cNvPr id="66" name="Cuadro de texto 72">
                <a:extLst>
                  <a:ext uri="{FF2B5EF4-FFF2-40B4-BE49-F238E27FC236}">
                    <a16:creationId xmlns:a16="http://schemas.microsoft.com/office/drawing/2014/main" id="{BA587C71-A5B2-F23C-2074-FB5582A25FA9}"/>
                  </a:ext>
                </a:extLst>
              </p:cNvPr>
              <p:cNvSpPr txBox="1"/>
              <p:nvPr/>
            </p:nvSpPr>
            <p:spPr>
              <a:xfrm>
                <a:off x="9849632" y="5799713"/>
                <a:ext cx="1299518" cy="238652"/>
              </a:xfrm>
              <a:prstGeom prst="rect">
                <a:avLst/>
              </a:prstGeom>
              <a:noFill/>
              <a:ln w="6350">
                <a:noFill/>
                <a:prstDash val="dash"/>
              </a:ln>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0000"/>
                    </a:solidFill>
                    <a:effectLst/>
                    <a:uLnTx/>
                    <a:uFillTx/>
                    <a:latin typeface="Calibri" panose="020F0502020204030204"/>
                    <a:ea typeface="+mn-ea"/>
                    <a:cs typeface="+mn-cs"/>
                  </a:rPr>
                  <a:t> S/        4 801 </a:t>
                </a:r>
              </a:p>
            </p:txBody>
          </p:sp>
          <p:grpSp>
            <p:nvGrpSpPr>
              <p:cNvPr id="67" name="Grupo 66" descr="Ícono de un teléfono móvil ">
                <a:extLst>
                  <a:ext uri="{FF2B5EF4-FFF2-40B4-BE49-F238E27FC236}">
                    <a16:creationId xmlns:a16="http://schemas.microsoft.com/office/drawing/2014/main" id="{F65E2290-A9CA-A811-D346-17453180A682}"/>
                  </a:ext>
                </a:extLst>
              </p:cNvPr>
              <p:cNvGrpSpPr/>
              <p:nvPr/>
            </p:nvGrpSpPr>
            <p:grpSpPr>
              <a:xfrm>
                <a:off x="6547569" y="4446053"/>
                <a:ext cx="148718" cy="193653"/>
                <a:chOff x="7373011" y="2614988"/>
                <a:chExt cx="220663" cy="287338"/>
              </a:xfrm>
              <a:solidFill>
                <a:schemeClr val="bg1"/>
              </a:solidFill>
            </p:grpSpPr>
            <p:sp>
              <p:nvSpPr>
                <p:cNvPr id="84" name="Forma libre 1497">
                  <a:extLst>
                    <a:ext uri="{FF2B5EF4-FFF2-40B4-BE49-F238E27FC236}">
                      <a16:creationId xmlns:a16="http://schemas.microsoft.com/office/drawing/2014/main" id="{ABD33232-E895-9FB2-C3D2-9EF37223ACEB}"/>
                    </a:ext>
                  </a:extLst>
                </p:cNvPr>
                <p:cNvSpPr>
                  <a:spLocks noEditPoints="1"/>
                </p:cNvSpPr>
                <p:nvPr/>
              </p:nvSpPr>
              <p:spPr bwMode="auto">
                <a:xfrm>
                  <a:off x="7373011" y="2614988"/>
                  <a:ext cx="220663" cy="287338"/>
                </a:xfrm>
                <a:custGeom>
                  <a:avLst/>
                  <a:gdLst>
                    <a:gd name="T0" fmla="*/ 91 w 695"/>
                    <a:gd name="T1" fmla="*/ 120 h 906"/>
                    <a:gd name="T2" fmla="*/ 347 w 695"/>
                    <a:gd name="T3" fmla="*/ 845 h 906"/>
                    <a:gd name="T4" fmla="*/ 322 w 695"/>
                    <a:gd name="T5" fmla="*/ 837 h 906"/>
                    <a:gd name="T6" fmla="*/ 305 w 695"/>
                    <a:gd name="T7" fmla="*/ 817 h 906"/>
                    <a:gd name="T8" fmla="*/ 303 w 695"/>
                    <a:gd name="T9" fmla="*/ 791 h 906"/>
                    <a:gd name="T10" fmla="*/ 315 w 695"/>
                    <a:gd name="T11" fmla="*/ 767 h 906"/>
                    <a:gd name="T12" fmla="*/ 339 w 695"/>
                    <a:gd name="T13" fmla="*/ 755 h 906"/>
                    <a:gd name="T14" fmla="*/ 365 w 695"/>
                    <a:gd name="T15" fmla="*/ 759 h 906"/>
                    <a:gd name="T16" fmla="*/ 385 w 695"/>
                    <a:gd name="T17" fmla="*/ 774 h 906"/>
                    <a:gd name="T18" fmla="*/ 393 w 695"/>
                    <a:gd name="T19" fmla="*/ 799 h 906"/>
                    <a:gd name="T20" fmla="*/ 385 w 695"/>
                    <a:gd name="T21" fmla="*/ 825 h 906"/>
                    <a:gd name="T22" fmla="*/ 365 w 695"/>
                    <a:gd name="T23" fmla="*/ 842 h 906"/>
                    <a:gd name="T24" fmla="*/ 347 w 695"/>
                    <a:gd name="T25" fmla="*/ 53 h 906"/>
                    <a:gd name="T26" fmla="*/ 360 w 695"/>
                    <a:gd name="T27" fmla="*/ 57 h 906"/>
                    <a:gd name="T28" fmla="*/ 368 w 695"/>
                    <a:gd name="T29" fmla="*/ 67 h 906"/>
                    <a:gd name="T30" fmla="*/ 370 w 695"/>
                    <a:gd name="T31" fmla="*/ 80 h 906"/>
                    <a:gd name="T32" fmla="*/ 363 w 695"/>
                    <a:gd name="T33" fmla="*/ 91 h 906"/>
                    <a:gd name="T34" fmla="*/ 352 w 695"/>
                    <a:gd name="T35" fmla="*/ 98 h 906"/>
                    <a:gd name="T36" fmla="*/ 339 w 695"/>
                    <a:gd name="T37" fmla="*/ 96 h 906"/>
                    <a:gd name="T38" fmla="*/ 329 w 695"/>
                    <a:gd name="T39" fmla="*/ 88 h 906"/>
                    <a:gd name="T40" fmla="*/ 325 w 695"/>
                    <a:gd name="T41" fmla="*/ 76 h 906"/>
                    <a:gd name="T42" fmla="*/ 329 w 695"/>
                    <a:gd name="T43" fmla="*/ 63 h 906"/>
                    <a:gd name="T44" fmla="*/ 339 w 695"/>
                    <a:gd name="T45" fmla="*/ 55 h 906"/>
                    <a:gd name="T46" fmla="*/ 347 w 695"/>
                    <a:gd name="T47" fmla="*/ 53 h 906"/>
                    <a:gd name="T48" fmla="*/ 82 w 695"/>
                    <a:gd name="T49" fmla="*/ 1 h 906"/>
                    <a:gd name="T50" fmla="*/ 55 w 695"/>
                    <a:gd name="T51" fmla="*/ 7 h 906"/>
                    <a:gd name="T52" fmla="*/ 33 w 695"/>
                    <a:gd name="T53" fmla="*/ 21 h 906"/>
                    <a:gd name="T54" fmla="*/ 16 w 695"/>
                    <a:gd name="T55" fmla="*/ 39 h 906"/>
                    <a:gd name="T56" fmla="*/ 5 w 695"/>
                    <a:gd name="T57" fmla="*/ 64 h 906"/>
                    <a:gd name="T58" fmla="*/ 0 w 695"/>
                    <a:gd name="T59" fmla="*/ 90 h 906"/>
                    <a:gd name="T60" fmla="*/ 2 w 695"/>
                    <a:gd name="T61" fmla="*/ 833 h 906"/>
                    <a:gd name="T62" fmla="*/ 11 w 695"/>
                    <a:gd name="T63" fmla="*/ 858 h 906"/>
                    <a:gd name="T64" fmla="*/ 27 w 695"/>
                    <a:gd name="T65" fmla="*/ 879 h 906"/>
                    <a:gd name="T66" fmla="*/ 48 w 695"/>
                    <a:gd name="T67" fmla="*/ 895 h 906"/>
                    <a:gd name="T68" fmla="*/ 73 w 695"/>
                    <a:gd name="T69" fmla="*/ 903 h 906"/>
                    <a:gd name="T70" fmla="*/ 604 w 695"/>
                    <a:gd name="T71" fmla="*/ 906 h 906"/>
                    <a:gd name="T72" fmla="*/ 631 w 695"/>
                    <a:gd name="T73" fmla="*/ 901 h 906"/>
                    <a:gd name="T74" fmla="*/ 655 w 695"/>
                    <a:gd name="T75" fmla="*/ 890 h 906"/>
                    <a:gd name="T76" fmla="*/ 674 w 695"/>
                    <a:gd name="T77" fmla="*/ 872 h 906"/>
                    <a:gd name="T78" fmla="*/ 687 w 695"/>
                    <a:gd name="T79" fmla="*/ 850 h 906"/>
                    <a:gd name="T80" fmla="*/ 694 w 695"/>
                    <a:gd name="T81" fmla="*/ 824 h 906"/>
                    <a:gd name="T82" fmla="*/ 694 w 695"/>
                    <a:gd name="T83" fmla="*/ 82 h 906"/>
                    <a:gd name="T84" fmla="*/ 687 w 695"/>
                    <a:gd name="T85" fmla="*/ 55 h 906"/>
                    <a:gd name="T86" fmla="*/ 674 w 695"/>
                    <a:gd name="T87" fmla="*/ 33 h 906"/>
                    <a:gd name="T88" fmla="*/ 655 w 695"/>
                    <a:gd name="T89" fmla="*/ 15 h 906"/>
                    <a:gd name="T90" fmla="*/ 631 w 695"/>
                    <a:gd name="T91" fmla="*/ 4 h 906"/>
                    <a:gd name="T92" fmla="*/ 604 w 695"/>
                    <a:gd name="T93" fmla="*/ 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5" h="906">
                      <a:moveTo>
                        <a:pt x="604" y="724"/>
                      </a:moveTo>
                      <a:lnTo>
                        <a:pt x="91" y="724"/>
                      </a:lnTo>
                      <a:lnTo>
                        <a:pt x="91" y="120"/>
                      </a:lnTo>
                      <a:lnTo>
                        <a:pt x="604" y="120"/>
                      </a:lnTo>
                      <a:lnTo>
                        <a:pt x="604" y="724"/>
                      </a:lnTo>
                      <a:close/>
                      <a:moveTo>
                        <a:pt x="347" y="845"/>
                      </a:moveTo>
                      <a:lnTo>
                        <a:pt x="339" y="844"/>
                      </a:lnTo>
                      <a:lnTo>
                        <a:pt x="330" y="842"/>
                      </a:lnTo>
                      <a:lnTo>
                        <a:pt x="322" y="837"/>
                      </a:lnTo>
                      <a:lnTo>
                        <a:pt x="315" y="832"/>
                      </a:lnTo>
                      <a:lnTo>
                        <a:pt x="310" y="825"/>
                      </a:lnTo>
                      <a:lnTo>
                        <a:pt x="305" y="817"/>
                      </a:lnTo>
                      <a:lnTo>
                        <a:pt x="303" y="809"/>
                      </a:lnTo>
                      <a:lnTo>
                        <a:pt x="302" y="799"/>
                      </a:lnTo>
                      <a:lnTo>
                        <a:pt x="303" y="791"/>
                      </a:lnTo>
                      <a:lnTo>
                        <a:pt x="305" y="782"/>
                      </a:lnTo>
                      <a:lnTo>
                        <a:pt x="310" y="774"/>
                      </a:lnTo>
                      <a:lnTo>
                        <a:pt x="315" y="767"/>
                      </a:lnTo>
                      <a:lnTo>
                        <a:pt x="322" y="762"/>
                      </a:lnTo>
                      <a:lnTo>
                        <a:pt x="330" y="759"/>
                      </a:lnTo>
                      <a:lnTo>
                        <a:pt x="339" y="755"/>
                      </a:lnTo>
                      <a:lnTo>
                        <a:pt x="347" y="754"/>
                      </a:lnTo>
                      <a:lnTo>
                        <a:pt x="356" y="755"/>
                      </a:lnTo>
                      <a:lnTo>
                        <a:pt x="365" y="759"/>
                      </a:lnTo>
                      <a:lnTo>
                        <a:pt x="373" y="762"/>
                      </a:lnTo>
                      <a:lnTo>
                        <a:pt x="380" y="767"/>
                      </a:lnTo>
                      <a:lnTo>
                        <a:pt x="385" y="774"/>
                      </a:lnTo>
                      <a:lnTo>
                        <a:pt x="389" y="782"/>
                      </a:lnTo>
                      <a:lnTo>
                        <a:pt x="392" y="791"/>
                      </a:lnTo>
                      <a:lnTo>
                        <a:pt x="393" y="799"/>
                      </a:lnTo>
                      <a:lnTo>
                        <a:pt x="392" y="809"/>
                      </a:lnTo>
                      <a:lnTo>
                        <a:pt x="389" y="817"/>
                      </a:lnTo>
                      <a:lnTo>
                        <a:pt x="385" y="825"/>
                      </a:lnTo>
                      <a:lnTo>
                        <a:pt x="380" y="832"/>
                      </a:lnTo>
                      <a:lnTo>
                        <a:pt x="373" y="837"/>
                      </a:lnTo>
                      <a:lnTo>
                        <a:pt x="365" y="842"/>
                      </a:lnTo>
                      <a:lnTo>
                        <a:pt x="356" y="844"/>
                      </a:lnTo>
                      <a:lnTo>
                        <a:pt x="347" y="845"/>
                      </a:lnTo>
                      <a:close/>
                      <a:moveTo>
                        <a:pt x="347" y="53"/>
                      </a:moveTo>
                      <a:lnTo>
                        <a:pt x="352" y="53"/>
                      </a:lnTo>
                      <a:lnTo>
                        <a:pt x="356" y="55"/>
                      </a:lnTo>
                      <a:lnTo>
                        <a:pt x="360" y="57"/>
                      </a:lnTo>
                      <a:lnTo>
                        <a:pt x="363" y="59"/>
                      </a:lnTo>
                      <a:lnTo>
                        <a:pt x="366" y="63"/>
                      </a:lnTo>
                      <a:lnTo>
                        <a:pt x="368" y="67"/>
                      </a:lnTo>
                      <a:lnTo>
                        <a:pt x="370" y="70"/>
                      </a:lnTo>
                      <a:lnTo>
                        <a:pt x="370" y="76"/>
                      </a:lnTo>
                      <a:lnTo>
                        <a:pt x="370" y="80"/>
                      </a:lnTo>
                      <a:lnTo>
                        <a:pt x="368" y="85"/>
                      </a:lnTo>
                      <a:lnTo>
                        <a:pt x="366" y="88"/>
                      </a:lnTo>
                      <a:lnTo>
                        <a:pt x="363" y="91"/>
                      </a:lnTo>
                      <a:lnTo>
                        <a:pt x="360" y="95"/>
                      </a:lnTo>
                      <a:lnTo>
                        <a:pt x="356" y="96"/>
                      </a:lnTo>
                      <a:lnTo>
                        <a:pt x="352" y="98"/>
                      </a:lnTo>
                      <a:lnTo>
                        <a:pt x="347" y="98"/>
                      </a:lnTo>
                      <a:lnTo>
                        <a:pt x="343" y="98"/>
                      </a:lnTo>
                      <a:lnTo>
                        <a:pt x="339" y="96"/>
                      </a:lnTo>
                      <a:lnTo>
                        <a:pt x="335" y="95"/>
                      </a:lnTo>
                      <a:lnTo>
                        <a:pt x="331" y="91"/>
                      </a:lnTo>
                      <a:lnTo>
                        <a:pt x="329" y="88"/>
                      </a:lnTo>
                      <a:lnTo>
                        <a:pt x="326" y="85"/>
                      </a:lnTo>
                      <a:lnTo>
                        <a:pt x="325" y="80"/>
                      </a:lnTo>
                      <a:lnTo>
                        <a:pt x="325" y="76"/>
                      </a:lnTo>
                      <a:lnTo>
                        <a:pt x="325" y="70"/>
                      </a:lnTo>
                      <a:lnTo>
                        <a:pt x="326" y="67"/>
                      </a:lnTo>
                      <a:lnTo>
                        <a:pt x="329" y="63"/>
                      </a:lnTo>
                      <a:lnTo>
                        <a:pt x="331" y="59"/>
                      </a:lnTo>
                      <a:lnTo>
                        <a:pt x="335" y="57"/>
                      </a:lnTo>
                      <a:lnTo>
                        <a:pt x="339" y="55"/>
                      </a:lnTo>
                      <a:lnTo>
                        <a:pt x="343" y="54"/>
                      </a:lnTo>
                      <a:lnTo>
                        <a:pt x="347" y="53"/>
                      </a:lnTo>
                      <a:lnTo>
                        <a:pt x="347" y="53"/>
                      </a:lnTo>
                      <a:close/>
                      <a:moveTo>
                        <a:pt x="604" y="0"/>
                      </a:moveTo>
                      <a:lnTo>
                        <a:pt x="91" y="0"/>
                      </a:lnTo>
                      <a:lnTo>
                        <a:pt x="82" y="1"/>
                      </a:lnTo>
                      <a:lnTo>
                        <a:pt x="73" y="2"/>
                      </a:lnTo>
                      <a:lnTo>
                        <a:pt x="64" y="4"/>
                      </a:lnTo>
                      <a:lnTo>
                        <a:pt x="55" y="7"/>
                      </a:lnTo>
                      <a:lnTo>
                        <a:pt x="48" y="11"/>
                      </a:lnTo>
                      <a:lnTo>
                        <a:pt x="40" y="15"/>
                      </a:lnTo>
                      <a:lnTo>
                        <a:pt x="33" y="21"/>
                      </a:lnTo>
                      <a:lnTo>
                        <a:pt x="27" y="26"/>
                      </a:lnTo>
                      <a:lnTo>
                        <a:pt x="21" y="33"/>
                      </a:lnTo>
                      <a:lnTo>
                        <a:pt x="16" y="39"/>
                      </a:lnTo>
                      <a:lnTo>
                        <a:pt x="11" y="47"/>
                      </a:lnTo>
                      <a:lnTo>
                        <a:pt x="8" y="55"/>
                      </a:lnTo>
                      <a:lnTo>
                        <a:pt x="5" y="64"/>
                      </a:lnTo>
                      <a:lnTo>
                        <a:pt x="2" y="73"/>
                      </a:lnTo>
                      <a:lnTo>
                        <a:pt x="1" y="82"/>
                      </a:lnTo>
                      <a:lnTo>
                        <a:pt x="0" y="90"/>
                      </a:lnTo>
                      <a:lnTo>
                        <a:pt x="0" y="815"/>
                      </a:lnTo>
                      <a:lnTo>
                        <a:pt x="1" y="824"/>
                      </a:lnTo>
                      <a:lnTo>
                        <a:pt x="2" y="833"/>
                      </a:lnTo>
                      <a:lnTo>
                        <a:pt x="5" y="842"/>
                      </a:lnTo>
                      <a:lnTo>
                        <a:pt x="8" y="850"/>
                      </a:lnTo>
                      <a:lnTo>
                        <a:pt x="11" y="858"/>
                      </a:lnTo>
                      <a:lnTo>
                        <a:pt x="16" y="866"/>
                      </a:lnTo>
                      <a:lnTo>
                        <a:pt x="21" y="872"/>
                      </a:lnTo>
                      <a:lnTo>
                        <a:pt x="27" y="879"/>
                      </a:lnTo>
                      <a:lnTo>
                        <a:pt x="33" y="885"/>
                      </a:lnTo>
                      <a:lnTo>
                        <a:pt x="40" y="890"/>
                      </a:lnTo>
                      <a:lnTo>
                        <a:pt x="48" y="895"/>
                      </a:lnTo>
                      <a:lnTo>
                        <a:pt x="55" y="898"/>
                      </a:lnTo>
                      <a:lnTo>
                        <a:pt x="64" y="901"/>
                      </a:lnTo>
                      <a:lnTo>
                        <a:pt x="73" y="903"/>
                      </a:lnTo>
                      <a:lnTo>
                        <a:pt x="82" y="905"/>
                      </a:lnTo>
                      <a:lnTo>
                        <a:pt x="91" y="906"/>
                      </a:lnTo>
                      <a:lnTo>
                        <a:pt x="604" y="906"/>
                      </a:lnTo>
                      <a:lnTo>
                        <a:pt x="613" y="905"/>
                      </a:lnTo>
                      <a:lnTo>
                        <a:pt x="622" y="903"/>
                      </a:lnTo>
                      <a:lnTo>
                        <a:pt x="631" y="901"/>
                      </a:lnTo>
                      <a:lnTo>
                        <a:pt x="639" y="898"/>
                      </a:lnTo>
                      <a:lnTo>
                        <a:pt x="647" y="895"/>
                      </a:lnTo>
                      <a:lnTo>
                        <a:pt x="655" y="890"/>
                      </a:lnTo>
                      <a:lnTo>
                        <a:pt x="662" y="885"/>
                      </a:lnTo>
                      <a:lnTo>
                        <a:pt x="668" y="879"/>
                      </a:lnTo>
                      <a:lnTo>
                        <a:pt x="674" y="872"/>
                      </a:lnTo>
                      <a:lnTo>
                        <a:pt x="679" y="866"/>
                      </a:lnTo>
                      <a:lnTo>
                        <a:pt x="684" y="858"/>
                      </a:lnTo>
                      <a:lnTo>
                        <a:pt x="687" y="850"/>
                      </a:lnTo>
                      <a:lnTo>
                        <a:pt x="690" y="842"/>
                      </a:lnTo>
                      <a:lnTo>
                        <a:pt x="693" y="833"/>
                      </a:lnTo>
                      <a:lnTo>
                        <a:pt x="694" y="824"/>
                      </a:lnTo>
                      <a:lnTo>
                        <a:pt x="695" y="815"/>
                      </a:lnTo>
                      <a:lnTo>
                        <a:pt x="695" y="90"/>
                      </a:lnTo>
                      <a:lnTo>
                        <a:pt x="694" y="82"/>
                      </a:lnTo>
                      <a:lnTo>
                        <a:pt x="693" y="73"/>
                      </a:lnTo>
                      <a:lnTo>
                        <a:pt x="690" y="64"/>
                      </a:lnTo>
                      <a:lnTo>
                        <a:pt x="687" y="55"/>
                      </a:lnTo>
                      <a:lnTo>
                        <a:pt x="684" y="47"/>
                      </a:lnTo>
                      <a:lnTo>
                        <a:pt x="679" y="39"/>
                      </a:lnTo>
                      <a:lnTo>
                        <a:pt x="674" y="33"/>
                      </a:lnTo>
                      <a:lnTo>
                        <a:pt x="668" y="26"/>
                      </a:lnTo>
                      <a:lnTo>
                        <a:pt x="662" y="21"/>
                      </a:lnTo>
                      <a:lnTo>
                        <a:pt x="655" y="15"/>
                      </a:lnTo>
                      <a:lnTo>
                        <a:pt x="647" y="11"/>
                      </a:lnTo>
                      <a:lnTo>
                        <a:pt x="639" y="7"/>
                      </a:lnTo>
                      <a:lnTo>
                        <a:pt x="631" y="4"/>
                      </a:lnTo>
                      <a:lnTo>
                        <a:pt x="622" y="2"/>
                      </a:lnTo>
                      <a:lnTo>
                        <a:pt x="613" y="1"/>
                      </a:lnTo>
                      <a:lnTo>
                        <a:pt x="604" y="0"/>
                      </a:lnTo>
                      <a:lnTo>
                        <a:pt x="604"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85" name="Rectángulo 1498">
                  <a:extLst>
                    <a:ext uri="{FF2B5EF4-FFF2-40B4-BE49-F238E27FC236}">
                      <a16:creationId xmlns:a16="http://schemas.microsoft.com/office/drawing/2014/main" id="{8FBEA8AF-8AE7-5653-20E5-E226537F18BE}"/>
                    </a:ext>
                  </a:extLst>
                </p:cNvPr>
                <p:cNvSpPr>
                  <a:spLocks noChangeArrowheads="1"/>
                </p:cNvSpPr>
                <p:nvPr/>
              </p:nvSpPr>
              <p:spPr bwMode="auto">
                <a:xfrm>
                  <a:off x="7431749" y="2681663"/>
                  <a:ext cx="28575" cy="28575"/>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86" name="Rectángulo 1499">
                  <a:extLst>
                    <a:ext uri="{FF2B5EF4-FFF2-40B4-BE49-F238E27FC236}">
                      <a16:creationId xmlns:a16="http://schemas.microsoft.com/office/drawing/2014/main" id="{7F4F4D59-B229-4E02-4EAC-F2F140DC969B}"/>
                    </a:ext>
                  </a:extLst>
                </p:cNvPr>
                <p:cNvSpPr>
                  <a:spLocks noChangeArrowheads="1"/>
                </p:cNvSpPr>
                <p:nvPr/>
              </p:nvSpPr>
              <p:spPr bwMode="auto">
                <a:xfrm>
                  <a:off x="7469849" y="2681663"/>
                  <a:ext cx="28575" cy="28575"/>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87" name="Rectángulo 1500">
                  <a:extLst>
                    <a:ext uri="{FF2B5EF4-FFF2-40B4-BE49-F238E27FC236}">
                      <a16:creationId xmlns:a16="http://schemas.microsoft.com/office/drawing/2014/main" id="{E06442AA-4E4B-4C2C-E875-5F5EBC4EF591}"/>
                    </a:ext>
                  </a:extLst>
                </p:cNvPr>
                <p:cNvSpPr>
                  <a:spLocks noChangeArrowheads="1"/>
                </p:cNvSpPr>
                <p:nvPr/>
              </p:nvSpPr>
              <p:spPr bwMode="auto">
                <a:xfrm>
                  <a:off x="7507949" y="2681663"/>
                  <a:ext cx="28575" cy="28575"/>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88" name="Rectángulo 1501">
                  <a:extLst>
                    <a:ext uri="{FF2B5EF4-FFF2-40B4-BE49-F238E27FC236}">
                      <a16:creationId xmlns:a16="http://schemas.microsoft.com/office/drawing/2014/main" id="{BBBB7133-4AAC-572A-89DD-41BBF4914CF0}"/>
                    </a:ext>
                  </a:extLst>
                </p:cNvPr>
                <p:cNvSpPr>
                  <a:spLocks noChangeArrowheads="1"/>
                </p:cNvSpPr>
                <p:nvPr/>
              </p:nvSpPr>
              <p:spPr bwMode="auto">
                <a:xfrm>
                  <a:off x="7431749" y="2719763"/>
                  <a:ext cx="28575" cy="28575"/>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89" name="Rectángulo 1502">
                  <a:extLst>
                    <a:ext uri="{FF2B5EF4-FFF2-40B4-BE49-F238E27FC236}">
                      <a16:creationId xmlns:a16="http://schemas.microsoft.com/office/drawing/2014/main" id="{0150C800-FC9E-C0A3-2CAF-F0E127DCD6C9}"/>
                    </a:ext>
                  </a:extLst>
                </p:cNvPr>
                <p:cNvSpPr>
                  <a:spLocks noChangeArrowheads="1"/>
                </p:cNvSpPr>
                <p:nvPr/>
              </p:nvSpPr>
              <p:spPr bwMode="auto">
                <a:xfrm>
                  <a:off x="7469849" y="2719763"/>
                  <a:ext cx="28575" cy="28575"/>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90" name="Rectángulo 1503">
                  <a:extLst>
                    <a:ext uri="{FF2B5EF4-FFF2-40B4-BE49-F238E27FC236}">
                      <a16:creationId xmlns:a16="http://schemas.microsoft.com/office/drawing/2014/main" id="{C624522B-1DB5-3173-7BE7-37EC9E98E839}"/>
                    </a:ext>
                  </a:extLst>
                </p:cNvPr>
                <p:cNvSpPr>
                  <a:spLocks noChangeArrowheads="1"/>
                </p:cNvSpPr>
                <p:nvPr/>
              </p:nvSpPr>
              <p:spPr bwMode="auto">
                <a:xfrm>
                  <a:off x="7507949" y="2719763"/>
                  <a:ext cx="28575" cy="28575"/>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91" name="Rectángulo 1504">
                  <a:extLst>
                    <a:ext uri="{FF2B5EF4-FFF2-40B4-BE49-F238E27FC236}">
                      <a16:creationId xmlns:a16="http://schemas.microsoft.com/office/drawing/2014/main" id="{59A24D49-04B2-582D-EA9A-3887DC2DA175}"/>
                    </a:ext>
                  </a:extLst>
                </p:cNvPr>
                <p:cNvSpPr>
                  <a:spLocks noChangeArrowheads="1"/>
                </p:cNvSpPr>
                <p:nvPr/>
              </p:nvSpPr>
              <p:spPr bwMode="auto">
                <a:xfrm>
                  <a:off x="7431749" y="2757863"/>
                  <a:ext cx="28575" cy="28575"/>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92" name="Rectángulo 1505">
                  <a:extLst>
                    <a:ext uri="{FF2B5EF4-FFF2-40B4-BE49-F238E27FC236}">
                      <a16:creationId xmlns:a16="http://schemas.microsoft.com/office/drawing/2014/main" id="{C63A7F52-AFF5-4DB1-085D-4A6231B061A6}"/>
                    </a:ext>
                  </a:extLst>
                </p:cNvPr>
                <p:cNvSpPr>
                  <a:spLocks noChangeArrowheads="1"/>
                </p:cNvSpPr>
                <p:nvPr/>
              </p:nvSpPr>
              <p:spPr bwMode="auto">
                <a:xfrm>
                  <a:off x="7469849" y="2757863"/>
                  <a:ext cx="28575" cy="28575"/>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grpSp>
          <p:sp>
            <p:nvSpPr>
              <p:cNvPr id="68" name="Elipse 67">
                <a:extLst>
                  <a:ext uri="{FF2B5EF4-FFF2-40B4-BE49-F238E27FC236}">
                    <a16:creationId xmlns:a16="http://schemas.microsoft.com/office/drawing/2014/main" id="{DC47FEBC-5F19-8BBE-B559-BD3CE7E1149F}"/>
                  </a:ext>
                  <a:ext uri="{C183D7F6-B498-43B3-948B-1728B52AA6E4}">
                    <adec:decorative xmlns:adec="http://schemas.microsoft.com/office/drawing/2017/decorative" val="1"/>
                  </a:ext>
                </a:extLst>
              </p:cNvPr>
              <p:cNvSpPr/>
              <p:nvPr/>
            </p:nvSpPr>
            <p:spPr>
              <a:xfrm>
                <a:off x="6371132" y="4949910"/>
                <a:ext cx="482603" cy="482603"/>
              </a:xfrm>
              <a:prstGeom prst="ellipse">
                <a:avLst/>
              </a:prstGeom>
              <a:solidFill>
                <a:schemeClr val="tx1">
                  <a:lumMod val="75000"/>
                  <a:lumOff val="2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69" name="Elipse 68">
                <a:extLst>
                  <a:ext uri="{FF2B5EF4-FFF2-40B4-BE49-F238E27FC236}">
                    <a16:creationId xmlns:a16="http://schemas.microsoft.com/office/drawing/2014/main" id="{6BE8726C-2D3F-4879-7BBF-F3F592C6EC42}"/>
                  </a:ext>
                  <a:ext uri="{C183D7F6-B498-43B3-948B-1728B52AA6E4}">
                    <adec:decorative xmlns:adec="http://schemas.microsoft.com/office/drawing/2017/decorative" val="1"/>
                  </a:ext>
                </a:extLst>
              </p:cNvPr>
              <p:cNvSpPr/>
              <p:nvPr/>
            </p:nvSpPr>
            <p:spPr>
              <a:xfrm>
                <a:off x="6371132" y="5644991"/>
                <a:ext cx="482603" cy="482603"/>
              </a:xfrm>
              <a:prstGeom prst="ellipse">
                <a:avLst/>
              </a:prstGeom>
              <a:solidFill>
                <a:srgbClr val="7F7F7F"/>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white"/>
                  </a:solidFill>
                  <a:effectLst/>
                  <a:uLnTx/>
                  <a:uFillTx/>
                  <a:latin typeface="Calibri" panose="020F0502020204030204"/>
                  <a:ea typeface="+mn-ea"/>
                  <a:cs typeface="+mn-cs"/>
                </a:endParaRPr>
              </a:p>
            </p:txBody>
          </p:sp>
          <p:grpSp>
            <p:nvGrpSpPr>
              <p:cNvPr id="70" name="Grupo 69" descr="Ícono de dinero.">
                <a:extLst>
                  <a:ext uri="{FF2B5EF4-FFF2-40B4-BE49-F238E27FC236}">
                    <a16:creationId xmlns:a16="http://schemas.microsoft.com/office/drawing/2014/main" id="{907F968A-7333-86EE-1944-6DA1FB5478E7}"/>
                  </a:ext>
                </a:extLst>
              </p:cNvPr>
              <p:cNvGrpSpPr/>
              <p:nvPr/>
            </p:nvGrpSpPr>
            <p:grpSpPr>
              <a:xfrm>
                <a:off x="6529890" y="5108210"/>
                <a:ext cx="165086" cy="166002"/>
                <a:chOff x="7340467" y="3286760"/>
                <a:chExt cx="285750" cy="287338"/>
              </a:xfrm>
              <a:solidFill>
                <a:schemeClr val="bg1"/>
              </a:solidFill>
            </p:grpSpPr>
            <p:sp>
              <p:nvSpPr>
                <p:cNvPr id="76" name="Forma libre 497">
                  <a:extLst>
                    <a:ext uri="{FF2B5EF4-FFF2-40B4-BE49-F238E27FC236}">
                      <a16:creationId xmlns:a16="http://schemas.microsoft.com/office/drawing/2014/main" id="{F753C73E-A80E-C6B4-8820-A8988616DFE9}"/>
                    </a:ext>
                  </a:extLst>
                </p:cNvPr>
                <p:cNvSpPr>
                  <a:spLocks/>
                </p:cNvSpPr>
                <p:nvPr/>
              </p:nvSpPr>
              <p:spPr bwMode="auto">
                <a:xfrm>
                  <a:off x="7340467" y="3286760"/>
                  <a:ext cx="285750" cy="182563"/>
                </a:xfrm>
                <a:custGeom>
                  <a:avLst/>
                  <a:gdLst>
                    <a:gd name="T0" fmla="*/ 0 w 903"/>
                    <a:gd name="T1" fmla="*/ 0 h 573"/>
                    <a:gd name="T2" fmla="*/ 0 w 903"/>
                    <a:gd name="T3" fmla="*/ 467 h 573"/>
                    <a:gd name="T4" fmla="*/ 1 w 903"/>
                    <a:gd name="T5" fmla="*/ 459 h 573"/>
                    <a:gd name="T6" fmla="*/ 2 w 903"/>
                    <a:gd name="T7" fmla="*/ 453 h 573"/>
                    <a:gd name="T8" fmla="*/ 5 w 903"/>
                    <a:gd name="T9" fmla="*/ 446 h 573"/>
                    <a:gd name="T10" fmla="*/ 8 w 903"/>
                    <a:gd name="T11" fmla="*/ 440 h 573"/>
                    <a:gd name="T12" fmla="*/ 12 w 903"/>
                    <a:gd name="T13" fmla="*/ 434 h 573"/>
                    <a:gd name="T14" fmla="*/ 18 w 903"/>
                    <a:gd name="T15" fmla="*/ 428 h 573"/>
                    <a:gd name="T16" fmla="*/ 23 w 903"/>
                    <a:gd name="T17" fmla="*/ 423 h 573"/>
                    <a:gd name="T18" fmla="*/ 30 w 903"/>
                    <a:gd name="T19" fmla="*/ 419 h 573"/>
                    <a:gd name="T20" fmla="*/ 30 w 903"/>
                    <a:gd name="T21" fmla="*/ 30 h 573"/>
                    <a:gd name="T22" fmla="*/ 873 w 903"/>
                    <a:gd name="T23" fmla="*/ 30 h 573"/>
                    <a:gd name="T24" fmla="*/ 873 w 903"/>
                    <a:gd name="T25" fmla="*/ 543 h 573"/>
                    <a:gd name="T26" fmla="*/ 481 w 903"/>
                    <a:gd name="T27" fmla="*/ 543 h 573"/>
                    <a:gd name="T28" fmla="*/ 481 w 903"/>
                    <a:gd name="T29" fmla="*/ 573 h 573"/>
                    <a:gd name="T30" fmla="*/ 903 w 903"/>
                    <a:gd name="T31" fmla="*/ 573 h 573"/>
                    <a:gd name="T32" fmla="*/ 903 w 903"/>
                    <a:gd name="T33" fmla="*/ 0 h 573"/>
                    <a:gd name="T34" fmla="*/ 0 w 903"/>
                    <a:gd name="T35" fmla="*/ 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3" h="573">
                      <a:moveTo>
                        <a:pt x="0" y="0"/>
                      </a:moveTo>
                      <a:lnTo>
                        <a:pt x="0" y="467"/>
                      </a:lnTo>
                      <a:lnTo>
                        <a:pt x="1" y="459"/>
                      </a:lnTo>
                      <a:lnTo>
                        <a:pt x="2" y="453"/>
                      </a:lnTo>
                      <a:lnTo>
                        <a:pt x="5" y="446"/>
                      </a:lnTo>
                      <a:lnTo>
                        <a:pt x="8" y="440"/>
                      </a:lnTo>
                      <a:lnTo>
                        <a:pt x="12" y="434"/>
                      </a:lnTo>
                      <a:lnTo>
                        <a:pt x="18" y="428"/>
                      </a:lnTo>
                      <a:lnTo>
                        <a:pt x="23" y="423"/>
                      </a:lnTo>
                      <a:lnTo>
                        <a:pt x="30" y="419"/>
                      </a:lnTo>
                      <a:lnTo>
                        <a:pt x="30" y="30"/>
                      </a:lnTo>
                      <a:lnTo>
                        <a:pt x="873" y="30"/>
                      </a:lnTo>
                      <a:lnTo>
                        <a:pt x="873" y="543"/>
                      </a:lnTo>
                      <a:lnTo>
                        <a:pt x="481" y="543"/>
                      </a:lnTo>
                      <a:lnTo>
                        <a:pt x="481" y="573"/>
                      </a:lnTo>
                      <a:lnTo>
                        <a:pt x="903" y="573"/>
                      </a:lnTo>
                      <a:lnTo>
                        <a:pt x="903"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77" name="Forma libre 498">
                  <a:extLst>
                    <a:ext uri="{FF2B5EF4-FFF2-40B4-BE49-F238E27FC236}">
                      <a16:creationId xmlns:a16="http://schemas.microsoft.com/office/drawing/2014/main" id="{412BDB53-43C9-A930-988E-194729977937}"/>
                    </a:ext>
                  </a:extLst>
                </p:cNvPr>
                <p:cNvSpPr>
                  <a:spLocks noEditPoints="1"/>
                </p:cNvSpPr>
                <p:nvPr/>
              </p:nvSpPr>
              <p:spPr bwMode="auto">
                <a:xfrm>
                  <a:off x="7369042" y="3315335"/>
                  <a:ext cx="228600" cy="125413"/>
                </a:xfrm>
                <a:custGeom>
                  <a:avLst/>
                  <a:gdLst>
                    <a:gd name="T0" fmla="*/ 330 w 723"/>
                    <a:gd name="T1" fmla="*/ 283 h 392"/>
                    <a:gd name="T2" fmla="*/ 295 w 723"/>
                    <a:gd name="T3" fmla="*/ 263 h 392"/>
                    <a:gd name="T4" fmla="*/ 269 w 723"/>
                    <a:gd name="T5" fmla="*/ 232 h 392"/>
                    <a:gd name="T6" fmla="*/ 257 w 723"/>
                    <a:gd name="T7" fmla="*/ 192 h 392"/>
                    <a:gd name="T8" fmla="*/ 260 w 723"/>
                    <a:gd name="T9" fmla="*/ 151 h 392"/>
                    <a:gd name="T10" fmla="*/ 281 w 723"/>
                    <a:gd name="T11" fmla="*/ 115 h 392"/>
                    <a:gd name="T12" fmla="*/ 312 w 723"/>
                    <a:gd name="T13" fmla="*/ 90 h 392"/>
                    <a:gd name="T14" fmla="*/ 350 w 723"/>
                    <a:gd name="T15" fmla="*/ 77 h 392"/>
                    <a:gd name="T16" fmla="*/ 392 w 723"/>
                    <a:gd name="T17" fmla="*/ 81 h 392"/>
                    <a:gd name="T18" fmla="*/ 429 w 723"/>
                    <a:gd name="T19" fmla="*/ 100 h 392"/>
                    <a:gd name="T20" fmla="*/ 454 w 723"/>
                    <a:gd name="T21" fmla="*/ 131 h 392"/>
                    <a:gd name="T22" fmla="*/ 466 w 723"/>
                    <a:gd name="T23" fmla="*/ 171 h 392"/>
                    <a:gd name="T24" fmla="*/ 462 w 723"/>
                    <a:gd name="T25" fmla="*/ 213 h 392"/>
                    <a:gd name="T26" fmla="*/ 443 w 723"/>
                    <a:gd name="T27" fmla="*/ 248 h 392"/>
                    <a:gd name="T28" fmla="*/ 412 w 723"/>
                    <a:gd name="T29" fmla="*/ 274 h 392"/>
                    <a:gd name="T30" fmla="*/ 372 w 723"/>
                    <a:gd name="T31" fmla="*/ 287 h 392"/>
                    <a:gd name="T32" fmla="*/ 96 w 723"/>
                    <a:gd name="T33" fmla="*/ 151 h 392"/>
                    <a:gd name="T34" fmla="*/ 68 w 723"/>
                    <a:gd name="T35" fmla="*/ 131 h 392"/>
                    <a:gd name="T36" fmla="*/ 61 w 723"/>
                    <a:gd name="T37" fmla="*/ 97 h 392"/>
                    <a:gd name="T38" fmla="*/ 80 w 723"/>
                    <a:gd name="T39" fmla="*/ 69 h 392"/>
                    <a:gd name="T40" fmla="*/ 114 w 723"/>
                    <a:gd name="T41" fmla="*/ 63 h 392"/>
                    <a:gd name="T42" fmla="*/ 143 w 723"/>
                    <a:gd name="T43" fmla="*/ 81 h 392"/>
                    <a:gd name="T44" fmla="*/ 150 w 723"/>
                    <a:gd name="T45" fmla="*/ 115 h 392"/>
                    <a:gd name="T46" fmla="*/ 131 w 723"/>
                    <a:gd name="T47" fmla="*/ 144 h 392"/>
                    <a:gd name="T48" fmla="*/ 106 w 723"/>
                    <a:gd name="T49" fmla="*/ 152 h 392"/>
                    <a:gd name="T50" fmla="*/ 642 w 723"/>
                    <a:gd name="T51" fmla="*/ 249 h 392"/>
                    <a:gd name="T52" fmla="*/ 661 w 723"/>
                    <a:gd name="T53" fmla="*/ 278 h 392"/>
                    <a:gd name="T54" fmla="*/ 655 w 723"/>
                    <a:gd name="T55" fmla="*/ 313 h 392"/>
                    <a:gd name="T56" fmla="*/ 626 w 723"/>
                    <a:gd name="T57" fmla="*/ 331 h 392"/>
                    <a:gd name="T58" fmla="*/ 592 w 723"/>
                    <a:gd name="T59" fmla="*/ 324 h 392"/>
                    <a:gd name="T60" fmla="*/ 573 w 723"/>
                    <a:gd name="T61" fmla="*/ 297 h 392"/>
                    <a:gd name="T62" fmla="*/ 580 w 723"/>
                    <a:gd name="T63" fmla="*/ 262 h 392"/>
                    <a:gd name="T64" fmla="*/ 608 w 723"/>
                    <a:gd name="T65" fmla="*/ 243 h 392"/>
                    <a:gd name="T66" fmla="*/ 669 w 723"/>
                    <a:gd name="T67" fmla="*/ 392 h 392"/>
                    <a:gd name="T68" fmla="*/ 691 w 723"/>
                    <a:gd name="T69" fmla="*/ 386 h 392"/>
                    <a:gd name="T70" fmla="*/ 709 w 723"/>
                    <a:gd name="T71" fmla="*/ 371 h 392"/>
                    <a:gd name="T72" fmla="*/ 720 w 723"/>
                    <a:gd name="T73" fmla="*/ 350 h 392"/>
                    <a:gd name="T74" fmla="*/ 723 w 723"/>
                    <a:gd name="T75" fmla="*/ 62 h 392"/>
                    <a:gd name="T76" fmla="*/ 718 w 723"/>
                    <a:gd name="T77" fmla="*/ 38 h 392"/>
                    <a:gd name="T78" fmla="*/ 705 w 723"/>
                    <a:gd name="T79" fmla="*/ 19 h 392"/>
                    <a:gd name="T80" fmla="*/ 686 w 723"/>
                    <a:gd name="T81" fmla="*/ 6 h 392"/>
                    <a:gd name="T82" fmla="*/ 663 w 723"/>
                    <a:gd name="T83" fmla="*/ 2 h 392"/>
                    <a:gd name="T84" fmla="*/ 43 w 723"/>
                    <a:gd name="T85" fmla="*/ 4 h 392"/>
                    <a:gd name="T86" fmla="*/ 22 w 723"/>
                    <a:gd name="T87" fmla="*/ 14 h 392"/>
                    <a:gd name="T88" fmla="*/ 7 w 723"/>
                    <a:gd name="T89" fmla="*/ 33 h 392"/>
                    <a:gd name="T90" fmla="*/ 1 w 723"/>
                    <a:gd name="T91" fmla="*/ 55 h 392"/>
                    <a:gd name="T92" fmla="*/ 46 w 723"/>
                    <a:gd name="T93" fmla="*/ 294 h 392"/>
                    <a:gd name="T94" fmla="*/ 151 w 723"/>
                    <a:gd name="T95" fmla="*/ 287 h 392"/>
                    <a:gd name="T96" fmla="*/ 244 w 723"/>
                    <a:gd name="T97" fmla="*/ 293 h 392"/>
                    <a:gd name="T98" fmla="*/ 326 w 723"/>
                    <a:gd name="T99" fmla="*/ 312 h 392"/>
                    <a:gd name="T100" fmla="*/ 373 w 723"/>
                    <a:gd name="T101" fmla="*/ 337 h 392"/>
                    <a:gd name="T102" fmla="*/ 389 w 723"/>
                    <a:gd name="T103" fmla="*/ 36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3" h="392">
                      <a:moveTo>
                        <a:pt x="361" y="287"/>
                      </a:moveTo>
                      <a:lnTo>
                        <a:pt x="350" y="287"/>
                      </a:lnTo>
                      <a:lnTo>
                        <a:pt x="341" y="285"/>
                      </a:lnTo>
                      <a:lnTo>
                        <a:pt x="330" y="283"/>
                      </a:lnTo>
                      <a:lnTo>
                        <a:pt x="320" y="278"/>
                      </a:lnTo>
                      <a:lnTo>
                        <a:pt x="312" y="274"/>
                      </a:lnTo>
                      <a:lnTo>
                        <a:pt x="302" y="269"/>
                      </a:lnTo>
                      <a:lnTo>
                        <a:pt x="295" y="263"/>
                      </a:lnTo>
                      <a:lnTo>
                        <a:pt x="287" y="256"/>
                      </a:lnTo>
                      <a:lnTo>
                        <a:pt x="281" y="248"/>
                      </a:lnTo>
                      <a:lnTo>
                        <a:pt x="274" y="241"/>
                      </a:lnTo>
                      <a:lnTo>
                        <a:pt x="269" y="232"/>
                      </a:lnTo>
                      <a:lnTo>
                        <a:pt x="265" y="223"/>
                      </a:lnTo>
                      <a:lnTo>
                        <a:pt x="260" y="213"/>
                      </a:lnTo>
                      <a:lnTo>
                        <a:pt x="258" y="203"/>
                      </a:lnTo>
                      <a:lnTo>
                        <a:pt x="257" y="192"/>
                      </a:lnTo>
                      <a:lnTo>
                        <a:pt x="256" y="182"/>
                      </a:lnTo>
                      <a:lnTo>
                        <a:pt x="257" y="171"/>
                      </a:lnTo>
                      <a:lnTo>
                        <a:pt x="258" y="160"/>
                      </a:lnTo>
                      <a:lnTo>
                        <a:pt x="260" y="151"/>
                      </a:lnTo>
                      <a:lnTo>
                        <a:pt x="265" y="141"/>
                      </a:lnTo>
                      <a:lnTo>
                        <a:pt x="269" y="131"/>
                      </a:lnTo>
                      <a:lnTo>
                        <a:pt x="274" y="123"/>
                      </a:lnTo>
                      <a:lnTo>
                        <a:pt x="281" y="115"/>
                      </a:lnTo>
                      <a:lnTo>
                        <a:pt x="287" y="108"/>
                      </a:lnTo>
                      <a:lnTo>
                        <a:pt x="295" y="100"/>
                      </a:lnTo>
                      <a:lnTo>
                        <a:pt x="302" y="95"/>
                      </a:lnTo>
                      <a:lnTo>
                        <a:pt x="312" y="90"/>
                      </a:lnTo>
                      <a:lnTo>
                        <a:pt x="320" y="84"/>
                      </a:lnTo>
                      <a:lnTo>
                        <a:pt x="330" y="81"/>
                      </a:lnTo>
                      <a:lnTo>
                        <a:pt x="341" y="79"/>
                      </a:lnTo>
                      <a:lnTo>
                        <a:pt x="350" y="77"/>
                      </a:lnTo>
                      <a:lnTo>
                        <a:pt x="361" y="77"/>
                      </a:lnTo>
                      <a:lnTo>
                        <a:pt x="372" y="77"/>
                      </a:lnTo>
                      <a:lnTo>
                        <a:pt x="383" y="79"/>
                      </a:lnTo>
                      <a:lnTo>
                        <a:pt x="392" y="81"/>
                      </a:lnTo>
                      <a:lnTo>
                        <a:pt x="403" y="84"/>
                      </a:lnTo>
                      <a:lnTo>
                        <a:pt x="412" y="90"/>
                      </a:lnTo>
                      <a:lnTo>
                        <a:pt x="420" y="95"/>
                      </a:lnTo>
                      <a:lnTo>
                        <a:pt x="429" y="100"/>
                      </a:lnTo>
                      <a:lnTo>
                        <a:pt x="436" y="108"/>
                      </a:lnTo>
                      <a:lnTo>
                        <a:pt x="443" y="115"/>
                      </a:lnTo>
                      <a:lnTo>
                        <a:pt x="449" y="123"/>
                      </a:lnTo>
                      <a:lnTo>
                        <a:pt x="454" y="131"/>
                      </a:lnTo>
                      <a:lnTo>
                        <a:pt x="459" y="141"/>
                      </a:lnTo>
                      <a:lnTo>
                        <a:pt x="462" y="151"/>
                      </a:lnTo>
                      <a:lnTo>
                        <a:pt x="465" y="160"/>
                      </a:lnTo>
                      <a:lnTo>
                        <a:pt x="466" y="171"/>
                      </a:lnTo>
                      <a:lnTo>
                        <a:pt x="467" y="182"/>
                      </a:lnTo>
                      <a:lnTo>
                        <a:pt x="466" y="192"/>
                      </a:lnTo>
                      <a:lnTo>
                        <a:pt x="465" y="203"/>
                      </a:lnTo>
                      <a:lnTo>
                        <a:pt x="462" y="213"/>
                      </a:lnTo>
                      <a:lnTo>
                        <a:pt x="459" y="223"/>
                      </a:lnTo>
                      <a:lnTo>
                        <a:pt x="454" y="232"/>
                      </a:lnTo>
                      <a:lnTo>
                        <a:pt x="449" y="241"/>
                      </a:lnTo>
                      <a:lnTo>
                        <a:pt x="443" y="248"/>
                      </a:lnTo>
                      <a:lnTo>
                        <a:pt x="436" y="256"/>
                      </a:lnTo>
                      <a:lnTo>
                        <a:pt x="429" y="263"/>
                      </a:lnTo>
                      <a:lnTo>
                        <a:pt x="420" y="269"/>
                      </a:lnTo>
                      <a:lnTo>
                        <a:pt x="412" y="274"/>
                      </a:lnTo>
                      <a:lnTo>
                        <a:pt x="403" y="278"/>
                      </a:lnTo>
                      <a:lnTo>
                        <a:pt x="392" y="283"/>
                      </a:lnTo>
                      <a:lnTo>
                        <a:pt x="383" y="285"/>
                      </a:lnTo>
                      <a:lnTo>
                        <a:pt x="372" y="287"/>
                      </a:lnTo>
                      <a:lnTo>
                        <a:pt x="361" y="287"/>
                      </a:lnTo>
                      <a:lnTo>
                        <a:pt x="361" y="287"/>
                      </a:lnTo>
                      <a:close/>
                      <a:moveTo>
                        <a:pt x="106" y="152"/>
                      </a:moveTo>
                      <a:lnTo>
                        <a:pt x="96" y="151"/>
                      </a:lnTo>
                      <a:lnTo>
                        <a:pt x="88" y="149"/>
                      </a:lnTo>
                      <a:lnTo>
                        <a:pt x="80" y="144"/>
                      </a:lnTo>
                      <a:lnTo>
                        <a:pt x="74" y="139"/>
                      </a:lnTo>
                      <a:lnTo>
                        <a:pt x="68" y="131"/>
                      </a:lnTo>
                      <a:lnTo>
                        <a:pt x="64" y="124"/>
                      </a:lnTo>
                      <a:lnTo>
                        <a:pt x="61" y="115"/>
                      </a:lnTo>
                      <a:lnTo>
                        <a:pt x="61" y="107"/>
                      </a:lnTo>
                      <a:lnTo>
                        <a:pt x="61" y="97"/>
                      </a:lnTo>
                      <a:lnTo>
                        <a:pt x="64" y="88"/>
                      </a:lnTo>
                      <a:lnTo>
                        <a:pt x="68" y="81"/>
                      </a:lnTo>
                      <a:lnTo>
                        <a:pt x="74" y="74"/>
                      </a:lnTo>
                      <a:lnTo>
                        <a:pt x="80" y="69"/>
                      </a:lnTo>
                      <a:lnTo>
                        <a:pt x="88" y="65"/>
                      </a:lnTo>
                      <a:lnTo>
                        <a:pt x="96" y="63"/>
                      </a:lnTo>
                      <a:lnTo>
                        <a:pt x="106" y="62"/>
                      </a:lnTo>
                      <a:lnTo>
                        <a:pt x="114" y="63"/>
                      </a:lnTo>
                      <a:lnTo>
                        <a:pt x="123" y="65"/>
                      </a:lnTo>
                      <a:lnTo>
                        <a:pt x="131" y="69"/>
                      </a:lnTo>
                      <a:lnTo>
                        <a:pt x="137" y="74"/>
                      </a:lnTo>
                      <a:lnTo>
                        <a:pt x="143" y="81"/>
                      </a:lnTo>
                      <a:lnTo>
                        <a:pt x="147" y="88"/>
                      </a:lnTo>
                      <a:lnTo>
                        <a:pt x="150" y="97"/>
                      </a:lnTo>
                      <a:lnTo>
                        <a:pt x="151" y="107"/>
                      </a:lnTo>
                      <a:lnTo>
                        <a:pt x="150" y="115"/>
                      </a:lnTo>
                      <a:lnTo>
                        <a:pt x="148" y="124"/>
                      </a:lnTo>
                      <a:lnTo>
                        <a:pt x="143" y="131"/>
                      </a:lnTo>
                      <a:lnTo>
                        <a:pt x="137" y="139"/>
                      </a:lnTo>
                      <a:lnTo>
                        <a:pt x="131" y="144"/>
                      </a:lnTo>
                      <a:lnTo>
                        <a:pt x="123" y="149"/>
                      </a:lnTo>
                      <a:lnTo>
                        <a:pt x="114" y="151"/>
                      </a:lnTo>
                      <a:lnTo>
                        <a:pt x="106" y="152"/>
                      </a:lnTo>
                      <a:lnTo>
                        <a:pt x="106" y="152"/>
                      </a:lnTo>
                      <a:close/>
                      <a:moveTo>
                        <a:pt x="617" y="242"/>
                      </a:moveTo>
                      <a:lnTo>
                        <a:pt x="626" y="243"/>
                      </a:lnTo>
                      <a:lnTo>
                        <a:pt x="635" y="245"/>
                      </a:lnTo>
                      <a:lnTo>
                        <a:pt x="642" y="249"/>
                      </a:lnTo>
                      <a:lnTo>
                        <a:pt x="650" y="255"/>
                      </a:lnTo>
                      <a:lnTo>
                        <a:pt x="655" y="262"/>
                      </a:lnTo>
                      <a:lnTo>
                        <a:pt x="659" y="270"/>
                      </a:lnTo>
                      <a:lnTo>
                        <a:pt x="661" y="278"/>
                      </a:lnTo>
                      <a:lnTo>
                        <a:pt x="663" y="287"/>
                      </a:lnTo>
                      <a:lnTo>
                        <a:pt x="661" y="297"/>
                      </a:lnTo>
                      <a:lnTo>
                        <a:pt x="659" y="305"/>
                      </a:lnTo>
                      <a:lnTo>
                        <a:pt x="655" y="313"/>
                      </a:lnTo>
                      <a:lnTo>
                        <a:pt x="650" y="319"/>
                      </a:lnTo>
                      <a:lnTo>
                        <a:pt x="642" y="324"/>
                      </a:lnTo>
                      <a:lnTo>
                        <a:pt x="635" y="329"/>
                      </a:lnTo>
                      <a:lnTo>
                        <a:pt x="626" y="331"/>
                      </a:lnTo>
                      <a:lnTo>
                        <a:pt x="617" y="332"/>
                      </a:lnTo>
                      <a:lnTo>
                        <a:pt x="608" y="331"/>
                      </a:lnTo>
                      <a:lnTo>
                        <a:pt x="600" y="329"/>
                      </a:lnTo>
                      <a:lnTo>
                        <a:pt x="592" y="324"/>
                      </a:lnTo>
                      <a:lnTo>
                        <a:pt x="585" y="319"/>
                      </a:lnTo>
                      <a:lnTo>
                        <a:pt x="580" y="313"/>
                      </a:lnTo>
                      <a:lnTo>
                        <a:pt x="576" y="305"/>
                      </a:lnTo>
                      <a:lnTo>
                        <a:pt x="573" y="297"/>
                      </a:lnTo>
                      <a:lnTo>
                        <a:pt x="572" y="287"/>
                      </a:lnTo>
                      <a:lnTo>
                        <a:pt x="573" y="278"/>
                      </a:lnTo>
                      <a:lnTo>
                        <a:pt x="576" y="270"/>
                      </a:lnTo>
                      <a:lnTo>
                        <a:pt x="580" y="262"/>
                      </a:lnTo>
                      <a:lnTo>
                        <a:pt x="585" y="255"/>
                      </a:lnTo>
                      <a:lnTo>
                        <a:pt x="592" y="249"/>
                      </a:lnTo>
                      <a:lnTo>
                        <a:pt x="600" y="245"/>
                      </a:lnTo>
                      <a:lnTo>
                        <a:pt x="608" y="243"/>
                      </a:lnTo>
                      <a:lnTo>
                        <a:pt x="617" y="242"/>
                      </a:lnTo>
                      <a:close/>
                      <a:moveTo>
                        <a:pt x="391" y="392"/>
                      </a:moveTo>
                      <a:lnTo>
                        <a:pt x="663" y="392"/>
                      </a:lnTo>
                      <a:lnTo>
                        <a:pt x="669" y="392"/>
                      </a:lnTo>
                      <a:lnTo>
                        <a:pt x="674" y="391"/>
                      </a:lnTo>
                      <a:lnTo>
                        <a:pt x="681" y="390"/>
                      </a:lnTo>
                      <a:lnTo>
                        <a:pt x="686" y="388"/>
                      </a:lnTo>
                      <a:lnTo>
                        <a:pt x="691" y="386"/>
                      </a:lnTo>
                      <a:lnTo>
                        <a:pt x="697" y="382"/>
                      </a:lnTo>
                      <a:lnTo>
                        <a:pt x="701" y="379"/>
                      </a:lnTo>
                      <a:lnTo>
                        <a:pt x="705" y="375"/>
                      </a:lnTo>
                      <a:lnTo>
                        <a:pt x="709" y="371"/>
                      </a:lnTo>
                      <a:lnTo>
                        <a:pt x="713" y="366"/>
                      </a:lnTo>
                      <a:lnTo>
                        <a:pt x="715" y="361"/>
                      </a:lnTo>
                      <a:lnTo>
                        <a:pt x="718" y="356"/>
                      </a:lnTo>
                      <a:lnTo>
                        <a:pt x="720" y="350"/>
                      </a:lnTo>
                      <a:lnTo>
                        <a:pt x="721" y="345"/>
                      </a:lnTo>
                      <a:lnTo>
                        <a:pt x="723" y="338"/>
                      </a:lnTo>
                      <a:lnTo>
                        <a:pt x="723" y="332"/>
                      </a:lnTo>
                      <a:lnTo>
                        <a:pt x="723" y="62"/>
                      </a:lnTo>
                      <a:lnTo>
                        <a:pt x="723" y="55"/>
                      </a:lnTo>
                      <a:lnTo>
                        <a:pt x="721" y="49"/>
                      </a:lnTo>
                      <a:lnTo>
                        <a:pt x="720" y="43"/>
                      </a:lnTo>
                      <a:lnTo>
                        <a:pt x="718" y="38"/>
                      </a:lnTo>
                      <a:lnTo>
                        <a:pt x="715" y="33"/>
                      </a:lnTo>
                      <a:lnTo>
                        <a:pt x="713" y="27"/>
                      </a:lnTo>
                      <a:lnTo>
                        <a:pt x="709" y="23"/>
                      </a:lnTo>
                      <a:lnTo>
                        <a:pt x="705" y="19"/>
                      </a:lnTo>
                      <a:lnTo>
                        <a:pt x="701" y="14"/>
                      </a:lnTo>
                      <a:lnTo>
                        <a:pt x="697" y="11"/>
                      </a:lnTo>
                      <a:lnTo>
                        <a:pt x="691" y="8"/>
                      </a:lnTo>
                      <a:lnTo>
                        <a:pt x="686" y="6"/>
                      </a:lnTo>
                      <a:lnTo>
                        <a:pt x="681" y="4"/>
                      </a:lnTo>
                      <a:lnTo>
                        <a:pt x="674" y="3"/>
                      </a:lnTo>
                      <a:lnTo>
                        <a:pt x="669" y="2"/>
                      </a:lnTo>
                      <a:lnTo>
                        <a:pt x="663" y="2"/>
                      </a:lnTo>
                      <a:lnTo>
                        <a:pt x="61" y="0"/>
                      </a:lnTo>
                      <a:lnTo>
                        <a:pt x="54" y="2"/>
                      </a:lnTo>
                      <a:lnTo>
                        <a:pt x="48" y="3"/>
                      </a:lnTo>
                      <a:lnTo>
                        <a:pt x="43" y="4"/>
                      </a:lnTo>
                      <a:lnTo>
                        <a:pt x="37" y="6"/>
                      </a:lnTo>
                      <a:lnTo>
                        <a:pt x="32" y="8"/>
                      </a:lnTo>
                      <a:lnTo>
                        <a:pt x="27" y="11"/>
                      </a:lnTo>
                      <a:lnTo>
                        <a:pt x="22" y="14"/>
                      </a:lnTo>
                      <a:lnTo>
                        <a:pt x="18" y="19"/>
                      </a:lnTo>
                      <a:lnTo>
                        <a:pt x="14" y="23"/>
                      </a:lnTo>
                      <a:lnTo>
                        <a:pt x="10" y="27"/>
                      </a:lnTo>
                      <a:lnTo>
                        <a:pt x="7" y="33"/>
                      </a:lnTo>
                      <a:lnTo>
                        <a:pt x="5" y="38"/>
                      </a:lnTo>
                      <a:lnTo>
                        <a:pt x="3" y="43"/>
                      </a:lnTo>
                      <a:lnTo>
                        <a:pt x="2" y="49"/>
                      </a:lnTo>
                      <a:lnTo>
                        <a:pt x="1" y="55"/>
                      </a:lnTo>
                      <a:lnTo>
                        <a:pt x="0" y="62"/>
                      </a:lnTo>
                      <a:lnTo>
                        <a:pt x="0" y="304"/>
                      </a:lnTo>
                      <a:lnTo>
                        <a:pt x="22" y="299"/>
                      </a:lnTo>
                      <a:lnTo>
                        <a:pt x="46" y="294"/>
                      </a:lnTo>
                      <a:lnTo>
                        <a:pt x="68" y="291"/>
                      </a:lnTo>
                      <a:lnTo>
                        <a:pt x="90" y="290"/>
                      </a:lnTo>
                      <a:lnTo>
                        <a:pt x="126" y="288"/>
                      </a:lnTo>
                      <a:lnTo>
                        <a:pt x="151" y="287"/>
                      </a:lnTo>
                      <a:lnTo>
                        <a:pt x="172" y="288"/>
                      </a:lnTo>
                      <a:lnTo>
                        <a:pt x="206" y="289"/>
                      </a:lnTo>
                      <a:lnTo>
                        <a:pt x="225" y="291"/>
                      </a:lnTo>
                      <a:lnTo>
                        <a:pt x="244" y="293"/>
                      </a:lnTo>
                      <a:lnTo>
                        <a:pt x="266" y="297"/>
                      </a:lnTo>
                      <a:lnTo>
                        <a:pt x="286" y="300"/>
                      </a:lnTo>
                      <a:lnTo>
                        <a:pt x="306" y="305"/>
                      </a:lnTo>
                      <a:lnTo>
                        <a:pt x="326" y="312"/>
                      </a:lnTo>
                      <a:lnTo>
                        <a:pt x="344" y="318"/>
                      </a:lnTo>
                      <a:lnTo>
                        <a:pt x="360" y="327"/>
                      </a:lnTo>
                      <a:lnTo>
                        <a:pt x="366" y="332"/>
                      </a:lnTo>
                      <a:lnTo>
                        <a:pt x="373" y="337"/>
                      </a:lnTo>
                      <a:lnTo>
                        <a:pt x="378" y="343"/>
                      </a:lnTo>
                      <a:lnTo>
                        <a:pt x="383" y="349"/>
                      </a:lnTo>
                      <a:lnTo>
                        <a:pt x="387" y="356"/>
                      </a:lnTo>
                      <a:lnTo>
                        <a:pt x="389" y="362"/>
                      </a:lnTo>
                      <a:lnTo>
                        <a:pt x="391" y="369"/>
                      </a:lnTo>
                      <a:lnTo>
                        <a:pt x="391" y="377"/>
                      </a:lnTo>
                      <a:lnTo>
                        <a:pt x="391" y="392"/>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78" name="Forma libre 499">
                  <a:extLst>
                    <a:ext uri="{FF2B5EF4-FFF2-40B4-BE49-F238E27FC236}">
                      <a16:creationId xmlns:a16="http://schemas.microsoft.com/office/drawing/2014/main" id="{68AE01D6-25C7-B7A8-9A9E-9F1B9D92FB4A}"/>
                    </a:ext>
                  </a:extLst>
                </p:cNvPr>
                <p:cNvSpPr>
                  <a:spLocks/>
                </p:cNvSpPr>
                <p:nvPr/>
              </p:nvSpPr>
              <p:spPr bwMode="auto">
                <a:xfrm>
                  <a:off x="7349992" y="3540760"/>
                  <a:ext cx="133350" cy="33338"/>
                </a:xfrm>
                <a:custGeom>
                  <a:avLst/>
                  <a:gdLst>
                    <a:gd name="T0" fmla="*/ 0 w 421"/>
                    <a:gd name="T1" fmla="*/ 44 h 104"/>
                    <a:gd name="T2" fmla="*/ 2 w 421"/>
                    <a:gd name="T3" fmla="*/ 52 h 104"/>
                    <a:gd name="T4" fmla="*/ 5 w 421"/>
                    <a:gd name="T5" fmla="*/ 56 h 104"/>
                    <a:gd name="T6" fmla="*/ 6 w 421"/>
                    <a:gd name="T7" fmla="*/ 59 h 104"/>
                    <a:gd name="T8" fmla="*/ 11 w 421"/>
                    <a:gd name="T9" fmla="*/ 65 h 104"/>
                    <a:gd name="T10" fmla="*/ 13 w 421"/>
                    <a:gd name="T11" fmla="*/ 65 h 104"/>
                    <a:gd name="T12" fmla="*/ 31 w 421"/>
                    <a:gd name="T13" fmla="*/ 76 h 104"/>
                    <a:gd name="T14" fmla="*/ 32 w 421"/>
                    <a:gd name="T15" fmla="*/ 77 h 104"/>
                    <a:gd name="T16" fmla="*/ 41 w 421"/>
                    <a:gd name="T17" fmla="*/ 80 h 104"/>
                    <a:gd name="T18" fmla="*/ 45 w 421"/>
                    <a:gd name="T19" fmla="*/ 81 h 104"/>
                    <a:gd name="T20" fmla="*/ 53 w 421"/>
                    <a:gd name="T21" fmla="*/ 84 h 104"/>
                    <a:gd name="T22" fmla="*/ 61 w 421"/>
                    <a:gd name="T23" fmla="*/ 86 h 104"/>
                    <a:gd name="T24" fmla="*/ 66 w 421"/>
                    <a:gd name="T25" fmla="*/ 87 h 104"/>
                    <a:gd name="T26" fmla="*/ 98 w 421"/>
                    <a:gd name="T27" fmla="*/ 95 h 104"/>
                    <a:gd name="T28" fmla="*/ 133 w 421"/>
                    <a:gd name="T29" fmla="*/ 99 h 104"/>
                    <a:gd name="T30" fmla="*/ 197 w 421"/>
                    <a:gd name="T31" fmla="*/ 104 h 104"/>
                    <a:gd name="T32" fmla="*/ 211 w 421"/>
                    <a:gd name="T33" fmla="*/ 104 h 104"/>
                    <a:gd name="T34" fmla="*/ 225 w 421"/>
                    <a:gd name="T35" fmla="*/ 104 h 104"/>
                    <a:gd name="T36" fmla="*/ 289 w 421"/>
                    <a:gd name="T37" fmla="*/ 99 h 104"/>
                    <a:gd name="T38" fmla="*/ 322 w 421"/>
                    <a:gd name="T39" fmla="*/ 95 h 104"/>
                    <a:gd name="T40" fmla="*/ 356 w 421"/>
                    <a:gd name="T41" fmla="*/ 87 h 104"/>
                    <a:gd name="T42" fmla="*/ 360 w 421"/>
                    <a:gd name="T43" fmla="*/ 86 h 104"/>
                    <a:gd name="T44" fmla="*/ 368 w 421"/>
                    <a:gd name="T45" fmla="*/ 84 h 104"/>
                    <a:gd name="T46" fmla="*/ 376 w 421"/>
                    <a:gd name="T47" fmla="*/ 81 h 104"/>
                    <a:gd name="T48" fmla="*/ 379 w 421"/>
                    <a:gd name="T49" fmla="*/ 80 h 104"/>
                    <a:gd name="T50" fmla="*/ 390 w 421"/>
                    <a:gd name="T51" fmla="*/ 77 h 104"/>
                    <a:gd name="T52" fmla="*/ 391 w 421"/>
                    <a:gd name="T53" fmla="*/ 76 h 104"/>
                    <a:gd name="T54" fmla="*/ 409 w 421"/>
                    <a:gd name="T55" fmla="*/ 65 h 104"/>
                    <a:gd name="T56" fmla="*/ 409 w 421"/>
                    <a:gd name="T57" fmla="*/ 65 h 104"/>
                    <a:gd name="T58" fmla="*/ 416 w 421"/>
                    <a:gd name="T59" fmla="*/ 59 h 104"/>
                    <a:gd name="T60" fmla="*/ 417 w 421"/>
                    <a:gd name="T61" fmla="*/ 56 h 104"/>
                    <a:gd name="T62" fmla="*/ 420 w 421"/>
                    <a:gd name="T63" fmla="*/ 52 h 104"/>
                    <a:gd name="T64" fmla="*/ 421 w 421"/>
                    <a:gd name="T65" fmla="*/ 44 h 104"/>
                    <a:gd name="T66" fmla="*/ 410 w 421"/>
                    <a:gd name="T67" fmla="*/ 4 h 104"/>
                    <a:gd name="T68" fmla="*/ 386 w 421"/>
                    <a:gd name="T69" fmla="*/ 10 h 104"/>
                    <a:gd name="T70" fmla="*/ 344 w 421"/>
                    <a:gd name="T71" fmla="*/ 19 h 104"/>
                    <a:gd name="T72" fmla="*/ 284 w 421"/>
                    <a:gd name="T73" fmla="*/ 25 h 104"/>
                    <a:gd name="T74" fmla="*/ 231 w 421"/>
                    <a:gd name="T75" fmla="*/ 28 h 104"/>
                    <a:gd name="T76" fmla="*/ 191 w 421"/>
                    <a:gd name="T77" fmla="*/ 28 h 104"/>
                    <a:gd name="T78" fmla="*/ 138 w 421"/>
                    <a:gd name="T79" fmla="*/ 25 h 104"/>
                    <a:gd name="T80" fmla="*/ 78 w 421"/>
                    <a:gd name="T81" fmla="*/ 19 h 104"/>
                    <a:gd name="T82" fmla="*/ 35 w 421"/>
                    <a:gd name="T83" fmla="*/ 10 h 104"/>
                    <a:gd name="T84" fmla="*/ 10 w 421"/>
                    <a:gd name="T85"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1" h="104">
                      <a:moveTo>
                        <a:pt x="0" y="0"/>
                      </a:moveTo>
                      <a:lnTo>
                        <a:pt x="0" y="44"/>
                      </a:lnTo>
                      <a:lnTo>
                        <a:pt x="1" y="48"/>
                      </a:lnTo>
                      <a:lnTo>
                        <a:pt x="2" y="52"/>
                      </a:lnTo>
                      <a:lnTo>
                        <a:pt x="3" y="54"/>
                      </a:lnTo>
                      <a:lnTo>
                        <a:pt x="5" y="56"/>
                      </a:lnTo>
                      <a:lnTo>
                        <a:pt x="5" y="57"/>
                      </a:lnTo>
                      <a:lnTo>
                        <a:pt x="6" y="59"/>
                      </a:lnTo>
                      <a:lnTo>
                        <a:pt x="8" y="62"/>
                      </a:lnTo>
                      <a:lnTo>
                        <a:pt x="11" y="65"/>
                      </a:lnTo>
                      <a:lnTo>
                        <a:pt x="11" y="65"/>
                      </a:lnTo>
                      <a:lnTo>
                        <a:pt x="13" y="65"/>
                      </a:lnTo>
                      <a:lnTo>
                        <a:pt x="20" y="70"/>
                      </a:lnTo>
                      <a:lnTo>
                        <a:pt x="31" y="76"/>
                      </a:lnTo>
                      <a:lnTo>
                        <a:pt x="31" y="76"/>
                      </a:lnTo>
                      <a:lnTo>
                        <a:pt x="32" y="77"/>
                      </a:lnTo>
                      <a:lnTo>
                        <a:pt x="36" y="79"/>
                      </a:lnTo>
                      <a:lnTo>
                        <a:pt x="41" y="80"/>
                      </a:lnTo>
                      <a:lnTo>
                        <a:pt x="44" y="81"/>
                      </a:lnTo>
                      <a:lnTo>
                        <a:pt x="45" y="81"/>
                      </a:lnTo>
                      <a:lnTo>
                        <a:pt x="49" y="83"/>
                      </a:lnTo>
                      <a:lnTo>
                        <a:pt x="53" y="84"/>
                      </a:lnTo>
                      <a:lnTo>
                        <a:pt x="58" y="85"/>
                      </a:lnTo>
                      <a:lnTo>
                        <a:pt x="61" y="86"/>
                      </a:lnTo>
                      <a:lnTo>
                        <a:pt x="64" y="87"/>
                      </a:lnTo>
                      <a:lnTo>
                        <a:pt x="66" y="87"/>
                      </a:lnTo>
                      <a:lnTo>
                        <a:pt x="82" y="92"/>
                      </a:lnTo>
                      <a:lnTo>
                        <a:pt x="98" y="95"/>
                      </a:lnTo>
                      <a:lnTo>
                        <a:pt x="115" y="97"/>
                      </a:lnTo>
                      <a:lnTo>
                        <a:pt x="133" y="99"/>
                      </a:lnTo>
                      <a:lnTo>
                        <a:pt x="166" y="102"/>
                      </a:lnTo>
                      <a:lnTo>
                        <a:pt x="197" y="104"/>
                      </a:lnTo>
                      <a:lnTo>
                        <a:pt x="203" y="104"/>
                      </a:lnTo>
                      <a:lnTo>
                        <a:pt x="211" y="104"/>
                      </a:lnTo>
                      <a:lnTo>
                        <a:pt x="217" y="104"/>
                      </a:lnTo>
                      <a:lnTo>
                        <a:pt x="225" y="104"/>
                      </a:lnTo>
                      <a:lnTo>
                        <a:pt x="255" y="102"/>
                      </a:lnTo>
                      <a:lnTo>
                        <a:pt x="289" y="99"/>
                      </a:lnTo>
                      <a:lnTo>
                        <a:pt x="306" y="97"/>
                      </a:lnTo>
                      <a:lnTo>
                        <a:pt x="322" y="95"/>
                      </a:lnTo>
                      <a:lnTo>
                        <a:pt x="340" y="92"/>
                      </a:lnTo>
                      <a:lnTo>
                        <a:pt x="356" y="87"/>
                      </a:lnTo>
                      <a:lnTo>
                        <a:pt x="358" y="87"/>
                      </a:lnTo>
                      <a:lnTo>
                        <a:pt x="360" y="86"/>
                      </a:lnTo>
                      <a:lnTo>
                        <a:pt x="364" y="85"/>
                      </a:lnTo>
                      <a:lnTo>
                        <a:pt x="368" y="84"/>
                      </a:lnTo>
                      <a:lnTo>
                        <a:pt x="372" y="83"/>
                      </a:lnTo>
                      <a:lnTo>
                        <a:pt x="376" y="81"/>
                      </a:lnTo>
                      <a:lnTo>
                        <a:pt x="378" y="81"/>
                      </a:lnTo>
                      <a:lnTo>
                        <a:pt x="379" y="80"/>
                      </a:lnTo>
                      <a:lnTo>
                        <a:pt x="385" y="79"/>
                      </a:lnTo>
                      <a:lnTo>
                        <a:pt x="390" y="77"/>
                      </a:lnTo>
                      <a:lnTo>
                        <a:pt x="390" y="76"/>
                      </a:lnTo>
                      <a:lnTo>
                        <a:pt x="391" y="76"/>
                      </a:lnTo>
                      <a:lnTo>
                        <a:pt x="401" y="70"/>
                      </a:lnTo>
                      <a:lnTo>
                        <a:pt x="409" y="65"/>
                      </a:lnTo>
                      <a:lnTo>
                        <a:pt x="409" y="65"/>
                      </a:lnTo>
                      <a:lnTo>
                        <a:pt x="409" y="65"/>
                      </a:lnTo>
                      <a:lnTo>
                        <a:pt x="413" y="62"/>
                      </a:lnTo>
                      <a:lnTo>
                        <a:pt x="416" y="59"/>
                      </a:lnTo>
                      <a:lnTo>
                        <a:pt x="417" y="57"/>
                      </a:lnTo>
                      <a:lnTo>
                        <a:pt x="417" y="56"/>
                      </a:lnTo>
                      <a:lnTo>
                        <a:pt x="419" y="54"/>
                      </a:lnTo>
                      <a:lnTo>
                        <a:pt x="420" y="52"/>
                      </a:lnTo>
                      <a:lnTo>
                        <a:pt x="421" y="48"/>
                      </a:lnTo>
                      <a:lnTo>
                        <a:pt x="421" y="44"/>
                      </a:lnTo>
                      <a:lnTo>
                        <a:pt x="421" y="0"/>
                      </a:lnTo>
                      <a:lnTo>
                        <a:pt x="410" y="4"/>
                      </a:lnTo>
                      <a:lnTo>
                        <a:pt x="399" y="7"/>
                      </a:lnTo>
                      <a:lnTo>
                        <a:pt x="386" y="10"/>
                      </a:lnTo>
                      <a:lnTo>
                        <a:pt x="373" y="13"/>
                      </a:lnTo>
                      <a:lnTo>
                        <a:pt x="344" y="19"/>
                      </a:lnTo>
                      <a:lnTo>
                        <a:pt x="314" y="23"/>
                      </a:lnTo>
                      <a:lnTo>
                        <a:pt x="284" y="25"/>
                      </a:lnTo>
                      <a:lnTo>
                        <a:pt x="256" y="27"/>
                      </a:lnTo>
                      <a:lnTo>
                        <a:pt x="231" y="28"/>
                      </a:lnTo>
                      <a:lnTo>
                        <a:pt x="211" y="28"/>
                      </a:lnTo>
                      <a:lnTo>
                        <a:pt x="191" y="28"/>
                      </a:lnTo>
                      <a:lnTo>
                        <a:pt x="166" y="27"/>
                      </a:lnTo>
                      <a:lnTo>
                        <a:pt x="138" y="25"/>
                      </a:lnTo>
                      <a:lnTo>
                        <a:pt x="108" y="23"/>
                      </a:lnTo>
                      <a:lnTo>
                        <a:pt x="78" y="19"/>
                      </a:lnTo>
                      <a:lnTo>
                        <a:pt x="49" y="13"/>
                      </a:lnTo>
                      <a:lnTo>
                        <a:pt x="35" y="10"/>
                      </a:lnTo>
                      <a:lnTo>
                        <a:pt x="22" y="7"/>
                      </a:lnTo>
                      <a:lnTo>
                        <a:pt x="10" y="4"/>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79" name="Forma libre 500">
                  <a:extLst>
                    <a:ext uri="{FF2B5EF4-FFF2-40B4-BE49-F238E27FC236}">
                      <a16:creationId xmlns:a16="http://schemas.microsoft.com/office/drawing/2014/main" id="{08A50201-0155-6DD0-E768-F9E31AC9D47F}"/>
                    </a:ext>
                  </a:extLst>
                </p:cNvPr>
                <p:cNvSpPr>
                  <a:spLocks/>
                </p:cNvSpPr>
                <p:nvPr/>
              </p:nvSpPr>
              <p:spPr bwMode="auto">
                <a:xfrm>
                  <a:off x="7349992" y="3416935"/>
                  <a:ext cx="133350" cy="28575"/>
                </a:xfrm>
                <a:custGeom>
                  <a:avLst/>
                  <a:gdLst>
                    <a:gd name="T0" fmla="*/ 420 w 420"/>
                    <a:gd name="T1" fmla="*/ 58 h 90"/>
                    <a:gd name="T2" fmla="*/ 419 w 420"/>
                    <a:gd name="T3" fmla="*/ 55 h 90"/>
                    <a:gd name="T4" fmla="*/ 418 w 420"/>
                    <a:gd name="T5" fmla="*/ 50 h 90"/>
                    <a:gd name="T6" fmla="*/ 416 w 420"/>
                    <a:gd name="T7" fmla="*/ 47 h 90"/>
                    <a:gd name="T8" fmla="*/ 413 w 420"/>
                    <a:gd name="T9" fmla="*/ 44 h 90"/>
                    <a:gd name="T10" fmla="*/ 406 w 420"/>
                    <a:gd name="T11" fmla="*/ 37 h 90"/>
                    <a:gd name="T12" fmla="*/ 397 w 420"/>
                    <a:gd name="T13" fmla="*/ 32 h 90"/>
                    <a:gd name="T14" fmla="*/ 386 w 420"/>
                    <a:gd name="T15" fmla="*/ 27 h 90"/>
                    <a:gd name="T16" fmla="*/ 374 w 420"/>
                    <a:gd name="T17" fmla="*/ 22 h 90"/>
                    <a:gd name="T18" fmla="*/ 360 w 420"/>
                    <a:gd name="T19" fmla="*/ 18 h 90"/>
                    <a:gd name="T20" fmla="*/ 345 w 420"/>
                    <a:gd name="T21" fmla="*/ 14 h 90"/>
                    <a:gd name="T22" fmla="*/ 313 w 420"/>
                    <a:gd name="T23" fmla="*/ 9 h 90"/>
                    <a:gd name="T24" fmla="*/ 277 w 420"/>
                    <a:gd name="T25" fmla="*/ 3 h 90"/>
                    <a:gd name="T26" fmla="*/ 243 w 420"/>
                    <a:gd name="T27" fmla="*/ 1 h 90"/>
                    <a:gd name="T28" fmla="*/ 210 w 420"/>
                    <a:gd name="T29" fmla="*/ 0 h 90"/>
                    <a:gd name="T30" fmla="*/ 172 w 420"/>
                    <a:gd name="T31" fmla="*/ 1 h 90"/>
                    <a:gd name="T32" fmla="*/ 133 w 420"/>
                    <a:gd name="T33" fmla="*/ 4 h 90"/>
                    <a:gd name="T34" fmla="*/ 113 w 420"/>
                    <a:gd name="T35" fmla="*/ 7 h 90"/>
                    <a:gd name="T36" fmla="*/ 94 w 420"/>
                    <a:gd name="T37" fmla="*/ 11 h 90"/>
                    <a:gd name="T38" fmla="*/ 76 w 420"/>
                    <a:gd name="T39" fmla="*/ 14 h 90"/>
                    <a:gd name="T40" fmla="*/ 59 w 420"/>
                    <a:gd name="T41" fmla="*/ 18 h 90"/>
                    <a:gd name="T42" fmla="*/ 59 w 420"/>
                    <a:gd name="T43" fmla="*/ 18 h 90"/>
                    <a:gd name="T44" fmla="*/ 55 w 420"/>
                    <a:gd name="T45" fmla="*/ 19 h 90"/>
                    <a:gd name="T46" fmla="*/ 52 w 420"/>
                    <a:gd name="T47" fmla="*/ 20 h 90"/>
                    <a:gd name="T48" fmla="*/ 48 w 420"/>
                    <a:gd name="T49" fmla="*/ 21 h 90"/>
                    <a:gd name="T50" fmla="*/ 44 w 420"/>
                    <a:gd name="T51" fmla="*/ 22 h 90"/>
                    <a:gd name="T52" fmla="*/ 43 w 420"/>
                    <a:gd name="T53" fmla="*/ 24 h 90"/>
                    <a:gd name="T54" fmla="*/ 40 w 420"/>
                    <a:gd name="T55" fmla="*/ 24 h 90"/>
                    <a:gd name="T56" fmla="*/ 35 w 420"/>
                    <a:gd name="T57" fmla="*/ 26 h 90"/>
                    <a:gd name="T58" fmla="*/ 31 w 420"/>
                    <a:gd name="T59" fmla="*/ 28 h 90"/>
                    <a:gd name="T60" fmla="*/ 30 w 420"/>
                    <a:gd name="T61" fmla="*/ 28 h 90"/>
                    <a:gd name="T62" fmla="*/ 30 w 420"/>
                    <a:gd name="T63" fmla="*/ 28 h 90"/>
                    <a:gd name="T64" fmla="*/ 19 w 420"/>
                    <a:gd name="T65" fmla="*/ 33 h 90"/>
                    <a:gd name="T66" fmla="*/ 12 w 420"/>
                    <a:gd name="T67" fmla="*/ 40 h 90"/>
                    <a:gd name="T68" fmla="*/ 10 w 420"/>
                    <a:gd name="T69" fmla="*/ 40 h 90"/>
                    <a:gd name="T70" fmla="*/ 10 w 420"/>
                    <a:gd name="T71" fmla="*/ 40 h 90"/>
                    <a:gd name="T72" fmla="*/ 7 w 420"/>
                    <a:gd name="T73" fmla="*/ 43 h 90"/>
                    <a:gd name="T74" fmla="*/ 5 w 420"/>
                    <a:gd name="T75" fmla="*/ 46 h 90"/>
                    <a:gd name="T76" fmla="*/ 4 w 420"/>
                    <a:gd name="T77" fmla="*/ 47 h 90"/>
                    <a:gd name="T78" fmla="*/ 4 w 420"/>
                    <a:gd name="T79" fmla="*/ 48 h 90"/>
                    <a:gd name="T80" fmla="*/ 2 w 420"/>
                    <a:gd name="T81" fmla="*/ 50 h 90"/>
                    <a:gd name="T82" fmla="*/ 1 w 420"/>
                    <a:gd name="T83" fmla="*/ 52 h 90"/>
                    <a:gd name="T84" fmla="*/ 0 w 420"/>
                    <a:gd name="T85" fmla="*/ 56 h 90"/>
                    <a:gd name="T86" fmla="*/ 0 w 420"/>
                    <a:gd name="T87" fmla="*/ 58 h 90"/>
                    <a:gd name="T88" fmla="*/ 8 w 420"/>
                    <a:gd name="T89" fmla="*/ 63 h 90"/>
                    <a:gd name="T90" fmla="*/ 22 w 420"/>
                    <a:gd name="T91" fmla="*/ 68 h 90"/>
                    <a:gd name="T92" fmla="*/ 43 w 420"/>
                    <a:gd name="T93" fmla="*/ 74 h 90"/>
                    <a:gd name="T94" fmla="*/ 67 w 420"/>
                    <a:gd name="T95" fmla="*/ 78 h 90"/>
                    <a:gd name="T96" fmla="*/ 96 w 420"/>
                    <a:gd name="T97" fmla="*/ 84 h 90"/>
                    <a:gd name="T98" fmla="*/ 131 w 420"/>
                    <a:gd name="T99" fmla="*/ 87 h 90"/>
                    <a:gd name="T100" fmla="*/ 168 w 420"/>
                    <a:gd name="T101" fmla="*/ 90 h 90"/>
                    <a:gd name="T102" fmla="*/ 210 w 420"/>
                    <a:gd name="T103" fmla="*/ 90 h 90"/>
                    <a:gd name="T104" fmla="*/ 251 w 420"/>
                    <a:gd name="T105" fmla="*/ 90 h 90"/>
                    <a:gd name="T106" fmla="*/ 289 w 420"/>
                    <a:gd name="T107" fmla="*/ 87 h 90"/>
                    <a:gd name="T108" fmla="*/ 323 w 420"/>
                    <a:gd name="T109" fmla="*/ 84 h 90"/>
                    <a:gd name="T110" fmla="*/ 353 w 420"/>
                    <a:gd name="T111" fmla="*/ 78 h 90"/>
                    <a:gd name="T112" fmla="*/ 377 w 420"/>
                    <a:gd name="T113" fmla="*/ 74 h 90"/>
                    <a:gd name="T114" fmla="*/ 398 w 420"/>
                    <a:gd name="T115" fmla="*/ 68 h 90"/>
                    <a:gd name="T116" fmla="*/ 412 w 420"/>
                    <a:gd name="T117" fmla="*/ 62 h 90"/>
                    <a:gd name="T118" fmla="*/ 420 w 420"/>
                    <a:gd name="T119" fmla="*/ 5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0" h="90">
                      <a:moveTo>
                        <a:pt x="420" y="58"/>
                      </a:moveTo>
                      <a:lnTo>
                        <a:pt x="419" y="55"/>
                      </a:lnTo>
                      <a:lnTo>
                        <a:pt x="418" y="50"/>
                      </a:lnTo>
                      <a:lnTo>
                        <a:pt x="416" y="47"/>
                      </a:lnTo>
                      <a:lnTo>
                        <a:pt x="413" y="44"/>
                      </a:lnTo>
                      <a:lnTo>
                        <a:pt x="406" y="37"/>
                      </a:lnTo>
                      <a:lnTo>
                        <a:pt x="397" y="32"/>
                      </a:lnTo>
                      <a:lnTo>
                        <a:pt x="386" y="27"/>
                      </a:lnTo>
                      <a:lnTo>
                        <a:pt x="374" y="22"/>
                      </a:lnTo>
                      <a:lnTo>
                        <a:pt x="360" y="18"/>
                      </a:lnTo>
                      <a:lnTo>
                        <a:pt x="345" y="14"/>
                      </a:lnTo>
                      <a:lnTo>
                        <a:pt x="313" y="9"/>
                      </a:lnTo>
                      <a:lnTo>
                        <a:pt x="277" y="3"/>
                      </a:lnTo>
                      <a:lnTo>
                        <a:pt x="243" y="1"/>
                      </a:lnTo>
                      <a:lnTo>
                        <a:pt x="210" y="0"/>
                      </a:lnTo>
                      <a:lnTo>
                        <a:pt x="172" y="1"/>
                      </a:lnTo>
                      <a:lnTo>
                        <a:pt x="133" y="4"/>
                      </a:lnTo>
                      <a:lnTo>
                        <a:pt x="113" y="7"/>
                      </a:lnTo>
                      <a:lnTo>
                        <a:pt x="94" y="11"/>
                      </a:lnTo>
                      <a:lnTo>
                        <a:pt x="76" y="14"/>
                      </a:lnTo>
                      <a:lnTo>
                        <a:pt x="59" y="18"/>
                      </a:lnTo>
                      <a:lnTo>
                        <a:pt x="59" y="18"/>
                      </a:lnTo>
                      <a:lnTo>
                        <a:pt x="55" y="19"/>
                      </a:lnTo>
                      <a:lnTo>
                        <a:pt x="52" y="20"/>
                      </a:lnTo>
                      <a:lnTo>
                        <a:pt x="48" y="21"/>
                      </a:lnTo>
                      <a:lnTo>
                        <a:pt x="44" y="22"/>
                      </a:lnTo>
                      <a:lnTo>
                        <a:pt x="43" y="24"/>
                      </a:lnTo>
                      <a:lnTo>
                        <a:pt x="40" y="24"/>
                      </a:lnTo>
                      <a:lnTo>
                        <a:pt x="35" y="26"/>
                      </a:lnTo>
                      <a:lnTo>
                        <a:pt x="31" y="28"/>
                      </a:lnTo>
                      <a:lnTo>
                        <a:pt x="30" y="28"/>
                      </a:lnTo>
                      <a:lnTo>
                        <a:pt x="30" y="28"/>
                      </a:lnTo>
                      <a:lnTo>
                        <a:pt x="19" y="33"/>
                      </a:lnTo>
                      <a:lnTo>
                        <a:pt x="12" y="40"/>
                      </a:lnTo>
                      <a:lnTo>
                        <a:pt x="10" y="40"/>
                      </a:lnTo>
                      <a:lnTo>
                        <a:pt x="10" y="40"/>
                      </a:lnTo>
                      <a:lnTo>
                        <a:pt x="7" y="43"/>
                      </a:lnTo>
                      <a:lnTo>
                        <a:pt x="5" y="46"/>
                      </a:lnTo>
                      <a:lnTo>
                        <a:pt x="4" y="47"/>
                      </a:lnTo>
                      <a:lnTo>
                        <a:pt x="4" y="48"/>
                      </a:lnTo>
                      <a:lnTo>
                        <a:pt x="2" y="50"/>
                      </a:lnTo>
                      <a:lnTo>
                        <a:pt x="1" y="52"/>
                      </a:lnTo>
                      <a:lnTo>
                        <a:pt x="0" y="56"/>
                      </a:lnTo>
                      <a:lnTo>
                        <a:pt x="0" y="58"/>
                      </a:lnTo>
                      <a:lnTo>
                        <a:pt x="8" y="63"/>
                      </a:lnTo>
                      <a:lnTo>
                        <a:pt x="22" y="68"/>
                      </a:lnTo>
                      <a:lnTo>
                        <a:pt x="43" y="74"/>
                      </a:lnTo>
                      <a:lnTo>
                        <a:pt x="67" y="78"/>
                      </a:lnTo>
                      <a:lnTo>
                        <a:pt x="96" y="84"/>
                      </a:lnTo>
                      <a:lnTo>
                        <a:pt x="131" y="87"/>
                      </a:lnTo>
                      <a:lnTo>
                        <a:pt x="168" y="90"/>
                      </a:lnTo>
                      <a:lnTo>
                        <a:pt x="210" y="90"/>
                      </a:lnTo>
                      <a:lnTo>
                        <a:pt x="251" y="90"/>
                      </a:lnTo>
                      <a:lnTo>
                        <a:pt x="289" y="87"/>
                      </a:lnTo>
                      <a:lnTo>
                        <a:pt x="323" y="84"/>
                      </a:lnTo>
                      <a:lnTo>
                        <a:pt x="353" y="78"/>
                      </a:lnTo>
                      <a:lnTo>
                        <a:pt x="377" y="74"/>
                      </a:lnTo>
                      <a:lnTo>
                        <a:pt x="398" y="68"/>
                      </a:lnTo>
                      <a:lnTo>
                        <a:pt x="412" y="62"/>
                      </a:lnTo>
                      <a:lnTo>
                        <a:pt x="420" y="58"/>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80" name="Forma libre 501">
                  <a:extLst>
                    <a:ext uri="{FF2B5EF4-FFF2-40B4-BE49-F238E27FC236}">
                      <a16:creationId xmlns:a16="http://schemas.microsoft.com/office/drawing/2014/main" id="{E030593D-AEDD-4698-6266-F7B03AD765C5}"/>
                    </a:ext>
                  </a:extLst>
                </p:cNvPr>
                <p:cNvSpPr>
                  <a:spLocks/>
                </p:cNvSpPr>
                <p:nvPr/>
              </p:nvSpPr>
              <p:spPr bwMode="auto">
                <a:xfrm>
                  <a:off x="7349992" y="3445510"/>
                  <a:ext cx="133350" cy="23813"/>
                </a:xfrm>
                <a:custGeom>
                  <a:avLst/>
                  <a:gdLst>
                    <a:gd name="T0" fmla="*/ 0 w 421"/>
                    <a:gd name="T1" fmla="*/ 0 h 75"/>
                    <a:gd name="T2" fmla="*/ 0 w 421"/>
                    <a:gd name="T3" fmla="*/ 42 h 75"/>
                    <a:gd name="T4" fmla="*/ 8 w 421"/>
                    <a:gd name="T5" fmla="*/ 46 h 75"/>
                    <a:gd name="T6" fmla="*/ 22 w 421"/>
                    <a:gd name="T7" fmla="*/ 52 h 75"/>
                    <a:gd name="T8" fmla="*/ 43 w 421"/>
                    <a:gd name="T9" fmla="*/ 57 h 75"/>
                    <a:gd name="T10" fmla="*/ 67 w 421"/>
                    <a:gd name="T11" fmla="*/ 62 h 75"/>
                    <a:gd name="T12" fmla="*/ 97 w 421"/>
                    <a:gd name="T13" fmla="*/ 68 h 75"/>
                    <a:gd name="T14" fmla="*/ 130 w 421"/>
                    <a:gd name="T15" fmla="*/ 71 h 75"/>
                    <a:gd name="T16" fmla="*/ 169 w 421"/>
                    <a:gd name="T17" fmla="*/ 74 h 75"/>
                    <a:gd name="T18" fmla="*/ 211 w 421"/>
                    <a:gd name="T19" fmla="*/ 75 h 75"/>
                    <a:gd name="T20" fmla="*/ 253 w 421"/>
                    <a:gd name="T21" fmla="*/ 74 h 75"/>
                    <a:gd name="T22" fmla="*/ 290 w 421"/>
                    <a:gd name="T23" fmla="*/ 71 h 75"/>
                    <a:gd name="T24" fmla="*/ 325 w 421"/>
                    <a:gd name="T25" fmla="*/ 68 h 75"/>
                    <a:gd name="T26" fmla="*/ 355 w 421"/>
                    <a:gd name="T27" fmla="*/ 62 h 75"/>
                    <a:gd name="T28" fmla="*/ 379 w 421"/>
                    <a:gd name="T29" fmla="*/ 57 h 75"/>
                    <a:gd name="T30" fmla="*/ 399 w 421"/>
                    <a:gd name="T31" fmla="*/ 52 h 75"/>
                    <a:gd name="T32" fmla="*/ 414 w 421"/>
                    <a:gd name="T33" fmla="*/ 46 h 75"/>
                    <a:gd name="T34" fmla="*/ 421 w 421"/>
                    <a:gd name="T35" fmla="*/ 42 h 75"/>
                    <a:gd name="T36" fmla="*/ 421 w 421"/>
                    <a:gd name="T37" fmla="*/ 0 h 75"/>
                    <a:gd name="T38" fmla="*/ 410 w 421"/>
                    <a:gd name="T39" fmla="*/ 4 h 75"/>
                    <a:gd name="T40" fmla="*/ 399 w 421"/>
                    <a:gd name="T41" fmla="*/ 8 h 75"/>
                    <a:gd name="T42" fmla="*/ 386 w 421"/>
                    <a:gd name="T43" fmla="*/ 12 h 75"/>
                    <a:gd name="T44" fmla="*/ 373 w 421"/>
                    <a:gd name="T45" fmla="*/ 14 h 75"/>
                    <a:gd name="T46" fmla="*/ 344 w 421"/>
                    <a:gd name="T47" fmla="*/ 19 h 75"/>
                    <a:gd name="T48" fmla="*/ 314 w 421"/>
                    <a:gd name="T49" fmla="*/ 24 h 75"/>
                    <a:gd name="T50" fmla="*/ 284 w 421"/>
                    <a:gd name="T51" fmla="*/ 27 h 75"/>
                    <a:gd name="T52" fmla="*/ 256 w 421"/>
                    <a:gd name="T53" fmla="*/ 28 h 75"/>
                    <a:gd name="T54" fmla="*/ 231 w 421"/>
                    <a:gd name="T55" fmla="*/ 29 h 75"/>
                    <a:gd name="T56" fmla="*/ 211 w 421"/>
                    <a:gd name="T57" fmla="*/ 30 h 75"/>
                    <a:gd name="T58" fmla="*/ 191 w 421"/>
                    <a:gd name="T59" fmla="*/ 29 h 75"/>
                    <a:gd name="T60" fmla="*/ 166 w 421"/>
                    <a:gd name="T61" fmla="*/ 28 h 75"/>
                    <a:gd name="T62" fmla="*/ 138 w 421"/>
                    <a:gd name="T63" fmla="*/ 27 h 75"/>
                    <a:gd name="T64" fmla="*/ 108 w 421"/>
                    <a:gd name="T65" fmla="*/ 24 h 75"/>
                    <a:gd name="T66" fmla="*/ 78 w 421"/>
                    <a:gd name="T67" fmla="*/ 19 h 75"/>
                    <a:gd name="T68" fmla="*/ 49 w 421"/>
                    <a:gd name="T69" fmla="*/ 15 h 75"/>
                    <a:gd name="T70" fmla="*/ 35 w 421"/>
                    <a:gd name="T71" fmla="*/ 12 h 75"/>
                    <a:gd name="T72" fmla="*/ 22 w 421"/>
                    <a:gd name="T73" fmla="*/ 8 h 75"/>
                    <a:gd name="T74" fmla="*/ 10 w 421"/>
                    <a:gd name="T75" fmla="*/ 4 h 75"/>
                    <a:gd name="T76" fmla="*/ 0 w 421"/>
                    <a:gd name="T77" fmla="*/ 0 h 75"/>
                    <a:gd name="T78" fmla="*/ 0 w 421"/>
                    <a:gd name="T7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1" h="75">
                      <a:moveTo>
                        <a:pt x="0" y="0"/>
                      </a:moveTo>
                      <a:lnTo>
                        <a:pt x="0" y="42"/>
                      </a:lnTo>
                      <a:lnTo>
                        <a:pt x="8" y="46"/>
                      </a:lnTo>
                      <a:lnTo>
                        <a:pt x="22" y="52"/>
                      </a:lnTo>
                      <a:lnTo>
                        <a:pt x="43" y="57"/>
                      </a:lnTo>
                      <a:lnTo>
                        <a:pt x="67" y="62"/>
                      </a:lnTo>
                      <a:lnTo>
                        <a:pt x="97" y="68"/>
                      </a:lnTo>
                      <a:lnTo>
                        <a:pt x="130" y="71"/>
                      </a:lnTo>
                      <a:lnTo>
                        <a:pt x="169" y="74"/>
                      </a:lnTo>
                      <a:lnTo>
                        <a:pt x="211" y="75"/>
                      </a:lnTo>
                      <a:lnTo>
                        <a:pt x="253" y="74"/>
                      </a:lnTo>
                      <a:lnTo>
                        <a:pt x="290" y="71"/>
                      </a:lnTo>
                      <a:lnTo>
                        <a:pt x="325" y="68"/>
                      </a:lnTo>
                      <a:lnTo>
                        <a:pt x="355" y="62"/>
                      </a:lnTo>
                      <a:lnTo>
                        <a:pt x="379" y="57"/>
                      </a:lnTo>
                      <a:lnTo>
                        <a:pt x="399" y="52"/>
                      </a:lnTo>
                      <a:lnTo>
                        <a:pt x="414" y="46"/>
                      </a:lnTo>
                      <a:lnTo>
                        <a:pt x="421" y="42"/>
                      </a:lnTo>
                      <a:lnTo>
                        <a:pt x="421" y="0"/>
                      </a:lnTo>
                      <a:lnTo>
                        <a:pt x="410" y="4"/>
                      </a:lnTo>
                      <a:lnTo>
                        <a:pt x="399" y="8"/>
                      </a:lnTo>
                      <a:lnTo>
                        <a:pt x="386" y="12"/>
                      </a:lnTo>
                      <a:lnTo>
                        <a:pt x="373" y="14"/>
                      </a:lnTo>
                      <a:lnTo>
                        <a:pt x="344" y="19"/>
                      </a:lnTo>
                      <a:lnTo>
                        <a:pt x="314" y="24"/>
                      </a:lnTo>
                      <a:lnTo>
                        <a:pt x="284" y="27"/>
                      </a:lnTo>
                      <a:lnTo>
                        <a:pt x="256" y="28"/>
                      </a:lnTo>
                      <a:lnTo>
                        <a:pt x="231" y="29"/>
                      </a:lnTo>
                      <a:lnTo>
                        <a:pt x="211" y="30"/>
                      </a:lnTo>
                      <a:lnTo>
                        <a:pt x="191" y="29"/>
                      </a:lnTo>
                      <a:lnTo>
                        <a:pt x="166" y="28"/>
                      </a:lnTo>
                      <a:lnTo>
                        <a:pt x="138" y="27"/>
                      </a:lnTo>
                      <a:lnTo>
                        <a:pt x="108" y="24"/>
                      </a:lnTo>
                      <a:lnTo>
                        <a:pt x="78" y="19"/>
                      </a:lnTo>
                      <a:lnTo>
                        <a:pt x="49" y="15"/>
                      </a:lnTo>
                      <a:lnTo>
                        <a:pt x="35" y="12"/>
                      </a:lnTo>
                      <a:lnTo>
                        <a:pt x="22" y="8"/>
                      </a:lnTo>
                      <a:lnTo>
                        <a:pt x="10" y="4"/>
                      </a:lnTo>
                      <a:lnTo>
                        <a:pt x="0" y="0"/>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81" name="Forma libre 502">
                  <a:extLst>
                    <a:ext uri="{FF2B5EF4-FFF2-40B4-BE49-F238E27FC236}">
                      <a16:creationId xmlns:a16="http://schemas.microsoft.com/office/drawing/2014/main" id="{8077B2F2-4257-F4EF-717C-BC28B82832EF}"/>
                    </a:ext>
                  </a:extLst>
                </p:cNvPr>
                <p:cNvSpPr>
                  <a:spLocks/>
                </p:cNvSpPr>
                <p:nvPr/>
              </p:nvSpPr>
              <p:spPr bwMode="auto">
                <a:xfrm>
                  <a:off x="7349992" y="3516947"/>
                  <a:ext cx="133350" cy="23813"/>
                </a:xfrm>
                <a:custGeom>
                  <a:avLst/>
                  <a:gdLst>
                    <a:gd name="T0" fmla="*/ 0 w 421"/>
                    <a:gd name="T1" fmla="*/ 0 h 75"/>
                    <a:gd name="T2" fmla="*/ 0 w 421"/>
                    <a:gd name="T3" fmla="*/ 42 h 75"/>
                    <a:gd name="T4" fmla="*/ 8 w 421"/>
                    <a:gd name="T5" fmla="*/ 48 h 75"/>
                    <a:gd name="T6" fmla="*/ 22 w 421"/>
                    <a:gd name="T7" fmla="*/ 53 h 75"/>
                    <a:gd name="T8" fmla="*/ 43 w 421"/>
                    <a:gd name="T9" fmla="*/ 58 h 75"/>
                    <a:gd name="T10" fmla="*/ 67 w 421"/>
                    <a:gd name="T11" fmla="*/ 64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4 h 75"/>
                    <a:gd name="T28" fmla="*/ 379 w 421"/>
                    <a:gd name="T29" fmla="*/ 58 h 75"/>
                    <a:gd name="T30" fmla="*/ 399 w 421"/>
                    <a:gd name="T31" fmla="*/ 53 h 75"/>
                    <a:gd name="T32" fmla="*/ 414 w 421"/>
                    <a:gd name="T33" fmla="*/ 48 h 75"/>
                    <a:gd name="T34" fmla="*/ 421 w 421"/>
                    <a:gd name="T35" fmla="*/ 42 h 75"/>
                    <a:gd name="T36" fmla="*/ 421 w 421"/>
                    <a:gd name="T37" fmla="*/ 0 h 75"/>
                    <a:gd name="T38" fmla="*/ 410 w 421"/>
                    <a:gd name="T39" fmla="*/ 5 h 75"/>
                    <a:gd name="T40" fmla="*/ 399 w 421"/>
                    <a:gd name="T41" fmla="*/ 9 h 75"/>
                    <a:gd name="T42" fmla="*/ 386 w 421"/>
                    <a:gd name="T43" fmla="*/ 12 h 75"/>
                    <a:gd name="T44" fmla="*/ 373 w 421"/>
                    <a:gd name="T45" fmla="*/ 15 h 75"/>
                    <a:gd name="T46" fmla="*/ 344 w 421"/>
                    <a:gd name="T47" fmla="*/ 21 h 75"/>
                    <a:gd name="T48" fmla="*/ 314 w 421"/>
                    <a:gd name="T49" fmla="*/ 24 h 75"/>
                    <a:gd name="T50" fmla="*/ 284 w 421"/>
                    <a:gd name="T51" fmla="*/ 27 h 75"/>
                    <a:gd name="T52" fmla="*/ 256 w 421"/>
                    <a:gd name="T53" fmla="*/ 29 h 75"/>
                    <a:gd name="T54" fmla="*/ 231 w 421"/>
                    <a:gd name="T55" fmla="*/ 30 h 75"/>
                    <a:gd name="T56" fmla="*/ 211 w 421"/>
                    <a:gd name="T57" fmla="*/ 30 h 75"/>
                    <a:gd name="T58" fmla="*/ 191 w 421"/>
                    <a:gd name="T59" fmla="*/ 30 h 75"/>
                    <a:gd name="T60" fmla="*/ 166 w 421"/>
                    <a:gd name="T61" fmla="*/ 29 h 75"/>
                    <a:gd name="T62" fmla="*/ 138 w 421"/>
                    <a:gd name="T63" fmla="*/ 27 h 75"/>
                    <a:gd name="T64" fmla="*/ 108 w 421"/>
                    <a:gd name="T65" fmla="*/ 24 h 75"/>
                    <a:gd name="T66" fmla="*/ 78 w 421"/>
                    <a:gd name="T67" fmla="*/ 21 h 75"/>
                    <a:gd name="T68" fmla="*/ 49 w 421"/>
                    <a:gd name="T69" fmla="*/ 15 h 75"/>
                    <a:gd name="T70" fmla="*/ 35 w 421"/>
                    <a:gd name="T71" fmla="*/ 12 h 75"/>
                    <a:gd name="T72" fmla="*/ 22 w 421"/>
                    <a:gd name="T73" fmla="*/ 9 h 75"/>
                    <a:gd name="T74" fmla="*/ 10 w 421"/>
                    <a:gd name="T75" fmla="*/ 5 h 75"/>
                    <a:gd name="T76" fmla="*/ 0 w 421"/>
                    <a:gd name="T77" fmla="*/ 1 h 75"/>
                    <a:gd name="T78" fmla="*/ 0 w 421"/>
                    <a:gd name="T7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1" h="75">
                      <a:moveTo>
                        <a:pt x="0" y="0"/>
                      </a:moveTo>
                      <a:lnTo>
                        <a:pt x="0" y="42"/>
                      </a:lnTo>
                      <a:lnTo>
                        <a:pt x="8" y="48"/>
                      </a:lnTo>
                      <a:lnTo>
                        <a:pt x="22" y="53"/>
                      </a:lnTo>
                      <a:lnTo>
                        <a:pt x="43" y="58"/>
                      </a:lnTo>
                      <a:lnTo>
                        <a:pt x="67" y="64"/>
                      </a:lnTo>
                      <a:lnTo>
                        <a:pt x="97" y="68"/>
                      </a:lnTo>
                      <a:lnTo>
                        <a:pt x="130" y="72"/>
                      </a:lnTo>
                      <a:lnTo>
                        <a:pt x="169" y="74"/>
                      </a:lnTo>
                      <a:lnTo>
                        <a:pt x="211" y="75"/>
                      </a:lnTo>
                      <a:lnTo>
                        <a:pt x="253" y="74"/>
                      </a:lnTo>
                      <a:lnTo>
                        <a:pt x="290" y="72"/>
                      </a:lnTo>
                      <a:lnTo>
                        <a:pt x="325" y="68"/>
                      </a:lnTo>
                      <a:lnTo>
                        <a:pt x="355" y="64"/>
                      </a:lnTo>
                      <a:lnTo>
                        <a:pt x="379" y="58"/>
                      </a:lnTo>
                      <a:lnTo>
                        <a:pt x="399" y="53"/>
                      </a:lnTo>
                      <a:lnTo>
                        <a:pt x="414" y="48"/>
                      </a:lnTo>
                      <a:lnTo>
                        <a:pt x="421" y="42"/>
                      </a:lnTo>
                      <a:lnTo>
                        <a:pt x="421" y="0"/>
                      </a:lnTo>
                      <a:lnTo>
                        <a:pt x="410" y="5"/>
                      </a:lnTo>
                      <a:lnTo>
                        <a:pt x="399" y="9"/>
                      </a:lnTo>
                      <a:lnTo>
                        <a:pt x="386" y="12"/>
                      </a:lnTo>
                      <a:lnTo>
                        <a:pt x="373" y="15"/>
                      </a:lnTo>
                      <a:lnTo>
                        <a:pt x="344" y="21"/>
                      </a:lnTo>
                      <a:lnTo>
                        <a:pt x="314" y="24"/>
                      </a:lnTo>
                      <a:lnTo>
                        <a:pt x="284" y="27"/>
                      </a:lnTo>
                      <a:lnTo>
                        <a:pt x="256" y="29"/>
                      </a:lnTo>
                      <a:lnTo>
                        <a:pt x="231" y="30"/>
                      </a:lnTo>
                      <a:lnTo>
                        <a:pt x="211" y="30"/>
                      </a:lnTo>
                      <a:lnTo>
                        <a:pt x="191" y="30"/>
                      </a:lnTo>
                      <a:lnTo>
                        <a:pt x="166" y="29"/>
                      </a:lnTo>
                      <a:lnTo>
                        <a:pt x="138" y="27"/>
                      </a:lnTo>
                      <a:lnTo>
                        <a:pt x="108" y="24"/>
                      </a:lnTo>
                      <a:lnTo>
                        <a:pt x="78" y="21"/>
                      </a:lnTo>
                      <a:lnTo>
                        <a:pt x="49" y="15"/>
                      </a:lnTo>
                      <a:lnTo>
                        <a:pt x="35" y="12"/>
                      </a:lnTo>
                      <a:lnTo>
                        <a:pt x="22" y="9"/>
                      </a:lnTo>
                      <a:lnTo>
                        <a:pt x="10" y="5"/>
                      </a:lnTo>
                      <a:lnTo>
                        <a:pt x="0" y="1"/>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82" name="Forma libre 503">
                  <a:extLst>
                    <a:ext uri="{FF2B5EF4-FFF2-40B4-BE49-F238E27FC236}">
                      <a16:creationId xmlns:a16="http://schemas.microsoft.com/office/drawing/2014/main" id="{85636ADF-CB3B-45C1-C926-725CE2F7EE41}"/>
                    </a:ext>
                  </a:extLst>
                </p:cNvPr>
                <p:cNvSpPr>
                  <a:spLocks/>
                </p:cNvSpPr>
                <p:nvPr/>
              </p:nvSpPr>
              <p:spPr bwMode="auto">
                <a:xfrm>
                  <a:off x="7349992" y="3493135"/>
                  <a:ext cx="133350" cy="23813"/>
                </a:xfrm>
                <a:custGeom>
                  <a:avLst/>
                  <a:gdLst>
                    <a:gd name="T0" fmla="*/ 0 w 421"/>
                    <a:gd name="T1" fmla="*/ 0 h 75"/>
                    <a:gd name="T2" fmla="*/ 0 w 421"/>
                    <a:gd name="T3" fmla="*/ 42 h 75"/>
                    <a:gd name="T4" fmla="*/ 8 w 421"/>
                    <a:gd name="T5" fmla="*/ 47 h 75"/>
                    <a:gd name="T6" fmla="*/ 22 w 421"/>
                    <a:gd name="T7" fmla="*/ 53 h 75"/>
                    <a:gd name="T8" fmla="*/ 43 w 421"/>
                    <a:gd name="T9" fmla="*/ 58 h 75"/>
                    <a:gd name="T10" fmla="*/ 67 w 421"/>
                    <a:gd name="T11" fmla="*/ 64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4 h 75"/>
                    <a:gd name="T28" fmla="*/ 379 w 421"/>
                    <a:gd name="T29" fmla="*/ 58 h 75"/>
                    <a:gd name="T30" fmla="*/ 399 w 421"/>
                    <a:gd name="T31" fmla="*/ 53 h 75"/>
                    <a:gd name="T32" fmla="*/ 414 w 421"/>
                    <a:gd name="T33" fmla="*/ 47 h 75"/>
                    <a:gd name="T34" fmla="*/ 421 w 421"/>
                    <a:gd name="T35" fmla="*/ 42 h 75"/>
                    <a:gd name="T36" fmla="*/ 421 w 421"/>
                    <a:gd name="T37" fmla="*/ 0 h 75"/>
                    <a:gd name="T38" fmla="*/ 410 w 421"/>
                    <a:gd name="T39" fmla="*/ 5 h 75"/>
                    <a:gd name="T40" fmla="*/ 399 w 421"/>
                    <a:gd name="T41" fmla="*/ 9 h 75"/>
                    <a:gd name="T42" fmla="*/ 386 w 421"/>
                    <a:gd name="T43" fmla="*/ 12 h 75"/>
                    <a:gd name="T44" fmla="*/ 373 w 421"/>
                    <a:gd name="T45" fmla="*/ 15 h 75"/>
                    <a:gd name="T46" fmla="*/ 344 w 421"/>
                    <a:gd name="T47" fmla="*/ 21 h 75"/>
                    <a:gd name="T48" fmla="*/ 314 w 421"/>
                    <a:gd name="T49" fmla="*/ 24 h 75"/>
                    <a:gd name="T50" fmla="*/ 284 w 421"/>
                    <a:gd name="T51" fmla="*/ 27 h 75"/>
                    <a:gd name="T52" fmla="*/ 256 w 421"/>
                    <a:gd name="T53" fmla="*/ 29 h 75"/>
                    <a:gd name="T54" fmla="*/ 231 w 421"/>
                    <a:gd name="T55" fmla="*/ 30 h 75"/>
                    <a:gd name="T56" fmla="*/ 211 w 421"/>
                    <a:gd name="T57" fmla="*/ 30 h 75"/>
                    <a:gd name="T58" fmla="*/ 191 w 421"/>
                    <a:gd name="T59" fmla="*/ 30 h 75"/>
                    <a:gd name="T60" fmla="*/ 166 w 421"/>
                    <a:gd name="T61" fmla="*/ 29 h 75"/>
                    <a:gd name="T62" fmla="*/ 138 w 421"/>
                    <a:gd name="T63" fmla="*/ 27 h 75"/>
                    <a:gd name="T64" fmla="*/ 108 w 421"/>
                    <a:gd name="T65" fmla="*/ 24 h 75"/>
                    <a:gd name="T66" fmla="*/ 78 w 421"/>
                    <a:gd name="T67" fmla="*/ 21 h 75"/>
                    <a:gd name="T68" fmla="*/ 49 w 421"/>
                    <a:gd name="T69" fmla="*/ 15 h 75"/>
                    <a:gd name="T70" fmla="*/ 35 w 421"/>
                    <a:gd name="T71" fmla="*/ 12 h 75"/>
                    <a:gd name="T72" fmla="*/ 22 w 421"/>
                    <a:gd name="T73" fmla="*/ 9 h 75"/>
                    <a:gd name="T74" fmla="*/ 10 w 421"/>
                    <a:gd name="T75" fmla="*/ 5 h 75"/>
                    <a:gd name="T76" fmla="*/ 0 w 421"/>
                    <a:gd name="T7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75">
                      <a:moveTo>
                        <a:pt x="0" y="0"/>
                      </a:moveTo>
                      <a:lnTo>
                        <a:pt x="0" y="42"/>
                      </a:lnTo>
                      <a:lnTo>
                        <a:pt x="8" y="47"/>
                      </a:lnTo>
                      <a:lnTo>
                        <a:pt x="22" y="53"/>
                      </a:lnTo>
                      <a:lnTo>
                        <a:pt x="43" y="58"/>
                      </a:lnTo>
                      <a:lnTo>
                        <a:pt x="67" y="64"/>
                      </a:lnTo>
                      <a:lnTo>
                        <a:pt x="97" y="68"/>
                      </a:lnTo>
                      <a:lnTo>
                        <a:pt x="130" y="72"/>
                      </a:lnTo>
                      <a:lnTo>
                        <a:pt x="169" y="74"/>
                      </a:lnTo>
                      <a:lnTo>
                        <a:pt x="211" y="75"/>
                      </a:lnTo>
                      <a:lnTo>
                        <a:pt x="253" y="74"/>
                      </a:lnTo>
                      <a:lnTo>
                        <a:pt x="290" y="72"/>
                      </a:lnTo>
                      <a:lnTo>
                        <a:pt x="325" y="68"/>
                      </a:lnTo>
                      <a:lnTo>
                        <a:pt x="355" y="64"/>
                      </a:lnTo>
                      <a:lnTo>
                        <a:pt x="379" y="58"/>
                      </a:lnTo>
                      <a:lnTo>
                        <a:pt x="399" y="53"/>
                      </a:lnTo>
                      <a:lnTo>
                        <a:pt x="414" y="47"/>
                      </a:lnTo>
                      <a:lnTo>
                        <a:pt x="421" y="42"/>
                      </a:lnTo>
                      <a:lnTo>
                        <a:pt x="421" y="0"/>
                      </a:lnTo>
                      <a:lnTo>
                        <a:pt x="410" y="5"/>
                      </a:lnTo>
                      <a:lnTo>
                        <a:pt x="399" y="9"/>
                      </a:lnTo>
                      <a:lnTo>
                        <a:pt x="386" y="12"/>
                      </a:lnTo>
                      <a:lnTo>
                        <a:pt x="373" y="15"/>
                      </a:lnTo>
                      <a:lnTo>
                        <a:pt x="344" y="21"/>
                      </a:lnTo>
                      <a:lnTo>
                        <a:pt x="314" y="24"/>
                      </a:lnTo>
                      <a:lnTo>
                        <a:pt x="284" y="27"/>
                      </a:lnTo>
                      <a:lnTo>
                        <a:pt x="256" y="29"/>
                      </a:lnTo>
                      <a:lnTo>
                        <a:pt x="231" y="30"/>
                      </a:lnTo>
                      <a:lnTo>
                        <a:pt x="211" y="30"/>
                      </a:lnTo>
                      <a:lnTo>
                        <a:pt x="191" y="30"/>
                      </a:lnTo>
                      <a:lnTo>
                        <a:pt x="166" y="29"/>
                      </a:lnTo>
                      <a:lnTo>
                        <a:pt x="138" y="27"/>
                      </a:lnTo>
                      <a:lnTo>
                        <a:pt x="108" y="24"/>
                      </a:lnTo>
                      <a:lnTo>
                        <a:pt x="78" y="21"/>
                      </a:lnTo>
                      <a:lnTo>
                        <a:pt x="49" y="15"/>
                      </a:lnTo>
                      <a:lnTo>
                        <a:pt x="35" y="12"/>
                      </a:lnTo>
                      <a:lnTo>
                        <a:pt x="22" y="9"/>
                      </a:lnTo>
                      <a:lnTo>
                        <a:pt x="10" y="5"/>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83" name="Forma libre 504">
                  <a:extLst>
                    <a:ext uri="{FF2B5EF4-FFF2-40B4-BE49-F238E27FC236}">
                      <a16:creationId xmlns:a16="http://schemas.microsoft.com/office/drawing/2014/main" id="{92E27071-2199-0D55-D9FA-663205BF9119}"/>
                    </a:ext>
                  </a:extLst>
                </p:cNvPr>
                <p:cNvSpPr>
                  <a:spLocks/>
                </p:cNvSpPr>
                <p:nvPr/>
              </p:nvSpPr>
              <p:spPr bwMode="auto">
                <a:xfrm>
                  <a:off x="7349992" y="3469322"/>
                  <a:ext cx="133350" cy="23813"/>
                </a:xfrm>
                <a:custGeom>
                  <a:avLst/>
                  <a:gdLst>
                    <a:gd name="T0" fmla="*/ 0 w 421"/>
                    <a:gd name="T1" fmla="*/ 0 h 75"/>
                    <a:gd name="T2" fmla="*/ 0 w 421"/>
                    <a:gd name="T3" fmla="*/ 42 h 75"/>
                    <a:gd name="T4" fmla="*/ 8 w 421"/>
                    <a:gd name="T5" fmla="*/ 46 h 75"/>
                    <a:gd name="T6" fmla="*/ 22 w 421"/>
                    <a:gd name="T7" fmla="*/ 52 h 75"/>
                    <a:gd name="T8" fmla="*/ 43 w 421"/>
                    <a:gd name="T9" fmla="*/ 58 h 75"/>
                    <a:gd name="T10" fmla="*/ 67 w 421"/>
                    <a:gd name="T11" fmla="*/ 63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3 h 75"/>
                    <a:gd name="T28" fmla="*/ 379 w 421"/>
                    <a:gd name="T29" fmla="*/ 58 h 75"/>
                    <a:gd name="T30" fmla="*/ 399 w 421"/>
                    <a:gd name="T31" fmla="*/ 52 h 75"/>
                    <a:gd name="T32" fmla="*/ 414 w 421"/>
                    <a:gd name="T33" fmla="*/ 47 h 75"/>
                    <a:gd name="T34" fmla="*/ 421 w 421"/>
                    <a:gd name="T35" fmla="*/ 42 h 75"/>
                    <a:gd name="T36" fmla="*/ 421 w 421"/>
                    <a:gd name="T37" fmla="*/ 0 h 75"/>
                    <a:gd name="T38" fmla="*/ 410 w 421"/>
                    <a:gd name="T39" fmla="*/ 4 h 75"/>
                    <a:gd name="T40" fmla="*/ 399 w 421"/>
                    <a:gd name="T41" fmla="*/ 9 h 75"/>
                    <a:gd name="T42" fmla="*/ 386 w 421"/>
                    <a:gd name="T43" fmla="*/ 12 h 75"/>
                    <a:gd name="T44" fmla="*/ 373 w 421"/>
                    <a:gd name="T45" fmla="*/ 15 h 75"/>
                    <a:gd name="T46" fmla="*/ 344 w 421"/>
                    <a:gd name="T47" fmla="*/ 19 h 75"/>
                    <a:gd name="T48" fmla="*/ 314 w 421"/>
                    <a:gd name="T49" fmla="*/ 24 h 75"/>
                    <a:gd name="T50" fmla="*/ 284 w 421"/>
                    <a:gd name="T51" fmla="*/ 27 h 75"/>
                    <a:gd name="T52" fmla="*/ 256 w 421"/>
                    <a:gd name="T53" fmla="*/ 29 h 75"/>
                    <a:gd name="T54" fmla="*/ 231 w 421"/>
                    <a:gd name="T55" fmla="*/ 29 h 75"/>
                    <a:gd name="T56" fmla="*/ 211 w 421"/>
                    <a:gd name="T57" fmla="*/ 30 h 75"/>
                    <a:gd name="T58" fmla="*/ 191 w 421"/>
                    <a:gd name="T59" fmla="*/ 29 h 75"/>
                    <a:gd name="T60" fmla="*/ 166 w 421"/>
                    <a:gd name="T61" fmla="*/ 28 h 75"/>
                    <a:gd name="T62" fmla="*/ 138 w 421"/>
                    <a:gd name="T63" fmla="*/ 27 h 75"/>
                    <a:gd name="T64" fmla="*/ 108 w 421"/>
                    <a:gd name="T65" fmla="*/ 24 h 75"/>
                    <a:gd name="T66" fmla="*/ 78 w 421"/>
                    <a:gd name="T67" fmla="*/ 19 h 75"/>
                    <a:gd name="T68" fmla="*/ 49 w 421"/>
                    <a:gd name="T69" fmla="*/ 15 h 75"/>
                    <a:gd name="T70" fmla="*/ 35 w 421"/>
                    <a:gd name="T71" fmla="*/ 12 h 75"/>
                    <a:gd name="T72" fmla="*/ 22 w 421"/>
                    <a:gd name="T73" fmla="*/ 9 h 75"/>
                    <a:gd name="T74" fmla="*/ 10 w 421"/>
                    <a:gd name="T75" fmla="*/ 4 h 75"/>
                    <a:gd name="T76" fmla="*/ 0 w 421"/>
                    <a:gd name="T7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75">
                      <a:moveTo>
                        <a:pt x="0" y="0"/>
                      </a:moveTo>
                      <a:lnTo>
                        <a:pt x="0" y="42"/>
                      </a:lnTo>
                      <a:lnTo>
                        <a:pt x="8" y="46"/>
                      </a:lnTo>
                      <a:lnTo>
                        <a:pt x="22" y="52"/>
                      </a:lnTo>
                      <a:lnTo>
                        <a:pt x="43" y="58"/>
                      </a:lnTo>
                      <a:lnTo>
                        <a:pt x="67" y="63"/>
                      </a:lnTo>
                      <a:lnTo>
                        <a:pt x="97" y="68"/>
                      </a:lnTo>
                      <a:lnTo>
                        <a:pt x="130" y="72"/>
                      </a:lnTo>
                      <a:lnTo>
                        <a:pt x="169" y="74"/>
                      </a:lnTo>
                      <a:lnTo>
                        <a:pt x="211" y="75"/>
                      </a:lnTo>
                      <a:lnTo>
                        <a:pt x="253" y="74"/>
                      </a:lnTo>
                      <a:lnTo>
                        <a:pt x="290" y="72"/>
                      </a:lnTo>
                      <a:lnTo>
                        <a:pt x="325" y="68"/>
                      </a:lnTo>
                      <a:lnTo>
                        <a:pt x="355" y="63"/>
                      </a:lnTo>
                      <a:lnTo>
                        <a:pt x="379" y="58"/>
                      </a:lnTo>
                      <a:lnTo>
                        <a:pt x="399" y="52"/>
                      </a:lnTo>
                      <a:lnTo>
                        <a:pt x="414" y="47"/>
                      </a:lnTo>
                      <a:lnTo>
                        <a:pt x="421" y="42"/>
                      </a:lnTo>
                      <a:lnTo>
                        <a:pt x="421" y="0"/>
                      </a:lnTo>
                      <a:lnTo>
                        <a:pt x="410" y="4"/>
                      </a:lnTo>
                      <a:lnTo>
                        <a:pt x="399" y="9"/>
                      </a:lnTo>
                      <a:lnTo>
                        <a:pt x="386" y="12"/>
                      </a:lnTo>
                      <a:lnTo>
                        <a:pt x="373" y="15"/>
                      </a:lnTo>
                      <a:lnTo>
                        <a:pt x="344" y="19"/>
                      </a:lnTo>
                      <a:lnTo>
                        <a:pt x="314" y="24"/>
                      </a:lnTo>
                      <a:lnTo>
                        <a:pt x="284" y="27"/>
                      </a:lnTo>
                      <a:lnTo>
                        <a:pt x="256" y="29"/>
                      </a:lnTo>
                      <a:lnTo>
                        <a:pt x="231" y="29"/>
                      </a:lnTo>
                      <a:lnTo>
                        <a:pt x="211" y="30"/>
                      </a:lnTo>
                      <a:lnTo>
                        <a:pt x="191" y="29"/>
                      </a:lnTo>
                      <a:lnTo>
                        <a:pt x="166" y="28"/>
                      </a:lnTo>
                      <a:lnTo>
                        <a:pt x="138" y="27"/>
                      </a:lnTo>
                      <a:lnTo>
                        <a:pt x="108" y="24"/>
                      </a:lnTo>
                      <a:lnTo>
                        <a:pt x="78" y="19"/>
                      </a:lnTo>
                      <a:lnTo>
                        <a:pt x="49" y="15"/>
                      </a:lnTo>
                      <a:lnTo>
                        <a:pt x="35" y="12"/>
                      </a:lnTo>
                      <a:lnTo>
                        <a:pt x="22" y="9"/>
                      </a:lnTo>
                      <a:lnTo>
                        <a:pt x="10" y="4"/>
                      </a:lnTo>
                      <a:lnTo>
                        <a:pt x="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1">
                    <a:ln>
                      <a:noFill/>
                    </a:ln>
                    <a:solidFill>
                      <a:prstClr val="white"/>
                    </a:solidFill>
                    <a:effectLst/>
                    <a:uLnTx/>
                    <a:uFillTx/>
                    <a:latin typeface="Calibri" panose="020F0502020204030204"/>
                    <a:ea typeface="+mn-ea"/>
                    <a:cs typeface="+mn-cs"/>
                  </a:endParaRPr>
                </a:p>
              </p:txBody>
            </p:sp>
          </p:grpSp>
          <p:sp>
            <p:nvSpPr>
              <p:cNvPr id="99" name="Forma libre 950" descr="Ícono de un pedazo de papel.">
                <a:extLst>
                  <a:ext uri="{FF2B5EF4-FFF2-40B4-BE49-F238E27FC236}">
                    <a16:creationId xmlns:a16="http://schemas.microsoft.com/office/drawing/2014/main" id="{FC4C07C9-1476-63C4-462A-F7FC4DB59BE1}"/>
                  </a:ext>
                </a:extLst>
              </p:cNvPr>
              <p:cNvSpPr>
                <a:spLocks noEditPoints="1"/>
              </p:cNvSpPr>
              <p:nvPr/>
            </p:nvSpPr>
            <p:spPr bwMode="auto">
              <a:xfrm>
                <a:off x="6527349" y="5763568"/>
                <a:ext cx="196024" cy="246221"/>
              </a:xfrm>
              <a:custGeom>
                <a:avLst/>
                <a:gdLst>
                  <a:gd name="T0" fmla="*/ 542 w 553"/>
                  <a:gd name="T1" fmla="*/ 205 h 722"/>
                  <a:gd name="T2" fmla="*/ 323 w 553"/>
                  <a:gd name="T3" fmla="*/ 313 h 722"/>
                  <a:gd name="T4" fmla="*/ 312 w 553"/>
                  <a:gd name="T5" fmla="*/ 306 h 722"/>
                  <a:gd name="T6" fmla="*/ 315 w 553"/>
                  <a:gd name="T7" fmla="*/ 293 h 722"/>
                  <a:gd name="T8" fmla="*/ 444 w 553"/>
                  <a:gd name="T9" fmla="*/ 289 h 722"/>
                  <a:gd name="T10" fmla="*/ 455 w 553"/>
                  <a:gd name="T11" fmla="*/ 297 h 722"/>
                  <a:gd name="T12" fmla="*/ 452 w 553"/>
                  <a:gd name="T13" fmla="*/ 310 h 722"/>
                  <a:gd name="T14" fmla="*/ 444 w 553"/>
                  <a:gd name="T15" fmla="*/ 433 h 722"/>
                  <a:gd name="T16" fmla="*/ 315 w 553"/>
                  <a:gd name="T17" fmla="*/ 430 h 722"/>
                  <a:gd name="T18" fmla="*/ 312 w 553"/>
                  <a:gd name="T19" fmla="*/ 417 h 722"/>
                  <a:gd name="T20" fmla="*/ 323 w 553"/>
                  <a:gd name="T21" fmla="*/ 409 h 722"/>
                  <a:gd name="T22" fmla="*/ 452 w 553"/>
                  <a:gd name="T23" fmla="*/ 413 h 722"/>
                  <a:gd name="T24" fmla="*/ 455 w 553"/>
                  <a:gd name="T25" fmla="*/ 426 h 722"/>
                  <a:gd name="T26" fmla="*/ 444 w 553"/>
                  <a:gd name="T27" fmla="*/ 433 h 722"/>
                  <a:gd name="T28" fmla="*/ 318 w 553"/>
                  <a:gd name="T29" fmla="*/ 577 h 722"/>
                  <a:gd name="T30" fmla="*/ 311 w 553"/>
                  <a:gd name="T31" fmla="*/ 566 h 722"/>
                  <a:gd name="T32" fmla="*/ 318 w 553"/>
                  <a:gd name="T33" fmla="*/ 555 h 722"/>
                  <a:gd name="T34" fmla="*/ 449 w 553"/>
                  <a:gd name="T35" fmla="*/ 555 h 722"/>
                  <a:gd name="T36" fmla="*/ 456 w 553"/>
                  <a:gd name="T37" fmla="*/ 566 h 722"/>
                  <a:gd name="T38" fmla="*/ 449 w 553"/>
                  <a:gd name="T39" fmla="*/ 577 h 722"/>
                  <a:gd name="T40" fmla="*/ 194 w 553"/>
                  <a:gd name="T41" fmla="*/ 325 h 722"/>
                  <a:gd name="T42" fmla="*/ 181 w 553"/>
                  <a:gd name="T43" fmla="*/ 327 h 722"/>
                  <a:gd name="T44" fmla="*/ 129 w 553"/>
                  <a:gd name="T45" fmla="*/ 275 h 722"/>
                  <a:gd name="T46" fmla="*/ 132 w 553"/>
                  <a:gd name="T47" fmla="*/ 262 h 722"/>
                  <a:gd name="T48" fmla="*/ 145 w 553"/>
                  <a:gd name="T49" fmla="*/ 260 h 722"/>
                  <a:gd name="T50" fmla="*/ 253 w 553"/>
                  <a:gd name="T51" fmla="*/ 232 h 722"/>
                  <a:gd name="T52" fmla="*/ 267 w 553"/>
                  <a:gd name="T53" fmla="*/ 230 h 722"/>
                  <a:gd name="T54" fmla="*/ 274 w 553"/>
                  <a:gd name="T55" fmla="*/ 240 h 722"/>
                  <a:gd name="T56" fmla="*/ 271 w 553"/>
                  <a:gd name="T57" fmla="*/ 386 h 722"/>
                  <a:gd name="T58" fmla="*/ 186 w 553"/>
                  <a:gd name="T59" fmla="*/ 465 h 722"/>
                  <a:gd name="T60" fmla="*/ 132 w 553"/>
                  <a:gd name="T61" fmla="*/ 415 h 722"/>
                  <a:gd name="T62" fmla="*/ 129 w 553"/>
                  <a:gd name="T63" fmla="*/ 403 h 722"/>
                  <a:gd name="T64" fmla="*/ 140 w 553"/>
                  <a:gd name="T65" fmla="*/ 395 h 722"/>
                  <a:gd name="T66" fmla="*/ 186 w 553"/>
                  <a:gd name="T67" fmla="*/ 436 h 722"/>
                  <a:gd name="T68" fmla="*/ 262 w 553"/>
                  <a:gd name="T69" fmla="*/ 365 h 722"/>
                  <a:gd name="T70" fmla="*/ 273 w 553"/>
                  <a:gd name="T71" fmla="*/ 372 h 722"/>
                  <a:gd name="T72" fmla="*/ 271 w 553"/>
                  <a:gd name="T73" fmla="*/ 386 h 722"/>
                  <a:gd name="T74" fmla="*/ 190 w 553"/>
                  <a:gd name="T75" fmla="*/ 601 h 722"/>
                  <a:gd name="T76" fmla="*/ 178 w 553"/>
                  <a:gd name="T77" fmla="*/ 599 h 722"/>
                  <a:gd name="T78" fmla="*/ 128 w 553"/>
                  <a:gd name="T79" fmla="*/ 545 h 722"/>
                  <a:gd name="T80" fmla="*/ 136 w 553"/>
                  <a:gd name="T81" fmla="*/ 533 h 722"/>
                  <a:gd name="T82" fmla="*/ 149 w 553"/>
                  <a:gd name="T83" fmla="*/ 535 h 722"/>
                  <a:gd name="T84" fmla="*/ 258 w 553"/>
                  <a:gd name="T85" fmla="*/ 502 h 722"/>
                  <a:gd name="T86" fmla="*/ 271 w 553"/>
                  <a:gd name="T87" fmla="*/ 505 h 722"/>
                  <a:gd name="T88" fmla="*/ 273 w 553"/>
                  <a:gd name="T89" fmla="*/ 518 h 722"/>
                  <a:gd name="T90" fmla="*/ 357 w 553"/>
                  <a:gd name="T91" fmla="*/ 3 h 722"/>
                  <a:gd name="T92" fmla="*/ 12 w 553"/>
                  <a:gd name="T93" fmla="*/ 0 h 722"/>
                  <a:gd name="T94" fmla="*/ 1 w 553"/>
                  <a:gd name="T95" fmla="*/ 7 h 722"/>
                  <a:gd name="T96" fmla="*/ 1 w 553"/>
                  <a:gd name="T97" fmla="*/ 715 h 722"/>
                  <a:gd name="T98" fmla="*/ 12 w 553"/>
                  <a:gd name="T99" fmla="*/ 722 h 722"/>
                  <a:gd name="T100" fmla="*/ 550 w 553"/>
                  <a:gd name="T101" fmla="*/ 719 h 722"/>
                  <a:gd name="T102" fmla="*/ 553 w 553"/>
                  <a:gd name="T103" fmla="*/ 205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3" h="722">
                    <a:moveTo>
                      <a:pt x="349" y="205"/>
                    </a:moveTo>
                    <a:lnTo>
                      <a:pt x="349" y="12"/>
                    </a:lnTo>
                    <a:lnTo>
                      <a:pt x="542" y="205"/>
                    </a:lnTo>
                    <a:lnTo>
                      <a:pt x="349" y="205"/>
                    </a:lnTo>
                    <a:close/>
                    <a:moveTo>
                      <a:pt x="444" y="313"/>
                    </a:moveTo>
                    <a:lnTo>
                      <a:pt x="323" y="313"/>
                    </a:lnTo>
                    <a:lnTo>
                      <a:pt x="318" y="312"/>
                    </a:lnTo>
                    <a:lnTo>
                      <a:pt x="315" y="310"/>
                    </a:lnTo>
                    <a:lnTo>
                      <a:pt x="312" y="306"/>
                    </a:lnTo>
                    <a:lnTo>
                      <a:pt x="311" y="301"/>
                    </a:lnTo>
                    <a:lnTo>
                      <a:pt x="312" y="297"/>
                    </a:lnTo>
                    <a:lnTo>
                      <a:pt x="315" y="293"/>
                    </a:lnTo>
                    <a:lnTo>
                      <a:pt x="318" y="290"/>
                    </a:lnTo>
                    <a:lnTo>
                      <a:pt x="323" y="289"/>
                    </a:lnTo>
                    <a:lnTo>
                      <a:pt x="444" y="289"/>
                    </a:lnTo>
                    <a:lnTo>
                      <a:pt x="449" y="290"/>
                    </a:lnTo>
                    <a:lnTo>
                      <a:pt x="452" y="293"/>
                    </a:lnTo>
                    <a:lnTo>
                      <a:pt x="455" y="297"/>
                    </a:lnTo>
                    <a:lnTo>
                      <a:pt x="456" y="301"/>
                    </a:lnTo>
                    <a:lnTo>
                      <a:pt x="455" y="306"/>
                    </a:lnTo>
                    <a:lnTo>
                      <a:pt x="452" y="310"/>
                    </a:lnTo>
                    <a:lnTo>
                      <a:pt x="449" y="312"/>
                    </a:lnTo>
                    <a:lnTo>
                      <a:pt x="444" y="313"/>
                    </a:lnTo>
                    <a:close/>
                    <a:moveTo>
                      <a:pt x="444" y="433"/>
                    </a:moveTo>
                    <a:lnTo>
                      <a:pt x="323" y="433"/>
                    </a:lnTo>
                    <a:lnTo>
                      <a:pt x="318" y="432"/>
                    </a:lnTo>
                    <a:lnTo>
                      <a:pt x="315" y="430"/>
                    </a:lnTo>
                    <a:lnTo>
                      <a:pt x="312" y="426"/>
                    </a:lnTo>
                    <a:lnTo>
                      <a:pt x="311" y="421"/>
                    </a:lnTo>
                    <a:lnTo>
                      <a:pt x="312" y="417"/>
                    </a:lnTo>
                    <a:lnTo>
                      <a:pt x="315" y="413"/>
                    </a:lnTo>
                    <a:lnTo>
                      <a:pt x="318" y="410"/>
                    </a:lnTo>
                    <a:lnTo>
                      <a:pt x="323" y="409"/>
                    </a:lnTo>
                    <a:lnTo>
                      <a:pt x="444" y="409"/>
                    </a:lnTo>
                    <a:lnTo>
                      <a:pt x="449" y="410"/>
                    </a:lnTo>
                    <a:lnTo>
                      <a:pt x="452" y="413"/>
                    </a:lnTo>
                    <a:lnTo>
                      <a:pt x="455" y="417"/>
                    </a:lnTo>
                    <a:lnTo>
                      <a:pt x="456" y="421"/>
                    </a:lnTo>
                    <a:lnTo>
                      <a:pt x="455" y="426"/>
                    </a:lnTo>
                    <a:lnTo>
                      <a:pt x="452" y="430"/>
                    </a:lnTo>
                    <a:lnTo>
                      <a:pt x="449" y="432"/>
                    </a:lnTo>
                    <a:lnTo>
                      <a:pt x="444" y="433"/>
                    </a:lnTo>
                    <a:close/>
                    <a:moveTo>
                      <a:pt x="444" y="578"/>
                    </a:moveTo>
                    <a:lnTo>
                      <a:pt x="323" y="578"/>
                    </a:lnTo>
                    <a:lnTo>
                      <a:pt x="318" y="577"/>
                    </a:lnTo>
                    <a:lnTo>
                      <a:pt x="315" y="574"/>
                    </a:lnTo>
                    <a:lnTo>
                      <a:pt x="312" y="571"/>
                    </a:lnTo>
                    <a:lnTo>
                      <a:pt x="311" y="566"/>
                    </a:lnTo>
                    <a:lnTo>
                      <a:pt x="312" y="561"/>
                    </a:lnTo>
                    <a:lnTo>
                      <a:pt x="315" y="558"/>
                    </a:lnTo>
                    <a:lnTo>
                      <a:pt x="318" y="555"/>
                    </a:lnTo>
                    <a:lnTo>
                      <a:pt x="323" y="554"/>
                    </a:lnTo>
                    <a:lnTo>
                      <a:pt x="444" y="554"/>
                    </a:lnTo>
                    <a:lnTo>
                      <a:pt x="449" y="555"/>
                    </a:lnTo>
                    <a:lnTo>
                      <a:pt x="452" y="558"/>
                    </a:lnTo>
                    <a:lnTo>
                      <a:pt x="455" y="561"/>
                    </a:lnTo>
                    <a:lnTo>
                      <a:pt x="456" y="566"/>
                    </a:lnTo>
                    <a:lnTo>
                      <a:pt x="455" y="571"/>
                    </a:lnTo>
                    <a:lnTo>
                      <a:pt x="452" y="574"/>
                    </a:lnTo>
                    <a:lnTo>
                      <a:pt x="449" y="577"/>
                    </a:lnTo>
                    <a:lnTo>
                      <a:pt x="444" y="578"/>
                    </a:lnTo>
                    <a:close/>
                    <a:moveTo>
                      <a:pt x="271" y="249"/>
                    </a:moveTo>
                    <a:lnTo>
                      <a:pt x="194" y="325"/>
                    </a:lnTo>
                    <a:lnTo>
                      <a:pt x="190" y="327"/>
                    </a:lnTo>
                    <a:lnTo>
                      <a:pt x="186" y="328"/>
                    </a:lnTo>
                    <a:lnTo>
                      <a:pt x="181" y="327"/>
                    </a:lnTo>
                    <a:lnTo>
                      <a:pt x="178" y="325"/>
                    </a:lnTo>
                    <a:lnTo>
                      <a:pt x="132" y="280"/>
                    </a:lnTo>
                    <a:lnTo>
                      <a:pt x="129" y="275"/>
                    </a:lnTo>
                    <a:lnTo>
                      <a:pt x="128" y="270"/>
                    </a:lnTo>
                    <a:lnTo>
                      <a:pt x="129" y="266"/>
                    </a:lnTo>
                    <a:lnTo>
                      <a:pt x="132" y="262"/>
                    </a:lnTo>
                    <a:lnTo>
                      <a:pt x="136" y="260"/>
                    </a:lnTo>
                    <a:lnTo>
                      <a:pt x="140" y="259"/>
                    </a:lnTo>
                    <a:lnTo>
                      <a:pt x="145" y="260"/>
                    </a:lnTo>
                    <a:lnTo>
                      <a:pt x="149" y="262"/>
                    </a:lnTo>
                    <a:lnTo>
                      <a:pt x="186" y="299"/>
                    </a:lnTo>
                    <a:lnTo>
                      <a:pt x="253" y="232"/>
                    </a:lnTo>
                    <a:lnTo>
                      <a:pt x="258" y="230"/>
                    </a:lnTo>
                    <a:lnTo>
                      <a:pt x="262" y="229"/>
                    </a:lnTo>
                    <a:lnTo>
                      <a:pt x="267" y="230"/>
                    </a:lnTo>
                    <a:lnTo>
                      <a:pt x="271" y="232"/>
                    </a:lnTo>
                    <a:lnTo>
                      <a:pt x="273" y="236"/>
                    </a:lnTo>
                    <a:lnTo>
                      <a:pt x="274" y="240"/>
                    </a:lnTo>
                    <a:lnTo>
                      <a:pt x="273" y="245"/>
                    </a:lnTo>
                    <a:lnTo>
                      <a:pt x="271" y="249"/>
                    </a:lnTo>
                    <a:close/>
                    <a:moveTo>
                      <a:pt x="271" y="386"/>
                    </a:moveTo>
                    <a:lnTo>
                      <a:pt x="194" y="461"/>
                    </a:lnTo>
                    <a:lnTo>
                      <a:pt x="190" y="464"/>
                    </a:lnTo>
                    <a:lnTo>
                      <a:pt x="186" y="465"/>
                    </a:lnTo>
                    <a:lnTo>
                      <a:pt x="181" y="464"/>
                    </a:lnTo>
                    <a:lnTo>
                      <a:pt x="178" y="461"/>
                    </a:lnTo>
                    <a:lnTo>
                      <a:pt x="132" y="415"/>
                    </a:lnTo>
                    <a:lnTo>
                      <a:pt x="129" y="411"/>
                    </a:lnTo>
                    <a:lnTo>
                      <a:pt x="128" y="407"/>
                    </a:lnTo>
                    <a:lnTo>
                      <a:pt x="129" y="403"/>
                    </a:lnTo>
                    <a:lnTo>
                      <a:pt x="132" y="399"/>
                    </a:lnTo>
                    <a:lnTo>
                      <a:pt x="136" y="396"/>
                    </a:lnTo>
                    <a:lnTo>
                      <a:pt x="140" y="395"/>
                    </a:lnTo>
                    <a:lnTo>
                      <a:pt x="145" y="396"/>
                    </a:lnTo>
                    <a:lnTo>
                      <a:pt x="149" y="399"/>
                    </a:lnTo>
                    <a:lnTo>
                      <a:pt x="186" y="436"/>
                    </a:lnTo>
                    <a:lnTo>
                      <a:pt x="253" y="368"/>
                    </a:lnTo>
                    <a:lnTo>
                      <a:pt x="258" y="365"/>
                    </a:lnTo>
                    <a:lnTo>
                      <a:pt x="262" y="365"/>
                    </a:lnTo>
                    <a:lnTo>
                      <a:pt x="267" y="365"/>
                    </a:lnTo>
                    <a:lnTo>
                      <a:pt x="271" y="368"/>
                    </a:lnTo>
                    <a:lnTo>
                      <a:pt x="273" y="372"/>
                    </a:lnTo>
                    <a:lnTo>
                      <a:pt x="274" y="376"/>
                    </a:lnTo>
                    <a:lnTo>
                      <a:pt x="273" y="381"/>
                    </a:lnTo>
                    <a:lnTo>
                      <a:pt x="271" y="386"/>
                    </a:lnTo>
                    <a:close/>
                    <a:moveTo>
                      <a:pt x="271" y="522"/>
                    </a:moveTo>
                    <a:lnTo>
                      <a:pt x="194" y="599"/>
                    </a:lnTo>
                    <a:lnTo>
                      <a:pt x="190" y="601"/>
                    </a:lnTo>
                    <a:lnTo>
                      <a:pt x="186" y="602"/>
                    </a:lnTo>
                    <a:lnTo>
                      <a:pt x="181" y="601"/>
                    </a:lnTo>
                    <a:lnTo>
                      <a:pt x="178" y="599"/>
                    </a:lnTo>
                    <a:lnTo>
                      <a:pt x="132" y="553"/>
                    </a:lnTo>
                    <a:lnTo>
                      <a:pt x="129" y="549"/>
                    </a:lnTo>
                    <a:lnTo>
                      <a:pt x="128" y="545"/>
                    </a:lnTo>
                    <a:lnTo>
                      <a:pt x="129" y="540"/>
                    </a:lnTo>
                    <a:lnTo>
                      <a:pt x="132" y="535"/>
                    </a:lnTo>
                    <a:lnTo>
                      <a:pt x="136" y="533"/>
                    </a:lnTo>
                    <a:lnTo>
                      <a:pt x="140" y="532"/>
                    </a:lnTo>
                    <a:lnTo>
                      <a:pt x="145" y="533"/>
                    </a:lnTo>
                    <a:lnTo>
                      <a:pt x="149" y="535"/>
                    </a:lnTo>
                    <a:lnTo>
                      <a:pt x="186" y="572"/>
                    </a:lnTo>
                    <a:lnTo>
                      <a:pt x="253" y="505"/>
                    </a:lnTo>
                    <a:lnTo>
                      <a:pt x="258" y="502"/>
                    </a:lnTo>
                    <a:lnTo>
                      <a:pt x="262" y="501"/>
                    </a:lnTo>
                    <a:lnTo>
                      <a:pt x="267" y="502"/>
                    </a:lnTo>
                    <a:lnTo>
                      <a:pt x="271" y="505"/>
                    </a:lnTo>
                    <a:lnTo>
                      <a:pt x="273" y="509"/>
                    </a:lnTo>
                    <a:lnTo>
                      <a:pt x="274" y="513"/>
                    </a:lnTo>
                    <a:lnTo>
                      <a:pt x="273" y="518"/>
                    </a:lnTo>
                    <a:lnTo>
                      <a:pt x="271" y="522"/>
                    </a:lnTo>
                    <a:close/>
                    <a:moveTo>
                      <a:pt x="550" y="196"/>
                    </a:moveTo>
                    <a:lnTo>
                      <a:pt x="357" y="3"/>
                    </a:lnTo>
                    <a:lnTo>
                      <a:pt x="353" y="1"/>
                    </a:lnTo>
                    <a:lnTo>
                      <a:pt x="349" y="0"/>
                    </a:lnTo>
                    <a:lnTo>
                      <a:pt x="12" y="0"/>
                    </a:lnTo>
                    <a:lnTo>
                      <a:pt x="7" y="1"/>
                    </a:lnTo>
                    <a:lnTo>
                      <a:pt x="4" y="3"/>
                    </a:lnTo>
                    <a:lnTo>
                      <a:pt x="1" y="7"/>
                    </a:lnTo>
                    <a:lnTo>
                      <a:pt x="0" y="12"/>
                    </a:lnTo>
                    <a:lnTo>
                      <a:pt x="0" y="711"/>
                    </a:lnTo>
                    <a:lnTo>
                      <a:pt x="1" y="715"/>
                    </a:lnTo>
                    <a:lnTo>
                      <a:pt x="4" y="719"/>
                    </a:lnTo>
                    <a:lnTo>
                      <a:pt x="7" y="721"/>
                    </a:lnTo>
                    <a:lnTo>
                      <a:pt x="12" y="722"/>
                    </a:lnTo>
                    <a:lnTo>
                      <a:pt x="542" y="722"/>
                    </a:lnTo>
                    <a:lnTo>
                      <a:pt x="546" y="721"/>
                    </a:lnTo>
                    <a:lnTo>
                      <a:pt x="550" y="719"/>
                    </a:lnTo>
                    <a:lnTo>
                      <a:pt x="552" y="715"/>
                    </a:lnTo>
                    <a:lnTo>
                      <a:pt x="553" y="711"/>
                    </a:lnTo>
                    <a:lnTo>
                      <a:pt x="553" y="205"/>
                    </a:lnTo>
                    <a:lnTo>
                      <a:pt x="552" y="200"/>
                    </a:lnTo>
                    <a:lnTo>
                      <a:pt x="550" y="196"/>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101" name="Cuadro de texto 47">
                <a:extLst>
                  <a:ext uri="{FF2B5EF4-FFF2-40B4-BE49-F238E27FC236}">
                    <a16:creationId xmlns:a16="http://schemas.microsoft.com/office/drawing/2014/main" id="{F53F8C43-C254-2525-3775-AAC29DB8D186}"/>
                  </a:ext>
                </a:extLst>
              </p:cNvPr>
              <p:cNvSpPr txBox="1"/>
              <p:nvPr/>
            </p:nvSpPr>
            <p:spPr>
              <a:xfrm>
                <a:off x="6427115" y="3945720"/>
                <a:ext cx="3075008" cy="238652"/>
              </a:xfrm>
              <a:prstGeom prst="rect">
                <a:avLst/>
              </a:prstGeom>
              <a:noFill/>
              <a:ln w="6350">
                <a:noFill/>
                <a:prstDash val="dash"/>
              </a:ln>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srgbClr val="000000"/>
                    </a:solidFill>
                    <a:effectLst/>
                    <a:uLnTx/>
                    <a:uFillTx/>
                    <a:latin typeface="Calibri (Cuerpo)"/>
                    <a:ea typeface="+mn-ea"/>
                    <a:cs typeface="+mn-cs"/>
                  </a:rPr>
                  <a:t>Principales partidas del gasto ejecutado:</a:t>
                </a:r>
              </a:p>
            </p:txBody>
          </p:sp>
        </p:grpSp>
      </p:grpSp>
      <p:grpSp>
        <p:nvGrpSpPr>
          <p:cNvPr id="3" name="Grupo 2">
            <a:extLst>
              <a:ext uri="{FF2B5EF4-FFF2-40B4-BE49-F238E27FC236}">
                <a16:creationId xmlns:a16="http://schemas.microsoft.com/office/drawing/2014/main" id="{3A918584-479E-4113-6F8F-3168E42CEC85}"/>
              </a:ext>
            </a:extLst>
          </p:cNvPr>
          <p:cNvGrpSpPr/>
          <p:nvPr/>
        </p:nvGrpSpPr>
        <p:grpSpPr>
          <a:xfrm>
            <a:off x="6081190" y="175885"/>
            <a:ext cx="5712118" cy="3730795"/>
            <a:chOff x="6123545" y="348005"/>
            <a:chExt cx="5712118" cy="3730795"/>
          </a:xfrm>
        </p:grpSpPr>
        <p:sp>
          <p:nvSpPr>
            <p:cNvPr id="4" name="Elipse 3">
              <a:extLst>
                <a:ext uri="{FF2B5EF4-FFF2-40B4-BE49-F238E27FC236}">
                  <a16:creationId xmlns:a16="http://schemas.microsoft.com/office/drawing/2014/main" id="{09651D97-3DDA-584E-CEDB-39CB3D9AB64B}"/>
                </a:ext>
              </a:extLst>
            </p:cNvPr>
            <p:cNvSpPr/>
            <p:nvPr/>
          </p:nvSpPr>
          <p:spPr>
            <a:xfrm>
              <a:off x="8756524" y="348005"/>
              <a:ext cx="942723" cy="492150"/>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1">
                  <a:ln>
                    <a:noFill/>
                  </a:ln>
                  <a:solidFill>
                    <a:srgbClr val="7F7F7F"/>
                  </a:solidFill>
                  <a:effectLst/>
                  <a:uLnTx/>
                  <a:uFillTx/>
                  <a:latin typeface="Calibri" panose="020F0502020204030204"/>
                  <a:ea typeface="+mn-ea"/>
                  <a:cs typeface="+mn-cs"/>
                </a:rPr>
                <a:t>17%</a:t>
              </a:r>
            </a:p>
          </p:txBody>
        </p:sp>
        <p:grpSp>
          <p:nvGrpSpPr>
            <p:cNvPr id="6" name="Grupo 5">
              <a:extLst>
                <a:ext uri="{FF2B5EF4-FFF2-40B4-BE49-F238E27FC236}">
                  <a16:creationId xmlns:a16="http://schemas.microsoft.com/office/drawing/2014/main" id="{3033D3CF-145C-5DB6-C552-AC91EF3F7ABD}"/>
                </a:ext>
              </a:extLst>
            </p:cNvPr>
            <p:cNvGrpSpPr/>
            <p:nvPr/>
          </p:nvGrpSpPr>
          <p:grpSpPr>
            <a:xfrm>
              <a:off x="6123545" y="774284"/>
              <a:ext cx="5712118" cy="3304516"/>
              <a:chOff x="6139890" y="579049"/>
              <a:chExt cx="5712118" cy="3304516"/>
            </a:xfrm>
          </p:grpSpPr>
          <p:graphicFrame>
            <p:nvGraphicFramePr>
              <p:cNvPr id="7" name="Gráfico 6">
                <a:extLst>
                  <a:ext uri="{FF2B5EF4-FFF2-40B4-BE49-F238E27FC236}">
                    <a16:creationId xmlns:a16="http://schemas.microsoft.com/office/drawing/2014/main" id="{00B73F90-77F9-670D-FB14-356A26BA0CBA}"/>
                  </a:ext>
                </a:extLst>
              </p:cNvPr>
              <p:cNvGraphicFramePr/>
              <p:nvPr/>
            </p:nvGraphicFramePr>
            <p:xfrm>
              <a:off x="6872322" y="751279"/>
              <a:ext cx="4481478" cy="3132286"/>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upo 7">
                <a:extLst>
                  <a:ext uri="{FF2B5EF4-FFF2-40B4-BE49-F238E27FC236}">
                    <a16:creationId xmlns:a16="http://schemas.microsoft.com/office/drawing/2014/main" id="{D2FC48CF-DA47-21B9-1C79-EA21F3AD616E}"/>
                  </a:ext>
                  <a:ext uri="{C183D7F6-B498-43B3-948B-1728B52AA6E4}">
                    <adec:decorative xmlns:adec="http://schemas.microsoft.com/office/drawing/2017/decorative" val="1"/>
                  </a:ext>
                </a:extLst>
              </p:cNvPr>
              <p:cNvGrpSpPr/>
              <p:nvPr/>
            </p:nvGrpSpPr>
            <p:grpSpPr>
              <a:xfrm>
                <a:off x="6139890" y="1928826"/>
                <a:ext cx="1644451" cy="1327453"/>
                <a:chOff x="-821423" y="2834641"/>
                <a:chExt cx="2105431" cy="1858982"/>
              </a:xfrm>
            </p:grpSpPr>
            <p:sp>
              <p:nvSpPr>
                <p:cNvPr id="12" name="Elipse 11">
                  <a:extLst>
                    <a:ext uri="{FF2B5EF4-FFF2-40B4-BE49-F238E27FC236}">
                      <a16:creationId xmlns:a16="http://schemas.microsoft.com/office/drawing/2014/main" id="{1FACC42E-CE5B-281F-495B-86998DCB037B}"/>
                    </a:ext>
                  </a:extLst>
                </p:cNvPr>
                <p:cNvSpPr/>
                <p:nvPr/>
              </p:nvSpPr>
              <p:spPr>
                <a:xfrm>
                  <a:off x="-318832" y="2834641"/>
                  <a:ext cx="1239667" cy="87681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1">
                      <a:ln>
                        <a:noFill/>
                      </a:ln>
                      <a:solidFill>
                        <a:srgbClr val="2E75B6"/>
                      </a:solidFill>
                      <a:effectLst/>
                      <a:uLnTx/>
                      <a:uFillTx/>
                      <a:latin typeface="Calibri" panose="020F0502020204030204"/>
                      <a:ea typeface="+mn-ea"/>
                      <a:cs typeface="+mn-cs"/>
                    </a:rPr>
                    <a:t>9%</a:t>
                  </a:r>
                  <a:endParaRPr kumimoji="0" lang="es-MX" sz="2400" b="1" i="0" u="none" strike="noStrike" kern="1200" cap="none" spc="0" normalizeH="0" baseline="0" noProof="1">
                    <a:ln>
                      <a:noFill/>
                    </a:ln>
                    <a:solidFill>
                      <a:srgbClr val="2E75B6"/>
                    </a:solidFill>
                    <a:effectLst/>
                    <a:uLnTx/>
                    <a:uFillTx/>
                    <a:latin typeface="Calibri" panose="020F0502020204030204"/>
                    <a:ea typeface="+mn-ea"/>
                    <a:cs typeface="+mn-cs"/>
                  </a:endParaRPr>
                </a:p>
              </p:txBody>
            </p:sp>
            <p:sp>
              <p:nvSpPr>
                <p:cNvPr id="13" name="Rectángulo: Esquinas redondeadas 87">
                  <a:extLst>
                    <a:ext uri="{FF2B5EF4-FFF2-40B4-BE49-F238E27FC236}">
                      <a16:creationId xmlns:a16="http://schemas.microsoft.com/office/drawing/2014/main" id="{54D60A24-1B71-DCAC-D5BD-E3A7F9659B8C}"/>
                    </a:ext>
                  </a:extLst>
                </p:cNvPr>
                <p:cNvSpPr/>
                <p:nvPr/>
              </p:nvSpPr>
              <p:spPr>
                <a:xfrm>
                  <a:off x="-821423" y="3643483"/>
                  <a:ext cx="2105431" cy="1050140"/>
                </a:xfrm>
                <a:prstGeom prst="roundRect">
                  <a:avLst>
                    <a:gd name="adj" fmla="val 50000"/>
                  </a:avLst>
                </a:prstGeom>
                <a:solidFill>
                  <a:srgbClr val="2E75B6"/>
                </a:solid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1">
                      <a:ln>
                        <a:noFill/>
                      </a:ln>
                      <a:solidFill>
                        <a:prstClr val="white"/>
                      </a:solidFill>
                      <a:effectLst/>
                      <a:uLnTx/>
                      <a:uFillTx/>
                      <a:latin typeface="Calibri" panose="020F0502020204030204"/>
                      <a:ea typeface="+mn-ea"/>
                      <a:cs typeface="+mn-cs"/>
                    </a:rPr>
                    <a:t>Gastos de capital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FFFFFF"/>
                      </a:solidFill>
                      <a:effectLst/>
                      <a:uLnTx/>
                      <a:uFillTx/>
                      <a:latin typeface="Calibri" panose="020F0502020204030204"/>
                      <a:ea typeface="+mn-ea"/>
                      <a:cs typeface="+mn-cs"/>
                    </a:rPr>
                    <a:t> S/  6 733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1">
                      <a:ln>
                        <a:noFill/>
                      </a:ln>
                      <a:solidFill>
                        <a:srgbClr val="FFFFFF"/>
                      </a:solidFill>
                      <a:effectLst/>
                      <a:uLnTx/>
                      <a:uFillTx/>
                      <a:latin typeface="Calibri" panose="020F0502020204030204"/>
                      <a:ea typeface="+mn-ea"/>
                      <a:cs typeface="+mn-cs"/>
                    </a:rPr>
                    <a:t>(81% </a:t>
                  </a:r>
                  <a:r>
                    <a:rPr kumimoji="0" lang="es-MX" sz="1400" b="0" i="0" u="none" strike="noStrike" kern="1200" cap="none" spc="0" normalizeH="0" baseline="0" noProof="0" dirty="0">
                      <a:ln>
                        <a:noFill/>
                      </a:ln>
                      <a:solidFill>
                        <a:srgbClr val="FFFFFF"/>
                      </a:solidFill>
                      <a:effectLst/>
                      <a:uLnTx/>
                      <a:uFillTx/>
                      <a:latin typeface="Calibri" panose="020F0502020204030204"/>
                      <a:ea typeface="+mn-ea"/>
                      <a:cs typeface="+mn-cs"/>
                    </a:rPr>
                    <a:t>ejecutado</a:t>
                  </a:r>
                  <a:r>
                    <a:rPr kumimoji="0" lang="es-MX" sz="1400" b="0" i="0" u="none" strike="noStrike" kern="1200" cap="none" spc="0" normalizeH="0" baseline="0" noProof="1">
                      <a:ln>
                        <a:noFill/>
                      </a:ln>
                      <a:solidFill>
                        <a:srgbClr val="FFFFFF"/>
                      </a:solidFill>
                      <a:effectLst/>
                      <a:uLnTx/>
                      <a:uFillTx/>
                      <a:latin typeface="Calibri" panose="020F0502020204030204"/>
                      <a:ea typeface="+mn-ea"/>
                      <a:cs typeface="+mn-cs"/>
                    </a:rPr>
                    <a:t>)</a:t>
                  </a:r>
                  <a:endParaRPr kumimoji="0" lang="es-MX" sz="1400" b="0" i="0" u="none" strike="noStrike" kern="1200" cap="none" spc="0" normalizeH="0" baseline="0" noProof="1">
                    <a:ln>
                      <a:noFill/>
                    </a:ln>
                    <a:solidFill>
                      <a:prstClr val="white"/>
                    </a:solidFill>
                    <a:effectLst/>
                    <a:uLnTx/>
                    <a:uFillTx/>
                    <a:latin typeface="Calibri" panose="020F0502020204030204"/>
                    <a:ea typeface="+mn-ea"/>
                    <a:cs typeface="+mn-cs"/>
                  </a:endParaRPr>
                </a:p>
              </p:txBody>
            </p:sp>
          </p:grpSp>
          <p:sp>
            <p:nvSpPr>
              <p:cNvPr id="9" name="Elipse 8">
                <a:extLst>
                  <a:ext uri="{FF2B5EF4-FFF2-40B4-BE49-F238E27FC236}">
                    <a16:creationId xmlns:a16="http://schemas.microsoft.com/office/drawing/2014/main" id="{A2AEC971-53DB-9ECF-5796-7E3146C608B7}"/>
                  </a:ext>
                </a:extLst>
              </p:cNvPr>
              <p:cNvSpPr/>
              <p:nvPr/>
            </p:nvSpPr>
            <p:spPr>
              <a:xfrm>
                <a:off x="10488804" y="2365316"/>
                <a:ext cx="1016955" cy="39626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1">
                    <a:ln>
                      <a:noFill/>
                    </a:ln>
                    <a:solidFill>
                      <a:srgbClr val="C00000"/>
                    </a:solidFill>
                    <a:effectLst/>
                    <a:uLnTx/>
                    <a:uFillTx/>
                    <a:latin typeface="Calibri" panose="020F0502020204030204"/>
                    <a:ea typeface="+mn-ea"/>
                    <a:cs typeface="+mn-cs"/>
                  </a:rPr>
                  <a:t>74%</a:t>
                </a:r>
              </a:p>
            </p:txBody>
          </p:sp>
          <p:sp>
            <p:nvSpPr>
              <p:cNvPr id="10" name="Rectángulo: Esquinas redondeadas 6">
                <a:extLst>
                  <a:ext uri="{FF2B5EF4-FFF2-40B4-BE49-F238E27FC236}">
                    <a16:creationId xmlns:a16="http://schemas.microsoft.com/office/drawing/2014/main" id="{17C064CE-99CA-963A-A377-00AE7A3E909A}"/>
                  </a:ext>
                </a:extLst>
              </p:cNvPr>
              <p:cNvSpPr/>
              <p:nvPr/>
            </p:nvSpPr>
            <p:spPr>
              <a:xfrm>
                <a:off x="10207558" y="2812068"/>
                <a:ext cx="1644450" cy="924951"/>
              </a:xfrm>
              <a:prstGeom prst="roundRect">
                <a:avLst>
                  <a:gd name="adj" fmla="val 50000"/>
                </a:avLst>
              </a:prstGeom>
              <a:solidFill>
                <a:srgbClr val="C00000"/>
              </a:solid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1">
                    <a:ln>
                      <a:noFill/>
                    </a:ln>
                    <a:solidFill>
                      <a:prstClr val="white"/>
                    </a:solidFill>
                    <a:effectLst/>
                    <a:uLnTx/>
                    <a:uFillTx/>
                    <a:latin typeface="Calibri" panose="020F0502020204030204"/>
                    <a:ea typeface="+mn-ea"/>
                    <a:cs typeface="+mn-cs"/>
                  </a:rPr>
                  <a:t>Gastos corrientes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FFFFFF"/>
                    </a:solidFill>
                    <a:effectLst/>
                    <a:uLnTx/>
                    <a:uFillTx/>
                    <a:latin typeface="Calibri" panose="020F0502020204030204"/>
                    <a:ea typeface="+mn-ea"/>
                    <a:cs typeface="+mn-cs"/>
                  </a:rPr>
                  <a:t> S/  54 025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1">
                    <a:ln>
                      <a:noFill/>
                    </a:ln>
                    <a:solidFill>
                      <a:srgbClr val="FFFFFF"/>
                    </a:solidFill>
                    <a:effectLst/>
                    <a:uLnTx/>
                    <a:uFillTx/>
                    <a:latin typeface="Calibri" panose="020F0502020204030204"/>
                    <a:ea typeface="+mn-ea"/>
                    <a:cs typeface="+mn-cs"/>
                  </a:rPr>
                  <a:t>(97% </a:t>
                </a:r>
                <a:r>
                  <a:rPr kumimoji="0" lang="es-MX" sz="1400" b="0" i="0" u="none" strike="noStrike" kern="1200" cap="none" spc="0" normalizeH="0" baseline="0" noProof="0" dirty="0">
                    <a:ln>
                      <a:noFill/>
                    </a:ln>
                    <a:solidFill>
                      <a:srgbClr val="FFFFFF"/>
                    </a:solidFill>
                    <a:effectLst/>
                    <a:uLnTx/>
                    <a:uFillTx/>
                    <a:latin typeface="Calibri" panose="020F0502020204030204"/>
                    <a:ea typeface="+mn-ea"/>
                    <a:cs typeface="+mn-cs"/>
                  </a:rPr>
                  <a:t>ejecutado</a:t>
                </a:r>
                <a:r>
                  <a:rPr kumimoji="0" lang="es-MX" sz="1400" b="0" i="0" u="none" strike="noStrike" kern="1200" cap="none" spc="0" normalizeH="0" baseline="0" noProof="1">
                    <a:ln>
                      <a:noFill/>
                    </a:ln>
                    <a:solidFill>
                      <a:srgbClr val="FFFFFF"/>
                    </a:solidFill>
                    <a:effectLst/>
                    <a:uLnTx/>
                    <a:uFillTx/>
                    <a:latin typeface="Calibri" panose="020F0502020204030204"/>
                    <a:ea typeface="+mn-ea"/>
                    <a:cs typeface="+mn-cs"/>
                  </a:rPr>
                  <a:t>)</a:t>
                </a:r>
                <a:endParaRPr kumimoji="0" lang="es-MX" sz="14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11" name="Rectángulo: Esquinas redondeadas 96">
                <a:extLst>
                  <a:ext uri="{FF2B5EF4-FFF2-40B4-BE49-F238E27FC236}">
                    <a16:creationId xmlns:a16="http://schemas.microsoft.com/office/drawing/2014/main" id="{212FCB71-C498-0EC3-58B4-3E1FEAF77246}"/>
                  </a:ext>
                </a:extLst>
              </p:cNvPr>
              <p:cNvSpPr/>
              <p:nvPr/>
            </p:nvSpPr>
            <p:spPr>
              <a:xfrm>
                <a:off x="8224602" y="579049"/>
                <a:ext cx="1855691" cy="714179"/>
              </a:xfrm>
              <a:prstGeom prst="roundRect">
                <a:avLst>
                  <a:gd name="adj" fmla="val 50000"/>
                </a:avLst>
              </a:prstGeom>
              <a:solidFill>
                <a:schemeClr val="accent3"/>
              </a:solid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1">
                    <a:ln>
                      <a:noFill/>
                    </a:ln>
                    <a:solidFill>
                      <a:prstClr val="white"/>
                    </a:solidFill>
                    <a:effectLst/>
                    <a:uLnTx/>
                    <a:uFillTx/>
                    <a:latin typeface="Calibri" panose="020F0502020204030204"/>
                    <a:ea typeface="+mn-ea"/>
                    <a:cs typeface="+mn-cs"/>
                  </a:rPr>
                  <a:t>Servicio de la deuda pública S/ </a:t>
                </a:r>
                <a:r>
                  <a:rPr kumimoji="0" lang="es-MX" sz="1400" b="0" i="0" u="none" strike="noStrike" kern="1200" cap="none" spc="0" normalizeH="0" baseline="0" noProof="0" dirty="0">
                    <a:ln>
                      <a:noFill/>
                    </a:ln>
                    <a:solidFill>
                      <a:srgbClr val="FFFFFF"/>
                    </a:solidFill>
                    <a:effectLst/>
                    <a:uLnTx/>
                    <a:uFillTx/>
                    <a:latin typeface="Calibri" panose="020F0502020204030204"/>
                    <a:ea typeface="+mn-ea"/>
                    <a:cs typeface="+mn-cs"/>
                  </a:rPr>
                  <a:t>12 684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FFFFFF"/>
                    </a:solidFill>
                    <a:effectLst/>
                    <a:uLnTx/>
                    <a:uFillTx/>
                    <a:latin typeface="Calibri" panose="020F0502020204030204"/>
                    <a:ea typeface="+mn-ea"/>
                    <a:cs typeface="+mn-cs"/>
                  </a:rPr>
                  <a:t>(95% ejecutado)</a:t>
                </a:r>
              </a:p>
            </p:txBody>
          </p:sp>
        </p:grpSp>
      </p:grpSp>
      <p:graphicFrame>
        <p:nvGraphicFramePr>
          <p:cNvPr id="14" name="Gráfico 13" descr="Este es un gráfico ">
            <a:extLst>
              <a:ext uri="{FF2B5EF4-FFF2-40B4-BE49-F238E27FC236}">
                <a16:creationId xmlns:a16="http://schemas.microsoft.com/office/drawing/2014/main" id="{1459CB65-1F5C-3B66-6D1A-377D1C9EF438}"/>
              </a:ext>
            </a:extLst>
          </p:cNvPr>
          <p:cNvGraphicFramePr/>
          <p:nvPr>
            <p:extLst>
              <p:ext uri="{D42A27DB-BD31-4B8C-83A1-F6EECF244321}">
                <p14:modId xmlns:p14="http://schemas.microsoft.com/office/powerpoint/2010/main" val="3687714234"/>
              </p:ext>
            </p:extLst>
          </p:nvPr>
        </p:nvGraphicFramePr>
        <p:xfrm>
          <a:off x="363455" y="2153039"/>
          <a:ext cx="5097292" cy="3046884"/>
        </p:xfrm>
        <a:graphic>
          <a:graphicData uri="http://schemas.openxmlformats.org/drawingml/2006/chart">
            <c:chart xmlns:c="http://schemas.openxmlformats.org/drawingml/2006/chart" xmlns:r="http://schemas.openxmlformats.org/officeDocument/2006/relationships" r:id="rId4"/>
          </a:graphicData>
        </a:graphic>
      </p:graphicFrame>
      <p:sp>
        <p:nvSpPr>
          <p:cNvPr id="16" name="Marcador de número de diapositiva 15">
            <a:extLst>
              <a:ext uri="{FF2B5EF4-FFF2-40B4-BE49-F238E27FC236}">
                <a16:creationId xmlns:a16="http://schemas.microsoft.com/office/drawing/2014/main" id="{3E16D289-9CD6-5F9C-9376-C7B56505BE27}"/>
              </a:ext>
            </a:extLst>
          </p:cNvPr>
          <p:cNvSpPr>
            <a:spLocks noGrp="1"/>
          </p:cNvSpPr>
          <p:nvPr>
            <p:ph type="sldNum" sz="quarter" idx="12"/>
          </p:nvPr>
        </p:nvSpPr>
        <p:spPr/>
        <p:txBody>
          <a:bodyPr/>
          <a:lstStyle/>
          <a:p>
            <a:fld id="{E391E93C-D7FD-40F9-BA37-0E9A46B54C72}" type="slidenum">
              <a:rPr lang="es-PE" smtClean="0"/>
              <a:t>35</a:t>
            </a:fld>
            <a:endParaRPr lang="es-PE"/>
          </a:p>
        </p:txBody>
      </p:sp>
    </p:spTree>
    <p:extLst>
      <p:ext uri="{BB962C8B-B14F-4D97-AF65-F5344CB8AC3E}">
        <p14:creationId xmlns:p14="http://schemas.microsoft.com/office/powerpoint/2010/main" val="3608393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BBAC50-71DA-26C8-0A18-573317B8BC82}"/>
              </a:ext>
            </a:extLst>
          </p:cNvPr>
          <p:cNvSpPr txBox="1">
            <a:spLocks/>
          </p:cNvSpPr>
          <p:nvPr/>
        </p:nvSpPr>
        <p:spPr>
          <a:xfrm>
            <a:off x="881151" y="425395"/>
            <a:ext cx="10291553" cy="4928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400" b="1" dirty="0">
                <a:solidFill>
                  <a:srgbClr val="C00000"/>
                </a:solidFill>
              </a:rPr>
              <a:t>Estado de Tesorería </a:t>
            </a:r>
          </a:p>
        </p:txBody>
      </p:sp>
      <p:sp>
        <p:nvSpPr>
          <p:cNvPr id="9" name="Cuadro de texto 47">
            <a:extLst>
              <a:ext uri="{FF2B5EF4-FFF2-40B4-BE49-F238E27FC236}">
                <a16:creationId xmlns:a16="http://schemas.microsoft.com/office/drawing/2014/main" id="{E47952CA-8F72-F03E-2C4C-4A146951C574}"/>
              </a:ext>
            </a:extLst>
          </p:cNvPr>
          <p:cNvSpPr txBox="1"/>
          <p:nvPr/>
        </p:nvSpPr>
        <p:spPr>
          <a:xfrm>
            <a:off x="4036830" y="1842175"/>
            <a:ext cx="1990098" cy="1231106"/>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s-MX" sz="2000" noProof="1">
                <a:solidFill>
                  <a:schemeClr val="tx1">
                    <a:lumMod val="75000"/>
                    <a:lumOff val="25000"/>
                  </a:schemeClr>
                </a:solidFill>
              </a:rPr>
              <a:t>Los saldos de caja del Tesoro fueron similares en 2021 y 2022</a:t>
            </a:r>
          </a:p>
        </p:txBody>
      </p:sp>
      <p:grpSp>
        <p:nvGrpSpPr>
          <p:cNvPr id="10" name="Grupo 9">
            <a:extLst>
              <a:ext uri="{FF2B5EF4-FFF2-40B4-BE49-F238E27FC236}">
                <a16:creationId xmlns:a16="http://schemas.microsoft.com/office/drawing/2014/main" id="{3EEBE584-3D6B-0DB6-7BA5-9CDD277351EA}"/>
              </a:ext>
            </a:extLst>
          </p:cNvPr>
          <p:cNvGrpSpPr/>
          <p:nvPr/>
        </p:nvGrpSpPr>
        <p:grpSpPr>
          <a:xfrm>
            <a:off x="389100" y="1131887"/>
            <a:ext cx="3198997" cy="2438854"/>
            <a:chOff x="304801" y="1011539"/>
            <a:chExt cx="6513044" cy="4933727"/>
          </a:xfrm>
        </p:grpSpPr>
        <p:sp>
          <p:nvSpPr>
            <p:cNvPr id="11" name="Elipse 10">
              <a:extLst>
                <a:ext uri="{FF2B5EF4-FFF2-40B4-BE49-F238E27FC236}">
                  <a16:creationId xmlns:a16="http://schemas.microsoft.com/office/drawing/2014/main" id="{CB27A5AF-1C5C-1207-AB92-FE7FE641B9B1}"/>
                </a:ext>
                <a:ext uri="{C183D7F6-B498-43B3-948B-1728B52AA6E4}">
                  <adec:decorative xmlns:adec="http://schemas.microsoft.com/office/drawing/2017/decorative" val="1"/>
                </a:ext>
              </a:extLst>
            </p:cNvPr>
            <p:cNvSpPr/>
            <p:nvPr/>
          </p:nvSpPr>
          <p:spPr>
            <a:xfrm>
              <a:off x="1642267" y="1460593"/>
              <a:ext cx="385764" cy="3857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1"/>
            </a:p>
          </p:txBody>
        </p:sp>
        <p:grpSp>
          <p:nvGrpSpPr>
            <p:cNvPr id="12" name="Grupo 11" descr="Este es el ícono de un gráfico de barras y un gráfico de líneas. ">
              <a:extLst>
                <a:ext uri="{FF2B5EF4-FFF2-40B4-BE49-F238E27FC236}">
                  <a16:creationId xmlns:a16="http://schemas.microsoft.com/office/drawing/2014/main" id="{63B9C600-5DAA-D384-7141-74A7F4316F44}"/>
                </a:ext>
              </a:extLst>
            </p:cNvPr>
            <p:cNvGrpSpPr/>
            <p:nvPr/>
          </p:nvGrpSpPr>
          <p:grpSpPr>
            <a:xfrm>
              <a:off x="1737022" y="1555348"/>
              <a:ext cx="196255" cy="196255"/>
              <a:chOff x="4319588" y="2492375"/>
              <a:chExt cx="287338" cy="287338"/>
            </a:xfrm>
            <a:solidFill>
              <a:srgbClr val="CE295E"/>
            </a:solidFill>
          </p:grpSpPr>
          <p:sp>
            <p:nvSpPr>
              <p:cNvPr id="15" name="Forma libre 372">
                <a:extLst>
                  <a:ext uri="{FF2B5EF4-FFF2-40B4-BE49-F238E27FC236}">
                    <a16:creationId xmlns:a16="http://schemas.microsoft.com/office/drawing/2014/main" id="{B202F9F3-1A26-9080-12D1-783EB363B16A}"/>
                  </a:ext>
                </a:extLst>
              </p:cNvPr>
              <p:cNvSpPr>
                <a:spLocks/>
              </p:cNvSpPr>
              <p:nvPr/>
            </p:nvSpPr>
            <p:spPr bwMode="auto">
              <a:xfrm>
                <a:off x="4319588" y="2587625"/>
                <a:ext cx="287338" cy="192088"/>
              </a:xfrm>
              <a:custGeom>
                <a:avLst/>
                <a:gdLst>
                  <a:gd name="T0" fmla="*/ 843 w 904"/>
                  <a:gd name="T1" fmla="*/ 572 h 602"/>
                  <a:gd name="T2" fmla="*/ 843 w 904"/>
                  <a:gd name="T3" fmla="*/ 12 h 602"/>
                  <a:gd name="T4" fmla="*/ 841 w 904"/>
                  <a:gd name="T5" fmla="*/ 7 h 602"/>
                  <a:gd name="T6" fmla="*/ 836 w 904"/>
                  <a:gd name="T7" fmla="*/ 3 h 602"/>
                  <a:gd name="T8" fmla="*/ 831 w 904"/>
                  <a:gd name="T9" fmla="*/ 1 h 602"/>
                  <a:gd name="T10" fmla="*/ 708 w 904"/>
                  <a:gd name="T11" fmla="*/ 0 h 602"/>
                  <a:gd name="T12" fmla="*/ 702 w 904"/>
                  <a:gd name="T13" fmla="*/ 2 h 602"/>
                  <a:gd name="T14" fmla="*/ 697 w 904"/>
                  <a:gd name="T15" fmla="*/ 5 h 602"/>
                  <a:gd name="T16" fmla="*/ 694 w 904"/>
                  <a:gd name="T17" fmla="*/ 9 h 602"/>
                  <a:gd name="T18" fmla="*/ 693 w 904"/>
                  <a:gd name="T19" fmla="*/ 16 h 602"/>
                  <a:gd name="T20" fmla="*/ 632 w 904"/>
                  <a:gd name="T21" fmla="*/ 572 h 602"/>
                  <a:gd name="T22" fmla="*/ 632 w 904"/>
                  <a:gd name="T23" fmla="*/ 283 h 602"/>
                  <a:gd name="T24" fmla="*/ 630 w 904"/>
                  <a:gd name="T25" fmla="*/ 277 h 602"/>
                  <a:gd name="T26" fmla="*/ 626 w 904"/>
                  <a:gd name="T27" fmla="*/ 274 h 602"/>
                  <a:gd name="T28" fmla="*/ 621 w 904"/>
                  <a:gd name="T29" fmla="*/ 271 h 602"/>
                  <a:gd name="T30" fmla="*/ 497 w 904"/>
                  <a:gd name="T31" fmla="*/ 271 h 602"/>
                  <a:gd name="T32" fmla="*/ 491 w 904"/>
                  <a:gd name="T33" fmla="*/ 272 h 602"/>
                  <a:gd name="T34" fmla="*/ 487 w 904"/>
                  <a:gd name="T35" fmla="*/ 275 h 602"/>
                  <a:gd name="T36" fmla="*/ 483 w 904"/>
                  <a:gd name="T37" fmla="*/ 281 h 602"/>
                  <a:gd name="T38" fmla="*/ 482 w 904"/>
                  <a:gd name="T39" fmla="*/ 286 h 602"/>
                  <a:gd name="T40" fmla="*/ 421 w 904"/>
                  <a:gd name="T41" fmla="*/ 572 h 602"/>
                  <a:gd name="T42" fmla="*/ 421 w 904"/>
                  <a:gd name="T43" fmla="*/ 193 h 602"/>
                  <a:gd name="T44" fmla="*/ 419 w 904"/>
                  <a:gd name="T45" fmla="*/ 187 h 602"/>
                  <a:gd name="T46" fmla="*/ 415 w 904"/>
                  <a:gd name="T47" fmla="*/ 183 h 602"/>
                  <a:gd name="T48" fmla="*/ 409 w 904"/>
                  <a:gd name="T49" fmla="*/ 181 h 602"/>
                  <a:gd name="T50" fmla="*/ 286 w 904"/>
                  <a:gd name="T51" fmla="*/ 181 h 602"/>
                  <a:gd name="T52" fmla="*/ 281 w 904"/>
                  <a:gd name="T53" fmla="*/ 182 h 602"/>
                  <a:gd name="T54" fmla="*/ 275 w 904"/>
                  <a:gd name="T55" fmla="*/ 185 h 602"/>
                  <a:gd name="T56" fmla="*/ 272 w 904"/>
                  <a:gd name="T57" fmla="*/ 190 h 602"/>
                  <a:gd name="T58" fmla="*/ 271 w 904"/>
                  <a:gd name="T59" fmla="*/ 196 h 602"/>
                  <a:gd name="T60" fmla="*/ 211 w 904"/>
                  <a:gd name="T61" fmla="*/ 572 h 602"/>
                  <a:gd name="T62" fmla="*/ 211 w 904"/>
                  <a:gd name="T63" fmla="*/ 404 h 602"/>
                  <a:gd name="T64" fmla="*/ 209 w 904"/>
                  <a:gd name="T65" fmla="*/ 399 h 602"/>
                  <a:gd name="T66" fmla="*/ 205 w 904"/>
                  <a:gd name="T67" fmla="*/ 394 h 602"/>
                  <a:gd name="T68" fmla="*/ 199 w 904"/>
                  <a:gd name="T69" fmla="*/ 392 h 602"/>
                  <a:gd name="T70" fmla="*/ 76 w 904"/>
                  <a:gd name="T71" fmla="*/ 391 h 602"/>
                  <a:gd name="T72" fmla="*/ 69 w 904"/>
                  <a:gd name="T73" fmla="*/ 392 h 602"/>
                  <a:gd name="T74" fmla="*/ 65 w 904"/>
                  <a:gd name="T75" fmla="*/ 396 h 602"/>
                  <a:gd name="T76" fmla="*/ 62 w 904"/>
                  <a:gd name="T77" fmla="*/ 401 h 602"/>
                  <a:gd name="T78" fmla="*/ 61 w 904"/>
                  <a:gd name="T79" fmla="*/ 406 h 602"/>
                  <a:gd name="T80" fmla="*/ 15 w 904"/>
                  <a:gd name="T81" fmla="*/ 572 h 602"/>
                  <a:gd name="T82" fmla="*/ 9 w 904"/>
                  <a:gd name="T83" fmla="*/ 573 h 602"/>
                  <a:gd name="T84" fmla="*/ 5 w 904"/>
                  <a:gd name="T85" fmla="*/ 577 h 602"/>
                  <a:gd name="T86" fmla="*/ 2 w 904"/>
                  <a:gd name="T87" fmla="*/ 581 h 602"/>
                  <a:gd name="T88" fmla="*/ 0 w 904"/>
                  <a:gd name="T89" fmla="*/ 587 h 602"/>
                  <a:gd name="T90" fmla="*/ 2 w 904"/>
                  <a:gd name="T91" fmla="*/ 593 h 602"/>
                  <a:gd name="T92" fmla="*/ 5 w 904"/>
                  <a:gd name="T93" fmla="*/ 598 h 602"/>
                  <a:gd name="T94" fmla="*/ 9 w 904"/>
                  <a:gd name="T95" fmla="*/ 601 h 602"/>
                  <a:gd name="T96" fmla="*/ 15 w 904"/>
                  <a:gd name="T97" fmla="*/ 602 h 602"/>
                  <a:gd name="T98" fmla="*/ 196 w 904"/>
                  <a:gd name="T99" fmla="*/ 602 h 602"/>
                  <a:gd name="T100" fmla="*/ 406 w 904"/>
                  <a:gd name="T101" fmla="*/ 602 h 602"/>
                  <a:gd name="T102" fmla="*/ 617 w 904"/>
                  <a:gd name="T103" fmla="*/ 602 h 602"/>
                  <a:gd name="T104" fmla="*/ 828 w 904"/>
                  <a:gd name="T105" fmla="*/ 602 h 602"/>
                  <a:gd name="T106" fmla="*/ 891 w 904"/>
                  <a:gd name="T107" fmla="*/ 602 h 602"/>
                  <a:gd name="T108" fmla="*/ 896 w 904"/>
                  <a:gd name="T109" fmla="*/ 600 h 602"/>
                  <a:gd name="T110" fmla="*/ 901 w 904"/>
                  <a:gd name="T111" fmla="*/ 596 h 602"/>
                  <a:gd name="T112" fmla="*/ 903 w 904"/>
                  <a:gd name="T113" fmla="*/ 591 h 602"/>
                  <a:gd name="T114" fmla="*/ 903 w 904"/>
                  <a:gd name="T115" fmla="*/ 584 h 602"/>
                  <a:gd name="T116" fmla="*/ 901 w 904"/>
                  <a:gd name="T117" fmla="*/ 579 h 602"/>
                  <a:gd name="T118" fmla="*/ 896 w 904"/>
                  <a:gd name="T119" fmla="*/ 575 h 602"/>
                  <a:gd name="T120" fmla="*/ 891 w 904"/>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4" h="602">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MX" noProof="1"/>
              </a:p>
            </p:txBody>
          </p:sp>
          <p:sp>
            <p:nvSpPr>
              <p:cNvPr id="16" name="Forma libre 373">
                <a:extLst>
                  <a:ext uri="{FF2B5EF4-FFF2-40B4-BE49-F238E27FC236}">
                    <a16:creationId xmlns:a16="http://schemas.microsoft.com/office/drawing/2014/main" id="{499C19E6-E345-C42B-B7F5-2BB967D44844}"/>
                  </a:ext>
                </a:extLst>
              </p:cNvPr>
              <p:cNvSpPr>
                <a:spLocks/>
              </p:cNvSpPr>
              <p:nvPr/>
            </p:nvSpPr>
            <p:spPr bwMode="auto">
              <a:xfrm>
                <a:off x="4338638" y="2492375"/>
                <a:ext cx="252413" cy="157163"/>
              </a:xfrm>
              <a:custGeom>
                <a:avLst/>
                <a:gdLst>
                  <a:gd name="T0" fmla="*/ 77 w 797"/>
                  <a:gd name="T1" fmla="*/ 494 h 497"/>
                  <a:gd name="T2" fmla="*/ 97 w 797"/>
                  <a:gd name="T3" fmla="*/ 483 h 497"/>
                  <a:gd name="T4" fmla="*/ 112 w 797"/>
                  <a:gd name="T5" fmla="*/ 466 h 497"/>
                  <a:gd name="T6" fmla="*/ 120 w 797"/>
                  <a:gd name="T7" fmla="*/ 443 h 497"/>
                  <a:gd name="T8" fmla="*/ 116 w 797"/>
                  <a:gd name="T9" fmla="*/ 416 h 497"/>
                  <a:gd name="T10" fmla="*/ 267 w 797"/>
                  <a:gd name="T11" fmla="*/ 298 h 497"/>
                  <a:gd name="T12" fmla="*/ 300 w 797"/>
                  <a:gd name="T13" fmla="*/ 299 h 497"/>
                  <a:gd name="T14" fmla="*/ 325 w 797"/>
                  <a:gd name="T15" fmla="*/ 287 h 497"/>
                  <a:gd name="T16" fmla="*/ 451 w 797"/>
                  <a:gd name="T17" fmla="*/ 327 h 497"/>
                  <a:gd name="T18" fmla="*/ 454 w 797"/>
                  <a:gd name="T19" fmla="*/ 349 h 497"/>
                  <a:gd name="T20" fmla="*/ 464 w 797"/>
                  <a:gd name="T21" fmla="*/ 369 h 497"/>
                  <a:gd name="T22" fmla="*/ 482 w 797"/>
                  <a:gd name="T23" fmla="*/ 384 h 497"/>
                  <a:gd name="T24" fmla="*/ 505 w 797"/>
                  <a:gd name="T25" fmla="*/ 391 h 497"/>
                  <a:gd name="T26" fmla="*/ 529 w 797"/>
                  <a:gd name="T27" fmla="*/ 389 h 497"/>
                  <a:gd name="T28" fmla="*/ 550 w 797"/>
                  <a:gd name="T29" fmla="*/ 378 h 497"/>
                  <a:gd name="T30" fmla="*/ 564 w 797"/>
                  <a:gd name="T31" fmla="*/ 360 h 497"/>
                  <a:gd name="T32" fmla="*/ 571 w 797"/>
                  <a:gd name="T33" fmla="*/ 337 h 497"/>
                  <a:gd name="T34" fmla="*/ 565 w 797"/>
                  <a:gd name="T35" fmla="*/ 304 h 497"/>
                  <a:gd name="T36" fmla="*/ 724 w 797"/>
                  <a:gd name="T37" fmla="*/ 119 h 497"/>
                  <a:gd name="T38" fmla="*/ 750 w 797"/>
                  <a:gd name="T39" fmla="*/ 119 h 497"/>
                  <a:gd name="T40" fmla="*/ 771 w 797"/>
                  <a:gd name="T41" fmla="*/ 110 h 497"/>
                  <a:gd name="T42" fmla="*/ 787 w 797"/>
                  <a:gd name="T43" fmla="*/ 94 h 497"/>
                  <a:gd name="T44" fmla="*/ 796 w 797"/>
                  <a:gd name="T45" fmla="*/ 72 h 497"/>
                  <a:gd name="T46" fmla="*/ 796 w 797"/>
                  <a:gd name="T47" fmla="*/ 48 h 497"/>
                  <a:gd name="T48" fmla="*/ 787 w 797"/>
                  <a:gd name="T49" fmla="*/ 27 h 497"/>
                  <a:gd name="T50" fmla="*/ 771 w 797"/>
                  <a:gd name="T51" fmla="*/ 10 h 497"/>
                  <a:gd name="T52" fmla="*/ 750 w 797"/>
                  <a:gd name="T53" fmla="*/ 1 h 497"/>
                  <a:gd name="T54" fmla="*/ 725 w 797"/>
                  <a:gd name="T55" fmla="*/ 1 h 497"/>
                  <a:gd name="T56" fmla="*/ 703 w 797"/>
                  <a:gd name="T57" fmla="*/ 10 h 497"/>
                  <a:gd name="T58" fmla="*/ 687 w 797"/>
                  <a:gd name="T59" fmla="*/ 27 h 497"/>
                  <a:gd name="T60" fmla="*/ 678 w 797"/>
                  <a:gd name="T61" fmla="*/ 48 h 497"/>
                  <a:gd name="T62" fmla="*/ 680 w 797"/>
                  <a:gd name="T63" fmla="*/ 79 h 497"/>
                  <a:gd name="T64" fmla="*/ 531 w 797"/>
                  <a:gd name="T65" fmla="*/ 275 h 497"/>
                  <a:gd name="T66" fmla="*/ 504 w 797"/>
                  <a:gd name="T67" fmla="*/ 272 h 497"/>
                  <a:gd name="T68" fmla="*/ 478 w 797"/>
                  <a:gd name="T69" fmla="*/ 281 h 497"/>
                  <a:gd name="T70" fmla="*/ 345 w 797"/>
                  <a:gd name="T71" fmla="*/ 248 h 497"/>
                  <a:gd name="T72" fmla="*/ 344 w 797"/>
                  <a:gd name="T73" fmla="*/ 229 h 497"/>
                  <a:gd name="T74" fmla="*/ 336 w 797"/>
                  <a:gd name="T75" fmla="*/ 207 h 497"/>
                  <a:gd name="T76" fmla="*/ 319 w 797"/>
                  <a:gd name="T77" fmla="*/ 191 h 497"/>
                  <a:gd name="T78" fmla="*/ 298 w 797"/>
                  <a:gd name="T79" fmla="*/ 181 h 497"/>
                  <a:gd name="T80" fmla="*/ 273 w 797"/>
                  <a:gd name="T81" fmla="*/ 181 h 497"/>
                  <a:gd name="T82" fmla="*/ 252 w 797"/>
                  <a:gd name="T83" fmla="*/ 191 h 497"/>
                  <a:gd name="T84" fmla="*/ 236 w 797"/>
                  <a:gd name="T85" fmla="*/ 207 h 497"/>
                  <a:gd name="T86" fmla="*/ 226 w 797"/>
                  <a:gd name="T87" fmla="*/ 229 h 497"/>
                  <a:gd name="T88" fmla="*/ 227 w 797"/>
                  <a:gd name="T89" fmla="*/ 254 h 497"/>
                  <a:gd name="T90" fmla="*/ 86 w 797"/>
                  <a:gd name="T91" fmla="*/ 382 h 497"/>
                  <a:gd name="T92" fmla="*/ 53 w 797"/>
                  <a:gd name="T93" fmla="*/ 377 h 497"/>
                  <a:gd name="T94" fmla="*/ 31 w 797"/>
                  <a:gd name="T95" fmla="*/ 383 h 497"/>
                  <a:gd name="T96" fmla="*/ 13 w 797"/>
                  <a:gd name="T97" fmla="*/ 398 h 497"/>
                  <a:gd name="T98" fmla="*/ 2 w 797"/>
                  <a:gd name="T99" fmla="*/ 419 h 497"/>
                  <a:gd name="T100" fmla="*/ 0 w 797"/>
                  <a:gd name="T101" fmla="*/ 443 h 497"/>
                  <a:gd name="T102" fmla="*/ 6 w 797"/>
                  <a:gd name="T103" fmla="*/ 466 h 497"/>
                  <a:gd name="T104" fmla="*/ 21 w 797"/>
                  <a:gd name="T105" fmla="*/ 483 h 497"/>
                  <a:gd name="T106" fmla="*/ 42 w 797"/>
                  <a:gd name="T107" fmla="*/ 49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497">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MX" noProof="1"/>
              </a:p>
            </p:txBody>
          </p:sp>
        </p:grpSp>
        <p:sp>
          <p:nvSpPr>
            <p:cNvPr id="13" name="Rectángulo 12">
              <a:extLst>
                <a:ext uri="{FF2B5EF4-FFF2-40B4-BE49-F238E27FC236}">
                  <a16:creationId xmlns:a16="http://schemas.microsoft.com/office/drawing/2014/main" id="{63029C79-12FE-76B4-6E84-CF5FDEAC35AF}"/>
                </a:ext>
                <a:ext uri="{C183D7F6-B498-43B3-948B-1728B52AA6E4}">
                  <adec:decorative xmlns:adec="http://schemas.microsoft.com/office/drawing/2017/decorative" val="1"/>
                </a:ext>
              </a:extLst>
            </p:cNvPr>
            <p:cNvSpPr/>
            <p:nvPr/>
          </p:nvSpPr>
          <p:spPr>
            <a:xfrm>
              <a:off x="304801" y="1592351"/>
              <a:ext cx="6513044" cy="4352915"/>
            </a:xfrm>
            <a:prstGeom prst="rect">
              <a:avLst/>
            </a:prstGeom>
            <a:no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1"/>
            </a:p>
          </p:txBody>
        </p:sp>
        <p:sp>
          <p:nvSpPr>
            <p:cNvPr id="14" name="Rectángulo: Esquinas redondeadas 74">
              <a:extLst>
                <a:ext uri="{FF2B5EF4-FFF2-40B4-BE49-F238E27FC236}">
                  <a16:creationId xmlns:a16="http://schemas.microsoft.com/office/drawing/2014/main" id="{DA6DA3D2-CD63-A20C-EECE-17D24596AFB9}"/>
                </a:ext>
              </a:extLst>
            </p:cNvPr>
            <p:cNvSpPr/>
            <p:nvPr/>
          </p:nvSpPr>
          <p:spPr>
            <a:xfrm>
              <a:off x="1515570" y="1011539"/>
              <a:ext cx="3952875" cy="1219921"/>
            </a:xfrm>
            <a:prstGeom prst="roundRect">
              <a:avLst>
                <a:gd name="adj" fmla="val 50000"/>
              </a:avLst>
            </a:prstGeom>
            <a:solidFill>
              <a:srgbClr val="2E75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lang="es-MX" sz="1862" b="0" i="0" u="none" strike="noStrike" kern="1200" spc="0" baseline="0" noProof="1" dirty="0">
                  <a:solidFill>
                    <a:prstClr val="black">
                      <a:lumMod val="65000"/>
                      <a:lumOff val="35000"/>
                    </a:prstClr>
                  </a:solidFill>
                  <a:latin typeface="+mn-lt"/>
                  <a:ea typeface="+mn-ea"/>
                  <a:cs typeface="+mn-cs"/>
                </a:defRPr>
              </a:pPr>
              <a:r>
                <a:rPr lang="es-PE" sz="1400" b="0" i="0" u="none" strike="noStrike" kern="1200" spc="0" baseline="0" dirty="0">
                  <a:solidFill>
                    <a:schemeClr val="bg1"/>
                  </a:solidFill>
                </a:rPr>
                <a:t>Saldos finales</a:t>
              </a:r>
            </a:p>
            <a:p>
              <a:pPr algn="ctr" rtl="0">
                <a:defRPr lang="es-MX" sz="1862" b="0" i="0" u="none" strike="noStrike" kern="1200" spc="0" baseline="0" noProof="1" dirty="0">
                  <a:solidFill>
                    <a:prstClr val="black">
                      <a:lumMod val="65000"/>
                      <a:lumOff val="35000"/>
                    </a:prstClr>
                  </a:solidFill>
                  <a:latin typeface="+mn-lt"/>
                  <a:ea typeface="+mn-ea"/>
                  <a:cs typeface="+mn-cs"/>
                </a:defRPr>
              </a:pPr>
              <a:r>
                <a:rPr lang="es-PE" sz="1400" b="0" i="0" u="none" strike="noStrike" kern="1200" spc="0" baseline="0" dirty="0">
                  <a:solidFill>
                    <a:schemeClr val="bg1"/>
                  </a:solidFill>
                </a:rPr>
                <a:t> Estado de Tesorería</a:t>
              </a:r>
            </a:p>
            <a:p>
              <a:pPr algn="ctr" rtl="0">
                <a:defRPr lang="es-MX" sz="1862" b="0" i="0" u="none" strike="noStrike" kern="1200" spc="0" baseline="0" noProof="1" dirty="0">
                  <a:solidFill>
                    <a:prstClr val="black">
                      <a:lumMod val="65000"/>
                      <a:lumOff val="35000"/>
                    </a:prstClr>
                  </a:solidFill>
                  <a:latin typeface="+mn-lt"/>
                  <a:ea typeface="+mn-ea"/>
                  <a:cs typeface="+mn-cs"/>
                </a:defRPr>
              </a:pPr>
              <a:r>
                <a:rPr lang="es-PE" sz="1400" b="0" i="0" u="none" strike="noStrike" kern="1200" spc="0" baseline="0" dirty="0">
                  <a:solidFill>
                    <a:schemeClr val="bg1"/>
                  </a:solidFill>
                </a:rPr>
                <a:t>(en millones de S/)</a:t>
              </a:r>
            </a:p>
          </p:txBody>
        </p:sp>
      </p:grpSp>
      <p:graphicFrame>
        <p:nvGraphicFramePr>
          <p:cNvPr id="17" name="Gráfico 16" descr="Este es un gráfico ">
            <a:extLst>
              <a:ext uri="{FF2B5EF4-FFF2-40B4-BE49-F238E27FC236}">
                <a16:creationId xmlns:a16="http://schemas.microsoft.com/office/drawing/2014/main" id="{7D802EAF-80EF-C7FB-D81D-618F7054BA35}"/>
              </a:ext>
            </a:extLst>
          </p:cNvPr>
          <p:cNvGraphicFramePr/>
          <p:nvPr>
            <p:extLst>
              <p:ext uri="{D42A27DB-BD31-4B8C-83A1-F6EECF244321}">
                <p14:modId xmlns:p14="http://schemas.microsoft.com/office/powerpoint/2010/main" val="3789063949"/>
              </p:ext>
            </p:extLst>
          </p:nvPr>
        </p:nvGraphicFramePr>
        <p:xfrm>
          <a:off x="6520050" y="736747"/>
          <a:ext cx="5221941" cy="2699228"/>
        </p:xfrm>
        <a:graphic>
          <a:graphicData uri="http://schemas.openxmlformats.org/drawingml/2006/chart">
            <c:chart xmlns:c="http://schemas.openxmlformats.org/drawingml/2006/chart" xmlns:r="http://schemas.openxmlformats.org/officeDocument/2006/relationships" r:id="rId4"/>
          </a:graphicData>
        </a:graphic>
      </p:graphicFrame>
      <p:grpSp>
        <p:nvGrpSpPr>
          <p:cNvPr id="18" name="Grupo 17">
            <a:extLst>
              <a:ext uri="{FF2B5EF4-FFF2-40B4-BE49-F238E27FC236}">
                <a16:creationId xmlns:a16="http://schemas.microsoft.com/office/drawing/2014/main" id="{A2C60753-8C1C-695A-86BC-BC302C65E617}"/>
              </a:ext>
            </a:extLst>
          </p:cNvPr>
          <p:cNvGrpSpPr/>
          <p:nvPr/>
        </p:nvGrpSpPr>
        <p:grpSpPr>
          <a:xfrm>
            <a:off x="377132" y="3755441"/>
            <a:ext cx="5217362" cy="2699229"/>
            <a:chOff x="6391299" y="1188039"/>
            <a:chExt cx="5217362" cy="2699229"/>
          </a:xfrm>
        </p:grpSpPr>
        <p:sp>
          <p:nvSpPr>
            <p:cNvPr id="19" name="Rectángulo 18">
              <a:extLst>
                <a:ext uri="{FF2B5EF4-FFF2-40B4-BE49-F238E27FC236}">
                  <a16:creationId xmlns:a16="http://schemas.microsoft.com/office/drawing/2014/main" id="{04717E8A-2AC6-2AD4-ED2A-94357BE3AADA}"/>
                </a:ext>
                <a:ext uri="{C183D7F6-B498-43B3-948B-1728B52AA6E4}">
                  <adec:decorative xmlns:adec="http://schemas.microsoft.com/office/drawing/2017/decorative" val="1"/>
                </a:ext>
              </a:extLst>
            </p:cNvPr>
            <p:cNvSpPr/>
            <p:nvPr/>
          </p:nvSpPr>
          <p:spPr>
            <a:xfrm>
              <a:off x="6403267" y="1188039"/>
              <a:ext cx="3039642" cy="2699228"/>
            </a:xfrm>
            <a:prstGeom prst="rect">
              <a:avLst/>
            </a:prstGeom>
            <a:pattFill prst="lt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1"/>
            </a:p>
          </p:txBody>
        </p:sp>
        <p:graphicFrame>
          <p:nvGraphicFramePr>
            <p:cNvPr id="20" name="Gráfico 19" descr="Este es un gráfico ">
              <a:extLst>
                <a:ext uri="{FF2B5EF4-FFF2-40B4-BE49-F238E27FC236}">
                  <a16:creationId xmlns:a16="http://schemas.microsoft.com/office/drawing/2014/main" id="{24E43D8D-F0D4-346C-FDEB-F67C2EA56C13}"/>
                </a:ext>
              </a:extLst>
            </p:cNvPr>
            <p:cNvGraphicFramePr/>
            <p:nvPr/>
          </p:nvGraphicFramePr>
          <p:xfrm>
            <a:off x="6391299" y="1189169"/>
            <a:ext cx="2650054" cy="2687719"/>
          </p:xfrm>
          <a:graphic>
            <a:graphicData uri="http://schemas.openxmlformats.org/drawingml/2006/chart">
              <c:chart xmlns:c="http://schemas.openxmlformats.org/drawingml/2006/chart" xmlns:r="http://schemas.openxmlformats.org/officeDocument/2006/relationships" r:id="rId5"/>
            </a:graphicData>
          </a:graphic>
        </p:graphicFrame>
        <p:grpSp>
          <p:nvGrpSpPr>
            <p:cNvPr id="21" name="Grupo 20">
              <a:extLst>
                <a:ext uri="{FF2B5EF4-FFF2-40B4-BE49-F238E27FC236}">
                  <a16:creationId xmlns:a16="http://schemas.microsoft.com/office/drawing/2014/main" id="{F823E62F-73E6-316A-2255-EAA4DEDAD5A5}"/>
                </a:ext>
              </a:extLst>
            </p:cNvPr>
            <p:cNvGrpSpPr/>
            <p:nvPr/>
          </p:nvGrpSpPr>
          <p:grpSpPr>
            <a:xfrm>
              <a:off x="9053321" y="1653584"/>
              <a:ext cx="2555340" cy="1701768"/>
              <a:chOff x="9052460" y="1447833"/>
              <a:chExt cx="2942397" cy="1648904"/>
            </a:xfrm>
          </p:grpSpPr>
          <p:sp>
            <p:nvSpPr>
              <p:cNvPr id="26" name="Rectángulo: Esquinas redondeadas 57">
                <a:extLst>
                  <a:ext uri="{FF2B5EF4-FFF2-40B4-BE49-F238E27FC236}">
                    <a16:creationId xmlns:a16="http://schemas.microsoft.com/office/drawing/2014/main" id="{A216607C-0834-1D0E-CFBD-2EBA4DAE8DC8}"/>
                  </a:ext>
                  <a:ext uri="{C183D7F6-B498-43B3-948B-1728B52AA6E4}">
                    <adec:decorative xmlns:adec="http://schemas.microsoft.com/office/drawing/2017/decorative" val="1"/>
                  </a:ext>
                </a:extLst>
              </p:cNvPr>
              <p:cNvSpPr/>
              <p:nvPr/>
            </p:nvSpPr>
            <p:spPr>
              <a:xfrm>
                <a:off x="9052460" y="2692970"/>
                <a:ext cx="2942397" cy="403767"/>
              </a:xfrm>
              <a:prstGeom prst="roundRect">
                <a:avLst>
                  <a:gd name="adj" fmla="val 50000"/>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1"/>
              </a:p>
            </p:txBody>
          </p:sp>
          <p:sp>
            <p:nvSpPr>
              <p:cNvPr id="27" name="Rectángulo: Esquinas redondeadas 56">
                <a:extLst>
                  <a:ext uri="{FF2B5EF4-FFF2-40B4-BE49-F238E27FC236}">
                    <a16:creationId xmlns:a16="http://schemas.microsoft.com/office/drawing/2014/main" id="{3AD597C1-37AA-125C-01C8-DB5098EB153A}"/>
                  </a:ext>
                  <a:ext uri="{C183D7F6-B498-43B3-948B-1728B52AA6E4}">
                    <adec:decorative xmlns:adec="http://schemas.microsoft.com/office/drawing/2017/decorative" val="1"/>
                  </a:ext>
                </a:extLst>
              </p:cNvPr>
              <p:cNvSpPr/>
              <p:nvPr/>
            </p:nvSpPr>
            <p:spPr>
              <a:xfrm>
                <a:off x="9052460" y="2083120"/>
                <a:ext cx="2942397" cy="430887"/>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1"/>
              </a:p>
            </p:txBody>
          </p:sp>
          <p:sp>
            <p:nvSpPr>
              <p:cNvPr id="28" name="Rectángulo: Esquinas redondeadas 55">
                <a:extLst>
                  <a:ext uri="{FF2B5EF4-FFF2-40B4-BE49-F238E27FC236}">
                    <a16:creationId xmlns:a16="http://schemas.microsoft.com/office/drawing/2014/main" id="{BEA0348D-9262-5071-3D9B-1BAC9DE8A2B8}"/>
                  </a:ext>
                  <a:ext uri="{C183D7F6-B498-43B3-948B-1728B52AA6E4}">
                    <adec:decorative xmlns:adec="http://schemas.microsoft.com/office/drawing/2017/decorative" val="1"/>
                  </a:ext>
                </a:extLst>
              </p:cNvPr>
              <p:cNvSpPr/>
              <p:nvPr/>
            </p:nvSpPr>
            <p:spPr>
              <a:xfrm>
                <a:off x="9052460" y="1447833"/>
                <a:ext cx="2942397" cy="469117"/>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1"/>
              </a:p>
            </p:txBody>
          </p:sp>
          <p:sp>
            <p:nvSpPr>
              <p:cNvPr id="29" name="Cuadro de texto 47">
                <a:extLst>
                  <a:ext uri="{FF2B5EF4-FFF2-40B4-BE49-F238E27FC236}">
                    <a16:creationId xmlns:a16="http://schemas.microsoft.com/office/drawing/2014/main" id="{AF809376-2870-0A25-DEA6-0D4457C47503}"/>
                  </a:ext>
                </a:extLst>
              </p:cNvPr>
              <p:cNvSpPr txBox="1"/>
              <p:nvPr/>
            </p:nvSpPr>
            <p:spPr>
              <a:xfrm>
                <a:off x="9549597" y="1471728"/>
                <a:ext cx="1923995" cy="430887"/>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s-MX" sz="1400" noProof="1">
                    <a:solidFill>
                      <a:schemeClr val="bg1"/>
                    </a:solidFill>
                  </a:rPr>
                  <a:t>Entidades Captadoras </a:t>
                </a:r>
              </a:p>
              <a:p>
                <a:pPr rtl="0"/>
                <a:r>
                  <a:rPr lang="es-MX" sz="1400" noProof="1">
                    <a:solidFill>
                      <a:schemeClr val="bg1"/>
                    </a:solidFill>
                  </a:rPr>
                  <a:t>S/ 188 956 </a:t>
                </a:r>
              </a:p>
            </p:txBody>
          </p:sp>
          <p:sp>
            <p:nvSpPr>
              <p:cNvPr id="30" name="Elipse 29">
                <a:extLst>
                  <a:ext uri="{FF2B5EF4-FFF2-40B4-BE49-F238E27FC236}">
                    <a16:creationId xmlns:a16="http://schemas.microsoft.com/office/drawing/2014/main" id="{8AE91062-B03A-A035-8A3A-2B1AE286937D}"/>
                  </a:ext>
                  <a:ext uri="{C183D7F6-B498-43B3-948B-1728B52AA6E4}">
                    <adec:decorative xmlns:adec="http://schemas.microsoft.com/office/drawing/2017/decorative" val="1"/>
                  </a:ext>
                </a:extLst>
              </p:cNvPr>
              <p:cNvSpPr/>
              <p:nvPr/>
            </p:nvSpPr>
            <p:spPr>
              <a:xfrm>
                <a:off x="11521137" y="1543656"/>
                <a:ext cx="418012" cy="287030"/>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1"/>
              </a:p>
            </p:txBody>
          </p:sp>
          <p:sp>
            <p:nvSpPr>
              <p:cNvPr id="31" name="Cuadro de texto 47">
                <a:extLst>
                  <a:ext uri="{FF2B5EF4-FFF2-40B4-BE49-F238E27FC236}">
                    <a16:creationId xmlns:a16="http://schemas.microsoft.com/office/drawing/2014/main" id="{9550AA1B-0D34-8A02-B4F2-3E0498724943}"/>
                  </a:ext>
                </a:extLst>
              </p:cNvPr>
              <p:cNvSpPr txBox="1"/>
              <p:nvPr/>
            </p:nvSpPr>
            <p:spPr>
              <a:xfrm>
                <a:off x="9549597" y="2068794"/>
                <a:ext cx="1923995" cy="430887"/>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s-MX" sz="1400" noProof="1">
                    <a:solidFill>
                      <a:schemeClr val="bg1"/>
                    </a:solidFill>
                  </a:rPr>
                  <a:t>Sectores </a:t>
                </a:r>
              </a:p>
              <a:p>
                <a:pPr rtl="0"/>
                <a:r>
                  <a:rPr lang="es-MX" sz="1400" noProof="1">
                    <a:solidFill>
                      <a:schemeClr val="bg1"/>
                    </a:solidFill>
                  </a:rPr>
                  <a:t>S/ 26 939</a:t>
                </a:r>
              </a:p>
            </p:txBody>
          </p:sp>
          <p:sp>
            <p:nvSpPr>
              <p:cNvPr id="32" name="Cuadro de texto 47">
                <a:extLst>
                  <a:ext uri="{FF2B5EF4-FFF2-40B4-BE49-F238E27FC236}">
                    <a16:creationId xmlns:a16="http://schemas.microsoft.com/office/drawing/2014/main" id="{E877286D-8A10-BBF0-05B0-445C68B15861}"/>
                  </a:ext>
                </a:extLst>
              </p:cNvPr>
              <p:cNvSpPr txBox="1"/>
              <p:nvPr/>
            </p:nvSpPr>
            <p:spPr>
              <a:xfrm>
                <a:off x="9549597" y="2665850"/>
                <a:ext cx="1923995" cy="430887"/>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s-MX" sz="1400" noProof="1">
                    <a:solidFill>
                      <a:schemeClr val="bg1"/>
                    </a:solidFill>
                  </a:rPr>
                  <a:t>Ingresos varios</a:t>
                </a:r>
              </a:p>
              <a:p>
                <a:pPr rtl="0"/>
                <a:r>
                  <a:rPr lang="es-MX" sz="1400" noProof="1">
                    <a:solidFill>
                      <a:schemeClr val="bg1"/>
                    </a:solidFill>
                  </a:rPr>
                  <a:t>S/ 23 245</a:t>
                </a:r>
              </a:p>
            </p:txBody>
          </p:sp>
          <p:sp>
            <p:nvSpPr>
              <p:cNvPr id="33" name="Elipse 32">
                <a:extLst>
                  <a:ext uri="{FF2B5EF4-FFF2-40B4-BE49-F238E27FC236}">
                    <a16:creationId xmlns:a16="http://schemas.microsoft.com/office/drawing/2014/main" id="{0DE11A39-E230-7A61-9403-995B9670EDE0}"/>
                  </a:ext>
                  <a:ext uri="{C183D7F6-B498-43B3-948B-1728B52AA6E4}">
                    <adec:decorative xmlns:adec="http://schemas.microsoft.com/office/drawing/2017/decorative" val="1"/>
                  </a:ext>
                </a:extLst>
              </p:cNvPr>
              <p:cNvSpPr/>
              <p:nvPr/>
            </p:nvSpPr>
            <p:spPr>
              <a:xfrm>
                <a:off x="11521137" y="2737777"/>
                <a:ext cx="426787" cy="312812"/>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1"/>
              </a:p>
            </p:txBody>
          </p:sp>
          <p:sp>
            <p:nvSpPr>
              <p:cNvPr id="34" name="Forma libre 3073" descr="Ícono de un trofeo.">
                <a:extLst>
                  <a:ext uri="{FF2B5EF4-FFF2-40B4-BE49-F238E27FC236}">
                    <a16:creationId xmlns:a16="http://schemas.microsoft.com/office/drawing/2014/main" id="{B6665D34-EE50-4547-FFBA-29DA94AFEE3F}"/>
                  </a:ext>
                </a:extLst>
              </p:cNvPr>
              <p:cNvSpPr>
                <a:spLocks noEditPoints="1"/>
              </p:cNvSpPr>
              <p:nvPr/>
            </p:nvSpPr>
            <p:spPr bwMode="auto">
              <a:xfrm>
                <a:off x="11662099" y="1615491"/>
                <a:ext cx="137804" cy="143361"/>
              </a:xfrm>
              <a:custGeom>
                <a:avLst/>
                <a:gdLst>
                  <a:gd name="T0" fmla="*/ 620 w 720"/>
                  <a:gd name="T1" fmla="*/ 289 h 719"/>
                  <a:gd name="T2" fmla="*/ 600 w 720"/>
                  <a:gd name="T3" fmla="*/ 278 h 719"/>
                  <a:gd name="T4" fmla="*/ 636 w 720"/>
                  <a:gd name="T5" fmla="*/ 145 h 719"/>
                  <a:gd name="T6" fmla="*/ 695 w 720"/>
                  <a:gd name="T7" fmla="*/ 114 h 719"/>
                  <a:gd name="T8" fmla="*/ 680 w 720"/>
                  <a:gd name="T9" fmla="*/ 209 h 719"/>
                  <a:gd name="T10" fmla="*/ 645 w 720"/>
                  <a:gd name="T11" fmla="*/ 270 h 719"/>
                  <a:gd name="T12" fmla="*/ 425 w 720"/>
                  <a:gd name="T13" fmla="*/ 278 h 719"/>
                  <a:gd name="T14" fmla="*/ 416 w 720"/>
                  <a:gd name="T15" fmla="*/ 280 h 719"/>
                  <a:gd name="T16" fmla="*/ 298 w 720"/>
                  <a:gd name="T17" fmla="*/ 282 h 719"/>
                  <a:gd name="T18" fmla="*/ 261 w 720"/>
                  <a:gd name="T19" fmla="*/ 160 h 719"/>
                  <a:gd name="T20" fmla="*/ 332 w 720"/>
                  <a:gd name="T21" fmla="*/ 150 h 719"/>
                  <a:gd name="T22" fmla="*/ 364 w 720"/>
                  <a:gd name="T23" fmla="*/ 101 h 719"/>
                  <a:gd name="T24" fmla="*/ 462 w 720"/>
                  <a:gd name="T25" fmla="*/ 158 h 719"/>
                  <a:gd name="T26" fmla="*/ 49 w 720"/>
                  <a:gd name="T27" fmla="*/ 236 h 719"/>
                  <a:gd name="T28" fmla="*/ 29 w 720"/>
                  <a:gd name="T29" fmla="*/ 170 h 719"/>
                  <a:gd name="T30" fmla="*/ 24 w 720"/>
                  <a:gd name="T31" fmla="*/ 72 h 719"/>
                  <a:gd name="T32" fmla="*/ 90 w 720"/>
                  <a:gd name="T33" fmla="*/ 177 h 719"/>
                  <a:gd name="T34" fmla="*/ 129 w 720"/>
                  <a:gd name="T35" fmla="*/ 298 h 719"/>
                  <a:gd name="T36" fmla="*/ 91 w 720"/>
                  <a:gd name="T37" fmla="*/ 284 h 719"/>
                  <a:gd name="T38" fmla="*/ 719 w 720"/>
                  <a:gd name="T39" fmla="*/ 69 h 719"/>
                  <a:gd name="T40" fmla="*/ 712 w 720"/>
                  <a:gd name="T41" fmla="*/ 50 h 719"/>
                  <a:gd name="T42" fmla="*/ 644 w 720"/>
                  <a:gd name="T43" fmla="*/ 21 h 719"/>
                  <a:gd name="T44" fmla="*/ 632 w 720"/>
                  <a:gd name="T45" fmla="*/ 0 h 719"/>
                  <a:gd name="T46" fmla="*/ 77 w 720"/>
                  <a:gd name="T47" fmla="*/ 13 h 719"/>
                  <a:gd name="T48" fmla="*/ 12 w 720"/>
                  <a:gd name="T49" fmla="*/ 48 h 719"/>
                  <a:gd name="T50" fmla="*/ 0 w 720"/>
                  <a:gd name="T51" fmla="*/ 66 h 719"/>
                  <a:gd name="T52" fmla="*/ 6 w 720"/>
                  <a:gd name="T53" fmla="*/ 177 h 719"/>
                  <a:gd name="T54" fmla="*/ 29 w 720"/>
                  <a:gd name="T55" fmla="*/ 250 h 719"/>
                  <a:gd name="T56" fmla="*/ 73 w 720"/>
                  <a:gd name="T57" fmla="*/ 302 h 719"/>
                  <a:gd name="T58" fmla="*/ 130 w 720"/>
                  <a:gd name="T59" fmla="*/ 322 h 719"/>
                  <a:gd name="T60" fmla="*/ 195 w 720"/>
                  <a:gd name="T61" fmla="*/ 379 h 719"/>
                  <a:gd name="T62" fmla="*/ 288 w 720"/>
                  <a:gd name="T63" fmla="*/ 441 h 719"/>
                  <a:gd name="T64" fmla="*/ 312 w 720"/>
                  <a:gd name="T65" fmla="*/ 476 h 719"/>
                  <a:gd name="T66" fmla="*/ 316 w 720"/>
                  <a:gd name="T67" fmla="*/ 529 h 719"/>
                  <a:gd name="T68" fmla="*/ 299 w 720"/>
                  <a:gd name="T69" fmla="*/ 596 h 719"/>
                  <a:gd name="T70" fmla="*/ 262 w 720"/>
                  <a:gd name="T71" fmla="*/ 628 h 719"/>
                  <a:gd name="T72" fmla="*/ 204 w 720"/>
                  <a:gd name="T73" fmla="*/ 635 h 719"/>
                  <a:gd name="T74" fmla="*/ 192 w 720"/>
                  <a:gd name="T75" fmla="*/ 707 h 719"/>
                  <a:gd name="T76" fmla="*/ 515 w 720"/>
                  <a:gd name="T77" fmla="*/ 719 h 719"/>
                  <a:gd name="T78" fmla="*/ 527 w 720"/>
                  <a:gd name="T79" fmla="*/ 647 h 719"/>
                  <a:gd name="T80" fmla="*/ 501 w 720"/>
                  <a:gd name="T81" fmla="*/ 635 h 719"/>
                  <a:gd name="T82" fmla="*/ 445 w 720"/>
                  <a:gd name="T83" fmla="*/ 618 h 719"/>
                  <a:gd name="T84" fmla="*/ 412 w 720"/>
                  <a:gd name="T85" fmla="*/ 577 h 719"/>
                  <a:gd name="T86" fmla="*/ 401 w 720"/>
                  <a:gd name="T87" fmla="*/ 511 h 719"/>
                  <a:gd name="T88" fmla="*/ 410 w 720"/>
                  <a:gd name="T89" fmla="*/ 470 h 719"/>
                  <a:gd name="T90" fmla="*/ 443 w 720"/>
                  <a:gd name="T91" fmla="*/ 431 h 719"/>
                  <a:gd name="T92" fmla="*/ 537 w 720"/>
                  <a:gd name="T93" fmla="*/ 367 h 719"/>
                  <a:gd name="T94" fmla="*/ 601 w 720"/>
                  <a:gd name="T95" fmla="*/ 321 h 719"/>
                  <a:gd name="T96" fmla="*/ 653 w 720"/>
                  <a:gd name="T97" fmla="*/ 295 h 719"/>
                  <a:gd name="T98" fmla="*/ 696 w 720"/>
                  <a:gd name="T99" fmla="*/ 233 h 719"/>
                  <a:gd name="T100" fmla="*/ 718 w 720"/>
                  <a:gd name="T101" fmla="*/ 141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20" h="719">
                    <a:moveTo>
                      <a:pt x="645" y="270"/>
                    </a:moveTo>
                    <a:lnTo>
                      <a:pt x="640" y="276"/>
                    </a:lnTo>
                    <a:lnTo>
                      <a:pt x="633" y="280"/>
                    </a:lnTo>
                    <a:lnTo>
                      <a:pt x="627" y="284"/>
                    </a:lnTo>
                    <a:lnTo>
                      <a:pt x="620" y="289"/>
                    </a:lnTo>
                    <a:lnTo>
                      <a:pt x="614" y="291"/>
                    </a:lnTo>
                    <a:lnTo>
                      <a:pt x="606" y="295"/>
                    </a:lnTo>
                    <a:lnTo>
                      <a:pt x="599" y="296"/>
                    </a:lnTo>
                    <a:lnTo>
                      <a:pt x="590" y="298"/>
                    </a:lnTo>
                    <a:lnTo>
                      <a:pt x="600" y="278"/>
                    </a:lnTo>
                    <a:lnTo>
                      <a:pt x="609" y="257"/>
                    </a:lnTo>
                    <a:lnTo>
                      <a:pt x="618" y="233"/>
                    </a:lnTo>
                    <a:lnTo>
                      <a:pt x="625" y="207"/>
                    </a:lnTo>
                    <a:lnTo>
                      <a:pt x="631" y="177"/>
                    </a:lnTo>
                    <a:lnTo>
                      <a:pt x="636" y="145"/>
                    </a:lnTo>
                    <a:lnTo>
                      <a:pt x="639" y="110"/>
                    </a:lnTo>
                    <a:lnTo>
                      <a:pt x="643" y="72"/>
                    </a:lnTo>
                    <a:lnTo>
                      <a:pt x="695" y="72"/>
                    </a:lnTo>
                    <a:lnTo>
                      <a:pt x="695" y="90"/>
                    </a:lnTo>
                    <a:lnTo>
                      <a:pt x="695" y="114"/>
                    </a:lnTo>
                    <a:lnTo>
                      <a:pt x="694" y="140"/>
                    </a:lnTo>
                    <a:lnTo>
                      <a:pt x="690" y="167"/>
                    </a:lnTo>
                    <a:lnTo>
                      <a:pt x="687" y="182"/>
                    </a:lnTo>
                    <a:lnTo>
                      <a:pt x="684" y="196"/>
                    </a:lnTo>
                    <a:lnTo>
                      <a:pt x="680" y="209"/>
                    </a:lnTo>
                    <a:lnTo>
                      <a:pt x="675" y="223"/>
                    </a:lnTo>
                    <a:lnTo>
                      <a:pt x="669" y="236"/>
                    </a:lnTo>
                    <a:lnTo>
                      <a:pt x="662" y="248"/>
                    </a:lnTo>
                    <a:lnTo>
                      <a:pt x="655" y="259"/>
                    </a:lnTo>
                    <a:lnTo>
                      <a:pt x="645" y="270"/>
                    </a:lnTo>
                    <a:lnTo>
                      <a:pt x="645" y="270"/>
                    </a:lnTo>
                    <a:close/>
                    <a:moveTo>
                      <a:pt x="460" y="160"/>
                    </a:moveTo>
                    <a:lnTo>
                      <a:pt x="402" y="205"/>
                    </a:lnTo>
                    <a:lnTo>
                      <a:pt x="425" y="273"/>
                    </a:lnTo>
                    <a:lnTo>
                      <a:pt x="425" y="278"/>
                    </a:lnTo>
                    <a:lnTo>
                      <a:pt x="424" y="280"/>
                    </a:lnTo>
                    <a:lnTo>
                      <a:pt x="421" y="282"/>
                    </a:lnTo>
                    <a:lnTo>
                      <a:pt x="420" y="282"/>
                    </a:lnTo>
                    <a:lnTo>
                      <a:pt x="418" y="282"/>
                    </a:lnTo>
                    <a:lnTo>
                      <a:pt x="416" y="280"/>
                    </a:lnTo>
                    <a:lnTo>
                      <a:pt x="360" y="235"/>
                    </a:lnTo>
                    <a:lnTo>
                      <a:pt x="304" y="280"/>
                    </a:lnTo>
                    <a:lnTo>
                      <a:pt x="303" y="282"/>
                    </a:lnTo>
                    <a:lnTo>
                      <a:pt x="300" y="282"/>
                    </a:lnTo>
                    <a:lnTo>
                      <a:pt x="298" y="282"/>
                    </a:lnTo>
                    <a:lnTo>
                      <a:pt x="297" y="280"/>
                    </a:lnTo>
                    <a:lnTo>
                      <a:pt x="294" y="278"/>
                    </a:lnTo>
                    <a:lnTo>
                      <a:pt x="294" y="273"/>
                    </a:lnTo>
                    <a:lnTo>
                      <a:pt x="317" y="205"/>
                    </a:lnTo>
                    <a:lnTo>
                      <a:pt x="261" y="160"/>
                    </a:lnTo>
                    <a:lnTo>
                      <a:pt x="259" y="158"/>
                    </a:lnTo>
                    <a:lnTo>
                      <a:pt x="259" y="154"/>
                    </a:lnTo>
                    <a:lnTo>
                      <a:pt x="261" y="151"/>
                    </a:lnTo>
                    <a:lnTo>
                      <a:pt x="264" y="150"/>
                    </a:lnTo>
                    <a:lnTo>
                      <a:pt x="332" y="150"/>
                    </a:lnTo>
                    <a:lnTo>
                      <a:pt x="354" y="101"/>
                    </a:lnTo>
                    <a:lnTo>
                      <a:pt x="356" y="97"/>
                    </a:lnTo>
                    <a:lnTo>
                      <a:pt x="358" y="97"/>
                    </a:lnTo>
                    <a:lnTo>
                      <a:pt x="362" y="97"/>
                    </a:lnTo>
                    <a:lnTo>
                      <a:pt x="364" y="101"/>
                    </a:lnTo>
                    <a:lnTo>
                      <a:pt x="388" y="150"/>
                    </a:lnTo>
                    <a:lnTo>
                      <a:pt x="456" y="150"/>
                    </a:lnTo>
                    <a:lnTo>
                      <a:pt x="460" y="151"/>
                    </a:lnTo>
                    <a:lnTo>
                      <a:pt x="462" y="154"/>
                    </a:lnTo>
                    <a:lnTo>
                      <a:pt x="462" y="158"/>
                    </a:lnTo>
                    <a:lnTo>
                      <a:pt x="460" y="160"/>
                    </a:lnTo>
                    <a:close/>
                    <a:moveTo>
                      <a:pt x="72" y="270"/>
                    </a:moveTo>
                    <a:lnTo>
                      <a:pt x="63" y="260"/>
                    </a:lnTo>
                    <a:lnTo>
                      <a:pt x="55" y="248"/>
                    </a:lnTo>
                    <a:lnTo>
                      <a:pt x="49" y="236"/>
                    </a:lnTo>
                    <a:lnTo>
                      <a:pt x="43" y="225"/>
                    </a:lnTo>
                    <a:lnTo>
                      <a:pt x="38" y="211"/>
                    </a:lnTo>
                    <a:lnTo>
                      <a:pt x="35" y="198"/>
                    </a:lnTo>
                    <a:lnTo>
                      <a:pt x="31" y="184"/>
                    </a:lnTo>
                    <a:lnTo>
                      <a:pt x="29" y="170"/>
                    </a:lnTo>
                    <a:lnTo>
                      <a:pt x="27" y="142"/>
                    </a:lnTo>
                    <a:lnTo>
                      <a:pt x="24" y="116"/>
                    </a:lnTo>
                    <a:lnTo>
                      <a:pt x="24" y="92"/>
                    </a:lnTo>
                    <a:lnTo>
                      <a:pt x="24" y="72"/>
                    </a:lnTo>
                    <a:lnTo>
                      <a:pt x="24" y="72"/>
                    </a:lnTo>
                    <a:lnTo>
                      <a:pt x="24" y="72"/>
                    </a:lnTo>
                    <a:lnTo>
                      <a:pt x="78" y="72"/>
                    </a:lnTo>
                    <a:lnTo>
                      <a:pt x="80" y="110"/>
                    </a:lnTo>
                    <a:lnTo>
                      <a:pt x="85" y="145"/>
                    </a:lnTo>
                    <a:lnTo>
                      <a:pt x="90" y="177"/>
                    </a:lnTo>
                    <a:lnTo>
                      <a:pt x="96" y="207"/>
                    </a:lnTo>
                    <a:lnTo>
                      <a:pt x="103" y="233"/>
                    </a:lnTo>
                    <a:lnTo>
                      <a:pt x="111" y="257"/>
                    </a:lnTo>
                    <a:lnTo>
                      <a:pt x="119" y="278"/>
                    </a:lnTo>
                    <a:lnTo>
                      <a:pt x="129" y="298"/>
                    </a:lnTo>
                    <a:lnTo>
                      <a:pt x="121" y="296"/>
                    </a:lnTo>
                    <a:lnTo>
                      <a:pt x="112" y="295"/>
                    </a:lnTo>
                    <a:lnTo>
                      <a:pt x="105" y="291"/>
                    </a:lnTo>
                    <a:lnTo>
                      <a:pt x="98" y="289"/>
                    </a:lnTo>
                    <a:lnTo>
                      <a:pt x="91" y="284"/>
                    </a:lnTo>
                    <a:lnTo>
                      <a:pt x="84" y="280"/>
                    </a:lnTo>
                    <a:lnTo>
                      <a:pt x="78" y="276"/>
                    </a:lnTo>
                    <a:lnTo>
                      <a:pt x="72" y="270"/>
                    </a:lnTo>
                    <a:lnTo>
                      <a:pt x="72" y="270"/>
                    </a:lnTo>
                    <a:close/>
                    <a:moveTo>
                      <a:pt x="719" y="69"/>
                    </a:moveTo>
                    <a:lnTo>
                      <a:pt x="719" y="64"/>
                    </a:lnTo>
                    <a:lnTo>
                      <a:pt x="719" y="60"/>
                    </a:lnTo>
                    <a:lnTo>
                      <a:pt x="719" y="56"/>
                    </a:lnTo>
                    <a:lnTo>
                      <a:pt x="715" y="52"/>
                    </a:lnTo>
                    <a:lnTo>
                      <a:pt x="712" y="50"/>
                    </a:lnTo>
                    <a:lnTo>
                      <a:pt x="707" y="48"/>
                    </a:lnTo>
                    <a:lnTo>
                      <a:pt x="643" y="48"/>
                    </a:lnTo>
                    <a:lnTo>
                      <a:pt x="644" y="39"/>
                    </a:lnTo>
                    <a:lnTo>
                      <a:pt x="644" y="31"/>
                    </a:lnTo>
                    <a:lnTo>
                      <a:pt x="644" y="21"/>
                    </a:lnTo>
                    <a:lnTo>
                      <a:pt x="644" y="13"/>
                    </a:lnTo>
                    <a:lnTo>
                      <a:pt x="643" y="8"/>
                    </a:lnTo>
                    <a:lnTo>
                      <a:pt x="640" y="3"/>
                    </a:lnTo>
                    <a:lnTo>
                      <a:pt x="637" y="1"/>
                    </a:lnTo>
                    <a:lnTo>
                      <a:pt x="632" y="0"/>
                    </a:lnTo>
                    <a:lnTo>
                      <a:pt x="88" y="0"/>
                    </a:lnTo>
                    <a:lnTo>
                      <a:pt x="84" y="1"/>
                    </a:lnTo>
                    <a:lnTo>
                      <a:pt x="80" y="3"/>
                    </a:lnTo>
                    <a:lnTo>
                      <a:pt x="78" y="8"/>
                    </a:lnTo>
                    <a:lnTo>
                      <a:pt x="77" y="13"/>
                    </a:lnTo>
                    <a:lnTo>
                      <a:pt x="77" y="21"/>
                    </a:lnTo>
                    <a:lnTo>
                      <a:pt x="77" y="31"/>
                    </a:lnTo>
                    <a:lnTo>
                      <a:pt x="77" y="39"/>
                    </a:lnTo>
                    <a:lnTo>
                      <a:pt x="77" y="48"/>
                    </a:lnTo>
                    <a:lnTo>
                      <a:pt x="12" y="48"/>
                    </a:lnTo>
                    <a:lnTo>
                      <a:pt x="8" y="50"/>
                    </a:lnTo>
                    <a:lnTo>
                      <a:pt x="4" y="52"/>
                    </a:lnTo>
                    <a:lnTo>
                      <a:pt x="2" y="56"/>
                    </a:lnTo>
                    <a:lnTo>
                      <a:pt x="0" y="60"/>
                    </a:lnTo>
                    <a:lnTo>
                      <a:pt x="0" y="66"/>
                    </a:lnTo>
                    <a:lnTo>
                      <a:pt x="0" y="72"/>
                    </a:lnTo>
                    <a:lnTo>
                      <a:pt x="0" y="94"/>
                    </a:lnTo>
                    <a:lnTo>
                      <a:pt x="0" y="119"/>
                    </a:lnTo>
                    <a:lnTo>
                      <a:pt x="3" y="147"/>
                    </a:lnTo>
                    <a:lnTo>
                      <a:pt x="6" y="177"/>
                    </a:lnTo>
                    <a:lnTo>
                      <a:pt x="9" y="192"/>
                    </a:lnTo>
                    <a:lnTo>
                      <a:pt x="12" y="207"/>
                    </a:lnTo>
                    <a:lnTo>
                      <a:pt x="17" y="222"/>
                    </a:lnTo>
                    <a:lnTo>
                      <a:pt x="22" y="236"/>
                    </a:lnTo>
                    <a:lnTo>
                      <a:pt x="29" y="250"/>
                    </a:lnTo>
                    <a:lnTo>
                      <a:pt x="36" y="263"/>
                    </a:lnTo>
                    <a:lnTo>
                      <a:pt x="44" y="276"/>
                    </a:lnTo>
                    <a:lnTo>
                      <a:pt x="55" y="286"/>
                    </a:lnTo>
                    <a:lnTo>
                      <a:pt x="63" y="295"/>
                    </a:lnTo>
                    <a:lnTo>
                      <a:pt x="73" y="302"/>
                    </a:lnTo>
                    <a:lnTo>
                      <a:pt x="84" y="308"/>
                    </a:lnTo>
                    <a:lnTo>
                      <a:pt x="94" y="314"/>
                    </a:lnTo>
                    <a:lnTo>
                      <a:pt x="106" y="317"/>
                    </a:lnTo>
                    <a:lnTo>
                      <a:pt x="118" y="321"/>
                    </a:lnTo>
                    <a:lnTo>
                      <a:pt x="130" y="322"/>
                    </a:lnTo>
                    <a:lnTo>
                      <a:pt x="143" y="323"/>
                    </a:lnTo>
                    <a:lnTo>
                      <a:pt x="156" y="340"/>
                    </a:lnTo>
                    <a:lnTo>
                      <a:pt x="169" y="355"/>
                    </a:lnTo>
                    <a:lnTo>
                      <a:pt x="182" y="368"/>
                    </a:lnTo>
                    <a:lnTo>
                      <a:pt x="195" y="379"/>
                    </a:lnTo>
                    <a:lnTo>
                      <a:pt x="222" y="398"/>
                    </a:lnTo>
                    <a:lnTo>
                      <a:pt x="248" y="414"/>
                    </a:lnTo>
                    <a:lnTo>
                      <a:pt x="262" y="423"/>
                    </a:lnTo>
                    <a:lnTo>
                      <a:pt x="276" y="433"/>
                    </a:lnTo>
                    <a:lnTo>
                      <a:pt x="288" y="441"/>
                    </a:lnTo>
                    <a:lnTo>
                      <a:pt x="298" y="452"/>
                    </a:lnTo>
                    <a:lnTo>
                      <a:pt x="303" y="456"/>
                    </a:lnTo>
                    <a:lnTo>
                      <a:pt x="306" y="462"/>
                    </a:lnTo>
                    <a:lnTo>
                      <a:pt x="310" y="470"/>
                    </a:lnTo>
                    <a:lnTo>
                      <a:pt x="312" y="476"/>
                    </a:lnTo>
                    <a:lnTo>
                      <a:pt x="314" y="484"/>
                    </a:lnTo>
                    <a:lnTo>
                      <a:pt x="316" y="492"/>
                    </a:lnTo>
                    <a:lnTo>
                      <a:pt x="317" y="500"/>
                    </a:lnTo>
                    <a:lnTo>
                      <a:pt x="317" y="510"/>
                    </a:lnTo>
                    <a:lnTo>
                      <a:pt x="316" y="529"/>
                    </a:lnTo>
                    <a:lnTo>
                      <a:pt x="314" y="546"/>
                    </a:lnTo>
                    <a:lnTo>
                      <a:pt x="312" y="561"/>
                    </a:lnTo>
                    <a:lnTo>
                      <a:pt x="308" y="574"/>
                    </a:lnTo>
                    <a:lnTo>
                      <a:pt x="305" y="586"/>
                    </a:lnTo>
                    <a:lnTo>
                      <a:pt x="299" y="596"/>
                    </a:lnTo>
                    <a:lnTo>
                      <a:pt x="293" y="605"/>
                    </a:lnTo>
                    <a:lnTo>
                      <a:pt x="287" y="612"/>
                    </a:lnTo>
                    <a:lnTo>
                      <a:pt x="279" y="618"/>
                    </a:lnTo>
                    <a:lnTo>
                      <a:pt x="270" y="623"/>
                    </a:lnTo>
                    <a:lnTo>
                      <a:pt x="262" y="628"/>
                    </a:lnTo>
                    <a:lnTo>
                      <a:pt x="251" y="630"/>
                    </a:lnTo>
                    <a:lnTo>
                      <a:pt x="241" y="633"/>
                    </a:lnTo>
                    <a:lnTo>
                      <a:pt x="230" y="634"/>
                    </a:lnTo>
                    <a:lnTo>
                      <a:pt x="217" y="635"/>
                    </a:lnTo>
                    <a:lnTo>
                      <a:pt x="204" y="635"/>
                    </a:lnTo>
                    <a:lnTo>
                      <a:pt x="199" y="636"/>
                    </a:lnTo>
                    <a:lnTo>
                      <a:pt x="195" y="638"/>
                    </a:lnTo>
                    <a:lnTo>
                      <a:pt x="193" y="642"/>
                    </a:lnTo>
                    <a:lnTo>
                      <a:pt x="192" y="647"/>
                    </a:lnTo>
                    <a:lnTo>
                      <a:pt x="192" y="707"/>
                    </a:lnTo>
                    <a:lnTo>
                      <a:pt x="193" y="711"/>
                    </a:lnTo>
                    <a:lnTo>
                      <a:pt x="195" y="716"/>
                    </a:lnTo>
                    <a:lnTo>
                      <a:pt x="199" y="718"/>
                    </a:lnTo>
                    <a:lnTo>
                      <a:pt x="204" y="719"/>
                    </a:lnTo>
                    <a:lnTo>
                      <a:pt x="515" y="719"/>
                    </a:lnTo>
                    <a:lnTo>
                      <a:pt x="520" y="718"/>
                    </a:lnTo>
                    <a:lnTo>
                      <a:pt x="524" y="716"/>
                    </a:lnTo>
                    <a:lnTo>
                      <a:pt x="526" y="711"/>
                    </a:lnTo>
                    <a:lnTo>
                      <a:pt x="527" y="707"/>
                    </a:lnTo>
                    <a:lnTo>
                      <a:pt x="527" y="647"/>
                    </a:lnTo>
                    <a:lnTo>
                      <a:pt x="526" y="642"/>
                    </a:lnTo>
                    <a:lnTo>
                      <a:pt x="524" y="638"/>
                    </a:lnTo>
                    <a:lnTo>
                      <a:pt x="520" y="636"/>
                    </a:lnTo>
                    <a:lnTo>
                      <a:pt x="515" y="635"/>
                    </a:lnTo>
                    <a:lnTo>
                      <a:pt x="501" y="635"/>
                    </a:lnTo>
                    <a:lnTo>
                      <a:pt x="488" y="634"/>
                    </a:lnTo>
                    <a:lnTo>
                      <a:pt x="476" y="631"/>
                    </a:lnTo>
                    <a:lnTo>
                      <a:pt x="464" y="628"/>
                    </a:lnTo>
                    <a:lnTo>
                      <a:pt x="455" y="623"/>
                    </a:lnTo>
                    <a:lnTo>
                      <a:pt x="445" y="618"/>
                    </a:lnTo>
                    <a:lnTo>
                      <a:pt x="437" y="612"/>
                    </a:lnTo>
                    <a:lnTo>
                      <a:pt x="429" y="605"/>
                    </a:lnTo>
                    <a:lnTo>
                      <a:pt x="423" y="597"/>
                    </a:lnTo>
                    <a:lnTo>
                      <a:pt x="417" y="587"/>
                    </a:lnTo>
                    <a:lnTo>
                      <a:pt x="412" y="577"/>
                    </a:lnTo>
                    <a:lnTo>
                      <a:pt x="408" y="566"/>
                    </a:lnTo>
                    <a:lnTo>
                      <a:pt x="405" y="554"/>
                    </a:lnTo>
                    <a:lnTo>
                      <a:pt x="402" y="541"/>
                    </a:lnTo>
                    <a:lnTo>
                      <a:pt x="401" y="525"/>
                    </a:lnTo>
                    <a:lnTo>
                      <a:pt x="401" y="511"/>
                    </a:lnTo>
                    <a:lnTo>
                      <a:pt x="401" y="500"/>
                    </a:lnTo>
                    <a:lnTo>
                      <a:pt x="402" y="492"/>
                    </a:lnTo>
                    <a:lnTo>
                      <a:pt x="404" y="484"/>
                    </a:lnTo>
                    <a:lnTo>
                      <a:pt x="406" y="476"/>
                    </a:lnTo>
                    <a:lnTo>
                      <a:pt x="410" y="470"/>
                    </a:lnTo>
                    <a:lnTo>
                      <a:pt x="412" y="462"/>
                    </a:lnTo>
                    <a:lnTo>
                      <a:pt x="417" y="456"/>
                    </a:lnTo>
                    <a:lnTo>
                      <a:pt x="420" y="451"/>
                    </a:lnTo>
                    <a:lnTo>
                      <a:pt x="431" y="441"/>
                    </a:lnTo>
                    <a:lnTo>
                      <a:pt x="443" y="431"/>
                    </a:lnTo>
                    <a:lnTo>
                      <a:pt x="456" y="423"/>
                    </a:lnTo>
                    <a:lnTo>
                      <a:pt x="471" y="414"/>
                    </a:lnTo>
                    <a:lnTo>
                      <a:pt x="498" y="398"/>
                    </a:lnTo>
                    <a:lnTo>
                      <a:pt x="524" y="379"/>
                    </a:lnTo>
                    <a:lnTo>
                      <a:pt x="537" y="367"/>
                    </a:lnTo>
                    <a:lnTo>
                      <a:pt x="550" y="354"/>
                    </a:lnTo>
                    <a:lnTo>
                      <a:pt x="563" y="340"/>
                    </a:lnTo>
                    <a:lnTo>
                      <a:pt x="575" y="323"/>
                    </a:lnTo>
                    <a:lnTo>
                      <a:pt x="588" y="322"/>
                    </a:lnTo>
                    <a:lnTo>
                      <a:pt x="601" y="321"/>
                    </a:lnTo>
                    <a:lnTo>
                      <a:pt x="612" y="317"/>
                    </a:lnTo>
                    <a:lnTo>
                      <a:pt x="624" y="314"/>
                    </a:lnTo>
                    <a:lnTo>
                      <a:pt x="634" y="308"/>
                    </a:lnTo>
                    <a:lnTo>
                      <a:pt x="644" y="302"/>
                    </a:lnTo>
                    <a:lnTo>
                      <a:pt x="653" y="295"/>
                    </a:lnTo>
                    <a:lnTo>
                      <a:pt x="663" y="286"/>
                    </a:lnTo>
                    <a:lnTo>
                      <a:pt x="672" y="274"/>
                    </a:lnTo>
                    <a:lnTo>
                      <a:pt x="682" y="261"/>
                    </a:lnTo>
                    <a:lnTo>
                      <a:pt x="690" y="248"/>
                    </a:lnTo>
                    <a:lnTo>
                      <a:pt x="696" y="233"/>
                    </a:lnTo>
                    <a:lnTo>
                      <a:pt x="702" y="219"/>
                    </a:lnTo>
                    <a:lnTo>
                      <a:pt x="707" y="203"/>
                    </a:lnTo>
                    <a:lnTo>
                      <a:pt x="711" y="188"/>
                    </a:lnTo>
                    <a:lnTo>
                      <a:pt x="713" y="171"/>
                    </a:lnTo>
                    <a:lnTo>
                      <a:pt x="718" y="141"/>
                    </a:lnTo>
                    <a:lnTo>
                      <a:pt x="719" y="113"/>
                    </a:lnTo>
                    <a:lnTo>
                      <a:pt x="720" y="88"/>
                    </a:lnTo>
                    <a:lnTo>
                      <a:pt x="719" y="69"/>
                    </a:lnTo>
                    <a:close/>
                  </a:path>
                </a:pathLst>
              </a:custGeom>
              <a:solidFill>
                <a:srgbClr val="C00000"/>
              </a:solidFill>
              <a:ln>
                <a:noFill/>
              </a:ln>
            </p:spPr>
            <p:txBody>
              <a:bodyPr vert="horz" wrap="square" lIns="91440" tIns="45720" rIns="91440" bIns="45720" numCol="1" rtlCol="0" anchor="t" anchorCtr="0" compatLnSpc="1">
                <a:prstTxWarp prst="textNoShape">
                  <a:avLst/>
                </a:prstTxWarp>
              </a:bodyPr>
              <a:lstStyle/>
              <a:p>
                <a:pPr rtl="0"/>
                <a:endParaRPr lang="es-MX" noProof="1"/>
              </a:p>
            </p:txBody>
          </p:sp>
          <p:sp>
            <p:nvSpPr>
              <p:cNvPr id="35" name="Forma libre 530">
                <a:extLst>
                  <a:ext uri="{FF2B5EF4-FFF2-40B4-BE49-F238E27FC236}">
                    <a16:creationId xmlns:a16="http://schemas.microsoft.com/office/drawing/2014/main" id="{3E1056A2-BA4A-6E09-DCB1-9393D047B7B4}"/>
                  </a:ext>
                </a:extLst>
              </p:cNvPr>
              <p:cNvSpPr>
                <a:spLocks/>
              </p:cNvSpPr>
              <p:nvPr/>
            </p:nvSpPr>
            <p:spPr bwMode="auto">
              <a:xfrm>
                <a:off x="11763967" y="2322426"/>
                <a:ext cx="9186" cy="4779"/>
              </a:xfrm>
              <a:custGeom>
                <a:avLst/>
                <a:gdLst>
                  <a:gd name="T0" fmla="*/ 45 w 60"/>
                  <a:gd name="T1" fmla="*/ 0 h 30"/>
                  <a:gd name="T2" fmla="*/ 15 w 60"/>
                  <a:gd name="T3" fmla="*/ 0 h 30"/>
                  <a:gd name="T4" fmla="*/ 11 w 60"/>
                  <a:gd name="T5" fmla="*/ 0 h 30"/>
                  <a:gd name="T6" fmla="*/ 9 w 60"/>
                  <a:gd name="T7" fmla="*/ 1 h 30"/>
                  <a:gd name="T8" fmla="*/ 6 w 60"/>
                  <a:gd name="T9" fmla="*/ 2 h 30"/>
                  <a:gd name="T10" fmla="*/ 4 w 60"/>
                  <a:gd name="T11" fmla="*/ 5 h 30"/>
                  <a:gd name="T12" fmla="*/ 2 w 60"/>
                  <a:gd name="T13" fmla="*/ 7 h 30"/>
                  <a:gd name="T14" fmla="*/ 1 w 60"/>
                  <a:gd name="T15" fmla="*/ 9 h 30"/>
                  <a:gd name="T16" fmla="*/ 0 w 60"/>
                  <a:gd name="T17" fmla="*/ 12 h 30"/>
                  <a:gd name="T18" fmla="*/ 0 w 60"/>
                  <a:gd name="T19" fmla="*/ 15 h 30"/>
                  <a:gd name="T20" fmla="*/ 0 w 60"/>
                  <a:gd name="T21" fmla="*/ 17 h 30"/>
                  <a:gd name="T22" fmla="*/ 1 w 60"/>
                  <a:gd name="T23" fmla="*/ 21 h 30"/>
                  <a:gd name="T24" fmla="*/ 2 w 60"/>
                  <a:gd name="T25" fmla="*/ 23 h 30"/>
                  <a:gd name="T26" fmla="*/ 4 w 60"/>
                  <a:gd name="T27" fmla="*/ 26 h 30"/>
                  <a:gd name="T28" fmla="*/ 6 w 60"/>
                  <a:gd name="T29" fmla="*/ 27 h 30"/>
                  <a:gd name="T30" fmla="*/ 9 w 60"/>
                  <a:gd name="T31" fmla="*/ 29 h 30"/>
                  <a:gd name="T32" fmla="*/ 11 w 60"/>
                  <a:gd name="T33" fmla="*/ 29 h 30"/>
                  <a:gd name="T34" fmla="*/ 15 w 60"/>
                  <a:gd name="T35" fmla="*/ 30 h 30"/>
                  <a:gd name="T36" fmla="*/ 45 w 60"/>
                  <a:gd name="T37" fmla="*/ 30 h 30"/>
                  <a:gd name="T38" fmla="*/ 48 w 60"/>
                  <a:gd name="T39" fmla="*/ 29 h 30"/>
                  <a:gd name="T40" fmla="*/ 51 w 60"/>
                  <a:gd name="T41" fmla="*/ 29 h 30"/>
                  <a:gd name="T42" fmla="*/ 53 w 60"/>
                  <a:gd name="T43" fmla="*/ 27 h 30"/>
                  <a:gd name="T44" fmla="*/ 55 w 60"/>
                  <a:gd name="T45" fmla="*/ 26 h 30"/>
                  <a:gd name="T46" fmla="*/ 57 w 60"/>
                  <a:gd name="T47" fmla="*/ 23 h 30"/>
                  <a:gd name="T48" fmla="*/ 59 w 60"/>
                  <a:gd name="T49" fmla="*/ 21 h 30"/>
                  <a:gd name="T50" fmla="*/ 60 w 60"/>
                  <a:gd name="T51" fmla="*/ 17 h 30"/>
                  <a:gd name="T52" fmla="*/ 60 w 60"/>
                  <a:gd name="T53" fmla="*/ 15 h 30"/>
                  <a:gd name="T54" fmla="*/ 60 w 60"/>
                  <a:gd name="T55" fmla="*/ 12 h 30"/>
                  <a:gd name="T56" fmla="*/ 59 w 60"/>
                  <a:gd name="T57" fmla="*/ 9 h 30"/>
                  <a:gd name="T58" fmla="*/ 57 w 60"/>
                  <a:gd name="T59" fmla="*/ 7 h 30"/>
                  <a:gd name="T60" fmla="*/ 55 w 60"/>
                  <a:gd name="T61" fmla="*/ 5 h 30"/>
                  <a:gd name="T62" fmla="*/ 53 w 60"/>
                  <a:gd name="T63" fmla="*/ 2 h 30"/>
                  <a:gd name="T64" fmla="*/ 51 w 60"/>
                  <a:gd name="T65" fmla="*/ 1 h 30"/>
                  <a:gd name="T66" fmla="*/ 48 w 60"/>
                  <a:gd name="T67" fmla="*/ 0 h 30"/>
                  <a:gd name="T68" fmla="*/ 45 w 60"/>
                  <a:gd name="T6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30">
                    <a:moveTo>
                      <a:pt x="45" y="0"/>
                    </a:moveTo>
                    <a:lnTo>
                      <a:pt x="15" y="0"/>
                    </a:lnTo>
                    <a:lnTo>
                      <a:pt x="11" y="0"/>
                    </a:lnTo>
                    <a:lnTo>
                      <a:pt x="9" y="1"/>
                    </a:lnTo>
                    <a:lnTo>
                      <a:pt x="6" y="2"/>
                    </a:lnTo>
                    <a:lnTo>
                      <a:pt x="4" y="5"/>
                    </a:lnTo>
                    <a:lnTo>
                      <a:pt x="2" y="7"/>
                    </a:lnTo>
                    <a:lnTo>
                      <a:pt x="1" y="9"/>
                    </a:lnTo>
                    <a:lnTo>
                      <a:pt x="0" y="12"/>
                    </a:lnTo>
                    <a:lnTo>
                      <a:pt x="0" y="15"/>
                    </a:lnTo>
                    <a:lnTo>
                      <a:pt x="0" y="17"/>
                    </a:lnTo>
                    <a:lnTo>
                      <a:pt x="1" y="21"/>
                    </a:lnTo>
                    <a:lnTo>
                      <a:pt x="2" y="23"/>
                    </a:lnTo>
                    <a:lnTo>
                      <a:pt x="4" y="26"/>
                    </a:lnTo>
                    <a:lnTo>
                      <a:pt x="6" y="27"/>
                    </a:lnTo>
                    <a:lnTo>
                      <a:pt x="9" y="29"/>
                    </a:lnTo>
                    <a:lnTo>
                      <a:pt x="11" y="29"/>
                    </a:lnTo>
                    <a:lnTo>
                      <a:pt x="15" y="30"/>
                    </a:lnTo>
                    <a:lnTo>
                      <a:pt x="45" y="30"/>
                    </a:lnTo>
                    <a:lnTo>
                      <a:pt x="48" y="29"/>
                    </a:lnTo>
                    <a:lnTo>
                      <a:pt x="51" y="29"/>
                    </a:lnTo>
                    <a:lnTo>
                      <a:pt x="53" y="27"/>
                    </a:lnTo>
                    <a:lnTo>
                      <a:pt x="55" y="26"/>
                    </a:lnTo>
                    <a:lnTo>
                      <a:pt x="57" y="23"/>
                    </a:lnTo>
                    <a:lnTo>
                      <a:pt x="59" y="21"/>
                    </a:lnTo>
                    <a:lnTo>
                      <a:pt x="60" y="17"/>
                    </a:lnTo>
                    <a:lnTo>
                      <a:pt x="60" y="15"/>
                    </a:lnTo>
                    <a:lnTo>
                      <a:pt x="60" y="12"/>
                    </a:lnTo>
                    <a:lnTo>
                      <a:pt x="59" y="9"/>
                    </a:lnTo>
                    <a:lnTo>
                      <a:pt x="57" y="7"/>
                    </a:lnTo>
                    <a:lnTo>
                      <a:pt x="55" y="5"/>
                    </a:lnTo>
                    <a:lnTo>
                      <a:pt x="53" y="2"/>
                    </a:lnTo>
                    <a:lnTo>
                      <a:pt x="51" y="1"/>
                    </a:lnTo>
                    <a:lnTo>
                      <a:pt x="48" y="0"/>
                    </a:lnTo>
                    <a:lnTo>
                      <a:pt x="45"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MX" noProof="1"/>
              </a:p>
            </p:txBody>
          </p:sp>
          <p:grpSp>
            <p:nvGrpSpPr>
              <p:cNvPr id="36" name="Grupo 35" descr="Ícono de un ser humano. ">
                <a:extLst>
                  <a:ext uri="{FF2B5EF4-FFF2-40B4-BE49-F238E27FC236}">
                    <a16:creationId xmlns:a16="http://schemas.microsoft.com/office/drawing/2014/main" id="{85227044-5AD3-D27D-E01D-20B738F4111F}"/>
                  </a:ext>
                </a:extLst>
              </p:cNvPr>
              <p:cNvGrpSpPr/>
              <p:nvPr/>
            </p:nvGrpSpPr>
            <p:grpSpPr>
              <a:xfrm>
                <a:off x="11730834" y="2812156"/>
                <a:ext cx="68903" cy="143361"/>
                <a:chOff x="8243888" y="5922963"/>
                <a:chExt cx="142875" cy="285750"/>
              </a:xfrm>
              <a:solidFill>
                <a:srgbClr val="7F7F7F"/>
              </a:solidFill>
            </p:grpSpPr>
            <p:sp>
              <p:nvSpPr>
                <p:cNvPr id="41" name="Forma libre 3404">
                  <a:extLst>
                    <a:ext uri="{FF2B5EF4-FFF2-40B4-BE49-F238E27FC236}">
                      <a16:creationId xmlns:a16="http://schemas.microsoft.com/office/drawing/2014/main" id="{DC79F6A4-8863-039B-86C3-8ECDB8911407}"/>
                    </a:ext>
                  </a:extLst>
                </p:cNvPr>
                <p:cNvSpPr>
                  <a:spLocks/>
                </p:cNvSpPr>
                <p:nvPr/>
              </p:nvSpPr>
              <p:spPr bwMode="auto">
                <a:xfrm>
                  <a:off x="8280400" y="5922963"/>
                  <a:ext cx="68262" cy="66675"/>
                </a:xfrm>
                <a:custGeom>
                  <a:avLst/>
                  <a:gdLst>
                    <a:gd name="T0" fmla="*/ 94 w 168"/>
                    <a:gd name="T1" fmla="*/ 167 h 168"/>
                    <a:gd name="T2" fmla="*/ 109 w 168"/>
                    <a:gd name="T3" fmla="*/ 164 h 168"/>
                    <a:gd name="T4" fmla="*/ 125 w 168"/>
                    <a:gd name="T5" fmla="*/ 158 h 168"/>
                    <a:gd name="T6" fmla="*/ 139 w 168"/>
                    <a:gd name="T7" fmla="*/ 149 h 168"/>
                    <a:gd name="T8" fmla="*/ 149 w 168"/>
                    <a:gd name="T9" fmla="*/ 137 h 168"/>
                    <a:gd name="T10" fmla="*/ 158 w 168"/>
                    <a:gd name="T11" fmla="*/ 123 h 168"/>
                    <a:gd name="T12" fmla="*/ 164 w 168"/>
                    <a:gd name="T13" fmla="*/ 109 h 168"/>
                    <a:gd name="T14" fmla="*/ 168 w 168"/>
                    <a:gd name="T15" fmla="*/ 92 h 168"/>
                    <a:gd name="T16" fmla="*/ 168 w 168"/>
                    <a:gd name="T17" fmla="*/ 74 h 168"/>
                    <a:gd name="T18" fmla="*/ 164 w 168"/>
                    <a:gd name="T19" fmla="*/ 59 h 168"/>
                    <a:gd name="T20" fmla="*/ 158 w 168"/>
                    <a:gd name="T21" fmla="*/ 43 h 168"/>
                    <a:gd name="T22" fmla="*/ 149 w 168"/>
                    <a:gd name="T23" fmla="*/ 31 h 168"/>
                    <a:gd name="T24" fmla="*/ 139 w 168"/>
                    <a:gd name="T25" fmla="*/ 19 h 168"/>
                    <a:gd name="T26" fmla="*/ 125 w 168"/>
                    <a:gd name="T27" fmla="*/ 10 h 168"/>
                    <a:gd name="T28" fmla="*/ 109 w 168"/>
                    <a:gd name="T29" fmla="*/ 4 h 168"/>
                    <a:gd name="T30" fmla="*/ 94 w 168"/>
                    <a:gd name="T31" fmla="*/ 0 h 168"/>
                    <a:gd name="T32" fmla="*/ 76 w 168"/>
                    <a:gd name="T33" fmla="*/ 0 h 168"/>
                    <a:gd name="T34" fmla="*/ 59 w 168"/>
                    <a:gd name="T35" fmla="*/ 4 h 168"/>
                    <a:gd name="T36" fmla="*/ 45 w 168"/>
                    <a:gd name="T37" fmla="*/ 10 h 168"/>
                    <a:gd name="T38" fmla="*/ 31 w 168"/>
                    <a:gd name="T39" fmla="*/ 19 h 168"/>
                    <a:gd name="T40" fmla="*/ 19 w 168"/>
                    <a:gd name="T41" fmla="*/ 31 h 168"/>
                    <a:gd name="T42" fmla="*/ 10 w 168"/>
                    <a:gd name="T43" fmla="*/ 43 h 168"/>
                    <a:gd name="T44" fmla="*/ 4 w 168"/>
                    <a:gd name="T45" fmla="*/ 59 h 168"/>
                    <a:gd name="T46" fmla="*/ 1 w 168"/>
                    <a:gd name="T47" fmla="*/ 75 h 168"/>
                    <a:gd name="T48" fmla="*/ 1 w 168"/>
                    <a:gd name="T49" fmla="*/ 92 h 168"/>
                    <a:gd name="T50" fmla="*/ 4 w 168"/>
                    <a:gd name="T51" fmla="*/ 109 h 168"/>
                    <a:gd name="T52" fmla="*/ 10 w 168"/>
                    <a:gd name="T53" fmla="*/ 123 h 168"/>
                    <a:gd name="T54" fmla="*/ 19 w 168"/>
                    <a:gd name="T55" fmla="*/ 137 h 168"/>
                    <a:gd name="T56" fmla="*/ 31 w 168"/>
                    <a:gd name="T57" fmla="*/ 149 h 168"/>
                    <a:gd name="T58" fmla="*/ 45 w 168"/>
                    <a:gd name="T59" fmla="*/ 158 h 168"/>
                    <a:gd name="T60" fmla="*/ 59 w 168"/>
                    <a:gd name="T61" fmla="*/ 164 h 168"/>
                    <a:gd name="T62" fmla="*/ 76 w 168"/>
                    <a:gd name="T63" fmla="*/ 16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68">
                      <a:moveTo>
                        <a:pt x="85" y="168"/>
                      </a:moveTo>
                      <a:lnTo>
                        <a:pt x="94" y="167"/>
                      </a:lnTo>
                      <a:lnTo>
                        <a:pt x="101" y="165"/>
                      </a:lnTo>
                      <a:lnTo>
                        <a:pt x="109" y="164"/>
                      </a:lnTo>
                      <a:lnTo>
                        <a:pt x="117" y="162"/>
                      </a:lnTo>
                      <a:lnTo>
                        <a:pt x="125" y="158"/>
                      </a:lnTo>
                      <a:lnTo>
                        <a:pt x="132" y="153"/>
                      </a:lnTo>
                      <a:lnTo>
                        <a:pt x="139" y="149"/>
                      </a:lnTo>
                      <a:lnTo>
                        <a:pt x="144" y="142"/>
                      </a:lnTo>
                      <a:lnTo>
                        <a:pt x="149" y="137"/>
                      </a:lnTo>
                      <a:lnTo>
                        <a:pt x="154" y="131"/>
                      </a:lnTo>
                      <a:lnTo>
                        <a:pt x="158" y="123"/>
                      </a:lnTo>
                      <a:lnTo>
                        <a:pt x="162" y="117"/>
                      </a:lnTo>
                      <a:lnTo>
                        <a:pt x="164" y="109"/>
                      </a:lnTo>
                      <a:lnTo>
                        <a:pt x="167" y="100"/>
                      </a:lnTo>
                      <a:lnTo>
                        <a:pt x="168" y="92"/>
                      </a:lnTo>
                      <a:lnTo>
                        <a:pt x="168" y="83"/>
                      </a:lnTo>
                      <a:lnTo>
                        <a:pt x="168" y="74"/>
                      </a:lnTo>
                      <a:lnTo>
                        <a:pt x="167" y="66"/>
                      </a:lnTo>
                      <a:lnTo>
                        <a:pt x="164" y="59"/>
                      </a:lnTo>
                      <a:lnTo>
                        <a:pt x="162" y="51"/>
                      </a:lnTo>
                      <a:lnTo>
                        <a:pt x="158" y="43"/>
                      </a:lnTo>
                      <a:lnTo>
                        <a:pt x="154" y="37"/>
                      </a:lnTo>
                      <a:lnTo>
                        <a:pt x="149" y="31"/>
                      </a:lnTo>
                      <a:lnTo>
                        <a:pt x="144" y="24"/>
                      </a:lnTo>
                      <a:lnTo>
                        <a:pt x="139" y="19"/>
                      </a:lnTo>
                      <a:lnTo>
                        <a:pt x="132" y="14"/>
                      </a:lnTo>
                      <a:lnTo>
                        <a:pt x="125" y="10"/>
                      </a:lnTo>
                      <a:lnTo>
                        <a:pt x="117" y="6"/>
                      </a:lnTo>
                      <a:lnTo>
                        <a:pt x="109" y="4"/>
                      </a:lnTo>
                      <a:lnTo>
                        <a:pt x="101" y="1"/>
                      </a:lnTo>
                      <a:lnTo>
                        <a:pt x="94" y="0"/>
                      </a:lnTo>
                      <a:lnTo>
                        <a:pt x="85" y="0"/>
                      </a:lnTo>
                      <a:lnTo>
                        <a:pt x="76" y="0"/>
                      </a:lnTo>
                      <a:lnTo>
                        <a:pt x="68" y="1"/>
                      </a:lnTo>
                      <a:lnTo>
                        <a:pt x="59" y="4"/>
                      </a:lnTo>
                      <a:lnTo>
                        <a:pt x="51" y="6"/>
                      </a:lnTo>
                      <a:lnTo>
                        <a:pt x="45" y="10"/>
                      </a:lnTo>
                      <a:lnTo>
                        <a:pt x="37" y="14"/>
                      </a:lnTo>
                      <a:lnTo>
                        <a:pt x="31" y="19"/>
                      </a:lnTo>
                      <a:lnTo>
                        <a:pt x="26" y="24"/>
                      </a:lnTo>
                      <a:lnTo>
                        <a:pt x="19" y="31"/>
                      </a:lnTo>
                      <a:lnTo>
                        <a:pt x="15" y="37"/>
                      </a:lnTo>
                      <a:lnTo>
                        <a:pt x="10" y="43"/>
                      </a:lnTo>
                      <a:lnTo>
                        <a:pt x="8" y="51"/>
                      </a:lnTo>
                      <a:lnTo>
                        <a:pt x="4" y="59"/>
                      </a:lnTo>
                      <a:lnTo>
                        <a:pt x="3" y="66"/>
                      </a:lnTo>
                      <a:lnTo>
                        <a:pt x="1" y="75"/>
                      </a:lnTo>
                      <a:lnTo>
                        <a:pt x="0" y="83"/>
                      </a:lnTo>
                      <a:lnTo>
                        <a:pt x="1" y="92"/>
                      </a:lnTo>
                      <a:lnTo>
                        <a:pt x="3" y="100"/>
                      </a:lnTo>
                      <a:lnTo>
                        <a:pt x="4" y="109"/>
                      </a:lnTo>
                      <a:lnTo>
                        <a:pt x="8" y="117"/>
                      </a:lnTo>
                      <a:lnTo>
                        <a:pt x="10" y="123"/>
                      </a:lnTo>
                      <a:lnTo>
                        <a:pt x="15" y="131"/>
                      </a:lnTo>
                      <a:lnTo>
                        <a:pt x="19" y="137"/>
                      </a:lnTo>
                      <a:lnTo>
                        <a:pt x="26" y="142"/>
                      </a:lnTo>
                      <a:lnTo>
                        <a:pt x="31" y="149"/>
                      </a:lnTo>
                      <a:lnTo>
                        <a:pt x="37" y="153"/>
                      </a:lnTo>
                      <a:lnTo>
                        <a:pt x="45" y="158"/>
                      </a:lnTo>
                      <a:lnTo>
                        <a:pt x="51" y="162"/>
                      </a:lnTo>
                      <a:lnTo>
                        <a:pt x="59" y="164"/>
                      </a:lnTo>
                      <a:lnTo>
                        <a:pt x="68" y="165"/>
                      </a:lnTo>
                      <a:lnTo>
                        <a:pt x="76" y="167"/>
                      </a:lnTo>
                      <a:lnTo>
                        <a:pt x="85"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MX" noProof="1"/>
                </a:p>
              </p:txBody>
            </p:sp>
            <p:sp>
              <p:nvSpPr>
                <p:cNvPr id="42" name="Forma libre 3405">
                  <a:extLst>
                    <a:ext uri="{FF2B5EF4-FFF2-40B4-BE49-F238E27FC236}">
                      <a16:creationId xmlns:a16="http://schemas.microsoft.com/office/drawing/2014/main" id="{EE61C56D-4DDE-366F-7FD4-2761FA896E69}"/>
                    </a:ext>
                  </a:extLst>
                </p:cNvPr>
                <p:cNvSpPr>
                  <a:spLocks/>
                </p:cNvSpPr>
                <p:nvPr/>
              </p:nvSpPr>
              <p:spPr bwMode="auto">
                <a:xfrm>
                  <a:off x="8243888" y="5999163"/>
                  <a:ext cx="142875" cy="209550"/>
                </a:xfrm>
                <a:custGeom>
                  <a:avLst/>
                  <a:gdLst>
                    <a:gd name="T0" fmla="*/ 352 w 360"/>
                    <a:gd name="T1" fmla="*/ 37 h 529"/>
                    <a:gd name="T2" fmla="*/ 244 w 360"/>
                    <a:gd name="T3" fmla="*/ 1 h 529"/>
                    <a:gd name="T4" fmla="*/ 239 w 360"/>
                    <a:gd name="T5" fmla="*/ 0 h 529"/>
                    <a:gd name="T6" fmla="*/ 235 w 360"/>
                    <a:gd name="T7" fmla="*/ 1 h 529"/>
                    <a:gd name="T8" fmla="*/ 231 w 360"/>
                    <a:gd name="T9" fmla="*/ 4 h 529"/>
                    <a:gd name="T10" fmla="*/ 229 w 360"/>
                    <a:gd name="T11" fmla="*/ 8 h 529"/>
                    <a:gd name="T12" fmla="*/ 180 w 360"/>
                    <a:gd name="T13" fmla="*/ 116 h 529"/>
                    <a:gd name="T14" fmla="*/ 131 w 360"/>
                    <a:gd name="T15" fmla="*/ 8 h 529"/>
                    <a:gd name="T16" fmla="*/ 128 w 360"/>
                    <a:gd name="T17" fmla="*/ 4 h 529"/>
                    <a:gd name="T18" fmla="*/ 125 w 360"/>
                    <a:gd name="T19" fmla="*/ 1 h 529"/>
                    <a:gd name="T20" fmla="*/ 121 w 360"/>
                    <a:gd name="T21" fmla="*/ 0 h 529"/>
                    <a:gd name="T22" fmla="*/ 116 w 360"/>
                    <a:gd name="T23" fmla="*/ 1 h 529"/>
                    <a:gd name="T24" fmla="*/ 8 w 360"/>
                    <a:gd name="T25" fmla="*/ 37 h 529"/>
                    <a:gd name="T26" fmla="*/ 4 w 360"/>
                    <a:gd name="T27" fmla="*/ 39 h 529"/>
                    <a:gd name="T28" fmla="*/ 1 w 360"/>
                    <a:gd name="T29" fmla="*/ 41 h 529"/>
                    <a:gd name="T30" fmla="*/ 0 w 360"/>
                    <a:gd name="T31" fmla="*/ 45 h 529"/>
                    <a:gd name="T32" fmla="*/ 0 w 360"/>
                    <a:gd name="T33" fmla="*/ 49 h 529"/>
                    <a:gd name="T34" fmla="*/ 0 w 360"/>
                    <a:gd name="T35" fmla="*/ 277 h 529"/>
                    <a:gd name="T36" fmla="*/ 0 w 360"/>
                    <a:gd name="T37" fmla="*/ 281 h 529"/>
                    <a:gd name="T38" fmla="*/ 3 w 360"/>
                    <a:gd name="T39" fmla="*/ 285 h 529"/>
                    <a:gd name="T40" fmla="*/ 6 w 360"/>
                    <a:gd name="T41" fmla="*/ 288 h 529"/>
                    <a:gd name="T42" fmla="*/ 12 w 360"/>
                    <a:gd name="T43" fmla="*/ 289 h 529"/>
                    <a:gd name="T44" fmla="*/ 62 w 360"/>
                    <a:gd name="T45" fmla="*/ 289 h 529"/>
                    <a:gd name="T46" fmla="*/ 95 w 360"/>
                    <a:gd name="T47" fmla="*/ 519 h 529"/>
                    <a:gd name="T48" fmla="*/ 98 w 360"/>
                    <a:gd name="T49" fmla="*/ 523 h 529"/>
                    <a:gd name="T50" fmla="*/ 100 w 360"/>
                    <a:gd name="T51" fmla="*/ 527 h 529"/>
                    <a:gd name="T52" fmla="*/ 103 w 360"/>
                    <a:gd name="T53" fmla="*/ 529 h 529"/>
                    <a:gd name="T54" fmla="*/ 108 w 360"/>
                    <a:gd name="T55" fmla="*/ 529 h 529"/>
                    <a:gd name="T56" fmla="*/ 252 w 360"/>
                    <a:gd name="T57" fmla="*/ 529 h 529"/>
                    <a:gd name="T58" fmla="*/ 256 w 360"/>
                    <a:gd name="T59" fmla="*/ 529 h 529"/>
                    <a:gd name="T60" fmla="*/ 259 w 360"/>
                    <a:gd name="T61" fmla="*/ 527 h 529"/>
                    <a:gd name="T62" fmla="*/ 262 w 360"/>
                    <a:gd name="T63" fmla="*/ 523 h 529"/>
                    <a:gd name="T64" fmla="*/ 263 w 360"/>
                    <a:gd name="T65" fmla="*/ 519 h 529"/>
                    <a:gd name="T66" fmla="*/ 298 w 360"/>
                    <a:gd name="T67" fmla="*/ 289 h 529"/>
                    <a:gd name="T68" fmla="*/ 348 w 360"/>
                    <a:gd name="T69" fmla="*/ 289 h 529"/>
                    <a:gd name="T70" fmla="*/ 353 w 360"/>
                    <a:gd name="T71" fmla="*/ 288 h 529"/>
                    <a:gd name="T72" fmla="*/ 357 w 360"/>
                    <a:gd name="T73" fmla="*/ 285 h 529"/>
                    <a:gd name="T74" fmla="*/ 360 w 360"/>
                    <a:gd name="T75" fmla="*/ 281 h 529"/>
                    <a:gd name="T76" fmla="*/ 360 w 360"/>
                    <a:gd name="T77" fmla="*/ 277 h 529"/>
                    <a:gd name="T78" fmla="*/ 360 w 360"/>
                    <a:gd name="T79" fmla="*/ 49 h 529"/>
                    <a:gd name="T80" fmla="*/ 360 w 360"/>
                    <a:gd name="T81" fmla="*/ 45 h 529"/>
                    <a:gd name="T82" fmla="*/ 358 w 360"/>
                    <a:gd name="T83" fmla="*/ 41 h 529"/>
                    <a:gd name="T84" fmla="*/ 354 w 360"/>
                    <a:gd name="T85" fmla="*/ 39 h 529"/>
                    <a:gd name="T86" fmla="*/ 352 w 360"/>
                    <a:gd name="T87" fmla="*/ 3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0" h="529">
                      <a:moveTo>
                        <a:pt x="352" y="37"/>
                      </a:moveTo>
                      <a:lnTo>
                        <a:pt x="244" y="1"/>
                      </a:lnTo>
                      <a:lnTo>
                        <a:pt x="239" y="0"/>
                      </a:lnTo>
                      <a:lnTo>
                        <a:pt x="235" y="1"/>
                      </a:lnTo>
                      <a:lnTo>
                        <a:pt x="231" y="4"/>
                      </a:lnTo>
                      <a:lnTo>
                        <a:pt x="229" y="8"/>
                      </a:lnTo>
                      <a:lnTo>
                        <a:pt x="180" y="116"/>
                      </a:lnTo>
                      <a:lnTo>
                        <a:pt x="131" y="8"/>
                      </a:lnTo>
                      <a:lnTo>
                        <a:pt x="128" y="4"/>
                      </a:lnTo>
                      <a:lnTo>
                        <a:pt x="125" y="1"/>
                      </a:lnTo>
                      <a:lnTo>
                        <a:pt x="121" y="0"/>
                      </a:lnTo>
                      <a:lnTo>
                        <a:pt x="116" y="1"/>
                      </a:lnTo>
                      <a:lnTo>
                        <a:pt x="8" y="37"/>
                      </a:lnTo>
                      <a:lnTo>
                        <a:pt x="4" y="39"/>
                      </a:lnTo>
                      <a:lnTo>
                        <a:pt x="1" y="41"/>
                      </a:lnTo>
                      <a:lnTo>
                        <a:pt x="0" y="45"/>
                      </a:lnTo>
                      <a:lnTo>
                        <a:pt x="0" y="49"/>
                      </a:lnTo>
                      <a:lnTo>
                        <a:pt x="0" y="277"/>
                      </a:lnTo>
                      <a:lnTo>
                        <a:pt x="0" y="281"/>
                      </a:lnTo>
                      <a:lnTo>
                        <a:pt x="3" y="285"/>
                      </a:lnTo>
                      <a:lnTo>
                        <a:pt x="6" y="288"/>
                      </a:lnTo>
                      <a:lnTo>
                        <a:pt x="12" y="289"/>
                      </a:lnTo>
                      <a:lnTo>
                        <a:pt x="62" y="289"/>
                      </a:lnTo>
                      <a:lnTo>
                        <a:pt x="95" y="519"/>
                      </a:lnTo>
                      <a:lnTo>
                        <a:pt x="98" y="523"/>
                      </a:lnTo>
                      <a:lnTo>
                        <a:pt x="100" y="527"/>
                      </a:lnTo>
                      <a:lnTo>
                        <a:pt x="103" y="529"/>
                      </a:lnTo>
                      <a:lnTo>
                        <a:pt x="108" y="529"/>
                      </a:lnTo>
                      <a:lnTo>
                        <a:pt x="252" y="529"/>
                      </a:lnTo>
                      <a:lnTo>
                        <a:pt x="256" y="529"/>
                      </a:lnTo>
                      <a:lnTo>
                        <a:pt x="259" y="527"/>
                      </a:lnTo>
                      <a:lnTo>
                        <a:pt x="262" y="523"/>
                      </a:lnTo>
                      <a:lnTo>
                        <a:pt x="263" y="519"/>
                      </a:lnTo>
                      <a:lnTo>
                        <a:pt x="298" y="289"/>
                      </a:lnTo>
                      <a:lnTo>
                        <a:pt x="348" y="289"/>
                      </a:lnTo>
                      <a:lnTo>
                        <a:pt x="353" y="288"/>
                      </a:lnTo>
                      <a:lnTo>
                        <a:pt x="357" y="285"/>
                      </a:lnTo>
                      <a:lnTo>
                        <a:pt x="360" y="281"/>
                      </a:lnTo>
                      <a:lnTo>
                        <a:pt x="360" y="277"/>
                      </a:lnTo>
                      <a:lnTo>
                        <a:pt x="360" y="49"/>
                      </a:lnTo>
                      <a:lnTo>
                        <a:pt x="360" y="45"/>
                      </a:lnTo>
                      <a:lnTo>
                        <a:pt x="358" y="41"/>
                      </a:lnTo>
                      <a:lnTo>
                        <a:pt x="354" y="39"/>
                      </a:lnTo>
                      <a:lnTo>
                        <a:pt x="352"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MX" noProof="1"/>
                </a:p>
              </p:txBody>
            </p:sp>
          </p:grpSp>
          <p:sp>
            <p:nvSpPr>
              <p:cNvPr id="37" name="Elipse 36">
                <a:extLst>
                  <a:ext uri="{FF2B5EF4-FFF2-40B4-BE49-F238E27FC236}">
                    <a16:creationId xmlns:a16="http://schemas.microsoft.com/office/drawing/2014/main" id="{E3569E87-7FA4-D3BC-5953-AB1283A7FC78}"/>
                  </a:ext>
                  <a:ext uri="{C183D7F6-B498-43B3-948B-1728B52AA6E4}">
                    <adec:decorative xmlns:adec="http://schemas.microsoft.com/office/drawing/2017/decorative" val="1"/>
                  </a:ext>
                </a:extLst>
              </p:cNvPr>
              <p:cNvSpPr/>
              <p:nvPr/>
            </p:nvSpPr>
            <p:spPr>
              <a:xfrm>
                <a:off x="11521138" y="2140722"/>
                <a:ext cx="426785" cy="298900"/>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1"/>
              </a:p>
            </p:txBody>
          </p:sp>
          <p:grpSp>
            <p:nvGrpSpPr>
              <p:cNvPr id="38" name="Grupo 37" descr="Ícono de un ser humano. ">
                <a:extLst>
                  <a:ext uri="{FF2B5EF4-FFF2-40B4-BE49-F238E27FC236}">
                    <a16:creationId xmlns:a16="http://schemas.microsoft.com/office/drawing/2014/main" id="{496828F0-AC29-25CB-1B55-4F228AC8B1DD}"/>
                  </a:ext>
                </a:extLst>
              </p:cNvPr>
              <p:cNvGrpSpPr/>
              <p:nvPr/>
            </p:nvGrpSpPr>
            <p:grpSpPr>
              <a:xfrm>
                <a:off x="11817694" y="2812156"/>
                <a:ext cx="68903" cy="143361"/>
                <a:chOff x="8243888" y="5922963"/>
                <a:chExt cx="142875" cy="285750"/>
              </a:xfrm>
              <a:solidFill>
                <a:srgbClr val="7F7F7F"/>
              </a:solidFill>
            </p:grpSpPr>
            <p:sp>
              <p:nvSpPr>
                <p:cNvPr id="39" name="Forma libre 3404">
                  <a:extLst>
                    <a:ext uri="{FF2B5EF4-FFF2-40B4-BE49-F238E27FC236}">
                      <a16:creationId xmlns:a16="http://schemas.microsoft.com/office/drawing/2014/main" id="{7A312331-2AD6-BDEA-CA5E-225AFB9336B0}"/>
                    </a:ext>
                  </a:extLst>
                </p:cNvPr>
                <p:cNvSpPr>
                  <a:spLocks/>
                </p:cNvSpPr>
                <p:nvPr/>
              </p:nvSpPr>
              <p:spPr bwMode="auto">
                <a:xfrm>
                  <a:off x="8280400" y="5922963"/>
                  <a:ext cx="68262" cy="66675"/>
                </a:xfrm>
                <a:custGeom>
                  <a:avLst/>
                  <a:gdLst>
                    <a:gd name="T0" fmla="*/ 94 w 168"/>
                    <a:gd name="T1" fmla="*/ 167 h 168"/>
                    <a:gd name="T2" fmla="*/ 109 w 168"/>
                    <a:gd name="T3" fmla="*/ 164 h 168"/>
                    <a:gd name="T4" fmla="*/ 125 w 168"/>
                    <a:gd name="T5" fmla="*/ 158 h 168"/>
                    <a:gd name="T6" fmla="*/ 139 w 168"/>
                    <a:gd name="T7" fmla="*/ 149 h 168"/>
                    <a:gd name="T8" fmla="*/ 149 w 168"/>
                    <a:gd name="T9" fmla="*/ 137 h 168"/>
                    <a:gd name="T10" fmla="*/ 158 w 168"/>
                    <a:gd name="T11" fmla="*/ 123 h 168"/>
                    <a:gd name="T12" fmla="*/ 164 w 168"/>
                    <a:gd name="T13" fmla="*/ 109 h 168"/>
                    <a:gd name="T14" fmla="*/ 168 w 168"/>
                    <a:gd name="T15" fmla="*/ 92 h 168"/>
                    <a:gd name="T16" fmla="*/ 168 w 168"/>
                    <a:gd name="T17" fmla="*/ 74 h 168"/>
                    <a:gd name="T18" fmla="*/ 164 w 168"/>
                    <a:gd name="T19" fmla="*/ 59 h 168"/>
                    <a:gd name="T20" fmla="*/ 158 w 168"/>
                    <a:gd name="T21" fmla="*/ 43 h 168"/>
                    <a:gd name="T22" fmla="*/ 149 w 168"/>
                    <a:gd name="T23" fmla="*/ 31 h 168"/>
                    <a:gd name="T24" fmla="*/ 139 w 168"/>
                    <a:gd name="T25" fmla="*/ 19 h 168"/>
                    <a:gd name="T26" fmla="*/ 125 w 168"/>
                    <a:gd name="T27" fmla="*/ 10 h 168"/>
                    <a:gd name="T28" fmla="*/ 109 w 168"/>
                    <a:gd name="T29" fmla="*/ 4 h 168"/>
                    <a:gd name="T30" fmla="*/ 94 w 168"/>
                    <a:gd name="T31" fmla="*/ 0 h 168"/>
                    <a:gd name="T32" fmla="*/ 76 w 168"/>
                    <a:gd name="T33" fmla="*/ 0 h 168"/>
                    <a:gd name="T34" fmla="*/ 59 w 168"/>
                    <a:gd name="T35" fmla="*/ 4 h 168"/>
                    <a:gd name="T36" fmla="*/ 45 w 168"/>
                    <a:gd name="T37" fmla="*/ 10 h 168"/>
                    <a:gd name="T38" fmla="*/ 31 w 168"/>
                    <a:gd name="T39" fmla="*/ 19 h 168"/>
                    <a:gd name="T40" fmla="*/ 19 w 168"/>
                    <a:gd name="T41" fmla="*/ 31 h 168"/>
                    <a:gd name="T42" fmla="*/ 10 w 168"/>
                    <a:gd name="T43" fmla="*/ 43 h 168"/>
                    <a:gd name="T44" fmla="*/ 4 w 168"/>
                    <a:gd name="T45" fmla="*/ 59 h 168"/>
                    <a:gd name="T46" fmla="*/ 1 w 168"/>
                    <a:gd name="T47" fmla="*/ 75 h 168"/>
                    <a:gd name="T48" fmla="*/ 1 w 168"/>
                    <a:gd name="T49" fmla="*/ 92 h 168"/>
                    <a:gd name="T50" fmla="*/ 4 w 168"/>
                    <a:gd name="T51" fmla="*/ 109 h 168"/>
                    <a:gd name="T52" fmla="*/ 10 w 168"/>
                    <a:gd name="T53" fmla="*/ 123 h 168"/>
                    <a:gd name="T54" fmla="*/ 19 w 168"/>
                    <a:gd name="T55" fmla="*/ 137 h 168"/>
                    <a:gd name="T56" fmla="*/ 31 w 168"/>
                    <a:gd name="T57" fmla="*/ 149 h 168"/>
                    <a:gd name="T58" fmla="*/ 45 w 168"/>
                    <a:gd name="T59" fmla="*/ 158 h 168"/>
                    <a:gd name="T60" fmla="*/ 59 w 168"/>
                    <a:gd name="T61" fmla="*/ 164 h 168"/>
                    <a:gd name="T62" fmla="*/ 76 w 168"/>
                    <a:gd name="T63" fmla="*/ 16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68">
                      <a:moveTo>
                        <a:pt x="85" y="168"/>
                      </a:moveTo>
                      <a:lnTo>
                        <a:pt x="94" y="167"/>
                      </a:lnTo>
                      <a:lnTo>
                        <a:pt x="101" y="165"/>
                      </a:lnTo>
                      <a:lnTo>
                        <a:pt x="109" y="164"/>
                      </a:lnTo>
                      <a:lnTo>
                        <a:pt x="117" y="162"/>
                      </a:lnTo>
                      <a:lnTo>
                        <a:pt x="125" y="158"/>
                      </a:lnTo>
                      <a:lnTo>
                        <a:pt x="132" y="153"/>
                      </a:lnTo>
                      <a:lnTo>
                        <a:pt x="139" y="149"/>
                      </a:lnTo>
                      <a:lnTo>
                        <a:pt x="144" y="142"/>
                      </a:lnTo>
                      <a:lnTo>
                        <a:pt x="149" y="137"/>
                      </a:lnTo>
                      <a:lnTo>
                        <a:pt x="154" y="131"/>
                      </a:lnTo>
                      <a:lnTo>
                        <a:pt x="158" y="123"/>
                      </a:lnTo>
                      <a:lnTo>
                        <a:pt x="162" y="117"/>
                      </a:lnTo>
                      <a:lnTo>
                        <a:pt x="164" y="109"/>
                      </a:lnTo>
                      <a:lnTo>
                        <a:pt x="167" y="100"/>
                      </a:lnTo>
                      <a:lnTo>
                        <a:pt x="168" y="92"/>
                      </a:lnTo>
                      <a:lnTo>
                        <a:pt x="168" y="83"/>
                      </a:lnTo>
                      <a:lnTo>
                        <a:pt x="168" y="74"/>
                      </a:lnTo>
                      <a:lnTo>
                        <a:pt x="167" y="66"/>
                      </a:lnTo>
                      <a:lnTo>
                        <a:pt x="164" y="59"/>
                      </a:lnTo>
                      <a:lnTo>
                        <a:pt x="162" y="51"/>
                      </a:lnTo>
                      <a:lnTo>
                        <a:pt x="158" y="43"/>
                      </a:lnTo>
                      <a:lnTo>
                        <a:pt x="154" y="37"/>
                      </a:lnTo>
                      <a:lnTo>
                        <a:pt x="149" y="31"/>
                      </a:lnTo>
                      <a:lnTo>
                        <a:pt x="144" y="24"/>
                      </a:lnTo>
                      <a:lnTo>
                        <a:pt x="139" y="19"/>
                      </a:lnTo>
                      <a:lnTo>
                        <a:pt x="132" y="14"/>
                      </a:lnTo>
                      <a:lnTo>
                        <a:pt x="125" y="10"/>
                      </a:lnTo>
                      <a:lnTo>
                        <a:pt x="117" y="6"/>
                      </a:lnTo>
                      <a:lnTo>
                        <a:pt x="109" y="4"/>
                      </a:lnTo>
                      <a:lnTo>
                        <a:pt x="101" y="1"/>
                      </a:lnTo>
                      <a:lnTo>
                        <a:pt x="94" y="0"/>
                      </a:lnTo>
                      <a:lnTo>
                        <a:pt x="85" y="0"/>
                      </a:lnTo>
                      <a:lnTo>
                        <a:pt x="76" y="0"/>
                      </a:lnTo>
                      <a:lnTo>
                        <a:pt x="68" y="1"/>
                      </a:lnTo>
                      <a:lnTo>
                        <a:pt x="59" y="4"/>
                      </a:lnTo>
                      <a:lnTo>
                        <a:pt x="51" y="6"/>
                      </a:lnTo>
                      <a:lnTo>
                        <a:pt x="45" y="10"/>
                      </a:lnTo>
                      <a:lnTo>
                        <a:pt x="37" y="14"/>
                      </a:lnTo>
                      <a:lnTo>
                        <a:pt x="31" y="19"/>
                      </a:lnTo>
                      <a:lnTo>
                        <a:pt x="26" y="24"/>
                      </a:lnTo>
                      <a:lnTo>
                        <a:pt x="19" y="31"/>
                      </a:lnTo>
                      <a:lnTo>
                        <a:pt x="15" y="37"/>
                      </a:lnTo>
                      <a:lnTo>
                        <a:pt x="10" y="43"/>
                      </a:lnTo>
                      <a:lnTo>
                        <a:pt x="8" y="51"/>
                      </a:lnTo>
                      <a:lnTo>
                        <a:pt x="4" y="59"/>
                      </a:lnTo>
                      <a:lnTo>
                        <a:pt x="3" y="66"/>
                      </a:lnTo>
                      <a:lnTo>
                        <a:pt x="1" y="75"/>
                      </a:lnTo>
                      <a:lnTo>
                        <a:pt x="0" y="83"/>
                      </a:lnTo>
                      <a:lnTo>
                        <a:pt x="1" y="92"/>
                      </a:lnTo>
                      <a:lnTo>
                        <a:pt x="3" y="100"/>
                      </a:lnTo>
                      <a:lnTo>
                        <a:pt x="4" y="109"/>
                      </a:lnTo>
                      <a:lnTo>
                        <a:pt x="8" y="117"/>
                      </a:lnTo>
                      <a:lnTo>
                        <a:pt x="10" y="123"/>
                      </a:lnTo>
                      <a:lnTo>
                        <a:pt x="15" y="131"/>
                      </a:lnTo>
                      <a:lnTo>
                        <a:pt x="19" y="137"/>
                      </a:lnTo>
                      <a:lnTo>
                        <a:pt x="26" y="142"/>
                      </a:lnTo>
                      <a:lnTo>
                        <a:pt x="31" y="149"/>
                      </a:lnTo>
                      <a:lnTo>
                        <a:pt x="37" y="153"/>
                      </a:lnTo>
                      <a:lnTo>
                        <a:pt x="45" y="158"/>
                      </a:lnTo>
                      <a:lnTo>
                        <a:pt x="51" y="162"/>
                      </a:lnTo>
                      <a:lnTo>
                        <a:pt x="59" y="164"/>
                      </a:lnTo>
                      <a:lnTo>
                        <a:pt x="68" y="165"/>
                      </a:lnTo>
                      <a:lnTo>
                        <a:pt x="76" y="167"/>
                      </a:lnTo>
                      <a:lnTo>
                        <a:pt x="85"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MX" noProof="1"/>
                </a:p>
              </p:txBody>
            </p:sp>
            <p:sp>
              <p:nvSpPr>
                <p:cNvPr id="40" name="Forma libre 3405">
                  <a:extLst>
                    <a:ext uri="{FF2B5EF4-FFF2-40B4-BE49-F238E27FC236}">
                      <a16:creationId xmlns:a16="http://schemas.microsoft.com/office/drawing/2014/main" id="{DD2FED7A-94B3-290B-7A56-8DD8F2C2C95B}"/>
                    </a:ext>
                  </a:extLst>
                </p:cNvPr>
                <p:cNvSpPr>
                  <a:spLocks/>
                </p:cNvSpPr>
                <p:nvPr/>
              </p:nvSpPr>
              <p:spPr bwMode="auto">
                <a:xfrm>
                  <a:off x="8243888" y="5999163"/>
                  <a:ext cx="142875" cy="209550"/>
                </a:xfrm>
                <a:custGeom>
                  <a:avLst/>
                  <a:gdLst>
                    <a:gd name="T0" fmla="*/ 352 w 360"/>
                    <a:gd name="T1" fmla="*/ 37 h 529"/>
                    <a:gd name="T2" fmla="*/ 244 w 360"/>
                    <a:gd name="T3" fmla="*/ 1 h 529"/>
                    <a:gd name="T4" fmla="*/ 239 w 360"/>
                    <a:gd name="T5" fmla="*/ 0 h 529"/>
                    <a:gd name="T6" fmla="*/ 235 w 360"/>
                    <a:gd name="T7" fmla="*/ 1 h 529"/>
                    <a:gd name="T8" fmla="*/ 231 w 360"/>
                    <a:gd name="T9" fmla="*/ 4 h 529"/>
                    <a:gd name="T10" fmla="*/ 229 w 360"/>
                    <a:gd name="T11" fmla="*/ 8 h 529"/>
                    <a:gd name="T12" fmla="*/ 180 w 360"/>
                    <a:gd name="T13" fmla="*/ 116 h 529"/>
                    <a:gd name="T14" fmla="*/ 131 w 360"/>
                    <a:gd name="T15" fmla="*/ 8 h 529"/>
                    <a:gd name="T16" fmla="*/ 128 w 360"/>
                    <a:gd name="T17" fmla="*/ 4 h 529"/>
                    <a:gd name="T18" fmla="*/ 125 w 360"/>
                    <a:gd name="T19" fmla="*/ 1 h 529"/>
                    <a:gd name="T20" fmla="*/ 121 w 360"/>
                    <a:gd name="T21" fmla="*/ 0 h 529"/>
                    <a:gd name="T22" fmla="*/ 116 w 360"/>
                    <a:gd name="T23" fmla="*/ 1 h 529"/>
                    <a:gd name="T24" fmla="*/ 8 w 360"/>
                    <a:gd name="T25" fmla="*/ 37 h 529"/>
                    <a:gd name="T26" fmla="*/ 4 w 360"/>
                    <a:gd name="T27" fmla="*/ 39 h 529"/>
                    <a:gd name="T28" fmla="*/ 1 w 360"/>
                    <a:gd name="T29" fmla="*/ 41 h 529"/>
                    <a:gd name="T30" fmla="*/ 0 w 360"/>
                    <a:gd name="T31" fmla="*/ 45 h 529"/>
                    <a:gd name="T32" fmla="*/ 0 w 360"/>
                    <a:gd name="T33" fmla="*/ 49 h 529"/>
                    <a:gd name="T34" fmla="*/ 0 w 360"/>
                    <a:gd name="T35" fmla="*/ 277 h 529"/>
                    <a:gd name="T36" fmla="*/ 0 w 360"/>
                    <a:gd name="T37" fmla="*/ 281 h 529"/>
                    <a:gd name="T38" fmla="*/ 3 w 360"/>
                    <a:gd name="T39" fmla="*/ 285 h 529"/>
                    <a:gd name="T40" fmla="*/ 6 w 360"/>
                    <a:gd name="T41" fmla="*/ 288 h 529"/>
                    <a:gd name="T42" fmla="*/ 12 w 360"/>
                    <a:gd name="T43" fmla="*/ 289 h 529"/>
                    <a:gd name="T44" fmla="*/ 62 w 360"/>
                    <a:gd name="T45" fmla="*/ 289 h 529"/>
                    <a:gd name="T46" fmla="*/ 95 w 360"/>
                    <a:gd name="T47" fmla="*/ 519 h 529"/>
                    <a:gd name="T48" fmla="*/ 98 w 360"/>
                    <a:gd name="T49" fmla="*/ 523 h 529"/>
                    <a:gd name="T50" fmla="*/ 100 w 360"/>
                    <a:gd name="T51" fmla="*/ 527 h 529"/>
                    <a:gd name="T52" fmla="*/ 103 w 360"/>
                    <a:gd name="T53" fmla="*/ 529 h 529"/>
                    <a:gd name="T54" fmla="*/ 108 w 360"/>
                    <a:gd name="T55" fmla="*/ 529 h 529"/>
                    <a:gd name="T56" fmla="*/ 252 w 360"/>
                    <a:gd name="T57" fmla="*/ 529 h 529"/>
                    <a:gd name="T58" fmla="*/ 256 w 360"/>
                    <a:gd name="T59" fmla="*/ 529 h 529"/>
                    <a:gd name="T60" fmla="*/ 259 w 360"/>
                    <a:gd name="T61" fmla="*/ 527 h 529"/>
                    <a:gd name="T62" fmla="*/ 262 w 360"/>
                    <a:gd name="T63" fmla="*/ 523 h 529"/>
                    <a:gd name="T64" fmla="*/ 263 w 360"/>
                    <a:gd name="T65" fmla="*/ 519 h 529"/>
                    <a:gd name="T66" fmla="*/ 298 w 360"/>
                    <a:gd name="T67" fmla="*/ 289 h 529"/>
                    <a:gd name="T68" fmla="*/ 348 w 360"/>
                    <a:gd name="T69" fmla="*/ 289 h 529"/>
                    <a:gd name="T70" fmla="*/ 353 w 360"/>
                    <a:gd name="T71" fmla="*/ 288 h 529"/>
                    <a:gd name="T72" fmla="*/ 357 w 360"/>
                    <a:gd name="T73" fmla="*/ 285 h 529"/>
                    <a:gd name="T74" fmla="*/ 360 w 360"/>
                    <a:gd name="T75" fmla="*/ 281 h 529"/>
                    <a:gd name="T76" fmla="*/ 360 w 360"/>
                    <a:gd name="T77" fmla="*/ 277 h 529"/>
                    <a:gd name="T78" fmla="*/ 360 w 360"/>
                    <a:gd name="T79" fmla="*/ 49 h 529"/>
                    <a:gd name="T80" fmla="*/ 360 w 360"/>
                    <a:gd name="T81" fmla="*/ 45 h 529"/>
                    <a:gd name="T82" fmla="*/ 358 w 360"/>
                    <a:gd name="T83" fmla="*/ 41 h 529"/>
                    <a:gd name="T84" fmla="*/ 354 w 360"/>
                    <a:gd name="T85" fmla="*/ 39 h 529"/>
                    <a:gd name="T86" fmla="*/ 352 w 360"/>
                    <a:gd name="T87" fmla="*/ 3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0" h="529">
                      <a:moveTo>
                        <a:pt x="352" y="37"/>
                      </a:moveTo>
                      <a:lnTo>
                        <a:pt x="244" y="1"/>
                      </a:lnTo>
                      <a:lnTo>
                        <a:pt x="239" y="0"/>
                      </a:lnTo>
                      <a:lnTo>
                        <a:pt x="235" y="1"/>
                      </a:lnTo>
                      <a:lnTo>
                        <a:pt x="231" y="4"/>
                      </a:lnTo>
                      <a:lnTo>
                        <a:pt x="229" y="8"/>
                      </a:lnTo>
                      <a:lnTo>
                        <a:pt x="180" y="116"/>
                      </a:lnTo>
                      <a:lnTo>
                        <a:pt x="131" y="8"/>
                      </a:lnTo>
                      <a:lnTo>
                        <a:pt x="128" y="4"/>
                      </a:lnTo>
                      <a:lnTo>
                        <a:pt x="125" y="1"/>
                      </a:lnTo>
                      <a:lnTo>
                        <a:pt x="121" y="0"/>
                      </a:lnTo>
                      <a:lnTo>
                        <a:pt x="116" y="1"/>
                      </a:lnTo>
                      <a:lnTo>
                        <a:pt x="8" y="37"/>
                      </a:lnTo>
                      <a:lnTo>
                        <a:pt x="4" y="39"/>
                      </a:lnTo>
                      <a:lnTo>
                        <a:pt x="1" y="41"/>
                      </a:lnTo>
                      <a:lnTo>
                        <a:pt x="0" y="45"/>
                      </a:lnTo>
                      <a:lnTo>
                        <a:pt x="0" y="49"/>
                      </a:lnTo>
                      <a:lnTo>
                        <a:pt x="0" y="277"/>
                      </a:lnTo>
                      <a:lnTo>
                        <a:pt x="0" y="281"/>
                      </a:lnTo>
                      <a:lnTo>
                        <a:pt x="3" y="285"/>
                      </a:lnTo>
                      <a:lnTo>
                        <a:pt x="6" y="288"/>
                      </a:lnTo>
                      <a:lnTo>
                        <a:pt x="12" y="289"/>
                      </a:lnTo>
                      <a:lnTo>
                        <a:pt x="62" y="289"/>
                      </a:lnTo>
                      <a:lnTo>
                        <a:pt x="95" y="519"/>
                      </a:lnTo>
                      <a:lnTo>
                        <a:pt x="98" y="523"/>
                      </a:lnTo>
                      <a:lnTo>
                        <a:pt x="100" y="527"/>
                      </a:lnTo>
                      <a:lnTo>
                        <a:pt x="103" y="529"/>
                      </a:lnTo>
                      <a:lnTo>
                        <a:pt x="108" y="529"/>
                      </a:lnTo>
                      <a:lnTo>
                        <a:pt x="252" y="529"/>
                      </a:lnTo>
                      <a:lnTo>
                        <a:pt x="256" y="529"/>
                      </a:lnTo>
                      <a:lnTo>
                        <a:pt x="259" y="527"/>
                      </a:lnTo>
                      <a:lnTo>
                        <a:pt x="262" y="523"/>
                      </a:lnTo>
                      <a:lnTo>
                        <a:pt x="263" y="519"/>
                      </a:lnTo>
                      <a:lnTo>
                        <a:pt x="298" y="289"/>
                      </a:lnTo>
                      <a:lnTo>
                        <a:pt x="348" y="289"/>
                      </a:lnTo>
                      <a:lnTo>
                        <a:pt x="353" y="288"/>
                      </a:lnTo>
                      <a:lnTo>
                        <a:pt x="357" y="285"/>
                      </a:lnTo>
                      <a:lnTo>
                        <a:pt x="360" y="281"/>
                      </a:lnTo>
                      <a:lnTo>
                        <a:pt x="360" y="277"/>
                      </a:lnTo>
                      <a:lnTo>
                        <a:pt x="360" y="49"/>
                      </a:lnTo>
                      <a:lnTo>
                        <a:pt x="360" y="45"/>
                      </a:lnTo>
                      <a:lnTo>
                        <a:pt x="358" y="41"/>
                      </a:lnTo>
                      <a:lnTo>
                        <a:pt x="354" y="39"/>
                      </a:lnTo>
                      <a:lnTo>
                        <a:pt x="352"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MX" noProof="1"/>
                </a:p>
              </p:txBody>
            </p:sp>
          </p:grpSp>
        </p:grpSp>
        <p:sp>
          <p:nvSpPr>
            <p:cNvPr id="22" name="Rectángulo 21">
              <a:extLst>
                <a:ext uri="{FF2B5EF4-FFF2-40B4-BE49-F238E27FC236}">
                  <a16:creationId xmlns:a16="http://schemas.microsoft.com/office/drawing/2014/main" id="{3B23C661-88A7-BA56-6B0F-FCFD652CB388}"/>
                </a:ext>
                <a:ext uri="{C183D7F6-B498-43B3-948B-1728B52AA6E4}">
                  <adec:decorative xmlns:adec="http://schemas.microsoft.com/office/drawing/2017/decorative" val="1"/>
                </a:ext>
              </a:extLst>
            </p:cNvPr>
            <p:cNvSpPr/>
            <p:nvPr/>
          </p:nvSpPr>
          <p:spPr>
            <a:xfrm rot="16200000" flipH="1">
              <a:off x="7870163" y="2343097"/>
              <a:ext cx="2699229" cy="389114"/>
            </a:xfrm>
            <a:prstGeom prst="rect">
              <a:avLst/>
            </a:prstGeom>
            <a:solidFill>
              <a:schemeClr val="bg1"/>
            </a:solidFill>
            <a:ln>
              <a:noFill/>
            </a:ln>
            <a:effectLst>
              <a:outerShdw blurRad="152400" dist="254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1"/>
            </a:p>
          </p:txBody>
        </p:sp>
        <p:pic>
          <p:nvPicPr>
            <p:cNvPr id="23" name="Gráfico 22" descr="Ambulancia con relleno sólido">
              <a:extLst>
                <a:ext uri="{FF2B5EF4-FFF2-40B4-BE49-F238E27FC236}">
                  <a16:creationId xmlns:a16="http://schemas.microsoft.com/office/drawing/2014/main" id="{49FEDF1A-A787-D356-9401-6D7601C1FD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51597" y="2397581"/>
              <a:ext cx="259709" cy="259709"/>
            </a:xfrm>
            <a:prstGeom prst="rect">
              <a:avLst/>
            </a:prstGeom>
          </p:spPr>
        </p:pic>
        <p:sp>
          <p:nvSpPr>
            <p:cNvPr id="24" name="Forma libre 3405">
              <a:extLst>
                <a:ext uri="{FF2B5EF4-FFF2-40B4-BE49-F238E27FC236}">
                  <a16:creationId xmlns:a16="http://schemas.microsoft.com/office/drawing/2014/main" id="{64B91664-2DDD-90AA-CB68-D4FB06E99EB1}"/>
                </a:ext>
              </a:extLst>
            </p:cNvPr>
            <p:cNvSpPr>
              <a:spLocks/>
            </p:cNvSpPr>
            <p:nvPr/>
          </p:nvSpPr>
          <p:spPr bwMode="auto">
            <a:xfrm>
              <a:off x="11297542" y="3098545"/>
              <a:ext cx="59839" cy="108502"/>
            </a:xfrm>
            <a:custGeom>
              <a:avLst/>
              <a:gdLst>
                <a:gd name="T0" fmla="*/ 352 w 360"/>
                <a:gd name="T1" fmla="*/ 37 h 529"/>
                <a:gd name="T2" fmla="*/ 244 w 360"/>
                <a:gd name="T3" fmla="*/ 1 h 529"/>
                <a:gd name="T4" fmla="*/ 239 w 360"/>
                <a:gd name="T5" fmla="*/ 0 h 529"/>
                <a:gd name="T6" fmla="*/ 235 w 360"/>
                <a:gd name="T7" fmla="*/ 1 h 529"/>
                <a:gd name="T8" fmla="*/ 231 w 360"/>
                <a:gd name="T9" fmla="*/ 4 h 529"/>
                <a:gd name="T10" fmla="*/ 229 w 360"/>
                <a:gd name="T11" fmla="*/ 8 h 529"/>
                <a:gd name="T12" fmla="*/ 180 w 360"/>
                <a:gd name="T13" fmla="*/ 116 h 529"/>
                <a:gd name="T14" fmla="*/ 131 w 360"/>
                <a:gd name="T15" fmla="*/ 8 h 529"/>
                <a:gd name="T16" fmla="*/ 128 w 360"/>
                <a:gd name="T17" fmla="*/ 4 h 529"/>
                <a:gd name="T18" fmla="*/ 125 w 360"/>
                <a:gd name="T19" fmla="*/ 1 h 529"/>
                <a:gd name="T20" fmla="*/ 121 w 360"/>
                <a:gd name="T21" fmla="*/ 0 h 529"/>
                <a:gd name="T22" fmla="*/ 116 w 360"/>
                <a:gd name="T23" fmla="*/ 1 h 529"/>
                <a:gd name="T24" fmla="*/ 8 w 360"/>
                <a:gd name="T25" fmla="*/ 37 h 529"/>
                <a:gd name="T26" fmla="*/ 4 w 360"/>
                <a:gd name="T27" fmla="*/ 39 h 529"/>
                <a:gd name="T28" fmla="*/ 1 w 360"/>
                <a:gd name="T29" fmla="*/ 41 h 529"/>
                <a:gd name="T30" fmla="*/ 0 w 360"/>
                <a:gd name="T31" fmla="*/ 45 h 529"/>
                <a:gd name="T32" fmla="*/ 0 w 360"/>
                <a:gd name="T33" fmla="*/ 49 h 529"/>
                <a:gd name="T34" fmla="*/ 0 w 360"/>
                <a:gd name="T35" fmla="*/ 277 h 529"/>
                <a:gd name="T36" fmla="*/ 0 w 360"/>
                <a:gd name="T37" fmla="*/ 281 h 529"/>
                <a:gd name="T38" fmla="*/ 3 w 360"/>
                <a:gd name="T39" fmla="*/ 285 h 529"/>
                <a:gd name="T40" fmla="*/ 6 w 360"/>
                <a:gd name="T41" fmla="*/ 288 h 529"/>
                <a:gd name="T42" fmla="*/ 12 w 360"/>
                <a:gd name="T43" fmla="*/ 289 h 529"/>
                <a:gd name="T44" fmla="*/ 62 w 360"/>
                <a:gd name="T45" fmla="*/ 289 h 529"/>
                <a:gd name="T46" fmla="*/ 95 w 360"/>
                <a:gd name="T47" fmla="*/ 519 h 529"/>
                <a:gd name="T48" fmla="*/ 98 w 360"/>
                <a:gd name="T49" fmla="*/ 523 h 529"/>
                <a:gd name="T50" fmla="*/ 100 w 360"/>
                <a:gd name="T51" fmla="*/ 527 h 529"/>
                <a:gd name="T52" fmla="*/ 103 w 360"/>
                <a:gd name="T53" fmla="*/ 529 h 529"/>
                <a:gd name="T54" fmla="*/ 108 w 360"/>
                <a:gd name="T55" fmla="*/ 529 h 529"/>
                <a:gd name="T56" fmla="*/ 252 w 360"/>
                <a:gd name="T57" fmla="*/ 529 h 529"/>
                <a:gd name="T58" fmla="*/ 256 w 360"/>
                <a:gd name="T59" fmla="*/ 529 h 529"/>
                <a:gd name="T60" fmla="*/ 259 w 360"/>
                <a:gd name="T61" fmla="*/ 527 h 529"/>
                <a:gd name="T62" fmla="*/ 262 w 360"/>
                <a:gd name="T63" fmla="*/ 523 h 529"/>
                <a:gd name="T64" fmla="*/ 263 w 360"/>
                <a:gd name="T65" fmla="*/ 519 h 529"/>
                <a:gd name="T66" fmla="*/ 298 w 360"/>
                <a:gd name="T67" fmla="*/ 289 h 529"/>
                <a:gd name="T68" fmla="*/ 348 w 360"/>
                <a:gd name="T69" fmla="*/ 289 h 529"/>
                <a:gd name="T70" fmla="*/ 353 w 360"/>
                <a:gd name="T71" fmla="*/ 288 h 529"/>
                <a:gd name="T72" fmla="*/ 357 w 360"/>
                <a:gd name="T73" fmla="*/ 285 h 529"/>
                <a:gd name="T74" fmla="*/ 360 w 360"/>
                <a:gd name="T75" fmla="*/ 281 h 529"/>
                <a:gd name="T76" fmla="*/ 360 w 360"/>
                <a:gd name="T77" fmla="*/ 277 h 529"/>
                <a:gd name="T78" fmla="*/ 360 w 360"/>
                <a:gd name="T79" fmla="*/ 49 h 529"/>
                <a:gd name="T80" fmla="*/ 360 w 360"/>
                <a:gd name="T81" fmla="*/ 45 h 529"/>
                <a:gd name="T82" fmla="*/ 358 w 360"/>
                <a:gd name="T83" fmla="*/ 41 h 529"/>
                <a:gd name="T84" fmla="*/ 354 w 360"/>
                <a:gd name="T85" fmla="*/ 39 h 529"/>
                <a:gd name="T86" fmla="*/ 352 w 360"/>
                <a:gd name="T87" fmla="*/ 3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0" h="529">
                  <a:moveTo>
                    <a:pt x="352" y="37"/>
                  </a:moveTo>
                  <a:lnTo>
                    <a:pt x="244" y="1"/>
                  </a:lnTo>
                  <a:lnTo>
                    <a:pt x="239" y="0"/>
                  </a:lnTo>
                  <a:lnTo>
                    <a:pt x="235" y="1"/>
                  </a:lnTo>
                  <a:lnTo>
                    <a:pt x="231" y="4"/>
                  </a:lnTo>
                  <a:lnTo>
                    <a:pt x="229" y="8"/>
                  </a:lnTo>
                  <a:lnTo>
                    <a:pt x="180" y="116"/>
                  </a:lnTo>
                  <a:lnTo>
                    <a:pt x="131" y="8"/>
                  </a:lnTo>
                  <a:lnTo>
                    <a:pt x="128" y="4"/>
                  </a:lnTo>
                  <a:lnTo>
                    <a:pt x="125" y="1"/>
                  </a:lnTo>
                  <a:lnTo>
                    <a:pt x="121" y="0"/>
                  </a:lnTo>
                  <a:lnTo>
                    <a:pt x="116" y="1"/>
                  </a:lnTo>
                  <a:lnTo>
                    <a:pt x="8" y="37"/>
                  </a:lnTo>
                  <a:lnTo>
                    <a:pt x="4" y="39"/>
                  </a:lnTo>
                  <a:lnTo>
                    <a:pt x="1" y="41"/>
                  </a:lnTo>
                  <a:lnTo>
                    <a:pt x="0" y="45"/>
                  </a:lnTo>
                  <a:lnTo>
                    <a:pt x="0" y="49"/>
                  </a:lnTo>
                  <a:lnTo>
                    <a:pt x="0" y="277"/>
                  </a:lnTo>
                  <a:lnTo>
                    <a:pt x="0" y="281"/>
                  </a:lnTo>
                  <a:lnTo>
                    <a:pt x="3" y="285"/>
                  </a:lnTo>
                  <a:lnTo>
                    <a:pt x="6" y="288"/>
                  </a:lnTo>
                  <a:lnTo>
                    <a:pt x="12" y="289"/>
                  </a:lnTo>
                  <a:lnTo>
                    <a:pt x="62" y="289"/>
                  </a:lnTo>
                  <a:lnTo>
                    <a:pt x="95" y="519"/>
                  </a:lnTo>
                  <a:lnTo>
                    <a:pt x="98" y="523"/>
                  </a:lnTo>
                  <a:lnTo>
                    <a:pt x="100" y="527"/>
                  </a:lnTo>
                  <a:lnTo>
                    <a:pt x="103" y="529"/>
                  </a:lnTo>
                  <a:lnTo>
                    <a:pt x="108" y="529"/>
                  </a:lnTo>
                  <a:lnTo>
                    <a:pt x="252" y="529"/>
                  </a:lnTo>
                  <a:lnTo>
                    <a:pt x="256" y="529"/>
                  </a:lnTo>
                  <a:lnTo>
                    <a:pt x="259" y="527"/>
                  </a:lnTo>
                  <a:lnTo>
                    <a:pt x="262" y="523"/>
                  </a:lnTo>
                  <a:lnTo>
                    <a:pt x="263" y="519"/>
                  </a:lnTo>
                  <a:lnTo>
                    <a:pt x="298" y="289"/>
                  </a:lnTo>
                  <a:lnTo>
                    <a:pt x="348" y="289"/>
                  </a:lnTo>
                  <a:lnTo>
                    <a:pt x="353" y="288"/>
                  </a:lnTo>
                  <a:lnTo>
                    <a:pt x="357" y="285"/>
                  </a:lnTo>
                  <a:lnTo>
                    <a:pt x="360" y="281"/>
                  </a:lnTo>
                  <a:lnTo>
                    <a:pt x="360" y="277"/>
                  </a:lnTo>
                  <a:lnTo>
                    <a:pt x="360" y="49"/>
                  </a:lnTo>
                  <a:lnTo>
                    <a:pt x="360" y="45"/>
                  </a:lnTo>
                  <a:lnTo>
                    <a:pt x="358" y="41"/>
                  </a:lnTo>
                  <a:lnTo>
                    <a:pt x="354" y="39"/>
                  </a:lnTo>
                  <a:lnTo>
                    <a:pt x="352" y="3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MX" noProof="1"/>
            </a:p>
          </p:txBody>
        </p:sp>
        <p:sp>
          <p:nvSpPr>
            <p:cNvPr id="25" name="Forma libre 3404">
              <a:extLst>
                <a:ext uri="{FF2B5EF4-FFF2-40B4-BE49-F238E27FC236}">
                  <a16:creationId xmlns:a16="http://schemas.microsoft.com/office/drawing/2014/main" id="{67A84405-AC44-1A46-A479-DC9EFDB19B2B}"/>
                </a:ext>
              </a:extLst>
            </p:cNvPr>
            <p:cNvSpPr>
              <a:spLocks/>
            </p:cNvSpPr>
            <p:nvPr/>
          </p:nvSpPr>
          <p:spPr bwMode="auto">
            <a:xfrm>
              <a:off x="11312833" y="3056717"/>
              <a:ext cx="28590" cy="34523"/>
            </a:xfrm>
            <a:custGeom>
              <a:avLst/>
              <a:gdLst>
                <a:gd name="T0" fmla="*/ 94 w 168"/>
                <a:gd name="T1" fmla="*/ 167 h 168"/>
                <a:gd name="T2" fmla="*/ 109 w 168"/>
                <a:gd name="T3" fmla="*/ 164 h 168"/>
                <a:gd name="T4" fmla="*/ 125 w 168"/>
                <a:gd name="T5" fmla="*/ 158 h 168"/>
                <a:gd name="T6" fmla="*/ 139 w 168"/>
                <a:gd name="T7" fmla="*/ 149 h 168"/>
                <a:gd name="T8" fmla="*/ 149 w 168"/>
                <a:gd name="T9" fmla="*/ 137 h 168"/>
                <a:gd name="T10" fmla="*/ 158 w 168"/>
                <a:gd name="T11" fmla="*/ 123 h 168"/>
                <a:gd name="T12" fmla="*/ 164 w 168"/>
                <a:gd name="T13" fmla="*/ 109 h 168"/>
                <a:gd name="T14" fmla="*/ 168 w 168"/>
                <a:gd name="T15" fmla="*/ 92 h 168"/>
                <a:gd name="T16" fmla="*/ 168 w 168"/>
                <a:gd name="T17" fmla="*/ 74 h 168"/>
                <a:gd name="T18" fmla="*/ 164 w 168"/>
                <a:gd name="T19" fmla="*/ 59 h 168"/>
                <a:gd name="T20" fmla="*/ 158 w 168"/>
                <a:gd name="T21" fmla="*/ 43 h 168"/>
                <a:gd name="T22" fmla="*/ 149 w 168"/>
                <a:gd name="T23" fmla="*/ 31 h 168"/>
                <a:gd name="T24" fmla="*/ 139 w 168"/>
                <a:gd name="T25" fmla="*/ 19 h 168"/>
                <a:gd name="T26" fmla="*/ 125 w 168"/>
                <a:gd name="T27" fmla="*/ 10 h 168"/>
                <a:gd name="T28" fmla="*/ 109 w 168"/>
                <a:gd name="T29" fmla="*/ 4 h 168"/>
                <a:gd name="T30" fmla="*/ 94 w 168"/>
                <a:gd name="T31" fmla="*/ 0 h 168"/>
                <a:gd name="T32" fmla="*/ 76 w 168"/>
                <a:gd name="T33" fmla="*/ 0 h 168"/>
                <a:gd name="T34" fmla="*/ 59 w 168"/>
                <a:gd name="T35" fmla="*/ 4 h 168"/>
                <a:gd name="T36" fmla="*/ 45 w 168"/>
                <a:gd name="T37" fmla="*/ 10 h 168"/>
                <a:gd name="T38" fmla="*/ 31 w 168"/>
                <a:gd name="T39" fmla="*/ 19 h 168"/>
                <a:gd name="T40" fmla="*/ 19 w 168"/>
                <a:gd name="T41" fmla="*/ 31 h 168"/>
                <a:gd name="T42" fmla="*/ 10 w 168"/>
                <a:gd name="T43" fmla="*/ 43 h 168"/>
                <a:gd name="T44" fmla="*/ 4 w 168"/>
                <a:gd name="T45" fmla="*/ 59 h 168"/>
                <a:gd name="T46" fmla="*/ 1 w 168"/>
                <a:gd name="T47" fmla="*/ 75 h 168"/>
                <a:gd name="T48" fmla="*/ 1 w 168"/>
                <a:gd name="T49" fmla="*/ 92 h 168"/>
                <a:gd name="T50" fmla="*/ 4 w 168"/>
                <a:gd name="T51" fmla="*/ 109 h 168"/>
                <a:gd name="T52" fmla="*/ 10 w 168"/>
                <a:gd name="T53" fmla="*/ 123 h 168"/>
                <a:gd name="T54" fmla="*/ 19 w 168"/>
                <a:gd name="T55" fmla="*/ 137 h 168"/>
                <a:gd name="T56" fmla="*/ 31 w 168"/>
                <a:gd name="T57" fmla="*/ 149 h 168"/>
                <a:gd name="T58" fmla="*/ 45 w 168"/>
                <a:gd name="T59" fmla="*/ 158 h 168"/>
                <a:gd name="T60" fmla="*/ 59 w 168"/>
                <a:gd name="T61" fmla="*/ 164 h 168"/>
                <a:gd name="T62" fmla="*/ 76 w 168"/>
                <a:gd name="T63" fmla="*/ 16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68">
                  <a:moveTo>
                    <a:pt x="85" y="168"/>
                  </a:moveTo>
                  <a:lnTo>
                    <a:pt x="94" y="167"/>
                  </a:lnTo>
                  <a:lnTo>
                    <a:pt x="101" y="165"/>
                  </a:lnTo>
                  <a:lnTo>
                    <a:pt x="109" y="164"/>
                  </a:lnTo>
                  <a:lnTo>
                    <a:pt x="117" y="162"/>
                  </a:lnTo>
                  <a:lnTo>
                    <a:pt x="125" y="158"/>
                  </a:lnTo>
                  <a:lnTo>
                    <a:pt x="132" y="153"/>
                  </a:lnTo>
                  <a:lnTo>
                    <a:pt x="139" y="149"/>
                  </a:lnTo>
                  <a:lnTo>
                    <a:pt x="144" y="142"/>
                  </a:lnTo>
                  <a:lnTo>
                    <a:pt x="149" y="137"/>
                  </a:lnTo>
                  <a:lnTo>
                    <a:pt x="154" y="131"/>
                  </a:lnTo>
                  <a:lnTo>
                    <a:pt x="158" y="123"/>
                  </a:lnTo>
                  <a:lnTo>
                    <a:pt x="162" y="117"/>
                  </a:lnTo>
                  <a:lnTo>
                    <a:pt x="164" y="109"/>
                  </a:lnTo>
                  <a:lnTo>
                    <a:pt x="167" y="100"/>
                  </a:lnTo>
                  <a:lnTo>
                    <a:pt x="168" y="92"/>
                  </a:lnTo>
                  <a:lnTo>
                    <a:pt x="168" y="83"/>
                  </a:lnTo>
                  <a:lnTo>
                    <a:pt x="168" y="74"/>
                  </a:lnTo>
                  <a:lnTo>
                    <a:pt x="167" y="66"/>
                  </a:lnTo>
                  <a:lnTo>
                    <a:pt x="164" y="59"/>
                  </a:lnTo>
                  <a:lnTo>
                    <a:pt x="162" y="51"/>
                  </a:lnTo>
                  <a:lnTo>
                    <a:pt x="158" y="43"/>
                  </a:lnTo>
                  <a:lnTo>
                    <a:pt x="154" y="37"/>
                  </a:lnTo>
                  <a:lnTo>
                    <a:pt x="149" y="31"/>
                  </a:lnTo>
                  <a:lnTo>
                    <a:pt x="144" y="24"/>
                  </a:lnTo>
                  <a:lnTo>
                    <a:pt x="139" y="19"/>
                  </a:lnTo>
                  <a:lnTo>
                    <a:pt x="132" y="14"/>
                  </a:lnTo>
                  <a:lnTo>
                    <a:pt x="125" y="10"/>
                  </a:lnTo>
                  <a:lnTo>
                    <a:pt x="117" y="6"/>
                  </a:lnTo>
                  <a:lnTo>
                    <a:pt x="109" y="4"/>
                  </a:lnTo>
                  <a:lnTo>
                    <a:pt x="101" y="1"/>
                  </a:lnTo>
                  <a:lnTo>
                    <a:pt x="94" y="0"/>
                  </a:lnTo>
                  <a:lnTo>
                    <a:pt x="85" y="0"/>
                  </a:lnTo>
                  <a:lnTo>
                    <a:pt x="76" y="0"/>
                  </a:lnTo>
                  <a:lnTo>
                    <a:pt x="68" y="1"/>
                  </a:lnTo>
                  <a:lnTo>
                    <a:pt x="59" y="4"/>
                  </a:lnTo>
                  <a:lnTo>
                    <a:pt x="51" y="6"/>
                  </a:lnTo>
                  <a:lnTo>
                    <a:pt x="45" y="10"/>
                  </a:lnTo>
                  <a:lnTo>
                    <a:pt x="37" y="14"/>
                  </a:lnTo>
                  <a:lnTo>
                    <a:pt x="31" y="19"/>
                  </a:lnTo>
                  <a:lnTo>
                    <a:pt x="26" y="24"/>
                  </a:lnTo>
                  <a:lnTo>
                    <a:pt x="19" y="31"/>
                  </a:lnTo>
                  <a:lnTo>
                    <a:pt x="15" y="37"/>
                  </a:lnTo>
                  <a:lnTo>
                    <a:pt x="10" y="43"/>
                  </a:lnTo>
                  <a:lnTo>
                    <a:pt x="8" y="51"/>
                  </a:lnTo>
                  <a:lnTo>
                    <a:pt x="4" y="59"/>
                  </a:lnTo>
                  <a:lnTo>
                    <a:pt x="3" y="66"/>
                  </a:lnTo>
                  <a:lnTo>
                    <a:pt x="1" y="75"/>
                  </a:lnTo>
                  <a:lnTo>
                    <a:pt x="0" y="83"/>
                  </a:lnTo>
                  <a:lnTo>
                    <a:pt x="1" y="92"/>
                  </a:lnTo>
                  <a:lnTo>
                    <a:pt x="3" y="100"/>
                  </a:lnTo>
                  <a:lnTo>
                    <a:pt x="4" y="109"/>
                  </a:lnTo>
                  <a:lnTo>
                    <a:pt x="8" y="117"/>
                  </a:lnTo>
                  <a:lnTo>
                    <a:pt x="10" y="123"/>
                  </a:lnTo>
                  <a:lnTo>
                    <a:pt x="15" y="131"/>
                  </a:lnTo>
                  <a:lnTo>
                    <a:pt x="19" y="137"/>
                  </a:lnTo>
                  <a:lnTo>
                    <a:pt x="26" y="142"/>
                  </a:lnTo>
                  <a:lnTo>
                    <a:pt x="31" y="149"/>
                  </a:lnTo>
                  <a:lnTo>
                    <a:pt x="37" y="153"/>
                  </a:lnTo>
                  <a:lnTo>
                    <a:pt x="45" y="158"/>
                  </a:lnTo>
                  <a:lnTo>
                    <a:pt x="51" y="162"/>
                  </a:lnTo>
                  <a:lnTo>
                    <a:pt x="59" y="164"/>
                  </a:lnTo>
                  <a:lnTo>
                    <a:pt x="68" y="165"/>
                  </a:lnTo>
                  <a:lnTo>
                    <a:pt x="76" y="167"/>
                  </a:lnTo>
                  <a:lnTo>
                    <a:pt x="85" y="16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MX" noProof="1"/>
            </a:p>
          </p:txBody>
        </p:sp>
      </p:grpSp>
      <p:grpSp>
        <p:nvGrpSpPr>
          <p:cNvPr id="43" name="Grupo 42">
            <a:extLst>
              <a:ext uri="{FF2B5EF4-FFF2-40B4-BE49-F238E27FC236}">
                <a16:creationId xmlns:a16="http://schemas.microsoft.com/office/drawing/2014/main" id="{6E178C7B-374B-6420-4AEB-AAB426CF9A83}"/>
              </a:ext>
            </a:extLst>
          </p:cNvPr>
          <p:cNvGrpSpPr/>
          <p:nvPr/>
        </p:nvGrpSpPr>
        <p:grpSpPr>
          <a:xfrm>
            <a:off x="6467805" y="3825467"/>
            <a:ext cx="5217362" cy="2699229"/>
            <a:chOff x="6391299" y="1188039"/>
            <a:chExt cx="5217362" cy="2699229"/>
          </a:xfrm>
        </p:grpSpPr>
        <p:sp>
          <p:nvSpPr>
            <p:cNvPr id="44" name="Rectángulo 43">
              <a:extLst>
                <a:ext uri="{FF2B5EF4-FFF2-40B4-BE49-F238E27FC236}">
                  <a16:creationId xmlns:a16="http://schemas.microsoft.com/office/drawing/2014/main" id="{EF1FA07F-9818-C3F5-523E-FFFF2A826AE0}"/>
                </a:ext>
                <a:ext uri="{C183D7F6-B498-43B3-948B-1728B52AA6E4}">
                  <adec:decorative xmlns:adec="http://schemas.microsoft.com/office/drawing/2017/decorative" val="1"/>
                </a:ext>
              </a:extLst>
            </p:cNvPr>
            <p:cNvSpPr/>
            <p:nvPr/>
          </p:nvSpPr>
          <p:spPr>
            <a:xfrm>
              <a:off x="6403267" y="1188039"/>
              <a:ext cx="3039642" cy="2699228"/>
            </a:xfrm>
            <a:prstGeom prst="rect">
              <a:avLst/>
            </a:prstGeom>
            <a:pattFill prst="lt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1"/>
            </a:p>
          </p:txBody>
        </p:sp>
        <p:graphicFrame>
          <p:nvGraphicFramePr>
            <p:cNvPr id="45" name="Gráfico 44" descr="Este es un gráfico ">
              <a:extLst>
                <a:ext uri="{FF2B5EF4-FFF2-40B4-BE49-F238E27FC236}">
                  <a16:creationId xmlns:a16="http://schemas.microsoft.com/office/drawing/2014/main" id="{F2C8417A-CAF9-085F-6933-A501FBAEF551}"/>
                </a:ext>
              </a:extLst>
            </p:cNvPr>
            <p:cNvGraphicFramePr/>
            <p:nvPr>
              <p:extLst>
                <p:ext uri="{D42A27DB-BD31-4B8C-83A1-F6EECF244321}">
                  <p14:modId xmlns:p14="http://schemas.microsoft.com/office/powerpoint/2010/main" val="4212720882"/>
                </p:ext>
              </p:extLst>
            </p:nvPr>
          </p:nvGraphicFramePr>
          <p:xfrm>
            <a:off x="6391299" y="1189169"/>
            <a:ext cx="2650054" cy="2687719"/>
          </p:xfrm>
          <a:graphic>
            <a:graphicData uri="http://schemas.openxmlformats.org/drawingml/2006/chart">
              <c:chart xmlns:c="http://schemas.openxmlformats.org/drawingml/2006/chart" xmlns:r="http://schemas.openxmlformats.org/officeDocument/2006/relationships" r:id="rId8"/>
            </a:graphicData>
          </a:graphic>
        </p:graphicFrame>
        <p:grpSp>
          <p:nvGrpSpPr>
            <p:cNvPr id="46" name="Grupo 45">
              <a:extLst>
                <a:ext uri="{FF2B5EF4-FFF2-40B4-BE49-F238E27FC236}">
                  <a16:creationId xmlns:a16="http://schemas.microsoft.com/office/drawing/2014/main" id="{1B48A6E4-7FFF-0CAD-65AB-D5FC8495C602}"/>
                </a:ext>
              </a:extLst>
            </p:cNvPr>
            <p:cNvGrpSpPr/>
            <p:nvPr/>
          </p:nvGrpSpPr>
          <p:grpSpPr>
            <a:xfrm>
              <a:off x="9053321" y="1653584"/>
              <a:ext cx="2555340" cy="1701768"/>
              <a:chOff x="9052460" y="1447833"/>
              <a:chExt cx="2942397" cy="1648904"/>
            </a:xfrm>
          </p:grpSpPr>
          <p:sp>
            <p:nvSpPr>
              <p:cNvPr id="51" name="Rectángulo: Esquinas redondeadas 57">
                <a:extLst>
                  <a:ext uri="{FF2B5EF4-FFF2-40B4-BE49-F238E27FC236}">
                    <a16:creationId xmlns:a16="http://schemas.microsoft.com/office/drawing/2014/main" id="{00C54640-FF0C-AD7E-0EF2-2D3E3D765BF2}"/>
                  </a:ext>
                  <a:ext uri="{C183D7F6-B498-43B3-948B-1728B52AA6E4}">
                    <adec:decorative xmlns:adec="http://schemas.microsoft.com/office/drawing/2017/decorative" val="1"/>
                  </a:ext>
                </a:extLst>
              </p:cNvPr>
              <p:cNvSpPr/>
              <p:nvPr/>
            </p:nvSpPr>
            <p:spPr>
              <a:xfrm>
                <a:off x="9052460" y="2692970"/>
                <a:ext cx="2942397" cy="403767"/>
              </a:xfrm>
              <a:prstGeom prst="roundRect">
                <a:avLst>
                  <a:gd name="adj" fmla="val 50000"/>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1"/>
              </a:p>
            </p:txBody>
          </p:sp>
          <p:sp>
            <p:nvSpPr>
              <p:cNvPr id="52" name="Rectángulo: Esquinas redondeadas 56">
                <a:extLst>
                  <a:ext uri="{FF2B5EF4-FFF2-40B4-BE49-F238E27FC236}">
                    <a16:creationId xmlns:a16="http://schemas.microsoft.com/office/drawing/2014/main" id="{21CEABD0-055F-0FC8-1192-DF4E6D8E6FEC}"/>
                  </a:ext>
                  <a:ext uri="{C183D7F6-B498-43B3-948B-1728B52AA6E4}">
                    <adec:decorative xmlns:adec="http://schemas.microsoft.com/office/drawing/2017/decorative" val="1"/>
                  </a:ext>
                </a:extLst>
              </p:cNvPr>
              <p:cNvSpPr/>
              <p:nvPr/>
            </p:nvSpPr>
            <p:spPr>
              <a:xfrm>
                <a:off x="9052460" y="2083120"/>
                <a:ext cx="2942397" cy="430887"/>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1"/>
              </a:p>
            </p:txBody>
          </p:sp>
          <p:sp>
            <p:nvSpPr>
              <p:cNvPr id="53" name="Rectángulo: Esquinas redondeadas 55">
                <a:extLst>
                  <a:ext uri="{FF2B5EF4-FFF2-40B4-BE49-F238E27FC236}">
                    <a16:creationId xmlns:a16="http://schemas.microsoft.com/office/drawing/2014/main" id="{C84A99A5-F83D-0AE9-BD53-D82B266A0729}"/>
                  </a:ext>
                  <a:ext uri="{C183D7F6-B498-43B3-948B-1728B52AA6E4}">
                    <adec:decorative xmlns:adec="http://schemas.microsoft.com/office/drawing/2017/decorative" val="1"/>
                  </a:ext>
                </a:extLst>
              </p:cNvPr>
              <p:cNvSpPr/>
              <p:nvPr/>
            </p:nvSpPr>
            <p:spPr>
              <a:xfrm>
                <a:off x="9052460" y="1447833"/>
                <a:ext cx="2942397" cy="469117"/>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1"/>
              </a:p>
            </p:txBody>
          </p:sp>
          <p:sp>
            <p:nvSpPr>
              <p:cNvPr id="54" name="Cuadro de texto 47">
                <a:extLst>
                  <a:ext uri="{FF2B5EF4-FFF2-40B4-BE49-F238E27FC236}">
                    <a16:creationId xmlns:a16="http://schemas.microsoft.com/office/drawing/2014/main" id="{A6E98A94-DA9F-F471-47E7-8ED600F6C36D}"/>
                  </a:ext>
                </a:extLst>
              </p:cNvPr>
              <p:cNvSpPr txBox="1"/>
              <p:nvPr/>
            </p:nvSpPr>
            <p:spPr>
              <a:xfrm>
                <a:off x="9549597" y="1478421"/>
                <a:ext cx="1923994" cy="417502"/>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s-MX" sz="1400" noProof="1">
                    <a:solidFill>
                      <a:schemeClr val="bg1"/>
                    </a:solidFill>
                  </a:rPr>
                  <a:t>Egresos de Sunat</a:t>
                </a:r>
              </a:p>
              <a:p>
                <a:pPr rtl="0"/>
                <a:r>
                  <a:rPr lang="es-MX" sz="1400" noProof="1">
                    <a:solidFill>
                      <a:schemeClr val="bg1"/>
                    </a:solidFill>
                  </a:rPr>
                  <a:t>S/ 24 437</a:t>
                </a:r>
              </a:p>
            </p:txBody>
          </p:sp>
          <p:sp>
            <p:nvSpPr>
              <p:cNvPr id="55" name="Elipse 54">
                <a:extLst>
                  <a:ext uri="{FF2B5EF4-FFF2-40B4-BE49-F238E27FC236}">
                    <a16:creationId xmlns:a16="http://schemas.microsoft.com/office/drawing/2014/main" id="{C6E7B363-BA6C-6DB0-CB59-E456B39CB36F}"/>
                  </a:ext>
                  <a:ext uri="{C183D7F6-B498-43B3-948B-1728B52AA6E4}">
                    <adec:decorative xmlns:adec="http://schemas.microsoft.com/office/drawing/2017/decorative" val="1"/>
                  </a:ext>
                </a:extLst>
              </p:cNvPr>
              <p:cNvSpPr/>
              <p:nvPr/>
            </p:nvSpPr>
            <p:spPr>
              <a:xfrm>
                <a:off x="11521137" y="1543656"/>
                <a:ext cx="418012" cy="287030"/>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1"/>
              </a:p>
            </p:txBody>
          </p:sp>
          <p:sp>
            <p:nvSpPr>
              <p:cNvPr id="56" name="Cuadro de texto 47">
                <a:extLst>
                  <a:ext uri="{FF2B5EF4-FFF2-40B4-BE49-F238E27FC236}">
                    <a16:creationId xmlns:a16="http://schemas.microsoft.com/office/drawing/2014/main" id="{7140ACB6-EE5A-D7CC-CAE2-AE41A9009FE8}"/>
                  </a:ext>
                </a:extLst>
              </p:cNvPr>
              <p:cNvSpPr txBox="1"/>
              <p:nvPr/>
            </p:nvSpPr>
            <p:spPr>
              <a:xfrm>
                <a:off x="9549597" y="2090396"/>
                <a:ext cx="1923994" cy="387681"/>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s-MX" sz="1200" noProof="1">
                    <a:solidFill>
                      <a:schemeClr val="bg1"/>
                    </a:solidFill>
                  </a:rPr>
                  <a:t>Ent. de gastos e inversión </a:t>
                </a:r>
                <a:endParaRPr lang="es-MX" sz="1400" noProof="1">
                  <a:solidFill>
                    <a:schemeClr val="bg1"/>
                  </a:solidFill>
                </a:endParaRPr>
              </a:p>
              <a:p>
                <a:pPr rtl="0"/>
                <a:r>
                  <a:rPr lang="es-MX" sz="1400" noProof="1">
                    <a:solidFill>
                      <a:schemeClr val="bg1"/>
                    </a:solidFill>
                  </a:rPr>
                  <a:t>S/ 209 903</a:t>
                </a:r>
              </a:p>
            </p:txBody>
          </p:sp>
          <p:sp>
            <p:nvSpPr>
              <p:cNvPr id="57" name="Cuadro de texto 47">
                <a:extLst>
                  <a:ext uri="{FF2B5EF4-FFF2-40B4-BE49-F238E27FC236}">
                    <a16:creationId xmlns:a16="http://schemas.microsoft.com/office/drawing/2014/main" id="{5F268BB6-E153-D16B-50B0-E3CE47140851}"/>
                  </a:ext>
                </a:extLst>
              </p:cNvPr>
              <p:cNvSpPr txBox="1"/>
              <p:nvPr/>
            </p:nvSpPr>
            <p:spPr>
              <a:xfrm>
                <a:off x="9549597" y="2672543"/>
                <a:ext cx="1923994" cy="417502"/>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s-MX" sz="1400" noProof="1">
                    <a:solidFill>
                      <a:schemeClr val="bg1"/>
                    </a:solidFill>
                  </a:rPr>
                  <a:t>Egresos varios</a:t>
                </a:r>
              </a:p>
              <a:p>
                <a:pPr rtl="0"/>
                <a:r>
                  <a:rPr lang="es-MX" sz="1400" noProof="1">
                    <a:solidFill>
                      <a:schemeClr val="bg1"/>
                    </a:solidFill>
                  </a:rPr>
                  <a:t>S/ 5 862</a:t>
                </a:r>
              </a:p>
            </p:txBody>
          </p:sp>
          <p:sp>
            <p:nvSpPr>
              <p:cNvPr id="58" name="Elipse 57">
                <a:extLst>
                  <a:ext uri="{FF2B5EF4-FFF2-40B4-BE49-F238E27FC236}">
                    <a16:creationId xmlns:a16="http://schemas.microsoft.com/office/drawing/2014/main" id="{014939D7-CBB6-5009-95C6-AB62813F8C43}"/>
                  </a:ext>
                  <a:ext uri="{C183D7F6-B498-43B3-948B-1728B52AA6E4}">
                    <adec:decorative xmlns:adec="http://schemas.microsoft.com/office/drawing/2017/decorative" val="1"/>
                  </a:ext>
                </a:extLst>
              </p:cNvPr>
              <p:cNvSpPr/>
              <p:nvPr/>
            </p:nvSpPr>
            <p:spPr>
              <a:xfrm>
                <a:off x="11521137" y="2737777"/>
                <a:ext cx="426787" cy="312812"/>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1"/>
              </a:p>
            </p:txBody>
          </p:sp>
          <p:sp>
            <p:nvSpPr>
              <p:cNvPr id="59" name="Forma libre 3073" descr="Ícono de un trofeo.">
                <a:extLst>
                  <a:ext uri="{FF2B5EF4-FFF2-40B4-BE49-F238E27FC236}">
                    <a16:creationId xmlns:a16="http://schemas.microsoft.com/office/drawing/2014/main" id="{05AAA2C1-94F9-79BC-6580-71BA2C17658C}"/>
                  </a:ext>
                </a:extLst>
              </p:cNvPr>
              <p:cNvSpPr>
                <a:spLocks noEditPoints="1"/>
              </p:cNvSpPr>
              <p:nvPr/>
            </p:nvSpPr>
            <p:spPr bwMode="auto">
              <a:xfrm>
                <a:off x="11662099" y="1615491"/>
                <a:ext cx="137804" cy="143361"/>
              </a:xfrm>
              <a:custGeom>
                <a:avLst/>
                <a:gdLst>
                  <a:gd name="T0" fmla="*/ 620 w 720"/>
                  <a:gd name="T1" fmla="*/ 289 h 719"/>
                  <a:gd name="T2" fmla="*/ 600 w 720"/>
                  <a:gd name="T3" fmla="*/ 278 h 719"/>
                  <a:gd name="T4" fmla="*/ 636 w 720"/>
                  <a:gd name="T5" fmla="*/ 145 h 719"/>
                  <a:gd name="T6" fmla="*/ 695 w 720"/>
                  <a:gd name="T7" fmla="*/ 114 h 719"/>
                  <a:gd name="T8" fmla="*/ 680 w 720"/>
                  <a:gd name="T9" fmla="*/ 209 h 719"/>
                  <a:gd name="T10" fmla="*/ 645 w 720"/>
                  <a:gd name="T11" fmla="*/ 270 h 719"/>
                  <a:gd name="T12" fmla="*/ 425 w 720"/>
                  <a:gd name="T13" fmla="*/ 278 h 719"/>
                  <a:gd name="T14" fmla="*/ 416 w 720"/>
                  <a:gd name="T15" fmla="*/ 280 h 719"/>
                  <a:gd name="T16" fmla="*/ 298 w 720"/>
                  <a:gd name="T17" fmla="*/ 282 h 719"/>
                  <a:gd name="T18" fmla="*/ 261 w 720"/>
                  <a:gd name="T19" fmla="*/ 160 h 719"/>
                  <a:gd name="T20" fmla="*/ 332 w 720"/>
                  <a:gd name="T21" fmla="*/ 150 h 719"/>
                  <a:gd name="T22" fmla="*/ 364 w 720"/>
                  <a:gd name="T23" fmla="*/ 101 h 719"/>
                  <a:gd name="T24" fmla="*/ 462 w 720"/>
                  <a:gd name="T25" fmla="*/ 158 h 719"/>
                  <a:gd name="T26" fmla="*/ 49 w 720"/>
                  <a:gd name="T27" fmla="*/ 236 h 719"/>
                  <a:gd name="T28" fmla="*/ 29 w 720"/>
                  <a:gd name="T29" fmla="*/ 170 h 719"/>
                  <a:gd name="T30" fmla="*/ 24 w 720"/>
                  <a:gd name="T31" fmla="*/ 72 h 719"/>
                  <a:gd name="T32" fmla="*/ 90 w 720"/>
                  <a:gd name="T33" fmla="*/ 177 h 719"/>
                  <a:gd name="T34" fmla="*/ 129 w 720"/>
                  <a:gd name="T35" fmla="*/ 298 h 719"/>
                  <a:gd name="T36" fmla="*/ 91 w 720"/>
                  <a:gd name="T37" fmla="*/ 284 h 719"/>
                  <a:gd name="T38" fmla="*/ 719 w 720"/>
                  <a:gd name="T39" fmla="*/ 69 h 719"/>
                  <a:gd name="T40" fmla="*/ 712 w 720"/>
                  <a:gd name="T41" fmla="*/ 50 h 719"/>
                  <a:gd name="T42" fmla="*/ 644 w 720"/>
                  <a:gd name="T43" fmla="*/ 21 h 719"/>
                  <a:gd name="T44" fmla="*/ 632 w 720"/>
                  <a:gd name="T45" fmla="*/ 0 h 719"/>
                  <a:gd name="T46" fmla="*/ 77 w 720"/>
                  <a:gd name="T47" fmla="*/ 13 h 719"/>
                  <a:gd name="T48" fmla="*/ 12 w 720"/>
                  <a:gd name="T49" fmla="*/ 48 h 719"/>
                  <a:gd name="T50" fmla="*/ 0 w 720"/>
                  <a:gd name="T51" fmla="*/ 66 h 719"/>
                  <a:gd name="T52" fmla="*/ 6 w 720"/>
                  <a:gd name="T53" fmla="*/ 177 h 719"/>
                  <a:gd name="T54" fmla="*/ 29 w 720"/>
                  <a:gd name="T55" fmla="*/ 250 h 719"/>
                  <a:gd name="T56" fmla="*/ 73 w 720"/>
                  <a:gd name="T57" fmla="*/ 302 h 719"/>
                  <a:gd name="T58" fmla="*/ 130 w 720"/>
                  <a:gd name="T59" fmla="*/ 322 h 719"/>
                  <a:gd name="T60" fmla="*/ 195 w 720"/>
                  <a:gd name="T61" fmla="*/ 379 h 719"/>
                  <a:gd name="T62" fmla="*/ 288 w 720"/>
                  <a:gd name="T63" fmla="*/ 441 h 719"/>
                  <a:gd name="T64" fmla="*/ 312 w 720"/>
                  <a:gd name="T65" fmla="*/ 476 h 719"/>
                  <a:gd name="T66" fmla="*/ 316 w 720"/>
                  <a:gd name="T67" fmla="*/ 529 h 719"/>
                  <a:gd name="T68" fmla="*/ 299 w 720"/>
                  <a:gd name="T69" fmla="*/ 596 h 719"/>
                  <a:gd name="T70" fmla="*/ 262 w 720"/>
                  <a:gd name="T71" fmla="*/ 628 h 719"/>
                  <a:gd name="T72" fmla="*/ 204 w 720"/>
                  <a:gd name="T73" fmla="*/ 635 h 719"/>
                  <a:gd name="T74" fmla="*/ 192 w 720"/>
                  <a:gd name="T75" fmla="*/ 707 h 719"/>
                  <a:gd name="T76" fmla="*/ 515 w 720"/>
                  <a:gd name="T77" fmla="*/ 719 h 719"/>
                  <a:gd name="T78" fmla="*/ 527 w 720"/>
                  <a:gd name="T79" fmla="*/ 647 h 719"/>
                  <a:gd name="T80" fmla="*/ 501 w 720"/>
                  <a:gd name="T81" fmla="*/ 635 h 719"/>
                  <a:gd name="T82" fmla="*/ 445 w 720"/>
                  <a:gd name="T83" fmla="*/ 618 h 719"/>
                  <a:gd name="T84" fmla="*/ 412 w 720"/>
                  <a:gd name="T85" fmla="*/ 577 h 719"/>
                  <a:gd name="T86" fmla="*/ 401 w 720"/>
                  <a:gd name="T87" fmla="*/ 511 h 719"/>
                  <a:gd name="T88" fmla="*/ 410 w 720"/>
                  <a:gd name="T89" fmla="*/ 470 h 719"/>
                  <a:gd name="T90" fmla="*/ 443 w 720"/>
                  <a:gd name="T91" fmla="*/ 431 h 719"/>
                  <a:gd name="T92" fmla="*/ 537 w 720"/>
                  <a:gd name="T93" fmla="*/ 367 h 719"/>
                  <a:gd name="T94" fmla="*/ 601 w 720"/>
                  <a:gd name="T95" fmla="*/ 321 h 719"/>
                  <a:gd name="T96" fmla="*/ 653 w 720"/>
                  <a:gd name="T97" fmla="*/ 295 h 719"/>
                  <a:gd name="T98" fmla="*/ 696 w 720"/>
                  <a:gd name="T99" fmla="*/ 233 h 719"/>
                  <a:gd name="T100" fmla="*/ 718 w 720"/>
                  <a:gd name="T101" fmla="*/ 141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20" h="719">
                    <a:moveTo>
                      <a:pt x="645" y="270"/>
                    </a:moveTo>
                    <a:lnTo>
                      <a:pt x="640" y="276"/>
                    </a:lnTo>
                    <a:lnTo>
                      <a:pt x="633" y="280"/>
                    </a:lnTo>
                    <a:lnTo>
                      <a:pt x="627" y="284"/>
                    </a:lnTo>
                    <a:lnTo>
                      <a:pt x="620" y="289"/>
                    </a:lnTo>
                    <a:lnTo>
                      <a:pt x="614" y="291"/>
                    </a:lnTo>
                    <a:lnTo>
                      <a:pt x="606" y="295"/>
                    </a:lnTo>
                    <a:lnTo>
                      <a:pt x="599" y="296"/>
                    </a:lnTo>
                    <a:lnTo>
                      <a:pt x="590" y="298"/>
                    </a:lnTo>
                    <a:lnTo>
                      <a:pt x="600" y="278"/>
                    </a:lnTo>
                    <a:lnTo>
                      <a:pt x="609" y="257"/>
                    </a:lnTo>
                    <a:lnTo>
                      <a:pt x="618" y="233"/>
                    </a:lnTo>
                    <a:lnTo>
                      <a:pt x="625" y="207"/>
                    </a:lnTo>
                    <a:lnTo>
                      <a:pt x="631" y="177"/>
                    </a:lnTo>
                    <a:lnTo>
                      <a:pt x="636" y="145"/>
                    </a:lnTo>
                    <a:lnTo>
                      <a:pt x="639" y="110"/>
                    </a:lnTo>
                    <a:lnTo>
                      <a:pt x="643" y="72"/>
                    </a:lnTo>
                    <a:lnTo>
                      <a:pt x="695" y="72"/>
                    </a:lnTo>
                    <a:lnTo>
                      <a:pt x="695" y="90"/>
                    </a:lnTo>
                    <a:lnTo>
                      <a:pt x="695" y="114"/>
                    </a:lnTo>
                    <a:lnTo>
                      <a:pt x="694" y="140"/>
                    </a:lnTo>
                    <a:lnTo>
                      <a:pt x="690" y="167"/>
                    </a:lnTo>
                    <a:lnTo>
                      <a:pt x="687" y="182"/>
                    </a:lnTo>
                    <a:lnTo>
                      <a:pt x="684" y="196"/>
                    </a:lnTo>
                    <a:lnTo>
                      <a:pt x="680" y="209"/>
                    </a:lnTo>
                    <a:lnTo>
                      <a:pt x="675" y="223"/>
                    </a:lnTo>
                    <a:lnTo>
                      <a:pt x="669" y="236"/>
                    </a:lnTo>
                    <a:lnTo>
                      <a:pt x="662" y="248"/>
                    </a:lnTo>
                    <a:lnTo>
                      <a:pt x="655" y="259"/>
                    </a:lnTo>
                    <a:lnTo>
                      <a:pt x="645" y="270"/>
                    </a:lnTo>
                    <a:lnTo>
                      <a:pt x="645" y="270"/>
                    </a:lnTo>
                    <a:close/>
                    <a:moveTo>
                      <a:pt x="460" y="160"/>
                    </a:moveTo>
                    <a:lnTo>
                      <a:pt x="402" y="205"/>
                    </a:lnTo>
                    <a:lnTo>
                      <a:pt x="425" y="273"/>
                    </a:lnTo>
                    <a:lnTo>
                      <a:pt x="425" y="278"/>
                    </a:lnTo>
                    <a:lnTo>
                      <a:pt x="424" y="280"/>
                    </a:lnTo>
                    <a:lnTo>
                      <a:pt x="421" y="282"/>
                    </a:lnTo>
                    <a:lnTo>
                      <a:pt x="420" y="282"/>
                    </a:lnTo>
                    <a:lnTo>
                      <a:pt x="418" y="282"/>
                    </a:lnTo>
                    <a:lnTo>
                      <a:pt x="416" y="280"/>
                    </a:lnTo>
                    <a:lnTo>
                      <a:pt x="360" y="235"/>
                    </a:lnTo>
                    <a:lnTo>
                      <a:pt x="304" y="280"/>
                    </a:lnTo>
                    <a:lnTo>
                      <a:pt x="303" y="282"/>
                    </a:lnTo>
                    <a:lnTo>
                      <a:pt x="300" y="282"/>
                    </a:lnTo>
                    <a:lnTo>
                      <a:pt x="298" y="282"/>
                    </a:lnTo>
                    <a:lnTo>
                      <a:pt x="297" y="280"/>
                    </a:lnTo>
                    <a:lnTo>
                      <a:pt x="294" y="278"/>
                    </a:lnTo>
                    <a:lnTo>
                      <a:pt x="294" y="273"/>
                    </a:lnTo>
                    <a:lnTo>
                      <a:pt x="317" y="205"/>
                    </a:lnTo>
                    <a:lnTo>
                      <a:pt x="261" y="160"/>
                    </a:lnTo>
                    <a:lnTo>
                      <a:pt x="259" y="158"/>
                    </a:lnTo>
                    <a:lnTo>
                      <a:pt x="259" y="154"/>
                    </a:lnTo>
                    <a:lnTo>
                      <a:pt x="261" y="151"/>
                    </a:lnTo>
                    <a:lnTo>
                      <a:pt x="264" y="150"/>
                    </a:lnTo>
                    <a:lnTo>
                      <a:pt x="332" y="150"/>
                    </a:lnTo>
                    <a:lnTo>
                      <a:pt x="354" y="101"/>
                    </a:lnTo>
                    <a:lnTo>
                      <a:pt x="356" y="97"/>
                    </a:lnTo>
                    <a:lnTo>
                      <a:pt x="358" y="97"/>
                    </a:lnTo>
                    <a:lnTo>
                      <a:pt x="362" y="97"/>
                    </a:lnTo>
                    <a:lnTo>
                      <a:pt x="364" y="101"/>
                    </a:lnTo>
                    <a:lnTo>
                      <a:pt x="388" y="150"/>
                    </a:lnTo>
                    <a:lnTo>
                      <a:pt x="456" y="150"/>
                    </a:lnTo>
                    <a:lnTo>
                      <a:pt x="460" y="151"/>
                    </a:lnTo>
                    <a:lnTo>
                      <a:pt x="462" y="154"/>
                    </a:lnTo>
                    <a:lnTo>
                      <a:pt x="462" y="158"/>
                    </a:lnTo>
                    <a:lnTo>
                      <a:pt x="460" y="160"/>
                    </a:lnTo>
                    <a:close/>
                    <a:moveTo>
                      <a:pt x="72" y="270"/>
                    </a:moveTo>
                    <a:lnTo>
                      <a:pt x="63" y="260"/>
                    </a:lnTo>
                    <a:lnTo>
                      <a:pt x="55" y="248"/>
                    </a:lnTo>
                    <a:lnTo>
                      <a:pt x="49" y="236"/>
                    </a:lnTo>
                    <a:lnTo>
                      <a:pt x="43" y="225"/>
                    </a:lnTo>
                    <a:lnTo>
                      <a:pt x="38" y="211"/>
                    </a:lnTo>
                    <a:lnTo>
                      <a:pt x="35" y="198"/>
                    </a:lnTo>
                    <a:lnTo>
                      <a:pt x="31" y="184"/>
                    </a:lnTo>
                    <a:lnTo>
                      <a:pt x="29" y="170"/>
                    </a:lnTo>
                    <a:lnTo>
                      <a:pt x="27" y="142"/>
                    </a:lnTo>
                    <a:lnTo>
                      <a:pt x="24" y="116"/>
                    </a:lnTo>
                    <a:lnTo>
                      <a:pt x="24" y="92"/>
                    </a:lnTo>
                    <a:lnTo>
                      <a:pt x="24" y="72"/>
                    </a:lnTo>
                    <a:lnTo>
                      <a:pt x="24" y="72"/>
                    </a:lnTo>
                    <a:lnTo>
                      <a:pt x="24" y="72"/>
                    </a:lnTo>
                    <a:lnTo>
                      <a:pt x="78" y="72"/>
                    </a:lnTo>
                    <a:lnTo>
                      <a:pt x="80" y="110"/>
                    </a:lnTo>
                    <a:lnTo>
                      <a:pt x="85" y="145"/>
                    </a:lnTo>
                    <a:lnTo>
                      <a:pt x="90" y="177"/>
                    </a:lnTo>
                    <a:lnTo>
                      <a:pt x="96" y="207"/>
                    </a:lnTo>
                    <a:lnTo>
                      <a:pt x="103" y="233"/>
                    </a:lnTo>
                    <a:lnTo>
                      <a:pt x="111" y="257"/>
                    </a:lnTo>
                    <a:lnTo>
                      <a:pt x="119" y="278"/>
                    </a:lnTo>
                    <a:lnTo>
                      <a:pt x="129" y="298"/>
                    </a:lnTo>
                    <a:lnTo>
                      <a:pt x="121" y="296"/>
                    </a:lnTo>
                    <a:lnTo>
                      <a:pt x="112" y="295"/>
                    </a:lnTo>
                    <a:lnTo>
                      <a:pt x="105" y="291"/>
                    </a:lnTo>
                    <a:lnTo>
                      <a:pt x="98" y="289"/>
                    </a:lnTo>
                    <a:lnTo>
                      <a:pt x="91" y="284"/>
                    </a:lnTo>
                    <a:lnTo>
                      <a:pt x="84" y="280"/>
                    </a:lnTo>
                    <a:lnTo>
                      <a:pt x="78" y="276"/>
                    </a:lnTo>
                    <a:lnTo>
                      <a:pt x="72" y="270"/>
                    </a:lnTo>
                    <a:lnTo>
                      <a:pt x="72" y="270"/>
                    </a:lnTo>
                    <a:close/>
                    <a:moveTo>
                      <a:pt x="719" y="69"/>
                    </a:moveTo>
                    <a:lnTo>
                      <a:pt x="719" y="64"/>
                    </a:lnTo>
                    <a:lnTo>
                      <a:pt x="719" y="60"/>
                    </a:lnTo>
                    <a:lnTo>
                      <a:pt x="719" y="56"/>
                    </a:lnTo>
                    <a:lnTo>
                      <a:pt x="715" y="52"/>
                    </a:lnTo>
                    <a:lnTo>
                      <a:pt x="712" y="50"/>
                    </a:lnTo>
                    <a:lnTo>
                      <a:pt x="707" y="48"/>
                    </a:lnTo>
                    <a:lnTo>
                      <a:pt x="643" y="48"/>
                    </a:lnTo>
                    <a:lnTo>
                      <a:pt x="644" y="39"/>
                    </a:lnTo>
                    <a:lnTo>
                      <a:pt x="644" y="31"/>
                    </a:lnTo>
                    <a:lnTo>
                      <a:pt x="644" y="21"/>
                    </a:lnTo>
                    <a:lnTo>
                      <a:pt x="644" y="13"/>
                    </a:lnTo>
                    <a:lnTo>
                      <a:pt x="643" y="8"/>
                    </a:lnTo>
                    <a:lnTo>
                      <a:pt x="640" y="3"/>
                    </a:lnTo>
                    <a:lnTo>
                      <a:pt x="637" y="1"/>
                    </a:lnTo>
                    <a:lnTo>
                      <a:pt x="632" y="0"/>
                    </a:lnTo>
                    <a:lnTo>
                      <a:pt x="88" y="0"/>
                    </a:lnTo>
                    <a:lnTo>
                      <a:pt x="84" y="1"/>
                    </a:lnTo>
                    <a:lnTo>
                      <a:pt x="80" y="3"/>
                    </a:lnTo>
                    <a:lnTo>
                      <a:pt x="78" y="8"/>
                    </a:lnTo>
                    <a:lnTo>
                      <a:pt x="77" y="13"/>
                    </a:lnTo>
                    <a:lnTo>
                      <a:pt x="77" y="21"/>
                    </a:lnTo>
                    <a:lnTo>
                      <a:pt x="77" y="31"/>
                    </a:lnTo>
                    <a:lnTo>
                      <a:pt x="77" y="39"/>
                    </a:lnTo>
                    <a:lnTo>
                      <a:pt x="77" y="48"/>
                    </a:lnTo>
                    <a:lnTo>
                      <a:pt x="12" y="48"/>
                    </a:lnTo>
                    <a:lnTo>
                      <a:pt x="8" y="50"/>
                    </a:lnTo>
                    <a:lnTo>
                      <a:pt x="4" y="52"/>
                    </a:lnTo>
                    <a:lnTo>
                      <a:pt x="2" y="56"/>
                    </a:lnTo>
                    <a:lnTo>
                      <a:pt x="0" y="60"/>
                    </a:lnTo>
                    <a:lnTo>
                      <a:pt x="0" y="66"/>
                    </a:lnTo>
                    <a:lnTo>
                      <a:pt x="0" y="72"/>
                    </a:lnTo>
                    <a:lnTo>
                      <a:pt x="0" y="94"/>
                    </a:lnTo>
                    <a:lnTo>
                      <a:pt x="0" y="119"/>
                    </a:lnTo>
                    <a:lnTo>
                      <a:pt x="3" y="147"/>
                    </a:lnTo>
                    <a:lnTo>
                      <a:pt x="6" y="177"/>
                    </a:lnTo>
                    <a:lnTo>
                      <a:pt x="9" y="192"/>
                    </a:lnTo>
                    <a:lnTo>
                      <a:pt x="12" y="207"/>
                    </a:lnTo>
                    <a:lnTo>
                      <a:pt x="17" y="222"/>
                    </a:lnTo>
                    <a:lnTo>
                      <a:pt x="22" y="236"/>
                    </a:lnTo>
                    <a:lnTo>
                      <a:pt x="29" y="250"/>
                    </a:lnTo>
                    <a:lnTo>
                      <a:pt x="36" y="263"/>
                    </a:lnTo>
                    <a:lnTo>
                      <a:pt x="44" y="276"/>
                    </a:lnTo>
                    <a:lnTo>
                      <a:pt x="55" y="286"/>
                    </a:lnTo>
                    <a:lnTo>
                      <a:pt x="63" y="295"/>
                    </a:lnTo>
                    <a:lnTo>
                      <a:pt x="73" y="302"/>
                    </a:lnTo>
                    <a:lnTo>
                      <a:pt x="84" y="308"/>
                    </a:lnTo>
                    <a:lnTo>
                      <a:pt x="94" y="314"/>
                    </a:lnTo>
                    <a:lnTo>
                      <a:pt x="106" y="317"/>
                    </a:lnTo>
                    <a:lnTo>
                      <a:pt x="118" y="321"/>
                    </a:lnTo>
                    <a:lnTo>
                      <a:pt x="130" y="322"/>
                    </a:lnTo>
                    <a:lnTo>
                      <a:pt x="143" y="323"/>
                    </a:lnTo>
                    <a:lnTo>
                      <a:pt x="156" y="340"/>
                    </a:lnTo>
                    <a:lnTo>
                      <a:pt x="169" y="355"/>
                    </a:lnTo>
                    <a:lnTo>
                      <a:pt x="182" y="368"/>
                    </a:lnTo>
                    <a:lnTo>
                      <a:pt x="195" y="379"/>
                    </a:lnTo>
                    <a:lnTo>
                      <a:pt x="222" y="398"/>
                    </a:lnTo>
                    <a:lnTo>
                      <a:pt x="248" y="414"/>
                    </a:lnTo>
                    <a:lnTo>
                      <a:pt x="262" y="423"/>
                    </a:lnTo>
                    <a:lnTo>
                      <a:pt x="276" y="433"/>
                    </a:lnTo>
                    <a:lnTo>
                      <a:pt x="288" y="441"/>
                    </a:lnTo>
                    <a:lnTo>
                      <a:pt x="298" y="452"/>
                    </a:lnTo>
                    <a:lnTo>
                      <a:pt x="303" y="456"/>
                    </a:lnTo>
                    <a:lnTo>
                      <a:pt x="306" y="462"/>
                    </a:lnTo>
                    <a:lnTo>
                      <a:pt x="310" y="470"/>
                    </a:lnTo>
                    <a:lnTo>
                      <a:pt x="312" y="476"/>
                    </a:lnTo>
                    <a:lnTo>
                      <a:pt x="314" y="484"/>
                    </a:lnTo>
                    <a:lnTo>
                      <a:pt x="316" y="492"/>
                    </a:lnTo>
                    <a:lnTo>
                      <a:pt x="317" y="500"/>
                    </a:lnTo>
                    <a:lnTo>
                      <a:pt x="317" y="510"/>
                    </a:lnTo>
                    <a:lnTo>
                      <a:pt x="316" y="529"/>
                    </a:lnTo>
                    <a:lnTo>
                      <a:pt x="314" y="546"/>
                    </a:lnTo>
                    <a:lnTo>
                      <a:pt x="312" y="561"/>
                    </a:lnTo>
                    <a:lnTo>
                      <a:pt x="308" y="574"/>
                    </a:lnTo>
                    <a:lnTo>
                      <a:pt x="305" y="586"/>
                    </a:lnTo>
                    <a:lnTo>
                      <a:pt x="299" y="596"/>
                    </a:lnTo>
                    <a:lnTo>
                      <a:pt x="293" y="605"/>
                    </a:lnTo>
                    <a:lnTo>
                      <a:pt x="287" y="612"/>
                    </a:lnTo>
                    <a:lnTo>
                      <a:pt x="279" y="618"/>
                    </a:lnTo>
                    <a:lnTo>
                      <a:pt x="270" y="623"/>
                    </a:lnTo>
                    <a:lnTo>
                      <a:pt x="262" y="628"/>
                    </a:lnTo>
                    <a:lnTo>
                      <a:pt x="251" y="630"/>
                    </a:lnTo>
                    <a:lnTo>
                      <a:pt x="241" y="633"/>
                    </a:lnTo>
                    <a:lnTo>
                      <a:pt x="230" y="634"/>
                    </a:lnTo>
                    <a:lnTo>
                      <a:pt x="217" y="635"/>
                    </a:lnTo>
                    <a:lnTo>
                      <a:pt x="204" y="635"/>
                    </a:lnTo>
                    <a:lnTo>
                      <a:pt x="199" y="636"/>
                    </a:lnTo>
                    <a:lnTo>
                      <a:pt x="195" y="638"/>
                    </a:lnTo>
                    <a:lnTo>
                      <a:pt x="193" y="642"/>
                    </a:lnTo>
                    <a:lnTo>
                      <a:pt x="192" y="647"/>
                    </a:lnTo>
                    <a:lnTo>
                      <a:pt x="192" y="707"/>
                    </a:lnTo>
                    <a:lnTo>
                      <a:pt x="193" y="711"/>
                    </a:lnTo>
                    <a:lnTo>
                      <a:pt x="195" y="716"/>
                    </a:lnTo>
                    <a:lnTo>
                      <a:pt x="199" y="718"/>
                    </a:lnTo>
                    <a:lnTo>
                      <a:pt x="204" y="719"/>
                    </a:lnTo>
                    <a:lnTo>
                      <a:pt x="515" y="719"/>
                    </a:lnTo>
                    <a:lnTo>
                      <a:pt x="520" y="718"/>
                    </a:lnTo>
                    <a:lnTo>
                      <a:pt x="524" y="716"/>
                    </a:lnTo>
                    <a:lnTo>
                      <a:pt x="526" y="711"/>
                    </a:lnTo>
                    <a:lnTo>
                      <a:pt x="527" y="707"/>
                    </a:lnTo>
                    <a:lnTo>
                      <a:pt x="527" y="647"/>
                    </a:lnTo>
                    <a:lnTo>
                      <a:pt x="526" y="642"/>
                    </a:lnTo>
                    <a:lnTo>
                      <a:pt x="524" y="638"/>
                    </a:lnTo>
                    <a:lnTo>
                      <a:pt x="520" y="636"/>
                    </a:lnTo>
                    <a:lnTo>
                      <a:pt x="515" y="635"/>
                    </a:lnTo>
                    <a:lnTo>
                      <a:pt x="501" y="635"/>
                    </a:lnTo>
                    <a:lnTo>
                      <a:pt x="488" y="634"/>
                    </a:lnTo>
                    <a:lnTo>
                      <a:pt x="476" y="631"/>
                    </a:lnTo>
                    <a:lnTo>
                      <a:pt x="464" y="628"/>
                    </a:lnTo>
                    <a:lnTo>
                      <a:pt x="455" y="623"/>
                    </a:lnTo>
                    <a:lnTo>
                      <a:pt x="445" y="618"/>
                    </a:lnTo>
                    <a:lnTo>
                      <a:pt x="437" y="612"/>
                    </a:lnTo>
                    <a:lnTo>
                      <a:pt x="429" y="605"/>
                    </a:lnTo>
                    <a:lnTo>
                      <a:pt x="423" y="597"/>
                    </a:lnTo>
                    <a:lnTo>
                      <a:pt x="417" y="587"/>
                    </a:lnTo>
                    <a:lnTo>
                      <a:pt x="412" y="577"/>
                    </a:lnTo>
                    <a:lnTo>
                      <a:pt x="408" y="566"/>
                    </a:lnTo>
                    <a:lnTo>
                      <a:pt x="405" y="554"/>
                    </a:lnTo>
                    <a:lnTo>
                      <a:pt x="402" y="541"/>
                    </a:lnTo>
                    <a:lnTo>
                      <a:pt x="401" y="525"/>
                    </a:lnTo>
                    <a:lnTo>
                      <a:pt x="401" y="511"/>
                    </a:lnTo>
                    <a:lnTo>
                      <a:pt x="401" y="500"/>
                    </a:lnTo>
                    <a:lnTo>
                      <a:pt x="402" y="492"/>
                    </a:lnTo>
                    <a:lnTo>
                      <a:pt x="404" y="484"/>
                    </a:lnTo>
                    <a:lnTo>
                      <a:pt x="406" y="476"/>
                    </a:lnTo>
                    <a:lnTo>
                      <a:pt x="410" y="470"/>
                    </a:lnTo>
                    <a:lnTo>
                      <a:pt x="412" y="462"/>
                    </a:lnTo>
                    <a:lnTo>
                      <a:pt x="417" y="456"/>
                    </a:lnTo>
                    <a:lnTo>
                      <a:pt x="420" y="451"/>
                    </a:lnTo>
                    <a:lnTo>
                      <a:pt x="431" y="441"/>
                    </a:lnTo>
                    <a:lnTo>
                      <a:pt x="443" y="431"/>
                    </a:lnTo>
                    <a:lnTo>
                      <a:pt x="456" y="423"/>
                    </a:lnTo>
                    <a:lnTo>
                      <a:pt x="471" y="414"/>
                    </a:lnTo>
                    <a:lnTo>
                      <a:pt x="498" y="398"/>
                    </a:lnTo>
                    <a:lnTo>
                      <a:pt x="524" y="379"/>
                    </a:lnTo>
                    <a:lnTo>
                      <a:pt x="537" y="367"/>
                    </a:lnTo>
                    <a:lnTo>
                      <a:pt x="550" y="354"/>
                    </a:lnTo>
                    <a:lnTo>
                      <a:pt x="563" y="340"/>
                    </a:lnTo>
                    <a:lnTo>
                      <a:pt x="575" y="323"/>
                    </a:lnTo>
                    <a:lnTo>
                      <a:pt x="588" y="322"/>
                    </a:lnTo>
                    <a:lnTo>
                      <a:pt x="601" y="321"/>
                    </a:lnTo>
                    <a:lnTo>
                      <a:pt x="612" y="317"/>
                    </a:lnTo>
                    <a:lnTo>
                      <a:pt x="624" y="314"/>
                    </a:lnTo>
                    <a:lnTo>
                      <a:pt x="634" y="308"/>
                    </a:lnTo>
                    <a:lnTo>
                      <a:pt x="644" y="302"/>
                    </a:lnTo>
                    <a:lnTo>
                      <a:pt x="653" y="295"/>
                    </a:lnTo>
                    <a:lnTo>
                      <a:pt x="663" y="286"/>
                    </a:lnTo>
                    <a:lnTo>
                      <a:pt x="672" y="274"/>
                    </a:lnTo>
                    <a:lnTo>
                      <a:pt x="682" y="261"/>
                    </a:lnTo>
                    <a:lnTo>
                      <a:pt x="690" y="248"/>
                    </a:lnTo>
                    <a:lnTo>
                      <a:pt x="696" y="233"/>
                    </a:lnTo>
                    <a:lnTo>
                      <a:pt x="702" y="219"/>
                    </a:lnTo>
                    <a:lnTo>
                      <a:pt x="707" y="203"/>
                    </a:lnTo>
                    <a:lnTo>
                      <a:pt x="711" y="188"/>
                    </a:lnTo>
                    <a:lnTo>
                      <a:pt x="713" y="171"/>
                    </a:lnTo>
                    <a:lnTo>
                      <a:pt x="718" y="141"/>
                    </a:lnTo>
                    <a:lnTo>
                      <a:pt x="719" y="113"/>
                    </a:lnTo>
                    <a:lnTo>
                      <a:pt x="720" y="88"/>
                    </a:lnTo>
                    <a:lnTo>
                      <a:pt x="719" y="69"/>
                    </a:lnTo>
                    <a:close/>
                  </a:path>
                </a:pathLst>
              </a:custGeom>
              <a:solidFill>
                <a:srgbClr val="C00000"/>
              </a:solidFill>
              <a:ln>
                <a:noFill/>
              </a:ln>
            </p:spPr>
            <p:txBody>
              <a:bodyPr vert="horz" wrap="square" lIns="91440" tIns="45720" rIns="91440" bIns="45720" numCol="1" rtlCol="0" anchor="t" anchorCtr="0" compatLnSpc="1">
                <a:prstTxWarp prst="textNoShape">
                  <a:avLst/>
                </a:prstTxWarp>
              </a:bodyPr>
              <a:lstStyle/>
              <a:p>
                <a:pPr rtl="0"/>
                <a:endParaRPr lang="es-MX" noProof="1"/>
              </a:p>
            </p:txBody>
          </p:sp>
          <p:sp>
            <p:nvSpPr>
              <p:cNvPr id="60" name="Forma libre 530">
                <a:extLst>
                  <a:ext uri="{FF2B5EF4-FFF2-40B4-BE49-F238E27FC236}">
                    <a16:creationId xmlns:a16="http://schemas.microsoft.com/office/drawing/2014/main" id="{BDC8E703-43A1-8B52-0784-6EAE5F2F1F31}"/>
                  </a:ext>
                </a:extLst>
              </p:cNvPr>
              <p:cNvSpPr>
                <a:spLocks/>
              </p:cNvSpPr>
              <p:nvPr/>
            </p:nvSpPr>
            <p:spPr bwMode="auto">
              <a:xfrm>
                <a:off x="11763967" y="2322426"/>
                <a:ext cx="9186" cy="4779"/>
              </a:xfrm>
              <a:custGeom>
                <a:avLst/>
                <a:gdLst>
                  <a:gd name="T0" fmla="*/ 45 w 60"/>
                  <a:gd name="T1" fmla="*/ 0 h 30"/>
                  <a:gd name="T2" fmla="*/ 15 w 60"/>
                  <a:gd name="T3" fmla="*/ 0 h 30"/>
                  <a:gd name="T4" fmla="*/ 11 w 60"/>
                  <a:gd name="T5" fmla="*/ 0 h 30"/>
                  <a:gd name="T6" fmla="*/ 9 w 60"/>
                  <a:gd name="T7" fmla="*/ 1 h 30"/>
                  <a:gd name="T8" fmla="*/ 6 w 60"/>
                  <a:gd name="T9" fmla="*/ 2 h 30"/>
                  <a:gd name="T10" fmla="*/ 4 w 60"/>
                  <a:gd name="T11" fmla="*/ 5 h 30"/>
                  <a:gd name="T12" fmla="*/ 2 w 60"/>
                  <a:gd name="T13" fmla="*/ 7 h 30"/>
                  <a:gd name="T14" fmla="*/ 1 w 60"/>
                  <a:gd name="T15" fmla="*/ 9 h 30"/>
                  <a:gd name="T16" fmla="*/ 0 w 60"/>
                  <a:gd name="T17" fmla="*/ 12 h 30"/>
                  <a:gd name="T18" fmla="*/ 0 w 60"/>
                  <a:gd name="T19" fmla="*/ 15 h 30"/>
                  <a:gd name="T20" fmla="*/ 0 w 60"/>
                  <a:gd name="T21" fmla="*/ 17 h 30"/>
                  <a:gd name="T22" fmla="*/ 1 w 60"/>
                  <a:gd name="T23" fmla="*/ 21 h 30"/>
                  <a:gd name="T24" fmla="*/ 2 w 60"/>
                  <a:gd name="T25" fmla="*/ 23 h 30"/>
                  <a:gd name="T26" fmla="*/ 4 w 60"/>
                  <a:gd name="T27" fmla="*/ 26 h 30"/>
                  <a:gd name="T28" fmla="*/ 6 w 60"/>
                  <a:gd name="T29" fmla="*/ 27 h 30"/>
                  <a:gd name="T30" fmla="*/ 9 w 60"/>
                  <a:gd name="T31" fmla="*/ 29 h 30"/>
                  <a:gd name="T32" fmla="*/ 11 w 60"/>
                  <a:gd name="T33" fmla="*/ 29 h 30"/>
                  <a:gd name="T34" fmla="*/ 15 w 60"/>
                  <a:gd name="T35" fmla="*/ 30 h 30"/>
                  <a:gd name="T36" fmla="*/ 45 w 60"/>
                  <a:gd name="T37" fmla="*/ 30 h 30"/>
                  <a:gd name="T38" fmla="*/ 48 w 60"/>
                  <a:gd name="T39" fmla="*/ 29 h 30"/>
                  <a:gd name="T40" fmla="*/ 51 w 60"/>
                  <a:gd name="T41" fmla="*/ 29 h 30"/>
                  <a:gd name="T42" fmla="*/ 53 w 60"/>
                  <a:gd name="T43" fmla="*/ 27 h 30"/>
                  <a:gd name="T44" fmla="*/ 55 w 60"/>
                  <a:gd name="T45" fmla="*/ 26 h 30"/>
                  <a:gd name="T46" fmla="*/ 57 w 60"/>
                  <a:gd name="T47" fmla="*/ 23 h 30"/>
                  <a:gd name="T48" fmla="*/ 59 w 60"/>
                  <a:gd name="T49" fmla="*/ 21 h 30"/>
                  <a:gd name="T50" fmla="*/ 60 w 60"/>
                  <a:gd name="T51" fmla="*/ 17 h 30"/>
                  <a:gd name="T52" fmla="*/ 60 w 60"/>
                  <a:gd name="T53" fmla="*/ 15 h 30"/>
                  <a:gd name="T54" fmla="*/ 60 w 60"/>
                  <a:gd name="T55" fmla="*/ 12 h 30"/>
                  <a:gd name="T56" fmla="*/ 59 w 60"/>
                  <a:gd name="T57" fmla="*/ 9 h 30"/>
                  <a:gd name="T58" fmla="*/ 57 w 60"/>
                  <a:gd name="T59" fmla="*/ 7 h 30"/>
                  <a:gd name="T60" fmla="*/ 55 w 60"/>
                  <a:gd name="T61" fmla="*/ 5 h 30"/>
                  <a:gd name="T62" fmla="*/ 53 w 60"/>
                  <a:gd name="T63" fmla="*/ 2 h 30"/>
                  <a:gd name="T64" fmla="*/ 51 w 60"/>
                  <a:gd name="T65" fmla="*/ 1 h 30"/>
                  <a:gd name="T66" fmla="*/ 48 w 60"/>
                  <a:gd name="T67" fmla="*/ 0 h 30"/>
                  <a:gd name="T68" fmla="*/ 45 w 60"/>
                  <a:gd name="T6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30">
                    <a:moveTo>
                      <a:pt x="45" y="0"/>
                    </a:moveTo>
                    <a:lnTo>
                      <a:pt x="15" y="0"/>
                    </a:lnTo>
                    <a:lnTo>
                      <a:pt x="11" y="0"/>
                    </a:lnTo>
                    <a:lnTo>
                      <a:pt x="9" y="1"/>
                    </a:lnTo>
                    <a:lnTo>
                      <a:pt x="6" y="2"/>
                    </a:lnTo>
                    <a:lnTo>
                      <a:pt x="4" y="5"/>
                    </a:lnTo>
                    <a:lnTo>
                      <a:pt x="2" y="7"/>
                    </a:lnTo>
                    <a:lnTo>
                      <a:pt x="1" y="9"/>
                    </a:lnTo>
                    <a:lnTo>
                      <a:pt x="0" y="12"/>
                    </a:lnTo>
                    <a:lnTo>
                      <a:pt x="0" y="15"/>
                    </a:lnTo>
                    <a:lnTo>
                      <a:pt x="0" y="17"/>
                    </a:lnTo>
                    <a:lnTo>
                      <a:pt x="1" y="21"/>
                    </a:lnTo>
                    <a:lnTo>
                      <a:pt x="2" y="23"/>
                    </a:lnTo>
                    <a:lnTo>
                      <a:pt x="4" y="26"/>
                    </a:lnTo>
                    <a:lnTo>
                      <a:pt x="6" y="27"/>
                    </a:lnTo>
                    <a:lnTo>
                      <a:pt x="9" y="29"/>
                    </a:lnTo>
                    <a:lnTo>
                      <a:pt x="11" y="29"/>
                    </a:lnTo>
                    <a:lnTo>
                      <a:pt x="15" y="30"/>
                    </a:lnTo>
                    <a:lnTo>
                      <a:pt x="45" y="30"/>
                    </a:lnTo>
                    <a:lnTo>
                      <a:pt x="48" y="29"/>
                    </a:lnTo>
                    <a:lnTo>
                      <a:pt x="51" y="29"/>
                    </a:lnTo>
                    <a:lnTo>
                      <a:pt x="53" y="27"/>
                    </a:lnTo>
                    <a:lnTo>
                      <a:pt x="55" y="26"/>
                    </a:lnTo>
                    <a:lnTo>
                      <a:pt x="57" y="23"/>
                    </a:lnTo>
                    <a:lnTo>
                      <a:pt x="59" y="21"/>
                    </a:lnTo>
                    <a:lnTo>
                      <a:pt x="60" y="17"/>
                    </a:lnTo>
                    <a:lnTo>
                      <a:pt x="60" y="15"/>
                    </a:lnTo>
                    <a:lnTo>
                      <a:pt x="60" y="12"/>
                    </a:lnTo>
                    <a:lnTo>
                      <a:pt x="59" y="9"/>
                    </a:lnTo>
                    <a:lnTo>
                      <a:pt x="57" y="7"/>
                    </a:lnTo>
                    <a:lnTo>
                      <a:pt x="55" y="5"/>
                    </a:lnTo>
                    <a:lnTo>
                      <a:pt x="53" y="2"/>
                    </a:lnTo>
                    <a:lnTo>
                      <a:pt x="51" y="1"/>
                    </a:lnTo>
                    <a:lnTo>
                      <a:pt x="48" y="0"/>
                    </a:lnTo>
                    <a:lnTo>
                      <a:pt x="45"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MX" noProof="1"/>
              </a:p>
            </p:txBody>
          </p:sp>
          <p:grpSp>
            <p:nvGrpSpPr>
              <p:cNvPr id="61" name="Grupo 60" descr="Ícono de un ser humano. ">
                <a:extLst>
                  <a:ext uri="{FF2B5EF4-FFF2-40B4-BE49-F238E27FC236}">
                    <a16:creationId xmlns:a16="http://schemas.microsoft.com/office/drawing/2014/main" id="{1F581E11-4C77-BF79-98BB-578691C7FADC}"/>
                  </a:ext>
                </a:extLst>
              </p:cNvPr>
              <p:cNvGrpSpPr/>
              <p:nvPr/>
            </p:nvGrpSpPr>
            <p:grpSpPr>
              <a:xfrm>
                <a:off x="11730834" y="2812156"/>
                <a:ext cx="68903" cy="143361"/>
                <a:chOff x="8243888" y="5922963"/>
                <a:chExt cx="142875" cy="285750"/>
              </a:xfrm>
              <a:solidFill>
                <a:srgbClr val="7F7F7F"/>
              </a:solidFill>
            </p:grpSpPr>
            <p:sp>
              <p:nvSpPr>
                <p:cNvPr id="66" name="Forma libre 3404">
                  <a:extLst>
                    <a:ext uri="{FF2B5EF4-FFF2-40B4-BE49-F238E27FC236}">
                      <a16:creationId xmlns:a16="http://schemas.microsoft.com/office/drawing/2014/main" id="{5F9A9097-818C-F871-4D56-1D30A4EBBFF7}"/>
                    </a:ext>
                  </a:extLst>
                </p:cNvPr>
                <p:cNvSpPr>
                  <a:spLocks/>
                </p:cNvSpPr>
                <p:nvPr/>
              </p:nvSpPr>
              <p:spPr bwMode="auto">
                <a:xfrm>
                  <a:off x="8280400" y="5922963"/>
                  <a:ext cx="68262" cy="66675"/>
                </a:xfrm>
                <a:custGeom>
                  <a:avLst/>
                  <a:gdLst>
                    <a:gd name="T0" fmla="*/ 94 w 168"/>
                    <a:gd name="T1" fmla="*/ 167 h 168"/>
                    <a:gd name="T2" fmla="*/ 109 w 168"/>
                    <a:gd name="T3" fmla="*/ 164 h 168"/>
                    <a:gd name="T4" fmla="*/ 125 w 168"/>
                    <a:gd name="T5" fmla="*/ 158 h 168"/>
                    <a:gd name="T6" fmla="*/ 139 w 168"/>
                    <a:gd name="T7" fmla="*/ 149 h 168"/>
                    <a:gd name="T8" fmla="*/ 149 w 168"/>
                    <a:gd name="T9" fmla="*/ 137 h 168"/>
                    <a:gd name="T10" fmla="*/ 158 w 168"/>
                    <a:gd name="T11" fmla="*/ 123 h 168"/>
                    <a:gd name="T12" fmla="*/ 164 w 168"/>
                    <a:gd name="T13" fmla="*/ 109 h 168"/>
                    <a:gd name="T14" fmla="*/ 168 w 168"/>
                    <a:gd name="T15" fmla="*/ 92 h 168"/>
                    <a:gd name="T16" fmla="*/ 168 w 168"/>
                    <a:gd name="T17" fmla="*/ 74 h 168"/>
                    <a:gd name="T18" fmla="*/ 164 w 168"/>
                    <a:gd name="T19" fmla="*/ 59 h 168"/>
                    <a:gd name="T20" fmla="*/ 158 w 168"/>
                    <a:gd name="T21" fmla="*/ 43 h 168"/>
                    <a:gd name="T22" fmla="*/ 149 w 168"/>
                    <a:gd name="T23" fmla="*/ 31 h 168"/>
                    <a:gd name="T24" fmla="*/ 139 w 168"/>
                    <a:gd name="T25" fmla="*/ 19 h 168"/>
                    <a:gd name="T26" fmla="*/ 125 w 168"/>
                    <a:gd name="T27" fmla="*/ 10 h 168"/>
                    <a:gd name="T28" fmla="*/ 109 w 168"/>
                    <a:gd name="T29" fmla="*/ 4 h 168"/>
                    <a:gd name="T30" fmla="*/ 94 w 168"/>
                    <a:gd name="T31" fmla="*/ 0 h 168"/>
                    <a:gd name="T32" fmla="*/ 76 w 168"/>
                    <a:gd name="T33" fmla="*/ 0 h 168"/>
                    <a:gd name="T34" fmla="*/ 59 w 168"/>
                    <a:gd name="T35" fmla="*/ 4 h 168"/>
                    <a:gd name="T36" fmla="*/ 45 w 168"/>
                    <a:gd name="T37" fmla="*/ 10 h 168"/>
                    <a:gd name="T38" fmla="*/ 31 w 168"/>
                    <a:gd name="T39" fmla="*/ 19 h 168"/>
                    <a:gd name="T40" fmla="*/ 19 w 168"/>
                    <a:gd name="T41" fmla="*/ 31 h 168"/>
                    <a:gd name="T42" fmla="*/ 10 w 168"/>
                    <a:gd name="T43" fmla="*/ 43 h 168"/>
                    <a:gd name="T44" fmla="*/ 4 w 168"/>
                    <a:gd name="T45" fmla="*/ 59 h 168"/>
                    <a:gd name="T46" fmla="*/ 1 w 168"/>
                    <a:gd name="T47" fmla="*/ 75 h 168"/>
                    <a:gd name="T48" fmla="*/ 1 w 168"/>
                    <a:gd name="T49" fmla="*/ 92 h 168"/>
                    <a:gd name="T50" fmla="*/ 4 w 168"/>
                    <a:gd name="T51" fmla="*/ 109 h 168"/>
                    <a:gd name="T52" fmla="*/ 10 w 168"/>
                    <a:gd name="T53" fmla="*/ 123 h 168"/>
                    <a:gd name="T54" fmla="*/ 19 w 168"/>
                    <a:gd name="T55" fmla="*/ 137 h 168"/>
                    <a:gd name="T56" fmla="*/ 31 w 168"/>
                    <a:gd name="T57" fmla="*/ 149 h 168"/>
                    <a:gd name="T58" fmla="*/ 45 w 168"/>
                    <a:gd name="T59" fmla="*/ 158 h 168"/>
                    <a:gd name="T60" fmla="*/ 59 w 168"/>
                    <a:gd name="T61" fmla="*/ 164 h 168"/>
                    <a:gd name="T62" fmla="*/ 76 w 168"/>
                    <a:gd name="T63" fmla="*/ 16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68">
                      <a:moveTo>
                        <a:pt x="85" y="168"/>
                      </a:moveTo>
                      <a:lnTo>
                        <a:pt x="94" y="167"/>
                      </a:lnTo>
                      <a:lnTo>
                        <a:pt x="101" y="165"/>
                      </a:lnTo>
                      <a:lnTo>
                        <a:pt x="109" y="164"/>
                      </a:lnTo>
                      <a:lnTo>
                        <a:pt x="117" y="162"/>
                      </a:lnTo>
                      <a:lnTo>
                        <a:pt x="125" y="158"/>
                      </a:lnTo>
                      <a:lnTo>
                        <a:pt x="132" y="153"/>
                      </a:lnTo>
                      <a:lnTo>
                        <a:pt x="139" y="149"/>
                      </a:lnTo>
                      <a:lnTo>
                        <a:pt x="144" y="142"/>
                      </a:lnTo>
                      <a:lnTo>
                        <a:pt x="149" y="137"/>
                      </a:lnTo>
                      <a:lnTo>
                        <a:pt x="154" y="131"/>
                      </a:lnTo>
                      <a:lnTo>
                        <a:pt x="158" y="123"/>
                      </a:lnTo>
                      <a:lnTo>
                        <a:pt x="162" y="117"/>
                      </a:lnTo>
                      <a:lnTo>
                        <a:pt x="164" y="109"/>
                      </a:lnTo>
                      <a:lnTo>
                        <a:pt x="167" y="100"/>
                      </a:lnTo>
                      <a:lnTo>
                        <a:pt x="168" y="92"/>
                      </a:lnTo>
                      <a:lnTo>
                        <a:pt x="168" y="83"/>
                      </a:lnTo>
                      <a:lnTo>
                        <a:pt x="168" y="74"/>
                      </a:lnTo>
                      <a:lnTo>
                        <a:pt x="167" y="66"/>
                      </a:lnTo>
                      <a:lnTo>
                        <a:pt x="164" y="59"/>
                      </a:lnTo>
                      <a:lnTo>
                        <a:pt x="162" y="51"/>
                      </a:lnTo>
                      <a:lnTo>
                        <a:pt x="158" y="43"/>
                      </a:lnTo>
                      <a:lnTo>
                        <a:pt x="154" y="37"/>
                      </a:lnTo>
                      <a:lnTo>
                        <a:pt x="149" y="31"/>
                      </a:lnTo>
                      <a:lnTo>
                        <a:pt x="144" y="24"/>
                      </a:lnTo>
                      <a:lnTo>
                        <a:pt x="139" y="19"/>
                      </a:lnTo>
                      <a:lnTo>
                        <a:pt x="132" y="14"/>
                      </a:lnTo>
                      <a:lnTo>
                        <a:pt x="125" y="10"/>
                      </a:lnTo>
                      <a:lnTo>
                        <a:pt x="117" y="6"/>
                      </a:lnTo>
                      <a:lnTo>
                        <a:pt x="109" y="4"/>
                      </a:lnTo>
                      <a:lnTo>
                        <a:pt x="101" y="1"/>
                      </a:lnTo>
                      <a:lnTo>
                        <a:pt x="94" y="0"/>
                      </a:lnTo>
                      <a:lnTo>
                        <a:pt x="85" y="0"/>
                      </a:lnTo>
                      <a:lnTo>
                        <a:pt x="76" y="0"/>
                      </a:lnTo>
                      <a:lnTo>
                        <a:pt x="68" y="1"/>
                      </a:lnTo>
                      <a:lnTo>
                        <a:pt x="59" y="4"/>
                      </a:lnTo>
                      <a:lnTo>
                        <a:pt x="51" y="6"/>
                      </a:lnTo>
                      <a:lnTo>
                        <a:pt x="45" y="10"/>
                      </a:lnTo>
                      <a:lnTo>
                        <a:pt x="37" y="14"/>
                      </a:lnTo>
                      <a:lnTo>
                        <a:pt x="31" y="19"/>
                      </a:lnTo>
                      <a:lnTo>
                        <a:pt x="26" y="24"/>
                      </a:lnTo>
                      <a:lnTo>
                        <a:pt x="19" y="31"/>
                      </a:lnTo>
                      <a:lnTo>
                        <a:pt x="15" y="37"/>
                      </a:lnTo>
                      <a:lnTo>
                        <a:pt x="10" y="43"/>
                      </a:lnTo>
                      <a:lnTo>
                        <a:pt x="8" y="51"/>
                      </a:lnTo>
                      <a:lnTo>
                        <a:pt x="4" y="59"/>
                      </a:lnTo>
                      <a:lnTo>
                        <a:pt x="3" y="66"/>
                      </a:lnTo>
                      <a:lnTo>
                        <a:pt x="1" y="75"/>
                      </a:lnTo>
                      <a:lnTo>
                        <a:pt x="0" y="83"/>
                      </a:lnTo>
                      <a:lnTo>
                        <a:pt x="1" y="92"/>
                      </a:lnTo>
                      <a:lnTo>
                        <a:pt x="3" y="100"/>
                      </a:lnTo>
                      <a:lnTo>
                        <a:pt x="4" y="109"/>
                      </a:lnTo>
                      <a:lnTo>
                        <a:pt x="8" y="117"/>
                      </a:lnTo>
                      <a:lnTo>
                        <a:pt x="10" y="123"/>
                      </a:lnTo>
                      <a:lnTo>
                        <a:pt x="15" y="131"/>
                      </a:lnTo>
                      <a:lnTo>
                        <a:pt x="19" y="137"/>
                      </a:lnTo>
                      <a:lnTo>
                        <a:pt x="26" y="142"/>
                      </a:lnTo>
                      <a:lnTo>
                        <a:pt x="31" y="149"/>
                      </a:lnTo>
                      <a:lnTo>
                        <a:pt x="37" y="153"/>
                      </a:lnTo>
                      <a:lnTo>
                        <a:pt x="45" y="158"/>
                      </a:lnTo>
                      <a:lnTo>
                        <a:pt x="51" y="162"/>
                      </a:lnTo>
                      <a:lnTo>
                        <a:pt x="59" y="164"/>
                      </a:lnTo>
                      <a:lnTo>
                        <a:pt x="68" y="165"/>
                      </a:lnTo>
                      <a:lnTo>
                        <a:pt x="76" y="167"/>
                      </a:lnTo>
                      <a:lnTo>
                        <a:pt x="85"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MX" noProof="1"/>
                </a:p>
              </p:txBody>
            </p:sp>
            <p:sp>
              <p:nvSpPr>
                <p:cNvPr id="67" name="Forma libre 3405">
                  <a:extLst>
                    <a:ext uri="{FF2B5EF4-FFF2-40B4-BE49-F238E27FC236}">
                      <a16:creationId xmlns:a16="http://schemas.microsoft.com/office/drawing/2014/main" id="{705D960E-AB85-2FC2-2E23-61A19FF06942}"/>
                    </a:ext>
                  </a:extLst>
                </p:cNvPr>
                <p:cNvSpPr>
                  <a:spLocks/>
                </p:cNvSpPr>
                <p:nvPr/>
              </p:nvSpPr>
              <p:spPr bwMode="auto">
                <a:xfrm>
                  <a:off x="8243888" y="5999163"/>
                  <a:ext cx="142875" cy="209550"/>
                </a:xfrm>
                <a:custGeom>
                  <a:avLst/>
                  <a:gdLst>
                    <a:gd name="T0" fmla="*/ 352 w 360"/>
                    <a:gd name="T1" fmla="*/ 37 h 529"/>
                    <a:gd name="T2" fmla="*/ 244 w 360"/>
                    <a:gd name="T3" fmla="*/ 1 h 529"/>
                    <a:gd name="T4" fmla="*/ 239 w 360"/>
                    <a:gd name="T5" fmla="*/ 0 h 529"/>
                    <a:gd name="T6" fmla="*/ 235 w 360"/>
                    <a:gd name="T7" fmla="*/ 1 h 529"/>
                    <a:gd name="T8" fmla="*/ 231 w 360"/>
                    <a:gd name="T9" fmla="*/ 4 h 529"/>
                    <a:gd name="T10" fmla="*/ 229 w 360"/>
                    <a:gd name="T11" fmla="*/ 8 h 529"/>
                    <a:gd name="T12" fmla="*/ 180 w 360"/>
                    <a:gd name="T13" fmla="*/ 116 h 529"/>
                    <a:gd name="T14" fmla="*/ 131 w 360"/>
                    <a:gd name="T15" fmla="*/ 8 h 529"/>
                    <a:gd name="T16" fmla="*/ 128 w 360"/>
                    <a:gd name="T17" fmla="*/ 4 h 529"/>
                    <a:gd name="T18" fmla="*/ 125 w 360"/>
                    <a:gd name="T19" fmla="*/ 1 h 529"/>
                    <a:gd name="T20" fmla="*/ 121 w 360"/>
                    <a:gd name="T21" fmla="*/ 0 h 529"/>
                    <a:gd name="T22" fmla="*/ 116 w 360"/>
                    <a:gd name="T23" fmla="*/ 1 h 529"/>
                    <a:gd name="T24" fmla="*/ 8 w 360"/>
                    <a:gd name="T25" fmla="*/ 37 h 529"/>
                    <a:gd name="T26" fmla="*/ 4 w 360"/>
                    <a:gd name="T27" fmla="*/ 39 h 529"/>
                    <a:gd name="T28" fmla="*/ 1 w 360"/>
                    <a:gd name="T29" fmla="*/ 41 h 529"/>
                    <a:gd name="T30" fmla="*/ 0 w 360"/>
                    <a:gd name="T31" fmla="*/ 45 h 529"/>
                    <a:gd name="T32" fmla="*/ 0 w 360"/>
                    <a:gd name="T33" fmla="*/ 49 h 529"/>
                    <a:gd name="T34" fmla="*/ 0 w 360"/>
                    <a:gd name="T35" fmla="*/ 277 h 529"/>
                    <a:gd name="T36" fmla="*/ 0 w 360"/>
                    <a:gd name="T37" fmla="*/ 281 h 529"/>
                    <a:gd name="T38" fmla="*/ 3 w 360"/>
                    <a:gd name="T39" fmla="*/ 285 h 529"/>
                    <a:gd name="T40" fmla="*/ 6 w 360"/>
                    <a:gd name="T41" fmla="*/ 288 h 529"/>
                    <a:gd name="T42" fmla="*/ 12 w 360"/>
                    <a:gd name="T43" fmla="*/ 289 h 529"/>
                    <a:gd name="T44" fmla="*/ 62 w 360"/>
                    <a:gd name="T45" fmla="*/ 289 h 529"/>
                    <a:gd name="T46" fmla="*/ 95 w 360"/>
                    <a:gd name="T47" fmla="*/ 519 h 529"/>
                    <a:gd name="T48" fmla="*/ 98 w 360"/>
                    <a:gd name="T49" fmla="*/ 523 h 529"/>
                    <a:gd name="T50" fmla="*/ 100 w 360"/>
                    <a:gd name="T51" fmla="*/ 527 h 529"/>
                    <a:gd name="T52" fmla="*/ 103 w 360"/>
                    <a:gd name="T53" fmla="*/ 529 h 529"/>
                    <a:gd name="T54" fmla="*/ 108 w 360"/>
                    <a:gd name="T55" fmla="*/ 529 h 529"/>
                    <a:gd name="T56" fmla="*/ 252 w 360"/>
                    <a:gd name="T57" fmla="*/ 529 h 529"/>
                    <a:gd name="T58" fmla="*/ 256 w 360"/>
                    <a:gd name="T59" fmla="*/ 529 h 529"/>
                    <a:gd name="T60" fmla="*/ 259 w 360"/>
                    <a:gd name="T61" fmla="*/ 527 h 529"/>
                    <a:gd name="T62" fmla="*/ 262 w 360"/>
                    <a:gd name="T63" fmla="*/ 523 h 529"/>
                    <a:gd name="T64" fmla="*/ 263 w 360"/>
                    <a:gd name="T65" fmla="*/ 519 h 529"/>
                    <a:gd name="T66" fmla="*/ 298 w 360"/>
                    <a:gd name="T67" fmla="*/ 289 h 529"/>
                    <a:gd name="T68" fmla="*/ 348 w 360"/>
                    <a:gd name="T69" fmla="*/ 289 h 529"/>
                    <a:gd name="T70" fmla="*/ 353 w 360"/>
                    <a:gd name="T71" fmla="*/ 288 h 529"/>
                    <a:gd name="T72" fmla="*/ 357 w 360"/>
                    <a:gd name="T73" fmla="*/ 285 h 529"/>
                    <a:gd name="T74" fmla="*/ 360 w 360"/>
                    <a:gd name="T75" fmla="*/ 281 h 529"/>
                    <a:gd name="T76" fmla="*/ 360 w 360"/>
                    <a:gd name="T77" fmla="*/ 277 h 529"/>
                    <a:gd name="T78" fmla="*/ 360 w 360"/>
                    <a:gd name="T79" fmla="*/ 49 h 529"/>
                    <a:gd name="T80" fmla="*/ 360 w 360"/>
                    <a:gd name="T81" fmla="*/ 45 h 529"/>
                    <a:gd name="T82" fmla="*/ 358 w 360"/>
                    <a:gd name="T83" fmla="*/ 41 h 529"/>
                    <a:gd name="T84" fmla="*/ 354 w 360"/>
                    <a:gd name="T85" fmla="*/ 39 h 529"/>
                    <a:gd name="T86" fmla="*/ 352 w 360"/>
                    <a:gd name="T87" fmla="*/ 3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0" h="529">
                      <a:moveTo>
                        <a:pt x="352" y="37"/>
                      </a:moveTo>
                      <a:lnTo>
                        <a:pt x="244" y="1"/>
                      </a:lnTo>
                      <a:lnTo>
                        <a:pt x="239" y="0"/>
                      </a:lnTo>
                      <a:lnTo>
                        <a:pt x="235" y="1"/>
                      </a:lnTo>
                      <a:lnTo>
                        <a:pt x="231" y="4"/>
                      </a:lnTo>
                      <a:lnTo>
                        <a:pt x="229" y="8"/>
                      </a:lnTo>
                      <a:lnTo>
                        <a:pt x="180" y="116"/>
                      </a:lnTo>
                      <a:lnTo>
                        <a:pt x="131" y="8"/>
                      </a:lnTo>
                      <a:lnTo>
                        <a:pt x="128" y="4"/>
                      </a:lnTo>
                      <a:lnTo>
                        <a:pt x="125" y="1"/>
                      </a:lnTo>
                      <a:lnTo>
                        <a:pt x="121" y="0"/>
                      </a:lnTo>
                      <a:lnTo>
                        <a:pt x="116" y="1"/>
                      </a:lnTo>
                      <a:lnTo>
                        <a:pt x="8" y="37"/>
                      </a:lnTo>
                      <a:lnTo>
                        <a:pt x="4" y="39"/>
                      </a:lnTo>
                      <a:lnTo>
                        <a:pt x="1" y="41"/>
                      </a:lnTo>
                      <a:lnTo>
                        <a:pt x="0" y="45"/>
                      </a:lnTo>
                      <a:lnTo>
                        <a:pt x="0" y="49"/>
                      </a:lnTo>
                      <a:lnTo>
                        <a:pt x="0" y="277"/>
                      </a:lnTo>
                      <a:lnTo>
                        <a:pt x="0" y="281"/>
                      </a:lnTo>
                      <a:lnTo>
                        <a:pt x="3" y="285"/>
                      </a:lnTo>
                      <a:lnTo>
                        <a:pt x="6" y="288"/>
                      </a:lnTo>
                      <a:lnTo>
                        <a:pt x="12" y="289"/>
                      </a:lnTo>
                      <a:lnTo>
                        <a:pt x="62" y="289"/>
                      </a:lnTo>
                      <a:lnTo>
                        <a:pt x="95" y="519"/>
                      </a:lnTo>
                      <a:lnTo>
                        <a:pt x="98" y="523"/>
                      </a:lnTo>
                      <a:lnTo>
                        <a:pt x="100" y="527"/>
                      </a:lnTo>
                      <a:lnTo>
                        <a:pt x="103" y="529"/>
                      </a:lnTo>
                      <a:lnTo>
                        <a:pt x="108" y="529"/>
                      </a:lnTo>
                      <a:lnTo>
                        <a:pt x="252" y="529"/>
                      </a:lnTo>
                      <a:lnTo>
                        <a:pt x="256" y="529"/>
                      </a:lnTo>
                      <a:lnTo>
                        <a:pt x="259" y="527"/>
                      </a:lnTo>
                      <a:lnTo>
                        <a:pt x="262" y="523"/>
                      </a:lnTo>
                      <a:lnTo>
                        <a:pt x="263" y="519"/>
                      </a:lnTo>
                      <a:lnTo>
                        <a:pt x="298" y="289"/>
                      </a:lnTo>
                      <a:lnTo>
                        <a:pt x="348" y="289"/>
                      </a:lnTo>
                      <a:lnTo>
                        <a:pt x="353" y="288"/>
                      </a:lnTo>
                      <a:lnTo>
                        <a:pt x="357" y="285"/>
                      </a:lnTo>
                      <a:lnTo>
                        <a:pt x="360" y="281"/>
                      </a:lnTo>
                      <a:lnTo>
                        <a:pt x="360" y="277"/>
                      </a:lnTo>
                      <a:lnTo>
                        <a:pt x="360" y="49"/>
                      </a:lnTo>
                      <a:lnTo>
                        <a:pt x="360" y="45"/>
                      </a:lnTo>
                      <a:lnTo>
                        <a:pt x="358" y="41"/>
                      </a:lnTo>
                      <a:lnTo>
                        <a:pt x="354" y="39"/>
                      </a:lnTo>
                      <a:lnTo>
                        <a:pt x="352"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MX" noProof="1"/>
                </a:p>
              </p:txBody>
            </p:sp>
          </p:grpSp>
          <p:sp>
            <p:nvSpPr>
              <p:cNvPr id="62" name="Elipse 61">
                <a:extLst>
                  <a:ext uri="{FF2B5EF4-FFF2-40B4-BE49-F238E27FC236}">
                    <a16:creationId xmlns:a16="http://schemas.microsoft.com/office/drawing/2014/main" id="{C10C0D8E-147F-046D-3CF0-FD1D706D5278}"/>
                  </a:ext>
                  <a:ext uri="{C183D7F6-B498-43B3-948B-1728B52AA6E4}">
                    <adec:decorative xmlns:adec="http://schemas.microsoft.com/office/drawing/2017/decorative" val="1"/>
                  </a:ext>
                </a:extLst>
              </p:cNvPr>
              <p:cNvSpPr/>
              <p:nvPr/>
            </p:nvSpPr>
            <p:spPr>
              <a:xfrm>
                <a:off x="11521138" y="2140722"/>
                <a:ext cx="426785" cy="298900"/>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1"/>
              </a:p>
            </p:txBody>
          </p:sp>
          <p:grpSp>
            <p:nvGrpSpPr>
              <p:cNvPr id="63" name="Grupo 62" descr="Ícono de un ser humano. ">
                <a:extLst>
                  <a:ext uri="{FF2B5EF4-FFF2-40B4-BE49-F238E27FC236}">
                    <a16:creationId xmlns:a16="http://schemas.microsoft.com/office/drawing/2014/main" id="{11659560-D4DC-FE9C-6CE0-04F72D3A7698}"/>
                  </a:ext>
                </a:extLst>
              </p:cNvPr>
              <p:cNvGrpSpPr/>
              <p:nvPr/>
            </p:nvGrpSpPr>
            <p:grpSpPr>
              <a:xfrm>
                <a:off x="11817694" y="2812156"/>
                <a:ext cx="68903" cy="143361"/>
                <a:chOff x="8243888" y="5922963"/>
                <a:chExt cx="142875" cy="285750"/>
              </a:xfrm>
              <a:solidFill>
                <a:srgbClr val="7F7F7F"/>
              </a:solidFill>
            </p:grpSpPr>
            <p:sp>
              <p:nvSpPr>
                <p:cNvPr id="64" name="Forma libre 3404">
                  <a:extLst>
                    <a:ext uri="{FF2B5EF4-FFF2-40B4-BE49-F238E27FC236}">
                      <a16:creationId xmlns:a16="http://schemas.microsoft.com/office/drawing/2014/main" id="{15BE1414-C645-D4C1-B6DA-1732CCB7DBD9}"/>
                    </a:ext>
                  </a:extLst>
                </p:cNvPr>
                <p:cNvSpPr>
                  <a:spLocks/>
                </p:cNvSpPr>
                <p:nvPr/>
              </p:nvSpPr>
              <p:spPr bwMode="auto">
                <a:xfrm>
                  <a:off x="8280400" y="5922963"/>
                  <a:ext cx="68262" cy="66675"/>
                </a:xfrm>
                <a:custGeom>
                  <a:avLst/>
                  <a:gdLst>
                    <a:gd name="T0" fmla="*/ 94 w 168"/>
                    <a:gd name="T1" fmla="*/ 167 h 168"/>
                    <a:gd name="T2" fmla="*/ 109 w 168"/>
                    <a:gd name="T3" fmla="*/ 164 h 168"/>
                    <a:gd name="T4" fmla="*/ 125 w 168"/>
                    <a:gd name="T5" fmla="*/ 158 h 168"/>
                    <a:gd name="T6" fmla="*/ 139 w 168"/>
                    <a:gd name="T7" fmla="*/ 149 h 168"/>
                    <a:gd name="T8" fmla="*/ 149 w 168"/>
                    <a:gd name="T9" fmla="*/ 137 h 168"/>
                    <a:gd name="T10" fmla="*/ 158 w 168"/>
                    <a:gd name="T11" fmla="*/ 123 h 168"/>
                    <a:gd name="T12" fmla="*/ 164 w 168"/>
                    <a:gd name="T13" fmla="*/ 109 h 168"/>
                    <a:gd name="T14" fmla="*/ 168 w 168"/>
                    <a:gd name="T15" fmla="*/ 92 h 168"/>
                    <a:gd name="T16" fmla="*/ 168 w 168"/>
                    <a:gd name="T17" fmla="*/ 74 h 168"/>
                    <a:gd name="T18" fmla="*/ 164 w 168"/>
                    <a:gd name="T19" fmla="*/ 59 h 168"/>
                    <a:gd name="T20" fmla="*/ 158 w 168"/>
                    <a:gd name="T21" fmla="*/ 43 h 168"/>
                    <a:gd name="T22" fmla="*/ 149 w 168"/>
                    <a:gd name="T23" fmla="*/ 31 h 168"/>
                    <a:gd name="T24" fmla="*/ 139 w 168"/>
                    <a:gd name="T25" fmla="*/ 19 h 168"/>
                    <a:gd name="T26" fmla="*/ 125 w 168"/>
                    <a:gd name="T27" fmla="*/ 10 h 168"/>
                    <a:gd name="T28" fmla="*/ 109 w 168"/>
                    <a:gd name="T29" fmla="*/ 4 h 168"/>
                    <a:gd name="T30" fmla="*/ 94 w 168"/>
                    <a:gd name="T31" fmla="*/ 0 h 168"/>
                    <a:gd name="T32" fmla="*/ 76 w 168"/>
                    <a:gd name="T33" fmla="*/ 0 h 168"/>
                    <a:gd name="T34" fmla="*/ 59 w 168"/>
                    <a:gd name="T35" fmla="*/ 4 h 168"/>
                    <a:gd name="T36" fmla="*/ 45 w 168"/>
                    <a:gd name="T37" fmla="*/ 10 h 168"/>
                    <a:gd name="T38" fmla="*/ 31 w 168"/>
                    <a:gd name="T39" fmla="*/ 19 h 168"/>
                    <a:gd name="T40" fmla="*/ 19 w 168"/>
                    <a:gd name="T41" fmla="*/ 31 h 168"/>
                    <a:gd name="T42" fmla="*/ 10 w 168"/>
                    <a:gd name="T43" fmla="*/ 43 h 168"/>
                    <a:gd name="T44" fmla="*/ 4 w 168"/>
                    <a:gd name="T45" fmla="*/ 59 h 168"/>
                    <a:gd name="T46" fmla="*/ 1 w 168"/>
                    <a:gd name="T47" fmla="*/ 75 h 168"/>
                    <a:gd name="T48" fmla="*/ 1 w 168"/>
                    <a:gd name="T49" fmla="*/ 92 h 168"/>
                    <a:gd name="T50" fmla="*/ 4 w 168"/>
                    <a:gd name="T51" fmla="*/ 109 h 168"/>
                    <a:gd name="T52" fmla="*/ 10 w 168"/>
                    <a:gd name="T53" fmla="*/ 123 h 168"/>
                    <a:gd name="T54" fmla="*/ 19 w 168"/>
                    <a:gd name="T55" fmla="*/ 137 h 168"/>
                    <a:gd name="T56" fmla="*/ 31 w 168"/>
                    <a:gd name="T57" fmla="*/ 149 h 168"/>
                    <a:gd name="T58" fmla="*/ 45 w 168"/>
                    <a:gd name="T59" fmla="*/ 158 h 168"/>
                    <a:gd name="T60" fmla="*/ 59 w 168"/>
                    <a:gd name="T61" fmla="*/ 164 h 168"/>
                    <a:gd name="T62" fmla="*/ 76 w 168"/>
                    <a:gd name="T63" fmla="*/ 16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68">
                      <a:moveTo>
                        <a:pt x="85" y="168"/>
                      </a:moveTo>
                      <a:lnTo>
                        <a:pt x="94" y="167"/>
                      </a:lnTo>
                      <a:lnTo>
                        <a:pt x="101" y="165"/>
                      </a:lnTo>
                      <a:lnTo>
                        <a:pt x="109" y="164"/>
                      </a:lnTo>
                      <a:lnTo>
                        <a:pt x="117" y="162"/>
                      </a:lnTo>
                      <a:lnTo>
                        <a:pt x="125" y="158"/>
                      </a:lnTo>
                      <a:lnTo>
                        <a:pt x="132" y="153"/>
                      </a:lnTo>
                      <a:lnTo>
                        <a:pt x="139" y="149"/>
                      </a:lnTo>
                      <a:lnTo>
                        <a:pt x="144" y="142"/>
                      </a:lnTo>
                      <a:lnTo>
                        <a:pt x="149" y="137"/>
                      </a:lnTo>
                      <a:lnTo>
                        <a:pt x="154" y="131"/>
                      </a:lnTo>
                      <a:lnTo>
                        <a:pt x="158" y="123"/>
                      </a:lnTo>
                      <a:lnTo>
                        <a:pt x="162" y="117"/>
                      </a:lnTo>
                      <a:lnTo>
                        <a:pt x="164" y="109"/>
                      </a:lnTo>
                      <a:lnTo>
                        <a:pt x="167" y="100"/>
                      </a:lnTo>
                      <a:lnTo>
                        <a:pt x="168" y="92"/>
                      </a:lnTo>
                      <a:lnTo>
                        <a:pt x="168" y="83"/>
                      </a:lnTo>
                      <a:lnTo>
                        <a:pt x="168" y="74"/>
                      </a:lnTo>
                      <a:lnTo>
                        <a:pt x="167" y="66"/>
                      </a:lnTo>
                      <a:lnTo>
                        <a:pt x="164" y="59"/>
                      </a:lnTo>
                      <a:lnTo>
                        <a:pt x="162" y="51"/>
                      </a:lnTo>
                      <a:lnTo>
                        <a:pt x="158" y="43"/>
                      </a:lnTo>
                      <a:lnTo>
                        <a:pt x="154" y="37"/>
                      </a:lnTo>
                      <a:lnTo>
                        <a:pt x="149" y="31"/>
                      </a:lnTo>
                      <a:lnTo>
                        <a:pt x="144" y="24"/>
                      </a:lnTo>
                      <a:lnTo>
                        <a:pt x="139" y="19"/>
                      </a:lnTo>
                      <a:lnTo>
                        <a:pt x="132" y="14"/>
                      </a:lnTo>
                      <a:lnTo>
                        <a:pt x="125" y="10"/>
                      </a:lnTo>
                      <a:lnTo>
                        <a:pt x="117" y="6"/>
                      </a:lnTo>
                      <a:lnTo>
                        <a:pt x="109" y="4"/>
                      </a:lnTo>
                      <a:lnTo>
                        <a:pt x="101" y="1"/>
                      </a:lnTo>
                      <a:lnTo>
                        <a:pt x="94" y="0"/>
                      </a:lnTo>
                      <a:lnTo>
                        <a:pt x="85" y="0"/>
                      </a:lnTo>
                      <a:lnTo>
                        <a:pt x="76" y="0"/>
                      </a:lnTo>
                      <a:lnTo>
                        <a:pt x="68" y="1"/>
                      </a:lnTo>
                      <a:lnTo>
                        <a:pt x="59" y="4"/>
                      </a:lnTo>
                      <a:lnTo>
                        <a:pt x="51" y="6"/>
                      </a:lnTo>
                      <a:lnTo>
                        <a:pt x="45" y="10"/>
                      </a:lnTo>
                      <a:lnTo>
                        <a:pt x="37" y="14"/>
                      </a:lnTo>
                      <a:lnTo>
                        <a:pt x="31" y="19"/>
                      </a:lnTo>
                      <a:lnTo>
                        <a:pt x="26" y="24"/>
                      </a:lnTo>
                      <a:lnTo>
                        <a:pt x="19" y="31"/>
                      </a:lnTo>
                      <a:lnTo>
                        <a:pt x="15" y="37"/>
                      </a:lnTo>
                      <a:lnTo>
                        <a:pt x="10" y="43"/>
                      </a:lnTo>
                      <a:lnTo>
                        <a:pt x="8" y="51"/>
                      </a:lnTo>
                      <a:lnTo>
                        <a:pt x="4" y="59"/>
                      </a:lnTo>
                      <a:lnTo>
                        <a:pt x="3" y="66"/>
                      </a:lnTo>
                      <a:lnTo>
                        <a:pt x="1" y="75"/>
                      </a:lnTo>
                      <a:lnTo>
                        <a:pt x="0" y="83"/>
                      </a:lnTo>
                      <a:lnTo>
                        <a:pt x="1" y="92"/>
                      </a:lnTo>
                      <a:lnTo>
                        <a:pt x="3" y="100"/>
                      </a:lnTo>
                      <a:lnTo>
                        <a:pt x="4" y="109"/>
                      </a:lnTo>
                      <a:lnTo>
                        <a:pt x="8" y="117"/>
                      </a:lnTo>
                      <a:lnTo>
                        <a:pt x="10" y="123"/>
                      </a:lnTo>
                      <a:lnTo>
                        <a:pt x="15" y="131"/>
                      </a:lnTo>
                      <a:lnTo>
                        <a:pt x="19" y="137"/>
                      </a:lnTo>
                      <a:lnTo>
                        <a:pt x="26" y="142"/>
                      </a:lnTo>
                      <a:lnTo>
                        <a:pt x="31" y="149"/>
                      </a:lnTo>
                      <a:lnTo>
                        <a:pt x="37" y="153"/>
                      </a:lnTo>
                      <a:lnTo>
                        <a:pt x="45" y="158"/>
                      </a:lnTo>
                      <a:lnTo>
                        <a:pt x="51" y="162"/>
                      </a:lnTo>
                      <a:lnTo>
                        <a:pt x="59" y="164"/>
                      </a:lnTo>
                      <a:lnTo>
                        <a:pt x="68" y="165"/>
                      </a:lnTo>
                      <a:lnTo>
                        <a:pt x="76" y="167"/>
                      </a:lnTo>
                      <a:lnTo>
                        <a:pt x="85"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MX" noProof="1"/>
                </a:p>
              </p:txBody>
            </p:sp>
            <p:sp>
              <p:nvSpPr>
                <p:cNvPr id="65" name="Forma libre 3405">
                  <a:extLst>
                    <a:ext uri="{FF2B5EF4-FFF2-40B4-BE49-F238E27FC236}">
                      <a16:creationId xmlns:a16="http://schemas.microsoft.com/office/drawing/2014/main" id="{F0FA7309-AF56-E9BF-574D-3C40B31B91A5}"/>
                    </a:ext>
                  </a:extLst>
                </p:cNvPr>
                <p:cNvSpPr>
                  <a:spLocks/>
                </p:cNvSpPr>
                <p:nvPr/>
              </p:nvSpPr>
              <p:spPr bwMode="auto">
                <a:xfrm>
                  <a:off x="8243888" y="5999163"/>
                  <a:ext cx="142875" cy="209550"/>
                </a:xfrm>
                <a:custGeom>
                  <a:avLst/>
                  <a:gdLst>
                    <a:gd name="T0" fmla="*/ 352 w 360"/>
                    <a:gd name="T1" fmla="*/ 37 h 529"/>
                    <a:gd name="T2" fmla="*/ 244 w 360"/>
                    <a:gd name="T3" fmla="*/ 1 h 529"/>
                    <a:gd name="T4" fmla="*/ 239 w 360"/>
                    <a:gd name="T5" fmla="*/ 0 h 529"/>
                    <a:gd name="T6" fmla="*/ 235 w 360"/>
                    <a:gd name="T7" fmla="*/ 1 h 529"/>
                    <a:gd name="T8" fmla="*/ 231 w 360"/>
                    <a:gd name="T9" fmla="*/ 4 h 529"/>
                    <a:gd name="T10" fmla="*/ 229 w 360"/>
                    <a:gd name="T11" fmla="*/ 8 h 529"/>
                    <a:gd name="T12" fmla="*/ 180 w 360"/>
                    <a:gd name="T13" fmla="*/ 116 h 529"/>
                    <a:gd name="T14" fmla="*/ 131 w 360"/>
                    <a:gd name="T15" fmla="*/ 8 h 529"/>
                    <a:gd name="T16" fmla="*/ 128 w 360"/>
                    <a:gd name="T17" fmla="*/ 4 h 529"/>
                    <a:gd name="T18" fmla="*/ 125 w 360"/>
                    <a:gd name="T19" fmla="*/ 1 h 529"/>
                    <a:gd name="T20" fmla="*/ 121 w 360"/>
                    <a:gd name="T21" fmla="*/ 0 h 529"/>
                    <a:gd name="T22" fmla="*/ 116 w 360"/>
                    <a:gd name="T23" fmla="*/ 1 h 529"/>
                    <a:gd name="T24" fmla="*/ 8 w 360"/>
                    <a:gd name="T25" fmla="*/ 37 h 529"/>
                    <a:gd name="T26" fmla="*/ 4 w 360"/>
                    <a:gd name="T27" fmla="*/ 39 h 529"/>
                    <a:gd name="T28" fmla="*/ 1 w 360"/>
                    <a:gd name="T29" fmla="*/ 41 h 529"/>
                    <a:gd name="T30" fmla="*/ 0 w 360"/>
                    <a:gd name="T31" fmla="*/ 45 h 529"/>
                    <a:gd name="T32" fmla="*/ 0 w 360"/>
                    <a:gd name="T33" fmla="*/ 49 h 529"/>
                    <a:gd name="T34" fmla="*/ 0 w 360"/>
                    <a:gd name="T35" fmla="*/ 277 h 529"/>
                    <a:gd name="T36" fmla="*/ 0 w 360"/>
                    <a:gd name="T37" fmla="*/ 281 h 529"/>
                    <a:gd name="T38" fmla="*/ 3 w 360"/>
                    <a:gd name="T39" fmla="*/ 285 h 529"/>
                    <a:gd name="T40" fmla="*/ 6 w 360"/>
                    <a:gd name="T41" fmla="*/ 288 h 529"/>
                    <a:gd name="T42" fmla="*/ 12 w 360"/>
                    <a:gd name="T43" fmla="*/ 289 h 529"/>
                    <a:gd name="T44" fmla="*/ 62 w 360"/>
                    <a:gd name="T45" fmla="*/ 289 h 529"/>
                    <a:gd name="T46" fmla="*/ 95 w 360"/>
                    <a:gd name="T47" fmla="*/ 519 h 529"/>
                    <a:gd name="T48" fmla="*/ 98 w 360"/>
                    <a:gd name="T49" fmla="*/ 523 h 529"/>
                    <a:gd name="T50" fmla="*/ 100 w 360"/>
                    <a:gd name="T51" fmla="*/ 527 h 529"/>
                    <a:gd name="T52" fmla="*/ 103 w 360"/>
                    <a:gd name="T53" fmla="*/ 529 h 529"/>
                    <a:gd name="T54" fmla="*/ 108 w 360"/>
                    <a:gd name="T55" fmla="*/ 529 h 529"/>
                    <a:gd name="T56" fmla="*/ 252 w 360"/>
                    <a:gd name="T57" fmla="*/ 529 h 529"/>
                    <a:gd name="T58" fmla="*/ 256 w 360"/>
                    <a:gd name="T59" fmla="*/ 529 h 529"/>
                    <a:gd name="T60" fmla="*/ 259 w 360"/>
                    <a:gd name="T61" fmla="*/ 527 h 529"/>
                    <a:gd name="T62" fmla="*/ 262 w 360"/>
                    <a:gd name="T63" fmla="*/ 523 h 529"/>
                    <a:gd name="T64" fmla="*/ 263 w 360"/>
                    <a:gd name="T65" fmla="*/ 519 h 529"/>
                    <a:gd name="T66" fmla="*/ 298 w 360"/>
                    <a:gd name="T67" fmla="*/ 289 h 529"/>
                    <a:gd name="T68" fmla="*/ 348 w 360"/>
                    <a:gd name="T69" fmla="*/ 289 h 529"/>
                    <a:gd name="T70" fmla="*/ 353 w 360"/>
                    <a:gd name="T71" fmla="*/ 288 h 529"/>
                    <a:gd name="T72" fmla="*/ 357 w 360"/>
                    <a:gd name="T73" fmla="*/ 285 h 529"/>
                    <a:gd name="T74" fmla="*/ 360 w 360"/>
                    <a:gd name="T75" fmla="*/ 281 h 529"/>
                    <a:gd name="T76" fmla="*/ 360 w 360"/>
                    <a:gd name="T77" fmla="*/ 277 h 529"/>
                    <a:gd name="T78" fmla="*/ 360 w 360"/>
                    <a:gd name="T79" fmla="*/ 49 h 529"/>
                    <a:gd name="T80" fmla="*/ 360 w 360"/>
                    <a:gd name="T81" fmla="*/ 45 h 529"/>
                    <a:gd name="T82" fmla="*/ 358 w 360"/>
                    <a:gd name="T83" fmla="*/ 41 h 529"/>
                    <a:gd name="T84" fmla="*/ 354 w 360"/>
                    <a:gd name="T85" fmla="*/ 39 h 529"/>
                    <a:gd name="T86" fmla="*/ 352 w 360"/>
                    <a:gd name="T87" fmla="*/ 3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0" h="529">
                      <a:moveTo>
                        <a:pt x="352" y="37"/>
                      </a:moveTo>
                      <a:lnTo>
                        <a:pt x="244" y="1"/>
                      </a:lnTo>
                      <a:lnTo>
                        <a:pt x="239" y="0"/>
                      </a:lnTo>
                      <a:lnTo>
                        <a:pt x="235" y="1"/>
                      </a:lnTo>
                      <a:lnTo>
                        <a:pt x="231" y="4"/>
                      </a:lnTo>
                      <a:lnTo>
                        <a:pt x="229" y="8"/>
                      </a:lnTo>
                      <a:lnTo>
                        <a:pt x="180" y="116"/>
                      </a:lnTo>
                      <a:lnTo>
                        <a:pt x="131" y="8"/>
                      </a:lnTo>
                      <a:lnTo>
                        <a:pt x="128" y="4"/>
                      </a:lnTo>
                      <a:lnTo>
                        <a:pt x="125" y="1"/>
                      </a:lnTo>
                      <a:lnTo>
                        <a:pt x="121" y="0"/>
                      </a:lnTo>
                      <a:lnTo>
                        <a:pt x="116" y="1"/>
                      </a:lnTo>
                      <a:lnTo>
                        <a:pt x="8" y="37"/>
                      </a:lnTo>
                      <a:lnTo>
                        <a:pt x="4" y="39"/>
                      </a:lnTo>
                      <a:lnTo>
                        <a:pt x="1" y="41"/>
                      </a:lnTo>
                      <a:lnTo>
                        <a:pt x="0" y="45"/>
                      </a:lnTo>
                      <a:lnTo>
                        <a:pt x="0" y="49"/>
                      </a:lnTo>
                      <a:lnTo>
                        <a:pt x="0" y="277"/>
                      </a:lnTo>
                      <a:lnTo>
                        <a:pt x="0" y="281"/>
                      </a:lnTo>
                      <a:lnTo>
                        <a:pt x="3" y="285"/>
                      </a:lnTo>
                      <a:lnTo>
                        <a:pt x="6" y="288"/>
                      </a:lnTo>
                      <a:lnTo>
                        <a:pt x="12" y="289"/>
                      </a:lnTo>
                      <a:lnTo>
                        <a:pt x="62" y="289"/>
                      </a:lnTo>
                      <a:lnTo>
                        <a:pt x="95" y="519"/>
                      </a:lnTo>
                      <a:lnTo>
                        <a:pt x="98" y="523"/>
                      </a:lnTo>
                      <a:lnTo>
                        <a:pt x="100" y="527"/>
                      </a:lnTo>
                      <a:lnTo>
                        <a:pt x="103" y="529"/>
                      </a:lnTo>
                      <a:lnTo>
                        <a:pt x="108" y="529"/>
                      </a:lnTo>
                      <a:lnTo>
                        <a:pt x="252" y="529"/>
                      </a:lnTo>
                      <a:lnTo>
                        <a:pt x="256" y="529"/>
                      </a:lnTo>
                      <a:lnTo>
                        <a:pt x="259" y="527"/>
                      </a:lnTo>
                      <a:lnTo>
                        <a:pt x="262" y="523"/>
                      </a:lnTo>
                      <a:lnTo>
                        <a:pt x="263" y="519"/>
                      </a:lnTo>
                      <a:lnTo>
                        <a:pt x="298" y="289"/>
                      </a:lnTo>
                      <a:lnTo>
                        <a:pt x="348" y="289"/>
                      </a:lnTo>
                      <a:lnTo>
                        <a:pt x="353" y="288"/>
                      </a:lnTo>
                      <a:lnTo>
                        <a:pt x="357" y="285"/>
                      </a:lnTo>
                      <a:lnTo>
                        <a:pt x="360" y="281"/>
                      </a:lnTo>
                      <a:lnTo>
                        <a:pt x="360" y="277"/>
                      </a:lnTo>
                      <a:lnTo>
                        <a:pt x="360" y="49"/>
                      </a:lnTo>
                      <a:lnTo>
                        <a:pt x="360" y="45"/>
                      </a:lnTo>
                      <a:lnTo>
                        <a:pt x="358" y="41"/>
                      </a:lnTo>
                      <a:lnTo>
                        <a:pt x="354" y="39"/>
                      </a:lnTo>
                      <a:lnTo>
                        <a:pt x="352"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MX" noProof="1"/>
                </a:p>
              </p:txBody>
            </p:sp>
          </p:grpSp>
        </p:grpSp>
        <p:sp>
          <p:nvSpPr>
            <p:cNvPr id="47" name="Rectángulo 46">
              <a:extLst>
                <a:ext uri="{FF2B5EF4-FFF2-40B4-BE49-F238E27FC236}">
                  <a16:creationId xmlns:a16="http://schemas.microsoft.com/office/drawing/2014/main" id="{D7CB74BE-4B58-A055-27B6-3E924915EA12}"/>
                </a:ext>
                <a:ext uri="{C183D7F6-B498-43B3-948B-1728B52AA6E4}">
                  <adec:decorative xmlns:adec="http://schemas.microsoft.com/office/drawing/2017/decorative" val="1"/>
                </a:ext>
              </a:extLst>
            </p:cNvPr>
            <p:cNvSpPr/>
            <p:nvPr/>
          </p:nvSpPr>
          <p:spPr>
            <a:xfrm rot="16200000" flipH="1">
              <a:off x="7870163" y="2343097"/>
              <a:ext cx="2699229" cy="389114"/>
            </a:xfrm>
            <a:prstGeom prst="rect">
              <a:avLst/>
            </a:prstGeom>
            <a:solidFill>
              <a:schemeClr val="bg1"/>
            </a:solidFill>
            <a:ln>
              <a:noFill/>
            </a:ln>
            <a:effectLst>
              <a:outerShdw blurRad="152400" dist="254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1"/>
            </a:p>
          </p:txBody>
        </p:sp>
        <p:pic>
          <p:nvPicPr>
            <p:cNvPr id="48" name="Gráfico 47" descr="Ambulancia con relleno sólido">
              <a:extLst>
                <a:ext uri="{FF2B5EF4-FFF2-40B4-BE49-F238E27FC236}">
                  <a16:creationId xmlns:a16="http://schemas.microsoft.com/office/drawing/2014/main" id="{9AADC4EE-CC10-3434-029A-8ACE88E9968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51597" y="2397581"/>
              <a:ext cx="259709" cy="259709"/>
            </a:xfrm>
            <a:prstGeom prst="rect">
              <a:avLst/>
            </a:prstGeom>
          </p:spPr>
        </p:pic>
        <p:sp>
          <p:nvSpPr>
            <p:cNvPr id="49" name="Forma libre 3405">
              <a:extLst>
                <a:ext uri="{FF2B5EF4-FFF2-40B4-BE49-F238E27FC236}">
                  <a16:creationId xmlns:a16="http://schemas.microsoft.com/office/drawing/2014/main" id="{AAE96256-C88B-CA28-A745-ED0C63F753CC}"/>
                </a:ext>
              </a:extLst>
            </p:cNvPr>
            <p:cNvSpPr>
              <a:spLocks/>
            </p:cNvSpPr>
            <p:nvPr/>
          </p:nvSpPr>
          <p:spPr bwMode="auto">
            <a:xfrm>
              <a:off x="11297542" y="3098545"/>
              <a:ext cx="59839" cy="108502"/>
            </a:xfrm>
            <a:custGeom>
              <a:avLst/>
              <a:gdLst>
                <a:gd name="T0" fmla="*/ 352 w 360"/>
                <a:gd name="T1" fmla="*/ 37 h 529"/>
                <a:gd name="T2" fmla="*/ 244 w 360"/>
                <a:gd name="T3" fmla="*/ 1 h 529"/>
                <a:gd name="T4" fmla="*/ 239 w 360"/>
                <a:gd name="T5" fmla="*/ 0 h 529"/>
                <a:gd name="T6" fmla="*/ 235 w 360"/>
                <a:gd name="T7" fmla="*/ 1 h 529"/>
                <a:gd name="T8" fmla="*/ 231 w 360"/>
                <a:gd name="T9" fmla="*/ 4 h 529"/>
                <a:gd name="T10" fmla="*/ 229 w 360"/>
                <a:gd name="T11" fmla="*/ 8 h 529"/>
                <a:gd name="T12" fmla="*/ 180 w 360"/>
                <a:gd name="T13" fmla="*/ 116 h 529"/>
                <a:gd name="T14" fmla="*/ 131 w 360"/>
                <a:gd name="T15" fmla="*/ 8 h 529"/>
                <a:gd name="T16" fmla="*/ 128 w 360"/>
                <a:gd name="T17" fmla="*/ 4 h 529"/>
                <a:gd name="T18" fmla="*/ 125 w 360"/>
                <a:gd name="T19" fmla="*/ 1 h 529"/>
                <a:gd name="T20" fmla="*/ 121 w 360"/>
                <a:gd name="T21" fmla="*/ 0 h 529"/>
                <a:gd name="T22" fmla="*/ 116 w 360"/>
                <a:gd name="T23" fmla="*/ 1 h 529"/>
                <a:gd name="T24" fmla="*/ 8 w 360"/>
                <a:gd name="T25" fmla="*/ 37 h 529"/>
                <a:gd name="T26" fmla="*/ 4 w 360"/>
                <a:gd name="T27" fmla="*/ 39 h 529"/>
                <a:gd name="T28" fmla="*/ 1 w 360"/>
                <a:gd name="T29" fmla="*/ 41 h 529"/>
                <a:gd name="T30" fmla="*/ 0 w 360"/>
                <a:gd name="T31" fmla="*/ 45 h 529"/>
                <a:gd name="T32" fmla="*/ 0 w 360"/>
                <a:gd name="T33" fmla="*/ 49 h 529"/>
                <a:gd name="T34" fmla="*/ 0 w 360"/>
                <a:gd name="T35" fmla="*/ 277 h 529"/>
                <a:gd name="T36" fmla="*/ 0 w 360"/>
                <a:gd name="T37" fmla="*/ 281 h 529"/>
                <a:gd name="T38" fmla="*/ 3 w 360"/>
                <a:gd name="T39" fmla="*/ 285 h 529"/>
                <a:gd name="T40" fmla="*/ 6 w 360"/>
                <a:gd name="T41" fmla="*/ 288 h 529"/>
                <a:gd name="T42" fmla="*/ 12 w 360"/>
                <a:gd name="T43" fmla="*/ 289 h 529"/>
                <a:gd name="T44" fmla="*/ 62 w 360"/>
                <a:gd name="T45" fmla="*/ 289 h 529"/>
                <a:gd name="T46" fmla="*/ 95 w 360"/>
                <a:gd name="T47" fmla="*/ 519 h 529"/>
                <a:gd name="T48" fmla="*/ 98 w 360"/>
                <a:gd name="T49" fmla="*/ 523 h 529"/>
                <a:gd name="T50" fmla="*/ 100 w 360"/>
                <a:gd name="T51" fmla="*/ 527 h 529"/>
                <a:gd name="T52" fmla="*/ 103 w 360"/>
                <a:gd name="T53" fmla="*/ 529 h 529"/>
                <a:gd name="T54" fmla="*/ 108 w 360"/>
                <a:gd name="T55" fmla="*/ 529 h 529"/>
                <a:gd name="T56" fmla="*/ 252 w 360"/>
                <a:gd name="T57" fmla="*/ 529 h 529"/>
                <a:gd name="T58" fmla="*/ 256 w 360"/>
                <a:gd name="T59" fmla="*/ 529 h 529"/>
                <a:gd name="T60" fmla="*/ 259 w 360"/>
                <a:gd name="T61" fmla="*/ 527 h 529"/>
                <a:gd name="T62" fmla="*/ 262 w 360"/>
                <a:gd name="T63" fmla="*/ 523 h 529"/>
                <a:gd name="T64" fmla="*/ 263 w 360"/>
                <a:gd name="T65" fmla="*/ 519 h 529"/>
                <a:gd name="T66" fmla="*/ 298 w 360"/>
                <a:gd name="T67" fmla="*/ 289 h 529"/>
                <a:gd name="T68" fmla="*/ 348 w 360"/>
                <a:gd name="T69" fmla="*/ 289 h 529"/>
                <a:gd name="T70" fmla="*/ 353 w 360"/>
                <a:gd name="T71" fmla="*/ 288 h 529"/>
                <a:gd name="T72" fmla="*/ 357 w 360"/>
                <a:gd name="T73" fmla="*/ 285 h 529"/>
                <a:gd name="T74" fmla="*/ 360 w 360"/>
                <a:gd name="T75" fmla="*/ 281 h 529"/>
                <a:gd name="T76" fmla="*/ 360 w 360"/>
                <a:gd name="T77" fmla="*/ 277 h 529"/>
                <a:gd name="T78" fmla="*/ 360 w 360"/>
                <a:gd name="T79" fmla="*/ 49 h 529"/>
                <a:gd name="T80" fmla="*/ 360 w 360"/>
                <a:gd name="T81" fmla="*/ 45 h 529"/>
                <a:gd name="T82" fmla="*/ 358 w 360"/>
                <a:gd name="T83" fmla="*/ 41 h 529"/>
                <a:gd name="T84" fmla="*/ 354 w 360"/>
                <a:gd name="T85" fmla="*/ 39 h 529"/>
                <a:gd name="T86" fmla="*/ 352 w 360"/>
                <a:gd name="T87" fmla="*/ 3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0" h="529">
                  <a:moveTo>
                    <a:pt x="352" y="37"/>
                  </a:moveTo>
                  <a:lnTo>
                    <a:pt x="244" y="1"/>
                  </a:lnTo>
                  <a:lnTo>
                    <a:pt x="239" y="0"/>
                  </a:lnTo>
                  <a:lnTo>
                    <a:pt x="235" y="1"/>
                  </a:lnTo>
                  <a:lnTo>
                    <a:pt x="231" y="4"/>
                  </a:lnTo>
                  <a:lnTo>
                    <a:pt x="229" y="8"/>
                  </a:lnTo>
                  <a:lnTo>
                    <a:pt x="180" y="116"/>
                  </a:lnTo>
                  <a:lnTo>
                    <a:pt x="131" y="8"/>
                  </a:lnTo>
                  <a:lnTo>
                    <a:pt x="128" y="4"/>
                  </a:lnTo>
                  <a:lnTo>
                    <a:pt x="125" y="1"/>
                  </a:lnTo>
                  <a:lnTo>
                    <a:pt x="121" y="0"/>
                  </a:lnTo>
                  <a:lnTo>
                    <a:pt x="116" y="1"/>
                  </a:lnTo>
                  <a:lnTo>
                    <a:pt x="8" y="37"/>
                  </a:lnTo>
                  <a:lnTo>
                    <a:pt x="4" y="39"/>
                  </a:lnTo>
                  <a:lnTo>
                    <a:pt x="1" y="41"/>
                  </a:lnTo>
                  <a:lnTo>
                    <a:pt x="0" y="45"/>
                  </a:lnTo>
                  <a:lnTo>
                    <a:pt x="0" y="49"/>
                  </a:lnTo>
                  <a:lnTo>
                    <a:pt x="0" y="277"/>
                  </a:lnTo>
                  <a:lnTo>
                    <a:pt x="0" y="281"/>
                  </a:lnTo>
                  <a:lnTo>
                    <a:pt x="3" y="285"/>
                  </a:lnTo>
                  <a:lnTo>
                    <a:pt x="6" y="288"/>
                  </a:lnTo>
                  <a:lnTo>
                    <a:pt x="12" y="289"/>
                  </a:lnTo>
                  <a:lnTo>
                    <a:pt x="62" y="289"/>
                  </a:lnTo>
                  <a:lnTo>
                    <a:pt x="95" y="519"/>
                  </a:lnTo>
                  <a:lnTo>
                    <a:pt x="98" y="523"/>
                  </a:lnTo>
                  <a:lnTo>
                    <a:pt x="100" y="527"/>
                  </a:lnTo>
                  <a:lnTo>
                    <a:pt x="103" y="529"/>
                  </a:lnTo>
                  <a:lnTo>
                    <a:pt x="108" y="529"/>
                  </a:lnTo>
                  <a:lnTo>
                    <a:pt x="252" y="529"/>
                  </a:lnTo>
                  <a:lnTo>
                    <a:pt x="256" y="529"/>
                  </a:lnTo>
                  <a:lnTo>
                    <a:pt x="259" y="527"/>
                  </a:lnTo>
                  <a:lnTo>
                    <a:pt x="262" y="523"/>
                  </a:lnTo>
                  <a:lnTo>
                    <a:pt x="263" y="519"/>
                  </a:lnTo>
                  <a:lnTo>
                    <a:pt x="298" y="289"/>
                  </a:lnTo>
                  <a:lnTo>
                    <a:pt x="348" y="289"/>
                  </a:lnTo>
                  <a:lnTo>
                    <a:pt x="353" y="288"/>
                  </a:lnTo>
                  <a:lnTo>
                    <a:pt x="357" y="285"/>
                  </a:lnTo>
                  <a:lnTo>
                    <a:pt x="360" y="281"/>
                  </a:lnTo>
                  <a:lnTo>
                    <a:pt x="360" y="277"/>
                  </a:lnTo>
                  <a:lnTo>
                    <a:pt x="360" y="49"/>
                  </a:lnTo>
                  <a:lnTo>
                    <a:pt x="360" y="45"/>
                  </a:lnTo>
                  <a:lnTo>
                    <a:pt x="358" y="41"/>
                  </a:lnTo>
                  <a:lnTo>
                    <a:pt x="354" y="39"/>
                  </a:lnTo>
                  <a:lnTo>
                    <a:pt x="352" y="3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MX" noProof="1"/>
            </a:p>
          </p:txBody>
        </p:sp>
        <p:sp>
          <p:nvSpPr>
            <p:cNvPr id="50" name="Forma libre 3404">
              <a:extLst>
                <a:ext uri="{FF2B5EF4-FFF2-40B4-BE49-F238E27FC236}">
                  <a16:creationId xmlns:a16="http://schemas.microsoft.com/office/drawing/2014/main" id="{F84CE20C-4625-86DA-0EBE-9201196E8528}"/>
                </a:ext>
              </a:extLst>
            </p:cNvPr>
            <p:cNvSpPr>
              <a:spLocks/>
            </p:cNvSpPr>
            <p:nvPr/>
          </p:nvSpPr>
          <p:spPr bwMode="auto">
            <a:xfrm>
              <a:off x="11312833" y="3056717"/>
              <a:ext cx="28590" cy="34523"/>
            </a:xfrm>
            <a:custGeom>
              <a:avLst/>
              <a:gdLst>
                <a:gd name="T0" fmla="*/ 94 w 168"/>
                <a:gd name="T1" fmla="*/ 167 h 168"/>
                <a:gd name="T2" fmla="*/ 109 w 168"/>
                <a:gd name="T3" fmla="*/ 164 h 168"/>
                <a:gd name="T4" fmla="*/ 125 w 168"/>
                <a:gd name="T5" fmla="*/ 158 h 168"/>
                <a:gd name="T6" fmla="*/ 139 w 168"/>
                <a:gd name="T7" fmla="*/ 149 h 168"/>
                <a:gd name="T8" fmla="*/ 149 w 168"/>
                <a:gd name="T9" fmla="*/ 137 h 168"/>
                <a:gd name="T10" fmla="*/ 158 w 168"/>
                <a:gd name="T11" fmla="*/ 123 h 168"/>
                <a:gd name="T12" fmla="*/ 164 w 168"/>
                <a:gd name="T13" fmla="*/ 109 h 168"/>
                <a:gd name="T14" fmla="*/ 168 w 168"/>
                <a:gd name="T15" fmla="*/ 92 h 168"/>
                <a:gd name="T16" fmla="*/ 168 w 168"/>
                <a:gd name="T17" fmla="*/ 74 h 168"/>
                <a:gd name="T18" fmla="*/ 164 w 168"/>
                <a:gd name="T19" fmla="*/ 59 h 168"/>
                <a:gd name="T20" fmla="*/ 158 w 168"/>
                <a:gd name="T21" fmla="*/ 43 h 168"/>
                <a:gd name="T22" fmla="*/ 149 w 168"/>
                <a:gd name="T23" fmla="*/ 31 h 168"/>
                <a:gd name="T24" fmla="*/ 139 w 168"/>
                <a:gd name="T25" fmla="*/ 19 h 168"/>
                <a:gd name="T26" fmla="*/ 125 w 168"/>
                <a:gd name="T27" fmla="*/ 10 h 168"/>
                <a:gd name="T28" fmla="*/ 109 w 168"/>
                <a:gd name="T29" fmla="*/ 4 h 168"/>
                <a:gd name="T30" fmla="*/ 94 w 168"/>
                <a:gd name="T31" fmla="*/ 0 h 168"/>
                <a:gd name="T32" fmla="*/ 76 w 168"/>
                <a:gd name="T33" fmla="*/ 0 h 168"/>
                <a:gd name="T34" fmla="*/ 59 w 168"/>
                <a:gd name="T35" fmla="*/ 4 h 168"/>
                <a:gd name="T36" fmla="*/ 45 w 168"/>
                <a:gd name="T37" fmla="*/ 10 h 168"/>
                <a:gd name="T38" fmla="*/ 31 w 168"/>
                <a:gd name="T39" fmla="*/ 19 h 168"/>
                <a:gd name="T40" fmla="*/ 19 w 168"/>
                <a:gd name="T41" fmla="*/ 31 h 168"/>
                <a:gd name="T42" fmla="*/ 10 w 168"/>
                <a:gd name="T43" fmla="*/ 43 h 168"/>
                <a:gd name="T44" fmla="*/ 4 w 168"/>
                <a:gd name="T45" fmla="*/ 59 h 168"/>
                <a:gd name="T46" fmla="*/ 1 w 168"/>
                <a:gd name="T47" fmla="*/ 75 h 168"/>
                <a:gd name="T48" fmla="*/ 1 w 168"/>
                <a:gd name="T49" fmla="*/ 92 h 168"/>
                <a:gd name="T50" fmla="*/ 4 w 168"/>
                <a:gd name="T51" fmla="*/ 109 h 168"/>
                <a:gd name="T52" fmla="*/ 10 w 168"/>
                <a:gd name="T53" fmla="*/ 123 h 168"/>
                <a:gd name="T54" fmla="*/ 19 w 168"/>
                <a:gd name="T55" fmla="*/ 137 h 168"/>
                <a:gd name="T56" fmla="*/ 31 w 168"/>
                <a:gd name="T57" fmla="*/ 149 h 168"/>
                <a:gd name="T58" fmla="*/ 45 w 168"/>
                <a:gd name="T59" fmla="*/ 158 h 168"/>
                <a:gd name="T60" fmla="*/ 59 w 168"/>
                <a:gd name="T61" fmla="*/ 164 h 168"/>
                <a:gd name="T62" fmla="*/ 76 w 168"/>
                <a:gd name="T63" fmla="*/ 16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68">
                  <a:moveTo>
                    <a:pt x="85" y="168"/>
                  </a:moveTo>
                  <a:lnTo>
                    <a:pt x="94" y="167"/>
                  </a:lnTo>
                  <a:lnTo>
                    <a:pt x="101" y="165"/>
                  </a:lnTo>
                  <a:lnTo>
                    <a:pt x="109" y="164"/>
                  </a:lnTo>
                  <a:lnTo>
                    <a:pt x="117" y="162"/>
                  </a:lnTo>
                  <a:lnTo>
                    <a:pt x="125" y="158"/>
                  </a:lnTo>
                  <a:lnTo>
                    <a:pt x="132" y="153"/>
                  </a:lnTo>
                  <a:lnTo>
                    <a:pt x="139" y="149"/>
                  </a:lnTo>
                  <a:lnTo>
                    <a:pt x="144" y="142"/>
                  </a:lnTo>
                  <a:lnTo>
                    <a:pt x="149" y="137"/>
                  </a:lnTo>
                  <a:lnTo>
                    <a:pt x="154" y="131"/>
                  </a:lnTo>
                  <a:lnTo>
                    <a:pt x="158" y="123"/>
                  </a:lnTo>
                  <a:lnTo>
                    <a:pt x="162" y="117"/>
                  </a:lnTo>
                  <a:lnTo>
                    <a:pt x="164" y="109"/>
                  </a:lnTo>
                  <a:lnTo>
                    <a:pt x="167" y="100"/>
                  </a:lnTo>
                  <a:lnTo>
                    <a:pt x="168" y="92"/>
                  </a:lnTo>
                  <a:lnTo>
                    <a:pt x="168" y="83"/>
                  </a:lnTo>
                  <a:lnTo>
                    <a:pt x="168" y="74"/>
                  </a:lnTo>
                  <a:lnTo>
                    <a:pt x="167" y="66"/>
                  </a:lnTo>
                  <a:lnTo>
                    <a:pt x="164" y="59"/>
                  </a:lnTo>
                  <a:lnTo>
                    <a:pt x="162" y="51"/>
                  </a:lnTo>
                  <a:lnTo>
                    <a:pt x="158" y="43"/>
                  </a:lnTo>
                  <a:lnTo>
                    <a:pt x="154" y="37"/>
                  </a:lnTo>
                  <a:lnTo>
                    <a:pt x="149" y="31"/>
                  </a:lnTo>
                  <a:lnTo>
                    <a:pt x="144" y="24"/>
                  </a:lnTo>
                  <a:lnTo>
                    <a:pt x="139" y="19"/>
                  </a:lnTo>
                  <a:lnTo>
                    <a:pt x="132" y="14"/>
                  </a:lnTo>
                  <a:lnTo>
                    <a:pt x="125" y="10"/>
                  </a:lnTo>
                  <a:lnTo>
                    <a:pt x="117" y="6"/>
                  </a:lnTo>
                  <a:lnTo>
                    <a:pt x="109" y="4"/>
                  </a:lnTo>
                  <a:lnTo>
                    <a:pt x="101" y="1"/>
                  </a:lnTo>
                  <a:lnTo>
                    <a:pt x="94" y="0"/>
                  </a:lnTo>
                  <a:lnTo>
                    <a:pt x="85" y="0"/>
                  </a:lnTo>
                  <a:lnTo>
                    <a:pt x="76" y="0"/>
                  </a:lnTo>
                  <a:lnTo>
                    <a:pt x="68" y="1"/>
                  </a:lnTo>
                  <a:lnTo>
                    <a:pt x="59" y="4"/>
                  </a:lnTo>
                  <a:lnTo>
                    <a:pt x="51" y="6"/>
                  </a:lnTo>
                  <a:lnTo>
                    <a:pt x="45" y="10"/>
                  </a:lnTo>
                  <a:lnTo>
                    <a:pt x="37" y="14"/>
                  </a:lnTo>
                  <a:lnTo>
                    <a:pt x="31" y="19"/>
                  </a:lnTo>
                  <a:lnTo>
                    <a:pt x="26" y="24"/>
                  </a:lnTo>
                  <a:lnTo>
                    <a:pt x="19" y="31"/>
                  </a:lnTo>
                  <a:lnTo>
                    <a:pt x="15" y="37"/>
                  </a:lnTo>
                  <a:lnTo>
                    <a:pt x="10" y="43"/>
                  </a:lnTo>
                  <a:lnTo>
                    <a:pt x="8" y="51"/>
                  </a:lnTo>
                  <a:lnTo>
                    <a:pt x="4" y="59"/>
                  </a:lnTo>
                  <a:lnTo>
                    <a:pt x="3" y="66"/>
                  </a:lnTo>
                  <a:lnTo>
                    <a:pt x="1" y="75"/>
                  </a:lnTo>
                  <a:lnTo>
                    <a:pt x="0" y="83"/>
                  </a:lnTo>
                  <a:lnTo>
                    <a:pt x="1" y="92"/>
                  </a:lnTo>
                  <a:lnTo>
                    <a:pt x="3" y="100"/>
                  </a:lnTo>
                  <a:lnTo>
                    <a:pt x="4" y="109"/>
                  </a:lnTo>
                  <a:lnTo>
                    <a:pt x="8" y="117"/>
                  </a:lnTo>
                  <a:lnTo>
                    <a:pt x="10" y="123"/>
                  </a:lnTo>
                  <a:lnTo>
                    <a:pt x="15" y="131"/>
                  </a:lnTo>
                  <a:lnTo>
                    <a:pt x="19" y="137"/>
                  </a:lnTo>
                  <a:lnTo>
                    <a:pt x="26" y="142"/>
                  </a:lnTo>
                  <a:lnTo>
                    <a:pt x="31" y="149"/>
                  </a:lnTo>
                  <a:lnTo>
                    <a:pt x="37" y="153"/>
                  </a:lnTo>
                  <a:lnTo>
                    <a:pt x="45" y="158"/>
                  </a:lnTo>
                  <a:lnTo>
                    <a:pt x="51" y="162"/>
                  </a:lnTo>
                  <a:lnTo>
                    <a:pt x="59" y="164"/>
                  </a:lnTo>
                  <a:lnTo>
                    <a:pt x="68" y="165"/>
                  </a:lnTo>
                  <a:lnTo>
                    <a:pt x="76" y="167"/>
                  </a:lnTo>
                  <a:lnTo>
                    <a:pt x="85" y="16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MX" noProof="1"/>
            </a:p>
          </p:txBody>
        </p:sp>
      </p:grpSp>
      <p:graphicFrame>
        <p:nvGraphicFramePr>
          <p:cNvPr id="68" name="Gráfico 67" descr="Este es un gráfico ">
            <a:extLst>
              <a:ext uri="{FF2B5EF4-FFF2-40B4-BE49-F238E27FC236}">
                <a16:creationId xmlns:a16="http://schemas.microsoft.com/office/drawing/2014/main" id="{DE376329-44CC-EEC8-11D7-6845CEBF5F1C}"/>
              </a:ext>
            </a:extLst>
          </p:cNvPr>
          <p:cNvGraphicFramePr/>
          <p:nvPr>
            <p:extLst>
              <p:ext uri="{D42A27DB-BD31-4B8C-83A1-F6EECF244321}">
                <p14:modId xmlns:p14="http://schemas.microsoft.com/office/powerpoint/2010/main" val="98654689"/>
              </p:ext>
            </p:extLst>
          </p:nvPr>
        </p:nvGraphicFramePr>
        <p:xfrm>
          <a:off x="391648" y="1763203"/>
          <a:ext cx="3082065" cy="1626832"/>
        </p:xfrm>
        <a:graphic>
          <a:graphicData uri="http://schemas.openxmlformats.org/drawingml/2006/chart">
            <c:chart xmlns:c="http://schemas.openxmlformats.org/drawingml/2006/chart" xmlns:r="http://schemas.openxmlformats.org/officeDocument/2006/relationships" r:id="rId9"/>
          </a:graphicData>
        </a:graphic>
      </p:graphicFrame>
      <p:sp>
        <p:nvSpPr>
          <p:cNvPr id="69" name="Marcador de número de diapositiva 68">
            <a:extLst>
              <a:ext uri="{FF2B5EF4-FFF2-40B4-BE49-F238E27FC236}">
                <a16:creationId xmlns:a16="http://schemas.microsoft.com/office/drawing/2014/main" id="{21C3EED7-1501-2588-1C9E-9D35F36208D6}"/>
              </a:ext>
            </a:extLst>
          </p:cNvPr>
          <p:cNvSpPr>
            <a:spLocks noGrp="1"/>
          </p:cNvSpPr>
          <p:nvPr>
            <p:ph type="sldNum" sz="quarter" idx="12"/>
          </p:nvPr>
        </p:nvSpPr>
        <p:spPr/>
        <p:txBody>
          <a:bodyPr/>
          <a:lstStyle/>
          <a:p>
            <a:fld id="{E391E93C-D7FD-40F9-BA37-0E9A46B54C72}" type="slidenum">
              <a:rPr lang="es-PE" smtClean="0"/>
              <a:pPr/>
              <a:t>36</a:t>
            </a:fld>
            <a:endParaRPr lang="es-PE" dirty="0"/>
          </a:p>
        </p:txBody>
      </p:sp>
    </p:spTree>
    <p:extLst>
      <p:ext uri="{BB962C8B-B14F-4D97-AF65-F5344CB8AC3E}">
        <p14:creationId xmlns:p14="http://schemas.microsoft.com/office/powerpoint/2010/main" val="124075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BBAC50-71DA-26C8-0A18-573317B8BC82}"/>
              </a:ext>
            </a:extLst>
          </p:cNvPr>
          <p:cNvSpPr txBox="1">
            <a:spLocks/>
          </p:cNvSpPr>
          <p:nvPr/>
        </p:nvSpPr>
        <p:spPr>
          <a:xfrm>
            <a:off x="875146" y="562428"/>
            <a:ext cx="10291553" cy="4928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400" b="1" dirty="0">
                <a:solidFill>
                  <a:srgbClr val="C00000"/>
                </a:solidFill>
              </a:rPr>
              <a:t>Estado de Deuda Pública </a:t>
            </a:r>
          </a:p>
        </p:txBody>
      </p:sp>
      <p:grpSp>
        <p:nvGrpSpPr>
          <p:cNvPr id="9" name="Grupo 8">
            <a:extLst>
              <a:ext uri="{FF2B5EF4-FFF2-40B4-BE49-F238E27FC236}">
                <a16:creationId xmlns:a16="http://schemas.microsoft.com/office/drawing/2014/main" id="{8EBAC87D-CA1D-2A82-8254-E2F64170552A}"/>
              </a:ext>
            </a:extLst>
          </p:cNvPr>
          <p:cNvGrpSpPr/>
          <p:nvPr/>
        </p:nvGrpSpPr>
        <p:grpSpPr>
          <a:xfrm>
            <a:off x="437902" y="2378082"/>
            <a:ext cx="5636526" cy="3231149"/>
            <a:chOff x="559558" y="2105126"/>
            <a:chExt cx="7001302" cy="3681524"/>
          </a:xfrm>
        </p:grpSpPr>
        <p:graphicFrame>
          <p:nvGraphicFramePr>
            <p:cNvPr id="10" name="Gráfico 9" descr="Este es un gráfico">
              <a:extLst>
                <a:ext uri="{FF2B5EF4-FFF2-40B4-BE49-F238E27FC236}">
                  <a16:creationId xmlns:a16="http://schemas.microsoft.com/office/drawing/2014/main" id="{E4D8056F-C825-4348-1E21-4BCFE5F54173}"/>
                </a:ext>
              </a:extLst>
            </p:cNvPr>
            <p:cNvGraphicFramePr/>
            <p:nvPr>
              <p:extLst>
                <p:ext uri="{D42A27DB-BD31-4B8C-83A1-F6EECF244321}">
                  <p14:modId xmlns:p14="http://schemas.microsoft.com/office/powerpoint/2010/main" val="3812962045"/>
                </p:ext>
              </p:extLst>
            </p:nvPr>
          </p:nvGraphicFramePr>
          <p:xfrm>
            <a:off x="2088950" y="2388358"/>
            <a:ext cx="4538403" cy="3111689"/>
          </p:xfrm>
          <a:graphic>
            <a:graphicData uri="http://schemas.openxmlformats.org/drawingml/2006/chart">
              <c:chart xmlns:c="http://schemas.openxmlformats.org/drawingml/2006/chart" xmlns:r="http://schemas.openxmlformats.org/officeDocument/2006/relationships" r:id="rId4"/>
            </a:graphicData>
          </a:graphic>
        </p:graphicFrame>
        <p:sp>
          <p:nvSpPr>
            <p:cNvPr id="11" name="Cuadro de texto 47">
              <a:extLst>
                <a:ext uri="{FF2B5EF4-FFF2-40B4-BE49-F238E27FC236}">
                  <a16:creationId xmlns:a16="http://schemas.microsoft.com/office/drawing/2014/main" id="{A83CCC16-0F18-E3A8-31F0-0684ADE57B2F}"/>
                </a:ext>
              </a:extLst>
            </p:cNvPr>
            <p:cNvSpPr txBox="1"/>
            <p:nvPr/>
          </p:nvSpPr>
          <p:spPr>
            <a:xfrm>
              <a:off x="6256664" y="2243884"/>
              <a:ext cx="1208661" cy="561082"/>
            </a:xfrm>
            <a:prstGeom prst="rect">
              <a:avLst/>
            </a:prstGeom>
            <a:noFill/>
            <a:ln w="6350">
              <a:noFill/>
              <a:prstDash val="dash"/>
            </a:ln>
          </p:spPr>
          <p:txBody>
            <a:bodyPr wrap="square" lIns="0" tIns="0" rIns="0" bIns="0" rtlCol="0" anchor="ctr">
              <a:spAutoFit/>
            </a:bodyPr>
            <a:lstStyle>
              <a:defPPr>
                <a:defRPr lang="es-PE"/>
              </a:defPPr>
              <a:lvl1pPr>
                <a:defRPr sz="1600" b="1">
                  <a:solidFill>
                    <a:schemeClr val="bg1">
                      <a:lumMod val="50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noProof="1"/>
                <a:t>Deuda Interna</a:t>
              </a:r>
            </a:p>
          </p:txBody>
        </p:sp>
        <p:grpSp>
          <p:nvGrpSpPr>
            <p:cNvPr id="12" name="Grupo 11">
              <a:extLst>
                <a:ext uri="{FF2B5EF4-FFF2-40B4-BE49-F238E27FC236}">
                  <a16:creationId xmlns:a16="http://schemas.microsoft.com/office/drawing/2014/main" id="{E23A02E1-7A9F-813F-6E05-ABAC2D1F5753}"/>
                </a:ext>
              </a:extLst>
            </p:cNvPr>
            <p:cNvGrpSpPr/>
            <p:nvPr/>
          </p:nvGrpSpPr>
          <p:grpSpPr>
            <a:xfrm>
              <a:off x="2065246" y="2105126"/>
              <a:ext cx="4062599" cy="3681524"/>
              <a:chOff x="3430022" y="1490978"/>
              <a:chExt cx="5574278" cy="4295755"/>
            </a:xfrm>
          </p:grpSpPr>
          <p:sp>
            <p:nvSpPr>
              <p:cNvPr id="16" name="Rectángulo 15">
                <a:extLst>
                  <a:ext uri="{FF2B5EF4-FFF2-40B4-BE49-F238E27FC236}">
                    <a16:creationId xmlns:a16="http://schemas.microsoft.com/office/drawing/2014/main" id="{30BE0A4D-B436-4500-50D6-E40514DE18CB}"/>
                  </a:ext>
                  <a:ext uri="{C183D7F6-B498-43B3-948B-1728B52AA6E4}">
                    <adec:decorative xmlns:adec="http://schemas.microsoft.com/office/drawing/2017/decorative" val="1"/>
                  </a:ext>
                </a:extLst>
              </p:cNvPr>
              <p:cNvSpPr/>
              <p:nvPr/>
            </p:nvSpPr>
            <p:spPr>
              <a:xfrm>
                <a:off x="8902700" y="1490978"/>
                <a:ext cx="101600" cy="100236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1">
                  <a:solidFill>
                    <a:schemeClr val="accent1">
                      <a:lumMod val="75000"/>
                    </a:schemeClr>
                  </a:solidFill>
                </a:endParaRPr>
              </a:p>
            </p:txBody>
          </p:sp>
          <p:sp>
            <p:nvSpPr>
              <p:cNvPr id="17" name="Rectángulo 16">
                <a:extLst>
                  <a:ext uri="{FF2B5EF4-FFF2-40B4-BE49-F238E27FC236}">
                    <a16:creationId xmlns:a16="http://schemas.microsoft.com/office/drawing/2014/main" id="{02F22F88-C8B7-100B-34AA-E4707BA5C261}"/>
                  </a:ext>
                  <a:ext uri="{C183D7F6-B498-43B3-948B-1728B52AA6E4}">
                    <adec:decorative xmlns:adec="http://schemas.microsoft.com/office/drawing/2017/decorative" val="1"/>
                  </a:ext>
                </a:extLst>
              </p:cNvPr>
              <p:cNvSpPr/>
              <p:nvPr/>
            </p:nvSpPr>
            <p:spPr>
              <a:xfrm>
                <a:off x="8902700" y="4784367"/>
                <a:ext cx="101600" cy="10023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1"/>
              </a:p>
            </p:txBody>
          </p:sp>
          <p:sp>
            <p:nvSpPr>
              <p:cNvPr id="18" name="Rectángulo 17">
                <a:extLst>
                  <a:ext uri="{FF2B5EF4-FFF2-40B4-BE49-F238E27FC236}">
                    <a16:creationId xmlns:a16="http://schemas.microsoft.com/office/drawing/2014/main" id="{56995A14-DDD7-F386-D916-F8E417E1337F}"/>
                  </a:ext>
                  <a:ext uri="{C183D7F6-B498-43B3-948B-1728B52AA6E4}">
                    <adec:decorative xmlns:adec="http://schemas.microsoft.com/office/drawing/2017/decorative" val="1"/>
                  </a:ext>
                </a:extLst>
              </p:cNvPr>
              <p:cNvSpPr/>
              <p:nvPr/>
            </p:nvSpPr>
            <p:spPr>
              <a:xfrm flipH="1">
                <a:off x="3430022" y="1490978"/>
                <a:ext cx="101600" cy="1002366"/>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endParaRPr lang="es-MX" noProof="1">
                  <a:solidFill>
                    <a:schemeClr val="accent1">
                      <a:lumMod val="75000"/>
                    </a:schemeClr>
                  </a:solidFill>
                </a:endParaRPr>
              </a:p>
            </p:txBody>
          </p:sp>
          <p:sp>
            <p:nvSpPr>
              <p:cNvPr id="19" name="Rectángulo 18">
                <a:extLst>
                  <a:ext uri="{FF2B5EF4-FFF2-40B4-BE49-F238E27FC236}">
                    <a16:creationId xmlns:a16="http://schemas.microsoft.com/office/drawing/2014/main" id="{0035645D-880D-1089-FA8B-0A9FBAD5BBF0}"/>
                  </a:ext>
                  <a:ext uri="{C183D7F6-B498-43B3-948B-1728B52AA6E4}">
                    <adec:decorative xmlns:adec="http://schemas.microsoft.com/office/drawing/2017/decorative" val="1"/>
                  </a:ext>
                </a:extLst>
              </p:cNvPr>
              <p:cNvSpPr/>
              <p:nvPr/>
            </p:nvSpPr>
            <p:spPr>
              <a:xfrm flipH="1">
                <a:off x="3430022" y="4784367"/>
                <a:ext cx="101600" cy="100236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endParaRPr lang="es-MX" noProof="1"/>
              </a:p>
            </p:txBody>
          </p:sp>
          <p:sp>
            <p:nvSpPr>
              <p:cNvPr id="20" name="Cuadro de texto 47">
                <a:extLst>
                  <a:ext uri="{FF2B5EF4-FFF2-40B4-BE49-F238E27FC236}">
                    <a16:creationId xmlns:a16="http://schemas.microsoft.com/office/drawing/2014/main" id="{8D63B219-88E0-2D8E-B98F-F2ACE6DD6A19}"/>
                  </a:ext>
                </a:extLst>
              </p:cNvPr>
              <p:cNvSpPr txBox="1"/>
              <p:nvPr/>
            </p:nvSpPr>
            <p:spPr>
              <a:xfrm>
                <a:off x="6885745" y="1633035"/>
                <a:ext cx="1903168" cy="718253"/>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s-MX" sz="3200" b="1" noProof="1">
                    <a:solidFill>
                      <a:srgbClr val="404040"/>
                    </a:solidFill>
                    <a:latin typeface="+mj-lt"/>
                  </a:rPr>
                  <a:t>31</a:t>
                </a:r>
                <a:r>
                  <a:rPr lang="es-MX" sz="4000" b="1" noProof="1">
                    <a:solidFill>
                      <a:srgbClr val="404040"/>
                    </a:solidFill>
                    <a:latin typeface="+mj-lt"/>
                  </a:rPr>
                  <a:t>%</a:t>
                </a:r>
              </a:p>
            </p:txBody>
          </p:sp>
          <p:sp>
            <p:nvSpPr>
              <p:cNvPr id="21" name="Cuadro de texto 47">
                <a:extLst>
                  <a:ext uri="{FF2B5EF4-FFF2-40B4-BE49-F238E27FC236}">
                    <a16:creationId xmlns:a16="http://schemas.microsoft.com/office/drawing/2014/main" id="{ED87FDBB-A4CF-DA81-7289-548210192F3F}"/>
                  </a:ext>
                </a:extLst>
              </p:cNvPr>
              <p:cNvSpPr txBox="1"/>
              <p:nvPr/>
            </p:nvSpPr>
            <p:spPr>
              <a:xfrm>
                <a:off x="6885746" y="4876367"/>
                <a:ext cx="1903169" cy="818367"/>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s-MX" sz="3200" b="1" noProof="1">
                    <a:solidFill>
                      <a:srgbClr val="C00000"/>
                    </a:solidFill>
                    <a:latin typeface="+mj-lt"/>
                  </a:rPr>
                  <a:t>32.5</a:t>
                </a:r>
                <a:r>
                  <a:rPr lang="es-MX" sz="4000" b="1" noProof="1">
                    <a:solidFill>
                      <a:srgbClr val="CE295E"/>
                    </a:solidFill>
                    <a:latin typeface="+mj-lt"/>
                  </a:rPr>
                  <a:t>%</a:t>
                </a:r>
              </a:p>
            </p:txBody>
          </p:sp>
          <p:sp>
            <p:nvSpPr>
              <p:cNvPr id="22" name="Cuadro de texto 47">
                <a:extLst>
                  <a:ext uri="{FF2B5EF4-FFF2-40B4-BE49-F238E27FC236}">
                    <a16:creationId xmlns:a16="http://schemas.microsoft.com/office/drawing/2014/main" id="{7222DC68-D3B2-6E4D-E664-5E5A274C1AC4}"/>
                  </a:ext>
                </a:extLst>
              </p:cNvPr>
              <p:cNvSpPr txBox="1"/>
              <p:nvPr/>
            </p:nvSpPr>
            <p:spPr>
              <a:xfrm>
                <a:off x="3643062" y="1633035"/>
                <a:ext cx="1903168" cy="718253"/>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s-MX" sz="3200" b="1" noProof="1">
                    <a:solidFill>
                      <a:srgbClr val="2E75B6"/>
                    </a:solidFill>
                    <a:latin typeface="+mj-lt"/>
                  </a:rPr>
                  <a:t>18</a:t>
                </a:r>
                <a:r>
                  <a:rPr lang="es-MX" sz="4000" b="1" noProof="1">
                    <a:solidFill>
                      <a:srgbClr val="2E75B6"/>
                    </a:solidFill>
                    <a:latin typeface="+mj-lt"/>
                  </a:rPr>
                  <a:t>%</a:t>
                </a:r>
              </a:p>
            </p:txBody>
          </p:sp>
          <p:sp>
            <p:nvSpPr>
              <p:cNvPr id="23" name="Cuadro de texto 47">
                <a:extLst>
                  <a:ext uri="{FF2B5EF4-FFF2-40B4-BE49-F238E27FC236}">
                    <a16:creationId xmlns:a16="http://schemas.microsoft.com/office/drawing/2014/main" id="{BE68AEDC-181F-71EC-548F-86EA8CBEC262}"/>
                  </a:ext>
                </a:extLst>
              </p:cNvPr>
              <p:cNvSpPr txBox="1"/>
              <p:nvPr/>
            </p:nvSpPr>
            <p:spPr>
              <a:xfrm>
                <a:off x="3643062" y="4926424"/>
                <a:ext cx="1903168" cy="718253"/>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s-MX" sz="3200" b="1" noProof="1">
                    <a:solidFill>
                      <a:schemeClr val="bg1">
                        <a:lumMod val="50000"/>
                      </a:schemeClr>
                    </a:solidFill>
                    <a:latin typeface="+mj-lt"/>
                  </a:rPr>
                  <a:t>18.5</a:t>
                </a:r>
                <a:r>
                  <a:rPr lang="es-MX" sz="4000" b="1" noProof="1">
                    <a:solidFill>
                      <a:schemeClr val="bg1">
                        <a:lumMod val="50000"/>
                      </a:schemeClr>
                    </a:solidFill>
                    <a:latin typeface="+mj-lt"/>
                  </a:rPr>
                  <a:t>%</a:t>
                </a:r>
              </a:p>
            </p:txBody>
          </p:sp>
        </p:grpSp>
        <p:sp>
          <p:nvSpPr>
            <p:cNvPr id="13" name="Cuadro de texto 47">
              <a:extLst>
                <a:ext uri="{FF2B5EF4-FFF2-40B4-BE49-F238E27FC236}">
                  <a16:creationId xmlns:a16="http://schemas.microsoft.com/office/drawing/2014/main" id="{83992F26-CDFD-D98B-5886-F9BB1E61F2BD}"/>
                </a:ext>
              </a:extLst>
            </p:cNvPr>
            <p:cNvSpPr txBox="1"/>
            <p:nvPr/>
          </p:nvSpPr>
          <p:spPr>
            <a:xfrm>
              <a:off x="6313530" y="5057397"/>
              <a:ext cx="1247330" cy="561082"/>
            </a:xfrm>
            <a:prstGeom prst="rect">
              <a:avLst/>
            </a:prstGeom>
            <a:noFill/>
            <a:ln w="6350">
              <a:noFill/>
              <a:prstDash val="dash"/>
            </a:ln>
          </p:spPr>
          <p:txBody>
            <a:bodyPr wrap="square" lIns="0" tIns="0" rIns="0" bIns="0" rtlCol="0" anchor="ctr">
              <a:spAutoFit/>
            </a:bodyPr>
            <a:lstStyle>
              <a:defPPr>
                <a:defRPr lang="es-PE"/>
              </a:defPPr>
              <a:lvl1pPr>
                <a:defRPr sz="1600" b="1">
                  <a:solidFill>
                    <a:schemeClr val="bg1">
                      <a:lumMod val="50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noProof="1"/>
                <a:t>Deuda Externa</a:t>
              </a:r>
            </a:p>
          </p:txBody>
        </p:sp>
        <p:sp>
          <p:nvSpPr>
            <p:cNvPr id="14" name="Cuadro de texto 47">
              <a:extLst>
                <a:ext uri="{FF2B5EF4-FFF2-40B4-BE49-F238E27FC236}">
                  <a16:creationId xmlns:a16="http://schemas.microsoft.com/office/drawing/2014/main" id="{A4C70DAB-F966-EECD-B553-D828A380CBA5}"/>
                </a:ext>
              </a:extLst>
            </p:cNvPr>
            <p:cNvSpPr txBox="1"/>
            <p:nvPr/>
          </p:nvSpPr>
          <p:spPr>
            <a:xfrm>
              <a:off x="559558" y="4889831"/>
              <a:ext cx="1378423" cy="841623"/>
            </a:xfrm>
            <a:prstGeom prst="rect">
              <a:avLst/>
            </a:prstGeom>
            <a:noFill/>
            <a:ln w="6350">
              <a:noFill/>
              <a:prstDash val="dash"/>
            </a:ln>
          </p:spPr>
          <p:txBody>
            <a:bodyPr wrap="square" lIns="0" tIns="0" rIns="0" bIns="0" rtlCol="0" anchor="ctr">
              <a:spAutoFit/>
            </a:bodyPr>
            <a:lstStyle>
              <a:defPPr>
                <a:defRPr lang="es-PE"/>
              </a:defPPr>
              <a:lvl1pPr>
                <a:defRPr sz="1400" b="1">
                  <a:solidFill>
                    <a:schemeClr val="bg1">
                      <a:lumMod val="50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600" noProof="1"/>
                <a:t>Intereses Deuda Externa</a:t>
              </a:r>
            </a:p>
          </p:txBody>
        </p:sp>
        <p:sp>
          <p:nvSpPr>
            <p:cNvPr id="15" name="Cuadro de texto 47">
              <a:extLst>
                <a:ext uri="{FF2B5EF4-FFF2-40B4-BE49-F238E27FC236}">
                  <a16:creationId xmlns:a16="http://schemas.microsoft.com/office/drawing/2014/main" id="{EC273C82-0E63-2B5C-7A16-01EBFDCB3F89}"/>
                </a:ext>
              </a:extLst>
            </p:cNvPr>
            <p:cNvSpPr txBox="1"/>
            <p:nvPr/>
          </p:nvSpPr>
          <p:spPr>
            <a:xfrm>
              <a:off x="586854" y="2134118"/>
              <a:ext cx="1433014" cy="841623"/>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s-MX" sz="1600" b="1" noProof="1">
                  <a:solidFill>
                    <a:schemeClr val="bg1">
                      <a:lumMod val="50000"/>
                    </a:schemeClr>
                  </a:solidFill>
                </a:rPr>
                <a:t>Intereses Deuda  Interna</a:t>
              </a:r>
            </a:p>
          </p:txBody>
        </p:sp>
      </p:grpSp>
      <p:sp>
        <p:nvSpPr>
          <p:cNvPr id="24" name="CuadroTexto 23">
            <a:extLst>
              <a:ext uri="{FF2B5EF4-FFF2-40B4-BE49-F238E27FC236}">
                <a16:creationId xmlns:a16="http://schemas.microsoft.com/office/drawing/2014/main" id="{0F802A7D-B411-030C-5326-A5FA5E07A215}"/>
              </a:ext>
            </a:extLst>
          </p:cNvPr>
          <p:cNvSpPr txBox="1"/>
          <p:nvPr/>
        </p:nvSpPr>
        <p:spPr>
          <a:xfrm>
            <a:off x="4478172" y="1411336"/>
            <a:ext cx="2917207" cy="400110"/>
          </a:xfrm>
          <a:prstGeom prst="rect">
            <a:avLst/>
          </a:prstGeom>
          <a:noFill/>
        </p:spPr>
        <p:txBody>
          <a:bodyPr wrap="square">
            <a:spAutoFit/>
          </a:bodyPr>
          <a:lstStyle/>
          <a:p>
            <a:pPr algn="ctr" rtl="0">
              <a:defRPr lang="es-MX" sz="1862" b="0" i="0" u="none" strike="noStrike" kern="1200" spc="0" baseline="0" noProof="1" dirty="0">
                <a:solidFill>
                  <a:prstClr val="black">
                    <a:lumMod val="65000"/>
                    <a:lumOff val="35000"/>
                  </a:prstClr>
                </a:solidFill>
                <a:latin typeface="+mn-lt"/>
                <a:ea typeface="+mn-ea"/>
                <a:cs typeface="+mn-cs"/>
              </a:defRPr>
            </a:pPr>
            <a:r>
              <a:rPr lang="es-PE" sz="2000" b="1" i="0" u="sng" strike="noStrike" kern="1200" spc="0" baseline="0" dirty="0">
                <a:solidFill>
                  <a:schemeClr val="tx1">
                    <a:lumMod val="95000"/>
                    <a:lumOff val="5000"/>
                  </a:schemeClr>
                </a:solidFill>
              </a:rPr>
              <a:t>(en millones de S/)</a:t>
            </a:r>
          </a:p>
        </p:txBody>
      </p:sp>
      <p:graphicFrame>
        <p:nvGraphicFramePr>
          <p:cNvPr id="25" name="Gráfico 24">
            <a:extLst>
              <a:ext uri="{FF2B5EF4-FFF2-40B4-BE49-F238E27FC236}">
                <a16:creationId xmlns:a16="http://schemas.microsoft.com/office/drawing/2014/main" id="{C6A80010-A461-1AF0-10C6-8AED3800C91C}"/>
              </a:ext>
            </a:extLst>
          </p:cNvPr>
          <p:cNvGraphicFramePr/>
          <p:nvPr>
            <p:extLst>
              <p:ext uri="{D42A27DB-BD31-4B8C-83A1-F6EECF244321}">
                <p14:modId xmlns:p14="http://schemas.microsoft.com/office/powerpoint/2010/main" val="3883924980"/>
              </p:ext>
            </p:extLst>
          </p:nvPr>
        </p:nvGraphicFramePr>
        <p:xfrm>
          <a:off x="6223917" y="2093984"/>
          <a:ext cx="5581910" cy="3515247"/>
        </p:xfrm>
        <a:graphic>
          <a:graphicData uri="http://schemas.openxmlformats.org/drawingml/2006/chart">
            <c:chart xmlns:c="http://schemas.openxmlformats.org/drawingml/2006/chart" xmlns:r="http://schemas.openxmlformats.org/officeDocument/2006/relationships" r:id="rId5"/>
          </a:graphicData>
        </a:graphic>
      </p:graphicFrame>
      <p:sp>
        <p:nvSpPr>
          <p:cNvPr id="31" name="Marcador de número de diapositiva 30">
            <a:extLst>
              <a:ext uri="{FF2B5EF4-FFF2-40B4-BE49-F238E27FC236}">
                <a16:creationId xmlns:a16="http://schemas.microsoft.com/office/drawing/2014/main" id="{5440B66D-0116-6975-6DBB-95795AED582B}"/>
              </a:ext>
            </a:extLst>
          </p:cNvPr>
          <p:cNvSpPr>
            <a:spLocks noGrp="1"/>
          </p:cNvSpPr>
          <p:nvPr>
            <p:ph type="sldNum" sz="quarter" idx="12"/>
          </p:nvPr>
        </p:nvSpPr>
        <p:spPr/>
        <p:txBody>
          <a:bodyPr/>
          <a:lstStyle/>
          <a:p>
            <a:fld id="{E391E93C-D7FD-40F9-BA37-0E9A46B54C72}" type="slidenum">
              <a:rPr lang="es-PE" smtClean="0"/>
              <a:pPr/>
              <a:t>37</a:t>
            </a:fld>
            <a:endParaRPr lang="es-PE" dirty="0"/>
          </a:p>
        </p:txBody>
      </p:sp>
    </p:spTree>
    <p:extLst>
      <p:ext uri="{BB962C8B-B14F-4D97-AF65-F5344CB8AC3E}">
        <p14:creationId xmlns:p14="http://schemas.microsoft.com/office/powerpoint/2010/main" val="10622344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BBAC50-71DA-26C8-0A18-573317B8BC82}"/>
              </a:ext>
            </a:extLst>
          </p:cNvPr>
          <p:cNvSpPr txBox="1">
            <a:spLocks/>
          </p:cNvSpPr>
          <p:nvPr/>
        </p:nvSpPr>
        <p:spPr>
          <a:xfrm>
            <a:off x="658148" y="543198"/>
            <a:ext cx="10291553" cy="4928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400" b="1" dirty="0">
                <a:solidFill>
                  <a:srgbClr val="C00000"/>
                </a:solidFill>
              </a:rPr>
              <a:t> Inversión Pública</a:t>
            </a:r>
          </a:p>
        </p:txBody>
      </p:sp>
      <p:sp>
        <p:nvSpPr>
          <p:cNvPr id="3" name="Título 1">
            <a:extLst>
              <a:ext uri="{FF2B5EF4-FFF2-40B4-BE49-F238E27FC236}">
                <a16:creationId xmlns:a16="http://schemas.microsoft.com/office/drawing/2014/main" id="{6AB571CF-A5AF-C07B-37FF-2B80FC735861}"/>
              </a:ext>
            </a:extLst>
          </p:cNvPr>
          <p:cNvSpPr txBox="1">
            <a:spLocks/>
          </p:cNvSpPr>
          <p:nvPr/>
        </p:nvSpPr>
        <p:spPr>
          <a:xfrm>
            <a:off x="2610711" y="5982908"/>
            <a:ext cx="6754960" cy="352107"/>
          </a:xfrm>
          <a:prstGeom prst="rect">
            <a:avLst/>
          </a:prstGeom>
          <a:solidFill>
            <a:schemeClr val="tx2">
              <a:lumMod val="20000"/>
              <a:lumOff val="8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1800" b="1" dirty="0"/>
              <a:t>La inversión del sector público en el 2022 logró una ejecución del 71%</a:t>
            </a:r>
            <a:endParaRPr lang="es-PE" sz="1800" b="1" dirty="0"/>
          </a:p>
        </p:txBody>
      </p:sp>
      <p:grpSp>
        <p:nvGrpSpPr>
          <p:cNvPr id="4" name="Grupo 3">
            <a:extLst>
              <a:ext uri="{FF2B5EF4-FFF2-40B4-BE49-F238E27FC236}">
                <a16:creationId xmlns:a16="http://schemas.microsoft.com/office/drawing/2014/main" id="{468A4A56-4DBA-D564-1A78-2CB514DECE29}"/>
              </a:ext>
            </a:extLst>
          </p:cNvPr>
          <p:cNvGrpSpPr/>
          <p:nvPr/>
        </p:nvGrpSpPr>
        <p:grpSpPr>
          <a:xfrm>
            <a:off x="5520526" y="1527372"/>
            <a:ext cx="6121406" cy="4187709"/>
            <a:chOff x="2707060" y="1753183"/>
            <a:chExt cx="4936892" cy="4856264"/>
          </a:xfrm>
        </p:grpSpPr>
        <p:grpSp>
          <p:nvGrpSpPr>
            <p:cNvPr id="5" name="Grupo 4">
              <a:extLst>
                <a:ext uri="{FF2B5EF4-FFF2-40B4-BE49-F238E27FC236}">
                  <a16:creationId xmlns:a16="http://schemas.microsoft.com/office/drawing/2014/main" id="{6F418D5E-FB75-1EE3-DCC4-AD42E99251BE}"/>
                </a:ext>
              </a:extLst>
            </p:cNvPr>
            <p:cNvGrpSpPr/>
            <p:nvPr/>
          </p:nvGrpSpPr>
          <p:grpSpPr>
            <a:xfrm>
              <a:off x="2707060" y="1753183"/>
              <a:ext cx="4936892" cy="4856264"/>
              <a:chOff x="1515258" y="1532288"/>
              <a:chExt cx="4936892" cy="4856264"/>
            </a:xfrm>
          </p:grpSpPr>
          <p:pic>
            <p:nvPicPr>
              <p:cNvPr id="7" name="Imagen 6">
                <a:extLst>
                  <a:ext uri="{FF2B5EF4-FFF2-40B4-BE49-F238E27FC236}">
                    <a16:creationId xmlns:a16="http://schemas.microsoft.com/office/drawing/2014/main" id="{492C83AB-347A-8C54-2B39-E0C0858FFB81}"/>
                  </a:ext>
                </a:extLst>
              </p:cNvPr>
              <p:cNvPicPr>
                <a:picLocks noChangeAspect="1"/>
              </p:cNvPicPr>
              <p:nvPr/>
            </p:nvPicPr>
            <p:blipFill>
              <a:blip r:embed="rId4"/>
              <a:stretch>
                <a:fillRect/>
              </a:stretch>
            </p:blipFill>
            <p:spPr>
              <a:xfrm>
                <a:off x="1515258" y="1532288"/>
                <a:ext cx="4936892" cy="4856264"/>
              </a:xfrm>
              <a:prstGeom prst="rect">
                <a:avLst/>
              </a:prstGeom>
            </p:spPr>
          </p:pic>
          <p:sp>
            <p:nvSpPr>
              <p:cNvPr id="8" name="Rectángulo 7">
                <a:extLst>
                  <a:ext uri="{FF2B5EF4-FFF2-40B4-BE49-F238E27FC236}">
                    <a16:creationId xmlns:a16="http://schemas.microsoft.com/office/drawing/2014/main" id="{50B06CFB-79C6-13E6-929D-BEB1A418649A}"/>
                  </a:ext>
                </a:extLst>
              </p:cNvPr>
              <p:cNvSpPr/>
              <p:nvPr/>
            </p:nvSpPr>
            <p:spPr>
              <a:xfrm>
                <a:off x="3945276" y="2383604"/>
                <a:ext cx="2481209" cy="3590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6" name="Rectángulo 5">
              <a:extLst>
                <a:ext uri="{FF2B5EF4-FFF2-40B4-BE49-F238E27FC236}">
                  <a16:creationId xmlns:a16="http://schemas.microsoft.com/office/drawing/2014/main" id="{EB6349CF-2516-1478-F7E9-7B5DCCC59722}"/>
                </a:ext>
              </a:extLst>
            </p:cNvPr>
            <p:cNvSpPr/>
            <p:nvPr/>
          </p:nvSpPr>
          <p:spPr>
            <a:xfrm>
              <a:off x="3084230" y="1759977"/>
              <a:ext cx="3970962" cy="599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9" name="CuadroTexto 8">
            <a:extLst>
              <a:ext uri="{FF2B5EF4-FFF2-40B4-BE49-F238E27FC236}">
                <a16:creationId xmlns:a16="http://schemas.microsoft.com/office/drawing/2014/main" id="{1022FE4E-3D70-65A5-230D-1B4ADDBBF60B}"/>
              </a:ext>
            </a:extLst>
          </p:cNvPr>
          <p:cNvSpPr txBox="1"/>
          <p:nvPr/>
        </p:nvSpPr>
        <p:spPr>
          <a:xfrm>
            <a:off x="5988191" y="1320699"/>
            <a:ext cx="459331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Participación por departamento de la ejecución del presupuesto de inversión del Sector Público</a:t>
            </a:r>
          </a:p>
        </p:txBody>
      </p:sp>
      <p:pic>
        <p:nvPicPr>
          <p:cNvPr id="10" name="Gráfico 9">
            <a:extLst>
              <a:ext uri="{FF2B5EF4-FFF2-40B4-BE49-F238E27FC236}">
                <a16:creationId xmlns:a16="http://schemas.microsoft.com/office/drawing/2014/main" id="{69067911-A14B-4109-8A21-3A8BCB1053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81229" y="2017269"/>
            <a:ext cx="2368472" cy="3401617"/>
          </a:xfrm>
          <a:prstGeom prst="rect">
            <a:avLst/>
          </a:prstGeom>
        </p:spPr>
      </p:pic>
      <p:pic>
        <p:nvPicPr>
          <p:cNvPr id="14" name="Imagen 13">
            <a:extLst>
              <a:ext uri="{FF2B5EF4-FFF2-40B4-BE49-F238E27FC236}">
                <a16:creationId xmlns:a16="http://schemas.microsoft.com/office/drawing/2014/main" id="{32D4C1DB-4CEC-93B6-A078-4CD2C429BD00}"/>
              </a:ext>
            </a:extLst>
          </p:cNvPr>
          <p:cNvPicPr>
            <a:picLocks noChangeAspect="1"/>
          </p:cNvPicPr>
          <p:nvPr/>
        </p:nvPicPr>
        <p:blipFill rotWithShape="1">
          <a:blip r:embed="rId7"/>
          <a:srcRect t="2700"/>
          <a:stretch/>
        </p:blipFill>
        <p:spPr>
          <a:xfrm>
            <a:off x="581891" y="2069262"/>
            <a:ext cx="4290647" cy="2698241"/>
          </a:xfrm>
          <a:prstGeom prst="rect">
            <a:avLst/>
          </a:prstGeom>
          <a:ln>
            <a:solidFill>
              <a:srgbClr val="C00000"/>
            </a:solidFill>
          </a:ln>
        </p:spPr>
      </p:pic>
      <p:sp>
        <p:nvSpPr>
          <p:cNvPr id="18" name="Marcador de número de diapositiva 17">
            <a:extLst>
              <a:ext uri="{FF2B5EF4-FFF2-40B4-BE49-F238E27FC236}">
                <a16:creationId xmlns:a16="http://schemas.microsoft.com/office/drawing/2014/main" id="{BD824061-4AA1-58FE-7B4F-61C16E36AC96}"/>
              </a:ext>
            </a:extLst>
          </p:cNvPr>
          <p:cNvSpPr>
            <a:spLocks noGrp="1"/>
          </p:cNvSpPr>
          <p:nvPr>
            <p:ph type="sldNum" sz="quarter" idx="12"/>
          </p:nvPr>
        </p:nvSpPr>
        <p:spPr/>
        <p:txBody>
          <a:bodyPr/>
          <a:lstStyle/>
          <a:p>
            <a:fld id="{E391E93C-D7FD-40F9-BA37-0E9A46B54C72}" type="slidenum">
              <a:rPr lang="es-PE" smtClean="0"/>
              <a:pPr/>
              <a:t>38</a:t>
            </a:fld>
            <a:endParaRPr lang="es-PE" dirty="0"/>
          </a:p>
        </p:txBody>
      </p:sp>
    </p:spTree>
    <p:extLst>
      <p:ext uri="{BB962C8B-B14F-4D97-AF65-F5344CB8AC3E}">
        <p14:creationId xmlns:p14="http://schemas.microsoft.com/office/powerpoint/2010/main" val="3644732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BBAC50-71DA-26C8-0A18-573317B8BC82}"/>
              </a:ext>
            </a:extLst>
          </p:cNvPr>
          <p:cNvSpPr txBox="1">
            <a:spLocks/>
          </p:cNvSpPr>
          <p:nvPr/>
        </p:nvSpPr>
        <p:spPr>
          <a:xfrm>
            <a:off x="875146" y="562428"/>
            <a:ext cx="10291553" cy="4928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400" b="1" dirty="0">
                <a:solidFill>
                  <a:srgbClr val="C00000"/>
                </a:solidFill>
              </a:rPr>
              <a:t> Gasto social</a:t>
            </a:r>
          </a:p>
        </p:txBody>
      </p:sp>
      <p:pic>
        <p:nvPicPr>
          <p:cNvPr id="3" name="Imagen 2">
            <a:extLst>
              <a:ext uri="{FF2B5EF4-FFF2-40B4-BE49-F238E27FC236}">
                <a16:creationId xmlns:a16="http://schemas.microsoft.com/office/drawing/2014/main" id="{BD20189E-F2EC-67AF-81FD-001FF248A1B4}"/>
              </a:ext>
            </a:extLst>
          </p:cNvPr>
          <p:cNvPicPr>
            <a:picLocks noChangeAspect="1"/>
          </p:cNvPicPr>
          <p:nvPr/>
        </p:nvPicPr>
        <p:blipFill rotWithShape="1">
          <a:blip r:embed="rId4"/>
          <a:srcRect b="10175"/>
          <a:stretch/>
        </p:blipFill>
        <p:spPr>
          <a:xfrm>
            <a:off x="1528474" y="1236470"/>
            <a:ext cx="9522730" cy="4321050"/>
          </a:xfrm>
          <a:prstGeom prst="rect">
            <a:avLst/>
          </a:prstGeom>
        </p:spPr>
      </p:pic>
      <p:pic>
        <p:nvPicPr>
          <p:cNvPr id="10" name="Imagen 9">
            <a:extLst>
              <a:ext uri="{FF2B5EF4-FFF2-40B4-BE49-F238E27FC236}">
                <a16:creationId xmlns:a16="http://schemas.microsoft.com/office/drawing/2014/main" id="{6176C75B-38C8-AC40-DCC4-8D9EB6A3FCD9}"/>
              </a:ext>
            </a:extLst>
          </p:cNvPr>
          <p:cNvPicPr>
            <a:picLocks noChangeAspect="1"/>
          </p:cNvPicPr>
          <p:nvPr/>
        </p:nvPicPr>
        <p:blipFill rotWithShape="1">
          <a:blip r:embed="rId4"/>
          <a:srcRect t="94683" b="671"/>
          <a:stretch/>
        </p:blipFill>
        <p:spPr>
          <a:xfrm>
            <a:off x="1680874" y="5662170"/>
            <a:ext cx="9522730" cy="223520"/>
          </a:xfrm>
          <a:prstGeom prst="rect">
            <a:avLst/>
          </a:prstGeom>
        </p:spPr>
      </p:pic>
      <p:sp>
        <p:nvSpPr>
          <p:cNvPr id="11" name="Marcador de número de diapositiva 10">
            <a:extLst>
              <a:ext uri="{FF2B5EF4-FFF2-40B4-BE49-F238E27FC236}">
                <a16:creationId xmlns:a16="http://schemas.microsoft.com/office/drawing/2014/main" id="{0C433E96-3BF1-E353-47FA-58C7BCED6CB4}"/>
              </a:ext>
            </a:extLst>
          </p:cNvPr>
          <p:cNvSpPr>
            <a:spLocks noGrp="1"/>
          </p:cNvSpPr>
          <p:nvPr>
            <p:ph type="sldNum" sz="quarter" idx="12"/>
          </p:nvPr>
        </p:nvSpPr>
        <p:spPr/>
        <p:txBody>
          <a:bodyPr/>
          <a:lstStyle/>
          <a:p>
            <a:fld id="{E391E93C-D7FD-40F9-BA37-0E9A46B54C72}" type="slidenum">
              <a:rPr lang="es-PE" smtClean="0"/>
              <a:pPr/>
              <a:t>39</a:t>
            </a:fld>
            <a:endParaRPr lang="es-PE" dirty="0"/>
          </a:p>
        </p:txBody>
      </p:sp>
    </p:spTree>
    <p:extLst>
      <p:ext uri="{BB962C8B-B14F-4D97-AF65-F5344CB8AC3E}">
        <p14:creationId xmlns:p14="http://schemas.microsoft.com/office/powerpoint/2010/main" val="6977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1FE71BF-37F4-3C36-5CA8-7C0FBAC27918}"/>
              </a:ext>
            </a:extLst>
          </p:cNvPr>
          <p:cNvSpPr txBox="1"/>
          <p:nvPr/>
        </p:nvSpPr>
        <p:spPr>
          <a:xfrm>
            <a:off x="4474450" y="1890705"/>
            <a:ext cx="6792195" cy="4247317"/>
          </a:xfrm>
          <a:prstGeom prst="rect">
            <a:avLst/>
          </a:prstGeom>
          <a:noFill/>
        </p:spPr>
        <p:txBody>
          <a:bodyPr wrap="square" rtlCol="0">
            <a:spAutoFit/>
          </a:bodyPr>
          <a:lstStyle/>
          <a:p>
            <a:pPr marL="285750" indent="-285750" algn="just">
              <a:buSzPct val="121000"/>
              <a:buFont typeface="Arial" panose="020B0604020202020204" pitchFamily="34" charset="0"/>
              <a:buChar char="•"/>
              <a:defRPr/>
            </a:pPr>
            <a:r>
              <a:rPr kumimoji="0" lang="es-ES" b="1"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mn-cs"/>
              </a:rPr>
              <a:t>Es el instrumento de gestión pública más completo </a:t>
            </a:r>
            <a:r>
              <a:rPr kumimoji="0" lang="es-ES"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mn-cs"/>
              </a:rPr>
              <a:t>que </a:t>
            </a:r>
            <a:r>
              <a:rPr lang="es-ES" dirty="0">
                <a:latin typeface="Calibri" panose="020F0502020204030204" pitchFamily="34" charset="0"/>
                <a:ea typeface="Times New Roman" panose="02020603050405020304" pitchFamily="18" charset="0"/>
              </a:rPr>
              <a:t>emite el Estado peruano para rendir cuentas sobre la actuación de todas las entidades y empresas públicas durante un ejercicio fiscal. </a:t>
            </a:r>
          </a:p>
          <a:p>
            <a:pPr marL="285750" indent="-285750" algn="just">
              <a:buSzPct val="121000"/>
              <a:buFont typeface="Arial" panose="020B0604020202020204" pitchFamily="34" charset="0"/>
              <a:buChar char="•"/>
              <a:defRPr/>
            </a:pPr>
            <a:endParaRPr kumimoji="0" lang="es-ES"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mn-cs"/>
            </a:endParaRPr>
          </a:p>
          <a:p>
            <a:pPr marL="285750" indent="-285750" algn="just">
              <a:buSzPct val="121000"/>
              <a:buFont typeface="Arial" panose="020B0604020202020204" pitchFamily="34" charset="0"/>
              <a:buChar char="•"/>
              <a:defRPr/>
            </a:pPr>
            <a:r>
              <a:rPr kumimoji="0" lang="es-MX"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La Cuenta General de la República </a:t>
            </a:r>
            <a:r>
              <a:rPr kumimoji="0" lang="es-MX"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se elabora conforme al artículo 81 de la Constitución Política del Perú</a:t>
            </a:r>
            <a:r>
              <a:rPr kumimoji="0" lang="es-MX"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Se entrega al Congreso de la República acompañado del informe de auditoría de la Contraloría General de la República.</a:t>
            </a:r>
          </a:p>
          <a:p>
            <a:pPr marL="285750" indent="-285750" algn="just">
              <a:buSzPct val="121000"/>
              <a:buFont typeface="Arial" panose="020B0604020202020204" pitchFamily="34" charset="0"/>
              <a:buChar char="•"/>
              <a:defRPr/>
            </a:pPr>
            <a:endParaRPr kumimoji="0" lang="es-ES"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mn-cs"/>
            </a:endParaRPr>
          </a:p>
          <a:p>
            <a:pPr marL="285750" indent="-285750" algn="just">
              <a:buSzPct val="121000"/>
              <a:buFont typeface="Arial" panose="020B0604020202020204" pitchFamily="34" charset="0"/>
              <a:buChar char="•"/>
              <a:defRPr/>
            </a:pPr>
            <a:r>
              <a:rPr kumimoji="0" lang="es-ES"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mn-cs"/>
              </a:rPr>
              <a:t>La </a:t>
            </a:r>
            <a:r>
              <a:rPr kumimoji="0" lang="es-ES" b="1"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mn-cs"/>
              </a:rPr>
              <a:t>Dirección General de Contabilidad Pública</a:t>
            </a:r>
            <a:r>
              <a:rPr kumimoji="0" lang="es-ES"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mn-cs"/>
              </a:rPr>
              <a:t> del Ministerio de Economía y Finanzas </a:t>
            </a:r>
            <a:r>
              <a:rPr kumimoji="0" lang="es-ES" b="1"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mn-cs"/>
              </a:rPr>
              <a:t>procesa las rendiciones de cuentas </a:t>
            </a:r>
            <a:r>
              <a:rPr kumimoji="0" lang="es-ES"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mn-cs"/>
              </a:rPr>
              <a:t>de las entidades del Sector Público, a partir de lo cual </a:t>
            </a:r>
            <a:r>
              <a:rPr kumimoji="0" lang="es-MX"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mn-cs"/>
              </a:rPr>
              <a:t>elabora la Cuenta General de la República y las Estadísticas de las Finanzas Públicas. </a:t>
            </a:r>
            <a:endParaRPr kumimoji="0" lang="es-ES"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mn-cs"/>
            </a:endParaRPr>
          </a:p>
          <a:p>
            <a:pPr marL="285750" indent="-285750" algn="just">
              <a:buSzPct val="121000"/>
              <a:buFont typeface="Arial" panose="020B0604020202020204" pitchFamily="34" charset="0"/>
              <a:buChar char="•"/>
              <a:defRPr/>
            </a:pPr>
            <a:endParaRPr kumimoji="0" lang="es-ES"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mn-cs"/>
            </a:endParaRPr>
          </a:p>
          <a:p>
            <a:pPr marL="285750" indent="-285750" algn="just">
              <a:buSzPct val="121000"/>
              <a:buFont typeface="Calibri" panose="020F0502020204030204" pitchFamily="34" charset="0"/>
              <a:buChar char="•"/>
              <a:defRPr/>
            </a:pPr>
            <a:endParaRPr kumimoji="0" lang="en-US"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pic>
        <p:nvPicPr>
          <p:cNvPr id="5" name="Imagen 4">
            <a:extLst>
              <a:ext uri="{FF2B5EF4-FFF2-40B4-BE49-F238E27FC236}">
                <a16:creationId xmlns:a16="http://schemas.microsoft.com/office/drawing/2014/main" id="{E0426D1B-AF4F-2492-4CE2-C779710433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129" y="1556411"/>
            <a:ext cx="3374601" cy="4638906"/>
          </a:xfrm>
          <a:prstGeom prst="rect">
            <a:avLst/>
          </a:prstGeom>
        </p:spPr>
      </p:pic>
      <p:sp>
        <p:nvSpPr>
          <p:cNvPr id="6" name="Título 1">
            <a:extLst>
              <a:ext uri="{FF2B5EF4-FFF2-40B4-BE49-F238E27FC236}">
                <a16:creationId xmlns:a16="http://schemas.microsoft.com/office/drawing/2014/main" id="{182583D8-D5FD-E058-F704-9A071CFC2CCF}"/>
              </a:ext>
            </a:extLst>
          </p:cNvPr>
          <p:cNvSpPr txBox="1">
            <a:spLocks/>
          </p:cNvSpPr>
          <p:nvPr/>
        </p:nvSpPr>
        <p:spPr>
          <a:xfrm>
            <a:off x="1551709" y="591126"/>
            <a:ext cx="8247149" cy="54041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solidFill>
                  <a:srgbClr val="C00000"/>
                </a:solidFill>
              </a:rPr>
              <a:t>Cuenta General de la República</a:t>
            </a:r>
            <a:endParaRPr lang="es-PE" sz="4800" b="1" dirty="0">
              <a:solidFill>
                <a:srgbClr val="C00000"/>
              </a:solidFill>
            </a:endParaRPr>
          </a:p>
        </p:txBody>
      </p:sp>
      <p:sp>
        <p:nvSpPr>
          <p:cNvPr id="11" name="Marcador de número de diapositiva 10">
            <a:extLst>
              <a:ext uri="{FF2B5EF4-FFF2-40B4-BE49-F238E27FC236}">
                <a16:creationId xmlns:a16="http://schemas.microsoft.com/office/drawing/2014/main" id="{D5AA75A9-EACD-0E5A-03F6-5812705C1F3D}"/>
              </a:ext>
            </a:extLst>
          </p:cNvPr>
          <p:cNvSpPr>
            <a:spLocks noGrp="1"/>
          </p:cNvSpPr>
          <p:nvPr>
            <p:ph type="sldNum" sz="quarter" idx="12"/>
          </p:nvPr>
        </p:nvSpPr>
        <p:spPr/>
        <p:txBody>
          <a:bodyPr/>
          <a:lstStyle/>
          <a:p>
            <a:fld id="{E391E93C-D7FD-40F9-BA37-0E9A46B54C72}" type="slidenum">
              <a:rPr lang="es-PE" smtClean="0"/>
              <a:pPr/>
              <a:t>4</a:t>
            </a:fld>
            <a:endParaRPr lang="es-PE" dirty="0"/>
          </a:p>
        </p:txBody>
      </p:sp>
    </p:spTree>
    <p:extLst>
      <p:ext uri="{BB962C8B-B14F-4D97-AF65-F5344CB8AC3E}">
        <p14:creationId xmlns:p14="http://schemas.microsoft.com/office/powerpoint/2010/main" val="11504211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FAF72B15-C487-4C8E-16C5-6629F161ACA3}"/>
              </a:ext>
            </a:extLst>
          </p:cNvPr>
          <p:cNvSpPr txBox="1">
            <a:spLocks/>
          </p:cNvSpPr>
          <p:nvPr/>
        </p:nvSpPr>
        <p:spPr>
          <a:xfrm>
            <a:off x="824041" y="1633120"/>
            <a:ext cx="2707002" cy="669850"/>
          </a:xfrm>
          <a:prstGeom prst="rect">
            <a:avLst/>
          </a:prstGeom>
          <a:noFill/>
        </p:spPr>
        <p:txBody>
          <a:bodyPr vert="horz" lIns="51438" tIns="25719" rIns="51438" bIns="25719"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PE" sz="3200" b="1" i="0" u="sng"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Agenda</a:t>
            </a:r>
          </a:p>
        </p:txBody>
      </p:sp>
      <p:sp>
        <p:nvSpPr>
          <p:cNvPr id="5" name="CuadroTexto 4">
            <a:extLst>
              <a:ext uri="{FF2B5EF4-FFF2-40B4-BE49-F238E27FC236}">
                <a16:creationId xmlns:a16="http://schemas.microsoft.com/office/drawing/2014/main" id="{99AE8DE7-B90B-104F-E257-767500646190}"/>
              </a:ext>
            </a:extLst>
          </p:cNvPr>
          <p:cNvSpPr txBox="1"/>
          <p:nvPr/>
        </p:nvSpPr>
        <p:spPr>
          <a:xfrm>
            <a:off x="1323930" y="2665311"/>
            <a:ext cx="8863779" cy="2585323"/>
          </a:xfrm>
          <a:prstGeom prst="rect">
            <a:avLst/>
          </a:prstGeom>
          <a:noFill/>
        </p:spPr>
        <p:txBody>
          <a:bodyPr wrap="square" rtlCol="0">
            <a:spAutoFit/>
          </a:bodyPr>
          <a:lstStyle/>
          <a:p>
            <a:pPr marL="360363" marR="0" lvl="0" indent="-360363" algn="l" defTabSz="914400" rtl="0" eaLnBrk="1" fontAlgn="auto" latinLnBrk="0" hangingPunct="1">
              <a:lnSpc>
                <a:spcPct val="100000"/>
              </a:lnSpc>
              <a:spcBef>
                <a:spcPts val="0"/>
              </a:spcBef>
              <a:spcAft>
                <a:spcPts val="0"/>
              </a:spcAft>
              <a:buClrTx/>
              <a:buSzTx/>
              <a:buFont typeface="+mj-lt"/>
              <a:buAutoNum type="romanUcPeriod"/>
              <a:tabLst/>
              <a:defRPr/>
            </a:pPr>
            <a:r>
              <a:rPr kumimoji="0" lang="es-PE" sz="1800" b="0" i="0" u="none" strike="noStrike" kern="1200" cap="none" spc="0" normalizeH="0" baseline="0" noProof="0" dirty="0">
                <a:ln>
                  <a:noFill/>
                </a:ln>
                <a:solidFill>
                  <a:srgbClr val="E7E6E6">
                    <a:lumMod val="75000"/>
                  </a:srgbClr>
                </a:solidFill>
                <a:effectLst/>
                <a:uLnTx/>
                <a:uFillTx/>
                <a:latin typeface="Calibri" panose="020F0502020204030204"/>
                <a:ea typeface="+mn-ea"/>
                <a:cs typeface="Arial" panose="020B0604020202020204" pitchFamily="34" charset="0"/>
              </a:rPr>
              <a:t>La Cuenta General de la República</a:t>
            </a:r>
          </a:p>
          <a:p>
            <a:pPr marL="360363" marR="0" lvl="0" indent="-360363" algn="l"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360363" marR="0" lvl="0" indent="-360363" algn="l" defTabSz="914400" rtl="0" eaLnBrk="1" fontAlgn="auto" latinLnBrk="0" hangingPunct="1">
              <a:lnSpc>
                <a:spcPct val="100000"/>
              </a:lnSpc>
              <a:spcBef>
                <a:spcPts val="0"/>
              </a:spcBef>
              <a:spcAft>
                <a:spcPts val="0"/>
              </a:spcAft>
              <a:buClrTx/>
              <a:buSzTx/>
              <a:buFontTx/>
              <a:buAutoNum type="romanUcPeriod" startAt="2"/>
              <a:tabLst/>
              <a:defRPr/>
            </a:pPr>
            <a:r>
              <a:rPr kumimoji="0" lang="es-PE" sz="1800" b="0" i="0" u="none" strike="noStrike" kern="1200" cap="none" spc="0" normalizeH="0" baseline="0" noProof="0" dirty="0">
                <a:ln>
                  <a:noFill/>
                </a:ln>
                <a:solidFill>
                  <a:srgbClr val="E7E6E6">
                    <a:lumMod val="75000"/>
                  </a:srgbClr>
                </a:solidFill>
                <a:effectLst/>
                <a:uLnTx/>
                <a:uFillTx/>
                <a:latin typeface="Calibri" panose="020F0502020204030204"/>
                <a:ea typeface="+mn-ea"/>
                <a:cs typeface="Arial" panose="020B0604020202020204" pitchFamily="34" charset="0"/>
              </a:rPr>
              <a:t>Mejoras relevantes incorporadas en el Informe de la Cuenta General de la República </a:t>
            </a:r>
          </a:p>
          <a:p>
            <a:pPr marL="360363" marR="0" lvl="0" indent="-360363" algn="l"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endParaRPr kumimoji="0" lang="es-PE" sz="1800" b="0"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a:p>
            <a:pPr marL="360363" marR="0" lvl="0" indent="-360363" algn="l" defTabSz="914400" rtl="0" eaLnBrk="1" fontAlgn="auto" latinLnBrk="0" hangingPunct="1">
              <a:lnSpc>
                <a:spcPct val="100000"/>
              </a:lnSpc>
              <a:spcBef>
                <a:spcPts val="0"/>
              </a:spcBef>
              <a:spcAft>
                <a:spcPts val="0"/>
              </a:spcAft>
              <a:buClrTx/>
              <a:buSzTx/>
              <a:buFontTx/>
              <a:buAutoNum type="romanUcPeriod" startAt="3"/>
              <a:tabLst/>
              <a:defRPr/>
            </a:pPr>
            <a:r>
              <a:rPr kumimoji="0" lang="es-PE" sz="1800" i="0" u="none" strike="noStrike" kern="1200" cap="none" spc="0" normalizeH="0" baseline="0" noProof="0" dirty="0">
                <a:ln>
                  <a:noFill/>
                </a:ln>
                <a:solidFill>
                  <a:schemeClr val="bg2">
                    <a:lumMod val="75000"/>
                  </a:schemeClr>
                </a:solidFill>
                <a:effectLst/>
                <a:uLnTx/>
                <a:uFillTx/>
                <a:latin typeface="Calibri" panose="020F0502020204030204"/>
                <a:ea typeface="+mn-ea"/>
                <a:cs typeface="Arial" panose="020B0604020202020204" pitchFamily="34" charset="0"/>
              </a:rPr>
              <a:t>Resultados de la Cuenta General de la República 2022</a:t>
            </a:r>
          </a:p>
          <a:p>
            <a:pPr marL="360363" marR="0" lvl="0" indent="-360363" algn="l" defTabSz="914400" rtl="0" eaLnBrk="1" fontAlgn="auto" latinLnBrk="0" hangingPunct="1">
              <a:lnSpc>
                <a:spcPct val="100000"/>
              </a:lnSpc>
              <a:spcBef>
                <a:spcPts val="0"/>
              </a:spcBef>
              <a:spcAft>
                <a:spcPts val="0"/>
              </a:spcAft>
              <a:buClrTx/>
              <a:buSzTx/>
              <a:buFontTx/>
              <a:buAutoNum type="romanUcPeriod" startAt="3"/>
              <a:tabLst/>
              <a:defRPr/>
            </a:pPr>
            <a:endParaRPr kumimoji="0" lang="es-PE" sz="1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anose="020B0604020202020204" pitchFamily="34" charset="0"/>
            </a:endParaRPr>
          </a:p>
          <a:p>
            <a:pPr marL="360363" marR="0" lvl="0" indent="-360363" algn="l" defTabSz="914400" rtl="0" eaLnBrk="1" fontAlgn="auto" latinLnBrk="0" hangingPunct="1">
              <a:lnSpc>
                <a:spcPct val="100000"/>
              </a:lnSpc>
              <a:spcBef>
                <a:spcPts val="0"/>
              </a:spcBef>
              <a:spcAft>
                <a:spcPts val="0"/>
              </a:spcAft>
              <a:buClrTx/>
              <a:buSzTx/>
              <a:buFontTx/>
              <a:buAutoNum type="romanUcPeriod" startAt="4"/>
              <a:tabLst/>
              <a:defRPr/>
            </a:pPr>
            <a:r>
              <a:rPr kumimoji="0" lang="es-PE" sz="1800" b="1" i="0" u="none" strike="noStrike" kern="1200" cap="none" spc="0" normalizeH="0" baseline="0" noProof="0" dirty="0">
                <a:ln>
                  <a:noFill/>
                </a:ln>
                <a:effectLst/>
                <a:uLnTx/>
                <a:uFillTx/>
                <a:latin typeface="Calibri" panose="020F0502020204030204"/>
                <a:ea typeface="+mn-ea"/>
                <a:cs typeface="Arial" panose="020B0604020202020204" pitchFamily="34" charset="0"/>
              </a:rPr>
              <a:t>Estatus de la implementación de las recomendaciones de auditoría</a:t>
            </a:r>
          </a:p>
          <a:p>
            <a:pPr marL="360363" marR="0" lvl="0" indent="-360363" algn="l"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anose="020B0604020202020204" pitchFamily="34" charset="0"/>
              </a:rPr>
              <a:t>        </a:t>
            </a:r>
          </a:p>
          <a:p>
            <a:pPr defTabSz="360363">
              <a:defRPr/>
            </a:pPr>
            <a:r>
              <a:rPr kumimoji="0" lang="es-PE" sz="1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anose="020B0604020202020204" pitchFamily="34" charset="0"/>
              </a:rPr>
              <a:t>V.	</a:t>
            </a:r>
            <a:r>
              <a:rPr lang="es-PE" dirty="0">
                <a:solidFill>
                  <a:schemeClr val="bg2">
                    <a:lumMod val="75000"/>
                  </a:schemeClr>
                </a:solidFill>
                <a:latin typeface="Calibri" panose="020F0502020204030204"/>
                <a:cs typeface="Arial" panose="020B0604020202020204" pitchFamily="34" charset="0"/>
              </a:rPr>
              <a:t>Conclusiones</a:t>
            </a:r>
            <a:endParaRPr lang="en-US" dirty="0">
              <a:solidFill>
                <a:schemeClr val="bg2">
                  <a:lumMod val="75000"/>
                </a:schemeClr>
              </a:solidFill>
              <a:latin typeface="Calibri" panose="020F0502020204030204"/>
              <a:cs typeface="Arial" panose="020B0604020202020204" pitchFamily="34" charset="0"/>
            </a:endParaRPr>
          </a:p>
        </p:txBody>
      </p:sp>
      <p:sp>
        <p:nvSpPr>
          <p:cNvPr id="10" name="Marcador de número de diapositiva 9">
            <a:extLst>
              <a:ext uri="{FF2B5EF4-FFF2-40B4-BE49-F238E27FC236}">
                <a16:creationId xmlns:a16="http://schemas.microsoft.com/office/drawing/2014/main" id="{B2FA4E74-0006-3372-2F1D-D3B970C7B2F9}"/>
              </a:ext>
            </a:extLst>
          </p:cNvPr>
          <p:cNvSpPr>
            <a:spLocks noGrp="1"/>
          </p:cNvSpPr>
          <p:nvPr>
            <p:ph type="sldNum" sz="quarter" idx="12"/>
          </p:nvPr>
        </p:nvSpPr>
        <p:spPr/>
        <p:txBody>
          <a:bodyPr/>
          <a:lstStyle/>
          <a:p>
            <a:fld id="{E391E93C-D7FD-40F9-BA37-0E9A46B54C72}" type="slidenum">
              <a:rPr lang="es-PE" smtClean="0"/>
              <a:pPr/>
              <a:t>40</a:t>
            </a:fld>
            <a:endParaRPr lang="es-PE" dirty="0"/>
          </a:p>
        </p:txBody>
      </p:sp>
    </p:spTree>
    <p:extLst>
      <p:ext uri="{BB962C8B-B14F-4D97-AF65-F5344CB8AC3E}">
        <p14:creationId xmlns:p14="http://schemas.microsoft.com/office/powerpoint/2010/main" val="37316807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BBAC50-71DA-26C8-0A18-573317B8BC82}"/>
              </a:ext>
            </a:extLst>
          </p:cNvPr>
          <p:cNvSpPr txBox="1">
            <a:spLocks/>
          </p:cNvSpPr>
          <p:nvPr/>
        </p:nvSpPr>
        <p:spPr>
          <a:xfrm>
            <a:off x="875146" y="562428"/>
            <a:ext cx="10291553" cy="4928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400" b="1" dirty="0">
                <a:solidFill>
                  <a:srgbClr val="C00000"/>
                </a:solidFill>
              </a:rPr>
              <a:t>  Implementación de recomendaciones de auditoría del año 2021</a:t>
            </a:r>
          </a:p>
        </p:txBody>
      </p:sp>
      <p:sp>
        <p:nvSpPr>
          <p:cNvPr id="11" name="Marcador de número de diapositiva 10">
            <a:extLst>
              <a:ext uri="{FF2B5EF4-FFF2-40B4-BE49-F238E27FC236}">
                <a16:creationId xmlns:a16="http://schemas.microsoft.com/office/drawing/2014/main" id="{0C433E96-3BF1-E353-47FA-58C7BCED6CB4}"/>
              </a:ext>
            </a:extLst>
          </p:cNvPr>
          <p:cNvSpPr>
            <a:spLocks noGrp="1"/>
          </p:cNvSpPr>
          <p:nvPr>
            <p:ph type="sldNum" sz="quarter" idx="12"/>
          </p:nvPr>
        </p:nvSpPr>
        <p:spPr/>
        <p:txBody>
          <a:bodyPr/>
          <a:lstStyle/>
          <a:p>
            <a:fld id="{E391E93C-D7FD-40F9-BA37-0E9A46B54C72}" type="slidenum">
              <a:rPr lang="es-PE" smtClean="0"/>
              <a:pPr/>
              <a:t>41</a:t>
            </a:fld>
            <a:endParaRPr lang="es-PE" dirty="0"/>
          </a:p>
        </p:txBody>
      </p:sp>
      <p:sp>
        <p:nvSpPr>
          <p:cNvPr id="5" name="CuadroTexto 4">
            <a:extLst>
              <a:ext uri="{FF2B5EF4-FFF2-40B4-BE49-F238E27FC236}">
                <a16:creationId xmlns:a16="http://schemas.microsoft.com/office/drawing/2014/main" id="{6B23DD51-0DBE-2C20-D6FB-380BFEC7B8DF}"/>
              </a:ext>
            </a:extLst>
          </p:cNvPr>
          <p:cNvSpPr txBox="1"/>
          <p:nvPr/>
        </p:nvSpPr>
        <p:spPr>
          <a:xfrm>
            <a:off x="604977" y="1310654"/>
            <a:ext cx="46482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000" b="1" i="0" strike="noStrike" kern="1200" cap="none" spc="0" normalizeH="0" baseline="0" noProof="0" dirty="0">
                <a:ln>
                  <a:noFill/>
                </a:ln>
                <a:solidFill>
                  <a:srgbClr val="C00000"/>
                </a:solidFill>
                <a:effectLst/>
                <a:uLnTx/>
                <a:uFillTx/>
                <a:latin typeface="Calibri" panose="020F0502020204030204"/>
                <a:ea typeface="+mn-ea"/>
                <a:cs typeface="+mn-cs"/>
              </a:rPr>
              <a:t>Al Despacho Presidencial:</a:t>
            </a:r>
          </a:p>
        </p:txBody>
      </p:sp>
      <p:sp>
        <p:nvSpPr>
          <p:cNvPr id="7" name="CuadroTexto 6">
            <a:extLst>
              <a:ext uri="{FF2B5EF4-FFF2-40B4-BE49-F238E27FC236}">
                <a16:creationId xmlns:a16="http://schemas.microsoft.com/office/drawing/2014/main" id="{1898BF61-5298-8DCB-F726-F248FB0050C1}"/>
              </a:ext>
            </a:extLst>
          </p:cNvPr>
          <p:cNvSpPr txBox="1"/>
          <p:nvPr/>
        </p:nvSpPr>
        <p:spPr>
          <a:xfrm>
            <a:off x="593432" y="2925737"/>
            <a:ext cx="60174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000" b="1" i="0" strike="noStrike" kern="1200" cap="none" spc="0" normalizeH="0" baseline="0" noProof="0" dirty="0">
                <a:ln>
                  <a:noFill/>
                </a:ln>
                <a:solidFill>
                  <a:srgbClr val="C00000"/>
                </a:solidFill>
                <a:effectLst/>
                <a:uLnTx/>
                <a:uFillTx/>
                <a:latin typeface="Calibri" panose="020F0502020204030204"/>
                <a:ea typeface="+mn-ea"/>
                <a:cs typeface="+mn-cs"/>
              </a:rPr>
              <a:t>A la Dirección General de Contabilidad Pública:</a:t>
            </a:r>
          </a:p>
        </p:txBody>
      </p:sp>
      <p:sp>
        <p:nvSpPr>
          <p:cNvPr id="8" name="CuadroTexto 7">
            <a:extLst>
              <a:ext uri="{FF2B5EF4-FFF2-40B4-BE49-F238E27FC236}">
                <a16:creationId xmlns:a16="http://schemas.microsoft.com/office/drawing/2014/main" id="{C6F0C5F5-58ED-5712-0780-AEFB0C8CD5FE}"/>
              </a:ext>
            </a:extLst>
          </p:cNvPr>
          <p:cNvSpPr txBox="1"/>
          <p:nvPr/>
        </p:nvSpPr>
        <p:spPr>
          <a:xfrm>
            <a:off x="604977" y="4928389"/>
            <a:ext cx="958272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000" b="1" i="0" strike="noStrike" kern="1200" cap="none" spc="0" normalizeH="0" baseline="0" noProof="0" dirty="0">
                <a:ln>
                  <a:noFill/>
                </a:ln>
                <a:solidFill>
                  <a:srgbClr val="C00000"/>
                </a:solidFill>
                <a:effectLst/>
                <a:uLnTx/>
                <a:uFillTx/>
                <a:latin typeface="Calibri" panose="020F0502020204030204"/>
                <a:ea typeface="+mn-ea"/>
                <a:cs typeface="+mn-cs"/>
              </a:rPr>
              <a:t>A la Dirección General de Política Macroeconómicas y Descentralización Fiscal:</a:t>
            </a:r>
          </a:p>
        </p:txBody>
      </p:sp>
      <p:graphicFrame>
        <p:nvGraphicFramePr>
          <p:cNvPr id="12" name="Tabla 12">
            <a:extLst>
              <a:ext uri="{FF2B5EF4-FFF2-40B4-BE49-F238E27FC236}">
                <a16:creationId xmlns:a16="http://schemas.microsoft.com/office/drawing/2014/main" id="{53970C0E-B304-7F76-8366-AE8360F36187}"/>
              </a:ext>
            </a:extLst>
          </p:cNvPr>
          <p:cNvGraphicFramePr>
            <a:graphicFrameLocks noGrp="1"/>
          </p:cNvGraphicFramePr>
          <p:nvPr>
            <p:extLst>
              <p:ext uri="{D42A27DB-BD31-4B8C-83A1-F6EECF244321}">
                <p14:modId xmlns:p14="http://schemas.microsoft.com/office/powerpoint/2010/main" val="360642868"/>
              </p:ext>
            </p:extLst>
          </p:nvPr>
        </p:nvGraphicFramePr>
        <p:xfrm>
          <a:off x="638239" y="1874056"/>
          <a:ext cx="10916452" cy="822960"/>
        </p:xfrm>
        <a:graphic>
          <a:graphicData uri="http://schemas.openxmlformats.org/drawingml/2006/table">
            <a:tbl>
              <a:tblPr firstRow="1" bandRow="1">
                <a:tableStyleId>{073A0DAA-6AF3-43AB-8588-CEC1D06C72B9}</a:tableStyleId>
              </a:tblPr>
              <a:tblGrid>
                <a:gridCol w="8616597">
                  <a:extLst>
                    <a:ext uri="{9D8B030D-6E8A-4147-A177-3AD203B41FA5}">
                      <a16:colId xmlns:a16="http://schemas.microsoft.com/office/drawing/2014/main" val="3943556075"/>
                    </a:ext>
                  </a:extLst>
                </a:gridCol>
                <a:gridCol w="2299855">
                  <a:extLst>
                    <a:ext uri="{9D8B030D-6E8A-4147-A177-3AD203B41FA5}">
                      <a16:colId xmlns:a16="http://schemas.microsoft.com/office/drawing/2014/main" val="147812875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Se sugiere promulgar el proyecto de Ley N°775/2021-CR presentado por el Congreso de la República referidos a la incorporación de las sociedades de beneficencia dentro del sistema administrativo de contabilidad.</a:t>
                      </a:r>
                    </a:p>
                  </a:txBody>
                  <a:tcPr>
                    <a:lnL w="3175" cap="flat" cmpd="sng" algn="ctr">
                      <a:solidFill>
                        <a:schemeClr val="tx1"/>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pPr>
                      <a:r>
                        <a:rPr lang="es-PE" b="0" dirty="0">
                          <a:solidFill>
                            <a:schemeClr val="tx1"/>
                          </a:solidFill>
                        </a:rPr>
                        <a:t>Inaplicable</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4651803"/>
                  </a:ext>
                </a:extLst>
              </a:tr>
            </a:tbl>
          </a:graphicData>
        </a:graphic>
      </p:graphicFrame>
      <p:graphicFrame>
        <p:nvGraphicFramePr>
          <p:cNvPr id="13" name="Tabla 12">
            <a:extLst>
              <a:ext uri="{FF2B5EF4-FFF2-40B4-BE49-F238E27FC236}">
                <a16:creationId xmlns:a16="http://schemas.microsoft.com/office/drawing/2014/main" id="{992F3AEC-BD87-FADA-44B1-E27412C4CF26}"/>
              </a:ext>
            </a:extLst>
          </p:cNvPr>
          <p:cNvGraphicFramePr>
            <a:graphicFrameLocks noGrp="1"/>
          </p:cNvGraphicFramePr>
          <p:nvPr>
            <p:extLst>
              <p:ext uri="{D42A27DB-BD31-4B8C-83A1-F6EECF244321}">
                <p14:modId xmlns:p14="http://schemas.microsoft.com/office/powerpoint/2010/main" val="1598432746"/>
              </p:ext>
            </p:extLst>
          </p:nvPr>
        </p:nvGraphicFramePr>
        <p:xfrm>
          <a:off x="638239" y="3486961"/>
          <a:ext cx="10916452" cy="1158240"/>
        </p:xfrm>
        <a:graphic>
          <a:graphicData uri="http://schemas.openxmlformats.org/drawingml/2006/table">
            <a:tbl>
              <a:tblPr firstRow="1" bandRow="1">
                <a:tableStyleId>{073A0DAA-6AF3-43AB-8588-CEC1D06C72B9}</a:tableStyleId>
              </a:tblPr>
              <a:tblGrid>
                <a:gridCol w="8616597">
                  <a:extLst>
                    <a:ext uri="{9D8B030D-6E8A-4147-A177-3AD203B41FA5}">
                      <a16:colId xmlns:a16="http://schemas.microsoft.com/office/drawing/2014/main" val="3943556075"/>
                    </a:ext>
                  </a:extLst>
                </a:gridCol>
                <a:gridCol w="2299855">
                  <a:extLst>
                    <a:ext uri="{9D8B030D-6E8A-4147-A177-3AD203B41FA5}">
                      <a16:colId xmlns:a16="http://schemas.microsoft.com/office/drawing/2014/main" val="1478128752"/>
                    </a:ext>
                  </a:extLst>
                </a:gridCol>
              </a:tblGrid>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Formule una propuesta legislativa que permita el acceso a toda la información financiera y presupuestal de la Sunat captadora.</a:t>
                      </a:r>
                    </a:p>
                  </a:txBody>
                  <a:tcPr>
                    <a:lnL w="3175" cap="flat" cmpd="sng" algn="ctr">
                      <a:solidFill>
                        <a:schemeClr val="tx1"/>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s-PE" b="0" dirty="0">
                          <a:solidFill>
                            <a:schemeClr val="tx1"/>
                          </a:solidFill>
                        </a:rPr>
                        <a:t>Inaplicable</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4651803"/>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Se incorpore el análisis de los aspectos económicos del impacto sobre las finanzas públicas de la contracción de la economía en la Cuenta General del año 2022.</a:t>
                      </a:r>
                    </a:p>
                  </a:txBody>
                  <a:tcPr>
                    <a:lnL w="3175" cap="flat" cmpd="sng" algn="ctr">
                      <a:solidFill>
                        <a:schemeClr val="tx1"/>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s-PE" b="0" dirty="0">
                          <a:solidFill>
                            <a:schemeClr val="tx1"/>
                          </a:solidFill>
                        </a:rPr>
                        <a:t>Implementada</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7811960"/>
                  </a:ext>
                </a:extLst>
              </a:tr>
            </a:tbl>
          </a:graphicData>
        </a:graphic>
      </p:graphicFrame>
      <p:graphicFrame>
        <p:nvGraphicFramePr>
          <p:cNvPr id="14" name="Tabla 12">
            <a:extLst>
              <a:ext uri="{FF2B5EF4-FFF2-40B4-BE49-F238E27FC236}">
                <a16:creationId xmlns:a16="http://schemas.microsoft.com/office/drawing/2014/main" id="{CD0DFFE8-1A48-479B-C3AC-D8D7C767490D}"/>
              </a:ext>
            </a:extLst>
          </p:cNvPr>
          <p:cNvGraphicFramePr>
            <a:graphicFrameLocks noGrp="1"/>
          </p:cNvGraphicFramePr>
          <p:nvPr>
            <p:extLst>
              <p:ext uri="{D42A27DB-BD31-4B8C-83A1-F6EECF244321}">
                <p14:modId xmlns:p14="http://schemas.microsoft.com/office/powerpoint/2010/main" val="4240195493"/>
              </p:ext>
            </p:extLst>
          </p:nvPr>
        </p:nvGraphicFramePr>
        <p:xfrm>
          <a:off x="633623" y="5406976"/>
          <a:ext cx="10916452" cy="579120"/>
        </p:xfrm>
        <a:graphic>
          <a:graphicData uri="http://schemas.openxmlformats.org/drawingml/2006/table">
            <a:tbl>
              <a:tblPr firstRow="1" bandRow="1">
                <a:tableStyleId>{073A0DAA-6AF3-43AB-8588-CEC1D06C72B9}</a:tableStyleId>
              </a:tblPr>
              <a:tblGrid>
                <a:gridCol w="8616597">
                  <a:extLst>
                    <a:ext uri="{9D8B030D-6E8A-4147-A177-3AD203B41FA5}">
                      <a16:colId xmlns:a16="http://schemas.microsoft.com/office/drawing/2014/main" val="3943556075"/>
                    </a:ext>
                  </a:extLst>
                </a:gridCol>
                <a:gridCol w="2299855">
                  <a:extLst>
                    <a:ext uri="{9D8B030D-6E8A-4147-A177-3AD203B41FA5}">
                      <a16:colId xmlns:a16="http://schemas.microsoft.com/office/drawing/2014/main" val="1478128752"/>
                    </a:ext>
                  </a:extLst>
                </a:gridCol>
              </a:tblGrid>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Implemente mecanismos de control para que la deuda pública no sobrepase el límite legal de 30% del PBI.</a:t>
                      </a:r>
                      <a:endParaRPr kumimoji="0" lang="es-PE"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a:lnL w="3175" cap="flat" cmpd="sng" algn="ctr">
                      <a:solidFill>
                        <a:schemeClr val="tx1"/>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s-PE" b="0" dirty="0">
                          <a:solidFill>
                            <a:schemeClr val="tx1"/>
                          </a:solidFill>
                        </a:rPr>
                        <a:t>Implementada</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4651803"/>
                  </a:ext>
                </a:extLst>
              </a:tr>
            </a:tbl>
          </a:graphicData>
        </a:graphic>
      </p:graphicFrame>
    </p:spTree>
    <p:extLst>
      <p:ext uri="{BB962C8B-B14F-4D97-AF65-F5344CB8AC3E}">
        <p14:creationId xmlns:p14="http://schemas.microsoft.com/office/powerpoint/2010/main" val="41293480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BBAC50-71DA-26C8-0A18-573317B8BC82}"/>
              </a:ext>
            </a:extLst>
          </p:cNvPr>
          <p:cNvSpPr txBox="1">
            <a:spLocks/>
          </p:cNvSpPr>
          <p:nvPr/>
        </p:nvSpPr>
        <p:spPr>
          <a:xfrm>
            <a:off x="875146" y="562428"/>
            <a:ext cx="10291553" cy="4928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400" b="1" dirty="0">
                <a:solidFill>
                  <a:srgbClr val="C00000"/>
                </a:solidFill>
              </a:rPr>
              <a:t>  Implementación de recomendaciones de auditoría del año 2021</a:t>
            </a:r>
          </a:p>
        </p:txBody>
      </p:sp>
      <p:sp>
        <p:nvSpPr>
          <p:cNvPr id="11" name="Marcador de número de diapositiva 10">
            <a:extLst>
              <a:ext uri="{FF2B5EF4-FFF2-40B4-BE49-F238E27FC236}">
                <a16:creationId xmlns:a16="http://schemas.microsoft.com/office/drawing/2014/main" id="{0C433E96-3BF1-E353-47FA-58C7BCED6CB4}"/>
              </a:ext>
            </a:extLst>
          </p:cNvPr>
          <p:cNvSpPr>
            <a:spLocks noGrp="1"/>
          </p:cNvSpPr>
          <p:nvPr>
            <p:ph type="sldNum" sz="quarter" idx="12"/>
          </p:nvPr>
        </p:nvSpPr>
        <p:spPr/>
        <p:txBody>
          <a:bodyPr/>
          <a:lstStyle/>
          <a:p>
            <a:fld id="{E391E93C-D7FD-40F9-BA37-0E9A46B54C72}" type="slidenum">
              <a:rPr lang="es-PE" smtClean="0"/>
              <a:pPr/>
              <a:t>42</a:t>
            </a:fld>
            <a:endParaRPr lang="es-PE" dirty="0"/>
          </a:p>
        </p:txBody>
      </p:sp>
      <p:sp>
        <p:nvSpPr>
          <p:cNvPr id="3" name="CuadroTexto 2">
            <a:extLst>
              <a:ext uri="{FF2B5EF4-FFF2-40B4-BE49-F238E27FC236}">
                <a16:creationId xmlns:a16="http://schemas.microsoft.com/office/drawing/2014/main" id="{F8364ACA-6F21-CB56-4F6D-B298D62C724D}"/>
              </a:ext>
            </a:extLst>
          </p:cNvPr>
          <p:cNvSpPr txBox="1"/>
          <p:nvPr/>
        </p:nvSpPr>
        <p:spPr>
          <a:xfrm>
            <a:off x="564351" y="1318064"/>
            <a:ext cx="676008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1200" cap="none" spc="0" normalizeH="0" baseline="0" noProof="0" dirty="0">
                <a:ln>
                  <a:noFill/>
                </a:ln>
                <a:solidFill>
                  <a:srgbClr val="C00000"/>
                </a:solidFill>
                <a:effectLst/>
                <a:uLnTx/>
                <a:uFillTx/>
                <a:latin typeface="Calibri" panose="020F0502020204030204"/>
                <a:ea typeface="+mn-ea"/>
                <a:cs typeface="+mn-cs"/>
              </a:rPr>
              <a:t>A la Dirección General de Presupuesto Público:</a:t>
            </a:r>
          </a:p>
        </p:txBody>
      </p:sp>
      <p:graphicFrame>
        <p:nvGraphicFramePr>
          <p:cNvPr id="4" name="Tabla 3">
            <a:extLst>
              <a:ext uri="{FF2B5EF4-FFF2-40B4-BE49-F238E27FC236}">
                <a16:creationId xmlns:a16="http://schemas.microsoft.com/office/drawing/2014/main" id="{2D2E3706-F263-19F9-BF2B-81386B2E0304}"/>
              </a:ext>
            </a:extLst>
          </p:cNvPr>
          <p:cNvGraphicFramePr>
            <a:graphicFrameLocks noGrp="1"/>
          </p:cNvGraphicFramePr>
          <p:nvPr>
            <p:extLst>
              <p:ext uri="{D42A27DB-BD31-4B8C-83A1-F6EECF244321}">
                <p14:modId xmlns:p14="http://schemas.microsoft.com/office/powerpoint/2010/main" val="140882531"/>
              </p:ext>
            </p:extLst>
          </p:nvPr>
        </p:nvGraphicFramePr>
        <p:xfrm>
          <a:off x="637774" y="1942165"/>
          <a:ext cx="10916452" cy="3553471"/>
        </p:xfrm>
        <a:graphic>
          <a:graphicData uri="http://schemas.openxmlformats.org/drawingml/2006/table">
            <a:tbl>
              <a:tblPr firstRow="1" bandRow="1">
                <a:tableStyleId>{073A0DAA-6AF3-43AB-8588-CEC1D06C72B9}</a:tableStyleId>
              </a:tblPr>
              <a:tblGrid>
                <a:gridCol w="8616597">
                  <a:extLst>
                    <a:ext uri="{9D8B030D-6E8A-4147-A177-3AD203B41FA5}">
                      <a16:colId xmlns:a16="http://schemas.microsoft.com/office/drawing/2014/main" val="3943556075"/>
                    </a:ext>
                  </a:extLst>
                </a:gridCol>
                <a:gridCol w="2299855">
                  <a:extLst>
                    <a:ext uri="{9D8B030D-6E8A-4147-A177-3AD203B41FA5}">
                      <a16:colId xmlns:a16="http://schemas.microsoft.com/office/drawing/2014/main" val="1478128752"/>
                    </a:ext>
                  </a:extLst>
                </a:gridCol>
              </a:tblGrid>
              <a:tr h="65342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Implemente mecanismos que propicien el involucramiento de los gobiernos locales y regionales en la aplicación de estrategias de los programas presupuestales.</a:t>
                      </a:r>
                    </a:p>
                  </a:txBody>
                  <a:tcPr>
                    <a:lnL w="3175" cap="flat" cmpd="sng" algn="ctr">
                      <a:solidFill>
                        <a:schemeClr val="tx1"/>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s-PE" b="0" dirty="0">
                          <a:solidFill>
                            <a:schemeClr val="tx1"/>
                          </a:solidFill>
                        </a:rPr>
                        <a:t>En Proceso</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4651803"/>
                  </a:ext>
                </a:extLst>
              </a:tr>
              <a:tr h="89048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lmplemente mecanismos de monitoreo de ejecución presupuestal que identifique alertas tempranas de baja ejecución de los Programas Presupuestales, especialmente de aquellos con una menor tasa de ejecución.</a:t>
                      </a:r>
                    </a:p>
                  </a:txBody>
                  <a:tcPr>
                    <a:lnL w="3175" cap="flat" cmpd="sng" algn="ctr">
                      <a:solidFill>
                        <a:schemeClr val="tx1"/>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pPr>
                      <a:r>
                        <a:rPr lang="es-PE" b="0" dirty="0">
                          <a:solidFill>
                            <a:schemeClr val="tx1"/>
                          </a:solidFill>
                        </a:rPr>
                        <a:t>Implementada</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7811960"/>
                  </a:ext>
                </a:extLst>
              </a:tr>
              <a:tr h="89048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Implemente mecanismos necesarios en la base del SICON, para incorporar información sobre la inversión pública de las empresas del Estado, a nivel de fuente de financiamiento y ámbito geográfico de sus inversiones.</a:t>
                      </a:r>
                    </a:p>
                  </a:txBody>
                  <a:tcPr>
                    <a:lnL w="3175" cap="flat" cmpd="sng" algn="ctr">
                      <a:solidFill>
                        <a:schemeClr val="tx1"/>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pPr>
                      <a:r>
                        <a:rPr lang="es-PE" b="0" dirty="0">
                          <a:solidFill>
                            <a:schemeClr val="tx1"/>
                          </a:solidFill>
                        </a:rPr>
                        <a:t>Inaplicable</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8631192"/>
                  </a:ext>
                </a:extLst>
              </a:tr>
              <a:tr h="111907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Implemente mecanismos en concertación con los sectores que ejercen la rectoría de los Programas Presupuestales (PP), que permitan que la clasificación del gasto social este enlazada con la estructura funcional programática establecida en los Programas Presupuestales (PP) y sus modificaciones.</a:t>
                      </a:r>
                    </a:p>
                  </a:txBody>
                  <a:tcPr>
                    <a:lnL w="3175" cap="flat" cmpd="sng" algn="ctr">
                      <a:solidFill>
                        <a:schemeClr val="tx1"/>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300000"/>
                        </a:lnSpc>
                        <a:spcBef>
                          <a:spcPts val="0"/>
                        </a:spcBef>
                        <a:spcAft>
                          <a:spcPts val="0"/>
                        </a:spcAft>
                        <a:buClrTx/>
                        <a:buSzTx/>
                        <a:buFontTx/>
                        <a:buNone/>
                        <a:tabLst/>
                        <a:defRPr/>
                      </a:pPr>
                      <a:r>
                        <a:rPr lang="es-PE" b="0" dirty="0">
                          <a:solidFill>
                            <a:schemeClr val="tx1"/>
                          </a:solidFill>
                        </a:rPr>
                        <a:t>En Proceso</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5189323"/>
                  </a:ext>
                </a:extLst>
              </a:tr>
            </a:tbl>
          </a:graphicData>
        </a:graphic>
      </p:graphicFrame>
    </p:spTree>
    <p:extLst>
      <p:ext uri="{BB962C8B-B14F-4D97-AF65-F5344CB8AC3E}">
        <p14:creationId xmlns:p14="http://schemas.microsoft.com/office/powerpoint/2010/main" val="39831760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BBAC50-71DA-26C8-0A18-573317B8BC82}"/>
              </a:ext>
            </a:extLst>
          </p:cNvPr>
          <p:cNvSpPr txBox="1">
            <a:spLocks/>
          </p:cNvSpPr>
          <p:nvPr/>
        </p:nvSpPr>
        <p:spPr>
          <a:xfrm>
            <a:off x="875146" y="562428"/>
            <a:ext cx="10291553" cy="4928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600" b="1" dirty="0">
                <a:solidFill>
                  <a:srgbClr val="C00000"/>
                </a:solidFill>
              </a:rPr>
              <a:t>  Resultados de las auditorías 2022 - 2021</a:t>
            </a:r>
          </a:p>
        </p:txBody>
      </p:sp>
      <p:sp>
        <p:nvSpPr>
          <p:cNvPr id="11" name="Marcador de número de diapositiva 10">
            <a:extLst>
              <a:ext uri="{FF2B5EF4-FFF2-40B4-BE49-F238E27FC236}">
                <a16:creationId xmlns:a16="http://schemas.microsoft.com/office/drawing/2014/main" id="{0C433E96-3BF1-E353-47FA-58C7BCED6CB4}"/>
              </a:ext>
            </a:extLst>
          </p:cNvPr>
          <p:cNvSpPr>
            <a:spLocks noGrp="1"/>
          </p:cNvSpPr>
          <p:nvPr>
            <p:ph type="sldNum" sz="quarter" idx="12"/>
          </p:nvPr>
        </p:nvSpPr>
        <p:spPr/>
        <p:txBody>
          <a:bodyPr/>
          <a:lstStyle/>
          <a:p>
            <a:fld id="{E391E93C-D7FD-40F9-BA37-0E9A46B54C72}" type="slidenum">
              <a:rPr lang="es-PE" smtClean="0"/>
              <a:pPr/>
              <a:t>43</a:t>
            </a:fld>
            <a:endParaRPr lang="es-PE" dirty="0"/>
          </a:p>
        </p:txBody>
      </p:sp>
      <p:grpSp>
        <p:nvGrpSpPr>
          <p:cNvPr id="6" name="Grupo 5">
            <a:extLst>
              <a:ext uri="{FF2B5EF4-FFF2-40B4-BE49-F238E27FC236}">
                <a16:creationId xmlns:a16="http://schemas.microsoft.com/office/drawing/2014/main" id="{4327162D-E69E-D12B-3999-07F35E7BBAB6}"/>
              </a:ext>
            </a:extLst>
          </p:cNvPr>
          <p:cNvGrpSpPr/>
          <p:nvPr/>
        </p:nvGrpSpPr>
        <p:grpSpPr>
          <a:xfrm>
            <a:off x="430152" y="1728728"/>
            <a:ext cx="11331696" cy="3400543"/>
            <a:chOff x="201543" y="1422369"/>
            <a:chExt cx="11785321" cy="3983955"/>
          </a:xfrm>
        </p:grpSpPr>
        <p:grpSp>
          <p:nvGrpSpPr>
            <p:cNvPr id="7" name="Grupo 6">
              <a:extLst>
                <a:ext uri="{FF2B5EF4-FFF2-40B4-BE49-F238E27FC236}">
                  <a16:creationId xmlns:a16="http://schemas.microsoft.com/office/drawing/2014/main" id="{43B9192A-72C4-26D8-31FC-C73DF2810ABB}"/>
                </a:ext>
              </a:extLst>
            </p:cNvPr>
            <p:cNvGrpSpPr/>
            <p:nvPr/>
          </p:nvGrpSpPr>
          <p:grpSpPr>
            <a:xfrm>
              <a:off x="201543" y="1422369"/>
              <a:ext cx="11785321" cy="3983955"/>
              <a:chOff x="284431" y="1376396"/>
              <a:chExt cx="11785321" cy="3983955"/>
            </a:xfrm>
          </p:grpSpPr>
          <p:grpSp>
            <p:nvGrpSpPr>
              <p:cNvPr id="18" name="Grupo 17">
                <a:extLst>
                  <a:ext uri="{FF2B5EF4-FFF2-40B4-BE49-F238E27FC236}">
                    <a16:creationId xmlns:a16="http://schemas.microsoft.com/office/drawing/2014/main" id="{5B34DA11-91C6-7A6C-1463-6E3AD1589675}"/>
                  </a:ext>
                </a:extLst>
              </p:cNvPr>
              <p:cNvGrpSpPr/>
              <p:nvPr/>
            </p:nvGrpSpPr>
            <p:grpSpPr>
              <a:xfrm>
                <a:off x="284431" y="1376864"/>
                <a:ext cx="2330247" cy="3983487"/>
                <a:chOff x="678423" y="1534075"/>
                <a:chExt cx="3190571" cy="4075639"/>
              </a:xfrm>
            </p:grpSpPr>
            <p:sp>
              <p:nvSpPr>
                <p:cNvPr id="35" name="Rectángulo 34">
                  <a:extLst>
                    <a:ext uri="{FF2B5EF4-FFF2-40B4-BE49-F238E27FC236}">
                      <a16:creationId xmlns:a16="http://schemas.microsoft.com/office/drawing/2014/main" id="{825A892E-6615-F957-2A5C-480F0920B44B}"/>
                    </a:ext>
                  </a:extLst>
                </p:cNvPr>
                <p:cNvSpPr/>
                <p:nvPr/>
              </p:nvSpPr>
              <p:spPr>
                <a:xfrm>
                  <a:off x="678423" y="1534075"/>
                  <a:ext cx="3185649" cy="396266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36" name="Gráfico 35" descr="Marca de insignia1 con relleno sólido">
                  <a:extLst>
                    <a:ext uri="{FF2B5EF4-FFF2-40B4-BE49-F238E27FC236}">
                      <a16:creationId xmlns:a16="http://schemas.microsoft.com/office/drawing/2014/main" id="{A62D899B-3506-6ABF-B6C3-F2C71EF227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84906" y="1761789"/>
                  <a:ext cx="1395567" cy="1120354"/>
                </a:xfrm>
                <a:prstGeom prst="rect">
                  <a:avLst/>
                </a:prstGeom>
              </p:spPr>
            </p:pic>
            <p:sp>
              <p:nvSpPr>
                <p:cNvPr id="37" name="Rectángulo 36">
                  <a:extLst>
                    <a:ext uri="{FF2B5EF4-FFF2-40B4-BE49-F238E27FC236}">
                      <a16:creationId xmlns:a16="http://schemas.microsoft.com/office/drawing/2014/main" id="{A17FD5F3-C39A-3B75-FCBA-88FBF9BCC607}"/>
                    </a:ext>
                  </a:extLst>
                </p:cNvPr>
                <p:cNvSpPr/>
                <p:nvPr/>
              </p:nvSpPr>
              <p:spPr>
                <a:xfrm>
                  <a:off x="683344" y="2883079"/>
                  <a:ext cx="3180731" cy="1091842"/>
                </a:xfrm>
                <a:prstGeom prst="rect">
                  <a:avLst/>
                </a:prstGeom>
                <a:solidFill>
                  <a:srgbClr val="2E75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800" dirty="0"/>
                    <a:t>Razonable</a:t>
                  </a:r>
                  <a:endParaRPr lang="es-MX" dirty="0"/>
                </a:p>
              </p:txBody>
            </p:sp>
            <p:sp>
              <p:nvSpPr>
                <p:cNvPr id="38" name="Rectángulo 37">
                  <a:extLst>
                    <a:ext uri="{FF2B5EF4-FFF2-40B4-BE49-F238E27FC236}">
                      <a16:creationId xmlns:a16="http://schemas.microsoft.com/office/drawing/2014/main" id="{BAB4E10F-CD38-7B34-253C-D66B3688475B}"/>
                    </a:ext>
                  </a:extLst>
                </p:cNvPr>
                <p:cNvSpPr/>
                <p:nvPr/>
              </p:nvSpPr>
              <p:spPr>
                <a:xfrm>
                  <a:off x="683343" y="4517872"/>
                  <a:ext cx="3185651" cy="109184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400" dirty="0">
                      <a:solidFill>
                        <a:schemeClr val="tx1"/>
                      </a:solidFill>
                    </a:rPr>
                    <a:t>Proceso de Consolidación</a:t>
                  </a:r>
                </a:p>
              </p:txBody>
            </p:sp>
          </p:grpSp>
          <p:grpSp>
            <p:nvGrpSpPr>
              <p:cNvPr id="19" name="Grupo 18">
                <a:extLst>
                  <a:ext uri="{FF2B5EF4-FFF2-40B4-BE49-F238E27FC236}">
                    <a16:creationId xmlns:a16="http://schemas.microsoft.com/office/drawing/2014/main" id="{A4AC60B8-BAD4-44FA-8281-D9F7EF2A6104}"/>
                  </a:ext>
                </a:extLst>
              </p:cNvPr>
              <p:cNvGrpSpPr/>
              <p:nvPr/>
            </p:nvGrpSpPr>
            <p:grpSpPr>
              <a:xfrm>
                <a:off x="2650132" y="1378518"/>
                <a:ext cx="2328759" cy="3973127"/>
                <a:chOff x="678424" y="1530456"/>
                <a:chExt cx="3188534" cy="4065038"/>
              </a:xfrm>
            </p:grpSpPr>
            <p:sp>
              <p:nvSpPr>
                <p:cNvPr id="30" name="Rectángulo 29">
                  <a:extLst>
                    <a:ext uri="{FF2B5EF4-FFF2-40B4-BE49-F238E27FC236}">
                      <a16:creationId xmlns:a16="http://schemas.microsoft.com/office/drawing/2014/main" id="{6665BA40-CA96-7624-DF2F-6D05C0C3299B}"/>
                    </a:ext>
                  </a:extLst>
                </p:cNvPr>
                <p:cNvSpPr/>
                <p:nvPr/>
              </p:nvSpPr>
              <p:spPr>
                <a:xfrm>
                  <a:off x="678424" y="1530456"/>
                  <a:ext cx="3185650" cy="396096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31" name="Gráfico 30" descr="Marca de insignia1 con relleno sólido">
                  <a:extLst>
                    <a:ext uri="{FF2B5EF4-FFF2-40B4-BE49-F238E27FC236}">
                      <a16:creationId xmlns:a16="http://schemas.microsoft.com/office/drawing/2014/main" id="{2278E13F-B46C-95DD-9633-7AB85CA1C24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26522" y="1808426"/>
                  <a:ext cx="1360051" cy="1091842"/>
                </a:xfrm>
                <a:prstGeom prst="rect">
                  <a:avLst/>
                </a:prstGeom>
              </p:spPr>
            </p:pic>
            <p:sp>
              <p:nvSpPr>
                <p:cNvPr id="32" name="Rectángulo 31">
                  <a:extLst>
                    <a:ext uri="{FF2B5EF4-FFF2-40B4-BE49-F238E27FC236}">
                      <a16:creationId xmlns:a16="http://schemas.microsoft.com/office/drawing/2014/main" id="{C10548A5-2DE8-8A38-8BDB-7BF0262982A0}"/>
                    </a:ext>
                  </a:extLst>
                </p:cNvPr>
                <p:cNvSpPr/>
                <p:nvPr/>
              </p:nvSpPr>
              <p:spPr>
                <a:xfrm>
                  <a:off x="678424" y="2883079"/>
                  <a:ext cx="3185651" cy="109184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400" dirty="0"/>
                    <a:t>Razonable con observaciones</a:t>
                  </a:r>
                  <a:endParaRPr lang="es-MX" sz="1600" dirty="0"/>
                </a:p>
              </p:txBody>
            </p:sp>
            <p:sp>
              <p:nvSpPr>
                <p:cNvPr id="33" name="Rectángulo 32">
                  <a:extLst>
                    <a:ext uri="{FF2B5EF4-FFF2-40B4-BE49-F238E27FC236}">
                      <a16:creationId xmlns:a16="http://schemas.microsoft.com/office/drawing/2014/main" id="{FF41DA79-2036-D10D-C06D-2C64AF0C5C29}"/>
                    </a:ext>
                  </a:extLst>
                </p:cNvPr>
                <p:cNvSpPr/>
                <p:nvPr/>
              </p:nvSpPr>
              <p:spPr>
                <a:xfrm>
                  <a:off x="681308" y="4503652"/>
                  <a:ext cx="3185650" cy="109184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400" dirty="0">
                      <a:solidFill>
                        <a:schemeClr val="tx1"/>
                      </a:solidFill>
                    </a:rPr>
                    <a:t>Estados Financieros</a:t>
                  </a:r>
                </a:p>
              </p:txBody>
            </p:sp>
            <p:sp>
              <p:nvSpPr>
                <p:cNvPr id="34" name="Forma libre 950" descr="Ícono de un pedazo de papel.">
                  <a:extLst>
                    <a:ext uri="{FF2B5EF4-FFF2-40B4-BE49-F238E27FC236}">
                      <a16:creationId xmlns:a16="http://schemas.microsoft.com/office/drawing/2014/main" id="{2A6595EC-A92A-2101-5C31-F0CECF840ACF}"/>
                    </a:ext>
                  </a:extLst>
                </p:cNvPr>
                <p:cNvSpPr>
                  <a:spLocks noEditPoints="1"/>
                </p:cNvSpPr>
                <p:nvPr/>
              </p:nvSpPr>
              <p:spPr bwMode="auto">
                <a:xfrm>
                  <a:off x="2117839" y="4170089"/>
                  <a:ext cx="436054" cy="408713"/>
                </a:xfrm>
                <a:custGeom>
                  <a:avLst/>
                  <a:gdLst>
                    <a:gd name="T0" fmla="*/ 542 w 553"/>
                    <a:gd name="T1" fmla="*/ 205 h 722"/>
                    <a:gd name="T2" fmla="*/ 323 w 553"/>
                    <a:gd name="T3" fmla="*/ 313 h 722"/>
                    <a:gd name="T4" fmla="*/ 312 w 553"/>
                    <a:gd name="T5" fmla="*/ 306 h 722"/>
                    <a:gd name="T6" fmla="*/ 315 w 553"/>
                    <a:gd name="T7" fmla="*/ 293 h 722"/>
                    <a:gd name="T8" fmla="*/ 444 w 553"/>
                    <a:gd name="T9" fmla="*/ 289 h 722"/>
                    <a:gd name="T10" fmla="*/ 455 w 553"/>
                    <a:gd name="T11" fmla="*/ 297 h 722"/>
                    <a:gd name="T12" fmla="*/ 452 w 553"/>
                    <a:gd name="T13" fmla="*/ 310 h 722"/>
                    <a:gd name="T14" fmla="*/ 444 w 553"/>
                    <a:gd name="T15" fmla="*/ 433 h 722"/>
                    <a:gd name="T16" fmla="*/ 315 w 553"/>
                    <a:gd name="T17" fmla="*/ 430 h 722"/>
                    <a:gd name="T18" fmla="*/ 312 w 553"/>
                    <a:gd name="T19" fmla="*/ 417 h 722"/>
                    <a:gd name="T20" fmla="*/ 323 w 553"/>
                    <a:gd name="T21" fmla="*/ 409 h 722"/>
                    <a:gd name="T22" fmla="*/ 452 w 553"/>
                    <a:gd name="T23" fmla="*/ 413 h 722"/>
                    <a:gd name="T24" fmla="*/ 455 w 553"/>
                    <a:gd name="T25" fmla="*/ 426 h 722"/>
                    <a:gd name="T26" fmla="*/ 444 w 553"/>
                    <a:gd name="T27" fmla="*/ 433 h 722"/>
                    <a:gd name="T28" fmla="*/ 318 w 553"/>
                    <a:gd name="T29" fmla="*/ 577 h 722"/>
                    <a:gd name="T30" fmla="*/ 311 w 553"/>
                    <a:gd name="T31" fmla="*/ 566 h 722"/>
                    <a:gd name="T32" fmla="*/ 318 w 553"/>
                    <a:gd name="T33" fmla="*/ 555 h 722"/>
                    <a:gd name="T34" fmla="*/ 449 w 553"/>
                    <a:gd name="T35" fmla="*/ 555 h 722"/>
                    <a:gd name="T36" fmla="*/ 456 w 553"/>
                    <a:gd name="T37" fmla="*/ 566 h 722"/>
                    <a:gd name="T38" fmla="*/ 449 w 553"/>
                    <a:gd name="T39" fmla="*/ 577 h 722"/>
                    <a:gd name="T40" fmla="*/ 194 w 553"/>
                    <a:gd name="T41" fmla="*/ 325 h 722"/>
                    <a:gd name="T42" fmla="*/ 181 w 553"/>
                    <a:gd name="T43" fmla="*/ 327 h 722"/>
                    <a:gd name="T44" fmla="*/ 129 w 553"/>
                    <a:gd name="T45" fmla="*/ 275 h 722"/>
                    <a:gd name="T46" fmla="*/ 132 w 553"/>
                    <a:gd name="T47" fmla="*/ 262 h 722"/>
                    <a:gd name="T48" fmla="*/ 145 w 553"/>
                    <a:gd name="T49" fmla="*/ 260 h 722"/>
                    <a:gd name="T50" fmla="*/ 253 w 553"/>
                    <a:gd name="T51" fmla="*/ 232 h 722"/>
                    <a:gd name="T52" fmla="*/ 267 w 553"/>
                    <a:gd name="T53" fmla="*/ 230 h 722"/>
                    <a:gd name="T54" fmla="*/ 274 w 553"/>
                    <a:gd name="T55" fmla="*/ 240 h 722"/>
                    <a:gd name="T56" fmla="*/ 271 w 553"/>
                    <a:gd name="T57" fmla="*/ 386 h 722"/>
                    <a:gd name="T58" fmla="*/ 186 w 553"/>
                    <a:gd name="T59" fmla="*/ 465 h 722"/>
                    <a:gd name="T60" fmla="*/ 132 w 553"/>
                    <a:gd name="T61" fmla="*/ 415 h 722"/>
                    <a:gd name="T62" fmla="*/ 129 w 553"/>
                    <a:gd name="T63" fmla="*/ 403 h 722"/>
                    <a:gd name="T64" fmla="*/ 140 w 553"/>
                    <a:gd name="T65" fmla="*/ 395 h 722"/>
                    <a:gd name="T66" fmla="*/ 186 w 553"/>
                    <a:gd name="T67" fmla="*/ 436 h 722"/>
                    <a:gd name="T68" fmla="*/ 262 w 553"/>
                    <a:gd name="T69" fmla="*/ 365 h 722"/>
                    <a:gd name="T70" fmla="*/ 273 w 553"/>
                    <a:gd name="T71" fmla="*/ 372 h 722"/>
                    <a:gd name="T72" fmla="*/ 271 w 553"/>
                    <a:gd name="T73" fmla="*/ 386 h 722"/>
                    <a:gd name="T74" fmla="*/ 190 w 553"/>
                    <a:gd name="T75" fmla="*/ 601 h 722"/>
                    <a:gd name="T76" fmla="*/ 178 w 553"/>
                    <a:gd name="T77" fmla="*/ 599 h 722"/>
                    <a:gd name="T78" fmla="*/ 128 w 553"/>
                    <a:gd name="T79" fmla="*/ 545 h 722"/>
                    <a:gd name="T80" fmla="*/ 136 w 553"/>
                    <a:gd name="T81" fmla="*/ 533 h 722"/>
                    <a:gd name="T82" fmla="*/ 149 w 553"/>
                    <a:gd name="T83" fmla="*/ 535 h 722"/>
                    <a:gd name="T84" fmla="*/ 258 w 553"/>
                    <a:gd name="T85" fmla="*/ 502 h 722"/>
                    <a:gd name="T86" fmla="*/ 271 w 553"/>
                    <a:gd name="T87" fmla="*/ 505 h 722"/>
                    <a:gd name="T88" fmla="*/ 273 w 553"/>
                    <a:gd name="T89" fmla="*/ 518 h 722"/>
                    <a:gd name="T90" fmla="*/ 357 w 553"/>
                    <a:gd name="T91" fmla="*/ 3 h 722"/>
                    <a:gd name="T92" fmla="*/ 12 w 553"/>
                    <a:gd name="T93" fmla="*/ 0 h 722"/>
                    <a:gd name="T94" fmla="*/ 1 w 553"/>
                    <a:gd name="T95" fmla="*/ 7 h 722"/>
                    <a:gd name="T96" fmla="*/ 1 w 553"/>
                    <a:gd name="T97" fmla="*/ 715 h 722"/>
                    <a:gd name="T98" fmla="*/ 12 w 553"/>
                    <a:gd name="T99" fmla="*/ 722 h 722"/>
                    <a:gd name="T100" fmla="*/ 550 w 553"/>
                    <a:gd name="T101" fmla="*/ 719 h 722"/>
                    <a:gd name="T102" fmla="*/ 553 w 553"/>
                    <a:gd name="T103" fmla="*/ 205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3" h="722">
                      <a:moveTo>
                        <a:pt x="349" y="205"/>
                      </a:moveTo>
                      <a:lnTo>
                        <a:pt x="349" y="12"/>
                      </a:lnTo>
                      <a:lnTo>
                        <a:pt x="542" y="205"/>
                      </a:lnTo>
                      <a:lnTo>
                        <a:pt x="349" y="205"/>
                      </a:lnTo>
                      <a:close/>
                      <a:moveTo>
                        <a:pt x="444" y="313"/>
                      </a:moveTo>
                      <a:lnTo>
                        <a:pt x="323" y="313"/>
                      </a:lnTo>
                      <a:lnTo>
                        <a:pt x="318" y="312"/>
                      </a:lnTo>
                      <a:lnTo>
                        <a:pt x="315" y="310"/>
                      </a:lnTo>
                      <a:lnTo>
                        <a:pt x="312" y="306"/>
                      </a:lnTo>
                      <a:lnTo>
                        <a:pt x="311" y="301"/>
                      </a:lnTo>
                      <a:lnTo>
                        <a:pt x="312" y="297"/>
                      </a:lnTo>
                      <a:lnTo>
                        <a:pt x="315" y="293"/>
                      </a:lnTo>
                      <a:lnTo>
                        <a:pt x="318" y="290"/>
                      </a:lnTo>
                      <a:lnTo>
                        <a:pt x="323" y="289"/>
                      </a:lnTo>
                      <a:lnTo>
                        <a:pt x="444" y="289"/>
                      </a:lnTo>
                      <a:lnTo>
                        <a:pt x="449" y="290"/>
                      </a:lnTo>
                      <a:lnTo>
                        <a:pt x="452" y="293"/>
                      </a:lnTo>
                      <a:lnTo>
                        <a:pt x="455" y="297"/>
                      </a:lnTo>
                      <a:lnTo>
                        <a:pt x="456" y="301"/>
                      </a:lnTo>
                      <a:lnTo>
                        <a:pt x="455" y="306"/>
                      </a:lnTo>
                      <a:lnTo>
                        <a:pt x="452" y="310"/>
                      </a:lnTo>
                      <a:lnTo>
                        <a:pt x="449" y="312"/>
                      </a:lnTo>
                      <a:lnTo>
                        <a:pt x="444" y="313"/>
                      </a:lnTo>
                      <a:close/>
                      <a:moveTo>
                        <a:pt x="444" y="433"/>
                      </a:moveTo>
                      <a:lnTo>
                        <a:pt x="323" y="433"/>
                      </a:lnTo>
                      <a:lnTo>
                        <a:pt x="318" y="432"/>
                      </a:lnTo>
                      <a:lnTo>
                        <a:pt x="315" y="430"/>
                      </a:lnTo>
                      <a:lnTo>
                        <a:pt x="312" y="426"/>
                      </a:lnTo>
                      <a:lnTo>
                        <a:pt x="311" y="421"/>
                      </a:lnTo>
                      <a:lnTo>
                        <a:pt x="312" y="417"/>
                      </a:lnTo>
                      <a:lnTo>
                        <a:pt x="315" y="413"/>
                      </a:lnTo>
                      <a:lnTo>
                        <a:pt x="318" y="410"/>
                      </a:lnTo>
                      <a:lnTo>
                        <a:pt x="323" y="409"/>
                      </a:lnTo>
                      <a:lnTo>
                        <a:pt x="444" y="409"/>
                      </a:lnTo>
                      <a:lnTo>
                        <a:pt x="449" y="410"/>
                      </a:lnTo>
                      <a:lnTo>
                        <a:pt x="452" y="413"/>
                      </a:lnTo>
                      <a:lnTo>
                        <a:pt x="455" y="417"/>
                      </a:lnTo>
                      <a:lnTo>
                        <a:pt x="456" y="421"/>
                      </a:lnTo>
                      <a:lnTo>
                        <a:pt x="455" y="426"/>
                      </a:lnTo>
                      <a:lnTo>
                        <a:pt x="452" y="430"/>
                      </a:lnTo>
                      <a:lnTo>
                        <a:pt x="449" y="432"/>
                      </a:lnTo>
                      <a:lnTo>
                        <a:pt x="444" y="433"/>
                      </a:lnTo>
                      <a:close/>
                      <a:moveTo>
                        <a:pt x="444" y="578"/>
                      </a:moveTo>
                      <a:lnTo>
                        <a:pt x="323" y="578"/>
                      </a:lnTo>
                      <a:lnTo>
                        <a:pt x="318" y="577"/>
                      </a:lnTo>
                      <a:lnTo>
                        <a:pt x="315" y="574"/>
                      </a:lnTo>
                      <a:lnTo>
                        <a:pt x="312" y="571"/>
                      </a:lnTo>
                      <a:lnTo>
                        <a:pt x="311" y="566"/>
                      </a:lnTo>
                      <a:lnTo>
                        <a:pt x="312" y="561"/>
                      </a:lnTo>
                      <a:lnTo>
                        <a:pt x="315" y="558"/>
                      </a:lnTo>
                      <a:lnTo>
                        <a:pt x="318" y="555"/>
                      </a:lnTo>
                      <a:lnTo>
                        <a:pt x="323" y="554"/>
                      </a:lnTo>
                      <a:lnTo>
                        <a:pt x="444" y="554"/>
                      </a:lnTo>
                      <a:lnTo>
                        <a:pt x="449" y="555"/>
                      </a:lnTo>
                      <a:lnTo>
                        <a:pt x="452" y="558"/>
                      </a:lnTo>
                      <a:lnTo>
                        <a:pt x="455" y="561"/>
                      </a:lnTo>
                      <a:lnTo>
                        <a:pt x="456" y="566"/>
                      </a:lnTo>
                      <a:lnTo>
                        <a:pt x="455" y="571"/>
                      </a:lnTo>
                      <a:lnTo>
                        <a:pt x="452" y="574"/>
                      </a:lnTo>
                      <a:lnTo>
                        <a:pt x="449" y="577"/>
                      </a:lnTo>
                      <a:lnTo>
                        <a:pt x="444" y="578"/>
                      </a:lnTo>
                      <a:close/>
                      <a:moveTo>
                        <a:pt x="271" y="249"/>
                      </a:moveTo>
                      <a:lnTo>
                        <a:pt x="194" y="325"/>
                      </a:lnTo>
                      <a:lnTo>
                        <a:pt x="190" y="327"/>
                      </a:lnTo>
                      <a:lnTo>
                        <a:pt x="186" y="328"/>
                      </a:lnTo>
                      <a:lnTo>
                        <a:pt x="181" y="327"/>
                      </a:lnTo>
                      <a:lnTo>
                        <a:pt x="178" y="325"/>
                      </a:lnTo>
                      <a:lnTo>
                        <a:pt x="132" y="280"/>
                      </a:lnTo>
                      <a:lnTo>
                        <a:pt x="129" y="275"/>
                      </a:lnTo>
                      <a:lnTo>
                        <a:pt x="128" y="270"/>
                      </a:lnTo>
                      <a:lnTo>
                        <a:pt x="129" y="266"/>
                      </a:lnTo>
                      <a:lnTo>
                        <a:pt x="132" y="262"/>
                      </a:lnTo>
                      <a:lnTo>
                        <a:pt x="136" y="260"/>
                      </a:lnTo>
                      <a:lnTo>
                        <a:pt x="140" y="259"/>
                      </a:lnTo>
                      <a:lnTo>
                        <a:pt x="145" y="260"/>
                      </a:lnTo>
                      <a:lnTo>
                        <a:pt x="149" y="262"/>
                      </a:lnTo>
                      <a:lnTo>
                        <a:pt x="186" y="299"/>
                      </a:lnTo>
                      <a:lnTo>
                        <a:pt x="253" y="232"/>
                      </a:lnTo>
                      <a:lnTo>
                        <a:pt x="258" y="230"/>
                      </a:lnTo>
                      <a:lnTo>
                        <a:pt x="262" y="229"/>
                      </a:lnTo>
                      <a:lnTo>
                        <a:pt x="267" y="230"/>
                      </a:lnTo>
                      <a:lnTo>
                        <a:pt x="271" y="232"/>
                      </a:lnTo>
                      <a:lnTo>
                        <a:pt x="273" y="236"/>
                      </a:lnTo>
                      <a:lnTo>
                        <a:pt x="274" y="240"/>
                      </a:lnTo>
                      <a:lnTo>
                        <a:pt x="273" y="245"/>
                      </a:lnTo>
                      <a:lnTo>
                        <a:pt x="271" y="249"/>
                      </a:lnTo>
                      <a:close/>
                      <a:moveTo>
                        <a:pt x="271" y="386"/>
                      </a:moveTo>
                      <a:lnTo>
                        <a:pt x="194" y="461"/>
                      </a:lnTo>
                      <a:lnTo>
                        <a:pt x="190" y="464"/>
                      </a:lnTo>
                      <a:lnTo>
                        <a:pt x="186" y="465"/>
                      </a:lnTo>
                      <a:lnTo>
                        <a:pt x="181" y="464"/>
                      </a:lnTo>
                      <a:lnTo>
                        <a:pt x="178" y="461"/>
                      </a:lnTo>
                      <a:lnTo>
                        <a:pt x="132" y="415"/>
                      </a:lnTo>
                      <a:lnTo>
                        <a:pt x="129" y="411"/>
                      </a:lnTo>
                      <a:lnTo>
                        <a:pt x="128" y="407"/>
                      </a:lnTo>
                      <a:lnTo>
                        <a:pt x="129" y="403"/>
                      </a:lnTo>
                      <a:lnTo>
                        <a:pt x="132" y="399"/>
                      </a:lnTo>
                      <a:lnTo>
                        <a:pt x="136" y="396"/>
                      </a:lnTo>
                      <a:lnTo>
                        <a:pt x="140" y="395"/>
                      </a:lnTo>
                      <a:lnTo>
                        <a:pt x="145" y="396"/>
                      </a:lnTo>
                      <a:lnTo>
                        <a:pt x="149" y="399"/>
                      </a:lnTo>
                      <a:lnTo>
                        <a:pt x="186" y="436"/>
                      </a:lnTo>
                      <a:lnTo>
                        <a:pt x="253" y="368"/>
                      </a:lnTo>
                      <a:lnTo>
                        <a:pt x="258" y="365"/>
                      </a:lnTo>
                      <a:lnTo>
                        <a:pt x="262" y="365"/>
                      </a:lnTo>
                      <a:lnTo>
                        <a:pt x="267" y="365"/>
                      </a:lnTo>
                      <a:lnTo>
                        <a:pt x="271" y="368"/>
                      </a:lnTo>
                      <a:lnTo>
                        <a:pt x="273" y="372"/>
                      </a:lnTo>
                      <a:lnTo>
                        <a:pt x="274" y="376"/>
                      </a:lnTo>
                      <a:lnTo>
                        <a:pt x="273" y="381"/>
                      </a:lnTo>
                      <a:lnTo>
                        <a:pt x="271" y="386"/>
                      </a:lnTo>
                      <a:close/>
                      <a:moveTo>
                        <a:pt x="271" y="522"/>
                      </a:moveTo>
                      <a:lnTo>
                        <a:pt x="194" y="599"/>
                      </a:lnTo>
                      <a:lnTo>
                        <a:pt x="190" y="601"/>
                      </a:lnTo>
                      <a:lnTo>
                        <a:pt x="186" y="602"/>
                      </a:lnTo>
                      <a:lnTo>
                        <a:pt x="181" y="601"/>
                      </a:lnTo>
                      <a:lnTo>
                        <a:pt x="178" y="599"/>
                      </a:lnTo>
                      <a:lnTo>
                        <a:pt x="132" y="553"/>
                      </a:lnTo>
                      <a:lnTo>
                        <a:pt x="129" y="549"/>
                      </a:lnTo>
                      <a:lnTo>
                        <a:pt x="128" y="545"/>
                      </a:lnTo>
                      <a:lnTo>
                        <a:pt x="129" y="540"/>
                      </a:lnTo>
                      <a:lnTo>
                        <a:pt x="132" y="535"/>
                      </a:lnTo>
                      <a:lnTo>
                        <a:pt x="136" y="533"/>
                      </a:lnTo>
                      <a:lnTo>
                        <a:pt x="140" y="532"/>
                      </a:lnTo>
                      <a:lnTo>
                        <a:pt x="145" y="533"/>
                      </a:lnTo>
                      <a:lnTo>
                        <a:pt x="149" y="535"/>
                      </a:lnTo>
                      <a:lnTo>
                        <a:pt x="186" y="572"/>
                      </a:lnTo>
                      <a:lnTo>
                        <a:pt x="253" y="505"/>
                      </a:lnTo>
                      <a:lnTo>
                        <a:pt x="258" y="502"/>
                      </a:lnTo>
                      <a:lnTo>
                        <a:pt x="262" y="501"/>
                      </a:lnTo>
                      <a:lnTo>
                        <a:pt x="267" y="502"/>
                      </a:lnTo>
                      <a:lnTo>
                        <a:pt x="271" y="505"/>
                      </a:lnTo>
                      <a:lnTo>
                        <a:pt x="273" y="509"/>
                      </a:lnTo>
                      <a:lnTo>
                        <a:pt x="274" y="513"/>
                      </a:lnTo>
                      <a:lnTo>
                        <a:pt x="273" y="518"/>
                      </a:lnTo>
                      <a:lnTo>
                        <a:pt x="271" y="522"/>
                      </a:lnTo>
                      <a:close/>
                      <a:moveTo>
                        <a:pt x="550" y="196"/>
                      </a:moveTo>
                      <a:lnTo>
                        <a:pt x="357" y="3"/>
                      </a:lnTo>
                      <a:lnTo>
                        <a:pt x="353" y="1"/>
                      </a:lnTo>
                      <a:lnTo>
                        <a:pt x="349" y="0"/>
                      </a:lnTo>
                      <a:lnTo>
                        <a:pt x="12" y="0"/>
                      </a:lnTo>
                      <a:lnTo>
                        <a:pt x="7" y="1"/>
                      </a:lnTo>
                      <a:lnTo>
                        <a:pt x="4" y="3"/>
                      </a:lnTo>
                      <a:lnTo>
                        <a:pt x="1" y="7"/>
                      </a:lnTo>
                      <a:lnTo>
                        <a:pt x="0" y="12"/>
                      </a:lnTo>
                      <a:lnTo>
                        <a:pt x="0" y="711"/>
                      </a:lnTo>
                      <a:lnTo>
                        <a:pt x="1" y="715"/>
                      </a:lnTo>
                      <a:lnTo>
                        <a:pt x="4" y="719"/>
                      </a:lnTo>
                      <a:lnTo>
                        <a:pt x="7" y="721"/>
                      </a:lnTo>
                      <a:lnTo>
                        <a:pt x="12" y="722"/>
                      </a:lnTo>
                      <a:lnTo>
                        <a:pt x="542" y="722"/>
                      </a:lnTo>
                      <a:lnTo>
                        <a:pt x="546" y="721"/>
                      </a:lnTo>
                      <a:lnTo>
                        <a:pt x="550" y="719"/>
                      </a:lnTo>
                      <a:lnTo>
                        <a:pt x="552" y="715"/>
                      </a:lnTo>
                      <a:lnTo>
                        <a:pt x="553" y="711"/>
                      </a:lnTo>
                      <a:lnTo>
                        <a:pt x="553" y="205"/>
                      </a:lnTo>
                      <a:lnTo>
                        <a:pt x="552" y="200"/>
                      </a:lnTo>
                      <a:lnTo>
                        <a:pt x="550" y="196"/>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es-MX" noProof="1"/>
                </a:p>
              </p:txBody>
            </p:sp>
          </p:grpSp>
          <p:grpSp>
            <p:nvGrpSpPr>
              <p:cNvPr id="20" name="Grupo 19">
                <a:extLst>
                  <a:ext uri="{FF2B5EF4-FFF2-40B4-BE49-F238E27FC236}">
                    <a16:creationId xmlns:a16="http://schemas.microsoft.com/office/drawing/2014/main" id="{5DE5945E-0E04-A545-5248-854663586909}"/>
                  </a:ext>
                </a:extLst>
              </p:cNvPr>
              <p:cNvGrpSpPr/>
              <p:nvPr/>
            </p:nvGrpSpPr>
            <p:grpSpPr>
              <a:xfrm>
                <a:off x="5011806" y="1382806"/>
                <a:ext cx="2326653" cy="3867121"/>
                <a:chOff x="678424" y="1536534"/>
                <a:chExt cx="3185651" cy="3956579"/>
              </a:xfrm>
            </p:grpSpPr>
            <p:sp>
              <p:nvSpPr>
                <p:cNvPr id="28" name="Rectángulo 27">
                  <a:extLst>
                    <a:ext uri="{FF2B5EF4-FFF2-40B4-BE49-F238E27FC236}">
                      <a16:creationId xmlns:a16="http://schemas.microsoft.com/office/drawing/2014/main" id="{D8401B15-9729-016A-37CE-B98D1DCEE114}"/>
                    </a:ext>
                  </a:extLst>
                </p:cNvPr>
                <p:cNvSpPr/>
                <p:nvPr/>
              </p:nvSpPr>
              <p:spPr>
                <a:xfrm>
                  <a:off x="678424" y="1536534"/>
                  <a:ext cx="3185650" cy="395657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28">
                  <a:extLst>
                    <a:ext uri="{FF2B5EF4-FFF2-40B4-BE49-F238E27FC236}">
                      <a16:creationId xmlns:a16="http://schemas.microsoft.com/office/drawing/2014/main" id="{04ACB58C-2DC2-309A-AD42-0004551AD5F4}"/>
                    </a:ext>
                  </a:extLst>
                </p:cNvPr>
                <p:cNvSpPr/>
                <p:nvPr/>
              </p:nvSpPr>
              <p:spPr>
                <a:xfrm>
                  <a:off x="678424" y="2883079"/>
                  <a:ext cx="3185651" cy="1091842"/>
                </a:xfrm>
                <a:prstGeom prst="rect">
                  <a:avLst/>
                </a:prstGeom>
                <a:solidFill>
                  <a:srgbClr val="2E75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800" dirty="0"/>
                    <a:t>Razonable</a:t>
                  </a:r>
                  <a:endParaRPr lang="es-MX" dirty="0"/>
                </a:p>
              </p:txBody>
            </p:sp>
          </p:grpSp>
          <p:grpSp>
            <p:nvGrpSpPr>
              <p:cNvPr id="21" name="Grupo 20">
                <a:extLst>
                  <a:ext uri="{FF2B5EF4-FFF2-40B4-BE49-F238E27FC236}">
                    <a16:creationId xmlns:a16="http://schemas.microsoft.com/office/drawing/2014/main" id="{51D9C2D3-F9C9-851A-DEFB-E492E376FA14}"/>
                  </a:ext>
                </a:extLst>
              </p:cNvPr>
              <p:cNvGrpSpPr/>
              <p:nvPr/>
            </p:nvGrpSpPr>
            <p:grpSpPr>
              <a:xfrm>
                <a:off x="7378560" y="1376396"/>
                <a:ext cx="2326653" cy="3873532"/>
                <a:chOff x="678424" y="1534844"/>
                <a:chExt cx="3185651" cy="3963139"/>
              </a:xfrm>
            </p:grpSpPr>
            <p:sp>
              <p:nvSpPr>
                <p:cNvPr id="26" name="Rectángulo 25">
                  <a:extLst>
                    <a:ext uri="{FF2B5EF4-FFF2-40B4-BE49-F238E27FC236}">
                      <a16:creationId xmlns:a16="http://schemas.microsoft.com/office/drawing/2014/main" id="{63DF7FC0-97E4-F300-7FF0-BF1DAFFEDDDC}"/>
                    </a:ext>
                  </a:extLst>
                </p:cNvPr>
                <p:cNvSpPr/>
                <p:nvPr/>
              </p:nvSpPr>
              <p:spPr>
                <a:xfrm>
                  <a:off x="678424" y="1534844"/>
                  <a:ext cx="3185651" cy="396313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7" name="Rectángulo 26">
                  <a:extLst>
                    <a:ext uri="{FF2B5EF4-FFF2-40B4-BE49-F238E27FC236}">
                      <a16:creationId xmlns:a16="http://schemas.microsoft.com/office/drawing/2014/main" id="{245AEAD0-1E90-A381-0F72-0FF967F577B8}"/>
                    </a:ext>
                  </a:extLst>
                </p:cNvPr>
                <p:cNvSpPr/>
                <p:nvPr/>
              </p:nvSpPr>
              <p:spPr>
                <a:xfrm>
                  <a:off x="678424" y="2883079"/>
                  <a:ext cx="3185651" cy="1091842"/>
                </a:xfrm>
                <a:prstGeom prst="rect">
                  <a:avLst/>
                </a:prstGeom>
                <a:solidFill>
                  <a:srgbClr val="2E75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800" dirty="0"/>
                    <a:t>Razonable</a:t>
                  </a:r>
                  <a:endParaRPr lang="es-MX" dirty="0"/>
                </a:p>
              </p:txBody>
            </p:sp>
          </p:grpSp>
          <p:grpSp>
            <p:nvGrpSpPr>
              <p:cNvPr id="22" name="Grupo 21">
                <a:extLst>
                  <a:ext uri="{FF2B5EF4-FFF2-40B4-BE49-F238E27FC236}">
                    <a16:creationId xmlns:a16="http://schemas.microsoft.com/office/drawing/2014/main" id="{732FEFDC-79FA-315A-943F-C49A2303A2AB}"/>
                  </a:ext>
                </a:extLst>
              </p:cNvPr>
              <p:cNvGrpSpPr/>
              <p:nvPr/>
            </p:nvGrpSpPr>
            <p:grpSpPr>
              <a:xfrm>
                <a:off x="9743099" y="1382806"/>
                <a:ext cx="2326653" cy="3867121"/>
                <a:chOff x="678424" y="1541169"/>
                <a:chExt cx="3185651" cy="3956579"/>
              </a:xfrm>
            </p:grpSpPr>
            <p:sp>
              <p:nvSpPr>
                <p:cNvPr id="24" name="Rectángulo 23">
                  <a:extLst>
                    <a:ext uri="{FF2B5EF4-FFF2-40B4-BE49-F238E27FC236}">
                      <a16:creationId xmlns:a16="http://schemas.microsoft.com/office/drawing/2014/main" id="{9F1EAB76-A409-8D0B-9F3F-8B9705CF92E3}"/>
                    </a:ext>
                  </a:extLst>
                </p:cNvPr>
                <p:cNvSpPr/>
                <p:nvPr/>
              </p:nvSpPr>
              <p:spPr>
                <a:xfrm>
                  <a:off x="678424" y="1541169"/>
                  <a:ext cx="3185650" cy="395657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Rectángulo 24">
                  <a:extLst>
                    <a:ext uri="{FF2B5EF4-FFF2-40B4-BE49-F238E27FC236}">
                      <a16:creationId xmlns:a16="http://schemas.microsoft.com/office/drawing/2014/main" id="{44014976-531D-DD69-E4DC-7EA4E95A4B0C}"/>
                    </a:ext>
                  </a:extLst>
                </p:cNvPr>
                <p:cNvSpPr/>
                <p:nvPr/>
              </p:nvSpPr>
              <p:spPr>
                <a:xfrm>
                  <a:off x="678424" y="2883079"/>
                  <a:ext cx="3185651" cy="1091842"/>
                </a:xfrm>
                <a:prstGeom prst="rect">
                  <a:avLst/>
                </a:prstGeom>
                <a:solidFill>
                  <a:srgbClr val="2E75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800" dirty="0"/>
                    <a:t>Razonable</a:t>
                  </a:r>
                  <a:endParaRPr lang="es-MX" dirty="0"/>
                </a:p>
              </p:txBody>
            </p:sp>
          </p:grpSp>
          <p:sp>
            <p:nvSpPr>
              <p:cNvPr id="23" name="Forma libre 34">
                <a:extLst>
                  <a:ext uri="{FF2B5EF4-FFF2-40B4-BE49-F238E27FC236}">
                    <a16:creationId xmlns:a16="http://schemas.microsoft.com/office/drawing/2014/main" id="{EEB892AF-D80D-ED1D-C8B2-C3880B2C29A2}"/>
                  </a:ext>
                </a:extLst>
              </p:cNvPr>
              <p:cNvSpPr>
                <a:spLocks noEditPoints="1"/>
              </p:cNvSpPr>
              <p:nvPr/>
            </p:nvSpPr>
            <p:spPr bwMode="auto">
              <a:xfrm>
                <a:off x="1171258" y="3983869"/>
                <a:ext cx="511491" cy="450272"/>
              </a:xfrm>
              <a:custGeom>
                <a:avLst/>
                <a:gdLst>
                  <a:gd name="T0" fmla="*/ 1924 w 2048"/>
                  <a:gd name="T1" fmla="*/ 300 h 2048"/>
                  <a:gd name="T2" fmla="*/ 1324 w 2048"/>
                  <a:gd name="T3" fmla="*/ 300 h 2048"/>
                  <a:gd name="T4" fmla="*/ 1024 w 2048"/>
                  <a:gd name="T5" fmla="*/ 240 h 2048"/>
                  <a:gd name="T6" fmla="*/ 720 w 2048"/>
                  <a:gd name="T7" fmla="*/ 300 h 2048"/>
                  <a:gd name="T8" fmla="*/ 120 w 2048"/>
                  <a:gd name="T9" fmla="*/ 300 h 2048"/>
                  <a:gd name="T10" fmla="*/ 0 w 2048"/>
                  <a:gd name="T11" fmla="*/ 900 h 2048"/>
                  <a:gd name="T12" fmla="*/ 242 w 2048"/>
                  <a:gd name="T13" fmla="*/ 960 h 2048"/>
                  <a:gd name="T14" fmla="*/ 689 w 2048"/>
                  <a:gd name="T15" fmla="*/ 1730 h 2048"/>
                  <a:gd name="T16" fmla="*/ 660 w 2048"/>
                  <a:gd name="T17" fmla="*/ 2048 h 2048"/>
                  <a:gd name="T18" fmla="*/ 1444 w 2048"/>
                  <a:gd name="T19" fmla="*/ 1988 h 2048"/>
                  <a:gd name="T20" fmla="*/ 1804 w 2048"/>
                  <a:gd name="T21" fmla="*/ 1020 h 2048"/>
                  <a:gd name="T22" fmla="*/ 1988 w 2048"/>
                  <a:gd name="T23" fmla="*/ 960 h 2048"/>
                  <a:gd name="T24" fmla="*/ 1819 w 2048"/>
                  <a:gd name="T25" fmla="*/ 527 h 2048"/>
                  <a:gd name="T26" fmla="*/ 1804 w 2048"/>
                  <a:gd name="T27" fmla="*/ 300 h 2048"/>
                  <a:gd name="T28" fmla="*/ 1444 w 2048"/>
                  <a:gd name="T29" fmla="*/ 300 h 2048"/>
                  <a:gd name="T30" fmla="*/ 420 w 2048"/>
                  <a:gd name="T31" fmla="*/ 120 h 2048"/>
                  <a:gd name="T32" fmla="*/ 420 w 2048"/>
                  <a:gd name="T33" fmla="*/ 480 h 2048"/>
                  <a:gd name="T34" fmla="*/ 420 w 2048"/>
                  <a:gd name="T35" fmla="*/ 120 h 2048"/>
                  <a:gd name="T36" fmla="*/ 420 w 2048"/>
                  <a:gd name="T37" fmla="*/ 600 h 2048"/>
                  <a:gd name="T38" fmla="*/ 126 w 2048"/>
                  <a:gd name="T39" fmla="*/ 840 h 2048"/>
                  <a:gd name="T40" fmla="*/ 1024 w 2048"/>
                  <a:gd name="T41" fmla="*/ 1684 h 2048"/>
                  <a:gd name="T42" fmla="*/ 726 w 2048"/>
                  <a:gd name="T43" fmla="*/ 1928 h 2048"/>
                  <a:gd name="T44" fmla="*/ 1024 w 2048"/>
                  <a:gd name="T45" fmla="*/ 1204 h 2048"/>
                  <a:gd name="T46" fmla="*/ 1024 w 2048"/>
                  <a:gd name="T47" fmla="*/ 1564 h 2048"/>
                  <a:gd name="T48" fmla="*/ 1263 w 2048"/>
                  <a:gd name="T49" fmla="*/ 1639 h 2048"/>
                  <a:gd name="T50" fmla="*/ 1324 w 2048"/>
                  <a:gd name="T51" fmla="*/ 1384 h 2048"/>
                  <a:gd name="T52" fmla="*/ 720 w 2048"/>
                  <a:gd name="T53" fmla="*/ 1384 h 2048"/>
                  <a:gd name="T54" fmla="*/ 828 w 2048"/>
                  <a:gd name="T55" fmla="*/ 1613 h 2048"/>
                  <a:gd name="T56" fmla="*/ 360 w 2048"/>
                  <a:gd name="T57" fmla="*/ 1020 h 2048"/>
                  <a:gd name="T58" fmla="*/ 780 w 2048"/>
                  <a:gd name="T59" fmla="*/ 960 h 2048"/>
                  <a:gd name="T60" fmla="*/ 615 w 2048"/>
                  <a:gd name="T61" fmla="*/ 528 h 2048"/>
                  <a:gd name="T62" fmla="*/ 1024 w 2048"/>
                  <a:gd name="T63" fmla="*/ 360 h 2048"/>
                  <a:gd name="T64" fmla="*/ 1429 w 2048"/>
                  <a:gd name="T65" fmla="*/ 528 h 2048"/>
                  <a:gd name="T66" fmla="*/ 1264 w 2048"/>
                  <a:gd name="T67" fmla="*/ 960 h 2048"/>
                  <a:gd name="T68" fmla="*/ 1684 w 2048"/>
                  <a:gd name="T69" fmla="*/ 1020 h 2048"/>
                  <a:gd name="T70" fmla="*/ 1330 w 2048"/>
                  <a:gd name="T71" fmla="*/ 840 h 2048"/>
                  <a:gd name="T72" fmla="*/ 1922 w 2048"/>
                  <a:gd name="T73" fmla="*/ 84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8" h="2048">
                    <a:moveTo>
                      <a:pt x="1819" y="527"/>
                    </a:moveTo>
                    <a:cubicBezTo>
                      <a:pt x="1883" y="472"/>
                      <a:pt x="1924" y="391"/>
                      <a:pt x="1924" y="300"/>
                    </a:cubicBezTo>
                    <a:cubicBezTo>
                      <a:pt x="1924" y="135"/>
                      <a:pt x="1789" y="0"/>
                      <a:pt x="1624" y="0"/>
                    </a:cubicBezTo>
                    <a:cubicBezTo>
                      <a:pt x="1459" y="0"/>
                      <a:pt x="1324" y="135"/>
                      <a:pt x="1324" y="300"/>
                    </a:cubicBezTo>
                    <a:cubicBezTo>
                      <a:pt x="1324" y="300"/>
                      <a:pt x="1324" y="300"/>
                      <a:pt x="1324" y="300"/>
                    </a:cubicBezTo>
                    <a:cubicBezTo>
                      <a:pt x="1229" y="261"/>
                      <a:pt x="1128" y="240"/>
                      <a:pt x="1024" y="240"/>
                    </a:cubicBezTo>
                    <a:cubicBezTo>
                      <a:pt x="920" y="240"/>
                      <a:pt x="816" y="261"/>
                      <a:pt x="720" y="301"/>
                    </a:cubicBezTo>
                    <a:cubicBezTo>
                      <a:pt x="720" y="300"/>
                      <a:pt x="720" y="300"/>
                      <a:pt x="720" y="300"/>
                    </a:cubicBezTo>
                    <a:cubicBezTo>
                      <a:pt x="720" y="135"/>
                      <a:pt x="585" y="0"/>
                      <a:pt x="420" y="0"/>
                    </a:cubicBezTo>
                    <a:cubicBezTo>
                      <a:pt x="255" y="0"/>
                      <a:pt x="120" y="135"/>
                      <a:pt x="120" y="300"/>
                    </a:cubicBezTo>
                    <a:cubicBezTo>
                      <a:pt x="120" y="391"/>
                      <a:pt x="161" y="473"/>
                      <a:pt x="225" y="528"/>
                    </a:cubicBezTo>
                    <a:cubicBezTo>
                      <a:pt x="91" y="598"/>
                      <a:pt x="0" y="739"/>
                      <a:pt x="0" y="900"/>
                    </a:cubicBezTo>
                    <a:cubicBezTo>
                      <a:pt x="0" y="933"/>
                      <a:pt x="27" y="960"/>
                      <a:pt x="60" y="960"/>
                    </a:cubicBezTo>
                    <a:cubicBezTo>
                      <a:pt x="242" y="960"/>
                      <a:pt x="242" y="960"/>
                      <a:pt x="242" y="960"/>
                    </a:cubicBezTo>
                    <a:cubicBezTo>
                      <a:pt x="241" y="980"/>
                      <a:pt x="240" y="1000"/>
                      <a:pt x="240" y="1020"/>
                    </a:cubicBezTo>
                    <a:cubicBezTo>
                      <a:pt x="240" y="1337"/>
                      <a:pt x="429" y="1608"/>
                      <a:pt x="689" y="1730"/>
                    </a:cubicBezTo>
                    <a:cubicBezTo>
                      <a:pt x="631" y="1804"/>
                      <a:pt x="600" y="1894"/>
                      <a:pt x="600" y="1988"/>
                    </a:cubicBezTo>
                    <a:cubicBezTo>
                      <a:pt x="600" y="2021"/>
                      <a:pt x="627" y="2048"/>
                      <a:pt x="660" y="2048"/>
                    </a:cubicBezTo>
                    <a:cubicBezTo>
                      <a:pt x="1384" y="2048"/>
                      <a:pt x="1384" y="2048"/>
                      <a:pt x="1384" y="2048"/>
                    </a:cubicBezTo>
                    <a:cubicBezTo>
                      <a:pt x="1417" y="2048"/>
                      <a:pt x="1444" y="2021"/>
                      <a:pt x="1444" y="1988"/>
                    </a:cubicBezTo>
                    <a:cubicBezTo>
                      <a:pt x="1444" y="1891"/>
                      <a:pt x="1411" y="1801"/>
                      <a:pt x="1357" y="1729"/>
                    </a:cubicBezTo>
                    <a:cubicBezTo>
                      <a:pt x="1619" y="1605"/>
                      <a:pt x="1804" y="1333"/>
                      <a:pt x="1804" y="1020"/>
                    </a:cubicBezTo>
                    <a:cubicBezTo>
                      <a:pt x="1804" y="1000"/>
                      <a:pt x="1803" y="980"/>
                      <a:pt x="1802" y="960"/>
                    </a:cubicBezTo>
                    <a:cubicBezTo>
                      <a:pt x="1988" y="960"/>
                      <a:pt x="1988" y="960"/>
                      <a:pt x="1988" y="960"/>
                    </a:cubicBezTo>
                    <a:cubicBezTo>
                      <a:pt x="2021" y="960"/>
                      <a:pt x="2048" y="933"/>
                      <a:pt x="2048" y="900"/>
                    </a:cubicBezTo>
                    <a:cubicBezTo>
                      <a:pt x="2048" y="738"/>
                      <a:pt x="1955" y="597"/>
                      <a:pt x="1819" y="527"/>
                    </a:cubicBezTo>
                    <a:close/>
                    <a:moveTo>
                      <a:pt x="1624" y="120"/>
                    </a:moveTo>
                    <a:cubicBezTo>
                      <a:pt x="1723" y="120"/>
                      <a:pt x="1804" y="201"/>
                      <a:pt x="1804" y="300"/>
                    </a:cubicBezTo>
                    <a:cubicBezTo>
                      <a:pt x="1804" y="399"/>
                      <a:pt x="1723" y="480"/>
                      <a:pt x="1624" y="480"/>
                    </a:cubicBezTo>
                    <a:cubicBezTo>
                      <a:pt x="1525" y="480"/>
                      <a:pt x="1444" y="399"/>
                      <a:pt x="1444" y="300"/>
                    </a:cubicBezTo>
                    <a:cubicBezTo>
                      <a:pt x="1444" y="201"/>
                      <a:pt x="1525" y="120"/>
                      <a:pt x="1624" y="120"/>
                    </a:cubicBezTo>
                    <a:close/>
                    <a:moveTo>
                      <a:pt x="420" y="120"/>
                    </a:moveTo>
                    <a:cubicBezTo>
                      <a:pt x="519" y="120"/>
                      <a:pt x="600" y="201"/>
                      <a:pt x="600" y="300"/>
                    </a:cubicBezTo>
                    <a:cubicBezTo>
                      <a:pt x="600" y="399"/>
                      <a:pt x="519" y="480"/>
                      <a:pt x="420" y="480"/>
                    </a:cubicBezTo>
                    <a:cubicBezTo>
                      <a:pt x="321" y="480"/>
                      <a:pt x="240" y="399"/>
                      <a:pt x="240" y="300"/>
                    </a:cubicBezTo>
                    <a:cubicBezTo>
                      <a:pt x="240" y="201"/>
                      <a:pt x="321" y="120"/>
                      <a:pt x="420" y="120"/>
                    </a:cubicBezTo>
                    <a:close/>
                    <a:moveTo>
                      <a:pt x="126" y="840"/>
                    </a:moveTo>
                    <a:cubicBezTo>
                      <a:pt x="154" y="703"/>
                      <a:pt x="275" y="600"/>
                      <a:pt x="420" y="600"/>
                    </a:cubicBezTo>
                    <a:cubicBezTo>
                      <a:pt x="565" y="600"/>
                      <a:pt x="686" y="703"/>
                      <a:pt x="714" y="840"/>
                    </a:cubicBezTo>
                    <a:lnTo>
                      <a:pt x="126" y="840"/>
                    </a:lnTo>
                    <a:close/>
                    <a:moveTo>
                      <a:pt x="726" y="1928"/>
                    </a:moveTo>
                    <a:cubicBezTo>
                      <a:pt x="755" y="1791"/>
                      <a:pt x="880" y="1684"/>
                      <a:pt x="1024" y="1684"/>
                    </a:cubicBezTo>
                    <a:cubicBezTo>
                      <a:pt x="1169" y="1684"/>
                      <a:pt x="1291" y="1789"/>
                      <a:pt x="1318" y="1928"/>
                    </a:cubicBezTo>
                    <a:lnTo>
                      <a:pt x="726" y="1928"/>
                    </a:lnTo>
                    <a:close/>
                    <a:moveTo>
                      <a:pt x="840" y="1384"/>
                    </a:moveTo>
                    <a:cubicBezTo>
                      <a:pt x="840" y="1286"/>
                      <a:pt x="924" y="1204"/>
                      <a:pt x="1024" y="1204"/>
                    </a:cubicBezTo>
                    <a:cubicBezTo>
                      <a:pt x="1123" y="1204"/>
                      <a:pt x="1204" y="1285"/>
                      <a:pt x="1204" y="1384"/>
                    </a:cubicBezTo>
                    <a:cubicBezTo>
                      <a:pt x="1204" y="1483"/>
                      <a:pt x="1123" y="1564"/>
                      <a:pt x="1024" y="1564"/>
                    </a:cubicBezTo>
                    <a:cubicBezTo>
                      <a:pt x="924" y="1564"/>
                      <a:pt x="840" y="1482"/>
                      <a:pt x="840" y="1384"/>
                    </a:cubicBezTo>
                    <a:close/>
                    <a:moveTo>
                      <a:pt x="1263" y="1639"/>
                    </a:moveTo>
                    <a:cubicBezTo>
                      <a:pt x="1249" y="1629"/>
                      <a:pt x="1234" y="1620"/>
                      <a:pt x="1218" y="1612"/>
                    </a:cubicBezTo>
                    <a:cubicBezTo>
                      <a:pt x="1283" y="1557"/>
                      <a:pt x="1324" y="1475"/>
                      <a:pt x="1324" y="1384"/>
                    </a:cubicBezTo>
                    <a:cubicBezTo>
                      <a:pt x="1324" y="1219"/>
                      <a:pt x="1189" y="1084"/>
                      <a:pt x="1024" y="1084"/>
                    </a:cubicBezTo>
                    <a:cubicBezTo>
                      <a:pt x="858" y="1084"/>
                      <a:pt x="720" y="1218"/>
                      <a:pt x="720" y="1384"/>
                    </a:cubicBezTo>
                    <a:cubicBezTo>
                      <a:pt x="720" y="1464"/>
                      <a:pt x="752" y="1540"/>
                      <a:pt x="810" y="1597"/>
                    </a:cubicBezTo>
                    <a:cubicBezTo>
                      <a:pt x="816" y="1602"/>
                      <a:pt x="822" y="1608"/>
                      <a:pt x="828" y="1613"/>
                    </a:cubicBezTo>
                    <a:cubicBezTo>
                      <a:pt x="813" y="1621"/>
                      <a:pt x="798" y="1630"/>
                      <a:pt x="783" y="1640"/>
                    </a:cubicBezTo>
                    <a:cubicBezTo>
                      <a:pt x="529" y="1542"/>
                      <a:pt x="360" y="1296"/>
                      <a:pt x="360" y="1020"/>
                    </a:cubicBezTo>
                    <a:cubicBezTo>
                      <a:pt x="360" y="1000"/>
                      <a:pt x="361" y="980"/>
                      <a:pt x="363" y="960"/>
                    </a:cubicBezTo>
                    <a:cubicBezTo>
                      <a:pt x="780" y="960"/>
                      <a:pt x="780" y="960"/>
                      <a:pt x="780" y="960"/>
                    </a:cubicBezTo>
                    <a:cubicBezTo>
                      <a:pt x="813" y="960"/>
                      <a:pt x="840" y="933"/>
                      <a:pt x="840" y="900"/>
                    </a:cubicBezTo>
                    <a:cubicBezTo>
                      <a:pt x="840" y="739"/>
                      <a:pt x="749" y="598"/>
                      <a:pt x="615" y="528"/>
                    </a:cubicBezTo>
                    <a:cubicBezTo>
                      <a:pt x="638" y="508"/>
                      <a:pt x="659" y="484"/>
                      <a:pt x="675" y="458"/>
                    </a:cubicBezTo>
                    <a:cubicBezTo>
                      <a:pt x="778" y="395"/>
                      <a:pt x="901" y="360"/>
                      <a:pt x="1024" y="360"/>
                    </a:cubicBezTo>
                    <a:cubicBezTo>
                      <a:pt x="1146" y="360"/>
                      <a:pt x="1265" y="394"/>
                      <a:pt x="1369" y="458"/>
                    </a:cubicBezTo>
                    <a:cubicBezTo>
                      <a:pt x="1385" y="484"/>
                      <a:pt x="1406" y="508"/>
                      <a:pt x="1429" y="528"/>
                    </a:cubicBezTo>
                    <a:cubicBezTo>
                      <a:pt x="1295" y="598"/>
                      <a:pt x="1204" y="739"/>
                      <a:pt x="1204" y="900"/>
                    </a:cubicBezTo>
                    <a:cubicBezTo>
                      <a:pt x="1204" y="933"/>
                      <a:pt x="1231" y="960"/>
                      <a:pt x="1264" y="960"/>
                    </a:cubicBezTo>
                    <a:cubicBezTo>
                      <a:pt x="1681" y="960"/>
                      <a:pt x="1681" y="960"/>
                      <a:pt x="1681" y="960"/>
                    </a:cubicBezTo>
                    <a:cubicBezTo>
                      <a:pt x="1683" y="980"/>
                      <a:pt x="1684" y="1000"/>
                      <a:pt x="1684" y="1020"/>
                    </a:cubicBezTo>
                    <a:cubicBezTo>
                      <a:pt x="1684" y="1296"/>
                      <a:pt x="1516" y="1541"/>
                      <a:pt x="1263" y="1639"/>
                    </a:cubicBezTo>
                    <a:close/>
                    <a:moveTo>
                      <a:pt x="1330" y="840"/>
                    </a:moveTo>
                    <a:cubicBezTo>
                      <a:pt x="1358" y="703"/>
                      <a:pt x="1479" y="600"/>
                      <a:pt x="1624" y="600"/>
                    </a:cubicBezTo>
                    <a:cubicBezTo>
                      <a:pt x="1771" y="600"/>
                      <a:pt x="1894" y="703"/>
                      <a:pt x="1922" y="840"/>
                    </a:cubicBezTo>
                    <a:lnTo>
                      <a:pt x="1330" y="840"/>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es-MX" noProof="1"/>
              </a:p>
            </p:txBody>
          </p:sp>
        </p:grpSp>
        <p:pic>
          <p:nvPicPr>
            <p:cNvPr id="8" name="Gráfico 7" descr="Marca de insignia1 con relleno sólido">
              <a:extLst>
                <a:ext uri="{FF2B5EF4-FFF2-40B4-BE49-F238E27FC236}">
                  <a16:creationId xmlns:a16="http://schemas.microsoft.com/office/drawing/2014/main" id="{68C509E1-B6A4-9870-122C-A2043B6DA9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26481" y="1640229"/>
              <a:ext cx="1019258" cy="1095022"/>
            </a:xfrm>
            <a:prstGeom prst="rect">
              <a:avLst/>
            </a:prstGeom>
          </p:spPr>
        </p:pic>
        <p:pic>
          <p:nvPicPr>
            <p:cNvPr id="9" name="Gráfico 8" descr="Marca de insignia1 con relleno sólido">
              <a:extLst>
                <a:ext uri="{FF2B5EF4-FFF2-40B4-BE49-F238E27FC236}">
                  <a16:creationId xmlns:a16="http://schemas.microsoft.com/office/drawing/2014/main" id="{EFFAB647-3735-AAD9-50CD-4BF79F9E877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28194" y="1649857"/>
              <a:ext cx="1019258" cy="1095022"/>
            </a:xfrm>
            <a:prstGeom prst="rect">
              <a:avLst/>
            </a:prstGeom>
          </p:spPr>
        </p:pic>
        <p:pic>
          <p:nvPicPr>
            <p:cNvPr id="10" name="Gráfico 9" descr="Marca de insignia1 con relleno sólido">
              <a:extLst>
                <a:ext uri="{FF2B5EF4-FFF2-40B4-BE49-F238E27FC236}">
                  <a16:creationId xmlns:a16="http://schemas.microsoft.com/office/drawing/2014/main" id="{B7F3AA63-BB99-EB3C-A156-DC7706AEC1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08" y="1649857"/>
              <a:ext cx="1019258" cy="1095022"/>
            </a:xfrm>
            <a:prstGeom prst="rect">
              <a:avLst/>
            </a:prstGeom>
          </p:spPr>
        </p:pic>
        <p:sp>
          <p:nvSpPr>
            <p:cNvPr id="12" name="Rectángulo 11">
              <a:extLst>
                <a:ext uri="{FF2B5EF4-FFF2-40B4-BE49-F238E27FC236}">
                  <a16:creationId xmlns:a16="http://schemas.microsoft.com/office/drawing/2014/main" id="{E3306BCB-E64E-84CA-31FE-392D402C09EC}"/>
                </a:ext>
              </a:extLst>
            </p:cNvPr>
            <p:cNvSpPr/>
            <p:nvPr/>
          </p:nvSpPr>
          <p:spPr>
            <a:xfrm>
              <a:off x="4931550" y="4325383"/>
              <a:ext cx="2326653" cy="10671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400" dirty="0">
                  <a:solidFill>
                    <a:schemeClr val="tx1"/>
                  </a:solidFill>
                </a:rPr>
                <a:t>Estados Presupuestarios</a:t>
              </a:r>
            </a:p>
          </p:txBody>
        </p:sp>
        <p:sp>
          <p:nvSpPr>
            <p:cNvPr id="13" name="Forma libre 950" descr="Ícono de un pedazo de papel.">
              <a:extLst>
                <a:ext uri="{FF2B5EF4-FFF2-40B4-BE49-F238E27FC236}">
                  <a16:creationId xmlns:a16="http://schemas.microsoft.com/office/drawing/2014/main" id="{C80D969C-30A9-9F4D-BF95-7261638A48E6}"/>
                </a:ext>
              </a:extLst>
            </p:cNvPr>
            <p:cNvSpPr>
              <a:spLocks noEditPoints="1"/>
            </p:cNvSpPr>
            <p:nvPr/>
          </p:nvSpPr>
          <p:spPr bwMode="auto">
            <a:xfrm>
              <a:off x="5980727" y="3999362"/>
              <a:ext cx="318474" cy="399472"/>
            </a:xfrm>
            <a:custGeom>
              <a:avLst/>
              <a:gdLst>
                <a:gd name="T0" fmla="*/ 542 w 553"/>
                <a:gd name="T1" fmla="*/ 205 h 722"/>
                <a:gd name="T2" fmla="*/ 323 w 553"/>
                <a:gd name="T3" fmla="*/ 313 h 722"/>
                <a:gd name="T4" fmla="*/ 312 w 553"/>
                <a:gd name="T5" fmla="*/ 306 h 722"/>
                <a:gd name="T6" fmla="*/ 315 w 553"/>
                <a:gd name="T7" fmla="*/ 293 h 722"/>
                <a:gd name="T8" fmla="*/ 444 w 553"/>
                <a:gd name="T9" fmla="*/ 289 h 722"/>
                <a:gd name="T10" fmla="*/ 455 w 553"/>
                <a:gd name="T11" fmla="*/ 297 h 722"/>
                <a:gd name="T12" fmla="*/ 452 w 553"/>
                <a:gd name="T13" fmla="*/ 310 h 722"/>
                <a:gd name="T14" fmla="*/ 444 w 553"/>
                <a:gd name="T15" fmla="*/ 433 h 722"/>
                <a:gd name="T16" fmla="*/ 315 w 553"/>
                <a:gd name="T17" fmla="*/ 430 h 722"/>
                <a:gd name="T18" fmla="*/ 312 w 553"/>
                <a:gd name="T19" fmla="*/ 417 h 722"/>
                <a:gd name="T20" fmla="*/ 323 w 553"/>
                <a:gd name="T21" fmla="*/ 409 h 722"/>
                <a:gd name="T22" fmla="*/ 452 w 553"/>
                <a:gd name="T23" fmla="*/ 413 h 722"/>
                <a:gd name="T24" fmla="*/ 455 w 553"/>
                <a:gd name="T25" fmla="*/ 426 h 722"/>
                <a:gd name="T26" fmla="*/ 444 w 553"/>
                <a:gd name="T27" fmla="*/ 433 h 722"/>
                <a:gd name="T28" fmla="*/ 318 w 553"/>
                <a:gd name="T29" fmla="*/ 577 h 722"/>
                <a:gd name="T30" fmla="*/ 311 w 553"/>
                <a:gd name="T31" fmla="*/ 566 h 722"/>
                <a:gd name="T32" fmla="*/ 318 w 553"/>
                <a:gd name="T33" fmla="*/ 555 h 722"/>
                <a:gd name="T34" fmla="*/ 449 w 553"/>
                <a:gd name="T35" fmla="*/ 555 h 722"/>
                <a:gd name="T36" fmla="*/ 456 w 553"/>
                <a:gd name="T37" fmla="*/ 566 h 722"/>
                <a:gd name="T38" fmla="*/ 449 w 553"/>
                <a:gd name="T39" fmla="*/ 577 h 722"/>
                <a:gd name="T40" fmla="*/ 194 w 553"/>
                <a:gd name="T41" fmla="*/ 325 h 722"/>
                <a:gd name="T42" fmla="*/ 181 w 553"/>
                <a:gd name="T43" fmla="*/ 327 h 722"/>
                <a:gd name="T44" fmla="*/ 129 w 553"/>
                <a:gd name="T45" fmla="*/ 275 h 722"/>
                <a:gd name="T46" fmla="*/ 132 w 553"/>
                <a:gd name="T47" fmla="*/ 262 h 722"/>
                <a:gd name="T48" fmla="*/ 145 w 553"/>
                <a:gd name="T49" fmla="*/ 260 h 722"/>
                <a:gd name="T50" fmla="*/ 253 w 553"/>
                <a:gd name="T51" fmla="*/ 232 h 722"/>
                <a:gd name="T52" fmla="*/ 267 w 553"/>
                <a:gd name="T53" fmla="*/ 230 h 722"/>
                <a:gd name="T54" fmla="*/ 274 w 553"/>
                <a:gd name="T55" fmla="*/ 240 h 722"/>
                <a:gd name="T56" fmla="*/ 271 w 553"/>
                <a:gd name="T57" fmla="*/ 386 h 722"/>
                <a:gd name="T58" fmla="*/ 186 w 553"/>
                <a:gd name="T59" fmla="*/ 465 h 722"/>
                <a:gd name="T60" fmla="*/ 132 w 553"/>
                <a:gd name="T61" fmla="*/ 415 h 722"/>
                <a:gd name="T62" fmla="*/ 129 w 553"/>
                <a:gd name="T63" fmla="*/ 403 h 722"/>
                <a:gd name="T64" fmla="*/ 140 w 553"/>
                <a:gd name="T65" fmla="*/ 395 h 722"/>
                <a:gd name="T66" fmla="*/ 186 w 553"/>
                <a:gd name="T67" fmla="*/ 436 h 722"/>
                <a:gd name="T68" fmla="*/ 262 w 553"/>
                <a:gd name="T69" fmla="*/ 365 h 722"/>
                <a:gd name="T70" fmla="*/ 273 w 553"/>
                <a:gd name="T71" fmla="*/ 372 h 722"/>
                <a:gd name="T72" fmla="*/ 271 w 553"/>
                <a:gd name="T73" fmla="*/ 386 h 722"/>
                <a:gd name="T74" fmla="*/ 190 w 553"/>
                <a:gd name="T75" fmla="*/ 601 h 722"/>
                <a:gd name="T76" fmla="*/ 178 w 553"/>
                <a:gd name="T77" fmla="*/ 599 h 722"/>
                <a:gd name="T78" fmla="*/ 128 w 553"/>
                <a:gd name="T79" fmla="*/ 545 h 722"/>
                <a:gd name="T80" fmla="*/ 136 w 553"/>
                <a:gd name="T81" fmla="*/ 533 h 722"/>
                <a:gd name="T82" fmla="*/ 149 w 553"/>
                <a:gd name="T83" fmla="*/ 535 h 722"/>
                <a:gd name="T84" fmla="*/ 258 w 553"/>
                <a:gd name="T85" fmla="*/ 502 h 722"/>
                <a:gd name="T86" fmla="*/ 271 w 553"/>
                <a:gd name="T87" fmla="*/ 505 h 722"/>
                <a:gd name="T88" fmla="*/ 273 w 553"/>
                <a:gd name="T89" fmla="*/ 518 h 722"/>
                <a:gd name="T90" fmla="*/ 357 w 553"/>
                <a:gd name="T91" fmla="*/ 3 h 722"/>
                <a:gd name="T92" fmla="*/ 12 w 553"/>
                <a:gd name="T93" fmla="*/ 0 h 722"/>
                <a:gd name="T94" fmla="*/ 1 w 553"/>
                <a:gd name="T95" fmla="*/ 7 h 722"/>
                <a:gd name="T96" fmla="*/ 1 w 553"/>
                <a:gd name="T97" fmla="*/ 715 h 722"/>
                <a:gd name="T98" fmla="*/ 12 w 553"/>
                <a:gd name="T99" fmla="*/ 722 h 722"/>
                <a:gd name="T100" fmla="*/ 550 w 553"/>
                <a:gd name="T101" fmla="*/ 719 h 722"/>
                <a:gd name="T102" fmla="*/ 553 w 553"/>
                <a:gd name="T103" fmla="*/ 205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3" h="722">
                  <a:moveTo>
                    <a:pt x="349" y="205"/>
                  </a:moveTo>
                  <a:lnTo>
                    <a:pt x="349" y="12"/>
                  </a:lnTo>
                  <a:lnTo>
                    <a:pt x="542" y="205"/>
                  </a:lnTo>
                  <a:lnTo>
                    <a:pt x="349" y="205"/>
                  </a:lnTo>
                  <a:close/>
                  <a:moveTo>
                    <a:pt x="444" y="313"/>
                  </a:moveTo>
                  <a:lnTo>
                    <a:pt x="323" y="313"/>
                  </a:lnTo>
                  <a:lnTo>
                    <a:pt x="318" y="312"/>
                  </a:lnTo>
                  <a:lnTo>
                    <a:pt x="315" y="310"/>
                  </a:lnTo>
                  <a:lnTo>
                    <a:pt x="312" y="306"/>
                  </a:lnTo>
                  <a:lnTo>
                    <a:pt x="311" y="301"/>
                  </a:lnTo>
                  <a:lnTo>
                    <a:pt x="312" y="297"/>
                  </a:lnTo>
                  <a:lnTo>
                    <a:pt x="315" y="293"/>
                  </a:lnTo>
                  <a:lnTo>
                    <a:pt x="318" y="290"/>
                  </a:lnTo>
                  <a:lnTo>
                    <a:pt x="323" y="289"/>
                  </a:lnTo>
                  <a:lnTo>
                    <a:pt x="444" y="289"/>
                  </a:lnTo>
                  <a:lnTo>
                    <a:pt x="449" y="290"/>
                  </a:lnTo>
                  <a:lnTo>
                    <a:pt x="452" y="293"/>
                  </a:lnTo>
                  <a:lnTo>
                    <a:pt x="455" y="297"/>
                  </a:lnTo>
                  <a:lnTo>
                    <a:pt x="456" y="301"/>
                  </a:lnTo>
                  <a:lnTo>
                    <a:pt x="455" y="306"/>
                  </a:lnTo>
                  <a:lnTo>
                    <a:pt x="452" y="310"/>
                  </a:lnTo>
                  <a:lnTo>
                    <a:pt x="449" y="312"/>
                  </a:lnTo>
                  <a:lnTo>
                    <a:pt x="444" y="313"/>
                  </a:lnTo>
                  <a:close/>
                  <a:moveTo>
                    <a:pt x="444" y="433"/>
                  </a:moveTo>
                  <a:lnTo>
                    <a:pt x="323" y="433"/>
                  </a:lnTo>
                  <a:lnTo>
                    <a:pt x="318" y="432"/>
                  </a:lnTo>
                  <a:lnTo>
                    <a:pt x="315" y="430"/>
                  </a:lnTo>
                  <a:lnTo>
                    <a:pt x="312" y="426"/>
                  </a:lnTo>
                  <a:lnTo>
                    <a:pt x="311" y="421"/>
                  </a:lnTo>
                  <a:lnTo>
                    <a:pt x="312" y="417"/>
                  </a:lnTo>
                  <a:lnTo>
                    <a:pt x="315" y="413"/>
                  </a:lnTo>
                  <a:lnTo>
                    <a:pt x="318" y="410"/>
                  </a:lnTo>
                  <a:lnTo>
                    <a:pt x="323" y="409"/>
                  </a:lnTo>
                  <a:lnTo>
                    <a:pt x="444" y="409"/>
                  </a:lnTo>
                  <a:lnTo>
                    <a:pt x="449" y="410"/>
                  </a:lnTo>
                  <a:lnTo>
                    <a:pt x="452" y="413"/>
                  </a:lnTo>
                  <a:lnTo>
                    <a:pt x="455" y="417"/>
                  </a:lnTo>
                  <a:lnTo>
                    <a:pt x="456" y="421"/>
                  </a:lnTo>
                  <a:lnTo>
                    <a:pt x="455" y="426"/>
                  </a:lnTo>
                  <a:lnTo>
                    <a:pt x="452" y="430"/>
                  </a:lnTo>
                  <a:lnTo>
                    <a:pt x="449" y="432"/>
                  </a:lnTo>
                  <a:lnTo>
                    <a:pt x="444" y="433"/>
                  </a:lnTo>
                  <a:close/>
                  <a:moveTo>
                    <a:pt x="444" y="578"/>
                  </a:moveTo>
                  <a:lnTo>
                    <a:pt x="323" y="578"/>
                  </a:lnTo>
                  <a:lnTo>
                    <a:pt x="318" y="577"/>
                  </a:lnTo>
                  <a:lnTo>
                    <a:pt x="315" y="574"/>
                  </a:lnTo>
                  <a:lnTo>
                    <a:pt x="312" y="571"/>
                  </a:lnTo>
                  <a:lnTo>
                    <a:pt x="311" y="566"/>
                  </a:lnTo>
                  <a:lnTo>
                    <a:pt x="312" y="561"/>
                  </a:lnTo>
                  <a:lnTo>
                    <a:pt x="315" y="558"/>
                  </a:lnTo>
                  <a:lnTo>
                    <a:pt x="318" y="555"/>
                  </a:lnTo>
                  <a:lnTo>
                    <a:pt x="323" y="554"/>
                  </a:lnTo>
                  <a:lnTo>
                    <a:pt x="444" y="554"/>
                  </a:lnTo>
                  <a:lnTo>
                    <a:pt x="449" y="555"/>
                  </a:lnTo>
                  <a:lnTo>
                    <a:pt x="452" y="558"/>
                  </a:lnTo>
                  <a:lnTo>
                    <a:pt x="455" y="561"/>
                  </a:lnTo>
                  <a:lnTo>
                    <a:pt x="456" y="566"/>
                  </a:lnTo>
                  <a:lnTo>
                    <a:pt x="455" y="571"/>
                  </a:lnTo>
                  <a:lnTo>
                    <a:pt x="452" y="574"/>
                  </a:lnTo>
                  <a:lnTo>
                    <a:pt x="449" y="577"/>
                  </a:lnTo>
                  <a:lnTo>
                    <a:pt x="444" y="578"/>
                  </a:lnTo>
                  <a:close/>
                  <a:moveTo>
                    <a:pt x="271" y="249"/>
                  </a:moveTo>
                  <a:lnTo>
                    <a:pt x="194" y="325"/>
                  </a:lnTo>
                  <a:lnTo>
                    <a:pt x="190" y="327"/>
                  </a:lnTo>
                  <a:lnTo>
                    <a:pt x="186" y="328"/>
                  </a:lnTo>
                  <a:lnTo>
                    <a:pt x="181" y="327"/>
                  </a:lnTo>
                  <a:lnTo>
                    <a:pt x="178" y="325"/>
                  </a:lnTo>
                  <a:lnTo>
                    <a:pt x="132" y="280"/>
                  </a:lnTo>
                  <a:lnTo>
                    <a:pt x="129" y="275"/>
                  </a:lnTo>
                  <a:lnTo>
                    <a:pt x="128" y="270"/>
                  </a:lnTo>
                  <a:lnTo>
                    <a:pt x="129" y="266"/>
                  </a:lnTo>
                  <a:lnTo>
                    <a:pt x="132" y="262"/>
                  </a:lnTo>
                  <a:lnTo>
                    <a:pt x="136" y="260"/>
                  </a:lnTo>
                  <a:lnTo>
                    <a:pt x="140" y="259"/>
                  </a:lnTo>
                  <a:lnTo>
                    <a:pt x="145" y="260"/>
                  </a:lnTo>
                  <a:lnTo>
                    <a:pt x="149" y="262"/>
                  </a:lnTo>
                  <a:lnTo>
                    <a:pt x="186" y="299"/>
                  </a:lnTo>
                  <a:lnTo>
                    <a:pt x="253" y="232"/>
                  </a:lnTo>
                  <a:lnTo>
                    <a:pt x="258" y="230"/>
                  </a:lnTo>
                  <a:lnTo>
                    <a:pt x="262" y="229"/>
                  </a:lnTo>
                  <a:lnTo>
                    <a:pt x="267" y="230"/>
                  </a:lnTo>
                  <a:lnTo>
                    <a:pt x="271" y="232"/>
                  </a:lnTo>
                  <a:lnTo>
                    <a:pt x="273" y="236"/>
                  </a:lnTo>
                  <a:lnTo>
                    <a:pt x="274" y="240"/>
                  </a:lnTo>
                  <a:lnTo>
                    <a:pt x="273" y="245"/>
                  </a:lnTo>
                  <a:lnTo>
                    <a:pt x="271" y="249"/>
                  </a:lnTo>
                  <a:close/>
                  <a:moveTo>
                    <a:pt x="271" y="386"/>
                  </a:moveTo>
                  <a:lnTo>
                    <a:pt x="194" y="461"/>
                  </a:lnTo>
                  <a:lnTo>
                    <a:pt x="190" y="464"/>
                  </a:lnTo>
                  <a:lnTo>
                    <a:pt x="186" y="465"/>
                  </a:lnTo>
                  <a:lnTo>
                    <a:pt x="181" y="464"/>
                  </a:lnTo>
                  <a:lnTo>
                    <a:pt x="178" y="461"/>
                  </a:lnTo>
                  <a:lnTo>
                    <a:pt x="132" y="415"/>
                  </a:lnTo>
                  <a:lnTo>
                    <a:pt x="129" y="411"/>
                  </a:lnTo>
                  <a:lnTo>
                    <a:pt x="128" y="407"/>
                  </a:lnTo>
                  <a:lnTo>
                    <a:pt x="129" y="403"/>
                  </a:lnTo>
                  <a:lnTo>
                    <a:pt x="132" y="399"/>
                  </a:lnTo>
                  <a:lnTo>
                    <a:pt x="136" y="396"/>
                  </a:lnTo>
                  <a:lnTo>
                    <a:pt x="140" y="395"/>
                  </a:lnTo>
                  <a:lnTo>
                    <a:pt x="145" y="396"/>
                  </a:lnTo>
                  <a:lnTo>
                    <a:pt x="149" y="399"/>
                  </a:lnTo>
                  <a:lnTo>
                    <a:pt x="186" y="436"/>
                  </a:lnTo>
                  <a:lnTo>
                    <a:pt x="253" y="368"/>
                  </a:lnTo>
                  <a:lnTo>
                    <a:pt x="258" y="365"/>
                  </a:lnTo>
                  <a:lnTo>
                    <a:pt x="262" y="365"/>
                  </a:lnTo>
                  <a:lnTo>
                    <a:pt x="267" y="365"/>
                  </a:lnTo>
                  <a:lnTo>
                    <a:pt x="271" y="368"/>
                  </a:lnTo>
                  <a:lnTo>
                    <a:pt x="273" y="372"/>
                  </a:lnTo>
                  <a:lnTo>
                    <a:pt x="274" y="376"/>
                  </a:lnTo>
                  <a:lnTo>
                    <a:pt x="273" y="381"/>
                  </a:lnTo>
                  <a:lnTo>
                    <a:pt x="271" y="386"/>
                  </a:lnTo>
                  <a:close/>
                  <a:moveTo>
                    <a:pt x="271" y="522"/>
                  </a:moveTo>
                  <a:lnTo>
                    <a:pt x="194" y="599"/>
                  </a:lnTo>
                  <a:lnTo>
                    <a:pt x="190" y="601"/>
                  </a:lnTo>
                  <a:lnTo>
                    <a:pt x="186" y="602"/>
                  </a:lnTo>
                  <a:lnTo>
                    <a:pt x="181" y="601"/>
                  </a:lnTo>
                  <a:lnTo>
                    <a:pt x="178" y="599"/>
                  </a:lnTo>
                  <a:lnTo>
                    <a:pt x="132" y="553"/>
                  </a:lnTo>
                  <a:lnTo>
                    <a:pt x="129" y="549"/>
                  </a:lnTo>
                  <a:lnTo>
                    <a:pt x="128" y="545"/>
                  </a:lnTo>
                  <a:lnTo>
                    <a:pt x="129" y="540"/>
                  </a:lnTo>
                  <a:lnTo>
                    <a:pt x="132" y="535"/>
                  </a:lnTo>
                  <a:lnTo>
                    <a:pt x="136" y="533"/>
                  </a:lnTo>
                  <a:lnTo>
                    <a:pt x="140" y="532"/>
                  </a:lnTo>
                  <a:lnTo>
                    <a:pt x="145" y="533"/>
                  </a:lnTo>
                  <a:lnTo>
                    <a:pt x="149" y="535"/>
                  </a:lnTo>
                  <a:lnTo>
                    <a:pt x="186" y="572"/>
                  </a:lnTo>
                  <a:lnTo>
                    <a:pt x="253" y="505"/>
                  </a:lnTo>
                  <a:lnTo>
                    <a:pt x="258" y="502"/>
                  </a:lnTo>
                  <a:lnTo>
                    <a:pt x="262" y="501"/>
                  </a:lnTo>
                  <a:lnTo>
                    <a:pt x="267" y="502"/>
                  </a:lnTo>
                  <a:lnTo>
                    <a:pt x="271" y="505"/>
                  </a:lnTo>
                  <a:lnTo>
                    <a:pt x="273" y="509"/>
                  </a:lnTo>
                  <a:lnTo>
                    <a:pt x="274" y="513"/>
                  </a:lnTo>
                  <a:lnTo>
                    <a:pt x="273" y="518"/>
                  </a:lnTo>
                  <a:lnTo>
                    <a:pt x="271" y="522"/>
                  </a:lnTo>
                  <a:close/>
                  <a:moveTo>
                    <a:pt x="550" y="196"/>
                  </a:moveTo>
                  <a:lnTo>
                    <a:pt x="357" y="3"/>
                  </a:lnTo>
                  <a:lnTo>
                    <a:pt x="353" y="1"/>
                  </a:lnTo>
                  <a:lnTo>
                    <a:pt x="349" y="0"/>
                  </a:lnTo>
                  <a:lnTo>
                    <a:pt x="12" y="0"/>
                  </a:lnTo>
                  <a:lnTo>
                    <a:pt x="7" y="1"/>
                  </a:lnTo>
                  <a:lnTo>
                    <a:pt x="4" y="3"/>
                  </a:lnTo>
                  <a:lnTo>
                    <a:pt x="1" y="7"/>
                  </a:lnTo>
                  <a:lnTo>
                    <a:pt x="0" y="12"/>
                  </a:lnTo>
                  <a:lnTo>
                    <a:pt x="0" y="711"/>
                  </a:lnTo>
                  <a:lnTo>
                    <a:pt x="1" y="715"/>
                  </a:lnTo>
                  <a:lnTo>
                    <a:pt x="4" y="719"/>
                  </a:lnTo>
                  <a:lnTo>
                    <a:pt x="7" y="721"/>
                  </a:lnTo>
                  <a:lnTo>
                    <a:pt x="12" y="722"/>
                  </a:lnTo>
                  <a:lnTo>
                    <a:pt x="542" y="722"/>
                  </a:lnTo>
                  <a:lnTo>
                    <a:pt x="546" y="721"/>
                  </a:lnTo>
                  <a:lnTo>
                    <a:pt x="550" y="719"/>
                  </a:lnTo>
                  <a:lnTo>
                    <a:pt x="552" y="715"/>
                  </a:lnTo>
                  <a:lnTo>
                    <a:pt x="553" y="711"/>
                  </a:lnTo>
                  <a:lnTo>
                    <a:pt x="553" y="205"/>
                  </a:lnTo>
                  <a:lnTo>
                    <a:pt x="552" y="200"/>
                  </a:lnTo>
                  <a:lnTo>
                    <a:pt x="550" y="196"/>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es-MX" noProof="1"/>
            </a:p>
          </p:txBody>
        </p:sp>
        <p:sp>
          <p:nvSpPr>
            <p:cNvPr id="14" name="Rectángulo 13">
              <a:extLst>
                <a:ext uri="{FF2B5EF4-FFF2-40B4-BE49-F238E27FC236}">
                  <a16:creationId xmlns:a16="http://schemas.microsoft.com/office/drawing/2014/main" id="{DC81FB0F-D819-4611-D22C-6CCCF30F3772}"/>
                </a:ext>
              </a:extLst>
            </p:cNvPr>
            <p:cNvSpPr/>
            <p:nvPr/>
          </p:nvSpPr>
          <p:spPr>
            <a:xfrm>
              <a:off x="7281050" y="4338083"/>
              <a:ext cx="2326653" cy="10671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400" dirty="0">
                  <a:solidFill>
                    <a:schemeClr val="tx1"/>
                  </a:solidFill>
                </a:rPr>
                <a:t>Estado</a:t>
              </a:r>
            </a:p>
            <a:p>
              <a:pPr algn="ctr"/>
              <a:r>
                <a:rPr lang="es-MX" sz="2400" dirty="0">
                  <a:solidFill>
                    <a:schemeClr val="tx1"/>
                  </a:solidFill>
                </a:rPr>
                <a:t>Deuda Pública</a:t>
              </a:r>
            </a:p>
          </p:txBody>
        </p:sp>
        <p:sp>
          <p:nvSpPr>
            <p:cNvPr id="15" name="Forma libre 950" descr="Ícono de un pedazo de papel.">
              <a:extLst>
                <a:ext uri="{FF2B5EF4-FFF2-40B4-BE49-F238E27FC236}">
                  <a16:creationId xmlns:a16="http://schemas.microsoft.com/office/drawing/2014/main" id="{CF01FD2B-B3BB-CDB6-853C-3C383B71188F}"/>
                </a:ext>
              </a:extLst>
            </p:cNvPr>
            <p:cNvSpPr>
              <a:spLocks noEditPoints="1"/>
            </p:cNvSpPr>
            <p:nvPr/>
          </p:nvSpPr>
          <p:spPr bwMode="auto">
            <a:xfrm>
              <a:off x="8330227" y="4012062"/>
              <a:ext cx="318474" cy="399472"/>
            </a:xfrm>
            <a:custGeom>
              <a:avLst/>
              <a:gdLst>
                <a:gd name="T0" fmla="*/ 542 w 553"/>
                <a:gd name="T1" fmla="*/ 205 h 722"/>
                <a:gd name="T2" fmla="*/ 323 w 553"/>
                <a:gd name="T3" fmla="*/ 313 h 722"/>
                <a:gd name="T4" fmla="*/ 312 w 553"/>
                <a:gd name="T5" fmla="*/ 306 h 722"/>
                <a:gd name="T6" fmla="*/ 315 w 553"/>
                <a:gd name="T7" fmla="*/ 293 h 722"/>
                <a:gd name="T8" fmla="*/ 444 w 553"/>
                <a:gd name="T9" fmla="*/ 289 h 722"/>
                <a:gd name="T10" fmla="*/ 455 w 553"/>
                <a:gd name="T11" fmla="*/ 297 h 722"/>
                <a:gd name="T12" fmla="*/ 452 w 553"/>
                <a:gd name="T13" fmla="*/ 310 h 722"/>
                <a:gd name="T14" fmla="*/ 444 w 553"/>
                <a:gd name="T15" fmla="*/ 433 h 722"/>
                <a:gd name="T16" fmla="*/ 315 w 553"/>
                <a:gd name="T17" fmla="*/ 430 h 722"/>
                <a:gd name="T18" fmla="*/ 312 w 553"/>
                <a:gd name="T19" fmla="*/ 417 h 722"/>
                <a:gd name="T20" fmla="*/ 323 w 553"/>
                <a:gd name="T21" fmla="*/ 409 h 722"/>
                <a:gd name="T22" fmla="*/ 452 w 553"/>
                <a:gd name="T23" fmla="*/ 413 h 722"/>
                <a:gd name="T24" fmla="*/ 455 w 553"/>
                <a:gd name="T25" fmla="*/ 426 h 722"/>
                <a:gd name="T26" fmla="*/ 444 w 553"/>
                <a:gd name="T27" fmla="*/ 433 h 722"/>
                <a:gd name="T28" fmla="*/ 318 w 553"/>
                <a:gd name="T29" fmla="*/ 577 h 722"/>
                <a:gd name="T30" fmla="*/ 311 w 553"/>
                <a:gd name="T31" fmla="*/ 566 h 722"/>
                <a:gd name="T32" fmla="*/ 318 w 553"/>
                <a:gd name="T33" fmla="*/ 555 h 722"/>
                <a:gd name="T34" fmla="*/ 449 w 553"/>
                <a:gd name="T35" fmla="*/ 555 h 722"/>
                <a:gd name="T36" fmla="*/ 456 w 553"/>
                <a:gd name="T37" fmla="*/ 566 h 722"/>
                <a:gd name="T38" fmla="*/ 449 w 553"/>
                <a:gd name="T39" fmla="*/ 577 h 722"/>
                <a:gd name="T40" fmla="*/ 194 w 553"/>
                <a:gd name="T41" fmla="*/ 325 h 722"/>
                <a:gd name="T42" fmla="*/ 181 w 553"/>
                <a:gd name="T43" fmla="*/ 327 h 722"/>
                <a:gd name="T44" fmla="*/ 129 w 553"/>
                <a:gd name="T45" fmla="*/ 275 h 722"/>
                <a:gd name="T46" fmla="*/ 132 w 553"/>
                <a:gd name="T47" fmla="*/ 262 h 722"/>
                <a:gd name="T48" fmla="*/ 145 w 553"/>
                <a:gd name="T49" fmla="*/ 260 h 722"/>
                <a:gd name="T50" fmla="*/ 253 w 553"/>
                <a:gd name="T51" fmla="*/ 232 h 722"/>
                <a:gd name="T52" fmla="*/ 267 w 553"/>
                <a:gd name="T53" fmla="*/ 230 h 722"/>
                <a:gd name="T54" fmla="*/ 274 w 553"/>
                <a:gd name="T55" fmla="*/ 240 h 722"/>
                <a:gd name="T56" fmla="*/ 271 w 553"/>
                <a:gd name="T57" fmla="*/ 386 h 722"/>
                <a:gd name="T58" fmla="*/ 186 w 553"/>
                <a:gd name="T59" fmla="*/ 465 h 722"/>
                <a:gd name="T60" fmla="*/ 132 w 553"/>
                <a:gd name="T61" fmla="*/ 415 h 722"/>
                <a:gd name="T62" fmla="*/ 129 w 553"/>
                <a:gd name="T63" fmla="*/ 403 h 722"/>
                <a:gd name="T64" fmla="*/ 140 w 553"/>
                <a:gd name="T65" fmla="*/ 395 h 722"/>
                <a:gd name="T66" fmla="*/ 186 w 553"/>
                <a:gd name="T67" fmla="*/ 436 h 722"/>
                <a:gd name="T68" fmla="*/ 262 w 553"/>
                <a:gd name="T69" fmla="*/ 365 h 722"/>
                <a:gd name="T70" fmla="*/ 273 w 553"/>
                <a:gd name="T71" fmla="*/ 372 h 722"/>
                <a:gd name="T72" fmla="*/ 271 w 553"/>
                <a:gd name="T73" fmla="*/ 386 h 722"/>
                <a:gd name="T74" fmla="*/ 190 w 553"/>
                <a:gd name="T75" fmla="*/ 601 h 722"/>
                <a:gd name="T76" fmla="*/ 178 w 553"/>
                <a:gd name="T77" fmla="*/ 599 h 722"/>
                <a:gd name="T78" fmla="*/ 128 w 553"/>
                <a:gd name="T79" fmla="*/ 545 h 722"/>
                <a:gd name="T80" fmla="*/ 136 w 553"/>
                <a:gd name="T81" fmla="*/ 533 h 722"/>
                <a:gd name="T82" fmla="*/ 149 w 553"/>
                <a:gd name="T83" fmla="*/ 535 h 722"/>
                <a:gd name="T84" fmla="*/ 258 w 553"/>
                <a:gd name="T85" fmla="*/ 502 h 722"/>
                <a:gd name="T86" fmla="*/ 271 w 553"/>
                <a:gd name="T87" fmla="*/ 505 h 722"/>
                <a:gd name="T88" fmla="*/ 273 w 553"/>
                <a:gd name="T89" fmla="*/ 518 h 722"/>
                <a:gd name="T90" fmla="*/ 357 w 553"/>
                <a:gd name="T91" fmla="*/ 3 h 722"/>
                <a:gd name="T92" fmla="*/ 12 w 553"/>
                <a:gd name="T93" fmla="*/ 0 h 722"/>
                <a:gd name="T94" fmla="*/ 1 w 553"/>
                <a:gd name="T95" fmla="*/ 7 h 722"/>
                <a:gd name="T96" fmla="*/ 1 w 553"/>
                <a:gd name="T97" fmla="*/ 715 h 722"/>
                <a:gd name="T98" fmla="*/ 12 w 553"/>
                <a:gd name="T99" fmla="*/ 722 h 722"/>
                <a:gd name="T100" fmla="*/ 550 w 553"/>
                <a:gd name="T101" fmla="*/ 719 h 722"/>
                <a:gd name="T102" fmla="*/ 553 w 553"/>
                <a:gd name="T103" fmla="*/ 205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3" h="722">
                  <a:moveTo>
                    <a:pt x="349" y="205"/>
                  </a:moveTo>
                  <a:lnTo>
                    <a:pt x="349" y="12"/>
                  </a:lnTo>
                  <a:lnTo>
                    <a:pt x="542" y="205"/>
                  </a:lnTo>
                  <a:lnTo>
                    <a:pt x="349" y="205"/>
                  </a:lnTo>
                  <a:close/>
                  <a:moveTo>
                    <a:pt x="444" y="313"/>
                  </a:moveTo>
                  <a:lnTo>
                    <a:pt x="323" y="313"/>
                  </a:lnTo>
                  <a:lnTo>
                    <a:pt x="318" y="312"/>
                  </a:lnTo>
                  <a:lnTo>
                    <a:pt x="315" y="310"/>
                  </a:lnTo>
                  <a:lnTo>
                    <a:pt x="312" y="306"/>
                  </a:lnTo>
                  <a:lnTo>
                    <a:pt x="311" y="301"/>
                  </a:lnTo>
                  <a:lnTo>
                    <a:pt x="312" y="297"/>
                  </a:lnTo>
                  <a:lnTo>
                    <a:pt x="315" y="293"/>
                  </a:lnTo>
                  <a:lnTo>
                    <a:pt x="318" y="290"/>
                  </a:lnTo>
                  <a:lnTo>
                    <a:pt x="323" y="289"/>
                  </a:lnTo>
                  <a:lnTo>
                    <a:pt x="444" y="289"/>
                  </a:lnTo>
                  <a:lnTo>
                    <a:pt x="449" y="290"/>
                  </a:lnTo>
                  <a:lnTo>
                    <a:pt x="452" y="293"/>
                  </a:lnTo>
                  <a:lnTo>
                    <a:pt x="455" y="297"/>
                  </a:lnTo>
                  <a:lnTo>
                    <a:pt x="456" y="301"/>
                  </a:lnTo>
                  <a:lnTo>
                    <a:pt x="455" y="306"/>
                  </a:lnTo>
                  <a:lnTo>
                    <a:pt x="452" y="310"/>
                  </a:lnTo>
                  <a:lnTo>
                    <a:pt x="449" y="312"/>
                  </a:lnTo>
                  <a:lnTo>
                    <a:pt x="444" y="313"/>
                  </a:lnTo>
                  <a:close/>
                  <a:moveTo>
                    <a:pt x="444" y="433"/>
                  </a:moveTo>
                  <a:lnTo>
                    <a:pt x="323" y="433"/>
                  </a:lnTo>
                  <a:lnTo>
                    <a:pt x="318" y="432"/>
                  </a:lnTo>
                  <a:lnTo>
                    <a:pt x="315" y="430"/>
                  </a:lnTo>
                  <a:lnTo>
                    <a:pt x="312" y="426"/>
                  </a:lnTo>
                  <a:lnTo>
                    <a:pt x="311" y="421"/>
                  </a:lnTo>
                  <a:lnTo>
                    <a:pt x="312" y="417"/>
                  </a:lnTo>
                  <a:lnTo>
                    <a:pt x="315" y="413"/>
                  </a:lnTo>
                  <a:lnTo>
                    <a:pt x="318" y="410"/>
                  </a:lnTo>
                  <a:lnTo>
                    <a:pt x="323" y="409"/>
                  </a:lnTo>
                  <a:lnTo>
                    <a:pt x="444" y="409"/>
                  </a:lnTo>
                  <a:lnTo>
                    <a:pt x="449" y="410"/>
                  </a:lnTo>
                  <a:lnTo>
                    <a:pt x="452" y="413"/>
                  </a:lnTo>
                  <a:lnTo>
                    <a:pt x="455" y="417"/>
                  </a:lnTo>
                  <a:lnTo>
                    <a:pt x="456" y="421"/>
                  </a:lnTo>
                  <a:lnTo>
                    <a:pt x="455" y="426"/>
                  </a:lnTo>
                  <a:lnTo>
                    <a:pt x="452" y="430"/>
                  </a:lnTo>
                  <a:lnTo>
                    <a:pt x="449" y="432"/>
                  </a:lnTo>
                  <a:lnTo>
                    <a:pt x="444" y="433"/>
                  </a:lnTo>
                  <a:close/>
                  <a:moveTo>
                    <a:pt x="444" y="578"/>
                  </a:moveTo>
                  <a:lnTo>
                    <a:pt x="323" y="578"/>
                  </a:lnTo>
                  <a:lnTo>
                    <a:pt x="318" y="577"/>
                  </a:lnTo>
                  <a:lnTo>
                    <a:pt x="315" y="574"/>
                  </a:lnTo>
                  <a:lnTo>
                    <a:pt x="312" y="571"/>
                  </a:lnTo>
                  <a:lnTo>
                    <a:pt x="311" y="566"/>
                  </a:lnTo>
                  <a:lnTo>
                    <a:pt x="312" y="561"/>
                  </a:lnTo>
                  <a:lnTo>
                    <a:pt x="315" y="558"/>
                  </a:lnTo>
                  <a:lnTo>
                    <a:pt x="318" y="555"/>
                  </a:lnTo>
                  <a:lnTo>
                    <a:pt x="323" y="554"/>
                  </a:lnTo>
                  <a:lnTo>
                    <a:pt x="444" y="554"/>
                  </a:lnTo>
                  <a:lnTo>
                    <a:pt x="449" y="555"/>
                  </a:lnTo>
                  <a:lnTo>
                    <a:pt x="452" y="558"/>
                  </a:lnTo>
                  <a:lnTo>
                    <a:pt x="455" y="561"/>
                  </a:lnTo>
                  <a:lnTo>
                    <a:pt x="456" y="566"/>
                  </a:lnTo>
                  <a:lnTo>
                    <a:pt x="455" y="571"/>
                  </a:lnTo>
                  <a:lnTo>
                    <a:pt x="452" y="574"/>
                  </a:lnTo>
                  <a:lnTo>
                    <a:pt x="449" y="577"/>
                  </a:lnTo>
                  <a:lnTo>
                    <a:pt x="444" y="578"/>
                  </a:lnTo>
                  <a:close/>
                  <a:moveTo>
                    <a:pt x="271" y="249"/>
                  </a:moveTo>
                  <a:lnTo>
                    <a:pt x="194" y="325"/>
                  </a:lnTo>
                  <a:lnTo>
                    <a:pt x="190" y="327"/>
                  </a:lnTo>
                  <a:lnTo>
                    <a:pt x="186" y="328"/>
                  </a:lnTo>
                  <a:lnTo>
                    <a:pt x="181" y="327"/>
                  </a:lnTo>
                  <a:lnTo>
                    <a:pt x="178" y="325"/>
                  </a:lnTo>
                  <a:lnTo>
                    <a:pt x="132" y="280"/>
                  </a:lnTo>
                  <a:lnTo>
                    <a:pt x="129" y="275"/>
                  </a:lnTo>
                  <a:lnTo>
                    <a:pt x="128" y="270"/>
                  </a:lnTo>
                  <a:lnTo>
                    <a:pt x="129" y="266"/>
                  </a:lnTo>
                  <a:lnTo>
                    <a:pt x="132" y="262"/>
                  </a:lnTo>
                  <a:lnTo>
                    <a:pt x="136" y="260"/>
                  </a:lnTo>
                  <a:lnTo>
                    <a:pt x="140" y="259"/>
                  </a:lnTo>
                  <a:lnTo>
                    <a:pt x="145" y="260"/>
                  </a:lnTo>
                  <a:lnTo>
                    <a:pt x="149" y="262"/>
                  </a:lnTo>
                  <a:lnTo>
                    <a:pt x="186" y="299"/>
                  </a:lnTo>
                  <a:lnTo>
                    <a:pt x="253" y="232"/>
                  </a:lnTo>
                  <a:lnTo>
                    <a:pt x="258" y="230"/>
                  </a:lnTo>
                  <a:lnTo>
                    <a:pt x="262" y="229"/>
                  </a:lnTo>
                  <a:lnTo>
                    <a:pt x="267" y="230"/>
                  </a:lnTo>
                  <a:lnTo>
                    <a:pt x="271" y="232"/>
                  </a:lnTo>
                  <a:lnTo>
                    <a:pt x="273" y="236"/>
                  </a:lnTo>
                  <a:lnTo>
                    <a:pt x="274" y="240"/>
                  </a:lnTo>
                  <a:lnTo>
                    <a:pt x="273" y="245"/>
                  </a:lnTo>
                  <a:lnTo>
                    <a:pt x="271" y="249"/>
                  </a:lnTo>
                  <a:close/>
                  <a:moveTo>
                    <a:pt x="271" y="386"/>
                  </a:moveTo>
                  <a:lnTo>
                    <a:pt x="194" y="461"/>
                  </a:lnTo>
                  <a:lnTo>
                    <a:pt x="190" y="464"/>
                  </a:lnTo>
                  <a:lnTo>
                    <a:pt x="186" y="465"/>
                  </a:lnTo>
                  <a:lnTo>
                    <a:pt x="181" y="464"/>
                  </a:lnTo>
                  <a:lnTo>
                    <a:pt x="178" y="461"/>
                  </a:lnTo>
                  <a:lnTo>
                    <a:pt x="132" y="415"/>
                  </a:lnTo>
                  <a:lnTo>
                    <a:pt x="129" y="411"/>
                  </a:lnTo>
                  <a:lnTo>
                    <a:pt x="128" y="407"/>
                  </a:lnTo>
                  <a:lnTo>
                    <a:pt x="129" y="403"/>
                  </a:lnTo>
                  <a:lnTo>
                    <a:pt x="132" y="399"/>
                  </a:lnTo>
                  <a:lnTo>
                    <a:pt x="136" y="396"/>
                  </a:lnTo>
                  <a:lnTo>
                    <a:pt x="140" y="395"/>
                  </a:lnTo>
                  <a:lnTo>
                    <a:pt x="145" y="396"/>
                  </a:lnTo>
                  <a:lnTo>
                    <a:pt x="149" y="399"/>
                  </a:lnTo>
                  <a:lnTo>
                    <a:pt x="186" y="436"/>
                  </a:lnTo>
                  <a:lnTo>
                    <a:pt x="253" y="368"/>
                  </a:lnTo>
                  <a:lnTo>
                    <a:pt x="258" y="365"/>
                  </a:lnTo>
                  <a:lnTo>
                    <a:pt x="262" y="365"/>
                  </a:lnTo>
                  <a:lnTo>
                    <a:pt x="267" y="365"/>
                  </a:lnTo>
                  <a:lnTo>
                    <a:pt x="271" y="368"/>
                  </a:lnTo>
                  <a:lnTo>
                    <a:pt x="273" y="372"/>
                  </a:lnTo>
                  <a:lnTo>
                    <a:pt x="274" y="376"/>
                  </a:lnTo>
                  <a:lnTo>
                    <a:pt x="273" y="381"/>
                  </a:lnTo>
                  <a:lnTo>
                    <a:pt x="271" y="386"/>
                  </a:lnTo>
                  <a:close/>
                  <a:moveTo>
                    <a:pt x="271" y="522"/>
                  </a:moveTo>
                  <a:lnTo>
                    <a:pt x="194" y="599"/>
                  </a:lnTo>
                  <a:lnTo>
                    <a:pt x="190" y="601"/>
                  </a:lnTo>
                  <a:lnTo>
                    <a:pt x="186" y="602"/>
                  </a:lnTo>
                  <a:lnTo>
                    <a:pt x="181" y="601"/>
                  </a:lnTo>
                  <a:lnTo>
                    <a:pt x="178" y="599"/>
                  </a:lnTo>
                  <a:lnTo>
                    <a:pt x="132" y="553"/>
                  </a:lnTo>
                  <a:lnTo>
                    <a:pt x="129" y="549"/>
                  </a:lnTo>
                  <a:lnTo>
                    <a:pt x="128" y="545"/>
                  </a:lnTo>
                  <a:lnTo>
                    <a:pt x="129" y="540"/>
                  </a:lnTo>
                  <a:lnTo>
                    <a:pt x="132" y="535"/>
                  </a:lnTo>
                  <a:lnTo>
                    <a:pt x="136" y="533"/>
                  </a:lnTo>
                  <a:lnTo>
                    <a:pt x="140" y="532"/>
                  </a:lnTo>
                  <a:lnTo>
                    <a:pt x="145" y="533"/>
                  </a:lnTo>
                  <a:lnTo>
                    <a:pt x="149" y="535"/>
                  </a:lnTo>
                  <a:lnTo>
                    <a:pt x="186" y="572"/>
                  </a:lnTo>
                  <a:lnTo>
                    <a:pt x="253" y="505"/>
                  </a:lnTo>
                  <a:lnTo>
                    <a:pt x="258" y="502"/>
                  </a:lnTo>
                  <a:lnTo>
                    <a:pt x="262" y="501"/>
                  </a:lnTo>
                  <a:lnTo>
                    <a:pt x="267" y="502"/>
                  </a:lnTo>
                  <a:lnTo>
                    <a:pt x="271" y="505"/>
                  </a:lnTo>
                  <a:lnTo>
                    <a:pt x="273" y="509"/>
                  </a:lnTo>
                  <a:lnTo>
                    <a:pt x="274" y="513"/>
                  </a:lnTo>
                  <a:lnTo>
                    <a:pt x="273" y="518"/>
                  </a:lnTo>
                  <a:lnTo>
                    <a:pt x="271" y="522"/>
                  </a:lnTo>
                  <a:close/>
                  <a:moveTo>
                    <a:pt x="550" y="196"/>
                  </a:moveTo>
                  <a:lnTo>
                    <a:pt x="357" y="3"/>
                  </a:lnTo>
                  <a:lnTo>
                    <a:pt x="353" y="1"/>
                  </a:lnTo>
                  <a:lnTo>
                    <a:pt x="349" y="0"/>
                  </a:lnTo>
                  <a:lnTo>
                    <a:pt x="12" y="0"/>
                  </a:lnTo>
                  <a:lnTo>
                    <a:pt x="7" y="1"/>
                  </a:lnTo>
                  <a:lnTo>
                    <a:pt x="4" y="3"/>
                  </a:lnTo>
                  <a:lnTo>
                    <a:pt x="1" y="7"/>
                  </a:lnTo>
                  <a:lnTo>
                    <a:pt x="0" y="12"/>
                  </a:lnTo>
                  <a:lnTo>
                    <a:pt x="0" y="711"/>
                  </a:lnTo>
                  <a:lnTo>
                    <a:pt x="1" y="715"/>
                  </a:lnTo>
                  <a:lnTo>
                    <a:pt x="4" y="719"/>
                  </a:lnTo>
                  <a:lnTo>
                    <a:pt x="7" y="721"/>
                  </a:lnTo>
                  <a:lnTo>
                    <a:pt x="12" y="722"/>
                  </a:lnTo>
                  <a:lnTo>
                    <a:pt x="542" y="722"/>
                  </a:lnTo>
                  <a:lnTo>
                    <a:pt x="546" y="721"/>
                  </a:lnTo>
                  <a:lnTo>
                    <a:pt x="550" y="719"/>
                  </a:lnTo>
                  <a:lnTo>
                    <a:pt x="552" y="715"/>
                  </a:lnTo>
                  <a:lnTo>
                    <a:pt x="553" y="711"/>
                  </a:lnTo>
                  <a:lnTo>
                    <a:pt x="553" y="205"/>
                  </a:lnTo>
                  <a:lnTo>
                    <a:pt x="552" y="200"/>
                  </a:lnTo>
                  <a:lnTo>
                    <a:pt x="550" y="196"/>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es-MX" noProof="1"/>
            </a:p>
          </p:txBody>
        </p:sp>
        <p:sp>
          <p:nvSpPr>
            <p:cNvPr id="16" name="Rectángulo 15">
              <a:extLst>
                <a:ext uri="{FF2B5EF4-FFF2-40B4-BE49-F238E27FC236}">
                  <a16:creationId xmlns:a16="http://schemas.microsoft.com/office/drawing/2014/main" id="{F79C51A0-C087-CBEE-32A1-BB94058B100F}"/>
                </a:ext>
              </a:extLst>
            </p:cNvPr>
            <p:cNvSpPr/>
            <p:nvPr/>
          </p:nvSpPr>
          <p:spPr>
            <a:xfrm>
              <a:off x="9617850" y="4338083"/>
              <a:ext cx="2326653" cy="10671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400" dirty="0">
                  <a:solidFill>
                    <a:schemeClr val="tx1"/>
                  </a:solidFill>
                </a:rPr>
                <a:t>Estado</a:t>
              </a:r>
            </a:p>
            <a:p>
              <a:pPr algn="ctr"/>
              <a:r>
                <a:rPr lang="es-MX" sz="2400" dirty="0">
                  <a:solidFill>
                    <a:schemeClr val="tx1"/>
                  </a:solidFill>
                </a:rPr>
                <a:t>Tesorería</a:t>
              </a:r>
            </a:p>
          </p:txBody>
        </p:sp>
        <p:sp>
          <p:nvSpPr>
            <p:cNvPr id="17" name="Forma libre 950" descr="Ícono de un pedazo de papel.">
              <a:extLst>
                <a:ext uri="{FF2B5EF4-FFF2-40B4-BE49-F238E27FC236}">
                  <a16:creationId xmlns:a16="http://schemas.microsoft.com/office/drawing/2014/main" id="{B3142845-7EB2-2AC9-C3BF-EC62A0C1D31C}"/>
                </a:ext>
              </a:extLst>
            </p:cNvPr>
            <p:cNvSpPr>
              <a:spLocks noEditPoints="1"/>
            </p:cNvSpPr>
            <p:nvPr/>
          </p:nvSpPr>
          <p:spPr bwMode="auto">
            <a:xfrm>
              <a:off x="10667027" y="4012062"/>
              <a:ext cx="318474" cy="399472"/>
            </a:xfrm>
            <a:custGeom>
              <a:avLst/>
              <a:gdLst>
                <a:gd name="T0" fmla="*/ 542 w 553"/>
                <a:gd name="T1" fmla="*/ 205 h 722"/>
                <a:gd name="T2" fmla="*/ 323 w 553"/>
                <a:gd name="T3" fmla="*/ 313 h 722"/>
                <a:gd name="T4" fmla="*/ 312 w 553"/>
                <a:gd name="T5" fmla="*/ 306 h 722"/>
                <a:gd name="T6" fmla="*/ 315 w 553"/>
                <a:gd name="T7" fmla="*/ 293 h 722"/>
                <a:gd name="T8" fmla="*/ 444 w 553"/>
                <a:gd name="T9" fmla="*/ 289 h 722"/>
                <a:gd name="T10" fmla="*/ 455 w 553"/>
                <a:gd name="T11" fmla="*/ 297 h 722"/>
                <a:gd name="T12" fmla="*/ 452 w 553"/>
                <a:gd name="T13" fmla="*/ 310 h 722"/>
                <a:gd name="T14" fmla="*/ 444 w 553"/>
                <a:gd name="T15" fmla="*/ 433 h 722"/>
                <a:gd name="T16" fmla="*/ 315 w 553"/>
                <a:gd name="T17" fmla="*/ 430 h 722"/>
                <a:gd name="T18" fmla="*/ 312 w 553"/>
                <a:gd name="T19" fmla="*/ 417 h 722"/>
                <a:gd name="T20" fmla="*/ 323 w 553"/>
                <a:gd name="T21" fmla="*/ 409 h 722"/>
                <a:gd name="T22" fmla="*/ 452 w 553"/>
                <a:gd name="T23" fmla="*/ 413 h 722"/>
                <a:gd name="T24" fmla="*/ 455 w 553"/>
                <a:gd name="T25" fmla="*/ 426 h 722"/>
                <a:gd name="T26" fmla="*/ 444 w 553"/>
                <a:gd name="T27" fmla="*/ 433 h 722"/>
                <a:gd name="T28" fmla="*/ 318 w 553"/>
                <a:gd name="T29" fmla="*/ 577 h 722"/>
                <a:gd name="T30" fmla="*/ 311 w 553"/>
                <a:gd name="T31" fmla="*/ 566 h 722"/>
                <a:gd name="T32" fmla="*/ 318 w 553"/>
                <a:gd name="T33" fmla="*/ 555 h 722"/>
                <a:gd name="T34" fmla="*/ 449 w 553"/>
                <a:gd name="T35" fmla="*/ 555 h 722"/>
                <a:gd name="T36" fmla="*/ 456 w 553"/>
                <a:gd name="T37" fmla="*/ 566 h 722"/>
                <a:gd name="T38" fmla="*/ 449 w 553"/>
                <a:gd name="T39" fmla="*/ 577 h 722"/>
                <a:gd name="T40" fmla="*/ 194 w 553"/>
                <a:gd name="T41" fmla="*/ 325 h 722"/>
                <a:gd name="T42" fmla="*/ 181 w 553"/>
                <a:gd name="T43" fmla="*/ 327 h 722"/>
                <a:gd name="T44" fmla="*/ 129 w 553"/>
                <a:gd name="T45" fmla="*/ 275 h 722"/>
                <a:gd name="T46" fmla="*/ 132 w 553"/>
                <a:gd name="T47" fmla="*/ 262 h 722"/>
                <a:gd name="T48" fmla="*/ 145 w 553"/>
                <a:gd name="T49" fmla="*/ 260 h 722"/>
                <a:gd name="T50" fmla="*/ 253 w 553"/>
                <a:gd name="T51" fmla="*/ 232 h 722"/>
                <a:gd name="T52" fmla="*/ 267 w 553"/>
                <a:gd name="T53" fmla="*/ 230 h 722"/>
                <a:gd name="T54" fmla="*/ 274 w 553"/>
                <a:gd name="T55" fmla="*/ 240 h 722"/>
                <a:gd name="T56" fmla="*/ 271 w 553"/>
                <a:gd name="T57" fmla="*/ 386 h 722"/>
                <a:gd name="T58" fmla="*/ 186 w 553"/>
                <a:gd name="T59" fmla="*/ 465 h 722"/>
                <a:gd name="T60" fmla="*/ 132 w 553"/>
                <a:gd name="T61" fmla="*/ 415 h 722"/>
                <a:gd name="T62" fmla="*/ 129 w 553"/>
                <a:gd name="T63" fmla="*/ 403 h 722"/>
                <a:gd name="T64" fmla="*/ 140 w 553"/>
                <a:gd name="T65" fmla="*/ 395 h 722"/>
                <a:gd name="T66" fmla="*/ 186 w 553"/>
                <a:gd name="T67" fmla="*/ 436 h 722"/>
                <a:gd name="T68" fmla="*/ 262 w 553"/>
                <a:gd name="T69" fmla="*/ 365 h 722"/>
                <a:gd name="T70" fmla="*/ 273 w 553"/>
                <a:gd name="T71" fmla="*/ 372 h 722"/>
                <a:gd name="T72" fmla="*/ 271 w 553"/>
                <a:gd name="T73" fmla="*/ 386 h 722"/>
                <a:gd name="T74" fmla="*/ 190 w 553"/>
                <a:gd name="T75" fmla="*/ 601 h 722"/>
                <a:gd name="T76" fmla="*/ 178 w 553"/>
                <a:gd name="T77" fmla="*/ 599 h 722"/>
                <a:gd name="T78" fmla="*/ 128 w 553"/>
                <a:gd name="T79" fmla="*/ 545 h 722"/>
                <a:gd name="T80" fmla="*/ 136 w 553"/>
                <a:gd name="T81" fmla="*/ 533 h 722"/>
                <a:gd name="T82" fmla="*/ 149 w 553"/>
                <a:gd name="T83" fmla="*/ 535 h 722"/>
                <a:gd name="T84" fmla="*/ 258 w 553"/>
                <a:gd name="T85" fmla="*/ 502 h 722"/>
                <a:gd name="T86" fmla="*/ 271 w 553"/>
                <a:gd name="T87" fmla="*/ 505 h 722"/>
                <a:gd name="T88" fmla="*/ 273 w 553"/>
                <a:gd name="T89" fmla="*/ 518 h 722"/>
                <a:gd name="T90" fmla="*/ 357 w 553"/>
                <a:gd name="T91" fmla="*/ 3 h 722"/>
                <a:gd name="T92" fmla="*/ 12 w 553"/>
                <a:gd name="T93" fmla="*/ 0 h 722"/>
                <a:gd name="T94" fmla="*/ 1 w 553"/>
                <a:gd name="T95" fmla="*/ 7 h 722"/>
                <a:gd name="T96" fmla="*/ 1 w 553"/>
                <a:gd name="T97" fmla="*/ 715 h 722"/>
                <a:gd name="T98" fmla="*/ 12 w 553"/>
                <a:gd name="T99" fmla="*/ 722 h 722"/>
                <a:gd name="T100" fmla="*/ 550 w 553"/>
                <a:gd name="T101" fmla="*/ 719 h 722"/>
                <a:gd name="T102" fmla="*/ 553 w 553"/>
                <a:gd name="T103" fmla="*/ 205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3" h="722">
                  <a:moveTo>
                    <a:pt x="349" y="205"/>
                  </a:moveTo>
                  <a:lnTo>
                    <a:pt x="349" y="12"/>
                  </a:lnTo>
                  <a:lnTo>
                    <a:pt x="542" y="205"/>
                  </a:lnTo>
                  <a:lnTo>
                    <a:pt x="349" y="205"/>
                  </a:lnTo>
                  <a:close/>
                  <a:moveTo>
                    <a:pt x="444" y="313"/>
                  </a:moveTo>
                  <a:lnTo>
                    <a:pt x="323" y="313"/>
                  </a:lnTo>
                  <a:lnTo>
                    <a:pt x="318" y="312"/>
                  </a:lnTo>
                  <a:lnTo>
                    <a:pt x="315" y="310"/>
                  </a:lnTo>
                  <a:lnTo>
                    <a:pt x="312" y="306"/>
                  </a:lnTo>
                  <a:lnTo>
                    <a:pt x="311" y="301"/>
                  </a:lnTo>
                  <a:lnTo>
                    <a:pt x="312" y="297"/>
                  </a:lnTo>
                  <a:lnTo>
                    <a:pt x="315" y="293"/>
                  </a:lnTo>
                  <a:lnTo>
                    <a:pt x="318" y="290"/>
                  </a:lnTo>
                  <a:lnTo>
                    <a:pt x="323" y="289"/>
                  </a:lnTo>
                  <a:lnTo>
                    <a:pt x="444" y="289"/>
                  </a:lnTo>
                  <a:lnTo>
                    <a:pt x="449" y="290"/>
                  </a:lnTo>
                  <a:lnTo>
                    <a:pt x="452" y="293"/>
                  </a:lnTo>
                  <a:lnTo>
                    <a:pt x="455" y="297"/>
                  </a:lnTo>
                  <a:lnTo>
                    <a:pt x="456" y="301"/>
                  </a:lnTo>
                  <a:lnTo>
                    <a:pt x="455" y="306"/>
                  </a:lnTo>
                  <a:lnTo>
                    <a:pt x="452" y="310"/>
                  </a:lnTo>
                  <a:lnTo>
                    <a:pt x="449" y="312"/>
                  </a:lnTo>
                  <a:lnTo>
                    <a:pt x="444" y="313"/>
                  </a:lnTo>
                  <a:close/>
                  <a:moveTo>
                    <a:pt x="444" y="433"/>
                  </a:moveTo>
                  <a:lnTo>
                    <a:pt x="323" y="433"/>
                  </a:lnTo>
                  <a:lnTo>
                    <a:pt x="318" y="432"/>
                  </a:lnTo>
                  <a:lnTo>
                    <a:pt x="315" y="430"/>
                  </a:lnTo>
                  <a:lnTo>
                    <a:pt x="312" y="426"/>
                  </a:lnTo>
                  <a:lnTo>
                    <a:pt x="311" y="421"/>
                  </a:lnTo>
                  <a:lnTo>
                    <a:pt x="312" y="417"/>
                  </a:lnTo>
                  <a:lnTo>
                    <a:pt x="315" y="413"/>
                  </a:lnTo>
                  <a:lnTo>
                    <a:pt x="318" y="410"/>
                  </a:lnTo>
                  <a:lnTo>
                    <a:pt x="323" y="409"/>
                  </a:lnTo>
                  <a:lnTo>
                    <a:pt x="444" y="409"/>
                  </a:lnTo>
                  <a:lnTo>
                    <a:pt x="449" y="410"/>
                  </a:lnTo>
                  <a:lnTo>
                    <a:pt x="452" y="413"/>
                  </a:lnTo>
                  <a:lnTo>
                    <a:pt x="455" y="417"/>
                  </a:lnTo>
                  <a:lnTo>
                    <a:pt x="456" y="421"/>
                  </a:lnTo>
                  <a:lnTo>
                    <a:pt x="455" y="426"/>
                  </a:lnTo>
                  <a:lnTo>
                    <a:pt x="452" y="430"/>
                  </a:lnTo>
                  <a:lnTo>
                    <a:pt x="449" y="432"/>
                  </a:lnTo>
                  <a:lnTo>
                    <a:pt x="444" y="433"/>
                  </a:lnTo>
                  <a:close/>
                  <a:moveTo>
                    <a:pt x="444" y="578"/>
                  </a:moveTo>
                  <a:lnTo>
                    <a:pt x="323" y="578"/>
                  </a:lnTo>
                  <a:lnTo>
                    <a:pt x="318" y="577"/>
                  </a:lnTo>
                  <a:lnTo>
                    <a:pt x="315" y="574"/>
                  </a:lnTo>
                  <a:lnTo>
                    <a:pt x="312" y="571"/>
                  </a:lnTo>
                  <a:lnTo>
                    <a:pt x="311" y="566"/>
                  </a:lnTo>
                  <a:lnTo>
                    <a:pt x="312" y="561"/>
                  </a:lnTo>
                  <a:lnTo>
                    <a:pt x="315" y="558"/>
                  </a:lnTo>
                  <a:lnTo>
                    <a:pt x="318" y="555"/>
                  </a:lnTo>
                  <a:lnTo>
                    <a:pt x="323" y="554"/>
                  </a:lnTo>
                  <a:lnTo>
                    <a:pt x="444" y="554"/>
                  </a:lnTo>
                  <a:lnTo>
                    <a:pt x="449" y="555"/>
                  </a:lnTo>
                  <a:lnTo>
                    <a:pt x="452" y="558"/>
                  </a:lnTo>
                  <a:lnTo>
                    <a:pt x="455" y="561"/>
                  </a:lnTo>
                  <a:lnTo>
                    <a:pt x="456" y="566"/>
                  </a:lnTo>
                  <a:lnTo>
                    <a:pt x="455" y="571"/>
                  </a:lnTo>
                  <a:lnTo>
                    <a:pt x="452" y="574"/>
                  </a:lnTo>
                  <a:lnTo>
                    <a:pt x="449" y="577"/>
                  </a:lnTo>
                  <a:lnTo>
                    <a:pt x="444" y="578"/>
                  </a:lnTo>
                  <a:close/>
                  <a:moveTo>
                    <a:pt x="271" y="249"/>
                  </a:moveTo>
                  <a:lnTo>
                    <a:pt x="194" y="325"/>
                  </a:lnTo>
                  <a:lnTo>
                    <a:pt x="190" y="327"/>
                  </a:lnTo>
                  <a:lnTo>
                    <a:pt x="186" y="328"/>
                  </a:lnTo>
                  <a:lnTo>
                    <a:pt x="181" y="327"/>
                  </a:lnTo>
                  <a:lnTo>
                    <a:pt x="178" y="325"/>
                  </a:lnTo>
                  <a:lnTo>
                    <a:pt x="132" y="280"/>
                  </a:lnTo>
                  <a:lnTo>
                    <a:pt x="129" y="275"/>
                  </a:lnTo>
                  <a:lnTo>
                    <a:pt x="128" y="270"/>
                  </a:lnTo>
                  <a:lnTo>
                    <a:pt x="129" y="266"/>
                  </a:lnTo>
                  <a:lnTo>
                    <a:pt x="132" y="262"/>
                  </a:lnTo>
                  <a:lnTo>
                    <a:pt x="136" y="260"/>
                  </a:lnTo>
                  <a:lnTo>
                    <a:pt x="140" y="259"/>
                  </a:lnTo>
                  <a:lnTo>
                    <a:pt x="145" y="260"/>
                  </a:lnTo>
                  <a:lnTo>
                    <a:pt x="149" y="262"/>
                  </a:lnTo>
                  <a:lnTo>
                    <a:pt x="186" y="299"/>
                  </a:lnTo>
                  <a:lnTo>
                    <a:pt x="253" y="232"/>
                  </a:lnTo>
                  <a:lnTo>
                    <a:pt x="258" y="230"/>
                  </a:lnTo>
                  <a:lnTo>
                    <a:pt x="262" y="229"/>
                  </a:lnTo>
                  <a:lnTo>
                    <a:pt x="267" y="230"/>
                  </a:lnTo>
                  <a:lnTo>
                    <a:pt x="271" y="232"/>
                  </a:lnTo>
                  <a:lnTo>
                    <a:pt x="273" y="236"/>
                  </a:lnTo>
                  <a:lnTo>
                    <a:pt x="274" y="240"/>
                  </a:lnTo>
                  <a:lnTo>
                    <a:pt x="273" y="245"/>
                  </a:lnTo>
                  <a:lnTo>
                    <a:pt x="271" y="249"/>
                  </a:lnTo>
                  <a:close/>
                  <a:moveTo>
                    <a:pt x="271" y="386"/>
                  </a:moveTo>
                  <a:lnTo>
                    <a:pt x="194" y="461"/>
                  </a:lnTo>
                  <a:lnTo>
                    <a:pt x="190" y="464"/>
                  </a:lnTo>
                  <a:lnTo>
                    <a:pt x="186" y="465"/>
                  </a:lnTo>
                  <a:lnTo>
                    <a:pt x="181" y="464"/>
                  </a:lnTo>
                  <a:lnTo>
                    <a:pt x="178" y="461"/>
                  </a:lnTo>
                  <a:lnTo>
                    <a:pt x="132" y="415"/>
                  </a:lnTo>
                  <a:lnTo>
                    <a:pt x="129" y="411"/>
                  </a:lnTo>
                  <a:lnTo>
                    <a:pt x="128" y="407"/>
                  </a:lnTo>
                  <a:lnTo>
                    <a:pt x="129" y="403"/>
                  </a:lnTo>
                  <a:lnTo>
                    <a:pt x="132" y="399"/>
                  </a:lnTo>
                  <a:lnTo>
                    <a:pt x="136" y="396"/>
                  </a:lnTo>
                  <a:lnTo>
                    <a:pt x="140" y="395"/>
                  </a:lnTo>
                  <a:lnTo>
                    <a:pt x="145" y="396"/>
                  </a:lnTo>
                  <a:lnTo>
                    <a:pt x="149" y="399"/>
                  </a:lnTo>
                  <a:lnTo>
                    <a:pt x="186" y="436"/>
                  </a:lnTo>
                  <a:lnTo>
                    <a:pt x="253" y="368"/>
                  </a:lnTo>
                  <a:lnTo>
                    <a:pt x="258" y="365"/>
                  </a:lnTo>
                  <a:lnTo>
                    <a:pt x="262" y="365"/>
                  </a:lnTo>
                  <a:lnTo>
                    <a:pt x="267" y="365"/>
                  </a:lnTo>
                  <a:lnTo>
                    <a:pt x="271" y="368"/>
                  </a:lnTo>
                  <a:lnTo>
                    <a:pt x="273" y="372"/>
                  </a:lnTo>
                  <a:lnTo>
                    <a:pt x="274" y="376"/>
                  </a:lnTo>
                  <a:lnTo>
                    <a:pt x="273" y="381"/>
                  </a:lnTo>
                  <a:lnTo>
                    <a:pt x="271" y="386"/>
                  </a:lnTo>
                  <a:close/>
                  <a:moveTo>
                    <a:pt x="271" y="522"/>
                  </a:moveTo>
                  <a:lnTo>
                    <a:pt x="194" y="599"/>
                  </a:lnTo>
                  <a:lnTo>
                    <a:pt x="190" y="601"/>
                  </a:lnTo>
                  <a:lnTo>
                    <a:pt x="186" y="602"/>
                  </a:lnTo>
                  <a:lnTo>
                    <a:pt x="181" y="601"/>
                  </a:lnTo>
                  <a:lnTo>
                    <a:pt x="178" y="599"/>
                  </a:lnTo>
                  <a:lnTo>
                    <a:pt x="132" y="553"/>
                  </a:lnTo>
                  <a:lnTo>
                    <a:pt x="129" y="549"/>
                  </a:lnTo>
                  <a:lnTo>
                    <a:pt x="128" y="545"/>
                  </a:lnTo>
                  <a:lnTo>
                    <a:pt x="129" y="540"/>
                  </a:lnTo>
                  <a:lnTo>
                    <a:pt x="132" y="535"/>
                  </a:lnTo>
                  <a:lnTo>
                    <a:pt x="136" y="533"/>
                  </a:lnTo>
                  <a:lnTo>
                    <a:pt x="140" y="532"/>
                  </a:lnTo>
                  <a:lnTo>
                    <a:pt x="145" y="533"/>
                  </a:lnTo>
                  <a:lnTo>
                    <a:pt x="149" y="535"/>
                  </a:lnTo>
                  <a:lnTo>
                    <a:pt x="186" y="572"/>
                  </a:lnTo>
                  <a:lnTo>
                    <a:pt x="253" y="505"/>
                  </a:lnTo>
                  <a:lnTo>
                    <a:pt x="258" y="502"/>
                  </a:lnTo>
                  <a:lnTo>
                    <a:pt x="262" y="501"/>
                  </a:lnTo>
                  <a:lnTo>
                    <a:pt x="267" y="502"/>
                  </a:lnTo>
                  <a:lnTo>
                    <a:pt x="271" y="505"/>
                  </a:lnTo>
                  <a:lnTo>
                    <a:pt x="273" y="509"/>
                  </a:lnTo>
                  <a:lnTo>
                    <a:pt x="274" y="513"/>
                  </a:lnTo>
                  <a:lnTo>
                    <a:pt x="273" y="518"/>
                  </a:lnTo>
                  <a:lnTo>
                    <a:pt x="271" y="522"/>
                  </a:lnTo>
                  <a:close/>
                  <a:moveTo>
                    <a:pt x="550" y="196"/>
                  </a:moveTo>
                  <a:lnTo>
                    <a:pt x="357" y="3"/>
                  </a:lnTo>
                  <a:lnTo>
                    <a:pt x="353" y="1"/>
                  </a:lnTo>
                  <a:lnTo>
                    <a:pt x="349" y="0"/>
                  </a:lnTo>
                  <a:lnTo>
                    <a:pt x="12" y="0"/>
                  </a:lnTo>
                  <a:lnTo>
                    <a:pt x="7" y="1"/>
                  </a:lnTo>
                  <a:lnTo>
                    <a:pt x="4" y="3"/>
                  </a:lnTo>
                  <a:lnTo>
                    <a:pt x="1" y="7"/>
                  </a:lnTo>
                  <a:lnTo>
                    <a:pt x="0" y="12"/>
                  </a:lnTo>
                  <a:lnTo>
                    <a:pt x="0" y="711"/>
                  </a:lnTo>
                  <a:lnTo>
                    <a:pt x="1" y="715"/>
                  </a:lnTo>
                  <a:lnTo>
                    <a:pt x="4" y="719"/>
                  </a:lnTo>
                  <a:lnTo>
                    <a:pt x="7" y="721"/>
                  </a:lnTo>
                  <a:lnTo>
                    <a:pt x="12" y="722"/>
                  </a:lnTo>
                  <a:lnTo>
                    <a:pt x="542" y="722"/>
                  </a:lnTo>
                  <a:lnTo>
                    <a:pt x="546" y="721"/>
                  </a:lnTo>
                  <a:lnTo>
                    <a:pt x="550" y="719"/>
                  </a:lnTo>
                  <a:lnTo>
                    <a:pt x="552" y="715"/>
                  </a:lnTo>
                  <a:lnTo>
                    <a:pt x="553" y="711"/>
                  </a:lnTo>
                  <a:lnTo>
                    <a:pt x="553" y="205"/>
                  </a:lnTo>
                  <a:lnTo>
                    <a:pt x="552" y="200"/>
                  </a:lnTo>
                  <a:lnTo>
                    <a:pt x="550" y="196"/>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es-MX" noProof="1"/>
            </a:p>
          </p:txBody>
        </p:sp>
      </p:grpSp>
    </p:spTree>
    <p:extLst>
      <p:ext uri="{BB962C8B-B14F-4D97-AF65-F5344CB8AC3E}">
        <p14:creationId xmlns:p14="http://schemas.microsoft.com/office/powerpoint/2010/main" val="38465092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BBAC50-71DA-26C8-0A18-573317B8BC82}"/>
              </a:ext>
            </a:extLst>
          </p:cNvPr>
          <p:cNvSpPr txBox="1">
            <a:spLocks/>
          </p:cNvSpPr>
          <p:nvPr/>
        </p:nvSpPr>
        <p:spPr>
          <a:xfrm>
            <a:off x="875146" y="562428"/>
            <a:ext cx="10291553" cy="4928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400" b="1" dirty="0">
                <a:solidFill>
                  <a:srgbClr val="C00000"/>
                </a:solidFill>
              </a:rPr>
              <a:t>  Implementación de recomendaciones de auditoría del año 2022</a:t>
            </a:r>
          </a:p>
        </p:txBody>
      </p:sp>
      <p:sp>
        <p:nvSpPr>
          <p:cNvPr id="11" name="Marcador de número de diapositiva 10">
            <a:extLst>
              <a:ext uri="{FF2B5EF4-FFF2-40B4-BE49-F238E27FC236}">
                <a16:creationId xmlns:a16="http://schemas.microsoft.com/office/drawing/2014/main" id="{0C433E96-3BF1-E353-47FA-58C7BCED6CB4}"/>
              </a:ext>
            </a:extLst>
          </p:cNvPr>
          <p:cNvSpPr>
            <a:spLocks noGrp="1"/>
          </p:cNvSpPr>
          <p:nvPr>
            <p:ph type="sldNum" sz="quarter" idx="12"/>
          </p:nvPr>
        </p:nvSpPr>
        <p:spPr/>
        <p:txBody>
          <a:bodyPr/>
          <a:lstStyle/>
          <a:p>
            <a:fld id="{E391E93C-D7FD-40F9-BA37-0E9A46B54C72}" type="slidenum">
              <a:rPr lang="es-PE" smtClean="0"/>
              <a:pPr/>
              <a:t>44</a:t>
            </a:fld>
            <a:endParaRPr lang="es-PE" dirty="0"/>
          </a:p>
        </p:txBody>
      </p:sp>
      <p:graphicFrame>
        <p:nvGraphicFramePr>
          <p:cNvPr id="3" name="Tabla 6">
            <a:extLst>
              <a:ext uri="{FF2B5EF4-FFF2-40B4-BE49-F238E27FC236}">
                <a16:creationId xmlns:a16="http://schemas.microsoft.com/office/drawing/2014/main" id="{66EA6492-C696-186E-86BA-B21B8D9E22F8}"/>
              </a:ext>
            </a:extLst>
          </p:cNvPr>
          <p:cNvGraphicFramePr>
            <a:graphicFrameLocks noGrp="1"/>
          </p:cNvGraphicFramePr>
          <p:nvPr>
            <p:extLst>
              <p:ext uri="{D42A27DB-BD31-4B8C-83A1-F6EECF244321}">
                <p14:modId xmlns:p14="http://schemas.microsoft.com/office/powerpoint/2010/main" val="1193773881"/>
              </p:ext>
            </p:extLst>
          </p:nvPr>
        </p:nvGraphicFramePr>
        <p:xfrm>
          <a:off x="472901" y="1864512"/>
          <a:ext cx="11305309" cy="3937000"/>
        </p:xfrm>
        <a:graphic>
          <a:graphicData uri="http://schemas.openxmlformats.org/drawingml/2006/table">
            <a:tbl>
              <a:tblPr firstRow="1" bandRow="1">
                <a:tableStyleId>{7E9639D4-E3E2-4D34-9284-5A2195B3D0D7}</a:tableStyleId>
              </a:tblPr>
              <a:tblGrid>
                <a:gridCol w="6040582">
                  <a:extLst>
                    <a:ext uri="{9D8B030D-6E8A-4147-A177-3AD203B41FA5}">
                      <a16:colId xmlns:a16="http://schemas.microsoft.com/office/drawing/2014/main" val="2359675641"/>
                    </a:ext>
                  </a:extLst>
                </a:gridCol>
                <a:gridCol w="5264727">
                  <a:extLst>
                    <a:ext uri="{9D8B030D-6E8A-4147-A177-3AD203B41FA5}">
                      <a16:colId xmlns:a16="http://schemas.microsoft.com/office/drawing/2014/main" val="2945710965"/>
                    </a:ext>
                  </a:extLst>
                </a:gridCol>
              </a:tblGrid>
              <a:tr h="370840">
                <a:tc>
                  <a:txBody>
                    <a:bodyPr/>
                    <a:lstStyle/>
                    <a:p>
                      <a:pPr algn="ctr"/>
                      <a:r>
                        <a:rPr lang="es-ES" sz="1600" dirty="0"/>
                        <a:t>Recomendación</a:t>
                      </a:r>
                      <a:endParaRPr lang="es-PE" sz="1600" dirty="0"/>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ES" sz="1600" dirty="0"/>
                        <a:t>Plan de acción</a:t>
                      </a:r>
                      <a:endParaRPr lang="es-PE" sz="1600" dirty="0"/>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517555582"/>
                  </a:ext>
                </a:extLst>
              </a:tr>
              <a:tr h="428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500" dirty="0"/>
                        <a:t>1. </a:t>
                      </a:r>
                      <a:r>
                        <a:rPr kumimoji="0" lang="es-PE" sz="1500" b="0" u="none" strike="noStrike" kern="0" cap="none" spc="0" normalizeH="0" baseline="0" noProof="0" dirty="0">
                          <a:ln>
                            <a:noFill/>
                          </a:ln>
                          <a:solidFill>
                            <a:prstClr val="black"/>
                          </a:solidFill>
                          <a:effectLst/>
                          <a:uLnTx/>
                          <a:uFillTx/>
                        </a:rPr>
                        <a:t>Efectúe el monitoreo y supervisión a los equipos que se encargan del proceso de elaboración de la Cuenta General de la República.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s-PE" sz="1500" b="0" u="none" strike="noStrike" kern="0" cap="none" spc="0" normalizeH="0" baseline="0" noProof="0" dirty="0">
                          <a:ln>
                            <a:noFill/>
                          </a:ln>
                          <a:solidFill>
                            <a:prstClr val="black"/>
                          </a:solidFill>
                          <a:effectLst/>
                          <a:uLnTx/>
                          <a:uFillTx/>
                        </a:rPr>
                        <a:t>Se reforzarán los controles de calidad en relación a los formatos, gráficos y cuadros que se presentan en el documento.</a:t>
                      </a:r>
                      <a:endParaRPr lang="es-PE" sz="15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48527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500" dirty="0"/>
                        <a:t>2. </a:t>
                      </a:r>
                      <a:r>
                        <a:rPr kumimoji="0" lang="es-PE" sz="1500" b="0" u="none" strike="noStrike" kern="0" cap="none" spc="0" normalizeH="0" baseline="0" noProof="0" dirty="0">
                          <a:ln>
                            <a:noFill/>
                          </a:ln>
                          <a:solidFill>
                            <a:prstClr val="black"/>
                          </a:solidFill>
                          <a:effectLst/>
                          <a:uLnTx/>
                          <a:uFillTx/>
                        </a:rPr>
                        <a:t>Implemente mecanismos para asegurar que el proceso de depuración y sinceramiento contable se lleve a cabo de acuerdo a lo establecido en la Directiva 003-2021-EF/51.01.</a:t>
                      </a:r>
                    </a:p>
                    <a:p>
                      <a:endParaRPr lang="es-PE" sz="15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s-PE" sz="1500" b="0" u="none" strike="noStrike" kern="0" cap="none" spc="0" normalizeH="0" baseline="0" noProof="0" dirty="0">
                          <a:ln>
                            <a:noFill/>
                          </a:ln>
                          <a:solidFill>
                            <a:prstClr val="black"/>
                          </a:solidFill>
                          <a:effectLst/>
                          <a:uLnTx/>
                          <a:uFillTx/>
                        </a:rPr>
                        <a:t>La DGCP se encuentra desarrollando diversas actividades para asegurar el éxito de dicho proceso, tales como: visitas a las entidades tanto en Lima como provincias, capacitaciones a los contadores, mesas de trabajo, monitoreo a los importes depurados, etc. </a:t>
                      </a:r>
                      <a:endParaRPr lang="es-PE" sz="15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1335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500" b="0" u="none" strike="noStrike" kern="0" cap="none" spc="0" normalizeH="0" baseline="0" dirty="0">
                          <a:ln>
                            <a:noFill/>
                          </a:ln>
                          <a:solidFill>
                            <a:prstClr val="black"/>
                          </a:solidFill>
                          <a:effectLst/>
                          <a:uLnTx/>
                          <a:uFillTx/>
                        </a:rPr>
                        <a:t>3. Incorporar en la Cuenta General de la República 2023, el análisis de los aspectos económicos que comprenda el análisis sobre las finanzas públicas de la contracción de la economía y las medidas adoptadas por el gobierno, tanto en materia de ingresos como en materia de gasto.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500" b="0" u="none" strike="noStrike" kern="0" cap="none" spc="0" normalizeH="0" baseline="0" dirty="0">
                          <a:ln>
                            <a:noFill/>
                          </a:ln>
                          <a:solidFill>
                            <a:prstClr val="black"/>
                          </a:solidFill>
                          <a:effectLst/>
                          <a:uLnTx/>
                          <a:uFillTx/>
                        </a:rPr>
                        <a:t>Se incorporará dicha información en la Cuenta General de la República 2023.</a:t>
                      </a:r>
                    </a:p>
                    <a:p>
                      <a:endParaRPr kumimoji="0" lang="es-PE" sz="1500" b="0" i="0" u="none" strike="noStrike" kern="0" cap="none" spc="0" normalizeH="0" baseline="0" dirty="0">
                        <a:ln>
                          <a:noFill/>
                        </a:ln>
                        <a:solidFill>
                          <a:prstClr val="black"/>
                        </a:solidFill>
                        <a:effectLst/>
                        <a:uLnTx/>
                        <a:uFillTx/>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30945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500" b="0" u="none" strike="noStrike" kern="0" cap="none" spc="0" normalizeH="0" baseline="0" dirty="0">
                          <a:ln>
                            <a:noFill/>
                          </a:ln>
                          <a:solidFill>
                            <a:prstClr val="black"/>
                          </a:solidFill>
                          <a:effectLst/>
                          <a:uLnTx/>
                          <a:uFillTx/>
                        </a:rPr>
                        <a:t>4. Incorporar en la Cuenta General de la República 2023, la cuantificación de los pasivos contingentes referidos a las demandas con sentencias firmes y de las controversias internacionales de inversión concluidas.</a:t>
                      </a:r>
                      <a:endParaRPr kumimoji="0" lang="es-PE" sz="1500" b="0" i="0" u="none" strike="noStrike" kern="0" cap="none" spc="0" normalizeH="0" baseline="0" dirty="0">
                        <a:ln>
                          <a:noFill/>
                        </a:ln>
                        <a:solidFill>
                          <a:prstClr val="black"/>
                        </a:solidFill>
                        <a:effectLst/>
                        <a:uLnTx/>
                        <a:uFillTx/>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500" b="0" u="none" strike="noStrike" kern="0" cap="none" spc="0" normalizeH="0" baseline="0" dirty="0">
                          <a:ln>
                            <a:noFill/>
                          </a:ln>
                          <a:solidFill>
                            <a:prstClr val="black"/>
                          </a:solidFill>
                          <a:effectLst/>
                          <a:uLnTx/>
                          <a:uFillTx/>
                        </a:rPr>
                        <a:t>Se evaluará la incorporación de dicha información en la Cuenta General de la República 2023.</a:t>
                      </a:r>
                    </a:p>
                    <a:p>
                      <a:endParaRPr kumimoji="0" lang="es-PE" sz="1500" b="0" i="0" u="none" strike="noStrike" kern="0" cap="none" spc="0" normalizeH="0" baseline="0" dirty="0">
                        <a:ln>
                          <a:noFill/>
                        </a:ln>
                        <a:solidFill>
                          <a:prstClr val="black"/>
                        </a:solidFill>
                        <a:effectLst/>
                        <a:uLnTx/>
                        <a:uFillTx/>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0761848"/>
                  </a:ext>
                </a:extLst>
              </a:tr>
            </a:tbl>
          </a:graphicData>
        </a:graphic>
      </p:graphicFrame>
      <p:sp>
        <p:nvSpPr>
          <p:cNvPr id="4" name="CuadroTexto 3">
            <a:extLst>
              <a:ext uri="{FF2B5EF4-FFF2-40B4-BE49-F238E27FC236}">
                <a16:creationId xmlns:a16="http://schemas.microsoft.com/office/drawing/2014/main" id="{9E5D0181-FF98-5E9C-6D36-F3C5B2B40EDE}"/>
              </a:ext>
            </a:extLst>
          </p:cNvPr>
          <p:cNvSpPr txBox="1"/>
          <p:nvPr/>
        </p:nvSpPr>
        <p:spPr>
          <a:xfrm>
            <a:off x="426721" y="1306003"/>
            <a:ext cx="60174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000" b="1" i="0" strike="noStrike" kern="1200" cap="none" spc="0" normalizeH="0" baseline="0" noProof="0" dirty="0">
                <a:ln>
                  <a:noFill/>
                </a:ln>
                <a:solidFill>
                  <a:srgbClr val="C00000"/>
                </a:solidFill>
                <a:effectLst/>
                <a:uLnTx/>
                <a:uFillTx/>
                <a:latin typeface="Calibri" panose="020F0502020204030204"/>
                <a:ea typeface="+mn-ea"/>
                <a:cs typeface="+mn-cs"/>
              </a:rPr>
              <a:t>A la Dirección General de Contabilidad Pública:</a:t>
            </a:r>
          </a:p>
        </p:txBody>
      </p:sp>
    </p:spTree>
    <p:extLst>
      <p:ext uri="{BB962C8B-B14F-4D97-AF65-F5344CB8AC3E}">
        <p14:creationId xmlns:p14="http://schemas.microsoft.com/office/powerpoint/2010/main" val="6231411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BBAC50-71DA-26C8-0A18-573317B8BC82}"/>
              </a:ext>
            </a:extLst>
          </p:cNvPr>
          <p:cNvSpPr txBox="1">
            <a:spLocks/>
          </p:cNvSpPr>
          <p:nvPr/>
        </p:nvSpPr>
        <p:spPr>
          <a:xfrm>
            <a:off x="875146" y="562428"/>
            <a:ext cx="10291553" cy="4928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400" b="1" dirty="0">
                <a:solidFill>
                  <a:srgbClr val="C00000"/>
                </a:solidFill>
              </a:rPr>
              <a:t>  Implementación de recomendaciones de auditoría del año 2022</a:t>
            </a:r>
          </a:p>
        </p:txBody>
      </p:sp>
      <p:sp>
        <p:nvSpPr>
          <p:cNvPr id="11" name="Marcador de número de diapositiva 10">
            <a:extLst>
              <a:ext uri="{FF2B5EF4-FFF2-40B4-BE49-F238E27FC236}">
                <a16:creationId xmlns:a16="http://schemas.microsoft.com/office/drawing/2014/main" id="{0C433E96-3BF1-E353-47FA-58C7BCED6CB4}"/>
              </a:ext>
            </a:extLst>
          </p:cNvPr>
          <p:cNvSpPr>
            <a:spLocks noGrp="1"/>
          </p:cNvSpPr>
          <p:nvPr>
            <p:ph type="sldNum" sz="quarter" idx="12"/>
          </p:nvPr>
        </p:nvSpPr>
        <p:spPr/>
        <p:txBody>
          <a:bodyPr/>
          <a:lstStyle/>
          <a:p>
            <a:fld id="{E391E93C-D7FD-40F9-BA37-0E9A46B54C72}" type="slidenum">
              <a:rPr lang="es-PE" smtClean="0"/>
              <a:pPr/>
              <a:t>45</a:t>
            </a:fld>
            <a:endParaRPr lang="es-PE" dirty="0"/>
          </a:p>
        </p:txBody>
      </p:sp>
      <p:sp>
        <p:nvSpPr>
          <p:cNvPr id="4" name="CuadroTexto 3">
            <a:extLst>
              <a:ext uri="{FF2B5EF4-FFF2-40B4-BE49-F238E27FC236}">
                <a16:creationId xmlns:a16="http://schemas.microsoft.com/office/drawing/2014/main" id="{9E5D0181-FF98-5E9C-6D36-F3C5B2B40EDE}"/>
              </a:ext>
            </a:extLst>
          </p:cNvPr>
          <p:cNvSpPr txBox="1"/>
          <p:nvPr/>
        </p:nvSpPr>
        <p:spPr>
          <a:xfrm>
            <a:off x="426721" y="1306003"/>
            <a:ext cx="60174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000" b="1" i="0" strike="noStrike" kern="1200" cap="none" spc="0" normalizeH="0" baseline="0" noProof="0" dirty="0">
                <a:ln>
                  <a:noFill/>
                </a:ln>
                <a:solidFill>
                  <a:srgbClr val="C00000"/>
                </a:solidFill>
                <a:effectLst/>
                <a:uLnTx/>
                <a:uFillTx/>
                <a:latin typeface="Calibri" panose="020F0502020204030204"/>
                <a:ea typeface="+mn-ea"/>
                <a:cs typeface="+mn-cs"/>
              </a:rPr>
              <a:t>A la Dirección General de Presupuesto Público:</a:t>
            </a:r>
          </a:p>
        </p:txBody>
      </p:sp>
      <p:graphicFrame>
        <p:nvGraphicFramePr>
          <p:cNvPr id="5" name="Tabla 6">
            <a:extLst>
              <a:ext uri="{FF2B5EF4-FFF2-40B4-BE49-F238E27FC236}">
                <a16:creationId xmlns:a16="http://schemas.microsoft.com/office/drawing/2014/main" id="{31F181FF-1AAA-B4C3-8ADE-77AA61FA2118}"/>
              </a:ext>
            </a:extLst>
          </p:cNvPr>
          <p:cNvGraphicFramePr>
            <a:graphicFrameLocks noGrp="1"/>
          </p:cNvGraphicFramePr>
          <p:nvPr>
            <p:extLst>
              <p:ext uri="{D42A27DB-BD31-4B8C-83A1-F6EECF244321}">
                <p14:modId xmlns:p14="http://schemas.microsoft.com/office/powerpoint/2010/main" val="3796260067"/>
              </p:ext>
            </p:extLst>
          </p:nvPr>
        </p:nvGraphicFramePr>
        <p:xfrm>
          <a:off x="525285" y="1826186"/>
          <a:ext cx="11232606" cy="3965134"/>
        </p:xfrm>
        <a:graphic>
          <a:graphicData uri="http://schemas.openxmlformats.org/drawingml/2006/table">
            <a:tbl>
              <a:tblPr firstRow="1" bandRow="1">
                <a:tableStyleId>{7E9639D4-E3E2-4D34-9284-5A2195B3D0D7}</a:tableStyleId>
              </a:tblPr>
              <a:tblGrid>
                <a:gridCol w="11232606">
                  <a:extLst>
                    <a:ext uri="{9D8B030D-6E8A-4147-A177-3AD203B41FA5}">
                      <a16:colId xmlns:a16="http://schemas.microsoft.com/office/drawing/2014/main" val="2359675641"/>
                    </a:ext>
                  </a:extLst>
                </a:gridCol>
              </a:tblGrid>
              <a:tr h="529739">
                <a:tc>
                  <a:txBody>
                    <a:bodyPr/>
                    <a:lstStyle/>
                    <a:p>
                      <a:pPr algn="ctr">
                        <a:lnSpc>
                          <a:spcPct val="150000"/>
                        </a:lnSpc>
                      </a:pPr>
                      <a:r>
                        <a:rPr lang="es-ES" sz="1600" dirty="0">
                          <a:latin typeface="+mn-lt"/>
                        </a:rPr>
                        <a:t>Recomendación</a:t>
                      </a:r>
                      <a:endParaRPr lang="es-PE" sz="1600" dirty="0">
                        <a:latin typeface="+mn-lt"/>
                      </a:endParaRPr>
                    </a:p>
                  </a:txBody>
                  <a:tcPr>
                    <a:solidFill>
                      <a:srgbClr val="C00000"/>
                    </a:solidFill>
                  </a:tcPr>
                </a:tc>
                <a:extLst>
                  <a:ext uri="{0D108BD9-81ED-4DB2-BD59-A6C34878D82A}">
                    <a16:rowId xmlns:a16="http://schemas.microsoft.com/office/drawing/2014/main" val="2517555582"/>
                  </a:ext>
                </a:extLst>
              </a:tr>
              <a:tr h="3977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latin typeface="+mn-lt"/>
                        </a:rPr>
                        <a:t>1. I</a:t>
                      </a:r>
                      <a:r>
                        <a:rPr lang="es-PE" sz="1600" dirty="0" err="1">
                          <a:latin typeface="+mn-lt"/>
                          <a:ea typeface="Calibri" panose="020F0502020204030204" pitchFamily="34" charset="0"/>
                          <a:cs typeface="Times New Roman" panose="02020603050405020304" pitchFamily="18" charset="0"/>
                        </a:rPr>
                        <a:t>mplementar</a:t>
                      </a:r>
                      <a:r>
                        <a:rPr lang="es-PE" sz="1600" dirty="0">
                          <a:latin typeface="+mn-lt"/>
                          <a:ea typeface="Calibri" panose="020F0502020204030204" pitchFamily="34" charset="0"/>
                          <a:cs typeface="Times New Roman" panose="02020603050405020304" pitchFamily="18" charset="0"/>
                        </a:rPr>
                        <a:t> mecanismos de monitoreo a la ejecución presupuestal, por indicadores que componen los programas presupuestales.</a:t>
                      </a:r>
                      <a:endParaRPr kumimoji="0" lang="es-PE" sz="1600" b="0" u="none" strike="noStrike" kern="0" cap="none" spc="0" normalizeH="0" baseline="0" noProof="0" dirty="0">
                        <a:ln>
                          <a:noFill/>
                        </a:ln>
                        <a:solidFill>
                          <a:prstClr val="black"/>
                        </a:solidFill>
                        <a:effectLst/>
                        <a:uLnTx/>
                        <a:uFillTx/>
                        <a:latin typeface="+mn-lt"/>
                      </a:endParaRPr>
                    </a:p>
                  </a:txBody>
                  <a:tcPr/>
                </a:tc>
                <a:extLst>
                  <a:ext uri="{0D108BD9-81ED-4DB2-BD59-A6C34878D82A}">
                    <a16:rowId xmlns:a16="http://schemas.microsoft.com/office/drawing/2014/main" val="454852752"/>
                  </a:ext>
                </a:extLst>
              </a:tr>
              <a:tr h="687079">
                <a:tc>
                  <a:txBody>
                    <a:bodyPr/>
                    <a:lstStyle/>
                    <a:p>
                      <a:pPr algn="just" defTabSz="357188">
                        <a:spcBef>
                          <a:spcPts val="600"/>
                        </a:spcBef>
                        <a:spcAft>
                          <a:spcPts val="600"/>
                        </a:spcAft>
                      </a:pPr>
                      <a:r>
                        <a:rPr lang="es-ES" sz="1600" dirty="0">
                          <a:latin typeface="+mn-lt"/>
                        </a:rPr>
                        <a:t>2. I</a:t>
                      </a:r>
                      <a:r>
                        <a:rPr lang="es-PE" sz="1600" dirty="0" err="1">
                          <a:latin typeface="+mn-lt"/>
                          <a:ea typeface="Calibri" panose="020F0502020204030204" pitchFamily="34" charset="0"/>
                          <a:cs typeface="Times New Roman" panose="02020603050405020304" pitchFamily="18" charset="0"/>
                        </a:rPr>
                        <a:t>mplementar</a:t>
                      </a:r>
                      <a:r>
                        <a:rPr lang="es-PE" sz="1600" dirty="0">
                          <a:latin typeface="+mn-lt"/>
                          <a:ea typeface="Calibri" panose="020F0502020204030204" pitchFamily="34" charset="0"/>
                          <a:cs typeface="Times New Roman" panose="02020603050405020304" pitchFamily="18" charset="0"/>
                        </a:rPr>
                        <a:t> mecanismos de monitoreo que permita advertir las limitaciones de cierre de brecha de los indicadores de los programas presupuestales.</a:t>
                      </a:r>
                      <a:endParaRPr lang="es-PE" sz="1600" dirty="0">
                        <a:latin typeface="+mn-lt"/>
                      </a:endParaRPr>
                    </a:p>
                  </a:txBody>
                  <a:tcPr/>
                </a:tc>
                <a:extLst>
                  <a:ext uri="{0D108BD9-81ED-4DB2-BD59-A6C34878D82A}">
                    <a16:rowId xmlns:a16="http://schemas.microsoft.com/office/drawing/2014/main" val="332133511"/>
                  </a:ext>
                </a:extLst>
              </a:tr>
              <a:tr h="687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600" b="0" u="none" strike="noStrike" kern="0" cap="none" spc="0" normalizeH="0" baseline="0" dirty="0">
                          <a:ln>
                            <a:noFill/>
                          </a:ln>
                          <a:solidFill>
                            <a:prstClr val="black"/>
                          </a:solidFill>
                          <a:effectLst/>
                          <a:uLnTx/>
                          <a:uFillTx/>
                          <a:latin typeface="+mn-lt"/>
                        </a:rPr>
                        <a:t>3. I</a:t>
                      </a:r>
                      <a:r>
                        <a:rPr lang="es-PE" sz="1600" dirty="0">
                          <a:latin typeface="+mn-lt"/>
                          <a:ea typeface="Calibri" panose="020F0502020204030204" pitchFamily="34" charset="0"/>
                          <a:cs typeface="Times New Roman" panose="02020603050405020304" pitchFamily="18" charset="0"/>
                        </a:rPr>
                        <a:t>mplementar mecanismos de seguimiento a las transferencias de recursos para la inversión pública a los gobiernos subnacionales, principalmente a los locales.</a:t>
                      </a:r>
                      <a:endParaRPr kumimoji="0" lang="es-PE" sz="1600" b="0" u="none" strike="noStrike" kern="0" cap="none" spc="0" normalizeH="0" baseline="0" dirty="0">
                        <a:ln>
                          <a:noFill/>
                        </a:ln>
                        <a:solidFill>
                          <a:prstClr val="black"/>
                        </a:solidFill>
                        <a:effectLst/>
                        <a:uLnTx/>
                        <a:uFillTx/>
                        <a:latin typeface="+mn-lt"/>
                      </a:endParaRPr>
                    </a:p>
                  </a:txBody>
                  <a:tcPr/>
                </a:tc>
                <a:extLst>
                  <a:ext uri="{0D108BD9-81ED-4DB2-BD59-A6C34878D82A}">
                    <a16:rowId xmlns:a16="http://schemas.microsoft.com/office/drawing/2014/main" val="1233094533"/>
                  </a:ext>
                </a:extLst>
              </a:tr>
              <a:tr h="687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600" b="0" u="none" strike="noStrike" kern="0" cap="none" spc="0" normalizeH="0" baseline="0" dirty="0">
                          <a:ln>
                            <a:noFill/>
                          </a:ln>
                          <a:solidFill>
                            <a:prstClr val="black"/>
                          </a:solidFill>
                          <a:effectLst/>
                          <a:uLnTx/>
                          <a:uFillTx/>
                          <a:latin typeface="+mn-lt"/>
                        </a:rPr>
                        <a:t>4. I</a:t>
                      </a:r>
                      <a:r>
                        <a:rPr lang="es-PE" sz="1600" dirty="0">
                          <a:latin typeface="+mn-lt"/>
                          <a:ea typeface="Calibri" panose="020F0502020204030204" pitchFamily="34" charset="0"/>
                          <a:cs typeface="Times New Roman" panose="02020603050405020304" pitchFamily="18" charset="0"/>
                        </a:rPr>
                        <a:t>mplementar mecanismos para el análisis de los factores determinantes de los resultados de los indicadores de desempeño de los programas presupuestales. </a:t>
                      </a:r>
                      <a:endParaRPr kumimoji="0" lang="es-PE" sz="1600" b="0" i="0" u="none" strike="noStrike" kern="0" cap="none" spc="0" normalizeH="0" baseline="0" dirty="0">
                        <a:ln>
                          <a:noFill/>
                        </a:ln>
                        <a:solidFill>
                          <a:prstClr val="black"/>
                        </a:solidFill>
                        <a:effectLst/>
                        <a:uLnTx/>
                        <a:uFillTx/>
                        <a:latin typeface="+mn-lt"/>
                        <a:cs typeface="Times New Roman" panose="02020603050405020304" pitchFamily="18" charset="0"/>
                      </a:endParaRPr>
                    </a:p>
                  </a:txBody>
                  <a:tcPr/>
                </a:tc>
                <a:extLst>
                  <a:ext uri="{0D108BD9-81ED-4DB2-BD59-A6C34878D82A}">
                    <a16:rowId xmlns:a16="http://schemas.microsoft.com/office/drawing/2014/main" val="590761848"/>
                  </a:ext>
                </a:extLst>
              </a:tr>
              <a:tr h="976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600" b="0" u="none" strike="noStrike" kern="0" cap="none" spc="0" normalizeH="0" baseline="0" dirty="0">
                          <a:ln>
                            <a:noFill/>
                          </a:ln>
                          <a:solidFill>
                            <a:prstClr val="black"/>
                          </a:solidFill>
                          <a:effectLst/>
                          <a:uLnTx/>
                          <a:uFillTx/>
                          <a:latin typeface="+mn-lt"/>
                          <a:ea typeface="+mn-ea"/>
                          <a:cs typeface="+mn-cs"/>
                        </a:rPr>
                        <a:t>5. Disponer que la información de la ejecución presupuestal de los programas sociales y programas presupuestales de gasto social, incluidas en la Cuenta General de la República, se presenten de manera desagregada y que la ejecución de metas físicas y avance del desempeño estén referidas al gasto social.</a:t>
                      </a:r>
                      <a:endParaRPr kumimoji="0" lang="es-PE" sz="1600" b="0" i="0" u="none" strike="noStrike" kern="0" cap="none" spc="0" normalizeH="0" baseline="0" dirty="0">
                        <a:ln>
                          <a:noFill/>
                        </a:ln>
                        <a:solidFill>
                          <a:prstClr val="black"/>
                        </a:solidFill>
                        <a:effectLst/>
                        <a:uLnTx/>
                        <a:uFillTx/>
                        <a:latin typeface="+mn-lt"/>
                        <a:cs typeface="Times New Roman" panose="02020603050405020304" pitchFamily="18" charset="0"/>
                      </a:endParaRPr>
                    </a:p>
                  </a:txBody>
                  <a:tcPr/>
                </a:tc>
                <a:extLst>
                  <a:ext uri="{0D108BD9-81ED-4DB2-BD59-A6C34878D82A}">
                    <a16:rowId xmlns:a16="http://schemas.microsoft.com/office/drawing/2014/main" val="2208156022"/>
                  </a:ext>
                </a:extLst>
              </a:tr>
            </a:tbl>
          </a:graphicData>
        </a:graphic>
      </p:graphicFrame>
    </p:spTree>
    <p:extLst>
      <p:ext uri="{BB962C8B-B14F-4D97-AF65-F5344CB8AC3E}">
        <p14:creationId xmlns:p14="http://schemas.microsoft.com/office/powerpoint/2010/main" val="34300153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FAF72B15-C487-4C8E-16C5-6629F161ACA3}"/>
              </a:ext>
            </a:extLst>
          </p:cNvPr>
          <p:cNvSpPr txBox="1">
            <a:spLocks/>
          </p:cNvSpPr>
          <p:nvPr/>
        </p:nvSpPr>
        <p:spPr>
          <a:xfrm>
            <a:off x="824041" y="1633120"/>
            <a:ext cx="2707002" cy="669850"/>
          </a:xfrm>
          <a:prstGeom prst="rect">
            <a:avLst/>
          </a:prstGeom>
          <a:noFill/>
        </p:spPr>
        <p:txBody>
          <a:bodyPr vert="horz" lIns="51438" tIns="25719" rIns="51438" bIns="25719"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PE" sz="3200" b="1" i="0" u="sng"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Agenda</a:t>
            </a:r>
          </a:p>
        </p:txBody>
      </p:sp>
      <p:sp>
        <p:nvSpPr>
          <p:cNvPr id="5" name="CuadroTexto 4">
            <a:extLst>
              <a:ext uri="{FF2B5EF4-FFF2-40B4-BE49-F238E27FC236}">
                <a16:creationId xmlns:a16="http://schemas.microsoft.com/office/drawing/2014/main" id="{99AE8DE7-B90B-104F-E257-767500646190}"/>
              </a:ext>
            </a:extLst>
          </p:cNvPr>
          <p:cNvSpPr txBox="1"/>
          <p:nvPr/>
        </p:nvSpPr>
        <p:spPr>
          <a:xfrm>
            <a:off x="1323930" y="2665311"/>
            <a:ext cx="8863779" cy="2585323"/>
          </a:xfrm>
          <a:prstGeom prst="rect">
            <a:avLst/>
          </a:prstGeom>
          <a:noFill/>
        </p:spPr>
        <p:txBody>
          <a:bodyPr wrap="square" rtlCol="0">
            <a:spAutoFit/>
          </a:bodyPr>
          <a:lstStyle/>
          <a:p>
            <a:pPr marL="360363" marR="0" lvl="0" indent="-360363" algn="l" defTabSz="914400" rtl="0" eaLnBrk="1" fontAlgn="auto" latinLnBrk="0" hangingPunct="1">
              <a:lnSpc>
                <a:spcPct val="100000"/>
              </a:lnSpc>
              <a:spcBef>
                <a:spcPts val="0"/>
              </a:spcBef>
              <a:spcAft>
                <a:spcPts val="0"/>
              </a:spcAft>
              <a:buClrTx/>
              <a:buSzTx/>
              <a:buFont typeface="+mj-lt"/>
              <a:buAutoNum type="romanUcPeriod"/>
              <a:tabLst/>
              <a:defRPr/>
            </a:pPr>
            <a:r>
              <a:rPr kumimoji="0" lang="es-PE" sz="1800" b="0" i="0" u="none" strike="noStrike" kern="1200" cap="none" spc="0" normalizeH="0" baseline="0" noProof="0" dirty="0">
                <a:ln>
                  <a:noFill/>
                </a:ln>
                <a:solidFill>
                  <a:srgbClr val="E7E6E6">
                    <a:lumMod val="75000"/>
                  </a:srgbClr>
                </a:solidFill>
                <a:effectLst/>
                <a:uLnTx/>
                <a:uFillTx/>
                <a:latin typeface="Calibri" panose="020F0502020204030204"/>
                <a:ea typeface="+mn-ea"/>
                <a:cs typeface="Arial" panose="020B0604020202020204" pitchFamily="34" charset="0"/>
              </a:rPr>
              <a:t>La Cuenta General de la República</a:t>
            </a:r>
          </a:p>
          <a:p>
            <a:pPr marL="360363" marR="0" lvl="0" indent="-360363" algn="l"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360363" marR="0" lvl="0" indent="-360363" algn="l" defTabSz="914400" rtl="0" eaLnBrk="1" fontAlgn="auto" latinLnBrk="0" hangingPunct="1">
              <a:lnSpc>
                <a:spcPct val="100000"/>
              </a:lnSpc>
              <a:spcBef>
                <a:spcPts val="0"/>
              </a:spcBef>
              <a:spcAft>
                <a:spcPts val="0"/>
              </a:spcAft>
              <a:buClrTx/>
              <a:buSzTx/>
              <a:buFontTx/>
              <a:buAutoNum type="romanUcPeriod" startAt="2"/>
              <a:tabLst/>
              <a:defRPr/>
            </a:pPr>
            <a:r>
              <a:rPr kumimoji="0" lang="es-PE" sz="1800" b="0" i="0" u="none" strike="noStrike" kern="1200" cap="none" spc="0" normalizeH="0" baseline="0" noProof="0" dirty="0">
                <a:ln>
                  <a:noFill/>
                </a:ln>
                <a:solidFill>
                  <a:srgbClr val="E7E6E6">
                    <a:lumMod val="75000"/>
                  </a:srgbClr>
                </a:solidFill>
                <a:effectLst/>
                <a:uLnTx/>
                <a:uFillTx/>
                <a:latin typeface="Calibri" panose="020F0502020204030204"/>
                <a:ea typeface="+mn-ea"/>
                <a:cs typeface="Arial" panose="020B0604020202020204" pitchFamily="34" charset="0"/>
              </a:rPr>
              <a:t>Mejoras relevantes incorporadas en el Informe de la Cuenta General de la República </a:t>
            </a:r>
          </a:p>
          <a:p>
            <a:pPr marL="360363" marR="0" lvl="0" indent="-360363" algn="l"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endParaRPr kumimoji="0" lang="es-PE" sz="1800" b="0"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a:p>
            <a:pPr marL="360363" marR="0" lvl="0" indent="-360363" algn="l" defTabSz="914400" rtl="0" eaLnBrk="1" fontAlgn="auto" latinLnBrk="0" hangingPunct="1">
              <a:lnSpc>
                <a:spcPct val="100000"/>
              </a:lnSpc>
              <a:spcBef>
                <a:spcPts val="0"/>
              </a:spcBef>
              <a:spcAft>
                <a:spcPts val="0"/>
              </a:spcAft>
              <a:buClrTx/>
              <a:buSzTx/>
              <a:buFontTx/>
              <a:buAutoNum type="romanUcPeriod" startAt="3"/>
              <a:tabLst/>
              <a:defRPr/>
            </a:pPr>
            <a:r>
              <a:rPr kumimoji="0" lang="es-PE" sz="1800" i="0" u="none" strike="noStrike" kern="1200" cap="none" spc="0" normalizeH="0" baseline="0" noProof="0" dirty="0">
                <a:ln>
                  <a:noFill/>
                </a:ln>
                <a:solidFill>
                  <a:schemeClr val="bg2">
                    <a:lumMod val="75000"/>
                  </a:schemeClr>
                </a:solidFill>
                <a:effectLst/>
                <a:uLnTx/>
                <a:uFillTx/>
                <a:latin typeface="Calibri" panose="020F0502020204030204"/>
                <a:ea typeface="+mn-ea"/>
                <a:cs typeface="Arial" panose="020B0604020202020204" pitchFamily="34" charset="0"/>
              </a:rPr>
              <a:t>Resultados de la Cuenta General de la República 2022</a:t>
            </a:r>
          </a:p>
          <a:p>
            <a:pPr marL="360363" marR="0" lvl="0" indent="-360363" algn="l" defTabSz="914400" rtl="0" eaLnBrk="1" fontAlgn="auto" latinLnBrk="0" hangingPunct="1">
              <a:lnSpc>
                <a:spcPct val="100000"/>
              </a:lnSpc>
              <a:spcBef>
                <a:spcPts val="0"/>
              </a:spcBef>
              <a:spcAft>
                <a:spcPts val="0"/>
              </a:spcAft>
              <a:buClrTx/>
              <a:buSzTx/>
              <a:buFontTx/>
              <a:buAutoNum type="romanUcPeriod" startAt="3"/>
              <a:tabLst/>
              <a:defRPr/>
            </a:pPr>
            <a:endParaRPr kumimoji="0" lang="es-PE" sz="1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anose="020B0604020202020204" pitchFamily="34" charset="0"/>
            </a:endParaRPr>
          </a:p>
          <a:p>
            <a:pPr marL="360363" indent="-360363">
              <a:buFontTx/>
              <a:buAutoNum type="romanUcPeriod" startAt="3"/>
              <a:defRPr/>
            </a:pPr>
            <a:r>
              <a:rPr lang="es-PE" dirty="0">
                <a:solidFill>
                  <a:schemeClr val="bg2">
                    <a:lumMod val="75000"/>
                  </a:schemeClr>
                </a:solidFill>
                <a:latin typeface="Calibri" panose="020F0502020204030204"/>
                <a:cs typeface="Arial" panose="020B0604020202020204" pitchFamily="34" charset="0"/>
              </a:rPr>
              <a:t>Estatus de la implementación de las recomendaciones de auditoría</a:t>
            </a:r>
          </a:p>
          <a:p>
            <a:pPr>
              <a:defRPr/>
            </a:pPr>
            <a:r>
              <a:rPr lang="es-PE" dirty="0">
                <a:solidFill>
                  <a:schemeClr val="bg2">
                    <a:lumMod val="75000"/>
                  </a:schemeClr>
                </a:solidFill>
                <a:latin typeface="Calibri" panose="020F0502020204030204"/>
                <a:cs typeface="Arial" panose="020B0604020202020204" pitchFamily="34" charset="0"/>
              </a:rPr>
              <a:t>  </a:t>
            </a:r>
          </a:p>
          <a:p>
            <a:pPr defTabSz="360363">
              <a:defRPr/>
            </a:pPr>
            <a:r>
              <a:rPr kumimoji="0" lang="es-PE" sz="1800" b="1" i="0" u="none" strike="noStrike" kern="1200" cap="none" spc="0" normalizeH="0" baseline="0" noProof="0" dirty="0">
                <a:ln>
                  <a:noFill/>
                </a:ln>
                <a:effectLst/>
                <a:uLnTx/>
                <a:uFillTx/>
                <a:latin typeface="Calibri" panose="020F0502020204030204"/>
                <a:ea typeface="+mn-ea"/>
                <a:cs typeface="Arial" panose="020B0604020202020204" pitchFamily="34" charset="0"/>
              </a:rPr>
              <a:t>V.	</a:t>
            </a:r>
            <a:r>
              <a:rPr lang="es-PE" b="1" dirty="0">
                <a:latin typeface="Calibri" panose="020F0502020204030204"/>
                <a:cs typeface="Arial" panose="020B0604020202020204" pitchFamily="34" charset="0"/>
              </a:rPr>
              <a:t>Conclusiones</a:t>
            </a:r>
            <a:endParaRPr lang="en-US" b="1" dirty="0">
              <a:latin typeface="Calibri" panose="020F0502020204030204"/>
              <a:cs typeface="Arial" panose="020B0604020202020204" pitchFamily="34" charset="0"/>
            </a:endParaRPr>
          </a:p>
        </p:txBody>
      </p:sp>
      <p:sp>
        <p:nvSpPr>
          <p:cNvPr id="10" name="Marcador de número de diapositiva 9">
            <a:extLst>
              <a:ext uri="{FF2B5EF4-FFF2-40B4-BE49-F238E27FC236}">
                <a16:creationId xmlns:a16="http://schemas.microsoft.com/office/drawing/2014/main" id="{B2FA4E74-0006-3372-2F1D-D3B970C7B2F9}"/>
              </a:ext>
            </a:extLst>
          </p:cNvPr>
          <p:cNvSpPr>
            <a:spLocks noGrp="1"/>
          </p:cNvSpPr>
          <p:nvPr>
            <p:ph type="sldNum" sz="quarter" idx="12"/>
          </p:nvPr>
        </p:nvSpPr>
        <p:spPr/>
        <p:txBody>
          <a:bodyPr/>
          <a:lstStyle/>
          <a:p>
            <a:fld id="{E391E93C-D7FD-40F9-BA37-0E9A46B54C72}" type="slidenum">
              <a:rPr lang="es-PE" smtClean="0"/>
              <a:pPr/>
              <a:t>46</a:t>
            </a:fld>
            <a:endParaRPr lang="es-PE" dirty="0"/>
          </a:p>
        </p:txBody>
      </p:sp>
    </p:spTree>
    <p:extLst>
      <p:ext uri="{BB962C8B-B14F-4D97-AF65-F5344CB8AC3E}">
        <p14:creationId xmlns:p14="http://schemas.microsoft.com/office/powerpoint/2010/main" val="40998395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BBAC50-71DA-26C8-0A18-573317B8BC82}"/>
              </a:ext>
            </a:extLst>
          </p:cNvPr>
          <p:cNvSpPr txBox="1">
            <a:spLocks/>
          </p:cNvSpPr>
          <p:nvPr/>
        </p:nvSpPr>
        <p:spPr>
          <a:xfrm>
            <a:off x="542637" y="555899"/>
            <a:ext cx="10291553" cy="4928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400" b="1" dirty="0">
                <a:solidFill>
                  <a:srgbClr val="C00000"/>
                </a:solidFill>
              </a:rPr>
              <a:t>Conclusiones (1/2)</a:t>
            </a:r>
          </a:p>
        </p:txBody>
      </p:sp>
      <p:sp>
        <p:nvSpPr>
          <p:cNvPr id="11" name="Marcador de número de diapositiva 10">
            <a:extLst>
              <a:ext uri="{FF2B5EF4-FFF2-40B4-BE49-F238E27FC236}">
                <a16:creationId xmlns:a16="http://schemas.microsoft.com/office/drawing/2014/main" id="{0C433E96-3BF1-E353-47FA-58C7BCED6CB4}"/>
              </a:ext>
            </a:extLst>
          </p:cNvPr>
          <p:cNvSpPr>
            <a:spLocks noGrp="1"/>
          </p:cNvSpPr>
          <p:nvPr>
            <p:ph type="sldNum" sz="quarter" idx="12"/>
          </p:nvPr>
        </p:nvSpPr>
        <p:spPr/>
        <p:txBody>
          <a:bodyPr/>
          <a:lstStyle/>
          <a:p>
            <a:fld id="{E391E93C-D7FD-40F9-BA37-0E9A46B54C72}" type="slidenum">
              <a:rPr lang="es-PE" smtClean="0"/>
              <a:pPr/>
              <a:t>47</a:t>
            </a:fld>
            <a:endParaRPr lang="es-PE" dirty="0"/>
          </a:p>
        </p:txBody>
      </p:sp>
      <p:sp>
        <p:nvSpPr>
          <p:cNvPr id="3" name="Google Shape;190;g23e9a93f607_9_59">
            <a:extLst>
              <a:ext uri="{FF2B5EF4-FFF2-40B4-BE49-F238E27FC236}">
                <a16:creationId xmlns:a16="http://schemas.microsoft.com/office/drawing/2014/main" id="{9C6303EF-3053-BCD7-C54B-55B8CE6025D5}"/>
              </a:ext>
            </a:extLst>
          </p:cNvPr>
          <p:cNvSpPr txBox="1"/>
          <p:nvPr/>
        </p:nvSpPr>
        <p:spPr>
          <a:xfrm>
            <a:off x="1136072" y="1298153"/>
            <a:ext cx="10291553" cy="1076949"/>
          </a:xfrm>
          <a:prstGeom prst="rect">
            <a:avLst/>
          </a:prstGeom>
          <a:noFill/>
          <a:ln>
            <a:noFill/>
          </a:ln>
        </p:spPr>
        <p:txBody>
          <a:bodyPr spcFirstLastPara="1" wrap="square" lIns="121787" tIns="121787" rIns="121787" bIns="121787" anchor="t" anchorCtr="0">
            <a:spAutoFit/>
          </a:bodyPr>
          <a:lstStyle/>
          <a:p>
            <a:pPr algn="just">
              <a:buClr>
                <a:srgbClr val="000000"/>
              </a:buClr>
              <a:buSzPts val="1400"/>
            </a:pPr>
            <a:r>
              <a:rPr lang="es-ES" dirty="0">
                <a:latin typeface="Calibri"/>
                <a:ea typeface="Calibri"/>
                <a:cs typeface="Calibri"/>
                <a:sym typeface="Calibri"/>
              </a:rPr>
              <a:t>La Cuenta General de la República es el instrumento de gestión pública más completo, que contiene información financiera, presupuestaria, deuda pública, inversión y otra información relevante de todas las entidades del Sector Público, sin excepción, durante un ejercicio fiscal.</a:t>
            </a:r>
          </a:p>
        </p:txBody>
      </p:sp>
      <p:sp>
        <p:nvSpPr>
          <p:cNvPr id="8" name="Google Shape;194;g23e9a93f607_9_59">
            <a:extLst>
              <a:ext uri="{FF2B5EF4-FFF2-40B4-BE49-F238E27FC236}">
                <a16:creationId xmlns:a16="http://schemas.microsoft.com/office/drawing/2014/main" id="{4119F21B-14AC-C779-C6AB-DFCCE5A1C694}"/>
              </a:ext>
            </a:extLst>
          </p:cNvPr>
          <p:cNvSpPr/>
          <p:nvPr/>
        </p:nvSpPr>
        <p:spPr>
          <a:xfrm>
            <a:off x="400855" y="1499263"/>
            <a:ext cx="597846" cy="577465"/>
          </a:xfrm>
          <a:prstGeom prst="ellipse">
            <a:avLst/>
          </a:prstGeom>
          <a:solidFill>
            <a:srgbClr val="BC0000"/>
          </a:solidFill>
          <a:ln w="19050" cap="flat" cmpd="sng">
            <a:solidFill>
              <a:srgbClr val="FFFFFF"/>
            </a:solidFill>
            <a:prstDash val="solid"/>
            <a:miter lim="800000"/>
            <a:headEnd type="none" w="sm" len="sm"/>
            <a:tailEnd type="none" w="sm" len="sm"/>
          </a:ln>
        </p:spPr>
        <p:txBody>
          <a:bodyPr spcFirstLastPara="1" wrap="square" lIns="121787" tIns="60877" rIns="121787" bIns="60877" anchor="ctr" anchorCtr="0">
            <a:noAutofit/>
          </a:bodyPr>
          <a:lstStyle/>
          <a:p>
            <a:pPr algn="ctr">
              <a:buClr>
                <a:srgbClr val="FFFFFF"/>
              </a:buClr>
              <a:buSzPts val="1800"/>
            </a:pPr>
            <a:r>
              <a:rPr lang="es-PE" sz="2398" b="1" dirty="0">
                <a:solidFill>
                  <a:srgbClr val="FFFFFF"/>
                </a:solidFill>
                <a:latin typeface="Arial"/>
                <a:ea typeface="Arial"/>
                <a:cs typeface="Arial"/>
                <a:sym typeface="Arial"/>
              </a:rPr>
              <a:t>1</a:t>
            </a:r>
            <a:endParaRPr sz="2398" b="1" dirty="0">
              <a:solidFill>
                <a:srgbClr val="FFFFFF"/>
              </a:solidFill>
              <a:latin typeface="Arial"/>
              <a:ea typeface="Arial"/>
              <a:cs typeface="Arial"/>
              <a:sym typeface="Arial"/>
            </a:endParaRPr>
          </a:p>
        </p:txBody>
      </p:sp>
      <p:sp>
        <p:nvSpPr>
          <p:cNvPr id="9" name="Google Shape;195;g23e9a93f607_9_59">
            <a:extLst>
              <a:ext uri="{FF2B5EF4-FFF2-40B4-BE49-F238E27FC236}">
                <a16:creationId xmlns:a16="http://schemas.microsoft.com/office/drawing/2014/main" id="{A19BF6DB-A639-9A8D-009E-A8C3F5139CDC}"/>
              </a:ext>
            </a:extLst>
          </p:cNvPr>
          <p:cNvSpPr/>
          <p:nvPr/>
        </p:nvSpPr>
        <p:spPr>
          <a:xfrm>
            <a:off x="396980" y="4125147"/>
            <a:ext cx="597846" cy="577465"/>
          </a:xfrm>
          <a:prstGeom prst="ellipse">
            <a:avLst/>
          </a:prstGeom>
          <a:solidFill>
            <a:srgbClr val="BC0000"/>
          </a:solidFill>
          <a:ln w="19050" cap="flat" cmpd="sng">
            <a:solidFill>
              <a:srgbClr val="FFFFFF"/>
            </a:solidFill>
            <a:prstDash val="solid"/>
            <a:miter lim="800000"/>
            <a:headEnd type="none" w="sm" len="sm"/>
            <a:tailEnd type="none" w="sm" len="sm"/>
          </a:ln>
        </p:spPr>
        <p:txBody>
          <a:bodyPr spcFirstLastPara="1" wrap="square" lIns="121787" tIns="60877" rIns="121787" bIns="60877" anchor="ctr" anchorCtr="0">
            <a:noAutofit/>
          </a:bodyPr>
          <a:lstStyle/>
          <a:p>
            <a:pPr algn="ctr">
              <a:buClr>
                <a:srgbClr val="FFFFFF"/>
              </a:buClr>
              <a:buSzPts val="1800"/>
            </a:pPr>
            <a:r>
              <a:rPr lang="es-PE" sz="2398" b="1" dirty="0">
                <a:solidFill>
                  <a:srgbClr val="FFFFFF"/>
                </a:solidFill>
                <a:latin typeface="Arial"/>
                <a:ea typeface="Arial"/>
                <a:cs typeface="Arial"/>
                <a:sym typeface="Arial"/>
              </a:rPr>
              <a:t>3</a:t>
            </a:r>
            <a:endParaRPr sz="2398" b="1" dirty="0">
              <a:solidFill>
                <a:srgbClr val="FFFFFF"/>
              </a:solidFill>
              <a:latin typeface="Arial"/>
              <a:ea typeface="Arial"/>
              <a:cs typeface="Arial"/>
              <a:sym typeface="Arial"/>
            </a:endParaRPr>
          </a:p>
        </p:txBody>
      </p:sp>
      <p:sp>
        <p:nvSpPr>
          <p:cNvPr id="10" name="Google Shape;196;g23e9a93f607_9_59">
            <a:extLst>
              <a:ext uri="{FF2B5EF4-FFF2-40B4-BE49-F238E27FC236}">
                <a16:creationId xmlns:a16="http://schemas.microsoft.com/office/drawing/2014/main" id="{8F7664C6-56F1-B929-6678-6226CBBAFA6A}"/>
              </a:ext>
            </a:extLst>
          </p:cNvPr>
          <p:cNvSpPr/>
          <p:nvPr/>
        </p:nvSpPr>
        <p:spPr>
          <a:xfrm>
            <a:off x="425632" y="5138449"/>
            <a:ext cx="573069" cy="577465"/>
          </a:xfrm>
          <a:prstGeom prst="ellipse">
            <a:avLst/>
          </a:prstGeom>
          <a:solidFill>
            <a:srgbClr val="BC0000"/>
          </a:solidFill>
          <a:ln w="19050" cap="flat" cmpd="sng">
            <a:solidFill>
              <a:srgbClr val="FFFFFF"/>
            </a:solidFill>
            <a:prstDash val="solid"/>
            <a:miter lim="800000"/>
            <a:headEnd type="none" w="sm" len="sm"/>
            <a:tailEnd type="none" w="sm" len="sm"/>
          </a:ln>
        </p:spPr>
        <p:txBody>
          <a:bodyPr spcFirstLastPara="1" wrap="square" lIns="121787" tIns="60877" rIns="121787" bIns="60877" anchor="ctr" anchorCtr="0">
            <a:noAutofit/>
          </a:bodyPr>
          <a:lstStyle/>
          <a:p>
            <a:pPr algn="ctr">
              <a:buClr>
                <a:srgbClr val="FFFFFF"/>
              </a:buClr>
              <a:buSzPts val="1800"/>
            </a:pPr>
            <a:r>
              <a:rPr lang="es-PE" sz="2398" b="1" dirty="0">
                <a:solidFill>
                  <a:srgbClr val="FFFFFF"/>
                </a:solidFill>
                <a:latin typeface="Arial"/>
                <a:ea typeface="Arial"/>
                <a:cs typeface="Arial"/>
                <a:sym typeface="Arial"/>
              </a:rPr>
              <a:t>4</a:t>
            </a:r>
            <a:endParaRPr sz="2398" b="1" dirty="0">
              <a:solidFill>
                <a:srgbClr val="FFFFFF"/>
              </a:solidFill>
              <a:latin typeface="Arial"/>
              <a:ea typeface="Arial"/>
              <a:cs typeface="Arial"/>
              <a:sym typeface="Arial"/>
            </a:endParaRPr>
          </a:p>
        </p:txBody>
      </p:sp>
      <p:sp>
        <p:nvSpPr>
          <p:cNvPr id="12" name="Google Shape;190;g23e9a93f607_9_59">
            <a:extLst>
              <a:ext uri="{FF2B5EF4-FFF2-40B4-BE49-F238E27FC236}">
                <a16:creationId xmlns:a16="http://schemas.microsoft.com/office/drawing/2014/main" id="{4CE47E30-44CA-AE3F-8557-90DB8A6AB947}"/>
              </a:ext>
            </a:extLst>
          </p:cNvPr>
          <p:cNvSpPr txBox="1"/>
          <p:nvPr/>
        </p:nvSpPr>
        <p:spPr>
          <a:xfrm>
            <a:off x="1136072" y="2566452"/>
            <a:ext cx="10557163" cy="1353948"/>
          </a:xfrm>
          <a:prstGeom prst="rect">
            <a:avLst/>
          </a:prstGeom>
          <a:noFill/>
          <a:ln>
            <a:noFill/>
          </a:ln>
        </p:spPr>
        <p:txBody>
          <a:bodyPr spcFirstLastPara="1" wrap="square" lIns="121787" tIns="121787" rIns="121787" bIns="121787" anchor="t" anchorCtr="0">
            <a:spAutoFit/>
          </a:bodyPr>
          <a:lstStyle/>
          <a:p>
            <a:pPr algn="just">
              <a:buClr>
                <a:srgbClr val="000000"/>
              </a:buClr>
              <a:buSzPts val="1400"/>
            </a:pPr>
            <a:r>
              <a:rPr lang="es-ES" dirty="0">
                <a:latin typeface="Calibri"/>
                <a:ea typeface="Calibri"/>
                <a:cs typeface="Calibri"/>
                <a:sym typeface="Calibri"/>
              </a:rPr>
              <a:t>La Dirección General de Contabilidad Pública es la responsable de integrar y consolidar todas las rendiciones de cuentas de las entidades del Sector Público. Por segundo año consecutivo se logró el </a:t>
            </a:r>
            <a:r>
              <a:rPr lang="es-ES" b="1" dirty="0">
                <a:latin typeface="Calibri"/>
                <a:cs typeface="Calibri"/>
                <a:sym typeface="Calibri"/>
              </a:rPr>
              <a:t>100% de cumplimiento de rendición de cuentas de las entidades operativas</a:t>
            </a:r>
            <a:r>
              <a:rPr lang="es-ES" dirty="0">
                <a:latin typeface="Calibri"/>
                <a:ea typeface="Calibri"/>
                <a:cs typeface="Calibri"/>
                <a:sym typeface="Calibri"/>
              </a:rPr>
              <a:t>, asegurando de esta manera la consolidación de todos los activos, ingresos y gastos del Sector Público. </a:t>
            </a:r>
          </a:p>
        </p:txBody>
      </p:sp>
      <p:sp>
        <p:nvSpPr>
          <p:cNvPr id="13" name="Google Shape;194;g23e9a93f607_9_59">
            <a:extLst>
              <a:ext uri="{FF2B5EF4-FFF2-40B4-BE49-F238E27FC236}">
                <a16:creationId xmlns:a16="http://schemas.microsoft.com/office/drawing/2014/main" id="{BFD52DE0-53D1-2C15-D356-F91CF767F5AB}"/>
              </a:ext>
            </a:extLst>
          </p:cNvPr>
          <p:cNvSpPr/>
          <p:nvPr/>
        </p:nvSpPr>
        <p:spPr>
          <a:xfrm>
            <a:off x="413244" y="2827469"/>
            <a:ext cx="597846" cy="577465"/>
          </a:xfrm>
          <a:prstGeom prst="ellipse">
            <a:avLst/>
          </a:prstGeom>
          <a:solidFill>
            <a:srgbClr val="BC0000"/>
          </a:solidFill>
          <a:ln w="19050" cap="flat" cmpd="sng">
            <a:solidFill>
              <a:srgbClr val="FFFFFF"/>
            </a:solidFill>
            <a:prstDash val="solid"/>
            <a:miter lim="800000"/>
            <a:headEnd type="none" w="sm" len="sm"/>
            <a:tailEnd type="none" w="sm" len="sm"/>
          </a:ln>
        </p:spPr>
        <p:txBody>
          <a:bodyPr spcFirstLastPara="1" wrap="square" lIns="121787" tIns="60877" rIns="121787" bIns="60877" anchor="ctr" anchorCtr="0">
            <a:noAutofit/>
          </a:bodyPr>
          <a:lstStyle/>
          <a:p>
            <a:pPr algn="ctr">
              <a:buClr>
                <a:srgbClr val="FFFFFF"/>
              </a:buClr>
              <a:buSzPts val="1800"/>
            </a:pPr>
            <a:r>
              <a:rPr lang="es-PE" sz="2398" b="1" dirty="0">
                <a:solidFill>
                  <a:srgbClr val="FFFFFF"/>
                </a:solidFill>
                <a:latin typeface="Arial"/>
                <a:ea typeface="Arial"/>
                <a:cs typeface="Arial"/>
                <a:sym typeface="Arial"/>
              </a:rPr>
              <a:t>2</a:t>
            </a:r>
            <a:endParaRPr sz="2398" b="1" dirty="0">
              <a:solidFill>
                <a:srgbClr val="FFFFFF"/>
              </a:solidFill>
              <a:latin typeface="Arial"/>
              <a:ea typeface="Arial"/>
              <a:cs typeface="Arial"/>
              <a:sym typeface="Arial"/>
            </a:endParaRPr>
          </a:p>
        </p:txBody>
      </p:sp>
      <p:sp>
        <p:nvSpPr>
          <p:cNvPr id="16" name="CuadroTexto 15">
            <a:extLst>
              <a:ext uri="{FF2B5EF4-FFF2-40B4-BE49-F238E27FC236}">
                <a16:creationId xmlns:a16="http://schemas.microsoft.com/office/drawing/2014/main" id="{36801A30-3BFE-2851-C69A-1DE7E42EAF42}"/>
              </a:ext>
            </a:extLst>
          </p:cNvPr>
          <p:cNvSpPr txBox="1"/>
          <p:nvPr/>
        </p:nvSpPr>
        <p:spPr>
          <a:xfrm>
            <a:off x="1179212" y="4051425"/>
            <a:ext cx="10544774" cy="9233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La </a:t>
            </a:r>
            <a:r>
              <a:rPr lang="es-ES" dirty="0">
                <a:latin typeface="Calibri"/>
                <a:ea typeface="Calibri"/>
                <a:cs typeface="Calibri"/>
                <a:sym typeface="Calibri"/>
              </a:rPr>
              <a:t>Dirección General de Contabilidad Pública </a:t>
            </a:r>
            <a:r>
              <a:rPr kumimoji="0" lang="es-PE"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viene trabajando en mejorar la presentación de la Cuenta General de la República, consignando la utilidad y oportunidad de la información para una mejor toma de decisiones. </a:t>
            </a:r>
            <a:r>
              <a:rPr kumimoji="0" lang="es-PE"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Este año se emitió 8 días antes en comparación a años anteriores. </a:t>
            </a:r>
          </a:p>
        </p:txBody>
      </p:sp>
      <p:sp>
        <p:nvSpPr>
          <p:cNvPr id="18" name="CuadroTexto 17">
            <a:extLst>
              <a:ext uri="{FF2B5EF4-FFF2-40B4-BE49-F238E27FC236}">
                <a16:creationId xmlns:a16="http://schemas.microsoft.com/office/drawing/2014/main" id="{3F23175A-0559-938E-ADF5-6B168D83AFA4}"/>
              </a:ext>
            </a:extLst>
          </p:cNvPr>
          <p:cNvSpPr txBox="1"/>
          <p:nvPr/>
        </p:nvSpPr>
        <p:spPr>
          <a:xfrm>
            <a:off x="1156730" y="5164237"/>
            <a:ext cx="10618665" cy="646331"/>
          </a:xfrm>
          <a:prstGeom prst="rect">
            <a:avLst/>
          </a:prstGeom>
          <a:noFill/>
        </p:spPr>
        <p:txBody>
          <a:bodyPr wrap="square">
            <a:spAutoFit/>
          </a:bodyPr>
          <a:lstStyle/>
          <a:p>
            <a:r>
              <a:rPr lang="es-ES" dirty="0"/>
              <a:t>La implementación en curso, de los estándares internacionales de contabilidad, permitirá lograr mayor calidad y transparencia en cuanto a la información contenida en la Cuenta General.</a:t>
            </a:r>
            <a:endParaRPr lang="es-PE" dirty="0"/>
          </a:p>
        </p:txBody>
      </p:sp>
    </p:spTree>
    <p:extLst>
      <p:ext uri="{BB962C8B-B14F-4D97-AF65-F5344CB8AC3E}">
        <p14:creationId xmlns:p14="http://schemas.microsoft.com/office/powerpoint/2010/main" val="4160241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BBAC50-71DA-26C8-0A18-573317B8BC82}"/>
              </a:ext>
            </a:extLst>
          </p:cNvPr>
          <p:cNvSpPr txBox="1">
            <a:spLocks/>
          </p:cNvSpPr>
          <p:nvPr/>
        </p:nvSpPr>
        <p:spPr>
          <a:xfrm>
            <a:off x="875146" y="562428"/>
            <a:ext cx="10291553" cy="4928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400" b="1" dirty="0">
                <a:solidFill>
                  <a:srgbClr val="C00000"/>
                </a:solidFill>
              </a:rPr>
              <a:t>Conclusiones (2/2)</a:t>
            </a:r>
          </a:p>
        </p:txBody>
      </p:sp>
      <p:sp>
        <p:nvSpPr>
          <p:cNvPr id="11" name="Marcador de número de diapositiva 10">
            <a:extLst>
              <a:ext uri="{FF2B5EF4-FFF2-40B4-BE49-F238E27FC236}">
                <a16:creationId xmlns:a16="http://schemas.microsoft.com/office/drawing/2014/main" id="{0C433E96-3BF1-E353-47FA-58C7BCED6CB4}"/>
              </a:ext>
            </a:extLst>
          </p:cNvPr>
          <p:cNvSpPr>
            <a:spLocks noGrp="1"/>
          </p:cNvSpPr>
          <p:nvPr>
            <p:ph type="sldNum" sz="quarter" idx="12"/>
          </p:nvPr>
        </p:nvSpPr>
        <p:spPr/>
        <p:txBody>
          <a:bodyPr/>
          <a:lstStyle/>
          <a:p>
            <a:fld id="{E391E93C-D7FD-40F9-BA37-0E9A46B54C72}" type="slidenum">
              <a:rPr lang="es-PE" smtClean="0"/>
              <a:pPr/>
              <a:t>48</a:t>
            </a:fld>
            <a:endParaRPr lang="es-PE" dirty="0"/>
          </a:p>
        </p:txBody>
      </p:sp>
      <p:sp>
        <p:nvSpPr>
          <p:cNvPr id="5" name="CuadroTexto 4">
            <a:extLst>
              <a:ext uri="{FF2B5EF4-FFF2-40B4-BE49-F238E27FC236}">
                <a16:creationId xmlns:a16="http://schemas.microsoft.com/office/drawing/2014/main" id="{F18F2BE8-B9E4-3158-CBC0-C2E45281A8F5}"/>
              </a:ext>
            </a:extLst>
          </p:cNvPr>
          <p:cNvSpPr txBox="1"/>
          <p:nvPr/>
        </p:nvSpPr>
        <p:spPr>
          <a:xfrm>
            <a:off x="1311564" y="2565973"/>
            <a:ext cx="10291553" cy="1200329"/>
          </a:xfrm>
          <a:prstGeom prst="rect">
            <a:avLst/>
          </a:prstGeom>
          <a:noFill/>
        </p:spPr>
        <p:txBody>
          <a:bodyPr wrap="square">
            <a:spAutoFit/>
          </a:bodyPr>
          <a:lstStyle/>
          <a:p>
            <a:r>
              <a:rPr lang="es-ES" dirty="0"/>
              <a:t>La DGCP solicita al Congreso de la República que apruebe la Cuenta General de la República, </a:t>
            </a:r>
            <a:r>
              <a:rPr lang="es-PE" dirty="0"/>
              <a:t>y de esta manera oficializar este instrumento de gestión pública, que contiene los resultados en los aspectos presupuestarios y financieros; y asimismo:</a:t>
            </a:r>
          </a:p>
          <a:p>
            <a:endParaRPr lang="es-ES" dirty="0"/>
          </a:p>
        </p:txBody>
      </p:sp>
      <p:sp>
        <p:nvSpPr>
          <p:cNvPr id="7" name="Google Shape;194;g23e9a93f607_9_59">
            <a:extLst>
              <a:ext uri="{FF2B5EF4-FFF2-40B4-BE49-F238E27FC236}">
                <a16:creationId xmlns:a16="http://schemas.microsoft.com/office/drawing/2014/main" id="{5AF23A23-F729-D3C5-6D3A-56724BE2FCFD}"/>
              </a:ext>
            </a:extLst>
          </p:cNvPr>
          <p:cNvSpPr/>
          <p:nvPr/>
        </p:nvSpPr>
        <p:spPr>
          <a:xfrm>
            <a:off x="576223" y="2600405"/>
            <a:ext cx="597846" cy="577465"/>
          </a:xfrm>
          <a:prstGeom prst="ellipse">
            <a:avLst/>
          </a:prstGeom>
          <a:solidFill>
            <a:srgbClr val="BC0000"/>
          </a:solidFill>
          <a:ln w="19050" cap="flat" cmpd="sng">
            <a:solidFill>
              <a:srgbClr val="FFFFFF"/>
            </a:solidFill>
            <a:prstDash val="solid"/>
            <a:miter lim="800000"/>
            <a:headEnd type="none" w="sm" len="sm"/>
            <a:tailEnd type="none" w="sm" len="sm"/>
          </a:ln>
        </p:spPr>
        <p:txBody>
          <a:bodyPr spcFirstLastPara="1" wrap="square" lIns="121787" tIns="60877" rIns="121787" bIns="60877" anchor="ctr" anchorCtr="0">
            <a:noAutofit/>
          </a:bodyPr>
          <a:lstStyle/>
          <a:p>
            <a:pPr algn="ctr">
              <a:buClr>
                <a:srgbClr val="FFFFFF"/>
              </a:buClr>
              <a:buSzPts val="1800"/>
            </a:pPr>
            <a:r>
              <a:rPr lang="es-PE" sz="2398" b="1" dirty="0">
                <a:solidFill>
                  <a:srgbClr val="FFFFFF"/>
                </a:solidFill>
                <a:latin typeface="Arial"/>
                <a:ea typeface="Arial"/>
                <a:cs typeface="Arial"/>
                <a:sym typeface="Arial"/>
              </a:rPr>
              <a:t>6</a:t>
            </a:r>
            <a:endParaRPr sz="2398" b="1" dirty="0">
              <a:solidFill>
                <a:srgbClr val="FFFFFF"/>
              </a:solidFill>
              <a:latin typeface="Arial"/>
              <a:ea typeface="Arial"/>
              <a:cs typeface="Arial"/>
              <a:sym typeface="Arial"/>
            </a:endParaRPr>
          </a:p>
        </p:txBody>
      </p:sp>
      <p:sp>
        <p:nvSpPr>
          <p:cNvPr id="17" name="CuadroTexto 16">
            <a:extLst>
              <a:ext uri="{FF2B5EF4-FFF2-40B4-BE49-F238E27FC236}">
                <a16:creationId xmlns:a16="http://schemas.microsoft.com/office/drawing/2014/main" id="{4D566725-F854-AF2A-9044-2BCC6CC4AA91}"/>
              </a:ext>
            </a:extLst>
          </p:cNvPr>
          <p:cNvSpPr txBox="1"/>
          <p:nvPr/>
        </p:nvSpPr>
        <p:spPr>
          <a:xfrm>
            <a:off x="1174069" y="3525583"/>
            <a:ext cx="10291553" cy="2769989"/>
          </a:xfrm>
          <a:prstGeom prst="rect">
            <a:avLst/>
          </a:prstGeom>
          <a:noFill/>
        </p:spPr>
        <p:txBody>
          <a:bodyPr wrap="square">
            <a:spAutoFit/>
          </a:bodyPr>
          <a:lstStyle/>
          <a:p>
            <a:pPr marL="285750" indent="-285750">
              <a:buFont typeface="Wingdings" panose="05000000000000000000" pitchFamily="2" charset="2"/>
              <a:buChar char="ü"/>
            </a:pPr>
            <a:r>
              <a:rPr lang="es-ES" dirty="0"/>
              <a:t>Transparentar el nivel de cumplimiento de las metas y los resultados de la gestión de las entidades del Sector Público;</a:t>
            </a:r>
          </a:p>
          <a:p>
            <a:pPr marL="285750" indent="-285750">
              <a:buFont typeface="Wingdings" panose="05000000000000000000" pitchFamily="2" charset="2"/>
              <a:buChar char="ü"/>
            </a:pPr>
            <a:endParaRPr lang="es-ES" sz="1000" dirty="0"/>
          </a:p>
          <a:p>
            <a:pPr marL="285750" indent="-285750">
              <a:buFont typeface="Wingdings" panose="05000000000000000000" pitchFamily="2" charset="2"/>
              <a:buChar char="ü"/>
            </a:pPr>
            <a:r>
              <a:rPr lang="es-ES" dirty="0"/>
              <a:t>Constituirse en una información oficial para el planeamiento y la toma de decisiones;</a:t>
            </a:r>
          </a:p>
          <a:p>
            <a:pPr marL="285750" indent="-285750">
              <a:buFont typeface="Wingdings" panose="05000000000000000000" pitchFamily="2" charset="2"/>
              <a:buChar char="ü"/>
            </a:pPr>
            <a:endParaRPr lang="es-ES" sz="1000" dirty="0"/>
          </a:p>
          <a:p>
            <a:pPr marL="285750" indent="-285750">
              <a:buFont typeface="Wingdings" panose="05000000000000000000" pitchFamily="2" charset="2"/>
              <a:buChar char="ü"/>
            </a:pPr>
            <a:r>
              <a:rPr lang="es-ES" dirty="0"/>
              <a:t>Se pueda disponer a las autoridades competentes, inicien las acciones legales que correspondan, respecto a las observaciones evidenciadas en el Informe de Auditoría, </a:t>
            </a:r>
            <a:r>
              <a:rPr lang="es-PE" dirty="0"/>
              <a:t>con la finalidad de reducir actos de corrupción en la gestión de las entidades del Sector Público</a:t>
            </a:r>
            <a:r>
              <a:rPr lang="es-ES" dirty="0"/>
              <a:t>; </a:t>
            </a:r>
          </a:p>
          <a:p>
            <a:pPr marL="285750" indent="-285750">
              <a:buFont typeface="Wingdings" panose="05000000000000000000" pitchFamily="2" charset="2"/>
              <a:buChar char="ü"/>
            </a:pPr>
            <a:endParaRPr lang="es-ES" sz="1000" dirty="0"/>
          </a:p>
          <a:p>
            <a:pPr marL="285750" indent="-285750">
              <a:buFont typeface="Wingdings" panose="05000000000000000000" pitchFamily="2" charset="2"/>
              <a:buChar char="ü"/>
            </a:pPr>
            <a:r>
              <a:rPr lang="es-ES" dirty="0"/>
              <a:t>Cumplir con las políticas de Estado relacionadas a la transparencia de los resultados de la gestión pública según las recomendaciones de los organismos multilaterales.</a:t>
            </a:r>
          </a:p>
        </p:txBody>
      </p:sp>
      <p:sp>
        <p:nvSpPr>
          <p:cNvPr id="3" name="Google Shape;196;g23e9a93f607_9_59">
            <a:extLst>
              <a:ext uri="{FF2B5EF4-FFF2-40B4-BE49-F238E27FC236}">
                <a16:creationId xmlns:a16="http://schemas.microsoft.com/office/drawing/2014/main" id="{FDE34376-4B10-8D77-4159-4997272BAAF5}"/>
              </a:ext>
            </a:extLst>
          </p:cNvPr>
          <p:cNvSpPr/>
          <p:nvPr/>
        </p:nvSpPr>
        <p:spPr>
          <a:xfrm>
            <a:off x="576244" y="1562904"/>
            <a:ext cx="573069" cy="577465"/>
          </a:xfrm>
          <a:prstGeom prst="ellipse">
            <a:avLst/>
          </a:prstGeom>
          <a:solidFill>
            <a:srgbClr val="BC0000"/>
          </a:solidFill>
          <a:ln w="19050" cap="flat" cmpd="sng">
            <a:solidFill>
              <a:srgbClr val="FFFFFF"/>
            </a:solidFill>
            <a:prstDash val="solid"/>
            <a:miter lim="800000"/>
            <a:headEnd type="none" w="sm" len="sm"/>
            <a:tailEnd type="none" w="sm" len="sm"/>
          </a:ln>
        </p:spPr>
        <p:txBody>
          <a:bodyPr spcFirstLastPara="1" wrap="square" lIns="121787" tIns="60877" rIns="121787" bIns="60877" anchor="ctr" anchorCtr="0">
            <a:noAutofit/>
          </a:bodyPr>
          <a:lstStyle/>
          <a:p>
            <a:pPr algn="ctr">
              <a:buClr>
                <a:srgbClr val="FFFFFF"/>
              </a:buClr>
              <a:buSzPts val="1800"/>
            </a:pPr>
            <a:r>
              <a:rPr lang="es-PE" sz="2398" b="1" dirty="0">
                <a:solidFill>
                  <a:srgbClr val="FFFFFF"/>
                </a:solidFill>
                <a:latin typeface="Arial"/>
                <a:ea typeface="Arial"/>
                <a:cs typeface="Arial"/>
                <a:sym typeface="Arial"/>
              </a:rPr>
              <a:t>5</a:t>
            </a:r>
            <a:endParaRPr sz="2398" b="1" dirty="0">
              <a:solidFill>
                <a:srgbClr val="FFFFFF"/>
              </a:solidFill>
              <a:latin typeface="Arial"/>
              <a:ea typeface="Arial"/>
              <a:cs typeface="Arial"/>
              <a:sym typeface="Arial"/>
            </a:endParaRPr>
          </a:p>
        </p:txBody>
      </p:sp>
      <p:sp>
        <p:nvSpPr>
          <p:cNvPr id="4" name="CuadroTexto 3">
            <a:extLst>
              <a:ext uri="{FF2B5EF4-FFF2-40B4-BE49-F238E27FC236}">
                <a16:creationId xmlns:a16="http://schemas.microsoft.com/office/drawing/2014/main" id="{E7E8A1B8-9D29-E219-6627-7C9A31D3D242}"/>
              </a:ext>
            </a:extLst>
          </p:cNvPr>
          <p:cNvSpPr txBox="1"/>
          <p:nvPr/>
        </p:nvSpPr>
        <p:spPr>
          <a:xfrm>
            <a:off x="1286684" y="1389972"/>
            <a:ext cx="10639323" cy="923330"/>
          </a:xfrm>
          <a:prstGeom prst="rect">
            <a:avLst/>
          </a:prstGeom>
          <a:noFill/>
        </p:spPr>
        <p:txBody>
          <a:bodyPr wrap="square">
            <a:spAutoFit/>
          </a:bodyPr>
          <a:lstStyle/>
          <a:p>
            <a:r>
              <a:rPr kumimoji="0" lang="es-ES"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La aprobación de la Cuenta General de la República por parte del Congreso de la República no implica la aprobación de la gestión ni de los actos administrativos de las autoridades de las entidades del Sector Público, quienes son objeto de acciones de control y pasibles de sanción por la autoridad competente.</a:t>
            </a:r>
            <a:endParaRPr lang="es-PE" dirty="0"/>
          </a:p>
        </p:txBody>
      </p:sp>
    </p:spTree>
    <p:extLst>
      <p:ext uri="{BB962C8B-B14F-4D97-AF65-F5344CB8AC3E}">
        <p14:creationId xmlns:p14="http://schemas.microsoft.com/office/powerpoint/2010/main" val="8466465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1645E1A-F11F-8599-9D35-82FB71D2B9B3}"/>
              </a:ext>
            </a:extLst>
          </p:cNvPr>
          <p:cNvSpPr/>
          <p:nvPr/>
        </p:nvSpPr>
        <p:spPr>
          <a:xfrm>
            <a:off x="2773858" y="2188028"/>
            <a:ext cx="6644283" cy="3151227"/>
          </a:xfrm>
          <a:prstGeom prst="rect">
            <a:avLst/>
          </a:prstGeom>
          <a:solidFill>
            <a:schemeClr val="accent3">
              <a:lumMod val="20000"/>
              <a:lumOff val="80000"/>
            </a:schemeClr>
          </a:solidFill>
          <a:ln>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4" name="Rectángulo 3">
            <a:extLst>
              <a:ext uri="{FF2B5EF4-FFF2-40B4-BE49-F238E27FC236}">
                <a16:creationId xmlns:a16="http://schemas.microsoft.com/office/drawing/2014/main" id="{AFF430A1-B926-EB65-FCBE-3BBDCFB1F0DA}"/>
              </a:ext>
            </a:extLst>
          </p:cNvPr>
          <p:cNvSpPr/>
          <p:nvPr/>
        </p:nvSpPr>
        <p:spPr>
          <a:xfrm>
            <a:off x="0" y="2188028"/>
            <a:ext cx="2773858" cy="3151227"/>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6" name="Rectángulo 5">
            <a:extLst>
              <a:ext uri="{FF2B5EF4-FFF2-40B4-BE49-F238E27FC236}">
                <a16:creationId xmlns:a16="http://schemas.microsoft.com/office/drawing/2014/main" id="{1FEDE213-4541-6F40-0A20-AF73206D69E3}"/>
              </a:ext>
            </a:extLst>
          </p:cNvPr>
          <p:cNvSpPr/>
          <p:nvPr/>
        </p:nvSpPr>
        <p:spPr>
          <a:xfrm>
            <a:off x="9418141" y="2188028"/>
            <a:ext cx="2773859" cy="3151227"/>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7" name="Subtítulo 2">
            <a:extLst>
              <a:ext uri="{FF2B5EF4-FFF2-40B4-BE49-F238E27FC236}">
                <a16:creationId xmlns:a16="http://schemas.microsoft.com/office/drawing/2014/main" id="{02D1820F-89E9-99AA-C71C-9B93CCEEADF0}"/>
              </a:ext>
            </a:extLst>
          </p:cNvPr>
          <p:cNvSpPr txBox="1">
            <a:spLocks/>
          </p:cNvSpPr>
          <p:nvPr/>
        </p:nvSpPr>
        <p:spPr>
          <a:xfrm>
            <a:off x="3943088" y="5434119"/>
            <a:ext cx="4588809" cy="7055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s-ES" sz="1500" b="1" dirty="0">
                <a:solidFill>
                  <a:schemeClr val="tx1"/>
                </a:solidFill>
              </a:rPr>
              <a:t>CPC. OSCAR NUÑEZ DEL ARCO MENDOZA </a:t>
            </a:r>
          </a:p>
          <a:p>
            <a:pPr marL="0" indent="0" algn="ctr">
              <a:lnSpc>
                <a:spcPct val="100000"/>
              </a:lnSpc>
              <a:spcBef>
                <a:spcPts val="0"/>
              </a:spcBef>
              <a:buNone/>
            </a:pPr>
            <a:r>
              <a:rPr lang="es-ES" sz="1500" b="0" dirty="0">
                <a:solidFill>
                  <a:schemeClr val="tx1"/>
                </a:solidFill>
              </a:rPr>
              <a:t>Director General de Contabilidad Pública</a:t>
            </a:r>
          </a:p>
        </p:txBody>
      </p:sp>
      <p:sp>
        <p:nvSpPr>
          <p:cNvPr id="8" name="Título 1">
            <a:extLst>
              <a:ext uri="{FF2B5EF4-FFF2-40B4-BE49-F238E27FC236}">
                <a16:creationId xmlns:a16="http://schemas.microsoft.com/office/drawing/2014/main" id="{2B590013-D555-31EF-7EAF-19F884EDD9C2}"/>
              </a:ext>
            </a:extLst>
          </p:cNvPr>
          <p:cNvSpPr txBox="1">
            <a:spLocks/>
          </p:cNvSpPr>
          <p:nvPr/>
        </p:nvSpPr>
        <p:spPr>
          <a:xfrm>
            <a:off x="2773858" y="2632916"/>
            <a:ext cx="6644283" cy="22614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5000" b="1" dirty="0">
                <a:solidFill>
                  <a:srgbClr val="FF0000"/>
                </a:solidFill>
              </a:rPr>
              <a:t>Cuenta General de la República</a:t>
            </a:r>
            <a:br>
              <a:rPr lang="es-ES" sz="5000" b="1" dirty="0"/>
            </a:br>
            <a:r>
              <a:rPr lang="es-ES" sz="5000" b="1" dirty="0"/>
              <a:t>Ejercicio Fiscal 2022</a:t>
            </a:r>
          </a:p>
        </p:txBody>
      </p:sp>
    </p:spTree>
    <p:extLst>
      <p:ext uri="{BB962C8B-B14F-4D97-AF65-F5344CB8AC3E}">
        <p14:creationId xmlns:p14="http://schemas.microsoft.com/office/powerpoint/2010/main" val="3810217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182583D8-D5FD-E058-F704-9A071CFC2CCF}"/>
              </a:ext>
            </a:extLst>
          </p:cNvPr>
          <p:cNvSpPr txBox="1">
            <a:spLocks/>
          </p:cNvSpPr>
          <p:nvPr/>
        </p:nvSpPr>
        <p:spPr>
          <a:xfrm>
            <a:off x="1551709" y="591126"/>
            <a:ext cx="8247149" cy="54041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solidFill>
                  <a:srgbClr val="C00000"/>
                </a:solidFill>
              </a:rPr>
              <a:t>Índice de la Cuenta General de la República</a:t>
            </a:r>
            <a:endParaRPr lang="es-PE" sz="4800" b="1" dirty="0">
              <a:solidFill>
                <a:srgbClr val="C00000"/>
              </a:solidFill>
            </a:endParaRPr>
          </a:p>
        </p:txBody>
      </p:sp>
      <p:sp>
        <p:nvSpPr>
          <p:cNvPr id="11" name="Marcador de número de diapositiva 10">
            <a:extLst>
              <a:ext uri="{FF2B5EF4-FFF2-40B4-BE49-F238E27FC236}">
                <a16:creationId xmlns:a16="http://schemas.microsoft.com/office/drawing/2014/main" id="{D5AA75A9-EACD-0E5A-03F6-5812705C1F3D}"/>
              </a:ext>
            </a:extLst>
          </p:cNvPr>
          <p:cNvSpPr>
            <a:spLocks noGrp="1"/>
          </p:cNvSpPr>
          <p:nvPr>
            <p:ph type="sldNum" sz="quarter" idx="12"/>
          </p:nvPr>
        </p:nvSpPr>
        <p:spPr/>
        <p:txBody>
          <a:bodyPr/>
          <a:lstStyle/>
          <a:p>
            <a:fld id="{E391E93C-D7FD-40F9-BA37-0E9A46B54C72}" type="slidenum">
              <a:rPr lang="es-PE" smtClean="0"/>
              <a:pPr/>
              <a:t>5</a:t>
            </a:fld>
            <a:endParaRPr lang="es-PE" dirty="0"/>
          </a:p>
        </p:txBody>
      </p:sp>
      <p:pic>
        <p:nvPicPr>
          <p:cNvPr id="3" name="Imagen 2">
            <a:extLst>
              <a:ext uri="{FF2B5EF4-FFF2-40B4-BE49-F238E27FC236}">
                <a16:creationId xmlns:a16="http://schemas.microsoft.com/office/drawing/2014/main" id="{A998733D-5A9F-B98A-F29D-0C1945451EBA}"/>
              </a:ext>
            </a:extLst>
          </p:cNvPr>
          <p:cNvPicPr>
            <a:picLocks noChangeAspect="1"/>
          </p:cNvPicPr>
          <p:nvPr/>
        </p:nvPicPr>
        <p:blipFill rotWithShape="1">
          <a:blip r:embed="rId4"/>
          <a:srcRect t="4404" r="22163" b="57925"/>
          <a:stretch/>
        </p:blipFill>
        <p:spPr>
          <a:xfrm>
            <a:off x="321264" y="1288425"/>
            <a:ext cx="5284446" cy="3571807"/>
          </a:xfrm>
          <a:prstGeom prst="rect">
            <a:avLst/>
          </a:prstGeom>
          <a:ln>
            <a:noFill/>
          </a:ln>
        </p:spPr>
      </p:pic>
      <p:pic>
        <p:nvPicPr>
          <p:cNvPr id="7" name="Imagen 6">
            <a:extLst>
              <a:ext uri="{FF2B5EF4-FFF2-40B4-BE49-F238E27FC236}">
                <a16:creationId xmlns:a16="http://schemas.microsoft.com/office/drawing/2014/main" id="{2012C8CC-89D9-CE6A-22C3-8544AE431940}"/>
              </a:ext>
            </a:extLst>
          </p:cNvPr>
          <p:cNvPicPr>
            <a:picLocks noChangeAspect="1"/>
          </p:cNvPicPr>
          <p:nvPr/>
        </p:nvPicPr>
        <p:blipFill rotWithShape="1">
          <a:blip r:embed="rId4"/>
          <a:srcRect t="62542" r="8001"/>
          <a:stretch/>
        </p:blipFill>
        <p:spPr>
          <a:xfrm>
            <a:off x="5917197" y="1288424"/>
            <a:ext cx="6110845" cy="3474847"/>
          </a:xfrm>
          <a:prstGeom prst="rect">
            <a:avLst/>
          </a:prstGeom>
          <a:ln>
            <a:noFill/>
          </a:ln>
        </p:spPr>
      </p:pic>
      <p:pic>
        <p:nvPicPr>
          <p:cNvPr id="8" name="Imagen 7">
            <a:extLst>
              <a:ext uri="{FF2B5EF4-FFF2-40B4-BE49-F238E27FC236}">
                <a16:creationId xmlns:a16="http://schemas.microsoft.com/office/drawing/2014/main" id="{0BB8395D-482B-2867-0557-C3BE235098A4}"/>
              </a:ext>
            </a:extLst>
          </p:cNvPr>
          <p:cNvPicPr>
            <a:picLocks noChangeAspect="1"/>
          </p:cNvPicPr>
          <p:nvPr/>
        </p:nvPicPr>
        <p:blipFill rotWithShape="1">
          <a:blip r:embed="rId4"/>
          <a:srcRect t="45010" r="22163" b="38334"/>
          <a:stretch/>
        </p:blipFill>
        <p:spPr>
          <a:xfrm>
            <a:off x="321264" y="4876429"/>
            <a:ext cx="5284446" cy="1579286"/>
          </a:xfrm>
          <a:prstGeom prst="rect">
            <a:avLst/>
          </a:prstGeom>
          <a:ln>
            <a:noFill/>
          </a:ln>
        </p:spPr>
      </p:pic>
    </p:spTree>
    <p:extLst>
      <p:ext uri="{BB962C8B-B14F-4D97-AF65-F5344CB8AC3E}">
        <p14:creationId xmlns:p14="http://schemas.microsoft.com/office/powerpoint/2010/main" val="3237769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E4A8CF29-9E09-DB47-36FC-20959A8E92DB}"/>
              </a:ext>
            </a:extLst>
          </p:cNvPr>
          <p:cNvPicPr>
            <a:picLocks noChangeAspect="1"/>
          </p:cNvPicPr>
          <p:nvPr/>
        </p:nvPicPr>
        <p:blipFill>
          <a:blip r:embed="rId4"/>
          <a:stretch>
            <a:fillRect/>
          </a:stretch>
        </p:blipFill>
        <p:spPr>
          <a:xfrm>
            <a:off x="438866" y="1626147"/>
            <a:ext cx="7737612" cy="4529785"/>
          </a:xfrm>
          <a:prstGeom prst="rect">
            <a:avLst/>
          </a:prstGeom>
        </p:spPr>
      </p:pic>
      <p:sp>
        <p:nvSpPr>
          <p:cNvPr id="21" name="Rectángulo: esquinas redondeadas 20">
            <a:extLst>
              <a:ext uri="{FF2B5EF4-FFF2-40B4-BE49-F238E27FC236}">
                <a16:creationId xmlns:a16="http://schemas.microsoft.com/office/drawing/2014/main" id="{F6FE3E75-E7B8-D7EA-B296-138A38BB611E}"/>
              </a:ext>
            </a:extLst>
          </p:cNvPr>
          <p:cNvSpPr/>
          <p:nvPr/>
        </p:nvSpPr>
        <p:spPr>
          <a:xfrm>
            <a:off x="942109" y="1838428"/>
            <a:ext cx="4054764" cy="1068785"/>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3" name="Título 1">
            <a:extLst>
              <a:ext uri="{FF2B5EF4-FFF2-40B4-BE49-F238E27FC236}">
                <a16:creationId xmlns:a16="http://schemas.microsoft.com/office/drawing/2014/main" id="{77F1EF97-1E6C-3073-66A6-0C27145A4F75}"/>
              </a:ext>
            </a:extLst>
          </p:cNvPr>
          <p:cNvSpPr txBox="1">
            <a:spLocks/>
          </p:cNvSpPr>
          <p:nvPr/>
        </p:nvSpPr>
        <p:spPr>
          <a:xfrm>
            <a:off x="1237673" y="632048"/>
            <a:ext cx="9716654" cy="5570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solidFill>
                  <a:srgbClr val="C00000"/>
                </a:solidFill>
              </a:rPr>
              <a:t>Plazos de elaboración de la Cuenta General de la República 2022</a:t>
            </a:r>
            <a:endParaRPr lang="es-PE" sz="2800" b="1" dirty="0">
              <a:solidFill>
                <a:srgbClr val="C00000"/>
              </a:solidFill>
            </a:endParaRPr>
          </a:p>
        </p:txBody>
      </p:sp>
      <p:sp>
        <p:nvSpPr>
          <p:cNvPr id="7" name="CuadroTexto 6">
            <a:extLst>
              <a:ext uri="{FF2B5EF4-FFF2-40B4-BE49-F238E27FC236}">
                <a16:creationId xmlns:a16="http://schemas.microsoft.com/office/drawing/2014/main" id="{9F9E8654-6342-186B-48E6-5231F8F8B5A1}"/>
              </a:ext>
            </a:extLst>
          </p:cNvPr>
          <p:cNvSpPr txBox="1"/>
          <p:nvPr/>
        </p:nvSpPr>
        <p:spPr>
          <a:xfrm>
            <a:off x="8678459" y="3066020"/>
            <a:ext cx="2775061" cy="307777"/>
          </a:xfrm>
          <a:prstGeom prst="rect">
            <a:avLst/>
          </a:prstGeom>
          <a:solidFill>
            <a:srgbClr val="C00000"/>
          </a:solidFill>
          <a:ln>
            <a:solidFill>
              <a:schemeClr val="bg1">
                <a:lumMod val="85000"/>
              </a:schemeClr>
            </a:solidFill>
          </a:ln>
        </p:spPr>
        <p:txBody>
          <a:bodyPr wrap="square" rtlCol="0">
            <a:spAutoFit/>
          </a:bodyPr>
          <a:lstStyle/>
          <a:p>
            <a:pPr algn="ctr"/>
            <a:r>
              <a:rPr lang="es-ES" sz="1400" b="1" i="1" dirty="0">
                <a:solidFill>
                  <a:schemeClr val="bg1"/>
                </a:solidFill>
              </a:rPr>
              <a:t>Congreso de la República</a:t>
            </a:r>
            <a:endParaRPr lang="en-US" sz="1400" b="1" i="1" dirty="0">
              <a:solidFill>
                <a:schemeClr val="bg1"/>
              </a:solidFill>
            </a:endParaRPr>
          </a:p>
        </p:txBody>
      </p:sp>
      <p:sp>
        <p:nvSpPr>
          <p:cNvPr id="8" name="CuadroTexto 7">
            <a:extLst>
              <a:ext uri="{FF2B5EF4-FFF2-40B4-BE49-F238E27FC236}">
                <a16:creationId xmlns:a16="http://schemas.microsoft.com/office/drawing/2014/main" id="{EB841011-725A-1EEB-CFF0-1FAAFA7ED987}"/>
              </a:ext>
            </a:extLst>
          </p:cNvPr>
          <p:cNvSpPr txBox="1"/>
          <p:nvPr/>
        </p:nvSpPr>
        <p:spPr>
          <a:xfrm>
            <a:off x="8678461" y="3501532"/>
            <a:ext cx="2775061" cy="1384995"/>
          </a:xfrm>
          <a:prstGeom prst="rect">
            <a:avLst/>
          </a:prstGeom>
          <a:solidFill>
            <a:schemeClr val="bg2">
              <a:lumMod val="90000"/>
            </a:schemeClr>
          </a:solidFill>
          <a:ln>
            <a:solidFill>
              <a:schemeClr val="tx2">
                <a:lumMod val="60000"/>
                <a:lumOff val="40000"/>
              </a:schemeClr>
            </a:solidFill>
          </a:ln>
        </p:spPr>
        <p:txBody>
          <a:bodyPr wrap="square" rtlCol="0">
            <a:spAutoFit/>
          </a:bodyPr>
          <a:lstStyle/>
          <a:p>
            <a:pPr algn="just"/>
            <a:r>
              <a:rPr kumimoji="0" lang="es-ES" sz="1400" b="0" strike="noStrike" kern="1200" cap="none" spc="0" normalizeH="0" baseline="0" noProof="0" dirty="0">
                <a:ln>
                  <a:noFill/>
                </a:ln>
                <a:solidFill>
                  <a:prstClr val="black"/>
                </a:solidFill>
                <a:effectLst/>
                <a:uLnTx/>
                <a:uFillTx/>
                <a:latin typeface="Calibri" panose="020F0502020204030204"/>
                <a:ea typeface="+mn-ea"/>
                <a:cs typeface="+mn-cs"/>
              </a:rPr>
              <a:t>Revisa y evalúa los resultados de la Cuenta General de la República y los aprueba</a:t>
            </a:r>
            <a:r>
              <a:rPr lang="es-ES" sz="1400" dirty="0">
                <a:solidFill>
                  <a:prstClr val="black"/>
                </a:solidFill>
                <a:latin typeface="Calibri" panose="020F0502020204030204"/>
              </a:rPr>
              <a:t> hasta el 15/10.</a:t>
            </a:r>
          </a:p>
          <a:p>
            <a:pPr algn="just"/>
            <a:endParaRPr kumimoji="0" lang="es-ES" sz="1400" b="0" strike="noStrike" kern="1200" cap="none" spc="0" normalizeH="0" baseline="0" noProof="0" dirty="0">
              <a:ln>
                <a:noFill/>
              </a:ln>
              <a:solidFill>
                <a:prstClr val="black"/>
              </a:solidFill>
              <a:effectLst/>
              <a:uLnTx/>
              <a:uFillTx/>
              <a:latin typeface="Calibri" panose="020F0502020204030204"/>
              <a:ea typeface="+mn-ea"/>
              <a:cs typeface="+mn-cs"/>
            </a:endParaRPr>
          </a:p>
          <a:p>
            <a:pPr algn="just"/>
            <a:r>
              <a:rPr lang="es-ES" sz="1400" u="sng" dirty="0"/>
              <a:t>(Art. 81, segundo párrafo Constitución Política del Perú). </a:t>
            </a:r>
            <a:endParaRPr lang="en-US" sz="1400" u="sng" dirty="0"/>
          </a:p>
        </p:txBody>
      </p:sp>
      <p:pic>
        <p:nvPicPr>
          <p:cNvPr id="9" name="Imagen 8">
            <a:extLst>
              <a:ext uri="{FF2B5EF4-FFF2-40B4-BE49-F238E27FC236}">
                <a16:creationId xmlns:a16="http://schemas.microsoft.com/office/drawing/2014/main" id="{11D9827E-E4B9-F1E8-AF7C-2FE8928B77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18952" y="1656043"/>
            <a:ext cx="1148521" cy="1148521"/>
          </a:xfrm>
          <a:prstGeom prst="rect">
            <a:avLst/>
          </a:prstGeom>
        </p:spPr>
      </p:pic>
      <p:sp>
        <p:nvSpPr>
          <p:cNvPr id="19" name="CuadroTexto 18">
            <a:extLst>
              <a:ext uri="{FF2B5EF4-FFF2-40B4-BE49-F238E27FC236}">
                <a16:creationId xmlns:a16="http://schemas.microsoft.com/office/drawing/2014/main" id="{B566F412-81E9-0F92-7FDC-91F041A811DC}"/>
              </a:ext>
            </a:extLst>
          </p:cNvPr>
          <p:cNvSpPr txBox="1"/>
          <p:nvPr/>
        </p:nvSpPr>
        <p:spPr>
          <a:xfrm>
            <a:off x="1088062" y="1993529"/>
            <a:ext cx="3751793" cy="784830"/>
          </a:xfrm>
          <a:prstGeom prst="rect">
            <a:avLst/>
          </a:prstGeom>
          <a:noFill/>
        </p:spPr>
        <p:txBody>
          <a:bodyPr wrap="square">
            <a:spAutoFit/>
          </a:bodyPr>
          <a:lstStyle/>
          <a:p>
            <a:pPr algn="ctr"/>
            <a:r>
              <a:rPr lang="es-ES" sz="1500" b="1" dirty="0">
                <a:latin typeface="+mj-lt"/>
                <a:cs typeface="Calibri" panose="020F0502020204030204" pitchFamily="34" charset="0"/>
              </a:rPr>
              <a:t>Como parte de la mejora continua se ha logrado optimizar los plazos de elaboración de la Cuenta General de la República</a:t>
            </a:r>
            <a:endParaRPr lang="es-PE" sz="1500" b="1" dirty="0">
              <a:latin typeface="+mj-lt"/>
              <a:cs typeface="Calibri" panose="020F0502020204030204" pitchFamily="34" charset="0"/>
            </a:endParaRPr>
          </a:p>
        </p:txBody>
      </p:sp>
      <p:pic>
        <p:nvPicPr>
          <p:cNvPr id="20" name="Imagen 19">
            <a:extLst>
              <a:ext uri="{FF2B5EF4-FFF2-40B4-BE49-F238E27FC236}">
                <a16:creationId xmlns:a16="http://schemas.microsoft.com/office/drawing/2014/main" id="{F0B1DFE7-ABBD-A81A-9A86-1A74A83A50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61018" y="2323114"/>
            <a:ext cx="653019" cy="653019"/>
          </a:xfrm>
          <a:prstGeom prst="rect">
            <a:avLst/>
          </a:prstGeom>
        </p:spPr>
      </p:pic>
      <p:sp>
        <p:nvSpPr>
          <p:cNvPr id="5" name="Rectángulo: esquinas redondeadas 4">
            <a:extLst>
              <a:ext uri="{FF2B5EF4-FFF2-40B4-BE49-F238E27FC236}">
                <a16:creationId xmlns:a16="http://schemas.microsoft.com/office/drawing/2014/main" id="{5441B89C-1201-4572-99E1-B2EB08EA8366}"/>
              </a:ext>
            </a:extLst>
          </p:cNvPr>
          <p:cNvSpPr/>
          <p:nvPr/>
        </p:nvSpPr>
        <p:spPr>
          <a:xfrm>
            <a:off x="6557000" y="5409555"/>
            <a:ext cx="2459181" cy="746377"/>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1400" b="1" dirty="0">
                <a:solidFill>
                  <a:schemeClr val="tx1">
                    <a:lumMod val="95000"/>
                    <a:lumOff val="5000"/>
                  </a:schemeClr>
                </a:solidFill>
              </a:rPr>
              <a:t>Aprobación de la estructura de la Cuenta General:</a:t>
            </a:r>
          </a:p>
          <a:p>
            <a:pPr algn="ctr"/>
            <a:r>
              <a:rPr lang="es-PE" sz="1400" b="1" dirty="0">
                <a:solidFill>
                  <a:schemeClr val="tx1">
                    <a:lumMod val="95000"/>
                    <a:lumOff val="5000"/>
                  </a:schemeClr>
                </a:solidFill>
              </a:rPr>
              <a:t>RD 005-2023-EF/51.01</a:t>
            </a:r>
          </a:p>
        </p:txBody>
      </p:sp>
      <p:sp>
        <p:nvSpPr>
          <p:cNvPr id="13" name="Marcador de número de diapositiva 12">
            <a:extLst>
              <a:ext uri="{FF2B5EF4-FFF2-40B4-BE49-F238E27FC236}">
                <a16:creationId xmlns:a16="http://schemas.microsoft.com/office/drawing/2014/main" id="{D7EB6934-F055-6200-58B0-686D9F74D72D}"/>
              </a:ext>
            </a:extLst>
          </p:cNvPr>
          <p:cNvSpPr>
            <a:spLocks noGrp="1"/>
          </p:cNvSpPr>
          <p:nvPr>
            <p:ph type="sldNum" sz="quarter" idx="12"/>
          </p:nvPr>
        </p:nvSpPr>
        <p:spPr/>
        <p:txBody>
          <a:bodyPr/>
          <a:lstStyle/>
          <a:p>
            <a:fld id="{E391E93C-D7FD-40F9-BA37-0E9A46B54C72}" type="slidenum">
              <a:rPr lang="es-PE" smtClean="0"/>
              <a:pPr/>
              <a:t>6</a:t>
            </a:fld>
            <a:endParaRPr lang="es-PE" dirty="0"/>
          </a:p>
        </p:txBody>
      </p:sp>
    </p:spTree>
    <p:extLst>
      <p:ext uri="{BB962C8B-B14F-4D97-AF65-F5344CB8AC3E}">
        <p14:creationId xmlns:p14="http://schemas.microsoft.com/office/powerpoint/2010/main" val="1071054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BBAC50-71DA-26C8-0A18-573317B8BC82}"/>
              </a:ext>
            </a:extLst>
          </p:cNvPr>
          <p:cNvSpPr txBox="1">
            <a:spLocks/>
          </p:cNvSpPr>
          <p:nvPr/>
        </p:nvSpPr>
        <p:spPr>
          <a:xfrm>
            <a:off x="1782618" y="610164"/>
            <a:ext cx="8478982" cy="5570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solidFill>
                  <a:srgbClr val="C00000"/>
                </a:solidFill>
              </a:rPr>
              <a:t>Cobertura y cumplimiento en el 2022</a:t>
            </a:r>
            <a:endParaRPr lang="es-PE" sz="2800" b="1" dirty="0">
              <a:solidFill>
                <a:srgbClr val="C00000"/>
              </a:solidFill>
            </a:endParaRPr>
          </a:p>
        </p:txBody>
      </p:sp>
      <p:sp>
        <p:nvSpPr>
          <p:cNvPr id="3" name="CuadroTexto 2">
            <a:extLst>
              <a:ext uri="{FF2B5EF4-FFF2-40B4-BE49-F238E27FC236}">
                <a16:creationId xmlns:a16="http://schemas.microsoft.com/office/drawing/2014/main" id="{D3DB7814-B3C9-6B38-44CF-D914FB6444AF}"/>
              </a:ext>
            </a:extLst>
          </p:cNvPr>
          <p:cNvSpPr txBox="1"/>
          <p:nvPr/>
        </p:nvSpPr>
        <p:spPr>
          <a:xfrm>
            <a:off x="6779492" y="2326558"/>
            <a:ext cx="4722746" cy="2970044"/>
          </a:xfrm>
          <a:prstGeom prst="rect">
            <a:avLst/>
          </a:prstGeom>
          <a:noFill/>
          <a:ln>
            <a:noFill/>
          </a:ln>
        </p:spPr>
        <p:txBody>
          <a:bodyPr wrap="square" rtlCol="0">
            <a:spAutoFit/>
          </a:bodyPr>
          <a:lstStyle>
            <a:defPPr>
              <a:defRPr lang="es-ES"/>
            </a:defPPr>
            <a:lvl1pPr algn="just">
              <a:defRPr sz="1900" i="1">
                <a:solidFill>
                  <a:srgbClr val="0070C0"/>
                </a:solidFill>
                <a:latin typeface="+mj-lt"/>
              </a:defRPr>
            </a:lvl1pPr>
          </a:lstStyle>
          <a:p>
            <a:pPr marL="342900" indent="-342900">
              <a:buFont typeface="Wingdings" panose="05000000000000000000" pitchFamily="2" charset="2"/>
              <a:buChar char="ü"/>
            </a:pPr>
            <a:r>
              <a:rPr lang="es-ES" sz="1700" i="0" dirty="0">
                <a:solidFill>
                  <a:schemeClr val="tx1"/>
                </a:solidFill>
                <a:latin typeface="Calibri" panose="020F0502020204030204" pitchFamily="34" charset="0"/>
                <a:cs typeface="Calibri" panose="020F0502020204030204" pitchFamily="34" charset="0"/>
              </a:rPr>
              <a:t>El 94% de las entidades y empresas públicas cumplieron con presentar su rendición de cuentas en el plazo fijado por ley.</a:t>
            </a:r>
          </a:p>
          <a:p>
            <a:pPr marL="342900" indent="-342900">
              <a:buFont typeface="Wingdings" panose="05000000000000000000" pitchFamily="2" charset="2"/>
              <a:buChar char="ü"/>
            </a:pPr>
            <a:endParaRPr lang="es-ES" sz="1700" i="0" dirty="0">
              <a:solidFill>
                <a:schemeClr val="tx1"/>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s-ES" sz="1700" i="0" dirty="0">
                <a:solidFill>
                  <a:schemeClr val="tx1"/>
                </a:solidFill>
                <a:latin typeface="Calibri" panose="020F0502020204030204" pitchFamily="34" charset="0"/>
                <a:cs typeface="Calibri" panose="020F0502020204030204" pitchFamily="34" charset="0"/>
              </a:rPr>
              <a:t>Al finalizar marzo, fecha límite para la regularización, quedaron sólo 11 empresas no operativas y en liquidación que no lograron remitir su información (17 en el 2021).</a:t>
            </a:r>
          </a:p>
          <a:p>
            <a:pPr marL="342900" indent="-342900">
              <a:buFont typeface="Wingdings" panose="05000000000000000000" pitchFamily="2" charset="2"/>
              <a:buChar char="ü"/>
            </a:pPr>
            <a:endParaRPr lang="es-ES" sz="1700" i="0" dirty="0">
              <a:solidFill>
                <a:schemeClr val="tx1"/>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s-ES" sz="1700" b="1" i="0" dirty="0">
                <a:solidFill>
                  <a:srgbClr val="C00000"/>
                </a:solidFill>
                <a:latin typeface="Calibri" panose="020F0502020204030204" pitchFamily="34" charset="0"/>
                <a:cs typeface="Calibri" panose="020F0502020204030204" pitchFamily="34" charset="0"/>
              </a:rPr>
              <a:t>El 100% de entidades operativas han sido integradas y consolidadas (2021 y 2022).</a:t>
            </a:r>
            <a:endParaRPr lang="en-US" sz="1700" b="1" i="0" dirty="0">
              <a:solidFill>
                <a:srgbClr val="C00000"/>
              </a:solidFill>
              <a:latin typeface="Calibri" panose="020F0502020204030204" pitchFamily="34" charset="0"/>
              <a:cs typeface="Calibri" panose="020F0502020204030204" pitchFamily="34" charset="0"/>
            </a:endParaRPr>
          </a:p>
        </p:txBody>
      </p:sp>
      <p:pic>
        <p:nvPicPr>
          <p:cNvPr id="7" name="Gráfico 6">
            <a:extLst>
              <a:ext uri="{FF2B5EF4-FFF2-40B4-BE49-F238E27FC236}">
                <a16:creationId xmlns:a16="http://schemas.microsoft.com/office/drawing/2014/main" id="{DFF89426-9F51-9677-4154-24AC1F59E1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6479" y="1690255"/>
            <a:ext cx="5357304" cy="4052649"/>
          </a:xfrm>
          <a:prstGeom prst="rect">
            <a:avLst/>
          </a:prstGeom>
        </p:spPr>
      </p:pic>
      <p:sp>
        <p:nvSpPr>
          <p:cNvPr id="11" name="Marcador de número de diapositiva 10">
            <a:extLst>
              <a:ext uri="{FF2B5EF4-FFF2-40B4-BE49-F238E27FC236}">
                <a16:creationId xmlns:a16="http://schemas.microsoft.com/office/drawing/2014/main" id="{F3C5F365-95F1-2D7E-0B28-20DBAABA8152}"/>
              </a:ext>
            </a:extLst>
          </p:cNvPr>
          <p:cNvSpPr>
            <a:spLocks noGrp="1"/>
          </p:cNvSpPr>
          <p:nvPr>
            <p:ph type="sldNum" sz="quarter" idx="12"/>
          </p:nvPr>
        </p:nvSpPr>
        <p:spPr/>
        <p:txBody>
          <a:bodyPr/>
          <a:lstStyle/>
          <a:p>
            <a:fld id="{E391E93C-D7FD-40F9-BA37-0E9A46B54C72}" type="slidenum">
              <a:rPr lang="es-PE" smtClean="0"/>
              <a:pPr/>
              <a:t>7</a:t>
            </a:fld>
            <a:endParaRPr lang="es-PE" dirty="0"/>
          </a:p>
        </p:txBody>
      </p:sp>
    </p:spTree>
    <p:extLst>
      <p:ext uri="{BB962C8B-B14F-4D97-AF65-F5344CB8AC3E}">
        <p14:creationId xmlns:p14="http://schemas.microsoft.com/office/powerpoint/2010/main" val="3328451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BBAC50-71DA-26C8-0A18-573317B8BC82}"/>
              </a:ext>
            </a:extLst>
          </p:cNvPr>
          <p:cNvSpPr txBox="1">
            <a:spLocks/>
          </p:cNvSpPr>
          <p:nvPr/>
        </p:nvSpPr>
        <p:spPr>
          <a:xfrm>
            <a:off x="794327" y="610164"/>
            <a:ext cx="10695709" cy="5570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solidFill>
                  <a:srgbClr val="C00000"/>
                </a:solidFill>
              </a:rPr>
              <a:t>Capacitaciones realizadas por la DGCP 2022-2023</a:t>
            </a:r>
          </a:p>
        </p:txBody>
      </p:sp>
      <p:sp>
        <p:nvSpPr>
          <p:cNvPr id="11" name="Marcador de número de diapositiva 10">
            <a:extLst>
              <a:ext uri="{FF2B5EF4-FFF2-40B4-BE49-F238E27FC236}">
                <a16:creationId xmlns:a16="http://schemas.microsoft.com/office/drawing/2014/main" id="{F3C5F365-95F1-2D7E-0B28-20DBAABA8152}"/>
              </a:ext>
            </a:extLst>
          </p:cNvPr>
          <p:cNvSpPr>
            <a:spLocks noGrp="1"/>
          </p:cNvSpPr>
          <p:nvPr>
            <p:ph type="sldNum" sz="quarter" idx="12"/>
          </p:nvPr>
        </p:nvSpPr>
        <p:spPr/>
        <p:txBody>
          <a:bodyPr/>
          <a:lstStyle/>
          <a:p>
            <a:fld id="{E391E93C-D7FD-40F9-BA37-0E9A46B54C72}" type="slidenum">
              <a:rPr lang="es-PE" smtClean="0"/>
              <a:pPr/>
              <a:t>8</a:t>
            </a:fld>
            <a:endParaRPr lang="es-PE" dirty="0"/>
          </a:p>
        </p:txBody>
      </p:sp>
      <p:grpSp>
        <p:nvGrpSpPr>
          <p:cNvPr id="4" name="Grupo 3">
            <a:extLst>
              <a:ext uri="{FF2B5EF4-FFF2-40B4-BE49-F238E27FC236}">
                <a16:creationId xmlns:a16="http://schemas.microsoft.com/office/drawing/2014/main" id="{9ADDB730-8AC4-C132-FD92-118571025801}"/>
              </a:ext>
            </a:extLst>
          </p:cNvPr>
          <p:cNvGrpSpPr/>
          <p:nvPr/>
        </p:nvGrpSpPr>
        <p:grpSpPr>
          <a:xfrm>
            <a:off x="434341" y="1531475"/>
            <a:ext cx="10757348" cy="4103038"/>
            <a:chOff x="436182" y="1986148"/>
            <a:chExt cx="10757348" cy="4103038"/>
          </a:xfrm>
        </p:grpSpPr>
        <p:sp>
          <p:nvSpPr>
            <p:cNvPr id="5" name="Rectángulo: esquinas redondeadas 4">
              <a:extLst>
                <a:ext uri="{FF2B5EF4-FFF2-40B4-BE49-F238E27FC236}">
                  <a16:creationId xmlns:a16="http://schemas.microsoft.com/office/drawing/2014/main" id="{4F4D0F18-1B21-C8ED-7443-E5B903DD8420}"/>
                </a:ext>
              </a:extLst>
            </p:cNvPr>
            <p:cNvSpPr/>
            <p:nvPr/>
          </p:nvSpPr>
          <p:spPr>
            <a:xfrm>
              <a:off x="3495203" y="2007318"/>
              <a:ext cx="2602638" cy="555948"/>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t>Capacitación</a:t>
              </a:r>
            </a:p>
          </p:txBody>
        </p:sp>
        <p:sp>
          <p:nvSpPr>
            <p:cNvPr id="6" name="Rectángulo: esquinas redondeadas 5">
              <a:extLst>
                <a:ext uri="{FF2B5EF4-FFF2-40B4-BE49-F238E27FC236}">
                  <a16:creationId xmlns:a16="http://schemas.microsoft.com/office/drawing/2014/main" id="{F70E84EB-A522-6329-C80D-69A22BE01DBA}"/>
                </a:ext>
              </a:extLst>
            </p:cNvPr>
            <p:cNvSpPr/>
            <p:nvPr/>
          </p:nvSpPr>
          <p:spPr>
            <a:xfrm>
              <a:off x="6594675" y="2007318"/>
              <a:ext cx="1967138" cy="555948"/>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t>Horas</a:t>
              </a:r>
            </a:p>
          </p:txBody>
        </p:sp>
        <p:sp>
          <p:nvSpPr>
            <p:cNvPr id="8" name="Rectángulo: esquinas redondeadas 7">
              <a:extLst>
                <a:ext uri="{FF2B5EF4-FFF2-40B4-BE49-F238E27FC236}">
                  <a16:creationId xmlns:a16="http://schemas.microsoft.com/office/drawing/2014/main" id="{E07182C6-4DCC-75FF-DF77-C4C5D6B0FE67}"/>
                </a:ext>
              </a:extLst>
            </p:cNvPr>
            <p:cNvSpPr/>
            <p:nvPr/>
          </p:nvSpPr>
          <p:spPr>
            <a:xfrm>
              <a:off x="9101268" y="1986148"/>
              <a:ext cx="2039466" cy="555948"/>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t>Sesiones</a:t>
              </a:r>
            </a:p>
          </p:txBody>
        </p:sp>
        <p:sp>
          <p:nvSpPr>
            <p:cNvPr id="9" name="Rectángulo: esquinas redondeadas 8">
              <a:extLst>
                <a:ext uri="{FF2B5EF4-FFF2-40B4-BE49-F238E27FC236}">
                  <a16:creationId xmlns:a16="http://schemas.microsoft.com/office/drawing/2014/main" id="{05AE0050-0BB9-CB6A-6AEF-E35BAA74F8DE}"/>
                </a:ext>
              </a:extLst>
            </p:cNvPr>
            <p:cNvSpPr/>
            <p:nvPr/>
          </p:nvSpPr>
          <p:spPr>
            <a:xfrm>
              <a:off x="446122" y="2007318"/>
              <a:ext cx="2577298" cy="555948"/>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t>Dirección</a:t>
              </a:r>
            </a:p>
          </p:txBody>
        </p:sp>
        <p:grpSp>
          <p:nvGrpSpPr>
            <p:cNvPr id="12" name="Grupo 11">
              <a:extLst>
                <a:ext uri="{FF2B5EF4-FFF2-40B4-BE49-F238E27FC236}">
                  <a16:creationId xmlns:a16="http://schemas.microsoft.com/office/drawing/2014/main" id="{0BE375F7-AD63-5DA0-8E08-A952BFBEF1B0}"/>
                </a:ext>
              </a:extLst>
            </p:cNvPr>
            <p:cNvGrpSpPr/>
            <p:nvPr/>
          </p:nvGrpSpPr>
          <p:grpSpPr>
            <a:xfrm>
              <a:off x="446120" y="2686191"/>
              <a:ext cx="10707803" cy="577005"/>
              <a:chOff x="287771" y="2711479"/>
              <a:chExt cx="11004323" cy="438417"/>
            </a:xfrm>
          </p:grpSpPr>
          <p:sp>
            <p:nvSpPr>
              <p:cNvPr id="41" name="Rectángulo: esquinas redondeadas 40">
                <a:extLst>
                  <a:ext uri="{FF2B5EF4-FFF2-40B4-BE49-F238E27FC236}">
                    <a16:creationId xmlns:a16="http://schemas.microsoft.com/office/drawing/2014/main" id="{6362DC7C-F137-CC85-A33C-15593E8D02E5}"/>
                  </a:ext>
                </a:extLst>
              </p:cNvPr>
              <p:cNvSpPr/>
              <p:nvPr/>
            </p:nvSpPr>
            <p:spPr>
              <a:xfrm>
                <a:off x="287771" y="2711479"/>
                <a:ext cx="11004323" cy="422421"/>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MX" dirty="0"/>
              </a:p>
            </p:txBody>
          </p:sp>
          <p:sp>
            <p:nvSpPr>
              <p:cNvPr id="42" name="Rectángulo 41">
                <a:extLst>
                  <a:ext uri="{FF2B5EF4-FFF2-40B4-BE49-F238E27FC236}">
                    <a16:creationId xmlns:a16="http://schemas.microsoft.com/office/drawing/2014/main" id="{698B05C4-21B6-C832-9A49-A87F01D86EAA}"/>
                  </a:ext>
                </a:extLst>
              </p:cNvPr>
              <p:cNvSpPr/>
              <p:nvPr/>
            </p:nvSpPr>
            <p:spPr>
              <a:xfrm>
                <a:off x="3454750" y="2751683"/>
                <a:ext cx="2550820" cy="3886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Cierre contable 2022</a:t>
                </a:r>
              </a:p>
            </p:txBody>
          </p:sp>
          <p:sp>
            <p:nvSpPr>
              <p:cNvPr id="43" name="Rectángulo 42">
                <a:extLst>
                  <a:ext uri="{FF2B5EF4-FFF2-40B4-BE49-F238E27FC236}">
                    <a16:creationId xmlns:a16="http://schemas.microsoft.com/office/drawing/2014/main" id="{B3577A60-0183-C631-739F-9F614B62FA76}"/>
                  </a:ext>
                </a:extLst>
              </p:cNvPr>
              <p:cNvSpPr/>
              <p:nvPr/>
            </p:nvSpPr>
            <p:spPr>
              <a:xfrm>
                <a:off x="6747543" y="2753435"/>
                <a:ext cx="2155575" cy="3886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22</a:t>
                </a:r>
              </a:p>
            </p:txBody>
          </p:sp>
          <p:sp>
            <p:nvSpPr>
              <p:cNvPr id="44" name="Rectángulo 43">
                <a:extLst>
                  <a:ext uri="{FF2B5EF4-FFF2-40B4-BE49-F238E27FC236}">
                    <a16:creationId xmlns:a16="http://schemas.microsoft.com/office/drawing/2014/main" id="{2FBB3F80-314D-145A-66D0-D70313D61F2B}"/>
                  </a:ext>
                </a:extLst>
              </p:cNvPr>
              <p:cNvSpPr/>
              <p:nvPr/>
            </p:nvSpPr>
            <p:spPr>
              <a:xfrm>
                <a:off x="9330556" y="2730728"/>
                <a:ext cx="1959651" cy="3886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9</a:t>
                </a:r>
              </a:p>
            </p:txBody>
          </p:sp>
          <p:sp>
            <p:nvSpPr>
              <p:cNvPr id="45" name="Rectángulo 44">
                <a:extLst>
                  <a:ext uri="{FF2B5EF4-FFF2-40B4-BE49-F238E27FC236}">
                    <a16:creationId xmlns:a16="http://schemas.microsoft.com/office/drawing/2014/main" id="{C750BDDD-2D52-1D89-8FCA-CB31FDF0CF84}"/>
                  </a:ext>
                </a:extLst>
              </p:cNvPr>
              <p:cNvSpPr/>
              <p:nvPr/>
            </p:nvSpPr>
            <p:spPr>
              <a:xfrm>
                <a:off x="287772" y="2757839"/>
                <a:ext cx="2648670" cy="3920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Normatividad</a:t>
                </a:r>
              </a:p>
            </p:txBody>
          </p:sp>
        </p:grpSp>
        <p:grpSp>
          <p:nvGrpSpPr>
            <p:cNvPr id="13" name="Grupo 12">
              <a:extLst>
                <a:ext uri="{FF2B5EF4-FFF2-40B4-BE49-F238E27FC236}">
                  <a16:creationId xmlns:a16="http://schemas.microsoft.com/office/drawing/2014/main" id="{4885959A-6E1F-ABCE-A9D0-D800848E58C2}"/>
                </a:ext>
              </a:extLst>
            </p:cNvPr>
            <p:cNvGrpSpPr/>
            <p:nvPr/>
          </p:nvGrpSpPr>
          <p:grpSpPr>
            <a:xfrm>
              <a:off x="436182" y="3357379"/>
              <a:ext cx="10754149" cy="654098"/>
              <a:chOff x="277558" y="2764279"/>
              <a:chExt cx="11051953" cy="496997"/>
            </a:xfrm>
          </p:grpSpPr>
          <p:sp>
            <p:nvSpPr>
              <p:cNvPr id="35" name="Rectángulo: esquinas redondeadas 34">
                <a:extLst>
                  <a:ext uri="{FF2B5EF4-FFF2-40B4-BE49-F238E27FC236}">
                    <a16:creationId xmlns:a16="http://schemas.microsoft.com/office/drawing/2014/main" id="{E6F6ED98-DC6B-C5E1-3206-5ADD72E4B01C}"/>
                  </a:ext>
                </a:extLst>
              </p:cNvPr>
              <p:cNvSpPr/>
              <p:nvPr/>
            </p:nvSpPr>
            <p:spPr>
              <a:xfrm>
                <a:off x="291107" y="2764279"/>
                <a:ext cx="11038404" cy="496997"/>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MX" dirty="0"/>
              </a:p>
            </p:txBody>
          </p:sp>
          <p:sp>
            <p:nvSpPr>
              <p:cNvPr id="36" name="Rectángulo 35">
                <a:extLst>
                  <a:ext uri="{FF2B5EF4-FFF2-40B4-BE49-F238E27FC236}">
                    <a16:creationId xmlns:a16="http://schemas.microsoft.com/office/drawing/2014/main" id="{158DDECD-E895-9736-D550-DA19471DFACC}"/>
                  </a:ext>
                </a:extLst>
              </p:cNvPr>
              <p:cNvSpPr/>
              <p:nvPr/>
            </p:nvSpPr>
            <p:spPr>
              <a:xfrm>
                <a:off x="3281127" y="2793305"/>
                <a:ext cx="3063749" cy="3886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Adopción de NICSP, PDS, implementación de costos</a:t>
                </a:r>
              </a:p>
            </p:txBody>
          </p:sp>
          <p:sp>
            <p:nvSpPr>
              <p:cNvPr id="37" name="Rectángulo 36">
                <a:extLst>
                  <a:ext uri="{FF2B5EF4-FFF2-40B4-BE49-F238E27FC236}">
                    <a16:creationId xmlns:a16="http://schemas.microsoft.com/office/drawing/2014/main" id="{B7CC6C92-2BD9-823A-681A-B1C142963246}"/>
                  </a:ext>
                </a:extLst>
              </p:cNvPr>
              <p:cNvSpPr/>
              <p:nvPr/>
            </p:nvSpPr>
            <p:spPr>
              <a:xfrm>
                <a:off x="6646800" y="2832491"/>
                <a:ext cx="2155575" cy="3886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  34</a:t>
                </a:r>
              </a:p>
            </p:txBody>
          </p:sp>
          <p:sp>
            <p:nvSpPr>
              <p:cNvPr id="38" name="Rectángulo 37">
                <a:extLst>
                  <a:ext uri="{FF2B5EF4-FFF2-40B4-BE49-F238E27FC236}">
                    <a16:creationId xmlns:a16="http://schemas.microsoft.com/office/drawing/2014/main" id="{AF088EBE-7A70-EAA2-A985-EF42C6288C0A}"/>
                  </a:ext>
                </a:extLst>
              </p:cNvPr>
              <p:cNvSpPr/>
              <p:nvPr/>
            </p:nvSpPr>
            <p:spPr>
              <a:xfrm>
                <a:off x="9298363" y="2852189"/>
                <a:ext cx="1959652" cy="3886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17</a:t>
                </a:r>
              </a:p>
            </p:txBody>
          </p:sp>
          <p:sp>
            <p:nvSpPr>
              <p:cNvPr id="39" name="Rectángulo 38">
                <a:extLst>
                  <a:ext uri="{FF2B5EF4-FFF2-40B4-BE49-F238E27FC236}">
                    <a16:creationId xmlns:a16="http://schemas.microsoft.com/office/drawing/2014/main" id="{982C6B99-33C4-FFEB-A5D5-E0BFA03EF82A}"/>
                  </a:ext>
                </a:extLst>
              </p:cNvPr>
              <p:cNvSpPr/>
              <p:nvPr/>
            </p:nvSpPr>
            <p:spPr>
              <a:xfrm>
                <a:off x="277558" y="2808741"/>
                <a:ext cx="2648670" cy="3920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Normatividad</a:t>
                </a:r>
              </a:p>
            </p:txBody>
          </p:sp>
        </p:grpSp>
        <p:grpSp>
          <p:nvGrpSpPr>
            <p:cNvPr id="14" name="Grupo 13">
              <a:extLst>
                <a:ext uri="{FF2B5EF4-FFF2-40B4-BE49-F238E27FC236}">
                  <a16:creationId xmlns:a16="http://schemas.microsoft.com/office/drawing/2014/main" id="{56346C25-63B7-2542-FDD4-36F94A214F4E}"/>
                </a:ext>
              </a:extLst>
            </p:cNvPr>
            <p:cNvGrpSpPr/>
            <p:nvPr/>
          </p:nvGrpSpPr>
          <p:grpSpPr>
            <a:xfrm>
              <a:off x="446071" y="4063228"/>
              <a:ext cx="10707803" cy="991491"/>
              <a:chOff x="287721" y="2843401"/>
              <a:chExt cx="11004324" cy="753356"/>
            </a:xfrm>
          </p:grpSpPr>
          <p:sp>
            <p:nvSpPr>
              <p:cNvPr id="29" name="Rectángulo: esquinas redondeadas 28">
                <a:extLst>
                  <a:ext uri="{FF2B5EF4-FFF2-40B4-BE49-F238E27FC236}">
                    <a16:creationId xmlns:a16="http://schemas.microsoft.com/office/drawing/2014/main" id="{4D6C726A-1106-7AA1-3245-C5025099A60C}"/>
                  </a:ext>
                </a:extLst>
              </p:cNvPr>
              <p:cNvSpPr/>
              <p:nvPr/>
            </p:nvSpPr>
            <p:spPr>
              <a:xfrm>
                <a:off x="287721" y="2908267"/>
                <a:ext cx="11004324" cy="68849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MX" dirty="0"/>
              </a:p>
            </p:txBody>
          </p:sp>
          <p:sp>
            <p:nvSpPr>
              <p:cNvPr id="30" name="Rectángulo 29">
                <a:extLst>
                  <a:ext uri="{FF2B5EF4-FFF2-40B4-BE49-F238E27FC236}">
                    <a16:creationId xmlns:a16="http://schemas.microsoft.com/office/drawing/2014/main" id="{5A3E35AE-D4D2-3F74-12B7-49338FB72AF7}"/>
                  </a:ext>
                </a:extLst>
              </p:cNvPr>
              <p:cNvSpPr/>
              <p:nvPr/>
            </p:nvSpPr>
            <p:spPr>
              <a:xfrm>
                <a:off x="3511673" y="3084277"/>
                <a:ext cx="2550820" cy="3886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Cierre contable 2022, depuración y sinceramiento contable</a:t>
                </a:r>
              </a:p>
            </p:txBody>
          </p:sp>
          <p:sp>
            <p:nvSpPr>
              <p:cNvPr id="31" name="Rectángulo 30">
                <a:extLst>
                  <a:ext uri="{FF2B5EF4-FFF2-40B4-BE49-F238E27FC236}">
                    <a16:creationId xmlns:a16="http://schemas.microsoft.com/office/drawing/2014/main" id="{8209A38E-491D-08AB-0B32-DDD3DF647672}"/>
                  </a:ext>
                </a:extLst>
              </p:cNvPr>
              <p:cNvSpPr/>
              <p:nvPr/>
            </p:nvSpPr>
            <p:spPr>
              <a:xfrm>
                <a:off x="6657526" y="3138082"/>
                <a:ext cx="2155575" cy="3886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  162</a:t>
                </a:r>
              </a:p>
            </p:txBody>
          </p:sp>
          <p:sp>
            <p:nvSpPr>
              <p:cNvPr id="32" name="Rectángulo 31">
                <a:extLst>
                  <a:ext uri="{FF2B5EF4-FFF2-40B4-BE49-F238E27FC236}">
                    <a16:creationId xmlns:a16="http://schemas.microsoft.com/office/drawing/2014/main" id="{D9FAC3FC-1C5A-E372-01D1-C8F70C114BD2}"/>
                  </a:ext>
                </a:extLst>
              </p:cNvPr>
              <p:cNvSpPr/>
              <p:nvPr/>
            </p:nvSpPr>
            <p:spPr>
              <a:xfrm>
                <a:off x="7724590" y="2843401"/>
                <a:ext cx="1959652" cy="3886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33" name="Rectángulo 32">
                <a:extLst>
                  <a:ext uri="{FF2B5EF4-FFF2-40B4-BE49-F238E27FC236}">
                    <a16:creationId xmlns:a16="http://schemas.microsoft.com/office/drawing/2014/main" id="{5F1677DD-3F9B-EB10-F86F-0FACB85AF02F}"/>
                  </a:ext>
                </a:extLst>
              </p:cNvPr>
              <p:cNvSpPr/>
              <p:nvPr/>
            </p:nvSpPr>
            <p:spPr>
              <a:xfrm>
                <a:off x="339849" y="3152818"/>
                <a:ext cx="2648670" cy="3920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Gobierno Nacional y Gobiernos Regionales</a:t>
                </a:r>
              </a:p>
            </p:txBody>
          </p:sp>
        </p:grpSp>
        <p:grpSp>
          <p:nvGrpSpPr>
            <p:cNvPr id="15" name="Grupo 14">
              <a:extLst>
                <a:ext uri="{FF2B5EF4-FFF2-40B4-BE49-F238E27FC236}">
                  <a16:creationId xmlns:a16="http://schemas.microsoft.com/office/drawing/2014/main" id="{B2058ED7-F3C2-E26B-4C79-0C000D08E70E}"/>
                </a:ext>
              </a:extLst>
            </p:cNvPr>
            <p:cNvGrpSpPr/>
            <p:nvPr/>
          </p:nvGrpSpPr>
          <p:grpSpPr>
            <a:xfrm>
              <a:off x="446121" y="4657482"/>
              <a:ext cx="9143274" cy="560921"/>
              <a:chOff x="287772" y="2843401"/>
              <a:chExt cx="9396470" cy="426200"/>
            </a:xfrm>
          </p:grpSpPr>
          <p:sp>
            <p:nvSpPr>
              <p:cNvPr id="24" name="Rectángulo 23">
                <a:extLst>
                  <a:ext uri="{FF2B5EF4-FFF2-40B4-BE49-F238E27FC236}">
                    <a16:creationId xmlns:a16="http://schemas.microsoft.com/office/drawing/2014/main" id="{21FBEBE2-E10C-B123-0037-DB2BDB1CE271}"/>
                  </a:ext>
                </a:extLst>
              </p:cNvPr>
              <p:cNvSpPr/>
              <p:nvPr/>
            </p:nvSpPr>
            <p:spPr>
              <a:xfrm>
                <a:off x="3421290" y="2859537"/>
                <a:ext cx="2600377" cy="3886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25" name="Rectángulo 24">
                <a:extLst>
                  <a:ext uri="{FF2B5EF4-FFF2-40B4-BE49-F238E27FC236}">
                    <a16:creationId xmlns:a16="http://schemas.microsoft.com/office/drawing/2014/main" id="{39B5EBB9-9BEA-D92B-8866-8C3CDD357F6A}"/>
                  </a:ext>
                </a:extLst>
              </p:cNvPr>
              <p:cNvSpPr/>
              <p:nvPr/>
            </p:nvSpPr>
            <p:spPr>
              <a:xfrm>
                <a:off x="6657526" y="2880905"/>
                <a:ext cx="2155575" cy="3886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 </a:t>
                </a:r>
              </a:p>
            </p:txBody>
          </p:sp>
          <p:sp>
            <p:nvSpPr>
              <p:cNvPr id="26" name="Rectángulo 25">
                <a:extLst>
                  <a:ext uri="{FF2B5EF4-FFF2-40B4-BE49-F238E27FC236}">
                    <a16:creationId xmlns:a16="http://schemas.microsoft.com/office/drawing/2014/main" id="{61E3F2AB-EB80-F305-C2AC-A90A55E24676}"/>
                  </a:ext>
                </a:extLst>
              </p:cNvPr>
              <p:cNvSpPr/>
              <p:nvPr/>
            </p:nvSpPr>
            <p:spPr>
              <a:xfrm>
                <a:off x="7724590" y="2843401"/>
                <a:ext cx="1959652" cy="3886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27" name="Rectángulo 26">
                <a:extLst>
                  <a:ext uri="{FF2B5EF4-FFF2-40B4-BE49-F238E27FC236}">
                    <a16:creationId xmlns:a16="http://schemas.microsoft.com/office/drawing/2014/main" id="{253C2F96-70F9-DE48-5F4B-2572E93AFF62}"/>
                  </a:ext>
                </a:extLst>
              </p:cNvPr>
              <p:cNvSpPr/>
              <p:nvPr/>
            </p:nvSpPr>
            <p:spPr>
              <a:xfrm>
                <a:off x="287772" y="2848777"/>
                <a:ext cx="2648670" cy="3920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grpSp>
        <p:grpSp>
          <p:nvGrpSpPr>
            <p:cNvPr id="16" name="Grupo 15">
              <a:extLst>
                <a:ext uri="{FF2B5EF4-FFF2-40B4-BE49-F238E27FC236}">
                  <a16:creationId xmlns:a16="http://schemas.microsoft.com/office/drawing/2014/main" id="{5B6ACC47-DE75-7643-79CF-2B1C53CEA183}"/>
                </a:ext>
              </a:extLst>
            </p:cNvPr>
            <p:cNvGrpSpPr/>
            <p:nvPr/>
          </p:nvGrpSpPr>
          <p:grpSpPr>
            <a:xfrm>
              <a:off x="446122" y="5254682"/>
              <a:ext cx="10747408" cy="834504"/>
              <a:chOff x="287773" y="2889095"/>
              <a:chExt cx="11045026" cy="383549"/>
            </a:xfrm>
          </p:grpSpPr>
          <p:sp>
            <p:nvSpPr>
              <p:cNvPr id="17" name="Rectángulo: esquinas redondeadas 16">
                <a:extLst>
                  <a:ext uri="{FF2B5EF4-FFF2-40B4-BE49-F238E27FC236}">
                    <a16:creationId xmlns:a16="http://schemas.microsoft.com/office/drawing/2014/main" id="{AD532C6B-7778-9D0E-9FB2-914F908710C0}"/>
                  </a:ext>
                </a:extLst>
              </p:cNvPr>
              <p:cNvSpPr/>
              <p:nvPr/>
            </p:nvSpPr>
            <p:spPr>
              <a:xfrm>
                <a:off x="295565" y="2889095"/>
                <a:ext cx="11004324" cy="383549"/>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MX" dirty="0"/>
              </a:p>
            </p:txBody>
          </p:sp>
          <p:sp>
            <p:nvSpPr>
              <p:cNvPr id="18" name="Rectángulo 17">
                <a:extLst>
                  <a:ext uri="{FF2B5EF4-FFF2-40B4-BE49-F238E27FC236}">
                    <a16:creationId xmlns:a16="http://schemas.microsoft.com/office/drawing/2014/main" id="{755B7BB0-BE6F-DC2D-7243-3ECCCD805CB7}"/>
                  </a:ext>
                </a:extLst>
              </p:cNvPr>
              <p:cNvSpPr/>
              <p:nvPr/>
            </p:nvSpPr>
            <p:spPr>
              <a:xfrm>
                <a:off x="3491164" y="2927736"/>
                <a:ext cx="2542571" cy="3252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Cierre contable 2022, depuración y sinceramiento contable</a:t>
                </a:r>
              </a:p>
            </p:txBody>
          </p:sp>
          <p:sp>
            <p:nvSpPr>
              <p:cNvPr id="19" name="Rectángulo 18">
                <a:extLst>
                  <a:ext uri="{FF2B5EF4-FFF2-40B4-BE49-F238E27FC236}">
                    <a16:creationId xmlns:a16="http://schemas.microsoft.com/office/drawing/2014/main" id="{26CE5CAC-38E9-C516-4E87-4DB7E5C8E89F}"/>
                  </a:ext>
                </a:extLst>
              </p:cNvPr>
              <p:cNvSpPr/>
              <p:nvPr/>
            </p:nvSpPr>
            <p:spPr>
              <a:xfrm>
                <a:off x="6622991" y="2950503"/>
                <a:ext cx="2155575" cy="3188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  234</a:t>
                </a:r>
              </a:p>
            </p:txBody>
          </p:sp>
          <p:sp>
            <p:nvSpPr>
              <p:cNvPr id="20" name="Rectángulo 19">
                <a:extLst>
                  <a:ext uri="{FF2B5EF4-FFF2-40B4-BE49-F238E27FC236}">
                    <a16:creationId xmlns:a16="http://schemas.microsoft.com/office/drawing/2014/main" id="{CC0E0C6A-C9E2-0932-755A-A4830AF468DA}"/>
                  </a:ext>
                </a:extLst>
              </p:cNvPr>
              <p:cNvSpPr/>
              <p:nvPr/>
            </p:nvSpPr>
            <p:spPr>
              <a:xfrm>
                <a:off x="9373148" y="2939687"/>
                <a:ext cx="1959651" cy="3013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117</a:t>
                </a:r>
              </a:p>
            </p:txBody>
          </p:sp>
          <p:sp>
            <p:nvSpPr>
              <p:cNvPr id="21" name="Rectángulo 20">
                <a:extLst>
                  <a:ext uri="{FF2B5EF4-FFF2-40B4-BE49-F238E27FC236}">
                    <a16:creationId xmlns:a16="http://schemas.microsoft.com/office/drawing/2014/main" id="{132B8AE6-428A-A643-7EF5-4899387BBB7D}"/>
                  </a:ext>
                </a:extLst>
              </p:cNvPr>
              <p:cNvSpPr/>
              <p:nvPr/>
            </p:nvSpPr>
            <p:spPr>
              <a:xfrm>
                <a:off x="287773" y="2921901"/>
                <a:ext cx="2542572" cy="31138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Gobiernos Locales</a:t>
                </a:r>
              </a:p>
            </p:txBody>
          </p:sp>
        </p:grpSp>
      </p:grpSp>
      <p:sp>
        <p:nvSpPr>
          <p:cNvPr id="47" name="Rectángulo 46">
            <a:extLst>
              <a:ext uri="{FF2B5EF4-FFF2-40B4-BE49-F238E27FC236}">
                <a16:creationId xmlns:a16="http://schemas.microsoft.com/office/drawing/2014/main" id="{16F20B74-8725-1FCB-48FB-0A90AB5E0121}"/>
              </a:ext>
            </a:extLst>
          </p:cNvPr>
          <p:cNvSpPr/>
          <p:nvPr/>
        </p:nvSpPr>
        <p:spPr>
          <a:xfrm>
            <a:off x="9165736" y="3987601"/>
            <a:ext cx="1906848" cy="5115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   69</a:t>
            </a:r>
          </a:p>
        </p:txBody>
      </p:sp>
      <p:sp>
        <p:nvSpPr>
          <p:cNvPr id="48" name="Rectángulo 47">
            <a:extLst>
              <a:ext uri="{FF2B5EF4-FFF2-40B4-BE49-F238E27FC236}">
                <a16:creationId xmlns:a16="http://schemas.microsoft.com/office/drawing/2014/main" id="{991F9C0C-4086-9A76-D249-AC32990C3016}"/>
              </a:ext>
            </a:extLst>
          </p:cNvPr>
          <p:cNvSpPr/>
          <p:nvPr/>
        </p:nvSpPr>
        <p:spPr>
          <a:xfrm>
            <a:off x="9165736" y="4233988"/>
            <a:ext cx="1906848" cy="5115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   </a:t>
            </a:r>
          </a:p>
        </p:txBody>
      </p:sp>
      <p:sp>
        <p:nvSpPr>
          <p:cNvPr id="49" name="Rectángulo: esquinas redondeadas 48">
            <a:extLst>
              <a:ext uri="{FF2B5EF4-FFF2-40B4-BE49-F238E27FC236}">
                <a16:creationId xmlns:a16="http://schemas.microsoft.com/office/drawing/2014/main" id="{81672024-0333-ED17-1EB9-8EE39DACB4D4}"/>
              </a:ext>
            </a:extLst>
          </p:cNvPr>
          <p:cNvSpPr/>
          <p:nvPr/>
        </p:nvSpPr>
        <p:spPr>
          <a:xfrm>
            <a:off x="472399" y="5745224"/>
            <a:ext cx="10691221" cy="525485"/>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MX" dirty="0"/>
          </a:p>
        </p:txBody>
      </p:sp>
      <p:sp>
        <p:nvSpPr>
          <p:cNvPr id="50" name="Rectángulo 49">
            <a:extLst>
              <a:ext uri="{FF2B5EF4-FFF2-40B4-BE49-F238E27FC236}">
                <a16:creationId xmlns:a16="http://schemas.microsoft.com/office/drawing/2014/main" id="{2943A00F-875E-A3D7-9E60-E2252B1BD3F5}"/>
              </a:ext>
            </a:extLst>
          </p:cNvPr>
          <p:cNvSpPr/>
          <p:nvPr/>
        </p:nvSpPr>
        <p:spPr>
          <a:xfrm>
            <a:off x="6666119" y="5699596"/>
            <a:ext cx="2097491" cy="6937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452</a:t>
            </a:r>
          </a:p>
        </p:txBody>
      </p:sp>
      <p:sp>
        <p:nvSpPr>
          <p:cNvPr id="51" name="Rectángulo 50">
            <a:extLst>
              <a:ext uri="{FF2B5EF4-FFF2-40B4-BE49-F238E27FC236}">
                <a16:creationId xmlns:a16="http://schemas.microsoft.com/office/drawing/2014/main" id="{6EC2ACDF-6B35-3919-CF0D-CEE62B89A1AF}"/>
              </a:ext>
            </a:extLst>
          </p:cNvPr>
          <p:cNvSpPr/>
          <p:nvPr/>
        </p:nvSpPr>
        <p:spPr>
          <a:xfrm>
            <a:off x="9252819" y="5699596"/>
            <a:ext cx="1906847" cy="7118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212</a:t>
            </a:r>
          </a:p>
        </p:txBody>
      </p:sp>
      <p:sp>
        <p:nvSpPr>
          <p:cNvPr id="52" name="Rectángulo 51">
            <a:extLst>
              <a:ext uri="{FF2B5EF4-FFF2-40B4-BE49-F238E27FC236}">
                <a16:creationId xmlns:a16="http://schemas.microsoft.com/office/drawing/2014/main" id="{AC843626-2484-9AB8-7DA4-1D62C73E02D6}"/>
              </a:ext>
            </a:extLst>
          </p:cNvPr>
          <p:cNvSpPr/>
          <p:nvPr/>
        </p:nvSpPr>
        <p:spPr>
          <a:xfrm>
            <a:off x="438052" y="5601508"/>
            <a:ext cx="2474060" cy="8530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Totales</a:t>
            </a:r>
          </a:p>
        </p:txBody>
      </p:sp>
    </p:spTree>
    <p:extLst>
      <p:ext uri="{BB962C8B-B14F-4D97-AF65-F5344CB8AC3E}">
        <p14:creationId xmlns:p14="http://schemas.microsoft.com/office/powerpoint/2010/main" val="3661892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FAF72B15-C487-4C8E-16C5-6629F161ACA3}"/>
              </a:ext>
            </a:extLst>
          </p:cNvPr>
          <p:cNvSpPr txBox="1">
            <a:spLocks/>
          </p:cNvSpPr>
          <p:nvPr/>
        </p:nvSpPr>
        <p:spPr>
          <a:xfrm>
            <a:off x="824041" y="1633120"/>
            <a:ext cx="2707002" cy="669850"/>
          </a:xfrm>
          <a:prstGeom prst="rect">
            <a:avLst/>
          </a:prstGeom>
          <a:noFill/>
        </p:spPr>
        <p:txBody>
          <a:bodyPr vert="horz" lIns="51438" tIns="25719" rIns="51438" bIns="25719"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PE" sz="3200" b="1" i="0" u="sng"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Agenda</a:t>
            </a:r>
          </a:p>
        </p:txBody>
      </p:sp>
      <p:sp>
        <p:nvSpPr>
          <p:cNvPr id="5" name="CuadroTexto 4">
            <a:extLst>
              <a:ext uri="{FF2B5EF4-FFF2-40B4-BE49-F238E27FC236}">
                <a16:creationId xmlns:a16="http://schemas.microsoft.com/office/drawing/2014/main" id="{99AE8DE7-B90B-104F-E257-767500646190}"/>
              </a:ext>
            </a:extLst>
          </p:cNvPr>
          <p:cNvSpPr txBox="1"/>
          <p:nvPr/>
        </p:nvSpPr>
        <p:spPr>
          <a:xfrm>
            <a:off x="1323930" y="2665311"/>
            <a:ext cx="8863779" cy="2862322"/>
          </a:xfrm>
          <a:prstGeom prst="rect">
            <a:avLst/>
          </a:prstGeom>
          <a:noFill/>
        </p:spPr>
        <p:txBody>
          <a:bodyPr wrap="square" rtlCol="0">
            <a:spAutoFit/>
          </a:bodyPr>
          <a:lstStyle/>
          <a:p>
            <a:pPr marL="360363" marR="0" lvl="0" indent="-360363" algn="l" defTabSz="914400" rtl="0" eaLnBrk="1" fontAlgn="auto" latinLnBrk="0" hangingPunct="1">
              <a:lnSpc>
                <a:spcPct val="100000"/>
              </a:lnSpc>
              <a:spcBef>
                <a:spcPts val="0"/>
              </a:spcBef>
              <a:spcAft>
                <a:spcPts val="0"/>
              </a:spcAft>
              <a:buClrTx/>
              <a:buSzTx/>
              <a:buFont typeface="+mj-lt"/>
              <a:buAutoNum type="romanUcPeriod"/>
              <a:tabLst/>
              <a:defRPr/>
            </a:pPr>
            <a:r>
              <a:rPr kumimoji="0" lang="es-PE" sz="18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Arial" panose="020B0604020202020204" pitchFamily="34" charset="0"/>
              </a:rPr>
              <a:t>La Cuenta General de la República</a:t>
            </a:r>
          </a:p>
          <a:p>
            <a:pPr marL="360363" marR="0" lvl="0" indent="-360363" algn="l"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360363" marR="0" lvl="0" indent="-360363" algn="l" defTabSz="914400" rtl="0" eaLnBrk="1" fontAlgn="auto" latinLnBrk="0" hangingPunct="1">
              <a:lnSpc>
                <a:spcPct val="100000"/>
              </a:lnSpc>
              <a:spcBef>
                <a:spcPts val="0"/>
              </a:spcBef>
              <a:spcAft>
                <a:spcPts val="0"/>
              </a:spcAft>
              <a:buClrTx/>
              <a:buSzTx/>
              <a:buFontTx/>
              <a:buAutoNum type="romanUcPeriod" startAt="2"/>
              <a:tabLst/>
              <a:defRPr/>
            </a:pPr>
            <a:r>
              <a:rPr kumimoji="0" lang="es-PE" sz="1800" b="1" i="0" u="none" strike="noStrike" kern="1200" cap="none" spc="0" normalizeH="0" baseline="0" noProof="0" dirty="0">
                <a:ln>
                  <a:noFill/>
                </a:ln>
                <a:effectLst/>
                <a:uLnTx/>
                <a:uFillTx/>
                <a:latin typeface="Calibri" panose="020F0502020204030204"/>
                <a:ea typeface="+mn-ea"/>
                <a:cs typeface="Arial" panose="020B0604020202020204" pitchFamily="34" charset="0"/>
              </a:rPr>
              <a:t>Mejoras relevantes incorporadas en el Informe de la Cuenta General de la República </a:t>
            </a:r>
          </a:p>
          <a:p>
            <a:pPr marL="360363" marR="0" lvl="0" indent="-360363" algn="l"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endParaRPr kumimoji="0" lang="es-PE" sz="1800" b="0"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a:p>
            <a:pPr marL="360363" marR="0" lvl="0" indent="-360363" algn="l" defTabSz="914400" rtl="0" eaLnBrk="1" fontAlgn="auto" latinLnBrk="0" hangingPunct="1">
              <a:lnSpc>
                <a:spcPct val="100000"/>
              </a:lnSpc>
              <a:spcBef>
                <a:spcPts val="0"/>
              </a:spcBef>
              <a:spcAft>
                <a:spcPts val="0"/>
              </a:spcAft>
              <a:buClrTx/>
              <a:buSzTx/>
              <a:buFontTx/>
              <a:buAutoNum type="romanUcPeriod" startAt="3"/>
              <a:tabLst/>
              <a:defRPr/>
            </a:pPr>
            <a:r>
              <a:rPr kumimoji="0" lang="es-PE" sz="18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Arial" panose="020B0604020202020204" pitchFamily="34" charset="0"/>
              </a:rPr>
              <a:t>Resultados de la Cuenta General de la República 2022</a:t>
            </a:r>
          </a:p>
          <a:p>
            <a:pPr marL="360363" marR="0" lvl="0" indent="-360363" algn="l" defTabSz="914400" rtl="0" eaLnBrk="1" fontAlgn="auto" latinLnBrk="0" hangingPunct="1">
              <a:lnSpc>
                <a:spcPct val="100000"/>
              </a:lnSpc>
              <a:spcBef>
                <a:spcPts val="0"/>
              </a:spcBef>
              <a:spcAft>
                <a:spcPts val="0"/>
              </a:spcAft>
              <a:buClrTx/>
              <a:buSzTx/>
              <a:buFontTx/>
              <a:buAutoNum type="romanUcPeriod" startAt="3"/>
              <a:tabLst/>
              <a:defRPr/>
            </a:pPr>
            <a:endParaRPr kumimoji="0" lang="es-PE" sz="18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Arial" panose="020B0604020202020204" pitchFamily="34" charset="0"/>
            </a:endParaRPr>
          </a:p>
          <a:p>
            <a:pPr marL="360363" marR="0" lvl="0" indent="-360363" algn="l" defTabSz="914400" rtl="0" eaLnBrk="1" fontAlgn="auto" latinLnBrk="0" hangingPunct="1">
              <a:lnSpc>
                <a:spcPct val="100000"/>
              </a:lnSpc>
              <a:spcBef>
                <a:spcPts val="0"/>
              </a:spcBef>
              <a:spcAft>
                <a:spcPts val="0"/>
              </a:spcAft>
              <a:buClrTx/>
              <a:buSzTx/>
              <a:buFontTx/>
              <a:buAutoNum type="romanUcPeriod" startAt="4"/>
              <a:tabLst/>
              <a:defRPr/>
            </a:pPr>
            <a:r>
              <a:rPr kumimoji="0" lang="es-PE" sz="18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Arial" panose="020B0604020202020204" pitchFamily="34" charset="0"/>
              </a:rPr>
              <a:t>Estatus de la implementación de las recomendaciones de auditoría</a:t>
            </a:r>
          </a:p>
          <a:p>
            <a:pPr marL="360363" marR="0" lvl="0" indent="-360363" algn="l"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Arial" panose="020B0604020202020204" pitchFamily="34" charset="0"/>
              </a:rPr>
              <a:t>        </a:t>
            </a:r>
          </a:p>
          <a:p>
            <a:pPr marL="360363" marR="0" lvl="0" indent="-360363" algn="l"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Arial" panose="020B0604020202020204" pitchFamily="34" charset="0"/>
              </a:rPr>
              <a:t>V.	Conclusiones</a:t>
            </a:r>
            <a:endParaRPr kumimoji="0" lang="en-US" sz="18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0" name="Marcador de número de diapositiva 9">
            <a:extLst>
              <a:ext uri="{FF2B5EF4-FFF2-40B4-BE49-F238E27FC236}">
                <a16:creationId xmlns:a16="http://schemas.microsoft.com/office/drawing/2014/main" id="{0A77D2E0-7336-90EF-7EEC-CB7B5CE84767}"/>
              </a:ext>
            </a:extLst>
          </p:cNvPr>
          <p:cNvSpPr>
            <a:spLocks noGrp="1"/>
          </p:cNvSpPr>
          <p:nvPr>
            <p:ph type="sldNum" sz="quarter" idx="12"/>
          </p:nvPr>
        </p:nvSpPr>
        <p:spPr/>
        <p:txBody>
          <a:bodyPr/>
          <a:lstStyle/>
          <a:p>
            <a:fld id="{E391E93C-D7FD-40F9-BA37-0E9A46B54C72}" type="slidenum">
              <a:rPr lang="es-PE" smtClean="0"/>
              <a:pPr/>
              <a:t>9</a:t>
            </a:fld>
            <a:endParaRPr lang="es-PE" dirty="0"/>
          </a:p>
        </p:txBody>
      </p:sp>
    </p:spTree>
    <p:extLst>
      <p:ext uri="{BB962C8B-B14F-4D97-AF65-F5344CB8AC3E}">
        <p14:creationId xmlns:p14="http://schemas.microsoft.com/office/powerpoint/2010/main" val="308131516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2057</TotalTime>
  <Words>5562</Words>
  <Application>Microsoft Office PowerPoint</Application>
  <PresentationFormat>Panorámica</PresentationFormat>
  <Paragraphs>825</Paragraphs>
  <Slides>49</Slides>
  <Notes>49</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49</vt:i4>
      </vt:variant>
    </vt:vector>
  </HeadingPairs>
  <TitlesOfParts>
    <vt:vector size="60" baseType="lpstr">
      <vt:lpstr>Arial</vt:lpstr>
      <vt:lpstr>Arial </vt:lpstr>
      <vt:lpstr>Calibri</vt:lpstr>
      <vt:lpstr>Calibri (Cuerpo)</vt:lpstr>
      <vt:lpstr>Calibri Light</vt:lpstr>
      <vt:lpstr>Segoe UI Light</vt:lpstr>
      <vt:lpstr>Symbol</vt:lpstr>
      <vt:lpstr>Times New Roman</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Diapositiva 6</vt:lpstr>
      <vt:lpstr>En el 2022 el Gobierno Nacional ejecutó el 116.2% de su presupuesto de ingreso</vt:lpstr>
      <vt:lpstr>En el 2022 los Gobiernos Regionales ejecutaron el 108.3% de su presupuesto de ingreso</vt:lpstr>
      <vt:lpstr>En el 2022 el Gobiernos Locales ejecutó el 98.7% de su presupuesto de ingreso</vt:lpstr>
      <vt:lpstr>En el 2022 las Empresas Públicas ejecutaron el 97.7% de su presupuesto de ingreso</vt:lpstr>
      <vt:lpstr>Diapositiva 6</vt:lpstr>
      <vt:lpstr>En el 2022 el Gobierno Nacional ejecutó el 94% de su presupuesto de gasto</vt:lpstr>
      <vt:lpstr>En el 2022 el Gobiernos Regionales ejecutó el 88% de su presupuesto de gasto</vt:lpstr>
      <vt:lpstr>En el 2022 los Gobiernos Locales ejecutaron el 72% de su presupuesto de gasto</vt:lpstr>
      <vt:lpstr>En el 2022 las Empresas Públicas ejecutaron el 95% de su presupuesto de gasto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Palma Natividad, Ricardo</dc:creator>
  <cp:lastModifiedBy>Luis Enrique  Pineda Larzo</cp:lastModifiedBy>
  <cp:revision>57</cp:revision>
  <cp:lastPrinted>2023-08-29T00:17:05Z</cp:lastPrinted>
  <dcterms:created xsi:type="dcterms:W3CDTF">2022-05-20T20:34:39Z</dcterms:created>
  <dcterms:modified xsi:type="dcterms:W3CDTF">2023-08-29T22:09:52Z</dcterms:modified>
</cp:coreProperties>
</file>