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813" r:id="rId5"/>
  </p:sldMasterIdLst>
  <p:notesMasterIdLst>
    <p:notesMasterId r:id="rId38"/>
  </p:notesMasterIdLst>
  <p:handoutMasterIdLst>
    <p:handoutMasterId r:id="rId39"/>
  </p:handoutMasterIdLst>
  <p:sldIdLst>
    <p:sldId id="368" r:id="rId6"/>
    <p:sldId id="866" r:id="rId7"/>
    <p:sldId id="4184" r:id="rId8"/>
    <p:sldId id="532" r:id="rId9"/>
    <p:sldId id="855" r:id="rId10"/>
    <p:sldId id="1474" r:id="rId11"/>
    <p:sldId id="4181" r:id="rId12"/>
    <p:sldId id="1452" r:id="rId13"/>
    <p:sldId id="4182" r:id="rId14"/>
    <p:sldId id="1454" r:id="rId15"/>
    <p:sldId id="1453" r:id="rId16"/>
    <p:sldId id="870" r:id="rId17"/>
    <p:sldId id="857" r:id="rId18"/>
    <p:sldId id="1459" r:id="rId19"/>
    <p:sldId id="1457" r:id="rId20"/>
    <p:sldId id="1460" r:id="rId21"/>
    <p:sldId id="1456" r:id="rId22"/>
    <p:sldId id="1475" r:id="rId23"/>
    <p:sldId id="864" r:id="rId24"/>
    <p:sldId id="863" r:id="rId25"/>
    <p:sldId id="1461" r:id="rId26"/>
    <p:sldId id="1463" r:id="rId27"/>
    <p:sldId id="862" r:id="rId28"/>
    <p:sldId id="808" r:id="rId29"/>
    <p:sldId id="1451" r:id="rId30"/>
    <p:sldId id="1473" r:id="rId31"/>
    <p:sldId id="867" r:id="rId32"/>
    <p:sldId id="1468" r:id="rId33"/>
    <p:sldId id="1470" r:id="rId34"/>
    <p:sldId id="1471" r:id="rId35"/>
    <p:sldId id="1472" r:id="rId36"/>
    <p:sldId id="317" r:id="rId37"/>
  </p:sldIdLst>
  <p:sldSz cx="12192000" cy="6858000"/>
  <p:notesSz cx="6797675" cy="9929813"/>
  <p:defaultTextStyle>
    <a:defPPr>
      <a:defRPr lang="es-P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521415D9-36F7-43E2-AB2F-B90AF26B5E84}">
      <p14:sectionLst xmlns:p14="http://schemas.microsoft.com/office/powerpoint/2010/main">
        <p14:section name="Sección predeterminada" id="{8596A30E-C6EC-45D7-A374-D81AFDDA7719}">
          <p14:sldIdLst>
            <p14:sldId id="368"/>
            <p14:sldId id="866"/>
          </p14:sldIdLst>
        </p14:section>
        <p14:section name="INTRODUCCIÓN" id="{FEC9ED64-0A33-493C-BC3D-99E03FB8F722}">
          <p14:sldIdLst>
            <p14:sldId id="4184"/>
            <p14:sldId id="532"/>
            <p14:sldId id="855"/>
            <p14:sldId id="1474"/>
            <p14:sldId id="4181"/>
            <p14:sldId id="1452"/>
            <p14:sldId id="4182"/>
            <p14:sldId id="1454"/>
            <p14:sldId id="1453"/>
            <p14:sldId id="870"/>
            <p14:sldId id="857"/>
            <p14:sldId id="1459"/>
            <p14:sldId id="1457"/>
            <p14:sldId id="1460"/>
            <p14:sldId id="1456"/>
            <p14:sldId id="1475"/>
            <p14:sldId id="864"/>
            <p14:sldId id="863"/>
            <p14:sldId id="1461"/>
            <p14:sldId id="1463"/>
            <p14:sldId id="862"/>
            <p14:sldId id="808"/>
            <p14:sldId id="1451"/>
            <p14:sldId id="1473"/>
            <p14:sldId id="867"/>
            <p14:sldId id="1468"/>
            <p14:sldId id="1470"/>
            <p14:sldId id="1471"/>
            <p14:sldId id="1472"/>
            <p14:sldId id="3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D8D"/>
    <a:srgbClr val="DCE6F1"/>
    <a:srgbClr val="010203"/>
    <a:srgbClr val="00529A"/>
    <a:srgbClr val="000000"/>
    <a:srgbClr val="FF9900"/>
    <a:srgbClr val="2F5498"/>
    <a:srgbClr val="BFBFBF"/>
    <a:srgbClr val="36A693"/>
    <a:srgbClr val="5EA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72" autoAdjust="0"/>
    <p:restoredTop sz="95388" autoAdjust="0"/>
  </p:normalViewPr>
  <p:slideViewPr>
    <p:cSldViewPr>
      <p:cViewPr varScale="1">
        <p:scale>
          <a:sx n="63" d="100"/>
          <a:sy n="63" d="100"/>
        </p:scale>
        <p:origin x="396" y="64"/>
      </p:cViewPr>
      <p:guideLst>
        <p:guide orient="horz" pos="2160"/>
        <p:guide pos="3840"/>
      </p:guideLst>
    </p:cSldViewPr>
  </p:slideViewPr>
  <p:notesTextViewPr>
    <p:cViewPr>
      <p:scale>
        <a:sx n="3" d="2"/>
        <a:sy n="3" d="2"/>
      </p:scale>
      <p:origin x="0" y="0"/>
    </p:cViewPr>
  </p:notesTextViewPr>
  <p:sorterViewPr>
    <p:cViewPr>
      <p:scale>
        <a:sx n="73" d="100"/>
        <a:sy n="73" d="100"/>
      </p:scale>
      <p:origin x="0" y="-2208"/>
    </p:cViewPr>
  </p:sorterViewPr>
  <p:notesViewPr>
    <p:cSldViewPr>
      <p:cViewPr varScale="1">
        <p:scale>
          <a:sx n="60" d="100"/>
          <a:sy n="60" d="100"/>
        </p:scale>
        <p:origin x="3202"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quel Rocio Zuniga Alanya" userId="15545741-ffe2-4f6c-92dc-5102f5cc9864" providerId="ADAL" clId="{5E50F811-9D8C-4D64-A219-7147CC94EE39}"/>
    <pc:docChg chg="undo custSel addSld delSld modSld sldOrd modSection">
      <pc:chgData name="Raquel Rocio Zuniga Alanya" userId="15545741-ffe2-4f6c-92dc-5102f5cc9864" providerId="ADAL" clId="{5E50F811-9D8C-4D64-A219-7147CC94EE39}" dt="2023-09-12T14:19:35.396" v="472" actId="1035"/>
      <pc:docMkLst>
        <pc:docMk/>
      </pc:docMkLst>
      <pc:sldChg chg="modSp mod">
        <pc:chgData name="Raquel Rocio Zuniga Alanya" userId="15545741-ffe2-4f6c-92dc-5102f5cc9864" providerId="ADAL" clId="{5E50F811-9D8C-4D64-A219-7147CC94EE39}" dt="2023-09-12T13:44:08.463" v="12" actId="120"/>
        <pc:sldMkLst>
          <pc:docMk/>
          <pc:sldMk cId="3105839909" sldId="532"/>
        </pc:sldMkLst>
        <pc:spChg chg="mod">
          <ac:chgData name="Raquel Rocio Zuniga Alanya" userId="15545741-ffe2-4f6c-92dc-5102f5cc9864" providerId="ADAL" clId="{5E50F811-9D8C-4D64-A219-7147CC94EE39}" dt="2023-09-12T13:44:08.463" v="12" actId="120"/>
          <ac:spMkLst>
            <pc:docMk/>
            <pc:sldMk cId="3105839909" sldId="532"/>
            <ac:spMk id="48" creationId="{61055E43-B352-4AED-8466-B9AD12AADC1F}"/>
          </ac:spMkLst>
        </pc:spChg>
      </pc:sldChg>
      <pc:sldChg chg="modSp mod">
        <pc:chgData name="Raquel Rocio Zuniga Alanya" userId="15545741-ffe2-4f6c-92dc-5102f5cc9864" providerId="ADAL" clId="{5E50F811-9D8C-4D64-A219-7147CC94EE39}" dt="2023-09-12T13:49:20.415" v="24" actId="6549"/>
        <pc:sldMkLst>
          <pc:docMk/>
          <pc:sldMk cId="3646316273" sldId="870"/>
        </pc:sldMkLst>
        <pc:graphicFrameChg chg="modGraphic">
          <ac:chgData name="Raquel Rocio Zuniga Alanya" userId="15545741-ffe2-4f6c-92dc-5102f5cc9864" providerId="ADAL" clId="{5E50F811-9D8C-4D64-A219-7147CC94EE39}" dt="2023-09-12T13:49:20.415" v="24" actId="6549"/>
          <ac:graphicFrameMkLst>
            <pc:docMk/>
            <pc:sldMk cId="3646316273" sldId="870"/>
            <ac:graphicFrameMk id="3" creationId="{73A55A55-C17B-4C43-9B4F-090020906949}"/>
          </ac:graphicFrameMkLst>
        </pc:graphicFrameChg>
      </pc:sldChg>
      <pc:sldChg chg="addSp delSp modSp mod">
        <pc:chgData name="Raquel Rocio Zuniga Alanya" userId="15545741-ffe2-4f6c-92dc-5102f5cc9864" providerId="ADAL" clId="{5E50F811-9D8C-4D64-A219-7147CC94EE39}" dt="2023-09-12T13:58:38.857" v="176" actId="1076"/>
        <pc:sldMkLst>
          <pc:docMk/>
          <pc:sldMk cId="299589603" sldId="1451"/>
        </pc:sldMkLst>
        <pc:spChg chg="mod">
          <ac:chgData name="Raquel Rocio Zuniga Alanya" userId="15545741-ffe2-4f6c-92dc-5102f5cc9864" providerId="ADAL" clId="{5E50F811-9D8C-4D64-A219-7147CC94EE39}" dt="2023-09-12T13:58:38.857" v="176" actId="1076"/>
          <ac:spMkLst>
            <pc:docMk/>
            <pc:sldMk cId="299589603" sldId="1451"/>
            <ac:spMk id="11" creationId="{13B56D94-69D6-43D6-80A4-2BB4A5C68B27}"/>
          </ac:spMkLst>
        </pc:spChg>
        <pc:picChg chg="mod">
          <ac:chgData name="Raquel Rocio Zuniga Alanya" userId="15545741-ffe2-4f6c-92dc-5102f5cc9864" providerId="ADAL" clId="{5E50F811-9D8C-4D64-A219-7147CC94EE39}" dt="2023-09-12T13:56:34.838" v="32" actId="1076"/>
          <ac:picMkLst>
            <pc:docMk/>
            <pc:sldMk cId="299589603" sldId="1451"/>
            <ac:picMk id="3" creationId="{B70C5EB6-CD70-4A56-92E9-CD4542FA78B7}"/>
          </ac:picMkLst>
        </pc:picChg>
        <pc:picChg chg="add del mod">
          <ac:chgData name="Raquel Rocio Zuniga Alanya" userId="15545741-ffe2-4f6c-92dc-5102f5cc9864" providerId="ADAL" clId="{5E50F811-9D8C-4D64-A219-7147CC94EE39}" dt="2023-09-12T13:56:29.442" v="30" actId="478"/>
          <ac:picMkLst>
            <pc:docMk/>
            <pc:sldMk cId="299589603" sldId="1451"/>
            <ac:picMk id="15" creationId="{8B60557B-1BCB-49E4-824F-7644FB8B1675}"/>
          </ac:picMkLst>
        </pc:picChg>
        <pc:picChg chg="mod">
          <ac:chgData name="Raquel Rocio Zuniga Alanya" userId="15545741-ffe2-4f6c-92dc-5102f5cc9864" providerId="ADAL" clId="{5E50F811-9D8C-4D64-A219-7147CC94EE39}" dt="2023-09-12T13:56:38.505" v="33" actId="1076"/>
          <ac:picMkLst>
            <pc:docMk/>
            <pc:sldMk cId="299589603" sldId="1451"/>
            <ac:picMk id="17" creationId="{E1C00DFF-8882-4EFA-BEBD-1C71A8AD9BC1}"/>
          </ac:picMkLst>
        </pc:picChg>
      </pc:sldChg>
      <pc:sldChg chg="modSp mod">
        <pc:chgData name="Raquel Rocio Zuniga Alanya" userId="15545741-ffe2-4f6c-92dc-5102f5cc9864" providerId="ADAL" clId="{5E50F811-9D8C-4D64-A219-7147CC94EE39}" dt="2023-09-12T13:44:47.851" v="13" actId="1076"/>
        <pc:sldMkLst>
          <pc:docMk/>
          <pc:sldMk cId="1379340109" sldId="1452"/>
        </pc:sldMkLst>
        <pc:picChg chg="mod">
          <ac:chgData name="Raquel Rocio Zuniga Alanya" userId="15545741-ffe2-4f6c-92dc-5102f5cc9864" providerId="ADAL" clId="{5E50F811-9D8C-4D64-A219-7147CC94EE39}" dt="2023-09-12T13:44:47.851" v="13" actId="1076"/>
          <ac:picMkLst>
            <pc:docMk/>
            <pc:sldMk cId="1379340109" sldId="1452"/>
            <ac:picMk id="4" creationId="{C32F481C-4304-4949-A55D-F54F2684FE30}"/>
          </ac:picMkLst>
        </pc:picChg>
      </pc:sldChg>
      <pc:sldChg chg="modSp mod">
        <pc:chgData name="Raquel Rocio Zuniga Alanya" userId="15545741-ffe2-4f6c-92dc-5102f5cc9864" providerId="ADAL" clId="{5E50F811-9D8C-4D64-A219-7147CC94EE39}" dt="2023-09-12T13:48:55.750" v="23" actId="207"/>
        <pc:sldMkLst>
          <pc:docMk/>
          <pc:sldMk cId="129474415" sldId="1453"/>
        </pc:sldMkLst>
        <pc:graphicFrameChg chg="mod modGraphic">
          <ac:chgData name="Raquel Rocio Zuniga Alanya" userId="15545741-ffe2-4f6c-92dc-5102f5cc9864" providerId="ADAL" clId="{5E50F811-9D8C-4D64-A219-7147CC94EE39}" dt="2023-09-12T13:48:55.750" v="23" actId="207"/>
          <ac:graphicFrameMkLst>
            <pc:docMk/>
            <pc:sldMk cId="129474415" sldId="1453"/>
            <ac:graphicFrameMk id="101" creationId="{7BE2FF45-30C5-4467-A4BB-3D7F58FD2F8C}"/>
          </ac:graphicFrameMkLst>
        </pc:graphicFrameChg>
      </pc:sldChg>
      <pc:sldChg chg="modSp mod ord">
        <pc:chgData name="Raquel Rocio Zuniga Alanya" userId="15545741-ffe2-4f6c-92dc-5102f5cc9864" providerId="ADAL" clId="{5E50F811-9D8C-4D64-A219-7147CC94EE39}" dt="2023-09-12T14:17:23.055" v="455"/>
        <pc:sldMkLst>
          <pc:docMk/>
          <pc:sldMk cId="3759627232" sldId="1454"/>
        </pc:sldMkLst>
        <pc:graphicFrameChg chg="mod">
          <ac:chgData name="Raquel Rocio Zuniga Alanya" userId="15545741-ffe2-4f6c-92dc-5102f5cc9864" providerId="ADAL" clId="{5E50F811-9D8C-4D64-A219-7147CC94EE39}" dt="2023-09-12T13:47:55.558" v="21" actId="20577"/>
          <ac:graphicFrameMkLst>
            <pc:docMk/>
            <pc:sldMk cId="3759627232" sldId="1454"/>
            <ac:graphicFrameMk id="11" creationId="{44EE9AF6-80AA-449F-9317-5C5402C707C9}"/>
          </ac:graphicFrameMkLst>
        </pc:graphicFrameChg>
      </pc:sldChg>
      <pc:sldChg chg="modSp mod">
        <pc:chgData name="Raquel Rocio Zuniga Alanya" userId="15545741-ffe2-4f6c-92dc-5102f5cc9864" providerId="ADAL" clId="{5E50F811-9D8C-4D64-A219-7147CC94EE39}" dt="2023-09-12T13:50:26.499" v="25" actId="313"/>
        <pc:sldMkLst>
          <pc:docMk/>
          <pc:sldMk cId="694011419" sldId="1457"/>
        </pc:sldMkLst>
        <pc:spChg chg="mod">
          <ac:chgData name="Raquel Rocio Zuniga Alanya" userId="15545741-ffe2-4f6c-92dc-5102f5cc9864" providerId="ADAL" clId="{5E50F811-9D8C-4D64-A219-7147CC94EE39}" dt="2023-09-12T13:50:26.499" v="25" actId="313"/>
          <ac:spMkLst>
            <pc:docMk/>
            <pc:sldMk cId="694011419" sldId="1457"/>
            <ac:spMk id="5" creationId="{00000000-0000-0000-0000-000000000000}"/>
          </ac:spMkLst>
        </pc:spChg>
      </pc:sldChg>
      <pc:sldChg chg="addSp delSp modSp mod">
        <pc:chgData name="Raquel Rocio Zuniga Alanya" userId="15545741-ffe2-4f6c-92dc-5102f5cc9864" providerId="ADAL" clId="{5E50F811-9D8C-4D64-A219-7147CC94EE39}" dt="2023-09-12T14:19:35.396" v="472" actId="1035"/>
        <pc:sldMkLst>
          <pc:docMk/>
          <pc:sldMk cId="2231585370" sldId="1463"/>
        </pc:sldMkLst>
        <pc:picChg chg="add mod">
          <ac:chgData name="Raquel Rocio Zuniga Alanya" userId="15545741-ffe2-4f6c-92dc-5102f5cc9864" providerId="ADAL" clId="{5E50F811-9D8C-4D64-A219-7147CC94EE39}" dt="2023-09-12T14:19:35.396" v="472" actId="1035"/>
          <ac:picMkLst>
            <pc:docMk/>
            <pc:sldMk cId="2231585370" sldId="1463"/>
            <ac:picMk id="3" creationId="{E8C851B1-4AC7-4054-904A-3F4E0895E9BB}"/>
          </ac:picMkLst>
        </pc:picChg>
        <pc:picChg chg="del mod">
          <ac:chgData name="Raquel Rocio Zuniga Alanya" userId="15545741-ffe2-4f6c-92dc-5102f5cc9864" providerId="ADAL" clId="{5E50F811-9D8C-4D64-A219-7147CC94EE39}" dt="2023-09-12T14:19:10.094" v="456" actId="478"/>
          <ac:picMkLst>
            <pc:docMk/>
            <pc:sldMk cId="2231585370" sldId="1463"/>
            <ac:picMk id="14" creationId="{D8F7BF0C-DF11-4E4E-80DA-DBACF03FE781}"/>
          </ac:picMkLst>
        </pc:picChg>
      </pc:sldChg>
      <pc:sldChg chg="modSp mod">
        <pc:chgData name="Raquel Rocio Zuniga Alanya" userId="15545741-ffe2-4f6c-92dc-5102f5cc9864" providerId="ADAL" clId="{5E50F811-9D8C-4D64-A219-7147CC94EE39}" dt="2023-09-12T14:08:12.475" v="367" actId="6549"/>
        <pc:sldMkLst>
          <pc:docMk/>
          <pc:sldMk cId="379518005" sldId="1473"/>
        </pc:sldMkLst>
        <pc:spChg chg="mod">
          <ac:chgData name="Raquel Rocio Zuniga Alanya" userId="15545741-ffe2-4f6c-92dc-5102f5cc9864" providerId="ADAL" clId="{5E50F811-9D8C-4D64-A219-7147CC94EE39}" dt="2023-09-12T14:08:12.475" v="367" actId="6549"/>
          <ac:spMkLst>
            <pc:docMk/>
            <pc:sldMk cId="379518005" sldId="1473"/>
            <ac:spMk id="3" creationId="{72ED9271-1159-4854-B886-2F1A25680627}"/>
          </ac:spMkLst>
        </pc:spChg>
      </pc:sldChg>
      <pc:sldChg chg="modSp add del">
        <pc:chgData name="Raquel Rocio Zuniga Alanya" userId="15545741-ffe2-4f6c-92dc-5102f5cc9864" providerId="ADAL" clId="{5E50F811-9D8C-4D64-A219-7147CC94EE39}" dt="2023-09-12T14:14:01.504" v="407" actId="47"/>
        <pc:sldMkLst>
          <pc:docMk/>
          <pc:sldMk cId="51886848" sldId="1476"/>
        </pc:sldMkLst>
        <pc:spChg chg="mod">
          <ac:chgData name="Raquel Rocio Zuniga Alanya" userId="15545741-ffe2-4f6c-92dc-5102f5cc9864" providerId="ADAL" clId="{5E50F811-9D8C-4D64-A219-7147CC94EE39}" dt="2023-09-12T14:11:44.355" v="368"/>
          <ac:spMkLst>
            <pc:docMk/>
            <pc:sldMk cId="51886848" sldId="1476"/>
            <ac:spMk id="4" creationId="{00000000-0000-0000-0000-000000000000}"/>
          </ac:spMkLst>
        </pc:spChg>
      </pc:sldChg>
      <pc:sldChg chg="addSp delSp modSp del mod">
        <pc:chgData name="Raquel Rocio Zuniga Alanya" userId="15545741-ffe2-4f6c-92dc-5102f5cc9864" providerId="ADAL" clId="{5E50F811-9D8C-4D64-A219-7147CC94EE39}" dt="2023-09-12T13:43:37.911" v="4" actId="47"/>
        <pc:sldMkLst>
          <pc:docMk/>
          <pc:sldMk cId="969338774" sldId="1476"/>
        </pc:sldMkLst>
        <pc:graphicFrameChg chg="add del mod">
          <ac:chgData name="Raquel Rocio Zuniga Alanya" userId="15545741-ffe2-4f6c-92dc-5102f5cc9864" providerId="ADAL" clId="{5E50F811-9D8C-4D64-A219-7147CC94EE39}" dt="2023-09-12T13:42:08.936" v="2" actId="478"/>
          <ac:graphicFrameMkLst>
            <pc:docMk/>
            <pc:sldMk cId="969338774" sldId="1476"/>
            <ac:graphicFrameMk id="2" creationId="{BDE895F2-37B7-4174-8FC9-B8CCD72B57E5}"/>
          </ac:graphicFrameMkLst>
        </pc:graphicFrameChg>
      </pc:sldChg>
      <pc:sldChg chg="addSp modSp mod">
        <pc:chgData name="Raquel Rocio Zuniga Alanya" userId="15545741-ffe2-4f6c-92dc-5102f5cc9864" providerId="ADAL" clId="{5E50F811-9D8C-4D64-A219-7147CC94EE39}" dt="2023-09-12T14:17:00.697" v="452" actId="20577"/>
        <pc:sldMkLst>
          <pc:docMk/>
          <pc:sldMk cId="1256238011" sldId="4182"/>
        </pc:sldMkLst>
        <pc:spChg chg="mod">
          <ac:chgData name="Raquel Rocio Zuniga Alanya" userId="15545741-ffe2-4f6c-92dc-5102f5cc9864" providerId="ADAL" clId="{5E50F811-9D8C-4D64-A219-7147CC94EE39}" dt="2023-09-12T14:16:12.426" v="421" actId="6549"/>
          <ac:spMkLst>
            <pc:docMk/>
            <pc:sldMk cId="1256238011" sldId="4182"/>
            <ac:spMk id="5" creationId="{00000000-0000-0000-0000-000000000000}"/>
          </ac:spMkLst>
        </pc:spChg>
        <pc:spChg chg="add mod">
          <ac:chgData name="Raquel Rocio Zuniga Alanya" userId="15545741-ffe2-4f6c-92dc-5102f5cc9864" providerId="ADAL" clId="{5E50F811-9D8C-4D64-A219-7147CC94EE39}" dt="2023-09-12T14:17:00.697" v="452" actId="20577"/>
          <ac:spMkLst>
            <pc:docMk/>
            <pc:sldMk cId="1256238011" sldId="4182"/>
            <ac:spMk id="11" creationId="{0343CEF2-5DB1-4F10-AFFA-1D6AA3316F58}"/>
          </ac:spMkLst>
        </pc:spChg>
        <pc:grpChg chg="mod">
          <ac:chgData name="Raquel Rocio Zuniga Alanya" userId="15545741-ffe2-4f6c-92dc-5102f5cc9864" providerId="ADAL" clId="{5E50F811-9D8C-4D64-A219-7147CC94EE39}" dt="2023-09-12T14:15:33.783" v="413" actId="1076"/>
          <ac:grpSpMkLst>
            <pc:docMk/>
            <pc:sldMk cId="1256238011" sldId="4182"/>
            <ac:grpSpMk id="6" creationId="{00000000-0000-0000-0000-000000000000}"/>
          </ac:grpSpMkLst>
        </pc:grpChg>
      </pc:sldChg>
      <pc:sldChg chg="add del">
        <pc:chgData name="Raquel Rocio Zuniga Alanya" userId="15545741-ffe2-4f6c-92dc-5102f5cc9864" providerId="ADAL" clId="{5E50F811-9D8C-4D64-A219-7147CC94EE39}" dt="2023-09-12T14:17:16.037" v="453" actId="47"/>
        <pc:sldMkLst>
          <pc:docMk/>
          <pc:sldMk cId="913090155" sldId="4183"/>
        </pc:sldMkLst>
      </pc:sldChg>
      <pc:sldChg chg="add">
        <pc:chgData name="Raquel Rocio Zuniga Alanya" userId="15545741-ffe2-4f6c-92dc-5102f5cc9864" providerId="ADAL" clId="{5E50F811-9D8C-4D64-A219-7147CC94EE39}" dt="2023-09-12T13:42:53.572" v="3"/>
        <pc:sldMkLst>
          <pc:docMk/>
          <pc:sldMk cId="2375477249" sldId="418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zuniga\AppData\Local\Microsoft\Windows\INetCache\Content.Outlook\71IY8ZN1\IMPORT_NAC.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zuniga\AppData\Local\Microsoft\Windows\INetCache\Content.Outlook\71IY8ZN1\IMPORT_NAC.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solidFill>
                  <a:sysClr val="windowText" lastClr="000000"/>
                </a:solidFill>
              </a:rPr>
              <a:t>DEMANDA</a:t>
            </a:r>
            <a:r>
              <a:rPr lang="en-US" sz="1600" b="1" baseline="0" dirty="0">
                <a:solidFill>
                  <a:sysClr val="windowText" lastClr="000000"/>
                </a:solidFill>
              </a:rPr>
              <a:t> DE GLP (MBPD)</a:t>
            </a:r>
          </a:p>
          <a:p>
            <a:pPr>
              <a:defRPr sz="1600" b="1">
                <a:solidFill>
                  <a:sysClr val="windowText" lastClr="000000"/>
                </a:solidFill>
              </a:defRPr>
            </a:pPr>
            <a:r>
              <a:rPr lang="en-US" sz="1200" b="1" baseline="0" dirty="0">
                <a:solidFill>
                  <a:sysClr val="windowText" lastClr="000000"/>
                </a:solidFill>
              </a:rPr>
              <a:t>[</a:t>
            </a:r>
            <a:r>
              <a:rPr lang="en-US" sz="1200" b="1" baseline="0" dirty="0" err="1">
                <a:solidFill>
                  <a:sysClr val="windowText" lastClr="000000"/>
                </a:solidFill>
              </a:rPr>
              <a:t>Ene</a:t>
            </a:r>
            <a:r>
              <a:rPr lang="en-US" sz="1200" b="1" baseline="0" dirty="0">
                <a:solidFill>
                  <a:sysClr val="windowText" lastClr="000000"/>
                </a:solidFill>
              </a:rPr>
              <a:t> 2016 - Ago 2023]</a:t>
            </a:r>
            <a:endParaRPr lang="en-US" sz="1200" b="1" dirty="0">
              <a:solidFill>
                <a:sysClr val="windowText" lastClr="000000"/>
              </a:solidFill>
            </a:endParaRPr>
          </a:p>
        </c:rich>
      </c:tx>
      <c:layout>
        <c:manualLayout>
          <c:xMode val="edge"/>
          <c:yMode val="edge"/>
          <c:x val="0.32770054274869148"/>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s-PE"/>
        </a:p>
      </c:txPr>
    </c:title>
    <c:autoTitleDeleted val="0"/>
    <c:plotArea>
      <c:layout/>
      <c:barChart>
        <c:barDir val="col"/>
        <c:grouping val="clustered"/>
        <c:varyColors val="0"/>
        <c:ser>
          <c:idx val="0"/>
          <c:order val="0"/>
          <c:tx>
            <c:strRef>
              <c:f>Resumen!$F$3</c:f>
              <c:strCache>
                <c:ptCount val="1"/>
                <c:pt idx="0">
                  <c:v>MBD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75000"/>
                      </a:schemeClr>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Resumen!$E$4:$E$12</c:f>
              <c:numCache>
                <c:formatCode>General</c:formatCode>
                <c:ptCount val="8"/>
                <c:pt idx="0">
                  <c:v>2016</c:v>
                </c:pt>
                <c:pt idx="1">
                  <c:v>2017</c:v>
                </c:pt>
                <c:pt idx="2">
                  <c:v>2018</c:v>
                </c:pt>
                <c:pt idx="3">
                  <c:v>2019</c:v>
                </c:pt>
                <c:pt idx="4">
                  <c:v>2020</c:v>
                </c:pt>
                <c:pt idx="5">
                  <c:v>2021</c:v>
                </c:pt>
                <c:pt idx="6">
                  <c:v>2022</c:v>
                </c:pt>
                <c:pt idx="7">
                  <c:v>2023</c:v>
                </c:pt>
              </c:numCache>
            </c:numRef>
          </c:cat>
          <c:val>
            <c:numRef>
              <c:f>Resumen!$F$4:$F$12</c:f>
              <c:numCache>
                <c:formatCode>0.0</c:formatCode>
                <c:ptCount val="8"/>
                <c:pt idx="0">
                  <c:v>48.118392412969989</c:v>
                </c:pt>
                <c:pt idx="1">
                  <c:v>55.530732867915383</c:v>
                </c:pt>
                <c:pt idx="2">
                  <c:v>60.415662301581257</c:v>
                </c:pt>
                <c:pt idx="3">
                  <c:v>63.542414674019788</c:v>
                </c:pt>
                <c:pt idx="4">
                  <c:v>55.123727340309983</c:v>
                </c:pt>
                <c:pt idx="5">
                  <c:v>62.26716177982599</c:v>
                </c:pt>
                <c:pt idx="6">
                  <c:v>63.866196155381118</c:v>
                </c:pt>
                <c:pt idx="7">
                  <c:v>64.479089006318915</c:v>
                </c:pt>
              </c:numCache>
            </c:numRef>
          </c:val>
          <c:extLst>
            <c:ext xmlns:c16="http://schemas.microsoft.com/office/drawing/2014/chart" uri="{C3380CC4-5D6E-409C-BE32-E72D297353CC}">
              <c16:uniqueId val="{00000000-7477-4DF5-90BB-8F6D9E92A5BF}"/>
            </c:ext>
          </c:extLst>
        </c:ser>
        <c:dLbls>
          <c:showLegendKey val="0"/>
          <c:showVal val="0"/>
          <c:showCatName val="0"/>
          <c:showSerName val="0"/>
          <c:showPercent val="0"/>
          <c:showBubbleSize val="0"/>
        </c:dLbls>
        <c:gapWidth val="100"/>
        <c:overlap val="-27"/>
        <c:axId val="186017696"/>
        <c:axId val="314500448"/>
      </c:barChart>
      <c:catAx>
        <c:axId val="18601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PE"/>
          </a:p>
        </c:txPr>
        <c:crossAx val="314500448"/>
        <c:crosses val="autoZero"/>
        <c:auto val="1"/>
        <c:lblAlgn val="ctr"/>
        <c:lblOffset val="100"/>
        <c:noMultiLvlLbl val="0"/>
      </c:catAx>
      <c:valAx>
        <c:axId val="314500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PE" b="1">
                    <a:solidFill>
                      <a:sysClr val="windowText" lastClr="000000"/>
                    </a:solidFill>
                  </a:rPr>
                  <a:t>Miles</a:t>
                </a:r>
                <a:r>
                  <a:rPr lang="es-PE" b="1" baseline="0">
                    <a:solidFill>
                      <a:sysClr val="windowText" lastClr="000000"/>
                    </a:solidFill>
                  </a:rPr>
                  <a:t> de Barriles por Día (MBD)</a:t>
                </a:r>
                <a:endParaRPr lang="es-PE" b="1">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P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PE"/>
          </a:p>
        </c:txPr>
        <c:crossAx val="18601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00FF-47C2-8750-2922E13C4C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0FF-47C2-8750-2922E13C4C94}"/>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PE"/>
                </a:p>
              </c:txPr>
              <c:showLegendKey val="0"/>
              <c:showVal val="0"/>
              <c:showCatName val="0"/>
              <c:showSerName val="0"/>
              <c:showPercent val="1"/>
              <c:showBubbleSize val="0"/>
              <c:extLst>
                <c:ext xmlns:c16="http://schemas.microsoft.com/office/drawing/2014/chart" uri="{C3380CC4-5D6E-409C-BE32-E72D297353CC}">
                  <c16:uniqueId val="{00000001-00FF-47C2-8750-2922E13C4C9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s-P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(2)'!$X$4:$X$5</c:f>
              <c:strCache>
                <c:ptCount val="2"/>
                <c:pt idx="0">
                  <c:v>GLP Nacional</c:v>
                </c:pt>
                <c:pt idx="1">
                  <c:v>GLP Importado</c:v>
                </c:pt>
              </c:strCache>
            </c:strRef>
          </c:cat>
          <c:val>
            <c:numRef>
              <c:f>'Resumen (2)'!$Y$4:$Y$5</c:f>
              <c:numCache>
                <c:formatCode>#,##0</c:formatCode>
                <c:ptCount val="2"/>
                <c:pt idx="0">
                  <c:v>23323.5</c:v>
                </c:pt>
                <c:pt idx="1">
                  <c:v>6815.01</c:v>
                </c:pt>
              </c:numCache>
            </c:numRef>
          </c:val>
          <c:extLst>
            <c:ext xmlns:c16="http://schemas.microsoft.com/office/drawing/2014/chart" uri="{C3380CC4-5D6E-409C-BE32-E72D297353CC}">
              <c16:uniqueId val="{00000004-00FF-47C2-8750-2922E13C4C94}"/>
            </c:ext>
          </c:extLst>
        </c:ser>
        <c:dLbls>
          <c:showLegendKey val="0"/>
          <c:showVal val="0"/>
          <c:showCatName val="0"/>
          <c:showSerName val="0"/>
          <c:showPercent val="0"/>
          <c:showBubbleSize val="0"/>
          <c:showLeaderLines val="1"/>
        </c:dLbls>
        <c:firstSliceAng val="0"/>
        <c:holeSize val="43"/>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P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F1D3-4429-8E9C-8FC02B458DB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1D3-4429-8E9C-8FC02B458DBE}"/>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PE"/>
                </a:p>
              </c:txPr>
              <c:showLegendKey val="0"/>
              <c:showVal val="0"/>
              <c:showCatName val="0"/>
              <c:showSerName val="0"/>
              <c:showPercent val="1"/>
              <c:showBubbleSize val="0"/>
              <c:extLst>
                <c:ext xmlns:c16="http://schemas.microsoft.com/office/drawing/2014/chart" uri="{C3380CC4-5D6E-409C-BE32-E72D297353CC}">
                  <c16:uniqueId val="{00000001-F1D3-4429-8E9C-8FC02B458DB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s-P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(2)'!$X$4:$X$5</c:f>
              <c:strCache>
                <c:ptCount val="2"/>
                <c:pt idx="0">
                  <c:v>GLP Nacional</c:v>
                </c:pt>
                <c:pt idx="1">
                  <c:v>GLP Importado</c:v>
                </c:pt>
              </c:strCache>
            </c:strRef>
          </c:cat>
          <c:val>
            <c:numRef>
              <c:f>'Resumen (2)'!$AL$4:$AL$5</c:f>
              <c:numCache>
                <c:formatCode>#,##0</c:formatCode>
                <c:ptCount val="2"/>
                <c:pt idx="0">
                  <c:v>15668.418628535504</c:v>
                </c:pt>
                <c:pt idx="1">
                  <c:v>4502.1944148822413</c:v>
                </c:pt>
              </c:numCache>
            </c:numRef>
          </c:val>
          <c:extLst>
            <c:ext xmlns:c16="http://schemas.microsoft.com/office/drawing/2014/chart" uri="{C3380CC4-5D6E-409C-BE32-E72D297353CC}">
              <c16:uniqueId val="{00000004-F1D3-4429-8E9C-8FC02B458DBE}"/>
            </c:ext>
          </c:extLst>
        </c:ser>
        <c:dLbls>
          <c:showLegendKey val="0"/>
          <c:showVal val="0"/>
          <c:showCatName val="0"/>
          <c:showSerName val="0"/>
          <c:showPercent val="0"/>
          <c:showBubbleSize val="0"/>
          <c:showLeaderLines val="1"/>
        </c:dLbls>
        <c:firstSliceAng val="0"/>
        <c:holeSize val="43"/>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P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none" spc="0" normalizeH="0" baseline="0">
                <a:solidFill>
                  <a:schemeClr val="tx1"/>
                </a:solidFill>
                <a:latin typeface="+mn-lt"/>
                <a:ea typeface="+mj-ea"/>
                <a:cs typeface="+mj-cs"/>
              </a:defRPr>
            </a:pPr>
            <a:r>
              <a:rPr lang="en-US" sz="1200"/>
              <a:t>Cantidad</a:t>
            </a:r>
            <a:r>
              <a:rPr lang="en-US" sz="1200" baseline="0"/>
              <a:t> de emergencias operativas reportadas en la Planta de Fraccionamiento de Pisco</a:t>
            </a:r>
            <a:endParaRPr lang="en-US" sz="1200"/>
          </a:p>
        </c:rich>
      </c:tx>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tx1"/>
              </a:solidFill>
              <a:latin typeface="+mn-lt"/>
              <a:ea typeface="+mj-ea"/>
              <a:cs typeface="+mj-cs"/>
            </a:defRPr>
          </a:pPr>
          <a:endParaRPr lang="es-PE"/>
        </a:p>
      </c:txPr>
    </c:title>
    <c:autoTitleDeleted val="0"/>
    <c:plotArea>
      <c:layout>
        <c:manualLayout>
          <c:layoutTarget val="inner"/>
          <c:xMode val="edge"/>
          <c:yMode val="edge"/>
          <c:x val="0.10658272942925463"/>
          <c:y val="0.14059916158338043"/>
          <c:w val="0.85691007036883193"/>
          <c:h val="0.78187649388433733"/>
        </c:manualLayout>
      </c:layout>
      <c:barChart>
        <c:barDir val="bar"/>
        <c:grouping val="clustered"/>
        <c:varyColors val="0"/>
        <c:ser>
          <c:idx val="0"/>
          <c:order val="0"/>
          <c:tx>
            <c:strRef>
              <c:f>Hoja1!$D$199</c:f>
              <c:strCache>
                <c:ptCount val="1"/>
                <c:pt idx="0">
                  <c:v>Emergencias Operativas</c:v>
                </c:pt>
              </c:strCache>
            </c:strRef>
          </c:tx>
          <c:spPr>
            <a:solidFill>
              <a:srgbClr val="2F5498"/>
            </a:solidFill>
            <a:ln>
              <a:noFill/>
            </a:ln>
            <a:effectLst/>
          </c:spPr>
          <c:invertIfNegative val="0"/>
          <c:dLbls>
            <c:dLbl>
              <c:idx val="9"/>
              <c:layout>
                <c:manualLayout>
                  <c:x val="-0.18399796874367533"/>
                  <c:y val="8.55572991379596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4F-4794-9C0C-EC7F4B622323}"/>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Hoja1!$E$198:$E$215</c:f>
              <c:numCache>
                <c:formatCode>mmm\-yy</c:formatCode>
                <c:ptCount val="18"/>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numCache>
            </c:numRef>
          </c:cat>
          <c:val>
            <c:numRef>
              <c:f>Hoja1!$F$198:$F$215</c:f>
              <c:numCache>
                <c:formatCode>General</c:formatCode>
                <c:ptCount val="18"/>
                <c:pt idx="0">
                  <c:v>0</c:v>
                </c:pt>
                <c:pt idx="1">
                  <c:v>0</c:v>
                </c:pt>
                <c:pt idx="2">
                  <c:v>1</c:v>
                </c:pt>
                <c:pt idx="3">
                  <c:v>0</c:v>
                </c:pt>
                <c:pt idx="4">
                  <c:v>0</c:v>
                </c:pt>
                <c:pt idx="5">
                  <c:v>1</c:v>
                </c:pt>
                <c:pt idx="6">
                  <c:v>0</c:v>
                </c:pt>
                <c:pt idx="7">
                  <c:v>1</c:v>
                </c:pt>
                <c:pt idx="8">
                  <c:v>0</c:v>
                </c:pt>
                <c:pt idx="9">
                  <c:v>2</c:v>
                </c:pt>
                <c:pt idx="10">
                  <c:v>1</c:v>
                </c:pt>
                <c:pt idx="11">
                  <c:v>0</c:v>
                </c:pt>
                <c:pt idx="12">
                  <c:v>0</c:v>
                </c:pt>
                <c:pt idx="13">
                  <c:v>0</c:v>
                </c:pt>
                <c:pt idx="14">
                  <c:v>0</c:v>
                </c:pt>
                <c:pt idx="15">
                  <c:v>1</c:v>
                </c:pt>
                <c:pt idx="16">
                  <c:v>1</c:v>
                </c:pt>
                <c:pt idx="17">
                  <c:v>0</c:v>
                </c:pt>
              </c:numCache>
            </c:numRef>
          </c:val>
          <c:extLst>
            <c:ext xmlns:c16="http://schemas.microsoft.com/office/drawing/2014/chart" uri="{C3380CC4-5D6E-409C-BE32-E72D297353CC}">
              <c16:uniqueId val="{00000001-704F-4794-9C0C-EC7F4B622323}"/>
            </c:ext>
          </c:extLst>
        </c:ser>
        <c:dLbls>
          <c:dLblPos val="outEnd"/>
          <c:showLegendKey val="0"/>
          <c:showVal val="1"/>
          <c:showCatName val="0"/>
          <c:showSerName val="0"/>
          <c:showPercent val="0"/>
          <c:showBubbleSize val="0"/>
        </c:dLbls>
        <c:gapWidth val="5"/>
        <c:axId val="2105537935"/>
        <c:axId val="2105538415"/>
      </c:barChart>
      <c:dateAx>
        <c:axId val="2105537935"/>
        <c:scaling>
          <c:orientation val="minMax"/>
        </c:scaling>
        <c:delete val="0"/>
        <c:axPos val="l"/>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800" b="0" i="0" u="none" strike="noStrike" kern="1200" cap="none" spc="0" normalizeH="0" baseline="0">
                <a:solidFill>
                  <a:schemeClr val="tx1"/>
                </a:solidFill>
                <a:latin typeface="+mn-lt"/>
                <a:ea typeface="+mn-ea"/>
                <a:cs typeface="+mn-cs"/>
              </a:defRPr>
            </a:pPr>
            <a:endParaRPr lang="es-PE"/>
          </a:p>
        </c:txPr>
        <c:crossAx val="2105538415"/>
        <c:crosses val="autoZero"/>
        <c:auto val="1"/>
        <c:lblOffset val="100"/>
        <c:baseTimeUnit val="months"/>
      </c:dateAx>
      <c:valAx>
        <c:axId val="2105538415"/>
        <c:scaling>
          <c:orientation val="minMax"/>
          <c:max val="3"/>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s-PE"/>
                  <a:t>Emergencia</a:t>
                </a:r>
                <a:r>
                  <a:rPr lang="es-PE" baseline="0"/>
                  <a:t> operativas reportadas</a:t>
                </a:r>
                <a:endParaRPr lang="es-PE"/>
              </a:p>
            </c:rich>
          </c:tx>
          <c:layout>
            <c:manualLayout>
              <c:xMode val="edge"/>
              <c:yMode val="edge"/>
              <c:x val="0.34257557847188652"/>
              <c:y val="0.95464991570023594"/>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P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E"/>
          </a:p>
        </c:txPr>
        <c:crossAx val="2105537935"/>
        <c:crosses val="autoZero"/>
        <c:crossBetween val="between"/>
        <c:majorUnit val="1"/>
      </c:valAx>
      <c:spPr>
        <a:pattFill prst="ltDnDiag">
          <a:fgClr>
            <a:schemeClr val="dk1">
              <a:lumMod val="15000"/>
              <a:lumOff val="85000"/>
            </a:schemeClr>
          </a:fgClr>
          <a:bgClr>
            <a:schemeClr val="lt1"/>
          </a:bgClr>
        </a:patt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lumMod val="75000"/>
        </a:schemeClr>
      </a:solidFill>
      <a:round/>
    </a:ln>
    <a:effectLst/>
  </c:spPr>
  <c:txPr>
    <a:bodyPr/>
    <a:lstStyle/>
    <a:p>
      <a:pPr>
        <a:defRPr>
          <a:solidFill>
            <a:schemeClr val="tx1"/>
          </a:solidFill>
          <a:latin typeface="+mn-lt"/>
        </a:defRPr>
      </a:pPr>
      <a:endParaRPr lang="es-P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cap="none" spc="0" normalizeH="0" baseline="0">
                <a:solidFill>
                  <a:schemeClr val="tx1"/>
                </a:solidFill>
                <a:latin typeface="+mn-lt"/>
                <a:ea typeface="+mj-ea"/>
                <a:cs typeface="+mj-cs"/>
              </a:defRPr>
            </a:pPr>
            <a:r>
              <a:rPr lang="es-PE" sz="1100" b="1" dirty="0">
                <a:latin typeface="+mn-lt"/>
              </a:rPr>
              <a:t>Planta</a:t>
            </a:r>
            <a:r>
              <a:rPr lang="es-PE" sz="1100" b="1" baseline="0" dirty="0">
                <a:latin typeface="+mn-lt"/>
              </a:rPr>
              <a:t> de Fraccionamiento de Líquidos de Gas Natural - Pisco</a:t>
            </a:r>
            <a:endParaRPr lang="es-PE" sz="1100" b="1" dirty="0">
              <a:latin typeface="+mn-lt"/>
            </a:endParaRPr>
          </a:p>
        </c:rich>
      </c:tx>
      <c:layout>
        <c:manualLayout>
          <c:xMode val="edge"/>
          <c:yMode val="edge"/>
          <c:x val="0.18797658219473476"/>
          <c:y val="3.7642293648413273E-3"/>
        </c:manualLayout>
      </c:layout>
      <c:overlay val="0"/>
      <c:spPr>
        <a:noFill/>
        <a:ln>
          <a:noFill/>
        </a:ln>
        <a:effectLst/>
      </c:spPr>
      <c:txPr>
        <a:bodyPr rot="0" spcFirstLastPara="1" vertOverflow="ellipsis" vert="horz" wrap="square" anchor="ctr" anchorCtr="1"/>
        <a:lstStyle/>
        <a:p>
          <a:pPr>
            <a:defRPr sz="1100" b="1" i="0" u="none" strike="noStrike" kern="1200" cap="none" spc="0" normalizeH="0" baseline="0">
              <a:solidFill>
                <a:schemeClr val="tx1"/>
              </a:solidFill>
              <a:latin typeface="+mn-lt"/>
              <a:ea typeface="+mj-ea"/>
              <a:cs typeface="+mj-cs"/>
            </a:defRPr>
          </a:pPr>
          <a:endParaRPr lang="es-PE"/>
        </a:p>
      </c:txPr>
    </c:title>
    <c:autoTitleDeleted val="0"/>
    <c:plotArea>
      <c:layout>
        <c:manualLayout>
          <c:layoutTarget val="inner"/>
          <c:xMode val="edge"/>
          <c:yMode val="edge"/>
          <c:x val="0.11820268001398693"/>
          <c:y val="0.12218776570423835"/>
          <c:w val="0.85516191163298128"/>
          <c:h val="0.59707006474584567"/>
        </c:manualLayout>
      </c:layout>
      <c:barChart>
        <c:barDir val="col"/>
        <c:grouping val="clustered"/>
        <c:varyColors val="0"/>
        <c:ser>
          <c:idx val="0"/>
          <c:order val="0"/>
          <c:tx>
            <c:strRef>
              <c:f>Hoja1!$F$197</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Hoja1!$E$198:$E$217</c:f>
              <c:numCache>
                <c:formatCode>mmm\-yy</c:formatCode>
                <c:ptCount val="2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numCache>
            </c:numRef>
          </c:cat>
          <c:val>
            <c:numRef>
              <c:f>Hoja1!$F$198:$F$217</c:f>
            </c:numRef>
          </c:val>
          <c:extLst>
            <c:ext xmlns:c16="http://schemas.microsoft.com/office/drawing/2014/chart" uri="{C3380CC4-5D6E-409C-BE32-E72D297353CC}">
              <c16:uniqueId val="{00000000-4FFE-4CBF-AB41-8E533454992F}"/>
            </c:ext>
          </c:extLst>
        </c:ser>
        <c:ser>
          <c:idx val="1"/>
          <c:order val="1"/>
          <c:tx>
            <c:strRef>
              <c:f>Hoja1!$G$197</c:f>
              <c:strCache>
                <c:ptCount val="1"/>
                <c:pt idx="0">
                  <c:v>Pisco</c:v>
                </c:pt>
              </c:strCache>
            </c:strRef>
          </c:tx>
          <c:spPr>
            <a:solidFill>
              <a:srgbClr val="177EA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Hoja1!$E$198:$E$217</c:f>
              <c:numCache>
                <c:formatCode>mmm\-yy</c:formatCode>
                <c:ptCount val="2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numCache>
            </c:numRef>
          </c:cat>
          <c:val>
            <c:numRef>
              <c:f>Hoja1!$G$198:$G$217</c:f>
              <c:numCache>
                <c:formatCode>General</c:formatCode>
                <c:ptCount val="20"/>
                <c:pt idx="0">
                  <c:v>1</c:v>
                </c:pt>
                <c:pt idx="1">
                  <c:v>0</c:v>
                </c:pt>
                <c:pt idx="2">
                  <c:v>1</c:v>
                </c:pt>
                <c:pt idx="3">
                  <c:v>1</c:v>
                </c:pt>
                <c:pt idx="4">
                  <c:v>0</c:v>
                </c:pt>
                <c:pt idx="5">
                  <c:v>0</c:v>
                </c:pt>
                <c:pt idx="6">
                  <c:v>1</c:v>
                </c:pt>
                <c:pt idx="7">
                  <c:v>2</c:v>
                </c:pt>
                <c:pt idx="8">
                  <c:v>4</c:v>
                </c:pt>
                <c:pt idx="9">
                  <c:v>3</c:v>
                </c:pt>
                <c:pt idx="10">
                  <c:v>3</c:v>
                </c:pt>
                <c:pt idx="11">
                  <c:v>0</c:v>
                </c:pt>
                <c:pt idx="12">
                  <c:v>3</c:v>
                </c:pt>
                <c:pt idx="13">
                  <c:v>3</c:v>
                </c:pt>
                <c:pt idx="14">
                  <c:v>1</c:v>
                </c:pt>
                <c:pt idx="15">
                  <c:v>3</c:v>
                </c:pt>
                <c:pt idx="16">
                  <c:v>2</c:v>
                </c:pt>
                <c:pt idx="17">
                  <c:v>2</c:v>
                </c:pt>
                <c:pt idx="18">
                  <c:v>1</c:v>
                </c:pt>
                <c:pt idx="19">
                  <c:v>2</c:v>
                </c:pt>
              </c:numCache>
            </c:numRef>
          </c:val>
          <c:extLst>
            <c:ext xmlns:c16="http://schemas.microsoft.com/office/drawing/2014/chart" uri="{C3380CC4-5D6E-409C-BE32-E72D297353CC}">
              <c16:uniqueId val="{00000001-4FFE-4CBF-AB41-8E533454992F}"/>
            </c:ext>
          </c:extLst>
        </c:ser>
        <c:dLbls>
          <c:dLblPos val="ctr"/>
          <c:showLegendKey val="0"/>
          <c:showVal val="1"/>
          <c:showCatName val="0"/>
          <c:showSerName val="0"/>
          <c:showPercent val="0"/>
          <c:showBubbleSize val="0"/>
        </c:dLbls>
        <c:gapWidth val="50"/>
        <c:overlap val="-43"/>
        <c:axId val="1175589439"/>
        <c:axId val="950561183"/>
      </c:barChart>
      <c:dateAx>
        <c:axId val="1175589439"/>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solidFill>
                <a:latin typeface="+mn-lt"/>
                <a:ea typeface="+mn-ea"/>
                <a:cs typeface="+mn-cs"/>
              </a:defRPr>
            </a:pPr>
            <a:endParaRPr lang="es-PE"/>
          </a:p>
        </c:txPr>
        <c:crossAx val="950561183"/>
        <c:crosses val="autoZero"/>
        <c:auto val="1"/>
        <c:lblOffset val="100"/>
        <c:baseTimeUnit val="months"/>
      </c:dateAx>
      <c:valAx>
        <c:axId val="95056118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s-PE" sz="900" dirty="0"/>
                  <a:t>Visitas de </a:t>
                </a:r>
              </a:p>
              <a:p>
                <a:pPr>
                  <a:defRPr sz="900"/>
                </a:pPr>
                <a:r>
                  <a:rPr lang="es-PE" sz="900" dirty="0"/>
                  <a:t>fiscalización</a:t>
                </a:r>
              </a:p>
            </c:rich>
          </c:tx>
          <c:layout>
            <c:manualLayout>
              <c:xMode val="edge"/>
              <c:yMode val="edge"/>
              <c:x val="0"/>
              <c:y val="0.29483161402340535"/>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P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PE"/>
          </a:p>
        </c:txPr>
        <c:crossAx val="1175589439"/>
        <c:crosses val="autoZero"/>
        <c:crossBetween val="between"/>
        <c:majorUnit val="1"/>
      </c:valAx>
      <c:spPr>
        <a:pattFill prst="ltDnDiag">
          <a:fgClr>
            <a:schemeClr val="dk1">
              <a:lumMod val="15000"/>
              <a:lumOff val="85000"/>
            </a:schemeClr>
          </a:fgClr>
          <a:bgClr>
            <a:schemeClr val="lt1"/>
          </a:bgClr>
        </a:pattFill>
        <a:ln>
          <a:solidFill>
            <a:srgbClr val="FFFFFF">
              <a:lumMod val="85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lumMod val="85000"/>
        </a:schemeClr>
      </a:solidFill>
      <a:round/>
    </a:ln>
    <a:effectLst/>
  </c:spPr>
  <c:txPr>
    <a:bodyPr/>
    <a:lstStyle/>
    <a:p>
      <a:pPr>
        <a:defRPr sz="1050">
          <a:solidFill>
            <a:schemeClr val="tx1"/>
          </a:solidFill>
        </a:defRPr>
      </a:pPr>
      <a:endParaRPr lang="es-P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1" i="0" u="none" strike="noStrike" kern="1200" cap="none" spc="0" normalizeH="0" baseline="0">
                <a:solidFill>
                  <a:schemeClr val="tx1"/>
                </a:solidFill>
                <a:latin typeface="+mj-lt"/>
                <a:ea typeface="+mj-ea"/>
                <a:cs typeface="+mj-cs"/>
              </a:defRPr>
            </a:pPr>
            <a:r>
              <a:rPr lang="es-PE" sz="1100" b="1" i="0" u="none" strike="noStrike" kern="1200" cap="none" spc="0" normalizeH="0" baseline="0" dirty="0">
                <a:solidFill>
                  <a:prstClr val="black"/>
                </a:solidFill>
                <a:latin typeface="+mn-lt"/>
              </a:rPr>
              <a:t>Planta de Fraccionamiento de Líquidos de Gas Natural -Yarinacocha </a:t>
            </a:r>
          </a:p>
        </c:rich>
      </c:tx>
      <c:layout>
        <c:manualLayout>
          <c:xMode val="edge"/>
          <c:yMode val="edge"/>
          <c:x val="0.12954989782451443"/>
          <c:y val="0"/>
        </c:manualLayout>
      </c:layout>
      <c:overlay val="0"/>
      <c:spPr>
        <a:noFill/>
        <a:ln>
          <a:noFill/>
        </a:ln>
        <a:effectLst/>
      </c:spPr>
      <c:txPr>
        <a:bodyPr rot="0" spcFirstLastPara="1" vertOverflow="ellipsis" vert="horz" wrap="square" anchor="ctr" anchorCtr="1"/>
        <a:lstStyle/>
        <a:p>
          <a:pPr>
            <a:defRPr sz="1260" b="1" i="0" u="none" strike="noStrike" kern="1200" cap="none" spc="0" normalizeH="0" baseline="0">
              <a:solidFill>
                <a:schemeClr val="tx1"/>
              </a:solidFill>
              <a:latin typeface="+mj-lt"/>
              <a:ea typeface="+mj-ea"/>
              <a:cs typeface="+mj-cs"/>
            </a:defRPr>
          </a:pPr>
          <a:endParaRPr lang="es-PE"/>
        </a:p>
      </c:txPr>
    </c:title>
    <c:autoTitleDeleted val="0"/>
    <c:plotArea>
      <c:layout>
        <c:manualLayout>
          <c:layoutTarget val="inner"/>
          <c:xMode val="edge"/>
          <c:yMode val="edge"/>
          <c:x val="0.11820268001398693"/>
          <c:y val="0.14581097635470908"/>
          <c:w val="0.85516191163298128"/>
          <c:h val="0.57344700859498565"/>
        </c:manualLayout>
      </c:layout>
      <c:barChart>
        <c:barDir val="col"/>
        <c:grouping val="clustered"/>
        <c:varyColors val="0"/>
        <c:ser>
          <c:idx val="0"/>
          <c:order val="0"/>
          <c:tx>
            <c:strRef>
              <c:f>Hoja1!$H$197</c:f>
              <c:strCache>
                <c:ptCount val="1"/>
                <c:pt idx="0">
                  <c:v>Yarinacocha</c:v>
                </c:pt>
              </c:strCache>
            </c:strRef>
          </c:tx>
          <c:spPr>
            <a:solidFill>
              <a:srgbClr val="464E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Hoja1!$E$198:$E$217</c:f>
              <c:numCache>
                <c:formatCode>mmm\-yy</c:formatCode>
                <c:ptCount val="2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numCache>
            </c:numRef>
          </c:cat>
          <c:val>
            <c:numRef>
              <c:f>Hoja1!$H$198:$H$217</c:f>
              <c:numCache>
                <c:formatCode>General</c:formatCode>
                <c:ptCount val="20"/>
                <c:pt idx="0">
                  <c:v>1</c:v>
                </c:pt>
                <c:pt idx="1">
                  <c:v>1</c:v>
                </c:pt>
                <c:pt idx="2">
                  <c:v>1</c:v>
                </c:pt>
                <c:pt idx="3">
                  <c:v>0</c:v>
                </c:pt>
                <c:pt idx="4">
                  <c:v>2</c:v>
                </c:pt>
                <c:pt idx="5">
                  <c:v>1</c:v>
                </c:pt>
                <c:pt idx="6">
                  <c:v>0</c:v>
                </c:pt>
                <c:pt idx="7">
                  <c:v>1</c:v>
                </c:pt>
                <c:pt idx="8">
                  <c:v>2</c:v>
                </c:pt>
                <c:pt idx="9">
                  <c:v>1</c:v>
                </c:pt>
                <c:pt idx="10">
                  <c:v>2</c:v>
                </c:pt>
                <c:pt idx="11">
                  <c:v>0</c:v>
                </c:pt>
                <c:pt idx="12">
                  <c:v>1</c:v>
                </c:pt>
                <c:pt idx="13">
                  <c:v>2</c:v>
                </c:pt>
                <c:pt idx="14">
                  <c:v>1</c:v>
                </c:pt>
                <c:pt idx="15">
                  <c:v>0</c:v>
                </c:pt>
                <c:pt idx="16">
                  <c:v>1</c:v>
                </c:pt>
                <c:pt idx="17">
                  <c:v>2</c:v>
                </c:pt>
                <c:pt idx="18">
                  <c:v>1</c:v>
                </c:pt>
                <c:pt idx="19">
                  <c:v>1</c:v>
                </c:pt>
              </c:numCache>
            </c:numRef>
          </c:val>
          <c:extLst>
            <c:ext xmlns:c16="http://schemas.microsoft.com/office/drawing/2014/chart" uri="{C3380CC4-5D6E-409C-BE32-E72D297353CC}">
              <c16:uniqueId val="{00000000-15AF-4D47-9012-0629632237AC}"/>
            </c:ext>
          </c:extLst>
        </c:ser>
        <c:dLbls>
          <c:dLblPos val="ctr"/>
          <c:showLegendKey val="0"/>
          <c:showVal val="1"/>
          <c:showCatName val="0"/>
          <c:showSerName val="0"/>
          <c:showPercent val="0"/>
          <c:showBubbleSize val="0"/>
        </c:dLbls>
        <c:gapWidth val="50"/>
        <c:overlap val="-43"/>
        <c:axId val="1175589439"/>
        <c:axId val="950561183"/>
      </c:barChart>
      <c:dateAx>
        <c:axId val="1175589439"/>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solidFill>
                <a:latin typeface="+mn-lt"/>
                <a:ea typeface="+mn-ea"/>
                <a:cs typeface="+mn-cs"/>
              </a:defRPr>
            </a:pPr>
            <a:endParaRPr lang="es-PE"/>
          </a:p>
        </c:txPr>
        <c:crossAx val="950561183"/>
        <c:crosses val="autoZero"/>
        <c:auto val="1"/>
        <c:lblOffset val="100"/>
        <c:baseTimeUnit val="months"/>
      </c:dateAx>
      <c:valAx>
        <c:axId val="95056118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s-PE" sz="900" dirty="0"/>
                  <a:t>Visitas de </a:t>
                </a:r>
              </a:p>
              <a:p>
                <a:pPr>
                  <a:defRPr sz="900"/>
                </a:pPr>
                <a:r>
                  <a:rPr lang="es-PE" sz="900" dirty="0"/>
                  <a:t>fiscalización</a:t>
                </a:r>
              </a:p>
            </c:rich>
          </c:tx>
          <c:layout>
            <c:manualLayout>
              <c:xMode val="edge"/>
              <c:yMode val="edge"/>
              <c:x val="1.7748676904679554E-3"/>
              <c:y val="0.26197040789034876"/>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P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PE"/>
          </a:p>
        </c:txPr>
        <c:crossAx val="1175589439"/>
        <c:crosses val="autoZero"/>
        <c:crossBetween val="between"/>
        <c:majorUnit val="1"/>
      </c:valAx>
      <c:spPr>
        <a:pattFill prst="ltDnDiag">
          <a:fgClr>
            <a:schemeClr val="dk1">
              <a:lumMod val="15000"/>
              <a:lumOff val="85000"/>
            </a:schemeClr>
          </a:fgClr>
          <a:bgClr>
            <a:schemeClr val="lt1"/>
          </a:bgClr>
        </a:pattFill>
        <a:ln>
          <a:solidFill>
            <a:srgbClr val="FFFFFF">
              <a:lumMod val="85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lumMod val="85000"/>
        </a:schemeClr>
      </a:solidFill>
      <a:round/>
    </a:ln>
    <a:effectLst/>
  </c:spPr>
  <c:txPr>
    <a:bodyPr/>
    <a:lstStyle/>
    <a:p>
      <a:pPr>
        <a:defRPr sz="1050">
          <a:solidFill>
            <a:schemeClr val="tx1"/>
          </a:solidFill>
        </a:defRPr>
      </a:pPr>
      <a:endParaRPr lang="es-P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cap="none" spc="0" normalizeH="0" baseline="0">
                <a:solidFill>
                  <a:schemeClr val="tx1"/>
                </a:solidFill>
                <a:latin typeface="+mn-lt"/>
                <a:ea typeface="+mj-ea"/>
                <a:cs typeface="+mj-cs"/>
              </a:defRPr>
            </a:pPr>
            <a:r>
              <a:rPr lang="es-ES" sz="1100" b="1" i="0" u="none" strike="noStrike" kern="1200" cap="none" spc="0" normalizeH="0" baseline="0" dirty="0">
                <a:solidFill>
                  <a:srgbClr val="000000"/>
                </a:solidFill>
                <a:effectLst/>
              </a:rPr>
              <a:t>Planta Criogénica de Gas Natural</a:t>
            </a:r>
            <a:endParaRPr lang="es-PE" sz="1100" b="1" dirty="0">
              <a:latin typeface="+mn-lt"/>
            </a:endParaRPr>
          </a:p>
        </c:rich>
      </c:tx>
      <c:layout>
        <c:manualLayout>
          <c:xMode val="edge"/>
          <c:yMode val="edge"/>
          <c:x val="0.33148251882114771"/>
          <c:y val="6.9891393177609435E-3"/>
        </c:manualLayout>
      </c:layout>
      <c:overlay val="0"/>
      <c:spPr>
        <a:noFill/>
        <a:ln>
          <a:noFill/>
        </a:ln>
        <a:effectLst/>
      </c:spPr>
      <c:txPr>
        <a:bodyPr rot="0" spcFirstLastPara="1" vertOverflow="ellipsis" vert="horz" wrap="square" anchor="ctr" anchorCtr="1"/>
        <a:lstStyle/>
        <a:p>
          <a:pPr>
            <a:defRPr sz="1100" b="1" i="0" u="none" strike="noStrike" kern="1200" cap="none" spc="0" normalizeH="0" baseline="0">
              <a:solidFill>
                <a:schemeClr val="tx1"/>
              </a:solidFill>
              <a:latin typeface="+mn-lt"/>
              <a:ea typeface="+mj-ea"/>
              <a:cs typeface="+mj-cs"/>
            </a:defRPr>
          </a:pPr>
          <a:endParaRPr lang="es-PE"/>
        </a:p>
      </c:txPr>
    </c:title>
    <c:autoTitleDeleted val="0"/>
    <c:plotArea>
      <c:layout>
        <c:manualLayout>
          <c:layoutTarget val="inner"/>
          <c:xMode val="edge"/>
          <c:yMode val="edge"/>
          <c:x val="9.3988672420321606E-2"/>
          <c:y val="0.1225372226701264"/>
          <c:w val="0.8793759192266466"/>
          <c:h val="0.59672060777995772"/>
        </c:manualLayout>
      </c:layout>
      <c:barChart>
        <c:barDir val="col"/>
        <c:grouping val="clustered"/>
        <c:varyColors val="0"/>
        <c:ser>
          <c:idx val="0"/>
          <c:order val="0"/>
          <c:tx>
            <c:strRef>
              <c:f>Hoja1!$I$197</c:f>
              <c:strCache>
                <c:ptCount val="1"/>
                <c:pt idx="0">
                  <c:v>PGP</c:v>
                </c:pt>
              </c:strCache>
            </c:strRef>
          </c:tx>
          <c:spPr>
            <a:solidFill>
              <a:srgbClr val="01B40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Hoja1!$E$198:$E$217</c:f>
              <c:numCache>
                <c:formatCode>mmm\-yy</c:formatCode>
                <c:ptCount val="2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numCache>
            </c:numRef>
          </c:cat>
          <c:val>
            <c:numRef>
              <c:f>Hoja1!$I$198:$I$217</c:f>
              <c:numCache>
                <c:formatCode>General</c:formatCode>
                <c:ptCount val="20"/>
                <c:pt idx="0">
                  <c:v>1</c:v>
                </c:pt>
                <c:pt idx="1">
                  <c:v>1</c:v>
                </c:pt>
                <c:pt idx="2">
                  <c:v>2</c:v>
                </c:pt>
                <c:pt idx="3">
                  <c:v>1</c:v>
                </c:pt>
                <c:pt idx="4">
                  <c:v>1</c:v>
                </c:pt>
                <c:pt idx="5">
                  <c:v>2</c:v>
                </c:pt>
                <c:pt idx="6">
                  <c:v>2</c:v>
                </c:pt>
                <c:pt idx="7">
                  <c:v>2</c:v>
                </c:pt>
                <c:pt idx="8">
                  <c:v>0</c:v>
                </c:pt>
                <c:pt idx="9">
                  <c:v>2</c:v>
                </c:pt>
                <c:pt idx="10">
                  <c:v>2</c:v>
                </c:pt>
                <c:pt idx="11">
                  <c:v>1</c:v>
                </c:pt>
                <c:pt idx="12">
                  <c:v>1</c:v>
                </c:pt>
                <c:pt idx="13">
                  <c:v>2</c:v>
                </c:pt>
                <c:pt idx="14">
                  <c:v>0</c:v>
                </c:pt>
                <c:pt idx="15">
                  <c:v>2</c:v>
                </c:pt>
                <c:pt idx="16">
                  <c:v>2</c:v>
                </c:pt>
                <c:pt idx="17">
                  <c:v>2</c:v>
                </c:pt>
                <c:pt idx="18">
                  <c:v>1</c:v>
                </c:pt>
                <c:pt idx="19">
                  <c:v>1</c:v>
                </c:pt>
              </c:numCache>
            </c:numRef>
          </c:val>
          <c:extLst>
            <c:ext xmlns:c16="http://schemas.microsoft.com/office/drawing/2014/chart" uri="{C3380CC4-5D6E-409C-BE32-E72D297353CC}">
              <c16:uniqueId val="{00000000-8515-4FCE-9DF9-CF99112FC78F}"/>
            </c:ext>
          </c:extLst>
        </c:ser>
        <c:dLbls>
          <c:dLblPos val="ctr"/>
          <c:showLegendKey val="0"/>
          <c:showVal val="1"/>
          <c:showCatName val="0"/>
          <c:showSerName val="0"/>
          <c:showPercent val="0"/>
          <c:showBubbleSize val="0"/>
        </c:dLbls>
        <c:gapWidth val="50"/>
        <c:overlap val="-43"/>
        <c:axId val="1175589439"/>
        <c:axId val="950561183"/>
      </c:barChart>
      <c:dateAx>
        <c:axId val="1175589439"/>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solidFill>
                <a:latin typeface="+mn-lt"/>
                <a:ea typeface="+mn-ea"/>
                <a:cs typeface="+mn-cs"/>
              </a:defRPr>
            </a:pPr>
            <a:endParaRPr lang="es-PE"/>
          </a:p>
        </c:txPr>
        <c:crossAx val="950561183"/>
        <c:crosses val="autoZero"/>
        <c:auto val="1"/>
        <c:lblOffset val="100"/>
        <c:baseTimeUnit val="months"/>
      </c:dateAx>
      <c:valAx>
        <c:axId val="95056118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s-PE" sz="900" dirty="0"/>
                  <a:t>Visitas de </a:t>
                </a:r>
              </a:p>
              <a:p>
                <a:pPr>
                  <a:defRPr sz="900"/>
                </a:pPr>
                <a:r>
                  <a:rPr lang="es-PE" sz="900" dirty="0"/>
                  <a:t>fiscalización</a:t>
                </a:r>
              </a:p>
            </c:rich>
          </c:tx>
          <c:layout>
            <c:manualLayout>
              <c:xMode val="edge"/>
              <c:yMode val="edge"/>
              <c:x val="0"/>
              <c:y val="0.29179051293128355"/>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P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PE"/>
          </a:p>
        </c:txPr>
        <c:crossAx val="1175589439"/>
        <c:crosses val="autoZero"/>
        <c:crossBetween val="between"/>
        <c:majorUnit val="1"/>
      </c:valAx>
      <c:spPr>
        <a:pattFill prst="ltDnDiag">
          <a:fgClr>
            <a:schemeClr val="dk1">
              <a:lumMod val="15000"/>
              <a:lumOff val="85000"/>
            </a:schemeClr>
          </a:fgClr>
          <a:bgClr>
            <a:schemeClr val="lt1"/>
          </a:bgClr>
        </a:pattFill>
        <a:ln>
          <a:solidFill>
            <a:srgbClr val="FFFFFF">
              <a:lumMod val="85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lumMod val="85000"/>
        </a:schemeClr>
      </a:solidFill>
      <a:round/>
    </a:ln>
    <a:effectLst/>
  </c:spPr>
  <c:txPr>
    <a:bodyPr/>
    <a:lstStyle/>
    <a:p>
      <a:pPr>
        <a:defRPr sz="1050">
          <a:solidFill>
            <a:schemeClr val="tx1"/>
          </a:solidFill>
        </a:defRPr>
      </a:pPr>
      <a:endParaRPr lang="es-P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cap="none" spc="0" normalizeH="0" baseline="0">
                <a:solidFill>
                  <a:schemeClr val="tx1"/>
                </a:solidFill>
                <a:latin typeface="+mn-lt"/>
                <a:ea typeface="+mj-ea"/>
                <a:cs typeface="+mj-cs"/>
              </a:defRPr>
            </a:pPr>
            <a:r>
              <a:rPr lang="es-MX" sz="1100" b="1" i="0" u="none" strike="noStrike" kern="1200" cap="none" spc="0" normalizeH="0" baseline="0" dirty="0">
                <a:solidFill>
                  <a:srgbClr val="000000"/>
                </a:solidFill>
                <a:effectLst/>
              </a:rPr>
              <a:t>Planta De Procesamiento Gas Natural "Planta Pariñas"</a:t>
            </a:r>
            <a:endParaRPr lang="es-PE" sz="1100" b="1" dirty="0">
              <a:latin typeface="+mn-lt"/>
            </a:endParaRPr>
          </a:p>
        </c:rich>
      </c:tx>
      <c:layout>
        <c:manualLayout>
          <c:xMode val="edge"/>
          <c:yMode val="edge"/>
          <c:x val="0.19124235661444033"/>
          <c:y val="0"/>
        </c:manualLayout>
      </c:layout>
      <c:overlay val="0"/>
      <c:spPr>
        <a:noFill/>
        <a:ln>
          <a:noFill/>
        </a:ln>
        <a:effectLst/>
      </c:spPr>
      <c:txPr>
        <a:bodyPr rot="0" spcFirstLastPara="1" vertOverflow="ellipsis" vert="horz" wrap="square" anchor="ctr" anchorCtr="1"/>
        <a:lstStyle/>
        <a:p>
          <a:pPr>
            <a:defRPr sz="1100" b="1" i="0" u="none" strike="noStrike" kern="1200" cap="none" spc="0" normalizeH="0" baseline="0">
              <a:solidFill>
                <a:schemeClr val="tx1"/>
              </a:solidFill>
              <a:latin typeface="+mn-lt"/>
              <a:ea typeface="+mj-ea"/>
              <a:cs typeface="+mj-cs"/>
            </a:defRPr>
          </a:pPr>
          <a:endParaRPr lang="es-PE"/>
        </a:p>
      </c:txPr>
    </c:title>
    <c:autoTitleDeleted val="0"/>
    <c:plotArea>
      <c:layout>
        <c:manualLayout>
          <c:layoutTarget val="inner"/>
          <c:xMode val="edge"/>
          <c:yMode val="edge"/>
          <c:x val="0.1086764168999971"/>
          <c:y val="0.11708569400227287"/>
          <c:w val="0.86464906492161475"/>
          <c:h val="0.6021721364478112"/>
        </c:manualLayout>
      </c:layout>
      <c:barChart>
        <c:barDir val="col"/>
        <c:grouping val="clustered"/>
        <c:varyColors val="0"/>
        <c:ser>
          <c:idx val="0"/>
          <c:order val="0"/>
          <c:tx>
            <c:strRef>
              <c:f>Hoja1!$J$197</c:f>
              <c:strCache>
                <c:ptCount val="1"/>
                <c:pt idx="0">
                  <c:v>UNNA</c:v>
                </c:pt>
              </c:strCache>
            </c:strRef>
          </c:tx>
          <c:spPr>
            <a:solidFill>
              <a:srgbClr val="08BAC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Hoja1!$E$198:$E$217</c:f>
              <c:numCache>
                <c:formatCode>mmm\-yy</c:formatCode>
                <c:ptCount val="2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numCache>
            </c:numRef>
          </c:cat>
          <c:val>
            <c:numRef>
              <c:f>Hoja1!$J$198:$J$217</c:f>
              <c:numCache>
                <c:formatCode>General</c:formatCode>
                <c:ptCount val="20"/>
                <c:pt idx="0">
                  <c:v>1</c:v>
                </c:pt>
                <c:pt idx="1">
                  <c:v>1</c:v>
                </c:pt>
                <c:pt idx="2">
                  <c:v>1</c:v>
                </c:pt>
                <c:pt idx="3">
                  <c:v>1</c:v>
                </c:pt>
                <c:pt idx="4">
                  <c:v>1</c:v>
                </c:pt>
                <c:pt idx="5">
                  <c:v>2</c:v>
                </c:pt>
                <c:pt idx="6">
                  <c:v>2</c:v>
                </c:pt>
                <c:pt idx="7">
                  <c:v>2</c:v>
                </c:pt>
                <c:pt idx="8">
                  <c:v>0</c:v>
                </c:pt>
                <c:pt idx="9">
                  <c:v>1</c:v>
                </c:pt>
                <c:pt idx="10">
                  <c:v>2</c:v>
                </c:pt>
                <c:pt idx="11">
                  <c:v>2</c:v>
                </c:pt>
                <c:pt idx="12">
                  <c:v>1</c:v>
                </c:pt>
                <c:pt idx="13">
                  <c:v>3</c:v>
                </c:pt>
                <c:pt idx="14">
                  <c:v>0</c:v>
                </c:pt>
                <c:pt idx="15">
                  <c:v>2</c:v>
                </c:pt>
                <c:pt idx="16">
                  <c:v>2</c:v>
                </c:pt>
                <c:pt idx="17">
                  <c:v>2</c:v>
                </c:pt>
                <c:pt idx="18">
                  <c:v>0</c:v>
                </c:pt>
                <c:pt idx="19">
                  <c:v>0</c:v>
                </c:pt>
              </c:numCache>
            </c:numRef>
          </c:val>
          <c:extLst>
            <c:ext xmlns:c16="http://schemas.microsoft.com/office/drawing/2014/chart" uri="{C3380CC4-5D6E-409C-BE32-E72D297353CC}">
              <c16:uniqueId val="{00000000-EEFE-4B47-873A-C889CD9F820B}"/>
            </c:ext>
          </c:extLst>
        </c:ser>
        <c:dLbls>
          <c:dLblPos val="ctr"/>
          <c:showLegendKey val="0"/>
          <c:showVal val="1"/>
          <c:showCatName val="0"/>
          <c:showSerName val="0"/>
          <c:showPercent val="0"/>
          <c:showBubbleSize val="0"/>
        </c:dLbls>
        <c:gapWidth val="50"/>
        <c:overlap val="-43"/>
        <c:axId val="1175589439"/>
        <c:axId val="950561183"/>
      </c:barChart>
      <c:dateAx>
        <c:axId val="1175589439"/>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solidFill>
                <a:latin typeface="+mn-lt"/>
                <a:ea typeface="+mn-ea"/>
                <a:cs typeface="+mn-cs"/>
              </a:defRPr>
            </a:pPr>
            <a:endParaRPr lang="es-PE"/>
          </a:p>
        </c:txPr>
        <c:crossAx val="950561183"/>
        <c:crosses val="autoZero"/>
        <c:auto val="1"/>
        <c:lblOffset val="100"/>
        <c:baseTimeUnit val="months"/>
      </c:dateAx>
      <c:valAx>
        <c:axId val="95056118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s-PE" sz="900" dirty="0"/>
                  <a:t>Visitas de </a:t>
                </a:r>
              </a:p>
              <a:p>
                <a:pPr>
                  <a:defRPr sz="900"/>
                </a:pPr>
                <a:r>
                  <a:rPr lang="es-PE" sz="900" dirty="0"/>
                  <a:t>fiscalización</a:t>
                </a:r>
              </a:p>
            </c:rich>
          </c:tx>
          <c:layout>
            <c:manualLayout>
              <c:xMode val="edge"/>
              <c:yMode val="edge"/>
              <c:x val="7.2748685941058672E-3"/>
              <c:y val="0.26809733064407398"/>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P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PE"/>
          </a:p>
        </c:txPr>
        <c:crossAx val="1175589439"/>
        <c:crosses val="autoZero"/>
        <c:crossBetween val="between"/>
        <c:majorUnit val="1"/>
      </c:valAx>
      <c:spPr>
        <a:pattFill prst="ltDnDiag">
          <a:fgClr>
            <a:schemeClr val="dk1">
              <a:lumMod val="15000"/>
              <a:lumOff val="85000"/>
            </a:schemeClr>
          </a:fgClr>
          <a:bgClr>
            <a:schemeClr val="lt1"/>
          </a:bgClr>
        </a:pattFill>
        <a:ln>
          <a:solidFill>
            <a:srgbClr val="FFFFFF">
              <a:lumMod val="85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lumMod val="85000"/>
        </a:schemeClr>
      </a:solidFill>
      <a:round/>
    </a:ln>
    <a:effectLst/>
  </c:spPr>
  <c:txPr>
    <a:bodyPr/>
    <a:lstStyle/>
    <a:p>
      <a:pPr>
        <a:defRPr sz="1050">
          <a:solidFill>
            <a:schemeClr val="tx1"/>
          </a:solidFill>
        </a:defRPr>
      </a:pPr>
      <a:endParaRPr lang="es-P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drawing1.xml><?xml version="1.0" encoding="utf-8"?>
<c:userShapes xmlns:c="http://schemas.openxmlformats.org/drawingml/2006/chart">
  <cdr:relSizeAnchor xmlns:cdr="http://schemas.openxmlformats.org/drawingml/2006/chartDrawing">
    <cdr:from>
      <cdr:x>0.39944</cdr:x>
      <cdr:y>0.37311</cdr:y>
    </cdr:from>
    <cdr:to>
      <cdr:x>0.60204</cdr:x>
      <cdr:y>0.51267</cdr:y>
    </cdr:to>
    <cdr:sp macro="" textlink="">
      <cdr:nvSpPr>
        <cdr:cNvPr id="2" name="CuadroTexto 1">
          <a:extLst xmlns:a="http://schemas.openxmlformats.org/drawingml/2006/main">
            <a:ext uri="{FF2B5EF4-FFF2-40B4-BE49-F238E27FC236}">
              <a16:creationId xmlns:a16="http://schemas.microsoft.com/office/drawing/2014/main" id="{969D5635-E4A2-4A55-9D5A-6D1C57A7BAB3}"/>
            </a:ext>
          </a:extLst>
        </cdr:cNvPr>
        <cdr:cNvSpPr txBox="1"/>
      </cdr:nvSpPr>
      <cdr:spPr>
        <a:xfrm xmlns:a="http://schemas.openxmlformats.org/drawingml/2006/main">
          <a:off x="1491429" y="1083935"/>
          <a:ext cx="756469" cy="405432"/>
        </a:xfrm>
        <a:prstGeom xmlns:a="http://schemas.openxmlformats.org/drawingml/2006/main" prst="rect">
          <a:avLst/>
        </a:prstGeom>
      </cdr:spPr>
      <cdr:txBody>
        <a:bodyPr xmlns:a="http://schemas.openxmlformats.org/drawingml/2006/main" vertOverflow="overflow" horzOverflow="overflow" wrap="square" rtlCol="0" anchor="ctr">
          <a:spAutoFit/>
        </a:bodyPr>
        <a:lstStyle xmlns:a="http://schemas.openxmlformats.org/drawingml/2006/main"/>
        <a:p xmlns:a="http://schemas.openxmlformats.org/drawingml/2006/main">
          <a:pPr algn="ctr"/>
          <a:r>
            <a:rPr lang="es-PE" sz="2000" b="1"/>
            <a:t>2022</a:t>
          </a:r>
        </a:p>
      </cdr:txBody>
    </cdr:sp>
  </cdr:relSizeAnchor>
</c:userShapes>
</file>

<file path=ppt/drawings/drawing2.xml><?xml version="1.0" encoding="utf-8"?>
<c:userShapes xmlns:c="http://schemas.openxmlformats.org/drawingml/2006/chart">
  <cdr:relSizeAnchor xmlns:cdr="http://schemas.openxmlformats.org/drawingml/2006/chartDrawing">
    <cdr:from>
      <cdr:x>0.39944</cdr:x>
      <cdr:y>0.36772</cdr:y>
    </cdr:from>
    <cdr:to>
      <cdr:x>0.60204</cdr:x>
      <cdr:y>0.51807</cdr:y>
    </cdr:to>
    <cdr:sp macro="" textlink="">
      <cdr:nvSpPr>
        <cdr:cNvPr id="2" name="CuadroTexto 1">
          <a:extLst xmlns:a="http://schemas.openxmlformats.org/drawingml/2006/main">
            <a:ext uri="{FF2B5EF4-FFF2-40B4-BE49-F238E27FC236}">
              <a16:creationId xmlns:a16="http://schemas.microsoft.com/office/drawing/2014/main" id="{969D5635-E4A2-4A55-9D5A-6D1C57A7BAB3}"/>
            </a:ext>
          </a:extLst>
        </cdr:cNvPr>
        <cdr:cNvSpPr txBox="1"/>
      </cdr:nvSpPr>
      <cdr:spPr>
        <a:xfrm xmlns:a="http://schemas.openxmlformats.org/drawingml/2006/main">
          <a:off x="1491429" y="1068258"/>
          <a:ext cx="756469" cy="436786"/>
        </a:xfrm>
        <a:prstGeom xmlns:a="http://schemas.openxmlformats.org/drawingml/2006/main" prst="rect">
          <a:avLst/>
        </a:prstGeom>
      </cdr:spPr>
      <cdr:txBody>
        <a:bodyPr xmlns:a="http://schemas.openxmlformats.org/drawingml/2006/main" vertOverflow="overflow" horzOverflow="overflow" wrap="square" rtlCol="0" anchor="ctr">
          <a:spAutoFit/>
        </a:bodyPr>
        <a:lstStyle xmlns:a="http://schemas.openxmlformats.org/drawingml/2006/main"/>
        <a:p xmlns:a="http://schemas.openxmlformats.org/drawingml/2006/main">
          <a:pPr algn="ctr"/>
          <a:r>
            <a:rPr lang="es-PE" sz="1100" b="1" dirty="0"/>
            <a:t>Ene - </a:t>
          </a:r>
          <a:r>
            <a:rPr lang="es-PE" sz="1100" b="1" dirty="0" err="1"/>
            <a:t>Ago</a:t>
          </a:r>
          <a:endParaRPr lang="es-PE" sz="1100" b="1" dirty="0"/>
        </a:p>
        <a:p xmlns:a="http://schemas.openxmlformats.org/drawingml/2006/main">
          <a:pPr algn="ctr"/>
          <a:r>
            <a:rPr lang="es-PE" sz="1100" b="1" dirty="0"/>
            <a:t>2023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1"/>
            <a:ext cx="2945659" cy="49649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PE"/>
          </a:p>
        </p:txBody>
      </p:sp>
      <p:sp>
        <p:nvSpPr>
          <p:cNvPr id="3" name="2 Marcador de fecha"/>
          <p:cNvSpPr>
            <a:spLocks noGrp="1"/>
          </p:cNvSpPr>
          <p:nvPr>
            <p:ph type="dt" sz="quarter" idx="1"/>
          </p:nvPr>
        </p:nvSpPr>
        <p:spPr>
          <a:xfrm>
            <a:off x="3850444" y="1"/>
            <a:ext cx="2945659" cy="49649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434E72A-BB37-4392-8DD5-D3F724C230CF}" type="datetimeFigureOut">
              <a:rPr lang="es-PE"/>
              <a:pPr>
                <a:defRPr/>
              </a:pPr>
              <a:t>12/09/2023</a:t>
            </a:fld>
            <a:endParaRPr lang="es-PE"/>
          </a:p>
        </p:txBody>
      </p:sp>
      <p:sp>
        <p:nvSpPr>
          <p:cNvPr id="4" name="3 Marcador de pie de página"/>
          <p:cNvSpPr>
            <a:spLocks noGrp="1"/>
          </p:cNvSpPr>
          <p:nvPr>
            <p:ph type="ftr" sz="quarter" idx="2"/>
          </p:nvPr>
        </p:nvSpPr>
        <p:spPr>
          <a:xfrm>
            <a:off x="1" y="9431600"/>
            <a:ext cx="2945659" cy="49649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PE"/>
          </a:p>
        </p:txBody>
      </p:sp>
      <p:sp>
        <p:nvSpPr>
          <p:cNvPr id="5" name="4 Marcador de número de diapositiva"/>
          <p:cNvSpPr>
            <a:spLocks noGrp="1"/>
          </p:cNvSpPr>
          <p:nvPr>
            <p:ph type="sldNum" sz="quarter" idx="3"/>
          </p:nvPr>
        </p:nvSpPr>
        <p:spPr>
          <a:xfrm>
            <a:off x="3850444" y="9431600"/>
            <a:ext cx="2945659" cy="49649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9AE22D8-14F6-46ED-AAA1-E5014753D43D}" type="slidenum">
              <a:rPr lang="es-PE"/>
              <a:pPr>
                <a:defRPr/>
              </a:pPr>
              <a:t>‹Nº›</a:t>
            </a:fld>
            <a:endParaRPr lang="es-PE"/>
          </a:p>
        </p:txBody>
      </p:sp>
    </p:spTree>
    <p:extLst>
      <p:ext uri="{BB962C8B-B14F-4D97-AF65-F5344CB8AC3E}">
        <p14:creationId xmlns:p14="http://schemas.microsoft.com/office/powerpoint/2010/main" val="2261541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EE498B3D-0EF2-4C07-9960-99B68303D4F9}" type="datetimeFigureOut">
              <a:rPr lang="es-PE" smtClean="0"/>
              <a:t>12/09/2023</a:t>
            </a:fld>
            <a:endParaRPr lang="es-PE"/>
          </a:p>
        </p:txBody>
      </p:sp>
      <p:sp>
        <p:nvSpPr>
          <p:cNvPr id="4" name="3 Marcador de imagen de diapositiva"/>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79450" y="4717218"/>
            <a:ext cx="5438775" cy="446794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5 Marcador de pie de página"/>
          <p:cNvSpPr>
            <a:spLocks noGrp="1"/>
          </p:cNvSpPr>
          <p:nvPr>
            <p:ph type="ftr" sz="quarter" idx="4"/>
          </p:nvPr>
        </p:nvSpPr>
        <p:spPr>
          <a:xfrm>
            <a:off x="0" y="9431259"/>
            <a:ext cx="2946400" cy="496967"/>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49688" y="9431259"/>
            <a:ext cx="2946400" cy="496967"/>
          </a:xfrm>
          <a:prstGeom prst="rect">
            <a:avLst/>
          </a:prstGeom>
        </p:spPr>
        <p:txBody>
          <a:bodyPr vert="horz" lIns="91440" tIns="45720" rIns="91440" bIns="45720" rtlCol="0" anchor="b"/>
          <a:lstStyle>
            <a:lvl1pPr algn="r">
              <a:defRPr sz="1200"/>
            </a:lvl1pPr>
          </a:lstStyle>
          <a:p>
            <a:fld id="{6008982D-2717-4D59-84C3-81ECA7AB1206}" type="slidenum">
              <a:rPr lang="es-PE" smtClean="0"/>
              <a:t>‹Nº›</a:t>
            </a:fld>
            <a:endParaRPr lang="es-PE"/>
          </a:p>
        </p:txBody>
      </p:sp>
    </p:spTree>
    <p:extLst>
      <p:ext uri="{BB962C8B-B14F-4D97-AF65-F5344CB8AC3E}">
        <p14:creationId xmlns:p14="http://schemas.microsoft.com/office/powerpoint/2010/main" val="2014605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779606C-CF0E-4B97-9763-585787463B4D}" type="slidenum">
              <a:rPr lang="en-US" smtClean="0"/>
              <a:t>1</a:t>
            </a:fld>
            <a:endParaRPr lang="en-US"/>
          </a:p>
        </p:txBody>
      </p:sp>
    </p:spTree>
    <p:extLst>
      <p:ext uri="{BB962C8B-B14F-4D97-AF65-F5344CB8AC3E}">
        <p14:creationId xmlns:p14="http://schemas.microsoft.com/office/powerpoint/2010/main" val="37469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155">
              <a:defRPr/>
            </a:pPr>
            <a:r>
              <a:rPr lang="es-ES" b="1" dirty="0"/>
              <a:t>DIAPOSITIVA EDITADA - DSR</a:t>
            </a:r>
            <a:endParaRPr lang="es-PE" b="1" dirty="0"/>
          </a:p>
          <a:p>
            <a:endParaRPr lang="es-PE" dirty="0"/>
          </a:p>
        </p:txBody>
      </p:sp>
      <p:sp>
        <p:nvSpPr>
          <p:cNvPr id="4" name="Marcador de número de diapositiva 3"/>
          <p:cNvSpPr>
            <a:spLocks noGrp="1"/>
          </p:cNvSpPr>
          <p:nvPr>
            <p:ph type="sldNum" sz="quarter" idx="5"/>
          </p:nvPr>
        </p:nvSpPr>
        <p:spPr/>
        <p:txBody>
          <a:bodyPr/>
          <a:lstStyle/>
          <a:p>
            <a:fld id="{C779606C-CF0E-4B97-9763-585787463B4D}" type="slidenum">
              <a:rPr lang="en-US" smtClean="0"/>
              <a:t>24</a:t>
            </a:fld>
            <a:endParaRPr lang="en-US"/>
          </a:p>
        </p:txBody>
      </p:sp>
    </p:spTree>
    <p:extLst>
      <p:ext uri="{BB962C8B-B14F-4D97-AF65-F5344CB8AC3E}">
        <p14:creationId xmlns:p14="http://schemas.microsoft.com/office/powerpoint/2010/main" val="1473756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81851"/>
          </a:xfrm>
          <a:prstGeom prst="rect">
            <a:avLst/>
          </a:prstGeom>
        </p:spPr>
      </p:pic>
      <p:sp>
        <p:nvSpPr>
          <p:cNvPr id="2" name="Título 1"/>
          <p:cNvSpPr>
            <a:spLocks noGrp="1"/>
          </p:cNvSpPr>
          <p:nvPr>
            <p:ph type="ctrTitle" hasCustomPrompt="1"/>
          </p:nvPr>
        </p:nvSpPr>
        <p:spPr>
          <a:xfrm>
            <a:off x="7145079" y="2604977"/>
            <a:ext cx="4588117" cy="1913859"/>
          </a:xfrm>
        </p:spPr>
        <p:txBody>
          <a:bodyPr anchor="b">
            <a:normAutofit/>
          </a:bodyPr>
          <a:lstStyle>
            <a:lvl1pPr algn="ctr">
              <a:defRPr sz="4000" b="0" baseline="0">
                <a:solidFill>
                  <a:srgbClr val="0D5399"/>
                </a:solidFill>
                <a:latin typeface="+mn-lt"/>
              </a:defRPr>
            </a:lvl1pPr>
          </a:lstStyle>
          <a:p>
            <a:r>
              <a:rPr lang="es-ES" dirty="0"/>
              <a:t>Clic para editar título</a:t>
            </a:r>
          </a:p>
        </p:txBody>
      </p:sp>
      <p:sp>
        <p:nvSpPr>
          <p:cNvPr id="3" name="Subtítulo 2"/>
          <p:cNvSpPr>
            <a:spLocks noGrp="1"/>
          </p:cNvSpPr>
          <p:nvPr>
            <p:ph type="subTitle" idx="1"/>
          </p:nvPr>
        </p:nvSpPr>
        <p:spPr>
          <a:xfrm>
            <a:off x="7145080" y="4997302"/>
            <a:ext cx="4588116" cy="1477926"/>
          </a:xfrm>
        </p:spPr>
        <p:txBody>
          <a:bodyPr/>
          <a:lstStyle>
            <a:lvl1pPr marL="0" indent="0" algn="ctr">
              <a:buNone/>
              <a:defRPr sz="2400">
                <a:solidFill>
                  <a:srgbClr val="0D53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p>
        </p:txBody>
      </p:sp>
    </p:spTree>
    <p:extLst>
      <p:ext uri="{BB962C8B-B14F-4D97-AF65-F5344CB8AC3E}">
        <p14:creationId xmlns:p14="http://schemas.microsoft.com/office/powerpoint/2010/main" val="4312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E59AC419-E058-4F8A-B61B-0845033E8C64}" type="datetimeFigureOut">
              <a:rPr lang="es-PE" smtClean="0"/>
              <a:t>12/09/2023</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41DF44CD-7507-4E64-A010-596C18AE8C80}" type="slidenum">
              <a:rPr lang="es-PE" smtClean="0"/>
              <a:t>‹Nº›</a:t>
            </a:fld>
            <a:endParaRPr lang="es-PE"/>
          </a:p>
        </p:txBody>
      </p:sp>
    </p:spTree>
    <p:extLst>
      <p:ext uri="{BB962C8B-B14F-4D97-AF65-F5344CB8AC3E}">
        <p14:creationId xmlns:p14="http://schemas.microsoft.com/office/powerpoint/2010/main" val="3188108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59AC419-E058-4F8A-B61B-0845033E8C64}" type="datetimeFigureOut">
              <a:rPr lang="es-PE" smtClean="0"/>
              <a:t>12/09/2023</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41DF44CD-7507-4E64-A010-596C18AE8C80}" type="slidenum">
              <a:rPr lang="es-PE" smtClean="0"/>
              <a:t>‹Nº›</a:t>
            </a:fld>
            <a:endParaRPr lang="es-PE"/>
          </a:p>
        </p:txBody>
      </p:sp>
    </p:spTree>
    <p:extLst>
      <p:ext uri="{BB962C8B-B14F-4D97-AF65-F5344CB8AC3E}">
        <p14:creationId xmlns:p14="http://schemas.microsoft.com/office/powerpoint/2010/main" val="52850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59AC419-E058-4F8A-B61B-0845033E8C64}" type="datetimeFigureOut">
              <a:rPr lang="es-PE" smtClean="0"/>
              <a:t>12/09/2023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1DF44CD-7507-4E64-A010-596C18AE8C80}" type="slidenum">
              <a:rPr lang="es-PE" smtClean="0"/>
              <a:t>‹Nº›</a:t>
            </a:fld>
            <a:endParaRPr lang="es-PE"/>
          </a:p>
        </p:txBody>
      </p:sp>
    </p:spTree>
    <p:extLst>
      <p:ext uri="{BB962C8B-B14F-4D97-AF65-F5344CB8AC3E}">
        <p14:creationId xmlns:p14="http://schemas.microsoft.com/office/powerpoint/2010/main" val="1240595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59AC419-E058-4F8A-B61B-0845033E8C64}" type="datetimeFigureOut">
              <a:rPr lang="es-PE" smtClean="0"/>
              <a:t>12/09/2023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1DF44CD-7507-4E64-A010-596C18AE8C80}" type="slidenum">
              <a:rPr lang="es-PE" smtClean="0"/>
              <a:t>‹Nº›</a:t>
            </a:fld>
            <a:endParaRPr lang="es-PE"/>
          </a:p>
        </p:txBody>
      </p:sp>
    </p:spTree>
    <p:extLst>
      <p:ext uri="{BB962C8B-B14F-4D97-AF65-F5344CB8AC3E}">
        <p14:creationId xmlns:p14="http://schemas.microsoft.com/office/powerpoint/2010/main" val="362096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59AC419-E058-4F8A-B61B-0845033E8C64}" type="datetimeFigureOut">
              <a:rPr lang="es-PE" smtClean="0"/>
              <a:t>12/09/2023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1DF44CD-7507-4E64-A010-596C18AE8C80}" type="slidenum">
              <a:rPr lang="es-PE" smtClean="0"/>
              <a:t>‹Nº›</a:t>
            </a:fld>
            <a:endParaRPr lang="es-PE"/>
          </a:p>
        </p:txBody>
      </p:sp>
    </p:spTree>
    <p:extLst>
      <p:ext uri="{BB962C8B-B14F-4D97-AF65-F5344CB8AC3E}">
        <p14:creationId xmlns:p14="http://schemas.microsoft.com/office/powerpoint/2010/main" val="3649830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59AC419-E058-4F8A-B61B-0845033E8C64}" type="datetimeFigureOut">
              <a:rPr lang="es-PE" smtClean="0"/>
              <a:t>12/09/2023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1DF44CD-7507-4E64-A010-596C18AE8C80}" type="slidenum">
              <a:rPr lang="es-PE" smtClean="0"/>
              <a:t>‹Nº›</a:t>
            </a:fld>
            <a:endParaRPr lang="es-PE"/>
          </a:p>
        </p:txBody>
      </p:sp>
    </p:spTree>
    <p:extLst>
      <p:ext uri="{BB962C8B-B14F-4D97-AF65-F5344CB8AC3E}">
        <p14:creationId xmlns:p14="http://schemas.microsoft.com/office/powerpoint/2010/main" val="1081561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
            <a:ext cx="12192000" cy="6885503"/>
          </a:xfrm>
          <a:prstGeom prst="rect">
            <a:avLst/>
          </a:prstGeom>
        </p:spPr>
      </p:pic>
      <p:sp>
        <p:nvSpPr>
          <p:cNvPr id="7" name="Marcador de contenido 2"/>
          <p:cNvSpPr>
            <a:spLocks noGrp="1"/>
          </p:cNvSpPr>
          <p:nvPr>
            <p:ph idx="1"/>
          </p:nvPr>
        </p:nvSpPr>
        <p:spPr>
          <a:xfrm>
            <a:off x="852298" y="1988840"/>
            <a:ext cx="3371495" cy="4320480"/>
          </a:xfrm>
        </p:spPr>
        <p:txBody>
          <a:bodyPr>
            <a:normAutofit/>
          </a:bodyPr>
          <a:lstStyle>
            <a:lvl1pPr>
              <a:defRPr sz="1800">
                <a:solidFill>
                  <a:srgbClr val="0C549C"/>
                </a:solidFill>
              </a:defRPr>
            </a:lvl1pPr>
            <a:lvl2pPr>
              <a:defRPr sz="1500">
                <a:solidFill>
                  <a:srgbClr val="0C549C"/>
                </a:solidFill>
              </a:defRPr>
            </a:lvl2pPr>
            <a:lvl3pPr>
              <a:defRPr sz="1200">
                <a:solidFill>
                  <a:srgbClr val="0C549C"/>
                </a:solidFill>
              </a:defRPr>
            </a:lvl3pPr>
            <a:lvl4pPr>
              <a:defRPr sz="1050">
                <a:solidFill>
                  <a:srgbClr val="0C549C"/>
                </a:solidFill>
              </a:defRPr>
            </a:lvl4pPr>
            <a:lvl5pPr>
              <a:defRPr sz="1050">
                <a:solidFill>
                  <a:srgbClr val="0C549C"/>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contenido 2"/>
          <p:cNvSpPr>
            <a:spLocks noGrp="1"/>
          </p:cNvSpPr>
          <p:nvPr>
            <p:ph idx="13"/>
          </p:nvPr>
        </p:nvSpPr>
        <p:spPr>
          <a:xfrm>
            <a:off x="3935761" y="1620736"/>
            <a:ext cx="7388825" cy="4976617"/>
          </a:xfrm>
        </p:spPr>
        <p:txBody>
          <a:bodyPr/>
          <a:lstStyle>
            <a:lvl1pPr>
              <a:defRPr>
                <a:solidFill>
                  <a:srgbClr val="0C549C"/>
                </a:solidFill>
              </a:defRPr>
            </a:lvl1pPr>
            <a:lvl2pPr>
              <a:defRPr>
                <a:solidFill>
                  <a:srgbClr val="0C549C"/>
                </a:solidFill>
              </a:defRPr>
            </a:lvl2pPr>
            <a:lvl3pPr>
              <a:defRPr>
                <a:solidFill>
                  <a:srgbClr val="0C549C"/>
                </a:solidFill>
              </a:defRPr>
            </a:lvl3pPr>
            <a:lvl4pPr>
              <a:defRPr>
                <a:solidFill>
                  <a:srgbClr val="0C549C"/>
                </a:solidFill>
              </a:defRPr>
            </a:lvl4pPr>
            <a:lvl5pPr>
              <a:defRPr>
                <a:solidFill>
                  <a:srgbClr val="0C549C"/>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9" name="Título 4"/>
          <p:cNvSpPr>
            <a:spLocks noGrp="1"/>
          </p:cNvSpPr>
          <p:nvPr>
            <p:ph type="title"/>
          </p:nvPr>
        </p:nvSpPr>
        <p:spPr>
          <a:xfrm>
            <a:off x="838202" y="548682"/>
            <a:ext cx="9634087" cy="1072055"/>
          </a:xfrm>
        </p:spPr>
        <p:txBody>
          <a:bodyPr/>
          <a:lstStyle>
            <a:lvl1pPr>
              <a:defRPr>
                <a:solidFill>
                  <a:srgbClr val="0F539A"/>
                </a:solidFill>
              </a:defRPr>
            </a:lvl1pPr>
          </a:lstStyle>
          <a:p>
            <a:r>
              <a:rPr lang="es-ES"/>
              <a:t>Haga clic para modificar el estilo de título del patrón</a:t>
            </a:r>
            <a:endParaRPr lang="en-US"/>
          </a:p>
        </p:txBody>
      </p:sp>
    </p:spTree>
    <p:extLst>
      <p:ext uri="{BB962C8B-B14F-4D97-AF65-F5344CB8AC3E}">
        <p14:creationId xmlns:p14="http://schemas.microsoft.com/office/powerpoint/2010/main" val="68579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4" name="2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14288"/>
            <a:ext cx="12194117"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Marcador de texto"/>
          <p:cNvSpPr>
            <a:spLocks noGrp="1"/>
          </p:cNvSpPr>
          <p:nvPr>
            <p:ph type="body" sz="quarter" idx="10"/>
          </p:nvPr>
        </p:nvSpPr>
        <p:spPr bwMode="auto">
          <a:xfrm>
            <a:off x="5615947" y="5301580"/>
            <a:ext cx="6169653" cy="647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buNone/>
              <a:defRPr b="1" baseline="0">
                <a:solidFill>
                  <a:srgbClr val="00529A"/>
                </a:solidFill>
              </a:defRPr>
            </a:lvl1pPr>
          </a:lstStyle>
          <a:p>
            <a:pPr lvl="0"/>
            <a:r>
              <a:rPr lang="es-ES" altLang="es-PE"/>
              <a:t>Haga clic para modificar el estilo de texto del patrón</a:t>
            </a:r>
          </a:p>
        </p:txBody>
      </p:sp>
      <p:sp>
        <p:nvSpPr>
          <p:cNvPr id="7" name="4 Marcador de texto"/>
          <p:cNvSpPr>
            <a:spLocks noGrp="1"/>
          </p:cNvSpPr>
          <p:nvPr>
            <p:ph type="body" sz="quarter" idx="11"/>
          </p:nvPr>
        </p:nvSpPr>
        <p:spPr bwMode="auto">
          <a:xfrm>
            <a:off x="5615947" y="5949280"/>
            <a:ext cx="6169653" cy="647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buNone/>
              <a:defRPr sz="2900" b="0" baseline="0">
                <a:solidFill>
                  <a:schemeClr val="accent1">
                    <a:lumMod val="75000"/>
                  </a:schemeClr>
                </a:solidFill>
              </a:defRPr>
            </a:lvl1pPr>
          </a:lstStyle>
          <a:p>
            <a:pPr lvl="0"/>
            <a:r>
              <a:rPr lang="es-ES" altLang="es-PE"/>
              <a:t>Haga clic para modificar el estilo de texto del patrón</a:t>
            </a:r>
          </a:p>
        </p:txBody>
      </p:sp>
    </p:spTree>
    <p:extLst>
      <p:ext uri="{BB962C8B-B14F-4D97-AF65-F5344CB8AC3E}">
        <p14:creationId xmlns:p14="http://schemas.microsoft.com/office/powerpoint/2010/main" val="1454372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texto ">
    <p:spTree>
      <p:nvGrpSpPr>
        <p:cNvPr id="1" name=""/>
        <p:cNvGrpSpPr/>
        <p:nvPr/>
      </p:nvGrpSpPr>
      <p:grpSpPr>
        <a:xfrm>
          <a:off x="0" y="0"/>
          <a:ext cx="0" cy="0"/>
          <a:chOff x="0" y="0"/>
          <a:chExt cx="0" cy="0"/>
        </a:xfrm>
      </p:grpSpPr>
      <p:sp>
        <p:nvSpPr>
          <p:cNvPr id="4" name="3 Marcador de contenido"/>
          <p:cNvSpPr>
            <a:spLocks noGrp="1"/>
          </p:cNvSpPr>
          <p:nvPr>
            <p:ph sz="quarter" idx="10"/>
          </p:nvPr>
        </p:nvSpPr>
        <p:spPr>
          <a:xfrm>
            <a:off x="623392" y="1988841"/>
            <a:ext cx="10945216" cy="4392613"/>
          </a:xfrm>
          <a:prstGeom prst="rect">
            <a:avLst/>
          </a:prstGeom>
        </p:spPr>
        <p:txBody>
          <a:bodyPr/>
          <a:lstStyle>
            <a:lvl1pPr>
              <a:defRPr>
                <a:solidFill>
                  <a:schemeClr val="accent1">
                    <a:lumMod val="75000"/>
                  </a:schemeClr>
                </a:solidFill>
              </a:defRPr>
            </a:lvl1pPr>
          </a:lstStyle>
          <a:p>
            <a:pPr lvl="0"/>
            <a:r>
              <a:rPr lang="es-ES"/>
              <a:t>Haga clic para modificar el estilo de texto del patrón</a:t>
            </a:r>
          </a:p>
        </p:txBody>
      </p:sp>
      <p:sp>
        <p:nvSpPr>
          <p:cNvPr id="5" name="1 Título"/>
          <p:cNvSpPr>
            <a:spLocks noGrp="1"/>
          </p:cNvSpPr>
          <p:nvPr>
            <p:ph type="title"/>
          </p:nvPr>
        </p:nvSpPr>
        <p:spPr>
          <a:xfrm>
            <a:off x="623392" y="1196752"/>
            <a:ext cx="10972800" cy="648072"/>
          </a:xfrm>
          <a:prstGeom prst="rect">
            <a:avLst/>
          </a:prstGeom>
        </p:spPr>
        <p:txBody>
          <a:bodyPr/>
          <a:lstStyle>
            <a:lvl1pPr>
              <a:defRPr sz="3200" b="1" baseline="0">
                <a:solidFill>
                  <a:srgbClr val="0F4691"/>
                </a:solidFill>
              </a:defRPr>
            </a:lvl1pPr>
          </a:lstStyle>
          <a:p>
            <a:r>
              <a:rPr lang="es-ES"/>
              <a:t>Haga clic para modificar el estilo de título del patrón</a:t>
            </a:r>
            <a:endParaRPr lang="es-PE" dirty="0"/>
          </a:p>
        </p:txBody>
      </p:sp>
    </p:spTree>
    <p:extLst>
      <p:ext uri="{BB962C8B-B14F-4D97-AF65-F5344CB8AC3E}">
        <p14:creationId xmlns:p14="http://schemas.microsoft.com/office/powerpoint/2010/main" val="240456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85503"/>
          </a:xfrm>
          <a:prstGeom prst="rect">
            <a:avLst/>
          </a:prstGeom>
        </p:spPr>
      </p:pic>
      <p:sp>
        <p:nvSpPr>
          <p:cNvPr id="3" name="Marcador de contenido 2"/>
          <p:cNvSpPr>
            <a:spLocks noGrp="1"/>
          </p:cNvSpPr>
          <p:nvPr>
            <p:ph idx="1"/>
          </p:nvPr>
        </p:nvSpPr>
        <p:spPr>
          <a:xfrm>
            <a:off x="838201" y="2339547"/>
            <a:ext cx="9634087" cy="3753247"/>
          </a:xfrm>
        </p:spPr>
        <p:txBody>
          <a:bodyPr/>
          <a:lstStyle>
            <a:lvl1pPr>
              <a:defRPr>
                <a:solidFill>
                  <a:srgbClr val="0C549C"/>
                </a:solidFill>
              </a:defRPr>
            </a:lvl1pPr>
            <a:lvl2pPr>
              <a:defRPr>
                <a:solidFill>
                  <a:srgbClr val="0C549C"/>
                </a:solidFill>
              </a:defRPr>
            </a:lvl2pPr>
            <a:lvl3pPr>
              <a:defRPr>
                <a:solidFill>
                  <a:srgbClr val="0C549C"/>
                </a:solidFill>
              </a:defRPr>
            </a:lvl3pPr>
            <a:lvl4pPr>
              <a:defRPr>
                <a:solidFill>
                  <a:srgbClr val="0C549C"/>
                </a:solidFill>
              </a:defRPr>
            </a:lvl4pPr>
            <a:lvl5pPr>
              <a:defRPr>
                <a:solidFill>
                  <a:srgbClr val="0C549C"/>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Título 4"/>
          <p:cNvSpPr>
            <a:spLocks noGrp="1"/>
          </p:cNvSpPr>
          <p:nvPr>
            <p:ph type="title"/>
          </p:nvPr>
        </p:nvSpPr>
        <p:spPr>
          <a:xfrm>
            <a:off x="838201" y="1135119"/>
            <a:ext cx="9634087" cy="1072055"/>
          </a:xfrm>
        </p:spPr>
        <p:txBody>
          <a:bodyPr/>
          <a:lstStyle>
            <a:lvl1pPr>
              <a:defRPr>
                <a:solidFill>
                  <a:srgbClr val="0F539A"/>
                </a:solidFill>
              </a:defRPr>
            </a:lvl1pPr>
          </a:lstStyle>
          <a:p>
            <a:r>
              <a:rPr lang="es-ES" dirty="0"/>
              <a:t>Haga clic para modificar el estilo de título del patrón</a:t>
            </a:r>
            <a:endParaRPr lang="en-US" dirty="0"/>
          </a:p>
        </p:txBody>
      </p:sp>
    </p:spTree>
    <p:extLst>
      <p:ext uri="{BB962C8B-B14F-4D97-AF65-F5344CB8AC3E}">
        <p14:creationId xmlns:p14="http://schemas.microsoft.com/office/powerpoint/2010/main" val="2518787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85503"/>
          </a:xfrm>
          <a:prstGeom prst="rect">
            <a:avLst/>
          </a:prstGeom>
        </p:spPr>
      </p:pic>
      <p:sp>
        <p:nvSpPr>
          <p:cNvPr id="3" name="Marcador de contenido 2"/>
          <p:cNvSpPr>
            <a:spLocks noGrp="1"/>
          </p:cNvSpPr>
          <p:nvPr>
            <p:ph idx="1"/>
          </p:nvPr>
        </p:nvSpPr>
        <p:spPr>
          <a:xfrm>
            <a:off x="838200" y="2339545"/>
            <a:ext cx="9634086" cy="3753247"/>
          </a:xfrm>
        </p:spPr>
        <p:txBody>
          <a:bodyPr/>
          <a:lstStyle>
            <a:lvl1pPr>
              <a:defRPr>
                <a:solidFill>
                  <a:srgbClr val="0C549C"/>
                </a:solidFill>
              </a:defRPr>
            </a:lvl1pPr>
            <a:lvl2pPr>
              <a:defRPr>
                <a:solidFill>
                  <a:srgbClr val="0C549C"/>
                </a:solidFill>
              </a:defRPr>
            </a:lvl2pPr>
            <a:lvl3pPr>
              <a:defRPr>
                <a:solidFill>
                  <a:srgbClr val="0C549C"/>
                </a:solidFill>
              </a:defRPr>
            </a:lvl3pPr>
            <a:lvl4pPr>
              <a:defRPr>
                <a:solidFill>
                  <a:srgbClr val="0C549C"/>
                </a:solidFill>
              </a:defRPr>
            </a:lvl4pPr>
            <a:lvl5pPr>
              <a:defRPr>
                <a:solidFill>
                  <a:srgbClr val="0C549C"/>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Título 4"/>
          <p:cNvSpPr>
            <a:spLocks noGrp="1"/>
          </p:cNvSpPr>
          <p:nvPr>
            <p:ph type="title"/>
          </p:nvPr>
        </p:nvSpPr>
        <p:spPr>
          <a:xfrm>
            <a:off x="838200" y="1135117"/>
            <a:ext cx="9634086" cy="1072055"/>
          </a:xfrm>
        </p:spPr>
        <p:txBody>
          <a:bodyPr/>
          <a:lstStyle>
            <a:lvl1pPr>
              <a:defRPr>
                <a:solidFill>
                  <a:srgbClr val="0F539A"/>
                </a:solidFill>
              </a:defRPr>
            </a:lvl1pPr>
          </a:lstStyle>
          <a:p>
            <a:r>
              <a:rPr lang="es-ES" dirty="0"/>
              <a:t>Haga clic para modificar el estilo de título del patrón</a:t>
            </a:r>
            <a:endParaRPr lang="en-US" dirty="0"/>
          </a:p>
        </p:txBody>
      </p:sp>
    </p:spTree>
    <p:extLst>
      <p:ext uri="{BB962C8B-B14F-4D97-AF65-F5344CB8AC3E}">
        <p14:creationId xmlns:p14="http://schemas.microsoft.com/office/powerpoint/2010/main" val="2718963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ra portada">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4" y="-22225"/>
            <a:ext cx="1227243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2 Marcador de texto"/>
          <p:cNvSpPr>
            <a:spLocks noGrp="1"/>
          </p:cNvSpPr>
          <p:nvPr>
            <p:ph type="body" sz="quarter" idx="10"/>
          </p:nvPr>
        </p:nvSpPr>
        <p:spPr>
          <a:xfrm>
            <a:off x="3893092" y="4509120"/>
            <a:ext cx="4416491" cy="1152128"/>
          </a:xfrm>
          <a:prstGeom prst="rect">
            <a:avLst/>
          </a:prstGeom>
        </p:spPr>
        <p:txBody>
          <a:bodyPr anchor="ctr"/>
          <a:lstStyle>
            <a:lvl1pPr marL="0" indent="0" algn="ctr">
              <a:buNone/>
              <a:defRPr sz="1800" b="0" baseline="0">
                <a:solidFill>
                  <a:schemeClr val="bg1"/>
                </a:solidFill>
              </a:defRPr>
            </a:lvl1pPr>
            <a:lvl2pPr marL="457200" indent="0">
              <a:buNone/>
              <a:defRPr/>
            </a:lvl2pPr>
          </a:lstStyle>
          <a:p>
            <a:pPr lvl="0"/>
            <a:r>
              <a:rPr lang="es-ES"/>
              <a:t>Haga clic para modificar el estilo de texto del patrón</a:t>
            </a:r>
          </a:p>
        </p:txBody>
      </p:sp>
    </p:spTree>
    <p:extLst>
      <p:ext uri="{BB962C8B-B14F-4D97-AF65-F5344CB8AC3E}">
        <p14:creationId xmlns:p14="http://schemas.microsoft.com/office/powerpoint/2010/main" val="154168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 y="-9626"/>
            <a:ext cx="12172176" cy="6874307"/>
          </a:xfrm>
          <a:prstGeom prst="rect">
            <a:avLst/>
          </a:prstGeom>
        </p:spPr>
      </p:pic>
      <p:sp>
        <p:nvSpPr>
          <p:cNvPr id="3" name="Marcador de contenido 2"/>
          <p:cNvSpPr>
            <a:spLocks noGrp="1"/>
          </p:cNvSpPr>
          <p:nvPr>
            <p:ph idx="1"/>
          </p:nvPr>
        </p:nvSpPr>
        <p:spPr>
          <a:xfrm>
            <a:off x="838200" y="2339545"/>
            <a:ext cx="9682213" cy="3724371"/>
          </a:xfrm>
        </p:spPr>
        <p:txBody>
          <a:bodyPr/>
          <a:lstStyle>
            <a:lvl1pPr>
              <a:defRPr>
                <a:solidFill>
                  <a:srgbClr val="0C549C"/>
                </a:solidFill>
              </a:defRPr>
            </a:lvl1pPr>
            <a:lvl2pPr>
              <a:defRPr>
                <a:solidFill>
                  <a:srgbClr val="0C549C"/>
                </a:solidFill>
              </a:defRPr>
            </a:lvl2pPr>
            <a:lvl3pPr>
              <a:defRPr>
                <a:solidFill>
                  <a:srgbClr val="0C549C"/>
                </a:solidFill>
              </a:defRPr>
            </a:lvl3pPr>
            <a:lvl4pPr>
              <a:defRPr>
                <a:solidFill>
                  <a:srgbClr val="0C549C"/>
                </a:solidFill>
              </a:defRPr>
            </a:lvl4pPr>
            <a:lvl5pPr>
              <a:defRPr>
                <a:solidFill>
                  <a:srgbClr val="0C549C"/>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Título 4"/>
          <p:cNvSpPr>
            <a:spLocks noGrp="1"/>
          </p:cNvSpPr>
          <p:nvPr>
            <p:ph type="title"/>
          </p:nvPr>
        </p:nvSpPr>
        <p:spPr>
          <a:xfrm>
            <a:off x="838200" y="1135117"/>
            <a:ext cx="9682213" cy="1072055"/>
          </a:xfrm>
        </p:spPr>
        <p:txBody>
          <a:bodyPr/>
          <a:lstStyle>
            <a:lvl1pPr>
              <a:defRPr>
                <a:solidFill>
                  <a:srgbClr val="0F539A"/>
                </a:solidFill>
              </a:defRPr>
            </a:lvl1pPr>
          </a:lstStyle>
          <a:p>
            <a:r>
              <a:rPr lang="es-ES" dirty="0"/>
              <a:t>Haga clic para modificar el estilo de título del patrón</a:t>
            </a:r>
            <a:endParaRPr lang="en-US" dirty="0"/>
          </a:p>
        </p:txBody>
      </p:sp>
    </p:spTree>
    <p:extLst>
      <p:ext uri="{BB962C8B-B14F-4D97-AF65-F5344CB8AC3E}">
        <p14:creationId xmlns:p14="http://schemas.microsoft.com/office/powerpoint/2010/main" val="114067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81851"/>
          </a:xfrm>
          <a:prstGeom prst="rect">
            <a:avLst/>
          </a:prstGeom>
        </p:spPr>
      </p:pic>
      <p:sp>
        <p:nvSpPr>
          <p:cNvPr id="10" name="Marcador de texto 3"/>
          <p:cNvSpPr>
            <a:spLocks noGrp="1"/>
          </p:cNvSpPr>
          <p:nvPr>
            <p:ph type="body" sz="half" idx="13"/>
          </p:nvPr>
        </p:nvSpPr>
        <p:spPr>
          <a:xfrm>
            <a:off x="4763386" y="4635794"/>
            <a:ext cx="2998381" cy="797443"/>
          </a:xfrm>
        </p:spPr>
        <p:txBody>
          <a:bodyPr>
            <a:normAutofit/>
          </a:bodyPr>
          <a:lstStyle>
            <a:lvl1pPr marL="0" indent="0" algn="ctr">
              <a:buNone/>
              <a:defRPr sz="18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Tree>
    <p:extLst>
      <p:ext uri="{BB962C8B-B14F-4D97-AF65-F5344CB8AC3E}">
        <p14:creationId xmlns:p14="http://schemas.microsoft.com/office/powerpoint/2010/main" val="385065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E59AC419-E058-4F8A-B61B-0845033E8C64}" type="datetimeFigureOut">
              <a:rPr lang="es-PE" smtClean="0"/>
              <a:t>12/09/2023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1DF44CD-7507-4E64-A010-596C18AE8C80}" type="slidenum">
              <a:rPr lang="es-PE" smtClean="0"/>
              <a:t>‹Nº›</a:t>
            </a:fld>
            <a:endParaRPr lang="es-PE"/>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81851"/>
          </a:xfrm>
          <a:prstGeom prst="rect">
            <a:avLst/>
          </a:prstGeom>
        </p:spPr>
      </p:pic>
    </p:spTree>
    <p:extLst>
      <p:ext uri="{BB962C8B-B14F-4D97-AF65-F5344CB8AC3E}">
        <p14:creationId xmlns:p14="http://schemas.microsoft.com/office/powerpoint/2010/main" val="305277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59AC419-E058-4F8A-B61B-0845033E8C64}" type="datetimeFigureOut">
              <a:rPr lang="es-PE" smtClean="0"/>
              <a:t>12/09/2023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1DF44CD-7507-4E64-A010-596C18AE8C80}" type="slidenum">
              <a:rPr lang="es-PE" smtClean="0"/>
              <a:t>‹Nº›</a:t>
            </a:fld>
            <a:endParaRPr lang="es-PE"/>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85503"/>
          </a:xfrm>
          <a:prstGeom prst="rect">
            <a:avLst/>
          </a:prstGeom>
        </p:spPr>
      </p:pic>
    </p:spTree>
    <p:extLst>
      <p:ext uri="{BB962C8B-B14F-4D97-AF65-F5344CB8AC3E}">
        <p14:creationId xmlns:p14="http://schemas.microsoft.com/office/powerpoint/2010/main" val="347812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E59AC419-E058-4F8A-B61B-0845033E8C64}" type="datetimeFigureOut">
              <a:rPr lang="es-PE" smtClean="0"/>
              <a:t>12/09/2023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1DF44CD-7507-4E64-A010-596C18AE8C80}" type="slidenum">
              <a:rPr lang="es-PE" smtClean="0"/>
              <a:t>‹Nº›</a:t>
            </a:fld>
            <a:endParaRPr lang="es-PE"/>
          </a:p>
        </p:txBody>
      </p:sp>
    </p:spTree>
    <p:extLst>
      <p:ext uri="{BB962C8B-B14F-4D97-AF65-F5344CB8AC3E}">
        <p14:creationId xmlns:p14="http://schemas.microsoft.com/office/powerpoint/2010/main" val="102361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E59AC419-E058-4F8A-B61B-0845033E8C64}" type="datetimeFigureOut">
              <a:rPr lang="es-PE" smtClean="0"/>
              <a:t>12/09/2023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1DF44CD-7507-4E64-A010-596C18AE8C80}" type="slidenum">
              <a:rPr lang="es-PE" smtClean="0"/>
              <a:t>‹Nº›</a:t>
            </a:fld>
            <a:endParaRPr lang="es-PE"/>
          </a:p>
        </p:txBody>
      </p:sp>
    </p:spTree>
    <p:extLst>
      <p:ext uri="{BB962C8B-B14F-4D97-AF65-F5344CB8AC3E}">
        <p14:creationId xmlns:p14="http://schemas.microsoft.com/office/powerpoint/2010/main" val="352831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E59AC419-E058-4F8A-B61B-0845033E8C64}" type="datetimeFigureOut">
              <a:rPr lang="es-PE" smtClean="0"/>
              <a:t>12/09/2023</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41DF44CD-7507-4E64-A010-596C18AE8C80}" type="slidenum">
              <a:rPr lang="es-PE" smtClean="0"/>
              <a:t>‹Nº›</a:t>
            </a:fld>
            <a:endParaRPr lang="es-PE"/>
          </a:p>
        </p:txBody>
      </p:sp>
    </p:spTree>
    <p:extLst>
      <p:ext uri="{BB962C8B-B14F-4D97-AF65-F5344CB8AC3E}">
        <p14:creationId xmlns:p14="http://schemas.microsoft.com/office/powerpoint/2010/main" val="27426802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7ABFA-0302-40D1-BC66-9CD32166C48E}" type="slidenum">
              <a:rPr lang="es-ES" smtClean="0"/>
              <a:t>‹Nº›</a:t>
            </a:fld>
            <a:endParaRPr lang="es-ES"/>
          </a:p>
        </p:txBody>
      </p:sp>
    </p:spTree>
    <p:extLst>
      <p:ext uri="{BB962C8B-B14F-4D97-AF65-F5344CB8AC3E}">
        <p14:creationId xmlns:p14="http://schemas.microsoft.com/office/powerpoint/2010/main" val="4100026672"/>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7ABFA-0302-40D1-BC66-9CD32166C48E}" type="slidenum">
              <a:rPr lang="es-ES" smtClean="0"/>
              <a:t>‹Nº›</a:t>
            </a:fld>
            <a:endParaRPr lang="es-ES"/>
          </a:p>
        </p:txBody>
      </p:sp>
    </p:spTree>
    <p:extLst>
      <p:ext uri="{BB962C8B-B14F-4D97-AF65-F5344CB8AC3E}">
        <p14:creationId xmlns:p14="http://schemas.microsoft.com/office/powerpoint/2010/main" val="257708081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6" r:id="rId12"/>
    <p:sldLayoutId id="2147483737" r:id="rId13"/>
    <p:sldLayoutId id="2147483736" r:id="rId14"/>
    <p:sldLayoutId id="2147483740" r:id="rId15"/>
    <p:sldLayoutId id="214748383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chart" Target="../charts/chart8.xml"/><Relationship Id="rId2" Type="http://schemas.openxmlformats.org/officeDocument/2006/relationships/chart" Target="../charts/chart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chart" Target="../charts/chart7.xml"/><Relationship Id="rId4" Type="http://schemas.openxmlformats.org/officeDocument/2006/relationships/chart" Target="../charts/chart6.xm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9.png"/><Relationship Id="rId2" Type="http://schemas.openxmlformats.org/officeDocument/2006/relationships/image" Target="../media/image54.emf"/><Relationship Id="rId1" Type="http://schemas.openxmlformats.org/officeDocument/2006/relationships/slideLayout" Target="../slideLayouts/slideLayout6.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90136" y="2276872"/>
            <a:ext cx="5501864" cy="3024336"/>
          </a:xfrm>
        </p:spPr>
        <p:txBody>
          <a:bodyPr>
            <a:noAutofit/>
          </a:bodyPr>
          <a:lstStyle/>
          <a:p>
            <a:r>
              <a:rPr lang="es-MX" altLang="es-PE" sz="1800" b="1" dirty="0">
                <a:solidFill>
                  <a:srgbClr val="0D5399"/>
                </a:solidFill>
                <a:latin typeface="+mn-lt"/>
              </a:rPr>
              <a:t>Comisión de </a:t>
            </a:r>
            <a:r>
              <a:rPr lang="es-PE" altLang="es-PE" sz="1800" b="1" dirty="0">
                <a:solidFill>
                  <a:srgbClr val="0D5399"/>
                </a:solidFill>
                <a:latin typeface="+mn-lt"/>
              </a:rPr>
              <a:t>Energía y Minas – Congreso de la República</a:t>
            </a:r>
            <a:br>
              <a:rPr lang="es-ES" sz="2400" b="1" dirty="0"/>
            </a:br>
            <a:br>
              <a:rPr lang="es-ES" sz="2800" b="1" dirty="0">
                <a:solidFill>
                  <a:srgbClr val="0D5399"/>
                </a:solidFill>
                <a:latin typeface="+mn-lt"/>
              </a:rPr>
            </a:br>
            <a:r>
              <a:rPr lang="es-ES" sz="2800" b="1" dirty="0">
                <a:solidFill>
                  <a:srgbClr val="0D5399"/>
                </a:solidFill>
                <a:latin typeface="+mn-lt"/>
              </a:rPr>
              <a:t> Fiscalización del Abastecimiento de Combustibles y del Fondo para la Estabilización de Precios de los Combustibles (GLP)</a:t>
            </a:r>
            <a:br>
              <a:rPr lang="es-ES" sz="2000" i="1" dirty="0">
                <a:solidFill>
                  <a:srgbClr val="0D5399"/>
                </a:solidFill>
                <a:latin typeface="+mn-lt"/>
              </a:rPr>
            </a:br>
            <a:endParaRPr lang="es-ES" sz="2000" i="1" dirty="0">
              <a:solidFill>
                <a:srgbClr val="0D5399"/>
              </a:solidFill>
              <a:latin typeface="+mn-lt"/>
            </a:endParaRPr>
          </a:p>
        </p:txBody>
      </p:sp>
      <p:sp>
        <p:nvSpPr>
          <p:cNvPr id="3" name="Subtítulo 2"/>
          <p:cNvSpPr>
            <a:spLocks noGrp="1"/>
          </p:cNvSpPr>
          <p:nvPr>
            <p:ph type="subTitle" idx="1"/>
          </p:nvPr>
        </p:nvSpPr>
        <p:spPr>
          <a:xfrm>
            <a:off x="7284132" y="5517232"/>
            <a:ext cx="4392488" cy="1224136"/>
          </a:xfrm>
        </p:spPr>
        <p:txBody>
          <a:bodyPr>
            <a:noAutofit/>
          </a:bodyPr>
          <a:lstStyle/>
          <a:p>
            <a:pPr>
              <a:lnSpc>
                <a:spcPct val="100000"/>
              </a:lnSpc>
            </a:pPr>
            <a:r>
              <a:rPr lang="es-ES" sz="1600" b="1" dirty="0"/>
              <a:t>Ing. Omar Chambergo Rodriguez</a:t>
            </a:r>
          </a:p>
          <a:p>
            <a:pPr>
              <a:lnSpc>
                <a:spcPct val="100000"/>
              </a:lnSpc>
            </a:pPr>
            <a:r>
              <a:rPr lang="es-ES" sz="1200" b="1" dirty="0"/>
              <a:t>Presidente del Consejo Directivo </a:t>
            </a:r>
          </a:p>
          <a:p>
            <a:endParaRPr lang="es-ES" sz="1800" b="1" dirty="0"/>
          </a:p>
          <a:p>
            <a:r>
              <a:rPr lang="es-ES" sz="1400" b="1" dirty="0"/>
              <a:t>12 de Setiembre de 2023</a:t>
            </a:r>
          </a:p>
        </p:txBody>
      </p:sp>
    </p:spTree>
    <p:extLst>
      <p:ext uri="{BB962C8B-B14F-4D97-AF65-F5344CB8AC3E}">
        <p14:creationId xmlns:p14="http://schemas.microsoft.com/office/powerpoint/2010/main" val="2665010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611118" y="629548"/>
            <a:ext cx="9073008"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Demanda nacional de GLP</a:t>
            </a:r>
          </a:p>
        </p:txBody>
      </p:sp>
      <p:grpSp>
        <p:nvGrpSpPr>
          <p:cNvPr id="6" name="Grupo 5"/>
          <p:cNvGrpSpPr/>
          <p:nvPr/>
        </p:nvGrpSpPr>
        <p:grpSpPr>
          <a:xfrm>
            <a:off x="5362445" y="1164776"/>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graphicFrame>
        <p:nvGraphicFramePr>
          <p:cNvPr id="11" name="Gráfico 10">
            <a:extLst>
              <a:ext uri="{FF2B5EF4-FFF2-40B4-BE49-F238E27FC236}">
                <a16:creationId xmlns:a16="http://schemas.microsoft.com/office/drawing/2014/main" id="{44EE9AF6-80AA-449F-9317-5C5402C707C9}"/>
              </a:ext>
            </a:extLst>
          </p:cNvPr>
          <p:cNvGraphicFramePr>
            <a:graphicFrameLocks/>
          </p:cNvGraphicFramePr>
          <p:nvPr>
            <p:extLst>
              <p:ext uri="{D42A27DB-BD31-4B8C-83A1-F6EECF244321}">
                <p14:modId xmlns:p14="http://schemas.microsoft.com/office/powerpoint/2010/main" val="2424587150"/>
              </p:ext>
            </p:extLst>
          </p:nvPr>
        </p:nvGraphicFramePr>
        <p:xfrm>
          <a:off x="621340" y="1870152"/>
          <a:ext cx="6827285" cy="37177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id="{E08EBBB8-9E32-4A5E-A813-B534FBE7901B}"/>
              </a:ext>
            </a:extLst>
          </p:cNvPr>
          <p:cNvGraphicFramePr>
            <a:graphicFrameLocks/>
          </p:cNvGraphicFramePr>
          <p:nvPr>
            <p:extLst>
              <p:ext uri="{D42A27DB-BD31-4B8C-83A1-F6EECF244321}">
                <p14:modId xmlns:p14="http://schemas.microsoft.com/office/powerpoint/2010/main" val="3113340191"/>
              </p:ext>
            </p:extLst>
          </p:nvPr>
        </p:nvGraphicFramePr>
        <p:xfrm>
          <a:off x="7320136" y="1915066"/>
          <a:ext cx="3720272" cy="23060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a:extLst>
              <a:ext uri="{FF2B5EF4-FFF2-40B4-BE49-F238E27FC236}">
                <a16:creationId xmlns:a16="http://schemas.microsoft.com/office/drawing/2014/main" id="{DD57098A-09BE-45D6-9AD2-FB89515B83CC}"/>
              </a:ext>
            </a:extLst>
          </p:cNvPr>
          <p:cNvGraphicFramePr>
            <a:graphicFrameLocks/>
          </p:cNvGraphicFramePr>
          <p:nvPr>
            <p:extLst>
              <p:ext uri="{D42A27DB-BD31-4B8C-83A1-F6EECF244321}">
                <p14:modId xmlns:p14="http://schemas.microsoft.com/office/powerpoint/2010/main" val="4142987080"/>
              </p:ext>
            </p:extLst>
          </p:nvPr>
        </p:nvGraphicFramePr>
        <p:xfrm>
          <a:off x="7681465" y="3643258"/>
          <a:ext cx="3002661" cy="2306022"/>
        </p:xfrm>
        <a:graphic>
          <a:graphicData uri="http://schemas.openxmlformats.org/drawingml/2006/chart">
            <c:chart xmlns:c="http://schemas.openxmlformats.org/drawingml/2006/chart" xmlns:r="http://schemas.openxmlformats.org/officeDocument/2006/relationships" r:id="rId4"/>
          </a:graphicData>
        </a:graphic>
      </p:graphicFrame>
      <p:sp>
        <p:nvSpPr>
          <p:cNvPr id="15" name="CuadroTexto 14">
            <a:extLst>
              <a:ext uri="{FF2B5EF4-FFF2-40B4-BE49-F238E27FC236}">
                <a16:creationId xmlns:a16="http://schemas.microsoft.com/office/drawing/2014/main" id="{38420971-D890-4E0F-8F05-A3979E05F2A7}"/>
              </a:ext>
            </a:extLst>
          </p:cNvPr>
          <p:cNvSpPr txBox="1"/>
          <p:nvPr/>
        </p:nvSpPr>
        <p:spPr>
          <a:xfrm>
            <a:off x="7968208" y="1722294"/>
            <a:ext cx="2016224" cy="338554"/>
          </a:xfrm>
          <a:prstGeom prst="rect">
            <a:avLst/>
          </a:prstGeom>
          <a:noFill/>
        </p:spPr>
        <p:txBody>
          <a:bodyPr wrap="square" rtlCol="0">
            <a:spAutoFit/>
          </a:bodyPr>
          <a:lstStyle/>
          <a:p>
            <a:pPr lvl="0" algn="ctr" fontAlgn="auto">
              <a:spcAft>
                <a:spcPts val="0"/>
              </a:spcAft>
            </a:pPr>
            <a:r>
              <a:rPr lang="es-ES" sz="1600" b="1" dirty="0">
                <a:solidFill>
                  <a:srgbClr val="144D8D"/>
                </a:solidFill>
              </a:rPr>
              <a:t>SUMINISTRO DE GLP</a:t>
            </a:r>
          </a:p>
        </p:txBody>
      </p:sp>
    </p:spTree>
    <p:extLst>
      <p:ext uri="{BB962C8B-B14F-4D97-AF65-F5344CB8AC3E}">
        <p14:creationId xmlns:p14="http://schemas.microsoft.com/office/powerpoint/2010/main" val="3759627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6" name="Conector recto de flecha 105">
            <a:extLst>
              <a:ext uri="{FF2B5EF4-FFF2-40B4-BE49-F238E27FC236}">
                <a16:creationId xmlns:a16="http://schemas.microsoft.com/office/drawing/2014/main" id="{93D1AD7D-045F-46D7-82DC-4C600D6D465D}"/>
              </a:ext>
            </a:extLst>
          </p:cNvPr>
          <p:cNvCxnSpPr>
            <a:cxnSpLocks/>
          </p:cNvCxnSpPr>
          <p:nvPr/>
        </p:nvCxnSpPr>
        <p:spPr>
          <a:xfrm flipH="1" flipV="1">
            <a:off x="3935760" y="2495812"/>
            <a:ext cx="1704915" cy="94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CuadroTexto 69">
            <a:extLst>
              <a:ext uri="{FF2B5EF4-FFF2-40B4-BE49-F238E27FC236}">
                <a16:creationId xmlns:a16="http://schemas.microsoft.com/office/drawing/2014/main" id="{5E36CAC3-01F0-45D5-A3F5-3206BC9F04A4}"/>
              </a:ext>
            </a:extLst>
          </p:cNvPr>
          <p:cNvSpPr txBox="1"/>
          <p:nvPr/>
        </p:nvSpPr>
        <p:spPr>
          <a:xfrm>
            <a:off x="695400" y="745540"/>
            <a:ext cx="4883725"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Producción de GLP en el País</a:t>
            </a:r>
          </a:p>
        </p:txBody>
      </p:sp>
      <p:grpSp>
        <p:nvGrpSpPr>
          <p:cNvPr id="71" name="Grupo 70">
            <a:extLst>
              <a:ext uri="{FF2B5EF4-FFF2-40B4-BE49-F238E27FC236}">
                <a16:creationId xmlns:a16="http://schemas.microsoft.com/office/drawing/2014/main" id="{B2999765-D977-4E20-9975-9AA336980D91}"/>
              </a:ext>
            </a:extLst>
          </p:cNvPr>
          <p:cNvGrpSpPr/>
          <p:nvPr/>
        </p:nvGrpSpPr>
        <p:grpSpPr>
          <a:xfrm>
            <a:off x="6388443" y="836712"/>
            <a:ext cx="2088232" cy="49320"/>
            <a:chOff x="971600" y="3031011"/>
            <a:chExt cx="6710561" cy="45719"/>
          </a:xfrm>
        </p:grpSpPr>
        <p:sp>
          <p:nvSpPr>
            <p:cNvPr id="72" name="Rectángulo 71">
              <a:extLst>
                <a:ext uri="{FF2B5EF4-FFF2-40B4-BE49-F238E27FC236}">
                  <a16:creationId xmlns:a16="http://schemas.microsoft.com/office/drawing/2014/main" id="{8D8DD060-3EB3-4027-9F11-B04587C3BC3D}"/>
                </a:ext>
              </a:extLst>
            </p:cNvPr>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3" name="Rectángulo 72">
              <a:extLst>
                <a:ext uri="{FF2B5EF4-FFF2-40B4-BE49-F238E27FC236}">
                  <a16:creationId xmlns:a16="http://schemas.microsoft.com/office/drawing/2014/main" id="{DB7CB206-6D32-41A1-82E0-B00AD3F4D61A}"/>
                </a:ext>
              </a:extLst>
            </p:cNvPr>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4" name="Rectángulo 73">
              <a:extLst>
                <a:ext uri="{FF2B5EF4-FFF2-40B4-BE49-F238E27FC236}">
                  <a16:creationId xmlns:a16="http://schemas.microsoft.com/office/drawing/2014/main" id="{0487E73E-8245-4260-B815-80E86237872B}"/>
                </a:ext>
              </a:extLst>
            </p:cNvPr>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5" name="Rectángulo 74">
              <a:extLst>
                <a:ext uri="{FF2B5EF4-FFF2-40B4-BE49-F238E27FC236}">
                  <a16:creationId xmlns:a16="http://schemas.microsoft.com/office/drawing/2014/main" id="{5C4280B4-5C57-40B0-86D7-B40173621D33}"/>
                </a:ext>
              </a:extLst>
            </p:cNvPr>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pic>
        <p:nvPicPr>
          <p:cNvPr id="1026" name="Picture 2" descr="Perú - mapa político vectorial (colores, 3d efecto de sombra) (PNG,SVG,EPS,PDF,Adobe Illustrator)">
            <a:extLst>
              <a:ext uri="{FF2B5EF4-FFF2-40B4-BE49-F238E27FC236}">
                <a16:creationId xmlns:a16="http://schemas.microsoft.com/office/drawing/2014/main" id="{65C103A2-A56E-4627-80C9-51A0C8371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34" t="3950" r="24943"/>
          <a:stretch/>
        </p:blipFill>
        <p:spPr bwMode="auto">
          <a:xfrm>
            <a:off x="5087888" y="1277708"/>
            <a:ext cx="3960440" cy="493432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a:extLst>
              <a:ext uri="{FF2B5EF4-FFF2-40B4-BE49-F238E27FC236}">
                <a16:creationId xmlns:a16="http://schemas.microsoft.com/office/drawing/2014/main" id="{0D7C7B02-DD9C-46A7-9266-EE0E956EF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23" t="18258" r="61789" b="20819"/>
          <a:stretch/>
        </p:blipFill>
        <p:spPr bwMode="auto">
          <a:xfrm>
            <a:off x="4799856" y="1183827"/>
            <a:ext cx="755438" cy="80501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recto de flecha 4">
            <a:extLst>
              <a:ext uri="{FF2B5EF4-FFF2-40B4-BE49-F238E27FC236}">
                <a16:creationId xmlns:a16="http://schemas.microsoft.com/office/drawing/2014/main" id="{297EEB50-1AF7-47FB-8014-876020798043}"/>
              </a:ext>
            </a:extLst>
          </p:cNvPr>
          <p:cNvCxnSpPr>
            <a:cxnSpLocks/>
          </p:cNvCxnSpPr>
          <p:nvPr/>
        </p:nvCxnSpPr>
        <p:spPr>
          <a:xfrm flipH="1" flipV="1">
            <a:off x="4223792" y="1991493"/>
            <a:ext cx="1416881" cy="602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8" name="Picture 8">
            <a:extLst>
              <a:ext uri="{FF2B5EF4-FFF2-40B4-BE49-F238E27FC236}">
                <a16:creationId xmlns:a16="http://schemas.microsoft.com/office/drawing/2014/main" id="{2B386A92-82BA-4BB8-8440-F32EF2F4D87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52" t="7296" r="3686" b="16160"/>
          <a:stretch/>
        </p:blipFill>
        <p:spPr bwMode="auto">
          <a:xfrm>
            <a:off x="3092717" y="2837068"/>
            <a:ext cx="973101" cy="385032"/>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Conector recto de flecha 78">
            <a:extLst>
              <a:ext uri="{FF2B5EF4-FFF2-40B4-BE49-F238E27FC236}">
                <a16:creationId xmlns:a16="http://schemas.microsoft.com/office/drawing/2014/main" id="{1BFE761E-2DA2-4E79-AA9F-7814745C0292}"/>
              </a:ext>
            </a:extLst>
          </p:cNvPr>
          <p:cNvCxnSpPr>
            <a:cxnSpLocks/>
            <a:endCxn id="78" idx="3"/>
          </p:cNvCxnSpPr>
          <p:nvPr/>
        </p:nvCxnSpPr>
        <p:spPr>
          <a:xfrm flipH="1">
            <a:off x="4065818" y="2560458"/>
            <a:ext cx="1574854" cy="469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2" name="Picture 6">
            <a:extLst>
              <a:ext uri="{FF2B5EF4-FFF2-40B4-BE49-F238E27FC236}">
                <a16:creationId xmlns:a16="http://schemas.microsoft.com/office/drawing/2014/main" id="{2B4E11AF-1EB9-46BF-9866-D292445F1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65" t="12082" r="6090" b="15182"/>
          <a:stretch/>
        </p:blipFill>
        <p:spPr bwMode="auto">
          <a:xfrm>
            <a:off x="2927648" y="5445224"/>
            <a:ext cx="1176142" cy="495220"/>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Conector recto de flecha 82">
            <a:extLst>
              <a:ext uri="{FF2B5EF4-FFF2-40B4-BE49-F238E27FC236}">
                <a16:creationId xmlns:a16="http://schemas.microsoft.com/office/drawing/2014/main" id="{9635A7BC-95C6-40E8-91C5-1303EF1E7C33}"/>
              </a:ext>
            </a:extLst>
          </p:cNvPr>
          <p:cNvCxnSpPr>
            <a:cxnSpLocks/>
          </p:cNvCxnSpPr>
          <p:nvPr/>
        </p:nvCxnSpPr>
        <p:spPr>
          <a:xfrm flipH="1">
            <a:off x="5375920" y="4773920"/>
            <a:ext cx="1498483" cy="527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8" name="Picture 4">
            <a:extLst>
              <a:ext uri="{FF2B5EF4-FFF2-40B4-BE49-F238E27FC236}">
                <a16:creationId xmlns:a16="http://schemas.microsoft.com/office/drawing/2014/main" id="{F2C4EEDD-9FFD-435B-9704-5EBCD6D22D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25" r="14849"/>
          <a:stretch/>
        </p:blipFill>
        <p:spPr bwMode="auto">
          <a:xfrm>
            <a:off x="10272637" y="2564904"/>
            <a:ext cx="647899" cy="926548"/>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Conector recto de flecha 89">
            <a:extLst>
              <a:ext uri="{FF2B5EF4-FFF2-40B4-BE49-F238E27FC236}">
                <a16:creationId xmlns:a16="http://schemas.microsoft.com/office/drawing/2014/main" id="{0A82964B-FDA5-4E14-B3B4-D57626CC63EC}"/>
              </a:ext>
            </a:extLst>
          </p:cNvPr>
          <p:cNvCxnSpPr>
            <a:cxnSpLocks/>
            <a:endCxn id="124" idx="1"/>
          </p:cNvCxnSpPr>
          <p:nvPr/>
        </p:nvCxnSpPr>
        <p:spPr>
          <a:xfrm flipV="1">
            <a:off x="7377344" y="2999244"/>
            <a:ext cx="789263" cy="5507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Repsol Perú | Lima">
            <a:extLst>
              <a:ext uri="{FF2B5EF4-FFF2-40B4-BE49-F238E27FC236}">
                <a16:creationId xmlns:a16="http://schemas.microsoft.com/office/drawing/2014/main" id="{32C92DCB-F7CC-48EA-ACA8-8AFF8856BB7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966" t="26480" r="17245" b="24996"/>
          <a:stretch/>
        </p:blipFill>
        <p:spPr bwMode="auto">
          <a:xfrm>
            <a:off x="1866739" y="4315939"/>
            <a:ext cx="772877" cy="5532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troperú | Logopedia | Fandom">
            <a:extLst>
              <a:ext uri="{FF2B5EF4-FFF2-40B4-BE49-F238E27FC236}">
                <a16:creationId xmlns:a16="http://schemas.microsoft.com/office/drawing/2014/main" id="{DB3C5EBA-8E15-4A3C-B722-A8DBE14ECB9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205" t="7392" r="11561" b="13941"/>
          <a:stretch/>
        </p:blipFill>
        <p:spPr bwMode="auto">
          <a:xfrm>
            <a:off x="1301089" y="2121718"/>
            <a:ext cx="619313" cy="587202"/>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Conector recto de flecha 95">
            <a:extLst>
              <a:ext uri="{FF2B5EF4-FFF2-40B4-BE49-F238E27FC236}">
                <a16:creationId xmlns:a16="http://schemas.microsoft.com/office/drawing/2014/main" id="{CC642111-E30B-4F29-B744-76B8B04C4ED6}"/>
              </a:ext>
            </a:extLst>
          </p:cNvPr>
          <p:cNvCxnSpPr>
            <a:cxnSpLocks/>
          </p:cNvCxnSpPr>
          <p:nvPr/>
        </p:nvCxnSpPr>
        <p:spPr>
          <a:xfrm flipH="1">
            <a:off x="5015880" y="4362188"/>
            <a:ext cx="1728192" cy="74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01" name="Tabla 100">
            <a:extLst>
              <a:ext uri="{FF2B5EF4-FFF2-40B4-BE49-F238E27FC236}">
                <a16:creationId xmlns:a16="http://schemas.microsoft.com/office/drawing/2014/main" id="{7BE2FF45-30C5-4467-A4BB-3D7F58FD2F8C}"/>
              </a:ext>
            </a:extLst>
          </p:cNvPr>
          <p:cNvGraphicFramePr>
            <a:graphicFrameLocks noGrp="1"/>
          </p:cNvGraphicFramePr>
          <p:nvPr>
            <p:extLst>
              <p:ext uri="{D42A27DB-BD31-4B8C-83A1-F6EECF244321}">
                <p14:modId xmlns:p14="http://schemas.microsoft.com/office/powerpoint/2010/main" val="3921718685"/>
              </p:ext>
            </p:extLst>
          </p:nvPr>
        </p:nvGraphicFramePr>
        <p:xfrm>
          <a:off x="1975939" y="2117918"/>
          <a:ext cx="1923817" cy="504056"/>
        </p:xfrm>
        <a:graphic>
          <a:graphicData uri="http://schemas.openxmlformats.org/drawingml/2006/table">
            <a:tbl>
              <a:tblPr/>
              <a:tblGrid>
                <a:gridCol w="1261258">
                  <a:extLst>
                    <a:ext uri="{9D8B030D-6E8A-4147-A177-3AD203B41FA5}">
                      <a16:colId xmlns:a16="http://schemas.microsoft.com/office/drawing/2014/main" val="2573568364"/>
                    </a:ext>
                  </a:extLst>
                </a:gridCol>
                <a:gridCol w="662559">
                  <a:extLst>
                    <a:ext uri="{9D8B030D-6E8A-4147-A177-3AD203B41FA5}">
                      <a16:colId xmlns:a16="http://schemas.microsoft.com/office/drawing/2014/main" val="12844538"/>
                    </a:ext>
                  </a:extLst>
                </a:gridCol>
              </a:tblGrid>
              <a:tr h="241368">
                <a:tc>
                  <a:txBody>
                    <a:bodyPr/>
                    <a:lstStyle/>
                    <a:p>
                      <a:pPr algn="ctr" rtl="0" fontAlgn="ctr"/>
                      <a:r>
                        <a:rPr lang="es-PE" sz="1000" b="1" i="0" u="none" strike="noStrike">
                          <a:solidFill>
                            <a:srgbClr val="000000"/>
                          </a:solidFill>
                          <a:effectLst/>
                          <a:latin typeface="Tahoma" panose="020B0604030504040204" pitchFamily="34" charset="0"/>
                        </a:rPr>
                        <a:t>Instalación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s-PE" sz="1000" b="1" i="0" u="none" strike="noStrike">
                          <a:solidFill>
                            <a:srgbClr val="000000"/>
                          </a:solidFill>
                          <a:effectLst/>
                          <a:latin typeface="Tahoma" panose="020B0604030504040204" pitchFamily="34" charset="0"/>
                        </a:rPr>
                        <a:t>MBPD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11247073"/>
                  </a:ext>
                </a:extLst>
              </a:tr>
              <a:tr h="262688">
                <a:tc>
                  <a:txBody>
                    <a:bodyPr/>
                    <a:lstStyle/>
                    <a:p>
                      <a:pPr algn="ctr" rtl="0" fontAlgn="ctr"/>
                      <a:r>
                        <a:rPr lang="es-PE" sz="1000" b="0" i="0" u="none" strike="noStrike" dirty="0">
                          <a:solidFill>
                            <a:srgbClr val="000000"/>
                          </a:solidFill>
                          <a:effectLst/>
                          <a:latin typeface="Tahoma" panose="020B0604030504040204" pitchFamily="34" charset="0"/>
                        </a:rPr>
                        <a:t>Refinería Talara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400" b="1" i="0" u="none" strike="noStrike" dirty="0">
                          <a:solidFill>
                            <a:srgbClr val="144D8D"/>
                          </a:solidFill>
                          <a:effectLst/>
                          <a:latin typeface="Calibri" panose="020F0502020204030204" pitchFamily="34" charset="0"/>
                        </a:rPr>
                        <a:t>5</a:t>
                      </a:r>
                      <a:r>
                        <a:rPr lang="es-PE" sz="1400" b="1" i="0" u="none" strike="noStrike" dirty="0">
                          <a:solidFill>
                            <a:srgbClr val="144D8D"/>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316603"/>
                  </a:ext>
                </a:extLst>
              </a:tr>
            </a:tbl>
          </a:graphicData>
        </a:graphic>
      </p:graphicFrame>
      <p:graphicFrame>
        <p:nvGraphicFramePr>
          <p:cNvPr id="109" name="Tabla 108">
            <a:extLst>
              <a:ext uri="{FF2B5EF4-FFF2-40B4-BE49-F238E27FC236}">
                <a16:creationId xmlns:a16="http://schemas.microsoft.com/office/drawing/2014/main" id="{EF120D2C-8422-4721-9C04-08273B897085}"/>
              </a:ext>
            </a:extLst>
          </p:cNvPr>
          <p:cNvGraphicFramePr>
            <a:graphicFrameLocks noGrp="1"/>
          </p:cNvGraphicFramePr>
          <p:nvPr>
            <p:extLst>
              <p:ext uri="{D42A27DB-BD31-4B8C-83A1-F6EECF244321}">
                <p14:modId xmlns:p14="http://schemas.microsoft.com/office/powerpoint/2010/main" val="735773635"/>
              </p:ext>
            </p:extLst>
          </p:nvPr>
        </p:nvGraphicFramePr>
        <p:xfrm>
          <a:off x="2711624" y="4174604"/>
          <a:ext cx="2246440" cy="949444"/>
        </p:xfrm>
        <a:graphic>
          <a:graphicData uri="http://schemas.openxmlformats.org/drawingml/2006/table">
            <a:tbl>
              <a:tblPr/>
              <a:tblGrid>
                <a:gridCol w="1472769">
                  <a:extLst>
                    <a:ext uri="{9D8B030D-6E8A-4147-A177-3AD203B41FA5}">
                      <a16:colId xmlns:a16="http://schemas.microsoft.com/office/drawing/2014/main" val="1908481997"/>
                    </a:ext>
                  </a:extLst>
                </a:gridCol>
                <a:gridCol w="773671">
                  <a:extLst>
                    <a:ext uri="{9D8B030D-6E8A-4147-A177-3AD203B41FA5}">
                      <a16:colId xmlns:a16="http://schemas.microsoft.com/office/drawing/2014/main" val="1002436914"/>
                    </a:ext>
                  </a:extLst>
                </a:gridCol>
              </a:tblGrid>
              <a:tr h="301744">
                <a:tc>
                  <a:txBody>
                    <a:bodyPr/>
                    <a:lstStyle/>
                    <a:p>
                      <a:pPr algn="ctr" rtl="0" fontAlgn="ctr"/>
                      <a:r>
                        <a:rPr lang="es-PE" sz="1000" b="1" i="0" u="none" strike="noStrike">
                          <a:solidFill>
                            <a:srgbClr val="000000"/>
                          </a:solidFill>
                          <a:effectLst/>
                          <a:latin typeface="Tahoma" panose="020B0604030504040204" pitchFamily="34" charset="0"/>
                        </a:rPr>
                        <a:t>Instalación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s-PE" sz="1000" b="1" i="0" u="none" strike="noStrike" dirty="0">
                          <a:solidFill>
                            <a:srgbClr val="000000"/>
                          </a:solidFill>
                          <a:effectLst/>
                          <a:latin typeface="Tahoma" panose="020B0604030504040204" pitchFamily="34" charset="0"/>
                        </a:rPr>
                        <a:t>MBPD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24522013"/>
                  </a:ext>
                </a:extLst>
              </a:tr>
              <a:tr h="217260">
                <a:tc>
                  <a:txBody>
                    <a:bodyPr/>
                    <a:lstStyle/>
                    <a:p>
                      <a:pPr algn="ctr" rtl="0" fontAlgn="ctr"/>
                      <a:r>
                        <a:rPr lang="es-PE" sz="1000" b="0" i="0" u="none" strike="noStrike">
                          <a:solidFill>
                            <a:srgbClr val="000000"/>
                          </a:solidFill>
                          <a:effectLst/>
                          <a:latin typeface="Tahoma" panose="020B0604030504040204" pitchFamily="34" charset="0"/>
                        </a:rPr>
                        <a:t>Refinería La Pampilla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dirty="0">
                          <a:solidFill>
                            <a:srgbClr val="000000"/>
                          </a:solidFill>
                          <a:effectLst/>
                          <a:latin typeface="Calibri" panose="020F0502020204030204" pitchFamily="34" charset="0"/>
                        </a:rPr>
                        <a:t>1.6</a:t>
                      </a:r>
                    </a:p>
                    <a:p>
                      <a:pPr marL="0" marR="0" lvl="0" indent="0" algn="ctr" defTabSz="914400" rtl="0" eaLnBrk="1" fontAlgn="ctr" latinLnBrk="0" hangingPunct="1">
                        <a:lnSpc>
                          <a:spcPct val="100000"/>
                        </a:lnSpc>
                        <a:spcBef>
                          <a:spcPts val="0"/>
                        </a:spcBef>
                        <a:spcAft>
                          <a:spcPts val="0"/>
                        </a:spcAft>
                        <a:buClrTx/>
                        <a:buSzTx/>
                        <a:buFontTx/>
                        <a:buNone/>
                        <a:tabLst/>
                        <a:defRPr/>
                      </a:pPr>
                      <a:r>
                        <a:rPr lang="es-PE" sz="1400" b="1" i="0" u="none" strike="noStrike" dirty="0">
                          <a:solidFill>
                            <a:srgbClr val="FF0000"/>
                          </a:solidFill>
                          <a:effectLst/>
                          <a:latin typeface="Calibri" panose="020F0502020204030204" pitchFamily="34" charset="0"/>
                        </a:rPr>
                        <a:t>(3.5%)</a:t>
                      </a:r>
                    </a:p>
                    <a:p>
                      <a:pPr algn="ctr" rtl="0" fontAlgn="ctr"/>
                      <a:endParaRPr lang="es-PE"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5879900"/>
                  </a:ext>
                </a:extLst>
              </a:tr>
            </a:tbl>
          </a:graphicData>
        </a:graphic>
      </p:graphicFrame>
      <p:graphicFrame>
        <p:nvGraphicFramePr>
          <p:cNvPr id="116" name="Tabla 115">
            <a:extLst>
              <a:ext uri="{FF2B5EF4-FFF2-40B4-BE49-F238E27FC236}">
                <a16:creationId xmlns:a16="http://schemas.microsoft.com/office/drawing/2014/main" id="{86AC7576-D891-4FA7-A9CF-47D6ADF44600}"/>
              </a:ext>
            </a:extLst>
          </p:cNvPr>
          <p:cNvGraphicFramePr>
            <a:graphicFrameLocks noGrp="1"/>
          </p:cNvGraphicFramePr>
          <p:nvPr>
            <p:extLst>
              <p:ext uri="{D42A27DB-BD31-4B8C-83A1-F6EECF244321}">
                <p14:modId xmlns:p14="http://schemas.microsoft.com/office/powerpoint/2010/main" val="2188632687"/>
              </p:ext>
            </p:extLst>
          </p:nvPr>
        </p:nvGraphicFramePr>
        <p:xfrm>
          <a:off x="2852542" y="3297082"/>
          <a:ext cx="1972441" cy="776778"/>
        </p:xfrm>
        <a:graphic>
          <a:graphicData uri="http://schemas.openxmlformats.org/drawingml/2006/table">
            <a:tbl>
              <a:tblPr/>
              <a:tblGrid>
                <a:gridCol w="1293135">
                  <a:extLst>
                    <a:ext uri="{9D8B030D-6E8A-4147-A177-3AD203B41FA5}">
                      <a16:colId xmlns:a16="http://schemas.microsoft.com/office/drawing/2014/main" val="200786177"/>
                    </a:ext>
                  </a:extLst>
                </a:gridCol>
                <a:gridCol w="679306">
                  <a:extLst>
                    <a:ext uri="{9D8B030D-6E8A-4147-A177-3AD203B41FA5}">
                      <a16:colId xmlns:a16="http://schemas.microsoft.com/office/drawing/2014/main" val="1522746300"/>
                    </a:ext>
                  </a:extLst>
                </a:gridCol>
              </a:tblGrid>
              <a:tr h="190038">
                <a:tc>
                  <a:txBody>
                    <a:bodyPr/>
                    <a:lstStyle/>
                    <a:p>
                      <a:pPr algn="ctr" rtl="0" fontAlgn="ctr"/>
                      <a:r>
                        <a:rPr lang="es-PE" sz="1000" b="1" i="0" u="none" strike="noStrike">
                          <a:solidFill>
                            <a:srgbClr val="000000"/>
                          </a:solidFill>
                          <a:effectLst/>
                          <a:latin typeface="Tahoma" panose="020B0604030504040204" pitchFamily="34" charset="0"/>
                        </a:rPr>
                        <a:t>Instalación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s-PE" sz="1000" b="1" i="0" u="none" strike="noStrike">
                          <a:solidFill>
                            <a:srgbClr val="000000"/>
                          </a:solidFill>
                          <a:effectLst/>
                          <a:latin typeface="Tahoma" panose="020B0604030504040204" pitchFamily="34" charset="0"/>
                        </a:rPr>
                        <a:t>MBPD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852705354"/>
                  </a:ext>
                </a:extLst>
              </a:tr>
              <a:tr h="373524">
                <a:tc>
                  <a:txBody>
                    <a:bodyPr/>
                    <a:lstStyle/>
                    <a:p>
                      <a:pPr algn="ctr" rtl="0" fontAlgn="ctr"/>
                      <a:r>
                        <a:rPr lang="es-PE" sz="1000" b="0" i="0" u="none" strike="noStrike">
                          <a:solidFill>
                            <a:srgbClr val="000000"/>
                          </a:solidFill>
                          <a:effectLst/>
                          <a:latin typeface="Tahoma" panose="020B0604030504040204" pitchFamily="34" charset="0"/>
                        </a:rPr>
                        <a:t>Planta Criogénica de Gas Natural Pariñas</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dirty="0">
                          <a:solidFill>
                            <a:srgbClr val="000000"/>
                          </a:solidFill>
                          <a:effectLst/>
                          <a:latin typeface="Calibri" panose="020F0502020204030204" pitchFamily="34" charset="0"/>
                        </a:rPr>
                        <a:t>0.4</a:t>
                      </a:r>
                    </a:p>
                    <a:p>
                      <a:pPr marL="0" marR="0" lvl="0" indent="0" algn="ctr" defTabSz="914400" rtl="0" eaLnBrk="1" fontAlgn="ctr" latinLnBrk="0" hangingPunct="1">
                        <a:lnSpc>
                          <a:spcPct val="100000"/>
                        </a:lnSpc>
                        <a:spcBef>
                          <a:spcPts val="0"/>
                        </a:spcBef>
                        <a:spcAft>
                          <a:spcPts val="0"/>
                        </a:spcAft>
                        <a:buClrTx/>
                        <a:buSzTx/>
                        <a:buFontTx/>
                        <a:buNone/>
                        <a:tabLst/>
                        <a:defRPr/>
                      </a:pPr>
                      <a:r>
                        <a:rPr lang="es-PE" sz="1400" b="1" i="0" u="none" strike="noStrike" dirty="0">
                          <a:solidFill>
                            <a:srgbClr val="FF0000"/>
                          </a:solidFill>
                          <a:effectLst/>
                          <a:latin typeface="Calibri" panose="020F0502020204030204" pitchFamily="34" charset="0"/>
                        </a:rPr>
                        <a:t>(0.9%)</a:t>
                      </a:r>
                    </a:p>
                    <a:p>
                      <a:pPr algn="ctr" rtl="0" fontAlgn="ctr"/>
                      <a:endParaRPr lang="es-PE" sz="10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506965"/>
                  </a:ext>
                </a:extLst>
              </a:tr>
            </a:tbl>
          </a:graphicData>
        </a:graphic>
      </p:graphicFrame>
      <p:graphicFrame>
        <p:nvGraphicFramePr>
          <p:cNvPr id="117" name="Tabla 116">
            <a:extLst>
              <a:ext uri="{FF2B5EF4-FFF2-40B4-BE49-F238E27FC236}">
                <a16:creationId xmlns:a16="http://schemas.microsoft.com/office/drawing/2014/main" id="{A808FD72-A8C3-4A50-A5EC-E52436138F17}"/>
              </a:ext>
            </a:extLst>
          </p:cNvPr>
          <p:cNvGraphicFramePr>
            <a:graphicFrameLocks noGrp="1"/>
          </p:cNvGraphicFramePr>
          <p:nvPr>
            <p:extLst>
              <p:ext uri="{D42A27DB-BD31-4B8C-83A1-F6EECF244321}">
                <p14:modId xmlns:p14="http://schemas.microsoft.com/office/powerpoint/2010/main" val="547303780"/>
              </p:ext>
            </p:extLst>
          </p:nvPr>
        </p:nvGraphicFramePr>
        <p:xfrm>
          <a:off x="4206810" y="5396448"/>
          <a:ext cx="2537262" cy="746760"/>
        </p:xfrm>
        <a:graphic>
          <a:graphicData uri="http://schemas.openxmlformats.org/drawingml/2006/table">
            <a:tbl>
              <a:tblPr/>
              <a:tblGrid>
                <a:gridCol w="1737534">
                  <a:extLst>
                    <a:ext uri="{9D8B030D-6E8A-4147-A177-3AD203B41FA5}">
                      <a16:colId xmlns:a16="http://schemas.microsoft.com/office/drawing/2014/main" val="1008628556"/>
                    </a:ext>
                  </a:extLst>
                </a:gridCol>
                <a:gridCol w="799728">
                  <a:extLst>
                    <a:ext uri="{9D8B030D-6E8A-4147-A177-3AD203B41FA5}">
                      <a16:colId xmlns:a16="http://schemas.microsoft.com/office/drawing/2014/main" val="568283277"/>
                    </a:ext>
                  </a:extLst>
                </a:gridCol>
              </a:tblGrid>
              <a:tr h="148797">
                <a:tc>
                  <a:txBody>
                    <a:bodyPr/>
                    <a:lstStyle/>
                    <a:p>
                      <a:pPr algn="ctr" rtl="0" fontAlgn="ctr"/>
                      <a:r>
                        <a:rPr lang="es-PE" sz="1000" b="1" i="0" u="none" strike="noStrike">
                          <a:solidFill>
                            <a:srgbClr val="000000"/>
                          </a:solidFill>
                          <a:effectLst/>
                          <a:latin typeface="Tahoma" panose="020B0604030504040204" pitchFamily="34" charset="0"/>
                        </a:rPr>
                        <a:t>Instalación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s-PE" sz="1000" b="1" i="0" u="none" strike="noStrike">
                          <a:solidFill>
                            <a:srgbClr val="000000"/>
                          </a:solidFill>
                          <a:effectLst/>
                          <a:latin typeface="Tahoma" panose="020B0604030504040204" pitchFamily="34" charset="0"/>
                        </a:rPr>
                        <a:t>MBPD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965396936"/>
                  </a:ext>
                </a:extLst>
              </a:tr>
              <a:tr h="436130">
                <a:tc>
                  <a:txBody>
                    <a:bodyPr/>
                    <a:lstStyle/>
                    <a:p>
                      <a:pPr algn="ctr" rtl="0" fontAlgn="ctr"/>
                      <a:r>
                        <a:rPr lang="es-PE" sz="1000" b="0" i="0" u="none" strike="noStrike" dirty="0">
                          <a:solidFill>
                            <a:srgbClr val="000000"/>
                          </a:solidFill>
                          <a:effectLst/>
                          <a:latin typeface="Tahoma" panose="020B0604030504040204" pitchFamily="34" charset="0"/>
                        </a:rPr>
                        <a:t>Planta de </a:t>
                      </a:r>
                      <a:r>
                        <a:rPr lang="es-PE" sz="1000" b="0" i="0" u="none" strike="noStrike" dirty="0" err="1">
                          <a:solidFill>
                            <a:srgbClr val="000000"/>
                          </a:solidFill>
                          <a:effectLst/>
                          <a:latin typeface="Tahoma" panose="020B0604030504040204" pitchFamily="34" charset="0"/>
                        </a:rPr>
                        <a:t>Fracccionamiento</a:t>
                      </a:r>
                      <a:r>
                        <a:rPr lang="es-PE" sz="1000" b="0" i="0" u="none" strike="noStrike" dirty="0">
                          <a:solidFill>
                            <a:srgbClr val="000000"/>
                          </a:solidFill>
                          <a:effectLst/>
                          <a:latin typeface="Tahoma" panose="020B0604030504040204" pitchFamily="34" charset="0"/>
                        </a:rPr>
                        <a:t> de LGN - Pisco</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dirty="0">
                          <a:solidFill>
                            <a:srgbClr val="000000"/>
                          </a:solidFill>
                          <a:effectLst/>
                          <a:latin typeface="Calibri" panose="020F0502020204030204" pitchFamily="34" charset="0"/>
                        </a:rPr>
                        <a:t>42.2</a:t>
                      </a:r>
                    </a:p>
                    <a:p>
                      <a:pPr marL="0" marR="0" lvl="0" indent="0" algn="ctr" defTabSz="914400" rtl="0" eaLnBrk="1" fontAlgn="ctr" latinLnBrk="0" hangingPunct="1">
                        <a:lnSpc>
                          <a:spcPct val="100000"/>
                        </a:lnSpc>
                        <a:spcBef>
                          <a:spcPts val="0"/>
                        </a:spcBef>
                        <a:spcAft>
                          <a:spcPts val="0"/>
                        </a:spcAft>
                        <a:buClrTx/>
                        <a:buSzTx/>
                        <a:buFontTx/>
                        <a:buNone/>
                        <a:tabLst/>
                        <a:defRPr/>
                      </a:pPr>
                      <a:r>
                        <a:rPr lang="es-PE" sz="1400" b="1" i="0" u="none" strike="noStrike" dirty="0">
                          <a:solidFill>
                            <a:srgbClr val="FF0000"/>
                          </a:solidFill>
                          <a:effectLst/>
                          <a:latin typeface="Calibri" panose="020F0502020204030204" pitchFamily="34" charset="0"/>
                        </a:rPr>
                        <a:t>(93.6%)</a:t>
                      </a:r>
                    </a:p>
                    <a:p>
                      <a:pPr algn="ctr" rtl="0" fontAlgn="ctr"/>
                      <a:endParaRPr lang="es-PE" sz="10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135280"/>
                  </a:ext>
                </a:extLst>
              </a:tr>
            </a:tbl>
          </a:graphicData>
        </a:graphic>
      </p:graphicFrame>
      <p:graphicFrame>
        <p:nvGraphicFramePr>
          <p:cNvPr id="124" name="Tabla 123">
            <a:extLst>
              <a:ext uri="{FF2B5EF4-FFF2-40B4-BE49-F238E27FC236}">
                <a16:creationId xmlns:a16="http://schemas.microsoft.com/office/drawing/2014/main" id="{946E309D-66D9-4F90-9BAF-C9A6628EB953}"/>
              </a:ext>
            </a:extLst>
          </p:cNvPr>
          <p:cNvGraphicFramePr>
            <a:graphicFrameLocks noGrp="1"/>
          </p:cNvGraphicFramePr>
          <p:nvPr>
            <p:extLst>
              <p:ext uri="{D42A27DB-BD31-4B8C-83A1-F6EECF244321}">
                <p14:modId xmlns:p14="http://schemas.microsoft.com/office/powerpoint/2010/main" val="3642107580"/>
              </p:ext>
            </p:extLst>
          </p:nvPr>
        </p:nvGraphicFramePr>
        <p:xfrm>
          <a:off x="8166607" y="2564904"/>
          <a:ext cx="2105857" cy="868680"/>
        </p:xfrm>
        <a:graphic>
          <a:graphicData uri="http://schemas.openxmlformats.org/drawingml/2006/table">
            <a:tbl>
              <a:tblPr/>
              <a:tblGrid>
                <a:gridCol w="1201560">
                  <a:extLst>
                    <a:ext uri="{9D8B030D-6E8A-4147-A177-3AD203B41FA5}">
                      <a16:colId xmlns:a16="http://schemas.microsoft.com/office/drawing/2014/main" val="221864312"/>
                    </a:ext>
                  </a:extLst>
                </a:gridCol>
                <a:gridCol w="904297">
                  <a:extLst>
                    <a:ext uri="{9D8B030D-6E8A-4147-A177-3AD203B41FA5}">
                      <a16:colId xmlns:a16="http://schemas.microsoft.com/office/drawing/2014/main" val="2760890058"/>
                    </a:ext>
                  </a:extLst>
                </a:gridCol>
              </a:tblGrid>
              <a:tr h="220980">
                <a:tc>
                  <a:txBody>
                    <a:bodyPr/>
                    <a:lstStyle/>
                    <a:p>
                      <a:pPr algn="ctr" rtl="0" fontAlgn="ctr"/>
                      <a:r>
                        <a:rPr lang="es-PE" sz="1000" b="1" i="0" u="none" strike="noStrike">
                          <a:solidFill>
                            <a:srgbClr val="000000"/>
                          </a:solidFill>
                          <a:effectLst/>
                          <a:latin typeface="Tahoma" panose="020B0604030504040204" pitchFamily="34" charset="0"/>
                        </a:rPr>
                        <a:t>Instalación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s-PE" sz="1000" b="1" i="0" u="none" strike="noStrike">
                          <a:solidFill>
                            <a:srgbClr val="000000"/>
                          </a:solidFill>
                          <a:effectLst/>
                          <a:latin typeface="Tahoma" panose="020B0604030504040204" pitchFamily="34" charset="0"/>
                        </a:rPr>
                        <a:t>MBPD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93274613"/>
                  </a:ext>
                </a:extLst>
              </a:tr>
              <a:tr h="647700">
                <a:tc>
                  <a:txBody>
                    <a:bodyPr/>
                    <a:lstStyle/>
                    <a:p>
                      <a:pPr algn="ctr" rtl="0" fontAlgn="ctr"/>
                      <a:r>
                        <a:rPr lang="es-MX" sz="1000" b="0" i="0" u="none" strike="noStrike">
                          <a:solidFill>
                            <a:srgbClr val="000000"/>
                          </a:solidFill>
                          <a:effectLst/>
                          <a:latin typeface="Tahoma" panose="020B0604030504040204" pitchFamily="34" charset="0"/>
                        </a:rPr>
                        <a:t>Planta de Fraccionamiento de LGN - Yarinacocha</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dirty="0">
                          <a:solidFill>
                            <a:srgbClr val="000000"/>
                          </a:solidFill>
                          <a:effectLst/>
                          <a:latin typeface="Calibri" panose="020F0502020204030204" pitchFamily="34" charset="0"/>
                        </a:rPr>
                        <a:t>0.1</a:t>
                      </a:r>
                    </a:p>
                    <a:p>
                      <a:pPr marL="0" marR="0" lvl="0" indent="0" algn="ctr" defTabSz="914400" rtl="0" eaLnBrk="1" fontAlgn="ctr" latinLnBrk="0" hangingPunct="1">
                        <a:lnSpc>
                          <a:spcPct val="100000"/>
                        </a:lnSpc>
                        <a:spcBef>
                          <a:spcPts val="0"/>
                        </a:spcBef>
                        <a:spcAft>
                          <a:spcPts val="0"/>
                        </a:spcAft>
                        <a:buClrTx/>
                        <a:buSzTx/>
                        <a:buFontTx/>
                        <a:buNone/>
                        <a:tabLst/>
                        <a:defRPr/>
                      </a:pPr>
                      <a:r>
                        <a:rPr lang="es-PE" sz="1400" b="1" i="0" u="none" strike="noStrike" dirty="0">
                          <a:solidFill>
                            <a:srgbClr val="FF0000"/>
                          </a:solidFill>
                          <a:effectLst/>
                          <a:latin typeface="Calibri" panose="020F0502020204030204" pitchFamily="34" charset="0"/>
                        </a:rPr>
                        <a:t>(0.2%)</a:t>
                      </a:r>
                    </a:p>
                    <a:p>
                      <a:pPr algn="ctr" rtl="0" fontAlgn="ctr"/>
                      <a:endParaRPr lang="es-PE" sz="10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421280"/>
                  </a:ext>
                </a:extLst>
              </a:tr>
            </a:tbl>
          </a:graphicData>
        </a:graphic>
      </p:graphicFrame>
      <p:graphicFrame>
        <p:nvGraphicFramePr>
          <p:cNvPr id="1024" name="Tabla 1023">
            <a:extLst>
              <a:ext uri="{FF2B5EF4-FFF2-40B4-BE49-F238E27FC236}">
                <a16:creationId xmlns:a16="http://schemas.microsoft.com/office/drawing/2014/main" id="{64A5F816-A14A-4431-906D-24C56C28B03C}"/>
              </a:ext>
            </a:extLst>
          </p:cNvPr>
          <p:cNvGraphicFramePr>
            <a:graphicFrameLocks noGrp="1"/>
          </p:cNvGraphicFramePr>
          <p:nvPr>
            <p:extLst>
              <p:ext uri="{D42A27DB-BD31-4B8C-83A1-F6EECF244321}">
                <p14:modId xmlns:p14="http://schemas.microsoft.com/office/powerpoint/2010/main" val="1866822635"/>
              </p:ext>
            </p:extLst>
          </p:nvPr>
        </p:nvGraphicFramePr>
        <p:xfrm>
          <a:off x="2575673" y="1231032"/>
          <a:ext cx="2082813" cy="685800"/>
        </p:xfrm>
        <a:graphic>
          <a:graphicData uri="http://schemas.openxmlformats.org/drawingml/2006/table">
            <a:tbl>
              <a:tblPr/>
              <a:tblGrid>
                <a:gridCol w="1365496">
                  <a:extLst>
                    <a:ext uri="{9D8B030D-6E8A-4147-A177-3AD203B41FA5}">
                      <a16:colId xmlns:a16="http://schemas.microsoft.com/office/drawing/2014/main" val="35153109"/>
                    </a:ext>
                  </a:extLst>
                </a:gridCol>
                <a:gridCol w="717317">
                  <a:extLst>
                    <a:ext uri="{9D8B030D-6E8A-4147-A177-3AD203B41FA5}">
                      <a16:colId xmlns:a16="http://schemas.microsoft.com/office/drawing/2014/main" val="3151167640"/>
                    </a:ext>
                  </a:extLst>
                </a:gridCol>
              </a:tblGrid>
              <a:tr h="220980">
                <a:tc>
                  <a:txBody>
                    <a:bodyPr/>
                    <a:lstStyle/>
                    <a:p>
                      <a:pPr algn="ctr" rtl="0" fontAlgn="ctr"/>
                      <a:r>
                        <a:rPr lang="es-PE" sz="1000" b="1" i="0" u="none" strike="noStrike">
                          <a:solidFill>
                            <a:srgbClr val="000000"/>
                          </a:solidFill>
                          <a:effectLst/>
                          <a:latin typeface="Tahoma" panose="020B0604030504040204" pitchFamily="34" charset="0"/>
                        </a:rPr>
                        <a:t>Instalación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s-PE" sz="1000" b="1" i="0" u="none" strike="noStrike">
                          <a:solidFill>
                            <a:srgbClr val="000000"/>
                          </a:solidFill>
                          <a:effectLst/>
                          <a:latin typeface="Tahoma" panose="020B0604030504040204" pitchFamily="34" charset="0"/>
                        </a:rPr>
                        <a:t>MBPD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43295223"/>
                  </a:ext>
                </a:extLst>
              </a:tr>
              <a:tr h="434340">
                <a:tc>
                  <a:txBody>
                    <a:bodyPr/>
                    <a:lstStyle/>
                    <a:p>
                      <a:pPr algn="ctr" rtl="0" fontAlgn="ctr"/>
                      <a:r>
                        <a:rPr lang="es-PE" sz="1000" b="0" i="0" u="none" strike="noStrike" dirty="0">
                          <a:solidFill>
                            <a:srgbClr val="000000"/>
                          </a:solidFill>
                          <a:effectLst/>
                          <a:latin typeface="Tahoma" panose="020B0604030504040204" pitchFamily="34" charset="0"/>
                        </a:rPr>
                        <a:t>Planta de </a:t>
                      </a:r>
                      <a:r>
                        <a:rPr lang="es-PE" sz="1000" b="0" i="0" u="none" strike="noStrike" dirty="0" err="1">
                          <a:solidFill>
                            <a:srgbClr val="000000"/>
                          </a:solidFill>
                          <a:effectLst/>
                          <a:latin typeface="Tahoma" panose="020B0604030504040204" pitchFamily="34" charset="0"/>
                        </a:rPr>
                        <a:t>Fracccionamiento</a:t>
                      </a:r>
                      <a:r>
                        <a:rPr lang="es-PE" sz="1000" b="0" i="0" u="none" strike="noStrike" dirty="0">
                          <a:solidFill>
                            <a:srgbClr val="000000"/>
                          </a:solidFill>
                          <a:effectLst/>
                          <a:latin typeface="Tahoma" panose="020B0604030504040204" pitchFamily="34" charset="0"/>
                        </a:rPr>
                        <a:t> Pariñas</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dirty="0">
                          <a:solidFill>
                            <a:srgbClr val="000000"/>
                          </a:solidFill>
                          <a:effectLst/>
                          <a:latin typeface="Calibri" panose="020F0502020204030204" pitchFamily="34" charset="0"/>
                        </a:rPr>
                        <a:t>0.8 </a:t>
                      </a:r>
                    </a:p>
                    <a:p>
                      <a:pPr algn="ctr" rtl="0" fontAlgn="ctr"/>
                      <a:r>
                        <a:rPr lang="es-PE" sz="1400" b="1" i="0" u="none" strike="noStrike" dirty="0">
                          <a:solidFill>
                            <a:srgbClr val="FF0000"/>
                          </a:solidFill>
                          <a:effectLst/>
                          <a:latin typeface="Calibri" panose="020F0502020204030204" pitchFamily="34" charset="0"/>
                        </a:rPr>
                        <a:t>(1.8%)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854335"/>
                  </a:ext>
                </a:extLst>
              </a:tr>
            </a:tbl>
          </a:graphicData>
        </a:graphic>
      </p:graphicFrame>
      <p:sp>
        <p:nvSpPr>
          <p:cNvPr id="27" name="CuadroTexto 26">
            <a:extLst>
              <a:ext uri="{FF2B5EF4-FFF2-40B4-BE49-F238E27FC236}">
                <a16:creationId xmlns:a16="http://schemas.microsoft.com/office/drawing/2014/main" id="{18A4A96B-1C86-4187-BF85-EC756EDD4DE0}"/>
              </a:ext>
            </a:extLst>
          </p:cNvPr>
          <p:cNvSpPr txBox="1"/>
          <p:nvPr/>
        </p:nvSpPr>
        <p:spPr>
          <a:xfrm>
            <a:off x="1127448" y="2735342"/>
            <a:ext cx="3715172" cy="261610"/>
          </a:xfrm>
          <a:prstGeom prst="rect">
            <a:avLst/>
          </a:prstGeom>
          <a:noFill/>
        </p:spPr>
        <p:txBody>
          <a:bodyPr wrap="square" rtlCol="0">
            <a:spAutoFit/>
          </a:bodyPr>
          <a:lstStyle/>
          <a:p>
            <a:pPr fontAlgn="auto">
              <a:spcBef>
                <a:spcPts val="0"/>
              </a:spcBef>
              <a:spcAft>
                <a:spcPts val="0"/>
              </a:spcAft>
            </a:pPr>
            <a:r>
              <a:rPr lang="es-ES" sz="1100" dirty="0">
                <a:solidFill>
                  <a:srgbClr val="010203"/>
                </a:solidFill>
                <a:latin typeface="Calibri" panose="020F0502020204030204"/>
                <a:cs typeface="+mn-cs"/>
              </a:rPr>
              <a:t>*</a:t>
            </a:r>
            <a:r>
              <a:rPr lang="es-PE" sz="1100" dirty="0">
                <a:solidFill>
                  <a:srgbClr val="010203"/>
                </a:solidFill>
                <a:latin typeface="Calibri" panose="020F0502020204030204"/>
                <a:cs typeface="+mn-cs"/>
              </a:rPr>
              <a:t> Con PMRT</a:t>
            </a:r>
          </a:p>
        </p:txBody>
      </p:sp>
    </p:spTree>
    <p:extLst>
      <p:ext uri="{BB962C8B-B14F-4D97-AF65-F5344CB8AC3E}">
        <p14:creationId xmlns:p14="http://schemas.microsoft.com/office/powerpoint/2010/main" val="12947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AAEDF66-5E59-440F-8E4B-3388CF96D559}"/>
              </a:ext>
            </a:extLst>
          </p:cNvPr>
          <p:cNvPicPr>
            <a:picLocks noChangeAspect="1"/>
          </p:cNvPicPr>
          <p:nvPr/>
        </p:nvPicPr>
        <p:blipFill>
          <a:blip r:embed="rId2"/>
          <a:stretch>
            <a:fillRect/>
          </a:stretch>
        </p:blipFill>
        <p:spPr>
          <a:xfrm>
            <a:off x="7387452" y="2327798"/>
            <a:ext cx="3677100" cy="3289364"/>
          </a:xfrm>
          <a:prstGeom prst="rect">
            <a:avLst/>
          </a:prstGeom>
        </p:spPr>
      </p:pic>
      <p:sp>
        <p:nvSpPr>
          <p:cNvPr id="4" name="Marcador de número de diapositiva 3"/>
          <p:cNvSpPr>
            <a:spLocks noGrp="1"/>
          </p:cNvSpPr>
          <p:nvPr>
            <p:ph type="sldNum" sz="quarter" idx="12"/>
          </p:nvPr>
        </p:nvSpPr>
        <p:spPr/>
        <p:txBody>
          <a:bodyPr/>
          <a:lstStyle/>
          <a:p>
            <a:fld id="{41DF44CD-7507-4E64-A010-596C18AE8C80}" type="slidenum">
              <a:rPr lang="es-PE" smtClean="0"/>
              <a:t>12</a:t>
            </a:fld>
            <a:endParaRPr lang="es-PE"/>
          </a:p>
        </p:txBody>
      </p:sp>
      <p:sp>
        <p:nvSpPr>
          <p:cNvPr id="14" name="Marcador de contenido 1">
            <a:extLst>
              <a:ext uri="{FF2B5EF4-FFF2-40B4-BE49-F238E27FC236}">
                <a16:creationId xmlns:a16="http://schemas.microsoft.com/office/drawing/2014/main" id="{B3C9A545-F051-A681-61A5-67D4AB4ACAC0}"/>
              </a:ext>
            </a:extLst>
          </p:cNvPr>
          <p:cNvSpPr txBox="1">
            <a:spLocks/>
          </p:cNvSpPr>
          <p:nvPr/>
        </p:nvSpPr>
        <p:spPr>
          <a:xfrm>
            <a:off x="1637184" y="836712"/>
            <a:ext cx="7699176" cy="607882"/>
          </a:xfrm>
          <a:prstGeom prst="rect">
            <a:avLst/>
          </a:prstGeom>
          <a:noFill/>
          <a:ln w="28575" cap="flat" cmpd="sng" algn="ctr">
            <a:noFill/>
            <a:prstDash val="solid"/>
          </a:ln>
          <a:effectLst>
            <a:outerShdw blurRad="63500" dist="12700" dir="5400000" sx="102000" sy="102000" rotWithShape="0">
              <a:srgbClr val="000000">
                <a:alpha val="32000"/>
              </a:srgb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C549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C549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C549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C549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C549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CAPACIDAD DE ALMACENAMIENTO DEL GLP </a:t>
            </a:r>
            <a:r>
              <a:rPr lang="es-MX" sz="2400" b="1" dirty="0">
                <a:solidFill>
                  <a:schemeClr val="tx1">
                    <a:lumMod val="50000"/>
                  </a:schemeClr>
                </a:solidFill>
                <a:latin typeface="Calibri" panose="020F0502020204030204"/>
              </a:rPr>
              <a:t>EN PLANTAS DE ABASTECIMIENTO</a:t>
            </a:r>
            <a:endParaRPr kumimoji="0" lang="es-PE" sz="2400" b="0" i="0" u="none" strike="noStrike" kern="1200" cap="none" spc="0" normalizeH="0" baseline="0" noProof="0" dirty="0">
              <a:ln>
                <a:noFill/>
              </a:ln>
              <a:solidFill>
                <a:schemeClr val="tx1">
                  <a:lumMod val="50000"/>
                </a:schemeClr>
              </a:solidFill>
              <a:effectLst/>
              <a:uLnTx/>
              <a:uFillTx/>
              <a:latin typeface="Calibri" panose="020F0502020204030204"/>
            </a:endParaRPr>
          </a:p>
        </p:txBody>
      </p:sp>
      <p:sp>
        <p:nvSpPr>
          <p:cNvPr id="16" name="CuadroTexto 15">
            <a:extLst>
              <a:ext uri="{FF2B5EF4-FFF2-40B4-BE49-F238E27FC236}">
                <a16:creationId xmlns:a16="http://schemas.microsoft.com/office/drawing/2014/main" id="{217EA71F-614C-1580-3172-C16BF0FB4F80}"/>
              </a:ext>
            </a:extLst>
          </p:cNvPr>
          <p:cNvSpPr txBox="1"/>
          <p:nvPr/>
        </p:nvSpPr>
        <p:spPr>
          <a:xfrm>
            <a:off x="626736" y="6047710"/>
            <a:ext cx="4029104" cy="261610"/>
          </a:xfrm>
          <a:prstGeom prst="rect">
            <a:avLst/>
          </a:prstGeom>
          <a:noFill/>
        </p:spPr>
        <p:txBody>
          <a:bodyPr wrap="square" rtlCol="0">
            <a:spAutoFit/>
          </a:bodyPr>
          <a:lstStyle/>
          <a:p>
            <a:pPr fontAlgn="auto">
              <a:spcBef>
                <a:spcPts val="0"/>
              </a:spcBef>
              <a:spcAft>
                <a:spcPts val="0"/>
              </a:spcAft>
            </a:pPr>
            <a:r>
              <a:rPr lang="es-PE" sz="1100" dirty="0">
                <a:solidFill>
                  <a:srgbClr val="FFFFFF">
                    <a:lumMod val="50000"/>
                  </a:srgbClr>
                </a:solidFill>
                <a:latin typeface="Calibri" panose="020F0502020204030204"/>
                <a:cs typeface="+mn-cs"/>
              </a:rPr>
              <a:t>Fuente: Registro de Hidrocarburos de los agentes fiscalizados.</a:t>
            </a:r>
          </a:p>
        </p:txBody>
      </p:sp>
      <p:graphicFrame>
        <p:nvGraphicFramePr>
          <p:cNvPr id="3" name="Tabla 2">
            <a:extLst>
              <a:ext uri="{FF2B5EF4-FFF2-40B4-BE49-F238E27FC236}">
                <a16:creationId xmlns:a16="http://schemas.microsoft.com/office/drawing/2014/main" id="{73A55A55-C17B-4C43-9B4F-090020906949}"/>
              </a:ext>
            </a:extLst>
          </p:cNvPr>
          <p:cNvGraphicFramePr>
            <a:graphicFrameLocks noGrp="1"/>
          </p:cNvGraphicFramePr>
          <p:nvPr>
            <p:extLst>
              <p:ext uri="{D42A27DB-BD31-4B8C-83A1-F6EECF244321}">
                <p14:modId xmlns:p14="http://schemas.microsoft.com/office/powerpoint/2010/main" val="2036191052"/>
              </p:ext>
            </p:extLst>
          </p:nvPr>
        </p:nvGraphicFramePr>
        <p:xfrm>
          <a:off x="623392" y="1718497"/>
          <a:ext cx="7416824" cy="4302791"/>
        </p:xfrm>
        <a:graphic>
          <a:graphicData uri="http://schemas.openxmlformats.org/drawingml/2006/table">
            <a:tbl>
              <a:tblPr/>
              <a:tblGrid>
                <a:gridCol w="2558327">
                  <a:extLst>
                    <a:ext uri="{9D8B030D-6E8A-4147-A177-3AD203B41FA5}">
                      <a16:colId xmlns:a16="http://schemas.microsoft.com/office/drawing/2014/main" val="1259039405"/>
                    </a:ext>
                  </a:extLst>
                </a:gridCol>
                <a:gridCol w="889854">
                  <a:extLst>
                    <a:ext uri="{9D8B030D-6E8A-4147-A177-3AD203B41FA5}">
                      <a16:colId xmlns:a16="http://schemas.microsoft.com/office/drawing/2014/main" val="1969653878"/>
                    </a:ext>
                  </a:extLst>
                </a:gridCol>
                <a:gridCol w="2752983">
                  <a:extLst>
                    <a:ext uri="{9D8B030D-6E8A-4147-A177-3AD203B41FA5}">
                      <a16:colId xmlns:a16="http://schemas.microsoft.com/office/drawing/2014/main" val="1122646152"/>
                    </a:ext>
                  </a:extLst>
                </a:gridCol>
                <a:gridCol w="1215660">
                  <a:extLst>
                    <a:ext uri="{9D8B030D-6E8A-4147-A177-3AD203B41FA5}">
                      <a16:colId xmlns:a16="http://schemas.microsoft.com/office/drawing/2014/main" val="3594249253"/>
                    </a:ext>
                  </a:extLst>
                </a:gridCol>
              </a:tblGrid>
              <a:tr h="641381">
                <a:tc>
                  <a:txBody>
                    <a:bodyPr/>
                    <a:lstStyle/>
                    <a:p>
                      <a:pPr algn="ctr" fontAlgn="ctr"/>
                      <a:r>
                        <a:rPr lang="es-PE" sz="1800" b="1" i="0" u="none" strike="noStrike" dirty="0">
                          <a:solidFill>
                            <a:srgbClr val="FFFFFF"/>
                          </a:solidFill>
                          <a:effectLst/>
                          <a:latin typeface="Calibri" panose="020F0502020204030204" pitchFamily="34" charset="0"/>
                        </a:rPr>
                        <a:t>Tipo</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305496"/>
                    </a:solidFill>
                  </a:tcPr>
                </a:tc>
                <a:tc>
                  <a:txBody>
                    <a:bodyPr/>
                    <a:lstStyle/>
                    <a:p>
                      <a:pPr algn="ctr" fontAlgn="ctr"/>
                      <a:r>
                        <a:rPr lang="es-PE" sz="1800" b="1" i="0" u="none" strike="noStrike">
                          <a:solidFill>
                            <a:srgbClr val="FFFFFF"/>
                          </a:solidFill>
                          <a:effectLst/>
                          <a:latin typeface="Calibri" panose="020F0502020204030204" pitchFamily="34" charset="0"/>
                        </a:rPr>
                        <a:t>Zona</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305496"/>
                    </a:solidFill>
                  </a:tcPr>
                </a:tc>
                <a:tc>
                  <a:txBody>
                    <a:bodyPr/>
                    <a:lstStyle/>
                    <a:p>
                      <a:pPr algn="ctr" fontAlgn="ctr"/>
                      <a:r>
                        <a:rPr lang="es-PE" sz="1800" b="1" i="0" u="none" strike="noStrike" dirty="0">
                          <a:solidFill>
                            <a:srgbClr val="FFFFFF"/>
                          </a:solidFill>
                          <a:effectLst/>
                          <a:latin typeface="Calibri" panose="020F0502020204030204" pitchFamily="34" charset="0"/>
                        </a:rPr>
                        <a:t>Empres</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305496"/>
                    </a:solidFill>
                  </a:tcPr>
                </a:tc>
                <a:tc>
                  <a:txBody>
                    <a:bodyPr/>
                    <a:lstStyle/>
                    <a:p>
                      <a:pPr algn="ctr" fontAlgn="ctr"/>
                      <a:r>
                        <a:rPr lang="es-PE" sz="1800" b="1" i="0" u="none" strike="noStrike">
                          <a:solidFill>
                            <a:srgbClr val="FFFFFF"/>
                          </a:solidFill>
                          <a:effectLst/>
                          <a:latin typeface="Calibri" panose="020F0502020204030204" pitchFamily="34" charset="0"/>
                        </a:rPr>
                        <a:t>Capacidad</a:t>
                      </a:r>
                      <a:br>
                        <a:rPr lang="es-PE" sz="1800" b="1" i="0" u="none" strike="noStrike">
                          <a:solidFill>
                            <a:srgbClr val="FFFFFF"/>
                          </a:solidFill>
                          <a:effectLst/>
                          <a:latin typeface="Calibri" panose="020F0502020204030204" pitchFamily="34" charset="0"/>
                        </a:rPr>
                      </a:br>
                      <a:r>
                        <a:rPr lang="es-PE" sz="1800" b="1" i="0" u="none" strike="noStrike">
                          <a:solidFill>
                            <a:srgbClr val="FFFFFF"/>
                          </a:solidFill>
                          <a:effectLst/>
                          <a:latin typeface="Calibri" panose="020F0502020204030204" pitchFamily="34" charset="0"/>
                        </a:rPr>
                        <a:t>MB</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305496"/>
                    </a:solidFill>
                  </a:tcPr>
                </a:tc>
                <a:extLst>
                  <a:ext uri="{0D108BD9-81ED-4DB2-BD59-A6C34878D82A}">
                    <a16:rowId xmlns:a16="http://schemas.microsoft.com/office/drawing/2014/main" val="200351487"/>
                  </a:ext>
                </a:extLst>
              </a:tr>
              <a:tr h="220063">
                <a:tc rowSpan="3">
                  <a:txBody>
                    <a:bodyPr/>
                    <a:lstStyle/>
                    <a:p>
                      <a:pPr algn="l" fontAlgn="ctr"/>
                      <a:r>
                        <a:rPr lang="es-PE" sz="1800" b="1" i="0" u="none" strike="noStrike" dirty="0">
                          <a:solidFill>
                            <a:srgbClr val="000000"/>
                          </a:solidFill>
                          <a:effectLst/>
                          <a:latin typeface="Calibri" panose="020F0502020204030204" pitchFamily="34" charset="0"/>
                        </a:rPr>
                        <a:t>Planta de Abastecimiento de GLP</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rowSpan="4">
                  <a:txBody>
                    <a:bodyPr/>
                    <a:lstStyle/>
                    <a:p>
                      <a:pPr algn="ctr" fontAlgn="ctr"/>
                      <a:r>
                        <a:rPr lang="es-PE" sz="1800" b="1" i="0" u="none" strike="noStrike">
                          <a:solidFill>
                            <a:srgbClr val="000000"/>
                          </a:solidFill>
                          <a:effectLst/>
                          <a:latin typeface="Calibri" panose="020F0502020204030204" pitchFamily="34" charset="0"/>
                        </a:rPr>
                        <a:t>Callao</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l" fontAlgn="ctr"/>
                      <a:r>
                        <a:rPr lang="es-PE" sz="1800" b="1" i="0" u="none" strike="noStrike" dirty="0" err="1">
                          <a:solidFill>
                            <a:srgbClr val="000000"/>
                          </a:solidFill>
                          <a:effectLst/>
                          <a:latin typeface="Calibri" panose="020F0502020204030204" pitchFamily="34" charset="0"/>
                        </a:rPr>
                        <a:t>Solgas</a:t>
                      </a:r>
                      <a:endParaRPr lang="es-PE" sz="1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a:solidFill>
                            <a:srgbClr val="000000"/>
                          </a:solidFill>
                          <a:effectLst/>
                          <a:latin typeface="Calibri" panose="020F0502020204030204" pitchFamily="34" charset="0"/>
                        </a:rPr>
                        <a:t>182.1</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252541646"/>
                  </a:ext>
                </a:extLst>
              </a:tr>
              <a:tr h="220063">
                <a:tc vMerge="1">
                  <a:txBody>
                    <a:bodyPr/>
                    <a:lstStyle/>
                    <a:p>
                      <a:endParaRPr lang="es-PE"/>
                    </a:p>
                  </a:txBody>
                  <a:tcPr/>
                </a:tc>
                <a:tc vMerge="1">
                  <a:txBody>
                    <a:bodyPr/>
                    <a:lstStyle/>
                    <a:p>
                      <a:endParaRPr lang="es-PE"/>
                    </a:p>
                  </a:txBody>
                  <a:tcPr/>
                </a:tc>
                <a:tc>
                  <a:txBody>
                    <a:bodyPr/>
                    <a:lstStyle/>
                    <a:p>
                      <a:pPr algn="l" fontAlgn="ctr"/>
                      <a:r>
                        <a:rPr lang="es-PE" sz="1800" b="1" i="0" u="none" strike="noStrike" dirty="0">
                          <a:solidFill>
                            <a:srgbClr val="000000"/>
                          </a:solidFill>
                          <a:effectLst/>
                          <a:latin typeface="Calibri" panose="020F0502020204030204" pitchFamily="34" charset="0"/>
                        </a:rPr>
                        <a:t>Zeta Gas</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a:solidFill>
                            <a:srgbClr val="000000"/>
                          </a:solidFill>
                          <a:effectLst/>
                          <a:latin typeface="Calibri" panose="020F0502020204030204" pitchFamily="34" charset="0"/>
                        </a:rPr>
                        <a:t>143.3</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661863007"/>
                  </a:ext>
                </a:extLst>
              </a:tr>
              <a:tr h="220063">
                <a:tc vMerge="1">
                  <a:txBody>
                    <a:bodyPr/>
                    <a:lstStyle/>
                    <a:p>
                      <a:endParaRPr lang="es-PE"/>
                    </a:p>
                  </a:txBody>
                  <a:tcPr/>
                </a:tc>
                <a:tc vMerge="1">
                  <a:txBody>
                    <a:bodyPr/>
                    <a:lstStyle/>
                    <a:p>
                      <a:endParaRPr lang="es-PE"/>
                    </a:p>
                  </a:txBody>
                  <a:tcPr/>
                </a:tc>
                <a:tc>
                  <a:txBody>
                    <a:bodyPr/>
                    <a:lstStyle/>
                    <a:p>
                      <a:pPr algn="l" fontAlgn="ctr"/>
                      <a:r>
                        <a:rPr lang="es-PE" sz="1800" b="1" i="0" u="none" strike="noStrike" dirty="0">
                          <a:solidFill>
                            <a:srgbClr val="000000"/>
                          </a:solidFill>
                          <a:effectLst/>
                          <a:latin typeface="Calibri" panose="020F0502020204030204" pitchFamily="34" charset="0"/>
                        </a:rPr>
                        <a:t>Terminales del Perú</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dirty="0">
                          <a:solidFill>
                            <a:srgbClr val="000000"/>
                          </a:solidFill>
                          <a:effectLst/>
                          <a:latin typeface="Calibri" panose="020F0502020204030204" pitchFamily="34" charset="0"/>
                        </a:rPr>
                        <a:t>55.1</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500480900"/>
                  </a:ext>
                </a:extLst>
              </a:tr>
              <a:tr h="430722">
                <a:tc>
                  <a:txBody>
                    <a:bodyPr/>
                    <a:lstStyle/>
                    <a:p>
                      <a:pPr algn="l" fontAlgn="ctr"/>
                      <a:r>
                        <a:rPr lang="es-PE" sz="1800" b="1" i="0" u="none" strike="noStrike" dirty="0">
                          <a:solidFill>
                            <a:srgbClr val="000000"/>
                          </a:solidFill>
                          <a:effectLst/>
                          <a:latin typeface="Calibri" panose="020F0502020204030204" pitchFamily="34" charset="0"/>
                        </a:rPr>
                        <a:t>Refinería</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vMerge="1">
                  <a:txBody>
                    <a:bodyPr/>
                    <a:lstStyle/>
                    <a:p>
                      <a:endParaRPr lang="es-PE"/>
                    </a:p>
                  </a:txBody>
                  <a:tcPr/>
                </a:tc>
                <a:tc>
                  <a:txBody>
                    <a:bodyPr/>
                    <a:lstStyle/>
                    <a:p>
                      <a:pPr algn="l" fontAlgn="ctr"/>
                      <a:r>
                        <a:rPr lang="es-PE" sz="1800" b="1" i="0" u="none" strike="noStrike" dirty="0">
                          <a:solidFill>
                            <a:srgbClr val="000000"/>
                          </a:solidFill>
                          <a:effectLst/>
                          <a:latin typeface="Calibri" panose="020F0502020204030204" pitchFamily="34" charset="0"/>
                        </a:rPr>
                        <a:t>Refinería La Pampilla (</a:t>
                      </a:r>
                      <a:r>
                        <a:rPr lang="es-PE" sz="1800" b="1" i="0" u="none" strike="noStrike" dirty="0" err="1">
                          <a:solidFill>
                            <a:srgbClr val="000000"/>
                          </a:solidFill>
                          <a:effectLst/>
                          <a:latin typeface="Calibri" panose="020F0502020204030204" pitchFamily="34" charset="0"/>
                        </a:rPr>
                        <a:t>Relapasaa</a:t>
                      </a:r>
                      <a:r>
                        <a:rPr lang="es-PE" sz="1800" b="1"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dirty="0">
                          <a:solidFill>
                            <a:srgbClr val="000000"/>
                          </a:solidFill>
                          <a:effectLst/>
                          <a:latin typeface="Calibri" panose="020F0502020204030204" pitchFamily="34" charset="0"/>
                        </a:rPr>
                        <a:t>23.0</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472708095"/>
                  </a:ext>
                </a:extLst>
              </a:tr>
              <a:tr h="220063">
                <a:tc rowSpan="4">
                  <a:txBody>
                    <a:bodyPr/>
                    <a:lstStyle/>
                    <a:p>
                      <a:pPr algn="l" fontAlgn="ctr"/>
                      <a:r>
                        <a:rPr lang="es-PE" sz="1800" b="1" i="0" u="none" strike="noStrike" dirty="0">
                          <a:solidFill>
                            <a:srgbClr val="000000"/>
                          </a:solidFill>
                          <a:effectLst/>
                          <a:latin typeface="Calibri" panose="020F0502020204030204" pitchFamily="34" charset="0"/>
                        </a:rPr>
                        <a:t>Planta de Abastecimiento de GLP</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a:solidFill>
                            <a:srgbClr val="000000"/>
                          </a:solidFill>
                          <a:effectLst/>
                          <a:latin typeface="Calibri" panose="020F0502020204030204" pitchFamily="34" charset="0"/>
                        </a:rPr>
                        <a:t>Ica</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l" fontAlgn="ctr"/>
                      <a:r>
                        <a:rPr lang="es-PE" sz="1800" b="1" i="0" u="none" strike="noStrike" dirty="0">
                          <a:solidFill>
                            <a:srgbClr val="000000"/>
                          </a:solidFill>
                          <a:effectLst/>
                          <a:latin typeface="Calibri" panose="020F0502020204030204" pitchFamily="34" charset="0"/>
                        </a:rPr>
                        <a:t>Planta GLP Pisco (Pluspetrol)</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a:solidFill>
                            <a:srgbClr val="000000"/>
                          </a:solidFill>
                          <a:effectLst/>
                          <a:latin typeface="Calibri" panose="020F0502020204030204" pitchFamily="34" charset="0"/>
                        </a:rPr>
                        <a:t>857.7</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697589846"/>
                  </a:ext>
                </a:extLst>
              </a:tr>
              <a:tr h="220063">
                <a:tc vMerge="1">
                  <a:txBody>
                    <a:bodyPr/>
                    <a:lstStyle/>
                    <a:p>
                      <a:endParaRPr lang="es-PE"/>
                    </a:p>
                  </a:txBody>
                  <a:tcPr/>
                </a:tc>
                <a:tc rowSpan="4">
                  <a:txBody>
                    <a:bodyPr/>
                    <a:lstStyle/>
                    <a:p>
                      <a:pPr algn="ctr" fontAlgn="ctr"/>
                      <a:r>
                        <a:rPr lang="es-PE" sz="1800" b="1" i="0" u="none" strike="noStrike">
                          <a:solidFill>
                            <a:srgbClr val="000000"/>
                          </a:solidFill>
                          <a:effectLst/>
                          <a:latin typeface="Calibri" panose="020F0502020204030204" pitchFamily="34" charset="0"/>
                        </a:rPr>
                        <a:t>Piura</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l" fontAlgn="ctr"/>
                      <a:r>
                        <a:rPr lang="es-PE" sz="1800" b="1" i="0" u="none" strike="noStrike" dirty="0">
                          <a:solidFill>
                            <a:srgbClr val="000000"/>
                          </a:solidFill>
                          <a:effectLst/>
                          <a:latin typeface="Calibri" panose="020F0502020204030204" pitchFamily="34" charset="0"/>
                        </a:rPr>
                        <a:t>PGP</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dirty="0">
                          <a:solidFill>
                            <a:srgbClr val="000000"/>
                          </a:solidFill>
                          <a:effectLst/>
                          <a:latin typeface="Calibri" panose="020F0502020204030204" pitchFamily="34" charset="0"/>
                        </a:rPr>
                        <a:t>25.4</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421915154"/>
                  </a:ext>
                </a:extLst>
              </a:tr>
              <a:tr h="220063">
                <a:tc vMerge="1">
                  <a:txBody>
                    <a:bodyPr/>
                    <a:lstStyle/>
                    <a:p>
                      <a:endParaRPr lang="es-PE"/>
                    </a:p>
                  </a:txBody>
                  <a:tcPr/>
                </a:tc>
                <a:tc vMerge="1">
                  <a:txBody>
                    <a:bodyPr/>
                    <a:lstStyle/>
                    <a:p>
                      <a:endParaRPr lang="es-PE"/>
                    </a:p>
                  </a:txBody>
                  <a:tcPr/>
                </a:tc>
                <a:tc>
                  <a:txBody>
                    <a:bodyPr/>
                    <a:lstStyle/>
                    <a:p>
                      <a:pPr algn="l" fontAlgn="ctr"/>
                      <a:r>
                        <a:rPr lang="es-PE" sz="1800" b="1" i="0" u="none" strike="noStrike" dirty="0" err="1">
                          <a:solidFill>
                            <a:srgbClr val="000000"/>
                          </a:solidFill>
                          <a:effectLst/>
                          <a:latin typeface="Calibri" panose="020F0502020204030204" pitchFamily="34" charset="0"/>
                        </a:rPr>
                        <a:t>Unna</a:t>
                      </a:r>
                      <a:r>
                        <a:rPr lang="es-PE" sz="1800" b="1" i="0" u="none" strike="noStrike" dirty="0">
                          <a:solidFill>
                            <a:srgbClr val="000000"/>
                          </a:solidFill>
                          <a:effectLst/>
                          <a:latin typeface="Calibri" panose="020F0502020204030204" pitchFamily="34" charset="0"/>
                        </a:rPr>
                        <a:t> Energía (Antes GMP)</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a:solidFill>
                            <a:srgbClr val="000000"/>
                          </a:solidFill>
                          <a:effectLst/>
                          <a:latin typeface="Calibri" panose="020F0502020204030204" pitchFamily="34" charset="0"/>
                        </a:rPr>
                        <a:t>9.8</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870712532"/>
                  </a:ext>
                </a:extLst>
              </a:tr>
              <a:tr h="430722">
                <a:tc vMerge="1">
                  <a:txBody>
                    <a:bodyPr/>
                    <a:lstStyle/>
                    <a:p>
                      <a:endParaRPr lang="es-PE"/>
                    </a:p>
                  </a:txBody>
                  <a:tcPr/>
                </a:tc>
                <a:tc vMerge="1">
                  <a:txBody>
                    <a:bodyPr/>
                    <a:lstStyle/>
                    <a:p>
                      <a:endParaRPr lang="es-PE"/>
                    </a:p>
                  </a:txBody>
                  <a:tcPr/>
                </a:tc>
                <a:tc>
                  <a:txBody>
                    <a:bodyPr/>
                    <a:lstStyle/>
                    <a:p>
                      <a:pPr algn="l" fontAlgn="ctr"/>
                      <a:r>
                        <a:rPr lang="es-PE" sz="1800" b="1" i="0" u="none" strike="noStrike" dirty="0">
                          <a:solidFill>
                            <a:srgbClr val="000000"/>
                          </a:solidFill>
                          <a:effectLst/>
                          <a:latin typeface="Calibri" panose="020F0502020204030204" pitchFamily="34" charset="0"/>
                        </a:rPr>
                        <a:t>Planta de Ventas Talara (Petroperú)</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dirty="0">
                          <a:solidFill>
                            <a:srgbClr val="000000"/>
                          </a:solidFill>
                          <a:effectLst/>
                          <a:latin typeface="Calibri" panose="020F0502020204030204" pitchFamily="34" charset="0"/>
                        </a:rPr>
                        <a:t>2.1</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402261584"/>
                  </a:ext>
                </a:extLst>
              </a:tr>
              <a:tr h="220063">
                <a:tc>
                  <a:txBody>
                    <a:bodyPr/>
                    <a:lstStyle/>
                    <a:p>
                      <a:pPr algn="l" fontAlgn="ctr"/>
                      <a:r>
                        <a:rPr lang="es-PE" sz="1800" b="1" i="0" u="none" strike="noStrike" dirty="0">
                          <a:solidFill>
                            <a:srgbClr val="000000"/>
                          </a:solidFill>
                          <a:effectLst/>
                          <a:latin typeface="Calibri" panose="020F0502020204030204" pitchFamily="34" charset="0"/>
                        </a:rPr>
                        <a:t>Refinería</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vMerge="1">
                  <a:txBody>
                    <a:bodyPr/>
                    <a:lstStyle/>
                    <a:p>
                      <a:endParaRPr lang="es-PE"/>
                    </a:p>
                  </a:txBody>
                  <a:tcPr/>
                </a:tc>
                <a:tc>
                  <a:txBody>
                    <a:bodyPr/>
                    <a:lstStyle/>
                    <a:p>
                      <a:pPr algn="l" fontAlgn="ctr"/>
                      <a:r>
                        <a:rPr lang="es-PE" sz="1800" b="1" i="0" u="none" strike="noStrike" dirty="0">
                          <a:solidFill>
                            <a:srgbClr val="000000"/>
                          </a:solidFill>
                          <a:effectLst/>
                          <a:latin typeface="Calibri" panose="020F0502020204030204" pitchFamily="34" charset="0"/>
                        </a:rPr>
                        <a:t>Refinería Talara (Petroperú)</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ES" sz="1800" b="1" i="0" u="none" strike="noStrike" dirty="0">
                          <a:solidFill>
                            <a:srgbClr val="000000"/>
                          </a:solidFill>
                          <a:effectLst/>
                          <a:latin typeface="Calibri" panose="020F0502020204030204" pitchFamily="34" charset="0"/>
                        </a:rPr>
                        <a:t>90.0</a:t>
                      </a:r>
                      <a:endParaRPr lang="es-PE" sz="1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075572971"/>
                  </a:ext>
                </a:extLst>
              </a:tr>
              <a:tr h="520811">
                <a:tc>
                  <a:txBody>
                    <a:bodyPr/>
                    <a:lstStyle/>
                    <a:p>
                      <a:pPr algn="l" fontAlgn="ctr"/>
                      <a:r>
                        <a:rPr lang="es-PE" sz="1800" b="1" i="0" u="none" strike="noStrike" dirty="0">
                          <a:solidFill>
                            <a:srgbClr val="000000"/>
                          </a:solidFill>
                          <a:effectLst/>
                          <a:latin typeface="Calibri" panose="020F0502020204030204" pitchFamily="34" charset="0"/>
                        </a:rPr>
                        <a:t>Planta de Abastecimiento de GLP</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dirty="0">
                          <a:solidFill>
                            <a:srgbClr val="000000"/>
                          </a:solidFill>
                          <a:effectLst/>
                          <a:latin typeface="Calibri" panose="020F0502020204030204" pitchFamily="34" charset="0"/>
                        </a:rPr>
                        <a:t>Ucayali</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l" fontAlgn="ctr"/>
                      <a:r>
                        <a:rPr lang="es-PE" sz="1800" b="1" i="0" u="none" strike="noStrike" dirty="0">
                          <a:solidFill>
                            <a:srgbClr val="000000"/>
                          </a:solidFill>
                          <a:effectLst/>
                          <a:latin typeface="Calibri" panose="020F0502020204030204" pitchFamily="34" charset="0"/>
                        </a:rPr>
                        <a:t>Aguaytía</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ctr"/>
                      <a:r>
                        <a:rPr lang="es-PE" sz="1800" b="1" i="0" u="none" strike="noStrike" dirty="0">
                          <a:solidFill>
                            <a:srgbClr val="000000"/>
                          </a:solidFill>
                          <a:effectLst/>
                          <a:latin typeface="Calibri" panose="020F0502020204030204" pitchFamily="34" charset="0"/>
                        </a:rPr>
                        <a:t>20.0</a:t>
                      </a:r>
                    </a:p>
                  </a:txBody>
                  <a:tcPr marL="9525" marR="9525" marT="9525"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65463135"/>
                  </a:ext>
                </a:extLst>
              </a:tr>
            </a:tbl>
          </a:graphicData>
        </a:graphic>
      </p:graphicFrame>
    </p:spTree>
    <p:extLst>
      <p:ext uri="{BB962C8B-B14F-4D97-AF65-F5344CB8AC3E}">
        <p14:creationId xmlns:p14="http://schemas.microsoft.com/office/powerpoint/2010/main" val="3646316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41DF44CD-7507-4E64-A010-596C18AE8C80}" type="slidenum">
              <a:rPr lang="es-PE" smtClean="0"/>
              <a:t>13</a:t>
            </a:fld>
            <a:endParaRPr lang="es-PE"/>
          </a:p>
        </p:txBody>
      </p:sp>
      <p:sp>
        <p:nvSpPr>
          <p:cNvPr id="5" name="CuadroTexto 4"/>
          <p:cNvSpPr txBox="1"/>
          <p:nvPr/>
        </p:nvSpPr>
        <p:spPr>
          <a:xfrm>
            <a:off x="1275308" y="733068"/>
            <a:ext cx="9073008"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Marco de las Existencias de GLP </a:t>
            </a:r>
            <a:r>
              <a:rPr lang="es-ES" sz="2400" b="1" dirty="0">
                <a:solidFill>
                  <a:srgbClr val="144D8D"/>
                </a:solidFill>
              </a:rPr>
              <a:t>(DS 001-94-EM)</a:t>
            </a:r>
            <a:endParaRPr lang="es-ES" sz="2800" b="1" dirty="0">
              <a:solidFill>
                <a:srgbClr val="144D8D"/>
              </a:solidFill>
            </a:endParaRPr>
          </a:p>
        </p:txBody>
      </p:sp>
      <p:grpSp>
        <p:nvGrpSpPr>
          <p:cNvPr id="6" name="Grupo 5"/>
          <p:cNvGrpSpPr/>
          <p:nvPr/>
        </p:nvGrpSpPr>
        <p:grpSpPr>
          <a:xfrm>
            <a:off x="4655840" y="1340768"/>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11" name="CuadroTexto 10">
            <a:extLst>
              <a:ext uri="{FF2B5EF4-FFF2-40B4-BE49-F238E27FC236}">
                <a16:creationId xmlns:a16="http://schemas.microsoft.com/office/drawing/2014/main" id="{86A9EB29-A942-45FB-A8E5-256B04D50616}"/>
              </a:ext>
            </a:extLst>
          </p:cNvPr>
          <p:cNvSpPr txBox="1"/>
          <p:nvPr/>
        </p:nvSpPr>
        <p:spPr>
          <a:xfrm>
            <a:off x="640474" y="1916832"/>
            <a:ext cx="9777019" cy="4093428"/>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La normativa del Subsector contempla la obligación de los agentes que realizan ventas a partir de una Planta de Abastecimiento y que cuenten con capacidad propia o contratada en la misma de mantener </a:t>
            </a:r>
            <a:r>
              <a:rPr kumimoji="0" lang="es-ES" sz="2000"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Existencias Medias </a:t>
            </a:r>
            <a:r>
              <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a:t>
            </a:r>
            <a:r>
              <a:rPr kumimoji="0" lang="es-ES" sz="2000"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15 días </a:t>
            </a:r>
            <a:r>
              <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de despacho promedio de últimos 6 meses) y </a:t>
            </a:r>
            <a:r>
              <a:rPr kumimoji="0" lang="es-ES" sz="2000"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Existencias Mínimas de GLP </a:t>
            </a:r>
            <a:r>
              <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a:t>
            </a:r>
            <a:r>
              <a:rPr kumimoji="0" lang="es-ES" sz="2000"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05 días </a:t>
            </a:r>
            <a:r>
              <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de despacho promedio de últimos 6 meses).</a:t>
            </a:r>
            <a:endParaRPr kumimoji="0" lang="es-ES" sz="2000"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Las </a:t>
            </a:r>
            <a:r>
              <a:rPr kumimoji="0" lang="es-ES" sz="2000"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Existencias Medias</a:t>
            </a:r>
            <a:r>
              <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 se encuentran suspendidas desde 2015, y las </a:t>
            </a:r>
            <a:r>
              <a:rPr kumimoji="0" lang="es-ES" sz="2000"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Existencias Mínimas</a:t>
            </a:r>
            <a:r>
              <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 están fijadas, </a:t>
            </a:r>
            <a:r>
              <a:rPr kumimoji="0" lang="es-ES" sz="2000"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actualmente, en 03 días.</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sz="2000" dirty="0">
                <a:solidFill>
                  <a:srgbClr val="5B9BD5">
                    <a:lumMod val="75000"/>
                  </a:srgbClr>
                </a:solidFill>
              </a:rPr>
              <a:t>La Dirección General de Hidrocarburos tiene facultades para </a:t>
            </a:r>
            <a:r>
              <a:rPr lang="es-ES" sz="2000" b="1" dirty="0">
                <a:solidFill>
                  <a:srgbClr val="5B9BD5">
                    <a:lumMod val="75000"/>
                  </a:srgbClr>
                </a:solidFill>
              </a:rPr>
              <a:t>exonerar las Existencias</a:t>
            </a:r>
            <a:r>
              <a:rPr lang="es-ES" sz="2000" dirty="0">
                <a:solidFill>
                  <a:srgbClr val="5B9BD5">
                    <a:lumMod val="75000"/>
                  </a:srgbClr>
                </a:solidFill>
              </a:rPr>
              <a:t>, en los casos en los que se declare la existencia de una situación que afecte el abastecimiento de GLP.</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777472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67F94C09-4E1D-42EC-9A62-E8F13C4B89C6}"/>
              </a:ext>
            </a:extLst>
          </p:cNvPr>
          <p:cNvGrpSpPr/>
          <p:nvPr/>
        </p:nvGrpSpPr>
        <p:grpSpPr>
          <a:xfrm>
            <a:off x="5159896" y="3645024"/>
            <a:ext cx="4196850" cy="2392902"/>
            <a:chOff x="7570466" y="3447209"/>
            <a:chExt cx="3744416" cy="2188313"/>
          </a:xfrm>
        </p:grpSpPr>
        <p:grpSp>
          <p:nvGrpSpPr>
            <p:cNvPr id="17" name="Grupo 16">
              <a:extLst>
                <a:ext uri="{FF2B5EF4-FFF2-40B4-BE49-F238E27FC236}">
                  <a16:creationId xmlns:a16="http://schemas.microsoft.com/office/drawing/2014/main" id="{DBE7303C-8A9B-4401-824F-7EDDB621E116}"/>
                </a:ext>
              </a:extLst>
            </p:cNvPr>
            <p:cNvGrpSpPr/>
            <p:nvPr/>
          </p:nvGrpSpPr>
          <p:grpSpPr>
            <a:xfrm>
              <a:off x="7570466" y="3447209"/>
              <a:ext cx="3744416" cy="2188313"/>
              <a:chOff x="7248128" y="2975843"/>
              <a:chExt cx="3744416" cy="2188313"/>
            </a:xfrm>
          </p:grpSpPr>
          <p:pic>
            <p:nvPicPr>
              <p:cNvPr id="19" name="Imagen 18">
                <a:extLst>
                  <a:ext uri="{FF2B5EF4-FFF2-40B4-BE49-F238E27FC236}">
                    <a16:creationId xmlns:a16="http://schemas.microsoft.com/office/drawing/2014/main" id="{5963BC26-326B-498E-B476-B8B1D7AD4C17}"/>
                  </a:ext>
                </a:extLst>
              </p:cNvPr>
              <p:cNvPicPr>
                <a:picLocks noChangeAspect="1"/>
              </p:cNvPicPr>
              <p:nvPr/>
            </p:nvPicPr>
            <p:blipFill rotWithShape="1">
              <a:blip r:embed="rId2"/>
              <a:srcRect l="38753" t="19173"/>
              <a:stretch/>
            </p:blipFill>
            <p:spPr>
              <a:xfrm>
                <a:off x="7357796" y="3048072"/>
                <a:ext cx="3634748" cy="2116084"/>
              </a:xfrm>
              <a:prstGeom prst="rect">
                <a:avLst/>
              </a:prstGeom>
            </p:spPr>
          </p:pic>
          <p:sp>
            <p:nvSpPr>
              <p:cNvPr id="20" name="Rectángulo 19">
                <a:extLst>
                  <a:ext uri="{FF2B5EF4-FFF2-40B4-BE49-F238E27FC236}">
                    <a16:creationId xmlns:a16="http://schemas.microsoft.com/office/drawing/2014/main" id="{FD10FEF3-C7BE-4837-9CEF-6698C82DAD74}"/>
                  </a:ext>
                </a:extLst>
              </p:cNvPr>
              <p:cNvSpPr/>
              <p:nvPr/>
            </p:nvSpPr>
            <p:spPr>
              <a:xfrm>
                <a:off x="7248128" y="2975843"/>
                <a:ext cx="792088" cy="741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
          <p:nvSpPr>
            <p:cNvPr id="18" name="Rectángulo 17">
              <a:extLst>
                <a:ext uri="{FF2B5EF4-FFF2-40B4-BE49-F238E27FC236}">
                  <a16:creationId xmlns:a16="http://schemas.microsoft.com/office/drawing/2014/main" id="{21E64507-194C-422E-A6EC-FEF9EDB2A0AA}"/>
                </a:ext>
              </a:extLst>
            </p:cNvPr>
            <p:cNvSpPr/>
            <p:nvPr/>
          </p:nvSpPr>
          <p:spPr>
            <a:xfrm>
              <a:off x="10067076" y="3447209"/>
              <a:ext cx="792088" cy="352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5" name="CuadroTexto 4"/>
          <p:cNvSpPr txBox="1"/>
          <p:nvPr/>
        </p:nvSpPr>
        <p:spPr>
          <a:xfrm>
            <a:off x="2598993" y="641556"/>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Afectaciones a la Cadena de Suministro</a:t>
            </a:r>
          </a:p>
        </p:txBody>
      </p:sp>
      <p:grpSp>
        <p:nvGrpSpPr>
          <p:cNvPr id="6" name="Grupo 5"/>
          <p:cNvGrpSpPr/>
          <p:nvPr/>
        </p:nvGrpSpPr>
        <p:grpSpPr>
          <a:xfrm>
            <a:off x="5362445" y="1164776"/>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11" name="CuadroTexto 10">
            <a:extLst>
              <a:ext uri="{FF2B5EF4-FFF2-40B4-BE49-F238E27FC236}">
                <a16:creationId xmlns:a16="http://schemas.microsoft.com/office/drawing/2014/main" id="{1C7D8288-D68A-4444-9D69-BE435E3AFDE0}"/>
              </a:ext>
            </a:extLst>
          </p:cNvPr>
          <p:cNvSpPr txBox="1"/>
          <p:nvPr/>
        </p:nvSpPr>
        <p:spPr>
          <a:xfrm>
            <a:off x="834989" y="1412776"/>
            <a:ext cx="9437475" cy="1963294"/>
          </a:xfrm>
          <a:prstGeom prst="rect">
            <a:avLst/>
          </a:prstGeom>
          <a:noFill/>
        </p:spPr>
        <p:txBody>
          <a:bodyPr wrap="square" rtlCol="0">
            <a:spAutoFit/>
          </a:bodyPr>
          <a:lstStyle/>
          <a:p>
            <a:pPr marL="342900" lvl="0" indent="-342900">
              <a:lnSpc>
                <a:spcPct val="107000"/>
              </a:lnSpc>
              <a:spcAft>
                <a:spcPts val="800"/>
              </a:spcAft>
              <a:buFont typeface="Wingdings" panose="05000000000000000000" pitchFamily="2" charset="2"/>
              <a:buChar char="Ø"/>
            </a:pPr>
            <a:r>
              <a:rPr lang="es-ES" sz="2400" dirty="0">
                <a:solidFill>
                  <a:srgbClr val="00529A"/>
                </a:solidFill>
              </a:rPr>
              <a:t>Mantenimiento y fallas en las Plantas de Malvinas y Pisco y/o Ductos</a:t>
            </a:r>
            <a:endParaRPr lang="es-PE" sz="2400" dirty="0">
              <a:solidFill>
                <a:srgbClr val="00529A"/>
              </a:solidFill>
            </a:endParaRPr>
          </a:p>
          <a:p>
            <a:pPr marL="342900" lvl="0" indent="-342900">
              <a:lnSpc>
                <a:spcPct val="107000"/>
              </a:lnSpc>
              <a:spcAft>
                <a:spcPts val="800"/>
              </a:spcAft>
              <a:buFont typeface="Wingdings" panose="05000000000000000000" pitchFamily="2" charset="2"/>
              <a:buChar char="Ø"/>
            </a:pPr>
            <a:r>
              <a:rPr lang="es-ES" sz="2400" dirty="0">
                <a:solidFill>
                  <a:srgbClr val="00529A"/>
                </a:solidFill>
              </a:rPr>
              <a:t>Oleajes anómalos</a:t>
            </a:r>
          </a:p>
          <a:p>
            <a:pPr marL="342900" lvl="0" indent="-342900">
              <a:lnSpc>
                <a:spcPct val="107000"/>
              </a:lnSpc>
              <a:spcAft>
                <a:spcPts val="800"/>
              </a:spcAft>
              <a:buFont typeface="Wingdings" panose="05000000000000000000" pitchFamily="2" charset="2"/>
              <a:buChar char="Ø"/>
            </a:pPr>
            <a:r>
              <a:rPr lang="es-ES" sz="2400" dirty="0">
                <a:solidFill>
                  <a:srgbClr val="00529A"/>
                </a:solidFill>
              </a:rPr>
              <a:t>Restricciones en el Canal de Panamá</a:t>
            </a:r>
          </a:p>
          <a:p>
            <a:pPr marL="342900" indent="-342900">
              <a:lnSpc>
                <a:spcPct val="107000"/>
              </a:lnSpc>
              <a:spcAft>
                <a:spcPts val="800"/>
              </a:spcAft>
              <a:buFont typeface="Wingdings" panose="05000000000000000000" pitchFamily="2" charset="2"/>
              <a:buChar char="Ø"/>
            </a:pPr>
            <a:r>
              <a:rPr lang="es-ES" sz="2400" dirty="0">
                <a:solidFill>
                  <a:srgbClr val="00529A"/>
                </a:solidFill>
              </a:rPr>
              <a:t>Bloqueos de carreteras por diversos motivos</a:t>
            </a:r>
            <a:endParaRPr lang="es-PE" sz="2400" dirty="0">
              <a:solidFill>
                <a:srgbClr val="00529A"/>
              </a:solidFill>
            </a:endParaRPr>
          </a:p>
        </p:txBody>
      </p:sp>
      <p:pic>
        <p:nvPicPr>
          <p:cNvPr id="14" name="Imagen 13">
            <a:extLst>
              <a:ext uri="{FF2B5EF4-FFF2-40B4-BE49-F238E27FC236}">
                <a16:creationId xmlns:a16="http://schemas.microsoft.com/office/drawing/2014/main" id="{7469EE2C-0E4B-4A08-A54B-DEEC4B808846}"/>
              </a:ext>
            </a:extLst>
          </p:cNvPr>
          <p:cNvPicPr>
            <a:picLocks noChangeAspect="1"/>
          </p:cNvPicPr>
          <p:nvPr/>
        </p:nvPicPr>
        <p:blipFill>
          <a:blip r:embed="rId3"/>
          <a:stretch>
            <a:fillRect/>
          </a:stretch>
        </p:blipFill>
        <p:spPr>
          <a:xfrm>
            <a:off x="8911360" y="3356992"/>
            <a:ext cx="2585240" cy="2664296"/>
          </a:xfrm>
          <a:prstGeom prst="rect">
            <a:avLst/>
          </a:prstGeom>
        </p:spPr>
      </p:pic>
      <p:graphicFrame>
        <p:nvGraphicFramePr>
          <p:cNvPr id="15" name="Gráfico 14">
            <a:extLst>
              <a:ext uri="{FF2B5EF4-FFF2-40B4-BE49-F238E27FC236}">
                <a16:creationId xmlns:a16="http://schemas.microsoft.com/office/drawing/2014/main" id="{63E99783-229B-4F67-8366-3B87D3CA3802}"/>
              </a:ext>
            </a:extLst>
          </p:cNvPr>
          <p:cNvGraphicFramePr>
            <a:graphicFrameLocks/>
          </p:cNvGraphicFramePr>
          <p:nvPr>
            <p:extLst>
              <p:ext uri="{D42A27DB-BD31-4B8C-83A1-F6EECF244321}">
                <p14:modId xmlns:p14="http://schemas.microsoft.com/office/powerpoint/2010/main" val="1426286874"/>
              </p:ext>
            </p:extLst>
          </p:nvPr>
        </p:nvGraphicFramePr>
        <p:xfrm>
          <a:off x="623392" y="3356992"/>
          <a:ext cx="4613132" cy="28867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6784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839416" y="1249596"/>
            <a:ext cx="5566957" cy="523220"/>
          </a:xfrm>
          <a:prstGeom prst="rect">
            <a:avLst/>
          </a:prstGeom>
          <a:noFill/>
        </p:spPr>
        <p:txBody>
          <a:bodyPr wrap="square" rtlCol="0">
            <a:spAutoFit/>
          </a:bodyPr>
          <a:lstStyle/>
          <a:p>
            <a:pPr lvl="0" fontAlgn="auto">
              <a:spcAft>
                <a:spcPts val="0"/>
              </a:spcAft>
            </a:pPr>
            <a:r>
              <a:rPr lang="es-ES" sz="2800" b="1" dirty="0">
                <a:solidFill>
                  <a:srgbClr val="144D8D"/>
                </a:solidFill>
              </a:rPr>
              <a:t>Cierre de Puertos (Días acumulados)</a:t>
            </a:r>
          </a:p>
        </p:txBody>
      </p:sp>
      <p:grpSp>
        <p:nvGrpSpPr>
          <p:cNvPr id="6" name="Grupo 5"/>
          <p:cNvGrpSpPr/>
          <p:nvPr/>
        </p:nvGrpSpPr>
        <p:grpSpPr>
          <a:xfrm>
            <a:off x="5362445" y="1164776"/>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graphicFrame>
        <p:nvGraphicFramePr>
          <p:cNvPr id="15" name="Tabla 14">
            <a:extLst>
              <a:ext uri="{FF2B5EF4-FFF2-40B4-BE49-F238E27FC236}">
                <a16:creationId xmlns:a16="http://schemas.microsoft.com/office/drawing/2014/main" id="{CDBB5732-C738-4D82-B1E1-19857C6EC035}"/>
              </a:ext>
            </a:extLst>
          </p:cNvPr>
          <p:cNvGraphicFramePr>
            <a:graphicFrameLocks noGrp="1"/>
          </p:cNvGraphicFramePr>
          <p:nvPr>
            <p:extLst>
              <p:ext uri="{D42A27DB-BD31-4B8C-83A1-F6EECF244321}">
                <p14:modId xmlns:p14="http://schemas.microsoft.com/office/powerpoint/2010/main" val="172033712"/>
              </p:ext>
            </p:extLst>
          </p:nvPr>
        </p:nvGraphicFramePr>
        <p:xfrm>
          <a:off x="839416" y="1781366"/>
          <a:ext cx="5817522" cy="4527954"/>
        </p:xfrm>
        <a:graphic>
          <a:graphicData uri="http://schemas.openxmlformats.org/drawingml/2006/table">
            <a:tbl>
              <a:tblPr firstRow="1" bandRow="1"/>
              <a:tblGrid>
                <a:gridCol w="1381678">
                  <a:extLst>
                    <a:ext uri="{9D8B030D-6E8A-4147-A177-3AD203B41FA5}">
                      <a16:colId xmlns:a16="http://schemas.microsoft.com/office/drawing/2014/main" val="68597721"/>
                    </a:ext>
                  </a:extLst>
                </a:gridCol>
                <a:gridCol w="531672">
                  <a:extLst>
                    <a:ext uri="{9D8B030D-6E8A-4147-A177-3AD203B41FA5}">
                      <a16:colId xmlns:a16="http://schemas.microsoft.com/office/drawing/2014/main" val="3491576807"/>
                    </a:ext>
                  </a:extLst>
                </a:gridCol>
                <a:gridCol w="531672">
                  <a:extLst>
                    <a:ext uri="{9D8B030D-6E8A-4147-A177-3AD203B41FA5}">
                      <a16:colId xmlns:a16="http://schemas.microsoft.com/office/drawing/2014/main" val="2469434189"/>
                    </a:ext>
                  </a:extLst>
                </a:gridCol>
                <a:gridCol w="531672">
                  <a:extLst>
                    <a:ext uri="{9D8B030D-6E8A-4147-A177-3AD203B41FA5}">
                      <a16:colId xmlns:a16="http://schemas.microsoft.com/office/drawing/2014/main" val="2538004624"/>
                    </a:ext>
                  </a:extLst>
                </a:gridCol>
                <a:gridCol w="531672">
                  <a:extLst>
                    <a:ext uri="{9D8B030D-6E8A-4147-A177-3AD203B41FA5}">
                      <a16:colId xmlns:a16="http://schemas.microsoft.com/office/drawing/2014/main" val="263130369"/>
                    </a:ext>
                  </a:extLst>
                </a:gridCol>
                <a:gridCol w="531672">
                  <a:extLst>
                    <a:ext uri="{9D8B030D-6E8A-4147-A177-3AD203B41FA5}">
                      <a16:colId xmlns:a16="http://schemas.microsoft.com/office/drawing/2014/main" val="3145078415"/>
                    </a:ext>
                  </a:extLst>
                </a:gridCol>
                <a:gridCol w="598131">
                  <a:extLst>
                    <a:ext uri="{9D8B030D-6E8A-4147-A177-3AD203B41FA5}">
                      <a16:colId xmlns:a16="http://schemas.microsoft.com/office/drawing/2014/main" val="360635738"/>
                    </a:ext>
                  </a:extLst>
                </a:gridCol>
                <a:gridCol w="531672">
                  <a:extLst>
                    <a:ext uri="{9D8B030D-6E8A-4147-A177-3AD203B41FA5}">
                      <a16:colId xmlns:a16="http://schemas.microsoft.com/office/drawing/2014/main" val="1776559024"/>
                    </a:ext>
                  </a:extLst>
                </a:gridCol>
                <a:gridCol w="647681">
                  <a:extLst>
                    <a:ext uri="{9D8B030D-6E8A-4147-A177-3AD203B41FA5}">
                      <a16:colId xmlns:a16="http://schemas.microsoft.com/office/drawing/2014/main" val="3831702830"/>
                    </a:ext>
                  </a:extLst>
                </a:gridCol>
              </a:tblGrid>
              <a:tr h="294090">
                <a:tc>
                  <a:txBody>
                    <a:bodyPr/>
                    <a:lstStyle/>
                    <a:p>
                      <a:pPr algn="ctr" fontAlgn="b"/>
                      <a:r>
                        <a:rPr lang="es-PE" sz="1200" b="1" i="0" u="none" strike="noStrike" dirty="0">
                          <a:solidFill>
                            <a:schemeClr val="bg1"/>
                          </a:solidFill>
                          <a:effectLst/>
                          <a:latin typeface="Calibri" panose="020F0502020204030204" pitchFamily="34" charset="0"/>
                        </a:rPr>
                        <a:t>MUELLE</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2F5498"/>
                    </a:solidFill>
                  </a:tcPr>
                </a:tc>
                <a:tc>
                  <a:txBody>
                    <a:bodyPr/>
                    <a:lstStyle/>
                    <a:p>
                      <a:pPr algn="ctr" fontAlgn="ctr"/>
                      <a:r>
                        <a:rPr lang="es-PE" sz="1200" b="1" i="0" u="none" strike="noStrike" dirty="0">
                          <a:solidFill>
                            <a:schemeClr val="bg1"/>
                          </a:solidFill>
                          <a:effectLst/>
                          <a:latin typeface="Calibri" panose="020F0502020204030204" pitchFamily="34" charset="0"/>
                        </a:rPr>
                        <a:t>2016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2F5498"/>
                    </a:solidFill>
                  </a:tcPr>
                </a:tc>
                <a:tc>
                  <a:txBody>
                    <a:bodyPr/>
                    <a:lstStyle/>
                    <a:p>
                      <a:pPr algn="ctr" fontAlgn="ctr"/>
                      <a:r>
                        <a:rPr lang="es-PE" sz="1200" b="1" i="0" u="none" strike="noStrike" dirty="0">
                          <a:solidFill>
                            <a:schemeClr val="bg1"/>
                          </a:solidFill>
                          <a:effectLst/>
                          <a:latin typeface="Calibri" panose="020F0502020204030204" pitchFamily="34" charset="0"/>
                        </a:rPr>
                        <a:t>2017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2F5498"/>
                    </a:solidFill>
                  </a:tcPr>
                </a:tc>
                <a:tc>
                  <a:txBody>
                    <a:bodyPr/>
                    <a:lstStyle/>
                    <a:p>
                      <a:pPr algn="ctr" fontAlgn="ctr"/>
                      <a:r>
                        <a:rPr lang="es-PE" sz="1200" b="1" i="0" u="none" strike="noStrike" dirty="0">
                          <a:solidFill>
                            <a:schemeClr val="bg1"/>
                          </a:solidFill>
                          <a:effectLst/>
                          <a:latin typeface="Calibri" panose="020F0502020204030204" pitchFamily="34" charset="0"/>
                        </a:rPr>
                        <a:t>2018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2F5498"/>
                    </a:solidFill>
                  </a:tcPr>
                </a:tc>
                <a:tc>
                  <a:txBody>
                    <a:bodyPr/>
                    <a:lstStyle/>
                    <a:p>
                      <a:pPr algn="ctr" fontAlgn="ctr"/>
                      <a:r>
                        <a:rPr lang="es-PE" sz="1200" b="1" i="0" u="none" strike="noStrike" dirty="0">
                          <a:solidFill>
                            <a:schemeClr val="bg1"/>
                          </a:solidFill>
                          <a:effectLst/>
                          <a:latin typeface="Calibri" panose="020F0502020204030204" pitchFamily="34" charset="0"/>
                        </a:rPr>
                        <a:t>2019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2F5498"/>
                    </a:solidFill>
                  </a:tcPr>
                </a:tc>
                <a:tc>
                  <a:txBody>
                    <a:bodyPr/>
                    <a:lstStyle/>
                    <a:p>
                      <a:pPr algn="ctr" fontAlgn="ctr"/>
                      <a:r>
                        <a:rPr lang="es-PE" sz="1200" b="1" i="0" u="none" strike="noStrike" dirty="0">
                          <a:solidFill>
                            <a:schemeClr val="bg1"/>
                          </a:solidFill>
                          <a:effectLst/>
                          <a:latin typeface="Calibri" panose="020F0502020204030204" pitchFamily="34" charset="0"/>
                        </a:rPr>
                        <a:t>2020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2F5498"/>
                    </a:solidFill>
                  </a:tcPr>
                </a:tc>
                <a:tc>
                  <a:txBody>
                    <a:bodyPr/>
                    <a:lstStyle/>
                    <a:p>
                      <a:pPr algn="ctr" fontAlgn="ctr"/>
                      <a:r>
                        <a:rPr lang="es-PE" sz="1200" b="1" i="0" u="none" strike="noStrike" dirty="0">
                          <a:solidFill>
                            <a:schemeClr val="bg1"/>
                          </a:solidFill>
                          <a:effectLst/>
                          <a:latin typeface="Calibri" panose="020F0502020204030204" pitchFamily="34" charset="0"/>
                        </a:rPr>
                        <a:t>2021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2F5498"/>
                    </a:solidFill>
                  </a:tcPr>
                </a:tc>
                <a:tc>
                  <a:txBody>
                    <a:bodyPr/>
                    <a:lstStyle/>
                    <a:p>
                      <a:pPr algn="ctr" fontAlgn="ctr"/>
                      <a:r>
                        <a:rPr lang="es-PE" sz="1200" b="1" i="0" u="none" strike="noStrike" dirty="0">
                          <a:solidFill>
                            <a:schemeClr val="bg1"/>
                          </a:solidFill>
                          <a:effectLst/>
                          <a:latin typeface="Calibri" panose="020F0502020204030204" pitchFamily="34" charset="0"/>
                        </a:rPr>
                        <a:t>2022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2F5498"/>
                    </a:solidFill>
                  </a:tcPr>
                </a:tc>
                <a:tc>
                  <a:txBody>
                    <a:bodyPr/>
                    <a:lstStyle/>
                    <a:p>
                      <a:pPr algn="ctr" fontAlgn="ctr"/>
                      <a:r>
                        <a:rPr lang="es-PE" sz="1200" b="1" i="0" u="none" strike="noStrike" dirty="0">
                          <a:solidFill>
                            <a:schemeClr val="bg1"/>
                          </a:solidFill>
                          <a:effectLst/>
                          <a:latin typeface="Calibri" panose="020F0502020204030204" pitchFamily="34" charset="0"/>
                        </a:rPr>
                        <a:t>a Set 2023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2F5498"/>
                    </a:solidFill>
                  </a:tcPr>
                </a:tc>
                <a:extLst>
                  <a:ext uri="{0D108BD9-81ED-4DB2-BD59-A6C34878D82A}">
                    <a16:rowId xmlns:a16="http://schemas.microsoft.com/office/drawing/2014/main" val="1152070496"/>
                  </a:ext>
                </a:extLst>
              </a:tr>
              <a:tr h="256418">
                <a:tc>
                  <a:txBody>
                    <a:bodyPr/>
                    <a:lstStyle/>
                    <a:p>
                      <a:pPr algn="l" fontAlgn="b"/>
                      <a:r>
                        <a:rPr lang="es-PE" sz="1100" b="0" i="0" u="none" strike="noStrike" dirty="0">
                          <a:solidFill>
                            <a:srgbClr val="000000"/>
                          </a:solidFill>
                          <a:effectLst/>
                          <a:latin typeface="Calibri" panose="020F0502020204030204" pitchFamily="34" charset="0"/>
                        </a:rPr>
                        <a:t>TALARA-TSM</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127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158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47885510"/>
                  </a:ext>
                </a:extLst>
              </a:tr>
              <a:tr h="210306">
                <a:tc>
                  <a:txBody>
                    <a:bodyPr/>
                    <a:lstStyle/>
                    <a:p>
                      <a:pPr algn="l" fontAlgn="b"/>
                      <a:r>
                        <a:rPr lang="es-PE" sz="1100" b="0" i="0" u="none" strike="noStrike" dirty="0">
                          <a:solidFill>
                            <a:srgbClr val="000000"/>
                          </a:solidFill>
                          <a:effectLst/>
                          <a:latin typeface="Calibri" panose="020F0502020204030204" pitchFamily="34" charset="0"/>
                        </a:rPr>
                        <a:t>MELCHORITA (LNG)</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115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107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122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131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3596709945"/>
                  </a:ext>
                </a:extLst>
              </a:tr>
              <a:tr h="221742">
                <a:tc>
                  <a:txBody>
                    <a:bodyPr/>
                    <a:lstStyle/>
                    <a:p>
                      <a:pPr algn="l" fontAlgn="b"/>
                      <a:r>
                        <a:rPr lang="es-PE" sz="1100" b="0" i="0" u="none" strike="noStrike" dirty="0">
                          <a:solidFill>
                            <a:srgbClr val="000000"/>
                          </a:solidFill>
                          <a:effectLst/>
                          <a:latin typeface="Calibri" panose="020F0502020204030204" pitchFamily="34" charset="0"/>
                        </a:rPr>
                        <a:t>TALARA-MCL</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105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116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146288539"/>
                  </a:ext>
                </a:extLst>
              </a:tr>
              <a:tr h="216024">
                <a:tc>
                  <a:txBody>
                    <a:bodyPr/>
                    <a:lstStyle/>
                    <a:p>
                      <a:pPr algn="l" fontAlgn="b"/>
                      <a:r>
                        <a:rPr lang="es-PE" sz="1100" b="0" i="0" u="none" strike="noStrike" dirty="0">
                          <a:solidFill>
                            <a:srgbClr val="000000"/>
                          </a:solidFill>
                          <a:effectLst/>
                          <a:latin typeface="Calibri" panose="020F0502020204030204" pitchFamily="34" charset="0"/>
                        </a:rPr>
                        <a:t>SALAVERRY</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135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117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36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60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8571074"/>
                  </a:ext>
                </a:extLst>
              </a:tr>
              <a:tr h="216024">
                <a:tc>
                  <a:txBody>
                    <a:bodyPr/>
                    <a:lstStyle/>
                    <a:p>
                      <a:pPr algn="l" fontAlgn="b"/>
                      <a:r>
                        <a:rPr lang="es-PE" sz="1100" b="0" i="0" u="none" strike="noStrike" dirty="0">
                          <a:solidFill>
                            <a:srgbClr val="000000"/>
                          </a:solidFill>
                          <a:effectLst/>
                          <a:latin typeface="Calibri" panose="020F0502020204030204" pitchFamily="34" charset="0"/>
                        </a:rPr>
                        <a:t>MOLLENDO</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63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61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155267382"/>
                  </a:ext>
                </a:extLst>
              </a:tr>
              <a:tr h="216024">
                <a:tc>
                  <a:txBody>
                    <a:bodyPr/>
                    <a:lstStyle/>
                    <a:p>
                      <a:pPr algn="l" fontAlgn="b"/>
                      <a:r>
                        <a:rPr lang="es-PE" sz="1100" b="0" i="0" u="none" strike="noStrike" dirty="0">
                          <a:solidFill>
                            <a:srgbClr val="000000"/>
                          </a:solidFill>
                          <a:effectLst/>
                          <a:latin typeface="Calibri" panose="020F0502020204030204" pitchFamily="34" charset="0"/>
                        </a:rPr>
                        <a:t>ETEN</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62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35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ES" sz="1100" b="0" i="0" u="none" strike="noStrike" dirty="0">
                          <a:solidFill>
                            <a:srgbClr val="000000"/>
                          </a:solidFill>
                          <a:effectLst/>
                          <a:latin typeface="Calibri" panose="020F0502020204030204" pitchFamily="34" charset="0"/>
                        </a:rPr>
                        <a:t>2</a:t>
                      </a:r>
                      <a:r>
                        <a:rPr lang="es-PE"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2189367189"/>
                  </a:ext>
                </a:extLst>
              </a:tr>
              <a:tr h="232794">
                <a:tc>
                  <a:txBody>
                    <a:bodyPr/>
                    <a:lstStyle/>
                    <a:p>
                      <a:pPr algn="l" fontAlgn="b"/>
                      <a:r>
                        <a:rPr lang="es-PE" sz="1100" b="0" i="0" u="none" strike="noStrike" dirty="0">
                          <a:solidFill>
                            <a:srgbClr val="000000"/>
                          </a:solidFill>
                          <a:effectLst/>
                          <a:latin typeface="Calibri" panose="020F0502020204030204" pitchFamily="34" charset="0"/>
                        </a:rPr>
                        <a:t>ILO</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60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63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823296731"/>
                  </a:ext>
                </a:extLst>
              </a:tr>
              <a:tr h="220183">
                <a:tc>
                  <a:txBody>
                    <a:bodyPr/>
                    <a:lstStyle/>
                    <a:p>
                      <a:pPr algn="l" fontAlgn="b"/>
                      <a:r>
                        <a:rPr lang="es-PE" sz="1100" b="0" i="0" u="none" strike="noStrike" dirty="0">
                          <a:solidFill>
                            <a:srgbClr val="000000"/>
                          </a:solidFill>
                          <a:effectLst/>
                          <a:latin typeface="Calibri" panose="020F0502020204030204" pitchFamily="34" charset="0"/>
                        </a:rPr>
                        <a:t>CONCHÁN</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35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2107891576"/>
                  </a:ext>
                </a:extLst>
              </a:tr>
              <a:tr h="232794">
                <a:tc>
                  <a:txBody>
                    <a:bodyPr/>
                    <a:lstStyle/>
                    <a:p>
                      <a:pPr algn="l" fontAlgn="b"/>
                      <a:r>
                        <a:rPr lang="es-PE" sz="1100" b="0" i="0" u="none" strike="noStrike" dirty="0">
                          <a:solidFill>
                            <a:srgbClr val="000000"/>
                          </a:solidFill>
                          <a:effectLst/>
                          <a:latin typeface="Calibri" panose="020F0502020204030204" pitchFamily="34" charset="0"/>
                        </a:rPr>
                        <a:t>LA PAMPILLA</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61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4239637695"/>
                  </a:ext>
                </a:extLst>
              </a:tr>
              <a:tr h="239648">
                <a:tc>
                  <a:txBody>
                    <a:bodyPr/>
                    <a:lstStyle/>
                    <a:p>
                      <a:pPr algn="l" fontAlgn="b"/>
                      <a:r>
                        <a:rPr lang="es-PE" sz="1100" b="0" i="0" u="none" strike="noStrike" dirty="0">
                          <a:solidFill>
                            <a:srgbClr val="000000"/>
                          </a:solidFill>
                          <a:effectLst/>
                          <a:latin typeface="Calibri" panose="020F0502020204030204" pitchFamily="34" charset="0"/>
                        </a:rPr>
                        <a:t>SUPE</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50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39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34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2554937430"/>
                  </a:ext>
                </a:extLst>
              </a:tr>
              <a:tr h="209170">
                <a:tc>
                  <a:txBody>
                    <a:bodyPr/>
                    <a:lstStyle/>
                    <a:p>
                      <a:pPr algn="l" fontAlgn="b"/>
                      <a:r>
                        <a:rPr lang="es-PE" sz="1100" b="1" i="0" u="none" strike="noStrike" dirty="0">
                          <a:solidFill>
                            <a:srgbClr val="000000"/>
                          </a:solidFill>
                          <a:effectLst/>
                          <a:latin typeface="Calibri" panose="020F0502020204030204" pitchFamily="34" charset="0"/>
                        </a:rPr>
                        <a:t>SOLGAS</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42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45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53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26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21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43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23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63344739"/>
                  </a:ext>
                </a:extLst>
              </a:tr>
              <a:tr h="249564">
                <a:tc>
                  <a:txBody>
                    <a:bodyPr/>
                    <a:lstStyle/>
                    <a:p>
                      <a:pPr algn="l" fontAlgn="b"/>
                      <a:r>
                        <a:rPr lang="es-PE" sz="1100" b="1" i="0" u="none" strike="noStrike" dirty="0">
                          <a:solidFill>
                            <a:srgbClr val="000000"/>
                          </a:solidFill>
                          <a:effectLst/>
                          <a:latin typeface="Calibri" panose="020F0502020204030204" pitchFamily="34" charset="0"/>
                        </a:rPr>
                        <a:t>ZETA GAS</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42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45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27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19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24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43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21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46540154"/>
                  </a:ext>
                </a:extLst>
              </a:tr>
              <a:tr h="208341">
                <a:tc>
                  <a:txBody>
                    <a:bodyPr/>
                    <a:lstStyle/>
                    <a:p>
                      <a:pPr algn="l" fontAlgn="b"/>
                      <a:r>
                        <a:rPr lang="es-PE" sz="1100" b="0" i="0" u="none" strike="noStrike" dirty="0">
                          <a:solidFill>
                            <a:srgbClr val="000000"/>
                          </a:solidFill>
                          <a:effectLst/>
                          <a:latin typeface="Calibri" panose="020F0502020204030204" pitchFamily="34" charset="0"/>
                        </a:rPr>
                        <a:t>CHIMBOTE</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endParaRPr lang="es-PE"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45</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37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520086564"/>
                  </a:ext>
                </a:extLst>
              </a:tr>
              <a:tr h="216024">
                <a:tc>
                  <a:txBody>
                    <a:bodyPr/>
                    <a:lstStyle/>
                    <a:p>
                      <a:pPr algn="l" fontAlgn="b"/>
                      <a:r>
                        <a:rPr lang="es-PE" sz="1100" b="1" i="0" u="none" strike="noStrike" dirty="0">
                          <a:solidFill>
                            <a:srgbClr val="000000"/>
                          </a:solidFill>
                          <a:effectLst/>
                          <a:latin typeface="Calibri" panose="020F0502020204030204" pitchFamily="34" charset="0"/>
                        </a:rPr>
                        <a:t>PLUSPETROL</a:t>
                      </a:r>
                    </a:p>
                  </a:txBody>
                  <a:tcPr marL="0" marR="0" marT="0"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22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60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10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s-PE" sz="1100" b="1" i="0" u="none" strike="noStrike" dirty="0">
                          <a:solidFill>
                            <a:srgbClr val="000000"/>
                          </a:solidFill>
                          <a:effectLst/>
                          <a:latin typeface="Calibri" panose="020F0502020204030204" pitchFamily="34" charset="0"/>
                        </a:rPr>
                        <a:t>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46113604"/>
                  </a:ext>
                </a:extLst>
              </a:tr>
              <a:tr h="216024">
                <a:tc>
                  <a:txBody>
                    <a:bodyPr/>
                    <a:lstStyle/>
                    <a:p>
                      <a:pPr algn="l" fontAlgn="b"/>
                      <a:r>
                        <a:rPr lang="es-PE" sz="1000" b="0" i="0" u="none" strike="noStrike" dirty="0">
                          <a:solidFill>
                            <a:srgbClr val="000000"/>
                          </a:solidFill>
                          <a:effectLst/>
                          <a:latin typeface="Calibri" panose="020F0502020204030204" pitchFamily="34" charset="0"/>
                        </a:rPr>
                        <a:t>PISCO</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60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2761914796"/>
                  </a:ext>
                </a:extLst>
              </a:tr>
              <a:tr h="216024">
                <a:tc>
                  <a:txBody>
                    <a:bodyPr/>
                    <a:lstStyle/>
                    <a:p>
                      <a:pPr algn="l" fontAlgn="b"/>
                      <a:r>
                        <a:rPr lang="es-PE" sz="1000" b="0" i="0" u="none" strike="noStrike" dirty="0">
                          <a:solidFill>
                            <a:srgbClr val="000000"/>
                          </a:solidFill>
                          <a:effectLst/>
                          <a:latin typeface="Calibri" panose="020F0502020204030204" pitchFamily="34" charset="0"/>
                        </a:rPr>
                        <a:t>BAYOVAR</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22</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28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170029746"/>
                  </a:ext>
                </a:extLst>
              </a:tr>
              <a:tr h="288032">
                <a:tc>
                  <a:txBody>
                    <a:bodyPr/>
                    <a:lstStyle/>
                    <a:p>
                      <a:pPr algn="l" fontAlgn="b"/>
                      <a:r>
                        <a:rPr lang="es-PE" sz="1000" b="0" i="0" u="none" strike="noStrike" dirty="0">
                          <a:solidFill>
                            <a:srgbClr val="000000"/>
                          </a:solidFill>
                          <a:effectLst/>
                          <a:latin typeface="Calibri" panose="020F0502020204030204" pitchFamily="34" charset="0"/>
                        </a:rPr>
                        <a:t>CALLAO (MUELLE 7)</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4</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0" i="0" u="none" strike="noStrike" dirty="0">
                          <a:solidFill>
                            <a:srgbClr val="000000"/>
                          </a:solidFill>
                          <a:effectLst/>
                          <a:latin typeface="Calibri" panose="020F0502020204030204" pitchFamily="34" charset="0"/>
                        </a:rPr>
                        <a:t>10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70061420"/>
                  </a:ext>
                </a:extLst>
              </a:tr>
              <a:tr h="287533">
                <a:tc>
                  <a:txBody>
                    <a:bodyPr/>
                    <a:lstStyle/>
                    <a:p>
                      <a:pPr algn="l" fontAlgn="b"/>
                      <a:r>
                        <a:rPr lang="pt-BR" sz="1000" b="1" i="0" u="none" strike="noStrike" dirty="0">
                          <a:solidFill>
                            <a:srgbClr val="000000"/>
                          </a:solidFill>
                          <a:effectLst/>
                          <a:latin typeface="Calibri" panose="020F0502020204030204" pitchFamily="34" charset="0"/>
                        </a:rPr>
                        <a:t>Total dias de </a:t>
                      </a:r>
                      <a:r>
                        <a:rPr lang="pt-BR" sz="1000" b="1" i="0" u="none" strike="noStrike" dirty="0" err="1">
                          <a:solidFill>
                            <a:srgbClr val="000000"/>
                          </a:solidFill>
                          <a:effectLst/>
                          <a:latin typeface="Calibri" panose="020F0502020204030204" pitchFamily="34" charset="0"/>
                        </a:rPr>
                        <a:t>cierre</a:t>
                      </a:r>
                      <a:r>
                        <a:rPr lang="pt-BR" sz="1000" b="1" i="0" u="none" strike="noStrike" dirty="0">
                          <a:solidFill>
                            <a:srgbClr val="000000"/>
                          </a:solidFill>
                          <a:effectLst/>
                          <a:latin typeface="Calibri" panose="020F0502020204030204" pitchFamily="34" charset="0"/>
                        </a:rPr>
                        <a:t> anual</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1" i="0" u="none" strike="noStrike" dirty="0">
                          <a:solidFill>
                            <a:srgbClr val="000000"/>
                          </a:solidFill>
                          <a:effectLst/>
                          <a:latin typeface="Calibri" panose="020F0502020204030204" pitchFamily="34" charset="0"/>
                        </a:rPr>
                        <a:t>830</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1" i="0" u="none" strike="noStrike" dirty="0">
                          <a:solidFill>
                            <a:srgbClr val="000000"/>
                          </a:solidFill>
                          <a:effectLst/>
                          <a:latin typeface="Calibri" panose="020F0502020204030204" pitchFamily="34" charset="0"/>
                        </a:rPr>
                        <a:t>946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1" i="0" u="none" strike="noStrike" dirty="0">
                          <a:solidFill>
                            <a:srgbClr val="000000"/>
                          </a:solidFill>
                          <a:effectLst/>
                          <a:latin typeface="Calibri" panose="020F0502020204030204" pitchFamily="34" charset="0"/>
                        </a:rPr>
                        <a:t>923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1" i="0" u="none" strike="noStrike" dirty="0">
                          <a:solidFill>
                            <a:srgbClr val="000000"/>
                          </a:solidFill>
                          <a:effectLst/>
                          <a:latin typeface="Calibri" panose="020F0502020204030204" pitchFamily="34" charset="0"/>
                        </a:rPr>
                        <a:t>653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1" i="0" u="none" strike="noStrike" dirty="0">
                          <a:solidFill>
                            <a:srgbClr val="000000"/>
                          </a:solidFill>
                          <a:effectLst/>
                          <a:latin typeface="Calibri" panose="020F0502020204030204" pitchFamily="34" charset="0"/>
                        </a:rPr>
                        <a:t>623</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1" i="0" u="none" strike="noStrike" dirty="0">
                          <a:solidFill>
                            <a:srgbClr val="000000"/>
                          </a:solidFill>
                          <a:effectLst/>
                          <a:latin typeface="Calibri" panose="020F0502020204030204" pitchFamily="34" charset="0"/>
                        </a:rPr>
                        <a:t>1,021</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1" i="0" u="none" strike="noStrike" dirty="0">
                          <a:solidFill>
                            <a:srgbClr val="000000"/>
                          </a:solidFill>
                          <a:effectLst/>
                          <a:latin typeface="Calibri" panose="020F0502020204030204" pitchFamily="34" charset="0"/>
                        </a:rPr>
                        <a:t>816</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fontAlgn="ctr"/>
                      <a:r>
                        <a:rPr lang="es-PE" sz="1100" b="1" i="0" u="none" strike="noStrike" dirty="0">
                          <a:solidFill>
                            <a:srgbClr val="000000"/>
                          </a:solidFill>
                          <a:effectLst/>
                          <a:latin typeface="Calibri" panose="020F0502020204030204" pitchFamily="34" charset="0"/>
                        </a:rPr>
                        <a:t>448</a:t>
                      </a:r>
                    </a:p>
                  </a:txBody>
                  <a:tcPr marL="9525" marR="9525" marT="9525" marB="0" anchor="ctr">
                    <a:lnL w="12700" cap="flat" cmpd="sng" algn="ctr">
                      <a:solidFill>
                        <a:srgbClr val="2F5498"/>
                      </a:solidFill>
                      <a:prstDash val="solid"/>
                      <a:round/>
                      <a:headEnd type="none" w="med" len="med"/>
                      <a:tailEnd type="none" w="med" len="med"/>
                    </a:lnL>
                    <a:lnR w="12700" cap="flat" cmpd="sng" algn="ctr">
                      <a:solidFill>
                        <a:srgbClr val="2F5498"/>
                      </a:solidFill>
                      <a:prstDash val="solid"/>
                      <a:round/>
                      <a:headEnd type="none" w="med" len="med"/>
                      <a:tailEnd type="none" w="med" len="med"/>
                    </a:lnR>
                    <a:lnT w="12700" cap="flat" cmpd="sng" algn="ctr">
                      <a:solidFill>
                        <a:srgbClr val="2F5498"/>
                      </a:solidFill>
                      <a:prstDash val="solid"/>
                      <a:round/>
                      <a:headEnd type="none" w="med" len="med"/>
                      <a:tailEnd type="none" w="med" len="med"/>
                    </a:lnT>
                    <a:lnB w="12700" cap="flat" cmpd="sng" algn="ctr">
                      <a:solidFill>
                        <a:srgbClr val="2F5498"/>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4249591575"/>
                  </a:ext>
                </a:extLst>
              </a:tr>
            </a:tbl>
          </a:graphicData>
        </a:graphic>
      </p:graphicFrame>
      <p:pic>
        <p:nvPicPr>
          <p:cNvPr id="2" name="Imagen 1">
            <a:extLst>
              <a:ext uri="{FF2B5EF4-FFF2-40B4-BE49-F238E27FC236}">
                <a16:creationId xmlns:a16="http://schemas.microsoft.com/office/drawing/2014/main" id="{8ABB7E18-C4AD-4F2D-88FE-B9D460EDF015}"/>
              </a:ext>
            </a:extLst>
          </p:cNvPr>
          <p:cNvPicPr>
            <a:picLocks noChangeAspect="1"/>
          </p:cNvPicPr>
          <p:nvPr/>
        </p:nvPicPr>
        <p:blipFill rotWithShape="1">
          <a:blip r:embed="rId2"/>
          <a:srcRect l="54371" t="35426" r="5922" b="17031"/>
          <a:stretch/>
        </p:blipFill>
        <p:spPr>
          <a:xfrm>
            <a:off x="6816079" y="2708920"/>
            <a:ext cx="4393557" cy="2984304"/>
          </a:xfrm>
          <a:prstGeom prst="rect">
            <a:avLst/>
          </a:prstGeom>
        </p:spPr>
      </p:pic>
      <p:sp>
        <p:nvSpPr>
          <p:cNvPr id="12" name="CuadroTexto 11">
            <a:extLst>
              <a:ext uri="{FF2B5EF4-FFF2-40B4-BE49-F238E27FC236}">
                <a16:creationId xmlns:a16="http://schemas.microsoft.com/office/drawing/2014/main" id="{56893140-9D63-487E-9E54-FC214FB4B9D8}"/>
              </a:ext>
            </a:extLst>
          </p:cNvPr>
          <p:cNvSpPr txBox="1"/>
          <p:nvPr/>
        </p:nvSpPr>
        <p:spPr>
          <a:xfrm>
            <a:off x="2751393" y="601524"/>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Afectaciones a la Cadena de Suministro</a:t>
            </a:r>
          </a:p>
        </p:txBody>
      </p:sp>
    </p:spTree>
    <p:extLst>
      <p:ext uri="{BB962C8B-B14F-4D97-AF65-F5344CB8AC3E}">
        <p14:creationId xmlns:p14="http://schemas.microsoft.com/office/powerpoint/2010/main" val="694011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26797" y="689004"/>
            <a:ext cx="11085827" cy="461665"/>
          </a:xfrm>
          <a:prstGeom prst="rect">
            <a:avLst/>
          </a:prstGeom>
          <a:noFill/>
        </p:spPr>
        <p:txBody>
          <a:bodyPr wrap="square" rtlCol="0">
            <a:spAutoFit/>
          </a:bodyPr>
          <a:lstStyle/>
          <a:p>
            <a:pPr lvl="0" algn="ctr" fontAlgn="auto">
              <a:spcAft>
                <a:spcPts val="0"/>
              </a:spcAft>
            </a:pPr>
            <a:r>
              <a:rPr lang="es-ES" sz="2400" b="1" dirty="0">
                <a:solidFill>
                  <a:srgbClr val="144D8D"/>
                </a:solidFill>
              </a:rPr>
              <a:t>Fiscalización de agentes de la cadena de comercialización de GLP</a:t>
            </a:r>
          </a:p>
        </p:txBody>
      </p:sp>
      <p:grpSp>
        <p:nvGrpSpPr>
          <p:cNvPr id="6" name="Grupo 5"/>
          <p:cNvGrpSpPr/>
          <p:nvPr/>
        </p:nvGrpSpPr>
        <p:grpSpPr>
          <a:xfrm>
            <a:off x="5362445" y="1164776"/>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18" name="Marcador de contenido 2">
            <a:extLst>
              <a:ext uri="{FF2B5EF4-FFF2-40B4-BE49-F238E27FC236}">
                <a16:creationId xmlns:a16="http://schemas.microsoft.com/office/drawing/2014/main" id="{FD571EB4-2269-4911-8A00-29EF1C56C84A}"/>
              </a:ext>
            </a:extLst>
          </p:cNvPr>
          <p:cNvSpPr>
            <a:spLocks noGrp="1"/>
          </p:cNvSpPr>
          <p:nvPr>
            <p:ph idx="1"/>
          </p:nvPr>
        </p:nvSpPr>
        <p:spPr>
          <a:xfrm>
            <a:off x="626797" y="3573016"/>
            <a:ext cx="10263535" cy="1140044"/>
          </a:xfrm>
        </p:spPr>
        <p:txBody>
          <a:bodyPr>
            <a:noAutofit/>
          </a:bodyPr>
          <a:lstStyle/>
          <a:p>
            <a:pPr marL="0" indent="0" algn="just">
              <a:lnSpc>
                <a:spcPct val="100000"/>
              </a:lnSpc>
              <a:spcBef>
                <a:spcPts val="0"/>
              </a:spcBef>
              <a:buNone/>
            </a:pPr>
            <a:r>
              <a:rPr lang="es-ES" sz="1800" b="1" dirty="0">
                <a:solidFill>
                  <a:srgbClr val="00529A"/>
                </a:solidFill>
              </a:rPr>
              <a:t>Reducir asimetría de la información para evitar la especulación:</a:t>
            </a:r>
            <a:endParaRPr lang="es-PE" sz="1800" b="1" dirty="0">
              <a:solidFill>
                <a:srgbClr val="00529A"/>
              </a:solidFill>
            </a:endParaRPr>
          </a:p>
          <a:p>
            <a:pPr algn="just">
              <a:lnSpc>
                <a:spcPct val="100000"/>
              </a:lnSpc>
              <a:spcBef>
                <a:spcPts val="0"/>
              </a:spcBef>
            </a:pPr>
            <a:r>
              <a:rPr lang="es-ES" sz="1800" dirty="0">
                <a:solidFill>
                  <a:srgbClr val="00529A"/>
                </a:solidFill>
              </a:rPr>
              <a:t>Notas de prensa informativa a través de las redes sociales y diarios locales.</a:t>
            </a:r>
          </a:p>
          <a:p>
            <a:pPr algn="just">
              <a:lnSpc>
                <a:spcPct val="100000"/>
              </a:lnSpc>
              <a:spcBef>
                <a:spcPts val="0"/>
              </a:spcBef>
            </a:pPr>
            <a:r>
              <a:rPr lang="es-ES" sz="1800" dirty="0">
                <a:solidFill>
                  <a:srgbClr val="00529A"/>
                </a:solidFill>
              </a:rPr>
              <a:t>Participación en entrevistas con noticieros locales.</a:t>
            </a:r>
          </a:p>
          <a:p>
            <a:pPr algn="just">
              <a:lnSpc>
                <a:spcPct val="100000"/>
              </a:lnSpc>
              <a:spcBef>
                <a:spcPts val="0"/>
              </a:spcBef>
            </a:pPr>
            <a:r>
              <a:rPr lang="es-ES" sz="1800" dirty="0">
                <a:solidFill>
                  <a:srgbClr val="00529A"/>
                </a:solidFill>
              </a:rPr>
              <a:t>Proveer información sobre el abastecimiento de GLP al MINEM.</a:t>
            </a:r>
          </a:p>
          <a:p>
            <a:pPr algn="just">
              <a:lnSpc>
                <a:spcPct val="100000"/>
              </a:lnSpc>
              <a:spcBef>
                <a:spcPts val="0"/>
              </a:spcBef>
            </a:pPr>
            <a:endParaRPr lang="es-ES" sz="1800" dirty="0">
              <a:solidFill>
                <a:srgbClr val="00529A"/>
              </a:solidFill>
            </a:endParaRPr>
          </a:p>
          <a:p>
            <a:pPr algn="just">
              <a:lnSpc>
                <a:spcPct val="100000"/>
              </a:lnSpc>
              <a:spcBef>
                <a:spcPts val="0"/>
              </a:spcBef>
            </a:pPr>
            <a:endParaRPr lang="es-ES" sz="1800" dirty="0">
              <a:solidFill>
                <a:srgbClr val="00529A"/>
              </a:solidFill>
            </a:endParaRPr>
          </a:p>
          <a:p>
            <a:pPr marL="0" indent="0" algn="just">
              <a:lnSpc>
                <a:spcPct val="100000"/>
              </a:lnSpc>
              <a:spcBef>
                <a:spcPts val="0"/>
              </a:spcBef>
              <a:buNone/>
            </a:pPr>
            <a:endParaRPr lang="es-ES" sz="1800" dirty="0">
              <a:solidFill>
                <a:srgbClr val="00529A"/>
              </a:solidFill>
            </a:endParaRPr>
          </a:p>
        </p:txBody>
      </p:sp>
      <p:grpSp>
        <p:nvGrpSpPr>
          <p:cNvPr id="3" name="Grupo 2">
            <a:extLst>
              <a:ext uri="{FF2B5EF4-FFF2-40B4-BE49-F238E27FC236}">
                <a16:creationId xmlns:a16="http://schemas.microsoft.com/office/drawing/2014/main" id="{D5CD5D1B-13B1-4AAB-942D-BF9FA1B0F2F3}"/>
              </a:ext>
            </a:extLst>
          </p:cNvPr>
          <p:cNvGrpSpPr/>
          <p:nvPr/>
        </p:nvGrpSpPr>
        <p:grpSpPr>
          <a:xfrm>
            <a:off x="626797" y="1540296"/>
            <a:ext cx="11053444" cy="1854897"/>
            <a:chOff x="659180" y="2226006"/>
            <a:chExt cx="11053444" cy="2643154"/>
          </a:xfrm>
        </p:grpSpPr>
        <p:sp>
          <p:nvSpPr>
            <p:cNvPr id="2" name="Rectángulo: una sola esquina cortada 1">
              <a:extLst>
                <a:ext uri="{FF2B5EF4-FFF2-40B4-BE49-F238E27FC236}">
                  <a16:creationId xmlns:a16="http://schemas.microsoft.com/office/drawing/2014/main" id="{5550B3A5-3C6A-4231-BFD8-766169B7A12B}"/>
                </a:ext>
              </a:extLst>
            </p:cNvPr>
            <p:cNvSpPr/>
            <p:nvPr/>
          </p:nvSpPr>
          <p:spPr>
            <a:xfrm>
              <a:off x="659180" y="2226006"/>
              <a:ext cx="1656184" cy="2592288"/>
            </a:xfrm>
            <a:prstGeom prst="snip1Rect">
              <a:avLst/>
            </a:prstGeom>
            <a:noFill/>
            <a:ln w="28575">
              <a:solidFill>
                <a:srgbClr val="2F5498"/>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just"/>
              <a:r>
                <a:rPr lang="es-ES" sz="1600" dirty="0">
                  <a:solidFill>
                    <a:schemeClr val="tx1"/>
                  </a:solidFill>
                </a:rPr>
                <a:t>Monitoreo Diario de Inventarios y Despachos en las Plantas de abastecimiento de GLP.</a:t>
              </a:r>
              <a:endParaRPr lang="es-PE" sz="1600" dirty="0">
                <a:solidFill>
                  <a:schemeClr val="tx1"/>
                </a:solidFill>
              </a:endParaRPr>
            </a:p>
          </p:txBody>
        </p:sp>
        <p:sp>
          <p:nvSpPr>
            <p:cNvPr id="11" name="Rectángulo: una sola esquina cortada 10">
              <a:extLst>
                <a:ext uri="{FF2B5EF4-FFF2-40B4-BE49-F238E27FC236}">
                  <a16:creationId xmlns:a16="http://schemas.microsoft.com/office/drawing/2014/main" id="{66F83931-F266-4902-9F86-7D6CF35E4CD2}"/>
                </a:ext>
              </a:extLst>
            </p:cNvPr>
            <p:cNvSpPr/>
            <p:nvPr/>
          </p:nvSpPr>
          <p:spPr>
            <a:xfrm>
              <a:off x="2458908" y="2226006"/>
              <a:ext cx="1656184" cy="2592288"/>
            </a:xfrm>
            <a:prstGeom prst="snip1Rect">
              <a:avLst/>
            </a:prstGeom>
            <a:solidFill>
              <a:srgbClr val="2F549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just"/>
              <a:r>
                <a:rPr lang="es-ES" sz="1600" dirty="0"/>
                <a:t>Monitoreo diario del estado de los puertos.</a:t>
              </a:r>
            </a:p>
          </p:txBody>
        </p:sp>
        <p:sp>
          <p:nvSpPr>
            <p:cNvPr id="12" name="Rectángulo: una sola esquina cortada 11">
              <a:extLst>
                <a:ext uri="{FF2B5EF4-FFF2-40B4-BE49-F238E27FC236}">
                  <a16:creationId xmlns:a16="http://schemas.microsoft.com/office/drawing/2014/main" id="{AF3E0858-9525-4E2C-8DC2-20CA027DD46E}"/>
                </a:ext>
              </a:extLst>
            </p:cNvPr>
            <p:cNvSpPr/>
            <p:nvPr/>
          </p:nvSpPr>
          <p:spPr>
            <a:xfrm>
              <a:off x="4370024" y="2261046"/>
              <a:ext cx="1656184" cy="2592288"/>
            </a:xfrm>
            <a:prstGeom prst="snip1Rect">
              <a:avLst/>
            </a:prstGeom>
            <a:noFill/>
            <a:ln w="28575">
              <a:solidFill>
                <a:srgbClr val="2F54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just"/>
              <a:r>
                <a:rPr lang="es-ES" sz="1600" dirty="0">
                  <a:solidFill>
                    <a:schemeClr val="tx1"/>
                  </a:solidFill>
                </a:rPr>
                <a:t>Monitoreo al tránsito de los buques gaseros de importación.</a:t>
              </a:r>
              <a:endParaRPr lang="es-PE" sz="1600" dirty="0">
                <a:solidFill>
                  <a:schemeClr val="tx1"/>
                </a:solidFill>
              </a:endParaRPr>
            </a:p>
          </p:txBody>
        </p:sp>
        <p:sp>
          <p:nvSpPr>
            <p:cNvPr id="13" name="Rectángulo: una sola esquina cortada 12">
              <a:extLst>
                <a:ext uri="{FF2B5EF4-FFF2-40B4-BE49-F238E27FC236}">
                  <a16:creationId xmlns:a16="http://schemas.microsoft.com/office/drawing/2014/main" id="{B598D119-E707-4D18-AE9D-F5927304D0FB}"/>
                </a:ext>
              </a:extLst>
            </p:cNvPr>
            <p:cNvSpPr/>
            <p:nvPr/>
          </p:nvSpPr>
          <p:spPr>
            <a:xfrm>
              <a:off x="6281140" y="2261045"/>
              <a:ext cx="1656184" cy="2592288"/>
            </a:xfrm>
            <a:prstGeom prst="snip1Rect">
              <a:avLst/>
            </a:prstGeom>
            <a:solidFill>
              <a:srgbClr val="2F549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just"/>
              <a:r>
                <a:rPr lang="es-ES" sz="1600" dirty="0">
                  <a:solidFill>
                    <a:srgbClr val="FFFFFF"/>
                  </a:solidFill>
                  <a:cs typeface="Arial" charset="0"/>
                </a:rPr>
                <a:t>Monitoreo diario de GLP en </a:t>
              </a:r>
              <a:r>
                <a:rPr lang="es-ES" sz="1600" dirty="0" err="1">
                  <a:solidFill>
                    <a:srgbClr val="FFFFFF"/>
                  </a:solidFill>
                  <a:cs typeface="Arial" charset="0"/>
                </a:rPr>
                <a:t>Gasocentros</a:t>
              </a:r>
              <a:r>
                <a:rPr lang="es-ES" sz="1600" dirty="0">
                  <a:solidFill>
                    <a:srgbClr val="FFFFFF"/>
                  </a:solidFill>
                  <a:cs typeface="Arial" charset="0"/>
                </a:rPr>
                <a:t> y Plantas Envasadoras de GLP.</a:t>
              </a:r>
            </a:p>
          </p:txBody>
        </p:sp>
        <p:sp>
          <p:nvSpPr>
            <p:cNvPr id="14" name="Rectángulo: una sola esquina cortada 13">
              <a:extLst>
                <a:ext uri="{FF2B5EF4-FFF2-40B4-BE49-F238E27FC236}">
                  <a16:creationId xmlns:a16="http://schemas.microsoft.com/office/drawing/2014/main" id="{8457C297-3C58-47AF-8BE8-DA8A36CE3B17}"/>
                </a:ext>
              </a:extLst>
            </p:cNvPr>
            <p:cNvSpPr/>
            <p:nvPr/>
          </p:nvSpPr>
          <p:spPr>
            <a:xfrm>
              <a:off x="8168790" y="2261046"/>
              <a:ext cx="1656184" cy="2592288"/>
            </a:xfrm>
            <a:prstGeom prst="snip1Rect">
              <a:avLst/>
            </a:prstGeom>
            <a:noFill/>
            <a:ln w="28575">
              <a:solidFill>
                <a:srgbClr val="2F54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just"/>
              <a:r>
                <a:rPr lang="es-ES" sz="1600" dirty="0">
                  <a:solidFill>
                    <a:schemeClr val="tx1"/>
                  </a:solidFill>
                </a:rPr>
                <a:t>Monitoreo</a:t>
              </a:r>
              <a:r>
                <a:rPr lang="es-PE" sz="1600" dirty="0">
                  <a:solidFill>
                    <a:schemeClr val="tx1"/>
                  </a:solidFill>
                </a:rPr>
                <a:t> diario al precio promedio de GLP automotor.</a:t>
              </a:r>
            </a:p>
          </p:txBody>
        </p:sp>
        <p:sp>
          <p:nvSpPr>
            <p:cNvPr id="15" name="Rectángulo: una sola esquina cortada 14">
              <a:extLst>
                <a:ext uri="{FF2B5EF4-FFF2-40B4-BE49-F238E27FC236}">
                  <a16:creationId xmlns:a16="http://schemas.microsoft.com/office/drawing/2014/main" id="{80F64317-915A-4310-9816-10E01209577C}"/>
                </a:ext>
              </a:extLst>
            </p:cNvPr>
            <p:cNvSpPr/>
            <p:nvPr/>
          </p:nvSpPr>
          <p:spPr>
            <a:xfrm>
              <a:off x="10056440" y="2276872"/>
              <a:ext cx="1656184" cy="2592288"/>
            </a:xfrm>
            <a:prstGeom prst="snip1Rect">
              <a:avLst/>
            </a:prstGeom>
            <a:solidFill>
              <a:srgbClr val="2F549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just"/>
              <a:r>
                <a:rPr lang="es-PE" sz="1600" dirty="0"/>
                <a:t>Fiscalización diaria de información de precios (FACILITO)</a:t>
              </a:r>
            </a:p>
          </p:txBody>
        </p:sp>
      </p:grpSp>
      <p:sp>
        <p:nvSpPr>
          <p:cNvPr id="16" name="CuadroTexto 15">
            <a:extLst>
              <a:ext uri="{FF2B5EF4-FFF2-40B4-BE49-F238E27FC236}">
                <a16:creationId xmlns:a16="http://schemas.microsoft.com/office/drawing/2014/main" id="{96DDC53E-356E-4228-8D39-018077D29409}"/>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sp>
        <p:nvSpPr>
          <p:cNvPr id="4" name="CuadroTexto 3">
            <a:extLst>
              <a:ext uri="{FF2B5EF4-FFF2-40B4-BE49-F238E27FC236}">
                <a16:creationId xmlns:a16="http://schemas.microsoft.com/office/drawing/2014/main" id="{F2965ADA-E05A-4FCA-86C3-88EDA6283BFB}"/>
              </a:ext>
            </a:extLst>
          </p:cNvPr>
          <p:cNvSpPr txBox="1"/>
          <p:nvPr/>
        </p:nvSpPr>
        <p:spPr>
          <a:xfrm>
            <a:off x="1097281" y="4857437"/>
            <a:ext cx="9793088" cy="1200329"/>
          </a:xfrm>
          <a:prstGeom prst="rect">
            <a:avLst/>
          </a:prstGeom>
          <a:noFill/>
          <a:ln w="38100">
            <a:solidFill>
              <a:srgbClr val="144D8D"/>
            </a:solidFill>
          </a:ln>
        </p:spPr>
        <p:txBody>
          <a:bodyPr wrap="square" rtlCol="0">
            <a:spAutoFit/>
          </a:bodyPr>
          <a:lstStyle/>
          <a:p>
            <a:r>
              <a:rPr lang="es-ES" dirty="0">
                <a:solidFill>
                  <a:srgbClr val="00529A"/>
                </a:solidFill>
              </a:rPr>
              <a:t>Se </a:t>
            </a:r>
            <a:r>
              <a:rPr lang="es-ES" sz="1800" dirty="0">
                <a:solidFill>
                  <a:srgbClr val="00529A"/>
                </a:solidFill>
              </a:rPr>
              <a:t>viene realizando el monitoreo especial, incluyendo visitas con participación de representantes del Ministerio Público, Policía Nacional del Perú, Fiscalía de Prevención del Delito, Indecopi, Defensoría del Pueblo, Municipalidades, Defensa Civil, Asociación de Taxistas Individuales de Trujillo, entre otros.</a:t>
            </a:r>
          </a:p>
          <a:p>
            <a:endParaRPr lang="es-PE" dirty="0"/>
          </a:p>
        </p:txBody>
      </p:sp>
    </p:spTree>
    <p:extLst>
      <p:ext uri="{BB962C8B-B14F-4D97-AF65-F5344CB8AC3E}">
        <p14:creationId xmlns:p14="http://schemas.microsoft.com/office/powerpoint/2010/main" val="2787583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332043" y="633208"/>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Fiscalización de Plantas de Producción de GLP</a:t>
            </a:r>
          </a:p>
        </p:txBody>
      </p:sp>
      <p:grpSp>
        <p:nvGrpSpPr>
          <p:cNvPr id="6" name="Grupo 5"/>
          <p:cNvGrpSpPr/>
          <p:nvPr/>
        </p:nvGrpSpPr>
        <p:grpSpPr>
          <a:xfrm>
            <a:off x="5362445" y="1164776"/>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graphicFrame>
        <p:nvGraphicFramePr>
          <p:cNvPr id="14" name="Gráfico 13">
            <a:extLst>
              <a:ext uri="{FF2B5EF4-FFF2-40B4-BE49-F238E27FC236}">
                <a16:creationId xmlns:a16="http://schemas.microsoft.com/office/drawing/2014/main" id="{EDC2DFA0-EAA9-79DF-7D6B-AC380B0F0519}"/>
              </a:ext>
            </a:extLst>
          </p:cNvPr>
          <p:cNvGraphicFramePr>
            <a:graphicFrameLocks/>
          </p:cNvGraphicFramePr>
          <p:nvPr>
            <p:extLst>
              <p:ext uri="{D42A27DB-BD31-4B8C-83A1-F6EECF244321}">
                <p14:modId xmlns:p14="http://schemas.microsoft.com/office/powerpoint/2010/main" val="4052804585"/>
              </p:ext>
            </p:extLst>
          </p:nvPr>
        </p:nvGraphicFramePr>
        <p:xfrm>
          <a:off x="607050" y="1686278"/>
          <a:ext cx="5244898" cy="1817105"/>
        </p:xfrm>
        <a:graphic>
          <a:graphicData uri="http://schemas.openxmlformats.org/drawingml/2006/chart">
            <c:chart xmlns:c="http://schemas.openxmlformats.org/drawingml/2006/chart" xmlns:r="http://schemas.openxmlformats.org/officeDocument/2006/relationships" r:id="rId2"/>
          </a:graphicData>
        </a:graphic>
      </p:graphicFrame>
      <p:pic>
        <p:nvPicPr>
          <p:cNvPr id="15" name="Picture 6">
            <a:extLst>
              <a:ext uri="{FF2B5EF4-FFF2-40B4-BE49-F238E27FC236}">
                <a16:creationId xmlns:a16="http://schemas.microsoft.com/office/drawing/2014/main" id="{205DEB1F-7FC8-4DF0-A703-3CC79108D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5" t="12082" r="6090" b="15182"/>
          <a:stretch/>
        </p:blipFill>
        <p:spPr bwMode="auto">
          <a:xfrm>
            <a:off x="497353" y="1144412"/>
            <a:ext cx="1858636" cy="7825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Gráfico 15">
            <a:extLst>
              <a:ext uri="{FF2B5EF4-FFF2-40B4-BE49-F238E27FC236}">
                <a16:creationId xmlns:a16="http://schemas.microsoft.com/office/drawing/2014/main" id="{64DEF4D0-A007-4C2B-B102-FD02FA1BC4A8}"/>
              </a:ext>
            </a:extLst>
          </p:cNvPr>
          <p:cNvGraphicFramePr>
            <a:graphicFrameLocks/>
          </p:cNvGraphicFramePr>
          <p:nvPr>
            <p:extLst>
              <p:ext uri="{D42A27DB-BD31-4B8C-83A1-F6EECF244321}">
                <p14:modId xmlns:p14="http://schemas.microsoft.com/office/powerpoint/2010/main" val="3059090742"/>
              </p:ext>
            </p:extLst>
          </p:nvPr>
        </p:nvGraphicFramePr>
        <p:xfrm>
          <a:off x="599360" y="4022671"/>
          <a:ext cx="5244898" cy="18171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áfico 19">
            <a:extLst>
              <a:ext uri="{FF2B5EF4-FFF2-40B4-BE49-F238E27FC236}">
                <a16:creationId xmlns:a16="http://schemas.microsoft.com/office/drawing/2014/main" id="{09791973-F7E3-4EAF-84ED-59F27A58A001}"/>
              </a:ext>
            </a:extLst>
          </p:cNvPr>
          <p:cNvGraphicFramePr>
            <a:graphicFrameLocks/>
          </p:cNvGraphicFramePr>
          <p:nvPr>
            <p:extLst>
              <p:ext uri="{D42A27DB-BD31-4B8C-83A1-F6EECF244321}">
                <p14:modId xmlns:p14="http://schemas.microsoft.com/office/powerpoint/2010/main" val="1363765411"/>
              </p:ext>
            </p:extLst>
          </p:nvPr>
        </p:nvGraphicFramePr>
        <p:xfrm>
          <a:off x="5961645" y="1686278"/>
          <a:ext cx="5244898" cy="1817105"/>
        </p:xfrm>
        <a:graphic>
          <a:graphicData uri="http://schemas.openxmlformats.org/drawingml/2006/chart">
            <c:chart xmlns:c="http://schemas.openxmlformats.org/drawingml/2006/chart" xmlns:r="http://schemas.openxmlformats.org/officeDocument/2006/relationships" r:id="rId5"/>
          </a:graphicData>
        </a:graphic>
      </p:graphicFrame>
      <p:pic>
        <p:nvPicPr>
          <p:cNvPr id="21" name="Picture 2">
            <a:extLst>
              <a:ext uri="{FF2B5EF4-FFF2-40B4-BE49-F238E27FC236}">
                <a16:creationId xmlns:a16="http://schemas.microsoft.com/office/drawing/2014/main" id="{3DD69C72-6092-4EB0-A7F1-CE70820CEC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223" t="18258" r="61789" b="20819"/>
          <a:stretch/>
        </p:blipFill>
        <p:spPr bwMode="auto">
          <a:xfrm>
            <a:off x="10176814" y="1064436"/>
            <a:ext cx="845663" cy="9011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Gráfico 21">
            <a:extLst>
              <a:ext uri="{FF2B5EF4-FFF2-40B4-BE49-F238E27FC236}">
                <a16:creationId xmlns:a16="http://schemas.microsoft.com/office/drawing/2014/main" id="{02D2A3AD-65B3-4843-8E06-DA218E9FE0B4}"/>
              </a:ext>
            </a:extLst>
          </p:cNvPr>
          <p:cNvGraphicFramePr>
            <a:graphicFrameLocks/>
          </p:cNvGraphicFramePr>
          <p:nvPr>
            <p:extLst>
              <p:ext uri="{D42A27DB-BD31-4B8C-83A1-F6EECF244321}">
                <p14:modId xmlns:p14="http://schemas.microsoft.com/office/powerpoint/2010/main" val="3528872400"/>
              </p:ext>
            </p:extLst>
          </p:nvPr>
        </p:nvGraphicFramePr>
        <p:xfrm>
          <a:off x="5969335" y="4022672"/>
          <a:ext cx="5237208" cy="1817105"/>
        </p:xfrm>
        <a:graphic>
          <a:graphicData uri="http://schemas.openxmlformats.org/drawingml/2006/chart">
            <c:chart xmlns:c="http://schemas.openxmlformats.org/drawingml/2006/chart" xmlns:r="http://schemas.openxmlformats.org/officeDocument/2006/relationships" r:id="rId7"/>
          </a:graphicData>
        </a:graphic>
      </p:graphicFrame>
      <p:pic>
        <p:nvPicPr>
          <p:cNvPr id="23" name="Picture 8">
            <a:extLst>
              <a:ext uri="{FF2B5EF4-FFF2-40B4-BE49-F238E27FC236}">
                <a16:creationId xmlns:a16="http://schemas.microsoft.com/office/drawing/2014/main" id="{0B221217-AB54-7981-C801-EFF54D5D0C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52" t="7296" r="3686" b="16160"/>
          <a:stretch/>
        </p:blipFill>
        <p:spPr bwMode="auto">
          <a:xfrm>
            <a:off x="9857281" y="3697223"/>
            <a:ext cx="1349262" cy="5338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B965A243-2163-7EEA-AC33-D906F41EAD8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225" r="14849"/>
          <a:stretch/>
        </p:blipFill>
        <p:spPr bwMode="auto">
          <a:xfrm>
            <a:off x="607050" y="3446026"/>
            <a:ext cx="547233" cy="782588"/>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690F60A9-C8FB-2AD5-7240-A6FD8F1EF4C5}"/>
              </a:ext>
            </a:extLst>
          </p:cNvPr>
          <p:cNvSpPr txBox="1"/>
          <p:nvPr/>
        </p:nvSpPr>
        <p:spPr>
          <a:xfrm>
            <a:off x="1034610" y="3458191"/>
            <a:ext cx="1151073" cy="261610"/>
          </a:xfrm>
          <a:prstGeom prst="rect">
            <a:avLst/>
          </a:prstGeom>
          <a:noFill/>
        </p:spPr>
        <p:txBody>
          <a:bodyPr wrap="square" rtlCol="0">
            <a:spAutoFit/>
          </a:bodyPr>
          <a:lstStyle/>
          <a:p>
            <a:r>
              <a:rPr lang="es-PE" sz="1100" dirty="0">
                <a:solidFill>
                  <a:schemeClr val="bg1">
                    <a:lumMod val="50000"/>
                  </a:schemeClr>
                </a:solidFill>
              </a:rPr>
              <a:t>Fuente: UPPGN.</a:t>
            </a:r>
          </a:p>
        </p:txBody>
      </p:sp>
      <p:sp>
        <p:nvSpPr>
          <p:cNvPr id="27" name="CuadroTexto 26">
            <a:extLst>
              <a:ext uri="{FF2B5EF4-FFF2-40B4-BE49-F238E27FC236}">
                <a16:creationId xmlns:a16="http://schemas.microsoft.com/office/drawing/2014/main" id="{C0342D88-0BC8-09DA-2B64-4C0656AA1B1E}"/>
              </a:ext>
            </a:extLst>
          </p:cNvPr>
          <p:cNvSpPr txBox="1"/>
          <p:nvPr/>
        </p:nvSpPr>
        <p:spPr>
          <a:xfrm>
            <a:off x="6125505" y="3476236"/>
            <a:ext cx="1151073" cy="261610"/>
          </a:xfrm>
          <a:prstGeom prst="rect">
            <a:avLst/>
          </a:prstGeom>
          <a:noFill/>
        </p:spPr>
        <p:txBody>
          <a:bodyPr wrap="square" rtlCol="0">
            <a:spAutoFit/>
          </a:bodyPr>
          <a:lstStyle/>
          <a:p>
            <a:r>
              <a:rPr lang="es-PE" sz="1100" dirty="0">
                <a:solidFill>
                  <a:schemeClr val="bg1">
                    <a:lumMod val="50000"/>
                  </a:schemeClr>
                </a:solidFill>
              </a:rPr>
              <a:t>Fuente: UPPGN.</a:t>
            </a:r>
          </a:p>
        </p:txBody>
      </p:sp>
      <p:sp>
        <p:nvSpPr>
          <p:cNvPr id="28" name="CuadroTexto 27">
            <a:extLst>
              <a:ext uri="{FF2B5EF4-FFF2-40B4-BE49-F238E27FC236}">
                <a16:creationId xmlns:a16="http://schemas.microsoft.com/office/drawing/2014/main" id="{C2DE49F3-7422-F2DC-98EA-073E33208038}"/>
              </a:ext>
            </a:extLst>
          </p:cNvPr>
          <p:cNvSpPr txBox="1"/>
          <p:nvPr/>
        </p:nvSpPr>
        <p:spPr>
          <a:xfrm>
            <a:off x="851134" y="5815472"/>
            <a:ext cx="1151073" cy="261610"/>
          </a:xfrm>
          <a:prstGeom prst="rect">
            <a:avLst/>
          </a:prstGeom>
          <a:noFill/>
        </p:spPr>
        <p:txBody>
          <a:bodyPr wrap="square" rtlCol="0">
            <a:spAutoFit/>
          </a:bodyPr>
          <a:lstStyle/>
          <a:p>
            <a:r>
              <a:rPr lang="es-PE" sz="1100" dirty="0">
                <a:solidFill>
                  <a:schemeClr val="bg1">
                    <a:lumMod val="50000"/>
                  </a:schemeClr>
                </a:solidFill>
              </a:rPr>
              <a:t>Fuente: UPPGN.</a:t>
            </a:r>
          </a:p>
        </p:txBody>
      </p:sp>
      <p:sp>
        <p:nvSpPr>
          <p:cNvPr id="29" name="CuadroTexto 28">
            <a:extLst>
              <a:ext uri="{FF2B5EF4-FFF2-40B4-BE49-F238E27FC236}">
                <a16:creationId xmlns:a16="http://schemas.microsoft.com/office/drawing/2014/main" id="{86A46B46-1EE1-34DC-8C7A-B71BFE07C668}"/>
              </a:ext>
            </a:extLst>
          </p:cNvPr>
          <p:cNvSpPr txBox="1"/>
          <p:nvPr/>
        </p:nvSpPr>
        <p:spPr>
          <a:xfrm>
            <a:off x="6230290" y="5806199"/>
            <a:ext cx="1151073" cy="261610"/>
          </a:xfrm>
          <a:prstGeom prst="rect">
            <a:avLst/>
          </a:prstGeom>
          <a:noFill/>
        </p:spPr>
        <p:txBody>
          <a:bodyPr wrap="square" rtlCol="0">
            <a:spAutoFit/>
          </a:bodyPr>
          <a:lstStyle/>
          <a:p>
            <a:r>
              <a:rPr lang="es-PE" sz="1100" dirty="0">
                <a:solidFill>
                  <a:schemeClr val="bg1">
                    <a:lumMod val="50000"/>
                  </a:schemeClr>
                </a:solidFill>
              </a:rPr>
              <a:t>Fuente: UPPGN.</a:t>
            </a:r>
          </a:p>
        </p:txBody>
      </p:sp>
      <p:sp>
        <p:nvSpPr>
          <p:cNvPr id="30" name="CuadroTexto 29">
            <a:extLst>
              <a:ext uri="{FF2B5EF4-FFF2-40B4-BE49-F238E27FC236}">
                <a16:creationId xmlns:a16="http://schemas.microsoft.com/office/drawing/2014/main" id="{A2BB0FCA-0D85-4030-A326-1E36516530EA}"/>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spTree>
    <p:extLst>
      <p:ext uri="{BB962C8B-B14F-4D97-AF65-F5344CB8AC3E}">
        <p14:creationId xmlns:p14="http://schemas.microsoft.com/office/powerpoint/2010/main" val="2975934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DE86306-3864-4065-8D61-B1A477E303FD}"/>
              </a:ext>
            </a:extLst>
          </p:cNvPr>
          <p:cNvSpPr>
            <a:spLocks noGrp="1"/>
          </p:cNvSpPr>
          <p:nvPr>
            <p:ph type="sldNum" sz="quarter" idx="12"/>
          </p:nvPr>
        </p:nvSpPr>
        <p:spPr/>
        <p:txBody>
          <a:bodyPr/>
          <a:lstStyle/>
          <a:p>
            <a:fld id="{41DF44CD-7507-4E64-A010-596C18AE8C80}" type="slidenum">
              <a:rPr lang="es-PE" smtClean="0"/>
              <a:t>18</a:t>
            </a:fld>
            <a:endParaRPr lang="es-PE"/>
          </a:p>
        </p:txBody>
      </p:sp>
      <p:pic>
        <p:nvPicPr>
          <p:cNvPr id="6" name="Imagen 5">
            <a:extLst>
              <a:ext uri="{FF2B5EF4-FFF2-40B4-BE49-F238E27FC236}">
                <a16:creationId xmlns:a16="http://schemas.microsoft.com/office/drawing/2014/main" id="{95383462-43E5-4D4B-A08E-E45DFF556DEE}"/>
              </a:ext>
            </a:extLst>
          </p:cNvPr>
          <p:cNvPicPr>
            <a:picLocks noChangeAspect="1"/>
          </p:cNvPicPr>
          <p:nvPr/>
        </p:nvPicPr>
        <p:blipFill>
          <a:blip r:embed="rId2"/>
          <a:stretch>
            <a:fillRect/>
          </a:stretch>
        </p:blipFill>
        <p:spPr>
          <a:xfrm>
            <a:off x="1061453" y="1284986"/>
            <a:ext cx="4414621" cy="2340560"/>
          </a:xfrm>
          <a:prstGeom prst="rect">
            <a:avLst/>
          </a:prstGeom>
        </p:spPr>
      </p:pic>
      <p:pic>
        <p:nvPicPr>
          <p:cNvPr id="7" name="Imagen 6">
            <a:extLst>
              <a:ext uri="{FF2B5EF4-FFF2-40B4-BE49-F238E27FC236}">
                <a16:creationId xmlns:a16="http://schemas.microsoft.com/office/drawing/2014/main" id="{07F3D314-9E27-4ACF-8060-21FEE6A48212}"/>
              </a:ext>
            </a:extLst>
          </p:cNvPr>
          <p:cNvPicPr>
            <a:picLocks noChangeAspect="1"/>
          </p:cNvPicPr>
          <p:nvPr/>
        </p:nvPicPr>
        <p:blipFill>
          <a:blip r:embed="rId3"/>
          <a:stretch>
            <a:fillRect/>
          </a:stretch>
        </p:blipFill>
        <p:spPr>
          <a:xfrm>
            <a:off x="6184328" y="3679801"/>
            <a:ext cx="4413812" cy="2489196"/>
          </a:xfrm>
          <a:prstGeom prst="rect">
            <a:avLst/>
          </a:prstGeom>
        </p:spPr>
      </p:pic>
      <p:pic>
        <p:nvPicPr>
          <p:cNvPr id="8" name="Imagen 7">
            <a:extLst>
              <a:ext uri="{FF2B5EF4-FFF2-40B4-BE49-F238E27FC236}">
                <a16:creationId xmlns:a16="http://schemas.microsoft.com/office/drawing/2014/main" id="{02C4563D-B6EA-4F12-BB22-13FAB2A4D9E5}"/>
              </a:ext>
            </a:extLst>
          </p:cNvPr>
          <p:cNvPicPr>
            <a:picLocks noChangeAspect="1"/>
          </p:cNvPicPr>
          <p:nvPr/>
        </p:nvPicPr>
        <p:blipFill>
          <a:blip r:embed="rId4"/>
          <a:stretch>
            <a:fillRect/>
          </a:stretch>
        </p:blipFill>
        <p:spPr>
          <a:xfrm>
            <a:off x="1061453" y="3679800"/>
            <a:ext cx="4414621" cy="2508135"/>
          </a:xfrm>
          <a:prstGeom prst="rect">
            <a:avLst/>
          </a:prstGeom>
        </p:spPr>
      </p:pic>
      <p:sp>
        <p:nvSpPr>
          <p:cNvPr id="9" name="CuadroTexto 8">
            <a:extLst>
              <a:ext uri="{FF2B5EF4-FFF2-40B4-BE49-F238E27FC236}">
                <a16:creationId xmlns:a16="http://schemas.microsoft.com/office/drawing/2014/main" id="{6A0B2A3A-BF67-421C-A33E-FF1F1CF886C9}"/>
              </a:ext>
            </a:extLst>
          </p:cNvPr>
          <p:cNvSpPr txBox="1"/>
          <p:nvPr/>
        </p:nvSpPr>
        <p:spPr>
          <a:xfrm>
            <a:off x="626797" y="689004"/>
            <a:ext cx="11085827" cy="461665"/>
          </a:xfrm>
          <a:prstGeom prst="rect">
            <a:avLst/>
          </a:prstGeom>
          <a:noFill/>
        </p:spPr>
        <p:txBody>
          <a:bodyPr wrap="square" rtlCol="0">
            <a:spAutoFit/>
          </a:bodyPr>
          <a:lstStyle/>
          <a:p>
            <a:pPr lvl="0" algn="ctr" fontAlgn="auto">
              <a:spcAft>
                <a:spcPts val="0"/>
              </a:spcAft>
            </a:pPr>
            <a:r>
              <a:rPr lang="es-ES" sz="2400" b="1" dirty="0">
                <a:solidFill>
                  <a:srgbClr val="144D8D"/>
                </a:solidFill>
              </a:rPr>
              <a:t>Fiscalización de agentes de la cadena de comercialización de GLP</a:t>
            </a:r>
          </a:p>
        </p:txBody>
      </p:sp>
      <p:pic>
        <p:nvPicPr>
          <p:cNvPr id="2" name="Imagen 1">
            <a:extLst>
              <a:ext uri="{FF2B5EF4-FFF2-40B4-BE49-F238E27FC236}">
                <a16:creationId xmlns:a16="http://schemas.microsoft.com/office/drawing/2014/main" id="{543BF4BC-17EF-4E87-94AE-E190E9093BD9}"/>
              </a:ext>
            </a:extLst>
          </p:cNvPr>
          <p:cNvPicPr>
            <a:picLocks noChangeAspect="1"/>
          </p:cNvPicPr>
          <p:nvPr/>
        </p:nvPicPr>
        <p:blipFill>
          <a:blip r:embed="rId5"/>
          <a:stretch>
            <a:fillRect/>
          </a:stretch>
        </p:blipFill>
        <p:spPr>
          <a:xfrm>
            <a:off x="6166742" y="1284986"/>
            <a:ext cx="4414620" cy="2338255"/>
          </a:xfrm>
          <a:prstGeom prst="rect">
            <a:avLst/>
          </a:prstGeom>
        </p:spPr>
      </p:pic>
      <p:sp>
        <p:nvSpPr>
          <p:cNvPr id="10" name="CuadroTexto 9">
            <a:extLst>
              <a:ext uri="{FF2B5EF4-FFF2-40B4-BE49-F238E27FC236}">
                <a16:creationId xmlns:a16="http://schemas.microsoft.com/office/drawing/2014/main" id="{A6BC6AAD-4FC5-4802-AA1D-67D67EF71E3D}"/>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spTree>
    <p:extLst>
      <p:ext uri="{BB962C8B-B14F-4D97-AF65-F5344CB8AC3E}">
        <p14:creationId xmlns:p14="http://schemas.microsoft.com/office/powerpoint/2010/main" val="2748382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521151" y="601270"/>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Información de inventarios diarios</a:t>
            </a:r>
          </a:p>
        </p:txBody>
      </p:sp>
      <p:grpSp>
        <p:nvGrpSpPr>
          <p:cNvPr id="6" name="Grupo 5"/>
          <p:cNvGrpSpPr/>
          <p:nvPr/>
        </p:nvGrpSpPr>
        <p:grpSpPr>
          <a:xfrm>
            <a:off x="5185635" y="1139038"/>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pic>
        <p:nvPicPr>
          <p:cNvPr id="30" name="Imagen 29">
            <a:extLst>
              <a:ext uri="{FF2B5EF4-FFF2-40B4-BE49-F238E27FC236}">
                <a16:creationId xmlns:a16="http://schemas.microsoft.com/office/drawing/2014/main" id="{25FD7A60-7040-0D40-C797-7942FD33179D}"/>
              </a:ext>
            </a:extLst>
          </p:cNvPr>
          <p:cNvPicPr>
            <a:picLocks noChangeAspect="1"/>
          </p:cNvPicPr>
          <p:nvPr/>
        </p:nvPicPr>
        <p:blipFill>
          <a:blip r:embed="rId2"/>
          <a:stretch>
            <a:fillRect/>
          </a:stretch>
        </p:blipFill>
        <p:spPr>
          <a:xfrm>
            <a:off x="2213626" y="3797645"/>
            <a:ext cx="3399510" cy="2151713"/>
          </a:xfrm>
          <a:prstGeom prst="rect">
            <a:avLst/>
          </a:prstGeom>
          <a:ln>
            <a:solidFill>
              <a:schemeClr val="bg1">
                <a:lumMod val="85000"/>
              </a:schemeClr>
            </a:solidFill>
          </a:ln>
        </p:spPr>
      </p:pic>
      <p:pic>
        <p:nvPicPr>
          <p:cNvPr id="31" name="Imagen 30">
            <a:extLst>
              <a:ext uri="{FF2B5EF4-FFF2-40B4-BE49-F238E27FC236}">
                <a16:creationId xmlns:a16="http://schemas.microsoft.com/office/drawing/2014/main" id="{4E21F917-073A-F9BE-1FB5-46076A24B026}"/>
              </a:ext>
            </a:extLst>
          </p:cNvPr>
          <p:cNvPicPr>
            <a:picLocks noChangeAspect="1"/>
          </p:cNvPicPr>
          <p:nvPr/>
        </p:nvPicPr>
        <p:blipFill>
          <a:blip r:embed="rId3"/>
          <a:stretch>
            <a:fillRect/>
          </a:stretch>
        </p:blipFill>
        <p:spPr>
          <a:xfrm>
            <a:off x="5805811" y="3794039"/>
            <a:ext cx="3433770" cy="2142442"/>
          </a:xfrm>
          <a:prstGeom prst="rect">
            <a:avLst/>
          </a:prstGeom>
          <a:ln>
            <a:solidFill>
              <a:schemeClr val="bg1">
                <a:lumMod val="85000"/>
              </a:schemeClr>
            </a:solidFill>
          </a:ln>
        </p:spPr>
      </p:pic>
      <p:pic>
        <p:nvPicPr>
          <p:cNvPr id="32" name="Imagen 31">
            <a:extLst>
              <a:ext uri="{FF2B5EF4-FFF2-40B4-BE49-F238E27FC236}">
                <a16:creationId xmlns:a16="http://schemas.microsoft.com/office/drawing/2014/main" id="{EB5E3E97-CCE6-6BDA-24D1-3BF23D5CBAF1}"/>
              </a:ext>
            </a:extLst>
          </p:cNvPr>
          <p:cNvPicPr>
            <a:picLocks noChangeAspect="1"/>
          </p:cNvPicPr>
          <p:nvPr/>
        </p:nvPicPr>
        <p:blipFill>
          <a:blip r:embed="rId4"/>
          <a:stretch>
            <a:fillRect/>
          </a:stretch>
        </p:blipFill>
        <p:spPr>
          <a:xfrm>
            <a:off x="5805811" y="1403951"/>
            <a:ext cx="3399508" cy="2142442"/>
          </a:xfrm>
          <a:prstGeom prst="rect">
            <a:avLst/>
          </a:prstGeom>
          <a:ln>
            <a:solidFill>
              <a:schemeClr val="bg1">
                <a:lumMod val="85000"/>
              </a:schemeClr>
            </a:solidFill>
          </a:ln>
        </p:spPr>
      </p:pic>
      <p:pic>
        <p:nvPicPr>
          <p:cNvPr id="33" name="Imagen 32">
            <a:extLst>
              <a:ext uri="{FF2B5EF4-FFF2-40B4-BE49-F238E27FC236}">
                <a16:creationId xmlns:a16="http://schemas.microsoft.com/office/drawing/2014/main" id="{D66F0CA1-9B7E-64F3-FD0E-E41EB5DCE35A}"/>
              </a:ext>
            </a:extLst>
          </p:cNvPr>
          <p:cNvPicPr>
            <a:picLocks noChangeAspect="1"/>
          </p:cNvPicPr>
          <p:nvPr/>
        </p:nvPicPr>
        <p:blipFill>
          <a:blip r:embed="rId5"/>
          <a:stretch>
            <a:fillRect/>
          </a:stretch>
        </p:blipFill>
        <p:spPr>
          <a:xfrm>
            <a:off x="2213625" y="1403951"/>
            <a:ext cx="3399509" cy="2134759"/>
          </a:xfrm>
          <a:prstGeom prst="rect">
            <a:avLst/>
          </a:prstGeom>
          <a:ln>
            <a:solidFill>
              <a:schemeClr val="bg1">
                <a:lumMod val="85000"/>
              </a:schemeClr>
            </a:solidFill>
          </a:ln>
        </p:spPr>
      </p:pic>
      <p:sp>
        <p:nvSpPr>
          <p:cNvPr id="36" name="CuadroTexto 35">
            <a:extLst>
              <a:ext uri="{FF2B5EF4-FFF2-40B4-BE49-F238E27FC236}">
                <a16:creationId xmlns:a16="http://schemas.microsoft.com/office/drawing/2014/main" id="{B485C683-33FA-89E8-CCE0-6428A070A70E}"/>
              </a:ext>
            </a:extLst>
          </p:cNvPr>
          <p:cNvSpPr txBox="1"/>
          <p:nvPr/>
        </p:nvSpPr>
        <p:spPr>
          <a:xfrm>
            <a:off x="2213625" y="5943730"/>
            <a:ext cx="1151073" cy="261610"/>
          </a:xfrm>
          <a:prstGeom prst="rect">
            <a:avLst/>
          </a:prstGeom>
          <a:noFill/>
        </p:spPr>
        <p:txBody>
          <a:bodyPr wrap="square" rtlCol="0">
            <a:spAutoFit/>
          </a:bodyPr>
          <a:lstStyle/>
          <a:p>
            <a:r>
              <a:rPr lang="es-PE" sz="1100" dirty="0">
                <a:solidFill>
                  <a:schemeClr val="bg1">
                    <a:lumMod val="50000"/>
                  </a:schemeClr>
                </a:solidFill>
              </a:rPr>
              <a:t>Fuente: UPPGN.</a:t>
            </a:r>
          </a:p>
        </p:txBody>
      </p:sp>
      <p:sp>
        <p:nvSpPr>
          <p:cNvPr id="37" name="CuadroTexto 36">
            <a:extLst>
              <a:ext uri="{FF2B5EF4-FFF2-40B4-BE49-F238E27FC236}">
                <a16:creationId xmlns:a16="http://schemas.microsoft.com/office/drawing/2014/main" id="{DB9D8E4C-259E-CB92-5244-E7F8C163C2C1}"/>
              </a:ext>
            </a:extLst>
          </p:cNvPr>
          <p:cNvSpPr txBox="1"/>
          <p:nvPr/>
        </p:nvSpPr>
        <p:spPr>
          <a:xfrm>
            <a:off x="5805811" y="5927645"/>
            <a:ext cx="1151073" cy="261610"/>
          </a:xfrm>
          <a:prstGeom prst="rect">
            <a:avLst/>
          </a:prstGeom>
          <a:noFill/>
        </p:spPr>
        <p:txBody>
          <a:bodyPr wrap="square" rtlCol="0">
            <a:spAutoFit/>
          </a:bodyPr>
          <a:lstStyle/>
          <a:p>
            <a:r>
              <a:rPr lang="es-PE" sz="1100" dirty="0">
                <a:solidFill>
                  <a:schemeClr val="bg1">
                    <a:lumMod val="50000"/>
                  </a:schemeClr>
                </a:solidFill>
              </a:rPr>
              <a:t>Fuente: UPPGN.</a:t>
            </a:r>
          </a:p>
        </p:txBody>
      </p:sp>
      <p:sp>
        <p:nvSpPr>
          <p:cNvPr id="38" name="CuadroTexto 37">
            <a:extLst>
              <a:ext uri="{FF2B5EF4-FFF2-40B4-BE49-F238E27FC236}">
                <a16:creationId xmlns:a16="http://schemas.microsoft.com/office/drawing/2014/main" id="{055E53CB-BD21-E5B6-B16C-E2293CB07346}"/>
              </a:ext>
            </a:extLst>
          </p:cNvPr>
          <p:cNvSpPr txBox="1"/>
          <p:nvPr/>
        </p:nvSpPr>
        <p:spPr>
          <a:xfrm>
            <a:off x="5805811" y="3510580"/>
            <a:ext cx="1151073" cy="261610"/>
          </a:xfrm>
          <a:prstGeom prst="rect">
            <a:avLst/>
          </a:prstGeom>
          <a:noFill/>
        </p:spPr>
        <p:txBody>
          <a:bodyPr wrap="square" rtlCol="0">
            <a:spAutoFit/>
          </a:bodyPr>
          <a:lstStyle/>
          <a:p>
            <a:r>
              <a:rPr lang="es-PE" sz="1100" dirty="0">
                <a:solidFill>
                  <a:schemeClr val="bg1">
                    <a:lumMod val="50000"/>
                  </a:schemeClr>
                </a:solidFill>
              </a:rPr>
              <a:t>Fuente: UPPGN.</a:t>
            </a:r>
          </a:p>
        </p:txBody>
      </p:sp>
      <p:sp>
        <p:nvSpPr>
          <p:cNvPr id="39" name="CuadroTexto 38">
            <a:extLst>
              <a:ext uri="{FF2B5EF4-FFF2-40B4-BE49-F238E27FC236}">
                <a16:creationId xmlns:a16="http://schemas.microsoft.com/office/drawing/2014/main" id="{A68029D5-81BA-2E97-5B68-44B0536FD28D}"/>
              </a:ext>
            </a:extLst>
          </p:cNvPr>
          <p:cNvSpPr txBox="1"/>
          <p:nvPr/>
        </p:nvSpPr>
        <p:spPr>
          <a:xfrm>
            <a:off x="2207568" y="3510580"/>
            <a:ext cx="1151073" cy="261610"/>
          </a:xfrm>
          <a:prstGeom prst="rect">
            <a:avLst/>
          </a:prstGeom>
          <a:noFill/>
        </p:spPr>
        <p:txBody>
          <a:bodyPr wrap="square" rtlCol="0">
            <a:spAutoFit/>
          </a:bodyPr>
          <a:lstStyle/>
          <a:p>
            <a:r>
              <a:rPr lang="es-PE" sz="1100" dirty="0">
                <a:solidFill>
                  <a:schemeClr val="bg1">
                    <a:lumMod val="50000"/>
                  </a:schemeClr>
                </a:solidFill>
              </a:rPr>
              <a:t>Fuente: UPPGN.</a:t>
            </a:r>
          </a:p>
        </p:txBody>
      </p:sp>
      <p:sp>
        <p:nvSpPr>
          <p:cNvPr id="16" name="CuadroTexto 15">
            <a:extLst>
              <a:ext uri="{FF2B5EF4-FFF2-40B4-BE49-F238E27FC236}">
                <a16:creationId xmlns:a16="http://schemas.microsoft.com/office/drawing/2014/main" id="{D1E49D3C-259F-45C2-8C75-E93A7F2E79EA}"/>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spTree>
    <p:extLst>
      <p:ext uri="{BB962C8B-B14F-4D97-AF65-F5344CB8AC3E}">
        <p14:creationId xmlns:p14="http://schemas.microsoft.com/office/powerpoint/2010/main" val="3265267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911424" y="548680"/>
            <a:ext cx="9634087" cy="648072"/>
          </a:xfrm>
        </p:spPr>
        <p:txBody>
          <a:bodyPr vert="horz" lIns="91440" tIns="45720" rIns="91440" bIns="45720" rtlCol="0" anchor="ctr">
            <a:normAutofit fontScale="90000"/>
          </a:bodyPr>
          <a:lstStyle/>
          <a:p>
            <a:pPr algn="ctr">
              <a:lnSpc>
                <a:spcPct val="90000"/>
              </a:lnSpc>
            </a:pPr>
            <a:r>
              <a:rPr lang="es-PE" b="1" dirty="0">
                <a:solidFill>
                  <a:srgbClr val="144D8D"/>
                </a:solidFill>
                <a:latin typeface="+mn-lt"/>
              </a:rPr>
              <a:t>CONTENIDO </a:t>
            </a:r>
          </a:p>
        </p:txBody>
      </p:sp>
      <p:sp>
        <p:nvSpPr>
          <p:cNvPr id="2" name="Marcador de contenido 1"/>
          <p:cNvSpPr>
            <a:spLocks noGrp="1"/>
          </p:cNvSpPr>
          <p:nvPr>
            <p:ph idx="1"/>
          </p:nvPr>
        </p:nvSpPr>
        <p:spPr>
          <a:xfrm>
            <a:off x="1199456" y="1628800"/>
            <a:ext cx="9346054" cy="4104456"/>
          </a:xfrm>
          <a:prstGeom prst="rect">
            <a:avLst/>
          </a:prstGeom>
        </p:spPr>
        <p:txBody>
          <a:bodyPr>
            <a:noAutofit/>
          </a:bodyPr>
          <a:lstStyle/>
          <a:p>
            <a:pPr algn="just">
              <a:lnSpc>
                <a:spcPct val="150000"/>
              </a:lnSpc>
            </a:pPr>
            <a:r>
              <a:rPr lang="es-MX" sz="3200" b="1" dirty="0">
                <a:solidFill>
                  <a:srgbClr val="0F4692"/>
                </a:solidFill>
              </a:rPr>
              <a:t>Creación, evolución y funciones del Osinergmin </a:t>
            </a:r>
          </a:p>
          <a:p>
            <a:pPr algn="just">
              <a:lnSpc>
                <a:spcPct val="150000"/>
              </a:lnSpc>
            </a:pPr>
            <a:r>
              <a:rPr lang="es-MX" sz="3200" b="1" dirty="0">
                <a:solidFill>
                  <a:srgbClr val="0F4692"/>
                </a:solidFill>
              </a:rPr>
              <a:t>Fiscalización del Abastecimiento de Combustibles Líquidos y GLP</a:t>
            </a:r>
          </a:p>
          <a:p>
            <a:pPr algn="just">
              <a:lnSpc>
                <a:spcPct val="150000"/>
              </a:lnSpc>
            </a:pPr>
            <a:r>
              <a:rPr lang="es-MX" sz="3200" b="1" dirty="0">
                <a:solidFill>
                  <a:srgbClr val="0F4692"/>
                </a:solidFill>
              </a:rPr>
              <a:t>Fiscalización del Fondo para la Estabilización de Precios de Combustibles (FEPC) para el GLP</a:t>
            </a:r>
          </a:p>
          <a:p>
            <a:pPr marL="514350" indent="-514350" algn="just">
              <a:lnSpc>
                <a:spcPct val="150000"/>
              </a:lnSpc>
              <a:buFont typeface="+mj-lt"/>
              <a:buAutoNum type="arabicPeriod"/>
            </a:pPr>
            <a:endParaRPr lang="es-MX" sz="3200" b="1" dirty="0">
              <a:solidFill>
                <a:srgbClr val="0F4692"/>
              </a:solidFill>
            </a:endParaRPr>
          </a:p>
          <a:p>
            <a:pPr marL="514350" indent="-514350" algn="just">
              <a:lnSpc>
                <a:spcPct val="150000"/>
              </a:lnSpc>
              <a:buFont typeface="+mj-lt"/>
              <a:buAutoNum type="arabicPeriod"/>
            </a:pPr>
            <a:endParaRPr lang="es-MX" sz="3200" b="1" dirty="0">
              <a:solidFill>
                <a:srgbClr val="0F4692"/>
              </a:solidFill>
            </a:endParaRPr>
          </a:p>
        </p:txBody>
      </p:sp>
    </p:spTree>
    <p:extLst>
      <p:ext uri="{BB962C8B-B14F-4D97-AF65-F5344CB8AC3E}">
        <p14:creationId xmlns:p14="http://schemas.microsoft.com/office/powerpoint/2010/main" val="336121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41DF44CD-7507-4E64-A010-596C18AE8C80}" type="slidenum">
              <a:rPr lang="es-PE" smtClean="0"/>
              <a:t>20</a:t>
            </a:fld>
            <a:endParaRPr lang="es-PE"/>
          </a:p>
        </p:txBody>
      </p:sp>
      <p:sp>
        <p:nvSpPr>
          <p:cNvPr id="5" name="CuadroTexto 4"/>
          <p:cNvSpPr txBox="1"/>
          <p:nvPr/>
        </p:nvSpPr>
        <p:spPr>
          <a:xfrm>
            <a:off x="1991544" y="641556"/>
            <a:ext cx="8692582" cy="461665"/>
          </a:xfrm>
          <a:prstGeom prst="rect">
            <a:avLst/>
          </a:prstGeom>
          <a:noFill/>
        </p:spPr>
        <p:txBody>
          <a:bodyPr wrap="square" rtlCol="0">
            <a:spAutoFit/>
          </a:bodyPr>
          <a:lstStyle/>
          <a:p>
            <a:pPr lvl="0" algn="ctr" fontAlgn="auto">
              <a:spcAft>
                <a:spcPts val="0"/>
              </a:spcAft>
            </a:pPr>
            <a:r>
              <a:rPr lang="es-ES" sz="2400" b="1" dirty="0">
                <a:solidFill>
                  <a:srgbClr val="144D8D"/>
                </a:solidFill>
              </a:rPr>
              <a:t>Fiscalización de Existencias Mínimas</a:t>
            </a:r>
            <a:endParaRPr lang="es-ES" sz="2800" b="1" dirty="0">
              <a:solidFill>
                <a:srgbClr val="144D8D"/>
              </a:solidFill>
            </a:endParaRPr>
          </a:p>
        </p:txBody>
      </p:sp>
      <p:grpSp>
        <p:nvGrpSpPr>
          <p:cNvPr id="6" name="Grupo 5"/>
          <p:cNvGrpSpPr/>
          <p:nvPr/>
        </p:nvGrpSpPr>
        <p:grpSpPr>
          <a:xfrm>
            <a:off x="5362445" y="1164776"/>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graphicFrame>
        <p:nvGraphicFramePr>
          <p:cNvPr id="11" name="Tabla 10">
            <a:extLst>
              <a:ext uri="{FF2B5EF4-FFF2-40B4-BE49-F238E27FC236}">
                <a16:creationId xmlns:a16="http://schemas.microsoft.com/office/drawing/2014/main" id="{F77F2AC2-5086-4221-90D8-24A572D7C0B7}"/>
              </a:ext>
            </a:extLst>
          </p:cNvPr>
          <p:cNvGraphicFramePr>
            <a:graphicFrameLocks noGrp="1"/>
          </p:cNvGraphicFramePr>
          <p:nvPr>
            <p:extLst>
              <p:ext uri="{D42A27DB-BD31-4B8C-83A1-F6EECF244321}">
                <p14:modId xmlns:p14="http://schemas.microsoft.com/office/powerpoint/2010/main" val="3919269261"/>
              </p:ext>
            </p:extLst>
          </p:nvPr>
        </p:nvGraphicFramePr>
        <p:xfrm>
          <a:off x="911424" y="2420888"/>
          <a:ext cx="10008080" cy="2952329"/>
        </p:xfrm>
        <a:graphic>
          <a:graphicData uri="http://schemas.openxmlformats.org/drawingml/2006/table">
            <a:tbl>
              <a:tblPr/>
              <a:tblGrid>
                <a:gridCol w="1644793">
                  <a:extLst>
                    <a:ext uri="{9D8B030D-6E8A-4147-A177-3AD203B41FA5}">
                      <a16:colId xmlns:a16="http://schemas.microsoft.com/office/drawing/2014/main" val="2380917248"/>
                    </a:ext>
                  </a:extLst>
                </a:gridCol>
                <a:gridCol w="1523559">
                  <a:extLst>
                    <a:ext uri="{9D8B030D-6E8A-4147-A177-3AD203B41FA5}">
                      <a16:colId xmlns:a16="http://schemas.microsoft.com/office/drawing/2014/main" val="2971676512"/>
                    </a:ext>
                  </a:extLst>
                </a:gridCol>
                <a:gridCol w="1080120">
                  <a:extLst>
                    <a:ext uri="{9D8B030D-6E8A-4147-A177-3AD203B41FA5}">
                      <a16:colId xmlns:a16="http://schemas.microsoft.com/office/drawing/2014/main" val="1775965183"/>
                    </a:ext>
                  </a:extLst>
                </a:gridCol>
                <a:gridCol w="1296144">
                  <a:extLst>
                    <a:ext uri="{9D8B030D-6E8A-4147-A177-3AD203B41FA5}">
                      <a16:colId xmlns:a16="http://schemas.microsoft.com/office/drawing/2014/main" val="1058725556"/>
                    </a:ext>
                  </a:extLst>
                </a:gridCol>
                <a:gridCol w="1944216">
                  <a:extLst>
                    <a:ext uri="{9D8B030D-6E8A-4147-A177-3AD203B41FA5}">
                      <a16:colId xmlns:a16="http://schemas.microsoft.com/office/drawing/2014/main" val="4149802380"/>
                    </a:ext>
                  </a:extLst>
                </a:gridCol>
                <a:gridCol w="2519248">
                  <a:extLst>
                    <a:ext uri="{9D8B030D-6E8A-4147-A177-3AD203B41FA5}">
                      <a16:colId xmlns:a16="http://schemas.microsoft.com/office/drawing/2014/main" val="1306365485"/>
                    </a:ext>
                  </a:extLst>
                </a:gridCol>
              </a:tblGrid>
              <a:tr h="685579">
                <a:tc>
                  <a:txBody>
                    <a:bodyPr/>
                    <a:lstStyle/>
                    <a:p>
                      <a:pPr algn="ctr" rtl="0" fontAlgn="ctr"/>
                      <a:r>
                        <a:rPr lang="es-PE" sz="1400" b="1" i="0" u="none" strike="noStrike">
                          <a:solidFill>
                            <a:srgbClr val="000000"/>
                          </a:solidFill>
                          <a:effectLst/>
                          <a:latin typeface="Calibri" panose="020F0502020204030204" pitchFamily="34" charset="0"/>
                        </a:rPr>
                        <a:t>Empresa</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PE" sz="1400" b="1" i="0" u="none" strike="noStrike">
                          <a:solidFill>
                            <a:srgbClr val="000000"/>
                          </a:solidFill>
                          <a:effectLst/>
                          <a:latin typeface="Calibri" panose="020F0502020204030204" pitchFamily="34" charset="0"/>
                        </a:rPr>
                        <a:t>Actividad</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PE" sz="1400" b="1" i="0" u="none" strike="noStrike">
                          <a:solidFill>
                            <a:srgbClr val="000000"/>
                          </a:solidFill>
                          <a:effectLst/>
                          <a:latin typeface="Calibri" panose="020F0502020204030204" pitchFamily="34" charset="0"/>
                        </a:rPr>
                        <a:t>Planta donde opera</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PE" sz="1400" b="1" i="0" u="none" strike="noStrike" dirty="0">
                          <a:solidFill>
                            <a:srgbClr val="000000"/>
                          </a:solidFill>
                          <a:effectLst/>
                          <a:latin typeface="Calibri" panose="020F0502020204030204" pitchFamily="34" charset="0"/>
                        </a:rPr>
                        <a:t>Periodo supervisado</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PE" sz="1400" b="1" i="0" u="none" strike="noStrike" dirty="0">
                          <a:solidFill>
                            <a:srgbClr val="000000"/>
                          </a:solidFill>
                          <a:effectLst/>
                          <a:latin typeface="Calibri" panose="020F0502020204030204" pitchFamily="34" charset="0"/>
                        </a:rPr>
                        <a:t>Incumplimientos detectados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PE" sz="1400" b="1" i="0" u="none" strike="noStrike" dirty="0">
                          <a:solidFill>
                            <a:srgbClr val="000000"/>
                          </a:solidFill>
                          <a:effectLst/>
                          <a:latin typeface="Calibri" panose="020F0502020204030204" pitchFamily="34" charset="0"/>
                        </a:rPr>
                        <a:t>Estado</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6090333"/>
                  </a:ext>
                </a:extLst>
              </a:tr>
              <a:tr h="589270">
                <a:tc>
                  <a:txBody>
                    <a:bodyPr/>
                    <a:lstStyle/>
                    <a:p>
                      <a:pPr algn="l" rtl="0" fontAlgn="ctr"/>
                      <a:r>
                        <a:rPr lang="es-PE" sz="1400" b="1" i="0" u="none" strike="noStrike">
                          <a:solidFill>
                            <a:srgbClr val="000000"/>
                          </a:solidFill>
                          <a:effectLst/>
                          <a:latin typeface="Calibri" panose="020F0502020204030204" pitchFamily="34" charset="0"/>
                        </a:rPr>
                        <a:t>Solgas S.A.</a:t>
                      </a:r>
                    </a:p>
                  </a:txBody>
                  <a:tcPr marL="81587"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a:solidFill>
                            <a:srgbClr val="000000"/>
                          </a:solidFill>
                          <a:effectLst/>
                          <a:latin typeface="Calibri" panose="020F0502020204030204" pitchFamily="34" charset="0"/>
                        </a:rPr>
                        <a:t>Agente Obligado a Existencias de GLP</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dirty="0" err="1">
                          <a:solidFill>
                            <a:srgbClr val="000000"/>
                          </a:solidFill>
                          <a:effectLst/>
                          <a:latin typeface="Calibri" panose="020F0502020204030204" pitchFamily="34" charset="0"/>
                        </a:rPr>
                        <a:t>Solgas</a:t>
                      </a:r>
                      <a:endParaRPr lang="es-PE" sz="1400" b="0" i="0" u="none" strike="noStrike" dirty="0">
                        <a:solidFill>
                          <a:srgbClr val="000000"/>
                        </a:solidFill>
                        <a:effectLst/>
                        <a:latin typeface="Calibri" panose="020F0502020204030204" pitchFamily="34" charset="0"/>
                      </a:endParaRP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400" b="0" i="0" u="none" strike="noStrike" dirty="0">
                          <a:solidFill>
                            <a:srgbClr val="000000"/>
                          </a:solidFill>
                          <a:effectLst/>
                          <a:latin typeface="Calibri" panose="020F0502020204030204" pitchFamily="34" charset="0"/>
                        </a:rPr>
                        <a:t>Dic 22 – May 23</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dirty="0">
                          <a:solidFill>
                            <a:srgbClr val="000000"/>
                          </a:solidFill>
                          <a:effectLst/>
                          <a:latin typeface="Calibri" panose="020F0502020204030204" pitchFamily="34" charset="0"/>
                        </a:rPr>
                        <a:t>Dos (02) días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rtl="0" fontAlgn="ctr"/>
                      <a:r>
                        <a:rPr lang="es-ES" sz="1400" b="0" i="0" u="none" strike="noStrike" dirty="0">
                          <a:solidFill>
                            <a:srgbClr val="000000"/>
                          </a:solidFill>
                          <a:effectLst/>
                          <a:latin typeface="Calibri" panose="020F0502020204030204" pitchFamily="34" charset="0"/>
                        </a:rPr>
                        <a:t>-En trámite de inicio de Procedimiento Administrativo   Sancionador</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1900223"/>
                  </a:ext>
                </a:extLst>
              </a:tr>
              <a:tr h="708935">
                <a:tc>
                  <a:txBody>
                    <a:bodyPr/>
                    <a:lstStyle/>
                    <a:p>
                      <a:pPr algn="l" rtl="0" fontAlgn="ctr"/>
                      <a:r>
                        <a:rPr lang="es-ES" sz="1400" b="1" i="0" u="none" strike="noStrike" dirty="0">
                          <a:solidFill>
                            <a:srgbClr val="000000"/>
                          </a:solidFill>
                          <a:effectLst/>
                          <a:latin typeface="Calibri" panose="020F0502020204030204" pitchFamily="34" charset="0"/>
                        </a:rPr>
                        <a:t>Zeta Gas Andino S.A.</a:t>
                      </a:r>
                    </a:p>
                  </a:txBody>
                  <a:tcPr marL="81587"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a:solidFill>
                            <a:srgbClr val="000000"/>
                          </a:solidFill>
                          <a:effectLst/>
                          <a:latin typeface="Calibri" panose="020F0502020204030204" pitchFamily="34" charset="0"/>
                        </a:rPr>
                        <a:t>Importador de GLP</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a:solidFill>
                            <a:srgbClr val="000000"/>
                          </a:solidFill>
                          <a:effectLst/>
                          <a:latin typeface="Calibri" panose="020F0502020204030204" pitchFamily="34" charset="0"/>
                        </a:rPr>
                        <a:t>Zeta Gas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Dic 22 – May 23</a:t>
                      </a:r>
                      <a:endParaRPr kumimoji="0" lang="es-E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dirty="0">
                          <a:solidFill>
                            <a:srgbClr val="000000"/>
                          </a:solidFill>
                          <a:effectLst/>
                          <a:latin typeface="Calibri" panose="020F0502020204030204" pitchFamily="34" charset="0"/>
                        </a:rPr>
                        <a:t>Seis (06) días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rtl="0" fontAlgn="ctr"/>
                      <a:endParaRPr lang="es-PE" sz="1000" b="0" i="0" u="none" strike="noStrike" dirty="0">
                        <a:solidFill>
                          <a:srgbClr val="000000"/>
                        </a:solidFill>
                        <a:effectLst/>
                        <a:latin typeface="Calibri" panose="020F0502020204030204" pitchFamily="34" charset="0"/>
                      </a:endParaRP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149509"/>
                  </a:ext>
                </a:extLst>
              </a:tr>
              <a:tr h="469295">
                <a:tc>
                  <a:txBody>
                    <a:bodyPr/>
                    <a:lstStyle/>
                    <a:p>
                      <a:pPr algn="l" rtl="0" fontAlgn="ctr"/>
                      <a:r>
                        <a:rPr lang="es-PE" sz="1400" b="1" i="0" u="none" strike="noStrike">
                          <a:solidFill>
                            <a:srgbClr val="000000"/>
                          </a:solidFill>
                          <a:effectLst/>
                          <a:latin typeface="Calibri" panose="020F0502020204030204" pitchFamily="34" charset="0"/>
                        </a:rPr>
                        <a:t>Pluspetrol</a:t>
                      </a:r>
                    </a:p>
                  </a:txBody>
                  <a:tcPr marL="81587"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a:solidFill>
                            <a:srgbClr val="000000"/>
                          </a:solidFill>
                          <a:effectLst/>
                          <a:latin typeface="Calibri" panose="020F0502020204030204" pitchFamily="34" charset="0"/>
                        </a:rPr>
                        <a:t>Agente Obligado a Existencias de GLP</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a:solidFill>
                            <a:srgbClr val="000000"/>
                          </a:solidFill>
                          <a:effectLst/>
                          <a:latin typeface="Calibri" panose="020F0502020204030204" pitchFamily="34" charset="0"/>
                        </a:rPr>
                        <a:t>Zeta Gas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Dic 22 – May 23</a:t>
                      </a:r>
                      <a:endParaRPr kumimoji="0" lang="es-E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400" b="0" i="0" u="none" strike="noStrike" dirty="0">
                          <a:solidFill>
                            <a:srgbClr val="000000"/>
                          </a:solidFill>
                          <a:effectLst/>
                          <a:latin typeface="Calibri" panose="020F0502020204030204" pitchFamily="34" charset="0"/>
                        </a:rPr>
                        <a:t>treinta y uno (31) días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rtl="0" fontAlgn="ctr"/>
                      <a:r>
                        <a:rPr lang="es-ES" sz="1000" b="0" i="0" u="none" strike="noStrike" dirty="0">
                          <a:solidFill>
                            <a:srgbClr val="000000"/>
                          </a:solidFill>
                          <a:effectLst/>
                          <a:latin typeface="Calibri" panose="020F0502020204030204" pitchFamily="34" charset="0"/>
                        </a:rPr>
                        <a:t>-En inicio de PAS</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89882"/>
                  </a:ext>
                </a:extLst>
              </a:tr>
              <a:tr h="499250">
                <a:tc>
                  <a:txBody>
                    <a:bodyPr/>
                    <a:lstStyle/>
                    <a:p>
                      <a:pPr algn="l" rtl="0" fontAlgn="ctr"/>
                      <a:r>
                        <a:rPr lang="es-PE" sz="1400" b="1" i="0" u="none" strike="noStrike">
                          <a:solidFill>
                            <a:srgbClr val="000000"/>
                          </a:solidFill>
                          <a:effectLst/>
                          <a:latin typeface="Calibri" panose="020F0502020204030204" pitchFamily="34" charset="0"/>
                        </a:rPr>
                        <a:t>Petroperu</a:t>
                      </a:r>
                    </a:p>
                  </a:txBody>
                  <a:tcPr marL="81587"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a:solidFill>
                            <a:srgbClr val="000000"/>
                          </a:solidFill>
                          <a:effectLst/>
                          <a:latin typeface="Calibri" panose="020F0502020204030204" pitchFamily="34" charset="0"/>
                        </a:rPr>
                        <a:t>Agente Obligado a Existencias de GLP</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a:solidFill>
                            <a:srgbClr val="000000"/>
                          </a:solidFill>
                          <a:effectLst/>
                          <a:latin typeface="Calibri" panose="020F0502020204030204" pitchFamily="34" charset="0"/>
                        </a:rPr>
                        <a:t>TDP Callao</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Dic 22 – May 23</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400" b="0" i="0" u="none" strike="noStrike" dirty="0">
                          <a:solidFill>
                            <a:srgbClr val="000000"/>
                          </a:solidFill>
                          <a:effectLst/>
                          <a:latin typeface="Calibri" panose="020F0502020204030204" pitchFamily="34" charset="0"/>
                        </a:rPr>
                        <a:t>Ningún día</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PE" sz="1400" b="0" i="0" u="none" strike="noStrike" dirty="0">
                          <a:solidFill>
                            <a:srgbClr val="000000"/>
                          </a:solidFill>
                          <a:effectLst/>
                          <a:latin typeface="Calibri" panose="020F0502020204030204" pitchFamily="34" charset="0"/>
                        </a:rPr>
                        <a:t>-  Sin incumplimiento.</a:t>
                      </a:r>
                    </a:p>
                  </a:txBody>
                  <a:tcPr marL="9065" marR="9065" marT="9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1181387"/>
                  </a:ext>
                </a:extLst>
              </a:tr>
            </a:tbl>
          </a:graphicData>
        </a:graphic>
      </p:graphicFrame>
      <p:sp>
        <p:nvSpPr>
          <p:cNvPr id="12" name="Marcador de contenido 1">
            <a:extLst>
              <a:ext uri="{FF2B5EF4-FFF2-40B4-BE49-F238E27FC236}">
                <a16:creationId xmlns:a16="http://schemas.microsoft.com/office/drawing/2014/main" id="{B24485D8-32EF-4DE9-8F77-1FC399A3E8BF}"/>
              </a:ext>
            </a:extLst>
          </p:cNvPr>
          <p:cNvSpPr>
            <a:spLocks noGrp="1"/>
          </p:cNvSpPr>
          <p:nvPr>
            <p:ph idx="1"/>
          </p:nvPr>
        </p:nvSpPr>
        <p:spPr>
          <a:xfrm>
            <a:off x="1288921" y="1340768"/>
            <a:ext cx="9305244" cy="1837772"/>
          </a:xfrm>
        </p:spPr>
        <p:txBody>
          <a:bodyPr>
            <a:normAutofit/>
          </a:bodyPr>
          <a:lstStyle/>
          <a:p>
            <a:pPr marL="0" indent="0" algn="ctr">
              <a:buNone/>
            </a:pPr>
            <a:r>
              <a:rPr lang="es-PE" sz="1800" dirty="0">
                <a:solidFill>
                  <a:srgbClr val="00529A"/>
                </a:solidFill>
              </a:rPr>
              <a:t>Existencias se reportan conforme a RCD N° 169-2022-OS/CD </a:t>
            </a:r>
          </a:p>
          <a:p>
            <a:pPr marL="0" indent="0" algn="just">
              <a:buNone/>
            </a:pPr>
            <a:endParaRPr lang="es-PE" sz="1100" b="1" dirty="0"/>
          </a:p>
          <a:p>
            <a:pPr marL="0" indent="0" algn="ctr">
              <a:buNone/>
            </a:pPr>
            <a:r>
              <a:rPr lang="es-PE" sz="1800" b="1" dirty="0"/>
              <a:t>RESULTADO DEL CUMPLIMIENTO DE LAS EXISTENCIAS MÍNIMAS</a:t>
            </a:r>
            <a:endParaRPr lang="es-PE" sz="1800" dirty="0"/>
          </a:p>
        </p:txBody>
      </p:sp>
      <p:sp>
        <p:nvSpPr>
          <p:cNvPr id="14" name="CuadroTexto 13">
            <a:extLst>
              <a:ext uri="{FF2B5EF4-FFF2-40B4-BE49-F238E27FC236}">
                <a16:creationId xmlns:a16="http://schemas.microsoft.com/office/drawing/2014/main" id="{C0F289D5-FA5E-4686-B63A-822B8E92190F}"/>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spTree>
    <p:extLst>
      <p:ext uri="{BB962C8B-B14F-4D97-AF65-F5344CB8AC3E}">
        <p14:creationId xmlns:p14="http://schemas.microsoft.com/office/powerpoint/2010/main" val="1345421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3">
            <a:extLst>
              <a:ext uri="{FF2B5EF4-FFF2-40B4-BE49-F238E27FC236}">
                <a16:creationId xmlns:a16="http://schemas.microsoft.com/office/drawing/2014/main" id="{03C3ECD8-1142-43F2-AFEA-64C8610C6552}"/>
              </a:ext>
            </a:extLst>
          </p:cNvPr>
          <p:cNvSpPr>
            <a:spLocks noGrp="1"/>
          </p:cNvSpPr>
          <p:nvPr>
            <p:ph type="sldNum" sz="quarter" idx="12"/>
          </p:nvPr>
        </p:nvSpPr>
        <p:spPr>
          <a:xfrm>
            <a:off x="8659776" y="6725590"/>
            <a:ext cx="2743200" cy="365125"/>
          </a:xfrm>
        </p:spPr>
        <p:txBody>
          <a:bodyPr/>
          <a:lstStyle/>
          <a:p>
            <a:fld id="{41DF44CD-7507-4E64-A010-596C18AE8C80}" type="slidenum">
              <a:rPr lang="es-PE" smtClean="0"/>
              <a:t>21</a:t>
            </a:fld>
            <a:endParaRPr lang="es-PE"/>
          </a:p>
        </p:txBody>
      </p:sp>
      <p:sp>
        <p:nvSpPr>
          <p:cNvPr id="9" name="CuadroTexto 8">
            <a:extLst>
              <a:ext uri="{FF2B5EF4-FFF2-40B4-BE49-F238E27FC236}">
                <a16:creationId xmlns:a16="http://schemas.microsoft.com/office/drawing/2014/main" id="{9807C29D-A722-4755-8F0D-B9FE2379FA0C}"/>
              </a:ext>
            </a:extLst>
          </p:cNvPr>
          <p:cNvSpPr txBox="1"/>
          <p:nvPr/>
        </p:nvSpPr>
        <p:spPr>
          <a:xfrm>
            <a:off x="2135560" y="681904"/>
            <a:ext cx="8861417" cy="461665"/>
          </a:xfrm>
          <a:prstGeom prst="rect">
            <a:avLst/>
          </a:prstGeom>
          <a:noFill/>
        </p:spPr>
        <p:txBody>
          <a:bodyPr wrap="square" rtlCol="0">
            <a:spAutoFit/>
          </a:bodyPr>
          <a:lstStyle/>
          <a:p>
            <a:pPr marL="0" indent="0" algn="ctr" fontAlgn="auto">
              <a:spcAft>
                <a:spcPts val="0"/>
              </a:spcAft>
              <a:buNone/>
            </a:pPr>
            <a:r>
              <a:rPr lang="es-MX" sz="2400" b="1" dirty="0">
                <a:solidFill>
                  <a:srgbClr val="144D8D"/>
                </a:solidFill>
              </a:rPr>
              <a:t>Monitoreo diario de Autonomía de GLP al 11/09/2023</a:t>
            </a:r>
          </a:p>
        </p:txBody>
      </p:sp>
      <p:grpSp>
        <p:nvGrpSpPr>
          <p:cNvPr id="10" name="Grupo 9">
            <a:extLst>
              <a:ext uri="{FF2B5EF4-FFF2-40B4-BE49-F238E27FC236}">
                <a16:creationId xmlns:a16="http://schemas.microsoft.com/office/drawing/2014/main" id="{EFE9C47D-460F-45C5-A444-29BAA3290965}"/>
              </a:ext>
            </a:extLst>
          </p:cNvPr>
          <p:cNvGrpSpPr/>
          <p:nvPr/>
        </p:nvGrpSpPr>
        <p:grpSpPr>
          <a:xfrm>
            <a:off x="5447928" y="1094249"/>
            <a:ext cx="2088232" cy="49320"/>
            <a:chOff x="971600" y="3031011"/>
            <a:chExt cx="6710561" cy="45719"/>
          </a:xfrm>
        </p:grpSpPr>
        <p:sp>
          <p:nvSpPr>
            <p:cNvPr id="11" name="Rectángulo 10">
              <a:extLst>
                <a:ext uri="{FF2B5EF4-FFF2-40B4-BE49-F238E27FC236}">
                  <a16:creationId xmlns:a16="http://schemas.microsoft.com/office/drawing/2014/main" id="{F45B9B05-BA0D-4560-B6AE-86866B3C9146}"/>
                </a:ext>
              </a:extLst>
            </p:cNvPr>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2" name="Rectángulo 11">
              <a:extLst>
                <a:ext uri="{FF2B5EF4-FFF2-40B4-BE49-F238E27FC236}">
                  <a16:creationId xmlns:a16="http://schemas.microsoft.com/office/drawing/2014/main" id="{D963DDE6-67E7-4A9F-8E86-CDD8F4BFA5B3}"/>
                </a:ext>
              </a:extLst>
            </p:cNvPr>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3" name="Rectángulo 12">
              <a:extLst>
                <a:ext uri="{FF2B5EF4-FFF2-40B4-BE49-F238E27FC236}">
                  <a16:creationId xmlns:a16="http://schemas.microsoft.com/office/drawing/2014/main" id="{85A1F9FB-369A-4606-8F02-F6712460761D}"/>
                </a:ext>
              </a:extLst>
            </p:cNvPr>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4" name="Rectángulo 13">
              <a:extLst>
                <a:ext uri="{FF2B5EF4-FFF2-40B4-BE49-F238E27FC236}">
                  <a16:creationId xmlns:a16="http://schemas.microsoft.com/office/drawing/2014/main" id="{AE08519A-1BC0-4563-92CC-2728F9BF1D86}"/>
                </a:ext>
              </a:extLst>
            </p:cNvPr>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18" name="CuadroTexto 17">
            <a:extLst>
              <a:ext uri="{FF2B5EF4-FFF2-40B4-BE49-F238E27FC236}">
                <a16:creationId xmlns:a16="http://schemas.microsoft.com/office/drawing/2014/main" id="{26A09491-2883-4033-B749-AFE7DF25919B}"/>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pic>
        <p:nvPicPr>
          <p:cNvPr id="3" name="Imagen 2">
            <a:extLst>
              <a:ext uri="{FF2B5EF4-FFF2-40B4-BE49-F238E27FC236}">
                <a16:creationId xmlns:a16="http://schemas.microsoft.com/office/drawing/2014/main" id="{5DB3EF06-F52E-4062-97BC-F1FD646E2A11}"/>
              </a:ext>
            </a:extLst>
          </p:cNvPr>
          <p:cNvPicPr>
            <a:picLocks noChangeAspect="1"/>
          </p:cNvPicPr>
          <p:nvPr/>
        </p:nvPicPr>
        <p:blipFill rotWithShape="1">
          <a:blip r:embed="rId2"/>
          <a:srcRect l="2160" t="39501" r="73625" b="21650"/>
          <a:stretch/>
        </p:blipFill>
        <p:spPr>
          <a:xfrm>
            <a:off x="839416" y="1302384"/>
            <a:ext cx="5400600" cy="4873712"/>
          </a:xfrm>
          <a:prstGeom prst="rect">
            <a:avLst/>
          </a:prstGeom>
          <a:ln w="19050">
            <a:solidFill>
              <a:srgbClr val="C00000"/>
            </a:solidFill>
          </a:ln>
        </p:spPr>
      </p:pic>
      <p:pic>
        <p:nvPicPr>
          <p:cNvPr id="6" name="Imagen 5">
            <a:extLst>
              <a:ext uri="{FF2B5EF4-FFF2-40B4-BE49-F238E27FC236}">
                <a16:creationId xmlns:a16="http://schemas.microsoft.com/office/drawing/2014/main" id="{5D4A6B78-5BAA-4F19-AF1C-DADB81E29BB6}"/>
              </a:ext>
            </a:extLst>
          </p:cNvPr>
          <p:cNvPicPr>
            <a:picLocks noChangeAspect="1"/>
          </p:cNvPicPr>
          <p:nvPr/>
        </p:nvPicPr>
        <p:blipFill rotWithShape="1">
          <a:blip r:embed="rId3"/>
          <a:srcRect l="5704" t="53869" r="71041" b="16675"/>
          <a:stretch/>
        </p:blipFill>
        <p:spPr>
          <a:xfrm>
            <a:off x="7275084" y="1389424"/>
            <a:ext cx="2981922" cy="2124575"/>
          </a:xfrm>
          <a:prstGeom prst="rect">
            <a:avLst/>
          </a:prstGeom>
        </p:spPr>
      </p:pic>
      <p:pic>
        <p:nvPicPr>
          <p:cNvPr id="17" name="Imagen 16">
            <a:extLst>
              <a:ext uri="{FF2B5EF4-FFF2-40B4-BE49-F238E27FC236}">
                <a16:creationId xmlns:a16="http://schemas.microsoft.com/office/drawing/2014/main" id="{55D894C5-A8ED-4241-9393-A4544DEAC829}"/>
              </a:ext>
            </a:extLst>
          </p:cNvPr>
          <p:cNvPicPr>
            <a:picLocks noChangeAspect="1"/>
          </p:cNvPicPr>
          <p:nvPr/>
        </p:nvPicPr>
        <p:blipFill rotWithShape="1">
          <a:blip r:embed="rId3"/>
          <a:srcRect l="30510" t="53869" r="45423" b="16675"/>
          <a:stretch/>
        </p:blipFill>
        <p:spPr>
          <a:xfrm>
            <a:off x="7255237" y="3707718"/>
            <a:ext cx="2934234" cy="2020087"/>
          </a:xfrm>
          <a:prstGeom prst="rect">
            <a:avLst/>
          </a:prstGeom>
        </p:spPr>
      </p:pic>
    </p:spTree>
    <p:extLst>
      <p:ext uri="{BB962C8B-B14F-4D97-AF65-F5344CB8AC3E}">
        <p14:creationId xmlns:p14="http://schemas.microsoft.com/office/powerpoint/2010/main" val="3132252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279576" y="641556"/>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Impacto en Precios de los Combustibles</a:t>
            </a:r>
          </a:p>
        </p:txBody>
      </p:sp>
      <p:grpSp>
        <p:nvGrpSpPr>
          <p:cNvPr id="6" name="Grupo 5"/>
          <p:cNvGrpSpPr/>
          <p:nvPr/>
        </p:nvGrpSpPr>
        <p:grpSpPr>
          <a:xfrm>
            <a:off x="5051884" y="1218054"/>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11" name="CuadroTexto 10">
            <a:extLst>
              <a:ext uri="{FF2B5EF4-FFF2-40B4-BE49-F238E27FC236}">
                <a16:creationId xmlns:a16="http://schemas.microsoft.com/office/drawing/2014/main" id="{1C7D8288-D68A-4444-9D69-BE435E3AFDE0}"/>
              </a:ext>
            </a:extLst>
          </p:cNvPr>
          <p:cNvSpPr txBox="1"/>
          <p:nvPr/>
        </p:nvSpPr>
        <p:spPr>
          <a:xfrm>
            <a:off x="938958" y="1946627"/>
            <a:ext cx="4608512" cy="3693319"/>
          </a:xfrm>
          <a:prstGeom prst="rect">
            <a:avLst/>
          </a:prstGeom>
          <a:noFill/>
        </p:spPr>
        <p:txBody>
          <a:bodyPr wrap="square" rtlCol="0">
            <a:spAutoFit/>
          </a:bodyPr>
          <a:lstStyle/>
          <a:p>
            <a:pPr marL="285750" indent="-285750" algn="just">
              <a:buFont typeface="Arial" panose="020B0604020202020204" pitchFamily="34" charset="0"/>
              <a:buChar char="•"/>
            </a:pPr>
            <a:endParaRPr lang="es-ES" dirty="0">
              <a:solidFill>
                <a:srgbClr val="00529A"/>
              </a:solidFill>
            </a:endParaRPr>
          </a:p>
          <a:p>
            <a:pPr marL="285750" indent="-285750" algn="just">
              <a:buFont typeface="Arial" panose="020B0604020202020204" pitchFamily="34" charset="0"/>
              <a:buChar char="•"/>
            </a:pPr>
            <a:r>
              <a:rPr lang="es-MX" dirty="0">
                <a:solidFill>
                  <a:srgbClr val="00529A"/>
                </a:solidFill>
              </a:rPr>
              <a:t>De acuerdo con </a:t>
            </a:r>
            <a:r>
              <a:rPr lang="es-PE" dirty="0">
                <a:solidFill>
                  <a:srgbClr val="00529A"/>
                </a:solidFill>
              </a:rPr>
              <a:t>la Ley Orgánica de Hidrocarburos y el Reglamento para la Comercialización de Combustibles, los precios de los combustibles se establecen de acuerdo a la oferta y demanda.</a:t>
            </a:r>
          </a:p>
          <a:p>
            <a:pPr marL="285750" indent="-285750" algn="just">
              <a:buFont typeface="Arial" panose="020B0604020202020204" pitchFamily="34" charset="0"/>
              <a:buChar char="•"/>
            </a:pPr>
            <a:endParaRPr lang="es-ES" dirty="0">
              <a:solidFill>
                <a:srgbClr val="00529A"/>
              </a:solidFill>
            </a:endParaRPr>
          </a:p>
          <a:p>
            <a:pPr marL="285750" indent="-285750" algn="just">
              <a:buFont typeface="Arial" panose="020B0604020202020204" pitchFamily="34" charset="0"/>
              <a:buChar char="•"/>
            </a:pPr>
            <a:r>
              <a:rPr lang="es-ES" dirty="0">
                <a:solidFill>
                  <a:srgbClr val="00529A"/>
                </a:solidFill>
              </a:rPr>
              <a:t>Producto de las restricciones en el despacho de GLP, este inmediatamente impactó en el precio, evidenciándose un incremento, debido en parte a las especulaciones del mercado. </a:t>
            </a:r>
          </a:p>
          <a:p>
            <a:pPr algn="just"/>
            <a:endParaRPr lang="es-ES" dirty="0">
              <a:solidFill>
                <a:srgbClr val="00529A"/>
              </a:solidFill>
            </a:endParaRPr>
          </a:p>
        </p:txBody>
      </p:sp>
      <p:sp>
        <p:nvSpPr>
          <p:cNvPr id="12" name="CuadroTexto 11">
            <a:extLst>
              <a:ext uri="{FF2B5EF4-FFF2-40B4-BE49-F238E27FC236}">
                <a16:creationId xmlns:a16="http://schemas.microsoft.com/office/drawing/2014/main" id="{4A6FEBC3-EDDF-4640-BCD9-FBF12A779278}"/>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pic>
        <p:nvPicPr>
          <p:cNvPr id="3" name="Imagen 2">
            <a:extLst>
              <a:ext uri="{FF2B5EF4-FFF2-40B4-BE49-F238E27FC236}">
                <a16:creationId xmlns:a16="http://schemas.microsoft.com/office/drawing/2014/main" id="{E8C851B1-4AC7-4054-904A-3F4E0895E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1311175"/>
            <a:ext cx="4034353" cy="4778969"/>
          </a:xfrm>
          <a:prstGeom prst="rect">
            <a:avLst/>
          </a:prstGeom>
        </p:spPr>
      </p:pic>
    </p:spTree>
    <p:extLst>
      <p:ext uri="{BB962C8B-B14F-4D97-AF65-F5344CB8AC3E}">
        <p14:creationId xmlns:p14="http://schemas.microsoft.com/office/powerpoint/2010/main" val="223158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3863752" y="1310612"/>
            <a:ext cx="5400600" cy="45719"/>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grpSp>
        <p:nvGrpSpPr>
          <p:cNvPr id="14" name="Grupo 13">
            <a:extLst>
              <a:ext uri="{FF2B5EF4-FFF2-40B4-BE49-F238E27FC236}">
                <a16:creationId xmlns:a16="http://schemas.microsoft.com/office/drawing/2014/main" id="{8C50FB0F-3817-41C6-88E6-8791E05F2D7F}"/>
              </a:ext>
            </a:extLst>
          </p:cNvPr>
          <p:cNvGrpSpPr/>
          <p:nvPr/>
        </p:nvGrpSpPr>
        <p:grpSpPr>
          <a:xfrm>
            <a:off x="6528048" y="1486652"/>
            <a:ext cx="4248472" cy="4678652"/>
            <a:chOff x="551384" y="1486652"/>
            <a:chExt cx="4248472" cy="4678652"/>
          </a:xfrm>
        </p:grpSpPr>
        <p:grpSp>
          <p:nvGrpSpPr>
            <p:cNvPr id="2" name="Grupo 1"/>
            <p:cNvGrpSpPr/>
            <p:nvPr/>
          </p:nvGrpSpPr>
          <p:grpSpPr>
            <a:xfrm>
              <a:off x="551384" y="1486652"/>
              <a:ext cx="4248472" cy="4678652"/>
              <a:chOff x="875266" y="1589535"/>
              <a:chExt cx="4599050" cy="4400814"/>
            </a:xfrm>
          </p:grpSpPr>
          <p:grpSp>
            <p:nvGrpSpPr>
              <p:cNvPr id="11" name="Grupo 10"/>
              <p:cNvGrpSpPr/>
              <p:nvPr/>
            </p:nvGrpSpPr>
            <p:grpSpPr>
              <a:xfrm>
                <a:off x="875266" y="1589535"/>
                <a:ext cx="4599050" cy="2601609"/>
                <a:chOff x="496485" y="1629501"/>
                <a:chExt cx="3309977" cy="2601609"/>
              </a:xfrm>
            </p:grpSpPr>
            <p:sp>
              <p:nvSpPr>
                <p:cNvPr id="19" name="Rectángulo redondeado 18"/>
                <p:cNvSpPr/>
                <p:nvPr/>
              </p:nvSpPr>
              <p:spPr>
                <a:xfrm>
                  <a:off x="720890" y="1629501"/>
                  <a:ext cx="3085572" cy="608565"/>
                </a:xfrm>
                <a:prstGeom prst="roundRect">
                  <a:avLst/>
                </a:prstGeom>
                <a:solidFill>
                  <a:srgbClr val="36A693"/>
                </a:solidFill>
              </p:spPr>
              <p:txBody>
                <a:bodyPr wrap="square" rtlCol="0" anchor="ctr">
                  <a:spAutoFit/>
                </a:bodyPr>
                <a:lstStyle/>
                <a:p>
                  <a:pPr algn="ctr"/>
                  <a:r>
                    <a:rPr lang="es-ES" sz="1600" b="1" dirty="0">
                      <a:solidFill>
                        <a:schemeClr val="bg1"/>
                      </a:solidFill>
                    </a:rPr>
                    <a:t>APP Facilito</a:t>
                  </a:r>
                </a:p>
                <a:p>
                  <a:pPr algn="ctr"/>
                  <a:r>
                    <a:rPr lang="es-ES" sz="1600" b="1" dirty="0">
                      <a:solidFill>
                        <a:schemeClr val="bg1"/>
                      </a:solidFill>
                    </a:rPr>
                    <a:t>Combustibles, Gas Natural y Balón de GLP</a:t>
                  </a:r>
                </a:p>
              </p:txBody>
            </p:sp>
            <p:pic>
              <p:nvPicPr>
                <p:cNvPr id="31" name="Imagen 30">
                  <a:extLst>
                    <a:ext uri="{FF2B5EF4-FFF2-40B4-BE49-F238E27FC236}">
                      <a16:creationId xmlns:a16="http://schemas.microsoft.com/office/drawing/2014/main" id="{A8BFE38E-DB76-4F33-82E3-4EBC639652B4}"/>
                    </a:ext>
                  </a:extLst>
                </p:cNvPr>
                <p:cNvPicPr>
                  <a:picLocks noChangeAspect="1"/>
                </p:cNvPicPr>
                <p:nvPr/>
              </p:nvPicPr>
              <p:blipFill rotWithShape="1">
                <a:blip r:embed="rId2"/>
                <a:srcRect l="2219" t="-2116" b="2116"/>
                <a:stretch/>
              </p:blipFill>
              <p:spPr>
                <a:xfrm>
                  <a:off x="824285" y="2849411"/>
                  <a:ext cx="1299138" cy="1381699"/>
                </a:xfrm>
                <a:prstGeom prst="roundRect">
                  <a:avLst/>
                </a:prstGeom>
                <a:solidFill>
                  <a:srgbClr val="4BB5C5"/>
                </a:solidFill>
                <a:ln>
                  <a:solidFill>
                    <a:schemeClr val="bg1">
                      <a:lumMod val="50000"/>
                    </a:schemeClr>
                  </a:solidFill>
                </a:ln>
              </p:spPr>
            </p:pic>
            <p:sp>
              <p:nvSpPr>
                <p:cNvPr id="34" name="CuadroTexto 33"/>
                <p:cNvSpPr txBox="1"/>
                <p:nvPr/>
              </p:nvSpPr>
              <p:spPr>
                <a:xfrm>
                  <a:off x="496485" y="2248750"/>
                  <a:ext cx="3309977" cy="66584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F539A"/>
                      </a:solidFill>
                      <a:effectLst/>
                      <a:uLnTx/>
                      <a:uFillTx/>
                      <a:latin typeface="Calibri" panose="020F0502020204030204"/>
                      <a:ea typeface="+mn-ea"/>
                      <a:cs typeface="+mn-cs"/>
                    </a:rPr>
                    <a:t>Presencia de Facilito en las redes sociales: Facebook, Twitter, LinkedIn, Instagram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800" b="1" i="0" u="none" strike="noStrike" kern="1200" cap="none" spc="0" normalizeH="0" baseline="0" noProof="0" dirty="0">
                    <a:ln>
                      <a:noFill/>
                    </a:ln>
                    <a:solidFill>
                      <a:srgbClr val="0F539A"/>
                    </a:solidFill>
                    <a:effectLst/>
                    <a:uLnTx/>
                    <a:uFillTx/>
                    <a:latin typeface="Calibri" panose="020F0502020204030204"/>
                    <a:ea typeface="+mn-ea"/>
                    <a:cs typeface="+mn-cs"/>
                  </a:endParaRPr>
                </a:p>
              </p:txBody>
            </p:sp>
          </p:grpSp>
          <p:grpSp>
            <p:nvGrpSpPr>
              <p:cNvPr id="12" name="Grupo 11"/>
              <p:cNvGrpSpPr/>
              <p:nvPr/>
            </p:nvGrpSpPr>
            <p:grpSpPr>
              <a:xfrm>
                <a:off x="1707682" y="4392383"/>
                <a:ext cx="3376884" cy="1597966"/>
                <a:chOff x="2553679" y="3096502"/>
                <a:chExt cx="3376884" cy="1597966"/>
              </a:xfrm>
            </p:grpSpPr>
            <p:pic>
              <p:nvPicPr>
                <p:cNvPr id="22530" name="Picture 2" descr="Facilito Balón de G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9545" y="3102918"/>
                  <a:ext cx="1685805" cy="811415"/>
                </a:xfrm>
                <a:prstGeom prst="rect">
                  <a:avLst/>
                </a:prstGeom>
                <a:noFill/>
                <a:ln w="19050">
                  <a:solidFill>
                    <a:srgbClr val="144D8D"/>
                  </a:solidFill>
                </a:ln>
                <a:extLst>
                  <a:ext uri="{909E8E84-426E-40DD-AFC4-6F175D3DCCD1}">
                    <a14:hiddenFill xmlns:a14="http://schemas.microsoft.com/office/drawing/2010/main">
                      <a:solidFill>
                        <a:srgbClr val="FFFFFF"/>
                      </a:solidFill>
                    </a14:hiddenFill>
                  </a:ext>
                </a:extLst>
              </p:spPr>
            </p:pic>
            <p:pic>
              <p:nvPicPr>
                <p:cNvPr id="22532" name="Picture 4" descr="https://assets.osinergmin.gob.pe/ImagenesInstitucional/Facilito/Facilito-Gas-Natur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0611" y="3096502"/>
                  <a:ext cx="1689952" cy="802260"/>
                </a:xfrm>
                <a:prstGeom prst="rect">
                  <a:avLst/>
                </a:prstGeom>
                <a:noFill/>
                <a:ln w="19050">
                  <a:solidFill>
                    <a:srgbClr val="144D8D"/>
                  </a:solidFill>
                </a:ln>
                <a:extLst>
                  <a:ext uri="{909E8E84-426E-40DD-AFC4-6F175D3DCCD1}">
                    <a14:hiddenFill xmlns:a14="http://schemas.microsoft.com/office/drawing/2010/main">
                      <a:solidFill>
                        <a:srgbClr val="FFFFFF"/>
                      </a:solidFill>
                    </a14:hiddenFill>
                  </a:ext>
                </a:extLst>
              </p:spPr>
            </p:pic>
            <p:pic>
              <p:nvPicPr>
                <p:cNvPr id="22534" name="Picture 6" descr="https://assets.osinergmin.gob.pe/ImagenesInstitucional/Facilito/Facilito-Electricid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3679" y="3889413"/>
                  <a:ext cx="1686932" cy="796185"/>
                </a:xfrm>
                <a:prstGeom prst="rect">
                  <a:avLst/>
                </a:prstGeom>
                <a:noFill/>
                <a:ln w="19050">
                  <a:solidFill>
                    <a:srgbClr val="144D8D"/>
                  </a:solidFill>
                </a:ln>
                <a:extLst>
                  <a:ext uri="{909E8E84-426E-40DD-AFC4-6F175D3DCCD1}">
                    <a14:hiddenFill xmlns:a14="http://schemas.microsoft.com/office/drawing/2010/main">
                      <a:solidFill>
                        <a:srgbClr val="FFFFFF"/>
                      </a:solidFill>
                    </a14:hiddenFill>
                  </a:ext>
                </a:extLst>
              </p:spPr>
            </p:pic>
            <p:pic>
              <p:nvPicPr>
                <p:cNvPr id="22536" name="Picture 8" descr="https://assets.osinergmin.gob.pe/ImagenesInstitucional/Facilito/Facilito-pagin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0611" y="3881057"/>
                  <a:ext cx="1689952" cy="813411"/>
                </a:xfrm>
                <a:prstGeom prst="rect">
                  <a:avLst/>
                </a:prstGeom>
                <a:noFill/>
                <a:ln w="19050">
                  <a:solidFill>
                    <a:srgbClr val="144D8D"/>
                  </a:solidFill>
                </a:ln>
                <a:extLst>
                  <a:ext uri="{909E8E84-426E-40DD-AFC4-6F175D3DCCD1}">
                    <a14:hiddenFill xmlns:a14="http://schemas.microsoft.com/office/drawing/2010/main">
                      <a:solidFill>
                        <a:srgbClr val="FFFFFF"/>
                      </a:solidFill>
                    </a14:hiddenFill>
                  </a:ext>
                </a:extLst>
              </p:spPr>
            </p:pic>
          </p:grpSp>
        </p:grpSp>
        <p:pic>
          <p:nvPicPr>
            <p:cNvPr id="24" name="Imagen 23">
              <a:extLst>
                <a:ext uri="{FF2B5EF4-FFF2-40B4-BE49-F238E27FC236}">
                  <a16:creationId xmlns:a16="http://schemas.microsoft.com/office/drawing/2014/main" id="{E95EAC79-6A5F-4F65-89ED-44E45438F543}"/>
                </a:ext>
              </a:extLst>
            </p:cNvPr>
            <p:cNvPicPr>
              <a:picLocks noChangeAspect="1"/>
            </p:cNvPicPr>
            <p:nvPr/>
          </p:nvPicPr>
          <p:blipFill>
            <a:blip r:embed="rId7"/>
            <a:stretch>
              <a:fillRect/>
            </a:stretch>
          </p:blipFill>
          <p:spPr>
            <a:xfrm>
              <a:off x="2980599" y="2784847"/>
              <a:ext cx="1819257" cy="1467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3" name="Grupo 12">
            <a:extLst>
              <a:ext uri="{FF2B5EF4-FFF2-40B4-BE49-F238E27FC236}">
                <a16:creationId xmlns:a16="http://schemas.microsoft.com/office/drawing/2014/main" id="{434261D2-2854-4FD7-8696-FE69412B9FD6}"/>
              </a:ext>
            </a:extLst>
          </p:cNvPr>
          <p:cNvGrpSpPr/>
          <p:nvPr/>
        </p:nvGrpSpPr>
        <p:grpSpPr>
          <a:xfrm>
            <a:off x="839416" y="2374516"/>
            <a:ext cx="5532044" cy="2494644"/>
            <a:chOff x="2351584" y="3814676"/>
            <a:chExt cx="5532044" cy="2494644"/>
          </a:xfrm>
        </p:grpSpPr>
        <p:grpSp>
          <p:nvGrpSpPr>
            <p:cNvPr id="25" name="Grupo 24">
              <a:extLst>
                <a:ext uri="{FF2B5EF4-FFF2-40B4-BE49-F238E27FC236}">
                  <a16:creationId xmlns:a16="http://schemas.microsoft.com/office/drawing/2014/main" id="{A63DCFEC-2013-4CF4-A7F4-A64634A9CF8F}"/>
                </a:ext>
              </a:extLst>
            </p:cNvPr>
            <p:cNvGrpSpPr/>
            <p:nvPr/>
          </p:nvGrpSpPr>
          <p:grpSpPr>
            <a:xfrm>
              <a:off x="2351584" y="3814676"/>
              <a:ext cx="5489951" cy="1253810"/>
              <a:chOff x="1017169" y="1679066"/>
              <a:chExt cx="5489951" cy="1253810"/>
            </a:xfrm>
          </p:grpSpPr>
          <p:sp>
            <p:nvSpPr>
              <p:cNvPr id="26" name="Rectángulo redondeado 4">
                <a:extLst>
                  <a:ext uri="{FF2B5EF4-FFF2-40B4-BE49-F238E27FC236}">
                    <a16:creationId xmlns:a16="http://schemas.microsoft.com/office/drawing/2014/main" id="{BE88D596-73B7-4EEF-B305-766AA91081BC}"/>
                  </a:ext>
                </a:extLst>
              </p:cNvPr>
              <p:cNvSpPr/>
              <p:nvPr/>
            </p:nvSpPr>
            <p:spPr>
              <a:xfrm>
                <a:off x="1017169" y="1784807"/>
                <a:ext cx="2096854" cy="1021556"/>
              </a:xfrm>
              <a:prstGeom prst="roundRect">
                <a:avLst/>
              </a:prstGeom>
              <a:solidFill>
                <a:srgbClr val="4BB5C5"/>
              </a:solidFill>
            </p:spPr>
            <p:txBody>
              <a:bodyPr wrap="square" rtlCol="0">
                <a:spAutoFit/>
              </a:bodyPr>
              <a:lstStyle/>
              <a:p>
                <a:pPr algn="ctr"/>
                <a:r>
                  <a:rPr lang="es-ES" b="1" dirty="0">
                    <a:solidFill>
                      <a:schemeClr val="bg1"/>
                    </a:solidFill>
                  </a:rPr>
                  <a:t>Publicación de los precios de referencia</a:t>
                </a:r>
              </a:p>
            </p:txBody>
          </p:sp>
          <p:sp>
            <p:nvSpPr>
              <p:cNvPr id="27" name="Rectángulo redondeado 208">
                <a:extLst>
                  <a:ext uri="{FF2B5EF4-FFF2-40B4-BE49-F238E27FC236}">
                    <a16:creationId xmlns:a16="http://schemas.microsoft.com/office/drawing/2014/main" id="{98A73B15-78CF-4258-B3BE-7237A221B497}"/>
                  </a:ext>
                </a:extLst>
              </p:cNvPr>
              <p:cNvSpPr/>
              <p:nvPr/>
            </p:nvSpPr>
            <p:spPr>
              <a:xfrm>
                <a:off x="3929407" y="1679066"/>
                <a:ext cx="2563056" cy="817245"/>
              </a:xfrm>
              <a:prstGeom prst="roundRect">
                <a:avLst/>
              </a:prstGeom>
              <a:solidFill>
                <a:srgbClr val="44546A"/>
              </a:solidFill>
            </p:spPr>
            <p:txBody>
              <a:bodyPr wrap="square" rtlCol="0">
                <a:spAutoFit/>
              </a:bodyPr>
              <a:lstStyle/>
              <a:p>
                <a:pPr algn="ctr"/>
                <a:r>
                  <a:rPr lang="es-ES" sz="1400" b="1" dirty="0">
                    <a:solidFill>
                      <a:schemeClr val="bg1"/>
                    </a:solidFill>
                  </a:rPr>
                  <a:t>Gasolinas, </a:t>
                </a:r>
                <a:r>
                  <a:rPr lang="es-ES" sz="1400" b="1" dirty="0" err="1">
                    <a:solidFill>
                      <a:schemeClr val="bg1"/>
                    </a:solidFill>
                  </a:rPr>
                  <a:t>Gasoholes</a:t>
                </a:r>
                <a:r>
                  <a:rPr lang="es-ES" sz="1400" b="1" dirty="0">
                    <a:solidFill>
                      <a:schemeClr val="bg1"/>
                    </a:solidFill>
                  </a:rPr>
                  <a:t>, Turbo, Diésel y Petróleo Industrial, Alcohol Carburante y Biodiesel</a:t>
                </a:r>
              </a:p>
            </p:txBody>
          </p:sp>
          <p:sp>
            <p:nvSpPr>
              <p:cNvPr id="28" name="Rectángulo redondeado 209">
                <a:extLst>
                  <a:ext uri="{FF2B5EF4-FFF2-40B4-BE49-F238E27FC236}">
                    <a16:creationId xmlns:a16="http://schemas.microsoft.com/office/drawing/2014/main" id="{34EC3013-6F7F-4097-A651-6D6C86993B31}"/>
                  </a:ext>
                </a:extLst>
              </p:cNvPr>
              <p:cNvSpPr/>
              <p:nvPr/>
            </p:nvSpPr>
            <p:spPr>
              <a:xfrm>
                <a:off x="3944064" y="2558305"/>
                <a:ext cx="2563056" cy="374571"/>
              </a:xfrm>
              <a:prstGeom prst="roundRect">
                <a:avLst/>
              </a:prstGeom>
              <a:solidFill>
                <a:srgbClr val="44546A"/>
              </a:solidFill>
            </p:spPr>
            <p:txBody>
              <a:bodyPr wrap="square" rtlCol="0">
                <a:spAutoFit/>
              </a:bodyPr>
              <a:lstStyle/>
              <a:p>
                <a:pPr algn="ctr"/>
                <a:r>
                  <a:rPr lang="es-ES" sz="1600" b="1" dirty="0">
                    <a:solidFill>
                      <a:schemeClr val="bg1"/>
                    </a:solidFill>
                  </a:rPr>
                  <a:t>GLP</a:t>
                </a:r>
              </a:p>
            </p:txBody>
          </p:sp>
          <p:sp>
            <p:nvSpPr>
              <p:cNvPr id="29" name="Triángulo isósceles 28">
                <a:extLst>
                  <a:ext uri="{FF2B5EF4-FFF2-40B4-BE49-F238E27FC236}">
                    <a16:creationId xmlns:a16="http://schemas.microsoft.com/office/drawing/2014/main" id="{2F2F36C0-D963-4171-8E6D-421522E2CFAB}"/>
                  </a:ext>
                </a:extLst>
              </p:cNvPr>
              <p:cNvSpPr/>
              <p:nvPr/>
            </p:nvSpPr>
            <p:spPr>
              <a:xfrm rot="5400000">
                <a:off x="3412559" y="1927921"/>
                <a:ext cx="242641" cy="216024"/>
              </a:xfrm>
              <a:prstGeom prst="triangle">
                <a:avLst/>
              </a:prstGeom>
              <a:solidFill>
                <a:srgbClr val="51A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Triángulo isósceles 29">
                <a:extLst>
                  <a:ext uri="{FF2B5EF4-FFF2-40B4-BE49-F238E27FC236}">
                    <a16:creationId xmlns:a16="http://schemas.microsoft.com/office/drawing/2014/main" id="{567519E0-6D1C-471F-A0F5-A0E55C497715}"/>
                  </a:ext>
                </a:extLst>
              </p:cNvPr>
              <p:cNvSpPr/>
              <p:nvPr/>
            </p:nvSpPr>
            <p:spPr>
              <a:xfrm rot="5400000">
                <a:off x="3419794" y="2496975"/>
                <a:ext cx="242641" cy="216024"/>
              </a:xfrm>
              <a:prstGeom prst="triangle">
                <a:avLst/>
              </a:prstGeom>
              <a:solidFill>
                <a:srgbClr val="51A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32" name="Grupo 31">
              <a:extLst>
                <a:ext uri="{FF2B5EF4-FFF2-40B4-BE49-F238E27FC236}">
                  <a16:creationId xmlns:a16="http://schemas.microsoft.com/office/drawing/2014/main" id="{07682757-527C-4E9D-9FB8-DF49951074CB}"/>
                </a:ext>
              </a:extLst>
            </p:cNvPr>
            <p:cNvGrpSpPr/>
            <p:nvPr/>
          </p:nvGrpSpPr>
          <p:grpSpPr>
            <a:xfrm>
              <a:off x="2385321" y="5287764"/>
              <a:ext cx="5498307" cy="1021556"/>
              <a:chOff x="1017169" y="3231239"/>
              <a:chExt cx="5498307" cy="1021556"/>
            </a:xfrm>
          </p:grpSpPr>
          <p:sp>
            <p:nvSpPr>
              <p:cNvPr id="33" name="Rectángulo redondeado 211">
                <a:extLst>
                  <a:ext uri="{FF2B5EF4-FFF2-40B4-BE49-F238E27FC236}">
                    <a16:creationId xmlns:a16="http://schemas.microsoft.com/office/drawing/2014/main" id="{2107E717-4C18-4468-9BC5-2C0513DFBA48}"/>
                  </a:ext>
                </a:extLst>
              </p:cNvPr>
              <p:cNvSpPr/>
              <p:nvPr/>
            </p:nvSpPr>
            <p:spPr>
              <a:xfrm>
                <a:off x="1017169" y="3231239"/>
                <a:ext cx="2096854" cy="1021556"/>
              </a:xfrm>
              <a:prstGeom prst="roundRect">
                <a:avLst/>
              </a:prstGeom>
              <a:solidFill>
                <a:srgbClr val="4BB5C5"/>
              </a:solidFill>
            </p:spPr>
            <p:txBody>
              <a:bodyPr wrap="square" rtlCol="0">
                <a:spAutoFit/>
              </a:bodyPr>
              <a:lstStyle/>
              <a:p>
                <a:pPr algn="ctr"/>
                <a:r>
                  <a:rPr lang="es-ES" b="1" dirty="0">
                    <a:solidFill>
                      <a:schemeClr val="bg1"/>
                    </a:solidFill>
                  </a:rPr>
                  <a:t>Publicación de los precios de combustibles</a:t>
                </a:r>
              </a:p>
            </p:txBody>
          </p:sp>
          <p:sp>
            <p:nvSpPr>
              <p:cNvPr id="38" name="Rectángulo redondeado 212">
                <a:extLst>
                  <a:ext uri="{FF2B5EF4-FFF2-40B4-BE49-F238E27FC236}">
                    <a16:creationId xmlns:a16="http://schemas.microsoft.com/office/drawing/2014/main" id="{1862AAD9-072C-42DF-BC5B-7D9AC1B16EF6}"/>
                  </a:ext>
                </a:extLst>
              </p:cNvPr>
              <p:cNvSpPr/>
              <p:nvPr/>
            </p:nvSpPr>
            <p:spPr>
              <a:xfrm>
                <a:off x="3937952" y="3358834"/>
                <a:ext cx="2563056" cy="340519"/>
              </a:xfrm>
              <a:prstGeom prst="roundRect">
                <a:avLst/>
              </a:prstGeom>
              <a:solidFill>
                <a:srgbClr val="44546A"/>
              </a:solidFill>
            </p:spPr>
            <p:txBody>
              <a:bodyPr wrap="square" rtlCol="0">
                <a:spAutoFit/>
              </a:bodyPr>
              <a:lstStyle/>
              <a:p>
                <a:pPr algn="ctr"/>
                <a:r>
                  <a:rPr lang="es-ES" sz="1400" b="1" dirty="0">
                    <a:solidFill>
                      <a:schemeClr val="bg1"/>
                    </a:solidFill>
                  </a:rPr>
                  <a:t>Grifos y estaciones de servicio</a:t>
                </a:r>
              </a:p>
            </p:txBody>
          </p:sp>
          <p:sp>
            <p:nvSpPr>
              <p:cNvPr id="39" name="Rectángulo redondeado 213">
                <a:extLst>
                  <a:ext uri="{FF2B5EF4-FFF2-40B4-BE49-F238E27FC236}">
                    <a16:creationId xmlns:a16="http://schemas.microsoft.com/office/drawing/2014/main" id="{F375E8B9-95CE-44C1-9DFF-7DE1DB30FFD1}"/>
                  </a:ext>
                </a:extLst>
              </p:cNvPr>
              <p:cNvSpPr/>
              <p:nvPr/>
            </p:nvSpPr>
            <p:spPr>
              <a:xfrm>
                <a:off x="3952420" y="3765696"/>
                <a:ext cx="2563056" cy="374571"/>
              </a:xfrm>
              <a:prstGeom prst="roundRect">
                <a:avLst/>
              </a:prstGeom>
              <a:solidFill>
                <a:srgbClr val="44546A"/>
              </a:solidFill>
            </p:spPr>
            <p:txBody>
              <a:bodyPr wrap="square" rtlCol="0">
                <a:spAutoFit/>
              </a:bodyPr>
              <a:lstStyle/>
              <a:p>
                <a:pPr algn="ctr"/>
                <a:r>
                  <a:rPr lang="es-ES" sz="1600" b="1" dirty="0">
                    <a:solidFill>
                      <a:schemeClr val="bg1"/>
                    </a:solidFill>
                  </a:rPr>
                  <a:t>Locales de venta</a:t>
                </a:r>
              </a:p>
            </p:txBody>
          </p:sp>
          <p:sp>
            <p:nvSpPr>
              <p:cNvPr id="40" name="Triángulo isósceles 39">
                <a:extLst>
                  <a:ext uri="{FF2B5EF4-FFF2-40B4-BE49-F238E27FC236}">
                    <a16:creationId xmlns:a16="http://schemas.microsoft.com/office/drawing/2014/main" id="{4C9BC8FF-9791-4201-B868-EA005C88A3DD}"/>
                  </a:ext>
                </a:extLst>
              </p:cNvPr>
              <p:cNvSpPr/>
              <p:nvPr/>
            </p:nvSpPr>
            <p:spPr>
              <a:xfrm rot="5400000">
                <a:off x="3411900" y="3372143"/>
                <a:ext cx="242641" cy="216024"/>
              </a:xfrm>
              <a:prstGeom prst="triangle">
                <a:avLst/>
              </a:prstGeom>
              <a:solidFill>
                <a:srgbClr val="51A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Triángulo isósceles 40">
                <a:extLst>
                  <a:ext uri="{FF2B5EF4-FFF2-40B4-BE49-F238E27FC236}">
                    <a16:creationId xmlns:a16="http://schemas.microsoft.com/office/drawing/2014/main" id="{9CC22AE1-C6EF-4762-9BD5-8B1EF68B1B54}"/>
                  </a:ext>
                </a:extLst>
              </p:cNvPr>
              <p:cNvSpPr/>
              <p:nvPr/>
            </p:nvSpPr>
            <p:spPr>
              <a:xfrm rot="5400000">
                <a:off x="3419794" y="3863351"/>
                <a:ext cx="242641" cy="216024"/>
              </a:xfrm>
              <a:prstGeom prst="triangle">
                <a:avLst/>
              </a:prstGeom>
              <a:solidFill>
                <a:srgbClr val="51A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sp>
        <p:nvSpPr>
          <p:cNvPr id="42" name="CuadroTexto 41">
            <a:extLst>
              <a:ext uri="{FF2B5EF4-FFF2-40B4-BE49-F238E27FC236}">
                <a16:creationId xmlns:a16="http://schemas.microsoft.com/office/drawing/2014/main" id="{B2DCDCF5-84FD-4428-BBCB-7DDD4461FDA4}"/>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sp>
        <p:nvSpPr>
          <p:cNvPr id="43" name="CuadroTexto 42">
            <a:extLst>
              <a:ext uri="{FF2B5EF4-FFF2-40B4-BE49-F238E27FC236}">
                <a16:creationId xmlns:a16="http://schemas.microsoft.com/office/drawing/2014/main" id="{7D64CC5A-E77C-448D-A128-1B77D58AEE3D}"/>
              </a:ext>
            </a:extLst>
          </p:cNvPr>
          <p:cNvSpPr txBox="1"/>
          <p:nvPr/>
        </p:nvSpPr>
        <p:spPr>
          <a:xfrm>
            <a:off x="2135560" y="681904"/>
            <a:ext cx="8861417" cy="461665"/>
          </a:xfrm>
          <a:prstGeom prst="rect">
            <a:avLst/>
          </a:prstGeom>
          <a:noFill/>
        </p:spPr>
        <p:txBody>
          <a:bodyPr wrap="square" rtlCol="0">
            <a:spAutoFit/>
          </a:bodyPr>
          <a:lstStyle/>
          <a:p>
            <a:pPr marL="0" indent="0" algn="ctr" fontAlgn="auto">
              <a:spcAft>
                <a:spcPts val="0"/>
              </a:spcAft>
              <a:buNone/>
            </a:pPr>
            <a:r>
              <a:rPr lang="es-MX" sz="2400" b="1" dirty="0">
                <a:solidFill>
                  <a:srgbClr val="144D8D"/>
                </a:solidFill>
              </a:rPr>
              <a:t>Publicación de Precios de Referencia y el Facilito</a:t>
            </a:r>
          </a:p>
        </p:txBody>
      </p:sp>
    </p:spTree>
    <p:extLst>
      <p:ext uri="{BB962C8B-B14F-4D97-AF65-F5344CB8AC3E}">
        <p14:creationId xmlns:p14="http://schemas.microsoft.com/office/powerpoint/2010/main" val="295820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2">
            <a:extLst>
              <a:ext uri="{FF2B5EF4-FFF2-40B4-BE49-F238E27FC236}">
                <a16:creationId xmlns:a16="http://schemas.microsoft.com/office/drawing/2014/main" id="{708AE606-2674-4F0B-9E15-B325E1CADA8F}"/>
              </a:ext>
            </a:extLst>
          </p:cNvPr>
          <p:cNvSpPr>
            <a:spLocks noGrp="1"/>
          </p:cNvSpPr>
          <p:nvPr>
            <p:ph type="title"/>
          </p:nvPr>
        </p:nvSpPr>
        <p:spPr>
          <a:xfrm>
            <a:off x="806896" y="517979"/>
            <a:ext cx="9969624" cy="1072055"/>
          </a:xfrm>
        </p:spPr>
        <p:txBody>
          <a:bodyPr>
            <a:noAutofit/>
          </a:bodyPr>
          <a:lstStyle/>
          <a:p>
            <a:r>
              <a:rPr lang="es-ES" sz="2800" b="1" dirty="0">
                <a:solidFill>
                  <a:srgbClr val="01549C"/>
                </a:solidFill>
                <a:latin typeface="+mn-lt"/>
              </a:rPr>
              <a:t>Verificación de precios de combustibles</a:t>
            </a:r>
          </a:p>
        </p:txBody>
      </p:sp>
      <p:grpSp>
        <p:nvGrpSpPr>
          <p:cNvPr id="10" name="Grupo 9"/>
          <p:cNvGrpSpPr/>
          <p:nvPr/>
        </p:nvGrpSpPr>
        <p:grpSpPr>
          <a:xfrm flipV="1">
            <a:off x="911424" y="1218733"/>
            <a:ext cx="5816552" cy="89097"/>
            <a:chOff x="971600" y="3031011"/>
            <a:chExt cx="6710561" cy="45719"/>
          </a:xfrm>
        </p:grpSpPr>
        <p:sp>
          <p:nvSpPr>
            <p:cNvPr id="11" name="Rectángulo 10"/>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3" name="Rectángulo 12"/>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4" name="Rectángulo 13"/>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5" name="Rectángulo 14"/>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21" name="CuadroTexto 20">
            <a:extLst>
              <a:ext uri="{FF2B5EF4-FFF2-40B4-BE49-F238E27FC236}">
                <a16:creationId xmlns:a16="http://schemas.microsoft.com/office/drawing/2014/main" id="{AC3CAD0F-DB56-4D46-A9BA-81DEE52E1B54}"/>
              </a:ext>
            </a:extLst>
          </p:cNvPr>
          <p:cNvSpPr txBox="1"/>
          <p:nvPr/>
        </p:nvSpPr>
        <p:spPr>
          <a:xfrm>
            <a:off x="663352" y="1468638"/>
            <a:ext cx="3777873" cy="1569660"/>
          </a:xfrm>
          <a:prstGeom prst="rect">
            <a:avLst/>
          </a:prstGeom>
          <a:noFill/>
        </p:spPr>
        <p:txBody>
          <a:bodyPr wrap="square" rtlCol="0">
            <a:spAutoFit/>
          </a:bodyPr>
          <a:lstStyle/>
          <a:p>
            <a:pPr marL="285750" indent="-285750" algn="just">
              <a:buFont typeface="Wingdings" panose="05000000000000000000" pitchFamily="2" charset="2"/>
              <a:buChar char="ü"/>
            </a:pPr>
            <a:r>
              <a:rPr lang="es-ES" sz="1600" dirty="0">
                <a:solidFill>
                  <a:srgbClr val="00529A"/>
                </a:solidFill>
                <a:latin typeface="Calibri"/>
                <a:cs typeface="+mn-cs"/>
              </a:rPr>
              <a:t>La supervisión de precios consiste en verificar que el precio del combustible que paga el consumidor sea igual al precio registrado en el TOTEM (panel de precios) y el registrado en el Sistema Price de Osinergmin.</a:t>
            </a:r>
          </a:p>
        </p:txBody>
      </p:sp>
      <p:pic>
        <p:nvPicPr>
          <p:cNvPr id="23" name="Imagen 22" descr="Puede ser una imagen de al aire libre y texto que dice &quot;AVA 95 22.80 90 20.95 84 17.30 DB5 20.00 GLP&quot;">
            <a:extLst>
              <a:ext uri="{FF2B5EF4-FFF2-40B4-BE49-F238E27FC236}">
                <a16:creationId xmlns:a16="http://schemas.microsoft.com/office/drawing/2014/main" id="{6BAF44A4-EB8F-483D-A3F9-67A1845C4A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24"/>
          <a:stretch/>
        </p:blipFill>
        <p:spPr bwMode="auto">
          <a:xfrm>
            <a:off x="4943872" y="3815599"/>
            <a:ext cx="2406054" cy="1788913"/>
          </a:xfrm>
          <a:prstGeom prst="roundRect">
            <a:avLst/>
          </a:prstGeom>
          <a:blipFill>
            <a:blip r:embed="rId4" cstate="print"/>
            <a:stretch>
              <a:fillRect/>
            </a:stretch>
          </a:blipFill>
          <a:ln w="19050">
            <a:solidFill>
              <a:schemeClr val="bg1">
                <a:lumMod val="50000"/>
              </a:schemeClr>
            </a:solidFill>
          </a:ln>
        </p:spPr>
      </p:pic>
      <p:pic>
        <p:nvPicPr>
          <p:cNvPr id="24" name="Imagen 23" descr="Puede ser una imagen de 1 persona">
            <a:extLst>
              <a:ext uri="{FF2B5EF4-FFF2-40B4-BE49-F238E27FC236}">
                <a16:creationId xmlns:a16="http://schemas.microsoft.com/office/drawing/2014/main" id="{76C317A1-06FA-41DE-8889-AA8979FDB0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3872" y="1795390"/>
            <a:ext cx="2406055" cy="1814853"/>
          </a:xfrm>
          <a:prstGeom prst="roundRect">
            <a:avLst/>
          </a:prstGeom>
          <a:blipFill>
            <a:blip r:embed="rId4" cstate="print"/>
            <a:stretch>
              <a:fillRect/>
            </a:stretch>
          </a:blipFill>
          <a:ln w="19050">
            <a:solidFill>
              <a:schemeClr val="bg1">
                <a:lumMod val="50000"/>
              </a:schemeClr>
            </a:solidFill>
          </a:ln>
        </p:spPr>
      </p:pic>
      <p:pic>
        <p:nvPicPr>
          <p:cNvPr id="28" name="Imagen 27">
            <a:extLst>
              <a:ext uri="{FF2B5EF4-FFF2-40B4-BE49-F238E27FC236}">
                <a16:creationId xmlns:a16="http://schemas.microsoft.com/office/drawing/2014/main" id="{C92EC608-03E3-465C-A1C3-92093D8D08AD}"/>
              </a:ext>
            </a:extLst>
          </p:cNvPr>
          <p:cNvPicPr>
            <a:picLocks noChangeAspect="1"/>
          </p:cNvPicPr>
          <p:nvPr/>
        </p:nvPicPr>
        <p:blipFill>
          <a:blip r:embed="rId6"/>
          <a:stretch>
            <a:fillRect/>
          </a:stretch>
        </p:blipFill>
        <p:spPr>
          <a:xfrm>
            <a:off x="7727259" y="1772816"/>
            <a:ext cx="2967035" cy="3877145"/>
          </a:xfrm>
          <a:prstGeom prst="roundRect">
            <a:avLst/>
          </a:prstGeom>
          <a:blipFill>
            <a:blip r:embed="rId4" cstate="print"/>
            <a:stretch>
              <a:fillRect/>
            </a:stretch>
          </a:blipFill>
          <a:ln w="19050">
            <a:solidFill>
              <a:schemeClr val="bg1">
                <a:lumMod val="50000"/>
              </a:schemeClr>
            </a:solidFill>
          </a:ln>
        </p:spPr>
      </p:pic>
      <p:sp>
        <p:nvSpPr>
          <p:cNvPr id="16" name="CuadroTexto 15">
            <a:extLst>
              <a:ext uri="{FF2B5EF4-FFF2-40B4-BE49-F238E27FC236}">
                <a16:creationId xmlns:a16="http://schemas.microsoft.com/office/drawing/2014/main" id="{9190B370-8FFA-4EE9-A83D-8DDA05D1E116}"/>
              </a:ext>
            </a:extLst>
          </p:cNvPr>
          <p:cNvSpPr txBox="1"/>
          <p:nvPr/>
        </p:nvSpPr>
        <p:spPr>
          <a:xfrm>
            <a:off x="663352" y="5189013"/>
            <a:ext cx="3777873" cy="830997"/>
          </a:xfrm>
          <a:prstGeom prst="rect">
            <a:avLst/>
          </a:prstGeom>
          <a:noFill/>
        </p:spPr>
        <p:txBody>
          <a:bodyPr wrap="square" rtlCol="0">
            <a:spAutoFit/>
          </a:bodyPr>
          <a:lstStyle/>
          <a:p>
            <a:pPr marL="285750" indent="-285750" algn="just">
              <a:buFont typeface="Wingdings" panose="05000000000000000000" pitchFamily="2" charset="2"/>
              <a:buChar char="ü"/>
            </a:pPr>
            <a:r>
              <a:rPr lang="es-ES" sz="1600" dirty="0">
                <a:solidFill>
                  <a:srgbClr val="00529A"/>
                </a:solidFill>
                <a:latin typeface="Calibri"/>
                <a:cs typeface="+mn-cs"/>
              </a:rPr>
              <a:t>El alcance es:</a:t>
            </a:r>
          </a:p>
          <a:p>
            <a:pPr marL="742950" lvl="1" indent="-285750" algn="just">
              <a:buFont typeface="Courier New" panose="02070309020205020404" pitchFamily="49" charset="0"/>
              <a:buChar char="o"/>
            </a:pPr>
            <a:r>
              <a:rPr lang="es-ES" sz="1600" dirty="0">
                <a:solidFill>
                  <a:srgbClr val="00529A"/>
                </a:solidFill>
                <a:latin typeface="Calibri"/>
                <a:cs typeface="+mn-cs"/>
              </a:rPr>
              <a:t>Grifos y estaciones de servicio</a:t>
            </a:r>
          </a:p>
          <a:p>
            <a:pPr marL="742950" lvl="1" indent="-285750" algn="just">
              <a:buFont typeface="Courier New" panose="02070309020205020404" pitchFamily="49" charset="0"/>
              <a:buChar char="o"/>
            </a:pPr>
            <a:r>
              <a:rPr lang="es-ES" sz="1600" dirty="0">
                <a:solidFill>
                  <a:srgbClr val="00529A"/>
                </a:solidFill>
                <a:latin typeface="Calibri"/>
                <a:cs typeface="+mn-cs"/>
              </a:rPr>
              <a:t>Locales de venta</a:t>
            </a:r>
          </a:p>
        </p:txBody>
      </p:sp>
      <p:sp>
        <p:nvSpPr>
          <p:cNvPr id="17" name="CuadroTexto 16">
            <a:extLst>
              <a:ext uri="{FF2B5EF4-FFF2-40B4-BE49-F238E27FC236}">
                <a16:creationId xmlns:a16="http://schemas.microsoft.com/office/drawing/2014/main" id="{F1D8DFF3-DEFA-44D7-BA57-5E6A1A37CCF0}"/>
              </a:ext>
            </a:extLst>
          </p:cNvPr>
          <p:cNvSpPr txBox="1"/>
          <p:nvPr/>
        </p:nvSpPr>
        <p:spPr>
          <a:xfrm>
            <a:off x="663352" y="3040433"/>
            <a:ext cx="3777873" cy="2062103"/>
          </a:xfrm>
          <a:prstGeom prst="rect">
            <a:avLst/>
          </a:prstGeom>
          <a:noFill/>
        </p:spPr>
        <p:txBody>
          <a:bodyPr wrap="square" rtlCol="0">
            <a:spAutoFit/>
          </a:bodyPr>
          <a:lstStyle/>
          <a:p>
            <a:pPr marL="285750" indent="-285750" algn="just">
              <a:buFont typeface="Wingdings" panose="05000000000000000000" pitchFamily="2" charset="2"/>
              <a:buChar char="ü"/>
            </a:pPr>
            <a:r>
              <a:rPr lang="es-ES" sz="1600" dirty="0">
                <a:solidFill>
                  <a:srgbClr val="00529A"/>
                </a:solidFill>
                <a:latin typeface="Calibri"/>
                <a:cs typeface="+mn-cs"/>
              </a:rPr>
              <a:t>Este registro de precios de los establecimientos de venta al público es puesto a disposición de los consumidores a través de APP Facilito generando competencia y buscando promover la transparencia de precios de combustibles para una mejor decisión de compra.</a:t>
            </a:r>
          </a:p>
        </p:txBody>
      </p:sp>
      <p:sp>
        <p:nvSpPr>
          <p:cNvPr id="18" name="CuadroTexto 17">
            <a:extLst>
              <a:ext uri="{FF2B5EF4-FFF2-40B4-BE49-F238E27FC236}">
                <a16:creationId xmlns:a16="http://schemas.microsoft.com/office/drawing/2014/main" id="{5330D359-B176-48DC-9816-DFD3FE92C5D1}"/>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spTree>
    <p:extLst>
      <p:ext uri="{BB962C8B-B14F-4D97-AF65-F5344CB8AC3E}">
        <p14:creationId xmlns:p14="http://schemas.microsoft.com/office/powerpoint/2010/main" val="745662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FB3154CF-9917-47B0-8322-DA8160C37CEB}"/>
              </a:ext>
            </a:extLst>
          </p:cNvPr>
          <p:cNvPicPr>
            <a:picLocks noChangeAspect="1"/>
          </p:cNvPicPr>
          <p:nvPr/>
        </p:nvPicPr>
        <p:blipFill>
          <a:blip r:embed="rId2"/>
          <a:stretch>
            <a:fillRect/>
          </a:stretch>
        </p:blipFill>
        <p:spPr>
          <a:xfrm>
            <a:off x="4632775" y="3933763"/>
            <a:ext cx="1535233" cy="2250305"/>
          </a:xfrm>
          <a:prstGeom prst="rect">
            <a:avLst/>
          </a:prstGeom>
          <a:ln>
            <a:solidFill>
              <a:srgbClr val="010203"/>
            </a:solidFill>
          </a:ln>
        </p:spPr>
      </p:pic>
      <p:pic>
        <p:nvPicPr>
          <p:cNvPr id="17" name="Imagen 16">
            <a:extLst>
              <a:ext uri="{FF2B5EF4-FFF2-40B4-BE49-F238E27FC236}">
                <a16:creationId xmlns:a16="http://schemas.microsoft.com/office/drawing/2014/main" id="{E1C00DFF-8882-4EFA-BEBD-1C71A8AD9BC1}"/>
              </a:ext>
            </a:extLst>
          </p:cNvPr>
          <p:cNvPicPr>
            <a:picLocks noChangeAspect="1"/>
          </p:cNvPicPr>
          <p:nvPr/>
        </p:nvPicPr>
        <p:blipFill>
          <a:blip r:embed="rId3"/>
          <a:stretch>
            <a:fillRect/>
          </a:stretch>
        </p:blipFill>
        <p:spPr>
          <a:xfrm>
            <a:off x="8832304" y="1336257"/>
            <a:ext cx="1713053" cy="2443052"/>
          </a:xfrm>
          <a:prstGeom prst="rect">
            <a:avLst/>
          </a:prstGeom>
          <a:ln>
            <a:solidFill>
              <a:schemeClr val="tx1"/>
            </a:solidFill>
          </a:ln>
        </p:spPr>
      </p:pic>
      <p:sp>
        <p:nvSpPr>
          <p:cNvPr id="4" name="Marcador de número de diapositiva 3"/>
          <p:cNvSpPr>
            <a:spLocks noGrp="1"/>
          </p:cNvSpPr>
          <p:nvPr>
            <p:ph type="sldNum" sz="quarter" idx="12"/>
          </p:nvPr>
        </p:nvSpPr>
        <p:spPr/>
        <p:txBody>
          <a:bodyPr/>
          <a:lstStyle/>
          <a:p>
            <a:fld id="{41DF44CD-7507-4E64-A010-596C18AE8C80}" type="slidenum">
              <a:rPr lang="es-PE" smtClean="0"/>
              <a:t>25</a:t>
            </a:fld>
            <a:endParaRPr lang="es-PE"/>
          </a:p>
        </p:txBody>
      </p:sp>
      <p:sp>
        <p:nvSpPr>
          <p:cNvPr id="5" name="CuadroTexto 4"/>
          <p:cNvSpPr txBox="1"/>
          <p:nvPr/>
        </p:nvSpPr>
        <p:spPr>
          <a:xfrm>
            <a:off x="4604218" y="550754"/>
            <a:ext cx="3724030" cy="523220"/>
          </a:xfrm>
          <a:prstGeom prst="rect">
            <a:avLst/>
          </a:prstGeom>
          <a:noFill/>
        </p:spPr>
        <p:txBody>
          <a:bodyPr wrap="square" rtlCol="0">
            <a:spAutoFit/>
          </a:bodyPr>
          <a:lstStyle/>
          <a:p>
            <a:pPr lvl="0" fontAlgn="auto">
              <a:spcAft>
                <a:spcPts val="0"/>
              </a:spcAft>
            </a:pPr>
            <a:r>
              <a:rPr lang="es-ES" sz="2800" b="1" dirty="0">
                <a:solidFill>
                  <a:srgbClr val="144D8D"/>
                </a:solidFill>
              </a:rPr>
              <a:t>Propuestas Normativas</a:t>
            </a:r>
          </a:p>
        </p:txBody>
      </p:sp>
      <p:grpSp>
        <p:nvGrpSpPr>
          <p:cNvPr id="6" name="Grupo 5"/>
          <p:cNvGrpSpPr/>
          <p:nvPr/>
        </p:nvGrpSpPr>
        <p:grpSpPr>
          <a:xfrm>
            <a:off x="5601669" y="1124744"/>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11" name="CuadroTexto 10">
            <a:extLst>
              <a:ext uri="{FF2B5EF4-FFF2-40B4-BE49-F238E27FC236}">
                <a16:creationId xmlns:a16="http://schemas.microsoft.com/office/drawing/2014/main" id="{13B56D94-69D6-43D6-80A4-2BB4A5C68B27}"/>
              </a:ext>
            </a:extLst>
          </p:cNvPr>
          <p:cNvSpPr txBox="1"/>
          <p:nvPr/>
        </p:nvSpPr>
        <p:spPr>
          <a:xfrm>
            <a:off x="671782" y="1782063"/>
            <a:ext cx="5645225" cy="1200329"/>
          </a:xfrm>
          <a:prstGeom prst="rect">
            <a:avLst/>
          </a:prstGeom>
          <a:noFill/>
        </p:spPr>
        <p:txBody>
          <a:bodyPr wrap="square" rtlCol="0">
            <a:spAutoFit/>
          </a:bodyPr>
          <a:lstStyle/>
          <a:p>
            <a:pPr marL="285750" indent="-285750" algn="just">
              <a:buFont typeface="Wingdings" panose="05000000000000000000" pitchFamily="2" charset="2"/>
              <a:buChar char="ü"/>
            </a:pPr>
            <a:r>
              <a:rPr lang="es-ES" b="1" dirty="0">
                <a:solidFill>
                  <a:schemeClr val="tx1">
                    <a:lumMod val="50000"/>
                  </a:schemeClr>
                </a:solidFill>
                <a:latin typeface="Calibri"/>
                <a:cs typeface="+mn-cs"/>
              </a:rPr>
              <a:t>Propuestas para la Reforma Integral del GLP</a:t>
            </a:r>
          </a:p>
          <a:p>
            <a:pPr marL="285750" indent="344488" algn="just">
              <a:buFont typeface="Wingdings" panose="05000000000000000000" pitchFamily="2" charset="2"/>
              <a:buChar char="§"/>
            </a:pPr>
            <a:r>
              <a:rPr lang="es-ES" b="1" dirty="0">
                <a:solidFill>
                  <a:schemeClr val="tx1">
                    <a:lumMod val="50000"/>
                  </a:schemeClr>
                </a:solidFill>
                <a:latin typeface="Calibri"/>
                <a:cs typeface="+mn-cs"/>
              </a:rPr>
              <a:t>9 Propuestas con rango de Ley</a:t>
            </a:r>
          </a:p>
          <a:p>
            <a:pPr marL="285750" indent="344488" algn="just">
              <a:buFont typeface="Wingdings" panose="05000000000000000000" pitchFamily="2" charset="2"/>
              <a:buChar char="§"/>
            </a:pPr>
            <a:r>
              <a:rPr lang="es-ES" b="1" dirty="0">
                <a:solidFill>
                  <a:schemeClr val="tx1">
                    <a:lumMod val="50000"/>
                  </a:schemeClr>
                </a:solidFill>
                <a:latin typeface="Calibri"/>
                <a:cs typeface="+mn-cs"/>
              </a:rPr>
              <a:t>2 Propuestas con rango de normas técnicas</a:t>
            </a:r>
          </a:p>
          <a:p>
            <a:pPr marL="285750" indent="344488" algn="just">
              <a:buFont typeface="Wingdings" panose="05000000000000000000" pitchFamily="2" charset="2"/>
              <a:buChar char="§"/>
            </a:pPr>
            <a:r>
              <a:rPr lang="es-ES" b="1" dirty="0">
                <a:solidFill>
                  <a:schemeClr val="tx1">
                    <a:lumMod val="50000"/>
                  </a:schemeClr>
                </a:solidFill>
                <a:latin typeface="Calibri"/>
                <a:cs typeface="+mn-cs"/>
              </a:rPr>
              <a:t>15 Propuestas con rango de Decreto Supremo</a:t>
            </a:r>
          </a:p>
        </p:txBody>
      </p:sp>
      <p:pic>
        <p:nvPicPr>
          <p:cNvPr id="3" name="Imagen 2">
            <a:extLst>
              <a:ext uri="{FF2B5EF4-FFF2-40B4-BE49-F238E27FC236}">
                <a16:creationId xmlns:a16="http://schemas.microsoft.com/office/drawing/2014/main" id="{B70C5EB6-CD70-4A56-92E9-CD4542FA78B7}"/>
              </a:ext>
            </a:extLst>
          </p:cNvPr>
          <p:cNvPicPr>
            <a:picLocks noChangeAspect="1"/>
          </p:cNvPicPr>
          <p:nvPr/>
        </p:nvPicPr>
        <p:blipFill>
          <a:blip r:embed="rId4"/>
          <a:stretch>
            <a:fillRect/>
          </a:stretch>
        </p:blipFill>
        <p:spPr>
          <a:xfrm>
            <a:off x="6667449" y="1357701"/>
            <a:ext cx="1713053" cy="2436471"/>
          </a:xfrm>
          <a:prstGeom prst="rect">
            <a:avLst/>
          </a:prstGeom>
          <a:ln>
            <a:solidFill>
              <a:schemeClr val="tx1"/>
            </a:solidFill>
          </a:ln>
        </p:spPr>
      </p:pic>
      <p:sp>
        <p:nvSpPr>
          <p:cNvPr id="18" name="CuadroTexto 17">
            <a:extLst>
              <a:ext uri="{FF2B5EF4-FFF2-40B4-BE49-F238E27FC236}">
                <a16:creationId xmlns:a16="http://schemas.microsoft.com/office/drawing/2014/main" id="{F904ED92-8B19-4689-B847-71FB1B95CCE2}"/>
              </a:ext>
            </a:extLst>
          </p:cNvPr>
          <p:cNvSpPr txBox="1"/>
          <p:nvPr/>
        </p:nvSpPr>
        <p:spPr>
          <a:xfrm>
            <a:off x="6384032" y="4512022"/>
            <a:ext cx="4625293" cy="1200329"/>
          </a:xfrm>
          <a:prstGeom prst="rect">
            <a:avLst/>
          </a:prstGeom>
          <a:noFill/>
        </p:spPr>
        <p:txBody>
          <a:bodyPr wrap="square" rtlCol="0">
            <a:spAutoFit/>
          </a:bodyPr>
          <a:lstStyle/>
          <a:p>
            <a:pPr marL="285750" indent="-285750" algn="just">
              <a:buFont typeface="Wingdings" panose="05000000000000000000" pitchFamily="2" charset="2"/>
              <a:buChar char="ü"/>
            </a:pPr>
            <a:r>
              <a:rPr lang="es-ES" b="1" dirty="0">
                <a:solidFill>
                  <a:schemeClr val="tx1">
                    <a:lumMod val="50000"/>
                  </a:schemeClr>
                </a:solidFill>
                <a:latin typeface="Calibri"/>
                <a:cs typeface="+mn-cs"/>
              </a:rPr>
              <a:t>Propuesta de Esquema de Existencias de Seguridad para garantizar la Seguridad Energética en el mercado nacional.</a:t>
            </a:r>
          </a:p>
          <a:p>
            <a:pPr marL="266700" algn="just"/>
            <a:r>
              <a:rPr lang="es-ES" b="1" dirty="0">
                <a:solidFill>
                  <a:schemeClr val="tx1">
                    <a:lumMod val="50000"/>
                  </a:schemeClr>
                </a:solidFill>
                <a:latin typeface="Calibri"/>
                <a:cs typeface="+mn-cs"/>
              </a:rPr>
              <a:t>	</a:t>
            </a:r>
          </a:p>
        </p:txBody>
      </p:sp>
      <p:pic>
        <p:nvPicPr>
          <p:cNvPr id="20" name="Imagen 19">
            <a:extLst>
              <a:ext uri="{FF2B5EF4-FFF2-40B4-BE49-F238E27FC236}">
                <a16:creationId xmlns:a16="http://schemas.microsoft.com/office/drawing/2014/main" id="{2BBFFC3B-38D8-4A09-9B46-5F695E37860E}"/>
              </a:ext>
            </a:extLst>
          </p:cNvPr>
          <p:cNvPicPr>
            <a:picLocks noChangeAspect="1"/>
          </p:cNvPicPr>
          <p:nvPr/>
        </p:nvPicPr>
        <p:blipFill>
          <a:blip r:embed="rId5"/>
          <a:stretch>
            <a:fillRect/>
          </a:stretch>
        </p:blipFill>
        <p:spPr>
          <a:xfrm>
            <a:off x="6325887" y="3471349"/>
            <a:ext cx="19050" cy="19050"/>
          </a:xfrm>
          <a:prstGeom prst="rect">
            <a:avLst/>
          </a:prstGeom>
        </p:spPr>
      </p:pic>
      <p:pic>
        <p:nvPicPr>
          <p:cNvPr id="24" name="Imagen 23">
            <a:extLst>
              <a:ext uri="{FF2B5EF4-FFF2-40B4-BE49-F238E27FC236}">
                <a16:creationId xmlns:a16="http://schemas.microsoft.com/office/drawing/2014/main" id="{599AEE26-8A4A-4299-A64B-55F6DD7CDECC}"/>
              </a:ext>
            </a:extLst>
          </p:cNvPr>
          <p:cNvPicPr>
            <a:picLocks noChangeAspect="1"/>
          </p:cNvPicPr>
          <p:nvPr/>
        </p:nvPicPr>
        <p:blipFill rotWithShape="1">
          <a:blip r:embed="rId6"/>
          <a:srcRect r="7435"/>
          <a:stretch/>
        </p:blipFill>
        <p:spPr>
          <a:xfrm>
            <a:off x="4326784" y="3895220"/>
            <a:ext cx="1728551" cy="2327392"/>
          </a:xfrm>
          <a:prstGeom prst="rect">
            <a:avLst/>
          </a:prstGeom>
          <a:ln>
            <a:solidFill>
              <a:srgbClr val="010203"/>
            </a:solidFill>
          </a:ln>
        </p:spPr>
      </p:pic>
      <p:pic>
        <p:nvPicPr>
          <p:cNvPr id="29" name="Imagen 28">
            <a:extLst>
              <a:ext uri="{FF2B5EF4-FFF2-40B4-BE49-F238E27FC236}">
                <a16:creationId xmlns:a16="http://schemas.microsoft.com/office/drawing/2014/main" id="{9C6BDACE-EFD8-45EB-9FD6-0A25F1999DCC}"/>
              </a:ext>
            </a:extLst>
          </p:cNvPr>
          <p:cNvPicPr>
            <a:picLocks noChangeAspect="1"/>
          </p:cNvPicPr>
          <p:nvPr/>
        </p:nvPicPr>
        <p:blipFill>
          <a:blip r:embed="rId7"/>
          <a:stretch>
            <a:fillRect/>
          </a:stretch>
        </p:blipFill>
        <p:spPr>
          <a:xfrm>
            <a:off x="2004114" y="4060212"/>
            <a:ext cx="2209997" cy="2209997"/>
          </a:xfrm>
          <a:prstGeom prst="rect">
            <a:avLst/>
          </a:prstGeom>
        </p:spPr>
      </p:pic>
      <p:pic>
        <p:nvPicPr>
          <p:cNvPr id="19" name="Imagen 18">
            <a:extLst>
              <a:ext uri="{FF2B5EF4-FFF2-40B4-BE49-F238E27FC236}">
                <a16:creationId xmlns:a16="http://schemas.microsoft.com/office/drawing/2014/main" id="{6ED14F4E-C741-420D-A50A-B54DE29B576E}"/>
              </a:ext>
            </a:extLst>
          </p:cNvPr>
          <p:cNvPicPr>
            <a:picLocks noChangeAspect="1"/>
          </p:cNvPicPr>
          <p:nvPr/>
        </p:nvPicPr>
        <p:blipFill>
          <a:blip r:embed="rId7"/>
          <a:stretch>
            <a:fillRect/>
          </a:stretch>
        </p:blipFill>
        <p:spPr>
          <a:xfrm>
            <a:off x="712151" y="5075937"/>
            <a:ext cx="1138968" cy="1138968"/>
          </a:xfrm>
          <a:prstGeom prst="rect">
            <a:avLst/>
          </a:prstGeom>
        </p:spPr>
      </p:pic>
      <p:sp>
        <p:nvSpPr>
          <p:cNvPr id="12" name="Flecha: a la derecha 11">
            <a:extLst>
              <a:ext uri="{FF2B5EF4-FFF2-40B4-BE49-F238E27FC236}">
                <a16:creationId xmlns:a16="http://schemas.microsoft.com/office/drawing/2014/main" id="{B95F68D1-7F5C-4AB7-98E9-5F7049E62D8A}"/>
              </a:ext>
            </a:extLst>
          </p:cNvPr>
          <p:cNvSpPr/>
          <p:nvPr/>
        </p:nvSpPr>
        <p:spPr>
          <a:xfrm>
            <a:off x="1814219" y="5098543"/>
            <a:ext cx="399332" cy="436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CuadroTexto 20">
            <a:extLst>
              <a:ext uri="{FF2B5EF4-FFF2-40B4-BE49-F238E27FC236}">
                <a16:creationId xmlns:a16="http://schemas.microsoft.com/office/drawing/2014/main" id="{3761637B-8A49-4A8F-AC8A-E63C73F17653}"/>
              </a:ext>
            </a:extLst>
          </p:cNvPr>
          <p:cNvSpPr txBox="1"/>
          <p:nvPr/>
        </p:nvSpPr>
        <p:spPr>
          <a:xfrm>
            <a:off x="2959037" y="124067"/>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spTree>
    <p:extLst>
      <p:ext uri="{BB962C8B-B14F-4D97-AF65-F5344CB8AC3E}">
        <p14:creationId xmlns:p14="http://schemas.microsoft.com/office/powerpoint/2010/main" val="299589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2ED9271-1159-4854-B886-2F1A25680627}"/>
              </a:ext>
            </a:extLst>
          </p:cNvPr>
          <p:cNvSpPr>
            <a:spLocks noGrp="1"/>
          </p:cNvSpPr>
          <p:nvPr>
            <p:ph idx="1"/>
          </p:nvPr>
        </p:nvSpPr>
        <p:spPr>
          <a:xfrm>
            <a:off x="695400" y="1603822"/>
            <a:ext cx="10081120" cy="3914301"/>
          </a:xfrm>
        </p:spPr>
        <p:txBody>
          <a:bodyPr>
            <a:normAutofit fontScale="92500" lnSpcReduction="10000"/>
          </a:bodyPr>
          <a:lstStyle/>
          <a:p>
            <a:pPr algn="just"/>
            <a:r>
              <a:rPr lang="es-MX" sz="2000" dirty="0">
                <a:solidFill>
                  <a:srgbClr val="144D8D"/>
                </a:solidFill>
              </a:rPr>
              <a:t>Existen restricciones en la infraestructura de almacenamiento de GLP para atender su demanda creciente; por lo que, </a:t>
            </a:r>
            <a:r>
              <a:rPr lang="es-PE" sz="2000" dirty="0">
                <a:solidFill>
                  <a:srgbClr val="144D8D"/>
                </a:solidFill>
              </a:rPr>
              <a:t>Osinergmin mantiene un monitoreo permanente sobre el abastecimiento de hidrocarburos, orientados a reducir la asimetría de la información y evitar especulaciones en el mercado.</a:t>
            </a:r>
          </a:p>
          <a:p>
            <a:pPr algn="just"/>
            <a:endParaRPr lang="es-PE" sz="2000" dirty="0">
              <a:solidFill>
                <a:srgbClr val="144D8D"/>
              </a:solidFill>
            </a:endParaRPr>
          </a:p>
          <a:p>
            <a:pPr algn="just"/>
            <a:r>
              <a:rPr lang="es-MX" sz="2000" dirty="0">
                <a:solidFill>
                  <a:srgbClr val="144D8D"/>
                </a:solidFill>
              </a:rPr>
              <a:t>Los inventarios de GLP en las Plantas de Abastecimientos ubicada en el Callao </a:t>
            </a:r>
            <a:r>
              <a:rPr lang="es-MX" sz="2000" b="1" dirty="0">
                <a:solidFill>
                  <a:srgbClr val="144D8D"/>
                </a:solidFill>
              </a:rPr>
              <a:t>recuperaron sus condiciones normales el día 04 de setiembre; al día 07 de setiembre se cuenta con 6.3 días de autonomía y los buques gaseros aún continúan descargando GLP en las Plantas de Abastecimientos de las empresas </a:t>
            </a:r>
            <a:r>
              <a:rPr lang="es-MX" sz="2000" b="1" dirty="0" err="1">
                <a:solidFill>
                  <a:srgbClr val="144D8D"/>
                </a:solidFill>
              </a:rPr>
              <a:t>Solgas</a:t>
            </a:r>
            <a:r>
              <a:rPr lang="es-MX" sz="2000" b="1" dirty="0">
                <a:solidFill>
                  <a:srgbClr val="144D8D"/>
                </a:solidFill>
              </a:rPr>
              <a:t> y Zeta Gas, los cuales cuentan con 2.2 días de autonomía adicionales</a:t>
            </a:r>
            <a:r>
              <a:rPr lang="es-MX" sz="2000" dirty="0">
                <a:solidFill>
                  <a:srgbClr val="144D8D"/>
                </a:solidFill>
              </a:rPr>
              <a:t>.</a:t>
            </a:r>
          </a:p>
          <a:p>
            <a:pPr algn="just"/>
            <a:endParaRPr lang="es-PE" sz="2000" dirty="0">
              <a:solidFill>
                <a:srgbClr val="144D8D"/>
              </a:solidFill>
            </a:endParaRPr>
          </a:p>
          <a:p>
            <a:pPr algn="just"/>
            <a:r>
              <a:rPr lang="es-MX" sz="2000" dirty="0">
                <a:solidFill>
                  <a:srgbClr val="144D8D"/>
                </a:solidFill>
              </a:rPr>
              <a:t>Los despachos de GLP en las Plantas de Abastecimiento ubicadas en el Callao alcanzaron sus valores habituales; por lo que, en los próximos días continuará el restablecimiento de toda la cadena de comercialización de GLP.</a:t>
            </a:r>
          </a:p>
          <a:p>
            <a:pPr marL="0" indent="0" algn="just">
              <a:buNone/>
            </a:pPr>
            <a:endParaRPr lang="es-MX" sz="2000" dirty="0">
              <a:solidFill>
                <a:srgbClr val="144D8D"/>
              </a:solidFill>
            </a:endParaRPr>
          </a:p>
          <a:p>
            <a:endParaRPr lang="es-PE" dirty="0">
              <a:solidFill>
                <a:srgbClr val="144D8D"/>
              </a:solidFill>
            </a:endParaRPr>
          </a:p>
        </p:txBody>
      </p:sp>
      <p:sp>
        <p:nvSpPr>
          <p:cNvPr id="4" name="Marcador de número de diapositiva 3">
            <a:extLst>
              <a:ext uri="{FF2B5EF4-FFF2-40B4-BE49-F238E27FC236}">
                <a16:creationId xmlns:a16="http://schemas.microsoft.com/office/drawing/2014/main" id="{E33486FD-40A4-4905-8D3D-E529A85DDC0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DF44CD-7507-4E64-A010-596C18AE8C80}" type="slidenum">
              <a:rPr kumimoji="0" lang="es-PE" sz="1200" b="0" i="0" u="none" strike="noStrike" kern="1200" cap="none" spc="0" normalizeH="0" baseline="0" noProof="0" smtClean="0">
                <a:ln>
                  <a:noFill/>
                </a:ln>
                <a:solidFill>
                  <a:prstClr val="black">
                    <a:tint val="75000"/>
                  </a:prstClr>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s-PE"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endParaRPr>
          </a:p>
        </p:txBody>
      </p:sp>
      <p:grpSp>
        <p:nvGrpSpPr>
          <p:cNvPr id="5" name="Grupo 4">
            <a:extLst>
              <a:ext uri="{FF2B5EF4-FFF2-40B4-BE49-F238E27FC236}">
                <a16:creationId xmlns:a16="http://schemas.microsoft.com/office/drawing/2014/main" id="{D9F1A119-FA7B-4A5D-8D14-AA57475D49BB}"/>
              </a:ext>
            </a:extLst>
          </p:cNvPr>
          <p:cNvGrpSpPr/>
          <p:nvPr/>
        </p:nvGrpSpPr>
        <p:grpSpPr>
          <a:xfrm>
            <a:off x="4799856" y="1142591"/>
            <a:ext cx="2088232" cy="49326"/>
            <a:chOff x="971600" y="3031011"/>
            <a:chExt cx="6710561" cy="45725"/>
          </a:xfrm>
        </p:grpSpPr>
        <p:sp>
          <p:nvSpPr>
            <p:cNvPr id="6" name="Rectángulo 5">
              <a:extLst>
                <a:ext uri="{FF2B5EF4-FFF2-40B4-BE49-F238E27FC236}">
                  <a16:creationId xmlns:a16="http://schemas.microsoft.com/office/drawing/2014/main" id="{E177A94C-77A9-409C-892C-EFD89FE286C2}"/>
                </a:ext>
              </a:extLst>
            </p:cNvPr>
            <p:cNvSpPr/>
            <p:nvPr/>
          </p:nvSpPr>
          <p:spPr>
            <a:xfrm>
              <a:off x="971600" y="3031017"/>
              <a:ext cx="1677942"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6">
              <a:extLst>
                <a:ext uri="{FF2B5EF4-FFF2-40B4-BE49-F238E27FC236}">
                  <a16:creationId xmlns:a16="http://schemas.microsoft.com/office/drawing/2014/main" id="{5C358017-8300-4568-AC82-7D093ABFA9F5}"/>
                </a:ext>
              </a:extLst>
            </p:cNvPr>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0DED169E-FD5F-4CA9-8A17-4BE057F7D72F}"/>
                </a:ext>
              </a:extLst>
            </p:cNvPr>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0538BF8B-5DD3-4B0F-BEF2-3DB4237F43A5}"/>
                </a:ext>
              </a:extLst>
            </p:cNvPr>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CuadroTexto 9">
            <a:extLst>
              <a:ext uri="{FF2B5EF4-FFF2-40B4-BE49-F238E27FC236}">
                <a16:creationId xmlns:a16="http://schemas.microsoft.com/office/drawing/2014/main" id="{1479F46A-07F9-40F8-AF57-DB012F366661}"/>
              </a:ext>
            </a:extLst>
          </p:cNvPr>
          <p:cNvSpPr txBox="1"/>
          <p:nvPr/>
        </p:nvSpPr>
        <p:spPr>
          <a:xfrm>
            <a:off x="2697961" y="609073"/>
            <a:ext cx="741682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sz="2800" b="1" i="0" u="none" strike="noStrike" kern="1200" cap="none" spc="0" normalizeH="0" baseline="0" noProof="0" dirty="0">
                <a:ln>
                  <a:noFill/>
                </a:ln>
                <a:solidFill>
                  <a:srgbClr val="144D8D"/>
                </a:solidFill>
                <a:effectLst/>
                <a:uLnTx/>
                <a:uFillTx/>
                <a:latin typeface="Calibri" pitchFamily="34" charset="0"/>
                <a:ea typeface="+mn-ea"/>
                <a:cs typeface="Arial" charset="0"/>
              </a:rPr>
              <a:t>Situación Actual del Abastecimiento de GLP</a:t>
            </a:r>
          </a:p>
        </p:txBody>
      </p:sp>
    </p:spTree>
    <p:extLst>
      <p:ext uri="{BB962C8B-B14F-4D97-AF65-F5344CB8AC3E}">
        <p14:creationId xmlns:p14="http://schemas.microsoft.com/office/powerpoint/2010/main" val="379518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p:cNvGrpSpPr/>
          <p:nvPr/>
        </p:nvGrpSpPr>
        <p:grpSpPr>
          <a:xfrm flipV="1">
            <a:off x="2423592" y="3861048"/>
            <a:ext cx="6835373" cy="72008"/>
            <a:chOff x="971600" y="3031011"/>
            <a:chExt cx="6710561" cy="45719"/>
          </a:xfrm>
        </p:grpSpPr>
        <p:sp>
          <p:nvSpPr>
            <p:cNvPr id="27" name="Rectángulo 2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Rectángulo 2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Rectángulo 2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Rectángulo 2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 name="CuadroTexto 3"/>
          <p:cNvSpPr txBox="1"/>
          <p:nvPr/>
        </p:nvSpPr>
        <p:spPr>
          <a:xfrm>
            <a:off x="1739516" y="1700808"/>
            <a:ext cx="8712968" cy="1938992"/>
          </a:xfrm>
          <a:prstGeom prst="rect">
            <a:avLst/>
          </a:prstGeom>
          <a:noFill/>
        </p:spPr>
        <p:txBody>
          <a:bodyPr wrap="square" rtlCol="0">
            <a:spAutoFit/>
          </a:bodyPr>
          <a:lstStyle/>
          <a:p>
            <a:pPr lvl="0" algn="ctr" fontAlgn="auto">
              <a:spcAft>
                <a:spcPts val="0"/>
              </a:spcAft>
            </a:pPr>
            <a:r>
              <a:rPr lang="es-MX" sz="4000" b="1" dirty="0">
                <a:solidFill>
                  <a:srgbClr val="0F4692"/>
                </a:solidFill>
              </a:rPr>
              <a:t>FISCALIZACIÓN DEL FONDO PARA LA ESTABILIZACION DE PRECIOS DEL GLP ENVASADO</a:t>
            </a:r>
            <a:endParaRPr lang="es-ES" sz="4000" b="1" dirty="0">
              <a:solidFill>
                <a:srgbClr val="144D8D"/>
              </a:solidFill>
            </a:endParaRPr>
          </a:p>
        </p:txBody>
      </p:sp>
    </p:spTree>
    <p:extLst>
      <p:ext uri="{BB962C8B-B14F-4D97-AF65-F5344CB8AC3E}">
        <p14:creationId xmlns:p14="http://schemas.microsoft.com/office/powerpoint/2010/main" val="234767075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849113" y="0"/>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El FEPC</a:t>
            </a:r>
          </a:p>
        </p:txBody>
      </p:sp>
      <p:grpSp>
        <p:nvGrpSpPr>
          <p:cNvPr id="12" name="Grupo 11">
            <a:extLst>
              <a:ext uri="{FF2B5EF4-FFF2-40B4-BE49-F238E27FC236}">
                <a16:creationId xmlns:a16="http://schemas.microsoft.com/office/drawing/2014/main" id="{DA5A3857-EC69-4943-A832-56E0FC80EE47}"/>
              </a:ext>
            </a:extLst>
          </p:cNvPr>
          <p:cNvGrpSpPr/>
          <p:nvPr/>
        </p:nvGrpSpPr>
        <p:grpSpPr>
          <a:xfrm>
            <a:off x="5447928" y="708126"/>
            <a:ext cx="2088232" cy="49320"/>
            <a:chOff x="971600" y="3031011"/>
            <a:chExt cx="6710561" cy="45719"/>
          </a:xfrm>
        </p:grpSpPr>
        <p:sp>
          <p:nvSpPr>
            <p:cNvPr id="13" name="Rectángulo 12">
              <a:extLst>
                <a:ext uri="{FF2B5EF4-FFF2-40B4-BE49-F238E27FC236}">
                  <a16:creationId xmlns:a16="http://schemas.microsoft.com/office/drawing/2014/main" id="{8E782C48-FC18-4FE4-AF95-94838E8BCD0E}"/>
                </a:ext>
              </a:extLst>
            </p:cNvPr>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5" name="Rectángulo 14">
              <a:extLst>
                <a:ext uri="{FF2B5EF4-FFF2-40B4-BE49-F238E27FC236}">
                  <a16:creationId xmlns:a16="http://schemas.microsoft.com/office/drawing/2014/main" id="{C4A2B119-10F2-4387-BBE4-712A7097403C}"/>
                </a:ext>
              </a:extLst>
            </p:cNvPr>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6" name="Rectángulo 15">
              <a:extLst>
                <a:ext uri="{FF2B5EF4-FFF2-40B4-BE49-F238E27FC236}">
                  <a16:creationId xmlns:a16="http://schemas.microsoft.com/office/drawing/2014/main" id="{014865E2-454B-4DFD-A3CC-DF679CF95F8B}"/>
                </a:ext>
              </a:extLst>
            </p:cNvPr>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7" name="Rectángulo 16">
              <a:extLst>
                <a:ext uri="{FF2B5EF4-FFF2-40B4-BE49-F238E27FC236}">
                  <a16:creationId xmlns:a16="http://schemas.microsoft.com/office/drawing/2014/main" id="{1CCEFA16-F59E-421B-B142-2FACF892E1C7}"/>
                </a:ext>
              </a:extLst>
            </p:cNvPr>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31" name="5 Rectángulo">
            <a:extLst>
              <a:ext uri="{FF2B5EF4-FFF2-40B4-BE49-F238E27FC236}">
                <a16:creationId xmlns:a16="http://schemas.microsoft.com/office/drawing/2014/main" id="{590CA304-1AD9-448E-B17B-65CE3E903166}"/>
              </a:ext>
            </a:extLst>
          </p:cNvPr>
          <p:cNvSpPr>
            <a:spLocks noChangeArrowheads="1"/>
          </p:cNvSpPr>
          <p:nvPr/>
        </p:nvSpPr>
        <p:spPr bwMode="auto">
          <a:xfrm>
            <a:off x="122913" y="2508098"/>
            <a:ext cx="10163944"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lvl="1" indent="-342900" algn="just" fontAlgn="auto">
              <a:spcBef>
                <a:spcPts val="0"/>
              </a:spcBef>
              <a:spcAft>
                <a:spcPts val="0"/>
              </a:spcAft>
              <a:buFont typeface="Arial" pitchFamily="34" charset="0"/>
              <a:buChar char="•"/>
              <a:defRPr/>
            </a:pPr>
            <a:endParaRPr lang="es-PE" sz="2000" b="1" dirty="0">
              <a:solidFill>
                <a:srgbClr val="2F5498"/>
              </a:solidFill>
              <a:latin typeface="Calibri" panose="020F0502020204030204"/>
              <a:cs typeface="+mn-cs"/>
            </a:endParaRPr>
          </a:p>
          <a:p>
            <a:pPr marL="0" lvl="1" algn="just" fontAlgn="auto">
              <a:spcBef>
                <a:spcPts val="0"/>
              </a:spcBef>
              <a:spcAft>
                <a:spcPts val="0"/>
              </a:spcAft>
              <a:defRPr/>
            </a:pPr>
            <a:endParaRPr lang="es-PE" sz="2000" b="1" dirty="0">
              <a:solidFill>
                <a:srgbClr val="2F5498"/>
              </a:solidFill>
              <a:latin typeface="Calibri" panose="020F0502020204030204"/>
              <a:cs typeface="+mn-cs"/>
            </a:endParaRPr>
          </a:p>
          <a:p>
            <a:pPr marL="0" lvl="1" algn="just" fontAlgn="auto">
              <a:spcBef>
                <a:spcPts val="0"/>
              </a:spcBef>
              <a:spcAft>
                <a:spcPts val="0"/>
              </a:spcAft>
              <a:defRPr/>
            </a:pPr>
            <a:endParaRPr lang="es-PE" sz="2000" b="1" dirty="0">
              <a:solidFill>
                <a:srgbClr val="2F5498"/>
              </a:solidFill>
              <a:latin typeface="Calibri" panose="020F0502020204030204"/>
              <a:cs typeface="+mn-cs"/>
            </a:endParaRPr>
          </a:p>
          <a:p>
            <a:pPr marL="0" lvl="1" algn="just" fontAlgn="auto">
              <a:spcBef>
                <a:spcPts val="0"/>
              </a:spcBef>
              <a:spcAft>
                <a:spcPts val="0"/>
              </a:spcAft>
              <a:defRPr/>
            </a:pPr>
            <a:endParaRPr lang="es-PE" sz="2000" b="1" dirty="0">
              <a:solidFill>
                <a:srgbClr val="2F5498"/>
              </a:solidFill>
              <a:latin typeface="Calibri" panose="020F0502020204030204"/>
              <a:cs typeface="+mn-cs"/>
            </a:endParaRPr>
          </a:p>
          <a:p>
            <a:pPr marL="0" lvl="1" algn="just" fontAlgn="auto">
              <a:spcBef>
                <a:spcPts val="0"/>
              </a:spcBef>
              <a:spcAft>
                <a:spcPts val="0"/>
              </a:spcAft>
              <a:defRPr/>
            </a:pPr>
            <a:endParaRPr lang="es-PE" sz="2000" b="1" dirty="0">
              <a:solidFill>
                <a:srgbClr val="2F5498"/>
              </a:solidFill>
              <a:latin typeface="Calibri" panose="020F0502020204030204"/>
              <a:cs typeface="+mn-cs"/>
            </a:endParaRPr>
          </a:p>
          <a:p>
            <a:pPr marL="0" lvl="1" algn="just" fontAlgn="auto">
              <a:spcBef>
                <a:spcPts val="0"/>
              </a:spcBef>
              <a:spcAft>
                <a:spcPts val="0"/>
              </a:spcAft>
              <a:defRPr/>
            </a:pPr>
            <a:endParaRPr lang="es-PE" sz="2000" dirty="0">
              <a:solidFill>
                <a:srgbClr val="2F5498"/>
              </a:solidFill>
              <a:latin typeface="Calibri" panose="020F0502020204030204"/>
              <a:cs typeface="+mn-cs"/>
            </a:endParaRPr>
          </a:p>
          <a:p>
            <a:pPr marL="800100" lvl="2" indent="-342900" algn="just" fontAlgn="auto">
              <a:spcBef>
                <a:spcPts val="0"/>
              </a:spcBef>
              <a:spcAft>
                <a:spcPts val="0"/>
              </a:spcAft>
              <a:buFont typeface="Arial" pitchFamily="34" charset="0"/>
              <a:buChar char="•"/>
              <a:defRPr/>
            </a:pPr>
            <a:endParaRPr lang="es-PE" dirty="0">
              <a:solidFill>
                <a:srgbClr val="2F5498"/>
              </a:solidFill>
              <a:latin typeface="Calibri" panose="020F0502020204030204"/>
              <a:cs typeface="+mn-cs"/>
            </a:endParaRPr>
          </a:p>
          <a:p>
            <a:pPr marL="457200" lvl="2" algn="just" fontAlgn="auto">
              <a:spcBef>
                <a:spcPts val="0"/>
              </a:spcBef>
              <a:spcAft>
                <a:spcPts val="0"/>
              </a:spcAft>
              <a:defRPr/>
            </a:pPr>
            <a:endParaRPr lang="es-PE" dirty="0">
              <a:solidFill>
                <a:srgbClr val="2F5498"/>
              </a:solidFill>
              <a:latin typeface="Calibri" panose="020F0502020204030204"/>
              <a:cs typeface="+mn-cs"/>
            </a:endParaRPr>
          </a:p>
          <a:p>
            <a:pPr marL="342900" lvl="1" indent="-342900" algn="just" fontAlgn="auto">
              <a:spcBef>
                <a:spcPts val="0"/>
              </a:spcBef>
              <a:spcAft>
                <a:spcPts val="0"/>
              </a:spcAft>
              <a:buFont typeface="Arial" pitchFamily="34" charset="0"/>
              <a:buChar char="•"/>
              <a:defRPr/>
            </a:pPr>
            <a:endParaRPr lang="es-PE" sz="1400" b="1" dirty="0">
              <a:solidFill>
                <a:prstClr val="black"/>
              </a:solidFill>
              <a:latin typeface="Arial Narrow" pitchFamily="34" charset="0"/>
            </a:endParaRPr>
          </a:p>
        </p:txBody>
      </p:sp>
      <p:sp>
        <p:nvSpPr>
          <p:cNvPr id="33" name="Rectángulo 32">
            <a:extLst>
              <a:ext uri="{FF2B5EF4-FFF2-40B4-BE49-F238E27FC236}">
                <a16:creationId xmlns:a16="http://schemas.microsoft.com/office/drawing/2014/main" id="{9ED9360C-890B-4BB8-966E-958745F9D70C}"/>
              </a:ext>
            </a:extLst>
          </p:cNvPr>
          <p:cNvSpPr/>
          <p:nvPr/>
        </p:nvSpPr>
        <p:spPr>
          <a:xfrm>
            <a:off x="3635251" y="942352"/>
            <a:ext cx="6588172" cy="870952"/>
          </a:xfrm>
          <a:prstGeom prst="rect">
            <a:avLst/>
          </a:prstGeom>
          <a:solidFill>
            <a:srgbClr val="FFFFFF">
              <a:lumMod val="85000"/>
            </a:srgbClr>
          </a:solidFill>
          <a:ln w="19050" cap="flat" cmpd="sng" algn="ctr">
            <a:noFill/>
            <a:prstDash val="solid"/>
          </a:ln>
          <a:effectLst/>
        </p:spPr>
        <p:txBody>
          <a:bodyPr rtlCol="0" anchor="ctr"/>
          <a:lstStyle/>
          <a:p>
            <a:pPr marL="0" marR="0" lvl="1"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2F5498"/>
                </a:solidFill>
                <a:effectLst/>
                <a:uLnTx/>
                <a:uFillTx/>
                <a:latin typeface="Calibri" panose="020F0502020204030204"/>
                <a:ea typeface="+mn-ea"/>
                <a:cs typeface="+mn-cs"/>
              </a:rPr>
              <a:t>Fondo intangible destinado a evitar que la alta volatilidad de los precios del petróleo crudo y sus derivados se traslade a los consumidores del mercado interno.</a:t>
            </a:r>
          </a:p>
        </p:txBody>
      </p:sp>
      <p:sp>
        <p:nvSpPr>
          <p:cNvPr id="34" name="CuadroTexto 33">
            <a:extLst>
              <a:ext uri="{FF2B5EF4-FFF2-40B4-BE49-F238E27FC236}">
                <a16:creationId xmlns:a16="http://schemas.microsoft.com/office/drawing/2014/main" id="{E14EC530-5ADB-4EB1-B195-8AF745817A77}"/>
              </a:ext>
            </a:extLst>
          </p:cNvPr>
          <p:cNvSpPr txBox="1"/>
          <p:nvPr/>
        </p:nvSpPr>
        <p:spPr>
          <a:xfrm>
            <a:off x="1722448" y="987972"/>
            <a:ext cx="1804533" cy="369332"/>
          </a:xfrm>
          <a:prstGeom prst="rect">
            <a:avLst/>
          </a:prstGeom>
          <a:noFill/>
        </p:spPr>
        <p:txBody>
          <a:bodyPr wrap="none" rtlCol="0">
            <a:spAutoFit/>
          </a:bodyPr>
          <a:lstStyle/>
          <a:p>
            <a:pPr fontAlgn="auto">
              <a:spcBef>
                <a:spcPts val="0"/>
              </a:spcBef>
              <a:spcAft>
                <a:spcPts val="0"/>
              </a:spcAft>
            </a:pPr>
            <a:r>
              <a:rPr lang="es-MX" b="1" dirty="0">
                <a:solidFill>
                  <a:srgbClr val="144D8D"/>
                </a:solidFill>
                <a:latin typeface="Calibri" panose="020F0502020204030204"/>
                <a:cs typeface="+mn-cs"/>
              </a:rPr>
              <a:t>Objetivo General</a:t>
            </a:r>
            <a:endParaRPr lang="es-PE" b="1" dirty="0">
              <a:solidFill>
                <a:srgbClr val="144D8D"/>
              </a:solidFill>
              <a:latin typeface="Calibri" panose="020F0502020204030204"/>
              <a:cs typeface="+mn-cs"/>
            </a:endParaRPr>
          </a:p>
        </p:txBody>
      </p:sp>
      <p:sp>
        <p:nvSpPr>
          <p:cNvPr id="35" name="Rectángulo 34">
            <a:extLst>
              <a:ext uri="{FF2B5EF4-FFF2-40B4-BE49-F238E27FC236}">
                <a16:creationId xmlns:a16="http://schemas.microsoft.com/office/drawing/2014/main" id="{C5E131CA-E0F8-4006-9A06-CB92109D7394}"/>
              </a:ext>
            </a:extLst>
          </p:cNvPr>
          <p:cNvSpPr/>
          <p:nvPr/>
        </p:nvSpPr>
        <p:spPr>
          <a:xfrm>
            <a:off x="2177562" y="2018318"/>
            <a:ext cx="8045861" cy="584775"/>
          </a:xfrm>
          <a:prstGeom prst="rect">
            <a:avLst/>
          </a:prstGeom>
          <a:solidFill>
            <a:srgbClr val="FFFFFF"/>
          </a:solidFill>
          <a:ln w="28575">
            <a:solidFill>
              <a:srgbClr val="FFFFFF">
                <a:lumMod val="85000"/>
              </a:srgbClr>
            </a:solidFill>
          </a:ln>
        </p:spPr>
        <p:txBody>
          <a:bodyPr wrap="square">
            <a:spAutoFit/>
          </a:bodyPr>
          <a:lstStyle/>
          <a:p>
            <a:pPr marL="0" marR="0" lvl="2" indent="0" algn="just"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2F5498"/>
                </a:solidFill>
                <a:effectLst/>
                <a:uLnTx/>
                <a:uFillTx/>
                <a:latin typeface="Calibri" panose="020F0502020204030204"/>
                <a:ea typeface="Calibri" panose="020F0502020204030204" pitchFamily="34" charset="0"/>
                <a:cs typeface="Times New Roman" panose="02020603050405020304" pitchFamily="18" charset="0"/>
              </a:rPr>
              <a:t>Creado en 2004 por D.U. 010-2004. Diseñado para ser autofinanciado, no obstante, se ha requerido financiamiento del Fondo con recursos del Tesoro.</a:t>
            </a:r>
          </a:p>
        </p:txBody>
      </p:sp>
      <p:sp>
        <p:nvSpPr>
          <p:cNvPr id="36" name="Rectángulo 35">
            <a:extLst>
              <a:ext uri="{FF2B5EF4-FFF2-40B4-BE49-F238E27FC236}">
                <a16:creationId xmlns:a16="http://schemas.microsoft.com/office/drawing/2014/main" id="{9807874A-A856-477B-A0AB-71FDD3CC6E9B}"/>
              </a:ext>
            </a:extLst>
          </p:cNvPr>
          <p:cNvSpPr/>
          <p:nvPr/>
        </p:nvSpPr>
        <p:spPr>
          <a:xfrm>
            <a:off x="2189764" y="2674122"/>
            <a:ext cx="8033659" cy="830997"/>
          </a:xfrm>
          <a:prstGeom prst="rect">
            <a:avLst/>
          </a:prstGeom>
          <a:solidFill>
            <a:srgbClr val="FFFFFF"/>
          </a:solidFill>
          <a:ln w="28575">
            <a:solidFill>
              <a:srgbClr val="FFFFFF">
                <a:lumMod val="85000"/>
              </a:srgbClr>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2F5498"/>
                </a:solidFill>
                <a:effectLst/>
                <a:uLnTx/>
                <a:uFillTx/>
                <a:latin typeface="Calibri" panose="020F0502020204030204"/>
                <a:ea typeface="Calibri" panose="020F0502020204030204" pitchFamily="34" charset="0"/>
                <a:cs typeface="Times New Roman" panose="02020603050405020304" pitchFamily="18" charset="0"/>
              </a:rPr>
              <a:t>Conformado  por los descuentos y aportes que Productores e Importadores efectúen a los precios de los Productos comprendidos en el mismo, dependiendo de si los Precios de Paridad se encuentra por encima o por debajo de la Banda de Precios Objetivo.</a:t>
            </a:r>
          </a:p>
        </p:txBody>
      </p:sp>
      <p:sp>
        <p:nvSpPr>
          <p:cNvPr id="37" name="Rectángulo 36">
            <a:extLst>
              <a:ext uri="{FF2B5EF4-FFF2-40B4-BE49-F238E27FC236}">
                <a16:creationId xmlns:a16="http://schemas.microsoft.com/office/drawing/2014/main" id="{48DCC655-D26B-431C-8FA9-5AAA8BC6E9CF}"/>
              </a:ext>
            </a:extLst>
          </p:cNvPr>
          <p:cNvSpPr/>
          <p:nvPr/>
        </p:nvSpPr>
        <p:spPr>
          <a:xfrm>
            <a:off x="2177562" y="3679866"/>
            <a:ext cx="8033659" cy="338554"/>
          </a:xfrm>
          <a:prstGeom prst="rect">
            <a:avLst/>
          </a:prstGeom>
          <a:solidFill>
            <a:srgbClr val="FFFFFF"/>
          </a:solidFill>
          <a:ln w="28575">
            <a:solidFill>
              <a:srgbClr val="FFFFFF">
                <a:lumMod val="85000"/>
              </a:srgbClr>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2F5498"/>
                </a:solidFill>
                <a:effectLst/>
                <a:uLnTx/>
                <a:uFillTx/>
                <a:latin typeface="Calibri" panose="020F0502020204030204"/>
                <a:ea typeface="Calibri" panose="020F0502020204030204" pitchFamily="34" charset="0"/>
                <a:cs typeface="Times New Roman" panose="02020603050405020304" pitchFamily="18" charset="0"/>
              </a:rPr>
              <a:t>Es aplicable a la Importación y a la Venta Primara de los productos comprendidos en el Fondo.</a:t>
            </a:r>
          </a:p>
        </p:txBody>
      </p:sp>
      <p:sp>
        <p:nvSpPr>
          <p:cNvPr id="38" name="Flecha: a la derecha 37">
            <a:extLst>
              <a:ext uri="{FF2B5EF4-FFF2-40B4-BE49-F238E27FC236}">
                <a16:creationId xmlns:a16="http://schemas.microsoft.com/office/drawing/2014/main" id="{5A0D6D94-7662-48F7-8C47-A85E4D6B7E94}"/>
              </a:ext>
            </a:extLst>
          </p:cNvPr>
          <p:cNvSpPr/>
          <p:nvPr/>
        </p:nvSpPr>
        <p:spPr>
          <a:xfrm>
            <a:off x="2010738" y="1267947"/>
            <a:ext cx="1355189" cy="476571"/>
          </a:xfrm>
          <a:prstGeom prst="rightArrow">
            <a:avLst/>
          </a:prstGeom>
          <a:solidFill>
            <a:srgbClr val="2F5498">
              <a:lumMod val="75000"/>
            </a:srgbClr>
          </a:solidFill>
          <a:ln w="19050" cap="flat" cmpd="sng" algn="ctr">
            <a:solidFill>
              <a:srgbClr val="2F5498">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srgbClr val="2F5498"/>
              </a:solidFill>
              <a:effectLst/>
              <a:uLnTx/>
              <a:uFillTx/>
              <a:latin typeface="Calibri" panose="020F0502020204030204"/>
              <a:ea typeface="+mn-ea"/>
              <a:cs typeface="+mn-cs"/>
            </a:endParaRPr>
          </a:p>
        </p:txBody>
      </p:sp>
      <p:sp>
        <p:nvSpPr>
          <p:cNvPr id="39" name="Elipse 38">
            <a:extLst>
              <a:ext uri="{FF2B5EF4-FFF2-40B4-BE49-F238E27FC236}">
                <a16:creationId xmlns:a16="http://schemas.microsoft.com/office/drawing/2014/main" id="{175F2118-0DE8-4D8E-B24D-82477975F609}"/>
              </a:ext>
            </a:extLst>
          </p:cNvPr>
          <p:cNvSpPr/>
          <p:nvPr/>
        </p:nvSpPr>
        <p:spPr>
          <a:xfrm>
            <a:off x="1890382" y="2237594"/>
            <a:ext cx="108274" cy="116058"/>
          </a:xfrm>
          <a:prstGeom prst="ellipse">
            <a:avLst/>
          </a:prstGeom>
          <a:solidFill>
            <a:srgbClr val="FFFFFF"/>
          </a:solidFill>
          <a:ln w="19050"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srgbClr val="2F5498"/>
              </a:solidFill>
              <a:effectLst/>
              <a:uLnTx/>
              <a:uFillTx/>
              <a:latin typeface="Calibri" panose="020F0502020204030204"/>
              <a:ea typeface="+mn-ea"/>
              <a:cs typeface="+mn-cs"/>
            </a:endParaRPr>
          </a:p>
        </p:txBody>
      </p:sp>
      <p:sp>
        <p:nvSpPr>
          <p:cNvPr id="40" name="Elipse 39">
            <a:extLst>
              <a:ext uri="{FF2B5EF4-FFF2-40B4-BE49-F238E27FC236}">
                <a16:creationId xmlns:a16="http://schemas.microsoft.com/office/drawing/2014/main" id="{FDDBB75A-66D6-441B-800D-AC55070AEC21}"/>
              </a:ext>
            </a:extLst>
          </p:cNvPr>
          <p:cNvSpPr/>
          <p:nvPr/>
        </p:nvSpPr>
        <p:spPr>
          <a:xfrm>
            <a:off x="1902464" y="3791114"/>
            <a:ext cx="108274" cy="116058"/>
          </a:xfrm>
          <a:prstGeom prst="ellipse">
            <a:avLst/>
          </a:prstGeom>
          <a:solidFill>
            <a:srgbClr val="FFFFFF"/>
          </a:solidFill>
          <a:ln w="19050"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srgbClr val="2F5498"/>
              </a:solidFill>
              <a:effectLst/>
              <a:uLnTx/>
              <a:uFillTx/>
              <a:latin typeface="Calibri" panose="020F0502020204030204"/>
              <a:ea typeface="+mn-ea"/>
              <a:cs typeface="+mn-cs"/>
            </a:endParaRPr>
          </a:p>
        </p:txBody>
      </p:sp>
      <p:sp>
        <p:nvSpPr>
          <p:cNvPr id="41" name="Elipse 40">
            <a:extLst>
              <a:ext uri="{FF2B5EF4-FFF2-40B4-BE49-F238E27FC236}">
                <a16:creationId xmlns:a16="http://schemas.microsoft.com/office/drawing/2014/main" id="{3CB7AD55-5931-4826-B249-251BA4581707}"/>
              </a:ext>
            </a:extLst>
          </p:cNvPr>
          <p:cNvSpPr/>
          <p:nvPr/>
        </p:nvSpPr>
        <p:spPr>
          <a:xfrm>
            <a:off x="1902464" y="3040117"/>
            <a:ext cx="108274" cy="116058"/>
          </a:xfrm>
          <a:prstGeom prst="ellipse">
            <a:avLst/>
          </a:prstGeom>
          <a:solidFill>
            <a:srgbClr val="FFFFFF"/>
          </a:solidFill>
          <a:ln w="19050"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srgbClr val="2F5498"/>
              </a:solidFill>
              <a:effectLst/>
              <a:uLnTx/>
              <a:uFillTx/>
              <a:latin typeface="Calibri" panose="020F0502020204030204"/>
              <a:ea typeface="+mn-ea"/>
              <a:cs typeface="+mn-cs"/>
            </a:endParaRPr>
          </a:p>
        </p:txBody>
      </p:sp>
      <p:sp>
        <p:nvSpPr>
          <p:cNvPr id="42" name="Rectángulo 41">
            <a:extLst>
              <a:ext uri="{FF2B5EF4-FFF2-40B4-BE49-F238E27FC236}">
                <a16:creationId xmlns:a16="http://schemas.microsoft.com/office/drawing/2014/main" id="{D6689094-7965-4543-A849-80223B6FB772}"/>
              </a:ext>
            </a:extLst>
          </p:cNvPr>
          <p:cNvSpPr/>
          <p:nvPr/>
        </p:nvSpPr>
        <p:spPr>
          <a:xfrm>
            <a:off x="2177562" y="4188946"/>
            <a:ext cx="8033658" cy="1077218"/>
          </a:xfrm>
          <a:prstGeom prst="rect">
            <a:avLst/>
          </a:prstGeom>
          <a:solidFill>
            <a:srgbClr val="FFFFFF"/>
          </a:solidFill>
          <a:ln w="28575">
            <a:solidFill>
              <a:srgbClr val="FFFFFF">
                <a:lumMod val="85000"/>
              </a:srgbClr>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2F5498"/>
                </a:solidFill>
                <a:effectLst/>
                <a:uLnTx/>
                <a:uFillTx/>
                <a:latin typeface="Calibri" panose="020F0502020204030204"/>
                <a:ea typeface="Calibri" panose="020F0502020204030204" pitchFamily="34" charset="0"/>
                <a:cs typeface="Times New Roman" panose="02020603050405020304" pitchFamily="18" charset="0"/>
              </a:rPr>
              <a:t>El Ministerio de Energía y Minas (MINEM) es el encargado de administrar el FEPC, a través de la Dirección General de Hidrocarburos (DGH), la misma que se encuentra facultada para aprobar la normativa para la correcta administración del Fondo. </a:t>
            </a:r>
            <a:r>
              <a:rPr lang="es-ES" sz="1600" kern="0" dirty="0">
                <a:solidFill>
                  <a:srgbClr val="2F5498"/>
                </a:solidFill>
                <a:latin typeface="Calibri" panose="020F0502020204030204"/>
                <a:ea typeface="Calibri" panose="020F0502020204030204" pitchFamily="34" charset="0"/>
                <a:cs typeface="Times New Roman" panose="02020603050405020304" pitchFamily="18" charset="0"/>
              </a:rPr>
              <a:t>Siendo Osinergmin el encargado de su Fiscalización.</a:t>
            </a:r>
            <a:endParaRPr kumimoji="0" lang="es-ES" sz="1600" b="0" i="0" u="none" strike="noStrike" kern="0" cap="none" spc="0" normalizeH="0" baseline="0" noProof="0" dirty="0">
              <a:ln>
                <a:noFill/>
              </a:ln>
              <a:solidFill>
                <a:srgbClr val="2F5498"/>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43" name="Elipse 42">
            <a:extLst>
              <a:ext uri="{FF2B5EF4-FFF2-40B4-BE49-F238E27FC236}">
                <a16:creationId xmlns:a16="http://schemas.microsoft.com/office/drawing/2014/main" id="{94A8E39F-752E-459B-AE08-D470C4C61597}"/>
              </a:ext>
            </a:extLst>
          </p:cNvPr>
          <p:cNvSpPr/>
          <p:nvPr/>
        </p:nvSpPr>
        <p:spPr>
          <a:xfrm>
            <a:off x="1902464" y="4488386"/>
            <a:ext cx="108274" cy="116058"/>
          </a:xfrm>
          <a:prstGeom prst="ellipse">
            <a:avLst/>
          </a:prstGeom>
          <a:solidFill>
            <a:srgbClr val="FFFFFF"/>
          </a:solidFill>
          <a:ln w="19050"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srgbClr val="2F5498"/>
              </a:solidFill>
              <a:effectLst/>
              <a:uLnTx/>
              <a:uFillTx/>
              <a:latin typeface="Calibri" panose="020F0502020204030204"/>
              <a:ea typeface="+mn-ea"/>
              <a:cs typeface="+mn-cs"/>
            </a:endParaRPr>
          </a:p>
        </p:txBody>
      </p:sp>
      <p:sp>
        <p:nvSpPr>
          <p:cNvPr id="21" name="CuadroTexto 20">
            <a:extLst>
              <a:ext uri="{FF2B5EF4-FFF2-40B4-BE49-F238E27FC236}">
                <a16:creationId xmlns:a16="http://schemas.microsoft.com/office/drawing/2014/main" id="{BD7116AB-9BA7-48EE-B336-C44ED1D667B7}"/>
              </a:ext>
            </a:extLst>
          </p:cNvPr>
          <p:cNvSpPr txBox="1"/>
          <p:nvPr/>
        </p:nvSpPr>
        <p:spPr>
          <a:xfrm>
            <a:off x="1161753" y="5436690"/>
            <a:ext cx="4258662" cy="523220"/>
          </a:xfrm>
          <a:prstGeom prst="rect">
            <a:avLst/>
          </a:prstGeom>
          <a:solidFill>
            <a:srgbClr val="DCE6F1"/>
          </a:solidFill>
          <a:ln w="28575">
            <a:solidFill>
              <a:schemeClr val="tx1"/>
            </a:solidFill>
          </a:ln>
        </p:spPr>
        <p:txBody>
          <a:bodyPr wrap="square">
            <a:spAutoFit/>
          </a:bodyPr>
          <a:lstStyle/>
          <a:p>
            <a:r>
              <a:rPr lang="es-PE" sz="1400" b="1" dirty="0">
                <a:solidFill>
                  <a:srgbClr val="000000"/>
                </a:solidFill>
              </a:rPr>
              <a:t>GLP Envasado  (GLP</a:t>
            </a:r>
            <a:r>
              <a:rPr lang="es-PE" sz="1400" b="1" baseline="0" dirty="0">
                <a:solidFill>
                  <a:srgbClr val="000000"/>
                </a:solidFill>
              </a:rPr>
              <a:t> - E)</a:t>
            </a:r>
          </a:p>
          <a:p>
            <a:r>
              <a:rPr lang="es-MX" sz="1400" i="1" dirty="0">
                <a:solidFill>
                  <a:srgbClr val="000000"/>
                </a:solidFill>
              </a:rPr>
              <a:t>DS 015-2023-EM </a:t>
            </a:r>
            <a:r>
              <a:rPr lang="es-PE" sz="1400" i="1" dirty="0">
                <a:solidFill>
                  <a:srgbClr val="000000"/>
                </a:solidFill>
              </a:rPr>
              <a:t>extiende</a:t>
            </a:r>
            <a:r>
              <a:rPr lang="es-PE" sz="1400" i="1" baseline="0" dirty="0">
                <a:solidFill>
                  <a:srgbClr val="000000"/>
                </a:solidFill>
              </a:rPr>
              <a:t> vigencia </a:t>
            </a:r>
            <a:r>
              <a:rPr lang="es-MX" sz="1400" i="1" dirty="0">
                <a:solidFill>
                  <a:srgbClr val="000000"/>
                </a:solidFill>
              </a:rPr>
              <a:t>hasta el 26.10.2023</a:t>
            </a:r>
            <a:endParaRPr lang="es-PE" sz="1400" i="1" dirty="0">
              <a:solidFill>
                <a:srgbClr val="000000"/>
              </a:solidFill>
            </a:endParaRPr>
          </a:p>
        </p:txBody>
      </p:sp>
      <p:sp>
        <p:nvSpPr>
          <p:cNvPr id="23" name="CuadroTexto 22">
            <a:extLst>
              <a:ext uri="{FF2B5EF4-FFF2-40B4-BE49-F238E27FC236}">
                <a16:creationId xmlns:a16="http://schemas.microsoft.com/office/drawing/2014/main" id="{462D81F9-D02A-491C-BBE1-12C7CB8F3B40}"/>
              </a:ext>
            </a:extLst>
          </p:cNvPr>
          <p:cNvSpPr txBox="1"/>
          <p:nvPr/>
        </p:nvSpPr>
        <p:spPr>
          <a:xfrm>
            <a:off x="5713653" y="5351470"/>
            <a:ext cx="4702828" cy="738664"/>
          </a:xfrm>
          <a:prstGeom prst="rect">
            <a:avLst/>
          </a:prstGeom>
          <a:solidFill>
            <a:srgbClr val="DCE6F1"/>
          </a:solidFill>
          <a:ln w="28575">
            <a:solidFill>
              <a:schemeClr val="tx1"/>
            </a:solidFill>
          </a:ln>
        </p:spPr>
        <p:txBody>
          <a:bodyPr wrap="square">
            <a:spAutoFit/>
          </a:bodyPr>
          <a:lstStyle>
            <a:defPPr>
              <a:defRPr lang="es-PE"/>
            </a:defPPr>
            <a:lvl1pPr>
              <a:defRPr sz="1400" b="1">
                <a:solidFill>
                  <a:srgbClr val="000000"/>
                </a:solidFill>
              </a:defRPr>
            </a:lvl1pPr>
          </a:lstStyle>
          <a:p>
            <a:r>
              <a:rPr lang="es-PE" dirty="0"/>
              <a:t>GLP Granel (GLP - G)</a:t>
            </a:r>
          </a:p>
          <a:p>
            <a:r>
              <a:rPr lang="es-MX" b="0" dirty="0"/>
              <a:t>DS 017-2022-EM </a:t>
            </a:r>
            <a:r>
              <a:rPr lang="es-PE" b="0" dirty="0"/>
              <a:t>extiende vigencia </a:t>
            </a:r>
            <a:r>
              <a:rPr lang="es-MX" b="0" dirty="0"/>
              <a:t>hasta el 31.03.2023. </a:t>
            </a:r>
          </a:p>
          <a:p>
            <a:r>
              <a:rPr lang="es-MX" b="0" dirty="0"/>
              <a:t>A partir del 01.04.2023 el GLP-G se encuentra fuera del fondo.</a:t>
            </a:r>
            <a:endParaRPr lang="es-PE" b="0" dirty="0"/>
          </a:p>
        </p:txBody>
      </p:sp>
    </p:spTree>
    <p:extLst>
      <p:ext uri="{BB962C8B-B14F-4D97-AF65-F5344CB8AC3E}">
        <p14:creationId xmlns:p14="http://schemas.microsoft.com/office/powerpoint/2010/main" val="405978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849113" y="0"/>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graphicFrame>
        <p:nvGraphicFramePr>
          <p:cNvPr id="53" name="Tabla 52">
            <a:extLst>
              <a:ext uri="{FF2B5EF4-FFF2-40B4-BE49-F238E27FC236}">
                <a16:creationId xmlns:a16="http://schemas.microsoft.com/office/drawing/2014/main" id="{28F0991C-19F6-4EA9-8B7E-C38420038655}"/>
              </a:ext>
            </a:extLst>
          </p:cNvPr>
          <p:cNvGraphicFramePr>
            <a:graphicFrameLocks noGrp="1"/>
          </p:cNvGraphicFramePr>
          <p:nvPr>
            <p:extLst>
              <p:ext uri="{D42A27DB-BD31-4B8C-83A1-F6EECF244321}">
                <p14:modId xmlns:p14="http://schemas.microsoft.com/office/powerpoint/2010/main" val="3816706484"/>
              </p:ext>
            </p:extLst>
          </p:nvPr>
        </p:nvGraphicFramePr>
        <p:xfrm>
          <a:off x="919189" y="1265595"/>
          <a:ext cx="2350168" cy="1554480"/>
        </p:xfrm>
        <a:graphic>
          <a:graphicData uri="http://schemas.openxmlformats.org/drawingml/2006/table">
            <a:tbl>
              <a:tblPr firstRow="1" bandRow="1"/>
              <a:tblGrid>
                <a:gridCol w="886541">
                  <a:extLst>
                    <a:ext uri="{9D8B030D-6E8A-4147-A177-3AD203B41FA5}">
                      <a16:colId xmlns:a16="http://schemas.microsoft.com/office/drawing/2014/main" val="2064662840"/>
                    </a:ext>
                  </a:extLst>
                </a:gridCol>
                <a:gridCol w="1463627">
                  <a:extLst>
                    <a:ext uri="{9D8B030D-6E8A-4147-A177-3AD203B41FA5}">
                      <a16:colId xmlns:a16="http://schemas.microsoft.com/office/drawing/2014/main" val="944824352"/>
                    </a:ext>
                  </a:extLst>
                </a:gridCol>
              </a:tblGrid>
              <a:tr h="299299">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r>
                        <a:rPr kumimoji="0" lang="es-MX" sz="1000" b="0" i="0" u="none" strike="noStrike" kern="1200" cap="none" spc="0" normalizeH="0" baseline="0" noProof="0" dirty="0">
                          <a:ln>
                            <a:noFill/>
                          </a:ln>
                          <a:solidFill>
                            <a:schemeClr val="accent5">
                              <a:lumMod val="50000"/>
                            </a:schemeClr>
                          </a:solidFill>
                          <a:effectLst/>
                          <a:uLnTx/>
                          <a:uFillTx/>
                          <a:latin typeface="+mn-lt"/>
                          <a:ea typeface="+mn-ea"/>
                          <a:cs typeface="+mn-cs"/>
                        </a:rPr>
                        <a:t>Decreto Supremo N° 023-2021-EM</a:t>
                      </a:r>
                      <a:endParaRPr lang="es-PE" sz="1000" b="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5A8DE">
                        <a:tint val="20000"/>
                      </a:srgbClr>
                    </a:solidFill>
                  </a:tcP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l"/>
                      <a:r>
                        <a:rPr lang="es-PE" sz="1000" b="1" dirty="0">
                          <a:solidFill>
                            <a:schemeClr val="accent5">
                              <a:lumMod val="50000"/>
                            </a:schemeClr>
                          </a:solidFill>
                        </a:rPr>
                        <a:t>Vigente desde el 14 de setiembre de 2021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5A8DE">
                        <a:tint val="20000"/>
                      </a:srgbClr>
                    </a:solidFill>
                  </a:tcPr>
                </a:tc>
                <a:extLst>
                  <a:ext uri="{0D108BD9-81ED-4DB2-BD59-A6C34878D82A}">
                    <a16:rowId xmlns:a16="http://schemas.microsoft.com/office/drawing/2014/main" val="1958506067"/>
                  </a:ext>
                </a:extLst>
              </a:tr>
              <a:tr h="562475">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r>
                        <a:rPr kumimoji="0" lang="es-MX" sz="1000" b="0" i="0" u="none" strike="noStrike" kern="1200" cap="none" spc="0" normalizeH="0" baseline="0" noProof="0" dirty="0">
                          <a:ln>
                            <a:noFill/>
                          </a:ln>
                          <a:solidFill>
                            <a:srgbClr val="2F5498"/>
                          </a:solidFill>
                          <a:effectLst/>
                          <a:uLnTx/>
                          <a:uFillTx/>
                          <a:latin typeface="+mn-lt"/>
                          <a:ea typeface="+mn-ea"/>
                          <a:cs typeface="+mn-cs"/>
                        </a:rPr>
                        <a:t> Inclúyase al Gas Licuado de Petróleo destinado para envasado (GLP – E) como Producto sujeto al Fondo para la Estabilización de Precios de los Combustibles Derivados del Petróleo. </a:t>
                      </a:r>
                    </a:p>
                    <a:p>
                      <a:pPr algn="just"/>
                      <a:endParaRPr lang="es-PE" sz="10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5A8DE">
                        <a:tint val="40000"/>
                      </a:srgbClr>
                    </a:solidFill>
                  </a:tcPr>
                </a:tc>
                <a:tc hMerge="1">
                  <a:txBody>
                    <a:bodyPr/>
                    <a:lstStyle/>
                    <a:p>
                      <a:pPr algn="l"/>
                      <a:r>
                        <a:rPr lang="es-ES" b="1" dirty="0">
                          <a:solidFill>
                            <a:schemeClr val="accent5">
                              <a:lumMod val="50000"/>
                            </a:schemeClr>
                          </a:solidFill>
                        </a:rPr>
                        <a:t>19 de enero de 2021</a:t>
                      </a:r>
                      <a:endParaRPr lang="es-PE"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7632819"/>
                  </a:ext>
                </a:extLst>
              </a:tr>
            </a:tbl>
          </a:graphicData>
        </a:graphic>
      </p:graphicFrame>
      <p:pic>
        <p:nvPicPr>
          <p:cNvPr id="54" name="Picture 4" descr="Resultado de imagen para plantas envasadoras de GLP">
            <a:extLst>
              <a:ext uri="{FF2B5EF4-FFF2-40B4-BE49-F238E27FC236}">
                <a16:creationId xmlns:a16="http://schemas.microsoft.com/office/drawing/2014/main" id="{8FA7E962-D72C-46A3-9C9E-31230C0950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357" y="3859290"/>
            <a:ext cx="1618963" cy="1144901"/>
          </a:xfrm>
          <a:prstGeom prst="rect">
            <a:avLst/>
          </a:prstGeom>
          <a:noFill/>
          <a:extLst>
            <a:ext uri="{909E8E84-426E-40DD-AFC4-6F175D3DCCD1}">
              <a14:hiddenFill xmlns:a14="http://schemas.microsoft.com/office/drawing/2010/main">
                <a:solidFill>
                  <a:srgbClr val="FFFFFF"/>
                </a:solidFill>
              </a14:hiddenFill>
            </a:ext>
          </a:extLst>
        </p:spPr>
      </p:pic>
      <p:sp>
        <p:nvSpPr>
          <p:cNvPr id="55" name="CuadroTexto 54">
            <a:extLst>
              <a:ext uri="{FF2B5EF4-FFF2-40B4-BE49-F238E27FC236}">
                <a16:creationId xmlns:a16="http://schemas.microsoft.com/office/drawing/2014/main" id="{86A055B0-AFBD-424F-9A24-BE7C6588DB3C}"/>
              </a:ext>
            </a:extLst>
          </p:cNvPr>
          <p:cNvSpPr txBox="1"/>
          <p:nvPr/>
        </p:nvSpPr>
        <p:spPr>
          <a:xfrm>
            <a:off x="1167966" y="3275336"/>
            <a:ext cx="1427747" cy="400110"/>
          </a:xfrm>
          <a:prstGeom prst="rect">
            <a:avLst/>
          </a:prstGeom>
          <a:solidFill>
            <a:srgbClr val="2F5498">
              <a:lumMod val="20000"/>
              <a:lumOff val="80000"/>
            </a:srgbClr>
          </a:solid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000" b="1" i="0" u="none" strike="noStrike" kern="0" cap="none" spc="0" normalizeH="0" baseline="0" noProof="0" dirty="0">
                <a:ln>
                  <a:noFill/>
                </a:ln>
                <a:solidFill>
                  <a:srgbClr val="2F5498"/>
                </a:solidFill>
                <a:effectLst/>
                <a:uLnTx/>
                <a:uFillTx/>
                <a:latin typeface="Calibri" panose="020F0502020204030204"/>
                <a:cs typeface="+mn-cs"/>
              </a:rPr>
              <a:t>Planta Envasadora de GLP</a:t>
            </a:r>
          </a:p>
        </p:txBody>
      </p:sp>
      <p:sp>
        <p:nvSpPr>
          <p:cNvPr id="56" name="Line 24">
            <a:extLst>
              <a:ext uri="{FF2B5EF4-FFF2-40B4-BE49-F238E27FC236}">
                <a16:creationId xmlns:a16="http://schemas.microsoft.com/office/drawing/2014/main" id="{BC55AEEE-DCFB-4B0C-B320-216740B1C57F}"/>
              </a:ext>
            </a:extLst>
          </p:cNvPr>
          <p:cNvSpPr>
            <a:spLocks noChangeShapeType="1"/>
          </p:cNvSpPr>
          <p:nvPr/>
        </p:nvSpPr>
        <p:spPr bwMode="auto">
          <a:xfrm flipV="1">
            <a:off x="2595713" y="3472636"/>
            <a:ext cx="805354" cy="0"/>
          </a:xfrm>
          <a:prstGeom prst="line">
            <a:avLst/>
          </a:prstGeom>
          <a:noFill/>
          <a:ln w="5715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s-PE">
              <a:solidFill>
                <a:srgbClr val="FFFFFF">
                  <a:lumMod val="75000"/>
                </a:srgbClr>
              </a:solidFill>
              <a:latin typeface="Calibri" panose="020F0502020204030204"/>
              <a:cs typeface="+mn-cs"/>
            </a:endParaRPr>
          </a:p>
        </p:txBody>
      </p:sp>
      <p:sp>
        <p:nvSpPr>
          <p:cNvPr id="57" name="CuadroTexto 56">
            <a:extLst>
              <a:ext uri="{FF2B5EF4-FFF2-40B4-BE49-F238E27FC236}">
                <a16:creationId xmlns:a16="http://schemas.microsoft.com/office/drawing/2014/main" id="{B7CFD7E7-93EA-4915-A1BA-AE33A17AC8B1}"/>
              </a:ext>
            </a:extLst>
          </p:cNvPr>
          <p:cNvSpPr txBox="1"/>
          <p:nvPr/>
        </p:nvSpPr>
        <p:spPr>
          <a:xfrm>
            <a:off x="3401067" y="2921168"/>
            <a:ext cx="1718582" cy="1015663"/>
          </a:xfrm>
          <a:prstGeom prst="rect">
            <a:avLst/>
          </a:prstGeom>
          <a:solidFill>
            <a:srgbClr val="2F5498">
              <a:lumMod val="20000"/>
              <a:lumOff val="80000"/>
            </a:srgbClr>
          </a:solid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000" b="1" i="0" u="none" strike="noStrike" kern="0" cap="none" spc="0" normalizeH="0" baseline="0" noProof="0" dirty="0">
                <a:ln>
                  <a:noFill/>
                </a:ln>
                <a:solidFill>
                  <a:srgbClr val="2F5498"/>
                </a:solidFill>
                <a:effectLst/>
                <a:uLnTx/>
                <a:uFillTx/>
                <a:latin typeface="Calibri" panose="020F0502020204030204"/>
                <a:cs typeface="+mn-cs"/>
              </a:rPr>
              <a:t>Presenta a través del PVO una DJ dentro de los diez (10) primeros días hábiles de cada mes </a:t>
            </a:r>
            <a:r>
              <a:rPr kumimoji="0" lang="es-MX" sz="1000" b="0" i="0" u="none" strike="noStrike" kern="0" cap="none" spc="0" normalizeH="0" baseline="0" noProof="0" dirty="0">
                <a:ln>
                  <a:noFill/>
                </a:ln>
                <a:solidFill>
                  <a:srgbClr val="2F5498"/>
                </a:solidFill>
                <a:effectLst/>
                <a:uLnTx/>
                <a:uFillTx/>
                <a:latin typeface="Calibri" panose="020F0502020204030204"/>
                <a:cs typeface="+mn-cs"/>
              </a:rPr>
              <a:t>diferenciando el volumen entre el GLP - E y GLP - G</a:t>
            </a:r>
            <a:endParaRPr kumimoji="0" lang="es-ES" sz="1000" b="1" i="0" u="none" strike="noStrike" kern="0" cap="none" spc="0" normalizeH="0" baseline="0" noProof="0" dirty="0">
              <a:ln>
                <a:noFill/>
              </a:ln>
              <a:solidFill>
                <a:srgbClr val="2F5498"/>
              </a:solidFill>
              <a:effectLst/>
              <a:uLnTx/>
              <a:uFillTx/>
              <a:latin typeface="Calibri" panose="020F0502020204030204"/>
              <a:cs typeface="+mn-cs"/>
            </a:endParaRPr>
          </a:p>
        </p:txBody>
      </p:sp>
      <p:sp>
        <p:nvSpPr>
          <p:cNvPr id="58" name="CuadroTexto 57">
            <a:extLst>
              <a:ext uri="{FF2B5EF4-FFF2-40B4-BE49-F238E27FC236}">
                <a16:creationId xmlns:a16="http://schemas.microsoft.com/office/drawing/2014/main" id="{F7A25DE3-EE96-4185-8B9D-A625D3B6196E}"/>
              </a:ext>
            </a:extLst>
          </p:cNvPr>
          <p:cNvSpPr txBox="1"/>
          <p:nvPr/>
        </p:nvSpPr>
        <p:spPr>
          <a:xfrm>
            <a:off x="6390234" y="2884387"/>
            <a:ext cx="1769719" cy="1015663"/>
          </a:xfrm>
          <a:prstGeom prst="rect">
            <a:avLst/>
          </a:prstGeom>
          <a:solidFill>
            <a:srgbClr val="2F5498">
              <a:lumMod val="20000"/>
              <a:lumOff val="80000"/>
            </a:srgbClr>
          </a:solid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000" b="1" i="0" u="none" strike="noStrike" kern="0" cap="none" spc="0" normalizeH="0" baseline="0" noProof="0" dirty="0">
                <a:ln>
                  <a:noFill/>
                </a:ln>
                <a:solidFill>
                  <a:srgbClr val="2F5498"/>
                </a:solidFill>
                <a:effectLst/>
                <a:uLnTx/>
                <a:uFillTx/>
                <a:latin typeface="Calibri" panose="020F0502020204030204"/>
                <a:cs typeface="+mn-cs"/>
              </a:rPr>
              <a:t>Osinergmin fiscaliza a la Planta Envasadora de GLP utilizando la información del SCOP, de las </a:t>
            </a:r>
            <a:r>
              <a:rPr kumimoji="0" lang="es-ES" sz="1000" b="1" i="0" u="none" strike="noStrike" kern="0" cap="none" spc="0" normalizeH="0" baseline="0" noProof="0" dirty="0" err="1">
                <a:ln>
                  <a:noFill/>
                </a:ln>
                <a:solidFill>
                  <a:srgbClr val="2F5498"/>
                </a:solidFill>
                <a:effectLst/>
                <a:uLnTx/>
                <a:uFillTx/>
                <a:latin typeface="Calibri" panose="020F0502020204030204"/>
                <a:cs typeface="+mn-cs"/>
              </a:rPr>
              <a:t>DJs</a:t>
            </a:r>
            <a:r>
              <a:rPr kumimoji="0" lang="es-ES" sz="1000" b="1" i="0" u="none" strike="noStrike" kern="0" cap="none" spc="0" normalizeH="0" baseline="0" noProof="0" dirty="0">
                <a:ln>
                  <a:noFill/>
                </a:ln>
                <a:solidFill>
                  <a:srgbClr val="2F5498"/>
                </a:solidFill>
                <a:effectLst/>
                <a:uLnTx/>
                <a:uFillTx/>
                <a:latin typeface="Calibri" panose="020F0502020204030204"/>
                <a:cs typeface="+mn-cs"/>
              </a:rPr>
              <a:t> y adicionalmente Registros Contables.</a:t>
            </a:r>
          </a:p>
        </p:txBody>
      </p:sp>
      <p:pic>
        <p:nvPicPr>
          <p:cNvPr id="59" name="Imagen 58">
            <a:extLst>
              <a:ext uri="{FF2B5EF4-FFF2-40B4-BE49-F238E27FC236}">
                <a16:creationId xmlns:a16="http://schemas.microsoft.com/office/drawing/2014/main" id="{EE6DD2E6-B58C-4561-AB03-A3D3A8AC4B9F}"/>
              </a:ext>
            </a:extLst>
          </p:cNvPr>
          <p:cNvPicPr>
            <a:picLocks noChangeAspect="1"/>
          </p:cNvPicPr>
          <p:nvPr/>
        </p:nvPicPr>
        <p:blipFill rotWithShape="1">
          <a:blip r:embed="rId3"/>
          <a:srcRect l="21998" t="19183" r="20863" b="6579"/>
          <a:stretch/>
        </p:blipFill>
        <p:spPr>
          <a:xfrm>
            <a:off x="3803191" y="4027272"/>
            <a:ext cx="995572" cy="1189836"/>
          </a:xfrm>
          <a:prstGeom prst="rect">
            <a:avLst/>
          </a:prstGeom>
          <a:effectLst>
            <a:outerShdw blurRad="50800" dist="38100" algn="l" rotWithShape="0">
              <a:prstClr val="black">
                <a:alpha val="40000"/>
              </a:prstClr>
            </a:outerShdw>
            <a:softEdge rad="0"/>
          </a:effectLst>
        </p:spPr>
      </p:pic>
      <p:sp>
        <p:nvSpPr>
          <p:cNvPr id="60" name="Line 24">
            <a:extLst>
              <a:ext uri="{FF2B5EF4-FFF2-40B4-BE49-F238E27FC236}">
                <a16:creationId xmlns:a16="http://schemas.microsoft.com/office/drawing/2014/main" id="{882F5862-D3BA-4755-AF5B-56C4BA67F642}"/>
              </a:ext>
            </a:extLst>
          </p:cNvPr>
          <p:cNvSpPr>
            <a:spLocks noChangeShapeType="1"/>
          </p:cNvSpPr>
          <p:nvPr/>
        </p:nvSpPr>
        <p:spPr bwMode="auto">
          <a:xfrm flipV="1">
            <a:off x="5171767" y="3429000"/>
            <a:ext cx="1218467" cy="0"/>
          </a:xfrm>
          <a:prstGeom prst="line">
            <a:avLst/>
          </a:prstGeom>
          <a:noFill/>
          <a:ln w="5715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s-PE">
              <a:solidFill>
                <a:srgbClr val="FFFFFF">
                  <a:lumMod val="75000"/>
                </a:srgbClr>
              </a:solidFill>
              <a:latin typeface="Calibri" panose="020F0502020204030204"/>
              <a:cs typeface="+mn-cs"/>
            </a:endParaRPr>
          </a:p>
        </p:txBody>
      </p:sp>
      <p:pic>
        <p:nvPicPr>
          <p:cNvPr id="61" name="Imagen 60">
            <a:extLst>
              <a:ext uri="{FF2B5EF4-FFF2-40B4-BE49-F238E27FC236}">
                <a16:creationId xmlns:a16="http://schemas.microsoft.com/office/drawing/2014/main" id="{38ABB7F6-6AE5-4F17-8685-325734FA41FE}"/>
              </a:ext>
            </a:extLst>
          </p:cNvPr>
          <p:cNvPicPr>
            <a:picLocks noChangeAspect="1"/>
          </p:cNvPicPr>
          <p:nvPr/>
        </p:nvPicPr>
        <p:blipFill>
          <a:blip r:embed="rId4"/>
          <a:stretch>
            <a:fillRect/>
          </a:stretch>
        </p:blipFill>
        <p:spPr>
          <a:xfrm>
            <a:off x="6906206" y="4452813"/>
            <a:ext cx="874215" cy="608472"/>
          </a:xfrm>
          <a:prstGeom prst="rect">
            <a:avLst/>
          </a:prstGeom>
        </p:spPr>
      </p:pic>
      <p:sp>
        <p:nvSpPr>
          <p:cNvPr id="62" name="Line 24">
            <a:extLst>
              <a:ext uri="{FF2B5EF4-FFF2-40B4-BE49-F238E27FC236}">
                <a16:creationId xmlns:a16="http://schemas.microsoft.com/office/drawing/2014/main" id="{2B2F186F-42CF-4F9B-ACBD-0B6777C485FB}"/>
              </a:ext>
            </a:extLst>
          </p:cNvPr>
          <p:cNvSpPr>
            <a:spLocks noChangeShapeType="1"/>
          </p:cNvSpPr>
          <p:nvPr/>
        </p:nvSpPr>
        <p:spPr bwMode="auto">
          <a:xfrm>
            <a:off x="7275094" y="3933746"/>
            <a:ext cx="12509" cy="519066"/>
          </a:xfrm>
          <a:prstGeom prst="line">
            <a:avLst/>
          </a:prstGeom>
          <a:noFill/>
          <a:ln w="5715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s-PE">
              <a:solidFill>
                <a:srgbClr val="FFFFFF">
                  <a:lumMod val="75000"/>
                </a:srgbClr>
              </a:solidFill>
              <a:latin typeface="Calibri" panose="020F0502020204030204"/>
              <a:cs typeface="+mn-cs"/>
            </a:endParaRPr>
          </a:p>
        </p:txBody>
      </p:sp>
      <p:sp>
        <p:nvSpPr>
          <p:cNvPr id="63" name="Line 24">
            <a:extLst>
              <a:ext uri="{FF2B5EF4-FFF2-40B4-BE49-F238E27FC236}">
                <a16:creationId xmlns:a16="http://schemas.microsoft.com/office/drawing/2014/main" id="{17E6FD2E-E603-48FA-B70E-BCD3D954A4C0}"/>
              </a:ext>
            </a:extLst>
          </p:cNvPr>
          <p:cNvSpPr>
            <a:spLocks noChangeShapeType="1"/>
          </p:cNvSpPr>
          <p:nvPr/>
        </p:nvSpPr>
        <p:spPr bwMode="auto">
          <a:xfrm>
            <a:off x="1973178" y="2820076"/>
            <a:ext cx="8021" cy="455260"/>
          </a:xfrm>
          <a:prstGeom prst="line">
            <a:avLst/>
          </a:prstGeom>
          <a:noFill/>
          <a:ln w="5715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s-PE">
              <a:solidFill>
                <a:srgbClr val="FFFFFF">
                  <a:lumMod val="75000"/>
                </a:srgbClr>
              </a:solidFill>
              <a:latin typeface="Calibri" panose="020F0502020204030204"/>
              <a:cs typeface="+mn-cs"/>
            </a:endParaRPr>
          </a:p>
        </p:txBody>
      </p:sp>
      <p:sp>
        <p:nvSpPr>
          <p:cNvPr id="64" name="Line 24">
            <a:extLst>
              <a:ext uri="{FF2B5EF4-FFF2-40B4-BE49-F238E27FC236}">
                <a16:creationId xmlns:a16="http://schemas.microsoft.com/office/drawing/2014/main" id="{B059F64F-0D4F-4113-AC3E-9B3BD0C09B7C}"/>
              </a:ext>
            </a:extLst>
          </p:cNvPr>
          <p:cNvSpPr>
            <a:spLocks noChangeShapeType="1"/>
          </p:cNvSpPr>
          <p:nvPr/>
        </p:nvSpPr>
        <p:spPr bwMode="auto">
          <a:xfrm>
            <a:off x="7780421" y="4716832"/>
            <a:ext cx="494260" cy="0"/>
          </a:xfrm>
          <a:prstGeom prst="line">
            <a:avLst/>
          </a:prstGeom>
          <a:noFill/>
          <a:ln w="5715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s-PE">
              <a:solidFill>
                <a:srgbClr val="FFFFFF">
                  <a:lumMod val="75000"/>
                </a:srgbClr>
              </a:solidFill>
              <a:latin typeface="Calibri" panose="020F0502020204030204"/>
              <a:cs typeface="+mn-cs"/>
            </a:endParaRPr>
          </a:p>
        </p:txBody>
      </p:sp>
      <p:sp>
        <p:nvSpPr>
          <p:cNvPr id="65" name="CuadroTexto 64">
            <a:extLst>
              <a:ext uri="{FF2B5EF4-FFF2-40B4-BE49-F238E27FC236}">
                <a16:creationId xmlns:a16="http://schemas.microsoft.com/office/drawing/2014/main" id="{AF5F603D-C555-4ED1-BA54-17EC4F2EE48E}"/>
              </a:ext>
            </a:extLst>
          </p:cNvPr>
          <p:cNvSpPr txBox="1"/>
          <p:nvPr/>
        </p:nvSpPr>
        <p:spPr>
          <a:xfrm>
            <a:off x="8640110" y="3516502"/>
            <a:ext cx="2353283" cy="1200329"/>
          </a:xfrm>
          <a:prstGeom prst="rect">
            <a:avLst/>
          </a:prstGeom>
          <a:solidFill>
            <a:srgbClr val="2F5498">
              <a:lumMod val="20000"/>
              <a:lumOff val="80000"/>
            </a:srgbClr>
          </a:solid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200" b="1" i="0" u="none" strike="noStrike" kern="0" cap="none" spc="0" normalizeH="0" baseline="0" noProof="0" dirty="0">
                <a:ln>
                  <a:noFill/>
                </a:ln>
                <a:solidFill>
                  <a:srgbClr val="2F5498"/>
                </a:solidFill>
                <a:effectLst/>
                <a:uLnTx/>
                <a:uFillTx/>
                <a:latin typeface="Calibri" panose="020F0502020204030204"/>
                <a:cs typeface="+mn-cs"/>
              </a:rPr>
              <a:t>En caso de determinar  desvíos del uso del GLP, se notificará el informe de fiscalización conteniendo la Liquidación de Reintegro y se sancionará según la tipificación establecida.</a:t>
            </a:r>
          </a:p>
        </p:txBody>
      </p:sp>
      <p:sp>
        <p:nvSpPr>
          <p:cNvPr id="66" name="CuadroTexto 65">
            <a:extLst>
              <a:ext uri="{FF2B5EF4-FFF2-40B4-BE49-F238E27FC236}">
                <a16:creationId xmlns:a16="http://schemas.microsoft.com/office/drawing/2014/main" id="{CAB1A37E-9FDA-4436-971C-6CC98B8671E2}"/>
              </a:ext>
            </a:extLst>
          </p:cNvPr>
          <p:cNvSpPr txBox="1"/>
          <p:nvPr/>
        </p:nvSpPr>
        <p:spPr>
          <a:xfrm>
            <a:off x="919188" y="5390845"/>
            <a:ext cx="7240762" cy="830997"/>
          </a:xfrm>
          <a:prstGeom prst="rect">
            <a:avLst/>
          </a:prstGeom>
          <a:noFill/>
        </p:spPr>
        <p:txBody>
          <a:bodyPr wrap="square">
            <a:spAutoFit/>
          </a:bodyPr>
          <a:lstStyle/>
          <a:p>
            <a:pPr algn="just" fontAlgn="auto">
              <a:spcBef>
                <a:spcPct val="50000"/>
              </a:spcBef>
              <a:spcAft>
                <a:spcPts val="0"/>
              </a:spcAft>
              <a:defRPr/>
            </a:pPr>
            <a:r>
              <a:rPr lang="es-ES" sz="1600" b="1" dirty="0">
                <a:solidFill>
                  <a:srgbClr val="2F5498"/>
                </a:solidFill>
                <a:latin typeface="Calibri" panose="020F0502020204030204"/>
                <a:cs typeface="+mn-cs"/>
              </a:rPr>
              <a:t>Se ha desarrollado la implementación  de un módulo en la plataforma virtual PRIE,  con la finalidad de optimizar el registro de datos en la DJ y obtener reportes de control inmediatos para una fiscalización más oportuna.</a:t>
            </a:r>
          </a:p>
        </p:txBody>
      </p:sp>
      <p:sp>
        <p:nvSpPr>
          <p:cNvPr id="67" name="CuadroTexto 66">
            <a:extLst>
              <a:ext uri="{FF2B5EF4-FFF2-40B4-BE49-F238E27FC236}">
                <a16:creationId xmlns:a16="http://schemas.microsoft.com/office/drawing/2014/main" id="{BE1E9585-1E3B-49DC-919E-4D5674DA0F59}"/>
              </a:ext>
            </a:extLst>
          </p:cNvPr>
          <p:cNvSpPr txBox="1"/>
          <p:nvPr/>
        </p:nvSpPr>
        <p:spPr>
          <a:xfrm>
            <a:off x="8689096" y="4930133"/>
            <a:ext cx="2304297" cy="830997"/>
          </a:xfrm>
          <a:prstGeom prst="rect">
            <a:avLst/>
          </a:prstGeom>
          <a:solidFill>
            <a:srgbClr val="2F5498">
              <a:lumMod val="20000"/>
              <a:lumOff val="80000"/>
            </a:srgbClr>
          </a:solid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200" b="1" i="0" u="none" strike="noStrike" kern="0" cap="none" spc="0" normalizeH="0" baseline="0" noProof="0" dirty="0">
                <a:ln>
                  <a:noFill/>
                </a:ln>
                <a:solidFill>
                  <a:srgbClr val="2F5498"/>
                </a:solidFill>
                <a:effectLst/>
                <a:uLnTx/>
                <a:uFillTx/>
                <a:latin typeface="Calibri" panose="020F0502020204030204"/>
                <a:cs typeface="+mn-cs"/>
              </a:rPr>
              <a:t>De no detectarse ningún incumplimiento, el informe de fiscalización se notifica y se archiva.</a:t>
            </a:r>
          </a:p>
        </p:txBody>
      </p:sp>
      <p:sp>
        <p:nvSpPr>
          <p:cNvPr id="68" name="Rectangle 4">
            <a:extLst>
              <a:ext uri="{FF2B5EF4-FFF2-40B4-BE49-F238E27FC236}">
                <a16:creationId xmlns:a16="http://schemas.microsoft.com/office/drawing/2014/main" id="{82E99536-EC5D-490E-864A-612CCD9EF603}"/>
              </a:ext>
            </a:extLst>
          </p:cNvPr>
          <p:cNvSpPr>
            <a:spLocks noChangeArrowheads="1"/>
          </p:cNvSpPr>
          <p:nvPr/>
        </p:nvSpPr>
        <p:spPr bwMode="auto">
          <a:xfrm>
            <a:off x="1972111" y="624708"/>
            <a:ext cx="8247777" cy="523220"/>
          </a:xfrm>
          <a:prstGeom prst="rect">
            <a:avLst/>
          </a:prstGeom>
          <a:noFill/>
        </p:spPr>
        <p:txBody>
          <a:bodyPr wrap="square" rtlCol="0">
            <a:spAutoFit/>
          </a:bodyPr>
          <a:lstStyle/>
          <a:p>
            <a:pPr algn="ctr" fontAlgn="auto">
              <a:spcAft>
                <a:spcPts val="0"/>
              </a:spcAft>
            </a:pPr>
            <a:r>
              <a:rPr lang="es-ES" sz="2800" b="1" dirty="0">
                <a:solidFill>
                  <a:srgbClr val="144D8D"/>
                </a:solidFill>
              </a:rPr>
              <a:t>Fiscalización FEPC a Plantas Envasadoras de GLP</a:t>
            </a:r>
          </a:p>
        </p:txBody>
      </p:sp>
      <p:sp>
        <p:nvSpPr>
          <p:cNvPr id="69" name="Abrir llave 68">
            <a:extLst>
              <a:ext uri="{FF2B5EF4-FFF2-40B4-BE49-F238E27FC236}">
                <a16:creationId xmlns:a16="http://schemas.microsoft.com/office/drawing/2014/main" id="{45A2E0AC-CAED-4746-8793-A53E1E11163A}"/>
              </a:ext>
            </a:extLst>
          </p:cNvPr>
          <p:cNvSpPr/>
          <p:nvPr/>
        </p:nvSpPr>
        <p:spPr>
          <a:xfrm>
            <a:off x="8274681" y="3462613"/>
            <a:ext cx="250698" cy="2495514"/>
          </a:xfrm>
          <a:prstGeom prst="leftBrace">
            <a:avLst/>
          </a:prstGeom>
          <a:noFill/>
          <a:ln w="38100" cap="flat" cmpd="sng" algn="ctr">
            <a:solidFill>
              <a:srgbClr val="65A8D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srgbClr val="2F5498"/>
              </a:solidFill>
              <a:effectLst/>
              <a:uLnTx/>
              <a:uFillTx/>
              <a:latin typeface="Calibri" panose="020F0502020204030204"/>
              <a:ea typeface="+mn-ea"/>
              <a:cs typeface="+mn-cs"/>
            </a:endParaRPr>
          </a:p>
        </p:txBody>
      </p:sp>
      <p:grpSp>
        <p:nvGrpSpPr>
          <p:cNvPr id="70" name="Grupo 69">
            <a:extLst>
              <a:ext uri="{FF2B5EF4-FFF2-40B4-BE49-F238E27FC236}">
                <a16:creationId xmlns:a16="http://schemas.microsoft.com/office/drawing/2014/main" id="{07B0303D-5636-4AB6-ACFD-941E37CADF35}"/>
              </a:ext>
            </a:extLst>
          </p:cNvPr>
          <p:cNvGrpSpPr/>
          <p:nvPr/>
        </p:nvGrpSpPr>
        <p:grpSpPr>
          <a:xfrm>
            <a:off x="5362445" y="1164776"/>
            <a:ext cx="2088232" cy="49320"/>
            <a:chOff x="971600" y="3031011"/>
            <a:chExt cx="6710561" cy="45719"/>
          </a:xfrm>
        </p:grpSpPr>
        <p:sp>
          <p:nvSpPr>
            <p:cNvPr id="71" name="Rectángulo 70">
              <a:extLst>
                <a:ext uri="{FF2B5EF4-FFF2-40B4-BE49-F238E27FC236}">
                  <a16:creationId xmlns:a16="http://schemas.microsoft.com/office/drawing/2014/main" id="{F3B9B53B-9E24-4089-B22D-B11DF3B5659D}"/>
                </a:ext>
              </a:extLst>
            </p:cNvPr>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2" name="Rectángulo 71">
              <a:extLst>
                <a:ext uri="{FF2B5EF4-FFF2-40B4-BE49-F238E27FC236}">
                  <a16:creationId xmlns:a16="http://schemas.microsoft.com/office/drawing/2014/main" id="{FB11D494-CEE8-49D7-A2CC-F19F22BA6779}"/>
                </a:ext>
              </a:extLst>
            </p:cNvPr>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3" name="Rectángulo 72">
              <a:extLst>
                <a:ext uri="{FF2B5EF4-FFF2-40B4-BE49-F238E27FC236}">
                  <a16:creationId xmlns:a16="http://schemas.microsoft.com/office/drawing/2014/main" id="{FD2DEA33-E89C-487E-8A10-5819177FDF4C}"/>
                </a:ext>
              </a:extLst>
            </p:cNvPr>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4" name="Rectángulo 73">
              <a:extLst>
                <a:ext uri="{FF2B5EF4-FFF2-40B4-BE49-F238E27FC236}">
                  <a16:creationId xmlns:a16="http://schemas.microsoft.com/office/drawing/2014/main" id="{7A566841-CDAB-42A1-91F0-3573A729D8C7}"/>
                </a:ext>
              </a:extLst>
            </p:cNvPr>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Tree>
    <p:extLst>
      <p:ext uri="{BB962C8B-B14F-4D97-AF65-F5344CB8AC3E}">
        <p14:creationId xmlns:p14="http://schemas.microsoft.com/office/powerpoint/2010/main" val="2278803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upo 123"/>
          <p:cNvGrpSpPr/>
          <p:nvPr/>
        </p:nvGrpSpPr>
        <p:grpSpPr>
          <a:xfrm>
            <a:off x="10169827" y="3158228"/>
            <a:ext cx="1705346" cy="1560695"/>
            <a:chOff x="8307554" y="3203489"/>
            <a:chExt cx="1705346" cy="1560695"/>
          </a:xfrm>
          <a:solidFill>
            <a:srgbClr val="ED7D31"/>
          </a:solidFill>
        </p:grpSpPr>
        <p:grpSp>
          <p:nvGrpSpPr>
            <p:cNvPr id="102" name="Grupo 101"/>
            <p:cNvGrpSpPr/>
            <p:nvPr/>
          </p:nvGrpSpPr>
          <p:grpSpPr>
            <a:xfrm>
              <a:off x="8307554" y="3203489"/>
              <a:ext cx="1493331" cy="1560695"/>
              <a:chOff x="2351584" y="3203489"/>
              <a:chExt cx="1493331" cy="1560695"/>
            </a:xfrm>
            <a:grpFill/>
          </p:grpSpPr>
          <p:sp>
            <p:nvSpPr>
              <p:cNvPr id="103" name="Rectángulo 102"/>
              <p:cNvSpPr/>
              <p:nvPr/>
            </p:nvSpPr>
            <p:spPr>
              <a:xfrm>
                <a:off x="2351584" y="3343107"/>
                <a:ext cx="648168" cy="435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nvGrpSpPr>
              <p:cNvPr id="104" name="Grupo 103"/>
              <p:cNvGrpSpPr/>
              <p:nvPr/>
            </p:nvGrpSpPr>
            <p:grpSpPr>
              <a:xfrm rot="5400000">
                <a:off x="2542776" y="3462045"/>
                <a:ext cx="1560695" cy="1043583"/>
                <a:chOff x="1140552" y="2880017"/>
                <a:chExt cx="1560695" cy="1043583"/>
              </a:xfrm>
              <a:grpFill/>
            </p:grpSpPr>
            <p:sp>
              <p:nvSpPr>
                <p:cNvPr id="105" name="Elipse 104"/>
                <p:cNvSpPr/>
                <p:nvPr/>
              </p:nvSpPr>
              <p:spPr>
                <a:xfrm>
                  <a:off x="1140552" y="3200866"/>
                  <a:ext cx="706904" cy="7227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06" name="Rectángulo 105"/>
                <p:cNvSpPr/>
                <p:nvPr/>
              </p:nvSpPr>
              <p:spPr>
                <a:xfrm rot="10800000">
                  <a:off x="1714321" y="3411347"/>
                  <a:ext cx="986926" cy="27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07" name="Rectángulo 106"/>
                <p:cNvSpPr/>
                <p:nvPr/>
              </p:nvSpPr>
              <p:spPr>
                <a:xfrm rot="5400000">
                  <a:off x="1267580" y="2892609"/>
                  <a:ext cx="460471" cy="435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08" name="Elipse 107"/>
                <p:cNvSpPr/>
                <p:nvPr/>
              </p:nvSpPr>
              <p:spPr>
                <a:xfrm>
                  <a:off x="1281100" y="3340488"/>
                  <a:ext cx="420159" cy="4341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grpSp>
        <p:sp>
          <p:nvSpPr>
            <p:cNvPr id="118" name="Triángulo isósceles 117"/>
            <p:cNvSpPr/>
            <p:nvPr/>
          </p:nvSpPr>
          <p:spPr>
            <a:xfrm rot="5400000">
              <a:off x="9687814" y="3462135"/>
              <a:ext cx="43414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grpSp>
        <p:nvGrpSpPr>
          <p:cNvPr id="136" name="Grupo 135">
            <a:extLst>
              <a:ext uri="{FF2B5EF4-FFF2-40B4-BE49-F238E27FC236}">
                <a16:creationId xmlns:a16="http://schemas.microsoft.com/office/drawing/2014/main" id="{62FC5F89-D062-4AC2-84C0-A75498F3A9FA}"/>
              </a:ext>
            </a:extLst>
          </p:cNvPr>
          <p:cNvGrpSpPr/>
          <p:nvPr/>
        </p:nvGrpSpPr>
        <p:grpSpPr>
          <a:xfrm>
            <a:off x="8876649" y="2228958"/>
            <a:ext cx="1693509" cy="1649350"/>
            <a:chOff x="702536" y="2276872"/>
            <a:chExt cx="1693509" cy="1649350"/>
          </a:xfrm>
        </p:grpSpPr>
        <p:grpSp>
          <p:nvGrpSpPr>
            <p:cNvPr id="137" name="Grupo 136">
              <a:extLst>
                <a:ext uri="{FF2B5EF4-FFF2-40B4-BE49-F238E27FC236}">
                  <a16:creationId xmlns:a16="http://schemas.microsoft.com/office/drawing/2014/main" id="{F8904BC5-2F63-4427-A7E9-91FBFFFC488D}"/>
                </a:ext>
              </a:extLst>
            </p:cNvPr>
            <p:cNvGrpSpPr/>
            <p:nvPr/>
          </p:nvGrpSpPr>
          <p:grpSpPr>
            <a:xfrm>
              <a:off x="1173608" y="2276872"/>
              <a:ext cx="1222437" cy="1649350"/>
              <a:chOff x="1173608" y="2276872"/>
              <a:chExt cx="1222437" cy="1649350"/>
            </a:xfrm>
          </p:grpSpPr>
          <p:grpSp>
            <p:nvGrpSpPr>
              <p:cNvPr id="139" name="Grupo 138">
                <a:extLst>
                  <a:ext uri="{FF2B5EF4-FFF2-40B4-BE49-F238E27FC236}">
                    <a16:creationId xmlns:a16="http://schemas.microsoft.com/office/drawing/2014/main" id="{C407A281-33C8-441C-ABED-A17B1A43931D}"/>
                  </a:ext>
                </a:extLst>
              </p:cNvPr>
              <p:cNvGrpSpPr/>
              <p:nvPr/>
            </p:nvGrpSpPr>
            <p:grpSpPr>
              <a:xfrm>
                <a:off x="1173608" y="2276872"/>
                <a:ext cx="1010455" cy="1649350"/>
                <a:chOff x="1140552" y="2274250"/>
                <a:chExt cx="1010455" cy="1649350"/>
              </a:xfrm>
            </p:grpSpPr>
            <p:sp>
              <p:nvSpPr>
                <p:cNvPr id="141" name="Elipse 140">
                  <a:extLst>
                    <a:ext uri="{FF2B5EF4-FFF2-40B4-BE49-F238E27FC236}">
                      <a16:creationId xmlns:a16="http://schemas.microsoft.com/office/drawing/2014/main" id="{CF23EA26-03CD-4D2B-A7D8-AE47599737AA}"/>
                    </a:ext>
                  </a:extLst>
                </p:cNvPr>
                <p:cNvSpPr/>
                <p:nvPr/>
              </p:nvSpPr>
              <p:spPr>
                <a:xfrm>
                  <a:off x="1140552" y="3200866"/>
                  <a:ext cx="706904" cy="722734"/>
                </a:xfrm>
                <a:prstGeom prst="ellipse">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42" name="Rectángulo 141">
                  <a:extLst>
                    <a:ext uri="{FF2B5EF4-FFF2-40B4-BE49-F238E27FC236}">
                      <a16:creationId xmlns:a16="http://schemas.microsoft.com/office/drawing/2014/main" id="{3105CEB6-D3D5-4DF6-8E15-4D6C8A624096}"/>
                    </a:ext>
                  </a:extLst>
                </p:cNvPr>
                <p:cNvSpPr/>
                <p:nvPr/>
              </p:nvSpPr>
              <p:spPr>
                <a:xfrm rot="5400000">
                  <a:off x="1000540" y="2630261"/>
                  <a:ext cx="986926" cy="274904"/>
                </a:xfrm>
                <a:prstGeom prst="rect">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43" name="Rectángulo 142">
                  <a:extLst>
                    <a:ext uri="{FF2B5EF4-FFF2-40B4-BE49-F238E27FC236}">
                      <a16:creationId xmlns:a16="http://schemas.microsoft.com/office/drawing/2014/main" id="{BB40C0F5-9050-49D1-832E-E37B8CBA037F}"/>
                    </a:ext>
                  </a:extLst>
                </p:cNvPr>
                <p:cNvSpPr/>
                <p:nvPr/>
              </p:nvSpPr>
              <p:spPr>
                <a:xfrm>
                  <a:off x="1768908" y="3335850"/>
                  <a:ext cx="382099" cy="439924"/>
                </a:xfrm>
                <a:prstGeom prst="rect">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44" name="Elipse 143">
                  <a:extLst>
                    <a:ext uri="{FF2B5EF4-FFF2-40B4-BE49-F238E27FC236}">
                      <a16:creationId xmlns:a16="http://schemas.microsoft.com/office/drawing/2014/main" id="{E9EC18F5-D5CB-4226-80CD-5EF3DFA75C73}"/>
                    </a:ext>
                  </a:extLst>
                </p:cNvPr>
                <p:cNvSpPr/>
                <p:nvPr/>
              </p:nvSpPr>
              <p:spPr>
                <a:xfrm>
                  <a:off x="1281100" y="3340488"/>
                  <a:ext cx="420159" cy="4341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140" name="Triángulo isósceles 139">
                <a:extLst>
                  <a:ext uri="{FF2B5EF4-FFF2-40B4-BE49-F238E27FC236}">
                    <a16:creationId xmlns:a16="http://schemas.microsoft.com/office/drawing/2014/main" id="{C1E6917A-1137-4488-B8AE-844239C40C67}"/>
                  </a:ext>
                </a:extLst>
              </p:cNvPr>
              <p:cNvSpPr/>
              <p:nvPr/>
            </p:nvSpPr>
            <p:spPr>
              <a:xfrm rot="5400000">
                <a:off x="2070959" y="3452171"/>
                <a:ext cx="434148" cy="216024"/>
              </a:xfrm>
              <a:prstGeom prst="triangle">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138" name="Rectángulo 137">
              <a:extLst>
                <a:ext uri="{FF2B5EF4-FFF2-40B4-BE49-F238E27FC236}">
                  <a16:creationId xmlns:a16="http://schemas.microsoft.com/office/drawing/2014/main" id="{169AC36A-ED5B-4BB3-8480-A12918D413DC}"/>
                </a:ext>
              </a:extLst>
            </p:cNvPr>
            <p:cNvSpPr/>
            <p:nvPr/>
          </p:nvSpPr>
          <p:spPr>
            <a:xfrm>
              <a:off x="702536" y="3343108"/>
              <a:ext cx="582032" cy="435288"/>
            </a:xfrm>
            <a:prstGeom prst="rect">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grpSp>
        <p:nvGrpSpPr>
          <p:cNvPr id="157" name="Grupo 156">
            <a:extLst>
              <a:ext uri="{FF2B5EF4-FFF2-40B4-BE49-F238E27FC236}">
                <a16:creationId xmlns:a16="http://schemas.microsoft.com/office/drawing/2014/main" id="{B485EFF3-0316-46DC-8AEE-B61B9DD1CCCC}"/>
              </a:ext>
            </a:extLst>
          </p:cNvPr>
          <p:cNvGrpSpPr/>
          <p:nvPr/>
        </p:nvGrpSpPr>
        <p:grpSpPr>
          <a:xfrm>
            <a:off x="7526021" y="3158228"/>
            <a:ext cx="1709355" cy="1560695"/>
            <a:chOff x="1885711" y="3203489"/>
            <a:chExt cx="1709355" cy="1560695"/>
          </a:xfrm>
        </p:grpSpPr>
        <p:grpSp>
          <p:nvGrpSpPr>
            <p:cNvPr id="158" name="Grupo 157">
              <a:extLst>
                <a:ext uri="{FF2B5EF4-FFF2-40B4-BE49-F238E27FC236}">
                  <a16:creationId xmlns:a16="http://schemas.microsoft.com/office/drawing/2014/main" id="{6F407B55-662F-4665-AF4B-89A5C6410746}"/>
                </a:ext>
              </a:extLst>
            </p:cNvPr>
            <p:cNvGrpSpPr/>
            <p:nvPr/>
          </p:nvGrpSpPr>
          <p:grpSpPr>
            <a:xfrm>
              <a:off x="1885711" y="3203489"/>
              <a:ext cx="1493331" cy="1560695"/>
              <a:chOff x="2351584" y="3203489"/>
              <a:chExt cx="1493331" cy="1560695"/>
            </a:xfrm>
          </p:grpSpPr>
          <p:sp>
            <p:nvSpPr>
              <p:cNvPr id="160" name="Rectángulo 159">
                <a:extLst>
                  <a:ext uri="{FF2B5EF4-FFF2-40B4-BE49-F238E27FC236}">
                    <a16:creationId xmlns:a16="http://schemas.microsoft.com/office/drawing/2014/main" id="{A9622A71-60BD-450E-A05C-C5B8EF0B0A6D}"/>
                  </a:ext>
                </a:extLst>
              </p:cNvPr>
              <p:cNvSpPr/>
              <p:nvPr/>
            </p:nvSpPr>
            <p:spPr>
              <a:xfrm>
                <a:off x="2351584" y="3343107"/>
                <a:ext cx="648168" cy="435288"/>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nvGrpSpPr>
              <p:cNvPr id="161" name="Grupo 160">
                <a:extLst>
                  <a:ext uri="{FF2B5EF4-FFF2-40B4-BE49-F238E27FC236}">
                    <a16:creationId xmlns:a16="http://schemas.microsoft.com/office/drawing/2014/main" id="{6E954B8F-E77F-476A-863F-51C877E99A8F}"/>
                  </a:ext>
                </a:extLst>
              </p:cNvPr>
              <p:cNvGrpSpPr/>
              <p:nvPr/>
            </p:nvGrpSpPr>
            <p:grpSpPr>
              <a:xfrm rot="5400000">
                <a:off x="2542776" y="3462045"/>
                <a:ext cx="1560695" cy="1043583"/>
                <a:chOff x="1140552" y="2880017"/>
                <a:chExt cx="1560695" cy="1043583"/>
              </a:xfrm>
              <a:solidFill>
                <a:srgbClr val="A9D18E"/>
              </a:solidFill>
            </p:grpSpPr>
            <p:sp>
              <p:nvSpPr>
                <p:cNvPr id="162" name="Elipse 161">
                  <a:extLst>
                    <a:ext uri="{FF2B5EF4-FFF2-40B4-BE49-F238E27FC236}">
                      <a16:creationId xmlns:a16="http://schemas.microsoft.com/office/drawing/2014/main" id="{2A671F50-EB52-492A-8693-5C2C8276AC3B}"/>
                    </a:ext>
                  </a:extLst>
                </p:cNvPr>
                <p:cNvSpPr/>
                <p:nvPr/>
              </p:nvSpPr>
              <p:spPr>
                <a:xfrm>
                  <a:off x="1140552" y="3200866"/>
                  <a:ext cx="706904" cy="7227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63" name="Rectángulo 162">
                  <a:extLst>
                    <a:ext uri="{FF2B5EF4-FFF2-40B4-BE49-F238E27FC236}">
                      <a16:creationId xmlns:a16="http://schemas.microsoft.com/office/drawing/2014/main" id="{DDFE945B-FC83-45F2-B502-3756D8A156DA}"/>
                    </a:ext>
                  </a:extLst>
                </p:cNvPr>
                <p:cNvSpPr/>
                <p:nvPr/>
              </p:nvSpPr>
              <p:spPr>
                <a:xfrm rot="10800000">
                  <a:off x="1714321" y="3411347"/>
                  <a:ext cx="986926" cy="27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65" name="Rectángulo 164">
                  <a:extLst>
                    <a:ext uri="{FF2B5EF4-FFF2-40B4-BE49-F238E27FC236}">
                      <a16:creationId xmlns:a16="http://schemas.microsoft.com/office/drawing/2014/main" id="{21A75741-DE19-43B1-B197-DE517C69CD8A}"/>
                    </a:ext>
                  </a:extLst>
                </p:cNvPr>
                <p:cNvSpPr/>
                <p:nvPr/>
              </p:nvSpPr>
              <p:spPr>
                <a:xfrm rot="5400000">
                  <a:off x="1267580" y="2892609"/>
                  <a:ext cx="460471" cy="435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67" name="Elipse 166">
                  <a:extLst>
                    <a:ext uri="{FF2B5EF4-FFF2-40B4-BE49-F238E27FC236}">
                      <a16:creationId xmlns:a16="http://schemas.microsoft.com/office/drawing/2014/main" id="{82E17E91-1F24-4175-9557-9113EBB52301}"/>
                    </a:ext>
                  </a:extLst>
                </p:cNvPr>
                <p:cNvSpPr/>
                <p:nvPr/>
              </p:nvSpPr>
              <p:spPr>
                <a:xfrm>
                  <a:off x="1281100" y="3340488"/>
                  <a:ext cx="420159" cy="4341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grpSp>
        <p:sp>
          <p:nvSpPr>
            <p:cNvPr id="159" name="Triángulo isósceles 158">
              <a:extLst>
                <a:ext uri="{FF2B5EF4-FFF2-40B4-BE49-F238E27FC236}">
                  <a16:creationId xmlns:a16="http://schemas.microsoft.com/office/drawing/2014/main" id="{DF7FD222-4712-47FD-B66E-3B11DD5CF90A}"/>
                </a:ext>
              </a:extLst>
            </p:cNvPr>
            <p:cNvSpPr/>
            <p:nvPr/>
          </p:nvSpPr>
          <p:spPr>
            <a:xfrm rot="5400000">
              <a:off x="3269980" y="3452739"/>
              <a:ext cx="434148" cy="216024"/>
            </a:xfrm>
            <a:prstGeom prst="triangl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grpSp>
        <p:nvGrpSpPr>
          <p:cNvPr id="148" name="Grupo 147"/>
          <p:cNvGrpSpPr/>
          <p:nvPr/>
        </p:nvGrpSpPr>
        <p:grpSpPr>
          <a:xfrm>
            <a:off x="5986974" y="2228958"/>
            <a:ext cx="1871484" cy="1649350"/>
            <a:chOff x="8080362" y="2276871"/>
            <a:chExt cx="1871484" cy="1649350"/>
          </a:xfrm>
          <a:solidFill>
            <a:srgbClr val="ED7D31"/>
          </a:solidFill>
        </p:grpSpPr>
        <p:sp>
          <p:nvSpPr>
            <p:cNvPr id="95" name="Rectángulo 94"/>
            <p:cNvSpPr/>
            <p:nvPr/>
          </p:nvSpPr>
          <p:spPr>
            <a:xfrm>
              <a:off x="8080362" y="3343107"/>
              <a:ext cx="733184" cy="435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nvGrpSpPr>
            <p:cNvPr id="123" name="Grupo 122"/>
            <p:cNvGrpSpPr/>
            <p:nvPr/>
          </p:nvGrpSpPr>
          <p:grpSpPr>
            <a:xfrm>
              <a:off x="8702586" y="2276871"/>
              <a:ext cx="1249260" cy="1649350"/>
              <a:chOff x="10027694" y="2276872"/>
              <a:chExt cx="1249260" cy="1649350"/>
            </a:xfrm>
            <a:grpFill/>
          </p:grpSpPr>
          <p:grpSp>
            <p:nvGrpSpPr>
              <p:cNvPr id="96" name="Grupo 95"/>
              <p:cNvGrpSpPr/>
              <p:nvPr/>
            </p:nvGrpSpPr>
            <p:grpSpPr>
              <a:xfrm>
                <a:off x="10027694" y="2276872"/>
                <a:ext cx="1038354" cy="1649350"/>
                <a:chOff x="1140552" y="2274250"/>
                <a:chExt cx="1038354" cy="1649350"/>
              </a:xfrm>
              <a:grpFill/>
            </p:grpSpPr>
            <p:sp>
              <p:nvSpPr>
                <p:cNvPr id="98" name="Elipse 97"/>
                <p:cNvSpPr/>
                <p:nvPr/>
              </p:nvSpPr>
              <p:spPr>
                <a:xfrm>
                  <a:off x="1140552" y="3200866"/>
                  <a:ext cx="706904" cy="7227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99" name="Rectángulo 98"/>
                <p:cNvSpPr/>
                <p:nvPr/>
              </p:nvSpPr>
              <p:spPr>
                <a:xfrm rot="5400000">
                  <a:off x="1000540" y="2630261"/>
                  <a:ext cx="986926" cy="27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00" name="Rectángulo 99"/>
                <p:cNvSpPr/>
                <p:nvPr/>
              </p:nvSpPr>
              <p:spPr>
                <a:xfrm>
                  <a:off x="1768908" y="3340486"/>
                  <a:ext cx="409998" cy="435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01" name="Elipse 100"/>
                <p:cNvSpPr/>
                <p:nvPr/>
              </p:nvSpPr>
              <p:spPr>
                <a:xfrm>
                  <a:off x="1281100" y="3340488"/>
                  <a:ext cx="420159" cy="4341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97" name="Triángulo isósceles 96"/>
              <p:cNvSpPr/>
              <p:nvPr/>
            </p:nvSpPr>
            <p:spPr>
              <a:xfrm rot="5400000">
                <a:off x="10951868" y="3451319"/>
                <a:ext cx="43414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grpSp>
      <p:sp>
        <p:nvSpPr>
          <p:cNvPr id="4" name="Marcador de número de diapositiva 3"/>
          <p:cNvSpPr>
            <a:spLocks noGrp="1"/>
          </p:cNvSpPr>
          <p:nvPr>
            <p:ph type="sldNum" sz="quarter" idx="12"/>
          </p:nvPr>
        </p:nvSpPr>
        <p:spPr>
          <a:xfrm>
            <a:off x="8436901" y="6270722"/>
            <a:ext cx="2743200" cy="365125"/>
          </a:xfrm>
          <a:prstGeom prst="rect">
            <a:avLst/>
          </a:prstGeom>
        </p:spPr>
        <p:txBody>
          <a:bodyPr vert="horz" lIns="91440" tIns="45720" rIns="91440" bIns="45720" rtlCol="0" anchor="ctr"/>
          <a:lstStyle>
            <a:defPPr>
              <a:defRPr lang="es-PE"/>
            </a:defPPr>
            <a:lvl1pPr algn="r" rtl="0" fontAlgn="base">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F44CD-7507-4E64-A010-596C18AE8C80}" type="slidenum">
              <a:rPr lang="es-PE" sz="1100" smtClean="0">
                <a:solidFill>
                  <a:schemeClr val="accent4">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s-PE" sz="1100" b="0" i="0" u="none" strike="noStrike" kern="1200" cap="none" spc="0" normalizeH="0" baseline="0" noProof="0">
              <a:ln>
                <a:noFill/>
              </a:ln>
              <a:solidFill>
                <a:schemeClr val="accent4">
                  <a:lumMod val="50000"/>
                </a:schemeClr>
              </a:solidFill>
              <a:effectLst/>
              <a:uLnTx/>
              <a:uFillTx/>
            </a:endParaRPr>
          </a:p>
        </p:txBody>
      </p:sp>
      <p:sp>
        <p:nvSpPr>
          <p:cNvPr id="132" name="CuadroTexto 131"/>
          <p:cNvSpPr txBox="1"/>
          <p:nvPr/>
        </p:nvSpPr>
        <p:spPr>
          <a:xfrm>
            <a:off x="3484733" y="1066835"/>
            <a:ext cx="1555205"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Ley N° 27699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16/04/2002</a:t>
            </a:r>
          </a:p>
        </p:txBody>
      </p:sp>
      <p:sp>
        <p:nvSpPr>
          <p:cNvPr id="133" name="CuadroTexto 132"/>
          <p:cNvSpPr txBox="1"/>
          <p:nvPr/>
        </p:nvSpPr>
        <p:spPr>
          <a:xfrm>
            <a:off x="3252268" y="1435198"/>
            <a:ext cx="2113550"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Ley de Fortalecimiento Institucional de OSINERG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Facultad de Tipificación</a:t>
            </a:r>
          </a:p>
        </p:txBody>
      </p:sp>
      <p:sp>
        <p:nvSpPr>
          <p:cNvPr id="128" name="CuadroTexto 127"/>
          <p:cNvSpPr txBox="1"/>
          <p:nvPr/>
        </p:nvSpPr>
        <p:spPr>
          <a:xfrm>
            <a:off x="2029585" y="4711495"/>
            <a:ext cx="1555205"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Ley N° 27332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29/07/2000</a:t>
            </a:r>
          </a:p>
        </p:txBody>
      </p:sp>
      <p:sp>
        <p:nvSpPr>
          <p:cNvPr id="130" name="CuadroTexto 129"/>
          <p:cNvSpPr txBox="1"/>
          <p:nvPr/>
        </p:nvSpPr>
        <p:spPr>
          <a:xfrm>
            <a:off x="2212580" y="5115671"/>
            <a:ext cx="1313320"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Ley marco de los organismos reguladores</a:t>
            </a:r>
          </a:p>
        </p:txBody>
      </p:sp>
      <p:sp>
        <p:nvSpPr>
          <p:cNvPr id="145" name="CuadroTexto 144"/>
          <p:cNvSpPr txBox="1"/>
          <p:nvPr/>
        </p:nvSpPr>
        <p:spPr>
          <a:xfrm>
            <a:off x="5841516" y="985534"/>
            <a:ext cx="1928175"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100" b="1" i="0" u="none" strike="noStrike" kern="1200" cap="none" spc="0" normalizeH="0" baseline="0" noProof="0" dirty="0">
                <a:ln>
                  <a:noFill/>
                </a:ln>
                <a:solidFill>
                  <a:srgbClr val="010203"/>
                </a:solidFill>
                <a:effectLst/>
                <a:uLnTx/>
                <a:uFillTx/>
                <a:latin typeface="Calibri" pitchFamily="34" charset="0"/>
                <a:ea typeface="+mn-ea"/>
                <a:cs typeface="Arial" charset="0"/>
              </a:rPr>
              <a:t>D.L. N° 1013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100" b="1" i="0" u="none" strike="noStrike" kern="1200" cap="none" spc="0" normalizeH="0" baseline="0" noProof="0" dirty="0">
                <a:ln>
                  <a:noFill/>
                </a:ln>
                <a:solidFill>
                  <a:srgbClr val="010203"/>
                </a:solidFill>
                <a:effectLst/>
                <a:uLnTx/>
                <a:uFillTx/>
                <a:latin typeface="Calibri" pitchFamily="34" charset="0"/>
                <a:ea typeface="+mn-ea"/>
                <a:cs typeface="Arial" charset="0"/>
              </a:rPr>
              <a:t>RCD 001-2011-OS/OEFA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04/03/2011</a:t>
            </a:r>
          </a:p>
        </p:txBody>
      </p:sp>
      <p:sp>
        <p:nvSpPr>
          <p:cNvPr id="151" name="CuadroTexto 150"/>
          <p:cNvSpPr txBox="1"/>
          <p:nvPr/>
        </p:nvSpPr>
        <p:spPr>
          <a:xfrm>
            <a:off x="6296233" y="3325246"/>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2011</a:t>
            </a:r>
          </a:p>
        </p:txBody>
      </p:sp>
      <p:sp>
        <p:nvSpPr>
          <p:cNvPr id="155" name="CuadroTexto 154"/>
          <p:cNvSpPr txBox="1"/>
          <p:nvPr/>
        </p:nvSpPr>
        <p:spPr>
          <a:xfrm>
            <a:off x="6046593" y="1530439"/>
            <a:ext cx="1653718"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Transferencia de competencias ambientales</a:t>
            </a:r>
          </a:p>
        </p:txBody>
      </p:sp>
      <p:pic>
        <p:nvPicPr>
          <p:cNvPr id="164" name="Picture 40" descr="H:\Documentos\Osinergmin\Erodrigueza\Curso de extensión\2013\Dibujos\OEFA.png"/>
          <p:cNvPicPr>
            <a:picLocks noChangeAspect="1" noChangeArrowheads="1"/>
          </p:cNvPicPr>
          <p:nvPr/>
        </p:nvPicPr>
        <p:blipFill>
          <a:blip r:embed="rId2" cstate="print">
            <a:extLst>
              <a:ext uri="{28A0092B-C50C-407E-A947-70E740481C1C}">
                <a14:useLocalDpi xmlns:a14="http://schemas.microsoft.com/office/drawing/2010/main" val="0"/>
              </a:ext>
            </a:extLst>
          </a:blip>
          <a:srcRect l="25301" t="18269" r="24460" b="18123"/>
          <a:stretch>
            <a:fillRect/>
          </a:stretch>
        </p:blipFill>
        <p:spPr bwMode="auto">
          <a:xfrm>
            <a:off x="6528555" y="620688"/>
            <a:ext cx="6413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CuadroTexto 145"/>
          <p:cNvSpPr txBox="1"/>
          <p:nvPr/>
        </p:nvSpPr>
        <p:spPr>
          <a:xfrm>
            <a:off x="7572967" y="4736713"/>
            <a:ext cx="1555205"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Ley N° 29783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20/08/2011</a:t>
            </a:r>
          </a:p>
        </p:txBody>
      </p:sp>
      <p:sp>
        <p:nvSpPr>
          <p:cNvPr id="152" name="CuadroTexto 151"/>
          <p:cNvSpPr txBox="1"/>
          <p:nvPr/>
        </p:nvSpPr>
        <p:spPr>
          <a:xfrm>
            <a:off x="7673951" y="3331768"/>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2011</a:t>
            </a:r>
          </a:p>
        </p:txBody>
      </p:sp>
      <p:sp>
        <p:nvSpPr>
          <p:cNvPr id="156" name="CuadroTexto 155"/>
          <p:cNvSpPr txBox="1"/>
          <p:nvPr/>
        </p:nvSpPr>
        <p:spPr>
          <a:xfrm>
            <a:off x="7453772" y="5151594"/>
            <a:ext cx="1887872"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Transferencia de competencias 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Seguridad y Salud Ocupacional</a:t>
            </a:r>
          </a:p>
        </p:txBody>
      </p:sp>
      <p:pic>
        <p:nvPicPr>
          <p:cNvPr id="166" name="Picture 41" descr="H:\Documentos\Osinergmin\Erodrigueza\Curso de extensión\2013\Dibujos\MINTR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413" y="5890684"/>
            <a:ext cx="5556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CuadroTexto 119"/>
          <p:cNvSpPr txBox="1"/>
          <p:nvPr/>
        </p:nvSpPr>
        <p:spPr>
          <a:xfrm>
            <a:off x="699650" y="1657270"/>
            <a:ext cx="137068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Ley de Creación de OSINERG</a:t>
            </a:r>
          </a:p>
        </p:txBody>
      </p:sp>
      <p:sp>
        <p:nvSpPr>
          <p:cNvPr id="127" name="CuadroTexto 126"/>
          <p:cNvSpPr txBox="1"/>
          <p:nvPr/>
        </p:nvSpPr>
        <p:spPr>
          <a:xfrm>
            <a:off x="607387" y="998464"/>
            <a:ext cx="1555205"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Ley N° 26734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30/12/1996</a:t>
            </a:r>
          </a:p>
        </p:txBody>
      </p:sp>
      <p:pic>
        <p:nvPicPr>
          <p:cNvPr id="168" name="Picture 2" descr="H:\Documentos\Osinergmin\Erodrigueza\Curso de extensión\2013\Dibujos\OSINE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107" y="1440350"/>
            <a:ext cx="902788" cy="23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CuadroTexto 133"/>
          <p:cNvSpPr txBox="1"/>
          <p:nvPr/>
        </p:nvSpPr>
        <p:spPr>
          <a:xfrm>
            <a:off x="4648910" y="4810612"/>
            <a:ext cx="1555205"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Ley N° 28964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25/01/20076</a:t>
            </a:r>
          </a:p>
        </p:txBody>
      </p:sp>
      <p:grpSp>
        <p:nvGrpSpPr>
          <p:cNvPr id="122" name="Grupo 121"/>
          <p:cNvGrpSpPr/>
          <p:nvPr/>
        </p:nvGrpSpPr>
        <p:grpSpPr>
          <a:xfrm>
            <a:off x="4678721" y="3144188"/>
            <a:ext cx="1709355" cy="1560695"/>
            <a:chOff x="4378589" y="3203489"/>
            <a:chExt cx="1709355" cy="1560695"/>
          </a:xfrm>
        </p:grpSpPr>
        <p:grpSp>
          <p:nvGrpSpPr>
            <p:cNvPr id="75" name="Grupo 74"/>
            <p:cNvGrpSpPr/>
            <p:nvPr/>
          </p:nvGrpSpPr>
          <p:grpSpPr>
            <a:xfrm>
              <a:off x="4378589" y="3203489"/>
              <a:ext cx="1493331" cy="1560695"/>
              <a:chOff x="2351584" y="3203489"/>
              <a:chExt cx="1493331" cy="1560695"/>
            </a:xfrm>
            <a:solidFill>
              <a:srgbClr val="9999FF"/>
            </a:solidFill>
          </p:grpSpPr>
          <p:sp>
            <p:nvSpPr>
              <p:cNvPr id="76" name="Rectángulo 75"/>
              <p:cNvSpPr/>
              <p:nvPr/>
            </p:nvSpPr>
            <p:spPr>
              <a:xfrm>
                <a:off x="2351584" y="3343107"/>
                <a:ext cx="648168" cy="43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nvGrpSpPr>
              <p:cNvPr id="77" name="Grupo 76"/>
              <p:cNvGrpSpPr/>
              <p:nvPr/>
            </p:nvGrpSpPr>
            <p:grpSpPr>
              <a:xfrm rot="5400000">
                <a:off x="2542776" y="3462045"/>
                <a:ext cx="1560695" cy="1043583"/>
                <a:chOff x="1140552" y="2880017"/>
                <a:chExt cx="1560695" cy="1043583"/>
              </a:xfrm>
              <a:grpFill/>
            </p:grpSpPr>
            <p:sp>
              <p:nvSpPr>
                <p:cNvPr id="78" name="Elipse 77"/>
                <p:cNvSpPr/>
                <p:nvPr/>
              </p:nvSpPr>
              <p:spPr>
                <a:xfrm>
                  <a:off x="1140552" y="3200866"/>
                  <a:ext cx="706904" cy="7227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79" name="Rectángulo 78"/>
                <p:cNvSpPr/>
                <p:nvPr/>
              </p:nvSpPr>
              <p:spPr>
                <a:xfrm rot="10800000">
                  <a:off x="1714321" y="3411347"/>
                  <a:ext cx="986926" cy="27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80" name="Rectángulo 79"/>
                <p:cNvSpPr/>
                <p:nvPr/>
              </p:nvSpPr>
              <p:spPr>
                <a:xfrm rot="5400000">
                  <a:off x="1267580" y="2892609"/>
                  <a:ext cx="460471" cy="435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81" name="Elipse 80"/>
                <p:cNvSpPr/>
                <p:nvPr/>
              </p:nvSpPr>
              <p:spPr>
                <a:xfrm>
                  <a:off x="1281100" y="3340488"/>
                  <a:ext cx="420159" cy="4341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grpSp>
        <p:sp>
          <p:nvSpPr>
            <p:cNvPr id="82" name="Triángulo isósceles 81"/>
            <p:cNvSpPr/>
            <p:nvPr/>
          </p:nvSpPr>
          <p:spPr>
            <a:xfrm rot="5400000">
              <a:off x="5762858" y="3452739"/>
              <a:ext cx="434148" cy="216024"/>
            </a:xfrm>
            <a:prstGeom prst="triangl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153" name="CuadroTexto 152"/>
          <p:cNvSpPr txBox="1"/>
          <p:nvPr/>
        </p:nvSpPr>
        <p:spPr>
          <a:xfrm>
            <a:off x="4708042" y="5183709"/>
            <a:ext cx="1563588"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Ley que transfiere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100" b="1" i="0" u="none" strike="noStrike" kern="1200" cap="none" spc="0" normalizeH="0" baseline="0" noProof="0" dirty="0">
                <a:ln>
                  <a:noFill/>
                </a:ln>
                <a:solidFill>
                  <a:srgbClr val="010203"/>
                </a:solidFill>
                <a:effectLst/>
                <a:uLnTx/>
                <a:uFillTx/>
                <a:latin typeface="Calibri" pitchFamily="34" charset="0"/>
                <a:ea typeface="+mn-ea"/>
                <a:cs typeface="Arial" charset="0"/>
              </a:rPr>
              <a:t>competencias en materia minera</a:t>
            </a:r>
          </a:p>
        </p:txBody>
      </p:sp>
      <p:pic>
        <p:nvPicPr>
          <p:cNvPr id="170" name="Picture 3" descr="H:\Documentos\Osinergmin\Erodrigueza\Curso de extensión\2013\Dibujos\OSINERGM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2638" y="4595066"/>
            <a:ext cx="1336313" cy="26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CuadroTexto 148"/>
          <p:cNvSpPr txBox="1"/>
          <p:nvPr/>
        </p:nvSpPr>
        <p:spPr>
          <a:xfrm>
            <a:off x="4805661" y="3344621"/>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2007</a:t>
            </a:r>
          </a:p>
        </p:txBody>
      </p:sp>
      <p:grpSp>
        <p:nvGrpSpPr>
          <p:cNvPr id="65" name="Grupo 64"/>
          <p:cNvGrpSpPr/>
          <p:nvPr/>
        </p:nvGrpSpPr>
        <p:grpSpPr>
          <a:xfrm>
            <a:off x="3303407" y="2216361"/>
            <a:ext cx="1749809" cy="1649350"/>
            <a:chOff x="551384" y="2276872"/>
            <a:chExt cx="1749809" cy="1649350"/>
          </a:xfrm>
          <a:solidFill>
            <a:srgbClr val="51ABB1"/>
          </a:solidFill>
        </p:grpSpPr>
        <p:grpSp>
          <p:nvGrpSpPr>
            <p:cNvPr id="66" name="Grupo 65"/>
            <p:cNvGrpSpPr/>
            <p:nvPr/>
          </p:nvGrpSpPr>
          <p:grpSpPr>
            <a:xfrm>
              <a:off x="1173608" y="2276872"/>
              <a:ext cx="1127585" cy="1649350"/>
              <a:chOff x="1173608" y="2276872"/>
              <a:chExt cx="1127585" cy="1649350"/>
            </a:xfrm>
            <a:grpFill/>
          </p:grpSpPr>
          <p:grpSp>
            <p:nvGrpSpPr>
              <p:cNvPr id="68" name="Grupo 67"/>
              <p:cNvGrpSpPr/>
              <p:nvPr/>
            </p:nvGrpSpPr>
            <p:grpSpPr>
              <a:xfrm>
                <a:off x="1173608" y="2276872"/>
                <a:ext cx="920038" cy="1649350"/>
                <a:chOff x="1140552" y="2274250"/>
                <a:chExt cx="920038" cy="1649350"/>
              </a:xfrm>
              <a:grpFill/>
            </p:grpSpPr>
            <p:sp>
              <p:nvSpPr>
                <p:cNvPr id="70" name="Elipse 69"/>
                <p:cNvSpPr/>
                <p:nvPr/>
              </p:nvSpPr>
              <p:spPr>
                <a:xfrm>
                  <a:off x="1140552" y="3200866"/>
                  <a:ext cx="706904" cy="7227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71" name="Rectángulo 70"/>
                <p:cNvSpPr/>
                <p:nvPr/>
              </p:nvSpPr>
              <p:spPr>
                <a:xfrm rot="5400000">
                  <a:off x="1000540" y="2630261"/>
                  <a:ext cx="986926" cy="27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72" name="Rectángulo 71"/>
                <p:cNvSpPr/>
                <p:nvPr/>
              </p:nvSpPr>
              <p:spPr>
                <a:xfrm>
                  <a:off x="1768908" y="3340486"/>
                  <a:ext cx="291682" cy="4332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73" name="Elipse 72"/>
                <p:cNvSpPr/>
                <p:nvPr/>
              </p:nvSpPr>
              <p:spPr>
                <a:xfrm>
                  <a:off x="1281100" y="3340488"/>
                  <a:ext cx="420159" cy="4341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69" name="Triángulo isósceles 68"/>
              <p:cNvSpPr/>
              <p:nvPr/>
            </p:nvSpPr>
            <p:spPr>
              <a:xfrm rot="5400000">
                <a:off x="1976107" y="3451319"/>
                <a:ext cx="434148"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67" name="Rectángulo 66"/>
            <p:cNvSpPr/>
            <p:nvPr/>
          </p:nvSpPr>
          <p:spPr>
            <a:xfrm>
              <a:off x="551384" y="3343108"/>
              <a:ext cx="733184" cy="435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131" name="CuadroTexto 130"/>
          <p:cNvSpPr txBox="1"/>
          <p:nvPr/>
        </p:nvSpPr>
        <p:spPr>
          <a:xfrm>
            <a:off x="3577761" y="3340168"/>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2002</a:t>
            </a:r>
          </a:p>
        </p:txBody>
      </p:sp>
      <p:grpSp>
        <p:nvGrpSpPr>
          <p:cNvPr id="121" name="Grupo 120"/>
          <p:cNvGrpSpPr/>
          <p:nvPr/>
        </p:nvGrpSpPr>
        <p:grpSpPr>
          <a:xfrm>
            <a:off x="1991402" y="3144188"/>
            <a:ext cx="1709355" cy="1560695"/>
            <a:chOff x="1885711" y="3203489"/>
            <a:chExt cx="1709355" cy="1560695"/>
          </a:xfrm>
        </p:grpSpPr>
        <p:grpSp>
          <p:nvGrpSpPr>
            <p:cNvPr id="64" name="Grupo 63"/>
            <p:cNvGrpSpPr/>
            <p:nvPr/>
          </p:nvGrpSpPr>
          <p:grpSpPr>
            <a:xfrm>
              <a:off x="1885711" y="3203489"/>
              <a:ext cx="1493331" cy="1560695"/>
              <a:chOff x="2351584" y="3203489"/>
              <a:chExt cx="1493331" cy="1560695"/>
            </a:xfrm>
          </p:grpSpPr>
          <p:sp>
            <p:nvSpPr>
              <p:cNvPr id="49" name="Rectángulo 48"/>
              <p:cNvSpPr/>
              <p:nvPr/>
            </p:nvSpPr>
            <p:spPr>
              <a:xfrm>
                <a:off x="2351584" y="3343107"/>
                <a:ext cx="648168" cy="435288"/>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nvGrpSpPr>
              <p:cNvPr id="58" name="Grupo 57"/>
              <p:cNvGrpSpPr/>
              <p:nvPr/>
            </p:nvGrpSpPr>
            <p:grpSpPr>
              <a:xfrm rot="5400000">
                <a:off x="2542776" y="3462045"/>
                <a:ext cx="1560695" cy="1043583"/>
                <a:chOff x="1140552" y="2880017"/>
                <a:chExt cx="1560695" cy="1043583"/>
              </a:xfrm>
              <a:solidFill>
                <a:srgbClr val="A9D18E"/>
              </a:solidFill>
            </p:grpSpPr>
            <p:sp>
              <p:nvSpPr>
                <p:cNvPr id="60" name="Elipse 59"/>
                <p:cNvSpPr/>
                <p:nvPr/>
              </p:nvSpPr>
              <p:spPr>
                <a:xfrm>
                  <a:off x="1140552" y="3200866"/>
                  <a:ext cx="706904" cy="7227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61" name="Rectángulo 60"/>
                <p:cNvSpPr/>
                <p:nvPr/>
              </p:nvSpPr>
              <p:spPr>
                <a:xfrm rot="10800000">
                  <a:off x="1714321" y="3411347"/>
                  <a:ext cx="986926" cy="27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62" name="Rectángulo 61"/>
                <p:cNvSpPr/>
                <p:nvPr/>
              </p:nvSpPr>
              <p:spPr>
                <a:xfrm rot="5400000">
                  <a:off x="1267580" y="2892609"/>
                  <a:ext cx="460471" cy="435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63" name="Elipse 62"/>
                <p:cNvSpPr/>
                <p:nvPr/>
              </p:nvSpPr>
              <p:spPr>
                <a:xfrm>
                  <a:off x="1281100" y="3340488"/>
                  <a:ext cx="420159" cy="4341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grpSp>
        <p:sp>
          <p:nvSpPr>
            <p:cNvPr id="59" name="Triángulo isósceles 58"/>
            <p:cNvSpPr/>
            <p:nvPr/>
          </p:nvSpPr>
          <p:spPr>
            <a:xfrm rot="5400000">
              <a:off x="3269980" y="3452739"/>
              <a:ext cx="434148" cy="216024"/>
            </a:xfrm>
            <a:prstGeom prst="triangl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129" name="CuadroTexto 128"/>
          <p:cNvSpPr txBox="1"/>
          <p:nvPr/>
        </p:nvSpPr>
        <p:spPr>
          <a:xfrm>
            <a:off x="2103996" y="3336109"/>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2000</a:t>
            </a:r>
          </a:p>
        </p:txBody>
      </p:sp>
      <p:grpSp>
        <p:nvGrpSpPr>
          <p:cNvPr id="54" name="Grupo 53"/>
          <p:cNvGrpSpPr/>
          <p:nvPr/>
        </p:nvGrpSpPr>
        <p:grpSpPr>
          <a:xfrm>
            <a:off x="551384" y="2216419"/>
            <a:ext cx="1693509" cy="1649350"/>
            <a:chOff x="702536" y="2276872"/>
            <a:chExt cx="1693509" cy="1649350"/>
          </a:xfrm>
        </p:grpSpPr>
        <p:grpSp>
          <p:nvGrpSpPr>
            <p:cNvPr id="52" name="Grupo 51"/>
            <p:cNvGrpSpPr/>
            <p:nvPr/>
          </p:nvGrpSpPr>
          <p:grpSpPr>
            <a:xfrm>
              <a:off x="1173608" y="2276872"/>
              <a:ext cx="1222437" cy="1649350"/>
              <a:chOff x="1173608" y="2276872"/>
              <a:chExt cx="1222437" cy="1649350"/>
            </a:xfrm>
          </p:grpSpPr>
          <p:grpSp>
            <p:nvGrpSpPr>
              <p:cNvPr id="12" name="Grupo 11"/>
              <p:cNvGrpSpPr/>
              <p:nvPr/>
            </p:nvGrpSpPr>
            <p:grpSpPr>
              <a:xfrm>
                <a:off x="1173608" y="2276872"/>
                <a:ext cx="1010455" cy="1649350"/>
                <a:chOff x="1140552" y="2274250"/>
                <a:chExt cx="1010455" cy="1649350"/>
              </a:xfrm>
            </p:grpSpPr>
            <p:sp>
              <p:nvSpPr>
                <p:cNvPr id="5" name="Elipse 4"/>
                <p:cNvSpPr/>
                <p:nvPr/>
              </p:nvSpPr>
              <p:spPr>
                <a:xfrm>
                  <a:off x="1140552" y="3200866"/>
                  <a:ext cx="706904" cy="722734"/>
                </a:xfrm>
                <a:prstGeom prst="ellipse">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9" name="Rectángulo 8"/>
                <p:cNvSpPr/>
                <p:nvPr/>
              </p:nvSpPr>
              <p:spPr>
                <a:xfrm rot="5400000">
                  <a:off x="1000540" y="2630261"/>
                  <a:ext cx="986926" cy="274904"/>
                </a:xfrm>
                <a:prstGeom prst="rect">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0" name="Rectángulo 9"/>
                <p:cNvSpPr/>
                <p:nvPr/>
              </p:nvSpPr>
              <p:spPr>
                <a:xfrm>
                  <a:off x="1768908" y="3335850"/>
                  <a:ext cx="382099" cy="439924"/>
                </a:xfrm>
                <a:prstGeom prst="rect">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6" name="Elipse 5"/>
                <p:cNvSpPr/>
                <p:nvPr/>
              </p:nvSpPr>
              <p:spPr>
                <a:xfrm>
                  <a:off x="1281100" y="3340488"/>
                  <a:ext cx="420159" cy="4341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51" name="Triángulo isósceles 50"/>
              <p:cNvSpPr/>
              <p:nvPr/>
            </p:nvSpPr>
            <p:spPr>
              <a:xfrm rot="5400000">
                <a:off x="2070959" y="3452171"/>
                <a:ext cx="434148" cy="216024"/>
              </a:xfrm>
              <a:prstGeom prst="triangle">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53" name="Rectángulo 52"/>
            <p:cNvSpPr/>
            <p:nvPr/>
          </p:nvSpPr>
          <p:spPr>
            <a:xfrm>
              <a:off x="702536" y="3343108"/>
              <a:ext cx="582032" cy="435288"/>
            </a:xfrm>
            <a:prstGeom prst="rect">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119" name="CuadroTexto 118"/>
          <p:cNvSpPr txBox="1"/>
          <p:nvPr/>
        </p:nvSpPr>
        <p:spPr>
          <a:xfrm>
            <a:off x="693704" y="3359226"/>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1996</a:t>
            </a:r>
          </a:p>
        </p:txBody>
      </p:sp>
      <p:grpSp>
        <p:nvGrpSpPr>
          <p:cNvPr id="93" name="Grupo 92">
            <a:extLst>
              <a:ext uri="{FF2B5EF4-FFF2-40B4-BE49-F238E27FC236}">
                <a16:creationId xmlns:a16="http://schemas.microsoft.com/office/drawing/2014/main" id="{182751D3-8D46-4152-9B8E-E69893BB79BB}"/>
              </a:ext>
            </a:extLst>
          </p:cNvPr>
          <p:cNvGrpSpPr/>
          <p:nvPr/>
        </p:nvGrpSpPr>
        <p:grpSpPr>
          <a:xfrm>
            <a:off x="551575" y="2216419"/>
            <a:ext cx="1693509" cy="1649350"/>
            <a:chOff x="702536" y="2276872"/>
            <a:chExt cx="1693509" cy="1649350"/>
          </a:xfrm>
        </p:grpSpPr>
        <p:grpSp>
          <p:nvGrpSpPr>
            <p:cNvPr id="94" name="Grupo 93">
              <a:extLst>
                <a:ext uri="{FF2B5EF4-FFF2-40B4-BE49-F238E27FC236}">
                  <a16:creationId xmlns:a16="http://schemas.microsoft.com/office/drawing/2014/main" id="{0290B87C-8830-4BF6-9A54-ED2BBD5D22AC}"/>
                </a:ext>
              </a:extLst>
            </p:cNvPr>
            <p:cNvGrpSpPr/>
            <p:nvPr/>
          </p:nvGrpSpPr>
          <p:grpSpPr>
            <a:xfrm>
              <a:off x="1173608" y="2276872"/>
              <a:ext cx="1222437" cy="1649350"/>
              <a:chOff x="1173608" y="2276872"/>
              <a:chExt cx="1222437" cy="1649350"/>
            </a:xfrm>
          </p:grpSpPr>
          <p:grpSp>
            <p:nvGrpSpPr>
              <p:cNvPr id="112" name="Grupo 111">
                <a:extLst>
                  <a:ext uri="{FF2B5EF4-FFF2-40B4-BE49-F238E27FC236}">
                    <a16:creationId xmlns:a16="http://schemas.microsoft.com/office/drawing/2014/main" id="{B0DD409B-7C2F-4B88-9FB7-DE6B42FBBB80}"/>
                  </a:ext>
                </a:extLst>
              </p:cNvPr>
              <p:cNvGrpSpPr/>
              <p:nvPr/>
            </p:nvGrpSpPr>
            <p:grpSpPr>
              <a:xfrm>
                <a:off x="1173608" y="2276872"/>
                <a:ext cx="1010455" cy="1649350"/>
                <a:chOff x="1140552" y="2274250"/>
                <a:chExt cx="1010455" cy="1649350"/>
              </a:xfrm>
            </p:grpSpPr>
            <p:sp>
              <p:nvSpPr>
                <p:cNvPr id="114" name="Elipse 113">
                  <a:extLst>
                    <a:ext uri="{FF2B5EF4-FFF2-40B4-BE49-F238E27FC236}">
                      <a16:creationId xmlns:a16="http://schemas.microsoft.com/office/drawing/2014/main" id="{6D574ADF-1694-41C4-A233-1095C7D93B5F}"/>
                    </a:ext>
                  </a:extLst>
                </p:cNvPr>
                <p:cNvSpPr/>
                <p:nvPr/>
              </p:nvSpPr>
              <p:spPr>
                <a:xfrm>
                  <a:off x="1140552" y="3200866"/>
                  <a:ext cx="706904" cy="722734"/>
                </a:xfrm>
                <a:prstGeom prst="ellipse">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15" name="Rectángulo 114">
                  <a:extLst>
                    <a:ext uri="{FF2B5EF4-FFF2-40B4-BE49-F238E27FC236}">
                      <a16:creationId xmlns:a16="http://schemas.microsoft.com/office/drawing/2014/main" id="{060A32F2-25AE-40D2-92AB-399C6CE89EE0}"/>
                    </a:ext>
                  </a:extLst>
                </p:cNvPr>
                <p:cNvSpPr/>
                <p:nvPr/>
              </p:nvSpPr>
              <p:spPr>
                <a:xfrm rot="5400000">
                  <a:off x="1000540" y="2630261"/>
                  <a:ext cx="986926" cy="274904"/>
                </a:xfrm>
                <a:prstGeom prst="rect">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16" name="Rectángulo 115">
                  <a:extLst>
                    <a:ext uri="{FF2B5EF4-FFF2-40B4-BE49-F238E27FC236}">
                      <a16:creationId xmlns:a16="http://schemas.microsoft.com/office/drawing/2014/main" id="{A47846C9-EFEA-4F90-A480-AC547F741E4C}"/>
                    </a:ext>
                  </a:extLst>
                </p:cNvPr>
                <p:cNvSpPr/>
                <p:nvPr/>
              </p:nvSpPr>
              <p:spPr>
                <a:xfrm>
                  <a:off x="1768908" y="3335850"/>
                  <a:ext cx="382099" cy="439924"/>
                </a:xfrm>
                <a:prstGeom prst="rect">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sp>
              <p:nvSpPr>
                <p:cNvPr id="117" name="Elipse 116">
                  <a:extLst>
                    <a:ext uri="{FF2B5EF4-FFF2-40B4-BE49-F238E27FC236}">
                      <a16:creationId xmlns:a16="http://schemas.microsoft.com/office/drawing/2014/main" id="{9F71FB7A-4C47-4E5A-ABC8-DE9C54A0A0B3}"/>
                    </a:ext>
                  </a:extLst>
                </p:cNvPr>
                <p:cNvSpPr/>
                <p:nvPr/>
              </p:nvSpPr>
              <p:spPr>
                <a:xfrm>
                  <a:off x="1281100" y="3340488"/>
                  <a:ext cx="420159" cy="4341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113" name="Triángulo isósceles 112">
                <a:extLst>
                  <a:ext uri="{FF2B5EF4-FFF2-40B4-BE49-F238E27FC236}">
                    <a16:creationId xmlns:a16="http://schemas.microsoft.com/office/drawing/2014/main" id="{0A14C760-73BB-469E-9730-0A1218F6AC31}"/>
                  </a:ext>
                </a:extLst>
              </p:cNvPr>
              <p:cNvSpPr/>
              <p:nvPr/>
            </p:nvSpPr>
            <p:spPr>
              <a:xfrm rot="5400000">
                <a:off x="2070959" y="3452171"/>
                <a:ext cx="434148" cy="216024"/>
              </a:xfrm>
              <a:prstGeom prst="triangle">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111" name="Rectángulo 110">
              <a:extLst>
                <a:ext uri="{FF2B5EF4-FFF2-40B4-BE49-F238E27FC236}">
                  <a16:creationId xmlns:a16="http://schemas.microsoft.com/office/drawing/2014/main" id="{2168F182-4706-49F3-A649-D1585F295AF8}"/>
                </a:ext>
              </a:extLst>
            </p:cNvPr>
            <p:cNvSpPr/>
            <p:nvPr/>
          </p:nvSpPr>
          <p:spPr>
            <a:xfrm>
              <a:off x="702536" y="3343108"/>
              <a:ext cx="582032" cy="435288"/>
            </a:xfrm>
            <a:prstGeom prst="rect">
              <a:avLst/>
            </a:prstGeom>
            <a:solidFill>
              <a:srgbClr val="F5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100" b="1" i="0" u="none" strike="noStrike" kern="1200" cap="none" spc="0" normalizeH="0" baseline="0" noProof="0">
                <a:ln>
                  <a:noFill/>
                </a:ln>
                <a:solidFill>
                  <a:srgbClr val="010203"/>
                </a:solidFill>
                <a:effectLst/>
                <a:uLnTx/>
                <a:uFillTx/>
                <a:latin typeface="Calibri" panose="020F0502020204030204"/>
                <a:ea typeface="+mn-ea"/>
                <a:cs typeface="+mn-cs"/>
              </a:endParaRPr>
            </a:p>
          </p:txBody>
        </p:sp>
      </p:grpSp>
      <p:sp>
        <p:nvSpPr>
          <p:cNvPr id="125" name="CuadroTexto 124">
            <a:extLst>
              <a:ext uri="{FF2B5EF4-FFF2-40B4-BE49-F238E27FC236}">
                <a16:creationId xmlns:a16="http://schemas.microsoft.com/office/drawing/2014/main" id="{EB702720-A94F-4122-8801-01C507687C92}"/>
              </a:ext>
            </a:extLst>
          </p:cNvPr>
          <p:cNvSpPr txBox="1"/>
          <p:nvPr/>
        </p:nvSpPr>
        <p:spPr>
          <a:xfrm>
            <a:off x="693895" y="3359226"/>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1996</a:t>
            </a:r>
          </a:p>
        </p:txBody>
      </p:sp>
      <p:sp>
        <p:nvSpPr>
          <p:cNvPr id="126" name="CuadroTexto 125">
            <a:extLst>
              <a:ext uri="{FF2B5EF4-FFF2-40B4-BE49-F238E27FC236}">
                <a16:creationId xmlns:a16="http://schemas.microsoft.com/office/drawing/2014/main" id="{71C41197-2695-44CF-80FE-B0CB288FE980}"/>
              </a:ext>
            </a:extLst>
          </p:cNvPr>
          <p:cNvSpPr txBox="1"/>
          <p:nvPr/>
        </p:nvSpPr>
        <p:spPr>
          <a:xfrm>
            <a:off x="8959778" y="1182828"/>
            <a:ext cx="1555205" cy="769441"/>
          </a:xfrm>
          <a:prstGeom prst="rect">
            <a:avLst/>
          </a:prstGeom>
          <a:noFill/>
        </p:spPr>
        <p:txBody>
          <a:bodyPr wrap="square" rtlCol="0">
            <a:spAutoFit/>
          </a:bodyPr>
          <a:lstStyle/>
          <a:p>
            <a:pPr algn="ctr"/>
            <a:r>
              <a:rPr lang="es-ES" sz="1100" b="1" dirty="0">
                <a:solidFill>
                  <a:srgbClr val="010203"/>
                </a:solidFill>
              </a:rPr>
              <a:t>Evaluación del desempeño de Osinergmin por parte del OCDE</a:t>
            </a:r>
          </a:p>
        </p:txBody>
      </p:sp>
      <p:sp>
        <p:nvSpPr>
          <p:cNvPr id="147" name="CuadroTexto 146">
            <a:extLst>
              <a:ext uri="{FF2B5EF4-FFF2-40B4-BE49-F238E27FC236}">
                <a16:creationId xmlns:a16="http://schemas.microsoft.com/office/drawing/2014/main" id="{5C170DF1-ED37-49EB-97E1-7D13E5BDBD48}"/>
              </a:ext>
            </a:extLst>
          </p:cNvPr>
          <p:cNvSpPr txBox="1"/>
          <p:nvPr/>
        </p:nvSpPr>
        <p:spPr>
          <a:xfrm>
            <a:off x="9018969" y="3343338"/>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2019</a:t>
            </a:r>
          </a:p>
        </p:txBody>
      </p:sp>
      <p:sp>
        <p:nvSpPr>
          <p:cNvPr id="150" name="CuadroTexto 149">
            <a:extLst>
              <a:ext uri="{FF2B5EF4-FFF2-40B4-BE49-F238E27FC236}">
                <a16:creationId xmlns:a16="http://schemas.microsoft.com/office/drawing/2014/main" id="{487D8036-F2BE-4665-A70A-9E04BC429B61}"/>
              </a:ext>
            </a:extLst>
          </p:cNvPr>
          <p:cNvSpPr txBox="1"/>
          <p:nvPr/>
        </p:nvSpPr>
        <p:spPr>
          <a:xfrm>
            <a:off x="10034971" y="4757303"/>
            <a:ext cx="1925009" cy="769441"/>
          </a:xfrm>
          <a:prstGeom prst="rect">
            <a:avLst/>
          </a:prstGeom>
          <a:noFill/>
        </p:spPr>
        <p:txBody>
          <a:bodyPr wrap="square" rtlCol="0">
            <a:spAutoFit/>
          </a:bodyPr>
          <a:lstStyle/>
          <a:p>
            <a:pPr algn="ctr"/>
            <a:r>
              <a:rPr lang="es-ES" sz="1100" b="1" dirty="0">
                <a:solidFill>
                  <a:srgbClr val="010203"/>
                </a:solidFill>
              </a:rPr>
              <a:t>Ley 31646: Faculta a Osinergmin fiscalizar los vehículos de transporte terrestre internacional</a:t>
            </a:r>
          </a:p>
        </p:txBody>
      </p:sp>
      <p:sp>
        <p:nvSpPr>
          <p:cNvPr id="169" name="CuadroTexto 168">
            <a:extLst>
              <a:ext uri="{FF2B5EF4-FFF2-40B4-BE49-F238E27FC236}">
                <a16:creationId xmlns:a16="http://schemas.microsoft.com/office/drawing/2014/main" id="{09C86B1A-E37A-4D2D-8B90-4F938CF3C0E4}"/>
              </a:ext>
            </a:extLst>
          </p:cNvPr>
          <p:cNvSpPr txBox="1"/>
          <p:nvPr/>
        </p:nvSpPr>
        <p:spPr>
          <a:xfrm>
            <a:off x="10294284" y="3324796"/>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2022</a:t>
            </a:r>
          </a:p>
        </p:txBody>
      </p:sp>
      <p:sp>
        <p:nvSpPr>
          <p:cNvPr id="171" name="CuadroTexto 170">
            <a:extLst>
              <a:ext uri="{FF2B5EF4-FFF2-40B4-BE49-F238E27FC236}">
                <a16:creationId xmlns:a16="http://schemas.microsoft.com/office/drawing/2014/main" id="{A62AA9FA-4E49-4A39-95FE-712BA0F850DA}"/>
              </a:ext>
            </a:extLst>
          </p:cNvPr>
          <p:cNvSpPr txBox="1"/>
          <p:nvPr/>
        </p:nvSpPr>
        <p:spPr>
          <a:xfrm>
            <a:off x="9016245" y="3341347"/>
            <a:ext cx="13879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100" b="1" i="0" u="none" strike="noStrike" kern="1200" cap="none" spc="0" normalizeH="0" baseline="0" noProof="0" dirty="0">
                <a:ln>
                  <a:noFill/>
                </a:ln>
                <a:solidFill>
                  <a:srgbClr val="010203"/>
                </a:solidFill>
                <a:effectLst/>
                <a:uLnTx/>
                <a:uFillTx/>
                <a:latin typeface="Calibri" pitchFamily="34" charset="0"/>
                <a:ea typeface="+mn-ea"/>
                <a:cs typeface="Arial" charset="0"/>
              </a:rPr>
              <a:t>2019</a:t>
            </a:r>
          </a:p>
        </p:txBody>
      </p:sp>
      <p:sp>
        <p:nvSpPr>
          <p:cNvPr id="172" name="Título 2">
            <a:extLst>
              <a:ext uri="{FF2B5EF4-FFF2-40B4-BE49-F238E27FC236}">
                <a16:creationId xmlns:a16="http://schemas.microsoft.com/office/drawing/2014/main" id="{ABD4312F-58CF-40C5-B334-DE0A54690F1B}"/>
              </a:ext>
            </a:extLst>
          </p:cNvPr>
          <p:cNvSpPr>
            <a:spLocks noGrp="1"/>
          </p:cNvSpPr>
          <p:nvPr>
            <p:ph type="title"/>
          </p:nvPr>
        </p:nvSpPr>
        <p:spPr>
          <a:xfrm>
            <a:off x="3403976" y="126405"/>
            <a:ext cx="9634086" cy="387798"/>
          </a:xfrm>
        </p:spPr>
        <p:txBody>
          <a:bodyPr wrap="square" lIns="0" tIns="0" rIns="0" bIns="0" anchor="t">
            <a:spAutoFit/>
          </a:bodyPr>
          <a:lstStyle/>
          <a:p>
            <a:r>
              <a:rPr lang="es-ES" sz="2800" b="1" dirty="0">
                <a:solidFill>
                  <a:srgbClr val="144D8D"/>
                </a:solidFill>
                <a:latin typeface="Calibri" pitchFamily="34" charset="0"/>
                <a:ea typeface="+mn-ea"/>
                <a:cs typeface="Arial" charset="0"/>
              </a:rPr>
              <a:t>Creación y evolución del Osinergmin</a:t>
            </a:r>
          </a:p>
        </p:txBody>
      </p:sp>
    </p:spTree>
    <p:extLst>
      <p:ext uri="{BB962C8B-B14F-4D97-AF65-F5344CB8AC3E}">
        <p14:creationId xmlns:p14="http://schemas.microsoft.com/office/powerpoint/2010/main" val="2375477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849113" y="0"/>
            <a:ext cx="741682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Acciones de Osinergmin</a:t>
            </a:r>
          </a:p>
        </p:txBody>
      </p:sp>
      <p:sp>
        <p:nvSpPr>
          <p:cNvPr id="68" name="Rectangle 4">
            <a:extLst>
              <a:ext uri="{FF2B5EF4-FFF2-40B4-BE49-F238E27FC236}">
                <a16:creationId xmlns:a16="http://schemas.microsoft.com/office/drawing/2014/main" id="{82E99536-EC5D-490E-864A-612CCD9EF603}"/>
              </a:ext>
            </a:extLst>
          </p:cNvPr>
          <p:cNvSpPr>
            <a:spLocks noChangeArrowheads="1"/>
          </p:cNvSpPr>
          <p:nvPr/>
        </p:nvSpPr>
        <p:spPr bwMode="auto">
          <a:xfrm>
            <a:off x="1972111" y="624708"/>
            <a:ext cx="8247777" cy="523220"/>
          </a:xfrm>
          <a:prstGeom prst="rect">
            <a:avLst/>
          </a:prstGeom>
          <a:noFill/>
        </p:spPr>
        <p:txBody>
          <a:bodyPr wrap="square" rtlCol="0">
            <a:spAutoFit/>
          </a:bodyPr>
          <a:lstStyle/>
          <a:p>
            <a:pPr algn="ctr" fontAlgn="auto">
              <a:spcAft>
                <a:spcPts val="0"/>
              </a:spcAft>
            </a:pPr>
            <a:r>
              <a:rPr lang="es-ES" sz="2800" b="1" dirty="0">
                <a:solidFill>
                  <a:srgbClr val="144D8D"/>
                </a:solidFill>
              </a:rPr>
              <a:t>Fiscalización FEPC</a:t>
            </a:r>
          </a:p>
        </p:txBody>
      </p:sp>
      <p:grpSp>
        <p:nvGrpSpPr>
          <p:cNvPr id="70" name="Grupo 69">
            <a:extLst>
              <a:ext uri="{FF2B5EF4-FFF2-40B4-BE49-F238E27FC236}">
                <a16:creationId xmlns:a16="http://schemas.microsoft.com/office/drawing/2014/main" id="{07B0303D-5636-4AB6-ACFD-941E37CADF35}"/>
              </a:ext>
            </a:extLst>
          </p:cNvPr>
          <p:cNvGrpSpPr/>
          <p:nvPr/>
        </p:nvGrpSpPr>
        <p:grpSpPr>
          <a:xfrm>
            <a:off x="5362445" y="1164776"/>
            <a:ext cx="2088232" cy="49320"/>
            <a:chOff x="971600" y="3031011"/>
            <a:chExt cx="6710561" cy="45719"/>
          </a:xfrm>
        </p:grpSpPr>
        <p:sp>
          <p:nvSpPr>
            <p:cNvPr id="71" name="Rectángulo 70">
              <a:extLst>
                <a:ext uri="{FF2B5EF4-FFF2-40B4-BE49-F238E27FC236}">
                  <a16:creationId xmlns:a16="http://schemas.microsoft.com/office/drawing/2014/main" id="{F3B9B53B-9E24-4089-B22D-B11DF3B5659D}"/>
                </a:ext>
              </a:extLst>
            </p:cNvPr>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2" name="Rectángulo 71">
              <a:extLst>
                <a:ext uri="{FF2B5EF4-FFF2-40B4-BE49-F238E27FC236}">
                  <a16:creationId xmlns:a16="http://schemas.microsoft.com/office/drawing/2014/main" id="{FB11D494-CEE8-49D7-A2CC-F19F22BA6779}"/>
                </a:ext>
              </a:extLst>
            </p:cNvPr>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3" name="Rectángulo 72">
              <a:extLst>
                <a:ext uri="{FF2B5EF4-FFF2-40B4-BE49-F238E27FC236}">
                  <a16:creationId xmlns:a16="http://schemas.microsoft.com/office/drawing/2014/main" id="{FD2DEA33-E89C-487E-8A10-5819177FDF4C}"/>
                </a:ext>
              </a:extLst>
            </p:cNvPr>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4" name="Rectángulo 73">
              <a:extLst>
                <a:ext uri="{FF2B5EF4-FFF2-40B4-BE49-F238E27FC236}">
                  <a16:creationId xmlns:a16="http://schemas.microsoft.com/office/drawing/2014/main" id="{7A566841-CDAB-42A1-91F0-3573A729D8C7}"/>
                </a:ext>
              </a:extLst>
            </p:cNvPr>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25" name="6 Rectángulo">
            <a:extLst>
              <a:ext uri="{FF2B5EF4-FFF2-40B4-BE49-F238E27FC236}">
                <a16:creationId xmlns:a16="http://schemas.microsoft.com/office/drawing/2014/main" id="{64F6A546-4010-4CE7-AF64-B9368E030C22}"/>
              </a:ext>
            </a:extLst>
          </p:cNvPr>
          <p:cNvSpPr/>
          <p:nvPr/>
        </p:nvSpPr>
        <p:spPr>
          <a:xfrm>
            <a:off x="1590619" y="2585648"/>
            <a:ext cx="7850227" cy="1251548"/>
          </a:xfrm>
          <a:prstGeom prst="rect">
            <a:avLst/>
          </a:prstGeom>
          <a:solidFill>
            <a:srgbClr val="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tab pos="354013" algn="l"/>
              </a:tabLst>
              <a:defRPr/>
            </a:pPr>
            <a:endParaRPr kumimoji="0" lang="es-PE" sz="2600" b="1" i="0" u="sng" strike="noStrike" kern="0" cap="none" spc="0" normalizeH="0" baseline="0" noProof="0" dirty="0">
              <a:ln>
                <a:noFill/>
              </a:ln>
              <a:solidFill>
                <a:srgbClr val="2F5498">
                  <a:lumMod val="75000"/>
                </a:srgbClr>
              </a:solidFill>
              <a:effectLst/>
              <a:uLnTx/>
              <a:uFillTx/>
              <a:latin typeface="Calibri Light" panose="020F0302020204030204"/>
              <a:ea typeface="+mn-ea"/>
              <a:cs typeface="+mn-cs"/>
            </a:endParaRPr>
          </a:p>
        </p:txBody>
      </p:sp>
      <p:sp>
        <p:nvSpPr>
          <p:cNvPr id="26" name="2 Marcador de contenido">
            <a:extLst>
              <a:ext uri="{FF2B5EF4-FFF2-40B4-BE49-F238E27FC236}">
                <a16:creationId xmlns:a16="http://schemas.microsoft.com/office/drawing/2014/main" id="{BFC86FCE-3D80-46BD-9458-7B4836E760CE}"/>
              </a:ext>
            </a:extLst>
          </p:cNvPr>
          <p:cNvSpPr txBox="1">
            <a:spLocks/>
          </p:cNvSpPr>
          <p:nvPr/>
        </p:nvSpPr>
        <p:spPr>
          <a:xfrm>
            <a:off x="803151" y="1517313"/>
            <a:ext cx="10338091" cy="4275760"/>
          </a:xfrm>
          <a:prstGeom prst="rect">
            <a:avLst/>
          </a:prstGeom>
        </p:spPr>
        <p:txBody>
          <a:bodyPr>
            <a:normAutofit/>
          </a:bodyPr>
          <a:lstStyle>
            <a:lvl1pPr marL="342900" indent="-342900" algn="l" rtl="0" fontAlgn="base">
              <a:spcBef>
                <a:spcPct val="20000"/>
              </a:spcBef>
              <a:spcAft>
                <a:spcPct val="0"/>
              </a:spcAft>
              <a:buFont typeface="Arial" charset="0"/>
              <a:buChar char="•"/>
              <a:defRPr sz="2900" kern="1200">
                <a:solidFill>
                  <a:srgbClr val="4D7BB3"/>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4D7BB3"/>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4D7BB3"/>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4D7BB3"/>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4D7BB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
                <a:srgbClr val="FF0000"/>
              </a:buClr>
              <a:buSzTx/>
              <a:buFont typeface="Arial" charset="0"/>
              <a:buNone/>
              <a:tabLst/>
              <a:defRPr/>
            </a:pPr>
            <a:endParaRPr kumimoji="0" lang="es-ES_tradnl" sz="1800" b="0" i="0" u="none" strike="noStrike" kern="1200" cap="none" spc="0" normalizeH="0" baseline="0" noProof="0" dirty="0">
              <a:ln>
                <a:noFill/>
              </a:ln>
              <a:solidFill>
                <a:srgbClr val="000000"/>
              </a:solidFill>
              <a:effectLst/>
              <a:uLnTx/>
              <a:uFillTx/>
              <a:latin typeface="Calibri" panose="020F0502020204030204"/>
              <a:ea typeface="+mn-ea"/>
              <a:cs typeface="Calibri" pitchFamily="34" charset="0"/>
            </a:endParaRPr>
          </a:p>
          <a:p>
            <a:pPr marL="0" marR="0" lvl="0" indent="0" algn="l" defTabSz="914400" rtl="0" eaLnBrk="1" fontAlgn="base" latinLnBrk="0" hangingPunct="1">
              <a:lnSpc>
                <a:spcPct val="100000"/>
              </a:lnSpc>
              <a:spcBef>
                <a:spcPts val="0"/>
              </a:spcBef>
              <a:spcAft>
                <a:spcPts val="0"/>
              </a:spcAft>
              <a:buClr>
                <a:srgbClr val="FF0000"/>
              </a:buClr>
              <a:buSzTx/>
              <a:buFont typeface="Arial" charset="0"/>
              <a:buNone/>
              <a:tabLst>
                <a:tab pos="88900" algn="l"/>
              </a:tabLst>
              <a:defRPr/>
            </a:pPr>
            <a:r>
              <a:rPr kumimoji="0" lang="es-PE" sz="2400" b="1" i="0" u="none" strike="noStrike" kern="1200" cap="none" spc="0" normalizeH="0" baseline="0" noProof="0" dirty="0">
                <a:ln>
                  <a:noFill/>
                </a:ln>
                <a:solidFill>
                  <a:srgbClr val="2F5498">
                    <a:lumMod val="75000"/>
                  </a:srgbClr>
                </a:solidFill>
                <a:effectLst/>
                <a:uLnTx/>
                <a:uFillTx/>
                <a:latin typeface="Calibri" panose="020F0502020204030204"/>
                <a:ea typeface="+mn-ea"/>
                <a:cs typeface="+mn-cs"/>
              </a:rPr>
              <a:t>      </a:t>
            </a:r>
            <a:endParaRPr kumimoji="0" lang="es-ES_tradnl" sz="2000" b="0" i="0" u="none" strike="noStrike" kern="1200" cap="none" spc="0" normalizeH="0" baseline="0" noProof="0" dirty="0">
              <a:ln>
                <a:noFill/>
              </a:ln>
              <a:solidFill>
                <a:srgbClr val="000000"/>
              </a:solidFill>
              <a:effectLst/>
              <a:uLnTx/>
              <a:uFillTx/>
              <a:latin typeface="Calibri" panose="020F0502020204030204"/>
              <a:ea typeface="+mn-ea"/>
              <a:cs typeface="Calibri" pitchFamily="34" charset="0"/>
            </a:endParaRPr>
          </a:p>
        </p:txBody>
      </p:sp>
      <p:grpSp>
        <p:nvGrpSpPr>
          <p:cNvPr id="27" name="Grupo 26">
            <a:extLst>
              <a:ext uri="{FF2B5EF4-FFF2-40B4-BE49-F238E27FC236}">
                <a16:creationId xmlns:a16="http://schemas.microsoft.com/office/drawing/2014/main" id="{4C185301-CEF0-4AA1-94B5-FB91EB58CE44}"/>
              </a:ext>
            </a:extLst>
          </p:cNvPr>
          <p:cNvGrpSpPr/>
          <p:nvPr/>
        </p:nvGrpSpPr>
        <p:grpSpPr>
          <a:xfrm>
            <a:off x="7609534" y="3315378"/>
            <a:ext cx="3402887" cy="2703935"/>
            <a:chOff x="725955" y="-1866388"/>
            <a:chExt cx="2973294" cy="2556546"/>
          </a:xfrm>
          <a:solidFill>
            <a:srgbClr val="65A8DE">
              <a:lumMod val="20000"/>
              <a:lumOff val="80000"/>
            </a:srgbClr>
          </a:solidFill>
        </p:grpSpPr>
        <p:sp>
          <p:nvSpPr>
            <p:cNvPr id="28" name="Rectángulo: esquinas redondeadas 27">
              <a:extLst>
                <a:ext uri="{FF2B5EF4-FFF2-40B4-BE49-F238E27FC236}">
                  <a16:creationId xmlns:a16="http://schemas.microsoft.com/office/drawing/2014/main" id="{98078794-1736-478E-99B6-055306E83413}"/>
                </a:ext>
              </a:extLst>
            </p:cNvPr>
            <p:cNvSpPr/>
            <p:nvPr/>
          </p:nvSpPr>
          <p:spPr>
            <a:xfrm>
              <a:off x="725955" y="-1866388"/>
              <a:ext cx="2973294" cy="2556546"/>
            </a:xfrm>
            <a:prstGeom prst="roundRect">
              <a:avLst/>
            </a:prstGeom>
            <a:grpFill/>
            <a:ln w="19050" cap="flat" cmpd="sng" algn="ctr">
              <a:solidFill>
                <a:srgbClr val="2F5498">
                  <a:hueOff val="0"/>
                  <a:satOff val="0"/>
                  <a:lumOff val="0"/>
                  <a:alphaOff val="0"/>
                </a:srgbClr>
              </a:solidFill>
              <a:prstDash val="solid"/>
            </a:ln>
            <a:effectLst/>
          </p:spPr>
        </p:sp>
        <p:sp>
          <p:nvSpPr>
            <p:cNvPr id="29" name="Rectángulo: esquinas redondeadas 4">
              <a:extLst>
                <a:ext uri="{FF2B5EF4-FFF2-40B4-BE49-F238E27FC236}">
                  <a16:creationId xmlns:a16="http://schemas.microsoft.com/office/drawing/2014/main" id="{638541C7-DAE4-41A2-92DD-7D7C63376EE0}"/>
                </a:ext>
              </a:extLst>
            </p:cNvPr>
            <p:cNvSpPr txBox="1"/>
            <p:nvPr/>
          </p:nvSpPr>
          <p:spPr>
            <a:xfrm>
              <a:off x="837595" y="-1722948"/>
              <a:ext cx="2805567" cy="2078303"/>
            </a:xfrm>
            <a:prstGeom prst="rect">
              <a:avLst/>
            </a:prstGeom>
            <a:grpFill/>
            <a:ln>
              <a:noFill/>
            </a:ln>
            <a:effectLst/>
          </p:spPr>
          <p:txBody>
            <a:bodyPr spcFirstLastPara="0" vert="horz" wrap="square" lIns="68580" tIns="34290" rIns="68580" bIns="34290" numCol="1" spcCol="1270" anchor="ctr" anchorCtr="0">
              <a:noAutofit/>
            </a:bodyPr>
            <a:lstStyle/>
            <a:p>
              <a:pPr marL="0" marR="0" lvl="0" indent="0" algn="just" defTabSz="800100" eaLnBrk="1" fontAlgn="auto" latinLnBrk="0" hangingPunct="1">
                <a:lnSpc>
                  <a:spcPct val="90000"/>
                </a:lnSpc>
                <a:spcBef>
                  <a:spcPts val="0"/>
                </a:spcBef>
                <a:spcAft>
                  <a:spcPct val="35000"/>
                </a:spcAft>
                <a:buClrTx/>
                <a:buSzTx/>
                <a:buFontTx/>
                <a:buNone/>
                <a:tabLst/>
                <a:defRPr/>
              </a:pPr>
              <a:r>
                <a:rPr kumimoji="0" lang="es-PE" sz="1800" b="1" i="0" u="none" strike="noStrike" kern="0" cap="none" spc="0" normalizeH="0" baseline="0" noProof="0" dirty="0">
                  <a:ln>
                    <a:noFill/>
                  </a:ln>
                  <a:solidFill>
                    <a:srgbClr val="2F5498"/>
                  </a:solidFill>
                  <a:effectLst/>
                  <a:uLnTx/>
                  <a:uFillTx/>
                  <a:latin typeface="Calibri" panose="020F0502020204030204"/>
                  <a:ea typeface="+mn-ea"/>
                  <a:cs typeface="+mn-cs"/>
                </a:rPr>
                <a:t>Actualmente se están realizando supervisiones mediante visitas inopinadas para fiscalizar a Plantas Envasadoras y otros agentes. </a:t>
              </a:r>
            </a:p>
          </p:txBody>
        </p:sp>
      </p:grpSp>
      <p:sp>
        <p:nvSpPr>
          <p:cNvPr id="30" name="Rectángulo: esquinas redondeadas 29">
            <a:extLst>
              <a:ext uri="{FF2B5EF4-FFF2-40B4-BE49-F238E27FC236}">
                <a16:creationId xmlns:a16="http://schemas.microsoft.com/office/drawing/2014/main" id="{FB2A5268-23A2-48D3-8D17-787D23C9F768}"/>
              </a:ext>
            </a:extLst>
          </p:cNvPr>
          <p:cNvSpPr/>
          <p:nvPr/>
        </p:nvSpPr>
        <p:spPr>
          <a:xfrm>
            <a:off x="1121443" y="1517313"/>
            <a:ext cx="9340645" cy="1357334"/>
          </a:xfrm>
          <a:prstGeom prst="roundRect">
            <a:avLst/>
          </a:prstGeom>
          <a:solidFill>
            <a:srgbClr val="65A8DE">
              <a:lumMod val="20000"/>
              <a:lumOff val="80000"/>
            </a:srgbClr>
          </a:solidFill>
          <a:ln w="19050" cap="flat" cmpd="sng" algn="ctr">
            <a:solidFill>
              <a:srgbClr val="2F5498">
                <a:hueOff val="0"/>
                <a:satOff val="0"/>
                <a:lumOff val="0"/>
                <a:alphaOff val="0"/>
              </a:srgbClr>
            </a:solidFill>
            <a:prstDash val="solid"/>
          </a:ln>
          <a:effectLst/>
        </p:spPr>
      </p:sp>
      <p:sp>
        <p:nvSpPr>
          <p:cNvPr id="31" name="CuadroTexto 30">
            <a:extLst>
              <a:ext uri="{FF2B5EF4-FFF2-40B4-BE49-F238E27FC236}">
                <a16:creationId xmlns:a16="http://schemas.microsoft.com/office/drawing/2014/main" id="{46EFC7F5-8C5C-4152-849C-E606EE8D0521}"/>
              </a:ext>
            </a:extLst>
          </p:cNvPr>
          <p:cNvSpPr txBox="1"/>
          <p:nvPr/>
        </p:nvSpPr>
        <p:spPr>
          <a:xfrm>
            <a:off x="1273841" y="1765111"/>
            <a:ext cx="9035845" cy="590931"/>
          </a:xfrm>
          <a:prstGeom prst="rect">
            <a:avLst/>
          </a:prstGeom>
          <a:noFill/>
        </p:spPr>
        <p:txBody>
          <a:bodyPr wrap="square">
            <a:spAutoFit/>
          </a:bodyPr>
          <a:lstStyle/>
          <a:p>
            <a:pPr algn="just" defTabSz="800100" fontAlgn="auto">
              <a:lnSpc>
                <a:spcPct val="90000"/>
              </a:lnSpc>
              <a:spcAft>
                <a:spcPct val="35000"/>
              </a:spcAft>
            </a:pPr>
            <a:r>
              <a:rPr lang="es-PE" b="1" dirty="0">
                <a:solidFill>
                  <a:srgbClr val="2F5498"/>
                </a:solidFill>
                <a:latin typeface="Calibri" panose="020F0502020204030204"/>
                <a:cs typeface="+mn-cs"/>
              </a:rPr>
              <a:t>En el periodo 2022 - 2023, se han efectuado fiscalizaciones FEPC a Plantas Envasadoras; así como a Productores, Plantas de Abastecimiento y Distribuidores de GLP a Granel. </a:t>
            </a:r>
          </a:p>
        </p:txBody>
      </p:sp>
      <p:grpSp>
        <p:nvGrpSpPr>
          <p:cNvPr id="32" name="Grupo 31">
            <a:extLst>
              <a:ext uri="{FF2B5EF4-FFF2-40B4-BE49-F238E27FC236}">
                <a16:creationId xmlns:a16="http://schemas.microsoft.com/office/drawing/2014/main" id="{2C92BE41-7E82-49F1-A7E4-9BCC1865F784}"/>
              </a:ext>
            </a:extLst>
          </p:cNvPr>
          <p:cNvGrpSpPr/>
          <p:nvPr/>
        </p:nvGrpSpPr>
        <p:grpSpPr>
          <a:xfrm>
            <a:off x="763822" y="3475272"/>
            <a:ext cx="1653595" cy="2354187"/>
            <a:chOff x="-62402" y="1156682"/>
            <a:chExt cx="2973294" cy="2556546"/>
          </a:xfrm>
          <a:solidFill>
            <a:srgbClr val="65A8DE">
              <a:lumMod val="20000"/>
              <a:lumOff val="80000"/>
            </a:srgbClr>
          </a:solidFill>
        </p:grpSpPr>
        <p:sp>
          <p:nvSpPr>
            <p:cNvPr id="33" name="Rectángulo: esquinas redondeadas 12">
              <a:extLst>
                <a:ext uri="{FF2B5EF4-FFF2-40B4-BE49-F238E27FC236}">
                  <a16:creationId xmlns:a16="http://schemas.microsoft.com/office/drawing/2014/main" id="{B3A2D26E-B42B-4036-8DE1-9E8BB3D7445A}"/>
                </a:ext>
              </a:extLst>
            </p:cNvPr>
            <p:cNvSpPr/>
            <p:nvPr/>
          </p:nvSpPr>
          <p:spPr>
            <a:xfrm>
              <a:off x="-62402" y="1156682"/>
              <a:ext cx="2973294" cy="2556546"/>
            </a:xfrm>
            <a:prstGeom prst="roundRect">
              <a:avLst/>
            </a:prstGeom>
            <a:grpFill/>
            <a:ln w="19050" cap="flat" cmpd="sng" algn="ctr">
              <a:solidFill>
                <a:srgbClr val="2F5498">
                  <a:hueOff val="0"/>
                  <a:satOff val="0"/>
                  <a:lumOff val="0"/>
                  <a:alphaOff val="0"/>
                </a:srgbClr>
              </a:solidFill>
              <a:prstDash val="solid"/>
            </a:ln>
            <a:effectLst/>
          </p:spPr>
        </p:sp>
        <p:sp>
          <p:nvSpPr>
            <p:cNvPr id="34" name="Rectángulo: esquinas redondeadas 4">
              <a:extLst>
                <a:ext uri="{FF2B5EF4-FFF2-40B4-BE49-F238E27FC236}">
                  <a16:creationId xmlns:a16="http://schemas.microsoft.com/office/drawing/2014/main" id="{129E1880-5C04-4B2D-AA18-126802CDFDFF}"/>
                </a:ext>
              </a:extLst>
            </p:cNvPr>
            <p:cNvSpPr txBox="1"/>
            <p:nvPr/>
          </p:nvSpPr>
          <p:spPr>
            <a:xfrm>
              <a:off x="62397" y="1764007"/>
              <a:ext cx="2848495" cy="851793"/>
            </a:xfrm>
            <a:prstGeom prst="rect">
              <a:avLst/>
            </a:prstGeom>
            <a:grpFill/>
            <a:ln>
              <a:noFill/>
            </a:ln>
            <a:effectLst/>
          </p:spPr>
          <p:txBody>
            <a:bodyPr spcFirstLastPara="0" vert="horz" wrap="square" lIns="68580" tIns="34290" rIns="68580" bIns="34290" numCol="1" spcCol="1270" anchor="ctr" anchorCtr="0">
              <a:noAutofit/>
            </a:bodyPr>
            <a:lstStyle/>
            <a:p>
              <a:pPr marL="0" marR="0" lvl="0" indent="0" algn="ctr" defTabSz="800100" eaLnBrk="1" fontAlgn="auto" latinLnBrk="0" hangingPunct="1">
                <a:lnSpc>
                  <a:spcPct val="90000"/>
                </a:lnSpc>
                <a:spcBef>
                  <a:spcPts val="0"/>
                </a:spcBef>
                <a:spcAft>
                  <a:spcPct val="35000"/>
                </a:spcAft>
                <a:buClrTx/>
                <a:buSzTx/>
                <a:buFontTx/>
                <a:buNone/>
                <a:tabLst/>
                <a:defRPr/>
              </a:pPr>
              <a:endParaRPr kumimoji="0" lang="es-PE" sz="2000" b="1" i="0" u="none" strike="noStrike" kern="0" cap="none" spc="0" normalizeH="0" baseline="0" noProof="0" dirty="0">
                <a:ln>
                  <a:noFill/>
                </a:ln>
                <a:solidFill>
                  <a:srgbClr val="2F5498"/>
                </a:solidFill>
                <a:effectLst/>
                <a:uLnTx/>
                <a:uFillTx/>
                <a:latin typeface="Calibri" panose="020F0502020204030204"/>
                <a:ea typeface="+mn-ea"/>
                <a:cs typeface="+mn-cs"/>
              </a:endParaRPr>
            </a:p>
            <a:p>
              <a:pPr marL="0" marR="0" lvl="0" indent="0" algn="ctr" defTabSz="800100" eaLnBrk="1" fontAlgn="auto" latinLnBrk="0" hangingPunct="1">
                <a:lnSpc>
                  <a:spcPct val="90000"/>
                </a:lnSpc>
                <a:spcBef>
                  <a:spcPts val="0"/>
                </a:spcBef>
                <a:spcAft>
                  <a:spcPct val="35000"/>
                </a:spcAft>
                <a:buClrTx/>
                <a:buSzTx/>
                <a:buFontTx/>
                <a:buNone/>
                <a:tabLst/>
                <a:defRPr/>
              </a:pPr>
              <a:r>
                <a:rPr kumimoji="0" lang="es-PE" sz="1800" b="1" i="0" u="none" strike="noStrike" kern="0" cap="none" spc="0" normalizeH="0" baseline="0" noProof="0" dirty="0">
                  <a:ln>
                    <a:noFill/>
                  </a:ln>
                  <a:solidFill>
                    <a:srgbClr val="2F5498"/>
                  </a:solidFill>
                  <a:effectLst/>
                  <a:uLnTx/>
                  <a:uFillTx/>
                  <a:latin typeface="Calibri" panose="020F0502020204030204"/>
                  <a:ea typeface="+mn-ea"/>
                  <a:cs typeface="+mn-cs"/>
                </a:rPr>
                <a:t>Se han realizado 439 acciones de fiscalización FECP</a:t>
              </a:r>
            </a:p>
          </p:txBody>
        </p:sp>
      </p:grpSp>
      <p:sp>
        <p:nvSpPr>
          <p:cNvPr id="35" name="Elipse 34">
            <a:extLst>
              <a:ext uri="{FF2B5EF4-FFF2-40B4-BE49-F238E27FC236}">
                <a16:creationId xmlns:a16="http://schemas.microsoft.com/office/drawing/2014/main" id="{3A2F9DA4-9757-4D05-B515-D8EA463E5856}"/>
              </a:ext>
            </a:extLst>
          </p:cNvPr>
          <p:cNvSpPr/>
          <p:nvPr/>
        </p:nvSpPr>
        <p:spPr>
          <a:xfrm>
            <a:off x="2786052" y="3475272"/>
            <a:ext cx="2377973" cy="2284254"/>
          </a:xfrm>
          <a:prstGeom prst="ellipse">
            <a:avLst/>
          </a:prstGeom>
          <a:solidFill>
            <a:srgbClr val="FFFF00"/>
          </a:solidFill>
          <a:ln w="19050" cap="flat" cmpd="sng" algn="ctr">
            <a:solidFill>
              <a:srgbClr val="FFFF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2F5498"/>
                </a:solidFill>
                <a:effectLst/>
                <a:uLnTx/>
                <a:uFillTx/>
                <a:latin typeface="Calibri" panose="020F0502020204030204"/>
                <a:ea typeface="+mn-ea"/>
                <a:cs typeface="+mn-cs"/>
              </a:rPr>
              <a:t>Agentes fiscalizados: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2F5498"/>
                </a:solidFill>
                <a:effectLst/>
                <a:uLnTx/>
                <a:uFillTx/>
                <a:latin typeface="Calibri" panose="020F0502020204030204"/>
                <a:ea typeface="+mn-ea"/>
                <a:cs typeface="+mn-cs"/>
              </a:rPr>
              <a:t>Plantas Envasadoras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2F5498"/>
                </a:solidFill>
                <a:effectLst/>
                <a:uLnTx/>
                <a:uFillTx/>
                <a:latin typeface="Calibri" panose="020F0502020204030204"/>
                <a:ea typeface="+mn-ea"/>
                <a:cs typeface="+mn-cs"/>
              </a:rPr>
              <a:t>Plantas Abastecimiento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2F5498"/>
                </a:solidFill>
                <a:effectLst/>
                <a:uLnTx/>
                <a:uFillTx/>
                <a:latin typeface="Calibri" panose="020F0502020204030204"/>
                <a:ea typeface="+mn-ea"/>
                <a:cs typeface="+mn-cs"/>
              </a:rPr>
              <a:t>Productores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2F5498"/>
                </a:solidFill>
                <a:effectLst/>
                <a:uLnTx/>
                <a:uFillTx/>
                <a:latin typeface="Calibri" panose="020F0502020204030204"/>
                <a:ea typeface="+mn-ea"/>
                <a:cs typeface="+mn-cs"/>
              </a:rPr>
              <a:t>Distribuidores GLP</a:t>
            </a:r>
          </a:p>
        </p:txBody>
      </p:sp>
      <p:grpSp>
        <p:nvGrpSpPr>
          <p:cNvPr id="36" name="Grupo 35">
            <a:extLst>
              <a:ext uri="{FF2B5EF4-FFF2-40B4-BE49-F238E27FC236}">
                <a16:creationId xmlns:a16="http://schemas.microsoft.com/office/drawing/2014/main" id="{091915C9-F30E-4AE4-A14C-D3D9D0D03887}"/>
              </a:ext>
            </a:extLst>
          </p:cNvPr>
          <p:cNvGrpSpPr/>
          <p:nvPr/>
        </p:nvGrpSpPr>
        <p:grpSpPr>
          <a:xfrm>
            <a:off x="5563051" y="3507753"/>
            <a:ext cx="1653595" cy="2354187"/>
            <a:chOff x="-62402" y="1156682"/>
            <a:chExt cx="2973294" cy="2556546"/>
          </a:xfrm>
          <a:solidFill>
            <a:srgbClr val="65A8DE">
              <a:lumMod val="20000"/>
              <a:lumOff val="80000"/>
            </a:srgbClr>
          </a:solidFill>
        </p:grpSpPr>
        <p:sp>
          <p:nvSpPr>
            <p:cNvPr id="37" name="Rectángulo: esquinas redondeadas 12">
              <a:extLst>
                <a:ext uri="{FF2B5EF4-FFF2-40B4-BE49-F238E27FC236}">
                  <a16:creationId xmlns:a16="http://schemas.microsoft.com/office/drawing/2014/main" id="{0D760801-46C6-42A0-A124-D5C98CD46DAF}"/>
                </a:ext>
              </a:extLst>
            </p:cNvPr>
            <p:cNvSpPr/>
            <p:nvPr/>
          </p:nvSpPr>
          <p:spPr>
            <a:xfrm>
              <a:off x="-62402" y="1156682"/>
              <a:ext cx="2973294" cy="2556546"/>
            </a:xfrm>
            <a:prstGeom prst="roundRect">
              <a:avLst/>
            </a:prstGeom>
            <a:grpFill/>
            <a:ln w="19050" cap="flat" cmpd="sng" algn="ctr">
              <a:solidFill>
                <a:srgbClr val="2F5498">
                  <a:hueOff val="0"/>
                  <a:satOff val="0"/>
                  <a:lumOff val="0"/>
                  <a:alphaOff val="0"/>
                </a:srgbClr>
              </a:solidFill>
              <a:prstDash val="solid"/>
            </a:ln>
            <a:effectLst/>
          </p:spPr>
        </p:sp>
        <p:sp>
          <p:nvSpPr>
            <p:cNvPr id="38" name="Rectángulo: esquinas redondeadas 4">
              <a:extLst>
                <a:ext uri="{FF2B5EF4-FFF2-40B4-BE49-F238E27FC236}">
                  <a16:creationId xmlns:a16="http://schemas.microsoft.com/office/drawing/2014/main" id="{EA7DD004-D67E-4296-804E-2EC586928A85}"/>
                </a:ext>
              </a:extLst>
            </p:cNvPr>
            <p:cNvSpPr txBox="1"/>
            <p:nvPr/>
          </p:nvSpPr>
          <p:spPr>
            <a:xfrm>
              <a:off x="62397" y="1764007"/>
              <a:ext cx="2848495" cy="851793"/>
            </a:xfrm>
            <a:prstGeom prst="rect">
              <a:avLst/>
            </a:prstGeom>
            <a:grpFill/>
            <a:ln>
              <a:noFill/>
            </a:ln>
            <a:effectLst/>
          </p:spPr>
          <p:txBody>
            <a:bodyPr spcFirstLastPara="0" vert="horz" wrap="square" lIns="68580" tIns="34290" rIns="68580" bIns="34290" numCol="1" spcCol="1270" anchor="ctr" anchorCtr="0">
              <a:noAutofit/>
            </a:bodyPr>
            <a:lstStyle/>
            <a:p>
              <a:pPr marL="0" marR="0" lvl="0" indent="0" algn="ctr" defTabSz="800100" eaLnBrk="1" fontAlgn="auto" latinLnBrk="0" hangingPunct="1">
                <a:lnSpc>
                  <a:spcPct val="90000"/>
                </a:lnSpc>
                <a:spcBef>
                  <a:spcPts val="0"/>
                </a:spcBef>
                <a:spcAft>
                  <a:spcPct val="35000"/>
                </a:spcAft>
                <a:buClrTx/>
                <a:buSzTx/>
                <a:buFontTx/>
                <a:buNone/>
                <a:tabLst/>
                <a:defRPr/>
              </a:pPr>
              <a:endParaRPr kumimoji="0" lang="es-PE" sz="2000" b="1" i="0" u="none" strike="noStrike" kern="0" cap="none" spc="0" normalizeH="0" baseline="0" noProof="0" dirty="0">
                <a:ln>
                  <a:noFill/>
                </a:ln>
                <a:solidFill>
                  <a:srgbClr val="2F5498"/>
                </a:solidFill>
                <a:effectLst/>
                <a:uLnTx/>
                <a:uFillTx/>
                <a:latin typeface="Calibri" panose="020F0502020204030204"/>
                <a:ea typeface="+mn-ea"/>
                <a:cs typeface="+mn-cs"/>
              </a:endParaRPr>
            </a:p>
            <a:p>
              <a:pPr marL="0" marR="0" lvl="0" indent="0" algn="ctr" defTabSz="800100" eaLnBrk="1" fontAlgn="auto" latinLnBrk="0" hangingPunct="1">
                <a:lnSpc>
                  <a:spcPct val="90000"/>
                </a:lnSpc>
                <a:spcBef>
                  <a:spcPts val="0"/>
                </a:spcBef>
                <a:spcAft>
                  <a:spcPct val="35000"/>
                </a:spcAft>
                <a:buClrTx/>
                <a:buSzTx/>
                <a:buFontTx/>
                <a:buNone/>
                <a:tabLst/>
                <a:defRPr/>
              </a:pPr>
              <a:r>
                <a:rPr kumimoji="0" lang="es-PE" sz="1800" b="1" i="0" u="none" strike="noStrike" kern="0" cap="none" spc="0" normalizeH="0" baseline="0" noProof="0">
                  <a:ln>
                    <a:noFill/>
                  </a:ln>
                  <a:solidFill>
                    <a:srgbClr val="2F5498"/>
                  </a:solidFill>
                  <a:effectLst/>
                  <a:uLnTx/>
                  <a:uFillTx/>
                  <a:latin typeface="Calibri" panose="020F0502020204030204"/>
                  <a:ea typeface="+mn-ea"/>
                  <a:cs typeface="+mn-cs"/>
                </a:rPr>
                <a:t>41 </a:t>
              </a:r>
              <a:r>
                <a:rPr kumimoji="0" lang="es-PE" sz="1800" b="1" i="0" u="none" strike="noStrike" kern="0" cap="none" spc="0" normalizeH="0" baseline="0" noProof="0" dirty="0">
                  <a:ln>
                    <a:noFill/>
                  </a:ln>
                  <a:solidFill>
                    <a:srgbClr val="2F5498"/>
                  </a:solidFill>
                  <a:effectLst/>
                  <a:uLnTx/>
                  <a:uFillTx/>
                  <a:latin typeface="Calibri" panose="020F0502020204030204"/>
                  <a:ea typeface="+mn-ea"/>
                  <a:cs typeface="+mn-cs"/>
                </a:rPr>
                <a:t>procesos sancionadores.</a:t>
              </a:r>
            </a:p>
          </p:txBody>
        </p:sp>
      </p:grpSp>
      <p:sp>
        <p:nvSpPr>
          <p:cNvPr id="39" name="Flecha: a la derecha 14">
            <a:extLst>
              <a:ext uri="{FF2B5EF4-FFF2-40B4-BE49-F238E27FC236}">
                <a16:creationId xmlns:a16="http://schemas.microsoft.com/office/drawing/2014/main" id="{12CF1820-C3C7-4DCF-972C-7C2610B2BCA5}"/>
              </a:ext>
            </a:extLst>
          </p:cNvPr>
          <p:cNvSpPr/>
          <p:nvPr/>
        </p:nvSpPr>
        <p:spPr>
          <a:xfrm rot="10800000">
            <a:off x="4996282" y="4292662"/>
            <a:ext cx="555290" cy="719406"/>
          </a:xfrm>
          <a:prstGeom prst="rightArrow">
            <a:avLst>
              <a:gd name="adj1" fmla="val 50000"/>
              <a:gd name="adj2" fmla="val 50000"/>
            </a:avLst>
          </a:prstGeom>
          <a:solidFill>
            <a:srgbClr val="2F5498">
              <a:lumMod val="60000"/>
              <a:lumOff val="40000"/>
            </a:srgbClr>
          </a:solidFill>
          <a:ln w="19050" cap="flat" cmpd="sng" algn="ctr">
            <a:solidFill>
              <a:srgbClr val="2F549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srgbClr val="2F5498"/>
              </a:solidFill>
              <a:effectLst/>
              <a:uLnTx/>
              <a:uFillTx/>
              <a:latin typeface="Calibri" panose="020F0502020204030204"/>
              <a:ea typeface="+mn-ea"/>
              <a:cs typeface="+mn-cs"/>
            </a:endParaRPr>
          </a:p>
        </p:txBody>
      </p:sp>
      <p:sp>
        <p:nvSpPr>
          <p:cNvPr id="40" name="Flecha: a la derecha 14">
            <a:extLst>
              <a:ext uri="{FF2B5EF4-FFF2-40B4-BE49-F238E27FC236}">
                <a16:creationId xmlns:a16="http://schemas.microsoft.com/office/drawing/2014/main" id="{2D129538-4B22-4337-9834-C8DFF57C242F}"/>
              </a:ext>
            </a:extLst>
          </p:cNvPr>
          <p:cNvSpPr/>
          <p:nvPr/>
        </p:nvSpPr>
        <p:spPr>
          <a:xfrm>
            <a:off x="2456746" y="4289677"/>
            <a:ext cx="555290" cy="719406"/>
          </a:xfrm>
          <a:prstGeom prst="rightArrow">
            <a:avLst>
              <a:gd name="adj1" fmla="val 50000"/>
              <a:gd name="adj2" fmla="val 50000"/>
            </a:avLst>
          </a:prstGeom>
          <a:solidFill>
            <a:srgbClr val="2F5498">
              <a:lumMod val="60000"/>
              <a:lumOff val="40000"/>
            </a:srgbClr>
          </a:solidFill>
          <a:ln w="19050" cap="flat" cmpd="sng" algn="ctr">
            <a:solidFill>
              <a:srgbClr val="2F549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srgbClr val="2F549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97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esquinas redondeadas 7">
            <a:extLst>
              <a:ext uri="{FF2B5EF4-FFF2-40B4-BE49-F238E27FC236}">
                <a16:creationId xmlns:a16="http://schemas.microsoft.com/office/drawing/2014/main" id="{34EB65DD-01F7-46EE-9163-E8869BC902C1}"/>
              </a:ext>
            </a:extLst>
          </p:cNvPr>
          <p:cNvSpPr/>
          <p:nvPr/>
        </p:nvSpPr>
        <p:spPr>
          <a:xfrm>
            <a:off x="551384" y="980728"/>
            <a:ext cx="10513168" cy="6469856"/>
          </a:xfrm>
          <a:prstGeom prst="roundRect">
            <a:avLst/>
          </a:prstGeom>
          <a:noFill/>
        </p:spPr>
        <p:txBody>
          <a:bodyPr wrap="square" rtlCol="0">
            <a:spAutoFit/>
          </a:bodyPr>
          <a:lstStyle/>
          <a:p>
            <a:pPr marL="285750" indent="-285750" algn="just">
              <a:buFont typeface="Arial" panose="020B0604020202020204" pitchFamily="34" charset="0"/>
              <a:buChar char="•"/>
            </a:pPr>
            <a:r>
              <a:rPr lang="es-ES" sz="2200" dirty="0">
                <a:solidFill>
                  <a:srgbClr val="144D8D"/>
                </a:solidFill>
                <a:latin typeface="Calibri" pitchFamily="34" charset="0"/>
                <a:cs typeface="Arial" charset="0"/>
              </a:rPr>
              <a:t>La salida del GLP-G del FEPC (31.03.2023) ocasionó que exista distorsión de precios en el mercado de GLP, generando diferencias importantes entre el GLP-E y GLP-G.</a:t>
            </a:r>
          </a:p>
          <a:p>
            <a:pPr marL="742950" lvl="1" indent="-285750" algn="just" fontAlgn="base">
              <a:spcBef>
                <a:spcPct val="0"/>
              </a:spcBef>
              <a:spcAft>
                <a:spcPct val="0"/>
              </a:spcAft>
              <a:buFont typeface="Arial" panose="020B0604020202020204" pitchFamily="34" charset="0"/>
              <a:buChar char="•"/>
            </a:pPr>
            <a:endParaRPr lang="es-ES" sz="2200" dirty="0">
              <a:solidFill>
                <a:srgbClr val="144D8D"/>
              </a:solidFill>
              <a:latin typeface="Calibri" pitchFamily="34" charset="0"/>
              <a:cs typeface="Arial" charset="0"/>
            </a:endParaRPr>
          </a:p>
          <a:p>
            <a:pPr marL="285750" indent="-285750" algn="just">
              <a:buFont typeface="Arial" panose="020B0604020202020204" pitchFamily="34" charset="0"/>
              <a:buChar char="•"/>
            </a:pPr>
            <a:r>
              <a:rPr lang="es-ES" sz="2200" dirty="0">
                <a:solidFill>
                  <a:srgbClr val="144D8D"/>
                </a:solidFill>
                <a:latin typeface="Calibri" pitchFamily="34" charset="0"/>
                <a:cs typeface="Arial" charset="0"/>
              </a:rPr>
              <a:t>Osinergmin ha iniciado procedimientos sancionadores donde se ha detectado incumplimientos a la normativa. Estos expedientes siguen el correspondiente procedimiento administrativo sancionador.</a:t>
            </a:r>
          </a:p>
          <a:p>
            <a:pPr marL="742950" lvl="1" indent="-285750" algn="just" fontAlgn="base">
              <a:spcBef>
                <a:spcPct val="0"/>
              </a:spcBef>
              <a:spcAft>
                <a:spcPct val="0"/>
              </a:spcAft>
              <a:buFont typeface="Arial" panose="020B0604020202020204" pitchFamily="34" charset="0"/>
              <a:buChar char="•"/>
            </a:pPr>
            <a:endParaRPr lang="es-ES" sz="2200" dirty="0">
              <a:solidFill>
                <a:srgbClr val="144D8D"/>
              </a:solidFill>
              <a:latin typeface="Calibri" pitchFamily="34" charset="0"/>
              <a:cs typeface="Arial" charset="0"/>
            </a:endParaRPr>
          </a:p>
          <a:p>
            <a:pPr marL="285750" indent="-285750" algn="just">
              <a:buFont typeface="Arial" panose="020B0604020202020204" pitchFamily="34" charset="0"/>
              <a:buChar char="•"/>
            </a:pPr>
            <a:r>
              <a:rPr lang="es-ES" sz="2200" dirty="0">
                <a:solidFill>
                  <a:srgbClr val="144D8D"/>
                </a:solidFill>
                <a:latin typeface="Calibri" pitchFamily="34" charset="0"/>
                <a:cs typeface="Arial" charset="0"/>
              </a:rPr>
              <a:t>Osinergmin ha manifestado en diversas comunicaciones, a las entidades competentes, que no es recomendable que exista diferenciación entre el GLP-E y GLP-G, a fin de evitar la comercialización inadecuada de cada producto.</a:t>
            </a:r>
          </a:p>
          <a:p>
            <a:pPr marL="742950" lvl="1" indent="-285750" algn="just" fontAlgn="base">
              <a:spcBef>
                <a:spcPct val="0"/>
              </a:spcBef>
              <a:spcAft>
                <a:spcPct val="0"/>
              </a:spcAft>
              <a:buFont typeface="Arial" panose="020B0604020202020204" pitchFamily="34" charset="0"/>
              <a:buChar char="•"/>
            </a:pPr>
            <a:endParaRPr lang="es-ES" sz="2200" dirty="0">
              <a:solidFill>
                <a:srgbClr val="144D8D"/>
              </a:solidFill>
              <a:latin typeface="Calibri" pitchFamily="34" charset="0"/>
              <a:cs typeface="Arial" charset="0"/>
            </a:endParaRPr>
          </a:p>
          <a:p>
            <a:pPr marL="285750" indent="-285750" algn="just">
              <a:buFont typeface="Arial" panose="020B0604020202020204" pitchFamily="34" charset="0"/>
              <a:buChar char="•"/>
            </a:pPr>
            <a:r>
              <a:rPr lang="es-ES" sz="2200" dirty="0">
                <a:solidFill>
                  <a:srgbClr val="144D8D"/>
                </a:solidFill>
                <a:latin typeface="Calibri" pitchFamily="34" charset="0"/>
                <a:cs typeface="Arial" charset="0"/>
              </a:rPr>
              <a:t>La Fiscalización FEPC se está permanentemente innovando la forma de supervisión con el uso de herramientas tecnológicas como el SCOP y mecanismos de tele-vigilancia, de forma de mejorar la eficacia de la supervisión.</a:t>
            </a:r>
          </a:p>
          <a:p>
            <a:pPr marL="742950" lvl="1" indent="-285750" fontAlgn="base">
              <a:spcBef>
                <a:spcPct val="0"/>
              </a:spcBef>
              <a:spcAft>
                <a:spcPct val="0"/>
              </a:spcAft>
              <a:buFont typeface="Arial" panose="020B0604020202020204" pitchFamily="34" charset="0"/>
              <a:buChar char="•"/>
            </a:pPr>
            <a:endParaRPr lang="es-ES" sz="2200" dirty="0">
              <a:solidFill>
                <a:srgbClr val="144D8D"/>
              </a:solidFill>
              <a:latin typeface="Calibri" pitchFamily="34" charset="0"/>
              <a:cs typeface="Arial" charset="0"/>
            </a:endParaRPr>
          </a:p>
          <a:p>
            <a:pPr marL="742950" lvl="1" indent="-285750" fontAlgn="base">
              <a:spcBef>
                <a:spcPct val="0"/>
              </a:spcBef>
              <a:spcAft>
                <a:spcPct val="0"/>
              </a:spcAft>
              <a:buFont typeface="Arial" panose="020B0604020202020204" pitchFamily="34" charset="0"/>
              <a:buChar char="•"/>
            </a:pPr>
            <a:endParaRPr lang="es-ES" sz="2200" dirty="0">
              <a:solidFill>
                <a:schemeClr val="tx1"/>
              </a:solidFill>
              <a:latin typeface="Calibri" pitchFamily="34" charset="0"/>
              <a:cs typeface="Arial" charset="0"/>
            </a:endParaRPr>
          </a:p>
          <a:p>
            <a:pPr lvl="1" fontAlgn="base">
              <a:spcBef>
                <a:spcPct val="0"/>
              </a:spcBef>
              <a:spcAft>
                <a:spcPct val="0"/>
              </a:spcAft>
            </a:pPr>
            <a:endParaRPr lang="es-PE" sz="2200" dirty="0">
              <a:solidFill>
                <a:schemeClr val="tx1"/>
              </a:solidFill>
              <a:latin typeface="Calibri" pitchFamily="34" charset="0"/>
              <a:cs typeface="Arial" charset="0"/>
            </a:endParaRPr>
          </a:p>
        </p:txBody>
      </p:sp>
      <p:sp>
        <p:nvSpPr>
          <p:cNvPr id="42" name="CuadroTexto 41">
            <a:extLst>
              <a:ext uri="{FF2B5EF4-FFF2-40B4-BE49-F238E27FC236}">
                <a16:creationId xmlns:a16="http://schemas.microsoft.com/office/drawing/2014/main" id="{E0D9E57F-5FBB-412C-AA37-7156D178C700}"/>
              </a:ext>
            </a:extLst>
          </p:cNvPr>
          <p:cNvSpPr txBox="1"/>
          <p:nvPr/>
        </p:nvSpPr>
        <p:spPr>
          <a:xfrm>
            <a:off x="4064071" y="560928"/>
            <a:ext cx="316835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sz="2800" b="1" i="0" u="none" strike="noStrike" kern="1200" cap="none" spc="0" normalizeH="0" baseline="0" noProof="0" dirty="0">
                <a:ln>
                  <a:noFill/>
                </a:ln>
                <a:solidFill>
                  <a:srgbClr val="144D8D"/>
                </a:solidFill>
                <a:effectLst/>
                <a:uLnTx/>
                <a:uFillTx/>
                <a:latin typeface="Calibri" pitchFamily="34" charset="0"/>
                <a:ea typeface="+mn-ea"/>
                <a:cs typeface="Arial" charset="0"/>
              </a:rPr>
              <a:t>Sobre el FEPC - GLP</a:t>
            </a:r>
          </a:p>
        </p:txBody>
      </p:sp>
      <p:grpSp>
        <p:nvGrpSpPr>
          <p:cNvPr id="43" name="Grupo 42">
            <a:extLst>
              <a:ext uri="{FF2B5EF4-FFF2-40B4-BE49-F238E27FC236}">
                <a16:creationId xmlns:a16="http://schemas.microsoft.com/office/drawing/2014/main" id="{FE5F3940-C78D-4F12-8ED1-C1FD44ABEA82}"/>
              </a:ext>
            </a:extLst>
          </p:cNvPr>
          <p:cNvGrpSpPr/>
          <p:nvPr/>
        </p:nvGrpSpPr>
        <p:grpSpPr>
          <a:xfrm>
            <a:off x="4799856" y="1034828"/>
            <a:ext cx="2088232" cy="49320"/>
            <a:chOff x="971600" y="3031011"/>
            <a:chExt cx="6710561" cy="45719"/>
          </a:xfrm>
        </p:grpSpPr>
        <p:sp>
          <p:nvSpPr>
            <p:cNvPr id="44" name="Rectángulo 43">
              <a:extLst>
                <a:ext uri="{FF2B5EF4-FFF2-40B4-BE49-F238E27FC236}">
                  <a16:creationId xmlns:a16="http://schemas.microsoft.com/office/drawing/2014/main" id="{087ECE6D-C8D7-4B12-8E7E-0F6B4E7BAEA9}"/>
                </a:ext>
              </a:extLst>
            </p:cNvPr>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45" name="Rectángulo 44">
              <a:extLst>
                <a:ext uri="{FF2B5EF4-FFF2-40B4-BE49-F238E27FC236}">
                  <a16:creationId xmlns:a16="http://schemas.microsoft.com/office/drawing/2014/main" id="{24FDF652-2183-4922-BC97-0CA2C6110003}"/>
                </a:ext>
              </a:extLst>
            </p:cNvPr>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46" name="Rectángulo 45">
              <a:extLst>
                <a:ext uri="{FF2B5EF4-FFF2-40B4-BE49-F238E27FC236}">
                  <a16:creationId xmlns:a16="http://schemas.microsoft.com/office/drawing/2014/main" id="{FC8E1E14-57E1-44CA-BB44-3651C97DD0F8}"/>
                </a:ext>
              </a:extLst>
            </p:cNvPr>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47" name="Rectángulo 46">
              <a:extLst>
                <a:ext uri="{FF2B5EF4-FFF2-40B4-BE49-F238E27FC236}">
                  <a16:creationId xmlns:a16="http://schemas.microsoft.com/office/drawing/2014/main" id="{3A7F911E-420E-4E94-9128-500A937DBC4C}"/>
                </a:ext>
              </a:extLst>
            </p:cNvPr>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Tree>
    <p:extLst>
      <p:ext uri="{BB962C8B-B14F-4D97-AF65-F5344CB8AC3E}">
        <p14:creationId xmlns:p14="http://schemas.microsoft.com/office/powerpoint/2010/main" val="1033234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PE" sz="3600" dirty="0"/>
              <a:t>Muchas gracias</a:t>
            </a:r>
          </a:p>
        </p:txBody>
      </p:sp>
    </p:spTree>
    <p:extLst>
      <p:ext uri="{BB962C8B-B14F-4D97-AF65-F5344CB8AC3E}">
        <p14:creationId xmlns:p14="http://schemas.microsoft.com/office/powerpoint/2010/main" val="1856254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041141" y="786250"/>
            <a:ext cx="9634086" cy="387798"/>
          </a:xfrm>
        </p:spPr>
        <p:txBody>
          <a:bodyPr wrap="square" lIns="0" tIns="0" rIns="0" bIns="0" anchor="t">
            <a:spAutoFit/>
          </a:bodyPr>
          <a:lstStyle/>
          <a:p>
            <a:r>
              <a:rPr lang="es-ES" sz="2800" b="1" dirty="0">
                <a:solidFill>
                  <a:srgbClr val="144D8D"/>
                </a:solidFill>
                <a:latin typeface="Calibri" pitchFamily="34" charset="0"/>
                <a:ea typeface="+mn-ea"/>
                <a:cs typeface="Arial" charset="0"/>
              </a:rPr>
              <a:t>Funciones del Osinergmin</a:t>
            </a:r>
          </a:p>
        </p:txBody>
      </p:sp>
      <p:grpSp>
        <p:nvGrpSpPr>
          <p:cNvPr id="30" name="Grupo 29">
            <a:extLst>
              <a:ext uri="{FF2B5EF4-FFF2-40B4-BE49-F238E27FC236}">
                <a16:creationId xmlns:a16="http://schemas.microsoft.com/office/drawing/2014/main" id="{CFCB412D-2F56-4A1F-A394-49C180BD28D6}"/>
              </a:ext>
            </a:extLst>
          </p:cNvPr>
          <p:cNvGrpSpPr/>
          <p:nvPr/>
        </p:nvGrpSpPr>
        <p:grpSpPr>
          <a:xfrm>
            <a:off x="759600" y="1535071"/>
            <a:ext cx="9600724" cy="4756630"/>
            <a:chOff x="717292" y="833833"/>
            <a:chExt cx="9600724" cy="4756630"/>
          </a:xfrm>
        </p:grpSpPr>
        <p:sp>
          <p:nvSpPr>
            <p:cNvPr id="31" name="Freeform: Shape 526">
              <a:extLst>
                <a:ext uri="{FF2B5EF4-FFF2-40B4-BE49-F238E27FC236}">
                  <a16:creationId xmlns:a16="http://schemas.microsoft.com/office/drawing/2014/main" id="{15AB9AF7-EFFF-4053-A460-81EC018BB44B}"/>
                </a:ext>
              </a:extLst>
            </p:cNvPr>
            <p:cNvSpPr/>
            <p:nvPr/>
          </p:nvSpPr>
          <p:spPr>
            <a:xfrm>
              <a:off x="5224967" y="888302"/>
              <a:ext cx="1222744" cy="1118720"/>
            </a:xfrm>
            <a:custGeom>
              <a:avLst/>
              <a:gdLst/>
              <a:ahLst/>
              <a:cxnLst>
                <a:cxn ang="3cd4">
                  <a:pos x="hc" y="t"/>
                </a:cxn>
                <a:cxn ang="cd2">
                  <a:pos x="l" y="vc"/>
                </a:cxn>
                <a:cxn ang="cd4">
                  <a:pos x="hc" y="b"/>
                </a:cxn>
                <a:cxn ang="0">
                  <a:pos x="r" y="vc"/>
                </a:cxn>
              </a:cxnLst>
              <a:rect l="l" t="t" r="r" b="b"/>
              <a:pathLst>
                <a:path w="1964" h="1797">
                  <a:moveTo>
                    <a:pt x="1208" y="1491"/>
                  </a:moveTo>
                  <a:lnTo>
                    <a:pt x="1739" y="1797"/>
                  </a:lnTo>
                  <a:lnTo>
                    <a:pt x="1856" y="1729"/>
                  </a:lnTo>
                  <a:cubicBezTo>
                    <a:pt x="1923" y="1691"/>
                    <a:pt x="1964" y="1620"/>
                    <a:pt x="1964" y="1543"/>
                  </a:cubicBezTo>
                  <a:lnTo>
                    <a:pt x="1964" y="658"/>
                  </a:lnTo>
                  <a:cubicBezTo>
                    <a:pt x="1964" y="581"/>
                    <a:pt x="1923" y="510"/>
                    <a:pt x="1856" y="471"/>
                  </a:cubicBezTo>
                  <a:lnTo>
                    <a:pt x="1090" y="28"/>
                  </a:lnTo>
                  <a:cubicBezTo>
                    <a:pt x="1023" y="-9"/>
                    <a:pt x="941" y="-9"/>
                    <a:pt x="874" y="28"/>
                  </a:cubicBezTo>
                  <a:lnTo>
                    <a:pt x="108" y="471"/>
                  </a:lnTo>
                  <a:cubicBezTo>
                    <a:pt x="41" y="510"/>
                    <a:pt x="0" y="581"/>
                    <a:pt x="0" y="658"/>
                  </a:cubicBezTo>
                  <a:lnTo>
                    <a:pt x="0" y="1543"/>
                  </a:lnTo>
                  <a:cubicBezTo>
                    <a:pt x="0" y="1620"/>
                    <a:pt x="41" y="1691"/>
                    <a:pt x="108" y="1729"/>
                  </a:cubicBezTo>
                  <a:lnTo>
                    <a:pt x="226" y="1797"/>
                  </a:lnTo>
                  <a:lnTo>
                    <a:pt x="755" y="1491"/>
                  </a:lnTo>
                  <a:cubicBezTo>
                    <a:pt x="896" y="1411"/>
                    <a:pt x="1068" y="1411"/>
                    <a:pt x="1208" y="1491"/>
                  </a:cubicBezTo>
                  <a:close/>
                </a:path>
              </a:pathLst>
            </a:custGeom>
            <a:solidFill>
              <a:srgbClr val="87C143"/>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32" name="Freeform: Shape 527">
              <a:extLst>
                <a:ext uri="{FF2B5EF4-FFF2-40B4-BE49-F238E27FC236}">
                  <a16:creationId xmlns:a16="http://schemas.microsoft.com/office/drawing/2014/main" id="{C393E5B5-5C3B-4C0A-8607-F27D91D8452A}"/>
                </a:ext>
              </a:extLst>
            </p:cNvPr>
            <p:cNvSpPr/>
            <p:nvPr/>
          </p:nvSpPr>
          <p:spPr>
            <a:xfrm>
              <a:off x="3843383" y="1693085"/>
              <a:ext cx="1223367" cy="1369749"/>
            </a:xfrm>
            <a:custGeom>
              <a:avLst/>
              <a:gdLst/>
              <a:ahLst/>
              <a:cxnLst>
                <a:cxn ang="3cd4">
                  <a:pos x="hc" y="t"/>
                </a:cxn>
                <a:cxn ang="cd2">
                  <a:pos x="l" y="vc"/>
                </a:cxn>
                <a:cxn ang="cd4">
                  <a:pos x="hc" y="b"/>
                </a:cxn>
                <a:cxn ang="0">
                  <a:pos x="r" y="vc"/>
                </a:cxn>
              </a:cxnLst>
              <a:rect l="l" t="t" r="r" b="b"/>
              <a:pathLst>
                <a:path w="1965" h="2200">
                  <a:moveTo>
                    <a:pt x="1364" y="1128"/>
                  </a:moveTo>
                  <a:lnTo>
                    <a:pt x="1965" y="782"/>
                  </a:lnTo>
                  <a:lnTo>
                    <a:pt x="1965" y="657"/>
                  </a:lnTo>
                  <a:cubicBezTo>
                    <a:pt x="1965" y="580"/>
                    <a:pt x="1923" y="509"/>
                    <a:pt x="1857" y="471"/>
                  </a:cubicBezTo>
                  <a:lnTo>
                    <a:pt x="1090" y="28"/>
                  </a:lnTo>
                  <a:cubicBezTo>
                    <a:pt x="1024" y="-9"/>
                    <a:pt x="942" y="-9"/>
                    <a:pt x="875" y="28"/>
                  </a:cubicBezTo>
                  <a:lnTo>
                    <a:pt x="109" y="471"/>
                  </a:lnTo>
                  <a:cubicBezTo>
                    <a:pt x="42" y="509"/>
                    <a:pt x="0" y="580"/>
                    <a:pt x="0" y="657"/>
                  </a:cubicBezTo>
                  <a:lnTo>
                    <a:pt x="0" y="1542"/>
                  </a:lnTo>
                  <a:cubicBezTo>
                    <a:pt x="0" y="1619"/>
                    <a:pt x="42" y="1690"/>
                    <a:pt x="109" y="1729"/>
                  </a:cubicBezTo>
                  <a:lnTo>
                    <a:pt x="875" y="2172"/>
                  </a:lnTo>
                  <a:cubicBezTo>
                    <a:pt x="942" y="2210"/>
                    <a:pt x="1024" y="2210"/>
                    <a:pt x="1090" y="2172"/>
                  </a:cubicBezTo>
                  <a:lnTo>
                    <a:pt x="1137" y="2144"/>
                  </a:lnTo>
                  <a:lnTo>
                    <a:pt x="1137" y="1521"/>
                  </a:lnTo>
                  <a:cubicBezTo>
                    <a:pt x="1137" y="1359"/>
                    <a:pt x="1224" y="1210"/>
                    <a:pt x="1364" y="1128"/>
                  </a:cubicBezTo>
                  <a:close/>
                </a:path>
              </a:pathLst>
            </a:custGeom>
            <a:solidFill>
              <a:srgbClr val="C3C8CE"/>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33" name="Freeform: Shape 528">
              <a:extLst>
                <a:ext uri="{FF2B5EF4-FFF2-40B4-BE49-F238E27FC236}">
                  <a16:creationId xmlns:a16="http://schemas.microsoft.com/office/drawing/2014/main" id="{6088DE04-A7E5-4C8E-9A58-80E2FAC6BD25}"/>
                </a:ext>
              </a:extLst>
            </p:cNvPr>
            <p:cNvSpPr/>
            <p:nvPr/>
          </p:nvSpPr>
          <p:spPr>
            <a:xfrm>
              <a:off x="6605304" y="1693085"/>
              <a:ext cx="1223367" cy="1369749"/>
            </a:xfrm>
            <a:custGeom>
              <a:avLst/>
              <a:gdLst/>
              <a:ahLst/>
              <a:cxnLst>
                <a:cxn ang="3cd4">
                  <a:pos x="hc" y="t"/>
                </a:cxn>
                <a:cxn ang="cd2">
                  <a:pos x="l" y="vc"/>
                </a:cxn>
                <a:cxn ang="cd4">
                  <a:pos x="hc" y="b"/>
                </a:cxn>
                <a:cxn ang="0">
                  <a:pos x="r" y="vc"/>
                </a:cxn>
              </a:cxnLst>
              <a:rect l="l" t="t" r="r" b="b"/>
              <a:pathLst>
                <a:path w="1965" h="2200">
                  <a:moveTo>
                    <a:pt x="828" y="1521"/>
                  </a:moveTo>
                  <a:lnTo>
                    <a:pt x="828" y="2144"/>
                  </a:lnTo>
                  <a:lnTo>
                    <a:pt x="875" y="2172"/>
                  </a:lnTo>
                  <a:cubicBezTo>
                    <a:pt x="942" y="2210"/>
                    <a:pt x="1024" y="2210"/>
                    <a:pt x="1090" y="2172"/>
                  </a:cubicBezTo>
                  <a:lnTo>
                    <a:pt x="1857" y="1729"/>
                  </a:lnTo>
                  <a:cubicBezTo>
                    <a:pt x="1923" y="1690"/>
                    <a:pt x="1965" y="1619"/>
                    <a:pt x="1965" y="1542"/>
                  </a:cubicBezTo>
                  <a:lnTo>
                    <a:pt x="1965" y="657"/>
                  </a:lnTo>
                  <a:cubicBezTo>
                    <a:pt x="1965" y="580"/>
                    <a:pt x="1923" y="509"/>
                    <a:pt x="1857" y="471"/>
                  </a:cubicBezTo>
                  <a:lnTo>
                    <a:pt x="1090" y="28"/>
                  </a:lnTo>
                  <a:cubicBezTo>
                    <a:pt x="1024" y="-9"/>
                    <a:pt x="942" y="-9"/>
                    <a:pt x="875" y="28"/>
                  </a:cubicBezTo>
                  <a:lnTo>
                    <a:pt x="109" y="471"/>
                  </a:lnTo>
                  <a:cubicBezTo>
                    <a:pt x="42" y="509"/>
                    <a:pt x="0" y="580"/>
                    <a:pt x="0" y="657"/>
                  </a:cubicBezTo>
                  <a:lnTo>
                    <a:pt x="0" y="782"/>
                  </a:lnTo>
                  <a:lnTo>
                    <a:pt x="601" y="1128"/>
                  </a:lnTo>
                  <a:cubicBezTo>
                    <a:pt x="741" y="1210"/>
                    <a:pt x="828" y="1359"/>
                    <a:pt x="828" y="1521"/>
                  </a:cubicBezTo>
                  <a:close/>
                </a:path>
              </a:pathLst>
            </a:custGeom>
            <a:solidFill>
              <a:srgbClr val="51AF8B"/>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34" name="Freeform: Shape 529">
              <a:extLst>
                <a:ext uri="{FF2B5EF4-FFF2-40B4-BE49-F238E27FC236}">
                  <a16:creationId xmlns:a16="http://schemas.microsoft.com/office/drawing/2014/main" id="{7FF66975-3863-4C81-AB49-8F1EA7D5864B}"/>
                </a:ext>
              </a:extLst>
            </p:cNvPr>
            <p:cNvSpPr/>
            <p:nvPr/>
          </p:nvSpPr>
          <p:spPr>
            <a:xfrm>
              <a:off x="5365740" y="1780291"/>
              <a:ext cx="941818" cy="479007"/>
            </a:xfrm>
            <a:custGeom>
              <a:avLst/>
              <a:gdLst/>
              <a:ahLst/>
              <a:cxnLst>
                <a:cxn ang="3cd4">
                  <a:pos x="hc" y="t"/>
                </a:cxn>
                <a:cxn ang="cd2">
                  <a:pos x="l" y="vc"/>
                </a:cxn>
                <a:cxn ang="cd4">
                  <a:pos x="hc" y="b"/>
                </a:cxn>
                <a:cxn ang="0">
                  <a:pos x="r" y="vc"/>
                </a:cxn>
              </a:cxnLst>
              <a:rect l="l" t="t" r="r" b="b"/>
              <a:pathLst>
                <a:path w="1513" h="770">
                  <a:moveTo>
                    <a:pt x="864" y="741"/>
                  </a:moveTo>
                  <a:lnTo>
                    <a:pt x="1513" y="366"/>
                  </a:lnTo>
                  <a:lnTo>
                    <a:pt x="982" y="60"/>
                  </a:lnTo>
                  <a:cubicBezTo>
                    <a:pt x="842" y="-20"/>
                    <a:pt x="670" y="-20"/>
                    <a:pt x="529" y="60"/>
                  </a:cubicBezTo>
                  <a:lnTo>
                    <a:pt x="0" y="366"/>
                  </a:lnTo>
                  <a:lnTo>
                    <a:pt x="648" y="741"/>
                  </a:lnTo>
                  <a:cubicBezTo>
                    <a:pt x="715" y="780"/>
                    <a:pt x="797" y="780"/>
                    <a:pt x="864" y="741"/>
                  </a:cubicBezTo>
                  <a:close/>
                </a:path>
              </a:pathLst>
            </a:custGeom>
            <a:solidFill>
              <a:srgbClr val="FFFFFF">
                <a:lumMod val="85000"/>
                <a:alpha val="60000"/>
              </a:srgbClr>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35" name="Freeform: Shape 530">
              <a:extLst>
                <a:ext uri="{FF2B5EF4-FFF2-40B4-BE49-F238E27FC236}">
                  <a16:creationId xmlns:a16="http://schemas.microsoft.com/office/drawing/2014/main" id="{5B385A3A-724B-492F-A09E-1E242F57687B}"/>
                </a:ext>
              </a:extLst>
            </p:cNvPr>
            <p:cNvSpPr/>
            <p:nvPr/>
          </p:nvSpPr>
          <p:spPr>
            <a:xfrm>
              <a:off x="4551614" y="2180812"/>
              <a:ext cx="515135" cy="847761"/>
            </a:xfrm>
            <a:custGeom>
              <a:avLst/>
              <a:gdLst/>
              <a:ahLst/>
              <a:cxnLst>
                <a:cxn ang="3cd4">
                  <a:pos x="hc" y="t"/>
                </a:cxn>
                <a:cxn ang="cd2">
                  <a:pos x="l" y="vc"/>
                </a:cxn>
                <a:cxn ang="cd4">
                  <a:pos x="hc" y="b"/>
                </a:cxn>
                <a:cxn ang="0">
                  <a:pos x="r" y="vc"/>
                </a:cxn>
              </a:cxnLst>
              <a:rect l="l" t="t" r="r" b="b"/>
              <a:pathLst>
                <a:path w="828" h="1362">
                  <a:moveTo>
                    <a:pt x="828" y="760"/>
                  </a:moveTo>
                  <a:lnTo>
                    <a:pt x="828" y="0"/>
                  </a:lnTo>
                  <a:lnTo>
                    <a:pt x="227" y="346"/>
                  </a:lnTo>
                  <a:cubicBezTo>
                    <a:pt x="87" y="428"/>
                    <a:pt x="0" y="577"/>
                    <a:pt x="0" y="739"/>
                  </a:cubicBezTo>
                  <a:lnTo>
                    <a:pt x="0" y="1362"/>
                  </a:lnTo>
                  <a:lnTo>
                    <a:pt x="720" y="947"/>
                  </a:lnTo>
                  <a:cubicBezTo>
                    <a:pt x="786" y="908"/>
                    <a:pt x="828" y="837"/>
                    <a:pt x="828" y="760"/>
                  </a:cubicBezTo>
                  <a:close/>
                </a:path>
              </a:pathLst>
            </a:custGeom>
            <a:solidFill>
              <a:srgbClr val="FFFFFF">
                <a:lumMod val="85000"/>
                <a:alpha val="60000"/>
              </a:srgbClr>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36" name="Freeform: Shape 531">
              <a:extLst>
                <a:ext uri="{FF2B5EF4-FFF2-40B4-BE49-F238E27FC236}">
                  <a16:creationId xmlns:a16="http://schemas.microsoft.com/office/drawing/2014/main" id="{8685051D-4BDB-45E0-9F55-86FB7658A12C}"/>
                </a:ext>
              </a:extLst>
            </p:cNvPr>
            <p:cNvSpPr/>
            <p:nvPr/>
          </p:nvSpPr>
          <p:spPr>
            <a:xfrm>
              <a:off x="6605304" y="2180812"/>
              <a:ext cx="515135" cy="847761"/>
            </a:xfrm>
            <a:custGeom>
              <a:avLst/>
              <a:gdLst/>
              <a:ahLst/>
              <a:cxnLst>
                <a:cxn ang="3cd4">
                  <a:pos x="hc" y="t"/>
                </a:cxn>
                <a:cxn ang="cd2">
                  <a:pos x="l" y="vc"/>
                </a:cxn>
                <a:cxn ang="cd4">
                  <a:pos x="hc" y="b"/>
                </a:cxn>
                <a:cxn ang="0">
                  <a:pos x="r" y="vc"/>
                </a:cxn>
              </a:cxnLst>
              <a:rect l="l" t="t" r="r" b="b"/>
              <a:pathLst>
                <a:path w="828" h="1362">
                  <a:moveTo>
                    <a:pt x="109" y="947"/>
                  </a:moveTo>
                  <a:lnTo>
                    <a:pt x="828" y="1362"/>
                  </a:lnTo>
                  <a:lnTo>
                    <a:pt x="828" y="739"/>
                  </a:lnTo>
                  <a:cubicBezTo>
                    <a:pt x="828" y="577"/>
                    <a:pt x="741" y="428"/>
                    <a:pt x="601" y="346"/>
                  </a:cubicBezTo>
                  <a:lnTo>
                    <a:pt x="0" y="0"/>
                  </a:lnTo>
                  <a:lnTo>
                    <a:pt x="0" y="760"/>
                  </a:lnTo>
                  <a:cubicBezTo>
                    <a:pt x="0" y="837"/>
                    <a:pt x="42" y="908"/>
                    <a:pt x="109" y="947"/>
                  </a:cubicBezTo>
                  <a:close/>
                </a:path>
              </a:pathLst>
            </a:custGeom>
            <a:solidFill>
              <a:srgbClr val="FFFFFF">
                <a:lumMod val="85000"/>
                <a:alpha val="60000"/>
              </a:srgbClr>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37" name="Freeform: Shape 532">
              <a:extLst>
                <a:ext uri="{FF2B5EF4-FFF2-40B4-BE49-F238E27FC236}">
                  <a16:creationId xmlns:a16="http://schemas.microsoft.com/office/drawing/2014/main" id="{9844724B-B30E-4D3C-A818-5EEF62B9EB0C}"/>
                </a:ext>
              </a:extLst>
            </p:cNvPr>
            <p:cNvSpPr/>
            <p:nvPr/>
          </p:nvSpPr>
          <p:spPr>
            <a:xfrm>
              <a:off x="5224967" y="4430712"/>
              <a:ext cx="1222744" cy="1119343"/>
            </a:xfrm>
            <a:custGeom>
              <a:avLst/>
              <a:gdLst/>
              <a:ahLst/>
              <a:cxnLst>
                <a:cxn ang="3cd4">
                  <a:pos x="hc" y="t"/>
                </a:cxn>
                <a:cxn ang="cd2">
                  <a:pos x="l" y="vc"/>
                </a:cxn>
                <a:cxn ang="cd4">
                  <a:pos x="hc" y="b"/>
                </a:cxn>
                <a:cxn ang="0">
                  <a:pos x="r" y="vc"/>
                </a:cxn>
              </a:cxnLst>
              <a:rect l="l" t="t" r="r" b="b"/>
              <a:pathLst>
                <a:path w="1964" h="1798">
                  <a:moveTo>
                    <a:pt x="755" y="306"/>
                  </a:moveTo>
                  <a:lnTo>
                    <a:pt x="226" y="0"/>
                  </a:lnTo>
                  <a:lnTo>
                    <a:pt x="108" y="68"/>
                  </a:lnTo>
                  <a:cubicBezTo>
                    <a:pt x="41" y="107"/>
                    <a:pt x="0" y="178"/>
                    <a:pt x="0" y="255"/>
                  </a:cubicBezTo>
                  <a:lnTo>
                    <a:pt x="0" y="1140"/>
                  </a:lnTo>
                  <a:cubicBezTo>
                    <a:pt x="0" y="1217"/>
                    <a:pt x="41" y="1288"/>
                    <a:pt x="108" y="1327"/>
                  </a:cubicBezTo>
                  <a:lnTo>
                    <a:pt x="874" y="1769"/>
                  </a:lnTo>
                  <a:cubicBezTo>
                    <a:pt x="941" y="1807"/>
                    <a:pt x="1023" y="1807"/>
                    <a:pt x="1090" y="1769"/>
                  </a:cubicBezTo>
                  <a:lnTo>
                    <a:pt x="1856" y="1327"/>
                  </a:lnTo>
                  <a:cubicBezTo>
                    <a:pt x="1923" y="1288"/>
                    <a:pt x="1964" y="1217"/>
                    <a:pt x="1964" y="1140"/>
                  </a:cubicBezTo>
                  <a:lnTo>
                    <a:pt x="1964" y="255"/>
                  </a:lnTo>
                  <a:cubicBezTo>
                    <a:pt x="1964" y="178"/>
                    <a:pt x="1923" y="107"/>
                    <a:pt x="1856" y="68"/>
                  </a:cubicBezTo>
                  <a:lnTo>
                    <a:pt x="1739" y="0"/>
                  </a:lnTo>
                  <a:lnTo>
                    <a:pt x="1208" y="306"/>
                  </a:lnTo>
                  <a:cubicBezTo>
                    <a:pt x="1068" y="387"/>
                    <a:pt x="896" y="387"/>
                    <a:pt x="755" y="306"/>
                  </a:cubicBezTo>
                  <a:close/>
                </a:path>
              </a:pathLst>
            </a:custGeom>
            <a:solidFill>
              <a:srgbClr val="3470B2"/>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38" name="Freeform: Shape 533">
              <a:extLst>
                <a:ext uri="{FF2B5EF4-FFF2-40B4-BE49-F238E27FC236}">
                  <a16:creationId xmlns:a16="http://schemas.microsoft.com/office/drawing/2014/main" id="{A66EF161-C327-4537-BDE1-82E6ED23EA7D}"/>
                </a:ext>
              </a:extLst>
            </p:cNvPr>
            <p:cNvSpPr/>
            <p:nvPr/>
          </p:nvSpPr>
          <p:spPr>
            <a:xfrm>
              <a:off x="5365740" y="4179682"/>
              <a:ext cx="941818" cy="479007"/>
            </a:xfrm>
            <a:custGeom>
              <a:avLst/>
              <a:gdLst/>
              <a:ahLst/>
              <a:cxnLst>
                <a:cxn ang="3cd4">
                  <a:pos x="hc" y="t"/>
                </a:cxn>
                <a:cxn ang="cd2">
                  <a:pos x="l" y="vc"/>
                </a:cxn>
                <a:cxn ang="cd4">
                  <a:pos x="hc" y="b"/>
                </a:cxn>
                <a:cxn ang="0">
                  <a:pos x="r" y="vc"/>
                </a:cxn>
              </a:cxnLst>
              <a:rect l="l" t="t" r="r" b="b"/>
              <a:pathLst>
                <a:path w="1513" h="770">
                  <a:moveTo>
                    <a:pt x="648" y="29"/>
                  </a:moveTo>
                  <a:lnTo>
                    <a:pt x="0" y="403"/>
                  </a:lnTo>
                  <a:lnTo>
                    <a:pt x="529" y="709"/>
                  </a:lnTo>
                  <a:cubicBezTo>
                    <a:pt x="670" y="790"/>
                    <a:pt x="842" y="790"/>
                    <a:pt x="982" y="709"/>
                  </a:cubicBezTo>
                  <a:lnTo>
                    <a:pt x="1513" y="403"/>
                  </a:lnTo>
                  <a:lnTo>
                    <a:pt x="864" y="29"/>
                  </a:lnTo>
                  <a:cubicBezTo>
                    <a:pt x="797" y="-10"/>
                    <a:pt x="715" y="-10"/>
                    <a:pt x="648" y="29"/>
                  </a:cubicBezTo>
                  <a:close/>
                </a:path>
              </a:pathLst>
            </a:custGeom>
            <a:solidFill>
              <a:srgbClr val="FFFFFF">
                <a:lumMod val="85000"/>
                <a:alpha val="60000"/>
              </a:srgbClr>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39" name="Freeform: Shape 534">
              <a:extLst>
                <a:ext uri="{FF2B5EF4-FFF2-40B4-BE49-F238E27FC236}">
                  <a16:creationId xmlns:a16="http://schemas.microsoft.com/office/drawing/2014/main" id="{B4FA82BA-A069-4155-9B6C-53DA2AB1CC20}"/>
                </a:ext>
              </a:extLst>
            </p:cNvPr>
            <p:cNvSpPr/>
            <p:nvPr/>
          </p:nvSpPr>
          <p:spPr>
            <a:xfrm>
              <a:off x="6605304" y="3374903"/>
              <a:ext cx="1223367" cy="1370993"/>
            </a:xfrm>
            <a:custGeom>
              <a:avLst/>
              <a:gdLst/>
              <a:ahLst/>
              <a:cxnLst>
                <a:cxn ang="3cd4">
                  <a:pos x="hc" y="t"/>
                </a:cxn>
                <a:cxn ang="cd2">
                  <a:pos x="l" y="vc"/>
                </a:cxn>
                <a:cxn ang="cd4">
                  <a:pos x="hc" y="b"/>
                </a:cxn>
                <a:cxn ang="0">
                  <a:pos x="r" y="vc"/>
                </a:cxn>
              </a:cxnLst>
              <a:rect l="l" t="t" r="r" b="b"/>
              <a:pathLst>
                <a:path w="1965" h="2202">
                  <a:moveTo>
                    <a:pt x="601" y="1072"/>
                  </a:moveTo>
                  <a:lnTo>
                    <a:pt x="0" y="1418"/>
                  </a:lnTo>
                  <a:lnTo>
                    <a:pt x="0" y="1543"/>
                  </a:lnTo>
                  <a:cubicBezTo>
                    <a:pt x="0" y="1620"/>
                    <a:pt x="42" y="1691"/>
                    <a:pt x="109" y="1730"/>
                  </a:cubicBezTo>
                  <a:lnTo>
                    <a:pt x="875" y="2172"/>
                  </a:lnTo>
                  <a:cubicBezTo>
                    <a:pt x="942" y="2211"/>
                    <a:pt x="1024" y="2211"/>
                    <a:pt x="1090" y="2172"/>
                  </a:cubicBezTo>
                  <a:lnTo>
                    <a:pt x="1857" y="1730"/>
                  </a:lnTo>
                  <a:cubicBezTo>
                    <a:pt x="1923" y="1691"/>
                    <a:pt x="1965" y="1620"/>
                    <a:pt x="1965" y="1543"/>
                  </a:cubicBezTo>
                  <a:lnTo>
                    <a:pt x="1965" y="658"/>
                  </a:lnTo>
                  <a:cubicBezTo>
                    <a:pt x="1965" y="581"/>
                    <a:pt x="1923" y="510"/>
                    <a:pt x="1857" y="472"/>
                  </a:cubicBezTo>
                  <a:lnTo>
                    <a:pt x="1090" y="29"/>
                  </a:lnTo>
                  <a:cubicBezTo>
                    <a:pt x="1024" y="-10"/>
                    <a:pt x="942" y="-10"/>
                    <a:pt x="875" y="29"/>
                  </a:cubicBezTo>
                  <a:lnTo>
                    <a:pt x="828" y="56"/>
                  </a:lnTo>
                  <a:lnTo>
                    <a:pt x="828" y="679"/>
                  </a:lnTo>
                  <a:cubicBezTo>
                    <a:pt x="828" y="841"/>
                    <a:pt x="741" y="991"/>
                    <a:pt x="601" y="1072"/>
                  </a:cubicBezTo>
                  <a:close/>
                </a:path>
              </a:pathLst>
            </a:custGeom>
            <a:solidFill>
              <a:srgbClr val="408CB3"/>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40" name="Freeform: Shape 535">
              <a:extLst>
                <a:ext uri="{FF2B5EF4-FFF2-40B4-BE49-F238E27FC236}">
                  <a16:creationId xmlns:a16="http://schemas.microsoft.com/office/drawing/2014/main" id="{B38A765C-061C-437C-BD53-77EAC4099EF5}"/>
                </a:ext>
              </a:extLst>
            </p:cNvPr>
            <p:cNvSpPr/>
            <p:nvPr/>
          </p:nvSpPr>
          <p:spPr>
            <a:xfrm>
              <a:off x="6605304" y="3409785"/>
              <a:ext cx="515135" cy="847761"/>
            </a:xfrm>
            <a:custGeom>
              <a:avLst/>
              <a:gdLst/>
              <a:ahLst/>
              <a:cxnLst>
                <a:cxn ang="3cd4">
                  <a:pos x="hc" y="t"/>
                </a:cxn>
                <a:cxn ang="cd2">
                  <a:pos x="l" y="vc"/>
                </a:cxn>
                <a:cxn ang="cd4">
                  <a:pos x="hc" y="b"/>
                </a:cxn>
                <a:cxn ang="0">
                  <a:pos x="r" y="vc"/>
                </a:cxn>
              </a:cxnLst>
              <a:rect l="l" t="t" r="r" b="b"/>
              <a:pathLst>
                <a:path w="828" h="1362">
                  <a:moveTo>
                    <a:pt x="0" y="602"/>
                  </a:moveTo>
                  <a:lnTo>
                    <a:pt x="0" y="1362"/>
                  </a:lnTo>
                  <a:lnTo>
                    <a:pt x="601" y="1016"/>
                  </a:lnTo>
                  <a:cubicBezTo>
                    <a:pt x="741" y="935"/>
                    <a:pt x="828" y="785"/>
                    <a:pt x="828" y="623"/>
                  </a:cubicBezTo>
                  <a:lnTo>
                    <a:pt x="828" y="0"/>
                  </a:lnTo>
                  <a:lnTo>
                    <a:pt x="109" y="416"/>
                  </a:lnTo>
                  <a:cubicBezTo>
                    <a:pt x="42" y="454"/>
                    <a:pt x="0" y="525"/>
                    <a:pt x="0" y="602"/>
                  </a:cubicBezTo>
                  <a:close/>
                </a:path>
              </a:pathLst>
            </a:custGeom>
            <a:solidFill>
              <a:srgbClr val="FFFFFF">
                <a:lumMod val="85000"/>
                <a:alpha val="60000"/>
              </a:srgbClr>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41" name="Freeform: Shape 536">
              <a:extLst>
                <a:ext uri="{FF2B5EF4-FFF2-40B4-BE49-F238E27FC236}">
                  <a16:creationId xmlns:a16="http://schemas.microsoft.com/office/drawing/2014/main" id="{05415FC1-7420-40F0-8EAF-D98AB19AF537}"/>
                </a:ext>
              </a:extLst>
            </p:cNvPr>
            <p:cNvSpPr/>
            <p:nvPr/>
          </p:nvSpPr>
          <p:spPr>
            <a:xfrm>
              <a:off x="3843383" y="3374903"/>
              <a:ext cx="1223367" cy="1370993"/>
            </a:xfrm>
            <a:custGeom>
              <a:avLst/>
              <a:gdLst/>
              <a:ahLst/>
              <a:cxnLst>
                <a:cxn ang="3cd4">
                  <a:pos x="hc" y="t"/>
                </a:cxn>
                <a:cxn ang="cd2">
                  <a:pos x="l" y="vc"/>
                </a:cxn>
                <a:cxn ang="cd4">
                  <a:pos x="hc" y="b"/>
                </a:cxn>
                <a:cxn ang="0">
                  <a:pos x="r" y="vc"/>
                </a:cxn>
              </a:cxnLst>
              <a:rect l="l" t="t" r="r" b="b"/>
              <a:pathLst>
                <a:path w="1965" h="2202">
                  <a:moveTo>
                    <a:pt x="1137" y="679"/>
                  </a:moveTo>
                  <a:lnTo>
                    <a:pt x="1137" y="56"/>
                  </a:lnTo>
                  <a:lnTo>
                    <a:pt x="1090" y="29"/>
                  </a:lnTo>
                  <a:cubicBezTo>
                    <a:pt x="1024" y="-10"/>
                    <a:pt x="942" y="-10"/>
                    <a:pt x="875" y="29"/>
                  </a:cubicBezTo>
                  <a:lnTo>
                    <a:pt x="109" y="472"/>
                  </a:lnTo>
                  <a:cubicBezTo>
                    <a:pt x="42" y="510"/>
                    <a:pt x="0" y="581"/>
                    <a:pt x="0" y="658"/>
                  </a:cubicBezTo>
                  <a:lnTo>
                    <a:pt x="0" y="1543"/>
                  </a:lnTo>
                  <a:cubicBezTo>
                    <a:pt x="0" y="1620"/>
                    <a:pt x="42" y="1691"/>
                    <a:pt x="109" y="1730"/>
                  </a:cubicBezTo>
                  <a:lnTo>
                    <a:pt x="875" y="2172"/>
                  </a:lnTo>
                  <a:cubicBezTo>
                    <a:pt x="942" y="2211"/>
                    <a:pt x="1024" y="2211"/>
                    <a:pt x="1090" y="2172"/>
                  </a:cubicBezTo>
                  <a:lnTo>
                    <a:pt x="1857" y="1730"/>
                  </a:lnTo>
                  <a:cubicBezTo>
                    <a:pt x="1923" y="1691"/>
                    <a:pt x="1965" y="1620"/>
                    <a:pt x="1965" y="1543"/>
                  </a:cubicBezTo>
                  <a:lnTo>
                    <a:pt x="1965" y="1418"/>
                  </a:lnTo>
                  <a:lnTo>
                    <a:pt x="1364" y="1072"/>
                  </a:lnTo>
                  <a:cubicBezTo>
                    <a:pt x="1224" y="991"/>
                    <a:pt x="1137" y="841"/>
                    <a:pt x="1137" y="679"/>
                  </a:cubicBezTo>
                  <a:close/>
                </a:path>
              </a:pathLst>
            </a:custGeom>
            <a:solidFill>
              <a:srgbClr val="7769B2"/>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42" name="Freeform: Shape 537">
              <a:extLst>
                <a:ext uri="{FF2B5EF4-FFF2-40B4-BE49-F238E27FC236}">
                  <a16:creationId xmlns:a16="http://schemas.microsoft.com/office/drawing/2014/main" id="{CD9739B9-3E06-4A17-9CC8-316DB24DE062}"/>
                </a:ext>
              </a:extLst>
            </p:cNvPr>
            <p:cNvSpPr/>
            <p:nvPr/>
          </p:nvSpPr>
          <p:spPr>
            <a:xfrm>
              <a:off x="4551614" y="3409785"/>
              <a:ext cx="515135" cy="847761"/>
            </a:xfrm>
            <a:custGeom>
              <a:avLst/>
              <a:gdLst/>
              <a:ahLst/>
              <a:cxnLst>
                <a:cxn ang="3cd4">
                  <a:pos x="hc" y="t"/>
                </a:cxn>
                <a:cxn ang="cd2">
                  <a:pos x="l" y="vc"/>
                </a:cxn>
                <a:cxn ang="cd4">
                  <a:pos x="hc" y="b"/>
                </a:cxn>
                <a:cxn ang="0">
                  <a:pos x="r" y="vc"/>
                </a:cxn>
              </a:cxnLst>
              <a:rect l="l" t="t" r="r" b="b"/>
              <a:pathLst>
                <a:path w="828" h="1362">
                  <a:moveTo>
                    <a:pt x="720" y="416"/>
                  </a:moveTo>
                  <a:lnTo>
                    <a:pt x="0" y="0"/>
                  </a:lnTo>
                  <a:lnTo>
                    <a:pt x="0" y="623"/>
                  </a:lnTo>
                  <a:cubicBezTo>
                    <a:pt x="0" y="785"/>
                    <a:pt x="87" y="935"/>
                    <a:pt x="227" y="1016"/>
                  </a:cubicBezTo>
                  <a:lnTo>
                    <a:pt x="828" y="1362"/>
                  </a:lnTo>
                  <a:lnTo>
                    <a:pt x="828" y="602"/>
                  </a:lnTo>
                  <a:cubicBezTo>
                    <a:pt x="828" y="525"/>
                    <a:pt x="786" y="454"/>
                    <a:pt x="720" y="416"/>
                  </a:cubicBezTo>
                  <a:close/>
                </a:path>
              </a:pathLst>
            </a:custGeom>
            <a:solidFill>
              <a:srgbClr val="FFFFFF">
                <a:lumMod val="85000"/>
                <a:alpha val="60000"/>
              </a:srgbClr>
            </a:solidFill>
            <a:ln cap="flat">
              <a:noFill/>
              <a:prstDash val="solid"/>
            </a:ln>
          </p:spPr>
          <p:txBody>
            <a:bodyPr vert="horz" wrap="none" lIns="45000" tIns="22500" rIns="45000" bIns="22500" anchor="ctr" anchorCtr="1" compatLnSpc="0"/>
            <a:lstStyle/>
            <a:p>
              <a:pPr marL="0" marR="0" lvl="0" indent="0" algn="l" defTabSz="914217" rtl="0" eaLnBrk="1"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747994"/>
                </a:solidFill>
                <a:effectLst/>
                <a:uLnTx/>
                <a:uFillTx/>
                <a:latin typeface="Arial" pitchFamily="18"/>
                <a:ea typeface="Microsoft YaHei" pitchFamily="2"/>
                <a:cs typeface="Lucida Sans" pitchFamily="2"/>
              </a:endParaRPr>
            </a:p>
          </p:txBody>
        </p:sp>
        <p:sp>
          <p:nvSpPr>
            <p:cNvPr id="43" name="TextBox 1">
              <a:extLst>
                <a:ext uri="{FF2B5EF4-FFF2-40B4-BE49-F238E27FC236}">
                  <a16:creationId xmlns:a16="http://schemas.microsoft.com/office/drawing/2014/main" id="{CAFF18FC-7700-4A9E-BBCE-90A547DDC8AC}"/>
                </a:ext>
              </a:extLst>
            </p:cNvPr>
            <p:cNvSpPr txBox="1"/>
            <p:nvPr/>
          </p:nvSpPr>
          <p:spPr>
            <a:xfrm>
              <a:off x="1547582" y="833833"/>
              <a:ext cx="3676761" cy="338554"/>
            </a:xfrm>
            <a:prstGeom prst="rect">
              <a:avLst/>
            </a:prstGeom>
            <a:noFill/>
          </p:spPr>
          <p:txBody>
            <a:bodyPr wrap="square" rtlCol="0" anchor="b">
              <a:spAutoFit/>
            </a:bodyPr>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5"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itchFamily="34" charset="0"/>
                  <a:ea typeface="+mn-ea"/>
                  <a:cs typeface="Poppins" panose="00000500000000000000" pitchFamily="2" charset="0"/>
                </a:rPr>
                <a:t>6. SOLUCIÓN DE CONTROVERSIAS</a:t>
              </a:r>
            </a:p>
          </p:txBody>
        </p:sp>
        <p:sp>
          <p:nvSpPr>
            <p:cNvPr id="44" name="TextBox 7">
              <a:extLst>
                <a:ext uri="{FF2B5EF4-FFF2-40B4-BE49-F238E27FC236}">
                  <a16:creationId xmlns:a16="http://schemas.microsoft.com/office/drawing/2014/main" id="{9AA2E9C7-BAB3-4343-8CEB-7D03D9F82453}"/>
                </a:ext>
              </a:extLst>
            </p:cNvPr>
            <p:cNvSpPr txBox="1"/>
            <p:nvPr/>
          </p:nvSpPr>
          <p:spPr>
            <a:xfrm>
              <a:off x="717292" y="2203551"/>
              <a:ext cx="3073480" cy="338554"/>
            </a:xfrm>
            <a:prstGeom prst="rect">
              <a:avLst/>
            </a:prstGeom>
            <a:noFill/>
          </p:spPr>
          <p:txBody>
            <a:bodyPr wrap="square" rtlCol="0" anchor="b">
              <a:spAutoFit/>
            </a:bodyPr>
            <a:lstStyle/>
            <a:p>
              <a:pPr marL="0" marR="0" lvl="0" indent="0" algn="ctr" defTabSz="91421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5"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itchFamily="34" charset="0"/>
                  <a:ea typeface="+mn-ea"/>
                  <a:cs typeface="Poppins" panose="00000500000000000000" pitchFamily="2" charset="0"/>
                </a:rPr>
                <a:t>5. SOLUCIÓN DE RECLAMOS</a:t>
              </a:r>
            </a:p>
          </p:txBody>
        </p:sp>
        <p:sp>
          <p:nvSpPr>
            <p:cNvPr id="45" name="TextBox 13">
              <a:extLst>
                <a:ext uri="{FF2B5EF4-FFF2-40B4-BE49-F238E27FC236}">
                  <a16:creationId xmlns:a16="http://schemas.microsoft.com/office/drawing/2014/main" id="{B5D43FCC-22AF-4F19-864A-096DB7DE7288}"/>
                </a:ext>
              </a:extLst>
            </p:cNvPr>
            <p:cNvSpPr txBox="1"/>
            <p:nvPr/>
          </p:nvSpPr>
          <p:spPr>
            <a:xfrm>
              <a:off x="1577867" y="3909564"/>
              <a:ext cx="2174928" cy="338554"/>
            </a:xfrm>
            <a:prstGeom prst="rect">
              <a:avLst/>
            </a:prstGeom>
            <a:noFill/>
          </p:spPr>
          <p:txBody>
            <a:bodyPr wrap="square" rtlCol="0" anchor="b">
              <a:spAutoFit/>
            </a:bodyPr>
            <a:lstStyle/>
            <a:p>
              <a:pPr marL="0" marR="0" lvl="0" indent="0" algn="r" defTabSz="91421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5"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itchFamily="34" charset="0"/>
                  <a:ea typeface="+mn-ea"/>
                  <a:cs typeface="Poppins" panose="00000500000000000000" pitchFamily="2" charset="0"/>
                </a:rPr>
                <a:t>4. SANCIONADORA</a:t>
              </a:r>
            </a:p>
          </p:txBody>
        </p:sp>
        <p:sp>
          <p:nvSpPr>
            <p:cNvPr id="46" name="TextBox 83">
              <a:extLst>
                <a:ext uri="{FF2B5EF4-FFF2-40B4-BE49-F238E27FC236}">
                  <a16:creationId xmlns:a16="http://schemas.microsoft.com/office/drawing/2014/main" id="{AA68FB72-D290-4EEF-ACE4-0C3359916059}"/>
                </a:ext>
              </a:extLst>
            </p:cNvPr>
            <p:cNvSpPr txBox="1"/>
            <p:nvPr/>
          </p:nvSpPr>
          <p:spPr>
            <a:xfrm>
              <a:off x="7992771" y="1951177"/>
              <a:ext cx="2325245" cy="461665"/>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itchFamily="34" charset="0"/>
                  <a:ea typeface="+mn-ea"/>
                  <a:cs typeface="Arial" charset="0"/>
                </a:rPr>
                <a:t>Fijar tarifas de servicios de </a:t>
              </a:r>
              <a:r>
                <a:rPr kumimoji="0" lang="es-ES" sz="1100" b="1" i="0" u="none" strike="noStrike" kern="0" cap="none" spc="0" normalizeH="0" baseline="0" noProof="0" dirty="0">
                  <a:ln>
                    <a:noFill/>
                  </a:ln>
                  <a:solidFill>
                    <a:prstClr val="black"/>
                  </a:solidFill>
                  <a:effectLst/>
                  <a:uLnTx/>
                  <a:uFillTx/>
                  <a:latin typeface="Calibri" pitchFamily="34" charset="0"/>
                  <a:ea typeface="+mn-ea"/>
                  <a:cs typeface="Arial" charset="0"/>
                </a:rPr>
                <a:t>electricidad</a:t>
              </a:r>
              <a:r>
                <a:rPr kumimoji="0" lang="es-ES" sz="1200" b="1" i="0" u="none" strike="noStrike" kern="0" cap="none" spc="0" normalizeH="0" baseline="0" noProof="0" dirty="0">
                  <a:ln>
                    <a:noFill/>
                  </a:ln>
                  <a:solidFill>
                    <a:prstClr val="black"/>
                  </a:solidFill>
                  <a:effectLst/>
                  <a:uLnTx/>
                  <a:uFillTx/>
                  <a:latin typeface="Calibri" pitchFamily="34" charset="0"/>
                  <a:ea typeface="+mn-ea"/>
                  <a:cs typeface="Arial" charset="0"/>
                </a:rPr>
                <a:t> y GN por ductos </a:t>
              </a:r>
            </a:p>
          </p:txBody>
        </p:sp>
        <p:sp>
          <p:nvSpPr>
            <p:cNvPr id="47" name="TextBox 77">
              <a:extLst>
                <a:ext uri="{FF2B5EF4-FFF2-40B4-BE49-F238E27FC236}">
                  <a16:creationId xmlns:a16="http://schemas.microsoft.com/office/drawing/2014/main" id="{BF317370-BADE-4507-BF14-9998B27D014C}"/>
                </a:ext>
              </a:extLst>
            </p:cNvPr>
            <p:cNvSpPr txBox="1"/>
            <p:nvPr/>
          </p:nvSpPr>
          <p:spPr>
            <a:xfrm>
              <a:off x="6417685" y="5128798"/>
              <a:ext cx="2732351" cy="461665"/>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itchFamily="34" charset="0"/>
                  <a:ea typeface="+mn-ea"/>
                  <a:cs typeface="Arial" charset="0"/>
                </a:rPr>
                <a:t>Verificar  cumplimiento de obligaciones legales y contractuales.</a:t>
              </a:r>
              <a:endParaRPr kumimoji="0" lang="en-US" sz="1200" b="1" i="0" u="none" strike="noStrike" kern="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48" name="TextBox 68">
              <a:extLst>
                <a:ext uri="{FF2B5EF4-FFF2-40B4-BE49-F238E27FC236}">
                  <a16:creationId xmlns:a16="http://schemas.microsoft.com/office/drawing/2014/main" id="{61055E43-B352-4AED-8466-B9AD12AADC1F}"/>
                </a:ext>
              </a:extLst>
            </p:cNvPr>
            <p:cNvSpPr txBox="1"/>
            <p:nvPr/>
          </p:nvSpPr>
          <p:spPr>
            <a:xfrm>
              <a:off x="7986264" y="3833864"/>
              <a:ext cx="2144726" cy="461665"/>
            </a:xfrm>
            <a:prstGeom prst="rect">
              <a:avLst/>
            </a:prstGeom>
            <a:noFill/>
          </p:spPr>
          <p:txBody>
            <a:bodyPr wrap="square"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itchFamily="34" charset="0"/>
                  <a:ea typeface="+mn-ea"/>
                  <a:cs typeface="Arial" charset="0"/>
                </a:rPr>
                <a:t>Emitir Procedimientos,  obligaciones, derechos. </a:t>
              </a:r>
            </a:p>
          </p:txBody>
        </p:sp>
        <p:sp>
          <p:nvSpPr>
            <p:cNvPr id="49" name="TextBox 80">
              <a:extLst>
                <a:ext uri="{FF2B5EF4-FFF2-40B4-BE49-F238E27FC236}">
                  <a16:creationId xmlns:a16="http://schemas.microsoft.com/office/drawing/2014/main" id="{E99A6FBC-5C02-4953-9783-604A6C074227}"/>
                </a:ext>
              </a:extLst>
            </p:cNvPr>
            <p:cNvSpPr txBox="1"/>
            <p:nvPr/>
          </p:nvSpPr>
          <p:spPr>
            <a:xfrm>
              <a:off x="1759567" y="4179682"/>
              <a:ext cx="1833456" cy="646331"/>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itchFamily="34" charset="0"/>
                  <a:ea typeface="+mn-ea"/>
                  <a:cs typeface="Arial" charset="0"/>
                </a:rPr>
                <a:t>Emitir sanciones por  incumplimiento de obligaciones. </a:t>
              </a:r>
            </a:p>
          </p:txBody>
        </p:sp>
        <p:sp>
          <p:nvSpPr>
            <p:cNvPr id="50" name="TextBox 89">
              <a:extLst>
                <a:ext uri="{FF2B5EF4-FFF2-40B4-BE49-F238E27FC236}">
                  <a16:creationId xmlns:a16="http://schemas.microsoft.com/office/drawing/2014/main" id="{C98EB171-D1EE-4D8A-A4FE-BBFEC9BEF88D}"/>
                </a:ext>
              </a:extLst>
            </p:cNvPr>
            <p:cNvSpPr txBox="1"/>
            <p:nvPr/>
          </p:nvSpPr>
          <p:spPr>
            <a:xfrm>
              <a:off x="1163779" y="2475352"/>
              <a:ext cx="2214410" cy="461665"/>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itchFamily="34" charset="0"/>
                  <a:ea typeface="+mn-ea"/>
                  <a:cs typeface="Arial" charset="0"/>
                </a:rPr>
                <a:t>Resolver los reclamos de los usuarios en 2da instancia.</a:t>
              </a:r>
              <a:endParaRPr kumimoji="0" lang="es-MX" sz="1200" b="1" i="0" u="none" strike="noStrike" kern="0" cap="none" spc="0" normalizeH="0" baseline="0" noProof="0" dirty="0">
                <a:ln>
                  <a:noFill/>
                </a:ln>
                <a:solidFill>
                  <a:prstClr val="black"/>
                </a:solidFill>
                <a:effectLst/>
                <a:uLnTx/>
                <a:uFillTx/>
                <a:latin typeface="Calibri" pitchFamily="34" charset="0"/>
                <a:ea typeface="+mn-ea"/>
                <a:cs typeface="Arial" charset="0"/>
              </a:endParaRPr>
            </a:p>
          </p:txBody>
        </p:sp>
        <p:sp>
          <p:nvSpPr>
            <p:cNvPr id="51" name="TextBox 86">
              <a:extLst>
                <a:ext uri="{FF2B5EF4-FFF2-40B4-BE49-F238E27FC236}">
                  <a16:creationId xmlns:a16="http://schemas.microsoft.com/office/drawing/2014/main" id="{E06AE3D2-1D52-43CE-95CE-BCEBEA06CC33}"/>
                </a:ext>
              </a:extLst>
            </p:cNvPr>
            <p:cNvSpPr txBox="1"/>
            <p:nvPr/>
          </p:nvSpPr>
          <p:spPr>
            <a:xfrm>
              <a:off x="1934574" y="1153104"/>
              <a:ext cx="2684698" cy="461665"/>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itchFamily="34" charset="0"/>
                  <a:ea typeface="+mn-ea"/>
                  <a:cs typeface="Arial" charset="0"/>
                </a:rPr>
                <a:t>Conciliar intereses contrapuestos entre agentes.</a:t>
              </a:r>
              <a:endParaRPr kumimoji="0" lang="en-US" sz="1200" b="1" i="0" u="none" strike="noStrike" kern="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52" name="TextBox 7">
              <a:extLst>
                <a:ext uri="{FF2B5EF4-FFF2-40B4-BE49-F238E27FC236}">
                  <a16:creationId xmlns:a16="http://schemas.microsoft.com/office/drawing/2014/main" id="{FCC193DB-FC48-4B57-B90B-FCCBD03CDE2D}"/>
                </a:ext>
              </a:extLst>
            </p:cNvPr>
            <p:cNvSpPr txBox="1"/>
            <p:nvPr/>
          </p:nvSpPr>
          <p:spPr>
            <a:xfrm>
              <a:off x="7459029" y="1627632"/>
              <a:ext cx="2671961" cy="307777"/>
            </a:xfrm>
            <a:prstGeom prst="rect">
              <a:avLst/>
            </a:prstGeom>
            <a:noFill/>
          </p:spPr>
          <p:txBody>
            <a:bodyPr wrap="square" rtlCol="0" anchor="b">
              <a:spAutoFit/>
            </a:bodyPr>
            <a:lstStyle/>
            <a:p>
              <a:pPr marL="0" marR="0" lvl="0" indent="0" algn="ctr" defTabSz="91421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15"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itchFamily="34" charset="0"/>
                  <a:ea typeface="+mn-ea"/>
                  <a:cs typeface="Poppins" panose="00000500000000000000" pitchFamily="2" charset="0"/>
                </a:rPr>
                <a:t>1. REGULADORA</a:t>
              </a:r>
            </a:p>
          </p:txBody>
        </p:sp>
        <p:sp>
          <p:nvSpPr>
            <p:cNvPr id="53" name="TextBox 9">
              <a:extLst>
                <a:ext uri="{FF2B5EF4-FFF2-40B4-BE49-F238E27FC236}">
                  <a16:creationId xmlns:a16="http://schemas.microsoft.com/office/drawing/2014/main" id="{C2119690-B516-4211-830D-0BE1563B5F65}"/>
                </a:ext>
              </a:extLst>
            </p:cNvPr>
            <p:cNvSpPr txBox="1"/>
            <p:nvPr/>
          </p:nvSpPr>
          <p:spPr>
            <a:xfrm>
              <a:off x="6417685" y="4873898"/>
              <a:ext cx="2113842" cy="338554"/>
            </a:xfrm>
            <a:prstGeom prst="rect">
              <a:avLst/>
            </a:prstGeom>
            <a:noFill/>
          </p:spPr>
          <p:txBody>
            <a:bodyPr wrap="square" rtlCol="0" anchor="b">
              <a:spAutoFit/>
            </a:bodyPr>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5"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itchFamily="34" charset="0"/>
                  <a:ea typeface="+mn-ea"/>
                  <a:cs typeface="Poppins" panose="00000500000000000000" pitchFamily="2" charset="0"/>
                </a:rPr>
                <a:t>3. FISCALIZADORA</a:t>
              </a:r>
            </a:p>
          </p:txBody>
        </p:sp>
        <p:sp>
          <p:nvSpPr>
            <p:cNvPr id="54" name="TextBox 9">
              <a:extLst>
                <a:ext uri="{FF2B5EF4-FFF2-40B4-BE49-F238E27FC236}">
                  <a16:creationId xmlns:a16="http://schemas.microsoft.com/office/drawing/2014/main" id="{7B9420EF-D4F0-4AA1-BDCB-2748F56A8AA5}"/>
                </a:ext>
              </a:extLst>
            </p:cNvPr>
            <p:cNvSpPr txBox="1"/>
            <p:nvPr/>
          </p:nvSpPr>
          <p:spPr>
            <a:xfrm>
              <a:off x="7697833" y="3485589"/>
              <a:ext cx="2113842" cy="338554"/>
            </a:xfrm>
            <a:prstGeom prst="rect">
              <a:avLst/>
            </a:prstGeom>
            <a:noFill/>
          </p:spPr>
          <p:txBody>
            <a:bodyPr wrap="square" rtlCol="0" anchor="b">
              <a:spAutoFit/>
            </a:bodyPr>
            <a:lstStyle/>
            <a:p>
              <a:pPr marL="0" marR="0" lvl="0" indent="0" algn="ctr" defTabSz="91421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5"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itchFamily="34" charset="0"/>
                  <a:ea typeface="+mn-ea"/>
                  <a:cs typeface="Poppins" panose="00000500000000000000" pitchFamily="2" charset="0"/>
                </a:rPr>
                <a:t>2. NORMATIVA</a:t>
              </a:r>
            </a:p>
          </p:txBody>
        </p:sp>
        <p:pic>
          <p:nvPicPr>
            <p:cNvPr id="55" name="Imagen 54">
              <a:extLst>
                <a:ext uri="{FF2B5EF4-FFF2-40B4-BE49-F238E27FC236}">
                  <a16:creationId xmlns:a16="http://schemas.microsoft.com/office/drawing/2014/main" id="{91D8FD3E-B5E1-4266-A563-9865570BB2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664" y="2073705"/>
              <a:ext cx="523803" cy="523803"/>
            </a:xfrm>
            <a:prstGeom prst="rect">
              <a:avLst/>
            </a:prstGeom>
          </p:spPr>
        </p:pic>
        <p:pic>
          <p:nvPicPr>
            <p:cNvPr id="56" name="Imagen 55">
              <a:extLst>
                <a:ext uri="{FF2B5EF4-FFF2-40B4-BE49-F238E27FC236}">
                  <a16:creationId xmlns:a16="http://schemas.microsoft.com/office/drawing/2014/main" id="{628952A0-F8B7-45FB-AABE-71C78CD8DB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2338" y="3833785"/>
              <a:ext cx="630130" cy="630130"/>
            </a:xfrm>
            <a:prstGeom prst="rect">
              <a:avLst/>
            </a:prstGeom>
          </p:spPr>
        </p:pic>
        <p:pic>
          <p:nvPicPr>
            <p:cNvPr id="57" name="Imagen 56">
              <a:extLst>
                <a:ext uri="{FF2B5EF4-FFF2-40B4-BE49-F238E27FC236}">
                  <a16:creationId xmlns:a16="http://schemas.microsoft.com/office/drawing/2014/main" id="{E0684199-2542-48CF-A9B3-461D2D410E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5599" y="4745895"/>
              <a:ext cx="640555" cy="640555"/>
            </a:xfrm>
            <a:prstGeom prst="rect">
              <a:avLst/>
            </a:prstGeom>
          </p:spPr>
        </p:pic>
        <p:pic>
          <p:nvPicPr>
            <p:cNvPr id="58" name="Imagen 57">
              <a:extLst>
                <a:ext uri="{FF2B5EF4-FFF2-40B4-BE49-F238E27FC236}">
                  <a16:creationId xmlns:a16="http://schemas.microsoft.com/office/drawing/2014/main" id="{02FFFB1B-184B-4400-968F-982922A460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9804" y="3807964"/>
              <a:ext cx="663367" cy="663367"/>
            </a:xfrm>
            <a:prstGeom prst="rect">
              <a:avLst/>
            </a:prstGeom>
          </p:spPr>
        </p:pic>
        <p:pic>
          <p:nvPicPr>
            <p:cNvPr id="59" name="Imagen 58">
              <a:extLst>
                <a:ext uri="{FF2B5EF4-FFF2-40B4-BE49-F238E27FC236}">
                  <a16:creationId xmlns:a16="http://schemas.microsoft.com/office/drawing/2014/main" id="{14873E4C-DA91-44E3-BB7B-7A1CF63D21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3128" y="1878192"/>
              <a:ext cx="865081" cy="865081"/>
            </a:xfrm>
            <a:prstGeom prst="rect">
              <a:avLst/>
            </a:prstGeom>
          </p:spPr>
        </p:pic>
        <p:pic>
          <p:nvPicPr>
            <p:cNvPr id="60" name="Imagen 59">
              <a:extLst>
                <a:ext uri="{FF2B5EF4-FFF2-40B4-BE49-F238E27FC236}">
                  <a16:creationId xmlns:a16="http://schemas.microsoft.com/office/drawing/2014/main" id="{BCDB045D-BF0D-46B7-AE7A-404FC65163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77994" y="1089629"/>
              <a:ext cx="716066" cy="716066"/>
            </a:xfrm>
            <a:prstGeom prst="rect">
              <a:avLst/>
            </a:prstGeom>
          </p:spPr>
        </p:pic>
      </p:grpSp>
      <p:pic>
        <p:nvPicPr>
          <p:cNvPr id="61" name="Picture 2" descr="Reuniones Osinergm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5479" y="3176590"/>
            <a:ext cx="1459531" cy="1358512"/>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a:extLst>
              <a:ext uri="{FF2B5EF4-FFF2-40B4-BE49-F238E27FC236}">
                <a16:creationId xmlns:a16="http://schemas.microsoft.com/office/drawing/2014/main" id="{A1F3510E-2A6A-4752-90E5-AB3F933AC11A}"/>
              </a:ext>
            </a:extLst>
          </p:cNvPr>
          <p:cNvGrpSpPr/>
          <p:nvPr/>
        </p:nvGrpSpPr>
        <p:grpSpPr>
          <a:xfrm>
            <a:off x="786219" y="1140159"/>
            <a:ext cx="5957853" cy="73186"/>
            <a:chOff x="971600" y="3031011"/>
            <a:chExt cx="6710561" cy="45719"/>
          </a:xfrm>
        </p:grpSpPr>
        <p:sp>
          <p:nvSpPr>
            <p:cNvPr id="63" name="Rectángulo 62">
              <a:extLst>
                <a:ext uri="{FF2B5EF4-FFF2-40B4-BE49-F238E27FC236}">
                  <a16:creationId xmlns:a16="http://schemas.microsoft.com/office/drawing/2014/main" id="{605B21EE-B033-4D21-8639-AF5B2318D652}"/>
                </a:ext>
              </a:extLst>
            </p:cNvPr>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ángulo 63">
              <a:extLst>
                <a:ext uri="{FF2B5EF4-FFF2-40B4-BE49-F238E27FC236}">
                  <a16:creationId xmlns:a16="http://schemas.microsoft.com/office/drawing/2014/main" id="{955572C2-EA13-47F7-BB6B-041FADAA0637}"/>
                </a:ext>
              </a:extLst>
            </p:cNvPr>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ángulo 64">
              <a:extLst>
                <a:ext uri="{FF2B5EF4-FFF2-40B4-BE49-F238E27FC236}">
                  <a16:creationId xmlns:a16="http://schemas.microsoft.com/office/drawing/2014/main" id="{791C5399-B9B8-4F4C-BF08-62B9508B9D7B}"/>
                </a:ext>
              </a:extLst>
            </p:cNvPr>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ángulo 65">
              <a:extLst>
                <a:ext uri="{FF2B5EF4-FFF2-40B4-BE49-F238E27FC236}">
                  <a16:creationId xmlns:a16="http://schemas.microsoft.com/office/drawing/2014/main" id="{E67B8693-E836-4329-8332-45298334E22F}"/>
                </a:ext>
              </a:extLst>
            </p:cNvPr>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0583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p:cNvGrpSpPr/>
          <p:nvPr/>
        </p:nvGrpSpPr>
        <p:grpSpPr>
          <a:xfrm flipV="1">
            <a:off x="2423592" y="3861048"/>
            <a:ext cx="6835373" cy="72008"/>
            <a:chOff x="971600" y="3031011"/>
            <a:chExt cx="6710561" cy="45719"/>
          </a:xfrm>
        </p:grpSpPr>
        <p:sp>
          <p:nvSpPr>
            <p:cNvPr id="27" name="Rectángulo 2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Rectángulo 2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Rectángulo 2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Rectángulo 2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 name="CuadroTexto 3"/>
          <p:cNvSpPr txBox="1"/>
          <p:nvPr/>
        </p:nvSpPr>
        <p:spPr>
          <a:xfrm>
            <a:off x="1491789" y="2620773"/>
            <a:ext cx="8712968" cy="1323439"/>
          </a:xfrm>
          <a:prstGeom prst="rect">
            <a:avLst/>
          </a:prstGeom>
          <a:noFill/>
        </p:spPr>
        <p:txBody>
          <a:bodyPr wrap="square" rtlCol="0">
            <a:spAutoFit/>
          </a:bodyPr>
          <a:lstStyle/>
          <a:p>
            <a:pPr lvl="0" algn="ctr" fontAlgn="auto">
              <a:spcAft>
                <a:spcPts val="0"/>
              </a:spcAft>
            </a:pPr>
            <a:r>
              <a:rPr lang="es-MX" sz="4000" b="1" dirty="0">
                <a:solidFill>
                  <a:srgbClr val="0F4692"/>
                </a:solidFill>
              </a:rPr>
              <a:t>FISCALIZACIÓN DEL ABASTECIMIENTO DE COMBUSTIBLES</a:t>
            </a:r>
            <a:endParaRPr lang="es-ES" sz="4000" b="1" dirty="0">
              <a:solidFill>
                <a:srgbClr val="144D8D"/>
              </a:solidFill>
            </a:endParaRPr>
          </a:p>
        </p:txBody>
      </p:sp>
    </p:spTree>
    <p:extLst>
      <p:ext uri="{BB962C8B-B14F-4D97-AF65-F5344CB8AC3E}">
        <p14:creationId xmlns:p14="http://schemas.microsoft.com/office/powerpoint/2010/main" val="23929150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3287688" y="1340768"/>
            <a:ext cx="4577243" cy="46233"/>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70" name="CuadroTexto 69">
            <a:extLst>
              <a:ext uri="{FF2B5EF4-FFF2-40B4-BE49-F238E27FC236}">
                <a16:creationId xmlns:a16="http://schemas.microsoft.com/office/drawing/2014/main" id="{5E36CAC3-01F0-45D5-A3F5-3206BC9F04A4}"/>
              </a:ext>
            </a:extLst>
          </p:cNvPr>
          <p:cNvSpPr txBox="1"/>
          <p:nvPr/>
        </p:nvSpPr>
        <p:spPr>
          <a:xfrm>
            <a:off x="1487488" y="581892"/>
            <a:ext cx="885201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Demanda de Combustibles Líquidos </a:t>
            </a:r>
          </a:p>
        </p:txBody>
      </p:sp>
      <p:pic>
        <p:nvPicPr>
          <p:cNvPr id="75" name="Imagen 74">
            <a:extLst>
              <a:ext uri="{FF2B5EF4-FFF2-40B4-BE49-F238E27FC236}">
                <a16:creationId xmlns:a16="http://schemas.microsoft.com/office/drawing/2014/main" id="{1003D3E2-44B2-472E-93CA-7C6A7553278B}"/>
              </a:ext>
            </a:extLst>
          </p:cNvPr>
          <p:cNvPicPr>
            <a:picLocks noChangeAspect="1"/>
          </p:cNvPicPr>
          <p:nvPr/>
        </p:nvPicPr>
        <p:blipFill>
          <a:blip r:embed="rId2"/>
          <a:stretch>
            <a:fillRect/>
          </a:stretch>
        </p:blipFill>
        <p:spPr>
          <a:xfrm>
            <a:off x="1665946" y="1484784"/>
            <a:ext cx="8075468" cy="4657335"/>
          </a:xfrm>
          <a:prstGeom prst="rect">
            <a:avLst/>
          </a:prstGeom>
        </p:spPr>
      </p:pic>
    </p:spTree>
    <p:extLst>
      <p:ext uri="{BB962C8B-B14F-4D97-AF65-F5344CB8AC3E}">
        <p14:creationId xmlns:p14="http://schemas.microsoft.com/office/powerpoint/2010/main" val="350023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3287688" y="1340768"/>
            <a:ext cx="4577243" cy="46233"/>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70" name="CuadroTexto 69">
            <a:extLst>
              <a:ext uri="{FF2B5EF4-FFF2-40B4-BE49-F238E27FC236}">
                <a16:creationId xmlns:a16="http://schemas.microsoft.com/office/drawing/2014/main" id="{5E36CAC3-01F0-45D5-A3F5-3206BC9F04A4}"/>
              </a:ext>
            </a:extLst>
          </p:cNvPr>
          <p:cNvSpPr txBox="1"/>
          <p:nvPr/>
        </p:nvSpPr>
        <p:spPr>
          <a:xfrm>
            <a:off x="1487488" y="581892"/>
            <a:ext cx="8852014"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Demanda de Combustibles Líquidos </a:t>
            </a:r>
          </a:p>
        </p:txBody>
      </p:sp>
      <p:pic>
        <p:nvPicPr>
          <p:cNvPr id="74" name="Imagen 73">
            <a:extLst>
              <a:ext uri="{FF2B5EF4-FFF2-40B4-BE49-F238E27FC236}">
                <a16:creationId xmlns:a16="http://schemas.microsoft.com/office/drawing/2014/main" id="{4756E433-35A6-4255-9969-1510506BEA71}"/>
              </a:ext>
            </a:extLst>
          </p:cNvPr>
          <p:cNvPicPr>
            <a:picLocks noChangeAspect="1"/>
          </p:cNvPicPr>
          <p:nvPr/>
        </p:nvPicPr>
        <p:blipFill>
          <a:blip r:embed="rId2"/>
          <a:stretch>
            <a:fillRect/>
          </a:stretch>
        </p:blipFill>
        <p:spPr>
          <a:xfrm>
            <a:off x="1991544" y="1412776"/>
            <a:ext cx="7990630" cy="4614308"/>
          </a:xfrm>
          <a:prstGeom prst="rect">
            <a:avLst/>
          </a:prstGeom>
        </p:spPr>
      </p:pic>
    </p:spTree>
    <p:extLst>
      <p:ext uri="{BB962C8B-B14F-4D97-AF65-F5344CB8AC3E}">
        <p14:creationId xmlns:p14="http://schemas.microsoft.com/office/powerpoint/2010/main" val="3822308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5159896" y="1046999"/>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70" name="CuadroTexto 69">
            <a:extLst>
              <a:ext uri="{FF2B5EF4-FFF2-40B4-BE49-F238E27FC236}">
                <a16:creationId xmlns:a16="http://schemas.microsoft.com/office/drawing/2014/main" id="{5E36CAC3-01F0-45D5-A3F5-3206BC9F04A4}"/>
              </a:ext>
            </a:extLst>
          </p:cNvPr>
          <p:cNvSpPr txBox="1"/>
          <p:nvPr/>
        </p:nvSpPr>
        <p:spPr>
          <a:xfrm>
            <a:off x="1487488" y="523779"/>
            <a:ext cx="9289032" cy="523220"/>
          </a:xfrm>
          <a:prstGeom prst="rect">
            <a:avLst/>
          </a:prstGeom>
          <a:noFill/>
        </p:spPr>
        <p:txBody>
          <a:bodyPr wrap="square" rtlCol="0">
            <a:spAutoFit/>
          </a:bodyPr>
          <a:lstStyle/>
          <a:p>
            <a:pPr lvl="0" algn="ctr" fontAlgn="auto">
              <a:spcAft>
                <a:spcPts val="0"/>
              </a:spcAft>
            </a:pPr>
            <a:r>
              <a:rPr lang="es-ES" sz="2800" b="1" dirty="0">
                <a:solidFill>
                  <a:srgbClr val="144D8D"/>
                </a:solidFill>
              </a:rPr>
              <a:t>Demanda de Gas Licuado de Petróleo</a:t>
            </a:r>
          </a:p>
        </p:txBody>
      </p:sp>
      <p:pic>
        <p:nvPicPr>
          <p:cNvPr id="4" name="Imagen 3">
            <a:extLst>
              <a:ext uri="{FF2B5EF4-FFF2-40B4-BE49-F238E27FC236}">
                <a16:creationId xmlns:a16="http://schemas.microsoft.com/office/drawing/2014/main" id="{C32F481C-4304-4949-A55D-F54F2684FE30}"/>
              </a:ext>
            </a:extLst>
          </p:cNvPr>
          <p:cNvPicPr>
            <a:picLocks noChangeAspect="1"/>
          </p:cNvPicPr>
          <p:nvPr/>
        </p:nvPicPr>
        <p:blipFill>
          <a:blip r:embed="rId2"/>
          <a:stretch>
            <a:fillRect/>
          </a:stretch>
        </p:blipFill>
        <p:spPr>
          <a:xfrm>
            <a:off x="2341338" y="1411409"/>
            <a:ext cx="7724972" cy="4035181"/>
          </a:xfrm>
          <a:prstGeom prst="rect">
            <a:avLst/>
          </a:prstGeom>
        </p:spPr>
      </p:pic>
    </p:spTree>
    <p:extLst>
      <p:ext uri="{BB962C8B-B14F-4D97-AF65-F5344CB8AC3E}">
        <p14:creationId xmlns:p14="http://schemas.microsoft.com/office/powerpoint/2010/main" val="1379340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s-PE"/>
            </a:defPPr>
            <a:lvl1pPr algn="r" rtl="0" fontAlgn="base">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41DF44CD-7507-4E64-A010-596C18AE8C80}" type="slidenum">
              <a:rPr lang="es-PE" smtClean="0"/>
              <a:pPr/>
              <a:t>9</a:t>
            </a:fld>
            <a:endParaRPr lang="es-PE"/>
          </a:p>
        </p:txBody>
      </p:sp>
      <p:sp>
        <p:nvSpPr>
          <p:cNvPr id="5" name="CuadroTexto 4"/>
          <p:cNvSpPr txBox="1"/>
          <p:nvPr/>
        </p:nvSpPr>
        <p:spPr>
          <a:xfrm>
            <a:off x="1275120" y="611875"/>
            <a:ext cx="9073008" cy="954107"/>
          </a:xfrm>
          <a:prstGeom prst="rect">
            <a:avLst/>
          </a:prstGeom>
          <a:noFill/>
        </p:spPr>
        <p:txBody>
          <a:bodyPr wrap="square" rtlCol="0">
            <a:spAutoFit/>
          </a:bodyPr>
          <a:lstStyle/>
          <a:p>
            <a:pPr lvl="0" algn="ctr" fontAlgn="auto">
              <a:spcAft>
                <a:spcPts val="0"/>
              </a:spcAft>
            </a:pPr>
            <a:r>
              <a:rPr lang="es-ES" sz="2800" b="1" dirty="0">
                <a:solidFill>
                  <a:srgbClr val="144D8D"/>
                </a:solidFill>
              </a:rPr>
              <a:t>Existencias de Combustibles Líquidos</a:t>
            </a:r>
          </a:p>
          <a:p>
            <a:pPr lvl="0" algn="ctr" fontAlgn="auto">
              <a:spcAft>
                <a:spcPts val="0"/>
              </a:spcAft>
            </a:pPr>
            <a:r>
              <a:rPr lang="es-ES" sz="2800" b="1" dirty="0">
                <a:solidFill>
                  <a:srgbClr val="144D8D"/>
                </a:solidFill>
              </a:rPr>
              <a:t> </a:t>
            </a:r>
            <a:r>
              <a:rPr lang="es-ES" sz="2400" b="1" dirty="0">
                <a:solidFill>
                  <a:srgbClr val="144D8D"/>
                </a:solidFill>
              </a:rPr>
              <a:t>(DS 045-2021-EM)</a:t>
            </a:r>
            <a:endParaRPr lang="es-ES" sz="2800" b="1" dirty="0">
              <a:solidFill>
                <a:srgbClr val="144D8D"/>
              </a:solidFill>
            </a:endParaRPr>
          </a:p>
        </p:txBody>
      </p:sp>
      <p:grpSp>
        <p:nvGrpSpPr>
          <p:cNvPr id="6" name="Grupo 5"/>
          <p:cNvGrpSpPr/>
          <p:nvPr/>
        </p:nvGrpSpPr>
        <p:grpSpPr>
          <a:xfrm>
            <a:off x="4767508" y="1600550"/>
            <a:ext cx="2088232" cy="49320"/>
            <a:chOff x="971600" y="3031011"/>
            <a:chExt cx="6710561" cy="45719"/>
          </a:xfrm>
        </p:grpSpPr>
        <p:sp>
          <p:nvSpPr>
            <p:cNvPr id="7" name="Rectángulo 6"/>
            <p:cNvSpPr/>
            <p:nvPr/>
          </p:nvSpPr>
          <p:spPr>
            <a:xfrm>
              <a:off x="971600" y="3031011"/>
              <a:ext cx="1677943" cy="45719"/>
            </a:xfrm>
            <a:prstGeom prst="rect">
              <a:avLst/>
            </a:prstGeom>
            <a:solidFill>
              <a:srgbClr val="00B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 name="Rectángulo 7"/>
            <p:cNvSpPr/>
            <p:nvPr/>
          </p:nvSpPr>
          <p:spPr>
            <a:xfrm>
              <a:off x="2655804" y="3031011"/>
              <a:ext cx="1677943" cy="45719"/>
            </a:xfrm>
            <a:prstGeom prst="rect">
              <a:avLst/>
            </a:prstGeom>
            <a:solidFill>
              <a:srgbClr val="24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9" name="Rectángulo 8"/>
            <p:cNvSpPr/>
            <p:nvPr/>
          </p:nvSpPr>
          <p:spPr>
            <a:xfrm>
              <a:off x="4326275" y="3031011"/>
              <a:ext cx="1677943" cy="45719"/>
            </a:xfrm>
            <a:prstGeom prst="rect">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10" name="Rectángulo 9"/>
            <p:cNvSpPr/>
            <p:nvPr/>
          </p:nvSpPr>
          <p:spPr>
            <a:xfrm>
              <a:off x="6004218" y="3031011"/>
              <a:ext cx="1677943" cy="45719"/>
            </a:xfrm>
            <a:prstGeom prst="rect">
              <a:avLst/>
            </a:prstGeom>
            <a:solidFill>
              <a:srgbClr val="E4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grpSp>
      <p:sp>
        <p:nvSpPr>
          <p:cNvPr id="11" name="CuadroTexto 10">
            <a:extLst>
              <a:ext uri="{FF2B5EF4-FFF2-40B4-BE49-F238E27FC236}">
                <a16:creationId xmlns:a16="http://schemas.microsoft.com/office/drawing/2014/main" id="{0343CEF2-5DB1-4F10-AFFA-1D6AA3316F58}"/>
              </a:ext>
            </a:extLst>
          </p:cNvPr>
          <p:cNvSpPr txBox="1"/>
          <p:nvPr/>
        </p:nvSpPr>
        <p:spPr>
          <a:xfrm>
            <a:off x="707409" y="1830338"/>
            <a:ext cx="10208054" cy="4524315"/>
          </a:xfrm>
          <a:prstGeom prst="rect">
            <a:avLst/>
          </a:prstGeom>
          <a:noFill/>
        </p:spPr>
        <p:txBody>
          <a:bodyPr wrap="square" rtlCol="0">
            <a:spAutoFit/>
          </a:bodyPr>
          <a:lstStyle/>
          <a:p>
            <a:pPr marL="342900" indent="-342900" algn="just">
              <a:buFont typeface="Arial" panose="020B0604020202020204" pitchFamily="34" charset="0"/>
              <a:buChar char="•"/>
              <a:defRPr/>
            </a:pPr>
            <a:r>
              <a:rPr kumimoji="0" lang="es-ES"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La normativa del Subsector </a:t>
            </a:r>
            <a:r>
              <a:rPr lang="es-ES" dirty="0">
                <a:solidFill>
                  <a:srgbClr val="5B9BD5">
                    <a:lumMod val="75000"/>
                  </a:srgbClr>
                </a:solidFill>
              </a:rPr>
              <a:t>c</a:t>
            </a:r>
            <a:r>
              <a:rPr kumimoji="0" lang="es-ES" b="0" i="0" u="none" strike="noStrike" kern="1200" cap="none" spc="0" normalizeH="0" baseline="0" noProof="0" dirty="0" err="1">
                <a:ln>
                  <a:noFill/>
                </a:ln>
                <a:solidFill>
                  <a:srgbClr val="5B9BD5">
                    <a:lumMod val="75000"/>
                  </a:srgbClr>
                </a:solidFill>
                <a:effectLst/>
                <a:uLnTx/>
                <a:uFillTx/>
                <a:latin typeface="Calibri" pitchFamily="34" charset="0"/>
                <a:ea typeface="+mn-ea"/>
                <a:cs typeface="Arial" charset="0"/>
              </a:rPr>
              <a:t>ontempla</a:t>
            </a:r>
            <a:r>
              <a:rPr kumimoji="0" lang="es-ES"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 la obligación de los productores y mayoristas con capacidad de almacenamiento propia o contratada de mantener en las Plantas de Abastecimiento </a:t>
            </a:r>
            <a:r>
              <a:rPr kumimoji="0" lang="es-ES"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Existencias Medias </a:t>
            </a:r>
            <a:r>
              <a:rPr kumimoji="0" lang="es-ES"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a:t>
            </a:r>
            <a:r>
              <a:rPr kumimoji="0" lang="es-ES"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15 días </a:t>
            </a:r>
            <a:r>
              <a:rPr kumimoji="0" lang="es-ES"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de despacho promedio de últimos 6 meses) y </a:t>
            </a:r>
            <a:r>
              <a:rPr kumimoji="0" lang="es-ES"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Existencias Mínimas </a:t>
            </a:r>
            <a:r>
              <a:rPr kumimoji="0" lang="es-ES"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a:t>
            </a:r>
            <a:r>
              <a:rPr kumimoji="0" lang="es-ES"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05 días </a:t>
            </a:r>
            <a:r>
              <a:rPr kumimoji="0" lang="es-ES"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de despacho promedio de últimos 6 meses)</a:t>
            </a:r>
            <a:r>
              <a:rPr lang="es-ES" b="1" dirty="0">
                <a:solidFill>
                  <a:srgbClr val="5B9BD5">
                    <a:lumMod val="75000"/>
                  </a:srgbClr>
                </a:solidFill>
              </a:rPr>
              <a:t>.</a:t>
            </a:r>
            <a:endParaRPr kumimoji="0" lang="es-ES" b="1"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s-ES"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dirty="0">
                <a:solidFill>
                  <a:srgbClr val="5B9BD5">
                    <a:lumMod val="75000"/>
                  </a:srgbClr>
                </a:solidFill>
              </a:rPr>
              <a:t>Los productores y mayoristas pueden acumular las existencias que mantengan en diferentes facilidades de almacenamiento ubicadas dentro de una misma área.</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s-ES"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dirty="0">
                <a:solidFill>
                  <a:srgbClr val="5B9BD5">
                    <a:lumMod val="75000"/>
                  </a:srgbClr>
                </a:solidFill>
              </a:rPr>
              <a:t>La Dirección General de Hidrocarburos tiene facultades para </a:t>
            </a:r>
            <a:r>
              <a:rPr lang="es-ES" b="1" dirty="0">
                <a:solidFill>
                  <a:srgbClr val="5B9BD5">
                    <a:lumMod val="75000"/>
                  </a:srgbClr>
                </a:solidFill>
              </a:rPr>
              <a:t>exceptuar el cumplimiento de la obligación de mantener existencias de combustibles líquidos</a:t>
            </a:r>
            <a:r>
              <a:rPr lang="es-ES" dirty="0">
                <a:solidFill>
                  <a:srgbClr val="5B9BD5">
                    <a:lumMod val="75000"/>
                  </a:srgbClr>
                </a:solidFill>
              </a:rPr>
              <a:t>, en las situaciones contempladas por la normativa (D.S. 001-2011-EM modificado por D.S. 009-2023-EM).</a:t>
            </a:r>
          </a:p>
          <a:p>
            <a:pPr marR="0" lvl="0" algn="just" defTabSz="914400" rtl="0" eaLnBrk="1" fontAlgn="base" latinLnBrk="0" hangingPunct="1">
              <a:lnSpc>
                <a:spcPct val="100000"/>
              </a:lnSpc>
              <a:spcBef>
                <a:spcPct val="0"/>
              </a:spcBef>
              <a:spcAft>
                <a:spcPct val="0"/>
              </a:spcAft>
              <a:buClrTx/>
              <a:buSzTx/>
              <a:tabLst/>
              <a:defRPr/>
            </a:pPr>
            <a:endParaRPr lang="es-ES" dirty="0">
              <a:solidFill>
                <a:srgbClr val="5B9BD5">
                  <a:lumMod val="75000"/>
                </a:srgbClr>
              </a:solidFill>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dirty="0">
                <a:solidFill>
                  <a:srgbClr val="5B9BD5">
                    <a:lumMod val="75000"/>
                  </a:srgbClr>
                </a:solidFill>
              </a:rPr>
              <a:t>Se viene realizando fiscalizaciones en Refinerías y Plantas de Abastecimiento, respecto a las existencias de Combustibles Líquidos. Actualmente, n</a:t>
            </a:r>
            <a:r>
              <a:rPr kumimoji="0" lang="es-ES"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rPr>
              <a:t>o se </a:t>
            </a:r>
            <a:r>
              <a:rPr lang="es-ES" dirty="0">
                <a:solidFill>
                  <a:srgbClr val="5B9BD5">
                    <a:lumMod val="75000"/>
                  </a:srgbClr>
                </a:solidFill>
              </a:rPr>
              <a:t>advierte problemas en el abastecimiento de Combustibles Líquidos.</a:t>
            </a:r>
            <a:endParaRPr kumimoji="0" lang="es-PE" b="0" i="0" u="none" strike="noStrike" kern="1200" cap="none" spc="0" normalizeH="0" baseline="0" noProof="0" dirty="0">
              <a:ln>
                <a:noFill/>
              </a:ln>
              <a:solidFill>
                <a:srgbClr val="5B9BD5">
                  <a:lumMod val="75000"/>
                </a:srgbClr>
              </a:solidFill>
              <a:effectLst/>
              <a:uLnTx/>
              <a:uFillTx/>
              <a:latin typeface="Calibri" pitchFamily="34" charset="0"/>
              <a:ea typeface="+mn-ea"/>
              <a:cs typeface="Arial"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s-ES" dirty="0">
              <a:solidFill>
                <a:srgbClr val="5B9BD5">
                  <a:lumMod val="75000"/>
                </a:srgbClr>
              </a:solidFill>
            </a:endParaRPr>
          </a:p>
        </p:txBody>
      </p:sp>
    </p:spTree>
    <p:extLst>
      <p:ext uri="{BB962C8B-B14F-4D97-AF65-F5344CB8AC3E}">
        <p14:creationId xmlns:p14="http://schemas.microsoft.com/office/powerpoint/2010/main" val="1256238011"/>
      </p:ext>
    </p:extLst>
  </p:cSld>
  <p:clrMapOvr>
    <a:masterClrMapping/>
  </p:clrMapOvr>
</p:sld>
</file>

<file path=ppt/theme/theme1.xml><?xml version="1.0" encoding="utf-8"?>
<a:theme xmlns:a="http://schemas.openxmlformats.org/drawingml/2006/main" name="Tema de Office">
  <a:themeElements>
    <a:clrScheme name="Personalizado 4">
      <a:dk1>
        <a:srgbClr val="FFFFFF"/>
      </a:dk1>
      <a:lt1>
        <a:srgbClr val="2F5498"/>
      </a:lt1>
      <a:dk2>
        <a:srgbClr val="FFFFFF"/>
      </a:dk2>
      <a:lt2>
        <a:srgbClr val="FFFFFF"/>
      </a:lt2>
      <a:accent1>
        <a:srgbClr val="FFFF00"/>
      </a:accent1>
      <a:accent2>
        <a:srgbClr val="FFC000"/>
      </a:accent2>
      <a:accent3>
        <a:srgbClr val="2F5498"/>
      </a:accent3>
      <a:accent4>
        <a:srgbClr val="BFBFBF"/>
      </a:accent4>
      <a:accent5>
        <a:srgbClr val="65A8DE"/>
      </a:accent5>
      <a:accent6>
        <a:srgbClr val="FFFF00"/>
      </a:accent6>
      <a:hlink>
        <a:srgbClr val="2F5498"/>
      </a:hlink>
      <a:folHlink>
        <a:srgbClr val="2F54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ombra extrema">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925146FF570156478266DE10D71358BC" ma:contentTypeVersion="13" ma:contentTypeDescription="Crear nuevo documento." ma:contentTypeScope="" ma:versionID="e98eccd68700e44e361049b4f3ebc556">
  <xsd:schema xmlns:xsd="http://www.w3.org/2001/XMLSchema" xmlns:xs="http://www.w3.org/2001/XMLSchema" xmlns:p="http://schemas.microsoft.com/office/2006/metadata/properties" xmlns:ns3="b8490c33-3ce6-4cc3-911b-ca705f75a84d" xmlns:ns4="27830c59-040d-4ae5-a972-c1e7e47917e0" targetNamespace="http://schemas.microsoft.com/office/2006/metadata/properties" ma:root="true" ma:fieldsID="26e20a49509140cb36f2bd8bc2e0c156" ns3:_="" ns4:_="">
    <xsd:import namespace="b8490c33-3ce6-4cc3-911b-ca705f75a84d"/>
    <xsd:import namespace="27830c59-040d-4ae5-a972-c1e7e47917e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90c33-3ce6-4cc3-911b-ca705f75a84d"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element name="SharingHintHash" ma:index="10" nillable="true" ma:displayName="Hash de la sugerencia para comparti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830c59-040d-4ae5-a972-c1e7e47917e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7ED73B-2D68-46CF-B6B1-7449579FE2B1}">
  <ds:schemaRefs>
    <ds:schemaRef ds:uri="http://schemas.microsoft.com/office/infopath/2007/PartnerControls"/>
    <ds:schemaRef ds:uri="http://purl.org/dc/elements/1.1/"/>
    <ds:schemaRef ds:uri="http://purl.org/dc/dcmitype/"/>
    <ds:schemaRef ds:uri="http://schemas.openxmlformats.org/package/2006/metadata/core-properties"/>
    <ds:schemaRef ds:uri="http://schemas.microsoft.com/office/2006/metadata/properties"/>
    <ds:schemaRef ds:uri="b8490c33-3ce6-4cc3-911b-ca705f75a84d"/>
    <ds:schemaRef ds:uri="http://schemas.microsoft.com/office/2006/documentManagement/types"/>
    <ds:schemaRef ds:uri="27830c59-040d-4ae5-a972-c1e7e47917e0"/>
    <ds:schemaRef ds:uri="http://www.w3.org/XML/1998/namespace"/>
    <ds:schemaRef ds:uri="http://purl.org/dc/terms/"/>
  </ds:schemaRefs>
</ds:datastoreItem>
</file>

<file path=customXml/itemProps2.xml><?xml version="1.0" encoding="utf-8"?>
<ds:datastoreItem xmlns:ds="http://schemas.openxmlformats.org/officeDocument/2006/customXml" ds:itemID="{7C0886BD-B40D-4DA4-A047-FA969B26D11C}">
  <ds:schemaRefs>
    <ds:schemaRef ds:uri="http://schemas.microsoft.com/sharepoint/v3/contenttype/forms"/>
  </ds:schemaRefs>
</ds:datastoreItem>
</file>

<file path=customXml/itemProps3.xml><?xml version="1.0" encoding="utf-8"?>
<ds:datastoreItem xmlns:ds="http://schemas.openxmlformats.org/officeDocument/2006/customXml" ds:itemID="{D397E116-881D-4793-B264-7EB39483D0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90c33-3ce6-4cc3-911b-ca705f75a84d"/>
    <ds:schemaRef ds:uri="27830c59-040d-4ae5-a972-c1e7e47917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1-Presentaciones-institucionales-oficiales</Template>
  <TotalTime>23175</TotalTime>
  <Words>2526</Words>
  <Application>Microsoft Office PowerPoint</Application>
  <PresentationFormat>Panorámica</PresentationFormat>
  <Paragraphs>513</Paragraphs>
  <Slides>32</Slides>
  <Notes>2</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32</vt:i4>
      </vt:variant>
    </vt:vector>
  </HeadingPairs>
  <TitlesOfParts>
    <vt:vector size="42" baseType="lpstr">
      <vt:lpstr>Arial</vt:lpstr>
      <vt:lpstr>Arial Narrow</vt:lpstr>
      <vt:lpstr>Calibri</vt:lpstr>
      <vt:lpstr>Calibri Light</vt:lpstr>
      <vt:lpstr>Courier New</vt:lpstr>
      <vt:lpstr>Lato Light</vt:lpstr>
      <vt:lpstr>Tahoma</vt:lpstr>
      <vt:lpstr>Wingdings</vt:lpstr>
      <vt:lpstr>Tema de Office</vt:lpstr>
      <vt:lpstr>1_Tema de Office</vt:lpstr>
      <vt:lpstr>Comisión de Energía y Minas – Congreso de la República   Fiscalización del Abastecimiento de Combustibles y del Fondo para la Estabilización de Precios de los Combustibles (GLP) </vt:lpstr>
      <vt:lpstr>CONTENIDO </vt:lpstr>
      <vt:lpstr>Creación y evolución del Osinergmin</vt:lpstr>
      <vt:lpstr>Funciones del Osinergmin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Verificación de precios de combustibles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Martin Espiritu Cabello</dc:creator>
  <cp:keywords>PPT Osinergmin</cp:keywords>
  <cp:lastModifiedBy>Raquel Rocio Zuniga Alanya</cp:lastModifiedBy>
  <cp:revision>887</cp:revision>
  <cp:lastPrinted>2023-09-11T23:07:45Z</cp:lastPrinted>
  <dcterms:created xsi:type="dcterms:W3CDTF">2017-06-15T22:34:08Z</dcterms:created>
  <dcterms:modified xsi:type="dcterms:W3CDTF">2023-09-12T14:19:41Z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0x010100925146FF570156478266DE10D71358BC</vt:lpwstr>
  </property>
</Properties>
</file>