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24" r:id="rId2"/>
    <p:sldId id="257" r:id="rId3"/>
    <p:sldId id="328" r:id="rId4"/>
    <p:sldId id="256" r:id="rId5"/>
    <p:sldId id="329" r:id="rId6"/>
    <p:sldId id="330" r:id="rId7"/>
    <p:sldId id="331" r:id="rId8"/>
    <p:sldId id="332" r:id="rId9"/>
    <p:sldId id="333" r:id="rId10"/>
    <p:sldId id="334" r:id="rId11"/>
    <p:sldId id="335" r:id="rId12"/>
    <p:sldId id="336" r:id="rId13"/>
    <p:sldId id="337" r:id="rId1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04030A-4BED-4DF7-B76D-6F16301F3F42}" type="datetimeFigureOut">
              <a:rPr lang="es-PE" smtClean="0"/>
              <a:t>5/09/2023</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90EEC-8946-46FA-BD7F-49B5C20833EF}" type="slidenum">
              <a:rPr lang="es-PE" smtClean="0"/>
              <a:t>‹Nº›</a:t>
            </a:fld>
            <a:endParaRPr lang="es-PE"/>
          </a:p>
        </p:txBody>
      </p:sp>
    </p:spTree>
    <p:extLst>
      <p:ext uri="{BB962C8B-B14F-4D97-AF65-F5344CB8AC3E}">
        <p14:creationId xmlns:p14="http://schemas.microsoft.com/office/powerpoint/2010/main" val="188893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455ABB-23B5-48C8-9AED-124AAC71FAA2}" type="slidenum">
              <a:rPr kumimoji="0" lang="es-P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P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6917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15" name="Rectángulo 14"/>
          <p:cNvSpPr/>
          <p:nvPr userDrawn="1"/>
        </p:nvSpPr>
        <p:spPr>
          <a:xfrm>
            <a:off x="0" y="0"/>
            <a:ext cx="12192000" cy="68580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26374" y="5536190"/>
            <a:ext cx="2739256" cy="581111"/>
          </a:xfrm>
          <a:prstGeom prst="rect">
            <a:avLst/>
          </a:prstGeom>
        </p:spPr>
      </p:pic>
      <p:grpSp>
        <p:nvGrpSpPr>
          <p:cNvPr id="10" name="Grupo 9"/>
          <p:cNvGrpSpPr/>
          <p:nvPr userDrawn="1"/>
        </p:nvGrpSpPr>
        <p:grpSpPr>
          <a:xfrm>
            <a:off x="0" y="1587398"/>
            <a:ext cx="12216566" cy="3683205"/>
            <a:chOff x="0" y="1968295"/>
            <a:chExt cx="9144000" cy="2756849"/>
          </a:xfrm>
        </p:grpSpPr>
        <p:pic>
          <p:nvPicPr>
            <p:cNvPr id="12" name="5 Imagen"/>
            <p:cNvPicPr>
              <a:picLocks noChangeAspect="1"/>
            </p:cNvPicPr>
            <p:nvPr userDrawn="1"/>
          </p:nvPicPr>
          <p:blipFill rotWithShape="1">
            <a:blip r:embed="rId3">
              <a:extLst>
                <a:ext uri="{28A0092B-C50C-407E-A947-70E740481C1C}">
                  <a14:useLocalDpi xmlns:a14="http://schemas.microsoft.com/office/drawing/2010/main" val="0"/>
                </a:ext>
              </a:extLst>
            </a:blip>
            <a:srcRect t="14129" b="45672"/>
            <a:stretch/>
          </p:blipFill>
          <p:spPr>
            <a:xfrm>
              <a:off x="3140" y="1968295"/>
              <a:ext cx="9137719" cy="2756849"/>
            </a:xfrm>
            <a:prstGeom prst="rect">
              <a:avLst/>
            </a:prstGeom>
          </p:spPr>
        </p:pic>
        <p:cxnSp>
          <p:nvCxnSpPr>
            <p:cNvPr id="13" name="7 Conector recto"/>
            <p:cNvCxnSpPr/>
            <p:nvPr userDrawn="1"/>
          </p:nvCxnSpPr>
          <p:spPr>
            <a:xfrm>
              <a:off x="0" y="1968295"/>
              <a:ext cx="91408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8 Conector recto"/>
            <p:cNvCxnSpPr/>
            <p:nvPr userDrawn="1"/>
          </p:nvCxnSpPr>
          <p:spPr>
            <a:xfrm>
              <a:off x="3140" y="4716337"/>
              <a:ext cx="9140860" cy="880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194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10" name="Rectángulo 9"/>
          <p:cNvSpPr/>
          <p:nvPr userDrawn="1"/>
        </p:nvSpPr>
        <p:spPr>
          <a:xfrm>
            <a:off x="0" y="0"/>
            <a:ext cx="12192000" cy="6858000"/>
          </a:xfrm>
          <a:prstGeom prst="rect">
            <a:avLst/>
          </a:prstGeom>
          <a:solidFill>
            <a:srgbClr val="6D727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9" name="Grupo 8"/>
          <p:cNvGrpSpPr/>
          <p:nvPr userDrawn="1"/>
        </p:nvGrpSpPr>
        <p:grpSpPr>
          <a:xfrm>
            <a:off x="0" y="1587398"/>
            <a:ext cx="12216566" cy="3683205"/>
            <a:chOff x="0" y="1968295"/>
            <a:chExt cx="9144000" cy="2756849"/>
          </a:xfrm>
        </p:grpSpPr>
        <p:pic>
          <p:nvPicPr>
            <p:cNvPr id="6" name="5 Imagen"/>
            <p:cNvPicPr>
              <a:picLocks noChangeAspect="1"/>
            </p:cNvPicPr>
            <p:nvPr userDrawn="1"/>
          </p:nvPicPr>
          <p:blipFill rotWithShape="1">
            <a:blip r:embed="rId2">
              <a:extLst>
                <a:ext uri="{28A0092B-C50C-407E-A947-70E740481C1C}">
                  <a14:useLocalDpi xmlns:a14="http://schemas.microsoft.com/office/drawing/2010/main" val="0"/>
                </a:ext>
              </a:extLst>
            </a:blip>
            <a:srcRect t="14129" b="45672"/>
            <a:stretch/>
          </p:blipFill>
          <p:spPr>
            <a:xfrm>
              <a:off x="3140" y="1968295"/>
              <a:ext cx="9137719" cy="2756849"/>
            </a:xfrm>
            <a:prstGeom prst="rect">
              <a:avLst/>
            </a:prstGeom>
          </p:spPr>
        </p:pic>
        <p:cxnSp>
          <p:nvCxnSpPr>
            <p:cNvPr id="7" name="7 Conector recto"/>
            <p:cNvCxnSpPr/>
            <p:nvPr userDrawn="1"/>
          </p:nvCxnSpPr>
          <p:spPr>
            <a:xfrm>
              <a:off x="0" y="1968295"/>
              <a:ext cx="91408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8 Conector recto"/>
            <p:cNvCxnSpPr/>
            <p:nvPr userDrawn="1"/>
          </p:nvCxnSpPr>
          <p:spPr>
            <a:xfrm>
              <a:off x="3140" y="4716337"/>
              <a:ext cx="9140860" cy="880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142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7" name="Rectángulo 6"/>
          <p:cNvSpPr/>
          <p:nvPr userDrawn="1"/>
        </p:nvSpPr>
        <p:spPr>
          <a:xfrm>
            <a:off x="0" y="0"/>
            <a:ext cx="12192000" cy="68580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6" name="Imagen 5"/>
          <p:cNvPicPr>
            <a:picLocks noChangeAspect="1"/>
          </p:cNvPicPr>
          <p:nvPr userDrawn="1"/>
        </p:nvPicPr>
        <p:blipFill>
          <a:blip r:embed="rId2"/>
          <a:stretch>
            <a:fillRect/>
          </a:stretch>
        </p:blipFill>
        <p:spPr>
          <a:xfrm>
            <a:off x="3314701" y="270958"/>
            <a:ext cx="5701682" cy="6388805"/>
          </a:xfrm>
          <a:prstGeom prst="rect">
            <a:avLst/>
          </a:prstGeom>
        </p:spPr>
      </p:pic>
      <p:sp>
        <p:nvSpPr>
          <p:cNvPr id="8" name="Rectángulo 7"/>
          <p:cNvSpPr/>
          <p:nvPr userDrawn="1"/>
        </p:nvSpPr>
        <p:spPr>
          <a:xfrm>
            <a:off x="0" y="2351314"/>
            <a:ext cx="12192000" cy="2797629"/>
          </a:xfrm>
          <a:prstGeom prst="rect">
            <a:avLst/>
          </a:prstGeom>
          <a:solidFill>
            <a:srgbClr val="6BB02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Forma libre 8"/>
          <p:cNvSpPr/>
          <p:nvPr userDrawn="1"/>
        </p:nvSpPr>
        <p:spPr>
          <a:xfrm>
            <a:off x="0" y="2343694"/>
            <a:ext cx="1992086" cy="2805249"/>
          </a:xfrm>
          <a:custGeom>
            <a:avLst/>
            <a:gdLst>
              <a:gd name="connsiteX0" fmla="*/ 0 w 1992086"/>
              <a:gd name="connsiteY0" fmla="*/ 0 h 2775857"/>
              <a:gd name="connsiteX1" fmla="*/ 0 w 1992086"/>
              <a:gd name="connsiteY1" fmla="*/ 2775857 h 2775857"/>
              <a:gd name="connsiteX2" fmla="*/ 1088571 w 1992086"/>
              <a:gd name="connsiteY2" fmla="*/ 2775857 h 2775857"/>
              <a:gd name="connsiteX3" fmla="*/ 1992086 w 1992086"/>
              <a:gd name="connsiteY3" fmla="*/ 10886 h 2775857"/>
              <a:gd name="connsiteX4" fmla="*/ 54429 w 1992086"/>
              <a:gd name="connsiteY4" fmla="*/ 10886 h 2775857"/>
              <a:gd name="connsiteX5" fmla="*/ 0 w 1992086"/>
              <a:gd name="connsiteY5" fmla="*/ 0 h 2775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2086" h="2775857">
                <a:moveTo>
                  <a:pt x="0" y="0"/>
                </a:moveTo>
                <a:lnTo>
                  <a:pt x="0" y="2775857"/>
                </a:lnTo>
                <a:lnTo>
                  <a:pt x="1088571" y="2775857"/>
                </a:lnTo>
                <a:lnTo>
                  <a:pt x="1992086" y="10886"/>
                </a:lnTo>
                <a:lnTo>
                  <a:pt x="54429" y="10886"/>
                </a:lnTo>
                <a:lnTo>
                  <a:pt x="0" y="0"/>
                </a:lnTo>
                <a:close/>
              </a:path>
            </a:pathLst>
          </a:custGeom>
          <a:solidFill>
            <a:srgbClr val="65696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2" name="Picture 2" descr="C:\Users\solcese\Desktop\logo_perupetro.jpg"/>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10241880" y="6305004"/>
            <a:ext cx="1728192" cy="39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194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stretch>
            <a:fillRect/>
          </a:stretch>
        </p:blipFill>
        <p:spPr>
          <a:xfrm>
            <a:off x="13529" y="3"/>
            <a:ext cx="9168571" cy="836711"/>
          </a:xfrm>
          <a:prstGeom prst="rect">
            <a:avLst/>
          </a:prstGeom>
        </p:spPr>
      </p:pic>
    </p:spTree>
    <p:extLst>
      <p:ext uri="{BB962C8B-B14F-4D97-AF65-F5344CB8AC3E}">
        <p14:creationId xmlns:p14="http://schemas.microsoft.com/office/powerpoint/2010/main" val="93895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_Diseño personalizado">
    <p:spTree>
      <p:nvGrpSpPr>
        <p:cNvPr id="1" name=""/>
        <p:cNvGrpSpPr/>
        <p:nvPr/>
      </p:nvGrpSpPr>
      <p:grpSpPr>
        <a:xfrm>
          <a:off x="0" y="0"/>
          <a:ext cx="0" cy="0"/>
          <a:chOff x="0" y="0"/>
          <a:chExt cx="0" cy="0"/>
        </a:xfrm>
      </p:grpSpPr>
      <p:pic>
        <p:nvPicPr>
          <p:cNvPr id="6" name="4 Imagen"/>
          <p:cNvPicPr>
            <a:picLocks noChangeAspect="1"/>
          </p:cNvPicPr>
          <p:nvPr userDrawn="1"/>
        </p:nvPicPr>
        <p:blipFill rotWithShape="1">
          <a:blip r:embed="rId2">
            <a:extLst>
              <a:ext uri="{28A0092B-C50C-407E-A947-70E740481C1C}">
                <a14:useLocalDpi xmlns:a14="http://schemas.microsoft.com/office/drawing/2010/main" val="0"/>
              </a:ext>
            </a:extLst>
          </a:blip>
          <a:srcRect l="29140" t="35004" r="29117" b="32792"/>
          <a:stretch/>
        </p:blipFill>
        <p:spPr>
          <a:xfrm>
            <a:off x="3983766" y="2668669"/>
            <a:ext cx="4224468" cy="2208245"/>
          </a:xfrm>
          <a:prstGeom prst="rect">
            <a:avLst/>
          </a:prstGeom>
        </p:spPr>
      </p:pic>
      <p:pic>
        <p:nvPicPr>
          <p:cNvPr id="7" name="Imagen 6"/>
          <p:cNvPicPr>
            <a:picLocks noChangeAspect="1"/>
          </p:cNvPicPr>
          <p:nvPr userDrawn="1"/>
        </p:nvPicPr>
        <p:blipFill>
          <a:blip r:embed="rId3"/>
          <a:stretch>
            <a:fillRect/>
          </a:stretch>
        </p:blipFill>
        <p:spPr>
          <a:xfrm>
            <a:off x="13527" y="2"/>
            <a:ext cx="9144000" cy="836711"/>
          </a:xfrm>
          <a:prstGeom prst="rect">
            <a:avLst/>
          </a:prstGeom>
        </p:spPr>
      </p:pic>
      <p:pic>
        <p:nvPicPr>
          <p:cNvPr id="8" name="Imagen 7"/>
          <p:cNvPicPr>
            <a:picLocks noChangeAspect="1"/>
          </p:cNvPicPr>
          <p:nvPr userDrawn="1"/>
        </p:nvPicPr>
        <p:blipFill>
          <a:blip r:embed="rId3"/>
          <a:stretch>
            <a:fillRect/>
          </a:stretch>
        </p:blipFill>
        <p:spPr>
          <a:xfrm>
            <a:off x="13526" y="2"/>
            <a:ext cx="12178473" cy="836711"/>
          </a:xfrm>
          <a:prstGeom prst="rect">
            <a:avLst/>
          </a:prstGeom>
        </p:spPr>
      </p:pic>
      <p:pic>
        <p:nvPicPr>
          <p:cNvPr id="10" name="Imagen 9"/>
          <p:cNvPicPr>
            <a:picLocks noChangeAspect="1"/>
          </p:cNvPicPr>
          <p:nvPr userDrawn="1"/>
        </p:nvPicPr>
        <p:blipFill>
          <a:blip r:embed="rId3"/>
          <a:stretch>
            <a:fillRect/>
          </a:stretch>
        </p:blipFill>
        <p:spPr>
          <a:xfrm>
            <a:off x="13527" y="0"/>
            <a:ext cx="9144000" cy="836711"/>
          </a:xfrm>
          <a:prstGeom prst="rect">
            <a:avLst/>
          </a:prstGeom>
        </p:spPr>
      </p:pic>
    </p:spTree>
    <p:extLst>
      <p:ext uri="{BB962C8B-B14F-4D97-AF65-F5344CB8AC3E}">
        <p14:creationId xmlns:p14="http://schemas.microsoft.com/office/powerpoint/2010/main" val="271586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Holder 2"/>
          <p:cNvSpPr>
            <a:spLocks noGrp="1"/>
          </p:cNvSpPr>
          <p:nvPr>
            <p:ph type="title"/>
          </p:nvPr>
        </p:nvSpPr>
        <p:spPr>
          <a:xfrm>
            <a:off x="140887" y="231774"/>
            <a:ext cx="11910228" cy="253916"/>
          </a:xfrm>
        </p:spPr>
        <p:txBody>
          <a:bodyPr lIns="0" tIns="0" rIns="0" bIns="0"/>
          <a:lstStyle>
            <a:lvl1pPr>
              <a:defRPr sz="1650" b="1" i="0">
                <a:solidFill>
                  <a:schemeClr val="bg1"/>
                </a:solidFill>
                <a:latin typeface="Arial"/>
                <a:cs typeface="Arial"/>
              </a:defRPr>
            </a:lvl1pPr>
          </a:lstStyle>
          <a:p>
            <a:r>
              <a:rPr lang="es-ES"/>
              <a:t>Haga clic para modificar el estilo de título del patrón</a:t>
            </a:r>
            <a:endParaRPr/>
          </a:p>
        </p:txBody>
      </p:sp>
      <p:sp>
        <p:nvSpPr>
          <p:cNvPr id="3" name="Holder 3"/>
          <p:cNvSpPr>
            <a:spLocks noGrp="1"/>
          </p:cNvSpPr>
          <p:nvPr>
            <p:ph type="body" idx="1"/>
          </p:nvPr>
        </p:nvSpPr>
        <p:spPr>
          <a:xfrm>
            <a:off x="1098193" y="1354330"/>
            <a:ext cx="9995611" cy="184666"/>
          </a:xfrm>
        </p:spPr>
        <p:txBody>
          <a:bodyPr lIns="0" tIns="0" rIns="0" bIns="0"/>
          <a:lstStyle>
            <a:lvl1pPr>
              <a:defRPr sz="1200" b="0" i="0">
                <a:solidFill>
                  <a:srgbClr val="5C5C5C"/>
                </a:solidFill>
                <a:latin typeface="Arial"/>
                <a:cs typeface="Arial"/>
              </a:defRPr>
            </a:lvl1pPr>
          </a:lstStyle>
          <a:p>
            <a:pPr lvl="0"/>
            <a:r>
              <a:rPr lang="es-ES"/>
              <a:t>Haga clic para modificar los estilos de texto del patrón</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es-P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A0682BF-E1B7-4C52-80EA-2D09381E43AA}" type="datetimeFigureOut">
              <a:rPr lang="es-PE" smtClean="0"/>
              <a:t>5/09/2023</a:t>
            </a:fld>
            <a:endParaRPr lang="es-PE"/>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F12483E6-4CDE-42EC-BBBD-0081998BB70F}" type="slidenum">
              <a:rPr lang="es-PE" smtClean="0"/>
              <a:t>‹Nº›</a:t>
            </a:fld>
            <a:endParaRPr lang="es-PE"/>
          </a:p>
        </p:txBody>
      </p:sp>
    </p:spTree>
    <p:extLst>
      <p:ext uri="{BB962C8B-B14F-4D97-AF65-F5344CB8AC3E}">
        <p14:creationId xmlns:p14="http://schemas.microsoft.com/office/powerpoint/2010/main" val="131044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626D7C-A68C-4CA2-B5DC-224B28003DA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39E2B815-8580-4B1A-9703-9E40E408AA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BC7C4900-B06F-4CCC-B3E2-8262CE0B99BC}"/>
              </a:ext>
            </a:extLst>
          </p:cNvPr>
          <p:cNvSpPr>
            <a:spLocks noGrp="1"/>
          </p:cNvSpPr>
          <p:nvPr>
            <p:ph type="dt" sz="half" idx="10"/>
          </p:nvPr>
        </p:nvSpPr>
        <p:spPr/>
        <p:txBody>
          <a:bodyPr/>
          <a:lstStyle/>
          <a:p>
            <a:fld id="{BA4A46E5-841D-4EF4-B0A2-639B09B4CB6C}" type="datetimeFigureOut">
              <a:rPr lang="es-PE" smtClean="0"/>
              <a:t>5/09/2023</a:t>
            </a:fld>
            <a:endParaRPr lang="es-PE"/>
          </a:p>
        </p:txBody>
      </p:sp>
      <p:sp>
        <p:nvSpPr>
          <p:cNvPr id="5" name="Marcador de pie de página 4">
            <a:extLst>
              <a:ext uri="{FF2B5EF4-FFF2-40B4-BE49-F238E27FC236}">
                <a16:creationId xmlns:a16="http://schemas.microsoft.com/office/drawing/2014/main" id="{6D3BC9BE-B39C-4C36-B025-A45C6A81CEC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191072A-A318-4C2B-9B55-C22381F8BA6F}"/>
              </a:ext>
            </a:extLst>
          </p:cNvPr>
          <p:cNvSpPr>
            <a:spLocks noGrp="1"/>
          </p:cNvSpPr>
          <p:nvPr>
            <p:ph type="sldNum" sz="quarter" idx="12"/>
          </p:nvPr>
        </p:nvSpPr>
        <p:spPr/>
        <p:txBody>
          <a:bodyPr/>
          <a:lstStyle/>
          <a:p>
            <a:fld id="{B6A083A7-9FD1-409F-8CA6-3E56256EAEF6}" type="slidenum">
              <a:rPr lang="es-PE" smtClean="0"/>
              <a:t>‹Nº›</a:t>
            </a:fld>
            <a:endParaRPr lang="es-PE"/>
          </a:p>
        </p:txBody>
      </p:sp>
    </p:spTree>
    <p:extLst>
      <p:ext uri="{BB962C8B-B14F-4D97-AF65-F5344CB8AC3E}">
        <p14:creationId xmlns:p14="http://schemas.microsoft.com/office/powerpoint/2010/main" val="313450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n 8"/>
          <p:cNvPicPr>
            <a:picLocks noChangeAspect="1"/>
          </p:cNvPicPr>
          <p:nvPr userDrawn="1"/>
        </p:nvPicPr>
        <p:blipFill>
          <a:blip r:embed="rId9"/>
          <a:stretch>
            <a:fillRect/>
          </a:stretch>
        </p:blipFill>
        <p:spPr>
          <a:xfrm>
            <a:off x="0" y="14"/>
            <a:ext cx="12192000" cy="836711"/>
          </a:xfrm>
          <a:prstGeom prst="rect">
            <a:avLst/>
          </a:prstGeom>
        </p:spPr>
      </p:pic>
      <p:sp>
        <p:nvSpPr>
          <p:cNvPr id="2" name="1 Marcador de título"/>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PE" dirty="0"/>
          </a:p>
        </p:txBody>
      </p:sp>
      <p:sp>
        <p:nvSpPr>
          <p:cNvPr id="3" name="2 Marcador de texto"/>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
        <p:nvSpPr>
          <p:cNvPr id="4" name="3 Marcador de fecha"/>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899">
                <a:solidFill>
                  <a:schemeClr val="tx1">
                    <a:tint val="75000"/>
                  </a:schemeClr>
                </a:solidFill>
              </a:defRPr>
            </a:lvl1pPr>
          </a:lstStyle>
          <a:p>
            <a:pPr defTabSz="1219170">
              <a:defRPr/>
            </a:pPr>
            <a:fld id="{3DEC2028-405A-45EC-8D28-228EA6BCBCEC}" type="datetimeFigureOut">
              <a:rPr lang="es-PE" smtClean="0">
                <a:solidFill>
                  <a:prstClr val="black">
                    <a:tint val="75000"/>
                  </a:prstClr>
                </a:solidFill>
              </a:rPr>
              <a:pPr defTabSz="1219170">
                <a:defRPr/>
              </a:pPr>
              <a:t>5/09/2023</a:t>
            </a:fld>
            <a:endParaRPr lang="es-PE">
              <a:solidFill>
                <a:prstClr val="black">
                  <a:tint val="75000"/>
                </a:prstClr>
              </a:solidFill>
            </a:endParaRPr>
          </a:p>
        </p:txBody>
      </p:sp>
      <p:sp>
        <p:nvSpPr>
          <p:cNvPr id="5" name="4 Marcador de pie de página"/>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899">
                <a:solidFill>
                  <a:schemeClr val="tx1">
                    <a:tint val="75000"/>
                  </a:schemeClr>
                </a:solidFill>
              </a:defRPr>
            </a:lvl1pPr>
          </a:lstStyle>
          <a:p>
            <a:pPr defTabSz="1219170">
              <a:defRPr/>
            </a:pPr>
            <a:endParaRPr lang="es-PE">
              <a:solidFill>
                <a:prstClr val="black">
                  <a:tint val="75000"/>
                </a:prstClr>
              </a:solidFill>
            </a:endParaRPr>
          </a:p>
        </p:txBody>
      </p:sp>
      <p:sp>
        <p:nvSpPr>
          <p:cNvPr id="6" name="5 Marcador de número de diapositiva"/>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899">
                <a:solidFill>
                  <a:schemeClr val="tx1">
                    <a:tint val="75000"/>
                  </a:schemeClr>
                </a:solidFill>
              </a:defRPr>
            </a:lvl1pPr>
          </a:lstStyle>
          <a:p>
            <a:pPr defTabSz="1219170">
              <a:defRPr/>
            </a:pPr>
            <a:fld id="{3EA4CB14-5085-4A57-8B89-4DE3AA924190}" type="slidenum">
              <a:rPr lang="es-PE" smtClean="0">
                <a:solidFill>
                  <a:prstClr val="black">
                    <a:tint val="75000"/>
                  </a:prstClr>
                </a:solidFill>
              </a:rPr>
              <a:pPr defTabSz="1219170">
                <a:defRPr/>
              </a:pPr>
              <a:t>‹Nº›</a:t>
            </a:fld>
            <a:endParaRPr lang="es-PE">
              <a:solidFill>
                <a:prstClr val="black">
                  <a:tint val="75000"/>
                </a:prstClr>
              </a:solidFill>
            </a:endParaRPr>
          </a:p>
        </p:txBody>
      </p:sp>
      <p:pic>
        <p:nvPicPr>
          <p:cNvPr id="12" name="Imagen 11"/>
          <p:cNvPicPr>
            <a:picLocks noChangeAspect="1"/>
          </p:cNvPicPr>
          <p:nvPr userDrawn="1"/>
        </p:nvPicPr>
        <p:blipFill>
          <a:blip r:embed="rId9"/>
          <a:stretch>
            <a:fillRect/>
          </a:stretch>
        </p:blipFill>
        <p:spPr>
          <a:xfrm>
            <a:off x="13527" y="3"/>
            <a:ext cx="9144000" cy="836711"/>
          </a:xfrm>
          <a:prstGeom prst="rect">
            <a:avLst/>
          </a:prstGeom>
        </p:spPr>
      </p:pic>
      <p:pic>
        <p:nvPicPr>
          <p:cNvPr id="14" name="Imagen 1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236200" y="6302210"/>
            <a:ext cx="1737791" cy="390690"/>
          </a:xfrm>
          <a:prstGeom prst="rect">
            <a:avLst/>
          </a:prstGeom>
        </p:spPr>
      </p:pic>
    </p:spTree>
    <p:extLst>
      <p:ext uri="{BB962C8B-B14F-4D97-AF65-F5344CB8AC3E}">
        <p14:creationId xmlns:p14="http://schemas.microsoft.com/office/powerpoint/2010/main" val="4280564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685150" rtl="0" eaLnBrk="1" latinLnBrk="0" hangingPunct="1">
        <a:spcBef>
          <a:spcPct val="0"/>
        </a:spcBef>
        <a:buNone/>
        <a:defRPr sz="3297" kern="1200">
          <a:solidFill>
            <a:schemeClr val="tx1"/>
          </a:solidFill>
          <a:latin typeface="+mj-lt"/>
          <a:ea typeface="+mj-ea"/>
          <a:cs typeface="+mj-cs"/>
        </a:defRPr>
      </a:lvl1pPr>
    </p:titleStyle>
    <p:bodyStyle>
      <a:lvl1pPr marL="256931" indent="-256931" algn="l" defTabSz="685150" rtl="0" eaLnBrk="1" latinLnBrk="0" hangingPunct="1">
        <a:spcBef>
          <a:spcPct val="20000"/>
        </a:spcBef>
        <a:buFont typeface="Arial" pitchFamily="34" charset="0"/>
        <a:buChar char="•"/>
        <a:defRPr sz="2399" kern="1200">
          <a:solidFill>
            <a:schemeClr val="tx1"/>
          </a:solidFill>
          <a:latin typeface="+mn-lt"/>
          <a:ea typeface="+mn-ea"/>
          <a:cs typeface="+mn-cs"/>
        </a:defRPr>
      </a:lvl1pPr>
      <a:lvl2pPr marL="556685" indent="-214109" algn="l" defTabSz="685150" rtl="0" eaLnBrk="1" latinLnBrk="0" hangingPunct="1">
        <a:spcBef>
          <a:spcPct val="20000"/>
        </a:spcBef>
        <a:buFont typeface="Arial" pitchFamily="34" charset="0"/>
        <a:buChar char="–"/>
        <a:defRPr sz="2099" kern="1200">
          <a:solidFill>
            <a:schemeClr val="tx1"/>
          </a:solidFill>
          <a:latin typeface="+mn-lt"/>
          <a:ea typeface="+mn-ea"/>
          <a:cs typeface="+mn-cs"/>
        </a:defRPr>
      </a:lvl2pPr>
      <a:lvl3pPr marL="856436" indent="-171288" algn="l" defTabSz="685150" rtl="0" eaLnBrk="1" latinLnBrk="0" hangingPunct="1">
        <a:spcBef>
          <a:spcPct val="20000"/>
        </a:spcBef>
        <a:buFont typeface="Arial" pitchFamily="34" charset="0"/>
        <a:buChar char="•"/>
        <a:defRPr sz="1799" kern="1200">
          <a:solidFill>
            <a:schemeClr val="tx1"/>
          </a:solidFill>
          <a:latin typeface="+mn-lt"/>
          <a:ea typeface="+mn-ea"/>
          <a:cs typeface="+mn-cs"/>
        </a:defRPr>
      </a:lvl3pPr>
      <a:lvl4pPr marL="1199010"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4pPr>
      <a:lvl5pPr marL="1541584"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5pPr>
      <a:lvl6pPr marL="1884160"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6pPr>
      <a:lvl7pPr marL="2226732"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7pPr>
      <a:lvl8pPr marL="2569306"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8pPr>
      <a:lvl9pPr marL="2911882" indent="-171288" algn="l" defTabSz="685150" rtl="0" eaLnBrk="1" latinLnBrk="0" hangingPunct="1">
        <a:spcBef>
          <a:spcPct val="20000"/>
        </a:spcBef>
        <a:buFont typeface="Arial" pitchFamily="34" charset="0"/>
        <a:buChar char="•"/>
        <a:defRPr sz="1499" kern="1200">
          <a:solidFill>
            <a:schemeClr val="tx1"/>
          </a:solidFill>
          <a:latin typeface="+mn-lt"/>
          <a:ea typeface="+mn-ea"/>
          <a:cs typeface="+mn-cs"/>
        </a:defRPr>
      </a:lvl9pPr>
    </p:bodyStyle>
    <p:otherStyle>
      <a:defPPr>
        <a:defRPr lang="es-PE"/>
      </a:defPPr>
      <a:lvl1pPr marL="0" algn="l" defTabSz="685150" rtl="0" eaLnBrk="1" latinLnBrk="0" hangingPunct="1">
        <a:defRPr sz="1349" kern="1200">
          <a:solidFill>
            <a:schemeClr val="tx1"/>
          </a:solidFill>
          <a:latin typeface="+mn-lt"/>
          <a:ea typeface="+mn-ea"/>
          <a:cs typeface="+mn-cs"/>
        </a:defRPr>
      </a:lvl1pPr>
      <a:lvl2pPr marL="342574" algn="l" defTabSz="685150" rtl="0" eaLnBrk="1" latinLnBrk="0" hangingPunct="1">
        <a:defRPr sz="1349" kern="1200">
          <a:solidFill>
            <a:schemeClr val="tx1"/>
          </a:solidFill>
          <a:latin typeface="+mn-lt"/>
          <a:ea typeface="+mn-ea"/>
          <a:cs typeface="+mn-cs"/>
        </a:defRPr>
      </a:lvl2pPr>
      <a:lvl3pPr marL="685150" algn="l" defTabSz="685150" rtl="0" eaLnBrk="1" latinLnBrk="0" hangingPunct="1">
        <a:defRPr sz="1349" kern="1200">
          <a:solidFill>
            <a:schemeClr val="tx1"/>
          </a:solidFill>
          <a:latin typeface="+mn-lt"/>
          <a:ea typeface="+mn-ea"/>
          <a:cs typeface="+mn-cs"/>
        </a:defRPr>
      </a:lvl3pPr>
      <a:lvl4pPr marL="1027722" algn="l" defTabSz="685150" rtl="0" eaLnBrk="1" latinLnBrk="0" hangingPunct="1">
        <a:defRPr sz="1349" kern="1200">
          <a:solidFill>
            <a:schemeClr val="tx1"/>
          </a:solidFill>
          <a:latin typeface="+mn-lt"/>
          <a:ea typeface="+mn-ea"/>
          <a:cs typeface="+mn-cs"/>
        </a:defRPr>
      </a:lvl4pPr>
      <a:lvl5pPr marL="1370298" algn="l" defTabSz="685150" rtl="0" eaLnBrk="1" latinLnBrk="0" hangingPunct="1">
        <a:defRPr sz="1349" kern="1200">
          <a:solidFill>
            <a:schemeClr val="tx1"/>
          </a:solidFill>
          <a:latin typeface="+mn-lt"/>
          <a:ea typeface="+mn-ea"/>
          <a:cs typeface="+mn-cs"/>
        </a:defRPr>
      </a:lvl5pPr>
      <a:lvl6pPr marL="1712872" algn="l" defTabSz="685150" rtl="0" eaLnBrk="1" latinLnBrk="0" hangingPunct="1">
        <a:defRPr sz="1349" kern="1200">
          <a:solidFill>
            <a:schemeClr val="tx1"/>
          </a:solidFill>
          <a:latin typeface="+mn-lt"/>
          <a:ea typeface="+mn-ea"/>
          <a:cs typeface="+mn-cs"/>
        </a:defRPr>
      </a:lvl6pPr>
      <a:lvl7pPr marL="2055446" algn="l" defTabSz="685150" rtl="0" eaLnBrk="1" latinLnBrk="0" hangingPunct="1">
        <a:defRPr sz="1349" kern="1200">
          <a:solidFill>
            <a:schemeClr val="tx1"/>
          </a:solidFill>
          <a:latin typeface="+mn-lt"/>
          <a:ea typeface="+mn-ea"/>
          <a:cs typeface="+mn-cs"/>
        </a:defRPr>
      </a:lvl7pPr>
      <a:lvl8pPr marL="2398020" algn="l" defTabSz="685150" rtl="0" eaLnBrk="1" latinLnBrk="0" hangingPunct="1">
        <a:defRPr sz="1349" kern="1200">
          <a:solidFill>
            <a:schemeClr val="tx1"/>
          </a:solidFill>
          <a:latin typeface="+mn-lt"/>
          <a:ea typeface="+mn-ea"/>
          <a:cs typeface="+mn-cs"/>
        </a:defRPr>
      </a:lvl8pPr>
      <a:lvl9pPr marL="2740594" algn="l" defTabSz="68515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E7061CD-0EC1-4A52-99E8-994A758C4A61}"/>
              </a:ext>
            </a:extLst>
          </p:cNvPr>
          <p:cNvSpPr txBox="1"/>
          <p:nvPr/>
        </p:nvSpPr>
        <p:spPr>
          <a:xfrm>
            <a:off x="325132" y="2274838"/>
            <a:ext cx="7769001"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PARTICIPACIÓN DE PETROPERÚ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 A. EN LA EXPLOTACIÓN DE HIDROCARBUROS EN LOS LOTES I, VI y Z-69</a:t>
            </a:r>
            <a:endParaRPr kumimoji="0" lang="es-E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CuadroTexto 1">
            <a:extLst>
              <a:ext uri="{FF2B5EF4-FFF2-40B4-BE49-F238E27FC236}">
                <a16:creationId xmlns:a16="http://schemas.microsoft.com/office/drawing/2014/main" id="{18C9F10C-7E43-4D75-8B0B-008C75EC00AF}"/>
              </a:ext>
            </a:extLst>
          </p:cNvPr>
          <p:cNvSpPr txBox="1"/>
          <p:nvPr/>
        </p:nvSpPr>
        <p:spPr>
          <a:xfrm>
            <a:off x="8896350" y="5857875"/>
            <a:ext cx="2447925" cy="369332"/>
          </a:xfrm>
          <a:prstGeom prst="rect">
            <a:avLst/>
          </a:prstGeom>
          <a:noFill/>
        </p:spPr>
        <p:txBody>
          <a:bodyPr wrap="square" rtlCol="0">
            <a:spAutoFit/>
          </a:bodyPr>
          <a:lstStyle/>
          <a:p>
            <a:r>
              <a:rPr lang="es-ES" dirty="0"/>
              <a:t>Setiembre, 2023</a:t>
            </a:r>
            <a:endParaRPr lang="es-PE" dirty="0"/>
          </a:p>
        </p:txBody>
      </p:sp>
    </p:spTree>
    <p:extLst>
      <p:ext uri="{BB962C8B-B14F-4D97-AF65-F5344CB8AC3E}">
        <p14:creationId xmlns:p14="http://schemas.microsoft.com/office/powerpoint/2010/main" val="68651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BCBD2223-2E33-40FC-A263-2933157AA894}"/>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ES" dirty="0"/>
              <a:t>L</a:t>
            </a:r>
            <a:r>
              <a:rPr lang="es-PE" dirty="0"/>
              <a:t>EY No. 30130</a:t>
            </a:r>
            <a:endParaRPr lang="en-US" dirty="0"/>
          </a:p>
        </p:txBody>
      </p:sp>
      <p:sp>
        <p:nvSpPr>
          <p:cNvPr id="6" name="CuadroTexto 5">
            <a:extLst>
              <a:ext uri="{FF2B5EF4-FFF2-40B4-BE49-F238E27FC236}">
                <a16:creationId xmlns:a16="http://schemas.microsoft.com/office/drawing/2014/main" id="{A42B303A-E8BA-4F36-B630-E0DC7AD7A967}"/>
              </a:ext>
            </a:extLst>
          </p:cNvPr>
          <p:cNvSpPr txBox="1"/>
          <p:nvPr/>
        </p:nvSpPr>
        <p:spPr>
          <a:xfrm>
            <a:off x="361950" y="839192"/>
            <a:ext cx="11436350" cy="6958315"/>
          </a:xfrm>
          <a:prstGeom prst="rect">
            <a:avLst/>
          </a:prstGeom>
          <a:noFill/>
        </p:spPr>
        <p:txBody>
          <a:bodyPr wrap="square">
            <a:spAutoFit/>
          </a:bodyPr>
          <a:lstStyle/>
          <a:p>
            <a:pPr lvl="0" algn="just">
              <a:lnSpc>
                <a:spcPct val="150000"/>
              </a:lnSpc>
              <a:spcAft>
                <a:spcPts val="800"/>
              </a:spcAft>
            </a:pPr>
            <a:r>
              <a:rPr lang="es-PE" b="1" dirty="0">
                <a:effectLst/>
                <a:latin typeface="Arial" panose="020B0604020202020204" pitchFamily="34" charset="0"/>
                <a:ea typeface="Times New Roman" panose="02020603050405020304" pitchFamily="18" charset="0"/>
                <a:cs typeface="Arial" panose="020B0604020202020204" pitchFamily="34" charset="0"/>
              </a:rPr>
              <a:t>Ley No. 30130, </a:t>
            </a:r>
            <a:r>
              <a:rPr lang="es-PE" b="1" dirty="0">
                <a:effectLst/>
                <a:latin typeface="Arial" panose="020B0604020202020204" pitchFamily="34" charset="0"/>
                <a:ea typeface="Calibri" panose="020F0502020204030204" pitchFamily="34" charset="0"/>
                <a:cs typeface="Arial" panose="020B0604020202020204" pitchFamily="34" charset="0"/>
              </a:rPr>
              <a:t>Ley que declara de necesidad pública e interés nacional la prioritaria ejecución de la modernización de la Refinería de Talara para asegurar la preservación de la calidad de aire y la salud pública y adopta medidas para fortalecer el Gobierno Corporativo de Petróleos del Perú – PETROPERÚ S.A.:</a:t>
            </a:r>
          </a:p>
          <a:p>
            <a:pPr algn="just">
              <a:lnSpc>
                <a:spcPct val="150000"/>
              </a:lnSpc>
              <a:spcAft>
                <a:spcPts val="800"/>
              </a:spcAft>
            </a:pPr>
            <a:r>
              <a:rPr lang="es-PE" dirty="0">
                <a:effectLst/>
                <a:latin typeface="Arial" panose="020B0604020202020204" pitchFamily="34" charset="0"/>
                <a:ea typeface="Times New Roman" panose="02020603050405020304" pitchFamily="18" charset="0"/>
                <a:cs typeface="Arial" panose="020B0604020202020204" pitchFamily="34" charset="0"/>
              </a:rPr>
              <a:t>De acuerdo con el Artículo 6° de la Ley No. 30130, </a:t>
            </a:r>
            <a:r>
              <a:rPr lang="es-PE" dirty="0">
                <a:effectLst/>
                <a:latin typeface="Arial" panose="020B0604020202020204" pitchFamily="34" charset="0"/>
                <a:ea typeface="Calibri" panose="020F0502020204030204" pitchFamily="34" charset="0"/>
                <a:cs typeface="Arial" panose="020B0604020202020204" pitchFamily="34" charset="0"/>
              </a:rPr>
              <a:t>PETROPERÚ S.A., está facultada a desarrollar actividades y proyectos de inversión; para lo cual, deberá cumplir con lo siguiente:</a:t>
            </a:r>
          </a:p>
          <a:p>
            <a:pPr marL="723900" lvl="0" indent="-342900" algn="just">
              <a:lnSpc>
                <a:spcPct val="150000"/>
              </a:lnSpc>
              <a:buFont typeface="+mj-lt"/>
              <a:buAutoNum type="alphaLcPeriod"/>
            </a:pPr>
            <a:r>
              <a:rPr lang="es-PE" dirty="0">
                <a:effectLst/>
                <a:latin typeface="Arial" panose="020B0604020202020204" pitchFamily="34" charset="0"/>
                <a:ea typeface="Calibri" panose="020F0502020204030204" pitchFamily="34" charset="0"/>
                <a:cs typeface="Arial" panose="020B0604020202020204" pitchFamily="34" charset="0"/>
              </a:rPr>
              <a:t>Que no generen a la empresa pasivos firmes o contingentes, presentes o futuros.</a:t>
            </a:r>
          </a:p>
          <a:p>
            <a:pPr marL="723900" lvl="0" indent="-342900" algn="just">
              <a:lnSpc>
                <a:spcPct val="150000"/>
              </a:lnSpc>
              <a:buFont typeface="+mj-lt"/>
              <a:buAutoNum type="alphaLcPeriod"/>
            </a:pPr>
            <a:r>
              <a:rPr lang="es-PE" dirty="0">
                <a:effectLst/>
                <a:latin typeface="Arial" panose="020B0604020202020204" pitchFamily="34" charset="0"/>
                <a:ea typeface="Calibri" panose="020F0502020204030204" pitchFamily="34" charset="0"/>
                <a:cs typeface="Arial" panose="020B0604020202020204" pitchFamily="34" charset="0"/>
              </a:rPr>
              <a:t>Que no afecten las garantías del PMRT., y</a:t>
            </a:r>
          </a:p>
          <a:p>
            <a:pPr marL="723900" lvl="0" indent="-342900" algn="just">
              <a:lnSpc>
                <a:spcPct val="150000"/>
              </a:lnSpc>
              <a:spcAft>
                <a:spcPts val="800"/>
              </a:spcAft>
              <a:buFont typeface="+mj-lt"/>
              <a:buAutoNum type="alphaLcPeriod"/>
            </a:pPr>
            <a:r>
              <a:rPr lang="es-PE" dirty="0">
                <a:effectLst/>
                <a:latin typeface="Arial" panose="020B0604020202020204" pitchFamily="34" charset="0"/>
                <a:ea typeface="Calibri" panose="020F0502020204030204" pitchFamily="34" charset="0"/>
                <a:cs typeface="Arial" panose="020B0604020202020204" pitchFamily="34" charset="0"/>
              </a:rPr>
              <a:t>Que no demanden recursos al Tesoro Público.</a:t>
            </a:r>
          </a:p>
          <a:p>
            <a:pPr algn="just">
              <a:lnSpc>
                <a:spcPct val="150000"/>
              </a:lnSpc>
              <a:spcAft>
                <a:spcPts val="800"/>
              </a:spcAft>
            </a:pPr>
            <a:r>
              <a:rPr lang="es-PE" sz="1800" dirty="0">
                <a:effectLst/>
                <a:latin typeface="Arial" panose="020B0604020202020204" pitchFamily="34" charset="0"/>
                <a:ea typeface="Calibri" panose="020F0502020204030204" pitchFamily="34" charset="0"/>
                <a:cs typeface="Times New Roman" panose="02020603050405020304" pitchFamily="18" charset="0"/>
              </a:rPr>
              <a:t>En adición, se precisa que, estas tres (03) condicionantes, </a:t>
            </a:r>
            <a:r>
              <a:rPr lang="es-PE" sz="1800" b="1" i="1" dirty="0">
                <a:effectLst/>
                <a:latin typeface="Arial" panose="020B0604020202020204" pitchFamily="34" charset="0"/>
                <a:ea typeface="Calibri" panose="020F0502020204030204" pitchFamily="34" charset="0"/>
                <a:cs typeface="Times New Roman" panose="02020603050405020304" pitchFamily="18" charset="0"/>
              </a:rPr>
              <a:t>no limitan aquellos proyectos que permitan mantener la operatividad de la empresa</a:t>
            </a:r>
            <a:r>
              <a:rPr lang="es-PE" sz="1800" dirty="0">
                <a:effectLst/>
                <a:latin typeface="Arial" panose="020B0604020202020204" pitchFamily="34" charset="0"/>
                <a:ea typeface="Calibri" panose="020F0502020204030204" pitchFamily="34" charset="0"/>
                <a:cs typeface="Times New Roman" panose="02020603050405020304" pitchFamily="18" charset="0"/>
              </a:rPr>
              <a:t> a la entrada en vigencia de dicha Ley. La participación de PETROPERU S.A </a:t>
            </a:r>
            <a:r>
              <a:rPr lang="es-PE" dirty="0">
                <a:latin typeface="Arial" panose="020B0604020202020204" pitchFamily="34" charset="0"/>
                <a:ea typeface="Calibri" panose="020F0502020204030204" pitchFamily="34" charset="0"/>
                <a:cs typeface="Times New Roman" panose="02020603050405020304" pitchFamily="18" charset="0"/>
              </a:rPr>
              <a:t>no vulnera las referidas condicionantes y</a:t>
            </a:r>
            <a:r>
              <a:rPr lang="es-PE" sz="1800" dirty="0">
                <a:effectLst/>
                <a:latin typeface="Arial" panose="020B0604020202020204" pitchFamily="34" charset="0"/>
                <a:ea typeface="Calibri" panose="020F0502020204030204" pitchFamily="34" charset="0"/>
                <a:cs typeface="Times New Roman" panose="02020603050405020304" pitchFamily="18" charset="0"/>
              </a:rPr>
              <a:t>a que al asumir un negocio en marcha tendrá un flujo de caja inmediato.</a:t>
            </a:r>
            <a:endParaRPr lang="es-PE" dirty="0">
              <a:effectLst/>
              <a:latin typeface="Arial" panose="020B0604020202020204" pitchFamily="34" charset="0"/>
              <a:ea typeface="Calibri" panose="020F0502020204030204" pitchFamily="34" charset="0"/>
              <a:cs typeface="Arial" panose="020B0604020202020204" pitchFamily="34" charset="0"/>
            </a:endParaRPr>
          </a:p>
          <a:p>
            <a:pPr marL="630555" indent="-270510" algn="just">
              <a:lnSpc>
                <a:spcPct val="150000"/>
              </a:lnSpc>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spcAft>
                <a:spcPts val="800"/>
              </a:spcAft>
            </a:pPr>
            <a:endParaRPr lang="es-PE"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84968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D348B297-541E-4B1B-91CF-9C1C8F93C9FD}"/>
              </a:ext>
            </a:extLst>
          </p:cNvPr>
          <p:cNvSpPr txBox="1"/>
          <p:nvPr/>
        </p:nvSpPr>
        <p:spPr>
          <a:xfrm>
            <a:off x="449792" y="1141386"/>
            <a:ext cx="11077575" cy="5724644"/>
          </a:xfrm>
          <a:prstGeom prst="rect">
            <a:avLst/>
          </a:prstGeom>
          <a:noFill/>
        </p:spPr>
        <p:txBody>
          <a:bodyPr wrap="square">
            <a:spAutoFit/>
          </a:bodyPr>
          <a:lstStyle/>
          <a:p>
            <a:pPr lvl="0" algn="just">
              <a:lnSpc>
                <a:spcPct val="150000"/>
              </a:lnSpc>
              <a:spcAft>
                <a:spcPts val="800"/>
              </a:spcAft>
            </a:pPr>
            <a:r>
              <a:rPr lang="es-PE" sz="1800" b="1" dirty="0">
                <a:effectLst/>
                <a:latin typeface="Arial" panose="020B0604020202020204" pitchFamily="34" charset="0"/>
                <a:ea typeface="Times New Roman" panose="02020603050405020304" pitchFamily="18" charset="0"/>
                <a:cs typeface="Arial" panose="020B0604020202020204" pitchFamily="34" charset="0"/>
              </a:rPr>
              <a:t>Decreto Legislativo No. 1292, </a:t>
            </a:r>
            <a:r>
              <a:rPr lang="es-PE" sz="1800" b="1" dirty="0">
                <a:solidFill>
                  <a:srgbClr val="151515"/>
                </a:solidFill>
                <a:effectLst/>
                <a:latin typeface="Arial" panose="020B0604020202020204" pitchFamily="34" charset="0"/>
                <a:ea typeface="Calibri" panose="020F0502020204030204" pitchFamily="34" charset="0"/>
                <a:cs typeface="Arial" panose="020B0604020202020204" pitchFamily="34" charset="0"/>
              </a:rPr>
              <a:t>que declara de necesidad pública y de interés nacional la operación segura del oleoducto norperuano y dispone la reorganización y mejora del Gobierno Corporativo de PETROPERÚ</a:t>
            </a:r>
            <a:r>
              <a:rPr lang="es-PE" sz="1800" b="1" dirty="0">
                <a:effectLst/>
                <a:latin typeface="Arial" panose="020B0604020202020204" pitchFamily="34" charset="0"/>
                <a:ea typeface="Times New Roman" panose="02020603050405020304" pitchFamily="18" charset="0"/>
                <a:cs typeface="Arial" panose="020B0604020202020204" pitchFamily="34" charset="0"/>
              </a:rPr>
              <a:t> S.A., modificado por Ley No. 30873:</a:t>
            </a: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spcAft>
                <a:spcPts val="800"/>
              </a:spcAft>
            </a:pPr>
            <a:endParaRPr lang="es-PE" sz="500" dirty="0">
              <a:effectLst/>
              <a:latin typeface="Arial" panose="020B0604020202020204" pitchFamily="34" charset="0"/>
              <a:ea typeface="Times New Roman" panose="02020603050405020304" pitchFamily="18" charset="0"/>
              <a:cs typeface="Arial" panose="020B0604020202020204" pitchFamily="34" charset="0"/>
            </a:endParaRPr>
          </a:p>
          <a:p>
            <a:pPr marL="270510" algn="just">
              <a:lnSpc>
                <a:spcPct val="150000"/>
              </a:lnSpc>
              <a:spcAft>
                <a:spcPts val="800"/>
              </a:spcAft>
            </a:pPr>
            <a:r>
              <a:rPr lang="es-PE" sz="1800" dirty="0">
                <a:effectLst/>
                <a:latin typeface="Arial" panose="020B0604020202020204" pitchFamily="34" charset="0"/>
                <a:ea typeface="Times New Roman" panose="02020603050405020304" pitchFamily="18" charset="0"/>
                <a:cs typeface="Arial" panose="020B0604020202020204" pitchFamily="34" charset="0"/>
              </a:rPr>
              <a:t>El Artículo 4° </a:t>
            </a:r>
            <a:r>
              <a:rPr lang="es-ES" sz="1800" dirty="0">
                <a:effectLst/>
                <a:latin typeface="Arial" panose="020B0604020202020204" pitchFamily="34" charset="0"/>
                <a:ea typeface="Calibri" panose="020F0502020204030204" pitchFamily="34" charset="0"/>
                <a:cs typeface="Arial" panose="020B0604020202020204" pitchFamily="34" charset="0"/>
              </a:rPr>
              <a:t>Participación de PETROPERÚ S.A. en los contratos de exploración y explotación de hidrocarburos </a:t>
            </a:r>
            <a:r>
              <a:rPr lang="es-PE" sz="1800" dirty="0">
                <a:effectLst/>
                <a:latin typeface="Arial" panose="020B0604020202020204" pitchFamily="34" charset="0"/>
                <a:ea typeface="Times New Roman" panose="02020603050405020304" pitchFamily="18" charset="0"/>
                <a:cs typeface="Arial" panose="020B0604020202020204" pitchFamily="34" charset="0"/>
              </a:rPr>
              <a:t>del Decreto Legislativo No. 1292, modificado por Ley No. 30873, </a:t>
            </a:r>
            <a:r>
              <a:rPr lang="es-PE" dirty="0">
                <a:latin typeface="Arial" panose="020B0604020202020204" pitchFamily="34" charset="0"/>
                <a:ea typeface="Times New Roman" panose="02020603050405020304" pitchFamily="18" charset="0"/>
                <a:cs typeface="Arial" panose="020B0604020202020204" pitchFamily="34" charset="0"/>
              </a:rPr>
              <a:t>faculta a PETROPERU S.A a</a:t>
            </a:r>
            <a:r>
              <a:rPr lang="es-ES" sz="1800" dirty="0">
                <a:effectLst/>
                <a:latin typeface="Arial" panose="020B0604020202020204" pitchFamily="34" charset="0"/>
                <a:ea typeface="Calibri" panose="020F0502020204030204" pitchFamily="34" charset="0"/>
                <a:cs typeface="Arial" panose="020B0604020202020204" pitchFamily="34" charset="0"/>
              </a:rPr>
              <a:t> participar en los contratos de exploración y explotación de hidrocarburos que se suscriban o modifiquen conforme a la Ley Orgánica de Hidrocarburos en su calidad de socio. No hace referencia a los contratos de Explotación de Hidrocarburos.</a:t>
            </a:r>
          </a:p>
          <a:p>
            <a:pPr marL="270510" algn="just">
              <a:lnSpc>
                <a:spcPct val="150000"/>
              </a:lnSpc>
              <a:spcAft>
                <a:spcPts val="800"/>
              </a:spcAft>
            </a:pPr>
            <a:r>
              <a:rPr lang="es-PE" sz="1800" b="1" dirty="0">
                <a:solidFill>
                  <a:srgbClr val="151515"/>
                </a:solidFill>
                <a:effectLst/>
                <a:latin typeface="Arial" panose="020B0604020202020204" pitchFamily="34" charset="0"/>
                <a:ea typeface="Calibri" panose="020F0502020204030204" pitchFamily="34" charset="0"/>
                <a:cs typeface="Arial" panose="020B0604020202020204" pitchFamily="34" charset="0"/>
              </a:rPr>
              <a:t>Cabe precisar que durante la fase de exploración</a:t>
            </a:r>
            <a:r>
              <a:rPr lang="es-PE" sz="1800" dirty="0">
                <a:solidFill>
                  <a:srgbClr val="151515"/>
                </a:solidFill>
                <a:effectLst/>
                <a:latin typeface="Arial" panose="020B0604020202020204" pitchFamily="34" charset="0"/>
                <a:ea typeface="Calibri" panose="020F0502020204030204" pitchFamily="34" charset="0"/>
                <a:cs typeface="Arial" panose="020B0604020202020204" pitchFamily="34" charset="0"/>
              </a:rPr>
              <a:t>, PETROPERÚ S.A. podrá mantener la calidad de socio, sin asumir los costos de las actividades de exploración. </a:t>
            </a: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spcAft>
                <a:spcPts val="800"/>
              </a:spcAft>
            </a:pPr>
            <a:endParaRPr lang="es-ES" sz="18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spcAft>
                <a:spcPts val="800"/>
              </a:spcAft>
            </a:pPr>
            <a:endParaRPr lang="es-PE"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1 Título">
            <a:extLst>
              <a:ext uri="{FF2B5EF4-FFF2-40B4-BE49-F238E27FC236}">
                <a16:creationId xmlns:a16="http://schemas.microsoft.com/office/drawing/2014/main" id="{F86CC70A-3912-4107-A0F6-EC089FDC1B6A}"/>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ES" dirty="0"/>
              <a:t>DECRETO LEGISLATIVO No. 1292</a:t>
            </a:r>
            <a:endParaRPr lang="en-US" dirty="0"/>
          </a:p>
        </p:txBody>
      </p:sp>
    </p:spTree>
    <p:extLst>
      <p:ext uri="{BB962C8B-B14F-4D97-AF65-F5344CB8AC3E}">
        <p14:creationId xmlns:p14="http://schemas.microsoft.com/office/powerpoint/2010/main" val="343986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5C12C17-E9ED-457D-AEB2-3079CEFCE62D}"/>
              </a:ext>
            </a:extLst>
          </p:cNvPr>
          <p:cNvSpPr txBox="1"/>
          <p:nvPr/>
        </p:nvSpPr>
        <p:spPr>
          <a:xfrm>
            <a:off x="298027" y="1123240"/>
            <a:ext cx="11413066" cy="4611519"/>
          </a:xfrm>
          <a:prstGeom prst="rect">
            <a:avLst/>
          </a:prstGeom>
          <a:noFill/>
        </p:spPr>
        <p:txBody>
          <a:bodyPr wrap="square">
            <a:spAutoFit/>
          </a:bodyPr>
          <a:lstStyle/>
          <a:p>
            <a:pPr lvl="0" algn="just">
              <a:lnSpc>
                <a:spcPct val="150000"/>
              </a:lnSpc>
            </a:pPr>
            <a:r>
              <a:rPr lang="es-PE" sz="1800" b="1" dirty="0">
                <a:effectLst/>
                <a:latin typeface="Arial" panose="020B0604020202020204" pitchFamily="34" charset="0"/>
                <a:ea typeface="Times New Roman" panose="02020603050405020304" pitchFamily="18" charset="0"/>
                <a:cs typeface="Arial" panose="020B0604020202020204" pitchFamily="34" charset="0"/>
              </a:rPr>
              <a:t>Derecho sobre los activos de propiedad de PETROPERÚ S.A. ubicados en los Lotes:</a:t>
            </a: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marL="270510">
              <a:lnSpc>
                <a:spcPct val="150000"/>
              </a:lnSpc>
            </a:pPr>
            <a:r>
              <a:rPr lang="es-PE" sz="1800" dirty="0">
                <a:effectLst/>
                <a:latin typeface="Arial" panose="020B0604020202020204" pitchFamily="34" charset="0"/>
                <a:ea typeface="Calibri" panose="020F0502020204030204" pitchFamily="34" charset="0"/>
                <a:cs typeface="Arial" panose="020B0604020202020204" pitchFamily="34" charset="0"/>
              </a:rPr>
              <a:t> </a:t>
            </a:r>
          </a:p>
          <a:p>
            <a:pPr marL="270510" algn="just">
              <a:lnSpc>
                <a:spcPct val="150000"/>
              </a:lnSpc>
            </a:pPr>
            <a:r>
              <a:rPr lang="es-PE" sz="1800" dirty="0">
                <a:effectLst/>
                <a:latin typeface="Arial" panose="020B0604020202020204" pitchFamily="34" charset="0"/>
                <a:ea typeface="Calibri" panose="020F0502020204030204" pitchFamily="34" charset="0"/>
                <a:cs typeface="Arial" panose="020B0604020202020204" pitchFamily="34" charset="0"/>
              </a:rPr>
              <a:t>PETROPERÚ S.A. es propietaria: </a:t>
            </a:r>
          </a:p>
          <a:p>
            <a:pPr marL="804863" indent="-342900" algn="just">
              <a:lnSpc>
                <a:spcPct val="150000"/>
              </a:lnSpc>
              <a:buFont typeface="+mj-lt"/>
              <a:buAutoNum type="alphaLcParenR"/>
            </a:pPr>
            <a:r>
              <a:rPr lang="es-PE" sz="1800" dirty="0">
                <a:effectLst/>
                <a:latin typeface="Arial" panose="020B0604020202020204" pitchFamily="34" charset="0"/>
                <a:ea typeface="Calibri" panose="020F0502020204030204" pitchFamily="34" charset="0"/>
                <a:cs typeface="Arial" panose="020B0604020202020204" pitchFamily="34" charset="0"/>
              </a:rPr>
              <a:t>del 50% de los activos ubicados en el Lote VI </a:t>
            </a:r>
          </a:p>
          <a:p>
            <a:pPr marL="804863" indent="-342900" algn="just">
              <a:lnSpc>
                <a:spcPct val="150000"/>
              </a:lnSpc>
              <a:buFont typeface="+mj-lt"/>
              <a:buAutoNum type="alphaLcParenR"/>
            </a:pPr>
            <a:r>
              <a:rPr lang="es-PE" sz="1800" dirty="0">
                <a:effectLst/>
                <a:latin typeface="Arial" panose="020B0604020202020204" pitchFamily="34" charset="0"/>
                <a:ea typeface="Calibri" panose="020F0502020204030204" pitchFamily="34" charset="0"/>
                <a:cs typeface="Arial" panose="020B0604020202020204" pitchFamily="34" charset="0"/>
              </a:rPr>
              <a:t>del 75% de los activos ubicados en el Lote Z-69</a:t>
            </a:r>
            <a:endParaRPr lang="es-PE" dirty="0">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pP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pPr>
            <a:r>
              <a:rPr lang="es-PE" dirty="0">
                <a:latin typeface="Arial" panose="020B0604020202020204" pitchFamily="34" charset="0"/>
                <a:ea typeface="Calibri" panose="020F0502020204030204" pitchFamily="34" charset="0"/>
                <a:cs typeface="Arial" panose="020B0604020202020204" pitchFamily="34" charset="0"/>
              </a:rPr>
              <a:t>PETROPERÚ a</a:t>
            </a:r>
            <a:r>
              <a:rPr lang="es-PE" sz="1800" dirty="0">
                <a:effectLst/>
                <a:latin typeface="Arial" panose="020B0604020202020204" pitchFamily="34" charset="0"/>
                <a:ea typeface="Calibri" panose="020F0502020204030204" pitchFamily="34" charset="0"/>
                <a:cs typeface="Arial" panose="020B0604020202020204" pitchFamily="34" charset="0"/>
              </a:rPr>
              <a:t>l amparo del Artículo 70° de la Constitución Política del Perú, y del Artículo 923° y siguientes del Código Civil del Perú, tiene el derecho de usar, disfrutar, disponer y reivindicar de tales activos; ejerciendo este derecho en armonía con el interés social y dentro de los límites de la ley. </a:t>
            </a:r>
          </a:p>
          <a:p>
            <a:pPr marL="270510" algn="just">
              <a:lnSpc>
                <a:spcPct val="150000"/>
              </a:lnSpc>
            </a:pPr>
            <a:endParaRPr lang="es-PE" dirty="0">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pPr>
            <a:r>
              <a:rPr lang="es-PE" sz="1800" dirty="0">
                <a:effectLst/>
                <a:latin typeface="Arial" panose="020B0604020202020204" pitchFamily="34" charset="0"/>
                <a:ea typeface="Calibri" panose="020F0502020204030204" pitchFamily="34" charset="0"/>
                <a:cs typeface="Arial" panose="020B0604020202020204" pitchFamily="34" charset="0"/>
              </a:rPr>
              <a:t>En ese contexto, PETROPERÚ S.A. resulta el Contratista natural para operar dichos Lotes.</a:t>
            </a:r>
          </a:p>
        </p:txBody>
      </p:sp>
      <p:sp>
        <p:nvSpPr>
          <p:cNvPr id="6" name="1 Título">
            <a:extLst>
              <a:ext uri="{FF2B5EF4-FFF2-40B4-BE49-F238E27FC236}">
                <a16:creationId xmlns:a16="http://schemas.microsoft.com/office/drawing/2014/main" id="{29FF904D-F083-4F69-A95B-E04991A3469F}"/>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ES" dirty="0"/>
              <a:t>ACTIVOS DE PETROPERÚ</a:t>
            </a:r>
            <a:endParaRPr lang="en-US" dirty="0"/>
          </a:p>
        </p:txBody>
      </p:sp>
    </p:spTree>
    <p:extLst>
      <p:ext uri="{BB962C8B-B14F-4D97-AF65-F5344CB8AC3E}">
        <p14:creationId xmlns:p14="http://schemas.microsoft.com/office/powerpoint/2010/main" val="287819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51AC01D-5EA7-4177-8E35-1791E71676F4}"/>
              </a:ext>
            </a:extLst>
          </p:cNvPr>
          <p:cNvSpPr txBox="1"/>
          <p:nvPr/>
        </p:nvSpPr>
        <p:spPr>
          <a:xfrm>
            <a:off x="237066" y="1030961"/>
            <a:ext cx="11548533" cy="3441968"/>
          </a:xfrm>
          <a:prstGeom prst="rect">
            <a:avLst/>
          </a:prstGeom>
          <a:noFill/>
        </p:spPr>
        <p:txBody>
          <a:bodyPr wrap="square">
            <a:spAutoFit/>
          </a:bodyPr>
          <a:lstStyle/>
          <a:p>
            <a:pPr algn="just">
              <a:lnSpc>
                <a:spcPct val="150000"/>
              </a:lnSpc>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 </a:t>
            </a:r>
          </a:p>
          <a:p>
            <a:pPr marL="270510" algn="just">
              <a:lnSpc>
                <a:spcPct val="150000"/>
              </a:lnSpc>
              <a:spcAft>
                <a:spcPts val="800"/>
              </a:spcAft>
            </a:pPr>
            <a:r>
              <a:rPr lang="es-PE" b="1" dirty="0">
                <a:effectLst/>
                <a:latin typeface="Arial" panose="020B0604020202020204" pitchFamily="34" charset="0"/>
                <a:ea typeface="Calibri" panose="020F0502020204030204" pitchFamily="34" charset="0"/>
                <a:cs typeface="Arial" panose="020B0604020202020204" pitchFamily="34" charset="0"/>
              </a:rPr>
              <a:t>El Artículo 2.1 de la Ley de Represión de Conductas Anticompetitivas – Decreto Legislativo No. 1043</a:t>
            </a:r>
            <a:r>
              <a:rPr lang="es-PE" dirty="0">
                <a:effectLst/>
                <a:latin typeface="Arial" panose="020B0604020202020204" pitchFamily="34" charset="0"/>
                <a:ea typeface="Calibri" panose="020F0502020204030204" pitchFamily="34" charset="0"/>
                <a:cs typeface="Arial" panose="020B0604020202020204" pitchFamily="34" charset="0"/>
              </a:rPr>
              <a:t>, Es aplicable a las personas naturales o jurídicas u otras entidades de derecho público o privado, estatales o no, con o sin fines de lucro, que en el mercado oferten o demanden bienes o servicios.</a:t>
            </a:r>
          </a:p>
          <a:p>
            <a:pPr marL="270510" algn="just">
              <a:lnSpc>
                <a:spcPct val="150000"/>
              </a:lnSpc>
              <a:spcAft>
                <a:spcPts val="800"/>
              </a:spcAft>
            </a:pPr>
            <a:endParaRPr lang="es-PE" sz="800" dirty="0">
              <a:effectLst/>
              <a:latin typeface="Arial" panose="020B0604020202020204" pitchFamily="34" charset="0"/>
              <a:ea typeface="Calibri" panose="020F0502020204030204" pitchFamily="34" charset="0"/>
              <a:cs typeface="Arial" panose="020B0604020202020204" pitchFamily="34" charset="0"/>
            </a:endParaRPr>
          </a:p>
          <a:p>
            <a:pPr marL="270510" algn="just">
              <a:lnSpc>
                <a:spcPct val="150000"/>
              </a:lnSpc>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Esta norma no es de aplicación para PERUPETRO S.A., toda vez que </a:t>
            </a:r>
            <a:r>
              <a:rPr lang="es-PE" b="1" dirty="0">
                <a:effectLst/>
                <a:latin typeface="Arial" panose="020B0604020202020204" pitchFamily="34" charset="0"/>
                <a:ea typeface="Calibri" panose="020F0502020204030204" pitchFamily="34" charset="0"/>
                <a:cs typeface="Arial" panose="020B0604020202020204" pitchFamily="34" charset="0"/>
              </a:rPr>
              <a:t>no actúa como un agente económico </a:t>
            </a:r>
            <a:r>
              <a:rPr lang="es-PE" dirty="0">
                <a:effectLst/>
                <a:latin typeface="Arial" panose="020B0604020202020204" pitchFamily="34" charset="0"/>
                <a:ea typeface="Calibri" panose="020F0502020204030204" pitchFamily="34" charset="0"/>
                <a:cs typeface="Arial" panose="020B0604020202020204" pitchFamily="34" charset="0"/>
              </a:rPr>
              <a:t>en el mercado; es decir, no ofrece ni demanda bienes o servicios, sino que por efecto de la Ley No. 26221, Ley Orgánica de Hidrocarburos, ejerce la facultad concedente que le ha otorgado el Estado.</a:t>
            </a:r>
          </a:p>
        </p:txBody>
      </p:sp>
      <p:sp>
        <p:nvSpPr>
          <p:cNvPr id="6" name="1 Título">
            <a:extLst>
              <a:ext uri="{FF2B5EF4-FFF2-40B4-BE49-F238E27FC236}">
                <a16:creationId xmlns:a16="http://schemas.microsoft.com/office/drawing/2014/main" id="{54852ED9-EE42-4373-B805-4527A98269AA}"/>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ES" dirty="0"/>
              <a:t>LIBRE COMPETENCIA</a:t>
            </a:r>
            <a:endParaRPr lang="en-US" dirty="0"/>
          </a:p>
        </p:txBody>
      </p:sp>
    </p:spTree>
    <p:extLst>
      <p:ext uri="{BB962C8B-B14F-4D97-AF65-F5344CB8AC3E}">
        <p14:creationId xmlns:p14="http://schemas.microsoft.com/office/powerpoint/2010/main" val="66101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07CCFD4-3E54-4B66-A572-54FB61377F0A}"/>
              </a:ext>
            </a:extLst>
          </p:cNvPr>
          <p:cNvSpPr>
            <a:spLocks noGrp="1"/>
          </p:cNvSpPr>
          <p:nvPr>
            <p:ph type="body" idx="1"/>
          </p:nvPr>
        </p:nvSpPr>
        <p:spPr>
          <a:xfrm>
            <a:off x="723900" y="1618583"/>
            <a:ext cx="10706100" cy="5239417"/>
          </a:xfrm>
        </p:spPr>
        <p:txBody>
          <a:bodyPr>
            <a:noAutofit/>
          </a:bodyPr>
          <a:lstStyle/>
          <a:p>
            <a:pPr marL="0" indent="0" algn="just">
              <a:lnSpc>
                <a:spcPct val="150000"/>
              </a:lnSpc>
              <a:buNone/>
            </a:pPr>
            <a:r>
              <a:rPr lang="es-PE" sz="2000" b="1" dirty="0">
                <a:effectLst/>
                <a:latin typeface="Arial" panose="020B0604020202020204" pitchFamily="34" charset="0"/>
                <a:ea typeface="Calibri" panose="020F0502020204030204" pitchFamily="34" charset="0"/>
                <a:cs typeface="Arial" panose="020B0604020202020204" pitchFamily="34" charset="0"/>
              </a:rPr>
              <a:t>Petróleos del Perú – PETROPERÚ S.A., antes Empresa Petrolera Fiscal, denominada desde la expedición del Decreto Ley No. 17753, de 24 de julio de 1969, es una Empresa del Estado cuyo objeto social es llevar a cabo las actividades de Hidrocarburos que establece la Ley No. 26221, Ley Orgánica de Hidrocarburos, en todas las fases de la industria y comercio del petróleo, incluyendo sus derivados, petroquímica básica e intermedia y otras formas de energía. </a:t>
            </a:r>
            <a:endParaRPr lang="es-PE" sz="1800" b="1" dirty="0">
              <a:solidFill>
                <a:srgbClr val="FF0000"/>
              </a:solidFill>
              <a:latin typeface="Arial" panose="020B0604020202020204" pitchFamily="34" charset="0"/>
              <a:cs typeface="Arial" panose="020B0604020202020204" pitchFamily="34" charset="0"/>
            </a:endParaRPr>
          </a:p>
        </p:txBody>
      </p:sp>
      <p:sp>
        <p:nvSpPr>
          <p:cNvPr id="4" name="1 Título">
            <a:extLst>
              <a:ext uri="{FF2B5EF4-FFF2-40B4-BE49-F238E27FC236}">
                <a16:creationId xmlns:a16="http://schemas.microsoft.com/office/drawing/2014/main" id="{A1ABAD3F-0634-4A0C-9DF3-154C6740A69F}"/>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lvl1pPr algn="r" defTabSz="685800">
              <a:spcBef>
                <a:spcPct val="0"/>
              </a:spcBef>
              <a:buNone/>
              <a:defRPr>
                <a:solidFill>
                  <a:schemeClr val="bg1"/>
                </a:solidFill>
                <a:effectLst>
                  <a:outerShdw blurRad="38100" dist="38100" dir="2700000" algn="tl">
                    <a:srgbClr val="000000">
                      <a:alpha val="43137"/>
                    </a:srgbClr>
                  </a:outerShdw>
                </a:effectLst>
                <a:latin typeface="Myriad Pro" pitchFamily="34" charset="0"/>
                <a:ea typeface="+mj-ea"/>
                <a:cs typeface="+mj-cs"/>
              </a:defRPr>
            </a:lvl1pPr>
          </a:lstStyle>
          <a:p>
            <a:r>
              <a:rPr lang="en-US" sz="2800" b="1" dirty="0">
                <a:effectLst/>
                <a:latin typeface="Arial" panose="020B0604020202020204" pitchFamily="34" charset="0"/>
                <a:cs typeface="Arial" panose="020B0604020202020204" pitchFamily="34" charset="0"/>
              </a:rPr>
              <a:t>INTRODUCCIÓN</a:t>
            </a:r>
          </a:p>
        </p:txBody>
      </p:sp>
    </p:spTree>
    <p:extLst>
      <p:ext uri="{BB962C8B-B14F-4D97-AF65-F5344CB8AC3E}">
        <p14:creationId xmlns:p14="http://schemas.microsoft.com/office/powerpoint/2010/main" val="263691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BB60EE-698B-4CD0-9FFE-C3746D6BA55E}"/>
              </a:ext>
            </a:extLst>
          </p:cNvPr>
          <p:cNvSpPr txBox="1"/>
          <p:nvPr/>
        </p:nvSpPr>
        <p:spPr>
          <a:xfrm>
            <a:off x="601579" y="955667"/>
            <a:ext cx="5677301" cy="663580"/>
          </a:xfrm>
          <a:prstGeom prst="rect">
            <a:avLst/>
          </a:prstGeom>
          <a:noFill/>
        </p:spPr>
        <p:txBody>
          <a:bodyPr wrap="square">
            <a:spAutoFit/>
          </a:bodyPr>
          <a:lstStyle/>
          <a:p>
            <a:pPr algn="just" defTabSz="685150">
              <a:lnSpc>
                <a:spcPct val="107000"/>
              </a:lnSpc>
              <a:spcBef>
                <a:spcPct val="20000"/>
              </a:spcBef>
              <a:spcAft>
                <a:spcPts val="800"/>
              </a:spcAft>
            </a:pPr>
            <a:r>
              <a:rPr lang="es-PE" b="1" dirty="0">
                <a:solidFill>
                  <a:srgbClr val="5C5C5C"/>
                </a:solidFill>
                <a:latin typeface="Arial" panose="020B0604020202020204" pitchFamily="34" charset="0"/>
                <a:cs typeface="Arial" panose="020B0604020202020204" pitchFamily="34" charset="0"/>
              </a:rPr>
              <a:t>La parte Considerativa del Decreto Ley No. 17753, señala lo siguiente:</a:t>
            </a:r>
          </a:p>
        </p:txBody>
      </p:sp>
      <p:pic>
        <p:nvPicPr>
          <p:cNvPr id="5" name="Imagen 4">
            <a:extLst>
              <a:ext uri="{FF2B5EF4-FFF2-40B4-BE49-F238E27FC236}">
                <a16:creationId xmlns:a16="http://schemas.microsoft.com/office/drawing/2014/main" id="{31354F08-8114-43A5-A926-B33B1A3368FF}"/>
              </a:ext>
            </a:extLst>
          </p:cNvPr>
          <p:cNvPicPr>
            <a:picLocks noChangeAspect="1"/>
          </p:cNvPicPr>
          <p:nvPr/>
        </p:nvPicPr>
        <p:blipFill rotWithShape="1">
          <a:blip r:embed="rId2"/>
          <a:srcRect t="2136"/>
          <a:stretch/>
        </p:blipFill>
        <p:spPr>
          <a:xfrm>
            <a:off x="982137" y="1930400"/>
            <a:ext cx="4348860" cy="4338685"/>
          </a:xfrm>
          <a:prstGeom prst="rect">
            <a:avLst/>
          </a:prstGeom>
          <a:ln>
            <a:noFill/>
          </a:ln>
          <a:effectLst>
            <a:outerShdw blurRad="292100" dist="139700" dir="2700000" algn="tl" rotWithShape="0">
              <a:srgbClr val="333333">
                <a:alpha val="65000"/>
              </a:srgbClr>
            </a:outerShdw>
          </a:effectLst>
        </p:spPr>
      </p:pic>
      <p:sp>
        <p:nvSpPr>
          <p:cNvPr id="6" name="CuadroTexto 5">
            <a:extLst>
              <a:ext uri="{FF2B5EF4-FFF2-40B4-BE49-F238E27FC236}">
                <a16:creationId xmlns:a16="http://schemas.microsoft.com/office/drawing/2014/main" id="{C1041C0A-1865-46BC-8321-5CCD7BF7785A}"/>
              </a:ext>
            </a:extLst>
          </p:cNvPr>
          <p:cNvSpPr txBox="1"/>
          <p:nvPr/>
        </p:nvSpPr>
        <p:spPr>
          <a:xfrm>
            <a:off x="6766560" y="2919497"/>
            <a:ext cx="4574540" cy="1709571"/>
          </a:xfrm>
          <a:prstGeom prst="rect">
            <a:avLst/>
          </a:prstGeom>
          <a:noFill/>
        </p:spPr>
        <p:txBody>
          <a:bodyPr wrap="square">
            <a:spAutoFit/>
          </a:bodyPr>
          <a:lstStyle/>
          <a:p>
            <a:pPr algn="just">
              <a:lnSpc>
                <a:spcPct val="150000"/>
              </a:lnSpc>
              <a:spcAft>
                <a:spcPts val="800"/>
              </a:spcAft>
            </a:pPr>
            <a:r>
              <a:rPr lang="es-PE" sz="1800" dirty="0">
                <a:effectLst/>
                <a:latin typeface="Arial" panose="020B0604020202020204" pitchFamily="34" charset="0"/>
                <a:ea typeface="Calibri" panose="020F0502020204030204" pitchFamily="34" charset="0"/>
                <a:cs typeface="Times New Roman" panose="02020603050405020304" pitchFamily="18" charset="0"/>
              </a:rPr>
              <a:t>En efecto, PETROPERÚ S.A., al 24 de julio de 1969, debía también asumir el abastecimiento de combustible a nivel nacional.</a:t>
            </a:r>
            <a:endParaRPr lang="es-P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1 Título">
            <a:extLst>
              <a:ext uri="{FF2B5EF4-FFF2-40B4-BE49-F238E27FC236}">
                <a16:creationId xmlns:a16="http://schemas.microsoft.com/office/drawing/2014/main" id="{6AF4AEC2-2DDF-4425-A891-19BC9A2E6915}"/>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lvl1pPr algn="r" defTabSz="685800">
              <a:spcBef>
                <a:spcPct val="0"/>
              </a:spcBef>
              <a:buNone/>
              <a:defRPr>
                <a:solidFill>
                  <a:schemeClr val="bg1"/>
                </a:solidFill>
                <a:effectLst>
                  <a:outerShdw blurRad="38100" dist="38100" dir="2700000" algn="tl">
                    <a:srgbClr val="000000">
                      <a:alpha val="43137"/>
                    </a:srgbClr>
                  </a:outerShdw>
                </a:effectLst>
                <a:latin typeface="Myriad Pro" pitchFamily="34" charset="0"/>
                <a:ea typeface="+mj-ea"/>
                <a:cs typeface="+mj-cs"/>
              </a:defRPr>
            </a:lvl1pPr>
          </a:lstStyle>
          <a:p>
            <a:r>
              <a:rPr lang="en-US" sz="2800" b="1" dirty="0">
                <a:effectLst/>
                <a:latin typeface="Arial" panose="020B0604020202020204" pitchFamily="34" charset="0"/>
                <a:cs typeface="Arial" panose="020B0604020202020204" pitchFamily="34" charset="0"/>
              </a:rPr>
              <a:t>INTRODUCCIÓN</a:t>
            </a:r>
          </a:p>
        </p:txBody>
      </p:sp>
    </p:spTree>
    <p:extLst>
      <p:ext uri="{BB962C8B-B14F-4D97-AF65-F5344CB8AC3E}">
        <p14:creationId xmlns:p14="http://schemas.microsoft.com/office/powerpoint/2010/main" val="294312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F4DED845-E459-4F03-86FC-CF3D11392751}"/>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
        <p:nvSpPr>
          <p:cNvPr id="7" name="CuadroTexto 6">
            <a:extLst>
              <a:ext uri="{FF2B5EF4-FFF2-40B4-BE49-F238E27FC236}">
                <a16:creationId xmlns:a16="http://schemas.microsoft.com/office/drawing/2014/main" id="{85E81E89-C211-4571-9E31-AF10D3E5DEBB}"/>
              </a:ext>
            </a:extLst>
          </p:cNvPr>
          <p:cNvSpPr txBox="1"/>
          <p:nvPr/>
        </p:nvSpPr>
        <p:spPr>
          <a:xfrm>
            <a:off x="406400" y="1657217"/>
            <a:ext cx="11442700" cy="2784032"/>
          </a:xfrm>
          <a:prstGeom prst="rect">
            <a:avLst/>
          </a:prstGeom>
          <a:noFill/>
        </p:spPr>
        <p:txBody>
          <a:bodyPr wrap="square">
            <a:spAutoFit/>
          </a:bodyPr>
          <a:lstStyle/>
          <a:p>
            <a:pPr algn="just">
              <a:lnSpc>
                <a:spcPct val="107000"/>
              </a:lnSpc>
              <a:spcAft>
                <a:spcPts val="800"/>
              </a:spcAft>
            </a:pPr>
            <a:r>
              <a:rPr lang="es-PE" sz="2000" b="1" dirty="0">
                <a:effectLst/>
                <a:latin typeface="Arial" panose="020B0604020202020204" pitchFamily="34" charset="0"/>
                <a:ea typeface="Calibri" panose="020F0502020204030204" pitchFamily="34" charset="0"/>
                <a:cs typeface="Arial" panose="020B0604020202020204" pitchFamily="34" charset="0"/>
              </a:rPr>
              <a:t>Artículo 60.- </a:t>
            </a:r>
            <a:r>
              <a:rPr lang="es-PE" sz="2000" dirty="0">
                <a:effectLst/>
                <a:latin typeface="Arial" panose="020B0604020202020204" pitchFamily="34" charset="0"/>
                <a:ea typeface="Calibri" panose="020F0502020204030204" pitchFamily="34" charset="0"/>
                <a:cs typeface="Arial" panose="020B0604020202020204" pitchFamily="34" charset="0"/>
              </a:rPr>
              <a:t>El Estado reconoce el pluralismo económico. La economía nacional se sustenta en la coexistencia de diversas formas de propiedad y de empresa.</a:t>
            </a:r>
          </a:p>
          <a:p>
            <a:pPr marL="540385" algn="just">
              <a:lnSpc>
                <a:spcPct val="107000"/>
              </a:lnSpc>
              <a:spcAft>
                <a:spcPts val="800"/>
              </a:spcAft>
            </a:pPr>
            <a:endParaRPr lang="es-PE"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PE" sz="2000" dirty="0">
                <a:effectLst/>
                <a:latin typeface="Arial" panose="020B0604020202020204" pitchFamily="34" charset="0"/>
                <a:ea typeface="Calibri" panose="020F0502020204030204" pitchFamily="34" charset="0"/>
                <a:cs typeface="Arial" panose="020B0604020202020204" pitchFamily="34" charset="0"/>
              </a:rPr>
              <a:t>Sólo autorizado por ley expresa, el Estado puede realizar subsidiariamente actividad empresarial, directa o indirecta, por razón de alto interés público o de manifiesta conveniencia nacional</a:t>
            </a:r>
          </a:p>
          <a:p>
            <a:pPr marL="540385" algn="just">
              <a:lnSpc>
                <a:spcPct val="107000"/>
              </a:lnSpc>
              <a:spcAft>
                <a:spcPts val="800"/>
              </a:spcAft>
            </a:pPr>
            <a:endParaRPr lang="es-PE"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PE" sz="2000" dirty="0">
                <a:effectLst/>
                <a:latin typeface="Arial" panose="020B0604020202020204" pitchFamily="34" charset="0"/>
                <a:ea typeface="Calibri" panose="020F0502020204030204" pitchFamily="34" charset="0"/>
                <a:cs typeface="Arial" panose="020B0604020202020204" pitchFamily="34" charset="0"/>
              </a:rPr>
              <a:t> La actividad empresarial, pública o no pública, recibe el mismo tratamiento legal.</a:t>
            </a:r>
          </a:p>
        </p:txBody>
      </p:sp>
    </p:spTree>
    <p:extLst>
      <p:ext uri="{BB962C8B-B14F-4D97-AF65-F5344CB8AC3E}">
        <p14:creationId xmlns:p14="http://schemas.microsoft.com/office/powerpoint/2010/main" val="275533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F1B783A-49D0-4BC3-8632-AF835D80EADF}"/>
              </a:ext>
            </a:extLst>
          </p:cNvPr>
          <p:cNvSpPr txBox="1"/>
          <p:nvPr/>
        </p:nvSpPr>
        <p:spPr>
          <a:xfrm>
            <a:off x="193920" y="436680"/>
            <a:ext cx="11477380" cy="6135013"/>
          </a:xfrm>
          <a:prstGeom prst="rect">
            <a:avLst/>
          </a:prstGeom>
          <a:noFill/>
        </p:spPr>
        <p:txBody>
          <a:bodyPr wrap="square">
            <a:spAutoFit/>
          </a:bodyPr>
          <a:lstStyle/>
          <a:p>
            <a:pPr algn="just">
              <a:lnSpc>
                <a:spcPct val="150000"/>
              </a:lnSpc>
            </a:pP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s-PE" sz="1800" dirty="0">
                <a:effectLst/>
                <a:latin typeface="Arial" panose="020B0604020202020204" pitchFamily="34" charset="0"/>
                <a:ea typeface="Calibri" panose="020F0502020204030204" pitchFamily="34" charset="0"/>
                <a:cs typeface="Arial" panose="020B0604020202020204" pitchFamily="34" charset="0"/>
              </a:rPr>
              <a:t>El Artículo  contempla los supuestos siguientes:</a:t>
            </a:r>
            <a:endParaRPr lang="es-PE" sz="1800" b="1"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
            </a:pPr>
            <a:endParaRPr lang="es-PE" sz="1000" b="1"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PE" sz="1800" b="1" dirty="0">
                <a:effectLst/>
                <a:latin typeface="Arial" panose="020B0604020202020204" pitchFamily="34" charset="0"/>
                <a:ea typeface="Calibri" panose="020F0502020204030204" pitchFamily="34" charset="0"/>
                <a:cs typeface="Arial" panose="020B0604020202020204" pitchFamily="34" charset="0"/>
              </a:rPr>
              <a:t>El Estado puede realizar actividad empresarial, si es que ha sido autorizado por Ley</a:t>
            </a:r>
            <a:r>
              <a:rPr lang="es-PE" sz="1800" dirty="0">
                <a:effectLst/>
                <a:latin typeface="Arial" panose="020B0604020202020204" pitchFamily="34" charset="0"/>
                <a:ea typeface="Calibri" panose="020F0502020204030204" pitchFamily="34" charset="0"/>
                <a:cs typeface="Arial" panose="020B0604020202020204" pitchFamily="34" charset="0"/>
              </a:rPr>
              <a:t>. PETROPERÚ S.A., a través de su Decreto Legislativo No. 43 y sus modificatorias.</a:t>
            </a:r>
          </a:p>
          <a:p>
            <a:pPr algn="just">
              <a:lnSpc>
                <a:spcPct val="150000"/>
              </a:lnSpc>
            </a:pPr>
            <a:endParaRPr lang="es-PE" sz="10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PE" sz="1800" b="1" dirty="0">
                <a:effectLst/>
                <a:latin typeface="Arial" panose="020B0604020202020204" pitchFamily="34" charset="0"/>
                <a:ea typeface="Calibri" panose="020F0502020204030204" pitchFamily="34" charset="0"/>
                <a:cs typeface="Arial" panose="020B0604020202020204" pitchFamily="34" charset="0"/>
              </a:rPr>
              <a:t>Que la actividad que realice sea subsidiaria o complementaria</a:t>
            </a:r>
            <a:r>
              <a:rPr lang="es-PE" sz="1800" dirty="0">
                <a:effectLst/>
                <a:latin typeface="Arial" panose="020B0604020202020204" pitchFamily="34" charset="0"/>
                <a:ea typeface="Calibri" panose="020F0502020204030204" pitchFamily="34" charset="0"/>
                <a:cs typeface="Arial" panose="020B0604020202020204" pitchFamily="34" charset="0"/>
              </a:rPr>
              <a:t>. Gran parte de las actividades que realiza PETROPERÚ S.A. están orientadas a satisfacer las necesidades de las poblaciones más alejadas del país, </a:t>
            </a:r>
            <a:r>
              <a:rPr lang="es-PE" sz="1800" dirty="0">
                <a:effectLst/>
                <a:latin typeface="Arial" panose="020B0604020202020204" pitchFamily="34" charset="0"/>
                <a:ea typeface="Calibri" panose="020F0502020204030204" pitchFamily="34" charset="0"/>
              </a:rPr>
              <a:t>a fin de evitar el desabastecimiento. </a:t>
            </a:r>
            <a:r>
              <a:rPr lang="es-PE" sz="1800" dirty="0">
                <a:effectLst/>
                <a:latin typeface="Arial" panose="020B0604020202020204" pitchFamily="34" charset="0"/>
                <a:ea typeface="Calibri" panose="020F0502020204030204" pitchFamily="34" charset="0"/>
                <a:cs typeface="Arial" panose="020B0604020202020204" pitchFamily="34" charset="0"/>
              </a:rPr>
              <a:t>Posición amparada no solo en el principio de Primacía de la Realidad sino también en la parte Considerativa del Decreto Ley No. 17753.</a:t>
            </a:r>
          </a:p>
          <a:p>
            <a:pPr marL="285750" indent="-285750" algn="just">
              <a:lnSpc>
                <a:spcPct val="150000"/>
              </a:lnSpc>
              <a:buFont typeface="Wingdings" panose="05000000000000000000" pitchFamily="2" charset="2"/>
              <a:buChar char="§"/>
            </a:pPr>
            <a:endParaRPr lang="es-PE" sz="10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es-ES" b="1" dirty="0">
                <a:latin typeface="Arial" panose="020B0604020202020204" pitchFamily="34" charset="0"/>
                <a:cs typeface="Arial" panose="020B0604020202020204" pitchFamily="34" charset="0"/>
              </a:rPr>
              <a:t>El objetivo que se pretenda satisfacer revista un elevado interés público o una manifiesta conveniencia nacional. </a:t>
            </a:r>
            <a:r>
              <a:rPr lang="es-ES" dirty="0">
                <a:latin typeface="Arial" panose="020B0604020202020204" pitchFamily="34" charset="0"/>
                <a:cs typeface="Arial" panose="020B0604020202020204" pitchFamily="34" charset="0"/>
              </a:rPr>
              <a:t>La Ley No. 30130, que declara de necesidad pública e interés nacional la prioritaria ejecución del Proyecto de Modernización de la Refinería de Talara, así como la Ley No. 28840, que declara de interés nacional el fortalecimiento y modernización de la Empresa Petróleos del Perú – PETROPERÚ S.A., entre otras normas.</a:t>
            </a:r>
            <a:endParaRPr lang="es-PE" dirty="0">
              <a:latin typeface="Arial" panose="020B0604020202020204" pitchFamily="34" charset="0"/>
              <a:cs typeface="Arial" panose="020B0604020202020204" pitchFamily="34" charset="0"/>
            </a:endParaRPr>
          </a:p>
        </p:txBody>
      </p:sp>
      <p:sp>
        <p:nvSpPr>
          <p:cNvPr id="6" name="1 Título">
            <a:extLst>
              <a:ext uri="{FF2B5EF4-FFF2-40B4-BE49-F238E27FC236}">
                <a16:creationId xmlns:a16="http://schemas.microsoft.com/office/drawing/2014/main" id="{3B975C3D-8287-4A87-BA46-5B032AD3D9F4}"/>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Tree>
    <p:extLst>
      <p:ext uri="{BB962C8B-B14F-4D97-AF65-F5344CB8AC3E}">
        <p14:creationId xmlns:p14="http://schemas.microsoft.com/office/powerpoint/2010/main" val="308362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9B31501-3448-422A-8FC3-426323965347}"/>
              </a:ext>
            </a:extLst>
          </p:cNvPr>
          <p:cNvSpPr txBox="1"/>
          <p:nvPr/>
        </p:nvSpPr>
        <p:spPr>
          <a:xfrm>
            <a:off x="457200" y="1333843"/>
            <a:ext cx="11137900" cy="4190314"/>
          </a:xfrm>
          <a:prstGeom prst="rect">
            <a:avLst/>
          </a:prstGeom>
          <a:noFill/>
        </p:spPr>
        <p:txBody>
          <a:bodyPr wrap="square">
            <a:spAutoFit/>
          </a:bodyPr>
          <a:lstStyle>
            <a:defPPr>
              <a:defRPr lang="es-PE"/>
            </a:defPPr>
            <a:lvl1pPr algn="just">
              <a:defRPr>
                <a:effectLst/>
                <a:latin typeface="Arial" panose="020B0604020202020204" pitchFamily="34" charset="0"/>
                <a:ea typeface="Calibri" panose="020F0502020204030204" pitchFamily="34" charset="0"/>
                <a:cs typeface="Arial" panose="020B0604020202020204" pitchFamily="34" charset="0"/>
              </a:defRPr>
            </a:lvl1pPr>
          </a:lstStyle>
          <a:p>
            <a:pPr>
              <a:lnSpc>
                <a:spcPct val="150000"/>
              </a:lnSpc>
            </a:pPr>
            <a:r>
              <a:rPr lang="es-ES" sz="2000" dirty="0"/>
              <a:t>La producción de los Lotes I, VI y Z-69, será destinada a la Refinería Talara, con la finalidad que los productos terminados sean destinados al abastecimiento del mercado nacional. </a:t>
            </a:r>
          </a:p>
          <a:p>
            <a:pPr>
              <a:lnSpc>
                <a:spcPct val="150000"/>
              </a:lnSpc>
            </a:pPr>
            <a:r>
              <a:rPr lang="es-ES" sz="2000" dirty="0"/>
              <a:t>Para la actividad de Refinación solo existen dos actores: PETROPERÚ S.A. y REPSOL S.A.; la presencia de PETROPERU evita la posición dominante en el mercado de comercialización de combustibles.</a:t>
            </a:r>
          </a:p>
          <a:p>
            <a:pPr>
              <a:lnSpc>
                <a:spcPct val="150000"/>
              </a:lnSpc>
            </a:pPr>
            <a:endParaRPr lang="es-ES" dirty="0"/>
          </a:p>
          <a:p>
            <a:pPr>
              <a:lnSpc>
                <a:spcPct val="150000"/>
              </a:lnSpc>
            </a:pPr>
            <a:r>
              <a:rPr lang="es-ES" sz="2000" b="1" dirty="0"/>
              <a:t>Se debe tener en cuenta el rol de PETROPERÚ S.A. respecto al abastecimiento de combustibles a nivel nacional, conforme se indica en la parte Considerativa del Decreto Ley No. 17753.</a:t>
            </a:r>
            <a:endParaRPr lang="es-PE" sz="2000" b="1" dirty="0"/>
          </a:p>
        </p:txBody>
      </p:sp>
      <p:sp>
        <p:nvSpPr>
          <p:cNvPr id="6" name="1 Título">
            <a:extLst>
              <a:ext uri="{FF2B5EF4-FFF2-40B4-BE49-F238E27FC236}">
                <a16:creationId xmlns:a16="http://schemas.microsoft.com/office/drawing/2014/main" id="{79273B7A-65C3-42FE-BAC4-652ECE62B51E}"/>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Tree>
    <p:extLst>
      <p:ext uri="{BB962C8B-B14F-4D97-AF65-F5344CB8AC3E}">
        <p14:creationId xmlns:p14="http://schemas.microsoft.com/office/powerpoint/2010/main" val="260181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96E12A1-4F24-4B94-82B9-C25253372F5B}"/>
              </a:ext>
            </a:extLst>
          </p:cNvPr>
          <p:cNvSpPr txBox="1"/>
          <p:nvPr/>
        </p:nvSpPr>
        <p:spPr>
          <a:xfrm>
            <a:off x="279134" y="1720683"/>
            <a:ext cx="4870382" cy="3883114"/>
          </a:xfrm>
          <a:prstGeom prst="rect">
            <a:avLst/>
          </a:prstGeom>
          <a:noFill/>
          <a:ln>
            <a:noFill/>
          </a:ln>
        </p:spPr>
        <p:txBody>
          <a:bodyPr wrap="square">
            <a:spAutoFit/>
          </a:bodyPr>
          <a:lstStyle/>
          <a:p>
            <a:pPr marL="177800" algn="just">
              <a:lnSpc>
                <a:spcPct val="150000"/>
              </a:lnSpc>
              <a:spcAft>
                <a:spcPts val="800"/>
              </a:spcAft>
            </a:pPr>
            <a:r>
              <a:rPr lang="es-PE" b="1" dirty="0">
                <a:effectLst/>
                <a:latin typeface="Arial" panose="020B0604020202020204" pitchFamily="34" charset="0"/>
                <a:ea typeface="Calibri" panose="020F0502020204030204" pitchFamily="34" charset="0"/>
                <a:cs typeface="Arial" panose="020B0604020202020204" pitchFamily="34" charset="0"/>
              </a:rPr>
              <a:t>Artículo 66.-</a:t>
            </a:r>
            <a:r>
              <a:rPr lang="es-PE" dirty="0">
                <a:effectLst/>
                <a:latin typeface="Arial" panose="020B0604020202020204" pitchFamily="34" charset="0"/>
                <a:ea typeface="Calibri" panose="020F0502020204030204" pitchFamily="34" charset="0"/>
                <a:cs typeface="Arial" panose="020B0604020202020204" pitchFamily="34" charset="0"/>
              </a:rPr>
              <a:t> Los recursos naturales, renovables y no renovables, son patrimonio de la Nación. El Estado es soberano en su aprovechamiento.</a:t>
            </a:r>
          </a:p>
          <a:p>
            <a:pPr marL="177800" algn="just">
              <a:lnSpc>
                <a:spcPct val="150000"/>
              </a:lnSpc>
              <a:spcAft>
                <a:spcPts val="800"/>
              </a:spcAft>
            </a:pPr>
            <a:r>
              <a:rPr lang="es-PE" dirty="0">
                <a:effectLst/>
                <a:latin typeface="Arial" panose="020B0604020202020204" pitchFamily="34" charset="0"/>
                <a:ea typeface="Calibri" panose="020F0502020204030204" pitchFamily="34" charset="0"/>
                <a:cs typeface="Arial" panose="020B0604020202020204" pitchFamily="34" charset="0"/>
              </a:rPr>
              <a:t>Por ley orgánica se fijan las condiciones de su utilización y de su otorgamiento a particulares</a:t>
            </a:r>
            <a:r>
              <a:rPr lang="es-PE" dirty="0">
                <a:effectLst/>
                <a:latin typeface="Arial" panose="020B0604020202020204" pitchFamily="34" charset="0"/>
                <a:ea typeface="Times New Roman" panose="02020603050405020304" pitchFamily="18" charset="0"/>
                <a:cs typeface="Arial" panose="020B0604020202020204" pitchFamily="34" charset="0"/>
              </a:rPr>
              <a:t>. La concesión otorga a su titular un derecho real, sujeto a dicha norma legal.”</a:t>
            </a:r>
            <a:endParaRPr lang="es-PE"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1 Título">
            <a:extLst>
              <a:ext uri="{FF2B5EF4-FFF2-40B4-BE49-F238E27FC236}">
                <a16:creationId xmlns:a16="http://schemas.microsoft.com/office/drawing/2014/main" id="{5E38352C-8D2B-46A9-B8E5-A1073D15AE7A}"/>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
        <p:nvSpPr>
          <p:cNvPr id="9" name="CuadroTexto 8">
            <a:extLst>
              <a:ext uri="{FF2B5EF4-FFF2-40B4-BE49-F238E27FC236}">
                <a16:creationId xmlns:a16="http://schemas.microsoft.com/office/drawing/2014/main" id="{ADCD0180-A864-48C5-8EC1-AF3A10D8B372}"/>
              </a:ext>
            </a:extLst>
          </p:cNvPr>
          <p:cNvSpPr txBox="1"/>
          <p:nvPr/>
        </p:nvSpPr>
        <p:spPr>
          <a:xfrm>
            <a:off x="5149516" y="1202593"/>
            <a:ext cx="6545179" cy="4919295"/>
          </a:xfrm>
          <a:prstGeom prst="rect">
            <a:avLst/>
          </a:prstGeom>
          <a:noFill/>
        </p:spPr>
        <p:txBody>
          <a:bodyPr wrap="square">
            <a:spAutoFit/>
          </a:bodyPr>
          <a:lstStyle/>
          <a:p>
            <a:pPr marL="355600" algn="just">
              <a:lnSpc>
                <a:spcPct val="150000"/>
              </a:lnSpc>
              <a:spcAft>
                <a:spcPts val="800"/>
              </a:spcAft>
            </a:pPr>
            <a:r>
              <a:rPr lang="es-PE" sz="1800" dirty="0">
                <a:effectLst/>
                <a:latin typeface="Arial" panose="020B0604020202020204" pitchFamily="34" charset="0"/>
                <a:ea typeface="Times New Roman" panose="02020603050405020304" pitchFamily="18" charset="0"/>
                <a:cs typeface="Arial" panose="020B0604020202020204" pitchFamily="34" charset="0"/>
              </a:rPr>
              <a:t>El Artículo contempla los supuestos siguientes: </a:t>
            </a:r>
          </a:p>
          <a:p>
            <a:pPr marL="641350" lvl="0" indent="-285750" algn="just">
              <a:lnSpc>
                <a:spcPct val="150000"/>
              </a:lnSpc>
              <a:spcAft>
                <a:spcPts val="800"/>
              </a:spcAft>
              <a:buFont typeface="Wingdings" panose="05000000000000000000" pitchFamily="2" charset="2"/>
              <a:buChar char="§"/>
            </a:pPr>
            <a:r>
              <a:rPr lang="es-PE" sz="1800" b="1" dirty="0">
                <a:effectLst/>
                <a:latin typeface="Arial" panose="020B0604020202020204" pitchFamily="34" charset="0"/>
                <a:ea typeface="Times New Roman" panose="02020603050405020304" pitchFamily="18" charset="0"/>
                <a:cs typeface="Arial" panose="020B0604020202020204" pitchFamily="34" charset="0"/>
              </a:rPr>
              <a:t>Son patrimonio de la Nación, los recursos naturales renovables y no renovables</a:t>
            </a:r>
            <a:r>
              <a:rPr lang="es-PE" sz="1800" dirty="0">
                <a:effectLst/>
                <a:latin typeface="Arial" panose="020B0604020202020204" pitchFamily="34" charset="0"/>
                <a:ea typeface="Times New Roman" panose="02020603050405020304" pitchFamily="18" charset="0"/>
                <a:cs typeface="Arial" panose="020B0604020202020204" pitchFamily="34" charset="0"/>
              </a:rPr>
              <a:t>. </a:t>
            </a:r>
            <a:r>
              <a:rPr lang="es-PE" sz="1800" b="1" dirty="0">
                <a:effectLst/>
                <a:latin typeface="Arial" panose="020B0604020202020204" pitchFamily="34" charset="0"/>
                <a:ea typeface="Times New Roman" panose="02020603050405020304" pitchFamily="18" charset="0"/>
                <a:cs typeface="Arial" panose="020B0604020202020204" pitchFamily="34" charset="0"/>
              </a:rPr>
              <a:t>El Estado es soberano en su aprovechamiento</a:t>
            </a:r>
            <a:r>
              <a:rPr lang="es-PE" sz="1800" dirty="0">
                <a:effectLst/>
                <a:latin typeface="Arial" panose="020B0604020202020204" pitchFamily="34" charset="0"/>
                <a:ea typeface="Times New Roman" panose="02020603050405020304" pitchFamily="18" charset="0"/>
                <a:cs typeface="Arial" panose="020B0604020202020204" pitchFamily="34" charset="0"/>
              </a:rPr>
              <a:t>. </a:t>
            </a:r>
            <a:r>
              <a:rPr lang="es-PE" dirty="0">
                <a:latin typeface="Arial" panose="020B0604020202020204" pitchFamily="34" charset="0"/>
                <a:cs typeface="Arial" panose="020B0604020202020204" pitchFamily="34" charset="0"/>
              </a:rPr>
              <a:t>El Estado tiene el dominio absoluto para disponer de sus recursos</a:t>
            </a:r>
          </a:p>
          <a:p>
            <a:pPr marL="625475" algn="just">
              <a:lnSpc>
                <a:spcPct val="150000"/>
              </a:lnSpc>
              <a:spcAft>
                <a:spcPts val="800"/>
              </a:spcAft>
            </a:pPr>
            <a:r>
              <a:rPr lang="es-PE" dirty="0">
                <a:latin typeface="Arial" panose="020B0604020202020204" pitchFamily="34" charset="0"/>
                <a:cs typeface="Arial" panose="020B0604020202020204" pitchFamily="34" charset="0"/>
              </a:rPr>
              <a:t>En tal sentido, está facultado para otorgar a PETROPERÚ S.A., la explotación de hidrocarburos que están ubicados en los Lotes I, VI y Z-69 (Z-2B), ejerciendo su soberanía sobre los recursos que son de su propiedad.</a:t>
            </a:r>
          </a:p>
          <a:p>
            <a:pPr marL="625475" algn="just">
              <a:lnSpc>
                <a:spcPct val="150000"/>
              </a:lnSpc>
              <a:spcAft>
                <a:spcPts val="800"/>
              </a:spcAft>
            </a:pPr>
            <a:endParaRPr 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52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a:extLst>
              <a:ext uri="{FF2B5EF4-FFF2-40B4-BE49-F238E27FC236}">
                <a16:creationId xmlns:a16="http://schemas.microsoft.com/office/drawing/2014/main" id="{FB6F9984-1D89-430F-8D21-765FFD6491F7}"/>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
        <p:nvSpPr>
          <p:cNvPr id="7" name="CuadroTexto 6">
            <a:extLst>
              <a:ext uri="{FF2B5EF4-FFF2-40B4-BE49-F238E27FC236}">
                <a16:creationId xmlns:a16="http://schemas.microsoft.com/office/drawing/2014/main" id="{AADAE91A-31EB-4D52-B0E8-4D3F0D411933}"/>
              </a:ext>
            </a:extLst>
          </p:cNvPr>
          <p:cNvSpPr txBox="1"/>
          <p:nvPr/>
        </p:nvSpPr>
        <p:spPr>
          <a:xfrm>
            <a:off x="462013" y="1210269"/>
            <a:ext cx="10741793" cy="5240537"/>
          </a:xfrm>
          <a:prstGeom prst="rect">
            <a:avLst/>
          </a:prstGeom>
          <a:noFill/>
        </p:spPr>
        <p:txBody>
          <a:bodyPr wrap="square">
            <a:spAutoFit/>
          </a:bodyPr>
          <a:lstStyle/>
          <a:p>
            <a:pPr marL="342900" lvl="0" indent="-342900" algn="just">
              <a:lnSpc>
                <a:spcPct val="150000"/>
              </a:lnSpc>
              <a:spcAft>
                <a:spcPts val="800"/>
              </a:spcAft>
              <a:buFont typeface="Wingdings" panose="05000000000000000000" pitchFamily="2" charset="2"/>
              <a:buChar char="§"/>
            </a:pPr>
            <a:r>
              <a:rPr lang="es-PE" sz="1800" b="1" dirty="0">
                <a:effectLst/>
                <a:latin typeface="Arial" panose="020B0604020202020204" pitchFamily="34" charset="0"/>
                <a:ea typeface="Calibri" panose="020F0502020204030204" pitchFamily="34" charset="0"/>
                <a:cs typeface="Times New Roman" panose="02020603050405020304" pitchFamily="18" charset="0"/>
              </a:rPr>
              <a:t>Por ley orgánica se fijan las condiciones de su utilización y de su otorgamiento a particulares</a:t>
            </a:r>
            <a:r>
              <a:rPr lang="es-PE" sz="1800" dirty="0">
                <a:effectLst/>
                <a:latin typeface="Arial" panose="020B0604020202020204" pitchFamily="34" charset="0"/>
                <a:ea typeface="Times New Roman" panose="02020603050405020304" pitchFamily="18" charset="0"/>
                <a:cs typeface="Times New Roman" panose="02020603050405020304" pitchFamily="18" charset="0"/>
              </a:rPr>
              <a:t>. Mediante Ley No. 26221, Ley Orgánica de Hidrocarburos, se norman las actividades de Hidrocarburos en el territorio nacional; en el articulado de dicha Ley, se hace referencia a “toda persona natural o jurídica, nacional o extranjera” está facultada a desarrollar las actividades de hidrocarburos, sin hacer distinción alguna de si son empresas de propiedad del Estado o de propiedad privada. Por lo que PETROPERU S.A. puede participar en el aprovechamiento de sus recursos naturales.  </a:t>
            </a:r>
            <a:endParaRPr lang="es-PE" dirty="0">
              <a:latin typeface="Arial" panose="020B0604020202020204" pitchFamily="34" charset="0"/>
              <a:ea typeface="Times New Roman" panose="02020603050405020304" pitchFamily="18" charset="0"/>
              <a:cs typeface="Times New Roman" panose="02020603050405020304" pitchFamily="18" charset="0"/>
            </a:endParaRPr>
          </a:p>
          <a:p>
            <a:pPr marL="355600" algn="just">
              <a:lnSpc>
                <a:spcPct val="150000"/>
              </a:lnSpc>
              <a:spcAft>
                <a:spcPts val="800"/>
              </a:spcAft>
            </a:pPr>
            <a:r>
              <a:rPr lang="es-PE" dirty="0">
                <a:latin typeface="Arial" panose="020B0604020202020204" pitchFamily="34" charset="0"/>
                <a:ea typeface="Times New Roman" panose="02020603050405020304" pitchFamily="18" charset="0"/>
                <a:cs typeface="Times New Roman" panose="02020603050405020304" pitchFamily="18" charset="0"/>
              </a:rPr>
              <a:t>Diversos países cuentan con Empresas Nacionales que pueden disponer de los recursos naturales, de sus países; inclusive, tienen operaciones petroleras fuera de su territorio. Consideramos que el </a:t>
            </a:r>
            <a:r>
              <a:rPr lang="es-PE" sz="1800" dirty="0">
                <a:effectLst/>
                <a:latin typeface="Arial" panose="020B0604020202020204" pitchFamily="34" charset="0"/>
                <a:ea typeface="Times New Roman" panose="02020603050405020304" pitchFamily="18" charset="0"/>
                <a:cs typeface="Times New Roman" panose="02020603050405020304" pitchFamily="18" charset="0"/>
              </a:rPr>
              <a:t>Perú debe ser el primero en aprovechar de sus propios recursos, a través de su Empresa Estatal facultada para ello: PETROPERÚ S.A.</a:t>
            </a:r>
            <a:endParaRPr lang="es-PE"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800"/>
              </a:spcAft>
            </a:pPr>
            <a:endParaRPr lang="es-P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584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AEB8002D-B5D0-40CE-B590-4DBBFFF8769E}"/>
              </a:ext>
            </a:extLst>
          </p:cNvPr>
          <p:cNvSpPr txBox="1">
            <a:spLocks/>
          </p:cNvSpPr>
          <p:nvPr/>
        </p:nvSpPr>
        <p:spPr>
          <a:xfrm>
            <a:off x="1895983" y="134139"/>
            <a:ext cx="10102097" cy="605083"/>
          </a:xfrm>
          <a:prstGeom prst="rect">
            <a:avLst/>
          </a:prstGeom>
        </p:spPr>
        <p:txBody>
          <a:bodyPr vert="horz" lIns="91440" tIns="45720" rIns="91440" bIns="45720" rtlCol="0" anchor="ctr">
            <a:normAutofit/>
          </a:bodyPr>
          <a:lstStyle>
            <a:defPPr>
              <a:defRPr lang="es-PE"/>
            </a:defPPr>
            <a:lvl1pPr algn="r" defTabSz="685800">
              <a:spcBef>
                <a:spcPct val="0"/>
              </a:spcBef>
              <a:buNone/>
              <a:defRPr sz="2800" b="1">
                <a:solidFill>
                  <a:schemeClr val="bg1"/>
                </a:solidFill>
                <a:effectLst/>
                <a:latin typeface="Arial" panose="020B0604020202020204" pitchFamily="34" charset="0"/>
                <a:ea typeface="+mj-ea"/>
                <a:cs typeface="Arial" panose="020B0604020202020204" pitchFamily="34" charset="0"/>
              </a:defRPr>
            </a:lvl1pPr>
          </a:lstStyle>
          <a:p>
            <a:r>
              <a:rPr lang="es-PE" dirty="0"/>
              <a:t>CONSTITUCIÓN POLÍTICA DEL PERÚ</a:t>
            </a:r>
            <a:endParaRPr lang="en-US" dirty="0"/>
          </a:p>
        </p:txBody>
      </p:sp>
      <p:sp>
        <p:nvSpPr>
          <p:cNvPr id="6" name="CuadroTexto 5">
            <a:extLst>
              <a:ext uri="{FF2B5EF4-FFF2-40B4-BE49-F238E27FC236}">
                <a16:creationId xmlns:a16="http://schemas.microsoft.com/office/drawing/2014/main" id="{19AD959E-53C8-4AD7-A966-8D80E3BCB32F}"/>
              </a:ext>
            </a:extLst>
          </p:cNvPr>
          <p:cNvSpPr txBox="1"/>
          <p:nvPr/>
        </p:nvSpPr>
        <p:spPr>
          <a:xfrm>
            <a:off x="530860" y="1539700"/>
            <a:ext cx="10688320" cy="1889300"/>
          </a:xfrm>
          <a:prstGeom prst="rect">
            <a:avLst/>
          </a:prstGeom>
          <a:noFill/>
        </p:spPr>
        <p:txBody>
          <a:bodyPr wrap="square">
            <a:spAutoFit/>
          </a:bodyPr>
          <a:lstStyle/>
          <a:p>
            <a:pPr marL="342900" lvl="0" indent="-342900" algn="just">
              <a:lnSpc>
                <a:spcPct val="150000"/>
              </a:lnSpc>
              <a:spcAft>
                <a:spcPts val="800"/>
              </a:spcAft>
              <a:buFont typeface="Wingdings" panose="05000000000000000000" pitchFamily="2" charset="2"/>
              <a:buChar char="§"/>
            </a:pPr>
            <a:r>
              <a:rPr lang="es-PE" sz="2000" b="1" dirty="0">
                <a:effectLst/>
                <a:latin typeface="Arial" panose="020B0604020202020204" pitchFamily="34" charset="0"/>
                <a:ea typeface="Times New Roman" panose="02020603050405020304" pitchFamily="18" charset="0"/>
                <a:cs typeface="Times New Roman" panose="02020603050405020304" pitchFamily="18" charset="0"/>
              </a:rPr>
              <a:t>La concesión otorga a su titular un derecho real, sujeto a dicha norma legal</a:t>
            </a:r>
            <a:r>
              <a:rPr lang="es-PE" sz="2000" dirty="0">
                <a:effectLst/>
                <a:latin typeface="Arial" panose="020B0604020202020204" pitchFamily="34" charset="0"/>
                <a:ea typeface="Times New Roman" panose="02020603050405020304" pitchFamily="18" charset="0"/>
                <a:cs typeface="Times New Roman" panose="02020603050405020304" pitchFamily="18" charset="0"/>
              </a:rPr>
              <a:t>. En el caso de los Hidrocarburos, PETROPERÚ S.A. deberá suscribir con PERUPETRO S.A. un Contrato de Licencia, en el que se determinarán los términos y condiciones para el aprovechamiento sostenido de estos recursos por parte del Estado.</a:t>
            </a:r>
            <a:endParaRPr lang="es-P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516648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70C0">
            <a:alpha val="65490"/>
          </a:srgbClr>
        </a:solidFill>
        <a:ln w="6350">
          <a:solidFill>
            <a:schemeClr val="accent4">
              <a:lumMod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3088</TotalTime>
  <Words>1515</Words>
  <Application>Microsoft Office PowerPoint</Application>
  <PresentationFormat>Panorámica</PresentationFormat>
  <Paragraphs>68</Paragraphs>
  <Slides>13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Wingdings</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LOGROS – PERUPETRO S.A.</dc:title>
  <dc:creator>Isabel Tafur Marin</dc:creator>
  <cp:lastModifiedBy>Usuario Hemiciclo</cp:lastModifiedBy>
  <cp:revision>32</cp:revision>
  <dcterms:created xsi:type="dcterms:W3CDTF">2023-06-19T18:54:23Z</dcterms:created>
  <dcterms:modified xsi:type="dcterms:W3CDTF">2023-09-05T17:12:24Z</dcterms:modified>
</cp:coreProperties>
</file>