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4104" r:id="rId2"/>
    <p:sldId id="283" r:id="rId3"/>
    <p:sldId id="279" r:id="rId4"/>
    <p:sldId id="4106" r:id="rId5"/>
    <p:sldId id="4108" r:id="rId6"/>
    <p:sldId id="4121" r:id="rId7"/>
    <p:sldId id="4116" r:id="rId8"/>
    <p:sldId id="4112" r:id="rId9"/>
    <p:sldId id="4131" r:id="rId10"/>
  </p:sldIdLst>
  <p:sldSz cx="12192000" cy="6858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ndara" panose="020E0502030303020204" pitchFamily="34" charset="0"/>
      <p:regular r:id="rId17"/>
      <p:bold r:id="rId18"/>
      <p:italic r:id="rId19"/>
      <p:boldItalic r:id="rId20"/>
    </p:embeddedFont>
    <p:embeddedFont>
      <p:font typeface="Poppins" panose="020B0604020202020204" charset="0"/>
      <p:regular r:id="rId21"/>
      <p:bold r:id="rId22"/>
      <p:italic r:id="rId23"/>
      <p:boldItalic r:id="rId24"/>
    </p:embeddedFont>
    <p:embeddedFont>
      <p:font typeface="Raavi" panose="020B0502040204020203" pitchFamily="34" charset="0"/>
      <p:regular r:id="rId25"/>
      <p:bold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Wingdings 2" panose="05020102010507070707" pitchFamily="18" charset="2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iYkT7q5sJr1UNitcMWtRCjxRhW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AC2"/>
    <a:srgbClr val="7BC77C"/>
    <a:srgbClr val="2A924B"/>
    <a:srgbClr val="00441B"/>
    <a:srgbClr val="025C5D"/>
    <a:srgbClr val="006C5F"/>
    <a:srgbClr val="007F9D"/>
    <a:srgbClr val="00979D"/>
    <a:srgbClr val="E6B4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36"/>
    <p:restoredTop sz="96341"/>
  </p:normalViewPr>
  <p:slideViewPr>
    <p:cSldViewPr snapToGrid="0">
      <p:cViewPr varScale="1">
        <p:scale>
          <a:sx n="114" d="100"/>
          <a:sy n="114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6933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imagen de diapositiva 1">
            <a:extLst>
              <a:ext uri="{FF2B5EF4-FFF2-40B4-BE49-F238E27FC236}">
                <a16:creationId xmlns:a16="http://schemas.microsoft.com/office/drawing/2014/main" id="{C8E5AD8D-D517-CF4C-8F46-BC2BF422F5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9219" name="Marcador de notas 2">
            <a:extLst>
              <a:ext uri="{FF2B5EF4-FFF2-40B4-BE49-F238E27FC236}">
                <a16:creationId xmlns:a16="http://schemas.microsoft.com/office/drawing/2014/main" id="{DFA111A2-5201-BD44-97B7-CF85AD3833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 altLang="es-P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Marcador de número de diapositiva 3">
            <a:extLst>
              <a:ext uri="{FF2B5EF4-FFF2-40B4-BE49-F238E27FC236}">
                <a16:creationId xmlns:a16="http://schemas.microsoft.com/office/drawing/2014/main" id="{37F1B2A5-705B-764A-8126-C2040363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001C579-F470-134A-810A-1821CF2786D7}" type="slidenum">
              <a:rPr lang="es-MX" altLang="es-ES" sz="1200">
                <a:latin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es-ES" altLang="es-ES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2afee92bb5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0" name="Google Shape;480;g22afee92bb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94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2afee92bb5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22afee92bb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8149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2afee92bb5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22afee92bb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397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2afee92bb5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0" name="Google Shape;480;g22afee92bb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859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2afee92bb5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0" name="Google Shape;480;g22afee92bb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320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2afee92bb5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22afee92bb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998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2afee92bb5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22afee92bb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334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userDrawn="1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482;g22afee92bb5_3_0">
            <a:extLst>
              <a:ext uri="{FF2B5EF4-FFF2-40B4-BE49-F238E27FC236}">
                <a16:creationId xmlns:a16="http://schemas.microsoft.com/office/drawing/2014/main" id="{8E02BF24-E8A5-DC4C-9AF5-E2EC11C04387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73"/>
            <a:ext cx="12192001" cy="685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83;g22afee92bb5_3_0">
            <a:extLst>
              <a:ext uri="{FF2B5EF4-FFF2-40B4-BE49-F238E27FC236}">
                <a16:creationId xmlns:a16="http://schemas.microsoft.com/office/drawing/2014/main" id="{439A3A29-EA2C-BA48-A41B-6CDB1D76FE78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116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86;g22afee92bb5_3_0">
            <a:extLst>
              <a:ext uri="{FF2B5EF4-FFF2-40B4-BE49-F238E27FC236}">
                <a16:creationId xmlns:a16="http://schemas.microsoft.com/office/drawing/2014/main" id="{5A75F475-D6C7-8844-960E-EC6E7D394387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72" y="193277"/>
            <a:ext cx="11124854" cy="73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89;g22afee92bb5_3_0">
            <a:extLst>
              <a:ext uri="{FF2B5EF4-FFF2-40B4-BE49-F238E27FC236}">
                <a16:creationId xmlns:a16="http://schemas.microsoft.com/office/drawing/2014/main" id="{B9769941-83B1-D843-94A7-E34EB357739F}"/>
              </a:ext>
            </a:extLst>
          </p:cNvPr>
          <p:cNvPicPr preferRelativeResize="0"/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56400"/>
            <a:ext cx="12192000" cy="10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13">
            <a:extLst>
              <a:ext uri="{FF2B5EF4-FFF2-40B4-BE49-F238E27FC236}">
                <a16:creationId xmlns:a16="http://schemas.microsoft.com/office/drawing/2014/main" id="{DDC01D4F-5965-C047-8CC1-84D4A721B74A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Google Shape;13;p13">
            <a:extLst>
              <a:ext uri="{FF2B5EF4-FFF2-40B4-BE49-F238E27FC236}">
                <a16:creationId xmlns:a16="http://schemas.microsoft.com/office/drawing/2014/main" id="{25306143-41FD-3A44-BBC7-C7221CD0AA46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Google Shape;14;p13">
            <a:extLst>
              <a:ext uri="{FF2B5EF4-FFF2-40B4-BE49-F238E27FC236}">
                <a16:creationId xmlns:a16="http://schemas.microsoft.com/office/drawing/2014/main" id="{961B7BD3-F735-9F4A-95AB-3278171C1D85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AA6E5-53E3-314E-A114-DBCFE5F3C227}" type="slidenum">
              <a:rPr lang="es-MX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7457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DEAF-98C6-3563-054A-E97D87F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12/09/2023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3136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n 173">
            <a:extLst>
              <a:ext uri="{FF2B5EF4-FFF2-40B4-BE49-F238E27FC236}">
                <a16:creationId xmlns:a16="http://schemas.microsoft.com/office/drawing/2014/main" id="{EAB0A827-B841-E44E-B5CE-D95E10FAA7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72" y="2635598"/>
            <a:ext cx="2759795" cy="2759795"/>
          </a:xfrm>
          <a:prstGeom prst="rect">
            <a:avLst/>
          </a:prstGeom>
        </p:spPr>
      </p:pic>
      <p:sp>
        <p:nvSpPr>
          <p:cNvPr id="175" name="Elipse 174">
            <a:extLst>
              <a:ext uri="{FF2B5EF4-FFF2-40B4-BE49-F238E27FC236}">
                <a16:creationId xmlns:a16="http://schemas.microsoft.com/office/drawing/2014/main" id="{6DD83A49-2613-2F49-8B53-A5B4B49E7E37}"/>
              </a:ext>
            </a:extLst>
          </p:cNvPr>
          <p:cNvSpPr/>
          <p:nvPr/>
        </p:nvSpPr>
        <p:spPr>
          <a:xfrm>
            <a:off x="1085961" y="3467887"/>
            <a:ext cx="1095217" cy="10952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79742522-0F0C-E94B-ACCB-43BF2E6985AF}"/>
              </a:ext>
            </a:extLst>
          </p:cNvPr>
          <p:cNvSpPr txBox="1">
            <a:spLocks/>
          </p:cNvSpPr>
          <p:nvPr/>
        </p:nvSpPr>
        <p:spPr>
          <a:xfrm>
            <a:off x="3281675" y="2730374"/>
            <a:ext cx="7158279" cy="1295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b="1" dirty="0">
                <a:solidFill>
                  <a:srgbClr val="C00000"/>
                </a:solidFill>
                <a:latin typeface="Poppins" pitchFamily="2" charset="77"/>
                <a:cs typeface="Poppins" pitchFamily="2" charset="77"/>
              </a:rPr>
              <a:t>PROCESO DE  DESCENTRALIZACIÓN</a:t>
            </a:r>
            <a:endParaRPr lang="es-ES" sz="4800" b="1" dirty="0">
              <a:solidFill>
                <a:srgbClr val="C00000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21" name="Google Shape;58;p13">
            <a:extLst>
              <a:ext uri="{FF2B5EF4-FFF2-40B4-BE49-F238E27FC236}">
                <a16:creationId xmlns:a16="http://schemas.microsoft.com/office/drawing/2014/main" id="{2AF73525-506A-A941-A63C-7A4E7F30F6C0}"/>
              </a:ext>
            </a:extLst>
          </p:cNvPr>
          <p:cNvCxnSpPr>
            <a:cxnSpLocks/>
          </p:cNvCxnSpPr>
          <p:nvPr/>
        </p:nvCxnSpPr>
        <p:spPr>
          <a:xfrm>
            <a:off x="3281675" y="4192486"/>
            <a:ext cx="7742253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F6DDCC32-AE65-434C-B7EC-5623263FBBCF}"/>
              </a:ext>
            </a:extLst>
          </p:cNvPr>
          <p:cNvSpPr txBox="1">
            <a:spLocks/>
          </p:cNvSpPr>
          <p:nvPr/>
        </p:nvSpPr>
        <p:spPr>
          <a:xfrm>
            <a:off x="3281675" y="4320909"/>
            <a:ext cx="7898508" cy="680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rgbClr val="C00000"/>
                </a:solidFill>
                <a:latin typeface="Poppins" pitchFamily="2" charset="77"/>
                <a:cs typeface="Poppins" pitchFamily="2" charset="77"/>
              </a:rPr>
              <a:t>Avances del Informe Anual 2022</a:t>
            </a:r>
            <a:endParaRPr lang="es-ES" sz="3600" b="1" dirty="0">
              <a:solidFill>
                <a:srgbClr val="C00000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1C54FD3D-4EA1-B248-9CD2-E5DD8F85F19B}"/>
              </a:ext>
            </a:extLst>
          </p:cNvPr>
          <p:cNvCxnSpPr>
            <a:cxnSpLocks/>
          </p:cNvCxnSpPr>
          <p:nvPr/>
        </p:nvCxnSpPr>
        <p:spPr>
          <a:xfrm>
            <a:off x="3281675" y="5096000"/>
            <a:ext cx="7742253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4" name="Imagen 143">
            <a:extLst>
              <a:ext uri="{FF2B5EF4-FFF2-40B4-BE49-F238E27FC236}">
                <a16:creationId xmlns:a16="http://schemas.microsoft.com/office/drawing/2014/main" id="{D3C6D01F-1AFA-574F-AF69-30AEF1B249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072" y="3580599"/>
            <a:ext cx="869792" cy="8697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28908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oogle Shape;187;p18">
            <a:extLst>
              <a:ext uri="{FF2B5EF4-FFF2-40B4-BE49-F238E27FC236}">
                <a16:creationId xmlns:a16="http://schemas.microsoft.com/office/drawing/2014/main" id="{3994F3BF-3D92-C34C-AB03-7DAD73FF1FCD}"/>
              </a:ext>
            </a:extLst>
          </p:cNvPr>
          <p:cNvGrpSpPr>
            <a:grpSpLocks/>
          </p:cNvGrpSpPr>
          <p:nvPr/>
        </p:nvGrpSpPr>
        <p:grpSpPr bwMode="auto">
          <a:xfrm>
            <a:off x="5268913" y="3481388"/>
            <a:ext cx="1023937" cy="1576387"/>
            <a:chOff x="2945717" y="2612586"/>
            <a:chExt cx="1024149" cy="1575278"/>
          </a:xfrm>
        </p:grpSpPr>
        <p:grpSp>
          <p:nvGrpSpPr>
            <p:cNvPr id="8280" name="Google Shape;188;p18">
              <a:extLst>
                <a:ext uri="{FF2B5EF4-FFF2-40B4-BE49-F238E27FC236}">
                  <a16:creationId xmlns:a16="http://schemas.microsoft.com/office/drawing/2014/main" id="{8BA13E68-945D-8645-A340-564F8EC7D0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5717" y="3178043"/>
              <a:ext cx="1024149" cy="1009820"/>
              <a:chOff x="3382617" y="3178043"/>
              <a:chExt cx="1024149" cy="1009820"/>
            </a:xfrm>
          </p:grpSpPr>
          <p:sp>
            <p:nvSpPr>
              <p:cNvPr id="6" name="Google Shape;189;p18">
                <a:extLst>
                  <a:ext uri="{FF2B5EF4-FFF2-40B4-BE49-F238E27FC236}">
                    <a16:creationId xmlns:a16="http://schemas.microsoft.com/office/drawing/2014/main" id="{B010B586-EFAD-3A4F-BA69-1C551D6AC9B7}"/>
                  </a:ext>
                </a:extLst>
              </p:cNvPr>
              <p:cNvSpPr/>
              <p:nvPr/>
            </p:nvSpPr>
            <p:spPr>
              <a:xfrm>
                <a:off x="3439779" y="3177338"/>
                <a:ext cx="966987" cy="1010526"/>
              </a:xfrm>
              <a:custGeom>
                <a:avLst/>
                <a:gdLst/>
                <a:ahLst/>
                <a:cxnLst/>
                <a:rect l="l" t="t" r="r" b="b"/>
                <a:pathLst>
                  <a:path w="20041" h="20992" extrusionOk="0">
                    <a:moveTo>
                      <a:pt x="10021" y="1"/>
                    </a:moveTo>
                    <a:lnTo>
                      <a:pt x="12265" y="2245"/>
                    </a:lnTo>
                    <a:cubicBezTo>
                      <a:pt x="16952" y="3380"/>
                      <a:pt x="20041" y="7829"/>
                      <a:pt x="19473" y="12621"/>
                    </a:cubicBezTo>
                    <a:cubicBezTo>
                      <a:pt x="18892" y="17400"/>
                      <a:pt x="14839" y="20991"/>
                      <a:pt x="10021" y="20991"/>
                    </a:cubicBezTo>
                    <a:cubicBezTo>
                      <a:pt x="5202" y="20991"/>
                      <a:pt x="1149" y="17400"/>
                      <a:pt x="568" y="12621"/>
                    </a:cubicBezTo>
                    <a:cubicBezTo>
                      <a:pt x="1" y="7829"/>
                      <a:pt x="3090" y="3380"/>
                      <a:pt x="7776" y="2245"/>
                    </a:cubicBezTo>
                    <a:close/>
                  </a:path>
                </a:pathLst>
              </a:custGeom>
              <a:solidFill>
                <a:srgbClr val="70C08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7" name="Google Shape;190;p18">
                <a:extLst>
                  <a:ext uri="{FF2B5EF4-FFF2-40B4-BE49-F238E27FC236}">
                    <a16:creationId xmlns:a16="http://schemas.microsoft.com/office/drawing/2014/main" id="{D4BD328F-1971-1B4B-AD71-FEE2008B92C7}"/>
                  </a:ext>
                </a:extLst>
              </p:cNvPr>
              <p:cNvSpPr/>
              <p:nvPr/>
            </p:nvSpPr>
            <p:spPr>
              <a:xfrm>
                <a:off x="3382617" y="3305835"/>
                <a:ext cx="979690" cy="878856"/>
              </a:xfrm>
              <a:custGeom>
                <a:avLst/>
                <a:gdLst/>
                <a:ahLst/>
                <a:cxnLst/>
                <a:rect l="l" t="t" r="r" b="b"/>
                <a:pathLst>
                  <a:path w="20305" h="18245" fill="none" extrusionOk="0">
                    <a:moveTo>
                      <a:pt x="13876" y="0"/>
                    </a:moveTo>
                    <a:cubicBezTo>
                      <a:pt x="17968" y="1716"/>
                      <a:pt x="20305" y="6060"/>
                      <a:pt x="19486" y="10416"/>
                    </a:cubicBezTo>
                    <a:cubicBezTo>
                      <a:pt x="18681" y="14786"/>
                      <a:pt x="14932" y="17981"/>
                      <a:pt x="10496" y="18113"/>
                    </a:cubicBezTo>
                    <a:cubicBezTo>
                      <a:pt x="6047" y="18245"/>
                      <a:pt x="2126" y="15248"/>
                      <a:pt x="1070" y="10944"/>
                    </a:cubicBezTo>
                    <a:cubicBezTo>
                      <a:pt x="1" y="6628"/>
                      <a:pt x="2087" y="2165"/>
                      <a:pt x="6087" y="212"/>
                    </a:cubicBezTo>
                  </a:path>
                </a:pathLst>
              </a:custGeom>
              <a:noFill/>
              <a:ln w="4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5" name="Google Shape;191;p18">
              <a:extLst>
                <a:ext uri="{FF2B5EF4-FFF2-40B4-BE49-F238E27FC236}">
                  <a16:creationId xmlns:a16="http://schemas.microsoft.com/office/drawing/2014/main" id="{5A885F8C-118B-5B45-A386-869F45894C54}"/>
                </a:ext>
              </a:extLst>
            </p:cNvPr>
            <p:cNvSpPr/>
            <p:nvPr/>
          </p:nvSpPr>
          <p:spPr>
            <a:xfrm>
              <a:off x="3418890" y="2612586"/>
              <a:ext cx="130202" cy="65041"/>
            </a:xfrm>
            <a:custGeom>
              <a:avLst/>
              <a:gdLst/>
              <a:ahLst/>
              <a:cxnLst/>
              <a:rect l="l" t="t" r="r" b="b"/>
              <a:pathLst>
                <a:path w="2100" h="1044" extrusionOk="0">
                  <a:moveTo>
                    <a:pt x="1" y="0"/>
                  </a:moveTo>
                  <a:lnTo>
                    <a:pt x="1044" y="1043"/>
                  </a:lnTo>
                  <a:lnTo>
                    <a:pt x="2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195" name="Google Shape;192;p18">
            <a:extLst>
              <a:ext uri="{FF2B5EF4-FFF2-40B4-BE49-F238E27FC236}">
                <a16:creationId xmlns:a16="http://schemas.microsoft.com/office/drawing/2014/main" id="{832311EB-D4D8-BA40-B49C-F3D1B03A9781}"/>
              </a:ext>
            </a:extLst>
          </p:cNvPr>
          <p:cNvGrpSpPr>
            <a:grpSpLocks/>
          </p:cNvGrpSpPr>
          <p:nvPr/>
        </p:nvGrpSpPr>
        <p:grpSpPr bwMode="auto">
          <a:xfrm>
            <a:off x="7943755" y="2565400"/>
            <a:ext cx="1023937" cy="1616075"/>
            <a:chOff x="5136628" y="1696000"/>
            <a:chExt cx="1024139" cy="1615998"/>
          </a:xfrm>
        </p:grpSpPr>
        <p:sp>
          <p:nvSpPr>
            <p:cNvPr id="30" name="Google Shape;193;p18">
              <a:extLst>
                <a:ext uri="{FF2B5EF4-FFF2-40B4-BE49-F238E27FC236}">
                  <a16:creationId xmlns:a16="http://schemas.microsoft.com/office/drawing/2014/main" id="{B02576E2-C086-7C41-BF3F-D8D8A3411A78}"/>
                </a:ext>
              </a:extLst>
            </p:cNvPr>
            <p:cNvSpPr/>
            <p:nvPr/>
          </p:nvSpPr>
          <p:spPr>
            <a:xfrm>
              <a:off x="5603445" y="3248501"/>
              <a:ext cx="130201" cy="63497"/>
            </a:xfrm>
            <a:custGeom>
              <a:avLst/>
              <a:gdLst/>
              <a:ahLst/>
              <a:cxnLst/>
              <a:rect l="l" t="t" r="r" b="b"/>
              <a:pathLst>
                <a:path w="2100" h="1043" extrusionOk="0">
                  <a:moveTo>
                    <a:pt x="1043" y="0"/>
                  </a:moveTo>
                  <a:lnTo>
                    <a:pt x="1" y="1043"/>
                  </a:lnTo>
                  <a:lnTo>
                    <a:pt x="2100" y="1043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8277" name="Google Shape;194;p18">
              <a:extLst>
                <a:ext uri="{FF2B5EF4-FFF2-40B4-BE49-F238E27FC236}">
                  <a16:creationId xmlns:a16="http://schemas.microsoft.com/office/drawing/2014/main" id="{0AEB6E5C-FB85-CC4F-A5A5-BF6D4D6E9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628" y="1696000"/>
              <a:ext cx="1024139" cy="1053364"/>
              <a:chOff x="4711041" y="1702450"/>
              <a:chExt cx="1024139" cy="1053364"/>
            </a:xfrm>
          </p:grpSpPr>
          <p:sp>
            <p:nvSpPr>
              <p:cNvPr id="34" name="Google Shape;195;p18">
                <a:extLst>
                  <a:ext uri="{FF2B5EF4-FFF2-40B4-BE49-F238E27FC236}">
                    <a16:creationId xmlns:a16="http://schemas.microsoft.com/office/drawing/2014/main" id="{39D6099F-0DDE-604F-B834-243C930A1683}"/>
                  </a:ext>
                </a:extLst>
              </p:cNvPr>
              <p:cNvSpPr/>
              <p:nvPr/>
            </p:nvSpPr>
            <p:spPr>
              <a:xfrm>
                <a:off x="4745973" y="1721499"/>
                <a:ext cx="989207" cy="1035001"/>
              </a:xfrm>
              <a:custGeom>
                <a:avLst/>
                <a:gdLst/>
                <a:ahLst/>
                <a:cxnLst/>
                <a:rect l="l" t="t" r="r" b="b"/>
                <a:pathLst>
                  <a:path w="20041" h="21004" extrusionOk="0">
                    <a:moveTo>
                      <a:pt x="10020" y="21004"/>
                    </a:moveTo>
                    <a:lnTo>
                      <a:pt x="12265" y="18760"/>
                    </a:lnTo>
                    <a:cubicBezTo>
                      <a:pt x="16951" y="17624"/>
                      <a:pt x="20040" y="13162"/>
                      <a:pt x="19473" y="8383"/>
                    </a:cubicBezTo>
                    <a:cubicBezTo>
                      <a:pt x="18892" y="3604"/>
                      <a:pt x="14839" y="0"/>
                      <a:pt x="10020" y="0"/>
                    </a:cubicBezTo>
                    <a:cubicBezTo>
                      <a:pt x="5202" y="0"/>
                      <a:pt x="1149" y="3604"/>
                      <a:pt x="568" y="8383"/>
                    </a:cubicBezTo>
                    <a:cubicBezTo>
                      <a:pt x="0" y="13162"/>
                      <a:pt x="3090" y="17624"/>
                      <a:pt x="7776" y="18760"/>
                    </a:cubicBezTo>
                    <a:close/>
                  </a:path>
                </a:pathLst>
              </a:custGeom>
              <a:solidFill>
                <a:srgbClr val="36857B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5" name="Google Shape;196;p18">
                <a:extLst>
                  <a:ext uri="{FF2B5EF4-FFF2-40B4-BE49-F238E27FC236}">
                    <a16:creationId xmlns:a16="http://schemas.microsoft.com/office/drawing/2014/main" id="{7FC46650-586A-6B4D-8BCB-E192EA202585}"/>
                  </a:ext>
                </a:extLst>
              </p:cNvPr>
              <p:cNvSpPr/>
              <p:nvPr/>
            </p:nvSpPr>
            <p:spPr>
              <a:xfrm>
                <a:off x="4711041" y="1702450"/>
                <a:ext cx="1001910" cy="898482"/>
              </a:xfrm>
              <a:custGeom>
                <a:avLst/>
                <a:gdLst/>
                <a:ahLst/>
                <a:cxnLst/>
                <a:rect l="l" t="t" r="r" b="b"/>
                <a:pathLst>
                  <a:path w="20305" h="18245" fill="none" extrusionOk="0">
                    <a:moveTo>
                      <a:pt x="6430" y="18245"/>
                    </a:moveTo>
                    <a:cubicBezTo>
                      <a:pt x="2337" y="16529"/>
                      <a:pt x="1" y="12185"/>
                      <a:pt x="806" y="7829"/>
                    </a:cubicBezTo>
                    <a:cubicBezTo>
                      <a:pt x="1625" y="3459"/>
                      <a:pt x="5374" y="251"/>
                      <a:pt x="9810" y="132"/>
                    </a:cubicBezTo>
                    <a:cubicBezTo>
                      <a:pt x="14259" y="0"/>
                      <a:pt x="18179" y="2984"/>
                      <a:pt x="19236" y="7301"/>
                    </a:cubicBezTo>
                    <a:cubicBezTo>
                      <a:pt x="20305" y="11618"/>
                      <a:pt x="18206" y="16080"/>
                      <a:pt x="14219" y="18034"/>
                    </a:cubicBezTo>
                  </a:path>
                </a:pathLst>
              </a:custGeom>
              <a:noFill/>
              <a:ln w="4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sp>
        <p:nvSpPr>
          <p:cNvPr id="41" name="Google Shape;202;p18">
            <a:extLst>
              <a:ext uri="{FF2B5EF4-FFF2-40B4-BE49-F238E27FC236}">
                <a16:creationId xmlns:a16="http://schemas.microsoft.com/office/drawing/2014/main" id="{D3D38174-37C1-5B41-9EFB-FA918E442EA0}"/>
              </a:ext>
            </a:extLst>
          </p:cNvPr>
          <p:cNvSpPr txBox="1"/>
          <p:nvPr/>
        </p:nvSpPr>
        <p:spPr>
          <a:xfrm>
            <a:off x="8016780" y="2790825"/>
            <a:ext cx="908050" cy="4746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100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2017</a:t>
            </a:r>
            <a:endParaRPr sz="1100" kern="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42" name="Google Shape;203;p18">
            <a:extLst>
              <a:ext uri="{FF2B5EF4-FFF2-40B4-BE49-F238E27FC236}">
                <a16:creationId xmlns:a16="http://schemas.microsoft.com/office/drawing/2014/main" id="{0D8F64E0-33B2-7E42-9C3C-6ADE5D6DC7CF}"/>
              </a:ext>
            </a:extLst>
          </p:cNvPr>
          <p:cNvSpPr txBox="1"/>
          <p:nvPr/>
        </p:nvSpPr>
        <p:spPr>
          <a:xfrm>
            <a:off x="5311775" y="4314825"/>
            <a:ext cx="909638" cy="4746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100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2007</a:t>
            </a:r>
            <a:endParaRPr sz="1100" kern="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51" name="Google Shape;209;p18">
            <a:extLst>
              <a:ext uri="{FF2B5EF4-FFF2-40B4-BE49-F238E27FC236}">
                <a16:creationId xmlns:a16="http://schemas.microsoft.com/office/drawing/2014/main" id="{756B663B-D77F-9847-AD60-97268ECE6FA6}"/>
              </a:ext>
            </a:extLst>
          </p:cNvPr>
          <p:cNvSpPr txBox="1"/>
          <p:nvPr/>
        </p:nvSpPr>
        <p:spPr>
          <a:xfrm>
            <a:off x="4667250" y="2211888"/>
            <a:ext cx="2299301" cy="3587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s-ES" sz="1100" b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Fira Sans Extra Condensed"/>
              </a:rPr>
              <a:t>SHOCK  DESCENTRALIZADOR </a:t>
            </a:r>
          </a:p>
        </p:txBody>
      </p:sp>
      <p:sp>
        <p:nvSpPr>
          <p:cNvPr id="54" name="Google Shape;210;p18">
            <a:extLst>
              <a:ext uri="{FF2B5EF4-FFF2-40B4-BE49-F238E27FC236}">
                <a16:creationId xmlns:a16="http://schemas.microsoft.com/office/drawing/2014/main" id="{168E03C7-2713-154E-8120-31F87EFA49D8}"/>
              </a:ext>
            </a:extLst>
          </p:cNvPr>
          <p:cNvSpPr txBox="1"/>
          <p:nvPr/>
        </p:nvSpPr>
        <p:spPr>
          <a:xfrm>
            <a:off x="4867275" y="2522537"/>
            <a:ext cx="1773238" cy="1176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s-PE" sz="1100" dirty="0">
              <a:latin typeface="Calibri" panose="020F0502020204030204" pitchFamily="34" charset="0"/>
              <a:sym typeface="Fira Sans Extra Condensed" panose="020F0502020204030204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s-PE" sz="1100" dirty="0">
              <a:latin typeface="Calibri" panose="020F0502020204030204" pitchFamily="34" charset="0"/>
              <a:sym typeface="Fira Sans Extra Condensed" panose="020F0502020204030204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s-PE" sz="1100" dirty="0">
                <a:latin typeface="Calibri" panose="020F0502020204030204" pitchFamily="34" charset="0"/>
                <a:sym typeface="Fira Sans Extra Condensed" panose="020F0502020204030204" pitchFamily="34" charset="0"/>
              </a:rPr>
              <a:t>Decreto Supremo N° 036-2007-PCM, establece que las transferencias de funciones deberán culminarse hasta el 31.12.2007.</a:t>
            </a:r>
          </a:p>
        </p:txBody>
      </p:sp>
      <p:grpSp>
        <p:nvGrpSpPr>
          <p:cNvPr id="8203" name="Google Shape;211;p18">
            <a:extLst>
              <a:ext uri="{FF2B5EF4-FFF2-40B4-BE49-F238E27FC236}">
                <a16:creationId xmlns:a16="http://schemas.microsoft.com/office/drawing/2014/main" id="{81C2EDA1-9454-6F45-89D9-02C663FEF4EB}"/>
              </a:ext>
            </a:extLst>
          </p:cNvPr>
          <p:cNvGrpSpPr>
            <a:grpSpLocks/>
          </p:cNvGrpSpPr>
          <p:nvPr/>
        </p:nvGrpSpPr>
        <p:grpSpPr bwMode="auto">
          <a:xfrm>
            <a:off x="3079750" y="2592388"/>
            <a:ext cx="1025525" cy="1595437"/>
            <a:chOff x="755562" y="1722311"/>
            <a:chExt cx="1026463" cy="1596137"/>
          </a:xfrm>
        </p:grpSpPr>
        <p:grpSp>
          <p:nvGrpSpPr>
            <p:cNvPr id="3" name="Google Shape;212;p18">
              <a:extLst>
                <a:ext uri="{FF2B5EF4-FFF2-40B4-BE49-F238E27FC236}">
                  <a16:creationId xmlns:a16="http://schemas.microsoft.com/office/drawing/2014/main" id="{C04764FD-F3C6-214C-964E-B50A123CE3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562" y="1722311"/>
              <a:ext cx="1026463" cy="1037965"/>
              <a:chOff x="642137" y="1722311"/>
              <a:chExt cx="1026463" cy="1037965"/>
            </a:xfrm>
          </p:grpSpPr>
          <p:sp>
            <p:nvSpPr>
              <p:cNvPr id="59" name="Google Shape;213;p18">
                <a:extLst>
                  <a:ext uri="{FF2B5EF4-FFF2-40B4-BE49-F238E27FC236}">
                    <a16:creationId xmlns:a16="http://schemas.microsoft.com/office/drawing/2014/main" id="{324F3781-9F8B-0848-9274-05C87A4BDAE6}"/>
                  </a:ext>
                </a:extLst>
              </p:cNvPr>
              <p:cNvSpPr/>
              <p:nvPr/>
            </p:nvSpPr>
            <p:spPr>
              <a:xfrm>
                <a:off x="696161" y="1741369"/>
                <a:ext cx="972439" cy="1019622"/>
              </a:xfrm>
              <a:custGeom>
                <a:avLst/>
                <a:gdLst/>
                <a:ahLst/>
                <a:cxnLst/>
                <a:rect l="l" t="t" r="r" b="b"/>
                <a:pathLst>
                  <a:path w="20041" h="21004" extrusionOk="0">
                    <a:moveTo>
                      <a:pt x="10021" y="21004"/>
                    </a:moveTo>
                    <a:lnTo>
                      <a:pt x="12265" y="18760"/>
                    </a:lnTo>
                    <a:cubicBezTo>
                      <a:pt x="16952" y="17624"/>
                      <a:pt x="20041" y="13162"/>
                      <a:pt x="19473" y="8383"/>
                    </a:cubicBezTo>
                    <a:cubicBezTo>
                      <a:pt x="18906" y="3604"/>
                      <a:pt x="14839" y="0"/>
                      <a:pt x="10021" y="0"/>
                    </a:cubicBezTo>
                    <a:cubicBezTo>
                      <a:pt x="5202" y="0"/>
                      <a:pt x="1149" y="3604"/>
                      <a:pt x="582" y="8383"/>
                    </a:cubicBezTo>
                    <a:cubicBezTo>
                      <a:pt x="1" y="13162"/>
                      <a:pt x="3103" y="17624"/>
                      <a:pt x="7777" y="18760"/>
                    </a:cubicBezTo>
                    <a:close/>
                  </a:path>
                </a:pathLst>
              </a:custGeom>
              <a:solidFill>
                <a:srgbClr val="B6E08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60" name="Google Shape;214;p18">
                <a:extLst>
                  <a:ext uri="{FF2B5EF4-FFF2-40B4-BE49-F238E27FC236}">
                    <a16:creationId xmlns:a16="http://schemas.microsoft.com/office/drawing/2014/main" id="{EABB5364-6AF9-2249-8229-909EE443F7F8}"/>
                  </a:ext>
                </a:extLst>
              </p:cNvPr>
              <p:cNvSpPr/>
              <p:nvPr/>
            </p:nvSpPr>
            <p:spPr>
              <a:xfrm>
                <a:off x="642137" y="1722311"/>
                <a:ext cx="985150" cy="886213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18245" fill="none" extrusionOk="0">
                    <a:moveTo>
                      <a:pt x="6430" y="18245"/>
                    </a:moveTo>
                    <a:cubicBezTo>
                      <a:pt x="2338" y="16529"/>
                      <a:pt x="1" y="12185"/>
                      <a:pt x="819" y="7829"/>
                    </a:cubicBezTo>
                    <a:cubicBezTo>
                      <a:pt x="1638" y="3459"/>
                      <a:pt x="5387" y="251"/>
                      <a:pt x="9823" y="132"/>
                    </a:cubicBezTo>
                    <a:cubicBezTo>
                      <a:pt x="14259" y="0"/>
                      <a:pt x="18180" y="2984"/>
                      <a:pt x="19249" y="7301"/>
                    </a:cubicBezTo>
                    <a:cubicBezTo>
                      <a:pt x="20305" y="11618"/>
                      <a:pt x="18219" y="16080"/>
                      <a:pt x="14232" y="18034"/>
                    </a:cubicBezTo>
                  </a:path>
                </a:pathLst>
              </a:custGeom>
              <a:noFill/>
              <a:ln w="4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58" name="Google Shape;215;p18">
              <a:extLst>
                <a:ext uri="{FF2B5EF4-FFF2-40B4-BE49-F238E27FC236}">
                  <a16:creationId xmlns:a16="http://schemas.microsoft.com/office/drawing/2014/main" id="{21FDDA30-6ECB-3F45-B5AB-DDFB9179418F}"/>
                </a:ext>
              </a:extLst>
            </p:cNvPr>
            <p:cNvSpPr/>
            <p:nvPr/>
          </p:nvSpPr>
          <p:spPr>
            <a:xfrm>
              <a:off x="1238603" y="3254920"/>
              <a:ext cx="128706" cy="63528"/>
            </a:xfrm>
            <a:custGeom>
              <a:avLst/>
              <a:gdLst/>
              <a:ahLst/>
              <a:cxnLst/>
              <a:rect l="l" t="t" r="r" b="b"/>
              <a:pathLst>
                <a:path w="2101" h="1043" extrusionOk="0">
                  <a:moveTo>
                    <a:pt x="1044" y="0"/>
                  </a:moveTo>
                  <a:lnTo>
                    <a:pt x="1" y="1043"/>
                  </a:lnTo>
                  <a:lnTo>
                    <a:pt x="2100" y="1043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1" name="Google Shape;216;p18">
            <a:extLst>
              <a:ext uri="{FF2B5EF4-FFF2-40B4-BE49-F238E27FC236}">
                <a16:creationId xmlns:a16="http://schemas.microsoft.com/office/drawing/2014/main" id="{DD8CF144-2DE9-E14E-94A0-DDD4A566E4D0}"/>
              </a:ext>
            </a:extLst>
          </p:cNvPr>
          <p:cNvSpPr txBox="1"/>
          <p:nvPr/>
        </p:nvSpPr>
        <p:spPr>
          <a:xfrm>
            <a:off x="3111500" y="2797175"/>
            <a:ext cx="909638" cy="4746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100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2002</a:t>
            </a:r>
            <a:endParaRPr sz="1100" kern="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62" name="Google Shape;217;p18">
            <a:extLst>
              <a:ext uri="{FF2B5EF4-FFF2-40B4-BE49-F238E27FC236}">
                <a16:creationId xmlns:a16="http://schemas.microsoft.com/office/drawing/2014/main" id="{B80C7262-8BF7-A645-A0FE-748D69046276}"/>
              </a:ext>
            </a:extLst>
          </p:cNvPr>
          <p:cNvSpPr txBox="1"/>
          <p:nvPr/>
        </p:nvSpPr>
        <p:spPr>
          <a:xfrm>
            <a:off x="2640236" y="4349751"/>
            <a:ext cx="1930273" cy="32802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buFont typeface="Arial"/>
              <a:buNone/>
              <a:defRPr/>
            </a:pPr>
            <a:r>
              <a:rPr lang="es-ES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Extra Condensed Medium"/>
              </a:rPr>
              <a:t>INICIO DEL PROCESO DE DESCENTRALIZACIÓN</a:t>
            </a:r>
          </a:p>
        </p:txBody>
      </p:sp>
      <p:sp>
        <p:nvSpPr>
          <p:cNvPr id="8193" name="Google Shape;220;p18">
            <a:extLst>
              <a:ext uri="{FF2B5EF4-FFF2-40B4-BE49-F238E27FC236}">
                <a16:creationId xmlns:a16="http://schemas.microsoft.com/office/drawing/2014/main" id="{3ABFCA1A-A967-6A41-B77D-35A512CBA512}"/>
              </a:ext>
            </a:extLst>
          </p:cNvPr>
          <p:cNvSpPr/>
          <p:nvPr/>
        </p:nvSpPr>
        <p:spPr bwMode="auto">
          <a:xfrm>
            <a:off x="2735262" y="3810000"/>
            <a:ext cx="9120149" cy="47237"/>
          </a:xfrm>
          <a:custGeom>
            <a:avLst/>
            <a:gdLst/>
            <a:ahLst/>
            <a:cxnLst/>
            <a:rect l="l" t="t" r="r" b="b"/>
            <a:pathLst>
              <a:path w="78788" h="886" extrusionOk="0">
                <a:moveTo>
                  <a:pt x="78787" y="159"/>
                </a:moveTo>
                <a:lnTo>
                  <a:pt x="78787" y="714"/>
                </a:lnTo>
                <a:cubicBezTo>
                  <a:pt x="78787" y="806"/>
                  <a:pt x="78721" y="885"/>
                  <a:pt x="78629" y="885"/>
                </a:cubicBezTo>
                <a:lnTo>
                  <a:pt x="159" y="885"/>
                </a:lnTo>
                <a:cubicBezTo>
                  <a:pt x="66" y="885"/>
                  <a:pt x="0" y="806"/>
                  <a:pt x="0" y="714"/>
                </a:cubicBezTo>
                <a:lnTo>
                  <a:pt x="0" y="159"/>
                </a:lnTo>
                <a:cubicBezTo>
                  <a:pt x="0" y="67"/>
                  <a:pt x="66" y="1"/>
                  <a:pt x="159" y="1"/>
                </a:cubicBezTo>
                <a:lnTo>
                  <a:pt x="78629" y="1"/>
                </a:lnTo>
                <a:cubicBezTo>
                  <a:pt x="78721" y="1"/>
                  <a:pt x="78787" y="80"/>
                  <a:pt x="78787" y="159"/>
                </a:cubicBezTo>
                <a:close/>
              </a:path>
            </a:pathLst>
          </a:custGeom>
          <a:gradFill>
            <a:gsLst>
              <a:gs pos="0">
                <a:srgbClr val="B6E080"/>
              </a:gs>
              <a:gs pos="17000">
                <a:srgbClr val="A3D798"/>
              </a:gs>
              <a:gs pos="37000">
                <a:srgbClr val="70C08D"/>
              </a:gs>
              <a:gs pos="60000">
                <a:srgbClr val="36857B"/>
              </a:gs>
              <a:gs pos="84000">
                <a:srgbClr val="00A0A9"/>
              </a:gs>
              <a:gs pos="100000">
                <a:srgbClr val="33C5CE"/>
              </a:gs>
            </a:gsLst>
            <a:lin ang="0" scaled="0"/>
          </a:gra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10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8213" name="Google Shape;221;p18">
            <a:extLst>
              <a:ext uri="{FF2B5EF4-FFF2-40B4-BE49-F238E27FC236}">
                <a16:creationId xmlns:a16="http://schemas.microsoft.com/office/drawing/2014/main" id="{F1B67D88-CD5D-F24A-9987-4C31FAF007C7}"/>
              </a:ext>
            </a:extLst>
          </p:cNvPr>
          <p:cNvGrpSpPr>
            <a:grpSpLocks/>
          </p:cNvGrpSpPr>
          <p:nvPr/>
        </p:nvGrpSpPr>
        <p:grpSpPr bwMode="auto">
          <a:xfrm>
            <a:off x="8387411" y="3708400"/>
            <a:ext cx="223838" cy="223838"/>
            <a:chOff x="5620181" y="2838269"/>
            <a:chExt cx="223858" cy="224406"/>
          </a:xfrm>
        </p:grpSpPr>
        <p:sp>
          <p:nvSpPr>
            <p:cNvPr id="8265" name="Google Shape;223;p18">
              <a:extLst>
                <a:ext uri="{FF2B5EF4-FFF2-40B4-BE49-F238E27FC236}">
                  <a16:creationId xmlns:a16="http://schemas.microsoft.com/office/drawing/2014/main" id="{C45241C1-F019-034B-BCBB-5180F89A4EA2}"/>
                </a:ext>
              </a:extLst>
            </p:cNvPr>
            <p:cNvSpPr/>
            <p:nvPr/>
          </p:nvSpPr>
          <p:spPr>
            <a:xfrm>
              <a:off x="5620181" y="2838269"/>
              <a:ext cx="223858" cy="224406"/>
            </a:xfrm>
            <a:custGeom>
              <a:avLst/>
              <a:gdLst/>
              <a:ahLst/>
              <a:cxnLst/>
              <a:rect l="l" t="t" r="r" b="b"/>
              <a:pathLst>
                <a:path w="3658" h="3658" extrusionOk="0">
                  <a:moveTo>
                    <a:pt x="0" y="2087"/>
                  </a:moveTo>
                  <a:cubicBezTo>
                    <a:pt x="0" y="700"/>
                    <a:pt x="1690" y="1"/>
                    <a:pt x="2680" y="978"/>
                  </a:cubicBezTo>
                  <a:cubicBezTo>
                    <a:pt x="3657" y="1968"/>
                    <a:pt x="2971" y="3658"/>
                    <a:pt x="1571" y="3658"/>
                  </a:cubicBezTo>
                  <a:cubicBezTo>
                    <a:pt x="700" y="3658"/>
                    <a:pt x="0" y="2958"/>
                    <a:pt x="0" y="2087"/>
                  </a:cubicBezTo>
                  <a:close/>
                </a:path>
              </a:pathLst>
            </a:custGeom>
            <a:solidFill>
              <a:srgbClr val="36857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66" name="Google Shape;224;p18">
              <a:extLst>
                <a:ext uri="{FF2B5EF4-FFF2-40B4-BE49-F238E27FC236}">
                  <a16:creationId xmlns:a16="http://schemas.microsoft.com/office/drawing/2014/main" id="{47AE534E-136C-A849-BA49-3635209F439B}"/>
                </a:ext>
              </a:extLst>
            </p:cNvPr>
            <p:cNvSpPr/>
            <p:nvPr/>
          </p:nvSpPr>
          <p:spPr>
            <a:xfrm>
              <a:off x="5651939" y="2919437"/>
              <a:ext cx="111135" cy="95492"/>
            </a:xfrm>
            <a:custGeom>
              <a:avLst/>
              <a:gdLst/>
              <a:ahLst/>
              <a:cxnLst/>
              <a:rect l="l" t="t" r="r" b="b"/>
              <a:pathLst>
                <a:path w="1810" h="1548" extrusionOk="0">
                  <a:moveTo>
                    <a:pt x="1043" y="1"/>
                  </a:moveTo>
                  <a:cubicBezTo>
                    <a:pt x="357" y="1"/>
                    <a:pt x="1" y="833"/>
                    <a:pt x="489" y="1321"/>
                  </a:cubicBezTo>
                  <a:cubicBezTo>
                    <a:pt x="645" y="1478"/>
                    <a:pt x="837" y="1547"/>
                    <a:pt x="1025" y="1547"/>
                  </a:cubicBezTo>
                  <a:cubicBezTo>
                    <a:pt x="1425" y="1547"/>
                    <a:pt x="1809" y="1233"/>
                    <a:pt x="1809" y="767"/>
                  </a:cubicBezTo>
                  <a:cubicBezTo>
                    <a:pt x="1809" y="344"/>
                    <a:pt x="1466" y="1"/>
                    <a:pt x="1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215" name="Google Shape;229;p18">
            <a:extLst>
              <a:ext uri="{FF2B5EF4-FFF2-40B4-BE49-F238E27FC236}">
                <a16:creationId xmlns:a16="http://schemas.microsoft.com/office/drawing/2014/main" id="{908446AB-224A-B042-ACD7-AD0922CB5CDA}"/>
              </a:ext>
            </a:extLst>
          </p:cNvPr>
          <p:cNvGrpSpPr>
            <a:grpSpLocks/>
          </p:cNvGrpSpPr>
          <p:nvPr/>
        </p:nvGrpSpPr>
        <p:grpSpPr bwMode="auto">
          <a:xfrm>
            <a:off x="5710065" y="3708400"/>
            <a:ext cx="225176" cy="224626"/>
            <a:chOff x="3824755" y="2838269"/>
            <a:chExt cx="225196" cy="225196"/>
          </a:xfrm>
        </p:grpSpPr>
        <p:sp>
          <p:nvSpPr>
            <p:cNvPr id="8258" name="Google Shape;230;p18">
              <a:extLst>
                <a:ext uri="{FF2B5EF4-FFF2-40B4-BE49-F238E27FC236}">
                  <a16:creationId xmlns:a16="http://schemas.microsoft.com/office/drawing/2014/main" id="{507C31DA-991B-8741-A2B9-93B69E067D7E}"/>
                </a:ext>
              </a:extLst>
            </p:cNvPr>
            <p:cNvSpPr/>
            <p:nvPr/>
          </p:nvSpPr>
          <p:spPr>
            <a:xfrm>
              <a:off x="3824928" y="2870100"/>
              <a:ext cx="225445" cy="192575"/>
            </a:xfrm>
            <a:custGeom>
              <a:avLst/>
              <a:gdLst/>
              <a:ahLst/>
              <a:cxnLst/>
              <a:rect l="l" t="t" r="r" b="b"/>
              <a:pathLst>
                <a:path w="3658" h="3132" extrusionOk="0">
                  <a:moveTo>
                    <a:pt x="1582" y="1"/>
                  </a:moveTo>
                  <a:cubicBezTo>
                    <a:pt x="780" y="1"/>
                    <a:pt x="14" y="624"/>
                    <a:pt x="14" y="1561"/>
                  </a:cubicBezTo>
                  <a:cubicBezTo>
                    <a:pt x="1" y="2432"/>
                    <a:pt x="714" y="3132"/>
                    <a:pt x="1572" y="3132"/>
                  </a:cubicBezTo>
                  <a:cubicBezTo>
                    <a:pt x="2971" y="3132"/>
                    <a:pt x="3658" y="1442"/>
                    <a:pt x="2681" y="465"/>
                  </a:cubicBezTo>
                  <a:cubicBezTo>
                    <a:pt x="2360" y="144"/>
                    <a:pt x="1967" y="1"/>
                    <a:pt x="1582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59" name="Google Shape;231;p18">
              <a:extLst>
                <a:ext uri="{FF2B5EF4-FFF2-40B4-BE49-F238E27FC236}">
                  <a16:creationId xmlns:a16="http://schemas.microsoft.com/office/drawing/2014/main" id="{9A8325A5-A8E9-0E4E-88F6-AFF9203C162A}"/>
                </a:ext>
              </a:extLst>
            </p:cNvPr>
            <p:cNvSpPr/>
            <p:nvPr/>
          </p:nvSpPr>
          <p:spPr>
            <a:xfrm>
              <a:off x="3824928" y="2838269"/>
              <a:ext cx="225445" cy="224406"/>
            </a:xfrm>
            <a:custGeom>
              <a:avLst/>
              <a:gdLst/>
              <a:ahLst/>
              <a:cxnLst/>
              <a:rect l="l" t="t" r="r" b="b"/>
              <a:pathLst>
                <a:path w="3658" h="3658" extrusionOk="0">
                  <a:moveTo>
                    <a:pt x="14" y="2087"/>
                  </a:moveTo>
                  <a:cubicBezTo>
                    <a:pt x="14" y="700"/>
                    <a:pt x="1690" y="1"/>
                    <a:pt x="2681" y="991"/>
                  </a:cubicBezTo>
                  <a:cubicBezTo>
                    <a:pt x="3658" y="1968"/>
                    <a:pt x="2971" y="3658"/>
                    <a:pt x="1572" y="3658"/>
                  </a:cubicBezTo>
                  <a:cubicBezTo>
                    <a:pt x="714" y="3658"/>
                    <a:pt x="1" y="2958"/>
                    <a:pt x="14" y="2087"/>
                  </a:cubicBezTo>
                  <a:close/>
                </a:path>
              </a:pathLst>
            </a:custGeom>
            <a:solidFill>
              <a:srgbClr val="70C08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60" name="Google Shape;232;p18">
              <a:extLst>
                <a:ext uri="{FF2B5EF4-FFF2-40B4-BE49-F238E27FC236}">
                  <a16:creationId xmlns:a16="http://schemas.microsoft.com/office/drawing/2014/main" id="{38753638-C46E-914B-A40C-5BBCFE24497C}"/>
                </a:ext>
              </a:extLst>
            </p:cNvPr>
            <p:cNvSpPr/>
            <p:nvPr/>
          </p:nvSpPr>
          <p:spPr>
            <a:xfrm>
              <a:off x="3874144" y="2919437"/>
              <a:ext cx="95258" cy="93900"/>
            </a:xfrm>
            <a:custGeom>
              <a:avLst/>
              <a:gdLst/>
              <a:ahLst/>
              <a:cxnLst/>
              <a:rect l="l" t="t" r="r" b="b"/>
              <a:pathLst>
                <a:path w="1546" h="1546" extrusionOk="0">
                  <a:moveTo>
                    <a:pt x="767" y="1"/>
                  </a:moveTo>
                  <a:cubicBezTo>
                    <a:pt x="344" y="1"/>
                    <a:pt x="1" y="344"/>
                    <a:pt x="1" y="767"/>
                  </a:cubicBezTo>
                  <a:cubicBezTo>
                    <a:pt x="1" y="1202"/>
                    <a:pt x="344" y="1546"/>
                    <a:pt x="767" y="1546"/>
                  </a:cubicBezTo>
                  <a:cubicBezTo>
                    <a:pt x="1189" y="1546"/>
                    <a:pt x="1546" y="1202"/>
                    <a:pt x="1546" y="767"/>
                  </a:cubicBezTo>
                  <a:cubicBezTo>
                    <a:pt x="1546" y="344"/>
                    <a:pt x="1189" y="1"/>
                    <a:pt x="7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216" name="Google Shape;233;p18">
            <a:extLst>
              <a:ext uri="{FF2B5EF4-FFF2-40B4-BE49-F238E27FC236}">
                <a16:creationId xmlns:a16="http://schemas.microsoft.com/office/drawing/2014/main" id="{8A1C8F08-6F04-264D-B564-8FB7F4172278}"/>
              </a:ext>
            </a:extLst>
          </p:cNvPr>
          <p:cNvGrpSpPr>
            <a:grpSpLocks/>
          </p:cNvGrpSpPr>
          <p:nvPr/>
        </p:nvGrpSpPr>
        <p:grpSpPr bwMode="auto">
          <a:xfrm>
            <a:off x="3924365" y="3809723"/>
            <a:ext cx="1510051" cy="54406"/>
            <a:chOff x="1525504" y="2939849"/>
            <a:chExt cx="1510183" cy="54544"/>
          </a:xfrm>
        </p:grpSpPr>
        <p:grpSp>
          <p:nvGrpSpPr>
            <p:cNvPr id="8247" name="Google Shape;234;p18">
              <a:extLst>
                <a:ext uri="{FF2B5EF4-FFF2-40B4-BE49-F238E27FC236}">
                  <a16:creationId xmlns:a16="http://schemas.microsoft.com/office/drawing/2014/main" id="{60327DCF-52C3-6C48-8460-5295E623C3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5328" y="2939849"/>
              <a:ext cx="510484" cy="54544"/>
              <a:chOff x="2997403" y="2939849"/>
              <a:chExt cx="510484" cy="54544"/>
            </a:xfrm>
          </p:grpSpPr>
          <p:sp>
            <p:nvSpPr>
              <p:cNvPr id="8255" name="Google Shape;235;p18">
                <a:extLst>
                  <a:ext uri="{FF2B5EF4-FFF2-40B4-BE49-F238E27FC236}">
                    <a16:creationId xmlns:a16="http://schemas.microsoft.com/office/drawing/2014/main" id="{934CFA12-06EB-CC42-B67D-1FAFD3E4B78E}"/>
                  </a:ext>
                </a:extLst>
              </p:cNvPr>
              <p:cNvSpPr/>
              <p:nvPr/>
            </p:nvSpPr>
            <p:spPr>
              <a:xfrm>
                <a:off x="2997621" y="2940127"/>
                <a:ext cx="11113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256" name="Google Shape;236;p18">
                <a:extLst>
                  <a:ext uri="{FF2B5EF4-FFF2-40B4-BE49-F238E27FC236}">
                    <a16:creationId xmlns:a16="http://schemas.microsoft.com/office/drawing/2014/main" id="{94B4981E-820E-C946-AC2C-71E2ED53E882}"/>
                  </a:ext>
                </a:extLst>
              </p:cNvPr>
              <p:cNvSpPr/>
              <p:nvPr/>
            </p:nvSpPr>
            <p:spPr>
              <a:xfrm>
                <a:off x="3246880" y="2940127"/>
                <a:ext cx="11114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1" y="1"/>
                    </a:moveTo>
                    <a:lnTo>
                      <a:pt x="1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257" name="Google Shape;237;p18">
                <a:extLst>
                  <a:ext uri="{FF2B5EF4-FFF2-40B4-BE49-F238E27FC236}">
                    <a16:creationId xmlns:a16="http://schemas.microsoft.com/office/drawing/2014/main" id="{56DDAC4F-4D21-534B-A37F-EA5D0F01CF16}"/>
                  </a:ext>
                </a:extLst>
              </p:cNvPr>
              <p:cNvSpPr/>
              <p:nvPr/>
            </p:nvSpPr>
            <p:spPr>
              <a:xfrm>
                <a:off x="3496140" y="2940127"/>
                <a:ext cx="11113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grpSp>
          <p:nvGrpSpPr>
            <p:cNvPr id="8248" name="Google Shape;238;p18">
              <a:extLst>
                <a:ext uri="{FF2B5EF4-FFF2-40B4-BE49-F238E27FC236}">
                  <a16:creationId xmlns:a16="http://schemas.microsoft.com/office/drawing/2014/main" id="{2ADFB14B-01D7-F849-B518-B6C77E45A1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5504" y="2939849"/>
              <a:ext cx="510423" cy="54544"/>
              <a:chOff x="4343304" y="2939849"/>
              <a:chExt cx="510423" cy="54544"/>
            </a:xfrm>
          </p:grpSpPr>
          <p:sp>
            <p:nvSpPr>
              <p:cNvPr id="8252" name="Google Shape;239;p18">
                <a:extLst>
                  <a:ext uri="{FF2B5EF4-FFF2-40B4-BE49-F238E27FC236}">
                    <a16:creationId xmlns:a16="http://schemas.microsoft.com/office/drawing/2014/main" id="{EAB28A9E-0810-3A4C-9FA5-D9FC255C0176}"/>
                  </a:ext>
                </a:extLst>
              </p:cNvPr>
              <p:cNvSpPr/>
              <p:nvPr/>
            </p:nvSpPr>
            <p:spPr>
              <a:xfrm>
                <a:off x="4343239" y="2940127"/>
                <a:ext cx="11114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72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253" name="Google Shape;240;p18">
                <a:extLst>
                  <a:ext uri="{FF2B5EF4-FFF2-40B4-BE49-F238E27FC236}">
                    <a16:creationId xmlns:a16="http://schemas.microsoft.com/office/drawing/2014/main" id="{8C632203-8D5F-8341-BA09-007C951A7561}"/>
                  </a:ext>
                </a:extLst>
              </p:cNvPr>
              <p:cNvSpPr/>
              <p:nvPr/>
            </p:nvSpPr>
            <p:spPr>
              <a:xfrm>
                <a:off x="4592499" y="2940127"/>
                <a:ext cx="11113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254" name="Google Shape;241;p18">
                <a:extLst>
                  <a:ext uri="{FF2B5EF4-FFF2-40B4-BE49-F238E27FC236}">
                    <a16:creationId xmlns:a16="http://schemas.microsoft.com/office/drawing/2014/main" id="{C44D6AC0-19DC-E24E-A8A1-672B028540C7}"/>
                  </a:ext>
                </a:extLst>
              </p:cNvPr>
              <p:cNvSpPr/>
              <p:nvPr/>
            </p:nvSpPr>
            <p:spPr>
              <a:xfrm>
                <a:off x="4841758" y="2940127"/>
                <a:ext cx="11114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72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grpSp>
          <p:nvGrpSpPr>
            <p:cNvPr id="8249" name="Google Shape;242;p18">
              <a:extLst>
                <a:ext uri="{FF2B5EF4-FFF2-40B4-BE49-F238E27FC236}">
                  <a16:creationId xmlns:a16="http://schemas.microsoft.com/office/drawing/2014/main" id="{80029AB7-59DD-DA47-9A04-558154CCF0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5203" y="2939849"/>
              <a:ext cx="510484" cy="54544"/>
              <a:chOff x="2997403" y="2939849"/>
              <a:chExt cx="510484" cy="54544"/>
            </a:xfrm>
          </p:grpSpPr>
          <p:sp>
            <p:nvSpPr>
              <p:cNvPr id="4" name="Google Shape;243;p18">
                <a:extLst>
                  <a:ext uri="{FF2B5EF4-FFF2-40B4-BE49-F238E27FC236}">
                    <a16:creationId xmlns:a16="http://schemas.microsoft.com/office/drawing/2014/main" id="{3E91E328-22FE-6D40-8059-F10511483368}"/>
                  </a:ext>
                </a:extLst>
              </p:cNvPr>
              <p:cNvSpPr/>
              <p:nvPr/>
            </p:nvSpPr>
            <p:spPr>
              <a:xfrm>
                <a:off x="2997851" y="2940127"/>
                <a:ext cx="11114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250" name="Google Shape;244;p18">
                <a:extLst>
                  <a:ext uri="{FF2B5EF4-FFF2-40B4-BE49-F238E27FC236}">
                    <a16:creationId xmlns:a16="http://schemas.microsoft.com/office/drawing/2014/main" id="{AF37611F-1DDD-FA47-87F5-B1FFD7575BD9}"/>
                  </a:ext>
                </a:extLst>
              </p:cNvPr>
              <p:cNvSpPr/>
              <p:nvPr/>
            </p:nvSpPr>
            <p:spPr>
              <a:xfrm>
                <a:off x="3247111" y="2940127"/>
                <a:ext cx="11113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1" y="1"/>
                    </a:moveTo>
                    <a:lnTo>
                      <a:pt x="1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251" name="Google Shape;245;p18">
                <a:extLst>
                  <a:ext uri="{FF2B5EF4-FFF2-40B4-BE49-F238E27FC236}">
                    <a16:creationId xmlns:a16="http://schemas.microsoft.com/office/drawing/2014/main" id="{22A6F14F-02FB-4944-B00A-C285F6D633BC}"/>
                  </a:ext>
                </a:extLst>
              </p:cNvPr>
              <p:cNvSpPr/>
              <p:nvPr/>
            </p:nvSpPr>
            <p:spPr>
              <a:xfrm>
                <a:off x="3496370" y="2940127"/>
                <a:ext cx="11114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grpSp>
        <p:nvGrpSpPr>
          <p:cNvPr id="8217" name="Google Shape;246;p18">
            <a:extLst>
              <a:ext uri="{FF2B5EF4-FFF2-40B4-BE49-F238E27FC236}">
                <a16:creationId xmlns:a16="http://schemas.microsoft.com/office/drawing/2014/main" id="{F9547EC0-89EC-F54E-910D-2C6B07FA6106}"/>
              </a:ext>
            </a:extLst>
          </p:cNvPr>
          <p:cNvGrpSpPr>
            <a:grpSpLocks/>
          </p:cNvGrpSpPr>
          <p:nvPr/>
        </p:nvGrpSpPr>
        <p:grpSpPr bwMode="auto">
          <a:xfrm>
            <a:off x="3530158" y="3709198"/>
            <a:ext cx="225976" cy="224626"/>
            <a:chOff x="1092762" y="2839069"/>
            <a:chExt cx="225996" cy="225196"/>
          </a:xfrm>
        </p:grpSpPr>
        <p:sp>
          <p:nvSpPr>
            <p:cNvPr id="8243" name="Google Shape;247;p18">
              <a:extLst>
                <a:ext uri="{FF2B5EF4-FFF2-40B4-BE49-F238E27FC236}">
                  <a16:creationId xmlns:a16="http://schemas.microsoft.com/office/drawing/2014/main" id="{6543E773-7C34-F44F-B3EF-16FE6D8FC696}"/>
                </a:ext>
              </a:extLst>
            </p:cNvPr>
            <p:cNvSpPr/>
            <p:nvPr/>
          </p:nvSpPr>
          <p:spPr>
            <a:xfrm>
              <a:off x="1093204" y="2871692"/>
              <a:ext cx="225445" cy="192574"/>
            </a:xfrm>
            <a:custGeom>
              <a:avLst/>
              <a:gdLst/>
              <a:ahLst/>
              <a:cxnLst/>
              <a:rect l="l" t="t" r="r" b="b"/>
              <a:pathLst>
                <a:path w="3671" h="3139" extrusionOk="0">
                  <a:moveTo>
                    <a:pt x="1588" y="0"/>
                  </a:moveTo>
                  <a:cubicBezTo>
                    <a:pt x="786" y="0"/>
                    <a:pt x="14" y="618"/>
                    <a:pt x="14" y="1555"/>
                  </a:cubicBezTo>
                  <a:cubicBezTo>
                    <a:pt x="1" y="2426"/>
                    <a:pt x="714" y="3139"/>
                    <a:pt x="1572" y="3139"/>
                  </a:cubicBezTo>
                  <a:cubicBezTo>
                    <a:pt x="2971" y="3126"/>
                    <a:pt x="3671" y="1449"/>
                    <a:pt x="2681" y="459"/>
                  </a:cubicBezTo>
                  <a:cubicBezTo>
                    <a:pt x="2364" y="142"/>
                    <a:pt x="1973" y="0"/>
                    <a:pt x="158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44" name="Google Shape;248;p18">
              <a:extLst>
                <a:ext uri="{FF2B5EF4-FFF2-40B4-BE49-F238E27FC236}">
                  <a16:creationId xmlns:a16="http://schemas.microsoft.com/office/drawing/2014/main" id="{8E4A01B9-441E-094B-905F-8A23DB4A26D6}"/>
                </a:ext>
              </a:extLst>
            </p:cNvPr>
            <p:cNvSpPr/>
            <p:nvPr/>
          </p:nvSpPr>
          <p:spPr>
            <a:xfrm>
              <a:off x="1093204" y="2839861"/>
              <a:ext cx="225445" cy="224405"/>
            </a:xfrm>
            <a:custGeom>
              <a:avLst/>
              <a:gdLst/>
              <a:ahLst/>
              <a:cxnLst/>
              <a:rect l="l" t="t" r="r" b="b"/>
              <a:pathLst>
                <a:path w="3671" h="3658" extrusionOk="0">
                  <a:moveTo>
                    <a:pt x="14" y="2074"/>
                  </a:moveTo>
                  <a:cubicBezTo>
                    <a:pt x="14" y="687"/>
                    <a:pt x="1704" y="1"/>
                    <a:pt x="2681" y="978"/>
                  </a:cubicBezTo>
                  <a:cubicBezTo>
                    <a:pt x="3671" y="1968"/>
                    <a:pt x="2971" y="3645"/>
                    <a:pt x="1572" y="3658"/>
                  </a:cubicBezTo>
                  <a:cubicBezTo>
                    <a:pt x="714" y="3658"/>
                    <a:pt x="1" y="2945"/>
                    <a:pt x="14" y="2074"/>
                  </a:cubicBezTo>
                  <a:close/>
                </a:path>
              </a:pathLst>
            </a:custGeom>
            <a:solidFill>
              <a:srgbClr val="B6E0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45" name="Google Shape;249;p18">
              <a:extLst>
                <a:ext uri="{FF2B5EF4-FFF2-40B4-BE49-F238E27FC236}">
                  <a16:creationId xmlns:a16="http://schemas.microsoft.com/office/drawing/2014/main" id="{17F26516-0338-8B42-BB83-0D7AE2D722D5}"/>
                </a:ext>
              </a:extLst>
            </p:cNvPr>
            <p:cNvSpPr/>
            <p:nvPr/>
          </p:nvSpPr>
          <p:spPr>
            <a:xfrm>
              <a:off x="1142421" y="2919437"/>
              <a:ext cx="95258" cy="95492"/>
            </a:xfrm>
            <a:custGeom>
              <a:avLst/>
              <a:gdLst/>
              <a:ahLst/>
              <a:cxnLst/>
              <a:rect l="l" t="t" r="r" b="b"/>
              <a:pathLst>
                <a:path w="1545" h="1546" extrusionOk="0">
                  <a:moveTo>
                    <a:pt x="766" y="1"/>
                  </a:moveTo>
                  <a:cubicBezTo>
                    <a:pt x="343" y="1"/>
                    <a:pt x="0" y="344"/>
                    <a:pt x="0" y="767"/>
                  </a:cubicBezTo>
                  <a:cubicBezTo>
                    <a:pt x="0" y="1202"/>
                    <a:pt x="343" y="1546"/>
                    <a:pt x="766" y="1546"/>
                  </a:cubicBezTo>
                  <a:cubicBezTo>
                    <a:pt x="1202" y="1546"/>
                    <a:pt x="1545" y="1202"/>
                    <a:pt x="1545" y="767"/>
                  </a:cubicBezTo>
                  <a:cubicBezTo>
                    <a:pt x="1545" y="344"/>
                    <a:pt x="1202" y="1"/>
                    <a:pt x="7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218" name="Google Shape;250;p18">
            <a:extLst>
              <a:ext uri="{FF2B5EF4-FFF2-40B4-BE49-F238E27FC236}">
                <a16:creationId xmlns:a16="http://schemas.microsoft.com/office/drawing/2014/main" id="{63C1CBC7-2C45-5B48-A899-ED78DCBEF227}"/>
              </a:ext>
            </a:extLst>
          </p:cNvPr>
          <p:cNvGrpSpPr>
            <a:grpSpLocks/>
          </p:cNvGrpSpPr>
          <p:nvPr/>
        </p:nvGrpSpPr>
        <p:grpSpPr bwMode="auto">
          <a:xfrm>
            <a:off x="6157184" y="3806319"/>
            <a:ext cx="1510051" cy="54406"/>
            <a:chOff x="1525504" y="2939849"/>
            <a:chExt cx="1510183" cy="54544"/>
          </a:xfrm>
        </p:grpSpPr>
        <p:grpSp>
          <p:nvGrpSpPr>
            <p:cNvPr id="8232" name="Google Shape;251;p18">
              <a:extLst>
                <a:ext uri="{FF2B5EF4-FFF2-40B4-BE49-F238E27FC236}">
                  <a16:creationId xmlns:a16="http://schemas.microsoft.com/office/drawing/2014/main" id="{1590D392-668D-5442-AD14-DAB9CDBD65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5328" y="2939849"/>
              <a:ext cx="510484" cy="54544"/>
              <a:chOff x="2997403" y="2939849"/>
              <a:chExt cx="510484" cy="54544"/>
            </a:xfrm>
          </p:grpSpPr>
          <p:sp>
            <p:nvSpPr>
              <p:cNvPr id="8238" name="Google Shape;252;p18">
                <a:extLst>
                  <a:ext uri="{FF2B5EF4-FFF2-40B4-BE49-F238E27FC236}">
                    <a16:creationId xmlns:a16="http://schemas.microsoft.com/office/drawing/2014/main" id="{8593B0DC-53B1-FF45-ADFF-D67E4A44D10E}"/>
                  </a:ext>
                </a:extLst>
              </p:cNvPr>
              <p:cNvSpPr/>
              <p:nvPr/>
            </p:nvSpPr>
            <p:spPr>
              <a:xfrm>
                <a:off x="2998414" y="2940356"/>
                <a:ext cx="11114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240" name="Google Shape;253;p18">
                <a:extLst>
                  <a:ext uri="{FF2B5EF4-FFF2-40B4-BE49-F238E27FC236}">
                    <a16:creationId xmlns:a16="http://schemas.microsoft.com/office/drawing/2014/main" id="{B99DB168-E4CA-C349-BBFE-F7CDA605BA38}"/>
                  </a:ext>
                </a:extLst>
              </p:cNvPr>
              <p:cNvSpPr/>
              <p:nvPr/>
            </p:nvSpPr>
            <p:spPr>
              <a:xfrm>
                <a:off x="3247674" y="2940356"/>
                <a:ext cx="11113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1" y="1"/>
                    </a:moveTo>
                    <a:lnTo>
                      <a:pt x="1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242" name="Google Shape;254;p18">
                <a:extLst>
                  <a:ext uri="{FF2B5EF4-FFF2-40B4-BE49-F238E27FC236}">
                    <a16:creationId xmlns:a16="http://schemas.microsoft.com/office/drawing/2014/main" id="{7F4D992D-91DC-C04A-907F-68FBE2A5214A}"/>
                  </a:ext>
                </a:extLst>
              </p:cNvPr>
              <p:cNvSpPr/>
              <p:nvPr/>
            </p:nvSpPr>
            <p:spPr>
              <a:xfrm>
                <a:off x="3496933" y="2940356"/>
                <a:ext cx="11114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grpSp>
          <p:nvGrpSpPr>
            <p:cNvPr id="8233" name="Google Shape;255;p18">
              <a:extLst>
                <a:ext uri="{FF2B5EF4-FFF2-40B4-BE49-F238E27FC236}">
                  <a16:creationId xmlns:a16="http://schemas.microsoft.com/office/drawing/2014/main" id="{234F6209-C0F2-0949-897E-53364BF60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5504" y="2939849"/>
              <a:ext cx="510423" cy="54544"/>
              <a:chOff x="4343304" y="2939849"/>
              <a:chExt cx="510423" cy="54544"/>
            </a:xfrm>
          </p:grpSpPr>
          <p:sp>
            <p:nvSpPr>
              <p:cNvPr id="8229" name="Google Shape;256;p18">
                <a:extLst>
                  <a:ext uri="{FF2B5EF4-FFF2-40B4-BE49-F238E27FC236}">
                    <a16:creationId xmlns:a16="http://schemas.microsoft.com/office/drawing/2014/main" id="{A944C341-ED9C-544D-BF11-13986875AC21}"/>
                  </a:ext>
                </a:extLst>
              </p:cNvPr>
              <p:cNvSpPr/>
              <p:nvPr/>
            </p:nvSpPr>
            <p:spPr>
              <a:xfrm>
                <a:off x="4344033" y="2940356"/>
                <a:ext cx="11113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72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230" name="Google Shape;257;p18">
                <a:extLst>
                  <a:ext uri="{FF2B5EF4-FFF2-40B4-BE49-F238E27FC236}">
                    <a16:creationId xmlns:a16="http://schemas.microsoft.com/office/drawing/2014/main" id="{C168195D-130E-2C4F-96A0-FA8C82A380C4}"/>
                  </a:ext>
                </a:extLst>
              </p:cNvPr>
              <p:cNvSpPr/>
              <p:nvPr/>
            </p:nvSpPr>
            <p:spPr>
              <a:xfrm>
                <a:off x="4593292" y="2940356"/>
                <a:ext cx="11114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" name="Google Shape;258;p18">
                <a:extLst>
                  <a:ext uri="{FF2B5EF4-FFF2-40B4-BE49-F238E27FC236}">
                    <a16:creationId xmlns:a16="http://schemas.microsoft.com/office/drawing/2014/main" id="{594FDF67-31A2-0240-AA0E-EED2388B7E58}"/>
                  </a:ext>
                </a:extLst>
              </p:cNvPr>
              <p:cNvSpPr/>
              <p:nvPr/>
            </p:nvSpPr>
            <p:spPr>
              <a:xfrm>
                <a:off x="4842552" y="2940356"/>
                <a:ext cx="11113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72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grpSp>
          <p:nvGrpSpPr>
            <p:cNvPr id="8234" name="Google Shape;259;p18">
              <a:extLst>
                <a:ext uri="{FF2B5EF4-FFF2-40B4-BE49-F238E27FC236}">
                  <a16:creationId xmlns:a16="http://schemas.microsoft.com/office/drawing/2014/main" id="{1F72531F-D21E-1D4E-93C7-4F59A55655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5203" y="2939849"/>
              <a:ext cx="510484" cy="54544"/>
              <a:chOff x="2997403" y="2939849"/>
              <a:chExt cx="510484" cy="54544"/>
            </a:xfrm>
          </p:grpSpPr>
          <p:sp>
            <p:nvSpPr>
              <p:cNvPr id="9" name="Google Shape;260;p18">
                <a:extLst>
                  <a:ext uri="{FF2B5EF4-FFF2-40B4-BE49-F238E27FC236}">
                    <a16:creationId xmlns:a16="http://schemas.microsoft.com/office/drawing/2014/main" id="{27AAB3AB-1425-4145-9136-4C6988A25A90}"/>
                  </a:ext>
                </a:extLst>
              </p:cNvPr>
              <p:cNvSpPr/>
              <p:nvPr/>
            </p:nvSpPr>
            <p:spPr>
              <a:xfrm>
                <a:off x="2998645" y="2940356"/>
                <a:ext cx="11113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Google Shape;261;p18">
                <a:extLst>
                  <a:ext uri="{FF2B5EF4-FFF2-40B4-BE49-F238E27FC236}">
                    <a16:creationId xmlns:a16="http://schemas.microsoft.com/office/drawing/2014/main" id="{A40395F5-7777-2F4B-B4CC-58B877DA7849}"/>
                  </a:ext>
                </a:extLst>
              </p:cNvPr>
              <p:cNvSpPr/>
              <p:nvPr/>
            </p:nvSpPr>
            <p:spPr>
              <a:xfrm>
                <a:off x="3247904" y="2940356"/>
                <a:ext cx="11114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1" y="1"/>
                    </a:moveTo>
                    <a:lnTo>
                      <a:pt x="1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227" name="Google Shape;262;p18">
                <a:extLst>
                  <a:ext uri="{FF2B5EF4-FFF2-40B4-BE49-F238E27FC236}">
                    <a16:creationId xmlns:a16="http://schemas.microsoft.com/office/drawing/2014/main" id="{554629F6-473E-6443-AE31-7D3B5191491F}"/>
                  </a:ext>
                </a:extLst>
              </p:cNvPr>
              <p:cNvSpPr/>
              <p:nvPr/>
            </p:nvSpPr>
            <p:spPr>
              <a:xfrm>
                <a:off x="3497164" y="2940356"/>
                <a:ext cx="11113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grpSp>
        <p:nvGrpSpPr>
          <p:cNvPr id="8219" name="Google Shape;263;p18">
            <a:extLst>
              <a:ext uri="{FF2B5EF4-FFF2-40B4-BE49-F238E27FC236}">
                <a16:creationId xmlns:a16="http://schemas.microsoft.com/office/drawing/2014/main" id="{0507C0CE-B0C8-BC47-8CBE-A1281C5E1F2B}"/>
              </a:ext>
            </a:extLst>
          </p:cNvPr>
          <p:cNvGrpSpPr>
            <a:grpSpLocks/>
          </p:cNvGrpSpPr>
          <p:nvPr/>
        </p:nvGrpSpPr>
        <p:grpSpPr bwMode="auto">
          <a:xfrm>
            <a:off x="8336294" y="3806319"/>
            <a:ext cx="1510051" cy="54406"/>
            <a:chOff x="1525504" y="2939849"/>
            <a:chExt cx="1510183" cy="54544"/>
          </a:xfrm>
        </p:grpSpPr>
        <p:grpSp>
          <p:nvGrpSpPr>
            <p:cNvPr id="8220" name="Google Shape;264;p18">
              <a:extLst>
                <a:ext uri="{FF2B5EF4-FFF2-40B4-BE49-F238E27FC236}">
                  <a16:creationId xmlns:a16="http://schemas.microsoft.com/office/drawing/2014/main" id="{76BDE4D2-CCA7-AB4F-9E0B-0377A6EB34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5328" y="2939849"/>
              <a:ext cx="510484" cy="54544"/>
              <a:chOff x="2997403" y="2939849"/>
              <a:chExt cx="510484" cy="54544"/>
            </a:xfrm>
          </p:grpSpPr>
          <p:sp>
            <p:nvSpPr>
              <p:cNvPr id="11" name="Google Shape;265;p18">
                <a:extLst>
                  <a:ext uri="{FF2B5EF4-FFF2-40B4-BE49-F238E27FC236}">
                    <a16:creationId xmlns:a16="http://schemas.microsoft.com/office/drawing/2014/main" id="{C8DB1FB7-33CB-BE4B-BA9B-070170B75B4E}"/>
                  </a:ext>
                </a:extLst>
              </p:cNvPr>
              <p:cNvSpPr/>
              <p:nvPr/>
            </p:nvSpPr>
            <p:spPr>
              <a:xfrm>
                <a:off x="2997354" y="2940356"/>
                <a:ext cx="11114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2" name="Google Shape;266;p18">
                <a:extLst>
                  <a:ext uri="{FF2B5EF4-FFF2-40B4-BE49-F238E27FC236}">
                    <a16:creationId xmlns:a16="http://schemas.microsoft.com/office/drawing/2014/main" id="{224F4C1B-7137-6947-B502-66115CAAA488}"/>
                  </a:ext>
                </a:extLst>
              </p:cNvPr>
              <p:cNvSpPr/>
              <p:nvPr/>
            </p:nvSpPr>
            <p:spPr>
              <a:xfrm>
                <a:off x="3246614" y="2940356"/>
                <a:ext cx="11113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1" y="1"/>
                    </a:moveTo>
                    <a:lnTo>
                      <a:pt x="1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" name="Google Shape;267;p18">
                <a:extLst>
                  <a:ext uri="{FF2B5EF4-FFF2-40B4-BE49-F238E27FC236}">
                    <a16:creationId xmlns:a16="http://schemas.microsoft.com/office/drawing/2014/main" id="{7F87199A-A5F5-5C4C-A15D-377E5B177D3E}"/>
                  </a:ext>
                </a:extLst>
              </p:cNvPr>
              <p:cNvSpPr/>
              <p:nvPr/>
            </p:nvSpPr>
            <p:spPr>
              <a:xfrm>
                <a:off x="3495873" y="2940356"/>
                <a:ext cx="11114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grpSp>
          <p:nvGrpSpPr>
            <p:cNvPr id="8221" name="Google Shape;268;p18">
              <a:extLst>
                <a:ext uri="{FF2B5EF4-FFF2-40B4-BE49-F238E27FC236}">
                  <a16:creationId xmlns:a16="http://schemas.microsoft.com/office/drawing/2014/main" id="{12B6C2C0-68EC-2449-850A-4A3E9DD1E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5504" y="2939849"/>
              <a:ext cx="510423" cy="54544"/>
              <a:chOff x="4343304" y="2939849"/>
              <a:chExt cx="510423" cy="54544"/>
            </a:xfrm>
          </p:grpSpPr>
          <p:sp>
            <p:nvSpPr>
              <p:cNvPr id="8211" name="Google Shape;269;p18">
                <a:extLst>
                  <a:ext uri="{FF2B5EF4-FFF2-40B4-BE49-F238E27FC236}">
                    <a16:creationId xmlns:a16="http://schemas.microsoft.com/office/drawing/2014/main" id="{18172646-B95B-9849-8E1C-637EDD57E9F6}"/>
                  </a:ext>
                </a:extLst>
              </p:cNvPr>
              <p:cNvSpPr/>
              <p:nvPr/>
            </p:nvSpPr>
            <p:spPr>
              <a:xfrm>
                <a:off x="4342973" y="2940356"/>
                <a:ext cx="11113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72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212" name="Google Shape;270;p18">
                <a:extLst>
                  <a:ext uri="{FF2B5EF4-FFF2-40B4-BE49-F238E27FC236}">
                    <a16:creationId xmlns:a16="http://schemas.microsoft.com/office/drawing/2014/main" id="{FDCA0BB8-2009-E64D-B1F5-867ABF207D8A}"/>
                  </a:ext>
                </a:extLst>
              </p:cNvPr>
              <p:cNvSpPr/>
              <p:nvPr/>
            </p:nvSpPr>
            <p:spPr>
              <a:xfrm>
                <a:off x="4592232" y="2940356"/>
                <a:ext cx="11114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Google Shape;271;p18">
                <a:extLst>
                  <a:ext uri="{FF2B5EF4-FFF2-40B4-BE49-F238E27FC236}">
                    <a16:creationId xmlns:a16="http://schemas.microsoft.com/office/drawing/2014/main" id="{ECD9BB89-E1A2-9547-AFDC-2AA6DA488F03}"/>
                  </a:ext>
                </a:extLst>
              </p:cNvPr>
              <p:cNvSpPr/>
              <p:nvPr/>
            </p:nvSpPr>
            <p:spPr>
              <a:xfrm>
                <a:off x="4841492" y="2940356"/>
                <a:ext cx="11113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72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grpSp>
          <p:nvGrpSpPr>
            <p:cNvPr id="8222" name="Google Shape;272;p18">
              <a:extLst>
                <a:ext uri="{FF2B5EF4-FFF2-40B4-BE49-F238E27FC236}">
                  <a16:creationId xmlns:a16="http://schemas.microsoft.com/office/drawing/2014/main" id="{F89D3117-97C6-0E44-88C6-FEED41FCE1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5203" y="2939849"/>
              <a:ext cx="510484" cy="54544"/>
              <a:chOff x="2997403" y="2939849"/>
              <a:chExt cx="510484" cy="54544"/>
            </a:xfrm>
          </p:grpSpPr>
          <p:sp>
            <p:nvSpPr>
              <p:cNvPr id="15" name="Google Shape;273;p18">
                <a:extLst>
                  <a:ext uri="{FF2B5EF4-FFF2-40B4-BE49-F238E27FC236}">
                    <a16:creationId xmlns:a16="http://schemas.microsoft.com/office/drawing/2014/main" id="{8D279A4A-4CA1-0C4F-81BC-3EBC6B68E3AD}"/>
                  </a:ext>
                </a:extLst>
              </p:cNvPr>
              <p:cNvSpPr/>
              <p:nvPr/>
            </p:nvSpPr>
            <p:spPr>
              <a:xfrm>
                <a:off x="2997585" y="2940356"/>
                <a:ext cx="11113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209" name="Google Shape;274;p18">
                <a:extLst>
                  <a:ext uri="{FF2B5EF4-FFF2-40B4-BE49-F238E27FC236}">
                    <a16:creationId xmlns:a16="http://schemas.microsoft.com/office/drawing/2014/main" id="{1DCAF8BE-FA78-A148-8F17-863406872FCB}"/>
                  </a:ext>
                </a:extLst>
              </p:cNvPr>
              <p:cNvSpPr/>
              <p:nvPr/>
            </p:nvSpPr>
            <p:spPr>
              <a:xfrm>
                <a:off x="3246844" y="2940356"/>
                <a:ext cx="11114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1" y="1"/>
                    </a:moveTo>
                    <a:lnTo>
                      <a:pt x="1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" name="Google Shape;275;p18">
                <a:extLst>
                  <a:ext uri="{FF2B5EF4-FFF2-40B4-BE49-F238E27FC236}">
                    <a16:creationId xmlns:a16="http://schemas.microsoft.com/office/drawing/2014/main" id="{9B74391C-8E83-6140-9FDD-4CCCBA6ACC70}"/>
                  </a:ext>
                </a:extLst>
              </p:cNvPr>
              <p:cNvSpPr/>
              <p:nvPr/>
            </p:nvSpPr>
            <p:spPr>
              <a:xfrm>
                <a:off x="3496104" y="2940356"/>
                <a:ext cx="11113" cy="54112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pic>
        <p:nvPicPr>
          <p:cNvPr id="8273" name="Imagen 8272">
            <a:extLst>
              <a:ext uri="{FF2B5EF4-FFF2-40B4-BE49-F238E27FC236}">
                <a16:creationId xmlns:a16="http://schemas.microsoft.com/office/drawing/2014/main" id="{03068A30-2113-AB4E-9F69-496B75C4CF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40" y="3028156"/>
            <a:ext cx="1962644" cy="1470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3" name="CuadroTexto 92">
            <a:extLst>
              <a:ext uri="{FF2B5EF4-FFF2-40B4-BE49-F238E27FC236}">
                <a16:creationId xmlns:a16="http://schemas.microsoft.com/office/drawing/2014/main" id="{0470C263-774E-F747-9389-12476972025C}"/>
              </a:ext>
            </a:extLst>
          </p:cNvPr>
          <p:cNvSpPr txBox="1"/>
          <p:nvPr/>
        </p:nvSpPr>
        <p:spPr>
          <a:xfrm>
            <a:off x="992509" y="1417324"/>
            <a:ext cx="4441504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s-PE" sz="2200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  <a:sym typeface="Arial"/>
              </a:rPr>
              <a:t>CRONOLOGÍA NORMATIVA</a:t>
            </a:r>
          </a:p>
        </p:txBody>
      </p:sp>
      <p:sp>
        <p:nvSpPr>
          <p:cNvPr id="94" name="Rectángulo redondeado 7">
            <a:extLst>
              <a:ext uri="{FF2B5EF4-FFF2-40B4-BE49-F238E27FC236}">
                <a16:creationId xmlns:a16="http://schemas.microsoft.com/office/drawing/2014/main" id="{A3FD9BBB-CC94-F84F-8EA2-44412BB87FFA}"/>
              </a:ext>
            </a:extLst>
          </p:cNvPr>
          <p:cNvSpPr/>
          <p:nvPr/>
        </p:nvSpPr>
        <p:spPr>
          <a:xfrm>
            <a:off x="323022" y="1367828"/>
            <a:ext cx="521377" cy="52137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7" name="Text29">
            <a:extLst>
              <a:ext uri="{FF2B5EF4-FFF2-40B4-BE49-F238E27FC236}">
                <a16:creationId xmlns:a16="http://schemas.microsoft.com/office/drawing/2014/main" id="{CD3B5C1F-10D2-8FE0-BC75-5F0982910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4845869"/>
            <a:ext cx="2497137" cy="174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7" tIns="45369" rIns="90737" bIns="45369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s-E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MX" alt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Ley N° 27783, de Bases de Descentralización        (17.7.2002)</a:t>
            </a:r>
          </a:p>
          <a:p>
            <a:pPr algn="ctr" eaLnBrk="1" hangingPunct="1">
              <a:lnSpc>
                <a:spcPct val="90000"/>
              </a:lnSpc>
            </a:pPr>
            <a:r>
              <a:rPr lang="es-MX" altLang="es-ES" sz="11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Ley N° 27867, Orgánica de Gobiernos </a:t>
            </a:r>
            <a:r>
              <a:rPr lang="es-MX" altLang="es-ES" sz="1100" u="sng" dirty="0">
                <a:latin typeface="Calibri" panose="020F0502020204030204" pitchFamily="34" charset="0"/>
                <a:cs typeface="Calibri" panose="020F0502020204030204" pitchFamily="34" charset="0"/>
              </a:rPr>
              <a:t>Regionales (16.11.2002)</a:t>
            </a:r>
          </a:p>
          <a:p>
            <a:pPr algn="ctr" eaLnBrk="1" hangingPunct="1">
              <a:lnSpc>
                <a:spcPct val="90000"/>
              </a:lnSpc>
            </a:pPr>
            <a:r>
              <a:rPr lang="es-MX" altLang="es-ES" sz="11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tiene que hacer los GORES?</a:t>
            </a:r>
          </a:p>
          <a:p>
            <a:pPr algn="ctr">
              <a:lnSpc>
                <a:spcPct val="90000"/>
              </a:lnSpc>
            </a:pPr>
            <a:r>
              <a:rPr lang="es-MX" altLang="es-ES" sz="11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Ley Orgánica de Municipalidades (26.05.2003)</a:t>
            </a:r>
          </a:p>
          <a:p>
            <a:pPr algn="ctr" eaLnBrk="1" hangingPunct="1">
              <a:lnSpc>
                <a:spcPct val="90000"/>
              </a:lnSpc>
            </a:pPr>
            <a:endParaRPr lang="es-MX" altLang="es-ES" sz="11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endParaRPr lang="en-US" altLang="es-ES" sz="1100" b="1" dirty="0">
              <a:solidFill>
                <a:srgbClr val="4472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8269">
            <a:extLst>
              <a:ext uri="{FF2B5EF4-FFF2-40B4-BE49-F238E27FC236}">
                <a16:creationId xmlns:a16="http://schemas.microsoft.com/office/drawing/2014/main" id="{C09CCD48-58D8-151A-4097-7D447221B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318" y="5054600"/>
            <a:ext cx="2119119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ES" sz="11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LOPE</a:t>
            </a:r>
            <a:endParaRPr lang="es-MX" altLang="es-ES" sz="11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s-MX" altLang="es-ES" sz="1100" u="sng" dirty="0">
                <a:latin typeface="Calibri" panose="020F0502020204030204" pitchFamily="34" charset="0"/>
                <a:cs typeface="Calibri" panose="020F0502020204030204" pitchFamily="34" charset="0"/>
              </a:rPr>
              <a:t>Ley N.° 29158</a:t>
            </a:r>
          </a:p>
          <a:p>
            <a:pPr eaLnBrk="1" hangingPunct="1"/>
            <a:endParaRPr lang="es-MX" altLang="es-ES" sz="11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s-MX" alt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Establece los principios y las normas básicas de organización, competencias y funciones del Poder Ejecutivo, como parte del Gobierno Nacional.   (20/12/2007)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98A254E-C5C0-72D8-0209-094A84079123}"/>
              </a:ext>
            </a:extLst>
          </p:cNvPr>
          <p:cNvSpPr txBox="1"/>
          <p:nvPr/>
        </p:nvSpPr>
        <p:spPr>
          <a:xfrm>
            <a:off x="7789984" y="1841367"/>
            <a:ext cx="137312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OCDE</a:t>
            </a:r>
          </a:p>
          <a:p>
            <a:pPr algn="ctr"/>
            <a:r>
              <a:rPr lang="es-ES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GOBERNANZA TERRITORIAL </a:t>
            </a:r>
            <a:endParaRPr lang="es-PE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51">
            <a:extLst>
              <a:ext uri="{FF2B5EF4-FFF2-40B4-BE49-F238E27FC236}">
                <a16:creationId xmlns:a16="http://schemas.microsoft.com/office/drawing/2014/main" id="{B28A7381-B827-A4FB-0EA9-E05061292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270" y="4211249"/>
            <a:ext cx="2376488" cy="2405203"/>
          </a:xfrm>
          <a:prstGeom prst="rect">
            <a:avLst/>
          </a:prstGeom>
          <a:noFill/>
          <a:ln>
            <a:noFill/>
          </a:ln>
        </p:spPr>
        <p:txBody>
          <a:bodyPr lIns="90737" tIns="45369" rIns="90737" bIns="45369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ES" sz="1100" b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INCORPORACIÓN DEL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ES" sz="1100" b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ENFOQUE DE LA GOBERNANZA TERRITORIAL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ES" sz="1100" b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EL MARCO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ES" sz="1100" b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 OCDE</a:t>
            </a:r>
          </a:p>
          <a:p>
            <a:pPr algn="ctr" eaLnBrk="1" hangingPunct="1">
              <a:buClrTx/>
              <a:buFontTx/>
              <a:buNone/>
              <a:defRPr/>
            </a:pPr>
            <a:endParaRPr lang="es-MX" altLang="es-ES" sz="1100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es-MX" altLang="es-ES" sz="1100" dirty="0">
                <a:latin typeface="Calibri" panose="020F0502020204030204" pitchFamily="34" charset="0"/>
              </a:rPr>
              <a:t>Decreto Supremo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es-MX" altLang="es-ES" sz="1100" dirty="0">
                <a:latin typeface="Calibri" panose="020F0502020204030204" pitchFamily="34" charset="0"/>
              </a:rPr>
              <a:t>N.°  017-2017-PCM</a:t>
            </a:r>
          </a:p>
          <a:p>
            <a:pPr algn="ctr" eaLnBrk="1" hangingPunct="1">
              <a:buClrTx/>
              <a:buFontTx/>
              <a:buNone/>
              <a:defRPr/>
            </a:pPr>
            <a:endParaRPr lang="es-MX" altLang="es-ES" sz="1100" dirty="0">
              <a:latin typeface="Calibri" panose="020F0502020204030204" pitchFamily="34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es-MX" altLang="es-ES" sz="1100" dirty="0">
                <a:latin typeface="Calibri" panose="020F0502020204030204" pitchFamily="34" charset="0"/>
              </a:rPr>
              <a:t>Deroga el Decreto Supremo N.° 047-2009-PCM y el enfoque de gestión descentralizada. A demás, desactiva las Comisiones, Consejos y Proyecto Especial.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es-MX" altLang="es-ES" sz="1100" b="1" dirty="0">
                <a:solidFill>
                  <a:srgbClr val="7030A0"/>
                </a:solidFill>
                <a:latin typeface="Calibri" panose="020F0502020204030204" pitchFamily="34" charset="0"/>
              </a:rPr>
              <a:t>  </a:t>
            </a:r>
            <a:endParaRPr lang="en-US" altLang="es-ES" sz="11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0C1845-2E66-D955-09DF-ADC04745F980}"/>
              </a:ext>
            </a:extLst>
          </p:cNvPr>
          <p:cNvSpPr txBox="1"/>
          <p:nvPr/>
        </p:nvSpPr>
        <p:spPr>
          <a:xfrm>
            <a:off x="9944436" y="5247076"/>
            <a:ext cx="2119120" cy="143116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s-ES" sz="9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9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eficientes, eficaces y de calidad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9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desconcentradas de cultura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9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Disposiciones (DS para planes anuales de transferencias, evaluación y otras funciones) </a:t>
            </a:r>
            <a:endParaRPr lang="es-PE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Google Shape;197;p18">
            <a:extLst>
              <a:ext uri="{FF2B5EF4-FFF2-40B4-BE49-F238E27FC236}">
                <a16:creationId xmlns:a16="http://schemas.microsoft.com/office/drawing/2014/main" id="{499A08A8-3950-AE43-8246-540670E6536B}"/>
              </a:ext>
            </a:extLst>
          </p:cNvPr>
          <p:cNvGrpSpPr>
            <a:grpSpLocks/>
          </p:cNvGrpSpPr>
          <p:nvPr/>
        </p:nvGrpSpPr>
        <p:grpSpPr bwMode="auto">
          <a:xfrm>
            <a:off x="10436511" y="3481388"/>
            <a:ext cx="1023938" cy="1576387"/>
            <a:chOff x="7302856" y="2612573"/>
            <a:chExt cx="1024140" cy="1575303"/>
          </a:xfrm>
        </p:grpSpPr>
        <p:sp>
          <p:nvSpPr>
            <p:cNvPr id="97" name="Google Shape;198;p18">
              <a:extLst>
                <a:ext uri="{FF2B5EF4-FFF2-40B4-BE49-F238E27FC236}">
                  <a16:creationId xmlns:a16="http://schemas.microsoft.com/office/drawing/2014/main" id="{14E239C5-F43A-1842-856C-E418D59D1547}"/>
                </a:ext>
              </a:extLst>
            </p:cNvPr>
            <p:cNvSpPr/>
            <p:nvPr/>
          </p:nvSpPr>
          <p:spPr>
            <a:xfrm>
              <a:off x="7780788" y="2612573"/>
              <a:ext cx="128612" cy="65042"/>
            </a:xfrm>
            <a:custGeom>
              <a:avLst/>
              <a:gdLst/>
              <a:ahLst/>
              <a:cxnLst/>
              <a:rect l="l" t="t" r="r" b="b"/>
              <a:pathLst>
                <a:path w="2087" h="1044" extrusionOk="0">
                  <a:moveTo>
                    <a:pt x="0" y="0"/>
                  </a:moveTo>
                  <a:lnTo>
                    <a:pt x="1043" y="1043"/>
                  </a:lnTo>
                  <a:lnTo>
                    <a:pt x="20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98" name="Google Shape;199;p18">
              <a:extLst>
                <a:ext uri="{FF2B5EF4-FFF2-40B4-BE49-F238E27FC236}">
                  <a16:creationId xmlns:a16="http://schemas.microsoft.com/office/drawing/2014/main" id="{F6D61C2C-FD7D-254A-94D1-8BAA7BAA7A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2856" y="3178056"/>
              <a:ext cx="1024140" cy="1009820"/>
              <a:chOff x="7511856" y="3178056"/>
              <a:chExt cx="1024140" cy="1009820"/>
            </a:xfrm>
          </p:grpSpPr>
          <p:sp>
            <p:nvSpPr>
              <p:cNvPr id="99" name="Google Shape;200;p18">
                <a:extLst>
                  <a:ext uri="{FF2B5EF4-FFF2-40B4-BE49-F238E27FC236}">
                    <a16:creationId xmlns:a16="http://schemas.microsoft.com/office/drawing/2014/main" id="{3F34AD58-315B-C54B-AC97-FDD329CEAB4A}"/>
                  </a:ext>
                </a:extLst>
              </p:cNvPr>
              <p:cNvSpPr/>
              <p:nvPr/>
            </p:nvSpPr>
            <p:spPr>
              <a:xfrm>
                <a:off x="7569017" y="3177334"/>
                <a:ext cx="966979" cy="1010542"/>
              </a:xfrm>
              <a:custGeom>
                <a:avLst/>
                <a:gdLst/>
                <a:ahLst/>
                <a:cxnLst/>
                <a:rect l="l" t="t" r="r" b="b"/>
                <a:pathLst>
                  <a:path w="20041" h="20992" extrusionOk="0">
                    <a:moveTo>
                      <a:pt x="10021" y="1"/>
                    </a:moveTo>
                    <a:lnTo>
                      <a:pt x="12265" y="2245"/>
                    </a:lnTo>
                    <a:cubicBezTo>
                      <a:pt x="16939" y="3380"/>
                      <a:pt x="20041" y="7829"/>
                      <a:pt x="19460" y="12621"/>
                    </a:cubicBezTo>
                    <a:cubicBezTo>
                      <a:pt x="18892" y="17400"/>
                      <a:pt x="14839" y="20991"/>
                      <a:pt x="10021" y="20991"/>
                    </a:cubicBezTo>
                    <a:cubicBezTo>
                      <a:pt x="5202" y="20991"/>
                      <a:pt x="1149" y="17400"/>
                      <a:pt x="569" y="12621"/>
                    </a:cubicBezTo>
                    <a:cubicBezTo>
                      <a:pt x="1" y="7829"/>
                      <a:pt x="3090" y="3380"/>
                      <a:pt x="7777" y="2245"/>
                    </a:cubicBezTo>
                    <a:close/>
                  </a:path>
                </a:pathLst>
              </a:custGeom>
              <a:solidFill>
                <a:srgbClr val="00A0A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0" name="Google Shape;201;p18">
                <a:extLst>
                  <a:ext uri="{FF2B5EF4-FFF2-40B4-BE49-F238E27FC236}">
                    <a16:creationId xmlns:a16="http://schemas.microsoft.com/office/drawing/2014/main" id="{6787088D-E4EE-6B47-88C2-55A9AD57DA98}"/>
                  </a:ext>
                </a:extLst>
              </p:cNvPr>
              <p:cNvSpPr/>
              <p:nvPr/>
            </p:nvSpPr>
            <p:spPr>
              <a:xfrm>
                <a:off x="7511856" y="3305833"/>
                <a:ext cx="979681" cy="878870"/>
              </a:xfrm>
              <a:custGeom>
                <a:avLst/>
                <a:gdLst/>
                <a:ahLst/>
                <a:cxnLst/>
                <a:rect l="l" t="t" r="r" b="b"/>
                <a:pathLst>
                  <a:path w="20318" h="18245" fill="none" extrusionOk="0">
                    <a:moveTo>
                      <a:pt x="13876" y="0"/>
                    </a:moveTo>
                    <a:cubicBezTo>
                      <a:pt x="17968" y="1716"/>
                      <a:pt x="20318" y="6060"/>
                      <a:pt x="19500" y="10416"/>
                    </a:cubicBezTo>
                    <a:cubicBezTo>
                      <a:pt x="18681" y="14786"/>
                      <a:pt x="14932" y="17981"/>
                      <a:pt x="10496" y="18113"/>
                    </a:cubicBezTo>
                    <a:cubicBezTo>
                      <a:pt x="6060" y="18245"/>
                      <a:pt x="2126" y="15248"/>
                      <a:pt x="1070" y="10944"/>
                    </a:cubicBezTo>
                    <a:cubicBezTo>
                      <a:pt x="1" y="6628"/>
                      <a:pt x="2100" y="2165"/>
                      <a:pt x="6087" y="212"/>
                    </a:cubicBezTo>
                  </a:path>
                </a:pathLst>
              </a:custGeom>
              <a:noFill/>
              <a:ln w="4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sp>
        <p:nvSpPr>
          <p:cNvPr id="101" name="Google Shape;204;p18">
            <a:extLst>
              <a:ext uri="{FF2B5EF4-FFF2-40B4-BE49-F238E27FC236}">
                <a16:creationId xmlns:a16="http://schemas.microsoft.com/office/drawing/2014/main" id="{A94E03B1-DB9F-5E43-96B8-BB7EEB427D11}"/>
              </a:ext>
            </a:extLst>
          </p:cNvPr>
          <p:cNvSpPr txBox="1"/>
          <p:nvPr/>
        </p:nvSpPr>
        <p:spPr>
          <a:xfrm>
            <a:off x="10471436" y="4314825"/>
            <a:ext cx="909638" cy="4746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100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2021 - 2022</a:t>
            </a:r>
            <a:endParaRPr sz="1100" kern="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102" name="Google Shape;206;p18">
            <a:extLst>
              <a:ext uri="{FF2B5EF4-FFF2-40B4-BE49-F238E27FC236}">
                <a16:creationId xmlns:a16="http://schemas.microsoft.com/office/drawing/2014/main" id="{C9F87DE9-DDE7-F048-9180-3334E62E5CBA}"/>
              </a:ext>
            </a:extLst>
          </p:cNvPr>
          <p:cNvSpPr txBox="1"/>
          <p:nvPr/>
        </p:nvSpPr>
        <p:spPr>
          <a:xfrm>
            <a:off x="9873125" y="2424651"/>
            <a:ext cx="2082448" cy="677664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b"/>
          <a:lstStyle/>
          <a:p>
            <a:pPr algn="ctr" eaLnBrk="1" hangingPunct="1">
              <a:defRPr/>
            </a:pPr>
            <a:r>
              <a:rPr lang="es-ES" altLang="es-ES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 096 2021 / DS 121 2022</a:t>
            </a:r>
          </a:p>
          <a:p>
            <a:pPr algn="ctr" eaLnBrk="1" hangingPunct="1">
              <a:defRPr/>
            </a:pPr>
            <a:r>
              <a:rPr lang="es-ES" altLang="es-ES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ANUALES DE TRANSFENCIAS</a:t>
            </a:r>
          </a:p>
        </p:txBody>
      </p:sp>
      <p:grpSp>
        <p:nvGrpSpPr>
          <p:cNvPr id="103" name="Google Shape;225;p18">
            <a:extLst>
              <a:ext uri="{FF2B5EF4-FFF2-40B4-BE49-F238E27FC236}">
                <a16:creationId xmlns:a16="http://schemas.microsoft.com/office/drawing/2014/main" id="{45C0F3DF-4E38-CA4F-A68F-8E8763695826}"/>
              </a:ext>
            </a:extLst>
          </p:cNvPr>
          <p:cNvGrpSpPr>
            <a:grpSpLocks/>
          </p:cNvGrpSpPr>
          <p:nvPr/>
        </p:nvGrpSpPr>
        <p:grpSpPr bwMode="auto">
          <a:xfrm>
            <a:off x="10891284" y="3708400"/>
            <a:ext cx="225425" cy="223838"/>
            <a:chOff x="8486958" y="2838269"/>
            <a:chExt cx="225445" cy="224406"/>
          </a:xfrm>
        </p:grpSpPr>
        <p:sp>
          <p:nvSpPr>
            <p:cNvPr id="104" name="Google Shape;227;p18">
              <a:extLst>
                <a:ext uri="{FF2B5EF4-FFF2-40B4-BE49-F238E27FC236}">
                  <a16:creationId xmlns:a16="http://schemas.microsoft.com/office/drawing/2014/main" id="{51484121-B5B9-3045-957B-B71D731540FE}"/>
                </a:ext>
              </a:extLst>
            </p:cNvPr>
            <p:cNvSpPr/>
            <p:nvPr/>
          </p:nvSpPr>
          <p:spPr>
            <a:xfrm>
              <a:off x="8486958" y="2838269"/>
              <a:ext cx="225445" cy="224406"/>
            </a:xfrm>
            <a:custGeom>
              <a:avLst/>
              <a:gdLst/>
              <a:ahLst/>
              <a:cxnLst/>
              <a:rect l="l" t="t" r="r" b="b"/>
              <a:pathLst>
                <a:path w="3658" h="3658" extrusionOk="0">
                  <a:moveTo>
                    <a:pt x="0" y="2087"/>
                  </a:moveTo>
                  <a:cubicBezTo>
                    <a:pt x="0" y="700"/>
                    <a:pt x="1690" y="1"/>
                    <a:pt x="2667" y="991"/>
                  </a:cubicBezTo>
                  <a:cubicBezTo>
                    <a:pt x="3657" y="1968"/>
                    <a:pt x="2957" y="3658"/>
                    <a:pt x="1571" y="3658"/>
                  </a:cubicBezTo>
                  <a:cubicBezTo>
                    <a:pt x="700" y="3658"/>
                    <a:pt x="0" y="2958"/>
                    <a:pt x="0" y="2087"/>
                  </a:cubicBezTo>
                  <a:close/>
                </a:path>
              </a:pathLst>
            </a:custGeom>
            <a:solidFill>
              <a:srgbClr val="00A0A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5" name="Google Shape;228;p18">
              <a:extLst>
                <a:ext uri="{FF2B5EF4-FFF2-40B4-BE49-F238E27FC236}">
                  <a16:creationId xmlns:a16="http://schemas.microsoft.com/office/drawing/2014/main" id="{59A9EF44-6145-8C4E-B0E9-F49F98DAC032}"/>
                </a:ext>
              </a:extLst>
            </p:cNvPr>
            <p:cNvSpPr/>
            <p:nvPr/>
          </p:nvSpPr>
          <p:spPr>
            <a:xfrm>
              <a:off x="8518709" y="2919437"/>
              <a:ext cx="112723" cy="95492"/>
            </a:xfrm>
            <a:custGeom>
              <a:avLst/>
              <a:gdLst/>
              <a:ahLst/>
              <a:cxnLst/>
              <a:rect l="l" t="t" r="r" b="b"/>
              <a:pathLst>
                <a:path w="1809" h="1548" extrusionOk="0">
                  <a:moveTo>
                    <a:pt x="1043" y="1"/>
                  </a:moveTo>
                  <a:cubicBezTo>
                    <a:pt x="344" y="1"/>
                    <a:pt x="0" y="833"/>
                    <a:pt x="489" y="1321"/>
                  </a:cubicBezTo>
                  <a:cubicBezTo>
                    <a:pt x="645" y="1478"/>
                    <a:pt x="837" y="1547"/>
                    <a:pt x="1025" y="1547"/>
                  </a:cubicBezTo>
                  <a:cubicBezTo>
                    <a:pt x="1425" y="1547"/>
                    <a:pt x="1809" y="1233"/>
                    <a:pt x="1809" y="767"/>
                  </a:cubicBezTo>
                  <a:cubicBezTo>
                    <a:pt x="1809" y="344"/>
                    <a:pt x="1466" y="1"/>
                    <a:pt x="1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06" name="Google Shape;206;p18">
            <a:extLst>
              <a:ext uri="{FF2B5EF4-FFF2-40B4-BE49-F238E27FC236}">
                <a16:creationId xmlns:a16="http://schemas.microsoft.com/office/drawing/2014/main" id="{256FB55A-43E9-144D-B6B7-93D9A15611E1}"/>
              </a:ext>
            </a:extLst>
          </p:cNvPr>
          <p:cNvSpPr txBox="1"/>
          <p:nvPr/>
        </p:nvSpPr>
        <p:spPr>
          <a:xfrm>
            <a:off x="13586098" y="1498714"/>
            <a:ext cx="2215541" cy="220841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b"/>
          <a:lstStyle/>
          <a:p>
            <a:pPr algn="ctr" eaLnBrk="1" hangingPunct="1">
              <a:defRPr/>
            </a:pPr>
            <a:r>
              <a:rPr lang="es-ES" altLang="es-ES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TÉCNICA PARA </a:t>
            </a:r>
          </a:p>
          <a:p>
            <a:pPr algn="ctr" eaLnBrk="1" hangingPunct="1">
              <a:defRPr/>
            </a:pPr>
            <a:r>
              <a:rPr lang="es-ES" altLang="es-ES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GESTIÓN DE LA CALIDAD </a:t>
            </a:r>
          </a:p>
          <a:p>
            <a:pPr algn="ctr" eaLnBrk="1" hangingPunct="1">
              <a:defRPr/>
            </a:pPr>
            <a:r>
              <a:rPr lang="es-ES" altLang="es-ES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SERVICIOS EN EL SECTOR PÚBLICO </a:t>
            </a:r>
          </a:p>
          <a:p>
            <a:pPr algn="ctr" eaLnBrk="1" hangingPunct="1">
              <a:defRPr/>
            </a:pPr>
            <a:endParaRPr lang="es-ES" altLang="es-ES" sz="1100" b="1" u="sng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s-MX" altLang="es-ES" sz="1100" dirty="0">
                <a:latin typeface="Calibri" panose="020F0502020204030204" pitchFamily="34" charset="0"/>
              </a:rPr>
              <a:t>RSGP </a:t>
            </a:r>
            <a:r>
              <a:rPr lang="es-MX" altLang="es-ES" sz="1100" dirty="0" err="1">
                <a:latin typeface="Calibri" panose="020F0502020204030204" pitchFamily="34" charset="0"/>
              </a:rPr>
              <a:t>N°</a:t>
            </a:r>
            <a:r>
              <a:rPr lang="es-MX" altLang="es-ES" sz="1100" dirty="0">
                <a:latin typeface="Calibri" panose="020F0502020204030204" pitchFamily="34" charset="0"/>
              </a:rPr>
              <a:t> 015-2021-PCM/SGP</a:t>
            </a:r>
          </a:p>
          <a:p>
            <a:pPr algn="ctr" eaLnBrk="1" hangingPunct="1">
              <a:defRPr/>
            </a:pPr>
            <a:r>
              <a:rPr lang="es-MX" altLang="es-ES" sz="1100" dirty="0">
                <a:latin typeface="Calibri" panose="020F0502020204030204" pitchFamily="34" charset="0"/>
              </a:rPr>
              <a:t>Suspenden la aplicación de la Norma Técnica (23.12.21)</a:t>
            </a:r>
          </a:p>
          <a:p>
            <a:pPr algn="ctr" eaLnBrk="1" hangingPunct="1">
              <a:defRPr/>
            </a:pPr>
            <a:endParaRPr lang="es-MX" altLang="es-ES" sz="1100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s-MX" altLang="es-ES" sz="1100" dirty="0">
                <a:latin typeface="Calibri" panose="020F0502020204030204" pitchFamily="34" charset="0"/>
              </a:rPr>
              <a:t>RSGP </a:t>
            </a:r>
            <a:r>
              <a:rPr lang="es-MX" altLang="es-ES" sz="1100" dirty="0" err="1">
                <a:latin typeface="Calibri" panose="020F0502020204030204" pitchFamily="34" charset="0"/>
              </a:rPr>
              <a:t>N°</a:t>
            </a:r>
            <a:r>
              <a:rPr lang="es-MX" altLang="es-ES" sz="1100" dirty="0">
                <a:latin typeface="Calibri" panose="020F0502020204030204" pitchFamily="34" charset="0"/>
              </a:rPr>
              <a:t> 009-2022-PCM/SGP</a:t>
            </a:r>
          </a:p>
          <a:p>
            <a:pPr algn="ctr" eaLnBrk="1" hangingPunct="1">
              <a:defRPr/>
            </a:pPr>
            <a:r>
              <a:rPr lang="es-MX" altLang="es-ES" sz="1100" dirty="0">
                <a:latin typeface="Calibri" panose="020F0502020204030204" pitchFamily="34" charset="0"/>
              </a:rPr>
              <a:t>Amplían plazo de suspensión de la aplicación de la Norma Técnica (15.06.22)</a:t>
            </a:r>
            <a:endParaRPr sz="11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074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3A63985-285D-CD46-AE2A-3D714A3AEEDD}"/>
              </a:ext>
            </a:extLst>
          </p:cNvPr>
          <p:cNvSpPr/>
          <p:nvPr/>
        </p:nvSpPr>
        <p:spPr>
          <a:xfrm>
            <a:off x="1215880" y="1397028"/>
            <a:ext cx="4418786" cy="648072"/>
          </a:xfrm>
          <a:prstGeom prst="rect">
            <a:avLst/>
          </a:prstGeom>
        </p:spPr>
        <p:txBody>
          <a:bodyPr anchor="ctr" anchorCtr="0"/>
          <a:lstStyle/>
          <a:p>
            <a:r>
              <a:rPr lang="es-MX" sz="2000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AVANCES DEL PROCESO 2022</a:t>
            </a:r>
            <a:endParaRPr lang="es-ES" sz="2000" b="1" dirty="0">
              <a:solidFill>
                <a:srgbClr val="C0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" name="Rectángulo redondeado 7">
            <a:extLst>
              <a:ext uri="{FF2B5EF4-FFF2-40B4-BE49-F238E27FC236}">
                <a16:creationId xmlns:a16="http://schemas.microsoft.com/office/drawing/2014/main" id="{E4EDAF47-0026-1F4D-B342-3A42203EF2CB}"/>
              </a:ext>
            </a:extLst>
          </p:cNvPr>
          <p:cNvSpPr/>
          <p:nvPr/>
        </p:nvSpPr>
        <p:spPr>
          <a:xfrm>
            <a:off x="559935" y="1389433"/>
            <a:ext cx="648072" cy="6480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D7A21C4-B151-2B4F-9380-BA57DC987BC2}"/>
              </a:ext>
            </a:extLst>
          </p:cNvPr>
          <p:cNvGrpSpPr/>
          <p:nvPr/>
        </p:nvGrpSpPr>
        <p:grpSpPr>
          <a:xfrm>
            <a:off x="7169797" y="3892806"/>
            <a:ext cx="3423442" cy="2228690"/>
            <a:chOff x="4452256" y="2982941"/>
            <a:chExt cx="2759795" cy="1796651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CFE80F8-E7C4-A14A-9527-9D5A94B1A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52256" y="2982941"/>
              <a:ext cx="2759795" cy="1620717"/>
            </a:xfrm>
            <a:prstGeom prst="rect">
              <a:avLst/>
            </a:prstGeom>
          </p:spPr>
        </p:pic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008FA8A-A63D-D441-8288-F6E8EE6E8065}"/>
                </a:ext>
              </a:extLst>
            </p:cNvPr>
            <p:cNvSpPr/>
            <p:nvPr/>
          </p:nvSpPr>
          <p:spPr>
            <a:xfrm>
              <a:off x="5410375" y="3953684"/>
              <a:ext cx="825907" cy="825908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3A473C6-91CF-DC45-A1B5-E4683C0DEF7C}"/>
              </a:ext>
            </a:extLst>
          </p:cNvPr>
          <p:cNvCxnSpPr>
            <a:cxnSpLocks/>
          </p:cNvCxnSpPr>
          <p:nvPr/>
        </p:nvCxnSpPr>
        <p:spPr>
          <a:xfrm>
            <a:off x="5634666" y="2344707"/>
            <a:ext cx="0" cy="4051951"/>
          </a:xfrm>
          <a:prstGeom prst="line">
            <a:avLst/>
          </a:prstGeom>
          <a:ln w="28575">
            <a:solidFill>
              <a:schemeClr val="tx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EA4500BC-93E7-B040-968F-6BEA11132FF1}"/>
              </a:ext>
            </a:extLst>
          </p:cNvPr>
          <p:cNvSpPr txBox="1"/>
          <p:nvPr/>
        </p:nvSpPr>
        <p:spPr>
          <a:xfrm>
            <a:off x="6016375" y="5446825"/>
            <a:ext cx="1061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Político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141B597-078D-8E42-A618-45362EF0B4BC}"/>
              </a:ext>
            </a:extLst>
          </p:cNvPr>
          <p:cNvSpPr txBox="1"/>
          <p:nvPr/>
        </p:nvSpPr>
        <p:spPr>
          <a:xfrm>
            <a:off x="6085222" y="4191757"/>
            <a:ext cx="1458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Económico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16B1180-45A9-814B-91BF-B130B0B95E00}"/>
              </a:ext>
            </a:extLst>
          </p:cNvPr>
          <p:cNvSpPr txBox="1"/>
          <p:nvPr/>
        </p:nvSpPr>
        <p:spPr>
          <a:xfrm>
            <a:off x="7923752" y="3390062"/>
            <a:ext cx="1915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Administrativo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DDDB361-E0FE-F748-B31E-C0E1BB497F6B}"/>
              </a:ext>
            </a:extLst>
          </p:cNvPr>
          <p:cNvSpPr txBox="1"/>
          <p:nvPr/>
        </p:nvSpPr>
        <p:spPr>
          <a:xfrm>
            <a:off x="10346621" y="4191757"/>
            <a:ext cx="903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4D4734-2654-1946-BBF8-E49BCF8B14DB}"/>
              </a:ext>
            </a:extLst>
          </p:cNvPr>
          <p:cNvSpPr txBox="1"/>
          <p:nvPr/>
        </p:nvSpPr>
        <p:spPr>
          <a:xfrm>
            <a:off x="10653371" y="5464483"/>
            <a:ext cx="1331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Ambiental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895A511-37E1-B441-BB01-21057A7EF9B5}"/>
              </a:ext>
            </a:extLst>
          </p:cNvPr>
          <p:cNvSpPr/>
          <p:nvPr/>
        </p:nvSpPr>
        <p:spPr>
          <a:xfrm>
            <a:off x="7782468" y="2112876"/>
            <a:ext cx="2198100" cy="648072"/>
          </a:xfrm>
          <a:prstGeom prst="rect">
            <a:avLst/>
          </a:prstGeom>
        </p:spPr>
        <p:txBody>
          <a:bodyPr anchor="ctr" anchorCtr="0"/>
          <a:lstStyle/>
          <a:p>
            <a:pPr algn="ctr"/>
            <a:r>
              <a:rPr lang="es-MX" sz="2000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NIVELES</a:t>
            </a:r>
            <a:endParaRPr lang="es-ES" sz="2000" b="1" dirty="0">
              <a:solidFill>
                <a:srgbClr val="C0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C3AD3AB-C2D5-484F-8A93-19911DF336ED}"/>
              </a:ext>
            </a:extLst>
          </p:cNvPr>
          <p:cNvSpPr/>
          <p:nvPr/>
        </p:nvSpPr>
        <p:spPr>
          <a:xfrm>
            <a:off x="570624" y="2378841"/>
            <a:ext cx="3491701" cy="442641"/>
          </a:xfrm>
          <a:prstGeom prst="rect">
            <a:avLst/>
          </a:prstGeom>
        </p:spPr>
        <p:txBody>
          <a:bodyPr anchor="ctr" anchorCtr="0"/>
          <a:lstStyle/>
          <a:p>
            <a:pPr algn="ctr"/>
            <a:r>
              <a:rPr lang="es-MX" sz="2000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¿QUIÉNES INFORMAN?</a:t>
            </a:r>
            <a:endParaRPr lang="es-ES" sz="2000" b="1" dirty="0">
              <a:solidFill>
                <a:srgbClr val="C0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1152794-DA9B-D949-88DF-05F170D188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316" y="5255183"/>
            <a:ext cx="648072" cy="648072"/>
          </a:xfrm>
          <a:prstGeom prst="rect">
            <a:avLst/>
          </a:prstGeom>
          <a:ln>
            <a:noFill/>
          </a:ln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B12C12B-045A-2F4B-8395-5EB8348D06CD}"/>
              </a:ext>
            </a:extLst>
          </p:cNvPr>
          <p:cNvSpPr txBox="1"/>
          <p:nvPr/>
        </p:nvSpPr>
        <p:spPr>
          <a:xfrm>
            <a:off x="591567" y="3399775"/>
            <a:ext cx="127467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000" i="1" dirty="0"/>
              <a:t>PCM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000" i="1" dirty="0"/>
              <a:t>MINDEF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000" i="1" dirty="0"/>
              <a:t>MINEDU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000" i="1" dirty="0"/>
              <a:t>MINSA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000" i="1" dirty="0"/>
              <a:t>MTPE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000" i="1" dirty="0"/>
              <a:t>PRODUCE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000" i="1" dirty="0"/>
              <a:t>MINCETUR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000" i="1" dirty="0"/>
              <a:t>MINEM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7F1F0F0-B1BE-684A-A2E8-534A030F71B5}"/>
              </a:ext>
            </a:extLst>
          </p:cNvPr>
          <p:cNvSpPr txBox="1"/>
          <p:nvPr/>
        </p:nvSpPr>
        <p:spPr>
          <a:xfrm>
            <a:off x="3423175" y="3138165"/>
            <a:ext cx="189710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200" b="1" dirty="0"/>
              <a:t>Secretarías de la PCM:</a:t>
            </a:r>
          </a:p>
          <a:p>
            <a:r>
              <a:rPr lang="es-ES_tradnl" sz="1200" b="1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SGP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SGTD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SDOT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SGSD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Unidad Funcional de Ordenamiento Territorial y Gestión de Riesgo de Desastre (UFOTGRD)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31ED52-B73A-A849-A768-A50D09BB4545}"/>
              </a:ext>
            </a:extLst>
          </p:cNvPr>
          <p:cNvSpPr txBox="1"/>
          <p:nvPr/>
        </p:nvSpPr>
        <p:spPr>
          <a:xfrm>
            <a:off x="1834111" y="3399775"/>
            <a:ext cx="127467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000" i="1" dirty="0"/>
              <a:t>MTC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000" i="1" dirty="0"/>
              <a:t>MVCS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000" i="1" dirty="0"/>
              <a:t>MIMP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000" i="1" dirty="0"/>
              <a:t>MINAM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000" i="1" dirty="0"/>
              <a:t>MINCUL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000" i="1" dirty="0"/>
              <a:t>MIDIS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000" i="1" dirty="0"/>
              <a:t>MIDAGRI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000" i="1" dirty="0"/>
              <a:t>MININTER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59DC43-1A2B-4C42-82DB-D5B0EE678DDD}"/>
              </a:ext>
            </a:extLst>
          </p:cNvPr>
          <p:cNvSpPr txBox="1"/>
          <p:nvPr/>
        </p:nvSpPr>
        <p:spPr>
          <a:xfrm>
            <a:off x="591567" y="3051858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/>
              <a:t>16 ministerios: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1DB5521-A097-F64D-941B-5058F1AE6685}"/>
              </a:ext>
            </a:extLst>
          </p:cNvPr>
          <p:cNvSpPr txBox="1"/>
          <p:nvPr/>
        </p:nvSpPr>
        <p:spPr>
          <a:xfrm>
            <a:off x="600246" y="5776614"/>
            <a:ext cx="3824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200" b="1" dirty="0"/>
              <a:t>Ente rectores de Sistemas Administrativos: </a:t>
            </a:r>
          </a:p>
          <a:p>
            <a:endParaRPr lang="es-ES_tradnl" sz="1200" dirty="0"/>
          </a:p>
          <a:p>
            <a:r>
              <a:rPr lang="es-ES_tradnl" sz="1200" dirty="0"/>
              <a:t>CEPLAN, SERVIR, CONTRALORÍA, MEF</a:t>
            </a:r>
          </a:p>
        </p:txBody>
      </p:sp>
    </p:spTree>
    <p:extLst>
      <p:ext uri="{BB962C8B-B14F-4D97-AF65-F5344CB8AC3E}">
        <p14:creationId xmlns:p14="http://schemas.microsoft.com/office/powerpoint/2010/main" val="5793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8576C1E-6DF1-4448-8539-1AFAEE74FF8A}"/>
              </a:ext>
            </a:extLst>
          </p:cNvPr>
          <p:cNvSpPr txBox="1"/>
          <p:nvPr/>
        </p:nvSpPr>
        <p:spPr>
          <a:xfrm>
            <a:off x="642319" y="2411681"/>
            <a:ext cx="24946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Gobierno ex Presidente Castillo (11.1 meses)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3337DB-B503-7242-B9BF-57F5F550D4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67" y="3951807"/>
            <a:ext cx="1330651" cy="133065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2D91B6D6-4FD7-2F4D-86D7-7ADE31456DE7}"/>
              </a:ext>
            </a:extLst>
          </p:cNvPr>
          <p:cNvSpPr txBox="1"/>
          <p:nvPr/>
        </p:nvSpPr>
        <p:spPr>
          <a:xfrm>
            <a:off x="1545314" y="3314990"/>
            <a:ext cx="6265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2022</a:t>
            </a:r>
            <a:endParaRPr lang="es-E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CC81D9E-B2B4-B848-ABD3-481ADB9BF811}"/>
              </a:ext>
            </a:extLst>
          </p:cNvPr>
          <p:cNvSpPr/>
          <p:nvPr/>
        </p:nvSpPr>
        <p:spPr>
          <a:xfrm>
            <a:off x="1077508" y="1404425"/>
            <a:ext cx="3451961" cy="648072"/>
          </a:xfrm>
          <a:prstGeom prst="rect">
            <a:avLst/>
          </a:prstGeom>
        </p:spPr>
        <p:txBody>
          <a:bodyPr anchor="ctr" anchorCtr="0"/>
          <a:lstStyle/>
          <a:p>
            <a:r>
              <a:rPr lang="es-MX" sz="2000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CONTEXTO NACIONAL</a:t>
            </a:r>
            <a:endParaRPr lang="es-ES" sz="2000" b="1" dirty="0">
              <a:solidFill>
                <a:srgbClr val="C0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2" name="Rectángulo redondeado 7">
            <a:extLst>
              <a:ext uri="{FF2B5EF4-FFF2-40B4-BE49-F238E27FC236}">
                <a16:creationId xmlns:a16="http://schemas.microsoft.com/office/drawing/2014/main" id="{40741524-99E0-4A44-8FF4-8F7C54772A38}"/>
              </a:ext>
            </a:extLst>
          </p:cNvPr>
          <p:cNvSpPr/>
          <p:nvPr/>
        </p:nvSpPr>
        <p:spPr>
          <a:xfrm>
            <a:off x="421564" y="1396830"/>
            <a:ext cx="648072" cy="6480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5FC5E6E-9D77-2C4D-A100-47B1E0E81911}"/>
              </a:ext>
            </a:extLst>
          </p:cNvPr>
          <p:cNvSpPr txBox="1"/>
          <p:nvPr/>
        </p:nvSpPr>
        <p:spPr>
          <a:xfrm>
            <a:off x="5340519" y="4306294"/>
            <a:ext cx="13746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i="1" dirty="0"/>
              <a:t>57 Ministros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F73561C9-EB83-1F45-8B51-D4128A207C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132" y="3606497"/>
            <a:ext cx="646332" cy="64633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29BB6A22-606D-6146-A380-EF74C50C419A}"/>
              </a:ext>
            </a:extLst>
          </p:cNvPr>
          <p:cNvSpPr txBox="1"/>
          <p:nvPr/>
        </p:nvSpPr>
        <p:spPr>
          <a:xfrm>
            <a:off x="5536894" y="4592212"/>
            <a:ext cx="8532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000" i="1" dirty="0"/>
              <a:t>En el 2022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EDF17E3-859B-1F45-B3F2-CF3A4F590D15}"/>
              </a:ext>
            </a:extLst>
          </p:cNvPr>
          <p:cNvSpPr txBox="1"/>
          <p:nvPr/>
        </p:nvSpPr>
        <p:spPr>
          <a:xfrm>
            <a:off x="975530" y="5539436"/>
            <a:ext cx="143336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MX" sz="1300" b="1" dirty="0">
                <a:solidFill>
                  <a:srgbClr val="C00000"/>
                </a:solidFill>
              </a:rPr>
              <a:t>Alta rotación de ministros</a:t>
            </a:r>
            <a:endParaRPr lang="es-ES" sz="1300" dirty="0">
              <a:solidFill>
                <a:srgbClr val="C00000"/>
              </a:solidFill>
            </a:endParaRP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E5001FD8-B27B-8048-9D1A-B0F75E7B6AAE}"/>
              </a:ext>
            </a:extLst>
          </p:cNvPr>
          <p:cNvCxnSpPr>
            <a:cxnSpLocks/>
          </p:cNvCxnSpPr>
          <p:nvPr/>
        </p:nvCxnSpPr>
        <p:spPr>
          <a:xfrm>
            <a:off x="7339634" y="2565562"/>
            <a:ext cx="0" cy="599181"/>
          </a:xfrm>
          <a:prstGeom prst="line">
            <a:avLst/>
          </a:prstGeom>
          <a:ln w="38100" cap="rnd">
            <a:solidFill>
              <a:schemeClr val="accent4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3DE694E-D505-994B-810D-329B0E30D8C7}"/>
              </a:ext>
            </a:extLst>
          </p:cNvPr>
          <p:cNvSpPr txBox="1"/>
          <p:nvPr/>
        </p:nvSpPr>
        <p:spPr>
          <a:xfrm>
            <a:off x="6796266" y="3976786"/>
            <a:ext cx="112830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Culminación </a:t>
            </a:r>
          </a:p>
          <a:p>
            <a:pPr lvl="0" algn="ctr"/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periodo de autoridades municipales y regionales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D2551B62-4BF7-BB4C-8052-703E39BF77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249" y="3381126"/>
            <a:ext cx="518333" cy="518333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257AF809-CAE3-6A4D-B47A-F2F4287A4193}"/>
              </a:ext>
            </a:extLst>
          </p:cNvPr>
          <p:cNvSpPr txBox="1"/>
          <p:nvPr/>
        </p:nvSpPr>
        <p:spPr>
          <a:xfrm>
            <a:off x="8534252" y="2497744"/>
            <a:ext cx="30506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</a:rPr>
              <a:t>Gobierno Presidenta </a:t>
            </a:r>
          </a:p>
          <a:p>
            <a:pPr lvl="0" algn="ctr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</a:rPr>
              <a:t>Dina Boluarte </a:t>
            </a:r>
          </a:p>
          <a:p>
            <a:pPr lvl="0" algn="ctr"/>
            <a:r>
              <a:rPr lang="es-MX" sz="1600" b="1" i="1" dirty="0">
                <a:solidFill>
                  <a:schemeClr val="accent1">
                    <a:lumMod val="75000"/>
                  </a:schemeClr>
                </a:solidFill>
              </a:rPr>
              <a:t>(1 mes, aprox)</a:t>
            </a:r>
            <a:endParaRPr lang="es-ES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F3DAFE11-5ECB-E148-868E-57623A7A88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6565" y="3976786"/>
            <a:ext cx="1951084" cy="1951084"/>
          </a:xfrm>
          <a:prstGeom prst="rect">
            <a:avLst/>
          </a:prstGeom>
        </p:spPr>
      </p:pic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854572A3-85DF-DC48-BE1C-7F61BF32D6F4}"/>
              </a:ext>
            </a:extLst>
          </p:cNvPr>
          <p:cNvCxnSpPr>
            <a:cxnSpLocks/>
          </p:cNvCxnSpPr>
          <p:nvPr/>
        </p:nvCxnSpPr>
        <p:spPr>
          <a:xfrm flipV="1">
            <a:off x="7339634" y="5133870"/>
            <a:ext cx="0" cy="1071371"/>
          </a:xfrm>
          <a:prstGeom prst="line">
            <a:avLst/>
          </a:prstGeom>
          <a:ln w="38100" cap="rnd">
            <a:solidFill>
              <a:schemeClr val="accent4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60E7748F-4661-6C43-A883-48F60172E1B1}"/>
              </a:ext>
            </a:extLst>
          </p:cNvPr>
          <p:cNvCxnSpPr>
            <a:cxnSpLocks/>
          </p:cNvCxnSpPr>
          <p:nvPr/>
        </p:nvCxnSpPr>
        <p:spPr>
          <a:xfrm>
            <a:off x="8086808" y="2528789"/>
            <a:ext cx="0" cy="3688772"/>
          </a:xfrm>
          <a:prstGeom prst="line">
            <a:avLst/>
          </a:prstGeom>
          <a:ln w="19050">
            <a:solidFill>
              <a:schemeClr val="tx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69EC557-C177-9A4B-A309-FF748E1EFBE5}"/>
              </a:ext>
            </a:extLst>
          </p:cNvPr>
          <p:cNvSpPr txBox="1"/>
          <p:nvPr/>
        </p:nvSpPr>
        <p:spPr>
          <a:xfrm>
            <a:off x="15890465" y="4106635"/>
            <a:ext cx="282560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1300" b="1" dirty="0">
                <a:solidFill>
                  <a:srgbClr val="C00000"/>
                </a:solidFill>
              </a:rPr>
              <a:t>Acciones colectivas de protestas</a:t>
            </a:r>
            <a:endParaRPr lang="es-ES" sz="1300" dirty="0">
              <a:solidFill>
                <a:srgbClr val="C00000"/>
              </a:solidFill>
            </a:endParaRPr>
          </a:p>
        </p:txBody>
      </p:sp>
      <p:graphicFrame>
        <p:nvGraphicFramePr>
          <p:cNvPr id="50" name="Tabla 49">
            <a:extLst>
              <a:ext uri="{FF2B5EF4-FFF2-40B4-BE49-F238E27FC236}">
                <a16:creationId xmlns:a16="http://schemas.microsoft.com/office/drawing/2014/main" id="{7501AACA-0F17-7148-B32F-B07077DC7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990521"/>
              </p:ext>
            </p:extLst>
          </p:nvPr>
        </p:nvGraphicFramePr>
        <p:xfrm>
          <a:off x="16024935" y="4496478"/>
          <a:ext cx="2473461" cy="145959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07882">
                  <a:extLst>
                    <a:ext uri="{9D8B030D-6E8A-4147-A177-3AD203B41FA5}">
                      <a16:colId xmlns:a16="http://schemas.microsoft.com/office/drawing/2014/main" val="199367619"/>
                    </a:ext>
                  </a:extLst>
                </a:gridCol>
                <a:gridCol w="465579">
                  <a:extLst>
                    <a:ext uri="{9D8B030D-6E8A-4147-A177-3AD203B41FA5}">
                      <a16:colId xmlns:a16="http://schemas.microsoft.com/office/drawing/2014/main" val="3730172752"/>
                    </a:ext>
                  </a:extLst>
                </a:gridCol>
              </a:tblGrid>
              <a:tr h="1927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1000" kern="100" dirty="0">
                          <a:effectLst/>
                        </a:rPr>
                        <a:t>TIPO</a:t>
                      </a:r>
                      <a:endParaRPr lang="es-P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1000" kern="100">
                          <a:effectLst/>
                        </a:rPr>
                        <a:t>Nº</a:t>
                      </a:r>
                      <a:endParaRPr lang="es-P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9346264"/>
                  </a:ext>
                </a:extLst>
              </a:tr>
              <a:tr h="1927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1000" kern="100">
                          <a:effectLst/>
                        </a:rPr>
                        <a:t>Movilizaciones</a:t>
                      </a:r>
                      <a:endParaRPr lang="es-P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1000" kern="100">
                          <a:effectLst/>
                        </a:rPr>
                        <a:t>882</a:t>
                      </a:r>
                      <a:endParaRPr lang="es-P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514854"/>
                  </a:ext>
                </a:extLst>
              </a:tr>
              <a:tr h="1927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1000" kern="100">
                          <a:effectLst/>
                        </a:rPr>
                        <a:t>Paralizaciones</a:t>
                      </a:r>
                      <a:endParaRPr lang="es-P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1000" kern="100" dirty="0">
                          <a:effectLst/>
                        </a:rPr>
                        <a:t>240</a:t>
                      </a:r>
                      <a:endParaRPr lang="es-P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2657825"/>
                  </a:ext>
                </a:extLst>
              </a:tr>
              <a:tr h="1927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1000" kern="100">
                          <a:effectLst/>
                        </a:rPr>
                        <a:t>Concentraciones/Plantones</a:t>
                      </a:r>
                      <a:endParaRPr lang="es-P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1000" kern="100">
                          <a:effectLst/>
                        </a:rPr>
                        <a:t>195</a:t>
                      </a:r>
                      <a:endParaRPr lang="es-P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3926149"/>
                  </a:ext>
                </a:extLst>
              </a:tr>
              <a:tr h="1927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1000" kern="100">
                          <a:effectLst/>
                        </a:rPr>
                        <a:t>Vigilias</a:t>
                      </a:r>
                      <a:endParaRPr lang="es-P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1000" kern="100">
                          <a:effectLst/>
                        </a:rPr>
                        <a:t>10</a:t>
                      </a:r>
                      <a:endParaRPr lang="es-P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228747"/>
                  </a:ext>
                </a:extLst>
              </a:tr>
              <a:tr h="2469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1000" kern="100">
                          <a:effectLst/>
                        </a:rPr>
                        <a:t>Marchas por la paz</a:t>
                      </a:r>
                      <a:endParaRPr lang="es-P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1000" kern="100">
                          <a:effectLst/>
                        </a:rPr>
                        <a:t>60</a:t>
                      </a:r>
                      <a:endParaRPr lang="es-P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0244566"/>
                  </a:ext>
                </a:extLst>
              </a:tr>
              <a:tr h="1927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000" kern="100" dirty="0">
                          <a:effectLst/>
                        </a:rPr>
                        <a:t>Total de protestas</a:t>
                      </a:r>
                      <a:endParaRPr lang="es-P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000" b="1" kern="100" dirty="0">
                          <a:effectLst/>
                        </a:rPr>
                        <a:t>1,327</a:t>
                      </a:r>
                      <a:endParaRPr lang="es-PE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2465297"/>
                  </a:ext>
                </a:extLst>
              </a:tr>
            </a:tbl>
          </a:graphicData>
        </a:graphic>
      </p:graphicFrame>
      <p:sp>
        <p:nvSpPr>
          <p:cNvPr id="51" name="CuadroTexto 50">
            <a:extLst>
              <a:ext uri="{FF2B5EF4-FFF2-40B4-BE49-F238E27FC236}">
                <a16:creationId xmlns:a16="http://schemas.microsoft.com/office/drawing/2014/main" id="{0B4CE3BC-1EEC-B446-96BB-45033315B315}"/>
              </a:ext>
            </a:extLst>
          </p:cNvPr>
          <p:cNvSpPr txBox="1"/>
          <p:nvPr/>
        </p:nvSpPr>
        <p:spPr>
          <a:xfrm>
            <a:off x="15970126" y="6057719"/>
            <a:ext cx="19510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800" i="1" dirty="0"/>
              <a:t>Fuente: Defensoría del Pueblo, 2023 </a:t>
            </a:r>
            <a:br>
              <a:rPr lang="es-ES_tradnl" sz="800" i="1" dirty="0"/>
            </a:br>
            <a:r>
              <a:rPr lang="es-ES_tradnl" sz="800" i="1" dirty="0"/>
              <a:t>Elaboración: SSPDT-SD-PCM</a:t>
            </a:r>
          </a:p>
        </p:txBody>
      </p: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16E0D026-6870-E84F-A3DB-FF374216B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03233"/>
              </p:ext>
            </p:extLst>
          </p:nvPr>
        </p:nvGraphicFramePr>
        <p:xfrm>
          <a:off x="3213196" y="2660688"/>
          <a:ext cx="1832772" cy="36715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07981">
                  <a:extLst>
                    <a:ext uri="{9D8B030D-6E8A-4147-A177-3AD203B41FA5}">
                      <a16:colId xmlns:a16="http://schemas.microsoft.com/office/drawing/2014/main" val="624396063"/>
                    </a:ext>
                  </a:extLst>
                </a:gridCol>
                <a:gridCol w="924791">
                  <a:extLst>
                    <a:ext uri="{9D8B030D-6E8A-4147-A177-3AD203B41FA5}">
                      <a16:colId xmlns:a16="http://schemas.microsoft.com/office/drawing/2014/main" val="3728405846"/>
                    </a:ext>
                  </a:extLst>
                </a:gridCol>
              </a:tblGrid>
              <a:tr h="1491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SECTOR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Nº MINISTROS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1269741997"/>
                  </a:ext>
                </a:extLst>
              </a:tr>
              <a:tr h="149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PCM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3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1861747717"/>
                  </a:ext>
                </a:extLst>
              </a:tr>
              <a:tr h="149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MINEM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3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1579335765"/>
                  </a:ext>
                </a:extLst>
              </a:tr>
              <a:tr h="149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MININTER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4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1132583193"/>
                  </a:ext>
                </a:extLst>
              </a:tr>
              <a:tr h="149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MIDAGRI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6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4029540545"/>
                  </a:ext>
                </a:extLst>
              </a:tr>
              <a:tr h="149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PRODUCE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2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3033326315"/>
                  </a:ext>
                </a:extLst>
              </a:tr>
              <a:tr h="149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MIMP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4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3250669464"/>
                  </a:ext>
                </a:extLst>
              </a:tr>
              <a:tr h="149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>
                          <a:effectLst/>
                        </a:rPr>
                        <a:t>MINCUL</a:t>
                      </a:r>
                      <a:endParaRPr lang="es-P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3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968196406"/>
                  </a:ext>
                </a:extLst>
              </a:tr>
              <a:tr h="149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RREE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3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2002619195"/>
                  </a:ext>
                </a:extLst>
              </a:tr>
              <a:tr h="149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>
                          <a:effectLst/>
                        </a:rPr>
                        <a:t>MINDEF</a:t>
                      </a:r>
                      <a:endParaRPr lang="es-P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4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2068881664"/>
                  </a:ext>
                </a:extLst>
              </a:tr>
              <a:tr h="149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>
                          <a:effectLst/>
                        </a:rPr>
                        <a:t>MINJUSDH</a:t>
                      </a:r>
                      <a:endParaRPr lang="es-P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2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1561041838"/>
                  </a:ext>
                </a:extLst>
              </a:tr>
              <a:tr h="149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>
                          <a:effectLst/>
                        </a:rPr>
                        <a:t>MINEDU</a:t>
                      </a:r>
                      <a:endParaRPr lang="es-P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1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436699676"/>
                  </a:ext>
                </a:extLst>
              </a:tr>
              <a:tr h="149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>
                          <a:effectLst/>
                        </a:rPr>
                        <a:t>MINSA</a:t>
                      </a:r>
                      <a:endParaRPr lang="es-P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4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1793016121"/>
                  </a:ext>
                </a:extLst>
              </a:tr>
              <a:tr h="149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>
                          <a:effectLst/>
                        </a:rPr>
                        <a:t>MINAM</a:t>
                      </a:r>
                      <a:endParaRPr lang="es-P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3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3084880995"/>
                  </a:ext>
                </a:extLst>
              </a:tr>
              <a:tr h="149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>
                          <a:effectLst/>
                        </a:rPr>
                        <a:t>MEF</a:t>
                      </a:r>
                      <a:endParaRPr lang="es-P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2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533572860"/>
                  </a:ext>
                </a:extLst>
              </a:tr>
              <a:tr h="149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>
                          <a:effectLst/>
                        </a:rPr>
                        <a:t>MTPE</a:t>
                      </a:r>
                      <a:endParaRPr lang="es-P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3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593314852"/>
                  </a:ext>
                </a:extLst>
              </a:tr>
              <a:tr h="149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>
                          <a:effectLst/>
                        </a:rPr>
                        <a:t>MTC</a:t>
                      </a:r>
                      <a:endParaRPr lang="es-P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5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657716906"/>
                  </a:ext>
                </a:extLst>
              </a:tr>
              <a:tr h="149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>
                          <a:effectLst/>
                        </a:rPr>
                        <a:t>MIDIS</a:t>
                      </a:r>
                      <a:endParaRPr lang="es-P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2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605192365"/>
                  </a:ext>
                </a:extLst>
              </a:tr>
              <a:tr h="149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>
                          <a:effectLst/>
                        </a:rPr>
                        <a:t>MINCETUR</a:t>
                      </a:r>
                      <a:endParaRPr lang="es-P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1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2901256547"/>
                  </a:ext>
                </a:extLst>
              </a:tr>
              <a:tr h="1491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MVCS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PE" sz="900" kern="100" dirty="0">
                          <a:effectLst/>
                        </a:rPr>
                        <a:t>2</a:t>
                      </a:r>
                      <a:endParaRPr lang="es-P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1580" marR="61580" marT="0" marB="0" anchor="ctr"/>
                </a:tc>
                <a:extLst>
                  <a:ext uri="{0D108BD9-81ED-4DB2-BD59-A6C34878D82A}">
                    <a16:rowId xmlns:a16="http://schemas.microsoft.com/office/drawing/2014/main" val="12900450"/>
                  </a:ext>
                </a:extLst>
              </a:tr>
            </a:tbl>
          </a:graphicData>
        </a:graphic>
      </p:graphicFrame>
      <p:sp>
        <p:nvSpPr>
          <p:cNvPr id="2" name="Cerrar llave 1">
            <a:extLst>
              <a:ext uri="{FF2B5EF4-FFF2-40B4-BE49-F238E27FC236}">
                <a16:creationId xmlns:a16="http://schemas.microsoft.com/office/drawing/2014/main" id="{E02D84E3-010C-9C4D-8656-36CEFC326DDC}"/>
              </a:ext>
            </a:extLst>
          </p:cNvPr>
          <p:cNvSpPr/>
          <p:nvPr/>
        </p:nvSpPr>
        <p:spPr>
          <a:xfrm>
            <a:off x="5169685" y="3370670"/>
            <a:ext cx="210956" cy="2382676"/>
          </a:xfrm>
          <a:prstGeom prst="rightBrace">
            <a:avLst>
              <a:gd name="adj1" fmla="val 63601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61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3A63985-285D-CD46-AE2A-3D714A3AEEDD}"/>
              </a:ext>
            </a:extLst>
          </p:cNvPr>
          <p:cNvSpPr/>
          <p:nvPr/>
        </p:nvSpPr>
        <p:spPr>
          <a:xfrm>
            <a:off x="3142305" y="1712738"/>
            <a:ext cx="4418786" cy="442641"/>
          </a:xfrm>
          <a:prstGeom prst="rect">
            <a:avLst/>
          </a:prstGeom>
        </p:spPr>
        <p:txBody>
          <a:bodyPr anchor="ctr" anchorCtr="0"/>
          <a:lstStyle/>
          <a:p>
            <a:endParaRPr lang="es-ES" sz="2000" b="1" dirty="0">
              <a:solidFill>
                <a:srgbClr val="C0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" name="Rectángulo redondeado 7">
            <a:extLst>
              <a:ext uri="{FF2B5EF4-FFF2-40B4-BE49-F238E27FC236}">
                <a16:creationId xmlns:a16="http://schemas.microsoft.com/office/drawing/2014/main" id="{E4EDAF47-0026-1F4D-B342-3A42203EF2CB}"/>
              </a:ext>
            </a:extLst>
          </p:cNvPr>
          <p:cNvSpPr/>
          <p:nvPr/>
        </p:nvSpPr>
        <p:spPr>
          <a:xfrm>
            <a:off x="629383" y="1586203"/>
            <a:ext cx="648072" cy="6480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F75A27E-254B-0C4C-B26B-88B97CBBB8DC}"/>
              </a:ext>
            </a:extLst>
          </p:cNvPr>
          <p:cNvSpPr/>
          <p:nvPr/>
        </p:nvSpPr>
        <p:spPr>
          <a:xfrm>
            <a:off x="1285328" y="1650036"/>
            <a:ext cx="2624520" cy="535596"/>
          </a:xfrm>
          <a:prstGeom prst="rect">
            <a:avLst/>
          </a:prstGeom>
        </p:spPr>
        <p:txBody>
          <a:bodyPr anchor="ctr" anchorCtr="0"/>
          <a:lstStyle/>
          <a:p>
            <a:r>
              <a:rPr lang="es-MX" sz="2000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NIVEL POLÍTICO</a:t>
            </a:r>
            <a:endParaRPr lang="es-ES" sz="2000" b="1" dirty="0">
              <a:solidFill>
                <a:srgbClr val="C0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1459ACE-A50D-F74F-9D6E-F913F27E6A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8640" y="-1903260"/>
            <a:ext cx="871813" cy="87181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1AEA288-45DB-3C41-A016-B2DCC4DC0CE3}"/>
              </a:ext>
            </a:extLst>
          </p:cNvPr>
          <p:cNvSpPr txBox="1"/>
          <p:nvPr/>
        </p:nvSpPr>
        <p:spPr>
          <a:xfrm>
            <a:off x="5074284" y="2968580"/>
            <a:ext cx="2123087" cy="122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PE" sz="1200" b="0" i="0" dirty="0">
                <a:effectLst/>
                <a:latin typeface="Roboto" panose="020F0502020204030204" pitchFamily="34" charset="0"/>
              </a:rPr>
              <a:t>921 intervenciones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PE" sz="1200" dirty="0">
                <a:latin typeface="Roboto" panose="020F0502020204030204" pitchFamily="34" charset="0"/>
              </a:rPr>
              <a:t>438 informativas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PE" sz="1200" b="0" i="0" dirty="0">
                <a:effectLst/>
                <a:latin typeface="Roboto" panose="020F0502020204030204" pitchFamily="34" charset="0"/>
              </a:rPr>
              <a:t>196 anunciones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PE" sz="1200" dirty="0">
                <a:latin typeface="Roboto" panose="020F0502020204030204" pitchFamily="34" charset="0"/>
              </a:rPr>
              <a:t>287 compromisos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PE" sz="1200" b="0" i="0" dirty="0">
                <a:effectLst/>
                <a:latin typeface="Roboto" panose="020F0502020204030204" pitchFamily="34" charset="0"/>
              </a:rPr>
              <a:t>42.3 % culminado</a:t>
            </a:r>
            <a:endParaRPr lang="es-PE" sz="1200" b="0" i="0" dirty="0">
              <a:effectLst/>
              <a:latin typeface="Roboto" panose="020000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086A135-2987-2E4F-B134-9FDA5B84398D}"/>
              </a:ext>
            </a:extLst>
          </p:cNvPr>
          <p:cNvSpPr txBox="1"/>
          <p:nvPr/>
        </p:nvSpPr>
        <p:spPr>
          <a:xfrm>
            <a:off x="5009543" y="1489659"/>
            <a:ext cx="51030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b="1" dirty="0"/>
              <a:t>ESPACIOS DE COORDINACIÓN DEL PODER EJECUTIVO</a:t>
            </a:r>
            <a:endParaRPr lang="es-ES" dirty="0"/>
          </a:p>
        </p:txBody>
      </p:sp>
      <p:sp>
        <p:nvSpPr>
          <p:cNvPr id="21" name="Rectángulo redondeado 43">
            <a:extLst>
              <a:ext uri="{FF2B5EF4-FFF2-40B4-BE49-F238E27FC236}">
                <a16:creationId xmlns:a16="http://schemas.microsoft.com/office/drawing/2014/main" id="{647162BA-25D7-AD4B-B7ED-98BD825297E5}"/>
              </a:ext>
            </a:extLst>
          </p:cNvPr>
          <p:cNvSpPr/>
          <p:nvPr/>
        </p:nvSpPr>
        <p:spPr>
          <a:xfrm>
            <a:off x="5210557" y="4522812"/>
            <a:ext cx="1986814" cy="359620"/>
          </a:xfrm>
          <a:prstGeom prst="roundRect">
            <a:avLst>
              <a:gd name="adj" fmla="val 324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/>
              <a:t>GORE EJECUTIVO</a:t>
            </a:r>
            <a:endParaRPr lang="es-PE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9AAC49C-F605-8A46-9DD1-6C10A73EA156}"/>
              </a:ext>
            </a:extLst>
          </p:cNvPr>
          <p:cNvSpPr txBox="1"/>
          <p:nvPr/>
        </p:nvSpPr>
        <p:spPr>
          <a:xfrm>
            <a:off x="5009543" y="5004326"/>
            <a:ext cx="2698015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Se llevó a cabo solo un </a:t>
            </a:r>
            <a:r>
              <a:rPr lang="es-MX" sz="1200" b="1" u="sng" dirty="0"/>
              <a:t>GORE Ejecutivo en octubre.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Se realizaron 242 compromisos del Gobierno Nacional y 11 de los GORE. 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Bajo nivel de avance.</a:t>
            </a:r>
            <a:endParaRPr lang="es-PE" sz="1200" dirty="0"/>
          </a:p>
        </p:txBody>
      </p:sp>
      <p:sp>
        <p:nvSpPr>
          <p:cNvPr id="28" name="Rectángulo redondeado 43">
            <a:extLst>
              <a:ext uri="{FF2B5EF4-FFF2-40B4-BE49-F238E27FC236}">
                <a16:creationId xmlns:a16="http://schemas.microsoft.com/office/drawing/2014/main" id="{645912B0-4986-CD49-B6F4-93E0058BE539}"/>
              </a:ext>
            </a:extLst>
          </p:cNvPr>
          <p:cNvSpPr/>
          <p:nvPr/>
        </p:nvSpPr>
        <p:spPr>
          <a:xfrm>
            <a:off x="5071629" y="2217874"/>
            <a:ext cx="2958703" cy="591762"/>
          </a:xfrm>
          <a:prstGeom prst="roundRect">
            <a:avLst>
              <a:gd name="adj" fmla="val 2511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/>
              <a:t>18 CONSEJOS DE MINISTROS DESCENTRALIZADOS</a:t>
            </a:r>
            <a:endParaRPr lang="es-PE" b="1" dirty="0"/>
          </a:p>
        </p:txBody>
      </p:sp>
      <p:sp>
        <p:nvSpPr>
          <p:cNvPr id="31" name="Rectángulo redondeado 43">
            <a:extLst>
              <a:ext uri="{FF2B5EF4-FFF2-40B4-BE49-F238E27FC236}">
                <a16:creationId xmlns:a16="http://schemas.microsoft.com/office/drawing/2014/main" id="{29789FC1-49CC-F649-89B9-CC173D208034}"/>
              </a:ext>
            </a:extLst>
          </p:cNvPr>
          <p:cNvSpPr/>
          <p:nvPr/>
        </p:nvSpPr>
        <p:spPr>
          <a:xfrm>
            <a:off x="8249328" y="3333356"/>
            <a:ext cx="2017834" cy="359620"/>
          </a:xfrm>
          <a:prstGeom prst="roundRect">
            <a:avLst>
              <a:gd name="adj" fmla="val 3538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/>
              <a:t>MUNI EJECUTIVO</a:t>
            </a:r>
            <a:endParaRPr lang="es-PE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2910609-6B79-2B44-9E74-04C200E99F18}"/>
              </a:ext>
            </a:extLst>
          </p:cNvPr>
          <p:cNvSpPr txBox="1"/>
          <p:nvPr/>
        </p:nvSpPr>
        <p:spPr>
          <a:xfrm>
            <a:off x="8232657" y="3850448"/>
            <a:ext cx="2832449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Se llevó a cabo un MUNI Ejecutivo en el departamento de San Martín.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MUNI Ejecutivo de Transferencia, participaron alcaldesas en funciones y las nuevas autoridades locales electas. </a:t>
            </a:r>
            <a:endParaRPr lang="es-PE" sz="1200" dirty="0"/>
          </a:p>
        </p:txBody>
      </p:sp>
      <p:cxnSp>
        <p:nvCxnSpPr>
          <p:cNvPr id="33" name="Google Shape;58;p13">
            <a:extLst>
              <a:ext uri="{FF2B5EF4-FFF2-40B4-BE49-F238E27FC236}">
                <a16:creationId xmlns:a16="http://schemas.microsoft.com/office/drawing/2014/main" id="{399975D3-31D3-934A-992C-305539DB2641}"/>
              </a:ext>
            </a:extLst>
          </p:cNvPr>
          <p:cNvCxnSpPr>
            <a:cxnSpLocks/>
          </p:cNvCxnSpPr>
          <p:nvPr/>
        </p:nvCxnSpPr>
        <p:spPr>
          <a:xfrm>
            <a:off x="5071629" y="1865460"/>
            <a:ext cx="5642392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" name="Imagen 36">
            <a:extLst>
              <a:ext uri="{FF2B5EF4-FFF2-40B4-BE49-F238E27FC236}">
                <a16:creationId xmlns:a16="http://schemas.microsoft.com/office/drawing/2014/main" id="{9BF61897-A72E-B141-9CF7-06B201EC15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722" y="2737686"/>
            <a:ext cx="3637722" cy="35438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595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883D4156-4C78-411D-9680-8A68E9AF599E}"/>
              </a:ext>
            </a:extLst>
          </p:cNvPr>
          <p:cNvSpPr/>
          <p:nvPr/>
        </p:nvSpPr>
        <p:spPr>
          <a:xfrm>
            <a:off x="1344310" y="1344271"/>
            <a:ext cx="4228011" cy="442641"/>
          </a:xfrm>
          <a:prstGeom prst="rect">
            <a:avLst/>
          </a:prstGeom>
        </p:spPr>
        <p:txBody>
          <a:bodyPr anchor="ctr" anchorCtr="0"/>
          <a:lstStyle/>
          <a:p>
            <a:r>
              <a:rPr lang="es-MX" sz="2000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NIVEL ECONÓMICO</a:t>
            </a:r>
            <a:endParaRPr lang="es-ES" sz="2000" b="1" dirty="0">
              <a:solidFill>
                <a:srgbClr val="C0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2" name="Rectángulo redondeado 43">
            <a:extLst>
              <a:ext uri="{FF2B5EF4-FFF2-40B4-BE49-F238E27FC236}">
                <a16:creationId xmlns:a16="http://schemas.microsoft.com/office/drawing/2014/main" id="{4217991D-75C0-45AA-84DC-E0C0B1E43BD5}"/>
              </a:ext>
            </a:extLst>
          </p:cNvPr>
          <p:cNvSpPr/>
          <p:nvPr/>
        </p:nvSpPr>
        <p:spPr>
          <a:xfrm>
            <a:off x="623540" y="2126279"/>
            <a:ext cx="4948781" cy="34127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>
              <a:lnSpc>
                <a:spcPct val="107000"/>
              </a:lnSpc>
            </a:pPr>
            <a:r>
              <a:rPr lang="es-PE" sz="1200" b="1" kern="100" dirty="0">
                <a:latin typeface="Arial" panose="020B060402020202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FUENTES DE FINANCIAMIENTO DE LOS GORE </a:t>
            </a:r>
            <a:r>
              <a:rPr lang="es-PE" sz="1000" b="1" i="1" dirty="0">
                <a:latin typeface="Arial" panose="020B0604020202020204" pitchFamily="34" charset="0"/>
                <a:ea typeface="Calibri" panose="020F0502020204030204" pitchFamily="34" charset="0"/>
              </a:rPr>
              <a:t>(PIM 2017-2022)</a:t>
            </a:r>
            <a:endParaRPr lang="es-PE" sz="1000" b="1" i="1" kern="100" dirty="0">
              <a:latin typeface="Calibri" panose="020F0502020204030204" pitchFamily="34" charset="0"/>
              <a:ea typeface="Calibri" panose="020F0502020204030204" pitchFamily="34" charset="0"/>
              <a:cs typeface="Raavi" panose="020B050204020402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6E7688-62EC-42A3-8E7C-1756A60D2FB7}"/>
              </a:ext>
            </a:extLst>
          </p:cNvPr>
          <p:cNvSpPr/>
          <p:nvPr/>
        </p:nvSpPr>
        <p:spPr>
          <a:xfrm>
            <a:off x="449033" y="5850471"/>
            <a:ext cx="2369976" cy="23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</a:pPr>
            <a:r>
              <a:rPr lang="es-PE" sz="900" kern="100" dirty="0">
                <a:latin typeface="Arial" panose="020B060402020202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Fuente: Consulta amigable MEF</a:t>
            </a:r>
            <a:endParaRPr lang="es-PE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Raavi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D3BE89-42F3-4C09-8A7E-DD4D893608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33" y="2577327"/>
            <a:ext cx="5371042" cy="32594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ECCD8FB-8C44-47C7-B6DE-66255F630AF9}"/>
              </a:ext>
            </a:extLst>
          </p:cNvPr>
          <p:cNvSpPr/>
          <p:nvPr/>
        </p:nvSpPr>
        <p:spPr>
          <a:xfrm>
            <a:off x="623540" y="6079675"/>
            <a:ext cx="58294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/>
              <a:t>Las fuentes de financiamiento de los Gobiernos Regionales son 5, siendo la fuente vinculada a los Recursos Ordinarios (RO) la de mayor proporción. </a:t>
            </a:r>
          </a:p>
          <a:p>
            <a:r>
              <a:rPr lang="es-MX" sz="1000" dirty="0"/>
              <a:t>Desde el año 2017 esta fuente se ha venido incrementando, salvo para el año 2021 que disminuyó. </a:t>
            </a:r>
          </a:p>
        </p:txBody>
      </p:sp>
      <p:sp>
        <p:nvSpPr>
          <p:cNvPr id="14" name="Rectángulo redondeado 43">
            <a:extLst>
              <a:ext uri="{FF2B5EF4-FFF2-40B4-BE49-F238E27FC236}">
                <a16:creationId xmlns:a16="http://schemas.microsoft.com/office/drawing/2014/main" id="{5F961F60-277B-4A18-ADDD-26DDD1CF9955}"/>
              </a:ext>
            </a:extLst>
          </p:cNvPr>
          <p:cNvSpPr/>
          <p:nvPr/>
        </p:nvSpPr>
        <p:spPr>
          <a:xfrm>
            <a:off x="6590283" y="2126279"/>
            <a:ext cx="5215292" cy="34127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/>
              <a:t>PIM Y DEVENGADO DE LOS GORE</a:t>
            </a:r>
            <a:r>
              <a:rPr lang="es-PE" sz="1200" dirty="0"/>
              <a:t> </a:t>
            </a:r>
            <a:r>
              <a:rPr lang="es-PE" sz="1200" b="1" dirty="0"/>
              <a:t> </a:t>
            </a:r>
            <a:r>
              <a:rPr lang="es-PE" sz="1200" b="1" i="1" dirty="0"/>
              <a:t>(millones de soles)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CA7878-F26B-47CD-9236-793C3C9D17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28" b="4797"/>
          <a:stretch/>
        </p:blipFill>
        <p:spPr>
          <a:xfrm>
            <a:off x="6590283" y="2841416"/>
            <a:ext cx="5152684" cy="273127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B8850DA6-EDAE-451B-B7EA-029BA55BE48F}"/>
              </a:ext>
            </a:extLst>
          </p:cNvPr>
          <p:cNvSpPr/>
          <p:nvPr/>
        </p:nvSpPr>
        <p:spPr>
          <a:xfrm>
            <a:off x="6849523" y="5912071"/>
            <a:ext cx="4634204" cy="63309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es-ES" b="1" u="sng" dirty="0"/>
              <a:t>En el año 2022, el porcentaje de ejecución alcanzó el 87.6 %, menor a la del año 2021 que alcanzó 90.2 %. </a:t>
            </a:r>
            <a:endParaRPr lang="es-PE" b="1" u="sng" dirty="0"/>
          </a:p>
        </p:txBody>
      </p:sp>
      <p:sp>
        <p:nvSpPr>
          <p:cNvPr id="13" name="Rectángulo redondeado 7">
            <a:extLst>
              <a:ext uri="{FF2B5EF4-FFF2-40B4-BE49-F238E27FC236}">
                <a16:creationId xmlns:a16="http://schemas.microsoft.com/office/drawing/2014/main" id="{5C31E324-8941-C34E-B290-CE42B37F941F}"/>
              </a:ext>
            </a:extLst>
          </p:cNvPr>
          <p:cNvSpPr/>
          <p:nvPr/>
        </p:nvSpPr>
        <p:spPr>
          <a:xfrm>
            <a:off x="623541" y="1248981"/>
            <a:ext cx="648072" cy="6480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01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7DACE12-C8DA-48FA-B231-F7B04AFB2058}"/>
              </a:ext>
            </a:extLst>
          </p:cNvPr>
          <p:cNvSpPr/>
          <p:nvPr/>
        </p:nvSpPr>
        <p:spPr>
          <a:xfrm>
            <a:off x="1165119" y="1370651"/>
            <a:ext cx="3796999" cy="648072"/>
          </a:xfrm>
          <a:prstGeom prst="rect">
            <a:avLst/>
          </a:prstGeom>
        </p:spPr>
        <p:txBody>
          <a:bodyPr anchor="ctr" anchorCtr="0"/>
          <a:lstStyle/>
          <a:p>
            <a:r>
              <a:rPr lang="es-MX" sz="2000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NIVEL ADMINISTRATIVO</a:t>
            </a:r>
            <a:endParaRPr lang="es-ES" sz="2000" b="1" dirty="0">
              <a:solidFill>
                <a:srgbClr val="C0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C04EFCD-FDFC-4BE3-BAED-2A2479555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741" y="2251152"/>
            <a:ext cx="5351857" cy="4413562"/>
          </a:xfrm>
          <a:prstGeom prst="rect">
            <a:avLst/>
          </a:prstGeom>
        </p:spPr>
      </p:pic>
      <p:sp>
        <p:nvSpPr>
          <p:cNvPr id="11" name="17 Rectángulo">
            <a:extLst>
              <a:ext uri="{FF2B5EF4-FFF2-40B4-BE49-F238E27FC236}">
                <a16:creationId xmlns:a16="http://schemas.microsoft.com/office/drawing/2014/main" id="{C5EB7401-CF93-421E-AF5E-CBA6ACC8F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567" y="3124480"/>
            <a:ext cx="4995935" cy="8512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marL="134938" indent="-134938">
              <a:buClr>
                <a:schemeClr val="tx1"/>
              </a:buClr>
            </a:pP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Al 31 de diciembre del 2022, se ha culminado la transferencia en un </a:t>
            </a: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94.3 % (4,536 funciones), estando pendiente el 5.7 % (274 funciones)</a:t>
            </a:r>
            <a:endParaRPr lang="es-P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7 Rectángulo">
            <a:extLst>
              <a:ext uri="{FF2B5EF4-FFF2-40B4-BE49-F238E27FC236}">
                <a16:creationId xmlns:a16="http://schemas.microsoft.com/office/drawing/2014/main" id="{2430060F-0929-4D5B-A0B5-B98D629BC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4" y="4829893"/>
            <a:ext cx="4969188" cy="1577197"/>
          </a:xfrm>
          <a:prstGeom prst="roundRect">
            <a:avLst>
              <a:gd name="adj" fmla="val 5462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marL="134938" indent="-134938">
              <a:buClr>
                <a:schemeClr val="tx1"/>
              </a:buClr>
            </a:pPr>
            <a:r>
              <a:rPr lang="es-PE" sz="1300" b="1" dirty="0">
                <a:latin typeface="Arial" panose="020B0604020202020204" pitchFamily="34" charset="0"/>
                <a:cs typeface="Arial" panose="020B0604020202020204" pitchFamily="34" charset="0"/>
              </a:rPr>
              <a:t>Transferencia de infraestructura deportiva: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“Estadio El Olivo” del Instituto Peruano del Deporte al Gobierno Regional de Apurímac. (Programado en el PAT 2006)</a:t>
            </a:r>
            <a:r>
              <a:rPr lang="es-PE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4938" indent="-134938">
              <a:buClr>
                <a:schemeClr val="tx1"/>
              </a:buClr>
            </a:pPr>
            <a:r>
              <a:rPr lang="es-PE" sz="1300" b="1" dirty="0">
                <a:latin typeface="Arial" panose="020B0604020202020204" pitchFamily="34" charset="0"/>
                <a:cs typeface="Arial" panose="020B0604020202020204" pitchFamily="34" charset="0"/>
              </a:rPr>
              <a:t>Desembarcaderos pesqueros artesanales: </a:t>
            </a:r>
            <a:r>
              <a:rPr lang="es-PE" sz="1300" dirty="0">
                <a:latin typeface="Arial" panose="020B0604020202020204" pitchFamily="34" charset="0"/>
                <a:cs typeface="Arial" panose="020B0604020202020204" pitchFamily="34" charset="0"/>
              </a:rPr>
              <a:t>Estadio Monumental </a:t>
            </a:r>
            <a:r>
              <a:rPr lang="es-PE" sz="1300" dirty="0" err="1">
                <a:latin typeface="Arial" panose="020B0604020202020204" pitchFamily="34" charset="0"/>
                <a:cs typeface="Arial" panose="020B0604020202020204" pitchFamily="34" charset="0"/>
              </a:rPr>
              <a:t>Condebamba</a:t>
            </a:r>
            <a:r>
              <a:rPr lang="es-PE" sz="1300" dirty="0">
                <a:latin typeface="Arial" panose="020B0604020202020204" pitchFamily="34" charset="0"/>
                <a:cs typeface="Arial" panose="020B0604020202020204" pitchFamily="34" charset="0"/>
              </a:rPr>
              <a:t>” del Instituto Peruano del Deporte al Gobierno Regional de Apurímac. (Programado en el PAT 2006).</a:t>
            </a:r>
          </a:p>
        </p:txBody>
      </p:sp>
      <p:sp>
        <p:nvSpPr>
          <p:cNvPr id="14" name="Rectángulo redondeado 43">
            <a:extLst>
              <a:ext uri="{FF2B5EF4-FFF2-40B4-BE49-F238E27FC236}">
                <a16:creationId xmlns:a16="http://schemas.microsoft.com/office/drawing/2014/main" id="{0F3E616A-8BC0-4720-979B-BF8A3FB9380E}"/>
              </a:ext>
            </a:extLst>
          </p:cNvPr>
          <p:cNvSpPr/>
          <p:nvPr/>
        </p:nvSpPr>
        <p:spPr>
          <a:xfrm>
            <a:off x="746777" y="4367712"/>
            <a:ext cx="771331" cy="31270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2022</a:t>
            </a:r>
            <a:endParaRPr lang="es-PE" sz="1100" kern="100" dirty="0">
              <a:latin typeface="Calibri" panose="020F0502020204030204" pitchFamily="34" charset="0"/>
              <a:ea typeface="Calibri" panose="020F0502020204030204" pitchFamily="34" charset="0"/>
              <a:cs typeface="Raavi" panose="020B0502040204020203" pitchFamily="34" charset="0"/>
            </a:endParaRPr>
          </a:p>
        </p:txBody>
      </p:sp>
      <p:sp>
        <p:nvSpPr>
          <p:cNvPr id="15" name="Rectángulo redondeado 43">
            <a:extLst>
              <a:ext uri="{FF2B5EF4-FFF2-40B4-BE49-F238E27FC236}">
                <a16:creationId xmlns:a16="http://schemas.microsoft.com/office/drawing/2014/main" id="{9B273FA9-5554-4C85-8AE5-9BA887C6AE4C}"/>
              </a:ext>
            </a:extLst>
          </p:cNvPr>
          <p:cNvSpPr/>
          <p:nvPr/>
        </p:nvSpPr>
        <p:spPr>
          <a:xfrm>
            <a:off x="6474372" y="1513490"/>
            <a:ext cx="5013435" cy="518573"/>
          </a:xfrm>
          <a:prstGeom prst="roundRect">
            <a:avLst>
              <a:gd name="adj" fmla="val 3175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FUNCIONES PENDIENTES DE TRANSFERIR A DICIEMBRE DEL 2022</a:t>
            </a:r>
            <a:endParaRPr lang="es-PE" b="1" dirty="0"/>
          </a:p>
        </p:txBody>
      </p:sp>
      <p:sp>
        <p:nvSpPr>
          <p:cNvPr id="16" name="Rectángulo redondeado 43">
            <a:extLst>
              <a:ext uri="{FF2B5EF4-FFF2-40B4-BE49-F238E27FC236}">
                <a16:creationId xmlns:a16="http://schemas.microsoft.com/office/drawing/2014/main" id="{7EC17F87-196F-4D5D-81E3-2A64284377FF}"/>
              </a:ext>
            </a:extLst>
          </p:cNvPr>
          <p:cNvSpPr/>
          <p:nvPr/>
        </p:nvSpPr>
        <p:spPr>
          <a:xfrm>
            <a:off x="720031" y="2585630"/>
            <a:ext cx="5011471" cy="31270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A. TRANSFERENCIA DE FUNCIONES A LOS GORE</a:t>
            </a:r>
            <a:endParaRPr lang="es-PE" b="1" dirty="0"/>
          </a:p>
        </p:txBody>
      </p:sp>
      <p:sp>
        <p:nvSpPr>
          <p:cNvPr id="10" name="Rectángulo redondeado 7">
            <a:extLst>
              <a:ext uri="{FF2B5EF4-FFF2-40B4-BE49-F238E27FC236}">
                <a16:creationId xmlns:a16="http://schemas.microsoft.com/office/drawing/2014/main" id="{731F01AD-037E-874C-8896-0F4C27F80345}"/>
              </a:ext>
            </a:extLst>
          </p:cNvPr>
          <p:cNvSpPr/>
          <p:nvPr/>
        </p:nvSpPr>
        <p:spPr>
          <a:xfrm>
            <a:off x="517047" y="1370651"/>
            <a:ext cx="648072" cy="6480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974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3A63985-285D-CD46-AE2A-3D714A3AEEDD}"/>
              </a:ext>
            </a:extLst>
          </p:cNvPr>
          <p:cNvSpPr/>
          <p:nvPr/>
        </p:nvSpPr>
        <p:spPr>
          <a:xfrm>
            <a:off x="1380503" y="1356275"/>
            <a:ext cx="6505360" cy="648072"/>
          </a:xfrm>
          <a:prstGeom prst="rect">
            <a:avLst/>
          </a:prstGeom>
        </p:spPr>
        <p:txBody>
          <a:bodyPr anchor="ctr" anchorCtr="0"/>
          <a:lstStyle/>
          <a:p>
            <a:r>
              <a:rPr lang="es-MX" sz="2000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¿QUÉ ESTAMOS HACIENDO? (1/2)</a:t>
            </a:r>
            <a:endParaRPr lang="es-ES" sz="2000" b="1" dirty="0">
              <a:solidFill>
                <a:srgbClr val="C0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" name="Rectángulo redondeado 7">
            <a:extLst>
              <a:ext uri="{FF2B5EF4-FFF2-40B4-BE49-F238E27FC236}">
                <a16:creationId xmlns:a16="http://schemas.microsoft.com/office/drawing/2014/main" id="{E4EDAF47-0026-1F4D-B342-3A42203EF2CB}"/>
              </a:ext>
            </a:extLst>
          </p:cNvPr>
          <p:cNvSpPr/>
          <p:nvPr/>
        </p:nvSpPr>
        <p:spPr>
          <a:xfrm>
            <a:off x="555811" y="1356275"/>
            <a:ext cx="734264" cy="6480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</a:p>
        </p:txBody>
      </p:sp>
      <p:pic>
        <p:nvPicPr>
          <p:cNvPr id="1028" name="Picture 4" descr="Peru: President Boluarte participates in Con Punche Regional program |  Noticias | Agencia Peruana de Noticias Andina">
            <a:extLst>
              <a:ext uri="{FF2B5EF4-FFF2-40B4-BE49-F238E27FC236}">
                <a16:creationId xmlns:a16="http://schemas.microsoft.com/office/drawing/2014/main" id="{3D13A3CC-8752-B64A-9E5F-6D47997D2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2249" y="2311975"/>
            <a:ext cx="1682971" cy="1631536"/>
          </a:xfrm>
          <a:prstGeom prst="ellips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iángulo 8">
            <a:extLst>
              <a:ext uri="{FF2B5EF4-FFF2-40B4-BE49-F238E27FC236}">
                <a16:creationId xmlns:a16="http://schemas.microsoft.com/office/drawing/2014/main" id="{99B3CC29-F15E-7A42-B044-DC891FA4C2A8}"/>
              </a:ext>
            </a:extLst>
          </p:cNvPr>
          <p:cNvSpPr/>
          <p:nvPr/>
        </p:nvSpPr>
        <p:spPr>
          <a:xfrm rot="5400000">
            <a:off x="969826" y="4286885"/>
            <a:ext cx="377953" cy="32582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2AA24F3-5162-F548-AE5E-BDF4C98C7127}"/>
              </a:ext>
            </a:extLst>
          </p:cNvPr>
          <p:cNvSpPr txBox="1"/>
          <p:nvPr/>
        </p:nvSpPr>
        <p:spPr>
          <a:xfrm>
            <a:off x="1390584" y="4260819"/>
            <a:ext cx="27339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C00000"/>
                </a:solidFill>
              </a:rPr>
              <a:t>7 “Con Punche Regional”</a:t>
            </a:r>
          </a:p>
          <a:p>
            <a:pPr lvl="0"/>
            <a:r>
              <a:rPr lang="es-ES" sz="1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Construcción conjunta para atenciones inmediatas en los territorios</a:t>
            </a:r>
            <a:endParaRPr lang="es-MX" sz="1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0" name="Picture 6" descr="Fueradelacaja Soluciones | Productividad Territorial">
            <a:extLst>
              <a:ext uri="{FF2B5EF4-FFF2-40B4-BE49-F238E27FC236}">
                <a16:creationId xmlns:a16="http://schemas.microsoft.com/office/drawing/2014/main" id="{C15E7966-B5E6-5E44-A8E1-309244AEB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71" b="-9090"/>
          <a:stretch/>
        </p:blipFill>
        <p:spPr bwMode="auto">
          <a:xfrm>
            <a:off x="9087935" y="2311975"/>
            <a:ext cx="1682972" cy="164918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Triángulo 11">
            <a:extLst>
              <a:ext uri="{FF2B5EF4-FFF2-40B4-BE49-F238E27FC236}">
                <a16:creationId xmlns:a16="http://schemas.microsoft.com/office/drawing/2014/main" id="{508793CF-5085-7F42-9FDA-1479E1B2E405}"/>
              </a:ext>
            </a:extLst>
          </p:cNvPr>
          <p:cNvSpPr/>
          <p:nvPr/>
        </p:nvSpPr>
        <p:spPr>
          <a:xfrm rot="5400000">
            <a:off x="8351868" y="4286885"/>
            <a:ext cx="377953" cy="32582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DA952FE-735C-0548-B3EF-BEA5CFE364E9}"/>
              </a:ext>
            </a:extLst>
          </p:cNvPr>
          <p:cNvSpPr txBox="1"/>
          <p:nvPr/>
        </p:nvSpPr>
        <p:spPr>
          <a:xfrm>
            <a:off x="8825176" y="4264194"/>
            <a:ext cx="259956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C00000"/>
                </a:solidFill>
              </a:rPr>
              <a:t>Agencias Regionales de Desarrollo</a:t>
            </a:r>
          </a:p>
          <a:p>
            <a:r>
              <a:rPr lang="es-ES" sz="1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 planes de negocio, 458 beneficiarios y recursos apalancados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riángulo 15">
            <a:extLst>
              <a:ext uri="{FF2B5EF4-FFF2-40B4-BE49-F238E27FC236}">
                <a16:creationId xmlns:a16="http://schemas.microsoft.com/office/drawing/2014/main" id="{C6DE8E86-5814-9C46-96E0-5D4E9EE2A463}"/>
              </a:ext>
            </a:extLst>
          </p:cNvPr>
          <p:cNvSpPr/>
          <p:nvPr/>
        </p:nvSpPr>
        <p:spPr>
          <a:xfrm rot="5400000">
            <a:off x="4435206" y="4286885"/>
            <a:ext cx="377953" cy="32582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7" name="Picture 2" descr="Presidenta Boluarte participa de la clausura del Consejo de Estado Regional  - ATV">
            <a:extLst>
              <a:ext uri="{FF2B5EF4-FFF2-40B4-BE49-F238E27FC236}">
                <a16:creationId xmlns:a16="http://schemas.microsoft.com/office/drawing/2014/main" id="{B5BD5F4C-7F45-DB48-B03A-B43D90390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8"/>
          <a:stretch/>
        </p:blipFill>
        <p:spPr bwMode="auto">
          <a:xfrm>
            <a:off x="4815623" y="2311975"/>
            <a:ext cx="1655538" cy="1676831"/>
          </a:xfrm>
          <a:prstGeom prst="ellips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463AF6C-7310-F444-B8AB-1F265130A9DE}"/>
              </a:ext>
            </a:extLst>
          </p:cNvPr>
          <p:cNvSpPr txBox="1"/>
          <p:nvPr/>
        </p:nvSpPr>
        <p:spPr>
          <a:xfrm>
            <a:off x="4815623" y="4260819"/>
            <a:ext cx="29237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C00000"/>
                </a:solidFill>
              </a:rPr>
              <a:t>2 ”Consejos de Estado Regional”</a:t>
            </a:r>
          </a:p>
          <a:p>
            <a:r>
              <a:rPr lang="es-ES" sz="1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Más de 20 compromisos y 50% de cumplimiento en el primero; destrabe de proyectos</a:t>
            </a:r>
          </a:p>
        </p:txBody>
      </p:sp>
    </p:spTree>
    <p:extLst>
      <p:ext uri="{BB962C8B-B14F-4D97-AF65-F5344CB8AC3E}">
        <p14:creationId xmlns:p14="http://schemas.microsoft.com/office/powerpoint/2010/main" val="32341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3A63985-285D-CD46-AE2A-3D714A3AEEDD}"/>
              </a:ext>
            </a:extLst>
          </p:cNvPr>
          <p:cNvSpPr/>
          <p:nvPr/>
        </p:nvSpPr>
        <p:spPr>
          <a:xfrm>
            <a:off x="1206499" y="1323399"/>
            <a:ext cx="6505360" cy="648072"/>
          </a:xfrm>
          <a:prstGeom prst="rect">
            <a:avLst/>
          </a:prstGeom>
        </p:spPr>
        <p:txBody>
          <a:bodyPr anchor="ctr" anchorCtr="0"/>
          <a:lstStyle/>
          <a:p>
            <a:r>
              <a:rPr lang="es-MX" sz="2000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¿QUÉ ESTAMOS HACIENDO? (2/2)</a:t>
            </a:r>
            <a:endParaRPr lang="es-ES" sz="2000" b="1" dirty="0">
              <a:solidFill>
                <a:srgbClr val="C0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" name="Rectángulo redondeado 7">
            <a:extLst>
              <a:ext uri="{FF2B5EF4-FFF2-40B4-BE49-F238E27FC236}">
                <a16:creationId xmlns:a16="http://schemas.microsoft.com/office/drawing/2014/main" id="{E4EDAF47-0026-1F4D-B342-3A42203EF2CB}"/>
              </a:ext>
            </a:extLst>
          </p:cNvPr>
          <p:cNvSpPr/>
          <p:nvPr/>
        </p:nvSpPr>
        <p:spPr>
          <a:xfrm>
            <a:off x="387644" y="1323399"/>
            <a:ext cx="734264" cy="6480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9" name="Triángulo 8">
            <a:extLst>
              <a:ext uri="{FF2B5EF4-FFF2-40B4-BE49-F238E27FC236}">
                <a16:creationId xmlns:a16="http://schemas.microsoft.com/office/drawing/2014/main" id="{99B3CC29-F15E-7A42-B044-DC891FA4C2A8}"/>
              </a:ext>
            </a:extLst>
          </p:cNvPr>
          <p:cNvSpPr/>
          <p:nvPr/>
        </p:nvSpPr>
        <p:spPr>
          <a:xfrm rot="5400000">
            <a:off x="1461337" y="2272929"/>
            <a:ext cx="283962" cy="26927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2AA24F3-5162-F548-AE5E-BDF4C98C7127}"/>
              </a:ext>
            </a:extLst>
          </p:cNvPr>
          <p:cNvSpPr txBox="1"/>
          <p:nvPr/>
        </p:nvSpPr>
        <p:spPr>
          <a:xfrm>
            <a:off x="1980101" y="2115179"/>
            <a:ext cx="8929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1600" b="1" dirty="0">
                <a:solidFill>
                  <a:schemeClr val="tx1"/>
                </a:solidFill>
              </a:rPr>
              <a:t>Presupuesto 2024 más descentralizado</a:t>
            </a: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Gobiernos regionales y locales concentran 36% del presupuesto 2024.</a:t>
            </a:r>
            <a:endParaRPr lang="es-MX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riángulo 11">
            <a:extLst>
              <a:ext uri="{FF2B5EF4-FFF2-40B4-BE49-F238E27FC236}">
                <a16:creationId xmlns:a16="http://schemas.microsoft.com/office/drawing/2014/main" id="{508793CF-5085-7F42-9FDA-1479E1B2E405}"/>
              </a:ext>
            </a:extLst>
          </p:cNvPr>
          <p:cNvSpPr/>
          <p:nvPr/>
        </p:nvSpPr>
        <p:spPr>
          <a:xfrm rot="5400000">
            <a:off x="1481428" y="3819701"/>
            <a:ext cx="283962" cy="26927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Triángulo 15">
            <a:extLst>
              <a:ext uri="{FF2B5EF4-FFF2-40B4-BE49-F238E27FC236}">
                <a16:creationId xmlns:a16="http://schemas.microsoft.com/office/drawing/2014/main" id="{C6DE8E86-5814-9C46-96E0-5D4E9EE2A463}"/>
              </a:ext>
            </a:extLst>
          </p:cNvPr>
          <p:cNvSpPr/>
          <p:nvPr/>
        </p:nvSpPr>
        <p:spPr>
          <a:xfrm rot="5400000">
            <a:off x="1481428" y="3023227"/>
            <a:ext cx="283962" cy="26927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20539C-C1DA-A160-4CDF-38F22C1A5EA8}"/>
              </a:ext>
            </a:extLst>
          </p:cNvPr>
          <p:cNvSpPr txBox="1"/>
          <p:nvPr/>
        </p:nvSpPr>
        <p:spPr>
          <a:xfrm>
            <a:off x="1980100" y="2865477"/>
            <a:ext cx="9444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1600" b="1" dirty="0">
                <a:solidFill>
                  <a:schemeClr val="tx1"/>
                </a:solidFill>
              </a:rPr>
              <a:t>Transferencia progresiva de órganos desconcentrados MINCUL</a:t>
            </a: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Acompañando y estableciendo lineamientos para el proceso.</a:t>
            </a:r>
            <a:endParaRPr lang="es-MX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1B1ABC-43C7-2A46-44D6-1F2D0E74898B}"/>
              </a:ext>
            </a:extLst>
          </p:cNvPr>
          <p:cNvSpPr txBox="1"/>
          <p:nvPr/>
        </p:nvSpPr>
        <p:spPr>
          <a:xfrm>
            <a:off x="1980100" y="3788074"/>
            <a:ext cx="9675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chemeClr val="tx1"/>
                </a:solidFill>
              </a:rPr>
              <a:t>Evaluación proceso descentralización  y revisión/ diseño de mecanismos de gestión descentralizada fiscal</a:t>
            </a:r>
          </a:p>
        </p:txBody>
      </p:sp>
      <p:sp>
        <p:nvSpPr>
          <p:cNvPr id="7" name="Triángulo 6">
            <a:extLst>
              <a:ext uri="{FF2B5EF4-FFF2-40B4-BE49-F238E27FC236}">
                <a16:creationId xmlns:a16="http://schemas.microsoft.com/office/drawing/2014/main" id="{85A314F5-00EE-5D1D-47D7-3F3280237108}"/>
              </a:ext>
            </a:extLst>
          </p:cNvPr>
          <p:cNvSpPr/>
          <p:nvPr/>
        </p:nvSpPr>
        <p:spPr>
          <a:xfrm rot="5400000">
            <a:off x="1492830" y="4687668"/>
            <a:ext cx="283962" cy="26927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07A41E-4399-5E8D-A6CC-CB7DF757A3AF}"/>
              </a:ext>
            </a:extLst>
          </p:cNvPr>
          <p:cNvSpPr txBox="1"/>
          <p:nvPr/>
        </p:nvSpPr>
        <p:spPr>
          <a:xfrm>
            <a:off x="1980101" y="4529918"/>
            <a:ext cx="9066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1600" b="1" dirty="0">
                <a:solidFill>
                  <a:schemeClr val="tx1"/>
                </a:solidFill>
              </a:rPr>
              <a:t>Mesas de desarrollo eficientes para el destrabe de proyectos y desarrollo de condiciones</a:t>
            </a: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Caylloma, Majes Siguas, Zona Económica de Desarrollo de Loreto, Chancay.</a:t>
            </a:r>
            <a:endParaRPr lang="es-MX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riángulo 10">
            <a:extLst>
              <a:ext uri="{FF2B5EF4-FFF2-40B4-BE49-F238E27FC236}">
                <a16:creationId xmlns:a16="http://schemas.microsoft.com/office/drawing/2014/main" id="{CB4BC708-D6EA-F7C3-A299-5C8CA572E854}"/>
              </a:ext>
            </a:extLst>
          </p:cNvPr>
          <p:cNvSpPr/>
          <p:nvPr/>
        </p:nvSpPr>
        <p:spPr>
          <a:xfrm rot="5400000">
            <a:off x="1492830" y="5401169"/>
            <a:ext cx="283962" cy="26927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FD5CF97-B35D-256F-6A07-A1422CEF607C}"/>
              </a:ext>
            </a:extLst>
          </p:cNvPr>
          <p:cNvSpPr txBox="1"/>
          <p:nvPr/>
        </p:nvSpPr>
        <p:spPr>
          <a:xfrm>
            <a:off x="1980100" y="5366529"/>
            <a:ext cx="92487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chemeClr val="tx1"/>
                </a:solidFill>
              </a:rPr>
              <a:t>Estrategia VRAEM Productivo como primer hito de desarrollo para territorios similares.</a:t>
            </a:r>
          </a:p>
        </p:txBody>
      </p:sp>
      <p:sp>
        <p:nvSpPr>
          <p:cNvPr id="20" name="Triángulo 19">
            <a:extLst>
              <a:ext uri="{FF2B5EF4-FFF2-40B4-BE49-F238E27FC236}">
                <a16:creationId xmlns:a16="http://schemas.microsoft.com/office/drawing/2014/main" id="{82B1654F-DD4C-0092-A3DE-DB174F46DF30}"/>
              </a:ext>
            </a:extLst>
          </p:cNvPr>
          <p:cNvSpPr/>
          <p:nvPr/>
        </p:nvSpPr>
        <p:spPr>
          <a:xfrm rot="5400000">
            <a:off x="1492830" y="6091058"/>
            <a:ext cx="283962" cy="26927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307830A-F2A8-5C19-CDC2-ACE3A9CE7CB4}"/>
              </a:ext>
            </a:extLst>
          </p:cNvPr>
          <p:cNvSpPr txBox="1"/>
          <p:nvPr/>
        </p:nvSpPr>
        <p:spPr>
          <a:xfrm>
            <a:off x="1980100" y="5906840"/>
            <a:ext cx="9248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1600" b="1" dirty="0">
                <a:solidFill>
                  <a:schemeClr val="tx1"/>
                </a:solidFill>
              </a:rPr>
              <a:t>Estrategia sistémica de fortalecimiento de capacidades</a:t>
            </a: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Miterritorio3.0 para impulsar la gestión descentralizada. </a:t>
            </a:r>
          </a:p>
        </p:txBody>
      </p:sp>
    </p:spTree>
    <p:extLst>
      <p:ext uri="{BB962C8B-B14F-4D97-AF65-F5344CB8AC3E}">
        <p14:creationId xmlns:p14="http://schemas.microsoft.com/office/powerpoint/2010/main" val="40158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{DB01FE26-AD4B-084C-BD90-E1FB4665824A}tf16401378</Template>
  <TotalTime>6324</TotalTime>
  <Words>892</Words>
  <Application>Microsoft Office PowerPoint</Application>
  <PresentationFormat>Panorámica</PresentationFormat>
  <Paragraphs>202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0" baseType="lpstr">
      <vt:lpstr>Wingdings 2</vt:lpstr>
      <vt:lpstr>Poppins</vt:lpstr>
      <vt:lpstr>Roboto</vt:lpstr>
      <vt:lpstr>Fira Sans Extra Condensed</vt:lpstr>
      <vt:lpstr>Fira Sans Extra Condensed Medium</vt:lpstr>
      <vt:lpstr>Arial</vt:lpstr>
      <vt:lpstr>Calibri</vt:lpstr>
      <vt:lpstr>Arial Black</vt:lpstr>
      <vt:lpstr>Candara</vt:lpstr>
      <vt:lpstr>Raavi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S/1446 millones</dc:title>
  <dc:creator>OPII 04</dc:creator>
  <cp:lastModifiedBy>Paul Werner Caiguaray Perez</cp:lastModifiedBy>
  <cp:revision>89</cp:revision>
  <dcterms:created xsi:type="dcterms:W3CDTF">2023-06-26T18:00:44Z</dcterms:created>
  <dcterms:modified xsi:type="dcterms:W3CDTF">2023-09-12T18:25:41Z</dcterms:modified>
</cp:coreProperties>
</file>