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0" r:id="rId2"/>
    <p:sldId id="553" r:id="rId3"/>
    <p:sldId id="542" r:id="rId4"/>
    <p:sldId id="549" r:id="rId5"/>
    <p:sldId id="548" r:id="rId6"/>
    <p:sldId id="550" r:id="rId7"/>
    <p:sldId id="543" r:id="rId8"/>
    <p:sldId id="557" r:id="rId9"/>
    <p:sldId id="551" r:id="rId10"/>
    <p:sldId id="456" r:id="rId11"/>
    <p:sldId id="555" r:id="rId12"/>
    <p:sldId id="558" r:id="rId13"/>
    <p:sldId id="559" r:id="rId14"/>
    <p:sldId id="560" r:id="rId15"/>
    <p:sldId id="561" r:id="rId16"/>
    <p:sldId id="556" r:id="rId17"/>
    <p:sldId id="554" r:id="rId18"/>
  </p:sldIdLst>
  <p:sldSz cx="12192000" cy="6858000"/>
  <p:notesSz cx="6858000" cy="9926638"/>
  <p:custShowLst>
    <p:custShow name="Presentación personalizada 1" id="0">
      <p:sldLst/>
    </p:custShow>
    <p:custShow name="dominicos" id="1">
      <p:sldLst/>
    </p:custShow>
    <p:custShow name="28julio" id="2">
      <p:sldLst/>
    </p:custShow>
    <p:custShow name="mariategui" id="3">
      <p:sldLst/>
    </p:custShow>
    <p:custShow name="huaylas" id="4">
      <p:sldLst/>
    </p:custShow>
    <p:custShow name="parinacochas" id="5">
      <p:sldLst/>
    </p:custShow>
    <p:custShow name="Angamos" id="6">
      <p:sldLst/>
    </p:custShow>
    <p:custShow name="Solnaranjal" id="7">
      <p:sldLst/>
    </p:custShow>
    <p:custShow name="granda" id="8">
      <p:sldLst/>
    </p:custShow>
    <p:custShow name="zepita" id="9">
      <p:sldLst/>
    </p:custShow>
    <p:custShow name="huaycoloro" id="10">
      <p:sldLst/>
    </p:custShow>
    <p:custShow name="14bocatomas" id="11">
      <p:sldLst/>
    </p:custShow>
    <p:custShow name="izaguirre" id="12">
      <p:sldLst/>
    </p:custShow>
    <p:custShow name="salaverry" id="13">
      <p:sldLst/>
    </p:custShow>
    <p:custShow name="caceres" id="14">
      <p:sldLst/>
    </p:custShow>
  </p:custShow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puter" initials="C" lastIdx="2" clrIdx="0"/>
  <p:cmAuthor id="2" name="Christian Hualpa Colonio" initials="CHC" lastIdx="1" clrIdx="1">
    <p:extLst>
      <p:ext uri="{19B8F6BF-5375-455C-9EA6-DF929625EA0E}">
        <p15:presenceInfo xmlns:p15="http://schemas.microsoft.com/office/powerpoint/2012/main" userId="45b7f0061f74a0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36D68"/>
    <a:srgbClr val="FFFFFF"/>
    <a:srgbClr val="FFFF00"/>
    <a:srgbClr val="F54F05"/>
    <a:srgbClr val="95B3D7"/>
    <a:srgbClr val="EAB200"/>
    <a:srgbClr val="4F81BD"/>
    <a:srgbClr val="FFD961"/>
    <a:srgbClr val="FFE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6433" autoAdjust="0"/>
  </p:normalViewPr>
  <p:slideViewPr>
    <p:cSldViewPr snapToGrid="0">
      <p:cViewPr varScale="1">
        <p:scale>
          <a:sx n="68" d="100"/>
          <a:sy n="68" d="100"/>
        </p:scale>
        <p:origin x="96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BDB40-2212-4135-B837-9B08990A5D79}" type="datetimeFigureOut">
              <a:rPr lang="es-PE" smtClean="0"/>
              <a:t>19/09/2022</a:t>
            </a:fld>
            <a:endParaRPr lang="es-PE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30EA4-84A2-4082-B332-C54DCD1BFBD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5229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A3AB0-556A-4792-9942-8D03CF25D7CB}" type="datetimeFigureOut">
              <a:rPr lang="es-PE" smtClean="0"/>
              <a:t>19/09/2022</a:t>
            </a:fld>
            <a:endParaRPr lang="es-PE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3C78A-F14E-4E19-BB31-E0496468B553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3423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47643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11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0644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16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89194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17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2950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6026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166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463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6119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68631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8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7514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30519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C78A-F14E-4E19-BB31-E0496468B553}" type="slidenum">
              <a:rPr lang="es-PE" smtClean="0"/>
              <a:t>10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7488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1" y="0"/>
            <a:ext cx="3983767" cy="6778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/>
          </a:p>
        </p:txBody>
      </p:sp>
      <p:pic>
        <p:nvPicPr>
          <p:cNvPr id="9" name="Picture 13" descr="Logotip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9969" y="178288"/>
            <a:ext cx="3226747" cy="32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logoMMLN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33"/>
          <a:stretch/>
        </p:blipFill>
        <p:spPr bwMode="auto">
          <a:xfrm>
            <a:off x="0" y="2227"/>
            <a:ext cx="3983765" cy="67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 userDrawn="1"/>
        </p:nvSpPr>
        <p:spPr>
          <a:xfrm>
            <a:off x="8156895" y="0"/>
            <a:ext cx="4032448" cy="67786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/>
          </a:p>
        </p:txBody>
      </p:sp>
      <p:sp>
        <p:nvSpPr>
          <p:cNvPr id="20" name="5 CuadroTexto"/>
          <p:cNvSpPr txBox="1"/>
          <p:nvPr userDrawn="1"/>
        </p:nvSpPr>
        <p:spPr>
          <a:xfrm>
            <a:off x="8179520" y="178288"/>
            <a:ext cx="399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800" dirty="0">
                <a:solidFill>
                  <a:srgbClr val="002060"/>
                </a:solidFill>
                <a:latin typeface="Arial Black" panose="020B0A04020102020204" pitchFamily="34" charset="0"/>
              </a:rPr>
              <a:t>PROYECTOS SMP </a:t>
            </a:r>
          </a:p>
        </p:txBody>
      </p:sp>
      <p:sp>
        <p:nvSpPr>
          <p:cNvPr id="21" name="20 Rectángulo"/>
          <p:cNvSpPr/>
          <p:nvPr userDrawn="1"/>
        </p:nvSpPr>
        <p:spPr>
          <a:xfrm>
            <a:off x="3983765" y="0"/>
            <a:ext cx="4173128" cy="67786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36930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D2597-1FE3-4321-B82D-3DBB744FE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818439-FAC2-42C0-ABF2-E871894C3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4E5460-0B3E-42EE-8DFB-711BD391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F2F-AA4F-42D5-B6E9-F71CE4659506}" type="datetimeFigureOut">
              <a:rPr lang="es-PE" smtClean="0"/>
              <a:t>19/09/2022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3C8BA7-2834-416C-833D-346E64F8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A8DE0C-6B1B-4C86-A475-2FE34614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7696-D2E4-4462-9136-127863C0662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0091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1143889" y="2853690"/>
            <a:ext cx="9904221" cy="11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18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A740D-E44E-47CE-B85B-0D46AFAF9A8A}" type="datetimeFigureOut">
              <a:rPr lang="es-PE" smtClean="0"/>
              <a:t>19/09/2022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ACF06-7B87-416E-87AE-7E77B860D43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8519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mp"/><Relationship Id="rId3" Type="http://schemas.openxmlformats.org/officeDocument/2006/relationships/image" Target="../media/image7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27.tm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BAF8AE-6FA2-4B12-A43B-8FAF5491C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0263"/>
          <a:stretch/>
        </p:blipFill>
        <p:spPr>
          <a:xfrm>
            <a:off x="-70338" y="-79131"/>
            <a:ext cx="12344400" cy="466269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6AA398-F5C9-421A-849E-E4838227FBB5}"/>
              </a:ext>
            </a:extLst>
          </p:cNvPr>
          <p:cNvSpPr/>
          <p:nvPr/>
        </p:nvSpPr>
        <p:spPr>
          <a:xfrm>
            <a:off x="0" y="4583564"/>
            <a:ext cx="12192000" cy="2371725"/>
          </a:xfrm>
          <a:prstGeom prst="rect">
            <a:avLst/>
          </a:prstGeom>
          <a:solidFill>
            <a:srgbClr val="05A4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dirty="0"/>
          </a:p>
        </p:txBody>
      </p:sp>
      <p:pic>
        <p:nvPicPr>
          <p:cNvPr id="7" name="3 Imagen">
            <a:extLst>
              <a:ext uri="{FF2B5EF4-FFF2-40B4-BE49-F238E27FC236}">
                <a16:creationId xmlns:a16="http://schemas.microsoft.com/office/drawing/2014/main" id="{F53335CA-D672-4AF0-B9D3-9A7E54342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8" t="10449" r="14462" b="23292"/>
          <a:stretch/>
        </p:blipFill>
        <p:spPr>
          <a:xfrm>
            <a:off x="870328" y="2655045"/>
            <a:ext cx="2849450" cy="269407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E66C0D1-2ECF-4FF3-9F57-9D1D1C9E69DD}"/>
              </a:ext>
            </a:extLst>
          </p:cNvPr>
          <p:cNvSpPr/>
          <p:nvPr/>
        </p:nvSpPr>
        <p:spPr>
          <a:xfrm>
            <a:off x="943356" y="5670501"/>
            <a:ext cx="2849450" cy="569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9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B3142360-D93C-4E28-9A3D-72504645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56" y="5670500"/>
            <a:ext cx="2849450" cy="56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curvada hacia la izquierda 25">
            <a:extLst>
              <a:ext uri="{FF2B5EF4-FFF2-40B4-BE49-F238E27FC236}">
                <a16:creationId xmlns:a16="http://schemas.microsoft.com/office/drawing/2014/main" id="{5D030A95-27F9-4453-A686-4DFC64CC2FBB}"/>
              </a:ext>
            </a:extLst>
          </p:cNvPr>
          <p:cNvSpPr/>
          <p:nvPr/>
        </p:nvSpPr>
        <p:spPr>
          <a:xfrm rot="17298511" flipH="1">
            <a:off x="4998041" y="-4021774"/>
            <a:ext cx="2177216" cy="15407885"/>
          </a:xfrm>
          <a:prstGeom prst="curvedLeftArrow">
            <a:avLst>
              <a:gd name="adj1" fmla="val 34054"/>
              <a:gd name="adj2" fmla="val 116479"/>
              <a:gd name="adj3" fmla="val 0"/>
            </a:avLst>
          </a:prstGeom>
          <a:solidFill>
            <a:srgbClr val="53D2FF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s-PE" dirty="0"/>
          </a:p>
        </p:txBody>
      </p:sp>
      <p:sp>
        <p:nvSpPr>
          <p:cNvPr id="12" name="Flecha curvada hacia la izquierda 27">
            <a:extLst>
              <a:ext uri="{FF2B5EF4-FFF2-40B4-BE49-F238E27FC236}">
                <a16:creationId xmlns:a16="http://schemas.microsoft.com/office/drawing/2014/main" id="{105C564C-578C-485E-A37D-38F73AA0618D}"/>
              </a:ext>
            </a:extLst>
          </p:cNvPr>
          <p:cNvSpPr/>
          <p:nvPr/>
        </p:nvSpPr>
        <p:spPr>
          <a:xfrm rot="4962647" flipV="1">
            <a:off x="4622426" y="-3625233"/>
            <a:ext cx="2947146" cy="13787122"/>
          </a:xfrm>
          <a:prstGeom prst="curvedLeftArrow">
            <a:avLst>
              <a:gd name="adj1" fmla="val 20631"/>
              <a:gd name="adj2" fmla="val 20631"/>
              <a:gd name="adj3" fmla="val 6520"/>
            </a:avLst>
          </a:prstGeom>
          <a:solidFill>
            <a:srgbClr val="036D68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s-PE" dirty="0"/>
          </a:p>
        </p:txBody>
      </p:sp>
      <p:sp>
        <p:nvSpPr>
          <p:cNvPr id="13" name="Flecha curvada hacia la izquierda 26">
            <a:extLst>
              <a:ext uri="{FF2B5EF4-FFF2-40B4-BE49-F238E27FC236}">
                <a16:creationId xmlns:a16="http://schemas.microsoft.com/office/drawing/2014/main" id="{F8BC1364-DD67-4A6C-B99D-8E386FBC3636}"/>
              </a:ext>
            </a:extLst>
          </p:cNvPr>
          <p:cNvSpPr/>
          <p:nvPr/>
        </p:nvSpPr>
        <p:spPr>
          <a:xfrm rot="6346111" flipH="1" flipV="1">
            <a:off x="4442643" y="-3297545"/>
            <a:ext cx="2973582" cy="13738779"/>
          </a:xfrm>
          <a:prstGeom prst="curvedLeftArrow">
            <a:avLst>
              <a:gd name="adj1" fmla="val 58200"/>
              <a:gd name="adj2" fmla="val 20631"/>
              <a:gd name="adj3" fmla="val 0"/>
            </a:avLst>
          </a:prstGeom>
          <a:solidFill>
            <a:schemeClr val="bg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s-PE" dirty="0"/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AA14D669-C2C9-4486-B219-EADCE18C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259" y="4953818"/>
            <a:ext cx="73521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s-PE" b="1" dirty="0">
                <a:solidFill>
                  <a:schemeClr val="bg1"/>
                </a:solidFill>
                <a:latin typeface="Calibri titulos"/>
              </a:rPr>
              <a:t>PI “CREACION DE LA INFRAESTRUCTURA VIAL Y PEATONAL DE LA AV. PROLONGACION NARANJAL-TRAMO: AV. CANTA CALLAO-AV. PARAMONGA, DISTRITO DE SAN MARTIN DE PORRES-LIMA-LIMA, CON CUI N°2354775</a:t>
            </a:r>
            <a:endParaRPr lang="es-ES" altLang="es-PE" b="1" dirty="0">
              <a:solidFill>
                <a:schemeClr val="bg1"/>
              </a:solidFill>
              <a:latin typeface="Calibri titulos"/>
            </a:endParaRPr>
          </a:p>
        </p:txBody>
      </p:sp>
    </p:spTree>
    <p:extLst>
      <p:ext uri="{BB962C8B-B14F-4D97-AF65-F5344CB8AC3E}">
        <p14:creationId xmlns:p14="http://schemas.microsoft.com/office/powerpoint/2010/main" val="31350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5742" y="56"/>
            <a:ext cx="12192000" cy="80355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0066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99784" y="849294"/>
            <a:ext cx="49504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u="sng" dirty="0"/>
              <a:t>AFECTACIONES PREDIALES</a:t>
            </a:r>
          </a:p>
          <a:p>
            <a:pPr algn="just"/>
            <a:r>
              <a:rPr lang="es-PE" sz="1400" dirty="0">
                <a:latin typeface="Arial" panose="020B0604020202020204" pitchFamily="34" charset="0"/>
              </a:rPr>
              <a:t>AL INICIO DEL PROYECTO SE HAN IDENTIFICADO 06 PROPIEDADES QUE ESTÁN EN LA VÍA COMO AFECTACIONES , (04 lotes están en  2 carriles  y 02 están en 1 ½ carril).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  <a:p>
            <a:pPr algn="just"/>
            <a:r>
              <a:rPr lang="es-PE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Este proyecto cuenta con cuatro (04) predios en proceso de transferencia a favor de la Municipalidad Metropolitana de Lima por trato directo y </a:t>
            </a:r>
            <a:r>
              <a:rPr lang="es-P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dos (02) que serían materia de expropiación</a:t>
            </a:r>
            <a:r>
              <a:rPr lang="es-PE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justificando la necesidad de la misma en coadyuvar al desarrollo económico y social de todo Lima, mejorando las condiciones de vida de los residentes de la zona afectada y de los usuarios vehiculares, garantizando adecuadas condiciones de transitabilidad vehicular y peatonal en la Avenida Prolongación Naranjal, tramo: Avenida Canta Callao -Avenida Paramonga, Distrito de San Martín de Parres</a:t>
            </a:r>
            <a:endParaRPr lang="es-PE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25A3FD-7458-427C-B74E-422D2D1507D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3493" r="18657" b="8249"/>
          <a:stretch/>
        </p:blipFill>
        <p:spPr>
          <a:xfrm>
            <a:off x="5425612" y="821671"/>
            <a:ext cx="6067954" cy="552119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E585614-08BB-44A6-969A-3B5DAC9EE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172750"/>
              </p:ext>
            </p:extLst>
          </p:nvPr>
        </p:nvGraphicFramePr>
        <p:xfrm>
          <a:off x="275367" y="4898091"/>
          <a:ext cx="4950460" cy="1110615"/>
        </p:xfrm>
        <a:graphic>
          <a:graphicData uri="http://schemas.openxmlformats.org/drawingml/2006/table">
            <a:tbl>
              <a:tblPr firstRow="1" firstCol="1" bandRow="1"/>
              <a:tblGrid>
                <a:gridCol w="629920">
                  <a:extLst>
                    <a:ext uri="{9D8B030D-6E8A-4147-A177-3AD203B41FA5}">
                      <a16:colId xmlns:a16="http://schemas.microsoft.com/office/drawing/2014/main" val="1204891045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1868548747"/>
                    </a:ext>
                  </a:extLst>
                </a:gridCol>
                <a:gridCol w="449580">
                  <a:extLst>
                    <a:ext uri="{9D8B030D-6E8A-4147-A177-3AD203B41FA5}">
                      <a16:colId xmlns:a16="http://schemas.microsoft.com/office/drawing/2014/main" val="3973167554"/>
                    </a:ext>
                  </a:extLst>
                </a:gridCol>
                <a:gridCol w="2437765">
                  <a:extLst>
                    <a:ext uri="{9D8B030D-6E8A-4147-A177-3AD203B41FA5}">
                      <a16:colId xmlns:a16="http://schemas.microsoft.com/office/drawing/2014/main" val="30090327"/>
                    </a:ext>
                  </a:extLst>
                </a:gridCol>
                <a:gridCol w="802640">
                  <a:extLst>
                    <a:ext uri="{9D8B030D-6E8A-4147-A177-3AD203B41FA5}">
                      <a16:colId xmlns:a16="http://schemas.microsoft.com/office/drawing/2014/main" val="2925167984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CODIGO DE INMUEBLE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PARTIDA REGISTRAL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PROPIETARIOS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ESTADO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598756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LIM-TA-005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12089531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135 m2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PE" sz="9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JAIME MARCOS VILLANUEVA ENRIQUEZ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9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MARISOL VERÓNICA VALVERDE MANRIQUE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 MATERIA DE EXPROPIACION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64376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LIM-TA-006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12089530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135 M2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PE" sz="9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JAIME MARCOS VILLANUEVA ENRIQUEZ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9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MARISOL VERÓNICA VALVERDE MANRIQUE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252536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9210262" y="2690191"/>
            <a:ext cx="1842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>
                <a:latin typeface="Arial Black" panose="020B0A04020102020204" pitchFamily="34" charset="0"/>
              </a:rPr>
              <a:t>AFECTACIONES LIBERADAS</a:t>
            </a:r>
          </a:p>
        </p:txBody>
      </p:sp>
      <p:sp>
        <p:nvSpPr>
          <p:cNvPr id="3" name="Elipse 2"/>
          <p:cNvSpPr/>
          <p:nvPr/>
        </p:nvSpPr>
        <p:spPr>
          <a:xfrm rot="2282086">
            <a:off x="7756542" y="3181270"/>
            <a:ext cx="1753849" cy="759177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8898930" y="2905634"/>
            <a:ext cx="311332" cy="27326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7056878" y="1625533"/>
            <a:ext cx="1842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>
                <a:latin typeface="Arial Black" panose="020B0A04020102020204" pitchFamily="34" charset="0"/>
              </a:rPr>
              <a:t>AFECTACIONES FALTA LIBERAR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7708888" y="2263515"/>
            <a:ext cx="41027" cy="51492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6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5742" y="56"/>
            <a:ext cx="12192000" cy="80355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0066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492690" y="845921"/>
            <a:ext cx="60750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AFECTACIONES PREDIALES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MX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12" name="Rectángulo 11"/>
          <p:cNvSpPr/>
          <p:nvPr/>
        </p:nvSpPr>
        <p:spPr>
          <a:xfrm>
            <a:off x="858368" y="1607174"/>
            <a:ext cx="10652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6410D5-8137-4353-B8C1-F5DC6D01A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" y="1335561"/>
            <a:ext cx="4508554" cy="44160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CBDBC0-4D63-4EFB-8774-CAE0F767DD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8628" r="1" b="44034"/>
          <a:stretch/>
        </p:blipFill>
        <p:spPr>
          <a:xfrm>
            <a:off x="5891134" y="1206254"/>
            <a:ext cx="5619547" cy="390718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449BB9-4FA9-4F17-BB82-4C2A57211D95}"/>
              </a:ext>
            </a:extLst>
          </p:cNvPr>
          <p:cNvSpPr txBox="1"/>
          <p:nvPr/>
        </p:nvSpPr>
        <p:spPr>
          <a:xfrm>
            <a:off x="817422" y="5806803"/>
            <a:ext cx="3820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i="1" dirty="0"/>
              <a:t>Predios en transferencia a la municipalidad de lima.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CDD476F-BB1F-4134-A32C-4EE36982F698}"/>
              </a:ext>
            </a:extLst>
          </p:cNvPr>
          <p:cNvSpPr txBox="1"/>
          <p:nvPr/>
        </p:nvSpPr>
        <p:spPr>
          <a:xfrm>
            <a:off x="7030804" y="5787254"/>
            <a:ext cx="382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i="1" u="sng" dirty="0"/>
              <a:t>Predios en materia de expropiación. 02 LOTES DE 9 X 15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879BB344-D0BF-400E-BE27-EC5A2717DA85}"/>
              </a:ext>
            </a:extLst>
          </p:cNvPr>
          <p:cNvSpPr/>
          <p:nvPr/>
        </p:nvSpPr>
        <p:spPr>
          <a:xfrm>
            <a:off x="2796466" y="3630967"/>
            <a:ext cx="1091953" cy="1988598"/>
          </a:xfrm>
          <a:custGeom>
            <a:avLst/>
            <a:gdLst>
              <a:gd name="connsiteX0" fmla="*/ 0 w 1091953"/>
              <a:gd name="connsiteY0" fmla="*/ 88777 h 1988598"/>
              <a:gd name="connsiteX1" fmla="*/ 506027 w 1091953"/>
              <a:gd name="connsiteY1" fmla="*/ 0 h 1988598"/>
              <a:gd name="connsiteX2" fmla="*/ 1091953 w 1091953"/>
              <a:gd name="connsiteY2" fmla="*/ 1988598 h 1988598"/>
              <a:gd name="connsiteX3" fmla="*/ 0 w 1091953"/>
              <a:gd name="connsiteY3" fmla="*/ 88777 h 198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953" h="1988598">
                <a:moveTo>
                  <a:pt x="0" y="88777"/>
                </a:moveTo>
                <a:lnTo>
                  <a:pt x="506027" y="0"/>
                </a:lnTo>
                <a:lnTo>
                  <a:pt x="1091953" y="1988598"/>
                </a:lnTo>
                <a:lnTo>
                  <a:pt x="0" y="88777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8D3B6726-E616-4479-97C2-1AABC6AE4D77}"/>
              </a:ext>
            </a:extLst>
          </p:cNvPr>
          <p:cNvSpPr/>
          <p:nvPr/>
        </p:nvSpPr>
        <p:spPr>
          <a:xfrm>
            <a:off x="2530136" y="2337548"/>
            <a:ext cx="572828" cy="593875"/>
          </a:xfrm>
          <a:custGeom>
            <a:avLst/>
            <a:gdLst>
              <a:gd name="connsiteX0" fmla="*/ 0 w 532660"/>
              <a:gd name="connsiteY0" fmla="*/ 399495 h 426128"/>
              <a:gd name="connsiteX1" fmla="*/ 532660 w 532660"/>
              <a:gd name="connsiteY1" fmla="*/ 426128 h 426128"/>
              <a:gd name="connsiteX2" fmla="*/ 488272 w 532660"/>
              <a:gd name="connsiteY2" fmla="*/ 44389 h 426128"/>
              <a:gd name="connsiteX3" fmla="*/ 53266 w 532660"/>
              <a:gd name="connsiteY3" fmla="*/ 0 h 426128"/>
              <a:gd name="connsiteX4" fmla="*/ 0 w 532660"/>
              <a:gd name="connsiteY4" fmla="*/ 399495 h 4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660" h="426128">
                <a:moveTo>
                  <a:pt x="0" y="399495"/>
                </a:moveTo>
                <a:lnTo>
                  <a:pt x="532660" y="426128"/>
                </a:lnTo>
                <a:lnTo>
                  <a:pt x="488272" y="44389"/>
                </a:lnTo>
                <a:lnTo>
                  <a:pt x="53266" y="0"/>
                </a:lnTo>
                <a:lnTo>
                  <a:pt x="0" y="399495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D5136A4D-5DB6-416A-99C0-20B219C678B3}"/>
              </a:ext>
            </a:extLst>
          </p:cNvPr>
          <p:cNvSpPr/>
          <p:nvPr/>
        </p:nvSpPr>
        <p:spPr>
          <a:xfrm>
            <a:off x="8647923" y="3617070"/>
            <a:ext cx="585926" cy="939940"/>
          </a:xfrm>
          <a:custGeom>
            <a:avLst/>
            <a:gdLst>
              <a:gd name="connsiteX0" fmla="*/ 8877 w 585926"/>
              <a:gd name="connsiteY0" fmla="*/ 0 h 514905"/>
              <a:gd name="connsiteX1" fmla="*/ 8877 w 585926"/>
              <a:gd name="connsiteY1" fmla="*/ 0 h 514905"/>
              <a:gd name="connsiteX2" fmla="*/ 523782 w 585926"/>
              <a:gd name="connsiteY2" fmla="*/ 0 h 514905"/>
              <a:gd name="connsiteX3" fmla="*/ 585926 w 585926"/>
              <a:gd name="connsiteY3" fmla="*/ 514905 h 514905"/>
              <a:gd name="connsiteX4" fmla="*/ 0 w 585926"/>
              <a:gd name="connsiteY4" fmla="*/ 506027 h 514905"/>
              <a:gd name="connsiteX5" fmla="*/ 8877 w 585926"/>
              <a:gd name="connsiteY5" fmla="*/ 0 h 51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26" h="514905">
                <a:moveTo>
                  <a:pt x="8877" y="0"/>
                </a:moveTo>
                <a:lnTo>
                  <a:pt x="8877" y="0"/>
                </a:lnTo>
                <a:lnTo>
                  <a:pt x="523782" y="0"/>
                </a:lnTo>
                <a:lnTo>
                  <a:pt x="585926" y="514905"/>
                </a:lnTo>
                <a:lnTo>
                  <a:pt x="0" y="506027"/>
                </a:lnTo>
                <a:lnTo>
                  <a:pt x="8877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203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96CBEA-A4CE-7705-69AE-D2B3AE59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8" y="42390"/>
            <a:ext cx="5106113" cy="6773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B3CBF3-3F95-5A49-41CC-91D6A4A75F23}"/>
              </a:ext>
            </a:extLst>
          </p:cNvPr>
          <p:cNvSpPr txBox="1"/>
          <p:nvPr/>
        </p:nvSpPr>
        <p:spPr>
          <a:xfrm>
            <a:off x="6096001" y="2166423"/>
            <a:ext cx="5641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 través del Oficio 046-2022-MML-ALC el Alcalde Metropolitano remite la iniciativa legislativa aprobada por el Concejo Metropolitano de la MML.</a:t>
            </a:r>
          </a:p>
          <a:p>
            <a:endParaRPr lang="es-MX" dirty="0"/>
          </a:p>
          <a:p>
            <a:r>
              <a:rPr lang="es-MX" dirty="0"/>
              <a:t>El Concejo Metropolitano aprobó mediante AC 226-2022 la iniciativa legislativa a fin de que por Ley se declare de necesidad pública la expropiación de bienes inmuebles ubicados en la Av. Prolongación Naranjal.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3449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05E401-D7F2-7BD8-6B3B-A0B62554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12" y="290074"/>
            <a:ext cx="4429743" cy="62778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39D8AA-63C6-3524-B66E-DABB1C21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80" y="3545292"/>
            <a:ext cx="6705600" cy="1933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3838006-540E-AC00-508F-9AE8FB214A23}"/>
              </a:ext>
            </a:extLst>
          </p:cNvPr>
          <p:cNvSpPr txBox="1"/>
          <p:nvPr/>
        </p:nvSpPr>
        <p:spPr>
          <a:xfrm>
            <a:off x="5584872" y="1618012"/>
            <a:ext cx="6091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La iniciativa legislativa tiene como finalidad la </a:t>
            </a:r>
            <a:r>
              <a:rPr lang="es-MX" b="1" dirty="0">
                <a:solidFill>
                  <a:srgbClr val="FF0000"/>
                </a:solidFill>
              </a:rPr>
              <a:t>liberación de dos (02) predios debidamente identificados en el AC 226-2022 </a:t>
            </a:r>
            <a:r>
              <a:rPr lang="es-MX" dirty="0"/>
              <a:t>aprobado por el Concejo Metropolitano de la MML. Tal como se puede apreciar en la redacción del citado AC.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62602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595E300-2188-8DF9-C414-8602E578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51" y="0"/>
            <a:ext cx="5145864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04C597-FACD-131E-39E8-5C2D5B84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46" y="3052684"/>
            <a:ext cx="6168800" cy="26823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8534FB-103C-7302-E9D3-7B5B30E09758}"/>
              </a:ext>
            </a:extLst>
          </p:cNvPr>
          <p:cNvSpPr txBox="1"/>
          <p:nvPr/>
        </p:nvSpPr>
        <p:spPr>
          <a:xfrm>
            <a:off x="6414868" y="787788"/>
            <a:ext cx="5208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El Concejo Metropolitano de la MML aprobó mediante AC 334-2021 </a:t>
            </a:r>
            <a:r>
              <a:rPr lang="es-MX" b="1" dirty="0">
                <a:solidFill>
                  <a:srgbClr val="FF0000"/>
                </a:solidFill>
              </a:rPr>
              <a:t>transferir 2 539 362 de soles </a:t>
            </a:r>
            <a:r>
              <a:rPr lang="es-MX" dirty="0"/>
              <a:t>al PGRLM </a:t>
            </a:r>
            <a:r>
              <a:rPr lang="es-MX" b="1" dirty="0">
                <a:solidFill>
                  <a:srgbClr val="FF0000"/>
                </a:solidFill>
              </a:rPr>
              <a:t>para la liberación de predios </a:t>
            </a:r>
            <a:r>
              <a:rPr lang="es-MX" dirty="0"/>
              <a:t>en la Av. Prolongación Naranjal, tal como se evidencia en los cuadros: 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0609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402781-B3FB-81D9-470E-9DC47FFD5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6" y="294837"/>
            <a:ext cx="4629796" cy="6268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94F5F3-3F8D-7EAF-ABD1-3C93F7A6F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331" y="2629326"/>
            <a:ext cx="6543033" cy="3343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0B2B1E-2D73-E04D-A56E-3CD36D84CBBA}"/>
              </a:ext>
            </a:extLst>
          </p:cNvPr>
          <p:cNvSpPr txBox="1"/>
          <p:nvPr/>
        </p:nvSpPr>
        <p:spPr>
          <a:xfrm>
            <a:off x="5598940" y="1097280"/>
            <a:ext cx="634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La unidad ejecutora (PGRLM) del proyecto de la Av. Prolongación Naranjal </a:t>
            </a:r>
            <a:r>
              <a:rPr lang="es-MX" b="1" dirty="0">
                <a:solidFill>
                  <a:srgbClr val="FF0000"/>
                </a:solidFill>
              </a:rPr>
              <a:t>cuenta con el presupuesto necesario asignado </a:t>
            </a:r>
            <a:r>
              <a:rPr lang="es-MX" dirty="0"/>
              <a:t>para cumplir con el pago del justiprecio determinado por el MVCS. Conforme se puede apreciar del informe del área de presupuesto.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1611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5742" y="56"/>
            <a:ext cx="12192000" cy="80355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0066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858368" y="957171"/>
            <a:ext cx="104752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CONCLUSIONES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MX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12" name="Rectángulo 11"/>
          <p:cNvSpPr/>
          <p:nvPr/>
        </p:nvSpPr>
        <p:spPr>
          <a:xfrm>
            <a:off x="858368" y="1607174"/>
            <a:ext cx="106523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b="1" dirty="0"/>
              <a:t>AL INICIO DEL PROYECTO SE HAN IDENTIFICADO 06 PROPIEDADES QUE ESTÁN EN LA VÍA COMO AFECTACIONES , (04 lotes están en  2 carriles  y 02 están en 1 ½ carril)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/>
              <a:t>A la fecha de un total de 06 lotes el PGRLM, ha venido realizando los procedimientos establecido en el TUO del Decreto legislativo 1192, que aprueba la Ley del Marco de Adquisición y Expropiación de Inmuebles, se ha realizado el procedimiento de Adquisición de inmuebles </a:t>
            </a:r>
            <a:r>
              <a:rPr lang="es-PE" b="1" dirty="0"/>
              <a:t>bajo el Trato Directo 04 predios (propiedades que están a nombre de la MML, que son viviendas) </a:t>
            </a:r>
            <a:r>
              <a:rPr lang="es-PE" dirty="0"/>
              <a:t>quedando 02 predios aun en negociación.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/>
              <a:t>Con la finalidad de asegurar la ejecución del proyecto de inversión se requiere </a:t>
            </a:r>
            <a:r>
              <a:rPr lang="es-PE" b="1" dirty="0"/>
              <a:t>OBTENER  LA “LEY QUE DECLARA DE NECESIDAD PÚBLICA E INTERÉS NACIONAL LA EXPROPIACIÓN DE BIENES INMUEBLES AFECTADOS POR LA INFRAESTRUCTURA VIAL Y PEATONAL DE LA AV. PROLONGACIÓN NARANJAL, TRAMO AV. CANTA CALLAO-AV. PARAMONGA, DISTRITO DE SAN MARTIN DE PORRES – LIMA.  </a:t>
            </a:r>
            <a:r>
              <a:rPr lang="es-PE" dirty="0"/>
              <a:t>A fin de continuar con los trámites del </a:t>
            </a:r>
            <a:r>
              <a:rPr lang="es-PE" dirty="0" err="1"/>
              <a:t>DLeg</a:t>
            </a:r>
            <a:r>
              <a:rPr lang="es-PE" dirty="0"/>
              <a:t> 1192 en caso no se logre liberar las afectaciones en la vía mediante trato directo</a:t>
            </a:r>
            <a:r>
              <a:rPr lang="es-PE" b="1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8093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5742" y="56"/>
            <a:ext cx="12192000" cy="80355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0066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Logotip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6463" y="1844824"/>
            <a:ext cx="433907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2209798" y="335122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dirty="0">
                <a:solidFill>
                  <a:schemeClr val="accent1"/>
                </a:solidFill>
                <a:latin typeface="Arial Black" panose="020B0A04020102020204" pitchFamily="34" charset="0"/>
              </a:rPr>
              <a:t>GRACIAS</a:t>
            </a:r>
            <a:br>
              <a:rPr lang="es-PE" dirty="0">
                <a:latin typeface="Arial Black" panose="020B0A04020102020204" pitchFamily="34" charset="0"/>
              </a:rPr>
            </a:br>
            <a:endParaRPr lang="es-PE" sz="13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8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23920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3278777" y="359460"/>
            <a:ext cx="702781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>
              <a:tabLst>
                <a:tab pos="539750" algn="l"/>
              </a:tabLst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ffectLst/>
                <a:cs typeface="Arial" pitchFamily="34" charset="0"/>
              </a:rPr>
              <a:t>PROYECTOS EN EL DISTRITO DE SAN MARTIN DE PORRAS EJECUTADOS POR EL PGRLM</a:t>
            </a: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 :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4EFBB94B-0A3D-F6B8-4337-125EAE4C6C12}"/>
              </a:ext>
            </a:extLst>
          </p:cNvPr>
          <p:cNvCxnSpPr>
            <a:cxnSpLocks/>
          </p:cNvCxnSpPr>
          <p:nvPr/>
        </p:nvCxnSpPr>
        <p:spPr>
          <a:xfrm flipH="1">
            <a:off x="325908" y="6377568"/>
            <a:ext cx="313001" cy="0"/>
          </a:xfrm>
          <a:prstGeom prst="line">
            <a:avLst/>
          </a:prstGeom>
          <a:noFill/>
          <a:ln w="28575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626949F5-E2D6-D5C1-A258-FEC2D11AA4E8}"/>
              </a:ext>
            </a:extLst>
          </p:cNvPr>
          <p:cNvCxnSpPr>
            <a:cxnSpLocks/>
          </p:cNvCxnSpPr>
          <p:nvPr/>
        </p:nvCxnSpPr>
        <p:spPr>
          <a:xfrm flipH="1">
            <a:off x="295874" y="6208940"/>
            <a:ext cx="313001" cy="0"/>
          </a:xfrm>
          <a:prstGeom prst="lin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0" name="Grupo 9"/>
          <p:cNvGrpSpPr/>
          <p:nvPr/>
        </p:nvGrpSpPr>
        <p:grpSpPr>
          <a:xfrm>
            <a:off x="2634994" y="1139514"/>
            <a:ext cx="8772007" cy="5391129"/>
            <a:chOff x="2634994" y="1139514"/>
            <a:chExt cx="8772007" cy="539112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D154DE4-7A65-2F4E-108D-E0A72465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994" y="1139514"/>
              <a:ext cx="8772007" cy="5391129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05A49C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8" name="Bocadillo: rectángulo con esquinas redondeadas 37">
              <a:extLst>
                <a:ext uri="{FF2B5EF4-FFF2-40B4-BE49-F238E27FC236}">
                  <a16:creationId xmlns:a16="http://schemas.microsoft.com/office/drawing/2014/main" id="{FE265C0A-E25E-C119-3D45-106441663A73}"/>
                </a:ext>
              </a:extLst>
            </p:cNvPr>
            <p:cNvSpPr/>
            <p:nvPr/>
          </p:nvSpPr>
          <p:spPr>
            <a:xfrm>
              <a:off x="4953779" y="1818019"/>
              <a:ext cx="1644242" cy="528631"/>
            </a:xfrm>
            <a:prstGeom prst="wedgeRoundRectCallout">
              <a:avLst>
                <a:gd name="adj1" fmla="val 34223"/>
                <a:gd name="adj2" fmla="val 83118"/>
                <a:gd name="adj3" fmla="val 16667"/>
              </a:avLst>
            </a:prstGeom>
            <a:solidFill>
              <a:schemeClr val="tx2">
                <a:lumMod val="60000"/>
                <a:lumOff val="40000"/>
                <a:alpha val="50196"/>
              </a:schemeClr>
            </a:solidFill>
            <a:ln w="19050">
              <a:solidFill>
                <a:srgbClr val="0000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 algn="ctr" fontAlgn="ctr"/>
              <a:r>
                <a:rPr lang="es-MX" sz="10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rPr>
                <a:t>AV. PROLONGACIÓN NARANJAL</a:t>
              </a:r>
            </a:p>
          </p:txBody>
        </p:sp>
        <p:sp>
          <p:nvSpPr>
            <p:cNvPr id="39" name="Bocadillo: rectángulo con esquinas redondeadas 38">
              <a:extLst>
                <a:ext uri="{FF2B5EF4-FFF2-40B4-BE49-F238E27FC236}">
                  <a16:creationId xmlns:a16="http://schemas.microsoft.com/office/drawing/2014/main" id="{17697DD7-F08C-40FB-899B-D78E25AA77AA}"/>
                </a:ext>
              </a:extLst>
            </p:cNvPr>
            <p:cNvSpPr/>
            <p:nvPr/>
          </p:nvSpPr>
          <p:spPr>
            <a:xfrm>
              <a:off x="8844854" y="5092380"/>
              <a:ext cx="1438435" cy="528631"/>
            </a:xfrm>
            <a:prstGeom prst="wedgeRoundRectCallout">
              <a:avLst>
                <a:gd name="adj1" fmla="val -59824"/>
                <a:gd name="adj2" fmla="val 35937"/>
                <a:gd name="adj3" fmla="val 16667"/>
              </a:avLst>
            </a:prstGeom>
            <a:solidFill>
              <a:schemeClr val="accent3">
                <a:lumMod val="60000"/>
                <a:lumOff val="40000"/>
                <a:alpha val="50196"/>
              </a:schemeClr>
            </a:solidFill>
            <a:ln w="19050">
              <a:solidFill>
                <a:srgbClr val="00B05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 algn="ctr" fontAlgn="ctr"/>
              <a:r>
                <a:rPr lang="es-MX" sz="10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rPr>
                <a:t>Av.  Grau – Isidro Alcibar</a:t>
              </a:r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21288EAE-E147-12F3-1EC5-E36B3EF2D4C2}"/>
                </a:ext>
              </a:extLst>
            </p:cNvPr>
            <p:cNvSpPr/>
            <p:nvPr/>
          </p:nvSpPr>
          <p:spPr>
            <a:xfrm>
              <a:off x="8233873" y="5622552"/>
              <a:ext cx="570451" cy="75501"/>
            </a:xfrm>
            <a:custGeom>
              <a:avLst/>
              <a:gdLst>
                <a:gd name="connsiteX0" fmla="*/ 0 w 570451"/>
                <a:gd name="connsiteY0" fmla="*/ 75501 h 75501"/>
                <a:gd name="connsiteX1" fmla="*/ 92279 w 570451"/>
                <a:gd name="connsiteY1" fmla="*/ 50334 h 75501"/>
                <a:gd name="connsiteX2" fmla="*/ 142613 w 570451"/>
                <a:gd name="connsiteY2" fmla="*/ 41945 h 75501"/>
                <a:gd name="connsiteX3" fmla="*/ 167780 w 570451"/>
                <a:gd name="connsiteY3" fmla="*/ 0 h 75501"/>
                <a:gd name="connsiteX4" fmla="*/ 234892 w 570451"/>
                <a:gd name="connsiteY4" fmla="*/ 8389 h 75501"/>
                <a:gd name="connsiteX5" fmla="*/ 234892 w 570451"/>
                <a:gd name="connsiteY5" fmla="*/ 8389 h 75501"/>
                <a:gd name="connsiteX6" fmla="*/ 318781 w 570451"/>
                <a:gd name="connsiteY6" fmla="*/ 33556 h 75501"/>
                <a:gd name="connsiteX7" fmla="*/ 419449 w 570451"/>
                <a:gd name="connsiteY7" fmla="*/ 50334 h 75501"/>
                <a:gd name="connsiteX8" fmla="*/ 520117 w 570451"/>
                <a:gd name="connsiteY8" fmla="*/ 50334 h 75501"/>
                <a:gd name="connsiteX9" fmla="*/ 570451 w 570451"/>
                <a:gd name="connsiteY9" fmla="*/ 33556 h 7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51" h="75501">
                  <a:moveTo>
                    <a:pt x="0" y="75501"/>
                  </a:moveTo>
                  <a:lnTo>
                    <a:pt x="92279" y="50334"/>
                  </a:lnTo>
                  <a:lnTo>
                    <a:pt x="142613" y="41945"/>
                  </a:lnTo>
                  <a:lnTo>
                    <a:pt x="167780" y="0"/>
                  </a:lnTo>
                  <a:lnTo>
                    <a:pt x="234892" y="8389"/>
                  </a:lnTo>
                  <a:lnTo>
                    <a:pt x="234892" y="8389"/>
                  </a:lnTo>
                  <a:lnTo>
                    <a:pt x="318781" y="33556"/>
                  </a:lnTo>
                  <a:lnTo>
                    <a:pt x="419449" y="50334"/>
                  </a:lnTo>
                  <a:lnTo>
                    <a:pt x="520117" y="50334"/>
                  </a:lnTo>
                  <a:lnTo>
                    <a:pt x="570451" y="33556"/>
                  </a:lnTo>
                </a:path>
              </a:pathLst>
            </a:custGeom>
            <a:noFill/>
            <a:ln w="28575">
              <a:solidFill>
                <a:srgbClr val="00B05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FDEC1318-0F2E-2B41-5E61-AB555E65ACD4}"/>
                </a:ext>
              </a:extLst>
            </p:cNvPr>
            <p:cNvSpPr/>
            <p:nvPr/>
          </p:nvSpPr>
          <p:spPr>
            <a:xfrm>
              <a:off x="6363128" y="2560570"/>
              <a:ext cx="520117" cy="545285"/>
            </a:xfrm>
            <a:custGeom>
              <a:avLst/>
              <a:gdLst>
                <a:gd name="connsiteX0" fmla="*/ 0 w 520117"/>
                <a:gd name="connsiteY0" fmla="*/ 0 h 545285"/>
                <a:gd name="connsiteX1" fmla="*/ 100668 w 520117"/>
                <a:gd name="connsiteY1" fmla="*/ 92279 h 545285"/>
                <a:gd name="connsiteX2" fmla="*/ 159391 w 520117"/>
                <a:gd name="connsiteY2" fmla="*/ 176169 h 545285"/>
                <a:gd name="connsiteX3" fmla="*/ 234892 w 520117"/>
                <a:gd name="connsiteY3" fmla="*/ 234892 h 545285"/>
                <a:gd name="connsiteX4" fmla="*/ 327170 w 520117"/>
                <a:gd name="connsiteY4" fmla="*/ 343949 h 545285"/>
                <a:gd name="connsiteX5" fmla="*/ 385893 w 520117"/>
                <a:gd name="connsiteY5" fmla="*/ 436228 h 545285"/>
                <a:gd name="connsiteX6" fmla="*/ 444616 w 520117"/>
                <a:gd name="connsiteY6" fmla="*/ 469784 h 545285"/>
                <a:gd name="connsiteX7" fmla="*/ 520117 w 520117"/>
                <a:gd name="connsiteY7" fmla="*/ 545285 h 54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117" h="545285">
                  <a:moveTo>
                    <a:pt x="0" y="0"/>
                  </a:moveTo>
                  <a:lnTo>
                    <a:pt x="100668" y="92279"/>
                  </a:lnTo>
                  <a:lnTo>
                    <a:pt x="159391" y="176169"/>
                  </a:lnTo>
                  <a:lnTo>
                    <a:pt x="234892" y="234892"/>
                  </a:lnTo>
                  <a:lnTo>
                    <a:pt x="327170" y="343949"/>
                  </a:lnTo>
                  <a:lnTo>
                    <a:pt x="385893" y="436228"/>
                  </a:lnTo>
                  <a:lnTo>
                    <a:pt x="444616" y="469784"/>
                  </a:lnTo>
                  <a:lnTo>
                    <a:pt x="520117" y="545285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E3FC1FEF-9601-F038-12DD-51DB2986CA01}"/>
                </a:ext>
              </a:extLst>
            </p:cNvPr>
            <p:cNvSpPr/>
            <p:nvPr/>
          </p:nvSpPr>
          <p:spPr>
            <a:xfrm>
              <a:off x="6195348" y="3038743"/>
              <a:ext cx="352338" cy="385893"/>
            </a:xfrm>
            <a:custGeom>
              <a:avLst/>
              <a:gdLst>
                <a:gd name="connsiteX0" fmla="*/ 0 w 352338"/>
                <a:gd name="connsiteY0" fmla="*/ 385893 h 385893"/>
                <a:gd name="connsiteX1" fmla="*/ 100668 w 352338"/>
                <a:gd name="connsiteY1" fmla="*/ 285225 h 385893"/>
                <a:gd name="connsiteX2" fmla="*/ 260059 w 352338"/>
                <a:gd name="connsiteY2" fmla="*/ 151001 h 385893"/>
                <a:gd name="connsiteX3" fmla="*/ 352338 w 352338"/>
                <a:gd name="connsiteY3" fmla="*/ 0 h 38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338" h="385893">
                  <a:moveTo>
                    <a:pt x="0" y="385893"/>
                  </a:moveTo>
                  <a:lnTo>
                    <a:pt x="100668" y="285225"/>
                  </a:lnTo>
                  <a:lnTo>
                    <a:pt x="260059" y="151001"/>
                  </a:lnTo>
                  <a:lnTo>
                    <a:pt x="35233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FD658F4-32EC-0E87-6F90-BDAC65E33BAE}"/>
                </a:ext>
              </a:extLst>
            </p:cNvPr>
            <p:cNvSpPr/>
            <p:nvPr/>
          </p:nvSpPr>
          <p:spPr>
            <a:xfrm>
              <a:off x="6010790" y="3877642"/>
              <a:ext cx="318782" cy="570451"/>
            </a:xfrm>
            <a:custGeom>
              <a:avLst/>
              <a:gdLst>
                <a:gd name="connsiteX0" fmla="*/ 0 w 318782"/>
                <a:gd name="connsiteY0" fmla="*/ 0 h 570451"/>
                <a:gd name="connsiteX1" fmla="*/ 67112 w 318782"/>
                <a:gd name="connsiteY1" fmla="*/ 75501 h 570451"/>
                <a:gd name="connsiteX2" fmla="*/ 125835 w 318782"/>
                <a:gd name="connsiteY2" fmla="*/ 167779 h 570451"/>
                <a:gd name="connsiteX3" fmla="*/ 134224 w 318782"/>
                <a:gd name="connsiteY3" fmla="*/ 243280 h 570451"/>
                <a:gd name="connsiteX4" fmla="*/ 184558 w 318782"/>
                <a:gd name="connsiteY4" fmla="*/ 310392 h 570451"/>
                <a:gd name="connsiteX5" fmla="*/ 218114 w 318782"/>
                <a:gd name="connsiteY5" fmla="*/ 402671 h 570451"/>
                <a:gd name="connsiteX6" fmla="*/ 285226 w 318782"/>
                <a:gd name="connsiteY6" fmla="*/ 520117 h 570451"/>
                <a:gd name="connsiteX7" fmla="*/ 318782 w 318782"/>
                <a:gd name="connsiteY7" fmla="*/ 570451 h 57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782" h="570451">
                  <a:moveTo>
                    <a:pt x="0" y="0"/>
                  </a:moveTo>
                  <a:lnTo>
                    <a:pt x="67112" y="75501"/>
                  </a:lnTo>
                  <a:lnTo>
                    <a:pt x="125835" y="167779"/>
                  </a:lnTo>
                  <a:lnTo>
                    <a:pt x="134224" y="243280"/>
                  </a:lnTo>
                  <a:lnTo>
                    <a:pt x="184558" y="310392"/>
                  </a:lnTo>
                  <a:lnTo>
                    <a:pt x="218114" y="402671"/>
                  </a:lnTo>
                  <a:lnTo>
                    <a:pt x="285226" y="520117"/>
                  </a:lnTo>
                  <a:lnTo>
                    <a:pt x="318782" y="570451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4" name="Bocadillo: rectángulo con esquinas redondeadas 43">
              <a:extLst>
                <a:ext uri="{FF2B5EF4-FFF2-40B4-BE49-F238E27FC236}">
                  <a16:creationId xmlns:a16="http://schemas.microsoft.com/office/drawing/2014/main" id="{8E07DD2E-8F19-EBF7-D9E1-E2B674BF24A3}"/>
                </a:ext>
              </a:extLst>
            </p:cNvPr>
            <p:cNvSpPr/>
            <p:nvPr/>
          </p:nvSpPr>
          <p:spPr>
            <a:xfrm>
              <a:off x="4422979" y="2810018"/>
              <a:ext cx="1644242" cy="528631"/>
            </a:xfrm>
            <a:prstGeom prst="wedgeRoundRectCallout">
              <a:avLst>
                <a:gd name="adj1" fmla="val 66876"/>
                <a:gd name="adj2" fmla="val 37097"/>
                <a:gd name="adj3" fmla="val 16667"/>
              </a:avLst>
            </a:prstGeom>
            <a:solidFill>
              <a:schemeClr val="tx2">
                <a:lumMod val="60000"/>
                <a:lumOff val="40000"/>
                <a:alpha val="50196"/>
              </a:schemeClr>
            </a:solidFill>
            <a:ln w="19050">
              <a:solidFill>
                <a:srgbClr val="0000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 algn="ctr" fontAlgn="ctr"/>
              <a:r>
                <a:rPr lang="es-MX" sz="10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rPr>
                <a:t>AV. SAN JOSÉ</a:t>
              </a:r>
            </a:p>
          </p:txBody>
        </p:sp>
        <p:sp>
          <p:nvSpPr>
            <p:cNvPr id="45" name="Bocadillo: rectángulo con esquinas redondeadas 44">
              <a:extLst>
                <a:ext uri="{FF2B5EF4-FFF2-40B4-BE49-F238E27FC236}">
                  <a16:creationId xmlns:a16="http://schemas.microsoft.com/office/drawing/2014/main" id="{ECEF6877-80CC-C129-CEAA-C0DA00CFD83F}"/>
                </a:ext>
              </a:extLst>
            </p:cNvPr>
            <p:cNvSpPr/>
            <p:nvPr/>
          </p:nvSpPr>
          <p:spPr>
            <a:xfrm>
              <a:off x="4335277" y="4183777"/>
              <a:ext cx="1644242" cy="528631"/>
            </a:xfrm>
            <a:prstGeom prst="wedgeRoundRectCallout">
              <a:avLst>
                <a:gd name="adj1" fmla="val 59733"/>
                <a:gd name="adj2" fmla="val -50184"/>
                <a:gd name="adj3" fmla="val 16667"/>
              </a:avLst>
            </a:prstGeom>
            <a:solidFill>
              <a:schemeClr val="tx2">
                <a:lumMod val="60000"/>
                <a:lumOff val="40000"/>
                <a:alpha val="50196"/>
              </a:schemeClr>
            </a:solidFill>
            <a:ln w="19050">
              <a:solidFill>
                <a:srgbClr val="0000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 algn="ctr" fontAlgn="ctr"/>
              <a:r>
                <a:rPr lang="es-MX" sz="10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rPr>
                <a:t>AV. DOMINICOS</a:t>
              </a:r>
            </a:p>
          </p:txBody>
        </p:sp>
      </p:grp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566B9E6F-3ABB-EB23-B7CA-1D266E7E1124}"/>
              </a:ext>
            </a:extLst>
          </p:cNvPr>
          <p:cNvSpPr/>
          <p:nvPr/>
        </p:nvSpPr>
        <p:spPr>
          <a:xfrm>
            <a:off x="78378" y="5218363"/>
            <a:ext cx="5131006" cy="1316772"/>
          </a:xfrm>
          <a:prstGeom prst="roundRect">
            <a:avLst/>
          </a:prstGeom>
          <a:solidFill>
            <a:srgbClr val="95B3D7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Lucida Bright" panose="02040602050505020304" pitchFamily="18" charset="0"/>
              </a:rPr>
              <a:t>OBRAS EN LOS DISTRITOS 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Lucida Bright" panose="02040602050505020304" pitchFamily="18" charset="0"/>
              </a:rPr>
              <a:t>SAN MARTÍN DE PORRES</a:t>
            </a:r>
          </a:p>
          <a:p>
            <a:pPr algn="ctr"/>
            <a:endParaRPr lang="es-MX" sz="1200" b="1" dirty="0">
              <a:solidFill>
                <a:schemeClr val="tx1"/>
              </a:solidFill>
              <a:latin typeface="Lucida Bright" panose="02040602050505020304" pitchFamily="18" charset="0"/>
            </a:endParaRPr>
          </a:p>
          <a:p>
            <a:r>
              <a:rPr lang="es-MX" sz="1200" b="1" dirty="0">
                <a:solidFill>
                  <a:schemeClr val="tx1"/>
                </a:solidFill>
                <a:latin typeface="Lucida Bright" panose="02040602050505020304" pitchFamily="18" charset="0"/>
              </a:rPr>
              <a:t>        </a:t>
            </a:r>
            <a:r>
              <a:rPr lang="es-MX" sz="1400" dirty="0">
                <a:solidFill>
                  <a:schemeClr val="tx1"/>
                </a:solidFill>
                <a:latin typeface="Lucida Bright" panose="02040602050505020304" pitchFamily="18" charset="0"/>
              </a:rPr>
              <a:t>Obras En Ejecución por el </a:t>
            </a:r>
            <a:r>
              <a:rPr lang="es-MX" sz="1400" b="1" dirty="0">
                <a:solidFill>
                  <a:schemeClr val="tx1"/>
                </a:solidFill>
                <a:latin typeface="Lucida Bright" panose="02040602050505020304" pitchFamily="18" charset="0"/>
              </a:rPr>
              <a:t>PGRLM</a:t>
            </a:r>
          </a:p>
          <a:p>
            <a:r>
              <a:rPr lang="es-MX" sz="1400" b="1" dirty="0">
                <a:solidFill>
                  <a:schemeClr val="tx1"/>
                </a:solidFill>
                <a:latin typeface="Lucida Bright" panose="02040602050505020304" pitchFamily="18" charset="0"/>
              </a:rPr>
              <a:t>        </a:t>
            </a:r>
            <a:r>
              <a:rPr lang="es-MX" sz="1400" dirty="0">
                <a:solidFill>
                  <a:schemeClr val="tx1"/>
                </a:solidFill>
                <a:latin typeface="Lucida Bright" panose="02040602050505020304" pitchFamily="18" charset="0"/>
              </a:rPr>
              <a:t>Expediente Culminado por el </a:t>
            </a:r>
            <a:r>
              <a:rPr lang="es-MX" sz="1400" b="1" dirty="0">
                <a:solidFill>
                  <a:schemeClr val="tx1"/>
                </a:solidFill>
                <a:latin typeface="Lucida Bright" panose="02040602050505020304" pitchFamily="18" charset="0"/>
              </a:rPr>
              <a:t>PGRLM</a:t>
            </a:r>
            <a:r>
              <a:rPr lang="es-MX" sz="1400" dirty="0">
                <a:solidFill>
                  <a:schemeClr val="tx1"/>
                </a:solidFill>
                <a:latin typeface="Lucida Bright" panose="02040602050505020304" pitchFamily="18" charset="0"/>
              </a:rPr>
              <a:t>      </a:t>
            </a:r>
            <a:endParaRPr lang="es-MX" sz="1400" b="1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5184BD3B-2852-40A1-A7CC-797B757876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142544"/>
              </p:ext>
            </p:extLst>
          </p:nvPr>
        </p:nvGraphicFramePr>
        <p:xfrm>
          <a:off x="78378" y="1342798"/>
          <a:ext cx="4279381" cy="144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358498" imgH="1470668" progId="Excel.Sheet.12">
                  <p:embed/>
                </p:oleObj>
              </mc:Choice>
              <mc:Fallback>
                <p:oleObj name="Worksheet" r:id="rId6" imgW="4358498" imgH="14706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378" y="1342798"/>
                        <a:ext cx="4279381" cy="1443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90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538883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2249646" y="786325"/>
            <a:ext cx="92321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>
              <a:tabLst>
                <a:tab pos="539750" algn="l"/>
              </a:tabLst>
            </a:pPr>
            <a:r>
              <a:rPr lang="es-MX" sz="2000" b="1" dirty="0">
                <a:solidFill>
                  <a:schemeClr val="tx2">
                    <a:lumMod val="50000"/>
                  </a:schemeClr>
                </a:solidFill>
                <a:effectLst/>
                <a:cs typeface="Arial" pitchFamily="34" charset="0"/>
              </a:rPr>
              <a:t>ACTUALIZACIÓN DEL SISTEMA VIAL METROPOLITANO </a:t>
            </a:r>
          </a:p>
          <a:p>
            <a:pPr>
              <a:tabLst>
                <a:tab pos="539750" algn="l"/>
              </a:tabLst>
            </a:pPr>
            <a:r>
              <a:rPr lang="es-MX" sz="2000" b="1" dirty="0">
                <a:solidFill>
                  <a:schemeClr val="tx2">
                    <a:lumMod val="50000"/>
                  </a:schemeClr>
                </a:solidFill>
                <a:effectLst/>
                <a:cs typeface="Arial" pitchFamily="34" charset="0"/>
              </a:rPr>
              <a:t>ORD. N° 2343-MML 20-05-2021: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54A0CA-5F39-49E7-AA59-A4EB502C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5" t="11374" r="1686" b="6914"/>
          <a:stretch/>
        </p:blipFill>
        <p:spPr>
          <a:xfrm>
            <a:off x="2483141" y="1651386"/>
            <a:ext cx="9657931" cy="4697656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FEFAEE-6593-4231-9A73-10785B114D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53" t="16658" r="26032" b="10703"/>
          <a:stretch/>
        </p:blipFill>
        <p:spPr>
          <a:xfrm>
            <a:off x="25771" y="1600237"/>
            <a:ext cx="3280213" cy="2431773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9" name="1 Tabla">
            <a:extLst>
              <a:ext uri="{FF2B5EF4-FFF2-40B4-BE49-F238E27FC236}">
                <a16:creationId xmlns:a16="http://schemas.microsoft.com/office/drawing/2014/main" id="{6B8B3931-FDAC-4AC9-BFF1-1E2830E8C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396807"/>
              </p:ext>
            </p:extLst>
          </p:nvPr>
        </p:nvGraphicFramePr>
        <p:xfrm>
          <a:off x="122639" y="4112563"/>
          <a:ext cx="3283169" cy="2287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334">
                  <a:extLst>
                    <a:ext uri="{9D8B030D-6E8A-4147-A177-3AD203B41FA5}">
                      <a16:colId xmlns:a16="http://schemas.microsoft.com/office/drawing/2014/main" val="3034106565"/>
                    </a:ext>
                  </a:extLst>
                </a:gridCol>
              </a:tblGrid>
              <a:tr h="324638">
                <a:tc gridSpan="2"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Distritos área de influencia de la Av. Naranjal y </a:t>
                      </a:r>
                      <a:r>
                        <a:rPr lang="es-PE" sz="1000" b="0" i="0" u="none" strike="noStrike" kern="1200" cap="none" dirty="0" err="1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Prol</a:t>
                      </a:r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. Naranjal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38">
                <a:tc gridSpan="2">
                  <a:txBody>
                    <a:bodyPr/>
                    <a:lstStyle/>
                    <a:p>
                      <a:pPr marL="93663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Independencia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Desde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Av. Tupac Amaru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719083"/>
                  </a:ext>
                </a:extLst>
              </a:tr>
              <a:tr h="324638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Hasta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Carretera Panamericana Norte, Ovalo Naranjal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555957"/>
                  </a:ext>
                </a:extLst>
              </a:tr>
              <a:tr h="167238">
                <a:tc gridSpan="2"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Los Olivos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38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Desde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Carretera Panamericana Norte, Ovalo Naranjal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401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Hasta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Av. Canta Callao, Ovalo Canta Callao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764010"/>
                  </a:ext>
                </a:extLst>
              </a:tr>
              <a:tr h="167238">
                <a:tc gridSpan="2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San Martín de Porres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896091"/>
                  </a:ext>
                </a:extLst>
              </a:tr>
              <a:tr h="222401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Desde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Av. Canta Callao, Ovalo Canta Callao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263663"/>
                  </a:ext>
                </a:extLst>
              </a:tr>
              <a:tr h="167238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Hasta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Limite con el Callao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8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66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538883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1879134" y="332116"/>
            <a:ext cx="9423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 algn="r">
              <a:tabLst>
                <a:tab pos="539750" algn="l"/>
              </a:tabLst>
            </a:pP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ACTUALIZACIÓN DEL SISTEMA VIAL METROPOLITANO </a:t>
            </a:r>
          </a:p>
          <a:p>
            <a:pPr algn="r">
              <a:tabLst>
                <a:tab pos="539750" algn="l"/>
              </a:tabLst>
            </a:pP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ORD. N° 2343-MML 20-05-2021: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0D2143-B8D2-44FB-B20D-BD285CEBC9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0" t="12209" r="11930" b="6316"/>
          <a:stretch/>
        </p:blipFill>
        <p:spPr>
          <a:xfrm>
            <a:off x="3544250" y="1622849"/>
            <a:ext cx="8571366" cy="4539689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Bocadillo: rectángulo 5">
            <a:extLst>
              <a:ext uri="{FF2B5EF4-FFF2-40B4-BE49-F238E27FC236}">
                <a16:creationId xmlns:a16="http://schemas.microsoft.com/office/drawing/2014/main" id="{E5D6F8C5-1005-4B6D-9F8B-F588C2CCAB1E}"/>
              </a:ext>
            </a:extLst>
          </p:cNvPr>
          <p:cNvSpPr/>
          <p:nvPr/>
        </p:nvSpPr>
        <p:spPr>
          <a:xfrm>
            <a:off x="5066159" y="2635843"/>
            <a:ext cx="1317072" cy="470313"/>
          </a:xfrm>
          <a:prstGeom prst="wedgeRectCallout">
            <a:avLst>
              <a:gd name="adj1" fmla="val 60928"/>
              <a:gd name="adj2" fmla="val 168380"/>
            </a:avLst>
          </a:prstGeom>
          <a:solidFill>
            <a:srgbClr val="FF0000">
              <a:alpha val="3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ucida Bright" panose="02040602050505020304" pitchFamily="18" charset="0"/>
              </a:rPr>
              <a:t>Av. Paramonga</a:t>
            </a:r>
          </a:p>
        </p:txBody>
      </p:sp>
      <p:sp>
        <p:nvSpPr>
          <p:cNvPr id="14" name="Bocadillo: rectángulo 13">
            <a:extLst>
              <a:ext uri="{FF2B5EF4-FFF2-40B4-BE49-F238E27FC236}">
                <a16:creationId xmlns:a16="http://schemas.microsoft.com/office/drawing/2014/main" id="{0053EADA-D206-4730-92E3-CC8F1F720A2A}"/>
              </a:ext>
            </a:extLst>
          </p:cNvPr>
          <p:cNvSpPr/>
          <p:nvPr/>
        </p:nvSpPr>
        <p:spPr>
          <a:xfrm>
            <a:off x="9240002" y="4530450"/>
            <a:ext cx="1443879" cy="470313"/>
          </a:xfrm>
          <a:prstGeom prst="wedgeRectCallout">
            <a:avLst>
              <a:gd name="adj1" fmla="val 70966"/>
              <a:gd name="adj2" fmla="val -57071"/>
            </a:avLst>
          </a:prstGeom>
          <a:solidFill>
            <a:srgbClr val="FF0000">
              <a:alpha val="3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ucida Bright" panose="02040602050505020304" pitchFamily="18" charset="0"/>
              </a:rPr>
              <a:t>Av. Canta Callao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0811CE-E40B-4F69-BAB9-8C0DC03143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1" t="30639" r="6172" b="19220"/>
          <a:stretch/>
        </p:blipFill>
        <p:spPr>
          <a:xfrm>
            <a:off x="78376" y="3352573"/>
            <a:ext cx="4987784" cy="1537011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3CC6636-22CC-48E3-B216-F41955B56B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4" t="28619" r="7336" b="21118"/>
          <a:stretch/>
        </p:blipFill>
        <p:spPr>
          <a:xfrm>
            <a:off x="44822" y="5104646"/>
            <a:ext cx="5021337" cy="1433726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55F25F5-35B4-4B4F-96AC-D39C94DC2880}"/>
              </a:ext>
            </a:extLst>
          </p:cNvPr>
          <p:cNvSpPr/>
          <p:nvPr/>
        </p:nvSpPr>
        <p:spPr>
          <a:xfrm>
            <a:off x="234892" y="4748828"/>
            <a:ext cx="1644242" cy="17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F3A49A2-9BE3-4A67-AB0A-1ADFF0558816}"/>
              </a:ext>
            </a:extLst>
          </p:cNvPr>
          <p:cNvSpPr/>
          <p:nvPr/>
        </p:nvSpPr>
        <p:spPr>
          <a:xfrm>
            <a:off x="179045" y="6618776"/>
            <a:ext cx="1644242" cy="17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graphicFrame>
        <p:nvGraphicFramePr>
          <p:cNvPr id="18" name="1 Tabla">
            <a:extLst>
              <a:ext uri="{FF2B5EF4-FFF2-40B4-BE49-F238E27FC236}">
                <a16:creationId xmlns:a16="http://schemas.microsoft.com/office/drawing/2014/main" id="{C7049D7E-5E96-4E05-BB11-56F27A912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44493"/>
              </p:ext>
            </p:extLst>
          </p:nvPr>
        </p:nvGraphicFramePr>
        <p:xfrm>
          <a:off x="78376" y="1548395"/>
          <a:ext cx="4728515" cy="17233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8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0289">
                  <a:extLst>
                    <a:ext uri="{9D8B030D-6E8A-4147-A177-3AD203B41FA5}">
                      <a16:colId xmlns:a16="http://schemas.microsoft.com/office/drawing/2014/main" val="3034106565"/>
                    </a:ext>
                  </a:extLst>
                </a:gridCol>
              </a:tblGrid>
              <a:tr h="273689">
                <a:tc gridSpan="2"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ELEMENTOS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09">
                <a:tc gridSpan="2">
                  <a:txBody>
                    <a:bodyPr/>
                    <a:lstStyle/>
                    <a:p>
                      <a:pPr marL="93663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Pistas Principales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4 carriles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3.60 m c/u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719083"/>
                  </a:ext>
                </a:extLst>
              </a:tr>
              <a:tr h="181209">
                <a:tc gridSpan="2">
                  <a:txBody>
                    <a:bodyPr/>
                    <a:lstStyle/>
                    <a:p>
                      <a:pPr marL="93663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Pistas Secundarias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209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4 carriles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3.00 m c/u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209">
                <a:tc gridSpan="2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Veredas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896091"/>
                  </a:ext>
                </a:extLst>
              </a:tr>
              <a:tr h="181209"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2 veredas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2.00 m c/u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8763"/>
                  </a:ext>
                </a:extLst>
              </a:tr>
              <a:tr h="181209">
                <a:tc gridSpan="2"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Estacionamientos, Separador Lateral, Berma, Separador Central</a:t>
                      </a:r>
                      <a:endParaRPr lang="es-PE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632954"/>
                  </a:ext>
                </a:extLst>
              </a:tr>
              <a:tr h="181209">
                <a:tc gridSpan="2"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MX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Variable según sección de vía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787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03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E47C628-AE28-4F17-88F2-D1C571EC2F05}"/>
              </a:ext>
            </a:extLst>
          </p:cNvPr>
          <p:cNvGrpSpPr/>
          <p:nvPr/>
        </p:nvGrpSpPr>
        <p:grpSpPr>
          <a:xfrm>
            <a:off x="4220968" y="1230962"/>
            <a:ext cx="7879541" cy="5269082"/>
            <a:chOff x="4686442" y="1739449"/>
            <a:chExt cx="7373471" cy="4889500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D517F8AD-4E26-4F7D-894C-C39AD1397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807" t="20758" r="21576" b="14857"/>
            <a:stretch/>
          </p:blipFill>
          <p:spPr>
            <a:xfrm>
              <a:off x="4686442" y="1739449"/>
              <a:ext cx="7373471" cy="4889500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05A49C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2 Rectángulo">
              <a:extLst>
                <a:ext uri="{FF2B5EF4-FFF2-40B4-BE49-F238E27FC236}">
                  <a16:creationId xmlns:a16="http://schemas.microsoft.com/office/drawing/2014/main" id="{548F1CD1-11E4-4C75-BD1D-9FB562FAAAF1}"/>
                </a:ext>
              </a:extLst>
            </p:cNvPr>
            <p:cNvSpPr/>
            <p:nvPr/>
          </p:nvSpPr>
          <p:spPr>
            <a:xfrm rot="19282686">
              <a:off x="5738277" y="2174282"/>
              <a:ext cx="1209006" cy="276999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2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rPr>
                <a:t>Av. Paramonga</a:t>
              </a:r>
            </a:p>
          </p:txBody>
        </p:sp>
        <p:sp>
          <p:nvSpPr>
            <p:cNvPr id="27" name="8 Rectángulo">
              <a:extLst>
                <a:ext uri="{FF2B5EF4-FFF2-40B4-BE49-F238E27FC236}">
                  <a16:creationId xmlns:a16="http://schemas.microsoft.com/office/drawing/2014/main" id="{1F2CAA8B-DC8D-4180-BEEF-A5032D046D1A}"/>
                </a:ext>
              </a:extLst>
            </p:cNvPr>
            <p:cNvSpPr/>
            <p:nvPr/>
          </p:nvSpPr>
          <p:spPr>
            <a:xfrm rot="2956527">
              <a:off x="7624469" y="3577415"/>
              <a:ext cx="2570738" cy="316810"/>
            </a:xfrm>
            <a:prstGeom prst="rect">
              <a:avLst/>
            </a:prstGeom>
            <a:solidFill>
              <a:srgbClr val="0000FF">
                <a:alpha val="12000"/>
              </a:srgbClr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6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rPr>
                <a:t>Av. Prolongación Naranjal</a:t>
              </a:r>
            </a:p>
          </p:txBody>
        </p:sp>
        <p:sp>
          <p:nvSpPr>
            <p:cNvPr id="30" name="10 Rectángulo">
              <a:extLst>
                <a:ext uri="{FF2B5EF4-FFF2-40B4-BE49-F238E27FC236}">
                  <a16:creationId xmlns:a16="http://schemas.microsoft.com/office/drawing/2014/main" id="{00E49A37-CFF9-447C-A865-BB1BF26112FD}"/>
                </a:ext>
              </a:extLst>
            </p:cNvPr>
            <p:cNvSpPr/>
            <p:nvPr/>
          </p:nvSpPr>
          <p:spPr>
            <a:xfrm>
              <a:off x="10443838" y="5314048"/>
              <a:ext cx="1351145" cy="274687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2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rPr>
                <a:t>Av. Canta Callao</a:t>
              </a:r>
            </a:p>
          </p:txBody>
        </p:sp>
        <p:sp>
          <p:nvSpPr>
            <p:cNvPr id="31" name="Forma libre 12">
              <a:extLst>
                <a:ext uri="{FF2B5EF4-FFF2-40B4-BE49-F238E27FC236}">
                  <a16:creationId xmlns:a16="http://schemas.microsoft.com/office/drawing/2014/main" id="{56228B6B-43B1-46F9-9D6E-5F29A3786821}"/>
                </a:ext>
              </a:extLst>
            </p:cNvPr>
            <p:cNvSpPr/>
            <p:nvPr/>
          </p:nvSpPr>
          <p:spPr>
            <a:xfrm>
              <a:off x="7048500" y="2009775"/>
              <a:ext cx="3249083" cy="3649133"/>
            </a:xfrm>
            <a:custGeom>
              <a:avLst/>
              <a:gdLst>
                <a:gd name="connsiteX0" fmla="*/ 0 w 2171700"/>
                <a:gd name="connsiteY0" fmla="*/ 0 h 3112628"/>
                <a:gd name="connsiteX1" fmla="*/ 127000 w 2171700"/>
                <a:gd name="connsiteY1" fmla="*/ 152400 h 3112628"/>
                <a:gd name="connsiteX2" fmla="*/ 228600 w 2171700"/>
                <a:gd name="connsiteY2" fmla="*/ 304800 h 3112628"/>
                <a:gd name="connsiteX3" fmla="*/ 317500 w 2171700"/>
                <a:gd name="connsiteY3" fmla="*/ 419100 h 3112628"/>
                <a:gd name="connsiteX4" fmla="*/ 393700 w 2171700"/>
                <a:gd name="connsiteY4" fmla="*/ 546100 h 3112628"/>
                <a:gd name="connsiteX5" fmla="*/ 609600 w 2171700"/>
                <a:gd name="connsiteY5" fmla="*/ 850900 h 3112628"/>
                <a:gd name="connsiteX6" fmla="*/ 711200 w 2171700"/>
                <a:gd name="connsiteY6" fmla="*/ 1003300 h 3112628"/>
                <a:gd name="connsiteX7" fmla="*/ 838200 w 2171700"/>
                <a:gd name="connsiteY7" fmla="*/ 1168400 h 3112628"/>
                <a:gd name="connsiteX8" fmla="*/ 939800 w 2171700"/>
                <a:gd name="connsiteY8" fmla="*/ 1320800 h 3112628"/>
                <a:gd name="connsiteX9" fmla="*/ 1066800 w 2171700"/>
                <a:gd name="connsiteY9" fmla="*/ 1473200 h 3112628"/>
                <a:gd name="connsiteX10" fmla="*/ 1270000 w 2171700"/>
                <a:gd name="connsiteY10" fmla="*/ 1765300 h 3112628"/>
                <a:gd name="connsiteX11" fmla="*/ 1371600 w 2171700"/>
                <a:gd name="connsiteY11" fmla="*/ 1905000 h 3112628"/>
                <a:gd name="connsiteX12" fmla="*/ 1473200 w 2171700"/>
                <a:gd name="connsiteY12" fmla="*/ 2057400 h 3112628"/>
                <a:gd name="connsiteX13" fmla="*/ 1574800 w 2171700"/>
                <a:gd name="connsiteY13" fmla="*/ 2197100 h 3112628"/>
                <a:gd name="connsiteX14" fmla="*/ 1663700 w 2171700"/>
                <a:gd name="connsiteY14" fmla="*/ 2349500 h 3112628"/>
                <a:gd name="connsiteX15" fmla="*/ 1727200 w 2171700"/>
                <a:gd name="connsiteY15" fmla="*/ 2476500 h 3112628"/>
                <a:gd name="connsiteX16" fmla="*/ 1790700 w 2171700"/>
                <a:gd name="connsiteY16" fmla="*/ 2578100 h 3112628"/>
                <a:gd name="connsiteX17" fmla="*/ 1866900 w 2171700"/>
                <a:gd name="connsiteY17" fmla="*/ 2717800 h 3112628"/>
                <a:gd name="connsiteX18" fmla="*/ 1905000 w 2171700"/>
                <a:gd name="connsiteY18" fmla="*/ 2806700 h 3112628"/>
                <a:gd name="connsiteX19" fmla="*/ 1930400 w 2171700"/>
                <a:gd name="connsiteY19" fmla="*/ 2857500 h 3112628"/>
                <a:gd name="connsiteX20" fmla="*/ 1955800 w 2171700"/>
                <a:gd name="connsiteY20" fmla="*/ 2895600 h 3112628"/>
                <a:gd name="connsiteX21" fmla="*/ 2070100 w 2171700"/>
                <a:gd name="connsiteY21" fmla="*/ 3035300 h 3112628"/>
                <a:gd name="connsiteX22" fmla="*/ 2120900 w 2171700"/>
                <a:gd name="connsiteY22" fmla="*/ 3073400 h 3112628"/>
                <a:gd name="connsiteX23" fmla="*/ 2159000 w 2171700"/>
                <a:gd name="connsiteY23" fmla="*/ 3111500 h 3112628"/>
                <a:gd name="connsiteX24" fmla="*/ 2171700 w 2171700"/>
                <a:gd name="connsiteY24" fmla="*/ 3111500 h 3112628"/>
                <a:gd name="connsiteX0" fmla="*/ 0 w 2261662"/>
                <a:gd name="connsiteY0" fmla="*/ 0 h 3183370"/>
                <a:gd name="connsiteX1" fmla="*/ 216962 w 2261662"/>
                <a:gd name="connsiteY1" fmla="*/ 223142 h 3183370"/>
                <a:gd name="connsiteX2" fmla="*/ 318562 w 2261662"/>
                <a:gd name="connsiteY2" fmla="*/ 375542 h 3183370"/>
                <a:gd name="connsiteX3" fmla="*/ 407462 w 2261662"/>
                <a:gd name="connsiteY3" fmla="*/ 489842 h 3183370"/>
                <a:gd name="connsiteX4" fmla="*/ 483662 w 2261662"/>
                <a:gd name="connsiteY4" fmla="*/ 616842 h 3183370"/>
                <a:gd name="connsiteX5" fmla="*/ 699562 w 2261662"/>
                <a:gd name="connsiteY5" fmla="*/ 921642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18562 w 2261662"/>
                <a:gd name="connsiteY2" fmla="*/ 375542 h 3183370"/>
                <a:gd name="connsiteX3" fmla="*/ 407462 w 2261662"/>
                <a:gd name="connsiteY3" fmla="*/ 489842 h 3183370"/>
                <a:gd name="connsiteX4" fmla="*/ 483662 w 2261662"/>
                <a:gd name="connsiteY4" fmla="*/ 616842 h 3183370"/>
                <a:gd name="connsiteX5" fmla="*/ 699562 w 2261662"/>
                <a:gd name="connsiteY5" fmla="*/ 921642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07462 w 2261662"/>
                <a:gd name="connsiteY3" fmla="*/ 489842 h 3183370"/>
                <a:gd name="connsiteX4" fmla="*/ 483662 w 2261662"/>
                <a:gd name="connsiteY4" fmla="*/ 616842 h 3183370"/>
                <a:gd name="connsiteX5" fmla="*/ 699562 w 2261662"/>
                <a:gd name="connsiteY5" fmla="*/ 921642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483662 w 2261662"/>
                <a:gd name="connsiteY4" fmla="*/ 616842 h 3183370"/>
                <a:gd name="connsiteX5" fmla="*/ 699562 w 2261662"/>
                <a:gd name="connsiteY5" fmla="*/ 921642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564153 w 2261662"/>
                <a:gd name="connsiteY4" fmla="*/ 667372 h 3183370"/>
                <a:gd name="connsiteX5" fmla="*/ 699562 w 2261662"/>
                <a:gd name="connsiteY5" fmla="*/ 921642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564153 w 2261662"/>
                <a:gd name="connsiteY4" fmla="*/ 667372 h 3183370"/>
                <a:gd name="connsiteX5" fmla="*/ 690092 w 2261662"/>
                <a:gd name="connsiteY5" fmla="*/ 1032808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564153 w 2261662"/>
                <a:gd name="connsiteY4" fmla="*/ 667372 h 3183370"/>
                <a:gd name="connsiteX5" fmla="*/ 690092 w 2261662"/>
                <a:gd name="connsiteY5" fmla="*/ 1032808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564153 w 2261662"/>
                <a:gd name="connsiteY4" fmla="*/ 667372 h 3183370"/>
                <a:gd name="connsiteX5" fmla="*/ 713767 w 2261662"/>
                <a:gd name="connsiteY5" fmla="*/ 1017648 h 3183370"/>
                <a:gd name="connsiteX6" fmla="*/ 801162 w 2261662"/>
                <a:gd name="connsiteY6" fmla="*/ 1074042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564153 w 2261662"/>
                <a:gd name="connsiteY4" fmla="*/ 667372 h 3183370"/>
                <a:gd name="connsiteX5" fmla="*/ 713767 w 2261662"/>
                <a:gd name="connsiteY5" fmla="*/ 1017648 h 3183370"/>
                <a:gd name="connsiteX6" fmla="*/ 876919 w 2261662"/>
                <a:gd name="connsiteY6" fmla="*/ 1164995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63378 h 3183370"/>
                <a:gd name="connsiteX5" fmla="*/ 713767 w 2261662"/>
                <a:gd name="connsiteY5" fmla="*/ 1017648 h 3183370"/>
                <a:gd name="connsiteX6" fmla="*/ 876919 w 2261662"/>
                <a:gd name="connsiteY6" fmla="*/ 1164995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876919 w 2261662"/>
                <a:gd name="connsiteY6" fmla="*/ 1164995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876919 w 2261662"/>
                <a:gd name="connsiteY6" fmla="*/ 1164995 h 3183370"/>
                <a:gd name="connsiteX7" fmla="*/ 928162 w 2261662"/>
                <a:gd name="connsiteY7" fmla="*/ 1239142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876919 w 2261662"/>
                <a:gd name="connsiteY6" fmla="*/ 1164995 h 3183370"/>
                <a:gd name="connsiteX7" fmla="*/ 966041 w 2261662"/>
                <a:gd name="connsiteY7" fmla="*/ 1284618 h 3183370"/>
                <a:gd name="connsiteX8" fmla="*/ 1029762 w 2261662"/>
                <a:gd name="connsiteY8" fmla="*/ 1391542 h 3183370"/>
                <a:gd name="connsiteX9" fmla="*/ 1156762 w 2261662"/>
                <a:gd name="connsiteY9" fmla="*/ 1543942 h 3183370"/>
                <a:gd name="connsiteX10" fmla="*/ 1359962 w 2261662"/>
                <a:gd name="connsiteY10" fmla="*/ 1836042 h 3183370"/>
                <a:gd name="connsiteX11" fmla="*/ 1461562 w 2261662"/>
                <a:gd name="connsiteY11" fmla="*/ 1975742 h 3183370"/>
                <a:gd name="connsiteX12" fmla="*/ 1563162 w 2261662"/>
                <a:gd name="connsiteY12" fmla="*/ 2128142 h 3183370"/>
                <a:gd name="connsiteX13" fmla="*/ 1664762 w 2261662"/>
                <a:gd name="connsiteY13" fmla="*/ 2267842 h 3183370"/>
                <a:gd name="connsiteX14" fmla="*/ 1753662 w 2261662"/>
                <a:gd name="connsiteY14" fmla="*/ 2420242 h 3183370"/>
                <a:gd name="connsiteX15" fmla="*/ 1817162 w 2261662"/>
                <a:gd name="connsiteY15" fmla="*/ 2547242 h 3183370"/>
                <a:gd name="connsiteX16" fmla="*/ 1880662 w 2261662"/>
                <a:gd name="connsiteY16" fmla="*/ 2648842 h 3183370"/>
                <a:gd name="connsiteX17" fmla="*/ 1956862 w 2261662"/>
                <a:gd name="connsiteY17" fmla="*/ 2788542 h 3183370"/>
                <a:gd name="connsiteX18" fmla="*/ 1994962 w 2261662"/>
                <a:gd name="connsiteY18" fmla="*/ 2877442 h 3183370"/>
                <a:gd name="connsiteX19" fmla="*/ 2020362 w 2261662"/>
                <a:gd name="connsiteY19" fmla="*/ 2928242 h 3183370"/>
                <a:gd name="connsiteX20" fmla="*/ 2045762 w 2261662"/>
                <a:gd name="connsiteY20" fmla="*/ 2966342 h 3183370"/>
                <a:gd name="connsiteX21" fmla="*/ 2160062 w 2261662"/>
                <a:gd name="connsiteY21" fmla="*/ 3106042 h 3183370"/>
                <a:gd name="connsiteX22" fmla="*/ 2210862 w 2261662"/>
                <a:gd name="connsiteY22" fmla="*/ 3144142 h 3183370"/>
                <a:gd name="connsiteX23" fmla="*/ 2248962 w 2261662"/>
                <a:gd name="connsiteY23" fmla="*/ 3182242 h 3183370"/>
                <a:gd name="connsiteX24" fmla="*/ 2261662 w 2261662"/>
                <a:gd name="connsiteY24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876919 w 2261662"/>
                <a:gd name="connsiteY6" fmla="*/ 1164995 h 3183370"/>
                <a:gd name="connsiteX7" fmla="*/ 966041 w 2261662"/>
                <a:gd name="connsiteY7" fmla="*/ 1284618 h 3183370"/>
                <a:gd name="connsiteX8" fmla="*/ 1156762 w 2261662"/>
                <a:gd name="connsiteY8" fmla="*/ 1543942 h 3183370"/>
                <a:gd name="connsiteX9" fmla="*/ 1359962 w 2261662"/>
                <a:gd name="connsiteY9" fmla="*/ 1836042 h 3183370"/>
                <a:gd name="connsiteX10" fmla="*/ 1461562 w 2261662"/>
                <a:gd name="connsiteY10" fmla="*/ 1975742 h 3183370"/>
                <a:gd name="connsiteX11" fmla="*/ 1563162 w 2261662"/>
                <a:gd name="connsiteY11" fmla="*/ 2128142 h 3183370"/>
                <a:gd name="connsiteX12" fmla="*/ 1664762 w 2261662"/>
                <a:gd name="connsiteY12" fmla="*/ 2267842 h 3183370"/>
                <a:gd name="connsiteX13" fmla="*/ 1753662 w 2261662"/>
                <a:gd name="connsiteY13" fmla="*/ 2420242 h 3183370"/>
                <a:gd name="connsiteX14" fmla="*/ 1817162 w 2261662"/>
                <a:gd name="connsiteY14" fmla="*/ 2547242 h 3183370"/>
                <a:gd name="connsiteX15" fmla="*/ 1880662 w 2261662"/>
                <a:gd name="connsiteY15" fmla="*/ 2648842 h 3183370"/>
                <a:gd name="connsiteX16" fmla="*/ 1956862 w 2261662"/>
                <a:gd name="connsiteY16" fmla="*/ 2788542 h 3183370"/>
                <a:gd name="connsiteX17" fmla="*/ 1994962 w 2261662"/>
                <a:gd name="connsiteY17" fmla="*/ 2877442 h 3183370"/>
                <a:gd name="connsiteX18" fmla="*/ 2020362 w 2261662"/>
                <a:gd name="connsiteY18" fmla="*/ 2928242 h 3183370"/>
                <a:gd name="connsiteX19" fmla="*/ 2045762 w 2261662"/>
                <a:gd name="connsiteY19" fmla="*/ 2966342 h 3183370"/>
                <a:gd name="connsiteX20" fmla="*/ 2160062 w 2261662"/>
                <a:gd name="connsiteY20" fmla="*/ 3106042 h 3183370"/>
                <a:gd name="connsiteX21" fmla="*/ 2210862 w 2261662"/>
                <a:gd name="connsiteY21" fmla="*/ 3144142 h 3183370"/>
                <a:gd name="connsiteX22" fmla="*/ 2248962 w 2261662"/>
                <a:gd name="connsiteY22" fmla="*/ 3182242 h 3183370"/>
                <a:gd name="connsiteX23" fmla="*/ 2261662 w 2261662"/>
                <a:gd name="connsiteY23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876919 w 2261662"/>
                <a:gd name="connsiteY6" fmla="*/ 1164995 h 3183370"/>
                <a:gd name="connsiteX7" fmla="*/ 1156762 w 2261662"/>
                <a:gd name="connsiteY7" fmla="*/ 1543942 h 3183370"/>
                <a:gd name="connsiteX8" fmla="*/ 1359962 w 2261662"/>
                <a:gd name="connsiteY8" fmla="*/ 1836042 h 3183370"/>
                <a:gd name="connsiteX9" fmla="*/ 1461562 w 2261662"/>
                <a:gd name="connsiteY9" fmla="*/ 1975742 h 3183370"/>
                <a:gd name="connsiteX10" fmla="*/ 1563162 w 2261662"/>
                <a:gd name="connsiteY10" fmla="*/ 2128142 h 3183370"/>
                <a:gd name="connsiteX11" fmla="*/ 1664762 w 2261662"/>
                <a:gd name="connsiteY11" fmla="*/ 2267842 h 3183370"/>
                <a:gd name="connsiteX12" fmla="*/ 1753662 w 2261662"/>
                <a:gd name="connsiteY12" fmla="*/ 2420242 h 3183370"/>
                <a:gd name="connsiteX13" fmla="*/ 1817162 w 2261662"/>
                <a:gd name="connsiteY13" fmla="*/ 2547242 h 3183370"/>
                <a:gd name="connsiteX14" fmla="*/ 1880662 w 2261662"/>
                <a:gd name="connsiteY14" fmla="*/ 2648842 h 3183370"/>
                <a:gd name="connsiteX15" fmla="*/ 1956862 w 2261662"/>
                <a:gd name="connsiteY15" fmla="*/ 2788542 h 3183370"/>
                <a:gd name="connsiteX16" fmla="*/ 1994962 w 2261662"/>
                <a:gd name="connsiteY16" fmla="*/ 2877442 h 3183370"/>
                <a:gd name="connsiteX17" fmla="*/ 2020362 w 2261662"/>
                <a:gd name="connsiteY17" fmla="*/ 2928242 h 3183370"/>
                <a:gd name="connsiteX18" fmla="*/ 2045762 w 2261662"/>
                <a:gd name="connsiteY18" fmla="*/ 2966342 h 3183370"/>
                <a:gd name="connsiteX19" fmla="*/ 2160062 w 2261662"/>
                <a:gd name="connsiteY19" fmla="*/ 3106042 h 3183370"/>
                <a:gd name="connsiteX20" fmla="*/ 2210862 w 2261662"/>
                <a:gd name="connsiteY20" fmla="*/ 3144142 h 3183370"/>
                <a:gd name="connsiteX21" fmla="*/ 2248962 w 2261662"/>
                <a:gd name="connsiteY21" fmla="*/ 3182242 h 3183370"/>
                <a:gd name="connsiteX22" fmla="*/ 2261662 w 2261662"/>
                <a:gd name="connsiteY22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56762 w 2261662"/>
                <a:gd name="connsiteY7" fmla="*/ 1543942 h 3183370"/>
                <a:gd name="connsiteX8" fmla="*/ 1359962 w 2261662"/>
                <a:gd name="connsiteY8" fmla="*/ 1836042 h 3183370"/>
                <a:gd name="connsiteX9" fmla="*/ 1461562 w 2261662"/>
                <a:gd name="connsiteY9" fmla="*/ 1975742 h 3183370"/>
                <a:gd name="connsiteX10" fmla="*/ 1563162 w 2261662"/>
                <a:gd name="connsiteY10" fmla="*/ 2128142 h 3183370"/>
                <a:gd name="connsiteX11" fmla="*/ 1664762 w 2261662"/>
                <a:gd name="connsiteY11" fmla="*/ 2267842 h 3183370"/>
                <a:gd name="connsiteX12" fmla="*/ 1753662 w 2261662"/>
                <a:gd name="connsiteY12" fmla="*/ 2420242 h 3183370"/>
                <a:gd name="connsiteX13" fmla="*/ 1817162 w 2261662"/>
                <a:gd name="connsiteY13" fmla="*/ 2547242 h 3183370"/>
                <a:gd name="connsiteX14" fmla="*/ 1880662 w 2261662"/>
                <a:gd name="connsiteY14" fmla="*/ 2648842 h 3183370"/>
                <a:gd name="connsiteX15" fmla="*/ 1956862 w 2261662"/>
                <a:gd name="connsiteY15" fmla="*/ 2788542 h 3183370"/>
                <a:gd name="connsiteX16" fmla="*/ 1994962 w 2261662"/>
                <a:gd name="connsiteY16" fmla="*/ 2877442 h 3183370"/>
                <a:gd name="connsiteX17" fmla="*/ 2020362 w 2261662"/>
                <a:gd name="connsiteY17" fmla="*/ 2928242 h 3183370"/>
                <a:gd name="connsiteX18" fmla="*/ 2045762 w 2261662"/>
                <a:gd name="connsiteY18" fmla="*/ 2966342 h 3183370"/>
                <a:gd name="connsiteX19" fmla="*/ 2160062 w 2261662"/>
                <a:gd name="connsiteY19" fmla="*/ 3106042 h 3183370"/>
                <a:gd name="connsiteX20" fmla="*/ 2210862 w 2261662"/>
                <a:gd name="connsiteY20" fmla="*/ 3144142 h 3183370"/>
                <a:gd name="connsiteX21" fmla="*/ 2248962 w 2261662"/>
                <a:gd name="connsiteY21" fmla="*/ 3182242 h 3183370"/>
                <a:gd name="connsiteX22" fmla="*/ 2261662 w 2261662"/>
                <a:gd name="connsiteY22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56762 w 2261662"/>
                <a:gd name="connsiteY7" fmla="*/ 1543942 h 3183370"/>
                <a:gd name="connsiteX8" fmla="*/ 1359962 w 2261662"/>
                <a:gd name="connsiteY8" fmla="*/ 1836042 h 3183370"/>
                <a:gd name="connsiteX9" fmla="*/ 1461562 w 2261662"/>
                <a:gd name="connsiteY9" fmla="*/ 1975742 h 3183370"/>
                <a:gd name="connsiteX10" fmla="*/ 1563162 w 2261662"/>
                <a:gd name="connsiteY10" fmla="*/ 2128142 h 3183370"/>
                <a:gd name="connsiteX11" fmla="*/ 1664762 w 2261662"/>
                <a:gd name="connsiteY11" fmla="*/ 2267842 h 3183370"/>
                <a:gd name="connsiteX12" fmla="*/ 1753662 w 2261662"/>
                <a:gd name="connsiteY12" fmla="*/ 2420242 h 3183370"/>
                <a:gd name="connsiteX13" fmla="*/ 1817162 w 2261662"/>
                <a:gd name="connsiteY13" fmla="*/ 2547242 h 3183370"/>
                <a:gd name="connsiteX14" fmla="*/ 1880662 w 2261662"/>
                <a:gd name="connsiteY14" fmla="*/ 2648842 h 3183370"/>
                <a:gd name="connsiteX15" fmla="*/ 1956862 w 2261662"/>
                <a:gd name="connsiteY15" fmla="*/ 2788542 h 3183370"/>
                <a:gd name="connsiteX16" fmla="*/ 1994962 w 2261662"/>
                <a:gd name="connsiteY16" fmla="*/ 2877442 h 3183370"/>
                <a:gd name="connsiteX17" fmla="*/ 2020362 w 2261662"/>
                <a:gd name="connsiteY17" fmla="*/ 2928242 h 3183370"/>
                <a:gd name="connsiteX18" fmla="*/ 2045762 w 2261662"/>
                <a:gd name="connsiteY18" fmla="*/ 2966342 h 3183370"/>
                <a:gd name="connsiteX19" fmla="*/ 2160062 w 2261662"/>
                <a:gd name="connsiteY19" fmla="*/ 3106042 h 3183370"/>
                <a:gd name="connsiteX20" fmla="*/ 2210862 w 2261662"/>
                <a:gd name="connsiteY20" fmla="*/ 3144142 h 3183370"/>
                <a:gd name="connsiteX21" fmla="*/ 2248962 w 2261662"/>
                <a:gd name="connsiteY21" fmla="*/ 3182242 h 3183370"/>
                <a:gd name="connsiteX22" fmla="*/ 2261662 w 2261662"/>
                <a:gd name="connsiteY22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56762 w 2261662"/>
                <a:gd name="connsiteY7" fmla="*/ 1543942 h 3183370"/>
                <a:gd name="connsiteX8" fmla="*/ 1359962 w 2261662"/>
                <a:gd name="connsiteY8" fmla="*/ 1836042 h 3183370"/>
                <a:gd name="connsiteX9" fmla="*/ 1461562 w 2261662"/>
                <a:gd name="connsiteY9" fmla="*/ 1975742 h 3183370"/>
                <a:gd name="connsiteX10" fmla="*/ 1563162 w 2261662"/>
                <a:gd name="connsiteY10" fmla="*/ 2128142 h 3183370"/>
                <a:gd name="connsiteX11" fmla="*/ 1664762 w 2261662"/>
                <a:gd name="connsiteY11" fmla="*/ 2267842 h 3183370"/>
                <a:gd name="connsiteX12" fmla="*/ 1753662 w 2261662"/>
                <a:gd name="connsiteY12" fmla="*/ 2420242 h 3183370"/>
                <a:gd name="connsiteX13" fmla="*/ 1817162 w 2261662"/>
                <a:gd name="connsiteY13" fmla="*/ 2547242 h 3183370"/>
                <a:gd name="connsiteX14" fmla="*/ 1880662 w 2261662"/>
                <a:gd name="connsiteY14" fmla="*/ 2648842 h 3183370"/>
                <a:gd name="connsiteX15" fmla="*/ 1956862 w 2261662"/>
                <a:gd name="connsiteY15" fmla="*/ 2788542 h 3183370"/>
                <a:gd name="connsiteX16" fmla="*/ 1994962 w 2261662"/>
                <a:gd name="connsiteY16" fmla="*/ 2877442 h 3183370"/>
                <a:gd name="connsiteX17" fmla="*/ 2020362 w 2261662"/>
                <a:gd name="connsiteY17" fmla="*/ 2928242 h 3183370"/>
                <a:gd name="connsiteX18" fmla="*/ 2045762 w 2261662"/>
                <a:gd name="connsiteY18" fmla="*/ 2966342 h 3183370"/>
                <a:gd name="connsiteX19" fmla="*/ 2160062 w 2261662"/>
                <a:gd name="connsiteY19" fmla="*/ 3106042 h 3183370"/>
                <a:gd name="connsiteX20" fmla="*/ 2210862 w 2261662"/>
                <a:gd name="connsiteY20" fmla="*/ 3144142 h 3183370"/>
                <a:gd name="connsiteX21" fmla="*/ 2248962 w 2261662"/>
                <a:gd name="connsiteY21" fmla="*/ 3182242 h 3183370"/>
                <a:gd name="connsiteX22" fmla="*/ 2261662 w 2261662"/>
                <a:gd name="connsiteY22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56762 w 2261662"/>
                <a:gd name="connsiteY7" fmla="*/ 1543942 h 3183370"/>
                <a:gd name="connsiteX8" fmla="*/ 1359962 w 2261662"/>
                <a:gd name="connsiteY8" fmla="*/ 1836042 h 3183370"/>
                <a:gd name="connsiteX9" fmla="*/ 1461562 w 2261662"/>
                <a:gd name="connsiteY9" fmla="*/ 1975742 h 3183370"/>
                <a:gd name="connsiteX10" fmla="*/ 1563162 w 2261662"/>
                <a:gd name="connsiteY10" fmla="*/ 2128142 h 3183370"/>
                <a:gd name="connsiteX11" fmla="*/ 1664762 w 2261662"/>
                <a:gd name="connsiteY11" fmla="*/ 2267842 h 3183370"/>
                <a:gd name="connsiteX12" fmla="*/ 1753662 w 2261662"/>
                <a:gd name="connsiteY12" fmla="*/ 2420242 h 3183370"/>
                <a:gd name="connsiteX13" fmla="*/ 1817162 w 2261662"/>
                <a:gd name="connsiteY13" fmla="*/ 2547242 h 3183370"/>
                <a:gd name="connsiteX14" fmla="*/ 1880662 w 2261662"/>
                <a:gd name="connsiteY14" fmla="*/ 2648842 h 3183370"/>
                <a:gd name="connsiteX15" fmla="*/ 1956862 w 2261662"/>
                <a:gd name="connsiteY15" fmla="*/ 2788542 h 3183370"/>
                <a:gd name="connsiteX16" fmla="*/ 1994962 w 2261662"/>
                <a:gd name="connsiteY16" fmla="*/ 2877442 h 3183370"/>
                <a:gd name="connsiteX17" fmla="*/ 2020362 w 2261662"/>
                <a:gd name="connsiteY17" fmla="*/ 2928242 h 3183370"/>
                <a:gd name="connsiteX18" fmla="*/ 2045762 w 2261662"/>
                <a:gd name="connsiteY18" fmla="*/ 2966342 h 3183370"/>
                <a:gd name="connsiteX19" fmla="*/ 2160062 w 2261662"/>
                <a:gd name="connsiteY19" fmla="*/ 3106042 h 3183370"/>
                <a:gd name="connsiteX20" fmla="*/ 2210862 w 2261662"/>
                <a:gd name="connsiteY20" fmla="*/ 3144142 h 3183370"/>
                <a:gd name="connsiteX21" fmla="*/ 2248962 w 2261662"/>
                <a:gd name="connsiteY21" fmla="*/ 3182242 h 3183370"/>
                <a:gd name="connsiteX22" fmla="*/ 2261662 w 2261662"/>
                <a:gd name="connsiteY22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461562 w 2261662"/>
                <a:gd name="connsiteY9" fmla="*/ 1975742 h 3183370"/>
                <a:gd name="connsiteX10" fmla="*/ 1563162 w 2261662"/>
                <a:gd name="connsiteY10" fmla="*/ 2128142 h 3183370"/>
                <a:gd name="connsiteX11" fmla="*/ 1664762 w 2261662"/>
                <a:gd name="connsiteY11" fmla="*/ 2267842 h 3183370"/>
                <a:gd name="connsiteX12" fmla="*/ 1753662 w 2261662"/>
                <a:gd name="connsiteY12" fmla="*/ 2420242 h 3183370"/>
                <a:gd name="connsiteX13" fmla="*/ 1817162 w 2261662"/>
                <a:gd name="connsiteY13" fmla="*/ 2547242 h 3183370"/>
                <a:gd name="connsiteX14" fmla="*/ 1880662 w 2261662"/>
                <a:gd name="connsiteY14" fmla="*/ 2648842 h 3183370"/>
                <a:gd name="connsiteX15" fmla="*/ 1956862 w 2261662"/>
                <a:gd name="connsiteY15" fmla="*/ 2788542 h 3183370"/>
                <a:gd name="connsiteX16" fmla="*/ 1994962 w 2261662"/>
                <a:gd name="connsiteY16" fmla="*/ 2877442 h 3183370"/>
                <a:gd name="connsiteX17" fmla="*/ 2020362 w 2261662"/>
                <a:gd name="connsiteY17" fmla="*/ 2928242 h 3183370"/>
                <a:gd name="connsiteX18" fmla="*/ 2045762 w 2261662"/>
                <a:gd name="connsiteY18" fmla="*/ 2966342 h 3183370"/>
                <a:gd name="connsiteX19" fmla="*/ 2160062 w 2261662"/>
                <a:gd name="connsiteY19" fmla="*/ 3106042 h 3183370"/>
                <a:gd name="connsiteX20" fmla="*/ 2210862 w 2261662"/>
                <a:gd name="connsiteY20" fmla="*/ 3144142 h 3183370"/>
                <a:gd name="connsiteX21" fmla="*/ 2248962 w 2261662"/>
                <a:gd name="connsiteY21" fmla="*/ 3182242 h 3183370"/>
                <a:gd name="connsiteX22" fmla="*/ 2261662 w 2261662"/>
                <a:gd name="connsiteY22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480501 w 2261662"/>
                <a:gd name="connsiteY9" fmla="*/ 1995954 h 3183370"/>
                <a:gd name="connsiteX10" fmla="*/ 1563162 w 2261662"/>
                <a:gd name="connsiteY10" fmla="*/ 2128142 h 3183370"/>
                <a:gd name="connsiteX11" fmla="*/ 1664762 w 2261662"/>
                <a:gd name="connsiteY11" fmla="*/ 2267842 h 3183370"/>
                <a:gd name="connsiteX12" fmla="*/ 1753662 w 2261662"/>
                <a:gd name="connsiteY12" fmla="*/ 2420242 h 3183370"/>
                <a:gd name="connsiteX13" fmla="*/ 1817162 w 2261662"/>
                <a:gd name="connsiteY13" fmla="*/ 2547242 h 3183370"/>
                <a:gd name="connsiteX14" fmla="*/ 1880662 w 2261662"/>
                <a:gd name="connsiteY14" fmla="*/ 2648842 h 3183370"/>
                <a:gd name="connsiteX15" fmla="*/ 1956862 w 2261662"/>
                <a:gd name="connsiteY15" fmla="*/ 2788542 h 3183370"/>
                <a:gd name="connsiteX16" fmla="*/ 1994962 w 2261662"/>
                <a:gd name="connsiteY16" fmla="*/ 2877442 h 3183370"/>
                <a:gd name="connsiteX17" fmla="*/ 2020362 w 2261662"/>
                <a:gd name="connsiteY17" fmla="*/ 2928242 h 3183370"/>
                <a:gd name="connsiteX18" fmla="*/ 2045762 w 2261662"/>
                <a:gd name="connsiteY18" fmla="*/ 2966342 h 3183370"/>
                <a:gd name="connsiteX19" fmla="*/ 2160062 w 2261662"/>
                <a:gd name="connsiteY19" fmla="*/ 3106042 h 3183370"/>
                <a:gd name="connsiteX20" fmla="*/ 2210862 w 2261662"/>
                <a:gd name="connsiteY20" fmla="*/ 3144142 h 3183370"/>
                <a:gd name="connsiteX21" fmla="*/ 2248962 w 2261662"/>
                <a:gd name="connsiteY21" fmla="*/ 3182242 h 3183370"/>
                <a:gd name="connsiteX22" fmla="*/ 2261662 w 2261662"/>
                <a:gd name="connsiteY22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563162 w 2261662"/>
                <a:gd name="connsiteY9" fmla="*/ 2128142 h 3183370"/>
                <a:gd name="connsiteX10" fmla="*/ 1664762 w 2261662"/>
                <a:gd name="connsiteY10" fmla="*/ 2267842 h 3183370"/>
                <a:gd name="connsiteX11" fmla="*/ 1753662 w 2261662"/>
                <a:gd name="connsiteY11" fmla="*/ 2420242 h 3183370"/>
                <a:gd name="connsiteX12" fmla="*/ 1817162 w 2261662"/>
                <a:gd name="connsiteY12" fmla="*/ 2547242 h 3183370"/>
                <a:gd name="connsiteX13" fmla="*/ 1880662 w 2261662"/>
                <a:gd name="connsiteY13" fmla="*/ 2648842 h 3183370"/>
                <a:gd name="connsiteX14" fmla="*/ 1956862 w 2261662"/>
                <a:gd name="connsiteY14" fmla="*/ 2788542 h 3183370"/>
                <a:gd name="connsiteX15" fmla="*/ 1994962 w 2261662"/>
                <a:gd name="connsiteY15" fmla="*/ 2877442 h 3183370"/>
                <a:gd name="connsiteX16" fmla="*/ 2020362 w 2261662"/>
                <a:gd name="connsiteY16" fmla="*/ 2928242 h 3183370"/>
                <a:gd name="connsiteX17" fmla="*/ 2045762 w 2261662"/>
                <a:gd name="connsiteY17" fmla="*/ 2966342 h 3183370"/>
                <a:gd name="connsiteX18" fmla="*/ 2160062 w 2261662"/>
                <a:gd name="connsiteY18" fmla="*/ 3106042 h 3183370"/>
                <a:gd name="connsiteX19" fmla="*/ 2210862 w 2261662"/>
                <a:gd name="connsiteY19" fmla="*/ 3144142 h 3183370"/>
                <a:gd name="connsiteX20" fmla="*/ 2248962 w 2261662"/>
                <a:gd name="connsiteY20" fmla="*/ 3182242 h 3183370"/>
                <a:gd name="connsiteX21" fmla="*/ 2261662 w 2261662"/>
                <a:gd name="connsiteY21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664762 w 2261662"/>
                <a:gd name="connsiteY9" fmla="*/ 2267842 h 3183370"/>
                <a:gd name="connsiteX10" fmla="*/ 1753662 w 2261662"/>
                <a:gd name="connsiteY10" fmla="*/ 2420242 h 3183370"/>
                <a:gd name="connsiteX11" fmla="*/ 1817162 w 2261662"/>
                <a:gd name="connsiteY11" fmla="*/ 2547242 h 3183370"/>
                <a:gd name="connsiteX12" fmla="*/ 1880662 w 2261662"/>
                <a:gd name="connsiteY12" fmla="*/ 2648842 h 3183370"/>
                <a:gd name="connsiteX13" fmla="*/ 1956862 w 2261662"/>
                <a:gd name="connsiteY13" fmla="*/ 2788542 h 3183370"/>
                <a:gd name="connsiteX14" fmla="*/ 1994962 w 2261662"/>
                <a:gd name="connsiteY14" fmla="*/ 2877442 h 3183370"/>
                <a:gd name="connsiteX15" fmla="*/ 2020362 w 2261662"/>
                <a:gd name="connsiteY15" fmla="*/ 2928242 h 3183370"/>
                <a:gd name="connsiteX16" fmla="*/ 2045762 w 2261662"/>
                <a:gd name="connsiteY16" fmla="*/ 2966342 h 3183370"/>
                <a:gd name="connsiteX17" fmla="*/ 2160062 w 2261662"/>
                <a:gd name="connsiteY17" fmla="*/ 3106042 h 3183370"/>
                <a:gd name="connsiteX18" fmla="*/ 2210862 w 2261662"/>
                <a:gd name="connsiteY18" fmla="*/ 3144142 h 3183370"/>
                <a:gd name="connsiteX19" fmla="*/ 2248962 w 2261662"/>
                <a:gd name="connsiteY19" fmla="*/ 3182242 h 3183370"/>
                <a:gd name="connsiteX20" fmla="*/ 2261662 w 2261662"/>
                <a:gd name="connsiteY20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664762 w 2261662"/>
                <a:gd name="connsiteY9" fmla="*/ 2267842 h 3183370"/>
                <a:gd name="connsiteX10" fmla="*/ 1817162 w 2261662"/>
                <a:gd name="connsiteY10" fmla="*/ 2547242 h 3183370"/>
                <a:gd name="connsiteX11" fmla="*/ 1880662 w 2261662"/>
                <a:gd name="connsiteY11" fmla="*/ 2648842 h 3183370"/>
                <a:gd name="connsiteX12" fmla="*/ 1956862 w 2261662"/>
                <a:gd name="connsiteY12" fmla="*/ 2788542 h 3183370"/>
                <a:gd name="connsiteX13" fmla="*/ 1994962 w 2261662"/>
                <a:gd name="connsiteY13" fmla="*/ 2877442 h 3183370"/>
                <a:gd name="connsiteX14" fmla="*/ 2020362 w 2261662"/>
                <a:gd name="connsiteY14" fmla="*/ 2928242 h 3183370"/>
                <a:gd name="connsiteX15" fmla="*/ 2045762 w 2261662"/>
                <a:gd name="connsiteY15" fmla="*/ 2966342 h 3183370"/>
                <a:gd name="connsiteX16" fmla="*/ 2160062 w 2261662"/>
                <a:gd name="connsiteY16" fmla="*/ 3106042 h 3183370"/>
                <a:gd name="connsiteX17" fmla="*/ 2210862 w 2261662"/>
                <a:gd name="connsiteY17" fmla="*/ 3144142 h 3183370"/>
                <a:gd name="connsiteX18" fmla="*/ 2248962 w 2261662"/>
                <a:gd name="connsiteY18" fmla="*/ 3182242 h 3183370"/>
                <a:gd name="connsiteX19" fmla="*/ 2261662 w 2261662"/>
                <a:gd name="connsiteY19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664762 w 2261662"/>
                <a:gd name="connsiteY9" fmla="*/ 2267842 h 3183370"/>
                <a:gd name="connsiteX10" fmla="*/ 1880662 w 2261662"/>
                <a:gd name="connsiteY10" fmla="*/ 2648842 h 3183370"/>
                <a:gd name="connsiteX11" fmla="*/ 1956862 w 2261662"/>
                <a:gd name="connsiteY11" fmla="*/ 2788542 h 3183370"/>
                <a:gd name="connsiteX12" fmla="*/ 1994962 w 2261662"/>
                <a:gd name="connsiteY12" fmla="*/ 2877442 h 3183370"/>
                <a:gd name="connsiteX13" fmla="*/ 2020362 w 2261662"/>
                <a:gd name="connsiteY13" fmla="*/ 2928242 h 3183370"/>
                <a:gd name="connsiteX14" fmla="*/ 2045762 w 2261662"/>
                <a:gd name="connsiteY14" fmla="*/ 2966342 h 3183370"/>
                <a:gd name="connsiteX15" fmla="*/ 2160062 w 2261662"/>
                <a:gd name="connsiteY15" fmla="*/ 3106042 h 3183370"/>
                <a:gd name="connsiteX16" fmla="*/ 2210862 w 2261662"/>
                <a:gd name="connsiteY16" fmla="*/ 3144142 h 3183370"/>
                <a:gd name="connsiteX17" fmla="*/ 2248962 w 2261662"/>
                <a:gd name="connsiteY17" fmla="*/ 3182242 h 3183370"/>
                <a:gd name="connsiteX18" fmla="*/ 2261662 w 2261662"/>
                <a:gd name="connsiteY18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664762 w 2261662"/>
                <a:gd name="connsiteY9" fmla="*/ 2267842 h 3183370"/>
                <a:gd name="connsiteX10" fmla="*/ 1880662 w 2261662"/>
                <a:gd name="connsiteY10" fmla="*/ 2648842 h 3183370"/>
                <a:gd name="connsiteX11" fmla="*/ 1994962 w 2261662"/>
                <a:gd name="connsiteY11" fmla="*/ 2877442 h 3183370"/>
                <a:gd name="connsiteX12" fmla="*/ 2020362 w 2261662"/>
                <a:gd name="connsiteY12" fmla="*/ 2928242 h 3183370"/>
                <a:gd name="connsiteX13" fmla="*/ 2045762 w 2261662"/>
                <a:gd name="connsiteY13" fmla="*/ 2966342 h 3183370"/>
                <a:gd name="connsiteX14" fmla="*/ 2160062 w 2261662"/>
                <a:gd name="connsiteY14" fmla="*/ 3106042 h 3183370"/>
                <a:gd name="connsiteX15" fmla="*/ 2210862 w 2261662"/>
                <a:gd name="connsiteY15" fmla="*/ 3144142 h 3183370"/>
                <a:gd name="connsiteX16" fmla="*/ 2248962 w 2261662"/>
                <a:gd name="connsiteY16" fmla="*/ 3182242 h 3183370"/>
                <a:gd name="connsiteX17" fmla="*/ 2261662 w 2261662"/>
                <a:gd name="connsiteY17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664762 w 2261662"/>
                <a:gd name="connsiteY9" fmla="*/ 2267842 h 3183370"/>
                <a:gd name="connsiteX10" fmla="*/ 1880662 w 2261662"/>
                <a:gd name="connsiteY10" fmla="*/ 2648842 h 3183370"/>
                <a:gd name="connsiteX11" fmla="*/ 2020362 w 2261662"/>
                <a:gd name="connsiteY11" fmla="*/ 2928242 h 3183370"/>
                <a:gd name="connsiteX12" fmla="*/ 2045762 w 2261662"/>
                <a:gd name="connsiteY12" fmla="*/ 2966342 h 3183370"/>
                <a:gd name="connsiteX13" fmla="*/ 2160062 w 2261662"/>
                <a:gd name="connsiteY13" fmla="*/ 3106042 h 3183370"/>
                <a:gd name="connsiteX14" fmla="*/ 2210862 w 2261662"/>
                <a:gd name="connsiteY14" fmla="*/ 3144142 h 3183370"/>
                <a:gd name="connsiteX15" fmla="*/ 2248962 w 2261662"/>
                <a:gd name="connsiteY15" fmla="*/ 3182242 h 3183370"/>
                <a:gd name="connsiteX16" fmla="*/ 2261662 w 2261662"/>
                <a:gd name="connsiteY16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664762 w 2261662"/>
                <a:gd name="connsiteY9" fmla="*/ 2267842 h 3183370"/>
                <a:gd name="connsiteX10" fmla="*/ 1880662 w 2261662"/>
                <a:gd name="connsiteY10" fmla="*/ 2648842 h 3183370"/>
                <a:gd name="connsiteX11" fmla="*/ 2020362 w 2261662"/>
                <a:gd name="connsiteY11" fmla="*/ 2928242 h 3183370"/>
                <a:gd name="connsiteX12" fmla="*/ 2160062 w 2261662"/>
                <a:gd name="connsiteY12" fmla="*/ 3106042 h 3183370"/>
                <a:gd name="connsiteX13" fmla="*/ 2210862 w 2261662"/>
                <a:gd name="connsiteY13" fmla="*/ 3144142 h 3183370"/>
                <a:gd name="connsiteX14" fmla="*/ 2248962 w 2261662"/>
                <a:gd name="connsiteY14" fmla="*/ 3182242 h 3183370"/>
                <a:gd name="connsiteX15" fmla="*/ 2261662 w 2261662"/>
                <a:gd name="connsiteY15" fmla="*/ 3182242 h 3183370"/>
                <a:gd name="connsiteX0" fmla="*/ 0 w 2261662"/>
                <a:gd name="connsiteY0" fmla="*/ 0 h 3183370"/>
                <a:gd name="connsiteX1" fmla="*/ 235901 w 2261662"/>
                <a:gd name="connsiteY1" fmla="*/ 223142 h 3183370"/>
                <a:gd name="connsiteX2" fmla="*/ 351706 w 2261662"/>
                <a:gd name="connsiteY2" fmla="*/ 395754 h 3183370"/>
                <a:gd name="connsiteX3" fmla="*/ 450076 w 2261662"/>
                <a:gd name="connsiteY3" fmla="*/ 515107 h 3183370"/>
                <a:gd name="connsiteX4" fmla="*/ 654114 w 2261662"/>
                <a:gd name="connsiteY4" fmla="*/ 773483 h 3183370"/>
                <a:gd name="connsiteX5" fmla="*/ 713767 w 2261662"/>
                <a:gd name="connsiteY5" fmla="*/ 1017648 h 3183370"/>
                <a:gd name="connsiteX6" fmla="*/ 957410 w 2261662"/>
                <a:gd name="connsiteY6" fmla="*/ 1261002 h 3183370"/>
                <a:gd name="connsiteX7" fmla="*/ 1170966 w 2261662"/>
                <a:gd name="connsiteY7" fmla="*/ 1543942 h 3183370"/>
                <a:gd name="connsiteX8" fmla="*/ 1359962 w 2261662"/>
                <a:gd name="connsiteY8" fmla="*/ 1836042 h 3183370"/>
                <a:gd name="connsiteX9" fmla="*/ 1664762 w 2261662"/>
                <a:gd name="connsiteY9" fmla="*/ 2267842 h 3183370"/>
                <a:gd name="connsiteX10" fmla="*/ 1880662 w 2261662"/>
                <a:gd name="connsiteY10" fmla="*/ 2648842 h 3183370"/>
                <a:gd name="connsiteX11" fmla="*/ 2020362 w 2261662"/>
                <a:gd name="connsiteY11" fmla="*/ 2928242 h 3183370"/>
                <a:gd name="connsiteX12" fmla="*/ 2210862 w 2261662"/>
                <a:gd name="connsiteY12" fmla="*/ 3144142 h 3183370"/>
                <a:gd name="connsiteX13" fmla="*/ 2248962 w 2261662"/>
                <a:gd name="connsiteY13" fmla="*/ 3182242 h 3183370"/>
                <a:gd name="connsiteX14" fmla="*/ 2261662 w 2261662"/>
                <a:gd name="connsiteY14" fmla="*/ 3182242 h 3183370"/>
                <a:gd name="connsiteX0" fmla="*/ 0 w 2269587"/>
                <a:gd name="connsiteY0" fmla="*/ 0 h 3201056"/>
                <a:gd name="connsiteX1" fmla="*/ 235901 w 2269587"/>
                <a:gd name="connsiteY1" fmla="*/ 223142 h 3201056"/>
                <a:gd name="connsiteX2" fmla="*/ 351706 w 2269587"/>
                <a:gd name="connsiteY2" fmla="*/ 395754 h 3201056"/>
                <a:gd name="connsiteX3" fmla="*/ 450076 w 2269587"/>
                <a:gd name="connsiteY3" fmla="*/ 515107 h 3201056"/>
                <a:gd name="connsiteX4" fmla="*/ 654114 w 2269587"/>
                <a:gd name="connsiteY4" fmla="*/ 773483 h 3201056"/>
                <a:gd name="connsiteX5" fmla="*/ 713767 w 2269587"/>
                <a:gd name="connsiteY5" fmla="*/ 1017648 h 3201056"/>
                <a:gd name="connsiteX6" fmla="*/ 957410 w 2269587"/>
                <a:gd name="connsiteY6" fmla="*/ 1261002 h 3201056"/>
                <a:gd name="connsiteX7" fmla="*/ 1170966 w 2269587"/>
                <a:gd name="connsiteY7" fmla="*/ 1543942 h 3201056"/>
                <a:gd name="connsiteX8" fmla="*/ 1359962 w 2269587"/>
                <a:gd name="connsiteY8" fmla="*/ 1836042 h 3201056"/>
                <a:gd name="connsiteX9" fmla="*/ 1664762 w 2269587"/>
                <a:gd name="connsiteY9" fmla="*/ 2267842 h 3201056"/>
                <a:gd name="connsiteX10" fmla="*/ 1880662 w 2269587"/>
                <a:gd name="connsiteY10" fmla="*/ 2648842 h 3201056"/>
                <a:gd name="connsiteX11" fmla="*/ 2020362 w 2269587"/>
                <a:gd name="connsiteY11" fmla="*/ 2928242 h 3201056"/>
                <a:gd name="connsiteX12" fmla="*/ 2248962 w 2269587"/>
                <a:gd name="connsiteY12" fmla="*/ 3182242 h 3201056"/>
                <a:gd name="connsiteX13" fmla="*/ 2261662 w 2269587"/>
                <a:gd name="connsiteY13" fmla="*/ 3182242 h 3201056"/>
                <a:gd name="connsiteX0" fmla="*/ 0 w 2248962"/>
                <a:gd name="connsiteY0" fmla="*/ 0 h 3182243"/>
                <a:gd name="connsiteX1" fmla="*/ 235901 w 2248962"/>
                <a:gd name="connsiteY1" fmla="*/ 223142 h 3182243"/>
                <a:gd name="connsiteX2" fmla="*/ 351706 w 2248962"/>
                <a:gd name="connsiteY2" fmla="*/ 395754 h 3182243"/>
                <a:gd name="connsiteX3" fmla="*/ 450076 w 2248962"/>
                <a:gd name="connsiteY3" fmla="*/ 515107 h 3182243"/>
                <a:gd name="connsiteX4" fmla="*/ 654114 w 2248962"/>
                <a:gd name="connsiteY4" fmla="*/ 773483 h 3182243"/>
                <a:gd name="connsiteX5" fmla="*/ 713767 w 2248962"/>
                <a:gd name="connsiteY5" fmla="*/ 1017648 h 3182243"/>
                <a:gd name="connsiteX6" fmla="*/ 957410 w 2248962"/>
                <a:gd name="connsiteY6" fmla="*/ 1261002 h 3182243"/>
                <a:gd name="connsiteX7" fmla="*/ 1170966 w 2248962"/>
                <a:gd name="connsiteY7" fmla="*/ 1543942 h 3182243"/>
                <a:gd name="connsiteX8" fmla="*/ 1359962 w 2248962"/>
                <a:gd name="connsiteY8" fmla="*/ 1836042 h 3182243"/>
                <a:gd name="connsiteX9" fmla="*/ 1664762 w 2248962"/>
                <a:gd name="connsiteY9" fmla="*/ 2267842 h 3182243"/>
                <a:gd name="connsiteX10" fmla="*/ 1880662 w 2248962"/>
                <a:gd name="connsiteY10" fmla="*/ 2648842 h 3182243"/>
                <a:gd name="connsiteX11" fmla="*/ 2020362 w 2248962"/>
                <a:gd name="connsiteY11" fmla="*/ 2928242 h 3182243"/>
                <a:gd name="connsiteX12" fmla="*/ 2248962 w 2248962"/>
                <a:gd name="connsiteY12" fmla="*/ 3182242 h 3182243"/>
                <a:gd name="connsiteX0" fmla="*/ 0 w 2248962"/>
                <a:gd name="connsiteY0" fmla="*/ 0 h 3237825"/>
                <a:gd name="connsiteX1" fmla="*/ 235901 w 2248962"/>
                <a:gd name="connsiteY1" fmla="*/ 223142 h 3237825"/>
                <a:gd name="connsiteX2" fmla="*/ 351706 w 2248962"/>
                <a:gd name="connsiteY2" fmla="*/ 395754 h 3237825"/>
                <a:gd name="connsiteX3" fmla="*/ 450076 w 2248962"/>
                <a:gd name="connsiteY3" fmla="*/ 515107 h 3237825"/>
                <a:gd name="connsiteX4" fmla="*/ 654114 w 2248962"/>
                <a:gd name="connsiteY4" fmla="*/ 773483 h 3237825"/>
                <a:gd name="connsiteX5" fmla="*/ 713767 w 2248962"/>
                <a:gd name="connsiteY5" fmla="*/ 1017648 h 3237825"/>
                <a:gd name="connsiteX6" fmla="*/ 957410 w 2248962"/>
                <a:gd name="connsiteY6" fmla="*/ 1261002 h 3237825"/>
                <a:gd name="connsiteX7" fmla="*/ 1170966 w 2248962"/>
                <a:gd name="connsiteY7" fmla="*/ 1543942 h 3237825"/>
                <a:gd name="connsiteX8" fmla="*/ 1359962 w 2248962"/>
                <a:gd name="connsiteY8" fmla="*/ 1836042 h 3237825"/>
                <a:gd name="connsiteX9" fmla="*/ 1664762 w 2248962"/>
                <a:gd name="connsiteY9" fmla="*/ 2267842 h 3237825"/>
                <a:gd name="connsiteX10" fmla="*/ 1880662 w 2248962"/>
                <a:gd name="connsiteY10" fmla="*/ 2648842 h 3237825"/>
                <a:gd name="connsiteX11" fmla="*/ 2020362 w 2248962"/>
                <a:gd name="connsiteY11" fmla="*/ 2928242 h 3237825"/>
                <a:gd name="connsiteX12" fmla="*/ 2248962 w 2248962"/>
                <a:gd name="connsiteY12" fmla="*/ 3237825 h 3237825"/>
                <a:gd name="connsiteX0" fmla="*/ 0 w 2248962"/>
                <a:gd name="connsiteY0" fmla="*/ 0 h 3237825"/>
                <a:gd name="connsiteX1" fmla="*/ 235901 w 2248962"/>
                <a:gd name="connsiteY1" fmla="*/ 223142 h 3237825"/>
                <a:gd name="connsiteX2" fmla="*/ 351706 w 2248962"/>
                <a:gd name="connsiteY2" fmla="*/ 395754 h 3237825"/>
                <a:gd name="connsiteX3" fmla="*/ 450076 w 2248962"/>
                <a:gd name="connsiteY3" fmla="*/ 515107 h 3237825"/>
                <a:gd name="connsiteX4" fmla="*/ 654114 w 2248962"/>
                <a:gd name="connsiteY4" fmla="*/ 773483 h 3237825"/>
                <a:gd name="connsiteX5" fmla="*/ 713767 w 2248962"/>
                <a:gd name="connsiteY5" fmla="*/ 1017648 h 3237825"/>
                <a:gd name="connsiteX6" fmla="*/ 957410 w 2248962"/>
                <a:gd name="connsiteY6" fmla="*/ 1261002 h 3237825"/>
                <a:gd name="connsiteX7" fmla="*/ 1170966 w 2248962"/>
                <a:gd name="connsiteY7" fmla="*/ 1543942 h 3237825"/>
                <a:gd name="connsiteX8" fmla="*/ 1359962 w 2248962"/>
                <a:gd name="connsiteY8" fmla="*/ 1836042 h 3237825"/>
                <a:gd name="connsiteX9" fmla="*/ 1664762 w 2248962"/>
                <a:gd name="connsiteY9" fmla="*/ 2267842 h 3237825"/>
                <a:gd name="connsiteX10" fmla="*/ 1880662 w 2248962"/>
                <a:gd name="connsiteY10" fmla="*/ 2648842 h 3237825"/>
                <a:gd name="connsiteX11" fmla="*/ 2058240 w 2248962"/>
                <a:gd name="connsiteY11" fmla="*/ 2902976 h 3237825"/>
                <a:gd name="connsiteX12" fmla="*/ 2248962 w 2248962"/>
                <a:gd name="connsiteY12" fmla="*/ 3237825 h 3237825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9962 w 2258432"/>
                <a:gd name="connsiteY8" fmla="*/ 1836042 h 3212560"/>
                <a:gd name="connsiteX9" fmla="*/ 1664762 w 2258432"/>
                <a:gd name="connsiteY9" fmla="*/ 2267842 h 3212560"/>
                <a:gd name="connsiteX10" fmla="*/ 1880662 w 2258432"/>
                <a:gd name="connsiteY10" fmla="*/ 2648842 h 3212560"/>
                <a:gd name="connsiteX11" fmla="*/ 2058240 w 2258432"/>
                <a:gd name="connsiteY11" fmla="*/ 2902976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9962 w 2258432"/>
                <a:gd name="connsiteY8" fmla="*/ 1836042 h 3212560"/>
                <a:gd name="connsiteX9" fmla="*/ 1664762 w 2258432"/>
                <a:gd name="connsiteY9" fmla="*/ 2267842 h 3212560"/>
                <a:gd name="connsiteX10" fmla="*/ 1880662 w 2258432"/>
                <a:gd name="connsiteY10" fmla="*/ 2648842 h 3212560"/>
                <a:gd name="connsiteX11" fmla="*/ 2058240 w 2258432"/>
                <a:gd name="connsiteY11" fmla="*/ 2902976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9962 w 2258432"/>
                <a:gd name="connsiteY8" fmla="*/ 1836042 h 3212560"/>
                <a:gd name="connsiteX9" fmla="*/ 1641089 w 2258432"/>
                <a:gd name="connsiteY9" fmla="*/ 2318372 h 3212560"/>
                <a:gd name="connsiteX10" fmla="*/ 1880662 w 2258432"/>
                <a:gd name="connsiteY10" fmla="*/ 2648842 h 3212560"/>
                <a:gd name="connsiteX11" fmla="*/ 2058240 w 2258432"/>
                <a:gd name="connsiteY11" fmla="*/ 2902976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9962 w 2258432"/>
                <a:gd name="connsiteY8" fmla="*/ 1836042 h 3212560"/>
                <a:gd name="connsiteX9" fmla="*/ 1655294 w 2258432"/>
                <a:gd name="connsiteY9" fmla="*/ 2313319 h 3212560"/>
                <a:gd name="connsiteX10" fmla="*/ 1880662 w 2258432"/>
                <a:gd name="connsiteY10" fmla="*/ 2648842 h 3212560"/>
                <a:gd name="connsiteX11" fmla="*/ 2058240 w 2258432"/>
                <a:gd name="connsiteY11" fmla="*/ 2902976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5226 w 2258432"/>
                <a:gd name="connsiteY8" fmla="*/ 1836042 h 3212560"/>
                <a:gd name="connsiteX9" fmla="*/ 1655294 w 2258432"/>
                <a:gd name="connsiteY9" fmla="*/ 2313319 h 3212560"/>
                <a:gd name="connsiteX10" fmla="*/ 1880662 w 2258432"/>
                <a:gd name="connsiteY10" fmla="*/ 2648842 h 3212560"/>
                <a:gd name="connsiteX11" fmla="*/ 2058240 w 2258432"/>
                <a:gd name="connsiteY11" fmla="*/ 2902976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5226 w 2258432"/>
                <a:gd name="connsiteY8" fmla="*/ 1836042 h 3212560"/>
                <a:gd name="connsiteX9" fmla="*/ 1655294 w 2258432"/>
                <a:gd name="connsiteY9" fmla="*/ 2313319 h 3212560"/>
                <a:gd name="connsiteX10" fmla="*/ 1880662 w 2258432"/>
                <a:gd name="connsiteY10" fmla="*/ 2648842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5226 w 2258432"/>
                <a:gd name="connsiteY8" fmla="*/ 1836042 h 3212560"/>
                <a:gd name="connsiteX9" fmla="*/ 1655294 w 2258432"/>
                <a:gd name="connsiteY9" fmla="*/ 2313319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55226 w 2258432"/>
                <a:gd name="connsiteY8" fmla="*/ 1836042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543942 h 3212560"/>
                <a:gd name="connsiteX8" fmla="*/ 1320442 w 2258432"/>
                <a:gd name="connsiteY8" fmla="*/ 1900265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70966 w 2258432"/>
                <a:gd name="connsiteY7" fmla="*/ 1008749 h 3212560"/>
                <a:gd name="connsiteX8" fmla="*/ 1320442 w 2258432"/>
                <a:gd name="connsiteY8" fmla="*/ 1900265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55507 w 2258432"/>
                <a:gd name="connsiteY7" fmla="*/ 1008749 h 3212560"/>
                <a:gd name="connsiteX8" fmla="*/ 1320442 w 2258432"/>
                <a:gd name="connsiteY8" fmla="*/ 1900265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55507 w 2258432"/>
                <a:gd name="connsiteY7" fmla="*/ 1008749 h 3212560"/>
                <a:gd name="connsiteX8" fmla="*/ 1320442 w 2258432"/>
                <a:gd name="connsiteY8" fmla="*/ 1900265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57410 w 2258432"/>
                <a:gd name="connsiteY6" fmla="*/ 1261002 h 3212560"/>
                <a:gd name="connsiteX7" fmla="*/ 1155507 w 2258432"/>
                <a:gd name="connsiteY7" fmla="*/ 1008749 h 3212560"/>
                <a:gd name="connsiteX8" fmla="*/ 1320442 w 2258432"/>
                <a:gd name="connsiteY8" fmla="*/ 1900265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13767 w 2258432"/>
                <a:gd name="connsiteY5" fmla="*/ 1017648 h 3212560"/>
                <a:gd name="connsiteX6" fmla="*/ 961275 w 2258432"/>
                <a:gd name="connsiteY6" fmla="*/ 939885 h 3212560"/>
                <a:gd name="connsiteX7" fmla="*/ 1155507 w 2258432"/>
                <a:gd name="connsiteY7" fmla="*/ 1008749 h 3212560"/>
                <a:gd name="connsiteX8" fmla="*/ 1320442 w 2258432"/>
                <a:gd name="connsiteY8" fmla="*/ 1900265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777538 w 2258432"/>
                <a:gd name="connsiteY5" fmla="*/ 851738 h 3212560"/>
                <a:gd name="connsiteX6" fmla="*/ 961275 w 2258432"/>
                <a:gd name="connsiteY6" fmla="*/ 939885 h 3212560"/>
                <a:gd name="connsiteX7" fmla="*/ 1155507 w 2258432"/>
                <a:gd name="connsiteY7" fmla="*/ 1008749 h 3212560"/>
                <a:gd name="connsiteX8" fmla="*/ 1320442 w 2258432"/>
                <a:gd name="connsiteY8" fmla="*/ 1900265 h 3212560"/>
                <a:gd name="connsiteX9" fmla="*/ 1601186 w 2258432"/>
                <a:gd name="connsiteY9" fmla="*/ 2559508 h 3212560"/>
                <a:gd name="connsiteX10" fmla="*/ 1803365 w 2258432"/>
                <a:gd name="connsiteY10" fmla="*/ 2820104 h 3212560"/>
                <a:gd name="connsiteX11" fmla="*/ 2023457 w 2258432"/>
                <a:gd name="connsiteY11" fmla="*/ 3010015 h 3212560"/>
                <a:gd name="connsiteX12" fmla="*/ 2258432 w 2258432"/>
                <a:gd name="connsiteY12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54114 w 2258432"/>
                <a:gd name="connsiteY4" fmla="*/ 773483 h 3212560"/>
                <a:gd name="connsiteX5" fmla="*/ 961275 w 2258432"/>
                <a:gd name="connsiteY5" fmla="*/ 939885 h 3212560"/>
                <a:gd name="connsiteX6" fmla="*/ 1155507 w 2258432"/>
                <a:gd name="connsiteY6" fmla="*/ 1008749 h 3212560"/>
                <a:gd name="connsiteX7" fmla="*/ 1320442 w 2258432"/>
                <a:gd name="connsiteY7" fmla="*/ 1900265 h 3212560"/>
                <a:gd name="connsiteX8" fmla="*/ 1601186 w 2258432"/>
                <a:gd name="connsiteY8" fmla="*/ 2559508 h 3212560"/>
                <a:gd name="connsiteX9" fmla="*/ 1803365 w 2258432"/>
                <a:gd name="connsiteY9" fmla="*/ 2820104 h 3212560"/>
                <a:gd name="connsiteX10" fmla="*/ 2023457 w 2258432"/>
                <a:gd name="connsiteY10" fmla="*/ 3010015 h 3212560"/>
                <a:gd name="connsiteX11" fmla="*/ 2258432 w 2258432"/>
                <a:gd name="connsiteY11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65709 w 2258432"/>
                <a:gd name="connsiteY4" fmla="*/ 757426 h 3212560"/>
                <a:gd name="connsiteX5" fmla="*/ 961275 w 2258432"/>
                <a:gd name="connsiteY5" fmla="*/ 939885 h 3212560"/>
                <a:gd name="connsiteX6" fmla="*/ 1155507 w 2258432"/>
                <a:gd name="connsiteY6" fmla="*/ 1008749 h 3212560"/>
                <a:gd name="connsiteX7" fmla="*/ 1320442 w 2258432"/>
                <a:gd name="connsiteY7" fmla="*/ 1900265 h 3212560"/>
                <a:gd name="connsiteX8" fmla="*/ 1601186 w 2258432"/>
                <a:gd name="connsiteY8" fmla="*/ 2559508 h 3212560"/>
                <a:gd name="connsiteX9" fmla="*/ 1803365 w 2258432"/>
                <a:gd name="connsiteY9" fmla="*/ 2820104 h 3212560"/>
                <a:gd name="connsiteX10" fmla="*/ 2023457 w 2258432"/>
                <a:gd name="connsiteY10" fmla="*/ 3010015 h 3212560"/>
                <a:gd name="connsiteX11" fmla="*/ 2258432 w 2258432"/>
                <a:gd name="connsiteY11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50076 w 2258432"/>
                <a:gd name="connsiteY3" fmla="*/ 515107 h 3212560"/>
                <a:gd name="connsiteX4" fmla="*/ 665709 w 2258432"/>
                <a:gd name="connsiteY4" fmla="*/ 757426 h 3212560"/>
                <a:gd name="connsiteX5" fmla="*/ 940018 w 2258432"/>
                <a:gd name="connsiteY5" fmla="*/ 923829 h 3212560"/>
                <a:gd name="connsiteX6" fmla="*/ 1155507 w 2258432"/>
                <a:gd name="connsiteY6" fmla="*/ 1008749 h 3212560"/>
                <a:gd name="connsiteX7" fmla="*/ 1320442 w 2258432"/>
                <a:gd name="connsiteY7" fmla="*/ 1900265 h 3212560"/>
                <a:gd name="connsiteX8" fmla="*/ 1601186 w 2258432"/>
                <a:gd name="connsiteY8" fmla="*/ 2559508 h 3212560"/>
                <a:gd name="connsiteX9" fmla="*/ 1803365 w 2258432"/>
                <a:gd name="connsiteY9" fmla="*/ 2820104 h 3212560"/>
                <a:gd name="connsiteX10" fmla="*/ 2023457 w 2258432"/>
                <a:gd name="connsiteY10" fmla="*/ 3010015 h 3212560"/>
                <a:gd name="connsiteX11" fmla="*/ 2258432 w 2258432"/>
                <a:gd name="connsiteY11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351706 w 2258432"/>
                <a:gd name="connsiteY2" fmla="*/ 395754 h 3212560"/>
                <a:gd name="connsiteX3" fmla="*/ 423022 w 2258432"/>
                <a:gd name="connsiteY3" fmla="*/ 590035 h 3212560"/>
                <a:gd name="connsiteX4" fmla="*/ 665709 w 2258432"/>
                <a:gd name="connsiteY4" fmla="*/ 757426 h 3212560"/>
                <a:gd name="connsiteX5" fmla="*/ 940018 w 2258432"/>
                <a:gd name="connsiteY5" fmla="*/ 923829 h 3212560"/>
                <a:gd name="connsiteX6" fmla="*/ 1155507 w 2258432"/>
                <a:gd name="connsiteY6" fmla="*/ 1008749 h 3212560"/>
                <a:gd name="connsiteX7" fmla="*/ 1320442 w 2258432"/>
                <a:gd name="connsiteY7" fmla="*/ 1900265 h 3212560"/>
                <a:gd name="connsiteX8" fmla="*/ 1601186 w 2258432"/>
                <a:gd name="connsiteY8" fmla="*/ 2559508 h 3212560"/>
                <a:gd name="connsiteX9" fmla="*/ 1803365 w 2258432"/>
                <a:gd name="connsiteY9" fmla="*/ 2820104 h 3212560"/>
                <a:gd name="connsiteX10" fmla="*/ 2023457 w 2258432"/>
                <a:gd name="connsiteY10" fmla="*/ 3010015 h 3212560"/>
                <a:gd name="connsiteX11" fmla="*/ 2258432 w 2258432"/>
                <a:gd name="connsiteY11" fmla="*/ 3212560 h 3212560"/>
                <a:gd name="connsiteX0" fmla="*/ 0 w 2258432"/>
                <a:gd name="connsiteY0" fmla="*/ 0 h 3212560"/>
                <a:gd name="connsiteX1" fmla="*/ 235901 w 2258432"/>
                <a:gd name="connsiteY1" fmla="*/ 223142 h 3212560"/>
                <a:gd name="connsiteX2" fmla="*/ 282139 w 2258432"/>
                <a:gd name="connsiteY2" fmla="*/ 454626 h 3212560"/>
                <a:gd name="connsiteX3" fmla="*/ 423022 w 2258432"/>
                <a:gd name="connsiteY3" fmla="*/ 590035 h 3212560"/>
                <a:gd name="connsiteX4" fmla="*/ 665709 w 2258432"/>
                <a:gd name="connsiteY4" fmla="*/ 757426 h 3212560"/>
                <a:gd name="connsiteX5" fmla="*/ 940018 w 2258432"/>
                <a:gd name="connsiteY5" fmla="*/ 923829 h 3212560"/>
                <a:gd name="connsiteX6" fmla="*/ 1155507 w 2258432"/>
                <a:gd name="connsiteY6" fmla="*/ 1008749 h 3212560"/>
                <a:gd name="connsiteX7" fmla="*/ 1320442 w 2258432"/>
                <a:gd name="connsiteY7" fmla="*/ 1900265 h 3212560"/>
                <a:gd name="connsiteX8" fmla="*/ 1601186 w 2258432"/>
                <a:gd name="connsiteY8" fmla="*/ 2559508 h 3212560"/>
                <a:gd name="connsiteX9" fmla="*/ 1803365 w 2258432"/>
                <a:gd name="connsiteY9" fmla="*/ 2820104 h 3212560"/>
                <a:gd name="connsiteX10" fmla="*/ 2023457 w 2258432"/>
                <a:gd name="connsiteY10" fmla="*/ 3010015 h 3212560"/>
                <a:gd name="connsiteX11" fmla="*/ 2258432 w 2258432"/>
                <a:gd name="connsiteY11" fmla="*/ 3212560 h 3212560"/>
                <a:gd name="connsiteX0" fmla="*/ 0 w 2258432"/>
                <a:gd name="connsiteY0" fmla="*/ 0 h 3212560"/>
                <a:gd name="connsiteX1" fmla="*/ 282139 w 2258432"/>
                <a:gd name="connsiteY1" fmla="*/ 454626 h 3212560"/>
                <a:gd name="connsiteX2" fmla="*/ 423022 w 2258432"/>
                <a:gd name="connsiteY2" fmla="*/ 590035 h 3212560"/>
                <a:gd name="connsiteX3" fmla="*/ 665709 w 2258432"/>
                <a:gd name="connsiteY3" fmla="*/ 757426 h 3212560"/>
                <a:gd name="connsiteX4" fmla="*/ 940018 w 2258432"/>
                <a:gd name="connsiteY4" fmla="*/ 923829 h 3212560"/>
                <a:gd name="connsiteX5" fmla="*/ 1155507 w 2258432"/>
                <a:gd name="connsiteY5" fmla="*/ 1008749 h 3212560"/>
                <a:gd name="connsiteX6" fmla="*/ 1320442 w 2258432"/>
                <a:gd name="connsiteY6" fmla="*/ 1900265 h 3212560"/>
                <a:gd name="connsiteX7" fmla="*/ 1601186 w 2258432"/>
                <a:gd name="connsiteY7" fmla="*/ 2559508 h 3212560"/>
                <a:gd name="connsiteX8" fmla="*/ 1803365 w 2258432"/>
                <a:gd name="connsiteY8" fmla="*/ 2820104 h 3212560"/>
                <a:gd name="connsiteX9" fmla="*/ 2023457 w 2258432"/>
                <a:gd name="connsiteY9" fmla="*/ 3010015 h 3212560"/>
                <a:gd name="connsiteX10" fmla="*/ 2258432 w 2258432"/>
                <a:gd name="connsiteY10" fmla="*/ 3212560 h 3212560"/>
                <a:gd name="connsiteX0" fmla="*/ 0 w 2252635"/>
                <a:gd name="connsiteY0" fmla="*/ 0 h 3217912"/>
                <a:gd name="connsiteX1" fmla="*/ 276342 w 2252635"/>
                <a:gd name="connsiteY1" fmla="*/ 459978 h 3217912"/>
                <a:gd name="connsiteX2" fmla="*/ 417225 w 2252635"/>
                <a:gd name="connsiteY2" fmla="*/ 595387 h 3217912"/>
                <a:gd name="connsiteX3" fmla="*/ 659912 w 2252635"/>
                <a:gd name="connsiteY3" fmla="*/ 762778 h 3217912"/>
                <a:gd name="connsiteX4" fmla="*/ 934221 w 2252635"/>
                <a:gd name="connsiteY4" fmla="*/ 929181 h 3217912"/>
                <a:gd name="connsiteX5" fmla="*/ 1149710 w 2252635"/>
                <a:gd name="connsiteY5" fmla="*/ 1014101 h 3217912"/>
                <a:gd name="connsiteX6" fmla="*/ 1314645 w 2252635"/>
                <a:gd name="connsiteY6" fmla="*/ 1905617 h 3217912"/>
                <a:gd name="connsiteX7" fmla="*/ 1595389 w 2252635"/>
                <a:gd name="connsiteY7" fmla="*/ 2564860 h 3217912"/>
                <a:gd name="connsiteX8" fmla="*/ 1797568 w 2252635"/>
                <a:gd name="connsiteY8" fmla="*/ 2825456 h 3217912"/>
                <a:gd name="connsiteX9" fmla="*/ 2017660 w 2252635"/>
                <a:gd name="connsiteY9" fmla="*/ 3015367 h 3217912"/>
                <a:gd name="connsiteX10" fmla="*/ 2252635 w 2252635"/>
                <a:gd name="connsiteY10" fmla="*/ 3217912 h 3217912"/>
                <a:gd name="connsiteX0" fmla="*/ 0 w 2252635"/>
                <a:gd name="connsiteY0" fmla="*/ 0 h 3217912"/>
                <a:gd name="connsiteX1" fmla="*/ 276342 w 2252635"/>
                <a:gd name="connsiteY1" fmla="*/ 459978 h 3217912"/>
                <a:gd name="connsiteX2" fmla="*/ 417225 w 2252635"/>
                <a:gd name="connsiteY2" fmla="*/ 595387 h 3217912"/>
                <a:gd name="connsiteX3" fmla="*/ 659912 w 2252635"/>
                <a:gd name="connsiteY3" fmla="*/ 762778 h 3217912"/>
                <a:gd name="connsiteX4" fmla="*/ 934221 w 2252635"/>
                <a:gd name="connsiteY4" fmla="*/ 929181 h 3217912"/>
                <a:gd name="connsiteX5" fmla="*/ 1149710 w 2252635"/>
                <a:gd name="connsiteY5" fmla="*/ 1014101 h 3217912"/>
                <a:gd name="connsiteX6" fmla="*/ 1314645 w 2252635"/>
                <a:gd name="connsiteY6" fmla="*/ 1905617 h 3217912"/>
                <a:gd name="connsiteX7" fmla="*/ 1595389 w 2252635"/>
                <a:gd name="connsiteY7" fmla="*/ 2564860 h 3217912"/>
                <a:gd name="connsiteX8" fmla="*/ 1797568 w 2252635"/>
                <a:gd name="connsiteY8" fmla="*/ 2825456 h 3217912"/>
                <a:gd name="connsiteX9" fmla="*/ 2017660 w 2252635"/>
                <a:gd name="connsiteY9" fmla="*/ 3015367 h 3217912"/>
                <a:gd name="connsiteX10" fmla="*/ 2252635 w 2252635"/>
                <a:gd name="connsiteY10" fmla="*/ 3217912 h 3217912"/>
                <a:gd name="connsiteX0" fmla="*/ 0 w 2252635"/>
                <a:gd name="connsiteY0" fmla="*/ 0 h 3217912"/>
                <a:gd name="connsiteX1" fmla="*/ 276342 w 2252635"/>
                <a:gd name="connsiteY1" fmla="*/ 459978 h 3217912"/>
                <a:gd name="connsiteX2" fmla="*/ 417225 w 2252635"/>
                <a:gd name="connsiteY2" fmla="*/ 595387 h 3217912"/>
                <a:gd name="connsiteX3" fmla="*/ 659912 w 2252635"/>
                <a:gd name="connsiteY3" fmla="*/ 762778 h 3217912"/>
                <a:gd name="connsiteX4" fmla="*/ 934221 w 2252635"/>
                <a:gd name="connsiteY4" fmla="*/ 929181 h 3217912"/>
                <a:gd name="connsiteX5" fmla="*/ 1149710 w 2252635"/>
                <a:gd name="connsiteY5" fmla="*/ 1014101 h 3217912"/>
                <a:gd name="connsiteX6" fmla="*/ 1314645 w 2252635"/>
                <a:gd name="connsiteY6" fmla="*/ 1905617 h 3217912"/>
                <a:gd name="connsiteX7" fmla="*/ 1595389 w 2252635"/>
                <a:gd name="connsiteY7" fmla="*/ 2564860 h 3217912"/>
                <a:gd name="connsiteX8" fmla="*/ 1797568 w 2252635"/>
                <a:gd name="connsiteY8" fmla="*/ 2825456 h 3217912"/>
                <a:gd name="connsiteX9" fmla="*/ 2017660 w 2252635"/>
                <a:gd name="connsiteY9" fmla="*/ 3015367 h 3217912"/>
                <a:gd name="connsiteX10" fmla="*/ 2252635 w 2252635"/>
                <a:gd name="connsiteY10" fmla="*/ 3217912 h 3217912"/>
                <a:gd name="connsiteX0" fmla="*/ 0 w 2252635"/>
                <a:gd name="connsiteY0" fmla="*/ 0 h 3217912"/>
                <a:gd name="connsiteX1" fmla="*/ 276342 w 2252635"/>
                <a:gd name="connsiteY1" fmla="*/ 459978 h 3217912"/>
                <a:gd name="connsiteX2" fmla="*/ 417225 w 2252635"/>
                <a:gd name="connsiteY2" fmla="*/ 595387 h 3217912"/>
                <a:gd name="connsiteX3" fmla="*/ 659912 w 2252635"/>
                <a:gd name="connsiteY3" fmla="*/ 762778 h 3217912"/>
                <a:gd name="connsiteX4" fmla="*/ 934221 w 2252635"/>
                <a:gd name="connsiteY4" fmla="*/ 929181 h 3217912"/>
                <a:gd name="connsiteX5" fmla="*/ 1149710 w 2252635"/>
                <a:gd name="connsiteY5" fmla="*/ 1014101 h 3217912"/>
                <a:gd name="connsiteX6" fmla="*/ 1314645 w 2252635"/>
                <a:gd name="connsiteY6" fmla="*/ 1905617 h 3217912"/>
                <a:gd name="connsiteX7" fmla="*/ 1595389 w 2252635"/>
                <a:gd name="connsiteY7" fmla="*/ 2564860 h 3217912"/>
                <a:gd name="connsiteX8" fmla="*/ 1797568 w 2252635"/>
                <a:gd name="connsiteY8" fmla="*/ 2825456 h 3217912"/>
                <a:gd name="connsiteX9" fmla="*/ 2017660 w 2252635"/>
                <a:gd name="connsiteY9" fmla="*/ 3015367 h 3217912"/>
                <a:gd name="connsiteX10" fmla="*/ 2252635 w 2252635"/>
                <a:gd name="connsiteY10" fmla="*/ 3217912 h 3217912"/>
                <a:gd name="connsiteX0" fmla="*/ 0 w 2252635"/>
                <a:gd name="connsiteY0" fmla="*/ 0 h 3217912"/>
                <a:gd name="connsiteX1" fmla="*/ 276342 w 2252635"/>
                <a:gd name="connsiteY1" fmla="*/ 459978 h 3217912"/>
                <a:gd name="connsiteX2" fmla="*/ 417225 w 2252635"/>
                <a:gd name="connsiteY2" fmla="*/ 595387 h 3217912"/>
                <a:gd name="connsiteX3" fmla="*/ 659912 w 2252635"/>
                <a:gd name="connsiteY3" fmla="*/ 762778 h 3217912"/>
                <a:gd name="connsiteX4" fmla="*/ 934221 w 2252635"/>
                <a:gd name="connsiteY4" fmla="*/ 929181 h 3217912"/>
                <a:gd name="connsiteX5" fmla="*/ 1149710 w 2252635"/>
                <a:gd name="connsiteY5" fmla="*/ 1014101 h 3217912"/>
                <a:gd name="connsiteX6" fmla="*/ 1314645 w 2252635"/>
                <a:gd name="connsiteY6" fmla="*/ 1905617 h 3217912"/>
                <a:gd name="connsiteX7" fmla="*/ 1595389 w 2252635"/>
                <a:gd name="connsiteY7" fmla="*/ 2564860 h 3217912"/>
                <a:gd name="connsiteX8" fmla="*/ 1797568 w 2252635"/>
                <a:gd name="connsiteY8" fmla="*/ 2825456 h 3217912"/>
                <a:gd name="connsiteX9" fmla="*/ 2017660 w 2252635"/>
                <a:gd name="connsiteY9" fmla="*/ 3015367 h 3217912"/>
                <a:gd name="connsiteX10" fmla="*/ 2252635 w 2252635"/>
                <a:gd name="connsiteY10" fmla="*/ 3217912 h 3217912"/>
                <a:gd name="connsiteX0" fmla="*/ 0 w 2252635"/>
                <a:gd name="connsiteY0" fmla="*/ 0 h 3217912"/>
                <a:gd name="connsiteX1" fmla="*/ 276342 w 2252635"/>
                <a:gd name="connsiteY1" fmla="*/ 459978 h 3217912"/>
                <a:gd name="connsiteX2" fmla="*/ 417225 w 2252635"/>
                <a:gd name="connsiteY2" fmla="*/ 595387 h 3217912"/>
                <a:gd name="connsiteX3" fmla="*/ 659912 w 2252635"/>
                <a:gd name="connsiteY3" fmla="*/ 762778 h 3217912"/>
                <a:gd name="connsiteX4" fmla="*/ 934221 w 2252635"/>
                <a:gd name="connsiteY4" fmla="*/ 929181 h 3217912"/>
                <a:gd name="connsiteX5" fmla="*/ 1149710 w 2252635"/>
                <a:gd name="connsiteY5" fmla="*/ 1014101 h 3217912"/>
                <a:gd name="connsiteX6" fmla="*/ 1314645 w 2252635"/>
                <a:gd name="connsiteY6" fmla="*/ 1905617 h 3217912"/>
                <a:gd name="connsiteX7" fmla="*/ 1595389 w 2252635"/>
                <a:gd name="connsiteY7" fmla="*/ 2564860 h 3217912"/>
                <a:gd name="connsiteX8" fmla="*/ 1797568 w 2252635"/>
                <a:gd name="connsiteY8" fmla="*/ 2825456 h 3217912"/>
                <a:gd name="connsiteX9" fmla="*/ 2017660 w 2252635"/>
                <a:gd name="connsiteY9" fmla="*/ 3015367 h 3217912"/>
                <a:gd name="connsiteX10" fmla="*/ 2252635 w 2252635"/>
                <a:gd name="connsiteY10" fmla="*/ 3217912 h 3217912"/>
                <a:gd name="connsiteX0" fmla="*/ 0 w 2252635"/>
                <a:gd name="connsiteY0" fmla="*/ 0 h 3223263"/>
                <a:gd name="connsiteX1" fmla="*/ 276342 w 2252635"/>
                <a:gd name="connsiteY1" fmla="*/ 459978 h 3223263"/>
                <a:gd name="connsiteX2" fmla="*/ 417225 w 2252635"/>
                <a:gd name="connsiteY2" fmla="*/ 595387 h 3223263"/>
                <a:gd name="connsiteX3" fmla="*/ 659912 w 2252635"/>
                <a:gd name="connsiteY3" fmla="*/ 762778 h 3223263"/>
                <a:gd name="connsiteX4" fmla="*/ 934221 w 2252635"/>
                <a:gd name="connsiteY4" fmla="*/ 929181 h 3223263"/>
                <a:gd name="connsiteX5" fmla="*/ 1149710 w 2252635"/>
                <a:gd name="connsiteY5" fmla="*/ 1014101 h 3223263"/>
                <a:gd name="connsiteX6" fmla="*/ 1314645 w 2252635"/>
                <a:gd name="connsiteY6" fmla="*/ 1905617 h 3223263"/>
                <a:gd name="connsiteX7" fmla="*/ 1595389 w 2252635"/>
                <a:gd name="connsiteY7" fmla="*/ 2564860 h 3223263"/>
                <a:gd name="connsiteX8" fmla="*/ 1797568 w 2252635"/>
                <a:gd name="connsiteY8" fmla="*/ 2825456 h 3223263"/>
                <a:gd name="connsiteX9" fmla="*/ 2017660 w 2252635"/>
                <a:gd name="connsiteY9" fmla="*/ 3015367 h 3223263"/>
                <a:gd name="connsiteX10" fmla="*/ 2252635 w 2252635"/>
                <a:gd name="connsiteY10" fmla="*/ 3223263 h 3223263"/>
                <a:gd name="connsiteX0" fmla="*/ 0 w 2270040"/>
                <a:gd name="connsiteY0" fmla="*/ 0 h 3247410"/>
                <a:gd name="connsiteX1" fmla="*/ 276342 w 2270040"/>
                <a:gd name="connsiteY1" fmla="*/ 459978 h 3247410"/>
                <a:gd name="connsiteX2" fmla="*/ 417225 w 2270040"/>
                <a:gd name="connsiteY2" fmla="*/ 595387 h 3247410"/>
                <a:gd name="connsiteX3" fmla="*/ 659912 w 2270040"/>
                <a:gd name="connsiteY3" fmla="*/ 762778 h 3247410"/>
                <a:gd name="connsiteX4" fmla="*/ 934221 w 2270040"/>
                <a:gd name="connsiteY4" fmla="*/ 929181 h 3247410"/>
                <a:gd name="connsiteX5" fmla="*/ 1149710 w 2270040"/>
                <a:gd name="connsiteY5" fmla="*/ 1014101 h 3247410"/>
                <a:gd name="connsiteX6" fmla="*/ 1314645 w 2270040"/>
                <a:gd name="connsiteY6" fmla="*/ 1905617 h 3247410"/>
                <a:gd name="connsiteX7" fmla="*/ 1595389 w 2270040"/>
                <a:gd name="connsiteY7" fmla="*/ 2564860 h 3247410"/>
                <a:gd name="connsiteX8" fmla="*/ 1797568 w 2270040"/>
                <a:gd name="connsiteY8" fmla="*/ 2825456 h 3247410"/>
                <a:gd name="connsiteX9" fmla="*/ 2017660 w 2270040"/>
                <a:gd name="connsiteY9" fmla="*/ 3015367 h 3247410"/>
                <a:gd name="connsiteX10" fmla="*/ 2252635 w 2270040"/>
                <a:gd name="connsiteY10" fmla="*/ 3223263 h 3247410"/>
                <a:gd name="connsiteX11" fmla="*/ 2252635 w 2270040"/>
                <a:gd name="connsiteY11" fmla="*/ 3246250 h 3247410"/>
                <a:gd name="connsiteX0" fmla="*/ 0 w 2442013"/>
                <a:gd name="connsiteY0" fmla="*/ 0 h 3396104"/>
                <a:gd name="connsiteX1" fmla="*/ 276342 w 2442013"/>
                <a:gd name="connsiteY1" fmla="*/ 459978 h 3396104"/>
                <a:gd name="connsiteX2" fmla="*/ 417225 w 2442013"/>
                <a:gd name="connsiteY2" fmla="*/ 595387 h 3396104"/>
                <a:gd name="connsiteX3" fmla="*/ 659912 w 2442013"/>
                <a:gd name="connsiteY3" fmla="*/ 762778 h 3396104"/>
                <a:gd name="connsiteX4" fmla="*/ 934221 w 2442013"/>
                <a:gd name="connsiteY4" fmla="*/ 929181 h 3396104"/>
                <a:gd name="connsiteX5" fmla="*/ 1149710 w 2442013"/>
                <a:gd name="connsiteY5" fmla="*/ 1014101 h 3396104"/>
                <a:gd name="connsiteX6" fmla="*/ 1314645 w 2442013"/>
                <a:gd name="connsiteY6" fmla="*/ 1905617 h 3396104"/>
                <a:gd name="connsiteX7" fmla="*/ 1595389 w 2442013"/>
                <a:gd name="connsiteY7" fmla="*/ 2564860 h 3396104"/>
                <a:gd name="connsiteX8" fmla="*/ 1797568 w 2442013"/>
                <a:gd name="connsiteY8" fmla="*/ 2825456 h 3396104"/>
                <a:gd name="connsiteX9" fmla="*/ 2017660 w 2442013"/>
                <a:gd name="connsiteY9" fmla="*/ 3015367 h 3396104"/>
                <a:gd name="connsiteX10" fmla="*/ 2252635 w 2442013"/>
                <a:gd name="connsiteY10" fmla="*/ 3223263 h 3396104"/>
                <a:gd name="connsiteX11" fmla="*/ 2442013 w 2442013"/>
                <a:gd name="connsiteY11" fmla="*/ 3396104 h 3396104"/>
                <a:gd name="connsiteX0" fmla="*/ 0 w 2469067"/>
                <a:gd name="connsiteY0" fmla="*/ 0 h 3428216"/>
                <a:gd name="connsiteX1" fmla="*/ 276342 w 2469067"/>
                <a:gd name="connsiteY1" fmla="*/ 459978 h 3428216"/>
                <a:gd name="connsiteX2" fmla="*/ 417225 w 2469067"/>
                <a:gd name="connsiteY2" fmla="*/ 595387 h 3428216"/>
                <a:gd name="connsiteX3" fmla="*/ 659912 w 2469067"/>
                <a:gd name="connsiteY3" fmla="*/ 762778 h 3428216"/>
                <a:gd name="connsiteX4" fmla="*/ 934221 w 2469067"/>
                <a:gd name="connsiteY4" fmla="*/ 929181 h 3428216"/>
                <a:gd name="connsiteX5" fmla="*/ 1149710 w 2469067"/>
                <a:gd name="connsiteY5" fmla="*/ 1014101 h 3428216"/>
                <a:gd name="connsiteX6" fmla="*/ 1314645 w 2469067"/>
                <a:gd name="connsiteY6" fmla="*/ 1905617 h 3428216"/>
                <a:gd name="connsiteX7" fmla="*/ 1595389 w 2469067"/>
                <a:gd name="connsiteY7" fmla="*/ 2564860 h 3428216"/>
                <a:gd name="connsiteX8" fmla="*/ 1797568 w 2469067"/>
                <a:gd name="connsiteY8" fmla="*/ 2825456 h 3428216"/>
                <a:gd name="connsiteX9" fmla="*/ 2017660 w 2469067"/>
                <a:gd name="connsiteY9" fmla="*/ 3015367 h 3428216"/>
                <a:gd name="connsiteX10" fmla="*/ 2252635 w 2469067"/>
                <a:gd name="connsiteY10" fmla="*/ 3223263 h 3428216"/>
                <a:gd name="connsiteX11" fmla="*/ 2469067 w 2469067"/>
                <a:gd name="connsiteY11" fmla="*/ 3428216 h 3428216"/>
                <a:gd name="connsiteX0" fmla="*/ 0 w 2469067"/>
                <a:gd name="connsiteY0" fmla="*/ 0 h 3428216"/>
                <a:gd name="connsiteX1" fmla="*/ 417225 w 2469067"/>
                <a:gd name="connsiteY1" fmla="*/ 595387 h 3428216"/>
                <a:gd name="connsiteX2" fmla="*/ 659912 w 2469067"/>
                <a:gd name="connsiteY2" fmla="*/ 762778 h 3428216"/>
                <a:gd name="connsiteX3" fmla="*/ 934221 w 2469067"/>
                <a:gd name="connsiteY3" fmla="*/ 929181 h 3428216"/>
                <a:gd name="connsiteX4" fmla="*/ 1149710 w 2469067"/>
                <a:gd name="connsiteY4" fmla="*/ 1014101 h 3428216"/>
                <a:gd name="connsiteX5" fmla="*/ 1314645 w 2469067"/>
                <a:gd name="connsiteY5" fmla="*/ 1905617 h 3428216"/>
                <a:gd name="connsiteX6" fmla="*/ 1595389 w 2469067"/>
                <a:gd name="connsiteY6" fmla="*/ 2564860 h 3428216"/>
                <a:gd name="connsiteX7" fmla="*/ 1797568 w 2469067"/>
                <a:gd name="connsiteY7" fmla="*/ 2825456 h 3428216"/>
                <a:gd name="connsiteX8" fmla="*/ 2017660 w 2469067"/>
                <a:gd name="connsiteY8" fmla="*/ 3015367 h 3428216"/>
                <a:gd name="connsiteX9" fmla="*/ 2252635 w 2469067"/>
                <a:gd name="connsiteY9" fmla="*/ 3223263 h 3428216"/>
                <a:gd name="connsiteX10" fmla="*/ 2469067 w 2469067"/>
                <a:gd name="connsiteY10" fmla="*/ 3428216 h 3428216"/>
                <a:gd name="connsiteX0" fmla="*/ 0 w 2469067"/>
                <a:gd name="connsiteY0" fmla="*/ 0 h 3428216"/>
                <a:gd name="connsiteX1" fmla="*/ 659912 w 2469067"/>
                <a:gd name="connsiteY1" fmla="*/ 762778 h 3428216"/>
                <a:gd name="connsiteX2" fmla="*/ 934221 w 2469067"/>
                <a:gd name="connsiteY2" fmla="*/ 929181 h 3428216"/>
                <a:gd name="connsiteX3" fmla="*/ 1149710 w 2469067"/>
                <a:gd name="connsiteY3" fmla="*/ 1014101 h 3428216"/>
                <a:gd name="connsiteX4" fmla="*/ 1314645 w 2469067"/>
                <a:gd name="connsiteY4" fmla="*/ 1905617 h 3428216"/>
                <a:gd name="connsiteX5" fmla="*/ 1595389 w 2469067"/>
                <a:gd name="connsiteY5" fmla="*/ 2564860 h 3428216"/>
                <a:gd name="connsiteX6" fmla="*/ 1797568 w 2469067"/>
                <a:gd name="connsiteY6" fmla="*/ 2825456 h 3428216"/>
                <a:gd name="connsiteX7" fmla="*/ 2017660 w 2469067"/>
                <a:gd name="connsiteY7" fmla="*/ 3015367 h 3428216"/>
                <a:gd name="connsiteX8" fmla="*/ 2252635 w 2469067"/>
                <a:gd name="connsiteY8" fmla="*/ 3223263 h 3428216"/>
                <a:gd name="connsiteX9" fmla="*/ 2469067 w 2469067"/>
                <a:gd name="connsiteY9" fmla="*/ 3428216 h 3428216"/>
                <a:gd name="connsiteX0" fmla="*/ 0 w 2469067"/>
                <a:gd name="connsiteY0" fmla="*/ 0 h 3428216"/>
                <a:gd name="connsiteX1" fmla="*/ 934221 w 2469067"/>
                <a:gd name="connsiteY1" fmla="*/ 929181 h 3428216"/>
                <a:gd name="connsiteX2" fmla="*/ 1149710 w 2469067"/>
                <a:gd name="connsiteY2" fmla="*/ 1014101 h 3428216"/>
                <a:gd name="connsiteX3" fmla="*/ 1314645 w 2469067"/>
                <a:gd name="connsiteY3" fmla="*/ 1905617 h 3428216"/>
                <a:gd name="connsiteX4" fmla="*/ 1595389 w 2469067"/>
                <a:gd name="connsiteY4" fmla="*/ 2564860 h 3428216"/>
                <a:gd name="connsiteX5" fmla="*/ 1797568 w 2469067"/>
                <a:gd name="connsiteY5" fmla="*/ 2825456 h 3428216"/>
                <a:gd name="connsiteX6" fmla="*/ 2017660 w 2469067"/>
                <a:gd name="connsiteY6" fmla="*/ 3015367 h 3428216"/>
                <a:gd name="connsiteX7" fmla="*/ 2252635 w 2469067"/>
                <a:gd name="connsiteY7" fmla="*/ 3223263 h 3428216"/>
                <a:gd name="connsiteX8" fmla="*/ 2469067 w 2469067"/>
                <a:gd name="connsiteY8" fmla="*/ 3428216 h 3428216"/>
                <a:gd name="connsiteX0" fmla="*/ 0 w 2469067"/>
                <a:gd name="connsiteY0" fmla="*/ 0 h 3428216"/>
                <a:gd name="connsiteX1" fmla="*/ 1149710 w 2469067"/>
                <a:gd name="connsiteY1" fmla="*/ 1014101 h 3428216"/>
                <a:gd name="connsiteX2" fmla="*/ 1314645 w 2469067"/>
                <a:gd name="connsiteY2" fmla="*/ 1905617 h 3428216"/>
                <a:gd name="connsiteX3" fmla="*/ 1595389 w 2469067"/>
                <a:gd name="connsiteY3" fmla="*/ 2564860 h 3428216"/>
                <a:gd name="connsiteX4" fmla="*/ 1797568 w 2469067"/>
                <a:gd name="connsiteY4" fmla="*/ 2825456 h 3428216"/>
                <a:gd name="connsiteX5" fmla="*/ 2017660 w 2469067"/>
                <a:gd name="connsiteY5" fmla="*/ 3015367 h 3428216"/>
                <a:gd name="connsiteX6" fmla="*/ 2252635 w 2469067"/>
                <a:gd name="connsiteY6" fmla="*/ 3223263 h 3428216"/>
                <a:gd name="connsiteX7" fmla="*/ 2469067 w 2469067"/>
                <a:gd name="connsiteY7" fmla="*/ 3428216 h 3428216"/>
                <a:gd name="connsiteX0" fmla="*/ 0 w 2469067"/>
                <a:gd name="connsiteY0" fmla="*/ 0 h 3428216"/>
                <a:gd name="connsiteX1" fmla="*/ 1314645 w 2469067"/>
                <a:gd name="connsiteY1" fmla="*/ 1905617 h 3428216"/>
                <a:gd name="connsiteX2" fmla="*/ 1595389 w 2469067"/>
                <a:gd name="connsiteY2" fmla="*/ 2564860 h 3428216"/>
                <a:gd name="connsiteX3" fmla="*/ 1797568 w 2469067"/>
                <a:gd name="connsiteY3" fmla="*/ 2825456 h 3428216"/>
                <a:gd name="connsiteX4" fmla="*/ 2017660 w 2469067"/>
                <a:gd name="connsiteY4" fmla="*/ 3015367 h 3428216"/>
                <a:gd name="connsiteX5" fmla="*/ 2252635 w 2469067"/>
                <a:gd name="connsiteY5" fmla="*/ 3223263 h 3428216"/>
                <a:gd name="connsiteX6" fmla="*/ 2469067 w 2469067"/>
                <a:gd name="connsiteY6" fmla="*/ 3428216 h 3428216"/>
                <a:gd name="connsiteX0" fmla="*/ 0 w 2434713"/>
                <a:gd name="connsiteY0" fmla="*/ 0 h 3704138"/>
                <a:gd name="connsiteX1" fmla="*/ 1280291 w 2434713"/>
                <a:gd name="connsiteY1" fmla="*/ 2181539 h 3704138"/>
                <a:gd name="connsiteX2" fmla="*/ 1561035 w 2434713"/>
                <a:gd name="connsiteY2" fmla="*/ 2840782 h 3704138"/>
                <a:gd name="connsiteX3" fmla="*/ 1763214 w 2434713"/>
                <a:gd name="connsiteY3" fmla="*/ 3101378 h 3704138"/>
                <a:gd name="connsiteX4" fmla="*/ 1983306 w 2434713"/>
                <a:gd name="connsiteY4" fmla="*/ 3291289 h 3704138"/>
                <a:gd name="connsiteX5" fmla="*/ 2218281 w 2434713"/>
                <a:gd name="connsiteY5" fmla="*/ 3499185 h 3704138"/>
                <a:gd name="connsiteX6" fmla="*/ 2434713 w 2434713"/>
                <a:gd name="connsiteY6" fmla="*/ 3704138 h 3704138"/>
                <a:gd name="connsiteX0" fmla="*/ 0 w 2223173"/>
                <a:gd name="connsiteY0" fmla="*/ 0 h 4569963"/>
                <a:gd name="connsiteX1" fmla="*/ 1280291 w 2223173"/>
                <a:gd name="connsiteY1" fmla="*/ 2181539 h 4569963"/>
                <a:gd name="connsiteX2" fmla="*/ 1561035 w 2223173"/>
                <a:gd name="connsiteY2" fmla="*/ 2840782 h 4569963"/>
                <a:gd name="connsiteX3" fmla="*/ 1763214 w 2223173"/>
                <a:gd name="connsiteY3" fmla="*/ 3101378 h 4569963"/>
                <a:gd name="connsiteX4" fmla="*/ 1983306 w 2223173"/>
                <a:gd name="connsiteY4" fmla="*/ 3291289 h 4569963"/>
                <a:gd name="connsiteX5" fmla="*/ 2218281 w 2223173"/>
                <a:gd name="connsiteY5" fmla="*/ 3499185 h 4569963"/>
                <a:gd name="connsiteX6" fmla="*/ 1476227 w 2223173"/>
                <a:gd name="connsiteY6" fmla="*/ 4569963 h 4569963"/>
                <a:gd name="connsiteX0" fmla="*/ 0 w 1990688"/>
                <a:gd name="connsiteY0" fmla="*/ 0 h 4569963"/>
                <a:gd name="connsiteX1" fmla="*/ 1280291 w 1990688"/>
                <a:gd name="connsiteY1" fmla="*/ 2181539 h 4569963"/>
                <a:gd name="connsiteX2" fmla="*/ 1561035 w 1990688"/>
                <a:gd name="connsiteY2" fmla="*/ 2840782 h 4569963"/>
                <a:gd name="connsiteX3" fmla="*/ 1763214 w 1990688"/>
                <a:gd name="connsiteY3" fmla="*/ 3101378 h 4569963"/>
                <a:gd name="connsiteX4" fmla="*/ 1983306 w 1990688"/>
                <a:gd name="connsiteY4" fmla="*/ 3291289 h 4569963"/>
                <a:gd name="connsiteX5" fmla="*/ 1476227 w 1990688"/>
                <a:gd name="connsiteY5" fmla="*/ 4569963 h 4569963"/>
                <a:gd name="connsiteX0" fmla="*/ 0 w 1764235"/>
                <a:gd name="connsiteY0" fmla="*/ 0 h 4569963"/>
                <a:gd name="connsiteX1" fmla="*/ 1280291 w 1764235"/>
                <a:gd name="connsiteY1" fmla="*/ 2181539 h 4569963"/>
                <a:gd name="connsiteX2" fmla="*/ 1561035 w 1764235"/>
                <a:gd name="connsiteY2" fmla="*/ 2840782 h 4569963"/>
                <a:gd name="connsiteX3" fmla="*/ 1763214 w 1764235"/>
                <a:gd name="connsiteY3" fmla="*/ 3101378 h 4569963"/>
                <a:gd name="connsiteX4" fmla="*/ 1476227 w 1764235"/>
                <a:gd name="connsiteY4" fmla="*/ 4569963 h 4569963"/>
                <a:gd name="connsiteX0" fmla="*/ 0 w 1567551"/>
                <a:gd name="connsiteY0" fmla="*/ 0 h 4569963"/>
                <a:gd name="connsiteX1" fmla="*/ 1280291 w 1567551"/>
                <a:gd name="connsiteY1" fmla="*/ 2181539 h 4569963"/>
                <a:gd name="connsiteX2" fmla="*/ 1561035 w 1567551"/>
                <a:gd name="connsiteY2" fmla="*/ 2840782 h 4569963"/>
                <a:gd name="connsiteX3" fmla="*/ 1476227 w 1567551"/>
                <a:gd name="connsiteY3" fmla="*/ 4569963 h 4569963"/>
                <a:gd name="connsiteX0" fmla="*/ 0 w 1476227"/>
                <a:gd name="connsiteY0" fmla="*/ 0 h 4569963"/>
                <a:gd name="connsiteX1" fmla="*/ 1280291 w 1476227"/>
                <a:gd name="connsiteY1" fmla="*/ 2181539 h 4569963"/>
                <a:gd name="connsiteX2" fmla="*/ 1476227 w 1476227"/>
                <a:gd name="connsiteY2" fmla="*/ 4569963 h 4569963"/>
                <a:gd name="connsiteX0" fmla="*/ 0 w 1476227"/>
                <a:gd name="connsiteY0" fmla="*/ 0 h 4569963"/>
                <a:gd name="connsiteX1" fmla="*/ 1476227 w 1476227"/>
                <a:gd name="connsiteY1" fmla="*/ 4569963 h 4569963"/>
                <a:gd name="connsiteX0" fmla="*/ 0 w 1476227"/>
                <a:gd name="connsiteY0" fmla="*/ 0 h 4569963"/>
                <a:gd name="connsiteX1" fmla="*/ 549618 w 1476227"/>
                <a:gd name="connsiteY1" fmla="*/ 1729641 h 4569963"/>
                <a:gd name="connsiteX2" fmla="*/ 1476227 w 1476227"/>
                <a:gd name="connsiteY2" fmla="*/ 4569963 h 4569963"/>
                <a:gd name="connsiteX0" fmla="*/ 0 w 1476227"/>
                <a:gd name="connsiteY0" fmla="*/ 0 h 4569963"/>
                <a:gd name="connsiteX1" fmla="*/ 536635 w 1476227"/>
                <a:gd name="connsiteY1" fmla="*/ 1753498 h 4569963"/>
                <a:gd name="connsiteX2" fmla="*/ 1476227 w 1476227"/>
                <a:gd name="connsiteY2" fmla="*/ 4569963 h 4569963"/>
                <a:gd name="connsiteX0" fmla="*/ 0 w 1476227"/>
                <a:gd name="connsiteY0" fmla="*/ 0 h 4569963"/>
                <a:gd name="connsiteX1" fmla="*/ 536635 w 1476227"/>
                <a:gd name="connsiteY1" fmla="*/ 1753498 h 4569963"/>
                <a:gd name="connsiteX2" fmla="*/ 766003 w 1476227"/>
                <a:gd name="connsiteY2" fmla="*/ 2397640 h 4569963"/>
                <a:gd name="connsiteX3" fmla="*/ 1476227 w 1476227"/>
                <a:gd name="connsiteY3" fmla="*/ 4569963 h 4569963"/>
                <a:gd name="connsiteX0" fmla="*/ 0 w 1476227"/>
                <a:gd name="connsiteY0" fmla="*/ 0 h 4569963"/>
                <a:gd name="connsiteX1" fmla="*/ 536635 w 1476227"/>
                <a:gd name="connsiteY1" fmla="*/ 1753498 h 4569963"/>
                <a:gd name="connsiteX2" fmla="*/ 761676 w 1476227"/>
                <a:gd name="connsiteY2" fmla="*/ 2457283 h 4569963"/>
                <a:gd name="connsiteX3" fmla="*/ 1476227 w 1476227"/>
                <a:gd name="connsiteY3" fmla="*/ 4569963 h 456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227" h="4569963">
                  <a:moveTo>
                    <a:pt x="0" y="0"/>
                  </a:moveTo>
                  <a:lnTo>
                    <a:pt x="536635" y="1753498"/>
                  </a:lnTo>
                  <a:cubicBezTo>
                    <a:pt x="664302" y="2153105"/>
                    <a:pt x="605077" y="1987872"/>
                    <a:pt x="761676" y="2457283"/>
                  </a:cubicBezTo>
                  <a:cubicBezTo>
                    <a:pt x="918275" y="2926694"/>
                    <a:pt x="1357856" y="4207909"/>
                    <a:pt x="1476227" y="4569963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2736BDB5-A9FE-41AA-9C30-8B1501B8AA13}"/>
                </a:ext>
              </a:extLst>
            </p:cNvPr>
            <p:cNvSpPr txBox="1"/>
            <p:nvPr/>
          </p:nvSpPr>
          <p:spPr>
            <a:xfrm rot="19098321">
              <a:off x="6700646" y="4104584"/>
              <a:ext cx="1276239" cy="276999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algn="ctr">
                <a:defRPr sz="120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s-PE" dirty="0"/>
                <a:t>Av. Pacasmayo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EF2F90DE-9CBA-4B5F-BE0C-15DC236043C6}"/>
                </a:ext>
              </a:extLst>
            </p:cNvPr>
            <p:cNvSpPr txBox="1"/>
            <p:nvPr/>
          </p:nvSpPr>
          <p:spPr>
            <a:xfrm rot="1039045">
              <a:off x="8377272" y="5186868"/>
              <a:ext cx="1490488" cy="276999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algn="ctr">
                <a:defRPr sz="120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s-PE" dirty="0"/>
                <a:t>Av. Sol de Naranjal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D8A5768B-75A4-493D-8B5A-327B4D5C5CB3}"/>
                </a:ext>
              </a:extLst>
            </p:cNvPr>
            <p:cNvSpPr txBox="1"/>
            <p:nvPr/>
          </p:nvSpPr>
          <p:spPr>
            <a:xfrm>
              <a:off x="10683564" y="6006283"/>
              <a:ext cx="1033582" cy="276999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algn="ctr">
                <a:defRPr sz="1200"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s-PE" dirty="0"/>
                <a:t>Av. Naranjal</a:t>
              </a: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23920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2768601" y="-11097"/>
            <a:ext cx="9423400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 algn="r">
              <a:tabLst>
                <a:tab pos="539750" algn="l"/>
              </a:tabLst>
            </a:pP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INFORMACIÓN SOBRE EL PROYECTO:</a:t>
            </a:r>
          </a:p>
          <a:p>
            <a:pPr algn="just"/>
            <a:r>
              <a:rPr lang="es-PE" sz="1800" dirty="0">
                <a:solidFill>
                  <a:srgbClr val="00005C"/>
                </a:solidFill>
                <a:cs typeface="Arial" pitchFamily="34" charset="0"/>
              </a:rPr>
              <a:t>CREACION DE LA INFRAESTRUCTURA VIAL Y PEATONAL DE LA AV. PROLONGACION NARANJAL, TRAMO: AV. CANTA CALLAO – AV. PARAMONGA, DISTRITO DE SAN MARTIN DE PORRES - PROVINCIA DE LIMA - REGIÓN LIMA</a:t>
            </a:r>
            <a:endParaRPr lang="es-PE" sz="1800" dirty="0">
              <a:solidFill>
                <a:srgbClr val="00005C"/>
              </a:solidFill>
              <a:latin typeface="Lucida Bright" panose="02040602050505020304" pitchFamily="18" charset="0"/>
              <a:cs typeface="Arial" pitchFamily="34" charset="0"/>
            </a:endParaRPr>
          </a:p>
        </p:txBody>
      </p:sp>
      <p:graphicFrame>
        <p:nvGraphicFramePr>
          <p:cNvPr id="20" name="1 Tabla">
            <a:extLst>
              <a:ext uri="{FF2B5EF4-FFF2-40B4-BE49-F238E27FC236}">
                <a16:creationId xmlns:a16="http://schemas.microsoft.com/office/drawing/2014/main" id="{8A2E0935-932D-4099-8586-989E9BE8F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706812"/>
              </p:ext>
            </p:extLst>
          </p:nvPr>
        </p:nvGraphicFramePr>
        <p:xfrm>
          <a:off x="91491" y="1415663"/>
          <a:ext cx="4252944" cy="5313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2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16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Código Único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 rtl="0" fontAlgn="b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2354775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16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Localización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 defTabSz="914400" rtl="0" eaLnBrk="1" fontAlgn="b" latinLnBrk="0" hangingPunct="1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San Martín de Porres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16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Unidad Formuladora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 defTabSz="914400" rtl="0" eaLnBrk="1" fontAlgn="b" latinLnBrk="0" hangingPunct="1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SRI – PGRLM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16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Unidad Ejecutora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 defTabSz="914400" rtl="0" eaLnBrk="1" fontAlgn="b" latinLnBrk="0" hangingPunct="1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SRI - PGRLM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6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>
                        <a:tabLst/>
                      </a:pPr>
                      <a:r>
                        <a:rPr lang="es-PE" sz="10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Monto de Inversión</a:t>
                      </a: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l" defTabSz="914400" rtl="0" eaLnBrk="1" fontAlgn="b" latinLnBrk="0" hangingPunct="1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/>
                          <a:ea typeface="+mn-ea"/>
                          <a:cs typeface="+mn-cs"/>
                        </a:rPr>
                        <a:t>S/ 27,730,804.41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16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Beneficiarios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 rtl="0" fontAlgn="b"/>
                      <a:r>
                        <a:rPr lang="es-PE" sz="1200" u="none" strike="noStrike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/>
                        </a:rPr>
                        <a:t>Aprox. 182,460 habitantes </a:t>
                      </a:r>
                      <a:endParaRPr lang="es-PE" sz="1200" b="0" i="0" u="none" strike="noStrike" dirty="0">
                        <a:solidFill>
                          <a:schemeClr val="tx1"/>
                        </a:solidFill>
                        <a:effectLst/>
                        <a:latin typeface="Univers 57 Condensed" panose="020B0606020202060204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16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Longitud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 rtl="0" fontAlgn="b"/>
                      <a:r>
                        <a:rPr lang="es-PE" sz="1200" u="none" strike="noStrike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/>
                        </a:rPr>
                        <a:t>1.79 km</a:t>
                      </a:r>
                      <a:endParaRPr lang="es-PE" sz="1200" b="0" i="0" u="none" strike="noStrike" dirty="0">
                        <a:solidFill>
                          <a:schemeClr val="tx1"/>
                        </a:solidFill>
                        <a:effectLst/>
                        <a:latin typeface="Univers 57 Condensed" panose="020B0606020202060204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499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Tipo de intervención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 rtl="0" fontAlgn="b"/>
                      <a:r>
                        <a:rPr lang="es-P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</a:rPr>
                        <a:t>Vías Urbanas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465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Situación: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265113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05/04/22</a:t>
                      </a:r>
                      <a:r>
                        <a:rPr lang="es-MX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 Se remite la Resolución de Aprobación del Expediente Técnico por parte de la SRI - PGRLM.</a:t>
                      </a:r>
                    </a:p>
                    <a:p>
                      <a:pPr marL="265113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19/09/22</a:t>
                      </a:r>
                      <a:r>
                        <a:rPr lang="es-MX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 Inicio de Convocatoria de ejecución de Obra. SEACE</a:t>
                      </a:r>
                    </a:p>
                    <a:p>
                      <a:pPr marL="265113" lvl="0" indent="-171450" algn="l" defTabSz="914400" rtl="0" eaLnBrk="1" fontAlgn="b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PE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04/12/22</a:t>
                      </a: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 Fechas tentativa consentimiento de la Buena Pro.</a:t>
                      </a:r>
                    </a:p>
                    <a:p>
                      <a:pPr marL="265113" indent="-171450" algn="l" defTabSz="914400" rtl="0" eaLnBrk="1" fontAlgn="b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PE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26/12/22 </a:t>
                      </a: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Fechas tentativa firma del Contrato.</a:t>
                      </a:r>
                    </a:p>
                    <a:p>
                      <a:pPr marL="265113" indent="-171450" algn="l" defTabSz="914400" rtl="0" eaLnBrk="1" fontAlgn="b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PE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09/01/23 Fechas tentativa Inicio de Obra.</a:t>
                      </a:r>
                    </a:p>
                    <a:p>
                      <a:pPr marL="93663" indent="0" algn="l" rtl="0" fontAlgn="b"/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0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23920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2672969" y="102062"/>
            <a:ext cx="94234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 algn="r">
              <a:tabLst>
                <a:tab pos="539750" algn="l"/>
              </a:tabLst>
            </a:pP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INFORMACIÓN SOBRE EL PROYECTO:</a:t>
            </a:r>
          </a:p>
          <a:p>
            <a:pPr algn="just"/>
            <a:endParaRPr lang="es-PE" sz="1800" dirty="0">
              <a:solidFill>
                <a:srgbClr val="00005C"/>
              </a:solidFill>
              <a:cs typeface="Arial" pitchFamily="34" charset="0"/>
            </a:endParaRPr>
          </a:p>
          <a:p>
            <a:pPr algn="just"/>
            <a:r>
              <a:rPr lang="es-PE" sz="1800" dirty="0">
                <a:solidFill>
                  <a:srgbClr val="00005C"/>
                </a:solidFill>
                <a:cs typeface="Arial" pitchFamily="34" charset="0"/>
              </a:rPr>
              <a:t>SITUACION ACTUAL DE LA AVENIDA PROLONGACION NARANJAL</a:t>
            </a:r>
            <a:endParaRPr lang="es-PE" sz="1800" dirty="0">
              <a:solidFill>
                <a:srgbClr val="00005C"/>
              </a:solidFill>
              <a:latin typeface="Lucida Bright" panose="02040602050505020304" pitchFamily="18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9332F7-4A00-4198-9E03-38CE583383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"/>
          <a:stretch/>
        </p:blipFill>
        <p:spPr>
          <a:xfrm>
            <a:off x="306943" y="1170766"/>
            <a:ext cx="3433147" cy="253386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7FB285-0433-47BB-ADAF-CF1CF20D987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22940" b="28602"/>
          <a:stretch/>
        </p:blipFill>
        <p:spPr bwMode="auto">
          <a:xfrm>
            <a:off x="4208590" y="1170766"/>
            <a:ext cx="3580661" cy="25200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934363-A333-41BD-8D37-570A2A0FECC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" y="3883188"/>
            <a:ext cx="3433147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2D4D6BB-1734-47EE-B99A-0079A31419A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88" y="3897384"/>
            <a:ext cx="3560602" cy="25200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69D945F-4DB4-4B95-AB05-16DDAF04EA2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08" y="3876090"/>
            <a:ext cx="3580661" cy="253419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7836408-4F7F-4942-B054-BA6CD8EA94DE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7"/>
          <a:stretch/>
        </p:blipFill>
        <p:spPr>
          <a:xfrm>
            <a:off x="8299188" y="1170766"/>
            <a:ext cx="3560602" cy="25200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7448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23920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2768601" y="-11097"/>
            <a:ext cx="9423400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 algn="r">
              <a:tabLst>
                <a:tab pos="539750" algn="l"/>
              </a:tabLst>
            </a:pP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INFORMACIÓN SOBRE EL PROYECTO:</a:t>
            </a:r>
          </a:p>
          <a:p>
            <a:pPr algn="just"/>
            <a:r>
              <a:rPr lang="es-PE" sz="1800" dirty="0">
                <a:solidFill>
                  <a:srgbClr val="00005C"/>
                </a:solidFill>
                <a:cs typeface="Arial" pitchFamily="34" charset="0"/>
              </a:rPr>
              <a:t>CREACION DE LA INFRAESTRUCTURA VIAL Y PEATONAL DE LA AV. PROLONGACION NARANJAL, TRAMO: AV. CANTA CALLAO – AV. PARAMONGA, DISTRITO DE SAN MARTIN DE PORRES - PROVINCIA DE LIMA - REGIÓN LIMA</a:t>
            </a:r>
            <a:endParaRPr lang="es-PE" sz="1800" dirty="0">
              <a:solidFill>
                <a:srgbClr val="00005C"/>
              </a:solidFill>
              <a:latin typeface="Lucida Bright" panose="02040602050505020304" pitchFamily="18" charset="0"/>
              <a:cs typeface="Arial" pitchFamily="34" charset="0"/>
            </a:endParaRPr>
          </a:p>
        </p:txBody>
      </p:sp>
      <p:graphicFrame>
        <p:nvGraphicFramePr>
          <p:cNvPr id="20" name="1 Tabla">
            <a:extLst>
              <a:ext uri="{FF2B5EF4-FFF2-40B4-BE49-F238E27FC236}">
                <a16:creationId xmlns:a16="http://schemas.microsoft.com/office/drawing/2014/main" id="{8A2E0935-932D-4099-8586-989E9BE8F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250056"/>
              </p:ext>
            </p:extLst>
          </p:nvPr>
        </p:nvGraphicFramePr>
        <p:xfrm>
          <a:off x="50929" y="1264199"/>
          <a:ext cx="3863846" cy="5184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2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2113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PROBLEMÁTICA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265113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La vía no presenta veredas, rampas peatonales, pistas, separador central, bermas laterales.</a:t>
                      </a:r>
                    </a:p>
                    <a:p>
                      <a:pPr marL="265113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Presenta contaminación ambiental por falta de pavimento y veredas.</a:t>
                      </a:r>
                    </a:p>
                    <a:p>
                      <a:pPr marL="265113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No cuenta con paraderos, señalización horizontal, señalización vertical, cruces peatonales, gibas, entro otros elementos de seguridad vial.</a:t>
                      </a:r>
                    </a:p>
                    <a:p>
                      <a:pPr marL="265113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Presencia de desmonte, agregados de construcción y basura en la vía.</a:t>
                      </a:r>
                    </a:p>
                    <a:p>
                      <a:pPr marL="265113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Red eléctrica de Alta Tensión sin protección en mitad de vía.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113">
                <a:tc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b="0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Lucida Bright" panose="02040602050505020304" pitchFamily="18" charset="0"/>
                          <a:ea typeface="+mn-ea"/>
                          <a:cs typeface="Arial"/>
                        </a:rPr>
                        <a:t>PROYECTO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pavimento flexible en vía principal.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pavimento flexible en vía secundaria.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rampas peatonales.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rampas vehiculares.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sardinel.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reductores de velocidad.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Señalización Horizontal y Vertical.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Suministro e instalación de bolardos.</a:t>
                      </a:r>
                    </a:p>
                    <a:p>
                      <a:pPr marL="265113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Suministro e instalación de baranda metálica</a:t>
                      </a: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618903"/>
                  </a:ext>
                </a:extLst>
              </a:tr>
            </a:tbl>
          </a:graphicData>
        </a:graphic>
      </p:graphicFrame>
      <p:pic>
        <p:nvPicPr>
          <p:cNvPr id="37" name="Imagen 36" descr="Descripción: G:\FOTOS PROLONGACION NARANJAL\IMG_1378 (2).JPG">
            <a:extLst>
              <a:ext uri="{FF2B5EF4-FFF2-40B4-BE49-F238E27FC236}">
                <a16:creationId xmlns:a16="http://schemas.microsoft.com/office/drawing/2014/main" id="{85350461-6FD4-4FBF-889E-2AB8D60C84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83" y="1305260"/>
            <a:ext cx="2740343" cy="1812290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Imagen 37" descr="Descripción: G:\FOTOS PROLONGACION NARANJAL\IMG_1384 (2).JPG">
            <a:extLst>
              <a:ext uri="{FF2B5EF4-FFF2-40B4-BE49-F238E27FC236}">
                <a16:creationId xmlns:a16="http://schemas.microsoft.com/office/drawing/2014/main" id="{F5F31999-2AD7-4888-8D60-5B438A92130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69" y="1602203"/>
            <a:ext cx="2740342" cy="1816128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CE406B6B-1DD5-4AB2-AAD2-FB49E985CB3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730" y="1951599"/>
            <a:ext cx="2740342" cy="1816128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0DD167C-17A6-4BFE-82C4-CEBDA4CF1C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27" t="17324" r="4453" b="5972"/>
          <a:stretch/>
        </p:blipFill>
        <p:spPr>
          <a:xfrm>
            <a:off x="3914776" y="3790863"/>
            <a:ext cx="8226296" cy="2742417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987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23920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2768601" y="-11097"/>
            <a:ext cx="9423400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 algn="r">
              <a:tabLst>
                <a:tab pos="539750" algn="l"/>
              </a:tabLst>
            </a:pP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INFORMACIÓN SOBRE EL PROYECTO:</a:t>
            </a:r>
          </a:p>
          <a:p>
            <a:pPr algn="just"/>
            <a:r>
              <a:rPr lang="es-PE" sz="1800" dirty="0">
                <a:solidFill>
                  <a:srgbClr val="00005C"/>
                </a:solidFill>
                <a:cs typeface="Arial" pitchFamily="34" charset="0"/>
              </a:rPr>
              <a:t>CREACION DE LA INFRAESTRUCTURA VIAL Y PEATONAL DE LA AV. PROLONGACION NARANJAL, TRAMO: AV. CANTA CALLAO – AV. PARAMONGA, DISTRITO DE SAN MARTIN DE PORRES - PROVINCIA DE LIMA - REGIÓN LIMA</a:t>
            </a:r>
            <a:endParaRPr lang="es-PE" sz="1800" dirty="0">
              <a:solidFill>
                <a:srgbClr val="00005C"/>
              </a:solidFill>
              <a:latin typeface="Lucida Bright" panose="02040602050505020304" pitchFamily="18" charset="0"/>
              <a:cs typeface="Arial" pitchFamily="34" charset="0"/>
            </a:endParaRPr>
          </a:p>
        </p:txBody>
      </p:sp>
      <p:graphicFrame>
        <p:nvGraphicFramePr>
          <p:cNvPr id="20" name="1 Tabla">
            <a:extLst>
              <a:ext uri="{FF2B5EF4-FFF2-40B4-BE49-F238E27FC236}">
                <a16:creationId xmlns:a16="http://schemas.microsoft.com/office/drawing/2014/main" id="{8A2E0935-932D-4099-8586-989E9BE8FED5}"/>
              </a:ext>
            </a:extLst>
          </p:cNvPr>
          <p:cNvGraphicFramePr>
            <a:graphicFrameLocks noGrp="1"/>
          </p:cNvGraphicFramePr>
          <p:nvPr/>
        </p:nvGraphicFramePr>
        <p:xfrm>
          <a:off x="-1" y="1264199"/>
          <a:ext cx="3746371" cy="5119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929123427"/>
                    </a:ext>
                  </a:extLst>
                </a:gridCol>
              </a:tblGrid>
              <a:tr h="393065">
                <a:tc rowSpan="1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Metas Físicas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pavimento rígido en vía principal.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663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27,233.09 m2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618903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pavimento rígido en vía secundaria.</a:t>
                      </a: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22,091.23 m2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167341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pavimento 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rígido</a:t>
                      </a:r>
                      <a:r>
                        <a:rPr lang="es-MX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 en bocacalles: </a:t>
                      </a: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6,311.81 m2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339830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rampas peatonales.</a:t>
                      </a: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631.44 m2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598795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rampas vehiculares.</a:t>
                      </a: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1,136.49 m2.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871593"/>
                  </a:ext>
                </a:extLst>
              </a:tr>
              <a:tr h="201521">
                <a:tc vMerge="1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Construcción de sardinel.</a:t>
                      </a: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13,595.48 m.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39283"/>
                  </a:ext>
                </a:extLst>
              </a:tr>
              <a:tr h="201521">
                <a:tc vMerge="1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Señalización Horizontal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910747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Pintado de pavimento línea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8,604.11 m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328651"/>
                  </a:ext>
                </a:extLst>
              </a:tr>
              <a:tr h="20152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Pintado de pavimento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1,775.58 m2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677"/>
                  </a:ext>
                </a:extLst>
              </a:tr>
              <a:tr h="20152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Señalización Vertical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117739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Suministro e Instalación de Señales Preventivas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108 und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467515"/>
                  </a:ext>
                </a:extLst>
              </a:tr>
              <a:tr h="77615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Suministro e Instalación de Señales Reglamentaria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33 und 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248577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Suministro e instalación de bolardos.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154 und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623057"/>
                  </a:ext>
                </a:extLst>
              </a:tr>
              <a:tr h="393065">
                <a:tc vMerge="1"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000" b="0" i="0" u="none" strike="noStrike" kern="1200" cap="none" dirty="0">
                        <a:solidFill>
                          <a:schemeClr val="bg1"/>
                        </a:solidFill>
                        <a:effectLst/>
                        <a:latin typeface="Lucida Bright" panose="02040602050505020304" pitchFamily="18" charset="0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6D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Suministro e instalación de baranda metálica</a:t>
                      </a:r>
                      <a:endParaRPr lang="es-PE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Univers 57 Condensed" panose="020B060602020206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nivers 57 Condensed" panose="020B0606020202060204" pitchFamily="34" charset="0"/>
                          <a:ea typeface="+mn-ea"/>
                          <a:cs typeface="+mn-cs"/>
                        </a:rPr>
                        <a:t>295.30 m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80876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9ED45C19-9662-44A9-805C-1E60094CE7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5" t="16391" r="5665" b="5688"/>
          <a:stretch/>
        </p:blipFill>
        <p:spPr>
          <a:xfrm>
            <a:off x="3822763" y="1228112"/>
            <a:ext cx="8292841" cy="5119823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987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2">
            <a:extLst>
              <a:ext uri="{FF2B5EF4-FFF2-40B4-BE49-F238E27FC236}">
                <a16:creationId xmlns:a16="http://schemas.microsoft.com/office/drawing/2014/main" id="{1E8A6AA9-473C-4D04-9221-8AAF1B7BC95D}"/>
              </a:ext>
            </a:extLst>
          </p:cNvPr>
          <p:cNvSpPr/>
          <p:nvPr/>
        </p:nvSpPr>
        <p:spPr>
          <a:xfrm>
            <a:off x="-1" y="5751579"/>
            <a:ext cx="12191999" cy="1106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54DDD5-4221-4AED-9B55-A28EB8110D54}"/>
              </a:ext>
            </a:extLst>
          </p:cNvPr>
          <p:cNvSpPr/>
          <p:nvPr/>
        </p:nvSpPr>
        <p:spPr>
          <a:xfrm>
            <a:off x="-1" y="-19200"/>
            <a:ext cx="12192000" cy="1239209"/>
          </a:xfrm>
          <a:prstGeom prst="rect">
            <a:avLst/>
          </a:prstGeom>
          <a:gradFill flip="none" rotWithShape="1">
            <a:gsLst>
              <a:gs pos="0">
                <a:srgbClr val="DDF6FF">
                  <a:alpha val="77000"/>
                </a:srgbClr>
              </a:gs>
              <a:gs pos="36000">
                <a:srgbClr val="15F7EC">
                  <a:alpha val="83922"/>
                </a:srgbClr>
              </a:gs>
              <a:gs pos="57000">
                <a:srgbClr val="05A49C">
                  <a:alpha val="84000"/>
                  <a:lumMod val="90000"/>
                  <a:lumOff val="10000"/>
                </a:srgbClr>
              </a:gs>
              <a:gs pos="78000">
                <a:srgbClr val="05A49C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15" name="Picture 2" descr="PGRLM – Programa de Gobierno Regional de Lima Metropolitana">
            <a:extLst>
              <a:ext uri="{FF2B5EF4-FFF2-40B4-BE49-F238E27FC236}">
                <a16:creationId xmlns:a16="http://schemas.microsoft.com/office/drawing/2014/main" id="{8CE693A6-A621-4FA5-B806-F4D309C0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184557"/>
            <a:ext cx="2881482" cy="5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CuadroTexto">
            <a:extLst>
              <a:ext uri="{FF2B5EF4-FFF2-40B4-BE49-F238E27FC236}">
                <a16:creationId xmlns:a16="http://schemas.microsoft.com/office/drawing/2014/main" id="{0A4CF803-D53B-4974-8EB2-B4F2B2C2A7A7}"/>
              </a:ext>
            </a:extLst>
          </p:cNvPr>
          <p:cNvSpPr txBox="1"/>
          <p:nvPr/>
        </p:nvSpPr>
        <p:spPr>
          <a:xfrm>
            <a:off x="2672969" y="433925"/>
            <a:ext cx="942340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 algn="r">
              <a:tabLst>
                <a:tab pos="539750" algn="l"/>
              </a:tabLst>
            </a:pPr>
            <a:r>
              <a:rPr lang="es-MX" sz="2000" b="1" dirty="0">
                <a:solidFill>
                  <a:srgbClr val="0000FF"/>
                </a:solidFill>
                <a:effectLst/>
                <a:cs typeface="Arial" pitchFamily="34" charset="0"/>
              </a:rPr>
              <a:t>INFORMACIÓN SOBRE EL PROYECTO:</a:t>
            </a:r>
          </a:p>
          <a:p>
            <a:pPr algn="just"/>
            <a:r>
              <a:rPr lang="es-PE" sz="1800" dirty="0">
                <a:solidFill>
                  <a:srgbClr val="00005C"/>
                </a:solidFill>
                <a:cs typeface="Arial" pitchFamily="34" charset="0"/>
              </a:rPr>
              <a:t>PRESUPUESTO DE EJECUCIÓN DE OBRA EN PROCESO DE LICITACIÓN</a:t>
            </a:r>
            <a:endParaRPr lang="es-PE" sz="1800" dirty="0">
              <a:solidFill>
                <a:srgbClr val="00005C"/>
              </a:solidFill>
              <a:latin typeface="Lucida Bright" panose="02040602050505020304" pitchFamily="18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51B949-C9C9-49E3-B0C4-564887DF7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5" y="1423766"/>
            <a:ext cx="5882018" cy="2005234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4C3C9F6F-95E9-4D58-A76B-FC9820B20E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587431"/>
              </p:ext>
            </p:extLst>
          </p:nvPr>
        </p:nvGraphicFramePr>
        <p:xfrm>
          <a:off x="6402936" y="1574453"/>
          <a:ext cx="5693433" cy="2005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6058006" imgH="2133726" progId="Excel.Sheet.12">
                  <p:embed/>
                </p:oleObj>
              </mc:Choice>
              <mc:Fallback>
                <p:oleObj name="Worksheet" r:id="rId6" imgW="6058006" imgH="213372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02936" y="1574453"/>
                        <a:ext cx="5693433" cy="2005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B7F11C53-40C8-4AC1-B60E-BF43F7E20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5" y="3783444"/>
            <a:ext cx="6780606" cy="2289977"/>
          </a:xfrm>
          <a:prstGeom prst="roundRect">
            <a:avLst>
              <a:gd name="adj" fmla="val 16667"/>
            </a:avLst>
          </a:prstGeom>
          <a:ln w="19050">
            <a:solidFill>
              <a:srgbClr val="05A49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09F780B-3EE1-4A0D-9822-E57585ADB549}"/>
              </a:ext>
            </a:extLst>
          </p:cNvPr>
          <p:cNvSpPr/>
          <p:nvPr/>
        </p:nvSpPr>
        <p:spPr>
          <a:xfrm>
            <a:off x="7384669" y="4082458"/>
            <a:ext cx="44838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400" b="1" dirty="0">
                <a:latin typeface="Arial Black" panose="020B0A04020102020204" pitchFamily="34" charset="0"/>
              </a:rPr>
              <a:t>EL PLAZO DE EJECUCION SEGÚN LA PROGRAMACION EN EL DIAGRAMA GANT ES DE 150 (ciento cincuenta días calendarios.)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94090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TM03090430[[fn=Con bandas]]</Template>
  <TotalTime>19536</TotalTime>
  <Words>1321</Words>
  <Application>Microsoft Office PowerPoint</Application>
  <PresentationFormat>Panorámica</PresentationFormat>
  <Paragraphs>182</Paragraphs>
  <Slides>17</Slides>
  <Notes>12</Notes>
  <HiddenSlides>0</HiddenSlides>
  <MMClips>0</MMClips>
  <ScaleCrop>false</ScaleCrop>
  <HeadingPairs>
    <vt:vector size="10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  <vt:variant>
        <vt:lpstr>Presentaciones personalizadas</vt:lpstr>
      </vt:variant>
      <vt:variant>
        <vt:i4>15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Calibri titulos</vt:lpstr>
      <vt:lpstr>Lucida Bright</vt:lpstr>
      <vt:lpstr>Symbol</vt:lpstr>
      <vt:lpstr>Univers 57 Condensed</vt:lpstr>
      <vt:lpstr>Wingdings 3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personalizada 1</vt:lpstr>
      <vt:lpstr>dominicos</vt:lpstr>
      <vt:lpstr>28julio</vt:lpstr>
      <vt:lpstr>mariategui</vt:lpstr>
      <vt:lpstr>huaylas</vt:lpstr>
      <vt:lpstr>parinacochas</vt:lpstr>
      <vt:lpstr>Angamos</vt:lpstr>
      <vt:lpstr>Solnaranjal</vt:lpstr>
      <vt:lpstr>granda</vt:lpstr>
      <vt:lpstr>zepita</vt:lpstr>
      <vt:lpstr>huaycoloro</vt:lpstr>
      <vt:lpstr>14bocatomas</vt:lpstr>
      <vt:lpstr>izaguirre</vt:lpstr>
      <vt:lpstr>salaverry</vt:lpstr>
      <vt:lpstr>caceres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Steve Julio Zuñiga Quiñones</dc:creator>
  <cp:lastModifiedBy>Secretaria de SRPP - PGRLM</cp:lastModifiedBy>
  <cp:revision>1259</cp:revision>
  <cp:lastPrinted>2022-04-26T00:51:43Z</cp:lastPrinted>
  <dcterms:created xsi:type="dcterms:W3CDTF">2016-02-09T14:14:05Z</dcterms:created>
  <dcterms:modified xsi:type="dcterms:W3CDTF">2022-09-19T17:56:50Z</dcterms:modified>
</cp:coreProperties>
</file>