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3"/>
  </p:notesMasterIdLst>
  <p:sldIdLst>
    <p:sldId id="354" r:id="rId2"/>
    <p:sldId id="258" r:id="rId3"/>
    <p:sldId id="355" r:id="rId4"/>
    <p:sldId id="4025" r:id="rId5"/>
    <p:sldId id="4024" r:id="rId6"/>
    <p:sldId id="4125" r:id="rId7"/>
    <p:sldId id="356" r:id="rId8"/>
    <p:sldId id="4105" r:id="rId9"/>
    <p:sldId id="4106" r:id="rId10"/>
    <p:sldId id="4107" r:id="rId11"/>
    <p:sldId id="357" r:id="rId12"/>
    <p:sldId id="4098" r:id="rId13"/>
    <p:sldId id="4046" r:id="rId14"/>
    <p:sldId id="358" r:id="rId15"/>
    <p:sldId id="4127" r:id="rId16"/>
    <p:sldId id="4126" r:id="rId17"/>
    <p:sldId id="4121" r:id="rId18"/>
    <p:sldId id="4120" r:id="rId19"/>
    <p:sldId id="4122" r:id="rId20"/>
    <p:sldId id="4123" r:id="rId21"/>
    <p:sldId id="259" r:id="rId22"/>
    <p:sldId id="260" r:id="rId23"/>
    <p:sldId id="377" r:id="rId24"/>
    <p:sldId id="378" r:id="rId25"/>
    <p:sldId id="375" r:id="rId26"/>
    <p:sldId id="376" r:id="rId27"/>
    <p:sldId id="273" r:id="rId28"/>
    <p:sldId id="274" r:id="rId29"/>
    <p:sldId id="261" r:id="rId30"/>
    <p:sldId id="372" r:id="rId31"/>
    <p:sldId id="373" r:id="rId32"/>
    <p:sldId id="374" r:id="rId33"/>
    <p:sldId id="385" r:id="rId34"/>
    <p:sldId id="4109" r:id="rId35"/>
    <p:sldId id="4108" r:id="rId36"/>
    <p:sldId id="4117" r:id="rId37"/>
    <p:sldId id="4110" r:id="rId38"/>
    <p:sldId id="4128" r:id="rId39"/>
    <p:sldId id="4129" r:id="rId40"/>
    <p:sldId id="4130" r:id="rId41"/>
    <p:sldId id="4131" r:id="rId42"/>
  </p:sldIdLst>
  <p:sldSz cx="12192000" cy="6858000"/>
  <p:notesSz cx="6858000" cy="9926638"/>
  <p:embeddedFontLst>
    <p:embeddedFont>
      <p:font typeface="Arial Narrow" panose="020B060602020203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Livvic" pitchFamily="2" charset="0"/>
      <p:regular r:id="rId52"/>
      <p:bold r:id="rId53"/>
      <p:italic r:id="rId54"/>
      <p:boldItalic r:id="rId55"/>
    </p:embeddedFont>
    <p:embeddedFont>
      <p:font typeface="Mukta" panose="020B0604020202020204" charset="0"/>
      <p:regular r:id="rId56"/>
      <p:bold r:id="rId57"/>
    </p:embeddedFont>
    <p:embeddedFont>
      <p:font typeface="Roboto" panose="02000000000000000000" pitchFamily="2" charset="0"/>
      <p:regular r:id="rId58"/>
      <p:bold r:id="rId59"/>
      <p:italic r:id="rId60"/>
      <p:boldItalic r:id="rId61"/>
    </p:embeddedFont>
    <p:embeddedFont>
      <p:font typeface="Tahoma" panose="020B0604030504040204" pitchFamily="3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204"/>
    <a:srgbClr val="EAC39C"/>
    <a:srgbClr val="F1EEB9"/>
    <a:srgbClr val="066EC8"/>
    <a:srgbClr val="80C53A"/>
    <a:srgbClr val="0874CB"/>
    <a:srgbClr val="0E4776"/>
    <a:srgbClr val="006FC0"/>
    <a:srgbClr val="D9D9D9"/>
    <a:srgbClr val="25C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58D312-1257-4BCD-8C90-AFAEF19A3A9A}">
  <a:tblStyle styleId="{5D58D312-1257-4BCD-8C90-AFAEF19A3A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25"/>
    <p:restoredTop sz="94249" autoAdjust="0"/>
  </p:normalViewPr>
  <p:slideViewPr>
    <p:cSldViewPr snapToGrid="0">
      <p:cViewPr varScale="1">
        <p:scale>
          <a:sx n="76" d="100"/>
          <a:sy n="76"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F:\HIST&#211;RICO%20VARIABLES%20E%20INDICADORES\16.%20A&#241;o%202022\ACTIVIDADES\NOVIEMBRE\7\INDICADOR%20DE%20BGC%20OFICI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HIST&#211;RICO%20VARIABLES%20E%20INDICADORES\16.%20A&#241;o%202022\ACTIVIDADES\NOVIEMBRE\7\INDICADOR%20DE%20BGC%20OFICIA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122732006188369E-2"/>
          <c:y val="3.1842866181120998E-2"/>
          <c:w val="0.95226310308623996"/>
          <c:h val="0.75115204035324135"/>
        </c:manualLayout>
      </c:layout>
      <c:barChart>
        <c:barDir val="col"/>
        <c:grouping val="stacked"/>
        <c:varyColors val="0"/>
        <c:ser>
          <c:idx val="0"/>
          <c:order val="0"/>
          <c:tx>
            <c:strRef>
              <c:f>'ACCESO AyD'!$P$5</c:f>
              <c:strCache>
                <c:ptCount val="1"/>
                <c:pt idx="0">
                  <c:v>RPA</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AyD'!$M$6:$M$8</c:f>
              <c:strCache>
                <c:ptCount val="3"/>
                <c:pt idx="0">
                  <c:v>Nacional</c:v>
                </c:pt>
                <c:pt idx="1">
                  <c:v>Urbano</c:v>
                </c:pt>
                <c:pt idx="2">
                  <c:v>Rural</c:v>
                </c:pt>
              </c:strCache>
            </c:strRef>
          </c:cat>
          <c:val>
            <c:numRef>
              <c:f>'ACCESO AyD'!$P$6:$P$8</c:f>
              <c:numCache>
                <c:formatCode>0%</c:formatCode>
                <c:ptCount val="3"/>
                <c:pt idx="0">
                  <c:v>0.90558160625739892</c:v>
                </c:pt>
                <c:pt idx="1">
                  <c:v>0.94393830156557879</c:v>
                </c:pt>
                <c:pt idx="2">
                  <c:v>0.76423229754609123</c:v>
                </c:pt>
              </c:numCache>
            </c:numRef>
          </c:val>
          <c:extLst>
            <c:ext xmlns:c16="http://schemas.microsoft.com/office/drawing/2014/chart" uri="{C3380CC4-5D6E-409C-BE32-E72D297353CC}">
              <c16:uniqueId val="{00000000-4C5E-4668-8E38-38FC4A9603BE}"/>
            </c:ext>
          </c:extLst>
        </c:ser>
        <c:ser>
          <c:idx val="1"/>
          <c:order val="1"/>
          <c:tx>
            <c:strRef>
              <c:f>'ACCESO AyD'!$Q$5</c:f>
              <c:strCache>
                <c:ptCount val="1"/>
                <c:pt idx="0">
                  <c:v>NO RPA</c:v>
                </c:pt>
              </c:strCache>
            </c:strRef>
          </c:tx>
          <c:spPr>
            <a:solidFill>
              <a:schemeClr val="accent1">
                <a:lumMod val="75000"/>
              </a:schemeClr>
            </a:solidFill>
            <a:ln>
              <a:noFill/>
            </a:ln>
            <a:effectLst/>
          </c:spPr>
          <c:invertIfNegative val="0"/>
          <c:dLbls>
            <c:dLbl>
              <c:idx val="0"/>
              <c:tx>
                <c:rich>
                  <a:bodyPr/>
                  <a:lstStyle/>
                  <a:p>
                    <a:fld id="{F86D1F99-B9CA-4E9E-A7CE-6525E0C1E575}" type="VALUE">
                      <a:rPr lang="en-US">
                        <a:solidFill>
                          <a:schemeClr val="bg1"/>
                        </a:solidFill>
                      </a:rPr>
                      <a:pPr/>
                      <a:t>[VALOR]</a:t>
                    </a:fld>
                    <a:endParaRPr lang="es-P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C5E-4668-8E38-38FC4A9603BE}"/>
                </c:ext>
              </c:extLst>
            </c:dLbl>
            <c:dLbl>
              <c:idx val="1"/>
              <c:layout>
                <c:manualLayout>
                  <c:x val="-3.2547884259381864E-3"/>
                  <c:y val="-4.244913950754929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0.10920900098497928"/>
                      <c:h val="9.1007409198660225E-2"/>
                    </c:manualLayout>
                  </c15:layout>
                </c:ext>
                <c:ext xmlns:c16="http://schemas.microsoft.com/office/drawing/2014/chart" uri="{C3380CC4-5D6E-409C-BE32-E72D297353CC}">
                  <c16:uniqueId val="{00000002-4C5E-4668-8E38-38FC4A9603BE}"/>
                </c:ext>
              </c:extLst>
            </c:dLbl>
            <c:dLbl>
              <c:idx val="2"/>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extLst>
                <c:ext xmlns:c16="http://schemas.microsoft.com/office/drawing/2014/chart" uri="{C3380CC4-5D6E-409C-BE32-E72D297353CC}">
                  <c16:uniqueId val="{00000003-4C5E-4668-8E38-38FC4A9603BE}"/>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AyD'!$M$6:$M$8</c:f>
              <c:strCache>
                <c:ptCount val="3"/>
                <c:pt idx="0">
                  <c:v>Nacional</c:v>
                </c:pt>
                <c:pt idx="1">
                  <c:v>Urbano</c:v>
                </c:pt>
                <c:pt idx="2">
                  <c:v>Rural</c:v>
                </c:pt>
              </c:strCache>
            </c:strRef>
          </c:cat>
          <c:val>
            <c:numRef>
              <c:f>'ACCESO AyD'!$Q$6:$Q$8</c:f>
              <c:numCache>
                <c:formatCode>0%</c:formatCode>
                <c:ptCount val="3"/>
                <c:pt idx="0">
                  <c:v>9.4418393742601053E-2</c:v>
                </c:pt>
                <c:pt idx="1">
                  <c:v>5.606169843442127E-2</c:v>
                </c:pt>
                <c:pt idx="2">
                  <c:v>0.23576770245390877</c:v>
                </c:pt>
              </c:numCache>
            </c:numRef>
          </c:val>
          <c:extLst>
            <c:ext xmlns:c16="http://schemas.microsoft.com/office/drawing/2014/chart" uri="{C3380CC4-5D6E-409C-BE32-E72D297353CC}">
              <c16:uniqueId val="{00000004-4C5E-4668-8E38-38FC4A9603BE}"/>
            </c:ext>
          </c:extLst>
        </c:ser>
        <c:dLbls>
          <c:dLblPos val="ctr"/>
          <c:showLegendKey val="0"/>
          <c:showVal val="1"/>
          <c:showCatName val="0"/>
          <c:showSerName val="0"/>
          <c:showPercent val="0"/>
          <c:showBubbleSize val="0"/>
        </c:dLbls>
        <c:gapWidth val="150"/>
        <c:overlap val="100"/>
        <c:axId val="611632143"/>
        <c:axId val="611634639"/>
      </c:barChart>
      <c:catAx>
        <c:axId val="61163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Narrow" panose="020B0606020202030204" pitchFamily="34" charset="0"/>
                <a:ea typeface="+mn-ea"/>
                <a:cs typeface="+mn-cs"/>
              </a:defRPr>
            </a:pPr>
            <a:endParaRPr lang="es-PE"/>
          </a:p>
        </c:txPr>
        <c:crossAx val="611634639"/>
        <c:crosses val="autoZero"/>
        <c:auto val="1"/>
        <c:lblAlgn val="ctr"/>
        <c:lblOffset val="100"/>
        <c:noMultiLvlLbl val="0"/>
      </c:catAx>
      <c:valAx>
        <c:axId val="611634639"/>
        <c:scaling>
          <c:orientation val="minMax"/>
        </c:scaling>
        <c:delete val="1"/>
        <c:axPos val="l"/>
        <c:numFmt formatCode="0%" sourceLinked="1"/>
        <c:majorTickMark val="none"/>
        <c:minorTickMark val="none"/>
        <c:tickLblPos val="nextTo"/>
        <c:crossAx val="611632143"/>
        <c:crosses val="autoZero"/>
        <c:crossBetween val="between"/>
      </c:valAx>
      <c:spPr>
        <a:noFill/>
        <a:ln>
          <a:noFill/>
        </a:ln>
        <a:effectLst/>
      </c:spPr>
    </c:plotArea>
    <c:legend>
      <c:legendPos val="b"/>
      <c:layout>
        <c:manualLayout>
          <c:xMode val="edge"/>
          <c:yMode val="edge"/>
          <c:x val="0.4204325536933306"/>
          <c:y val="0.91810237087381574"/>
          <c:w val="0.16347443965955424"/>
          <c:h val="5.97502519918107E-2"/>
        </c:manualLayou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Arial Narrow" panose="020B0606020202030204" pitchFamily="34" charset="0"/>
        </a:defRPr>
      </a:pPr>
      <a:endParaRPr lang="es-P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589070376798156E-2"/>
          <c:y val="3.5443665511277034E-2"/>
          <c:w val="0.92882201453060109"/>
          <c:h val="0.71165330233618529"/>
        </c:manualLayout>
      </c:layout>
      <c:barChart>
        <c:barDir val="col"/>
        <c:grouping val="stacked"/>
        <c:varyColors val="0"/>
        <c:ser>
          <c:idx val="0"/>
          <c:order val="0"/>
          <c:tx>
            <c:strRef>
              <c:f>'ACCESO AyD'!$V$5</c:f>
              <c:strCache>
                <c:ptCount val="1"/>
                <c:pt idx="0">
                  <c:v>RPA</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AyD'!$M$6:$M$8</c:f>
              <c:strCache>
                <c:ptCount val="3"/>
                <c:pt idx="0">
                  <c:v>Nacional</c:v>
                </c:pt>
                <c:pt idx="1">
                  <c:v>Urbano</c:v>
                </c:pt>
                <c:pt idx="2">
                  <c:v>Rural</c:v>
                </c:pt>
              </c:strCache>
            </c:strRef>
          </c:cat>
          <c:val>
            <c:numRef>
              <c:f>'ACCESO AyD'!$V$6:$V$8</c:f>
              <c:numCache>
                <c:formatCode>#,##0.0</c:formatCode>
                <c:ptCount val="3"/>
                <c:pt idx="0">
                  <c:v>29.869519</c:v>
                </c:pt>
                <c:pt idx="1">
                  <c:v>24.724558999999999</c:v>
                </c:pt>
                <c:pt idx="2">
                  <c:v>5.1446024000000001</c:v>
                </c:pt>
              </c:numCache>
            </c:numRef>
          </c:val>
          <c:extLst>
            <c:ext xmlns:c16="http://schemas.microsoft.com/office/drawing/2014/chart" uri="{C3380CC4-5D6E-409C-BE32-E72D297353CC}">
              <c16:uniqueId val="{00000000-A0DA-4387-9907-7CA68B2E7BE5}"/>
            </c:ext>
          </c:extLst>
        </c:ser>
        <c:ser>
          <c:idx val="1"/>
          <c:order val="1"/>
          <c:tx>
            <c:strRef>
              <c:f>'ACCESO AyD'!$W$5</c:f>
              <c:strCache>
                <c:ptCount val="1"/>
                <c:pt idx="0">
                  <c:v>NO RPA</c:v>
                </c:pt>
              </c:strCache>
            </c:strRef>
          </c:tx>
          <c:spPr>
            <a:solidFill>
              <a:schemeClr val="accent1">
                <a:lumMod val="75000"/>
              </a:schemeClr>
            </a:solidFill>
            <a:ln>
              <a:noFill/>
            </a:ln>
            <a:effectLst/>
          </c:spPr>
          <c:invertIfNegative val="0"/>
          <c:dLbls>
            <c:dLbl>
              <c:idx val="0"/>
              <c:layout>
                <c:manualLayout>
                  <c:x val="2.2580543643478967E-3"/>
                  <c:y val="-6.6091254325863699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0217470193237897E-2"/>
                      <c:h val="8.2283919085292936E-2"/>
                    </c:manualLayout>
                  </c15:layout>
                </c:ext>
                <c:ext xmlns:c16="http://schemas.microsoft.com/office/drawing/2014/chart" uri="{C3380CC4-5D6E-409C-BE32-E72D297353CC}">
                  <c16:uniqueId val="{00000001-A0DA-4387-9907-7CA68B2E7BE5}"/>
                </c:ext>
              </c:extLst>
            </c:dLbl>
            <c:dLbl>
              <c:idx val="1"/>
              <c:layout>
                <c:manualLayout>
                  <c:x val="4.516108728695835E-3"/>
                  <c:y val="-4.52204256088392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DA-4387-9907-7CA68B2E7BE5}"/>
                </c:ext>
              </c:extLst>
            </c:dLbl>
            <c:dLbl>
              <c:idx val="2"/>
              <c:layout>
                <c:manualLayout>
                  <c:x val="0"/>
                  <c:y val="-4.8698782937848684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8.0217470193237897E-2"/>
                      <c:h val="8.2283919085292936E-2"/>
                    </c:manualLayout>
                  </c15:layout>
                </c:ext>
                <c:ext xmlns:c16="http://schemas.microsoft.com/office/drawing/2014/chart" uri="{C3380CC4-5D6E-409C-BE32-E72D297353CC}">
                  <c16:uniqueId val="{00000003-A0DA-4387-9907-7CA68B2E7BE5}"/>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AyD'!$M$6:$M$8</c:f>
              <c:strCache>
                <c:ptCount val="3"/>
                <c:pt idx="0">
                  <c:v>Nacional</c:v>
                </c:pt>
                <c:pt idx="1">
                  <c:v>Urbano</c:v>
                </c:pt>
                <c:pt idx="2">
                  <c:v>Rural</c:v>
                </c:pt>
              </c:strCache>
            </c:strRef>
          </c:cat>
          <c:val>
            <c:numRef>
              <c:f>'ACCESO AyD'!$W$6:$W$8</c:f>
              <c:numCache>
                <c:formatCode>#,##0.0</c:formatCode>
                <c:ptCount val="3"/>
                <c:pt idx="0">
                  <c:v>3.1206367000000004</c:v>
                </c:pt>
                <c:pt idx="1">
                  <c:v>1.5223678999999999</c:v>
                </c:pt>
                <c:pt idx="2">
                  <c:v>1.5986256000000001</c:v>
                </c:pt>
              </c:numCache>
            </c:numRef>
          </c:val>
          <c:extLst>
            <c:ext xmlns:c16="http://schemas.microsoft.com/office/drawing/2014/chart" uri="{C3380CC4-5D6E-409C-BE32-E72D297353CC}">
              <c16:uniqueId val="{00000004-A0DA-4387-9907-7CA68B2E7BE5}"/>
            </c:ext>
          </c:extLst>
        </c:ser>
        <c:dLbls>
          <c:dLblPos val="ctr"/>
          <c:showLegendKey val="0"/>
          <c:showVal val="1"/>
          <c:showCatName val="0"/>
          <c:showSerName val="0"/>
          <c:showPercent val="0"/>
          <c:showBubbleSize val="0"/>
        </c:dLbls>
        <c:gapWidth val="150"/>
        <c:overlap val="100"/>
        <c:axId val="611632143"/>
        <c:axId val="611634639"/>
      </c:barChart>
      <c:catAx>
        <c:axId val="61163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Narrow" panose="020B0606020202030204" pitchFamily="34" charset="0"/>
                <a:ea typeface="+mn-ea"/>
                <a:cs typeface="+mn-cs"/>
              </a:defRPr>
            </a:pPr>
            <a:endParaRPr lang="es-PE"/>
          </a:p>
        </c:txPr>
        <c:crossAx val="611634639"/>
        <c:crosses val="autoZero"/>
        <c:auto val="1"/>
        <c:lblAlgn val="ctr"/>
        <c:lblOffset val="100"/>
        <c:noMultiLvlLbl val="0"/>
      </c:catAx>
      <c:valAx>
        <c:axId val="611634639"/>
        <c:scaling>
          <c:orientation val="minMax"/>
        </c:scaling>
        <c:delete val="1"/>
        <c:axPos val="l"/>
        <c:numFmt formatCode="#,##0.0" sourceLinked="1"/>
        <c:majorTickMark val="none"/>
        <c:minorTickMark val="none"/>
        <c:tickLblPos val="nextTo"/>
        <c:crossAx val="611632143"/>
        <c:crosses val="autoZero"/>
        <c:crossBetween val="between"/>
      </c:valAx>
      <c:spPr>
        <a:noFill/>
        <a:ln>
          <a:noFill/>
        </a:ln>
        <a:effectLst/>
      </c:spPr>
    </c:plotArea>
    <c:legend>
      <c:legendPos val="b"/>
      <c:layout>
        <c:manualLayout>
          <c:xMode val="edge"/>
          <c:yMode val="edge"/>
          <c:x val="0.41042431686299008"/>
          <c:y val="0.87064493201187065"/>
          <c:w val="0.17011897101707213"/>
          <c:h val="5.6306688158465956E-2"/>
        </c:manualLayou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Arial Narrow" panose="020B0606020202030204" pitchFamily="34" charset="0"/>
        </a:defRPr>
      </a:pPr>
      <a:endParaRPr lang="es-P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'ACCESO AyD'!$V$31</c:f>
              <c:strCache>
                <c:ptCount val="1"/>
                <c:pt idx="0">
                  <c:v>ALC</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AyD'!$S$32:$S$34</c:f>
              <c:strCache>
                <c:ptCount val="3"/>
                <c:pt idx="0">
                  <c:v>Nacional</c:v>
                </c:pt>
                <c:pt idx="1">
                  <c:v>Urbano</c:v>
                </c:pt>
                <c:pt idx="2">
                  <c:v>Rural</c:v>
                </c:pt>
              </c:strCache>
            </c:strRef>
          </c:cat>
          <c:val>
            <c:numRef>
              <c:f>'ACCESO AyD'!$V$32:$V$34</c:f>
              <c:numCache>
                <c:formatCode>#,##0.0</c:formatCode>
                <c:ptCount val="3"/>
                <c:pt idx="0">
                  <c:v>24.314019999999999</c:v>
                </c:pt>
                <c:pt idx="1">
                  <c:v>22.811145</c:v>
                </c:pt>
                <c:pt idx="2">
                  <c:v>1.5028751999999999</c:v>
                </c:pt>
              </c:numCache>
            </c:numRef>
          </c:val>
          <c:extLst>
            <c:ext xmlns:c16="http://schemas.microsoft.com/office/drawing/2014/chart" uri="{C3380CC4-5D6E-409C-BE32-E72D297353CC}">
              <c16:uniqueId val="{00000000-CF66-40BB-AC5F-79C430A2E803}"/>
            </c:ext>
          </c:extLst>
        </c:ser>
        <c:ser>
          <c:idx val="1"/>
          <c:order val="1"/>
          <c:tx>
            <c:strRef>
              <c:f>'ACCESO AyD'!$W$31</c:f>
              <c:strCache>
                <c:ptCount val="1"/>
                <c:pt idx="0">
                  <c:v>NO ALC</c:v>
                </c:pt>
              </c:strCache>
            </c:strRef>
          </c:tx>
          <c:spPr>
            <a:solidFill>
              <a:schemeClr val="accent6">
                <a:shade val="76000"/>
              </a:schemeClr>
            </a:solidFill>
            <a:ln>
              <a:noFill/>
            </a:ln>
            <a:effectLst/>
          </c:spPr>
          <c:invertIfNegative val="0"/>
          <c:dLbls>
            <c:dLbl>
              <c:idx val="2"/>
              <c:tx>
                <c:rich>
                  <a:bodyPr/>
                  <a:lstStyle/>
                  <a:p>
                    <a:r>
                      <a:rPr lang="en-US" dirty="0"/>
                      <a:t>5.3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627-437D-A058-DECE35DA9B5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AyD'!$S$32:$S$34</c:f>
              <c:strCache>
                <c:ptCount val="3"/>
                <c:pt idx="0">
                  <c:v>Nacional</c:v>
                </c:pt>
                <c:pt idx="1">
                  <c:v>Urbano</c:v>
                </c:pt>
                <c:pt idx="2">
                  <c:v>Rural</c:v>
                </c:pt>
              </c:strCache>
            </c:strRef>
          </c:cat>
          <c:val>
            <c:numRef>
              <c:f>'ACCESO AyD'!$W$32:$W$34</c:f>
              <c:numCache>
                <c:formatCode>#,##0.0</c:formatCode>
                <c:ptCount val="3"/>
                <c:pt idx="0">
                  <c:v>8.6761350999999998</c:v>
                </c:pt>
                <c:pt idx="1">
                  <c:v>3.4357822999999996</c:v>
                </c:pt>
                <c:pt idx="2">
                  <c:v>5.2403526999999999</c:v>
                </c:pt>
              </c:numCache>
            </c:numRef>
          </c:val>
          <c:extLst>
            <c:ext xmlns:c16="http://schemas.microsoft.com/office/drawing/2014/chart" uri="{C3380CC4-5D6E-409C-BE32-E72D297353CC}">
              <c16:uniqueId val="{00000001-CF66-40BB-AC5F-79C430A2E803}"/>
            </c:ext>
          </c:extLst>
        </c:ser>
        <c:dLbls>
          <c:dLblPos val="ctr"/>
          <c:showLegendKey val="0"/>
          <c:showVal val="1"/>
          <c:showCatName val="0"/>
          <c:showSerName val="0"/>
          <c:showPercent val="0"/>
          <c:showBubbleSize val="0"/>
        </c:dLbls>
        <c:gapWidth val="150"/>
        <c:overlap val="100"/>
        <c:axId val="611632143"/>
        <c:axId val="611634639"/>
      </c:barChart>
      <c:catAx>
        <c:axId val="61163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crossAx val="611634639"/>
        <c:crosses val="autoZero"/>
        <c:auto val="1"/>
        <c:lblAlgn val="ctr"/>
        <c:lblOffset val="100"/>
        <c:noMultiLvlLbl val="0"/>
      </c:catAx>
      <c:valAx>
        <c:axId val="611634639"/>
        <c:scaling>
          <c:orientation val="minMax"/>
        </c:scaling>
        <c:delete val="1"/>
        <c:axPos val="l"/>
        <c:numFmt formatCode="#,##0.0" sourceLinked="1"/>
        <c:majorTickMark val="none"/>
        <c:minorTickMark val="none"/>
        <c:tickLblPos val="nextTo"/>
        <c:crossAx val="61163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Arial Narrow" panose="020B0606020202030204" pitchFamily="34" charset="0"/>
        </a:defRPr>
      </a:pPr>
      <a:endParaRPr lang="es-P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032398048481454E-2"/>
          <c:y val="7.5742959408632377E-2"/>
          <c:w val="0.94593520390303709"/>
          <c:h val="0.78953357545236291"/>
        </c:manualLayout>
      </c:layout>
      <c:barChart>
        <c:barDir val="col"/>
        <c:grouping val="stacked"/>
        <c:varyColors val="0"/>
        <c:ser>
          <c:idx val="0"/>
          <c:order val="0"/>
          <c:tx>
            <c:strRef>
              <c:f>'ACCESO AyD'!$P$31</c:f>
              <c:strCache>
                <c:ptCount val="1"/>
                <c:pt idx="0">
                  <c:v>ALC</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AyD'!$M$32:$M$34</c:f>
              <c:strCache>
                <c:ptCount val="3"/>
                <c:pt idx="0">
                  <c:v>Nacional</c:v>
                </c:pt>
                <c:pt idx="1">
                  <c:v>Urbano</c:v>
                </c:pt>
                <c:pt idx="2">
                  <c:v>Rural</c:v>
                </c:pt>
              </c:strCache>
            </c:strRef>
          </c:cat>
          <c:val>
            <c:numRef>
              <c:f>'ACCESO AyD'!$P$32:$P$34</c:f>
              <c:numCache>
                <c:formatCode>0%</c:formatCode>
                <c:ptCount val="3"/>
                <c:pt idx="0">
                  <c:v>0.73510464914913609</c:v>
                </c:pt>
                <c:pt idx="1">
                  <c:v>0.87238858736392277</c:v>
                </c:pt>
                <c:pt idx="2">
                  <c:v>0.22919591816085272</c:v>
                </c:pt>
              </c:numCache>
            </c:numRef>
          </c:val>
          <c:extLst>
            <c:ext xmlns:c16="http://schemas.microsoft.com/office/drawing/2014/chart" uri="{C3380CC4-5D6E-409C-BE32-E72D297353CC}">
              <c16:uniqueId val="{00000000-2965-42AC-8D8C-F713BF29E410}"/>
            </c:ext>
          </c:extLst>
        </c:ser>
        <c:ser>
          <c:idx val="1"/>
          <c:order val="1"/>
          <c:tx>
            <c:strRef>
              <c:f>'ACCESO AyD'!$Q$31</c:f>
              <c:strCache>
                <c:ptCount val="1"/>
                <c:pt idx="0">
                  <c:v>NO ALC</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Narrow" panose="020B0606020202030204" pitchFamily="34" charset="0"/>
                    <a:ea typeface="+mn-ea"/>
                    <a:cs typeface="+mn-cs"/>
                  </a:defRPr>
                </a:pPr>
                <a:endParaRPr lang="es-P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'ACCESO AyD'!$M$32:$M$34</c:f>
              <c:strCache>
                <c:ptCount val="3"/>
                <c:pt idx="0">
                  <c:v>Nacional</c:v>
                </c:pt>
                <c:pt idx="1">
                  <c:v>Urbano</c:v>
                </c:pt>
                <c:pt idx="2">
                  <c:v>Rural</c:v>
                </c:pt>
              </c:strCache>
            </c:strRef>
          </c:cat>
          <c:val>
            <c:numRef>
              <c:f>'ACCESO AyD'!$Q$32:$Q$34</c:f>
              <c:numCache>
                <c:formatCode>0%</c:formatCode>
                <c:ptCount val="3"/>
                <c:pt idx="0">
                  <c:v>0.26489535085086391</c:v>
                </c:pt>
                <c:pt idx="1">
                  <c:v>0.12761141263607717</c:v>
                </c:pt>
                <c:pt idx="2">
                  <c:v>0.77080408183914717</c:v>
                </c:pt>
              </c:numCache>
            </c:numRef>
          </c:val>
          <c:extLst>
            <c:ext xmlns:c16="http://schemas.microsoft.com/office/drawing/2014/chart" uri="{C3380CC4-5D6E-409C-BE32-E72D297353CC}">
              <c16:uniqueId val="{00000001-2965-42AC-8D8C-F713BF29E410}"/>
            </c:ext>
          </c:extLst>
        </c:ser>
        <c:dLbls>
          <c:dLblPos val="ctr"/>
          <c:showLegendKey val="0"/>
          <c:showVal val="1"/>
          <c:showCatName val="0"/>
          <c:showSerName val="0"/>
          <c:showPercent val="0"/>
          <c:showBubbleSize val="0"/>
        </c:dLbls>
        <c:gapWidth val="150"/>
        <c:overlap val="100"/>
        <c:axId val="611632143"/>
        <c:axId val="611634639"/>
      </c:barChart>
      <c:catAx>
        <c:axId val="61163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crossAx val="611634639"/>
        <c:crosses val="autoZero"/>
        <c:auto val="1"/>
        <c:lblAlgn val="ctr"/>
        <c:lblOffset val="100"/>
        <c:noMultiLvlLbl val="0"/>
      </c:catAx>
      <c:valAx>
        <c:axId val="611634639"/>
        <c:scaling>
          <c:orientation val="minMax"/>
        </c:scaling>
        <c:delete val="1"/>
        <c:axPos val="l"/>
        <c:numFmt formatCode="0%" sourceLinked="1"/>
        <c:majorTickMark val="none"/>
        <c:minorTickMark val="none"/>
        <c:tickLblPos val="nextTo"/>
        <c:crossAx val="61163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Narrow" panose="020B0606020202030204" pitchFamily="34" charset="0"/>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Arial Narrow" panose="020B0606020202030204" pitchFamily="34" charset="0"/>
        </a:defRPr>
      </a:pPr>
      <a:endParaRPr lang="es-P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Hoja5!$D$3</c:f>
              <c:strCache>
                <c:ptCount val="1"/>
                <c:pt idx="0">
                  <c:v>PUNTAJE FINAL</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Hoja5!$B$28:$C$51</c:f>
              <c:multiLvlStrCache>
                <c:ptCount val="24"/>
                <c:lvl>
                  <c:pt idx="0">
                    <c:v>EMAPISCO S.A.</c:v>
                  </c:pt>
                  <c:pt idx="1">
                    <c:v>EPS EMAPAT S.A. </c:v>
                  </c:pt>
                  <c:pt idx="2">
                    <c:v>EPS MOYOBAMBA S.A.</c:v>
                  </c:pt>
                  <c:pt idx="3">
                    <c:v>EPS AGUAS DE LIMA NORTE S.A.</c:v>
                  </c:pt>
                  <c:pt idx="4">
                    <c:v>EPS MUNICIPAL MANTARO S.A.</c:v>
                  </c:pt>
                  <c:pt idx="5">
                    <c:v>EPS EMUSAP ABANCAY S.A.</c:v>
                  </c:pt>
                  <c:pt idx="6">
                    <c:v>EPS SEDAJULIACA S.A.</c:v>
                  </c:pt>
                  <c:pt idx="7">
                    <c:v>EMSAPUNO S.A.</c:v>
                  </c:pt>
                  <c:pt idx="8">
                    <c:v>EPS SEDAM HUANCAYO S.A.</c:v>
                  </c:pt>
                  <c:pt idx="9">
                    <c:v>EPS SEDALORETO S.A.</c:v>
                  </c:pt>
                  <c:pt idx="10">
                    <c:v>EPS EMAPA CAÑETE S.A.</c:v>
                  </c:pt>
                  <c:pt idx="11">
                    <c:v>EMAPA SAN MARTÍN S.A.</c:v>
                  </c:pt>
                  <c:pt idx="12">
                    <c:v>SEDACHIMBOTE S.A.</c:v>
                  </c:pt>
                  <c:pt idx="13">
                    <c:v>EPS EMAPICA S.A.</c:v>
                  </c:pt>
                  <c:pt idx="14">
                    <c:v>EPS SEDACUSCO S.A.</c:v>
                  </c:pt>
                  <c:pt idx="15">
                    <c:v>EPS SEDA HUANUCO S.A.</c:v>
                  </c:pt>
                  <c:pt idx="16">
                    <c:v>EPS SEDACAJ S.A.</c:v>
                  </c:pt>
                  <c:pt idx="17">
                    <c:v>SEDA AYACUCHO S.A.</c:v>
                  </c:pt>
                  <c:pt idx="18">
                    <c:v>SEMAPACH S.A.</c:v>
                  </c:pt>
                  <c:pt idx="19">
                    <c:v>EPS GRAU S.A. </c:v>
                  </c:pt>
                  <c:pt idx="20">
                    <c:v>EPSEL S.A.</c:v>
                  </c:pt>
                  <c:pt idx="21">
                    <c:v>EPS TACNA S.A.</c:v>
                  </c:pt>
                  <c:pt idx="22">
                    <c:v>SEDAPAR S.A.</c:v>
                  </c:pt>
                  <c:pt idx="23">
                    <c:v>SEDALIB S.A.</c:v>
                  </c:pt>
                </c:lvl>
                <c:lvl>
                  <c:pt idx="0">
                    <c:v>Mediana</c:v>
                  </c:pt>
                  <c:pt idx="6">
                    <c:v>Grande 2</c:v>
                  </c:pt>
                  <c:pt idx="19">
                    <c:v>Grande 1</c:v>
                  </c:pt>
                </c:lvl>
              </c:multiLvlStrCache>
            </c:multiLvlStrRef>
          </c:cat>
          <c:val>
            <c:numRef>
              <c:f>Hoja5!$D$28:$D$51</c:f>
              <c:numCache>
                <c:formatCode>0.00</c:formatCode>
                <c:ptCount val="24"/>
                <c:pt idx="0">
                  <c:v>100</c:v>
                </c:pt>
                <c:pt idx="1">
                  <c:v>100</c:v>
                </c:pt>
                <c:pt idx="2">
                  <c:v>100</c:v>
                </c:pt>
                <c:pt idx="3">
                  <c:v>100</c:v>
                </c:pt>
                <c:pt idx="4">
                  <c:v>100</c:v>
                </c:pt>
                <c:pt idx="5">
                  <c:v>100</c:v>
                </c:pt>
                <c:pt idx="6">
                  <c:v>29.166666666666664</c:v>
                </c:pt>
                <c:pt idx="7">
                  <c:v>37.5</c:v>
                </c:pt>
                <c:pt idx="8">
                  <c:v>42.857142857142854</c:v>
                </c:pt>
                <c:pt idx="9">
                  <c:v>50</c:v>
                </c:pt>
                <c:pt idx="10">
                  <c:v>50</c:v>
                </c:pt>
                <c:pt idx="11">
                  <c:v>50</c:v>
                </c:pt>
                <c:pt idx="12">
                  <c:v>63.888888888888893</c:v>
                </c:pt>
                <c:pt idx="13">
                  <c:v>83.333333333333329</c:v>
                </c:pt>
                <c:pt idx="14">
                  <c:v>91.666666666666671</c:v>
                </c:pt>
                <c:pt idx="15">
                  <c:v>100</c:v>
                </c:pt>
                <c:pt idx="16">
                  <c:v>100</c:v>
                </c:pt>
                <c:pt idx="17">
                  <c:v>100</c:v>
                </c:pt>
                <c:pt idx="18">
                  <c:v>100</c:v>
                </c:pt>
                <c:pt idx="19">
                  <c:v>66.666666666666657</c:v>
                </c:pt>
                <c:pt idx="20">
                  <c:v>75</c:v>
                </c:pt>
                <c:pt idx="21">
                  <c:v>90</c:v>
                </c:pt>
                <c:pt idx="22">
                  <c:v>95</c:v>
                </c:pt>
                <c:pt idx="23">
                  <c:v>100</c:v>
                </c:pt>
              </c:numCache>
            </c:numRef>
          </c:val>
          <c:extLst>
            <c:ext xmlns:c16="http://schemas.microsoft.com/office/drawing/2014/chart" uri="{C3380CC4-5D6E-409C-BE32-E72D297353CC}">
              <c16:uniqueId val="{00000000-DADD-B240-9CCF-ADE06C383E8C}"/>
            </c:ext>
          </c:extLst>
        </c:ser>
        <c:dLbls>
          <c:dLblPos val="outEnd"/>
          <c:showLegendKey val="0"/>
          <c:showVal val="1"/>
          <c:showCatName val="0"/>
          <c:showSerName val="0"/>
          <c:showPercent val="0"/>
          <c:showBubbleSize val="0"/>
        </c:dLbls>
        <c:gapWidth val="182"/>
        <c:axId val="218675376"/>
        <c:axId val="218684944"/>
      </c:barChart>
      <c:catAx>
        <c:axId val="21867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PE"/>
          </a:p>
        </c:txPr>
        <c:crossAx val="218684944"/>
        <c:crosses val="autoZero"/>
        <c:auto val="1"/>
        <c:lblAlgn val="ctr"/>
        <c:lblOffset val="100"/>
        <c:noMultiLvlLbl val="0"/>
      </c:catAx>
      <c:valAx>
        <c:axId val="218684944"/>
        <c:scaling>
          <c:orientation val="minMax"/>
          <c:max val="100"/>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PE"/>
          </a:p>
        </c:txPr>
        <c:crossAx val="21867537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s-P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050907935438394"/>
          <c:y val="3.0488217406087779E-2"/>
          <c:w val="0.51000916719609457"/>
          <c:h val="0.90007721353842718"/>
        </c:manualLayout>
      </c:layout>
      <c:barChart>
        <c:barDir val="bar"/>
        <c:grouping val="clustered"/>
        <c:varyColors val="0"/>
        <c:ser>
          <c:idx val="0"/>
          <c:order val="0"/>
          <c:tx>
            <c:strRef>
              <c:f>Hoja5!$D$3</c:f>
              <c:strCache>
                <c:ptCount val="1"/>
                <c:pt idx="0">
                  <c:v>PUNTAJE FINAL</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Hoja5!$B$4:$C$27</c:f>
              <c:multiLvlStrCache>
                <c:ptCount val="24"/>
                <c:lvl>
                  <c:pt idx="0">
                    <c:v>EMAPA - Y S.R.L.</c:v>
                  </c:pt>
                  <c:pt idx="1">
                    <c:v>EPS EMAQ S.R.L.</c:v>
                  </c:pt>
                  <c:pt idx="2">
                    <c:v>EPS SIERRA CENTRAL S.R.L.</c:v>
                  </c:pt>
                  <c:pt idx="3">
                    <c:v>EPS NOR PUNO S.A.</c:v>
                  </c:pt>
                  <c:pt idx="4">
                    <c:v>EPS AGUAS DEL ALTIPLANO S.R.L.</c:v>
                  </c:pt>
                  <c:pt idx="5">
                    <c:v>EMSAPA YAULI LA OROYA S.R.L.</c:v>
                  </c:pt>
                  <c:pt idx="6">
                    <c:v>EPS EMSAPA CALCA S.A.</c:v>
                  </c:pt>
                  <c:pt idx="7">
                    <c:v>EPS EMSAP CHANKA S.A.</c:v>
                  </c:pt>
                  <c:pt idx="8">
                    <c:v>EMAPA PASCO S.A.</c:v>
                  </c:pt>
                  <c:pt idx="9">
                    <c:v>EPSSMU S.A.</c:v>
                  </c:pt>
                  <c:pt idx="10">
                    <c:v>EMAPAVIGS S.A.</c:v>
                  </c:pt>
                  <c:pt idx="11">
                    <c:v>EMAPAB S.A.</c:v>
                  </c:pt>
                  <c:pt idx="12">
                    <c:v>EPS RIOJA S.A.</c:v>
                  </c:pt>
                  <c:pt idx="13">
                    <c:v>EMUSAP S.A.</c:v>
                  </c:pt>
                  <c:pt idx="14">
                    <c:v>EMAPA - HVCA S.A.</c:v>
                  </c:pt>
                  <c:pt idx="15">
                    <c:v>EPS ILO S.A.</c:v>
                  </c:pt>
                  <c:pt idx="16">
                    <c:v>EPS EMPSSAPAL S.A.</c:v>
                  </c:pt>
                  <c:pt idx="17">
                    <c:v>EPS MARAÑON S.A.</c:v>
                  </c:pt>
                  <c:pt idx="18">
                    <c:v>EMAPA HUARAL S.A.</c:v>
                  </c:pt>
                  <c:pt idx="19">
                    <c:v>EPS MOQUEGUA S.A.</c:v>
                  </c:pt>
                  <c:pt idx="20">
                    <c:v>EPS BARRANCA S.A.</c:v>
                  </c:pt>
                  <c:pt idx="21">
                    <c:v>EPS SELVA CENTRAL S.A.</c:v>
                  </c:pt>
                  <c:pt idx="22">
                    <c:v>EPS CHAVIN S.A. </c:v>
                  </c:pt>
                  <c:pt idx="23">
                    <c:v>EMAPACOP S.A.</c:v>
                  </c:pt>
                </c:lvl>
                <c:lvl>
                  <c:pt idx="0">
                    <c:v>Pequeña</c:v>
                  </c:pt>
                  <c:pt idx="15">
                    <c:v>Mediana</c:v>
                  </c:pt>
                </c:lvl>
              </c:multiLvlStrCache>
            </c:multiLvlStrRef>
          </c:cat>
          <c:val>
            <c:numRef>
              <c:f>Hoja5!$D$4:$D$27</c:f>
              <c:numCache>
                <c:formatCode>0.00</c:formatCode>
                <c:ptCount val="24"/>
                <c:pt idx="0">
                  <c:v>0</c:v>
                </c:pt>
                <c:pt idx="1">
                  <c:v>0</c:v>
                </c:pt>
                <c:pt idx="2">
                  <c:v>0</c:v>
                </c:pt>
                <c:pt idx="3">
                  <c:v>0</c:v>
                </c:pt>
                <c:pt idx="4">
                  <c:v>0</c:v>
                </c:pt>
                <c:pt idx="5">
                  <c:v>0</c:v>
                </c:pt>
                <c:pt idx="6">
                  <c:v>25</c:v>
                </c:pt>
                <c:pt idx="7">
                  <c:v>33.333333333333329</c:v>
                </c:pt>
                <c:pt idx="8">
                  <c:v>50</c:v>
                </c:pt>
                <c:pt idx="9">
                  <c:v>66.666666666666657</c:v>
                </c:pt>
                <c:pt idx="10">
                  <c:v>75</c:v>
                </c:pt>
                <c:pt idx="11">
                  <c:v>75</c:v>
                </c:pt>
                <c:pt idx="12">
                  <c:v>83.333333333333329</c:v>
                </c:pt>
                <c:pt idx="13">
                  <c:v>100</c:v>
                </c:pt>
                <c:pt idx="14">
                  <c:v>100</c:v>
                </c:pt>
                <c:pt idx="15">
                  <c:v>50</c:v>
                </c:pt>
                <c:pt idx="16">
                  <c:v>50</c:v>
                </c:pt>
                <c:pt idx="17">
                  <c:v>50</c:v>
                </c:pt>
                <c:pt idx="18">
                  <c:v>66.666666666666657</c:v>
                </c:pt>
                <c:pt idx="19">
                  <c:v>75</c:v>
                </c:pt>
                <c:pt idx="20">
                  <c:v>75</c:v>
                </c:pt>
                <c:pt idx="21">
                  <c:v>83.333333333333329</c:v>
                </c:pt>
                <c:pt idx="22">
                  <c:v>83.333333333333329</c:v>
                </c:pt>
                <c:pt idx="23">
                  <c:v>100</c:v>
                </c:pt>
              </c:numCache>
            </c:numRef>
          </c:val>
          <c:extLst>
            <c:ext xmlns:c16="http://schemas.microsoft.com/office/drawing/2014/chart" uri="{C3380CC4-5D6E-409C-BE32-E72D297353CC}">
              <c16:uniqueId val="{00000000-1BC7-BA48-9C70-B64F2A9D76DC}"/>
            </c:ext>
          </c:extLst>
        </c:ser>
        <c:dLbls>
          <c:dLblPos val="outEnd"/>
          <c:showLegendKey val="0"/>
          <c:showVal val="1"/>
          <c:showCatName val="0"/>
          <c:showSerName val="0"/>
          <c:showPercent val="0"/>
          <c:showBubbleSize val="0"/>
        </c:dLbls>
        <c:gapWidth val="182"/>
        <c:axId val="218675376"/>
        <c:axId val="218684944"/>
      </c:barChart>
      <c:catAx>
        <c:axId val="21867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PE"/>
          </a:p>
        </c:txPr>
        <c:crossAx val="218684944"/>
        <c:crosses val="autoZero"/>
        <c:auto val="1"/>
        <c:lblAlgn val="ctr"/>
        <c:lblOffset val="100"/>
        <c:noMultiLvlLbl val="0"/>
      </c:catAx>
      <c:valAx>
        <c:axId val="218684944"/>
        <c:scaling>
          <c:orientation val="minMax"/>
          <c:max val="100"/>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PE"/>
          </a:p>
        </c:txPr>
        <c:crossAx val="21867537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0650"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715153"/>
            <a:ext cx="5486400" cy="4466987"/>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notes"/>
          <p:cNvSpPr>
            <a:spLocks noGrp="1" noRot="1" noChangeAspect="1"/>
          </p:cNvSpPr>
          <p:nvPr>
            <p:ph type="sldImg" idx="2"/>
          </p:nvPr>
        </p:nvSpPr>
        <p:spPr>
          <a:xfrm>
            <a:off x="120650"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p:notes"/>
          <p:cNvSpPr txBox="1">
            <a:spLocks noGrp="1"/>
          </p:cNvSpPr>
          <p:nvPr>
            <p:ph type="body" idx="1"/>
          </p:nvPr>
        </p:nvSpPr>
        <p:spPr>
          <a:xfrm>
            <a:off x="685800" y="4715153"/>
            <a:ext cx="5486400" cy="4466987"/>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23660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30</a:t>
            </a:fld>
            <a:endParaRPr/>
          </a:p>
        </p:txBody>
      </p:sp>
    </p:spTree>
    <p:extLst>
      <p:ext uri="{BB962C8B-B14F-4D97-AF65-F5344CB8AC3E}">
        <p14:creationId xmlns:p14="http://schemas.microsoft.com/office/powerpoint/2010/main" val="182540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31</a:t>
            </a:fld>
            <a:endParaRPr/>
          </a:p>
        </p:txBody>
      </p:sp>
    </p:spTree>
    <p:extLst>
      <p:ext uri="{BB962C8B-B14F-4D97-AF65-F5344CB8AC3E}">
        <p14:creationId xmlns:p14="http://schemas.microsoft.com/office/powerpoint/2010/main" val="2068545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32</a:t>
            </a:fld>
            <a:endParaRPr/>
          </a:p>
        </p:txBody>
      </p:sp>
    </p:spTree>
    <p:extLst>
      <p:ext uri="{BB962C8B-B14F-4D97-AF65-F5344CB8AC3E}">
        <p14:creationId xmlns:p14="http://schemas.microsoft.com/office/powerpoint/2010/main" val="174933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33</a:t>
            </a:fld>
            <a:endParaRPr/>
          </a:p>
        </p:txBody>
      </p:sp>
    </p:spTree>
    <p:extLst>
      <p:ext uri="{BB962C8B-B14F-4D97-AF65-F5344CB8AC3E}">
        <p14:creationId xmlns:p14="http://schemas.microsoft.com/office/powerpoint/2010/main" val="1197387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notes"/>
          <p:cNvSpPr>
            <a:spLocks noGrp="1" noRot="1" noChangeAspect="1"/>
          </p:cNvSpPr>
          <p:nvPr>
            <p:ph type="sldImg" idx="2"/>
          </p:nvPr>
        </p:nvSpPr>
        <p:spPr>
          <a:xfrm>
            <a:off x="120650"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p:notes"/>
          <p:cNvSpPr txBox="1">
            <a:spLocks noGrp="1"/>
          </p:cNvSpPr>
          <p:nvPr>
            <p:ph type="body" idx="1"/>
          </p:nvPr>
        </p:nvSpPr>
        <p:spPr>
          <a:xfrm>
            <a:off x="685800" y="4715153"/>
            <a:ext cx="5486400" cy="4466987"/>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2072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8d744abee0_0_0:notes"/>
          <p:cNvSpPr>
            <a:spLocks noGrp="1" noRot="1" noChangeAspect="1"/>
          </p:cNvSpPr>
          <p:nvPr>
            <p:ph type="sldImg" idx="2"/>
          </p:nvPr>
        </p:nvSpPr>
        <p:spPr>
          <a:xfrm>
            <a:off x="120650"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8d744abee0_0_0:notes"/>
          <p:cNvSpPr txBox="1">
            <a:spLocks noGrp="1"/>
          </p:cNvSpPr>
          <p:nvPr>
            <p:ph type="body" idx="1"/>
          </p:nvPr>
        </p:nvSpPr>
        <p:spPr>
          <a:xfrm>
            <a:off x="685800" y="4715153"/>
            <a:ext cx="5486400" cy="4466987"/>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6115A34A-1179-489E-AB00-4C2D45C2CAF3}" type="slidenum">
              <a:rPr lang="es-PE" smtClean="0"/>
              <a:pPr/>
              <a:t>12</a:t>
            </a:fld>
            <a:endParaRPr lang="es-PE"/>
          </a:p>
        </p:txBody>
      </p:sp>
    </p:spTree>
    <p:extLst>
      <p:ext uri="{BB962C8B-B14F-4D97-AF65-F5344CB8AC3E}">
        <p14:creationId xmlns:p14="http://schemas.microsoft.com/office/powerpoint/2010/main" val="90062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PE"/>
              <a:t>26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wo columns" userDrawn="1">
  <p:cSld name="TITLE_AND_TWO_COLUMNS">
    <p:spTree>
      <p:nvGrpSpPr>
        <p:cNvPr id="1" name="Shape 95"/>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54BA8719-58E5-09A5-B1E5-912473E127AB}"/>
              </a:ext>
            </a:extLst>
          </p:cNvPr>
          <p:cNvSpPr/>
          <p:nvPr userDrawn="1"/>
        </p:nvSpPr>
        <p:spPr>
          <a:xfrm rot="10800000">
            <a:off x="2308858" y="0"/>
            <a:ext cx="7566659" cy="210204"/>
          </a:xfrm>
          <a:prstGeom prst="round2SameRect">
            <a:avLst>
              <a:gd name="adj1" fmla="val 50000"/>
              <a:gd name="adj2" fmla="val 0"/>
            </a:avLst>
          </a:prstGeom>
          <a:solidFill>
            <a:srgbClr val="23C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dondear rectángulo de esquina del mismo lado 2">
            <a:extLst>
              <a:ext uri="{FF2B5EF4-FFF2-40B4-BE49-F238E27FC236}">
                <a16:creationId xmlns:a16="http://schemas.microsoft.com/office/drawing/2014/main" id="{EEF7D1A5-ACDC-D14D-E784-5A50C8F668E2}"/>
              </a:ext>
            </a:extLst>
          </p:cNvPr>
          <p:cNvSpPr/>
          <p:nvPr userDrawn="1"/>
        </p:nvSpPr>
        <p:spPr>
          <a:xfrm>
            <a:off x="2308859" y="6656136"/>
            <a:ext cx="7566659" cy="210206"/>
          </a:xfrm>
          <a:prstGeom prst="round2SameRect">
            <a:avLst>
              <a:gd name="adj1" fmla="val 50000"/>
              <a:gd name="adj2" fmla="val 0"/>
            </a:avLst>
          </a:prstGeom>
          <a:solidFill>
            <a:srgbClr val="23C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ackground">
  <p:cSld name="CUSTOM_15">
    <p:spTree>
      <p:nvGrpSpPr>
        <p:cNvPr id="1" name="Shape 799"/>
        <p:cNvGrpSpPr/>
        <p:nvPr/>
      </p:nvGrpSpPr>
      <p:grpSpPr>
        <a:xfrm>
          <a:off x="0" y="0"/>
          <a:ext cx="0" cy="0"/>
          <a:chOff x="0" y="0"/>
          <a:chExt cx="0" cy="0"/>
        </a:xfrm>
      </p:grpSpPr>
      <p:sp>
        <p:nvSpPr>
          <p:cNvPr id="800" name="Google Shape;800;p26"/>
          <p:cNvSpPr/>
          <p:nvPr/>
        </p:nvSpPr>
        <p:spPr>
          <a:xfrm rot="-5644651">
            <a:off x="611977" y="2717571"/>
            <a:ext cx="13371657" cy="18585916"/>
          </a:xfrm>
          <a:custGeom>
            <a:avLst/>
            <a:gdLst/>
            <a:ahLst/>
            <a:cxnLst/>
            <a:rect l="l" t="t" r="r" b="b"/>
            <a:pathLst>
              <a:path w="43742" h="47312" extrusionOk="0">
                <a:moveTo>
                  <a:pt x="35213" y="0"/>
                </a:moveTo>
                <a:cubicBezTo>
                  <a:pt x="32403" y="0"/>
                  <a:pt x="28089" y="1090"/>
                  <a:pt x="22095" y="3185"/>
                </a:cubicBezTo>
                <a:cubicBezTo>
                  <a:pt x="22095" y="3185"/>
                  <a:pt x="6535" y="9404"/>
                  <a:pt x="6535" y="14403"/>
                </a:cubicBezTo>
                <a:cubicBezTo>
                  <a:pt x="6535" y="15474"/>
                  <a:pt x="7281" y="15848"/>
                  <a:pt x="8419" y="15848"/>
                </a:cubicBezTo>
                <a:cubicBezTo>
                  <a:pt x="11067" y="15848"/>
                  <a:pt x="15842" y="13825"/>
                  <a:pt x="18326" y="13825"/>
                </a:cubicBezTo>
                <a:cubicBezTo>
                  <a:pt x="19770" y="13825"/>
                  <a:pt x="20440" y="14509"/>
                  <a:pt x="19466" y="16672"/>
                </a:cubicBezTo>
                <a:cubicBezTo>
                  <a:pt x="16066" y="24174"/>
                  <a:pt x="0" y="25546"/>
                  <a:pt x="0" y="32365"/>
                </a:cubicBezTo>
                <a:cubicBezTo>
                  <a:pt x="0" y="39159"/>
                  <a:pt x="12141" y="35734"/>
                  <a:pt x="9089" y="40922"/>
                </a:cubicBezTo>
                <a:cubicBezTo>
                  <a:pt x="7065" y="44326"/>
                  <a:pt x="13635" y="47312"/>
                  <a:pt x="20892" y="47312"/>
                </a:cubicBezTo>
                <a:cubicBezTo>
                  <a:pt x="24697" y="47312"/>
                  <a:pt x="28690" y="46491"/>
                  <a:pt x="31734" y="44481"/>
                </a:cubicBezTo>
                <a:cubicBezTo>
                  <a:pt x="40582" y="38634"/>
                  <a:pt x="43742" y="35841"/>
                  <a:pt x="43325" y="31493"/>
                </a:cubicBezTo>
                <a:cubicBezTo>
                  <a:pt x="42901" y="27176"/>
                  <a:pt x="32132" y="28099"/>
                  <a:pt x="35317" y="23492"/>
                </a:cubicBezTo>
                <a:cubicBezTo>
                  <a:pt x="38528" y="18884"/>
                  <a:pt x="43350" y="13405"/>
                  <a:pt x="41530" y="10403"/>
                </a:cubicBezTo>
                <a:cubicBezTo>
                  <a:pt x="41052" y="9618"/>
                  <a:pt x="40234" y="9359"/>
                  <a:pt x="39295" y="9359"/>
                </a:cubicBezTo>
                <a:cubicBezTo>
                  <a:pt x="37463" y="9359"/>
                  <a:pt x="35166" y="10347"/>
                  <a:pt x="34021" y="10347"/>
                </a:cubicBezTo>
                <a:cubicBezTo>
                  <a:pt x="33528" y="10347"/>
                  <a:pt x="33249" y="10164"/>
                  <a:pt x="33314" y="9638"/>
                </a:cubicBezTo>
                <a:cubicBezTo>
                  <a:pt x="33630" y="7268"/>
                  <a:pt x="40165" y="5005"/>
                  <a:pt x="39109" y="1978"/>
                </a:cubicBezTo>
                <a:cubicBezTo>
                  <a:pt x="38650" y="647"/>
                  <a:pt x="37378" y="0"/>
                  <a:pt x="35213" y="0"/>
                </a:cubicBez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01" name="Google Shape;801;p26"/>
          <p:cNvSpPr/>
          <p:nvPr/>
        </p:nvSpPr>
        <p:spPr>
          <a:xfrm rot="10800000" flipH="1">
            <a:off x="-3220770" y="-8078679"/>
            <a:ext cx="16375291" cy="9953699"/>
          </a:xfrm>
          <a:custGeom>
            <a:avLst/>
            <a:gdLst/>
            <a:ahLst/>
            <a:cxnLst/>
            <a:rect l="l" t="t" r="r" b="b"/>
            <a:pathLst>
              <a:path w="35267" h="21437" extrusionOk="0">
                <a:moveTo>
                  <a:pt x="9647" y="0"/>
                </a:moveTo>
                <a:cubicBezTo>
                  <a:pt x="9051" y="0"/>
                  <a:pt x="8458" y="50"/>
                  <a:pt x="7876" y="157"/>
                </a:cubicBezTo>
                <a:cubicBezTo>
                  <a:pt x="5114" y="681"/>
                  <a:pt x="2845" y="2609"/>
                  <a:pt x="2586" y="5187"/>
                </a:cubicBezTo>
                <a:cubicBezTo>
                  <a:pt x="2453" y="6344"/>
                  <a:pt x="3717" y="8423"/>
                  <a:pt x="3319" y="9529"/>
                </a:cubicBezTo>
                <a:cubicBezTo>
                  <a:pt x="2927" y="10635"/>
                  <a:pt x="1" y="14086"/>
                  <a:pt x="83" y="16696"/>
                </a:cubicBezTo>
                <a:cubicBezTo>
                  <a:pt x="159" y="19300"/>
                  <a:pt x="822" y="20090"/>
                  <a:pt x="1770" y="21436"/>
                </a:cubicBezTo>
                <a:lnTo>
                  <a:pt x="32682" y="21436"/>
                </a:lnTo>
                <a:cubicBezTo>
                  <a:pt x="33263" y="20090"/>
                  <a:pt x="33737" y="19009"/>
                  <a:pt x="33055" y="17246"/>
                </a:cubicBezTo>
                <a:cubicBezTo>
                  <a:pt x="32499" y="15849"/>
                  <a:pt x="34003" y="14693"/>
                  <a:pt x="34578" y="13378"/>
                </a:cubicBezTo>
                <a:cubicBezTo>
                  <a:pt x="35077" y="12215"/>
                  <a:pt x="35267" y="10825"/>
                  <a:pt x="35134" y="9529"/>
                </a:cubicBezTo>
                <a:cubicBezTo>
                  <a:pt x="34951" y="7823"/>
                  <a:pt x="34129" y="6085"/>
                  <a:pt x="32707" y="4821"/>
                </a:cubicBezTo>
                <a:cubicBezTo>
                  <a:pt x="30980" y="3333"/>
                  <a:pt x="28580" y="2711"/>
                  <a:pt x="26205" y="2711"/>
                </a:cubicBezTo>
                <a:cubicBezTo>
                  <a:pt x="25503" y="2711"/>
                  <a:pt x="24804" y="2766"/>
                  <a:pt x="24125" y="2868"/>
                </a:cubicBezTo>
                <a:cubicBezTo>
                  <a:pt x="23050" y="3027"/>
                  <a:pt x="22000" y="3286"/>
                  <a:pt x="20916" y="3286"/>
                </a:cubicBezTo>
                <a:cubicBezTo>
                  <a:pt x="20750" y="3286"/>
                  <a:pt x="20583" y="3280"/>
                  <a:pt x="20415" y="3266"/>
                </a:cubicBezTo>
                <a:cubicBezTo>
                  <a:pt x="18544" y="3108"/>
                  <a:pt x="16939" y="2078"/>
                  <a:pt x="15251" y="1313"/>
                </a:cubicBezTo>
                <a:cubicBezTo>
                  <a:pt x="13502" y="513"/>
                  <a:pt x="11559" y="0"/>
                  <a:pt x="9647" y="0"/>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02" name="Google Shape;802;p26"/>
          <p:cNvGrpSpPr/>
          <p:nvPr/>
        </p:nvGrpSpPr>
        <p:grpSpPr>
          <a:xfrm rot="10800000" flipH="1">
            <a:off x="216739" y="2917498"/>
            <a:ext cx="11385252" cy="3620087"/>
            <a:chOff x="902479" y="1514875"/>
            <a:chExt cx="692871" cy="220307"/>
          </a:xfrm>
        </p:grpSpPr>
        <p:sp>
          <p:nvSpPr>
            <p:cNvPr id="803" name="Google Shape;803;p26"/>
            <p:cNvSpPr/>
            <p:nvPr/>
          </p:nvSpPr>
          <p:spPr>
            <a:xfrm>
              <a:off x="927871" y="1635700"/>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4" name="Google Shape;804;p26"/>
            <p:cNvSpPr/>
            <p:nvPr/>
          </p:nvSpPr>
          <p:spPr>
            <a:xfrm>
              <a:off x="902479" y="1604892"/>
              <a:ext cx="6175" cy="6200"/>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26"/>
            <p:cNvSpPr/>
            <p:nvPr/>
          </p:nvSpPr>
          <p:spPr>
            <a:xfrm>
              <a:off x="1120825" y="1519525"/>
              <a:ext cx="5800" cy="6200"/>
            </a:xfrm>
            <a:custGeom>
              <a:avLst/>
              <a:gdLst/>
              <a:ahLst/>
              <a:cxnLst/>
              <a:rect l="l" t="t" r="r" b="b"/>
              <a:pathLst>
                <a:path w="232" h="248" extrusionOk="0">
                  <a:moveTo>
                    <a:pt x="123" y="1"/>
                  </a:moveTo>
                  <a:cubicBezTo>
                    <a:pt x="60" y="1"/>
                    <a:pt x="0" y="61"/>
                    <a:pt x="0" y="124"/>
                  </a:cubicBezTo>
                  <a:cubicBezTo>
                    <a:pt x="0" y="188"/>
                    <a:pt x="60"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26"/>
            <p:cNvSpPr/>
            <p:nvPr/>
          </p:nvSpPr>
          <p:spPr>
            <a:xfrm>
              <a:off x="1180742" y="1539541"/>
              <a:ext cx="5900" cy="5825"/>
            </a:xfrm>
            <a:custGeom>
              <a:avLst/>
              <a:gdLst/>
              <a:ahLst/>
              <a:cxnLst/>
              <a:rect l="l" t="t" r="r" b="b"/>
              <a:pathLst>
                <a:path w="236" h="233" extrusionOk="0">
                  <a:moveTo>
                    <a:pt x="109" y="1"/>
                  </a:moveTo>
                  <a:cubicBezTo>
                    <a:pt x="49" y="1"/>
                    <a:pt x="1" y="46"/>
                    <a:pt x="1" y="109"/>
                  </a:cubicBezTo>
                  <a:cubicBezTo>
                    <a:pt x="1" y="187"/>
                    <a:pt x="49" y="232"/>
                    <a:pt x="109" y="232"/>
                  </a:cubicBezTo>
                  <a:cubicBezTo>
                    <a:pt x="172" y="232"/>
                    <a:pt x="236" y="187"/>
                    <a:pt x="236" y="109"/>
                  </a:cubicBezTo>
                  <a:cubicBezTo>
                    <a:pt x="236" y="46"/>
                    <a:pt x="172"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26"/>
            <p:cNvSpPr/>
            <p:nvPr/>
          </p:nvSpPr>
          <p:spPr>
            <a:xfrm>
              <a:off x="1041633" y="1611092"/>
              <a:ext cx="5800" cy="6275"/>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8" name="Google Shape;808;p26"/>
            <p:cNvSpPr/>
            <p:nvPr/>
          </p:nvSpPr>
          <p:spPr>
            <a:xfrm>
              <a:off x="1255600" y="1514875"/>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9" name="Google Shape;809;p26"/>
            <p:cNvSpPr/>
            <p:nvPr/>
          </p:nvSpPr>
          <p:spPr>
            <a:xfrm>
              <a:off x="914625" y="1725082"/>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26"/>
            <p:cNvSpPr/>
            <p:nvPr/>
          </p:nvSpPr>
          <p:spPr>
            <a:xfrm>
              <a:off x="983160" y="1625494"/>
              <a:ext cx="5388" cy="5641"/>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26"/>
            <p:cNvSpPr/>
            <p:nvPr/>
          </p:nvSpPr>
          <p:spPr>
            <a:xfrm>
              <a:off x="1456383" y="1568940"/>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2" name="Google Shape;812;p26"/>
            <p:cNvSpPr/>
            <p:nvPr/>
          </p:nvSpPr>
          <p:spPr>
            <a:xfrm>
              <a:off x="1406075" y="1519525"/>
              <a:ext cx="5800" cy="6200"/>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3" name="Google Shape;813;p26"/>
            <p:cNvSpPr/>
            <p:nvPr/>
          </p:nvSpPr>
          <p:spPr>
            <a:xfrm>
              <a:off x="1567725" y="1595650"/>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26"/>
            <p:cNvSpPr/>
            <p:nvPr/>
          </p:nvSpPr>
          <p:spPr>
            <a:xfrm>
              <a:off x="1388809" y="1540984"/>
              <a:ext cx="7716" cy="7716"/>
            </a:xfrm>
            <a:custGeom>
              <a:avLst/>
              <a:gdLst/>
              <a:ahLst/>
              <a:cxnLst/>
              <a:rect l="l" t="t" r="r" b="b"/>
              <a:pathLst>
                <a:path w="233" h="233" extrusionOk="0">
                  <a:moveTo>
                    <a:pt x="109" y="1"/>
                  </a:moveTo>
                  <a:cubicBezTo>
                    <a:pt x="46" y="1"/>
                    <a:pt x="1" y="46"/>
                    <a:pt x="1" y="109"/>
                  </a:cubicBezTo>
                  <a:cubicBezTo>
                    <a:pt x="1" y="187"/>
                    <a:pt x="46" y="232"/>
                    <a:pt x="109" y="232"/>
                  </a:cubicBezTo>
                  <a:cubicBezTo>
                    <a:pt x="187" y="232"/>
                    <a:pt x="232" y="187"/>
                    <a:pt x="232" y="109"/>
                  </a:cubicBezTo>
                  <a:cubicBezTo>
                    <a:pt x="232" y="46"/>
                    <a:pt x="187"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26"/>
            <p:cNvSpPr/>
            <p:nvPr/>
          </p:nvSpPr>
          <p:spPr>
            <a:xfrm>
              <a:off x="1504025" y="1639575"/>
              <a:ext cx="6275" cy="6275"/>
            </a:xfrm>
            <a:custGeom>
              <a:avLst/>
              <a:gdLst/>
              <a:ahLst/>
              <a:cxnLst/>
              <a:rect l="l" t="t" r="r" b="b"/>
              <a:pathLst>
                <a:path w="251" h="251" extrusionOk="0">
                  <a:moveTo>
                    <a:pt x="123" y="1"/>
                  </a:moveTo>
                  <a:cubicBezTo>
                    <a:pt x="64" y="1"/>
                    <a:pt x="0" y="64"/>
                    <a:pt x="0" y="128"/>
                  </a:cubicBezTo>
                  <a:cubicBezTo>
                    <a:pt x="0" y="188"/>
                    <a:pt x="64" y="251"/>
                    <a:pt x="123" y="251"/>
                  </a:cubicBezTo>
                  <a:cubicBezTo>
                    <a:pt x="187" y="251"/>
                    <a:pt x="250" y="188"/>
                    <a:pt x="250" y="128"/>
                  </a:cubicBezTo>
                  <a:cubicBezTo>
                    <a:pt x="250" y="64"/>
                    <a:pt x="187" y="1"/>
                    <a:pt x="12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26"/>
            <p:cNvSpPr/>
            <p:nvPr/>
          </p:nvSpPr>
          <p:spPr>
            <a:xfrm>
              <a:off x="1584900" y="1521875"/>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26"/>
            <p:cNvSpPr/>
            <p:nvPr/>
          </p:nvSpPr>
          <p:spPr>
            <a:xfrm>
              <a:off x="1528010" y="1575141"/>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26"/>
          <p:cNvGrpSpPr/>
          <p:nvPr/>
        </p:nvGrpSpPr>
        <p:grpSpPr>
          <a:xfrm>
            <a:off x="518899" y="5747965"/>
            <a:ext cx="682453" cy="780091"/>
            <a:chOff x="6144600" y="3520075"/>
            <a:chExt cx="29600" cy="33825"/>
          </a:xfrm>
        </p:grpSpPr>
        <p:sp>
          <p:nvSpPr>
            <p:cNvPr id="819" name="Google Shape;819;p26"/>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26"/>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26"/>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26"/>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26"/>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26"/>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5" name="Google Shape;825;p26"/>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6" name="Google Shape;826;p26"/>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26"/>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26"/>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26"/>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26"/>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1" name="Google Shape;831;p26"/>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2" name="Google Shape;832;p26"/>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26"/>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26"/>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ackground 2">
  <p:cSld name="CUSTOM_2">
    <p:spTree>
      <p:nvGrpSpPr>
        <p:cNvPr id="1" name="Shape 835"/>
        <p:cNvGrpSpPr/>
        <p:nvPr/>
      </p:nvGrpSpPr>
      <p:grpSpPr>
        <a:xfrm>
          <a:off x="0" y="0"/>
          <a:ext cx="0" cy="0"/>
          <a:chOff x="0" y="0"/>
          <a:chExt cx="0" cy="0"/>
        </a:xfrm>
      </p:grpSpPr>
      <p:sp>
        <p:nvSpPr>
          <p:cNvPr id="836" name="Google Shape;836;p27"/>
          <p:cNvSpPr/>
          <p:nvPr/>
        </p:nvSpPr>
        <p:spPr>
          <a:xfrm>
            <a:off x="-2308070" y="4698988"/>
            <a:ext cx="16375291" cy="9953699"/>
          </a:xfrm>
          <a:custGeom>
            <a:avLst/>
            <a:gdLst/>
            <a:ahLst/>
            <a:cxnLst/>
            <a:rect l="l" t="t" r="r" b="b"/>
            <a:pathLst>
              <a:path w="35267" h="21437" extrusionOk="0">
                <a:moveTo>
                  <a:pt x="9647" y="0"/>
                </a:moveTo>
                <a:cubicBezTo>
                  <a:pt x="9051" y="0"/>
                  <a:pt x="8458" y="50"/>
                  <a:pt x="7876" y="157"/>
                </a:cubicBezTo>
                <a:cubicBezTo>
                  <a:pt x="5114" y="681"/>
                  <a:pt x="2845" y="2609"/>
                  <a:pt x="2586" y="5187"/>
                </a:cubicBezTo>
                <a:cubicBezTo>
                  <a:pt x="2453" y="6344"/>
                  <a:pt x="3717" y="8423"/>
                  <a:pt x="3319" y="9529"/>
                </a:cubicBezTo>
                <a:cubicBezTo>
                  <a:pt x="2927" y="10635"/>
                  <a:pt x="1" y="14086"/>
                  <a:pt x="83" y="16696"/>
                </a:cubicBezTo>
                <a:cubicBezTo>
                  <a:pt x="159" y="19300"/>
                  <a:pt x="822" y="20090"/>
                  <a:pt x="1770" y="21436"/>
                </a:cubicBezTo>
                <a:lnTo>
                  <a:pt x="32682" y="21436"/>
                </a:lnTo>
                <a:cubicBezTo>
                  <a:pt x="33263" y="20090"/>
                  <a:pt x="33737" y="19009"/>
                  <a:pt x="33055" y="17246"/>
                </a:cubicBezTo>
                <a:cubicBezTo>
                  <a:pt x="32499" y="15849"/>
                  <a:pt x="34003" y="14693"/>
                  <a:pt x="34578" y="13378"/>
                </a:cubicBezTo>
                <a:cubicBezTo>
                  <a:pt x="35077" y="12215"/>
                  <a:pt x="35267" y="10825"/>
                  <a:pt x="35134" y="9529"/>
                </a:cubicBezTo>
                <a:cubicBezTo>
                  <a:pt x="34951" y="7823"/>
                  <a:pt x="34129" y="6085"/>
                  <a:pt x="32707" y="4821"/>
                </a:cubicBezTo>
                <a:cubicBezTo>
                  <a:pt x="30980" y="3333"/>
                  <a:pt x="28580" y="2711"/>
                  <a:pt x="26205" y="2711"/>
                </a:cubicBezTo>
                <a:cubicBezTo>
                  <a:pt x="25503" y="2711"/>
                  <a:pt x="24804" y="2766"/>
                  <a:pt x="24125" y="2868"/>
                </a:cubicBezTo>
                <a:cubicBezTo>
                  <a:pt x="23050" y="3027"/>
                  <a:pt x="22000" y="3286"/>
                  <a:pt x="20916" y="3286"/>
                </a:cubicBezTo>
                <a:cubicBezTo>
                  <a:pt x="20750" y="3286"/>
                  <a:pt x="20583" y="3280"/>
                  <a:pt x="20415" y="3266"/>
                </a:cubicBezTo>
                <a:cubicBezTo>
                  <a:pt x="18544" y="3108"/>
                  <a:pt x="16939" y="2078"/>
                  <a:pt x="15251" y="1313"/>
                </a:cubicBezTo>
                <a:cubicBezTo>
                  <a:pt x="13502" y="513"/>
                  <a:pt x="11559" y="0"/>
                  <a:pt x="9647" y="0"/>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837" name="Google Shape;837;p27"/>
          <p:cNvSpPr/>
          <p:nvPr/>
        </p:nvSpPr>
        <p:spPr>
          <a:xfrm rot="1052058">
            <a:off x="10872240" y="4913448"/>
            <a:ext cx="873701" cy="856624"/>
          </a:xfrm>
          <a:custGeom>
            <a:avLst/>
            <a:gdLst/>
            <a:ahLst/>
            <a:cxnLst/>
            <a:rect l="l" t="t" r="r" b="b"/>
            <a:pathLst>
              <a:path w="5941" h="5825" extrusionOk="0">
                <a:moveTo>
                  <a:pt x="3762" y="1"/>
                </a:moveTo>
                <a:cubicBezTo>
                  <a:pt x="3403" y="1"/>
                  <a:pt x="2991" y="63"/>
                  <a:pt x="2534" y="222"/>
                </a:cubicBezTo>
                <a:cubicBezTo>
                  <a:pt x="2004" y="394"/>
                  <a:pt x="1415" y="595"/>
                  <a:pt x="855" y="1715"/>
                </a:cubicBezTo>
                <a:cubicBezTo>
                  <a:pt x="560" y="2289"/>
                  <a:pt x="1" y="3162"/>
                  <a:pt x="1" y="4047"/>
                </a:cubicBezTo>
                <a:cubicBezTo>
                  <a:pt x="1" y="4747"/>
                  <a:pt x="1931" y="5824"/>
                  <a:pt x="3281" y="5824"/>
                </a:cubicBezTo>
                <a:cubicBezTo>
                  <a:pt x="3606" y="5824"/>
                  <a:pt x="3897" y="5762"/>
                  <a:pt x="4120" y="5617"/>
                </a:cubicBezTo>
                <a:cubicBezTo>
                  <a:pt x="5269" y="4856"/>
                  <a:pt x="5426" y="4450"/>
                  <a:pt x="5612" y="3923"/>
                </a:cubicBezTo>
                <a:cubicBezTo>
                  <a:pt x="5829" y="3349"/>
                  <a:pt x="5941" y="1125"/>
                  <a:pt x="5254" y="487"/>
                </a:cubicBezTo>
                <a:cubicBezTo>
                  <a:pt x="5004" y="257"/>
                  <a:pt x="4490" y="1"/>
                  <a:pt x="3762" y="1"/>
                </a:cubicBez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838" name="Google Shape;838;p27"/>
          <p:cNvGrpSpPr/>
          <p:nvPr/>
        </p:nvGrpSpPr>
        <p:grpSpPr>
          <a:xfrm>
            <a:off x="518899" y="5747965"/>
            <a:ext cx="682453" cy="780091"/>
            <a:chOff x="6144600" y="3520075"/>
            <a:chExt cx="29600" cy="33825"/>
          </a:xfrm>
        </p:grpSpPr>
        <p:sp>
          <p:nvSpPr>
            <p:cNvPr id="839" name="Google Shape;839;p27"/>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27"/>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27"/>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27"/>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27"/>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27"/>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27"/>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27"/>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27"/>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27"/>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27"/>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27"/>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27"/>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2" name="Google Shape;852;p27"/>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3" name="Google Shape;853;p27"/>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27"/>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5" name="Google Shape;855;p27"/>
          <p:cNvGrpSpPr/>
          <p:nvPr/>
        </p:nvGrpSpPr>
        <p:grpSpPr>
          <a:xfrm>
            <a:off x="347875" y="3326618"/>
            <a:ext cx="11496237" cy="3273247"/>
            <a:chOff x="916725" y="1693928"/>
            <a:chExt cx="699625" cy="199200"/>
          </a:xfrm>
        </p:grpSpPr>
        <p:sp>
          <p:nvSpPr>
            <p:cNvPr id="856" name="Google Shape;856;p27"/>
            <p:cNvSpPr/>
            <p:nvPr/>
          </p:nvSpPr>
          <p:spPr>
            <a:xfrm>
              <a:off x="935563" y="1693928"/>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27"/>
            <p:cNvSpPr/>
            <p:nvPr/>
          </p:nvSpPr>
          <p:spPr>
            <a:xfrm flipH="1">
              <a:off x="1054466" y="1870509"/>
              <a:ext cx="5799" cy="6274"/>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27"/>
            <p:cNvSpPr/>
            <p:nvPr/>
          </p:nvSpPr>
          <p:spPr>
            <a:xfrm>
              <a:off x="948916" y="1820613"/>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27"/>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27"/>
            <p:cNvSpPr/>
            <p:nvPr/>
          </p:nvSpPr>
          <p:spPr>
            <a:xfrm>
              <a:off x="1586402" y="1827225"/>
              <a:ext cx="14000" cy="14400"/>
            </a:xfrm>
            <a:custGeom>
              <a:avLst/>
              <a:gdLst/>
              <a:ahLst/>
              <a:cxnLst/>
              <a:rect l="l" t="t" r="r" b="b"/>
              <a:pathLst>
                <a:path w="560" h="576" extrusionOk="0">
                  <a:moveTo>
                    <a:pt x="280" y="1"/>
                  </a:moveTo>
                  <a:cubicBezTo>
                    <a:pt x="123" y="1"/>
                    <a:pt x="0" y="124"/>
                    <a:pt x="0" y="296"/>
                  </a:cubicBezTo>
                  <a:cubicBezTo>
                    <a:pt x="0" y="452"/>
                    <a:pt x="123" y="576"/>
                    <a:pt x="280" y="576"/>
                  </a:cubicBezTo>
                  <a:cubicBezTo>
                    <a:pt x="433" y="576"/>
                    <a:pt x="560" y="452"/>
                    <a:pt x="560" y="296"/>
                  </a:cubicBezTo>
                  <a:cubicBezTo>
                    <a:pt x="560" y="124"/>
                    <a:pt x="433" y="1"/>
                    <a:pt x="280"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27"/>
            <p:cNvSpPr/>
            <p:nvPr/>
          </p:nvSpPr>
          <p:spPr>
            <a:xfrm>
              <a:off x="1588726" y="1744930"/>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27"/>
            <p:cNvSpPr/>
            <p:nvPr/>
          </p:nvSpPr>
          <p:spPr>
            <a:xfrm>
              <a:off x="1438371" y="1882678"/>
              <a:ext cx="10449" cy="10449"/>
            </a:xfrm>
            <a:custGeom>
              <a:avLst/>
              <a:gdLst/>
              <a:ahLst/>
              <a:cxnLst/>
              <a:rect l="l" t="t" r="r" b="b"/>
              <a:pathLst>
                <a:path w="251" h="251" extrusionOk="0">
                  <a:moveTo>
                    <a:pt x="123" y="1"/>
                  </a:moveTo>
                  <a:cubicBezTo>
                    <a:pt x="64" y="1"/>
                    <a:pt x="0" y="64"/>
                    <a:pt x="0" y="128"/>
                  </a:cubicBezTo>
                  <a:cubicBezTo>
                    <a:pt x="0" y="188"/>
                    <a:pt x="64" y="251"/>
                    <a:pt x="123" y="251"/>
                  </a:cubicBezTo>
                  <a:cubicBezTo>
                    <a:pt x="187" y="251"/>
                    <a:pt x="250" y="188"/>
                    <a:pt x="250" y="128"/>
                  </a:cubicBezTo>
                  <a:cubicBezTo>
                    <a:pt x="250" y="64"/>
                    <a:pt x="187" y="1"/>
                    <a:pt x="12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27"/>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Diapositiva de títul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21B4C64-2AC0-D99A-07F1-A662008DBE10}"/>
              </a:ext>
            </a:extLst>
          </p:cNvPr>
          <p:cNvPicPr>
            <a:picLocks noChangeAspect="1"/>
          </p:cNvPicPr>
          <p:nvPr userDrawn="1"/>
        </p:nvPicPr>
        <p:blipFill>
          <a:blip r:embed="rId2"/>
          <a:stretch>
            <a:fillRect/>
          </a:stretch>
        </p:blipFill>
        <p:spPr>
          <a:xfrm>
            <a:off x="10641924" y="6245256"/>
            <a:ext cx="1237420" cy="509526"/>
          </a:xfrm>
          <a:prstGeom prst="rect">
            <a:avLst/>
          </a:prstGeom>
        </p:spPr>
      </p:pic>
      <p:sp>
        <p:nvSpPr>
          <p:cNvPr id="3" name="Redondear rectángulo de esquina del mismo lado 2">
            <a:extLst>
              <a:ext uri="{FF2B5EF4-FFF2-40B4-BE49-F238E27FC236}">
                <a16:creationId xmlns:a16="http://schemas.microsoft.com/office/drawing/2014/main" id="{EC56C4E6-E26B-103B-18E7-99298F979620}"/>
              </a:ext>
            </a:extLst>
          </p:cNvPr>
          <p:cNvSpPr/>
          <p:nvPr userDrawn="1"/>
        </p:nvSpPr>
        <p:spPr>
          <a:xfrm rot="10800000">
            <a:off x="2308858" y="0"/>
            <a:ext cx="7566659" cy="210204"/>
          </a:xfrm>
          <a:prstGeom prst="round2SameRect">
            <a:avLst>
              <a:gd name="adj1" fmla="val 50000"/>
              <a:gd name="adj2" fmla="val 0"/>
            </a:avLst>
          </a:prstGeom>
          <a:solidFill>
            <a:srgbClr val="23C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dondear rectángulo de esquina del mismo lado 3">
            <a:extLst>
              <a:ext uri="{FF2B5EF4-FFF2-40B4-BE49-F238E27FC236}">
                <a16:creationId xmlns:a16="http://schemas.microsoft.com/office/drawing/2014/main" id="{32A14C65-4196-3F98-5FE8-F0617641716E}"/>
              </a:ext>
            </a:extLst>
          </p:cNvPr>
          <p:cNvSpPr/>
          <p:nvPr userDrawn="1"/>
        </p:nvSpPr>
        <p:spPr>
          <a:xfrm>
            <a:off x="2308859" y="6656136"/>
            <a:ext cx="7566659" cy="210206"/>
          </a:xfrm>
          <a:prstGeom prst="round2SameRect">
            <a:avLst>
              <a:gd name="adj1" fmla="val 50000"/>
              <a:gd name="adj2" fmla="val 0"/>
            </a:avLst>
          </a:prstGeom>
          <a:solidFill>
            <a:srgbClr val="23C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33217713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1220233" y="4507700"/>
            <a:ext cx="5280800" cy="84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4" name="Google Shape;54;p8"/>
          <p:cNvSpPr txBox="1">
            <a:spLocks noGrp="1"/>
          </p:cNvSpPr>
          <p:nvPr>
            <p:ph type="subTitle" idx="2"/>
          </p:nvPr>
        </p:nvSpPr>
        <p:spPr>
          <a:xfrm>
            <a:off x="1220233" y="5339433"/>
            <a:ext cx="2428000" cy="284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2133"/>
              </a:spcBef>
              <a:spcAft>
                <a:spcPts val="0"/>
              </a:spcAft>
              <a:buNone/>
              <a:defRPr b="1">
                <a:latin typeface="Livvic"/>
                <a:ea typeface="Livvic"/>
                <a:cs typeface="Livvic"/>
                <a:sym typeface="Livvic"/>
              </a:defRPr>
            </a:lvl2pPr>
            <a:lvl3pPr lvl="2" rtl="0">
              <a:spcBef>
                <a:spcPts val="2133"/>
              </a:spcBef>
              <a:spcAft>
                <a:spcPts val="0"/>
              </a:spcAft>
              <a:buNone/>
              <a:defRPr b="1">
                <a:latin typeface="Livvic"/>
                <a:ea typeface="Livvic"/>
                <a:cs typeface="Livvic"/>
                <a:sym typeface="Livvic"/>
              </a:defRPr>
            </a:lvl3pPr>
            <a:lvl4pPr lvl="3" rtl="0">
              <a:spcBef>
                <a:spcPts val="2133"/>
              </a:spcBef>
              <a:spcAft>
                <a:spcPts val="0"/>
              </a:spcAft>
              <a:buNone/>
              <a:defRPr b="1">
                <a:latin typeface="Livvic"/>
                <a:ea typeface="Livvic"/>
                <a:cs typeface="Livvic"/>
                <a:sym typeface="Livvic"/>
              </a:defRPr>
            </a:lvl4pPr>
            <a:lvl5pPr lvl="4" rtl="0">
              <a:spcBef>
                <a:spcPts val="2133"/>
              </a:spcBef>
              <a:spcAft>
                <a:spcPts val="0"/>
              </a:spcAft>
              <a:buNone/>
              <a:defRPr b="1">
                <a:latin typeface="Livvic"/>
                <a:ea typeface="Livvic"/>
                <a:cs typeface="Livvic"/>
                <a:sym typeface="Livvic"/>
              </a:defRPr>
            </a:lvl5pPr>
            <a:lvl6pPr lvl="5" rtl="0">
              <a:spcBef>
                <a:spcPts val="2133"/>
              </a:spcBef>
              <a:spcAft>
                <a:spcPts val="0"/>
              </a:spcAft>
              <a:buNone/>
              <a:defRPr b="1">
                <a:latin typeface="Livvic"/>
                <a:ea typeface="Livvic"/>
                <a:cs typeface="Livvic"/>
                <a:sym typeface="Livvic"/>
              </a:defRPr>
            </a:lvl6pPr>
            <a:lvl7pPr lvl="6" rtl="0">
              <a:spcBef>
                <a:spcPts val="2133"/>
              </a:spcBef>
              <a:spcAft>
                <a:spcPts val="0"/>
              </a:spcAft>
              <a:buNone/>
              <a:defRPr b="1">
                <a:latin typeface="Livvic"/>
                <a:ea typeface="Livvic"/>
                <a:cs typeface="Livvic"/>
                <a:sym typeface="Livvic"/>
              </a:defRPr>
            </a:lvl7pPr>
            <a:lvl8pPr lvl="7" rtl="0">
              <a:spcBef>
                <a:spcPts val="2133"/>
              </a:spcBef>
              <a:spcAft>
                <a:spcPts val="0"/>
              </a:spcAft>
              <a:buNone/>
              <a:defRPr b="1">
                <a:latin typeface="Livvic"/>
                <a:ea typeface="Livvic"/>
                <a:cs typeface="Livvic"/>
                <a:sym typeface="Livvic"/>
              </a:defRPr>
            </a:lvl8pPr>
            <a:lvl9pPr lvl="8" rtl="0">
              <a:spcBef>
                <a:spcPts val="2133"/>
              </a:spcBef>
              <a:spcAft>
                <a:spcPts val="2133"/>
              </a:spcAft>
              <a:buNone/>
              <a:defRPr b="1">
                <a:latin typeface="Livvic"/>
                <a:ea typeface="Livvic"/>
                <a:cs typeface="Livvic"/>
                <a:sym typeface="Livvic"/>
              </a:defRPr>
            </a:lvl9pPr>
          </a:lstStyle>
          <a:p>
            <a:endParaRPr/>
          </a:p>
        </p:txBody>
      </p:sp>
    </p:spTree>
    <p:extLst>
      <p:ext uri="{BB962C8B-B14F-4D97-AF65-F5344CB8AC3E}">
        <p14:creationId xmlns:p14="http://schemas.microsoft.com/office/powerpoint/2010/main" val="123089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extLst>
      <p:ext uri="{BB962C8B-B14F-4D97-AF65-F5344CB8AC3E}">
        <p14:creationId xmlns:p14="http://schemas.microsoft.com/office/powerpoint/2010/main" val="383070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8" name="Redondear rectángulo de esquina del mismo lado 7">
            <a:extLst>
              <a:ext uri="{FF2B5EF4-FFF2-40B4-BE49-F238E27FC236}">
                <a16:creationId xmlns:a16="http://schemas.microsoft.com/office/drawing/2014/main" id="{6BF2FFBE-EDB2-9B44-9A44-4DB1967D8859}"/>
              </a:ext>
            </a:extLst>
          </p:cNvPr>
          <p:cNvSpPr/>
          <p:nvPr userDrawn="1"/>
        </p:nvSpPr>
        <p:spPr>
          <a:xfrm rot="10800000">
            <a:off x="2308859" y="1"/>
            <a:ext cx="7566659" cy="210204"/>
          </a:xfrm>
          <a:prstGeom prst="round2SameRect">
            <a:avLst>
              <a:gd name="adj1" fmla="val 50000"/>
              <a:gd name="adj2" fmla="val 0"/>
            </a:avLst>
          </a:prstGeom>
          <a:solidFill>
            <a:srgbClr val="23C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9" name="Redondear rectángulo de esquina del mismo lado 8">
            <a:extLst>
              <a:ext uri="{FF2B5EF4-FFF2-40B4-BE49-F238E27FC236}">
                <a16:creationId xmlns:a16="http://schemas.microsoft.com/office/drawing/2014/main" id="{0F2821FE-FB9A-B34D-B703-FC0BB3051AF5}"/>
              </a:ext>
            </a:extLst>
          </p:cNvPr>
          <p:cNvSpPr/>
          <p:nvPr userDrawn="1"/>
        </p:nvSpPr>
        <p:spPr>
          <a:xfrm>
            <a:off x="2308860" y="6656137"/>
            <a:ext cx="7566659" cy="210207"/>
          </a:xfrm>
          <a:prstGeom prst="round2SameRect">
            <a:avLst>
              <a:gd name="adj1" fmla="val 50000"/>
              <a:gd name="adj2" fmla="val 0"/>
            </a:avLst>
          </a:prstGeom>
          <a:solidFill>
            <a:srgbClr val="23C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pic>
        <p:nvPicPr>
          <p:cNvPr id="10" name="Imagen 9">
            <a:extLst>
              <a:ext uri="{FF2B5EF4-FFF2-40B4-BE49-F238E27FC236}">
                <a16:creationId xmlns:a16="http://schemas.microsoft.com/office/drawing/2014/main" id="{CB68C7B9-2119-F242-A144-5512A58BCA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70453" y="6074095"/>
            <a:ext cx="1664859" cy="735495"/>
          </a:xfrm>
          <a:prstGeom prst="rect">
            <a:avLst/>
          </a:prstGeom>
        </p:spPr>
      </p:pic>
    </p:spTree>
    <p:extLst>
      <p:ext uri="{BB962C8B-B14F-4D97-AF65-F5344CB8AC3E}">
        <p14:creationId xmlns:p14="http://schemas.microsoft.com/office/powerpoint/2010/main" val="3256771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3648200" y="2386200"/>
            <a:ext cx="4895600" cy="6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3" name="Google Shape;183;p8"/>
          <p:cNvSpPr txBox="1">
            <a:spLocks noGrp="1"/>
          </p:cNvSpPr>
          <p:nvPr>
            <p:ph type="subTitle" idx="1"/>
          </p:nvPr>
        </p:nvSpPr>
        <p:spPr>
          <a:xfrm>
            <a:off x="3648267" y="3054584"/>
            <a:ext cx="4895600" cy="14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84" name="Google Shape;184;p8"/>
          <p:cNvSpPr/>
          <p:nvPr/>
        </p:nvSpPr>
        <p:spPr>
          <a:xfrm rot="-8999983">
            <a:off x="9124085" y="-1170261"/>
            <a:ext cx="4946187" cy="3523639"/>
          </a:xfrm>
          <a:custGeom>
            <a:avLst/>
            <a:gdLst/>
            <a:ahLst/>
            <a:cxnLst/>
            <a:rect l="l" t="t" r="r" b="b"/>
            <a:pathLst>
              <a:path w="4680" h="3334" extrusionOk="0">
                <a:moveTo>
                  <a:pt x="1374" y="1"/>
                </a:moveTo>
                <a:cubicBezTo>
                  <a:pt x="1295" y="1"/>
                  <a:pt x="1215" y="8"/>
                  <a:pt x="1135" y="23"/>
                </a:cubicBezTo>
                <a:cubicBezTo>
                  <a:pt x="776" y="87"/>
                  <a:pt x="482" y="333"/>
                  <a:pt x="452" y="676"/>
                </a:cubicBezTo>
                <a:cubicBezTo>
                  <a:pt x="437" y="814"/>
                  <a:pt x="403" y="1049"/>
                  <a:pt x="359" y="1206"/>
                </a:cubicBezTo>
                <a:cubicBezTo>
                  <a:pt x="310" y="1344"/>
                  <a:pt x="0" y="1840"/>
                  <a:pt x="123" y="2169"/>
                </a:cubicBezTo>
                <a:cubicBezTo>
                  <a:pt x="466" y="3066"/>
                  <a:pt x="1354" y="3334"/>
                  <a:pt x="2162" y="3334"/>
                </a:cubicBezTo>
                <a:cubicBezTo>
                  <a:pt x="2822" y="3334"/>
                  <a:pt x="3428" y="3154"/>
                  <a:pt x="3638" y="2993"/>
                </a:cubicBezTo>
                <a:cubicBezTo>
                  <a:pt x="4026" y="2698"/>
                  <a:pt x="4523" y="1904"/>
                  <a:pt x="4601" y="1732"/>
                </a:cubicBezTo>
                <a:cubicBezTo>
                  <a:pt x="4664" y="1579"/>
                  <a:pt x="4679" y="1407"/>
                  <a:pt x="4664" y="1236"/>
                </a:cubicBezTo>
                <a:cubicBezTo>
                  <a:pt x="4649" y="1019"/>
                  <a:pt x="4541" y="784"/>
                  <a:pt x="4355" y="628"/>
                </a:cubicBezTo>
                <a:cubicBezTo>
                  <a:pt x="4132" y="432"/>
                  <a:pt x="3800" y="351"/>
                  <a:pt x="3486" y="351"/>
                </a:cubicBezTo>
                <a:cubicBezTo>
                  <a:pt x="3405" y="351"/>
                  <a:pt x="3326" y="357"/>
                  <a:pt x="3250" y="366"/>
                </a:cubicBezTo>
                <a:cubicBezTo>
                  <a:pt x="3102" y="392"/>
                  <a:pt x="2965" y="429"/>
                  <a:pt x="2832" y="429"/>
                </a:cubicBezTo>
                <a:cubicBezTo>
                  <a:pt x="2811" y="429"/>
                  <a:pt x="2790" y="428"/>
                  <a:pt x="2769" y="426"/>
                </a:cubicBezTo>
                <a:cubicBezTo>
                  <a:pt x="2519" y="396"/>
                  <a:pt x="2317" y="273"/>
                  <a:pt x="2097" y="161"/>
                </a:cubicBezTo>
                <a:cubicBezTo>
                  <a:pt x="1863" y="68"/>
                  <a:pt x="1621" y="1"/>
                  <a:pt x="1374" y="1"/>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85" name="Google Shape;185;p8"/>
          <p:cNvSpPr/>
          <p:nvPr/>
        </p:nvSpPr>
        <p:spPr>
          <a:xfrm>
            <a:off x="-1895133" y="4705519"/>
            <a:ext cx="4289999" cy="2601971"/>
          </a:xfrm>
          <a:custGeom>
            <a:avLst/>
            <a:gdLst/>
            <a:ahLst/>
            <a:cxnLst/>
            <a:rect l="l" t="t" r="r" b="b"/>
            <a:pathLst>
              <a:path w="4572" h="2773" extrusionOk="0">
                <a:moveTo>
                  <a:pt x="1260" y="1"/>
                </a:moveTo>
                <a:cubicBezTo>
                  <a:pt x="1182" y="1"/>
                  <a:pt x="1104" y="8"/>
                  <a:pt x="1027" y="23"/>
                </a:cubicBezTo>
                <a:cubicBezTo>
                  <a:pt x="669" y="83"/>
                  <a:pt x="374" y="333"/>
                  <a:pt x="344" y="676"/>
                </a:cubicBezTo>
                <a:cubicBezTo>
                  <a:pt x="329" y="829"/>
                  <a:pt x="482" y="1094"/>
                  <a:pt x="438" y="1236"/>
                </a:cubicBezTo>
                <a:cubicBezTo>
                  <a:pt x="389" y="1374"/>
                  <a:pt x="1" y="1825"/>
                  <a:pt x="16" y="2168"/>
                </a:cubicBezTo>
                <a:cubicBezTo>
                  <a:pt x="35" y="2493"/>
                  <a:pt x="109" y="2601"/>
                  <a:pt x="236" y="2773"/>
                </a:cubicBezTo>
                <a:lnTo>
                  <a:pt x="4247" y="2773"/>
                </a:lnTo>
                <a:cubicBezTo>
                  <a:pt x="4325" y="2601"/>
                  <a:pt x="4385" y="2463"/>
                  <a:pt x="4292" y="2228"/>
                </a:cubicBezTo>
                <a:cubicBezTo>
                  <a:pt x="4213" y="2057"/>
                  <a:pt x="4419" y="1904"/>
                  <a:pt x="4478" y="1732"/>
                </a:cubicBezTo>
                <a:cubicBezTo>
                  <a:pt x="4557" y="1575"/>
                  <a:pt x="4572" y="1404"/>
                  <a:pt x="4557" y="1236"/>
                </a:cubicBezTo>
                <a:cubicBezTo>
                  <a:pt x="4542" y="1016"/>
                  <a:pt x="4434" y="784"/>
                  <a:pt x="4247" y="627"/>
                </a:cubicBezTo>
                <a:cubicBezTo>
                  <a:pt x="4011" y="427"/>
                  <a:pt x="3683" y="349"/>
                  <a:pt x="3370" y="349"/>
                </a:cubicBezTo>
                <a:cubicBezTo>
                  <a:pt x="3293" y="349"/>
                  <a:pt x="3217" y="354"/>
                  <a:pt x="3143" y="363"/>
                </a:cubicBezTo>
                <a:cubicBezTo>
                  <a:pt x="2994" y="392"/>
                  <a:pt x="2857" y="429"/>
                  <a:pt x="2714" y="429"/>
                </a:cubicBezTo>
                <a:cubicBezTo>
                  <a:pt x="2692" y="429"/>
                  <a:pt x="2669" y="428"/>
                  <a:pt x="2646" y="426"/>
                </a:cubicBezTo>
                <a:cubicBezTo>
                  <a:pt x="2411" y="411"/>
                  <a:pt x="2195" y="269"/>
                  <a:pt x="1975" y="161"/>
                </a:cubicBezTo>
                <a:cubicBezTo>
                  <a:pt x="1752" y="68"/>
                  <a:pt x="1504" y="1"/>
                  <a:pt x="1260" y="1"/>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86" name="Google Shape;186;p8"/>
          <p:cNvGrpSpPr/>
          <p:nvPr/>
        </p:nvGrpSpPr>
        <p:grpSpPr>
          <a:xfrm>
            <a:off x="347875" y="3326618"/>
            <a:ext cx="11496237" cy="3273247"/>
            <a:chOff x="916725" y="1693928"/>
            <a:chExt cx="699625" cy="199200"/>
          </a:xfrm>
        </p:grpSpPr>
        <p:sp>
          <p:nvSpPr>
            <p:cNvPr id="187" name="Google Shape;187;p8"/>
            <p:cNvSpPr/>
            <p:nvPr/>
          </p:nvSpPr>
          <p:spPr>
            <a:xfrm>
              <a:off x="935563" y="1693928"/>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8"/>
            <p:cNvSpPr/>
            <p:nvPr/>
          </p:nvSpPr>
          <p:spPr>
            <a:xfrm>
              <a:off x="955428" y="1742642"/>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8"/>
            <p:cNvSpPr/>
            <p:nvPr/>
          </p:nvSpPr>
          <p:spPr>
            <a:xfrm>
              <a:off x="1004865" y="1855801"/>
              <a:ext cx="6175" cy="6200"/>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8"/>
            <p:cNvSpPr/>
            <p:nvPr/>
          </p:nvSpPr>
          <p:spPr>
            <a:xfrm>
              <a:off x="977350" y="1759350"/>
              <a:ext cx="5900" cy="5825"/>
            </a:xfrm>
            <a:custGeom>
              <a:avLst/>
              <a:gdLst/>
              <a:ahLst/>
              <a:cxnLst/>
              <a:rect l="l" t="t" r="r" b="b"/>
              <a:pathLst>
                <a:path w="236" h="233" extrusionOk="0">
                  <a:moveTo>
                    <a:pt x="109" y="1"/>
                  </a:moveTo>
                  <a:cubicBezTo>
                    <a:pt x="49" y="1"/>
                    <a:pt x="1" y="46"/>
                    <a:pt x="1" y="109"/>
                  </a:cubicBezTo>
                  <a:cubicBezTo>
                    <a:pt x="1" y="187"/>
                    <a:pt x="49" y="232"/>
                    <a:pt x="109" y="232"/>
                  </a:cubicBezTo>
                  <a:cubicBezTo>
                    <a:pt x="172" y="232"/>
                    <a:pt x="236" y="187"/>
                    <a:pt x="236" y="109"/>
                  </a:cubicBezTo>
                  <a:cubicBezTo>
                    <a:pt x="236" y="46"/>
                    <a:pt x="172"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8"/>
            <p:cNvSpPr/>
            <p:nvPr/>
          </p:nvSpPr>
          <p:spPr>
            <a:xfrm flipH="1">
              <a:off x="1054466" y="1870509"/>
              <a:ext cx="5799" cy="6274"/>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8"/>
            <p:cNvSpPr/>
            <p:nvPr/>
          </p:nvSpPr>
          <p:spPr>
            <a:xfrm>
              <a:off x="1230590" y="1841588"/>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8"/>
            <p:cNvSpPr/>
            <p:nvPr/>
          </p:nvSpPr>
          <p:spPr>
            <a:xfrm>
              <a:off x="948916" y="1820613"/>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8"/>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8"/>
            <p:cNvSpPr/>
            <p:nvPr/>
          </p:nvSpPr>
          <p:spPr>
            <a:xfrm>
              <a:off x="1586402" y="1827225"/>
              <a:ext cx="14000" cy="14400"/>
            </a:xfrm>
            <a:custGeom>
              <a:avLst/>
              <a:gdLst/>
              <a:ahLst/>
              <a:cxnLst/>
              <a:rect l="l" t="t" r="r" b="b"/>
              <a:pathLst>
                <a:path w="560" h="576" extrusionOk="0">
                  <a:moveTo>
                    <a:pt x="280" y="1"/>
                  </a:moveTo>
                  <a:cubicBezTo>
                    <a:pt x="123" y="1"/>
                    <a:pt x="0" y="124"/>
                    <a:pt x="0" y="296"/>
                  </a:cubicBezTo>
                  <a:cubicBezTo>
                    <a:pt x="0" y="452"/>
                    <a:pt x="123" y="576"/>
                    <a:pt x="280" y="576"/>
                  </a:cubicBezTo>
                  <a:cubicBezTo>
                    <a:pt x="433" y="576"/>
                    <a:pt x="560" y="452"/>
                    <a:pt x="560" y="296"/>
                  </a:cubicBezTo>
                  <a:cubicBezTo>
                    <a:pt x="560" y="124"/>
                    <a:pt x="433" y="1"/>
                    <a:pt x="280"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8"/>
            <p:cNvSpPr/>
            <p:nvPr/>
          </p:nvSpPr>
          <p:spPr>
            <a:xfrm>
              <a:off x="1536103" y="1865802"/>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8"/>
            <p:cNvSpPr/>
            <p:nvPr/>
          </p:nvSpPr>
          <p:spPr>
            <a:xfrm>
              <a:off x="1421707" y="1810563"/>
              <a:ext cx="5800" cy="6200"/>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8"/>
            <p:cNvSpPr/>
            <p:nvPr/>
          </p:nvSpPr>
          <p:spPr>
            <a:xfrm>
              <a:off x="1588726" y="1744930"/>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8"/>
            <p:cNvSpPr/>
            <p:nvPr/>
          </p:nvSpPr>
          <p:spPr>
            <a:xfrm>
              <a:off x="1549900" y="1759350"/>
              <a:ext cx="5825" cy="5825"/>
            </a:xfrm>
            <a:custGeom>
              <a:avLst/>
              <a:gdLst/>
              <a:ahLst/>
              <a:cxnLst/>
              <a:rect l="l" t="t" r="r" b="b"/>
              <a:pathLst>
                <a:path w="233" h="233" extrusionOk="0">
                  <a:moveTo>
                    <a:pt x="109" y="1"/>
                  </a:moveTo>
                  <a:cubicBezTo>
                    <a:pt x="46" y="1"/>
                    <a:pt x="1" y="46"/>
                    <a:pt x="1" y="109"/>
                  </a:cubicBezTo>
                  <a:cubicBezTo>
                    <a:pt x="1" y="187"/>
                    <a:pt x="46" y="232"/>
                    <a:pt x="109" y="232"/>
                  </a:cubicBezTo>
                  <a:cubicBezTo>
                    <a:pt x="187" y="232"/>
                    <a:pt x="232" y="187"/>
                    <a:pt x="232" y="109"/>
                  </a:cubicBezTo>
                  <a:cubicBezTo>
                    <a:pt x="232" y="46"/>
                    <a:pt x="187"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8"/>
            <p:cNvSpPr/>
            <p:nvPr/>
          </p:nvSpPr>
          <p:spPr>
            <a:xfrm>
              <a:off x="1438371" y="1882678"/>
              <a:ext cx="10449" cy="10449"/>
            </a:xfrm>
            <a:custGeom>
              <a:avLst/>
              <a:gdLst/>
              <a:ahLst/>
              <a:cxnLst/>
              <a:rect l="l" t="t" r="r" b="b"/>
              <a:pathLst>
                <a:path w="251" h="251" extrusionOk="0">
                  <a:moveTo>
                    <a:pt x="123" y="1"/>
                  </a:moveTo>
                  <a:cubicBezTo>
                    <a:pt x="64" y="1"/>
                    <a:pt x="0" y="64"/>
                    <a:pt x="0" y="128"/>
                  </a:cubicBezTo>
                  <a:cubicBezTo>
                    <a:pt x="0" y="188"/>
                    <a:pt x="64" y="251"/>
                    <a:pt x="123" y="251"/>
                  </a:cubicBezTo>
                  <a:cubicBezTo>
                    <a:pt x="187" y="251"/>
                    <a:pt x="250" y="188"/>
                    <a:pt x="250" y="128"/>
                  </a:cubicBezTo>
                  <a:cubicBezTo>
                    <a:pt x="250" y="64"/>
                    <a:pt x="187" y="1"/>
                    <a:pt x="12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8"/>
            <p:cNvSpPr/>
            <p:nvPr/>
          </p:nvSpPr>
          <p:spPr>
            <a:xfrm>
              <a:off x="1493574" y="1839439"/>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8"/>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3" name="Google Shape;203;p8"/>
          <p:cNvGrpSpPr/>
          <p:nvPr/>
        </p:nvGrpSpPr>
        <p:grpSpPr>
          <a:xfrm>
            <a:off x="3369966" y="5747949"/>
            <a:ext cx="682453" cy="780091"/>
            <a:chOff x="6144600" y="3520075"/>
            <a:chExt cx="29600" cy="33825"/>
          </a:xfrm>
        </p:grpSpPr>
        <p:sp>
          <p:nvSpPr>
            <p:cNvPr id="204" name="Google Shape;204;p8"/>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5" name="Google Shape;205;p8"/>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8"/>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8"/>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8"/>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8"/>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8"/>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 name="Google Shape;211;p8"/>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 name="Google Shape;212;p8"/>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8"/>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8"/>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8"/>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8"/>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8"/>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8"/>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8"/>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0" name="Google Shape;220;p8"/>
          <p:cNvSpPr/>
          <p:nvPr/>
        </p:nvSpPr>
        <p:spPr>
          <a:xfrm rot="7052874">
            <a:off x="-1420699" y="-375486"/>
            <a:ext cx="4289995" cy="2601972"/>
          </a:xfrm>
          <a:custGeom>
            <a:avLst/>
            <a:gdLst/>
            <a:ahLst/>
            <a:cxnLst/>
            <a:rect l="l" t="t" r="r" b="b"/>
            <a:pathLst>
              <a:path w="4572" h="2773" extrusionOk="0">
                <a:moveTo>
                  <a:pt x="1260" y="1"/>
                </a:moveTo>
                <a:cubicBezTo>
                  <a:pt x="1182" y="1"/>
                  <a:pt x="1104" y="8"/>
                  <a:pt x="1027" y="23"/>
                </a:cubicBezTo>
                <a:cubicBezTo>
                  <a:pt x="669" y="83"/>
                  <a:pt x="374" y="333"/>
                  <a:pt x="344" y="676"/>
                </a:cubicBezTo>
                <a:cubicBezTo>
                  <a:pt x="329" y="829"/>
                  <a:pt x="482" y="1094"/>
                  <a:pt x="438" y="1236"/>
                </a:cubicBezTo>
                <a:cubicBezTo>
                  <a:pt x="389" y="1374"/>
                  <a:pt x="1" y="1825"/>
                  <a:pt x="16" y="2168"/>
                </a:cubicBezTo>
                <a:cubicBezTo>
                  <a:pt x="35" y="2493"/>
                  <a:pt x="109" y="2601"/>
                  <a:pt x="236" y="2773"/>
                </a:cubicBezTo>
                <a:lnTo>
                  <a:pt x="4247" y="2773"/>
                </a:lnTo>
                <a:cubicBezTo>
                  <a:pt x="4325" y="2601"/>
                  <a:pt x="4385" y="2463"/>
                  <a:pt x="4292" y="2228"/>
                </a:cubicBezTo>
                <a:cubicBezTo>
                  <a:pt x="4213" y="2057"/>
                  <a:pt x="4419" y="1904"/>
                  <a:pt x="4478" y="1732"/>
                </a:cubicBezTo>
                <a:cubicBezTo>
                  <a:pt x="4557" y="1575"/>
                  <a:pt x="4572" y="1404"/>
                  <a:pt x="4557" y="1236"/>
                </a:cubicBezTo>
                <a:cubicBezTo>
                  <a:pt x="4542" y="1016"/>
                  <a:pt x="4434" y="784"/>
                  <a:pt x="4247" y="627"/>
                </a:cubicBezTo>
                <a:cubicBezTo>
                  <a:pt x="4011" y="427"/>
                  <a:pt x="3683" y="349"/>
                  <a:pt x="3370" y="349"/>
                </a:cubicBezTo>
                <a:cubicBezTo>
                  <a:pt x="3293" y="349"/>
                  <a:pt x="3217" y="354"/>
                  <a:pt x="3143" y="363"/>
                </a:cubicBezTo>
                <a:cubicBezTo>
                  <a:pt x="2994" y="392"/>
                  <a:pt x="2857" y="429"/>
                  <a:pt x="2714" y="429"/>
                </a:cubicBezTo>
                <a:cubicBezTo>
                  <a:pt x="2692" y="429"/>
                  <a:pt x="2669" y="428"/>
                  <a:pt x="2646" y="426"/>
                </a:cubicBezTo>
                <a:cubicBezTo>
                  <a:pt x="2411" y="411"/>
                  <a:pt x="2195" y="269"/>
                  <a:pt x="1975" y="161"/>
                </a:cubicBezTo>
                <a:cubicBezTo>
                  <a:pt x="1752" y="68"/>
                  <a:pt x="1504" y="1"/>
                  <a:pt x="1260" y="1"/>
                </a:cubicBezTo>
                <a:close/>
              </a:path>
            </a:pathLst>
          </a:custGeom>
          <a:solidFill>
            <a:srgbClr val="AADBEE">
              <a:alpha val="5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21" name="Google Shape;221;p8"/>
          <p:cNvSpPr/>
          <p:nvPr/>
        </p:nvSpPr>
        <p:spPr>
          <a:xfrm rot="-3751670">
            <a:off x="10150568" y="5209452"/>
            <a:ext cx="4289997" cy="2601968"/>
          </a:xfrm>
          <a:custGeom>
            <a:avLst/>
            <a:gdLst/>
            <a:ahLst/>
            <a:cxnLst/>
            <a:rect l="l" t="t" r="r" b="b"/>
            <a:pathLst>
              <a:path w="4572" h="2773" extrusionOk="0">
                <a:moveTo>
                  <a:pt x="1260" y="1"/>
                </a:moveTo>
                <a:cubicBezTo>
                  <a:pt x="1182" y="1"/>
                  <a:pt x="1104" y="8"/>
                  <a:pt x="1027" y="23"/>
                </a:cubicBezTo>
                <a:cubicBezTo>
                  <a:pt x="669" y="83"/>
                  <a:pt x="374" y="333"/>
                  <a:pt x="344" y="676"/>
                </a:cubicBezTo>
                <a:cubicBezTo>
                  <a:pt x="329" y="829"/>
                  <a:pt x="482" y="1094"/>
                  <a:pt x="438" y="1236"/>
                </a:cubicBezTo>
                <a:cubicBezTo>
                  <a:pt x="389" y="1374"/>
                  <a:pt x="1" y="1825"/>
                  <a:pt x="16" y="2168"/>
                </a:cubicBezTo>
                <a:cubicBezTo>
                  <a:pt x="35" y="2493"/>
                  <a:pt x="109" y="2601"/>
                  <a:pt x="236" y="2773"/>
                </a:cubicBezTo>
                <a:lnTo>
                  <a:pt x="4247" y="2773"/>
                </a:lnTo>
                <a:cubicBezTo>
                  <a:pt x="4325" y="2601"/>
                  <a:pt x="4385" y="2463"/>
                  <a:pt x="4292" y="2228"/>
                </a:cubicBezTo>
                <a:cubicBezTo>
                  <a:pt x="4213" y="2057"/>
                  <a:pt x="4419" y="1904"/>
                  <a:pt x="4478" y="1732"/>
                </a:cubicBezTo>
                <a:cubicBezTo>
                  <a:pt x="4557" y="1575"/>
                  <a:pt x="4572" y="1404"/>
                  <a:pt x="4557" y="1236"/>
                </a:cubicBezTo>
                <a:cubicBezTo>
                  <a:pt x="4542" y="1016"/>
                  <a:pt x="4434" y="784"/>
                  <a:pt x="4247" y="627"/>
                </a:cubicBezTo>
                <a:cubicBezTo>
                  <a:pt x="4011" y="427"/>
                  <a:pt x="3683" y="349"/>
                  <a:pt x="3370" y="349"/>
                </a:cubicBezTo>
                <a:cubicBezTo>
                  <a:pt x="3293" y="349"/>
                  <a:pt x="3217" y="354"/>
                  <a:pt x="3143" y="363"/>
                </a:cubicBezTo>
                <a:cubicBezTo>
                  <a:pt x="2994" y="392"/>
                  <a:pt x="2857" y="429"/>
                  <a:pt x="2714" y="429"/>
                </a:cubicBezTo>
                <a:cubicBezTo>
                  <a:pt x="2692" y="429"/>
                  <a:pt x="2669" y="428"/>
                  <a:pt x="2646" y="426"/>
                </a:cubicBezTo>
                <a:cubicBezTo>
                  <a:pt x="2411" y="411"/>
                  <a:pt x="2195" y="269"/>
                  <a:pt x="1975" y="161"/>
                </a:cubicBezTo>
                <a:cubicBezTo>
                  <a:pt x="1752" y="68"/>
                  <a:pt x="1504" y="1"/>
                  <a:pt x="1260" y="1"/>
                </a:cubicBezTo>
                <a:close/>
              </a:path>
            </a:pathLst>
          </a:custGeom>
          <a:solidFill>
            <a:srgbClr val="AADBEE">
              <a:alpha val="5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275"/>
        <p:cNvGrpSpPr/>
        <p:nvPr/>
      </p:nvGrpSpPr>
      <p:grpSpPr>
        <a:xfrm>
          <a:off x="0" y="0"/>
          <a:ext cx="0" cy="0"/>
          <a:chOff x="0" y="0"/>
          <a:chExt cx="0" cy="0"/>
        </a:xfrm>
      </p:grpSpPr>
      <p:sp>
        <p:nvSpPr>
          <p:cNvPr id="276" name="Google Shape;276;p11"/>
          <p:cNvSpPr txBox="1">
            <a:spLocks noGrp="1"/>
          </p:cNvSpPr>
          <p:nvPr>
            <p:ph type="title" hasCustomPrompt="1"/>
          </p:nvPr>
        </p:nvSpPr>
        <p:spPr>
          <a:xfrm>
            <a:off x="960000" y="1795000"/>
            <a:ext cx="10272000" cy="193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1"/>
          <p:cNvSpPr/>
          <p:nvPr/>
        </p:nvSpPr>
        <p:spPr>
          <a:xfrm rot="-7899378">
            <a:off x="5247717" y="-4822627"/>
            <a:ext cx="8800559" cy="5349408"/>
          </a:xfrm>
          <a:custGeom>
            <a:avLst/>
            <a:gdLst/>
            <a:ahLst/>
            <a:cxnLst/>
            <a:rect l="l" t="t" r="r" b="b"/>
            <a:pathLst>
              <a:path w="35267" h="21437" extrusionOk="0">
                <a:moveTo>
                  <a:pt x="9647" y="0"/>
                </a:moveTo>
                <a:cubicBezTo>
                  <a:pt x="9051" y="0"/>
                  <a:pt x="8458" y="50"/>
                  <a:pt x="7876" y="157"/>
                </a:cubicBezTo>
                <a:cubicBezTo>
                  <a:pt x="5114" y="681"/>
                  <a:pt x="2845" y="2609"/>
                  <a:pt x="2586" y="5187"/>
                </a:cubicBezTo>
                <a:cubicBezTo>
                  <a:pt x="2453" y="6344"/>
                  <a:pt x="3717" y="8423"/>
                  <a:pt x="3319" y="9529"/>
                </a:cubicBezTo>
                <a:cubicBezTo>
                  <a:pt x="2927" y="10635"/>
                  <a:pt x="1" y="14086"/>
                  <a:pt x="83" y="16696"/>
                </a:cubicBezTo>
                <a:cubicBezTo>
                  <a:pt x="159" y="19300"/>
                  <a:pt x="822" y="20090"/>
                  <a:pt x="1770" y="21436"/>
                </a:cubicBezTo>
                <a:lnTo>
                  <a:pt x="32682" y="21436"/>
                </a:lnTo>
                <a:cubicBezTo>
                  <a:pt x="33263" y="20090"/>
                  <a:pt x="33737" y="19009"/>
                  <a:pt x="33055" y="17246"/>
                </a:cubicBezTo>
                <a:cubicBezTo>
                  <a:pt x="32499" y="15849"/>
                  <a:pt x="34003" y="14693"/>
                  <a:pt x="34578" y="13378"/>
                </a:cubicBezTo>
                <a:cubicBezTo>
                  <a:pt x="35077" y="12215"/>
                  <a:pt x="35267" y="10825"/>
                  <a:pt x="35134" y="9529"/>
                </a:cubicBezTo>
                <a:cubicBezTo>
                  <a:pt x="34951" y="7823"/>
                  <a:pt x="34129" y="6085"/>
                  <a:pt x="32707" y="4821"/>
                </a:cubicBezTo>
                <a:cubicBezTo>
                  <a:pt x="30980" y="3333"/>
                  <a:pt x="28580" y="2711"/>
                  <a:pt x="26205" y="2711"/>
                </a:cubicBezTo>
                <a:cubicBezTo>
                  <a:pt x="25503" y="2711"/>
                  <a:pt x="24804" y="2766"/>
                  <a:pt x="24125" y="2868"/>
                </a:cubicBezTo>
                <a:cubicBezTo>
                  <a:pt x="23050" y="3027"/>
                  <a:pt x="22000" y="3286"/>
                  <a:pt x="20916" y="3286"/>
                </a:cubicBezTo>
                <a:cubicBezTo>
                  <a:pt x="20750" y="3286"/>
                  <a:pt x="20583" y="3280"/>
                  <a:pt x="20415" y="3266"/>
                </a:cubicBezTo>
                <a:cubicBezTo>
                  <a:pt x="18544" y="3108"/>
                  <a:pt x="16939" y="2078"/>
                  <a:pt x="15251" y="1313"/>
                </a:cubicBezTo>
                <a:cubicBezTo>
                  <a:pt x="13502" y="513"/>
                  <a:pt x="11559" y="0"/>
                  <a:pt x="9647" y="0"/>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78" name="Google Shape;278;p11"/>
          <p:cNvGrpSpPr/>
          <p:nvPr/>
        </p:nvGrpSpPr>
        <p:grpSpPr>
          <a:xfrm rot="10800000" flipH="1">
            <a:off x="216739" y="2917498"/>
            <a:ext cx="11385252" cy="3620087"/>
            <a:chOff x="902479" y="1514875"/>
            <a:chExt cx="692871" cy="220307"/>
          </a:xfrm>
        </p:grpSpPr>
        <p:sp>
          <p:nvSpPr>
            <p:cNvPr id="279" name="Google Shape;279;p11"/>
            <p:cNvSpPr/>
            <p:nvPr/>
          </p:nvSpPr>
          <p:spPr>
            <a:xfrm>
              <a:off x="927871" y="1635700"/>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11"/>
            <p:cNvSpPr/>
            <p:nvPr/>
          </p:nvSpPr>
          <p:spPr>
            <a:xfrm>
              <a:off x="902479" y="1604892"/>
              <a:ext cx="6175" cy="6200"/>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11"/>
            <p:cNvSpPr/>
            <p:nvPr/>
          </p:nvSpPr>
          <p:spPr>
            <a:xfrm>
              <a:off x="1120825" y="1519525"/>
              <a:ext cx="5800" cy="6200"/>
            </a:xfrm>
            <a:custGeom>
              <a:avLst/>
              <a:gdLst/>
              <a:ahLst/>
              <a:cxnLst/>
              <a:rect l="l" t="t" r="r" b="b"/>
              <a:pathLst>
                <a:path w="232" h="248" extrusionOk="0">
                  <a:moveTo>
                    <a:pt x="123" y="1"/>
                  </a:moveTo>
                  <a:cubicBezTo>
                    <a:pt x="60" y="1"/>
                    <a:pt x="0" y="61"/>
                    <a:pt x="0" y="124"/>
                  </a:cubicBezTo>
                  <a:cubicBezTo>
                    <a:pt x="0" y="188"/>
                    <a:pt x="60"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11"/>
            <p:cNvSpPr/>
            <p:nvPr/>
          </p:nvSpPr>
          <p:spPr>
            <a:xfrm>
              <a:off x="1180742" y="1539541"/>
              <a:ext cx="5900" cy="5825"/>
            </a:xfrm>
            <a:custGeom>
              <a:avLst/>
              <a:gdLst/>
              <a:ahLst/>
              <a:cxnLst/>
              <a:rect l="l" t="t" r="r" b="b"/>
              <a:pathLst>
                <a:path w="236" h="233" extrusionOk="0">
                  <a:moveTo>
                    <a:pt x="109" y="1"/>
                  </a:moveTo>
                  <a:cubicBezTo>
                    <a:pt x="49" y="1"/>
                    <a:pt x="1" y="46"/>
                    <a:pt x="1" y="109"/>
                  </a:cubicBezTo>
                  <a:cubicBezTo>
                    <a:pt x="1" y="187"/>
                    <a:pt x="49" y="232"/>
                    <a:pt x="109" y="232"/>
                  </a:cubicBezTo>
                  <a:cubicBezTo>
                    <a:pt x="172" y="232"/>
                    <a:pt x="236" y="187"/>
                    <a:pt x="236" y="109"/>
                  </a:cubicBezTo>
                  <a:cubicBezTo>
                    <a:pt x="236" y="46"/>
                    <a:pt x="172"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11"/>
            <p:cNvSpPr/>
            <p:nvPr/>
          </p:nvSpPr>
          <p:spPr>
            <a:xfrm>
              <a:off x="1041633" y="1611092"/>
              <a:ext cx="5800" cy="6275"/>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4" name="Google Shape;284;p11"/>
            <p:cNvSpPr/>
            <p:nvPr/>
          </p:nvSpPr>
          <p:spPr>
            <a:xfrm>
              <a:off x="1255600" y="1514875"/>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5" name="Google Shape;285;p11"/>
            <p:cNvSpPr/>
            <p:nvPr/>
          </p:nvSpPr>
          <p:spPr>
            <a:xfrm>
              <a:off x="914625" y="1725082"/>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11"/>
            <p:cNvSpPr/>
            <p:nvPr/>
          </p:nvSpPr>
          <p:spPr>
            <a:xfrm>
              <a:off x="983160" y="1625494"/>
              <a:ext cx="5388" cy="5641"/>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11"/>
            <p:cNvSpPr/>
            <p:nvPr/>
          </p:nvSpPr>
          <p:spPr>
            <a:xfrm>
              <a:off x="1456383" y="1568940"/>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11"/>
            <p:cNvSpPr/>
            <p:nvPr/>
          </p:nvSpPr>
          <p:spPr>
            <a:xfrm>
              <a:off x="1406075" y="1519525"/>
              <a:ext cx="5800" cy="6200"/>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11"/>
            <p:cNvSpPr/>
            <p:nvPr/>
          </p:nvSpPr>
          <p:spPr>
            <a:xfrm>
              <a:off x="1567725" y="1595650"/>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11"/>
            <p:cNvSpPr/>
            <p:nvPr/>
          </p:nvSpPr>
          <p:spPr>
            <a:xfrm>
              <a:off x="1388809" y="1540984"/>
              <a:ext cx="7716" cy="7716"/>
            </a:xfrm>
            <a:custGeom>
              <a:avLst/>
              <a:gdLst/>
              <a:ahLst/>
              <a:cxnLst/>
              <a:rect l="l" t="t" r="r" b="b"/>
              <a:pathLst>
                <a:path w="233" h="233" extrusionOk="0">
                  <a:moveTo>
                    <a:pt x="109" y="1"/>
                  </a:moveTo>
                  <a:cubicBezTo>
                    <a:pt x="46" y="1"/>
                    <a:pt x="1" y="46"/>
                    <a:pt x="1" y="109"/>
                  </a:cubicBezTo>
                  <a:cubicBezTo>
                    <a:pt x="1" y="187"/>
                    <a:pt x="46" y="232"/>
                    <a:pt x="109" y="232"/>
                  </a:cubicBezTo>
                  <a:cubicBezTo>
                    <a:pt x="187" y="232"/>
                    <a:pt x="232" y="187"/>
                    <a:pt x="232" y="109"/>
                  </a:cubicBezTo>
                  <a:cubicBezTo>
                    <a:pt x="232" y="46"/>
                    <a:pt x="187"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11"/>
            <p:cNvSpPr/>
            <p:nvPr/>
          </p:nvSpPr>
          <p:spPr>
            <a:xfrm>
              <a:off x="1504025" y="1639575"/>
              <a:ext cx="6275" cy="6275"/>
            </a:xfrm>
            <a:custGeom>
              <a:avLst/>
              <a:gdLst/>
              <a:ahLst/>
              <a:cxnLst/>
              <a:rect l="l" t="t" r="r" b="b"/>
              <a:pathLst>
                <a:path w="251" h="251" extrusionOk="0">
                  <a:moveTo>
                    <a:pt x="123" y="1"/>
                  </a:moveTo>
                  <a:cubicBezTo>
                    <a:pt x="64" y="1"/>
                    <a:pt x="0" y="64"/>
                    <a:pt x="0" y="128"/>
                  </a:cubicBezTo>
                  <a:cubicBezTo>
                    <a:pt x="0" y="188"/>
                    <a:pt x="64" y="251"/>
                    <a:pt x="123" y="251"/>
                  </a:cubicBezTo>
                  <a:cubicBezTo>
                    <a:pt x="187" y="251"/>
                    <a:pt x="250" y="188"/>
                    <a:pt x="250" y="128"/>
                  </a:cubicBezTo>
                  <a:cubicBezTo>
                    <a:pt x="250" y="64"/>
                    <a:pt x="187" y="1"/>
                    <a:pt x="12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11"/>
            <p:cNvSpPr/>
            <p:nvPr/>
          </p:nvSpPr>
          <p:spPr>
            <a:xfrm>
              <a:off x="1584900" y="1521875"/>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11"/>
            <p:cNvSpPr/>
            <p:nvPr/>
          </p:nvSpPr>
          <p:spPr>
            <a:xfrm>
              <a:off x="1528010" y="1575141"/>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94" name="Google Shape;294;p11"/>
          <p:cNvSpPr/>
          <p:nvPr/>
        </p:nvSpPr>
        <p:spPr>
          <a:xfrm rot="899992">
            <a:off x="-2701722" y="5975592"/>
            <a:ext cx="14705439" cy="8938681"/>
          </a:xfrm>
          <a:custGeom>
            <a:avLst/>
            <a:gdLst/>
            <a:ahLst/>
            <a:cxnLst/>
            <a:rect l="l" t="t" r="r" b="b"/>
            <a:pathLst>
              <a:path w="35267" h="21437" extrusionOk="0">
                <a:moveTo>
                  <a:pt x="9647" y="0"/>
                </a:moveTo>
                <a:cubicBezTo>
                  <a:pt x="9051" y="0"/>
                  <a:pt x="8458" y="50"/>
                  <a:pt x="7876" y="157"/>
                </a:cubicBezTo>
                <a:cubicBezTo>
                  <a:pt x="5114" y="681"/>
                  <a:pt x="2845" y="2609"/>
                  <a:pt x="2586" y="5187"/>
                </a:cubicBezTo>
                <a:cubicBezTo>
                  <a:pt x="2453" y="6344"/>
                  <a:pt x="3717" y="8423"/>
                  <a:pt x="3319" y="9529"/>
                </a:cubicBezTo>
                <a:cubicBezTo>
                  <a:pt x="2927" y="10635"/>
                  <a:pt x="1" y="14086"/>
                  <a:pt x="83" y="16696"/>
                </a:cubicBezTo>
                <a:cubicBezTo>
                  <a:pt x="159" y="19300"/>
                  <a:pt x="822" y="20090"/>
                  <a:pt x="1770" y="21436"/>
                </a:cubicBezTo>
                <a:lnTo>
                  <a:pt x="32682" y="21436"/>
                </a:lnTo>
                <a:cubicBezTo>
                  <a:pt x="33263" y="20090"/>
                  <a:pt x="33737" y="19009"/>
                  <a:pt x="33055" y="17246"/>
                </a:cubicBezTo>
                <a:cubicBezTo>
                  <a:pt x="32499" y="15849"/>
                  <a:pt x="34003" y="14693"/>
                  <a:pt x="34578" y="13378"/>
                </a:cubicBezTo>
                <a:cubicBezTo>
                  <a:pt x="35077" y="12215"/>
                  <a:pt x="35267" y="10825"/>
                  <a:pt x="35134" y="9529"/>
                </a:cubicBezTo>
                <a:cubicBezTo>
                  <a:pt x="34951" y="7823"/>
                  <a:pt x="34129" y="6085"/>
                  <a:pt x="32707" y="4821"/>
                </a:cubicBezTo>
                <a:cubicBezTo>
                  <a:pt x="30980" y="3333"/>
                  <a:pt x="28580" y="2711"/>
                  <a:pt x="26205" y="2711"/>
                </a:cubicBezTo>
                <a:cubicBezTo>
                  <a:pt x="25503" y="2711"/>
                  <a:pt x="24804" y="2766"/>
                  <a:pt x="24125" y="2868"/>
                </a:cubicBezTo>
                <a:cubicBezTo>
                  <a:pt x="23050" y="3027"/>
                  <a:pt x="22000" y="3286"/>
                  <a:pt x="20916" y="3286"/>
                </a:cubicBezTo>
                <a:cubicBezTo>
                  <a:pt x="20750" y="3286"/>
                  <a:pt x="20583" y="3280"/>
                  <a:pt x="20415" y="3266"/>
                </a:cubicBezTo>
                <a:cubicBezTo>
                  <a:pt x="18544" y="3108"/>
                  <a:pt x="16939" y="2078"/>
                  <a:pt x="15251" y="1313"/>
                </a:cubicBezTo>
                <a:cubicBezTo>
                  <a:pt x="13502" y="513"/>
                  <a:pt x="11559" y="0"/>
                  <a:pt x="9647" y="0"/>
                </a:cubicBez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95" name="Google Shape;295;p11"/>
          <p:cNvSpPr txBox="1">
            <a:spLocks noGrp="1"/>
          </p:cNvSpPr>
          <p:nvPr>
            <p:ph type="body" idx="1"/>
          </p:nvPr>
        </p:nvSpPr>
        <p:spPr>
          <a:xfrm>
            <a:off x="960000" y="3522605"/>
            <a:ext cx="102720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400"/>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296" name="Google Shape;296;p11"/>
          <p:cNvSpPr/>
          <p:nvPr/>
        </p:nvSpPr>
        <p:spPr>
          <a:xfrm rot="-6026263">
            <a:off x="8566082" y="5727667"/>
            <a:ext cx="2944265" cy="2886663"/>
          </a:xfrm>
          <a:custGeom>
            <a:avLst/>
            <a:gdLst/>
            <a:ahLst/>
            <a:cxnLst/>
            <a:rect l="l" t="t" r="r" b="b"/>
            <a:pathLst>
              <a:path w="5941" h="5825" extrusionOk="0">
                <a:moveTo>
                  <a:pt x="3762" y="1"/>
                </a:moveTo>
                <a:cubicBezTo>
                  <a:pt x="3403" y="1"/>
                  <a:pt x="2991" y="63"/>
                  <a:pt x="2534" y="222"/>
                </a:cubicBezTo>
                <a:cubicBezTo>
                  <a:pt x="2004" y="394"/>
                  <a:pt x="1415" y="595"/>
                  <a:pt x="855" y="1715"/>
                </a:cubicBezTo>
                <a:cubicBezTo>
                  <a:pt x="560" y="2289"/>
                  <a:pt x="1" y="3162"/>
                  <a:pt x="1" y="4047"/>
                </a:cubicBezTo>
                <a:cubicBezTo>
                  <a:pt x="1" y="4747"/>
                  <a:pt x="1931" y="5824"/>
                  <a:pt x="3281" y="5824"/>
                </a:cubicBezTo>
                <a:cubicBezTo>
                  <a:pt x="3606" y="5824"/>
                  <a:pt x="3897" y="5762"/>
                  <a:pt x="4120" y="5617"/>
                </a:cubicBezTo>
                <a:cubicBezTo>
                  <a:pt x="5269" y="4856"/>
                  <a:pt x="5426" y="4450"/>
                  <a:pt x="5612" y="3923"/>
                </a:cubicBezTo>
                <a:cubicBezTo>
                  <a:pt x="5829" y="3349"/>
                  <a:pt x="5941" y="1125"/>
                  <a:pt x="5254" y="487"/>
                </a:cubicBezTo>
                <a:cubicBezTo>
                  <a:pt x="5004" y="257"/>
                  <a:pt x="4490" y="1"/>
                  <a:pt x="3762" y="1"/>
                </a:cubicBez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97" name="Google Shape;297;p11"/>
          <p:cNvSpPr/>
          <p:nvPr/>
        </p:nvSpPr>
        <p:spPr>
          <a:xfrm rot="1052058">
            <a:off x="11077707" y="5169681"/>
            <a:ext cx="873701" cy="856624"/>
          </a:xfrm>
          <a:custGeom>
            <a:avLst/>
            <a:gdLst/>
            <a:ahLst/>
            <a:cxnLst/>
            <a:rect l="l" t="t" r="r" b="b"/>
            <a:pathLst>
              <a:path w="5941" h="5825" extrusionOk="0">
                <a:moveTo>
                  <a:pt x="3762" y="1"/>
                </a:moveTo>
                <a:cubicBezTo>
                  <a:pt x="3403" y="1"/>
                  <a:pt x="2991" y="63"/>
                  <a:pt x="2534" y="222"/>
                </a:cubicBezTo>
                <a:cubicBezTo>
                  <a:pt x="2004" y="394"/>
                  <a:pt x="1415" y="595"/>
                  <a:pt x="855" y="1715"/>
                </a:cubicBezTo>
                <a:cubicBezTo>
                  <a:pt x="560" y="2289"/>
                  <a:pt x="1" y="3162"/>
                  <a:pt x="1" y="4047"/>
                </a:cubicBezTo>
                <a:cubicBezTo>
                  <a:pt x="1" y="4747"/>
                  <a:pt x="1931" y="5824"/>
                  <a:pt x="3281" y="5824"/>
                </a:cubicBezTo>
                <a:cubicBezTo>
                  <a:pt x="3606" y="5824"/>
                  <a:pt x="3897" y="5762"/>
                  <a:pt x="4120" y="5617"/>
                </a:cubicBezTo>
                <a:cubicBezTo>
                  <a:pt x="5269" y="4856"/>
                  <a:pt x="5426" y="4450"/>
                  <a:pt x="5612" y="3923"/>
                </a:cubicBezTo>
                <a:cubicBezTo>
                  <a:pt x="5829" y="3349"/>
                  <a:pt x="5941" y="1125"/>
                  <a:pt x="5254" y="487"/>
                </a:cubicBezTo>
                <a:cubicBezTo>
                  <a:pt x="5004" y="257"/>
                  <a:pt x="4490" y="1"/>
                  <a:pt x="3762" y="1"/>
                </a:cubicBez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98" name="Google Shape;298;p11"/>
          <p:cNvGrpSpPr/>
          <p:nvPr/>
        </p:nvGrpSpPr>
        <p:grpSpPr>
          <a:xfrm>
            <a:off x="959999" y="364558"/>
            <a:ext cx="989165" cy="1124276"/>
            <a:chOff x="5912600" y="3521075"/>
            <a:chExt cx="50150" cy="57000"/>
          </a:xfrm>
        </p:grpSpPr>
        <p:sp>
          <p:nvSpPr>
            <p:cNvPr id="299" name="Google Shape;299;p11"/>
            <p:cNvSpPr/>
            <p:nvPr/>
          </p:nvSpPr>
          <p:spPr>
            <a:xfrm>
              <a:off x="5935850" y="3570675"/>
              <a:ext cx="8975" cy="7400"/>
            </a:xfrm>
            <a:custGeom>
              <a:avLst/>
              <a:gdLst/>
              <a:ahLst/>
              <a:cxnLst/>
              <a:rect l="l" t="t" r="r" b="b"/>
              <a:pathLst>
                <a:path w="359" h="296" extrusionOk="0">
                  <a:moveTo>
                    <a:pt x="187" y="0"/>
                  </a:moveTo>
                  <a:cubicBezTo>
                    <a:pt x="127" y="0"/>
                    <a:pt x="79" y="30"/>
                    <a:pt x="49" y="79"/>
                  </a:cubicBezTo>
                  <a:cubicBezTo>
                    <a:pt x="1" y="172"/>
                    <a:pt x="64" y="295"/>
                    <a:pt x="187" y="295"/>
                  </a:cubicBezTo>
                  <a:cubicBezTo>
                    <a:pt x="236" y="295"/>
                    <a:pt x="280" y="265"/>
                    <a:pt x="314" y="217"/>
                  </a:cubicBezTo>
                  <a:cubicBezTo>
                    <a:pt x="359" y="109"/>
                    <a:pt x="299" y="0"/>
                    <a:pt x="1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11"/>
            <p:cNvSpPr/>
            <p:nvPr/>
          </p:nvSpPr>
          <p:spPr>
            <a:xfrm>
              <a:off x="5941725" y="3521075"/>
              <a:ext cx="8150" cy="7100"/>
            </a:xfrm>
            <a:custGeom>
              <a:avLst/>
              <a:gdLst/>
              <a:ahLst/>
              <a:cxnLst/>
              <a:rect l="l" t="t" r="r" b="b"/>
              <a:pathLst>
                <a:path w="326" h="284" extrusionOk="0">
                  <a:moveTo>
                    <a:pt x="155" y="1"/>
                  </a:moveTo>
                  <a:cubicBezTo>
                    <a:pt x="134" y="1"/>
                    <a:pt x="112" y="5"/>
                    <a:pt x="94" y="11"/>
                  </a:cubicBezTo>
                  <a:cubicBezTo>
                    <a:pt x="1" y="74"/>
                    <a:pt x="1" y="197"/>
                    <a:pt x="79" y="261"/>
                  </a:cubicBezTo>
                  <a:cubicBezTo>
                    <a:pt x="101" y="276"/>
                    <a:pt x="128" y="283"/>
                    <a:pt x="154" y="283"/>
                  </a:cubicBezTo>
                  <a:cubicBezTo>
                    <a:pt x="179" y="283"/>
                    <a:pt x="202" y="276"/>
                    <a:pt x="217" y="261"/>
                  </a:cubicBezTo>
                  <a:cubicBezTo>
                    <a:pt x="310" y="212"/>
                    <a:pt x="325" y="89"/>
                    <a:pt x="232" y="26"/>
                  </a:cubicBezTo>
                  <a:cubicBezTo>
                    <a:pt x="214" y="8"/>
                    <a:pt x="185" y="1"/>
                    <a:pt x="1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11"/>
            <p:cNvSpPr/>
            <p:nvPr/>
          </p:nvSpPr>
          <p:spPr>
            <a:xfrm>
              <a:off x="5953025" y="3559150"/>
              <a:ext cx="9350" cy="8625"/>
            </a:xfrm>
            <a:custGeom>
              <a:avLst/>
              <a:gdLst/>
              <a:ahLst/>
              <a:cxnLst/>
              <a:rect l="l" t="t" r="r" b="b"/>
              <a:pathLst>
                <a:path w="374" h="345" extrusionOk="0">
                  <a:moveTo>
                    <a:pt x="194" y="0"/>
                  </a:moveTo>
                  <a:cubicBezTo>
                    <a:pt x="154" y="0"/>
                    <a:pt x="113" y="14"/>
                    <a:pt x="78" y="44"/>
                  </a:cubicBezTo>
                  <a:cubicBezTo>
                    <a:pt x="15" y="88"/>
                    <a:pt x="0" y="152"/>
                    <a:pt x="15" y="230"/>
                  </a:cubicBezTo>
                  <a:cubicBezTo>
                    <a:pt x="44" y="301"/>
                    <a:pt x="115" y="344"/>
                    <a:pt x="186" y="344"/>
                  </a:cubicBezTo>
                  <a:cubicBezTo>
                    <a:pt x="224" y="344"/>
                    <a:pt x="262" y="332"/>
                    <a:pt x="295" y="305"/>
                  </a:cubicBezTo>
                  <a:cubicBezTo>
                    <a:pt x="358" y="260"/>
                    <a:pt x="373" y="182"/>
                    <a:pt x="358" y="118"/>
                  </a:cubicBezTo>
                  <a:cubicBezTo>
                    <a:pt x="328" y="41"/>
                    <a:pt x="262" y="0"/>
                    <a:pt x="194"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11"/>
            <p:cNvSpPr/>
            <p:nvPr/>
          </p:nvSpPr>
          <p:spPr>
            <a:xfrm>
              <a:off x="5914125" y="3525675"/>
              <a:ext cx="8975" cy="8825"/>
            </a:xfrm>
            <a:custGeom>
              <a:avLst/>
              <a:gdLst/>
              <a:ahLst/>
              <a:cxnLst/>
              <a:rect l="l" t="t" r="r" b="b"/>
              <a:pathLst>
                <a:path w="359" h="353" extrusionOk="0">
                  <a:moveTo>
                    <a:pt x="177" y="0"/>
                  </a:moveTo>
                  <a:cubicBezTo>
                    <a:pt x="155" y="0"/>
                    <a:pt x="132" y="4"/>
                    <a:pt x="108" y="13"/>
                  </a:cubicBezTo>
                  <a:cubicBezTo>
                    <a:pt x="49" y="43"/>
                    <a:pt x="0" y="107"/>
                    <a:pt x="0" y="185"/>
                  </a:cubicBezTo>
                  <a:cubicBezTo>
                    <a:pt x="12" y="283"/>
                    <a:pt x="83" y="352"/>
                    <a:pt x="175" y="352"/>
                  </a:cubicBezTo>
                  <a:cubicBezTo>
                    <a:pt x="199" y="352"/>
                    <a:pt x="224" y="348"/>
                    <a:pt x="250" y="338"/>
                  </a:cubicBezTo>
                  <a:cubicBezTo>
                    <a:pt x="310" y="323"/>
                    <a:pt x="358" y="245"/>
                    <a:pt x="358" y="185"/>
                  </a:cubicBezTo>
                  <a:cubicBezTo>
                    <a:pt x="358" y="81"/>
                    <a:pt x="276" y="0"/>
                    <a:pt x="17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3" name="Google Shape;303;p11"/>
            <p:cNvSpPr/>
            <p:nvPr/>
          </p:nvSpPr>
          <p:spPr>
            <a:xfrm>
              <a:off x="5912600" y="3559725"/>
              <a:ext cx="5375" cy="4400"/>
            </a:xfrm>
            <a:custGeom>
              <a:avLst/>
              <a:gdLst/>
              <a:ahLst/>
              <a:cxnLst/>
              <a:rect l="l" t="t" r="r" b="b"/>
              <a:pathLst>
                <a:path w="215" h="176" extrusionOk="0">
                  <a:moveTo>
                    <a:pt x="106" y="0"/>
                  </a:moveTo>
                  <a:cubicBezTo>
                    <a:pt x="39" y="0"/>
                    <a:pt x="1" y="71"/>
                    <a:pt x="31" y="129"/>
                  </a:cubicBezTo>
                  <a:cubicBezTo>
                    <a:pt x="46" y="144"/>
                    <a:pt x="61" y="174"/>
                    <a:pt x="91" y="174"/>
                  </a:cubicBezTo>
                  <a:cubicBezTo>
                    <a:pt x="98" y="175"/>
                    <a:pt x="104" y="175"/>
                    <a:pt x="111" y="175"/>
                  </a:cubicBezTo>
                  <a:cubicBezTo>
                    <a:pt x="177" y="175"/>
                    <a:pt x="215" y="107"/>
                    <a:pt x="184" y="36"/>
                  </a:cubicBezTo>
                  <a:cubicBezTo>
                    <a:pt x="169" y="21"/>
                    <a:pt x="154" y="2"/>
                    <a:pt x="125" y="2"/>
                  </a:cubicBezTo>
                  <a:cubicBezTo>
                    <a:pt x="118" y="1"/>
                    <a:pt x="112" y="0"/>
                    <a:pt x="106"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4" name="Google Shape;304;p11"/>
            <p:cNvSpPr/>
            <p:nvPr/>
          </p:nvSpPr>
          <p:spPr>
            <a:xfrm>
              <a:off x="5958425" y="3546425"/>
              <a:ext cx="4325" cy="4625"/>
            </a:xfrm>
            <a:custGeom>
              <a:avLst/>
              <a:gdLst/>
              <a:ahLst/>
              <a:cxnLst/>
              <a:rect l="l" t="t" r="r" b="b"/>
              <a:pathLst>
                <a:path w="173" h="185" extrusionOk="0">
                  <a:moveTo>
                    <a:pt x="87" y="0"/>
                  </a:moveTo>
                  <a:cubicBezTo>
                    <a:pt x="44" y="0"/>
                    <a:pt x="1" y="33"/>
                    <a:pt x="1" y="86"/>
                  </a:cubicBezTo>
                  <a:cubicBezTo>
                    <a:pt x="1" y="116"/>
                    <a:pt x="1" y="131"/>
                    <a:pt x="15" y="161"/>
                  </a:cubicBezTo>
                  <a:cubicBezTo>
                    <a:pt x="36" y="177"/>
                    <a:pt x="59" y="184"/>
                    <a:pt x="80" y="184"/>
                  </a:cubicBezTo>
                  <a:cubicBezTo>
                    <a:pt x="124" y="184"/>
                    <a:pt x="162" y="154"/>
                    <a:pt x="172" y="101"/>
                  </a:cubicBezTo>
                  <a:cubicBezTo>
                    <a:pt x="172" y="68"/>
                    <a:pt x="172" y="53"/>
                    <a:pt x="142" y="23"/>
                  </a:cubicBezTo>
                  <a:cubicBezTo>
                    <a:pt x="127" y="7"/>
                    <a:pt x="107" y="0"/>
                    <a:pt x="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11"/>
            <p:cNvSpPr/>
            <p:nvPr/>
          </p:nvSpPr>
          <p:spPr>
            <a:xfrm>
              <a:off x="5914875" y="3531375"/>
              <a:ext cx="42450" cy="35900"/>
            </a:xfrm>
            <a:custGeom>
              <a:avLst/>
              <a:gdLst/>
              <a:ahLst/>
              <a:cxnLst/>
              <a:rect l="l" t="t" r="r" b="b"/>
              <a:pathLst>
                <a:path w="1698" h="1436" extrusionOk="0">
                  <a:moveTo>
                    <a:pt x="866" y="1"/>
                  </a:moveTo>
                  <a:cubicBezTo>
                    <a:pt x="571" y="1"/>
                    <a:pt x="308" y="170"/>
                    <a:pt x="187" y="438"/>
                  </a:cubicBezTo>
                  <a:cubicBezTo>
                    <a:pt x="0" y="890"/>
                    <a:pt x="299" y="1386"/>
                    <a:pt x="795" y="1434"/>
                  </a:cubicBezTo>
                  <a:cubicBezTo>
                    <a:pt x="807" y="1435"/>
                    <a:pt x="819" y="1435"/>
                    <a:pt x="830" y="1435"/>
                  </a:cubicBezTo>
                  <a:cubicBezTo>
                    <a:pt x="1113" y="1435"/>
                    <a:pt x="1389" y="1266"/>
                    <a:pt x="1493" y="998"/>
                  </a:cubicBezTo>
                  <a:cubicBezTo>
                    <a:pt x="1698" y="546"/>
                    <a:pt x="1384" y="50"/>
                    <a:pt x="903" y="2"/>
                  </a:cubicBezTo>
                  <a:cubicBezTo>
                    <a:pt x="891" y="1"/>
                    <a:pt x="878" y="1"/>
                    <a:pt x="86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11"/>
            <p:cNvSpPr/>
            <p:nvPr/>
          </p:nvSpPr>
          <p:spPr>
            <a:xfrm>
              <a:off x="5920000" y="3548950"/>
              <a:ext cx="6175" cy="5425"/>
            </a:xfrm>
            <a:custGeom>
              <a:avLst/>
              <a:gdLst/>
              <a:ahLst/>
              <a:cxnLst/>
              <a:rect l="l" t="t" r="r" b="b"/>
              <a:pathLst>
                <a:path w="247" h="217" extrusionOk="0">
                  <a:moveTo>
                    <a:pt x="0" y="0"/>
                  </a:moveTo>
                  <a:lnTo>
                    <a:pt x="0" y="217"/>
                  </a:lnTo>
                  <a:lnTo>
                    <a:pt x="247" y="217"/>
                  </a:lnTo>
                  <a:lnTo>
                    <a:pt x="247" y="0"/>
                  </a:ln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7" name="Google Shape;307;p11"/>
            <p:cNvSpPr/>
            <p:nvPr/>
          </p:nvSpPr>
          <p:spPr>
            <a:xfrm>
              <a:off x="5921125" y="3551275"/>
              <a:ext cx="3100" cy="3100"/>
            </a:xfrm>
            <a:custGeom>
              <a:avLst/>
              <a:gdLst/>
              <a:ahLst/>
              <a:cxnLst/>
              <a:rect l="l" t="t" r="r" b="b"/>
              <a:pathLst>
                <a:path w="124" h="124" extrusionOk="0">
                  <a:moveTo>
                    <a:pt x="63" y="0"/>
                  </a:moveTo>
                  <a:cubicBezTo>
                    <a:pt x="30" y="0"/>
                    <a:pt x="15" y="15"/>
                    <a:pt x="0" y="45"/>
                  </a:cubicBezTo>
                  <a:cubicBezTo>
                    <a:pt x="0" y="79"/>
                    <a:pt x="15" y="109"/>
                    <a:pt x="49" y="124"/>
                  </a:cubicBezTo>
                  <a:lnTo>
                    <a:pt x="63" y="124"/>
                  </a:lnTo>
                  <a:cubicBezTo>
                    <a:pt x="93" y="124"/>
                    <a:pt x="123" y="109"/>
                    <a:pt x="123" y="79"/>
                  </a:cubicBezTo>
                  <a:cubicBezTo>
                    <a:pt x="123" y="45"/>
                    <a:pt x="108" y="15"/>
                    <a:pt x="78"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8" name="Google Shape;308;p11"/>
            <p:cNvSpPr/>
            <p:nvPr/>
          </p:nvSpPr>
          <p:spPr>
            <a:xfrm>
              <a:off x="5923075" y="3555925"/>
              <a:ext cx="3950" cy="3125"/>
            </a:xfrm>
            <a:custGeom>
              <a:avLst/>
              <a:gdLst/>
              <a:ahLst/>
              <a:cxnLst/>
              <a:rect l="l" t="t" r="r" b="b"/>
              <a:pathLst>
                <a:path w="158" h="125" extrusionOk="0">
                  <a:moveTo>
                    <a:pt x="64" y="1"/>
                  </a:moveTo>
                  <a:cubicBezTo>
                    <a:pt x="15" y="16"/>
                    <a:pt x="0" y="61"/>
                    <a:pt x="30" y="109"/>
                  </a:cubicBezTo>
                  <a:cubicBezTo>
                    <a:pt x="45" y="109"/>
                    <a:pt x="64" y="124"/>
                    <a:pt x="79" y="124"/>
                  </a:cubicBezTo>
                  <a:cubicBezTo>
                    <a:pt x="79" y="124"/>
                    <a:pt x="94" y="124"/>
                    <a:pt x="94" y="109"/>
                  </a:cubicBezTo>
                  <a:cubicBezTo>
                    <a:pt x="138" y="109"/>
                    <a:pt x="157" y="46"/>
                    <a:pt x="124" y="16"/>
                  </a:cubicBezTo>
                  <a:cubicBezTo>
                    <a:pt x="109" y="1"/>
                    <a:pt x="94" y="1"/>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11"/>
            <p:cNvSpPr/>
            <p:nvPr/>
          </p:nvSpPr>
          <p:spPr>
            <a:xfrm>
              <a:off x="5926525" y="3546975"/>
              <a:ext cx="7850" cy="7400"/>
            </a:xfrm>
            <a:custGeom>
              <a:avLst/>
              <a:gdLst/>
              <a:ahLst/>
              <a:cxnLst/>
              <a:rect l="l" t="t" r="r" b="b"/>
              <a:pathLst>
                <a:path w="314" h="296" extrusionOk="0">
                  <a:moveTo>
                    <a:pt x="157" y="1"/>
                  </a:moveTo>
                  <a:cubicBezTo>
                    <a:pt x="94" y="1"/>
                    <a:pt x="34" y="46"/>
                    <a:pt x="19" y="109"/>
                  </a:cubicBezTo>
                  <a:cubicBezTo>
                    <a:pt x="0" y="187"/>
                    <a:pt x="49" y="266"/>
                    <a:pt x="127" y="296"/>
                  </a:cubicBezTo>
                  <a:lnTo>
                    <a:pt x="157" y="296"/>
                  </a:lnTo>
                  <a:cubicBezTo>
                    <a:pt x="221" y="296"/>
                    <a:pt x="280" y="251"/>
                    <a:pt x="299" y="187"/>
                  </a:cubicBezTo>
                  <a:cubicBezTo>
                    <a:pt x="314" y="109"/>
                    <a:pt x="265" y="16"/>
                    <a:pt x="187"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11"/>
            <p:cNvSpPr/>
            <p:nvPr/>
          </p:nvSpPr>
          <p:spPr>
            <a:xfrm>
              <a:off x="5933150" y="3555100"/>
              <a:ext cx="12525" cy="8975"/>
            </a:xfrm>
            <a:custGeom>
              <a:avLst/>
              <a:gdLst/>
              <a:ahLst/>
              <a:cxnLst/>
              <a:rect l="l" t="t" r="r" b="b"/>
              <a:pathLst>
                <a:path w="501" h="359" extrusionOk="0">
                  <a:moveTo>
                    <a:pt x="221" y="0"/>
                  </a:moveTo>
                  <a:cubicBezTo>
                    <a:pt x="127" y="0"/>
                    <a:pt x="49" y="49"/>
                    <a:pt x="34" y="127"/>
                  </a:cubicBezTo>
                  <a:cubicBezTo>
                    <a:pt x="0" y="221"/>
                    <a:pt x="79" y="329"/>
                    <a:pt x="202" y="359"/>
                  </a:cubicBezTo>
                  <a:lnTo>
                    <a:pt x="265" y="359"/>
                  </a:lnTo>
                  <a:cubicBezTo>
                    <a:pt x="359" y="359"/>
                    <a:pt x="452" y="314"/>
                    <a:pt x="467" y="235"/>
                  </a:cubicBezTo>
                  <a:lnTo>
                    <a:pt x="467" y="235"/>
                  </a:lnTo>
                  <a:cubicBezTo>
                    <a:pt x="452" y="280"/>
                    <a:pt x="407" y="299"/>
                    <a:pt x="359" y="299"/>
                  </a:cubicBezTo>
                  <a:lnTo>
                    <a:pt x="329" y="299"/>
                  </a:lnTo>
                  <a:cubicBezTo>
                    <a:pt x="265" y="280"/>
                    <a:pt x="221" y="235"/>
                    <a:pt x="235" y="172"/>
                  </a:cubicBezTo>
                  <a:cubicBezTo>
                    <a:pt x="250" y="127"/>
                    <a:pt x="280" y="112"/>
                    <a:pt x="344" y="112"/>
                  </a:cubicBezTo>
                  <a:lnTo>
                    <a:pt x="373" y="112"/>
                  </a:lnTo>
                  <a:cubicBezTo>
                    <a:pt x="437" y="127"/>
                    <a:pt x="482" y="187"/>
                    <a:pt x="467" y="235"/>
                  </a:cubicBezTo>
                  <a:cubicBezTo>
                    <a:pt x="500" y="142"/>
                    <a:pt x="407" y="34"/>
                    <a:pt x="295"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11"/>
            <p:cNvSpPr/>
            <p:nvPr/>
          </p:nvSpPr>
          <p:spPr>
            <a:xfrm>
              <a:off x="5938650" y="3557900"/>
              <a:ext cx="6550" cy="4675"/>
            </a:xfrm>
            <a:custGeom>
              <a:avLst/>
              <a:gdLst/>
              <a:ahLst/>
              <a:cxnLst/>
              <a:rect l="l" t="t" r="r" b="b"/>
              <a:pathLst>
                <a:path w="262" h="187" extrusionOk="0">
                  <a:moveTo>
                    <a:pt x="124" y="0"/>
                  </a:moveTo>
                  <a:cubicBezTo>
                    <a:pt x="60" y="0"/>
                    <a:pt x="30" y="15"/>
                    <a:pt x="15" y="60"/>
                  </a:cubicBezTo>
                  <a:cubicBezTo>
                    <a:pt x="1" y="123"/>
                    <a:pt x="45" y="168"/>
                    <a:pt x="109" y="187"/>
                  </a:cubicBezTo>
                  <a:lnTo>
                    <a:pt x="139" y="187"/>
                  </a:lnTo>
                  <a:cubicBezTo>
                    <a:pt x="187" y="187"/>
                    <a:pt x="232" y="168"/>
                    <a:pt x="247" y="123"/>
                  </a:cubicBezTo>
                  <a:cubicBezTo>
                    <a:pt x="262" y="75"/>
                    <a:pt x="217" y="15"/>
                    <a:pt x="153"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11"/>
            <p:cNvSpPr/>
            <p:nvPr/>
          </p:nvSpPr>
          <p:spPr>
            <a:xfrm>
              <a:off x="5922325" y="3539975"/>
              <a:ext cx="5425" cy="4325"/>
            </a:xfrm>
            <a:custGeom>
              <a:avLst/>
              <a:gdLst/>
              <a:ahLst/>
              <a:cxnLst/>
              <a:rect l="l" t="t" r="r" b="b"/>
              <a:pathLst>
                <a:path w="217" h="173" extrusionOk="0">
                  <a:moveTo>
                    <a:pt x="109" y="1"/>
                  </a:moveTo>
                  <a:cubicBezTo>
                    <a:pt x="60" y="1"/>
                    <a:pt x="15" y="16"/>
                    <a:pt x="1" y="64"/>
                  </a:cubicBezTo>
                  <a:cubicBezTo>
                    <a:pt x="1" y="109"/>
                    <a:pt x="30" y="158"/>
                    <a:pt x="94" y="173"/>
                  </a:cubicBezTo>
                  <a:lnTo>
                    <a:pt x="109" y="173"/>
                  </a:lnTo>
                  <a:cubicBezTo>
                    <a:pt x="154" y="173"/>
                    <a:pt x="202" y="158"/>
                    <a:pt x="202" y="109"/>
                  </a:cubicBezTo>
                  <a:cubicBezTo>
                    <a:pt x="217" y="64"/>
                    <a:pt x="187" y="16"/>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11"/>
            <p:cNvSpPr/>
            <p:nvPr/>
          </p:nvSpPr>
          <p:spPr>
            <a:xfrm>
              <a:off x="5946400" y="3541575"/>
              <a:ext cx="3475" cy="2725"/>
            </a:xfrm>
            <a:custGeom>
              <a:avLst/>
              <a:gdLst/>
              <a:ahLst/>
              <a:cxnLst/>
              <a:rect l="l" t="t" r="r" b="b"/>
              <a:pathLst>
                <a:path w="139" h="109" extrusionOk="0">
                  <a:moveTo>
                    <a:pt x="64" y="0"/>
                  </a:moveTo>
                  <a:cubicBezTo>
                    <a:pt x="45" y="0"/>
                    <a:pt x="15" y="15"/>
                    <a:pt x="15" y="45"/>
                  </a:cubicBezTo>
                  <a:cubicBezTo>
                    <a:pt x="0" y="60"/>
                    <a:pt x="30" y="94"/>
                    <a:pt x="64" y="109"/>
                  </a:cubicBezTo>
                  <a:lnTo>
                    <a:pt x="79" y="109"/>
                  </a:lnTo>
                  <a:cubicBezTo>
                    <a:pt x="108" y="109"/>
                    <a:pt x="123" y="94"/>
                    <a:pt x="123" y="75"/>
                  </a:cubicBezTo>
                  <a:cubicBezTo>
                    <a:pt x="138" y="45"/>
                    <a:pt x="123" y="15"/>
                    <a:pt x="79" y="15"/>
                  </a:cubicBezTo>
                  <a:cubicBezTo>
                    <a:pt x="79" y="0"/>
                    <a:pt x="79" y="0"/>
                    <a:pt x="6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11"/>
            <p:cNvSpPr/>
            <p:nvPr/>
          </p:nvSpPr>
          <p:spPr>
            <a:xfrm>
              <a:off x="5929700" y="3538400"/>
              <a:ext cx="3475" cy="2725"/>
            </a:xfrm>
            <a:custGeom>
              <a:avLst/>
              <a:gdLst/>
              <a:ahLst/>
              <a:cxnLst/>
              <a:rect l="l" t="t" r="r" b="b"/>
              <a:pathLst>
                <a:path w="139" h="109" extrusionOk="0">
                  <a:moveTo>
                    <a:pt x="60" y="1"/>
                  </a:moveTo>
                  <a:cubicBezTo>
                    <a:pt x="30" y="1"/>
                    <a:pt x="15" y="15"/>
                    <a:pt x="15" y="34"/>
                  </a:cubicBezTo>
                  <a:cubicBezTo>
                    <a:pt x="0" y="64"/>
                    <a:pt x="15" y="94"/>
                    <a:pt x="60" y="109"/>
                  </a:cubicBezTo>
                  <a:lnTo>
                    <a:pt x="79" y="109"/>
                  </a:lnTo>
                  <a:cubicBezTo>
                    <a:pt x="94" y="109"/>
                    <a:pt x="123" y="94"/>
                    <a:pt x="123" y="64"/>
                  </a:cubicBezTo>
                  <a:cubicBezTo>
                    <a:pt x="138" y="49"/>
                    <a:pt x="109" y="15"/>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Four columns">
  <p:cSld name="CUSTOM_8">
    <p:spTree>
      <p:nvGrpSpPr>
        <p:cNvPr id="1" name="Shape 403"/>
        <p:cNvGrpSpPr/>
        <p:nvPr/>
      </p:nvGrpSpPr>
      <p:grpSpPr>
        <a:xfrm>
          <a:off x="0" y="0"/>
          <a:ext cx="0" cy="0"/>
          <a:chOff x="0" y="0"/>
          <a:chExt cx="0" cy="0"/>
        </a:xfrm>
      </p:grpSpPr>
      <p:sp>
        <p:nvSpPr>
          <p:cNvPr id="404" name="Google Shape;404;p1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405" name="Google Shape;405;p15"/>
          <p:cNvSpPr txBox="1">
            <a:spLocks noGrp="1"/>
          </p:cNvSpPr>
          <p:nvPr>
            <p:ph type="subTitle" idx="1"/>
          </p:nvPr>
        </p:nvSpPr>
        <p:spPr>
          <a:xfrm>
            <a:off x="2607355" y="3199633"/>
            <a:ext cx="3145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6" name="Google Shape;406;p15"/>
          <p:cNvSpPr txBox="1">
            <a:spLocks noGrp="1"/>
          </p:cNvSpPr>
          <p:nvPr>
            <p:ph type="title" idx="2"/>
          </p:nvPr>
        </p:nvSpPr>
        <p:spPr>
          <a:xfrm>
            <a:off x="2782155" y="2897167"/>
            <a:ext cx="2796000" cy="3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rtl="0">
              <a:spcBef>
                <a:spcPts val="0"/>
              </a:spcBef>
              <a:spcAft>
                <a:spcPts val="0"/>
              </a:spcAft>
              <a:buSzPts val="2800"/>
              <a:buFont typeface="Mukta"/>
              <a:buNone/>
              <a:defRPr>
                <a:latin typeface="Mukta"/>
                <a:ea typeface="Mukta"/>
                <a:cs typeface="Mukta"/>
                <a:sym typeface="Mukta"/>
              </a:defRPr>
            </a:lvl2pPr>
            <a:lvl3pPr lvl="2" rtl="0">
              <a:spcBef>
                <a:spcPts val="0"/>
              </a:spcBef>
              <a:spcAft>
                <a:spcPts val="0"/>
              </a:spcAft>
              <a:buSzPts val="2800"/>
              <a:buFont typeface="Mukta"/>
              <a:buNone/>
              <a:defRPr>
                <a:latin typeface="Mukta"/>
                <a:ea typeface="Mukta"/>
                <a:cs typeface="Mukta"/>
                <a:sym typeface="Mukta"/>
              </a:defRPr>
            </a:lvl3pPr>
            <a:lvl4pPr lvl="3" rtl="0">
              <a:spcBef>
                <a:spcPts val="0"/>
              </a:spcBef>
              <a:spcAft>
                <a:spcPts val="0"/>
              </a:spcAft>
              <a:buSzPts val="2800"/>
              <a:buFont typeface="Mukta"/>
              <a:buNone/>
              <a:defRPr>
                <a:latin typeface="Mukta"/>
                <a:ea typeface="Mukta"/>
                <a:cs typeface="Mukta"/>
                <a:sym typeface="Mukta"/>
              </a:defRPr>
            </a:lvl4pPr>
            <a:lvl5pPr lvl="4" rtl="0">
              <a:spcBef>
                <a:spcPts val="0"/>
              </a:spcBef>
              <a:spcAft>
                <a:spcPts val="0"/>
              </a:spcAft>
              <a:buSzPts val="2800"/>
              <a:buFont typeface="Mukta"/>
              <a:buNone/>
              <a:defRPr>
                <a:latin typeface="Mukta"/>
                <a:ea typeface="Mukta"/>
                <a:cs typeface="Mukta"/>
                <a:sym typeface="Mukta"/>
              </a:defRPr>
            </a:lvl5pPr>
            <a:lvl6pPr lvl="5" rtl="0">
              <a:spcBef>
                <a:spcPts val="0"/>
              </a:spcBef>
              <a:spcAft>
                <a:spcPts val="0"/>
              </a:spcAft>
              <a:buSzPts val="2800"/>
              <a:buFont typeface="Mukta"/>
              <a:buNone/>
              <a:defRPr>
                <a:latin typeface="Mukta"/>
                <a:ea typeface="Mukta"/>
                <a:cs typeface="Mukta"/>
                <a:sym typeface="Mukta"/>
              </a:defRPr>
            </a:lvl6pPr>
            <a:lvl7pPr lvl="6" rtl="0">
              <a:spcBef>
                <a:spcPts val="0"/>
              </a:spcBef>
              <a:spcAft>
                <a:spcPts val="0"/>
              </a:spcAft>
              <a:buSzPts val="2800"/>
              <a:buFont typeface="Mukta"/>
              <a:buNone/>
              <a:defRPr>
                <a:latin typeface="Mukta"/>
                <a:ea typeface="Mukta"/>
                <a:cs typeface="Mukta"/>
                <a:sym typeface="Mukta"/>
              </a:defRPr>
            </a:lvl7pPr>
            <a:lvl8pPr lvl="7" rtl="0">
              <a:spcBef>
                <a:spcPts val="0"/>
              </a:spcBef>
              <a:spcAft>
                <a:spcPts val="0"/>
              </a:spcAft>
              <a:buSzPts val="2800"/>
              <a:buFont typeface="Mukta"/>
              <a:buNone/>
              <a:defRPr>
                <a:latin typeface="Mukta"/>
                <a:ea typeface="Mukta"/>
                <a:cs typeface="Mukta"/>
                <a:sym typeface="Mukta"/>
              </a:defRPr>
            </a:lvl8pPr>
            <a:lvl9pPr lvl="8" rtl="0">
              <a:spcBef>
                <a:spcPts val="0"/>
              </a:spcBef>
              <a:spcAft>
                <a:spcPts val="0"/>
              </a:spcAft>
              <a:buSzPts val="2800"/>
              <a:buFont typeface="Mukta"/>
              <a:buNone/>
              <a:defRPr>
                <a:latin typeface="Mukta"/>
                <a:ea typeface="Mukta"/>
                <a:cs typeface="Mukta"/>
                <a:sym typeface="Mukta"/>
              </a:defRPr>
            </a:lvl9pPr>
          </a:lstStyle>
          <a:p>
            <a:endParaRPr/>
          </a:p>
        </p:txBody>
      </p:sp>
      <p:sp>
        <p:nvSpPr>
          <p:cNvPr id="407" name="Google Shape;407;p15"/>
          <p:cNvSpPr txBox="1">
            <a:spLocks noGrp="1"/>
          </p:cNvSpPr>
          <p:nvPr>
            <p:ph type="title" idx="3" hasCustomPrompt="1"/>
          </p:nvPr>
        </p:nvSpPr>
        <p:spPr>
          <a:xfrm>
            <a:off x="2921355" y="2129500"/>
            <a:ext cx="25176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Font typeface="Mukta"/>
              <a:buNone/>
              <a:defRPr sz="16000">
                <a:latin typeface="Mukta"/>
                <a:ea typeface="Mukta"/>
                <a:cs typeface="Mukta"/>
                <a:sym typeface="Mukta"/>
              </a:defRPr>
            </a:lvl2pPr>
            <a:lvl3pPr lvl="2" algn="ctr" rtl="0">
              <a:spcBef>
                <a:spcPts val="0"/>
              </a:spcBef>
              <a:spcAft>
                <a:spcPts val="0"/>
              </a:spcAft>
              <a:buSzPts val="12000"/>
              <a:buFont typeface="Mukta"/>
              <a:buNone/>
              <a:defRPr sz="16000">
                <a:latin typeface="Mukta"/>
                <a:ea typeface="Mukta"/>
                <a:cs typeface="Mukta"/>
                <a:sym typeface="Mukta"/>
              </a:defRPr>
            </a:lvl3pPr>
            <a:lvl4pPr lvl="3" algn="ctr" rtl="0">
              <a:spcBef>
                <a:spcPts val="0"/>
              </a:spcBef>
              <a:spcAft>
                <a:spcPts val="0"/>
              </a:spcAft>
              <a:buSzPts val="12000"/>
              <a:buFont typeface="Mukta"/>
              <a:buNone/>
              <a:defRPr sz="16000">
                <a:latin typeface="Mukta"/>
                <a:ea typeface="Mukta"/>
                <a:cs typeface="Mukta"/>
                <a:sym typeface="Mukta"/>
              </a:defRPr>
            </a:lvl4pPr>
            <a:lvl5pPr lvl="4" algn="ctr" rtl="0">
              <a:spcBef>
                <a:spcPts val="0"/>
              </a:spcBef>
              <a:spcAft>
                <a:spcPts val="0"/>
              </a:spcAft>
              <a:buSzPts val="12000"/>
              <a:buFont typeface="Mukta"/>
              <a:buNone/>
              <a:defRPr sz="16000">
                <a:latin typeface="Mukta"/>
                <a:ea typeface="Mukta"/>
                <a:cs typeface="Mukta"/>
                <a:sym typeface="Mukta"/>
              </a:defRPr>
            </a:lvl5pPr>
            <a:lvl6pPr lvl="5" algn="ctr" rtl="0">
              <a:spcBef>
                <a:spcPts val="0"/>
              </a:spcBef>
              <a:spcAft>
                <a:spcPts val="0"/>
              </a:spcAft>
              <a:buSzPts val="12000"/>
              <a:buFont typeface="Mukta"/>
              <a:buNone/>
              <a:defRPr sz="16000">
                <a:latin typeface="Mukta"/>
                <a:ea typeface="Mukta"/>
                <a:cs typeface="Mukta"/>
                <a:sym typeface="Mukta"/>
              </a:defRPr>
            </a:lvl6pPr>
            <a:lvl7pPr lvl="6" algn="ctr" rtl="0">
              <a:spcBef>
                <a:spcPts val="0"/>
              </a:spcBef>
              <a:spcAft>
                <a:spcPts val="0"/>
              </a:spcAft>
              <a:buSzPts val="12000"/>
              <a:buFont typeface="Mukta"/>
              <a:buNone/>
              <a:defRPr sz="16000">
                <a:latin typeface="Mukta"/>
                <a:ea typeface="Mukta"/>
                <a:cs typeface="Mukta"/>
                <a:sym typeface="Mukta"/>
              </a:defRPr>
            </a:lvl7pPr>
            <a:lvl8pPr lvl="7" algn="ctr" rtl="0">
              <a:spcBef>
                <a:spcPts val="0"/>
              </a:spcBef>
              <a:spcAft>
                <a:spcPts val="0"/>
              </a:spcAft>
              <a:buSzPts val="12000"/>
              <a:buFont typeface="Mukta"/>
              <a:buNone/>
              <a:defRPr sz="16000">
                <a:latin typeface="Mukta"/>
                <a:ea typeface="Mukta"/>
                <a:cs typeface="Mukta"/>
                <a:sym typeface="Mukta"/>
              </a:defRPr>
            </a:lvl8pPr>
            <a:lvl9pPr lvl="8" algn="ctr" rtl="0">
              <a:spcBef>
                <a:spcPts val="0"/>
              </a:spcBef>
              <a:spcAft>
                <a:spcPts val="0"/>
              </a:spcAft>
              <a:buSzPts val="12000"/>
              <a:buFont typeface="Mukta"/>
              <a:buNone/>
              <a:defRPr sz="16000">
                <a:latin typeface="Mukta"/>
                <a:ea typeface="Mukta"/>
                <a:cs typeface="Mukta"/>
                <a:sym typeface="Mukta"/>
              </a:defRPr>
            </a:lvl9pPr>
          </a:lstStyle>
          <a:p>
            <a:r>
              <a:t>xx%</a:t>
            </a:r>
          </a:p>
        </p:txBody>
      </p:sp>
      <p:sp>
        <p:nvSpPr>
          <p:cNvPr id="408" name="Google Shape;408;p15"/>
          <p:cNvSpPr txBox="1">
            <a:spLocks noGrp="1"/>
          </p:cNvSpPr>
          <p:nvPr>
            <p:ph type="subTitle" idx="4"/>
          </p:nvPr>
        </p:nvSpPr>
        <p:spPr>
          <a:xfrm>
            <a:off x="6439041" y="3199633"/>
            <a:ext cx="3145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9" name="Google Shape;409;p15"/>
          <p:cNvSpPr txBox="1">
            <a:spLocks noGrp="1"/>
          </p:cNvSpPr>
          <p:nvPr>
            <p:ph type="title" idx="5"/>
          </p:nvPr>
        </p:nvSpPr>
        <p:spPr>
          <a:xfrm>
            <a:off x="6613841" y="2897167"/>
            <a:ext cx="2796000" cy="3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rtl="0">
              <a:spcBef>
                <a:spcPts val="0"/>
              </a:spcBef>
              <a:spcAft>
                <a:spcPts val="0"/>
              </a:spcAft>
              <a:buSzPts val="2800"/>
              <a:buFont typeface="Mukta"/>
              <a:buNone/>
              <a:defRPr>
                <a:latin typeface="Mukta"/>
                <a:ea typeface="Mukta"/>
                <a:cs typeface="Mukta"/>
                <a:sym typeface="Mukta"/>
              </a:defRPr>
            </a:lvl2pPr>
            <a:lvl3pPr lvl="2" rtl="0">
              <a:spcBef>
                <a:spcPts val="0"/>
              </a:spcBef>
              <a:spcAft>
                <a:spcPts val="0"/>
              </a:spcAft>
              <a:buSzPts val="2800"/>
              <a:buFont typeface="Mukta"/>
              <a:buNone/>
              <a:defRPr>
                <a:latin typeface="Mukta"/>
                <a:ea typeface="Mukta"/>
                <a:cs typeface="Mukta"/>
                <a:sym typeface="Mukta"/>
              </a:defRPr>
            </a:lvl3pPr>
            <a:lvl4pPr lvl="3" rtl="0">
              <a:spcBef>
                <a:spcPts val="0"/>
              </a:spcBef>
              <a:spcAft>
                <a:spcPts val="0"/>
              </a:spcAft>
              <a:buSzPts val="2800"/>
              <a:buFont typeface="Mukta"/>
              <a:buNone/>
              <a:defRPr>
                <a:latin typeface="Mukta"/>
                <a:ea typeface="Mukta"/>
                <a:cs typeface="Mukta"/>
                <a:sym typeface="Mukta"/>
              </a:defRPr>
            </a:lvl4pPr>
            <a:lvl5pPr lvl="4" rtl="0">
              <a:spcBef>
                <a:spcPts val="0"/>
              </a:spcBef>
              <a:spcAft>
                <a:spcPts val="0"/>
              </a:spcAft>
              <a:buSzPts val="2800"/>
              <a:buFont typeface="Mukta"/>
              <a:buNone/>
              <a:defRPr>
                <a:latin typeface="Mukta"/>
                <a:ea typeface="Mukta"/>
                <a:cs typeface="Mukta"/>
                <a:sym typeface="Mukta"/>
              </a:defRPr>
            </a:lvl5pPr>
            <a:lvl6pPr lvl="5" rtl="0">
              <a:spcBef>
                <a:spcPts val="0"/>
              </a:spcBef>
              <a:spcAft>
                <a:spcPts val="0"/>
              </a:spcAft>
              <a:buSzPts val="2800"/>
              <a:buFont typeface="Mukta"/>
              <a:buNone/>
              <a:defRPr>
                <a:latin typeface="Mukta"/>
                <a:ea typeface="Mukta"/>
                <a:cs typeface="Mukta"/>
                <a:sym typeface="Mukta"/>
              </a:defRPr>
            </a:lvl6pPr>
            <a:lvl7pPr lvl="6" rtl="0">
              <a:spcBef>
                <a:spcPts val="0"/>
              </a:spcBef>
              <a:spcAft>
                <a:spcPts val="0"/>
              </a:spcAft>
              <a:buSzPts val="2800"/>
              <a:buFont typeface="Mukta"/>
              <a:buNone/>
              <a:defRPr>
                <a:latin typeface="Mukta"/>
                <a:ea typeface="Mukta"/>
                <a:cs typeface="Mukta"/>
                <a:sym typeface="Mukta"/>
              </a:defRPr>
            </a:lvl7pPr>
            <a:lvl8pPr lvl="7" rtl="0">
              <a:spcBef>
                <a:spcPts val="0"/>
              </a:spcBef>
              <a:spcAft>
                <a:spcPts val="0"/>
              </a:spcAft>
              <a:buSzPts val="2800"/>
              <a:buFont typeface="Mukta"/>
              <a:buNone/>
              <a:defRPr>
                <a:latin typeface="Mukta"/>
                <a:ea typeface="Mukta"/>
                <a:cs typeface="Mukta"/>
                <a:sym typeface="Mukta"/>
              </a:defRPr>
            </a:lvl8pPr>
            <a:lvl9pPr lvl="8" rtl="0">
              <a:spcBef>
                <a:spcPts val="0"/>
              </a:spcBef>
              <a:spcAft>
                <a:spcPts val="0"/>
              </a:spcAft>
              <a:buSzPts val="2800"/>
              <a:buFont typeface="Mukta"/>
              <a:buNone/>
              <a:defRPr>
                <a:latin typeface="Mukta"/>
                <a:ea typeface="Mukta"/>
                <a:cs typeface="Mukta"/>
                <a:sym typeface="Mukta"/>
              </a:defRPr>
            </a:lvl9pPr>
          </a:lstStyle>
          <a:p>
            <a:endParaRPr/>
          </a:p>
        </p:txBody>
      </p:sp>
      <p:sp>
        <p:nvSpPr>
          <p:cNvPr id="410" name="Google Shape;410;p15"/>
          <p:cNvSpPr txBox="1">
            <a:spLocks noGrp="1"/>
          </p:cNvSpPr>
          <p:nvPr>
            <p:ph type="title" idx="6" hasCustomPrompt="1"/>
          </p:nvPr>
        </p:nvSpPr>
        <p:spPr>
          <a:xfrm>
            <a:off x="6753041" y="2129500"/>
            <a:ext cx="25176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Font typeface="Mukta"/>
              <a:buNone/>
              <a:defRPr sz="16000">
                <a:latin typeface="Mukta"/>
                <a:ea typeface="Mukta"/>
                <a:cs typeface="Mukta"/>
                <a:sym typeface="Mukta"/>
              </a:defRPr>
            </a:lvl2pPr>
            <a:lvl3pPr lvl="2" algn="ctr" rtl="0">
              <a:spcBef>
                <a:spcPts val="0"/>
              </a:spcBef>
              <a:spcAft>
                <a:spcPts val="0"/>
              </a:spcAft>
              <a:buSzPts val="12000"/>
              <a:buFont typeface="Mukta"/>
              <a:buNone/>
              <a:defRPr sz="16000">
                <a:latin typeface="Mukta"/>
                <a:ea typeface="Mukta"/>
                <a:cs typeface="Mukta"/>
                <a:sym typeface="Mukta"/>
              </a:defRPr>
            </a:lvl3pPr>
            <a:lvl4pPr lvl="3" algn="ctr" rtl="0">
              <a:spcBef>
                <a:spcPts val="0"/>
              </a:spcBef>
              <a:spcAft>
                <a:spcPts val="0"/>
              </a:spcAft>
              <a:buSzPts val="12000"/>
              <a:buFont typeface="Mukta"/>
              <a:buNone/>
              <a:defRPr sz="16000">
                <a:latin typeface="Mukta"/>
                <a:ea typeface="Mukta"/>
                <a:cs typeface="Mukta"/>
                <a:sym typeface="Mukta"/>
              </a:defRPr>
            </a:lvl4pPr>
            <a:lvl5pPr lvl="4" algn="ctr" rtl="0">
              <a:spcBef>
                <a:spcPts val="0"/>
              </a:spcBef>
              <a:spcAft>
                <a:spcPts val="0"/>
              </a:spcAft>
              <a:buSzPts val="12000"/>
              <a:buFont typeface="Mukta"/>
              <a:buNone/>
              <a:defRPr sz="16000">
                <a:latin typeface="Mukta"/>
                <a:ea typeface="Mukta"/>
                <a:cs typeface="Mukta"/>
                <a:sym typeface="Mukta"/>
              </a:defRPr>
            </a:lvl5pPr>
            <a:lvl6pPr lvl="5" algn="ctr" rtl="0">
              <a:spcBef>
                <a:spcPts val="0"/>
              </a:spcBef>
              <a:spcAft>
                <a:spcPts val="0"/>
              </a:spcAft>
              <a:buSzPts val="12000"/>
              <a:buFont typeface="Mukta"/>
              <a:buNone/>
              <a:defRPr sz="16000">
                <a:latin typeface="Mukta"/>
                <a:ea typeface="Mukta"/>
                <a:cs typeface="Mukta"/>
                <a:sym typeface="Mukta"/>
              </a:defRPr>
            </a:lvl6pPr>
            <a:lvl7pPr lvl="6" algn="ctr" rtl="0">
              <a:spcBef>
                <a:spcPts val="0"/>
              </a:spcBef>
              <a:spcAft>
                <a:spcPts val="0"/>
              </a:spcAft>
              <a:buSzPts val="12000"/>
              <a:buFont typeface="Mukta"/>
              <a:buNone/>
              <a:defRPr sz="16000">
                <a:latin typeface="Mukta"/>
                <a:ea typeface="Mukta"/>
                <a:cs typeface="Mukta"/>
                <a:sym typeface="Mukta"/>
              </a:defRPr>
            </a:lvl7pPr>
            <a:lvl8pPr lvl="7" algn="ctr" rtl="0">
              <a:spcBef>
                <a:spcPts val="0"/>
              </a:spcBef>
              <a:spcAft>
                <a:spcPts val="0"/>
              </a:spcAft>
              <a:buSzPts val="12000"/>
              <a:buFont typeface="Mukta"/>
              <a:buNone/>
              <a:defRPr sz="16000">
                <a:latin typeface="Mukta"/>
                <a:ea typeface="Mukta"/>
                <a:cs typeface="Mukta"/>
                <a:sym typeface="Mukta"/>
              </a:defRPr>
            </a:lvl8pPr>
            <a:lvl9pPr lvl="8" algn="ctr" rtl="0">
              <a:spcBef>
                <a:spcPts val="0"/>
              </a:spcBef>
              <a:spcAft>
                <a:spcPts val="0"/>
              </a:spcAft>
              <a:buSzPts val="12000"/>
              <a:buFont typeface="Mukta"/>
              <a:buNone/>
              <a:defRPr sz="16000">
                <a:latin typeface="Mukta"/>
                <a:ea typeface="Mukta"/>
                <a:cs typeface="Mukta"/>
                <a:sym typeface="Mukta"/>
              </a:defRPr>
            </a:lvl9pPr>
          </a:lstStyle>
          <a:p>
            <a:r>
              <a:t>xx%</a:t>
            </a:r>
          </a:p>
        </p:txBody>
      </p:sp>
      <p:sp>
        <p:nvSpPr>
          <p:cNvPr id="411" name="Google Shape;411;p15"/>
          <p:cNvSpPr txBox="1">
            <a:spLocks noGrp="1"/>
          </p:cNvSpPr>
          <p:nvPr>
            <p:ph type="subTitle" idx="7"/>
          </p:nvPr>
        </p:nvSpPr>
        <p:spPr>
          <a:xfrm>
            <a:off x="2607355" y="5206400"/>
            <a:ext cx="3145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12" name="Google Shape;412;p15"/>
          <p:cNvSpPr txBox="1">
            <a:spLocks noGrp="1"/>
          </p:cNvSpPr>
          <p:nvPr>
            <p:ph type="title" idx="8"/>
          </p:nvPr>
        </p:nvSpPr>
        <p:spPr>
          <a:xfrm>
            <a:off x="2782155" y="4903933"/>
            <a:ext cx="2796000" cy="3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rtl="0">
              <a:spcBef>
                <a:spcPts val="0"/>
              </a:spcBef>
              <a:spcAft>
                <a:spcPts val="0"/>
              </a:spcAft>
              <a:buSzPts val="2800"/>
              <a:buFont typeface="Mukta"/>
              <a:buNone/>
              <a:defRPr>
                <a:latin typeface="Mukta"/>
                <a:ea typeface="Mukta"/>
                <a:cs typeface="Mukta"/>
                <a:sym typeface="Mukta"/>
              </a:defRPr>
            </a:lvl2pPr>
            <a:lvl3pPr lvl="2" rtl="0">
              <a:spcBef>
                <a:spcPts val="0"/>
              </a:spcBef>
              <a:spcAft>
                <a:spcPts val="0"/>
              </a:spcAft>
              <a:buSzPts val="2800"/>
              <a:buFont typeface="Mukta"/>
              <a:buNone/>
              <a:defRPr>
                <a:latin typeface="Mukta"/>
                <a:ea typeface="Mukta"/>
                <a:cs typeface="Mukta"/>
                <a:sym typeface="Mukta"/>
              </a:defRPr>
            </a:lvl3pPr>
            <a:lvl4pPr lvl="3" rtl="0">
              <a:spcBef>
                <a:spcPts val="0"/>
              </a:spcBef>
              <a:spcAft>
                <a:spcPts val="0"/>
              </a:spcAft>
              <a:buSzPts val="2800"/>
              <a:buFont typeface="Mukta"/>
              <a:buNone/>
              <a:defRPr>
                <a:latin typeface="Mukta"/>
                <a:ea typeface="Mukta"/>
                <a:cs typeface="Mukta"/>
                <a:sym typeface="Mukta"/>
              </a:defRPr>
            </a:lvl4pPr>
            <a:lvl5pPr lvl="4" rtl="0">
              <a:spcBef>
                <a:spcPts val="0"/>
              </a:spcBef>
              <a:spcAft>
                <a:spcPts val="0"/>
              </a:spcAft>
              <a:buSzPts val="2800"/>
              <a:buFont typeface="Mukta"/>
              <a:buNone/>
              <a:defRPr>
                <a:latin typeface="Mukta"/>
                <a:ea typeface="Mukta"/>
                <a:cs typeface="Mukta"/>
                <a:sym typeface="Mukta"/>
              </a:defRPr>
            </a:lvl5pPr>
            <a:lvl6pPr lvl="5" rtl="0">
              <a:spcBef>
                <a:spcPts val="0"/>
              </a:spcBef>
              <a:spcAft>
                <a:spcPts val="0"/>
              </a:spcAft>
              <a:buSzPts val="2800"/>
              <a:buFont typeface="Mukta"/>
              <a:buNone/>
              <a:defRPr>
                <a:latin typeface="Mukta"/>
                <a:ea typeface="Mukta"/>
                <a:cs typeface="Mukta"/>
                <a:sym typeface="Mukta"/>
              </a:defRPr>
            </a:lvl6pPr>
            <a:lvl7pPr lvl="6" rtl="0">
              <a:spcBef>
                <a:spcPts val="0"/>
              </a:spcBef>
              <a:spcAft>
                <a:spcPts val="0"/>
              </a:spcAft>
              <a:buSzPts val="2800"/>
              <a:buFont typeface="Mukta"/>
              <a:buNone/>
              <a:defRPr>
                <a:latin typeface="Mukta"/>
                <a:ea typeface="Mukta"/>
                <a:cs typeface="Mukta"/>
                <a:sym typeface="Mukta"/>
              </a:defRPr>
            </a:lvl7pPr>
            <a:lvl8pPr lvl="7" rtl="0">
              <a:spcBef>
                <a:spcPts val="0"/>
              </a:spcBef>
              <a:spcAft>
                <a:spcPts val="0"/>
              </a:spcAft>
              <a:buSzPts val="2800"/>
              <a:buFont typeface="Mukta"/>
              <a:buNone/>
              <a:defRPr>
                <a:latin typeface="Mukta"/>
                <a:ea typeface="Mukta"/>
                <a:cs typeface="Mukta"/>
                <a:sym typeface="Mukta"/>
              </a:defRPr>
            </a:lvl8pPr>
            <a:lvl9pPr lvl="8" rtl="0">
              <a:spcBef>
                <a:spcPts val="0"/>
              </a:spcBef>
              <a:spcAft>
                <a:spcPts val="0"/>
              </a:spcAft>
              <a:buSzPts val="2800"/>
              <a:buFont typeface="Mukta"/>
              <a:buNone/>
              <a:defRPr>
                <a:latin typeface="Mukta"/>
                <a:ea typeface="Mukta"/>
                <a:cs typeface="Mukta"/>
                <a:sym typeface="Mukta"/>
              </a:defRPr>
            </a:lvl9pPr>
          </a:lstStyle>
          <a:p>
            <a:endParaRPr/>
          </a:p>
        </p:txBody>
      </p:sp>
      <p:sp>
        <p:nvSpPr>
          <p:cNvPr id="413" name="Google Shape;413;p15"/>
          <p:cNvSpPr txBox="1">
            <a:spLocks noGrp="1"/>
          </p:cNvSpPr>
          <p:nvPr>
            <p:ph type="title" idx="9" hasCustomPrompt="1"/>
          </p:nvPr>
        </p:nvSpPr>
        <p:spPr>
          <a:xfrm>
            <a:off x="2921355" y="4136267"/>
            <a:ext cx="25176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Font typeface="Mukta"/>
              <a:buNone/>
              <a:defRPr sz="16000">
                <a:latin typeface="Mukta"/>
                <a:ea typeface="Mukta"/>
                <a:cs typeface="Mukta"/>
                <a:sym typeface="Mukta"/>
              </a:defRPr>
            </a:lvl2pPr>
            <a:lvl3pPr lvl="2" algn="ctr" rtl="0">
              <a:spcBef>
                <a:spcPts val="0"/>
              </a:spcBef>
              <a:spcAft>
                <a:spcPts val="0"/>
              </a:spcAft>
              <a:buSzPts val="12000"/>
              <a:buFont typeface="Mukta"/>
              <a:buNone/>
              <a:defRPr sz="16000">
                <a:latin typeface="Mukta"/>
                <a:ea typeface="Mukta"/>
                <a:cs typeface="Mukta"/>
                <a:sym typeface="Mukta"/>
              </a:defRPr>
            </a:lvl3pPr>
            <a:lvl4pPr lvl="3" algn="ctr" rtl="0">
              <a:spcBef>
                <a:spcPts val="0"/>
              </a:spcBef>
              <a:spcAft>
                <a:spcPts val="0"/>
              </a:spcAft>
              <a:buSzPts val="12000"/>
              <a:buFont typeface="Mukta"/>
              <a:buNone/>
              <a:defRPr sz="16000">
                <a:latin typeface="Mukta"/>
                <a:ea typeface="Mukta"/>
                <a:cs typeface="Mukta"/>
                <a:sym typeface="Mukta"/>
              </a:defRPr>
            </a:lvl4pPr>
            <a:lvl5pPr lvl="4" algn="ctr" rtl="0">
              <a:spcBef>
                <a:spcPts val="0"/>
              </a:spcBef>
              <a:spcAft>
                <a:spcPts val="0"/>
              </a:spcAft>
              <a:buSzPts val="12000"/>
              <a:buFont typeface="Mukta"/>
              <a:buNone/>
              <a:defRPr sz="16000">
                <a:latin typeface="Mukta"/>
                <a:ea typeface="Mukta"/>
                <a:cs typeface="Mukta"/>
                <a:sym typeface="Mukta"/>
              </a:defRPr>
            </a:lvl5pPr>
            <a:lvl6pPr lvl="5" algn="ctr" rtl="0">
              <a:spcBef>
                <a:spcPts val="0"/>
              </a:spcBef>
              <a:spcAft>
                <a:spcPts val="0"/>
              </a:spcAft>
              <a:buSzPts val="12000"/>
              <a:buFont typeface="Mukta"/>
              <a:buNone/>
              <a:defRPr sz="16000">
                <a:latin typeface="Mukta"/>
                <a:ea typeface="Mukta"/>
                <a:cs typeface="Mukta"/>
                <a:sym typeface="Mukta"/>
              </a:defRPr>
            </a:lvl6pPr>
            <a:lvl7pPr lvl="6" algn="ctr" rtl="0">
              <a:spcBef>
                <a:spcPts val="0"/>
              </a:spcBef>
              <a:spcAft>
                <a:spcPts val="0"/>
              </a:spcAft>
              <a:buSzPts val="12000"/>
              <a:buFont typeface="Mukta"/>
              <a:buNone/>
              <a:defRPr sz="16000">
                <a:latin typeface="Mukta"/>
                <a:ea typeface="Mukta"/>
                <a:cs typeface="Mukta"/>
                <a:sym typeface="Mukta"/>
              </a:defRPr>
            </a:lvl7pPr>
            <a:lvl8pPr lvl="7" algn="ctr" rtl="0">
              <a:spcBef>
                <a:spcPts val="0"/>
              </a:spcBef>
              <a:spcAft>
                <a:spcPts val="0"/>
              </a:spcAft>
              <a:buSzPts val="12000"/>
              <a:buFont typeface="Mukta"/>
              <a:buNone/>
              <a:defRPr sz="16000">
                <a:latin typeface="Mukta"/>
                <a:ea typeface="Mukta"/>
                <a:cs typeface="Mukta"/>
                <a:sym typeface="Mukta"/>
              </a:defRPr>
            </a:lvl8pPr>
            <a:lvl9pPr lvl="8" algn="ctr" rtl="0">
              <a:spcBef>
                <a:spcPts val="0"/>
              </a:spcBef>
              <a:spcAft>
                <a:spcPts val="0"/>
              </a:spcAft>
              <a:buSzPts val="12000"/>
              <a:buFont typeface="Mukta"/>
              <a:buNone/>
              <a:defRPr sz="16000">
                <a:latin typeface="Mukta"/>
                <a:ea typeface="Mukta"/>
                <a:cs typeface="Mukta"/>
                <a:sym typeface="Mukta"/>
              </a:defRPr>
            </a:lvl9pPr>
          </a:lstStyle>
          <a:p>
            <a:r>
              <a:t>xx%</a:t>
            </a:r>
          </a:p>
        </p:txBody>
      </p:sp>
      <p:sp>
        <p:nvSpPr>
          <p:cNvPr id="414" name="Google Shape;414;p15"/>
          <p:cNvSpPr txBox="1">
            <a:spLocks noGrp="1"/>
          </p:cNvSpPr>
          <p:nvPr>
            <p:ph type="subTitle" idx="13"/>
          </p:nvPr>
        </p:nvSpPr>
        <p:spPr>
          <a:xfrm>
            <a:off x="6439041" y="5206400"/>
            <a:ext cx="3145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15" name="Google Shape;415;p15"/>
          <p:cNvSpPr txBox="1">
            <a:spLocks noGrp="1"/>
          </p:cNvSpPr>
          <p:nvPr>
            <p:ph type="title" idx="14"/>
          </p:nvPr>
        </p:nvSpPr>
        <p:spPr>
          <a:xfrm>
            <a:off x="6613841" y="4903933"/>
            <a:ext cx="2796000" cy="3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rtl="0">
              <a:spcBef>
                <a:spcPts val="0"/>
              </a:spcBef>
              <a:spcAft>
                <a:spcPts val="0"/>
              </a:spcAft>
              <a:buSzPts val="2800"/>
              <a:buFont typeface="Mukta"/>
              <a:buNone/>
              <a:defRPr>
                <a:latin typeface="Mukta"/>
                <a:ea typeface="Mukta"/>
                <a:cs typeface="Mukta"/>
                <a:sym typeface="Mukta"/>
              </a:defRPr>
            </a:lvl2pPr>
            <a:lvl3pPr lvl="2" rtl="0">
              <a:spcBef>
                <a:spcPts val="0"/>
              </a:spcBef>
              <a:spcAft>
                <a:spcPts val="0"/>
              </a:spcAft>
              <a:buSzPts val="2800"/>
              <a:buFont typeface="Mukta"/>
              <a:buNone/>
              <a:defRPr>
                <a:latin typeface="Mukta"/>
                <a:ea typeface="Mukta"/>
                <a:cs typeface="Mukta"/>
                <a:sym typeface="Mukta"/>
              </a:defRPr>
            </a:lvl3pPr>
            <a:lvl4pPr lvl="3" rtl="0">
              <a:spcBef>
                <a:spcPts val="0"/>
              </a:spcBef>
              <a:spcAft>
                <a:spcPts val="0"/>
              </a:spcAft>
              <a:buSzPts val="2800"/>
              <a:buFont typeface="Mukta"/>
              <a:buNone/>
              <a:defRPr>
                <a:latin typeface="Mukta"/>
                <a:ea typeface="Mukta"/>
                <a:cs typeface="Mukta"/>
                <a:sym typeface="Mukta"/>
              </a:defRPr>
            </a:lvl4pPr>
            <a:lvl5pPr lvl="4" rtl="0">
              <a:spcBef>
                <a:spcPts val="0"/>
              </a:spcBef>
              <a:spcAft>
                <a:spcPts val="0"/>
              </a:spcAft>
              <a:buSzPts val="2800"/>
              <a:buFont typeface="Mukta"/>
              <a:buNone/>
              <a:defRPr>
                <a:latin typeface="Mukta"/>
                <a:ea typeface="Mukta"/>
                <a:cs typeface="Mukta"/>
                <a:sym typeface="Mukta"/>
              </a:defRPr>
            </a:lvl5pPr>
            <a:lvl6pPr lvl="5" rtl="0">
              <a:spcBef>
                <a:spcPts val="0"/>
              </a:spcBef>
              <a:spcAft>
                <a:spcPts val="0"/>
              </a:spcAft>
              <a:buSzPts val="2800"/>
              <a:buFont typeface="Mukta"/>
              <a:buNone/>
              <a:defRPr>
                <a:latin typeface="Mukta"/>
                <a:ea typeface="Mukta"/>
                <a:cs typeface="Mukta"/>
                <a:sym typeface="Mukta"/>
              </a:defRPr>
            </a:lvl6pPr>
            <a:lvl7pPr lvl="6" rtl="0">
              <a:spcBef>
                <a:spcPts val="0"/>
              </a:spcBef>
              <a:spcAft>
                <a:spcPts val="0"/>
              </a:spcAft>
              <a:buSzPts val="2800"/>
              <a:buFont typeface="Mukta"/>
              <a:buNone/>
              <a:defRPr>
                <a:latin typeface="Mukta"/>
                <a:ea typeface="Mukta"/>
                <a:cs typeface="Mukta"/>
                <a:sym typeface="Mukta"/>
              </a:defRPr>
            </a:lvl7pPr>
            <a:lvl8pPr lvl="7" rtl="0">
              <a:spcBef>
                <a:spcPts val="0"/>
              </a:spcBef>
              <a:spcAft>
                <a:spcPts val="0"/>
              </a:spcAft>
              <a:buSzPts val="2800"/>
              <a:buFont typeface="Mukta"/>
              <a:buNone/>
              <a:defRPr>
                <a:latin typeface="Mukta"/>
                <a:ea typeface="Mukta"/>
                <a:cs typeface="Mukta"/>
                <a:sym typeface="Mukta"/>
              </a:defRPr>
            </a:lvl8pPr>
            <a:lvl9pPr lvl="8" rtl="0">
              <a:spcBef>
                <a:spcPts val="0"/>
              </a:spcBef>
              <a:spcAft>
                <a:spcPts val="0"/>
              </a:spcAft>
              <a:buSzPts val="2800"/>
              <a:buFont typeface="Mukta"/>
              <a:buNone/>
              <a:defRPr>
                <a:latin typeface="Mukta"/>
                <a:ea typeface="Mukta"/>
                <a:cs typeface="Mukta"/>
                <a:sym typeface="Mukta"/>
              </a:defRPr>
            </a:lvl9pPr>
          </a:lstStyle>
          <a:p>
            <a:endParaRPr/>
          </a:p>
        </p:txBody>
      </p:sp>
      <p:sp>
        <p:nvSpPr>
          <p:cNvPr id="416" name="Google Shape;416;p15"/>
          <p:cNvSpPr txBox="1">
            <a:spLocks noGrp="1"/>
          </p:cNvSpPr>
          <p:nvPr>
            <p:ph type="title" idx="15" hasCustomPrompt="1"/>
          </p:nvPr>
        </p:nvSpPr>
        <p:spPr>
          <a:xfrm>
            <a:off x="6753041" y="4136267"/>
            <a:ext cx="25176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Font typeface="Mukta"/>
              <a:buNone/>
              <a:defRPr sz="16000">
                <a:latin typeface="Mukta"/>
                <a:ea typeface="Mukta"/>
                <a:cs typeface="Mukta"/>
                <a:sym typeface="Mukta"/>
              </a:defRPr>
            </a:lvl2pPr>
            <a:lvl3pPr lvl="2" algn="ctr" rtl="0">
              <a:spcBef>
                <a:spcPts val="0"/>
              </a:spcBef>
              <a:spcAft>
                <a:spcPts val="0"/>
              </a:spcAft>
              <a:buSzPts val="12000"/>
              <a:buFont typeface="Mukta"/>
              <a:buNone/>
              <a:defRPr sz="16000">
                <a:latin typeface="Mukta"/>
                <a:ea typeface="Mukta"/>
                <a:cs typeface="Mukta"/>
                <a:sym typeface="Mukta"/>
              </a:defRPr>
            </a:lvl3pPr>
            <a:lvl4pPr lvl="3" algn="ctr" rtl="0">
              <a:spcBef>
                <a:spcPts val="0"/>
              </a:spcBef>
              <a:spcAft>
                <a:spcPts val="0"/>
              </a:spcAft>
              <a:buSzPts val="12000"/>
              <a:buFont typeface="Mukta"/>
              <a:buNone/>
              <a:defRPr sz="16000">
                <a:latin typeface="Mukta"/>
                <a:ea typeface="Mukta"/>
                <a:cs typeface="Mukta"/>
                <a:sym typeface="Mukta"/>
              </a:defRPr>
            </a:lvl4pPr>
            <a:lvl5pPr lvl="4" algn="ctr" rtl="0">
              <a:spcBef>
                <a:spcPts val="0"/>
              </a:spcBef>
              <a:spcAft>
                <a:spcPts val="0"/>
              </a:spcAft>
              <a:buSzPts val="12000"/>
              <a:buFont typeface="Mukta"/>
              <a:buNone/>
              <a:defRPr sz="16000">
                <a:latin typeface="Mukta"/>
                <a:ea typeface="Mukta"/>
                <a:cs typeface="Mukta"/>
                <a:sym typeface="Mukta"/>
              </a:defRPr>
            </a:lvl5pPr>
            <a:lvl6pPr lvl="5" algn="ctr" rtl="0">
              <a:spcBef>
                <a:spcPts val="0"/>
              </a:spcBef>
              <a:spcAft>
                <a:spcPts val="0"/>
              </a:spcAft>
              <a:buSzPts val="12000"/>
              <a:buFont typeface="Mukta"/>
              <a:buNone/>
              <a:defRPr sz="16000">
                <a:latin typeface="Mukta"/>
                <a:ea typeface="Mukta"/>
                <a:cs typeface="Mukta"/>
                <a:sym typeface="Mukta"/>
              </a:defRPr>
            </a:lvl6pPr>
            <a:lvl7pPr lvl="6" algn="ctr" rtl="0">
              <a:spcBef>
                <a:spcPts val="0"/>
              </a:spcBef>
              <a:spcAft>
                <a:spcPts val="0"/>
              </a:spcAft>
              <a:buSzPts val="12000"/>
              <a:buFont typeface="Mukta"/>
              <a:buNone/>
              <a:defRPr sz="16000">
                <a:latin typeface="Mukta"/>
                <a:ea typeface="Mukta"/>
                <a:cs typeface="Mukta"/>
                <a:sym typeface="Mukta"/>
              </a:defRPr>
            </a:lvl7pPr>
            <a:lvl8pPr lvl="7" algn="ctr" rtl="0">
              <a:spcBef>
                <a:spcPts val="0"/>
              </a:spcBef>
              <a:spcAft>
                <a:spcPts val="0"/>
              </a:spcAft>
              <a:buSzPts val="12000"/>
              <a:buFont typeface="Mukta"/>
              <a:buNone/>
              <a:defRPr sz="16000">
                <a:latin typeface="Mukta"/>
                <a:ea typeface="Mukta"/>
                <a:cs typeface="Mukta"/>
                <a:sym typeface="Mukta"/>
              </a:defRPr>
            </a:lvl8pPr>
            <a:lvl9pPr lvl="8" algn="ctr" rtl="0">
              <a:spcBef>
                <a:spcPts val="0"/>
              </a:spcBef>
              <a:spcAft>
                <a:spcPts val="0"/>
              </a:spcAft>
              <a:buSzPts val="12000"/>
              <a:buFont typeface="Mukta"/>
              <a:buNone/>
              <a:defRPr sz="16000">
                <a:latin typeface="Mukta"/>
                <a:ea typeface="Mukta"/>
                <a:cs typeface="Mukta"/>
                <a:sym typeface="Mukta"/>
              </a:defRPr>
            </a:lvl9pPr>
          </a:lstStyle>
          <a:p>
            <a:r>
              <a:t>xx%</a:t>
            </a:r>
          </a:p>
        </p:txBody>
      </p:sp>
      <p:sp>
        <p:nvSpPr>
          <p:cNvPr id="417" name="Google Shape;417;p15"/>
          <p:cNvSpPr/>
          <p:nvPr/>
        </p:nvSpPr>
        <p:spPr>
          <a:xfrm rot="-6053757">
            <a:off x="8663704" y="-862326"/>
            <a:ext cx="6298779" cy="3801429"/>
          </a:xfrm>
          <a:custGeom>
            <a:avLst/>
            <a:gdLst/>
            <a:ahLst/>
            <a:cxnLst/>
            <a:rect l="l" t="t" r="r" b="b"/>
            <a:pathLst>
              <a:path w="8583" h="5180" extrusionOk="0">
                <a:moveTo>
                  <a:pt x="6070" y="0"/>
                </a:moveTo>
                <a:cubicBezTo>
                  <a:pt x="5442" y="0"/>
                  <a:pt x="4759" y="364"/>
                  <a:pt x="4183" y="401"/>
                </a:cubicBezTo>
                <a:cubicBezTo>
                  <a:pt x="4115" y="406"/>
                  <a:pt x="4044" y="409"/>
                  <a:pt x="3971" y="409"/>
                </a:cubicBezTo>
                <a:cubicBezTo>
                  <a:pt x="3720" y="409"/>
                  <a:pt x="3444" y="383"/>
                  <a:pt x="3172" y="383"/>
                </a:cubicBezTo>
                <a:cubicBezTo>
                  <a:pt x="2692" y="383"/>
                  <a:pt x="2225" y="464"/>
                  <a:pt x="1929" y="912"/>
                </a:cubicBezTo>
                <a:cubicBezTo>
                  <a:pt x="1321" y="1845"/>
                  <a:pt x="0" y="1643"/>
                  <a:pt x="0" y="3042"/>
                </a:cubicBezTo>
                <a:cubicBezTo>
                  <a:pt x="0" y="3975"/>
                  <a:pt x="1400" y="4643"/>
                  <a:pt x="2441" y="5031"/>
                </a:cubicBezTo>
                <a:cubicBezTo>
                  <a:pt x="2727" y="5138"/>
                  <a:pt x="2969" y="5179"/>
                  <a:pt x="3183" y="5179"/>
                </a:cubicBezTo>
                <a:cubicBezTo>
                  <a:pt x="3871" y="5179"/>
                  <a:pt x="4272" y="4756"/>
                  <a:pt x="4942" y="4756"/>
                </a:cubicBezTo>
                <a:cubicBezTo>
                  <a:pt x="5092" y="4756"/>
                  <a:pt x="5256" y="4777"/>
                  <a:pt x="5441" y="4830"/>
                </a:cubicBezTo>
                <a:cubicBezTo>
                  <a:pt x="5720" y="4914"/>
                  <a:pt x="6060" y="4970"/>
                  <a:pt x="6397" y="4970"/>
                </a:cubicBezTo>
                <a:cubicBezTo>
                  <a:pt x="7002" y="4970"/>
                  <a:pt x="7595" y="4790"/>
                  <a:pt x="7806" y="4270"/>
                </a:cubicBezTo>
                <a:cubicBezTo>
                  <a:pt x="8582" y="2311"/>
                  <a:pt x="7276" y="460"/>
                  <a:pt x="6653" y="136"/>
                </a:cubicBezTo>
                <a:cubicBezTo>
                  <a:pt x="6468" y="38"/>
                  <a:pt x="6272" y="0"/>
                  <a:pt x="6070" y="0"/>
                </a:cubicBezTo>
                <a:close/>
              </a:path>
            </a:pathLst>
          </a:custGeom>
          <a:solidFill>
            <a:srgbClr val="AADBEE">
              <a:alpha val="5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18" name="Google Shape;418;p15"/>
          <p:cNvSpPr/>
          <p:nvPr/>
        </p:nvSpPr>
        <p:spPr>
          <a:xfrm rot="-7361160">
            <a:off x="-3164424" y="3343643"/>
            <a:ext cx="6298776" cy="3801428"/>
          </a:xfrm>
          <a:custGeom>
            <a:avLst/>
            <a:gdLst/>
            <a:ahLst/>
            <a:cxnLst/>
            <a:rect l="l" t="t" r="r" b="b"/>
            <a:pathLst>
              <a:path w="8583" h="5180" extrusionOk="0">
                <a:moveTo>
                  <a:pt x="6070" y="0"/>
                </a:moveTo>
                <a:cubicBezTo>
                  <a:pt x="5442" y="0"/>
                  <a:pt x="4759" y="364"/>
                  <a:pt x="4183" y="401"/>
                </a:cubicBezTo>
                <a:cubicBezTo>
                  <a:pt x="4115" y="406"/>
                  <a:pt x="4044" y="409"/>
                  <a:pt x="3971" y="409"/>
                </a:cubicBezTo>
                <a:cubicBezTo>
                  <a:pt x="3720" y="409"/>
                  <a:pt x="3444" y="383"/>
                  <a:pt x="3172" y="383"/>
                </a:cubicBezTo>
                <a:cubicBezTo>
                  <a:pt x="2692" y="383"/>
                  <a:pt x="2225" y="464"/>
                  <a:pt x="1929" y="912"/>
                </a:cubicBezTo>
                <a:cubicBezTo>
                  <a:pt x="1321" y="1845"/>
                  <a:pt x="0" y="1643"/>
                  <a:pt x="0" y="3042"/>
                </a:cubicBezTo>
                <a:cubicBezTo>
                  <a:pt x="0" y="3975"/>
                  <a:pt x="1400" y="4643"/>
                  <a:pt x="2441" y="5031"/>
                </a:cubicBezTo>
                <a:cubicBezTo>
                  <a:pt x="2727" y="5138"/>
                  <a:pt x="2969" y="5179"/>
                  <a:pt x="3183" y="5179"/>
                </a:cubicBezTo>
                <a:cubicBezTo>
                  <a:pt x="3871" y="5179"/>
                  <a:pt x="4272" y="4756"/>
                  <a:pt x="4942" y="4756"/>
                </a:cubicBezTo>
                <a:cubicBezTo>
                  <a:pt x="5092" y="4756"/>
                  <a:pt x="5256" y="4777"/>
                  <a:pt x="5441" y="4830"/>
                </a:cubicBezTo>
                <a:cubicBezTo>
                  <a:pt x="5720" y="4914"/>
                  <a:pt x="6060" y="4970"/>
                  <a:pt x="6397" y="4970"/>
                </a:cubicBezTo>
                <a:cubicBezTo>
                  <a:pt x="7002" y="4970"/>
                  <a:pt x="7595" y="4790"/>
                  <a:pt x="7806" y="4270"/>
                </a:cubicBezTo>
                <a:cubicBezTo>
                  <a:pt x="8582" y="2311"/>
                  <a:pt x="7276" y="460"/>
                  <a:pt x="6653" y="136"/>
                </a:cubicBezTo>
                <a:cubicBezTo>
                  <a:pt x="6468" y="38"/>
                  <a:pt x="6272" y="0"/>
                  <a:pt x="6070" y="0"/>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419" name="Google Shape;419;p15"/>
          <p:cNvGrpSpPr/>
          <p:nvPr/>
        </p:nvGrpSpPr>
        <p:grpSpPr>
          <a:xfrm>
            <a:off x="960000" y="3005542"/>
            <a:ext cx="10884295" cy="3620391"/>
            <a:chOff x="953966" y="1675170"/>
            <a:chExt cx="662384" cy="220326"/>
          </a:xfrm>
        </p:grpSpPr>
        <p:sp>
          <p:nvSpPr>
            <p:cNvPr id="420" name="Google Shape;420;p15"/>
            <p:cNvSpPr/>
            <p:nvPr/>
          </p:nvSpPr>
          <p:spPr>
            <a:xfrm>
              <a:off x="953966" y="1675170"/>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1" name="Google Shape;421;p15"/>
            <p:cNvSpPr/>
            <p:nvPr/>
          </p:nvSpPr>
          <p:spPr>
            <a:xfrm>
              <a:off x="1043162" y="1797458"/>
              <a:ext cx="6175" cy="6200"/>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2" name="Google Shape;422;p15"/>
            <p:cNvSpPr/>
            <p:nvPr/>
          </p:nvSpPr>
          <p:spPr>
            <a:xfrm>
              <a:off x="996744" y="1743981"/>
              <a:ext cx="9350" cy="9228"/>
            </a:xfrm>
            <a:custGeom>
              <a:avLst/>
              <a:gdLst/>
              <a:ahLst/>
              <a:cxnLst/>
              <a:rect l="l" t="t" r="r" b="b"/>
              <a:pathLst>
                <a:path w="236" h="233" extrusionOk="0">
                  <a:moveTo>
                    <a:pt x="109" y="1"/>
                  </a:moveTo>
                  <a:cubicBezTo>
                    <a:pt x="49" y="1"/>
                    <a:pt x="1" y="46"/>
                    <a:pt x="1" y="109"/>
                  </a:cubicBezTo>
                  <a:cubicBezTo>
                    <a:pt x="1" y="187"/>
                    <a:pt x="49" y="232"/>
                    <a:pt x="109" y="232"/>
                  </a:cubicBezTo>
                  <a:cubicBezTo>
                    <a:pt x="172" y="232"/>
                    <a:pt x="236" y="187"/>
                    <a:pt x="236" y="109"/>
                  </a:cubicBezTo>
                  <a:cubicBezTo>
                    <a:pt x="236" y="46"/>
                    <a:pt x="172"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3" name="Google Shape;423;p15"/>
            <p:cNvSpPr/>
            <p:nvPr/>
          </p:nvSpPr>
          <p:spPr>
            <a:xfrm>
              <a:off x="1062872" y="1889693"/>
              <a:ext cx="6274" cy="5802"/>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4" name="Google Shape;424;p15"/>
            <p:cNvSpPr/>
            <p:nvPr/>
          </p:nvSpPr>
          <p:spPr>
            <a:xfrm>
              <a:off x="1011999" y="1690840"/>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5" name="Google Shape;425;p15"/>
            <p:cNvSpPr/>
            <p:nvPr/>
          </p:nvSpPr>
          <p:spPr>
            <a:xfrm>
              <a:off x="1536103" y="1865802"/>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6" name="Google Shape;426;p15"/>
            <p:cNvSpPr/>
            <p:nvPr/>
          </p:nvSpPr>
          <p:spPr>
            <a:xfrm flipH="1">
              <a:off x="1458911" y="1878618"/>
              <a:ext cx="10613" cy="11076"/>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7" name="Google Shape;427;p15"/>
            <p:cNvSpPr/>
            <p:nvPr/>
          </p:nvSpPr>
          <p:spPr>
            <a:xfrm>
              <a:off x="1585700" y="1729054"/>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8" name="Google Shape;428;p15"/>
            <p:cNvSpPr/>
            <p:nvPr/>
          </p:nvSpPr>
          <p:spPr>
            <a:xfrm>
              <a:off x="1549900" y="1759350"/>
              <a:ext cx="5825" cy="5825"/>
            </a:xfrm>
            <a:custGeom>
              <a:avLst/>
              <a:gdLst/>
              <a:ahLst/>
              <a:cxnLst/>
              <a:rect l="l" t="t" r="r" b="b"/>
              <a:pathLst>
                <a:path w="233" h="233" extrusionOk="0">
                  <a:moveTo>
                    <a:pt x="109" y="1"/>
                  </a:moveTo>
                  <a:cubicBezTo>
                    <a:pt x="46" y="1"/>
                    <a:pt x="1" y="46"/>
                    <a:pt x="1" y="109"/>
                  </a:cubicBezTo>
                  <a:cubicBezTo>
                    <a:pt x="1" y="187"/>
                    <a:pt x="46" y="232"/>
                    <a:pt x="109" y="232"/>
                  </a:cubicBezTo>
                  <a:cubicBezTo>
                    <a:pt x="187" y="232"/>
                    <a:pt x="232" y="187"/>
                    <a:pt x="232" y="109"/>
                  </a:cubicBezTo>
                  <a:cubicBezTo>
                    <a:pt x="232" y="46"/>
                    <a:pt x="187"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29" name="Google Shape;429;p15"/>
            <p:cNvSpPr/>
            <p:nvPr/>
          </p:nvSpPr>
          <p:spPr>
            <a:xfrm>
              <a:off x="1463251" y="1817247"/>
              <a:ext cx="6275" cy="6275"/>
            </a:xfrm>
            <a:custGeom>
              <a:avLst/>
              <a:gdLst/>
              <a:ahLst/>
              <a:cxnLst/>
              <a:rect l="l" t="t" r="r" b="b"/>
              <a:pathLst>
                <a:path w="251" h="251" extrusionOk="0">
                  <a:moveTo>
                    <a:pt x="123" y="1"/>
                  </a:moveTo>
                  <a:cubicBezTo>
                    <a:pt x="64" y="1"/>
                    <a:pt x="0" y="64"/>
                    <a:pt x="0" y="128"/>
                  </a:cubicBezTo>
                  <a:cubicBezTo>
                    <a:pt x="0" y="188"/>
                    <a:pt x="64" y="251"/>
                    <a:pt x="123" y="251"/>
                  </a:cubicBezTo>
                  <a:cubicBezTo>
                    <a:pt x="187" y="251"/>
                    <a:pt x="250" y="188"/>
                    <a:pt x="250" y="128"/>
                  </a:cubicBezTo>
                  <a:cubicBezTo>
                    <a:pt x="250" y="64"/>
                    <a:pt x="187" y="1"/>
                    <a:pt x="123"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0" name="Google Shape;430;p15"/>
            <p:cNvSpPr/>
            <p:nvPr/>
          </p:nvSpPr>
          <p:spPr>
            <a:xfrm>
              <a:off x="1516122" y="1807146"/>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1" name="Google Shape;431;p15"/>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32" name="Google Shape;432;p15"/>
          <p:cNvGrpSpPr/>
          <p:nvPr/>
        </p:nvGrpSpPr>
        <p:grpSpPr>
          <a:xfrm>
            <a:off x="640599" y="4864858"/>
            <a:ext cx="989165" cy="1124276"/>
            <a:chOff x="5912600" y="3521075"/>
            <a:chExt cx="50150" cy="57000"/>
          </a:xfrm>
        </p:grpSpPr>
        <p:sp>
          <p:nvSpPr>
            <p:cNvPr id="433" name="Google Shape;433;p15"/>
            <p:cNvSpPr/>
            <p:nvPr/>
          </p:nvSpPr>
          <p:spPr>
            <a:xfrm>
              <a:off x="5935850" y="3570675"/>
              <a:ext cx="8975" cy="7400"/>
            </a:xfrm>
            <a:custGeom>
              <a:avLst/>
              <a:gdLst/>
              <a:ahLst/>
              <a:cxnLst/>
              <a:rect l="l" t="t" r="r" b="b"/>
              <a:pathLst>
                <a:path w="359" h="296" extrusionOk="0">
                  <a:moveTo>
                    <a:pt x="187" y="0"/>
                  </a:moveTo>
                  <a:cubicBezTo>
                    <a:pt x="127" y="0"/>
                    <a:pt x="79" y="30"/>
                    <a:pt x="49" y="79"/>
                  </a:cubicBezTo>
                  <a:cubicBezTo>
                    <a:pt x="1" y="172"/>
                    <a:pt x="64" y="295"/>
                    <a:pt x="187" y="295"/>
                  </a:cubicBezTo>
                  <a:cubicBezTo>
                    <a:pt x="236" y="295"/>
                    <a:pt x="280" y="265"/>
                    <a:pt x="314" y="217"/>
                  </a:cubicBezTo>
                  <a:cubicBezTo>
                    <a:pt x="359" y="109"/>
                    <a:pt x="299" y="0"/>
                    <a:pt x="1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4" name="Google Shape;434;p15"/>
            <p:cNvSpPr/>
            <p:nvPr/>
          </p:nvSpPr>
          <p:spPr>
            <a:xfrm>
              <a:off x="5941725" y="3521075"/>
              <a:ext cx="8150" cy="7100"/>
            </a:xfrm>
            <a:custGeom>
              <a:avLst/>
              <a:gdLst/>
              <a:ahLst/>
              <a:cxnLst/>
              <a:rect l="l" t="t" r="r" b="b"/>
              <a:pathLst>
                <a:path w="326" h="284" extrusionOk="0">
                  <a:moveTo>
                    <a:pt x="155" y="1"/>
                  </a:moveTo>
                  <a:cubicBezTo>
                    <a:pt x="134" y="1"/>
                    <a:pt x="112" y="5"/>
                    <a:pt x="94" y="11"/>
                  </a:cubicBezTo>
                  <a:cubicBezTo>
                    <a:pt x="1" y="74"/>
                    <a:pt x="1" y="197"/>
                    <a:pt x="79" y="261"/>
                  </a:cubicBezTo>
                  <a:cubicBezTo>
                    <a:pt x="101" y="276"/>
                    <a:pt x="128" y="283"/>
                    <a:pt x="154" y="283"/>
                  </a:cubicBezTo>
                  <a:cubicBezTo>
                    <a:pt x="179" y="283"/>
                    <a:pt x="202" y="276"/>
                    <a:pt x="217" y="261"/>
                  </a:cubicBezTo>
                  <a:cubicBezTo>
                    <a:pt x="310" y="212"/>
                    <a:pt x="325" y="89"/>
                    <a:pt x="232" y="26"/>
                  </a:cubicBezTo>
                  <a:cubicBezTo>
                    <a:pt x="214" y="8"/>
                    <a:pt x="185" y="1"/>
                    <a:pt x="1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5" name="Google Shape;435;p15"/>
            <p:cNvSpPr/>
            <p:nvPr/>
          </p:nvSpPr>
          <p:spPr>
            <a:xfrm>
              <a:off x="5953025" y="3559150"/>
              <a:ext cx="9350" cy="8625"/>
            </a:xfrm>
            <a:custGeom>
              <a:avLst/>
              <a:gdLst/>
              <a:ahLst/>
              <a:cxnLst/>
              <a:rect l="l" t="t" r="r" b="b"/>
              <a:pathLst>
                <a:path w="374" h="345" extrusionOk="0">
                  <a:moveTo>
                    <a:pt x="194" y="0"/>
                  </a:moveTo>
                  <a:cubicBezTo>
                    <a:pt x="154" y="0"/>
                    <a:pt x="113" y="14"/>
                    <a:pt x="78" y="44"/>
                  </a:cubicBezTo>
                  <a:cubicBezTo>
                    <a:pt x="15" y="88"/>
                    <a:pt x="0" y="152"/>
                    <a:pt x="15" y="230"/>
                  </a:cubicBezTo>
                  <a:cubicBezTo>
                    <a:pt x="44" y="301"/>
                    <a:pt x="115" y="344"/>
                    <a:pt x="186" y="344"/>
                  </a:cubicBezTo>
                  <a:cubicBezTo>
                    <a:pt x="224" y="344"/>
                    <a:pt x="262" y="332"/>
                    <a:pt x="295" y="305"/>
                  </a:cubicBezTo>
                  <a:cubicBezTo>
                    <a:pt x="358" y="260"/>
                    <a:pt x="373" y="182"/>
                    <a:pt x="358" y="118"/>
                  </a:cubicBezTo>
                  <a:cubicBezTo>
                    <a:pt x="328" y="41"/>
                    <a:pt x="262" y="0"/>
                    <a:pt x="194"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6" name="Google Shape;436;p15"/>
            <p:cNvSpPr/>
            <p:nvPr/>
          </p:nvSpPr>
          <p:spPr>
            <a:xfrm>
              <a:off x="5914125" y="3525675"/>
              <a:ext cx="8975" cy="8825"/>
            </a:xfrm>
            <a:custGeom>
              <a:avLst/>
              <a:gdLst/>
              <a:ahLst/>
              <a:cxnLst/>
              <a:rect l="l" t="t" r="r" b="b"/>
              <a:pathLst>
                <a:path w="359" h="353" extrusionOk="0">
                  <a:moveTo>
                    <a:pt x="177" y="0"/>
                  </a:moveTo>
                  <a:cubicBezTo>
                    <a:pt x="155" y="0"/>
                    <a:pt x="132" y="4"/>
                    <a:pt x="108" y="13"/>
                  </a:cubicBezTo>
                  <a:cubicBezTo>
                    <a:pt x="49" y="43"/>
                    <a:pt x="0" y="107"/>
                    <a:pt x="0" y="185"/>
                  </a:cubicBezTo>
                  <a:cubicBezTo>
                    <a:pt x="12" y="283"/>
                    <a:pt x="83" y="352"/>
                    <a:pt x="175" y="352"/>
                  </a:cubicBezTo>
                  <a:cubicBezTo>
                    <a:pt x="199" y="352"/>
                    <a:pt x="224" y="348"/>
                    <a:pt x="250" y="338"/>
                  </a:cubicBezTo>
                  <a:cubicBezTo>
                    <a:pt x="310" y="323"/>
                    <a:pt x="358" y="245"/>
                    <a:pt x="358" y="185"/>
                  </a:cubicBezTo>
                  <a:cubicBezTo>
                    <a:pt x="358" y="81"/>
                    <a:pt x="276" y="0"/>
                    <a:pt x="17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7" name="Google Shape;437;p15"/>
            <p:cNvSpPr/>
            <p:nvPr/>
          </p:nvSpPr>
          <p:spPr>
            <a:xfrm>
              <a:off x="5912600" y="3559725"/>
              <a:ext cx="5375" cy="4400"/>
            </a:xfrm>
            <a:custGeom>
              <a:avLst/>
              <a:gdLst/>
              <a:ahLst/>
              <a:cxnLst/>
              <a:rect l="l" t="t" r="r" b="b"/>
              <a:pathLst>
                <a:path w="215" h="176" extrusionOk="0">
                  <a:moveTo>
                    <a:pt x="106" y="0"/>
                  </a:moveTo>
                  <a:cubicBezTo>
                    <a:pt x="39" y="0"/>
                    <a:pt x="1" y="71"/>
                    <a:pt x="31" y="129"/>
                  </a:cubicBezTo>
                  <a:cubicBezTo>
                    <a:pt x="46" y="144"/>
                    <a:pt x="61" y="174"/>
                    <a:pt x="91" y="174"/>
                  </a:cubicBezTo>
                  <a:cubicBezTo>
                    <a:pt x="98" y="175"/>
                    <a:pt x="104" y="175"/>
                    <a:pt x="111" y="175"/>
                  </a:cubicBezTo>
                  <a:cubicBezTo>
                    <a:pt x="177" y="175"/>
                    <a:pt x="215" y="107"/>
                    <a:pt x="184" y="36"/>
                  </a:cubicBezTo>
                  <a:cubicBezTo>
                    <a:pt x="169" y="21"/>
                    <a:pt x="154" y="2"/>
                    <a:pt x="125" y="2"/>
                  </a:cubicBezTo>
                  <a:cubicBezTo>
                    <a:pt x="118" y="1"/>
                    <a:pt x="112" y="0"/>
                    <a:pt x="106"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8" name="Google Shape;438;p15"/>
            <p:cNvSpPr/>
            <p:nvPr/>
          </p:nvSpPr>
          <p:spPr>
            <a:xfrm>
              <a:off x="5958425" y="3546425"/>
              <a:ext cx="4325" cy="4625"/>
            </a:xfrm>
            <a:custGeom>
              <a:avLst/>
              <a:gdLst/>
              <a:ahLst/>
              <a:cxnLst/>
              <a:rect l="l" t="t" r="r" b="b"/>
              <a:pathLst>
                <a:path w="173" h="185" extrusionOk="0">
                  <a:moveTo>
                    <a:pt x="87" y="0"/>
                  </a:moveTo>
                  <a:cubicBezTo>
                    <a:pt x="44" y="0"/>
                    <a:pt x="1" y="33"/>
                    <a:pt x="1" y="86"/>
                  </a:cubicBezTo>
                  <a:cubicBezTo>
                    <a:pt x="1" y="116"/>
                    <a:pt x="1" y="131"/>
                    <a:pt x="15" y="161"/>
                  </a:cubicBezTo>
                  <a:cubicBezTo>
                    <a:pt x="36" y="177"/>
                    <a:pt x="59" y="184"/>
                    <a:pt x="80" y="184"/>
                  </a:cubicBezTo>
                  <a:cubicBezTo>
                    <a:pt x="124" y="184"/>
                    <a:pt x="162" y="154"/>
                    <a:pt x="172" y="101"/>
                  </a:cubicBezTo>
                  <a:cubicBezTo>
                    <a:pt x="172" y="68"/>
                    <a:pt x="172" y="53"/>
                    <a:pt x="142" y="23"/>
                  </a:cubicBezTo>
                  <a:cubicBezTo>
                    <a:pt x="127" y="7"/>
                    <a:pt x="107" y="0"/>
                    <a:pt x="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39" name="Google Shape;439;p15"/>
            <p:cNvSpPr/>
            <p:nvPr/>
          </p:nvSpPr>
          <p:spPr>
            <a:xfrm>
              <a:off x="5914875" y="3531375"/>
              <a:ext cx="42450" cy="35900"/>
            </a:xfrm>
            <a:custGeom>
              <a:avLst/>
              <a:gdLst/>
              <a:ahLst/>
              <a:cxnLst/>
              <a:rect l="l" t="t" r="r" b="b"/>
              <a:pathLst>
                <a:path w="1698" h="1436" extrusionOk="0">
                  <a:moveTo>
                    <a:pt x="866" y="1"/>
                  </a:moveTo>
                  <a:cubicBezTo>
                    <a:pt x="571" y="1"/>
                    <a:pt x="308" y="170"/>
                    <a:pt x="187" y="438"/>
                  </a:cubicBezTo>
                  <a:cubicBezTo>
                    <a:pt x="0" y="890"/>
                    <a:pt x="299" y="1386"/>
                    <a:pt x="795" y="1434"/>
                  </a:cubicBezTo>
                  <a:cubicBezTo>
                    <a:pt x="807" y="1435"/>
                    <a:pt x="819" y="1435"/>
                    <a:pt x="830" y="1435"/>
                  </a:cubicBezTo>
                  <a:cubicBezTo>
                    <a:pt x="1113" y="1435"/>
                    <a:pt x="1389" y="1266"/>
                    <a:pt x="1493" y="998"/>
                  </a:cubicBezTo>
                  <a:cubicBezTo>
                    <a:pt x="1698" y="546"/>
                    <a:pt x="1384" y="50"/>
                    <a:pt x="903" y="2"/>
                  </a:cubicBezTo>
                  <a:cubicBezTo>
                    <a:pt x="891" y="1"/>
                    <a:pt x="878" y="1"/>
                    <a:pt x="86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0" name="Google Shape;440;p15"/>
            <p:cNvSpPr/>
            <p:nvPr/>
          </p:nvSpPr>
          <p:spPr>
            <a:xfrm>
              <a:off x="5920000" y="3548950"/>
              <a:ext cx="6175" cy="5425"/>
            </a:xfrm>
            <a:custGeom>
              <a:avLst/>
              <a:gdLst/>
              <a:ahLst/>
              <a:cxnLst/>
              <a:rect l="l" t="t" r="r" b="b"/>
              <a:pathLst>
                <a:path w="247" h="217" extrusionOk="0">
                  <a:moveTo>
                    <a:pt x="0" y="0"/>
                  </a:moveTo>
                  <a:lnTo>
                    <a:pt x="0" y="217"/>
                  </a:lnTo>
                  <a:lnTo>
                    <a:pt x="247" y="217"/>
                  </a:lnTo>
                  <a:lnTo>
                    <a:pt x="247" y="0"/>
                  </a:ln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1" name="Google Shape;441;p15"/>
            <p:cNvSpPr/>
            <p:nvPr/>
          </p:nvSpPr>
          <p:spPr>
            <a:xfrm>
              <a:off x="5921125" y="3551275"/>
              <a:ext cx="3100" cy="3100"/>
            </a:xfrm>
            <a:custGeom>
              <a:avLst/>
              <a:gdLst/>
              <a:ahLst/>
              <a:cxnLst/>
              <a:rect l="l" t="t" r="r" b="b"/>
              <a:pathLst>
                <a:path w="124" h="124" extrusionOk="0">
                  <a:moveTo>
                    <a:pt x="63" y="0"/>
                  </a:moveTo>
                  <a:cubicBezTo>
                    <a:pt x="30" y="0"/>
                    <a:pt x="15" y="15"/>
                    <a:pt x="0" y="45"/>
                  </a:cubicBezTo>
                  <a:cubicBezTo>
                    <a:pt x="0" y="79"/>
                    <a:pt x="15" y="109"/>
                    <a:pt x="49" y="124"/>
                  </a:cubicBezTo>
                  <a:lnTo>
                    <a:pt x="63" y="124"/>
                  </a:lnTo>
                  <a:cubicBezTo>
                    <a:pt x="93" y="124"/>
                    <a:pt x="123" y="109"/>
                    <a:pt x="123" y="79"/>
                  </a:cubicBezTo>
                  <a:cubicBezTo>
                    <a:pt x="123" y="45"/>
                    <a:pt x="108" y="15"/>
                    <a:pt x="78"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2" name="Google Shape;442;p15"/>
            <p:cNvSpPr/>
            <p:nvPr/>
          </p:nvSpPr>
          <p:spPr>
            <a:xfrm>
              <a:off x="5923075" y="3555925"/>
              <a:ext cx="3950" cy="3125"/>
            </a:xfrm>
            <a:custGeom>
              <a:avLst/>
              <a:gdLst/>
              <a:ahLst/>
              <a:cxnLst/>
              <a:rect l="l" t="t" r="r" b="b"/>
              <a:pathLst>
                <a:path w="158" h="125" extrusionOk="0">
                  <a:moveTo>
                    <a:pt x="64" y="1"/>
                  </a:moveTo>
                  <a:cubicBezTo>
                    <a:pt x="15" y="16"/>
                    <a:pt x="0" y="61"/>
                    <a:pt x="30" y="109"/>
                  </a:cubicBezTo>
                  <a:cubicBezTo>
                    <a:pt x="45" y="109"/>
                    <a:pt x="64" y="124"/>
                    <a:pt x="79" y="124"/>
                  </a:cubicBezTo>
                  <a:cubicBezTo>
                    <a:pt x="79" y="124"/>
                    <a:pt x="94" y="124"/>
                    <a:pt x="94" y="109"/>
                  </a:cubicBezTo>
                  <a:cubicBezTo>
                    <a:pt x="138" y="109"/>
                    <a:pt x="157" y="46"/>
                    <a:pt x="124" y="16"/>
                  </a:cubicBezTo>
                  <a:cubicBezTo>
                    <a:pt x="109" y="1"/>
                    <a:pt x="94" y="1"/>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3" name="Google Shape;443;p15"/>
            <p:cNvSpPr/>
            <p:nvPr/>
          </p:nvSpPr>
          <p:spPr>
            <a:xfrm>
              <a:off x="5926525" y="3546975"/>
              <a:ext cx="7850" cy="7400"/>
            </a:xfrm>
            <a:custGeom>
              <a:avLst/>
              <a:gdLst/>
              <a:ahLst/>
              <a:cxnLst/>
              <a:rect l="l" t="t" r="r" b="b"/>
              <a:pathLst>
                <a:path w="314" h="296" extrusionOk="0">
                  <a:moveTo>
                    <a:pt x="157" y="1"/>
                  </a:moveTo>
                  <a:cubicBezTo>
                    <a:pt x="94" y="1"/>
                    <a:pt x="34" y="46"/>
                    <a:pt x="19" y="109"/>
                  </a:cubicBezTo>
                  <a:cubicBezTo>
                    <a:pt x="0" y="187"/>
                    <a:pt x="49" y="266"/>
                    <a:pt x="127" y="296"/>
                  </a:cubicBezTo>
                  <a:lnTo>
                    <a:pt x="157" y="296"/>
                  </a:lnTo>
                  <a:cubicBezTo>
                    <a:pt x="221" y="296"/>
                    <a:pt x="280" y="251"/>
                    <a:pt x="299" y="187"/>
                  </a:cubicBezTo>
                  <a:cubicBezTo>
                    <a:pt x="314" y="109"/>
                    <a:pt x="265" y="16"/>
                    <a:pt x="187"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4" name="Google Shape;444;p15"/>
            <p:cNvSpPr/>
            <p:nvPr/>
          </p:nvSpPr>
          <p:spPr>
            <a:xfrm>
              <a:off x="5933150" y="3555100"/>
              <a:ext cx="12525" cy="8975"/>
            </a:xfrm>
            <a:custGeom>
              <a:avLst/>
              <a:gdLst/>
              <a:ahLst/>
              <a:cxnLst/>
              <a:rect l="l" t="t" r="r" b="b"/>
              <a:pathLst>
                <a:path w="501" h="359" extrusionOk="0">
                  <a:moveTo>
                    <a:pt x="221" y="0"/>
                  </a:moveTo>
                  <a:cubicBezTo>
                    <a:pt x="127" y="0"/>
                    <a:pt x="49" y="49"/>
                    <a:pt x="34" y="127"/>
                  </a:cubicBezTo>
                  <a:cubicBezTo>
                    <a:pt x="0" y="221"/>
                    <a:pt x="79" y="329"/>
                    <a:pt x="202" y="359"/>
                  </a:cubicBezTo>
                  <a:lnTo>
                    <a:pt x="265" y="359"/>
                  </a:lnTo>
                  <a:cubicBezTo>
                    <a:pt x="359" y="359"/>
                    <a:pt x="452" y="314"/>
                    <a:pt x="467" y="235"/>
                  </a:cubicBezTo>
                  <a:lnTo>
                    <a:pt x="467" y="235"/>
                  </a:lnTo>
                  <a:cubicBezTo>
                    <a:pt x="452" y="280"/>
                    <a:pt x="407" y="299"/>
                    <a:pt x="359" y="299"/>
                  </a:cubicBezTo>
                  <a:lnTo>
                    <a:pt x="329" y="299"/>
                  </a:lnTo>
                  <a:cubicBezTo>
                    <a:pt x="265" y="280"/>
                    <a:pt x="221" y="235"/>
                    <a:pt x="235" y="172"/>
                  </a:cubicBezTo>
                  <a:cubicBezTo>
                    <a:pt x="250" y="127"/>
                    <a:pt x="280" y="112"/>
                    <a:pt x="344" y="112"/>
                  </a:cubicBezTo>
                  <a:lnTo>
                    <a:pt x="373" y="112"/>
                  </a:lnTo>
                  <a:cubicBezTo>
                    <a:pt x="437" y="127"/>
                    <a:pt x="482" y="187"/>
                    <a:pt x="467" y="235"/>
                  </a:cubicBezTo>
                  <a:cubicBezTo>
                    <a:pt x="500" y="142"/>
                    <a:pt x="407" y="34"/>
                    <a:pt x="295"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5" name="Google Shape;445;p15"/>
            <p:cNvSpPr/>
            <p:nvPr/>
          </p:nvSpPr>
          <p:spPr>
            <a:xfrm>
              <a:off x="5938650" y="3557900"/>
              <a:ext cx="6550" cy="4675"/>
            </a:xfrm>
            <a:custGeom>
              <a:avLst/>
              <a:gdLst/>
              <a:ahLst/>
              <a:cxnLst/>
              <a:rect l="l" t="t" r="r" b="b"/>
              <a:pathLst>
                <a:path w="262" h="187" extrusionOk="0">
                  <a:moveTo>
                    <a:pt x="124" y="0"/>
                  </a:moveTo>
                  <a:cubicBezTo>
                    <a:pt x="60" y="0"/>
                    <a:pt x="30" y="15"/>
                    <a:pt x="15" y="60"/>
                  </a:cubicBezTo>
                  <a:cubicBezTo>
                    <a:pt x="1" y="123"/>
                    <a:pt x="45" y="168"/>
                    <a:pt x="109" y="187"/>
                  </a:cubicBezTo>
                  <a:lnTo>
                    <a:pt x="139" y="187"/>
                  </a:lnTo>
                  <a:cubicBezTo>
                    <a:pt x="187" y="187"/>
                    <a:pt x="232" y="168"/>
                    <a:pt x="247" y="123"/>
                  </a:cubicBezTo>
                  <a:cubicBezTo>
                    <a:pt x="262" y="75"/>
                    <a:pt x="217" y="15"/>
                    <a:pt x="153"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6" name="Google Shape;446;p15"/>
            <p:cNvSpPr/>
            <p:nvPr/>
          </p:nvSpPr>
          <p:spPr>
            <a:xfrm>
              <a:off x="5922325" y="3539975"/>
              <a:ext cx="5425" cy="4325"/>
            </a:xfrm>
            <a:custGeom>
              <a:avLst/>
              <a:gdLst/>
              <a:ahLst/>
              <a:cxnLst/>
              <a:rect l="l" t="t" r="r" b="b"/>
              <a:pathLst>
                <a:path w="217" h="173" extrusionOk="0">
                  <a:moveTo>
                    <a:pt x="109" y="1"/>
                  </a:moveTo>
                  <a:cubicBezTo>
                    <a:pt x="60" y="1"/>
                    <a:pt x="15" y="16"/>
                    <a:pt x="1" y="64"/>
                  </a:cubicBezTo>
                  <a:cubicBezTo>
                    <a:pt x="1" y="109"/>
                    <a:pt x="30" y="158"/>
                    <a:pt x="94" y="173"/>
                  </a:cubicBezTo>
                  <a:lnTo>
                    <a:pt x="109" y="173"/>
                  </a:lnTo>
                  <a:cubicBezTo>
                    <a:pt x="154" y="173"/>
                    <a:pt x="202" y="158"/>
                    <a:pt x="202" y="109"/>
                  </a:cubicBezTo>
                  <a:cubicBezTo>
                    <a:pt x="217" y="64"/>
                    <a:pt x="187" y="16"/>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7" name="Google Shape;447;p15"/>
            <p:cNvSpPr/>
            <p:nvPr/>
          </p:nvSpPr>
          <p:spPr>
            <a:xfrm>
              <a:off x="5946400" y="3541575"/>
              <a:ext cx="3475" cy="2725"/>
            </a:xfrm>
            <a:custGeom>
              <a:avLst/>
              <a:gdLst/>
              <a:ahLst/>
              <a:cxnLst/>
              <a:rect l="l" t="t" r="r" b="b"/>
              <a:pathLst>
                <a:path w="139" h="109" extrusionOk="0">
                  <a:moveTo>
                    <a:pt x="64" y="0"/>
                  </a:moveTo>
                  <a:cubicBezTo>
                    <a:pt x="45" y="0"/>
                    <a:pt x="15" y="15"/>
                    <a:pt x="15" y="45"/>
                  </a:cubicBezTo>
                  <a:cubicBezTo>
                    <a:pt x="0" y="60"/>
                    <a:pt x="30" y="94"/>
                    <a:pt x="64" y="109"/>
                  </a:cubicBezTo>
                  <a:lnTo>
                    <a:pt x="79" y="109"/>
                  </a:lnTo>
                  <a:cubicBezTo>
                    <a:pt x="108" y="109"/>
                    <a:pt x="123" y="94"/>
                    <a:pt x="123" y="75"/>
                  </a:cubicBezTo>
                  <a:cubicBezTo>
                    <a:pt x="138" y="45"/>
                    <a:pt x="123" y="15"/>
                    <a:pt x="79" y="15"/>
                  </a:cubicBezTo>
                  <a:cubicBezTo>
                    <a:pt x="79" y="0"/>
                    <a:pt x="79" y="0"/>
                    <a:pt x="6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48" name="Google Shape;448;p15"/>
            <p:cNvSpPr/>
            <p:nvPr/>
          </p:nvSpPr>
          <p:spPr>
            <a:xfrm>
              <a:off x="5929700" y="3538400"/>
              <a:ext cx="3475" cy="2725"/>
            </a:xfrm>
            <a:custGeom>
              <a:avLst/>
              <a:gdLst/>
              <a:ahLst/>
              <a:cxnLst/>
              <a:rect l="l" t="t" r="r" b="b"/>
              <a:pathLst>
                <a:path w="139" h="109" extrusionOk="0">
                  <a:moveTo>
                    <a:pt x="60" y="1"/>
                  </a:moveTo>
                  <a:cubicBezTo>
                    <a:pt x="30" y="1"/>
                    <a:pt x="15" y="15"/>
                    <a:pt x="15" y="34"/>
                  </a:cubicBezTo>
                  <a:cubicBezTo>
                    <a:pt x="0" y="64"/>
                    <a:pt x="15" y="94"/>
                    <a:pt x="60" y="109"/>
                  </a:cubicBezTo>
                  <a:lnTo>
                    <a:pt x="79" y="109"/>
                  </a:lnTo>
                  <a:cubicBezTo>
                    <a:pt x="94" y="109"/>
                    <a:pt x="123" y="94"/>
                    <a:pt x="123" y="64"/>
                  </a:cubicBezTo>
                  <a:cubicBezTo>
                    <a:pt x="138" y="49"/>
                    <a:pt x="109" y="15"/>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hree columns">
  <p:cSld name="CUSTOM_9">
    <p:spTree>
      <p:nvGrpSpPr>
        <p:cNvPr id="1" name="Shape 449"/>
        <p:cNvGrpSpPr/>
        <p:nvPr/>
      </p:nvGrpSpPr>
      <p:grpSpPr>
        <a:xfrm>
          <a:off x="0" y="0"/>
          <a:ext cx="0" cy="0"/>
          <a:chOff x="0" y="0"/>
          <a:chExt cx="0" cy="0"/>
        </a:xfrm>
      </p:grpSpPr>
      <p:sp>
        <p:nvSpPr>
          <p:cNvPr id="450" name="Google Shape;450;p16"/>
          <p:cNvSpPr txBox="1">
            <a:spLocks noGrp="1"/>
          </p:cNvSpPr>
          <p:nvPr>
            <p:ph type="title"/>
          </p:nvPr>
        </p:nvSpPr>
        <p:spPr>
          <a:xfrm>
            <a:off x="6096000" y="720000"/>
            <a:ext cx="5136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451" name="Google Shape;451;p16"/>
          <p:cNvSpPr txBox="1">
            <a:spLocks noGrp="1"/>
          </p:cNvSpPr>
          <p:nvPr>
            <p:ph type="subTitle" idx="1"/>
          </p:nvPr>
        </p:nvSpPr>
        <p:spPr>
          <a:xfrm>
            <a:off x="6096000" y="1998000"/>
            <a:ext cx="40148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52" name="Google Shape;452;p16"/>
          <p:cNvSpPr txBox="1">
            <a:spLocks noGrp="1"/>
          </p:cNvSpPr>
          <p:nvPr>
            <p:ph type="title" idx="2"/>
          </p:nvPr>
        </p:nvSpPr>
        <p:spPr>
          <a:xfrm>
            <a:off x="6096000" y="1695535"/>
            <a:ext cx="32612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Mukta"/>
              <a:buNone/>
              <a:defRPr>
                <a:latin typeface="Mukta"/>
                <a:ea typeface="Mukta"/>
                <a:cs typeface="Mukta"/>
                <a:sym typeface="Mukta"/>
              </a:defRPr>
            </a:lvl2pPr>
            <a:lvl3pPr lvl="2" rtl="0">
              <a:spcBef>
                <a:spcPts val="0"/>
              </a:spcBef>
              <a:spcAft>
                <a:spcPts val="0"/>
              </a:spcAft>
              <a:buSzPts val="2800"/>
              <a:buFont typeface="Mukta"/>
              <a:buNone/>
              <a:defRPr>
                <a:latin typeface="Mukta"/>
                <a:ea typeface="Mukta"/>
                <a:cs typeface="Mukta"/>
                <a:sym typeface="Mukta"/>
              </a:defRPr>
            </a:lvl3pPr>
            <a:lvl4pPr lvl="3" rtl="0">
              <a:spcBef>
                <a:spcPts val="0"/>
              </a:spcBef>
              <a:spcAft>
                <a:spcPts val="0"/>
              </a:spcAft>
              <a:buSzPts val="2800"/>
              <a:buFont typeface="Mukta"/>
              <a:buNone/>
              <a:defRPr>
                <a:latin typeface="Mukta"/>
                <a:ea typeface="Mukta"/>
                <a:cs typeface="Mukta"/>
                <a:sym typeface="Mukta"/>
              </a:defRPr>
            </a:lvl4pPr>
            <a:lvl5pPr lvl="4" rtl="0">
              <a:spcBef>
                <a:spcPts val="0"/>
              </a:spcBef>
              <a:spcAft>
                <a:spcPts val="0"/>
              </a:spcAft>
              <a:buSzPts val="2800"/>
              <a:buFont typeface="Mukta"/>
              <a:buNone/>
              <a:defRPr>
                <a:latin typeface="Mukta"/>
                <a:ea typeface="Mukta"/>
                <a:cs typeface="Mukta"/>
                <a:sym typeface="Mukta"/>
              </a:defRPr>
            </a:lvl5pPr>
            <a:lvl6pPr lvl="5" rtl="0">
              <a:spcBef>
                <a:spcPts val="0"/>
              </a:spcBef>
              <a:spcAft>
                <a:spcPts val="0"/>
              </a:spcAft>
              <a:buSzPts val="2800"/>
              <a:buFont typeface="Mukta"/>
              <a:buNone/>
              <a:defRPr>
                <a:latin typeface="Mukta"/>
                <a:ea typeface="Mukta"/>
                <a:cs typeface="Mukta"/>
                <a:sym typeface="Mukta"/>
              </a:defRPr>
            </a:lvl6pPr>
            <a:lvl7pPr lvl="6" rtl="0">
              <a:spcBef>
                <a:spcPts val="0"/>
              </a:spcBef>
              <a:spcAft>
                <a:spcPts val="0"/>
              </a:spcAft>
              <a:buSzPts val="2800"/>
              <a:buFont typeface="Mukta"/>
              <a:buNone/>
              <a:defRPr>
                <a:latin typeface="Mukta"/>
                <a:ea typeface="Mukta"/>
                <a:cs typeface="Mukta"/>
                <a:sym typeface="Mukta"/>
              </a:defRPr>
            </a:lvl7pPr>
            <a:lvl8pPr lvl="7" rtl="0">
              <a:spcBef>
                <a:spcPts val="0"/>
              </a:spcBef>
              <a:spcAft>
                <a:spcPts val="0"/>
              </a:spcAft>
              <a:buSzPts val="2800"/>
              <a:buFont typeface="Mukta"/>
              <a:buNone/>
              <a:defRPr>
                <a:latin typeface="Mukta"/>
                <a:ea typeface="Mukta"/>
                <a:cs typeface="Mukta"/>
                <a:sym typeface="Mukta"/>
              </a:defRPr>
            </a:lvl8pPr>
            <a:lvl9pPr lvl="8" rtl="0">
              <a:spcBef>
                <a:spcPts val="0"/>
              </a:spcBef>
              <a:spcAft>
                <a:spcPts val="0"/>
              </a:spcAft>
              <a:buSzPts val="2800"/>
              <a:buFont typeface="Mukta"/>
              <a:buNone/>
              <a:defRPr>
                <a:latin typeface="Mukta"/>
                <a:ea typeface="Mukta"/>
                <a:cs typeface="Mukta"/>
                <a:sym typeface="Mukta"/>
              </a:defRPr>
            </a:lvl9pPr>
          </a:lstStyle>
          <a:p>
            <a:endParaRPr/>
          </a:p>
        </p:txBody>
      </p:sp>
      <p:sp>
        <p:nvSpPr>
          <p:cNvPr id="453" name="Google Shape;453;p16"/>
          <p:cNvSpPr txBox="1">
            <a:spLocks noGrp="1"/>
          </p:cNvSpPr>
          <p:nvPr>
            <p:ph type="subTitle" idx="3"/>
          </p:nvPr>
        </p:nvSpPr>
        <p:spPr>
          <a:xfrm>
            <a:off x="6096000" y="3602200"/>
            <a:ext cx="40148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54" name="Google Shape;454;p16"/>
          <p:cNvSpPr txBox="1">
            <a:spLocks noGrp="1"/>
          </p:cNvSpPr>
          <p:nvPr>
            <p:ph type="title" idx="4"/>
          </p:nvPr>
        </p:nvSpPr>
        <p:spPr>
          <a:xfrm>
            <a:off x="6096000" y="3299735"/>
            <a:ext cx="32612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Mukta"/>
              <a:buNone/>
              <a:defRPr>
                <a:latin typeface="Mukta"/>
                <a:ea typeface="Mukta"/>
                <a:cs typeface="Mukta"/>
                <a:sym typeface="Mukta"/>
              </a:defRPr>
            </a:lvl2pPr>
            <a:lvl3pPr lvl="2" rtl="0">
              <a:spcBef>
                <a:spcPts val="0"/>
              </a:spcBef>
              <a:spcAft>
                <a:spcPts val="0"/>
              </a:spcAft>
              <a:buSzPts val="2800"/>
              <a:buFont typeface="Mukta"/>
              <a:buNone/>
              <a:defRPr>
                <a:latin typeface="Mukta"/>
                <a:ea typeface="Mukta"/>
                <a:cs typeface="Mukta"/>
                <a:sym typeface="Mukta"/>
              </a:defRPr>
            </a:lvl3pPr>
            <a:lvl4pPr lvl="3" rtl="0">
              <a:spcBef>
                <a:spcPts val="0"/>
              </a:spcBef>
              <a:spcAft>
                <a:spcPts val="0"/>
              </a:spcAft>
              <a:buSzPts val="2800"/>
              <a:buFont typeface="Mukta"/>
              <a:buNone/>
              <a:defRPr>
                <a:latin typeface="Mukta"/>
                <a:ea typeface="Mukta"/>
                <a:cs typeface="Mukta"/>
                <a:sym typeface="Mukta"/>
              </a:defRPr>
            </a:lvl4pPr>
            <a:lvl5pPr lvl="4" rtl="0">
              <a:spcBef>
                <a:spcPts val="0"/>
              </a:spcBef>
              <a:spcAft>
                <a:spcPts val="0"/>
              </a:spcAft>
              <a:buSzPts val="2800"/>
              <a:buFont typeface="Mukta"/>
              <a:buNone/>
              <a:defRPr>
                <a:latin typeface="Mukta"/>
                <a:ea typeface="Mukta"/>
                <a:cs typeface="Mukta"/>
                <a:sym typeface="Mukta"/>
              </a:defRPr>
            </a:lvl5pPr>
            <a:lvl6pPr lvl="5" rtl="0">
              <a:spcBef>
                <a:spcPts val="0"/>
              </a:spcBef>
              <a:spcAft>
                <a:spcPts val="0"/>
              </a:spcAft>
              <a:buSzPts val="2800"/>
              <a:buFont typeface="Mukta"/>
              <a:buNone/>
              <a:defRPr>
                <a:latin typeface="Mukta"/>
                <a:ea typeface="Mukta"/>
                <a:cs typeface="Mukta"/>
                <a:sym typeface="Mukta"/>
              </a:defRPr>
            </a:lvl6pPr>
            <a:lvl7pPr lvl="6" rtl="0">
              <a:spcBef>
                <a:spcPts val="0"/>
              </a:spcBef>
              <a:spcAft>
                <a:spcPts val="0"/>
              </a:spcAft>
              <a:buSzPts val="2800"/>
              <a:buFont typeface="Mukta"/>
              <a:buNone/>
              <a:defRPr>
                <a:latin typeface="Mukta"/>
                <a:ea typeface="Mukta"/>
                <a:cs typeface="Mukta"/>
                <a:sym typeface="Mukta"/>
              </a:defRPr>
            </a:lvl7pPr>
            <a:lvl8pPr lvl="7" rtl="0">
              <a:spcBef>
                <a:spcPts val="0"/>
              </a:spcBef>
              <a:spcAft>
                <a:spcPts val="0"/>
              </a:spcAft>
              <a:buSzPts val="2800"/>
              <a:buFont typeface="Mukta"/>
              <a:buNone/>
              <a:defRPr>
                <a:latin typeface="Mukta"/>
                <a:ea typeface="Mukta"/>
                <a:cs typeface="Mukta"/>
                <a:sym typeface="Mukta"/>
              </a:defRPr>
            </a:lvl8pPr>
            <a:lvl9pPr lvl="8" rtl="0">
              <a:spcBef>
                <a:spcPts val="0"/>
              </a:spcBef>
              <a:spcAft>
                <a:spcPts val="0"/>
              </a:spcAft>
              <a:buSzPts val="2800"/>
              <a:buFont typeface="Mukta"/>
              <a:buNone/>
              <a:defRPr>
                <a:latin typeface="Mukta"/>
                <a:ea typeface="Mukta"/>
                <a:cs typeface="Mukta"/>
                <a:sym typeface="Mukta"/>
              </a:defRPr>
            </a:lvl9pPr>
          </a:lstStyle>
          <a:p>
            <a:endParaRPr/>
          </a:p>
        </p:txBody>
      </p:sp>
      <p:sp>
        <p:nvSpPr>
          <p:cNvPr id="455" name="Google Shape;455;p16"/>
          <p:cNvSpPr txBox="1">
            <a:spLocks noGrp="1"/>
          </p:cNvSpPr>
          <p:nvPr>
            <p:ph type="subTitle" idx="5"/>
          </p:nvPr>
        </p:nvSpPr>
        <p:spPr>
          <a:xfrm>
            <a:off x="6096000" y="5206400"/>
            <a:ext cx="40148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56" name="Google Shape;456;p16"/>
          <p:cNvSpPr txBox="1">
            <a:spLocks noGrp="1"/>
          </p:cNvSpPr>
          <p:nvPr>
            <p:ph type="title" idx="6"/>
          </p:nvPr>
        </p:nvSpPr>
        <p:spPr>
          <a:xfrm>
            <a:off x="6096000" y="4903935"/>
            <a:ext cx="32612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Mukta"/>
              <a:buNone/>
              <a:defRPr>
                <a:latin typeface="Mukta"/>
                <a:ea typeface="Mukta"/>
                <a:cs typeface="Mukta"/>
                <a:sym typeface="Mukta"/>
              </a:defRPr>
            </a:lvl2pPr>
            <a:lvl3pPr lvl="2" rtl="0">
              <a:spcBef>
                <a:spcPts val="0"/>
              </a:spcBef>
              <a:spcAft>
                <a:spcPts val="0"/>
              </a:spcAft>
              <a:buSzPts val="2800"/>
              <a:buFont typeface="Mukta"/>
              <a:buNone/>
              <a:defRPr>
                <a:latin typeface="Mukta"/>
                <a:ea typeface="Mukta"/>
                <a:cs typeface="Mukta"/>
                <a:sym typeface="Mukta"/>
              </a:defRPr>
            </a:lvl3pPr>
            <a:lvl4pPr lvl="3" rtl="0">
              <a:spcBef>
                <a:spcPts val="0"/>
              </a:spcBef>
              <a:spcAft>
                <a:spcPts val="0"/>
              </a:spcAft>
              <a:buSzPts val="2800"/>
              <a:buFont typeface="Mukta"/>
              <a:buNone/>
              <a:defRPr>
                <a:latin typeface="Mukta"/>
                <a:ea typeface="Mukta"/>
                <a:cs typeface="Mukta"/>
                <a:sym typeface="Mukta"/>
              </a:defRPr>
            </a:lvl4pPr>
            <a:lvl5pPr lvl="4" rtl="0">
              <a:spcBef>
                <a:spcPts val="0"/>
              </a:spcBef>
              <a:spcAft>
                <a:spcPts val="0"/>
              </a:spcAft>
              <a:buSzPts val="2800"/>
              <a:buFont typeface="Mukta"/>
              <a:buNone/>
              <a:defRPr>
                <a:latin typeface="Mukta"/>
                <a:ea typeface="Mukta"/>
                <a:cs typeface="Mukta"/>
                <a:sym typeface="Mukta"/>
              </a:defRPr>
            </a:lvl5pPr>
            <a:lvl6pPr lvl="5" rtl="0">
              <a:spcBef>
                <a:spcPts val="0"/>
              </a:spcBef>
              <a:spcAft>
                <a:spcPts val="0"/>
              </a:spcAft>
              <a:buSzPts val="2800"/>
              <a:buFont typeface="Mukta"/>
              <a:buNone/>
              <a:defRPr>
                <a:latin typeface="Mukta"/>
                <a:ea typeface="Mukta"/>
                <a:cs typeface="Mukta"/>
                <a:sym typeface="Mukta"/>
              </a:defRPr>
            </a:lvl6pPr>
            <a:lvl7pPr lvl="6" rtl="0">
              <a:spcBef>
                <a:spcPts val="0"/>
              </a:spcBef>
              <a:spcAft>
                <a:spcPts val="0"/>
              </a:spcAft>
              <a:buSzPts val="2800"/>
              <a:buFont typeface="Mukta"/>
              <a:buNone/>
              <a:defRPr>
                <a:latin typeface="Mukta"/>
                <a:ea typeface="Mukta"/>
                <a:cs typeface="Mukta"/>
                <a:sym typeface="Mukta"/>
              </a:defRPr>
            </a:lvl7pPr>
            <a:lvl8pPr lvl="7" rtl="0">
              <a:spcBef>
                <a:spcPts val="0"/>
              </a:spcBef>
              <a:spcAft>
                <a:spcPts val="0"/>
              </a:spcAft>
              <a:buSzPts val="2800"/>
              <a:buFont typeface="Mukta"/>
              <a:buNone/>
              <a:defRPr>
                <a:latin typeface="Mukta"/>
                <a:ea typeface="Mukta"/>
                <a:cs typeface="Mukta"/>
                <a:sym typeface="Mukta"/>
              </a:defRPr>
            </a:lvl8pPr>
            <a:lvl9pPr lvl="8" rtl="0">
              <a:spcBef>
                <a:spcPts val="0"/>
              </a:spcBef>
              <a:spcAft>
                <a:spcPts val="0"/>
              </a:spcAft>
              <a:buSzPts val="2800"/>
              <a:buFont typeface="Mukta"/>
              <a:buNone/>
              <a:defRPr>
                <a:latin typeface="Mukta"/>
                <a:ea typeface="Mukta"/>
                <a:cs typeface="Mukta"/>
                <a:sym typeface="Mukta"/>
              </a:defRPr>
            </a:lvl9pPr>
          </a:lstStyle>
          <a:p>
            <a:endParaRPr/>
          </a:p>
        </p:txBody>
      </p:sp>
      <p:sp>
        <p:nvSpPr>
          <p:cNvPr id="457" name="Google Shape;457;p16"/>
          <p:cNvSpPr/>
          <p:nvPr/>
        </p:nvSpPr>
        <p:spPr>
          <a:xfrm rot="-8100000">
            <a:off x="10143092" y="-681690"/>
            <a:ext cx="3935173" cy="2803407"/>
          </a:xfrm>
          <a:custGeom>
            <a:avLst/>
            <a:gdLst/>
            <a:ahLst/>
            <a:cxnLst/>
            <a:rect l="l" t="t" r="r" b="b"/>
            <a:pathLst>
              <a:path w="4680" h="3334" extrusionOk="0">
                <a:moveTo>
                  <a:pt x="1374" y="1"/>
                </a:moveTo>
                <a:cubicBezTo>
                  <a:pt x="1295" y="1"/>
                  <a:pt x="1215" y="8"/>
                  <a:pt x="1135" y="23"/>
                </a:cubicBezTo>
                <a:cubicBezTo>
                  <a:pt x="776" y="87"/>
                  <a:pt x="482" y="333"/>
                  <a:pt x="452" y="676"/>
                </a:cubicBezTo>
                <a:cubicBezTo>
                  <a:pt x="437" y="814"/>
                  <a:pt x="403" y="1049"/>
                  <a:pt x="359" y="1206"/>
                </a:cubicBezTo>
                <a:cubicBezTo>
                  <a:pt x="310" y="1344"/>
                  <a:pt x="0" y="1840"/>
                  <a:pt x="123" y="2169"/>
                </a:cubicBezTo>
                <a:cubicBezTo>
                  <a:pt x="466" y="3066"/>
                  <a:pt x="1354" y="3334"/>
                  <a:pt x="2162" y="3334"/>
                </a:cubicBezTo>
                <a:cubicBezTo>
                  <a:pt x="2822" y="3334"/>
                  <a:pt x="3428" y="3154"/>
                  <a:pt x="3638" y="2993"/>
                </a:cubicBezTo>
                <a:cubicBezTo>
                  <a:pt x="4026" y="2698"/>
                  <a:pt x="4523" y="1904"/>
                  <a:pt x="4601" y="1732"/>
                </a:cubicBezTo>
                <a:cubicBezTo>
                  <a:pt x="4664" y="1579"/>
                  <a:pt x="4679" y="1407"/>
                  <a:pt x="4664" y="1236"/>
                </a:cubicBezTo>
                <a:cubicBezTo>
                  <a:pt x="4649" y="1019"/>
                  <a:pt x="4541" y="784"/>
                  <a:pt x="4355" y="628"/>
                </a:cubicBezTo>
                <a:cubicBezTo>
                  <a:pt x="4132" y="432"/>
                  <a:pt x="3800" y="351"/>
                  <a:pt x="3486" y="351"/>
                </a:cubicBezTo>
                <a:cubicBezTo>
                  <a:pt x="3405" y="351"/>
                  <a:pt x="3326" y="357"/>
                  <a:pt x="3250" y="366"/>
                </a:cubicBezTo>
                <a:cubicBezTo>
                  <a:pt x="3102" y="392"/>
                  <a:pt x="2965" y="429"/>
                  <a:pt x="2832" y="429"/>
                </a:cubicBezTo>
                <a:cubicBezTo>
                  <a:pt x="2811" y="429"/>
                  <a:pt x="2790" y="428"/>
                  <a:pt x="2769" y="426"/>
                </a:cubicBezTo>
                <a:cubicBezTo>
                  <a:pt x="2519" y="396"/>
                  <a:pt x="2317" y="273"/>
                  <a:pt x="2097" y="161"/>
                </a:cubicBezTo>
                <a:cubicBezTo>
                  <a:pt x="1863" y="68"/>
                  <a:pt x="1621" y="1"/>
                  <a:pt x="1374" y="1"/>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458" name="Google Shape;458;p16"/>
          <p:cNvSpPr/>
          <p:nvPr/>
        </p:nvSpPr>
        <p:spPr>
          <a:xfrm>
            <a:off x="-3302567" y="3838817"/>
            <a:ext cx="5259427" cy="3429971"/>
          </a:xfrm>
          <a:custGeom>
            <a:avLst/>
            <a:gdLst/>
            <a:ahLst/>
            <a:cxnLst/>
            <a:rect l="l" t="t" r="r" b="b"/>
            <a:pathLst>
              <a:path w="7650" h="4989" extrusionOk="0">
                <a:moveTo>
                  <a:pt x="5888" y="1"/>
                </a:moveTo>
                <a:cubicBezTo>
                  <a:pt x="5262" y="1"/>
                  <a:pt x="4587" y="369"/>
                  <a:pt x="4011" y="417"/>
                </a:cubicBezTo>
                <a:cubicBezTo>
                  <a:pt x="3960" y="420"/>
                  <a:pt x="3907" y="422"/>
                  <a:pt x="3853" y="422"/>
                </a:cubicBezTo>
                <a:cubicBezTo>
                  <a:pt x="3575" y="422"/>
                  <a:pt x="3266" y="387"/>
                  <a:pt x="2964" y="387"/>
                </a:cubicBezTo>
                <a:cubicBezTo>
                  <a:pt x="2490" y="387"/>
                  <a:pt x="2033" y="473"/>
                  <a:pt x="1743" y="914"/>
                </a:cubicBezTo>
                <a:cubicBezTo>
                  <a:pt x="1135" y="1846"/>
                  <a:pt x="0" y="1783"/>
                  <a:pt x="0" y="2622"/>
                </a:cubicBezTo>
                <a:cubicBezTo>
                  <a:pt x="0" y="3354"/>
                  <a:pt x="933" y="3570"/>
                  <a:pt x="933" y="4988"/>
                </a:cubicBezTo>
                <a:lnTo>
                  <a:pt x="6392" y="4988"/>
                </a:lnTo>
                <a:cubicBezTo>
                  <a:pt x="7198" y="4988"/>
                  <a:pt x="7590" y="4723"/>
                  <a:pt x="7619" y="4272"/>
                </a:cubicBezTo>
                <a:cubicBezTo>
                  <a:pt x="7649" y="3899"/>
                  <a:pt x="7384" y="3589"/>
                  <a:pt x="6937" y="3510"/>
                </a:cubicBezTo>
                <a:cubicBezTo>
                  <a:pt x="6672" y="3462"/>
                  <a:pt x="6299" y="3339"/>
                  <a:pt x="6220" y="3059"/>
                </a:cubicBezTo>
                <a:cubicBezTo>
                  <a:pt x="6112" y="2671"/>
                  <a:pt x="6530" y="2406"/>
                  <a:pt x="6687" y="2126"/>
                </a:cubicBezTo>
                <a:cubicBezTo>
                  <a:pt x="7075" y="1458"/>
                  <a:pt x="7104" y="462"/>
                  <a:pt x="6470" y="138"/>
                </a:cubicBezTo>
                <a:cubicBezTo>
                  <a:pt x="6284" y="39"/>
                  <a:pt x="6088" y="1"/>
                  <a:pt x="5888" y="1"/>
                </a:cubicBezTo>
                <a:close/>
              </a:path>
            </a:pathLst>
          </a:custGeom>
          <a:solidFill>
            <a:srgbClr val="AADBEE">
              <a:alpha val="5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459" name="Google Shape;459;p16"/>
          <p:cNvGrpSpPr/>
          <p:nvPr/>
        </p:nvGrpSpPr>
        <p:grpSpPr>
          <a:xfrm>
            <a:off x="164686" y="3657071"/>
            <a:ext cx="11696677" cy="3001565"/>
            <a:chOff x="904527" y="1714820"/>
            <a:chExt cx="711823" cy="182666"/>
          </a:xfrm>
        </p:grpSpPr>
        <p:sp>
          <p:nvSpPr>
            <p:cNvPr id="460" name="Google Shape;460;p16"/>
            <p:cNvSpPr/>
            <p:nvPr/>
          </p:nvSpPr>
          <p:spPr>
            <a:xfrm>
              <a:off x="924724" y="1743976"/>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1" name="Google Shape;461;p16"/>
            <p:cNvSpPr/>
            <p:nvPr/>
          </p:nvSpPr>
          <p:spPr>
            <a:xfrm>
              <a:off x="944407" y="1870567"/>
              <a:ext cx="9350" cy="9389"/>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2" name="Google Shape;462;p16"/>
            <p:cNvSpPr/>
            <p:nvPr/>
          </p:nvSpPr>
          <p:spPr>
            <a:xfrm>
              <a:off x="1603491" y="1764976"/>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3" name="Google Shape;463;p16"/>
            <p:cNvSpPr/>
            <p:nvPr/>
          </p:nvSpPr>
          <p:spPr>
            <a:xfrm>
              <a:off x="904527" y="1714820"/>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4" name="Google Shape;464;p16"/>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5" name="Google Shape;465;p16"/>
            <p:cNvSpPr/>
            <p:nvPr/>
          </p:nvSpPr>
          <p:spPr>
            <a:xfrm>
              <a:off x="1024177" y="1889473"/>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6" name="Google Shape;466;p16"/>
            <p:cNvSpPr/>
            <p:nvPr/>
          </p:nvSpPr>
          <p:spPr>
            <a:xfrm>
              <a:off x="1595351" y="1859991"/>
              <a:ext cx="5799" cy="5802"/>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7" name="Google Shape;467;p16"/>
            <p:cNvSpPr/>
            <p:nvPr/>
          </p:nvSpPr>
          <p:spPr>
            <a:xfrm>
              <a:off x="1479076" y="1887661"/>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8" name="Google Shape;468;p16"/>
            <p:cNvSpPr/>
            <p:nvPr/>
          </p:nvSpPr>
          <p:spPr>
            <a:xfrm>
              <a:off x="1592227" y="1746126"/>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9" name="Google Shape;469;p16"/>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470" name="Google Shape;470;p16"/>
          <p:cNvGrpSpPr/>
          <p:nvPr/>
        </p:nvGrpSpPr>
        <p:grpSpPr>
          <a:xfrm>
            <a:off x="10242832" y="5227925"/>
            <a:ext cx="989165" cy="1124276"/>
            <a:chOff x="5912600" y="3521075"/>
            <a:chExt cx="50150" cy="57000"/>
          </a:xfrm>
        </p:grpSpPr>
        <p:sp>
          <p:nvSpPr>
            <p:cNvPr id="471" name="Google Shape;471;p16"/>
            <p:cNvSpPr/>
            <p:nvPr/>
          </p:nvSpPr>
          <p:spPr>
            <a:xfrm>
              <a:off x="5935850" y="3570675"/>
              <a:ext cx="8975" cy="7400"/>
            </a:xfrm>
            <a:custGeom>
              <a:avLst/>
              <a:gdLst/>
              <a:ahLst/>
              <a:cxnLst/>
              <a:rect l="l" t="t" r="r" b="b"/>
              <a:pathLst>
                <a:path w="359" h="296" extrusionOk="0">
                  <a:moveTo>
                    <a:pt x="187" y="0"/>
                  </a:moveTo>
                  <a:cubicBezTo>
                    <a:pt x="127" y="0"/>
                    <a:pt x="79" y="30"/>
                    <a:pt x="49" y="79"/>
                  </a:cubicBezTo>
                  <a:cubicBezTo>
                    <a:pt x="1" y="172"/>
                    <a:pt x="64" y="295"/>
                    <a:pt x="187" y="295"/>
                  </a:cubicBezTo>
                  <a:cubicBezTo>
                    <a:pt x="236" y="295"/>
                    <a:pt x="280" y="265"/>
                    <a:pt x="314" y="217"/>
                  </a:cubicBezTo>
                  <a:cubicBezTo>
                    <a:pt x="359" y="109"/>
                    <a:pt x="299" y="0"/>
                    <a:pt x="1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2" name="Google Shape;472;p16"/>
            <p:cNvSpPr/>
            <p:nvPr/>
          </p:nvSpPr>
          <p:spPr>
            <a:xfrm>
              <a:off x="5941725" y="3521075"/>
              <a:ext cx="8150" cy="7100"/>
            </a:xfrm>
            <a:custGeom>
              <a:avLst/>
              <a:gdLst/>
              <a:ahLst/>
              <a:cxnLst/>
              <a:rect l="l" t="t" r="r" b="b"/>
              <a:pathLst>
                <a:path w="326" h="284" extrusionOk="0">
                  <a:moveTo>
                    <a:pt x="155" y="1"/>
                  </a:moveTo>
                  <a:cubicBezTo>
                    <a:pt x="134" y="1"/>
                    <a:pt x="112" y="5"/>
                    <a:pt x="94" y="11"/>
                  </a:cubicBezTo>
                  <a:cubicBezTo>
                    <a:pt x="1" y="74"/>
                    <a:pt x="1" y="197"/>
                    <a:pt x="79" y="261"/>
                  </a:cubicBezTo>
                  <a:cubicBezTo>
                    <a:pt x="101" y="276"/>
                    <a:pt x="128" y="283"/>
                    <a:pt x="154" y="283"/>
                  </a:cubicBezTo>
                  <a:cubicBezTo>
                    <a:pt x="179" y="283"/>
                    <a:pt x="202" y="276"/>
                    <a:pt x="217" y="261"/>
                  </a:cubicBezTo>
                  <a:cubicBezTo>
                    <a:pt x="310" y="212"/>
                    <a:pt x="325" y="89"/>
                    <a:pt x="232" y="26"/>
                  </a:cubicBezTo>
                  <a:cubicBezTo>
                    <a:pt x="214" y="8"/>
                    <a:pt x="185" y="1"/>
                    <a:pt x="1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3" name="Google Shape;473;p16"/>
            <p:cNvSpPr/>
            <p:nvPr/>
          </p:nvSpPr>
          <p:spPr>
            <a:xfrm>
              <a:off x="5953025" y="3559150"/>
              <a:ext cx="9350" cy="8625"/>
            </a:xfrm>
            <a:custGeom>
              <a:avLst/>
              <a:gdLst/>
              <a:ahLst/>
              <a:cxnLst/>
              <a:rect l="l" t="t" r="r" b="b"/>
              <a:pathLst>
                <a:path w="374" h="345" extrusionOk="0">
                  <a:moveTo>
                    <a:pt x="194" y="0"/>
                  </a:moveTo>
                  <a:cubicBezTo>
                    <a:pt x="154" y="0"/>
                    <a:pt x="113" y="14"/>
                    <a:pt x="78" y="44"/>
                  </a:cubicBezTo>
                  <a:cubicBezTo>
                    <a:pt x="15" y="88"/>
                    <a:pt x="0" y="152"/>
                    <a:pt x="15" y="230"/>
                  </a:cubicBezTo>
                  <a:cubicBezTo>
                    <a:pt x="44" y="301"/>
                    <a:pt x="115" y="344"/>
                    <a:pt x="186" y="344"/>
                  </a:cubicBezTo>
                  <a:cubicBezTo>
                    <a:pt x="224" y="344"/>
                    <a:pt x="262" y="332"/>
                    <a:pt x="295" y="305"/>
                  </a:cubicBezTo>
                  <a:cubicBezTo>
                    <a:pt x="358" y="260"/>
                    <a:pt x="373" y="182"/>
                    <a:pt x="358" y="118"/>
                  </a:cubicBezTo>
                  <a:cubicBezTo>
                    <a:pt x="328" y="41"/>
                    <a:pt x="262" y="0"/>
                    <a:pt x="194"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4" name="Google Shape;474;p16"/>
            <p:cNvSpPr/>
            <p:nvPr/>
          </p:nvSpPr>
          <p:spPr>
            <a:xfrm>
              <a:off x="5914125" y="3525675"/>
              <a:ext cx="8975" cy="8825"/>
            </a:xfrm>
            <a:custGeom>
              <a:avLst/>
              <a:gdLst/>
              <a:ahLst/>
              <a:cxnLst/>
              <a:rect l="l" t="t" r="r" b="b"/>
              <a:pathLst>
                <a:path w="359" h="353" extrusionOk="0">
                  <a:moveTo>
                    <a:pt x="177" y="0"/>
                  </a:moveTo>
                  <a:cubicBezTo>
                    <a:pt x="155" y="0"/>
                    <a:pt x="132" y="4"/>
                    <a:pt x="108" y="13"/>
                  </a:cubicBezTo>
                  <a:cubicBezTo>
                    <a:pt x="49" y="43"/>
                    <a:pt x="0" y="107"/>
                    <a:pt x="0" y="185"/>
                  </a:cubicBezTo>
                  <a:cubicBezTo>
                    <a:pt x="12" y="283"/>
                    <a:pt x="83" y="352"/>
                    <a:pt x="175" y="352"/>
                  </a:cubicBezTo>
                  <a:cubicBezTo>
                    <a:pt x="199" y="352"/>
                    <a:pt x="224" y="348"/>
                    <a:pt x="250" y="338"/>
                  </a:cubicBezTo>
                  <a:cubicBezTo>
                    <a:pt x="310" y="323"/>
                    <a:pt x="358" y="245"/>
                    <a:pt x="358" y="185"/>
                  </a:cubicBezTo>
                  <a:cubicBezTo>
                    <a:pt x="358" y="81"/>
                    <a:pt x="276" y="0"/>
                    <a:pt x="17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5" name="Google Shape;475;p16"/>
            <p:cNvSpPr/>
            <p:nvPr/>
          </p:nvSpPr>
          <p:spPr>
            <a:xfrm>
              <a:off x="5912600" y="3559725"/>
              <a:ext cx="5375" cy="4400"/>
            </a:xfrm>
            <a:custGeom>
              <a:avLst/>
              <a:gdLst/>
              <a:ahLst/>
              <a:cxnLst/>
              <a:rect l="l" t="t" r="r" b="b"/>
              <a:pathLst>
                <a:path w="215" h="176" extrusionOk="0">
                  <a:moveTo>
                    <a:pt x="106" y="0"/>
                  </a:moveTo>
                  <a:cubicBezTo>
                    <a:pt x="39" y="0"/>
                    <a:pt x="1" y="71"/>
                    <a:pt x="31" y="129"/>
                  </a:cubicBezTo>
                  <a:cubicBezTo>
                    <a:pt x="46" y="144"/>
                    <a:pt x="61" y="174"/>
                    <a:pt x="91" y="174"/>
                  </a:cubicBezTo>
                  <a:cubicBezTo>
                    <a:pt x="98" y="175"/>
                    <a:pt x="104" y="175"/>
                    <a:pt x="111" y="175"/>
                  </a:cubicBezTo>
                  <a:cubicBezTo>
                    <a:pt x="177" y="175"/>
                    <a:pt x="215" y="107"/>
                    <a:pt x="184" y="36"/>
                  </a:cubicBezTo>
                  <a:cubicBezTo>
                    <a:pt x="169" y="21"/>
                    <a:pt x="154" y="2"/>
                    <a:pt x="125" y="2"/>
                  </a:cubicBezTo>
                  <a:cubicBezTo>
                    <a:pt x="118" y="1"/>
                    <a:pt x="112" y="0"/>
                    <a:pt x="106"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6" name="Google Shape;476;p16"/>
            <p:cNvSpPr/>
            <p:nvPr/>
          </p:nvSpPr>
          <p:spPr>
            <a:xfrm>
              <a:off x="5958425" y="3546425"/>
              <a:ext cx="4325" cy="4625"/>
            </a:xfrm>
            <a:custGeom>
              <a:avLst/>
              <a:gdLst/>
              <a:ahLst/>
              <a:cxnLst/>
              <a:rect l="l" t="t" r="r" b="b"/>
              <a:pathLst>
                <a:path w="173" h="185" extrusionOk="0">
                  <a:moveTo>
                    <a:pt x="87" y="0"/>
                  </a:moveTo>
                  <a:cubicBezTo>
                    <a:pt x="44" y="0"/>
                    <a:pt x="1" y="33"/>
                    <a:pt x="1" y="86"/>
                  </a:cubicBezTo>
                  <a:cubicBezTo>
                    <a:pt x="1" y="116"/>
                    <a:pt x="1" y="131"/>
                    <a:pt x="15" y="161"/>
                  </a:cubicBezTo>
                  <a:cubicBezTo>
                    <a:pt x="36" y="177"/>
                    <a:pt x="59" y="184"/>
                    <a:pt x="80" y="184"/>
                  </a:cubicBezTo>
                  <a:cubicBezTo>
                    <a:pt x="124" y="184"/>
                    <a:pt x="162" y="154"/>
                    <a:pt x="172" y="101"/>
                  </a:cubicBezTo>
                  <a:cubicBezTo>
                    <a:pt x="172" y="68"/>
                    <a:pt x="172" y="53"/>
                    <a:pt x="142" y="23"/>
                  </a:cubicBezTo>
                  <a:cubicBezTo>
                    <a:pt x="127" y="7"/>
                    <a:pt x="107" y="0"/>
                    <a:pt x="87"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7" name="Google Shape;477;p16"/>
            <p:cNvSpPr/>
            <p:nvPr/>
          </p:nvSpPr>
          <p:spPr>
            <a:xfrm>
              <a:off x="5914875" y="3531375"/>
              <a:ext cx="42450" cy="35900"/>
            </a:xfrm>
            <a:custGeom>
              <a:avLst/>
              <a:gdLst/>
              <a:ahLst/>
              <a:cxnLst/>
              <a:rect l="l" t="t" r="r" b="b"/>
              <a:pathLst>
                <a:path w="1698" h="1436" extrusionOk="0">
                  <a:moveTo>
                    <a:pt x="866" y="1"/>
                  </a:moveTo>
                  <a:cubicBezTo>
                    <a:pt x="571" y="1"/>
                    <a:pt x="308" y="170"/>
                    <a:pt x="187" y="438"/>
                  </a:cubicBezTo>
                  <a:cubicBezTo>
                    <a:pt x="0" y="890"/>
                    <a:pt x="299" y="1386"/>
                    <a:pt x="795" y="1434"/>
                  </a:cubicBezTo>
                  <a:cubicBezTo>
                    <a:pt x="807" y="1435"/>
                    <a:pt x="819" y="1435"/>
                    <a:pt x="830" y="1435"/>
                  </a:cubicBezTo>
                  <a:cubicBezTo>
                    <a:pt x="1113" y="1435"/>
                    <a:pt x="1389" y="1266"/>
                    <a:pt x="1493" y="998"/>
                  </a:cubicBezTo>
                  <a:cubicBezTo>
                    <a:pt x="1698" y="546"/>
                    <a:pt x="1384" y="50"/>
                    <a:pt x="903" y="2"/>
                  </a:cubicBezTo>
                  <a:cubicBezTo>
                    <a:pt x="891" y="1"/>
                    <a:pt x="878" y="1"/>
                    <a:pt x="86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8" name="Google Shape;478;p16"/>
            <p:cNvSpPr/>
            <p:nvPr/>
          </p:nvSpPr>
          <p:spPr>
            <a:xfrm>
              <a:off x="5920000" y="3548950"/>
              <a:ext cx="6175" cy="5425"/>
            </a:xfrm>
            <a:custGeom>
              <a:avLst/>
              <a:gdLst/>
              <a:ahLst/>
              <a:cxnLst/>
              <a:rect l="l" t="t" r="r" b="b"/>
              <a:pathLst>
                <a:path w="247" h="217" extrusionOk="0">
                  <a:moveTo>
                    <a:pt x="0" y="0"/>
                  </a:moveTo>
                  <a:lnTo>
                    <a:pt x="0" y="217"/>
                  </a:lnTo>
                  <a:lnTo>
                    <a:pt x="247" y="217"/>
                  </a:lnTo>
                  <a:lnTo>
                    <a:pt x="247" y="0"/>
                  </a:ln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9" name="Google Shape;479;p16"/>
            <p:cNvSpPr/>
            <p:nvPr/>
          </p:nvSpPr>
          <p:spPr>
            <a:xfrm>
              <a:off x="5921125" y="3551275"/>
              <a:ext cx="3100" cy="3100"/>
            </a:xfrm>
            <a:custGeom>
              <a:avLst/>
              <a:gdLst/>
              <a:ahLst/>
              <a:cxnLst/>
              <a:rect l="l" t="t" r="r" b="b"/>
              <a:pathLst>
                <a:path w="124" h="124" extrusionOk="0">
                  <a:moveTo>
                    <a:pt x="63" y="0"/>
                  </a:moveTo>
                  <a:cubicBezTo>
                    <a:pt x="30" y="0"/>
                    <a:pt x="15" y="15"/>
                    <a:pt x="0" y="45"/>
                  </a:cubicBezTo>
                  <a:cubicBezTo>
                    <a:pt x="0" y="79"/>
                    <a:pt x="15" y="109"/>
                    <a:pt x="49" y="124"/>
                  </a:cubicBezTo>
                  <a:lnTo>
                    <a:pt x="63" y="124"/>
                  </a:lnTo>
                  <a:cubicBezTo>
                    <a:pt x="93" y="124"/>
                    <a:pt x="123" y="109"/>
                    <a:pt x="123" y="79"/>
                  </a:cubicBezTo>
                  <a:cubicBezTo>
                    <a:pt x="123" y="45"/>
                    <a:pt x="108" y="15"/>
                    <a:pt x="78"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0" name="Google Shape;480;p16"/>
            <p:cNvSpPr/>
            <p:nvPr/>
          </p:nvSpPr>
          <p:spPr>
            <a:xfrm>
              <a:off x="5923075" y="3555925"/>
              <a:ext cx="3950" cy="3125"/>
            </a:xfrm>
            <a:custGeom>
              <a:avLst/>
              <a:gdLst/>
              <a:ahLst/>
              <a:cxnLst/>
              <a:rect l="l" t="t" r="r" b="b"/>
              <a:pathLst>
                <a:path w="158" h="125" extrusionOk="0">
                  <a:moveTo>
                    <a:pt x="64" y="1"/>
                  </a:moveTo>
                  <a:cubicBezTo>
                    <a:pt x="15" y="16"/>
                    <a:pt x="0" y="61"/>
                    <a:pt x="30" y="109"/>
                  </a:cubicBezTo>
                  <a:cubicBezTo>
                    <a:pt x="45" y="109"/>
                    <a:pt x="64" y="124"/>
                    <a:pt x="79" y="124"/>
                  </a:cubicBezTo>
                  <a:cubicBezTo>
                    <a:pt x="79" y="124"/>
                    <a:pt x="94" y="124"/>
                    <a:pt x="94" y="109"/>
                  </a:cubicBezTo>
                  <a:cubicBezTo>
                    <a:pt x="138" y="109"/>
                    <a:pt x="157" y="46"/>
                    <a:pt x="124" y="16"/>
                  </a:cubicBezTo>
                  <a:cubicBezTo>
                    <a:pt x="109" y="1"/>
                    <a:pt x="94" y="1"/>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1" name="Google Shape;481;p16"/>
            <p:cNvSpPr/>
            <p:nvPr/>
          </p:nvSpPr>
          <p:spPr>
            <a:xfrm>
              <a:off x="5926525" y="3546975"/>
              <a:ext cx="7850" cy="7400"/>
            </a:xfrm>
            <a:custGeom>
              <a:avLst/>
              <a:gdLst/>
              <a:ahLst/>
              <a:cxnLst/>
              <a:rect l="l" t="t" r="r" b="b"/>
              <a:pathLst>
                <a:path w="314" h="296" extrusionOk="0">
                  <a:moveTo>
                    <a:pt x="157" y="1"/>
                  </a:moveTo>
                  <a:cubicBezTo>
                    <a:pt x="94" y="1"/>
                    <a:pt x="34" y="46"/>
                    <a:pt x="19" y="109"/>
                  </a:cubicBezTo>
                  <a:cubicBezTo>
                    <a:pt x="0" y="187"/>
                    <a:pt x="49" y="266"/>
                    <a:pt x="127" y="296"/>
                  </a:cubicBezTo>
                  <a:lnTo>
                    <a:pt x="157" y="296"/>
                  </a:lnTo>
                  <a:cubicBezTo>
                    <a:pt x="221" y="296"/>
                    <a:pt x="280" y="251"/>
                    <a:pt x="299" y="187"/>
                  </a:cubicBezTo>
                  <a:cubicBezTo>
                    <a:pt x="314" y="109"/>
                    <a:pt x="265" y="16"/>
                    <a:pt x="187"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2" name="Google Shape;482;p16"/>
            <p:cNvSpPr/>
            <p:nvPr/>
          </p:nvSpPr>
          <p:spPr>
            <a:xfrm>
              <a:off x="5933150" y="3555100"/>
              <a:ext cx="12525" cy="8975"/>
            </a:xfrm>
            <a:custGeom>
              <a:avLst/>
              <a:gdLst/>
              <a:ahLst/>
              <a:cxnLst/>
              <a:rect l="l" t="t" r="r" b="b"/>
              <a:pathLst>
                <a:path w="501" h="359" extrusionOk="0">
                  <a:moveTo>
                    <a:pt x="221" y="0"/>
                  </a:moveTo>
                  <a:cubicBezTo>
                    <a:pt x="127" y="0"/>
                    <a:pt x="49" y="49"/>
                    <a:pt x="34" y="127"/>
                  </a:cubicBezTo>
                  <a:cubicBezTo>
                    <a:pt x="0" y="221"/>
                    <a:pt x="79" y="329"/>
                    <a:pt x="202" y="359"/>
                  </a:cubicBezTo>
                  <a:lnTo>
                    <a:pt x="265" y="359"/>
                  </a:lnTo>
                  <a:cubicBezTo>
                    <a:pt x="359" y="359"/>
                    <a:pt x="452" y="314"/>
                    <a:pt x="467" y="235"/>
                  </a:cubicBezTo>
                  <a:lnTo>
                    <a:pt x="467" y="235"/>
                  </a:lnTo>
                  <a:cubicBezTo>
                    <a:pt x="452" y="280"/>
                    <a:pt x="407" y="299"/>
                    <a:pt x="359" y="299"/>
                  </a:cubicBezTo>
                  <a:lnTo>
                    <a:pt x="329" y="299"/>
                  </a:lnTo>
                  <a:cubicBezTo>
                    <a:pt x="265" y="280"/>
                    <a:pt x="221" y="235"/>
                    <a:pt x="235" y="172"/>
                  </a:cubicBezTo>
                  <a:cubicBezTo>
                    <a:pt x="250" y="127"/>
                    <a:pt x="280" y="112"/>
                    <a:pt x="344" y="112"/>
                  </a:cubicBezTo>
                  <a:lnTo>
                    <a:pt x="373" y="112"/>
                  </a:lnTo>
                  <a:cubicBezTo>
                    <a:pt x="437" y="127"/>
                    <a:pt x="482" y="187"/>
                    <a:pt x="467" y="235"/>
                  </a:cubicBezTo>
                  <a:cubicBezTo>
                    <a:pt x="500" y="142"/>
                    <a:pt x="407" y="34"/>
                    <a:pt x="295"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3" name="Google Shape;483;p16"/>
            <p:cNvSpPr/>
            <p:nvPr/>
          </p:nvSpPr>
          <p:spPr>
            <a:xfrm>
              <a:off x="5938650" y="3557900"/>
              <a:ext cx="6550" cy="4675"/>
            </a:xfrm>
            <a:custGeom>
              <a:avLst/>
              <a:gdLst/>
              <a:ahLst/>
              <a:cxnLst/>
              <a:rect l="l" t="t" r="r" b="b"/>
              <a:pathLst>
                <a:path w="262" h="187" extrusionOk="0">
                  <a:moveTo>
                    <a:pt x="124" y="0"/>
                  </a:moveTo>
                  <a:cubicBezTo>
                    <a:pt x="60" y="0"/>
                    <a:pt x="30" y="15"/>
                    <a:pt x="15" y="60"/>
                  </a:cubicBezTo>
                  <a:cubicBezTo>
                    <a:pt x="1" y="123"/>
                    <a:pt x="45" y="168"/>
                    <a:pt x="109" y="187"/>
                  </a:cubicBezTo>
                  <a:lnTo>
                    <a:pt x="139" y="187"/>
                  </a:lnTo>
                  <a:cubicBezTo>
                    <a:pt x="187" y="187"/>
                    <a:pt x="232" y="168"/>
                    <a:pt x="247" y="123"/>
                  </a:cubicBezTo>
                  <a:cubicBezTo>
                    <a:pt x="262" y="75"/>
                    <a:pt x="217" y="15"/>
                    <a:pt x="153"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4" name="Google Shape;484;p16"/>
            <p:cNvSpPr/>
            <p:nvPr/>
          </p:nvSpPr>
          <p:spPr>
            <a:xfrm>
              <a:off x="5922325" y="3539975"/>
              <a:ext cx="5425" cy="4325"/>
            </a:xfrm>
            <a:custGeom>
              <a:avLst/>
              <a:gdLst/>
              <a:ahLst/>
              <a:cxnLst/>
              <a:rect l="l" t="t" r="r" b="b"/>
              <a:pathLst>
                <a:path w="217" h="173" extrusionOk="0">
                  <a:moveTo>
                    <a:pt x="109" y="1"/>
                  </a:moveTo>
                  <a:cubicBezTo>
                    <a:pt x="60" y="1"/>
                    <a:pt x="15" y="16"/>
                    <a:pt x="1" y="64"/>
                  </a:cubicBezTo>
                  <a:cubicBezTo>
                    <a:pt x="1" y="109"/>
                    <a:pt x="30" y="158"/>
                    <a:pt x="94" y="173"/>
                  </a:cubicBezTo>
                  <a:lnTo>
                    <a:pt x="109" y="173"/>
                  </a:lnTo>
                  <a:cubicBezTo>
                    <a:pt x="154" y="173"/>
                    <a:pt x="202" y="158"/>
                    <a:pt x="202" y="109"/>
                  </a:cubicBezTo>
                  <a:cubicBezTo>
                    <a:pt x="217" y="64"/>
                    <a:pt x="187" y="16"/>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5" name="Google Shape;485;p16"/>
            <p:cNvSpPr/>
            <p:nvPr/>
          </p:nvSpPr>
          <p:spPr>
            <a:xfrm>
              <a:off x="5946400" y="3541575"/>
              <a:ext cx="3475" cy="2725"/>
            </a:xfrm>
            <a:custGeom>
              <a:avLst/>
              <a:gdLst/>
              <a:ahLst/>
              <a:cxnLst/>
              <a:rect l="l" t="t" r="r" b="b"/>
              <a:pathLst>
                <a:path w="139" h="109" extrusionOk="0">
                  <a:moveTo>
                    <a:pt x="64" y="0"/>
                  </a:moveTo>
                  <a:cubicBezTo>
                    <a:pt x="45" y="0"/>
                    <a:pt x="15" y="15"/>
                    <a:pt x="15" y="45"/>
                  </a:cubicBezTo>
                  <a:cubicBezTo>
                    <a:pt x="0" y="60"/>
                    <a:pt x="30" y="94"/>
                    <a:pt x="64" y="109"/>
                  </a:cubicBezTo>
                  <a:lnTo>
                    <a:pt x="79" y="109"/>
                  </a:lnTo>
                  <a:cubicBezTo>
                    <a:pt x="108" y="109"/>
                    <a:pt x="123" y="94"/>
                    <a:pt x="123" y="75"/>
                  </a:cubicBezTo>
                  <a:cubicBezTo>
                    <a:pt x="138" y="45"/>
                    <a:pt x="123" y="15"/>
                    <a:pt x="79" y="15"/>
                  </a:cubicBezTo>
                  <a:cubicBezTo>
                    <a:pt x="79" y="0"/>
                    <a:pt x="79" y="0"/>
                    <a:pt x="6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6" name="Google Shape;486;p16"/>
            <p:cNvSpPr/>
            <p:nvPr/>
          </p:nvSpPr>
          <p:spPr>
            <a:xfrm>
              <a:off x="5929700" y="3538400"/>
              <a:ext cx="3475" cy="2725"/>
            </a:xfrm>
            <a:custGeom>
              <a:avLst/>
              <a:gdLst/>
              <a:ahLst/>
              <a:cxnLst/>
              <a:rect l="l" t="t" r="r" b="b"/>
              <a:pathLst>
                <a:path w="139" h="109" extrusionOk="0">
                  <a:moveTo>
                    <a:pt x="60" y="1"/>
                  </a:moveTo>
                  <a:cubicBezTo>
                    <a:pt x="30" y="1"/>
                    <a:pt x="15" y="15"/>
                    <a:pt x="15" y="34"/>
                  </a:cubicBezTo>
                  <a:cubicBezTo>
                    <a:pt x="0" y="64"/>
                    <a:pt x="15" y="94"/>
                    <a:pt x="60" y="109"/>
                  </a:cubicBezTo>
                  <a:lnTo>
                    <a:pt x="79" y="109"/>
                  </a:lnTo>
                  <a:cubicBezTo>
                    <a:pt x="94" y="109"/>
                    <a:pt x="123" y="94"/>
                    <a:pt x="123" y="64"/>
                  </a:cubicBezTo>
                  <a:cubicBezTo>
                    <a:pt x="138" y="49"/>
                    <a:pt x="109" y="15"/>
                    <a:pt x="7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5">
  <p:cSld name="CUSTOM_11">
    <p:spTree>
      <p:nvGrpSpPr>
        <p:cNvPr id="1" name="Shape 595"/>
        <p:cNvGrpSpPr/>
        <p:nvPr/>
      </p:nvGrpSpPr>
      <p:grpSpPr>
        <a:xfrm>
          <a:off x="0" y="0"/>
          <a:ext cx="0" cy="0"/>
          <a:chOff x="0" y="0"/>
          <a:chExt cx="0" cy="0"/>
        </a:xfrm>
      </p:grpSpPr>
      <p:sp>
        <p:nvSpPr>
          <p:cNvPr id="596" name="Google Shape;596;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97" name="Google Shape;597;p20"/>
          <p:cNvSpPr/>
          <p:nvPr/>
        </p:nvSpPr>
        <p:spPr>
          <a:xfrm>
            <a:off x="-4800567" y="5662723"/>
            <a:ext cx="6619928" cy="4317231"/>
          </a:xfrm>
          <a:custGeom>
            <a:avLst/>
            <a:gdLst/>
            <a:ahLst/>
            <a:cxnLst/>
            <a:rect l="l" t="t" r="r" b="b"/>
            <a:pathLst>
              <a:path w="7650" h="4989" extrusionOk="0">
                <a:moveTo>
                  <a:pt x="5888" y="1"/>
                </a:moveTo>
                <a:cubicBezTo>
                  <a:pt x="5262" y="1"/>
                  <a:pt x="4587" y="369"/>
                  <a:pt x="4011" y="417"/>
                </a:cubicBezTo>
                <a:cubicBezTo>
                  <a:pt x="3960" y="420"/>
                  <a:pt x="3907" y="422"/>
                  <a:pt x="3853" y="422"/>
                </a:cubicBezTo>
                <a:cubicBezTo>
                  <a:pt x="3575" y="422"/>
                  <a:pt x="3266" y="387"/>
                  <a:pt x="2964" y="387"/>
                </a:cubicBezTo>
                <a:cubicBezTo>
                  <a:pt x="2490" y="387"/>
                  <a:pt x="2033" y="473"/>
                  <a:pt x="1743" y="914"/>
                </a:cubicBezTo>
                <a:cubicBezTo>
                  <a:pt x="1135" y="1846"/>
                  <a:pt x="0" y="1783"/>
                  <a:pt x="0" y="2622"/>
                </a:cubicBezTo>
                <a:cubicBezTo>
                  <a:pt x="0" y="3354"/>
                  <a:pt x="933" y="3570"/>
                  <a:pt x="933" y="4988"/>
                </a:cubicBezTo>
                <a:lnTo>
                  <a:pt x="6392" y="4988"/>
                </a:lnTo>
                <a:cubicBezTo>
                  <a:pt x="7198" y="4988"/>
                  <a:pt x="7590" y="4723"/>
                  <a:pt x="7619" y="4272"/>
                </a:cubicBezTo>
                <a:cubicBezTo>
                  <a:pt x="7649" y="3899"/>
                  <a:pt x="7384" y="3589"/>
                  <a:pt x="6937" y="3510"/>
                </a:cubicBezTo>
                <a:cubicBezTo>
                  <a:pt x="6672" y="3462"/>
                  <a:pt x="6299" y="3339"/>
                  <a:pt x="6220" y="3059"/>
                </a:cubicBezTo>
                <a:cubicBezTo>
                  <a:pt x="6112" y="2671"/>
                  <a:pt x="6530" y="2406"/>
                  <a:pt x="6687" y="2126"/>
                </a:cubicBezTo>
                <a:cubicBezTo>
                  <a:pt x="7075" y="1458"/>
                  <a:pt x="7104" y="462"/>
                  <a:pt x="6470" y="138"/>
                </a:cubicBezTo>
                <a:cubicBezTo>
                  <a:pt x="6284" y="39"/>
                  <a:pt x="6088" y="1"/>
                  <a:pt x="5888" y="1"/>
                </a:cubicBez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598" name="Google Shape;598;p20"/>
          <p:cNvSpPr/>
          <p:nvPr/>
        </p:nvSpPr>
        <p:spPr>
          <a:xfrm rot="6312024">
            <a:off x="11116423" y="-804218"/>
            <a:ext cx="2794684" cy="2420972"/>
          </a:xfrm>
          <a:custGeom>
            <a:avLst/>
            <a:gdLst/>
            <a:ahLst/>
            <a:cxnLst/>
            <a:rect l="l" t="t" r="r" b="b"/>
            <a:pathLst>
              <a:path w="664" h="575" extrusionOk="0">
                <a:moveTo>
                  <a:pt x="346" y="1"/>
                </a:moveTo>
                <a:cubicBezTo>
                  <a:pt x="302" y="1"/>
                  <a:pt x="257" y="12"/>
                  <a:pt x="215" y="36"/>
                </a:cubicBezTo>
                <a:cubicBezTo>
                  <a:pt x="57" y="93"/>
                  <a:pt x="0" y="276"/>
                  <a:pt x="82" y="409"/>
                </a:cubicBezTo>
                <a:cubicBezTo>
                  <a:pt x="134" y="517"/>
                  <a:pt x="238" y="575"/>
                  <a:pt x="340" y="575"/>
                </a:cubicBezTo>
                <a:cubicBezTo>
                  <a:pt x="387" y="575"/>
                  <a:pt x="434" y="562"/>
                  <a:pt x="474" y="536"/>
                </a:cubicBezTo>
                <a:cubicBezTo>
                  <a:pt x="607" y="460"/>
                  <a:pt x="664" y="276"/>
                  <a:pt x="582" y="144"/>
                </a:cubicBezTo>
                <a:cubicBezTo>
                  <a:pt x="530" y="53"/>
                  <a:pt x="440" y="1"/>
                  <a:pt x="346" y="1"/>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599" name="Google Shape;599;p20"/>
          <p:cNvGrpSpPr/>
          <p:nvPr/>
        </p:nvGrpSpPr>
        <p:grpSpPr>
          <a:xfrm>
            <a:off x="164686" y="3657071"/>
            <a:ext cx="11696677" cy="3001565"/>
            <a:chOff x="904527" y="1714820"/>
            <a:chExt cx="711823" cy="182666"/>
          </a:xfrm>
        </p:grpSpPr>
        <p:sp>
          <p:nvSpPr>
            <p:cNvPr id="600" name="Google Shape;600;p20"/>
            <p:cNvSpPr/>
            <p:nvPr/>
          </p:nvSpPr>
          <p:spPr>
            <a:xfrm>
              <a:off x="924724" y="1743976"/>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1" name="Google Shape;601;p20"/>
            <p:cNvSpPr/>
            <p:nvPr/>
          </p:nvSpPr>
          <p:spPr>
            <a:xfrm>
              <a:off x="944407" y="1870567"/>
              <a:ext cx="9350" cy="9389"/>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2" name="Google Shape;602;p20"/>
            <p:cNvSpPr/>
            <p:nvPr/>
          </p:nvSpPr>
          <p:spPr>
            <a:xfrm>
              <a:off x="1603491" y="1764976"/>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3" name="Google Shape;603;p20"/>
            <p:cNvSpPr/>
            <p:nvPr/>
          </p:nvSpPr>
          <p:spPr>
            <a:xfrm>
              <a:off x="904527" y="1714820"/>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4" name="Google Shape;604;p20"/>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5" name="Google Shape;605;p20"/>
            <p:cNvSpPr/>
            <p:nvPr/>
          </p:nvSpPr>
          <p:spPr>
            <a:xfrm>
              <a:off x="1024177" y="1889473"/>
              <a:ext cx="5800" cy="6200"/>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6" name="Google Shape;606;p20"/>
            <p:cNvSpPr/>
            <p:nvPr/>
          </p:nvSpPr>
          <p:spPr>
            <a:xfrm>
              <a:off x="1595351" y="1859991"/>
              <a:ext cx="5799" cy="5802"/>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7" name="Google Shape;607;p20"/>
            <p:cNvSpPr/>
            <p:nvPr/>
          </p:nvSpPr>
          <p:spPr>
            <a:xfrm>
              <a:off x="1479076" y="1887661"/>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8" name="Google Shape;608;p20"/>
            <p:cNvSpPr/>
            <p:nvPr/>
          </p:nvSpPr>
          <p:spPr>
            <a:xfrm>
              <a:off x="1592227" y="1746126"/>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9" name="Google Shape;609;p20"/>
            <p:cNvSpPr/>
            <p:nvPr/>
          </p:nvSpPr>
          <p:spPr>
            <a:xfrm>
              <a:off x="1610075"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10" name="Google Shape;610;p20"/>
          <p:cNvGrpSpPr/>
          <p:nvPr/>
        </p:nvGrpSpPr>
        <p:grpSpPr>
          <a:xfrm>
            <a:off x="277532" y="5940599"/>
            <a:ext cx="682453" cy="780091"/>
            <a:chOff x="6144600" y="3520075"/>
            <a:chExt cx="29600" cy="33825"/>
          </a:xfrm>
        </p:grpSpPr>
        <p:sp>
          <p:nvSpPr>
            <p:cNvPr id="611" name="Google Shape;611;p20"/>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2" name="Google Shape;612;p20"/>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3" name="Google Shape;613;p20"/>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4" name="Google Shape;614;p20"/>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5" name="Google Shape;615;p20"/>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6" name="Google Shape;616;p20"/>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7" name="Google Shape;617;p20"/>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8" name="Google Shape;618;p20"/>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20"/>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20"/>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20"/>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20"/>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20"/>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20"/>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20"/>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20"/>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ext">
  <p:cSld name="CUSTOM_6">
    <p:spTree>
      <p:nvGrpSpPr>
        <p:cNvPr id="1" name="Shape 688"/>
        <p:cNvGrpSpPr/>
        <p:nvPr/>
      </p:nvGrpSpPr>
      <p:grpSpPr>
        <a:xfrm>
          <a:off x="0" y="0"/>
          <a:ext cx="0" cy="0"/>
          <a:chOff x="0" y="0"/>
          <a:chExt cx="0" cy="0"/>
        </a:xfrm>
      </p:grpSpPr>
      <p:sp>
        <p:nvSpPr>
          <p:cNvPr id="689" name="Google Shape;689;p23"/>
          <p:cNvSpPr/>
          <p:nvPr/>
        </p:nvSpPr>
        <p:spPr>
          <a:xfrm rot="-5399899" flipH="1">
            <a:off x="3055543" y="-12447442"/>
            <a:ext cx="9968364" cy="16843860"/>
          </a:xfrm>
          <a:custGeom>
            <a:avLst/>
            <a:gdLst/>
            <a:ahLst/>
            <a:cxnLst/>
            <a:rect l="l" t="t" r="r" b="b"/>
            <a:pathLst>
              <a:path w="43742" h="47312" extrusionOk="0">
                <a:moveTo>
                  <a:pt x="35213" y="0"/>
                </a:moveTo>
                <a:cubicBezTo>
                  <a:pt x="32403" y="0"/>
                  <a:pt x="28089" y="1090"/>
                  <a:pt x="22095" y="3185"/>
                </a:cubicBezTo>
                <a:cubicBezTo>
                  <a:pt x="22095" y="3185"/>
                  <a:pt x="6535" y="9404"/>
                  <a:pt x="6535" y="14403"/>
                </a:cubicBezTo>
                <a:cubicBezTo>
                  <a:pt x="6535" y="15474"/>
                  <a:pt x="7281" y="15848"/>
                  <a:pt x="8419" y="15848"/>
                </a:cubicBezTo>
                <a:cubicBezTo>
                  <a:pt x="11067" y="15848"/>
                  <a:pt x="15842" y="13825"/>
                  <a:pt x="18326" y="13825"/>
                </a:cubicBezTo>
                <a:cubicBezTo>
                  <a:pt x="19770" y="13825"/>
                  <a:pt x="20440" y="14509"/>
                  <a:pt x="19466" y="16672"/>
                </a:cubicBezTo>
                <a:cubicBezTo>
                  <a:pt x="16066" y="24174"/>
                  <a:pt x="0" y="25546"/>
                  <a:pt x="0" y="32365"/>
                </a:cubicBezTo>
                <a:cubicBezTo>
                  <a:pt x="0" y="39159"/>
                  <a:pt x="12141" y="35734"/>
                  <a:pt x="9089" y="40922"/>
                </a:cubicBezTo>
                <a:cubicBezTo>
                  <a:pt x="7065" y="44326"/>
                  <a:pt x="13635" y="47312"/>
                  <a:pt x="20892" y="47312"/>
                </a:cubicBezTo>
                <a:cubicBezTo>
                  <a:pt x="24697" y="47312"/>
                  <a:pt x="28690" y="46491"/>
                  <a:pt x="31734" y="44481"/>
                </a:cubicBezTo>
                <a:cubicBezTo>
                  <a:pt x="40582" y="38634"/>
                  <a:pt x="43742" y="35841"/>
                  <a:pt x="43325" y="31493"/>
                </a:cubicBezTo>
                <a:cubicBezTo>
                  <a:pt x="42901" y="27176"/>
                  <a:pt x="32132" y="28099"/>
                  <a:pt x="35317" y="23492"/>
                </a:cubicBezTo>
                <a:cubicBezTo>
                  <a:pt x="38528" y="18884"/>
                  <a:pt x="43350" y="13405"/>
                  <a:pt x="41530" y="10403"/>
                </a:cubicBezTo>
                <a:cubicBezTo>
                  <a:pt x="41052" y="9618"/>
                  <a:pt x="40234" y="9359"/>
                  <a:pt x="39295" y="9359"/>
                </a:cubicBezTo>
                <a:cubicBezTo>
                  <a:pt x="37463" y="9359"/>
                  <a:pt x="35166" y="10347"/>
                  <a:pt x="34021" y="10347"/>
                </a:cubicBezTo>
                <a:cubicBezTo>
                  <a:pt x="33528" y="10347"/>
                  <a:pt x="33249" y="10164"/>
                  <a:pt x="33314" y="9638"/>
                </a:cubicBezTo>
                <a:cubicBezTo>
                  <a:pt x="33630" y="7268"/>
                  <a:pt x="40165" y="5005"/>
                  <a:pt x="39109" y="1978"/>
                </a:cubicBezTo>
                <a:cubicBezTo>
                  <a:pt x="38650" y="647"/>
                  <a:pt x="37378" y="0"/>
                  <a:pt x="35213" y="0"/>
                </a:cubicBez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690" name="Google Shape;690;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1" name="Google Shape;691;p23"/>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92" name="Google Shape;692;p23"/>
          <p:cNvSpPr/>
          <p:nvPr/>
        </p:nvSpPr>
        <p:spPr>
          <a:xfrm rot="6312026">
            <a:off x="10535762" y="5424878"/>
            <a:ext cx="1392477" cy="1206279"/>
          </a:xfrm>
          <a:custGeom>
            <a:avLst/>
            <a:gdLst/>
            <a:ahLst/>
            <a:cxnLst/>
            <a:rect l="l" t="t" r="r" b="b"/>
            <a:pathLst>
              <a:path w="664" h="575" extrusionOk="0">
                <a:moveTo>
                  <a:pt x="346" y="1"/>
                </a:moveTo>
                <a:cubicBezTo>
                  <a:pt x="302" y="1"/>
                  <a:pt x="257" y="12"/>
                  <a:pt x="215" y="36"/>
                </a:cubicBezTo>
                <a:cubicBezTo>
                  <a:pt x="57" y="93"/>
                  <a:pt x="0" y="276"/>
                  <a:pt x="82" y="409"/>
                </a:cubicBezTo>
                <a:cubicBezTo>
                  <a:pt x="134" y="517"/>
                  <a:pt x="238" y="575"/>
                  <a:pt x="340" y="575"/>
                </a:cubicBezTo>
                <a:cubicBezTo>
                  <a:pt x="387" y="575"/>
                  <a:pt x="434" y="562"/>
                  <a:pt x="474" y="536"/>
                </a:cubicBezTo>
                <a:cubicBezTo>
                  <a:pt x="607" y="460"/>
                  <a:pt x="664" y="276"/>
                  <a:pt x="582" y="144"/>
                </a:cubicBezTo>
                <a:cubicBezTo>
                  <a:pt x="530" y="53"/>
                  <a:pt x="440" y="1"/>
                  <a:pt x="346" y="1"/>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693" name="Google Shape;693;p23"/>
          <p:cNvGrpSpPr/>
          <p:nvPr/>
        </p:nvGrpSpPr>
        <p:grpSpPr>
          <a:xfrm>
            <a:off x="277532" y="5535232"/>
            <a:ext cx="682453" cy="780091"/>
            <a:chOff x="6144600" y="3520075"/>
            <a:chExt cx="29600" cy="33825"/>
          </a:xfrm>
        </p:grpSpPr>
        <p:sp>
          <p:nvSpPr>
            <p:cNvPr id="694" name="Google Shape;694;p23"/>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5" name="Google Shape;695;p23"/>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23"/>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7" name="Google Shape;697;p23"/>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8" name="Google Shape;698;p23"/>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23"/>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23"/>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23"/>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2" name="Google Shape;702;p23"/>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3" name="Google Shape;703;p23"/>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23"/>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23"/>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6" name="Google Shape;706;p23"/>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7" name="Google Shape;707;p23"/>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23"/>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23"/>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0" name="Google Shape;710;p23"/>
          <p:cNvGrpSpPr/>
          <p:nvPr/>
        </p:nvGrpSpPr>
        <p:grpSpPr>
          <a:xfrm>
            <a:off x="147400" y="3022128"/>
            <a:ext cx="11811648" cy="3782481"/>
            <a:chOff x="916725" y="1641996"/>
            <a:chExt cx="679700" cy="217659"/>
          </a:xfrm>
        </p:grpSpPr>
        <p:sp>
          <p:nvSpPr>
            <p:cNvPr id="711" name="Google Shape;711;p23"/>
            <p:cNvSpPr/>
            <p:nvPr/>
          </p:nvSpPr>
          <p:spPr>
            <a:xfrm>
              <a:off x="924724" y="1743976"/>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2" name="Google Shape;712;p23"/>
            <p:cNvSpPr/>
            <p:nvPr/>
          </p:nvSpPr>
          <p:spPr>
            <a:xfrm>
              <a:off x="933409" y="1849163"/>
              <a:ext cx="10448" cy="10492"/>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3" name="Google Shape;713;p23"/>
            <p:cNvSpPr/>
            <p:nvPr/>
          </p:nvSpPr>
          <p:spPr>
            <a:xfrm>
              <a:off x="1586176" y="1752576"/>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4" name="Google Shape;714;p23"/>
            <p:cNvSpPr/>
            <p:nvPr/>
          </p:nvSpPr>
          <p:spPr>
            <a:xfrm>
              <a:off x="943802" y="1682956"/>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5" name="Google Shape;715;p23"/>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6" name="Google Shape;716;p23"/>
            <p:cNvSpPr/>
            <p:nvPr/>
          </p:nvSpPr>
          <p:spPr>
            <a:xfrm>
              <a:off x="951477" y="1641996"/>
              <a:ext cx="6274" cy="6707"/>
            </a:xfrm>
            <a:custGeom>
              <a:avLst/>
              <a:gdLst/>
              <a:ahLst/>
              <a:cxnLst/>
              <a:rect l="l" t="t" r="r" b="b"/>
              <a:pathLst>
                <a:path w="232" h="248" extrusionOk="0">
                  <a:moveTo>
                    <a:pt x="123" y="1"/>
                  </a:moveTo>
                  <a:cubicBezTo>
                    <a:pt x="45" y="1"/>
                    <a:pt x="0" y="61"/>
                    <a:pt x="0" y="124"/>
                  </a:cubicBezTo>
                  <a:cubicBezTo>
                    <a:pt x="0" y="187"/>
                    <a:pt x="45" y="247"/>
                    <a:pt x="123" y="247"/>
                  </a:cubicBezTo>
                  <a:cubicBezTo>
                    <a:pt x="187" y="247"/>
                    <a:pt x="232" y="187"/>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7" name="Google Shape;717;p23"/>
            <p:cNvSpPr/>
            <p:nvPr/>
          </p:nvSpPr>
          <p:spPr>
            <a:xfrm>
              <a:off x="1554877" y="1832883"/>
              <a:ext cx="5799" cy="5802"/>
            </a:xfrm>
            <a:custGeom>
              <a:avLst/>
              <a:gdLst/>
              <a:ahLst/>
              <a:cxnLst/>
              <a:rect l="l" t="t" r="r" b="b"/>
              <a:pathLst>
                <a:path w="232" h="248" extrusionOk="0">
                  <a:moveTo>
                    <a:pt x="123" y="1"/>
                  </a:moveTo>
                  <a:cubicBezTo>
                    <a:pt x="45" y="1"/>
                    <a:pt x="0" y="61"/>
                    <a:pt x="0" y="124"/>
                  </a:cubicBezTo>
                  <a:cubicBezTo>
                    <a:pt x="0" y="188"/>
                    <a:pt x="45"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8" name="Google Shape;718;p23"/>
            <p:cNvSpPr/>
            <p:nvPr/>
          </p:nvSpPr>
          <p:spPr>
            <a:xfrm>
              <a:off x="1560676" y="1726789"/>
              <a:ext cx="6275" cy="6593"/>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9" name="Google Shape;719;p23"/>
            <p:cNvSpPr/>
            <p:nvPr/>
          </p:nvSpPr>
          <p:spPr>
            <a:xfrm>
              <a:off x="1585975" y="1649033"/>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0" name="Google Shape;720;p23"/>
            <p:cNvSpPr/>
            <p:nvPr/>
          </p:nvSpPr>
          <p:spPr>
            <a:xfrm>
              <a:off x="1573297" y="1787725"/>
              <a:ext cx="6275" cy="6175"/>
            </a:xfrm>
            <a:custGeom>
              <a:avLst/>
              <a:gdLst/>
              <a:ahLst/>
              <a:cxnLst/>
              <a:rect l="l" t="t" r="r" b="b"/>
              <a:pathLst>
                <a:path w="251" h="247" extrusionOk="0">
                  <a:moveTo>
                    <a:pt x="127" y="0"/>
                  </a:moveTo>
                  <a:cubicBezTo>
                    <a:pt x="64" y="0"/>
                    <a:pt x="0" y="60"/>
                    <a:pt x="0" y="123"/>
                  </a:cubicBezTo>
                  <a:cubicBezTo>
                    <a:pt x="0" y="187"/>
                    <a:pt x="64" y="246"/>
                    <a:pt x="127" y="246"/>
                  </a:cubicBezTo>
                  <a:cubicBezTo>
                    <a:pt x="187" y="246"/>
                    <a:pt x="250" y="187"/>
                    <a:pt x="250" y="123"/>
                  </a:cubicBezTo>
                  <a:cubicBezTo>
                    <a:pt x="250" y="60"/>
                    <a:pt x="187" y="0"/>
                    <a:pt x="127"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hanks">
  <p:cSld name="CUSTOM_7">
    <p:spTree>
      <p:nvGrpSpPr>
        <p:cNvPr id="1" name="Shape 754"/>
        <p:cNvGrpSpPr/>
        <p:nvPr/>
      </p:nvGrpSpPr>
      <p:grpSpPr>
        <a:xfrm>
          <a:off x="0" y="0"/>
          <a:ext cx="0" cy="0"/>
          <a:chOff x="0" y="0"/>
          <a:chExt cx="0" cy="0"/>
        </a:xfrm>
      </p:grpSpPr>
      <p:sp>
        <p:nvSpPr>
          <p:cNvPr id="755" name="Google Shape;755;p25"/>
          <p:cNvSpPr/>
          <p:nvPr/>
        </p:nvSpPr>
        <p:spPr>
          <a:xfrm flipH="1">
            <a:off x="0" y="0"/>
            <a:ext cx="8218093" cy="6857979"/>
          </a:xfrm>
          <a:custGeom>
            <a:avLst/>
            <a:gdLst/>
            <a:ahLst/>
            <a:cxnLst/>
            <a:rect l="l" t="t" r="r" b="b"/>
            <a:pathLst>
              <a:path w="47244" h="39425" extrusionOk="0">
                <a:moveTo>
                  <a:pt x="22178" y="0"/>
                </a:moveTo>
                <a:cubicBezTo>
                  <a:pt x="19675" y="1372"/>
                  <a:pt x="17728" y="3558"/>
                  <a:pt x="16882" y="6112"/>
                </a:cubicBezTo>
                <a:cubicBezTo>
                  <a:pt x="15592" y="10138"/>
                  <a:pt x="16964" y="14720"/>
                  <a:pt x="14910" y="18487"/>
                </a:cubicBezTo>
                <a:cubicBezTo>
                  <a:pt x="12590" y="22753"/>
                  <a:pt x="6795" y="24440"/>
                  <a:pt x="3401" y="28049"/>
                </a:cubicBezTo>
                <a:cubicBezTo>
                  <a:pt x="1081" y="30495"/>
                  <a:pt x="1" y="33895"/>
                  <a:pt x="582" y="37080"/>
                </a:cubicBezTo>
                <a:cubicBezTo>
                  <a:pt x="715" y="37870"/>
                  <a:pt x="980" y="38660"/>
                  <a:pt x="1321" y="39425"/>
                </a:cubicBezTo>
                <a:lnTo>
                  <a:pt x="47243" y="39425"/>
                </a:lnTo>
                <a:lnTo>
                  <a:pt x="47243" y="0"/>
                </a:lnTo>
                <a:close/>
              </a:path>
            </a:pathLst>
          </a:custGeom>
          <a:solidFill>
            <a:srgbClr val="AADBEE">
              <a:alpha val="54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56" name="Google Shape;756;p25"/>
          <p:cNvSpPr txBox="1">
            <a:spLocks noGrp="1"/>
          </p:cNvSpPr>
          <p:nvPr>
            <p:ph type="ctrTitle"/>
          </p:nvPr>
        </p:nvSpPr>
        <p:spPr>
          <a:xfrm flipH="1">
            <a:off x="7821167" y="1041067"/>
            <a:ext cx="3410800" cy="11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1"/>
                </a:solidFill>
              </a:defRPr>
            </a:lvl1pPr>
            <a:lvl2pPr lvl="1" algn="r" rtl="0">
              <a:spcBef>
                <a:spcPts val="0"/>
              </a:spcBef>
              <a:spcAft>
                <a:spcPts val="0"/>
              </a:spcAft>
              <a:buSzPts val="5200"/>
              <a:buNone/>
              <a:defRPr sz="6933"/>
            </a:lvl2pPr>
            <a:lvl3pPr lvl="2" algn="r" rtl="0">
              <a:spcBef>
                <a:spcPts val="0"/>
              </a:spcBef>
              <a:spcAft>
                <a:spcPts val="0"/>
              </a:spcAft>
              <a:buSzPts val="5200"/>
              <a:buNone/>
              <a:defRPr sz="6933"/>
            </a:lvl3pPr>
            <a:lvl4pPr lvl="3" algn="r" rtl="0">
              <a:spcBef>
                <a:spcPts val="0"/>
              </a:spcBef>
              <a:spcAft>
                <a:spcPts val="0"/>
              </a:spcAft>
              <a:buSzPts val="5200"/>
              <a:buNone/>
              <a:defRPr sz="6933"/>
            </a:lvl4pPr>
            <a:lvl5pPr lvl="4" algn="r" rtl="0">
              <a:spcBef>
                <a:spcPts val="0"/>
              </a:spcBef>
              <a:spcAft>
                <a:spcPts val="0"/>
              </a:spcAft>
              <a:buSzPts val="5200"/>
              <a:buNone/>
              <a:defRPr sz="6933"/>
            </a:lvl5pPr>
            <a:lvl6pPr lvl="5" algn="r" rtl="0">
              <a:spcBef>
                <a:spcPts val="0"/>
              </a:spcBef>
              <a:spcAft>
                <a:spcPts val="0"/>
              </a:spcAft>
              <a:buSzPts val="5200"/>
              <a:buNone/>
              <a:defRPr sz="6933"/>
            </a:lvl6pPr>
            <a:lvl7pPr lvl="6" algn="r" rtl="0">
              <a:spcBef>
                <a:spcPts val="0"/>
              </a:spcBef>
              <a:spcAft>
                <a:spcPts val="0"/>
              </a:spcAft>
              <a:buSzPts val="5200"/>
              <a:buNone/>
              <a:defRPr sz="6933"/>
            </a:lvl7pPr>
            <a:lvl8pPr lvl="7" algn="r" rtl="0">
              <a:spcBef>
                <a:spcPts val="0"/>
              </a:spcBef>
              <a:spcAft>
                <a:spcPts val="0"/>
              </a:spcAft>
              <a:buSzPts val="5200"/>
              <a:buNone/>
              <a:defRPr sz="6933"/>
            </a:lvl8pPr>
            <a:lvl9pPr lvl="8" algn="r" rtl="0">
              <a:spcBef>
                <a:spcPts val="0"/>
              </a:spcBef>
              <a:spcAft>
                <a:spcPts val="0"/>
              </a:spcAft>
              <a:buSzPts val="5200"/>
              <a:buNone/>
              <a:defRPr sz="6933"/>
            </a:lvl9pPr>
          </a:lstStyle>
          <a:p>
            <a:endParaRPr/>
          </a:p>
        </p:txBody>
      </p:sp>
      <p:sp>
        <p:nvSpPr>
          <p:cNvPr id="757" name="Google Shape;757;p25"/>
          <p:cNvSpPr txBox="1">
            <a:spLocks noGrp="1"/>
          </p:cNvSpPr>
          <p:nvPr>
            <p:ph type="subTitle" idx="1"/>
          </p:nvPr>
        </p:nvSpPr>
        <p:spPr>
          <a:xfrm flipH="1">
            <a:off x="6095967" y="2383833"/>
            <a:ext cx="5136000" cy="138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758" name="Google Shape;758;p25"/>
          <p:cNvSpPr/>
          <p:nvPr/>
        </p:nvSpPr>
        <p:spPr>
          <a:xfrm rot="6312027">
            <a:off x="10304614" y="5168973"/>
            <a:ext cx="4849469" cy="4201019"/>
          </a:xfrm>
          <a:custGeom>
            <a:avLst/>
            <a:gdLst/>
            <a:ahLst/>
            <a:cxnLst/>
            <a:rect l="l" t="t" r="r" b="b"/>
            <a:pathLst>
              <a:path w="664" h="575" extrusionOk="0">
                <a:moveTo>
                  <a:pt x="346" y="1"/>
                </a:moveTo>
                <a:cubicBezTo>
                  <a:pt x="302" y="1"/>
                  <a:pt x="257" y="12"/>
                  <a:pt x="215" y="36"/>
                </a:cubicBezTo>
                <a:cubicBezTo>
                  <a:pt x="57" y="93"/>
                  <a:pt x="0" y="276"/>
                  <a:pt x="82" y="409"/>
                </a:cubicBezTo>
                <a:cubicBezTo>
                  <a:pt x="134" y="517"/>
                  <a:pt x="238" y="575"/>
                  <a:pt x="340" y="575"/>
                </a:cubicBezTo>
                <a:cubicBezTo>
                  <a:pt x="387" y="575"/>
                  <a:pt x="434" y="562"/>
                  <a:pt x="474" y="536"/>
                </a:cubicBezTo>
                <a:cubicBezTo>
                  <a:pt x="607" y="460"/>
                  <a:pt x="664" y="276"/>
                  <a:pt x="582" y="144"/>
                </a:cubicBezTo>
                <a:cubicBezTo>
                  <a:pt x="530" y="53"/>
                  <a:pt x="440" y="1"/>
                  <a:pt x="346" y="1"/>
                </a:cubicBezTo>
                <a:close/>
              </a:path>
            </a:pathLst>
          </a:custGeom>
          <a:solidFill>
            <a:srgbClr val="F5AD9A">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759" name="Google Shape;759;p25"/>
          <p:cNvSpPr txBox="1">
            <a:spLocks noGrp="1"/>
          </p:cNvSpPr>
          <p:nvPr>
            <p:ph type="subTitle" idx="2"/>
          </p:nvPr>
        </p:nvSpPr>
        <p:spPr>
          <a:xfrm>
            <a:off x="6095967" y="3962433"/>
            <a:ext cx="4666000" cy="1387200"/>
          </a:xfrm>
          <a:prstGeom prst="rect">
            <a:avLst/>
          </a:prstGeom>
        </p:spPr>
        <p:txBody>
          <a:bodyPr spcFirstLastPara="1" wrap="square" lIns="91425" tIns="91425" rIns="91425" bIns="91425" anchor="t" anchorCtr="0">
            <a:noAutofit/>
          </a:bodyPr>
          <a:lstStyle>
            <a:lvl1pPr lvl="0" algn="r" rtl="0">
              <a:lnSpc>
                <a:spcPct val="100000"/>
              </a:lnSpc>
              <a:spcBef>
                <a:spcPts val="1333"/>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761" name="Google Shape;761;p25"/>
          <p:cNvGrpSpPr/>
          <p:nvPr/>
        </p:nvGrpSpPr>
        <p:grpSpPr>
          <a:xfrm>
            <a:off x="657567" y="480058"/>
            <a:ext cx="4666976" cy="6475092"/>
            <a:chOff x="2487000" y="340768"/>
            <a:chExt cx="3500232" cy="4856319"/>
          </a:xfrm>
        </p:grpSpPr>
        <p:sp>
          <p:nvSpPr>
            <p:cNvPr id="762" name="Google Shape;762;p25"/>
            <p:cNvSpPr/>
            <p:nvPr/>
          </p:nvSpPr>
          <p:spPr>
            <a:xfrm>
              <a:off x="3453072" y="366643"/>
              <a:ext cx="119851" cy="121083"/>
            </a:xfrm>
            <a:custGeom>
              <a:avLst/>
              <a:gdLst/>
              <a:ahLst/>
              <a:cxnLst/>
              <a:rect l="l" t="t" r="r" b="b"/>
              <a:pathLst>
                <a:path w="389" h="393" extrusionOk="0">
                  <a:moveTo>
                    <a:pt x="187" y="1"/>
                  </a:moveTo>
                  <a:cubicBezTo>
                    <a:pt x="94" y="1"/>
                    <a:pt x="0" y="94"/>
                    <a:pt x="0" y="206"/>
                  </a:cubicBezTo>
                  <a:cubicBezTo>
                    <a:pt x="0" y="299"/>
                    <a:pt x="94" y="392"/>
                    <a:pt x="187" y="392"/>
                  </a:cubicBezTo>
                  <a:cubicBezTo>
                    <a:pt x="295" y="392"/>
                    <a:pt x="388" y="299"/>
                    <a:pt x="388" y="206"/>
                  </a:cubicBezTo>
                  <a:cubicBezTo>
                    <a:pt x="388" y="94"/>
                    <a:pt x="295" y="1"/>
                    <a:pt x="187"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25"/>
            <p:cNvSpPr/>
            <p:nvPr/>
          </p:nvSpPr>
          <p:spPr>
            <a:xfrm>
              <a:off x="5810075" y="1120931"/>
              <a:ext cx="177157"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25"/>
            <p:cNvSpPr/>
            <p:nvPr/>
          </p:nvSpPr>
          <p:spPr>
            <a:xfrm>
              <a:off x="5116550" y="340768"/>
              <a:ext cx="177157"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25"/>
            <p:cNvSpPr/>
            <p:nvPr/>
          </p:nvSpPr>
          <p:spPr>
            <a:xfrm>
              <a:off x="2487000" y="4742593"/>
              <a:ext cx="177158"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25"/>
            <p:cNvSpPr/>
            <p:nvPr/>
          </p:nvSpPr>
          <p:spPr>
            <a:xfrm>
              <a:off x="5269350" y="5024243"/>
              <a:ext cx="177157" cy="172844"/>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67" name="Google Shape;767;p25"/>
          <p:cNvGrpSpPr/>
          <p:nvPr/>
        </p:nvGrpSpPr>
        <p:grpSpPr>
          <a:xfrm>
            <a:off x="348058" y="249972"/>
            <a:ext cx="5833983" cy="6484227"/>
            <a:chOff x="916725" y="1507474"/>
            <a:chExt cx="355038" cy="394610"/>
          </a:xfrm>
        </p:grpSpPr>
        <p:sp>
          <p:nvSpPr>
            <p:cNvPr id="768" name="Google Shape;768;p25"/>
            <p:cNvSpPr/>
            <p:nvPr/>
          </p:nvSpPr>
          <p:spPr>
            <a:xfrm>
              <a:off x="935563" y="1693928"/>
              <a:ext cx="14375" cy="14025"/>
            </a:xfrm>
            <a:custGeom>
              <a:avLst/>
              <a:gdLst/>
              <a:ahLst/>
              <a:cxnLst/>
              <a:rect l="l" t="t" r="r" b="b"/>
              <a:pathLst>
                <a:path w="575" h="561" extrusionOk="0">
                  <a:moveTo>
                    <a:pt x="280" y="0"/>
                  </a:moveTo>
                  <a:cubicBezTo>
                    <a:pt x="123" y="0"/>
                    <a:pt x="0" y="127"/>
                    <a:pt x="0" y="280"/>
                  </a:cubicBezTo>
                  <a:cubicBezTo>
                    <a:pt x="0" y="437"/>
                    <a:pt x="123" y="560"/>
                    <a:pt x="280" y="560"/>
                  </a:cubicBezTo>
                  <a:cubicBezTo>
                    <a:pt x="452" y="560"/>
                    <a:pt x="575" y="437"/>
                    <a:pt x="575" y="280"/>
                  </a:cubicBezTo>
                  <a:cubicBezTo>
                    <a:pt x="575" y="127"/>
                    <a:pt x="452" y="0"/>
                    <a:pt x="280" y="0"/>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25"/>
            <p:cNvSpPr/>
            <p:nvPr/>
          </p:nvSpPr>
          <p:spPr>
            <a:xfrm>
              <a:off x="983250" y="1507474"/>
              <a:ext cx="14025" cy="14400"/>
            </a:xfrm>
            <a:custGeom>
              <a:avLst/>
              <a:gdLst/>
              <a:ahLst/>
              <a:cxnLst/>
              <a:rect l="l" t="t" r="r" b="b"/>
              <a:pathLst>
                <a:path w="561" h="576" extrusionOk="0">
                  <a:moveTo>
                    <a:pt x="281" y="1"/>
                  </a:moveTo>
                  <a:cubicBezTo>
                    <a:pt x="124" y="1"/>
                    <a:pt x="1" y="124"/>
                    <a:pt x="1" y="296"/>
                  </a:cubicBezTo>
                  <a:cubicBezTo>
                    <a:pt x="1" y="452"/>
                    <a:pt x="124" y="576"/>
                    <a:pt x="281" y="576"/>
                  </a:cubicBezTo>
                  <a:cubicBezTo>
                    <a:pt x="434" y="576"/>
                    <a:pt x="560" y="452"/>
                    <a:pt x="560" y="296"/>
                  </a:cubicBezTo>
                  <a:cubicBezTo>
                    <a:pt x="560" y="124"/>
                    <a:pt x="434" y="1"/>
                    <a:pt x="281"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0" name="Google Shape;770;p25"/>
            <p:cNvSpPr/>
            <p:nvPr/>
          </p:nvSpPr>
          <p:spPr>
            <a:xfrm>
              <a:off x="989647" y="1895783"/>
              <a:ext cx="6274" cy="6301"/>
            </a:xfrm>
            <a:custGeom>
              <a:avLst/>
              <a:gdLst/>
              <a:ahLst/>
              <a:cxnLst/>
              <a:rect l="l" t="t" r="r" b="b"/>
              <a:pathLst>
                <a:path w="247" h="248" extrusionOk="0">
                  <a:moveTo>
                    <a:pt x="124" y="1"/>
                  </a:moveTo>
                  <a:cubicBezTo>
                    <a:pt x="60" y="1"/>
                    <a:pt x="0" y="61"/>
                    <a:pt x="0" y="124"/>
                  </a:cubicBezTo>
                  <a:cubicBezTo>
                    <a:pt x="0" y="187"/>
                    <a:pt x="60" y="247"/>
                    <a:pt x="124" y="247"/>
                  </a:cubicBezTo>
                  <a:cubicBezTo>
                    <a:pt x="187" y="247"/>
                    <a:pt x="247" y="187"/>
                    <a:pt x="247" y="124"/>
                  </a:cubicBezTo>
                  <a:cubicBezTo>
                    <a:pt x="247" y="61"/>
                    <a:pt x="187" y="1"/>
                    <a:pt x="124"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1" name="Google Shape;771;p25"/>
            <p:cNvSpPr/>
            <p:nvPr/>
          </p:nvSpPr>
          <p:spPr>
            <a:xfrm>
              <a:off x="1120825" y="1519525"/>
              <a:ext cx="5800" cy="6200"/>
            </a:xfrm>
            <a:custGeom>
              <a:avLst/>
              <a:gdLst/>
              <a:ahLst/>
              <a:cxnLst/>
              <a:rect l="l" t="t" r="r" b="b"/>
              <a:pathLst>
                <a:path w="232" h="248" extrusionOk="0">
                  <a:moveTo>
                    <a:pt x="123" y="1"/>
                  </a:moveTo>
                  <a:cubicBezTo>
                    <a:pt x="60" y="1"/>
                    <a:pt x="0" y="61"/>
                    <a:pt x="0" y="124"/>
                  </a:cubicBezTo>
                  <a:cubicBezTo>
                    <a:pt x="0" y="188"/>
                    <a:pt x="60" y="247"/>
                    <a:pt x="123" y="247"/>
                  </a:cubicBezTo>
                  <a:cubicBezTo>
                    <a:pt x="187" y="247"/>
                    <a:pt x="232" y="188"/>
                    <a:pt x="232" y="124"/>
                  </a:cubicBezTo>
                  <a:cubicBezTo>
                    <a:pt x="232" y="61"/>
                    <a:pt x="187" y="1"/>
                    <a:pt x="123"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25"/>
            <p:cNvSpPr/>
            <p:nvPr/>
          </p:nvSpPr>
          <p:spPr>
            <a:xfrm>
              <a:off x="936575" y="1625350"/>
              <a:ext cx="9725" cy="9825"/>
            </a:xfrm>
            <a:custGeom>
              <a:avLst/>
              <a:gdLst/>
              <a:ahLst/>
              <a:cxnLst/>
              <a:rect l="l" t="t" r="r" b="b"/>
              <a:pathLst>
                <a:path w="389" h="393" extrusionOk="0">
                  <a:moveTo>
                    <a:pt x="187" y="1"/>
                  </a:moveTo>
                  <a:cubicBezTo>
                    <a:pt x="94" y="1"/>
                    <a:pt x="0" y="94"/>
                    <a:pt x="0" y="206"/>
                  </a:cubicBezTo>
                  <a:cubicBezTo>
                    <a:pt x="0" y="299"/>
                    <a:pt x="94" y="392"/>
                    <a:pt x="187" y="392"/>
                  </a:cubicBezTo>
                  <a:cubicBezTo>
                    <a:pt x="295" y="392"/>
                    <a:pt x="388" y="299"/>
                    <a:pt x="388" y="206"/>
                  </a:cubicBezTo>
                  <a:cubicBezTo>
                    <a:pt x="388" y="94"/>
                    <a:pt x="295" y="1"/>
                    <a:pt x="187"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25"/>
            <p:cNvSpPr/>
            <p:nvPr/>
          </p:nvSpPr>
          <p:spPr>
            <a:xfrm>
              <a:off x="977350" y="1759350"/>
              <a:ext cx="5900" cy="5825"/>
            </a:xfrm>
            <a:custGeom>
              <a:avLst/>
              <a:gdLst/>
              <a:ahLst/>
              <a:cxnLst/>
              <a:rect l="l" t="t" r="r" b="b"/>
              <a:pathLst>
                <a:path w="236" h="233" extrusionOk="0">
                  <a:moveTo>
                    <a:pt x="109" y="1"/>
                  </a:moveTo>
                  <a:cubicBezTo>
                    <a:pt x="49" y="1"/>
                    <a:pt x="1" y="46"/>
                    <a:pt x="1" y="109"/>
                  </a:cubicBezTo>
                  <a:cubicBezTo>
                    <a:pt x="1" y="187"/>
                    <a:pt x="49" y="232"/>
                    <a:pt x="109" y="232"/>
                  </a:cubicBezTo>
                  <a:cubicBezTo>
                    <a:pt x="172" y="232"/>
                    <a:pt x="236" y="187"/>
                    <a:pt x="236" y="109"/>
                  </a:cubicBezTo>
                  <a:cubicBezTo>
                    <a:pt x="236" y="46"/>
                    <a:pt x="172" y="1"/>
                    <a:pt x="109"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25"/>
            <p:cNvSpPr/>
            <p:nvPr/>
          </p:nvSpPr>
          <p:spPr>
            <a:xfrm>
              <a:off x="1022875" y="1639575"/>
              <a:ext cx="5800" cy="6275"/>
            </a:xfrm>
            <a:custGeom>
              <a:avLst/>
              <a:gdLst/>
              <a:ahLst/>
              <a:cxnLst/>
              <a:rect l="l" t="t" r="r" b="b"/>
              <a:pathLst>
                <a:path w="232" h="251" extrusionOk="0">
                  <a:moveTo>
                    <a:pt x="124" y="1"/>
                  </a:moveTo>
                  <a:cubicBezTo>
                    <a:pt x="45" y="1"/>
                    <a:pt x="1" y="64"/>
                    <a:pt x="1" y="128"/>
                  </a:cubicBezTo>
                  <a:cubicBezTo>
                    <a:pt x="1" y="188"/>
                    <a:pt x="45" y="251"/>
                    <a:pt x="124" y="251"/>
                  </a:cubicBezTo>
                  <a:cubicBezTo>
                    <a:pt x="187" y="251"/>
                    <a:pt x="232" y="188"/>
                    <a:pt x="232" y="128"/>
                  </a:cubicBezTo>
                  <a:cubicBezTo>
                    <a:pt x="232" y="64"/>
                    <a:pt x="187" y="1"/>
                    <a:pt x="124"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25"/>
            <p:cNvSpPr/>
            <p:nvPr/>
          </p:nvSpPr>
          <p:spPr>
            <a:xfrm>
              <a:off x="1255600" y="1514875"/>
              <a:ext cx="6275" cy="5800"/>
            </a:xfrm>
            <a:custGeom>
              <a:avLst/>
              <a:gdLst/>
              <a:ahLst/>
              <a:cxnLst/>
              <a:rect l="l" t="t" r="r" b="b"/>
              <a:pathLst>
                <a:path w="251" h="232" extrusionOk="0">
                  <a:moveTo>
                    <a:pt x="128" y="0"/>
                  </a:moveTo>
                  <a:cubicBezTo>
                    <a:pt x="64" y="0"/>
                    <a:pt x="1" y="45"/>
                    <a:pt x="1" y="109"/>
                  </a:cubicBezTo>
                  <a:cubicBezTo>
                    <a:pt x="1" y="187"/>
                    <a:pt x="64" y="232"/>
                    <a:pt x="128" y="232"/>
                  </a:cubicBezTo>
                  <a:cubicBezTo>
                    <a:pt x="187" y="232"/>
                    <a:pt x="251" y="187"/>
                    <a:pt x="251" y="109"/>
                  </a:cubicBezTo>
                  <a:cubicBezTo>
                    <a:pt x="251" y="45"/>
                    <a:pt x="187" y="0"/>
                    <a:pt x="128"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25"/>
            <p:cNvSpPr/>
            <p:nvPr/>
          </p:nvSpPr>
          <p:spPr>
            <a:xfrm>
              <a:off x="937700" y="1521875"/>
              <a:ext cx="10100" cy="10100"/>
            </a:xfrm>
            <a:custGeom>
              <a:avLst/>
              <a:gdLst/>
              <a:ahLst/>
              <a:cxnLst/>
              <a:rect l="l" t="t" r="r" b="b"/>
              <a:pathLst>
                <a:path w="404" h="404" extrusionOk="0">
                  <a:moveTo>
                    <a:pt x="202" y="0"/>
                  </a:moveTo>
                  <a:cubicBezTo>
                    <a:pt x="94" y="0"/>
                    <a:pt x="1" y="94"/>
                    <a:pt x="1" y="202"/>
                  </a:cubicBezTo>
                  <a:cubicBezTo>
                    <a:pt x="1" y="325"/>
                    <a:pt x="94" y="403"/>
                    <a:pt x="202" y="403"/>
                  </a:cubicBezTo>
                  <a:cubicBezTo>
                    <a:pt x="311" y="403"/>
                    <a:pt x="404" y="325"/>
                    <a:pt x="404" y="202"/>
                  </a:cubicBezTo>
                  <a:cubicBezTo>
                    <a:pt x="404" y="94"/>
                    <a:pt x="311" y="0"/>
                    <a:pt x="202"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25"/>
            <p:cNvSpPr/>
            <p:nvPr/>
          </p:nvSpPr>
          <p:spPr>
            <a:xfrm>
              <a:off x="916725" y="1787725"/>
              <a:ext cx="5900" cy="6175"/>
            </a:xfrm>
            <a:custGeom>
              <a:avLst/>
              <a:gdLst/>
              <a:ahLst/>
              <a:cxnLst/>
              <a:rect l="l" t="t" r="r" b="b"/>
              <a:pathLst>
                <a:path w="236" h="247" extrusionOk="0">
                  <a:moveTo>
                    <a:pt x="109" y="0"/>
                  </a:moveTo>
                  <a:cubicBezTo>
                    <a:pt x="49" y="0"/>
                    <a:pt x="0" y="60"/>
                    <a:pt x="0" y="123"/>
                  </a:cubicBezTo>
                  <a:cubicBezTo>
                    <a:pt x="0" y="187"/>
                    <a:pt x="49" y="246"/>
                    <a:pt x="109" y="246"/>
                  </a:cubicBezTo>
                  <a:cubicBezTo>
                    <a:pt x="187" y="246"/>
                    <a:pt x="236" y="187"/>
                    <a:pt x="236" y="123"/>
                  </a:cubicBezTo>
                  <a:cubicBezTo>
                    <a:pt x="236" y="60"/>
                    <a:pt x="187" y="0"/>
                    <a:pt x="109" y="0"/>
                  </a:cubicBezTo>
                  <a:close/>
                </a:path>
              </a:pathLst>
            </a:custGeom>
            <a:solidFill>
              <a:srgbClr val="02A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25"/>
            <p:cNvSpPr/>
            <p:nvPr/>
          </p:nvSpPr>
          <p:spPr>
            <a:xfrm>
              <a:off x="1241600" y="1676119"/>
              <a:ext cx="14000" cy="14025"/>
            </a:xfrm>
            <a:custGeom>
              <a:avLst/>
              <a:gdLst/>
              <a:ahLst/>
              <a:cxnLst/>
              <a:rect l="l" t="t" r="r" b="b"/>
              <a:pathLst>
                <a:path w="560" h="561" extrusionOk="0">
                  <a:moveTo>
                    <a:pt x="280" y="0"/>
                  </a:moveTo>
                  <a:cubicBezTo>
                    <a:pt x="127" y="0"/>
                    <a:pt x="0" y="127"/>
                    <a:pt x="0" y="280"/>
                  </a:cubicBezTo>
                  <a:cubicBezTo>
                    <a:pt x="0" y="437"/>
                    <a:pt x="127" y="560"/>
                    <a:pt x="280" y="560"/>
                  </a:cubicBezTo>
                  <a:cubicBezTo>
                    <a:pt x="437" y="560"/>
                    <a:pt x="560" y="437"/>
                    <a:pt x="560" y="280"/>
                  </a:cubicBezTo>
                  <a:cubicBezTo>
                    <a:pt x="560" y="127"/>
                    <a:pt x="437" y="0"/>
                    <a:pt x="280" y="0"/>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25"/>
            <p:cNvSpPr/>
            <p:nvPr/>
          </p:nvSpPr>
          <p:spPr>
            <a:xfrm>
              <a:off x="1236052" y="1806905"/>
              <a:ext cx="14000" cy="14400"/>
            </a:xfrm>
            <a:custGeom>
              <a:avLst/>
              <a:gdLst/>
              <a:ahLst/>
              <a:cxnLst/>
              <a:rect l="l" t="t" r="r" b="b"/>
              <a:pathLst>
                <a:path w="560" h="576" extrusionOk="0">
                  <a:moveTo>
                    <a:pt x="280" y="1"/>
                  </a:moveTo>
                  <a:cubicBezTo>
                    <a:pt x="123" y="1"/>
                    <a:pt x="0" y="124"/>
                    <a:pt x="0" y="296"/>
                  </a:cubicBezTo>
                  <a:cubicBezTo>
                    <a:pt x="0" y="452"/>
                    <a:pt x="123" y="576"/>
                    <a:pt x="280" y="576"/>
                  </a:cubicBezTo>
                  <a:cubicBezTo>
                    <a:pt x="433" y="576"/>
                    <a:pt x="560" y="452"/>
                    <a:pt x="560" y="296"/>
                  </a:cubicBezTo>
                  <a:cubicBezTo>
                    <a:pt x="560" y="124"/>
                    <a:pt x="433" y="1"/>
                    <a:pt x="280" y="1"/>
                  </a:cubicBezTo>
                  <a:close/>
                </a:path>
              </a:pathLst>
            </a:custGeom>
            <a:solidFill>
              <a:srgbClr val="02ACD0">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0" name="Google Shape;780;p25"/>
            <p:cNvSpPr/>
            <p:nvPr/>
          </p:nvSpPr>
          <p:spPr>
            <a:xfrm>
              <a:off x="1197894" y="1531166"/>
              <a:ext cx="9350" cy="9825"/>
            </a:xfrm>
            <a:custGeom>
              <a:avLst/>
              <a:gdLst/>
              <a:ahLst/>
              <a:cxnLst/>
              <a:rect l="l" t="t" r="r" b="b"/>
              <a:pathLst>
                <a:path w="374" h="393" extrusionOk="0">
                  <a:moveTo>
                    <a:pt x="187" y="1"/>
                  </a:moveTo>
                  <a:cubicBezTo>
                    <a:pt x="79" y="1"/>
                    <a:pt x="0" y="94"/>
                    <a:pt x="0" y="206"/>
                  </a:cubicBezTo>
                  <a:cubicBezTo>
                    <a:pt x="0" y="299"/>
                    <a:pt x="79" y="392"/>
                    <a:pt x="187" y="392"/>
                  </a:cubicBezTo>
                  <a:cubicBezTo>
                    <a:pt x="295" y="392"/>
                    <a:pt x="374" y="299"/>
                    <a:pt x="374" y="206"/>
                  </a:cubicBezTo>
                  <a:cubicBezTo>
                    <a:pt x="374" y="94"/>
                    <a:pt x="295" y="1"/>
                    <a:pt x="187" y="1"/>
                  </a:cubicBezTo>
                  <a:close/>
                </a:path>
              </a:pathLst>
            </a:custGeom>
            <a:solidFill>
              <a:srgbClr val="AADBEE">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1" name="Google Shape;781;p25"/>
            <p:cNvSpPr/>
            <p:nvPr/>
          </p:nvSpPr>
          <p:spPr>
            <a:xfrm>
              <a:off x="1261313" y="1577366"/>
              <a:ext cx="10450" cy="10100"/>
            </a:xfrm>
            <a:custGeom>
              <a:avLst/>
              <a:gdLst/>
              <a:ahLst/>
              <a:cxnLst/>
              <a:rect l="l" t="t" r="r" b="b"/>
              <a:pathLst>
                <a:path w="418" h="404" extrusionOk="0">
                  <a:moveTo>
                    <a:pt x="216" y="0"/>
                  </a:moveTo>
                  <a:cubicBezTo>
                    <a:pt x="93" y="0"/>
                    <a:pt x="0" y="94"/>
                    <a:pt x="0" y="202"/>
                  </a:cubicBezTo>
                  <a:cubicBezTo>
                    <a:pt x="0" y="325"/>
                    <a:pt x="93" y="403"/>
                    <a:pt x="216" y="403"/>
                  </a:cubicBezTo>
                  <a:cubicBezTo>
                    <a:pt x="325" y="403"/>
                    <a:pt x="418" y="325"/>
                    <a:pt x="418" y="202"/>
                  </a:cubicBezTo>
                  <a:cubicBezTo>
                    <a:pt x="418" y="94"/>
                    <a:pt x="325" y="0"/>
                    <a:pt x="216"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2" name="Google Shape;782;p25"/>
          <p:cNvGrpSpPr/>
          <p:nvPr/>
        </p:nvGrpSpPr>
        <p:grpSpPr>
          <a:xfrm>
            <a:off x="959999" y="719999"/>
            <a:ext cx="682453" cy="780091"/>
            <a:chOff x="6144600" y="3520075"/>
            <a:chExt cx="29600" cy="33825"/>
          </a:xfrm>
        </p:grpSpPr>
        <p:sp>
          <p:nvSpPr>
            <p:cNvPr id="783" name="Google Shape;783;p25"/>
            <p:cNvSpPr/>
            <p:nvPr/>
          </p:nvSpPr>
          <p:spPr>
            <a:xfrm>
              <a:off x="6155050" y="3520075"/>
              <a:ext cx="5475" cy="4350"/>
            </a:xfrm>
            <a:custGeom>
              <a:avLst/>
              <a:gdLst/>
              <a:ahLst/>
              <a:cxnLst/>
              <a:rect l="l" t="t" r="r" b="b"/>
              <a:pathLst>
                <a:path w="219" h="174" extrusionOk="0">
                  <a:moveTo>
                    <a:pt x="128" y="0"/>
                  </a:moveTo>
                  <a:cubicBezTo>
                    <a:pt x="123" y="0"/>
                    <a:pt x="118" y="1"/>
                    <a:pt x="113" y="2"/>
                  </a:cubicBezTo>
                  <a:cubicBezTo>
                    <a:pt x="79" y="2"/>
                    <a:pt x="49" y="21"/>
                    <a:pt x="49" y="36"/>
                  </a:cubicBezTo>
                  <a:cubicBezTo>
                    <a:pt x="1" y="95"/>
                    <a:pt x="49" y="174"/>
                    <a:pt x="128" y="174"/>
                  </a:cubicBezTo>
                  <a:cubicBezTo>
                    <a:pt x="143" y="174"/>
                    <a:pt x="173" y="159"/>
                    <a:pt x="187" y="129"/>
                  </a:cubicBezTo>
                  <a:cubicBezTo>
                    <a:pt x="218" y="71"/>
                    <a:pt x="180" y="0"/>
                    <a:pt x="128"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25"/>
            <p:cNvSpPr/>
            <p:nvPr/>
          </p:nvSpPr>
          <p:spPr>
            <a:xfrm>
              <a:off x="6152350" y="3549675"/>
              <a:ext cx="4700" cy="4225"/>
            </a:xfrm>
            <a:custGeom>
              <a:avLst/>
              <a:gdLst/>
              <a:ahLst/>
              <a:cxnLst/>
              <a:rect l="l" t="t" r="r" b="b"/>
              <a:pathLst>
                <a:path w="188" h="169" extrusionOk="0">
                  <a:moveTo>
                    <a:pt x="64" y="1"/>
                  </a:moveTo>
                  <a:cubicBezTo>
                    <a:pt x="1" y="31"/>
                    <a:pt x="1" y="109"/>
                    <a:pt x="49" y="158"/>
                  </a:cubicBezTo>
                  <a:cubicBezTo>
                    <a:pt x="64" y="165"/>
                    <a:pt x="79" y="169"/>
                    <a:pt x="93" y="169"/>
                  </a:cubicBezTo>
                  <a:cubicBezTo>
                    <a:pt x="106" y="169"/>
                    <a:pt x="118" y="165"/>
                    <a:pt x="128" y="158"/>
                  </a:cubicBezTo>
                  <a:cubicBezTo>
                    <a:pt x="187" y="124"/>
                    <a:pt x="187" y="49"/>
                    <a:pt x="142" y="16"/>
                  </a:cubicBezTo>
                  <a:cubicBezTo>
                    <a:pt x="109" y="1"/>
                    <a:pt x="94" y="1"/>
                    <a:pt x="64"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25"/>
            <p:cNvSpPr/>
            <p:nvPr/>
          </p:nvSpPr>
          <p:spPr>
            <a:xfrm>
              <a:off x="6144975" y="3526050"/>
              <a:ext cx="5450" cy="5350"/>
            </a:xfrm>
            <a:custGeom>
              <a:avLst/>
              <a:gdLst/>
              <a:ahLst/>
              <a:cxnLst/>
              <a:rect l="l" t="t" r="r" b="b"/>
              <a:pathLst>
                <a:path w="218" h="214" extrusionOk="0">
                  <a:moveTo>
                    <a:pt x="116" y="1"/>
                  </a:moveTo>
                  <a:cubicBezTo>
                    <a:pt x="86" y="1"/>
                    <a:pt x="55" y="14"/>
                    <a:pt x="31" y="43"/>
                  </a:cubicBezTo>
                  <a:cubicBezTo>
                    <a:pt x="16" y="62"/>
                    <a:pt x="1" y="92"/>
                    <a:pt x="1" y="121"/>
                  </a:cubicBezTo>
                  <a:cubicBezTo>
                    <a:pt x="10" y="179"/>
                    <a:pt x="55" y="214"/>
                    <a:pt x="102" y="214"/>
                  </a:cubicBezTo>
                  <a:cubicBezTo>
                    <a:pt x="132" y="214"/>
                    <a:pt x="163" y="200"/>
                    <a:pt x="187" y="170"/>
                  </a:cubicBezTo>
                  <a:cubicBezTo>
                    <a:pt x="202" y="155"/>
                    <a:pt x="217" y="121"/>
                    <a:pt x="217" y="92"/>
                  </a:cubicBezTo>
                  <a:cubicBezTo>
                    <a:pt x="208" y="34"/>
                    <a:pt x="164" y="1"/>
                    <a:pt x="116"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25"/>
            <p:cNvSpPr/>
            <p:nvPr/>
          </p:nvSpPr>
          <p:spPr>
            <a:xfrm>
              <a:off x="6168025" y="3545825"/>
              <a:ext cx="5625" cy="5050"/>
            </a:xfrm>
            <a:custGeom>
              <a:avLst/>
              <a:gdLst/>
              <a:ahLst/>
              <a:cxnLst/>
              <a:rect l="l" t="t" r="r" b="b"/>
              <a:pathLst>
                <a:path w="225" h="202" extrusionOk="0">
                  <a:moveTo>
                    <a:pt x="115" y="0"/>
                  </a:moveTo>
                  <a:cubicBezTo>
                    <a:pt x="97" y="0"/>
                    <a:pt x="78" y="5"/>
                    <a:pt x="60" y="17"/>
                  </a:cubicBezTo>
                  <a:cubicBezTo>
                    <a:pt x="27" y="32"/>
                    <a:pt x="12" y="62"/>
                    <a:pt x="12" y="77"/>
                  </a:cubicBezTo>
                  <a:cubicBezTo>
                    <a:pt x="0" y="148"/>
                    <a:pt x="52" y="202"/>
                    <a:pt x="112" y="202"/>
                  </a:cubicBezTo>
                  <a:cubicBezTo>
                    <a:pt x="130" y="202"/>
                    <a:pt x="150" y="196"/>
                    <a:pt x="168" y="185"/>
                  </a:cubicBezTo>
                  <a:cubicBezTo>
                    <a:pt x="183" y="170"/>
                    <a:pt x="213" y="155"/>
                    <a:pt x="213" y="125"/>
                  </a:cubicBezTo>
                  <a:cubicBezTo>
                    <a:pt x="225" y="54"/>
                    <a:pt x="173" y="0"/>
                    <a:pt x="115"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25"/>
            <p:cNvSpPr/>
            <p:nvPr/>
          </p:nvSpPr>
          <p:spPr>
            <a:xfrm>
              <a:off x="6171000" y="3528325"/>
              <a:ext cx="3200" cy="2725"/>
            </a:xfrm>
            <a:custGeom>
              <a:avLst/>
              <a:gdLst/>
              <a:ahLst/>
              <a:cxnLst/>
              <a:rect l="l" t="t" r="r" b="b"/>
              <a:pathLst>
                <a:path w="128" h="109" extrusionOk="0">
                  <a:moveTo>
                    <a:pt x="79" y="1"/>
                  </a:moveTo>
                  <a:cubicBezTo>
                    <a:pt x="35" y="1"/>
                    <a:pt x="1" y="30"/>
                    <a:pt x="16" y="79"/>
                  </a:cubicBezTo>
                  <a:cubicBezTo>
                    <a:pt x="35" y="94"/>
                    <a:pt x="49" y="109"/>
                    <a:pt x="64" y="109"/>
                  </a:cubicBezTo>
                  <a:cubicBezTo>
                    <a:pt x="109" y="109"/>
                    <a:pt x="128" y="64"/>
                    <a:pt x="128" y="30"/>
                  </a:cubicBezTo>
                  <a:cubicBezTo>
                    <a:pt x="109" y="15"/>
                    <a:pt x="94" y="1"/>
                    <a:pt x="79"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25"/>
            <p:cNvSpPr/>
            <p:nvPr/>
          </p:nvSpPr>
          <p:spPr>
            <a:xfrm>
              <a:off x="6144600" y="3536050"/>
              <a:ext cx="2750" cy="2700"/>
            </a:xfrm>
            <a:custGeom>
              <a:avLst/>
              <a:gdLst/>
              <a:ahLst/>
              <a:cxnLst/>
              <a:rect l="l" t="t" r="r" b="b"/>
              <a:pathLst>
                <a:path w="110" h="108" extrusionOk="0">
                  <a:moveTo>
                    <a:pt x="55" y="1"/>
                  </a:moveTo>
                  <a:cubicBezTo>
                    <a:pt x="28" y="1"/>
                    <a:pt x="1" y="18"/>
                    <a:pt x="1" y="50"/>
                  </a:cubicBezTo>
                  <a:cubicBezTo>
                    <a:pt x="1" y="65"/>
                    <a:pt x="1" y="80"/>
                    <a:pt x="16" y="80"/>
                  </a:cubicBezTo>
                  <a:cubicBezTo>
                    <a:pt x="28" y="99"/>
                    <a:pt x="44" y="107"/>
                    <a:pt x="61" y="107"/>
                  </a:cubicBezTo>
                  <a:cubicBezTo>
                    <a:pt x="86" y="107"/>
                    <a:pt x="109" y="86"/>
                    <a:pt x="109" y="50"/>
                  </a:cubicBezTo>
                  <a:cubicBezTo>
                    <a:pt x="109" y="50"/>
                    <a:pt x="109" y="35"/>
                    <a:pt x="94" y="16"/>
                  </a:cubicBezTo>
                  <a:cubicBezTo>
                    <a:pt x="84" y="6"/>
                    <a:pt x="69" y="1"/>
                    <a:pt x="55" y="1"/>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25"/>
            <p:cNvSpPr/>
            <p:nvPr/>
          </p:nvSpPr>
          <p:spPr>
            <a:xfrm>
              <a:off x="6147700" y="3526375"/>
              <a:ext cx="25675" cy="21375"/>
            </a:xfrm>
            <a:custGeom>
              <a:avLst/>
              <a:gdLst/>
              <a:ahLst/>
              <a:cxnLst/>
              <a:rect l="l" t="t" r="r" b="b"/>
              <a:pathLst>
                <a:path w="1027" h="855" extrusionOk="0">
                  <a:moveTo>
                    <a:pt x="530" y="0"/>
                  </a:moveTo>
                  <a:cubicBezTo>
                    <a:pt x="358" y="0"/>
                    <a:pt x="202" y="93"/>
                    <a:pt x="127" y="250"/>
                  </a:cubicBezTo>
                  <a:cubicBezTo>
                    <a:pt x="0" y="530"/>
                    <a:pt x="187" y="840"/>
                    <a:pt x="500" y="855"/>
                  </a:cubicBezTo>
                  <a:cubicBezTo>
                    <a:pt x="668" y="855"/>
                    <a:pt x="825" y="761"/>
                    <a:pt x="903" y="608"/>
                  </a:cubicBezTo>
                  <a:cubicBezTo>
                    <a:pt x="1026" y="329"/>
                    <a:pt x="840" y="15"/>
                    <a:pt x="530" y="0"/>
                  </a:cubicBezTo>
                  <a:close/>
                </a:path>
              </a:pathLst>
            </a:custGeom>
            <a:solidFill>
              <a:srgbClr val="AA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25"/>
            <p:cNvSpPr/>
            <p:nvPr/>
          </p:nvSpPr>
          <p:spPr>
            <a:xfrm>
              <a:off x="6166350" y="3534100"/>
              <a:ext cx="3575" cy="3200"/>
            </a:xfrm>
            <a:custGeom>
              <a:avLst/>
              <a:gdLst/>
              <a:ahLst/>
              <a:cxnLst/>
              <a:rect l="l" t="t" r="r" b="b"/>
              <a:pathLst>
                <a:path w="143" h="128" extrusionOk="0">
                  <a:moveTo>
                    <a:pt x="79" y="1"/>
                  </a:moveTo>
                  <a:cubicBezTo>
                    <a:pt x="73" y="1"/>
                    <a:pt x="70" y="1"/>
                    <a:pt x="67" y="2"/>
                  </a:cubicBezTo>
                  <a:lnTo>
                    <a:pt x="67" y="2"/>
                  </a:lnTo>
                  <a:cubicBezTo>
                    <a:pt x="71" y="1"/>
                    <a:pt x="75" y="1"/>
                    <a:pt x="79" y="1"/>
                  </a:cubicBezTo>
                  <a:close/>
                  <a:moveTo>
                    <a:pt x="79" y="1"/>
                  </a:moveTo>
                  <a:cubicBezTo>
                    <a:pt x="109" y="1"/>
                    <a:pt x="127" y="34"/>
                    <a:pt x="109" y="64"/>
                  </a:cubicBezTo>
                  <a:lnTo>
                    <a:pt x="79" y="64"/>
                  </a:lnTo>
                  <a:cubicBezTo>
                    <a:pt x="49" y="64"/>
                    <a:pt x="34" y="34"/>
                    <a:pt x="49" y="20"/>
                  </a:cubicBezTo>
                  <a:cubicBezTo>
                    <a:pt x="58" y="8"/>
                    <a:pt x="62" y="3"/>
                    <a:pt x="67" y="2"/>
                  </a:cubicBezTo>
                  <a:lnTo>
                    <a:pt x="67" y="2"/>
                  </a:lnTo>
                  <a:cubicBezTo>
                    <a:pt x="41" y="6"/>
                    <a:pt x="15" y="24"/>
                    <a:pt x="15" y="49"/>
                  </a:cubicBezTo>
                  <a:cubicBezTo>
                    <a:pt x="0" y="79"/>
                    <a:pt x="15" y="113"/>
                    <a:pt x="64" y="128"/>
                  </a:cubicBezTo>
                  <a:lnTo>
                    <a:pt x="79" y="128"/>
                  </a:lnTo>
                  <a:cubicBezTo>
                    <a:pt x="109" y="128"/>
                    <a:pt x="127" y="113"/>
                    <a:pt x="142" y="79"/>
                  </a:cubicBezTo>
                  <a:cubicBezTo>
                    <a:pt x="142" y="49"/>
                    <a:pt x="127" y="1"/>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25"/>
            <p:cNvSpPr/>
            <p:nvPr/>
          </p:nvSpPr>
          <p:spPr>
            <a:xfrm>
              <a:off x="6167175" y="3534100"/>
              <a:ext cx="2375" cy="1625"/>
            </a:xfrm>
            <a:custGeom>
              <a:avLst/>
              <a:gdLst/>
              <a:ahLst/>
              <a:cxnLst/>
              <a:rect l="l" t="t" r="r" b="b"/>
              <a:pathLst>
                <a:path w="95" h="65" extrusionOk="0">
                  <a:moveTo>
                    <a:pt x="46" y="1"/>
                  </a:moveTo>
                  <a:cubicBezTo>
                    <a:pt x="31" y="1"/>
                    <a:pt x="31" y="1"/>
                    <a:pt x="16" y="20"/>
                  </a:cubicBezTo>
                  <a:cubicBezTo>
                    <a:pt x="1" y="34"/>
                    <a:pt x="16" y="64"/>
                    <a:pt x="46" y="64"/>
                  </a:cubicBezTo>
                  <a:lnTo>
                    <a:pt x="76" y="64"/>
                  </a:lnTo>
                  <a:cubicBezTo>
                    <a:pt x="94" y="34"/>
                    <a:pt x="76" y="1"/>
                    <a:pt x="46"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25"/>
            <p:cNvSpPr/>
            <p:nvPr/>
          </p:nvSpPr>
          <p:spPr>
            <a:xfrm>
              <a:off x="6165975" y="3531400"/>
              <a:ext cx="2350" cy="2000"/>
            </a:xfrm>
            <a:custGeom>
              <a:avLst/>
              <a:gdLst/>
              <a:ahLst/>
              <a:cxnLst/>
              <a:rect l="l" t="t" r="r" b="b"/>
              <a:pathLst>
                <a:path w="94" h="80" extrusionOk="0">
                  <a:moveTo>
                    <a:pt x="30" y="1"/>
                  </a:moveTo>
                  <a:cubicBezTo>
                    <a:pt x="0" y="1"/>
                    <a:pt x="0" y="49"/>
                    <a:pt x="15" y="64"/>
                  </a:cubicBezTo>
                  <a:cubicBezTo>
                    <a:pt x="30" y="79"/>
                    <a:pt x="30" y="79"/>
                    <a:pt x="49" y="79"/>
                  </a:cubicBezTo>
                  <a:cubicBezTo>
                    <a:pt x="79" y="64"/>
                    <a:pt x="94" y="34"/>
                    <a:pt x="6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25"/>
            <p:cNvSpPr/>
            <p:nvPr/>
          </p:nvSpPr>
          <p:spPr>
            <a:xfrm>
              <a:off x="6161300" y="3534100"/>
              <a:ext cx="5075" cy="4325"/>
            </a:xfrm>
            <a:custGeom>
              <a:avLst/>
              <a:gdLst/>
              <a:ahLst/>
              <a:cxnLst/>
              <a:rect l="l" t="t" r="r" b="b"/>
              <a:pathLst>
                <a:path w="203" h="173" extrusionOk="0">
                  <a:moveTo>
                    <a:pt x="109" y="1"/>
                  </a:moveTo>
                  <a:cubicBezTo>
                    <a:pt x="64" y="1"/>
                    <a:pt x="31" y="34"/>
                    <a:pt x="16" y="64"/>
                  </a:cubicBezTo>
                  <a:cubicBezTo>
                    <a:pt x="1" y="113"/>
                    <a:pt x="31" y="158"/>
                    <a:pt x="79" y="173"/>
                  </a:cubicBezTo>
                  <a:lnTo>
                    <a:pt x="94" y="173"/>
                  </a:lnTo>
                  <a:cubicBezTo>
                    <a:pt x="143" y="173"/>
                    <a:pt x="173" y="143"/>
                    <a:pt x="187" y="113"/>
                  </a:cubicBezTo>
                  <a:cubicBezTo>
                    <a:pt x="202" y="64"/>
                    <a:pt x="173" y="20"/>
                    <a:pt x="12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25"/>
            <p:cNvSpPr/>
            <p:nvPr/>
          </p:nvSpPr>
          <p:spPr>
            <a:xfrm>
              <a:off x="6155350" y="3528325"/>
              <a:ext cx="6725" cy="5425"/>
            </a:xfrm>
            <a:custGeom>
              <a:avLst/>
              <a:gdLst/>
              <a:ahLst/>
              <a:cxnLst/>
              <a:rect l="l" t="t" r="r" b="b"/>
              <a:pathLst>
                <a:path w="269" h="217" extrusionOk="0">
                  <a:moveTo>
                    <a:pt x="8" y="79"/>
                  </a:moveTo>
                  <a:lnTo>
                    <a:pt x="8" y="79"/>
                  </a:lnTo>
                  <a:cubicBezTo>
                    <a:pt x="2" y="88"/>
                    <a:pt x="1" y="98"/>
                    <a:pt x="4" y="107"/>
                  </a:cubicBezTo>
                  <a:lnTo>
                    <a:pt x="4" y="107"/>
                  </a:lnTo>
                  <a:cubicBezTo>
                    <a:pt x="3" y="97"/>
                    <a:pt x="4" y="88"/>
                    <a:pt x="8" y="79"/>
                  </a:cubicBezTo>
                  <a:close/>
                  <a:moveTo>
                    <a:pt x="116" y="1"/>
                  </a:moveTo>
                  <a:cubicBezTo>
                    <a:pt x="52" y="1"/>
                    <a:pt x="8" y="30"/>
                    <a:pt x="8" y="79"/>
                  </a:cubicBezTo>
                  <a:cubicBezTo>
                    <a:pt x="8" y="45"/>
                    <a:pt x="37" y="30"/>
                    <a:pt x="67" y="30"/>
                  </a:cubicBezTo>
                  <a:lnTo>
                    <a:pt x="82" y="30"/>
                  </a:lnTo>
                  <a:cubicBezTo>
                    <a:pt x="116" y="45"/>
                    <a:pt x="146" y="79"/>
                    <a:pt x="131" y="109"/>
                  </a:cubicBezTo>
                  <a:cubicBezTo>
                    <a:pt x="131" y="139"/>
                    <a:pt x="101" y="157"/>
                    <a:pt x="67" y="157"/>
                  </a:cubicBezTo>
                  <a:lnTo>
                    <a:pt x="52" y="139"/>
                  </a:lnTo>
                  <a:cubicBezTo>
                    <a:pt x="32" y="139"/>
                    <a:pt x="10" y="125"/>
                    <a:pt x="4" y="107"/>
                  </a:cubicBezTo>
                  <a:lnTo>
                    <a:pt x="4" y="107"/>
                  </a:lnTo>
                  <a:cubicBezTo>
                    <a:pt x="8" y="147"/>
                    <a:pt x="50" y="193"/>
                    <a:pt x="101" y="217"/>
                  </a:cubicBezTo>
                  <a:lnTo>
                    <a:pt x="146" y="217"/>
                  </a:lnTo>
                  <a:cubicBezTo>
                    <a:pt x="194" y="217"/>
                    <a:pt x="254" y="187"/>
                    <a:pt x="254" y="139"/>
                  </a:cubicBezTo>
                  <a:cubicBezTo>
                    <a:pt x="269" y="79"/>
                    <a:pt x="224" y="15"/>
                    <a:pt x="161"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5" name="Google Shape;795;p25"/>
            <p:cNvSpPr/>
            <p:nvPr/>
          </p:nvSpPr>
          <p:spPr>
            <a:xfrm>
              <a:off x="6155050" y="3529075"/>
              <a:ext cx="3950" cy="3200"/>
            </a:xfrm>
            <a:custGeom>
              <a:avLst/>
              <a:gdLst/>
              <a:ahLst/>
              <a:cxnLst/>
              <a:rect l="l" t="t" r="r" b="b"/>
              <a:pathLst>
                <a:path w="158" h="128" extrusionOk="0">
                  <a:moveTo>
                    <a:pt x="79" y="0"/>
                  </a:moveTo>
                  <a:cubicBezTo>
                    <a:pt x="49" y="0"/>
                    <a:pt x="20" y="15"/>
                    <a:pt x="20" y="49"/>
                  </a:cubicBezTo>
                  <a:cubicBezTo>
                    <a:pt x="1" y="79"/>
                    <a:pt x="34" y="109"/>
                    <a:pt x="64" y="109"/>
                  </a:cubicBezTo>
                  <a:lnTo>
                    <a:pt x="79" y="127"/>
                  </a:lnTo>
                  <a:cubicBezTo>
                    <a:pt x="113" y="127"/>
                    <a:pt x="143" y="109"/>
                    <a:pt x="143" y="79"/>
                  </a:cubicBezTo>
                  <a:cubicBezTo>
                    <a:pt x="158" y="49"/>
                    <a:pt x="128" y="15"/>
                    <a:pt x="94"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6" name="Google Shape;796;p25"/>
            <p:cNvSpPr/>
            <p:nvPr/>
          </p:nvSpPr>
          <p:spPr>
            <a:xfrm>
              <a:off x="6165225" y="3539975"/>
              <a:ext cx="3475" cy="2750"/>
            </a:xfrm>
            <a:custGeom>
              <a:avLst/>
              <a:gdLst/>
              <a:ahLst/>
              <a:cxnLst/>
              <a:rect l="l" t="t" r="r" b="b"/>
              <a:pathLst>
                <a:path w="139" h="110" extrusionOk="0">
                  <a:moveTo>
                    <a:pt x="79" y="1"/>
                  </a:moveTo>
                  <a:cubicBezTo>
                    <a:pt x="45" y="1"/>
                    <a:pt x="16" y="16"/>
                    <a:pt x="16" y="46"/>
                  </a:cubicBezTo>
                  <a:cubicBezTo>
                    <a:pt x="1" y="64"/>
                    <a:pt x="30" y="94"/>
                    <a:pt x="60" y="109"/>
                  </a:cubicBezTo>
                  <a:lnTo>
                    <a:pt x="79" y="109"/>
                  </a:lnTo>
                  <a:cubicBezTo>
                    <a:pt x="109" y="109"/>
                    <a:pt x="124" y="94"/>
                    <a:pt x="139" y="64"/>
                  </a:cubicBezTo>
                  <a:cubicBezTo>
                    <a:pt x="139" y="46"/>
                    <a:pt x="124" y="16"/>
                    <a:pt x="94"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25"/>
            <p:cNvSpPr/>
            <p:nvPr/>
          </p:nvSpPr>
          <p:spPr>
            <a:xfrm>
              <a:off x="6152350" y="3539975"/>
              <a:ext cx="2000" cy="1625"/>
            </a:xfrm>
            <a:custGeom>
              <a:avLst/>
              <a:gdLst/>
              <a:ahLst/>
              <a:cxnLst/>
              <a:rect l="l" t="t" r="r" b="b"/>
              <a:pathLst>
                <a:path w="80" h="65" extrusionOk="0">
                  <a:moveTo>
                    <a:pt x="34" y="1"/>
                  </a:moveTo>
                  <a:cubicBezTo>
                    <a:pt x="16" y="1"/>
                    <a:pt x="1" y="16"/>
                    <a:pt x="1" y="31"/>
                  </a:cubicBezTo>
                  <a:cubicBezTo>
                    <a:pt x="1" y="46"/>
                    <a:pt x="16" y="64"/>
                    <a:pt x="34" y="64"/>
                  </a:cubicBezTo>
                  <a:lnTo>
                    <a:pt x="49" y="64"/>
                  </a:lnTo>
                  <a:cubicBezTo>
                    <a:pt x="64" y="64"/>
                    <a:pt x="64" y="64"/>
                    <a:pt x="79" y="46"/>
                  </a:cubicBezTo>
                  <a:cubicBezTo>
                    <a:pt x="79" y="31"/>
                    <a:pt x="64" y="16"/>
                    <a:pt x="49" y="1"/>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8" name="Google Shape;798;p25"/>
            <p:cNvSpPr/>
            <p:nvPr/>
          </p:nvSpPr>
          <p:spPr>
            <a:xfrm>
              <a:off x="6162525" y="3541950"/>
              <a:ext cx="1875" cy="1500"/>
            </a:xfrm>
            <a:custGeom>
              <a:avLst/>
              <a:gdLst/>
              <a:ahLst/>
              <a:cxnLst/>
              <a:rect l="l" t="t" r="r" b="b"/>
              <a:pathLst>
                <a:path w="75" h="60" extrusionOk="0">
                  <a:moveTo>
                    <a:pt x="30" y="0"/>
                  </a:moveTo>
                  <a:cubicBezTo>
                    <a:pt x="15" y="0"/>
                    <a:pt x="0" y="15"/>
                    <a:pt x="0" y="15"/>
                  </a:cubicBezTo>
                  <a:cubicBezTo>
                    <a:pt x="0" y="30"/>
                    <a:pt x="0" y="60"/>
                    <a:pt x="30" y="60"/>
                  </a:cubicBezTo>
                  <a:cubicBezTo>
                    <a:pt x="45" y="60"/>
                    <a:pt x="60" y="45"/>
                    <a:pt x="60" y="45"/>
                  </a:cubicBezTo>
                  <a:cubicBezTo>
                    <a:pt x="75" y="30"/>
                    <a:pt x="60" y="0"/>
                    <a:pt x="30" y="0"/>
                  </a:cubicBezTo>
                  <a:close/>
                </a:path>
              </a:pathLst>
            </a:custGeom>
            <a:solidFill>
              <a:srgbClr val="75C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7">
            <a:lum/>
          </a:blip>
          <a:srcRect/>
          <a:stretch>
            <a:fillRect/>
          </a:stretch>
        </a:blipFill>
        <a:effectLst/>
      </p:bgPr>
    </p:bg>
    <p:spTree>
      <p:nvGrpSpPr>
        <p:cNvPr id="1" name="Shape 5"/>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4" r:id="rId2"/>
    <p:sldLayoutId id="2147483657" r:id="rId3"/>
    <p:sldLayoutId id="2147483658" r:id="rId4"/>
    <p:sldLayoutId id="2147483661" r:id="rId5"/>
    <p:sldLayoutId id="2147483662" r:id="rId6"/>
    <p:sldLayoutId id="2147483666" r:id="rId7"/>
    <p:sldLayoutId id="2147483669" r:id="rId8"/>
    <p:sldLayoutId id="2147483671" r:id="rId9"/>
    <p:sldLayoutId id="2147483672" r:id="rId10"/>
    <p:sldLayoutId id="2147483673" r:id="rId11"/>
    <p:sldLayoutId id="2147483676" r:id="rId12"/>
    <p:sldLayoutId id="2147483681" r:id="rId13"/>
    <p:sldLayoutId id="2147483683" r:id="rId14"/>
    <p:sldLayoutId id="214748368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tiff"/><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hyperlink" Target="https://bit.ly/3zvySkq"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71"/>
        <p:cNvGrpSpPr/>
        <p:nvPr/>
      </p:nvGrpSpPr>
      <p:grpSpPr>
        <a:xfrm>
          <a:off x="0" y="0"/>
          <a:ext cx="0" cy="0"/>
          <a:chOff x="0" y="0"/>
          <a:chExt cx="0" cy="0"/>
        </a:xfrm>
      </p:grpSpPr>
      <p:pic>
        <p:nvPicPr>
          <p:cNvPr id="3" name="Imagen 2">
            <a:extLst>
              <a:ext uri="{FF2B5EF4-FFF2-40B4-BE49-F238E27FC236}">
                <a16:creationId xmlns:a16="http://schemas.microsoft.com/office/drawing/2014/main" id="{D9575ACF-659B-4EC7-9742-7EC661CF3F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76060" y="60913"/>
            <a:ext cx="5598511" cy="6736176"/>
          </a:xfrm>
          <a:prstGeom prst="rect">
            <a:avLst/>
          </a:prstGeom>
        </p:spPr>
      </p:pic>
      <p:sp>
        <p:nvSpPr>
          <p:cNvPr id="10" name="Rectángulo 9">
            <a:extLst>
              <a:ext uri="{FF2B5EF4-FFF2-40B4-BE49-F238E27FC236}">
                <a16:creationId xmlns:a16="http://schemas.microsoft.com/office/drawing/2014/main" id="{DB05F24D-A2AF-43D7-9270-4E9BE5854236}"/>
              </a:ext>
            </a:extLst>
          </p:cNvPr>
          <p:cNvSpPr/>
          <p:nvPr/>
        </p:nvSpPr>
        <p:spPr>
          <a:xfrm rot="10800000">
            <a:off x="5963026" y="60912"/>
            <a:ext cx="4118233" cy="6736176"/>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72;p30">
            <a:extLst>
              <a:ext uri="{FF2B5EF4-FFF2-40B4-BE49-F238E27FC236}">
                <a16:creationId xmlns:a16="http://schemas.microsoft.com/office/drawing/2014/main" id="{94B57913-1E5D-4310-9B62-73F710663CFD}"/>
              </a:ext>
            </a:extLst>
          </p:cNvPr>
          <p:cNvSpPr txBox="1">
            <a:spLocks/>
          </p:cNvSpPr>
          <p:nvPr/>
        </p:nvSpPr>
        <p:spPr>
          <a:xfrm>
            <a:off x="569026" y="1573422"/>
            <a:ext cx="5603173" cy="227664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ukta"/>
              <a:buNone/>
              <a:defRPr sz="2800" b="1" i="0" u="none" strike="noStrike" cap="none">
                <a:solidFill>
                  <a:schemeClr val="accent1"/>
                </a:solidFill>
                <a:latin typeface="Mukta"/>
                <a:ea typeface="Mukta"/>
                <a:cs typeface="Mukta"/>
                <a:sym typeface="Mukta"/>
              </a:defRPr>
            </a:lvl1pPr>
            <a:lvl2pPr marR="0" lvl="1"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2pPr>
            <a:lvl3pPr marR="0" lvl="2"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3pPr>
            <a:lvl4pPr marR="0" lvl="3"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4pPr>
            <a:lvl5pPr marR="0" lvl="4"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5pPr>
            <a:lvl6pPr marR="0" lvl="5"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6pPr>
            <a:lvl7pPr marR="0" lvl="6"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7pPr>
            <a:lvl8pPr marR="0" lvl="7"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8pPr>
            <a:lvl9pPr marR="0" lvl="8"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9pPr>
          </a:lstStyle>
          <a:p>
            <a:pPr marL="0" marR="0" lvl="0" indent="0" defTabSz="914400" rtl="0" eaLnBrk="1" fontAlgn="auto" latinLnBrk="0" hangingPunct="1">
              <a:lnSpc>
                <a:spcPts val="4960"/>
              </a:lnSpc>
              <a:spcBef>
                <a:spcPts val="0"/>
              </a:spcBef>
              <a:spcAft>
                <a:spcPts val="0"/>
              </a:spcAft>
              <a:buClr>
                <a:srgbClr val="0E4776"/>
              </a:buClr>
              <a:buSzPts val="2800"/>
              <a:buFont typeface="Mukta"/>
              <a:buNone/>
              <a:tabLst/>
              <a:defRPr/>
            </a:pPr>
            <a:r>
              <a:rPr kumimoji="0" lang="es-PE" sz="6000" b="1" i="0" u="none" strike="noStrike" kern="0" cap="none" spc="0" normalizeH="0" baseline="0" noProof="0" dirty="0">
                <a:ln>
                  <a:noFill/>
                </a:ln>
                <a:solidFill>
                  <a:srgbClr val="006FC0"/>
                </a:solidFill>
                <a:effectLst/>
                <a:uLnTx/>
                <a:uFillTx/>
                <a:latin typeface="Calibri" panose="020F0502020204030204" pitchFamily="34" charset="0"/>
                <a:cs typeface="Calibri" panose="020F0502020204030204" pitchFamily="34" charset="0"/>
                <a:sym typeface="Mukta"/>
              </a:rPr>
              <a:t>Regulación e inversión en saneamiento</a:t>
            </a:r>
          </a:p>
        </p:txBody>
      </p:sp>
      <p:sp>
        <p:nvSpPr>
          <p:cNvPr id="14" name="TextBox 14">
            <a:extLst>
              <a:ext uri="{FF2B5EF4-FFF2-40B4-BE49-F238E27FC236}">
                <a16:creationId xmlns:a16="http://schemas.microsoft.com/office/drawing/2014/main" id="{69AA898C-BBF5-4736-8444-7D9BC9870EB2}"/>
              </a:ext>
            </a:extLst>
          </p:cNvPr>
          <p:cNvSpPr txBox="1"/>
          <p:nvPr/>
        </p:nvSpPr>
        <p:spPr>
          <a:xfrm>
            <a:off x="617755" y="3684847"/>
            <a:ext cx="4441925" cy="646331"/>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Seguimiento a las inversiones y su importancia en el bienestar de la sociedad</a:t>
            </a:r>
          </a:p>
        </p:txBody>
      </p:sp>
      <p:grpSp>
        <p:nvGrpSpPr>
          <p:cNvPr id="15" name="Grupo 14">
            <a:extLst>
              <a:ext uri="{FF2B5EF4-FFF2-40B4-BE49-F238E27FC236}">
                <a16:creationId xmlns:a16="http://schemas.microsoft.com/office/drawing/2014/main" id="{E7C1FBC1-3732-4196-9BF8-F547E3F7C735}"/>
              </a:ext>
            </a:extLst>
          </p:cNvPr>
          <p:cNvGrpSpPr/>
          <p:nvPr/>
        </p:nvGrpSpPr>
        <p:grpSpPr>
          <a:xfrm>
            <a:off x="8240062" y="5410201"/>
            <a:ext cx="3970568" cy="1447800"/>
            <a:chOff x="9740900" y="5957455"/>
            <a:chExt cx="2469730" cy="900545"/>
          </a:xfrm>
        </p:grpSpPr>
        <p:sp>
          <p:nvSpPr>
            <p:cNvPr id="16" name="Rectángulo: una sola esquina redondeada 15">
              <a:extLst>
                <a:ext uri="{FF2B5EF4-FFF2-40B4-BE49-F238E27FC236}">
                  <a16:creationId xmlns:a16="http://schemas.microsoft.com/office/drawing/2014/main" id="{47B34008-86AB-48C7-B605-275FD207F8AF}"/>
                </a:ext>
              </a:extLst>
            </p:cNvPr>
            <p:cNvSpPr/>
            <p:nvPr/>
          </p:nvSpPr>
          <p:spPr>
            <a:xfrm flipH="1">
              <a:off x="9740900" y="5957455"/>
              <a:ext cx="2469730" cy="900545"/>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7" name="Imagen 16">
              <a:extLst>
                <a:ext uri="{FF2B5EF4-FFF2-40B4-BE49-F238E27FC236}">
                  <a16:creationId xmlns:a16="http://schemas.microsoft.com/office/drawing/2014/main" id="{4FB23B94-B133-4464-92F4-533BE2A0B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0040" y="6125222"/>
              <a:ext cx="1291449" cy="565009"/>
            </a:xfrm>
            <a:prstGeom prst="rect">
              <a:avLst/>
            </a:prstGeom>
          </p:spPr>
        </p:pic>
      </p:grpSp>
      <p:sp>
        <p:nvSpPr>
          <p:cNvPr id="4" name="CuadroTexto 3">
            <a:extLst>
              <a:ext uri="{FF2B5EF4-FFF2-40B4-BE49-F238E27FC236}">
                <a16:creationId xmlns:a16="http://schemas.microsoft.com/office/drawing/2014/main" id="{B74E18C4-4364-4128-A665-609BC0698BAB}"/>
              </a:ext>
            </a:extLst>
          </p:cNvPr>
          <p:cNvSpPr txBox="1"/>
          <p:nvPr/>
        </p:nvSpPr>
        <p:spPr>
          <a:xfrm>
            <a:off x="617755" y="4735885"/>
            <a:ext cx="2103461" cy="492443"/>
          </a:xfrm>
          <a:prstGeom prst="rect">
            <a:avLst/>
          </a:prstGeom>
          <a:noFill/>
        </p:spPr>
        <p:txBody>
          <a:bodyPr wrap="none" rtlCol="0">
            <a:spAutoFit/>
          </a:bodyPr>
          <a:lstStyle/>
          <a:p>
            <a:r>
              <a:rPr lang="es-ES" sz="1400" dirty="0">
                <a:latin typeface="Calibri" panose="020F0502020204030204" pitchFamily="34" charset="0"/>
                <a:cs typeface="Calibri" panose="020F0502020204030204" pitchFamily="34" charset="0"/>
              </a:rPr>
              <a:t>Mauro Gutiérrez Martínez</a:t>
            </a:r>
          </a:p>
          <a:p>
            <a:r>
              <a:rPr lang="es-ES" sz="1200" b="1" dirty="0">
                <a:latin typeface="Calibri" panose="020F0502020204030204" pitchFamily="34" charset="0"/>
                <a:cs typeface="Calibri" panose="020F0502020204030204" pitchFamily="34" charset="0"/>
              </a:rPr>
              <a:t>Presidente Sunass</a:t>
            </a:r>
            <a:endParaRPr lang="es-PE" sz="1200" b="1" dirty="0">
              <a:latin typeface="Calibri" panose="020F0502020204030204" pitchFamily="34" charset="0"/>
              <a:cs typeface="Calibri" panose="020F0502020204030204" pitchFamily="34" charset="0"/>
            </a:endParaRPr>
          </a:p>
        </p:txBody>
      </p:sp>
      <p:sp>
        <p:nvSpPr>
          <p:cNvPr id="18" name="CuadroTexto 17">
            <a:extLst>
              <a:ext uri="{FF2B5EF4-FFF2-40B4-BE49-F238E27FC236}">
                <a16:creationId xmlns:a16="http://schemas.microsoft.com/office/drawing/2014/main" id="{1119E05C-4E80-4100-9916-FCB2BE9E9320}"/>
              </a:ext>
            </a:extLst>
          </p:cNvPr>
          <p:cNvSpPr txBox="1"/>
          <p:nvPr/>
        </p:nvSpPr>
        <p:spPr>
          <a:xfrm>
            <a:off x="617755" y="6450170"/>
            <a:ext cx="1249060" cy="253916"/>
          </a:xfrm>
          <a:prstGeom prst="rect">
            <a:avLst/>
          </a:prstGeom>
          <a:noFill/>
        </p:spPr>
        <p:txBody>
          <a:bodyPr wrap="none" rtlCol="0">
            <a:spAutoFit/>
          </a:bodyPr>
          <a:lstStyle/>
          <a:p>
            <a:r>
              <a:rPr lang="es-ES" sz="1050" i="1" dirty="0">
                <a:latin typeface="Calibri" panose="020F0502020204030204" pitchFamily="34" charset="0"/>
                <a:cs typeface="Calibri" panose="020F0502020204030204" pitchFamily="34" charset="0"/>
              </a:rPr>
              <a:t>Noviembre de 2022</a:t>
            </a:r>
            <a:endParaRPr lang="es-PE" sz="1000" b="1" i="1" dirty="0">
              <a:latin typeface="Calibri" panose="020F0502020204030204" pitchFamily="34" charset="0"/>
              <a:cs typeface="Calibri" panose="020F0502020204030204" pitchFamily="34" charset="0"/>
            </a:endParaRPr>
          </a:p>
        </p:txBody>
      </p:sp>
      <p:cxnSp>
        <p:nvCxnSpPr>
          <p:cNvPr id="19" name="Conector recto 18">
            <a:extLst>
              <a:ext uri="{FF2B5EF4-FFF2-40B4-BE49-F238E27FC236}">
                <a16:creationId xmlns:a16="http://schemas.microsoft.com/office/drawing/2014/main" id="{DFEE579B-8B63-4736-8920-285B070EC283}"/>
              </a:ext>
            </a:extLst>
          </p:cNvPr>
          <p:cNvCxnSpPr/>
          <p:nvPr/>
        </p:nvCxnSpPr>
        <p:spPr>
          <a:xfrm>
            <a:off x="569026" y="4556760"/>
            <a:ext cx="47015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89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32F72A08-74FA-4520-9691-45F8B7CFBF95}"/>
              </a:ext>
            </a:extLst>
          </p:cNvPr>
          <p:cNvSpPr/>
          <p:nvPr/>
        </p:nvSpPr>
        <p:spPr>
          <a:xfrm>
            <a:off x="5462954" y="4368415"/>
            <a:ext cx="6414721" cy="1654246"/>
          </a:xfrm>
          <a:prstGeom prst="round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16">
            <a:extLst>
              <a:ext uri="{FF2B5EF4-FFF2-40B4-BE49-F238E27FC236}">
                <a16:creationId xmlns:a16="http://schemas.microsoft.com/office/drawing/2014/main" id="{BACB1613-4DA4-4895-B08C-8B5E43EE2845}"/>
              </a:ext>
            </a:extLst>
          </p:cNvPr>
          <p:cNvSpPr txBox="1"/>
          <p:nvPr/>
        </p:nvSpPr>
        <p:spPr>
          <a:xfrm>
            <a:off x="613397" y="3758922"/>
            <a:ext cx="3431719" cy="2246769"/>
          </a:xfrm>
          <a:prstGeom prst="rect">
            <a:avLst/>
          </a:prstGeom>
          <a:noFill/>
        </p:spPr>
        <p:txBody>
          <a:bodyPr wrap="square" rtlCol="0">
            <a:spAutoFit/>
          </a:bodyPr>
          <a:lstStyle/>
          <a:p>
            <a:r>
              <a:rPr lang="es-MX" sz="2000" b="1" dirty="0">
                <a:solidFill>
                  <a:schemeClr val="tx1"/>
                </a:solidFill>
                <a:latin typeface="Calibri" panose="020F0502020204030204" pitchFamily="34" charset="0"/>
                <a:cs typeface="Calibri" panose="020F0502020204030204" pitchFamily="34" charset="0"/>
              </a:rPr>
              <a:t>Optimización Social:</a:t>
            </a:r>
          </a:p>
          <a:p>
            <a:endParaRPr lang="es-MX" sz="2000" b="1" dirty="0">
              <a:solidFill>
                <a:schemeClr val="tx1"/>
              </a:solidFill>
              <a:latin typeface="Calibri" panose="020F0502020204030204" pitchFamily="34" charset="0"/>
              <a:cs typeface="Calibri" panose="020F0502020204030204" pitchFamily="34" charset="0"/>
            </a:endParaRPr>
          </a:p>
          <a:p>
            <a:r>
              <a:rPr lang="es-MX" sz="2000" dirty="0">
                <a:solidFill>
                  <a:schemeClr val="tx1"/>
                </a:solidFill>
                <a:latin typeface="Calibri" panose="020F0502020204030204" pitchFamily="34" charset="0"/>
                <a:cs typeface="Calibri" panose="020F0502020204030204" pitchFamily="34" charset="0"/>
              </a:rPr>
              <a:t>Preocupación con el bienestar social, no solo de los participantes actuales del mercado, sino aquellos que no están conectados actualmente.</a:t>
            </a:r>
            <a:endParaRPr lang="en-US" sz="2000" dirty="0">
              <a:solidFill>
                <a:schemeClr val="tx1"/>
              </a:solidFill>
              <a:latin typeface="Calibri" panose="020F0502020204030204" pitchFamily="34" charset="0"/>
              <a:cs typeface="Calibri" panose="020F0502020204030204" pitchFamily="34" charset="0"/>
            </a:endParaRPr>
          </a:p>
        </p:txBody>
      </p:sp>
      <p:grpSp>
        <p:nvGrpSpPr>
          <p:cNvPr id="8" name="Grupo 3">
            <a:extLst>
              <a:ext uri="{FF2B5EF4-FFF2-40B4-BE49-F238E27FC236}">
                <a16:creationId xmlns:a16="http://schemas.microsoft.com/office/drawing/2014/main" id="{4D69F674-41F0-485C-A00A-9FAD5526AD02}"/>
              </a:ext>
            </a:extLst>
          </p:cNvPr>
          <p:cNvGrpSpPr/>
          <p:nvPr/>
        </p:nvGrpSpPr>
        <p:grpSpPr>
          <a:xfrm>
            <a:off x="5644163" y="554760"/>
            <a:ext cx="7053118" cy="4942879"/>
            <a:chOff x="4767501" y="976249"/>
            <a:chExt cx="6349472" cy="4449759"/>
          </a:xfrm>
        </p:grpSpPr>
        <p:sp>
          <p:nvSpPr>
            <p:cNvPr id="9" name="Pentágono 8">
              <a:extLst>
                <a:ext uri="{FF2B5EF4-FFF2-40B4-BE49-F238E27FC236}">
                  <a16:creationId xmlns:a16="http://schemas.microsoft.com/office/drawing/2014/main" id="{5D04AC0B-BDAA-4BD4-A157-18F303893FDE}"/>
                </a:ext>
              </a:extLst>
            </p:cNvPr>
            <p:cNvSpPr/>
            <p:nvPr/>
          </p:nvSpPr>
          <p:spPr>
            <a:xfrm>
              <a:off x="5902921" y="1941627"/>
              <a:ext cx="3513762" cy="3359425"/>
            </a:xfrm>
            <a:prstGeom prst="pentagon">
              <a:avLst/>
            </a:prstGeom>
            <a:noFill/>
            <a:ln w="317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0" name="CuadroTexto 23">
              <a:extLst>
                <a:ext uri="{FF2B5EF4-FFF2-40B4-BE49-F238E27FC236}">
                  <a16:creationId xmlns:a16="http://schemas.microsoft.com/office/drawing/2014/main" id="{5DB24CF4-1110-43CC-B59D-40F30DF57558}"/>
                </a:ext>
              </a:extLst>
            </p:cNvPr>
            <p:cNvSpPr txBox="1"/>
            <p:nvPr/>
          </p:nvSpPr>
          <p:spPr>
            <a:xfrm>
              <a:off x="7161505" y="976249"/>
              <a:ext cx="996594" cy="338554"/>
            </a:xfrm>
            <a:prstGeom prst="rect">
              <a:avLst/>
            </a:prstGeom>
            <a:noFill/>
          </p:spPr>
          <p:txBody>
            <a:bodyPr wrap="square" rtlCol="0">
              <a:spAutoFit/>
            </a:bodyPr>
            <a:lstStyle/>
            <a:p>
              <a:r>
                <a:rPr lang="es-MX" sz="1600" b="1">
                  <a:latin typeface="Calibri" panose="020F0502020204030204" pitchFamily="34" charset="0"/>
                  <a:cs typeface="Calibri" panose="020F0502020204030204" pitchFamily="34" charset="0"/>
                </a:rPr>
                <a:t>ESTADO</a:t>
              </a:r>
              <a:endParaRPr lang="es-PE" sz="1600" b="1">
                <a:latin typeface="Calibri" panose="020F0502020204030204" pitchFamily="34" charset="0"/>
                <a:cs typeface="Calibri" panose="020F0502020204030204" pitchFamily="34" charset="0"/>
              </a:endParaRPr>
            </a:p>
          </p:txBody>
        </p:sp>
        <p:sp>
          <p:nvSpPr>
            <p:cNvPr id="11" name="CuadroTexto 24">
              <a:extLst>
                <a:ext uri="{FF2B5EF4-FFF2-40B4-BE49-F238E27FC236}">
                  <a16:creationId xmlns:a16="http://schemas.microsoft.com/office/drawing/2014/main" id="{0AA0DF4B-1021-4A15-9095-E25069306C31}"/>
                </a:ext>
              </a:extLst>
            </p:cNvPr>
            <p:cNvSpPr txBox="1"/>
            <p:nvPr/>
          </p:nvSpPr>
          <p:spPr>
            <a:xfrm>
              <a:off x="5312570" y="2116576"/>
              <a:ext cx="1212005" cy="526436"/>
            </a:xfrm>
            <a:prstGeom prst="rect">
              <a:avLst/>
            </a:prstGeom>
            <a:noFill/>
          </p:spPr>
          <p:txBody>
            <a:bodyPr wrap="square" rtlCol="0">
              <a:spAutoFit/>
            </a:bodyPr>
            <a:lstStyle/>
            <a:p>
              <a:r>
                <a:rPr lang="es-MX" sz="1600" b="1">
                  <a:latin typeface="Calibri" panose="020F0502020204030204" pitchFamily="34" charset="0"/>
                  <a:cs typeface="Calibri" panose="020F0502020204030204" pitchFamily="34" charset="0"/>
                </a:rPr>
                <a:t>USUARIO/A PRESENTE</a:t>
              </a:r>
              <a:endParaRPr lang="es-PE" sz="1600" b="1">
                <a:latin typeface="Calibri" panose="020F0502020204030204" pitchFamily="34" charset="0"/>
                <a:cs typeface="Calibri" panose="020F0502020204030204" pitchFamily="34" charset="0"/>
              </a:endParaRPr>
            </a:p>
          </p:txBody>
        </p:sp>
        <p:sp>
          <p:nvSpPr>
            <p:cNvPr id="12" name="CuadroTexto 25">
              <a:extLst>
                <a:ext uri="{FF2B5EF4-FFF2-40B4-BE49-F238E27FC236}">
                  <a16:creationId xmlns:a16="http://schemas.microsoft.com/office/drawing/2014/main" id="{6A50316B-9584-4E93-B34A-EC7E7876759D}"/>
                </a:ext>
              </a:extLst>
            </p:cNvPr>
            <p:cNvSpPr txBox="1"/>
            <p:nvPr/>
          </p:nvSpPr>
          <p:spPr>
            <a:xfrm>
              <a:off x="9217298" y="4754308"/>
              <a:ext cx="1334805" cy="526436"/>
            </a:xfrm>
            <a:prstGeom prst="rect">
              <a:avLst/>
            </a:prstGeom>
            <a:noFill/>
          </p:spPr>
          <p:txBody>
            <a:bodyPr wrap="square" rtlCol="0">
              <a:spAutoFit/>
            </a:bodyPr>
            <a:lstStyle/>
            <a:p>
              <a:r>
                <a:rPr lang="es-MX" sz="1600" b="1">
                  <a:latin typeface="Calibri" panose="020F0502020204030204" pitchFamily="34" charset="0"/>
                  <a:cs typeface="Calibri" panose="020F0502020204030204" pitchFamily="34" charset="0"/>
                </a:rPr>
                <a:t>USUARIO/A FUTURO</a:t>
              </a:r>
              <a:endParaRPr lang="es-PE" sz="1600" b="1">
                <a:latin typeface="Calibri" panose="020F0502020204030204" pitchFamily="34" charset="0"/>
                <a:cs typeface="Calibri" panose="020F0502020204030204" pitchFamily="34" charset="0"/>
              </a:endParaRPr>
            </a:p>
          </p:txBody>
        </p:sp>
        <p:sp>
          <p:nvSpPr>
            <p:cNvPr id="13" name="CuadroTexto 26">
              <a:extLst>
                <a:ext uri="{FF2B5EF4-FFF2-40B4-BE49-F238E27FC236}">
                  <a16:creationId xmlns:a16="http://schemas.microsoft.com/office/drawing/2014/main" id="{D73123E4-EF18-499C-887D-FCBD55C0B288}"/>
                </a:ext>
              </a:extLst>
            </p:cNvPr>
            <p:cNvSpPr txBox="1"/>
            <p:nvPr/>
          </p:nvSpPr>
          <p:spPr>
            <a:xfrm>
              <a:off x="4767501" y="4841233"/>
              <a:ext cx="1654139" cy="584775"/>
            </a:xfrm>
            <a:prstGeom prst="rect">
              <a:avLst/>
            </a:prstGeom>
            <a:noFill/>
          </p:spPr>
          <p:txBody>
            <a:bodyPr wrap="square" rtlCol="0">
              <a:spAutoFit/>
            </a:bodyPr>
            <a:lstStyle/>
            <a:p>
              <a:r>
                <a:rPr lang="es-MX" sz="1600" b="1">
                  <a:latin typeface="Calibri" panose="020F0502020204030204" pitchFamily="34" charset="0"/>
                  <a:cs typeface="Calibri" panose="020F0502020204030204" pitchFamily="34" charset="0"/>
                </a:rPr>
                <a:t>USUARIO NO CONECTADO</a:t>
              </a:r>
              <a:endParaRPr lang="es-PE" sz="1600" b="1">
                <a:latin typeface="Calibri" panose="020F0502020204030204" pitchFamily="34" charset="0"/>
                <a:cs typeface="Calibri" panose="020F0502020204030204" pitchFamily="34" charset="0"/>
              </a:endParaRPr>
            </a:p>
          </p:txBody>
        </p:sp>
        <p:pic>
          <p:nvPicPr>
            <p:cNvPr id="14" name="Picture 2">
              <a:extLst>
                <a:ext uri="{FF2B5EF4-FFF2-40B4-BE49-F238E27FC236}">
                  <a16:creationId xmlns:a16="http://schemas.microsoft.com/office/drawing/2014/main" id="{2D343068-A904-4475-8252-B304E56A42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2684" y="3321075"/>
              <a:ext cx="1829902" cy="811149"/>
            </a:xfrm>
            <a:prstGeom prst="rect">
              <a:avLst/>
            </a:prstGeom>
          </p:spPr>
        </p:pic>
        <p:sp>
          <p:nvSpPr>
            <p:cNvPr id="15" name="CuadroTexto 20">
              <a:extLst>
                <a:ext uri="{FF2B5EF4-FFF2-40B4-BE49-F238E27FC236}">
                  <a16:creationId xmlns:a16="http://schemas.microsoft.com/office/drawing/2014/main" id="{F0E0C314-ECF3-4409-A468-E95BCE968F4D}"/>
                </a:ext>
              </a:extLst>
            </p:cNvPr>
            <p:cNvSpPr txBox="1"/>
            <p:nvPr/>
          </p:nvSpPr>
          <p:spPr>
            <a:xfrm>
              <a:off x="8971760" y="2213651"/>
              <a:ext cx="2145213" cy="338554"/>
            </a:xfrm>
            <a:prstGeom prst="rect">
              <a:avLst/>
            </a:prstGeom>
            <a:noFill/>
          </p:spPr>
          <p:txBody>
            <a:bodyPr wrap="square" rtlCol="0">
              <a:spAutoFit/>
            </a:bodyPr>
            <a:lstStyle/>
            <a:p>
              <a:r>
                <a:rPr lang="es-MX" sz="1600" b="1">
                  <a:solidFill>
                    <a:schemeClr val="tx1"/>
                  </a:solidFill>
                  <a:latin typeface="Calibri" panose="020F0502020204030204" pitchFamily="34" charset="0"/>
                  <a:cs typeface="Calibri" panose="020F0502020204030204" pitchFamily="34" charset="0"/>
                </a:rPr>
                <a:t>PRESTADORES</a:t>
              </a:r>
              <a:endParaRPr lang="es-PE" sz="1600" b="1">
                <a:solidFill>
                  <a:schemeClr val="tx1"/>
                </a:solidFill>
                <a:latin typeface="Calibri" panose="020F0502020204030204" pitchFamily="34" charset="0"/>
                <a:cs typeface="Calibri" panose="020F0502020204030204" pitchFamily="34" charset="0"/>
              </a:endParaRPr>
            </a:p>
          </p:txBody>
        </p:sp>
        <p:pic>
          <p:nvPicPr>
            <p:cNvPr id="16" name="Picture 4" descr="Gobierno transfiere casi S/ 11 millones a empresas de saneamiento de 6  regiones | Noticias | Agencia Peruana de Noticias Andina">
              <a:extLst>
                <a:ext uri="{FF2B5EF4-FFF2-40B4-BE49-F238E27FC236}">
                  <a16:creationId xmlns:a16="http://schemas.microsoft.com/office/drawing/2014/main" id="{4E7D7667-28CF-48CF-8675-AED8B15C070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720179" y="2646702"/>
              <a:ext cx="1192955" cy="1114392"/>
            </a:xfrm>
            <a:prstGeom prst="ellipse">
              <a:avLst/>
            </a:prstGeom>
            <a:noFill/>
            <a:extLst>
              <a:ext uri="{909E8E84-426E-40DD-AFC4-6F175D3DCCD1}">
                <a14:hiddenFill xmlns:a14="http://schemas.microsoft.com/office/drawing/2010/main">
                  <a:solidFill>
                    <a:srgbClr val="FFFFFF"/>
                  </a:solidFill>
                </a14:hiddenFill>
              </a:ext>
            </a:extLst>
          </p:spPr>
        </p:pic>
        <p:pic>
          <p:nvPicPr>
            <p:cNvPr id="17" name="Imagen 22" descr="Una iglesia antigua&#10;&#10;Descripción generada automáticamente">
              <a:extLst>
                <a:ext uri="{FF2B5EF4-FFF2-40B4-BE49-F238E27FC236}">
                  <a16:creationId xmlns:a16="http://schemas.microsoft.com/office/drawing/2014/main" id="{FC6D70B0-8432-4B1F-9931-EBE0012EAB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1190" y="1305730"/>
              <a:ext cx="1212005" cy="1169551"/>
            </a:xfrm>
            <a:prstGeom prst="ellipse">
              <a:avLst/>
            </a:prstGeom>
          </p:spPr>
        </p:pic>
      </p:grpSp>
      <p:pic>
        <p:nvPicPr>
          <p:cNvPr id="18" name="Imagen 27" descr="Persona preparando comida en una estufa&#10;&#10;Descripción generada automáticamente con confianza media">
            <a:extLst>
              <a:ext uri="{FF2B5EF4-FFF2-40B4-BE49-F238E27FC236}">
                <a16:creationId xmlns:a16="http://schemas.microsoft.com/office/drawing/2014/main" id="{A75A7902-DC05-46B6-A1F4-4F70F1B5B3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71347" y="2481563"/>
            <a:ext cx="1489131" cy="1374604"/>
          </a:xfrm>
          <a:prstGeom prst="ellipse">
            <a:avLst/>
          </a:prstGeom>
          <a:noFill/>
        </p:spPr>
      </p:pic>
      <p:pic>
        <p:nvPicPr>
          <p:cNvPr id="19" name="Imagen 31">
            <a:extLst>
              <a:ext uri="{FF2B5EF4-FFF2-40B4-BE49-F238E27FC236}">
                <a16:creationId xmlns:a16="http://schemas.microsoft.com/office/drawing/2014/main" id="{DCAFDAF6-CF19-4E83-9F0A-23D26889F6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77531" y="4573654"/>
            <a:ext cx="1296092" cy="1259300"/>
          </a:xfrm>
          <a:prstGeom prst="ellipse">
            <a:avLst/>
          </a:prstGeom>
          <a:noFill/>
        </p:spPr>
      </p:pic>
      <p:pic>
        <p:nvPicPr>
          <p:cNvPr id="21" name="Imagen 20">
            <a:extLst>
              <a:ext uri="{FF2B5EF4-FFF2-40B4-BE49-F238E27FC236}">
                <a16:creationId xmlns:a16="http://schemas.microsoft.com/office/drawing/2014/main" id="{AF123BB7-CD05-4A51-B244-6A35590E4E0A}"/>
              </a:ext>
            </a:extLst>
          </p:cNvPr>
          <p:cNvPicPr>
            <a:picLocks noChangeAspect="1"/>
          </p:cNvPicPr>
          <p:nvPr/>
        </p:nvPicPr>
        <p:blipFill>
          <a:blip r:embed="rId7"/>
          <a:stretch>
            <a:fillRect/>
          </a:stretch>
        </p:blipFill>
        <p:spPr>
          <a:xfrm>
            <a:off x="9203278" y="4607163"/>
            <a:ext cx="1325158" cy="1320656"/>
          </a:xfrm>
          <a:prstGeom prst="ellipse">
            <a:avLst/>
          </a:prstGeom>
        </p:spPr>
      </p:pic>
      <p:sp>
        <p:nvSpPr>
          <p:cNvPr id="22" name="Flecha: a la derecha 5">
            <a:extLst>
              <a:ext uri="{FF2B5EF4-FFF2-40B4-BE49-F238E27FC236}">
                <a16:creationId xmlns:a16="http://schemas.microsoft.com/office/drawing/2014/main" id="{EB2FBE22-28F9-4046-A013-C191A1215218}"/>
              </a:ext>
            </a:extLst>
          </p:cNvPr>
          <p:cNvSpPr/>
          <p:nvPr/>
        </p:nvSpPr>
        <p:spPr>
          <a:xfrm>
            <a:off x="4642588" y="4368415"/>
            <a:ext cx="575001" cy="1464539"/>
          </a:xfrm>
          <a:prstGeom prst="rightArrow">
            <a:avLst>
              <a:gd name="adj1" fmla="val 59216"/>
              <a:gd name="adj2" fmla="val 54652"/>
            </a:avLst>
          </a:prstGeom>
          <a:solidFill>
            <a:srgbClr val="46A5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lecha: a la derecha 177">
            <a:extLst>
              <a:ext uri="{FF2B5EF4-FFF2-40B4-BE49-F238E27FC236}">
                <a16:creationId xmlns:a16="http://schemas.microsoft.com/office/drawing/2014/main" id="{F6CB6A51-497A-414D-B0C1-157C3A2558BC}"/>
              </a:ext>
            </a:extLst>
          </p:cNvPr>
          <p:cNvSpPr/>
          <p:nvPr/>
        </p:nvSpPr>
        <p:spPr>
          <a:xfrm>
            <a:off x="4303009" y="4383656"/>
            <a:ext cx="575001" cy="1464539"/>
          </a:xfrm>
          <a:prstGeom prst="rightArrow">
            <a:avLst>
              <a:gd name="adj1" fmla="val 59216"/>
              <a:gd name="adj2" fmla="val 54652"/>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uadroTexto 2">
            <a:extLst>
              <a:ext uri="{FF2B5EF4-FFF2-40B4-BE49-F238E27FC236}">
                <a16:creationId xmlns:a16="http://schemas.microsoft.com/office/drawing/2014/main" id="{BBFCBF2E-B77D-4D68-AE8A-11AA2A853816}"/>
              </a:ext>
            </a:extLst>
          </p:cNvPr>
          <p:cNvSpPr txBox="1"/>
          <p:nvPr/>
        </p:nvSpPr>
        <p:spPr>
          <a:xfrm>
            <a:off x="2351371" y="1259840"/>
            <a:ext cx="127936" cy="45719"/>
          </a:xfrm>
          <a:prstGeom prst="rect">
            <a:avLst/>
          </a:prstGeom>
          <a:noFill/>
        </p:spPr>
        <p:txBody>
          <a:bodyPr wrap="square" rtlCol="0">
            <a:spAutoFit/>
          </a:bodyPr>
          <a:lstStyle/>
          <a:p>
            <a:endParaRPr lang="es-PE"/>
          </a:p>
        </p:txBody>
      </p:sp>
      <p:sp>
        <p:nvSpPr>
          <p:cNvPr id="25" name="TextBox 14">
            <a:extLst>
              <a:ext uri="{FF2B5EF4-FFF2-40B4-BE49-F238E27FC236}">
                <a16:creationId xmlns:a16="http://schemas.microsoft.com/office/drawing/2014/main" id="{4BA19EBD-60FA-481D-BF82-487D22474F36}"/>
              </a:ext>
            </a:extLst>
          </p:cNvPr>
          <p:cNvSpPr txBox="1"/>
          <p:nvPr/>
        </p:nvSpPr>
        <p:spPr>
          <a:xfrm>
            <a:off x="326160" y="887046"/>
            <a:ext cx="4497300" cy="369332"/>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Pensado en el largo plazo</a:t>
            </a:r>
          </a:p>
        </p:txBody>
      </p:sp>
      <p:sp>
        <p:nvSpPr>
          <p:cNvPr id="26" name="CuadroTexto 2">
            <a:extLst>
              <a:ext uri="{FF2B5EF4-FFF2-40B4-BE49-F238E27FC236}">
                <a16:creationId xmlns:a16="http://schemas.microsoft.com/office/drawing/2014/main" id="{938F6540-A2F6-457F-9CE0-9777A9EC246D}"/>
              </a:ext>
            </a:extLst>
          </p:cNvPr>
          <p:cNvSpPr txBox="1"/>
          <p:nvPr/>
        </p:nvSpPr>
        <p:spPr>
          <a:xfrm>
            <a:off x="2702917" y="1448829"/>
            <a:ext cx="127936" cy="45719"/>
          </a:xfrm>
          <a:prstGeom prst="rect">
            <a:avLst/>
          </a:prstGeom>
          <a:noFill/>
        </p:spPr>
        <p:txBody>
          <a:bodyPr wrap="square" rtlCol="0">
            <a:spAutoFit/>
          </a:bodyPr>
          <a:lstStyle/>
          <a:p>
            <a:endParaRPr lang="es-PE"/>
          </a:p>
        </p:txBody>
      </p:sp>
      <p:sp>
        <p:nvSpPr>
          <p:cNvPr id="27" name="Google Shape;578;p18">
            <a:extLst>
              <a:ext uri="{FF2B5EF4-FFF2-40B4-BE49-F238E27FC236}">
                <a16:creationId xmlns:a16="http://schemas.microsoft.com/office/drawing/2014/main" id="{B12C5FEB-48E2-4C0F-8832-2B56B769F6FD}"/>
              </a:ext>
            </a:extLst>
          </p:cNvPr>
          <p:cNvSpPr txBox="1"/>
          <p:nvPr/>
        </p:nvSpPr>
        <p:spPr>
          <a:xfrm>
            <a:off x="326160" y="450224"/>
            <a:ext cx="5926683" cy="584735"/>
          </a:xfrm>
          <a:prstGeom prst="rect">
            <a:avLst/>
          </a:prstGeom>
          <a:noFill/>
          <a:ln>
            <a:noFill/>
          </a:ln>
        </p:spPr>
        <p:txBody>
          <a:bodyPr spcFirstLastPara="1" wrap="square" lIns="91425" tIns="45700" rIns="91425" bIns="45700" anchor="t" anchorCtr="0">
            <a:spAutoFit/>
          </a:bodyPr>
          <a:lstStyle/>
          <a:p>
            <a:pPr lvl="0">
              <a:defRPr/>
            </a:pPr>
            <a:r>
              <a:rPr lang="es-MX" sz="3200" b="1" dirty="0">
                <a:solidFill>
                  <a:srgbClr val="076EC8"/>
                </a:solidFill>
                <a:latin typeface="Calibri"/>
                <a:cs typeface="Calibri"/>
                <a:sym typeface="Calibri"/>
              </a:rPr>
              <a:t>Nuevo Modelo Regulatorio</a:t>
            </a:r>
          </a:p>
        </p:txBody>
      </p:sp>
      <p:sp>
        <p:nvSpPr>
          <p:cNvPr id="28" name="Rectángulo: esquinas redondeadas 27">
            <a:extLst>
              <a:ext uri="{FF2B5EF4-FFF2-40B4-BE49-F238E27FC236}">
                <a16:creationId xmlns:a16="http://schemas.microsoft.com/office/drawing/2014/main" id="{025C668C-A88F-4F53-88AA-CAAD960029EE}"/>
              </a:ext>
            </a:extLst>
          </p:cNvPr>
          <p:cNvSpPr/>
          <p:nvPr/>
        </p:nvSpPr>
        <p:spPr>
          <a:xfrm rot="5400000">
            <a:off x="595824" y="107689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29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n 11" descr="Persona preparando comida en una cocina&#10;&#10;Descripción generada automáticamente con confianza media">
            <a:extLst>
              <a:ext uri="{FF2B5EF4-FFF2-40B4-BE49-F238E27FC236}">
                <a16:creationId xmlns:a16="http://schemas.microsoft.com/office/drawing/2014/main" id="{909752AC-8360-D04C-8FBF-6F7E8088BD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7150"/>
            <a:ext cx="5723281" cy="6743700"/>
          </a:xfrm>
          <a:prstGeom prst="rect">
            <a:avLst/>
          </a:prstGeom>
        </p:spPr>
      </p:pic>
      <p:sp>
        <p:nvSpPr>
          <p:cNvPr id="15" name="Rectángulo 14">
            <a:extLst>
              <a:ext uri="{FF2B5EF4-FFF2-40B4-BE49-F238E27FC236}">
                <a16:creationId xmlns:a16="http://schemas.microsoft.com/office/drawing/2014/main" id="{39AD5661-9C6E-4B8D-A3DE-5377C5085503}"/>
              </a:ext>
            </a:extLst>
          </p:cNvPr>
          <p:cNvSpPr/>
          <p:nvPr/>
        </p:nvSpPr>
        <p:spPr>
          <a:xfrm>
            <a:off x="2475412" y="57150"/>
            <a:ext cx="3344873" cy="6743700"/>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CuadroTexto 6">
            <a:extLst>
              <a:ext uri="{FF2B5EF4-FFF2-40B4-BE49-F238E27FC236}">
                <a16:creationId xmlns:a16="http://schemas.microsoft.com/office/drawing/2014/main" id="{3DD03546-1887-6944-A8F1-B9DFF162FB3E}"/>
              </a:ext>
            </a:extLst>
          </p:cNvPr>
          <p:cNvSpPr txBox="1"/>
          <p:nvPr/>
        </p:nvSpPr>
        <p:spPr>
          <a:xfrm>
            <a:off x="5406187" y="2294611"/>
            <a:ext cx="1354858" cy="2862322"/>
          </a:xfrm>
          <a:prstGeom prst="rect">
            <a:avLst/>
          </a:prstGeom>
          <a:noFill/>
        </p:spPr>
        <p:txBody>
          <a:bodyPr wrap="none" rtlCol="0">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0" dirty="0">
                <a:solidFill>
                  <a:srgbClr val="0E4776"/>
                </a:solidFill>
                <a:latin typeface="Calibri"/>
              </a:rPr>
              <a:t>3</a:t>
            </a:r>
            <a:endParaRPr kumimoji="0" lang="es-PE" sz="18000" i="0" u="none" strike="noStrike" kern="1200" cap="none" spc="0" normalizeH="0" baseline="0" noProof="0" dirty="0">
              <a:ln>
                <a:noFill/>
              </a:ln>
              <a:solidFill>
                <a:srgbClr val="0E4776"/>
              </a:solidFill>
              <a:effectLst/>
              <a:uLnTx/>
              <a:uFillTx/>
              <a:latin typeface="Calibri"/>
            </a:endParaRPr>
          </a:p>
        </p:txBody>
      </p:sp>
      <p:sp>
        <p:nvSpPr>
          <p:cNvPr id="9" name="Google Shape;649;g13225a680c2_4_98">
            <a:extLst>
              <a:ext uri="{FF2B5EF4-FFF2-40B4-BE49-F238E27FC236}">
                <a16:creationId xmlns:a16="http://schemas.microsoft.com/office/drawing/2014/main" id="{8A7DEB6E-7DDD-474E-86E0-A3827154BD55}"/>
              </a:ext>
            </a:extLst>
          </p:cNvPr>
          <p:cNvSpPr txBox="1"/>
          <p:nvPr/>
        </p:nvSpPr>
        <p:spPr>
          <a:xfrm>
            <a:off x="6794662" y="3284174"/>
            <a:ext cx="5397338" cy="914492"/>
          </a:xfrm>
          <a:prstGeom prst="rect">
            <a:avLst/>
          </a:prstGeom>
          <a:noFill/>
          <a:ln>
            <a:noFill/>
          </a:ln>
        </p:spPr>
        <p:txBody>
          <a:bodyPr spcFirstLastPara="1" wrap="square" lIns="91425" tIns="45700" rIns="91425" bIns="45700" anchor="t" anchorCtr="0">
            <a:noAutofit/>
          </a:bodyPr>
          <a:lstStyle/>
          <a:p>
            <a:pPr lvl="0">
              <a:lnSpc>
                <a:spcPct val="92592"/>
              </a:lnSpc>
              <a:buSzPts val="5400"/>
            </a:pPr>
            <a:r>
              <a:rPr lang="es-ES" sz="3600" dirty="0">
                <a:solidFill>
                  <a:srgbClr val="0E4776"/>
                </a:solidFill>
                <a:latin typeface="Calibri"/>
                <a:ea typeface="Calibri"/>
                <a:cs typeface="Calibri"/>
                <a:sym typeface="Calibri"/>
              </a:rPr>
              <a:t>Efectos del acceso a saneamiento</a:t>
            </a:r>
          </a:p>
        </p:txBody>
      </p:sp>
      <p:sp>
        <p:nvSpPr>
          <p:cNvPr id="11" name="Google Shape;650;g13225a680c2_4_98">
            <a:extLst>
              <a:ext uri="{FF2B5EF4-FFF2-40B4-BE49-F238E27FC236}">
                <a16:creationId xmlns:a16="http://schemas.microsoft.com/office/drawing/2014/main" id="{F9E08AD7-9CAC-7340-954A-6805FFA55ED7}"/>
              </a:ext>
            </a:extLst>
          </p:cNvPr>
          <p:cNvSpPr/>
          <p:nvPr/>
        </p:nvSpPr>
        <p:spPr>
          <a:xfrm>
            <a:off x="6861897" y="4352643"/>
            <a:ext cx="5262600" cy="3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7233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97C271-16E7-1A87-0525-910DD2EA45FA}"/>
              </a:ext>
            </a:extLst>
          </p:cNvPr>
          <p:cNvSpPr txBox="1">
            <a:spLocks/>
          </p:cNvSpPr>
          <p:nvPr/>
        </p:nvSpPr>
        <p:spPr>
          <a:xfrm>
            <a:off x="407705" y="415250"/>
            <a:ext cx="11129461" cy="472179"/>
          </a:xfrm>
          <a:prstGeom prst="rect">
            <a:avLst/>
          </a:prstGeom>
        </p:spPr>
        <p:txBody>
          <a:bodyPr>
            <a:noAutofit/>
          </a:bodyPr>
          <a:lstStyle>
            <a:defPPr>
              <a:defRPr lang="es-PE"/>
            </a:defPPr>
            <a:lvl1pPr>
              <a:lnSpc>
                <a:spcPct val="90000"/>
              </a:lnSpc>
              <a:spcBef>
                <a:spcPct val="0"/>
              </a:spcBef>
              <a:buNone/>
              <a:defRPr sz="3200" b="1">
                <a:solidFill>
                  <a:schemeClr val="tx1">
                    <a:lumMod val="95000"/>
                    <a:lumOff val="5000"/>
                  </a:schemeClr>
                </a:solidFill>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lang="es-MX" altLang="es-PE" kern="0" dirty="0">
                <a:solidFill>
                  <a:srgbClr val="0070C0"/>
                </a:solidFill>
                <a:latin typeface="Calibri" panose="020F0502020204030204" pitchFamily="34" charset="0"/>
                <a:cs typeface="Calibri" panose="020F0502020204030204" pitchFamily="34" charset="0"/>
                <a:sym typeface="Arial"/>
              </a:rPr>
              <a:t>El impacto del acceso a los servicios de agua y saneamiento</a:t>
            </a:r>
            <a:endParaRPr kumimoji="0" lang="es-MX" altLang="es-PE" sz="3200" b="1" i="0" u="none" strike="noStrike" kern="0" cap="none" spc="0" normalizeH="0" baseline="0" noProof="0" dirty="0">
              <a:ln>
                <a:noFill/>
              </a:ln>
              <a:solidFill>
                <a:srgbClr val="0070C0"/>
              </a:solidFill>
              <a:effectLst/>
              <a:uLnTx/>
              <a:uFillTx/>
              <a:latin typeface="Calibri" panose="020F0502020204030204" pitchFamily="34" charset="0"/>
              <a:ea typeface="+mj-ea"/>
              <a:cs typeface="Calibri" panose="020F0502020204030204" pitchFamily="34" charset="0"/>
              <a:sym typeface="Arial"/>
            </a:endParaRPr>
          </a:p>
        </p:txBody>
      </p:sp>
      <p:sp>
        <p:nvSpPr>
          <p:cNvPr id="3" name="TextBox 7">
            <a:extLst>
              <a:ext uri="{FF2B5EF4-FFF2-40B4-BE49-F238E27FC236}">
                <a16:creationId xmlns:a16="http://schemas.microsoft.com/office/drawing/2014/main" id="{93F60D0F-8DC4-E8F6-C3FB-91659BF54F73}"/>
              </a:ext>
            </a:extLst>
          </p:cNvPr>
          <p:cNvSpPr txBox="1"/>
          <p:nvPr/>
        </p:nvSpPr>
        <p:spPr>
          <a:xfrm>
            <a:off x="966605" y="1428772"/>
            <a:ext cx="2312372"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Salud</a:t>
            </a:r>
          </a:p>
          <a:p>
            <a:r>
              <a:rPr lang="es-PE" sz="1200" dirty="0">
                <a:solidFill>
                  <a:schemeClr val="bg1"/>
                </a:solidFill>
                <a:latin typeface="Calibri" panose="020F0502020204030204" pitchFamily="34" charset="0"/>
                <a:cs typeface="Calibri" panose="020F0502020204030204" pitchFamily="34" charset="0"/>
              </a:rPr>
              <a:t>En los hogares que cuentan con el servicio de agua potable </a:t>
            </a:r>
            <a:r>
              <a:rPr lang="es-PE" sz="1200" u="sng" dirty="0">
                <a:solidFill>
                  <a:schemeClr val="bg1"/>
                </a:solidFill>
                <a:latin typeface="Calibri" panose="020F0502020204030204" pitchFamily="34" charset="0"/>
                <a:cs typeface="Calibri" panose="020F0502020204030204" pitchFamily="34" charset="0"/>
              </a:rPr>
              <a:t>los casos de diarrea se reducen en 10%.</a:t>
            </a:r>
            <a:r>
              <a:rPr lang="es-PE" sz="1200" dirty="0">
                <a:solidFill>
                  <a:schemeClr val="bg1"/>
                </a:solidFill>
                <a:latin typeface="Calibri" panose="020F0502020204030204" pitchFamily="34" charset="0"/>
                <a:cs typeface="Calibri" panose="020F0502020204030204" pitchFamily="34" charset="0"/>
              </a:rPr>
              <a:t> Si además tienen instalaciones sanitarias la tasa se reduce en 20%.</a:t>
            </a:r>
          </a:p>
        </p:txBody>
      </p:sp>
      <p:sp>
        <p:nvSpPr>
          <p:cNvPr id="4" name="TextBox 9">
            <a:extLst>
              <a:ext uri="{FF2B5EF4-FFF2-40B4-BE49-F238E27FC236}">
                <a16:creationId xmlns:a16="http://schemas.microsoft.com/office/drawing/2014/main" id="{305AC6CF-3080-D3DB-957D-91C899F55148}"/>
              </a:ext>
            </a:extLst>
          </p:cNvPr>
          <p:cNvSpPr txBox="1"/>
          <p:nvPr/>
        </p:nvSpPr>
        <p:spPr>
          <a:xfrm>
            <a:off x="3403436" y="1428772"/>
            <a:ext cx="2366437"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Educación</a:t>
            </a:r>
          </a:p>
          <a:p>
            <a:r>
              <a:rPr lang="es-PE" sz="1200" dirty="0">
                <a:solidFill>
                  <a:schemeClr val="bg1"/>
                </a:solidFill>
                <a:latin typeface="Calibri" panose="020F0502020204030204" pitchFamily="34" charset="0"/>
                <a:cs typeface="Calibri" panose="020F0502020204030204" pitchFamily="34" charset="0"/>
              </a:rPr>
              <a:t>A nivel rural, luego de acceder a los servicio de saneamiento un grupo de estudiantes mejoraron sus calificaciones, se enfermaron menos y no faltaron a clase. </a:t>
            </a:r>
          </a:p>
          <a:p>
            <a:endParaRPr lang="es-PE" sz="1200" dirty="0">
              <a:solidFill>
                <a:schemeClr val="bg1"/>
              </a:solidFill>
              <a:latin typeface="Calibri" panose="020F0502020204030204" pitchFamily="34" charset="0"/>
              <a:cs typeface="Calibri" panose="020F0502020204030204" pitchFamily="34" charset="0"/>
            </a:endParaRPr>
          </a:p>
        </p:txBody>
      </p:sp>
      <p:sp>
        <p:nvSpPr>
          <p:cNvPr id="5" name="TextBox 10">
            <a:extLst>
              <a:ext uri="{FF2B5EF4-FFF2-40B4-BE49-F238E27FC236}">
                <a16:creationId xmlns:a16="http://schemas.microsoft.com/office/drawing/2014/main" id="{9F41873B-9387-D278-DB73-4613777459BA}"/>
              </a:ext>
            </a:extLst>
          </p:cNvPr>
          <p:cNvSpPr txBox="1"/>
          <p:nvPr/>
        </p:nvSpPr>
        <p:spPr>
          <a:xfrm>
            <a:off x="5883697" y="4653048"/>
            <a:ext cx="2564714"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Economía</a:t>
            </a:r>
          </a:p>
          <a:p>
            <a:r>
              <a:rPr lang="es-PE" sz="1200" u="sng" dirty="0">
                <a:solidFill>
                  <a:schemeClr val="bg1"/>
                </a:solidFill>
                <a:latin typeface="Calibri" panose="020F0502020204030204" pitchFamily="34" charset="0"/>
                <a:cs typeface="Calibri" panose="020F0502020204030204" pitchFamily="34" charset="0"/>
              </a:rPr>
              <a:t>Por cada dólar que el estado invierte en agua potable ahorra 5.5 dólares en servicios de salud.</a:t>
            </a:r>
          </a:p>
          <a:p>
            <a:endParaRPr lang="es-PE" sz="1200" dirty="0">
              <a:solidFill>
                <a:schemeClr val="bg1"/>
              </a:solidFill>
              <a:latin typeface="Calibri" panose="020F0502020204030204" pitchFamily="34" charset="0"/>
              <a:cs typeface="Calibri" panose="020F0502020204030204" pitchFamily="34" charset="0"/>
            </a:endParaRPr>
          </a:p>
          <a:p>
            <a:endParaRPr lang="es-PE" sz="1200" dirty="0">
              <a:solidFill>
                <a:schemeClr val="bg1"/>
              </a:solidFill>
              <a:latin typeface="Calibri" panose="020F0502020204030204" pitchFamily="34" charset="0"/>
              <a:cs typeface="Calibri" panose="020F0502020204030204" pitchFamily="34" charset="0"/>
            </a:endParaRPr>
          </a:p>
          <a:p>
            <a:endParaRPr lang="es-PE" sz="1200" dirty="0">
              <a:solidFill>
                <a:schemeClr val="bg1"/>
              </a:solidFill>
              <a:latin typeface="Calibri" panose="020F0502020204030204" pitchFamily="34" charset="0"/>
              <a:cs typeface="Calibri" panose="020F0502020204030204" pitchFamily="34" charset="0"/>
            </a:endParaRPr>
          </a:p>
        </p:txBody>
      </p:sp>
      <p:sp>
        <p:nvSpPr>
          <p:cNvPr id="6" name="TextBox 14">
            <a:extLst>
              <a:ext uri="{FF2B5EF4-FFF2-40B4-BE49-F238E27FC236}">
                <a16:creationId xmlns:a16="http://schemas.microsoft.com/office/drawing/2014/main" id="{D90CC360-C04B-1353-E106-F857EFDF5404}"/>
              </a:ext>
            </a:extLst>
          </p:cNvPr>
          <p:cNvSpPr txBox="1"/>
          <p:nvPr/>
        </p:nvSpPr>
        <p:spPr>
          <a:xfrm>
            <a:off x="8562234" y="1428772"/>
            <a:ext cx="2645258"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Equidad de Género</a:t>
            </a:r>
          </a:p>
          <a:p>
            <a:r>
              <a:rPr lang="es-PE" sz="1200" u="sng" dirty="0">
                <a:solidFill>
                  <a:schemeClr val="bg1"/>
                </a:solidFill>
                <a:latin typeface="Calibri" panose="020F0502020204030204" pitchFamily="34" charset="0"/>
                <a:cs typeface="Calibri" panose="020F0502020204030204" pitchFamily="34" charset="0"/>
              </a:rPr>
              <a:t>En el 61% de hogares sin agua potable </a:t>
            </a:r>
            <a:r>
              <a:rPr lang="es-PE" sz="1200" dirty="0">
                <a:solidFill>
                  <a:schemeClr val="bg1"/>
                </a:solidFill>
                <a:latin typeface="Calibri" panose="020F0502020204030204" pitchFamily="34" charset="0"/>
                <a:cs typeface="Calibri" panose="020F0502020204030204" pitchFamily="34" charset="0"/>
              </a:rPr>
              <a:t>donde viven niños menores de 5 años, </a:t>
            </a:r>
            <a:r>
              <a:rPr lang="es-PE" sz="1200" u="sng" dirty="0">
                <a:solidFill>
                  <a:schemeClr val="bg1"/>
                </a:solidFill>
                <a:latin typeface="Calibri" panose="020F0502020204030204" pitchFamily="34" charset="0"/>
                <a:cs typeface="Calibri" panose="020F0502020204030204" pitchFamily="34" charset="0"/>
              </a:rPr>
              <a:t>son las mujeres las que recogen y cargan el agua</a:t>
            </a:r>
            <a:r>
              <a:rPr lang="es-PE" sz="1200" dirty="0">
                <a:solidFill>
                  <a:schemeClr val="bg1"/>
                </a:solidFill>
                <a:latin typeface="Calibri" panose="020F0502020204030204" pitchFamily="34" charset="0"/>
                <a:cs typeface="Calibri" panose="020F0502020204030204" pitchFamily="34" charset="0"/>
              </a:rPr>
              <a:t>, en su mayoría. Para realizar esta actividad invierten hasta dos horas de su tiempo</a:t>
            </a:r>
          </a:p>
        </p:txBody>
      </p:sp>
      <p:sp>
        <p:nvSpPr>
          <p:cNvPr id="7" name="TextBox 15">
            <a:extLst>
              <a:ext uri="{FF2B5EF4-FFF2-40B4-BE49-F238E27FC236}">
                <a16:creationId xmlns:a16="http://schemas.microsoft.com/office/drawing/2014/main" id="{21527D50-ABBE-7A11-F1EB-9D1B12A24428}"/>
              </a:ext>
            </a:extLst>
          </p:cNvPr>
          <p:cNvSpPr txBox="1"/>
          <p:nvPr/>
        </p:nvSpPr>
        <p:spPr>
          <a:xfrm>
            <a:off x="8591765" y="4653048"/>
            <a:ext cx="2586197"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Economía familiar</a:t>
            </a:r>
          </a:p>
          <a:p>
            <a:r>
              <a:rPr lang="es-PE" sz="1200" u="sng" dirty="0">
                <a:solidFill>
                  <a:schemeClr val="bg1"/>
                </a:solidFill>
                <a:latin typeface="Calibri" panose="020F0502020204030204" pitchFamily="34" charset="0"/>
                <a:cs typeface="Calibri" panose="020F0502020204030204" pitchFamily="34" charset="0"/>
              </a:rPr>
              <a:t>Las familias con acceso al agua potable pagan hasta 6 veces menos que aquellas que compran agua al camión cisterna </a:t>
            </a:r>
            <a:r>
              <a:rPr lang="es-PE" sz="1200" dirty="0">
                <a:solidFill>
                  <a:schemeClr val="bg1"/>
                </a:solidFill>
                <a:latin typeface="Calibri" panose="020F0502020204030204" pitchFamily="34" charset="0"/>
                <a:cs typeface="Calibri" panose="020F0502020204030204" pitchFamily="34" charset="0"/>
              </a:rPr>
              <a:t>y se ahorran 30 minutos para trasladar el agua que compran.</a:t>
            </a:r>
          </a:p>
        </p:txBody>
      </p:sp>
      <p:sp>
        <p:nvSpPr>
          <p:cNvPr id="8" name="TextBox 16">
            <a:extLst>
              <a:ext uri="{FF2B5EF4-FFF2-40B4-BE49-F238E27FC236}">
                <a16:creationId xmlns:a16="http://schemas.microsoft.com/office/drawing/2014/main" id="{79EFE050-28F5-3197-5674-3F5FA8311C1B}"/>
              </a:ext>
            </a:extLst>
          </p:cNvPr>
          <p:cNvSpPr txBox="1"/>
          <p:nvPr/>
        </p:nvSpPr>
        <p:spPr>
          <a:xfrm>
            <a:off x="3361340" y="4653048"/>
            <a:ext cx="2408534"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Anemia</a:t>
            </a:r>
          </a:p>
          <a:p>
            <a:r>
              <a:rPr lang="es-PE" sz="1200" u="sng" dirty="0">
                <a:solidFill>
                  <a:schemeClr val="bg1"/>
                </a:solidFill>
                <a:latin typeface="Calibri" panose="020F0502020204030204" pitchFamily="34" charset="0"/>
                <a:cs typeface="Calibri" panose="020F0502020204030204" pitchFamily="34" charset="0"/>
              </a:rPr>
              <a:t>Al incrementarse en 10% la cobertura de agua potable, se reducen los casos de anemia en 7.9% en una comunidad.</a:t>
            </a:r>
          </a:p>
          <a:p>
            <a:endParaRPr lang="es-PE" sz="1200" dirty="0">
              <a:solidFill>
                <a:schemeClr val="bg1"/>
              </a:solidFill>
              <a:latin typeface="Calibri" panose="020F0502020204030204" pitchFamily="34" charset="0"/>
              <a:cs typeface="Calibri" panose="020F0502020204030204" pitchFamily="34" charset="0"/>
            </a:endParaRPr>
          </a:p>
          <a:p>
            <a:endParaRPr lang="es-PE" sz="1200" dirty="0">
              <a:solidFill>
                <a:schemeClr val="bg1"/>
              </a:solidFill>
              <a:latin typeface="Calibri" panose="020F0502020204030204" pitchFamily="34" charset="0"/>
              <a:cs typeface="Calibri" panose="020F0502020204030204" pitchFamily="34" charset="0"/>
            </a:endParaRPr>
          </a:p>
        </p:txBody>
      </p:sp>
      <p:sp>
        <p:nvSpPr>
          <p:cNvPr id="9" name="TextBox 17">
            <a:extLst>
              <a:ext uri="{FF2B5EF4-FFF2-40B4-BE49-F238E27FC236}">
                <a16:creationId xmlns:a16="http://schemas.microsoft.com/office/drawing/2014/main" id="{92381E60-BAB5-9234-2801-5B1C4D28D5C7}"/>
              </a:ext>
            </a:extLst>
          </p:cNvPr>
          <p:cNvSpPr txBox="1"/>
          <p:nvPr/>
        </p:nvSpPr>
        <p:spPr>
          <a:xfrm>
            <a:off x="5852237" y="1428772"/>
            <a:ext cx="2627634"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Productividad</a:t>
            </a:r>
          </a:p>
          <a:p>
            <a:r>
              <a:rPr lang="es-PE" sz="1200" dirty="0">
                <a:solidFill>
                  <a:schemeClr val="bg1"/>
                </a:solidFill>
                <a:latin typeface="Calibri" panose="020F0502020204030204" pitchFamily="34" charset="0"/>
                <a:cs typeface="Calibri" panose="020F0502020204030204" pitchFamily="34" charset="0"/>
              </a:rPr>
              <a:t>En promedio los países pobres </a:t>
            </a:r>
            <a:r>
              <a:rPr lang="es-PE" sz="1200" u="sng" dirty="0">
                <a:solidFill>
                  <a:schemeClr val="bg1"/>
                </a:solidFill>
                <a:latin typeface="Calibri" panose="020F0502020204030204" pitchFamily="34" charset="0"/>
                <a:cs typeface="Calibri" panose="020F0502020204030204" pitchFamily="34" charset="0"/>
              </a:rPr>
              <a:t>con menos acceso al agua potable crecen a penas 0.1% cada año</a:t>
            </a:r>
            <a:r>
              <a:rPr lang="es-PE" sz="1200" dirty="0">
                <a:solidFill>
                  <a:schemeClr val="bg1"/>
                </a:solidFill>
                <a:latin typeface="Calibri" panose="020F0502020204030204" pitchFamily="34" charset="0"/>
                <a:cs typeface="Calibri" panose="020F0502020204030204" pitchFamily="34" charset="0"/>
              </a:rPr>
              <a:t>, mientras aquellos que tiene mayor acceso crecen a tasa promedio de 3.7%</a:t>
            </a:r>
          </a:p>
          <a:p>
            <a:endParaRPr lang="es-PE" sz="1200" dirty="0">
              <a:solidFill>
                <a:schemeClr val="bg1"/>
              </a:solidFill>
              <a:latin typeface="Calibri" panose="020F0502020204030204" pitchFamily="34" charset="0"/>
              <a:cs typeface="Calibri" panose="020F0502020204030204" pitchFamily="34" charset="0"/>
            </a:endParaRPr>
          </a:p>
        </p:txBody>
      </p:sp>
      <p:sp>
        <p:nvSpPr>
          <p:cNvPr id="10" name="TextBox 18">
            <a:extLst>
              <a:ext uri="{FF2B5EF4-FFF2-40B4-BE49-F238E27FC236}">
                <a16:creationId xmlns:a16="http://schemas.microsoft.com/office/drawing/2014/main" id="{5DCDE6D4-1057-D3D8-A153-0A136DCFC412}"/>
              </a:ext>
            </a:extLst>
          </p:cNvPr>
          <p:cNvSpPr txBox="1"/>
          <p:nvPr/>
        </p:nvSpPr>
        <p:spPr>
          <a:xfrm>
            <a:off x="974853" y="3040910"/>
            <a:ext cx="2295876"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Salud</a:t>
            </a:r>
          </a:p>
          <a:p>
            <a:r>
              <a:rPr lang="es-PE" sz="1200" dirty="0">
                <a:solidFill>
                  <a:schemeClr val="bg1"/>
                </a:solidFill>
                <a:latin typeface="Calibri" panose="020F0502020204030204" pitchFamily="34" charset="0"/>
                <a:cs typeface="Calibri" panose="020F0502020204030204" pitchFamily="34" charset="0"/>
              </a:rPr>
              <a:t>El acceso al agua segura y alcantarillado, acompañado de una adecuada gestión de los servicios, </a:t>
            </a:r>
            <a:r>
              <a:rPr lang="es-PE" sz="1200" u="sng" dirty="0">
                <a:solidFill>
                  <a:schemeClr val="bg1"/>
                </a:solidFill>
                <a:latin typeface="Calibri" panose="020F0502020204030204" pitchFamily="34" charset="0"/>
                <a:cs typeface="Calibri" panose="020F0502020204030204" pitchFamily="34" charset="0"/>
              </a:rPr>
              <a:t>reduce los casos de Ascariasis en un 29% </a:t>
            </a:r>
          </a:p>
          <a:p>
            <a:endParaRPr lang="es-PE" sz="1200" dirty="0">
              <a:solidFill>
                <a:schemeClr val="bg1"/>
              </a:solidFill>
              <a:latin typeface="Calibri" panose="020F0502020204030204" pitchFamily="34" charset="0"/>
              <a:cs typeface="Calibri" panose="020F0502020204030204" pitchFamily="34" charset="0"/>
            </a:endParaRPr>
          </a:p>
        </p:txBody>
      </p:sp>
      <p:sp>
        <p:nvSpPr>
          <p:cNvPr id="11" name="TextBox 19">
            <a:extLst>
              <a:ext uri="{FF2B5EF4-FFF2-40B4-BE49-F238E27FC236}">
                <a16:creationId xmlns:a16="http://schemas.microsoft.com/office/drawing/2014/main" id="{4EA976DD-D98D-9723-CCF2-0B6392D02B72}"/>
              </a:ext>
            </a:extLst>
          </p:cNvPr>
          <p:cNvSpPr txBox="1"/>
          <p:nvPr/>
        </p:nvSpPr>
        <p:spPr>
          <a:xfrm>
            <a:off x="966605" y="4653048"/>
            <a:ext cx="2312372"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Desnutrición Crónica</a:t>
            </a:r>
          </a:p>
          <a:p>
            <a:r>
              <a:rPr lang="es-PE" sz="1200" dirty="0">
                <a:solidFill>
                  <a:schemeClr val="bg1"/>
                </a:solidFill>
                <a:latin typeface="Calibri" panose="020F0502020204030204" pitchFamily="34" charset="0"/>
                <a:cs typeface="Calibri" panose="020F0502020204030204" pitchFamily="34" charset="0"/>
              </a:rPr>
              <a:t>Con el acceso al agua potable y alcantarillado </a:t>
            </a:r>
            <a:r>
              <a:rPr lang="es-PE" sz="1200" u="sng" dirty="0">
                <a:solidFill>
                  <a:schemeClr val="bg1"/>
                </a:solidFill>
                <a:latin typeface="Calibri" panose="020F0502020204030204" pitchFamily="34" charset="0"/>
                <a:cs typeface="Calibri" panose="020F0502020204030204" pitchFamily="34" charset="0"/>
              </a:rPr>
              <a:t>se reduce en 13% la Desnutrición Crónica infantil</a:t>
            </a:r>
            <a:r>
              <a:rPr lang="es-PE" sz="1200" dirty="0">
                <a:solidFill>
                  <a:schemeClr val="bg1"/>
                </a:solidFill>
                <a:latin typeface="Calibri" panose="020F0502020204030204" pitchFamily="34" charset="0"/>
                <a:cs typeface="Calibri" panose="020F0502020204030204" pitchFamily="34" charset="0"/>
              </a:rPr>
              <a:t>, gracias a que contribuyen a prevenir las enfermedades diarreicas agudas. </a:t>
            </a:r>
          </a:p>
        </p:txBody>
      </p:sp>
      <p:sp>
        <p:nvSpPr>
          <p:cNvPr id="12" name="TextBox 20">
            <a:extLst>
              <a:ext uri="{FF2B5EF4-FFF2-40B4-BE49-F238E27FC236}">
                <a16:creationId xmlns:a16="http://schemas.microsoft.com/office/drawing/2014/main" id="{0E9BA1F6-2498-3CBB-1BAD-984429149830}"/>
              </a:ext>
            </a:extLst>
          </p:cNvPr>
          <p:cNvSpPr txBox="1"/>
          <p:nvPr/>
        </p:nvSpPr>
        <p:spPr>
          <a:xfrm>
            <a:off x="3403436" y="3040910"/>
            <a:ext cx="2366437"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Educación</a:t>
            </a:r>
          </a:p>
          <a:p>
            <a:r>
              <a:rPr lang="es-PE" sz="1200" dirty="0">
                <a:solidFill>
                  <a:schemeClr val="bg1"/>
                </a:solidFill>
                <a:latin typeface="Calibri" panose="020F0502020204030204" pitchFamily="34" charset="0"/>
                <a:cs typeface="Calibri" panose="020F0502020204030204" pitchFamily="34" charset="0"/>
              </a:rPr>
              <a:t>Beber agua saludable durante la jornada escolar, mejora el rendimiento de los alumnos y </a:t>
            </a:r>
            <a:r>
              <a:rPr lang="es-PE" sz="1200" u="sng" dirty="0">
                <a:solidFill>
                  <a:schemeClr val="bg1"/>
                </a:solidFill>
                <a:latin typeface="Calibri" panose="020F0502020204030204" pitchFamily="34" charset="0"/>
                <a:cs typeface="Calibri" panose="020F0502020204030204" pitchFamily="34" charset="0"/>
              </a:rPr>
              <a:t>ayuda a la concentración de hasta 24 minutos adicionales</a:t>
            </a:r>
            <a:r>
              <a:rPr lang="es-PE" sz="1200" dirty="0">
                <a:solidFill>
                  <a:schemeClr val="bg1"/>
                </a:solidFill>
                <a:latin typeface="Calibri" panose="020F0502020204030204" pitchFamily="34" charset="0"/>
                <a:cs typeface="Calibri" panose="020F0502020204030204" pitchFamily="34" charset="0"/>
              </a:rPr>
              <a:t>.</a:t>
            </a:r>
          </a:p>
          <a:p>
            <a:endParaRPr lang="es-PE" sz="1200" dirty="0">
              <a:solidFill>
                <a:schemeClr val="bg1"/>
              </a:solidFill>
              <a:latin typeface="Calibri" panose="020F0502020204030204" pitchFamily="34" charset="0"/>
              <a:cs typeface="Calibri" panose="020F0502020204030204" pitchFamily="34" charset="0"/>
            </a:endParaRPr>
          </a:p>
        </p:txBody>
      </p:sp>
      <p:sp>
        <p:nvSpPr>
          <p:cNvPr id="13" name="TextBox 21">
            <a:extLst>
              <a:ext uri="{FF2B5EF4-FFF2-40B4-BE49-F238E27FC236}">
                <a16:creationId xmlns:a16="http://schemas.microsoft.com/office/drawing/2014/main" id="{63F3B11F-37AA-D5FE-6937-7821ACEB6051}"/>
              </a:ext>
            </a:extLst>
          </p:cNvPr>
          <p:cNvSpPr txBox="1"/>
          <p:nvPr/>
        </p:nvSpPr>
        <p:spPr>
          <a:xfrm>
            <a:off x="8602506" y="3040910"/>
            <a:ext cx="2564714"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Equidad de Género</a:t>
            </a:r>
          </a:p>
          <a:p>
            <a:r>
              <a:rPr lang="es-PE" sz="1200" dirty="0">
                <a:solidFill>
                  <a:schemeClr val="bg1"/>
                </a:solidFill>
                <a:latin typeface="Calibri" panose="020F0502020204030204" pitchFamily="34" charset="0"/>
                <a:cs typeface="Calibri" panose="020F0502020204030204" pitchFamily="34" charset="0"/>
              </a:rPr>
              <a:t>El acceso al agua potable </a:t>
            </a:r>
            <a:r>
              <a:rPr lang="es-PE" sz="1200" u="sng" dirty="0">
                <a:solidFill>
                  <a:schemeClr val="bg1"/>
                </a:solidFill>
                <a:latin typeface="Calibri" panose="020F0502020204030204" pitchFamily="34" charset="0"/>
                <a:cs typeface="Calibri" panose="020F0502020204030204" pitchFamily="34" charset="0"/>
              </a:rPr>
              <a:t>mejora en 50% la salud de la mujer durante el embarazo</a:t>
            </a:r>
            <a:r>
              <a:rPr lang="es-PE" sz="1200" dirty="0">
                <a:solidFill>
                  <a:schemeClr val="bg1"/>
                </a:solidFill>
                <a:latin typeface="Calibri" panose="020F0502020204030204" pitchFamily="34" charset="0"/>
                <a:cs typeface="Calibri" panose="020F0502020204030204" pitchFamily="34" charset="0"/>
              </a:rPr>
              <a:t>, parto y puerperio.</a:t>
            </a:r>
          </a:p>
          <a:p>
            <a:endParaRPr lang="es-PE" sz="1200" dirty="0">
              <a:solidFill>
                <a:schemeClr val="bg1"/>
              </a:solidFill>
              <a:latin typeface="Calibri" panose="020F0502020204030204" pitchFamily="34" charset="0"/>
              <a:cs typeface="Calibri" panose="020F0502020204030204" pitchFamily="34" charset="0"/>
            </a:endParaRPr>
          </a:p>
          <a:p>
            <a:endParaRPr lang="es-PE" sz="1200" dirty="0">
              <a:solidFill>
                <a:schemeClr val="bg1"/>
              </a:solidFill>
              <a:latin typeface="Calibri" panose="020F0502020204030204" pitchFamily="34" charset="0"/>
              <a:cs typeface="Calibri" panose="020F0502020204030204" pitchFamily="34" charset="0"/>
            </a:endParaRPr>
          </a:p>
          <a:p>
            <a:endParaRPr lang="es-PE" sz="1200" dirty="0">
              <a:solidFill>
                <a:schemeClr val="bg1"/>
              </a:solidFill>
              <a:latin typeface="Calibri" panose="020F0502020204030204" pitchFamily="34" charset="0"/>
              <a:cs typeface="Calibri" panose="020F0502020204030204" pitchFamily="34" charset="0"/>
            </a:endParaRPr>
          </a:p>
        </p:txBody>
      </p:sp>
      <p:sp>
        <p:nvSpPr>
          <p:cNvPr id="14" name="TextBox 22">
            <a:extLst>
              <a:ext uri="{FF2B5EF4-FFF2-40B4-BE49-F238E27FC236}">
                <a16:creationId xmlns:a16="http://schemas.microsoft.com/office/drawing/2014/main" id="{AF664E22-4A88-7F77-EB53-3AE4076CB3A4}"/>
              </a:ext>
            </a:extLst>
          </p:cNvPr>
          <p:cNvSpPr txBox="1"/>
          <p:nvPr/>
        </p:nvSpPr>
        <p:spPr>
          <a:xfrm>
            <a:off x="5883697" y="3040910"/>
            <a:ext cx="2564714" cy="1497925"/>
          </a:xfrm>
          <a:prstGeom prst="roundRect">
            <a:avLst>
              <a:gd name="adj" fmla="val 9755"/>
            </a:avLst>
          </a:prstGeom>
          <a:solidFill>
            <a:srgbClr val="026EC9"/>
          </a:solidFill>
          <a:ln w="19050">
            <a:noFill/>
          </a:ln>
        </p:spPr>
        <p:txBody>
          <a:bodyPr wrap="square" rtlCol="0">
            <a:spAutoFit/>
          </a:bodyPr>
          <a:lstStyle/>
          <a:p>
            <a:r>
              <a:rPr lang="es-PE" sz="1400" b="1" dirty="0">
                <a:solidFill>
                  <a:schemeClr val="bg1"/>
                </a:solidFill>
                <a:latin typeface="Calibri" panose="020F0502020204030204" pitchFamily="34" charset="0"/>
                <a:cs typeface="Calibri" panose="020F0502020204030204" pitchFamily="34" charset="0"/>
              </a:rPr>
              <a:t>Productividad</a:t>
            </a:r>
          </a:p>
          <a:p>
            <a:r>
              <a:rPr lang="es-PE" sz="1200" u="sng" dirty="0">
                <a:solidFill>
                  <a:schemeClr val="bg1"/>
                </a:solidFill>
                <a:latin typeface="Calibri" panose="020F0502020204030204" pitchFamily="34" charset="0"/>
                <a:cs typeface="Calibri" panose="020F0502020204030204" pitchFamily="34" charset="0"/>
              </a:rPr>
              <a:t>Los países en desarrollo con ríos limpios logran un PBI 0.7% mayor </a:t>
            </a:r>
            <a:r>
              <a:rPr lang="es-PE" sz="1200" dirty="0">
                <a:solidFill>
                  <a:schemeClr val="bg1"/>
                </a:solidFill>
                <a:latin typeface="Calibri" panose="020F0502020204030204" pitchFamily="34" charset="0"/>
                <a:cs typeface="Calibri" panose="020F0502020204030204" pitchFamily="34" charset="0"/>
              </a:rPr>
              <a:t>que aquellos con aguas contaminadas, pues impactan positivamente en actividades como la pesca, agricultura y turismo.</a:t>
            </a:r>
          </a:p>
        </p:txBody>
      </p:sp>
      <p:sp>
        <p:nvSpPr>
          <p:cNvPr id="15" name="TextBox 23">
            <a:extLst>
              <a:ext uri="{FF2B5EF4-FFF2-40B4-BE49-F238E27FC236}">
                <a16:creationId xmlns:a16="http://schemas.microsoft.com/office/drawing/2014/main" id="{2C4816F0-A5D5-0DD5-692A-694C01F0F4D8}"/>
              </a:ext>
            </a:extLst>
          </p:cNvPr>
          <p:cNvSpPr txBox="1"/>
          <p:nvPr/>
        </p:nvSpPr>
        <p:spPr>
          <a:xfrm>
            <a:off x="407705" y="860627"/>
            <a:ext cx="9768700" cy="400110"/>
          </a:xfrm>
          <a:prstGeom prst="rect">
            <a:avLst/>
          </a:prstGeom>
          <a:noFill/>
        </p:spPr>
        <p:txBody>
          <a:bodyPr wrap="none" rtlCol="0">
            <a:spAutoFit/>
          </a:bodyPr>
          <a:lstStyle/>
          <a:p>
            <a:r>
              <a:rPr lang="es-MX" sz="2000" dirty="0">
                <a:latin typeface="Calibri" panose="020F0502020204030204" pitchFamily="34" charset="0"/>
                <a:cs typeface="Calibri" panose="020F0502020204030204" pitchFamily="34" charset="0"/>
              </a:rPr>
              <a:t>Según estudios, documentos y reportes diversos, se ha evidenciado la relación del agua con: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80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816BEC6-8E8D-431F-8F71-F3F4B01F7966}"/>
              </a:ext>
            </a:extLst>
          </p:cNvPr>
          <p:cNvGrpSpPr/>
          <p:nvPr/>
        </p:nvGrpSpPr>
        <p:grpSpPr>
          <a:xfrm>
            <a:off x="7544715" y="556441"/>
            <a:ext cx="4265037" cy="5627254"/>
            <a:chOff x="8692697" y="1455683"/>
            <a:chExt cx="3024700" cy="3990764"/>
          </a:xfrm>
        </p:grpSpPr>
        <p:pic>
          <p:nvPicPr>
            <p:cNvPr id="18" name="Picture 19">
              <a:extLst>
                <a:ext uri="{FF2B5EF4-FFF2-40B4-BE49-F238E27FC236}">
                  <a16:creationId xmlns:a16="http://schemas.microsoft.com/office/drawing/2014/main" id="{9E5CC9A3-5246-4452-B23E-47787C4047E2}"/>
                </a:ext>
              </a:extLst>
            </p:cNvPr>
            <p:cNvPicPr>
              <a:picLocks noChangeAspect="1"/>
            </p:cNvPicPr>
            <p:nvPr/>
          </p:nvPicPr>
          <p:blipFill>
            <a:blip r:embed="rId2"/>
            <a:stretch>
              <a:fillRect/>
            </a:stretch>
          </p:blipFill>
          <p:spPr>
            <a:xfrm>
              <a:off x="8692697" y="1455683"/>
              <a:ext cx="3024700" cy="3990764"/>
            </a:xfrm>
            <a:prstGeom prst="rect">
              <a:avLst/>
            </a:prstGeom>
          </p:spPr>
        </p:pic>
        <p:pic>
          <p:nvPicPr>
            <p:cNvPr id="20" name="Picture 22">
              <a:extLst>
                <a:ext uri="{FF2B5EF4-FFF2-40B4-BE49-F238E27FC236}">
                  <a16:creationId xmlns:a16="http://schemas.microsoft.com/office/drawing/2014/main" id="{D3EDFBF3-5237-43A0-A607-2E968C6413EE}"/>
                </a:ext>
              </a:extLst>
            </p:cNvPr>
            <p:cNvPicPr>
              <a:picLocks noChangeAspect="1"/>
            </p:cNvPicPr>
            <p:nvPr/>
          </p:nvPicPr>
          <p:blipFill>
            <a:blip r:embed="rId3"/>
            <a:stretch>
              <a:fillRect/>
            </a:stretch>
          </p:blipFill>
          <p:spPr>
            <a:xfrm>
              <a:off x="10016481" y="3288384"/>
              <a:ext cx="1538261" cy="1554243"/>
            </a:xfrm>
            <a:prstGeom prst="rect">
              <a:avLst/>
            </a:prstGeom>
          </p:spPr>
        </p:pic>
      </p:grpSp>
      <p:sp>
        <p:nvSpPr>
          <p:cNvPr id="19" name="Google Shape;246;g11a8d452071_0_55">
            <a:extLst>
              <a:ext uri="{FF2B5EF4-FFF2-40B4-BE49-F238E27FC236}">
                <a16:creationId xmlns:a16="http://schemas.microsoft.com/office/drawing/2014/main" id="{7F149F96-E1A2-F64C-989A-4E5777C195EC}"/>
              </a:ext>
            </a:extLst>
          </p:cNvPr>
          <p:cNvSpPr/>
          <p:nvPr/>
        </p:nvSpPr>
        <p:spPr>
          <a:xfrm>
            <a:off x="331811" y="1597190"/>
            <a:ext cx="6356293" cy="1865144"/>
          </a:xfrm>
          <a:prstGeom prst="roundRect">
            <a:avLst>
              <a:gd name="adj" fmla="val 15900"/>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marL="12700" lvl="0" algn="ctr">
              <a:buClr>
                <a:schemeClr val="dk1"/>
              </a:buClr>
              <a:buSzPts val="1800"/>
            </a:pPr>
            <a:endParaRPr lang="es-ES" sz="1800" b="1" dirty="0">
              <a:solidFill>
                <a:schemeClr val="dk1"/>
              </a:solidFill>
              <a:latin typeface="Calibri"/>
              <a:ea typeface="Calibri"/>
              <a:cs typeface="Calibri"/>
              <a:sym typeface="Calibri"/>
            </a:endParaRPr>
          </a:p>
        </p:txBody>
      </p:sp>
      <p:sp>
        <p:nvSpPr>
          <p:cNvPr id="3" name="Título 1">
            <a:extLst>
              <a:ext uri="{FF2B5EF4-FFF2-40B4-BE49-F238E27FC236}">
                <a16:creationId xmlns:a16="http://schemas.microsoft.com/office/drawing/2014/main" id="{00905038-54D1-3F6A-318A-C3EDFBDE4B5F}"/>
              </a:ext>
            </a:extLst>
          </p:cNvPr>
          <p:cNvSpPr txBox="1">
            <a:spLocks/>
          </p:cNvSpPr>
          <p:nvPr/>
        </p:nvSpPr>
        <p:spPr>
          <a:xfrm>
            <a:off x="309036" y="431074"/>
            <a:ext cx="11129461" cy="472179"/>
          </a:xfrm>
          <a:prstGeom prst="rect">
            <a:avLst/>
          </a:prstGeom>
        </p:spPr>
        <p:txBody>
          <a:bodyPr>
            <a:noAutofit/>
          </a:bodyPr>
          <a:lstStyle>
            <a:defPPr>
              <a:defRPr lang="es-PE"/>
            </a:defPPr>
            <a:lvl1pPr>
              <a:lnSpc>
                <a:spcPct val="90000"/>
              </a:lnSpc>
              <a:spcBef>
                <a:spcPct val="0"/>
              </a:spcBef>
              <a:buNone/>
              <a:defRPr sz="3200" b="1">
                <a:solidFill>
                  <a:schemeClr val="tx1">
                    <a:lumMod val="95000"/>
                    <a:lumOff val="5000"/>
                  </a:schemeClr>
                </a:solidFill>
                <a:ea typeface="+mj-ea"/>
                <a:cs typeface="+mj-cs"/>
              </a:defRPr>
            </a:lvl1pPr>
          </a:lstStyle>
          <a:p>
            <a:pPr lvl="0">
              <a:defRPr/>
            </a:pPr>
            <a:r>
              <a:rPr lang="es-MX" altLang="es-PE" dirty="0">
                <a:solidFill>
                  <a:srgbClr val="0070C0"/>
                </a:solidFill>
                <a:latin typeface="Calibri" panose="020F0502020204030204" pitchFamily="34" charset="0"/>
                <a:cs typeface="Calibri" panose="020F0502020204030204" pitchFamily="34" charset="0"/>
              </a:rPr>
              <a:t>Acceso al agua y COVID-19</a:t>
            </a:r>
          </a:p>
        </p:txBody>
      </p:sp>
      <p:sp>
        <p:nvSpPr>
          <p:cNvPr id="4" name="TextBox 3">
            <a:extLst>
              <a:ext uri="{FF2B5EF4-FFF2-40B4-BE49-F238E27FC236}">
                <a16:creationId xmlns:a16="http://schemas.microsoft.com/office/drawing/2014/main" id="{7901F95D-A9DF-0CE1-E78D-B454BDAB6890}"/>
              </a:ext>
            </a:extLst>
          </p:cNvPr>
          <p:cNvSpPr txBox="1"/>
          <p:nvPr/>
        </p:nvSpPr>
        <p:spPr>
          <a:xfrm>
            <a:off x="924151" y="2616771"/>
            <a:ext cx="5161251" cy="584775"/>
          </a:xfrm>
          <a:prstGeom prst="rect">
            <a:avLst/>
          </a:prstGeom>
          <a:noFill/>
        </p:spPr>
        <p:txBody>
          <a:bodyPr wrap="square">
            <a:spAutoFit/>
          </a:bodyPr>
          <a:lstStyle/>
          <a:p>
            <a:pPr algn="ctr"/>
            <a:r>
              <a:rPr lang="es-MX" sz="1600" b="1" i="0" u="none" strike="noStrike" baseline="0" dirty="0">
                <a:solidFill>
                  <a:srgbClr val="076EC8"/>
                </a:solidFill>
                <a:latin typeface="+mn-lt"/>
              </a:rPr>
              <a:t>Realizan un estudio de regresión discontinua para áreas periurbanas de Lima Metropolitana - Perú</a:t>
            </a:r>
          </a:p>
        </p:txBody>
      </p:sp>
      <p:sp>
        <p:nvSpPr>
          <p:cNvPr id="8" name="TextBox 7">
            <a:extLst>
              <a:ext uri="{FF2B5EF4-FFF2-40B4-BE49-F238E27FC236}">
                <a16:creationId xmlns:a16="http://schemas.microsoft.com/office/drawing/2014/main" id="{A9D26BD0-22A4-3AFE-ADA1-6B06D41047AD}"/>
              </a:ext>
            </a:extLst>
          </p:cNvPr>
          <p:cNvSpPr txBox="1"/>
          <p:nvPr/>
        </p:nvSpPr>
        <p:spPr>
          <a:xfrm>
            <a:off x="9794885" y="5504353"/>
            <a:ext cx="1771873" cy="306467"/>
          </a:xfrm>
          <a:prstGeom prst="roundRect">
            <a:avLst/>
          </a:prstGeom>
          <a:solidFill>
            <a:srgbClr val="054D68"/>
          </a:solidFill>
        </p:spPr>
        <p:txBody>
          <a:bodyPr wrap="square">
            <a:spAutoFit/>
          </a:bodyPr>
          <a:lstStyle/>
          <a:p>
            <a:pPr algn="ctr"/>
            <a:r>
              <a:rPr lang="es-PE" sz="1200" b="1" i="0" u="sng">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https://bit.ly/3zvySkq</a:t>
            </a:r>
            <a:endParaRPr lang="es-PE" sz="1200">
              <a:solidFill>
                <a:schemeClr val="bg1"/>
              </a:solidFill>
              <a:latin typeface="Calibri" panose="020F0502020204030204" pitchFamily="34" charset="0"/>
              <a:cs typeface="Calibri" panose="020F0502020204030204" pitchFamily="34" charset="0"/>
            </a:endParaRPr>
          </a:p>
        </p:txBody>
      </p:sp>
      <p:pic>
        <p:nvPicPr>
          <p:cNvPr id="1026" name="Picture 2" descr="Mano Clic Aquí PNG transparente - StickPNG">
            <a:extLst>
              <a:ext uri="{FF2B5EF4-FFF2-40B4-BE49-F238E27FC236}">
                <a16:creationId xmlns:a16="http://schemas.microsoft.com/office/drawing/2014/main" id="{7129BE8A-689C-6788-F563-2D32EAC86A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60933" y="5389944"/>
            <a:ext cx="454645" cy="509833"/>
          </a:xfrm>
          <a:prstGeom prst="rect">
            <a:avLst/>
          </a:prstGeom>
          <a:noFill/>
          <a:extLst>
            <a:ext uri="{909E8E84-426E-40DD-AFC4-6F175D3DCCD1}">
              <a14:hiddenFill xmlns:a14="http://schemas.microsoft.com/office/drawing/2010/main">
                <a:solidFill>
                  <a:srgbClr val="FFFFFF"/>
                </a:solidFill>
              </a14:hiddenFill>
            </a:ext>
          </a:extLst>
        </p:spPr>
      </p:pic>
      <p:sp>
        <p:nvSpPr>
          <p:cNvPr id="13" name="Plus Sign 12">
            <a:extLst>
              <a:ext uri="{FF2B5EF4-FFF2-40B4-BE49-F238E27FC236}">
                <a16:creationId xmlns:a16="http://schemas.microsoft.com/office/drawing/2014/main" id="{AA419318-1ECC-36C8-4384-1CA15A5B5834}"/>
              </a:ext>
            </a:extLst>
          </p:cNvPr>
          <p:cNvSpPr/>
          <p:nvPr/>
        </p:nvSpPr>
        <p:spPr>
          <a:xfrm>
            <a:off x="3332400" y="2059388"/>
            <a:ext cx="344755" cy="342793"/>
          </a:xfrm>
          <a:prstGeom prst="mathPlus">
            <a:avLst/>
          </a:prstGeom>
          <a:solidFill>
            <a:srgbClr val="006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TextBox 14">
            <a:extLst>
              <a:ext uri="{FF2B5EF4-FFF2-40B4-BE49-F238E27FC236}">
                <a16:creationId xmlns:a16="http://schemas.microsoft.com/office/drawing/2014/main" id="{9003128E-3BE9-6200-576E-D7B1C9FC5912}"/>
              </a:ext>
            </a:extLst>
          </p:cNvPr>
          <p:cNvSpPr txBox="1"/>
          <p:nvPr/>
        </p:nvSpPr>
        <p:spPr>
          <a:xfrm>
            <a:off x="323232" y="833555"/>
            <a:ext cx="10828762" cy="461665"/>
          </a:xfrm>
          <a:prstGeom prst="rect">
            <a:avLst/>
          </a:prstGeom>
          <a:noFill/>
        </p:spPr>
        <p:txBody>
          <a:bodyPr wrap="square" rtlCol="0">
            <a:spAutoFit/>
          </a:bodyPr>
          <a:lstStyle/>
          <a:p>
            <a:r>
              <a:rPr lang="es-PE" sz="2400" b="1" dirty="0">
                <a:solidFill>
                  <a:schemeClr val="tx1"/>
                </a:solidFill>
                <a:latin typeface="Calibri" panose="020F0502020204030204" pitchFamily="34" charset="0"/>
                <a:cs typeface="Calibri" panose="020F0502020204030204" pitchFamily="34" charset="0"/>
              </a:rPr>
              <a:t>Estudio conjunto entre la </a:t>
            </a:r>
            <a:r>
              <a:rPr lang="es-PE" sz="2400" b="1" dirty="0" err="1">
                <a:solidFill>
                  <a:schemeClr val="tx1"/>
                </a:solidFill>
                <a:latin typeface="Calibri" panose="020F0502020204030204" pitchFamily="34" charset="0"/>
                <a:cs typeface="Calibri" panose="020F0502020204030204" pitchFamily="34" charset="0"/>
              </a:rPr>
              <a:t>Sunass</a:t>
            </a:r>
            <a:r>
              <a:rPr lang="es-PE" sz="2400" b="1" dirty="0">
                <a:solidFill>
                  <a:schemeClr val="tx1"/>
                </a:solidFill>
                <a:latin typeface="Calibri" panose="020F0502020204030204" pitchFamily="34" charset="0"/>
                <a:cs typeface="Calibri" panose="020F0502020204030204" pitchFamily="34" charset="0"/>
              </a:rPr>
              <a:t> y el BID</a:t>
            </a:r>
          </a:p>
        </p:txBody>
      </p:sp>
      <p:pic>
        <p:nvPicPr>
          <p:cNvPr id="21" name="Imagen 20">
            <a:extLst>
              <a:ext uri="{FF2B5EF4-FFF2-40B4-BE49-F238E27FC236}">
                <a16:creationId xmlns:a16="http://schemas.microsoft.com/office/drawing/2014/main" id="{5D73A6A9-C677-264D-BDFF-74D6CBC92D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5589" y="1829995"/>
            <a:ext cx="1562653" cy="683661"/>
          </a:xfrm>
          <a:prstGeom prst="rect">
            <a:avLst/>
          </a:prstGeom>
        </p:spPr>
      </p:pic>
      <p:pic>
        <p:nvPicPr>
          <p:cNvPr id="6" name="Imagen 5">
            <a:extLst>
              <a:ext uri="{FF2B5EF4-FFF2-40B4-BE49-F238E27FC236}">
                <a16:creationId xmlns:a16="http://schemas.microsoft.com/office/drawing/2014/main" id="{7FD68269-4DEB-4C48-8F7E-7037C1FA6A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17683" y="1895601"/>
            <a:ext cx="1695306" cy="655268"/>
          </a:xfrm>
          <a:prstGeom prst="rect">
            <a:avLst/>
          </a:prstGeom>
        </p:spPr>
      </p:pic>
      <p:grpSp>
        <p:nvGrpSpPr>
          <p:cNvPr id="22" name="Grupo 21">
            <a:extLst>
              <a:ext uri="{FF2B5EF4-FFF2-40B4-BE49-F238E27FC236}">
                <a16:creationId xmlns:a16="http://schemas.microsoft.com/office/drawing/2014/main" id="{5942C629-31A4-42C3-A071-EA0358DF4452}"/>
              </a:ext>
            </a:extLst>
          </p:cNvPr>
          <p:cNvGrpSpPr/>
          <p:nvPr/>
        </p:nvGrpSpPr>
        <p:grpSpPr>
          <a:xfrm>
            <a:off x="9740900" y="5957455"/>
            <a:ext cx="2469730" cy="900545"/>
            <a:chOff x="9740900" y="5957455"/>
            <a:chExt cx="2469730" cy="900545"/>
          </a:xfrm>
        </p:grpSpPr>
        <p:sp>
          <p:nvSpPr>
            <p:cNvPr id="23" name="Rectángulo: una sola esquina redondeada 22">
              <a:extLst>
                <a:ext uri="{FF2B5EF4-FFF2-40B4-BE49-F238E27FC236}">
                  <a16:creationId xmlns:a16="http://schemas.microsoft.com/office/drawing/2014/main" id="{E6003CAC-A696-4F05-A686-75C95E605169}"/>
                </a:ext>
              </a:extLst>
            </p:cNvPr>
            <p:cNvSpPr/>
            <p:nvPr/>
          </p:nvSpPr>
          <p:spPr>
            <a:xfrm flipH="1">
              <a:off x="9740900" y="5957455"/>
              <a:ext cx="2469730" cy="900545"/>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4" name="Imagen 23">
              <a:extLst>
                <a:ext uri="{FF2B5EF4-FFF2-40B4-BE49-F238E27FC236}">
                  <a16:creationId xmlns:a16="http://schemas.microsoft.com/office/drawing/2014/main" id="{7F2EAE22-0A70-4515-985B-E874E0E24F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30040" y="6125222"/>
              <a:ext cx="1291449" cy="565009"/>
            </a:xfrm>
            <a:prstGeom prst="rect">
              <a:avLst/>
            </a:prstGeom>
          </p:spPr>
        </p:pic>
      </p:grpSp>
      <p:sp>
        <p:nvSpPr>
          <p:cNvPr id="33" name="Rectángulo: esquinas redondeadas 32">
            <a:extLst>
              <a:ext uri="{FF2B5EF4-FFF2-40B4-BE49-F238E27FC236}">
                <a16:creationId xmlns:a16="http://schemas.microsoft.com/office/drawing/2014/main" id="{3B5D203F-D273-4647-8FA8-8D0432B04252}"/>
              </a:ext>
            </a:extLst>
          </p:cNvPr>
          <p:cNvSpPr/>
          <p:nvPr/>
        </p:nvSpPr>
        <p:spPr>
          <a:xfrm rot="5400000">
            <a:off x="595824" y="107689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11">
            <a:extLst>
              <a:ext uri="{FF2B5EF4-FFF2-40B4-BE49-F238E27FC236}">
                <a16:creationId xmlns:a16="http://schemas.microsoft.com/office/drawing/2014/main" id="{C50AFC12-6292-4D08-80F7-1B7C514199B8}"/>
              </a:ext>
            </a:extLst>
          </p:cNvPr>
          <p:cNvSpPr/>
          <p:nvPr/>
        </p:nvSpPr>
        <p:spPr>
          <a:xfrm>
            <a:off x="351055" y="3663904"/>
            <a:ext cx="6356293" cy="2843912"/>
          </a:xfrm>
          <a:prstGeom prst="roundRect">
            <a:avLst>
              <a:gd name="adj" fmla="val 6543"/>
            </a:avLst>
          </a:prstGeom>
          <a:solidFill>
            <a:srgbClr val="076EC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TextBox 12">
            <a:extLst>
              <a:ext uri="{FF2B5EF4-FFF2-40B4-BE49-F238E27FC236}">
                <a16:creationId xmlns:a16="http://schemas.microsoft.com/office/drawing/2014/main" id="{604AE660-ACBD-479C-BB76-47A6ED63DEF2}"/>
              </a:ext>
            </a:extLst>
          </p:cNvPr>
          <p:cNvSpPr txBox="1"/>
          <p:nvPr/>
        </p:nvSpPr>
        <p:spPr>
          <a:xfrm>
            <a:off x="954313" y="4420989"/>
            <a:ext cx="520636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prstClr val="white"/>
                </a:solidFill>
                <a:effectLst/>
                <a:uLnTx/>
                <a:uFillTx/>
                <a:latin typeface="Calibri" panose="020F0502020204030204"/>
                <a:cs typeface="Arial"/>
                <a:sym typeface="Arial"/>
              </a:rPr>
              <a:t>Las personas que cuentan con acceso al servicio de agua potable tienen entre 15% y 25% </a:t>
            </a:r>
            <a:r>
              <a:rPr kumimoji="0" lang="es-MX" sz="1600" b="1" i="0" u="none" strike="noStrike" kern="0" cap="none" spc="0" normalizeH="0" baseline="0" noProof="0" dirty="0">
                <a:ln>
                  <a:noFill/>
                </a:ln>
                <a:solidFill>
                  <a:srgbClr val="00B0F0"/>
                </a:solidFill>
                <a:effectLst/>
                <a:uLnTx/>
                <a:uFillTx/>
                <a:latin typeface="Calibri" panose="020F0502020204030204"/>
                <a:cs typeface="Arial"/>
                <a:sym typeface="Arial"/>
              </a:rPr>
              <a:t>menos probabilidad </a:t>
            </a:r>
            <a:r>
              <a:rPr kumimoji="0" lang="es-MX" sz="1600" b="1" i="0" u="none" strike="noStrike" kern="0" cap="none" spc="0" normalizeH="0" baseline="0" noProof="0" dirty="0">
                <a:ln>
                  <a:noFill/>
                </a:ln>
                <a:solidFill>
                  <a:prstClr val="white"/>
                </a:solidFill>
                <a:effectLst/>
                <a:uLnTx/>
                <a:uFillTx/>
                <a:latin typeface="Calibri" panose="020F0502020204030204"/>
                <a:cs typeface="Arial"/>
                <a:sym typeface="Arial"/>
              </a:rPr>
              <a:t>de infectarse de COVID-19.</a:t>
            </a:r>
          </a:p>
        </p:txBody>
      </p:sp>
      <p:pic>
        <p:nvPicPr>
          <p:cNvPr id="27" name="Picture 17">
            <a:extLst>
              <a:ext uri="{FF2B5EF4-FFF2-40B4-BE49-F238E27FC236}">
                <a16:creationId xmlns:a16="http://schemas.microsoft.com/office/drawing/2014/main" id="{E74DCB79-B0EF-453E-A65B-FA68642C6C16}"/>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979895" y="5352771"/>
            <a:ext cx="3098613" cy="943984"/>
          </a:xfrm>
          <a:prstGeom prst="rect">
            <a:avLst/>
          </a:prstGeom>
        </p:spPr>
      </p:pic>
      <p:sp>
        <p:nvSpPr>
          <p:cNvPr id="29" name="TextBox 15">
            <a:extLst>
              <a:ext uri="{FF2B5EF4-FFF2-40B4-BE49-F238E27FC236}">
                <a16:creationId xmlns:a16="http://schemas.microsoft.com/office/drawing/2014/main" id="{E3B04DFE-683E-48CD-AC45-435BAAE07665}"/>
              </a:ext>
            </a:extLst>
          </p:cNvPr>
          <p:cNvSpPr txBox="1"/>
          <p:nvPr/>
        </p:nvSpPr>
        <p:spPr>
          <a:xfrm>
            <a:off x="2153796" y="3914838"/>
            <a:ext cx="2701960" cy="408623"/>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PE" sz="1800" b="1" i="0" u="none" strike="noStrike" kern="0" cap="none" spc="0" normalizeH="0" baseline="0" noProof="0" dirty="0">
                <a:ln>
                  <a:noFill/>
                </a:ln>
                <a:solidFill>
                  <a:srgbClr val="075292"/>
                </a:solidFill>
                <a:effectLst/>
                <a:uLnTx/>
                <a:uFillTx/>
                <a:latin typeface="Calibri" panose="020F0502020204030204" pitchFamily="34" charset="0"/>
                <a:cs typeface="Calibri" panose="020F0502020204030204" pitchFamily="34" charset="0"/>
                <a:sym typeface="Arial"/>
              </a:rPr>
              <a:t>RESULTADO PRINCIPAL</a:t>
            </a:r>
          </a:p>
        </p:txBody>
      </p:sp>
    </p:spTree>
    <p:extLst>
      <p:ext uri="{BB962C8B-B14F-4D97-AF65-F5344CB8AC3E}">
        <p14:creationId xmlns:p14="http://schemas.microsoft.com/office/powerpoint/2010/main" val="1294262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5768693-C3BC-104F-AFBD-C80A800D4CF0}"/>
              </a:ext>
            </a:extLst>
          </p:cNvPr>
          <p:cNvPicPr>
            <a:picLocks noChangeAspect="1"/>
          </p:cNvPicPr>
          <p:nvPr/>
        </p:nvPicPr>
        <p:blipFill rotWithShape="1">
          <a:blip r:embed="rId2"/>
          <a:srcRect l="25792" r="33854"/>
          <a:stretch/>
        </p:blipFill>
        <p:spPr>
          <a:xfrm>
            <a:off x="0" y="0"/>
            <a:ext cx="4152900" cy="6858000"/>
          </a:xfrm>
          <a:prstGeom prst="rect">
            <a:avLst/>
          </a:prstGeom>
        </p:spPr>
      </p:pic>
      <p:sp>
        <p:nvSpPr>
          <p:cNvPr id="10" name="CuadroTexto 6">
            <a:extLst>
              <a:ext uri="{FF2B5EF4-FFF2-40B4-BE49-F238E27FC236}">
                <a16:creationId xmlns:a16="http://schemas.microsoft.com/office/drawing/2014/main" id="{F83B843E-58E1-9041-B0EE-CB6191FAB698}"/>
              </a:ext>
            </a:extLst>
          </p:cNvPr>
          <p:cNvSpPr txBox="1"/>
          <p:nvPr/>
        </p:nvSpPr>
        <p:spPr>
          <a:xfrm>
            <a:off x="5406187" y="2294611"/>
            <a:ext cx="1354858" cy="2862322"/>
          </a:xfrm>
          <a:prstGeom prst="rect">
            <a:avLst/>
          </a:prstGeom>
          <a:noFill/>
        </p:spPr>
        <p:txBody>
          <a:bodyPr wrap="none" rtlCol="0">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0" dirty="0">
                <a:solidFill>
                  <a:srgbClr val="0E4776"/>
                </a:solidFill>
                <a:latin typeface="Calibri"/>
              </a:rPr>
              <a:t>4</a:t>
            </a:r>
            <a:endParaRPr kumimoji="0" lang="es-PE" sz="18000" i="0" u="none" strike="noStrike" kern="1200" cap="none" spc="0" normalizeH="0" baseline="0" noProof="0" dirty="0">
              <a:ln>
                <a:noFill/>
              </a:ln>
              <a:solidFill>
                <a:srgbClr val="0E4776"/>
              </a:solidFill>
              <a:effectLst/>
              <a:uLnTx/>
              <a:uFillTx/>
              <a:latin typeface="Calibri"/>
            </a:endParaRPr>
          </a:p>
        </p:txBody>
      </p:sp>
      <p:sp>
        <p:nvSpPr>
          <p:cNvPr id="11" name="Google Shape;649;g13225a680c2_4_98">
            <a:extLst>
              <a:ext uri="{FF2B5EF4-FFF2-40B4-BE49-F238E27FC236}">
                <a16:creationId xmlns:a16="http://schemas.microsoft.com/office/drawing/2014/main" id="{BD5ECB4E-A8B7-674A-94B0-C7068D72981F}"/>
              </a:ext>
            </a:extLst>
          </p:cNvPr>
          <p:cNvSpPr txBox="1"/>
          <p:nvPr/>
        </p:nvSpPr>
        <p:spPr>
          <a:xfrm>
            <a:off x="6774849" y="3080731"/>
            <a:ext cx="5397338" cy="914492"/>
          </a:xfrm>
          <a:prstGeom prst="rect">
            <a:avLst/>
          </a:prstGeom>
          <a:noFill/>
          <a:ln>
            <a:noFill/>
          </a:ln>
        </p:spPr>
        <p:txBody>
          <a:bodyPr spcFirstLastPara="1" wrap="square" lIns="91425" tIns="45700" rIns="91425" bIns="45700" anchor="t" anchorCtr="0">
            <a:noAutofit/>
          </a:bodyPr>
          <a:lstStyle/>
          <a:p>
            <a:pPr lvl="0">
              <a:lnSpc>
                <a:spcPct val="92592"/>
              </a:lnSpc>
              <a:buSzPts val="5400"/>
            </a:pPr>
            <a:r>
              <a:rPr lang="es-PE" sz="4400" dirty="0">
                <a:solidFill>
                  <a:srgbClr val="0E4776"/>
                </a:solidFill>
                <a:latin typeface="Calibri"/>
                <a:ea typeface="Calibri"/>
                <a:cs typeface="Calibri"/>
                <a:sym typeface="Calibri"/>
              </a:rPr>
              <a:t>Seguimiento a inversiones</a:t>
            </a:r>
          </a:p>
        </p:txBody>
      </p:sp>
      <p:sp>
        <p:nvSpPr>
          <p:cNvPr id="12" name="Google Shape;650;g13225a680c2_4_98">
            <a:extLst>
              <a:ext uri="{FF2B5EF4-FFF2-40B4-BE49-F238E27FC236}">
                <a16:creationId xmlns:a16="http://schemas.microsoft.com/office/drawing/2014/main" id="{8737A49E-3B6A-BA49-B400-04DFC55F1174}"/>
              </a:ext>
            </a:extLst>
          </p:cNvPr>
          <p:cNvSpPr/>
          <p:nvPr/>
        </p:nvSpPr>
        <p:spPr>
          <a:xfrm>
            <a:off x="6861897" y="4413603"/>
            <a:ext cx="5262600" cy="3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14" name="Rectángulo 13">
            <a:extLst>
              <a:ext uri="{FF2B5EF4-FFF2-40B4-BE49-F238E27FC236}">
                <a16:creationId xmlns:a16="http://schemas.microsoft.com/office/drawing/2014/main" id="{358BF421-F76A-442E-A90F-9B51EB5890EC}"/>
              </a:ext>
            </a:extLst>
          </p:cNvPr>
          <p:cNvSpPr/>
          <p:nvPr/>
        </p:nvSpPr>
        <p:spPr>
          <a:xfrm>
            <a:off x="1475656" y="57150"/>
            <a:ext cx="3344873" cy="6743700"/>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915849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7E0C4DE-5C40-E745-A41B-97F218A6508B}"/>
              </a:ext>
            </a:extLst>
          </p:cNvPr>
          <p:cNvSpPr txBox="1">
            <a:spLocks/>
          </p:cNvSpPr>
          <p:nvPr/>
        </p:nvSpPr>
        <p:spPr>
          <a:xfrm>
            <a:off x="465589" y="-204586"/>
            <a:ext cx="112608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2400" b="1" dirty="0">
                <a:solidFill>
                  <a:srgbClr val="0070C0"/>
                </a:solidFill>
              </a:rPr>
              <a:t>Nuevo enfoque regulatorio</a:t>
            </a:r>
          </a:p>
        </p:txBody>
      </p:sp>
      <p:grpSp>
        <p:nvGrpSpPr>
          <p:cNvPr id="4" name="Grupo 3">
            <a:extLst>
              <a:ext uri="{FF2B5EF4-FFF2-40B4-BE49-F238E27FC236}">
                <a16:creationId xmlns:a16="http://schemas.microsoft.com/office/drawing/2014/main" id="{2204CA8A-C13F-ED4D-A3A3-9D962460E327}"/>
              </a:ext>
            </a:extLst>
          </p:cNvPr>
          <p:cNvGrpSpPr/>
          <p:nvPr/>
        </p:nvGrpSpPr>
        <p:grpSpPr>
          <a:xfrm rot="5400000">
            <a:off x="-1399919" y="3224329"/>
            <a:ext cx="5810436" cy="932155"/>
            <a:chOff x="1458609" y="3396049"/>
            <a:chExt cx="7877043" cy="851572"/>
          </a:xfrm>
        </p:grpSpPr>
        <p:sp>
          <p:nvSpPr>
            <p:cNvPr id="5" name="Forma libre: forma 14">
              <a:extLst>
                <a:ext uri="{FF2B5EF4-FFF2-40B4-BE49-F238E27FC236}">
                  <a16:creationId xmlns:a16="http://schemas.microsoft.com/office/drawing/2014/main" id="{ED2C7E55-FB1F-0E49-A100-08780A37CE72}"/>
                </a:ext>
              </a:extLst>
            </p:cNvPr>
            <p:cNvSpPr/>
            <p:nvPr/>
          </p:nvSpPr>
          <p:spPr>
            <a:xfrm>
              <a:off x="1458609" y="3396049"/>
              <a:ext cx="2128930" cy="851572"/>
            </a:xfrm>
            <a:custGeom>
              <a:avLst/>
              <a:gdLst>
                <a:gd name="connsiteX0" fmla="*/ 0 w 2128930"/>
                <a:gd name="connsiteY0" fmla="*/ 0 h 851572"/>
                <a:gd name="connsiteX1" fmla="*/ 1703144 w 2128930"/>
                <a:gd name="connsiteY1" fmla="*/ 0 h 851572"/>
                <a:gd name="connsiteX2" fmla="*/ 2128930 w 2128930"/>
                <a:gd name="connsiteY2" fmla="*/ 425786 h 851572"/>
                <a:gd name="connsiteX3" fmla="*/ 1703144 w 2128930"/>
                <a:gd name="connsiteY3" fmla="*/ 851572 h 851572"/>
                <a:gd name="connsiteX4" fmla="*/ 0 w 2128930"/>
                <a:gd name="connsiteY4" fmla="*/ 851572 h 851572"/>
                <a:gd name="connsiteX5" fmla="*/ 425786 w 2128930"/>
                <a:gd name="connsiteY5" fmla="*/ 425786 h 851572"/>
                <a:gd name="connsiteX6" fmla="*/ 0 w 2128930"/>
                <a:gd name="connsiteY6" fmla="*/ 0 h 8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930" h="851572">
                  <a:moveTo>
                    <a:pt x="0" y="0"/>
                  </a:moveTo>
                  <a:lnTo>
                    <a:pt x="1703144" y="0"/>
                  </a:lnTo>
                  <a:lnTo>
                    <a:pt x="2128930" y="425786"/>
                  </a:lnTo>
                  <a:lnTo>
                    <a:pt x="1703144" y="851572"/>
                  </a:lnTo>
                  <a:lnTo>
                    <a:pt x="0" y="851572"/>
                  </a:lnTo>
                  <a:lnTo>
                    <a:pt x="425786" y="4257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9797" tIns="28004" rIns="453790" bIns="28004" numCol="1" spcCol="1270" anchor="ctr" anchorCtr="0">
              <a:noAutofit/>
            </a:bodyPr>
            <a:lstStyle/>
            <a:p>
              <a:pPr marL="0" lvl="0" indent="0" algn="ctr" defTabSz="933450">
                <a:lnSpc>
                  <a:spcPct val="90000"/>
                </a:lnSpc>
                <a:spcBef>
                  <a:spcPct val="0"/>
                </a:spcBef>
                <a:spcAft>
                  <a:spcPct val="35000"/>
                </a:spcAft>
                <a:buNone/>
              </a:pPr>
              <a:r>
                <a:rPr lang="es-PE" sz="1100" kern="1200" dirty="0"/>
                <a:t>Insumo</a:t>
              </a:r>
            </a:p>
          </p:txBody>
        </p:sp>
        <p:sp>
          <p:nvSpPr>
            <p:cNvPr id="6" name="Forma libre: forma 15">
              <a:extLst>
                <a:ext uri="{FF2B5EF4-FFF2-40B4-BE49-F238E27FC236}">
                  <a16:creationId xmlns:a16="http://schemas.microsoft.com/office/drawing/2014/main" id="{7B278A23-DD91-614B-BD03-C29CF5C2A96B}"/>
                </a:ext>
              </a:extLst>
            </p:cNvPr>
            <p:cNvSpPr/>
            <p:nvPr/>
          </p:nvSpPr>
          <p:spPr>
            <a:xfrm>
              <a:off x="3374646" y="3396049"/>
              <a:ext cx="2128930" cy="851572"/>
            </a:xfrm>
            <a:custGeom>
              <a:avLst/>
              <a:gdLst>
                <a:gd name="connsiteX0" fmla="*/ 0 w 2128930"/>
                <a:gd name="connsiteY0" fmla="*/ 0 h 851572"/>
                <a:gd name="connsiteX1" fmla="*/ 1703144 w 2128930"/>
                <a:gd name="connsiteY1" fmla="*/ 0 h 851572"/>
                <a:gd name="connsiteX2" fmla="*/ 2128930 w 2128930"/>
                <a:gd name="connsiteY2" fmla="*/ 425786 h 851572"/>
                <a:gd name="connsiteX3" fmla="*/ 1703144 w 2128930"/>
                <a:gd name="connsiteY3" fmla="*/ 851572 h 851572"/>
                <a:gd name="connsiteX4" fmla="*/ 0 w 2128930"/>
                <a:gd name="connsiteY4" fmla="*/ 851572 h 851572"/>
                <a:gd name="connsiteX5" fmla="*/ 425786 w 2128930"/>
                <a:gd name="connsiteY5" fmla="*/ 425786 h 851572"/>
                <a:gd name="connsiteX6" fmla="*/ 0 w 2128930"/>
                <a:gd name="connsiteY6" fmla="*/ 0 h 8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930" h="851572">
                  <a:moveTo>
                    <a:pt x="0" y="0"/>
                  </a:moveTo>
                  <a:lnTo>
                    <a:pt x="1703144" y="0"/>
                  </a:lnTo>
                  <a:lnTo>
                    <a:pt x="2128930" y="425786"/>
                  </a:lnTo>
                  <a:lnTo>
                    <a:pt x="1703144" y="851572"/>
                  </a:lnTo>
                  <a:lnTo>
                    <a:pt x="0" y="851572"/>
                  </a:lnTo>
                  <a:lnTo>
                    <a:pt x="425786" y="4257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9797" tIns="28004" rIns="453790" bIns="28004" numCol="1" spcCol="1270" anchor="ctr" anchorCtr="0">
              <a:noAutofit/>
            </a:bodyPr>
            <a:lstStyle/>
            <a:p>
              <a:pPr marL="0" lvl="0" indent="0" algn="ctr" defTabSz="933450">
                <a:lnSpc>
                  <a:spcPct val="90000"/>
                </a:lnSpc>
                <a:spcBef>
                  <a:spcPct val="0"/>
                </a:spcBef>
                <a:spcAft>
                  <a:spcPct val="35000"/>
                </a:spcAft>
                <a:buNone/>
              </a:pPr>
              <a:r>
                <a:rPr lang="es-PE" sz="1100" kern="1200" dirty="0"/>
                <a:t>Proceso</a:t>
              </a:r>
            </a:p>
          </p:txBody>
        </p:sp>
        <p:sp>
          <p:nvSpPr>
            <p:cNvPr id="7" name="Forma libre: forma 16">
              <a:extLst>
                <a:ext uri="{FF2B5EF4-FFF2-40B4-BE49-F238E27FC236}">
                  <a16:creationId xmlns:a16="http://schemas.microsoft.com/office/drawing/2014/main" id="{892A6A19-18F1-AE46-8D4C-C0A960BB1E62}"/>
                </a:ext>
              </a:extLst>
            </p:cNvPr>
            <p:cNvSpPr/>
            <p:nvPr/>
          </p:nvSpPr>
          <p:spPr>
            <a:xfrm>
              <a:off x="5290683" y="3396049"/>
              <a:ext cx="2128930" cy="851572"/>
            </a:xfrm>
            <a:custGeom>
              <a:avLst/>
              <a:gdLst>
                <a:gd name="connsiteX0" fmla="*/ 0 w 2128930"/>
                <a:gd name="connsiteY0" fmla="*/ 0 h 851572"/>
                <a:gd name="connsiteX1" fmla="*/ 1703144 w 2128930"/>
                <a:gd name="connsiteY1" fmla="*/ 0 h 851572"/>
                <a:gd name="connsiteX2" fmla="*/ 2128930 w 2128930"/>
                <a:gd name="connsiteY2" fmla="*/ 425786 h 851572"/>
                <a:gd name="connsiteX3" fmla="*/ 1703144 w 2128930"/>
                <a:gd name="connsiteY3" fmla="*/ 851572 h 851572"/>
                <a:gd name="connsiteX4" fmla="*/ 0 w 2128930"/>
                <a:gd name="connsiteY4" fmla="*/ 851572 h 851572"/>
                <a:gd name="connsiteX5" fmla="*/ 425786 w 2128930"/>
                <a:gd name="connsiteY5" fmla="*/ 425786 h 851572"/>
                <a:gd name="connsiteX6" fmla="*/ 0 w 2128930"/>
                <a:gd name="connsiteY6" fmla="*/ 0 h 8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930" h="851572">
                  <a:moveTo>
                    <a:pt x="0" y="0"/>
                  </a:moveTo>
                  <a:lnTo>
                    <a:pt x="1703144" y="0"/>
                  </a:lnTo>
                  <a:lnTo>
                    <a:pt x="2128930" y="425786"/>
                  </a:lnTo>
                  <a:lnTo>
                    <a:pt x="1703144" y="851572"/>
                  </a:lnTo>
                  <a:lnTo>
                    <a:pt x="0" y="851572"/>
                  </a:lnTo>
                  <a:lnTo>
                    <a:pt x="425786" y="42578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9797" tIns="28004" rIns="453790" bIns="28004" numCol="1" spcCol="1270" anchor="ctr" anchorCtr="0">
              <a:noAutofit/>
            </a:bodyPr>
            <a:lstStyle/>
            <a:p>
              <a:pPr marL="0" lvl="0" indent="0" algn="ctr" defTabSz="933450">
                <a:lnSpc>
                  <a:spcPct val="90000"/>
                </a:lnSpc>
                <a:spcBef>
                  <a:spcPct val="0"/>
                </a:spcBef>
                <a:spcAft>
                  <a:spcPct val="35000"/>
                </a:spcAft>
                <a:buNone/>
              </a:pPr>
              <a:r>
                <a:rPr lang="es-PE" sz="1100" kern="1200" dirty="0"/>
                <a:t>Producto</a:t>
              </a:r>
            </a:p>
          </p:txBody>
        </p:sp>
        <p:sp>
          <p:nvSpPr>
            <p:cNvPr id="8" name="Forma libre: forma 17">
              <a:extLst>
                <a:ext uri="{FF2B5EF4-FFF2-40B4-BE49-F238E27FC236}">
                  <a16:creationId xmlns:a16="http://schemas.microsoft.com/office/drawing/2014/main" id="{67CB2AD8-3E88-6E43-AFEF-A31389FC9163}"/>
                </a:ext>
              </a:extLst>
            </p:cNvPr>
            <p:cNvSpPr/>
            <p:nvPr/>
          </p:nvSpPr>
          <p:spPr>
            <a:xfrm>
              <a:off x="7137654" y="3396049"/>
              <a:ext cx="2197998" cy="851572"/>
            </a:xfrm>
            <a:custGeom>
              <a:avLst/>
              <a:gdLst>
                <a:gd name="connsiteX0" fmla="*/ 0 w 2128930"/>
                <a:gd name="connsiteY0" fmla="*/ 0 h 851572"/>
                <a:gd name="connsiteX1" fmla="*/ 1703144 w 2128930"/>
                <a:gd name="connsiteY1" fmla="*/ 0 h 851572"/>
                <a:gd name="connsiteX2" fmla="*/ 2128930 w 2128930"/>
                <a:gd name="connsiteY2" fmla="*/ 425786 h 851572"/>
                <a:gd name="connsiteX3" fmla="*/ 1703144 w 2128930"/>
                <a:gd name="connsiteY3" fmla="*/ 851572 h 851572"/>
                <a:gd name="connsiteX4" fmla="*/ 0 w 2128930"/>
                <a:gd name="connsiteY4" fmla="*/ 851572 h 851572"/>
                <a:gd name="connsiteX5" fmla="*/ 425786 w 2128930"/>
                <a:gd name="connsiteY5" fmla="*/ 425786 h 851572"/>
                <a:gd name="connsiteX6" fmla="*/ 0 w 2128930"/>
                <a:gd name="connsiteY6" fmla="*/ 0 h 8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930" h="851572">
                  <a:moveTo>
                    <a:pt x="0" y="0"/>
                  </a:moveTo>
                  <a:lnTo>
                    <a:pt x="1703144" y="0"/>
                  </a:lnTo>
                  <a:lnTo>
                    <a:pt x="2128930" y="425786"/>
                  </a:lnTo>
                  <a:lnTo>
                    <a:pt x="1703144" y="851572"/>
                  </a:lnTo>
                  <a:lnTo>
                    <a:pt x="0" y="851572"/>
                  </a:lnTo>
                  <a:lnTo>
                    <a:pt x="425786" y="425786"/>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9797" tIns="28004" rIns="453790" bIns="28004" numCol="1" spcCol="1270" anchor="ctr" anchorCtr="0">
              <a:noAutofit/>
            </a:bodyPr>
            <a:lstStyle/>
            <a:p>
              <a:pPr marL="0" lvl="0" indent="0" algn="ctr" defTabSz="933450">
                <a:lnSpc>
                  <a:spcPct val="90000"/>
                </a:lnSpc>
                <a:spcBef>
                  <a:spcPct val="0"/>
                </a:spcBef>
                <a:spcAft>
                  <a:spcPct val="35000"/>
                </a:spcAft>
                <a:buNone/>
              </a:pPr>
              <a:r>
                <a:rPr lang="es-PE" sz="1100" kern="1200" dirty="0"/>
                <a:t>Resultado</a:t>
              </a:r>
            </a:p>
          </p:txBody>
        </p:sp>
      </p:grpSp>
      <p:sp>
        <p:nvSpPr>
          <p:cNvPr id="9" name="CuadroTexto 8">
            <a:extLst>
              <a:ext uri="{FF2B5EF4-FFF2-40B4-BE49-F238E27FC236}">
                <a16:creationId xmlns:a16="http://schemas.microsoft.com/office/drawing/2014/main" id="{DCE6490E-3D09-A84D-870C-FD1010B930DE}"/>
              </a:ext>
            </a:extLst>
          </p:cNvPr>
          <p:cNvSpPr txBox="1"/>
          <p:nvPr/>
        </p:nvSpPr>
        <p:spPr>
          <a:xfrm rot="16200000">
            <a:off x="-2068516" y="3599648"/>
            <a:ext cx="5353235" cy="338554"/>
          </a:xfrm>
          <a:prstGeom prst="rect">
            <a:avLst/>
          </a:prstGeom>
          <a:noFill/>
        </p:spPr>
        <p:txBody>
          <a:bodyPr wrap="square" rtlCol="0">
            <a:spAutoFit/>
          </a:bodyPr>
          <a:lstStyle/>
          <a:p>
            <a:pPr algn="ctr"/>
            <a:r>
              <a:rPr lang="es-PE" sz="1600" dirty="0">
                <a:solidFill>
                  <a:srgbClr val="FF0000"/>
                </a:solidFill>
              </a:rPr>
              <a:t>Cadena de valor de los servicios de saneamiento</a:t>
            </a:r>
          </a:p>
        </p:txBody>
      </p:sp>
      <p:sp>
        <p:nvSpPr>
          <p:cNvPr id="10" name="Rectángulo: esquinas redondeadas 20">
            <a:extLst>
              <a:ext uri="{FF2B5EF4-FFF2-40B4-BE49-F238E27FC236}">
                <a16:creationId xmlns:a16="http://schemas.microsoft.com/office/drawing/2014/main" id="{88893289-EA30-4D4D-A205-880BF15F8D7C}"/>
              </a:ext>
            </a:extLst>
          </p:cNvPr>
          <p:cNvSpPr/>
          <p:nvPr/>
        </p:nvSpPr>
        <p:spPr>
          <a:xfrm>
            <a:off x="2707690" y="4907667"/>
            <a:ext cx="2077375" cy="1325563"/>
          </a:xfrm>
          <a:prstGeom prst="roundRect">
            <a:avLst/>
          </a:prstGeom>
          <a:solidFill>
            <a:srgbClr val="FFC0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Evaluación de metas de gestión</a:t>
            </a:r>
          </a:p>
        </p:txBody>
      </p:sp>
      <p:sp>
        <p:nvSpPr>
          <p:cNvPr id="11" name="Rectángulo: esquinas redondeadas 22">
            <a:extLst>
              <a:ext uri="{FF2B5EF4-FFF2-40B4-BE49-F238E27FC236}">
                <a16:creationId xmlns:a16="http://schemas.microsoft.com/office/drawing/2014/main" id="{A9145676-61C4-6946-B462-813EA917065D}"/>
              </a:ext>
            </a:extLst>
          </p:cNvPr>
          <p:cNvSpPr/>
          <p:nvPr/>
        </p:nvSpPr>
        <p:spPr>
          <a:xfrm>
            <a:off x="7383260" y="2392853"/>
            <a:ext cx="2077375" cy="2485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Seguimiento de las inversiones </a:t>
            </a:r>
          </a:p>
        </p:txBody>
      </p:sp>
      <p:cxnSp>
        <p:nvCxnSpPr>
          <p:cNvPr id="12" name="Conector recto de flecha 11">
            <a:extLst>
              <a:ext uri="{FF2B5EF4-FFF2-40B4-BE49-F238E27FC236}">
                <a16:creationId xmlns:a16="http://schemas.microsoft.com/office/drawing/2014/main" id="{BF16454C-DCB6-FD4C-A3F3-13559E8A069E}"/>
              </a:ext>
            </a:extLst>
          </p:cNvPr>
          <p:cNvCxnSpPr>
            <a:cxnSpLocks/>
          </p:cNvCxnSpPr>
          <p:nvPr/>
        </p:nvCxnSpPr>
        <p:spPr>
          <a:xfrm>
            <a:off x="6320901" y="2086252"/>
            <a:ext cx="0" cy="4252404"/>
          </a:xfrm>
          <a:prstGeom prst="straightConnector1">
            <a:avLst/>
          </a:prstGeom>
          <a:ln w="28575">
            <a:solidFill>
              <a:srgbClr val="C0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3" name="Rectángulo: esquinas redondeadas 26">
            <a:extLst>
              <a:ext uri="{FF2B5EF4-FFF2-40B4-BE49-F238E27FC236}">
                <a16:creationId xmlns:a16="http://schemas.microsoft.com/office/drawing/2014/main" id="{106248A6-75DA-484E-B74D-A5D29DC803D7}"/>
              </a:ext>
            </a:extLst>
          </p:cNvPr>
          <p:cNvSpPr/>
          <p:nvPr/>
        </p:nvSpPr>
        <p:spPr>
          <a:xfrm>
            <a:off x="7406936" y="5014449"/>
            <a:ext cx="2077375" cy="1325563"/>
          </a:xfrm>
          <a:prstGeom prst="roundRect">
            <a:avLst/>
          </a:prstGeom>
          <a:solidFill>
            <a:srgbClr val="FFC0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Evaluación de metas de gestión</a:t>
            </a:r>
          </a:p>
        </p:txBody>
      </p:sp>
      <p:sp>
        <p:nvSpPr>
          <p:cNvPr id="14" name="CuadroTexto 13">
            <a:extLst>
              <a:ext uri="{FF2B5EF4-FFF2-40B4-BE49-F238E27FC236}">
                <a16:creationId xmlns:a16="http://schemas.microsoft.com/office/drawing/2014/main" id="{1DDE88D7-6450-1244-8B25-BF1C32BADC29}"/>
              </a:ext>
            </a:extLst>
          </p:cNvPr>
          <p:cNvSpPr txBox="1"/>
          <p:nvPr/>
        </p:nvSpPr>
        <p:spPr>
          <a:xfrm>
            <a:off x="4320468" y="897624"/>
            <a:ext cx="3551063" cy="646331"/>
          </a:xfrm>
          <a:prstGeom prst="rect">
            <a:avLst/>
          </a:prstGeom>
          <a:noFill/>
        </p:spPr>
        <p:txBody>
          <a:bodyPr wrap="square" rtlCol="0">
            <a:spAutoFit/>
          </a:bodyPr>
          <a:lstStyle/>
          <a:p>
            <a:pPr algn="ctr"/>
            <a:r>
              <a:rPr lang="es-PE" b="1" dirty="0"/>
              <a:t>Nuevo Reglamento General de Tarifas </a:t>
            </a:r>
          </a:p>
        </p:txBody>
      </p:sp>
      <p:sp>
        <p:nvSpPr>
          <p:cNvPr id="15" name="CuadroTexto 14">
            <a:extLst>
              <a:ext uri="{FF2B5EF4-FFF2-40B4-BE49-F238E27FC236}">
                <a16:creationId xmlns:a16="http://schemas.microsoft.com/office/drawing/2014/main" id="{0529B86B-3019-AD45-B165-E0DA8FB5ED14}"/>
              </a:ext>
            </a:extLst>
          </p:cNvPr>
          <p:cNvSpPr txBox="1"/>
          <p:nvPr/>
        </p:nvSpPr>
        <p:spPr>
          <a:xfrm>
            <a:off x="2172527" y="1452614"/>
            <a:ext cx="3551063" cy="369332"/>
          </a:xfrm>
          <a:prstGeom prst="rect">
            <a:avLst/>
          </a:prstGeom>
          <a:noFill/>
        </p:spPr>
        <p:txBody>
          <a:bodyPr wrap="square" rtlCol="0">
            <a:spAutoFit/>
          </a:bodyPr>
          <a:lstStyle/>
          <a:p>
            <a:pPr algn="ctr"/>
            <a:r>
              <a:rPr lang="es-PE" b="1" dirty="0">
                <a:solidFill>
                  <a:srgbClr val="FF0000"/>
                </a:solidFill>
              </a:rPr>
              <a:t>Antes</a:t>
            </a:r>
          </a:p>
        </p:txBody>
      </p:sp>
      <p:sp>
        <p:nvSpPr>
          <p:cNvPr id="16" name="CuadroTexto 15">
            <a:extLst>
              <a:ext uri="{FF2B5EF4-FFF2-40B4-BE49-F238E27FC236}">
                <a16:creationId xmlns:a16="http://schemas.microsoft.com/office/drawing/2014/main" id="{DC607F47-1E6D-2547-A850-EC7783CC954E}"/>
              </a:ext>
            </a:extLst>
          </p:cNvPr>
          <p:cNvSpPr txBox="1"/>
          <p:nvPr/>
        </p:nvSpPr>
        <p:spPr>
          <a:xfrm>
            <a:off x="6469645" y="1421103"/>
            <a:ext cx="3551063" cy="369332"/>
          </a:xfrm>
          <a:prstGeom prst="rect">
            <a:avLst/>
          </a:prstGeom>
          <a:noFill/>
        </p:spPr>
        <p:txBody>
          <a:bodyPr wrap="square" rtlCol="0">
            <a:spAutoFit/>
          </a:bodyPr>
          <a:lstStyle/>
          <a:p>
            <a:pPr algn="ctr"/>
            <a:r>
              <a:rPr lang="es-PE" b="1" dirty="0">
                <a:solidFill>
                  <a:srgbClr val="FF0000"/>
                </a:solidFill>
              </a:rPr>
              <a:t>Después</a:t>
            </a:r>
          </a:p>
        </p:txBody>
      </p:sp>
      <p:sp>
        <p:nvSpPr>
          <p:cNvPr id="17" name="CuadroTexto 16">
            <a:extLst>
              <a:ext uri="{FF2B5EF4-FFF2-40B4-BE49-F238E27FC236}">
                <a16:creationId xmlns:a16="http://schemas.microsoft.com/office/drawing/2014/main" id="{AC8486BD-CBAE-5740-B1A5-9E131A052D69}"/>
              </a:ext>
            </a:extLst>
          </p:cNvPr>
          <p:cNvSpPr txBox="1"/>
          <p:nvPr/>
        </p:nvSpPr>
        <p:spPr>
          <a:xfrm>
            <a:off x="4396176" y="1456681"/>
            <a:ext cx="3551063" cy="369332"/>
          </a:xfrm>
          <a:prstGeom prst="rect">
            <a:avLst/>
          </a:prstGeom>
          <a:noFill/>
        </p:spPr>
        <p:txBody>
          <a:bodyPr wrap="square" rtlCol="0">
            <a:spAutoFit/>
          </a:bodyPr>
          <a:lstStyle/>
          <a:p>
            <a:pPr algn="ctr"/>
            <a:r>
              <a:rPr lang="es-PE" b="1" dirty="0">
                <a:solidFill>
                  <a:srgbClr val="FF0000"/>
                </a:solidFill>
              </a:rPr>
              <a:t>Julio 2021</a:t>
            </a:r>
          </a:p>
        </p:txBody>
      </p:sp>
      <p:sp>
        <p:nvSpPr>
          <p:cNvPr id="18" name="CuadroTexto 17">
            <a:extLst>
              <a:ext uri="{FF2B5EF4-FFF2-40B4-BE49-F238E27FC236}">
                <a16:creationId xmlns:a16="http://schemas.microsoft.com/office/drawing/2014/main" id="{DC6F61CF-B883-2B47-8186-C073E984AE17}"/>
              </a:ext>
            </a:extLst>
          </p:cNvPr>
          <p:cNvSpPr txBox="1"/>
          <p:nvPr/>
        </p:nvSpPr>
        <p:spPr>
          <a:xfrm>
            <a:off x="4786595" y="4929567"/>
            <a:ext cx="1352861" cy="338554"/>
          </a:xfrm>
          <a:prstGeom prst="rect">
            <a:avLst/>
          </a:prstGeom>
          <a:noFill/>
        </p:spPr>
        <p:txBody>
          <a:bodyPr wrap="square" rtlCol="0">
            <a:spAutoFit/>
          </a:bodyPr>
          <a:lstStyle/>
          <a:p>
            <a:r>
              <a:rPr lang="es-PE" sz="1600" dirty="0">
                <a:solidFill>
                  <a:schemeClr val="accent4">
                    <a:lumMod val="75000"/>
                  </a:schemeClr>
                </a:solidFill>
              </a:rPr>
              <a:t>Continuidad</a:t>
            </a:r>
          </a:p>
        </p:txBody>
      </p:sp>
      <p:sp>
        <p:nvSpPr>
          <p:cNvPr id="19" name="CuadroTexto 18">
            <a:extLst>
              <a:ext uri="{FF2B5EF4-FFF2-40B4-BE49-F238E27FC236}">
                <a16:creationId xmlns:a16="http://schemas.microsoft.com/office/drawing/2014/main" id="{1F1BE162-1F21-F74B-B8BB-961029E4B412}"/>
              </a:ext>
            </a:extLst>
          </p:cNvPr>
          <p:cNvSpPr txBox="1"/>
          <p:nvPr/>
        </p:nvSpPr>
        <p:spPr>
          <a:xfrm>
            <a:off x="4844946" y="5771010"/>
            <a:ext cx="1352861" cy="338554"/>
          </a:xfrm>
          <a:prstGeom prst="rect">
            <a:avLst/>
          </a:prstGeom>
          <a:noFill/>
        </p:spPr>
        <p:txBody>
          <a:bodyPr wrap="square" rtlCol="0">
            <a:spAutoFit/>
          </a:bodyPr>
          <a:lstStyle/>
          <a:p>
            <a:r>
              <a:rPr lang="es-PE" sz="1600" dirty="0">
                <a:solidFill>
                  <a:schemeClr val="accent4">
                    <a:lumMod val="75000"/>
                  </a:schemeClr>
                </a:solidFill>
              </a:rPr>
              <a:t>Catastro</a:t>
            </a:r>
          </a:p>
        </p:txBody>
      </p:sp>
      <p:sp>
        <p:nvSpPr>
          <p:cNvPr id="20" name="CuadroTexto 19">
            <a:extLst>
              <a:ext uri="{FF2B5EF4-FFF2-40B4-BE49-F238E27FC236}">
                <a16:creationId xmlns:a16="http://schemas.microsoft.com/office/drawing/2014/main" id="{460591E0-21D7-2645-B731-E0701AD8C19F}"/>
              </a:ext>
            </a:extLst>
          </p:cNvPr>
          <p:cNvSpPr txBox="1"/>
          <p:nvPr/>
        </p:nvSpPr>
        <p:spPr>
          <a:xfrm>
            <a:off x="4835375" y="5507953"/>
            <a:ext cx="1352861" cy="307777"/>
          </a:xfrm>
          <a:prstGeom prst="rect">
            <a:avLst/>
          </a:prstGeom>
          <a:noFill/>
        </p:spPr>
        <p:txBody>
          <a:bodyPr wrap="square" rtlCol="0">
            <a:spAutoFit/>
          </a:bodyPr>
          <a:lstStyle/>
          <a:p>
            <a:r>
              <a:rPr lang="es-PE" sz="1400" dirty="0">
                <a:solidFill>
                  <a:schemeClr val="accent4">
                    <a:lumMod val="75000"/>
                  </a:schemeClr>
                </a:solidFill>
              </a:rPr>
              <a:t>Micromedición</a:t>
            </a:r>
          </a:p>
        </p:txBody>
      </p:sp>
      <p:sp>
        <p:nvSpPr>
          <p:cNvPr id="21" name="CuadroTexto 20">
            <a:extLst>
              <a:ext uri="{FF2B5EF4-FFF2-40B4-BE49-F238E27FC236}">
                <a16:creationId xmlns:a16="http://schemas.microsoft.com/office/drawing/2014/main" id="{67F1B7CC-1DD4-074C-8FAB-53A38BAEC9A2}"/>
              </a:ext>
            </a:extLst>
          </p:cNvPr>
          <p:cNvSpPr txBox="1"/>
          <p:nvPr/>
        </p:nvSpPr>
        <p:spPr>
          <a:xfrm>
            <a:off x="4818846" y="5242844"/>
            <a:ext cx="1352861" cy="338554"/>
          </a:xfrm>
          <a:prstGeom prst="rect">
            <a:avLst/>
          </a:prstGeom>
          <a:noFill/>
        </p:spPr>
        <p:txBody>
          <a:bodyPr wrap="square" rtlCol="0">
            <a:spAutoFit/>
          </a:bodyPr>
          <a:lstStyle/>
          <a:p>
            <a:r>
              <a:rPr lang="es-PE" sz="1600" dirty="0">
                <a:solidFill>
                  <a:schemeClr val="accent4">
                    <a:lumMod val="75000"/>
                  </a:schemeClr>
                </a:solidFill>
              </a:rPr>
              <a:t>Presión</a:t>
            </a:r>
          </a:p>
        </p:txBody>
      </p:sp>
      <p:sp>
        <p:nvSpPr>
          <p:cNvPr id="22" name="CuadroTexto 21">
            <a:extLst>
              <a:ext uri="{FF2B5EF4-FFF2-40B4-BE49-F238E27FC236}">
                <a16:creationId xmlns:a16="http://schemas.microsoft.com/office/drawing/2014/main" id="{CA89BB20-4731-774A-8AD1-931D79F54D66}"/>
              </a:ext>
            </a:extLst>
          </p:cNvPr>
          <p:cNvSpPr txBox="1"/>
          <p:nvPr/>
        </p:nvSpPr>
        <p:spPr>
          <a:xfrm>
            <a:off x="9535445" y="4974287"/>
            <a:ext cx="1352861" cy="338554"/>
          </a:xfrm>
          <a:prstGeom prst="rect">
            <a:avLst/>
          </a:prstGeom>
          <a:noFill/>
        </p:spPr>
        <p:txBody>
          <a:bodyPr wrap="square" rtlCol="0">
            <a:spAutoFit/>
          </a:bodyPr>
          <a:lstStyle/>
          <a:p>
            <a:r>
              <a:rPr lang="es-PE" sz="1600" dirty="0">
                <a:solidFill>
                  <a:schemeClr val="accent4">
                    <a:lumMod val="75000"/>
                  </a:schemeClr>
                </a:solidFill>
              </a:rPr>
              <a:t>Continuidad</a:t>
            </a:r>
          </a:p>
        </p:txBody>
      </p:sp>
      <p:sp>
        <p:nvSpPr>
          <p:cNvPr id="23" name="CuadroTexto 22">
            <a:extLst>
              <a:ext uri="{FF2B5EF4-FFF2-40B4-BE49-F238E27FC236}">
                <a16:creationId xmlns:a16="http://schemas.microsoft.com/office/drawing/2014/main" id="{699F858A-D8BA-5B4B-A094-FCCA65999806}"/>
              </a:ext>
            </a:extLst>
          </p:cNvPr>
          <p:cNvSpPr txBox="1"/>
          <p:nvPr/>
        </p:nvSpPr>
        <p:spPr>
          <a:xfrm>
            <a:off x="9593796" y="5815730"/>
            <a:ext cx="1352861" cy="338554"/>
          </a:xfrm>
          <a:prstGeom prst="rect">
            <a:avLst/>
          </a:prstGeom>
          <a:noFill/>
        </p:spPr>
        <p:txBody>
          <a:bodyPr wrap="square" rtlCol="0">
            <a:spAutoFit/>
          </a:bodyPr>
          <a:lstStyle/>
          <a:p>
            <a:r>
              <a:rPr lang="es-PE" sz="1600" dirty="0">
                <a:solidFill>
                  <a:schemeClr val="accent4">
                    <a:lumMod val="75000"/>
                  </a:schemeClr>
                </a:solidFill>
              </a:rPr>
              <a:t>Catastro</a:t>
            </a:r>
          </a:p>
        </p:txBody>
      </p:sp>
      <p:sp>
        <p:nvSpPr>
          <p:cNvPr id="24" name="CuadroTexto 23">
            <a:extLst>
              <a:ext uri="{FF2B5EF4-FFF2-40B4-BE49-F238E27FC236}">
                <a16:creationId xmlns:a16="http://schemas.microsoft.com/office/drawing/2014/main" id="{10F0C2C1-6449-9648-8CC2-06DB7EABF04F}"/>
              </a:ext>
            </a:extLst>
          </p:cNvPr>
          <p:cNvSpPr txBox="1"/>
          <p:nvPr/>
        </p:nvSpPr>
        <p:spPr>
          <a:xfrm>
            <a:off x="9584225" y="5552673"/>
            <a:ext cx="1352861" cy="307777"/>
          </a:xfrm>
          <a:prstGeom prst="rect">
            <a:avLst/>
          </a:prstGeom>
          <a:noFill/>
        </p:spPr>
        <p:txBody>
          <a:bodyPr wrap="square" rtlCol="0">
            <a:spAutoFit/>
          </a:bodyPr>
          <a:lstStyle/>
          <a:p>
            <a:r>
              <a:rPr lang="es-PE" sz="1400" dirty="0">
                <a:solidFill>
                  <a:schemeClr val="accent4">
                    <a:lumMod val="75000"/>
                  </a:schemeClr>
                </a:solidFill>
              </a:rPr>
              <a:t>Micromedición</a:t>
            </a:r>
          </a:p>
        </p:txBody>
      </p:sp>
      <p:sp>
        <p:nvSpPr>
          <p:cNvPr id="25" name="CuadroTexto 24">
            <a:extLst>
              <a:ext uri="{FF2B5EF4-FFF2-40B4-BE49-F238E27FC236}">
                <a16:creationId xmlns:a16="http://schemas.microsoft.com/office/drawing/2014/main" id="{56A163F4-8A89-8A49-8785-D722F72BC421}"/>
              </a:ext>
            </a:extLst>
          </p:cNvPr>
          <p:cNvSpPr txBox="1"/>
          <p:nvPr/>
        </p:nvSpPr>
        <p:spPr>
          <a:xfrm>
            <a:off x="9567696" y="5287564"/>
            <a:ext cx="1352861" cy="338554"/>
          </a:xfrm>
          <a:prstGeom prst="rect">
            <a:avLst/>
          </a:prstGeom>
          <a:noFill/>
        </p:spPr>
        <p:txBody>
          <a:bodyPr wrap="square" rtlCol="0">
            <a:spAutoFit/>
          </a:bodyPr>
          <a:lstStyle/>
          <a:p>
            <a:r>
              <a:rPr lang="es-PE" sz="1600" dirty="0">
                <a:solidFill>
                  <a:schemeClr val="accent4">
                    <a:lumMod val="75000"/>
                  </a:schemeClr>
                </a:solidFill>
              </a:rPr>
              <a:t>Presión</a:t>
            </a:r>
          </a:p>
        </p:txBody>
      </p:sp>
      <p:sp>
        <p:nvSpPr>
          <p:cNvPr id="26" name="CuadroTexto 25">
            <a:extLst>
              <a:ext uri="{FF2B5EF4-FFF2-40B4-BE49-F238E27FC236}">
                <a16:creationId xmlns:a16="http://schemas.microsoft.com/office/drawing/2014/main" id="{A0FA7DAE-38BD-524E-8DEA-1A47406C19EA}"/>
              </a:ext>
            </a:extLst>
          </p:cNvPr>
          <p:cNvSpPr txBox="1"/>
          <p:nvPr/>
        </p:nvSpPr>
        <p:spPr>
          <a:xfrm>
            <a:off x="9593796" y="2727786"/>
            <a:ext cx="1858394" cy="1815882"/>
          </a:xfrm>
          <a:prstGeom prst="rect">
            <a:avLst/>
          </a:prstGeom>
          <a:noFill/>
        </p:spPr>
        <p:txBody>
          <a:bodyPr wrap="square" rtlCol="0">
            <a:spAutoFit/>
          </a:bodyPr>
          <a:lstStyle/>
          <a:p>
            <a:r>
              <a:rPr lang="es-PE" sz="1600" dirty="0">
                <a:solidFill>
                  <a:schemeClr val="accent1">
                    <a:lumMod val="75000"/>
                  </a:schemeClr>
                </a:solidFill>
              </a:rPr>
              <a:t>Ejecución financiera de los proyectos de inversión ejecutadas por las empresas prestadoras </a:t>
            </a:r>
          </a:p>
        </p:txBody>
      </p:sp>
    </p:spTree>
    <p:extLst>
      <p:ext uri="{BB962C8B-B14F-4D97-AF65-F5344CB8AC3E}">
        <p14:creationId xmlns:p14="http://schemas.microsoft.com/office/powerpoint/2010/main" val="3877440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Google Shape;578;p18">
            <a:extLst>
              <a:ext uri="{FF2B5EF4-FFF2-40B4-BE49-F238E27FC236}">
                <a16:creationId xmlns:a16="http://schemas.microsoft.com/office/drawing/2014/main" id="{CA475A0E-523A-48B5-B3DE-C622EECCABD1}"/>
              </a:ext>
            </a:extLst>
          </p:cNvPr>
          <p:cNvSpPr txBox="1"/>
          <p:nvPr/>
        </p:nvSpPr>
        <p:spPr>
          <a:xfrm>
            <a:off x="326160" y="450224"/>
            <a:ext cx="11477544"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Evolución de inversiones programadas y ejecutadas de Sedapal</a:t>
            </a:r>
          </a:p>
        </p:txBody>
      </p:sp>
      <p:sp>
        <p:nvSpPr>
          <p:cNvPr id="11" name="Rectángulo: esquinas redondeadas 10">
            <a:extLst>
              <a:ext uri="{FF2B5EF4-FFF2-40B4-BE49-F238E27FC236}">
                <a16:creationId xmlns:a16="http://schemas.microsoft.com/office/drawing/2014/main" id="{653A544E-2B5B-4AB9-AF8B-343536A63467}"/>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Google Shape;102;p14">
            <a:extLst>
              <a:ext uri="{FF2B5EF4-FFF2-40B4-BE49-F238E27FC236}">
                <a16:creationId xmlns:a16="http://schemas.microsoft.com/office/drawing/2014/main" id="{226CD7B7-E70E-4D9B-BAC5-7190234F5EAA}"/>
              </a:ext>
            </a:extLst>
          </p:cNvPr>
          <p:cNvSpPr txBox="1"/>
          <p:nvPr/>
        </p:nvSpPr>
        <p:spPr>
          <a:xfrm>
            <a:off x="326160" y="6509753"/>
            <a:ext cx="3229147" cy="21540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800" b="0" i="1" u="none" strike="noStrike" cap="none" dirty="0">
                <a:solidFill>
                  <a:srgbClr val="000000"/>
                </a:solidFill>
                <a:latin typeface="Calibri" panose="020F0502020204030204" pitchFamily="34" charset="0"/>
                <a:ea typeface="Arial Narrow"/>
                <a:cs typeface="Calibri" panose="020F0502020204030204" pitchFamily="34" charset="0"/>
                <a:sym typeface="Arial Narrow"/>
              </a:rPr>
              <a:t>Fuente: SEDAPAL, Cuenta General de la República - MEF</a:t>
            </a:r>
            <a:endParaRPr sz="800" i="1" dirty="0">
              <a:latin typeface="Calibri" panose="020F0502020204030204" pitchFamily="34" charset="0"/>
              <a:cs typeface="Calibri" panose="020F0502020204030204" pitchFamily="34" charset="0"/>
            </a:endParaRPr>
          </a:p>
        </p:txBody>
      </p:sp>
      <p:sp>
        <p:nvSpPr>
          <p:cNvPr id="18" name="Google Shape;102;p14">
            <a:extLst>
              <a:ext uri="{FF2B5EF4-FFF2-40B4-BE49-F238E27FC236}">
                <a16:creationId xmlns:a16="http://schemas.microsoft.com/office/drawing/2014/main" id="{82BFEDA6-679E-44D0-9546-F9CB506EB797}"/>
              </a:ext>
            </a:extLst>
          </p:cNvPr>
          <p:cNvSpPr txBox="1"/>
          <p:nvPr/>
        </p:nvSpPr>
        <p:spPr>
          <a:xfrm>
            <a:off x="7897571" y="5072622"/>
            <a:ext cx="3229147" cy="21540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 sz="800" b="1" i="1" u="none" strike="noStrike" cap="none" dirty="0">
                <a:solidFill>
                  <a:srgbClr val="000000"/>
                </a:solidFill>
                <a:latin typeface="Calibri" panose="020F0502020204030204" pitchFamily="34" charset="0"/>
                <a:ea typeface="Arial Narrow"/>
                <a:cs typeface="Calibri" panose="020F0502020204030204" pitchFamily="34" charset="0"/>
                <a:sym typeface="Arial Narrow"/>
              </a:rPr>
              <a:t>Nota: </a:t>
            </a:r>
            <a:r>
              <a:rPr lang="es-ES" sz="800" b="0" i="1" u="none" strike="noStrike" cap="none" dirty="0">
                <a:solidFill>
                  <a:srgbClr val="000000"/>
                </a:solidFill>
                <a:latin typeface="Calibri" panose="020F0502020204030204" pitchFamily="34" charset="0"/>
                <a:ea typeface="Arial Narrow"/>
                <a:cs typeface="Calibri" panose="020F0502020204030204" pitchFamily="34" charset="0"/>
                <a:sym typeface="Arial Narrow"/>
              </a:rPr>
              <a:t>Con información al 30 de junio del 2022.</a:t>
            </a:r>
            <a:endParaRPr sz="800" i="1" dirty="0">
              <a:latin typeface="Calibri" panose="020F0502020204030204" pitchFamily="34" charset="0"/>
              <a:cs typeface="Calibri" panose="020F0502020204030204" pitchFamily="34" charset="0"/>
            </a:endParaRPr>
          </a:p>
        </p:txBody>
      </p:sp>
      <p:pic>
        <p:nvPicPr>
          <p:cNvPr id="19" name="Imagen 18">
            <a:extLst>
              <a:ext uri="{FF2B5EF4-FFF2-40B4-BE49-F238E27FC236}">
                <a16:creationId xmlns:a16="http://schemas.microsoft.com/office/drawing/2014/main" id="{0B922DDC-E551-4423-A21E-98864CB67CAB}"/>
              </a:ext>
            </a:extLst>
          </p:cNvPr>
          <p:cNvPicPr>
            <a:picLocks noChangeAspect="1"/>
          </p:cNvPicPr>
          <p:nvPr/>
        </p:nvPicPr>
        <p:blipFill>
          <a:blip r:embed="rId2"/>
          <a:stretch>
            <a:fillRect/>
          </a:stretch>
        </p:blipFill>
        <p:spPr>
          <a:xfrm>
            <a:off x="7772721" y="2567316"/>
            <a:ext cx="4030983" cy="2418590"/>
          </a:xfrm>
          <a:prstGeom prst="rect">
            <a:avLst/>
          </a:prstGeom>
        </p:spPr>
      </p:pic>
      <p:pic>
        <p:nvPicPr>
          <p:cNvPr id="20" name="Imagen 19">
            <a:extLst>
              <a:ext uri="{FF2B5EF4-FFF2-40B4-BE49-F238E27FC236}">
                <a16:creationId xmlns:a16="http://schemas.microsoft.com/office/drawing/2014/main" id="{8E636480-59B0-4056-A6BD-C0AFE40AA8F3}"/>
              </a:ext>
            </a:extLst>
          </p:cNvPr>
          <p:cNvPicPr>
            <a:picLocks noChangeAspect="1"/>
          </p:cNvPicPr>
          <p:nvPr/>
        </p:nvPicPr>
        <p:blipFill>
          <a:blip r:embed="rId3"/>
          <a:stretch>
            <a:fillRect/>
          </a:stretch>
        </p:blipFill>
        <p:spPr>
          <a:xfrm>
            <a:off x="215301" y="1739164"/>
            <a:ext cx="7571888" cy="4066384"/>
          </a:xfrm>
          <a:prstGeom prst="rect">
            <a:avLst/>
          </a:prstGeom>
        </p:spPr>
      </p:pic>
      <p:sp>
        <p:nvSpPr>
          <p:cNvPr id="21" name="Flecha: curvada hacia la izquierda 20">
            <a:extLst>
              <a:ext uri="{FF2B5EF4-FFF2-40B4-BE49-F238E27FC236}">
                <a16:creationId xmlns:a16="http://schemas.microsoft.com/office/drawing/2014/main" id="{9ECD0EAD-A120-4687-8D8F-BB6AC571556C}"/>
              </a:ext>
            </a:extLst>
          </p:cNvPr>
          <p:cNvSpPr/>
          <p:nvPr/>
        </p:nvSpPr>
        <p:spPr>
          <a:xfrm rot="16420419">
            <a:off x="7066456" y="2229780"/>
            <a:ext cx="171450" cy="407545"/>
          </a:xfrm>
          <a:prstGeom prst="curvedLeftArrow">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22" name="CuadroTexto 21">
            <a:extLst>
              <a:ext uri="{FF2B5EF4-FFF2-40B4-BE49-F238E27FC236}">
                <a16:creationId xmlns:a16="http://schemas.microsoft.com/office/drawing/2014/main" id="{3DAD2FFC-1E08-44BE-BC07-B61BE918BFF9}"/>
              </a:ext>
            </a:extLst>
          </p:cNvPr>
          <p:cNvSpPr txBox="1"/>
          <p:nvPr/>
        </p:nvSpPr>
        <p:spPr>
          <a:xfrm>
            <a:off x="6880311" y="2045707"/>
            <a:ext cx="543739" cy="307777"/>
          </a:xfrm>
          <a:prstGeom prst="rect">
            <a:avLst/>
          </a:prstGeom>
          <a:noFill/>
        </p:spPr>
        <p:txBody>
          <a:bodyPr wrap="none" rtlCol="0">
            <a:spAutoFit/>
          </a:bodyPr>
          <a:lstStyle/>
          <a:p>
            <a:r>
              <a:rPr lang="es-PE" b="1" dirty="0">
                <a:solidFill>
                  <a:schemeClr val="accent5"/>
                </a:solidFill>
              </a:rPr>
              <a:t>80%</a:t>
            </a:r>
          </a:p>
        </p:txBody>
      </p:sp>
      <p:cxnSp>
        <p:nvCxnSpPr>
          <p:cNvPr id="23" name="Conector recto 22">
            <a:extLst>
              <a:ext uri="{FF2B5EF4-FFF2-40B4-BE49-F238E27FC236}">
                <a16:creationId xmlns:a16="http://schemas.microsoft.com/office/drawing/2014/main" id="{FAF42AB7-1F1F-4F0C-81A6-9F6E8A34E7A1}"/>
              </a:ext>
            </a:extLst>
          </p:cNvPr>
          <p:cNvCxnSpPr>
            <a:cxnSpLocks/>
          </p:cNvCxnSpPr>
          <p:nvPr/>
        </p:nvCxnSpPr>
        <p:spPr>
          <a:xfrm>
            <a:off x="8147987" y="3435650"/>
            <a:ext cx="3479254" cy="0"/>
          </a:xfrm>
          <a:prstGeom prst="line">
            <a:avLst/>
          </a:prstGeom>
          <a:ln w="254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35307C4B-6538-45ED-816A-6FEFDD6FE239}"/>
              </a:ext>
            </a:extLst>
          </p:cNvPr>
          <p:cNvSpPr/>
          <p:nvPr/>
        </p:nvSpPr>
        <p:spPr>
          <a:xfrm>
            <a:off x="8399689" y="2259539"/>
            <a:ext cx="2727029" cy="307777"/>
          </a:xfrm>
          <a:prstGeom prst="rect">
            <a:avLst/>
          </a:prstGeom>
        </p:spPr>
        <p:txBody>
          <a:bodyPr wrap="none">
            <a:spAutoFit/>
          </a:bodyPr>
          <a:lstStyle/>
          <a:p>
            <a:r>
              <a:rPr lang="es-ES" b="1" dirty="0">
                <a:latin typeface="Arial Narrow" panose="020B0606020202030204" pitchFamily="34" charset="0"/>
              </a:rPr>
              <a:t>%Avance anual de los últimos años </a:t>
            </a:r>
            <a:endParaRPr lang="es-PE" b="1" dirty="0">
              <a:latin typeface="Arial Narrow" panose="020B0606020202030204" pitchFamily="34" charset="0"/>
            </a:endParaRPr>
          </a:p>
        </p:txBody>
      </p:sp>
      <p:sp>
        <p:nvSpPr>
          <p:cNvPr id="25" name="CuadroTexto 24">
            <a:extLst>
              <a:ext uri="{FF2B5EF4-FFF2-40B4-BE49-F238E27FC236}">
                <a16:creationId xmlns:a16="http://schemas.microsoft.com/office/drawing/2014/main" id="{02295690-4070-4E16-B3DD-3CD3CF734ECA}"/>
              </a:ext>
            </a:extLst>
          </p:cNvPr>
          <p:cNvSpPr txBox="1"/>
          <p:nvPr/>
        </p:nvSpPr>
        <p:spPr>
          <a:xfrm>
            <a:off x="8696038" y="3455672"/>
            <a:ext cx="2682384" cy="276999"/>
          </a:xfrm>
          <a:prstGeom prst="rect">
            <a:avLst/>
          </a:prstGeom>
          <a:noFill/>
        </p:spPr>
        <p:txBody>
          <a:bodyPr wrap="square" rtlCol="0">
            <a:spAutoFit/>
          </a:bodyPr>
          <a:lstStyle/>
          <a:p>
            <a:r>
              <a:rPr lang="es-PE" sz="1100" dirty="0">
                <a:solidFill>
                  <a:schemeClr val="accent2"/>
                </a:solidFill>
              </a:rPr>
              <a:t>Promedio 2016-2020: </a:t>
            </a:r>
            <a:r>
              <a:rPr lang="es-PE" sz="1200" b="1" dirty="0">
                <a:solidFill>
                  <a:schemeClr val="accent2"/>
                </a:solidFill>
              </a:rPr>
              <a:t>78%</a:t>
            </a:r>
            <a:endParaRPr lang="es-PE" sz="1100" b="1" dirty="0">
              <a:solidFill>
                <a:schemeClr val="accent2"/>
              </a:solidFill>
            </a:endParaRPr>
          </a:p>
        </p:txBody>
      </p:sp>
    </p:spTree>
    <p:extLst>
      <p:ext uri="{BB962C8B-B14F-4D97-AF65-F5344CB8AC3E}">
        <p14:creationId xmlns:p14="http://schemas.microsoft.com/office/powerpoint/2010/main" val="3373772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5A6E031-5246-4B86-9A43-1DC75ABA482A}"/>
              </a:ext>
            </a:extLst>
          </p:cNvPr>
          <p:cNvPicPr>
            <a:picLocks noChangeAspect="1"/>
          </p:cNvPicPr>
          <p:nvPr/>
        </p:nvPicPr>
        <p:blipFill>
          <a:blip r:embed="rId2"/>
          <a:stretch>
            <a:fillRect/>
          </a:stretch>
        </p:blipFill>
        <p:spPr>
          <a:xfrm>
            <a:off x="7898324" y="2169788"/>
            <a:ext cx="4028008" cy="2416805"/>
          </a:xfrm>
          <a:prstGeom prst="rect">
            <a:avLst/>
          </a:prstGeom>
        </p:spPr>
      </p:pic>
      <p:pic>
        <p:nvPicPr>
          <p:cNvPr id="18" name="Imagen 17">
            <a:extLst>
              <a:ext uri="{FF2B5EF4-FFF2-40B4-BE49-F238E27FC236}">
                <a16:creationId xmlns:a16="http://schemas.microsoft.com/office/drawing/2014/main" id="{885AAC3E-2542-410E-A11A-CDA09D5D2D85}"/>
              </a:ext>
            </a:extLst>
          </p:cNvPr>
          <p:cNvPicPr>
            <a:picLocks noChangeAspect="1"/>
          </p:cNvPicPr>
          <p:nvPr/>
        </p:nvPicPr>
        <p:blipFill>
          <a:blip r:embed="rId3"/>
          <a:stretch>
            <a:fillRect/>
          </a:stretch>
        </p:blipFill>
        <p:spPr>
          <a:xfrm>
            <a:off x="495210" y="1688346"/>
            <a:ext cx="6815919" cy="3798137"/>
          </a:xfrm>
          <a:prstGeom prst="rect">
            <a:avLst/>
          </a:prstGeom>
        </p:spPr>
      </p:pic>
      <p:sp>
        <p:nvSpPr>
          <p:cNvPr id="19" name="Google Shape;102;p14">
            <a:extLst>
              <a:ext uri="{FF2B5EF4-FFF2-40B4-BE49-F238E27FC236}">
                <a16:creationId xmlns:a16="http://schemas.microsoft.com/office/drawing/2014/main" id="{AFE6FE4D-8875-4F50-8A56-A1A0E85BE54D}"/>
              </a:ext>
            </a:extLst>
          </p:cNvPr>
          <p:cNvSpPr txBox="1"/>
          <p:nvPr/>
        </p:nvSpPr>
        <p:spPr>
          <a:xfrm>
            <a:off x="495210" y="6487689"/>
            <a:ext cx="3229147"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Fuente: SEDAPAL, Cuenta General de la República - MEF</a:t>
            </a:r>
            <a:endParaRPr dirty="0"/>
          </a:p>
        </p:txBody>
      </p:sp>
      <p:sp>
        <p:nvSpPr>
          <p:cNvPr id="20" name="Flecha: curvada hacia la izquierda 19">
            <a:extLst>
              <a:ext uri="{FF2B5EF4-FFF2-40B4-BE49-F238E27FC236}">
                <a16:creationId xmlns:a16="http://schemas.microsoft.com/office/drawing/2014/main" id="{1AF42026-F86E-4DC9-B748-4496F911F52D}"/>
              </a:ext>
            </a:extLst>
          </p:cNvPr>
          <p:cNvSpPr/>
          <p:nvPr/>
        </p:nvSpPr>
        <p:spPr>
          <a:xfrm rot="16420419">
            <a:off x="6505454" y="2064621"/>
            <a:ext cx="171450" cy="407545"/>
          </a:xfrm>
          <a:prstGeom prst="curvedLeftArrow">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21" name="CuadroTexto 20">
            <a:extLst>
              <a:ext uri="{FF2B5EF4-FFF2-40B4-BE49-F238E27FC236}">
                <a16:creationId xmlns:a16="http://schemas.microsoft.com/office/drawing/2014/main" id="{983BE789-7244-4E79-8D40-CCCB9F5F8E5B}"/>
              </a:ext>
            </a:extLst>
          </p:cNvPr>
          <p:cNvSpPr txBox="1"/>
          <p:nvPr/>
        </p:nvSpPr>
        <p:spPr>
          <a:xfrm>
            <a:off x="6319309" y="1880548"/>
            <a:ext cx="543739" cy="307777"/>
          </a:xfrm>
          <a:prstGeom prst="rect">
            <a:avLst/>
          </a:prstGeom>
          <a:noFill/>
        </p:spPr>
        <p:txBody>
          <a:bodyPr wrap="none" rtlCol="0">
            <a:spAutoFit/>
          </a:bodyPr>
          <a:lstStyle/>
          <a:p>
            <a:r>
              <a:rPr lang="es-PE" b="1" dirty="0">
                <a:solidFill>
                  <a:schemeClr val="accent5"/>
                </a:solidFill>
              </a:rPr>
              <a:t>26%</a:t>
            </a:r>
          </a:p>
        </p:txBody>
      </p:sp>
      <p:cxnSp>
        <p:nvCxnSpPr>
          <p:cNvPr id="22" name="Conector recto 21">
            <a:extLst>
              <a:ext uri="{FF2B5EF4-FFF2-40B4-BE49-F238E27FC236}">
                <a16:creationId xmlns:a16="http://schemas.microsoft.com/office/drawing/2014/main" id="{B9ADAC9C-28C9-409B-91EF-7283BBE69B7A}"/>
              </a:ext>
            </a:extLst>
          </p:cNvPr>
          <p:cNvCxnSpPr>
            <a:cxnSpLocks/>
          </p:cNvCxnSpPr>
          <p:nvPr/>
        </p:nvCxnSpPr>
        <p:spPr>
          <a:xfrm>
            <a:off x="8221066" y="3378190"/>
            <a:ext cx="3599389" cy="0"/>
          </a:xfrm>
          <a:prstGeom prst="line">
            <a:avLst/>
          </a:prstGeom>
          <a:ln w="254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CF37E10C-8694-4EEF-A108-0E40D14FBB9E}"/>
              </a:ext>
            </a:extLst>
          </p:cNvPr>
          <p:cNvSpPr/>
          <p:nvPr/>
        </p:nvSpPr>
        <p:spPr>
          <a:xfrm>
            <a:off x="8606252" y="1814046"/>
            <a:ext cx="2727029" cy="307777"/>
          </a:xfrm>
          <a:prstGeom prst="rect">
            <a:avLst/>
          </a:prstGeom>
        </p:spPr>
        <p:txBody>
          <a:bodyPr wrap="none">
            <a:spAutoFit/>
          </a:bodyPr>
          <a:lstStyle/>
          <a:p>
            <a:r>
              <a:rPr lang="es-ES" b="1" dirty="0">
                <a:latin typeface="Arial Narrow" panose="020B0606020202030204" pitchFamily="34" charset="0"/>
              </a:rPr>
              <a:t>%Avance anual de los últimos años </a:t>
            </a:r>
            <a:endParaRPr lang="es-PE" b="1" dirty="0">
              <a:latin typeface="Arial Narrow" panose="020B0606020202030204" pitchFamily="34" charset="0"/>
            </a:endParaRPr>
          </a:p>
        </p:txBody>
      </p:sp>
      <p:sp>
        <p:nvSpPr>
          <p:cNvPr id="24" name="CuadroTexto 23">
            <a:extLst>
              <a:ext uri="{FF2B5EF4-FFF2-40B4-BE49-F238E27FC236}">
                <a16:creationId xmlns:a16="http://schemas.microsoft.com/office/drawing/2014/main" id="{A5A031FA-32A4-4442-AB49-AC81DF571EF1}"/>
              </a:ext>
            </a:extLst>
          </p:cNvPr>
          <p:cNvSpPr txBox="1"/>
          <p:nvPr/>
        </p:nvSpPr>
        <p:spPr>
          <a:xfrm>
            <a:off x="8309693" y="3684910"/>
            <a:ext cx="1987128" cy="276999"/>
          </a:xfrm>
          <a:prstGeom prst="rect">
            <a:avLst/>
          </a:prstGeom>
          <a:noFill/>
        </p:spPr>
        <p:txBody>
          <a:bodyPr wrap="square" rtlCol="0">
            <a:spAutoFit/>
          </a:bodyPr>
          <a:lstStyle/>
          <a:p>
            <a:r>
              <a:rPr lang="es-PE" sz="1100" dirty="0">
                <a:solidFill>
                  <a:schemeClr val="accent2"/>
                </a:solidFill>
              </a:rPr>
              <a:t>Promedio 2016-2020: </a:t>
            </a:r>
            <a:r>
              <a:rPr lang="es-PE" sz="1200" b="1" dirty="0">
                <a:solidFill>
                  <a:schemeClr val="accent2"/>
                </a:solidFill>
              </a:rPr>
              <a:t>29%</a:t>
            </a:r>
            <a:endParaRPr lang="es-PE" sz="1100" b="1" dirty="0">
              <a:solidFill>
                <a:schemeClr val="accent2"/>
              </a:solidFill>
            </a:endParaRPr>
          </a:p>
        </p:txBody>
      </p:sp>
      <p:sp>
        <p:nvSpPr>
          <p:cNvPr id="25" name="Google Shape;102;p14">
            <a:extLst>
              <a:ext uri="{FF2B5EF4-FFF2-40B4-BE49-F238E27FC236}">
                <a16:creationId xmlns:a16="http://schemas.microsoft.com/office/drawing/2014/main" id="{653D2D70-3CB0-494A-BDEC-C042CC37D326}"/>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31" name="Google Shape;578;p18">
            <a:extLst>
              <a:ext uri="{FF2B5EF4-FFF2-40B4-BE49-F238E27FC236}">
                <a16:creationId xmlns:a16="http://schemas.microsoft.com/office/drawing/2014/main" id="{7E3B6049-3FC7-41C7-BC8C-D42980A1B4DE}"/>
              </a:ext>
            </a:extLst>
          </p:cNvPr>
          <p:cNvSpPr txBox="1"/>
          <p:nvPr/>
        </p:nvSpPr>
        <p:spPr>
          <a:xfrm>
            <a:off x="326160" y="450224"/>
            <a:ext cx="11477544"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Evolución de inversiones programadas y ejecutadas </a:t>
            </a:r>
          </a:p>
        </p:txBody>
      </p:sp>
      <p:sp>
        <p:nvSpPr>
          <p:cNvPr id="32" name="TextBox 14">
            <a:extLst>
              <a:ext uri="{FF2B5EF4-FFF2-40B4-BE49-F238E27FC236}">
                <a16:creationId xmlns:a16="http://schemas.microsoft.com/office/drawing/2014/main" id="{33CFACA0-28A6-4258-9266-5D351BD04709}"/>
              </a:ext>
            </a:extLst>
          </p:cNvPr>
          <p:cNvSpPr txBox="1"/>
          <p:nvPr/>
        </p:nvSpPr>
        <p:spPr>
          <a:xfrm>
            <a:off x="326160" y="887046"/>
            <a:ext cx="4497300" cy="369332"/>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EPS grandes 2</a:t>
            </a:r>
          </a:p>
        </p:txBody>
      </p:sp>
      <p:sp>
        <p:nvSpPr>
          <p:cNvPr id="33" name="Rectángulo: esquinas redondeadas 32">
            <a:extLst>
              <a:ext uri="{FF2B5EF4-FFF2-40B4-BE49-F238E27FC236}">
                <a16:creationId xmlns:a16="http://schemas.microsoft.com/office/drawing/2014/main" id="{F5DB4918-B24F-4A24-9E08-9F69F816BA74}"/>
              </a:ext>
            </a:extLst>
          </p:cNvPr>
          <p:cNvSpPr/>
          <p:nvPr/>
        </p:nvSpPr>
        <p:spPr>
          <a:xfrm rot="5400000">
            <a:off x="595824" y="107689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27">
            <a:extLst>
              <a:ext uri="{FF2B5EF4-FFF2-40B4-BE49-F238E27FC236}">
                <a16:creationId xmlns:a16="http://schemas.microsoft.com/office/drawing/2014/main" id="{A99E0936-DA44-4B06-903F-9AEF9DEE52AF}"/>
              </a:ext>
            </a:extLst>
          </p:cNvPr>
          <p:cNvSpPr txBox="1"/>
          <p:nvPr/>
        </p:nvSpPr>
        <p:spPr>
          <a:xfrm>
            <a:off x="523014" y="5415103"/>
            <a:ext cx="7272245" cy="861774"/>
          </a:xfrm>
          <a:prstGeom prst="rect">
            <a:avLst/>
          </a:prstGeom>
          <a:noFill/>
        </p:spPr>
        <p:txBody>
          <a:bodyPr wrap="square">
            <a:spAutoFit/>
          </a:bodyPr>
          <a:lstStyle/>
          <a:p>
            <a:r>
              <a:rPr lang="es-MX" sz="1400" b="1" dirty="0">
                <a:latin typeface="Calibri" panose="020F0502020204030204" pitchFamily="34" charset="0"/>
                <a:cs typeface="Calibri" panose="020F0502020204030204" pitchFamily="34" charset="0"/>
              </a:rPr>
              <a:t>Grupo de empresas grandes 2:</a:t>
            </a:r>
          </a:p>
          <a:p>
            <a:r>
              <a:rPr lang="pt-BR" sz="1200" dirty="0">
                <a:latin typeface="Calibri" panose="020F0502020204030204" pitchFamily="34" charset="0"/>
                <a:cs typeface="Calibri" panose="020F0502020204030204" pitchFamily="34" charset="0"/>
              </a:rPr>
              <a:t>EPS SEDA HUANUCO S.A., EPS SEDALORETO S.A., EPS EMAPA CAÑETE S.A, EMSAPUNO S.A., UE AGUA TUMBES, EPS SEDACAJ S.A., SEDACHIMBOTE S.A., SEDA AYACUCHO S.A., EMAPA SAN MARTÍN S.A., EPS SEMAPACH S.A, EPS SEDACUSCO S.A., EPS EMAPICA S.A., EPS SEDAJULIACA S.A., EPS SEDAM HUANCAYO S.A.</a:t>
            </a:r>
            <a:endParaRPr lang="es-P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1458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Google Shape;578;p18">
            <a:extLst>
              <a:ext uri="{FF2B5EF4-FFF2-40B4-BE49-F238E27FC236}">
                <a16:creationId xmlns:a16="http://schemas.microsoft.com/office/drawing/2014/main" id="{CA475A0E-523A-48B5-B3DE-C622EECCABD1}"/>
              </a:ext>
            </a:extLst>
          </p:cNvPr>
          <p:cNvSpPr txBox="1"/>
          <p:nvPr/>
        </p:nvSpPr>
        <p:spPr>
          <a:xfrm>
            <a:off x="326160" y="450224"/>
            <a:ext cx="11477544"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Evolución de inversiones programadas y ejecutadas </a:t>
            </a:r>
          </a:p>
        </p:txBody>
      </p:sp>
      <p:pic>
        <p:nvPicPr>
          <p:cNvPr id="13" name="Imagen 12">
            <a:extLst>
              <a:ext uri="{FF2B5EF4-FFF2-40B4-BE49-F238E27FC236}">
                <a16:creationId xmlns:a16="http://schemas.microsoft.com/office/drawing/2014/main" id="{3E07CFEC-BBDB-4A63-8A85-C3A82BEA3F2F}"/>
              </a:ext>
            </a:extLst>
          </p:cNvPr>
          <p:cNvPicPr>
            <a:picLocks noChangeAspect="1"/>
          </p:cNvPicPr>
          <p:nvPr/>
        </p:nvPicPr>
        <p:blipFill>
          <a:blip r:embed="rId2"/>
          <a:stretch>
            <a:fillRect/>
          </a:stretch>
        </p:blipFill>
        <p:spPr>
          <a:xfrm>
            <a:off x="7795793" y="2472819"/>
            <a:ext cx="3919682" cy="2351810"/>
          </a:xfrm>
          <a:prstGeom prst="rect">
            <a:avLst/>
          </a:prstGeom>
        </p:spPr>
      </p:pic>
      <p:pic>
        <p:nvPicPr>
          <p:cNvPr id="14" name="Imagen 13">
            <a:extLst>
              <a:ext uri="{FF2B5EF4-FFF2-40B4-BE49-F238E27FC236}">
                <a16:creationId xmlns:a16="http://schemas.microsoft.com/office/drawing/2014/main" id="{85A4C602-D80A-4F29-9904-56D26DD67671}"/>
              </a:ext>
            </a:extLst>
          </p:cNvPr>
          <p:cNvPicPr>
            <a:picLocks noChangeAspect="1"/>
          </p:cNvPicPr>
          <p:nvPr/>
        </p:nvPicPr>
        <p:blipFill>
          <a:blip r:embed="rId3"/>
          <a:stretch>
            <a:fillRect/>
          </a:stretch>
        </p:blipFill>
        <p:spPr>
          <a:xfrm>
            <a:off x="266610" y="1765309"/>
            <a:ext cx="6815919" cy="3798137"/>
          </a:xfrm>
          <a:prstGeom prst="rect">
            <a:avLst/>
          </a:prstGeom>
        </p:spPr>
      </p:pic>
      <p:sp>
        <p:nvSpPr>
          <p:cNvPr id="15" name="Flecha: curvada hacia la izquierda 14">
            <a:extLst>
              <a:ext uri="{FF2B5EF4-FFF2-40B4-BE49-F238E27FC236}">
                <a16:creationId xmlns:a16="http://schemas.microsoft.com/office/drawing/2014/main" id="{292FC4E6-DA1E-4AA6-BCA7-9490622AD19C}"/>
              </a:ext>
            </a:extLst>
          </p:cNvPr>
          <p:cNvSpPr/>
          <p:nvPr/>
        </p:nvSpPr>
        <p:spPr>
          <a:xfrm rot="16420419">
            <a:off x="6276854" y="2684341"/>
            <a:ext cx="171450" cy="407545"/>
          </a:xfrm>
          <a:prstGeom prst="curvedLeftArrow">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6" name="CuadroTexto 15">
            <a:extLst>
              <a:ext uri="{FF2B5EF4-FFF2-40B4-BE49-F238E27FC236}">
                <a16:creationId xmlns:a16="http://schemas.microsoft.com/office/drawing/2014/main" id="{2A84F852-FCBE-4907-94DB-02595FF08098}"/>
              </a:ext>
            </a:extLst>
          </p:cNvPr>
          <p:cNvSpPr txBox="1"/>
          <p:nvPr/>
        </p:nvSpPr>
        <p:spPr>
          <a:xfrm>
            <a:off x="6090709" y="2500268"/>
            <a:ext cx="543739" cy="307777"/>
          </a:xfrm>
          <a:prstGeom prst="rect">
            <a:avLst/>
          </a:prstGeom>
          <a:noFill/>
        </p:spPr>
        <p:txBody>
          <a:bodyPr wrap="none" rtlCol="0">
            <a:spAutoFit/>
          </a:bodyPr>
          <a:lstStyle/>
          <a:p>
            <a:r>
              <a:rPr lang="es-PE" b="1" dirty="0">
                <a:solidFill>
                  <a:schemeClr val="accent5"/>
                </a:solidFill>
              </a:rPr>
              <a:t>40%</a:t>
            </a:r>
          </a:p>
        </p:txBody>
      </p:sp>
      <p:cxnSp>
        <p:nvCxnSpPr>
          <p:cNvPr id="26" name="Conector recto 25">
            <a:extLst>
              <a:ext uri="{FF2B5EF4-FFF2-40B4-BE49-F238E27FC236}">
                <a16:creationId xmlns:a16="http://schemas.microsoft.com/office/drawing/2014/main" id="{FCB5BD68-F3D5-41DA-9680-CA81A1CBFCB7}"/>
              </a:ext>
            </a:extLst>
          </p:cNvPr>
          <p:cNvCxnSpPr>
            <a:cxnSpLocks/>
          </p:cNvCxnSpPr>
          <p:nvPr/>
        </p:nvCxnSpPr>
        <p:spPr>
          <a:xfrm>
            <a:off x="8125950" y="3035877"/>
            <a:ext cx="3479254" cy="0"/>
          </a:xfrm>
          <a:prstGeom prst="line">
            <a:avLst/>
          </a:prstGeom>
          <a:ln w="254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C1BC23FB-8EF5-4C5F-8FCA-C50B7802A723}"/>
              </a:ext>
            </a:extLst>
          </p:cNvPr>
          <p:cNvSpPr/>
          <p:nvPr/>
        </p:nvSpPr>
        <p:spPr>
          <a:xfrm>
            <a:off x="8377652" y="1859766"/>
            <a:ext cx="2727029" cy="307777"/>
          </a:xfrm>
          <a:prstGeom prst="rect">
            <a:avLst/>
          </a:prstGeom>
        </p:spPr>
        <p:txBody>
          <a:bodyPr wrap="none">
            <a:spAutoFit/>
          </a:bodyPr>
          <a:lstStyle/>
          <a:p>
            <a:r>
              <a:rPr lang="es-ES" b="1" dirty="0">
                <a:latin typeface="Arial Narrow" panose="020B0606020202030204" pitchFamily="34" charset="0"/>
              </a:rPr>
              <a:t>%Avance anual de los últimos años </a:t>
            </a:r>
            <a:endParaRPr lang="es-PE" b="1" dirty="0">
              <a:latin typeface="Arial Narrow" panose="020B0606020202030204" pitchFamily="34" charset="0"/>
            </a:endParaRPr>
          </a:p>
        </p:txBody>
      </p:sp>
      <p:sp>
        <p:nvSpPr>
          <p:cNvPr id="28" name="CuadroTexto 27">
            <a:extLst>
              <a:ext uri="{FF2B5EF4-FFF2-40B4-BE49-F238E27FC236}">
                <a16:creationId xmlns:a16="http://schemas.microsoft.com/office/drawing/2014/main" id="{2C308CD5-DD77-4B3B-B75A-55B39813F846}"/>
              </a:ext>
            </a:extLst>
          </p:cNvPr>
          <p:cNvSpPr txBox="1"/>
          <p:nvPr/>
        </p:nvSpPr>
        <p:spPr>
          <a:xfrm>
            <a:off x="9281016" y="3064155"/>
            <a:ext cx="2187174" cy="276999"/>
          </a:xfrm>
          <a:prstGeom prst="rect">
            <a:avLst/>
          </a:prstGeom>
          <a:noFill/>
        </p:spPr>
        <p:txBody>
          <a:bodyPr wrap="square" rtlCol="0">
            <a:spAutoFit/>
          </a:bodyPr>
          <a:lstStyle/>
          <a:p>
            <a:r>
              <a:rPr lang="es-PE" sz="1100" dirty="0">
                <a:solidFill>
                  <a:schemeClr val="accent2"/>
                </a:solidFill>
              </a:rPr>
              <a:t>Promedio 2016-2020: </a:t>
            </a:r>
            <a:r>
              <a:rPr lang="es-PE" sz="1200" b="1" dirty="0">
                <a:solidFill>
                  <a:schemeClr val="accent2"/>
                </a:solidFill>
              </a:rPr>
              <a:t>35%</a:t>
            </a:r>
            <a:endParaRPr lang="es-PE" sz="1100" b="1" dirty="0">
              <a:solidFill>
                <a:schemeClr val="accent2"/>
              </a:solidFill>
            </a:endParaRPr>
          </a:p>
        </p:txBody>
      </p:sp>
      <p:sp>
        <p:nvSpPr>
          <p:cNvPr id="29" name="Google Shape;102;p14">
            <a:extLst>
              <a:ext uri="{FF2B5EF4-FFF2-40B4-BE49-F238E27FC236}">
                <a16:creationId xmlns:a16="http://schemas.microsoft.com/office/drawing/2014/main" id="{E2FC525E-9340-422C-923B-749F658749EC}"/>
              </a:ext>
            </a:extLst>
          </p:cNvPr>
          <p:cNvSpPr txBox="1"/>
          <p:nvPr/>
        </p:nvSpPr>
        <p:spPr>
          <a:xfrm>
            <a:off x="590963" y="5465880"/>
            <a:ext cx="3229147" cy="21540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800" i="1">
                <a:latin typeface="Calibri" panose="020F0502020204030204" pitchFamily="34" charset="0"/>
                <a:ea typeface="Arial Narrow"/>
                <a:cs typeface="Calibri" panose="020F0502020204030204" pitchFamily="34" charset="0"/>
              </a:defRPr>
            </a:lvl1pPr>
          </a:lstStyle>
          <a:p>
            <a:r>
              <a:rPr lang="es-PE" dirty="0">
                <a:sym typeface="Arial Narrow"/>
              </a:rPr>
              <a:t>Fuente: SEDAPAL, Cuenta General de la República - MEF</a:t>
            </a:r>
            <a:endParaRPr dirty="0"/>
          </a:p>
        </p:txBody>
      </p:sp>
      <p:sp>
        <p:nvSpPr>
          <p:cNvPr id="30" name="Google Shape;102;p14">
            <a:extLst>
              <a:ext uri="{FF2B5EF4-FFF2-40B4-BE49-F238E27FC236}">
                <a16:creationId xmlns:a16="http://schemas.microsoft.com/office/drawing/2014/main" id="{825D3D96-E2CB-447B-B421-A25BB682AF13}"/>
              </a:ext>
            </a:extLst>
          </p:cNvPr>
          <p:cNvSpPr txBox="1"/>
          <p:nvPr/>
        </p:nvSpPr>
        <p:spPr>
          <a:xfrm>
            <a:off x="7875534" y="5022203"/>
            <a:ext cx="3229147" cy="21540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800" i="1">
                <a:latin typeface="Calibri" panose="020F0502020204030204" pitchFamily="34" charset="0"/>
                <a:ea typeface="Arial Narrow"/>
                <a:cs typeface="Calibri" panose="020F0502020204030204" pitchFamily="34" charset="0"/>
              </a:defRPr>
            </a:lvl1pPr>
          </a:lstStyle>
          <a:p>
            <a:r>
              <a:rPr lang="es-ES" dirty="0">
                <a:sym typeface="Arial Narrow"/>
              </a:rPr>
              <a:t>Nota: Con información al 30 de junio del 2022.</a:t>
            </a:r>
            <a:endParaRPr dirty="0"/>
          </a:p>
        </p:txBody>
      </p:sp>
      <p:sp>
        <p:nvSpPr>
          <p:cNvPr id="31" name="TextBox 14">
            <a:extLst>
              <a:ext uri="{FF2B5EF4-FFF2-40B4-BE49-F238E27FC236}">
                <a16:creationId xmlns:a16="http://schemas.microsoft.com/office/drawing/2014/main" id="{BE0FE880-A0B9-4513-8608-B4DA5FA37B71}"/>
              </a:ext>
            </a:extLst>
          </p:cNvPr>
          <p:cNvSpPr txBox="1"/>
          <p:nvPr/>
        </p:nvSpPr>
        <p:spPr>
          <a:xfrm>
            <a:off x="326160" y="887046"/>
            <a:ext cx="4497300" cy="369332"/>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EPS grandes 1</a:t>
            </a:r>
          </a:p>
        </p:txBody>
      </p:sp>
      <p:sp>
        <p:nvSpPr>
          <p:cNvPr id="32" name="Rectángulo: esquinas redondeadas 31">
            <a:extLst>
              <a:ext uri="{FF2B5EF4-FFF2-40B4-BE49-F238E27FC236}">
                <a16:creationId xmlns:a16="http://schemas.microsoft.com/office/drawing/2014/main" id="{A75D17E0-0E38-4D83-8647-46C91BB2B2BA}"/>
              </a:ext>
            </a:extLst>
          </p:cNvPr>
          <p:cNvSpPr/>
          <p:nvPr/>
        </p:nvSpPr>
        <p:spPr>
          <a:xfrm rot="5400000">
            <a:off x="595824" y="107689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27">
            <a:extLst>
              <a:ext uri="{FF2B5EF4-FFF2-40B4-BE49-F238E27FC236}">
                <a16:creationId xmlns:a16="http://schemas.microsoft.com/office/drawing/2014/main" id="{306EA948-C6AE-4FC8-ADF9-6AC77A3CCCD6}"/>
              </a:ext>
            </a:extLst>
          </p:cNvPr>
          <p:cNvSpPr txBox="1"/>
          <p:nvPr/>
        </p:nvSpPr>
        <p:spPr>
          <a:xfrm>
            <a:off x="523015" y="5820589"/>
            <a:ext cx="5567694" cy="523220"/>
          </a:xfrm>
          <a:prstGeom prst="rect">
            <a:avLst/>
          </a:prstGeom>
          <a:noFill/>
        </p:spPr>
        <p:txBody>
          <a:bodyPr wrap="square">
            <a:spAutoFit/>
          </a:bodyPr>
          <a:lstStyle/>
          <a:p>
            <a:r>
              <a:rPr lang="es-MX" sz="1400" b="1" dirty="0">
                <a:latin typeface="Calibri" panose="020F0502020204030204" pitchFamily="34" charset="0"/>
                <a:cs typeface="Calibri" panose="020F0502020204030204" pitchFamily="34" charset="0"/>
              </a:rPr>
              <a:t>Grupo de empresas grandes 1:</a:t>
            </a:r>
          </a:p>
          <a:p>
            <a:r>
              <a:rPr lang="es-MX" sz="1400" dirty="0">
                <a:latin typeface="Calibri" panose="020F0502020204030204" pitchFamily="34" charset="0"/>
                <a:cs typeface="Calibri" panose="020F0502020204030204" pitchFamily="34" charset="0"/>
              </a:rPr>
              <a:t>SEDAPAR S.A. , SEDALIB S.A., EPS Grau S.A, EPSEL S.A.</a:t>
            </a:r>
            <a:endParaRPr lang="es-PE"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94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Google Shape;578;p18">
            <a:extLst>
              <a:ext uri="{FF2B5EF4-FFF2-40B4-BE49-F238E27FC236}">
                <a16:creationId xmlns:a16="http://schemas.microsoft.com/office/drawing/2014/main" id="{7E3B6049-3FC7-41C7-BC8C-D42980A1B4DE}"/>
              </a:ext>
            </a:extLst>
          </p:cNvPr>
          <p:cNvSpPr txBox="1"/>
          <p:nvPr/>
        </p:nvSpPr>
        <p:spPr>
          <a:xfrm>
            <a:off x="326160" y="450224"/>
            <a:ext cx="11477544"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Evolución de inversiones programadas y ejecutadas </a:t>
            </a:r>
          </a:p>
        </p:txBody>
      </p:sp>
      <p:sp>
        <p:nvSpPr>
          <p:cNvPr id="32" name="TextBox 14">
            <a:extLst>
              <a:ext uri="{FF2B5EF4-FFF2-40B4-BE49-F238E27FC236}">
                <a16:creationId xmlns:a16="http://schemas.microsoft.com/office/drawing/2014/main" id="{33CFACA0-28A6-4258-9266-5D351BD04709}"/>
              </a:ext>
            </a:extLst>
          </p:cNvPr>
          <p:cNvSpPr txBox="1"/>
          <p:nvPr/>
        </p:nvSpPr>
        <p:spPr>
          <a:xfrm>
            <a:off x="326160" y="887046"/>
            <a:ext cx="4497300" cy="369332"/>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EPS medianas</a:t>
            </a:r>
          </a:p>
        </p:txBody>
      </p:sp>
      <p:sp>
        <p:nvSpPr>
          <p:cNvPr id="33" name="Rectángulo: esquinas redondeadas 32">
            <a:extLst>
              <a:ext uri="{FF2B5EF4-FFF2-40B4-BE49-F238E27FC236}">
                <a16:creationId xmlns:a16="http://schemas.microsoft.com/office/drawing/2014/main" id="{F5DB4918-B24F-4A24-9E08-9F69F816BA74}"/>
              </a:ext>
            </a:extLst>
          </p:cNvPr>
          <p:cNvSpPr/>
          <p:nvPr/>
        </p:nvSpPr>
        <p:spPr>
          <a:xfrm rot="5400000">
            <a:off x="595824" y="107689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n 13">
            <a:extLst>
              <a:ext uri="{FF2B5EF4-FFF2-40B4-BE49-F238E27FC236}">
                <a16:creationId xmlns:a16="http://schemas.microsoft.com/office/drawing/2014/main" id="{88FB4BC1-4AE9-4373-B6C1-AB5518603E85}"/>
              </a:ext>
            </a:extLst>
          </p:cNvPr>
          <p:cNvPicPr>
            <a:picLocks noChangeAspect="1"/>
          </p:cNvPicPr>
          <p:nvPr/>
        </p:nvPicPr>
        <p:blipFill>
          <a:blip r:embed="rId2"/>
          <a:stretch>
            <a:fillRect/>
          </a:stretch>
        </p:blipFill>
        <p:spPr>
          <a:xfrm>
            <a:off x="7883514" y="2188325"/>
            <a:ext cx="4014809" cy="2408886"/>
          </a:xfrm>
          <a:prstGeom prst="rect">
            <a:avLst/>
          </a:prstGeom>
        </p:spPr>
      </p:pic>
      <p:pic>
        <p:nvPicPr>
          <p:cNvPr id="15" name="Imagen 14">
            <a:extLst>
              <a:ext uri="{FF2B5EF4-FFF2-40B4-BE49-F238E27FC236}">
                <a16:creationId xmlns:a16="http://schemas.microsoft.com/office/drawing/2014/main" id="{C57C739E-DF4F-42FF-87F4-6708F13F5ECF}"/>
              </a:ext>
            </a:extLst>
          </p:cNvPr>
          <p:cNvPicPr>
            <a:picLocks noChangeAspect="1"/>
          </p:cNvPicPr>
          <p:nvPr/>
        </p:nvPicPr>
        <p:blipFill>
          <a:blip r:embed="rId3"/>
          <a:stretch>
            <a:fillRect/>
          </a:stretch>
        </p:blipFill>
        <p:spPr>
          <a:xfrm>
            <a:off x="458537" y="1693373"/>
            <a:ext cx="6815919" cy="3798137"/>
          </a:xfrm>
          <a:prstGeom prst="rect">
            <a:avLst/>
          </a:prstGeom>
        </p:spPr>
      </p:pic>
      <p:sp>
        <p:nvSpPr>
          <p:cNvPr id="16" name="Google Shape;102;p14">
            <a:extLst>
              <a:ext uri="{FF2B5EF4-FFF2-40B4-BE49-F238E27FC236}">
                <a16:creationId xmlns:a16="http://schemas.microsoft.com/office/drawing/2014/main" id="{28D156EE-0317-4806-BCCA-573BD0A7066B}"/>
              </a:ext>
            </a:extLst>
          </p:cNvPr>
          <p:cNvSpPr txBox="1"/>
          <p:nvPr/>
        </p:nvSpPr>
        <p:spPr>
          <a:xfrm>
            <a:off x="590963" y="6418465"/>
            <a:ext cx="32291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Fuente: SEDAPAL, Cuenta General de la República - MEF</a:t>
            </a:r>
            <a:endParaRPr dirty="0"/>
          </a:p>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Elaboración: DRT</a:t>
            </a:r>
            <a:endParaRPr dirty="0"/>
          </a:p>
        </p:txBody>
      </p:sp>
      <p:sp>
        <p:nvSpPr>
          <p:cNvPr id="26" name="Flecha: curvada hacia la izquierda 25">
            <a:extLst>
              <a:ext uri="{FF2B5EF4-FFF2-40B4-BE49-F238E27FC236}">
                <a16:creationId xmlns:a16="http://schemas.microsoft.com/office/drawing/2014/main" id="{6CA13815-8F42-4700-8D0A-CDCC5BBE8FFB}"/>
              </a:ext>
            </a:extLst>
          </p:cNvPr>
          <p:cNvSpPr/>
          <p:nvPr/>
        </p:nvSpPr>
        <p:spPr>
          <a:xfrm rot="16420419">
            <a:off x="6505454" y="2064621"/>
            <a:ext cx="171450" cy="407545"/>
          </a:xfrm>
          <a:prstGeom prst="curvedLeftArrow">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27" name="CuadroTexto 26">
            <a:extLst>
              <a:ext uri="{FF2B5EF4-FFF2-40B4-BE49-F238E27FC236}">
                <a16:creationId xmlns:a16="http://schemas.microsoft.com/office/drawing/2014/main" id="{BCC56DBA-8FEC-431F-8DB8-DF2FFD21E0ED}"/>
              </a:ext>
            </a:extLst>
          </p:cNvPr>
          <p:cNvSpPr txBox="1"/>
          <p:nvPr/>
        </p:nvSpPr>
        <p:spPr>
          <a:xfrm>
            <a:off x="6319309" y="1880548"/>
            <a:ext cx="543739" cy="307777"/>
          </a:xfrm>
          <a:prstGeom prst="rect">
            <a:avLst/>
          </a:prstGeom>
          <a:noFill/>
        </p:spPr>
        <p:txBody>
          <a:bodyPr wrap="none" rtlCol="0">
            <a:spAutoFit/>
          </a:bodyPr>
          <a:lstStyle/>
          <a:p>
            <a:r>
              <a:rPr lang="es-PE" b="1" dirty="0">
                <a:solidFill>
                  <a:schemeClr val="accent5"/>
                </a:solidFill>
              </a:rPr>
              <a:t>28%</a:t>
            </a:r>
          </a:p>
        </p:txBody>
      </p:sp>
      <p:cxnSp>
        <p:nvCxnSpPr>
          <p:cNvPr id="28" name="Conector recto 27">
            <a:extLst>
              <a:ext uri="{FF2B5EF4-FFF2-40B4-BE49-F238E27FC236}">
                <a16:creationId xmlns:a16="http://schemas.microsoft.com/office/drawing/2014/main" id="{FF78E1DE-1DFB-4990-AF59-EBCC5906FAF6}"/>
              </a:ext>
            </a:extLst>
          </p:cNvPr>
          <p:cNvCxnSpPr>
            <a:cxnSpLocks/>
          </p:cNvCxnSpPr>
          <p:nvPr/>
        </p:nvCxnSpPr>
        <p:spPr>
          <a:xfrm>
            <a:off x="8169505" y="3392768"/>
            <a:ext cx="3682100" cy="0"/>
          </a:xfrm>
          <a:prstGeom prst="line">
            <a:avLst/>
          </a:prstGeom>
          <a:ln w="254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9" name="Rectángulo 28">
            <a:extLst>
              <a:ext uri="{FF2B5EF4-FFF2-40B4-BE49-F238E27FC236}">
                <a16:creationId xmlns:a16="http://schemas.microsoft.com/office/drawing/2014/main" id="{3CF44DF5-3CCA-4A6D-B46D-B9DC6F1A01F6}"/>
              </a:ext>
            </a:extLst>
          </p:cNvPr>
          <p:cNvSpPr/>
          <p:nvPr/>
        </p:nvSpPr>
        <p:spPr>
          <a:xfrm>
            <a:off x="8606252" y="1814046"/>
            <a:ext cx="2727029" cy="307777"/>
          </a:xfrm>
          <a:prstGeom prst="rect">
            <a:avLst/>
          </a:prstGeom>
        </p:spPr>
        <p:txBody>
          <a:bodyPr wrap="none">
            <a:spAutoFit/>
          </a:bodyPr>
          <a:lstStyle/>
          <a:p>
            <a:r>
              <a:rPr lang="es-ES" b="1" dirty="0">
                <a:latin typeface="Arial Narrow" panose="020B0606020202030204" pitchFamily="34" charset="0"/>
              </a:rPr>
              <a:t>%Avance anual de los últimos años </a:t>
            </a:r>
            <a:endParaRPr lang="es-PE" b="1" dirty="0">
              <a:latin typeface="Arial Narrow" panose="020B0606020202030204" pitchFamily="34" charset="0"/>
            </a:endParaRPr>
          </a:p>
        </p:txBody>
      </p:sp>
      <p:sp>
        <p:nvSpPr>
          <p:cNvPr id="30" name="CuadroTexto 29">
            <a:extLst>
              <a:ext uri="{FF2B5EF4-FFF2-40B4-BE49-F238E27FC236}">
                <a16:creationId xmlns:a16="http://schemas.microsoft.com/office/drawing/2014/main" id="{66849012-B89E-45EB-9D76-DDE7D2EE762C}"/>
              </a:ext>
            </a:extLst>
          </p:cNvPr>
          <p:cNvSpPr txBox="1"/>
          <p:nvPr/>
        </p:nvSpPr>
        <p:spPr>
          <a:xfrm>
            <a:off x="9391240" y="2830739"/>
            <a:ext cx="1942041" cy="276999"/>
          </a:xfrm>
          <a:prstGeom prst="rect">
            <a:avLst/>
          </a:prstGeom>
          <a:noFill/>
        </p:spPr>
        <p:txBody>
          <a:bodyPr wrap="square" rtlCol="0">
            <a:spAutoFit/>
          </a:bodyPr>
          <a:lstStyle/>
          <a:p>
            <a:r>
              <a:rPr lang="es-PE" sz="1100" dirty="0">
                <a:solidFill>
                  <a:schemeClr val="accent2"/>
                </a:solidFill>
              </a:rPr>
              <a:t>Promedio 2016-2020: </a:t>
            </a:r>
            <a:r>
              <a:rPr lang="es-PE" sz="1200" b="1" dirty="0">
                <a:solidFill>
                  <a:schemeClr val="accent2"/>
                </a:solidFill>
              </a:rPr>
              <a:t>34%</a:t>
            </a:r>
            <a:endParaRPr lang="es-PE" sz="1100" b="1" dirty="0">
              <a:solidFill>
                <a:schemeClr val="accent2"/>
              </a:solidFill>
            </a:endParaRPr>
          </a:p>
        </p:txBody>
      </p:sp>
      <p:sp>
        <p:nvSpPr>
          <p:cNvPr id="34" name="Google Shape;102;p14">
            <a:extLst>
              <a:ext uri="{FF2B5EF4-FFF2-40B4-BE49-F238E27FC236}">
                <a16:creationId xmlns:a16="http://schemas.microsoft.com/office/drawing/2014/main" id="{E3110064-E5BF-4092-91AC-229577C07D39}"/>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35" name="TextBox 27">
            <a:extLst>
              <a:ext uri="{FF2B5EF4-FFF2-40B4-BE49-F238E27FC236}">
                <a16:creationId xmlns:a16="http://schemas.microsoft.com/office/drawing/2014/main" id="{03B8BD01-78AE-44AF-98B7-E781DD654C8D}"/>
              </a:ext>
            </a:extLst>
          </p:cNvPr>
          <p:cNvSpPr txBox="1"/>
          <p:nvPr/>
        </p:nvSpPr>
        <p:spPr>
          <a:xfrm>
            <a:off x="523014" y="5415103"/>
            <a:ext cx="7272245" cy="861774"/>
          </a:xfrm>
          <a:prstGeom prst="rect">
            <a:avLst/>
          </a:prstGeom>
          <a:noFill/>
        </p:spPr>
        <p:txBody>
          <a:bodyPr wrap="square">
            <a:spAutoFit/>
          </a:bodyPr>
          <a:lstStyle/>
          <a:p>
            <a:r>
              <a:rPr lang="es-MX" sz="1400" b="1" dirty="0">
                <a:latin typeface="Calibri" panose="020F0502020204030204" pitchFamily="34" charset="0"/>
                <a:cs typeface="Calibri" panose="020F0502020204030204" pitchFamily="34" charset="0"/>
              </a:rPr>
              <a:t>Grupo de empresas medianas:</a:t>
            </a:r>
          </a:p>
          <a:p>
            <a:r>
              <a:rPr lang="pt-BR" sz="1200" dirty="0">
                <a:latin typeface="Calibri" panose="020F0502020204030204" pitchFamily="34" charset="0"/>
                <a:cs typeface="Calibri" panose="020F0502020204030204" pitchFamily="34" charset="0"/>
              </a:rPr>
              <a:t>EMAPACOP S.A., EMAPISCO S.A., EPS EMAPAT S.A. , EPSSSC S.A., EPS MOYOBAMBA S.A., EPS MOQUEGUA S.A., EMAPA HUARAL S.A, EPS AGUAS DE LIMA NORTE S.A., EPS ILO S.A., EPS CHAVIN S.A., EPS BARRANCA S.A., EPS EMPSSAPAL  S.A., EPS MUNICIPAL MANTARO S.A., EPS EMUSAP ABANCAY S.A.C., EPS MARAÑON S.A.</a:t>
            </a:r>
          </a:p>
        </p:txBody>
      </p:sp>
    </p:spTree>
    <p:extLst>
      <p:ext uri="{BB962C8B-B14F-4D97-AF65-F5344CB8AC3E}">
        <p14:creationId xmlns:p14="http://schemas.microsoft.com/office/powerpoint/2010/main" val="2392989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52"/>
        <p:cNvGrpSpPr/>
        <p:nvPr/>
      </p:nvGrpSpPr>
      <p:grpSpPr>
        <a:xfrm>
          <a:off x="0" y="0"/>
          <a:ext cx="0" cy="0"/>
          <a:chOff x="0" y="0"/>
          <a:chExt cx="0" cy="0"/>
        </a:xfrm>
      </p:grpSpPr>
      <p:pic>
        <p:nvPicPr>
          <p:cNvPr id="8" name="Imagen 7">
            <a:extLst>
              <a:ext uri="{FF2B5EF4-FFF2-40B4-BE49-F238E27FC236}">
                <a16:creationId xmlns:a16="http://schemas.microsoft.com/office/drawing/2014/main" id="{49A73C85-E479-DDB9-A735-1A0AED0C49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150"/>
            <a:ext cx="4359193" cy="6743700"/>
          </a:xfrm>
          <a:prstGeom prst="rect">
            <a:avLst/>
          </a:prstGeom>
        </p:spPr>
      </p:pic>
      <p:sp>
        <p:nvSpPr>
          <p:cNvPr id="9" name="Rectángulo 8">
            <a:extLst>
              <a:ext uri="{FF2B5EF4-FFF2-40B4-BE49-F238E27FC236}">
                <a16:creationId xmlns:a16="http://schemas.microsoft.com/office/drawing/2014/main" id="{4F73EF49-2177-500F-0486-DA9B748C6907}"/>
              </a:ext>
            </a:extLst>
          </p:cNvPr>
          <p:cNvSpPr/>
          <p:nvPr/>
        </p:nvSpPr>
        <p:spPr>
          <a:xfrm>
            <a:off x="1902376" y="57150"/>
            <a:ext cx="3344873" cy="6743700"/>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Google Shape;289;g1324917cc40_0_1">
            <a:extLst>
              <a:ext uri="{FF2B5EF4-FFF2-40B4-BE49-F238E27FC236}">
                <a16:creationId xmlns:a16="http://schemas.microsoft.com/office/drawing/2014/main" id="{1F70EE54-7F10-154A-94BA-168AFA384058}"/>
              </a:ext>
            </a:extLst>
          </p:cNvPr>
          <p:cNvSpPr txBox="1"/>
          <p:nvPr/>
        </p:nvSpPr>
        <p:spPr>
          <a:xfrm>
            <a:off x="488750" y="5484866"/>
            <a:ext cx="6945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PE" sz="3600" b="1" i="0" u="none" strike="noStrike" cap="none" dirty="0">
                <a:solidFill>
                  <a:schemeClr val="bg1"/>
                </a:solidFill>
                <a:latin typeface="Calibri"/>
                <a:ea typeface="Calibri"/>
                <a:cs typeface="Calibri"/>
                <a:sym typeface="Calibri"/>
              </a:rPr>
              <a:t>Introducción</a:t>
            </a:r>
            <a:endParaRPr sz="3600" b="1" i="0" u="none" strike="noStrike" cap="none" dirty="0">
              <a:solidFill>
                <a:schemeClr val="bg1"/>
              </a:solidFill>
              <a:latin typeface="Calibri"/>
              <a:ea typeface="Calibri"/>
              <a:cs typeface="Calibri"/>
              <a:sym typeface="Calibri"/>
            </a:endParaRPr>
          </a:p>
        </p:txBody>
      </p:sp>
      <p:sp>
        <p:nvSpPr>
          <p:cNvPr id="20" name="Google Shape;291;g1324917cc40_0_1">
            <a:extLst>
              <a:ext uri="{FF2B5EF4-FFF2-40B4-BE49-F238E27FC236}">
                <a16:creationId xmlns:a16="http://schemas.microsoft.com/office/drawing/2014/main" id="{C8B11C0D-FFE9-E741-8ECD-1DDB4C35EAC7}"/>
              </a:ext>
            </a:extLst>
          </p:cNvPr>
          <p:cNvSpPr/>
          <p:nvPr/>
        </p:nvSpPr>
        <p:spPr>
          <a:xfrm>
            <a:off x="596221" y="6232416"/>
            <a:ext cx="603000" cy="345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bg1"/>
              </a:solidFill>
              <a:latin typeface="Arial"/>
              <a:ea typeface="Arial"/>
              <a:cs typeface="Arial"/>
              <a:sym typeface="Arial"/>
            </a:endParaRPr>
          </a:p>
        </p:txBody>
      </p:sp>
      <p:sp>
        <p:nvSpPr>
          <p:cNvPr id="21" name="Rectángulo redondeado 5">
            <a:extLst>
              <a:ext uri="{FF2B5EF4-FFF2-40B4-BE49-F238E27FC236}">
                <a16:creationId xmlns:a16="http://schemas.microsoft.com/office/drawing/2014/main" id="{64250EEE-EB6E-0D4A-AE38-A72F12A9EB57}"/>
              </a:ext>
            </a:extLst>
          </p:cNvPr>
          <p:cNvSpPr/>
          <p:nvPr/>
        </p:nvSpPr>
        <p:spPr>
          <a:xfrm>
            <a:off x="6347767" y="582044"/>
            <a:ext cx="906957" cy="906957"/>
          </a:xfrm>
          <a:prstGeom prst="roundRect">
            <a:avLst/>
          </a:prstGeom>
          <a:solidFill>
            <a:srgbClr val="003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a:latin typeface="Quicksand Light" pitchFamily="2" charset="77"/>
                <a:cs typeface="Calibri" panose="020F0502020204030204" pitchFamily="34" charset="0"/>
              </a:rPr>
              <a:t>01</a:t>
            </a:r>
          </a:p>
        </p:txBody>
      </p:sp>
      <p:sp>
        <p:nvSpPr>
          <p:cNvPr id="22" name="Rectángulo redondeado 6">
            <a:extLst>
              <a:ext uri="{FF2B5EF4-FFF2-40B4-BE49-F238E27FC236}">
                <a16:creationId xmlns:a16="http://schemas.microsoft.com/office/drawing/2014/main" id="{1C0A38B1-BD7C-594A-9D95-952EC22ECC08}"/>
              </a:ext>
            </a:extLst>
          </p:cNvPr>
          <p:cNvSpPr/>
          <p:nvPr/>
        </p:nvSpPr>
        <p:spPr>
          <a:xfrm>
            <a:off x="6347767" y="1537627"/>
            <a:ext cx="906957" cy="906957"/>
          </a:xfrm>
          <a:prstGeom prst="roundRect">
            <a:avLst/>
          </a:prstGeom>
          <a:solidFill>
            <a:srgbClr val="004F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3200" dirty="0">
                <a:latin typeface="Quicksand Light" pitchFamily="2" charset="77"/>
                <a:cs typeface="Calibri" panose="020F0502020204030204" pitchFamily="34" charset="0"/>
              </a:rPr>
              <a:t>02</a:t>
            </a:r>
          </a:p>
        </p:txBody>
      </p:sp>
      <p:sp>
        <p:nvSpPr>
          <p:cNvPr id="23" name="Rectángulo redondeado 7">
            <a:extLst>
              <a:ext uri="{FF2B5EF4-FFF2-40B4-BE49-F238E27FC236}">
                <a16:creationId xmlns:a16="http://schemas.microsoft.com/office/drawing/2014/main" id="{2ED819A8-B5E9-CA4A-82F0-62E40F7C9C7D}"/>
              </a:ext>
            </a:extLst>
          </p:cNvPr>
          <p:cNvSpPr/>
          <p:nvPr/>
        </p:nvSpPr>
        <p:spPr>
          <a:xfrm>
            <a:off x="6347767" y="2493210"/>
            <a:ext cx="906957" cy="9069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3200" dirty="0">
                <a:latin typeface="Quicksand Light" pitchFamily="2" charset="77"/>
                <a:cs typeface="Calibri" panose="020F0502020204030204" pitchFamily="34" charset="0"/>
              </a:rPr>
              <a:t>03</a:t>
            </a:r>
          </a:p>
        </p:txBody>
      </p:sp>
      <p:sp>
        <p:nvSpPr>
          <p:cNvPr id="24" name="Rectángulo redondeado 8">
            <a:extLst>
              <a:ext uri="{FF2B5EF4-FFF2-40B4-BE49-F238E27FC236}">
                <a16:creationId xmlns:a16="http://schemas.microsoft.com/office/drawing/2014/main" id="{9B3BB5EF-F6CD-EF46-A6F7-C9516BB3DF2D}"/>
              </a:ext>
            </a:extLst>
          </p:cNvPr>
          <p:cNvSpPr/>
          <p:nvPr/>
        </p:nvSpPr>
        <p:spPr>
          <a:xfrm>
            <a:off x="6347767" y="3448793"/>
            <a:ext cx="906957" cy="906957"/>
          </a:xfrm>
          <a:prstGeom prst="roundRect">
            <a:avLst/>
          </a:prstGeom>
          <a:solidFill>
            <a:srgbClr val="3F96D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3200" dirty="0">
                <a:latin typeface="Quicksand Light" pitchFamily="2" charset="77"/>
                <a:cs typeface="Calibri" panose="020F0502020204030204" pitchFamily="34" charset="0"/>
              </a:rPr>
              <a:t>04</a:t>
            </a:r>
          </a:p>
        </p:txBody>
      </p:sp>
      <p:sp>
        <p:nvSpPr>
          <p:cNvPr id="25" name="Google Shape;147;g594e923712_0_112">
            <a:extLst>
              <a:ext uri="{FF2B5EF4-FFF2-40B4-BE49-F238E27FC236}">
                <a16:creationId xmlns:a16="http://schemas.microsoft.com/office/drawing/2014/main" id="{1804108A-7BFA-FC4D-8B0D-103853900382}"/>
              </a:ext>
            </a:extLst>
          </p:cNvPr>
          <p:cNvSpPr txBox="1"/>
          <p:nvPr/>
        </p:nvSpPr>
        <p:spPr>
          <a:xfrm>
            <a:off x="7392258" y="729250"/>
            <a:ext cx="2795974" cy="43729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1500"/>
            </a:pPr>
            <a: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Servicios de saneamiento en el ámbito urbano y rural</a:t>
            </a:r>
            <a:endParaRPr lang="es-ES" sz="1800" dirty="0">
              <a:latin typeface="Calibri" panose="020F0502020204030204" pitchFamily="34" charset="0"/>
              <a:cs typeface="Calibri" panose="020F0502020204030204" pitchFamily="34" charset="0"/>
            </a:endParaRPr>
          </a:p>
        </p:txBody>
      </p:sp>
      <p:sp>
        <p:nvSpPr>
          <p:cNvPr id="26" name="Google Shape;147;g594e923712_0_112">
            <a:extLst>
              <a:ext uri="{FF2B5EF4-FFF2-40B4-BE49-F238E27FC236}">
                <a16:creationId xmlns:a16="http://schemas.microsoft.com/office/drawing/2014/main" id="{357EBCA3-CE1D-E74A-9DA0-2630867B228D}"/>
              </a:ext>
            </a:extLst>
          </p:cNvPr>
          <p:cNvSpPr txBox="1"/>
          <p:nvPr/>
        </p:nvSpPr>
        <p:spPr>
          <a:xfrm>
            <a:off x="7392258" y="1638363"/>
            <a:ext cx="2477409" cy="3698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1600">
                <a:solidFill>
                  <a:srgbClr val="0070C0"/>
                </a:solidFill>
                <a:latin typeface="Calibri" panose="020F0502020204030204" pitchFamily="34" charset="0"/>
                <a:ea typeface="Roboto" panose="02000000000000000000" pitchFamily="2" charset="0"/>
                <a:cs typeface="Calibri" panose="020F0502020204030204" pitchFamily="34" charset="0"/>
              </a:defRPr>
            </a:lvl1pPr>
          </a:lstStyle>
          <a:p>
            <a:pPr marR="0" lvl="0" algn="l" rtl="0">
              <a:lnSpc>
                <a:spcPct val="100000"/>
              </a:lnSpc>
              <a:spcBef>
                <a:spcPts val="0"/>
              </a:spcBef>
              <a:spcAft>
                <a:spcPts val="0"/>
              </a:spcAft>
              <a:buClr>
                <a:srgbClr val="000000"/>
              </a:buClr>
              <a:buSzPts val="1500"/>
            </a:pPr>
            <a: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Sunass: </a:t>
            </a:r>
            <a:b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br>
            <a: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Funciones y estrategia</a:t>
            </a:r>
            <a:endParaRPr lang="es-ES" sz="1800" dirty="0">
              <a:latin typeface="Calibri" panose="020F0502020204030204" pitchFamily="34" charset="0"/>
              <a:cs typeface="Calibri" panose="020F0502020204030204" pitchFamily="34" charset="0"/>
            </a:endParaRPr>
          </a:p>
          <a:p>
            <a:endParaRPr lang="es-PE" sz="1800" dirty="0">
              <a:sym typeface="Calibri"/>
            </a:endParaRPr>
          </a:p>
        </p:txBody>
      </p:sp>
      <p:sp>
        <p:nvSpPr>
          <p:cNvPr id="27" name="Google Shape;147;g594e923712_0_112">
            <a:extLst>
              <a:ext uri="{FF2B5EF4-FFF2-40B4-BE49-F238E27FC236}">
                <a16:creationId xmlns:a16="http://schemas.microsoft.com/office/drawing/2014/main" id="{F086FBC4-A1EA-B94E-9679-D8D25DA68D02}"/>
              </a:ext>
            </a:extLst>
          </p:cNvPr>
          <p:cNvSpPr txBox="1"/>
          <p:nvPr/>
        </p:nvSpPr>
        <p:spPr>
          <a:xfrm>
            <a:off x="7392258" y="2672492"/>
            <a:ext cx="2329925" cy="3121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1600">
                <a:solidFill>
                  <a:srgbClr val="0070C0"/>
                </a:solidFill>
                <a:latin typeface="Calibri" panose="020F0502020204030204" pitchFamily="34" charset="0"/>
                <a:ea typeface="Roboto" panose="02000000000000000000" pitchFamily="2" charset="0"/>
                <a:cs typeface="Calibri" panose="020F0502020204030204" pitchFamily="34" charset="0"/>
              </a:defRPr>
            </a:lvl1pPr>
          </a:lstStyle>
          <a:p>
            <a:pPr marR="0" lvl="0" algn="l" rtl="0">
              <a:lnSpc>
                <a:spcPct val="100000"/>
              </a:lnSpc>
              <a:spcBef>
                <a:spcPts val="0"/>
              </a:spcBef>
              <a:spcAft>
                <a:spcPts val="0"/>
              </a:spcAft>
              <a:buClr>
                <a:srgbClr val="000000"/>
              </a:buClr>
              <a:buSzPts val="1500"/>
            </a:pPr>
            <a: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Efectos del acceso al saneamiento</a:t>
            </a:r>
          </a:p>
        </p:txBody>
      </p:sp>
      <p:sp>
        <p:nvSpPr>
          <p:cNvPr id="28" name="Google Shape;147;g594e923712_0_112">
            <a:extLst>
              <a:ext uri="{FF2B5EF4-FFF2-40B4-BE49-F238E27FC236}">
                <a16:creationId xmlns:a16="http://schemas.microsoft.com/office/drawing/2014/main" id="{58FB730E-E229-1D42-8D7D-680E3882A9B0}"/>
              </a:ext>
            </a:extLst>
          </p:cNvPr>
          <p:cNvSpPr txBox="1"/>
          <p:nvPr/>
        </p:nvSpPr>
        <p:spPr>
          <a:xfrm>
            <a:off x="7392258" y="3644318"/>
            <a:ext cx="1764759" cy="3648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1600">
                <a:solidFill>
                  <a:srgbClr val="0070C0"/>
                </a:solidFill>
                <a:latin typeface="Calibri" panose="020F0502020204030204" pitchFamily="34" charset="0"/>
                <a:ea typeface="Roboto" panose="02000000000000000000" pitchFamily="2" charset="0"/>
                <a:cs typeface="Calibri" panose="020F0502020204030204" pitchFamily="34" charset="0"/>
              </a:defRPr>
            </a:lvl1pPr>
          </a:lstStyle>
          <a:p>
            <a:pPr marR="0" lvl="0" algn="l" rtl="0">
              <a:lnSpc>
                <a:spcPct val="100000"/>
              </a:lnSpc>
              <a:spcBef>
                <a:spcPts val="0"/>
              </a:spcBef>
              <a:spcAft>
                <a:spcPts val="0"/>
              </a:spcAft>
              <a:buClr>
                <a:srgbClr val="000000"/>
              </a:buClr>
              <a:buSzPts val="1500"/>
            </a:pPr>
            <a: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Seguimiento a inversiones</a:t>
            </a:r>
            <a:endParaRPr lang="es-ES" sz="1800" dirty="0">
              <a:latin typeface="Calibri" panose="020F0502020204030204" pitchFamily="34" charset="0"/>
              <a:cs typeface="Calibri" panose="020F0502020204030204" pitchFamily="34" charset="0"/>
            </a:endParaRPr>
          </a:p>
        </p:txBody>
      </p:sp>
      <p:sp>
        <p:nvSpPr>
          <p:cNvPr id="15" name="Rectángulo redondeado 8">
            <a:extLst>
              <a:ext uri="{FF2B5EF4-FFF2-40B4-BE49-F238E27FC236}">
                <a16:creationId xmlns:a16="http://schemas.microsoft.com/office/drawing/2014/main" id="{3D7425EE-A549-4894-A6D3-44B8CF836C1A}"/>
              </a:ext>
            </a:extLst>
          </p:cNvPr>
          <p:cNvSpPr/>
          <p:nvPr/>
        </p:nvSpPr>
        <p:spPr>
          <a:xfrm>
            <a:off x="6347767" y="4404376"/>
            <a:ext cx="906957" cy="906957"/>
          </a:xfrm>
          <a:prstGeom prst="roundRect">
            <a:avLst/>
          </a:prstGeom>
          <a:solidFill>
            <a:srgbClr val="006F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3200" dirty="0">
                <a:latin typeface="Quicksand Light" pitchFamily="2" charset="77"/>
                <a:cs typeface="Calibri" panose="020F0502020204030204" pitchFamily="34" charset="0"/>
              </a:rPr>
              <a:t>05</a:t>
            </a:r>
          </a:p>
        </p:txBody>
      </p:sp>
      <p:sp>
        <p:nvSpPr>
          <p:cNvPr id="16" name="Google Shape;147;g594e923712_0_112">
            <a:extLst>
              <a:ext uri="{FF2B5EF4-FFF2-40B4-BE49-F238E27FC236}">
                <a16:creationId xmlns:a16="http://schemas.microsoft.com/office/drawing/2014/main" id="{B2268988-437F-4827-8FDD-562A9ED5DBBF}"/>
              </a:ext>
            </a:extLst>
          </p:cNvPr>
          <p:cNvSpPr txBox="1"/>
          <p:nvPr/>
        </p:nvSpPr>
        <p:spPr>
          <a:xfrm>
            <a:off x="7392258" y="4599901"/>
            <a:ext cx="1764759" cy="3648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1600">
                <a:solidFill>
                  <a:srgbClr val="0070C0"/>
                </a:solidFill>
                <a:latin typeface="Calibri" panose="020F0502020204030204" pitchFamily="34" charset="0"/>
                <a:ea typeface="Roboto" panose="02000000000000000000" pitchFamily="2" charset="0"/>
                <a:cs typeface="Calibri" panose="020F0502020204030204" pitchFamily="34" charset="0"/>
              </a:defRPr>
            </a:lvl1pPr>
          </a:lstStyle>
          <a:p>
            <a:pPr marR="0" lvl="0" algn="l" rtl="0">
              <a:lnSpc>
                <a:spcPct val="100000"/>
              </a:lnSpc>
              <a:spcBef>
                <a:spcPts val="0"/>
              </a:spcBef>
              <a:spcAft>
                <a:spcPts val="0"/>
              </a:spcAft>
              <a:buClr>
                <a:srgbClr val="000000"/>
              </a:buClr>
              <a:buSzPts val="1500"/>
            </a:pPr>
            <a: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Buen gobierno corporativo</a:t>
            </a:r>
            <a:endParaRPr lang="es-ES" sz="1800" dirty="0">
              <a:latin typeface="Calibri" panose="020F0502020204030204" pitchFamily="34" charset="0"/>
              <a:cs typeface="Calibri" panose="020F0502020204030204" pitchFamily="34" charset="0"/>
            </a:endParaRPr>
          </a:p>
        </p:txBody>
      </p:sp>
      <p:sp>
        <p:nvSpPr>
          <p:cNvPr id="17" name="Rectángulo redondeado 8">
            <a:extLst>
              <a:ext uri="{FF2B5EF4-FFF2-40B4-BE49-F238E27FC236}">
                <a16:creationId xmlns:a16="http://schemas.microsoft.com/office/drawing/2014/main" id="{63036F09-94EE-46D4-BFFB-A78568E07FE2}"/>
              </a:ext>
            </a:extLst>
          </p:cNvPr>
          <p:cNvSpPr/>
          <p:nvPr/>
        </p:nvSpPr>
        <p:spPr>
          <a:xfrm>
            <a:off x="6347767" y="5359959"/>
            <a:ext cx="906957" cy="906957"/>
          </a:xfrm>
          <a:prstGeom prst="roundRect">
            <a:avLst/>
          </a:prstGeom>
          <a:solidFill>
            <a:srgbClr val="0E47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PE" sz="3200" dirty="0">
                <a:latin typeface="Quicksand Light" pitchFamily="2" charset="77"/>
                <a:cs typeface="Calibri" panose="020F0502020204030204" pitchFamily="34" charset="0"/>
              </a:rPr>
              <a:t>06</a:t>
            </a:r>
          </a:p>
        </p:txBody>
      </p:sp>
      <p:sp>
        <p:nvSpPr>
          <p:cNvPr id="18" name="Google Shape;147;g594e923712_0_112">
            <a:extLst>
              <a:ext uri="{FF2B5EF4-FFF2-40B4-BE49-F238E27FC236}">
                <a16:creationId xmlns:a16="http://schemas.microsoft.com/office/drawing/2014/main" id="{263AF4AD-1B5D-4439-8BAD-DCAD1AC4A307}"/>
              </a:ext>
            </a:extLst>
          </p:cNvPr>
          <p:cNvSpPr txBox="1"/>
          <p:nvPr/>
        </p:nvSpPr>
        <p:spPr>
          <a:xfrm>
            <a:off x="7392258" y="5555484"/>
            <a:ext cx="2058683" cy="36487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defRPr sz="1600">
                <a:solidFill>
                  <a:srgbClr val="0070C0"/>
                </a:solidFill>
                <a:latin typeface="Calibri" panose="020F0502020204030204" pitchFamily="34" charset="0"/>
                <a:ea typeface="Roboto" panose="02000000000000000000" pitchFamily="2" charset="0"/>
                <a:cs typeface="Calibri" panose="020F0502020204030204" pitchFamily="34" charset="0"/>
              </a:defRPr>
            </a:lvl1pPr>
          </a:lstStyle>
          <a:p>
            <a:pPr marR="0" lvl="0" algn="l" rtl="0">
              <a:lnSpc>
                <a:spcPct val="100000"/>
              </a:lnSpc>
              <a:spcBef>
                <a:spcPts val="0"/>
              </a:spcBef>
              <a:spcAft>
                <a:spcPts val="0"/>
              </a:spcAft>
              <a:buClr>
                <a:srgbClr val="000000"/>
              </a:buClr>
              <a:buSzPts val="1500"/>
            </a:pPr>
            <a:r>
              <a:rPr lang="es-ES" sz="1800" b="0" i="0" u="none" strike="noStrike" cap="none" dirty="0">
                <a:solidFill>
                  <a:schemeClr val="dk1"/>
                </a:solidFill>
                <a:latin typeface="Calibri" panose="020F0502020204030204" pitchFamily="34" charset="0"/>
                <a:ea typeface="Calibri"/>
                <a:cs typeface="Calibri" panose="020F0502020204030204" pitchFamily="34" charset="0"/>
                <a:sym typeface="Calibri"/>
              </a:rPr>
              <a:t>¿Qué venimos implementando?</a:t>
            </a:r>
            <a:endParaRPr lang="es-ES" sz="18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Google Shape;578;p18">
            <a:extLst>
              <a:ext uri="{FF2B5EF4-FFF2-40B4-BE49-F238E27FC236}">
                <a16:creationId xmlns:a16="http://schemas.microsoft.com/office/drawing/2014/main" id="{7E3B6049-3FC7-41C7-BC8C-D42980A1B4DE}"/>
              </a:ext>
            </a:extLst>
          </p:cNvPr>
          <p:cNvSpPr txBox="1"/>
          <p:nvPr/>
        </p:nvSpPr>
        <p:spPr>
          <a:xfrm>
            <a:off x="326160" y="450224"/>
            <a:ext cx="11477544"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Evolución de inversiones programadas y ejecutadas </a:t>
            </a:r>
          </a:p>
        </p:txBody>
      </p:sp>
      <p:sp>
        <p:nvSpPr>
          <p:cNvPr id="32" name="TextBox 14">
            <a:extLst>
              <a:ext uri="{FF2B5EF4-FFF2-40B4-BE49-F238E27FC236}">
                <a16:creationId xmlns:a16="http://schemas.microsoft.com/office/drawing/2014/main" id="{33CFACA0-28A6-4258-9266-5D351BD04709}"/>
              </a:ext>
            </a:extLst>
          </p:cNvPr>
          <p:cNvSpPr txBox="1"/>
          <p:nvPr/>
        </p:nvSpPr>
        <p:spPr>
          <a:xfrm>
            <a:off x="326160" y="887046"/>
            <a:ext cx="4497300" cy="369332"/>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EPS pequeñas</a:t>
            </a:r>
          </a:p>
        </p:txBody>
      </p:sp>
      <p:sp>
        <p:nvSpPr>
          <p:cNvPr id="33" name="Rectángulo: esquinas redondeadas 32">
            <a:extLst>
              <a:ext uri="{FF2B5EF4-FFF2-40B4-BE49-F238E27FC236}">
                <a16:creationId xmlns:a16="http://schemas.microsoft.com/office/drawing/2014/main" id="{F5DB4918-B24F-4A24-9E08-9F69F816BA74}"/>
              </a:ext>
            </a:extLst>
          </p:cNvPr>
          <p:cNvSpPr/>
          <p:nvPr/>
        </p:nvSpPr>
        <p:spPr>
          <a:xfrm rot="5400000">
            <a:off x="595824" y="107689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magen 16">
            <a:extLst>
              <a:ext uri="{FF2B5EF4-FFF2-40B4-BE49-F238E27FC236}">
                <a16:creationId xmlns:a16="http://schemas.microsoft.com/office/drawing/2014/main" id="{35962417-4317-466D-A5C0-9664A2E0F69A}"/>
              </a:ext>
            </a:extLst>
          </p:cNvPr>
          <p:cNvPicPr>
            <a:picLocks noChangeAspect="1"/>
          </p:cNvPicPr>
          <p:nvPr/>
        </p:nvPicPr>
        <p:blipFill>
          <a:blip r:embed="rId2"/>
          <a:stretch>
            <a:fillRect/>
          </a:stretch>
        </p:blipFill>
        <p:spPr>
          <a:xfrm>
            <a:off x="7778289" y="2196601"/>
            <a:ext cx="4107996" cy="2464798"/>
          </a:xfrm>
          <a:prstGeom prst="rect">
            <a:avLst/>
          </a:prstGeom>
        </p:spPr>
      </p:pic>
      <p:pic>
        <p:nvPicPr>
          <p:cNvPr id="18" name="Imagen 17">
            <a:extLst>
              <a:ext uri="{FF2B5EF4-FFF2-40B4-BE49-F238E27FC236}">
                <a16:creationId xmlns:a16="http://schemas.microsoft.com/office/drawing/2014/main" id="{C29BD304-249D-478C-BEED-6B250B7D8090}"/>
              </a:ext>
            </a:extLst>
          </p:cNvPr>
          <p:cNvPicPr>
            <a:picLocks noChangeAspect="1"/>
          </p:cNvPicPr>
          <p:nvPr/>
        </p:nvPicPr>
        <p:blipFill>
          <a:blip r:embed="rId3"/>
          <a:stretch>
            <a:fillRect/>
          </a:stretch>
        </p:blipFill>
        <p:spPr>
          <a:xfrm>
            <a:off x="645873" y="1756862"/>
            <a:ext cx="6468417" cy="3798137"/>
          </a:xfrm>
          <a:prstGeom prst="rect">
            <a:avLst/>
          </a:prstGeom>
        </p:spPr>
      </p:pic>
      <p:sp>
        <p:nvSpPr>
          <p:cNvPr id="19" name="Google Shape;102;p14">
            <a:extLst>
              <a:ext uri="{FF2B5EF4-FFF2-40B4-BE49-F238E27FC236}">
                <a16:creationId xmlns:a16="http://schemas.microsoft.com/office/drawing/2014/main" id="{D96D45CF-EA2C-4E7C-8581-A29FC87CF068}"/>
              </a:ext>
            </a:extLst>
          </p:cNvPr>
          <p:cNvSpPr txBox="1"/>
          <p:nvPr/>
        </p:nvSpPr>
        <p:spPr>
          <a:xfrm>
            <a:off x="590963" y="6429992"/>
            <a:ext cx="3229147"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Fuente: SEDAPAL, Cuenta General de la República - MEF</a:t>
            </a:r>
            <a:endParaRPr dirty="0"/>
          </a:p>
        </p:txBody>
      </p:sp>
      <p:sp>
        <p:nvSpPr>
          <p:cNvPr id="20" name="Flecha: curvada hacia la izquierda 19">
            <a:extLst>
              <a:ext uri="{FF2B5EF4-FFF2-40B4-BE49-F238E27FC236}">
                <a16:creationId xmlns:a16="http://schemas.microsoft.com/office/drawing/2014/main" id="{B048BF91-FDF9-43F3-BC75-500CB5FCDA24}"/>
              </a:ext>
            </a:extLst>
          </p:cNvPr>
          <p:cNvSpPr/>
          <p:nvPr/>
        </p:nvSpPr>
        <p:spPr>
          <a:xfrm rot="16420419">
            <a:off x="6378639" y="2151389"/>
            <a:ext cx="171450" cy="407545"/>
          </a:xfrm>
          <a:prstGeom prst="curvedLeftArrow">
            <a:avLst/>
          </a:prstGeom>
          <a:solidFill>
            <a:schemeClr val="tx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21" name="CuadroTexto 20">
            <a:extLst>
              <a:ext uri="{FF2B5EF4-FFF2-40B4-BE49-F238E27FC236}">
                <a16:creationId xmlns:a16="http://schemas.microsoft.com/office/drawing/2014/main" id="{821696E3-7381-4BAA-A887-3943BB8EF0BC}"/>
              </a:ext>
            </a:extLst>
          </p:cNvPr>
          <p:cNvSpPr txBox="1"/>
          <p:nvPr/>
        </p:nvSpPr>
        <p:spPr>
          <a:xfrm>
            <a:off x="6192494" y="1967316"/>
            <a:ext cx="543739" cy="307777"/>
          </a:xfrm>
          <a:prstGeom prst="rect">
            <a:avLst/>
          </a:prstGeom>
          <a:noFill/>
        </p:spPr>
        <p:txBody>
          <a:bodyPr wrap="none" rtlCol="0">
            <a:spAutoFit/>
          </a:bodyPr>
          <a:lstStyle/>
          <a:p>
            <a:r>
              <a:rPr lang="es-PE" b="1" dirty="0">
                <a:solidFill>
                  <a:schemeClr val="accent5"/>
                </a:solidFill>
              </a:rPr>
              <a:t>29%</a:t>
            </a:r>
          </a:p>
        </p:txBody>
      </p:sp>
      <p:cxnSp>
        <p:nvCxnSpPr>
          <p:cNvPr id="22" name="Conector recto 21">
            <a:extLst>
              <a:ext uri="{FF2B5EF4-FFF2-40B4-BE49-F238E27FC236}">
                <a16:creationId xmlns:a16="http://schemas.microsoft.com/office/drawing/2014/main" id="{1000A34B-668D-43C6-AA05-93E89B1D6FBF}"/>
              </a:ext>
            </a:extLst>
          </p:cNvPr>
          <p:cNvCxnSpPr>
            <a:cxnSpLocks/>
          </p:cNvCxnSpPr>
          <p:nvPr/>
        </p:nvCxnSpPr>
        <p:spPr>
          <a:xfrm>
            <a:off x="8105731" y="3924581"/>
            <a:ext cx="3641305" cy="0"/>
          </a:xfrm>
          <a:prstGeom prst="line">
            <a:avLst/>
          </a:prstGeom>
          <a:ln w="254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08B8CFD6-FE9E-40E9-BD31-D7083D7675E3}"/>
              </a:ext>
            </a:extLst>
          </p:cNvPr>
          <p:cNvSpPr/>
          <p:nvPr/>
        </p:nvSpPr>
        <p:spPr>
          <a:xfrm>
            <a:off x="8606252" y="1814046"/>
            <a:ext cx="2727029" cy="307777"/>
          </a:xfrm>
          <a:prstGeom prst="rect">
            <a:avLst/>
          </a:prstGeom>
        </p:spPr>
        <p:txBody>
          <a:bodyPr wrap="none">
            <a:spAutoFit/>
          </a:bodyPr>
          <a:lstStyle/>
          <a:p>
            <a:r>
              <a:rPr lang="es-ES" b="1" dirty="0">
                <a:latin typeface="Arial Narrow" panose="020B0606020202030204" pitchFamily="34" charset="0"/>
              </a:rPr>
              <a:t>%Avance anual de los últimos años </a:t>
            </a:r>
            <a:endParaRPr lang="es-PE" b="1" dirty="0">
              <a:latin typeface="Arial Narrow" panose="020B0606020202030204" pitchFamily="34" charset="0"/>
            </a:endParaRPr>
          </a:p>
        </p:txBody>
      </p:sp>
      <p:sp>
        <p:nvSpPr>
          <p:cNvPr id="24" name="CuadroTexto 23">
            <a:extLst>
              <a:ext uri="{FF2B5EF4-FFF2-40B4-BE49-F238E27FC236}">
                <a16:creationId xmlns:a16="http://schemas.microsoft.com/office/drawing/2014/main" id="{D87A8A95-D071-4770-AB8B-79C3678FC9FB}"/>
              </a:ext>
            </a:extLst>
          </p:cNvPr>
          <p:cNvSpPr txBox="1"/>
          <p:nvPr/>
        </p:nvSpPr>
        <p:spPr>
          <a:xfrm>
            <a:off x="9064652" y="3259255"/>
            <a:ext cx="2682384" cy="276999"/>
          </a:xfrm>
          <a:prstGeom prst="rect">
            <a:avLst/>
          </a:prstGeom>
          <a:noFill/>
        </p:spPr>
        <p:txBody>
          <a:bodyPr wrap="square" rtlCol="0">
            <a:spAutoFit/>
          </a:bodyPr>
          <a:lstStyle/>
          <a:p>
            <a:r>
              <a:rPr lang="es-PE" sz="1100" dirty="0">
                <a:solidFill>
                  <a:schemeClr val="accent2"/>
                </a:solidFill>
              </a:rPr>
              <a:t>Promedio 2016-2020: </a:t>
            </a:r>
            <a:r>
              <a:rPr lang="es-PE" sz="1200" b="1" dirty="0">
                <a:solidFill>
                  <a:schemeClr val="accent2"/>
                </a:solidFill>
              </a:rPr>
              <a:t>17%</a:t>
            </a:r>
            <a:endParaRPr lang="es-PE" sz="1100" b="1" dirty="0">
              <a:solidFill>
                <a:schemeClr val="accent2"/>
              </a:solidFill>
            </a:endParaRPr>
          </a:p>
        </p:txBody>
      </p:sp>
      <p:sp>
        <p:nvSpPr>
          <p:cNvPr id="25" name="Google Shape;102;p14">
            <a:extLst>
              <a:ext uri="{FF2B5EF4-FFF2-40B4-BE49-F238E27FC236}">
                <a16:creationId xmlns:a16="http://schemas.microsoft.com/office/drawing/2014/main" id="{1B2822E6-56C6-47DE-869B-A36C84C8B68A}"/>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36" name="TextBox 27">
            <a:extLst>
              <a:ext uri="{FF2B5EF4-FFF2-40B4-BE49-F238E27FC236}">
                <a16:creationId xmlns:a16="http://schemas.microsoft.com/office/drawing/2014/main" id="{8E6824E4-18EF-42DE-81C5-5FBBEED0D964}"/>
              </a:ext>
            </a:extLst>
          </p:cNvPr>
          <p:cNvSpPr txBox="1"/>
          <p:nvPr/>
        </p:nvSpPr>
        <p:spPr>
          <a:xfrm>
            <a:off x="523014" y="5415103"/>
            <a:ext cx="7272245" cy="861774"/>
          </a:xfrm>
          <a:prstGeom prst="rect">
            <a:avLst/>
          </a:prstGeom>
          <a:noFill/>
        </p:spPr>
        <p:txBody>
          <a:bodyPr wrap="square">
            <a:spAutoFit/>
          </a:bodyPr>
          <a:lstStyle/>
          <a:p>
            <a:r>
              <a:rPr lang="es-MX" sz="1400" b="1" dirty="0">
                <a:latin typeface="Calibri" panose="020F0502020204030204" pitchFamily="34" charset="0"/>
                <a:cs typeface="Calibri" panose="020F0502020204030204" pitchFamily="34" charset="0"/>
              </a:rPr>
              <a:t>Grupo de empresas pequeñas:</a:t>
            </a:r>
          </a:p>
          <a:p>
            <a:r>
              <a:rPr lang="pt-BR" sz="1200" dirty="0">
                <a:latin typeface="Calibri" panose="020F0502020204030204" pitchFamily="34" charset="0"/>
                <a:cs typeface="Calibri" panose="020F0502020204030204" pitchFamily="34" charset="0"/>
              </a:rPr>
              <a:t>EMUSAP S.A., EPSSMU S.A., EMAPA PASCO  S.A., EMAPAVIGS S.A., EMAPA - HVCA S.A., EMAPA - Y S.R.L., EPS EMAQ S.R.L., EMAPAB S.A. , EPS SIERRA CENTRAL S.R.L., EPS NOR PUNO S.A., EPS EMSAP CHANKA S.A., EPS EMSAPA CALCA S.A., EPS AGUAS DEL ALTIPLANO S.R.L, EMSAPA YAULI LA OROYA  S.R.L., EPS RIOJA S.A.</a:t>
            </a:r>
          </a:p>
        </p:txBody>
      </p:sp>
    </p:spTree>
    <p:extLst>
      <p:ext uri="{BB962C8B-B14F-4D97-AF65-F5344CB8AC3E}">
        <p14:creationId xmlns:p14="http://schemas.microsoft.com/office/powerpoint/2010/main" val="1243684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6"/>
          <p:cNvSpPr txBox="1"/>
          <p:nvPr/>
        </p:nvSpPr>
        <p:spPr>
          <a:xfrm>
            <a:off x="320958" y="590730"/>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dirty="0">
                <a:solidFill>
                  <a:srgbClr val="0070C0"/>
                </a:solidFill>
                <a:latin typeface="Tahoma"/>
                <a:ea typeface="Tahoma"/>
                <a:cs typeface="Tahoma"/>
                <a:sym typeface="Tahoma"/>
              </a:rPr>
              <a:t>Nivel de ejecución de inversiones por empresas prestadoras – Año 2021</a:t>
            </a:r>
            <a:endParaRPr sz="2000" b="1" i="0" u="none" strike="noStrike" cap="none" dirty="0">
              <a:solidFill>
                <a:srgbClr val="0070C0"/>
              </a:solidFill>
              <a:latin typeface="Tahoma"/>
              <a:ea typeface="Tahoma"/>
              <a:cs typeface="Tahoma"/>
              <a:sym typeface="Tahoma"/>
            </a:endParaRPr>
          </a:p>
        </p:txBody>
      </p:sp>
      <p:sp>
        <p:nvSpPr>
          <p:cNvPr id="126" name="Google Shape;126;p16"/>
          <p:cNvSpPr txBox="1"/>
          <p:nvPr/>
        </p:nvSpPr>
        <p:spPr>
          <a:xfrm>
            <a:off x="2958513" y="1127588"/>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dirty="0">
                <a:solidFill>
                  <a:srgbClr val="0070C0"/>
                </a:solidFill>
                <a:latin typeface="Arial"/>
                <a:ea typeface="Arial"/>
                <a:cs typeface="Arial"/>
                <a:sym typeface="Arial"/>
              </a:rPr>
              <a:t>Empresas grande 1</a:t>
            </a:r>
            <a:endParaRPr dirty="0"/>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dirty="0">
                <a:solidFill>
                  <a:schemeClr val="dk1"/>
                </a:solidFill>
                <a:latin typeface="Arial"/>
                <a:ea typeface="Arial"/>
                <a:cs typeface="Arial"/>
                <a:sym typeface="Arial"/>
              </a:rPr>
              <a:t>Año 2021</a:t>
            </a:r>
            <a:endParaRPr dirty="0"/>
          </a:p>
        </p:txBody>
      </p:sp>
      <p:sp>
        <p:nvSpPr>
          <p:cNvPr id="127" name="Google Shape;127;p16"/>
          <p:cNvSpPr txBox="1"/>
          <p:nvPr/>
        </p:nvSpPr>
        <p:spPr>
          <a:xfrm>
            <a:off x="686718" y="6121227"/>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a:solidFill>
                <a:srgbClr val="00000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65A84F06-CB38-1973-0768-198BBAAA4117}"/>
              </a:ext>
            </a:extLst>
          </p:cNvPr>
          <p:cNvPicPr>
            <a:picLocks noChangeAspect="1"/>
          </p:cNvPicPr>
          <p:nvPr/>
        </p:nvPicPr>
        <p:blipFill>
          <a:blip r:embed="rId3"/>
          <a:stretch>
            <a:fillRect/>
          </a:stretch>
        </p:blipFill>
        <p:spPr>
          <a:xfrm>
            <a:off x="458537" y="2166857"/>
            <a:ext cx="11126452" cy="3513616"/>
          </a:xfrm>
          <a:prstGeom prst="rect">
            <a:avLst/>
          </a:prstGeom>
        </p:spPr>
      </p:pic>
      <p:sp>
        <p:nvSpPr>
          <p:cNvPr id="2" name="CuadroTexto 1">
            <a:extLst>
              <a:ext uri="{FF2B5EF4-FFF2-40B4-BE49-F238E27FC236}">
                <a16:creationId xmlns:a16="http://schemas.microsoft.com/office/drawing/2014/main" id="{BEC9ED1D-3E7A-4E2E-B576-DCFE9C33E0B4}"/>
              </a:ext>
            </a:extLst>
          </p:cNvPr>
          <p:cNvSpPr txBox="1"/>
          <p:nvPr/>
        </p:nvSpPr>
        <p:spPr>
          <a:xfrm>
            <a:off x="11142620" y="2823229"/>
            <a:ext cx="590843" cy="261610"/>
          </a:xfrm>
          <a:prstGeom prst="rect">
            <a:avLst/>
          </a:prstGeom>
          <a:noFill/>
        </p:spPr>
        <p:txBody>
          <a:bodyPr wrap="square" rtlCol="0">
            <a:spAutoFit/>
          </a:bodyPr>
          <a:lstStyle/>
          <a:p>
            <a:pPr algn="ctr"/>
            <a:r>
              <a:rPr lang="es-ES" sz="1100" b="1" dirty="0">
                <a:solidFill>
                  <a:schemeClr val="accent1"/>
                </a:solidFill>
              </a:rPr>
              <a:t>58%</a:t>
            </a:r>
            <a:endParaRPr lang="es-PE" sz="1100" b="1" dirty="0">
              <a:solidFill>
                <a:schemeClr val="accent1"/>
              </a:solidFill>
            </a:endParaRPr>
          </a:p>
        </p:txBody>
      </p:sp>
      <p:sp>
        <p:nvSpPr>
          <p:cNvPr id="8" name="CuadroTexto 7">
            <a:extLst>
              <a:ext uri="{FF2B5EF4-FFF2-40B4-BE49-F238E27FC236}">
                <a16:creationId xmlns:a16="http://schemas.microsoft.com/office/drawing/2014/main" id="{ED1A4F56-09D6-4E1C-B98A-B63FCD280296}"/>
              </a:ext>
            </a:extLst>
          </p:cNvPr>
          <p:cNvSpPr txBox="1"/>
          <p:nvPr/>
        </p:nvSpPr>
        <p:spPr>
          <a:xfrm>
            <a:off x="11142621" y="3553575"/>
            <a:ext cx="590843" cy="261610"/>
          </a:xfrm>
          <a:prstGeom prst="rect">
            <a:avLst/>
          </a:prstGeom>
          <a:noFill/>
        </p:spPr>
        <p:txBody>
          <a:bodyPr wrap="square" rtlCol="0">
            <a:spAutoFit/>
          </a:bodyPr>
          <a:lstStyle/>
          <a:p>
            <a:pPr algn="ctr"/>
            <a:r>
              <a:rPr lang="es-ES" sz="1100" b="1" dirty="0">
                <a:solidFill>
                  <a:schemeClr val="accent1"/>
                </a:solidFill>
              </a:rPr>
              <a:t>78%</a:t>
            </a:r>
            <a:endParaRPr lang="es-PE" sz="1100" b="1" dirty="0">
              <a:solidFill>
                <a:schemeClr val="accent1"/>
              </a:solidFill>
            </a:endParaRPr>
          </a:p>
        </p:txBody>
      </p:sp>
      <p:sp>
        <p:nvSpPr>
          <p:cNvPr id="9" name="CuadroTexto 8">
            <a:extLst>
              <a:ext uri="{FF2B5EF4-FFF2-40B4-BE49-F238E27FC236}">
                <a16:creationId xmlns:a16="http://schemas.microsoft.com/office/drawing/2014/main" id="{45DFCD09-B5A4-4372-8AE5-A92153113181}"/>
              </a:ext>
            </a:extLst>
          </p:cNvPr>
          <p:cNvSpPr txBox="1"/>
          <p:nvPr/>
        </p:nvSpPr>
        <p:spPr>
          <a:xfrm>
            <a:off x="11142619" y="4210083"/>
            <a:ext cx="590843" cy="261610"/>
          </a:xfrm>
          <a:prstGeom prst="rect">
            <a:avLst/>
          </a:prstGeom>
          <a:noFill/>
        </p:spPr>
        <p:txBody>
          <a:bodyPr wrap="square" rtlCol="0">
            <a:spAutoFit/>
          </a:bodyPr>
          <a:lstStyle/>
          <a:p>
            <a:pPr algn="ctr"/>
            <a:r>
              <a:rPr lang="es-ES" sz="1100" b="1" dirty="0">
                <a:solidFill>
                  <a:schemeClr val="accent1"/>
                </a:solidFill>
              </a:rPr>
              <a:t>59%</a:t>
            </a:r>
            <a:endParaRPr lang="es-PE" sz="1100" b="1" dirty="0">
              <a:solidFill>
                <a:schemeClr val="accent1"/>
              </a:solidFill>
            </a:endParaRPr>
          </a:p>
        </p:txBody>
      </p:sp>
      <p:sp>
        <p:nvSpPr>
          <p:cNvPr id="10" name="CuadroTexto 9">
            <a:extLst>
              <a:ext uri="{FF2B5EF4-FFF2-40B4-BE49-F238E27FC236}">
                <a16:creationId xmlns:a16="http://schemas.microsoft.com/office/drawing/2014/main" id="{6A2A285B-69DA-45DE-93A7-8DE5DC28686F}"/>
              </a:ext>
            </a:extLst>
          </p:cNvPr>
          <p:cNvSpPr txBox="1"/>
          <p:nvPr/>
        </p:nvSpPr>
        <p:spPr>
          <a:xfrm>
            <a:off x="11139728" y="4866591"/>
            <a:ext cx="590843" cy="261610"/>
          </a:xfrm>
          <a:prstGeom prst="rect">
            <a:avLst/>
          </a:prstGeom>
          <a:noFill/>
        </p:spPr>
        <p:txBody>
          <a:bodyPr wrap="square" rtlCol="0">
            <a:spAutoFit/>
          </a:bodyPr>
          <a:lstStyle/>
          <a:p>
            <a:pPr algn="ctr"/>
            <a:r>
              <a:rPr lang="es-ES" sz="1100" b="1" dirty="0">
                <a:solidFill>
                  <a:schemeClr val="accent1"/>
                </a:solidFill>
              </a:rPr>
              <a:t>54%</a:t>
            </a:r>
            <a:endParaRPr lang="es-PE" sz="1100" b="1" dirty="0">
              <a:solidFill>
                <a:schemeClr val="accent1"/>
              </a:solidFill>
            </a:endParaRPr>
          </a:p>
        </p:txBody>
      </p:sp>
      <p:sp>
        <p:nvSpPr>
          <p:cNvPr id="4" name="Google Shape;102;p14">
            <a:extLst>
              <a:ext uri="{FF2B5EF4-FFF2-40B4-BE49-F238E27FC236}">
                <a16:creationId xmlns:a16="http://schemas.microsoft.com/office/drawing/2014/main" id="{790AC713-4BFE-9F71-1ED7-ABDA65478705}"/>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12" name="Rectángulo: esquinas redondeadas 11">
            <a:extLst>
              <a:ext uri="{FF2B5EF4-FFF2-40B4-BE49-F238E27FC236}">
                <a16:creationId xmlns:a16="http://schemas.microsoft.com/office/drawing/2014/main" id="{1C5451B2-F25F-47AE-9099-8985C335A063}"/>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17"/>
          <p:cNvSpPr txBox="1"/>
          <p:nvPr/>
        </p:nvSpPr>
        <p:spPr>
          <a:xfrm>
            <a:off x="305067" y="504869"/>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a:solidFill>
                  <a:srgbClr val="0070C0"/>
                </a:solidFill>
                <a:latin typeface="Tahoma"/>
                <a:ea typeface="Tahoma"/>
                <a:cs typeface="Tahoma"/>
                <a:sym typeface="Tahoma"/>
              </a:rPr>
              <a:t>Nivel de ejecución de inversiones por empresas prestadoras – Año 2022</a:t>
            </a:r>
            <a:endParaRPr sz="2000" b="1" i="0" u="none" strike="noStrike" cap="none">
              <a:solidFill>
                <a:srgbClr val="0070C0"/>
              </a:solidFill>
              <a:latin typeface="Tahoma"/>
              <a:ea typeface="Tahoma"/>
              <a:cs typeface="Tahoma"/>
              <a:sym typeface="Tahoma"/>
            </a:endParaRPr>
          </a:p>
        </p:txBody>
      </p:sp>
      <p:sp>
        <p:nvSpPr>
          <p:cNvPr id="135" name="Google Shape;135;p17"/>
          <p:cNvSpPr txBox="1"/>
          <p:nvPr/>
        </p:nvSpPr>
        <p:spPr>
          <a:xfrm>
            <a:off x="3105877" y="1064201"/>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a:solidFill>
                  <a:srgbClr val="0070C0"/>
                </a:solidFill>
                <a:latin typeface="Arial"/>
                <a:ea typeface="Arial"/>
                <a:cs typeface="Arial"/>
                <a:sym typeface="Arial"/>
              </a:rPr>
              <a:t>Empresas grande 1</a:t>
            </a:r>
            <a:endParaRPr/>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a:solidFill>
                  <a:schemeClr val="dk1"/>
                </a:solidFill>
                <a:latin typeface="Arial"/>
                <a:ea typeface="Arial"/>
                <a:cs typeface="Arial"/>
                <a:sym typeface="Arial"/>
              </a:rPr>
              <a:t>1er semestre  2022</a:t>
            </a:r>
            <a:endParaRPr/>
          </a:p>
        </p:txBody>
      </p:sp>
      <p:sp>
        <p:nvSpPr>
          <p:cNvPr id="137" name="Google Shape;137;p17"/>
          <p:cNvSpPr txBox="1"/>
          <p:nvPr/>
        </p:nvSpPr>
        <p:spPr>
          <a:xfrm>
            <a:off x="663207" y="6121187"/>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a:solidFill>
                <a:srgbClr val="00000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2124C497-3701-0DE3-AFC1-F54A7497145B}"/>
              </a:ext>
            </a:extLst>
          </p:cNvPr>
          <p:cNvPicPr>
            <a:picLocks noChangeAspect="1"/>
          </p:cNvPicPr>
          <p:nvPr/>
        </p:nvPicPr>
        <p:blipFill>
          <a:blip r:embed="rId3"/>
          <a:stretch>
            <a:fillRect/>
          </a:stretch>
        </p:blipFill>
        <p:spPr>
          <a:xfrm>
            <a:off x="421864" y="2077788"/>
            <a:ext cx="11150600" cy="3534748"/>
          </a:xfrm>
          <a:prstGeom prst="rect">
            <a:avLst/>
          </a:prstGeom>
        </p:spPr>
      </p:pic>
      <p:sp>
        <p:nvSpPr>
          <p:cNvPr id="7" name="CuadroTexto 6">
            <a:extLst>
              <a:ext uri="{FF2B5EF4-FFF2-40B4-BE49-F238E27FC236}">
                <a16:creationId xmlns:a16="http://schemas.microsoft.com/office/drawing/2014/main" id="{91BF4DAB-C8F3-427D-B805-A72D87ABE883}"/>
              </a:ext>
            </a:extLst>
          </p:cNvPr>
          <p:cNvSpPr txBox="1"/>
          <p:nvPr/>
        </p:nvSpPr>
        <p:spPr>
          <a:xfrm>
            <a:off x="11142620" y="2823229"/>
            <a:ext cx="590843" cy="261610"/>
          </a:xfrm>
          <a:prstGeom prst="rect">
            <a:avLst/>
          </a:prstGeom>
          <a:noFill/>
        </p:spPr>
        <p:txBody>
          <a:bodyPr wrap="square" rtlCol="0">
            <a:spAutoFit/>
          </a:bodyPr>
          <a:lstStyle/>
          <a:p>
            <a:pPr algn="ctr"/>
            <a:r>
              <a:rPr lang="es-ES" sz="1100" b="1" dirty="0">
                <a:solidFill>
                  <a:schemeClr val="accent1"/>
                </a:solidFill>
              </a:rPr>
              <a:t>36%</a:t>
            </a:r>
            <a:endParaRPr lang="es-PE" sz="1100" b="1" dirty="0">
              <a:solidFill>
                <a:schemeClr val="accent1"/>
              </a:solidFill>
            </a:endParaRPr>
          </a:p>
        </p:txBody>
      </p:sp>
      <p:sp>
        <p:nvSpPr>
          <p:cNvPr id="8" name="CuadroTexto 7">
            <a:extLst>
              <a:ext uri="{FF2B5EF4-FFF2-40B4-BE49-F238E27FC236}">
                <a16:creationId xmlns:a16="http://schemas.microsoft.com/office/drawing/2014/main" id="{FD9079B0-D22D-44D5-911A-3E32BED128B5}"/>
              </a:ext>
            </a:extLst>
          </p:cNvPr>
          <p:cNvSpPr txBox="1"/>
          <p:nvPr/>
        </p:nvSpPr>
        <p:spPr>
          <a:xfrm>
            <a:off x="11142621" y="3553575"/>
            <a:ext cx="590843" cy="261610"/>
          </a:xfrm>
          <a:prstGeom prst="rect">
            <a:avLst/>
          </a:prstGeom>
          <a:noFill/>
        </p:spPr>
        <p:txBody>
          <a:bodyPr wrap="square" rtlCol="0">
            <a:spAutoFit/>
          </a:bodyPr>
          <a:lstStyle/>
          <a:p>
            <a:pPr algn="ctr"/>
            <a:r>
              <a:rPr lang="es-ES" sz="1100" b="1" dirty="0">
                <a:solidFill>
                  <a:schemeClr val="accent1"/>
                </a:solidFill>
              </a:rPr>
              <a:t>26%</a:t>
            </a:r>
            <a:endParaRPr lang="es-PE" sz="1100" b="1" dirty="0">
              <a:solidFill>
                <a:schemeClr val="accent1"/>
              </a:solidFill>
            </a:endParaRPr>
          </a:p>
        </p:txBody>
      </p:sp>
      <p:sp>
        <p:nvSpPr>
          <p:cNvPr id="9" name="CuadroTexto 8">
            <a:extLst>
              <a:ext uri="{FF2B5EF4-FFF2-40B4-BE49-F238E27FC236}">
                <a16:creationId xmlns:a16="http://schemas.microsoft.com/office/drawing/2014/main" id="{04AA1859-1218-4DD0-BC1C-4C7444AC668C}"/>
              </a:ext>
            </a:extLst>
          </p:cNvPr>
          <p:cNvSpPr txBox="1"/>
          <p:nvPr/>
        </p:nvSpPr>
        <p:spPr>
          <a:xfrm>
            <a:off x="11142619" y="4210083"/>
            <a:ext cx="590843" cy="261610"/>
          </a:xfrm>
          <a:prstGeom prst="rect">
            <a:avLst/>
          </a:prstGeom>
          <a:noFill/>
        </p:spPr>
        <p:txBody>
          <a:bodyPr wrap="square" rtlCol="0">
            <a:spAutoFit/>
          </a:bodyPr>
          <a:lstStyle/>
          <a:p>
            <a:pPr algn="ctr"/>
            <a:r>
              <a:rPr lang="es-ES" sz="1100" b="1" dirty="0">
                <a:solidFill>
                  <a:schemeClr val="accent1"/>
                </a:solidFill>
              </a:rPr>
              <a:t>29%</a:t>
            </a:r>
            <a:endParaRPr lang="es-PE" sz="1100" b="1" dirty="0">
              <a:solidFill>
                <a:schemeClr val="accent1"/>
              </a:solidFill>
            </a:endParaRPr>
          </a:p>
        </p:txBody>
      </p:sp>
      <p:sp>
        <p:nvSpPr>
          <p:cNvPr id="10" name="CuadroTexto 9">
            <a:extLst>
              <a:ext uri="{FF2B5EF4-FFF2-40B4-BE49-F238E27FC236}">
                <a16:creationId xmlns:a16="http://schemas.microsoft.com/office/drawing/2014/main" id="{27A3274D-3515-49D2-9CD5-84972794F05D}"/>
              </a:ext>
            </a:extLst>
          </p:cNvPr>
          <p:cNvSpPr txBox="1"/>
          <p:nvPr/>
        </p:nvSpPr>
        <p:spPr>
          <a:xfrm>
            <a:off x="11139728" y="4866591"/>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2" name="Google Shape;102;p14">
            <a:extLst>
              <a:ext uri="{FF2B5EF4-FFF2-40B4-BE49-F238E27FC236}">
                <a16:creationId xmlns:a16="http://schemas.microsoft.com/office/drawing/2014/main" id="{95FF5872-4150-4FF9-940E-08962101F213}"/>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12" name="Rectángulo: esquinas redondeadas 11">
            <a:extLst>
              <a:ext uri="{FF2B5EF4-FFF2-40B4-BE49-F238E27FC236}">
                <a16:creationId xmlns:a16="http://schemas.microsoft.com/office/drawing/2014/main" id="{8F060FD0-C75E-4715-8E9F-81493D87E53E}"/>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24"/>
          <p:cNvSpPr txBox="1"/>
          <p:nvPr/>
        </p:nvSpPr>
        <p:spPr>
          <a:xfrm>
            <a:off x="341586" y="525552"/>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a:solidFill>
                  <a:srgbClr val="0070C0"/>
                </a:solidFill>
                <a:latin typeface="Tahoma"/>
                <a:ea typeface="Tahoma"/>
                <a:cs typeface="Tahoma"/>
                <a:sym typeface="Tahoma"/>
              </a:rPr>
              <a:t>Nivel de ejecución de inversiones por empresas prestadoras – Año 2021</a:t>
            </a:r>
            <a:endParaRPr sz="2000" b="1" i="0" u="none" strike="noStrike" cap="none">
              <a:solidFill>
                <a:srgbClr val="0070C0"/>
              </a:solidFill>
              <a:latin typeface="Tahoma"/>
              <a:ea typeface="Tahoma"/>
              <a:cs typeface="Tahoma"/>
              <a:sym typeface="Tahoma"/>
            </a:endParaRPr>
          </a:p>
        </p:txBody>
      </p:sp>
      <p:sp>
        <p:nvSpPr>
          <p:cNvPr id="204" name="Google Shape;204;p24"/>
          <p:cNvSpPr txBox="1"/>
          <p:nvPr/>
        </p:nvSpPr>
        <p:spPr>
          <a:xfrm>
            <a:off x="2958513" y="961790"/>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a:solidFill>
                  <a:srgbClr val="0070C0"/>
                </a:solidFill>
                <a:latin typeface="Arial"/>
                <a:ea typeface="Arial"/>
                <a:cs typeface="Arial"/>
                <a:sym typeface="Arial"/>
              </a:rPr>
              <a:t>Empresas grande 2</a:t>
            </a:r>
            <a:endParaRPr/>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a:solidFill>
                  <a:schemeClr val="dk1"/>
                </a:solidFill>
                <a:latin typeface="Arial"/>
                <a:ea typeface="Arial"/>
                <a:cs typeface="Arial"/>
                <a:sym typeface="Arial"/>
              </a:rPr>
              <a:t>Año 2021</a:t>
            </a:r>
            <a:endParaRPr/>
          </a:p>
        </p:txBody>
      </p:sp>
      <p:sp>
        <p:nvSpPr>
          <p:cNvPr id="208" name="Google Shape;208;p24"/>
          <p:cNvSpPr txBox="1"/>
          <p:nvPr/>
        </p:nvSpPr>
        <p:spPr>
          <a:xfrm>
            <a:off x="686718" y="6138812"/>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dirty="0">
              <a:solidFill>
                <a:srgbClr val="00000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0346D342-4B3A-535A-914B-EDCBE7F9525C}"/>
              </a:ext>
            </a:extLst>
          </p:cNvPr>
          <p:cNvPicPr>
            <a:picLocks noChangeAspect="1"/>
          </p:cNvPicPr>
          <p:nvPr/>
        </p:nvPicPr>
        <p:blipFill>
          <a:blip r:embed="rId3"/>
          <a:stretch>
            <a:fillRect/>
          </a:stretch>
        </p:blipFill>
        <p:spPr>
          <a:xfrm>
            <a:off x="341586" y="1746993"/>
            <a:ext cx="11214100" cy="4149217"/>
          </a:xfrm>
          <a:prstGeom prst="rect">
            <a:avLst/>
          </a:prstGeom>
        </p:spPr>
      </p:pic>
      <p:sp>
        <p:nvSpPr>
          <p:cNvPr id="2" name="CuadroTexto 1">
            <a:extLst>
              <a:ext uri="{FF2B5EF4-FFF2-40B4-BE49-F238E27FC236}">
                <a16:creationId xmlns:a16="http://schemas.microsoft.com/office/drawing/2014/main" id="{0B626200-049B-84ED-CC79-388571F2F930}"/>
              </a:ext>
            </a:extLst>
          </p:cNvPr>
          <p:cNvSpPr txBox="1"/>
          <p:nvPr/>
        </p:nvSpPr>
        <p:spPr>
          <a:xfrm>
            <a:off x="11409320" y="2251729"/>
            <a:ext cx="590843" cy="261610"/>
          </a:xfrm>
          <a:prstGeom prst="rect">
            <a:avLst/>
          </a:prstGeom>
          <a:noFill/>
        </p:spPr>
        <p:txBody>
          <a:bodyPr wrap="square" rtlCol="0">
            <a:spAutoFit/>
          </a:bodyPr>
          <a:lstStyle/>
          <a:p>
            <a:pPr algn="ctr"/>
            <a:r>
              <a:rPr lang="es-ES" sz="1100" b="1" dirty="0">
                <a:solidFill>
                  <a:schemeClr val="accent1"/>
                </a:solidFill>
              </a:rPr>
              <a:t>42%</a:t>
            </a:r>
            <a:endParaRPr lang="es-PE" sz="1100" b="1" dirty="0">
              <a:solidFill>
                <a:schemeClr val="accent1"/>
              </a:solidFill>
            </a:endParaRPr>
          </a:p>
        </p:txBody>
      </p:sp>
      <p:sp>
        <p:nvSpPr>
          <p:cNvPr id="4" name="CuadroTexto 3">
            <a:extLst>
              <a:ext uri="{FF2B5EF4-FFF2-40B4-BE49-F238E27FC236}">
                <a16:creationId xmlns:a16="http://schemas.microsoft.com/office/drawing/2014/main" id="{57429DE5-0E25-8F6D-A17F-6C7C592B43AE}"/>
              </a:ext>
            </a:extLst>
          </p:cNvPr>
          <p:cNvSpPr txBox="1"/>
          <p:nvPr/>
        </p:nvSpPr>
        <p:spPr>
          <a:xfrm>
            <a:off x="11409321" y="2999831"/>
            <a:ext cx="590843" cy="261610"/>
          </a:xfrm>
          <a:prstGeom prst="rect">
            <a:avLst/>
          </a:prstGeom>
          <a:noFill/>
        </p:spPr>
        <p:txBody>
          <a:bodyPr wrap="square" rtlCol="0">
            <a:spAutoFit/>
          </a:bodyPr>
          <a:lstStyle/>
          <a:p>
            <a:pPr algn="ctr"/>
            <a:r>
              <a:rPr lang="es-ES" sz="1100" b="1" dirty="0">
                <a:solidFill>
                  <a:schemeClr val="accent1"/>
                </a:solidFill>
              </a:rPr>
              <a:t>48%</a:t>
            </a:r>
            <a:endParaRPr lang="es-PE" sz="1100" b="1" dirty="0">
              <a:solidFill>
                <a:schemeClr val="accent1"/>
              </a:solidFill>
            </a:endParaRPr>
          </a:p>
        </p:txBody>
      </p:sp>
      <p:sp>
        <p:nvSpPr>
          <p:cNvPr id="5" name="CuadroTexto 4">
            <a:extLst>
              <a:ext uri="{FF2B5EF4-FFF2-40B4-BE49-F238E27FC236}">
                <a16:creationId xmlns:a16="http://schemas.microsoft.com/office/drawing/2014/main" id="{1B3AF314-89F2-5792-630D-D932023F06F5}"/>
              </a:ext>
            </a:extLst>
          </p:cNvPr>
          <p:cNvSpPr txBox="1"/>
          <p:nvPr/>
        </p:nvSpPr>
        <p:spPr>
          <a:xfrm>
            <a:off x="11409319" y="3721073"/>
            <a:ext cx="590843" cy="261610"/>
          </a:xfrm>
          <a:prstGeom prst="rect">
            <a:avLst/>
          </a:prstGeom>
          <a:noFill/>
        </p:spPr>
        <p:txBody>
          <a:bodyPr wrap="square" rtlCol="0">
            <a:spAutoFit/>
          </a:bodyPr>
          <a:lstStyle/>
          <a:p>
            <a:pPr algn="ctr"/>
            <a:r>
              <a:rPr lang="es-ES" sz="1100" b="1" dirty="0">
                <a:solidFill>
                  <a:schemeClr val="accent1"/>
                </a:solidFill>
              </a:rPr>
              <a:t>100%</a:t>
            </a:r>
            <a:endParaRPr lang="es-PE" sz="1100" b="1" dirty="0">
              <a:solidFill>
                <a:schemeClr val="accent1"/>
              </a:solidFill>
            </a:endParaRPr>
          </a:p>
        </p:txBody>
      </p:sp>
      <p:sp>
        <p:nvSpPr>
          <p:cNvPr id="6" name="CuadroTexto 5">
            <a:extLst>
              <a:ext uri="{FF2B5EF4-FFF2-40B4-BE49-F238E27FC236}">
                <a16:creationId xmlns:a16="http://schemas.microsoft.com/office/drawing/2014/main" id="{B0B75D6B-E2CE-F28F-8989-9485BB4D7CA5}"/>
              </a:ext>
            </a:extLst>
          </p:cNvPr>
          <p:cNvSpPr txBox="1"/>
          <p:nvPr/>
        </p:nvSpPr>
        <p:spPr>
          <a:xfrm>
            <a:off x="11406428" y="4437139"/>
            <a:ext cx="590843" cy="261610"/>
          </a:xfrm>
          <a:prstGeom prst="rect">
            <a:avLst/>
          </a:prstGeom>
          <a:noFill/>
        </p:spPr>
        <p:txBody>
          <a:bodyPr wrap="square" rtlCol="0">
            <a:spAutoFit/>
          </a:bodyPr>
          <a:lstStyle/>
          <a:p>
            <a:pPr algn="ctr"/>
            <a:r>
              <a:rPr lang="es-ES" sz="1100" b="1" dirty="0">
                <a:solidFill>
                  <a:schemeClr val="accent1"/>
                </a:solidFill>
              </a:rPr>
              <a:t>28%</a:t>
            </a:r>
            <a:endParaRPr lang="es-PE" sz="1100" b="1" dirty="0">
              <a:solidFill>
                <a:schemeClr val="accent1"/>
              </a:solidFill>
            </a:endParaRPr>
          </a:p>
        </p:txBody>
      </p:sp>
      <p:sp>
        <p:nvSpPr>
          <p:cNvPr id="7" name="CuadroTexto 6">
            <a:extLst>
              <a:ext uri="{FF2B5EF4-FFF2-40B4-BE49-F238E27FC236}">
                <a16:creationId xmlns:a16="http://schemas.microsoft.com/office/drawing/2014/main" id="{8E244FB4-D6D4-5A50-A9F1-B5A0759A7DA0}"/>
              </a:ext>
            </a:extLst>
          </p:cNvPr>
          <p:cNvSpPr txBox="1"/>
          <p:nvPr/>
        </p:nvSpPr>
        <p:spPr>
          <a:xfrm>
            <a:off x="11409320" y="2505729"/>
            <a:ext cx="590843" cy="261610"/>
          </a:xfrm>
          <a:prstGeom prst="rect">
            <a:avLst/>
          </a:prstGeom>
          <a:noFill/>
        </p:spPr>
        <p:txBody>
          <a:bodyPr wrap="square" rtlCol="0">
            <a:spAutoFit/>
          </a:bodyPr>
          <a:lstStyle/>
          <a:p>
            <a:pPr algn="ctr"/>
            <a:r>
              <a:rPr lang="es-ES" sz="1100" b="1" dirty="0">
                <a:solidFill>
                  <a:schemeClr val="accent1"/>
                </a:solidFill>
              </a:rPr>
              <a:t>66%</a:t>
            </a:r>
            <a:endParaRPr lang="es-PE" sz="1100" b="1" dirty="0">
              <a:solidFill>
                <a:schemeClr val="accent1"/>
              </a:solidFill>
            </a:endParaRPr>
          </a:p>
        </p:txBody>
      </p:sp>
      <p:sp>
        <p:nvSpPr>
          <p:cNvPr id="8" name="CuadroTexto 7">
            <a:extLst>
              <a:ext uri="{FF2B5EF4-FFF2-40B4-BE49-F238E27FC236}">
                <a16:creationId xmlns:a16="http://schemas.microsoft.com/office/drawing/2014/main" id="{C5EC2256-3CDF-81EF-6D48-79BE3FE4CBCF}"/>
              </a:ext>
            </a:extLst>
          </p:cNvPr>
          <p:cNvSpPr txBox="1"/>
          <p:nvPr/>
        </p:nvSpPr>
        <p:spPr>
          <a:xfrm>
            <a:off x="11409321" y="3236075"/>
            <a:ext cx="590843" cy="261610"/>
          </a:xfrm>
          <a:prstGeom prst="rect">
            <a:avLst/>
          </a:prstGeom>
          <a:noFill/>
        </p:spPr>
        <p:txBody>
          <a:bodyPr wrap="square" rtlCol="0">
            <a:spAutoFit/>
          </a:bodyPr>
          <a:lstStyle/>
          <a:p>
            <a:pPr algn="ctr"/>
            <a:r>
              <a:rPr lang="es-ES" sz="1100" b="1" dirty="0">
                <a:solidFill>
                  <a:schemeClr val="accent1"/>
                </a:solidFill>
              </a:rPr>
              <a:t>67%</a:t>
            </a:r>
            <a:endParaRPr lang="es-PE" sz="1100" b="1" dirty="0">
              <a:solidFill>
                <a:schemeClr val="accent1"/>
              </a:solidFill>
            </a:endParaRPr>
          </a:p>
        </p:txBody>
      </p:sp>
      <p:sp>
        <p:nvSpPr>
          <p:cNvPr id="9" name="CuadroTexto 8">
            <a:extLst>
              <a:ext uri="{FF2B5EF4-FFF2-40B4-BE49-F238E27FC236}">
                <a16:creationId xmlns:a16="http://schemas.microsoft.com/office/drawing/2014/main" id="{5D8E42FC-BCB1-E234-51B8-52208A9214B9}"/>
              </a:ext>
            </a:extLst>
          </p:cNvPr>
          <p:cNvSpPr txBox="1"/>
          <p:nvPr/>
        </p:nvSpPr>
        <p:spPr>
          <a:xfrm>
            <a:off x="11409319" y="3936973"/>
            <a:ext cx="590843" cy="261610"/>
          </a:xfrm>
          <a:prstGeom prst="rect">
            <a:avLst/>
          </a:prstGeom>
          <a:noFill/>
        </p:spPr>
        <p:txBody>
          <a:bodyPr wrap="square" rtlCol="0">
            <a:spAutoFit/>
          </a:bodyPr>
          <a:lstStyle/>
          <a:p>
            <a:pPr algn="ctr"/>
            <a:r>
              <a:rPr lang="es-ES" sz="1100" b="1" dirty="0">
                <a:solidFill>
                  <a:schemeClr val="accent1"/>
                </a:solidFill>
              </a:rPr>
              <a:t>33%</a:t>
            </a:r>
            <a:endParaRPr lang="es-PE" sz="1100" b="1" dirty="0">
              <a:solidFill>
                <a:schemeClr val="accent1"/>
              </a:solidFill>
            </a:endParaRPr>
          </a:p>
        </p:txBody>
      </p:sp>
      <p:sp>
        <p:nvSpPr>
          <p:cNvPr id="10" name="CuadroTexto 9">
            <a:extLst>
              <a:ext uri="{FF2B5EF4-FFF2-40B4-BE49-F238E27FC236}">
                <a16:creationId xmlns:a16="http://schemas.microsoft.com/office/drawing/2014/main" id="{E8E9D0DE-2EDA-2172-C7E0-9F7CA6A3256A}"/>
              </a:ext>
            </a:extLst>
          </p:cNvPr>
          <p:cNvSpPr txBox="1"/>
          <p:nvPr/>
        </p:nvSpPr>
        <p:spPr>
          <a:xfrm>
            <a:off x="11406428" y="4673383"/>
            <a:ext cx="590843" cy="261610"/>
          </a:xfrm>
          <a:prstGeom prst="rect">
            <a:avLst/>
          </a:prstGeom>
          <a:noFill/>
        </p:spPr>
        <p:txBody>
          <a:bodyPr wrap="square" rtlCol="0">
            <a:spAutoFit/>
          </a:bodyPr>
          <a:lstStyle/>
          <a:p>
            <a:pPr algn="ctr"/>
            <a:r>
              <a:rPr lang="es-ES" sz="1100" b="1" dirty="0">
                <a:solidFill>
                  <a:schemeClr val="accent1"/>
                </a:solidFill>
              </a:rPr>
              <a:t>48%</a:t>
            </a:r>
            <a:endParaRPr lang="es-PE" sz="1100" b="1" dirty="0">
              <a:solidFill>
                <a:schemeClr val="accent1"/>
              </a:solidFill>
            </a:endParaRPr>
          </a:p>
        </p:txBody>
      </p:sp>
      <p:sp>
        <p:nvSpPr>
          <p:cNvPr id="11" name="CuadroTexto 10">
            <a:extLst>
              <a:ext uri="{FF2B5EF4-FFF2-40B4-BE49-F238E27FC236}">
                <a16:creationId xmlns:a16="http://schemas.microsoft.com/office/drawing/2014/main" id="{A01D854E-B6A2-8E6E-4941-AC1E9DCDD0DB}"/>
              </a:ext>
            </a:extLst>
          </p:cNvPr>
          <p:cNvSpPr txBox="1"/>
          <p:nvPr/>
        </p:nvSpPr>
        <p:spPr>
          <a:xfrm>
            <a:off x="11409320" y="2734329"/>
            <a:ext cx="590843" cy="261610"/>
          </a:xfrm>
          <a:prstGeom prst="rect">
            <a:avLst/>
          </a:prstGeom>
          <a:noFill/>
        </p:spPr>
        <p:txBody>
          <a:bodyPr wrap="square" rtlCol="0">
            <a:spAutoFit/>
          </a:bodyPr>
          <a:lstStyle/>
          <a:p>
            <a:pPr algn="ctr"/>
            <a:r>
              <a:rPr lang="es-ES" sz="1100" b="1" dirty="0">
                <a:solidFill>
                  <a:schemeClr val="accent1"/>
                </a:solidFill>
              </a:rPr>
              <a:t>52%</a:t>
            </a:r>
            <a:endParaRPr lang="es-PE" sz="1100" b="1" dirty="0">
              <a:solidFill>
                <a:schemeClr val="accent1"/>
              </a:solidFill>
            </a:endParaRPr>
          </a:p>
        </p:txBody>
      </p:sp>
      <p:sp>
        <p:nvSpPr>
          <p:cNvPr id="12" name="CuadroTexto 11">
            <a:extLst>
              <a:ext uri="{FF2B5EF4-FFF2-40B4-BE49-F238E27FC236}">
                <a16:creationId xmlns:a16="http://schemas.microsoft.com/office/drawing/2014/main" id="{A2B011A8-A0B3-DC19-1303-9C122EA37DE4}"/>
              </a:ext>
            </a:extLst>
          </p:cNvPr>
          <p:cNvSpPr txBox="1"/>
          <p:nvPr/>
        </p:nvSpPr>
        <p:spPr>
          <a:xfrm>
            <a:off x="11409321" y="3491309"/>
            <a:ext cx="590843" cy="261610"/>
          </a:xfrm>
          <a:prstGeom prst="rect">
            <a:avLst/>
          </a:prstGeom>
          <a:noFill/>
        </p:spPr>
        <p:txBody>
          <a:bodyPr wrap="square" rtlCol="0">
            <a:spAutoFit/>
          </a:bodyPr>
          <a:lstStyle/>
          <a:p>
            <a:pPr algn="ctr"/>
            <a:r>
              <a:rPr lang="es-ES" sz="1100" b="1" dirty="0">
                <a:solidFill>
                  <a:schemeClr val="accent1"/>
                </a:solidFill>
              </a:rPr>
              <a:t>67%</a:t>
            </a:r>
            <a:endParaRPr lang="es-PE" sz="1100" b="1" dirty="0">
              <a:solidFill>
                <a:schemeClr val="accent1"/>
              </a:solidFill>
            </a:endParaRPr>
          </a:p>
        </p:txBody>
      </p:sp>
      <p:sp>
        <p:nvSpPr>
          <p:cNvPr id="13" name="CuadroTexto 12">
            <a:extLst>
              <a:ext uri="{FF2B5EF4-FFF2-40B4-BE49-F238E27FC236}">
                <a16:creationId xmlns:a16="http://schemas.microsoft.com/office/drawing/2014/main" id="{90574C2B-B51D-12DF-783F-8D1A358C69D0}"/>
              </a:ext>
            </a:extLst>
          </p:cNvPr>
          <p:cNvSpPr txBox="1"/>
          <p:nvPr/>
        </p:nvSpPr>
        <p:spPr>
          <a:xfrm>
            <a:off x="11409319" y="4192207"/>
            <a:ext cx="590843" cy="261610"/>
          </a:xfrm>
          <a:prstGeom prst="rect">
            <a:avLst/>
          </a:prstGeom>
          <a:noFill/>
        </p:spPr>
        <p:txBody>
          <a:bodyPr wrap="square" rtlCol="0">
            <a:spAutoFit/>
          </a:bodyPr>
          <a:lstStyle/>
          <a:p>
            <a:pPr algn="ctr"/>
            <a:r>
              <a:rPr lang="es-ES" sz="1100" b="1" dirty="0">
                <a:solidFill>
                  <a:schemeClr val="accent1"/>
                </a:solidFill>
              </a:rPr>
              <a:t>33%</a:t>
            </a:r>
            <a:endParaRPr lang="es-PE" sz="1100" b="1" dirty="0">
              <a:solidFill>
                <a:schemeClr val="accent1"/>
              </a:solidFill>
            </a:endParaRPr>
          </a:p>
        </p:txBody>
      </p:sp>
      <p:sp>
        <p:nvSpPr>
          <p:cNvPr id="14" name="CuadroTexto 13">
            <a:extLst>
              <a:ext uri="{FF2B5EF4-FFF2-40B4-BE49-F238E27FC236}">
                <a16:creationId xmlns:a16="http://schemas.microsoft.com/office/drawing/2014/main" id="{C804CE04-BC79-87A9-634F-AC723F4CD389}"/>
              </a:ext>
            </a:extLst>
          </p:cNvPr>
          <p:cNvSpPr txBox="1"/>
          <p:nvPr/>
        </p:nvSpPr>
        <p:spPr>
          <a:xfrm>
            <a:off x="11406428" y="4910855"/>
            <a:ext cx="590843" cy="261610"/>
          </a:xfrm>
          <a:prstGeom prst="rect">
            <a:avLst/>
          </a:prstGeom>
          <a:noFill/>
        </p:spPr>
        <p:txBody>
          <a:bodyPr wrap="square" rtlCol="0">
            <a:spAutoFit/>
          </a:bodyPr>
          <a:lstStyle/>
          <a:p>
            <a:pPr algn="ctr"/>
            <a:r>
              <a:rPr lang="es-ES" sz="1100" b="1" dirty="0">
                <a:solidFill>
                  <a:schemeClr val="accent1"/>
                </a:solidFill>
              </a:rPr>
              <a:t>38%</a:t>
            </a:r>
            <a:endParaRPr lang="es-PE" sz="1100" b="1" dirty="0">
              <a:solidFill>
                <a:schemeClr val="accent1"/>
              </a:solidFill>
            </a:endParaRPr>
          </a:p>
        </p:txBody>
      </p:sp>
      <p:sp>
        <p:nvSpPr>
          <p:cNvPr id="15" name="CuadroTexto 14">
            <a:extLst>
              <a:ext uri="{FF2B5EF4-FFF2-40B4-BE49-F238E27FC236}">
                <a16:creationId xmlns:a16="http://schemas.microsoft.com/office/drawing/2014/main" id="{35E2C3F8-A263-05FE-3B09-2D738DC501E7}"/>
              </a:ext>
            </a:extLst>
          </p:cNvPr>
          <p:cNvSpPr txBox="1"/>
          <p:nvPr/>
        </p:nvSpPr>
        <p:spPr>
          <a:xfrm>
            <a:off x="11406428" y="5159875"/>
            <a:ext cx="590843" cy="261610"/>
          </a:xfrm>
          <a:prstGeom prst="rect">
            <a:avLst/>
          </a:prstGeom>
          <a:noFill/>
        </p:spPr>
        <p:txBody>
          <a:bodyPr wrap="square" rtlCol="0">
            <a:spAutoFit/>
          </a:bodyPr>
          <a:lstStyle/>
          <a:p>
            <a:pPr algn="ctr"/>
            <a:r>
              <a:rPr lang="es-ES" sz="1100" b="1" dirty="0">
                <a:solidFill>
                  <a:schemeClr val="accent1"/>
                </a:solidFill>
              </a:rPr>
              <a:t>13%</a:t>
            </a:r>
            <a:endParaRPr lang="es-PE" sz="1100" b="1" dirty="0">
              <a:solidFill>
                <a:schemeClr val="accent1"/>
              </a:solidFill>
            </a:endParaRPr>
          </a:p>
        </p:txBody>
      </p:sp>
      <p:sp>
        <p:nvSpPr>
          <p:cNvPr id="16" name="CuadroTexto 15">
            <a:extLst>
              <a:ext uri="{FF2B5EF4-FFF2-40B4-BE49-F238E27FC236}">
                <a16:creationId xmlns:a16="http://schemas.microsoft.com/office/drawing/2014/main" id="{AB18301A-C854-1796-129A-96F781BCCAFC}"/>
              </a:ext>
            </a:extLst>
          </p:cNvPr>
          <p:cNvSpPr txBox="1"/>
          <p:nvPr/>
        </p:nvSpPr>
        <p:spPr>
          <a:xfrm>
            <a:off x="11406428" y="5397347"/>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7" name="Google Shape;102;p14">
            <a:extLst>
              <a:ext uri="{FF2B5EF4-FFF2-40B4-BE49-F238E27FC236}">
                <a16:creationId xmlns:a16="http://schemas.microsoft.com/office/drawing/2014/main" id="{9F716C14-D97B-4CAF-AC9F-57F1E1B57EA4}"/>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22" name="Rectángulo: esquinas redondeadas 21">
            <a:extLst>
              <a:ext uri="{FF2B5EF4-FFF2-40B4-BE49-F238E27FC236}">
                <a16:creationId xmlns:a16="http://schemas.microsoft.com/office/drawing/2014/main" id="{21852C9C-D7FF-4B57-BF69-A684AB7E36CC}"/>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5"/>
          <p:cNvSpPr txBox="1"/>
          <p:nvPr/>
        </p:nvSpPr>
        <p:spPr>
          <a:xfrm>
            <a:off x="388296" y="483923"/>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a:solidFill>
                  <a:srgbClr val="0070C0"/>
                </a:solidFill>
                <a:latin typeface="Tahoma"/>
                <a:ea typeface="Tahoma"/>
                <a:cs typeface="Tahoma"/>
                <a:sym typeface="Tahoma"/>
              </a:rPr>
              <a:t>Nivel de ejecución de inversiones por empresas prestadoras – Año 2022</a:t>
            </a:r>
            <a:endParaRPr sz="2000" b="1" i="0" u="none" strike="noStrike" cap="none">
              <a:solidFill>
                <a:srgbClr val="0070C0"/>
              </a:solidFill>
              <a:latin typeface="Tahoma"/>
              <a:ea typeface="Tahoma"/>
              <a:cs typeface="Tahoma"/>
              <a:sym typeface="Tahoma"/>
            </a:endParaRPr>
          </a:p>
        </p:txBody>
      </p:sp>
      <p:sp>
        <p:nvSpPr>
          <p:cNvPr id="216" name="Google Shape;216;p25"/>
          <p:cNvSpPr txBox="1"/>
          <p:nvPr/>
        </p:nvSpPr>
        <p:spPr>
          <a:xfrm>
            <a:off x="3105877" y="909240"/>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a:solidFill>
                  <a:srgbClr val="0070C0"/>
                </a:solidFill>
                <a:latin typeface="Arial"/>
                <a:ea typeface="Arial"/>
                <a:cs typeface="Arial"/>
                <a:sym typeface="Arial"/>
              </a:rPr>
              <a:t>Empresas grande 2</a:t>
            </a:r>
            <a:endParaRPr/>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a:solidFill>
                  <a:schemeClr val="dk1"/>
                </a:solidFill>
                <a:latin typeface="Arial"/>
                <a:ea typeface="Arial"/>
                <a:cs typeface="Arial"/>
                <a:sym typeface="Arial"/>
              </a:rPr>
              <a:t>1er semestre  2022</a:t>
            </a:r>
            <a:endParaRPr/>
          </a:p>
        </p:txBody>
      </p:sp>
      <p:sp>
        <p:nvSpPr>
          <p:cNvPr id="217" name="Google Shape;217;p25"/>
          <p:cNvSpPr txBox="1"/>
          <p:nvPr/>
        </p:nvSpPr>
        <p:spPr>
          <a:xfrm>
            <a:off x="686717" y="6092618"/>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dirty="0">
              <a:solidFill>
                <a:srgbClr val="000000"/>
              </a:solidFill>
              <a:latin typeface="Arial Narrow"/>
              <a:ea typeface="Arial Narrow"/>
              <a:cs typeface="Arial Narrow"/>
              <a:sym typeface="Arial Narrow"/>
            </a:endParaRPr>
          </a:p>
        </p:txBody>
      </p:sp>
      <p:pic>
        <p:nvPicPr>
          <p:cNvPr id="4" name="Imagen 3">
            <a:extLst>
              <a:ext uri="{FF2B5EF4-FFF2-40B4-BE49-F238E27FC236}">
                <a16:creationId xmlns:a16="http://schemas.microsoft.com/office/drawing/2014/main" id="{9441ABAA-9393-B705-B126-63CBFA917157}"/>
              </a:ext>
            </a:extLst>
          </p:cNvPr>
          <p:cNvPicPr>
            <a:picLocks noChangeAspect="1"/>
          </p:cNvPicPr>
          <p:nvPr/>
        </p:nvPicPr>
        <p:blipFill>
          <a:blip r:embed="rId3"/>
          <a:stretch>
            <a:fillRect/>
          </a:stretch>
        </p:blipFill>
        <p:spPr>
          <a:xfrm>
            <a:off x="495210" y="1642374"/>
            <a:ext cx="11099800" cy="4188453"/>
          </a:xfrm>
          <a:prstGeom prst="rect">
            <a:avLst/>
          </a:prstGeom>
        </p:spPr>
      </p:pic>
      <p:sp>
        <p:nvSpPr>
          <p:cNvPr id="2" name="CuadroTexto 1">
            <a:extLst>
              <a:ext uri="{FF2B5EF4-FFF2-40B4-BE49-F238E27FC236}">
                <a16:creationId xmlns:a16="http://schemas.microsoft.com/office/drawing/2014/main" id="{23EB2D34-4730-2D04-8CAA-693778853470}"/>
              </a:ext>
            </a:extLst>
          </p:cNvPr>
          <p:cNvSpPr txBox="1"/>
          <p:nvPr/>
        </p:nvSpPr>
        <p:spPr>
          <a:xfrm>
            <a:off x="11409320" y="2162829"/>
            <a:ext cx="590843" cy="261610"/>
          </a:xfrm>
          <a:prstGeom prst="rect">
            <a:avLst/>
          </a:prstGeom>
          <a:noFill/>
        </p:spPr>
        <p:txBody>
          <a:bodyPr wrap="square" rtlCol="0">
            <a:spAutoFit/>
          </a:bodyPr>
          <a:lstStyle/>
          <a:p>
            <a:pPr algn="ctr"/>
            <a:r>
              <a:rPr lang="es-ES" sz="1100" b="1" dirty="0">
                <a:solidFill>
                  <a:schemeClr val="accent1"/>
                </a:solidFill>
              </a:rPr>
              <a:t>19%</a:t>
            </a:r>
            <a:endParaRPr lang="es-PE" sz="1100" b="1" dirty="0">
              <a:solidFill>
                <a:schemeClr val="accent1"/>
              </a:solidFill>
            </a:endParaRPr>
          </a:p>
        </p:txBody>
      </p:sp>
      <p:sp>
        <p:nvSpPr>
          <p:cNvPr id="3" name="CuadroTexto 2">
            <a:extLst>
              <a:ext uri="{FF2B5EF4-FFF2-40B4-BE49-F238E27FC236}">
                <a16:creationId xmlns:a16="http://schemas.microsoft.com/office/drawing/2014/main" id="{3B1DAAC4-DF6F-0C81-F19E-931057853B0E}"/>
              </a:ext>
            </a:extLst>
          </p:cNvPr>
          <p:cNvSpPr txBox="1"/>
          <p:nvPr/>
        </p:nvSpPr>
        <p:spPr>
          <a:xfrm>
            <a:off x="11409321" y="2898231"/>
            <a:ext cx="590843" cy="261610"/>
          </a:xfrm>
          <a:prstGeom prst="rect">
            <a:avLst/>
          </a:prstGeom>
          <a:noFill/>
        </p:spPr>
        <p:txBody>
          <a:bodyPr wrap="square" rtlCol="0">
            <a:spAutoFit/>
          </a:bodyPr>
          <a:lstStyle/>
          <a:p>
            <a:pPr algn="ctr"/>
            <a:r>
              <a:rPr lang="es-ES" sz="1100" b="1" dirty="0">
                <a:solidFill>
                  <a:schemeClr val="accent1"/>
                </a:solidFill>
              </a:rPr>
              <a:t>50%</a:t>
            </a:r>
            <a:endParaRPr lang="es-PE" sz="1100" b="1" dirty="0">
              <a:solidFill>
                <a:schemeClr val="accent1"/>
              </a:solidFill>
            </a:endParaRPr>
          </a:p>
        </p:txBody>
      </p:sp>
      <p:sp>
        <p:nvSpPr>
          <p:cNvPr id="5" name="CuadroTexto 4">
            <a:extLst>
              <a:ext uri="{FF2B5EF4-FFF2-40B4-BE49-F238E27FC236}">
                <a16:creationId xmlns:a16="http://schemas.microsoft.com/office/drawing/2014/main" id="{8DBD3966-A562-4DD0-BBDA-B53E4AE48FA7}"/>
              </a:ext>
            </a:extLst>
          </p:cNvPr>
          <p:cNvSpPr txBox="1"/>
          <p:nvPr/>
        </p:nvSpPr>
        <p:spPr>
          <a:xfrm>
            <a:off x="11409319" y="3632173"/>
            <a:ext cx="590843" cy="261610"/>
          </a:xfrm>
          <a:prstGeom prst="rect">
            <a:avLst/>
          </a:prstGeom>
          <a:noFill/>
        </p:spPr>
        <p:txBody>
          <a:bodyPr wrap="square" rtlCol="0">
            <a:spAutoFit/>
          </a:bodyPr>
          <a:lstStyle/>
          <a:p>
            <a:pPr algn="ctr"/>
            <a:r>
              <a:rPr lang="es-ES" sz="1100" b="1" dirty="0">
                <a:solidFill>
                  <a:schemeClr val="accent1"/>
                </a:solidFill>
              </a:rPr>
              <a:t>32%</a:t>
            </a:r>
            <a:endParaRPr lang="es-PE" sz="1100" b="1" dirty="0">
              <a:solidFill>
                <a:schemeClr val="accent1"/>
              </a:solidFill>
            </a:endParaRPr>
          </a:p>
        </p:txBody>
      </p:sp>
      <p:sp>
        <p:nvSpPr>
          <p:cNvPr id="6" name="CuadroTexto 5">
            <a:extLst>
              <a:ext uri="{FF2B5EF4-FFF2-40B4-BE49-F238E27FC236}">
                <a16:creationId xmlns:a16="http://schemas.microsoft.com/office/drawing/2014/main" id="{7CCD730C-9850-A067-22F2-288A71B428F7}"/>
              </a:ext>
            </a:extLst>
          </p:cNvPr>
          <p:cNvSpPr txBox="1"/>
          <p:nvPr/>
        </p:nvSpPr>
        <p:spPr>
          <a:xfrm>
            <a:off x="11406428" y="4373639"/>
            <a:ext cx="590843" cy="261610"/>
          </a:xfrm>
          <a:prstGeom prst="rect">
            <a:avLst/>
          </a:prstGeom>
          <a:noFill/>
        </p:spPr>
        <p:txBody>
          <a:bodyPr wrap="square" rtlCol="0">
            <a:spAutoFit/>
          </a:bodyPr>
          <a:lstStyle/>
          <a:p>
            <a:pPr algn="ctr"/>
            <a:r>
              <a:rPr lang="es-ES" sz="1100" b="1" dirty="0">
                <a:solidFill>
                  <a:schemeClr val="accent1"/>
                </a:solidFill>
              </a:rPr>
              <a:t>100%</a:t>
            </a:r>
            <a:endParaRPr lang="es-PE" sz="1100" b="1" dirty="0">
              <a:solidFill>
                <a:schemeClr val="accent1"/>
              </a:solidFill>
            </a:endParaRPr>
          </a:p>
        </p:txBody>
      </p:sp>
      <p:sp>
        <p:nvSpPr>
          <p:cNvPr id="7" name="CuadroTexto 6">
            <a:extLst>
              <a:ext uri="{FF2B5EF4-FFF2-40B4-BE49-F238E27FC236}">
                <a16:creationId xmlns:a16="http://schemas.microsoft.com/office/drawing/2014/main" id="{608B8D8A-5DFE-B01B-8A55-B00A43445308}"/>
              </a:ext>
            </a:extLst>
          </p:cNvPr>
          <p:cNvSpPr txBox="1"/>
          <p:nvPr/>
        </p:nvSpPr>
        <p:spPr>
          <a:xfrm>
            <a:off x="11409320" y="2416829"/>
            <a:ext cx="590843" cy="261610"/>
          </a:xfrm>
          <a:prstGeom prst="rect">
            <a:avLst/>
          </a:prstGeom>
          <a:noFill/>
        </p:spPr>
        <p:txBody>
          <a:bodyPr wrap="square" rtlCol="0">
            <a:spAutoFit/>
          </a:bodyPr>
          <a:lstStyle/>
          <a:p>
            <a:pPr algn="ctr"/>
            <a:r>
              <a:rPr lang="es-ES" sz="1100" b="1" dirty="0">
                <a:solidFill>
                  <a:schemeClr val="accent1"/>
                </a:solidFill>
              </a:rPr>
              <a:t>37%</a:t>
            </a:r>
            <a:endParaRPr lang="es-PE" sz="1100" b="1" dirty="0">
              <a:solidFill>
                <a:schemeClr val="accent1"/>
              </a:solidFill>
            </a:endParaRPr>
          </a:p>
        </p:txBody>
      </p:sp>
      <p:sp>
        <p:nvSpPr>
          <p:cNvPr id="8" name="CuadroTexto 7">
            <a:extLst>
              <a:ext uri="{FF2B5EF4-FFF2-40B4-BE49-F238E27FC236}">
                <a16:creationId xmlns:a16="http://schemas.microsoft.com/office/drawing/2014/main" id="{D70F3C73-128C-92F1-3D83-838DA1077DC1}"/>
              </a:ext>
            </a:extLst>
          </p:cNvPr>
          <p:cNvSpPr txBox="1"/>
          <p:nvPr/>
        </p:nvSpPr>
        <p:spPr>
          <a:xfrm>
            <a:off x="11409321" y="3159875"/>
            <a:ext cx="590843" cy="261610"/>
          </a:xfrm>
          <a:prstGeom prst="rect">
            <a:avLst/>
          </a:prstGeom>
          <a:noFill/>
        </p:spPr>
        <p:txBody>
          <a:bodyPr wrap="square" rtlCol="0">
            <a:spAutoFit/>
          </a:bodyPr>
          <a:lstStyle/>
          <a:p>
            <a:pPr algn="ctr"/>
            <a:r>
              <a:rPr lang="es-ES" sz="1100" b="1" dirty="0">
                <a:solidFill>
                  <a:schemeClr val="accent1"/>
                </a:solidFill>
              </a:rPr>
              <a:t>25%</a:t>
            </a:r>
            <a:endParaRPr lang="es-PE" sz="1100" b="1" dirty="0">
              <a:solidFill>
                <a:schemeClr val="accent1"/>
              </a:solidFill>
            </a:endParaRPr>
          </a:p>
        </p:txBody>
      </p:sp>
      <p:sp>
        <p:nvSpPr>
          <p:cNvPr id="9" name="CuadroTexto 8">
            <a:extLst>
              <a:ext uri="{FF2B5EF4-FFF2-40B4-BE49-F238E27FC236}">
                <a16:creationId xmlns:a16="http://schemas.microsoft.com/office/drawing/2014/main" id="{8781F7EF-714E-E9CC-E688-FC6F3403E73A}"/>
              </a:ext>
            </a:extLst>
          </p:cNvPr>
          <p:cNvSpPr txBox="1"/>
          <p:nvPr/>
        </p:nvSpPr>
        <p:spPr>
          <a:xfrm>
            <a:off x="11409319" y="3873473"/>
            <a:ext cx="590843" cy="261610"/>
          </a:xfrm>
          <a:prstGeom prst="rect">
            <a:avLst/>
          </a:prstGeom>
          <a:noFill/>
        </p:spPr>
        <p:txBody>
          <a:bodyPr wrap="square" rtlCol="0">
            <a:spAutoFit/>
          </a:bodyPr>
          <a:lstStyle/>
          <a:p>
            <a:pPr algn="ctr"/>
            <a:r>
              <a:rPr lang="es-ES" sz="1100" b="1" dirty="0">
                <a:solidFill>
                  <a:schemeClr val="accent1"/>
                </a:solidFill>
              </a:rPr>
              <a:t>26%</a:t>
            </a:r>
            <a:endParaRPr lang="es-PE" sz="1100" b="1" dirty="0">
              <a:solidFill>
                <a:schemeClr val="accent1"/>
              </a:solidFill>
            </a:endParaRPr>
          </a:p>
        </p:txBody>
      </p:sp>
      <p:sp>
        <p:nvSpPr>
          <p:cNvPr id="10" name="CuadroTexto 9">
            <a:extLst>
              <a:ext uri="{FF2B5EF4-FFF2-40B4-BE49-F238E27FC236}">
                <a16:creationId xmlns:a16="http://schemas.microsoft.com/office/drawing/2014/main" id="{6B2620F1-8672-30D1-169E-958C8448F918}"/>
              </a:ext>
            </a:extLst>
          </p:cNvPr>
          <p:cNvSpPr txBox="1"/>
          <p:nvPr/>
        </p:nvSpPr>
        <p:spPr>
          <a:xfrm>
            <a:off x="11406428" y="4609883"/>
            <a:ext cx="590843" cy="261610"/>
          </a:xfrm>
          <a:prstGeom prst="rect">
            <a:avLst/>
          </a:prstGeom>
          <a:noFill/>
        </p:spPr>
        <p:txBody>
          <a:bodyPr wrap="square" rtlCol="0">
            <a:spAutoFit/>
          </a:bodyPr>
          <a:lstStyle/>
          <a:p>
            <a:pPr algn="ctr"/>
            <a:r>
              <a:rPr lang="es-ES" sz="1100" b="1" dirty="0">
                <a:solidFill>
                  <a:schemeClr val="accent1"/>
                </a:solidFill>
              </a:rPr>
              <a:t>36%</a:t>
            </a:r>
            <a:endParaRPr lang="es-PE" sz="1100" b="1" dirty="0">
              <a:solidFill>
                <a:schemeClr val="accent1"/>
              </a:solidFill>
            </a:endParaRPr>
          </a:p>
        </p:txBody>
      </p:sp>
      <p:sp>
        <p:nvSpPr>
          <p:cNvPr id="11" name="CuadroTexto 10">
            <a:extLst>
              <a:ext uri="{FF2B5EF4-FFF2-40B4-BE49-F238E27FC236}">
                <a16:creationId xmlns:a16="http://schemas.microsoft.com/office/drawing/2014/main" id="{245A9E0C-F342-74AF-27D9-8035777626C8}"/>
              </a:ext>
            </a:extLst>
          </p:cNvPr>
          <p:cNvSpPr txBox="1"/>
          <p:nvPr/>
        </p:nvSpPr>
        <p:spPr>
          <a:xfrm>
            <a:off x="11409320" y="2658129"/>
            <a:ext cx="590843" cy="261610"/>
          </a:xfrm>
          <a:prstGeom prst="rect">
            <a:avLst/>
          </a:prstGeom>
          <a:noFill/>
        </p:spPr>
        <p:txBody>
          <a:bodyPr wrap="square" rtlCol="0">
            <a:spAutoFit/>
          </a:bodyPr>
          <a:lstStyle/>
          <a:p>
            <a:pPr algn="ctr"/>
            <a:r>
              <a:rPr lang="es-ES" sz="1100" b="1" dirty="0">
                <a:solidFill>
                  <a:schemeClr val="accent1"/>
                </a:solidFill>
              </a:rPr>
              <a:t>18%</a:t>
            </a:r>
            <a:endParaRPr lang="es-PE" sz="1100" b="1" dirty="0">
              <a:solidFill>
                <a:schemeClr val="accent1"/>
              </a:solidFill>
            </a:endParaRPr>
          </a:p>
        </p:txBody>
      </p:sp>
      <p:sp>
        <p:nvSpPr>
          <p:cNvPr id="12" name="CuadroTexto 11">
            <a:extLst>
              <a:ext uri="{FF2B5EF4-FFF2-40B4-BE49-F238E27FC236}">
                <a16:creationId xmlns:a16="http://schemas.microsoft.com/office/drawing/2014/main" id="{C1F7D736-85DA-B44C-82B7-6D49FAA0DE73}"/>
              </a:ext>
            </a:extLst>
          </p:cNvPr>
          <p:cNvSpPr txBox="1"/>
          <p:nvPr/>
        </p:nvSpPr>
        <p:spPr>
          <a:xfrm>
            <a:off x="11409321" y="3389709"/>
            <a:ext cx="590843" cy="261610"/>
          </a:xfrm>
          <a:prstGeom prst="rect">
            <a:avLst/>
          </a:prstGeom>
          <a:noFill/>
        </p:spPr>
        <p:txBody>
          <a:bodyPr wrap="square" rtlCol="0">
            <a:spAutoFit/>
          </a:bodyPr>
          <a:lstStyle/>
          <a:p>
            <a:pPr algn="ctr"/>
            <a:r>
              <a:rPr lang="es-ES" sz="1100" b="1" dirty="0">
                <a:solidFill>
                  <a:schemeClr val="accent1"/>
                </a:solidFill>
              </a:rPr>
              <a:t>68%</a:t>
            </a:r>
            <a:endParaRPr lang="es-PE" sz="1100" b="1" dirty="0">
              <a:solidFill>
                <a:schemeClr val="accent1"/>
              </a:solidFill>
            </a:endParaRPr>
          </a:p>
        </p:txBody>
      </p:sp>
      <p:sp>
        <p:nvSpPr>
          <p:cNvPr id="13" name="CuadroTexto 12">
            <a:extLst>
              <a:ext uri="{FF2B5EF4-FFF2-40B4-BE49-F238E27FC236}">
                <a16:creationId xmlns:a16="http://schemas.microsoft.com/office/drawing/2014/main" id="{C4417584-FF5F-8C87-2404-51E733B5AC7D}"/>
              </a:ext>
            </a:extLst>
          </p:cNvPr>
          <p:cNvSpPr txBox="1"/>
          <p:nvPr/>
        </p:nvSpPr>
        <p:spPr>
          <a:xfrm>
            <a:off x="11409319" y="4128707"/>
            <a:ext cx="590843" cy="261610"/>
          </a:xfrm>
          <a:prstGeom prst="rect">
            <a:avLst/>
          </a:prstGeom>
          <a:noFill/>
        </p:spPr>
        <p:txBody>
          <a:bodyPr wrap="square" rtlCol="0">
            <a:spAutoFit/>
          </a:bodyPr>
          <a:lstStyle/>
          <a:p>
            <a:pPr algn="ctr"/>
            <a:r>
              <a:rPr lang="es-ES" sz="1100" b="1" dirty="0">
                <a:solidFill>
                  <a:schemeClr val="accent1"/>
                </a:solidFill>
              </a:rPr>
              <a:t>7%</a:t>
            </a:r>
            <a:endParaRPr lang="es-PE" sz="1100" b="1" dirty="0">
              <a:solidFill>
                <a:schemeClr val="accent1"/>
              </a:solidFill>
            </a:endParaRPr>
          </a:p>
        </p:txBody>
      </p:sp>
      <p:sp>
        <p:nvSpPr>
          <p:cNvPr id="14" name="CuadroTexto 13">
            <a:extLst>
              <a:ext uri="{FF2B5EF4-FFF2-40B4-BE49-F238E27FC236}">
                <a16:creationId xmlns:a16="http://schemas.microsoft.com/office/drawing/2014/main" id="{D7220F0F-699B-33B1-D42D-1D99D151F8B4}"/>
              </a:ext>
            </a:extLst>
          </p:cNvPr>
          <p:cNvSpPr txBox="1"/>
          <p:nvPr/>
        </p:nvSpPr>
        <p:spPr>
          <a:xfrm>
            <a:off x="11406428" y="4847355"/>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5" name="CuadroTexto 14">
            <a:extLst>
              <a:ext uri="{FF2B5EF4-FFF2-40B4-BE49-F238E27FC236}">
                <a16:creationId xmlns:a16="http://schemas.microsoft.com/office/drawing/2014/main" id="{B96AF4F2-5E01-C9BB-C204-E290B8295782}"/>
              </a:ext>
            </a:extLst>
          </p:cNvPr>
          <p:cNvSpPr txBox="1"/>
          <p:nvPr/>
        </p:nvSpPr>
        <p:spPr>
          <a:xfrm>
            <a:off x="11406428" y="5096375"/>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6" name="CuadroTexto 15">
            <a:extLst>
              <a:ext uri="{FF2B5EF4-FFF2-40B4-BE49-F238E27FC236}">
                <a16:creationId xmlns:a16="http://schemas.microsoft.com/office/drawing/2014/main" id="{108F870F-B726-5DBE-E910-BB243ED97FB8}"/>
              </a:ext>
            </a:extLst>
          </p:cNvPr>
          <p:cNvSpPr txBox="1"/>
          <p:nvPr/>
        </p:nvSpPr>
        <p:spPr>
          <a:xfrm>
            <a:off x="11406428" y="5333847"/>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7" name="Google Shape;102;p14">
            <a:extLst>
              <a:ext uri="{FF2B5EF4-FFF2-40B4-BE49-F238E27FC236}">
                <a16:creationId xmlns:a16="http://schemas.microsoft.com/office/drawing/2014/main" id="{67ED7555-A5DE-19E8-BBB7-0C5CE91DF380}"/>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22" name="Rectángulo: esquinas redondeadas 21">
            <a:extLst>
              <a:ext uri="{FF2B5EF4-FFF2-40B4-BE49-F238E27FC236}">
                <a16:creationId xmlns:a16="http://schemas.microsoft.com/office/drawing/2014/main" id="{DCC2FFE9-4AB1-4158-829A-A0B05A1E149A}"/>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29"/>
          <p:cNvSpPr txBox="1"/>
          <p:nvPr/>
        </p:nvSpPr>
        <p:spPr>
          <a:xfrm>
            <a:off x="388296" y="530634"/>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a:solidFill>
                  <a:srgbClr val="0070C0"/>
                </a:solidFill>
                <a:latin typeface="Tahoma"/>
                <a:ea typeface="Tahoma"/>
                <a:cs typeface="Tahoma"/>
                <a:sym typeface="Tahoma"/>
              </a:rPr>
              <a:t>Nivel de ejecución de inversiones por empresas prestadoras – Año 2021</a:t>
            </a:r>
            <a:endParaRPr sz="2000" b="1" i="0" u="none" strike="noStrike" cap="none">
              <a:solidFill>
                <a:srgbClr val="0070C0"/>
              </a:solidFill>
              <a:latin typeface="Tahoma"/>
              <a:ea typeface="Tahoma"/>
              <a:cs typeface="Tahoma"/>
              <a:sym typeface="Tahoma"/>
            </a:endParaRPr>
          </a:p>
        </p:txBody>
      </p:sp>
      <p:sp>
        <p:nvSpPr>
          <p:cNvPr id="273" name="Google Shape;273;p29"/>
          <p:cNvSpPr txBox="1"/>
          <p:nvPr/>
        </p:nvSpPr>
        <p:spPr>
          <a:xfrm>
            <a:off x="2958513" y="961790"/>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a:solidFill>
                  <a:srgbClr val="0070C0"/>
                </a:solidFill>
                <a:latin typeface="Arial"/>
                <a:ea typeface="Arial"/>
                <a:cs typeface="Arial"/>
                <a:sym typeface="Arial"/>
              </a:rPr>
              <a:t>Empresas medianas</a:t>
            </a:r>
            <a:endParaRPr/>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a:solidFill>
                  <a:schemeClr val="dk1"/>
                </a:solidFill>
                <a:latin typeface="Arial"/>
                <a:ea typeface="Arial"/>
                <a:cs typeface="Arial"/>
                <a:sym typeface="Arial"/>
              </a:rPr>
              <a:t>Año 2021</a:t>
            </a:r>
            <a:endParaRPr/>
          </a:p>
        </p:txBody>
      </p:sp>
      <p:sp>
        <p:nvSpPr>
          <p:cNvPr id="274" name="Google Shape;274;p29"/>
          <p:cNvSpPr txBox="1"/>
          <p:nvPr/>
        </p:nvSpPr>
        <p:spPr>
          <a:xfrm>
            <a:off x="686718" y="6130019"/>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a:solidFill>
                <a:srgbClr val="00000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31AD96A9-0638-D931-6371-D4B5E31E1D73}"/>
              </a:ext>
            </a:extLst>
          </p:cNvPr>
          <p:cNvPicPr>
            <a:picLocks noChangeAspect="1"/>
          </p:cNvPicPr>
          <p:nvPr/>
        </p:nvPicPr>
        <p:blipFill>
          <a:blip r:embed="rId3"/>
          <a:stretch>
            <a:fillRect/>
          </a:stretch>
        </p:blipFill>
        <p:spPr>
          <a:xfrm>
            <a:off x="458537" y="1608886"/>
            <a:ext cx="11333097" cy="4287324"/>
          </a:xfrm>
          <a:prstGeom prst="rect">
            <a:avLst/>
          </a:prstGeom>
        </p:spPr>
      </p:pic>
      <p:sp>
        <p:nvSpPr>
          <p:cNvPr id="2" name="CuadroTexto 1">
            <a:extLst>
              <a:ext uri="{FF2B5EF4-FFF2-40B4-BE49-F238E27FC236}">
                <a16:creationId xmlns:a16="http://schemas.microsoft.com/office/drawing/2014/main" id="{5062D03C-31B7-4C85-17DB-984593DD2A05}"/>
              </a:ext>
            </a:extLst>
          </p:cNvPr>
          <p:cNvSpPr txBox="1"/>
          <p:nvPr/>
        </p:nvSpPr>
        <p:spPr>
          <a:xfrm>
            <a:off x="11434720" y="2213629"/>
            <a:ext cx="590843" cy="261610"/>
          </a:xfrm>
          <a:prstGeom prst="rect">
            <a:avLst/>
          </a:prstGeom>
          <a:noFill/>
        </p:spPr>
        <p:txBody>
          <a:bodyPr wrap="square" rtlCol="0">
            <a:spAutoFit/>
          </a:bodyPr>
          <a:lstStyle/>
          <a:p>
            <a:pPr algn="ctr"/>
            <a:r>
              <a:rPr lang="es-ES" sz="1100" b="1" dirty="0">
                <a:solidFill>
                  <a:schemeClr val="accent1"/>
                </a:solidFill>
              </a:rPr>
              <a:t>38%</a:t>
            </a:r>
            <a:endParaRPr lang="es-PE" sz="1100" b="1" dirty="0">
              <a:solidFill>
                <a:schemeClr val="accent1"/>
              </a:solidFill>
            </a:endParaRPr>
          </a:p>
        </p:txBody>
      </p:sp>
      <p:sp>
        <p:nvSpPr>
          <p:cNvPr id="4" name="CuadroTexto 3">
            <a:extLst>
              <a:ext uri="{FF2B5EF4-FFF2-40B4-BE49-F238E27FC236}">
                <a16:creationId xmlns:a16="http://schemas.microsoft.com/office/drawing/2014/main" id="{A8F077C5-AA65-2AD2-5931-86C2936CA0E7}"/>
              </a:ext>
            </a:extLst>
          </p:cNvPr>
          <p:cNvSpPr txBox="1"/>
          <p:nvPr/>
        </p:nvSpPr>
        <p:spPr>
          <a:xfrm>
            <a:off x="11434721" y="2898231"/>
            <a:ext cx="590843" cy="261610"/>
          </a:xfrm>
          <a:prstGeom prst="rect">
            <a:avLst/>
          </a:prstGeom>
          <a:noFill/>
        </p:spPr>
        <p:txBody>
          <a:bodyPr wrap="square" rtlCol="0">
            <a:spAutoFit/>
          </a:bodyPr>
          <a:lstStyle/>
          <a:p>
            <a:pPr algn="ctr"/>
            <a:r>
              <a:rPr lang="es-ES" sz="1100" b="1" dirty="0">
                <a:solidFill>
                  <a:schemeClr val="accent1"/>
                </a:solidFill>
              </a:rPr>
              <a:t>75%</a:t>
            </a:r>
            <a:endParaRPr lang="es-PE" sz="1100" b="1" dirty="0">
              <a:solidFill>
                <a:schemeClr val="accent1"/>
              </a:solidFill>
            </a:endParaRPr>
          </a:p>
        </p:txBody>
      </p:sp>
      <p:sp>
        <p:nvSpPr>
          <p:cNvPr id="5" name="CuadroTexto 4">
            <a:extLst>
              <a:ext uri="{FF2B5EF4-FFF2-40B4-BE49-F238E27FC236}">
                <a16:creationId xmlns:a16="http://schemas.microsoft.com/office/drawing/2014/main" id="{3225E9DE-CF60-7CD5-3819-805F2ED6BF2A}"/>
              </a:ext>
            </a:extLst>
          </p:cNvPr>
          <p:cNvSpPr txBox="1"/>
          <p:nvPr/>
        </p:nvSpPr>
        <p:spPr>
          <a:xfrm>
            <a:off x="11434719" y="3594073"/>
            <a:ext cx="590843" cy="261610"/>
          </a:xfrm>
          <a:prstGeom prst="rect">
            <a:avLst/>
          </a:prstGeom>
          <a:noFill/>
        </p:spPr>
        <p:txBody>
          <a:bodyPr wrap="square" rtlCol="0">
            <a:spAutoFit/>
          </a:bodyPr>
          <a:lstStyle/>
          <a:p>
            <a:pPr algn="ctr"/>
            <a:r>
              <a:rPr lang="es-ES" sz="1100" b="1" dirty="0">
                <a:solidFill>
                  <a:schemeClr val="accent1"/>
                </a:solidFill>
              </a:rPr>
              <a:t>8%</a:t>
            </a:r>
            <a:endParaRPr lang="es-PE" sz="1100" b="1" dirty="0">
              <a:solidFill>
                <a:schemeClr val="accent1"/>
              </a:solidFill>
            </a:endParaRPr>
          </a:p>
        </p:txBody>
      </p:sp>
      <p:sp>
        <p:nvSpPr>
          <p:cNvPr id="6" name="CuadroTexto 5">
            <a:extLst>
              <a:ext uri="{FF2B5EF4-FFF2-40B4-BE49-F238E27FC236}">
                <a16:creationId xmlns:a16="http://schemas.microsoft.com/office/drawing/2014/main" id="{460D9B21-3379-190D-51F5-50A1DB7180D3}"/>
              </a:ext>
            </a:extLst>
          </p:cNvPr>
          <p:cNvSpPr txBox="1"/>
          <p:nvPr/>
        </p:nvSpPr>
        <p:spPr>
          <a:xfrm>
            <a:off x="11431828" y="4233939"/>
            <a:ext cx="590843" cy="261610"/>
          </a:xfrm>
          <a:prstGeom prst="rect">
            <a:avLst/>
          </a:prstGeom>
          <a:noFill/>
        </p:spPr>
        <p:txBody>
          <a:bodyPr wrap="square" rtlCol="0">
            <a:spAutoFit/>
          </a:bodyPr>
          <a:lstStyle/>
          <a:p>
            <a:pPr algn="ctr"/>
            <a:r>
              <a:rPr lang="es-ES" sz="1100" b="1" dirty="0">
                <a:solidFill>
                  <a:schemeClr val="accent1"/>
                </a:solidFill>
              </a:rPr>
              <a:t>43%</a:t>
            </a:r>
            <a:endParaRPr lang="es-PE" sz="1100" b="1" dirty="0">
              <a:solidFill>
                <a:schemeClr val="accent1"/>
              </a:solidFill>
            </a:endParaRPr>
          </a:p>
        </p:txBody>
      </p:sp>
      <p:sp>
        <p:nvSpPr>
          <p:cNvPr id="7" name="CuadroTexto 6">
            <a:extLst>
              <a:ext uri="{FF2B5EF4-FFF2-40B4-BE49-F238E27FC236}">
                <a16:creationId xmlns:a16="http://schemas.microsoft.com/office/drawing/2014/main" id="{483E30A8-9F31-F8FF-D3BF-5E1C02BFDD93}"/>
              </a:ext>
            </a:extLst>
          </p:cNvPr>
          <p:cNvSpPr txBox="1"/>
          <p:nvPr/>
        </p:nvSpPr>
        <p:spPr>
          <a:xfrm>
            <a:off x="11434720" y="2429529"/>
            <a:ext cx="590843" cy="261610"/>
          </a:xfrm>
          <a:prstGeom prst="rect">
            <a:avLst/>
          </a:prstGeom>
          <a:noFill/>
        </p:spPr>
        <p:txBody>
          <a:bodyPr wrap="square" rtlCol="0">
            <a:spAutoFit/>
          </a:bodyPr>
          <a:lstStyle/>
          <a:p>
            <a:pPr algn="ctr"/>
            <a:r>
              <a:rPr lang="es-ES" sz="1100" b="1" dirty="0">
                <a:solidFill>
                  <a:schemeClr val="accent1"/>
                </a:solidFill>
              </a:rPr>
              <a:t>60%</a:t>
            </a:r>
            <a:endParaRPr lang="es-PE" sz="1100" b="1" dirty="0">
              <a:solidFill>
                <a:schemeClr val="accent1"/>
              </a:solidFill>
            </a:endParaRPr>
          </a:p>
        </p:txBody>
      </p:sp>
      <p:sp>
        <p:nvSpPr>
          <p:cNvPr id="8" name="CuadroTexto 7">
            <a:extLst>
              <a:ext uri="{FF2B5EF4-FFF2-40B4-BE49-F238E27FC236}">
                <a16:creationId xmlns:a16="http://schemas.microsoft.com/office/drawing/2014/main" id="{FFB868C6-DEF9-2A54-1FE7-C7372920DF2B}"/>
              </a:ext>
            </a:extLst>
          </p:cNvPr>
          <p:cNvSpPr txBox="1"/>
          <p:nvPr/>
        </p:nvSpPr>
        <p:spPr>
          <a:xfrm>
            <a:off x="11434721" y="3147175"/>
            <a:ext cx="590843" cy="261610"/>
          </a:xfrm>
          <a:prstGeom prst="rect">
            <a:avLst/>
          </a:prstGeom>
          <a:noFill/>
        </p:spPr>
        <p:txBody>
          <a:bodyPr wrap="square" rtlCol="0">
            <a:spAutoFit/>
          </a:bodyPr>
          <a:lstStyle/>
          <a:p>
            <a:pPr algn="ctr"/>
            <a:r>
              <a:rPr lang="es-ES" sz="1100" b="1" dirty="0">
                <a:solidFill>
                  <a:schemeClr val="accent1"/>
                </a:solidFill>
              </a:rPr>
              <a:t>67%</a:t>
            </a:r>
            <a:endParaRPr lang="es-PE" sz="1100" b="1" dirty="0">
              <a:solidFill>
                <a:schemeClr val="accent1"/>
              </a:solidFill>
            </a:endParaRPr>
          </a:p>
        </p:txBody>
      </p:sp>
      <p:sp>
        <p:nvSpPr>
          <p:cNvPr id="9" name="CuadroTexto 8">
            <a:extLst>
              <a:ext uri="{FF2B5EF4-FFF2-40B4-BE49-F238E27FC236}">
                <a16:creationId xmlns:a16="http://schemas.microsoft.com/office/drawing/2014/main" id="{02A804A6-E6EC-3ACF-D56D-22C4926F2821}"/>
              </a:ext>
            </a:extLst>
          </p:cNvPr>
          <p:cNvSpPr txBox="1"/>
          <p:nvPr/>
        </p:nvSpPr>
        <p:spPr>
          <a:xfrm>
            <a:off x="11434719" y="3809973"/>
            <a:ext cx="590843" cy="261610"/>
          </a:xfrm>
          <a:prstGeom prst="rect">
            <a:avLst/>
          </a:prstGeom>
          <a:noFill/>
        </p:spPr>
        <p:txBody>
          <a:bodyPr wrap="square" rtlCol="0">
            <a:spAutoFit/>
          </a:bodyPr>
          <a:lstStyle/>
          <a:p>
            <a:pPr algn="ctr"/>
            <a:r>
              <a:rPr lang="es-ES" sz="1100" b="1" dirty="0">
                <a:solidFill>
                  <a:schemeClr val="accent1"/>
                </a:solidFill>
              </a:rPr>
              <a:t>38%</a:t>
            </a:r>
            <a:endParaRPr lang="es-PE" sz="1100" b="1" dirty="0">
              <a:solidFill>
                <a:schemeClr val="accent1"/>
              </a:solidFill>
            </a:endParaRPr>
          </a:p>
        </p:txBody>
      </p:sp>
      <p:sp>
        <p:nvSpPr>
          <p:cNvPr id="10" name="CuadroTexto 9">
            <a:extLst>
              <a:ext uri="{FF2B5EF4-FFF2-40B4-BE49-F238E27FC236}">
                <a16:creationId xmlns:a16="http://schemas.microsoft.com/office/drawing/2014/main" id="{A5673E42-D3DE-A9D4-6D64-64157A3BAEB5}"/>
              </a:ext>
            </a:extLst>
          </p:cNvPr>
          <p:cNvSpPr txBox="1"/>
          <p:nvPr/>
        </p:nvSpPr>
        <p:spPr>
          <a:xfrm>
            <a:off x="11431828" y="4482883"/>
            <a:ext cx="590843" cy="261610"/>
          </a:xfrm>
          <a:prstGeom prst="rect">
            <a:avLst/>
          </a:prstGeom>
          <a:noFill/>
        </p:spPr>
        <p:txBody>
          <a:bodyPr wrap="square" rtlCol="0">
            <a:spAutoFit/>
          </a:bodyPr>
          <a:lstStyle/>
          <a:p>
            <a:pPr algn="ctr"/>
            <a:r>
              <a:rPr lang="es-ES" sz="1100" b="1" dirty="0">
                <a:solidFill>
                  <a:schemeClr val="accent1"/>
                </a:solidFill>
              </a:rPr>
              <a:t>29%</a:t>
            </a:r>
            <a:endParaRPr lang="es-PE" sz="1100" b="1" dirty="0">
              <a:solidFill>
                <a:schemeClr val="accent1"/>
              </a:solidFill>
            </a:endParaRPr>
          </a:p>
        </p:txBody>
      </p:sp>
      <p:sp>
        <p:nvSpPr>
          <p:cNvPr id="11" name="CuadroTexto 10">
            <a:extLst>
              <a:ext uri="{FF2B5EF4-FFF2-40B4-BE49-F238E27FC236}">
                <a16:creationId xmlns:a16="http://schemas.microsoft.com/office/drawing/2014/main" id="{49876C96-2307-C4A2-A942-515B29982064}"/>
              </a:ext>
            </a:extLst>
          </p:cNvPr>
          <p:cNvSpPr txBox="1"/>
          <p:nvPr/>
        </p:nvSpPr>
        <p:spPr>
          <a:xfrm>
            <a:off x="11434720" y="2658129"/>
            <a:ext cx="590843" cy="261610"/>
          </a:xfrm>
          <a:prstGeom prst="rect">
            <a:avLst/>
          </a:prstGeom>
          <a:noFill/>
        </p:spPr>
        <p:txBody>
          <a:bodyPr wrap="square" rtlCol="0">
            <a:spAutoFit/>
          </a:bodyPr>
          <a:lstStyle/>
          <a:p>
            <a:pPr algn="ctr"/>
            <a:r>
              <a:rPr lang="es-ES" sz="1100" b="1" dirty="0">
                <a:solidFill>
                  <a:schemeClr val="accent1"/>
                </a:solidFill>
              </a:rPr>
              <a:t>61%</a:t>
            </a:r>
            <a:endParaRPr lang="es-PE" sz="1100" b="1" dirty="0">
              <a:solidFill>
                <a:schemeClr val="accent1"/>
              </a:solidFill>
            </a:endParaRPr>
          </a:p>
        </p:txBody>
      </p:sp>
      <p:sp>
        <p:nvSpPr>
          <p:cNvPr id="12" name="CuadroTexto 11">
            <a:extLst>
              <a:ext uri="{FF2B5EF4-FFF2-40B4-BE49-F238E27FC236}">
                <a16:creationId xmlns:a16="http://schemas.microsoft.com/office/drawing/2014/main" id="{D401BF8F-203E-34AD-AF70-4D938531232D}"/>
              </a:ext>
            </a:extLst>
          </p:cNvPr>
          <p:cNvSpPr txBox="1"/>
          <p:nvPr/>
        </p:nvSpPr>
        <p:spPr>
          <a:xfrm>
            <a:off x="11434721" y="3377009"/>
            <a:ext cx="590843" cy="261610"/>
          </a:xfrm>
          <a:prstGeom prst="rect">
            <a:avLst/>
          </a:prstGeom>
          <a:noFill/>
        </p:spPr>
        <p:txBody>
          <a:bodyPr wrap="square" rtlCol="0">
            <a:spAutoFit/>
          </a:bodyPr>
          <a:lstStyle/>
          <a:p>
            <a:pPr algn="ctr"/>
            <a:r>
              <a:rPr lang="es-ES" sz="1100" b="1" dirty="0">
                <a:solidFill>
                  <a:schemeClr val="accent1"/>
                </a:solidFill>
              </a:rPr>
              <a:t>69%</a:t>
            </a:r>
            <a:endParaRPr lang="es-PE" sz="1100" b="1" dirty="0">
              <a:solidFill>
                <a:schemeClr val="accent1"/>
              </a:solidFill>
            </a:endParaRPr>
          </a:p>
        </p:txBody>
      </p:sp>
      <p:sp>
        <p:nvSpPr>
          <p:cNvPr id="13" name="CuadroTexto 12">
            <a:extLst>
              <a:ext uri="{FF2B5EF4-FFF2-40B4-BE49-F238E27FC236}">
                <a16:creationId xmlns:a16="http://schemas.microsoft.com/office/drawing/2014/main" id="{F23547C7-A47E-CEC9-D599-10755ABC2914}"/>
              </a:ext>
            </a:extLst>
          </p:cNvPr>
          <p:cNvSpPr txBox="1"/>
          <p:nvPr/>
        </p:nvSpPr>
        <p:spPr>
          <a:xfrm>
            <a:off x="11434719" y="4014407"/>
            <a:ext cx="590843" cy="261610"/>
          </a:xfrm>
          <a:prstGeom prst="rect">
            <a:avLst/>
          </a:prstGeom>
          <a:noFill/>
        </p:spPr>
        <p:txBody>
          <a:bodyPr wrap="square" rtlCol="0">
            <a:spAutoFit/>
          </a:bodyPr>
          <a:lstStyle/>
          <a:p>
            <a:pPr algn="ctr"/>
            <a:r>
              <a:rPr lang="es-ES" sz="1100" b="1" dirty="0">
                <a:solidFill>
                  <a:schemeClr val="accent1"/>
                </a:solidFill>
              </a:rPr>
              <a:t>39%</a:t>
            </a:r>
            <a:endParaRPr lang="es-PE" sz="1100" b="1" dirty="0">
              <a:solidFill>
                <a:schemeClr val="accent1"/>
              </a:solidFill>
            </a:endParaRPr>
          </a:p>
        </p:txBody>
      </p:sp>
      <p:sp>
        <p:nvSpPr>
          <p:cNvPr id="14" name="CuadroTexto 13">
            <a:extLst>
              <a:ext uri="{FF2B5EF4-FFF2-40B4-BE49-F238E27FC236}">
                <a16:creationId xmlns:a16="http://schemas.microsoft.com/office/drawing/2014/main" id="{81B81E5D-00BF-D197-11B2-EEACE0835C19}"/>
              </a:ext>
            </a:extLst>
          </p:cNvPr>
          <p:cNvSpPr txBox="1"/>
          <p:nvPr/>
        </p:nvSpPr>
        <p:spPr>
          <a:xfrm>
            <a:off x="11431828" y="4974355"/>
            <a:ext cx="590843" cy="261610"/>
          </a:xfrm>
          <a:prstGeom prst="rect">
            <a:avLst/>
          </a:prstGeom>
          <a:noFill/>
        </p:spPr>
        <p:txBody>
          <a:bodyPr wrap="square" rtlCol="0">
            <a:spAutoFit/>
          </a:bodyPr>
          <a:lstStyle/>
          <a:p>
            <a:pPr algn="ctr"/>
            <a:r>
              <a:rPr lang="es-ES" sz="1100" b="1" dirty="0">
                <a:solidFill>
                  <a:schemeClr val="accent1"/>
                </a:solidFill>
              </a:rPr>
              <a:t>75%</a:t>
            </a:r>
            <a:endParaRPr lang="es-PE" sz="1100" b="1" dirty="0">
              <a:solidFill>
                <a:schemeClr val="accent1"/>
              </a:solidFill>
            </a:endParaRPr>
          </a:p>
        </p:txBody>
      </p:sp>
      <p:sp>
        <p:nvSpPr>
          <p:cNvPr id="15" name="CuadroTexto 14">
            <a:extLst>
              <a:ext uri="{FF2B5EF4-FFF2-40B4-BE49-F238E27FC236}">
                <a16:creationId xmlns:a16="http://schemas.microsoft.com/office/drawing/2014/main" id="{04C3611C-5140-C988-9990-C9F593EAB8BA}"/>
              </a:ext>
            </a:extLst>
          </p:cNvPr>
          <p:cNvSpPr txBox="1"/>
          <p:nvPr/>
        </p:nvSpPr>
        <p:spPr>
          <a:xfrm>
            <a:off x="11431828" y="5185275"/>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6" name="CuadroTexto 15">
            <a:extLst>
              <a:ext uri="{FF2B5EF4-FFF2-40B4-BE49-F238E27FC236}">
                <a16:creationId xmlns:a16="http://schemas.microsoft.com/office/drawing/2014/main" id="{F57121B5-83D9-B634-6B80-8871CE2581D3}"/>
              </a:ext>
            </a:extLst>
          </p:cNvPr>
          <p:cNvSpPr txBox="1"/>
          <p:nvPr/>
        </p:nvSpPr>
        <p:spPr>
          <a:xfrm>
            <a:off x="11431828" y="5384647"/>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7" name="CuadroTexto 16">
            <a:extLst>
              <a:ext uri="{FF2B5EF4-FFF2-40B4-BE49-F238E27FC236}">
                <a16:creationId xmlns:a16="http://schemas.microsoft.com/office/drawing/2014/main" id="{A753A0C8-1FD3-3738-7E7E-37AB1DE2F68E}"/>
              </a:ext>
            </a:extLst>
          </p:cNvPr>
          <p:cNvSpPr txBox="1"/>
          <p:nvPr/>
        </p:nvSpPr>
        <p:spPr>
          <a:xfrm>
            <a:off x="11431828" y="4733055"/>
            <a:ext cx="590843" cy="261610"/>
          </a:xfrm>
          <a:prstGeom prst="rect">
            <a:avLst/>
          </a:prstGeom>
          <a:noFill/>
        </p:spPr>
        <p:txBody>
          <a:bodyPr wrap="square" rtlCol="0">
            <a:spAutoFit/>
          </a:bodyPr>
          <a:lstStyle/>
          <a:p>
            <a:pPr algn="ctr"/>
            <a:r>
              <a:rPr lang="es-ES" sz="1100" b="1" dirty="0">
                <a:solidFill>
                  <a:schemeClr val="accent1"/>
                </a:solidFill>
              </a:rPr>
              <a:t>50%</a:t>
            </a:r>
            <a:endParaRPr lang="es-PE" sz="1100" b="1" dirty="0">
              <a:solidFill>
                <a:schemeClr val="accent1"/>
              </a:solidFill>
            </a:endParaRPr>
          </a:p>
        </p:txBody>
      </p:sp>
      <p:sp>
        <p:nvSpPr>
          <p:cNvPr id="18" name="Google Shape;102;p14">
            <a:extLst>
              <a:ext uri="{FF2B5EF4-FFF2-40B4-BE49-F238E27FC236}">
                <a16:creationId xmlns:a16="http://schemas.microsoft.com/office/drawing/2014/main" id="{8F54CF54-6501-4B79-F7BC-94E32CF12573}"/>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23" name="Rectángulo: esquinas redondeadas 22">
            <a:extLst>
              <a:ext uri="{FF2B5EF4-FFF2-40B4-BE49-F238E27FC236}">
                <a16:creationId xmlns:a16="http://schemas.microsoft.com/office/drawing/2014/main" id="{772F20EF-3CAF-44A6-9512-0E519A701643}"/>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30"/>
          <p:cNvSpPr txBox="1"/>
          <p:nvPr/>
        </p:nvSpPr>
        <p:spPr>
          <a:xfrm>
            <a:off x="320957" y="535591"/>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a:solidFill>
                  <a:srgbClr val="0070C0"/>
                </a:solidFill>
                <a:latin typeface="Tahoma"/>
                <a:ea typeface="Tahoma"/>
                <a:cs typeface="Tahoma"/>
                <a:sym typeface="Tahoma"/>
              </a:rPr>
              <a:t>Nivel de ejecución de inversiones por empresas prestadoras – Año 2022</a:t>
            </a:r>
            <a:endParaRPr sz="2000" b="1" i="0" u="none" strike="noStrike" cap="none">
              <a:solidFill>
                <a:srgbClr val="0070C0"/>
              </a:solidFill>
              <a:latin typeface="Tahoma"/>
              <a:ea typeface="Tahoma"/>
              <a:cs typeface="Tahoma"/>
              <a:sym typeface="Tahoma"/>
            </a:endParaRPr>
          </a:p>
        </p:txBody>
      </p:sp>
      <p:sp>
        <p:nvSpPr>
          <p:cNvPr id="283" name="Google Shape;283;p30"/>
          <p:cNvSpPr txBox="1"/>
          <p:nvPr/>
        </p:nvSpPr>
        <p:spPr>
          <a:xfrm>
            <a:off x="3105877" y="909240"/>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a:solidFill>
                  <a:srgbClr val="0070C0"/>
                </a:solidFill>
                <a:latin typeface="Arial"/>
                <a:ea typeface="Arial"/>
                <a:cs typeface="Arial"/>
                <a:sym typeface="Arial"/>
              </a:rPr>
              <a:t>Empresas medianas</a:t>
            </a:r>
            <a:endParaRPr/>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a:solidFill>
                  <a:schemeClr val="dk1"/>
                </a:solidFill>
                <a:latin typeface="Arial"/>
                <a:ea typeface="Arial"/>
                <a:cs typeface="Arial"/>
                <a:sym typeface="Arial"/>
              </a:rPr>
              <a:t>1er semestre  2022</a:t>
            </a:r>
            <a:endParaRPr/>
          </a:p>
        </p:txBody>
      </p:sp>
      <p:sp>
        <p:nvSpPr>
          <p:cNvPr id="284" name="Google Shape;284;p30"/>
          <p:cNvSpPr txBox="1"/>
          <p:nvPr/>
        </p:nvSpPr>
        <p:spPr>
          <a:xfrm>
            <a:off x="686717" y="6101410"/>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dirty="0">
              <a:solidFill>
                <a:srgbClr val="00000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856778CF-861B-03C3-CCE4-FF9D2DEB8A0D}"/>
              </a:ext>
            </a:extLst>
          </p:cNvPr>
          <p:cNvPicPr>
            <a:picLocks noChangeAspect="1"/>
          </p:cNvPicPr>
          <p:nvPr/>
        </p:nvPicPr>
        <p:blipFill>
          <a:blip r:embed="rId3"/>
          <a:stretch>
            <a:fillRect/>
          </a:stretch>
        </p:blipFill>
        <p:spPr>
          <a:xfrm>
            <a:off x="546603" y="1642374"/>
            <a:ext cx="11098793" cy="4203235"/>
          </a:xfrm>
          <a:prstGeom prst="rect">
            <a:avLst/>
          </a:prstGeom>
        </p:spPr>
      </p:pic>
      <p:sp>
        <p:nvSpPr>
          <p:cNvPr id="2" name="CuadroTexto 1">
            <a:extLst>
              <a:ext uri="{FF2B5EF4-FFF2-40B4-BE49-F238E27FC236}">
                <a16:creationId xmlns:a16="http://schemas.microsoft.com/office/drawing/2014/main" id="{84ADE4E4-C685-1980-3CF7-F9FA5DEA759D}"/>
              </a:ext>
            </a:extLst>
          </p:cNvPr>
          <p:cNvSpPr txBox="1"/>
          <p:nvPr/>
        </p:nvSpPr>
        <p:spPr>
          <a:xfrm>
            <a:off x="11434720" y="2137429"/>
            <a:ext cx="590843" cy="261610"/>
          </a:xfrm>
          <a:prstGeom prst="rect">
            <a:avLst/>
          </a:prstGeom>
          <a:noFill/>
        </p:spPr>
        <p:txBody>
          <a:bodyPr wrap="square" rtlCol="0">
            <a:spAutoFit/>
          </a:bodyPr>
          <a:lstStyle/>
          <a:p>
            <a:pPr algn="ctr"/>
            <a:r>
              <a:rPr lang="es-ES" sz="1100" b="1" dirty="0">
                <a:solidFill>
                  <a:schemeClr val="accent1"/>
                </a:solidFill>
              </a:rPr>
              <a:t>45%</a:t>
            </a:r>
            <a:endParaRPr lang="es-PE" sz="1100" b="1" dirty="0">
              <a:solidFill>
                <a:schemeClr val="accent1"/>
              </a:solidFill>
            </a:endParaRPr>
          </a:p>
        </p:txBody>
      </p:sp>
      <p:sp>
        <p:nvSpPr>
          <p:cNvPr id="4" name="CuadroTexto 3">
            <a:extLst>
              <a:ext uri="{FF2B5EF4-FFF2-40B4-BE49-F238E27FC236}">
                <a16:creationId xmlns:a16="http://schemas.microsoft.com/office/drawing/2014/main" id="{484DF342-ACE0-5970-0BCF-64568A28851F}"/>
              </a:ext>
            </a:extLst>
          </p:cNvPr>
          <p:cNvSpPr txBox="1"/>
          <p:nvPr/>
        </p:nvSpPr>
        <p:spPr>
          <a:xfrm>
            <a:off x="11434721" y="2822031"/>
            <a:ext cx="590843" cy="261610"/>
          </a:xfrm>
          <a:prstGeom prst="rect">
            <a:avLst/>
          </a:prstGeom>
          <a:noFill/>
        </p:spPr>
        <p:txBody>
          <a:bodyPr wrap="square" rtlCol="0">
            <a:spAutoFit/>
          </a:bodyPr>
          <a:lstStyle/>
          <a:p>
            <a:pPr algn="ctr"/>
            <a:r>
              <a:rPr lang="es-ES" sz="1100" b="1" dirty="0">
                <a:solidFill>
                  <a:schemeClr val="accent1"/>
                </a:solidFill>
              </a:rPr>
              <a:t>75%</a:t>
            </a:r>
            <a:endParaRPr lang="es-PE" sz="1100" b="1" dirty="0">
              <a:solidFill>
                <a:schemeClr val="accent1"/>
              </a:solidFill>
            </a:endParaRPr>
          </a:p>
        </p:txBody>
      </p:sp>
      <p:sp>
        <p:nvSpPr>
          <p:cNvPr id="5" name="CuadroTexto 4">
            <a:extLst>
              <a:ext uri="{FF2B5EF4-FFF2-40B4-BE49-F238E27FC236}">
                <a16:creationId xmlns:a16="http://schemas.microsoft.com/office/drawing/2014/main" id="{46119D06-EBC8-8505-2048-51B82A431FF5}"/>
              </a:ext>
            </a:extLst>
          </p:cNvPr>
          <p:cNvSpPr txBox="1"/>
          <p:nvPr/>
        </p:nvSpPr>
        <p:spPr>
          <a:xfrm>
            <a:off x="11434719" y="3517873"/>
            <a:ext cx="590843" cy="261610"/>
          </a:xfrm>
          <a:prstGeom prst="rect">
            <a:avLst/>
          </a:prstGeom>
          <a:noFill/>
        </p:spPr>
        <p:txBody>
          <a:bodyPr wrap="square" rtlCol="0">
            <a:spAutoFit/>
          </a:bodyPr>
          <a:lstStyle/>
          <a:p>
            <a:pPr algn="ctr"/>
            <a:r>
              <a:rPr lang="es-ES" sz="1100" b="1" dirty="0">
                <a:solidFill>
                  <a:schemeClr val="accent1"/>
                </a:solidFill>
              </a:rPr>
              <a:t>25%</a:t>
            </a:r>
            <a:endParaRPr lang="es-PE" sz="1100" b="1" dirty="0">
              <a:solidFill>
                <a:schemeClr val="accent1"/>
              </a:solidFill>
            </a:endParaRPr>
          </a:p>
        </p:txBody>
      </p:sp>
      <p:sp>
        <p:nvSpPr>
          <p:cNvPr id="6" name="CuadroTexto 5">
            <a:extLst>
              <a:ext uri="{FF2B5EF4-FFF2-40B4-BE49-F238E27FC236}">
                <a16:creationId xmlns:a16="http://schemas.microsoft.com/office/drawing/2014/main" id="{79085EBF-F6B8-6575-BD4A-BD5A61503437}"/>
              </a:ext>
            </a:extLst>
          </p:cNvPr>
          <p:cNvSpPr txBox="1"/>
          <p:nvPr/>
        </p:nvSpPr>
        <p:spPr>
          <a:xfrm>
            <a:off x="11431828" y="4157739"/>
            <a:ext cx="590843" cy="261610"/>
          </a:xfrm>
          <a:prstGeom prst="rect">
            <a:avLst/>
          </a:prstGeom>
          <a:noFill/>
        </p:spPr>
        <p:txBody>
          <a:bodyPr wrap="square" rtlCol="0">
            <a:spAutoFit/>
          </a:bodyPr>
          <a:lstStyle/>
          <a:p>
            <a:pPr algn="ctr"/>
            <a:r>
              <a:rPr lang="es-ES" sz="1100" b="1" dirty="0">
                <a:solidFill>
                  <a:schemeClr val="accent1"/>
                </a:solidFill>
              </a:rPr>
              <a:t>25%</a:t>
            </a:r>
            <a:endParaRPr lang="es-PE" sz="1100" b="1" dirty="0">
              <a:solidFill>
                <a:schemeClr val="accent1"/>
              </a:solidFill>
            </a:endParaRPr>
          </a:p>
        </p:txBody>
      </p:sp>
      <p:sp>
        <p:nvSpPr>
          <p:cNvPr id="7" name="CuadroTexto 6">
            <a:extLst>
              <a:ext uri="{FF2B5EF4-FFF2-40B4-BE49-F238E27FC236}">
                <a16:creationId xmlns:a16="http://schemas.microsoft.com/office/drawing/2014/main" id="{6AB9CE7D-A4E5-0AF1-C38A-ABA68CA92B88}"/>
              </a:ext>
            </a:extLst>
          </p:cNvPr>
          <p:cNvSpPr txBox="1"/>
          <p:nvPr/>
        </p:nvSpPr>
        <p:spPr>
          <a:xfrm>
            <a:off x="11434720" y="2353329"/>
            <a:ext cx="590843" cy="261610"/>
          </a:xfrm>
          <a:prstGeom prst="rect">
            <a:avLst/>
          </a:prstGeom>
          <a:noFill/>
        </p:spPr>
        <p:txBody>
          <a:bodyPr wrap="square" rtlCol="0">
            <a:spAutoFit/>
          </a:bodyPr>
          <a:lstStyle/>
          <a:p>
            <a:pPr algn="ctr"/>
            <a:r>
              <a:rPr lang="es-ES" sz="1100" b="1" dirty="0">
                <a:solidFill>
                  <a:schemeClr val="accent1"/>
                </a:solidFill>
              </a:rPr>
              <a:t>46%</a:t>
            </a:r>
            <a:endParaRPr lang="es-PE" sz="1100" b="1" dirty="0">
              <a:solidFill>
                <a:schemeClr val="accent1"/>
              </a:solidFill>
            </a:endParaRPr>
          </a:p>
        </p:txBody>
      </p:sp>
      <p:sp>
        <p:nvSpPr>
          <p:cNvPr id="8" name="CuadroTexto 7">
            <a:extLst>
              <a:ext uri="{FF2B5EF4-FFF2-40B4-BE49-F238E27FC236}">
                <a16:creationId xmlns:a16="http://schemas.microsoft.com/office/drawing/2014/main" id="{863E939D-C72E-989B-B73E-8D9043E38A2C}"/>
              </a:ext>
            </a:extLst>
          </p:cNvPr>
          <p:cNvSpPr txBox="1"/>
          <p:nvPr/>
        </p:nvSpPr>
        <p:spPr>
          <a:xfrm>
            <a:off x="11434721" y="3070975"/>
            <a:ext cx="590843" cy="261610"/>
          </a:xfrm>
          <a:prstGeom prst="rect">
            <a:avLst/>
          </a:prstGeom>
          <a:noFill/>
        </p:spPr>
        <p:txBody>
          <a:bodyPr wrap="square" rtlCol="0">
            <a:spAutoFit/>
          </a:bodyPr>
          <a:lstStyle/>
          <a:p>
            <a:pPr algn="ctr"/>
            <a:r>
              <a:rPr lang="es-ES" sz="1100" b="1" dirty="0">
                <a:solidFill>
                  <a:schemeClr val="accent1"/>
                </a:solidFill>
              </a:rPr>
              <a:t>18%</a:t>
            </a:r>
            <a:endParaRPr lang="es-PE" sz="1100" b="1" dirty="0">
              <a:solidFill>
                <a:schemeClr val="accent1"/>
              </a:solidFill>
            </a:endParaRPr>
          </a:p>
        </p:txBody>
      </p:sp>
      <p:sp>
        <p:nvSpPr>
          <p:cNvPr id="9" name="CuadroTexto 8">
            <a:extLst>
              <a:ext uri="{FF2B5EF4-FFF2-40B4-BE49-F238E27FC236}">
                <a16:creationId xmlns:a16="http://schemas.microsoft.com/office/drawing/2014/main" id="{E5E382A1-352E-4A72-0436-79028E22580C}"/>
              </a:ext>
            </a:extLst>
          </p:cNvPr>
          <p:cNvSpPr txBox="1"/>
          <p:nvPr/>
        </p:nvSpPr>
        <p:spPr>
          <a:xfrm>
            <a:off x="11434719" y="3733773"/>
            <a:ext cx="590843" cy="261610"/>
          </a:xfrm>
          <a:prstGeom prst="rect">
            <a:avLst/>
          </a:prstGeom>
          <a:noFill/>
        </p:spPr>
        <p:txBody>
          <a:bodyPr wrap="square" rtlCol="0">
            <a:spAutoFit/>
          </a:bodyPr>
          <a:lstStyle/>
          <a:p>
            <a:pPr algn="ctr"/>
            <a:r>
              <a:rPr lang="es-ES" sz="1100" b="1" dirty="0">
                <a:solidFill>
                  <a:schemeClr val="accent1"/>
                </a:solidFill>
              </a:rPr>
              <a:t>38%</a:t>
            </a:r>
            <a:endParaRPr lang="es-PE" sz="1100" b="1" dirty="0">
              <a:solidFill>
                <a:schemeClr val="accent1"/>
              </a:solidFill>
            </a:endParaRPr>
          </a:p>
        </p:txBody>
      </p:sp>
      <p:sp>
        <p:nvSpPr>
          <p:cNvPr id="10" name="CuadroTexto 9">
            <a:extLst>
              <a:ext uri="{FF2B5EF4-FFF2-40B4-BE49-F238E27FC236}">
                <a16:creationId xmlns:a16="http://schemas.microsoft.com/office/drawing/2014/main" id="{886703C5-89FD-9445-33CB-9733870F44D7}"/>
              </a:ext>
            </a:extLst>
          </p:cNvPr>
          <p:cNvSpPr txBox="1"/>
          <p:nvPr/>
        </p:nvSpPr>
        <p:spPr>
          <a:xfrm>
            <a:off x="11431828" y="4406683"/>
            <a:ext cx="590843" cy="261610"/>
          </a:xfrm>
          <a:prstGeom prst="rect">
            <a:avLst/>
          </a:prstGeom>
          <a:noFill/>
        </p:spPr>
        <p:txBody>
          <a:bodyPr wrap="square" rtlCol="0">
            <a:spAutoFit/>
          </a:bodyPr>
          <a:lstStyle/>
          <a:p>
            <a:pPr algn="ctr"/>
            <a:r>
              <a:rPr lang="es-ES" sz="1100" b="1" dirty="0">
                <a:solidFill>
                  <a:schemeClr val="accent1"/>
                </a:solidFill>
              </a:rPr>
              <a:t>17%</a:t>
            </a:r>
            <a:endParaRPr lang="es-PE" sz="1100" b="1" dirty="0">
              <a:solidFill>
                <a:schemeClr val="accent1"/>
              </a:solidFill>
            </a:endParaRPr>
          </a:p>
        </p:txBody>
      </p:sp>
      <p:sp>
        <p:nvSpPr>
          <p:cNvPr id="11" name="CuadroTexto 10">
            <a:extLst>
              <a:ext uri="{FF2B5EF4-FFF2-40B4-BE49-F238E27FC236}">
                <a16:creationId xmlns:a16="http://schemas.microsoft.com/office/drawing/2014/main" id="{04CE07FC-39CD-1307-C54F-AF7A186BD2F2}"/>
              </a:ext>
            </a:extLst>
          </p:cNvPr>
          <p:cNvSpPr txBox="1"/>
          <p:nvPr/>
        </p:nvSpPr>
        <p:spPr>
          <a:xfrm>
            <a:off x="11434720" y="2581929"/>
            <a:ext cx="590843" cy="261610"/>
          </a:xfrm>
          <a:prstGeom prst="rect">
            <a:avLst/>
          </a:prstGeom>
          <a:noFill/>
        </p:spPr>
        <p:txBody>
          <a:bodyPr wrap="square" rtlCol="0">
            <a:spAutoFit/>
          </a:bodyPr>
          <a:lstStyle/>
          <a:p>
            <a:pPr algn="ctr"/>
            <a:r>
              <a:rPr lang="es-ES" sz="1100" b="1" dirty="0">
                <a:solidFill>
                  <a:schemeClr val="accent1"/>
                </a:solidFill>
              </a:rPr>
              <a:t>33%</a:t>
            </a:r>
            <a:endParaRPr lang="es-PE" sz="1100" b="1" dirty="0">
              <a:solidFill>
                <a:schemeClr val="accent1"/>
              </a:solidFill>
            </a:endParaRPr>
          </a:p>
        </p:txBody>
      </p:sp>
      <p:sp>
        <p:nvSpPr>
          <p:cNvPr id="12" name="CuadroTexto 11">
            <a:extLst>
              <a:ext uri="{FF2B5EF4-FFF2-40B4-BE49-F238E27FC236}">
                <a16:creationId xmlns:a16="http://schemas.microsoft.com/office/drawing/2014/main" id="{C4D28F35-2467-F2C0-5A05-086C5280BDD9}"/>
              </a:ext>
            </a:extLst>
          </p:cNvPr>
          <p:cNvSpPr txBox="1"/>
          <p:nvPr/>
        </p:nvSpPr>
        <p:spPr>
          <a:xfrm>
            <a:off x="11434721" y="3300809"/>
            <a:ext cx="590843" cy="261610"/>
          </a:xfrm>
          <a:prstGeom prst="rect">
            <a:avLst/>
          </a:prstGeom>
          <a:noFill/>
        </p:spPr>
        <p:txBody>
          <a:bodyPr wrap="square" rtlCol="0">
            <a:spAutoFit/>
          </a:bodyPr>
          <a:lstStyle/>
          <a:p>
            <a:pPr algn="ctr"/>
            <a:r>
              <a:rPr lang="es-ES" sz="1100" b="1" dirty="0">
                <a:solidFill>
                  <a:schemeClr val="accent1"/>
                </a:solidFill>
              </a:rPr>
              <a:t>43%</a:t>
            </a:r>
            <a:endParaRPr lang="es-PE" sz="1100" b="1" dirty="0">
              <a:solidFill>
                <a:schemeClr val="accent1"/>
              </a:solidFill>
            </a:endParaRPr>
          </a:p>
        </p:txBody>
      </p:sp>
      <p:sp>
        <p:nvSpPr>
          <p:cNvPr id="13" name="CuadroTexto 12">
            <a:extLst>
              <a:ext uri="{FF2B5EF4-FFF2-40B4-BE49-F238E27FC236}">
                <a16:creationId xmlns:a16="http://schemas.microsoft.com/office/drawing/2014/main" id="{FAB1BAC0-20EA-4B78-D972-7221E170C693}"/>
              </a:ext>
            </a:extLst>
          </p:cNvPr>
          <p:cNvSpPr txBox="1"/>
          <p:nvPr/>
        </p:nvSpPr>
        <p:spPr>
          <a:xfrm>
            <a:off x="11434719" y="3938207"/>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4" name="CuadroTexto 13">
            <a:extLst>
              <a:ext uri="{FF2B5EF4-FFF2-40B4-BE49-F238E27FC236}">
                <a16:creationId xmlns:a16="http://schemas.microsoft.com/office/drawing/2014/main" id="{6AC1B41B-E42C-B685-C3A9-CA11ED1751AA}"/>
              </a:ext>
            </a:extLst>
          </p:cNvPr>
          <p:cNvSpPr txBox="1"/>
          <p:nvPr/>
        </p:nvSpPr>
        <p:spPr>
          <a:xfrm>
            <a:off x="11431828" y="4898155"/>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5" name="CuadroTexto 14">
            <a:extLst>
              <a:ext uri="{FF2B5EF4-FFF2-40B4-BE49-F238E27FC236}">
                <a16:creationId xmlns:a16="http://schemas.microsoft.com/office/drawing/2014/main" id="{F8B74714-CFDE-056E-CE6A-9B440121764E}"/>
              </a:ext>
            </a:extLst>
          </p:cNvPr>
          <p:cNvSpPr txBox="1"/>
          <p:nvPr/>
        </p:nvSpPr>
        <p:spPr>
          <a:xfrm>
            <a:off x="11431828" y="5109075"/>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6" name="CuadroTexto 15">
            <a:extLst>
              <a:ext uri="{FF2B5EF4-FFF2-40B4-BE49-F238E27FC236}">
                <a16:creationId xmlns:a16="http://schemas.microsoft.com/office/drawing/2014/main" id="{E36C67DA-89D5-F09C-ADED-20AA2E026F7B}"/>
              </a:ext>
            </a:extLst>
          </p:cNvPr>
          <p:cNvSpPr txBox="1"/>
          <p:nvPr/>
        </p:nvSpPr>
        <p:spPr>
          <a:xfrm>
            <a:off x="11431828" y="5308447"/>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7" name="CuadroTexto 16">
            <a:extLst>
              <a:ext uri="{FF2B5EF4-FFF2-40B4-BE49-F238E27FC236}">
                <a16:creationId xmlns:a16="http://schemas.microsoft.com/office/drawing/2014/main" id="{D0AC81A1-67A1-CB65-58F2-1D6A413A4DEA}"/>
              </a:ext>
            </a:extLst>
          </p:cNvPr>
          <p:cNvSpPr txBox="1"/>
          <p:nvPr/>
        </p:nvSpPr>
        <p:spPr>
          <a:xfrm>
            <a:off x="11431828" y="4656855"/>
            <a:ext cx="590843" cy="261610"/>
          </a:xfrm>
          <a:prstGeom prst="rect">
            <a:avLst/>
          </a:prstGeom>
          <a:noFill/>
        </p:spPr>
        <p:txBody>
          <a:bodyPr wrap="square" rtlCol="0">
            <a:spAutoFit/>
          </a:bodyPr>
          <a:lstStyle/>
          <a:p>
            <a:pPr algn="ctr"/>
            <a:r>
              <a:rPr lang="es-ES" sz="1100" b="1" dirty="0">
                <a:solidFill>
                  <a:schemeClr val="accent1"/>
                </a:solidFill>
              </a:rPr>
              <a:t>7%</a:t>
            </a:r>
            <a:endParaRPr lang="es-PE" sz="1100" b="1" dirty="0">
              <a:solidFill>
                <a:schemeClr val="accent1"/>
              </a:solidFill>
            </a:endParaRPr>
          </a:p>
        </p:txBody>
      </p:sp>
      <p:sp>
        <p:nvSpPr>
          <p:cNvPr id="18" name="Google Shape;102;p14">
            <a:extLst>
              <a:ext uri="{FF2B5EF4-FFF2-40B4-BE49-F238E27FC236}">
                <a16:creationId xmlns:a16="http://schemas.microsoft.com/office/drawing/2014/main" id="{1010D0DE-4F78-B14E-5580-880E5E4E3E72}"/>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23" name="Rectángulo: esquinas redondeadas 22">
            <a:extLst>
              <a:ext uri="{FF2B5EF4-FFF2-40B4-BE49-F238E27FC236}">
                <a16:creationId xmlns:a16="http://schemas.microsoft.com/office/drawing/2014/main" id="{1B40F7B1-A6A2-47C4-9932-FD0F093B37DD}"/>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30"/>
          <p:cNvSpPr txBox="1"/>
          <p:nvPr/>
        </p:nvSpPr>
        <p:spPr>
          <a:xfrm>
            <a:off x="388296" y="500700"/>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a:solidFill>
                  <a:srgbClr val="0070C0"/>
                </a:solidFill>
                <a:latin typeface="Tahoma"/>
                <a:ea typeface="Tahoma"/>
                <a:cs typeface="Tahoma"/>
                <a:sym typeface="Tahoma"/>
              </a:rPr>
              <a:t>Nivel de ejecución de inversiones por empresas prestadoras – Año 2021</a:t>
            </a:r>
            <a:endParaRPr sz="2000" b="1" i="0" u="none" strike="noStrike" cap="none">
              <a:solidFill>
                <a:srgbClr val="0070C0"/>
              </a:solidFill>
              <a:latin typeface="Tahoma"/>
              <a:ea typeface="Tahoma"/>
              <a:cs typeface="Tahoma"/>
              <a:sym typeface="Tahoma"/>
            </a:endParaRPr>
          </a:p>
        </p:txBody>
      </p:sp>
      <p:sp>
        <p:nvSpPr>
          <p:cNvPr id="305" name="Google Shape;305;p30"/>
          <p:cNvSpPr txBox="1"/>
          <p:nvPr/>
        </p:nvSpPr>
        <p:spPr>
          <a:xfrm>
            <a:off x="2958513" y="961790"/>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a:solidFill>
                  <a:srgbClr val="0070C0"/>
                </a:solidFill>
                <a:latin typeface="Arial"/>
                <a:ea typeface="Arial"/>
                <a:cs typeface="Arial"/>
                <a:sym typeface="Arial"/>
              </a:rPr>
              <a:t>Empresas pequeñas</a:t>
            </a:r>
            <a:endParaRPr/>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a:solidFill>
                  <a:schemeClr val="dk1"/>
                </a:solidFill>
                <a:latin typeface="Arial"/>
                <a:ea typeface="Arial"/>
                <a:cs typeface="Arial"/>
                <a:sym typeface="Arial"/>
              </a:rPr>
              <a:t>Año 2021</a:t>
            </a:r>
            <a:endParaRPr/>
          </a:p>
        </p:txBody>
      </p:sp>
      <p:sp>
        <p:nvSpPr>
          <p:cNvPr id="306" name="Google Shape;306;p30"/>
          <p:cNvSpPr txBox="1"/>
          <p:nvPr/>
        </p:nvSpPr>
        <p:spPr>
          <a:xfrm>
            <a:off x="663207" y="6287580"/>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a:solidFill>
                <a:srgbClr val="00000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AFFCC38C-021C-14ED-FAC8-84587518D746}"/>
              </a:ext>
            </a:extLst>
          </p:cNvPr>
          <p:cNvPicPr>
            <a:picLocks noChangeAspect="1"/>
          </p:cNvPicPr>
          <p:nvPr/>
        </p:nvPicPr>
        <p:blipFill>
          <a:blip r:embed="rId3"/>
          <a:stretch>
            <a:fillRect/>
          </a:stretch>
        </p:blipFill>
        <p:spPr>
          <a:xfrm>
            <a:off x="271736" y="1694924"/>
            <a:ext cx="11353800" cy="4131566"/>
          </a:xfrm>
          <a:prstGeom prst="rect">
            <a:avLst/>
          </a:prstGeom>
        </p:spPr>
      </p:pic>
      <p:sp>
        <p:nvSpPr>
          <p:cNvPr id="2" name="CuadroTexto 1">
            <a:extLst>
              <a:ext uri="{FF2B5EF4-FFF2-40B4-BE49-F238E27FC236}">
                <a16:creationId xmlns:a16="http://schemas.microsoft.com/office/drawing/2014/main" id="{23BA7F98-15A1-6B6C-3194-3C101567CF85}"/>
              </a:ext>
            </a:extLst>
          </p:cNvPr>
          <p:cNvSpPr txBox="1"/>
          <p:nvPr/>
        </p:nvSpPr>
        <p:spPr>
          <a:xfrm>
            <a:off x="11434720" y="2226329"/>
            <a:ext cx="590843" cy="261610"/>
          </a:xfrm>
          <a:prstGeom prst="rect">
            <a:avLst/>
          </a:prstGeom>
          <a:noFill/>
        </p:spPr>
        <p:txBody>
          <a:bodyPr wrap="square" rtlCol="0">
            <a:spAutoFit/>
          </a:bodyPr>
          <a:lstStyle/>
          <a:p>
            <a:pPr algn="ctr"/>
            <a:r>
              <a:rPr lang="es-ES" sz="1100" b="1" dirty="0">
                <a:solidFill>
                  <a:schemeClr val="accent1"/>
                </a:solidFill>
              </a:rPr>
              <a:t>100%</a:t>
            </a:r>
            <a:endParaRPr lang="es-PE" sz="1100" b="1" dirty="0">
              <a:solidFill>
                <a:schemeClr val="accent1"/>
              </a:solidFill>
            </a:endParaRPr>
          </a:p>
        </p:txBody>
      </p:sp>
      <p:sp>
        <p:nvSpPr>
          <p:cNvPr id="4" name="CuadroTexto 3">
            <a:extLst>
              <a:ext uri="{FF2B5EF4-FFF2-40B4-BE49-F238E27FC236}">
                <a16:creationId xmlns:a16="http://schemas.microsoft.com/office/drawing/2014/main" id="{8C3DEB2C-7652-F4B1-238A-B05E5882971F}"/>
              </a:ext>
            </a:extLst>
          </p:cNvPr>
          <p:cNvSpPr txBox="1"/>
          <p:nvPr/>
        </p:nvSpPr>
        <p:spPr>
          <a:xfrm>
            <a:off x="11434721" y="2910931"/>
            <a:ext cx="590843" cy="261610"/>
          </a:xfrm>
          <a:prstGeom prst="rect">
            <a:avLst/>
          </a:prstGeom>
          <a:noFill/>
        </p:spPr>
        <p:txBody>
          <a:bodyPr wrap="square" rtlCol="0">
            <a:spAutoFit/>
          </a:bodyPr>
          <a:lstStyle/>
          <a:p>
            <a:pPr algn="ctr"/>
            <a:r>
              <a:rPr lang="es-ES" sz="1100" b="1" dirty="0">
                <a:solidFill>
                  <a:schemeClr val="accent1"/>
                </a:solidFill>
              </a:rPr>
              <a:t>100%</a:t>
            </a:r>
            <a:endParaRPr lang="es-PE" sz="1100" b="1" dirty="0">
              <a:solidFill>
                <a:schemeClr val="accent1"/>
              </a:solidFill>
            </a:endParaRPr>
          </a:p>
        </p:txBody>
      </p:sp>
      <p:sp>
        <p:nvSpPr>
          <p:cNvPr id="5" name="CuadroTexto 4">
            <a:extLst>
              <a:ext uri="{FF2B5EF4-FFF2-40B4-BE49-F238E27FC236}">
                <a16:creationId xmlns:a16="http://schemas.microsoft.com/office/drawing/2014/main" id="{5EED8344-077F-0C2F-FBB5-C1FCA802F0F1}"/>
              </a:ext>
            </a:extLst>
          </p:cNvPr>
          <p:cNvSpPr txBox="1"/>
          <p:nvPr/>
        </p:nvSpPr>
        <p:spPr>
          <a:xfrm>
            <a:off x="11434719" y="3657573"/>
            <a:ext cx="590843" cy="261610"/>
          </a:xfrm>
          <a:prstGeom prst="rect">
            <a:avLst/>
          </a:prstGeom>
          <a:noFill/>
        </p:spPr>
        <p:txBody>
          <a:bodyPr wrap="square" rtlCol="0">
            <a:spAutoFit/>
          </a:bodyPr>
          <a:lstStyle/>
          <a:p>
            <a:pPr algn="ctr"/>
            <a:r>
              <a:rPr lang="es-ES" sz="1100" b="1" dirty="0">
                <a:solidFill>
                  <a:schemeClr val="accent1"/>
                </a:solidFill>
              </a:rPr>
              <a:t>14%</a:t>
            </a:r>
            <a:endParaRPr lang="es-PE" sz="1100" b="1" dirty="0">
              <a:solidFill>
                <a:schemeClr val="accent1"/>
              </a:solidFill>
            </a:endParaRPr>
          </a:p>
        </p:txBody>
      </p:sp>
      <p:sp>
        <p:nvSpPr>
          <p:cNvPr id="6" name="CuadroTexto 5">
            <a:extLst>
              <a:ext uri="{FF2B5EF4-FFF2-40B4-BE49-F238E27FC236}">
                <a16:creationId xmlns:a16="http://schemas.microsoft.com/office/drawing/2014/main" id="{97CE1385-CE0B-6A4D-F2E2-D407CBC23CFE}"/>
              </a:ext>
            </a:extLst>
          </p:cNvPr>
          <p:cNvSpPr txBox="1"/>
          <p:nvPr/>
        </p:nvSpPr>
        <p:spPr>
          <a:xfrm>
            <a:off x="11431828" y="4386339"/>
            <a:ext cx="590843" cy="261610"/>
          </a:xfrm>
          <a:prstGeom prst="rect">
            <a:avLst/>
          </a:prstGeom>
          <a:noFill/>
        </p:spPr>
        <p:txBody>
          <a:bodyPr wrap="square" rtlCol="0">
            <a:spAutoFit/>
          </a:bodyPr>
          <a:lstStyle/>
          <a:p>
            <a:pPr algn="ctr"/>
            <a:r>
              <a:rPr lang="es-ES" sz="1100" b="1" dirty="0">
                <a:solidFill>
                  <a:schemeClr val="accent1"/>
                </a:solidFill>
              </a:rPr>
              <a:t>25%</a:t>
            </a:r>
            <a:endParaRPr lang="es-PE" sz="1100" b="1" dirty="0">
              <a:solidFill>
                <a:schemeClr val="accent1"/>
              </a:solidFill>
            </a:endParaRPr>
          </a:p>
        </p:txBody>
      </p:sp>
      <p:sp>
        <p:nvSpPr>
          <p:cNvPr id="7" name="CuadroTexto 6">
            <a:extLst>
              <a:ext uri="{FF2B5EF4-FFF2-40B4-BE49-F238E27FC236}">
                <a16:creationId xmlns:a16="http://schemas.microsoft.com/office/drawing/2014/main" id="{D6C6D452-3A10-07F2-7449-1D7FE6164E23}"/>
              </a:ext>
            </a:extLst>
          </p:cNvPr>
          <p:cNvSpPr txBox="1"/>
          <p:nvPr/>
        </p:nvSpPr>
        <p:spPr>
          <a:xfrm>
            <a:off x="11434720" y="2454929"/>
            <a:ext cx="590843" cy="261610"/>
          </a:xfrm>
          <a:prstGeom prst="rect">
            <a:avLst/>
          </a:prstGeom>
          <a:noFill/>
        </p:spPr>
        <p:txBody>
          <a:bodyPr wrap="square" rtlCol="0">
            <a:spAutoFit/>
          </a:bodyPr>
          <a:lstStyle/>
          <a:p>
            <a:pPr algn="ctr"/>
            <a:r>
              <a:rPr lang="es-ES" sz="1100" b="1" dirty="0">
                <a:solidFill>
                  <a:schemeClr val="accent1"/>
                </a:solidFill>
              </a:rPr>
              <a:t>100%</a:t>
            </a:r>
            <a:endParaRPr lang="es-PE" sz="1100" b="1" dirty="0">
              <a:solidFill>
                <a:schemeClr val="accent1"/>
              </a:solidFill>
            </a:endParaRPr>
          </a:p>
        </p:txBody>
      </p:sp>
      <p:sp>
        <p:nvSpPr>
          <p:cNvPr id="8" name="CuadroTexto 7">
            <a:extLst>
              <a:ext uri="{FF2B5EF4-FFF2-40B4-BE49-F238E27FC236}">
                <a16:creationId xmlns:a16="http://schemas.microsoft.com/office/drawing/2014/main" id="{4A7BA468-6C3A-8E4A-757C-6BE8D2FACE62}"/>
              </a:ext>
            </a:extLst>
          </p:cNvPr>
          <p:cNvSpPr txBox="1"/>
          <p:nvPr/>
        </p:nvSpPr>
        <p:spPr>
          <a:xfrm>
            <a:off x="11434721" y="3147175"/>
            <a:ext cx="590843" cy="261610"/>
          </a:xfrm>
          <a:prstGeom prst="rect">
            <a:avLst/>
          </a:prstGeom>
          <a:noFill/>
        </p:spPr>
        <p:txBody>
          <a:bodyPr wrap="square" rtlCol="0">
            <a:spAutoFit/>
          </a:bodyPr>
          <a:lstStyle/>
          <a:p>
            <a:pPr algn="ctr"/>
            <a:r>
              <a:rPr lang="es-ES" sz="1100" b="1" dirty="0">
                <a:solidFill>
                  <a:schemeClr val="accent1"/>
                </a:solidFill>
              </a:rPr>
              <a:t>67%</a:t>
            </a:r>
            <a:endParaRPr lang="es-PE" sz="1100" b="1" dirty="0">
              <a:solidFill>
                <a:schemeClr val="accent1"/>
              </a:solidFill>
            </a:endParaRPr>
          </a:p>
        </p:txBody>
      </p:sp>
      <p:sp>
        <p:nvSpPr>
          <p:cNvPr id="9" name="CuadroTexto 8">
            <a:extLst>
              <a:ext uri="{FF2B5EF4-FFF2-40B4-BE49-F238E27FC236}">
                <a16:creationId xmlns:a16="http://schemas.microsoft.com/office/drawing/2014/main" id="{8C3C65F1-863D-A7D1-C6EB-31BDA5A242D2}"/>
              </a:ext>
            </a:extLst>
          </p:cNvPr>
          <p:cNvSpPr txBox="1"/>
          <p:nvPr/>
        </p:nvSpPr>
        <p:spPr>
          <a:xfrm>
            <a:off x="11434719" y="3898873"/>
            <a:ext cx="590843" cy="261610"/>
          </a:xfrm>
          <a:prstGeom prst="rect">
            <a:avLst/>
          </a:prstGeom>
          <a:noFill/>
        </p:spPr>
        <p:txBody>
          <a:bodyPr wrap="square" rtlCol="0">
            <a:spAutoFit/>
          </a:bodyPr>
          <a:lstStyle/>
          <a:p>
            <a:pPr algn="ctr"/>
            <a:r>
              <a:rPr lang="es-ES" sz="1100" b="1" dirty="0">
                <a:solidFill>
                  <a:schemeClr val="accent1"/>
                </a:solidFill>
              </a:rPr>
              <a:t>50%</a:t>
            </a:r>
            <a:endParaRPr lang="es-PE" sz="1100" b="1" dirty="0">
              <a:solidFill>
                <a:schemeClr val="accent1"/>
              </a:solidFill>
            </a:endParaRPr>
          </a:p>
        </p:txBody>
      </p:sp>
      <p:sp>
        <p:nvSpPr>
          <p:cNvPr id="10" name="CuadroTexto 9">
            <a:extLst>
              <a:ext uri="{FF2B5EF4-FFF2-40B4-BE49-F238E27FC236}">
                <a16:creationId xmlns:a16="http://schemas.microsoft.com/office/drawing/2014/main" id="{F03D3EAE-87C1-5881-7747-6F61124DCBCC}"/>
              </a:ext>
            </a:extLst>
          </p:cNvPr>
          <p:cNvSpPr txBox="1"/>
          <p:nvPr/>
        </p:nvSpPr>
        <p:spPr>
          <a:xfrm>
            <a:off x="11431828" y="4622583"/>
            <a:ext cx="590843" cy="261610"/>
          </a:xfrm>
          <a:prstGeom prst="rect">
            <a:avLst/>
          </a:prstGeom>
          <a:noFill/>
        </p:spPr>
        <p:txBody>
          <a:bodyPr wrap="square" rtlCol="0">
            <a:spAutoFit/>
          </a:bodyPr>
          <a:lstStyle/>
          <a:p>
            <a:pPr algn="ctr"/>
            <a:r>
              <a:rPr lang="es-ES" sz="1100" b="1" dirty="0">
                <a:solidFill>
                  <a:schemeClr val="accent1"/>
                </a:solidFill>
              </a:rPr>
              <a:t>29%</a:t>
            </a:r>
            <a:endParaRPr lang="es-PE" sz="1100" b="1" dirty="0">
              <a:solidFill>
                <a:schemeClr val="accent1"/>
              </a:solidFill>
            </a:endParaRPr>
          </a:p>
        </p:txBody>
      </p:sp>
      <p:sp>
        <p:nvSpPr>
          <p:cNvPr id="11" name="CuadroTexto 10">
            <a:extLst>
              <a:ext uri="{FF2B5EF4-FFF2-40B4-BE49-F238E27FC236}">
                <a16:creationId xmlns:a16="http://schemas.microsoft.com/office/drawing/2014/main" id="{F377969E-A128-0141-6067-9672CFCD501A}"/>
              </a:ext>
            </a:extLst>
          </p:cNvPr>
          <p:cNvSpPr txBox="1"/>
          <p:nvPr/>
        </p:nvSpPr>
        <p:spPr>
          <a:xfrm>
            <a:off x="11485991" y="2670829"/>
            <a:ext cx="488300" cy="261610"/>
          </a:xfrm>
          <a:prstGeom prst="rect">
            <a:avLst/>
          </a:prstGeom>
          <a:noFill/>
        </p:spPr>
        <p:txBody>
          <a:bodyPr wrap="square" rtlCol="0">
            <a:spAutoFit/>
          </a:bodyPr>
          <a:lstStyle/>
          <a:p>
            <a:pPr algn="ctr"/>
            <a:r>
              <a:rPr lang="es-ES" sz="1100" b="1" dirty="0">
                <a:solidFill>
                  <a:schemeClr val="accent1"/>
                </a:solidFill>
              </a:rPr>
              <a:t>33%</a:t>
            </a:r>
            <a:endParaRPr lang="es-PE" sz="1100" b="1" dirty="0">
              <a:solidFill>
                <a:schemeClr val="accent1"/>
              </a:solidFill>
            </a:endParaRPr>
          </a:p>
        </p:txBody>
      </p:sp>
      <p:sp>
        <p:nvSpPr>
          <p:cNvPr id="12" name="CuadroTexto 11">
            <a:extLst>
              <a:ext uri="{FF2B5EF4-FFF2-40B4-BE49-F238E27FC236}">
                <a16:creationId xmlns:a16="http://schemas.microsoft.com/office/drawing/2014/main" id="{F7D852A1-7F9C-16EE-EC21-915C777AD8EA}"/>
              </a:ext>
            </a:extLst>
          </p:cNvPr>
          <p:cNvSpPr txBox="1"/>
          <p:nvPr/>
        </p:nvSpPr>
        <p:spPr>
          <a:xfrm>
            <a:off x="11434721" y="3377009"/>
            <a:ext cx="590843" cy="261610"/>
          </a:xfrm>
          <a:prstGeom prst="rect">
            <a:avLst/>
          </a:prstGeom>
          <a:noFill/>
        </p:spPr>
        <p:txBody>
          <a:bodyPr wrap="square" rtlCol="0">
            <a:spAutoFit/>
          </a:bodyPr>
          <a:lstStyle/>
          <a:p>
            <a:pPr algn="ctr"/>
            <a:r>
              <a:rPr lang="es-ES" sz="1100" b="1" dirty="0">
                <a:solidFill>
                  <a:schemeClr val="accent1"/>
                </a:solidFill>
              </a:rPr>
              <a:t>60%</a:t>
            </a:r>
            <a:endParaRPr lang="es-PE" sz="1100" b="1" dirty="0">
              <a:solidFill>
                <a:schemeClr val="accent1"/>
              </a:solidFill>
            </a:endParaRPr>
          </a:p>
        </p:txBody>
      </p:sp>
      <p:sp>
        <p:nvSpPr>
          <p:cNvPr id="13" name="CuadroTexto 12">
            <a:extLst>
              <a:ext uri="{FF2B5EF4-FFF2-40B4-BE49-F238E27FC236}">
                <a16:creationId xmlns:a16="http://schemas.microsoft.com/office/drawing/2014/main" id="{44E156D8-650C-2F14-A1B2-A67754DE3D0B}"/>
              </a:ext>
            </a:extLst>
          </p:cNvPr>
          <p:cNvSpPr txBox="1"/>
          <p:nvPr/>
        </p:nvSpPr>
        <p:spPr>
          <a:xfrm>
            <a:off x="11434719" y="4128707"/>
            <a:ext cx="590843" cy="261610"/>
          </a:xfrm>
          <a:prstGeom prst="rect">
            <a:avLst/>
          </a:prstGeom>
          <a:noFill/>
        </p:spPr>
        <p:txBody>
          <a:bodyPr wrap="square" rtlCol="0">
            <a:spAutoFit/>
          </a:bodyPr>
          <a:lstStyle/>
          <a:p>
            <a:pPr algn="ctr"/>
            <a:r>
              <a:rPr lang="es-ES" sz="1100" b="1" dirty="0">
                <a:solidFill>
                  <a:schemeClr val="accent1"/>
                </a:solidFill>
              </a:rPr>
              <a:t>67%</a:t>
            </a:r>
            <a:endParaRPr lang="es-PE" sz="1100" b="1" dirty="0">
              <a:solidFill>
                <a:schemeClr val="accent1"/>
              </a:solidFill>
            </a:endParaRPr>
          </a:p>
        </p:txBody>
      </p:sp>
      <p:sp>
        <p:nvSpPr>
          <p:cNvPr id="14" name="CuadroTexto 13">
            <a:extLst>
              <a:ext uri="{FF2B5EF4-FFF2-40B4-BE49-F238E27FC236}">
                <a16:creationId xmlns:a16="http://schemas.microsoft.com/office/drawing/2014/main" id="{E50F0746-302E-00A2-9345-FA568F682082}"/>
              </a:ext>
            </a:extLst>
          </p:cNvPr>
          <p:cNvSpPr txBox="1"/>
          <p:nvPr/>
        </p:nvSpPr>
        <p:spPr>
          <a:xfrm>
            <a:off x="11431828" y="5088992"/>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5" name="CuadroTexto 14">
            <a:extLst>
              <a:ext uri="{FF2B5EF4-FFF2-40B4-BE49-F238E27FC236}">
                <a16:creationId xmlns:a16="http://schemas.microsoft.com/office/drawing/2014/main" id="{C0DB8BD3-7F5E-603F-98C8-A6A6E28997A0}"/>
              </a:ext>
            </a:extLst>
          </p:cNvPr>
          <p:cNvSpPr txBox="1"/>
          <p:nvPr/>
        </p:nvSpPr>
        <p:spPr>
          <a:xfrm>
            <a:off x="11431828" y="5317583"/>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7" name="CuadroTexto 16">
            <a:extLst>
              <a:ext uri="{FF2B5EF4-FFF2-40B4-BE49-F238E27FC236}">
                <a16:creationId xmlns:a16="http://schemas.microsoft.com/office/drawing/2014/main" id="{81D724A1-AC18-2D36-14AD-0F608107451B}"/>
              </a:ext>
            </a:extLst>
          </p:cNvPr>
          <p:cNvSpPr txBox="1"/>
          <p:nvPr/>
        </p:nvSpPr>
        <p:spPr>
          <a:xfrm>
            <a:off x="11431828" y="4860055"/>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6" name="Google Shape;102;p14">
            <a:extLst>
              <a:ext uri="{FF2B5EF4-FFF2-40B4-BE49-F238E27FC236}">
                <a16:creationId xmlns:a16="http://schemas.microsoft.com/office/drawing/2014/main" id="{BF8EE218-FCFE-8956-C358-53365C94A551}"/>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22" name="Rectángulo: esquinas redondeadas 21">
            <a:extLst>
              <a:ext uri="{FF2B5EF4-FFF2-40B4-BE49-F238E27FC236}">
                <a16:creationId xmlns:a16="http://schemas.microsoft.com/office/drawing/2014/main" id="{411D6C38-CEAD-448C-B6C5-5F3655028C8C}"/>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31"/>
          <p:cNvSpPr txBox="1"/>
          <p:nvPr/>
        </p:nvSpPr>
        <p:spPr>
          <a:xfrm>
            <a:off x="327111" y="544764"/>
            <a:ext cx="10523837" cy="42531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2000"/>
              <a:buFont typeface="Tahoma"/>
              <a:buNone/>
            </a:pPr>
            <a:r>
              <a:rPr lang="es-PE" sz="2000" b="1" i="0" u="none" strike="noStrike" cap="none">
                <a:solidFill>
                  <a:srgbClr val="0070C0"/>
                </a:solidFill>
                <a:latin typeface="Tahoma"/>
                <a:ea typeface="Tahoma"/>
                <a:cs typeface="Tahoma"/>
                <a:sym typeface="Tahoma"/>
              </a:rPr>
              <a:t>Nivel de ejecución de inversiones por empresas prestadoras – Año 2022</a:t>
            </a:r>
            <a:endParaRPr sz="2000" b="1" i="0" u="none" strike="noStrike" cap="none">
              <a:solidFill>
                <a:srgbClr val="0070C0"/>
              </a:solidFill>
              <a:latin typeface="Tahoma"/>
              <a:ea typeface="Tahoma"/>
              <a:cs typeface="Tahoma"/>
              <a:sym typeface="Tahoma"/>
            </a:endParaRPr>
          </a:p>
        </p:txBody>
      </p:sp>
      <p:sp>
        <p:nvSpPr>
          <p:cNvPr id="315" name="Google Shape;315;p31"/>
          <p:cNvSpPr txBox="1"/>
          <p:nvPr/>
        </p:nvSpPr>
        <p:spPr>
          <a:xfrm>
            <a:off x="3105877" y="909240"/>
            <a:ext cx="5980246" cy="733134"/>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70C0"/>
              </a:buClr>
              <a:buSzPts val="2000"/>
              <a:buFont typeface="Arial"/>
              <a:buNone/>
            </a:pPr>
            <a:r>
              <a:rPr lang="es-PE" sz="2000" b="1" i="0" u="none" strike="noStrike" cap="none">
                <a:solidFill>
                  <a:srgbClr val="0070C0"/>
                </a:solidFill>
                <a:latin typeface="Arial"/>
                <a:ea typeface="Arial"/>
                <a:cs typeface="Arial"/>
                <a:sym typeface="Arial"/>
              </a:rPr>
              <a:t>Empresas pequeñas</a:t>
            </a:r>
            <a:endParaRPr/>
          </a:p>
          <a:p>
            <a:pPr marL="0" marR="0" lvl="0" indent="0" algn="ctr" rtl="0">
              <a:lnSpc>
                <a:spcPct val="90000"/>
              </a:lnSpc>
              <a:spcBef>
                <a:spcPts val="0"/>
              </a:spcBef>
              <a:spcAft>
                <a:spcPts val="0"/>
              </a:spcAft>
              <a:buClr>
                <a:schemeClr val="dk1"/>
              </a:buClr>
              <a:buSzPts val="1800"/>
              <a:buFont typeface="Arial"/>
              <a:buNone/>
            </a:pPr>
            <a:r>
              <a:rPr lang="es-PE" sz="1800" b="1" i="0" u="none" strike="noStrike" cap="none">
                <a:solidFill>
                  <a:schemeClr val="dk1"/>
                </a:solidFill>
                <a:latin typeface="Arial"/>
                <a:ea typeface="Arial"/>
                <a:cs typeface="Arial"/>
                <a:sym typeface="Arial"/>
              </a:rPr>
              <a:t>1er semestre  2022</a:t>
            </a:r>
            <a:endParaRPr/>
          </a:p>
        </p:txBody>
      </p:sp>
      <p:sp>
        <p:nvSpPr>
          <p:cNvPr id="316" name="Google Shape;316;p31"/>
          <p:cNvSpPr txBox="1"/>
          <p:nvPr/>
        </p:nvSpPr>
        <p:spPr>
          <a:xfrm>
            <a:off x="686717" y="6101616"/>
            <a:ext cx="652964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900" b="0" i="0" u="none" strike="noStrike" cap="none" dirty="0">
                <a:solidFill>
                  <a:srgbClr val="000000"/>
                </a:solidFill>
                <a:latin typeface="Arial Narrow"/>
                <a:ea typeface="Arial Narrow"/>
                <a:cs typeface="Arial Narrow"/>
                <a:sym typeface="Arial Narrow"/>
              </a:rPr>
              <a:t>Fuente: SIAF MEF Consulta del Gasto Presupuestal de las Entidades de Tratamiento Empresarial - ETES / Empresas de Saneamiento</a:t>
            </a:r>
            <a:endParaRPr sz="900" b="0" i="0" u="none" strike="noStrike" cap="none" dirty="0">
              <a:solidFill>
                <a:srgbClr val="000000"/>
              </a:solidFill>
              <a:latin typeface="Arial Narrow"/>
              <a:ea typeface="Arial Narrow"/>
              <a:cs typeface="Arial Narrow"/>
              <a:sym typeface="Arial Narrow"/>
            </a:endParaRPr>
          </a:p>
        </p:txBody>
      </p:sp>
      <p:pic>
        <p:nvPicPr>
          <p:cNvPr id="3" name="Imagen 2">
            <a:extLst>
              <a:ext uri="{FF2B5EF4-FFF2-40B4-BE49-F238E27FC236}">
                <a16:creationId xmlns:a16="http://schemas.microsoft.com/office/drawing/2014/main" id="{32EFC3E1-5F89-0F90-0CE1-1EFF298BA044}"/>
              </a:ext>
            </a:extLst>
          </p:cNvPr>
          <p:cNvPicPr>
            <a:picLocks noChangeAspect="1"/>
          </p:cNvPicPr>
          <p:nvPr/>
        </p:nvPicPr>
        <p:blipFill>
          <a:blip r:embed="rId3"/>
          <a:stretch>
            <a:fillRect/>
          </a:stretch>
        </p:blipFill>
        <p:spPr>
          <a:xfrm>
            <a:off x="686717" y="1642374"/>
            <a:ext cx="10998200" cy="4235738"/>
          </a:xfrm>
          <a:prstGeom prst="rect">
            <a:avLst/>
          </a:prstGeom>
        </p:spPr>
      </p:pic>
      <p:sp>
        <p:nvSpPr>
          <p:cNvPr id="2" name="CuadroTexto 1">
            <a:extLst>
              <a:ext uri="{FF2B5EF4-FFF2-40B4-BE49-F238E27FC236}">
                <a16:creationId xmlns:a16="http://schemas.microsoft.com/office/drawing/2014/main" id="{8D6F1606-4C55-D152-7DDF-7616AE0F214D}"/>
              </a:ext>
            </a:extLst>
          </p:cNvPr>
          <p:cNvSpPr txBox="1"/>
          <p:nvPr/>
        </p:nvSpPr>
        <p:spPr>
          <a:xfrm>
            <a:off x="10558420" y="2175529"/>
            <a:ext cx="590843" cy="261610"/>
          </a:xfrm>
          <a:prstGeom prst="rect">
            <a:avLst/>
          </a:prstGeom>
          <a:noFill/>
        </p:spPr>
        <p:txBody>
          <a:bodyPr wrap="square" rtlCol="0">
            <a:spAutoFit/>
          </a:bodyPr>
          <a:lstStyle/>
          <a:p>
            <a:pPr algn="ctr"/>
            <a:r>
              <a:rPr lang="es-ES" sz="1100" b="1" dirty="0">
                <a:solidFill>
                  <a:schemeClr val="accent1"/>
                </a:solidFill>
              </a:rPr>
              <a:t>80%</a:t>
            </a:r>
            <a:endParaRPr lang="es-PE" sz="1100" b="1" dirty="0">
              <a:solidFill>
                <a:schemeClr val="accent1"/>
              </a:solidFill>
            </a:endParaRPr>
          </a:p>
        </p:txBody>
      </p:sp>
      <p:sp>
        <p:nvSpPr>
          <p:cNvPr id="5" name="CuadroTexto 4">
            <a:extLst>
              <a:ext uri="{FF2B5EF4-FFF2-40B4-BE49-F238E27FC236}">
                <a16:creationId xmlns:a16="http://schemas.microsoft.com/office/drawing/2014/main" id="{6D67D889-B5B6-1BF9-3465-D928A7FDE3B6}"/>
              </a:ext>
            </a:extLst>
          </p:cNvPr>
          <p:cNvSpPr txBox="1"/>
          <p:nvPr/>
        </p:nvSpPr>
        <p:spPr>
          <a:xfrm>
            <a:off x="10558419" y="3594073"/>
            <a:ext cx="590843" cy="261610"/>
          </a:xfrm>
          <a:prstGeom prst="rect">
            <a:avLst/>
          </a:prstGeom>
          <a:noFill/>
        </p:spPr>
        <p:txBody>
          <a:bodyPr wrap="square" rtlCol="0">
            <a:spAutoFit/>
          </a:bodyPr>
          <a:lstStyle/>
          <a:p>
            <a:pPr algn="ctr"/>
            <a:r>
              <a:rPr lang="es-ES" sz="1100" b="1" dirty="0">
                <a:solidFill>
                  <a:schemeClr val="accent1"/>
                </a:solidFill>
              </a:rPr>
              <a:t>33%</a:t>
            </a:r>
            <a:endParaRPr lang="es-PE" sz="1100" b="1" dirty="0">
              <a:solidFill>
                <a:schemeClr val="accent1"/>
              </a:solidFill>
            </a:endParaRPr>
          </a:p>
        </p:txBody>
      </p:sp>
      <p:sp>
        <p:nvSpPr>
          <p:cNvPr id="6" name="CuadroTexto 5">
            <a:extLst>
              <a:ext uri="{FF2B5EF4-FFF2-40B4-BE49-F238E27FC236}">
                <a16:creationId xmlns:a16="http://schemas.microsoft.com/office/drawing/2014/main" id="{4D24C843-17EE-D380-45E0-E9593AF57178}"/>
              </a:ext>
            </a:extLst>
          </p:cNvPr>
          <p:cNvSpPr txBox="1"/>
          <p:nvPr/>
        </p:nvSpPr>
        <p:spPr>
          <a:xfrm>
            <a:off x="10555527" y="4474853"/>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7" name="CuadroTexto 6">
            <a:extLst>
              <a:ext uri="{FF2B5EF4-FFF2-40B4-BE49-F238E27FC236}">
                <a16:creationId xmlns:a16="http://schemas.microsoft.com/office/drawing/2014/main" id="{B9EDCD96-B0B6-6017-28B5-813F346E0D70}"/>
              </a:ext>
            </a:extLst>
          </p:cNvPr>
          <p:cNvSpPr txBox="1"/>
          <p:nvPr/>
        </p:nvSpPr>
        <p:spPr>
          <a:xfrm>
            <a:off x="10558420" y="2467629"/>
            <a:ext cx="590843" cy="261610"/>
          </a:xfrm>
          <a:prstGeom prst="rect">
            <a:avLst/>
          </a:prstGeom>
          <a:noFill/>
        </p:spPr>
        <p:txBody>
          <a:bodyPr wrap="square" rtlCol="0">
            <a:spAutoFit/>
          </a:bodyPr>
          <a:lstStyle/>
          <a:p>
            <a:pPr algn="ctr"/>
            <a:r>
              <a:rPr lang="es-ES" sz="1100" b="1" dirty="0">
                <a:solidFill>
                  <a:schemeClr val="accent1"/>
                </a:solidFill>
              </a:rPr>
              <a:t>40%</a:t>
            </a:r>
            <a:endParaRPr lang="es-PE" sz="1100" b="1" dirty="0">
              <a:solidFill>
                <a:schemeClr val="accent1"/>
              </a:solidFill>
            </a:endParaRPr>
          </a:p>
        </p:txBody>
      </p:sp>
      <p:sp>
        <p:nvSpPr>
          <p:cNvPr id="8" name="CuadroTexto 7">
            <a:extLst>
              <a:ext uri="{FF2B5EF4-FFF2-40B4-BE49-F238E27FC236}">
                <a16:creationId xmlns:a16="http://schemas.microsoft.com/office/drawing/2014/main" id="{74898D83-E49C-D578-AD7D-E896F4F55E2C}"/>
              </a:ext>
            </a:extLst>
          </p:cNvPr>
          <p:cNvSpPr txBox="1"/>
          <p:nvPr/>
        </p:nvSpPr>
        <p:spPr>
          <a:xfrm>
            <a:off x="10558421" y="3032875"/>
            <a:ext cx="590843" cy="261610"/>
          </a:xfrm>
          <a:prstGeom prst="rect">
            <a:avLst/>
          </a:prstGeom>
          <a:noFill/>
        </p:spPr>
        <p:txBody>
          <a:bodyPr wrap="square" rtlCol="0">
            <a:spAutoFit/>
          </a:bodyPr>
          <a:lstStyle/>
          <a:p>
            <a:pPr algn="ctr"/>
            <a:r>
              <a:rPr lang="es-ES" sz="1100" b="1" dirty="0">
                <a:solidFill>
                  <a:schemeClr val="accent1"/>
                </a:solidFill>
              </a:rPr>
              <a:t>20%</a:t>
            </a:r>
            <a:endParaRPr lang="es-PE" sz="1100" b="1" dirty="0">
              <a:solidFill>
                <a:schemeClr val="accent1"/>
              </a:solidFill>
            </a:endParaRPr>
          </a:p>
        </p:txBody>
      </p:sp>
      <p:sp>
        <p:nvSpPr>
          <p:cNvPr id="9" name="CuadroTexto 8">
            <a:extLst>
              <a:ext uri="{FF2B5EF4-FFF2-40B4-BE49-F238E27FC236}">
                <a16:creationId xmlns:a16="http://schemas.microsoft.com/office/drawing/2014/main" id="{8192AF4C-380C-25FF-DFFF-0BE555626C2D}"/>
              </a:ext>
            </a:extLst>
          </p:cNvPr>
          <p:cNvSpPr txBox="1"/>
          <p:nvPr/>
        </p:nvSpPr>
        <p:spPr>
          <a:xfrm>
            <a:off x="10558419" y="3886173"/>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0" name="CuadroTexto 9">
            <a:extLst>
              <a:ext uri="{FF2B5EF4-FFF2-40B4-BE49-F238E27FC236}">
                <a16:creationId xmlns:a16="http://schemas.microsoft.com/office/drawing/2014/main" id="{4DF57FD6-B5C5-0AF8-1E34-7E039BC16FF7}"/>
              </a:ext>
            </a:extLst>
          </p:cNvPr>
          <p:cNvSpPr txBox="1"/>
          <p:nvPr/>
        </p:nvSpPr>
        <p:spPr>
          <a:xfrm>
            <a:off x="10555528" y="4762613"/>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1" name="CuadroTexto 10">
            <a:extLst>
              <a:ext uri="{FF2B5EF4-FFF2-40B4-BE49-F238E27FC236}">
                <a16:creationId xmlns:a16="http://schemas.microsoft.com/office/drawing/2014/main" id="{70C1DE89-558F-4656-D0D3-CE3004CCA27F}"/>
              </a:ext>
            </a:extLst>
          </p:cNvPr>
          <p:cNvSpPr txBox="1"/>
          <p:nvPr/>
        </p:nvSpPr>
        <p:spPr>
          <a:xfrm>
            <a:off x="10609691" y="2759729"/>
            <a:ext cx="488300" cy="261610"/>
          </a:xfrm>
          <a:prstGeom prst="rect">
            <a:avLst/>
          </a:prstGeom>
          <a:noFill/>
        </p:spPr>
        <p:txBody>
          <a:bodyPr wrap="square" rtlCol="0">
            <a:spAutoFit/>
          </a:bodyPr>
          <a:lstStyle/>
          <a:p>
            <a:pPr algn="ctr"/>
            <a:r>
              <a:rPr lang="es-ES" sz="1100" b="1" dirty="0">
                <a:solidFill>
                  <a:schemeClr val="accent1"/>
                </a:solidFill>
              </a:rPr>
              <a:t>40%</a:t>
            </a:r>
            <a:endParaRPr lang="es-PE" sz="1100" b="1" dirty="0">
              <a:solidFill>
                <a:schemeClr val="accent1"/>
              </a:solidFill>
            </a:endParaRPr>
          </a:p>
        </p:txBody>
      </p:sp>
      <p:sp>
        <p:nvSpPr>
          <p:cNvPr id="12" name="CuadroTexto 11">
            <a:extLst>
              <a:ext uri="{FF2B5EF4-FFF2-40B4-BE49-F238E27FC236}">
                <a16:creationId xmlns:a16="http://schemas.microsoft.com/office/drawing/2014/main" id="{42196ABC-1AD4-9765-7EC9-5C431BBA6B2F}"/>
              </a:ext>
            </a:extLst>
          </p:cNvPr>
          <p:cNvSpPr txBox="1"/>
          <p:nvPr/>
        </p:nvSpPr>
        <p:spPr>
          <a:xfrm>
            <a:off x="10558421" y="3300809"/>
            <a:ext cx="590843" cy="261610"/>
          </a:xfrm>
          <a:prstGeom prst="rect">
            <a:avLst/>
          </a:prstGeom>
          <a:noFill/>
        </p:spPr>
        <p:txBody>
          <a:bodyPr wrap="square" rtlCol="0">
            <a:spAutoFit/>
          </a:bodyPr>
          <a:lstStyle/>
          <a:p>
            <a:pPr algn="ctr"/>
            <a:r>
              <a:rPr lang="es-ES" sz="1100" b="1" dirty="0">
                <a:solidFill>
                  <a:schemeClr val="accent1"/>
                </a:solidFill>
              </a:rPr>
              <a:t>100%</a:t>
            </a:r>
            <a:endParaRPr lang="es-PE" sz="1100" b="1" dirty="0">
              <a:solidFill>
                <a:schemeClr val="accent1"/>
              </a:solidFill>
            </a:endParaRPr>
          </a:p>
        </p:txBody>
      </p:sp>
      <p:sp>
        <p:nvSpPr>
          <p:cNvPr id="13" name="CuadroTexto 12">
            <a:extLst>
              <a:ext uri="{FF2B5EF4-FFF2-40B4-BE49-F238E27FC236}">
                <a16:creationId xmlns:a16="http://schemas.microsoft.com/office/drawing/2014/main" id="{B42066EA-5263-24D1-7F35-303320D31B2C}"/>
              </a:ext>
            </a:extLst>
          </p:cNvPr>
          <p:cNvSpPr txBox="1"/>
          <p:nvPr/>
        </p:nvSpPr>
        <p:spPr>
          <a:xfrm>
            <a:off x="10558419" y="4166807"/>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4" name="CuadroTexto 13">
            <a:extLst>
              <a:ext uri="{FF2B5EF4-FFF2-40B4-BE49-F238E27FC236}">
                <a16:creationId xmlns:a16="http://schemas.microsoft.com/office/drawing/2014/main" id="{A2AD0745-0B4F-2087-FE4D-1A498D454EFF}"/>
              </a:ext>
            </a:extLst>
          </p:cNvPr>
          <p:cNvSpPr txBox="1"/>
          <p:nvPr/>
        </p:nvSpPr>
        <p:spPr>
          <a:xfrm>
            <a:off x="10545248" y="5368114"/>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16" name="CuadroTexto 15">
            <a:extLst>
              <a:ext uri="{FF2B5EF4-FFF2-40B4-BE49-F238E27FC236}">
                <a16:creationId xmlns:a16="http://schemas.microsoft.com/office/drawing/2014/main" id="{B8DD6309-056D-6B21-5C33-378BBD9E4DDE}"/>
              </a:ext>
            </a:extLst>
          </p:cNvPr>
          <p:cNvSpPr txBox="1"/>
          <p:nvPr/>
        </p:nvSpPr>
        <p:spPr>
          <a:xfrm>
            <a:off x="10545248" y="5055877"/>
            <a:ext cx="590843" cy="261610"/>
          </a:xfrm>
          <a:prstGeom prst="rect">
            <a:avLst/>
          </a:prstGeom>
          <a:noFill/>
        </p:spPr>
        <p:txBody>
          <a:bodyPr wrap="square" rtlCol="0">
            <a:spAutoFit/>
          </a:bodyPr>
          <a:lstStyle/>
          <a:p>
            <a:pPr algn="ctr"/>
            <a:r>
              <a:rPr lang="es-ES" sz="1100" b="1" dirty="0">
                <a:solidFill>
                  <a:schemeClr val="accent1"/>
                </a:solidFill>
              </a:rPr>
              <a:t>0%</a:t>
            </a:r>
            <a:endParaRPr lang="es-PE" sz="1100" b="1" dirty="0">
              <a:solidFill>
                <a:schemeClr val="accent1"/>
              </a:solidFill>
            </a:endParaRPr>
          </a:p>
        </p:txBody>
      </p:sp>
      <p:sp>
        <p:nvSpPr>
          <p:cNvPr id="4" name="Google Shape;102;p14">
            <a:extLst>
              <a:ext uri="{FF2B5EF4-FFF2-40B4-BE49-F238E27FC236}">
                <a16:creationId xmlns:a16="http://schemas.microsoft.com/office/drawing/2014/main" id="{D435F9B7-15F5-051F-01D4-D68DB46FBE57}"/>
              </a:ext>
            </a:extLst>
          </p:cNvPr>
          <p:cNvSpPr txBox="1"/>
          <p:nvPr/>
        </p:nvSpPr>
        <p:spPr>
          <a:xfrm>
            <a:off x="7288027" y="6101656"/>
            <a:ext cx="3229147"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20" name="Rectángulo: esquinas redondeadas 19">
            <a:extLst>
              <a:ext uri="{FF2B5EF4-FFF2-40B4-BE49-F238E27FC236}">
                <a16:creationId xmlns:a16="http://schemas.microsoft.com/office/drawing/2014/main" id="{F1B0C050-CB08-4C7A-AB06-7BBA4E58700D}"/>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4" name="Imagen 3">
            <a:extLst>
              <a:ext uri="{FF2B5EF4-FFF2-40B4-BE49-F238E27FC236}">
                <a16:creationId xmlns:a16="http://schemas.microsoft.com/office/drawing/2014/main" id="{A9850321-B391-3F23-EEBC-6BBC58780975}"/>
              </a:ext>
            </a:extLst>
          </p:cNvPr>
          <p:cNvPicPr>
            <a:picLocks noChangeAspect="1"/>
          </p:cNvPicPr>
          <p:nvPr/>
        </p:nvPicPr>
        <p:blipFill>
          <a:blip r:embed="rId3"/>
          <a:stretch>
            <a:fillRect/>
          </a:stretch>
        </p:blipFill>
        <p:spPr>
          <a:xfrm>
            <a:off x="577469" y="1059869"/>
            <a:ext cx="5517114" cy="3072651"/>
          </a:xfrm>
          <a:prstGeom prst="rect">
            <a:avLst/>
          </a:prstGeom>
        </p:spPr>
      </p:pic>
      <p:pic>
        <p:nvPicPr>
          <p:cNvPr id="12" name="Imagen 11">
            <a:extLst>
              <a:ext uri="{FF2B5EF4-FFF2-40B4-BE49-F238E27FC236}">
                <a16:creationId xmlns:a16="http://schemas.microsoft.com/office/drawing/2014/main" id="{9B34DCB9-1316-4892-BA57-D25D8AD7BB2F}"/>
              </a:ext>
            </a:extLst>
          </p:cNvPr>
          <p:cNvPicPr>
            <a:picLocks noChangeAspect="1"/>
          </p:cNvPicPr>
          <p:nvPr/>
        </p:nvPicPr>
        <p:blipFill>
          <a:blip r:embed="rId4"/>
          <a:stretch>
            <a:fillRect/>
          </a:stretch>
        </p:blipFill>
        <p:spPr>
          <a:xfrm>
            <a:off x="2277780" y="5364298"/>
            <a:ext cx="4341237" cy="1412209"/>
          </a:xfrm>
          <a:prstGeom prst="rect">
            <a:avLst/>
          </a:prstGeom>
        </p:spPr>
      </p:pic>
      <p:grpSp>
        <p:nvGrpSpPr>
          <p:cNvPr id="5" name="Grupo 4">
            <a:extLst>
              <a:ext uri="{FF2B5EF4-FFF2-40B4-BE49-F238E27FC236}">
                <a16:creationId xmlns:a16="http://schemas.microsoft.com/office/drawing/2014/main" id="{0DCD6A73-43C7-81B4-7AC0-4E640242E9FD}"/>
              </a:ext>
            </a:extLst>
          </p:cNvPr>
          <p:cNvGrpSpPr/>
          <p:nvPr/>
        </p:nvGrpSpPr>
        <p:grpSpPr>
          <a:xfrm>
            <a:off x="618034" y="4292989"/>
            <a:ext cx="4380330" cy="1011982"/>
            <a:chOff x="1507579" y="3754289"/>
            <a:chExt cx="4825490" cy="1114825"/>
          </a:xfrm>
        </p:grpSpPr>
        <p:pic>
          <p:nvPicPr>
            <p:cNvPr id="9" name="Imagen 8">
              <a:extLst>
                <a:ext uri="{FF2B5EF4-FFF2-40B4-BE49-F238E27FC236}">
                  <a16:creationId xmlns:a16="http://schemas.microsoft.com/office/drawing/2014/main" id="{3F7BDC94-8B51-2FCA-7143-3E1F7B6E02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07579" y="4067021"/>
              <a:ext cx="4517487" cy="392551"/>
            </a:xfrm>
            <a:prstGeom prst="rect">
              <a:avLst/>
            </a:prstGeom>
          </p:spPr>
        </p:pic>
        <p:sp>
          <p:nvSpPr>
            <p:cNvPr id="14" name="CuadroTexto 13">
              <a:extLst>
                <a:ext uri="{FF2B5EF4-FFF2-40B4-BE49-F238E27FC236}">
                  <a16:creationId xmlns:a16="http://schemas.microsoft.com/office/drawing/2014/main" id="{AA673836-ED65-2079-91B7-71E2CF523498}"/>
                </a:ext>
              </a:extLst>
            </p:cNvPr>
            <p:cNvSpPr txBox="1"/>
            <p:nvPr/>
          </p:nvSpPr>
          <p:spPr>
            <a:xfrm>
              <a:off x="1776664" y="3754289"/>
              <a:ext cx="4556405" cy="339055"/>
            </a:xfrm>
            <a:prstGeom prst="rect">
              <a:avLst/>
            </a:prstGeom>
            <a:noFill/>
          </p:spPr>
          <p:txBody>
            <a:bodyPr wrap="none" rtlCol="0">
              <a:spAutoFit/>
            </a:bodyPr>
            <a:lstStyle/>
            <a:p>
              <a:r>
                <a:rPr lang="es-PE" sz="1400" b="1" dirty="0">
                  <a:latin typeface="Calibri" panose="020F0502020204030204" pitchFamily="34" charset="0"/>
                  <a:cs typeface="Calibri" panose="020F0502020204030204" pitchFamily="34" charset="0"/>
                </a:rPr>
                <a:t>Ejecución del plan de inversiones por año regulatorio</a:t>
              </a:r>
            </a:p>
          </p:txBody>
        </p:sp>
        <p:sp>
          <p:nvSpPr>
            <p:cNvPr id="15" name="CuadroTexto 14">
              <a:extLst>
                <a:ext uri="{FF2B5EF4-FFF2-40B4-BE49-F238E27FC236}">
                  <a16:creationId xmlns:a16="http://schemas.microsoft.com/office/drawing/2014/main" id="{F9C331E5-431B-BCDA-9569-8C32A6CB84AD}"/>
                </a:ext>
              </a:extLst>
            </p:cNvPr>
            <p:cNvSpPr txBox="1"/>
            <p:nvPr/>
          </p:nvSpPr>
          <p:spPr>
            <a:xfrm>
              <a:off x="1922022" y="4108538"/>
              <a:ext cx="518160" cy="338554"/>
            </a:xfrm>
            <a:prstGeom prst="rect">
              <a:avLst/>
            </a:prstGeom>
            <a:noFill/>
          </p:spPr>
          <p:txBody>
            <a:bodyPr wrap="square" rtlCol="0">
              <a:spAutoFit/>
            </a:bodyPr>
            <a:lstStyle/>
            <a:p>
              <a:r>
                <a:rPr lang="es-PE" sz="1600" b="1" dirty="0">
                  <a:solidFill>
                    <a:schemeClr val="accent5"/>
                  </a:solidFill>
                  <a:latin typeface="Arial Narrow" panose="020B0606020202030204" pitchFamily="34" charset="0"/>
                </a:rPr>
                <a:t>7%</a:t>
              </a:r>
            </a:p>
          </p:txBody>
        </p:sp>
        <p:sp>
          <p:nvSpPr>
            <p:cNvPr id="20" name="CuadroTexto 19">
              <a:extLst>
                <a:ext uri="{FF2B5EF4-FFF2-40B4-BE49-F238E27FC236}">
                  <a16:creationId xmlns:a16="http://schemas.microsoft.com/office/drawing/2014/main" id="{2C3A24C9-A223-2AA4-4E24-579ED8D28ECD}"/>
                </a:ext>
              </a:extLst>
            </p:cNvPr>
            <p:cNvSpPr txBox="1"/>
            <p:nvPr/>
          </p:nvSpPr>
          <p:spPr>
            <a:xfrm>
              <a:off x="2725567" y="4108538"/>
              <a:ext cx="518160" cy="338554"/>
            </a:xfrm>
            <a:prstGeom prst="rect">
              <a:avLst/>
            </a:prstGeom>
            <a:noFill/>
          </p:spPr>
          <p:txBody>
            <a:bodyPr wrap="square" rtlCol="0">
              <a:spAutoFit/>
            </a:bodyPr>
            <a:lstStyle/>
            <a:p>
              <a:r>
                <a:rPr lang="es-PE" sz="1600" b="1" dirty="0">
                  <a:solidFill>
                    <a:schemeClr val="tx1"/>
                  </a:solidFill>
                  <a:latin typeface="Arial Narrow" panose="020B0606020202030204" pitchFamily="34" charset="0"/>
                </a:rPr>
                <a:t>0%</a:t>
              </a:r>
            </a:p>
          </p:txBody>
        </p:sp>
        <p:sp>
          <p:nvSpPr>
            <p:cNvPr id="21" name="CuadroTexto 20">
              <a:extLst>
                <a:ext uri="{FF2B5EF4-FFF2-40B4-BE49-F238E27FC236}">
                  <a16:creationId xmlns:a16="http://schemas.microsoft.com/office/drawing/2014/main" id="{8227F696-679E-DEA1-488C-832997A3AAEF}"/>
                </a:ext>
              </a:extLst>
            </p:cNvPr>
            <p:cNvSpPr txBox="1"/>
            <p:nvPr/>
          </p:nvSpPr>
          <p:spPr>
            <a:xfrm>
              <a:off x="3618480" y="4100102"/>
              <a:ext cx="518160" cy="338554"/>
            </a:xfrm>
            <a:prstGeom prst="rect">
              <a:avLst/>
            </a:prstGeom>
            <a:noFill/>
          </p:spPr>
          <p:txBody>
            <a:bodyPr wrap="square" rtlCol="0">
              <a:spAutoFit/>
            </a:bodyPr>
            <a:lstStyle/>
            <a:p>
              <a:r>
                <a:rPr lang="es-PE" sz="1600" b="1" dirty="0">
                  <a:solidFill>
                    <a:schemeClr val="tx1"/>
                  </a:solidFill>
                  <a:latin typeface="Arial Narrow" panose="020B0606020202030204" pitchFamily="34" charset="0"/>
                </a:rPr>
                <a:t>0%</a:t>
              </a:r>
            </a:p>
          </p:txBody>
        </p:sp>
        <p:sp>
          <p:nvSpPr>
            <p:cNvPr id="22" name="CuadroTexto 21">
              <a:extLst>
                <a:ext uri="{FF2B5EF4-FFF2-40B4-BE49-F238E27FC236}">
                  <a16:creationId xmlns:a16="http://schemas.microsoft.com/office/drawing/2014/main" id="{A6818ECC-BC0C-3BEB-4D2D-AA851F84456E}"/>
                </a:ext>
              </a:extLst>
            </p:cNvPr>
            <p:cNvSpPr txBox="1"/>
            <p:nvPr/>
          </p:nvSpPr>
          <p:spPr>
            <a:xfrm>
              <a:off x="4467989" y="4096920"/>
              <a:ext cx="518160" cy="338554"/>
            </a:xfrm>
            <a:prstGeom prst="rect">
              <a:avLst/>
            </a:prstGeom>
            <a:noFill/>
          </p:spPr>
          <p:txBody>
            <a:bodyPr wrap="square" rtlCol="0">
              <a:spAutoFit/>
            </a:bodyPr>
            <a:lstStyle/>
            <a:p>
              <a:r>
                <a:rPr lang="es-PE" sz="1600" b="1" dirty="0">
                  <a:latin typeface="Arial Narrow" panose="020B0606020202030204" pitchFamily="34" charset="0"/>
                </a:rPr>
                <a:t>0%</a:t>
              </a:r>
            </a:p>
          </p:txBody>
        </p:sp>
        <p:sp>
          <p:nvSpPr>
            <p:cNvPr id="23" name="CuadroTexto 22">
              <a:extLst>
                <a:ext uri="{FF2B5EF4-FFF2-40B4-BE49-F238E27FC236}">
                  <a16:creationId xmlns:a16="http://schemas.microsoft.com/office/drawing/2014/main" id="{54819B44-28EA-3032-DBBA-219CC55B337B}"/>
                </a:ext>
              </a:extLst>
            </p:cNvPr>
            <p:cNvSpPr txBox="1"/>
            <p:nvPr/>
          </p:nvSpPr>
          <p:spPr>
            <a:xfrm>
              <a:off x="5271534" y="4094861"/>
              <a:ext cx="518160" cy="338554"/>
            </a:xfrm>
            <a:prstGeom prst="rect">
              <a:avLst/>
            </a:prstGeom>
            <a:noFill/>
          </p:spPr>
          <p:txBody>
            <a:bodyPr wrap="square" rtlCol="0">
              <a:spAutoFit/>
            </a:bodyPr>
            <a:lstStyle/>
            <a:p>
              <a:r>
                <a:rPr lang="es-PE" sz="1600" b="1" dirty="0">
                  <a:latin typeface="Arial Narrow" panose="020B0606020202030204" pitchFamily="34" charset="0"/>
                </a:rPr>
                <a:t>0%</a:t>
              </a:r>
            </a:p>
          </p:txBody>
        </p:sp>
        <p:sp>
          <p:nvSpPr>
            <p:cNvPr id="24" name="CuadroTexto 23">
              <a:extLst>
                <a:ext uri="{FF2B5EF4-FFF2-40B4-BE49-F238E27FC236}">
                  <a16:creationId xmlns:a16="http://schemas.microsoft.com/office/drawing/2014/main" id="{9C73ED2E-A2A7-E3E5-B1BC-351CB997BF9F}"/>
                </a:ext>
              </a:extLst>
            </p:cNvPr>
            <p:cNvSpPr txBox="1"/>
            <p:nvPr/>
          </p:nvSpPr>
          <p:spPr>
            <a:xfrm>
              <a:off x="1613533" y="4423847"/>
              <a:ext cx="910157" cy="440771"/>
            </a:xfrm>
            <a:prstGeom prst="rect">
              <a:avLst/>
            </a:prstGeom>
            <a:noFill/>
          </p:spPr>
          <p:txBody>
            <a:bodyPr wrap="square" rtlCol="0">
              <a:spAutoFit/>
            </a:bodyPr>
            <a:lstStyle/>
            <a:p>
              <a:pPr algn="ctr"/>
              <a:r>
                <a:rPr lang="es-ES" sz="1000" dirty="0">
                  <a:solidFill>
                    <a:schemeClr val="tx1"/>
                  </a:solidFill>
                  <a:latin typeface="Calibri" panose="020F0502020204030204" pitchFamily="34" charset="0"/>
                  <a:cs typeface="Calibri" panose="020F0502020204030204" pitchFamily="34" charset="0"/>
                </a:rPr>
                <a:t>%</a:t>
              </a:r>
              <a:r>
                <a:rPr lang="es-PE" sz="1000" dirty="0">
                  <a:solidFill>
                    <a:schemeClr val="tx1"/>
                  </a:solidFill>
                  <a:latin typeface="Calibri" panose="020F0502020204030204" pitchFamily="34" charset="0"/>
                  <a:cs typeface="Calibri" panose="020F0502020204030204" pitchFamily="34" charset="0"/>
                </a:rPr>
                <a:t>Ejecución 1er año</a:t>
              </a:r>
            </a:p>
          </p:txBody>
        </p:sp>
        <p:sp>
          <p:nvSpPr>
            <p:cNvPr id="25" name="CuadroTexto 24">
              <a:extLst>
                <a:ext uri="{FF2B5EF4-FFF2-40B4-BE49-F238E27FC236}">
                  <a16:creationId xmlns:a16="http://schemas.microsoft.com/office/drawing/2014/main" id="{4BA07DF9-2C2A-1873-C5BB-BF1D07F9291C}"/>
                </a:ext>
              </a:extLst>
            </p:cNvPr>
            <p:cNvSpPr txBox="1"/>
            <p:nvPr/>
          </p:nvSpPr>
          <p:spPr>
            <a:xfrm>
              <a:off x="2466097" y="4426195"/>
              <a:ext cx="910157" cy="440772"/>
            </a:xfrm>
            <a:prstGeom prst="rect">
              <a:avLst/>
            </a:prstGeom>
            <a:noFill/>
          </p:spPr>
          <p:txBody>
            <a:bodyPr wrap="square" rtlCol="0">
              <a:spAutoFit/>
            </a:bodyPr>
            <a:lstStyle/>
            <a:p>
              <a:pPr algn="ctr"/>
              <a:r>
                <a:rPr lang="es-ES" sz="1000" dirty="0">
                  <a:solidFill>
                    <a:schemeClr val="tx1"/>
                  </a:solidFill>
                  <a:latin typeface="Calibri" panose="020F0502020204030204" pitchFamily="34" charset="0"/>
                  <a:cs typeface="Calibri" panose="020F0502020204030204" pitchFamily="34" charset="0"/>
                </a:rPr>
                <a:t>%</a:t>
              </a:r>
              <a:r>
                <a:rPr lang="es-PE" sz="1000" dirty="0">
                  <a:solidFill>
                    <a:schemeClr val="tx1"/>
                  </a:solidFill>
                  <a:latin typeface="Calibri" panose="020F0502020204030204" pitchFamily="34" charset="0"/>
                  <a:cs typeface="Calibri" panose="020F0502020204030204" pitchFamily="34" charset="0"/>
                </a:rPr>
                <a:t>Ejecución 2do año</a:t>
              </a:r>
            </a:p>
          </p:txBody>
        </p:sp>
        <p:sp>
          <p:nvSpPr>
            <p:cNvPr id="26" name="CuadroTexto 25">
              <a:extLst>
                <a:ext uri="{FF2B5EF4-FFF2-40B4-BE49-F238E27FC236}">
                  <a16:creationId xmlns:a16="http://schemas.microsoft.com/office/drawing/2014/main" id="{4E5CB43E-1470-500F-E981-C0144D7F1639}"/>
                </a:ext>
              </a:extLst>
            </p:cNvPr>
            <p:cNvSpPr txBox="1"/>
            <p:nvPr/>
          </p:nvSpPr>
          <p:spPr>
            <a:xfrm>
              <a:off x="3321544" y="4426244"/>
              <a:ext cx="910157" cy="440772"/>
            </a:xfrm>
            <a:prstGeom prst="rect">
              <a:avLst/>
            </a:prstGeom>
            <a:noFill/>
          </p:spPr>
          <p:txBody>
            <a:bodyPr wrap="square" rtlCol="0">
              <a:spAutoFit/>
            </a:bodyPr>
            <a:lstStyle/>
            <a:p>
              <a:pPr algn="ctr"/>
              <a:r>
                <a:rPr lang="es-ES" sz="1000" dirty="0">
                  <a:solidFill>
                    <a:schemeClr val="tx1"/>
                  </a:solidFill>
                  <a:latin typeface="Calibri" panose="020F0502020204030204" pitchFamily="34" charset="0"/>
                  <a:cs typeface="Calibri" panose="020F0502020204030204" pitchFamily="34" charset="0"/>
                </a:rPr>
                <a:t>%</a:t>
              </a:r>
              <a:r>
                <a:rPr lang="es-PE" sz="1000" dirty="0">
                  <a:solidFill>
                    <a:schemeClr val="tx1"/>
                  </a:solidFill>
                  <a:latin typeface="Calibri" panose="020F0502020204030204" pitchFamily="34" charset="0"/>
                  <a:cs typeface="Calibri" panose="020F0502020204030204" pitchFamily="34" charset="0"/>
                </a:rPr>
                <a:t>Ejecución 3er año</a:t>
              </a:r>
            </a:p>
          </p:txBody>
        </p:sp>
        <p:sp>
          <p:nvSpPr>
            <p:cNvPr id="27" name="CuadroTexto 26">
              <a:extLst>
                <a:ext uri="{FF2B5EF4-FFF2-40B4-BE49-F238E27FC236}">
                  <a16:creationId xmlns:a16="http://schemas.microsoft.com/office/drawing/2014/main" id="{E807A8F6-DDF6-CB60-2719-079B2495E56B}"/>
                </a:ext>
              </a:extLst>
            </p:cNvPr>
            <p:cNvSpPr txBox="1"/>
            <p:nvPr/>
          </p:nvSpPr>
          <p:spPr>
            <a:xfrm>
              <a:off x="4172725" y="4426242"/>
              <a:ext cx="910157" cy="440772"/>
            </a:xfrm>
            <a:prstGeom prst="rect">
              <a:avLst/>
            </a:prstGeom>
            <a:noFill/>
          </p:spPr>
          <p:txBody>
            <a:bodyPr wrap="square" rtlCol="0">
              <a:spAutoFit/>
            </a:bodyPr>
            <a:lstStyle/>
            <a:p>
              <a:pPr algn="ctr"/>
              <a:r>
                <a:rPr lang="es-ES" sz="1000" dirty="0">
                  <a:solidFill>
                    <a:schemeClr val="tx1"/>
                  </a:solidFill>
                  <a:latin typeface="Calibri" panose="020F0502020204030204" pitchFamily="34" charset="0"/>
                  <a:cs typeface="Calibri" panose="020F0502020204030204" pitchFamily="34" charset="0"/>
                </a:rPr>
                <a:t>%</a:t>
              </a:r>
              <a:r>
                <a:rPr lang="es-PE" sz="1000" dirty="0">
                  <a:solidFill>
                    <a:schemeClr val="tx1"/>
                  </a:solidFill>
                  <a:latin typeface="Calibri" panose="020F0502020204030204" pitchFamily="34" charset="0"/>
                  <a:cs typeface="Calibri" panose="020F0502020204030204" pitchFamily="34" charset="0"/>
                </a:rPr>
                <a:t>Ejecución 4to año</a:t>
              </a:r>
            </a:p>
          </p:txBody>
        </p:sp>
        <p:sp>
          <p:nvSpPr>
            <p:cNvPr id="29" name="CuadroTexto 28">
              <a:extLst>
                <a:ext uri="{FF2B5EF4-FFF2-40B4-BE49-F238E27FC236}">
                  <a16:creationId xmlns:a16="http://schemas.microsoft.com/office/drawing/2014/main" id="{91478D93-CB89-515A-74F0-1162BE9158D7}"/>
                </a:ext>
              </a:extLst>
            </p:cNvPr>
            <p:cNvSpPr txBox="1"/>
            <p:nvPr/>
          </p:nvSpPr>
          <p:spPr>
            <a:xfrm>
              <a:off x="5020261" y="4428342"/>
              <a:ext cx="910157" cy="440772"/>
            </a:xfrm>
            <a:prstGeom prst="rect">
              <a:avLst/>
            </a:prstGeom>
            <a:noFill/>
          </p:spPr>
          <p:txBody>
            <a:bodyPr wrap="square" rtlCol="0">
              <a:spAutoFit/>
            </a:bodyPr>
            <a:lstStyle/>
            <a:p>
              <a:pPr algn="ctr"/>
              <a:r>
                <a:rPr lang="es-ES" sz="1000" dirty="0">
                  <a:solidFill>
                    <a:schemeClr val="tx1"/>
                  </a:solidFill>
                  <a:latin typeface="Calibri" panose="020F0502020204030204" pitchFamily="34" charset="0"/>
                  <a:cs typeface="Calibri" panose="020F0502020204030204" pitchFamily="34" charset="0"/>
                </a:rPr>
                <a:t>%</a:t>
              </a:r>
              <a:r>
                <a:rPr lang="es-PE" sz="1000" dirty="0">
                  <a:solidFill>
                    <a:schemeClr val="tx1"/>
                  </a:solidFill>
                  <a:latin typeface="Calibri" panose="020F0502020204030204" pitchFamily="34" charset="0"/>
                  <a:cs typeface="Calibri" panose="020F0502020204030204" pitchFamily="34" charset="0"/>
                </a:rPr>
                <a:t>Ejecución 5to año</a:t>
              </a:r>
            </a:p>
          </p:txBody>
        </p:sp>
      </p:grpSp>
      <p:sp>
        <p:nvSpPr>
          <p:cNvPr id="40" name="Google Shape;102;p14">
            <a:extLst>
              <a:ext uri="{FF2B5EF4-FFF2-40B4-BE49-F238E27FC236}">
                <a16:creationId xmlns:a16="http://schemas.microsoft.com/office/drawing/2014/main" id="{D649AD82-4CAF-954B-8C19-1FE6133A5440}"/>
              </a:ext>
            </a:extLst>
          </p:cNvPr>
          <p:cNvSpPr txBox="1"/>
          <p:nvPr/>
        </p:nvSpPr>
        <p:spPr>
          <a:xfrm>
            <a:off x="101600" y="6546837"/>
            <a:ext cx="2176180"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graphicFrame>
        <p:nvGraphicFramePr>
          <p:cNvPr id="28" name="Tabla 27">
            <a:extLst>
              <a:ext uri="{FF2B5EF4-FFF2-40B4-BE49-F238E27FC236}">
                <a16:creationId xmlns:a16="http://schemas.microsoft.com/office/drawing/2014/main" id="{BC790C37-2ACF-40E9-8428-3B2A94B7269E}"/>
              </a:ext>
            </a:extLst>
          </p:cNvPr>
          <p:cNvGraphicFramePr>
            <a:graphicFrameLocks noGrp="1"/>
          </p:cNvGraphicFramePr>
          <p:nvPr>
            <p:extLst>
              <p:ext uri="{D42A27DB-BD31-4B8C-83A1-F6EECF244321}">
                <p14:modId xmlns:p14="http://schemas.microsoft.com/office/powerpoint/2010/main" val="2550693840"/>
              </p:ext>
            </p:extLst>
          </p:nvPr>
        </p:nvGraphicFramePr>
        <p:xfrm>
          <a:off x="6794295" y="1548121"/>
          <a:ext cx="4815964" cy="3365073"/>
        </p:xfrm>
        <a:graphic>
          <a:graphicData uri="http://schemas.openxmlformats.org/drawingml/2006/table">
            <a:tbl>
              <a:tblPr/>
              <a:tblGrid>
                <a:gridCol w="4130164">
                  <a:extLst>
                    <a:ext uri="{9D8B030D-6E8A-4147-A177-3AD203B41FA5}">
                      <a16:colId xmlns:a16="http://schemas.microsoft.com/office/drawing/2014/main" val="3514859667"/>
                    </a:ext>
                  </a:extLst>
                </a:gridCol>
                <a:gridCol w="685800">
                  <a:extLst>
                    <a:ext uri="{9D8B030D-6E8A-4147-A177-3AD203B41FA5}">
                      <a16:colId xmlns:a16="http://schemas.microsoft.com/office/drawing/2014/main" val="476821281"/>
                    </a:ext>
                  </a:extLst>
                </a:gridCol>
              </a:tblGrid>
              <a:tr h="111947">
                <a:tc>
                  <a:txBody>
                    <a:bodyPr/>
                    <a:lstStyle/>
                    <a:p>
                      <a:pPr algn="ctr" fontAlgn="b"/>
                      <a:r>
                        <a:rPr lang="es-PE" sz="1050" b="1" u="none" strike="noStrike" dirty="0">
                          <a:effectLst/>
                          <a:latin typeface="Arial Narrow" panose="020B0606020202030204" pitchFamily="34" charset="0"/>
                        </a:rPr>
                        <a:t>Producto / Proyecto</a:t>
                      </a:r>
                      <a:endParaRPr lang="es-PE" sz="1050" b="1" i="0" u="none" strike="noStrike" dirty="0">
                        <a:solidFill>
                          <a:srgbClr val="000000"/>
                        </a:solidFill>
                        <a:effectLst/>
                        <a:latin typeface="Arial Narrow" panose="020B0606020202030204" pitchFamily="34" charset="0"/>
                      </a:endParaRPr>
                    </a:p>
                  </a:txBody>
                  <a:tcPr marL="5597" marR="5597" marT="5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PE" sz="1050" b="1" u="none" strike="noStrike" dirty="0">
                          <a:effectLst/>
                          <a:latin typeface="Arial Narrow" panose="020B0606020202030204" pitchFamily="34" charset="0"/>
                        </a:rPr>
                        <a:t>Monto</a:t>
                      </a:r>
                      <a:endParaRPr lang="es-PE" sz="1050" b="1" i="0" u="none" strike="noStrike" dirty="0">
                        <a:solidFill>
                          <a:srgbClr val="000000"/>
                        </a:solidFill>
                        <a:effectLst/>
                        <a:latin typeface="Arial Narrow" panose="020B0606020202030204" pitchFamily="34" charset="0"/>
                      </a:endParaRPr>
                    </a:p>
                  </a:txBody>
                  <a:tcPr marL="5597" marR="5597" marT="55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9953843"/>
                  </a:ext>
                </a:extLst>
              </a:tr>
              <a:tr h="111947">
                <a:tc>
                  <a:txBody>
                    <a:bodyPr/>
                    <a:lstStyle/>
                    <a:p>
                      <a:pPr algn="l" fontAlgn="b"/>
                      <a:r>
                        <a:rPr lang="es-ES" sz="900" u="none" strike="noStrike" dirty="0">
                          <a:effectLst/>
                          <a:latin typeface="Arial Narrow" panose="020B0606020202030204" pitchFamily="34" charset="0"/>
                        </a:rPr>
                        <a:t>2201409: MEJORAMIENTO DEL PARQUE DE MEDIDORES Y AMPLIACION DE COBERTURA DE MICROMEDICION DE LAS PROVINCIAS DE TRUJILLO (DISTRITO DE TRUJILLO, VICTOR LARCO, LA ESPERANZA, FCIA. DE MORA EL PORVENIR, HUANCHACO, SALAVERRY Y MOCHE), ASCOPE (DISTRITOS DE PAIJAN, </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18,408,438 </a:t>
                      </a:r>
                      <a:endParaRPr lang="es-PE"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100603"/>
                  </a:ext>
                </a:extLst>
              </a:tr>
              <a:tr h="111947">
                <a:tc>
                  <a:txBody>
                    <a:bodyPr/>
                    <a:lstStyle/>
                    <a:p>
                      <a:pPr algn="l" fontAlgn="b"/>
                      <a:r>
                        <a:rPr lang="es-ES" sz="900" u="none" strike="noStrike" dirty="0">
                          <a:effectLst/>
                          <a:latin typeface="Arial Narrow" panose="020B0606020202030204" pitchFamily="34" charset="0"/>
                        </a:rPr>
                        <a:t>2235220: MEJORAMIENTO DE REDES DE ALCANTARILLADO SANITARIO SECTOR I - DISTRITO LA ESPERANZA</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17,575,128 </a:t>
                      </a:r>
                      <a:endParaRPr lang="es-PE"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7908733"/>
                  </a:ext>
                </a:extLst>
              </a:tr>
              <a:tr h="111947">
                <a:tc>
                  <a:txBody>
                    <a:bodyPr/>
                    <a:lstStyle/>
                    <a:p>
                      <a:pPr algn="l" fontAlgn="b"/>
                      <a:r>
                        <a:rPr lang="es-ES" sz="900" u="none" strike="noStrike" dirty="0">
                          <a:effectLst/>
                          <a:latin typeface="Arial Narrow" panose="020B0606020202030204" pitchFamily="34" charset="0"/>
                        </a:rPr>
                        <a:t>2344676: MEJORAMIENTO DEL SISTEMA DE ALCANTARILLADO DE EFLUENTE DEL DISTRITO DE FLORENCIA DE MORA - PROVINCIA DE TRUJILLO - DEPARTAMENTO DE LA LIBERTAD</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13,026,150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671289"/>
                  </a:ext>
                </a:extLst>
              </a:tr>
              <a:tr h="111947">
                <a:tc>
                  <a:txBody>
                    <a:bodyPr/>
                    <a:lstStyle/>
                    <a:p>
                      <a:pPr algn="l" fontAlgn="b"/>
                      <a:r>
                        <a:rPr lang="es-ES" sz="900" u="none" strike="noStrike" dirty="0">
                          <a:effectLst/>
                          <a:latin typeface="Arial Narrow" panose="020B0606020202030204" pitchFamily="34" charset="0"/>
                        </a:rPr>
                        <a:t>2201412: MEJORAMIENTO INTERCEPTORES DE ALCANTARILLADO SANITARIO DEL DISTRITO DE TRUJILLO- LA LIBERTAD</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11,979,867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9727155"/>
                  </a:ext>
                </a:extLst>
              </a:tr>
              <a:tr h="111947">
                <a:tc>
                  <a:txBody>
                    <a:bodyPr/>
                    <a:lstStyle/>
                    <a:p>
                      <a:pPr algn="l" fontAlgn="b"/>
                      <a:r>
                        <a:rPr lang="es-ES" sz="900" u="none" strike="noStrike" dirty="0">
                          <a:effectLst/>
                          <a:latin typeface="Arial Narrow" panose="020B0606020202030204" pitchFamily="34" charset="0"/>
                        </a:rPr>
                        <a:t>2377817: MEJORAMIENTO DE REDES PRIMARIAS Y SECUNDARIAS DE AGUA POTABLE DE PUERTO MALABRIGO - DISTRITO DE RAZURI-PROVINCIA DE ASCOPE- DEPARTAMENTO DE LA LIBERTAD</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9,857,191 </a:t>
                      </a:r>
                      <a:endParaRPr lang="es-PE"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5402285"/>
                  </a:ext>
                </a:extLst>
              </a:tr>
              <a:tr h="111947">
                <a:tc>
                  <a:txBody>
                    <a:bodyPr/>
                    <a:lstStyle/>
                    <a:p>
                      <a:pPr algn="l" fontAlgn="b"/>
                      <a:r>
                        <a:rPr lang="es-ES" sz="900" u="none" strike="noStrike" dirty="0">
                          <a:effectLst/>
                          <a:latin typeface="Arial Narrow" panose="020B0606020202030204" pitchFamily="34" charset="0"/>
                        </a:rPr>
                        <a:t>2496716: MEJORAMIENTO DEL SERVICIO DE AGUA POTABLE Y ALCANTARILLADO SANITARIO DE LA AV. PERU ENTRE AV. FEDERICO VILLARREAL Y LA AV. ESPAÑA- DISTRITO DE TRUJILLO - PROVINCIA DE TRUJILLO - DEPARTAMENTO DE LA LIBERTAD</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5,031,645 </a:t>
                      </a:r>
                      <a:endParaRPr lang="es-PE"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0421311"/>
                  </a:ext>
                </a:extLst>
              </a:tr>
              <a:tr h="111947">
                <a:tc>
                  <a:txBody>
                    <a:bodyPr/>
                    <a:lstStyle/>
                    <a:p>
                      <a:pPr algn="l" fontAlgn="b"/>
                      <a:r>
                        <a:rPr lang="es-ES" sz="900" u="none" strike="noStrike" dirty="0">
                          <a:effectLst/>
                          <a:latin typeface="Arial Narrow" panose="020B0606020202030204" pitchFamily="34" charset="0"/>
                        </a:rPr>
                        <a:t>2499215: MEJORAMIENTO Y AMPLIACION DE LAS REDES DE AGUA PARA CONSUMO HUMANO Y ALCANTARILLADO SANITARIO EN LA URB. MOCHICA, DEL DISTRITO DE TRUJILLO - PROVINCIA DE TRUJILLO - DEPARTAMENTO DE LA LIBERTAD</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4,140,901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576563"/>
                  </a:ext>
                </a:extLst>
              </a:tr>
              <a:tr h="111947">
                <a:tc>
                  <a:txBody>
                    <a:bodyPr/>
                    <a:lstStyle/>
                    <a:p>
                      <a:pPr algn="l" fontAlgn="b"/>
                      <a:r>
                        <a:rPr lang="es-ES" sz="900" u="none" strike="noStrike">
                          <a:effectLst/>
                          <a:latin typeface="Arial Narrow" panose="020B0606020202030204" pitchFamily="34" charset="0"/>
                        </a:rPr>
                        <a:t>2424184: MEJORAMIENTO DEL EMISOR TRAMO ENTRE LA CALLE LAS HUERTAS Y LA PLANTA DE TRATAMIENTO DE LA LOCALIDAD DE PAIJAN- DISTRITO DE PAIJAN - PROVINCIA DE ASCOPE - DEPARTAMENTO DE LA LIBERTAD</a:t>
                      </a:r>
                      <a:endParaRPr lang="es-ES"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4,013,595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4231127"/>
                  </a:ext>
                </a:extLst>
              </a:tr>
            </a:tbl>
          </a:graphicData>
        </a:graphic>
      </p:graphicFrame>
      <p:sp>
        <p:nvSpPr>
          <p:cNvPr id="30" name="Rectángulo 29">
            <a:extLst>
              <a:ext uri="{FF2B5EF4-FFF2-40B4-BE49-F238E27FC236}">
                <a16:creationId xmlns:a16="http://schemas.microsoft.com/office/drawing/2014/main" id="{E16BEEEA-6117-4BE9-9859-DF42132B7883}"/>
              </a:ext>
            </a:extLst>
          </p:cNvPr>
          <p:cNvSpPr/>
          <p:nvPr/>
        </p:nvSpPr>
        <p:spPr>
          <a:xfrm>
            <a:off x="6747230" y="1199932"/>
            <a:ext cx="3262432" cy="369332"/>
          </a:xfrm>
          <a:prstGeom prst="rect">
            <a:avLst/>
          </a:prstGeom>
        </p:spPr>
        <p:txBody>
          <a:bodyPr wrap="none">
            <a:spAutoFit/>
          </a:bodyPr>
          <a:lstStyle/>
          <a:p>
            <a:r>
              <a:rPr lang="es-PE" sz="1800" dirty="0">
                <a:latin typeface="Calibri" panose="020F0502020204030204" pitchFamily="34" charset="0"/>
                <a:cs typeface="Calibri" panose="020F0502020204030204" pitchFamily="34" charset="0"/>
              </a:rPr>
              <a:t>Listado de proyectos principales:</a:t>
            </a:r>
          </a:p>
        </p:txBody>
      </p:sp>
      <p:sp>
        <p:nvSpPr>
          <p:cNvPr id="31" name="Google Shape;578;p18">
            <a:extLst>
              <a:ext uri="{FF2B5EF4-FFF2-40B4-BE49-F238E27FC236}">
                <a16:creationId xmlns:a16="http://schemas.microsoft.com/office/drawing/2014/main" id="{6AC85C8C-9D8E-4ED0-8138-730322BB4DE4}"/>
              </a:ext>
            </a:extLst>
          </p:cNvPr>
          <p:cNvSpPr txBox="1"/>
          <p:nvPr/>
        </p:nvSpPr>
        <p:spPr>
          <a:xfrm>
            <a:off x="326160" y="450224"/>
            <a:ext cx="11477544" cy="523180"/>
          </a:xfrm>
          <a:prstGeom prst="rect">
            <a:avLst/>
          </a:prstGeom>
          <a:noFill/>
          <a:ln>
            <a:noFill/>
          </a:ln>
        </p:spPr>
        <p:txBody>
          <a:bodyPr spcFirstLastPara="1" wrap="square" lIns="91425" tIns="45700" rIns="91425" bIns="45700" anchor="t" anchorCtr="0">
            <a:spAutoFit/>
          </a:bodyPr>
          <a:lstStyle/>
          <a:p>
            <a:pPr lvl="0">
              <a:defRPr/>
            </a:pPr>
            <a:r>
              <a:rPr lang="es-ES" sz="2800" b="1" dirty="0">
                <a:solidFill>
                  <a:srgbClr val="076EC8"/>
                </a:solidFill>
                <a:latin typeface="Calibri"/>
                <a:cs typeface="Calibri"/>
                <a:sym typeface="Calibri"/>
              </a:rPr>
              <a:t>SEDALIB (Periodo Regulatorio: Ene.2022 a Dic.2026)</a:t>
            </a:r>
          </a:p>
        </p:txBody>
      </p:sp>
      <p:sp>
        <p:nvSpPr>
          <p:cNvPr id="33" name="Rectángulo: esquinas redondeadas 32">
            <a:extLst>
              <a:ext uri="{FF2B5EF4-FFF2-40B4-BE49-F238E27FC236}">
                <a16:creationId xmlns:a16="http://schemas.microsoft.com/office/drawing/2014/main" id="{6C6182F4-89C7-4CDB-B22F-48ED109A9B5F}"/>
              </a:ext>
            </a:extLst>
          </p:cNvPr>
          <p:cNvSpPr/>
          <p:nvPr/>
        </p:nvSpPr>
        <p:spPr>
          <a:xfrm rot="5400000">
            <a:off x="595824" y="801529"/>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44">
            <a:extLst>
              <a:ext uri="{FF2B5EF4-FFF2-40B4-BE49-F238E27FC236}">
                <a16:creationId xmlns:a16="http://schemas.microsoft.com/office/drawing/2014/main" id="{00CCE4FA-CE9A-D349-81B3-50DF85FD4CEB}"/>
              </a:ext>
            </a:extLst>
          </p:cNvPr>
          <p:cNvSpPr/>
          <p:nvPr/>
        </p:nvSpPr>
        <p:spPr>
          <a:xfrm>
            <a:off x="6924870" y="5124696"/>
            <a:ext cx="4554813" cy="857004"/>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ES" sz="1800" b="1" dirty="0">
                <a:solidFill>
                  <a:schemeClr val="tx1"/>
                </a:solidFill>
                <a:latin typeface="Calibri" panose="020F0502020204030204" pitchFamily="34" charset="0"/>
                <a:cs typeface="Calibri" panose="020F0502020204030204" pitchFamily="34" charset="0"/>
              </a:rPr>
              <a:t>Monto de principales proyectos: S/84,032,915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descr="Persona preparando comida en una cocina&#10;&#10;Descripción generada automáticamente">
            <a:extLst>
              <a:ext uri="{FF2B5EF4-FFF2-40B4-BE49-F238E27FC236}">
                <a16:creationId xmlns:a16="http://schemas.microsoft.com/office/drawing/2014/main" id="{D820AF3A-2C4F-F328-F8AC-68E986E02B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3499"/>
            <a:ext cx="5346883" cy="6729381"/>
          </a:xfrm>
          <a:prstGeom prst="rect">
            <a:avLst/>
          </a:prstGeom>
        </p:spPr>
      </p:pic>
      <p:sp>
        <p:nvSpPr>
          <p:cNvPr id="5" name="CuadroTexto 6">
            <a:extLst>
              <a:ext uri="{FF2B5EF4-FFF2-40B4-BE49-F238E27FC236}">
                <a16:creationId xmlns:a16="http://schemas.microsoft.com/office/drawing/2014/main" id="{E0646D91-DB69-842B-317C-2B9D3BAB5058}"/>
              </a:ext>
            </a:extLst>
          </p:cNvPr>
          <p:cNvSpPr txBox="1"/>
          <p:nvPr/>
        </p:nvSpPr>
        <p:spPr>
          <a:xfrm>
            <a:off x="5406187" y="2294611"/>
            <a:ext cx="1354858" cy="2862322"/>
          </a:xfrm>
          <a:prstGeom prst="rect">
            <a:avLst/>
          </a:prstGeom>
          <a:noFill/>
        </p:spPr>
        <p:txBody>
          <a:bodyPr wrap="none" rtlCol="0">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0" dirty="0">
                <a:solidFill>
                  <a:srgbClr val="0E4776"/>
                </a:solidFill>
                <a:latin typeface="Calibri"/>
              </a:rPr>
              <a:t>1</a:t>
            </a:r>
            <a:endParaRPr kumimoji="0" lang="es-PE" sz="18000" i="0" u="none" strike="noStrike" kern="1200" cap="none" spc="0" normalizeH="0" baseline="0" noProof="0" dirty="0">
              <a:ln>
                <a:noFill/>
              </a:ln>
              <a:solidFill>
                <a:srgbClr val="0E4776"/>
              </a:solidFill>
              <a:effectLst/>
              <a:uLnTx/>
              <a:uFillTx/>
              <a:latin typeface="Calibri"/>
            </a:endParaRPr>
          </a:p>
        </p:txBody>
      </p:sp>
      <p:sp>
        <p:nvSpPr>
          <p:cNvPr id="8" name="Google Shape;649;g13225a680c2_4_98">
            <a:extLst>
              <a:ext uri="{FF2B5EF4-FFF2-40B4-BE49-F238E27FC236}">
                <a16:creationId xmlns:a16="http://schemas.microsoft.com/office/drawing/2014/main" id="{E791470A-CD0F-7C4B-A48C-F24CCD825D45}"/>
              </a:ext>
            </a:extLst>
          </p:cNvPr>
          <p:cNvSpPr txBox="1"/>
          <p:nvPr/>
        </p:nvSpPr>
        <p:spPr>
          <a:xfrm>
            <a:off x="6671769" y="3136787"/>
            <a:ext cx="5397338" cy="914492"/>
          </a:xfrm>
          <a:prstGeom prst="rect">
            <a:avLst/>
          </a:prstGeom>
          <a:noFill/>
          <a:ln>
            <a:noFill/>
          </a:ln>
        </p:spPr>
        <p:txBody>
          <a:bodyPr spcFirstLastPara="1" wrap="square" lIns="91425" tIns="45700" rIns="91425" bIns="45700" anchor="t" anchorCtr="0">
            <a:noAutofit/>
          </a:bodyPr>
          <a:lstStyle/>
          <a:p>
            <a:pPr lvl="0">
              <a:lnSpc>
                <a:spcPts val="4000"/>
              </a:lnSpc>
              <a:buSzPts val="5400"/>
            </a:pPr>
            <a:r>
              <a:rPr lang="es-ES" sz="3600" dirty="0">
                <a:solidFill>
                  <a:srgbClr val="0E4776"/>
                </a:solidFill>
                <a:latin typeface="Calibri"/>
                <a:ea typeface="Calibri"/>
                <a:cs typeface="Calibri"/>
                <a:sym typeface="Calibri"/>
              </a:rPr>
              <a:t>Servicios de saneamiento en el ámbito urbano y rural</a:t>
            </a:r>
          </a:p>
        </p:txBody>
      </p:sp>
      <p:sp>
        <p:nvSpPr>
          <p:cNvPr id="9" name="Google Shape;650;g13225a680c2_4_98">
            <a:extLst>
              <a:ext uri="{FF2B5EF4-FFF2-40B4-BE49-F238E27FC236}">
                <a16:creationId xmlns:a16="http://schemas.microsoft.com/office/drawing/2014/main" id="{44FD0E7A-7409-EB45-BB84-E71B3F80EBDF}"/>
              </a:ext>
            </a:extLst>
          </p:cNvPr>
          <p:cNvSpPr/>
          <p:nvPr/>
        </p:nvSpPr>
        <p:spPr>
          <a:xfrm>
            <a:off x="6739138" y="4375502"/>
            <a:ext cx="5452862" cy="457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10" name="Rectángulo 9">
            <a:extLst>
              <a:ext uri="{FF2B5EF4-FFF2-40B4-BE49-F238E27FC236}">
                <a16:creationId xmlns:a16="http://schemas.microsoft.com/office/drawing/2014/main" id="{65134A4D-CE72-4835-85EB-221E6C9E26A7}"/>
              </a:ext>
            </a:extLst>
          </p:cNvPr>
          <p:cNvSpPr/>
          <p:nvPr/>
        </p:nvSpPr>
        <p:spPr>
          <a:xfrm>
            <a:off x="2061314" y="57150"/>
            <a:ext cx="3344873" cy="6743700"/>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1572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4" name="Imagen 23">
            <a:extLst>
              <a:ext uri="{FF2B5EF4-FFF2-40B4-BE49-F238E27FC236}">
                <a16:creationId xmlns:a16="http://schemas.microsoft.com/office/drawing/2014/main" id="{D4031D6A-8229-1BE6-9407-8DEEA419D106}"/>
              </a:ext>
            </a:extLst>
          </p:cNvPr>
          <p:cNvPicPr>
            <a:picLocks noChangeAspect="1"/>
          </p:cNvPicPr>
          <p:nvPr/>
        </p:nvPicPr>
        <p:blipFill>
          <a:blip r:embed="rId3"/>
          <a:stretch>
            <a:fillRect/>
          </a:stretch>
        </p:blipFill>
        <p:spPr>
          <a:xfrm>
            <a:off x="538137" y="998046"/>
            <a:ext cx="4904694" cy="2725504"/>
          </a:xfrm>
          <a:prstGeom prst="rect">
            <a:avLst/>
          </a:prstGeom>
        </p:spPr>
      </p:pic>
      <p:sp>
        <p:nvSpPr>
          <p:cNvPr id="143" name="Google Shape;143;p18"/>
          <p:cNvSpPr/>
          <p:nvPr/>
        </p:nvSpPr>
        <p:spPr>
          <a:xfrm>
            <a:off x="421864" y="327723"/>
            <a:ext cx="73346" cy="486735"/>
          </a:xfrm>
          <a:prstGeom prst="rect">
            <a:avLst/>
          </a:prstGeom>
          <a:solidFill>
            <a:srgbClr val="53A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ahoma"/>
              <a:buNone/>
            </a:pPr>
            <a:endParaRPr sz="1800" b="0" i="0" u="none" strike="noStrike" cap="none">
              <a:solidFill>
                <a:srgbClr val="FFFFFF"/>
              </a:solidFill>
              <a:latin typeface="Calibri"/>
              <a:ea typeface="Calibri"/>
              <a:cs typeface="Calibri"/>
              <a:sym typeface="Calibri"/>
            </a:endParaRPr>
          </a:p>
        </p:txBody>
      </p:sp>
      <p:sp>
        <p:nvSpPr>
          <p:cNvPr id="3" name="Google Shape;144;p18">
            <a:extLst>
              <a:ext uri="{FF2B5EF4-FFF2-40B4-BE49-F238E27FC236}">
                <a16:creationId xmlns:a16="http://schemas.microsoft.com/office/drawing/2014/main" id="{DC09406C-276E-A195-7BF6-0570FBC3F7AF}"/>
              </a:ext>
            </a:extLst>
          </p:cNvPr>
          <p:cNvSpPr txBox="1"/>
          <p:nvPr/>
        </p:nvSpPr>
        <p:spPr>
          <a:xfrm>
            <a:off x="663207" y="224363"/>
            <a:ext cx="10523837" cy="74683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indent="0">
              <a:lnSpc>
                <a:spcPct val="90000"/>
              </a:lnSpc>
              <a:buClr>
                <a:srgbClr val="0070C0"/>
              </a:buClr>
              <a:buSzPts val="2000"/>
              <a:buFont typeface="Tahoma"/>
              <a:buNone/>
              <a:defRPr sz="2000" b="1">
                <a:solidFill>
                  <a:srgbClr val="0070C0"/>
                </a:solidFill>
                <a:latin typeface="Tahoma"/>
                <a:ea typeface="Tahoma"/>
                <a:cs typeface="Tahoma"/>
              </a:defRPr>
            </a:lvl1pPr>
          </a:lstStyle>
          <a:p>
            <a:r>
              <a:rPr lang="es-MX" dirty="0">
                <a:sym typeface="Tahoma"/>
              </a:rPr>
              <a:t>SEDAPAR (Periodo Regulatorio: Nov.2021 a Oct.2026)</a:t>
            </a:r>
          </a:p>
        </p:txBody>
      </p:sp>
      <p:pic>
        <p:nvPicPr>
          <p:cNvPr id="7" name="Imagen 6">
            <a:extLst>
              <a:ext uri="{FF2B5EF4-FFF2-40B4-BE49-F238E27FC236}">
                <a16:creationId xmlns:a16="http://schemas.microsoft.com/office/drawing/2014/main" id="{7494DE8E-A81B-4B87-A549-2C73B4BAF3C3}"/>
              </a:ext>
            </a:extLst>
          </p:cNvPr>
          <p:cNvPicPr>
            <a:picLocks noChangeAspect="1"/>
          </p:cNvPicPr>
          <p:nvPr/>
        </p:nvPicPr>
        <p:blipFill>
          <a:blip r:embed="rId4"/>
          <a:stretch>
            <a:fillRect/>
          </a:stretch>
        </p:blipFill>
        <p:spPr>
          <a:xfrm>
            <a:off x="753216" y="4983754"/>
            <a:ext cx="4646688" cy="1505353"/>
          </a:xfrm>
          <a:prstGeom prst="rect">
            <a:avLst/>
          </a:prstGeom>
        </p:spPr>
      </p:pic>
      <p:grpSp>
        <p:nvGrpSpPr>
          <p:cNvPr id="26" name="Grupo 25">
            <a:extLst>
              <a:ext uri="{FF2B5EF4-FFF2-40B4-BE49-F238E27FC236}">
                <a16:creationId xmlns:a16="http://schemas.microsoft.com/office/drawing/2014/main" id="{4C49A64B-01DD-7CE8-F0EA-A687DF95B667}"/>
              </a:ext>
            </a:extLst>
          </p:cNvPr>
          <p:cNvGrpSpPr/>
          <p:nvPr/>
        </p:nvGrpSpPr>
        <p:grpSpPr>
          <a:xfrm>
            <a:off x="647262" y="3837384"/>
            <a:ext cx="4521638" cy="1146370"/>
            <a:chOff x="1507579" y="3754289"/>
            <a:chExt cx="4517487" cy="1135718"/>
          </a:xfrm>
        </p:grpSpPr>
        <p:pic>
          <p:nvPicPr>
            <p:cNvPr id="27" name="Imagen 26">
              <a:extLst>
                <a:ext uri="{FF2B5EF4-FFF2-40B4-BE49-F238E27FC236}">
                  <a16:creationId xmlns:a16="http://schemas.microsoft.com/office/drawing/2014/main" id="{9B6FD85B-0CF1-D620-5757-318E610A4D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07579" y="4067021"/>
              <a:ext cx="4517487" cy="392551"/>
            </a:xfrm>
            <a:prstGeom prst="rect">
              <a:avLst/>
            </a:prstGeom>
          </p:spPr>
        </p:pic>
        <p:sp>
          <p:nvSpPr>
            <p:cNvPr id="28" name="CuadroTexto 27">
              <a:extLst>
                <a:ext uri="{FF2B5EF4-FFF2-40B4-BE49-F238E27FC236}">
                  <a16:creationId xmlns:a16="http://schemas.microsoft.com/office/drawing/2014/main" id="{6FC96AB9-3CF3-80F0-5D4B-063C03F085DA}"/>
                </a:ext>
              </a:extLst>
            </p:cNvPr>
            <p:cNvSpPr txBox="1"/>
            <p:nvPr/>
          </p:nvSpPr>
          <p:spPr>
            <a:xfrm>
              <a:off x="1776664" y="3754289"/>
              <a:ext cx="4201791" cy="323165"/>
            </a:xfrm>
            <a:prstGeom prst="rect">
              <a:avLst/>
            </a:prstGeom>
            <a:noFill/>
          </p:spPr>
          <p:txBody>
            <a:bodyPr wrap="none" rtlCol="0">
              <a:spAutoFit/>
            </a:bodyPr>
            <a:lstStyle/>
            <a:p>
              <a:r>
                <a:rPr lang="es-PE" sz="1500" b="1" dirty="0">
                  <a:latin typeface="Arial Narrow" panose="020B0606020202030204" pitchFamily="34" charset="0"/>
                </a:rPr>
                <a:t>Ejecución del plan de inversiones por año regulatorio</a:t>
              </a:r>
            </a:p>
          </p:txBody>
        </p:sp>
        <p:sp>
          <p:nvSpPr>
            <p:cNvPr id="29" name="CuadroTexto 28">
              <a:extLst>
                <a:ext uri="{FF2B5EF4-FFF2-40B4-BE49-F238E27FC236}">
                  <a16:creationId xmlns:a16="http://schemas.microsoft.com/office/drawing/2014/main" id="{223ABB9D-149E-7FF1-5365-BBE4E307CC6F}"/>
                </a:ext>
              </a:extLst>
            </p:cNvPr>
            <p:cNvSpPr txBox="1"/>
            <p:nvPr/>
          </p:nvSpPr>
          <p:spPr>
            <a:xfrm>
              <a:off x="1922022" y="4108538"/>
              <a:ext cx="518160" cy="338554"/>
            </a:xfrm>
            <a:prstGeom prst="rect">
              <a:avLst/>
            </a:prstGeom>
            <a:noFill/>
          </p:spPr>
          <p:txBody>
            <a:bodyPr wrap="square" rtlCol="0">
              <a:spAutoFit/>
            </a:bodyPr>
            <a:lstStyle/>
            <a:p>
              <a:r>
                <a:rPr lang="es-PE" sz="1600" b="1" dirty="0">
                  <a:solidFill>
                    <a:schemeClr val="accent5"/>
                  </a:solidFill>
                  <a:latin typeface="Arial Narrow" panose="020B0606020202030204" pitchFamily="34" charset="0"/>
                </a:rPr>
                <a:t>29%</a:t>
              </a:r>
            </a:p>
          </p:txBody>
        </p:sp>
        <p:sp>
          <p:nvSpPr>
            <p:cNvPr id="30" name="CuadroTexto 29">
              <a:extLst>
                <a:ext uri="{FF2B5EF4-FFF2-40B4-BE49-F238E27FC236}">
                  <a16:creationId xmlns:a16="http://schemas.microsoft.com/office/drawing/2014/main" id="{0BA030D0-2627-911C-EA88-72E7AC52299F}"/>
                </a:ext>
              </a:extLst>
            </p:cNvPr>
            <p:cNvSpPr txBox="1"/>
            <p:nvPr/>
          </p:nvSpPr>
          <p:spPr>
            <a:xfrm>
              <a:off x="2725567" y="4108538"/>
              <a:ext cx="518160" cy="338554"/>
            </a:xfrm>
            <a:prstGeom prst="rect">
              <a:avLst/>
            </a:prstGeom>
            <a:noFill/>
          </p:spPr>
          <p:txBody>
            <a:bodyPr wrap="square" rtlCol="0">
              <a:spAutoFit/>
            </a:bodyPr>
            <a:lstStyle/>
            <a:p>
              <a:r>
                <a:rPr lang="es-PE" sz="1600" b="1" dirty="0">
                  <a:solidFill>
                    <a:schemeClr val="tx1"/>
                  </a:solidFill>
                  <a:latin typeface="Arial Narrow" panose="020B0606020202030204" pitchFamily="34" charset="0"/>
                </a:rPr>
                <a:t>0%</a:t>
              </a:r>
            </a:p>
          </p:txBody>
        </p:sp>
        <p:sp>
          <p:nvSpPr>
            <p:cNvPr id="31" name="CuadroTexto 30">
              <a:extLst>
                <a:ext uri="{FF2B5EF4-FFF2-40B4-BE49-F238E27FC236}">
                  <a16:creationId xmlns:a16="http://schemas.microsoft.com/office/drawing/2014/main" id="{E01F3FDB-7BCC-A5A1-60CE-4272CD94B72F}"/>
                </a:ext>
              </a:extLst>
            </p:cNvPr>
            <p:cNvSpPr txBox="1"/>
            <p:nvPr/>
          </p:nvSpPr>
          <p:spPr>
            <a:xfrm>
              <a:off x="3618480" y="4100102"/>
              <a:ext cx="518160" cy="338554"/>
            </a:xfrm>
            <a:prstGeom prst="rect">
              <a:avLst/>
            </a:prstGeom>
            <a:noFill/>
          </p:spPr>
          <p:txBody>
            <a:bodyPr wrap="square" rtlCol="0">
              <a:spAutoFit/>
            </a:bodyPr>
            <a:lstStyle/>
            <a:p>
              <a:r>
                <a:rPr lang="es-PE" sz="1600" b="1" dirty="0">
                  <a:solidFill>
                    <a:schemeClr val="tx1"/>
                  </a:solidFill>
                  <a:latin typeface="Arial Narrow" panose="020B0606020202030204" pitchFamily="34" charset="0"/>
                </a:rPr>
                <a:t>0%</a:t>
              </a:r>
            </a:p>
          </p:txBody>
        </p:sp>
        <p:sp>
          <p:nvSpPr>
            <p:cNvPr id="32" name="CuadroTexto 31">
              <a:extLst>
                <a:ext uri="{FF2B5EF4-FFF2-40B4-BE49-F238E27FC236}">
                  <a16:creationId xmlns:a16="http://schemas.microsoft.com/office/drawing/2014/main" id="{8D07B298-7ABE-D532-8E9D-BA6E877F55C1}"/>
                </a:ext>
              </a:extLst>
            </p:cNvPr>
            <p:cNvSpPr txBox="1"/>
            <p:nvPr/>
          </p:nvSpPr>
          <p:spPr>
            <a:xfrm>
              <a:off x="4467989" y="4096920"/>
              <a:ext cx="518160" cy="338554"/>
            </a:xfrm>
            <a:prstGeom prst="rect">
              <a:avLst/>
            </a:prstGeom>
            <a:noFill/>
          </p:spPr>
          <p:txBody>
            <a:bodyPr wrap="square" rtlCol="0">
              <a:spAutoFit/>
            </a:bodyPr>
            <a:lstStyle/>
            <a:p>
              <a:r>
                <a:rPr lang="es-PE" sz="1600" b="1" dirty="0">
                  <a:latin typeface="Arial Narrow" panose="020B0606020202030204" pitchFamily="34" charset="0"/>
                </a:rPr>
                <a:t>0%</a:t>
              </a:r>
            </a:p>
          </p:txBody>
        </p:sp>
        <p:sp>
          <p:nvSpPr>
            <p:cNvPr id="33" name="CuadroTexto 32">
              <a:extLst>
                <a:ext uri="{FF2B5EF4-FFF2-40B4-BE49-F238E27FC236}">
                  <a16:creationId xmlns:a16="http://schemas.microsoft.com/office/drawing/2014/main" id="{AEF8690D-A8C8-7427-2BB4-4654AEF0C83E}"/>
                </a:ext>
              </a:extLst>
            </p:cNvPr>
            <p:cNvSpPr txBox="1"/>
            <p:nvPr/>
          </p:nvSpPr>
          <p:spPr>
            <a:xfrm>
              <a:off x="5271534" y="4094861"/>
              <a:ext cx="518160" cy="338554"/>
            </a:xfrm>
            <a:prstGeom prst="rect">
              <a:avLst/>
            </a:prstGeom>
            <a:noFill/>
          </p:spPr>
          <p:txBody>
            <a:bodyPr wrap="square" rtlCol="0">
              <a:spAutoFit/>
            </a:bodyPr>
            <a:lstStyle/>
            <a:p>
              <a:r>
                <a:rPr lang="es-PE" sz="1600" b="1" dirty="0">
                  <a:latin typeface="Arial Narrow" panose="020B0606020202030204" pitchFamily="34" charset="0"/>
                </a:rPr>
                <a:t>0%</a:t>
              </a:r>
            </a:p>
          </p:txBody>
        </p:sp>
        <p:sp>
          <p:nvSpPr>
            <p:cNvPr id="34" name="CuadroTexto 33">
              <a:extLst>
                <a:ext uri="{FF2B5EF4-FFF2-40B4-BE49-F238E27FC236}">
                  <a16:creationId xmlns:a16="http://schemas.microsoft.com/office/drawing/2014/main" id="{5888DA5F-3ABE-98B7-EED5-4F72F06D5BFF}"/>
                </a:ext>
              </a:extLst>
            </p:cNvPr>
            <p:cNvSpPr txBox="1"/>
            <p:nvPr/>
          </p:nvSpPr>
          <p:spPr>
            <a:xfrm>
              <a:off x="1613533" y="4423847"/>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1er año</a:t>
              </a:r>
            </a:p>
          </p:txBody>
        </p:sp>
        <p:sp>
          <p:nvSpPr>
            <p:cNvPr id="35" name="CuadroTexto 34">
              <a:extLst>
                <a:ext uri="{FF2B5EF4-FFF2-40B4-BE49-F238E27FC236}">
                  <a16:creationId xmlns:a16="http://schemas.microsoft.com/office/drawing/2014/main" id="{69442C1A-03D4-D904-09B2-C68D9017C41C}"/>
                </a:ext>
              </a:extLst>
            </p:cNvPr>
            <p:cNvSpPr txBox="1"/>
            <p:nvPr/>
          </p:nvSpPr>
          <p:spPr>
            <a:xfrm>
              <a:off x="2466097" y="4426195"/>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2do año</a:t>
              </a:r>
            </a:p>
          </p:txBody>
        </p:sp>
        <p:sp>
          <p:nvSpPr>
            <p:cNvPr id="36" name="CuadroTexto 35">
              <a:extLst>
                <a:ext uri="{FF2B5EF4-FFF2-40B4-BE49-F238E27FC236}">
                  <a16:creationId xmlns:a16="http://schemas.microsoft.com/office/drawing/2014/main" id="{89BE123E-1E22-923A-9B07-592495DDDFAE}"/>
                </a:ext>
              </a:extLst>
            </p:cNvPr>
            <p:cNvSpPr txBox="1"/>
            <p:nvPr/>
          </p:nvSpPr>
          <p:spPr>
            <a:xfrm>
              <a:off x="3321544" y="4426244"/>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3er año</a:t>
              </a:r>
            </a:p>
          </p:txBody>
        </p:sp>
        <p:sp>
          <p:nvSpPr>
            <p:cNvPr id="37" name="CuadroTexto 36">
              <a:extLst>
                <a:ext uri="{FF2B5EF4-FFF2-40B4-BE49-F238E27FC236}">
                  <a16:creationId xmlns:a16="http://schemas.microsoft.com/office/drawing/2014/main" id="{3276161A-5F43-39EE-813B-78B2E40D7F1F}"/>
                </a:ext>
              </a:extLst>
            </p:cNvPr>
            <p:cNvSpPr txBox="1"/>
            <p:nvPr/>
          </p:nvSpPr>
          <p:spPr>
            <a:xfrm>
              <a:off x="4172725" y="4426243"/>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4to año</a:t>
              </a:r>
            </a:p>
          </p:txBody>
        </p:sp>
        <p:sp>
          <p:nvSpPr>
            <p:cNvPr id="38" name="CuadroTexto 37">
              <a:extLst>
                <a:ext uri="{FF2B5EF4-FFF2-40B4-BE49-F238E27FC236}">
                  <a16:creationId xmlns:a16="http://schemas.microsoft.com/office/drawing/2014/main" id="{4C160551-34AD-5B54-F279-B87832CD2F73}"/>
                </a:ext>
              </a:extLst>
            </p:cNvPr>
            <p:cNvSpPr txBox="1"/>
            <p:nvPr/>
          </p:nvSpPr>
          <p:spPr>
            <a:xfrm>
              <a:off x="5020261" y="4428342"/>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5to año</a:t>
              </a:r>
            </a:p>
          </p:txBody>
        </p:sp>
      </p:grpSp>
      <p:sp>
        <p:nvSpPr>
          <p:cNvPr id="42" name="Google Shape;102;p14">
            <a:extLst>
              <a:ext uri="{FF2B5EF4-FFF2-40B4-BE49-F238E27FC236}">
                <a16:creationId xmlns:a16="http://schemas.microsoft.com/office/drawing/2014/main" id="{4E0F55F7-00CB-4756-A0D1-C742CE8FD328}"/>
              </a:ext>
            </a:extLst>
          </p:cNvPr>
          <p:cNvSpPr txBox="1"/>
          <p:nvPr/>
        </p:nvSpPr>
        <p:spPr>
          <a:xfrm>
            <a:off x="101600" y="6546837"/>
            <a:ext cx="2176180"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sp>
        <p:nvSpPr>
          <p:cNvPr id="22" name="Rectangle: Rounded Corners 44">
            <a:extLst>
              <a:ext uri="{FF2B5EF4-FFF2-40B4-BE49-F238E27FC236}">
                <a16:creationId xmlns:a16="http://schemas.microsoft.com/office/drawing/2014/main" id="{7493332C-91E0-7944-84E5-3662CB91AA86}"/>
              </a:ext>
            </a:extLst>
          </p:cNvPr>
          <p:cNvSpPr/>
          <p:nvPr/>
        </p:nvSpPr>
        <p:spPr>
          <a:xfrm>
            <a:off x="5819970" y="5805229"/>
            <a:ext cx="6101546" cy="857004"/>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ES" sz="1800" b="1" dirty="0">
                <a:solidFill>
                  <a:schemeClr val="tx1"/>
                </a:solidFill>
                <a:latin typeface="Calibri" panose="020F0502020204030204" pitchFamily="34" charset="0"/>
                <a:cs typeface="Calibri" panose="020F0502020204030204" pitchFamily="34" charset="0"/>
              </a:rPr>
              <a:t>Monto de principales proyectos: S/300 millones</a:t>
            </a:r>
          </a:p>
        </p:txBody>
      </p:sp>
      <p:sp>
        <p:nvSpPr>
          <p:cNvPr id="23" name="Rectángulo 22">
            <a:extLst>
              <a:ext uri="{FF2B5EF4-FFF2-40B4-BE49-F238E27FC236}">
                <a16:creationId xmlns:a16="http://schemas.microsoft.com/office/drawing/2014/main" id="{0ECFD770-2C18-3242-A4CB-DE8A572AF3D9}"/>
              </a:ext>
            </a:extLst>
          </p:cNvPr>
          <p:cNvSpPr/>
          <p:nvPr/>
        </p:nvSpPr>
        <p:spPr>
          <a:xfrm>
            <a:off x="7748498" y="644810"/>
            <a:ext cx="3262432" cy="369332"/>
          </a:xfrm>
          <a:prstGeom prst="rect">
            <a:avLst/>
          </a:prstGeom>
        </p:spPr>
        <p:txBody>
          <a:bodyPr wrap="none">
            <a:spAutoFit/>
          </a:bodyPr>
          <a:lstStyle/>
          <a:p>
            <a:r>
              <a:rPr lang="es-PE" sz="1800" dirty="0">
                <a:latin typeface="Calibri" panose="020F0502020204030204" pitchFamily="34" charset="0"/>
                <a:cs typeface="Calibri" panose="020F0502020204030204" pitchFamily="34" charset="0"/>
              </a:rPr>
              <a:t>Listado de proyectos principales:</a:t>
            </a:r>
          </a:p>
        </p:txBody>
      </p:sp>
      <p:pic>
        <p:nvPicPr>
          <p:cNvPr id="5" name="Imagen 4" descr="Captura de pantalla de un celular con texto&#10;&#10;Descripción generada automáticamente">
            <a:extLst>
              <a:ext uri="{FF2B5EF4-FFF2-40B4-BE49-F238E27FC236}">
                <a16:creationId xmlns:a16="http://schemas.microsoft.com/office/drawing/2014/main" id="{E105BA2E-E5EA-370D-2731-33A1E8A81AFE}"/>
              </a:ext>
            </a:extLst>
          </p:cNvPr>
          <p:cNvPicPr>
            <a:picLocks noChangeAspect="1"/>
          </p:cNvPicPr>
          <p:nvPr/>
        </p:nvPicPr>
        <p:blipFill>
          <a:blip r:embed="rId6"/>
          <a:stretch>
            <a:fillRect/>
          </a:stretch>
        </p:blipFill>
        <p:spPr>
          <a:xfrm>
            <a:off x="6069249" y="1139439"/>
            <a:ext cx="5651718" cy="4178285"/>
          </a:xfrm>
          <a:prstGeom prst="rect">
            <a:avLst/>
          </a:prstGeom>
        </p:spPr>
      </p:pic>
    </p:spTree>
    <p:extLst>
      <p:ext uri="{BB962C8B-B14F-4D97-AF65-F5344CB8AC3E}">
        <p14:creationId xmlns:p14="http://schemas.microsoft.com/office/powerpoint/2010/main" val="3351027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3" name="Imagen 22">
            <a:extLst>
              <a:ext uri="{FF2B5EF4-FFF2-40B4-BE49-F238E27FC236}">
                <a16:creationId xmlns:a16="http://schemas.microsoft.com/office/drawing/2014/main" id="{0E4C30A6-702D-F419-62BC-8FE11135DABE}"/>
              </a:ext>
            </a:extLst>
          </p:cNvPr>
          <p:cNvPicPr>
            <a:picLocks noChangeAspect="1"/>
          </p:cNvPicPr>
          <p:nvPr/>
        </p:nvPicPr>
        <p:blipFill>
          <a:blip r:embed="rId3"/>
          <a:stretch>
            <a:fillRect/>
          </a:stretch>
        </p:blipFill>
        <p:spPr>
          <a:xfrm>
            <a:off x="721319" y="914635"/>
            <a:ext cx="4937607" cy="2749906"/>
          </a:xfrm>
          <a:prstGeom prst="rect">
            <a:avLst/>
          </a:prstGeom>
        </p:spPr>
      </p:pic>
      <p:sp>
        <p:nvSpPr>
          <p:cNvPr id="143" name="Google Shape;143;p18"/>
          <p:cNvSpPr/>
          <p:nvPr/>
        </p:nvSpPr>
        <p:spPr>
          <a:xfrm>
            <a:off x="421864" y="327723"/>
            <a:ext cx="73346" cy="486735"/>
          </a:xfrm>
          <a:prstGeom prst="rect">
            <a:avLst/>
          </a:prstGeom>
          <a:solidFill>
            <a:srgbClr val="53A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ahoma"/>
              <a:buNone/>
            </a:pPr>
            <a:endParaRPr sz="1800" b="0" i="0" u="none" strike="noStrike" cap="none">
              <a:solidFill>
                <a:srgbClr val="FFFFFF"/>
              </a:solidFill>
              <a:latin typeface="Calibri"/>
              <a:ea typeface="Calibri"/>
              <a:cs typeface="Calibri"/>
              <a:sym typeface="Calibri"/>
            </a:endParaRPr>
          </a:p>
        </p:txBody>
      </p:sp>
      <p:sp>
        <p:nvSpPr>
          <p:cNvPr id="3" name="Google Shape;144;p18">
            <a:extLst>
              <a:ext uri="{FF2B5EF4-FFF2-40B4-BE49-F238E27FC236}">
                <a16:creationId xmlns:a16="http://schemas.microsoft.com/office/drawing/2014/main" id="{DC09406C-276E-A195-7BF6-0570FBC3F7AF}"/>
              </a:ext>
            </a:extLst>
          </p:cNvPr>
          <p:cNvSpPr txBox="1"/>
          <p:nvPr/>
        </p:nvSpPr>
        <p:spPr>
          <a:xfrm>
            <a:off x="721319" y="228777"/>
            <a:ext cx="10523837" cy="74683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indent="0">
              <a:lnSpc>
                <a:spcPct val="90000"/>
              </a:lnSpc>
              <a:buClr>
                <a:srgbClr val="0070C0"/>
              </a:buClr>
              <a:buSzPts val="2000"/>
              <a:buFont typeface="Tahoma"/>
              <a:buNone/>
              <a:defRPr sz="2000" b="1">
                <a:solidFill>
                  <a:srgbClr val="0070C0"/>
                </a:solidFill>
                <a:latin typeface="Tahoma"/>
                <a:ea typeface="Tahoma"/>
                <a:cs typeface="Tahoma"/>
              </a:defRPr>
            </a:lvl1pPr>
          </a:lstStyle>
          <a:p>
            <a:r>
              <a:rPr lang="es-MX" dirty="0">
                <a:sym typeface="Tahoma"/>
              </a:rPr>
              <a:t>GRAU (Periodo Regulatorio: Ene.2022 a Dic.2026)</a:t>
            </a:r>
          </a:p>
        </p:txBody>
      </p:sp>
      <p:pic>
        <p:nvPicPr>
          <p:cNvPr id="7" name="Imagen 6">
            <a:extLst>
              <a:ext uri="{FF2B5EF4-FFF2-40B4-BE49-F238E27FC236}">
                <a16:creationId xmlns:a16="http://schemas.microsoft.com/office/drawing/2014/main" id="{CEA802CB-2C11-470B-905C-E525E8781304}"/>
              </a:ext>
            </a:extLst>
          </p:cNvPr>
          <p:cNvPicPr>
            <a:picLocks noChangeAspect="1"/>
          </p:cNvPicPr>
          <p:nvPr/>
        </p:nvPicPr>
        <p:blipFill>
          <a:blip r:embed="rId4"/>
          <a:stretch>
            <a:fillRect/>
          </a:stretch>
        </p:blipFill>
        <p:spPr>
          <a:xfrm>
            <a:off x="816862" y="4955035"/>
            <a:ext cx="4842064" cy="1568647"/>
          </a:xfrm>
          <a:prstGeom prst="rect">
            <a:avLst/>
          </a:prstGeom>
        </p:spPr>
      </p:pic>
      <p:grpSp>
        <p:nvGrpSpPr>
          <p:cNvPr id="24" name="Grupo 23">
            <a:extLst>
              <a:ext uri="{FF2B5EF4-FFF2-40B4-BE49-F238E27FC236}">
                <a16:creationId xmlns:a16="http://schemas.microsoft.com/office/drawing/2014/main" id="{F80453AF-A49A-33EF-C9CA-6908434BE60B}"/>
              </a:ext>
            </a:extLst>
          </p:cNvPr>
          <p:cNvGrpSpPr/>
          <p:nvPr/>
        </p:nvGrpSpPr>
        <p:grpSpPr>
          <a:xfrm>
            <a:off x="897979" y="3794574"/>
            <a:ext cx="4347121" cy="1005376"/>
            <a:chOff x="1507579" y="3754289"/>
            <a:chExt cx="4517487" cy="1135718"/>
          </a:xfrm>
        </p:grpSpPr>
        <p:pic>
          <p:nvPicPr>
            <p:cNvPr id="26" name="Imagen 25">
              <a:extLst>
                <a:ext uri="{FF2B5EF4-FFF2-40B4-BE49-F238E27FC236}">
                  <a16:creationId xmlns:a16="http://schemas.microsoft.com/office/drawing/2014/main" id="{7AEEADD2-FA11-4108-9CBC-6CA3BA79C76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07579" y="4067021"/>
              <a:ext cx="4517487" cy="392551"/>
            </a:xfrm>
            <a:prstGeom prst="rect">
              <a:avLst/>
            </a:prstGeom>
          </p:spPr>
        </p:pic>
        <p:sp>
          <p:nvSpPr>
            <p:cNvPr id="28" name="CuadroTexto 27">
              <a:extLst>
                <a:ext uri="{FF2B5EF4-FFF2-40B4-BE49-F238E27FC236}">
                  <a16:creationId xmlns:a16="http://schemas.microsoft.com/office/drawing/2014/main" id="{292BFAF1-29EB-22C9-49ED-E309B2CE2E2B}"/>
                </a:ext>
              </a:extLst>
            </p:cNvPr>
            <p:cNvSpPr txBox="1"/>
            <p:nvPr/>
          </p:nvSpPr>
          <p:spPr>
            <a:xfrm>
              <a:off x="1776664" y="3754289"/>
              <a:ext cx="4201791" cy="323165"/>
            </a:xfrm>
            <a:prstGeom prst="rect">
              <a:avLst/>
            </a:prstGeom>
            <a:noFill/>
          </p:spPr>
          <p:txBody>
            <a:bodyPr wrap="none" rtlCol="0">
              <a:spAutoFit/>
            </a:bodyPr>
            <a:lstStyle/>
            <a:p>
              <a:r>
                <a:rPr lang="es-PE" sz="1500" b="1" dirty="0">
                  <a:latin typeface="Arial Narrow" panose="020B0606020202030204" pitchFamily="34" charset="0"/>
                </a:rPr>
                <a:t>Ejecución del plan de inversiones por año regulatorio</a:t>
              </a:r>
            </a:p>
          </p:txBody>
        </p:sp>
        <p:sp>
          <p:nvSpPr>
            <p:cNvPr id="29" name="CuadroTexto 28">
              <a:extLst>
                <a:ext uri="{FF2B5EF4-FFF2-40B4-BE49-F238E27FC236}">
                  <a16:creationId xmlns:a16="http://schemas.microsoft.com/office/drawing/2014/main" id="{F2836438-D839-50DE-F215-7713CC975AD3}"/>
                </a:ext>
              </a:extLst>
            </p:cNvPr>
            <p:cNvSpPr txBox="1"/>
            <p:nvPr/>
          </p:nvSpPr>
          <p:spPr>
            <a:xfrm>
              <a:off x="1922022" y="4108538"/>
              <a:ext cx="518160" cy="338554"/>
            </a:xfrm>
            <a:prstGeom prst="rect">
              <a:avLst/>
            </a:prstGeom>
            <a:noFill/>
          </p:spPr>
          <p:txBody>
            <a:bodyPr wrap="square" rtlCol="0">
              <a:spAutoFit/>
            </a:bodyPr>
            <a:lstStyle/>
            <a:p>
              <a:r>
                <a:rPr lang="es-PE" sz="1600" b="1" dirty="0">
                  <a:solidFill>
                    <a:schemeClr val="accent5"/>
                  </a:solidFill>
                  <a:latin typeface="Arial Narrow" panose="020B0606020202030204" pitchFamily="34" charset="0"/>
                </a:rPr>
                <a:t>4%</a:t>
              </a:r>
            </a:p>
          </p:txBody>
        </p:sp>
        <p:sp>
          <p:nvSpPr>
            <p:cNvPr id="30" name="CuadroTexto 29">
              <a:extLst>
                <a:ext uri="{FF2B5EF4-FFF2-40B4-BE49-F238E27FC236}">
                  <a16:creationId xmlns:a16="http://schemas.microsoft.com/office/drawing/2014/main" id="{652C7160-126A-8CA0-1FF0-EBB2CC3D1657}"/>
                </a:ext>
              </a:extLst>
            </p:cNvPr>
            <p:cNvSpPr txBox="1"/>
            <p:nvPr/>
          </p:nvSpPr>
          <p:spPr>
            <a:xfrm>
              <a:off x="2725567" y="4108538"/>
              <a:ext cx="518160" cy="338554"/>
            </a:xfrm>
            <a:prstGeom prst="rect">
              <a:avLst/>
            </a:prstGeom>
            <a:noFill/>
          </p:spPr>
          <p:txBody>
            <a:bodyPr wrap="square" rtlCol="0">
              <a:spAutoFit/>
            </a:bodyPr>
            <a:lstStyle/>
            <a:p>
              <a:r>
                <a:rPr lang="es-PE" sz="1600" b="1" dirty="0">
                  <a:solidFill>
                    <a:schemeClr val="tx1"/>
                  </a:solidFill>
                  <a:latin typeface="Arial Narrow" panose="020B0606020202030204" pitchFamily="34" charset="0"/>
                </a:rPr>
                <a:t>0%</a:t>
              </a:r>
            </a:p>
          </p:txBody>
        </p:sp>
        <p:sp>
          <p:nvSpPr>
            <p:cNvPr id="31" name="CuadroTexto 30">
              <a:extLst>
                <a:ext uri="{FF2B5EF4-FFF2-40B4-BE49-F238E27FC236}">
                  <a16:creationId xmlns:a16="http://schemas.microsoft.com/office/drawing/2014/main" id="{7B122DAB-9433-A07C-E685-1E7D754D0B14}"/>
                </a:ext>
              </a:extLst>
            </p:cNvPr>
            <p:cNvSpPr txBox="1"/>
            <p:nvPr/>
          </p:nvSpPr>
          <p:spPr>
            <a:xfrm>
              <a:off x="3618480" y="4100102"/>
              <a:ext cx="518160" cy="338554"/>
            </a:xfrm>
            <a:prstGeom prst="rect">
              <a:avLst/>
            </a:prstGeom>
            <a:noFill/>
          </p:spPr>
          <p:txBody>
            <a:bodyPr wrap="square" rtlCol="0">
              <a:spAutoFit/>
            </a:bodyPr>
            <a:lstStyle/>
            <a:p>
              <a:r>
                <a:rPr lang="es-PE" sz="1600" b="1" dirty="0">
                  <a:solidFill>
                    <a:schemeClr val="tx1"/>
                  </a:solidFill>
                  <a:latin typeface="Arial Narrow" panose="020B0606020202030204" pitchFamily="34" charset="0"/>
                </a:rPr>
                <a:t>0%</a:t>
              </a:r>
            </a:p>
          </p:txBody>
        </p:sp>
        <p:sp>
          <p:nvSpPr>
            <p:cNvPr id="32" name="CuadroTexto 31">
              <a:extLst>
                <a:ext uri="{FF2B5EF4-FFF2-40B4-BE49-F238E27FC236}">
                  <a16:creationId xmlns:a16="http://schemas.microsoft.com/office/drawing/2014/main" id="{A7164596-F04A-DA49-859F-A9DE27905A52}"/>
                </a:ext>
              </a:extLst>
            </p:cNvPr>
            <p:cNvSpPr txBox="1"/>
            <p:nvPr/>
          </p:nvSpPr>
          <p:spPr>
            <a:xfrm>
              <a:off x="4467989" y="4096920"/>
              <a:ext cx="518160" cy="338554"/>
            </a:xfrm>
            <a:prstGeom prst="rect">
              <a:avLst/>
            </a:prstGeom>
            <a:noFill/>
          </p:spPr>
          <p:txBody>
            <a:bodyPr wrap="square" rtlCol="0">
              <a:spAutoFit/>
            </a:bodyPr>
            <a:lstStyle/>
            <a:p>
              <a:r>
                <a:rPr lang="es-PE" sz="1600" b="1" dirty="0">
                  <a:latin typeface="Arial Narrow" panose="020B0606020202030204" pitchFamily="34" charset="0"/>
                </a:rPr>
                <a:t>0%</a:t>
              </a:r>
            </a:p>
          </p:txBody>
        </p:sp>
        <p:sp>
          <p:nvSpPr>
            <p:cNvPr id="33" name="CuadroTexto 32">
              <a:extLst>
                <a:ext uri="{FF2B5EF4-FFF2-40B4-BE49-F238E27FC236}">
                  <a16:creationId xmlns:a16="http://schemas.microsoft.com/office/drawing/2014/main" id="{3B7D6106-E89A-689A-615B-19E572D769C3}"/>
                </a:ext>
              </a:extLst>
            </p:cNvPr>
            <p:cNvSpPr txBox="1"/>
            <p:nvPr/>
          </p:nvSpPr>
          <p:spPr>
            <a:xfrm>
              <a:off x="5271534" y="4094861"/>
              <a:ext cx="518160" cy="338554"/>
            </a:xfrm>
            <a:prstGeom prst="rect">
              <a:avLst/>
            </a:prstGeom>
            <a:noFill/>
          </p:spPr>
          <p:txBody>
            <a:bodyPr wrap="square" rtlCol="0">
              <a:spAutoFit/>
            </a:bodyPr>
            <a:lstStyle/>
            <a:p>
              <a:r>
                <a:rPr lang="es-PE" sz="1600" b="1" dirty="0">
                  <a:latin typeface="Arial Narrow" panose="020B0606020202030204" pitchFamily="34" charset="0"/>
                </a:rPr>
                <a:t>0%</a:t>
              </a:r>
            </a:p>
          </p:txBody>
        </p:sp>
        <p:sp>
          <p:nvSpPr>
            <p:cNvPr id="34" name="CuadroTexto 33">
              <a:extLst>
                <a:ext uri="{FF2B5EF4-FFF2-40B4-BE49-F238E27FC236}">
                  <a16:creationId xmlns:a16="http://schemas.microsoft.com/office/drawing/2014/main" id="{28F3EE0D-2ACA-C56D-8A01-8ED4453343E6}"/>
                </a:ext>
              </a:extLst>
            </p:cNvPr>
            <p:cNvSpPr txBox="1"/>
            <p:nvPr/>
          </p:nvSpPr>
          <p:spPr>
            <a:xfrm>
              <a:off x="1613533" y="4423847"/>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1er año</a:t>
              </a:r>
            </a:p>
          </p:txBody>
        </p:sp>
        <p:sp>
          <p:nvSpPr>
            <p:cNvPr id="35" name="CuadroTexto 34">
              <a:extLst>
                <a:ext uri="{FF2B5EF4-FFF2-40B4-BE49-F238E27FC236}">
                  <a16:creationId xmlns:a16="http://schemas.microsoft.com/office/drawing/2014/main" id="{C3077467-FF8B-D9D8-4BAA-EA1B74C08A4D}"/>
                </a:ext>
              </a:extLst>
            </p:cNvPr>
            <p:cNvSpPr txBox="1"/>
            <p:nvPr/>
          </p:nvSpPr>
          <p:spPr>
            <a:xfrm>
              <a:off x="2466097" y="4426195"/>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2do año</a:t>
              </a:r>
            </a:p>
          </p:txBody>
        </p:sp>
        <p:sp>
          <p:nvSpPr>
            <p:cNvPr id="36" name="CuadroTexto 35">
              <a:extLst>
                <a:ext uri="{FF2B5EF4-FFF2-40B4-BE49-F238E27FC236}">
                  <a16:creationId xmlns:a16="http://schemas.microsoft.com/office/drawing/2014/main" id="{E453AB1A-7736-DA9F-C778-C02F8A6DE175}"/>
                </a:ext>
              </a:extLst>
            </p:cNvPr>
            <p:cNvSpPr txBox="1"/>
            <p:nvPr/>
          </p:nvSpPr>
          <p:spPr>
            <a:xfrm>
              <a:off x="3321544" y="4426244"/>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3er año</a:t>
              </a:r>
            </a:p>
          </p:txBody>
        </p:sp>
        <p:sp>
          <p:nvSpPr>
            <p:cNvPr id="37" name="CuadroTexto 36">
              <a:extLst>
                <a:ext uri="{FF2B5EF4-FFF2-40B4-BE49-F238E27FC236}">
                  <a16:creationId xmlns:a16="http://schemas.microsoft.com/office/drawing/2014/main" id="{C17CF219-30BC-D703-E704-523852E76C36}"/>
                </a:ext>
              </a:extLst>
            </p:cNvPr>
            <p:cNvSpPr txBox="1"/>
            <p:nvPr/>
          </p:nvSpPr>
          <p:spPr>
            <a:xfrm>
              <a:off x="4172725" y="4426243"/>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4to año</a:t>
              </a:r>
            </a:p>
          </p:txBody>
        </p:sp>
        <p:sp>
          <p:nvSpPr>
            <p:cNvPr id="38" name="CuadroTexto 37">
              <a:extLst>
                <a:ext uri="{FF2B5EF4-FFF2-40B4-BE49-F238E27FC236}">
                  <a16:creationId xmlns:a16="http://schemas.microsoft.com/office/drawing/2014/main" id="{AB2AD60E-AA0A-648D-1859-F7517A6A28D3}"/>
                </a:ext>
              </a:extLst>
            </p:cNvPr>
            <p:cNvSpPr txBox="1"/>
            <p:nvPr/>
          </p:nvSpPr>
          <p:spPr>
            <a:xfrm>
              <a:off x="5020261" y="4428342"/>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5to año</a:t>
              </a:r>
            </a:p>
          </p:txBody>
        </p:sp>
      </p:grpSp>
      <p:sp>
        <p:nvSpPr>
          <p:cNvPr id="39" name="Google Shape;102;p14">
            <a:extLst>
              <a:ext uri="{FF2B5EF4-FFF2-40B4-BE49-F238E27FC236}">
                <a16:creationId xmlns:a16="http://schemas.microsoft.com/office/drawing/2014/main" id="{81C40E55-DF21-4FD4-ACD2-55BB17F32AB6}"/>
              </a:ext>
            </a:extLst>
          </p:cNvPr>
          <p:cNvSpPr txBox="1"/>
          <p:nvPr/>
        </p:nvSpPr>
        <p:spPr>
          <a:xfrm>
            <a:off x="101600" y="6546837"/>
            <a:ext cx="2176180"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graphicFrame>
        <p:nvGraphicFramePr>
          <p:cNvPr id="6" name="Tabla 5">
            <a:extLst>
              <a:ext uri="{FF2B5EF4-FFF2-40B4-BE49-F238E27FC236}">
                <a16:creationId xmlns:a16="http://schemas.microsoft.com/office/drawing/2014/main" id="{6F19F7D2-350C-43C2-BE52-089522DFECA8}"/>
              </a:ext>
            </a:extLst>
          </p:cNvPr>
          <p:cNvGraphicFramePr>
            <a:graphicFrameLocks noGrp="1"/>
          </p:cNvGraphicFramePr>
          <p:nvPr>
            <p:extLst>
              <p:ext uri="{D42A27DB-BD31-4B8C-83A1-F6EECF244321}">
                <p14:modId xmlns:p14="http://schemas.microsoft.com/office/powerpoint/2010/main" val="3466868666"/>
              </p:ext>
            </p:extLst>
          </p:nvPr>
        </p:nvGraphicFramePr>
        <p:xfrm>
          <a:off x="6064181" y="1405220"/>
          <a:ext cx="5704768" cy="3913501"/>
        </p:xfrm>
        <a:graphic>
          <a:graphicData uri="http://schemas.openxmlformats.org/drawingml/2006/table">
            <a:tbl>
              <a:tblPr/>
              <a:tblGrid>
                <a:gridCol w="5006945">
                  <a:extLst>
                    <a:ext uri="{9D8B030D-6E8A-4147-A177-3AD203B41FA5}">
                      <a16:colId xmlns:a16="http://schemas.microsoft.com/office/drawing/2014/main" val="3665489635"/>
                    </a:ext>
                  </a:extLst>
                </a:gridCol>
                <a:gridCol w="697823">
                  <a:extLst>
                    <a:ext uri="{9D8B030D-6E8A-4147-A177-3AD203B41FA5}">
                      <a16:colId xmlns:a16="http://schemas.microsoft.com/office/drawing/2014/main" val="3604543956"/>
                    </a:ext>
                  </a:extLst>
                </a:gridCol>
              </a:tblGrid>
              <a:tr h="112346">
                <a:tc>
                  <a:txBody>
                    <a:bodyPr/>
                    <a:lstStyle/>
                    <a:p>
                      <a:pPr algn="ctr" fontAlgn="b"/>
                      <a:r>
                        <a:rPr lang="es-ES" sz="900" b="1" i="0" u="none" strike="noStrike" dirty="0">
                          <a:solidFill>
                            <a:srgbClr val="000000"/>
                          </a:solidFill>
                          <a:effectLst/>
                          <a:latin typeface="Arial Narrow" panose="020B0606020202030204" pitchFamily="34" charset="0"/>
                        </a:rPr>
                        <a:t>Proyectos</a:t>
                      </a: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s-PE" sz="900" b="1" i="0" u="none" strike="noStrike" dirty="0">
                          <a:solidFill>
                            <a:srgbClr val="000000"/>
                          </a:solidFill>
                          <a:effectLst/>
                          <a:latin typeface="Arial Narrow" panose="020B0606020202030204" pitchFamily="34" charset="0"/>
                        </a:rPr>
                        <a:t>Monto</a:t>
                      </a: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4034009359"/>
                  </a:ext>
                </a:extLst>
              </a:tr>
              <a:tr h="112346">
                <a:tc>
                  <a:txBody>
                    <a:bodyPr/>
                    <a:lstStyle/>
                    <a:p>
                      <a:pPr algn="l" fontAlgn="b"/>
                      <a:r>
                        <a:rPr lang="es-ES" sz="900" u="none" strike="noStrike" dirty="0">
                          <a:effectLst/>
                          <a:latin typeface="Arial Narrow" panose="020B0606020202030204" pitchFamily="34" charset="0"/>
                        </a:rPr>
                        <a:t>2167035: MEJORAMIENTO Y AMPLIACION DEL SISTEMA DE AGUA POTABLE Y ALCANTARILLADO DE LOS ASENTAMIENTOS HUMANOS LA PRIMAVERA I, II Y III ETAPA, URB. SAN ANTONIO, SAGRADO CORAZON DE JESUS Y ALMIRANTE MIGUEL GRAU DEL DISTRITO DE CASTILLA - PIURA</a:t>
                      </a:r>
                      <a:endParaRPr lang="es-ES"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11,316,519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8946362"/>
                  </a:ext>
                </a:extLst>
              </a:tr>
              <a:tr h="112346">
                <a:tc>
                  <a:txBody>
                    <a:bodyPr/>
                    <a:lstStyle/>
                    <a:p>
                      <a:pPr algn="l" fontAlgn="b"/>
                      <a:r>
                        <a:rPr lang="es-ES" sz="900" u="none" strike="noStrike" dirty="0">
                          <a:effectLst/>
                          <a:latin typeface="Arial Narrow" panose="020B0606020202030204" pitchFamily="34" charset="0"/>
                        </a:rPr>
                        <a:t>2091417: MEJORAMIENTO Y AMPLIACION DEL SISTEMA DE AGUA POTABLE Y ALCANTARILLADO DE LOS ASENTAMIENTOS HUMANOS TACALA, PECUARIO NUEVO HORIZONTE, VALLE LA ESPERANZA Y TERESA DE CALCUTA DEL DISTRITO DE CASTILLA - PIURA</a:t>
                      </a:r>
                      <a:endParaRPr lang="es-ES"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10,319,982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518479"/>
                  </a:ext>
                </a:extLst>
              </a:tr>
              <a:tr h="112346">
                <a:tc>
                  <a:txBody>
                    <a:bodyPr/>
                    <a:lstStyle/>
                    <a:p>
                      <a:pPr algn="l" fontAlgn="b"/>
                      <a:r>
                        <a:rPr lang="es-ES" sz="900" u="none" strike="noStrike">
                          <a:effectLst/>
                          <a:latin typeface="Arial Narrow" panose="020B0606020202030204" pitchFamily="34" charset="0"/>
                        </a:rPr>
                        <a:t>2167368: MEJORAMIENTO DEL SERVICIO DE AGUA POTABLE EN LA ZONAL PIURA CATACAOS LAS LOMAS DE LA EPS GRAU SA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9,995,149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6830976"/>
                  </a:ext>
                </a:extLst>
              </a:tr>
              <a:tr h="112346">
                <a:tc>
                  <a:txBody>
                    <a:bodyPr/>
                    <a:lstStyle/>
                    <a:p>
                      <a:pPr algn="l" fontAlgn="b"/>
                      <a:r>
                        <a:rPr lang="es-ES" sz="900" u="none" strike="noStrike">
                          <a:effectLst/>
                          <a:latin typeface="Arial Narrow" panose="020B0606020202030204" pitchFamily="34" charset="0"/>
                        </a:rPr>
                        <a:t>2167372: MEJORAMIENTO DEL SERVICIO DE AGUA POTABLE EN LA ZONAL SULLANA DE LA EPS GRAU S.A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9,939,947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260957"/>
                  </a:ext>
                </a:extLst>
              </a:tr>
              <a:tr h="112346">
                <a:tc>
                  <a:txBody>
                    <a:bodyPr/>
                    <a:lstStyle/>
                    <a:p>
                      <a:pPr algn="l" fontAlgn="b"/>
                      <a:r>
                        <a:rPr lang="es-ES" sz="900" u="none" strike="noStrike" dirty="0">
                          <a:effectLst/>
                          <a:latin typeface="Arial Narrow" panose="020B0606020202030204" pitchFamily="34" charset="0"/>
                        </a:rPr>
                        <a:t>2037616: MEJORAMIENTO Y AMPLIACION DEL SISTEMA DE AGUA POTABLE Y CONSTRUCCION DE ALCANTARILLADO BATANES - CHULUCANAS, ROVINCIA DE MORROPON - PIURA</a:t>
                      </a:r>
                      <a:endParaRPr lang="es-ES"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8,906,524 </a:t>
                      </a:r>
                      <a:endParaRPr lang="es-PE"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1064642"/>
                  </a:ext>
                </a:extLst>
              </a:tr>
              <a:tr h="112346">
                <a:tc>
                  <a:txBody>
                    <a:bodyPr/>
                    <a:lstStyle/>
                    <a:p>
                      <a:pPr algn="l" fontAlgn="b"/>
                      <a:r>
                        <a:rPr lang="es-ES" sz="900" u="none" strike="noStrike">
                          <a:effectLst/>
                          <a:latin typeface="Arial Narrow" panose="020B0606020202030204" pitchFamily="34" charset="0"/>
                        </a:rPr>
                        <a:t>2522370: MEJORAMIENTO Y AMPLIACION DE LOS SERVICIOS DE GESTION COMERCIAL Y OPERACIONAL DE LA EPS GRAU S.A. DEL DISTRITO DE PIURA - PROVINCIA DE PIURA - DEPARTAMENTO DE PIURA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7,856,080 </a:t>
                      </a:r>
                      <a:endParaRPr lang="es-PE"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7222433"/>
                  </a:ext>
                </a:extLst>
              </a:tr>
              <a:tr h="112346">
                <a:tc>
                  <a:txBody>
                    <a:bodyPr/>
                    <a:lstStyle/>
                    <a:p>
                      <a:pPr algn="l" fontAlgn="b"/>
                      <a:r>
                        <a:rPr lang="es-ES" sz="900" u="none" strike="noStrike">
                          <a:effectLst/>
                          <a:latin typeface="Arial Narrow" panose="020B0606020202030204" pitchFamily="34" charset="0"/>
                        </a:rPr>
                        <a:t>2197342: MEJORAMIENTO DE LA LINEA DE CONDUCCION DE AGUA POTABLE DE DIAMETRO 600 MM.TRAMO DESDE LA PTAP EL ARENAL HASTA LA CAMARA DE VALVULAS T-5 DEL EJE PAITA-TALARA DISTRITO Y PROVINCIA DE TALARA,DEPARTAMENTO DE PIURA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6,891,348 </a:t>
                      </a:r>
                      <a:endParaRPr lang="es-PE"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6098046"/>
                  </a:ext>
                </a:extLst>
              </a:tr>
              <a:tr h="112346">
                <a:tc>
                  <a:txBody>
                    <a:bodyPr/>
                    <a:lstStyle/>
                    <a:p>
                      <a:pPr algn="l" fontAlgn="b"/>
                      <a:r>
                        <a:rPr lang="es-ES" sz="900" u="none" strike="noStrike">
                          <a:effectLst/>
                          <a:latin typeface="Arial Narrow" panose="020B0606020202030204" pitchFamily="34" charset="0"/>
                        </a:rPr>
                        <a:t>2134342: MEJORAMIENTO DE LAS REDES DE ALCANTARILLADO A NIVEL DE LA EPS GRAU S.A. - DEPARTAMENTO DE PIURA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5,997,410 </a:t>
                      </a:r>
                      <a:endParaRPr lang="es-PE"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7546346"/>
                  </a:ext>
                </a:extLst>
              </a:tr>
              <a:tr h="112346">
                <a:tc>
                  <a:txBody>
                    <a:bodyPr/>
                    <a:lstStyle/>
                    <a:p>
                      <a:pPr algn="l" fontAlgn="b"/>
                      <a:r>
                        <a:rPr lang="es-ES" sz="900" u="none" strike="noStrike">
                          <a:effectLst/>
                          <a:latin typeface="Arial Narrow" panose="020B0606020202030204" pitchFamily="34" charset="0"/>
                        </a:rPr>
                        <a:t>2114411: MEJORAMIENTO DEL SERVICIO DE AGUA POTABLE Y ALCANTARILLADO DEL AA.HH. SANTA ROSA, SECTORES 1, 2, 4 Y 5 DISTRITO DE PIURA, PROVINCIA DE PIURA - PIURA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5,947,044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873996"/>
                  </a:ext>
                </a:extLst>
              </a:tr>
              <a:tr h="112346">
                <a:tc>
                  <a:txBody>
                    <a:bodyPr/>
                    <a:lstStyle/>
                    <a:p>
                      <a:pPr algn="l" fontAlgn="b"/>
                      <a:r>
                        <a:rPr lang="es-ES" sz="900" u="none" strike="noStrike">
                          <a:effectLst/>
                          <a:latin typeface="Arial Narrow" panose="020B0606020202030204" pitchFamily="34" charset="0"/>
                        </a:rPr>
                        <a:t>2148031: MEJORAMIENTO DE LAS REDES DE AGUA POTABLE A NIVEL DE EPS GRAU S.A. - DEPARTAMENTO DE PIURA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5,913,873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0791084"/>
                  </a:ext>
                </a:extLst>
              </a:tr>
              <a:tr h="112346">
                <a:tc>
                  <a:txBody>
                    <a:bodyPr/>
                    <a:lstStyle/>
                    <a:p>
                      <a:pPr algn="l" fontAlgn="b"/>
                      <a:r>
                        <a:rPr lang="es-ES" sz="900" u="none" strike="noStrike">
                          <a:effectLst/>
                          <a:latin typeface="Arial Narrow" panose="020B0606020202030204" pitchFamily="34" charset="0"/>
                        </a:rPr>
                        <a:t>2430188: RENOVACION DE AMBIENTE U OFICINA DE SEDE ADMINISTRATIVA Y AMBIENTE U OFICINA PARA PRESTACION DE SERVICIOS AL PUBLICO; CONSTRUCCION DE AUDITORIO; EN EL(LA) INFRAESTRUCTURA DE EPS GRAU S.A. DISTRITO DE PIURA, PROVINCIA PIURA, DEPARTAMENTO PIURA</a:t>
                      </a:r>
                      <a:endParaRPr lang="es-ES"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1,007,874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7850828"/>
                  </a:ext>
                </a:extLst>
              </a:tr>
              <a:tr h="112346">
                <a:tc>
                  <a:txBody>
                    <a:bodyPr/>
                    <a:lstStyle/>
                    <a:p>
                      <a:pPr algn="l" fontAlgn="b"/>
                      <a:r>
                        <a:rPr lang="es-PE" sz="900" u="none" strike="noStrike">
                          <a:effectLst/>
                          <a:latin typeface="Arial Narrow" panose="020B0606020202030204" pitchFamily="34" charset="0"/>
                        </a:rPr>
                        <a:t>2430397: CONSTRUCCION DE CERCO; EN EL(LA) CAMARA DE BOMBEO DE AGUAS RESIDUALES N° 01 Y 02 DISTRITO DE MANCORA, PROVINCIA TALARA, DEPARTAMENTO PIURA</a:t>
                      </a:r>
                      <a:endParaRPr lang="es-PE" sz="900" b="0" i="0" u="none" strike="noStrike">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650,517 </a:t>
                      </a:r>
                      <a:endParaRPr lang="es-PE" sz="900" b="0" i="0" u="none" strike="noStrike" dirty="0">
                        <a:solidFill>
                          <a:srgbClr val="000000"/>
                        </a:solidFill>
                        <a:effectLst/>
                        <a:latin typeface="Arial Narrow" panose="020B0606020202030204" pitchFamily="34" charset="0"/>
                      </a:endParaRPr>
                    </a:p>
                  </a:txBody>
                  <a:tcPr marL="5617" marR="5617" marT="5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0254716"/>
                  </a:ext>
                </a:extLst>
              </a:tr>
            </a:tbl>
          </a:graphicData>
        </a:graphic>
      </p:graphicFrame>
      <p:sp>
        <p:nvSpPr>
          <p:cNvPr id="22" name="Rectangle: Rounded Corners 44">
            <a:extLst>
              <a:ext uri="{FF2B5EF4-FFF2-40B4-BE49-F238E27FC236}">
                <a16:creationId xmlns:a16="http://schemas.microsoft.com/office/drawing/2014/main" id="{337A8625-F374-C942-B609-5F02F22DD239}"/>
              </a:ext>
            </a:extLst>
          </p:cNvPr>
          <p:cNvSpPr/>
          <p:nvPr/>
        </p:nvSpPr>
        <p:spPr>
          <a:xfrm>
            <a:off x="6143135" y="5400992"/>
            <a:ext cx="5546860" cy="643880"/>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ES" sz="1800" b="1" dirty="0">
                <a:solidFill>
                  <a:schemeClr val="tx1"/>
                </a:solidFill>
                <a:latin typeface="Calibri" panose="020F0502020204030204" pitchFamily="34" charset="0"/>
                <a:cs typeface="Calibri" panose="020F0502020204030204" pitchFamily="34" charset="0"/>
              </a:rPr>
              <a:t>Monto de principales proyectos: S/84,742,267</a:t>
            </a:r>
          </a:p>
        </p:txBody>
      </p:sp>
      <p:sp>
        <p:nvSpPr>
          <p:cNvPr id="25" name="Rectángulo 24">
            <a:extLst>
              <a:ext uri="{FF2B5EF4-FFF2-40B4-BE49-F238E27FC236}">
                <a16:creationId xmlns:a16="http://schemas.microsoft.com/office/drawing/2014/main" id="{16EC819F-3C1A-C546-A30B-F23136DC7D58}"/>
              </a:ext>
            </a:extLst>
          </p:cNvPr>
          <p:cNvSpPr/>
          <p:nvPr/>
        </p:nvSpPr>
        <p:spPr>
          <a:xfrm>
            <a:off x="6143135" y="975609"/>
            <a:ext cx="3262432" cy="369332"/>
          </a:xfrm>
          <a:prstGeom prst="rect">
            <a:avLst/>
          </a:prstGeom>
        </p:spPr>
        <p:txBody>
          <a:bodyPr wrap="none">
            <a:spAutoFit/>
          </a:bodyPr>
          <a:lstStyle/>
          <a:p>
            <a:r>
              <a:rPr lang="es-PE" sz="1800" dirty="0">
                <a:latin typeface="Calibri" panose="020F0502020204030204" pitchFamily="34" charset="0"/>
                <a:cs typeface="Calibri" panose="020F0502020204030204" pitchFamily="34" charset="0"/>
              </a:rPr>
              <a:t>Listado de proyectos principales:</a:t>
            </a:r>
          </a:p>
        </p:txBody>
      </p:sp>
    </p:spTree>
    <p:extLst>
      <p:ext uri="{BB962C8B-B14F-4D97-AF65-F5344CB8AC3E}">
        <p14:creationId xmlns:p14="http://schemas.microsoft.com/office/powerpoint/2010/main" val="1535793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p:nvPr/>
        </p:nvSpPr>
        <p:spPr>
          <a:xfrm>
            <a:off x="421864" y="327723"/>
            <a:ext cx="73346" cy="486735"/>
          </a:xfrm>
          <a:prstGeom prst="rect">
            <a:avLst/>
          </a:prstGeom>
          <a:solidFill>
            <a:srgbClr val="53A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ahoma"/>
              <a:buNone/>
            </a:pPr>
            <a:endParaRPr sz="1800" b="0" i="0" u="none" strike="noStrike" cap="none">
              <a:solidFill>
                <a:srgbClr val="FFFFFF"/>
              </a:solidFill>
              <a:latin typeface="Calibri"/>
              <a:ea typeface="Calibri"/>
              <a:cs typeface="Calibri"/>
              <a:sym typeface="Calibri"/>
            </a:endParaRPr>
          </a:p>
        </p:txBody>
      </p:sp>
      <p:sp>
        <p:nvSpPr>
          <p:cNvPr id="3" name="Google Shape;144;p18">
            <a:extLst>
              <a:ext uri="{FF2B5EF4-FFF2-40B4-BE49-F238E27FC236}">
                <a16:creationId xmlns:a16="http://schemas.microsoft.com/office/drawing/2014/main" id="{DC09406C-276E-A195-7BF6-0570FBC3F7AF}"/>
              </a:ext>
            </a:extLst>
          </p:cNvPr>
          <p:cNvSpPr txBox="1"/>
          <p:nvPr/>
        </p:nvSpPr>
        <p:spPr>
          <a:xfrm>
            <a:off x="769274" y="234145"/>
            <a:ext cx="10523837" cy="74683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indent="0">
              <a:lnSpc>
                <a:spcPct val="90000"/>
              </a:lnSpc>
              <a:buClr>
                <a:srgbClr val="0070C0"/>
              </a:buClr>
              <a:buSzPts val="2000"/>
              <a:buFont typeface="Tahoma"/>
              <a:buNone/>
              <a:defRPr sz="2000" b="1">
                <a:solidFill>
                  <a:srgbClr val="0070C0"/>
                </a:solidFill>
                <a:latin typeface="Tahoma"/>
                <a:ea typeface="Tahoma"/>
                <a:cs typeface="Tahoma"/>
              </a:defRPr>
            </a:lvl1pPr>
          </a:lstStyle>
          <a:p>
            <a:r>
              <a:rPr lang="es-MX" dirty="0">
                <a:sym typeface="Tahoma"/>
              </a:rPr>
              <a:t>EPSEL (Periodo Regulatorio: Jun.2018 a May.2023)</a:t>
            </a:r>
          </a:p>
        </p:txBody>
      </p:sp>
      <p:pic>
        <p:nvPicPr>
          <p:cNvPr id="20" name="Picture 2" descr="Resultado de imagen de icono de otass">
            <a:extLst>
              <a:ext uri="{FF2B5EF4-FFF2-40B4-BE49-F238E27FC236}">
                <a16:creationId xmlns:a16="http://schemas.microsoft.com/office/drawing/2014/main" id="{F6616B0C-0BE2-47F2-B057-1D7E40C380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93624" y="191696"/>
            <a:ext cx="830265" cy="858895"/>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102;p14">
            <a:extLst>
              <a:ext uri="{FF2B5EF4-FFF2-40B4-BE49-F238E27FC236}">
                <a16:creationId xmlns:a16="http://schemas.microsoft.com/office/drawing/2014/main" id="{C38E9052-BC0E-41B6-AB21-942DCE6425D0}"/>
              </a:ext>
            </a:extLst>
          </p:cNvPr>
          <p:cNvSpPr txBox="1"/>
          <p:nvPr/>
        </p:nvSpPr>
        <p:spPr>
          <a:xfrm>
            <a:off x="101600" y="6546837"/>
            <a:ext cx="2176180"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pic>
        <p:nvPicPr>
          <p:cNvPr id="32" name="Imagen 31">
            <a:extLst>
              <a:ext uri="{FF2B5EF4-FFF2-40B4-BE49-F238E27FC236}">
                <a16:creationId xmlns:a16="http://schemas.microsoft.com/office/drawing/2014/main" id="{4ECB48CD-9F8B-954A-BD32-D66E20279105}"/>
              </a:ext>
            </a:extLst>
          </p:cNvPr>
          <p:cNvPicPr>
            <a:picLocks noChangeAspect="1"/>
          </p:cNvPicPr>
          <p:nvPr/>
        </p:nvPicPr>
        <p:blipFill>
          <a:blip r:embed="rId4"/>
          <a:stretch>
            <a:fillRect/>
          </a:stretch>
        </p:blipFill>
        <p:spPr>
          <a:xfrm>
            <a:off x="495210" y="1128693"/>
            <a:ext cx="5517114" cy="3072651"/>
          </a:xfrm>
          <a:prstGeom prst="rect">
            <a:avLst/>
          </a:prstGeom>
        </p:spPr>
      </p:pic>
      <p:graphicFrame>
        <p:nvGraphicFramePr>
          <p:cNvPr id="33" name="Tabla 32">
            <a:extLst>
              <a:ext uri="{FF2B5EF4-FFF2-40B4-BE49-F238E27FC236}">
                <a16:creationId xmlns:a16="http://schemas.microsoft.com/office/drawing/2014/main" id="{D44BDCD8-B2F6-F440-A62E-6D7D83A2CB97}"/>
              </a:ext>
            </a:extLst>
          </p:cNvPr>
          <p:cNvGraphicFramePr>
            <a:graphicFrameLocks noGrp="1"/>
          </p:cNvGraphicFramePr>
          <p:nvPr>
            <p:extLst>
              <p:ext uri="{D42A27DB-BD31-4B8C-83A1-F6EECF244321}">
                <p14:modId xmlns:p14="http://schemas.microsoft.com/office/powerpoint/2010/main" val="3274932597"/>
              </p:ext>
            </p:extLst>
          </p:nvPr>
        </p:nvGraphicFramePr>
        <p:xfrm>
          <a:off x="6716097" y="1790141"/>
          <a:ext cx="4737100" cy="2251002"/>
        </p:xfrm>
        <a:graphic>
          <a:graphicData uri="http://schemas.openxmlformats.org/drawingml/2006/table">
            <a:tbl>
              <a:tblPr/>
              <a:tblGrid>
                <a:gridCol w="4114800">
                  <a:extLst>
                    <a:ext uri="{9D8B030D-6E8A-4147-A177-3AD203B41FA5}">
                      <a16:colId xmlns:a16="http://schemas.microsoft.com/office/drawing/2014/main" val="4225993602"/>
                    </a:ext>
                  </a:extLst>
                </a:gridCol>
                <a:gridCol w="622300">
                  <a:extLst>
                    <a:ext uri="{9D8B030D-6E8A-4147-A177-3AD203B41FA5}">
                      <a16:colId xmlns:a16="http://schemas.microsoft.com/office/drawing/2014/main" val="195516730"/>
                    </a:ext>
                  </a:extLst>
                </a:gridCol>
              </a:tblGrid>
              <a:tr h="111947">
                <a:tc>
                  <a:txBody>
                    <a:bodyPr/>
                    <a:lstStyle/>
                    <a:p>
                      <a:pPr algn="ctr" fontAlgn="b"/>
                      <a:r>
                        <a:rPr lang="es-PE" sz="1050" b="1" u="none" strike="noStrike" dirty="0">
                          <a:effectLst/>
                          <a:latin typeface="Arial Narrow" panose="020B0606020202030204" pitchFamily="34" charset="0"/>
                        </a:rPr>
                        <a:t>Producto / Proyecto</a:t>
                      </a:r>
                      <a:endParaRPr lang="es-PE" sz="1050" b="1"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PE" sz="1050" b="1" u="none" strike="noStrike" dirty="0">
                          <a:effectLst/>
                          <a:latin typeface="Arial Narrow" panose="020B0606020202030204" pitchFamily="34" charset="0"/>
                        </a:rPr>
                        <a:t>Total</a:t>
                      </a:r>
                      <a:endParaRPr lang="es-PE" sz="1050" b="1"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22359500"/>
                  </a:ext>
                </a:extLst>
              </a:tr>
              <a:tr h="111947">
                <a:tc>
                  <a:txBody>
                    <a:bodyPr/>
                    <a:lstStyle/>
                    <a:p>
                      <a:pPr algn="l" fontAlgn="b"/>
                      <a:r>
                        <a:rPr lang="es-ES" sz="900" u="none" strike="noStrike" dirty="0">
                          <a:effectLst/>
                          <a:latin typeface="Arial Narrow" panose="020B0606020202030204" pitchFamily="34" charset="0"/>
                        </a:rPr>
                        <a:t>2144191: AMPLIACION Y MEJORAMIENTO INTEGRAL DE LOS SISTEMAS DE AGUA POTABLE Y ALCANTARILLADO, DISTRITO DE SAN JOSE - LAMBAYEQUE - LAMBAYEQUE</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28,228,492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6183117"/>
                  </a:ext>
                </a:extLst>
              </a:tr>
              <a:tr h="111947">
                <a:tc>
                  <a:txBody>
                    <a:bodyPr/>
                    <a:lstStyle/>
                    <a:p>
                      <a:pPr algn="l" fontAlgn="b"/>
                      <a:r>
                        <a:rPr lang="es-ES" sz="900" u="none" strike="noStrike" dirty="0">
                          <a:effectLst/>
                          <a:latin typeface="Arial Narrow" panose="020B0606020202030204" pitchFamily="34" charset="0"/>
                        </a:rPr>
                        <a:t>2106779: INSTALACION DE LOS SISTEMAS DE AGUA POTABLE Y ALCANTARILLADO CON CONEX. DOM. DE LOS PP JJ V. PROGRESO, MIRAFLORES, LAS VEGAS, SAMAN, SAN FRANCISCO DE ASIS, LA UNION, SAN JUAN DE DIOS Y RAMIRO PRIALE CHICLAYO</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a:effectLst/>
                          <a:latin typeface="Arial Narrow" panose="020B0606020202030204" pitchFamily="34" charset="0"/>
                        </a:rPr>
                        <a:t>     27,598,286 </a:t>
                      </a:r>
                      <a:endParaRPr lang="es-PE"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1290654"/>
                  </a:ext>
                </a:extLst>
              </a:tr>
              <a:tr h="111947">
                <a:tc>
                  <a:txBody>
                    <a:bodyPr/>
                    <a:lstStyle/>
                    <a:p>
                      <a:pPr algn="l" fontAlgn="b"/>
                      <a:r>
                        <a:rPr lang="es-ES" sz="900" u="none" strike="noStrike" dirty="0">
                          <a:effectLst/>
                          <a:latin typeface="Arial Narrow" panose="020B0606020202030204" pitchFamily="34" charset="0"/>
                        </a:rPr>
                        <a:t>2300841: MEJORAMIENTO DEL SISTEMA DE AGUA POTABLE EN EL H.U.P. JUAN TOMIS STACK Y CIUDAD DE DIOS - DISTRITO DE SAN JOSE - PROVINCIA DE LAMBAYEQUE- REGION LAMBAYEQUE.</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7,715,006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751136"/>
                  </a:ext>
                </a:extLst>
              </a:tr>
              <a:tr h="111947">
                <a:tc>
                  <a:txBody>
                    <a:bodyPr/>
                    <a:lstStyle/>
                    <a:p>
                      <a:pPr algn="l" fontAlgn="b"/>
                      <a:r>
                        <a:rPr lang="es-ES" sz="900" u="none" strike="noStrike" dirty="0">
                          <a:effectLst/>
                          <a:latin typeface="Arial Narrow" panose="020B0606020202030204" pitchFamily="34" charset="0"/>
                        </a:rPr>
                        <a:t>2531904: RENOVACION DE COLECTOR PRIMARIO; EN EL(LA) COLECTOR BOLOGNESI DESDE LA CALLE FAUSTINO SARMIENTO HASTA LA AV. JOSE LEONARDO ORTIZ DISTRITO DE CHICLAYO, PROVINCIA CHICLAYO, DEPARTAMENTO LAMBAYEQUE</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5,445,866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6655801"/>
                  </a:ext>
                </a:extLst>
              </a:tr>
              <a:tr h="202625">
                <a:tc>
                  <a:txBody>
                    <a:bodyPr/>
                    <a:lstStyle/>
                    <a:p>
                      <a:pPr algn="l" fontAlgn="b"/>
                      <a:r>
                        <a:rPr lang="es-ES" sz="900" u="none" strike="noStrike" dirty="0">
                          <a:effectLst/>
                          <a:latin typeface="Arial Narrow" panose="020B0606020202030204" pitchFamily="34" charset="0"/>
                        </a:rPr>
                        <a:t>2239715: CREACION DE LA RED DE AGUA POTABLE Y ALCANTARILLADO CON CONEXIONES DOMICILIARIAS EN LOS PUEBLOS JOVENES SR. DE LA MISERICORDIA, AMPLIACION SANTA LUCIA, EL NAZARENO Y NUEVO HORIZONTE, DISTRITO DE JOSE LEONARDO ORTIZ - PROVINCIA DE CHICLAYO - DEPARTAMENTO DE LAMBAYEQUE</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E" sz="900" u="none" strike="noStrike" dirty="0">
                          <a:effectLst/>
                          <a:latin typeface="Arial Narrow" panose="020B0606020202030204" pitchFamily="34" charset="0"/>
                        </a:rPr>
                        <a:t>       4,354,364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9006955"/>
                  </a:ext>
                </a:extLst>
              </a:tr>
            </a:tbl>
          </a:graphicData>
        </a:graphic>
      </p:graphicFrame>
      <p:sp>
        <p:nvSpPr>
          <p:cNvPr id="36" name="Abrir llave 35">
            <a:extLst>
              <a:ext uri="{FF2B5EF4-FFF2-40B4-BE49-F238E27FC236}">
                <a16:creationId xmlns:a16="http://schemas.microsoft.com/office/drawing/2014/main" id="{C86B9B46-80D8-214E-B324-2C82B62E8F79}"/>
              </a:ext>
            </a:extLst>
          </p:cNvPr>
          <p:cNvSpPr/>
          <p:nvPr/>
        </p:nvSpPr>
        <p:spPr>
          <a:xfrm rot="16200000">
            <a:off x="3025614" y="3170304"/>
            <a:ext cx="261571" cy="23079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40" name="CuadroTexto 39">
            <a:extLst>
              <a:ext uri="{FF2B5EF4-FFF2-40B4-BE49-F238E27FC236}">
                <a16:creationId xmlns:a16="http://schemas.microsoft.com/office/drawing/2014/main" id="{14F8B45E-C063-A147-8781-6D4026DE195B}"/>
              </a:ext>
            </a:extLst>
          </p:cNvPr>
          <p:cNvSpPr txBox="1"/>
          <p:nvPr/>
        </p:nvSpPr>
        <p:spPr>
          <a:xfrm>
            <a:off x="2562510" y="4455041"/>
            <a:ext cx="1747840" cy="379656"/>
          </a:xfrm>
          <a:prstGeom prst="rect">
            <a:avLst/>
          </a:prstGeom>
          <a:noFill/>
        </p:spPr>
        <p:txBody>
          <a:bodyPr wrap="square" rtlCol="0">
            <a:spAutoFit/>
          </a:bodyPr>
          <a:lstStyle/>
          <a:p>
            <a:r>
              <a:rPr lang="es-PE" dirty="0"/>
              <a:t>S/ 300, 000</a:t>
            </a:r>
          </a:p>
        </p:txBody>
      </p:sp>
      <p:sp>
        <p:nvSpPr>
          <p:cNvPr id="41" name="CuadroTexto 40">
            <a:extLst>
              <a:ext uri="{FF2B5EF4-FFF2-40B4-BE49-F238E27FC236}">
                <a16:creationId xmlns:a16="http://schemas.microsoft.com/office/drawing/2014/main" id="{9062A39A-8547-5D4B-9428-A752117B4940}"/>
              </a:ext>
            </a:extLst>
          </p:cNvPr>
          <p:cNvSpPr txBox="1"/>
          <p:nvPr/>
        </p:nvSpPr>
        <p:spPr>
          <a:xfrm>
            <a:off x="997902" y="5034865"/>
            <a:ext cx="4245570" cy="707886"/>
          </a:xfrm>
          <a:prstGeom prst="rect">
            <a:avLst/>
          </a:prstGeom>
          <a:noFill/>
        </p:spPr>
        <p:txBody>
          <a:bodyPr wrap="square" rtlCol="0">
            <a:spAutoFit/>
          </a:bodyPr>
          <a:lstStyle/>
          <a:p>
            <a:r>
              <a:rPr lang="es-PE" sz="2000" dirty="0"/>
              <a:t>Avance de ejecución de inversiones del ET </a:t>
            </a:r>
            <a:r>
              <a:rPr lang="es-PE" sz="2000" dirty="0">
                <a:solidFill>
                  <a:srgbClr val="C00000"/>
                </a:solidFill>
              </a:rPr>
              <a:t>= 46%</a:t>
            </a:r>
          </a:p>
        </p:txBody>
      </p:sp>
      <p:sp>
        <p:nvSpPr>
          <p:cNvPr id="42" name="Rectangle: Rounded Corners 44">
            <a:extLst>
              <a:ext uri="{FF2B5EF4-FFF2-40B4-BE49-F238E27FC236}">
                <a16:creationId xmlns:a16="http://schemas.microsoft.com/office/drawing/2014/main" id="{BE4819E0-73F0-9E4E-9DE2-8325CE90AB5B}"/>
              </a:ext>
            </a:extLst>
          </p:cNvPr>
          <p:cNvSpPr/>
          <p:nvPr/>
        </p:nvSpPr>
        <p:spPr>
          <a:xfrm>
            <a:off x="6816716" y="4324255"/>
            <a:ext cx="4476395" cy="101000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ES" sz="1800" b="1" dirty="0">
                <a:solidFill>
                  <a:schemeClr val="tx1"/>
                </a:solidFill>
                <a:latin typeface="Calibri" panose="020F0502020204030204" pitchFamily="34" charset="0"/>
                <a:cs typeface="Calibri" panose="020F0502020204030204" pitchFamily="34" charset="0"/>
              </a:rPr>
              <a:t>Monto de principales proyectos: S/73,342,014</a:t>
            </a:r>
          </a:p>
        </p:txBody>
      </p:sp>
      <p:sp>
        <p:nvSpPr>
          <p:cNvPr id="43" name="Rectángulo 42">
            <a:extLst>
              <a:ext uri="{FF2B5EF4-FFF2-40B4-BE49-F238E27FC236}">
                <a16:creationId xmlns:a16="http://schemas.microsoft.com/office/drawing/2014/main" id="{8CEE499B-2C4A-CF4C-AC81-E018B2DA2A5F}"/>
              </a:ext>
            </a:extLst>
          </p:cNvPr>
          <p:cNvSpPr/>
          <p:nvPr/>
        </p:nvSpPr>
        <p:spPr>
          <a:xfrm>
            <a:off x="6716097" y="1322363"/>
            <a:ext cx="3262432" cy="369332"/>
          </a:xfrm>
          <a:prstGeom prst="rect">
            <a:avLst/>
          </a:prstGeom>
        </p:spPr>
        <p:txBody>
          <a:bodyPr wrap="none">
            <a:spAutoFit/>
          </a:bodyPr>
          <a:lstStyle/>
          <a:p>
            <a:r>
              <a:rPr lang="es-PE" sz="1800" dirty="0">
                <a:latin typeface="Calibri" panose="020F0502020204030204" pitchFamily="34" charset="0"/>
                <a:cs typeface="Calibri" panose="020F0502020204030204" pitchFamily="34" charset="0"/>
              </a:rPr>
              <a:t>Listado de proyectos principales:</a:t>
            </a:r>
          </a:p>
        </p:txBody>
      </p:sp>
    </p:spTree>
    <p:extLst>
      <p:ext uri="{BB962C8B-B14F-4D97-AF65-F5344CB8AC3E}">
        <p14:creationId xmlns:p14="http://schemas.microsoft.com/office/powerpoint/2010/main" val="279958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0" name="Imagen 19">
            <a:extLst>
              <a:ext uri="{FF2B5EF4-FFF2-40B4-BE49-F238E27FC236}">
                <a16:creationId xmlns:a16="http://schemas.microsoft.com/office/drawing/2014/main" id="{32E6A914-C77F-6EE5-92D0-8FE5B2B8B6BF}"/>
              </a:ext>
            </a:extLst>
          </p:cNvPr>
          <p:cNvPicPr>
            <a:picLocks noChangeAspect="1"/>
          </p:cNvPicPr>
          <p:nvPr/>
        </p:nvPicPr>
        <p:blipFill>
          <a:blip r:embed="rId3"/>
          <a:stretch>
            <a:fillRect/>
          </a:stretch>
        </p:blipFill>
        <p:spPr>
          <a:xfrm>
            <a:off x="794845" y="608395"/>
            <a:ext cx="5517114" cy="3072651"/>
          </a:xfrm>
          <a:prstGeom prst="rect">
            <a:avLst/>
          </a:prstGeom>
        </p:spPr>
      </p:pic>
      <p:sp>
        <p:nvSpPr>
          <p:cNvPr id="143" name="Google Shape;143;p18"/>
          <p:cNvSpPr/>
          <p:nvPr/>
        </p:nvSpPr>
        <p:spPr>
          <a:xfrm>
            <a:off x="421864" y="327723"/>
            <a:ext cx="73346" cy="486735"/>
          </a:xfrm>
          <a:prstGeom prst="rect">
            <a:avLst/>
          </a:prstGeom>
          <a:solidFill>
            <a:srgbClr val="53A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ahoma"/>
              <a:buNone/>
            </a:pPr>
            <a:endParaRPr sz="1800" b="0" i="0" u="none" strike="noStrike" cap="none">
              <a:solidFill>
                <a:srgbClr val="FFFFFF"/>
              </a:solidFill>
              <a:latin typeface="Calibri"/>
              <a:ea typeface="Calibri"/>
              <a:cs typeface="Calibri"/>
              <a:sym typeface="Calibri"/>
            </a:endParaRPr>
          </a:p>
        </p:txBody>
      </p:sp>
      <p:sp>
        <p:nvSpPr>
          <p:cNvPr id="3" name="Google Shape;144;p18">
            <a:extLst>
              <a:ext uri="{FF2B5EF4-FFF2-40B4-BE49-F238E27FC236}">
                <a16:creationId xmlns:a16="http://schemas.microsoft.com/office/drawing/2014/main" id="{DC09406C-276E-A195-7BF6-0570FBC3F7AF}"/>
              </a:ext>
            </a:extLst>
          </p:cNvPr>
          <p:cNvSpPr txBox="1"/>
          <p:nvPr/>
        </p:nvSpPr>
        <p:spPr>
          <a:xfrm>
            <a:off x="746970" y="204530"/>
            <a:ext cx="10523837" cy="74683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indent="0">
              <a:lnSpc>
                <a:spcPct val="90000"/>
              </a:lnSpc>
              <a:buClr>
                <a:srgbClr val="0070C0"/>
              </a:buClr>
              <a:buSzPts val="2000"/>
              <a:buFont typeface="Tahoma"/>
              <a:buNone/>
              <a:defRPr sz="2000" b="1">
                <a:solidFill>
                  <a:srgbClr val="0070C0"/>
                </a:solidFill>
                <a:latin typeface="Tahoma"/>
                <a:ea typeface="Tahoma"/>
                <a:cs typeface="Tahoma"/>
              </a:defRPr>
            </a:lvl1pPr>
          </a:lstStyle>
          <a:p>
            <a:r>
              <a:rPr lang="es-MX" dirty="0">
                <a:sym typeface="Tahoma"/>
              </a:rPr>
              <a:t>TACNA (Periodo Regulatorio: Ene.2019 a Dic.2023)</a:t>
            </a:r>
          </a:p>
        </p:txBody>
      </p:sp>
      <p:pic>
        <p:nvPicPr>
          <p:cNvPr id="4" name="Imagen 3">
            <a:extLst>
              <a:ext uri="{FF2B5EF4-FFF2-40B4-BE49-F238E27FC236}">
                <a16:creationId xmlns:a16="http://schemas.microsoft.com/office/drawing/2014/main" id="{11A3C19E-4054-4598-A19D-BBDA5DB06B4A}"/>
              </a:ext>
            </a:extLst>
          </p:cNvPr>
          <p:cNvPicPr>
            <a:picLocks noChangeAspect="1"/>
          </p:cNvPicPr>
          <p:nvPr/>
        </p:nvPicPr>
        <p:blipFill>
          <a:blip r:embed="rId4"/>
          <a:stretch>
            <a:fillRect/>
          </a:stretch>
        </p:blipFill>
        <p:spPr>
          <a:xfrm>
            <a:off x="1064925" y="4884486"/>
            <a:ext cx="5464928" cy="1770432"/>
          </a:xfrm>
          <a:prstGeom prst="rect">
            <a:avLst/>
          </a:prstGeom>
        </p:spPr>
      </p:pic>
      <p:grpSp>
        <p:nvGrpSpPr>
          <p:cNvPr id="26" name="Grupo 25">
            <a:extLst>
              <a:ext uri="{FF2B5EF4-FFF2-40B4-BE49-F238E27FC236}">
                <a16:creationId xmlns:a16="http://schemas.microsoft.com/office/drawing/2014/main" id="{96414CED-BBA0-C5F1-1684-82A78CB7E764}"/>
              </a:ext>
            </a:extLst>
          </p:cNvPr>
          <p:cNvGrpSpPr/>
          <p:nvPr/>
        </p:nvGrpSpPr>
        <p:grpSpPr>
          <a:xfrm>
            <a:off x="1507579" y="3746669"/>
            <a:ext cx="4517487" cy="1135718"/>
            <a:chOff x="1507579" y="3754289"/>
            <a:chExt cx="4517487" cy="1135718"/>
          </a:xfrm>
        </p:grpSpPr>
        <p:pic>
          <p:nvPicPr>
            <p:cNvPr id="27" name="Imagen 26">
              <a:extLst>
                <a:ext uri="{FF2B5EF4-FFF2-40B4-BE49-F238E27FC236}">
                  <a16:creationId xmlns:a16="http://schemas.microsoft.com/office/drawing/2014/main" id="{7E79456C-C5CB-75F9-E0C7-FCE1E374D61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07579" y="4067021"/>
              <a:ext cx="4517487" cy="392551"/>
            </a:xfrm>
            <a:prstGeom prst="rect">
              <a:avLst/>
            </a:prstGeom>
          </p:spPr>
        </p:pic>
        <p:sp>
          <p:nvSpPr>
            <p:cNvPr id="30" name="CuadroTexto 29">
              <a:extLst>
                <a:ext uri="{FF2B5EF4-FFF2-40B4-BE49-F238E27FC236}">
                  <a16:creationId xmlns:a16="http://schemas.microsoft.com/office/drawing/2014/main" id="{00438B45-ED9E-9291-3F92-C47A2418A1EB}"/>
                </a:ext>
              </a:extLst>
            </p:cNvPr>
            <p:cNvSpPr txBox="1"/>
            <p:nvPr/>
          </p:nvSpPr>
          <p:spPr>
            <a:xfrm>
              <a:off x="1776664" y="3754289"/>
              <a:ext cx="4201791" cy="323165"/>
            </a:xfrm>
            <a:prstGeom prst="rect">
              <a:avLst/>
            </a:prstGeom>
            <a:noFill/>
          </p:spPr>
          <p:txBody>
            <a:bodyPr wrap="none" rtlCol="0">
              <a:spAutoFit/>
            </a:bodyPr>
            <a:lstStyle/>
            <a:p>
              <a:r>
                <a:rPr lang="es-PE" sz="1500" b="1" dirty="0">
                  <a:latin typeface="Arial Narrow" panose="020B0606020202030204" pitchFamily="34" charset="0"/>
                </a:rPr>
                <a:t>Ejecución del plan de inversiones por año regulatorio</a:t>
              </a:r>
            </a:p>
          </p:txBody>
        </p:sp>
        <p:sp>
          <p:nvSpPr>
            <p:cNvPr id="31" name="CuadroTexto 30">
              <a:extLst>
                <a:ext uri="{FF2B5EF4-FFF2-40B4-BE49-F238E27FC236}">
                  <a16:creationId xmlns:a16="http://schemas.microsoft.com/office/drawing/2014/main" id="{AD7D1428-7C19-61CE-2E63-8B48DE703CF4}"/>
                </a:ext>
              </a:extLst>
            </p:cNvPr>
            <p:cNvSpPr txBox="1"/>
            <p:nvPr/>
          </p:nvSpPr>
          <p:spPr>
            <a:xfrm>
              <a:off x="1922022" y="4108538"/>
              <a:ext cx="518160" cy="338554"/>
            </a:xfrm>
            <a:prstGeom prst="rect">
              <a:avLst/>
            </a:prstGeom>
            <a:noFill/>
          </p:spPr>
          <p:txBody>
            <a:bodyPr wrap="square" rtlCol="0">
              <a:spAutoFit/>
            </a:bodyPr>
            <a:lstStyle/>
            <a:p>
              <a:r>
                <a:rPr lang="es-PE" sz="1600" b="1" dirty="0">
                  <a:solidFill>
                    <a:schemeClr val="accent5"/>
                  </a:solidFill>
                  <a:latin typeface="Arial Narrow" panose="020B0606020202030204" pitchFamily="34" charset="0"/>
                </a:rPr>
                <a:t>52%</a:t>
              </a:r>
            </a:p>
          </p:txBody>
        </p:sp>
        <p:sp>
          <p:nvSpPr>
            <p:cNvPr id="32" name="CuadroTexto 31">
              <a:extLst>
                <a:ext uri="{FF2B5EF4-FFF2-40B4-BE49-F238E27FC236}">
                  <a16:creationId xmlns:a16="http://schemas.microsoft.com/office/drawing/2014/main" id="{E3B6170F-20AC-DC8D-94A4-10A701903219}"/>
                </a:ext>
              </a:extLst>
            </p:cNvPr>
            <p:cNvSpPr txBox="1"/>
            <p:nvPr/>
          </p:nvSpPr>
          <p:spPr>
            <a:xfrm>
              <a:off x="2725567" y="4108538"/>
              <a:ext cx="518160" cy="338554"/>
            </a:xfrm>
            <a:prstGeom prst="rect">
              <a:avLst/>
            </a:prstGeom>
            <a:noFill/>
          </p:spPr>
          <p:txBody>
            <a:bodyPr wrap="square" rtlCol="0">
              <a:spAutoFit/>
            </a:bodyPr>
            <a:lstStyle/>
            <a:p>
              <a:r>
                <a:rPr lang="es-PE" sz="1600" b="1" dirty="0">
                  <a:solidFill>
                    <a:schemeClr val="accent5"/>
                  </a:solidFill>
                  <a:latin typeface="Arial Narrow" panose="020B0606020202030204" pitchFamily="34" charset="0"/>
                </a:rPr>
                <a:t>12%</a:t>
              </a:r>
            </a:p>
          </p:txBody>
        </p:sp>
        <p:sp>
          <p:nvSpPr>
            <p:cNvPr id="33" name="CuadroTexto 32">
              <a:extLst>
                <a:ext uri="{FF2B5EF4-FFF2-40B4-BE49-F238E27FC236}">
                  <a16:creationId xmlns:a16="http://schemas.microsoft.com/office/drawing/2014/main" id="{AA5E1AB4-F498-86AD-A1EB-4D50E08703E1}"/>
                </a:ext>
              </a:extLst>
            </p:cNvPr>
            <p:cNvSpPr txBox="1"/>
            <p:nvPr/>
          </p:nvSpPr>
          <p:spPr>
            <a:xfrm>
              <a:off x="3618480" y="4100102"/>
              <a:ext cx="518160" cy="338554"/>
            </a:xfrm>
            <a:prstGeom prst="rect">
              <a:avLst/>
            </a:prstGeom>
            <a:noFill/>
          </p:spPr>
          <p:txBody>
            <a:bodyPr wrap="square" rtlCol="0">
              <a:spAutoFit/>
            </a:bodyPr>
            <a:lstStyle/>
            <a:p>
              <a:r>
                <a:rPr lang="es-PE" sz="1600" b="1" dirty="0">
                  <a:solidFill>
                    <a:schemeClr val="accent5"/>
                  </a:solidFill>
                  <a:latin typeface="Arial Narrow" panose="020B0606020202030204" pitchFamily="34" charset="0"/>
                </a:rPr>
                <a:t>73%</a:t>
              </a:r>
            </a:p>
          </p:txBody>
        </p:sp>
        <p:sp>
          <p:nvSpPr>
            <p:cNvPr id="34" name="CuadroTexto 33">
              <a:extLst>
                <a:ext uri="{FF2B5EF4-FFF2-40B4-BE49-F238E27FC236}">
                  <a16:creationId xmlns:a16="http://schemas.microsoft.com/office/drawing/2014/main" id="{72180CED-998F-54D6-3B52-30A4A2F683B9}"/>
                </a:ext>
              </a:extLst>
            </p:cNvPr>
            <p:cNvSpPr txBox="1"/>
            <p:nvPr/>
          </p:nvSpPr>
          <p:spPr>
            <a:xfrm>
              <a:off x="4467989" y="4096920"/>
              <a:ext cx="518160" cy="338554"/>
            </a:xfrm>
            <a:prstGeom prst="rect">
              <a:avLst/>
            </a:prstGeom>
            <a:noFill/>
          </p:spPr>
          <p:txBody>
            <a:bodyPr wrap="square" rtlCol="0">
              <a:spAutoFit/>
            </a:bodyPr>
            <a:lstStyle/>
            <a:p>
              <a:r>
                <a:rPr lang="es-PE" sz="1600" b="1" dirty="0">
                  <a:solidFill>
                    <a:schemeClr val="accent5"/>
                  </a:solidFill>
                  <a:latin typeface="Arial Narrow" panose="020B0606020202030204" pitchFamily="34" charset="0"/>
                </a:rPr>
                <a:t>74%</a:t>
              </a:r>
            </a:p>
          </p:txBody>
        </p:sp>
        <p:sp>
          <p:nvSpPr>
            <p:cNvPr id="35" name="CuadroTexto 34">
              <a:extLst>
                <a:ext uri="{FF2B5EF4-FFF2-40B4-BE49-F238E27FC236}">
                  <a16:creationId xmlns:a16="http://schemas.microsoft.com/office/drawing/2014/main" id="{71671C55-03E2-8CB1-0728-55B34B0545B1}"/>
                </a:ext>
              </a:extLst>
            </p:cNvPr>
            <p:cNvSpPr txBox="1"/>
            <p:nvPr/>
          </p:nvSpPr>
          <p:spPr>
            <a:xfrm>
              <a:off x="5271534" y="4094861"/>
              <a:ext cx="518160" cy="338554"/>
            </a:xfrm>
            <a:prstGeom prst="rect">
              <a:avLst/>
            </a:prstGeom>
            <a:noFill/>
          </p:spPr>
          <p:txBody>
            <a:bodyPr wrap="square" rtlCol="0">
              <a:spAutoFit/>
            </a:bodyPr>
            <a:lstStyle/>
            <a:p>
              <a:r>
                <a:rPr lang="es-PE" sz="1600" b="1" dirty="0">
                  <a:latin typeface="Arial Narrow" panose="020B0606020202030204" pitchFamily="34" charset="0"/>
                </a:rPr>
                <a:t>0%</a:t>
              </a:r>
            </a:p>
          </p:txBody>
        </p:sp>
        <p:sp>
          <p:nvSpPr>
            <p:cNvPr id="36" name="CuadroTexto 35">
              <a:extLst>
                <a:ext uri="{FF2B5EF4-FFF2-40B4-BE49-F238E27FC236}">
                  <a16:creationId xmlns:a16="http://schemas.microsoft.com/office/drawing/2014/main" id="{75652A5F-3212-5886-405D-202F0E7A5834}"/>
                </a:ext>
              </a:extLst>
            </p:cNvPr>
            <p:cNvSpPr txBox="1"/>
            <p:nvPr/>
          </p:nvSpPr>
          <p:spPr>
            <a:xfrm>
              <a:off x="1613533" y="4423847"/>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1er año</a:t>
              </a:r>
            </a:p>
          </p:txBody>
        </p:sp>
        <p:sp>
          <p:nvSpPr>
            <p:cNvPr id="37" name="CuadroTexto 36">
              <a:extLst>
                <a:ext uri="{FF2B5EF4-FFF2-40B4-BE49-F238E27FC236}">
                  <a16:creationId xmlns:a16="http://schemas.microsoft.com/office/drawing/2014/main" id="{4A4F1B3C-1C46-9E26-1017-CC48D78138B0}"/>
                </a:ext>
              </a:extLst>
            </p:cNvPr>
            <p:cNvSpPr txBox="1"/>
            <p:nvPr/>
          </p:nvSpPr>
          <p:spPr>
            <a:xfrm>
              <a:off x="2466097" y="4426195"/>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2do año</a:t>
              </a:r>
            </a:p>
          </p:txBody>
        </p:sp>
        <p:sp>
          <p:nvSpPr>
            <p:cNvPr id="38" name="CuadroTexto 37">
              <a:extLst>
                <a:ext uri="{FF2B5EF4-FFF2-40B4-BE49-F238E27FC236}">
                  <a16:creationId xmlns:a16="http://schemas.microsoft.com/office/drawing/2014/main" id="{4CE7E5BE-B6E5-E39F-B6B3-9C7170F9465E}"/>
                </a:ext>
              </a:extLst>
            </p:cNvPr>
            <p:cNvSpPr txBox="1"/>
            <p:nvPr/>
          </p:nvSpPr>
          <p:spPr>
            <a:xfrm>
              <a:off x="3321544" y="4426244"/>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3er año</a:t>
              </a:r>
            </a:p>
          </p:txBody>
        </p:sp>
        <p:sp>
          <p:nvSpPr>
            <p:cNvPr id="39" name="CuadroTexto 38">
              <a:extLst>
                <a:ext uri="{FF2B5EF4-FFF2-40B4-BE49-F238E27FC236}">
                  <a16:creationId xmlns:a16="http://schemas.microsoft.com/office/drawing/2014/main" id="{5A0311EF-0917-3D6B-A087-ABD4EC534A57}"/>
                </a:ext>
              </a:extLst>
            </p:cNvPr>
            <p:cNvSpPr txBox="1"/>
            <p:nvPr/>
          </p:nvSpPr>
          <p:spPr>
            <a:xfrm>
              <a:off x="4172725" y="4426243"/>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4to año</a:t>
              </a:r>
            </a:p>
          </p:txBody>
        </p:sp>
        <p:sp>
          <p:nvSpPr>
            <p:cNvPr id="40" name="CuadroTexto 39">
              <a:extLst>
                <a:ext uri="{FF2B5EF4-FFF2-40B4-BE49-F238E27FC236}">
                  <a16:creationId xmlns:a16="http://schemas.microsoft.com/office/drawing/2014/main" id="{76357D52-F043-B08F-1DA5-412660201331}"/>
                </a:ext>
              </a:extLst>
            </p:cNvPr>
            <p:cNvSpPr txBox="1"/>
            <p:nvPr/>
          </p:nvSpPr>
          <p:spPr>
            <a:xfrm>
              <a:off x="5020261" y="4428342"/>
              <a:ext cx="910156" cy="461665"/>
            </a:xfrm>
            <a:prstGeom prst="rect">
              <a:avLst/>
            </a:prstGeom>
            <a:noFill/>
          </p:spPr>
          <p:txBody>
            <a:bodyPr wrap="square" rtlCol="0">
              <a:spAutoFit/>
            </a:bodyPr>
            <a:lstStyle/>
            <a:p>
              <a:pPr algn="ctr"/>
              <a:r>
                <a:rPr lang="es-ES" sz="1200" dirty="0">
                  <a:solidFill>
                    <a:schemeClr val="tx1"/>
                  </a:solidFill>
                  <a:latin typeface="Arial Narrow" panose="020B0606020202030204" pitchFamily="34" charset="0"/>
                </a:rPr>
                <a:t>%</a:t>
              </a:r>
              <a:r>
                <a:rPr lang="es-PE" sz="1200" dirty="0">
                  <a:solidFill>
                    <a:schemeClr val="tx1"/>
                  </a:solidFill>
                  <a:latin typeface="Arial Narrow" panose="020B0606020202030204" pitchFamily="34" charset="0"/>
                </a:rPr>
                <a:t>Ejecución 5to año</a:t>
              </a:r>
            </a:p>
          </p:txBody>
        </p:sp>
      </p:grpSp>
      <p:sp>
        <p:nvSpPr>
          <p:cNvPr id="45" name="Google Shape;102;p14">
            <a:extLst>
              <a:ext uri="{FF2B5EF4-FFF2-40B4-BE49-F238E27FC236}">
                <a16:creationId xmlns:a16="http://schemas.microsoft.com/office/drawing/2014/main" id="{DB893EA7-DA2E-4EB6-9CEE-0187687AA788}"/>
              </a:ext>
            </a:extLst>
          </p:cNvPr>
          <p:cNvSpPr txBox="1"/>
          <p:nvPr/>
        </p:nvSpPr>
        <p:spPr>
          <a:xfrm>
            <a:off x="101600" y="6546837"/>
            <a:ext cx="2176180"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900" b="1" i="0" u="none" strike="noStrike" cap="none" dirty="0">
                <a:solidFill>
                  <a:srgbClr val="000000"/>
                </a:solidFill>
                <a:latin typeface="Arial Narrow"/>
                <a:ea typeface="Arial Narrow"/>
                <a:cs typeface="Arial Narrow"/>
                <a:sym typeface="Arial Narrow"/>
              </a:rPr>
              <a:t>Nota: </a:t>
            </a:r>
            <a:r>
              <a:rPr lang="es-ES" sz="900" b="0" i="0" u="none" strike="noStrike" cap="none" dirty="0">
                <a:solidFill>
                  <a:srgbClr val="000000"/>
                </a:solidFill>
                <a:latin typeface="Arial Narrow"/>
                <a:ea typeface="Arial Narrow"/>
                <a:cs typeface="Arial Narrow"/>
                <a:sym typeface="Arial Narrow"/>
              </a:rPr>
              <a:t>Con información al 30 de junio del 2022.</a:t>
            </a:r>
            <a:endParaRPr dirty="0"/>
          </a:p>
        </p:txBody>
      </p:sp>
      <p:graphicFrame>
        <p:nvGraphicFramePr>
          <p:cNvPr id="7" name="Tabla 6">
            <a:extLst>
              <a:ext uri="{FF2B5EF4-FFF2-40B4-BE49-F238E27FC236}">
                <a16:creationId xmlns:a16="http://schemas.microsoft.com/office/drawing/2014/main" id="{8F114FA5-8446-4E3F-B1E1-7CAAFE863D60}"/>
              </a:ext>
            </a:extLst>
          </p:cNvPr>
          <p:cNvGraphicFramePr>
            <a:graphicFrameLocks noGrp="1"/>
          </p:cNvGraphicFramePr>
          <p:nvPr>
            <p:extLst>
              <p:ext uri="{D42A27DB-BD31-4B8C-83A1-F6EECF244321}">
                <p14:modId xmlns:p14="http://schemas.microsoft.com/office/powerpoint/2010/main" val="363836451"/>
              </p:ext>
            </p:extLst>
          </p:nvPr>
        </p:nvGraphicFramePr>
        <p:xfrm>
          <a:off x="7008573" y="1567410"/>
          <a:ext cx="4673072" cy="3245176"/>
        </p:xfrm>
        <a:graphic>
          <a:graphicData uri="http://schemas.openxmlformats.org/drawingml/2006/table">
            <a:tbl>
              <a:tblPr/>
              <a:tblGrid>
                <a:gridCol w="3993222">
                  <a:extLst>
                    <a:ext uri="{9D8B030D-6E8A-4147-A177-3AD203B41FA5}">
                      <a16:colId xmlns:a16="http://schemas.microsoft.com/office/drawing/2014/main" val="3715369230"/>
                    </a:ext>
                  </a:extLst>
                </a:gridCol>
                <a:gridCol w="679850">
                  <a:extLst>
                    <a:ext uri="{9D8B030D-6E8A-4147-A177-3AD203B41FA5}">
                      <a16:colId xmlns:a16="http://schemas.microsoft.com/office/drawing/2014/main" val="1226269780"/>
                    </a:ext>
                  </a:extLst>
                </a:gridCol>
              </a:tblGrid>
              <a:tr h="51997">
                <a:tc>
                  <a:txBody>
                    <a:bodyPr/>
                    <a:lstStyle/>
                    <a:p>
                      <a:pPr algn="ctr" fontAlgn="b"/>
                      <a:r>
                        <a:rPr lang="es-PE" sz="1200" b="1" u="none" strike="noStrike" dirty="0">
                          <a:effectLst/>
                          <a:latin typeface="Arial Narrow" panose="020B0606020202030204" pitchFamily="34" charset="0"/>
                        </a:rPr>
                        <a:t>Producto / Proyecto</a:t>
                      </a:r>
                      <a:endParaRPr lang="es-PE" sz="1200" b="1" i="0" u="none" strike="noStrike" dirty="0">
                        <a:solidFill>
                          <a:srgbClr val="000000"/>
                        </a:solidFill>
                        <a:effectLst/>
                        <a:latin typeface="Arial Narrow" panose="020B0606020202030204" pitchFamily="34" charset="0"/>
                      </a:endParaRPr>
                    </a:p>
                  </a:txBody>
                  <a:tcPr marL="5597" marR="5597" marT="559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s-PE" sz="1200" b="1" u="none" strike="noStrike" dirty="0">
                          <a:effectLst/>
                          <a:latin typeface="Arial Narrow" panose="020B0606020202030204" pitchFamily="34" charset="0"/>
                        </a:rPr>
                        <a:t>Monto</a:t>
                      </a:r>
                      <a:endParaRPr lang="es-PE" sz="1200" b="1" i="0" u="none" strike="noStrike" dirty="0">
                        <a:solidFill>
                          <a:srgbClr val="000000"/>
                        </a:solidFill>
                        <a:effectLst/>
                        <a:latin typeface="Arial Narrow" panose="020B0606020202030204" pitchFamily="34" charset="0"/>
                      </a:endParaRPr>
                    </a:p>
                  </a:txBody>
                  <a:tcPr marL="5597" marR="5597" marT="559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41104027"/>
                  </a:ext>
                </a:extLst>
              </a:tr>
              <a:tr h="111947">
                <a:tc>
                  <a:txBody>
                    <a:bodyPr/>
                    <a:lstStyle/>
                    <a:p>
                      <a:pPr algn="l" fontAlgn="b"/>
                      <a:r>
                        <a:rPr lang="es-ES" sz="900" u="none" strike="noStrike" dirty="0">
                          <a:effectLst/>
                          <a:latin typeface="Arial Narrow" panose="020B0606020202030204" pitchFamily="34" charset="0"/>
                        </a:rPr>
                        <a:t>2310742: MEJORAMIENTO DE LAS REDES AGUA Y DESAGUE DE LA AMPLIACION CIUDAD NUEVA, DISTRITO DE CIUDAD NUEVA - TACNA - TACNA</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PE" sz="900" u="none" strike="noStrike" dirty="0">
                          <a:effectLst/>
                          <a:latin typeface="Arial Narrow" panose="020B0606020202030204" pitchFamily="34" charset="0"/>
                        </a:rPr>
                        <a:t>     12,603,090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587406"/>
                  </a:ext>
                </a:extLst>
              </a:tr>
              <a:tr h="111947">
                <a:tc>
                  <a:txBody>
                    <a:bodyPr/>
                    <a:lstStyle/>
                    <a:p>
                      <a:pPr algn="l" fontAlgn="b"/>
                      <a:r>
                        <a:rPr lang="es-ES" sz="900" u="none" strike="noStrike" dirty="0">
                          <a:effectLst/>
                          <a:latin typeface="Arial Narrow" panose="020B0606020202030204" pitchFamily="34" charset="0"/>
                        </a:rPr>
                        <a:t>2473288: MEJORAMIENTO Y AMPLIACION DEL SERVICIO DE AGUA POTABLE MEDIANTE LA INSTALACION DE MICROMEDIDORES EN EL DISTRITO DE LOCUMBA-PROVINCIA JORGE BASADRE Y EN LOS DISTRITOS DE TACNA Y PACHIA DE LA PROVINCIA DE TACNA - DEPARTAMENTO DE TACNA</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PE" sz="900" u="none" strike="noStrike" dirty="0">
                          <a:effectLst/>
                          <a:latin typeface="Arial Narrow" panose="020B0606020202030204" pitchFamily="34" charset="0"/>
                        </a:rPr>
                        <a:t>     12,345,913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3716466"/>
                  </a:ext>
                </a:extLst>
              </a:tr>
              <a:tr h="111947">
                <a:tc>
                  <a:txBody>
                    <a:bodyPr/>
                    <a:lstStyle/>
                    <a:p>
                      <a:pPr algn="l" fontAlgn="b"/>
                      <a:r>
                        <a:rPr lang="es-ES" sz="900" u="none" strike="noStrike" dirty="0">
                          <a:effectLst/>
                          <a:latin typeface="Arial Narrow" panose="020B0606020202030204" pitchFamily="34" charset="0"/>
                        </a:rPr>
                        <a:t>2471530: REPARACION DE COLECTOR PRIMARIO Y CONEXIONES DOMICILIARIAS; CONSTRUCCION DE COLECTOR PRIMARIO Y COLECTOR SECUNDARIO; EN EL(LA) SERVICIO DE ALCANTARILLADO DISTRITO DE TACNA, PROVINCIA TACNA, DEPARTAMENTO TACNA</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PE" sz="900" u="none" strike="noStrike">
                          <a:effectLst/>
                          <a:latin typeface="Arial Narrow" panose="020B0606020202030204" pitchFamily="34" charset="0"/>
                        </a:rPr>
                        <a:t>     11,547,502 </a:t>
                      </a:r>
                      <a:endParaRPr lang="es-PE"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2616006"/>
                  </a:ext>
                </a:extLst>
              </a:tr>
              <a:tr h="111947">
                <a:tc>
                  <a:txBody>
                    <a:bodyPr/>
                    <a:lstStyle/>
                    <a:p>
                      <a:pPr algn="l" fontAlgn="b"/>
                      <a:r>
                        <a:rPr lang="es-ES" sz="900" u="none" strike="noStrike">
                          <a:effectLst/>
                          <a:latin typeface="Arial Narrow" panose="020B0606020202030204" pitchFamily="34" charset="0"/>
                        </a:rPr>
                        <a:t>2466053: RENOVACION DE COLECTOR PRIMARIO, COLECTOR SECUNDARIO Y CONEXIONES DOMICILIARIAS; EN EL(LA) SERVICIOS DE ALCANTARILLADO DISTRITO DE TACNA, PROVINCIA TACNA, DEPARTAMENTO TACNA</a:t>
                      </a:r>
                      <a:endParaRPr lang="es-ES"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PE" sz="900" u="none" strike="noStrike" dirty="0">
                          <a:effectLst/>
                          <a:latin typeface="Arial Narrow" panose="020B0606020202030204" pitchFamily="34" charset="0"/>
                        </a:rPr>
                        <a:t>       6,642,781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9802584"/>
                  </a:ext>
                </a:extLst>
              </a:tr>
              <a:tr h="111947">
                <a:tc>
                  <a:txBody>
                    <a:bodyPr/>
                    <a:lstStyle/>
                    <a:p>
                      <a:pPr algn="l" fontAlgn="b"/>
                      <a:r>
                        <a:rPr lang="es-ES" sz="900" u="none" strike="noStrike">
                          <a:effectLst/>
                          <a:latin typeface="Arial Narrow" panose="020B0606020202030204" pitchFamily="34" charset="0"/>
                        </a:rPr>
                        <a:t>2489095: AMPLIACION DEL RESERVORIO DE AGUA POTABLE-R7 UBICADO EN LA PLANTA DE ALTO LIMA, DISTRITO DE TACNA - PROVINCIA DE TACNA - DEPARTAMENTO DE TACNA</a:t>
                      </a:r>
                      <a:endParaRPr lang="es-ES" sz="900" b="0" i="0" u="none" strike="noStrike">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PE" sz="900" u="none" strike="noStrike" dirty="0">
                          <a:effectLst/>
                          <a:latin typeface="Arial Narrow" panose="020B0606020202030204" pitchFamily="34" charset="0"/>
                        </a:rPr>
                        <a:t>       4,289,428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181961"/>
                  </a:ext>
                </a:extLst>
              </a:tr>
              <a:tr h="111947">
                <a:tc>
                  <a:txBody>
                    <a:bodyPr/>
                    <a:lstStyle/>
                    <a:p>
                      <a:pPr algn="l" fontAlgn="b"/>
                      <a:r>
                        <a:rPr lang="es-ES" sz="900" u="none" strike="noStrike" dirty="0">
                          <a:effectLst/>
                          <a:latin typeface="Arial Narrow" panose="020B0606020202030204" pitchFamily="34" charset="0"/>
                        </a:rPr>
                        <a:t>2336712: REHABILITACION DE LA CAPACIDAD DE PRESTACION DEL SERVICIO DE AGUA POTABLE Y ALCANTARILLADO EN EL PARQUE INDUSTRIAL DE TACNA, DISTRITO DE TACNA - TACNA - TACNA.</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PE" sz="900" u="none" strike="noStrike" dirty="0">
                          <a:effectLst/>
                          <a:latin typeface="Arial Narrow" panose="020B0606020202030204" pitchFamily="34" charset="0"/>
                        </a:rPr>
                        <a:t>       4,267,378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678195"/>
                  </a:ext>
                </a:extLst>
              </a:tr>
              <a:tr h="111947">
                <a:tc>
                  <a:txBody>
                    <a:bodyPr/>
                    <a:lstStyle/>
                    <a:p>
                      <a:pPr algn="l" fontAlgn="b"/>
                      <a:r>
                        <a:rPr lang="es-ES" sz="900" u="none" strike="noStrike" dirty="0">
                          <a:effectLst/>
                          <a:latin typeface="Arial Narrow" panose="020B0606020202030204" pitchFamily="34" charset="0"/>
                        </a:rPr>
                        <a:t>2167693: REHABILITACION DE LA CAPACIDAD DE PRESTACION DEL SERVICIO DE AGUA POTABLE Y ALCANTARILLADO EN LA JUNTA VECINAL PARA GRANDE DISTRITO TACNA - TACNA - TACNA</a:t>
                      </a:r>
                      <a:endParaRPr lang="es-ES"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PE" sz="900" u="none" strike="noStrike" dirty="0">
                          <a:effectLst/>
                          <a:latin typeface="Arial Narrow" panose="020B0606020202030204" pitchFamily="34" charset="0"/>
                        </a:rPr>
                        <a:t>       4,257,003 </a:t>
                      </a:r>
                      <a:endParaRPr lang="es-PE" sz="900" b="0" i="0" u="none" strike="noStrike" dirty="0">
                        <a:solidFill>
                          <a:srgbClr val="000000"/>
                        </a:solidFill>
                        <a:effectLst/>
                        <a:latin typeface="Arial Narrow" panose="020B0606020202030204" pitchFamily="34" charset="0"/>
                      </a:endParaRPr>
                    </a:p>
                  </a:txBody>
                  <a:tcPr marL="5597" marR="5597" marT="559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3231185"/>
                  </a:ext>
                </a:extLst>
              </a:tr>
            </a:tbl>
          </a:graphicData>
        </a:graphic>
      </p:graphicFrame>
      <p:sp>
        <p:nvSpPr>
          <p:cNvPr id="22" name="Rectangle: Rounded Corners 44">
            <a:extLst>
              <a:ext uri="{FF2B5EF4-FFF2-40B4-BE49-F238E27FC236}">
                <a16:creationId xmlns:a16="http://schemas.microsoft.com/office/drawing/2014/main" id="{AD378E0D-4752-A240-B89F-38EDDE4ED13F}"/>
              </a:ext>
            </a:extLst>
          </p:cNvPr>
          <p:cNvSpPr/>
          <p:nvPr/>
        </p:nvSpPr>
        <p:spPr>
          <a:xfrm>
            <a:off x="7008573" y="5000131"/>
            <a:ext cx="4584182" cy="857005"/>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ES" sz="1800" b="1" dirty="0">
                <a:solidFill>
                  <a:schemeClr val="tx1"/>
                </a:solidFill>
                <a:latin typeface="Calibri" panose="020F0502020204030204" pitchFamily="34" charset="0"/>
                <a:cs typeface="Calibri" panose="020F0502020204030204" pitchFamily="34" charset="0"/>
              </a:rPr>
              <a:t>Monto de principales proyectos: S/55,953,095</a:t>
            </a:r>
          </a:p>
        </p:txBody>
      </p:sp>
      <p:sp>
        <p:nvSpPr>
          <p:cNvPr id="23" name="Rectángulo 22">
            <a:extLst>
              <a:ext uri="{FF2B5EF4-FFF2-40B4-BE49-F238E27FC236}">
                <a16:creationId xmlns:a16="http://schemas.microsoft.com/office/drawing/2014/main" id="{3452B185-7619-D644-B9BC-3625DF955E8F}"/>
              </a:ext>
            </a:extLst>
          </p:cNvPr>
          <p:cNvSpPr/>
          <p:nvPr/>
        </p:nvSpPr>
        <p:spPr>
          <a:xfrm>
            <a:off x="6912330" y="1138907"/>
            <a:ext cx="3262432" cy="369332"/>
          </a:xfrm>
          <a:prstGeom prst="rect">
            <a:avLst/>
          </a:prstGeom>
        </p:spPr>
        <p:txBody>
          <a:bodyPr wrap="none">
            <a:spAutoFit/>
          </a:bodyPr>
          <a:lstStyle/>
          <a:p>
            <a:r>
              <a:rPr lang="es-PE" sz="1800" dirty="0">
                <a:latin typeface="Calibri" panose="020F0502020204030204" pitchFamily="34" charset="0"/>
                <a:cs typeface="Calibri" panose="020F0502020204030204" pitchFamily="34" charset="0"/>
              </a:rPr>
              <a:t>Listado de proyectos principales:</a:t>
            </a:r>
          </a:p>
        </p:txBody>
      </p:sp>
    </p:spTree>
    <p:extLst>
      <p:ext uri="{BB962C8B-B14F-4D97-AF65-F5344CB8AC3E}">
        <p14:creationId xmlns:p14="http://schemas.microsoft.com/office/powerpoint/2010/main" val="2677582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2795F4B-F619-40D3-BAB9-5CEF478053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57151"/>
            <a:ext cx="4808518" cy="6743700"/>
          </a:xfrm>
          <a:prstGeom prst="rect">
            <a:avLst/>
          </a:prstGeom>
        </p:spPr>
      </p:pic>
      <p:sp>
        <p:nvSpPr>
          <p:cNvPr id="9" name="Rectángulo 8">
            <a:extLst>
              <a:ext uri="{FF2B5EF4-FFF2-40B4-BE49-F238E27FC236}">
                <a16:creationId xmlns:a16="http://schemas.microsoft.com/office/drawing/2014/main" id="{5DD0D9C9-2E33-4957-A920-AABFA9CF80F2}"/>
              </a:ext>
            </a:extLst>
          </p:cNvPr>
          <p:cNvSpPr/>
          <p:nvPr/>
        </p:nvSpPr>
        <p:spPr>
          <a:xfrm>
            <a:off x="1902376" y="57150"/>
            <a:ext cx="3344873" cy="6743700"/>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CuadroTexto 6">
            <a:extLst>
              <a:ext uri="{FF2B5EF4-FFF2-40B4-BE49-F238E27FC236}">
                <a16:creationId xmlns:a16="http://schemas.microsoft.com/office/drawing/2014/main" id="{F83B843E-58E1-9041-B0EE-CB6191FAB698}"/>
              </a:ext>
            </a:extLst>
          </p:cNvPr>
          <p:cNvSpPr txBox="1"/>
          <p:nvPr/>
        </p:nvSpPr>
        <p:spPr>
          <a:xfrm>
            <a:off x="5406187" y="2294611"/>
            <a:ext cx="1354858" cy="2862322"/>
          </a:xfrm>
          <a:prstGeom prst="rect">
            <a:avLst/>
          </a:prstGeom>
          <a:noFill/>
        </p:spPr>
        <p:txBody>
          <a:bodyPr wrap="none" rtlCol="0">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0" dirty="0">
                <a:solidFill>
                  <a:srgbClr val="0E4776"/>
                </a:solidFill>
                <a:latin typeface="Calibri"/>
              </a:rPr>
              <a:t>5</a:t>
            </a:r>
            <a:endParaRPr kumimoji="0" lang="es-PE" sz="18000" i="0" u="none" strike="noStrike" kern="1200" cap="none" spc="0" normalizeH="0" baseline="0" noProof="0" dirty="0">
              <a:ln>
                <a:noFill/>
              </a:ln>
              <a:solidFill>
                <a:srgbClr val="0E4776"/>
              </a:solidFill>
              <a:effectLst/>
              <a:uLnTx/>
              <a:uFillTx/>
              <a:latin typeface="Calibri"/>
            </a:endParaRPr>
          </a:p>
        </p:txBody>
      </p:sp>
      <p:sp>
        <p:nvSpPr>
          <p:cNvPr id="11" name="Google Shape;649;g13225a680c2_4_98">
            <a:extLst>
              <a:ext uri="{FF2B5EF4-FFF2-40B4-BE49-F238E27FC236}">
                <a16:creationId xmlns:a16="http://schemas.microsoft.com/office/drawing/2014/main" id="{BD5ECB4E-A8B7-674A-94B0-C7068D72981F}"/>
              </a:ext>
            </a:extLst>
          </p:cNvPr>
          <p:cNvSpPr txBox="1"/>
          <p:nvPr/>
        </p:nvSpPr>
        <p:spPr>
          <a:xfrm>
            <a:off x="6774849" y="3080731"/>
            <a:ext cx="5397338" cy="914492"/>
          </a:xfrm>
          <a:prstGeom prst="rect">
            <a:avLst/>
          </a:prstGeom>
          <a:noFill/>
          <a:ln>
            <a:noFill/>
          </a:ln>
        </p:spPr>
        <p:txBody>
          <a:bodyPr spcFirstLastPara="1" wrap="square" lIns="91425" tIns="45700" rIns="91425" bIns="45700" anchor="t" anchorCtr="0">
            <a:noAutofit/>
          </a:bodyPr>
          <a:lstStyle/>
          <a:p>
            <a:pPr lvl="0">
              <a:lnSpc>
                <a:spcPct val="92592"/>
              </a:lnSpc>
              <a:buSzPts val="5400"/>
            </a:pPr>
            <a:r>
              <a:rPr lang="es-PE" sz="4400" dirty="0">
                <a:solidFill>
                  <a:srgbClr val="0E4776"/>
                </a:solidFill>
                <a:latin typeface="Calibri"/>
                <a:ea typeface="Calibri"/>
                <a:cs typeface="Calibri"/>
                <a:sym typeface="Calibri"/>
              </a:rPr>
              <a:t>Buen gobierno corporativo</a:t>
            </a:r>
          </a:p>
        </p:txBody>
      </p:sp>
      <p:sp>
        <p:nvSpPr>
          <p:cNvPr id="12" name="Google Shape;650;g13225a680c2_4_98">
            <a:extLst>
              <a:ext uri="{FF2B5EF4-FFF2-40B4-BE49-F238E27FC236}">
                <a16:creationId xmlns:a16="http://schemas.microsoft.com/office/drawing/2014/main" id="{8737A49E-3B6A-BA49-B400-04DFC55F1174}"/>
              </a:ext>
            </a:extLst>
          </p:cNvPr>
          <p:cNvSpPr/>
          <p:nvPr/>
        </p:nvSpPr>
        <p:spPr>
          <a:xfrm>
            <a:off x="6861897" y="4413603"/>
            <a:ext cx="5262600" cy="3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38669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1410D70-5D54-427D-89FF-C85A6DDF34F1}"/>
              </a:ext>
            </a:extLst>
          </p:cNvPr>
          <p:cNvSpPr txBox="1"/>
          <p:nvPr/>
        </p:nvSpPr>
        <p:spPr>
          <a:xfrm>
            <a:off x="3039204" y="4205229"/>
            <a:ext cx="1988045" cy="369332"/>
          </a:xfrm>
          <a:prstGeom prst="rect">
            <a:avLst/>
          </a:prstGeom>
          <a:noFill/>
        </p:spPr>
        <p:txBody>
          <a:bodyPr wrap="none" rtlCol="0">
            <a:spAutoFit/>
          </a:bodyPr>
          <a:lstStyle/>
          <a:p>
            <a:pPr algn="ctr"/>
            <a:r>
              <a:rPr lang="es-PE" sz="1800" dirty="0">
                <a:latin typeface="Calibri" panose="020F0502020204030204" pitchFamily="34" charset="0"/>
                <a:cs typeface="Calibri" panose="020F0502020204030204" pitchFamily="34" charset="0"/>
              </a:rPr>
              <a:t>--- Hasta el 2021 ---</a:t>
            </a:r>
          </a:p>
        </p:txBody>
      </p:sp>
      <p:sp>
        <p:nvSpPr>
          <p:cNvPr id="9" name="CuadroTexto 8">
            <a:extLst>
              <a:ext uri="{FF2B5EF4-FFF2-40B4-BE49-F238E27FC236}">
                <a16:creationId xmlns:a16="http://schemas.microsoft.com/office/drawing/2014/main" id="{FD494081-C2AD-4EA0-A392-6B236AC1BF55}"/>
              </a:ext>
            </a:extLst>
          </p:cNvPr>
          <p:cNvSpPr txBox="1"/>
          <p:nvPr/>
        </p:nvSpPr>
        <p:spPr>
          <a:xfrm>
            <a:off x="263517" y="6510934"/>
            <a:ext cx="10515599" cy="215444"/>
          </a:xfrm>
          <a:prstGeom prst="rect">
            <a:avLst/>
          </a:prstGeom>
          <a:noFill/>
        </p:spPr>
        <p:txBody>
          <a:bodyPr wrap="square" rtlCol="0">
            <a:spAutoFit/>
          </a:bodyPr>
          <a:lstStyle/>
          <a:p>
            <a:r>
              <a:rPr lang="es-ES" sz="800" i="1" dirty="0">
                <a:solidFill>
                  <a:srgbClr val="404040"/>
                </a:solidFill>
                <a:latin typeface="Calibri" panose="020F0502020204030204" pitchFamily="34" charset="0"/>
                <a:cs typeface="Calibri" panose="020F0502020204030204" pitchFamily="34" charset="0"/>
              </a:rPr>
              <a:t>* A</a:t>
            </a:r>
            <a:r>
              <a:rPr lang="es-ES" sz="800" b="0" i="1" dirty="0">
                <a:solidFill>
                  <a:srgbClr val="404040"/>
                </a:solidFill>
                <a:effectLst/>
                <a:latin typeface="Calibri" panose="020F0502020204030204" pitchFamily="34" charset="0"/>
                <a:cs typeface="Calibri" panose="020F0502020204030204" pitchFamily="34" charset="0"/>
              </a:rPr>
              <a:t>probado, entre otros indicadores, en el nuevo “Sistema de Indicadores e Índices de la Gestión</a:t>
            </a:r>
            <a:r>
              <a:rPr lang="es-ES" sz="800" i="1" dirty="0">
                <a:solidFill>
                  <a:srgbClr val="404040"/>
                </a:solidFill>
                <a:latin typeface="Calibri" panose="020F0502020204030204" pitchFamily="34" charset="0"/>
                <a:cs typeface="Calibri" panose="020F0502020204030204" pitchFamily="34" charset="0"/>
              </a:rPr>
              <a:t> </a:t>
            </a:r>
            <a:r>
              <a:rPr lang="es-ES" sz="800" b="0" i="1" dirty="0">
                <a:solidFill>
                  <a:srgbClr val="404040"/>
                </a:solidFill>
                <a:effectLst/>
                <a:latin typeface="Calibri" panose="020F0502020204030204" pitchFamily="34" charset="0"/>
                <a:cs typeface="Calibri" panose="020F0502020204030204" pitchFamily="34" charset="0"/>
              </a:rPr>
              <a:t>de los Prestadores de los Servicios de los Servicios de Saneamiento” 29, en noviembre de 2021.</a:t>
            </a:r>
            <a:r>
              <a:rPr lang="es-ES" sz="800" i="1" dirty="0">
                <a:latin typeface="Calibri" panose="020F0502020204030204" pitchFamily="34" charset="0"/>
                <a:cs typeface="Calibri" panose="020F0502020204030204" pitchFamily="34" charset="0"/>
              </a:rPr>
              <a:t> </a:t>
            </a:r>
            <a:endParaRPr lang="es-PE" sz="800" i="1" dirty="0">
              <a:latin typeface="Calibri" panose="020F0502020204030204" pitchFamily="34" charset="0"/>
              <a:cs typeface="Calibri" panose="020F0502020204030204" pitchFamily="34" charset="0"/>
            </a:endParaRPr>
          </a:p>
        </p:txBody>
      </p:sp>
      <p:sp>
        <p:nvSpPr>
          <p:cNvPr id="10" name="Google Shape;578;p18">
            <a:extLst>
              <a:ext uri="{FF2B5EF4-FFF2-40B4-BE49-F238E27FC236}">
                <a16:creationId xmlns:a16="http://schemas.microsoft.com/office/drawing/2014/main" id="{CA475A0E-523A-48B5-B3DE-C622EECCABD1}"/>
              </a:ext>
            </a:extLst>
          </p:cNvPr>
          <p:cNvSpPr txBox="1"/>
          <p:nvPr/>
        </p:nvSpPr>
        <p:spPr>
          <a:xfrm>
            <a:off x="326160" y="450224"/>
            <a:ext cx="592668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3200" b="1" dirty="0">
                <a:solidFill>
                  <a:srgbClr val="076EC8"/>
                </a:solidFill>
                <a:latin typeface="Calibri"/>
                <a:cs typeface="Calibri"/>
                <a:sym typeface="Calibri"/>
              </a:rPr>
              <a:t>Gobernanza </a:t>
            </a:r>
            <a:r>
              <a:rPr lang="es-MX" sz="3200" b="1">
                <a:solidFill>
                  <a:srgbClr val="076EC8"/>
                </a:solidFill>
                <a:latin typeface="Calibri"/>
                <a:cs typeface="Calibri"/>
                <a:sym typeface="Calibri"/>
              </a:rPr>
              <a:t>y gobernabilidad</a:t>
            </a:r>
            <a:endParaRPr kumimoji="0" lang="es-MX"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Rectángulo: esquinas redondeadas 10">
            <a:extLst>
              <a:ext uri="{FF2B5EF4-FFF2-40B4-BE49-F238E27FC236}">
                <a16:creationId xmlns:a16="http://schemas.microsoft.com/office/drawing/2014/main" id="{653A544E-2B5B-4AB9-AF8B-343536A63467}"/>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7EF90EC4-CDB9-4D65-89DF-1C27EB6E73D9}"/>
              </a:ext>
            </a:extLst>
          </p:cNvPr>
          <p:cNvSpPr txBox="1"/>
          <p:nvPr/>
        </p:nvSpPr>
        <p:spPr>
          <a:xfrm>
            <a:off x="388296" y="1372540"/>
            <a:ext cx="10266043" cy="1816266"/>
          </a:xfrm>
          <a:prstGeom prst="rect">
            <a:avLst/>
          </a:prstGeom>
          <a:noFill/>
        </p:spPr>
        <p:txBody>
          <a:bodyPr wrap="square" rtlCol="0">
            <a:spAutoFit/>
          </a:bodyPr>
          <a:lstStyle/>
          <a:p>
            <a:r>
              <a:rPr lang="es-ES" sz="1800" dirty="0">
                <a:latin typeface="Calibri" panose="020F0502020204030204" pitchFamily="34" charset="0"/>
                <a:cs typeface="Calibri" panose="020F0502020204030204" pitchFamily="34" charset="0"/>
              </a:rPr>
              <a:t>Implica la existencia de la correcta asignación de derechos, poderes y responsabilidades entre los propietarios y sus representantes, los accionistas y sus representantes, el órgano de administración y gestión y sus miembros, y la gerencia de los prestadores, así como el ejercicio adecuado de los derechos de propiedad y de administración de los prestadores.</a:t>
            </a:r>
          </a:p>
          <a:p>
            <a:r>
              <a:rPr lang="es-ES" sz="1800" dirty="0">
                <a:latin typeface="Calibri" panose="020F0502020204030204" pitchFamily="34" charset="0"/>
                <a:cs typeface="Calibri" panose="020F0502020204030204" pitchFamily="34" charset="0"/>
              </a:rPr>
              <a:t>La medición del buen gobierno corporativo en las empresas prestadoras se realiza anualmente en los benchmarking regulatorios, a través de los siguientes indicadores:</a:t>
            </a:r>
            <a:endParaRPr lang="es-PE" sz="1800" dirty="0">
              <a:latin typeface="Calibri" panose="020F0502020204030204" pitchFamily="34" charset="0"/>
              <a:cs typeface="Calibri" panose="020F0502020204030204" pitchFamily="34" charset="0"/>
            </a:endParaRPr>
          </a:p>
        </p:txBody>
      </p:sp>
      <p:sp>
        <p:nvSpPr>
          <p:cNvPr id="13" name="Rectangle: Rounded Corners 44">
            <a:extLst>
              <a:ext uri="{FF2B5EF4-FFF2-40B4-BE49-F238E27FC236}">
                <a16:creationId xmlns:a16="http://schemas.microsoft.com/office/drawing/2014/main" id="{1D5865AE-325C-4710-BC2E-C24F5CC717D0}"/>
              </a:ext>
            </a:extLst>
          </p:cNvPr>
          <p:cNvSpPr/>
          <p:nvPr/>
        </p:nvSpPr>
        <p:spPr>
          <a:xfrm>
            <a:off x="1960778" y="3706355"/>
            <a:ext cx="8095726" cy="354998"/>
          </a:xfrm>
          <a:prstGeom prst="roundRect">
            <a:avLst>
              <a:gd name="adj" fmla="val 9048"/>
            </a:avLst>
          </a:prstGeom>
          <a:solidFill>
            <a:srgbClr val="066EC8"/>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400" b="1" dirty="0">
                <a:solidFill>
                  <a:schemeClr val="bg1"/>
                </a:solidFill>
                <a:latin typeface="Calibri" panose="020F0502020204030204" pitchFamily="34" charset="0"/>
                <a:cs typeface="Calibri" panose="020F0502020204030204" pitchFamily="34" charset="0"/>
              </a:rPr>
              <a:t>Benchmarking</a:t>
            </a:r>
            <a:endParaRPr lang="es-PE" sz="1400" b="1" dirty="0">
              <a:solidFill>
                <a:schemeClr val="bg1"/>
              </a:solidFill>
              <a:latin typeface="Calibri" panose="020F0502020204030204" pitchFamily="34" charset="0"/>
              <a:cs typeface="Calibri" panose="020F0502020204030204" pitchFamily="34" charset="0"/>
            </a:endParaRPr>
          </a:p>
        </p:txBody>
      </p:sp>
      <p:sp>
        <p:nvSpPr>
          <p:cNvPr id="14" name="Rectangle: Rounded Corners 44">
            <a:extLst>
              <a:ext uri="{FF2B5EF4-FFF2-40B4-BE49-F238E27FC236}">
                <a16:creationId xmlns:a16="http://schemas.microsoft.com/office/drawing/2014/main" id="{B04A8DB4-08BC-4F3A-9B76-09F267A94FDA}"/>
              </a:ext>
            </a:extLst>
          </p:cNvPr>
          <p:cNvSpPr/>
          <p:nvPr/>
        </p:nvSpPr>
        <p:spPr>
          <a:xfrm>
            <a:off x="2316539" y="4642711"/>
            <a:ext cx="3433377" cy="989805"/>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Código de Buen Gobierno Corporativo (ICBGC)</a:t>
            </a:r>
            <a:endParaRPr lang="es-PE" sz="1600" b="1" dirty="0">
              <a:latin typeface="Calibri" panose="020F0502020204030204" pitchFamily="34" charset="0"/>
              <a:cs typeface="Calibri" panose="020F0502020204030204" pitchFamily="34" charset="0"/>
            </a:endParaRPr>
          </a:p>
        </p:txBody>
      </p:sp>
      <p:sp>
        <p:nvSpPr>
          <p:cNvPr id="15" name="CuadroTexto 14">
            <a:extLst>
              <a:ext uri="{FF2B5EF4-FFF2-40B4-BE49-F238E27FC236}">
                <a16:creationId xmlns:a16="http://schemas.microsoft.com/office/drawing/2014/main" id="{01141AA2-E7C8-4F37-BB5C-D1116A1A779F}"/>
              </a:ext>
            </a:extLst>
          </p:cNvPr>
          <p:cNvSpPr txBox="1"/>
          <p:nvPr/>
        </p:nvSpPr>
        <p:spPr>
          <a:xfrm>
            <a:off x="7023417" y="4205229"/>
            <a:ext cx="2401619" cy="369332"/>
          </a:xfrm>
          <a:prstGeom prst="rect">
            <a:avLst/>
          </a:prstGeom>
          <a:noFill/>
        </p:spPr>
        <p:txBody>
          <a:bodyPr wrap="none" rtlCol="0">
            <a:spAutoFit/>
          </a:bodyPr>
          <a:lstStyle/>
          <a:p>
            <a:pPr algn="ctr"/>
            <a:r>
              <a:rPr lang="es-PE" sz="1800" dirty="0">
                <a:latin typeface="Calibri" panose="020F0502020204030204" pitchFamily="34" charset="0"/>
                <a:cs typeface="Calibri" panose="020F0502020204030204" pitchFamily="34" charset="0"/>
              </a:rPr>
              <a:t>--- A partir del 2022* ---</a:t>
            </a:r>
          </a:p>
        </p:txBody>
      </p:sp>
      <p:sp>
        <p:nvSpPr>
          <p:cNvPr id="16" name="Rectangle: Rounded Corners 44">
            <a:extLst>
              <a:ext uri="{FF2B5EF4-FFF2-40B4-BE49-F238E27FC236}">
                <a16:creationId xmlns:a16="http://schemas.microsoft.com/office/drawing/2014/main" id="{31CD6846-4D0A-4380-B4C3-480007B58C6B}"/>
              </a:ext>
            </a:extLst>
          </p:cNvPr>
          <p:cNvSpPr/>
          <p:nvPr/>
        </p:nvSpPr>
        <p:spPr>
          <a:xfrm>
            <a:off x="6507539" y="4642711"/>
            <a:ext cx="3433377" cy="989805"/>
          </a:xfrm>
          <a:prstGeom prst="roundRect">
            <a:avLst>
              <a:gd name="adj" fmla="val 9048"/>
            </a:avLst>
          </a:prstGeom>
          <a:solidFill>
            <a:srgbClr val="4AA204"/>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solidFill>
                  <a:schemeClr val="bg1"/>
                </a:solidFill>
                <a:latin typeface="Calibri" panose="020F0502020204030204" pitchFamily="34" charset="0"/>
                <a:cs typeface="Calibri" panose="020F0502020204030204" pitchFamily="34" charset="0"/>
              </a:rPr>
              <a:t>Indicador de Buen Gobierno Corporativo de las EP</a:t>
            </a:r>
            <a:endParaRPr lang="es-PE" sz="1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167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Google Shape;578;p18">
            <a:extLst>
              <a:ext uri="{FF2B5EF4-FFF2-40B4-BE49-F238E27FC236}">
                <a16:creationId xmlns:a16="http://schemas.microsoft.com/office/drawing/2014/main" id="{CA475A0E-523A-48B5-B3DE-C622EECCABD1}"/>
              </a:ext>
            </a:extLst>
          </p:cNvPr>
          <p:cNvSpPr txBox="1"/>
          <p:nvPr/>
        </p:nvSpPr>
        <p:spPr>
          <a:xfrm>
            <a:off x="326160" y="348624"/>
            <a:ext cx="9614756" cy="1077178"/>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Indicador de Bueno Gobierno Corporativo (BGC) </a:t>
            </a:r>
          </a:p>
          <a:p>
            <a:pPr lvl="0">
              <a:defRPr/>
            </a:pPr>
            <a:r>
              <a:rPr lang="es-ES" sz="3200" b="1" dirty="0">
                <a:solidFill>
                  <a:srgbClr val="076EC8"/>
                </a:solidFill>
                <a:latin typeface="Calibri"/>
                <a:cs typeface="Calibri"/>
                <a:sym typeface="Calibri"/>
              </a:rPr>
              <a:t>por tamaño de Empresa Prestadora*</a:t>
            </a:r>
          </a:p>
        </p:txBody>
      </p:sp>
      <p:sp>
        <p:nvSpPr>
          <p:cNvPr id="11" name="Rectángulo: esquinas redondeadas 10">
            <a:extLst>
              <a:ext uri="{FF2B5EF4-FFF2-40B4-BE49-F238E27FC236}">
                <a16:creationId xmlns:a16="http://schemas.microsoft.com/office/drawing/2014/main" id="{653A544E-2B5B-4AB9-AF8B-343536A63467}"/>
              </a:ext>
            </a:extLst>
          </p:cNvPr>
          <p:cNvSpPr/>
          <p:nvPr/>
        </p:nvSpPr>
        <p:spPr>
          <a:xfrm rot="5400000">
            <a:off x="595824" y="13065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Gráfico 13">
            <a:extLst>
              <a:ext uri="{FF2B5EF4-FFF2-40B4-BE49-F238E27FC236}">
                <a16:creationId xmlns:a16="http://schemas.microsoft.com/office/drawing/2014/main" id="{DA417AEA-D432-964C-9372-1D38EA06E10B}"/>
              </a:ext>
            </a:extLst>
          </p:cNvPr>
          <p:cNvGraphicFramePr>
            <a:graphicFrameLocks/>
          </p:cNvGraphicFramePr>
          <p:nvPr>
            <p:extLst>
              <p:ext uri="{D42A27DB-BD31-4B8C-83A1-F6EECF244321}">
                <p14:modId xmlns:p14="http://schemas.microsoft.com/office/powerpoint/2010/main" val="4159861691"/>
              </p:ext>
            </p:extLst>
          </p:nvPr>
        </p:nvGraphicFramePr>
        <p:xfrm>
          <a:off x="352934" y="1590145"/>
          <a:ext cx="5218804" cy="45820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áfico 14">
            <a:extLst>
              <a:ext uri="{FF2B5EF4-FFF2-40B4-BE49-F238E27FC236}">
                <a16:creationId xmlns:a16="http://schemas.microsoft.com/office/drawing/2014/main" id="{B756815F-DF4B-914A-A83B-CF155B29B113}"/>
              </a:ext>
            </a:extLst>
          </p:cNvPr>
          <p:cNvGraphicFramePr>
            <a:graphicFrameLocks/>
          </p:cNvGraphicFramePr>
          <p:nvPr>
            <p:extLst>
              <p:ext uri="{D42A27DB-BD31-4B8C-83A1-F6EECF244321}">
                <p14:modId xmlns:p14="http://schemas.microsoft.com/office/powerpoint/2010/main" val="2016075149"/>
              </p:ext>
            </p:extLst>
          </p:nvPr>
        </p:nvGraphicFramePr>
        <p:xfrm>
          <a:off x="6389041" y="1587500"/>
          <a:ext cx="5117159" cy="4582098"/>
        </p:xfrm>
        <a:graphic>
          <a:graphicData uri="http://schemas.openxmlformats.org/drawingml/2006/chart">
            <c:chart xmlns:c="http://schemas.openxmlformats.org/drawingml/2006/chart" xmlns:r="http://schemas.openxmlformats.org/officeDocument/2006/relationships" r:id="rId3"/>
          </a:graphicData>
        </a:graphic>
      </p:graphicFrame>
      <p:sp>
        <p:nvSpPr>
          <p:cNvPr id="26" name="CuadroTexto 25">
            <a:extLst>
              <a:ext uri="{FF2B5EF4-FFF2-40B4-BE49-F238E27FC236}">
                <a16:creationId xmlns:a16="http://schemas.microsoft.com/office/drawing/2014/main" id="{76FD6730-2FF1-CA45-8844-3276DA334D21}"/>
              </a:ext>
            </a:extLst>
          </p:cNvPr>
          <p:cNvSpPr txBox="1"/>
          <p:nvPr/>
        </p:nvSpPr>
        <p:spPr>
          <a:xfrm>
            <a:off x="326160" y="6222173"/>
            <a:ext cx="9308778" cy="461665"/>
          </a:xfrm>
          <a:prstGeom prst="rect">
            <a:avLst/>
          </a:prstGeom>
          <a:noFill/>
        </p:spPr>
        <p:txBody>
          <a:bodyPr wrap="square" rtlCol="0">
            <a:spAutoFit/>
          </a:bodyPr>
          <a:lstStyle/>
          <a:p>
            <a:r>
              <a:rPr lang="es-PE" sz="800" dirty="0">
                <a:latin typeface="Calibri" panose="020F0502020204030204" pitchFamily="34" charset="0"/>
                <a:cs typeface="Calibri" panose="020F0502020204030204" pitchFamily="34" charset="0"/>
              </a:rPr>
              <a:t>*No se fiscaliza estos aspectos en </a:t>
            </a:r>
            <a:r>
              <a:rPr lang="es-PE" sz="800" dirty="0" err="1">
                <a:latin typeface="Calibri" panose="020F0502020204030204" pitchFamily="34" charset="0"/>
                <a:cs typeface="Calibri" panose="020F0502020204030204" pitchFamily="34" charset="0"/>
              </a:rPr>
              <a:t>Sedapal</a:t>
            </a:r>
            <a:r>
              <a:rPr lang="es-PE" sz="800" dirty="0">
                <a:latin typeface="Calibri" panose="020F0502020204030204" pitchFamily="34" charset="0"/>
                <a:cs typeface="Calibri" panose="020F0502020204030204" pitchFamily="34" charset="0"/>
              </a:rPr>
              <a:t> y Agua tumbes</a:t>
            </a:r>
          </a:p>
          <a:p>
            <a:r>
              <a:rPr lang="es-PE" sz="800" dirty="0">
                <a:latin typeface="Calibri" panose="020F0502020204030204" pitchFamily="34" charset="0"/>
                <a:cs typeface="Calibri" panose="020F0502020204030204" pitchFamily="34" charset="0"/>
              </a:rPr>
              <a:t>** Para el caso de EMSAPA YAULI S.R.L., AGUAS DEL ALTIPLANO S.R.L., EPS SIERRA CENTRAL S.R.L., EPS EMAQ S.R.L. y EMAPA –Y S.R.L. su puntaje es 0 debido a que no realizaron su transformación societaria, es decir, no pasaron de ser una S.R.L. a una Sociedad Anónima.</a:t>
            </a:r>
          </a:p>
        </p:txBody>
      </p:sp>
    </p:spTree>
    <p:extLst>
      <p:ext uri="{BB962C8B-B14F-4D97-AF65-F5344CB8AC3E}">
        <p14:creationId xmlns:p14="http://schemas.microsoft.com/office/powerpoint/2010/main" val="3921375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C6B753C-3BBC-4C77-AEED-A2293BFA4F4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57150"/>
            <a:ext cx="4559300" cy="6743700"/>
          </a:xfrm>
          <a:prstGeom prst="rect">
            <a:avLst/>
          </a:prstGeom>
        </p:spPr>
      </p:pic>
      <p:sp>
        <p:nvSpPr>
          <p:cNvPr id="10" name="CuadroTexto 6">
            <a:extLst>
              <a:ext uri="{FF2B5EF4-FFF2-40B4-BE49-F238E27FC236}">
                <a16:creationId xmlns:a16="http://schemas.microsoft.com/office/drawing/2014/main" id="{F83B843E-58E1-9041-B0EE-CB6191FAB698}"/>
              </a:ext>
            </a:extLst>
          </p:cNvPr>
          <p:cNvSpPr txBox="1"/>
          <p:nvPr/>
        </p:nvSpPr>
        <p:spPr>
          <a:xfrm>
            <a:off x="5406187" y="2294611"/>
            <a:ext cx="1354858" cy="2862322"/>
          </a:xfrm>
          <a:prstGeom prst="rect">
            <a:avLst/>
          </a:prstGeom>
          <a:noFill/>
        </p:spPr>
        <p:txBody>
          <a:bodyPr wrap="none" rtlCol="0">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0" dirty="0">
                <a:solidFill>
                  <a:srgbClr val="0E4776"/>
                </a:solidFill>
                <a:latin typeface="Calibri"/>
              </a:rPr>
              <a:t>6</a:t>
            </a:r>
            <a:endParaRPr kumimoji="0" lang="es-PE" sz="18000" i="0" u="none" strike="noStrike" kern="1200" cap="none" spc="0" normalizeH="0" baseline="0" noProof="0" dirty="0">
              <a:ln>
                <a:noFill/>
              </a:ln>
              <a:solidFill>
                <a:srgbClr val="0E4776"/>
              </a:solidFill>
              <a:effectLst/>
              <a:uLnTx/>
              <a:uFillTx/>
              <a:latin typeface="Calibri"/>
            </a:endParaRPr>
          </a:p>
        </p:txBody>
      </p:sp>
      <p:sp>
        <p:nvSpPr>
          <p:cNvPr id="11" name="Google Shape;649;g13225a680c2_4_98">
            <a:extLst>
              <a:ext uri="{FF2B5EF4-FFF2-40B4-BE49-F238E27FC236}">
                <a16:creationId xmlns:a16="http://schemas.microsoft.com/office/drawing/2014/main" id="{BD5ECB4E-A8B7-674A-94B0-C7068D72981F}"/>
              </a:ext>
            </a:extLst>
          </p:cNvPr>
          <p:cNvSpPr txBox="1"/>
          <p:nvPr/>
        </p:nvSpPr>
        <p:spPr>
          <a:xfrm>
            <a:off x="6774849" y="3080731"/>
            <a:ext cx="5397338" cy="914492"/>
          </a:xfrm>
          <a:prstGeom prst="rect">
            <a:avLst/>
          </a:prstGeom>
          <a:noFill/>
          <a:ln>
            <a:noFill/>
          </a:ln>
        </p:spPr>
        <p:txBody>
          <a:bodyPr spcFirstLastPara="1" wrap="square" lIns="91425" tIns="45700" rIns="91425" bIns="45700" anchor="t" anchorCtr="0">
            <a:noAutofit/>
          </a:bodyPr>
          <a:lstStyle/>
          <a:p>
            <a:pPr lvl="0">
              <a:lnSpc>
                <a:spcPct val="92592"/>
              </a:lnSpc>
              <a:buSzPts val="5400"/>
            </a:pPr>
            <a:r>
              <a:rPr lang="es-PE" sz="4400" dirty="0">
                <a:solidFill>
                  <a:srgbClr val="0E4776"/>
                </a:solidFill>
                <a:latin typeface="Calibri"/>
                <a:ea typeface="Calibri"/>
                <a:cs typeface="Calibri"/>
                <a:sym typeface="Calibri"/>
              </a:rPr>
              <a:t>¿Qué venimos implementando?</a:t>
            </a:r>
          </a:p>
        </p:txBody>
      </p:sp>
      <p:sp>
        <p:nvSpPr>
          <p:cNvPr id="12" name="Google Shape;650;g13225a680c2_4_98">
            <a:extLst>
              <a:ext uri="{FF2B5EF4-FFF2-40B4-BE49-F238E27FC236}">
                <a16:creationId xmlns:a16="http://schemas.microsoft.com/office/drawing/2014/main" id="{8737A49E-3B6A-BA49-B400-04DFC55F1174}"/>
              </a:ext>
            </a:extLst>
          </p:cNvPr>
          <p:cNvSpPr/>
          <p:nvPr/>
        </p:nvSpPr>
        <p:spPr>
          <a:xfrm>
            <a:off x="6861897" y="4413603"/>
            <a:ext cx="5262600" cy="3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15" name="Rectángulo 14">
            <a:extLst>
              <a:ext uri="{FF2B5EF4-FFF2-40B4-BE49-F238E27FC236}">
                <a16:creationId xmlns:a16="http://schemas.microsoft.com/office/drawing/2014/main" id="{FFDF0BFF-DFC8-41A4-AF6F-07A00CE6B347}"/>
              </a:ext>
            </a:extLst>
          </p:cNvPr>
          <p:cNvSpPr/>
          <p:nvPr/>
        </p:nvSpPr>
        <p:spPr>
          <a:xfrm>
            <a:off x="1902376" y="57150"/>
            <a:ext cx="3344873" cy="6743700"/>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55496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Google Shape;578;p18">
            <a:extLst>
              <a:ext uri="{FF2B5EF4-FFF2-40B4-BE49-F238E27FC236}">
                <a16:creationId xmlns:a16="http://schemas.microsoft.com/office/drawing/2014/main" id="{CA475A0E-523A-48B5-B3DE-C622EECCABD1}"/>
              </a:ext>
            </a:extLst>
          </p:cNvPr>
          <p:cNvSpPr txBox="1"/>
          <p:nvPr/>
        </p:nvSpPr>
        <p:spPr>
          <a:xfrm>
            <a:off x="326160" y="450224"/>
            <a:ext cx="592668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3200" b="1" dirty="0">
                <a:solidFill>
                  <a:srgbClr val="076EC8"/>
                </a:solidFill>
                <a:latin typeface="Calibri"/>
                <a:cs typeface="Calibri"/>
                <a:sym typeface="Calibri"/>
              </a:rPr>
              <a:t>Regulación</a:t>
            </a:r>
            <a:endParaRPr kumimoji="0" lang="es-MX"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Rectángulo: esquinas redondeadas 10">
            <a:extLst>
              <a:ext uri="{FF2B5EF4-FFF2-40B4-BE49-F238E27FC236}">
                <a16:creationId xmlns:a16="http://schemas.microsoft.com/office/drawing/2014/main" id="{653A544E-2B5B-4AB9-AF8B-343536A63467}"/>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44">
            <a:extLst>
              <a:ext uri="{FF2B5EF4-FFF2-40B4-BE49-F238E27FC236}">
                <a16:creationId xmlns:a16="http://schemas.microsoft.com/office/drawing/2014/main" id="{1D5865AE-325C-4710-BC2E-C24F5CC717D0}"/>
              </a:ext>
            </a:extLst>
          </p:cNvPr>
          <p:cNvSpPr/>
          <p:nvPr/>
        </p:nvSpPr>
        <p:spPr>
          <a:xfrm>
            <a:off x="388296" y="1610971"/>
            <a:ext cx="3724338" cy="1599964"/>
          </a:xfrm>
          <a:prstGeom prst="roundRect">
            <a:avLst>
              <a:gd name="adj" fmla="val 9048"/>
            </a:avLst>
          </a:prstGeom>
          <a:solidFill>
            <a:srgbClr val="066EC8"/>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2000" b="1" dirty="0">
                <a:solidFill>
                  <a:schemeClr val="bg1"/>
                </a:solidFill>
                <a:latin typeface="Calibri" panose="020F0502020204030204" pitchFamily="34" charset="0"/>
                <a:cs typeface="Calibri" panose="020F0502020204030204" pitchFamily="34" charset="0"/>
              </a:rPr>
              <a:t>Seguimiento de inversiones</a:t>
            </a:r>
            <a:endParaRPr lang="es-PE" sz="2000" b="1" dirty="0">
              <a:solidFill>
                <a:schemeClr val="bg1"/>
              </a:solidFill>
              <a:latin typeface="Calibri" panose="020F0502020204030204" pitchFamily="34" charset="0"/>
              <a:cs typeface="Calibri" panose="020F0502020204030204" pitchFamily="34" charset="0"/>
            </a:endParaRPr>
          </a:p>
        </p:txBody>
      </p:sp>
      <p:sp>
        <p:nvSpPr>
          <p:cNvPr id="14" name="Rectangle: Rounded Corners 44">
            <a:extLst>
              <a:ext uri="{FF2B5EF4-FFF2-40B4-BE49-F238E27FC236}">
                <a16:creationId xmlns:a16="http://schemas.microsoft.com/office/drawing/2014/main" id="{B04A8DB4-08BC-4F3A-9B76-09F267A94FDA}"/>
              </a:ext>
            </a:extLst>
          </p:cNvPr>
          <p:cNvSpPr/>
          <p:nvPr/>
        </p:nvSpPr>
        <p:spPr>
          <a:xfrm>
            <a:off x="388296" y="3429897"/>
            <a:ext cx="3724338" cy="2464078"/>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b="1" dirty="0">
                <a:latin typeface="Calibri" panose="020F0502020204030204" pitchFamily="34" charset="0"/>
                <a:cs typeface="Calibri" panose="020F0502020204030204" pitchFamily="34" charset="0"/>
              </a:rPr>
              <a:t>Monitoreo de inversiones </a:t>
            </a:r>
          </a:p>
          <a:p>
            <a:pPr algn="ctr"/>
            <a:r>
              <a:rPr lang="es-MX" sz="1600" dirty="0">
                <a:latin typeface="Calibri" panose="020F0502020204030204" pitchFamily="34" charset="0"/>
                <a:cs typeface="Calibri" panose="020F0502020204030204" pitchFamily="34" charset="0"/>
              </a:rPr>
              <a:t>(Reporte semestral)</a:t>
            </a:r>
          </a:p>
          <a:p>
            <a:pPr algn="ctr"/>
            <a:r>
              <a:rPr lang="es-MX" sz="1600" b="1" dirty="0">
                <a:latin typeface="Calibri" panose="020F0502020204030204" pitchFamily="34" charset="0"/>
                <a:cs typeface="Calibri" panose="020F0502020204030204" pitchFamily="34" charset="0"/>
              </a:rPr>
              <a:t>+</a:t>
            </a:r>
          </a:p>
          <a:p>
            <a:pPr algn="ctr"/>
            <a:r>
              <a:rPr lang="es-MX" sz="1600" b="1" dirty="0">
                <a:latin typeface="Calibri" panose="020F0502020204030204" pitchFamily="34" charset="0"/>
                <a:cs typeface="Calibri" panose="020F0502020204030204" pitchFamily="34" charset="0"/>
              </a:rPr>
              <a:t>Dashboard por EPS </a:t>
            </a:r>
            <a:br>
              <a:rPr lang="es-MX" sz="1600" b="1" dirty="0">
                <a:latin typeface="Calibri" panose="020F0502020204030204" pitchFamily="34" charset="0"/>
                <a:cs typeface="Calibri" panose="020F0502020204030204" pitchFamily="34" charset="0"/>
              </a:rPr>
            </a:br>
            <a:r>
              <a:rPr lang="es-MX" sz="1600" b="1" dirty="0">
                <a:latin typeface="Calibri" panose="020F0502020204030204" pitchFamily="34" charset="0"/>
                <a:cs typeface="Calibri" panose="020F0502020204030204" pitchFamily="34" charset="0"/>
              </a:rPr>
              <a:t>y por Departamento</a:t>
            </a:r>
          </a:p>
          <a:p>
            <a:pPr algn="ctr"/>
            <a:r>
              <a:rPr lang="es-MX" sz="1600" b="1" dirty="0">
                <a:latin typeface="Calibri" panose="020F0502020204030204" pitchFamily="34" charset="0"/>
                <a:cs typeface="Calibri" panose="020F0502020204030204" pitchFamily="34" charset="0"/>
              </a:rPr>
              <a:t>+</a:t>
            </a:r>
          </a:p>
          <a:p>
            <a:pPr algn="ctr"/>
            <a:r>
              <a:rPr lang="es-MX" sz="1600" b="1" dirty="0">
                <a:latin typeface="Calibri" panose="020F0502020204030204" pitchFamily="34" charset="0"/>
                <a:cs typeface="Calibri" panose="020F0502020204030204" pitchFamily="34" charset="0"/>
              </a:rPr>
              <a:t>Revisión del Plan </a:t>
            </a:r>
            <a:br>
              <a:rPr lang="es-MX" sz="1600" b="1" dirty="0">
                <a:latin typeface="Calibri" panose="020F0502020204030204" pitchFamily="34" charset="0"/>
                <a:cs typeface="Calibri" panose="020F0502020204030204" pitchFamily="34" charset="0"/>
              </a:rPr>
            </a:br>
            <a:r>
              <a:rPr lang="es-MX" sz="1600" b="1" dirty="0">
                <a:latin typeface="Calibri" panose="020F0502020204030204" pitchFamily="34" charset="0"/>
                <a:cs typeface="Calibri" panose="020F0502020204030204" pitchFamily="34" charset="0"/>
              </a:rPr>
              <a:t>de Inversiones (E.T.)</a:t>
            </a:r>
            <a:endParaRPr lang="es-PE" sz="1600" b="1" dirty="0">
              <a:latin typeface="Calibri" panose="020F0502020204030204" pitchFamily="34" charset="0"/>
              <a:cs typeface="Calibri" panose="020F0502020204030204" pitchFamily="34" charset="0"/>
            </a:endParaRPr>
          </a:p>
        </p:txBody>
      </p:sp>
      <p:sp>
        <p:nvSpPr>
          <p:cNvPr id="16" name="Rectangle: Rounded Corners 44">
            <a:extLst>
              <a:ext uri="{FF2B5EF4-FFF2-40B4-BE49-F238E27FC236}">
                <a16:creationId xmlns:a16="http://schemas.microsoft.com/office/drawing/2014/main" id="{31CD6846-4D0A-4380-B4C3-480007B58C6B}"/>
              </a:ext>
            </a:extLst>
          </p:cNvPr>
          <p:cNvSpPr/>
          <p:nvPr/>
        </p:nvSpPr>
        <p:spPr>
          <a:xfrm>
            <a:off x="4207547" y="1610971"/>
            <a:ext cx="3724338" cy="1599964"/>
          </a:xfrm>
          <a:prstGeom prst="roundRect">
            <a:avLst>
              <a:gd name="adj" fmla="val 9048"/>
            </a:avLst>
          </a:prstGeom>
          <a:solidFill>
            <a:srgbClr val="4AA204"/>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2000" dirty="0">
                <a:solidFill>
                  <a:schemeClr val="bg1"/>
                </a:solidFill>
                <a:latin typeface="Calibri" panose="020F0502020204030204" pitchFamily="34" charset="0"/>
                <a:cs typeface="Calibri" panose="020F0502020204030204" pitchFamily="34" charset="0"/>
              </a:rPr>
              <a:t>Sostenibilidad operativa</a:t>
            </a:r>
          </a:p>
          <a:p>
            <a:pPr algn="ctr"/>
            <a:r>
              <a:rPr lang="es-MX" sz="2000" b="1" dirty="0">
                <a:solidFill>
                  <a:schemeClr val="bg1"/>
                </a:solidFill>
                <a:latin typeface="Calibri" panose="020F0502020204030204" pitchFamily="34" charset="0"/>
                <a:cs typeface="Calibri" panose="020F0502020204030204" pitchFamily="34" charset="0"/>
              </a:rPr>
              <a:t>Rural + Pequeñas ciudades</a:t>
            </a:r>
            <a:endParaRPr lang="es-PE" sz="2000" b="1" dirty="0">
              <a:solidFill>
                <a:schemeClr val="bg1"/>
              </a:solidFill>
              <a:latin typeface="Calibri" panose="020F0502020204030204" pitchFamily="34" charset="0"/>
              <a:cs typeface="Calibri" panose="020F0502020204030204" pitchFamily="34" charset="0"/>
            </a:endParaRPr>
          </a:p>
        </p:txBody>
      </p:sp>
      <p:sp>
        <p:nvSpPr>
          <p:cNvPr id="17" name="Rectangle: Rounded Corners 44">
            <a:extLst>
              <a:ext uri="{FF2B5EF4-FFF2-40B4-BE49-F238E27FC236}">
                <a16:creationId xmlns:a16="http://schemas.microsoft.com/office/drawing/2014/main" id="{B2C02C8F-04E1-144C-A5F1-A4D494130A47}"/>
              </a:ext>
            </a:extLst>
          </p:cNvPr>
          <p:cNvSpPr/>
          <p:nvPr/>
        </p:nvSpPr>
        <p:spPr>
          <a:xfrm>
            <a:off x="4204457" y="3429897"/>
            <a:ext cx="3724338" cy="2464078"/>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b="1" dirty="0">
                <a:latin typeface="Calibri" panose="020F0502020204030204" pitchFamily="34" charset="0"/>
                <a:cs typeface="Calibri" panose="020F0502020204030204" pitchFamily="34" charset="0"/>
              </a:rPr>
              <a:t>Simplificación de la cuota familiar</a:t>
            </a:r>
            <a:endParaRPr lang="es-PE" sz="1600" b="1" dirty="0">
              <a:latin typeface="Calibri" panose="020F0502020204030204" pitchFamily="34" charset="0"/>
              <a:cs typeface="Calibri" panose="020F0502020204030204" pitchFamily="34" charset="0"/>
            </a:endParaRPr>
          </a:p>
        </p:txBody>
      </p:sp>
      <p:sp>
        <p:nvSpPr>
          <p:cNvPr id="18" name="Rectangle: Rounded Corners 44">
            <a:extLst>
              <a:ext uri="{FF2B5EF4-FFF2-40B4-BE49-F238E27FC236}">
                <a16:creationId xmlns:a16="http://schemas.microsoft.com/office/drawing/2014/main" id="{DAE18C93-31DE-3B4F-A062-A0F1065F2B13}"/>
              </a:ext>
            </a:extLst>
          </p:cNvPr>
          <p:cNvSpPr/>
          <p:nvPr/>
        </p:nvSpPr>
        <p:spPr>
          <a:xfrm>
            <a:off x="8119147" y="1610971"/>
            <a:ext cx="3724338" cy="1599964"/>
          </a:xfrm>
          <a:prstGeom prst="roundRect">
            <a:avLst>
              <a:gd name="adj" fmla="val 9048"/>
            </a:avLst>
          </a:prstGeom>
          <a:solidFill>
            <a:schemeClr val="accent2">
              <a:lumMod val="75000"/>
            </a:schemeClr>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2000" b="1" dirty="0">
                <a:solidFill>
                  <a:schemeClr val="bg1"/>
                </a:solidFill>
                <a:latin typeface="Calibri" panose="020F0502020204030204" pitchFamily="34" charset="0"/>
                <a:cs typeface="Calibri" panose="020F0502020204030204" pitchFamily="34" charset="0"/>
              </a:rPr>
              <a:t>MERESE-H</a:t>
            </a:r>
          </a:p>
          <a:p>
            <a:pPr algn="ctr"/>
            <a:r>
              <a:rPr lang="es-MX" sz="1400" b="1" dirty="0">
                <a:solidFill>
                  <a:schemeClr val="bg1"/>
                </a:solidFill>
                <a:latin typeface="Calibri" panose="020F0502020204030204" pitchFamily="34" charset="0"/>
                <a:cs typeface="Calibri" panose="020F0502020204030204" pitchFamily="34" charset="0"/>
              </a:rPr>
              <a:t>Mecanismo de Retribución de Servicios Eco sistémicos Hídricos</a:t>
            </a:r>
            <a:endParaRPr lang="es-PE" sz="1400" b="1" dirty="0">
              <a:solidFill>
                <a:schemeClr val="bg1"/>
              </a:solidFill>
              <a:latin typeface="Calibri" panose="020F0502020204030204" pitchFamily="34" charset="0"/>
              <a:cs typeface="Calibri" panose="020F0502020204030204" pitchFamily="34" charset="0"/>
            </a:endParaRPr>
          </a:p>
        </p:txBody>
      </p:sp>
      <p:sp>
        <p:nvSpPr>
          <p:cNvPr id="19" name="Rectangle: Rounded Corners 44">
            <a:extLst>
              <a:ext uri="{FF2B5EF4-FFF2-40B4-BE49-F238E27FC236}">
                <a16:creationId xmlns:a16="http://schemas.microsoft.com/office/drawing/2014/main" id="{62454620-2DE7-4F49-91DE-AB82101E628C}"/>
              </a:ext>
            </a:extLst>
          </p:cNvPr>
          <p:cNvSpPr/>
          <p:nvPr/>
        </p:nvSpPr>
        <p:spPr>
          <a:xfrm>
            <a:off x="8116057" y="3429897"/>
            <a:ext cx="3724338" cy="2464078"/>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Son esquemas, herramientas, instrumentos e incentivos para generar, canalizar, transferir e invertir recursos económicos, financieros y no financieros, en los que se establece un acuerdo entre contribuyente(s) y retribuyente(s) al servicio ecosistémico.</a:t>
            </a:r>
            <a:endParaRPr lang="es-P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3878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Google Shape;578;p18">
            <a:extLst>
              <a:ext uri="{FF2B5EF4-FFF2-40B4-BE49-F238E27FC236}">
                <a16:creationId xmlns:a16="http://schemas.microsoft.com/office/drawing/2014/main" id="{CA475A0E-523A-48B5-B3DE-C622EECCABD1}"/>
              </a:ext>
            </a:extLst>
          </p:cNvPr>
          <p:cNvSpPr txBox="1"/>
          <p:nvPr/>
        </p:nvSpPr>
        <p:spPr>
          <a:xfrm>
            <a:off x="326160" y="450224"/>
            <a:ext cx="592668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3200" b="1">
                <a:solidFill>
                  <a:srgbClr val="076EC8"/>
                </a:solidFill>
                <a:latin typeface="Calibri"/>
                <a:cs typeface="Calibri"/>
                <a:sym typeface="Calibri"/>
              </a:rPr>
              <a:t>Supervisión</a:t>
            </a:r>
            <a:endParaRPr kumimoji="0" lang="es-MX"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Rectángulo: esquinas redondeadas 10">
            <a:extLst>
              <a:ext uri="{FF2B5EF4-FFF2-40B4-BE49-F238E27FC236}">
                <a16:creationId xmlns:a16="http://schemas.microsoft.com/office/drawing/2014/main" id="{653A544E-2B5B-4AB9-AF8B-343536A63467}"/>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44">
            <a:extLst>
              <a:ext uri="{FF2B5EF4-FFF2-40B4-BE49-F238E27FC236}">
                <a16:creationId xmlns:a16="http://schemas.microsoft.com/office/drawing/2014/main" id="{B04A8DB4-08BC-4F3A-9B76-09F267A94FDA}"/>
              </a:ext>
            </a:extLst>
          </p:cNvPr>
          <p:cNvSpPr/>
          <p:nvPr/>
        </p:nvSpPr>
        <p:spPr>
          <a:xfrm>
            <a:off x="847772" y="2155736"/>
            <a:ext cx="3307078" cy="3049122"/>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endParaRPr lang="es-MX" sz="1600" b="1" dirty="0">
              <a:latin typeface="Calibri" panose="020F0502020204030204" pitchFamily="34" charset="0"/>
              <a:cs typeface="Calibri" panose="020F0502020204030204" pitchFamily="34" charset="0"/>
            </a:endParaRPr>
          </a:p>
          <a:p>
            <a:pPr algn="ctr"/>
            <a:r>
              <a:rPr lang="es-MX" sz="1600" dirty="0">
                <a:latin typeface="Calibri" panose="020F0502020204030204" pitchFamily="34" charset="0"/>
                <a:cs typeface="Calibri" panose="020F0502020204030204" pitchFamily="34" charset="0"/>
              </a:rPr>
              <a:t>Mejora en la calidad del servicio que reciben los usuarios</a:t>
            </a:r>
          </a:p>
          <a:p>
            <a:pPr algn="ctr"/>
            <a:endParaRPr lang="es-MX" sz="1600" dirty="0">
              <a:latin typeface="Calibri" panose="020F0502020204030204" pitchFamily="34" charset="0"/>
              <a:cs typeface="Calibri" panose="020F0502020204030204" pitchFamily="34" charset="0"/>
            </a:endParaRPr>
          </a:p>
          <a:p>
            <a:pPr algn="ctr"/>
            <a:r>
              <a:rPr lang="es-MX" sz="1600" dirty="0">
                <a:latin typeface="Calibri" panose="020F0502020204030204" pitchFamily="34" charset="0"/>
                <a:cs typeface="Calibri" panose="020F0502020204030204" pitchFamily="34" charset="0"/>
              </a:rPr>
              <a:t>Calidad</a:t>
            </a:r>
          </a:p>
          <a:p>
            <a:pPr algn="ctr"/>
            <a:r>
              <a:rPr lang="es-MX" sz="1600" dirty="0">
                <a:latin typeface="Calibri" panose="020F0502020204030204" pitchFamily="34" charset="0"/>
                <a:cs typeface="Calibri" panose="020F0502020204030204" pitchFamily="34" charset="0"/>
              </a:rPr>
              <a:t>Continuidad</a:t>
            </a:r>
            <a:endParaRPr lang="es-PE" sz="1600" dirty="0">
              <a:latin typeface="Calibri" panose="020F0502020204030204" pitchFamily="34" charset="0"/>
              <a:cs typeface="Calibri" panose="020F0502020204030204" pitchFamily="34" charset="0"/>
            </a:endParaRPr>
          </a:p>
        </p:txBody>
      </p:sp>
      <p:sp>
        <p:nvSpPr>
          <p:cNvPr id="17" name="Rectangle: Rounded Corners 44">
            <a:extLst>
              <a:ext uri="{FF2B5EF4-FFF2-40B4-BE49-F238E27FC236}">
                <a16:creationId xmlns:a16="http://schemas.microsoft.com/office/drawing/2014/main" id="{B2C02C8F-04E1-144C-A5F1-A4D494130A47}"/>
              </a:ext>
            </a:extLst>
          </p:cNvPr>
          <p:cNvSpPr/>
          <p:nvPr/>
        </p:nvSpPr>
        <p:spPr>
          <a:xfrm>
            <a:off x="4526174" y="2927113"/>
            <a:ext cx="6649826"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b="1" dirty="0">
                <a:latin typeface="Calibri" panose="020F0502020204030204" pitchFamily="34" charset="0"/>
                <a:cs typeface="Calibri" panose="020F0502020204030204" pitchFamily="34" charset="0"/>
              </a:rPr>
              <a:t>Centro de monitoreo </a:t>
            </a:r>
          </a:p>
          <a:p>
            <a:pPr algn="ctr"/>
            <a:r>
              <a:rPr lang="es-MX" sz="1200" i="1" dirty="0">
                <a:latin typeface="Calibri" panose="020F0502020204030204" pitchFamily="34" charset="0"/>
                <a:cs typeface="Calibri" panose="020F0502020204030204" pitchFamily="34" charset="0"/>
              </a:rPr>
              <a:t>(Supervisión y orientación)</a:t>
            </a:r>
            <a:endParaRPr lang="es-PE" sz="1200" i="1" dirty="0">
              <a:latin typeface="Calibri" panose="020F0502020204030204" pitchFamily="34" charset="0"/>
              <a:cs typeface="Calibri" panose="020F0502020204030204" pitchFamily="34" charset="0"/>
            </a:endParaRPr>
          </a:p>
        </p:txBody>
      </p:sp>
      <p:sp>
        <p:nvSpPr>
          <p:cNvPr id="19" name="Rectangle: Rounded Corners 44">
            <a:extLst>
              <a:ext uri="{FF2B5EF4-FFF2-40B4-BE49-F238E27FC236}">
                <a16:creationId xmlns:a16="http://schemas.microsoft.com/office/drawing/2014/main" id="{DEA1B8F8-B42B-B34F-BCED-EB47F13EEB42}"/>
              </a:ext>
            </a:extLst>
          </p:cNvPr>
          <p:cNvSpPr/>
          <p:nvPr/>
        </p:nvSpPr>
        <p:spPr>
          <a:xfrm>
            <a:off x="4526174" y="3698713"/>
            <a:ext cx="6649826"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b="1" dirty="0">
                <a:latin typeface="Calibri" panose="020F0502020204030204" pitchFamily="34" charset="0"/>
                <a:cs typeface="Calibri" panose="020F0502020204030204" pitchFamily="34" charset="0"/>
              </a:rPr>
              <a:t>Fiscaliación remota </a:t>
            </a:r>
          </a:p>
          <a:p>
            <a:pPr algn="ctr"/>
            <a:r>
              <a:rPr lang="es-MX" sz="1200" i="1" dirty="0">
                <a:latin typeface="Calibri" panose="020F0502020204030204" pitchFamily="34" charset="0"/>
                <a:cs typeface="Calibri" panose="020F0502020204030204" pitchFamily="34" charset="0"/>
              </a:rPr>
              <a:t>(Continuidad / Cloro / Seguimiento de reclamos operacionales)</a:t>
            </a:r>
            <a:endParaRPr lang="es-PE" sz="1200" i="1" dirty="0">
              <a:latin typeface="Calibri" panose="020F0502020204030204" pitchFamily="34" charset="0"/>
              <a:cs typeface="Calibri" panose="020F0502020204030204" pitchFamily="34" charset="0"/>
            </a:endParaRPr>
          </a:p>
        </p:txBody>
      </p:sp>
      <p:sp>
        <p:nvSpPr>
          <p:cNvPr id="20" name="Rectangle: Rounded Corners 44">
            <a:extLst>
              <a:ext uri="{FF2B5EF4-FFF2-40B4-BE49-F238E27FC236}">
                <a16:creationId xmlns:a16="http://schemas.microsoft.com/office/drawing/2014/main" id="{610AC9D5-84BC-DE4B-80AC-1CA38295B279}"/>
              </a:ext>
            </a:extLst>
          </p:cNvPr>
          <p:cNvSpPr/>
          <p:nvPr/>
        </p:nvSpPr>
        <p:spPr>
          <a:xfrm>
            <a:off x="4526174" y="4470313"/>
            <a:ext cx="6649826"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b="1" dirty="0">
                <a:latin typeface="Calibri" panose="020F0502020204030204" pitchFamily="34" charset="0"/>
                <a:cs typeface="Calibri" panose="020F0502020204030204" pitchFamily="34" charset="0"/>
              </a:rPr>
              <a:t>Sistema de Alerta Temprana</a:t>
            </a:r>
          </a:p>
          <a:p>
            <a:pPr algn="ctr"/>
            <a:r>
              <a:rPr lang="es-MX" sz="1200" i="1" dirty="0">
                <a:latin typeface="Calibri" panose="020F0502020204030204" pitchFamily="34" charset="0"/>
                <a:cs typeface="Calibri" panose="020F0502020204030204" pitchFamily="34" charset="0"/>
              </a:rPr>
              <a:t>(Riesgo de desabastecimiento)</a:t>
            </a:r>
            <a:endParaRPr lang="es-PE" sz="1200" i="1" dirty="0">
              <a:latin typeface="Calibri" panose="020F0502020204030204" pitchFamily="34" charset="0"/>
              <a:cs typeface="Calibri" panose="020F0502020204030204" pitchFamily="34" charset="0"/>
            </a:endParaRPr>
          </a:p>
        </p:txBody>
      </p:sp>
      <p:sp>
        <p:nvSpPr>
          <p:cNvPr id="3" name="Cerrar llave 2">
            <a:extLst>
              <a:ext uri="{FF2B5EF4-FFF2-40B4-BE49-F238E27FC236}">
                <a16:creationId xmlns:a16="http://schemas.microsoft.com/office/drawing/2014/main" id="{C858F80E-19BC-1341-B407-3334F51FF157}"/>
              </a:ext>
            </a:extLst>
          </p:cNvPr>
          <p:cNvSpPr/>
          <p:nvPr/>
        </p:nvSpPr>
        <p:spPr>
          <a:xfrm rot="5400000">
            <a:off x="6031915" y="293687"/>
            <a:ext cx="207643" cy="105759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A5DE2EC2-9612-BA44-ACD8-1ECCC321A9EF}"/>
              </a:ext>
            </a:extLst>
          </p:cNvPr>
          <p:cNvSpPr txBox="1"/>
          <p:nvPr/>
        </p:nvSpPr>
        <p:spPr>
          <a:xfrm>
            <a:off x="4248127" y="5899178"/>
            <a:ext cx="4009431" cy="369332"/>
          </a:xfrm>
          <a:prstGeom prst="rect">
            <a:avLst/>
          </a:prstGeom>
          <a:noFill/>
        </p:spPr>
        <p:txBody>
          <a:bodyPr wrap="none" rtlCol="0">
            <a:spAutoFit/>
          </a:bodyPr>
          <a:lstStyle/>
          <a:p>
            <a:pPr algn="ctr"/>
            <a:r>
              <a:rPr lang="es-ES_tradnl" sz="1800" b="1" dirty="0">
                <a:latin typeface="Calibri" panose="020F0502020204030204" pitchFamily="34" charset="0"/>
                <a:cs typeface="Calibri" panose="020F0502020204030204" pitchFamily="34" charset="0"/>
              </a:rPr>
              <a:t>Transparencia + Integración de sistemas</a:t>
            </a:r>
          </a:p>
        </p:txBody>
      </p:sp>
      <p:sp>
        <p:nvSpPr>
          <p:cNvPr id="21" name="Rectangle: Rounded Corners 44">
            <a:extLst>
              <a:ext uri="{FF2B5EF4-FFF2-40B4-BE49-F238E27FC236}">
                <a16:creationId xmlns:a16="http://schemas.microsoft.com/office/drawing/2014/main" id="{938F93CE-4193-FB45-A808-2C1DD43F0984}"/>
              </a:ext>
            </a:extLst>
          </p:cNvPr>
          <p:cNvSpPr/>
          <p:nvPr/>
        </p:nvSpPr>
        <p:spPr>
          <a:xfrm>
            <a:off x="4526174" y="2155736"/>
            <a:ext cx="6649826"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b="1" dirty="0">
                <a:latin typeface="Calibri" panose="020F0502020204030204" pitchFamily="34" charset="0"/>
                <a:cs typeface="Calibri" panose="020F0502020204030204" pitchFamily="34" charset="0"/>
              </a:rPr>
              <a:t>Integración de bases</a:t>
            </a:r>
          </a:p>
          <a:p>
            <a:pPr algn="ctr"/>
            <a:r>
              <a:rPr lang="es-MX" sz="1200" i="1" dirty="0">
                <a:latin typeface="Calibri" panose="020F0502020204030204" pitchFamily="34" charset="0"/>
                <a:cs typeface="Calibri" panose="020F0502020204030204" pitchFamily="34" charset="0"/>
              </a:rPr>
              <a:t>(Minsa + Inei + Senamhi + EPS + Minedu)</a:t>
            </a:r>
            <a:endParaRPr lang="es-PE" sz="1200" i="1" dirty="0">
              <a:latin typeface="Calibri" panose="020F0502020204030204" pitchFamily="34" charset="0"/>
              <a:cs typeface="Calibri" panose="020F0502020204030204" pitchFamily="34" charset="0"/>
            </a:endParaRPr>
          </a:p>
        </p:txBody>
      </p:sp>
      <p:sp>
        <p:nvSpPr>
          <p:cNvPr id="22" name="Rectangle: Rounded Corners 44">
            <a:extLst>
              <a:ext uri="{FF2B5EF4-FFF2-40B4-BE49-F238E27FC236}">
                <a16:creationId xmlns:a16="http://schemas.microsoft.com/office/drawing/2014/main" id="{87ED2303-F6FC-FA4B-B1E0-FAA21B194CDF}"/>
              </a:ext>
            </a:extLst>
          </p:cNvPr>
          <p:cNvSpPr/>
          <p:nvPr/>
        </p:nvSpPr>
        <p:spPr>
          <a:xfrm>
            <a:off x="847773" y="1418674"/>
            <a:ext cx="3307078" cy="586488"/>
          </a:xfrm>
          <a:prstGeom prst="roundRect">
            <a:avLst>
              <a:gd name="adj" fmla="val 9048"/>
            </a:avLst>
          </a:prstGeom>
          <a:solidFill>
            <a:srgbClr val="066EC8"/>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800" b="1" dirty="0">
                <a:solidFill>
                  <a:schemeClr val="bg1"/>
                </a:solidFill>
                <a:latin typeface="Calibri" panose="020F0502020204030204" pitchFamily="34" charset="0"/>
                <a:cs typeface="Calibri" panose="020F0502020204030204" pitchFamily="34" charset="0"/>
              </a:rPr>
              <a:t>Resultados</a:t>
            </a:r>
            <a:endParaRPr lang="es-PE" sz="1800" b="1" dirty="0">
              <a:solidFill>
                <a:schemeClr val="bg1"/>
              </a:solidFill>
              <a:latin typeface="Calibri" panose="020F0502020204030204" pitchFamily="34" charset="0"/>
              <a:cs typeface="Calibri" panose="020F0502020204030204" pitchFamily="34" charset="0"/>
            </a:endParaRPr>
          </a:p>
        </p:txBody>
      </p:sp>
      <p:sp>
        <p:nvSpPr>
          <p:cNvPr id="23" name="Rectangle: Rounded Corners 44">
            <a:extLst>
              <a:ext uri="{FF2B5EF4-FFF2-40B4-BE49-F238E27FC236}">
                <a16:creationId xmlns:a16="http://schemas.microsoft.com/office/drawing/2014/main" id="{F6B9981B-8607-C843-AF75-DCAE5B9DCFA1}"/>
              </a:ext>
            </a:extLst>
          </p:cNvPr>
          <p:cNvSpPr/>
          <p:nvPr/>
        </p:nvSpPr>
        <p:spPr>
          <a:xfrm>
            <a:off x="4526174" y="1377728"/>
            <a:ext cx="6649826" cy="627434"/>
          </a:xfrm>
          <a:prstGeom prst="roundRect">
            <a:avLst>
              <a:gd name="adj" fmla="val 9048"/>
            </a:avLst>
          </a:prstGeom>
          <a:solidFill>
            <a:srgbClr val="4AA204"/>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800" b="1" dirty="0">
                <a:solidFill>
                  <a:schemeClr val="bg1"/>
                </a:solidFill>
                <a:latin typeface="Calibri" panose="020F0502020204030204" pitchFamily="34" charset="0"/>
                <a:cs typeface="Calibri" panose="020F0502020204030204" pitchFamily="34" charset="0"/>
              </a:rPr>
              <a:t>Productos</a:t>
            </a:r>
            <a:endParaRPr lang="es-PE" sz="1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39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 Imagen de Colección de avatares para adolescentes y niños. Niños lindos,  niños y niñas caras, coloridos iconos de fotos de usuario. Ilustración de  dibujos animados estilo diseño plano aislada sobre fondo">
            <a:extLst>
              <a:ext uri="{FF2B5EF4-FFF2-40B4-BE49-F238E27FC236}">
                <a16:creationId xmlns:a16="http://schemas.microsoft.com/office/drawing/2014/main" id="{16319B5C-5053-513A-BAF3-450A3AE6DFC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392" y="7836769"/>
            <a:ext cx="208716" cy="978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9D2C2E-0516-0DFF-F391-FE53CE192CD6}"/>
              </a:ext>
            </a:extLst>
          </p:cNvPr>
          <p:cNvSpPr txBox="1"/>
          <p:nvPr/>
        </p:nvSpPr>
        <p:spPr>
          <a:xfrm>
            <a:off x="6324190" y="1327479"/>
            <a:ext cx="5167873" cy="523220"/>
          </a:xfrm>
          <a:prstGeom prst="rect">
            <a:avLst/>
          </a:prstGeom>
          <a:noFill/>
          <a:ln>
            <a:noFill/>
          </a:ln>
        </p:spPr>
        <p:txBody>
          <a:bodyPr wrap="square">
            <a:spAutoFit/>
          </a:bodyPr>
          <a:lstStyle/>
          <a:p>
            <a:pPr algn="ctr" defTabSz="1219170">
              <a:buClr>
                <a:srgbClr val="000000"/>
              </a:buClr>
              <a:defRPr/>
            </a:pPr>
            <a:r>
              <a:rPr lang="es-MX" sz="1400" b="1" dirty="0">
                <a:latin typeface="Calibri" panose="020F0502020204030204" pitchFamily="34" charset="0"/>
                <a:cs typeface="Calibri" panose="020F0502020204030204" pitchFamily="34" charset="0"/>
              </a:rPr>
              <a:t>Hogares sin acceso a la Red Pública de Agua</a:t>
            </a:r>
            <a:endParaRPr lang="es-MX" sz="1400" b="1" kern="0" dirty="0">
              <a:solidFill>
                <a:srgbClr val="000000"/>
              </a:solidFill>
              <a:latin typeface="Calibri" panose="020F0502020204030204" pitchFamily="34" charset="0"/>
              <a:cs typeface="Calibri" panose="020F0502020204030204" pitchFamily="34" charset="0"/>
              <a:sym typeface="Arial"/>
            </a:endParaRPr>
          </a:p>
          <a:p>
            <a:pPr algn="ctr" defTabSz="1219170">
              <a:buClr>
                <a:srgbClr val="000000"/>
              </a:buClr>
              <a:defRPr/>
            </a:pPr>
            <a:r>
              <a:rPr lang="es-MX" sz="1400" kern="0" dirty="0">
                <a:solidFill>
                  <a:srgbClr val="000000"/>
                </a:solidFill>
                <a:latin typeface="Calibri" panose="020F0502020204030204" pitchFamily="34" charset="0"/>
                <a:cs typeface="Calibri" panose="020F0502020204030204" pitchFamily="34" charset="0"/>
                <a:sym typeface="Arial"/>
              </a:rPr>
              <a:t>(Porcentajes)</a:t>
            </a:r>
            <a:endParaRPr lang="es-PE" sz="1400" kern="0" dirty="0">
              <a:solidFill>
                <a:srgbClr val="000000"/>
              </a:solidFill>
              <a:latin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id="{609C516D-EC37-3AB7-1EFD-57CFEBB8695F}"/>
              </a:ext>
            </a:extLst>
          </p:cNvPr>
          <p:cNvSpPr txBox="1"/>
          <p:nvPr/>
        </p:nvSpPr>
        <p:spPr>
          <a:xfrm>
            <a:off x="613801" y="1318072"/>
            <a:ext cx="5167873" cy="523220"/>
          </a:xfrm>
          <a:prstGeom prst="rect">
            <a:avLst/>
          </a:prstGeom>
          <a:noFill/>
          <a:ln>
            <a:noFill/>
          </a:ln>
        </p:spPr>
        <p:txBody>
          <a:bodyPr wrap="square">
            <a:spAutoFit/>
          </a:bodyPr>
          <a:lstStyle/>
          <a:p>
            <a:pPr algn="ctr" defTabSz="1219170">
              <a:buClr>
                <a:srgbClr val="000000"/>
              </a:buClr>
              <a:defRPr/>
            </a:pPr>
            <a:r>
              <a:rPr lang="es-MX" sz="1400" b="1" dirty="0">
                <a:latin typeface="Calibri" panose="020F0502020204030204" pitchFamily="34" charset="0"/>
                <a:cs typeface="Calibri" panose="020F0502020204030204" pitchFamily="34" charset="0"/>
              </a:rPr>
              <a:t>Población sin acceso a la Red Pública de Agua</a:t>
            </a:r>
            <a:endParaRPr lang="es-MX" sz="1400" b="1" kern="0" dirty="0">
              <a:solidFill>
                <a:srgbClr val="000000"/>
              </a:solidFill>
              <a:latin typeface="Calibri" panose="020F0502020204030204" pitchFamily="34" charset="0"/>
              <a:cs typeface="Calibri" panose="020F0502020204030204" pitchFamily="34" charset="0"/>
              <a:sym typeface="Arial"/>
            </a:endParaRPr>
          </a:p>
          <a:p>
            <a:pPr algn="ctr" defTabSz="1219170">
              <a:buClr>
                <a:srgbClr val="000000"/>
              </a:buClr>
              <a:defRPr/>
            </a:pPr>
            <a:r>
              <a:rPr lang="es-MX" sz="1400" kern="0" dirty="0">
                <a:solidFill>
                  <a:srgbClr val="000000"/>
                </a:solidFill>
                <a:latin typeface="Calibri" panose="020F0502020204030204" pitchFamily="34" charset="0"/>
                <a:cs typeface="Calibri" panose="020F0502020204030204" pitchFamily="34" charset="0"/>
                <a:sym typeface="Arial"/>
              </a:rPr>
              <a:t>(Millones)</a:t>
            </a:r>
            <a:endParaRPr lang="es-PE" sz="1400"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7" name="Gráfico 13">
            <a:extLst>
              <a:ext uri="{FF2B5EF4-FFF2-40B4-BE49-F238E27FC236}">
                <a16:creationId xmlns:a16="http://schemas.microsoft.com/office/drawing/2014/main" id="{C13EA780-606E-0DDD-378A-0652F7CD93DA}"/>
              </a:ext>
            </a:extLst>
          </p:cNvPr>
          <p:cNvGraphicFramePr>
            <a:graphicFrameLocks/>
          </p:cNvGraphicFramePr>
          <p:nvPr>
            <p:extLst>
              <p:ext uri="{D42A27DB-BD31-4B8C-83A1-F6EECF244321}">
                <p14:modId xmlns:p14="http://schemas.microsoft.com/office/powerpoint/2010/main" val="238661338"/>
              </p:ext>
            </p:extLst>
          </p:nvPr>
        </p:nvGraphicFramePr>
        <p:xfrm>
          <a:off x="5846067" y="1841337"/>
          <a:ext cx="5852915" cy="35895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20">
            <a:extLst>
              <a:ext uri="{FF2B5EF4-FFF2-40B4-BE49-F238E27FC236}">
                <a16:creationId xmlns:a16="http://schemas.microsoft.com/office/drawing/2014/main" id="{7DFD7A48-CDE7-D29D-ECA0-80F9CC1F6E57}"/>
              </a:ext>
            </a:extLst>
          </p:cNvPr>
          <p:cNvGraphicFramePr>
            <a:graphicFrameLocks/>
          </p:cNvGraphicFramePr>
          <p:nvPr/>
        </p:nvGraphicFramePr>
        <p:xfrm>
          <a:off x="157363" y="1954097"/>
          <a:ext cx="5624311" cy="3651005"/>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10">
            <a:extLst>
              <a:ext uri="{FF2B5EF4-FFF2-40B4-BE49-F238E27FC236}">
                <a16:creationId xmlns:a16="http://schemas.microsoft.com/office/drawing/2014/main" id="{FBBBF39F-CD55-F4DC-4EDF-68CC370F5225}"/>
              </a:ext>
            </a:extLst>
          </p:cNvPr>
          <p:cNvSpPr txBox="1"/>
          <p:nvPr/>
        </p:nvSpPr>
        <p:spPr>
          <a:xfrm>
            <a:off x="157363" y="6575864"/>
            <a:ext cx="3278111" cy="215444"/>
          </a:xfrm>
          <a:prstGeom prst="rect">
            <a:avLst/>
          </a:prstGeom>
          <a:noFill/>
        </p:spPr>
        <p:txBody>
          <a:bodyPr wrap="square" rtlCol="0">
            <a:spAutoFit/>
          </a:bodyPr>
          <a:lstStyle/>
          <a:p>
            <a:pPr algn="just"/>
            <a:r>
              <a:rPr lang="es-MX" sz="800" i="1" dirty="0">
                <a:latin typeface="Calibri" panose="020F0502020204030204" pitchFamily="34" charset="0"/>
                <a:cs typeface="Calibri" panose="020F0502020204030204" pitchFamily="34" charset="0"/>
              </a:rPr>
              <a:t>Fuente: INEI-ENAPRES 2021</a:t>
            </a:r>
          </a:p>
        </p:txBody>
      </p:sp>
      <p:pic>
        <p:nvPicPr>
          <p:cNvPr id="2" name="Imagen 6">
            <a:extLst>
              <a:ext uri="{FF2B5EF4-FFF2-40B4-BE49-F238E27FC236}">
                <a16:creationId xmlns:a16="http://schemas.microsoft.com/office/drawing/2014/main" id="{F51CBEF6-EC05-2364-2871-0909D7CFD5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68989" y="191198"/>
            <a:ext cx="1080000" cy="1080000"/>
          </a:xfrm>
          <a:prstGeom prst="rect">
            <a:avLst/>
          </a:prstGeom>
        </p:spPr>
      </p:pic>
      <p:sp>
        <p:nvSpPr>
          <p:cNvPr id="11" name="Oval 10">
            <a:extLst>
              <a:ext uri="{FF2B5EF4-FFF2-40B4-BE49-F238E27FC236}">
                <a16:creationId xmlns:a16="http://schemas.microsoft.com/office/drawing/2014/main" id="{8BFEB2D7-85AD-E64A-6C8B-E4DD581A493A}"/>
              </a:ext>
            </a:extLst>
          </p:cNvPr>
          <p:cNvSpPr/>
          <p:nvPr/>
        </p:nvSpPr>
        <p:spPr>
          <a:xfrm>
            <a:off x="2699518" y="2338303"/>
            <a:ext cx="540000" cy="540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Oval 11">
            <a:extLst>
              <a:ext uri="{FF2B5EF4-FFF2-40B4-BE49-F238E27FC236}">
                <a16:creationId xmlns:a16="http://schemas.microsoft.com/office/drawing/2014/main" id="{32E701C4-30A5-0F77-A81C-819E356DFFE0}"/>
              </a:ext>
            </a:extLst>
          </p:cNvPr>
          <p:cNvSpPr/>
          <p:nvPr/>
        </p:nvSpPr>
        <p:spPr>
          <a:xfrm>
            <a:off x="4461643" y="3773096"/>
            <a:ext cx="540000" cy="540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TextBox 12">
            <a:extLst>
              <a:ext uri="{FF2B5EF4-FFF2-40B4-BE49-F238E27FC236}">
                <a16:creationId xmlns:a16="http://schemas.microsoft.com/office/drawing/2014/main" id="{8DF47760-57A0-17E2-86DA-87507BE74BF3}"/>
              </a:ext>
            </a:extLst>
          </p:cNvPr>
          <p:cNvSpPr txBox="1"/>
          <p:nvPr/>
        </p:nvSpPr>
        <p:spPr>
          <a:xfrm>
            <a:off x="3896680" y="2192804"/>
            <a:ext cx="1669926" cy="830997"/>
          </a:xfrm>
          <a:prstGeom prst="rect">
            <a:avLst/>
          </a:prstGeom>
          <a:noFill/>
        </p:spPr>
        <p:txBody>
          <a:bodyPr wrap="square" rtlCol="0">
            <a:spAutoFit/>
          </a:bodyPr>
          <a:lstStyle/>
          <a:p>
            <a:pPr algn="just"/>
            <a:r>
              <a:rPr lang="es-PE" sz="1200" dirty="0"/>
              <a:t>La brecha se </a:t>
            </a:r>
            <a:r>
              <a:rPr lang="es-PE" sz="1200" b="1" dirty="0">
                <a:solidFill>
                  <a:srgbClr val="C00000"/>
                </a:solidFill>
              </a:rPr>
              <a:t>reparte en igual magnitud </a:t>
            </a:r>
            <a:r>
              <a:rPr lang="es-PE" sz="1200" dirty="0"/>
              <a:t>en el ámbito urbano y rural</a:t>
            </a:r>
          </a:p>
        </p:txBody>
      </p:sp>
      <p:cxnSp>
        <p:nvCxnSpPr>
          <p:cNvPr id="15" name="Straight Arrow Connector 14">
            <a:extLst>
              <a:ext uri="{FF2B5EF4-FFF2-40B4-BE49-F238E27FC236}">
                <a16:creationId xmlns:a16="http://schemas.microsoft.com/office/drawing/2014/main" id="{0ABBA86B-5454-24B4-DE28-4A6634AB0CE5}"/>
              </a:ext>
            </a:extLst>
          </p:cNvPr>
          <p:cNvCxnSpPr>
            <a:cxnSpLocks/>
            <a:stCxn id="13" idx="1"/>
            <a:endCxn id="11" idx="6"/>
          </p:cNvCxnSpPr>
          <p:nvPr/>
        </p:nvCxnSpPr>
        <p:spPr>
          <a:xfrm flipH="1">
            <a:off x="3239518" y="2608303"/>
            <a:ext cx="65716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3BB88DC-FC30-A017-4CCD-133969ED975F}"/>
              </a:ext>
            </a:extLst>
          </p:cNvPr>
          <p:cNvCxnSpPr>
            <a:cxnSpLocks/>
            <a:stCxn id="13" idx="2"/>
            <a:endCxn id="12" idx="0"/>
          </p:cNvCxnSpPr>
          <p:nvPr/>
        </p:nvCxnSpPr>
        <p:spPr>
          <a:xfrm>
            <a:off x="4731643" y="3023801"/>
            <a:ext cx="0" cy="7492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578;p18">
            <a:extLst>
              <a:ext uri="{FF2B5EF4-FFF2-40B4-BE49-F238E27FC236}">
                <a16:creationId xmlns:a16="http://schemas.microsoft.com/office/drawing/2014/main" id="{798D53EF-842C-4F98-B4FE-59BF195BC450}"/>
              </a:ext>
            </a:extLst>
          </p:cNvPr>
          <p:cNvSpPr txBox="1"/>
          <p:nvPr/>
        </p:nvSpPr>
        <p:spPr>
          <a:xfrm>
            <a:off x="326160" y="450224"/>
            <a:ext cx="8532090"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Brecha de acceso - agua </a:t>
            </a:r>
            <a:endParaRPr kumimoji="0" lang="es-MX"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Rectángulo: esquinas redondeadas 17">
            <a:extLst>
              <a:ext uri="{FF2B5EF4-FFF2-40B4-BE49-F238E27FC236}">
                <a16:creationId xmlns:a16="http://schemas.microsoft.com/office/drawing/2014/main" id="{06BA541A-1D49-4B57-B7CA-50A40434FD32}"/>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44">
            <a:extLst>
              <a:ext uri="{FF2B5EF4-FFF2-40B4-BE49-F238E27FC236}">
                <a16:creationId xmlns:a16="http://schemas.microsoft.com/office/drawing/2014/main" id="{251375D4-D4A6-43E8-BC9A-42C55DDAE022}"/>
              </a:ext>
            </a:extLst>
          </p:cNvPr>
          <p:cNvSpPr/>
          <p:nvPr/>
        </p:nvSpPr>
        <p:spPr>
          <a:xfrm>
            <a:off x="1649680" y="5599265"/>
            <a:ext cx="7335570" cy="760970"/>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PE" sz="1800" b="1" dirty="0">
                <a:solidFill>
                  <a:schemeClr val="accent6"/>
                </a:solidFill>
                <a:latin typeface="Calibri" panose="020F0502020204030204" pitchFamily="34" charset="0"/>
                <a:cs typeface="Calibri" panose="020F0502020204030204" pitchFamily="34" charset="0"/>
              </a:rPr>
              <a:t>1.6 millones de personas </a:t>
            </a:r>
            <a:r>
              <a:rPr lang="es-PE" sz="1800" b="1" dirty="0">
                <a:solidFill>
                  <a:schemeClr val="tx1"/>
                </a:solidFill>
                <a:latin typeface="Calibri" panose="020F0502020204030204" pitchFamily="34" charset="0"/>
                <a:cs typeface="Calibri" panose="020F0502020204030204" pitchFamily="34" charset="0"/>
              </a:rPr>
              <a:t>en las zonas rurales del Perú que no tienen acceso a la red pública de agua equivale al </a:t>
            </a:r>
            <a:r>
              <a:rPr lang="es-PE" sz="1800" b="1" dirty="0">
                <a:solidFill>
                  <a:schemeClr val="accent6"/>
                </a:solidFill>
                <a:latin typeface="Calibri" panose="020F0502020204030204" pitchFamily="34" charset="0"/>
                <a:cs typeface="Calibri" panose="020F0502020204030204" pitchFamily="34" charset="0"/>
              </a:rPr>
              <a:t>24% de los hogares</a:t>
            </a:r>
          </a:p>
        </p:txBody>
      </p:sp>
    </p:spTree>
    <p:extLst>
      <p:ext uri="{BB962C8B-B14F-4D97-AF65-F5344CB8AC3E}">
        <p14:creationId xmlns:p14="http://schemas.microsoft.com/office/powerpoint/2010/main" val="1726669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Google Shape;578;p18">
            <a:extLst>
              <a:ext uri="{FF2B5EF4-FFF2-40B4-BE49-F238E27FC236}">
                <a16:creationId xmlns:a16="http://schemas.microsoft.com/office/drawing/2014/main" id="{CA475A0E-523A-48B5-B3DE-C622EECCABD1}"/>
              </a:ext>
            </a:extLst>
          </p:cNvPr>
          <p:cNvSpPr txBox="1"/>
          <p:nvPr/>
        </p:nvSpPr>
        <p:spPr>
          <a:xfrm>
            <a:off x="326160" y="450224"/>
            <a:ext cx="592668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3200" b="1" dirty="0">
                <a:solidFill>
                  <a:srgbClr val="076EC8"/>
                </a:solidFill>
                <a:latin typeface="Calibri"/>
                <a:cs typeface="Calibri"/>
                <a:sym typeface="Calibri"/>
              </a:rPr>
              <a:t>Usuarios / reclamos</a:t>
            </a:r>
            <a:endParaRPr kumimoji="0" lang="es-MX"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Rectángulo: esquinas redondeadas 10">
            <a:extLst>
              <a:ext uri="{FF2B5EF4-FFF2-40B4-BE49-F238E27FC236}">
                <a16:creationId xmlns:a16="http://schemas.microsoft.com/office/drawing/2014/main" id="{653A544E-2B5B-4AB9-AF8B-343536A63467}"/>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44">
            <a:extLst>
              <a:ext uri="{FF2B5EF4-FFF2-40B4-BE49-F238E27FC236}">
                <a16:creationId xmlns:a16="http://schemas.microsoft.com/office/drawing/2014/main" id="{74FB6A82-C6C9-6D48-B642-A464288CF936}"/>
              </a:ext>
            </a:extLst>
          </p:cNvPr>
          <p:cNvSpPr/>
          <p:nvPr/>
        </p:nvSpPr>
        <p:spPr>
          <a:xfrm>
            <a:off x="1185544" y="1324119"/>
            <a:ext cx="4541921" cy="692724"/>
          </a:xfrm>
          <a:prstGeom prst="roundRect">
            <a:avLst>
              <a:gd name="adj" fmla="val 9048"/>
            </a:avLst>
          </a:prstGeom>
          <a:solidFill>
            <a:srgbClr val="066EC8"/>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800" dirty="0">
                <a:solidFill>
                  <a:schemeClr val="bg1"/>
                </a:solidFill>
                <a:latin typeface="Calibri" panose="020F0502020204030204" pitchFamily="34" charset="0"/>
                <a:cs typeface="Calibri" panose="020F0502020204030204" pitchFamily="34" charset="0"/>
              </a:rPr>
              <a:t>Resultados</a:t>
            </a:r>
            <a:endParaRPr lang="es-PE" sz="1800" dirty="0">
              <a:solidFill>
                <a:schemeClr val="bg1"/>
              </a:solidFill>
              <a:latin typeface="Calibri" panose="020F0502020204030204" pitchFamily="34" charset="0"/>
              <a:cs typeface="Calibri" panose="020F0502020204030204" pitchFamily="34" charset="0"/>
            </a:endParaRPr>
          </a:p>
        </p:txBody>
      </p:sp>
      <p:sp>
        <p:nvSpPr>
          <p:cNvPr id="20" name="Rectangle: Rounded Corners 44">
            <a:extLst>
              <a:ext uri="{FF2B5EF4-FFF2-40B4-BE49-F238E27FC236}">
                <a16:creationId xmlns:a16="http://schemas.microsoft.com/office/drawing/2014/main" id="{610AC9D5-84BC-DE4B-80AC-1CA38295B279}"/>
              </a:ext>
            </a:extLst>
          </p:cNvPr>
          <p:cNvSpPr/>
          <p:nvPr/>
        </p:nvSpPr>
        <p:spPr>
          <a:xfrm>
            <a:off x="1185544" y="2126030"/>
            <a:ext cx="4541921"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Mejora en el servicio prestado al usuario</a:t>
            </a:r>
            <a:endParaRPr lang="es-PE" sz="1200" i="1" dirty="0">
              <a:latin typeface="Calibri" panose="020F0502020204030204" pitchFamily="34" charset="0"/>
              <a:cs typeface="Calibri" panose="020F0502020204030204" pitchFamily="34" charset="0"/>
            </a:endParaRPr>
          </a:p>
        </p:txBody>
      </p:sp>
      <p:sp>
        <p:nvSpPr>
          <p:cNvPr id="13" name="Rectangle: Rounded Corners 44">
            <a:extLst>
              <a:ext uri="{FF2B5EF4-FFF2-40B4-BE49-F238E27FC236}">
                <a16:creationId xmlns:a16="http://schemas.microsoft.com/office/drawing/2014/main" id="{388E05D3-83E7-0E4F-A40C-D3F4EA095B80}"/>
              </a:ext>
            </a:extLst>
          </p:cNvPr>
          <p:cNvSpPr/>
          <p:nvPr/>
        </p:nvSpPr>
        <p:spPr>
          <a:xfrm>
            <a:off x="6252844" y="1324119"/>
            <a:ext cx="4541921" cy="692724"/>
          </a:xfrm>
          <a:prstGeom prst="roundRect">
            <a:avLst>
              <a:gd name="adj" fmla="val 9048"/>
            </a:avLst>
          </a:prstGeom>
          <a:solidFill>
            <a:srgbClr val="4AA204"/>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800" dirty="0">
                <a:solidFill>
                  <a:schemeClr val="bg1"/>
                </a:solidFill>
                <a:latin typeface="Calibri" panose="020F0502020204030204" pitchFamily="34" charset="0"/>
                <a:cs typeface="Calibri" panose="020F0502020204030204" pitchFamily="34" charset="0"/>
              </a:rPr>
              <a:t>Productos</a:t>
            </a:r>
            <a:endParaRPr lang="es-PE" sz="1800" dirty="0">
              <a:solidFill>
                <a:schemeClr val="bg1"/>
              </a:solidFill>
              <a:latin typeface="Calibri" panose="020F0502020204030204" pitchFamily="34" charset="0"/>
              <a:cs typeface="Calibri" panose="020F0502020204030204" pitchFamily="34" charset="0"/>
            </a:endParaRPr>
          </a:p>
        </p:txBody>
      </p:sp>
      <p:sp>
        <p:nvSpPr>
          <p:cNvPr id="15" name="Rectangle: Rounded Corners 44">
            <a:extLst>
              <a:ext uri="{FF2B5EF4-FFF2-40B4-BE49-F238E27FC236}">
                <a16:creationId xmlns:a16="http://schemas.microsoft.com/office/drawing/2014/main" id="{0F53A76C-DB6C-2B42-B8A0-E1D0C156EA41}"/>
              </a:ext>
            </a:extLst>
          </p:cNvPr>
          <p:cNvSpPr/>
          <p:nvPr/>
        </p:nvSpPr>
        <p:spPr>
          <a:xfrm>
            <a:off x="1185544" y="2888641"/>
            <a:ext cx="4541921" cy="1092536"/>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Mejoras en el bienestar del usuario asociadas a una disminución en el número y en el tiempo de espera para la solución de reclamos</a:t>
            </a:r>
            <a:endParaRPr lang="es-PE" sz="1200" dirty="0">
              <a:latin typeface="Calibri" panose="020F0502020204030204" pitchFamily="34" charset="0"/>
              <a:cs typeface="Calibri" panose="020F0502020204030204" pitchFamily="34" charset="0"/>
            </a:endParaRPr>
          </a:p>
        </p:txBody>
      </p:sp>
      <p:sp>
        <p:nvSpPr>
          <p:cNvPr id="18" name="Rectangle: Rounded Corners 44">
            <a:extLst>
              <a:ext uri="{FF2B5EF4-FFF2-40B4-BE49-F238E27FC236}">
                <a16:creationId xmlns:a16="http://schemas.microsoft.com/office/drawing/2014/main" id="{4BACB680-C43A-2A4E-B79F-8AD1EB852F37}"/>
              </a:ext>
            </a:extLst>
          </p:cNvPr>
          <p:cNvSpPr/>
          <p:nvPr/>
        </p:nvSpPr>
        <p:spPr>
          <a:xfrm>
            <a:off x="6252843" y="2126030"/>
            <a:ext cx="4541921"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Sistema centralizado de reclamos</a:t>
            </a:r>
            <a:endParaRPr lang="es-PE" sz="1200" i="1" dirty="0">
              <a:latin typeface="Calibri" panose="020F0502020204030204" pitchFamily="34" charset="0"/>
              <a:cs typeface="Calibri" panose="020F0502020204030204" pitchFamily="34" charset="0"/>
            </a:endParaRPr>
          </a:p>
        </p:txBody>
      </p:sp>
      <p:sp>
        <p:nvSpPr>
          <p:cNvPr id="21" name="Rectangle: Rounded Corners 44">
            <a:extLst>
              <a:ext uri="{FF2B5EF4-FFF2-40B4-BE49-F238E27FC236}">
                <a16:creationId xmlns:a16="http://schemas.microsoft.com/office/drawing/2014/main" id="{5D8BF4B5-1BF6-BC48-AE8B-A703758EE872}"/>
              </a:ext>
            </a:extLst>
          </p:cNvPr>
          <p:cNvSpPr/>
          <p:nvPr/>
        </p:nvSpPr>
        <p:spPr>
          <a:xfrm>
            <a:off x="6252843" y="2887417"/>
            <a:ext cx="4541921"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Calculadora de tarifas</a:t>
            </a:r>
            <a:endParaRPr lang="es-PE" sz="1200" i="1" dirty="0">
              <a:latin typeface="Calibri" panose="020F0502020204030204" pitchFamily="34" charset="0"/>
              <a:cs typeface="Calibri" panose="020F0502020204030204" pitchFamily="34" charset="0"/>
            </a:endParaRPr>
          </a:p>
        </p:txBody>
      </p:sp>
      <p:sp>
        <p:nvSpPr>
          <p:cNvPr id="22" name="Rectangle: Rounded Corners 44">
            <a:extLst>
              <a:ext uri="{FF2B5EF4-FFF2-40B4-BE49-F238E27FC236}">
                <a16:creationId xmlns:a16="http://schemas.microsoft.com/office/drawing/2014/main" id="{2CABBD20-9DD8-064A-BADD-807BCA5F413C}"/>
              </a:ext>
            </a:extLst>
          </p:cNvPr>
          <p:cNvSpPr/>
          <p:nvPr/>
        </p:nvSpPr>
        <p:spPr>
          <a:xfrm>
            <a:off x="6252843" y="3648804"/>
            <a:ext cx="4541921"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Sistema de seguimento de reclamos operacionales</a:t>
            </a:r>
            <a:endParaRPr lang="es-PE" sz="1200" i="1" dirty="0">
              <a:latin typeface="Calibri" panose="020F0502020204030204" pitchFamily="34" charset="0"/>
              <a:cs typeface="Calibri" panose="020F0502020204030204" pitchFamily="34" charset="0"/>
            </a:endParaRPr>
          </a:p>
        </p:txBody>
      </p:sp>
      <p:sp>
        <p:nvSpPr>
          <p:cNvPr id="23" name="Rectangle: Rounded Corners 44">
            <a:extLst>
              <a:ext uri="{FF2B5EF4-FFF2-40B4-BE49-F238E27FC236}">
                <a16:creationId xmlns:a16="http://schemas.microsoft.com/office/drawing/2014/main" id="{9459A746-FE49-C34E-8ABF-13BD1B254811}"/>
              </a:ext>
            </a:extLst>
          </p:cNvPr>
          <p:cNvSpPr/>
          <p:nvPr/>
        </p:nvSpPr>
        <p:spPr>
          <a:xfrm>
            <a:off x="6252843" y="4410191"/>
            <a:ext cx="4541921"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dirty="0">
                <a:latin typeface="Calibri" panose="020F0502020204030204" pitchFamily="34" charset="0"/>
                <a:cs typeface="Calibri" panose="020F0502020204030204" pitchFamily="34" charset="0"/>
              </a:rPr>
              <a:t>Colegio Seguro + Programa Escolar</a:t>
            </a:r>
            <a:endParaRPr lang="es-PE" sz="1200" i="1" dirty="0">
              <a:latin typeface="Calibri" panose="020F0502020204030204" pitchFamily="34" charset="0"/>
              <a:cs typeface="Calibri" panose="020F0502020204030204" pitchFamily="34" charset="0"/>
            </a:endParaRPr>
          </a:p>
        </p:txBody>
      </p:sp>
      <p:sp>
        <p:nvSpPr>
          <p:cNvPr id="24" name="Rectangle: Rounded Corners 44">
            <a:extLst>
              <a:ext uri="{FF2B5EF4-FFF2-40B4-BE49-F238E27FC236}">
                <a16:creationId xmlns:a16="http://schemas.microsoft.com/office/drawing/2014/main" id="{90B28030-88DB-204D-8D4C-EAD727DA13FB}"/>
              </a:ext>
            </a:extLst>
          </p:cNvPr>
          <p:cNvSpPr/>
          <p:nvPr/>
        </p:nvSpPr>
        <p:spPr>
          <a:xfrm>
            <a:off x="6252843" y="5171576"/>
            <a:ext cx="4541921" cy="664747"/>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MX" sz="1600">
                <a:latin typeface="Calibri" panose="020F0502020204030204" pitchFamily="34" charset="0"/>
                <a:cs typeface="Calibri" panose="020F0502020204030204" pitchFamily="34" charset="0"/>
              </a:rPr>
              <a:t>Participa Vecino</a:t>
            </a:r>
            <a:endParaRPr lang="es-PE" sz="1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1320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871"/>
        <p:cNvGrpSpPr/>
        <p:nvPr/>
      </p:nvGrpSpPr>
      <p:grpSpPr>
        <a:xfrm>
          <a:off x="0" y="0"/>
          <a:ext cx="0" cy="0"/>
          <a:chOff x="0" y="0"/>
          <a:chExt cx="0" cy="0"/>
        </a:xfrm>
      </p:grpSpPr>
      <p:pic>
        <p:nvPicPr>
          <p:cNvPr id="3" name="Imagen 2">
            <a:extLst>
              <a:ext uri="{FF2B5EF4-FFF2-40B4-BE49-F238E27FC236}">
                <a16:creationId xmlns:a16="http://schemas.microsoft.com/office/drawing/2014/main" id="{D9575ACF-659B-4EC7-9742-7EC661CF3F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76060" y="60913"/>
            <a:ext cx="5598511" cy="6736176"/>
          </a:xfrm>
          <a:prstGeom prst="rect">
            <a:avLst/>
          </a:prstGeom>
        </p:spPr>
      </p:pic>
      <p:sp>
        <p:nvSpPr>
          <p:cNvPr id="10" name="Rectángulo 9">
            <a:extLst>
              <a:ext uri="{FF2B5EF4-FFF2-40B4-BE49-F238E27FC236}">
                <a16:creationId xmlns:a16="http://schemas.microsoft.com/office/drawing/2014/main" id="{DB05F24D-A2AF-43D7-9270-4E9BE5854236}"/>
              </a:ext>
            </a:extLst>
          </p:cNvPr>
          <p:cNvSpPr/>
          <p:nvPr/>
        </p:nvSpPr>
        <p:spPr>
          <a:xfrm rot="10800000">
            <a:off x="5963026" y="60912"/>
            <a:ext cx="4118233" cy="6736176"/>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72;p30">
            <a:extLst>
              <a:ext uri="{FF2B5EF4-FFF2-40B4-BE49-F238E27FC236}">
                <a16:creationId xmlns:a16="http://schemas.microsoft.com/office/drawing/2014/main" id="{94B57913-1E5D-4310-9B62-73F710663CFD}"/>
              </a:ext>
            </a:extLst>
          </p:cNvPr>
          <p:cNvSpPr txBox="1">
            <a:spLocks/>
          </p:cNvSpPr>
          <p:nvPr/>
        </p:nvSpPr>
        <p:spPr>
          <a:xfrm>
            <a:off x="569026" y="1573422"/>
            <a:ext cx="5603173" cy="227664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Mukta"/>
              <a:buNone/>
              <a:defRPr sz="2800" b="1" i="0" u="none" strike="noStrike" cap="none">
                <a:solidFill>
                  <a:schemeClr val="accent1"/>
                </a:solidFill>
                <a:latin typeface="Mukta"/>
                <a:ea typeface="Mukta"/>
                <a:cs typeface="Mukta"/>
                <a:sym typeface="Mukta"/>
              </a:defRPr>
            </a:lvl1pPr>
            <a:lvl2pPr marR="0" lvl="1"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2pPr>
            <a:lvl3pPr marR="0" lvl="2"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3pPr>
            <a:lvl4pPr marR="0" lvl="3"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4pPr>
            <a:lvl5pPr marR="0" lvl="4"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5pPr>
            <a:lvl6pPr marR="0" lvl="5"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6pPr>
            <a:lvl7pPr marR="0" lvl="6"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7pPr>
            <a:lvl8pPr marR="0" lvl="7"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8pPr>
            <a:lvl9pPr marR="0" lvl="8" algn="l" rtl="0">
              <a:lnSpc>
                <a:spcPct val="100000"/>
              </a:lnSpc>
              <a:spcBef>
                <a:spcPts val="0"/>
              </a:spcBef>
              <a:spcAft>
                <a:spcPts val="0"/>
              </a:spcAft>
              <a:buClr>
                <a:schemeClr val="dk1"/>
              </a:buClr>
              <a:buSzPts val="2800"/>
              <a:buFont typeface="Mukta"/>
              <a:buNone/>
              <a:defRPr sz="2800" b="0" i="0" u="none" strike="noStrike" cap="none">
                <a:solidFill>
                  <a:schemeClr val="dk1"/>
                </a:solidFill>
                <a:latin typeface="Mukta"/>
                <a:ea typeface="Mukta"/>
                <a:cs typeface="Mukta"/>
                <a:sym typeface="Mukta"/>
              </a:defRPr>
            </a:lvl9pPr>
          </a:lstStyle>
          <a:p>
            <a:pPr marL="0" marR="0" lvl="0" indent="0" defTabSz="914400" rtl="0" eaLnBrk="1" fontAlgn="auto" latinLnBrk="0" hangingPunct="1">
              <a:lnSpc>
                <a:spcPts val="4960"/>
              </a:lnSpc>
              <a:spcBef>
                <a:spcPts val="0"/>
              </a:spcBef>
              <a:spcAft>
                <a:spcPts val="0"/>
              </a:spcAft>
              <a:buClr>
                <a:srgbClr val="0E4776"/>
              </a:buClr>
              <a:buSzPts val="2800"/>
              <a:buFont typeface="Mukta"/>
              <a:buNone/>
              <a:tabLst/>
              <a:defRPr/>
            </a:pPr>
            <a:r>
              <a:rPr kumimoji="0" lang="es-PE" sz="6000" b="1" i="0" u="none" strike="noStrike" kern="0" cap="none" spc="0" normalizeH="0" baseline="0" noProof="0" dirty="0">
                <a:ln>
                  <a:noFill/>
                </a:ln>
                <a:solidFill>
                  <a:srgbClr val="006FC0"/>
                </a:solidFill>
                <a:effectLst/>
                <a:uLnTx/>
                <a:uFillTx/>
                <a:latin typeface="Calibri" panose="020F0502020204030204" pitchFamily="34" charset="0"/>
                <a:cs typeface="Calibri" panose="020F0502020204030204" pitchFamily="34" charset="0"/>
                <a:sym typeface="Mukta"/>
              </a:rPr>
              <a:t>Regulación e inversión en saneamiento</a:t>
            </a:r>
          </a:p>
        </p:txBody>
      </p:sp>
      <p:sp>
        <p:nvSpPr>
          <p:cNvPr id="14" name="TextBox 14">
            <a:extLst>
              <a:ext uri="{FF2B5EF4-FFF2-40B4-BE49-F238E27FC236}">
                <a16:creationId xmlns:a16="http://schemas.microsoft.com/office/drawing/2014/main" id="{69AA898C-BBF5-4736-8444-7D9BC9870EB2}"/>
              </a:ext>
            </a:extLst>
          </p:cNvPr>
          <p:cNvSpPr txBox="1"/>
          <p:nvPr/>
        </p:nvSpPr>
        <p:spPr>
          <a:xfrm>
            <a:off x="617755" y="3684847"/>
            <a:ext cx="4441925" cy="646331"/>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Seguimiento a las inversiones y su importancia en el bienestar de la sociedad</a:t>
            </a:r>
          </a:p>
        </p:txBody>
      </p:sp>
      <p:grpSp>
        <p:nvGrpSpPr>
          <p:cNvPr id="15" name="Grupo 14">
            <a:extLst>
              <a:ext uri="{FF2B5EF4-FFF2-40B4-BE49-F238E27FC236}">
                <a16:creationId xmlns:a16="http://schemas.microsoft.com/office/drawing/2014/main" id="{E7C1FBC1-3732-4196-9BF8-F547E3F7C735}"/>
              </a:ext>
            </a:extLst>
          </p:cNvPr>
          <p:cNvGrpSpPr/>
          <p:nvPr/>
        </p:nvGrpSpPr>
        <p:grpSpPr>
          <a:xfrm>
            <a:off x="8240062" y="5410201"/>
            <a:ext cx="3970568" cy="1447800"/>
            <a:chOff x="9740900" y="5957455"/>
            <a:chExt cx="2469730" cy="900545"/>
          </a:xfrm>
        </p:grpSpPr>
        <p:sp>
          <p:nvSpPr>
            <p:cNvPr id="16" name="Rectángulo: una sola esquina redondeada 15">
              <a:extLst>
                <a:ext uri="{FF2B5EF4-FFF2-40B4-BE49-F238E27FC236}">
                  <a16:creationId xmlns:a16="http://schemas.microsoft.com/office/drawing/2014/main" id="{47B34008-86AB-48C7-B605-275FD207F8AF}"/>
                </a:ext>
              </a:extLst>
            </p:cNvPr>
            <p:cNvSpPr/>
            <p:nvPr/>
          </p:nvSpPr>
          <p:spPr>
            <a:xfrm flipH="1">
              <a:off x="9740900" y="5957455"/>
              <a:ext cx="2469730" cy="900545"/>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7" name="Imagen 16">
              <a:extLst>
                <a:ext uri="{FF2B5EF4-FFF2-40B4-BE49-F238E27FC236}">
                  <a16:creationId xmlns:a16="http://schemas.microsoft.com/office/drawing/2014/main" id="{4FB23B94-B133-4464-92F4-533BE2A0B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0040" y="6125222"/>
              <a:ext cx="1291449" cy="565009"/>
            </a:xfrm>
            <a:prstGeom prst="rect">
              <a:avLst/>
            </a:prstGeom>
          </p:spPr>
        </p:pic>
      </p:grpSp>
      <p:sp>
        <p:nvSpPr>
          <p:cNvPr id="4" name="CuadroTexto 3">
            <a:extLst>
              <a:ext uri="{FF2B5EF4-FFF2-40B4-BE49-F238E27FC236}">
                <a16:creationId xmlns:a16="http://schemas.microsoft.com/office/drawing/2014/main" id="{B74E18C4-4364-4128-A665-609BC0698BAB}"/>
              </a:ext>
            </a:extLst>
          </p:cNvPr>
          <p:cNvSpPr txBox="1"/>
          <p:nvPr/>
        </p:nvSpPr>
        <p:spPr>
          <a:xfrm>
            <a:off x="617755" y="4735885"/>
            <a:ext cx="2103461" cy="492443"/>
          </a:xfrm>
          <a:prstGeom prst="rect">
            <a:avLst/>
          </a:prstGeom>
          <a:noFill/>
        </p:spPr>
        <p:txBody>
          <a:bodyPr wrap="none" rtlCol="0">
            <a:spAutoFit/>
          </a:bodyPr>
          <a:lstStyle/>
          <a:p>
            <a:r>
              <a:rPr lang="es-ES" sz="1400" dirty="0">
                <a:latin typeface="Calibri" panose="020F0502020204030204" pitchFamily="34" charset="0"/>
                <a:cs typeface="Calibri" panose="020F0502020204030204" pitchFamily="34" charset="0"/>
              </a:rPr>
              <a:t>Mauro Gutiérrez Martínez</a:t>
            </a:r>
          </a:p>
          <a:p>
            <a:r>
              <a:rPr lang="es-ES" sz="1200" b="1" dirty="0">
                <a:latin typeface="Calibri" panose="020F0502020204030204" pitchFamily="34" charset="0"/>
                <a:cs typeface="Calibri" panose="020F0502020204030204" pitchFamily="34" charset="0"/>
              </a:rPr>
              <a:t>Presidente Sunass</a:t>
            </a:r>
            <a:endParaRPr lang="es-PE" sz="1200" b="1" dirty="0">
              <a:latin typeface="Calibri" panose="020F0502020204030204" pitchFamily="34" charset="0"/>
              <a:cs typeface="Calibri" panose="020F0502020204030204" pitchFamily="34" charset="0"/>
            </a:endParaRPr>
          </a:p>
        </p:txBody>
      </p:sp>
      <p:sp>
        <p:nvSpPr>
          <p:cNvPr id="18" name="CuadroTexto 17">
            <a:extLst>
              <a:ext uri="{FF2B5EF4-FFF2-40B4-BE49-F238E27FC236}">
                <a16:creationId xmlns:a16="http://schemas.microsoft.com/office/drawing/2014/main" id="{1119E05C-4E80-4100-9916-FCB2BE9E9320}"/>
              </a:ext>
            </a:extLst>
          </p:cNvPr>
          <p:cNvSpPr txBox="1"/>
          <p:nvPr/>
        </p:nvSpPr>
        <p:spPr>
          <a:xfrm>
            <a:off x="617755" y="6450170"/>
            <a:ext cx="1249060" cy="253916"/>
          </a:xfrm>
          <a:prstGeom prst="rect">
            <a:avLst/>
          </a:prstGeom>
          <a:noFill/>
        </p:spPr>
        <p:txBody>
          <a:bodyPr wrap="none" rtlCol="0">
            <a:spAutoFit/>
          </a:bodyPr>
          <a:lstStyle/>
          <a:p>
            <a:r>
              <a:rPr lang="es-ES" sz="1050" i="1" dirty="0">
                <a:latin typeface="Calibri" panose="020F0502020204030204" pitchFamily="34" charset="0"/>
                <a:cs typeface="Calibri" panose="020F0502020204030204" pitchFamily="34" charset="0"/>
              </a:rPr>
              <a:t>Noviembre de 2022</a:t>
            </a:r>
            <a:endParaRPr lang="es-PE" sz="1000" b="1" i="1" dirty="0">
              <a:latin typeface="Calibri" panose="020F0502020204030204" pitchFamily="34" charset="0"/>
              <a:cs typeface="Calibri" panose="020F0502020204030204" pitchFamily="34" charset="0"/>
            </a:endParaRPr>
          </a:p>
        </p:txBody>
      </p:sp>
      <p:cxnSp>
        <p:nvCxnSpPr>
          <p:cNvPr id="19" name="Conector recto 18">
            <a:extLst>
              <a:ext uri="{FF2B5EF4-FFF2-40B4-BE49-F238E27FC236}">
                <a16:creationId xmlns:a16="http://schemas.microsoft.com/office/drawing/2014/main" id="{DFEE579B-8B63-4736-8920-285B070EC283}"/>
              </a:ext>
            </a:extLst>
          </p:cNvPr>
          <p:cNvCxnSpPr/>
          <p:nvPr/>
        </p:nvCxnSpPr>
        <p:spPr>
          <a:xfrm>
            <a:off x="569026" y="4556760"/>
            <a:ext cx="47015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575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1">
            <a:extLst>
              <a:ext uri="{FF2B5EF4-FFF2-40B4-BE49-F238E27FC236}">
                <a16:creationId xmlns:a16="http://schemas.microsoft.com/office/drawing/2014/main" id="{3BA4E0F9-FA63-AA51-09D7-A48FDA42460D}"/>
              </a:ext>
            </a:extLst>
          </p:cNvPr>
          <p:cNvGraphicFramePr>
            <a:graphicFrameLocks/>
          </p:cNvGraphicFramePr>
          <p:nvPr>
            <p:extLst>
              <p:ext uri="{D42A27DB-BD31-4B8C-83A1-F6EECF244321}">
                <p14:modId xmlns:p14="http://schemas.microsoft.com/office/powerpoint/2010/main" val="2939833882"/>
              </p:ext>
            </p:extLst>
          </p:nvPr>
        </p:nvGraphicFramePr>
        <p:xfrm>
          <a:off x="694174" y="2032434"/>
          <a:ext cx="5233828" cy="32048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Gráfico 9">
            <a:extLst>
              <a:ext uri="{FF2B5EF4-FFF2-40B4-BE49-F238E27FC236}">
                <a16:creationId xmlns:a16="http://schemas.microsoft.com/office/drawing/2014/main" id="{792E4D71-923E-8163-960B-FF7F927AC941}"/>
              </a:ext>
            </a:extLst>
          </p:cNvPr>
          <p:cNvGraphicFramePr>
            <a:graphicFrameLocks/>
          </p:cNvGraphicFramePr>
          <p:nvPr/>
        </p:nvGraphicFramePr>
        <p:xfrm>
          <a:off x="6425949" y="1811546"/>
          <a:ext cx="5167873" cy="3353447"/>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94975BA3-E71F-8C71-2AD4-BE3B45C3E0F8}"/>
              </a:ext>
            </a:extLst>
          </p:cNvPr>
          <p:cNvSpPr txBox="1"/>
          <p:nvPr/>
        </p:nvSpPr>
        <p:spPr>
          <a:xfrm>
            <a:off x="6425949" y="1414059"/>
            <a:ext cx="5167873" cy="523220"/>
          </a:xfrm>
          <a:prstGeom prst="rect">
            <a:avLst/>
          </a:prstGeom>
          <a:noFill/>
          <a:ln>
            <a:noFill/>
          </a:ln>
        </p:spPr>
        <p:txBody>
          <a:bodyPr wrap="square">
            <a:spAutoFit/>
          </a:bodyPr>
          <a:lstStyle/>
          <a:p>
            <a:pPr algn="ctr" defTabSz="1219170">
              <a:buClr>
                <a:srgbClr val="000000"/>
              </a:buClr>
              <a:defRPr/>
            </a:pPr>
            <a:r>
              <a:rPr lang="es-MX" sz="1400" b="1" dirty="0">
                <a:latin typeface="Arial" panose="020B0604020202020204" pitchFamily="34" charset="0"/>
              </a:rPr>
              <a:t>Hogares sin acceso a la Red Pública de Alcantarillado</a:t>
            </a:r>
            <a:endParaRPr lang="es-MX" sz="1400" b="1" kern="0" dirty="0">
              <a:solidFill>
                <a:srgbClr val="000000"/>
              </a:solidFill>
              <a:latin typeface="Arial" panose="020B0604020202020204" pitchFamily="34" charset="0"/>
              <a:cs typeface="Arial"/>
              <a:sym typeface="Arial"/>
            </a:endParaRPr>
          </a:p>
          <a:p>
            <a:pPr algn="ctr" defTabSz="1219170">
              <a:buClr>
                <a:srgbClr val="000000"/>
              </a:buClr>
              <a:defRPr/>
            </a:pPr>
            <a:r>
              <a:rPr lang="es-MX" sz="1400" kern="0" dirty="0">
                <a:solidFill>
                  <a:srgbClr val="000000"/>
                </a:solidFill>
                <a:latin typeface="Arial" panose="020B0604020202020204" pitchFamily="34" charset="0"/>
                <a:cs typeface="Arial"/>
                <a:sym typeface="Arial"/>
              </a:rPr>
              <a:t>(Porcentajes)</a:t>
            </a:r>
            <a:endParaRPr lang="es-PE" sz="1400" kern="0" dirty="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2C95CA9F-399B-1FD9-0226-150D85908941}"/>
              </a:ext>
            </a:extLst>
          </p:cNvPr>
          <p:cNvSpPr txBox="1"/>
          <p:nvPr/>
        </p:nvSpPr>
        <p:spPr>
          <a:xfrm>
            <a:off x="694174" y="1479551"/>
            <a:ext cx="5167873" cy="512897"/>
          </a:xfrm>
          <a:prstGeom prst="rect">
            <a:avLst/>
          </a:prstGeom>
          <a:noFill/>
          <a:ln>
            <a:noFill/>
          </a:ln>
        </p:spPr>
        <p:txBody>
          <a:bodyPr wrap="square">
            <a:spAutoFit/>
          </a:bodyPr>
          <a:lstStyle/>
          <a:p>
            <a:pPr algn="ctr" defTabSz="1219170">
              <a:buClr>
                <a:srgbClr val="000000"/>
              </a:buClr>
              <a:defRPr/>
            </a:pPr>
            <a:r>
              <a:rPr lang="es-MX" sz="1400" b="1" dirty="0">
                <a:latin typeface="Arial" panose="020B0604020202020204" pitchFamily="34" charset="0"/>
              </a:rPr>
              <a:t>Población sin acceso a la Red Pública de Alcantarillado</a:t>
            </a:r>
            <a:endParaRPr lang="es-MX" sz="1400" b="1" kern="0" dirty="0">
              <a:solidFill>
                <a:srgbClr val="000000"/>
              </a:solidFill>
              <a:latin typeface="Arial" panose="020B0604020202020204" pitchFamily="34" charset="0"/>
              <a:cs typeface="Arial"/>
              <a:sym typeface="Arial"/>
            </a:endParaRPr>
          </a:p>
          <a:p>
            <a:pPr algn="ctr" defTabSz="1219170">
              <a:buClr>
                <a:srgbClr val="000000"/>
              </a:buClr>
              <a:defRPr/>
            </a:pPr>
            <a:r>
              <a:rPr lang="es-MX" sz="1333" kern="0" dirty="0">
                <a:solidFill>
                  <a:srgbClr val="000000"/>
                </a:solidFill>
                <a:latin typeface="Arial" panose="020B0604020202020204" pitchFamily="34" charset="0"/>
                <a:cs typeface="Arial"/>
                <a:sym typeface="Arial"/>
              </a:rPr>
              <a:t>(Millones)</a:t>
            </a:r>
            <a:endParaRPr lang="es-PE" sz="1333" kern="0" dirty="0">
              <a:solidFill>
                <a:srgbClr val="000000"/>
              </a:solidFill>
              <a:latin typeface="Arial"/>
              <a:cs typeface="Arial"/>
              <a:sym typeface="Arial"/>
            </a:endParaRPr>
          </a:p>
        </p:txBody>
      </p:sp>
      <p:sp>
        <p:nvSpPr>
          <p:cNvPr id="24" name="CuadroTexto 13">
            <a:extLst>
              <a:ext uri="{FF2B5EF4-FFF2-40B4-BE49-F238E27FC236}">
                <a16:creationId xmlns:a16="http://schemas.microsoft.com/office/drawing/2014/main" id="{DA6272D0-2EA3-ECCE-2461-B32D9C0CF898}"/>
              </a:ext>
            </a:extLst>
          </p:cNvPr>
          <p:cNvSpPr txBox="1"/>
          <p:nvPr/>
        </p:nvSpPr>
        <p:spPr>
          <a:xfrm>
            <a:off x="152400" y="6490558"/>
            <a:ext cx="3278111" cy="215444"/>
          </a:xfrm>
          <a:prstGeom prst="rect">
            <a:avLst/>
          </a:prstGeom>
          <a:noFill/>
        </p:spPr>
        <p:txBody>
          <a:bodyPr wrap="square" rtlCol="0">
            <a:spAutoFit/>
          </a:bodyPr>
          <a:lstStyle/>
          <a:p>
            <a:pPr algn="just"/>
            <a:r>
              <a:rPr lang="es-MX" sz="800" i="1" dirty="0">
                <a:latin typeface="Calibri" panose="020F0502020204030204" pitchFamily="34" charset="0"/>
                <a:cs typeface="Calibri" panose="020F0502020204030204" pitchFamily="34" charset="0"/>
              </a:rPr>
              <a:t>Fuente: INEI-ENAPRES</a:t>
            </a:r>
          </a:p>
        </p:txBody>
      </p:sp>
      <p:pic>
        <p:nvPicPr>
          <p:cNvPr id="2" name="Imagen 7">
            <a:extLst>
              <a:ext uri="{FF2B5EF4-FFF2-40B4-BE49-F238E27FC236}">
                <a16:creationId xmlns:a16="http://schemas.microsoft.com/office/drawing/2014/main" id="{AB07A66B-DD02-831B-8EB2-7F7D3BAC1C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36572" y="65833"/>
            <a:ext cx="1080000" cy="1080000"/>
          </a:xfrm>
          <a:prstGeom prst="rect">
            <a:avLst/>
          </a:prstGeom>
        </p:spPr>
      </p:pic>
      <p:sp>
        <p:nvSpPr>
          <p:cNvPr id="3" name="Oval 2">
            <a:extLst>
              <a:ext uri="{FF2B5EF4-FFF2-40B4-BE49-F238E27FC236}">
                <a16:creationId xmlns:a16="http://schemas.microsoft.com/office/drawing/2014/main" id="{67306D3D-391C-ACC8-554E-52AC30D4073C}"/>
              </a:ext>
            </a:extLst>
          </p:cNvPr>
          <p:cNvSpPr/>
          <p:nvPr/>
        </p:nvSpPr>
        <p:spPr>
          <a:xfrm>
            <a:off x="2994959" y="2648869"/>
            <a:ext cx="540000" cy="540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TextBox 3">
            <a:extLst>
              <a:ext uri="{FF2B5EF4-FFF2-40B4-BE49-F238E27FC236}">
                <a16:creationId xmlns:a16="http://schemas.microsoft.com/office/drawing/2014/main" id="{F485FDE0-EBFA-98A8-2619-BA9F97EE3B72}"/>
              </a:ext>
            </a:extLst>
          </p:cNvPr>
          <p:cNvSpPr txBox="1"/>
          <p:nvPr/>
        </p:nvSpPr>
        <p:spPr>
          <a:xfrm>
            <a:off x="4192121" y="2503370"/>
            <a:ext cx="1669926" cy="830997"/>
          </a:xfrm>
          <a:prstGeom prst="rect">
            <a:avLst/>
          </a:prstGeom>
          <a:noFill/>
        </p:spPr>
        <p:txBody>
          <a:bodyPr wrap="square" rtlCol="0">
            <a:spAutoFit/>
          </a:bodyPr>
          <a:lstStyle/>
          <a:p>
            <a:pPr algn="just"/>
            <a:r>
              <a:rPr lang="es-PE" sz="1200" dirty="0"/>
              <a:t>La brecha en las ciudades pone en riesgo de salud a 3.4 millones de personas</a:t>
            </a:r>
          </a:p>
        </p:txBody>
      </p:sp>
      <p:cxnSp>
        <p:nvCxnSpPr>
          <p:cNvPr id="5" name="Straight Arrow Connector 4">
            <a:extLst>
              <a:ext uri="{FF2B5EF4-FFF2-40B4-BE49-F238E27FC236}">
                <a16:creationId xmlns:a16="http://schemas.microsoft.com/office/drawing/2014/main" id="{EC1F6481-E54E-FA80-E0AB-1DD133B64C4C}"/>
              </a:ext>
            </a:extLst>
          </p:cNvPr>
          <p:cNvCxnSpPr>
            <a:cxnSpLocks/>
            <a:stCxn id="4" idx="1"/>
            <a:endCxn id="3" idx="6"/>
          </p:cNvCxnSpPr>
          <p:nvPr/>
        </p:nvCxnSpPr>
        <p:spPr>
          <a:xfrm flipH="1">
            <a:off x="3534959" y="2918869"/>
            <a:ext cx="65716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578;p18">
            <a:extLst>
              <a:ext uri="{FF2B5EF4-FFF2-40B4-BE49-F238E27FC236}">
                <a16:creationId xmlns:a16="http://schemas.microsoft.com/office/drawing/2014/main" id="{772D8C0F-5587-4F02-B20F-77B6103D1AB1}"/>
              </a:ext>
            </a:extLst>
          </p:cNvPr>
          <p:cNvSpPr txBox="1"/>
          <p:nvPr/>
        </p:nvSpPr>
        <p:spPr>
          <a:xfrm>
            <a:off x="326160" y="450224"/>
            <a:ext cx="8532090"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Brecha de acceso - alcantarillado </a:t>
            </a:r>
            <a:endParaRPr kumimoji="0" lang="es-MX"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ángulo: esquinas redondeadas 14">
            <a:extLst>
              <a:ext uri="{FF2B5EF4-FFF2-40B4-BE49-F238E27FC236}">
                <a16:creationId xmlns:a16="http://schemas.microsoft.com/office/drawing/2014/main" id="{1E5FDB40-C2FB-480B-A0E6-A121DDC59FE8}"/>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44">
            <a:extLst>
              <a:ext uri="{FF2B5EF4-FFF2-40B4-BE49-F238E27FC236}">
                <a16:creationId xmlns:a16="http://schemas.microsoft.com/office/drawing/2014/main" id="{ED7E6941-D8A7-4297-81F6-292E261812C0}"/>
              </a:ext>
            </a:extLst>
          </p:cNvPr>
          <p:cNvSpPr/>
          <p:nvPr/>
        </p:nvSpPr>
        <p:spPr>
          <a:xfrm>
            <a:off x="1649680" y="5599265"/>
            <a:ext cx="7335570" cy="760970"/>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algn="ctr"/>
            <a:r>
              <a:rPr lang="es-ES" sz="1800" b="1" dirty="0">
                <a:solidFill>
                  <a:schemeClr val="accent6"/>
                </a:solidFill>
                <a:latin typeface="Calibri" panose="020F0502020204030204" pitchFamily="34" charset="0"/>
                <a:cs typeface="Calibri" panose="020F0502020204030204" pitchFamily="34" charset="0"/>
              </a:rPr>
              <a:t>3.4 millones </a:t>
            </a:r>
            <a:r>
              <a:rPr lang="es-ES" sz="1800" b="1" dirty="0">
                <a:solidFill>
                  <a:schemeClr val="tx1"/>
                </a:solidFill>
                <a:latin typeface="Calibri" panose="020F0502020204030204" pitchFamily="34" charset="0"/>
                <a:cs typeface="Calibri" panose="020F0502020204030204" pitchFamily="34" charset="0"/>
              </a:rPr>
              <a:t>de personas sin acceso a la Red de Alcantarillado equivale al 13% de hogares en el ámbito Urbano.</a:t>
            </a:r>
          </a:p>
        </p:txBody>
      </p:sp>
    </p:spTree>
    <p:extLst>
      <p:ext uri="{BB962C8B-B14F-4D97-AF65-F5344CB8AC3E}">
        <p14:creationId xmlns:p14="http://schemas.microsoft.com/office/powerpoint/2010/main" val="1685849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56BC33-098D-4339-9FAB-6374496DE568}"/>
              </a:ext>
            </a:extLst>
          </p:cNvPr>
          <p:cNvPicPr>
            <a:picLocks noChangeAspect="1"/>
          </p:cNvPicPr>
          <p:nvPr/>
        </p:nvPicPr>
        <p:blipFill>
          <a:blip r:embed="rId2"/>
          <a:stretch>
            <a:fillRect/>
          </a:stretch>
        </p:blipFill>
        <p:spPr>
          <a:xfrm>
            <a:off x="4034725" y="1354324"/>
            <a:ext cx="3620924" cy="4581055"/>
          </a:xfrm>
          <a:prstGeom prst="rect">
            <a:avLst/>
          </a:prstGeom>
        </p:spPr>
      </p:pic>
      <p:pic>
        <p:nvPicPr>
          <p:cNvPr id="7" name="Imagen 6">
            <a:extLst>
              <a:ext uri="{FF2B5EF4-FFF2-40B4-BE49-F238E27FC236}">
                <a16:creationId xmlns:a16="http://schemas.microsoft.com/office/drawing/2014/main" id="{40D7BAFB-D05F-44CE-8A4A-99F01B8694A8}"/>
              </a:ext>
            </a:extLst>
          </p:cNvPr>
          <p:cNvPicPr>
            <a:picLocks noChangeAspect="1"/>
          </p:cNvPicPr>
          <p:nvPr/>
        </p:nvPicPr>
        <p:blipFill>
          <a:blip r:embed="rId3"/>
          <a:stretch>
            <a:fillRect/>
          </a:stretch>
        </p:blipFill>
        <p:spPr>
          <a:xfrm>
            <a:off x="447475" y="4496904"/>
            <a:ext cx="4714942" cy="163782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8" name="CuadroTexto 7">
            <a:extLst>
              <a:ext uri="{FF2B5EF4-FFF2-40B4-BE49-F238E27FC236}">
                <a16:creationId xmlns:a16="http://schemas.microsoft.com/office/drawing/2014/main" id="{59A03750-5A57-4CCC-A5F0-649C666A0926}"/>
              </a:ext>
            </a:extLst>
          </p:cNvPr>
          <p:cNvSpPr txBox="1"/>
          <p:nvPr/>
        </p:nvSpPr>
        <p:spPr>
          <a:xfrm>
            <a:off x="388296" y="1686465"/>
            <a:ext cx="3052488" cy="2677656"/>
          </a:xfrm>
          <a:prstGeom prst="rect">
            <a:avLst/>
          </a:prstGeom>
          <a:noFill/>
        </p:spPr>
        <p:txBody>
          <a:bodyPr wrap="square" rtlCol="0">
            <a:spAutoFit/>
          </a:bodyPr>
          <a:lstStyle/>
          <a:p>
            <a:r>
              <a:rPr lang="es-PE" sz="1400" dirty="0">
                <a:latin typeface="Calibri" panose="020F0502020204030204" pitchFamily="34" charset="0"/>
                <a:cs typeface="Calibri" panose="020F0502020204030204" pitchFamily="34" charset="0"/>
              </a:rPr>
              <a:t>Según el estudio “</a:t>
            </a:r>
            <a:r>
              <a:rPr lang="es-MX" sz="1400" dirty="0">
                <a:latin typeface="Calibri" panose="020F0502020204030204" pitchFamily="34" charset="0"/>
                <a:cs typeface="Calibri" panose="020F0502020204030204" pitchFamily="34" charset="0"/>
              </a:rPr>
              <a:t>Acueducto 3.0: Indicadores de riesgo de agua global relevantes para la toma de decisiones actualizados” del 2019 realizado por el Instituto de Recursos Mundiales (</a:t>
            </a:r>
            <a:r>
              <a:rPr lang="es-PE" sz="1400" dirty="0">
                <a:latin typeface="Calibri" panose="020F0502020204030204" pitchFamily="34" charset="0"/>
                <a:cs typeface="Calibri" panose="020F0502020204030204" pitchFamily="34" charset="0"/>
              </a:rPr>
              <a:t>WRI, por sus siglas en inglés), nuestro país se u</a:t>
            </a:r>
            <a:r>
              <a:rPr lang="es-MX" sz="1400" dirty="0">
                <a:latin typeface="Calibri" panose="020F0502020204030204" pitchFamily="34" charset="0"/>
                <a:cs typeface="Calibri" panose="020F0502020204030204" pitchFamily="34" charset="0"/>
              </a:rPr>
              <a:t>bica en el puesto 66 de su ranking de estrés hídrico. Esto quiere decir que nuestro país -en general- se encuentra en un riesgo "medio-alto" de sufrir las consecuencias por la falta de recursos hídricos a todo nivel. </a:t>
            </a:r>
          </a:p>
        </p:txBody>
      </p:sp>
      <p:sp>
        <p:nvSpPr>
          <p:cNvPr id="6" name="Google Shape;578;p18">
            <a:extLst>
              <a:ext uri="{FF2B5EF4-FFF2-40B4-BE49-F238E27FC236}">
                <a16:creationId xmlns:a16="http://schemas.microsoft.com/office/drawing/2014/main" id="{72EC209C-5571-48F4-8A04-BABB023BA28F}"/>
              </a:ext>
            </a:extLst>
          </p:cNvPr>
          <p:cNvSpPr txBox="1"/>
          <p:nvPr/>
        </p:nvSpPr>
        <p:spPr>
          <a:xfrm>
            <a:off x="326160" y="450224"/>
            <a:ext cx="8532090" cy="584735"/>
          </a:xfrm>
          <a:prstGeom prst="rect">
            <a:avLst/>
          </a:prstGeom>
          <a:noFill/>
          <a:ln>
            <a:noFill/>
          </a:ln>
        </p:spPr>
        <p:txBody>
          <a:bodyPr spcFirstLastPara="1" wrap="square" lIns="91425" tIns="45700" rIns="91425" bIns="45700" anchor="t" anchorCtr="0">
            <a:spAutoFit/>
          </a:bodyPr>
          <a:lstStyle/>
          <a:p>
            <a:pPr lvl="0">
              <a:defRPr/>
            </a:pPr>
            <a:r>
              <a:rPr lang="es-ES" sz="3200" b="1" dirty="0">
                <a:solidFill>
                  <a:srgbClr val="076EC8"/>
                </a:solidFill>
                <a:latin typeface="Calibri"/>
                <a:cs typeface="Calibri"/>
                <a:sym typeface="Calibri"/>
              </a:rPr>
              <a:t>Escasez hídrica – situación actual</a:t>
            </a:r>
          </a:p>
        </p:txBody>
      </p:sp>
      <p:sp>
        <p:nvSpPr>
          <p:cNvPr id="9" name="Rectángulo: esquinas redondeadas 8">
            <a:extLst>
              <a:ext uri="{FF2B5EF4-FFF2-40B4-BE49-F238E27FC236}">
                <a16:creationId xmlns:a16="http://schemas.microsoft.com/office/drawing/2014/main" id="{17B3D4FA-627A-4558-8714-C9A28DF99882}"/>
              </a:ext>
            </a:extLst>
          </p:cNvPr>
          <p:cNvSpPr/>
          <p:nvPr/>
        </p:nvSpPr>
        <p:spPr>
          <a:xfrm rot="5400000">
            <a:off x="595824" y="823957"/>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upo 9">
            <a:extLst>
              <a:ext uri="{FF2B5EF4-FFF2-40B4-BE49-F238E27FC236}">
                <a16:creationId xmlns:a16="http://schemas.microsoft.com/office/drawing/2014/main" id="{4017F70B-0B6F-445B-B6FE-DBBED4C0B9D1}"/>
              </a:ext>
            </a:extLst>
          </p:cNvPr>
          <p:cNvGrpSpPr/>
          <p:nvPr/>
        </p:nvGrpSpPr>
        <p:grpSpPr>
          <a:xfrm>
            <a:off x="9740900" y="5957455"/>
            <a:ext cx="2469730" cy="900545"/>
            <a:chOff x="9740900" y="5957455"/>
            <a:chExt cx="2469730" cy="900545"/>
          </a:xfrm>
        </p:grpSpPr>
        <p:sp>
          <p:nvSpPr>
            <p:cNvPr id="11" name="Rectángulo: una sola esquina redondeada 10">
              <a:extLst>
                <a:ext uri="{FF2B5EF4-FFF2-40B4-BE49-F238E27FC236}">
                  <a16:creationId xmlns:a16="http://schemas.microsoft.com/office/drawing/2014/main" id="{76163E16-0CAD-4531-A156-DC03C4482325}"/>
                </a:ext>
              </a:extLst>
            </p:cNvPr>
            <p:cNvSpPr/>
            <p:nvPr/>
          </p:nvSpPr>
          <p:spPr>
            <a:xfrm flipH="1">
              <a:off x="9740900" y="5957455"/>
              <a:ext cx="2469730" cy="900545"/>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Imagen 11">
              <a:extLst>
                <a:ext uri="{FF2B5EF4-FFF2-40B4-BE49-F238E27FC236}">
                  <a16:creationId xmlns:a16="http://schemas.microsoft.com/office/drawing/2014/main" id="{8D090F14-39A9-4301-BFE0-A2115E89CA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0040" y="6125222"/>
              <a:ext cx="1291449" cy="565009"/>
            </a:xfrm>
            <a:prstGeom prst="rect">
              <a:avLst/>
            </a:prstGeom>
          </p:spPr>
        </p:pic>
      </p:grpSp>
      <p:pic>
        <p:nvPicPr>
          <p:cNvPr id="13" name="Imagen 12">
            <a:extLst>
              <a:ext uri="{FF2B5EF4-FFF2-40B4-BE49-F238E27FC236}">
                <a16:creationId xmlns:a16="http://schemas.microsoft.com/office/drawing/2014/main" id="{B04F4904-0681-4193-9EA8-410C433D1435}"/>
              </a:ext>
            </a:extLst>
          </p:cNvPr>
          <p:cNvPicPr>
            <a:picLocks noChangeAspect="1"/>
          </p:cNvPicPr>
          <p:nvPr/>
        </p:nvPicPr>
        <p:blipFill>
          <a:blip r:embed="rId5"/>
          <a:stretch>
            <a:fillRect/>
          </a:stretch>
        </p:blipFill>
        <p:spPr>
          <a:xfrm>
            <a:off x="7857173" y="1348265"/>
            <a:ext cx="3385726" cy="4587114"/>
          </a:xfrm>
          <a:prstGeom prst="rect">
            <a:avLst/>
          </a:prstGeom>
        </p:spPr>
      </p:pic>
      <p:sp>
        <p:nvSpPr>
          <p:cNvPr id="14" name="CuadroTexto 13">
            <a:extLst>
              <a:ext uri="{FF2B5EF4-FFF2-40B4-BE49-F238E27FC236}">
                <a16:creationId xmlns:a16="http://schemas.microsoft.com/office/drawing/2014/main" id="{6070A5AB-135D-42BD-9AB5-6C463415197A}"/>
              </a:ext>
            </a:extLst>
          </p:cNvPr>
          <p:cNvSpPr txBox="1"/>
          <p:nvPr/>
        </p:nvSpPr>
        <p:spPr>
          <a:xfrm>
            <a:off x="7933210" y="1326189"/>
            <a:ext cx="3233651" cy="338554"/>
          </a:xfrm>
          <a:prstGeom prst="rect">
            <a:avLst/>
          </a:prstGeom>
          <a:solidFill>
            <a:schemeClr val="bg1"/>
          </a:solidFill>
        </p:spPr>
        <p:txBody>
          <a:bodyPr wrap="square" rtlCol="0">
            <a:spAutoFit/>
          </a:bodyPr>
          <a:lstStyle/>
          <a:p>
            <a:pPr algn="ctr"/>
            <a:r>
              <a:rPr lang="es-PE" sz="1600" dirty="0">
                <a:latin typeface="Calibri" panose="020F0502020204030204" pitchFamily="34" charset="0"/>
                <a:cs typeface="Calibri" panose="020F0502020204030204" pitchFamily="34" charset="0"/>
              </a:rPr>
              <a:t>Escenario Optimista al 2040</a:t>
            </a:r>
          </a:p>
        </p:txBody>
      </p:sp>
      <p:sp>
        <p:nvSpPr>
          <p:cNvPr id="15" name="CuadroTexto 14">
            <a:extLst>
              <a:ext uri="{FF2B5EF4-FFF2-40B4-BE49-F238E27FC236}">
                <a16:creationId xmlns:a16="http://schemas.microsoft.com/office/drawing/2014/main" id="{3CED4F8F-F047-41AE-863C-5202B7E9BF25}"/>
              </a:ext>
            </a:extLst>
          </p:cNvPr>
          <p:cNvSpPr txBox="1"/>
          <p:nvPr/>
        </p:nvSpPr>
        <p:spPr>
          <a:xfrm>
            <a:off x="4258791" y="1326189"/>
            <a:ext cx="3233651" cy="338554"/>
          </a:xfrm>
          <a:prstGeom prst="rect">
            <a:avLst/>
          </a:prstGeom>
          <a:solidFill>
            <a:schemeClr val="bg1"/>
          </a:solidFill>
        </p:spPr>
        <p:txBody>
          <a:bodyPr wrap="square" rtlCol="0">
            <a:spAutoFit/>
          </a:bodyPr>
          <a:lstStyle/>
          <a:p>
            <a:pPr algn="ctr"/>
            <a:r>
              <a:rPr lang="es-PE" sz="1600" dirty="0">
                <a:latin typeface="Calibri" panose="020F0502020204030204" pitchFamily="34" charset="0"/>
                <a:cs typeface="Calibri" panose="020F0502020204030204" pitchFamily="34" charset="0"/>
              </a:rPr>
              <a:t>Escenario actual</a:t>
            </a:r>
          </a:p>
        </p:txBody>
      </p:sp>
      <p:sp>
        <p:nvSpPr>
          <p:cNvPr id="2" name="CuadroTexto 1">
            <a:extLst>
              <a:ext uri="{FF2B5EF4-FFF2-40B4-BE49-F238E27FC236}">
                <a16:creationId xmlns:a16="http://schemas.microsoft.com/office/drawing/2014/main" id="{11F6B3AC-3F61-FE40-971B-3D1192A563E1}"/>
              </a:ext>
            </a:extLst>
          </p:cNvPr>
          <p:cNvSpPr txBox="1"/>
          <p:nvPr/>
        </p:nvSpPr>
        <p:spPr>
          <a:xfrm>
            <a:off x="326160" y="6307698"/>
            <a:ext cx="8970240" cy="338554"/>
          </a:xfrm>
          <a:prstGeom prst="rect">
            <a:avLst/>
          </a:prstGeom>
          <a:noFill/>
        </p:spPr>
        <p:txBody>
          <a:bodyPr wrap="square" rtlCol="0">
            <a:spAutoFit/>
          </a:bodyPr>
          <a:lstStyle/>
          <a:p>
            <a:r>
              <a:rPr lang="es-ES_tradnl" sz="800" dirty="0">
                <a:latin typeface="Calibri" panose="020F0502020204030204" pitchFamily="34" charset="0"/>
                <a:cs typeface="Calibri" panose="020F0502020204030204" pitchFamily="34" charset="0"/>
              </a:rPr>
              <a:t>Fuente: https://</a:t>
            </a:r>
            <a:r>
              <a:rPr lang="es-ES_tradnl" sz="800" dirty="0" err="1">
                <a:latin typeface="Calibri" panose="020F0502020204030204" pitchFamily="34" charset="0"/>
                <a:cs typeface="Calibri" panose="020F0502020204030204" pitchFamily="34" charset="0"/>
              </a:rPr>
              <a:t>www.wri.org</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applications</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aqueduct</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water</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risk</a:t>
            </a:r>
            <a:r>
              <a:rPr lang="es-ES_tradnl" sz="800" dirty="0">
                <a:latin typeface="Calibri" panose="020F0502020204030204" pitchFamily="34" charset="0"/>
                <a:cs typeface="Calibri" panose="020F0502020204030204" pitchFamily="34" charset="0"/>
              </a:rPr>
              <a:t>-atlas/#/?</a:t>
            </a:r>
            <a:r>
              <a:rPr lang="es-ES_tradnl" sz="800" dirty="0" err="1">
                <a:latin typeface="Calibri" panose="020F0502020204030204" pitchFamily="34" charset="0"/>
                <a:cs typeface="Calibri" panose="020F0502020204030204" pitchFamily="34" charset="0"/>
              </a:rPr>
              <a:t>advanced</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false&amp;basemap</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hydro&amp;indicator</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w_awr_def_tot_cat&amp;lat</a:t>
            </a:r>
            <a:r>
              <a:rPr lang="es-ES_tradnl" sz="800" dirty="0">
                <a:latin typeface="Calibri" panose="020F0502020204030204" pitchFamily="34" charset="0"/>
                <a:cs typeface="Calibri" panose="020F0502020204030204" pitchFamily="34" charset="0"/>
              </a:rPr>
              <a:t>=-13.126459238859546&amp;lng=-426.0371017456055&amp;mapMode=</a:t>
            </a:r>
            <a:r>
              <a:rPr lang="es-ES_tradnl" sz="800" dirty="0" err="1">
                <a:latin typeface="Calibri" panose="020F0502020204030204" pitchFamily="34" charset="0"/>
                <a:cs typeface="Calibri" panose="020F0502020204030204" pitchFamily="34" charset="0"/>
              </a:rPr>
              <a:t>view&amp;month</a:t>
            </a:r>
            <a:r>
              <a:rPr lang="es-ES_tradnl" sz="800" dirty="0">
                <a:latin typeface="Calibri" panose="020F0502020204030204" pitchFamily="34" charset="0"/>
                <a:cs typeface="Calibri" panose="020F0502020204030204" pitchFamily="34" charset="0"/>
              </a:rPr>
              <a:t>=1&amp;opacity=0.5&amp;ponderation=</a:t>
            </a:r>
            <a:r>
              <a:rPr lang="es-ES_tradnl" sz="800" dirty="0" err="1">
                <a:latin typeface="Calibri" panose="020F0502020204030204" pitchFamily="34" charset="0"/>
                <a:cs typeface="Calibri" panose="020F0502020204030204" pitchFamily="34" charset="0"/>
              </a:rPr>
              <a:t>DEF&amp;predefined</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false&amp;projection</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absolute&amp;scenario</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optimistic&amp;scope</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baseline&amp;timeScale</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annual&amp;year</a:t>
            </a:r>
            <a:r>
              <a:rPr lang="es-ES_tradnl" sz="800" dirty="0">
                <a:latin typeface="Calibri" panose="020F0502020204030204" pitchFamily="34" charset="0"/>
                <a:cs typeface="Calibri" panose="020F0502020204030204" pitchFamily="34" charset="0"/>
              </a:rPr>
              <a:t>=</a:t>
            </a:r>
            <a:r>
              <a:rPr lang="es-ES_tradnl" sz="800" dirty="0" err="1">
                <a:latin typeface="Calibri" panose="020F0502020204030204" pitchFamily="34" charset="0"/>
                <a:cs typeface="Calibri" panose="020F0502020204030204" pitchFamily="34" charset="0"/>
              </a:rPr>
              <a:t>baseline&amp;zoom</a:t>
            </a:r>
            <a:r>
              <a:rPr lang="es-ES_tradnl" sz="8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410090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n 7" descr="Imagen que contiene cerca, persona, exterior, sostener&#10;&#10;Descripción generada automáticamente">
            <a:extLst>
              <a:ext uri="{FF2B5EF4-FFF2-40B4-BE49-F238E27FC236}">
                <a16:creationId xmlns:a16="http://schemas.microsoft.com/office/drawing/2014/main" id="{4812318B-FB6F-899E-3181-931ECC3C1C4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47724"/>
            <a:ext cx="4838700" cy="6753126"/>
          </a:xfrm>
          <a:prstGeom prst="rect">
            <a:avLst/>
          </a:prstGeom>
        </p:spPr>
      </p:pic>
      <p:sp>
        <p:nvSpPr>
          <p:cNvPr id="12" name="CuadroTexto 6">
            <a:extLst>
              <a:ext uri="{FF2B5EF4-FFF2-40B4-BE49-F238E27FC236}">
                <a16:creationId xmlns:a16="http://schemas.microsoft.com/office/drawing/2014/main" id="{7DD5EADB-19BC-7349-9260-F13A4553A8A2}"/>
              </a:ext>
            </a:extLst>
          </p:cNvPr>
          <p:cNvSpPr txBox="1"/>
          <p:nvPr/>
        </p:nvSpPr>
        <p:spPr>
          <a:xfrm>
            <a:off x="5406187" y="2294611"/>
            <a:ext cx="1354858" cy="2862322"/>
          </a:xfrm>
          <a:prstGeom prst="rect">
            <a:avLst/>
          </a:prstGeom>
          <a:noFill/>
        </p:spPr>
        <p:txBody>
          <a:bodyPr wrap="none" rtlCol="0">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0" dirty="0">
                <a:solidFill>
                  <a:srgbClr val="0E4776"/>
                </a:solidFill>
                <a:latin typeface="Calibri"/>
              </a:rPr>
              <a:t>2</a:t>
            </a:r>
            <a:endParaRPr kumimoji="0" lang="es-PE" sz="18000" i="0" u="none" strike="noStrike" kern="1200" cap="none" spc="0" normalizeH="0" baseline="0" noProof="0" dirty="0">
              <a:ln>
                <a:noFill/>
              </a:ln>
              <a:solidFill>
                <a:srgbClr val="0E4776"/>
              </a:solidFill>
              <a:effectLst/>
              <a:uLnTx/>
              <a:uFillTx/>
              <a:latin typeface="Calibri"/>
            </a:endParaRPr>
          </a:p>
        </p:txBody>
      </p:sp>
      <p:sp>
        <p:nvSpPr>
          <p:cNvPr id="13" name="Google Shape;649;g13225a680c2_4_98">
            <a:extLst>
              <a:ext uri="{FF2B5EF4-FFF2-40B4-BE49-F238E27FC236}">
                <a16:creationId xmlns:a16="http://schemas.microsoft.com/office/drawing/2014/main" id="{9B8AF15E-C26D-6C44-BE4F-7F60BBD7B97B}"/>
              </a:ext>
            </a:extLst>
          </p:cNvPr>
          <p:cNvSpPr txBox="1"/>
          <p:nvPr/>
        </p:nvSpPr>
        <p:spPr>
          <a:xfrm>
            <a:off x="6794662" y="3161800"/>
            <a:ext cx="5397338" cy="914492"/>
          </a:xfrm>
          <a:prstGeom prst="rect">
            <a:avLst/>
          </a:prstGeom>
          <a:noFill/>
          <a:ln>
            <a:noFill/>
          </a:ln>
        </p:spPr>
        <p:txBody>
          <a:bodyPr spcFirstLastPara="1" wrap="square" lIns="91425" tIns="45700" rIns="91425" bIns="45700" anchor="t" anchorCtr="0">
            <a:noAutofit/>
          </a:bodyPr>
          <a:lstStyle/>
          <a:p>
            <a:pPr lvl="0">
              <a:lnSpc>
                <a:spcPct val="92592"/>
              </a:lnSpc>
              <a:buSzPts val="5400"/>
            </a:pPr>
            <a:r>
              <a:rPr lang="es-ES" sz="4000" dirty="0">
                <a:solidFill>
                  <a:srgbClr val="0E4776"/>
                </a:solidFill>
                <a:latin typeface="Calibri"/>
                <a:ea typeface="Calibri"/>
                <a:cs typeface="Calibri"/>
                <a:sym typeface="Calibri"/>
              </a:rPr>
              <a:t>Sunass y funciones: triangulo y pentágono</a:t>
            </a:r>
          </a:p>
        </p:txBody>
      </p:sp>
      <p:sp>
        <p:nvSpPr>
          <p:cNvPr id="14" name="Google Shape;650;g13225a680c2_4_98">
            <a:extLst>
              <a:ext uri="{FF2B5EF4-FFF2-40B4-BE49-F238E27FC236}">
                <a16:creationId xmlns:a16="http://schemas.microsoft.com/office/drawing/2014/main" id="{55C841C0-E44E-E844-8547-9929CEA99FFC}"/>
              </a:ext>
            </a:extLst>
          </p:cNvPr>
          <p:cNvSpPr/>
          <p:nvPr/>
        </p:nvSpPr>
        <p:spPr>
          <a:xfrm>
            <a:off x="6861897" y="4390743"/>
            <a:ext cx="5262600" cy="3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11" name="Rectángulo 10">
            <a:extLst>
              <a:ext uri="{FF2B5EF4-FFF2-40B4-BE49-F238E27FC236}">
                <a16:creationId xmlns:a16="http://schemas.microsoft.com/office/drawing/2014/main" id="{208121BF-AF1B-4A05-8DB2-EB0E80993834}"/>
              </a:ext>
            </a:extLst>
          </p:cNvPr>
          <p:cNvSpPr/>
          <p:nvPr/>
        </p:nvSpPr>
        <p:spPr>
          <a:xfrm>
            <a:off x="1902376" y="57150"/>
            <a:ext cx="3344873" cy="6743700"/>
          </a:xfrm>
          <a:prstGeom prst="rect">
            <a:avLst/>
          </a:prstGeom>
          <a:gradFill flip="none" rotWithShape="1">
            <a:gsLst>
              <a:gs pos="0">
                <a:schemeClr val="accent1">
                  <a:lumMod val="5000"/>
                  <a:lumOff val="95000"/>
                  <a:alpha val="0"/>
                </a:schemeClr>
              </a:gs>
              <a:gs pos="73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PE"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55635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Rounded Corners 44">
            <a:extLst>
              <a:ext uri="{FF2B5EF4-FFF2-40B4-BE49-F238E27FC236}">
                <a16:creationId xmlns:a16="http://schemas.microsoft.com/office/drawing/2014/main" id="{6E282FFF-D1F8-4C6F-BA7C-F3E0A85FACE9}"/>
              </a:ext>
            </a:extLst>
          </p:cNvPr>
          <p:cNvSpPr/>
          <p:nvPr/>
        </p:nvSpPr>
        <p:spPr>
          <a:xfrm>
            <a:off x="7240381" y="813008"/>
            <a:ext cx="4740728" cy="606648"/>
          </a:xfrm>
          <a:prstGeom prst="roundRect">
            <a:avLst>
              <a:gd name="adj" fmla="val 9048"/>
            </a:avLst>
          </a:prstGeom>
          <a:solidFill>
            <a:srgbClr val="FAFAFA"/>
          </a:solidFill>
          <a:ln>
            <a:noFill/>
          </a:ln>
          <a:effectLst>
            <a:outerShdw blurRad="88900" dist="38100" dir="2700000" algn="tl" rotWithShape="0">
              <a:srgbClr val="000000">
                <a:alpha val="26274"/>
              </a:srgbClr>
            </a:outerShdw>
          </a:effectLst>
        </p:spPr>
        <p:txBody>
          <a:bodyPr spcFirstLastPara="1" wrap="square" lIns="91425" tIns="45700" rIns="91425" bIns="45700" anchor="ctr" anchorCtr="0">
            <a:noAutofit/>
          </a:bodyPr>
          <a:lstStyle/>
          <a:p>
            <a:pPr marL="12700" algn="ctr">
              <a:buClr>
                <a:schemeClr val="dk1"/>
              </a:buClr>
              <a:buSzPts val="1800"/>
            </a:pPr>
            <a:endParaRPr lang="es-PE" sz="1800">
              <a:solidFill>
                <a:srgbClr val="000000"/>
              </a:solidFill>
              <a:latin typeface="Calibri" panose="020F0502020204030204" pitchFamily="34" charset="0"/>
              <a:ea typeface="Roboto" panose="02000000000000000000" pitchFamily="2" charset="0"/>
              <a:cs typeface="Calibri" panose="020F0502020204030204" pitchFamily="34" charset="0"/>
            </a:endParaRPr>
          </a:p>
        </p:txBody>
      </p:sp>
      <p:sp>
        <p:nvSpPr>
          <p:cNvPr id="6" name="TextBox 14">
            <a:extLst>
              <a:ext uri="{FF2B5EF4-FFF2-40B4-BE49-F238E27FC236}">
                <a16:creationId xmlns:a16="http://schemas.microsoft.com/office/drawing/2014/main" id="{EACDD9D0-5002-4BA2-AFDF-08371AFB4D64}"/>
              </a:ext>
            </a:extLst>
          </p:cNvPr>
          <p:cNvSpPr txBox="1"/>
          <p:nvPr/>
        </p:nvSpPr>
        <p:spPr>
          <a:xfrm>
            <a:off x="326160" y="1161366"/>
            <a:ext cx="8536580" cy="369332"/>
          </a:xfrm>
          <a:prstGeom prst="rect">
            <a:avLst/>
          </a:prstGeom>
          <a:noFill/>
        </p:spPr>
        <p:txBody>
          <a:bodyPr wrap="square" rtlCol="0">
            <a:spAutoFit/>
          </a:bodyPr>
          <a:lstStyle/>
          <a:p>
            <a:r>
              <a:rPr lang="es-PE" sz="1800" b="1" dirty="0">
                <a:solidFill>
                  <a:schemeClr val="tx1"/>
                </a:solidFill>
                <a:latin typeface="Calibri" panose="020F0502020204030204" pitchFamily="34" charset="0"/>
                <a:cs typeface="Calibri" panose="020F0502020204030204" pitchFamily="34" charset="0"/>
              </a:rPr>
              <a:t>Priorización de la población que atiende la Sunass</a:t>
            </a:r>
          </a:p>
        </p:txBody>
      </p:sp>
      <p:sp>
        <p:nvSpPr>
          <p:cNvPr id="7" name="CuadroTexto 2">
            <a:extLst>
              <a:ext uri="{FF2B5EF4-FFF2-40B4-BE49-F238E27FC236}">
                <a16:creationId xmlns:a16="http://schemas.microsoft.com/office/drawing/2014/main" id="{1D54451A-15FD-4B53-AD2A-50955B228C77}"/>
              </a:ext>
            </a:extLst>
          </p:cNvPr>
          <p:cNvSpPr txBox="1"/>
          <p:nvPr/>
        </p:nvSpPr>
        <p:spPr>
          <a:xfrm>
            <a:off x="2702917" y="1723149"/>
            <a:ext cx="127936" cy="45719"/>
          </a:xfrm>
          <a:prstGeom prst="rect">
            <a:avLst/>
          </a:prstGeom>
          <a:noFill/>
        </p:spPr>
        <p:txBody>
          <a:bodyPr wrap="square" rtlCol="0">
            <a:spAutoFit/>
          </a:bodyPr>
          <a:lstStyle/>
          <a:p>
            <a:endParaRPr lang="es-PE"/>
          </a:p>
        </p:txBody>
      </p:sp>
      <p:sp>
        <p:nvSpPr>
          <p:cNvPr id="8" name="Rectángulo: esquinas redondeadas 28">
            <a:extLst>
              <a:ext uri="{FF2B5EF4-FFF2-40B4-BE49-F238E27FC236}">
                <a16:creationId xmlns:a16="http://schemas.microsoft.com/office/drawing/2014/main" id="{A5C03750-F857-4C7C-B62C-87A23FAF27C4}"/>
              </a:ext>
            </a:extLst>
          </p:cNvPr>
          <p:cNvSpPr/>
          <p:nvPr/>
        </p:nvSpPr>
        <p:spPr>
          <a:xfrm>
            <a:off x="1072434" y="2253785"/>
            <a:ext cx="5059634" cy="492763"/>
          </a:xfrm>
          <a:prstGeom prst="roundRect">
            <a:avLst>
              <a:gd name="adj" fmla="val 34634"/>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esquinas redondeadas 3">
            <a:extLst>
              <a:ext uri="{FF2B5EF4-FFF2-40B4-BE49-F238E27FC236}">
                <a16:creationId xmlns:a16="http://schemas.microsoft.com/office/drawing/2014/main" id="{A2D553C7-E894-4BBA-ABC8-DA46AD2AD0A8}"/>
              </a:ext>
            </a:extLst>
          </p:cNvPr>
          <p:cNvSpPr/>
          <p:nvPr/>
        </p:nvSpPr>
        <p:spPr>
          <a:xfrm>
            <a:off x="7157828" y="2212244"/>
            <a:ext cx="4147506" cy="492763"/>
          </a:xfrm>
          <a:prstGeom prst="roundRect">
            <a:avLst>
              <a:gd name="adj" fmla="val 34634"/>
            </a:avLst>
          </a:prstGeom>
          <a:solidFill>
            <a:srgbClr val="4AA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Rectángulo 4">
            <a:extLst>
              <a:ext uri="{FF2B5EF4-FFF2-40B4-BE49-F238E27FC236}">
                <a16:creationId xmlns:a16="http://schemas.microsoft.com/office/drawing/2014/main" id="{1BB91C0D-BDAA-4CB6-9139-F3EC250AD4C9}"/>
              </a:ext>
            </a:extLst>
          </p:cNvPr>
          <p:cNvSpPr/>
          <p:nvPr/>
        </p:nvSpPr>
        <p:spPr>
          <a:xfrm>
            <a:off x="858559" y="4695823"/>
            <a:ext cx="3212497" cy="890362"/>
          </a:xfrm>
          <a:prstGeom prst="rect">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Zonas atendidas adecuadamente:</a:t>
            </a:r>
          </a:p>
          <a:p>
            <a:pPr algn="ctr"/>
            <a:r>
              <a:rPr lang="es-419" sz="2000" b="1" dirty="0"/>
              <a:t>14.7 millones</a:t>
            </a:r>
          </a:p>
        </p:txBody>
      </p:sp>
      <p:sp>
        <p:nvSpPr>
          <p:cNvPr id="11" name="Rectángulo 6">
            <a:extLst>
              <a:ext uri="{FF2B5EF4-FFF2-40B4-BE49-F238E27FC236}">
                <a16:creationId xmlns:a16="http://schemas.microsoft.com/office/drawing/2014/main" id="{B225FA54-3BA6-4631-B498-03377F2F7976}"/>
              </a:ext>
            </a:extLst>
          </p:cNvPr>
          <p:cNvSpPr/>
          <p:nvPr/>
        </p:nvSpPr>
        <p:spPr>
          <a:xfrm>
            <a:off x="4062343" y="3036234"/>
            <a:ext cx="2069725" cy="2549951"/>
          </a:xfrm>
          <a:prstGeom prst="rect">
            <a:avLst/>
          </a:prstGeom>
          <a:solidFill>
            <a:schemeClr val="bg1">
              <a:lumMod val="9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s-419" sz="1600"/>
              <a:t>Zonas  fuera del área de atención de la EP </a:t>
            </a:r>
          </a:p>
          <a:p>
            <a:pPr algn="ctr"/>
            <a:r>
              <a:rPr lang="es-419" sz="1600"/>
              <a:t>5.07 millones</a:t>
            </a:r>
          </a:p>
        </p:txBody>
      </p:sp>
      <p:sp>
        <p:nvSpPr>
          <p:cNvPr id="12" name="Rectángulo 7">
            <a:extLst>
              <a:ext uri="{FF2B5EF4-FFF2-40B4-BE49-F238E27FC236}">
                <a16:creationId xmlns:a16="http://schemas.microsoft.com/office/drawing/2014/main" id="{B9A17451-A19B-4756-B2E5-2E9B51C04E55}"/>
              </a:ext>
            </a:extLst>
          </p:cNvPr>
          <p:cNvSpPr/>
          <p:nvPr/>
        </p:nvSpPr>
        <p:spPr>
          <a:xfrm>
            <a:off x="1945208" y="2336650"/>
            <a:ext cx="1873937" cy="320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419" sz="1800" b="1" dirty="0"/>
              <a:t>Urbano:</a:t>
            </a:r>
          </a:p>
        </p:txBody>
      </p:sp>
      <p:sp>
        <p:nvSpPr>
          <p:cNvPr id="13" name="Rectángulo 12">
            <a:extLst>
              <a:ext uri="{FF2B5EF4-FFF2-40B4-BE49-F238E27FC236}">
                <a16:creationId xmlns:a16="http://schemas.microsoft.com/office/drawing/2014/main" id="{6D3C15CD-03C8-4BD4-93EC-08102DEF1CCF}"/>
              </a:ext>
            </a:extLst>
          </p:cNvPr>
          <p:cNvSpPr/>
          <p:nvPr/>
        </p:nvSpPr>
        <p:spPr>
          <a:xfrm>
            <a:off x="867986" y="3674743"/>
            <a:ext cx="3203785" cy="1021080"/>
          </a:xfrm>
          <a:prstGeom prst="rect">
            <a:avLst/>
          </a:prstGeom>
          <a:solidFill>
            <a:srgbClr val="076EC8">
              <a:alpha val="6866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Zonas atendidas inadecuadamente*:</a:t>
            </a:r>
          </a:p>
          <a:p>
            <a:pPr algn="ctr"/>
            <a:r>
              <a:rPr lang="es-419" sz="2000" b="1" dirty="0"/>
              <a:t>4.56 millones</a:t>
            </a:r>
          </a:p>
        </p:txBody>
      </p:sp>
      <p:sp>
        <p:nvSpPr>
          <p:cNvPr id="14" name="Rectángulo 13">
            <a:extLst>
              <a:ext uri="{FF2B5EF4-FFF2-40B4-BE49-F238E27FC236}">
                <a16:creationId xmlns:a16="http://schemas.microsoft.com/office/drawing/2014/main" id="{B8735ACA-F1C9-42B9-93D1-EF599F42ACAF}"/>
              </a:ext>
            </a:extLst>
          </p:cNvPr>
          <p:cNvSpPr/>
          <p:nvPr/>
        </p:nvSpPr>
        <p:spPr>
          <a:xfrm>
            <a:off x="858558" y="3036233"/>
            <a:ext cx="3203785" cy="638509"/>
          </a:xfrm>
          <a:prstGeom prst="rect">
            <a:avLst/>
          </a:prstGeom>
          <a:solidFill>
            <a:srgbClr val="00B0F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1"/>
                </a:solidFill>
              </a:rPr>
              <a:t>Zonas </a:t>
            </a:r>
            <a:r>
              <a:rPr lang="es-419" sz="1600" b="1" dirty="0">
                <a:solidFill>
                  <a:srgbClr val="FF0000"/>
                </a:solidFill>
              </a:rPr>
              <a:t>No atendida por la EP</a:t>
            </a:r>
            <a:r>
              <a:rPr lang="es-419" sz="1600" dirty="0">
                <a:solidFill>
                  <a:schemeClr val="tx1"/>
                </a:solidFill>
              </a:rPr>
              <a:t>: </a:t>
            </a:r>
          </a:p>
          <a:p>
            <a:pPr algn="ctr"/>
            <a:r>
              <a:rPr lang="es-419" sz="2000" b="1" dirty="0">
                <a:solidFill>
                  <a:schemeClr val="tx1"/>
                </a:solidFill>
              </a:rPr>
              <a:t>2.06 millones</a:t>
            </a:r>
          </a:p>
        </p:txBody>
      </p:sp>
      <p:sp>
        <p:nvSpPr>
          <p:cNvPr id="15" name="Rectángulo 14">
            <a:extLst>
              <a:ext uri="{FF2B5EF4-FFF2-40B4-BE49-F238E27FC236}">
                <a16:creationId xmlns:a16="http://schemas.microsoft.com/office/drawing/2014/main" id="{74BAFBFF-C00F-4238-BFD9-D31E7858F237}"/>
              </a:ext>
            </a:extLst>
          </p:cNvPr>
          <p:cNvSpPr/>
          <p:nvPr/>
        </p:nvSpPr>
        <p:spPr>
          <a:xfrm>
            <a:off x="8022075" y="2262957"/>
            <a:ext cx="1508419" cy="320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419" sz="1800" b="1" dirty="0"/>
              <a:t>Rural:</a:t>
            </a:r>
          </a:p>
        </p:txBody>
      </p:sp>
      <p:sp>
        <p:nvSpPr>
          <p:cNvPr id="16" name="Rectángulo 16">
            <a:extLst>
              <a:ext uri="{FF2B5EF4-FFF2-40B4-BE49-F238E27FC236}">
                <a16:creationId xmlns:a16="http://schemas.microsoft.com/office/drawing/2014/main" id="{C3659B65-4177-4D7E-B579-224FAFD134AD}"/>
              </a:ext>
            </a:extLst>
          </p:cNvPr>
          <p:cNvSpPr/>
          <p:nvPr/>
        </p:nvSpPr>
        <p:spPr>
          <a:xfrm>
            <a:off x="858558" y="3024972"/>
            <a:ext cx="3212497" cy="167085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uadroTexto 8">
            <a:extLst>
              <a:ext uri="{FF2B5EF4-FFF2-40B4-BE49-F238E27FC236}">
                <a16:creationId xmlns:a16="http://schemas.microsoft.com/office/drawing/2014/main" id="{695AD190-D7A5-4110-85C0-42587AC44248}"/>
              </a:ext>
            </a:extLst>
          </p:cNvPr>
          <p:cNvSpPr txBox="1"/>
          <p:nvPr/>
        </p:nvSpPr>
        <p:spPr>
          <a:xfrm>
            <a:off x="7445688" y="829017"/>
            <a:ext cx="4609327" cy="523220"/>
          </a:xfrm>
          <a:prstGeom prst="rect">
            <a:avLst/>
          </a:prstGeom>
          <a:noFill/>
        </p:spPr>
        <p:txBody>
          <a:bodyPr wrap="square" rtlCol="0">
            <a:spAutoFit/>
          </a:bodyPr>
          <a:lstStyle/>
          <a:p>
            <a:r>
              <a:rPr lang="es-MX" sz="2000" b="1" dirty="0">
                <a:solidFill>
                  <a:schemeClr val="tx1"/>
                </a:solidFill>
                <a:latin typeface="Calibri" panose="020F0502020204030204" pitchFamily="34" charset="0"/>
                <a:cs typeface="Calibri" panose="020F0502020204030204" pitchFamily="34" charset="0"/>
              </a:rPr>
              <a:t>POBLACIÓN TOTAL:   </a:t>
            </a:r>
            <a:r>
              <a:rPr lang="es-MX" sz="2800" b="1" dirty="0">
                <a:solidFill>
                  <a:schemeClr val="tx1"/>
                </a:solidFill>
                <a:latin typeface="Calibri" panose="020F0502020204030204" pitchFamily="34" charset="0"/>
                <a:cs typeface="Calibri" panose="020F0502020204030204" pitchFamily="34" charset="0"/>
              </a:rPr>
              <a:t>33.12 </a:t>
            </a:r>
            <a:r>
              <a:rPr lang="es-MX" sz="2000" b="1" dirty="0">
                <a:solidFill>
                  <a:schemeClr val="tx1"/>
                </a:solidFill>
                <a:latin typeface="Calibri" panose="020F0502020204030204" pitchFamily="34" charset="0"/>
                <a:cs typeface="Calibri" panose="020F0502020204030204" pitchFamily="34" charset="0"/>
              </a:rPr>
              <a:t>millones </a:t>
            </a:r>
            <a:endParaRPr lang="es-PE" sz="2800" b="1" dirty="0">
              <a:solidFill>
                <a:schemeClr val="tx1"/>
              </a:solidFill>
              <a:latin typeface="Calibri" panose="020F0502020204030204" pitchFamily="34" charset="0"/>
              <a:cs typeface="Calibri" panose="020F0502020204030204" pitchFamily="34" charset="0"/>
            </a:endParaRPr>
          </a:p>
        </p:txBody>
      </p:sp>
      <p:sp>
        <p:nvSpPr>
          <p:cNvPr id="18" name="CuadroTexto 18">
            <a:extLst>
              <a:ext uri="{FF2B5EF4-FFF2-40B4-BE49-F238E27FC236}">
                <a16:creationId xmlns:a16="http://schemas.microsoft.com/office/drawing/2014/main" id="{B42FFAF4-F668-450A-99D8-873639FC385F}"/>
              </a:ext>
            </a:extLst>
          </p:cNvPr>
          <p:cNvSpPr txBox="1"/>
          <p:nvPr/>
        </p:nvSpPr>
        <p:spPr>
          <a:xfrm>
            <a:off x="360852" y="6554910"/>
            <a:ext cx="3667451" cy="215444"/>
          </a:xfrm>
          <a:prstGeom prst="rect">
            <a:avLst/>
          </a:prstGeom>
          <a:noFill/>
        </p:spPr>
        <p:txBody>
          <a:bodyPr wrap="square" rtlCol="0">
            <a:spAutoFit/>
          </a:bodyPr>
          <a:lstStyle/>
          <a:p>
            <a:pPr algn="just"/>
            <a:r>
              <a:rPr lang="es-MX" sz="800" i="1" dirty="0">
                <a:latin typeface="Calibri" panose="020F0502020204030204" pitchFamily="34" charset="0"/>
                <a:cs typeface="Calibri" panose="020F0502020204030204" pitchFamily="34" charset="0"/>
              </a:rPr>
              <a:t>Fuente: INEI-ENAPRES 2021</a:t>
            </a:r>
          </a:p>
        </p:txBody>
      </p:sp>
      <p:pic>
        <p:nvPicPr>
          <p:cNvPr id="20" name="Google Shape;124;p12">
            <a:extLst>
              <a:ext uri="{FF2B5EF4-FFF2-40B4-BE49-F238E27FC236}">
                <a16:creationId xmlns:a16="http://schemas.microsoft.com/office/drawing/2014/main" id="{01CFFB72-4552-4453-8674-39BF5AEDE6E1}"/>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043751" y="2088670"/>
            <a:ext cx="803875" cy="796862"/>
          </a:xfrm>
          <a:prstGeom prst="ellipse">
            <a:avLst/>
          </a:prstGeom>
          <a:noFill/>
          <a:ln w="31750">
            <a:solidFill>
              <a:schemeClr val="bg1"/>
            </a:solidFill>
          </a:ln>
        </p:spPr>
      </p:pic>
      <p:pic>
        <p:nvPicPr>
          <p:cNvPr id="21" name="Imagen 4" descr="Persona preparando comida en una cocina&#10;&#10;Descripción generada automáticamente">
            <a:extLst>
              <a:ext uri="{FF2B5EF4-FFF2-40B4-BE49-F238E27FC236}">
                <a16:creationId xmlns:a16="http://schemas.microsoft.com/office/drawing/2014/main" id="{0C24B74E-D8E6-4B1B-B562-7AB7946744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7772" y="2074659"/>
            <a:ext cx="803875" cy="805521"/>
          </a:xfrm>
          <a:prstGeom prst="ellipse">
            <a:avLst/>
          </a:prstGeom>
          <a:ln w="31750">
            <a:solidFill>
              <a:schemeClr val="bg1"/>
            </a:solidFill>
          </a:ln>
        </p:spPr>
      </p:pic>
      <p:sp>
        <p:nvSpPr>
          <p:cNvPr id="22" name="CuadroTexto 8">
            <a:extLst>
              <a:ext uri="{FF2B5EF4-FFF2-40B4-BE49-F238E27FC236}">
                <a16:creationId xmlns:a16="http://schemas.microsoft.com/office/drawing/2014/main" id="{F8AC1F8F-7541-44D4-87AA-9404DE7A74BB}"/>
              </a:ext>
            </a:extLst>
          </p:cNvPr>
          <p:cNvSpPr txBox="1"/>
          <p:nvPr/>
        </p:nvSpPr>
        <p:spPr>
          <a:xfrm>
            <a:off x="4439851" y="2269333"/>
            <a:ext cx="1546793" cy="461665"/>
          </a:xfrm>
          <a:prstGeom prst="rect">
            <a:avLst/>
          </a:prstGeom>
          <a:noFill/>
        </p:spPr>
        <p:txBody>
          <a:bodyPr wrap="square" rtlCol="0">
            <a:spAutoFit/>
          </a:bodyPr>
          <a:lstStyle/>
          <a:p>
            <a:r>
              <a:rPr lang="es-MX" sz="2400" spc="-150" dirty="0">
                <a:solidFill>
                  <a:schemeClr val="bg1"/>
                </a:solidFill>
                <a:latin typeface="Calibri" panose="020F0502020204030204" pitchFamily="34" charset="0"/>
                <a:cs typeface="Calibri" panose="020F0502020204030204" pitchFamily="34" charset="0"/>
              </a:rPr>
              <a:t>26.39 Mills </a:t>
            </a:r>
            <a:endParaRPr lang="es-PE" sz="2400" spc="-150" dirty="0">
              <a:solidFill>
                <a:schemeClr val="bg1"/>
              </a:solidFill>
              <a:latin typeface="Calibri" panose="020F0502020204030204" pitchFamily="34" charset="0"/>
              <a:cs typeface="Calibri" panose="020F0502020204030204" pitchFamily="34" charset="0"/>
            </a:endParaRPr>
          </a:p>
        </p:txBody>
      </p:sp>
      <p:sp>
        <p:nvSpPr>
          <p:cNvPr id="23" name="CuadroTexto 8">
            <a:extLst>
              <a:ext uri="{FF2B5EF4-FFF2-40B4-BE49-F238E27FC236}">
                <a16:creationId xmlns:a16="http://schemas.microsoft.com/office/drawing/2014/main" id="{E951A803-FE29-4B83-8334-D178D28FEDBA}"/>
              </a:ext>
            </a:extLst>
          </p:cNvPr>
          <p:cNvSpPr txBox="1"/>
          <p:nvPr/>
        </p:nvSpPr>
        <p:spPr>
          <a:xfrm>
            <a:off x="10015125" y="2212243"/>
            <a:ext cx="1657599" cy="461665"/>
          </a:xfrm>
          <a:prstGeom prst="rect">
            <a:avLst/>
          </a:prstGeom>
          <a:noFill/>
        </p:spPr>
        <p:txBody>
          <a:bodyPr wrap="square" rtlCol="0">
            <a:spAutoFit/>
          </a:bodyPr>
          <a:lstStyle/>
          <a:p>
            <a:r>
              <a:rPr lang="es-MX" sz="2400" spc="-150">
                <a:solidFill>
                  <a:schemeClr val="bg1"/>
                </a:solidFill>
                <a:latin typeface="Calibri" panose="020F0502020204030204" pitchFamily="34" charset="0"/>
                <a:cs typeface="Calibri" panose="020F0502020204030204" pitchFamily="34" charset="0"/>
              </a:rPr>
              <a:t>6.73 Mills </a:t>
            </a:r>
            <a:endParaRPr lang="es-PE" sz="2400" spc="-150">
              <a:solidFill>
                <a:schemeClr val="bg1"/>
              </a:solidFill>
              <a:latin typeface="Calibri" panose="020F0502020204030204" pitchFamily="34" charset="0"/>
              <a:cs typeface="Calibri" panose="020F0502020204030204" pitchFamily="34" charset="0"/>
            </a:endParaRPr>
          </a:p>
        </p:txBody>
      </p:sp>
      <p:sp>
        <p:nvSpPr>
          <p:cNvPr id="24" name="Título 1">
            <a:extLst>
              <a:ext uri="{FF2B5EF4-FFF2-40B4-BE49-F238E27FC236}">
                <a16:creationId xmlns:a16="http://schemas.microsoft.com/office/drawing/2014/main" id="{DF5D4CEA-1C6F-4EAD-88A7-9A45DDBA623F}"/>
              </a:ext>
            </a:extLst>
          </p:cNvPr>
          <p:cNvSpPr txBox="1">
            <a:spLocks/>
          </p:cNvSpPr>
          <p:nvPr/>
        </p:nvSpPr>
        <p:spPr>
          <a:xfrm>
            <a:off x="7157827" y="5317245"/>
            <a:ext cx="4147507" cy="8884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PE" sz="9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Nota 1:</a:t>
            </a:r>
            <a:r>
              <a:rPr kumimoji="0" lang="es-PE" sz="9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s-MX" sz="900" dirty="0">
                <a:solidFill>
                  <a:prstClr val="black"/>
                </a:solidFill>
                <a:latin typeface="Calibri" panose="020F0502020204030204" pitchFamily="34" charset="0"/>
                <a:cs typeface="Calibri" panose="020F0502020204030204" pitchFamily="34" charset="0"/>
              </a:rPr>
              <a:t>Rural próximo a ciudades hace referencia a centros poblados ubicados a una distancia menor a 130 km de la capital del departamento.</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9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Nota 2: </a:t>
            </a:r>
            <a:r>
              <a:rPr kumimoji="0" lang="es-MX" sz="9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El umbral de 130 km corresponde al quintil superior de la distribución de distancia de cada centro poblado hacia el centro de la capital del distrito</a:t>
            </a:r>
            <a:endParaRPr kumimoji="0" lang="es-PE" sz="9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5" name="Rectángulo 5">
            <a:extLst>
              <a:ext uri="{FF2B5EF4-FFF2-40B4-BE49-F238E27FC236}">
                <a16:creationId xmlns:a16="http://schemas.microsoft.com/office/drawing/2014/main" id="{25652933-4CB3-4904-B683-DE8458FC9C04}"/>
              </a:ext>
            </a:extLst>
          </p:cNvPr>
          <p:cNvSpPr/>
          <p:nvPr/>
        </p:nvSpPr>
        <p:spPr>
          <a:xfrm>
            <a:off x="7157827" y="3024971"/>
            <a:ext cx="1585489" cy="2217239"/>
          </a:xfrm>
          <a:prstGeom prst="rect">
            <a:avLst/>
          </a:prstGeom>
          <a:solidFill>
            <a:srgbClr val="4AA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800" dirty="0">
                <a:solidFill>
                  <a:schemeClr val="bg1"/>
                </a:solidFill>
                <a:latin typeface="Calibri" panose="020F0502020204030204" pitchFamily="34" charset="0"/>
                <a:cs typeface="Calibri" panose="020F0502020204030204" pitchFamily="34" charset="0"/>
              </a:rPr>
              <a:t>Rural cercanos </a:t>
            </a:r>
          </a:p>
          <a:p>
            <a:pPr algn="ctr"/>
            <a:r>
              <a:rPr lang="es-419" sz="1800" dirty="0">
                <a:solidFill>
                  <a:schemeClr val="bg1"/>
                </a:solidFill>
                <a:latin typeface="Calibri" panose="020F0502020204030204" pitchFamily="34" charset="0"/>
                <a:cs typeface="Calibri" panose="020F0502020204030204" pitchFamily="34" charset="0"/>
              </a:rPr>
              <a:t>a ciudades: </a:t>
            </a:r>
          </a:p>
          <a:p>
            <a:pPr algn="ctr"/>
            <a:r>
              <a:rPr lang="es-419" sz="2400" b="1" dirty="0">
                <a:solidFill>
                  <a:schemeClr val="bg1"/>
                </a:solidFill>
                <a:latin typeface="Calibri" panose="020F0502020204030204" pitchFamily="34" charset="0"/>
                <a:cs typeface="Calibri" panose="020F0502020204030204" pitchFamily="34" charset="0"/>
              </a:rPr>
              <a:t>1.75</a:t>
            </a:r>
          </a:p>
          <a:p>
            <a:pPr algn="ctr"/>
            <a:r>
              <a:rPr lang="es-419" sz="2400" b="1" dirty="0">
                <a:solidFill>
                  <a:schemeClr val="bg1"/>
                </a:solidFill>
                <a:latin typeface="Calibri" panose="020F0502020204030204" pitchFamily="34" charset="0"/>
                <a:cs typeface="Calibri" panose="020F0502020204030204" pitchFamily="34" charset="0"/>
              </a:rPr>
              <a:t>millones</a:t>
            </a:r>
          </a:p>
        </p:txBody>
      </p:sp>
      <p:sp>
        <p:nvSpPr>
          <p:cNvPr id="26" name="Rectángulo 15">
            <a:extLst>
              <a:ext uri="{FF2B5EF4-FFF2-40B4-BE49-F238E27FC236}">
                <a16:creationId xmlns:a16="http://schemas.microsoft.com/office/drawing/2014/main" id="{EB40989E-DB90-46F9-8961-EC12678E1DCA}"/>
              </a:ext>
            </a:extLst>
          </p:cNvPr>
          <p:cNvSpPr/>
          <p:nvPr/>
        </p:nvSpPr>
        <p:spPr>
          <a:xfrm>
            <a:off x="8724916" y="3036233"/>
            <a:ext cx="2580418" cy="22059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800">
                <a:solidFill>
                  <a:schemeClr val="tx1"/>
                </a:solidFill>
              </a:rPr>
              <a:t>Rural alejado de ciudades: </a:t>
            </a:r>
          </a:p>
          <a:p>
            <a:pPr algn="ctr"/>
            <a:r>
              <a:rPr lang="es-419" sz="2400" b="1">
                <a:solidFill>
                  <a:schemeClr val="tx1"/>
                </a:solidFill>
              </a:rPr>
              <a:t>4.98 millones</a:t>
            </a:r>
          </a:p>
        </p:txBody>
      </p:sp>
      <p:sp>
        <p:nvSpPr>
          <p:cNvPr id="29" name="Google Shape;578;p18">
            <a:extLst>
              <a:ext uri="{FF2B5EF4-FFF2-40B4-BE49-F238E27FC236}">
                <a16:creationId xmlns:a16="http://schemas.microsoft.com/office/drawing/2014/main" id="{1E5C1F10-713A-4E82-8F04-1ACD20126980}"/>
              </a:ext>
            </a:extLst>
          </p:cNvPr>
          <p:cNvSpPr txBox="1"/>
          <p:nvPr/>
        </p:nvSpPr>
        <p:spPr>
          <a:xfrm>
            <a:off x="326160" y="724544"/>
            <a:ext cx="592668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3200" b="1" dirty="0">
                <a:solidFill>
                  <a:srgbClr val="076EC8"/>
                </a:solidFill>
                <a:latin typeface="Calibri"/>
                <a:cs typeface="Calibri"/>
                <a:sym typeface="Calibri"/>
              </a:rPr>
              <a:t>Ámbitos de acción del regulador</a:t>
            </a:r>
            <a:endParaRPr kumimoji="0" lang="es-MX"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Rectángulo: esquinas redondeadas 29">
            <a:extLst>
              <a:ext uri="{FF2B5EF4-FFF2-40B4-BE49-F238E27FC236}">
                <a16:creationId xmlns:a16="http://schemas.microsoft.com/office/drawing/2014/main" id="{A85080C4-64E6-43A7-B3D4-8BE7F5DBB311}"/>
              </a:ext>
            </a:extLst>
          </p:cNvPr>
          <p:cNvSpPr/>
          <p:nvPr/>
        </p:nvSpPr>
        <p:spPr>
          <a:xfrm rot="5400000">
            <a:off x="595824" y="135121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6380314C-48AF-4F44-9D96-23EF0AFAC813}"/>
              </a:ext>
            </a:extLst>
          </p:cNvPr>
          <p:cNvSpPr txBox="1"/>
          <p:nvPr/>
        </p:nvSpPr>
        <p:spPr>
          <a:xfrm>
            <a:off x="867986" y="5638469"/>
            <a:ext cx="3467616" cy="276999"/>
          </a:xfrm>
          <a:prstGeom prst="rect">
            <a:avLst/>
          </a:prstGeom>
          <a:noFill/>
        </p:spPr>
        <p:txBody>
          <a:bodyPr wrap="none" rtlCol="0">
            <a:spAutoFit/>
          </a:bodyPr>
          <a:lstStyle/>
          <a:p>
            <a:r>
              <a:rPr lang="es-ES_tradnl" sz="1200" dirty="0">
                <a:latin typeface="Calibri" panose="020F0502020204030204" pitchFamily="34" charset="0"/>
                <a:cs typeface="Calibri" panose="020F0502020204030204" pitchFamily="34" charset="0"/>
              </a:rPr>
              <a:t>*Atención inadecuada: Bajos niveles de continuidad </a:t>
            </a:r>
          </a:p>
        </p:txBody>
      </p:sp>
      <p:sp>
        <p:nvSpPr>
          <p:cNvPr id="27" name="CuadroTexto 26">
            <a:extLst>
              <a:ext uri="{FF2B5EF4-FFF2-40B4-BE49-F238E27FC236}">
                <a16:creationId xmlns:a16="http://schemas.microsoft.com/office/drawing/2014/main" id="{BEBB38D9-A054-9740-9B05-48769082BB9C}"/>
              </a:ext>
            </a:extLst>
          </p:cNvPr>
          <p:cNvSpPr txBox="1"/>
          <p:nvPr/>
        </p:nvSpPr>
        <p:spPr>
          <a:xfrm>
            <a:off x="385970" y="6205698"/>
            <a:ext cx="8390314" cy="338554"/>
          </a:xfrm>
          <a:prstGeom prst="rect">
            <a:avLst/>
          </a:prstGeom>
          <a:noFill/>
        </p:spPr>
        <p:txBody>
          <a:bodyPr wrap="square" rtlCol="0">
            <a:spAutoFit/>
          </a:bodyPr>
          <a:lstStyle/>
          <a:p>
            <a:r>
              <a:rPr lang="es-ES_tradnl" sz="800" dirty="0">
                <a:latin typeface="Calibri" panose="020F0502020204030204" pitchFamily="34" charset="0"/>
                <a:cs typeface="Calibri" panose="020F0502020204030204" pitchFamily="34" charset="0"/>
              </a:rPr>
              <a:t>*Nota: Los hogares identificados en "zonas críticas" son aquellos que pertenecen al quintil mas bajo de la distribución de ingreso y perciben niveles de continuidad menores a 48 horas a la semana. Se eligió el umbral de 48 horas a la semana, porque representa el quintil mas bajo en los niveles de continuidad</a:t>
            </a:r>
          </a:p>
        </p:txBody>
      </p:sp>
    </p:spTree>
    <p:extLst>
      <p:ext uri="{BB962C8B-B14F-4D97-AF65-F5344CB8AC3E}">
        <p14:creationId xmlns:p14="http://schemas.microsoft.com/office/powerpoint/2010/main" val="206275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riángulo isósceles 1">
            <a:extLst>
              <a:ext uri="{FF2B5EF4-FFF2-40B4-BE49-F238E27FC236}">
                <a16:creationId xmlns:a16="http://schemas.microsoft.com/office/drawing/2014/main" id="{22AF0CFE-8B25-474B-A733-4095B5BEB006}"/>
              </a:ext>
            </a:extLst>
          </p:cNvPr>
          <p:cNvSpPr/>
          <p:nvPr/>
        </p:nvSpPr>
        <p:spPr>
          <a:xfrm>
            <a:off x="6073140" y="2198918"/>
            <a:ext cx="4636986" cy="2535485"/>
          </a:xfrm>
          <a:prstGeom prst="triangle">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2">
            <a:extLst>
              <a:ext uri="{FF2B5EF4-FFF2-40B4-BE49-F238E27FC236}">
                <a16:creationId xmlns:a16="http://schemas.microsoft.com/office/drawing/2014/main" id="{FF28EDEC-6CB6-4A88-897E-C17C618A5F1F}"/>
              </a:ext>
            </a:extLst>
          </p:cNvPr>
          <p:cNvSpPr txBox="1"/>
          <p:nvPr/>
        </p:nvSpPr>
        <p:spPr>
          <a:xfrm>
            <a:off x="2351371" y="1259840"/>
            <a:ext cx="127936" cy="45719"/>
          </a:xfrm>
          <a:prstGeom prst="rect">
            <a:avLst/>
          </a:prstGeom>
          <a:noFill/>
        </p:spPr>
        <p:txBody>
          <a:bodyPr wrap="square" rtlCol="0">
            <a:spAutoFit/>
          </a:bodyPr>
          <a:lstStyle/>
          <a:p>
            <a:endParaRPr lang="es-PE"/>
          </a:p>
        </p:txBody>
      </p:sp>
      <p:sp>
        <p:nvSpPr>
          <p:cNvPr id="9" name="CuadroTexto 3">
            <a:extLst>
              <a:ext uri="{FF2B5EF4-FFF2-40B4-BE49-F238E27FC236}">
                <a16:creationId xmlns:a16="http://schemas.microsoft.com/office/drawing/2014/main" id="{AB83E37D-0EE6-427E-94E6-5973DA3DC5C6}"/>
              </a:ext>
            </a:extLst>
          </p:cNvPr>
          <p:cNvSpPr txBox="1"/>
          <p:nvPr/>
        </p:nvSpPr>
        <p:spPr>
          <a:xfrm>
            <a:off x="9566727" y="5681827"/>
            <a:ext cx="2145213" cy="369332"/>
          </a:xfrm>
          <a:prstGeom prst="rect">
            <a:avLst/>
          </a:prstGeom>
          <a:noFill/>
        </p:spPr>
        <p:txBody>
          <a:bodyPr wrap="square" rtlCol="0">
            <a:spAutoFit/>
          </a:bodyPr>
          <a:lstStyle/>
          <a:p>
            <a:r>
              <a:rPr lang="es-MX" sz="1800" b="1">
                <a:solidFill>
                  <a:schemeClr val="tx1"/>
                </a:solidFill>
                <a:latin typeface="Calibri" panose="020F0502020204030204" pitchFamily="34" charset="0"/>
                <a:cs typeface="Calibri" panose="020F0502020204030204" pitchFamily="34" charset="0"/>
              </a:rPr>
              <a:t>PRESTADORES</a:t>
            </a:r>
            <a:endParaRPr lang="es-PE" b="1">
              <a:solidFill>
                <a:schemeClr val="tx1"/>
              </a:solidFill>
              <a:latin typeface="Calibri" panose="020F0502020204030204" pitchFamily="34" charset="0"/>
              <a:cs typeface="Calibri" panose="020F0502020204030204" pitchFamily="34" charset="0"/>
            </a:endParaRPr>
          </a:p>
        </p:txBody>
      </p:sp>
      <p:sp>
        <p:nvSpPr>
          <p:cNvPr id="10" name="CuadroTexto 4">
            <a:extLst>
              <a:ext uri="{FF2B5EF4-FFF2-40B4-BE49-F238E27FC236}">
                <a16:creationId xmlns:a16="http://schemas.microsoft.com/office/drawing/2014/main" id="{1638F92D-52C9-4272-878A-EF9305602CAE}"/>
              </a:ext>
            </a:extLst>
          </p:cNvPr>
          <p:cNvSpPr txBox="1"/>
          <p:nvPr/>
        </p:nvSpPr>
        <p:spPr>
          <a:xfrm>
            <a:off x="5475834" y="5681827"/>
            <a:ext cx="1654139" cy="369332"/>
          </a:xfrm>
          <a:prstGeom prst="rect">
            <a:avLst/>
          </a:prstGeom>
          <a:noFill/>
        </p:spPr>
        <p:txBody>
          <a:bodyPr wrap="square" rtlCol="0">
            <a:spAutoFit/>
          </a:bodyPr>
          <a:lstStyle/>
          <a:p>
            <a:r>
              <a:rPr lang="es-MX" sz="1800" b="1">
                <a:solidFill>
                  <a:schemeClr val="tx1"/>
                </a:solidFill>
                <a:latin typeface="Calibri" panose="020F0502020204030204" pitchFamily="34" charset="0"/>
                <a:cs typeface="Calibri" panose="020F0502020204030204" pitchFamily="34" charset="0"/>
              </a:rPr>
              <a:t>USUARIO/A</a:t>
            </a:r>
            <a:endParaRPr lang="es-PE" b="1">
              <a:solidFill>
                <a:schemeClr val="tx1"/>
              </a:solidFill>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52E6BDE3-D62F-47BD-A587-8DD3F9730672}"/>
              </a:ext>
            </a:extLst>
          </p:cNvPr>
          <p:cNvSpPr txBox="1"/>
          <p:nvPr/>
        </p:nvSpPr>
        <p:spPr>
          <a:xfrm>
            <a:off x="7676671" y="1034959"/>
            <a:ext cx="1230455" cy="369332"/>
          </a:xfrm>
          <a:prstGeom prst="rect">
            <a:avLst/>
          </a:prstGeom>
          <a:noFill/>
        </p:spPr>
        <p:txBody>
          <a:bodyPr wrap="square" rtlCol="0">
            <a:spAutoFit/>
          </a:bodyPr>
          <a:lstStyle/>
          <a:p>
            <a:pPr algn="ctr"/>
            <a:r>
              <a:rPr lang="es-MX" sz="1800" b="1">
                <a:solidFill>
                  <a:schemeClr val="tx1"/>
                </a:solidFill>
                <a:latin typeface="Calibri" panose="020F0502020204030204" pitchFamily="34" charset="0"/>
                <a:cs typeface="Calibri" panose="020F0502020204030204" pitchFamily="34" charset="0"/>
              </a:rPr>
              <a:t>ESTADO</a:t>
            </a:r>
            <a:endParaRPr lang="es-PE" b="1">
              <a:solidFill>
                <a:schemeClr val="tx1"/>
              </a:solidFill>
              <a:latin typeface="Calibri" panose="020F0502020204030204" pitchFamily="34" charset="0"/>
              <a:cs typeface="Calibri" panose="020F0502020204030204" pitchFamily="34" charset="0"/>
            </a:endParaRPr>
          </a:p>
        </p:txBody>
      </p:sp>
      <p:pic>
        <p:nvPicPr>
          <p:cNvPr id="12" name="Picture 2">
            <a:extLst>
              <a:ext uri="{FF2B5EF4-FFF2-40B4-BE49-F238E27FC236}">
                <a16:creationId xmlns:a16="http://schemas.microsoft.com/office/drawing/2014/main" id="{87637C71-8A4E-4BDB-878D-B0703ADED5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9637" y="3353841"/>
            <a:ext cx="1913586" cy="848244"/>
          </a:xfrm>
          <a:prstGeom prst="rect">
            <a:avLst/>
          </a:prstGeom>
        </p:spPr>
      </p:pic>
      <p:sp>
        <p:nvSpPr>
          <p:cNvPr id="13" name="CuadroTexto 14">
            <a:extLst>
              <a:ext uri="{FF2B5EF4-FFF2-40B4-BE49-F238E27FC236}">
                <a16:creationId xmlns:a16="http://schemas.microsoft.com/office/drawing/2014/main" id="{0C39F055-DB59-45F6-9F8E-370D9D96F107}"/>
              </a:ext>
            </a:extLst>
          </p:cNvPr>
          <p:cNvSpPr txBox="1"/>
          <p:nvPr/>
        </p:nvSpPr>
        <p:spPr>
          <a:xfrm>
            <a:off x="656794" y="1983212"/>
            <a:ext cx="4251661" cy="2585323"/>
          </a:xfrm>
          <a:prstGeom prst="rect">
            <a:avLst/>
          </a:prstGeom>
          <a:noFill/>
        </p:spPr>
        <p:txBody>
          <a:bodyPr wrap="square" rtlCol="0">
            <a:spAutoFit/>
          </a:bodyPr>
          <a:lstStyle/>
          <a:p>
            <a:r>
              <a:rPr lang="es-MX" sz="1800" b="1">
                <a:solidFill>
                  <a:schemeClr val="tx1"/>
                </a:solidFill>
                <a:latin typeface="Calibri" panose="020F0502020204030204" pitchFamily="34" charset="0"/>
                <a:cs typeface="Calibri" panose="020F0502020204030204" pitchFamily="34" charset="0"/>
              </a:rPr>
              <a:t>Optimización enfocada en el corto plazo:</a:t>
            </a:r>
          </a:p>
          <a:p>
            <a:r>
              <a:rPr lang="es-MX" sz="1800" b="1" dirty="0">
                <a:solidFill>
                  <a:schemeClr val="tx1"/>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
            </a:pPr>
            <a:r>
              <a:rPr lang="es-MX" sz="1800" dirty="0">
                <a:solidFill>
                  <a:schemeClr val="tx1"/>
                </a:solidFill>
                <a:latin typeface="Calibri" panose="020F0502020204030204" pitchFamily="34" charset="0"/>
                <a:cs typeface="Calibri" panose="020F0502020204030204" pitchFamily="34" charset="0"/>
              </a:rPr>
              <a:t>Preocupación con el bienestar individual de los participantes actuales del mercado. </a:t>
            </a:r>
          </a:p>
          <a:p>
            <a:pPr marL="342900" indent="-342900">
              <a:buFont typeface="Wingdings" panose="05000000000000000000" pitchFamily="2" charset="2"/>
              <a:buChar char="§"/>
            </a:pPr>
            <a:endParaRPr lang="es-MX" sz="1800"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s-MX" sz="1800" dirty="0">
                <a:solidFill>
                  <a:schemeClr val="tx1"/>
                </a:solidFill>
                <a:latin typeface="Calibri" panose="020F0502020204030204" pitchFamily="34" charset="0"/>
                <a:cs typeface="Calibri" panose="020F0502020204030204" pitchFamily="34" charset="0"/>
              </a:rPr>
              <a:t>El regulador como árbitro para asegurar la eficiencia del mercado de corto plazo.</a:t>
            </a:r>
          </a:p>
        </p:txBody>
      </p:sp>
      <p:pic>
        <p:nvPicPr>
          <p:cNvPr id="14" name="Imagen 8" descr="Una iglesia antigua&#10;&#10;Descripción generada automáticamente">
            <a:extLst>
              <a:ext uri="{FF2B5EF4-FFF2-40B4-BE49-F238E27FC236}">
                <a16:creationId xmlns:a16="http://schemas.microsoft.com/office/drawing/2014/main" id="{2AF51FCC-F469-4B65-9DB7-DC566B6CAE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9637" y="1350487"/>
            <a:ext cx="1804525" cy="1741316"/>
          </a:xfrm>
          <a:prstGeom prst="ellipse">
            <a:avLst/>
          </a:prstGeom>
        </p:spPr>
      </p:pic>
      <p:pic>
        <p:nvPicPr>
          <p:cNvPr id="15" name="Imagen 15" descr="Persona preparando comida en una estufa&#10;&#10;Descripción generada automáticamente con confianza media">
            <a:extLst>
              <a:ext uri="{FF2B5EF4-FFF2-40B4-BE49-F238E27FC236}">
                <a16:creationId xmlns:a16="http://schemas.microsoft.com/office/drawing/2014/main" id="{E00C1CEF-848A-40D2-8E1E-A34FAAEB18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30873" y="3777963"/>
            <a:ext cx="1913585" cy="1766414"/>
          </a:xfrm>
          <a:prstGeom prst="ellipse">
            <a:avLst/>
          </a:prstGeom>
          <a:noFill/>
        </p:spPr>
      </p:pic>
      <p:pic>
        <p:nvPicPr>
          <p:cNvPr id="16" name="Imagen 6" descr="Imagen que contiene exterior, cerca, persona, hombre&#10;&#10;Descripción generada automáticamente">
            <a:extLst>
              <a:ext uri="{FF2B5EF4-FFF2-40B4-BE49-F238E27FC236}">
                <a16:creationId xmlns:a16="http://schemas.microsoft.com/office/drawing/2014/main" id="{30FCFD92-46CE-4EF2-B6A2-599E6C84017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49414" y="3809650"/>
            <a:ext cx="1882055" cy="1766414"/>
          </a:xfrm>
          <a:prstGeom prst="ellipse">
            <a:avLst/>
          </a:prstGeom>
        </p:spPr>
      </p:pic>
      <p:sp>
        <p:nvSpPr>
          <p:cNvPr id="17" name="TextBox 14">
            <a:extLst>
              <a:ext uri="{FF2B5EF4-FFF2-40B4-BE49-F238E27FC236}">
                <a16:creationId xmlns:a16="http://schemas.microsoft.com/office/drawing/2014/main" id="{B7455E98-34CC-4ABB-9475-99D1C45774DD}"/>
              </a:ext>
            </a:extLst>
          </p:cNvPr>
          <p:cNvSpPr txBox="1"/>
          <p:nvPr/>
        </p:nvSpPr>
        <p:spPr>
          <a:xfrm>
            <a:off x="326160" y="887046"/>
            <a:ext cx="4497300" cy="369332"/>
          </a:xfrm>
          <a:prstGeom prst="rect">
            <a:avLst/>
          </a:prstGeom>
          <a:noFill/>
        </p:spPr>
        <p:txBody>
          <a:bodyPr wrap="square" rtlCol="0">
            <a:spAutoFit/>
          </a:bodyPr>
          <a:lstStyle/>
          <a:p>
            <a:r>
              <a:rPr lang="es-ES" sz="1800" b="1" dirty="0">
                <a:solidFill>
                  <a:schemeClr val="tx1"/>
                </a:solidFill>
                <a:latin typeface="Calibri" panose="020F0502020204030204" pitchFamily="34" charset="0"/>
                <a:cs typeface="Calibri" panose="020F0502020204030204" pitchFamily="34" charset="0"/>
              </a:rPr>
              <a:t>Modelo basado en tres actores principales</a:t>
            </a:r>
          </a:p>
        </p:txBody>
      </p:sp>
      <p:sp>
        <p:nvSpPr>
          <p:cNvPr id="18" name="CuadroTexto 2">
            <a:extLst>
              <a:ext uri="{FF2B5EF4-FFF2-40B4-BE49-F238E27FC236}">
                <a16:creationId xmlns:a16="http://schemas.microsoft.com/office/drawing/2014/main" id="{4C31DAF2-A40C-45DA-A1BC-7528FD4BA44E}"/>
              </a:ext>
            </a:extLst>
          </p:cNvPr>
          <p:cNvSpPr txBox="1"/>
          <p:nvPr/>
        </p:nvSpPr>
        <p:spPr>
          <a:xfrm>
            <a:off x="2702917" y="1448829"/>
            <a:ext cx="127936" cy="45719"/>
          </a:xfrm>
          <a:prstGeom prst="rect">
            <a:avLst/>
          </a:prstGeom>
          <a:noFill/>
        </p:spPr>
        <p:txBody>
          <a:bodyPr wrap="square" rtlCol="0">
            <a:spAutoFit/>
          </a:bodyPr>
          <a:lstStyle/>
          <a:p>
            <a:endParaRPr lang="es-PE"/>
          </a:p>
        </p:txBody>
      </p:sp>
      <p:sp>
        <p:nvSpPr>
          <p:cNvPr id="19" name="Google Shape;578;p18">
            <a:extLst>
              <a:ext uri="{FF2B5EF4-FFF2-40B4-BE49-F238E27FC236}">
                <a16:creationId xmlns:a16="http://schemas.microsoft.com/office/drawing/2014/main" id="{DE77DD30-08B4-4072-9C78-51C6E14A2A4B}"/>
              </a:ext>
            </a:extLst>
          </p:cNvPr>
          <p:cNvSpPr txBox="1"/>
          <p:nvPr/>
        </p:nvSpPr>
        <p:spPr>
          <a:xfrm>
            <a:off x="326160" y="450224"/>
            <a:ext cx="5926683" cy="584735"/>
          </a:xfrm>
          <a:prstGeom prst="rect">
            <a:avLst/>
          </a:prstGeom>
          <a:noFill/>
          <a:ln>
            <a:noFill/>
          </a:ln>
        </p:spPr>
        <p:txBody>
          <a:bodyPr spcFirstLastPara="1" wrap="square" lIns="91425" tIns="45700" rIns="91425" bIns="45700" anchor="t" anchorCtr="0">
            <a:spAutoFit/>
          </a:bodyPr>
          <a:lstStyle/>
          <a:p>
            <a:pPr lvl="0">
              <a:defRPr/>
            </a:pPr>
            <a:r>
              <a:rPr lang="es-MX" sz="3200" b="1" dirty="0">
                <a:solidFill>
                  <a:srgbClr val="076EC8"/>
                </a:solidFill>
                <a:latin typeface="Calibri"/>
                <a:cs typeface="Calibri"/>
                <a:sym typeface="Calibri"/>
              </a:rPr>
              <a:t>Modelo regulatorio tradicional</a:t>
            </a:r>
          </a:p>
        </p:txBody>
      </p:sp>
      <p:sp>
        <p:nvSpPr>
          <p:cNvPr id="20" name="Rectángulo: esquinas redondeadas 19">
            <a:extLst>
              <a:ext uri="{FF2B5EF4-FFF2-40B4-BE49-F238E27FC236}">
                <a16:creationId xmlns:a16="http://schemas.microsoft.com/office/drawing/2014/main" id="{F24E0D17-0315-41EE-8E48-B6DEF343457E}"/>
              </a:ext>
            </a:extLst>
          </p:cNvPr>
          <p:cNvSpPr/>
          <p:nvPr/>
        </p:nvSpPr>
        <p:spPr>
          <a:xfrm rot="5400000">
            <a:off x="595824" y="1076891"/>
            <a:ext cx="44420" cy="459475"/>
          </a:xfrm>
          <a:prstGeom prst="roundRect">
            <a:avLst>
              <a:gd name="adj" fmla="val 50000"/>
            </a:avLst>
          </a:prstGeom>
          <a:solidFill>
            <a:srgbClr val="06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68822"/>
      </p:ext>
    </p:extLst>
  </p:cSld>
  <p:clrMapOvr>
    <a:masterClrMapping/>
  </p:clrMapOvr>
</p:sld>
</file>

<file path=ppt/theme/theme1.xml><?xml version="1.0" encoding="utf-8"?>
<a:theme xmlns:a="http://schemas.openxmlformats.org/drawingml/2006/main" name="Curie Breakthrough by Slidesgo">
  <a:themeElements>
    <a:clrScheme name="Simple Light">
      <a:dk1>
        <a:srgbClr val="000000"/>
      </a:dk1>
      <a:lt1>
        <a:srgbClr val="FFFFFF"/>
      </a:lt1>
      <a:dk2>
        <a:srgbClr val="595959"/>
      </a:dk2>
      <a:lt2>
        <a:srgbClr val="EEEEEE"/>
      </a:lt2>
      <a:accent1>
        <a:srgbClr val="0E4776"/>
      </a:accent1>
      <a:accent2>
        <a:srgbClr val="02ACD0"/>
      </a:accent2>
      <a:accent3>
        <a:srgbClr val="AADBEE"/>
      </a:accent3>
      <a:accent4>
        <a:srgbClr val="F5AD9A"/>
      </a:accent4>
      <a:accent5>
        <a:srgbClr val="ED8984"/>
      </a:accent5>
      <a:accent6>
        <a:srgbClr val="EC686A"/>
      </a:accent6>
      <a:hlink>
        <a:srgbClr val="02ACD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2255</TotalTime>
  <Words>4292</Words>
  <Application>Microsoft Office PowerPoint</Application>
  <PresentationFormat>Panorámica</PresentationFormat>
  <Paragraphs>541</Paragraphs>
  <Slides>41</Slides>
  <Notes>17</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41</vt:i4>
      </vt:variant>
    </vt:vector>
  </HeadingPairs>
  <TitlesOfParts>
    <vt:vector size="51" baseType="lpstr">
      <vt:lpstr>Calibri</vt:lpstr>
      <vt:lpstr>Mukta</vt:lpstr>
      <vt:lpstr>Wingdings</vt:lpstr>
      <vt:lpstr>Arial Narrow</vt:lpstr>
      <vt:lpstr>Quicksand Light</vt:lpstr>
      <vt:lpstr>Livvic</vt:lpstr>
      <vt:lpstr>Arial</vt:lpstr>
      <vt:lpstr>Tahoma</vt:lpstr>
      <vt:lpstr>Roboto</vt:lpstr>
      <vt:lpstr>Curie Breakthrough by Slidesgo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CURIE BREAKTHROUGH</dc:title>
  <dc:creator>Solis Sosa, Ben</dc:creator>
  <cp:lastModifiedBy>nb583</cp:lastModifiedBy>
  <cp:revision>84</cp:revision>
  <cp:lastPrinted>2022-09-08T22:41:44Z</cp:lastPrinted>
  <dcterms:modified xsi:type="dcterms:W3CDTF">2022-11-07T21:05:47Z</dcterms:modified>
</cp:coreProperties>
</file>