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4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4660"/>
  </p:normalViewPr>
  <p:slideViewPr>
    <p:cSldViewPr snapToGrid="0">
      <p:cViewPr varScale="1">
        <p:scale>
          <a:sx n="90" d="100"/>
          <a:sy n="90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9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78479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13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663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544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63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30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886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1085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3052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720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0379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22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12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1613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705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305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56D498-B925-446D-ABA6-648B24A02D9C}" type="datetimeFigureOut">
              <a:rPr lang="es-PE" smtClean="0"/>
              <a:t>5/06/2023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9370774-1D1C-4E0F-BC80-2E71F02B691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24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838200"/>
            <a:ext cx="9720941" cy="1447799"/>
          </a:xfrm>
        </p:spPr>
        <p:txBody>
          <a:bodyPr>
            <a:noAutofit/>
          </a:bodyPr>
          <a:lstStyle/>
          <a:p>
            <a:r>
              <a:rPr lang="es-MX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PROYECTO DE LEY 4705/2022-CR</a:t>
            </a:r>
            <a:r>
              <a:rPr lang="es-MX" sz="2400" b="1" dirty="0">
                <a:latin typeface="Arial Black" panose="020B0A04020102020204" pitchFamily="34" charset="0"/>
              </a:rPr>
              <a:t/>
            </a:r>
            <a:br>
              <a:rPr lang="es-MX" sz="2400" b="1" dirty="0">
                <a:latin typeface="Arial Black" panose="020B0A04020102020204" pitchFamily="34" charset="0"/>
              </a:rPr>
            </a:br>
            <a:r>
              <a:rPr lang="es-MX" sz="2400" b="1" dirty="0">
                <a:latin typeface="Arial Black" panose="020B0A04020102020204" pitchFamily="34" charset="0"/>
              </a:rPr>
              <a:t>“LEY QUE RECONOCE Y GARANTIZA A LAS PERSONAS CUIDADORAS Y AL DERECHO DE CUIDADO MEDIANTE EL SISTEMA NACIONAL DE CUIDADOS”. </a:t>
            </a:r>
            <a:endParaRPr lang="es-PE" sz="2400" b="1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Canal del Congreso Perú">
            <a:extLst>
              <a:ext uri="{FF2B5EF4-FFF2-40B4-BE49-F238E27FC236}">
                <a16:creationId xmlns:a16="http://schemas.microsoft.com/office/drawing/2014/main" xmlns="" id="{8696C029-8B01-3189-5967-DAA8C279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 r="19811"/>
          <a:stretch/>
        </p:blipFill>
        <p:spPr>
          <a:xfrm>
            <a:off x="3187194" y="2285999"/>
            <a:ext cx="5621669" cy="3317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47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4DF156-F786-D22D-3EA7-CE28F4848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VIII. ANÁLISIS COSTO – BENEFICIO. 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1B8BDD5-D37D-850A-DF7B-93B7068C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La propuesta legislativa genera costo en la implementación pero que estará a cargo de los Ministerios, Gobiernos Regionales y Gobiernos Locales. </a:t>
            </a:r>
          </a:p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Los beneficios serán para la población o madres cuidadoras de todo el país, que están realizando laborares cotidianas de cuidado de sus seres queridos que no se pueden valerse por sí mismos y que requieren asistencia y cuidada permanente . </a:t>
            </a:r>
          </a:p>
          <a:p>
            <a:endParaRPr lang="es-PE" dirty="0"/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26C4FF77-69E5-698B-483A-54A64D496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88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D3403F5-2D4A-664F-E725-C6ECC337B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VIII. ANÁLISIS COSTO – BENEFICIO. 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FEB94CC-C4B2-7C69-8EE6-9BC7F730A3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Por ello las inversiones en el trabajo de cuidados de buena calidad ofrecen múltiples beneficios a corto y largo plazo para el futuro del trabajo decente. </a:t>
            </a:r>
          </a:p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Se crearía un número considerable de nuevos empleos que atraerían a hombres y mujeres, con lo que se reduciría la segregación ocupacional por motivo de género en los sectores del cuidado y las mujeres que lo desearan tendrían más tiempo para tomar un empleo remunerado. </a:t>
            </a:r>
            <a:endParaRPr lang="es-PE" sz="2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334D23CB-4B38-A41E-AD5C-FC7E7AD23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5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A91DEF-1F8A-61AF-C307-2D408F7A9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IX. ANÁLISIS COSTO – BENEFICIO. 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E4FD136-619F-1F89-5766-38DCF782E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De acuerdo a las obligaciones establecidas en la Convención para la Eliminación de Todas las Formas de Discriminación hacia la Mujer, teniendo en cuenta el marco jurídico internacional, interamericano y nacional referente a los derechos económicos de las mujeres, la Declaración CIM/DEC. 15 (XXXVII-O/16) "Declaración de Lima sobre la igualdad y la autonomía en el ejercicio de los derechos económicos de las mujeres" y los mandatos que le son propios, la CIM adopta la Ley Modelo Interamericana de Cuidados, mediante la cual se resignifica, reconoce, redistribuye y retribuye el trabajo de cuidados y se reconoce y garantiza el derecho humano universal al cuidado. </a:t>
            </a:r>
            <a:endParaRPr lang="es-PE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45174328-65D8-F752-48B6-3A1DC3B7C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3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5809" y="982132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s-PE" sz="9800" b="1" dirty="0">
                <a:solidFill>
                  <a:schemeClr val="tx1"/>
                </a:solidFill>
                <a:latin typeface="Arial Black" panose="020B0A04020102020204" pitchFamily="34" charset="0"/>
              </a:rPr>
              <a:t>GRACIAS</a:t>
            </a:r>
            <a:r>
              <a:rPr lang="es-PE" dirty="0">
                <a:solidFill>
                  <a:schemeClr val="tx1"/>
                </a:solidFill>
              </a:rPr>
              <a:t>……!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6"/>
          <a:stretch/>
        </p:blipFill>
        <p:spPr>
          <a:xfrm>
            <a:off x="3340839" y="2285999"/>
            <a:ext cx="5811137" cy="409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2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2C16332-2CED-D832-AF1A-0FA469E7C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I. OBJETO</a:t>
            </a:r>
            <a:endParaRPr lang="es-PE" sz="4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9C71D3C-D171-CF0E-3CF8-14818CFC6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El objeto de la presente ley es reconocer y garantizar a todas las personas el acceso y el disfrute del derecho al cuidado, esto es, el derecho a cuidar, ser cuidado y al autocuidado, con base en el principio de la interdependencia social de los cuidados y la corresponsabilidad social entre mujeres y hombres, familias, comunidad, sector privado, sociedad civil organizada y el Estado</a:t>
            </a:r>
            <a:r>
              <a:rPr lang="es-MX" sz="2200" dirty="0">
                <a:latin typeface="Arial Black" panose="020B0A04020102020204" pitchFamily="34" charset="0"/>
              </a:rPr>
              <a:t>.</a:t>
            </a:r>
            <a:endParaRPr lang="es-PE" sz="2200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1B801557-38C5-7B4B-09C4-2A7BB34C4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1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25D93-739D-01C7-4E75-C1E9908A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I. OBJETO. </a:t>
            </a:r>
            <a:endParaRPr lang="es-PE" sz="4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E1D373-4C59-9DC9-B404-FACD9269D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285999"/>
            <a:ext cx="9601196" cy="3318936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Reconoce la contribución fundamental de las mujeres al trabajo de cuidados no remunerado, la presente ley reconoce esta labor como trabajo, con el objetivo de corregir las desigualdades económicas y sociales que ha producido la división sexual del trabajo, que rezagan o afectan las oportunidades de desarrollo de las mujeres y el pleno goce de sus derechos en la vida económica y social del país. </a:t>
            </a:r>
            <a:endParaRPr lang="es-PE" sz="2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AFA143E2-CBB5-FB39-DB7A-374C1A16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21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25D93-739D-01C7-4E75-C1E9908A6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40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II. FUNDAMENTOS DE LA PROPUESTA. </a:t>
            </a:r>
            <a:endParaRPr lang="es-PE" sz="40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E1D373-4C59-9DC9-B404-FACD9269D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La iniciativa legislativa pretende reconocer y garantizar a todas las personas el acceso del derecho al cuidado, esto es, el derecho a cuidar, ser cuidado y al autocuidado, con base en el principio de la interdependencia social de los cuidados y la corresponsabilidad social entre mujeres y hombres, familias, comunidad, sector privado, sociedad civil organizada y el Estado. </a:t>
            </a:r>
            <a:endParaRPr lang="es-PE" sz="2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AFA143E2-CBB5-FB39-DB7A-374C1A16F4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23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1EB2420-96C8-369A-8033-FA4B885A1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III. FUNCIÓN SOCIAL DE LOS CUIDADOS.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EDB2801-B74E-D9DF-FD63-B558E455BF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MX" sz="2200" b="1" dirty="0">
                <a:latin typeface="Arial Black" panose="020B0A04020102020204" pitchFamily="34" charset="0"/>
                <a:cs typeface="Arial" panose="020B0604020202020204" pitchFamily="34" charset="0"/>
              </a:rPr>
              <a:t>El trabajo de cuidados es la función social que sostiene la vida del conjunto de la sociedad y del entorno natural en el que se despliega, basada en la interdependencia y vulnerabilidad esencial de la condición humana. El cuidado es una dimensión indispensable, ineludible y universal de la existencia humana que afecta a todas las personas en algún momento de su ciclo vital, sin distinción alguna. </a:t>
            </a:r>
            <a:endParaRPr lang="es-PE" sz="2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9013562E-9058-58C1-A8BC-13547B14A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09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AAEC8F3-1F40-B88A-4F8C-C8BEAD4C8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IV.CUIDADO.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3079A20D-575D-BA8E-78DD-B20E42AB9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3460"/>
            <a:ext cx="9601196" cy="331893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Se entenderá por trabajo de cuidados el amplio conjunto de actividades cotidianas de gestión y sostenibilidad de la vida, que se realizan dentro o fuera del ámbito del hogar, y que permiten el bienestar físico, biológico y emocional de las personas, y en especial, de aquellas que carecen de autonomía para realizarlas por sí mismas. </a:t>
            </a:r>
          </a:p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El trabajo de cuidados comprende el autocuidado, el cuidado directo de otras personas, la provisión de las precondiciones en que se realiza el cuidado y la gestión del cuidado. </a:t>
            </a:r>
            <a:endParaRPr lang="es-PE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F4C881CF-AEDA-990D-C863-0C3BF4ACE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34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BBAE101-0DEC-4FC1-6C6F-E52F1ED35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2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V. CONCILIACIÓN LABORAL Y FAMILIAR Y LAS NECESIDADES DEL CUIDADO. </a:t>
            </a:r>
            <a:endParaRPr lang="es-PE" sz="3200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5CBD566-243E-CF92-4ADF-D30583FD7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363460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MX" sz="2800" b="1" dirty="0">
                <a:latin typeface="Arial Black" panose="020B0A04020102020204" pitchFamily="34" charset="0"/>
                <a:cs typeface="Arial" panose="020B0604020202020204" pitchFamily="34" charset="0"/>
              </a:rPr>
              <a:t>El Estado promoverá un régimen laboral que funcione en armonía con las necesidades del cuidado humano, que facilite servicios, infraestructura y regímenes de trabajo adecuados, necesarios para que las personas trabajadoras con responsabilidades familiares puedan desempeñar sus actividades laborales; e impulsará la corresponsabilidad y reciprocidad de hombres y mujeres en el trabajo de cuidados y en las obligaciones familiares</a:t>
            </a:r>
            <a:r>
              <a:rPr lang="es-MX" dirty="0">
                <a:latin typeface="Arial Black" panose="020B0A04020102020204" pitchFamily="34" charset="0"/>
              </a:rPr>
              <a:t>. </a:t>
            </a:r>
            <a:endParaRPr lang="es-PE" dirty="0">
              <a:latin typeface="Arial Black" panose="020B0A040201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0DC407A5-6B46-1234-FF3E-4F97E84B8A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anal del Congreso Perú">
            <a:extLst>
              <a:ext uri="{FF2B5EF4-FFF2-40B4-BE49-F238E27FC236}">
                <a16:creationId xmlns:a16="http://schemas.microsoft.com/office/drawing/2014/main" xmlns="" id="{EB234C91-F33E-AA9B-F9B1-10045594F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1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67AA7D8-9BF9-1865-FE50-06E69784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VI. PARTICIPACIÓN.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51B20F3-AD27-4F67-E8EC-392FE94D82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El Estado facilitará los mecanismos para que la ciudadanía pueda participar y manifestarse en los procesos de diseño, ejecución y evaluación de las políticas públicas en materia de cuidados. </a:t>
            </a:r>
          </a:p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Las políticas públicas de cuidados atenderán a la idoneidad de las medidas y de su eficacia, ajustando su diseño e implementación al logro de resultados concretos, medibles y evaluables en la redistribución, reducción y regulación de los cuidados y en el aseguramiento del cierre de la brecha de igualdad sustantiva entre mujeres y hombres. </a:t>
            </a:r>
            <a:endParaRPr lang="es-PE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29F02598-17EA-73D6-8407-99495223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25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BCDEFD-303F-5870-C252-DAA095354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VII. EFECTOS DE LA VIGENCIA DE LA NORMA. </a:t>
            </a:r>
            <a:endParaRPr lang="es-PE" b="1" u="sng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1C85DA3-0EEA-C6DA-C387-59D6611D9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El presente Proyecto de Ley no contraviene ninguna disposición legal de nuestro ordenamiento jurídico, en nuestro país no cuenta con un sistema de cuidados, siendo novedoso en América Latina a excepción del país de Uruguay. </a:t>
            </a:r>
          </a:p>
          <a:p>
            <a:pPr algn="just"/>
            <a:r>
              <a:rPr lang="es-MX" b="1" dirty="0">
                <a:latin typeface="Arial Black" panose="020B0A04020102020204" pitchFamily="34" charset="0"/>
                <a:cs typeface="Arial" panose="020B0604020202020204" pitchFamily="34" charset="0"/>
              </a:rPr>
              <a:t>Con la implementación del Sistema Nacional de Cuidados, se garantizará el derecho y acceso al campo laboral de las madres cuidadoras que realizan sus labores sin remuneración alguna, la articulación con políticas de estado entre los Ministerios competentes o a fines respecto a la salud, educación, trabajo y otros. </a:t>
            </a:r>
            <a:endParaRPr lang="es-PE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Canal del Congreso Perú">
            <a:extLst>
              <a:ext uri="{FF2B5EF4-FFF2-40B4-BE49-F238E27FC236}">
                <a16:creationId xmlns:a16="http://schemas.microsoft.com/office/drawing/2014/main" xmlns="" id="{B16469B5-8A87-ED96-E968-120BC0050C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81328" cy="1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20"/>
          <a:stretch/>
        </p:blipFill>
        <p:spPr>
          <a:xfrm>
            <a:off x="854900" y="5465854"/>
            <a:ext cx="1246043" cy="8902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0D16C361-9747-28E7-B5D8-1ACD81E672C5}"/>
              </a:ext>
            </a:extLst>
          </p:cNvPr>
          <p:cNvSpPr txBox="1">
            <a:spLocks/>
          </p:cNvSpPr>
          <p:nvPr/>
        </p:nvSpPr>
        <p:spPr>
          <a:xfrm>
            <a:off x="5127172" y="5410201"/>
            <a:ext cx="9720941" cy="14477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MX" sz="11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Autor</a:t>
            </a:r>
            <a:r>
              <a:rPr lang="es-MX" sz="1100" b="1" dirty="0">
                <a:latin typeface="Arial Black" panose="020B0A04020102020204" pitchFamily="34" charset="0"/>
              </a:rPr>
              <a:t/>
            </a:r>
            <a:br>
              <a:rPr lang="es-MX" sz="1100" b="1" dirty="0">
                <a:latin typeface="Arial Black" panose="020B0A04020102020204" pitchFamily="34" charset="0"/>
              </a:rPr>
            </a:br>
            <a:r>
              <a:rPr lang="es-MX" sz="1100" b="1" dirty="0">
                <a:solidFill>
                  <a:srgbClr val="C00000"/>
                </a:solidFill>
                <a:latin typeface="Arial Black" panose="020B0A04020102020204" pitchFamily="34" charset="0"/>
              </a:rPr>
              <a:t>EDWIN MARTÍNEZ TALAVERA</a:t>
            </a:r>
          </a:p>
          <a:p>
            <a:r>
              <a:rPr lang="es-MX" sz="1100" b="1" dirty="0">
                <a:solidFill>
                  <a:schemeClr val="tx1"/>
                </a:solidFill>
                <a:latin typeface="Arial Black" panose="020B0A04020102020204" pitchFamily="34" charset="0"/>
              </a:rPr>
              <a:t>CONGRESISTA</a:t>
            </a:r>
            <a:endParaRPr lang="es-PE" sz="11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6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609</TotalTime>
  <Words>961</Words>
  <Application>Microsoft Office PowerPoint</Application>
  <PresentationFormat>Panorámica</PresentationFormat>
  <Paragraphs>53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Garamond</vt:lpstr>
      <vt:lpstr>Orgánico</vt:lpstr>
      <vt:lpstr>PROYECTO DE LEY 4705/2022-CR “LEY QUE RECONOCE Y GARANTIZA A LAS PERSONAS CUIDADORAS Y AL DERECHO DE CUIDADO MEDIANTE EL SISTEMA NACIONAL DE CUIDADOS”. </vt:lpstr>
      <vt:lpstr>I. OBJETO</vt:lpstr>
      <vt:lpstr>I. OBJETO. </vt:lpstr>
      <vt:lpstr>II. FUNDAMENTOS DE LA PROPUESTA. </vt:lpstr>
      <vt:lpstr>III. FUNCIÓN SOCIAL DE LOS CUIDADOS. </vt:lpstr>
      <vt:lpstr>IV.CUIDADO. </vt:lpstr>
      <vt:lpstr>V. CONCILIACIÓN LABORAL Y FAMILIAR Y LAS NECESIDADES DEL CUIDADO. </vt:lpstr>
      <vt:lpstr>VI. PARTICIPACIÓN. </vt:lpstr>
      <vt:lpstr>VII. EFECTOS DE LA VIGENCIA DE LA NORMA. </vt:lpstr>
      <vt:lpstr>VIII. ANÁLISIS COSTO – BENEFICIO.  </vt:lpstr>
      <vt:lpstr>VIII. ANÁLISIS COSTO – BENEFICIO.  </vt:lpstr>
      <vt:lpstr>IX. ANÁLISIS COSTO – BENEFICIO.  </vt:lpstr>
      <vt:lpstr>GRACIAS……!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PROYECTO DE LEY 4705/2022-CR “QUE RECONOCE Y GARANTIZA A LAS PERSONAS CUIDADORAS Y AL DERECHO DE CUIDADO MEDIANTE EL SISTEMA NACIONAL DE CUIDADOS”.</dc:title>
  <dc:creator>INES VEN TURA</dc:creator>
  <cp:lastModifiedBy>Koning Furlong Soto</cp:lastModifiedBy>
  <cp:revision>9</cp:revision>
  <dcterms:created xsi:type="dcterms:W3CDTF">2023-06-04T06:49:00Z</dcterms:created>
  <dcterms:modified xsi:type="dcterms:W3CDTF">2023-06-05T16:38:07Z</dcterms:modified>
</cp:coreProperties>
</file>