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7" r:id="rId2"/>
    <p:sldId id="256" r:id="rId3"/>
    <p:sldId id="830" r:id="rId4"/>
    <p:sldId id="832" r:id="rId5"/>
    <p:sldId id="837" r:id="rId6"/>
    <p:sldId id="838" r:id="rId7"/>
    <p:sldId id="839" r:id="rId8"/>
    <p:sldId id="840" r:id="rId9"/>
    <p:sldId id="841" r:id="rId10"/>
    <p:sldId id="842" r:id="rId11"/>
    <p:sldId id="843"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68" d="100"/>
          <a:sy n="68" d="100"/>
        </p:scale>
        <p:origin x="534"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3964C9D-AB32-489C-AFB4-50438D2AA0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A4BA17FA-2D6D-411C-9553-02A12ADEFA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13DCA-40F0-4849-AB6A-1202A7F8A02E}" type="datetimeFigureOut">
              <a:rPr lang="es-PE" smtClean="0"/>
              <a:t>3/04/2023</a:t>
            </a:fld>
            <a:endParaRPr lang="es-PE"/>
          </a:p>
        </p:txBody>
      </p:sp>
      <p:sp>
        <p:nvSpPr>
          <p:cNvPr id="4" name="Marcador de pie de página 3">
            <a:extLst>
              <a:ext uri="{FF2B5EF4-FFF2-40B4-BE49-F238E27FC236}">
                <a16:creationId xmlns:a16="http://schemas.microsoft.com/office/drawing/2014/main" id="{5E9F859D-E40D-441F-B521-2E6C4E6517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70692B04-4F4C-4684-B94D-B229A6EBE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57745-BEBF-42B4-86CA-2D0B2D64FECA}" type="slidenum">
              <a:rPr lang="es-PE" smtClean="0"/>
              <a:t>‹Nº›</a:t>
            </a:fld>
            <a:endParaRPr lang="es-PE"/>
          </a:p>
        </p:txBody>
      </p:sp>
    </p:spTree>
    <p:extLst>
      <p:ext uri="{BB962C8B-B14F-4D97-AF65-F5344CB8AC3E}">
        <p14:creationId xmlns:p14="http://schemas.microsoft.com/office/powerpoint/2010/main" val="197320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0FF2A-4777-4EA3-9FBB-1C43DCD53AF5}" type="datetimeFigureOut">
              <a:rPr lang="es-PE" smtClean="0"/>
              <a:t>3/04/2023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95D86-2EAA-4078-949A-08CD53F0C00D}" type="slidenum">
              <a:rPr lang="es-PE" smtClean="0"/>
              <a:t>‹Nº›</a:t>
            </a:fld>
            <a:endParaRPr lang="es-PE"/>
          </a:p>
        </p:txBody>
      </p:sp>
    </p:spTree>
    <p:extLst>
      <p:ext uri="{BB962C8B-B14F-4D97-AF65-F5344CB8AC3E}">
        <p14:creationId xmlns:p14="http://schemas.microsoft.com/office/powerpoint/2010/main" val="212414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1FF05-4D14-4CA3-B485-6E62EC779C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06438AA-6A86-4FD0-B2BB-22DD9C7A7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70DCF40-2E13-42AE-969F-2197A1C23558}"/>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1DDEB01B-85DA-42C3-BFF1-37731918BA5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890CAE-C593-46E3-B8A3-F92582B258AB}"/>
              </a:ext>
            </a:extLst>
          </p:cNvPr>
          <p:cNvSpPr>
            <a:spLocks noGrp="1"/>
          </p:cNvSpPr>
          <p:nvPr>
            <p:ph type="sldNum" sz="quarter" idx="12"/>
          </p:nvPr>
        </p:nvSpPr>
        <p:spPr/>
        <p:txBody>
          <a:bodyPr/>
          <a:lstStyle/>
          <a:p>
            <a:fld id="{B7E8AF37-E6FA-471F-9B2B-C701345F32C9}" type="slidenum">
              <a:rPr lang="es-PE" smtClean="0"/>
              <a:t>‹Nº›</a:t>
            </a:fld>
            <a:endParaRPr lang="es-PE"/>
          </a:p>
        </p:txBody>
      </p:sp>
      <p:pic>
        <p:nvPicPr>
          <p:cNvPr id="8" name="Imagen 7">
            <a:extLst>
              <a:ext uri="{FF2B5EF4-FFF2-40B4-BE49-F238E27FC236}">
                <a16:creationId xmlns:a16="http://schemas.microsoft.com/office/drawing/2014/main" id="{8D58E109-1B26-4DAE-A45C-AAB0F27F0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86"/>
            <a:ext cx="12192000" cy="6852227"/>
          </a:xfrm>
          <a:prstGeom prst="rect">
            <a:avLst/>
          </a:prstGeom>
        </p:spPr>
      </p:pic>
    </p:spTree>
    <p:extLst>
      <p:ext uri="{BB962C8B-B14F-4D97-AF65-F5344CB8AC3E}">
        <p14:creationId xmlns:p14="http://schemas.microsoft.com/office/powerpoint/2010/main" val="89259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17F71-7AC8-4D8B-86FD-70F10AA0905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FB94613-DCEC-4D9B-8BB6-16B802D170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48FCB17-96AC-4CD2-A117-9D91D083F391}"/>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1BF9AE71-7CED-4903-810A-FE4D8EA50B7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C8F1A05-7DBC-4EE7-B646-E3AEEBF5056A}"/>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39569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B3DF52-4FE4-4542-9DCE-09CAA73E64B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334FDCD-6A96-422A-B869-ABDAB482858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9E1DC28-42ED-40CF-B5D0-45B3FAB58A8C}"/>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30E1083B-8E31-4198-A83B-0A7658004E5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B8D48AE-BCDF-438B-B2DC-70BDC2EB6ADB}"/>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229818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D261B-7625-4E07-85AB-C314F1C252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D21A751-419E-4A29-9CE6-A3263E0E76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07B84C4-AEDB-48EF-A98E-92DAADA52EED}"/>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BED50D3E-F92F-4394-AF5D-3E6B6AC93F3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8717C4E-BBCF-4D4A-8242-E7941E1B0FBF}"/>
              </a:ext>
            </a:extLst>
          </p:cNvPr>
          <p:cNvSpPr>
            <a:spLocks noGrp="1"/>
          </p:cNvSpPr>
          <p:nvPr>
            <p:ph type="sldNum" sz="quarter" idx="12"/>
          </p:nvPr>
        </p:nvSpPr>
        <p:spPr/>
        <p:txBody>
          <a:bodyPr/>
          <a:lstStyle/>
          <a:p>
            <a:fld id="{B7E8AF37-E6FA-471F-9B2B-C701345F32C9}" type="slidenum">
              <a:rPr lang="es-PE" smtClean="0"/>
              <a:t>‹Nº›</a:t>
            </a:fld>
            <a:endParaRPr lang="es-PE"/>
          </a:p>
        </p:txBody>
      </p:sp>
      <p:pic>
        <p:nvPicPr>
          <p:cNvPr id="8" name="Imagen 7">
            <a:extLst>
              <a:ext uri="{FF2B5EF4-FFF2-40B4-BE49-F238E27FC236}">
                <a16:creationId xmlns:a16="http://schemas.microsoft.com/office/drawing/2014/main" id="{AD539637-3DEF-4CA6-BE4D-2B5DFFC7F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86"/>
            <a:ext cx="12192000" cy="6852227"/>
          </a:xfrm>
          <a:prstGeom prst="rect">
            <a:avLst/>
          </a:prstGeom>
        </p:spPr>
      </p:pic>
    </p:spTree>
    <p:extLst>
      <p:ext uri="{BB962C8B-B14F-4D97-AF65-F5344CB8AC3E}">
        <p14:creationId xmlns:p14="http://schemas.microsoft.com/office/powerpoint/2010/main" val="150652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98CE4-377F-41C7-9013-38A832BBD3B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F33188A-5ADC-47CE-A899-8B7364D4C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1C12B9-F996-4007-9536-D89249A033E6}"/>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9F54850F-B012-40AC-91D8-780EFE8E3DA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1DDF7C4-FF18-4001-BC20-4E0E13521F81}"/>
              </a:ext>
            </a:extLst>
          </p:cNvPr>
          <p:cNvSpPr>
            <a:spLocks noGrp="1"/>
          </p:cNvSpPr>
          <p:nvPr>
            <p:ph type="sldNum" sz="quarter" idx="12"/>
          </p:nvPr>
        </p:nvSpPr>
        <p:spPr/>
        <p:txBody>
          <a:bodyPr/>
          <a:lstStyle/>
          <a:p>
            <a:fld id="{B7E8AF37-E6FA-471F-9B2B-C701345F32C9}" type="slidenum">
              <a:rPr lang="es-PE" smtClean="0"/>
              <a:t>‹Nº›</a:t>
            </a:fld>
            <a:endParaRPr lang="es-PE"/>
          </a:p>
        </p:txBody>
      </p:sp>
      <p:pic>
        <p:nvPicPr>
          <p:cNvPr id="8" name="Imagen 7">
            <a:extLst>
              <a:ext uri="{FF2B5EF4-FFF2-40B4-BE49-F238E27FC236}">
                <a16:creationId xmlns:a16="http://schemas.microsoft.com/office/drawing/2014/main" id="{CE9119BA-F7C8-4EC5-922D-5DC86C17C7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86"/>
            <a:ext cx="12192000" cy="6852227"/>
          </a:xfrm>
          <a:prstGeom prst="rect">
            <a:avLst/>
          </a:prstGeom>
        </p:spPr>
      </p:pic>
    </p:spTree>
    <p:extLst>
      <p:ext uri="{BB962C8B-B14F-4D97-AF65-F5344CB8AC3E}">
        <p14:creationId xmlns:p14="http://schemas.microsoft.com/office/powerpoint/2010/main" val="152955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49FC1-3E31-4CBF-8D5E-E27EEBD7714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176887C-7BFA-48AE-B222-EF6F6EE517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4C18641-EE04-42AF-8023-D93EB393AAD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6AC73B9-E765-4323-B336-B06F904874E2}"/>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6" name="Marcador de pie de página 5">
            <a:extLst>
              <a:ext uri="{FF2B5EF4-FFF2-40B4-BE49-F238E27FC236}">
                <a16:creationId xmlns:a16="http://schemas.microsoft.com/office/drawing/2014/main" id="{FC819511-31C1-467D-B810-59B50806A9F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539C3F5-5B2C-4B32-BC88-62B0EA09D251}"/>
              </a:ext>
            </a:extLst>
          </p:cNvPr>
          <p:cNvSpPr>
            <a:spLocks noGrp="1"/>
          </p:cNvSpPr>
          <p:nvPr>
            <p:ph type="sldNum" sz="quarter" idx="12"/>
          </p:nvPr>
        </p:nvSpPr>
        <p:spPr/>
        <p:txBody>
          <a:bodyPr/>
          <a:lstStyle/>
          <a:p>
            <a:fld id="{B7E8AF37-E6FA-471F-9B2B-C701345F32C9}" type="slidenum">
              <a:rPr lang="es-PE" smtClean="0"/>
              <a:t>‹Nº›</a:t>
            </a:fld>
            <a:endParaRPr lang="es-PE"/>
          </a:p>
        </p:txBody>
      </p:sp>
      <p:pic>
        <p:nvPicPr>
          <p:cNvPr id="11" name="Imagen 10">
            <a:extLst>
              <a:ext uri="{FF2B5EF4-FFF2-40B4-BE49-F238E27FC236}">
                <a16:creationId xmlns:a16="http://schemas.microsoft.com/office/drawing/2014/main" id="{CF35C11E-885D-4FF0-91FF-630BF4C43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603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AA676-3034-4907-987A-B9717ED52D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F4C3E7A-1BF7-4F2C-9207-9F5E6B6CB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F2131C0-2BAA-4919-91D7-534C785CB1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79B5F6F-D351-4B50-9390-2A16AD0A9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443C1F-AC3A-466F-B0DF-9C5A453641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AB097AC-8D52-45D6-947C-0398421AB709}"/>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8" name="Marcador de pie de página 7">
            <a:extLst>
              <a:ext uri="{FF2B5EF4-FFF2-40B4-BE49-F238E27FC236}">
                <a16:creationId xmlns:a16="http://schemas.microsoft.com/office/drawing/2014/main" id="{ABA697EC-CE1D-4A12-B0E8-D755A30FD0D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5220C8A-F4CD-4747-98D1-F2E90CA4C28D}"/>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144574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8AE0B-FB63-4864-A51F-2A888305F98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DDC1B82-C362-4EF8-BBAF-D91B64FEDD36}"/>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4" name="Marcador de pie de página 3">
            <a:extLst>
              <a:ext uri="{FF2B5EF4-FFF2-40B4-BE49-F238E27FC236}">
                <a16:creationId xmlns:a16="http://schemas.microsoft.com/office/drawing/2014/main" id="{19609C5A-A272-4341-9923-BA55C8CC5A8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E093CBD-B79F-491E-9674-038B07D56B76}"/>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321930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04CF13-A91D-44AB-85C5-E332C06D3C2C}"/>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3" name="Marcador de pie de página 2">
            <a:extLst>
              <a:ext uri="{FF2B5EF4-FFF2-40B4-BE49-F238E27FC236}">
                <a16:creationId xmlns:a16="http://schemas.microsoft.com/office/drawing/2014/main" id="{EB3DF937-1F6D-409B-B0A4-16C4606C82A6}"/>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EB3B49DE-3306-4A73-8CFC-90ACF729707A}"/>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152382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51351-75BA-40AB-ADA7-0C7C86ADB1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4BB4C2D-1060-4C8F-A503-0BA65B20D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B135AD9-9A8E-40AA-82A7-3666FF7E6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41298A-26AE-456A-925E-01919C8337C6}"/>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6" name="Marcador de pie de página 5">
            <a:extLst>
              <a:ext uri="{FF2B5EF4-FFF2-40B4-BE49-F238E27FC236}">
                <a16:creationId xmlns:a16="http://schemas.microsoft.com/office/drawing/2014/main" id="{87CDC653-9EAC-465F-BB1F-BED8C796903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6D107B5-2A23-40A0-8381-093AAEF31231}"/>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35530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1D3CF-1A13-4FFC-91FB-A7F0E769B5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527ADB8-9817-4DD1-922D-93C8188BC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D26255A7-06FA-48D4-9F7B-F6A40F553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F056D5-EDE3-4ED5-A5E5-E741B7C9115B}"/>
              </a:ext>
            </a:extLst>
          </p:cNvPr>
          <p:cNvSpPr>
            <a:spLocks noGrp="1"/>
          </p:cNvSpPr>
          <p:nvPr>
            <p:ph type="dt" sz="half" idx="10"/>
          </p:nvPr>
        </p:nvSpPr>
        <p:spPr/>
        <p:txBody>
          <a:bodyPr/>
          <a:lstStyle/>
          <a:p>
            <a:fld id="{2B8FD6EB-90B9-4360-9513-E3A6CEC18AE8}" type="datetimeFigureOut">
              <a:rPr lang="es-PE" smtClean="0"/>
              <a:t>3/04/2023</a:t>
            </a:fld>
            <a:endParaRPr lang="es-PE"/>
          </a:p>
        </p:txBody>
      </p:sp>
      <p:sp>
        <p:nvSpPr>
          <p:cNvPr id="6" name="Marcador de pie de página 5">
            <a:extLst>
              <a:ext uri="{FF2B5EF4-FFF2-40B4-BE49-F238E27FC236}">
                <a16:creationId xmlns:a16="http://schemas.microsoft.com/office/drawing/2014/main" id="{7AD70945-FA64-4194-BD3F-33E09550D74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7902951-5FA8-4321-8D90-B8AEDCD484F3}"/>
              </a:ext>
            </a:extLst>
          </p:cNvPr>
          <p:cNvSpPr>
            <a:spLocks noGrp="1"/>
          </p:cNvSpPr>
          <p:nvPr>
            <p:ph type="sldNum" sz="quarter" idx="12"/>
          </p:nvPr>
        </p:nvSpPr>
        <p:spPr/>
        <p:txBody>
          <a:bodyPr/>
          <a:lstStyle/>
          <a:p>
            <a:fld id="{B7E8AF37-E6FA-471F-9B2B-C701345F32C9}" type="slidenum">
              <a:rPr lang="es-PE" smtClean="0"/>
              <a:t>‹Nº›</a:t>
            </a:fld>
            <a:endParaRPr lang="es-PE"/>
          </a:p>
        </p:txBody>
      </p:sp>
    </p:spTree>
    <p:extLst>
      <p:ext uri="{BB962C8B-B14F-4D97-AF65-F5344CB8AC3E}">
        <p14:creationId xmlns:p14="http://schemas.microsoft.com/office/powerpoint/2010/main" val="131876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057730-0EEA-4930-A238-95A23DFAB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342B46D-2889-4BCB-8E2D-086594C47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3C9519-7E72-4110-9C41-8B10BA0A3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FD6EB-90B9-4360-9513-E3A6CEC18AE8}" type="datetimeFigureOut">
              <a:rPr lang="es-PE" smtClean="0"/>
              <a:t>3/04/2023</a:t>
            </a:fld>
            <a:endParaRPr lang="es-PE"/>
          </a:p>
        </p:txBody>
      </p:sp>
      <p:sp>
        <p:nvSpPr>
          <p:cNvPr id="5" name="Marcador de pie de página 4">
            <a:extLst>
              <a:ext uri="{FF2B5EF4-FFF2-40B4-BE49-F238E27FC236}">
                <a16:creationId xmlns:a16="http://schemas.microsoft.com/office/drawing/2014/main" id="{E1B296C3-64BC-4817-BC7A-7FF5FD144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7F84514-823F-49B4-920E-5F32FE972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8AF37-E6FA-471F-9B2B-C701345F32C9}" type="slidenum">
              <a:rPr lang="es-PE" smtClean="0"/>
              <a:t>‹Nº›</a:t>
            </a:fld>
            <a:endParaRPr lang="es-PE"/>
          </a:p>
        </p:txBody>
      </p:sp>
    </p:spTree>
    <p:extLst>
      <p:ext uri="{BB962C8B-B14F-4D97-AF65-F5344CB8AC3E}">
        <p14:creationId xmlns:p14="http://schemas.microsoft.com/office/powerpoint/2010/main" val="399586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6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838514" y="1139633"/>
            <a:ext cx="7506589" cy="461665"/>
          </a:xfrm>
          <a:prstGeom prst="rect">
            <a:avLst/>
          </a:prstGeom>
          <a:noFill/>
        </p:spPr>
        <p:txBody>
          <a:bodyPr wrap="square" rtlCol="0">
            <a:spAutoFit/>
          </a:bodyPr>
          <a:lstStyle/>
          <a:p>
            <a:r>
              <a:rPr lang="es-PE" sz="2400" b="1" dirty="0"/>
              <a:t>ACCIONES EN MATERIA DE SEGURIDAD PENITENCIARIA </a:t>
            </a:r>
          </a:p>
        </p:txBody>
      </p:sp>
      <p:sp>
        <p:nvSpPr>
          <p:cNvPr id="3" name="CuadroTexto 2">
            <a:extLst>
              <a:ext uri="{FF2B5EF4-FFF2-40B4-BE49-F238E27FC236}">
                <a16:creationId xmlns:a16="http://schemas.microsoft.com/office/drawing/2014/main" id="{6BA66C41-3681-7E7D-E173-CC8546D04429}"/>
              </a:ext>
            </a:extLst>
          </p:cNvPr>
          <p:cNvSpPr txBox="1"/>
          <p:nvPr/>
        </p:nvSpPr>
        <p:spPr>
          <a:xfrm>
            <a:off x="529389" y="1984020"/>
            <a:ext cx="6025415" cy="2585323"/>
          </a:xfrm>
          <a:prstGeom prst="rect">
            <a:avLst/>
          </a:prstGeom>
          <a:noFill/>
        </p:spPr>
        <p:txBody>
          <a:bodyPr wrap="square">
            <a:spAutoFit/>
          </a:bodyPr>
          <a:lstStyle/>
          <a:p>
            <a:pPr marL="285750" indent="-285750" algn="just">
              <a:buFont typeface="Arial" panose="020B0604020202020204" pitchFamily="34" charset="0"/>
              <a:buChar char="•"/>
            </a:pPr>
            <a:r>
              <a:rPr lang="es-PE" dirty="0"/>
              <a:t>La Presidencia del INPE exhortó a nivel nacional el estricto cumplimiento del Protocolo de Control de Ingreso y Egreso de personas en establecimiento penitenciario, mediante el cual se señala que para </a:t>
            </a:r>
            <a:r>
              <a:rPr lang="es-PE" i="1" dirty="0"/>
              <a:t>el ingreso de personas extranjeras, en calidad de visitantes a  establecimientos penitenciarios,  se deberá presentar:</a:t>
            </a:r>
          </a:p>
          <a:p>
            <a:pPr marL="285750" indent="-285750" algn="just">
              <a:buFont typeface="Arial" panose="020B0604020202020204" pitchFamily="34" charset="0"/>
              <a:buChar char="•"/>
            </a:pPr>
            <a:endParaRPr lang="es-PE" dirty="0"/>
          </a:p>
          <a:p>
            <a:pPr algn="just"/>
            <a:r>
              <a:rPr lang="es-PE" b="1" dirty="0"/>
              <a:t>      El PASAPORTE  o EL CARNET DE EXTRANJERÍA</a:t>
            </a:r>
          </a:p>
          <a:p>
            <a:pPr marL="285750" indent="-285750" algn="just">
              <a:buFont typeface="Arial" panose="020B0604020202020204" pitchFamily="34" charset="0"/>
              <a:buChar char="•"/>
            </a:pPr>
            <a:endParaRPr lang="es-PE" dirty="0"/>
          </a:p>
        </p:txBody>
      </p:sp>
      <p:pic>
        <p:nvPicPr>
          <p:cNvPr id="4" name="Imagen 3">
            <a:extLst>
              <a:ext uri="{FF2B5EF4-FFF2-40B4-BE49-F238E27FC236}">
                <a16:creationId xmlns:a16="http://schemas.microsoft.com/office/drawing/2014/main" id="{F1220782-8A0C-8FEA-B28C-1F4DC5423890}"/>
              </a:ext>
            </a:extLst>
          </p:cNvPr>
          <p:cNvPicPr>
            <a:picLocks noChangeAspect="1"/>
          </p:cNvPicPr>
          <p:nvPr/>
        </p:nvPicPr>
        <p:blipFill>
          <a:blip r:embed="rId2"/>
          <a:stretch>
            <a:fillRect/>
          </a:stretch>
        </p:blipFill>
        <p:spPr>
          <a:xfrm>
            <a:off x="7176956" y="1809750"/>
            <a:ext cx="4381500" cy="3238500"/>
          </a:xfrm>
          <a:prstGeom prst="rect">
            <a:avLst/>
          </a:prstGeom>
        </p:spPr>
      </p:pic>
    </p:spTree>
    <p:extLst>
      <p:ext uri="{BB962C8B-B14F-4D97-AF65-F5344CB8AC3E}">
        <p14:creationId xmlns:p14="http://schemas.microsoft.com/office/powerpoint/2010/main" val="411996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603622" y="1099152"/>
            <a:ext cx="7506589" cy="461665"/>
          </a:xfrm>
          <a:prstGeom prst="rect">
            <a:avLst/>
          </a:prstGeom>
          <a:noFill/>
        </p:spPr>
        <p:txBody>
          <a:bodyPr wrap="square" rtlCol="0">
            <a:spAutoFit/>
          </a:bodyPr>
          <a:lstStyle/>
          <a:p>
            <a:r>
              <a:rPr lang="es-PE" sz="2400" b="1" dirty="0"/>
              <a:t>ACCIONES EN MATERIA DE SEGURIDAD PENITENCIARIA </a:t>
            </a:r>
          </a:p>
        </p:txBody>
      </p:sp>
      <p:sp>
        <p:nvSpPr>
          <p:cNvPr id="3" name="CuadroTexto 2">
            <a:extLst>
              <a:ext uri="{FF2B5EF4-FFF2-40B4-BE49-F238E27FC236}">
                <a16:creationId xmlns:a16="http://schemas.microsoft.com/office/drawing/2014/main" id="{6BA66C41-3681-7E7D-E173-CC8546D04429}"/>
              </a:ext>
            </a:extLst>
          </p:cNvPr>
          <p:cNvSpPr txBox="1"/>
          <p:nvPr/>
        </p:nvSpPr>
        <p:spPr>
          <a:xfrm>
            <a:off x="355478" y="2140632"/>
            <a:ext cx="7832413" cy="2862322"/>
          </a:xfrm>
          <a:prstGeom prst="rect">
            <a:avLst/>
          </a:prstGeom>
          <a:noFill/>
        </p:spPr>
        <p:txBody>
          <a:bodyPr wrap="square">
            <a:spAutoFit/>
          </a:bodyPr>
          <a:lstStyle/>
          <a:p>
            <a:pPr marL="285750" indent="-285750" algn="just">
              <a:buFont typeface="Arial" panose="020B0604020202020204" pitchFamily="34" charset="0"/>
              <a:buChar char="•"/>
            </a:pPr>
            <a:r>
              <a:rPr lang="es-PE" dirty="0"/>
              <a:t>El INPE cuenta con un Convenio Marco de Cooperación Interinstitucional con la Superintendencia de Migraciones (2022), con la finalidad de gestionar el intercambio de información y estadística para fines de identificación y seguridad penitenciaria y migratoria. </a:t>
            </a:r>
          </a:p>
          <a:p>
            <a:pPr algn="just"/>
            <a:endParaRPr lang="es-PE" dirty="0"/>
          </a:p>
          <a:p>
            <a:pPr marL="285750" indent="-285750" algn="just">
              <a:buFont typeface="Arial" panose="020B0604020202020204" pitchFamily="34" charset="0"/>
              <a:buChar char="•"/>
            </a:pPr>
            <a:r>
              <a:rPr lang="es-PE" dirty="0"/>
              <a:t>El 14.03.2023 se aprobó el plan de trabajo que incide en desplegar acciones conjuntas para el enrolamiento y regularización de ciudadanos extranjeros que se encuentran en penales o medios libres del INPE, así como contar con acceso al “Web </a:t>
            </a:r>
            <a:r>
              <a:rPr lang="es-PE" dirty="0" err="1"/>
              <a:t>Service</a:t>
            </a:r>
            <a:r>
              <a:rPr lang="es-PE" dirty="0"/>
              <a:t> MIGRACIONES” para fines de verificación del movimiento migratorio, condición migratoria  e identificación de la población penal. </a:t>
            </a:r>
          </a:p>
        </p:txBody>
      </p:sp>
      <p:pic>
        <p:nvPicPr>
          <p:cNvPr id="6" name="Imagen 5">
            <a:extLst>
              <a:ext uri="{FF2B5EF4-FFF2-40B4-BE49-F238E27FC236}">
                <a16:creationId xmlns:a16="http://schemas.microsoft.com/office/drawing/2014/main" id="{8D92BB6D-3B22-445D-E210-3BE13DB674EC}"/>
              </a:ext>
            </a:extLst>
          </p:cNvPr>
          <p:cNvPicPr>
            <a:picLocks noChangeAspect="1"/>
          </p:cNvPicPr>
          <p:nvPr/>
        </p:nvPicPr>
        <p:blipFill>
          <a:blip r:embed="rId2"/>
          <a:stretch>
            <a:fillRect/>
          </a:stretch>
        </p:blipFill>
        <p:spPr>
          <a:xfrm>
            <a:off x="9277594" y="1397841"/>
            <a:ext cx="2492883" cy="3604465"/>
          </a:xfrm>
          <a:prstGeom prst="rect">
            <a:avLst/>
          </a:prstGeom>
        </p:spPr>
      </p:pic>
    </p:spTree>
    <p:extLst>
      <p:ext uri="{BB962C8B-B14F-4D97-AF65-F5344CB8AC3E}">
        <p14:creationId xmlns:p14="http://schemas.microsoft.com/office/powerpoint/2010/main" val="10173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adroTexto 37">
            <a:extLst>
              <a:ext uri="{FF2B5EF4-FFF2-40B4-BE49-F238E27FC236}">
                <a16:creationId xmlns:a16="http://schemas.microsoft.com/office/drawing/2014/main" id="{D7437342-271B-47A3-AF07-F50DC8ABD1BE}"/>
              </a:ext>
            </a:extLst>
          </p:cNvPr>
          <p:cNvSpPr txBox="1"/>
          <p:nvPr/>
        </p:nvSpPr>
        <p:spPr>
          <a:xfrm>
            <a:off x="481263" y="1120676"/>
            <a:ext cx="10587790" cy="2800767"/>
          </a:xfrm>
          <a:prstGeom prst="rect">
            <a:avLst/>
          </a:prstGeom>
          <a:noFill/>
        </p:spPr>
        <p:txBody>
          <a:bodyPr wrap="square">
            <a:spAutoFit/>
          </a:bodyPr>
          <a:lstStyle/>
          <a:p>
            <a:pPr algn="ctr"/>
            <a:r>
              <a:rPr lang="es-PE" sz="4800" b="1" dirty="0">
                <a:latin typeface="Calibri" panose="020F0502020204030204" pitchFamily="34" charset="0"/>
                <a:cs typeface="Calibri" panose="020F0502020204030204" pitchFamily="34" charset="0"/>
              </a:rPr>
              <a:t>Acciones penitenciarias en el penal de Huacho </a:t>
            </a:r>
          </a:p>
          <a:p>
            <a:pPr algn="ctr"/>
            <a:endParaRPr lang="es-PE" sz="4800" b="1" dirty="0">
              <a:latin typeface="Calibri" panose="020F0502020204030204" pitchFamily="34" charset="0"/>
              <a:cs typeface="Calibri" panose="020F0502020204030204" pitchFamily="34" charset="0"/>
            </a:endParaRPr>
          </a:p>
          <a:p>
            <a:pPr algn="ctr"/>
            <a:r>
              <a:rPr lang="es-PE" sz="3200" b="1" dirty="0">
                <a:latin typeface="Calibri" panose="020F0502020204030204" pitchFamily="34" charset="0"/>
                <a:cs typeface="Calibri" panose="020F0502020204030204" pitchFamily="34" charset="0"/>
              </a:rPr>
              <a:t>Comisión de Mujer y Familia del Congreso de la República </a:t>
            </a:r>
          </a:p>
        </p:txBody>
      </p:sp>
      <p:sp>
        <p:nvSpPr>
          <p:cNvPr id="3" name="CuadroTexto 2">
            <a:extLst>
              <a:ext uri="{FF2B5EF4-FFF2-40B4-BE49-F238E27FC236}">
                <a16:creationId xmlns:a16="http://schemas.microsoft.com/office/drawing/2014/main" id="{E51E7D73-9A0A-4B03-AD94-C253A012E768}"/>
              </a:ext>
            </a:extLst>
          </p:cNvPr>
          <p:cNvSpPr txBox="1"/>
          <p:nvPr/>
        </p:nvSpPr>
        <p:spPr>
          <a:xfrm>
            <a:off x="916577" y="4352690"/>
            <a:ext cx="5179423" cy="707886"/>
          </a:xfrm>
          <a:prstGeom prst="rect">
            <a:avLst/>
          </a:prstGeom>
          <a:noFill/>
        </p:spPr>
        <p:txBody>
          <a:bodyPr wrap="square" rtlCol="0">
            <a:spAutoFit/>
          </a:bodyPr>
          <a:lstStyle/>
          <a:p>
            <a:pPr algn="ctr"/>
            <a:r>
              <a:rPr lang="es-PE" sz="2000" b="1" dirty="0"/>
              <a:t>JAVIER LLAQUE MOYA </a:t>
            </a:r>
          </a:p>
          <a:p>
            <a:pPr algn="ctr"/>
            <a:r>
              <a:rPr lang="es-PE" sz="2000" dirty="0"/>
              <a:t>Presidente del Consejo Nacional Penitenciario </a:t>
            </a:r>
          </a:p>
        </p:txBody>
      </p:sp>
    </p:spTree>
    <p:extLst>
      <p:ext uri="{BB962C8B-B14F-4D97-AF65-F5344CB8AC3E}">
        <p14:creationId xmlns:p14="http://schemas.microsoft.com/office/powerpoint/2010/main" val="309104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771137" y="1089122"/>
            <a:ext cx="5102087" cy="461665"/>
          </a:xfrm>
          <a:prstGeom prst="rect">
            <a:avLst/>
          </a:prstGeom>
          <a:noFill/>
        </p:spPr>
        <p:txBody>
          <a:bodyPr wrap="square" rtlCol="0">
            <a:spAutoFit/>
          </a:bodyPr>
          <a:lstStyle/>
          <a:p>
            <a:r>
              <a:rPr lang="es-ES" sz="2400" b="1" dirty="0"/>
              <a:t>ANTECEDENTES</a:t>
            </a:r>
            <a:r>
              <a:rPr lang="es-ES" b="1" dirty="0"/>
              <a:t> </a:t>
            </a:r>
            <a:endParaRPr lang="es-PE" b="1" dirty="0"/>
          </a:p>
        </p:txBody>
      </p:sp>
      <p:sp>
        <p:nvSpPr>
          <p:cNvPr id="3" name="CuadroTexto 2">
            <a:extLst>
              <a:ext uri="{FF2B5EF4-FFF2-40B4-BE49-F238E27FC236}">
                <a16:creationId xmlns:a16="http://schemas.microsoft.com/office/drawing/2014/main" id="{E9665BF5-02F4-5A0A-7B02-F5D242FB8985}"/>
              </a:ext>
            </a:extLst>
          </p:cNvPr>
          <p:cNvSpPr txBox="1"/>
          <p:nvPr/>
        </p:nvSpPr>
        <p:spPr>
          <a:xfrm>
            <a:off x="771137" y="1702552"/>
            <a:ext cx="6326726" cy="3170099"/>
          </a:xfrm>
          <a:prstGeom prst="rect">
            <a:avLst/>
          </a:prstGeom>
          <a:noFill/>
        </p:spPr>
        <p:txBody>
          <a:bodyPr wrap="square">
            <a:spAutoFit/>
          </a:bodyPr>
          <a:lstStyle/>
          <a:p>
            <a:pPr marL="285750" indent="-285750" algn="just">
              <a:buFont typeface="Arial" panose="020B0604020202020204" pitchFamily="34" charset="0"/>
              <a:buChar char="•"/>
            </a:pPr>
            <a:r>
              <a:rPr lang="es-ES" sz="2000" dirty="0"/>
              <a:t>El 23 de octubre de 2022, el dominical “Domingo Al Día” trasmitió un reportaje, a raíz de una intervención policial en un local de la ciudad de Huaral, </a:t>
            </a:r>
            <a:r>
              <a:rPr lang="es-ES" sz="2000" b="1" dirty="0"/>
              <a:t>en el que se halló a menores de edad de nacionalidad extranjera, víctimas del delito de trata de personas y promoción de la prostitución ilegal.</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 Del grupo de menores, dos de ellas presentaban en sus brazos sellos que advertían posibles ingresos al Establecimiento Penitenciario Huacho. </a:t>
            </a:r>
          </a:p>
        </p:txBody>
      </p:sp>
      <p:pic>
        <p:nvPicPr>
          <p:cNvPr id="1026" name="Picture 2" descr="Trata de personas | Menores eran prostituidas dentro del penal de Huacho |  INPE | Defensoría | PNP | Sociedad | La República">
            <a:extLst>
              <a:ext uri="{FF2B5EF4-FFF2-40B4-BE49-F238E27FC236}">
                <a16:creationId xmlns:a16="http://schemas.microsoft.com/office/drawing/2014/main" id="{C2ADF0D3-187E-5353-51FD-441E59C44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943" y="1702552"/>
            <a:ext cx="4692788" cy="275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3B31E78-C351-46BF-979A-B462AC534812}"/>
              </a:ext>
            </a:extLst>
          </p:cNvPr>
          <p:cNvSpPr txBox="1"/>
          <p:nvPr/>
        </p:nvSpPr>
        <p:spPr>
          <a:xfrm>
            <a:off x="465998" y="1305341"/>
            <a:ext cx="7383774" cy="4524315"/>
          </a:xfrm>
          <a:prstGeom prst="rect">
            <a:avLst/>
          </a:prstGeom>
          <a:noFill/>
        </p:spPr>
        <p:txBody>
          <a:bodyPr wrap="square" rtlCol="0">
            <a:spAutoFit/>
          </a:bodyPr>
          <a:lstStyle/>
          <a:p>
            <a:pPr algn="just"/>
            <a:endParaRPr lang="es-ES" dirty="0"/>
          </a:p>
          <a:p>
            <a:pPr algn="just"/>
            <a:r>
              <a:rPr lang="es-ES" dirty="0"/>
              <a:t>De acuerdo con el Sistema Biométrico y cuaderno de control, las presuntas menores de edad </a:t>
            </a:r>
            <a:r>
              <a:rPr lang="es-ES" b="1" u="sng" dirty="0"/>
              <a:t>se encuentran registradas como personas adultas, por lo que se presume que los documentos personales presentados para el ingreso serían falsos.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Se registró el ingreso de Y.A.S.G. el día 15 de octubre de 2022, como visitante del interno Carlos Alberto Duque Molina.</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Se registró el ingreso de W.V.B.S. el día 15 de octubre de 2022 como visitante del interno </a:t>
            </a:r>
            <a:r>
              <a:rPr lang="es-PE" dirty="0"/>
              <a:t>Castellanos Alejandro </a:t>
            </a:r>
            <a:r>
              <a:rPr lang="es-PE" dirty="0" err="1"/>
              <a:t>Henry.</a:t>
            </a:r>
            <a:r>
              <a:rPr lang="es-PE" dirty="0" err="1">
                <a:solidFill>
                  <a:schemeClr val="bg1"/>
                </a:solidFill>
              </a:rPr>
              <a:t>Alejandro</a:t>
            </a:r>
            <a:endParaRPr lang="es-PE" dirty="0">
              <a:solidFill>
                <a:schemeClr val="bg1"/>
              </a:solidFill>
            </a:endParaRPr>
          </a:p>
          <a:p>
            <a:pPr marL="285750" indent="-285750" algn="just">
              <a:buFont typeface="Arial" panose="020B0604020202020204" pitchFamily="34" charset="0"/>
              <a:buChar char="•"/>
            </a:pPr>
            <a:endParaRPr lang="es-PE" dirty="0">
              <a:solidFill>
                <a:schemeClr val="bg1"/>
              </a:solidFill>
            </a:endParaRPr>
          </a:p>
          <a:p>
            <a:pPr algn="just"/>
            <a:r>
              <a:rPr lang="es-ES" dirty="0"/>
              <a:t>La ciudadana venezolana </a:t>
            </a:r>
            <a:r>
              <a:rPr lang="es-PE" dirty="0" err="1"/>
              <a:t>Fannyber</a:t>
            </a:r>
            <a:r>
              <a:rPr lang="es-PE" dirty="0"/>
              <a:t> Pérez Vásquez (47)</a:t>
            </a:r>
            <a:r>
              <a:rPr lang="es-ES" dirty="0"/>
              <a:t> registra ingreso al Establecimiento Penitenciario Huacho el día 15 de octubre de 2022, como visita a su conviviente, el interno Lorenzo Abreu Borja. </a:t>
            </a:r>
          </a:p>
          <a:p>
            <a:pPr marL="285750" indent="-285750" algn="just">
              <a:buFont typeface="Arial" panose="020B0604020202020204" pitchFamily="34" charset="0"/>
              <a:buChar char="•"/>
            </a:pPr>
            <a:endParaRPr lang="es-ES" dirty="0">
              <a:highlight>
                <a:srgbClr val="FFFF00"/>
              </a:highlight>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465998" y="1074508"/>
            <a:ext cx="9249309" cy="461665"/>
          </a:xfrm>
          <a:prstGeom prst="rect">
            <a:avLst/>
          </a:prstGeom>
          <a:noFill/>
        </p:spPr>
        <p:txBody>
          <a:bodyPr wrap="square" rtlCol="0">
            <a:spAutoFit/>
          </a:bodyPr>
          <a:lstStyle/>
          <a:p>
            <a:r>
              <a:rPr lang="es-ES" sz="2400" b="1" dirty="0"/>
              <a:t>INFORMACIÓN RECABADA POR EL INPE SOBRE REGISTRO DE VISITAS   </a:t>
            </a:r>
            <a:endParaRPr lang="es-PE" sz="2400" b="1" dirty="0"/>
          </a:p>
        </p:txBody>
      </p:sp>
      <p:pic>
        <p:nvPicPr>
          <p:cNvPr id="2050" name="Picture 2" descr="Trata de personas | INPE admite que una menor ingresó al penal de Huacho con  documentos falsos | Ministerio de la Mujer | PNP | Prostitución | Sociedad  | La República">
            <a:extLst>
              <a:ext uri="{FF2B5EF4-FFF2-40B4-BE49-F238E27FC236}">
                <a16:creationId xmlns:a16="http://schemas.microsoft.com/office/drawing/2014/main" id="{2A17A312-0A6B-50CA-0ED0-40B3C6585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573" y="1726303"/>
            <a:ext cx="3935897" cy="272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3B31E78-C351-46BF-979A-B462AC534812}"/>
              </a:ext>
            </a:extLst>
          </p:cNvPr>
          <p:cNvSpPr txBox="1"/>
          <p:nvPr/>
        </p:nvSpPr>
        <p:spPr>
          <a:xfrm>
            <a:off x="212841" y="1859338"/>
            <a:ext cx="7345639" cy="3139321"/>
          </a:xfrm>
          <a:prstGeom prst="rect">
            <a:avLst/>
          </a:prstGeom>
          <a:noFill/>
        </p:spPr>
        <p:txBody>
          <a:bodyPr wrap="square" rtlCol="0">
            <a:spAutoFit/>
          </a:bodyPr>
          <a:lstStyle/>
          <a:p>
            <a:pPr marL="285750" indent="-285750" algn="just">
              <a:buFont typeface="Arial" panose="020B0604020202020204" pitchFamily="34" charset="0"/>
              <a:buChar char="•"/>
            </a:pPr>
            <a:r>
              <a:rPr lang="es-ES" b="1" i="1" dirty="0"/>
              <a:t>MINISTERIO DE LA MUJER Y POBLACIONES VULNERABLES  (24.10.22)</a:t>
            </a:r>
          </a:p>
          <a:p>
            <a:pPr algn="just"/>
            <a:r>
              <a:rPr lang="es-ES" dirty="0"/>
              <a:t>Se tomó conocimiento que las dos menores (ambas de 17 años) que ingresaron al penal, señalaron que sus documentos de identidad (cédulas de identidad venezolana) fueron falsificados para figurar como personas adultas de 18 años.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i="1" dirty="0"/>
              <a:t>DIRECCIÓN DE INVESTIGACIÓN DE TRATA DE PERSONAS Y TRAFICO ILÍCITO DE MIGRANTES DE LA POLICÍA NACIONAL DEL PERÚ DE LA PNP (24.10.22)</a:t>
            </a:r>
          </a:p>
          <a:p>
            <a:pPr algn="just"/>
            <a:r>
              <a:rPr lang="es-ES" dirty="0"/>
              <a:t>Se tomó conocimiento que dos menores (17 años) registraban sellos de ingreso al penal de Huacho.</a:t>
            </a:r>
          </a:p>
        </p:txBody>
      </p:sp>
      <p:sp>
        <p:nvSpPr>
          <p:cNvPr id="5" name="CuadroTexto 4">
            <a:extLst>
              <a:ext uri="{FF2B5EF4-FFF2-40B4-BE49-F238E27FC236}">
                <a16:creationId xmlns:a16="http://schemas.microsoft.com/office/drawing/2014/main" id="{FC908C2B-CF4A-4A22-99AC-B862D76A79D7}"/>
              </a:ext>
            </a:extLst>
          </p:cNvPr>
          <p:cNvSpPr txBox="1"/>
          <p:nvPr/>
        </p:nvSpPr>
        <p:spPr>
          <a:xfrm>
            <a:off x="531623" y="1121825"/>
            <a:ext cx="7506589" cy="461665"/>
          </a:xfrm>
          <a:prstGeom prst="rect">
            <a:avLst/>
          </a:prstGeom>
          <a:noFill/>
        </p:spPr>
        <p:txBody>
          <a:bodyPr wrap="square" rtlCol="0">
            <a:spAutoFit/>
          </a:bodyPr>
          <a:lstStyle/>
          <a:p>
            <a:r>
              <a:rPr lang="es-PE" sz="2400" b="1" dirty="0"/>
              <a:t>ACCIONES REALIZADAS    </a:t>
            </a:r>
          </a:p>
        </p:txBody>
      </p:sp>
      <p:sp>
        <p:nvSpPr>
          <p:cNvPr id="2" name="AutoShape 2" descr="INPE tomó acciones frente a denuncia en el Penal de Huacho | Canal N">
            <a:extLst>
              <a:ext uri="{FF2B5EF4-FFF2-40B4-BE49-F238E27FC236}">
                <a16:creationId xmlns:a16="http://schemas.microsoft.com/office/drawing/2014/main" id="{C915DB46-6495-F5C7-69C9-E7D4DE9C0E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AutoShape 4" descr="INPE tomó acciones frente a denuncia en el Penal de Huacho | Canal N">
            <a:extLst>
              <a:ext uri="{FF2B5EF4-FFF2-40B4-BE49-F238E27FC236}">
                <a16:creationId xmlns:a16="http://schemas.microsoft.com/office/drawing/2014/main" id="{D480EE9A-3D60-4422-DAD4-2167664496D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6" descr="INPE tomó acciones frente a denuncia en el Penal de Huacho | Canal N">
            <a:extLst>
              <a:ext uri="{FF2B5EF4-FFF2-40B4-BE49-F238E27FC236}">
                <a16:creationId xmlns:a16="http://schemas.microsoft.com/office/drawing/2014/main" id="{30ED5597-B628-4B70-0231-FF97EDB7CDB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C88134F3-A726-EDBA-3AB5-F496EEF3EFC7}"/>
              </a:ext>
            </a:extLst>
          </p:cNvPr>
          <p:cNvPicPr>
            <a:picLocks noChangeAspect="1"/>
          </p:cNvPicPr>
          <p:nvPr/>
        </p:nvPicPr>
        <p:blipFill>
          <a:blip r:embed="rId2"/>
          <a:stretch>
            <a:fillRect/>
          </a:stretch>
        </p:blipFill>
        <p:spPr>
          <a:xfrm>
            <a:off x="7836219" y="2120300"/>
            <a:ext cx="4069468" cy="2617399"/>
          </a:xfrm>
          <a:prstGeom prst="rect">
            <a:avLst/>
          </a:prstGeom>
        </p:spPr>
      </p:pic>
    </p:spTree>
    <p:extLst>
      <p:ext uri="{BB962C8B-B14F-4D97-AF65-F5344CB8AC3E}">
        <p14:creationId xmlns:p14="http://schemas.microsoft.com/office/powerpoint/2010/main" val="21065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3B31E78-C351-46BF-979A-B462AC534812}"/>
              </a:ext>
            </a:extLst>
          </p:cNvPr>
          <p:cNvSpPr txBox="1"/>
          <p:nvPr/>
        </p:nvSpPr>
        <p:spPr>
          <a:xfrm>
            <a:off x="395718" y="1921564"/>
            <a:ext cx="7025499" cy="4801314"/>
          </a:xfrm>
          <a:prstGeom prst="rect">
            <a:avLst/>
          </a:prstGeom>
          <a:noFill/>
        </p:spPr>
        <p:txBody>
          <a:bodyPr wrap="square" rtlCol="0">
            <a:spAutoFit/>
          </a:bodyPr>
          <a:lstStyle/>
          <a:p>
            <a:pPr marL="285750" indent="-285750" algn="just">
              <a:buFont typeface="Arial" panose="020B0604020202020204" pitchFamily="34" charset="0"/>
              <a:buChar char="•"/>
            </a:pPr>
            <a:r>
              <a:rPr lang="es-ES" b="1" i="1" dirty="0"/>
              <a:t>OFICINA DE ASUNTOS INTERNOS DEL INPE </a:t>
            </a:r>
          </a:p>
          <a:p>
            <a:pPr algn="just"/>
            <a:r>
              <a:rPr lang="es-ES" dirty="0"/>
              <a:t>Se dispuso que la Oficina de Asuntos Internos se constituya al EP Huacho para el inicio de la investigaciones, en la que  se evidencia que se habrían incumplido protocolos de ingreso, así como posibles actos de corrupción por parte de agentes penitenciarios, habiéndose emitido dos informes.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dirty="0"/>
              <a:t>PRESIDENCIA DEL INPE </a:t>
            </a:r>
          </a:p>
          <a:p>
            <a:pPr algn="just"/>
            <a:r>
              <a:rPr lang="es-ES" dirty="0"/>
              <a:t>Mediante Resolución Presidencial </a:t>
            </a:r>
            <a:r>
              <a:rPr lang="es-ES" dirty="0" err="1"/>
              <a:t>N°</a:t>
            </a:r>
            <a:r>
              <a:rPr lang="es-ES" dirty="0"/>
              <a:t> 228-2022-INPE/P de fecha 27 de octubre del 2022, la Presidencia del Instituto Nacional Penitenciario, dio por concluida las </a:t>
            </a:r>
            <a:r>
              <a:rPr lang="es-ES" dirty="0" err="1"/>
              <a:t>encargaturas</a:t>
            </a:r>
            <a:r>
              <a:rPr lang="es-ES" dirty="0"/>
              <a:t> de Carlos Hermógenes Dioses </a:t>
            </a:r>
            <a:r>
              <a:rPr lang="es-ES" dirty="0" err="1"/>
              <a:t>Rizzi</a:t>
            </a:r>
            <a:r>
              <a:rPr lang="es-ES" dirty="0"/>
              <a:t> como Director; David Alejandro Díaz Espinoza, como Subdirector; y, Valentín Fernando Romero Pérez, como Jefe de Seguridad Penitenciaria del Establecimiento Penitenciario Huacho. </a:t>
            </a:r>
          </a:p>
          <a:p>
            <a:pPr algn="just"/>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p:txBody>
      </p:sp>
      <p:sp>
        <p:nvSpPr>
          <p:cNvPr id="5" name="CuadroTexto 4">
            <a:extLst>
              <a:ext uri="{FF2B5EF4-FFF2-40B4-BE49-F238E27FC236}">
                <a16:creationId xmlns:a16="http://schemas.microsoft.com/office/drawing/2014/main" id="{FC908C2B-CF4A-4A22-99AC-B862D76A79D7}"/>
              </a:ext>
            </a:extLst>
          </p:cNvPr>
          <p:cNvSpPr txBox="1"/>
          <p:nvPr/>
        </p:nvSpPr>
        <p:spPr>
          <a:xfrm>
            <a:off x="519732" y="1062620"/>
            <a:ext cx="7506589" cy="461665"/>
          </a:xfrm>
          <a:prstGeom prst="rect">
            <a:avLst/>
          </a:prstGeom>
          <a:noFill/>
        </p:spPr>
        <p:txBody>
          <a:bodyPr wrap="square" rtlCol="0">
            <a:spAutoFit/>
          </a:bodyPr>
          <a:lstStyle/>
          <a:p>
            <a:r>
              <a:rPr lang="es-PE" sz="2400" b="1" dirty="0"/>
              <a:t>ACCIONES PENITENCIARIAS    </a:t>
            </a:r>
          </a:p>
        </p:txBody>
      </p:sp>
      <p:pic>
        <p:nvPicPr>
          <p:cNvPr id="2" name="Imagen 1">
            <a:extLst>
              <a:ext uri="{FF2B5EF4-FFF2-40B4-BE49-F238E27FC236}">
                <a16:creationId xmlns:a16="http://schemas.microsoft.com/office/drawing/2014/main" id="{5E3B255F-004F-BFEA-293A-D79DA2D08269}"/>
              </a:ext>
            </a:extLst>
          </p:cNvPr>
          <p:cNvPicPr>
            <a:picLocks noChangeAspect="1"/>
          </p:cNvPicPr>
          <p:nvPr/>
        </p:nvPicPr>
        <p:blipFill>
          <a:blip r:embed="rId2"/>
          <a:stretch>
            <a:fillRect/>
          </a:stretch>
        </p:blipFill>
        <p:spPr>
          <a:xfrm>
            <a:off x="7726261" y="2185524"/>
            <a:ext cx="4305610" cy="2865188"/>
          </a:xfrm>
          <a:prstGeom prst="rect">
            <a:avLst/>
          </a:prstGeom>
        </p:spPr>
      </p:pic>
    </p:spTree>
    <p:extLst>
      <p:ext uri="{BB962C8B-B14F-4D97-AF65-F5344CB8AC3E}">
        <p14:creationId xmlns:p14="http://schemas.microsoft.com/office/powerpoint/2010/main" val="20097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3B31E78-C351-46BF-979A-B462AC534812}"/>
              </a:ext>
            </a:extLst>
          </p:cNvPr>
          <p:cNvSpPr txBox="1"/>
          <p:nvPr/>
        </p:nvSpPr>
        <p:spPr>
          <a:xfrm>
            <a:off x="312648" y="1587909"/>
            <a:ext cx="7746874" cy="4647426"/>
          </a:xfrm>
          <a:prstGeom prst="rect">
            <a:avLst/>
          </a:prstGeom>
          <a:noFill/>
        </p:spPr>
        <p:txBody>
          <a:bodyPr wrap="square" rtlCol="0">
            <a:spAutoFit/>
          </a:bodyPr>
          <a:lstStyle/>
          <a:p>
            <a:pPr marL="285750" indent="-285750" algn="just">
              <a:buFont typeface="Arial" panose="020B0604020202020204" pitchFamily="34" charset="0"/>
              <a:buChar char="•"/>
            </a:pPr>
            <a:r>
              <a:rPr lang="es-ES" b="1" dirty="0"/>
              <a:t>INSTAURACIÓN DE PROCESOS DISCIPLINARIOS Y MEDIDAS CAUTELARES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Por Resolución Directoral </a:t>
            </a:r>
            <a:r>
              <a:rPr lang="es-ES" sz="1600" dirty="0" err="1"/>
              <a:t>N°</a:t>
            </a:r>
            <a:r>
              <a:rPr lang="es-ES" sz="1600" dirty="0"/>
              <a:t> 1506-2022-INPE/OGA-URH (28 de octubre del 2022), la Jefatura de la Unidad de Recursos Humanos de INPE, instauró proceso disciplinario contra al servidor M. B. L. y, le impone la Medida Cautelar de Separación de Funciones.</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Por Resolución Directoral </a:t>
            </a:r>
            <a:r>
              <a:rPr lang="es-ES" sz="1600" dirty="0" err="1"/>
              <a:t>N°</a:t>
            </a:r>
            <a:r>
              <a:rPr lang="es-ES" sz="1600" dirty="0"/>
              <a:t> 1507-2022-INPE/OGA-URH (28 de octubre del 2022), la Jefatura de la Unidad de Recursos Humanos del INPE, instauró proceso disciplinario contra la servidora K. Y. V. A., y, le impone la Medida Cautelar de Separación de Funciones.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Por Resolución del Tribunal Disciplinario Ley </a:t>
            </a:r>
            <a:r>
              <a:rPr lang="es-ES" sz="1600" dirty="0" err="1"/>
              <a:t>N°</a:t>
            </a:r>
            <a:r>
              <a:rPr lang="es-ES" sz="1600" dirty="0"/>
              <a:t> 29709 </a:t>
            </a:r>
            <a:r>
              <a:rPr lang="es-ES" sz="1600" dirty="0" err="1"/>
              <a:t>N°</a:t>
            </a:r>
            <a:r>
              <a:rPr lang="es-ES" sz="1600" dirty="0"/>
              <a:t> 0016-INPE/TD de fecha 28 de octubre del 2022, el Tribunal Disciplinario del INPE, resuelve, imponer la medida cautelar de SEPARACIÓN DE SUS FUNCIONES a los servidores J. D. V. C. y V. A. S. C.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algn="just"/>
            <a:endParaRPr lang="es-ES" dirty="0"/>
          </a:p>
        </p:txBody>
      </p:sp>
      <p:sp>
        <p:nvSpPr>
          <p:cNvPr id="5" name="CuadroTexto 4">
            <a:extLst>
              <a:ext uri="{FF2B5EF4-FFF2-40B4-BE49-F238E27FC236}">
                <a16:creationId xmlns:a16="http://schemas.microsoft.com/office/drawing/2014/main" id="{FC908C2B-CF4A-4A22-99AC-B862D76A79D7}"/>
              </a:ext>
            </a:extLst>
          </p:cNvPr>
          <p:cNvSpPr txBox="1"/>
          <p:nvPr/>
        </p:nvSpPr>
        <p:spPr>
          <a:xfrm>
            <a:off x="539681" y="967355"/>
            <a:ext cx="7506589" cy="830997"/>
          </a:xfrm>
          <a:prstGeom prst="rect">
            <a:avLst/>
          </a:prstGeom>
          <a:noFill/>
        </p:spPr>
        <p:txBody>
          <a:bodyPr wrap="square" rtlCol="0">
            <a:spAutoFit/>
          </a:bodyPr>
          <a:lstStyle/>
          <a:p>
            <a:r>
              <a:rPr lang="es-PE" sz="2400" b="1" dirty="0"/>
              <a:t>ACCIONES PENITENCIARIAS  DISCIPLINARIAS</a:t>
            </a:r>
          </a:p>
          <a:p>
            <a:r>
              <a:rPr lang="es-PE" sz="2400" b="1" dirty="0"/>
              <a:t>   </a:t>
            </a:r>
          </a:p>
        </p:txBody>
      </p:sp>
      <p:pic>
        <p:nvPicPr>
          <p:cNvPr id="2" name="Imagen 1">
            <a:extLst>
              <a:ext uri="{FF2B5EF4-FFF2-40B4-BE49-F238E27FC236}">
                <a16:creationId xmlns:a16="http://schemas.microsoft.com/office/drawing/2014/main" id="{EEBA1C77-E632-2CA6-CCD3-1F8A13C99016}"/>
              </a:ext>
            </a:extLst>
          </p:cNvPr>
          <p:cNvPicPr>
            <a:picLocks noChangeAspect="1"/>
          </p:cNvPicPr>
          <p:nvPr/>
        </p:nvPicPr>
        <p:blipFill>
          <a:blip r:embed="rId2"/>
          <a:stretch>
            <a:fillRect/>
          </a:stretch>
        </p:blipFill>
        <p:spPr>
          <a:xfrm>
            <a:off x="8272899" y="2210170"/>
            <a:ext cx="3812137" cy="2145435"/>
          </a:xfrm>
          <a:prstGeom prst="rect">
            <a:avLst/>
          </a:prstGeom>
        </p:spPr>
      </p:pic>
    </p:spTree>
    <p:extLst>
      <p:ext uri="{BB962C8B-B14F-4D97-AF65-F5344CB8AC3E}">
        <p14:creationId xmlns:p14="http://schemas.microsoft.com/office/powerpoint/2010/main" val="40643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838514" y="1139633"/>
            <a:ext cx="7506589" cy="461665"/>
          </a:xfrm>
          <a:prstGeom prst="rect">
            <a:avLst/>
          </a:prstGeom>
          <a:noFill/>
        </p:spPr>
        <p:txBody>
          <a:bodyPr wrap="square" rtlCol="0">
            <a:spAutoFit/>
          </a:bodyPr>
          <a:lstStyle/>
          <a:p>
            <a:r>
              <a:rPr lang="es-PE" sz="2400" b="1" dirty="0"/>
              <a:t>ACCIONES PENITENCIARIAS  DISCIPLINARIAS   </a:t>
            </a:r>
          </a:p>
        </p:txBody>
      </p:sp>
      <p:sp>
        <p:nvSpPr>
          <p:cNvPr id="3" name="CuadroTexto 2">
            <a:extLst>
              <a:ext uri="{FF2B5EF4-FFF2-40B4-BE49-F238E27FC236}">
                <a16:creationId xmlns:a16="http://schemas.microsoft.com/office/drawing/2014/main" id="{6BA66C41-3681-7E7D-E173-CC8546D04429}"/>
              </a:ext>
            </a:extLst>
          </p:cNvPr>
          <p:cNvSpPr txBox="1"/>
          <p:nvPr/>
        </p:nvSpPr>
        <p:spPr>
          <a:xfrm>
            <a:off x="529390" y="1812023"/>
            <a:ext cx="6747310" cy="3724096"/>
          </a:xfrm>
          <a:prstGeom prst="rect">
            <a:avLst/>
          </a:prstGeom>
          <a:noFill/>
        </p:spPr>
        <p:txBody>
          <a:bodyPr wrap="square">
            <a:spAutoFit/>
          </a:bodyPr>
          <a:lstStyle/>
          <a:p>
            <a:pPr marL="285750" indent="-285750" algn="just">
              <a:buFont typeface="Arial" panose="020B0604020202020204" pitchFamily="34" charset="0"/>
              <a:buChar char="•"/>
            </a:pPr>
            <a:r>
              <a:rPr lang="es-PE" sz="2000" b="1" i="1" dirty="0"/>
              <a:t>COMUNICACIÓN AL MINISTERIO PÚBLICO </a:t>
            </a:r>
            <a:endParaRPr lang="es-ES" sz="1800" b="1" dirty="0"/>
          </a:p>
          <a:p>
            <a:pPr marL="285750" indent="-285750" algn="just">
              <a:buFont typeface="Arial" panose="020B0604020202020204" pitchFamily="34" charset="0"/>
              <a:buChar char="•"/>
            </a:pPr>
            <a:r>
              <a:rPr lang="es-ES" sz="1800" dirty="0"/>
              <a:t>Mediante Oficio </a:t>
            </a:r>
            <a:r>
              <a:rPr lang="es-ES" sz="1800" dirty="0" err="1"/>
              <a:t>N°</a:t>
            </a:r>
            <a:r>
              <a:rPr lang="es-ES" sz="1800" dirty="0"/>
              <a:t> D000178-2022-INPE-PP de fecha 09 de noviembre del 2022, la Procuraduría Pública del Instituto Nacional Penitenciario, remitió a la Fiscalía Superior Nacional Especializada en Delitos de Corrupción de Funcionarios, los actuados en la investigación preliminar por la Oficina de Asuntos Internos, contenida en los informes Nos D000067 y D000068-2022- INPE-OAI de fecha 26 y 28  de octubre 2022, para los fines correspondientes.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sz="1800" dirty="0"/>
              <a:t>El caso se encuentra en investigación preparatoria ante el Segundo Juzgado de Investigación Preparatoria de Huaral a cargo del Segundo Equipo de la Fiscalía Provincial Corporativa Especializada contra la Criminalidad Organizada de Huaura. </a:t>
            </a:r>
          </a:p>
        </p:txBody>
      </p:sp>
      <p:sp>
        <p:nvSpPr>
          <p:cNvPr id="6" name="CuadroTexto 5">
            <a:extLst>
              <a:ext uri="{FF2B5EF4-FFF2-40B4-BE49-F238E27FC236}">
                <a16:creationId xmlns:a16="http://schemas.microsoft.com/office/drawing/2014/main" id="{6D555E77-7B6C-E162-AF30-C7179388512B}"/>
              </a:ext>
            </a:extLst>
          </p:cNvPr>
          <p:cNvSpPr txBox="1"/>
          <p:nvPr/>
        </p:nvSpPr>
        <p:spPr>
          <a:xfrm>
            <a:off x="8749365" y="2175310"/>
            <a:ext cx="2627696" cy="646331"/>
          </a:xfrm>
          <a:prstGeom prst="rect">
            <a:avLst/>
          </a:prstGeom>
          <a:noFill/>
        </p:spPr>
        <p:txBody>
          <a:bodyPr wrap="square" rtlCol="0">
            <a:spAutoFit/>
          </a:bodyPr>
          <a:lstStyle/>
          <a:p>
            <a:r>
              <a:rPr lang="es-PE" dirty="0"/>
              <a:t>FOTO DE LA PRIMERA CARA DEL INFORME </a:t>
            </a:r>
          </a:p>
        </p:txBody>
      </p:sp>
      <p:pic>
        <p:nvPicPr>
          <p:cNvPr id="2" name="Imagen 1">
            <a:extLst>
              <a:ext uri="{FF2B5EF4-FFF2-40B4-BE49-F238E27FC236}">
                <a16:creationId xmlns:a16="http://schemas.microsoft.com/office/drawing/2014/main" id="{D003684E-ADE9-DE65-53FF-563288C98ED9}"/>
              </a:ext>
            </a:extLst>
          </p:cNvPr>
          <p:cNvPicPr>
            <a:picLocks noChangeAspect="1"/>
          </p:cNvPicPr>
          <p:nvPr/>
        </p:nvPicPr>
        <p:blipFill>
          <a:blip r:embed="rId2"/>
          <a:stretch>
            <a:fillRect/>
          </a:stretch>
        </p:blipFill>
        <p:spPr>
          <a:xfrm>
            <a:off x="7882398" y="1812023"/>
            <a:ext cx="4065793" cy="3449090"/>
          </a:xfrm>
          <a:prstGeom prst="rect">
            <a:avLst/>
          </a:prstGeom>
        </p:spPr>
      </p:pic>
    </p:spTree>
    <p:extLst>
      <p:ext uri="{BB962C8B-B14F-4D97-AF65-F5344CB8AC3E}">
        <p14:creationId xmlns:p14="http://schemas.microsoft.com/office/powerpoint/2010/main" val="26737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id="{BC25696C-26CE-48D7-BE55-54109624E4E3}"/>
              </a:ext>
            </a:extLst>
          </p:cNvPr>
          <p:cNvSpPr txBox="1"/>
          <p:nvPr/>
        </p:nvSpPr>
        <p:spPr>
          <a:xfrm>
            <a:off x="1271688" y="3845648"/>
            <a:ext cx="29143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86,825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8C1DD9A7-5319-4763-92D7-99A4B037869C}"/>
              </a:ext>
            </a:extLst>
          </p:cNvPr>
          <p:cNvSpPr txBox="1"/>
          <p:nvPr/>
        </p:nvSpPr>
        <p:spPr>
          <a:xfrm>
            <a:off x="1313130" y="4786116"/>
            <a:ext cx="2401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TOTAL DE INTERNOS*</a:t>
            </a:r>
            <a:endParaRPr kumimoji="0" lang="es-P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FC908C2B-CF4A-4A22-99AC-B862D76A79D7}"/>
              </a:ext>
            </a:extLst>
          </p:cNvPr>
          <p:cNvSpPr txBox="1"/>
          <p:nvPr/>
        </p:nvSpPr>
        <p:spPr>
          <a:xfrm>
            <a:off x="838514" y="1139633"/>
            <a:ext cx="7506589" cy="461665"/>
          </a:xfrm>
          <a:prstGeom prst="rect">
            <a:avLst/>
          </a:prstGeom>
          <a:noFill/>
        </p:spPr>
        <p:txBody>
          <a:bodyPr wrap="square" rtlCol="0">
            <a:spAutoFit/>
          </a:bodyPr>
          <a:lstStyle/>
          <a:p>
            <a:r>
              <a:rPr lang="es-PE" sz="2400" b="1" dirty="0"/>
              <a:t>ACCIONES EN MATERIA DE SEGURIDAD PENITENCIARIA </a:t>
            </a:r>
          </a:p>
        </p:txBody>
      </p:sp>
      <p:sp>
        <p:nvSpPr>
          <p:cNvPr id="3" name="CuadroTexto 2">
            <a:extLst>
              <a:ext uri="{FF2B5EF4-FFF2-40B4-BE49-F238E27FC236}">
                <a16:creationId xmlns:a16="http://schemas.microsoft.com/office/drawing/2014/main" id="{6BA66C41-3681-7E7D-E173-CC8546D04429}"/>
              </a:ext>
            </a:extLst>
          </p:cNvPr>
          <p:cNvSpPr txBox="1"/>
          <p:nvPr/>
        </p:nvSpPr>
        <p:spPr>
          <a:xfrm>
            <a:off x="394636" y="1629656"/>
            <a:ext cx="6618559" cy="3970318"/>
          </a:xfrm>
          <a:prstGeom prst="rect">
            <a:avLst/>
          </a:prstGeom>
          <a:noFill/>
        </p:spPr>
        <p:txBody>
          <a:bodyPr wrap="square">
            <a:spAutoFit/>
          </a:bodyPr>
          <a:lstStyle/>
          <a:p>
            <a:pPr marL="285750" indent="-285750" algn="just">
              <a:buFont typeface="Arial" panose="020B0604020202020204" pitchFamily="34" charset="0"/>
              <a:buChar char="•"/>
            </a:pPr>
            <a:r>
              <a:rPr lang="es-PE" b="1" dirty="0"/>
              <a:t>PREVIAMENTE: </a:t>
            </a:r>
          </a:p>
          <a:p>
            <a:pPr algn="just"/>
            <a:r>
              <a:rPr lang="es-PE" dirty="0"/>
              <a:t>El Poder Judicial dispone el internamiento en el penal de Huacho        </a:t>
            </a:r>
          </a:p>
          <a:p>
            <a:pPr algn="just"/>
            <a:r>
              <a:rPr lang="es-PE" dirty="0"/>
              <a:t>de :</a:t>
            </a:r>
          </a:p>
          <a:p>
            <a:pPr algn="just"/>
            <a:r>
              <a:rPr lang="es-PE" dirty="0"/>
              <a:t>     - </a:t>
            </a:r>
            <a:r>
              <a:rPr lang="es-PE" dirty="0" err="1"/>
              <a:t>Fannyber</a:t>
            </a:r>
            <a:r>
              <a:rPr lang="es-PE" dirty="0"/>
              <a:t> Pérez </a:t>
            </a:r>
            <a:r>
              <a:rPr lang="es-PE" dirty="0" err="1"/>
              <a:t>Vasquez</a:t>
            </a:r>
            <a:r>
              <a:rPr lang="es-PE" dirty="0"/>
              <a:t> (47 años), alias " La tuerta"</a:t>
            </a:r>
          </a:p>
          <a:p>
            <a:pPr algn="just"/>
            <a:r>
              <a:rPr lang="es-PE" dirty="0"/>
              <a:t>     - Kelvin Rafael Almanza Vásquez (18 años) , alias "</a:t>
            </a:r>
            <a:r>
              <a:rPr lang="es-PE" dirty="0" err="1"/>
              <a:t>Pinky</a:t>
            </a:r>
            <a:r>
              <a:rPr lang="es-PE" dirty="0"/>
              <a:t>"</a:t>
            </a:r>
          </a:p>
          <a:p>
            <a:pPr marL="285750" indent="-285750" algn="just">
              <a:buFont typeface="Arial" panose="020B0604020202020204" pitchFamily="34" charset="0"/>
              <a:buChar char="•"/>
            </a:pPr>
            <a:endParaRPr lang="es-PE" dirty="0"/>
          </a:p>
          <a:p>
            <a:pPr marL="285750" indent="-285750" algn="just">
              <a:buFont typeface="Arial" panose="020B0604020202020204" pitchFamily="34" charset="0"/>
              <a:buChar char="•"/>
            </a:pPr>
            <a:r>
              <a:rPr lang="es-PE" b="1" dirty="0"/>
              <a:t>SE TRASLADÓ A DIFERENTES PENALES DEL PAÍS A LOS INTERNOS INVOLUCRADOS</a:t>
            </a:r>
            <a:r>
              <a:rPr lang="es-PE" dirty="0"/>
              <a:t>:</a:t>
            </a:r>
          </a:p>
          <a:p>
            <a:pPr marL="285750" indent="-285750" algn="just">
              <a:buFont typeface="Arial" panose="020B0604020202020204" pitchFamily="34" charset="0"/>
              <a:buChar char="•"/>
            </a:pPr>
            <a:r>
              <a:rPr lang="es-PE" dirty="0"/>
              <a:t> Henry Alejandro Castellanos – EP Chincha. </a:t>
            </a:r>
          </a:p>
          <a:p>
            <a:pPr marL="285750" indent="-285750" algn="just">
              <a:buFont typeface="Arial" panose="020B0604020202020204" pitchFamily="34" charset="0"/>
              <a:buChar char="•"/>
            </a:pPr>
            <a:r>
              <a:rPr lang="es-PE" dirty="0"/>
              <a:t>Lorenzo José Abreu Borja – EP Ancón I. </a:t>
            </a:r>
          </a:p>
          <a:p>
            <a:pPr marL="285750" indent="-285750" algn="just">
              <a:buFont typeface="Arial" panose="020B0604020202020204" pitchFamily="34" charset="0"/>
              <a:buChar char="•"/>
            </a:pPr>
            <a:r>
              <a:rPr lang="es-PE" dirty="0"/>
              <a:t>Carlos Alberto Duque Molina – EP Huaraz. </a:t>
            </a:r>
          </a:p>
          <a:p>
            <a:pPr marL="285750" indent="-285750" algn="just">
              <a:buFont typeface="Arial" panose="020B0604020202020204" pitchFamily="34" charset="0"/>
              <a:buChar char="•"/>
            </a:pPr>
            <a:r>
              <a:rPr lang="es-PE" dirty="0" err="1"/>
              <a:t>Franderver</a:t>
            </a:r>
            <a:r>
              <a:rPr lang="es-PE" dirty="0"/>
              <a:t> Alexander Gainza Gonzáles – EP Huaraz. </a:t>
            </a:r>
          </a:p>
          <a:p>
            <a:pPr marL="285750" indent="-285750" algn="just">
              <a:buFont typeface="Arial" panose="020B0604020202020204" pitchFamily="34" charset="0"/>
              <a:buChar char="•"/>
            </a:pPr>
            <a:r>
              <a:rPr lang="es-PE" dirty="0"/>
              <a:t>Kevin Rafael Almanza Vásquez – EP Huaraz. </a:t>
            </a:r>
          </a:p>
          <a:p>
            <a:pPr marL="285750" indent="-285750" algn="just">
              <a:buFont typeface="Arial" panose="020B0604020202020204" pitchFamily="34" charset="0"/>
              <a:buChar char="•"/>
            </a:pPr>
            <a:r>
              <a:rPr lang="es-PE" dirty="0" err="1"/>
              <a:t>Fannyber</a:t>
            </a:r>
            <a:r>
              <a:rPr lang="es-PE" dirty="0"/>
              <a:t> Pérez Vásquez – EP Chimbote, alias "la tuerta"</a:t>
            </a:r>
            <a:endParaRPr lang="es-ES" sz="1800" dirty="0"/>
          </a:p>
        </p:txBody>
      </p:sp>
      <p:pic>
        <p:nvPicPr>
          <p:cNvPr id="2" name="Imagen 1">
            <a:extLst>
              <a:ext uri="{FF2B5EF4-FFF2-40B4-BE49-F238E27FC236}">
                <a16:creationId xmlns:a16="http://schemas.microsoft.com/office/drawing/2014/main" id="{1A085682-4E54-3A60-5167-5A0D4DC38E36}"/>
              </a:ext>
            </a:extLst>
          </p:cNvPr>
          <p:cNvPicPr>
            <a:picLocks noChangeAspect="1"/>
          </p:cNvPicPr>
          <p:nvPr/>
        </p:nvPicPr>
        <p:blipFill rotWithShape="1">
          <a:blip r:embed="rId2"/>
          <a:srcRect r="2376" b="21156"/>
          <a:stretch/>
        </p:blipFill>
        <p:spPr>
          <a:xfrm>
            <a:off x="8244125" y="1945511"/>
            <a:ext cx="3456764" cy="1900137"/>
          </a:xfrm>
          <a:prstGeom prst="rect">
            <a:avLst/>
          </a:prstGeom>
        </p:spPr>
      </p:pic>
      <p:pic>
        <p:nvPicPr>
          <p:cNvPr id="4" name="Imagen 3">
            <a:extLst>
              <a:ext uri="{FF2B5EF4-FFF2-40B4-BE49-F238E27FC236}">
                <a16:creationId xmlns:a16="http://schemas.microsoft.com/office/drawing/2014/main" id="{B93169A2-34A8-D151-D9A5-8113AE3B8F86}"/>
              </a:ext>
            </a:extLst>
          </p:cNvPr>
          <p:cNvPicPr>
            <a:picLocks noChangeAspect="1"/>
          </p:cNvPicPr>
          <p:nvPr/>
        </p:nvPicPr>
        <p:blipFill>
          <a:blip r:embed="rId3"/>
          <a:stretch>
            <a:fillRect/>
          </a:stretch>
        </p:blipFill>
        <p:spPr>
          <a:xfrm>
            <a:off x="8244125" y="3999980"/>
            <a:ext cx="3456764" cy="2076045"/>
          </a:xfrm>
          <a:prstGeom prst="rect">
            <a:avLst/>
          </a:prstGeom>
        </p:spPr>
      </p:pic>
    </p:spTree>
    <p:extLst>
      <p:ext uri="{BB962C8B-B14F-4D97-AF65-F5344CB8AC3E}">
        <p14:creationId xmlns:p14="http://schemas.microsoft.com/office/powerpoint/2010/main" val="300745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3857</TotalTime>
  <Words>1090</Words>
  <Application>Microsoft Office PowerPoint</Application>
  <PresentationFormat>Panorámica</PresentationFormat>
  <Paragraphs>89</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Judith Roman Tafur</dc:creator>
  <cp:lastModifiedBy>admin</cp:lastModifiedBy>
  <cp:revision>201</cp:revision>
  <dcterms:created xsi:type="dcterms:W3CDTF">2020-09-02T14:19:19Z</dcterms:created>
  <dcterms:modified xsi:type="dcterms:W3CDTF">2023-04-03T17:41:38Z</dcterms:modified>
</cp:coreProperties>
</file>