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79" r:id="rId4"/>
    <p:sldId id="287" r:id="rId5"/>
    <p:sldId id="325" r:id="rId6"/>
    <p:sldId id="326" r:id="rId7"/>
    <p:sldId id="262" r:id="rId8"/>
    <p:sldId id="330" r:id="rId9"/>
    <p:sldId id="333" r:id="rId10"/>
    <p:sldId id="334" r:id="rId11"/>
    <p:sldId id="335" r:id="rId12"/>
    <p:sldId id="336" r:id="rId13"/>
    <p:sldId id="337" r:id="rId14"/>
    <p:sldId id="338" r:id="rId15"/>
    <p:sldId id="268" r:id="rId16"/>
    <p:sldId id="285" r:id="rId17"/>
    <p:sldId id="278" r:id="rId18"/>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8CABE"/>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sorterViewPr>
    <p:cViewPr>
      <p:scale>
        <a:sx n="100" d="100"/>
        <a:sy n="100" d="100"/>
      </p:scale>
      <p:origin x="0" y="-7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ED530E3-E46E-44DB-A51F-BF182B61AFD2}" type="datetimeFigureOut">
              <a:rPr lang="es-PE" smtClean="0"/>
              <a:t>29/03/2023</a:t>
            </a:fld>
            <a:endParaRPr lang="es-PE" dirty="0"/>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9C2C390-38EC-40AA-A664-EB024FE2D3C7}" type="slidenum">
              <a:rPr lang="es-PE" smtClean="0"/>
              <a:t>‹Nº›</a:t>
            </a:fld>
            <a:endParaRPr lang="es-PE" dirty="0"/>
          </a:p>
        </p:txBody>
      </p:sp>
    </p:spTree>
    <p:extLst>
      <p:ext uri="{BB962C8B-B14F-4D97-AF65-F5344CB8AC3E}">
        <p14:creationId xmlns:p14="http://schemas.microsoft.com/office/powerpoint/2010/main" val="30603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9C2C390-38EC-40AA-A664-EB024FE2D3C7}" type="slidenum">
              <a:rPr lang="es-PE" smtClean="0"/>
              <a:t>1</a:t>
            </a:fld>
            <a:endParaRPr lang="es-PE" dirty="0"/>
          </a:p>
        </p:txBody>
      </p:sp>
    </p:spTree>
    <p:extLst>
      <p:ext uri="{BB962C8B-B14F-4D97-AF65-F5344CB8AC3E}">
        <p14:creationId xmlns:p14="http://schemas.microsoft.com/office/powerpoint/2010/main" val="88484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9C2C390-38EC-40AA-A664-EB024FE2D3C7}" type="slidenum">
              <a:rPr lang="es-PE" smtClean="0"/>
              <a:t>12</a:t>
            </a:fld>
            <a:endParaRPr lang="es-PE" dirty="0"/>
          </a:p>
        </p:txBody>
      </p:sp>
    </p:spTree>
    <p:extLst>
      <p:ext uri="{BB962C8B-B14F-4D97-AF65-F5344CB8AC3E}">
        <p14:creationId xmlns:p14="http://schemas.microsoft.com/office/powerpoint/2010/main" val="422527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9C2C390-38EC-40AA-A664-EB024FE2D3C7}" type="slidenum">
              <a:rPr lang="es-PE" smtClean="0"/>
              <a:t>13</a:t>
            </a:fld>
            <a:endParaRPr lang="es-PE" dirty="0"/>
          </a:p>
        </p:txBody>
      </p:sp>
    </p:spTree>
    <p:extLst>
      <p:ext uri="{BB962C8B-B14F-4D97-AF65-F5344CB8AC3E}">
        <p14:creationId xmlns:p14="http://schemas.microsoft.com/office/powerpoint/2010/main" val="324071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9C2C390-38EC-40AA-A664-EB024FE2D3C7}" type="slidenum">
              <a:rPr lang="es-PE" smtClean="0"/>
              <a:t>14</a:t>
            </a:fld>
            <a:endParaRPr lang="es-PE" dirty="0"/>
          </a:p>
        </p:txBody>
      </p:sp>
    </p:spTree>
    <p:extLst>
      <p:ext uri="{BB962C8B-B14F-4D97-AF65-F5344CB8AC3E}">
        <p14:creationId xmlns:p14="http://schemas.microsoft.com/office/powerpoint/2010/main" val="47658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208481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52008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267797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280753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9936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8319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90520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71690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318829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0381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86034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184006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CD9CC-26F0-4BF2-BEED-C0BA4077121D}" type="datetimeFigureOut">
              <a:rPr lang="en-GB" smtClean="0"/>
              <a:t>29/03/2023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371410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9CECD9CC-26F0-4BF2-BEED-C0BA4077121D}" type="datetimeFigureOut">
              <a:rPr lang="en-GB" smtClean="0"/>
              <a:t>29/03/2023</a:t>
            </a:fld>
            <a:endParaRPr lang="en-GB" dirty="0"/>
          </a:p>
        </p:txBody>
      </p:sp>
      <p:sp>
        <p:nvSpPr>
          <p:cNvPr id="6" name="Footer Placeholder 5"/>
          <p:cNvSpPr>
            <a:spLocks noGrp="1"/>
          </p:cNvSpPr>
          <p:nvPr>
            <p:ph type="ftr" sz="quarter" idx="11"/>
          </p:nvPr>
        </p:nvSpPr>
        <p:spPr>
          <a:xfrm>
            <a:off x="590396" y="6041362"/>
            <a:ext cx="3295413" cy="365125"/>
          </a:xfrm>
        </p:spPr>
        <p:txBody>
          <a:bodyPr/>
          <a:lstStyle/>
          <a:p>
            <a:endParaRPr lang="en-GB" dirty="0"/>
          </a:p>
        </p:txBody>
      </p:sp>
      <p:sp>
        <p:nvSpPr>
          <p:cNvPr id="7" name="Slide Number Placeholder 6"/>
          <p:cNvSpPr>
            <a:spLocks noGrp="1"/>
          </p:cNvSpPr>
          <p:nvPr>
            <p:ph type="sldNum" sz="quarter" idx="12"/>
          </p:nvPr>
        </p:nvSpPr>
        <p:spPr>
          <a:xfrm>
            <a:off x="4862689" y="5915888"/>
            <a:ext cx="1062155" cy="490599"/>
          </a:xfrm>
        </p:spPr>
        <p:txBody>
          <a:bodyPr/>
          <a:lstStyle/>
          <a:p>
            <a:fld id="{63F3CA0B-3226-45B8-B57E-DD8C9581937B}" type="slidenum">
              <a:rPr lang="en-GB" smtClean="0"/>
              <a:t>‹Nº›</a:t>
            </a:fld>
            <a:endParaRPr lang="en-GB" dirty="0"/>
          </a:p>
        </p:txBody>
      </p:sp>
    </p:spTree>
    <p:extLst>
      <p:ext uri="{BB962C8B-B14F-4D97-AF65-F5344CB8AC3E}">
        <p14:creationId xmlns:p14="http://schemas.microsoft.com/office/powerpoint/2010/main" val="289425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CECD9CC-26F0-4BF2-BEED-C0BA4077121D}" type="datetimeFigureOut">
              <a:rPr lang="en-GB" smtClean="0"/>
              <a:t>29/03/2023</a:t>
            </a:fld>
            <a:endParaRPr lang="en-GB"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3F3CA0B-3226-45B8-B57E-DD8C9581937B}" type="slidenum">
              <a:rPr lang="en-GB" smtClean="0"/>
              <a:t>‹Nº›</a:t>
            </a:fld>
            <a:endParaRPr lang="en-GB" dirty="0"/>
          </a:p>
        </p:txBody>
      </p:sp>
    </p:spTree>
    <p:extLst>
      <p:ext uri="{BB962C8B-B14F-4D97-AF65-F5344CB8AC3E}">
        <p14:creationId xmlns:p14="http://schemas.microsoft.com/office/powerpoint/2010/main" val="33874315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81B19-99A8-6C30-8E7F-EF916628A879}"/>
              </a:ext>
            </a:extLst>
          </p:cNvPr>
          <p:cNvSpPr>
            <a:spLocks noGrp="1"/>
          </p:cNvSpPr>
          <p:nvPr>
            <p:ph type="ctrTitle"/>
          </p:nvPr>
        </p:nvSpPr>
        <p:spPr>
          <a:xfrm>
            <a:off x="761153" y="1822050"/>
            <a:ext cx="7360984" cy="2616946"/>
          </a:xfrm>
        </p:spPr>
        <p:txBody>
          <a:bodyPr/>
          <a:lstStyle/>
          <a:p>
            <a:pPr algn="just"/>
            <a:r>
              <a:rPr lang="en-GB" sz="3200" dirty="0">
                <a:solidFill>
                  <a:schemeClr val="tx1"/>
                </a:solidFill>
                <a:latin typeface="Bahnschrift" panose="020B0502040204020203" pitchFamily="34" charset="0"/>
              </a:rPr>
              <a:t>LEY QUE IMPULSA LA ACTIVIDAD EMPRESARIAL COMO FUENTE DE EMPRENDIMIENTO DE LOS COMEDORES POPULARES Y OLLAS COMUNES EN LAS CONCESIONES ALIMENTARIAS ESTATALES</a:t>
            </a:r>
          </a:p>
        </p:txBody>
      </p:sp>
      <p:sp>
        <p:nvSpPr>
          <p:cNvPr id="3" name="Subtitle 2">
            <a:extLst>
              <a:ext uri="{FF2B5EF4-FFF2-40B4-BE49-F238E27FC236}">
                <a16:creationId xmlns:a16="http://schemas.microsoft.com/office/drawing/2014/main" xmlns="" id="{387733F3-21D4-B6AA-7E80-F7CDE9EFA58E}"/>
              </a:ext>
            </a:extLst>
          </p:cNvPr>
          <p:cNvSpPr>
            <a:spLocks noGrp="1"/>
          </p:cNvSpPr>
          <p:nvPr>
            <p:ph type="subTitle" idx="1"/>
          </p:nvPr>
        </p:nvSpPr>
        <p:spPr>
          <a:xfrm>
            <a:off x="3171826" y="5613200"/>
            <a:ext cx="5848347" cy="1046315"/>
          </a:xfrm>
        </p:spPr>
        <p:txBody>
          <a:bodyPr>
            <a:noAutofit/>
          </a:bodyPr>
          <a:lstStyle/>
          <a:p>
            <a:pPr algn="ctr"/>
            <a:r>
              <a:rPr lang="es-419" sz="2400" b="1" dirty="0">
                <a:solidFill>
                  <a:schemeClr val="bg1"/>
                </a:solidFill>
              </a:rPr>
              <a:t>Lic. Esdras Ricardo Medina Minaya</a:t>
            </a:r>
            <a:br>
              <a:rPr lang="es-419" sz="2400" b="1" dirty="0">
                <a:solidFill>
                  <a:schemeClr val="bg1"/>
                </a:solidFill>
              </a:rPr>
            </a:br>
            <a:r>
              <a:rPr lang="es-419" sz="2400" dirty="0">
                <a:solidFill>
                  <a:schemeClr val="bg1"/>
                </a:solidFill>
              </a:rPr>
              <a:t>Congresista de la República</a:t>
            </a:r>
          </a:p>
        </p:txBody>
      </p:sp>
      <p:sp>
        <p:nvSpPr>
          <p:cNvPr id="7" name="CuadroTexto 6">
            <a:extLst>
              <a:ext uri="{FF2B5EF4-FFF2-40B4-BE49-F238E27FC236}">
                <a16:creationId xmlns:a16="http://schemas.microsoft.com/office/drawing/2014/main" xmlns="" id="{E4B112F9-3918-841D-A523-E9DA537A6B19}"/>
              </a:ext>
            </a:extLst>
          </p:cNvPr>
          <p:cNvSpPr txBox="1"/>
          <p:nvPr/>
        </p:nvSpPr>
        <p:spPr>
          <a:xfrm>
            <a:off x="1365872" y="1008253"/>
            <a:ext cx="6139542" cy="523220"/>
          </a:xfrm>
          <a:prstGeom prst="rect">
            <a:avLst/>
          </a:prstGeom>
          <a:noFill/>
        </p:spPr>
        <p:txBody>
          <a:bodyPr wrap="square">
            <a:spAutoFit/>
          </a:bodyPr>
          <a:lstStyle/>
          <a:p>
            <a:r>
              <a:rPr lang="es-419" sz="2800" b="1" dirty="0"/>
              <a:t>Proyecto de Ley N° 3742/2022-CR</a:t>
            </a:r>
            <a:endParaRPr lang="es-PE" sz="2800" b="1" dirty="0"/>
          </a:p>
        </p:txBody>
      </p:sp>
      <p:pic>
        <p:nvPicPr>
          <p:cNvPr id="4" name="Picture 2" descr="Puede ser una imagen de una o varias personas y personas de pie">
            <a:extLst>
              <a:ext uri="{FF2B5EF4-FFF2-40B4-BE49-F238E27FC236}">
                <a16:creationId xmlns:a16="http://schemas.microsoft.com/office/drawing/2014/main" xmlns="" id="{4BEF0D0B-AB78-5E57-C370-3A84982EB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276" y="-1"/>
            <a:ext cx="3897724" cy="4906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ongreso de la República del Perú - YouTube">
            <a:extLst>
              <a:ext uri="{FF2B5EF4-FFF2-40B4-BE49-F238E27FC236}">
                <a16:creationId xmlns:a16="http://schemas.microsoft.com/office/drawing/2014/main" xmlns="" id="{D25FE3FB-0C37-B781-98C2-FBADC6CED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17949"/>
            <a:ext cx="1484452" cy="148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59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EXPOSICIÓN DE MOTIVOS</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0" y="2155786"/>
            <a:ext cx="6068291" cy="4423212"/>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r>
              <a:rPr lang="es-MX" sz="2600" dirty="0">
                <a:solidFill>
                  <a:schemeClr val="bg1"/>
                </a:solidFill>
                <a:latin typeface="Calibri Light" panose="020F0302020204030204" pitchFamily="34" charset="0"/>
                <a:cs typeface="Calibri Light" panose="020F0302020204030204" pitchFamily="34" charset="0"/>
              </a:rPr>
              <a:t>Posteriormente surgen los comedores populares autogestionarios en El Agustino y Comas, propulsados por las madres de nuestro país, sin intervención del Estado, partidos políticos o los dirigentes hombres.</a:t>
            </a:r>
          </a:p>
          <a:p>
            <a:pPr algn="just">
              <a:buFont typeface="Arial" panose="020B0604020202020204" pitchFamily="34" charset="0"/>
              <a:buChar char="•"/>
            </a:pPr>
            <a:r>
              <a:rPr lang="es-MX" sz="2600" dirty="0">
                <a:solidFill>
                  <a:schemeClr val="bg1"/>
                </a:solidFill>
                <a:latin typeface="Calibri Light" panose="020F0302020204030204" pitchFamily="34" charset="0"/>
                <a:cs typeface="Calibri Light" panose="020F0302020204030204" pitchFamily="34" charset="0"/>
              </a:rPr>
              <a:t>Estas madres, velaban por la alimentación de los niños y la de sus familias, empezando con la entrega de desayunos y posteriormente, replicándolo para el almuerzo.</a:t>
            </a:r>
            <a:endParaRPr lang="es-ES" sz="2600" dirty="0">
              <a:solidFill>
                <a:schemeClr val="bg1"/>
              </a:solidFill>
              <a:latin typeface="Calibri Light" panose="020F0302020204030204" pitchFamily="34" charset="0"/>
              <a:cs typeface="Calibri Light" panose="020F0302020204030204" pitchFamily="34" charset="0"/>
            </a:endParaRPr>
          </a:p>
        </p:txBody>
      </p:sp>
      <p:pic>
        <p:nvPicPr>
          <p:cNvPr id="7170" name="Picture 2" descr="No matarás ni con hambre ni con balas”: los comedores populares como  espacios de memoriaInstituto de Estudios Peruanos">
            <a:extLst>
              <a:ext uri="{FF2B5EF4-FFF2-40B4-BE49-F238E27FC236}">
                <a16:creationId xmlns:a16="http://schemas.microsoft.com/office/drawing/2014/main" xmlns="" id="{654D4C8B-ED9E-4876-B2EE-5936A6235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728" y="2327044"/>
            <a:ext cx="5567569" cy="3990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804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PROBLEMÁTICA DE LOS COMEDORES POPULARES Y OLLAS COMUNES</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0" y="2039408"/>
            <a:ext cx="11567252" cy="4423212"/>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endParaRPr lang="es-MX" sz="2800" dirty="0">
              <a:solidFill>
                <a:schemeClr val="bg1"/>
              </a:solidFill>
              <a:latin typeface="Calibri Light" panose="020F0302020204030204" pitchFamily="34" charset="0"/>
              <a:cs typeface="Calibri Light" panose="020F0302020204030204" pitchFamily="34" charset="0"/>
            </a:endParaRPr>
          </a:p>
          <a:p>
            <a:pPr algn="just">
              <a:buFont typeface="Arial" panose="020B0604020202020204" pitchFamily="34" charset="0"/>
              <a:buChar char="•"/>
            </a:pPr>
            <a:r>
              <a:rPr lang="es-MX" sz="2800" dirty="0">
                <a:solidFill>
                  <a:schemeClr val="bg1"/>
                </a:solidFill>
                <a:latin typeface="Calibri Light" panose="020F0302020204030204" pitchFamily="34" charset="0"/>
                <a:cs typeface="Calibri Light" panose="020F0302020204030204" pitchFamily="34" charset="0"/>
              </a:rPr>
              <a:t>Son vistas con desconfianza por una aparente incapacidad de gestión empresarial.</a:t>
            </a:r>
          </a:p>
          <a:p>
            <a:pPr algn="just">
              <a:buFont typeface="Arial" panose="020B0604020202020204" pitchFamily="34" charset="0"/>
              <a:buChar char="•"/>
            </a:pPr>
            <a:r>
              <a:rPr lang="es-MX" sz="2800" dirty="0">
                <a:solidFill>
                  <a:schemeClr val="bg1"/>
                </a:solidFill>
                <a:latin typeface="Calibri Light" panose="020F0302020204030204" pitchFamily="34" charset="0"/>
                <a:cs typeface="Calibri Light" panose="020F0302020204030204" pitchFamily="34" charset="0"/>
              </a:rPr>
              <a:t>Insuficientes subsidios y donaciones para el correcto funcionamiento de los comedores populares y ollas comunes.</a:t>
            </a:r>
          </a:p>
          <a:p>
            <a:pPr algn="just">
              <a:buFont typeface="Arial" panose="020B0604020202020204" pitchFamily="34" charset="0"/>
              <a:buChar char="•"/>
            </a:pPr>
            <a:r>
              <a:rPr lang="es-MX" sz="2800" dirty="0">
                <a:solidFill>
                  <a:schemeClr val="bg1"/>
                </a:solidFill>
                <a:latin typeface="Calibri Light" panose="020F0302020204030204" pitchFamily="34" charset="0"/>
                <a:cs typeface="Calibri Light" panose="020F0302020204030204" pitchFamily="34" charset="0"/>
              </a:rPr>
              <a:t>Sometimiento a un clientelismo político.</a:t>
            </a:r>
          </a:p>
          <a:p>
            <a:pPr algn="just">
              <a:buFont typeface="Arial" panose="020B0604020202020204" pitchFamily="34" charset="0"/>
              <a:buChar char="•"/>
            </a:pPr>
            <a:r>
              <a:rPr lang="es-MX" sz="2800" dirty="0">
                <a:solidFill>
                  <a:schemeClr val="bg1"/>
                </a:solidFill>
                <a:latin typeface="Calibri Light" panose="020F0302020204030204" pitchFamily="34" charset="0"/>
                <a:cs typeface="Calibri Light" panose="020F0302020204030204" pitchFamily="34" charset="0"/>
              </a:rPr>
              <a:t>Independencia económica insipiente y debilitada por la falta de oportunidades empresariales.</a:t>
            </a:r>
          </a:p>
          <a:p>
            <a:pPr algn="just">
              <a:buFont typeface="Arial" panose="020B0604020202020204" pitchFamily="34" charset="0"/>
              <a:buChar char="•"/>
            </a:pPr>
            <a:r>
              <a:rPr lang="es-MX" sz="2800" dirty="0">
                <a:solidFill>
                  <a:schemeClr val="bg1"/>
                </a:solidFill>
                <a:latin typeface="Calibri Light" panose="020F0302020204030204" pitchFamily="34" charset="0"/>
                <a:cs typeface="Calibri Light" panose="020F0302020204030204" pitchFamily="34" charset="0"/>
              </a:rPr>
              <a:t>Tras la Pandemia COVID-19, se han producido el cierre de comedores populares.</a:t>
            </a:r>
          </a:p>
        </p:txBody>
      </p:sp>
    </p:spTree>
    <p:extLst>
      <p:ext uri="{BB962C8B-B14F-4D97-AF65-F5344CB8AC3E}">
        <p14:creationId xmlns:p14="http://schemas.microsoft.com/office/powerpoint/2010/main" val="94637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NECESIDAD DE DAR SOLUCIÓN A DICHA PROBLEMÁTICA</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4867563" y="2689628"/>
            <a:ext cx="7152641" cy="3389746"/>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r>
              <a:rPr lang="es-MX" sz="2600" dirty="0">
                <a:solidFill>
                  <a:schemeClr val="bg1"/>
                </a:solidFill>
                <a:latin typeface="Calibri Light" panose="020F0302020204030204" pitchFamily="34" charset="0"/>
                <a:cs typeface="Calibri Light" panose="020F0302020204030204" pitchFamily="34" charset="0"/>
              </a:rPr>
              <a:t>Existe una necesidad de fortalecer los comedores populares y ollas comunes, otorgándoles herramientas para un desarrollo económico, permitiéndoles así, generar oportunidades de crecimiento empresarial, social e igualdad salarial.</a:t>
            </a:r>
          </a:p>
          <a:p>
            <a:pPr algn="just">
              <a:buFont typeface="Arial" panose="020B0604020202020204" pitchFamily="34" charset="0"/>
              <a:buChar char="•"/>
            </a:pPr>
            <a:r>
              <a:rPr lang="es-MX" sz="2600" dirty="0">
                <a:solidFill>
                  <a:schemeClr val="bg1"/>
                </a:solidFill>
                <a:latin typeface="Calibri Light" panose="020F0302020204030204" pitchFamily="34" charset="0"/>
                <a:cs typeface="Calibri Light" panose="020F0302020204030204" pitchFamily="34" charset="0"/>
              </a:rPr>
              <a:t>Requieren una verdadera autonomía económica, para el fortalecimiento de su estructura social.</a:t>
            </a:r>
          </a:p>
          <a:p>
            <a:pPr algn="just">
              <a:buFont typeface="Arial" panose="020B0604020202020204" pitchFamily="34" charset="0"/>
              <a:buChar char="•"/>
            </a:pPr>
            <a:r>
              <a:rPr lang="es-MX" sz="2600" dirty="0">
                <a:solidFill>
                  <a:schemeClr val="bg1"/>
                </a:solidFill>
                <a:latin typeface="Calibri Light" panose="020F0302020204030204" pitchFamily="34" charset="0"/>
                <a:cs typeface="Calibri Light" panose="020F0302020204030204" pitchFamily="34" charset="0"/>
              </a:rPr>
              <a:t>Cuentan con capacidad de gestión y liderazgo innato, lo que les permitirá obtener un espacio en el ámbito empresarial.</a:t>
            </a:r>
          </a:p>
        </p:txBody>
      </p:sp>
      <p:pic>
        <p:nvPicPr>
          <p:cNvPr id="8196" name="Picture 4" descr="Las ollas comunes, un sorprendente aliado contra el coronavirus | ONG Manos  Unidas">
            <a:extLst>
              <a:ext uri="{FF2B5EF4-FFF2-40B4-BE49-F238E27FC236}">
                <a16:creationId xmlns:a16="http://schemas.microsoft.com/office/drawing/2014/main" xmlns="" id="{4E2CA02C-46CE-4961-96E0-76AA62F1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2227811"/>
            <a:ext cx="4621876"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275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PROPUESTA DE SOLUCIÓN</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179186" y="2294314"/>
            <a:ext cx="6088612" cy="4289366"/>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r>
              <a:rPr lang="es-MX" sz="2900" b="1" dirty="0">
                <a:solidFill>
                  <a:schemeClr val="bg1"/>
                </a:solidFill>
                <a:latin typeface="Calibri Light" panose="020F0302020204030204" pitchFamily="34" charset="0"/>
                <a:cs typeface="Calibri Light" panose="020F0302020204030204" pitchFamily="34" charset="0"/>
              </a:rPr>
              <a:t>Otorgar acceso a las concesiones alimentarias del Estado, a las ollas comunes y comedores populares, a efectos de lograr en estas el emprendimiento empresarial y promover la autonomía económica.</a:t>
            </a:r>
          </a:p>
          <a:p>
            <a:pPr algn="just">
              <a:buFont typeface="Arial" panose="020B0604020202020204" pitchFamily="34" charset="0"/>
              <a:buChar char="•"/>
            </a:pPr>
            <a:r>
              <a:rPr lang="es-MX" sz="2900" dirty="0">
                <a:solidFill>
                  <a:schemeClr val="bg1"/>
                </a:solidFill>
                <a:latin typeface="Calibri Light" panose="020F0302020204030204" pitchFamily="34" charset="0"/>
                <a:cs typeface="Calibri Light" panose="020F0302020204030204" pitchFamily="34" charset="0"/>
              </a:rPr>
              <a:t>Para ello, se propone que por única vez y de forma gratuita, se les otorgue el Registro de Proveedor del Estado.</a:t>
            </a:r>
          </a:p>
        </p:txBody>
      </p:sp>
      <p:pic>
        <p:nvPicPr>
          <p:cNvPr id="3" name="Imagen 2">
            <a:extLst>
              <a:ext uri="{FF2B5EF4-FFF2-40B4-BE49-F238E27FC236}">
                <a16:creationId xmlns:a16="http://schemas.microsoft.com/office/drawing/2014/main" xmlns="" id="{62A84267-55AB-4AF9-BC2E-87C6842D2069}"/>
              </a:ext>
            </a:extLst>
          </p:cNvPr>
          <p:cNvPicPr>
            <a:picLocks noChangeAspect="1"/>
          </p:cNvPicPr>
          <p:nvPr/>
        </p:nvPicPr>
        <p:blipFill>
          <a:blip r:embed="rId3"/>
          <a:stretch>
            <a:fillRect/>
          </a:stretch>
        </p:blipFill>
        <p:spPr>
          <a:xfrm>
            <a:off x="6397027" y="2211185"/>
            <a:ext cx="5645343" cy="4239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870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EFECTOS DE LA VIGENCIA DE LA NORMA SOBRE LA LEGISLACIÓN NACIONAL</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179185" y="2294314"/>
            <a:ext cx="11807767" cy="4289366"/>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r>
              <a:rPr lang="es-MX" sz="4000" dirty="0">
                <a:solidFill>
                  <a:schemeClr val="bg1"/>
                </a:solidFill>
                <a:latin typeface="Calibri Light" panose="020F0302020204030204" pitchFamily="34" charset="0"/>
                <a:cs typeface="Calibri Light" panose="020F0302020204030204" pitchFamily="34" charset="0"/>
              </a:rPr>
              <a:t>La presente iniciativa legislativa, no altera el ordenamiento legal vigente, toda vez que se busca impulsar un desarrollo empresarial y económico de los comedores populares y ollas comunes a través de la autonomía e independencia económica.</a:t>
            </a:r>
          </a:p>
        </p:txBody>
      </p:sp>
    </p:spTree>
    <p:extLst>
      <p:ext uri="{BB962C8B-B14F-4D97-AF65-F5344CB8AC3E}">
        <p14:creationId xmlns:p14="http://schemas.microsoft.com/office/powerpoint/2010/main" val="92746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3D6EE-9462-A7F7-DE91-6F94CBF67D2E}"/>
              </a:ext>
            </a:extLst>
          </p:cNvPr>
          <p:cNvSpPr>
            <a:spLocks noGrp="1"/>
          </p:cNvSpPr>
          <p:nvPr>
            <p:ph type="title"/>
          </p:nvPr>
        </p:nvSpPr>
        <p:spPr/>
        <p:txBody>
          <a:bodyPr/>
          <a:lstStyle/>
          <a:p>
            <a:pPr algn="ctr"/>
            <a:r>
              <a:rPr lang="es-419" dirty="0"/>
              <a:t>ANÁLISIS COSTO-BENEFICIO</a:t>
            </a:r>
            <a:endParaRPr lang="en-GB" dirty="0"/>
          </a:p>
        </p:txBody>
      </p:sp>
      <p:sp>
        <p:nvSpPr>
          <p:cNvPr id="6" name="Content Placeholder 2">
            <a:extLst>
              <a:ext uri="{FF2B5EF4-FFF2-40B4-BE49-F238E27FC236}">
                <a16:creationId xmlns:a16="http://schemas.microsoft.com/office/drawing/2014/main" xmlns="" id="{54E62740-0DF1-469F-BFE4-8D167E3C3C37}"/>
              </a:ext>
            </a:extLst>
          </p:cNvPr>
          <p:cNvSpPr txBox="1">
            <a:spLocks/>
          </p:cNvSpPr>
          <p:nvPr/>
        </p:nvSpPr>
        <p:spPr>
          <a:xfrm>
            <a:off x="5634037" y="2657594"/>
            <a:ext cx="6077763"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r>
              <a:rPr lang="es-ES" sz="2400" dirty="0">
                <a:solidFill>
                  <a:srgbClr val="040404"/>
                </a:solidFill>
              </a:rPr>
              <a:t>como</a:t>
            </a:r>
            <a:endParaRPr lang="en-GB" sz="2400" dirty="0">
              <a:solidFill>
                <a:srgbClr val="040404"/>
              </a:solidFill>
            </a:endParaRPr>
          </a:p>
        </p:txBody>
      </p:sp>
      <p:graphicFrame>
        <p:nvGraphicFramePr>
          <p:cNvPr id="7" name="Tabla 6">
            <a:extLst>
              <a:ext uri="{FF2B5EF4-FFF2-40B4-BE49-F238E27FC236}">
                <a16:creationId xmlns:a16="http://schemas.microsoft.com/office/drawing/2014/main" xmlns="" id="{4F2A4389-FB7A-4559-9E1F-F0687DC12289}"/>
              </a:ext>
            </a:extLst>
          </p:cNvPr>
          <p:cNvGraphicFramePr>
            <a:graphicFrameLocks noGrp="1"/>
          </p:cNvGraphicFramePr>
          <p:nvPr>
            <p:extLst>
              <p:ext uri="{D42A27DB-BD31-4B8C-83A1-F6EECF244321}">
                <p14:modId xmlns:p14="http://schemas.microsoft.com/office/powerpoint/2010/main" val="1937295915"/>
              </p:ext>
            </p:extLst>
          </p:nvPr>
        </p:nvGraphicFramePr>
        <p:xfrm>
          <a:off x="407417" y="2255607"/>
          <a:ext cx="11461310" cy="4274517"/>
        </p:xfrm>
        <a:graphic>
          <a:graphicData uri="http://schemas.openxmlformats.org/drawingml/2006/table">
            <a:tbl>
              <a:tblPr firstRow="1" bandRow="1">
                <a:tableStyleId>{5C22544A-7EE6-4342-B048-85BDC9FD1C3A}</a:tableStyleId>
              </a:tblPr>
              <a:tblGrid>
                <a:gridCol w="1840373">
                  <a:extLst>
                    <a:ext uri="{9D8B030D-6E8A-4147-A177-3AD203B41FA5}">
                      <a16:colId xmlns:a16="http://schemas.microsoft.com/office/drawing/2014/main" xmlns="" val="4067642706"/>
                    </a:ext>
                  </a:extLst>
                </a:gridCol>
                <a:gridCol w="3005854">
                  <a:extLst>
                    <a:ext uri="{9D8B030D-6E8A-4147-A177-3AD203B41FA5}">
                      <a16:colId xmlns:a16="http://schemas.microsoft.com/office/drawing/2014/main" xmlns="" val="4066551123"/>
                    </a:ext>
                  </a:extLst>
                </a:gridCol>
                <a:gridCol w="6615083">
                  <a:extLst>
                    <a:ext uri="{9D8B030D-6E8A-4147-A177-3AD203B41FA5}">
                      <a16:colId xmlns:a16="http://schemas.microsoft.com/office/drawing/2014/main" xmlns="" val="1862383534"/>
                    </a:ext>
                  </a:extLst>
                </a:gridCol>
              </a:tblGrid>
              <a:tr h="404466">
                <a:tc>
                  <a:txBody>
                    <a:bodyPr/>
                    <a:lstStyle/>
                    <a:p>
                      <a:pPr algn="ctr"/>
                      <a:endParaRPr lang="es-PE" sz="2800" u="none" dirty="0">
                        <a:solidFill>
                          <a:schemeClr val="bg1"/>
                        </a:solidFill>
                        <a:latin typeface="Calibri Light" panose="020F0302020204030204" pitchFamily="34" charset="0"/>
                        <a:cs typeface="Calibri Light" panose="020F03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ABE"/>
                    </a:solidFill>
                  </a:tcPr>
                </a:tc>
                <a:tc>
                  <a:txBody>
                    <a:bodyPr/>
                    <a:lstStyle/>
                    <a:p>
                      <a:pPr algn="ctr"/>
                      <a:r>
                        <a:rPr lang="es-PE" sz="2800" u="none" dirty="0">
                          <a:solidFill>
                            <a:schemeClr val="bg1"/>
                          </a:solidFill>
                          <a:latin typeface="Calibri Light" panose="020F0302020204030204" pitchFamily="34" charset="0"/>
                          <a:cs typeface="Calibri Light" panose="020F0302020204030204" pitchFamily="34" charset="0"/>
                        </a:rPr>
                        <a:t>COSTO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ABE"/>
                    </a:solidFill>
                  </a:tcPr>
                </a:tc>
                <a:tc>
                  <a:txBody>
                    <a:bodyPr/>
                    <a:lstStyle/>
                    <a:p>
                      <a:pPr algn="ctr"/>
                      <a:r>
                        <a:rPr lang="es-PE" sz="2800" u="none" dirty="0">
                          <a:solidFill>
                            <a:schemeClr val="bg1"/>
                          </a:solidFill>
                          <a:latin typeface="Calibri Light" panose="020F0302020204030204" pitchFamily="34" charset="0"/>
                          <a:cs typeface="Calibri Light" panose="020F0302020204030204" pitchFamily="34" charset="0"/>
                        </a:rPr>
                        <a:t>BENEFICIO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ABE"/>
                    </a:solidFill>
                  </a:tcPr>
                </a:tc>
                <a:extLst>
                  <a:ext uri="{0D108BD9-81ED-4DB2-BD59-A6C34878D82A}">
                    <a16:rowId xmlns:a16="http://schemas.microsoft.com/office/drawing/2014/main" xmlns="" val="1818307979"/>
                  </a:ext>
                </a:extLst>
              </a:tr>
              <a:tr h="195041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E" sz="2400" b="1" u="none" dirty="0">
                          <a:solidFill>
                            <a:schemeClr val="bg1"/>
                          </a:solidFill>
                          <a:latin typeface="Calibri Light" panose="020F0302020204030204" pitchFamily="34" charset="0"/>
                          <a:cs typeface="Calibri Light" panose="020F0302020204030204" pitchFamily="34" charset="0"/>
                        </a:rPr>
                        <a:t>ECONÓMICO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2250" u="none" kern="1200" dirty="0">
                          <a:solidFill>
                            <a:schemeClr val="dk1"/>
                          </a:solidFill>
                          <a:effectLst/>
                          <a:latin typeface="Calibri Light" panose="020F0302020204030204" pitchFamily="34" charset="0"/>
                          <a:ea typeface="+mn-ea"/>
                          <a:cs typeface="Calibri Light" panose="020F0302020204030204" pitchFamily="34" charset="0"/>
                        </a:rPr>
                        <a:t>La aprobación de la presente iniciativa legislativa no representa un costo para el Estado o al tesoro público.</a:t>
                      </a:r>
                      <a:endParaRPr lang="es-PE" sz="2250" u="none" dirty="0">
                        <a:solidFill>
                          <a:schemeClr val="bg1"/>
                        </a:solidFill>
                        <a:latin typeface="Calibri Light" panose="020F0302020204030204" pitchFamily="34" charset="0"/>
                        <a:cs typeface="Calibri Light" panose="020F03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250" kern="1200" dirty="0">
                          <a:solidFill>
                            <a:schemeClr val="dk1"/>
                          </a:solidFill>
                          <a:effectLst/>
                          <a:latin typeface="Calibri Light" panose="020F0302020204030204" pitchFamily="34" charset="0"/>
                          <a:ea typeface="+mn-ea"/>
                          <a:cs typeface="Calibri Light" panose="020F0302020204030204" pitchFamily="34" charset="0"/>
                        </a:rPr>
                        <a:t>Impulsa la actividad empresarial como fuente de emprendimiento económico dentro de las ollas comunes y comedores populares.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73201256"/>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E" sz="2400" b="1" u="none" dirty="0">
                          <a:solidFill>
                            <a:schemeClr val="bg1"/>
                          </a:solidFill>
                          <a:latin typeface="Calibri Light" panose="020F0302020204030204" pitchFamily="34" charset="0"/>
                          <a:cs typeface="Calibri Light" panose="020F0302020204030204" pitchFamily="34" charset="0"/>
                        </a:rPr>
                        <a:t>SOCIAL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PE" sz="2250" u="none" dirty="0">
                          <a:solidFill>
                            <a:schemeClr val="bg1"/>
                          </a:solidFill>
                          <a:latin typeface="Calibri Light" panose="020F0302020204030204" pitchFamily="34" charset="0"/>
                          <a:cs typeface="Calibri Light" panose="020F0302020204030204" pitchFamily="34" charset="0"/>
                        </a:rPr>
                        <a:t>No se detectan afectaciones.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2250" u="none" dirty="0">
                          <a:solidFill>
                            <a:schemeClr val="bg1"/>
                          </a:solidFill>
                          <a:latin typeface="Calibri Light" panose="020F0302020204030204" pitchFamily="34" charset="0"/>
                          <a:cs typeface="Calibri Light" panose="020F0302020204030204" pitchFamily="34" charset="0"/>
                        </a:rPr>
                        <a:t>Se brinda herramientas a las ollas comunes y comedores populares, para lograr su autonomía e independencia económica.</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2250" u="none" dirty="0">
                          <a:solidFill>
                            <a:schemeClr val="bg1"/>
                          </a:solidFill>
                          <a:latin typeface="Calibri Light" panose="020F0302020204030204" pitchFamily="34" charset="0"/>
                          <a:cs typeface="Calibri Light" panose="020F0302020204030204" pitchFamily="34" charset="0"/>
                        </a:rPr>
                        <a:t>Se fortalecerá el liderazgo y la capacidad de gestión de las mujeres que los conforman.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51098492"/>
                  </a:ext>
                </a:extLst>
              </a:tr>
            </a:tbl>
          </a:graphicData>
        </a:graphic>
      </p:graphicFrame>
    </p:spTree>
    <p:extLst>
      <p:ext uri="{BB962C8B-B14F-4D97-AF65-F5344CB8AC3E}">
        <p14:creationId xmlns:p14="http://schemas.microsoft.com/office/powerpoint/2010/main" val="211276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1D863-C80A-E59B-F3F5-7E6B11974664}"/>
              </a:ext>
            </a:extLst>
          </p:cNvPr>
          <p:cNvSpPr>
            <a:spLocks noGrp="1"/>
          </p:cNvSpPr>
          <p:nvPr>
            <p:ph type="title"/>
          </p:nvPr>
        </p:nvSpPr>
        <p:spPr>
          <a:xfrm>
            <a:off x="810001" y="598635"/>
            <a:ext cx="10571998" cy="970450"/>
          </a:xfrm>
        </p:spPr>
        <p:txBody>
          <a:bodyPr/>
          <a:lstStyle/>
          <a:p>
            <a:pPr algn="ctr"/>
            <a:r>
              <a:rPr lang="es-419" dirty="0"/>
              <a:t>VINCULACIÓN CON EL ACUERDO NACIONAL</a:t>
            </a:r>
            <a:endParaRPr lang="en-GB" dirty="0"/>
          </a:p>
        </p:txBody>
      </p:sp>
      <p:sp>
        <p:nvSpPr>
          <p:cNvPr id="3" name="Content Placeholder 2">
            <a:extLst>
              <a:ext uri="{FF2B5EF4-FFF2-40B4-BE49-F238E27FC236}">
                <a16:creationId xmlns:a16="http://schemas.microsoft.com/office/drawing/2014/main" xmlns="" id="{1C320BA9-BA40-CC00-57CB-12BC67C4EEB6}"/>
              </a:ext>
            </a:extLst>
          </p:cNvPr>
          <p:cNvSpPr>
            <a:spLocks noGrp="1"/>
          </p:cNvSpPr>
          <p:nvPr>
            <p:ph idx="1"/>
          </p:nvPr>
        </p:nvSpPr>
        <p:spPr>
          <a:xfrm>
            <a:off x="130116" y="2057169"/>
            <a:ext cx="11757083" cy="4676140"/>
          </a:xfrm>
        </p:spPr>
        <p:txBody>
          <a:bodyPr>
            <a:noAutofit/>
          </a:bodyPr>
          <a:lstStyle/>
          <a:p>
            <a:pPr marL="0" indent="0" algn="just">
              <a:buNone/>
            </a:pPr>
            <a:r>
              <a:rPr lang="es-ES" sz="2250" b="1" dirty="0">
                <a:solidFill>
                  <a:srgbClr val="040404"/>
                </a:solidFill>
                <a:latin typeface="+mj-lt"/>
              </a:rPr>
              <a:t>Se encuentra enmarcada en las siguientes Política de Estado </a:t>
            </a:r>
            <a:r>
              <a:rPr lang="es-ES" sz="2250" b="1" dirty="0">
                <a:solidFill>
                  <a:srgbClr val="040404"/>
                </a:solidFill>
                <a:latin typeface="+mj-lt"/>
                <a:cs typeface="Calibri Light" panose="020F0302020204030204" pitchFamily="34" charset="0"/>
              </a:rPr>
              <a:t>del acuerdo Nacional</a:t>
            </a:r>
            <a:r>
              <a:rPr lang="es-ES" sz="2250" b="1" dirty="0">
                <a:solidFill>
                  <a:srgbClr val="040404"/>
                </a:solidFill>
                <a:latin typeface="Calibri Light" panose="020F0302020204030204" pitchFamily="34" charset="0"/>
                <a:cs typeface="Calibri Light" panose="020F0302020204030204" pitchFamily="34" charset="0"/>
              </a:rPr>
              <a:t>.</a:t>
            </a:r>
          </a:p>
          <a:p>
            <a:pPr marL="0" indent="0" algn="just">
              <a:buNone/>
            </a:pPr>
            <a:r>
              <a:rPr lang="es-ES" sz="2250" b="1" dirty="0">
                <a:solidFill>
                  <a:srgbClr val="040404"/>
                </a:solidFill>
                <a:latin typeface="Calibri Light" panose="020F0302020204030204" pitchFamily="34" charset="0"/>
                <a:cs typeface="Calibri Light" panose="020F0302020204030204" pitchFamily="34" charset="0"/>
              </a:rPr>
              <a:t>SEGUNDO OBJETIVO: EQUIDAD Y JUSTICIA SOCIAL</a:t>
            </a:r>
          </a:p>
          <a:p>
            <a:pPr marL="0" indent="0" algn="just">
              <a:buNone/>
            </a:pPr>
            <a:r>
              <a:rPr lang="es-MX" sz="2250" b="1" dirty="0">
                <a:solidFill>
                  <a:srgbClr val="040404"/>
                </a:solidFill>
                <a:latin typeface="Calibri Light" panose="020F0302020204030204" pitchFamily="34" charset="0"/>
                <a:cs typeface="Calibri Light" panose="020F0302020204030204" pitchFamily="34" charset="0"/>
              </a:rPr>
              <a:t>Política X </a:t>
            </a:r>
            <a:r>
              <a:rPr lang="es-MX" sz="2250" dirty="0">
                <a:solidFill>
                  <a:srgbClr val="040404"/>
                </a:solidFill>
                <a:latin typeface="Calibri Light" panose="020F0302020204030204" pitchFamily="34" charset="0"/>
                <a:cs typeface="Calibri Light" panose="020F0302020204030204" pitchFamily="34" charset="0"/>
              </a:rPr>
              <a:t>Reducción de la pobreza: </a:t>
            </a:r>
            <a:endParaRPr lang="es-ES" sz="2250" dirty="0">
              <a:solidFill>
                <a:srgbClr val="040404"/>
              </a:solidFill>
              <a:latin typeface="Calibri Light" panose="020F0302020204030204" pitchFamily="34" charset="0"/>
              <a:cs typeface="Calibri Light" panose="020F0302020204030204" pitchFamily="34" charset="0"/>
            </a:endParaRPr>
          </a:p>
          <a:p>
            <a:pPr marL="514350" indent="-514350" algn="just">
              <a:buFont typeface="+mj-lt"/>
              <a:buAutoNum type="alphaLcParenR"/>
            </a:pPr>
            <a:r>
              <a:rPr lang="es-MX" sz="2250" dirty="0">
                <a:solidFill>
                  <a:srgbClr val="040404"/>
                </a:solidFill>
                <a:latin typeface="Calibri Light" panose="020F0302020204030204" pitchFamily="34" charset="0"/>
                <a:cs typeface="Calibri Light" panose="020F0302020204030204" pitchFamily="34" charset="0"/>
              </a:rPr>
              <a:t>Promoverá la producción, el desarrollo empresarial local y el empleo.</a:t>
            </a:r>
          </a:p>
          <a:p>
            <a:pPr marL="0" indent="0" algn="just">
              <a:buNone/>
            </a:pPr>
            <a:r>
              <a:rPr lang="es-ES" sz="2250" b="1" dirty="0">
                <a:solidFill>
                  <a:srgbClr val="040404"/>
                </a:solidFill>
                <a:latin typeface="Calibri Light" panose="020F0302020204030204" pitchFamily="34" charset="0"/>
                <a:cs typeface="Calibri Light" panose="020F0302020204030204" pitchFamily="34" charset="0"/>
              </a:rPr>
              <a:t>TERCER OBJETIVO: COMPETITIVIDAD DEL PAÍS</a:t>
            </a:r>
            <a:endParaRPr lang="es-MX" sz="2250" b="1" dirty="0">
              <a:solidFill>
                <a:srgbClr val="040404"/>
              </a:solidFill>
              <a:latin typeface="Calibri Light" panose="020F0302020204030204" pitchFamily="34" charset="0"/>
              <a:cs typeface="Calibri Light" panose="020F0302020204030204" pitchFamily="34" charset="0"/>
            </a:endParaRPr>
          </a:p>
          <a:p>
            <a:pPr marL="0" indent="0" algn="just">
              <a:buNone/>
            </a:pPr>
            <a:r>
              <a:rPr lang="es-MX" sz="2250" b="1" dirty="0">
                <a:solidFill>
                  <a:srgbClr val="040404"/>
                </a:solidFill>
                <a:latin typeface="Calibri Light" panose="020F0302020204030204" pitchFamily="34" charset="0"/>
                <a:cs typeface="Calibri Light" panose="020F0302020204030204" pitchFamily="34" charset="0"/>
              </a:rPr>
              <a:t>Política XVIII </a:t>
            </a:r>
            <a:r>
              <a:rPr lang="es-MX" sz="2250" dirty="0">
                <a:solidFill>
                  <a:srgbClr val="040404"/>
                </a:solidFill>
                <a:latin typeface="Calibri Light" panose="020F0302020204030204" pitchFamily="34" charset="0"/>
                <a:cs typeface="Calibri Light" panose="020F0302020204030204" pitchFamily="34" charset="0"/>
              </a:rPr>
              <a:t>Búsqueda de la competitividad, productividad y formalización de la actividad económica.: </a:t>
            </a:r>
            <a:endParaRPr lang="es-ES" sz="2250" dirty="0">
              <a:solidFill>
                <a:srgbClr val="040404"/>
              </a:solidFill>
              <a:latin typeface="Calibri Light" panose="020F0302020204030204" pitchFamily="34" charset="0"/>
              <a:cs typeface="Calibri Light" panose="020F0302020204030204" pitchFamily="34" charset="0"/>
            </a:endParaRPr>
          </a:p>
          <a:p>
            <a:pPr marL="457200" indent="-457200" algn="just">
              <a:buFont typeface="+mj-lt"/>
              <a:buAutoNum type="alphaLcParenR"/>
            </a:pPr>
            <a:r>
              <a:rPr lang="es-MX" sz="2250" dirty="0">
                <a:solidFill>
                  <a:srgbClr val="040404"/>
                </a:solidFill>
                <a:latin typeface="Calibri Light" panose="020F0302020204030204" pitchFamily="34" charset="0"/>
                <a:cs typeface="Calibri Light" panose="020F0302020204030204" pitchFamily="34" charset="0"/>
              </a:rPr>
              <a:t>Consolidará una administración eficiente, promotora, transparente, moderna y descentralizada.</a:t>
            </a:r>
          </a:p>
          <a:p>
            <a:pPr marL="457200" indent="-457200" algn="just">
              <a:buFont typeface="+mj-lt"/>
              <a:buAutoNum type="alphaLcParenR"/>
            </a:pPr>
            <a:r>
              <a:rPr lang="es-MX" sz="2250" dirty="0">
                <a:solidFill>
                  <a:srgbClr val="040404"/>
                </a:solidFill>
                <a:latin typeface="Calibri Light" panose="020F0302020204030204" pitchFamily="34" charset="0"/>
                <a:cs typeface="Calibri Light" panose="020F0302020204030204" pitchFamily="34" charset="0"/>
              </a:rPr>
              <a:t>Garantizará un marco legal que promueva la formalización y la competitividad de la actividad económica.</a:t>
            </a:r>
          </a:p>
        </p:txBody>
      </p:sp>
    </p:spTree>
    <p:extLst>
      <p:ext uri="{BB962C8B-B14F-4D97-AF65-F5344CB8AC3E}">
        <p14:creationId xmlns:p14="http://schemas.microsoft.com/office/powerpoint/2010/main" val="403248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31EA227-DC6D-EDEE-C702-8B3CFFA37963}"/>
              </a:ext>
            </a:extLst>
          </p:cNvPr>
          <p:cNvSpPr>
            <a:spLocks noGrp="1"/>
          </p:cNvSpPr>
          <p:nvPr>
            <p:ph type="title"/>
          </p:nvPr>
        </p:nvSpPr>
        <p:spPr>
          <a:xfrm>
            <a:off x="-1088785" y="1363219"/>
            <a:ext cx="10561418" cy="1468800"/>
          </a:xfrm>
        </p:spPr>
        <p:txBody>
          <a:bodyPr/>
          <a:lstStyle/>
          <a:p>
            <a:pPr algn="ctr"/>
            <a:r>
              <a:rPr lang="es-419" dirty="0"/>
              <a:t>¡GRACIAS!</a:t>
            </a:r>
            <a:endParaRPr lang="en-GB" dirty="0"/>
          </a:p>
        </p:txBody>
      </p:sp>
      <p:sp>
        <p:nvSpPr>
          <p:cNvPr id="3" name="Subtitle 2">
            <a:extLst>
              <a:ext uri="{FF2B5EF4-FFF2-40B4-BE49-F238E27FC236}">
                <a16:creationId xmlns:a16="http://schemas.microsoft.com/office/drawing/2014/main" xmlns="" id="{387733F3-21D4-B6AA-7E80-F7CDE9EFA58E}"/>
              </a:ext>
            </a:extLst>
          </p:cNvPr>
          <p:cNvSpPr>
            <a:spLocks noGrp="1"/>
          </p:cNvSpPr>
          <p:nvPr>
            <p:ph type="body" idx="1"/>
          </p:nvPr>
        </p:nvSpPr>
        <p:spPr>
          <a:xfrm>
            <a:off x="810000" y="5281201"/>
            <a:ext cx="10561418" cy="1424399"/>
          </a:xfrm>
        </p:spPr>
        <p:txBody>
          <a:bodyPr>
            <a:normAutofit/>
          </a:bodyPr>
          <a:lstStyle/>
          <a:p>
            <a:pPr algn="ctr"/>
            <a:r>
              <a:rPr lang="es-419" sz="1800" b="1" dirty="0">
                <a:solidFill>
                  <a:schemeClr val="bg1"/>
                </a:solidFill>
              </a:rPr>
              <a:t>Lic. Esdras Ricardo Medina Minaya</a:t>
            </a:r>
            <a:br>
              <a:rPr lang="es-419" sz="1800" b="1" dirty="0">
                <a:solidFill>
                  <a:schemeClr val="bg1"/>
                </a:solidFill>
              </a:rPr>
            </a:br>
            <a:r>
              <a:rPr lang="es-419" sz="1800" dirty="0">
                <a:solidFill>
                  <a:schemeClr val="bg1"/>
                </a:solidFill>
              </a:rPr>
              <a:t>Congresista de la República</a:t>
            </a:r>
          </a:p>
        </p:txBody>
      </p:sp>
      <p:pic>
        <p:nvPicPr>
          <p:cNvPr id="1030" name="Picture 6" descr="Congreso de la República del Perú - YouTube">
            <a:extLst>
              <a:ext uri="{FF2B5EF4-FFF2-40B4-BE49-F238E27FC236}">
                <a16:creationId xmlns:a16="http://schemas.microsoft.com/office/drawing/2014/main" xmlns="" id="{6BAF04A7-ECAB-B7C1-B088-F0792116B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7949"/>
            <a:ext cx="1484452" cy="148445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uede ser una imagen de ‎1 persona y ‎texto que dice &quot;‎APROBADO f Ley 31422 que declara de interés nacional la Construcción de la Ciudad Universitaria de la Universidad Nacional Del Callao, en el Distrito de Ventanilla de la Provincia Constitucional del Callao. ممم CONGRESO REPÚBLICA LIC. ESDRAS MEDINA MINAYA Congresista de la República CONGRESO 2021 2022 emedinam@congreso.gob.pe‎&quot;‎‎">
            <a:extLst>
              <a:ext uri="{FF2B5EF4-FFF2-40B4-BE49-F238E27FC236}">
                <a16:creationId xmlns:a16="http://schemas.microsoft.com/office/drawing/2014/main" xmlns="" id="{0278200B-1E76-4DBC-B33F-35BA9E6727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14" t="33913" r="3048" b="25279"/>
          <a:stretch/>
        </p:blipFill>
        <p:spPr bwMode="auto">
          <a:xfrm>
            <a:off x="7031866" y="203200"/>
            <a:ext cx="5067770" cy="4581235"/>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5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24E3A-BD7E-1DED-EE34-FEF5AF0D7227}"/>
              </a:ext>
            </a:extLst>
          </p:cNvPr>
          <p:cNvSpPr>
            <a:spLocks noGrp="1"/>
          </p:cNvSpPr>
          <p:nvPr>
            <p:ph type="title"/>
          </p:nvPr>
        </p:nvSpPr>
        <p:spPr/>
        <p:txBody>
          <a:bodyPr/>
          <a:lstStyle/>
          <a:p>
            <a:r>
              <a:rPr lang="es-419" dirty="0"/>
              <a:t>Objeto de la Ley (art. 1)</a:t>
            </a:r>
            <a:endParaRPr lang="en-GB" dirty="0"/>
          </a:p>
        </p:txBody>
      </p:sp>
      <p:sp>
        <p:nvSpPr>
          <p:cNvPr id="14" name="Content Placeholder 2">
            <a:extLst>
              <a:ext uri="{FF2B5EF4-FFF2-40B4-BE49-F238E27FC236}">
                <a16:creationId xmlns:a16="http://schemas.microsoft.com/office/drawing/2014/main" xmlns="" id="{60DCB149-D981-1235-C706-6BECDCD28A51}"/>
              </a:ext>
            </a:extLst>
          </p:cNvPr>
          <p:cNvSpPr txBox="1">
            <a:spLocks/>
          </p:cNvSpPr>
          <p:nvPr/>
        </p:nvSpPr>
        <p:spPr>
          <a:xfrm>
            <a:off x="266008" y="1687484"/>
            <a:ext cx="5652654" cy="5170516"/>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r>
              <a:rPr lang="es-MX" sz="4400" dirty="0">
                <a:solidFill>
                  <a:srgbClr val="040404"/>
                </a:solidFill>
                <a:latin typeface="Calibri Light" panose="020F0302020204030204" pitchFamily="34" charset="0"/>
                <a:cs typeface="Calibri Light" panose="020F0302020204030204" pitchFamily="34" charset="0"/>
              </a:rPr>
              <a:t>Impulsar la actividad empresarial de los comedores populares y ollas comunes a través de las concesiones alimentarias estatales.</a:t>
            </a:r>
            <a:endParaRPr lang="en-GB" sz="4400" dirty="0">
              <a:solidFill>
                <a:srgbClr val="040404"/>
              </a:solidFill>
              <a:latin typeface="Calibri Light" panose="020F0302020204030204" pitchFamily="34" charset="0"/>
              <a:cs typeface="Calibri Light" panose="020F0302020204030204" pitchFamily="34" charset="0"/>
            </a:endParaRPr>
          </a:p>
        </p:txBody>
      </p:sp>
      <p:pic>
        <p:nvPicPr>
          <p:cNvPr id="1028" name="Picture 4" descr="Lima: 243.200 personas dependen de las ollas comunes para recibir al menos  una comida al día">
            <a:extLst>
              <a:ext uri="{FF2B5EF4-FFF2-40B4-BE49-F238E27FC236}">
                <a16:creationId xmlns:a16="http://schemas.microsoft.com/office/drawing/2014/main" xmlns="" id="{DB7097E5-F559-47A4-AF81-E78116195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744" y="2108576"/>
            <a:ext cx="5205584" cy="434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427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68045-FC68-6719-1B0A-EB2EC522ED26}"/>
              </a:ext>
            </a:extLst>
          </p:cNvPr>
          <p:cNvSpPr>
            <a:spLocks noGrp="1"/>
          </p:cNvSpPr>
          <p:nvPr>
            <p:ph type="title"/>
          </p:nvPr>
        </p:nvSpPr>
        <p:spPr>
          <a:xfrm>
            <a:off x="276138" y="515389"/>
            <a:ext cx="11382000" cy="991984"/>
          </a:xfrm>
        </p:spPr>
        <p:txBody>
          <a:bodyPr/>
          <a:lstStyle/>
          <a:p>
            <a:r>
              <a:rPr lang="en-GB" dirty="0" err="1"/>
              <a:t>Finalidad</a:t>
            </a:r>
            <a:r>
              <a:rPr lang="en-GB" dirty="0"/>
              <a:t>(art. 2)</a:t>
            </a:r>
          </a:p>
        </p:txBody>
      </p:sp>
      <p:sp>
        <p:nvSpPr>
          <p:cNvPr id="3" name="Content Placeholder 2">
            <a:extLst>
              <a:ext uri="{FF2B5EF4-FFF2-40B4-BE49-F238E27FC236}">
                <a16:creationId xmlns:a16="http://schemas.microsoft.com/office/drawing/2014/main" xmlns="" id="{307037F4-7608-173A-9471-CC14B7AAF11A}"/>
              </a:ext>
            </a:extLst>
          </p:cNvPr>
          <p:cNvSpPr>
            <a:spLocks noGrp="1"/>
          </p:cNvSpPr>
          <p:nvPr>
            <p:ph idx="1"/>
          </p:nvPr>
        </p:nvSpPr>
        <p:spPr>
          <a:xfrm>
            <a:off x="0" y="2189035"/>
            <a:ext cx="6118167" cy="4668965"/>
          </a:xfrm>
        </p:spPr>
        <p:txBody>
          <a:bodyPr>
            <a:normAutofit/>
          </a:bodyPr>
          <a:lstStyle/>
          <a:p>
            <a:pPr algn="just">
              <a:buFont typeface="Arial" panose="020B0604020202020204" pitchFamily="34" charset="0"/>
              <a:buChar char="•"/>
            </a:pPr>
            <a:r>
              <a:rPr lang="es-MX" sz="3200" dirty="0">
                <a:solidFill>
                  <a:srgbClr val="040404"/>
                </a:solidFill>
                <a:latin typeface="Calibri Light" panose="020F0302020204030204" pitchFamily="34" charset="0"/>
                <a:cs typeface="Calibri Light" panose="020F0302020204030204" pitchFamily="34" charset="0"/>
              </a:rPr>
              <a:t>Otorgar oportunidades económicas en el mercado de servicios de alimentación dentro de las concesiones estatales, dando acceso a los comedores populares y ollas comunes a través de la conformación empresarial como fuente de emprendimiento</a:t>
            </a:r>
            <a:r>
              <a:rPr lang="en-GB" sz="3200" dirty="0">
                <a:solidFill>
                  <a:srgbClr val="040404"/>
                </a:solidFill>
                <a:latin typeface="Calibri Light" panose="020F0302020204030204" pitchFamily="34" charset="0"/>
                <a:cs typeface="Calibri Light" panose="020F0302020204030204" pitchFamily="34" charset="0"/>
              </a:rPr>
              <a:t>.</a:t>
            </a:r>
          </a:p>
        </p:txBody>
      </p:sp>
      <p:pic>
        <p:nvPicPr>
          <p:cNvPr id="2050" name="Picture 2" descr="Congreso aprueba ley para fortalecimiento de comedores populares y ollas  comunes - Comunicaciones » Comunicaciones">
            <a:extLst>
              <a:ext uri="{FF2B5EF4-FFF2-40B4-BE49-F238E27FC236}">
                <a16:creationId xmlns:a16="http://schemas.microsoft.com/office/drawing/2014/main" xmlns="" id="{48295D58-D396-4B90-B2B7-BC36BA6FC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059" y="2319942"/>
            <a:ext cx="3229820" cy="2168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40 % de usuarios de comedores populares sufren obesidad abdominal |  INSTITUTO NACIONAL DE SALUD">
            <a:extLst>
              <a:ext uri="{FF2B5EF4-FFF2-40B4-BE49-F238E27FC236}">
                <a16:creationId xmlns:a16="http://schemas.microsoft.com/office/drawing/2014/main" xmlns="" id="{552DE39B-951E-48D3-89DC-58AA7EFD4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676" y="4241481"/>
            <a:ext cx="3406635" cy="2062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1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Ámbito de Aplicación(art. 3)</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436325" y="2172410"/>
            <a:ext cx="5199703" cy="4423212"/>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just">
              <a:buNone/>
            </a:pPr>
            <a:r>
              <a:rPr lang="es-ES" sz="4400" dirty="0">
                <a:solidFill>
                  <a:srgbClr val="040404"/>
                </a:solidFill>
                <a:latin typeface="Calibri Light" panose="020F0302020204030204" pitchFamily="34" charset="0"/>
                <a:cs typeface="Calibri Light" panose="020F0302020204030204" pitchFamily="34" charset="0"/>
              </a:rPr>
              <a:t>Se aplica a las unidades de emprendimiento y centros de atención, que se encuentren dentro del registro de Organizaciones Sociales de Base, de conformidad a la Ley N° 31458.</a:t>
            </a:r>
            <a:endParaRPr lang="en-GB" sz="4400" dirty="0">
              <a:solidFill>
                <a:srgbClr val="040404"/>
              </a:solidFill>
              <a:latin typeface="Calibri Light" panose="020F0302020204030204" pitchFamily="34" charset="0"/>
              <a:cs typeface="Calibri Light" panose="020F0302020204030204" pitchFamily="34" charset="0"/>
            </a:endParaRPr>
          </a:p>
        </p:txBody>
      </p:sp>
      <p:pic>
        <p:nvPicPr>
          <p:cNvPr id="3" name="Picture 2" descr="IMPORTANCIA DEL REGISTRO DE LAS ORGANIZACIONES SOCIALES - ppt descargar">
            <a:extLst>
              <a:ext uri="{FF2B5EF4-FFF2-40B4-BE49-F238E27FC236}">
                <a16:creationId xmlns:a16="http://schemas.microsoft.com/office/drawing/2014/main" xmlns="" id="{DBA576F3-C245-472A-B1FD-D5B18F9DD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38" t="41213" r="5515" b="33817"/>
          <a:stretch/>
        </p:blipFill>
        <p:spPr bwMode="auto">
          <a:xfrm>
            <a:off x="7481456" y="2211185"/>
            <a:ext cx="4339242" cy="4123113"/>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a la derecha 3">
            <a:extLst>
              <a:ext uri="{FF2B5EF4-FFF2-40B4-BE49-F238E27FC236}">
                <a16:creationId xmlns:a16="http://schemas.microsoft.com/office/drawing/2014/main" xmlns="" id="{A28D6283-8AA5-4CBA-B8E2-1B6B9EF5A699}"/>
              </a:ext>
            </a:extLst>
          </p:cNvPr>
          <p:cNvSpPr/>
          <p:nvPr/>
        </p:nvSpPr>
        <p:spPr>
          <a:xfrm>
            <a:off x="5935287" y="3790604"/>
            <a:ext cx="1446415"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9738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Beneficiarios(art. 4)</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6388237" y="2105909"/>
            <a:ext cx="5199703" cy="442321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just">
              <a:buNone/>
            </a:pPr>
            <a:r>
              <a:rPr lang="es-ES" sz="4400" dirty="0">
                <a:solidFill>
                  <a:srgbClr val="040404"/>
                </a:solidFill>
                <a:latin typeface="Calibri Light" panose="020F0302020204030204" pitchFamily="34" charset="0"/>
                <a:cs typeface="Calibri Light" panose="020F0302020204030204" pitchFamily="34" charset="0"/>
              </a:rPr>
              <a:t>Todos los comedores populares y ollas comunes debidamente inscritas en SUNARP.</a:t>
            </a:r>
            <a:endParaRPr lang="en-GB" sz="4400" dirty="0">
              <a:solidFill>
                <a:srgbClr val="040404"/>
              </a:solidFill>
              <a:latin typeface="Calibri Light" panose="020F0302020204030204" pitchFamily="34" charset="0"/>
              <a:cs typeface="Calibri Light" panose="020F0302020204030204" pitchFamily="34" charset="0"/>
            </a:endParaRPr>
          </a:p>
        </p:txBody>
      </p:sp>
      <p:pic>
        <p:nvPicPr>
          <p:cNvPr id="3" name="Picture 2" descr="SUNARP | Organizaciones Sociales de Base se inscriben en 'Sunarp en tu  Pueblo'">
            <a:extLst>
              <a:ext uri="{FF2B5EF4-FFF2-40B4-BE49-F238E27FC236}">
                <a16:creationId xmlns:a16="http://schemas.microsoft.com/office/drawing/2014/main" xmlns="" id="{F330ABAE-A9B8-4AC3-994B-45E9ECBB2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55" y="2374668"/>
            <a:ext cx="5272694" cy="3810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738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a:xfrm>
            <a:off x="627120" y="679945"/>
            <a:ext cx="10571998" cy="970450"/>
          </a:xfrm>
        </p:spPr>
        <p:txBody>
          <a:bodyPr/>
          <a:lstStyle/>
          <a:p>
            <a:r>
              <a:rPr lang="es-PE" dirty="0"/>
              <a:t>DISPOSICIONES COMPLEMENTARIAS FINALES</a:t>
            </a:r>
          </a:p>
        </p:txBody>
      </p:sp>
      <p:sp>
        <p:nvSpPr>
          <p:cNvPr id="5" name="Content Placeholder 2">
            <a:extLst>
              <a:ext uri="{FF2B5EF4-FFF2-40B4-BE49-F238E27FC236}">
                <a16:creationId xmlns:a16="http://schemas.microsoft.com/office/drawing/2014/main" xmlns="" id="{7376D08C-ABD0-461F-B507-A6B540AC7F6D}"/>
              </a:ext>
            </a:extLst>
          </p:cNvPr>
          <p:cNvSpPr txBox="1">
            <a:spLocks/>
          </p:cNvSpPr>
          <p:nvPr/>
        </p:nvSpPr>
        <p:spPr>
          <a:xfrm>
            <a:off x="399011" y="2128059"/>
            <a:ext cx="11238807" cy="460056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just">
              <a:buNone/>
            </a:pPr>
            <a:r>
              <a:rPr lang="es-ES" sz="3600" dirty="0">
                <a:solidFill>
                  <a:schemeClr val="accent1"/>
                </a:solidFill>
                <a:latin typeface="Calibri Light" panose="020F0302020204030204" pitchFamily="34" charset="0"/>
                <a:cs typeface="Calibri Light" panose="020F0302020204030204" pitchFamily="34" charset="0"/>
              </a:rPr>
              <a:t>PRIMERA. – Vigencia</a:t>
            </a:r>
          </a:p>
          <a:p>
            <a:pPr marL="0" indent="0" algn="just">
              <a:buNone/>
            </a:pPr>
            <a:r>
              <a:rPr lang="es-ES" sz="3600" dirty="0">
                <a:solidFill>
                  <a:srgbClr val="040404"/>
                </a:solidFill>
                <a:latin typeface="Calibri Light" panose="020F0302020204030204" pitchFamily="34" charset="0"/>
                <a:cs typeface="Calibri Light" panose="020F0302020204030204" pitchFamily="34" charset="0"/>
              </a:rPr>
              <a:t>Al día siguiente de su publicación en el Diario Oficial El Peruano.</a:t>
            </a:r>
            <a:endParaRPr lang="es-ES" sz="3600" dirty="0">
              <a:solidFill>
                <a:schemeClr val="accent1"/>
              </a:solidFill>
              <a:latin typeface="Calibri Light" panose="020F0302020204030204" pitchFamily="34" charset="0"/>
              <a:cs typeface="Calibri Light" panose="020F0302020204030204" pitchFamily="34" charset="0"/>
            </a:endParaRPr>
          </a:p>
          <a:p>
            <a:pPr marL="0" indent="0" algn="just">
              <a:buNone/>
            </a:pPr>
            <a:r>
              <a:rPr lang="es-ES" sz="3600" dirty="0">
                <a:solidFill>
                  <a:schemeClr val="accent1"/>
                </a:solidFill>
                <a:latin typeface="Calibri Light" panose="020F0302020204030204" pitchFamily="34" charset="0"/>
                <a:cs typeface="Calibri Light" panose="020F0302020204030204" pitchFamily="34" charset="0"/>
              </a:rPr>
              <a:t>SEGUNDA. - Registro Nacional de Proveedor </a:t>
            </a:r>
          </a:p>
          <a:p>
            <a:pPr marL="0" indent="0" algn="just">
              <a:buNone/>
            </a:pPr>
            <a:r>
              <a:rPr lang="es-ES" sz="3600" dirty="0">
                <a:solidFill>
                  <a:srgbClr val="040404"/>
                </a:solidFill>
                <a:latin typeface="Calibri Light" panose="020F0302020204030204" pitchFamily="34" charset="0"/>
                <a:cs typeface="Calibri Light" panose="020F0302020204030204" pitchFamily="34" charset="0"/>
              </a:rPr>
              <a:t>El MEF junto con el OSCE, otorgaran por única vez y de forma gratuita el Registro Nacional de Proveedores a los comedores populares y ollas comunes.</a:t>
            </a:r>
            <a:endParaRPr lang="en-GB" sz="3600" dirty="0">
              <a:solidFill>
                <a:srgbClr val="040404"/>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8937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681BBED-01B7-1186-5CC1-6B06FE66BB62}"/>
              </a:ext>
            </a:extLst>
          </p:cNvPr>
          <p:cNvSpPr>
            <a:spLocks noGrp="1"/>
          </p:cNvSpPr>
          <p:nvPr>
            <p:ph type="title"/>
          </p:nvPr>
        </p:nvSpPr>
        <p:spPr>
          <a:xfrm>
            <a:off x="1917622" y="1538343"/>
            <a:ext cx="8356755" cy="1468800"/>
          </a:xfrm>
        </p:spPr>
        <p:txBody>
          <a:bodyPr/>
          <a:lstStyle/>
          <a:p>
            <a:r>
              <a:rPr lang="es-419" dirty="0"/>
              <a:t>EXPOSICIÓN DE MOTIVOS</a:t>
            </a:r>
            <a:endParaRPr lang="en-GB" dirty="0"/>
          </a:p>
        </p:txBody>
      </p:sp>
    </p:spTree>
    <p:extLst>
      <p:ext uri="{BB962C8B-B14F-4D97-AF65-F5344CB8AC3E}">
        <p14:creationId xmlns:p14="http://schemas.microsoft.com/office/powerpoint/2010/main" val="10955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EXPOSICIÓN DE MOTIVOS</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253446" y="2255538"/>
            <a:ext cx="5465710" cy="4423212"/>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just">
              <a:buNone/>
            </a:pPr>
            <a:r>
              <a:rPr lang="es-MX" sz="3000" dirty="0">
                <a:solidFill>
                  <a:schemeClr val="accent1"/>
                </a:solidFill>
                <a:latin typeface="Calibri Light" panose="020F0302020204030204" pitchFamily="34" charset="0"/>
                <a:cs typeface="Calibri Light" panose="020F0302020204030204" pitchFamily="34" charset="0"/>
              </a:rPr>
              <a:t>ANTECEDENTES</a:t>
            </a:r>
          </a:p>
          <a:p>
            <a:pPr algn="just">
              <a:buFont typeface="Arial" panose="020B0604020202020204" pitchFamily="34" charset="0"/>
              <a:buChar char="•"/>
            </a:pPr>
            <a:r>
              <a:rPr lang="es-MX" sz="3000" dirty="0">
                <a:solidFill>
                  <a:schemeClr val="bg1"/>
                </a:solidFill>
                <a:latin typeface="Calibri Light" panose="020F0302020204030204" pitchFamily="34" charset="0"/>
                <a:cs typeface="Calibri Light" panose="020F0302020204030204" pitchFamily="34" charset="0"/>
              </a:rPr>
              <a:t>Los comedores populares y ollas comunes tienen sus antecedentes, en las iniciativas ciudadanas de apoyo alimentario que surgieron en las décadas de los 60’s y 70’s, como una estrategia de supervivencia comunitaria.</a:t>
            </a:r>
            <a:endParaRPr lang="es-ES" sz="3000" dirty="0">
              <a:solidFill>
                <a:schemeClr val="bg1"/>
              </a:solidFill>
              <a:latin typeface="Calibri Light" panose="020F0302020204030204" pitchFamily="34" charset="0"/>
              <a:cs typeface="Calibri Light" panose="020F0302020204030204" pitchFamily="34" charset="0"/>
            </a:endParaRPr>
          </a:p>
        </p:txBody>
      </p:sp>
      <p:pic>
        <p:nvPicPr>
          <p:cNvPr id="5122" name="Picture 2" descr="Los comedores populares: participación y solidaridad - Archivo Fotográfico">
            <a:extLst>
              <a:ext uri="{FF2B5EF4-FFF2-40B4-BE49-F238E27FC236}">
                <a16:creationId xmlns:a16="http://schemas.microsoft.com/office/drawing/2014/main" xmlns="" id="{F4C30DD2-6A9A-4E42-9C02-D70289301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668" y="2211186"/>
            <a:ext cx="5897815" cy="430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530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2ECBFD-9F40-9F74-759B-90FC7C95430A}"/>
              </a:ext>
            </a:extLst>
          </p:cNvPr>
          <p:cNvSpPr>
            <a:spLocks noGrp="1"/>
          </p:cNvSpPr>
          <p:nvPr>
            <p:ph type="title"/>
          </p:nvPr>
        </p:nvSpPr>
        <p:spPr/>
        <p:txBody>
          <a:bodyPr/>
          <a:lstStyle/>
          <a:p>
            <a:r>
              <a:rPr lang="es-PE" dirty="0"/>
              <a:t>EXPOSICIÓN DE MOTIVOS</a:t>
            </a:r>
          </a:p>
        </p:txBody>
      </p:sp>
      <p:sp>
        <p:nvSpPr>
          <p:cNvPr id="6" name="Content Placeholder 2">
            <a:extLst>
              <a:ext uri="{FF2B5EF4-FFF2-40B4-BE49-F238E27FC236}">
                <a16:creationId xmlns:a16="http://schemas.microsoft.com/office/drawing/2014/main" xmlns="" id="{7F7C15EC-11CF-4F18-B890-0E3303DC385B}"/>
              </a:ext>
            </a:extLst>
          </p:cNvPr>
          <p:cNvSpPr txBox="1">
            <a:spLocks/>
          </p:cNvSpPr>
          <p:nvPr/>
        </p:nvSpPr>
        <p:spPr>
          <a:xfrm>
            <a:off x="-1" y="2177935"/>
            <a:ext cx="6483927" cy="4530436"/>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just">
              <a:buFont typeface="Arial" panose="020B0604020202020204" pitchFamily="34" charset="0"/>
              <a:buChar char="•"/>
            </a:pPr>
            <a:endParaRPr lang="es-MX" sz="3200" dirty="0">
              <a:solidFill>
                <a:schemeClr val="bg1"/>
              </a:solidFill>
              <a:latin typeface="Calibri Light" panose="020F0302020204030204" pitchFamily="34" charset="0"/>
              <a:cs typeface="Calibri Light" panose="020F0302020204030204" pitchFamily="34" charset="0"/>
            </a:endParaRPr>
          </a:p>
          <a:p>
            <a:pPr algn="just">
              <a:buFont typeface="Arial" panose="020B0604020202020204" pitchFamily="34" charset="0"/>
              <a:buChar char="•"/>
            </a:pPr>
            <a:r>
              <a:rPr lang="es-MX" sz="3200" dirty="0">
                <a:solidFill>
                  <a:schemeClr val="bg1"/>
                </a:solidFill>
                <a:latin typeface="Calibri Light" panose="020F0302020204030204" pitchFamily="34" charset="0"/>
                <a:cs typeface="Calibri Light" panose="020F0302020204030204" pitchFamily="34" charset="0"/>
              </a:rPr>
              <a:t>Esta estrategia comunitaria, se fue popularizando, teniendo apoyo del Estado y de instituciones privadas, quienes realizaban diversos tipos de donativos. Asimismo, se constituyó como un canal importante de distribución de alimentos entre los ciudadanos de bajos recursos económicos</a:t>
            </a:r>
          </a:p>
          <a:p>
            <a:pPr algn="just">
              <a:buFont typeface="Arial" panose="020B0604020202020204" pitchFamily="34" charset="0"/>
              <a:buChar char="•"/>
            </a:pPr>
            <a:endParaRPr lang="es-MX" sz="3200" dirty="0">
              <a:solidFill>
                <a:schemeClr val="bg1"/>
              </a:solidFill>
              <a:latin typeface="Calibri Light" panose="020F0302020204030204" pitchFamily="34" charset="0"/>
              <a:cs typeface="Calibri Light" panose="020F0302020204030204" pitchFamily="34" charset="0"/>
            </a:endParaRPr>
          </a:p>
        </p:txBody>
      </p:sp>
      <p:pic>
        <p:nvPicPr>
          <p:cNvPr id="6146" name="Picture 2" descr="MPT lleva 26 toneladas de alimentos a 118 comedores populares de Trujillo">
            <a:extLst>
              <a:ext uri="{FF2B5EF4-FFF2-40B4-BE49-F238E27FC236}">
                <a16:creationId xmlns:a16="http://schemas.microsoft.com/office/drawing/2014/main" xmlns="" id="{8BB92CFD-0B3A-4177-8DED-B5E4807E1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338" y="2270326"/>
            <a:ext cx="4963738" cy="389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2185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Personalizado 1">
      <a:dk1>
        <a:sysClr val="windowText" lastClr="000000"/>
      </a:dk1>
      <a:lt1>
        <a:sysClr val="window" lastClr="FFFFFF"/>
      </a:lt1>
      <a:dk2>
        <a:srgbClr val="505046"/>
      </a:dk2>
      <a:lt2>
        <a:srgbClr val="EEECE1"/>
      </a:lt2>
      <a:accent1>
        <a:srgbClr val="00B0F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TotalTime>
  <Words>808</Words>
  <Application>Microsoft Office PowerPoint</Application>
  <PresentationFormat>Panorámica</PresentationFormat>
  <Paragraphs>68</Paragraphs>
  <Slides>17</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Bahnschrift</vt:lpstr>
      <vt:lpstr>Calibri</vt:lpstr>
      <vt:lpstr>Calibri Light</vt:lpstr>
      <vt:lpstr>Wingdings 2</vt:lpstr>
      <vt:lpstr>Quotable</vt:lpstr>
      <vt:lpstr>LEY QUE IMPULSA LA ACTIVIDAD EMPRESARIAL COMO FUENTE DE EMPRENDIMIENTO DE LOS COMEDORES POPULARES Y OLLAS COMUNES EN LAS CONCESIONES ALIMENTARIAS ESTATALES</vt:lpstr>
      <vt:lpstr>Objeto de la Ley (art. 1)</vt:lpstr>
      <vt:lpstr>Finalidad(art. 2)</vt:lpstr>
      <vt:lpstr>Ámbito de Aplicación(art. 3)</vt:lpstr>
      <vt:lpstr>Beneficiarios(art. 4)</vt:lpstr>
      <vt:lpstr>DISPOSICIONES COMPLEMENTARIAS FINALES</vt:lpstr>
      <vt:lpstr>EXPOSICIÓN DE MOTIVOS</vt:lpstr>
      <vt:lpstr>EXPOSICIÓN DE MOTIVOS</vt:lpstr>
      <vt:lpstr>EXPOSICIÓN DE MOTIVOS</vt:lpstr>
      <vt:lpstr>EXPOSICIÓN DE MOTIVOS</vt:lpstr>
      <vt:lpstr>PROBLEMÁTICA DE LOS COMEDORES POPULARES Y OLLAS COMUNES</vt:lpstr>
      <vt:lpstr>NECESIDAD DE DAR SOLUCIÓN A DICHA PROBLEMÁTICA</vt:lpstr>
      <vt:lpstr>PROPUESTA DE SOLUCIÓN</vt:lpstr>
      <vt:lpstr>EFECTOS DE LA VIGENCIA DE LA NORMA SOBRE LA LEGISLACIÓN NACIONAL</vt:lpstr>
      <vt:lpstr>ANÁLISIS COSTO-BENEFICIO</vt:lpstr>
      <vt:lpstr>VINCULACIÓN CON EL ACUERDO NACIONAL</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Ley N° 0222/2021-CR LEY QUE FORTALECE Y DESCENTRALIZA EL PROGRAMA DE RESIDENTADO MÉDICO EN LOS HOSPITALES PÚBLICOS DEL PERÚ</dc:title>
  <dc:creator>Pierre Leroy Valderrama Ugarte</dc:creator>
  <cp:lastModifiedBy>Koning Furlong Soto</cp:lastModifiedBy>
  <cp:revision>103</cp:revision>
  <cp:lastPrinted>2023-02-01T15:01:29Z</cp:lastPrinted>
  <dcterms:created xsi:type="dcterms:W3CDTF">2022-12-13T15:28:56Z</dcterms:created>
  <dcterms:modified xsi:type="dcterms:W3CDTF">2023-03-29T16:22:01Z</dcterms:modified>
</cp:coreProperties>
</file>