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9"/>
  </p:notesMasterIdLst>
  <p:handoutMasterIdLst>
    <p:handoutMasterId r:id="rId10"/>
  </p:handoutMasterIdLst>
  <p:sldIdLst>
    <p:sldId id="256" r:id="rId2"/>
    <p:sldId id="292" r:id="rId3"/>
    <p:sldId id="294" r:id="rId4"/>
    <p:sldId id="295" r:id="rId5"/>
    <p:sldId id="296" r:id="rId6"/>
    <p:sldId id="297" r:id="rId7"/>
    <p:sldId id="298" r:id="rId8"/>
  </p:sldIdLst>
  <p:sldSz cx="12192000" cy="6858000"/>
  <p:notesSz cx="6858000" cy="9926638"/>
  <p:defaultTextStyle>
    <a:defPPr rtl="0">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Le damos la bienvenida" id="{E75E278A-FF0E-49A4-B170-79828D63BBAD}">
          <p14:sldIdLst>
            <p14:sldId id="256"/>
          </p14:sldIdLst>
        </p14:section>
        <p14:section name="Diseñar, Transformación, Anotar, Trabajar en colaboración, Información" id="{B9B51309-D148-4332-87C2-07BE32FBCA3B}">
          <p14:sldIdLst>
            <p14:sldId id="292"/>
            <p14:sldId id="294"/>
            <p14:sldId id="295"/>
            <p14:sldId id="296"/>
            <p14:sldId id="297"/>
            <p14:sldId id="298"/>
          </p14:sldIdLst>
        </p14:section>
        <p14:section name="Más información" id="{2CC34DB2-6590-42C0-AD4B-A04C6060184E}">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Aut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4726"/>
    <a:srgbClr val="404040"/>
    <a:srgbClr val="FF9B45"/>
    <a:srgbClr val="DD462F"/>
    <a:srgbClr val="F8CFB6"/>
    <a:srgbClr val="F8CAB6"/>
    <a:srgbClr val="923922"/>
    <a:srgbClr val="F5F5F5"/>
    <a:srgbClr val="F2F2F2"/>
    <a:srgbClr val="D2B4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7" autoAdjust="0"/>
    <p:restoredTop sz="94241" autoAdjust="0"/>
  </p:normalViewPr>
  <p:slideViewPr>
    <p:cSldViewPr snapToGrid="0">
      <p:cViewPr varScale="1">
        <p:scale>
          <a:sx n="92" d="100"/>
          <a:sy n="92" d="100"/>
        </p:scale>
        <p:origin x="90" y="9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5" d="100"/>
          <a:sy n="85" d="100"/>
        </p:scale>
        <p:origin x="3864"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98056"/>
          </a:xfrm>
          <a:prstGeom prst="rect">
            <a:avLst/>
          </a:prstGeom>
        </p:spPr>
        <p:txBody>
          <a:bodyPr vert="horz" lIns="91440" tIns="45720" rIns="91440" bIns="45720" rtlCol="0"/>
          <a:lstStyle>
            <a:lvl1pPr algn="l">
              <a:defRPr sz="1200"/>
            </a:lvl1pPr>
          </a:lstStyle>
          <a:p>
            <a:pPr rtl="0"/>
            <a:endParaRPr lang="es-ES"/>
          </a:p>
        </p:txBody>
      </p:sp>
      <p:sp>
        <p:nvSpPr>
          <p:cNvPr id="3" name="Marcador de fecha 2"/>
          <p:cNvSpPr>
            <a:spLocks noGrp="1"/>
          </p:cNvSpPr>
          <p:nvPr>
            <p:ph type="dt" sz="quarter" idx="1"/>
          </p:nvPr>
        </p:nvSpPr>
        <p:spPr>
          <a:xfrm>
            <a:off x="3884613" y="0"/>
            <a:ext cx="2971800" cy="498056"/>
          </a:xfrm>
          <a:prstGeom prst="rect">
            <a:avLst/>
          </a:prstGeom>
        </p:spPr>
        <p:txBody>
          <a:bodyPr vert="horz" lIns="91440" tIns="45720" rIns="91440" bIns="45720" rtlCol="0"/>
          <a:lstStyle>
            <a:lvl1pPr algn="r">
              <a:defRPr sz="1200"/>
            </a:lvl1pPr>
          </a:lstStyle>
          <a:p>
            <a:pPr rtl="0"/>
            <a:fld id="{60B2B5E0-3F7C-4D27-B033-54169BBE3F5A}" type="datetime1">
              <a:rPr lang="es-ES" smtClean="0"/>
              <a:t>29/03/2023</a:t>
            </a:fld>
            <a:endParaRPr lang="es-ES" dirty="0"/>
          </a:p>
        </p:txBody>
      </p:sp>
      <p:sp>
        <p:nvSpPr>
          <p:cNvPr id="4" name="Marcador de pie de página 3"/>
          <p:cNvSpPr>
            <a:spLocks noGrp="1"/>
          </p:cNvSpPr>
          <p:nvPr>
            <p:ph type="ftr" sz="quarter" idx="2"/>
          </p:nvPr>
        </p:nvSpPr>
        <p:spPr>
          <a:xfrm>
            <a:off x="0" y="9428584"/>
            <a:ext cx="2971800" cy="498055"/>
          </a:xfrm>
          <a:prstGeom prst="rect">
            <a:avLst/>
          </a:prstGeom>
        </p:spPr>
        <p:txBody>
          <a:bodyPr vert="horz" lIns="91440" tIns="45720" rIns="91440" bIns="45720" rtlCol="0" anchor="b"/>
          <a:lstStyle>
            <a:lvl1pPr algn="l">
              <a:defRPr sz="1200"/>
            </a:lvl1pPr>
          </a:lstStyle>
          <a:p>
            <a:pPr rtl="0"/>
            <a:endParaRPr lang="es-ES"/>
          </a:p>
        </p:txBody>
      </p:sp>
      <p:sp>
        <p:nvSpPr>
          <p:cNvPr id="5" name="Marcador de número de diapositiva 4"/>
          <p:cNvSpPr>
            <a:spLocks noGrp="1"/>
          </p:cNvSpPr>
          <p:nvPr>
            <p:ph type="sldNum" sz="quarter" idx="3"/>
          </p:nvPr>
        </p:nvSpPr>
        <p:spPr>
          <a:xfrm>
            <a:off x="3884613" y="9428584"/>
            <a:ext cx="2971800" cy="498055"/>
          </a:xfrm>
          <a:prstGeom prst="rect">
            <a:avLst/>
          </a:prstGeom>
        </p:spPr>
        <p:txBody>
          <a:bodyPr vert="horz" lIns="91440" tIns="45720" rIns="91440" bIns="45720" rtlCol="0" anchor="b"/>
          <a:lstStyle>
            <a:lvl1pPr algn="r">
              <a:defRPr sz="1200"/>
            </a:lvl1pPr>
          </a:lstStyle>
          <a:p>
            <a:pPr rtl="0"/>
            <a:fld id="{9C679768-A2FC-4D08-91F6-8DCE6C566B36}" type="slidenum">
              <a:rPr lang="es-ES" smtClean="0"/>
              <a:t>‹Nº›</a:t>
            </a:fld>
            <a:endParaRPr lang="es-ES"/>
          </a:p>
        </p:txBody>
      </p:sp>
    </p:spTree>
    <p:extLst>
      <p:ext uri="{BB962C8B-B14F-4D97-AF65-F5344CB8AC3E}">
        <p14:creationId xmlns:p14="http://schemas.microsoft.com/office/powerpoint/2010/main" val="18302551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98056"/>
          </a:xfrm>
          <a:prstGeom prst="rect">
            <a:avLst/>
          </a:prstGeom>
        </p:spPr>
        <p:txBody>
          <a:bodyPr vert="horz" lIns="91440" tIns="45720" rIns="91440" bIns="45720" rtlCol="0"/>
          <a:lstStyle>
            <a:lvl1pPr algn="l">
              <a:defRPr sz="1200"/>
            </a:lvl1pPr>
          </a:lstStyle>
          <a:p>
            <a:pPr rtl="0"/>
            <a:endParaRPr lang="es-ES" noProof="0"/>
          </a:p>
        </p:txBody>
      </p:sp>
      <p:sp>
        <p:nvSpPr>
          <p:cNvPr id="3" name="Marcador de fecha 2"/>
          <p:cNvSpPr>
            <a:spLocks noGrp="1"/>
          </p:cNvSpPr>
          <p:nvPr>
            <p:ph type="dt" idx="1"/>
          </p:nvPr>
        </p:nvSpPr>
        <p:spPr>
          <a:xfrm>
            <a:off x="3884613" y="0"/>
            <a:ext cx="2971800" cy="498056"/>
          </a:xfrm>
          <a:prstGeom prst="rect">
            <a:avLst/>
          </a:prstGeom>
        </p:spPr>
        <p:txBody>
          <a:bodyPr vert="horz" lIns="91440" tIns="45720" rIns="91440" bIns="45720" rtlCol="0"/>
          <a:lstStyle>
            <a:lvl1pPr algn="r">
              <a:defRPr sz="1200"/>
            </a:lvl1pPr>
          </a:lstStyle>
          <a:p>
            <a:fld id="{277AE0AD-AC8A-40B7-A05F-83C08D0E80A3}" type="datetime1">
              <a:rPr lang="es-ES" smtClean="0"/>
              <a:pPr/>
              <a:t>29/03/2023</a:t>
            </a:fld>
            <a:endParaRPr lang="es-ES" dirty="0"/>
          </a:p>
        </p:txBody>
      </p:sp>
      <p:sp>
        <p:nvSpPr>
          <p:cNvPr id="4" name="Marcador de imagen de diapositiva 3"/>
          <p:cNvSpPr>
            <a:spLocks noGrp="1" noRot="1" noChangeAspect="1"/>
          </p:cNvSpPr>
          <p:nvPr>
            <p:ph type="sldImg" idx="2"/>
          </p:nvPr>
        </p:nvSpPr>
        <p:spPr>
          <a:xfrm>
            <a:off x="452438" y="1241425"/>
            <a:ext cx="5953125" cy="3349625"/>
          </a:xfrm>
          <a:prstGeom prst="rect">
            <a:avLst/>
          </a:prstGeom>
          <a:noFill/>
          <a:ln w="12700">
            <a:solidFill>
              <a:prstClr val="black"/>
            </a:solidFill>
          </a:ln>
        </p:spPr>
        <p:txBody>
          <a:bodyPr vert="horz" lIns="91440" tIns="45720" rIns="91440" bIns="45720" rtlCol="0" anchor="ctr"/>
          <a:lstStyle/>
          <a:p>
            <a:pPr rtl="0"/>
            <a:endParaRPr lang="es-ES" noProof="0"/>
          </a:p>
        </p:txBody>
      </p:sp>
      <p:sp>
        <p:nvSpPr>
          <p:cNvPr id="5" name="Marcador de notas 4"/>
          <p:cNvSpPr>
            <a:spLocks noGrp="1"/>
          </p:cNvSpPr>
          <p:nvPr>
            <p:ph type="body" sz="quarter" idx="3"/>
          </p:nvPr>
        </p:nvSpPr>
        <p:spPr>
          <a:xfrm>
            <a:off x="685800" y="4777194"/>
            <a:ext cx="5486400" cy="3908614"/>
          </a:xfrm>
          <a:prstGeom prst="rect">
            <a:avLst/>
          </a:prstGeom>
        </p:spPr>
        <p:txBody>
          <a:bodyPr vert="horz" lIns="91440" tIns="45720" rIns="91440" bIns="45720" rtlCol="0"/>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6" name="Marcador de pie de página 5"/>
          <p:cNvSpPr>
            <a:spLocks noGrp="1"/>
          </p:cNvSpPr>
          <p:nvPr>
            <p:ph type="ftr" sz="quarter" idx="4"/>
          </p:nvPr>
        </p:nvSpPr>
        <p:spPr>
          <a:xfrm>
            <a:off x="0" y="9428584"/>
            <a:ext cx="2971800" cy="498055"/>
          </a:xfrm>
          <a:prstGeom prst="rect">
            <a:avLst/>
          </a:prstGeom>
        </p:spPr>
        <p:txBody>
          <a:bodyPr vert="horz" lIns="91440" tIns="45720" rIns="91440" bIns="45720" rtlCol="0" anchor="b"/>
          <a:lstStyle>
            <a:lvl1pPr algn="l">
              <a:defRPr sz="1200"/>
            </a:lvl1pPr>
          </a:lstStyle>
          <a:p>
            <a:pPr rtl="0"/>
            <a:endParaRPr lang="es-ES" noProof="0"/>
          </a:p>
        </p:txBody>
      </p:sp>
      <p:sp>
        <p:nvSpPr>
          <p:cNvPr id="7" name="Marcador de número de diapositiva 6"/>
          <p:cNvSpPr>
            <a:spLocks noGrp="1"/>
          </p:cNvSpPr>
          <p:nvPr>
            <p:ph type="sldNum" sz="quarter" idx="5"/>
          </p:nvPr>
        </p:nvSpPr>
        <p:spPr>
          <a:xfrm>
            <a:off x="3884613" y="9428584"/>
            <a:ext cx="2971800" cy="498055"/>
          </a:xfrm>
          <a:prstGeom prst="rect">
            <a:avLst/>
          </a:prstGeom>
        </p:spPr>
        <p:txBody>
          <a:bodyPr vert="horz" lIns="91440" tIns="45720" rIns="91440" bIns="45720" rtlCol="0" anchor="b"/>
          <a:lstStyle>
            <a:lvl1pPr algn="r">
              <a:defRPr sz="1200"/>
            </a:lvl1pPr>
          </a:lstStyle>
          <a:p>
            <a:pPr rtl="0"/>
            <a:fld id="{DF61EA0F-A667-4B49-8422-0062BC55E249}" type="slidenum">
              <a:rPr lang="es-ES" noProof="0" smtClean="0"/>
              <a:t>‹Nº›</a:t>
            </a:fld>
            <a:endParaRPr lang="es-ES" noProof="0"/>
          </a:p>
        </p:txBody>
      </p:sp>
    </p:spTree>
    <p:extLst>
      <p:ext uri="{BB962C8B-B14F-4D97-AF65-F5344CB8AC3E}">
        <p14:creationId xmlns:p14="http://schemas.microsoft.com/office/powerpoint/2010/main" val="3381910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452438" y="1241425"/>
            <a:ext cx="5953125" cy="3349625"/>
          </a:xfrm>
        </p:spPr>
      </p:sp>
      <p:sp>
        <p:nvSpPr>
          <p:cNvPr id="3" name="Marcador de notas 2"/>
          <p:cNvSpPr>
            <a:spLocks noGrp="1"/>
          </p:cNvSpPr>
          <p:nvPr>
            <p:ph type="body" idx="1"/>
          </p:nvPr>
        </p:nvSpPr>
        <p:spPr/>
        <p:txBody>
          <a:bodyPr rtlCol="0"/>
          <a:lstStyle/>
          <a:p>
            <a:pPr rtl="0"/>
            <a:endParaRPr lang="es-ES" noProof="0" dirty="0"/>
          </a:p>
        </p:txBody>
      </p:sp>
      <p:sp>
        <p:nvSpPr>
          <p:cNvPr id="4" name="Marcador de número de diapositiva 3"/>
          <p:cNvSpPr>
            <a:spLocks noGrp="1"/>
          </p:cNvSpPr>
          <p:nvPr>
            <p:ph type="sldNum" sz="quarter" idx="10"/>
          </p:nvPr>
        </p:nvSpPr>
        <p:spPr/>
        <p:txBody>
          <a:bodyPr rtlCol="0"/>
          <a:lstStyle/>
          <a:p>
            <a:pPr rtl="0"/>
            <a:fld id="{DF61EA0F-A667-4B49-8422-0062BC55E249}" type="slidenum">
              <a:rPr lang="es-ES" smtClean="0"/>
              <a:t>1</a:t>
            </a:fld>
            <a:endParaRPr lang="es-ES"/>
          </a:p>
        </p:txBody>
      </p:sp>
    </p:spTree>
    <p:extLst>
      <p:ext uri="{BB962C8B-B14F-4D97-AF65-F5344CB8AC3E}">
        <p14:creationId xmlns:p14="http://schemas.microsoft.com/office/powerpoint/2010/main" val="10117698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7" name="Rectángulo 6"/>
          <p:cNvSpPr/>
          <p:nvPr userDrawn="1"/>
        </p:nvSpPr>
        <p:spPr bwMode="blackWhite">
          <a:xfrm>
            <a:off x="254950" y="262784"/>
            <a:ext cx="11682101" cy="6332433"/>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sz="1800" noProof="0"/>
          </a:p>
        </p:txBody>
      </p:sp>
      <p:sp>
        <p:nvSpPr>
          <p:cNvPr id="2" name="Título 1"/>
          <p:cNvSpPr>
            <a:spLocks noGrp="1"/>
          </p:cNvSpPr>
          <p:nvPr>
            <p:ph type="title"/>
          </p:nvPr>
        </p:nvSpPr>
        <p:spPr/>
        <p:txBody>
          <a:bodyPr rtlCol="0"/>
          <a:lstStyle/>
          <a:p>
            <a:pPr rtl="0"/>
            <a:r>
              <a:rPr lang="es-ES" noProof="0"/>
              <a:t>Haga clic para modificar el estilo de título del patrón</a:t>
            </a:r>
          </a:p>
        </p:txBody>
      </p:sp>
    </p:spTree>
    <p:extLst>
      <p:ext uri="{BB962C8B-B14F-4D97-AF65-F5344CB8AC3E}">
        <p14:creationId xmlns:p14="http://schemas.microsoft.com/office/powerpoint/2010/main" val="1718549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y contenido">
    <p:spTree>
      <p:nvGrpSpPr>
        <p:cNvPr id="1" name=""/>
        <p:cNvGrpSpPr/>
        <p:nvPr/>
      </p:nvGrpSpPr>
      <p:grpSpPr>
        <a:xfrm>
          <a:off x="0" y="0"/>
          <a:ext cx="0" cy="0"/>
          <a:chOff x="0" y="0"/>
          <a:chExt cx="0" cy="0"/>
        </a:xfrm>
      </p:grpSpPr>
      <p:sp>
        <p:nvSpPr>
          <p:cNvPr id="9" name="Rectángulo 8"/>
          <p:cNvSpPr/>
          <p:nvPr userDrawn="1"/>
        </p:nvSpPr>
        <p:spPr>
          <a:xfrm>
            <a:off x="256032" y="265176"/>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rtl="0"/>
            <a:endParaRPr lang="es-ES" sz="1800" noProof="0"/>
          </a:p>
        </p:txBody>
      </p:sp>
      <p:cxnSp>
        <p:nvCxnSpPr>
          <p:cNvPr id="12" name="Conector recto 11"/>
          <p:cNvCxnSpPr/>
          <p:nvPr userDrawn="1"/>
        </p:nvCxnSpPr>
        <p:spPr>
          <a:xfrm>
            <a:off x="604434" y="1196392"/>
            <a:ext cx="10983132"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sp>
        <p:nvSpPr>
          <p:cNvPr id="4" name="Título 3"/>
          <p:cNvSpPr>
            <a:spLocks noGrp="1"/>
          </p:cNvSpPr>
          <p:nvPr>
            <p:ph type="title"/>
          </p:nvPr>
        </p:nvSpPr>
        <p:spPr>
          <a:xfrm>
            <a:off x="521207" y="448056"/>
            <a:ext cx="6877119" cy="640080"/>
          </a:xfrm>
        </p:spPr>
        <p:txBody>
          <a:bodyPr rtlCol="0" anchor="b" anchorCtr="0">
            <a:normAutofit/>
          </a:bodyPr>
          <a:lstStyle>
            <a:lvl1pPr>
              <a:defRPr sz="2800">
                <a:solidFill>
                  <a:schemeClr val="bg2">
                    <a:lumMod val="25000"/>
                  </a:schemeClr>
                </a:solidFill>
              </a:defRPr>
            </a:lvl1pPr>
          </a:lstStyle>
          <a:p>
            <a:pPr rtl="0"/>
            <a:r>
              <a:rPr lang="es-ES" noProof="0"/>
              <a:t>Haga clic para modificar el estilo de título del patrón</a:t>
            </a:r>
          </a:p>
        </p:txBody>
      </p:sp>
      <p:sp>
        <p:nvSpPr>
          <p:cNvPr id="3" name="Marcador de contenido 2"/>
          <p:cNvSpPr>
            <a:spLocks noGrp="1"/>
          </p:cNvSpPr>
          <p:nvPr>
            <p:ph sz="quarter" idx="10"/>
          </p:nvPr>
        </p:nvSpPr>
        <p:spPr>
          <a:xfrm>
            <a:off x="539496" y="1435608"/>
            <a:ext cx="4416552" cy="3977640"/>
          </a:xfrm>
        </p:spPr>
        <p:txBody>
          <a:bodyPr vert="horz" lIns="91440" tIns="45720" rIns="91440" bIns="45720" rtlCol="0">
            <a:normAutofit/>
          </a:bodyPr>
          <a:lstStyle>
            <a:lvl1pPr>
              <a:defRPr lang="en-US" sz="1200" smtClean="0">
                <a:solidFill>
                  <a:schemeClr val="tx1">
                    <a:lumMod val="75000"/>
                    <a:lumOff val="25000"/>
                  </a:schemeClr>
                </a:solidFill>
              </a:defRPr>
            </a:lvl1pPr>
            <a:lvl2pPr>
              <a:defRPr lang="en-US" sz="1200" smtClean="0">
                <a:solidFill>
                  <a:schemeClr val="tx1">
                    <a:lumMod val="75000"/>
                    <a:lumOff val="25000"/>
                  </a:schemeClr>
                </a:solidFill>
              </a:defRPr>
            </a:lvl2pPr>
            <a:lvl3pPr>
              <a:defRPr lang="en-US" sz="1200" smtClean="0">
                <a:solidFill>
                  <a:schemeClr val="tx1">
                    <a:lumMod val="75000"/>
                    <a:lumOff val="25000"/>
                  </a:schemeClr>
                </a:solidFill>
              </a:defRPr>
            </a:lvl3pPr>
            <a:lvl4pPr>
              <a:defRPr lang="en-US" sz="1200" smtClean="0">
                <a:solidFill>
                  <a:schemeClr val="tx1">
                    <a:lumMod val="75000"/>
                    <a:lumOff val="25000"/>
                  </a:schemeClr>
                </a:solidFill>
              </a:defRPr>
            </a:lvl4pPr>
            <a:lvl5pPr>
              <a:defRPr lang="en-US" sz="1200">
                <a:solidFill>
                  <a:schemeClr val="tx1">
                    <a:lumMod val="75000"/>
                    <a:lumOff val="25000"/>
                  </a:schemeClr>
                </a:solidFill>
              </a:defRPr>
            </a:lvl5pPr>
          </a:lstStyle>
          <a:p>
            <a:pPr marL="0" lvl="0" indent="0" rtl="0">
              <a:lnSpc>
                <a:spcPct val="150000"/>
              </a:lnSpc>
              <a:spcBef>
                <a:spcPts val="1000"/>
              </a:spcBef>
              <a:spcAft>
                <a:spcPts val="1200"/>
              </a:spcAft>
              <a:buNone/>
            </a:pPr>
            <a:r>
              <a:rPr lang="es-ES" noProof="0"/>
              <a:t>Haga clic para modificar los estilos de texto del patrón</a:t>
            </a:r>
          </a:p>
          <a:p>
            <a:pPr marL="0" lvl="1" indent="0" rtl="0">
              <a:lnSpc>
                <a:spcPct val="150000"/>
              </a:lnSpc>
              <a:spcBef>
                <a:spcPts val="1000"/>
              </a:spcBef>
              <a:spcAft>
                <a:spcPts val="1200"/>
              </a:spcAft>
              <a:buNone/>
            </a:pPr>
            <a:r>
              <a:rPr lang="es-ES" noProof="0"/>
              <a:t>Segundo nivel</a:t>
            </a:r>
          </a:p>
          <a:p>
            <a:pPr marL="0" lvl="2" indent="0" rtl="0">
              <a:lnSpc>
                <a:spcPct val="150000"/>
              </a:lnSpc>
              <a:spcBef>
                <a:spcPts val="1000"/>
              </a:spcBef>
              <a:spcAft>
                <a:spcPts val="1200"/>
              </a:spcAft>
              <a:buNone/>
            </a:pPr>
            <a:r>
              <a:rPr lang="es-ES" noProof="0"/>
              <a:t>Tercer nivel</a:t>
            </a:r>
          </a:p>
          <a:p>
            <a:pPr marL="0" lvl="3" indent="0" rtl="0">
              <a:lnSpc>
                <a:spcPct val="150000"/>
              </a:lnSpc>
              <a:spcBef>
                <a:spcPts val="1000"/>
              </a:spcBef>
              <a:spcAft>
                <a:spcPts val="1200"/>
              </a:spcAft>
              <a:buNone/>
            </a:pPr>
            <a:r>
              <a:rPr lang="es-ES" noProof="0"/>
              <a:t>Cuarto nivel</a:t>
            </a:r>
          </a:p>
          <a:p>
            <a:pPr marL="0" lvl="4" indent="0" rtl="0">
              <a:lnSpc>
                <a:spcPct val="150000"/>
              </a:lnSpc>
              <a:spcBef>
                <a:spcPts val="1000"/>
              </a:spcBef>
              <a:spcAft>
                <a:spcPts val="1200"/>
              </a:spcAft>
              <a:buNone/>
            </a:pPr>
            <a:r>
              <a:rPr lang="es-ES" noProof="0"/>
              <a:t>Quinto nivel</a:t>
            </a:r>
          </a:p>
        </p:txBody>
      </p:sp>
      <p:sp>
        <p:nvSpPr>
          <p:cNvPr id="6" name="Marcador de fecha 3"/>
          <p:cNvSpPr>
            <a:spLocks noGrp="1"/>
          </p:cNvSpPr>
          <p:nvPr>
            <p:ph type="dt" sz="half" idx="2"/>
          </p:nvPr>
        </p:nvSpPr>
        <p:spPr>
          <a:xfrm>
            <a:off x="539496" y="6203952"/>
            <a:ext cx="3276600" cy="365125"/>
          </a:xfrm>
          <a:prstGeom prst="rect">
            <a:avLst/>
          </a:prstGeom>
        </p:spPr>
        <p:txBody>
          <a:bodyPr vert="horz" lIns="91440" tIns="45720" rIns="91440" bIns="45720" rtlCol="0" anchor="ctr"/>
          <a:lstStyle>
            <a:lvl1pPr algn="l">
              <a:defRPr sz="1200" baseline="0">
                <a:solidFill>
                  <a:schemeClr val="tx1">
                    <a:lumMod val="65000"/>
                    <a:lumOff val="35000"/>
                  </a:schemeClr>
                </a:solidFill>
              </a:defRPr>
            </a:lvl1pPr>
          </a:lstStyle>
          <a:p>
            <a:pPr rtl="0"/>
            <a:fld id="{7A7F30DA-8663-4794-8A66-1184A9F2D888}" type="datetime1">
              <a:rPr lang="es-ES" noProof="0" smtClean="0"/>
              <a:t>29/03/2023</a:t>
            </a:fld>
            <a:endParaRPr lang="es-ES" noProof="0"/>
          </a:p>
        </p:txBody>
      </p:sp>
      <p:sp>
        <p:nvSpPr>
          <p:cNvPr id="7" name="Marcador de pie de página 4"/>
          <p:cNvSpPr>
            <a:spLocks noGrp="1"/>
          </p:cNvSpPr>
          <p:nvPr>
            <p:ph type="ftr" sz="quarter" idx="3"/>
          </p:nvPr>
        </p:nvSpPr>
        <p:spPr>
          <a:xfrm>
            <a:off x="4648200" y="6203952"/>
            <a:ext cx="2895600" cy="365125"/>
          </a:xfrm>
          <a:prstGeom prst="rect">
            <a:avLst/>
          </a:prstGeom>
        </p:spPr>
        <p:txBody>
          <a:bodyPr vert="horz" lIns="91440" tIns="45720" rIns="91440" bIns="45720" rtlCol="0" anchor="ctr"/>
          <a:lstStyle>
            <a:lvl1pPr algn="ctr">
              <a:defRPr sz="1200" baseline="0">
                <a:solidFill>
                  <a:schemeClr val="tx1">
                    <a:lumMod val="65000"/>
                    <a:lumOff val="35000"/>
                  </a:schemeClr>
                </a:solidFill>
              </a:defRPr>
            </a:lvl1pPr>
          </a:lstStyle>
          <a:p>
            <a:pPr rtl="0"/>
            <a:endParaRPr lang="es-ES" noProof="0"/>
          </a:p>
        </p:txBody>
      </p:sp>
      <p:sp>
        <p:nvSpPr>
          <p:cNvPr id="8" name="Marcador de número de diapositiva 5"/>
          <p:cNvSpPr>
            <a:spLocks noGrp="1"/>
          </p:cNvSpPr>
          <p:nvPr>
            <p:ph type="sldNum" sz="quarter" idx="4"/>
          </p:nvPr>
        </p:nvSpPr>
        <p:spPr>
          <a:xfrm>
            <a:off x="8371926" y="6203952"/>
            <a:ext cx="3276600" cy="365125"/>
          </a:xfrm>
          <a:prstGeom prst="rect">
            <a:avLst/>
          </a:prstGeom>
        </p:spPr>
        <p:txBody>
          <a:bodyPr vert="horz" lIns="91440" tIns="45720" rIns="91440" bIns="45720" rtlCol="0" anchor="ctr"/>
          <a:lstStyle>
            <a:lvl1pPr algn="r">
              <a:defRPr sz="1200" baseline="0">
                <a:solidFill>
                  <a:schemeClr val="tx1">
                    <a:lumMod val="65000"/>
                    <a:lumOff val="35000"/>
                  </a:schemeClr>
                </a:solidFill>
              </a:defRPr>
            </a:lvl1pPr>
          </a:lstStyle>
          <a:p>
            <a:pPr rtl="0"/>
            <a:fld id="{9860EDB8-5305-433F-BE41-D7A86D811DB3}" type="slidenum">
              <a:rPr lang="es-ES" noProof="0" smtClean="0"/>
              <a:pPr rtl="0"/>
              <a:t>‹Nº›</a:t>
            </a:fld>
            <a:endParaRPr lang="es-ES" noProof="0"/>
          </a:p>
        </p:txBody>
      </p:sp>
    </p:spTree>
    <p:extLst>
      <p:ext uri="{BB962C8B-B14F-4D97-AF65-F5344CB8AC3E}">
        <p14:creationId xmlns:p14="http://schemas.microsoft.com/office/powerpoint/2010/main" val="2185836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Encabezado de sección">
    <p:spTree>
      <p:nvGrpSpPr>
        <p:cNvPr id="1" name=""/>
        <p:cNvGrpSpPr/>
        <p:nvPr/>
      </p:nvGrpSpPr>
      <p:grpSpPr>
        <a:xfrm>
          <a:off x="0" y="0"/>
          <a:ext cx="0" cy="0"/>
          <a:chOff x="0" y="0"/>
          <a:chExt cx="0" cy="0"/>
        </a:xfrm>
      </p:grpSpPr>
      <p:sp>
        <p:nvSpPr>
          <p:cNvPr id="9" name="Rectángulo 8"/>
          <p:cNvSpPr/>
          <p:nvPr userDrawn="1"/>
        </p:nvSpPr>
        <p:spPr>
          <a:xfrm>
            <a:off x="254951" y="262784"/>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sz="1800" noProof="0"/>
          </a:p>
        </p:txBody>
      </p:sp>
      <p:sp>
        <p:nvSpPr>
          <p:cNvPr id="10" name="Rectángulo 9"/>
          <p:cNvSpPr/>
          <p:nvPr userDrawn="1"/>
        </p:nvSpPr>
        <p:spPr bwMode="blackWhite">
          <a:xfrm>
            <a:off x="254950" y="262784"/>
            <a:ext cx="11682101" cy="2072643"/>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sz="1800" noProof="0"/>
          </a:p>
        </p:txBody>
      </p:sp>
      <p:sp>
        <p:nvSpPr>
          <p:cNvPr id="2" name="Título 1"/>
          <p:cNvSpPr>
            <a:spLocks noGrp="1"/>
          </p:cNvSpPr>
          <p:nvPr>
            <p:ph type="title"/>
          </p:nvPr>
        </p:nvSpPr>
        <p:spPr>
          <a:xfrm>
            <a:off x="521208" y="1536192"/>
            <a:ext cx="6876288" cy="640080"/>
          </a:xfrm>
        </p:spPr>
        <p:txBody>
          <a:bodyPr rtlCol="0">
            <a:normAutofit/>
          </a:bodyPr>
          <a:lstStyle>
            <a:lvl1pPr>
              <a:defRPr sz="3600">
                <a:solidFill>
                  <a:schemeClr val="bg1"/>
                </a:solidFill>
              </a:defRPr>
            </a:lvl1pPr>
          </a:lstStyle>
          <a:p>
            <a:pPr rtl="0"/>
            <a:r>
              <a:rPr lang="es-ES" noProof="0"/>
              <a:t>Haga clic para modificar el estilo de título del patrón</a:t>
            </a:r>
          </a:p>
        </p:txBody>
      </p:sp>
      <p:sp>
        <p:nvSpPr>
          <p:cNvPr id="7" name="Marcador de contenido 6"/>
          <p:cNvSpPr>
            <a:spLocks noGrp="1"/>
          </p:cNvSpPr>
          <p:nvPr>
            <p:ph sz="quarter" idx="13"/>
          </p:nvPr>
        </p:nvSpPr>
        <p:spPr>
          <a:xfrm>
            <a:off x="539496" y="2560320"/>
            <a:ext cx="9445752" cy="3977640"/>
          </a:xfrm>
        </p:spPr>
        <p:txBody>
          <a:bodyPr vert="horz" lIns="91440" tIns="45720" rIns="91440" bIns="45720" rtlCol="0">
            <a:normAutofit/>
          </a:bodyPr>
          <a:lstStyle>
            <a:lvl1pPr>
              <a:defRPr lang="en-US" sz="2400" smtClean="0">
                <a:solidFill>
                  <a:schemeClr val="tx1">
                    <a:lumMod val="75000"/>
                    <a:lumOff val="25000"/>
                  </a:schemeClr>
                </a:solidFill>
                <a:latin typeface="+mj-lt"/>
              </a:defRPr>
            </a:lvl1pPr>
            <a:lvl2pPr>
              <a:defRPr lang="en-US" sz="1200" dirty="0" smtClean="0">
                <a:solidFill>
                  <a:schemeClr val="tx1">
                    <a:lumMod val="75000"/>
                    <a:lumOff val="25000"/>
                  </a:schemeClr>
                </a:solidFill>
              </a:defRPr>
            </a:lvl2pPr>
            <a:lvl3pPr>
              <a:defRPr lang="en-US" sz="1200" dirty="0" smtClean="0">
                <a:solidFill>
                  <a:schemeClr val="tx1">
                    <a:lumMod val="75000"/>
                    <a:lumOff val="25000"/>
                  </a:schemeClr>
                </a:solidFill>
              </a:defRPr>
            </a:lvl3pPr>
            <a:lvl4pPr>
              <a:defRPr lang="en-US" sz="1200" dirty="0" smtClean="0">
                <a:solidFill>
                  <a:schemeClr val="tx1">
                    <a:lumMod val="75000"/>
                    <a:lumOff val="25000"/>
                  </a:schemeClr>
                </a:solidFill>
              </a:defRPr>
            </a:lvl4pPr>
            <a:lvl5pPr>
              <a:defRPr lang="en-US" sz="1200" dirty="0">
                <a:solidFill>
                  <a:schemeClr val="tx1">
                    <a:lumMod val="75000"/>
                    <a:lumOff val="25000"/>
                  </a:schemeClr>
                </a:solidFill>
              </a:defRPr>
            </a:lvl5pPr>
          </a:lstStyle>
          <a:p>
            <a:pPr marL="0" lvl="0" indent="0" rtl="0">
              <a:lnSpc>
                <a:spcPct val="150000"/>
              </a:lnSpc>
              <a:spcBef>
                <a:spcPts val="1000"/>
              </a:spcBef>
              <a:spcAft>
                <a:spcPts val="1200"/>
              </a:spcAft>
              <a:buNone/>
            </a:pPr>
            <a:r>
              <a:rPr lang="es-ES" noProof="0"/>
              <a:t>Haga clic para modificar los estilos de texto del patrón</a:t>
            </a:r>
          </a:p>
          <a:p>
            <a:pPr marL="0" lvl="1" indent="0" rtl="0">
              <a:lnSpc>
                <a:spcPct val="150000"/>
              </a:lnSpc>
              <a:spcBef>
                <a:spcPts val="1000"/>
              </a:spcBef>
              <a:spcAft>
                <a:spcPts val="1200"/>
              </a:spcAft>
              <a:buNone/>
            </a:pPr>
            <a:r>
              <a:rPr lang="es-ES" noProof="0"/>
              <a:t>Segundo nivel</a:t>
            </a:r>
          </a:p>
          <a:p>
            <a:pPr marL="0" lvl="2" indent="0" rtl="0">
              <a:lnSpc>
                <a:spcPct val="150000"/>
              </a:lnSpc>
              <a:spcBef>
                <a:spcPts val="1000"/>
              </a:spcBef>
              <a:spcAft>
                <a:spcPts val="1200"/>
              </a:spcAft>
              <a:buNone/>
            </a:pPr>
            <a:r>
              <a:rPr lang="es-ES" noProof="0"/>
              <a:t>Tercer nivel</a:t>
            </a:r>
          </a:p>
          <a:p>
            <a:pPr marL="0" lvl="3" indent="0" rtl="0">
              <a:lnSpc>
                <a:spcPct val="150000"/>
              </a:lnSpc>
              <a:spcBef>
                <a:spcPts val="1000"/>
              </a:spcBef>
              <a:spcAft>
                <a:spcPts val="1200"/>
              </a:spcAft>
              <a:buNone/>
            </a:pPr>
            <a:r>
              <a:rPr lang="es-ES" noProof="0"/>
              <a:t>Cuarto nivel</a:t>
            </a:r>
          </a:p>
          <a:p>
            <a:pPr marL="0" lvl="4" indent="0" rtl="0">
              <a:lnSpc>
                <a:spcPct val="150000"/>
              </a:lnSpc>
              <a:spcBef>
                <a:spcPts val="1000"/>
              </a:spcBef>
              <a:spcAft>
                <a:spcPts val="1200"/>
              </a:spcAft>
              <a:buNone/>
            </a:pPr>
            <a:r>
              <a:rPr lang="es-ES" noProof="0"/>
              <a:t>Quinto nivel</a:t>
            </a:r>
          </a:p>
        </p:txBody>
      </p:sp>
    </p:spTree>
    <p:extLst>
      <p:ext uri="{BB962C8B-B14F-4D97-AF65-F5344CB8AC3E}">
        <p14:creationId xmlns:p14="http://schemas.microsoft.com/office/powerpoint/2010/main" val="133565553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7" name="Rectángulo 6"/>
          <p:cNvSpPr/>
          <p:nvPr userDrawn="1"/>
        </p:nvSpPr>
        <p:spPr>
          <a:xfrm>
            <a:off x="256032" y="265176"/>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rtl="0"/>
            <a:endParaRPr lang="es-ES" sz="1800" noProof="0"/>
          </a:p>
        </p:txBody>
      </p:sp>
      <p:sp>
        <p:nvSpPr>
          <p:cNvPr id="2" name="Marcador de título 1"/>
          <p:cNvSpPr>
            <a:spLocks noGrp="1"/>
          </p:cNvSpPr>
          <p:nvPr>
            <p:ph type="title"/>
          </p:nvPr>
        </p:nvSpPr>
        <p:spPr>
          <a:xfrm>
            <a:off x="521208" y="448056"/>
            <a:ext cx="6876288" cy="640080"/>
          </a:xfrm>
          <a:prstGeom prst="rect">
            <a:avLst/>
          </a:prstGeom>
        </p:spPr>
        <p:txBody>
          <a:bodyPr vert="horz" lIns="91440" tIns="45720" rIns="91440" bIns="45720" rtlCol="0" anchor="b" anchorCtr="0">
            <a:normAutofit/>
          </a:bodyPr>
          <a:lstStyle/>
          <a:p>
            <a:pPr rtl="0"/>
            <a:r>
              <a:rPr lang="es-ES" noProof="0"/>
              <a:t>Haga clic para modificar el estilo de título del patrón</a:t>
            </a:r>
          </a:p>
        </p:txBody>
      </p:sp>
      <p:sp>
        <p:nvSpPr>
          <p:cNvPr id="3" name="Marcador de texto 2"/>
          <p:cNvSpPr>
            <a:spLocks noGrp="1"/>
          </p:cNvSpPr>
          <p:nvPr>
            <p:ph type="body" idx="1"/>
          </p:nvPr>
        </p:nvSpPr>
        <p:spPr>
          <a:xfrm>
            <a:off x="539496" y="1435608"/>
            <a:ext cx="4416552" cy="3977640"/>
          </a:xfrm>
          <a:prstGeom prst="rect">
            <a:avLst/>
          </a:prstGeom>
        </p:spPr>
        <p:txBody>
          <a:bodyPr vert="horz" lIns="91440" tIns="45720" rIns="91440" bIns="45720" rtlCol="0">
            <a:normAutofit/>
          </a:body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4" name="Marcador de fecha 3"/>
          <p:cNvSpPr>
            <a:spLocks noGrp="1"/>
          </p:cNvSpPr>
          <p:nvPr>
            <p:ph type="dt" sz="half" idx="2"/>
          </p:nvPr>
        </p:nvSpPr>
        <p:spPr>
          <a:xfrm>
            <a:off x="539496" y="6203952"/>
            <a:ext cx="3276600" cy="365125"/>
          </a:xfrm>
          <a:prstGeom prst="rect">
            <a:avLst/>
          </a:prstGeom>
        </p:spPr>
        <p:txBody>
          <a:bodyPr vert="horz" lIns="91440" tIns="45720" rIns="91440" bIns="45720" rtlCol="0" anchor="ctr"/>
          <a:lstStyle>
            <a:lvl1pPr algn="l">
              <a:defRPr sz="1200" baseline="0">
                <a:solidFill>
                  <a:schemeClr val="tx1">
                    <a:lumMod val="65000"/>
                    <a:lumOff val="35000"/>
                  </a:schemeClr>
                </a:solidFill>
              </a:defRPr>
            </a:lvl1pPr>
          </a:lstStyle>
          <a:p>
            <a:pPr rtl="0"/>
            <a:fld id="{E978C3BE-9016-4208-9F91-C00CEFA51175}" type="datetime1">
              <a:rPr lang="es-ES" noProof="0" smtClean="0"/>
              <a:t>29/03/2023</a:t>
            </a:fld>
            <a:endParaRPr lang="es-ES" noProof="0"/>
          </a:p>
        </p:txBody>
      </p:sp>
      <p:sp>
        <p:nvSpPr>
          <p:cNvPr id="5" name="Marcador de pie de página 4"/>
          <p:cNvSpPr>
            <a:spLocks noGrp="1"/>
          </p:cNvSpPr>
          <p:nvPr>
            <p:ph type="ftr" sz="quarter" idx="3"/>
          </p:nvPr>
        </p:nvSpPr>
        <p:spPr>
          <a:xfrm>
            <a:off x="4648200" y="6203952"/>
            <a:ext cx="2895600" cy="365125"/>
          </a:xfrm>
          <a:prstGeom prst="rect">
            <a:avLst/>
          </a:prstGeom>
        </p:spPr>
        <p:txBody>
          <a:bodyPr vert="horz" lIns="91440" tIns="45720" rIns="91440" bIns="45720" rtlCol="0" anchor="ctr"/>
          <a:lstStyle>
            <a:lvl1pPr algn="ctr">
              <a:defRPr sz="1200" baseline="0">
                <a:solidFill>
                  <a:schemeClr val="tx1">
                    <a:lumMod val="65000"/>
                    <a:lumOff val="35000"/>
                  </a:schemeClr>
                </a:solidFill>
              </a:defRPr>
            </a:lvl1pPr>
          </a:lstStyle>
          <a:p>
            <a:pPr rtl="0"/>
            <a:endParaRPr lang="es-ES" noProof="0"/>
          </a:p>
        </p:txBody>
      </p:sp>
      <p:sp>
        <p:nvSpPr>
          <p:cNvPr id="6" name="Marcador de número de diapositiva 5"/>
          <p:cNvSpPr>
            <a:spLocks noGrp="1"/>
          </p:cNvSpPr>
          <p:nvPr>
            <p:ph type="sldNum" sz="quarter" idx="4"/>
          </p:nvPr>
        </p:nvSpPr>
        <p:spPr>
          <a:xfrm>
            <a:off x="8375904" y="6203952"/>
            <a:ext cx="3276600" cy="365125"/>
          </a:xfrm>
          <a:prstGeom prst="rect">
            <a:avLst/>
          </a:prstGeom>
        </p:spPr>
        <p:txBody>
          <a:bodyPr vert="horz" lIns="91440" tIns="45720" rIns="91440" bIns="45720" rtlCol="0" anchor="ctr"/>
          <a:lstStyle>
            <a:lvl1pPr algn="r">
              <a:defRPr sz="1200" baseline="0">
                <a:solidFill>
                  <a:schemeClr val="tx1">
                    <a:lumMod val="65000"/>
                    <a:lumOff val="35000"/>
                  </a:schemeClr>
                </a:solidFill>
              </a:defRPr>
            </a:lvl1pPr>
          </a:lstStyle>
          <a:p>
            <a:pPr rtl="0"/>
            <a:fld id="{9860EDB8-5305-433F-BE41-D7A86D811DB3}" type="slidenum">
              <a:rPr lang="es-ES" noProof="0" smtClean="0"/>
              <a:pPr rtl="0"/>
              <a:t>‹Nº›</a:t>
            </a:fld>
            <a:endParaRPr lang="es-ES" noProof="0"/>
          </a:p>
        </p:txBody>
      </p:sp>
      <p:cxnSp>
        <p:nvCxnSpPr>
          <p:cNvPr id="8" name="Conector recto 7"/>
          <p:cNvCxnSpPr/>
          <p:nvPr userDrawn="1"/>
        </p:nvCxnSpPr>
        <p:spPr>
          <a:xfrm>
            <a:off x="604434" y="1196392"/>
            <a:ext cx="10983132"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67549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hf sldNum="0" hdr="0" ftr="0" dt="0"/>
  <p:txStyles>
    <p:titleStyle>
      <a:lvl1pPr algn="l" defTabSz="914400" rtl="0" eaLnBrk="1" latinLnBrk="0" hangingPunct="1">
        <a:spcBef>
          <a:spcPct val="0"/>
        </a:spcBef>
        <a:buNone/>
        <a:defRPr sz="2800" kern="1200">
          <a:solidFill>
            <a:schemeClr val="tx1"/>
          </a:solidFill>
          <a:latin typeface="+mj-lt"/>
          <a:ea typeface="+mj-ea"/>
          <a:cs typeface="+mj-cs"/>
        </a:defRPr>
      </a:lvl1pPr>
    </p:titleStyle>
    <p:bodyStyle>
      <a:lvl1pPr marL="0" indent="0" algn="l" defTabSz="914400" rtl="0" eaLnBrk="1" latinLnBrk="0" hangingPunct="1">
        <a:lnSpc>
          <a:spcPct val="150000"/>
        </a:lnSpc>
        <a:spcBef>
          <a:spcPts val="1000"/>
        </a:spcBef>
        <a:spcAft>
          <a:spcPts val="1200"/>
        </a:spcAft>
        <a:buFontTx/>
        <a:buNone/>
        <a:defRPr lang="en-US" sz="1200" kern="1200" dirty="0">
          <a:solidFill>
            <a:schemeClr val="tx1"/>
          </a:solidFill>
          <a:latin typeface="+mn-lt"/>
          <a:ea typeface="+mn-ea"/>
          <a:cs typeface="+mn-cs"/>
        </a:defRPr>
      </a:lvl1pPr>
      <a:lvl2pPr marL="228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a:solidFill>
            <a:schemeClr val="tx1"/>
          </a:solidFill>
          <a:latin typeface="+mn-lt"/>
          <a:ea typeface="+mn-ea"/>
          <a:cs typeface="+mn-cs"/>
        </a:defRPr>
      </a:lvl2pPr>
      <a:lvl3pPr marL="685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a:solidFill>
            <a:schemeClr val="tx1"/>
          </a:solidFill>
          <a:latin typeface="+mn-lt"/>
          <a:ea typeface="+mn-ea"/>
          <a:cs typeface="+mn-cs"/>
        </a:defRPr>
      </a:lvl3pPr>
      <a:lvl4pPr marL="11430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4pPr>
      <a:lvl5pPr marL="16002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5pPr>
      <a:lvl6pPr marL="20574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6pPr>
      <a:lvl7pPr marL="2514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7pPr>
      <a:lvl8pPr marL="2971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8pPr>
      <a:lvl9pPr marL="3429000" indent="-228600" algn="l" defTabSz="914400" rtl="0" eaLnBrk="1" latinLnBrk="0" hangingPunct="1">
        <a:lnSpc>
          <a:spcPct val="90000"/>
        </a:lnSpc>
        <a:spcBef>
          <a:spcPct val="30000"/>
        </a:spcBef>
        <a:buFont typeface="Arial" panose="020B0604020202020204" pitchFamily="34" charset="0"/>
        <a:buNone/>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393405" y="1016352"/>
            <a:ext cx="11206716" cy="1297171"/>
          </a:xfrm>
        </p:spPr>
        <p:txBody>
          <a:bodyPr rtlCol="0" anchor="ctr" anchorCtr="0">
            <a:normAutofit/>
          </a:bodyPr>
          <a:lstStyle/>
          <a:p>
            <a:pPr algn="just" rtl="0"/>
            <a:r>
              <a:rPr lang="es-PE" sz="2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PROYECTO DE LEY 1711/2021-CR : PROYECTO DE LEY QUE FAVORECE A LA</a:t>
            </a:r>
            <a:br>
              <a:rPr lang="es-PE" sz="2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s-PE" sz="2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POBLACIÓN VULNERABLE MEDIANTE LA FORMALIZACIÓN Y PROMOCIÓN DE LOS</a:t>
            </a:r>
            <a:br>
              <a:rPr lang="es-PE" sz="2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s-PE" sz="2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ALBERGUES</a:t>
            </a:r>
            <a:r>
              <a:rPr lang="es-PE" sz="2400" b="1" dirty="0">
                <a:effectLst>
                  <a:outerShdw blurRad="38100" dist="38100" dir="2700000" algn="tl">
                    <a:srgbClr val="000000">
                      <a:alpha val="43137"/>
                    </a:srgbClr>
                  </a:outerShdw>
                </a:effectLst>
              </a:rPr>
              <a:t>. </a:t>
            </a:r>
            <a:endParaRPr lang="es-ES" sz="4800" dirty="0">
              <a:solidFill>
                <a:schemeClr val="bg1"/>
              </a:solidFill>
              <a:effectLst>
                <a:outerShdw blurRad="38100" dist="38100" dir="2700000" algn="tl">
                  <a:srgbClr val="000000">
                    <a:alpha val="43137"/>
                  </a:srgbClr>
                </a:outerShdw>
              </a:effectLst>
            </a:endParaRPr>
          </a:p>
        </p:txBody>
      </p:sp>
      <p:sp>
        <p:nvSpPr>
          <p:cNvPr id="3" name="Subtítulo 2"/>
          <p:cNvSpPr>
            <a:spLocks noGrp="1"/>
          </p:cNvSpPr>
          <p:nvPr>
            <p:ph type="subTitle" idx="4294967295"/>
          </p:nvPr>
        </p:nvSpPr>
        <p:spPr>
          <a:xfrm>
            <a:off x="1297173" y="2732567"/>
            <a:ext cx="5816008" cy="946298"/>
          </a:xfrm>
        </p:spPr>
        <p:txBody>
          <a:bodyPr rtlCol="0">
            <a:normAutofit fontScale="85000" lnSpcReduction="10000"/>
          </a:bodyPr>
          <a:lstStyle/>
          <a:p>
            <a:pPr marL="0" indent="0" rtl="0">
              <a:lnSpc>
                <a:spcPct val="120000"/>
              </a:lnSpc>
              <a:spcBef>
                <a:spcPts val="0"/>
              </a:spcBef>
              <a:spcAft>
                <a:spcPts val="0"/>
              </a:spcAft>
              <a:buNone/>
            </a:pPr>
            <a:r>
              <a:rPr lang="es-ES" sz="24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Autor:</a:t>
            </a:r>
          </a:p>
          <a:p>
            <a:pPr marL="0" indent="0" rtl="0">
              <a:lnSpc>
                <a:spcPct val="120000"/>
              </a:lnSpc>
              <a:spcBef>
                <a:spcPts val="0"/>
              </a:spcBef>
              <a:spcAft>
                <a:spcPts val="0"/>
              </a:spcAft>
              <a:buNone/>
            </a:pPr>
            <a:r>
              <a:rPr lang="es-ES" sz="24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Congresista Segundo Toribio Montalvo Cubas</a:t>
            </a:r>
          </a:p>
        </p:txBody>
      </p:sp>
      <p:pic>
        <p:nvPicPr>
          <p:cNvPr id="4" name="Imagen 3" descr="Icono de programa de PowerPoint"/>
          <p:cNvPicPr>
            <a:picLocks noChangeAspect="1"/>
          </p:cNvPicPr>
          <p:nvPr/>
        </p:nvPicPr>
        <p:blipFill>
          <a:blip r:embed="rId3"/>
          <a:srcRect/>
          <a:stretch/>
        </p:blipFill>
        <p:spPr bwMode="invGray">
          <a:xfrm>
            <a:off x="670216" y="5193062"/>
            <a:ext cx="822960" cy="822960"/>
          </a:xfrm>
          <a:prstGeom prst="rect">
            <a:avLst/>
          </a:prstGeom>
        </p:spPr>
      </p:pic>
    </p:spTree>
    <p:extLst>
      <p:ext uri="{BB962C8B-B14F-4D97-AF65-F5344CB8AC3E}">
        <p14:creationId xmlns:p14="http://schemas.microsoft.com/office/powerpoint/2010/main" val="24718077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8212617E-56C5-6AAE-E107-2D630E13CACB}"/>
              </a:ext>
            </a:extLst>
          </p:cNvPr>
          <p:cNvSpPr>
            <a:spLocks noGrp="1"/>
          </p:cNvSpPr>
          <p:nvPr>
            <p:ph type="title"/>
          </p:nvPr>
        </p:nvSpPr>
        <p:spPr>
          <a:xfrm>
            <a:off x="521207" y="462977"/>
            <a:ext cx="10653612" cy="706603"/>
          </a:xfrm>
        </p:spPr>
        <p:txBody>
          <a:bodyPr>
            <a:noAutofit/>
          </a:bodyPr>
          <a:lstStyle/>
          <a:p>
            <a:pPr algn="just"/>
            <a:r>
              <a:rPr lang="es-PE" sz="1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PROYECTO DE LEY  1711/2021-CR : PROYECTO DE LEY QUE FAVORECE A LA POBLACION VULNERABLE MEDIANTE LA FORMALIZACIÓN Y PROMOCION DE LOS ALBERGUES </a:t>
            </a:r>
          </a:p>
        </p:txBody>
      </p:sp>
      <p:sp>
        <p:nvSpPr>
          <p:cNvPr id="6" name="Marcador de contenido 5">
            <a:extLst>
              <a:ext uri="{FF2B5EF4-FFF2-40B4-BE49-F238E27FC236}">
                <a16:creationId xmlns:a16="http://schemas.microsoft.com/office/drawing/2014/main" xmlns="" id="{D1703752-586F-CD4F-53A1-73DD8A0BAF45}"/>
              </a:ext>
            </a:extLst>
          </p:cNvPr>
          <p:cNvSpPr>
            <a:spLocks noGrp="1"/>
          </p:cNvSpPr>
          <p:nvPr>
            <p:ph sz="quarter" idx="10"/>
          </p:nvPr>
        </p:nvSpPr>
        <p:spPr>
          <a:xfrm>
            <a:off x="539495" y="1435608"/>
            <a:ext cx="11071257" cy="4550522"/>
          </a:xfrm>
        </p:spPr>
        <p:txBody>
          <a:bodyPr>
            <a:normAutofit fontScale="92500" lnSpcReduction="10000"/>
          </a:bodyPr>
          <a:lstStyle/>
          <a:p>
            <a:pPr algn="ctr">
              <a:lnSpc>
                <a:spcPct val="100000"/>
              </a:lnSpc>
              <a:spcBef>
                <a:spcPts val="0"/>
              </a:spcBef>
              <a:spcAft>
                <a:spcPts val="0"/>
              </a:spcAft>
            </a:pPr>
            <a:r>
              <a:rPr lang="es-PE" sz="1800" b="1" u="sng" dirty="0">
                <a:solidFill>
                  <a:schemeClr val="tx1"/>
                </a:solidFill>
                <a:latin typeface="Arial" panose="020B0604020202020204" pitchFamily="34" charset="0"/>
                <a:cs typeface="Arial" panose="020B0604020202020204" pitchFamily="34" charset="0"/>
              </a:rPr>
              <a:t>Exposición de motivos</a:t>
            </a:r>
          </a:p>
          <a:p>
            <a:pPr algn="ctr">
              <a:lnSpc>
                <a:spcPct val="100000"/>
              </a:lnSpc>
              <a:spcBef>
                <a:spcPts val="0"/>
              </a:spcBef>
              <a:spcAft>
                <a:spcPts val="0"/>
              </a:spcAft>
            </a:pPr>
            <a:endParaRPr lang="es-PE" sz="1800" u="sng" dirty="0">
              <a:solidFill>
                <a:schemeClr val="tx1"/>
              </a:solidFill>
              <a:latin typeface="Arial" panose="020B0604020202020204" pitchFamily="34" charset="0"/>
              <a:cs typeface="Arial" panose="020B0604020202020204" pitchFamily="34" charset="0"/>
            </a:endParaRPr>
          </a:p>
          <a:p>
            <a:pPr algn="just">
              <a:lnSpc>
                <a:spcPct val="100000"/>
              </a:lnSpc>
              <a:spcBef>
                <a:spcPts val="0"/>
              </a:spcBef>
              <a:spcAft>
                <a:spcPts val="0"/>
              </a:spcAft>
            </a:pPr>
            <a:r>
              <a:rPr lang="es-PE" sz="1800" b="1" dirty="0">
                <a:solidFill>
                  <a:schemeClr val="tx1"/>
                </a:solidFill>
                <a:latin typeface="Arial" panose="020B0604020202020204" pitchFamily="34" charset="0"/>
                <a:cs typeface="Arial" panose="020B0604020202020204" pitchFamily="34" charset="0"/>
              </a:rPr>
              <a:t>La intención de este proyecto de ley es poder contar con un registro común de todos los albergues, tengan la denominación que tengan, lo cual no solo contribuye con su mejor control y supervisión por la entidad competente sino poder beneficiarlos con iniciativas para su promoción y mejora. </a:t>
            </a:r>
          </a:p>
          <a:p>
            <a:pPr algn="just">
              <a:lnSpc>
                <a:spcPct val="100000"/>
              </a:lnSpc>
              <a:spcBef>
                <a:spcPts val="0"/>
              </a:spcBef>
              <a:spcAft>
                <a:spcPts val="0"/>
              </a:spcAft>
            </a:pPr>
            <a:endParaRPr lang="es-PE" sz="1800" b="1" dirty="0">
              <a:solidFill>
                <a:schemeClr val="tx1"/>
              </a:solidFill>
              <a:latin typeface="Arial" panose="020B0604020202020204" pitchFamily="34" charset="0"/>
              <a:cs typeface="Arial" panose="020B0604020202020204" pitchFamily="34" charset="0"/>
            </a:endParaRPr>
          </a:p>
          <a:p>
            <a:pPr algn="just">
              <a:lnSpc>
                <a:spcPct val="100000"/>
              </a:lnSpc>
              <a:spcBef>
                <a:spcPts val="0"/>
              </a:spcBef>
              <a:spcAft>
                <a:spcPts val="0"/>
              </a:spcAft>
            </a:pPr>
            <a:r>
              <a:rPr lang="es-PE" sz="1800" dirty="0">
                <a:solidFill>
                  <a:schemeClr val="tx1"/>
                </a:solidFill>
                <a:latin typeface="Arial" panose="020B0604020202020204" pitchFamily="34" charset="0"/>
                <a:cs typeface="Arial" panose="020B0604020202020204" pitchFamily="34" charset="0"/>
              </a:rPr>
              <a:t>Dentro del planteamiento </a:t>
            </a:r>
            <a:r>
              <a:rPr lang="es-PE" sz="1800" b="1" dirty="0">
                <a:solidFill>
                  <a:schemeClr val="tx1"/>
                </a:solidFill>
                <a:latin typeface="Arial" panose="020B0604020202020204" pitchFamily="34" charset="0"/>
                <a:cs typeface="Arial" panose="020B0604020202020204" pitchFamily="34" charset="0"/>
              </a:rPr>
              <a:t>se esta incorporado una disposición que tiene la finalidad de promover la construcción, ampliación y mejora de la infraestructura de los albergues en nuestro país mediante el mecanismo de Obras por Impuestos. </a:t>
            </a:r>
          </a:p>
          <a:p>
            <a:pPr algn="just">
              <a:lnSpc>
                <a:spcPct val="100000"/>
              </a:lnSpc>
              <a:spcBef>
                <a:spcPts val="0"/>
              </a:spcBef>
              <a:spcAft>
                <a:spcPts val="0"/>
              </a:spcAft>
            </a:pPr>
            <a:endParaRPr lang="es-PE" sz="1800" b="1" dirty="0">
              <a:solidFill>
                <a:schemeClr val="tx1"/>
              </a:solidFill>
              <a:latin typeface="Arial" panose="020B0604020202020204" pitchFamily="34" charset="0"/>
              <a:cs typeface="Arial" panose="020B0604020202020204" pitchFamily="34" charset="0"/>
            </a:endParaRPr>
          </a:p>
          <a:p>
            <a:pPr algn="just">
              <a:lnSpc>
                <a:spcPct val="100000"/>
              </a:lnSpc>
              <a:spcBef>
                <a:spcPts val="0"/>
              </a:spcBef>
              <a:spcAft>
                <a:spcPts val="0"/>
              </a:spcAft>
            </a:pPr>
            <a:r>
              <a:rPr lang="es-PE" sz="1800" b="1" dirty="0">
                <a:solidFill>
                  <a:schemeClr val="tx1"/>
                </a:solidFill>
                <a:latin typeface="Arial" panose="020B0604020202020204" pitchFamily="34" charset="0"/>
                <a:cs typeface="Arial" panose="020B0604020202020204" pitchFamily="34" charset="0"/>
              </a:rPr>
              <a:t>La Ley de Obras por Impuestos es una modalidad de inversión pública con participación de la empresa privada que fomenta la ejecución rápida y eficiente de proyectos adelantando el desarrollo y mejorando la calidad de vida de más peruanos</a:t>
            </a:r>
            <a:r>
              <a:rPr lang="es-PE" sz="1800" dirty="0">
                <a:solidFill>
                  <a:schemeClr val="tx1"/>
                </a:solidFill>
                <a:latin typeface="Arial" panose="020B0604020202020204" pitchFamily="34" charset="0"/>
                <a:cs typeface="Arial" panose="020B0604020202020204" pitchFamily="34" charset="0"/>
              </a:rPr>
              <a:t>. Entonces, mediante este marco normativo la empresa privada financia y ejecuta proyectos de inversión pública de calidad a cargo de su impuesto a la renta de tercera categoría. </a:t>
            </a:r>
          </a:p>
          <a:p>
            <a:pPr algn="just">
              <a:lnSpc>
                <a:spcPct val="100000"/>
              </a:lnSpc>
              <a:spcBef>
                <a:spcPts val="0"/>
              </a:spcBef>
              <a:spcAft>
                <a:spcPts val="0"/>
              </a:spcAft>
            </a:pPr>
            <a:endParaRPr lang="es-PE" sz="1800" dirty="0">
              <a:solidFill>
                <a:schemeClr val="tx1"/>
              </a:solidFill>
              <a:latin typeface="Arial" panose="020B0604020202020204" pitchFamily="34" charset="0"/>
              <a:cs typeface="Arial" panose="020B0604020202020204" pitchFamily="34" charset="0"/>
            </a:endParaRPr>
          </a:p>
          <a:p>
            <a:pPr algn="just">
              <a:lnSpc>
                <a:spcPct val="100000"/>
              </a:lnSpc>
              <a:spcBef>
                <a:spcPts val="0"/>
              </a:spcBef>
              <a:spcAft>
                <a:spcPts val="0"/>
              </a:spcAft>
            </a:pPr>
            <a:r>
              <a:rPr lang="es-PE" sz="1800" b="1" dirty="0">
                <a:solidFill>
                  <a:schemeClr val="tx1"/>
                </a:solidFill>
                <a:latin typeface="Arial" panose="020B0604020202020204" pitchFamily="34" charset="0"/>
                <a:cs typeface="Arial" panose="020B0604020202020204" pitchFamily="34" charset="0"/>
              </a:rPr>
              <a:t>Su principal ventaja es la simplificación de procedimientos lo que permite agilizar la ejecución de proyectos de inversión de alto impacto social y en menor tiempo, en beneficio de la población y la economía del país. </a:t>
            </a:r>
          </a:p>
          <a:p>
            <a:pPr algn="just">
              <a:lnSpc>
                <a:spcPct val="100000"/>
              </a:lnSpc>
              <a:spcBef>
                <a:spcPts val="0"/>
              </a:spcBef>
              <a:spcAft>
                <a:spcPts val="0"/>
              </a:spcAft>
            </a:pPr>
            <a:endParaRPr lang="es-PE" sz="16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789526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8212617E-56C5-6AAE-E107-2D630E13CACB}"/>
              </a:ext>
            </a:extLst>
          </p:cNvPr>
          <p:cNvSpPr>
            <a:spLocks noGrp="1"/>
          </p:cNvSpPr>
          <p:nvPr>
            <p:ph type="title"/>
          </p:nvPr>
        </p:nvSpPr>
        <p:spPr>
          <a:xfrm>
            <a:off x="521207" y="462977"/>
            <a:ext cx="10653612" cy="706603"/>
          </a:xfrm>
        </p:spPr>
        <p:txBody>
          <a:bodyPr>
            <a:noAutofit/>
          </a:bodyPr>
          <a:lstStyle/>
          <a:p>
            <a:pPr algn="just"/>
            <a:r>
              <a:rPr lang="es-PE" sz="1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PROYECTO DE LEY  1711/2021-CR : PROYECTO DE LEY QUE FAVORECE A LA POBLACION VULNERABLE MEDIANTE LA FORMALIZACIÓN Y PROMOCION DE LOS ALBERGUES </a:t>
            </a:r>
          </a:p>
        </p:txBody>
      </p:sp>
      <p:sp>
        <p:nvSpPr>
          <p:cNvPr id="6" name="Marcador de contenido 5">
            <a:extLst>
              <a:ext uri="{FF2B5EF4-FFF2-40B4-BE49-F238E27FC236}">
                <a16:creationId xmlns:a16="http://schemas.microsoft.com/office/drawing/2014/main" xmlns="" id="{D1703752-586F-CD4F-53A1-73DD8A0BAF45}"/>
              </a:ext>
            </a:extLst>
          </p:cNvPr>
          <p:cNvSpPr>
            <a:spLocks noGrp="1"/>
          </p:cNvSpPr>
          <p:nvPr>
            <p:ph sz="quarter" idx="10"/>
          </p:nvPr>
        </p:nvSpPr>
        <p:spPr>
          <a:xfrm>
            <a:off x="539495" y="1435608"/>
            <a:ext cx="11071257" cy="4550522"/>
          </a:xfrm>
        </p:spPr>
        <p:txBody>
          <a:bodyPr>
            <a:normAutofit/>
          </a:bodyPr>
          <a:lstStyle/>
          <a:p>
            <a:pPr algn="just">
              <a:lnSpc>
                <a:spcPct val="100000"/>
              </a:lnSpc>
              <a:spcBef>
                <a:spcPts val="0"/>
              </a:spcBef>
              <a:spcAft>
                <a:spcPts val="0"/>
              </a:spcAft>
            </a:pPr>
            <a:r>
              <a:rPr lang="es-PE" sz="2000" b="1" u="sng" dirty="0">
                <a:solidFill>
                  <a:schemeClr val="tx1"/>
                </a:solidFill>
                <a:latin typeface="Arial" panose="020B0604020202020204" pitchFamily="34" charset="0"/>
                <a:cs typeface="Arial" panose="020B0604020202020204" pitchFamily="34" charset="0"/>
              </a:rPr>
              <a:t>Artículo 1.- Objeto de la Ley </a:t>
            </a:r>
          </a:p>
          <a:p>
            <a:pPr algn="just">
              <a:lnSpc>
                <a:spcPct val="100000"/>
              </a:lnSpc>
              <a:spcBef>
                <a:spcPts val="0"/>
              </a:spcBef>
              <a:spcAft>
                <a:spcPts val="0"/>
              </a:spcAft>
            </a:pPr>
            <a:r>
              <a:rPr lang="es-PE" sz="2000" dirty="0">
                <a:solidFill>
                  <a:schemeClr val="tx1"/>
                </a:solidFill>
                <a:latin typeface="Arial" panose="020B0604020202020204" pitchFamily="34" charset="0"/>
                <a:cs typeface="Arial" panose="020B0604020202020204" pitchFamily="34" charset="0"/>
              </a:rPr>
              <a:t>La presente ley tiene por objeto </a:t>
            </a:r>
            <a:r>
              <a:rPr lang="es-PE" sz="20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beneficiar a las personas en situación de vulnerabilidad</a:t>
            </a:r>
            <a:r>
              <a:rPr lang="es-PE" sz="2000" b="1" dirty="0">
                <a:solidFill>
                  <a:schemeClr val="tx1"/>
                </a:solidFill>
                <a:latin typeface="Arial" panose="020B0604020202020204" pitchFamily="34" charset="0"/>
                <a:cs typeface="Arial" panose="020B0604020202020204" pitchFamily="34" charset="0"/>
              </a:rPr>
              <a:t> </a:t>
            </a:r>
            <a:r>
              <a:rPr lang="es-PE" sz="2000" dirty="0">
                <a:solidFill>
                  <a:schemeClr val="tx1"/>
                </a:solidFill>
                <a:latin typeface="Arial" panose="020B0604020202020204" pitchFamily="34" charset="0"/>
                <a:cs typeface="Arial" panose="020B0604020202020204" pitchFamily="34" charset="0"/>
              </a:rPr>
              <a:t>que son atendidos por los albergues que existen en todo el territorio nacional.</a:t>
            </a:r>
          </a:p>
          <a:p>
            <a:pPr algn="just">
              <a:lnSpc>
                <a:spcPct val="100000"/>
              </a:lnSpc>
              <a:spcBef>
                <a:spcPts val="0"/>
              </a:spcBef>
              <a:spcAft>
                <a:spcPts val="0"/>
              </a:spcAft>
            </a:pPr>
            <a:endParaRPr lang="es-PE" sz="2000" dirty="0">
              <a:solidFill>
                <a:schemeClr val="tx1"/>
              </a:solidFill>
              <a:latin typeface="Arial" panose="020B0604020202020204" pitchFamily="34" charset="0"/>
              <a:cs typeface="Arial" panose="020B0604020202020204" pitchFamily="34" charset="0"/>
            </a:endParaRPr>
          </a:p>
          <a:p>
            <a:pPr algn="just">
              <a:lnSpc>
                <a:spcPct val="100000"/>
              </a:lnSpc>
              <a:spcBef>
                <a:spcPts val="0"/>
              </a:spcBef>
              <a:spcAft>
                <a:spcPts val="0"/>
              </a:spcAft>
            </a:pPr>
            <a:r>
              <a:rPr lang="es-PE" sz="2000" b="1" u="sng" dirty="0">
                <a:solidFill>
                  <a:schemeClr val="tx1"/>
                </a:solidFill>
                <a:latin typeface="Arial" panose="020B0604020202020204" pitchFamily="34" charset="0"/>
                <a:cs typeface="Arial" panose="020B0604020202020204" pitchFamily="34" charset="0"/>
              </a:rPr>
              <a:t>Artículo 2.- Finalidad</a:t>
            </a:r>
          </a:p>
          <a:p>
            <a:pPr algn="just">
              <a:lnSpc>
                <a:spcPct val="100000"/>
              </a:lnSpc>
              <a:spcBef>
                <a:spcPts val="0"/>
              </a:spcBef>
              <a:spcAft>
                <a:spcPts val="0"/>
              </a:spcAft>
            </a:pPr>
            <a:r>
              <a:rPr lang="es-PE" sz="20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Implementar medidas que permitan identificar y registrar a todos los albergues a nivel nacional</a:t>
            </a:r>
            <a:r>
              <a:rPr lang="es-PE" sz="20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r>
              <a:rPr lang="es-PE" sz="2000" dirty="0">
                <a:solidFill>
                  <a:schemeClr val="tx1"/>
                </a:solidFill>
                <a:latin typeface="Arial" panose="020B0604020202020204" pitchFamily="34" charset="0"/>
                <a:cs typeface="Arial" panose="020B0604020202020204" pitchFamily="34" charset="0"/>
              </a:rPr>
              <a:t> además establecer incentivos para su formalización y promoción de ideas de proyectos de inversión para la construcción, ampliación y mejora en su infraestructura.</a:t>
            </a:r>
          </a:p>
          <a:p>
            <a:pPr algn="just">
              <a:lnSpc>
                <a:spcPct val="100000"/>
              </a:lnSpc>
              <a:spcBef>
                <a:spcPts val="0"/>
              </a:spcBef>
              <a:spcAft>
                <a:spcPts val="0"/>
              </a:spcAft>
            </a:pPr>
            <a:endParaRPr lang="es-PE" sz="2000" dirty="0">
              <a:solidFill>
                <a:schemeClr val="tx1"/>
              </a:solidFill>
              <a:latin typeface="Arial" panose="020B0604020202020204" pitchFamily="34" charset="0"/>
              <a:cs typeface="Arial" panose="020B0604020202020204" pitchFamily="34" charset="0"/>
            </a:endParaRPr>
          </a:p>
          <a:p>
            <a:pPr algn="just">
              <a:lnSpc>
                <a:spcPct val="100000"/>
              </a:lnSpc>
              <a:spcBef>
                <a:spcPts val="0"/>
              </a:spcBef>
              <a:spcAft>
                <a:spcPts val="0"/>
              </a:spcAft>
            </a:pPr>
            <a:r>
              <a:rPr lang="es-PE" sz="2000" b="1" u="sng" dirty="0">
                <a:solidFill>
                  <a:schemeClr val="tx1"/>
                </a:solidFill>
                <a:latin typeface="Arial" panose="020B0604020202020204" pitchFamily="34" charset="0"/>
                <a:cs typeface="Arial" panose="020B0604020202020204" pitchFamily="34" charset="0"/>
              </a:rPr>
              <a:t>Artículo 3.- Alcance </a:t>
            </a:r>
          </a:p>
          <a:p>
            <a:pPr algn="just">
              <a:lnSpc>
                <a:spcPct val="100000"/>
              </a:lnSpc>
              <a:spcBef>
                <a:spcPts val="0"/>
              </a:spcBef>
              <a:spcAft>
                <a:spcPts val="0"/>
              </a:spcAft>
            </a:pPr>
            <a:r>
              <a:rPr lang="es-PE" sz="2000" dirty="0">
                <a:solidFill>
                  <a:schemeClr val="tx1"/>
                </a:solidFill>
                <a:latin typeface="Arial" panose="020B0604020202020204" pitchFamily="34" charset="0"/>
                <a:cs typeface="Arial" panose="020B0604020202020204" pitchFamily="34" charset="0"/>
              </a:rPr>
              <a:t>La presente norma es de </a:t>
            </a:r>
            <a:r>
              <a:rPr lang="es-PE" sz="20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aplicación a nivel nacional </a:t>
            </a:r>
            <a:r>
              <a:rPr lang="es-PE" sz="2000" dirty="0">
                <a:solidFill>
                  <a:schemeClr val="tx1"/>
                </a:solidFill>
                <a:latin typeface="Arial" panose="020B0604020202020204" pitchFamily="34" charset="0"/>
                <a:cs typeface="Arial" panose="020B0604020202020204" pitchFamily="34" charset="0"/>
              </a:rPr>
              <a:t>y considera dentro de su alcance a todos los albergues destinados a brindar asistencia a personas en situación de vulnerabilidad independientemente de la denominación que tengan. </a:t>
            </a:r>
            <a:endParaRPr lang="es-PE" sz="1400" dirty="0">
              <a:solidFill>
                <a:schemeClr val="tx1"/>
              </a:solidFill>
              <a:latin typeface="Arial" panose="020B0604020202020204" pitchFamily="34" charset="0"/>
              <a:cs typeface="Arial" panose="020B0604020202020204" pitchFamily="34" charset="0"/>
            </a:endParaRPr>
          </a:p>
          <a:p>
            <a:pPr algn="just">
              <a:lnSpc>
                <a:spcPct val="100000"/>
              </a:lnSpc>
              <a:spcBef>
                <a:spcPts val="0"/>
              </a:spcBef>
              <a:spcAft>
                <a:spcPts val="0"/>
              </a:spcAft>
            </a:pPr>
            <a:endParaRPr lang="es-PE" sz="16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023845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8212617E-56C5-6AAE-E107-2D630E13CACB}"/>
              </a:ext>
            </a:extLst>
          </p:cNvPr>
          <p:cNvSpPr>
            <a:spLocks noGrp="1"/>
          </p:cNvSpPr>
          <p:nvPr>
            <p:ph type="title"/>
          </p:nvPr>
        </p:nvSpPr>
        <p:spPr>
          <a:xfrm>
            <a:off x="521207" y="462977"/>
            <a:ext cx="10653612" cy="706603"/>
          </a:xfrm>
        </p:spPr>
        <p:txBody>
          <a:bodyPr>
            <a:noAutofit/>
          </a:bodyPr>
          <a:lstStyle/>
          <a:p>
            <a:pPr algn="just"/>
            <a:r>
              <a:rPr lang="es-PE" sz="1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PROYECTO DE LEY  1711/2021-CR : PROYECTO DE LEY QUE FAVORECE A LA POBLACION VULNERABLE MEDIANTE LA FORMALIZACIÓN Y PROMOCION DE LOS ALBERGUES </a:t>
            </a:r>
          </a:p>
        </p:txBody>
      </p:sp>
      <p:sp>
        <p:nvSpPr>
          <p:cNvPr id="6" name="Marcador de contenido 5">
            <a:extLst>
              <a:ext uri="{FF2B5EF4-FFF2-40B4-BE49-F238E27FC236}">
                <a16:creationId xmlns:a16="http://schemas.microsoft.com/office/drawing/2014/main" xmlns="" id="{D1703752-586F-CD4F-53A1-73DD8A0BAF45}"/>
              </a:ext>
            </a:extLst>
          </p:cNvPr>
          <p:cNvSpPr>
            <a:spLocks noGrp="1"/>
          </p:cNvSpPr>
          <p:nvPr>
            <p:ph sz="quarter" idx="10"/>
          </p:nvPr>
        </p:nvSpPr>
        <p:spPr>
          <a:xfrm>
            <a:off x="539495" y="1435607"/>
            <a:ext cx="11071258" cy="4959415"/>
          </a:xfrm>
        </p:spPr>
        <p:txBody>
          <a:bodyPr>
            <a:noAutofit/>
          </a:bodyPr>
          <a:lstStyle/>
          <a:p>
            <a:pPr algn="just">
              <a:lnSpc>
                <a:spcPct val="100000"/>
              </a:lnSpc>
              <a:spcBef>
                <a:spcPts val="0"/>
              </a:spcBef>
              <a:spcAft>
                <a:spcPts val="0"/>
              </a:spcAft>
            </a:pPr>
            <a:r>
              <a:rPr lang="es-PE" sz="1800" b="1" u="sng" dirty="0">
                <a:latin typeface="Arial" panose="020B0604020202020204" pitchFamily="34" charset="0"/>
                <a:cs typeface="Arial" panose="020B0604020202020204" pitchFamily="34" charset="0"/>
              </a:rPr>
              <a:t>Artículo 4.- Competencias</a:t>
            </a:r>
          </a:p>
          <a:p>
            <a:pPr algn="just">
              <a:lnSpc>
                <a:spcPct val="100000"/>
              </a:lnSpc>
              <a:spcBef>
                <a:spcPts val="0"/>
              </a:spcBef>
              <a:spcAft>
                <a:spcPts val="0"/>
              </a:spcAft>
            </a:pPr>
            <a:endParaRPr lang="es-PE" sz="1800" b="1" u="sng" dirty="0">
              <a:latin typeface="Arial" panose="020B0604020202020204" pitchFamily="34" charset="0"/>
              <a:cs typeface="Arial" panose="020B0604020202020204" pitchFamily="34" charset="0"/>
            </a:endParaRPr>
          </a:p>
          <a:p>
            <a:pPr algn="just">
              <a:lnSpc>
                <a:spcPct val="100000"/>
              </a:lnSpc>
              <a:spcBef>
                <a:spcPts val="0"/>
              </a:spcBef>
              <a:spcAft>
                <a:spcPts val="0"/>
              </a:spcAft>
            </a:pPr>
            <a:r>
              <a:rPr lang="es-PE" sz="1800" dirty="0">
                <a:solidFill>
                  <a:schemeClr val="tx1"/>
                </a:solidFill>
                <a:latin typeface="Arial" panose="020B0604020202020204" pitchFamily="34" charset="0"/>
                <a:cs typeface="Arial" panose="020B0604020202020204" pitchFamily="34" charset="0"/>
              </a:rPr>
              <a:t>Las disposiciones de la presente ley se encuentran dentro del ámbito de </a:t>
            </a:r>
            <a:r>
              <a:rPr lang="es-PE" sz="1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competencia del Ministerio de la Mujer y Poblaciones Vulnerables</a:t>
            </a:r>
            <a:r>
              <a:rPr lang="es-PE" sz="1800" dirty="0">
                <a:solidFill>
                  <a:schemeClr val="tx1"/>
                </a:solidFill>
                <a:latin typeface="Arial" panose="020B0604020202020204" pitchFamily="34" charset="0"/>
                <a:cs typeface="Arial" panose="020B0604020202020204" pitchFamily="34" charset="0"/>
              </a:rPr>
              <a:t>, el cual, como ente rector, dirige, coordina, supervisa y promueve la ejecución de lo dispuesto en la presente ley. Los Gobiernos Locales participan como actores y promotores en el marco de sus competencias. Cuando no puedan cumplir con esta función solicitan el apoyo del</a:t>
            </a:r>
          </a:p>
          <a:p>
            <a:pPr algn="just">
              <a:lnSpc>
                <a:spcPct val="100000"/>
              </a:lnSpc>
              <a:spcBef>
                <a:spcPts val="0"/>
              </a:spcBef>
              <a:spcAft>
                <a:spcPts val="0"/>
              </a:spcAft>
            </a:pPr>
            <a:r>
              <a:rPr lang="es-PE" sz="1800" dirty="0">
                <a:solidFill>
                  <a:schemeClr val="tx1"/>
                </a:solidFill>
                <a:latin typeface="Arial" panose="020B0604020202020204" pitchFamily="34" charset="0"/>
                <a:cs typeface="Arial" panose="020B0604020202020204" pitchFamily="34" charset="0"/>
              </a:rPr>
              <a:t>gobierno regional. </a:t>
            </a:r>
          </a:p>
          <a:p>
            <a:pPr algn="just">
              <a:lnSpc>
                <a:spcPct val="100000"/>
              </a:lnSpc>
              <a:spcBef>
                <a:spcPts val="0"/>
              </a:spcBef>
              <a:spcAft>
                <a:spcPts val="0"/>
              </a:spcAft>
            </a:pPr>
            <a:endParaRPr lang="es-PE" sz="1800" u="sng" dirty="0">
              <a:solidFill>
                <a:schemeClr val="tx1"/>
              </a:solidFill>
              <a:latin typeface="Arial" panose="020B0604020202020204" pitchFamily="34" charset="0"/>
              <a:cs typeface="Arial" panose="020B0604020202020204" pitchFamily="34" charset="0"/>
            </a:endParaRPr>
          </a:p>
          <a:p>
            <a:pPr algn="just">
              <a:lnSpc>
                <a:spcPct val="100000"/>
              </a:lnSpc>
              <a:spcBef>
                <a:spcPts val="0"/>
              </a:spcBef>
              <a:spcAft>
                <a:spcPts val="0"/>
              </a:spcAft>
            </a:pPr>
            <a:r>
              <a:rPr lang="es-PE" sz="1800" b="1" u="sng" dirty="0">
                <a:solidFill>
                  <a:schemeClr val="tx1"/>
                </a:solidFill>
                <a:latin typeface="Arial" panose="020B0604020202020204" pitchFamily="34" charset="0"/>
                <a:cs typeface="Arial" panose="020B0604020202020204" pitchFamily="34" charset="0"/>
              </a:rPr>
              <a:t>Artículo 5.- Registro de albergues</a:t>
            </a:r>
          </a:p>
          <a:p>
            <a:pPr algn="just">
              <a:lnSpc>
                <a:spcPct val="100000"/>
              </a:lnSpc>
              <a:spcBef>
                <a:spcPts val="0"/>
              </a:spcBef>
              <a:spcAft>
                <a:spcPts val="0"/>
              </a:spcAft>
            </a:pPr>
            <a:r>
              <a:rPr lang="es-PE" sz="1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Los gobiernos locales y/o regionales, de oficio, llevan un registro de todos los albergues que se encuentren dentro de su jurisdicción.</a:t>
            </a:r>
            <a:r>
              <a:rPr lang="es-PE" sz="1800" dirty="0">
                <a:solidFill>
                  <a:schemeClr val="tx1"/>
                </a:solidFill>
                <a:latin typeface="Arial" panose="020B0604020202020204" pitchFamily="34" charset="0"/>
                <a:cs typeface="Arial" panose="020B0604020202020204" pitchFamily="34" charset="0"/>
              </a:rPr>
              <a:t> Las inspecciones de las instalaciones se realizan de manera programada y coordinada con los albergues y tienen por finalidad conocer la situación del albergue para lo cual tienen en cuenta las condiciones en la se encuentre la infraestructura y las personas albergadas.</a:t>
            </a:r>
          </a:p>
          <a:p>
            <a:pPr algn="just">
              <a:lnSpc>
                <a:spcPct val="100000"/>
              </a:lnSpc>
              <a:spcBef>
                <a:spcPts val="0"/>
              </a:spcBef>
              <a:spcAft>
                <a:spcPts val="0"/>
              </a:spcAft>
            </a:pPr>
            <a:endParaRPr lang="es-PE" sz="1800" dirty="0">
              <a:solidFill>
                <a:schemeClr val="tx1"/>
              </a:solidFill>
              <a:latin typeface="Arial" panose="020B0604020202020204" pitchFamily="34" charset="0"/>
              <a:cs typeface="Arial" panose="020B0604020202020204" pitchFamily="34" charset="0"/>
            </a:endParaRPr>
          </a:p>
          <a:p>
            <a:pPr algn="just">
              <a:lnSpc>
                <a:spcPct val="100000"/>
              </a:lnSpc>
              <a:spcBef>
                <a:spcPts val="0"/>
              </a:spcBef>
              <a:spcAft>
                <a:spcPts val="0"/>
              </a:spcAft>
            </a:pPr>
            <a:r>
              <a:rPr lang="es-PE" sz="1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El Ministerio de la Mujer y Poblaciones Vulnerables se encarga de recopilar la información registrada por los gobiernos locales y regionales, y consolidar el registro de albergues a nivel nacional. </a:t>
            </a:r>
          </a:p>
        </p:txBody>
      </p:sp>
    </p:spTree>
    <p:extLst>
      <p:ext uri="{BB962C8B-B14F-4D97-AF65-F5344CB8AC3E}">
        <p14:creationId xmlns:p14="http://schemas.microsoft.com/office/powerpoint/2010/main" val="38935491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8212617E-56C5-6AAE-E107-2D630E13CACB}"/>
              </a:ext>
            </a:extLst>
          </p:cNvPr>
          <p:cNvSpPr>
            <a:spLocks noGrp="1"/>
          </p:cNvSpPr>
          <p:nvPr>
            <p:ph type="title"/>
          </p:nvPr>
        </p:nvSpPr>
        <p:spPr>
          <a:xfrm>
            <a:off x="521207" y="462977"/>
            <a:ext cx="10653612" cy="706603"/>
          </a:xfrm>
        </p:spPr>
        <p:txBody>
          <a:bodyPr>
            <a:noAutofit/>
          </a:bodyPr>
          <a:lstStyle/>
          <a:p>
            <a:pPr algn="just"/>
            <a:r>
              <a:rPr lang="es-PE" sz="1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PROYECTO DE LEY  1711/2021-CR : PROYECTO DE LEY QUE FAVORECE A LA POBLACION VULNERABLE MEDIANTE LA FORMALIZACIÓN Y PROMOCION DE LOS ALBERGUES </a:t>
            </a:r>
          </a:p>
        </p:txBody>
      </p:sp>
      <p:sp>
        <p:nvSpPr>
          <p:cNvPr id="6" name="Marcador de contenido 5">
            <a:extLst>
              <a:ext uri="{FF2B5EF4-FFF2-40B4-BE49-F238E27FC236}">
                <a16:creationId xmlns:a16="http://schemas.microsoft.com/office/drawing/2014/main" xmlns="" id="{D1703752-586F-CD4F-53A1-73DD8A0BAF45}"/>
              </a:ext>
            </a:extLst>
          </p:cNvPr>
          <p:cNvSpPr>
            <a:spLocks noGrp="1"/>
          </p:cNvSpPr>
          <p:nvPr>
            <p:ph sz="quarter" idx="10"/>
          </p:nvPr>
        </p:nvSpPr>
        <p:spPr>
          <a:xfrm>
            <a:off x="539495" y="1435607"/>
            <a:ext cx="11071258" cy="4959415"/>
          </a:xfrm>
        </p:spPr>
        <p:txBody>
          <a:bodyPr>
            <a:noAutofit/>
          </a:bodyPr>
          <a:lstStyle/>
          <a:p>
            <a:pPr algn="just">
              <a:lnSpc>
                <a:spcPct val="100000"/>
              </a:lnSpc>
              <a:spcBef>
                <a:spcPts val="0"/>
              </a:spcBef>
              <a:spcAft>
                <a:spcPts val="0"/>
              </a:spcAft>
            </a:pPr>
            <a:r>
              <a:rPr lang="es-PE" sz="2400" b="1" u="sng" dirty="0">
                <a:solidFill>
                  <a:schemeClr val="tx1"/>
                </a:solidFill>
                <a:latin typeface="Arial" panose="020B0604020202020204" pitchFamily="34" charset="0"/>
                <a:cs typeface="Arial" panose="020B0604020202020204" pitchFamily="34" charset="0"/>
              </a:rPr>
              <a:t>Artículo 6.- Promoción de los albergues</a:t>
            </a:r>
          </a:p>
          <a:p>
            <a:pPr algn="just">
              <a:lnSpc>
                <a:spcPct val="100000"/>
              </a:lnSpc>
              <a:spcBef>
                <a:spcPts val="0"/>
              </a:spcBef>
              <a:spcAft>
                <a:spcPts val="0"/>
              </a:spcAft>
            </a:pPr>
            <a:r>
              <a:rPr lang="es-PE" sz="2400" dirty="0">
                <a:solidFill>
                  <a:schemeClr val="tx1"/>
                </a:solidFill>
                <a:latin typeface="Arial" panose="020B0604020202020204" pitchFamily="34" charset="0"/>
                <a:cs typeface="Arial" panose="020B0604020202020204" pitchFamily="34" charset="0"/>
              </a:rPr>
              <a:t>Los gobiernos locales y/o regionales, y el Ministerio de la Mujer y Poblaciones Vulnerables, identifican los albergues dentro del ámbito de sus competencias, que requieran y tengan la factibilidad para promover su construcción, ampliación o mejoramiento de su infraestructura, mediante el mecanismo de Obras por Impuestos.</a:t>
            </a:r>
          </a:p>
          <a:p>
            <a:pPr algn="just">
              <a:lnSpc>
                <a:spcPct val="100000"/>
              </a:lnSpc>
              <a:spcBef>
                <a:spcPts val="0"/>
              </a:spcBef>
              <a:spcAft>
                <a:spcPts val="0"/>
              </a:spcAft>
            </a:pPr>
            <a:endParaRPr lang="es-PE" sz="2400" dirty="0">
              <a:solidFill>
                <a:schemeClr val="tx1"/>
              </a:solidFill>
              <a:latin typeface="Arial" panose="020B0604020202020204" pitchFamily="34" charset="0"/>
              <a:cs typeface="Arial" panose="020B0604020202020204" pitchFamily="34" charset="0"/>
            </a:endParaRPr>
          </a:p>
          <a:p>
            <a:pPr algn="just">
              <a:lnSpc>
                <a:spcPct val="100000"/>
              </a:lnSpc>
              <a:spcBef>
                <a:spcPts val="0"/>
              </a:spcBef>
              <a:spcAft>
                <a:spcPts val="0"/>
              </a:spcAft>
            </a:pPr>
            <a:r>
              <a:rPr lang="es-PE" sz="2400" dirty="0">
                <a:solidFill>
                  <a:schemeClr val="tx1"/>
                </a:solidFill>
                <a:latin typeface="Arial" panose="020B0604020202020204" pitchFamily="34" charset="0"/>
                <a:cs typeface="Arial" panose="020B0604020202020204" pitchFamily="34" charset="0"/>
              </a:rPr>
              <a:t> </a:t>
            </a:r>
            <a:r>
              <a:rPr lang="es-PE" sz="2400" b="1" u="sng" dirty="0">
                <a:solidFill>
                  <a:schemeClr val="tx1"/>
                </a:solidFill>
                <a:latin typeface="Arial" panose="020B0604020202020204" pitchFamily="34" charset="0"/>
                <a:cs typeface="Arial" panose="020B0604020202020204" pitchFamily="34" charset="0"/>
              </a:rPr>
              <a:t>Artículo 7.- Registro de la idea de inversión </a:t>
            </a:r>
          </a:p>
          <a:p>
            <a:pPr algn="just">
              <a:lnSpc>
                <a:spcPct val="100000"/>
              </a:lnSpc>
              <a:spcBef>
                <a:spcPts val="0"/>
              </a:spcBef>
              <a:spcAft>
                <a:spcPts val="0"/>
              </a:spcAft>
            </a:pPr>
            <a:r>
              <a:rPr lang="es-PE" sz="2400" dirty="0">
                <a:solidFill>
                  <a:schemeClr val="tx1"/>
                </a:solidFill>
                <a:latin typeface="Arial" panose="020B0604020202020204" pitchFamily="34" charset="0"/>
                <a:cs typeface="Arial" panose="020B0604020202020204" pitchFamily="34" charset="0"/>
              </a:rPr>
              <a:t>Una vez identificados los albergues que pueden ser promocionados para su ejecución mediante el mecanismo de Obras por Impuestos la entidad registra la idea de inversión en el Banco de Inversiones. </a:t>
            </a:r>
            <a:endParaRPr lang="es-PE" sz="16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780982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8212617E-56C5-6AAE-E107-2D630E13CACB}"/>
              </a:ext>
            </a:extLst>
          </p:cNvPr>
          <p:cNvSpPr>
            <a:spLocks noGrp="1"/>
          </p:cNvSpPr>
          <p:nvPr>
            <p:ph type="title"/>
          </p:nvPr>
        </p:nvSpPr>
        <p:spPr>
          <a:xfrm>
            <a:off x="521207" y="462977"/>
            <a:ext cx="10653612" cy="706603"/>
          </a:xfrm>
        </p:spPr>
        <p:txBody>
          <a:bodyPr>
            <a:noAutofit/>
          </a:bodyPr>
          <a:lstStyle/>
          <a:p>
            <a:pPr algn="just"/>
            <a:r>
              <a:rPr lang="es-PE" sz="1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PROYECTO DE LEY  1711/2021-CR : PROYECTO DE LEY QUE FAVORECE A LA POBLACION VULNERABLE MEDIANTE LA FORMALIZACIÓN Y PROMOCION DE LOS ALBERGUES </a:t>
            </a:r>
          </a:p>
        </p:txBody>
      </p:sp>
      <p:sp>
        <p:nvSpPr>
          <p:cNvPr id="6" name="Marcador de contenido 5">
            <a:extLst>
              <a:ext uri="{FF2B5EF4-FFF2-40B4-BE49-F238E27FC236}">
                <a16:creationId xmlns:a16="http://schemas.microsoft.com/office/drawing/2014/main" xmlns="" id="{D1703752-586F-CD4F-53A1-73DD8A0BAF45}"/>
              </a:ext>
            </a:extLst>
          </p:cNvPr>
          <p:cNvSpPr>
            <a:spLocks noGrp="1"/>
          </p:cNvSpPr>
          <p:nvPr>
            <p:ph sz="quarter" idx="10"/>
          </p:nvPr>
        </p:nvSpPr>
        <p:spPr>
          <a:xfrm>
            <a:off x="539495" y="1435607"/>
            <a:ext cx="11071258" cy="4959415"/>
          </a:xfrm>
        </p:spPr>
        <p:txBody>
          <a:bodyPr>
            <a:noAutofit/>
          </a:bodyPr>
          <a:lstStyle/>
          <a:p>
            <a:pPr algn="just">
              <a:lnSpc>
                <a:spcPct val="100000"/>
              </a:lnSpc>
              <a:spcBef>
                <a:spcPts val="0"/>
              </a:spcBef>
              <a:spcAft>
                <a:spcPts val="0"/>
              </a:spcAft>
            </a:pPr>
            <a:endParaRPr lang="es-PE" sz="2000" dirty="0">
              <a:latin typeface="Arial" panose="020B0604020202020204" pitchFamily="34" charset="0"/>
              <a:cs typeface="Arial" panose="020B0604020202020204" pitchFamily="34" charset="0"/>
            </a:endParaRPr>
          </a:p>
          <a:p>
            <a:pPr algn="just">
              <a:lnSpc>
                <a:spcPct val="100000"/>
              </a:lnSpc>
              <a:spcBef>
                <a:spcPts val="0"/>
              </a:spcBef>
              <a:spcAft>
                <a:spcPts val="0"/>
              </a:spcAft>
            </a:pPr>
            <a:r>
              <a:rPr lang="es-PE" sz="2400" b="1" u="sng" dirty="0">
                <a:solidFill>
                  <a:schemeClr val="tx1"/>
                </a:solidFill>
                <a:latin typeface="Arial" panose="020B0604020202020204" pitchFamily="34" charset="0"/>
                <a:cs typeface="Arial" panose="020B0604020202020204" pitchFamily="34" charset="0"/>
              </a:rPr>
              <a:t>Artículo 8.- Publicación y promoción de la idea de inversión </a:t>
            </a:r>
          </a:p>
          <a:p>
            <a:pPr algn="just">
              <a:lnSpc>
                <a:spcPct val="100000"/>
              </a:lnSpc>
              <a:spcBef>
                <a:spcPts val="0"/>
              </a:spcBef>
              <a:spcAft>
                <a:spcPts val="0"/>
              </a:spcAft>
            </a:pPr>
            <a:r>
              <a:rPr lang="es-PE" sz="2400" dirty="0">
                <a:solidFill>
                  <a:schemeClr val="tx1"/>
                </a:solidFill>
                <a:latin typeface="Arial" panose="020B0604020202020204" pitchFamily="34" charset="0"/>
                <a:cs typeface="Arial" panose="020B0604020202020204" pitchFamily="34" charset="0"/>
              </a:rPr>
              <a:t>La idea de inversión registrada en el </a:t>
            </a:r>
            <a:r>
              <a:rPr lang="es-PE" sz="24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Banco de Inversiones </a:t>
            </a:r>
            <a:r>
              <a:rPr lang="es-PE" sz="2400" dirty="0">
                <a:solidFill>
                  <a:schemeClr val="tx1"/>
                </a:solidFill>
                <a:latin typeface="Arial" panose="020B0604020202020204" pitchFamily="34" charset="0"/>
                <a:cs typeface="Arial" panose="020B0604020202020204" pitchFamily="34" charset="0"/>
              </a:rPr>
              <a:t>es publicada en el portal institucional del gobierno local o regional correspondiente, y en el portal institucional del Ministerio de la Mujer y Poblaciones Vulnerables. </a:t>
            </a:r>
          </a:p>
          <a:p>
            <a:pPr algn="just">
              <a:lnSpc>
                <a:spcPct val="100000"/>
              </a:lnSpc>
              <a:spcBef>
                <a:spcPts val="0"/>
              </a:spcBef>
              <a:spcAft>
                <a:spcPts val="0"/>
              </a:spcAft>
            </a:pPr>
            <a:endParaRPr lang="es-PE" sz="2400" dirty="0">
              <a:solidFill>
                <a:schemeClr val="tx1"/>
              </a:solidFill>
              <a:latin typeface="Arial" panose="020B0604020202020204" pitchFamily="34" charset="0"/>
              <a:cs typeface="Arial" panose="020B0604020202020204" pitchFamily="34" charset="0"/>
            </a:endParaRPr>
          </a:p>
          <a:p>
            <a:pPr algn="just">
              <a:lnSpc>
                <a:spcPct val="100000"/>
              </a:lnSpc>
              <a:spcBef>
                <a:spcPts val="0"/>
              </a:spcBef>
              <a:spcAft>
                <a:spcPts val="0"/>
              </a:spcAft>
            </a:pPr>
            <a:r>
              <a:rPr lang="es-PE" sz="2400" b="1" u="sng" dirty="0">
                <a:solidFill>
                  <a:schemeClr val="tx1"/>
                </a:solidFill>
                <a:latin typeface="Arial" panose="020B0604020202020204" pitchFamily="34" charset="0"/>
                <a:cs typeface="Arial" panose="020B0604020202020204" pitchFamily="34" charset="0"/>
              </a:rPr>
              <a:t>Artículo 9.- Devolución del IGV </a:t>
            </a:r>
          </a:p>
          <a:p>
            <a:pPr algn="just">
              <a:lnSpc>
                <a:spcPct val="100000"/>
              </a:lnSpc>
              <a:spcBef>
                <a:spcPts val="0"/>
              </a:spcBef>
              <a:spcAft>
                <a:spcPts val="0"/>
              </a:spcAft>
            </a:pPr>
            <a:r>
              <a:rPr lang="es-PE" sz="2400" dirty="0">
                <a:solidFill>
                  <a:schemeClr val="tx1"/>
                </a:solidFill>
                <a:latin typeface="Arial" panose="020B0604020202020204" pitchFamily="34" charset="0"/>
                <a:cs typeface="Arial" panose="020B0604020202020204" pitchFamily="34" charset="0"/>
              </a:rPr>
              <a:t>Será objeto de devolución el Impuesto General a las Ventas que grave la venta de bienes adquiridos para el cumplimiento de sus labores de servicio y asistencia las personas en situación de vulnerabilidad, por los albergues formalizados y registrados </a:t>
            </a:r>
            <a:endParaRPr lang="es-PE" sz="11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571932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8212617E-56C5-6AAE-E107-2D630E13CACB}"/>
              </a:ext>
            </a:extLst>
          </p:cNvPr>
          <p:cNvSpPr>
            <a:spLocks noGrp="1"/>
          </p:cNvSpPr>
          <p:nvPr>
            <p:ph type="title"/>
          </p:nvPr>
        </p:nvSpPr>
        <p:spPr>
          <a:xfrm>
            <a:off x="521207" y="462977"/>
            <a:ext cx="10653612" cy="706603"/>
          </a:xfrm>
        </p:spPr>
        <p:txBody>
          <a:bodyPr>
            <a:noAutofit/>
          </a:bodyPr>
          <a:lstStyle/>
          <a:p>
            <a:pPr algn="just"/>
            <a:r>
              <a:rPr lang="es-PE" sz="1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PROYECTO DE LEY  1711/2021-CR : PROYECTO DE LEY QUE FAVORECE A LA POBLACION VULNERABLE MEDIANTE LA FORMALIZACIÓN Y PROMOCION DE LOS ALBERGUES </a:t>
            </a:r>
          </a:p>
        </p:txBody>
      </p:sp>
      <p:sp>
        <p:nvSpPr>
          <p:cNvPr id="6" name="Marcador de contenido 5">
            <a:extLst>
              <a:ext uri="{FF2B5EF4-FFF2-40B4-BE49-F238E27FC236}">
                <a16:creationId xmlns:a16="http://schemas.microsoft.com/office/drawing/2014/main" xmlns="" id="{D1703752-586F-CD4F-53A1-73DD8A0BAF45}"/>
              </a:ext>
            </a:extLst>
          </p:cNvPr>
          <p:cNvSpPr>
            <a:spLocks noGrp="1"/>
          </p:cNvSpPr>
          <p:nvPr>
            <p:ph sz="quarter" idx="10"/>
          </p:nvPr>
        </p:nvSpPr>
        <p:spPr>
          <a:xfrm>
            <a:off x="539495" y="1435608"/>
            <a:ext cx="11071258" cy="3806244"/>
          </a:xfrm>
        </p:spPr>
        <p:txBody>
          <a:bodyPr>
            <a:noAutofit/>
          </a:bodyPr>
          <a:lstStyle/>
          <a:p>
            <a:pPr algn="just">
              <a:lnSpc>
                <a:spcPct val="100000"/>
              </a:lnSpc>
              <a:spcBef>
                <a:spcPts val="0"/>
              </a:spcBef>
              <a:spcAft>
                <a:spcPts val="0"/>
              </a:spcAft>
            </a:pPr>
            <a:endParaRPr lang="es-PE" sz="2000" dirty="0">
              <a:latin typeface="Arial" panose="020B0604020202020204" pitchFamily="34" charset="0"/>
              <a:cs typeface="Arial" panose="020B0604020202020204" pitchFamily="34" charset="0"/>
            </a:endParaRPr>
          </a:p>
          <a:p>
            <a:pPr algn="ctr">
              <a:lnSpc>
                <a:spcPct val="100000"/>
              </a:lnSpc>
              <a:spcBef>
                <a:spcPts val="0"/>
              </a:spcBef>
              <a:spcAft>
                <a:spcPts val="0"/>
              </a:spcAft>
            </a:pPr>
            <a:r>
              <a:rPr lang="es-PE" sz="2000" b="1" u="sng" dirty="0">
                <a:solidFill>
                  <a:schemeClr val="tx1"/>
                </a:solidFill>
                <a:latin typeface="Arial" panose="020B0604020202020204" pitchFamily="34" charset="0"/>
                <a:cs typeface="Arial" panose="020B0604020202020204" pitchFamily="34" charset="0"/>
              </a:rPr>
              <a:t>ANALISIS COSTO – BENEFICIO</a:t>
            </a:r>
          </a:p>
          <a:p>
            <a:pPr algn="ctr">
              <a:lnSpc>
                <a:spcPct val="100000"/>
              </a:lnSpc>
              <a:spcBef>
                <a:spcPts val="0"/>
              </a:spcBef>
              <a:spcAft>
                <a:spcPts val="0"/>
              </a:spcAft>
            </a:pPr>
            <a:endParaRPr lang="es-PE" sz="2400" dirty="0">
              <a:solidFill>
                <a:schemeClr val="tx1"/>
              </a:solidFill>
              <a:latin typeface="Arial" panose="020B0604020202020204" pitchFamily="34" charset="0"/>
              <a:cs typeface="Arial" panose="020B0604020202020204" pitchFamily="34" charset="0"/>
            </a:endParaRPr>
          </a:p>
          <a:p>
            <a:pPr algn="just">
              <a:lnSpc>
                <a:spcPct val="100000"/>
              </a:lnSpc>
              <a:spcBef>
                <a:spcPts val="0"/>
              </a:spcBef>
              <a:spcAft>
                <a:spcPts val="0"/>
              </a:spcAft>
            </a:pPr>
            <a:r>
              <a:rPr lang="es-PE" sz="2400" dirty="0">
                <a:solidFill>
                  <a:schemeClr val="tx1"/>
                </a:solidFill>
                <a:latin typeface="Arial" panose="020B0604020202020204" pitchFamily="34" charset="0"/>
                <a:cs typeface="Arial" panose="020B0604020202020204" pitchFamily="34" charset="0"/>
              </a:rPr>
              <a:t>Mediante el presente proyecto de ley se establecen disposiciones que contribuyen con el cumplimiento de </a:t>
            </a:r>
            <a:r>
              <a:rPr lang="es-PE" sz="2400" b="1" dirty="0">
                <a:solidFill>
                  <a:schemeClr val="tx1"/>
                </a:solidFill>
                <a:latin typeface="Arial" panose="020B0604020202020204" pitchFamily="34" charset="0"/>
                <a:cs typeface="Arial" panose="020B0604020202020204" pitchFamily="34" charset="0"/>
              </a:rPr>
              <a:t>la obligación Estatal de velar por las personas en situación de vulnerabilidad mediante el aprovechamiento de mecanismos y herramientas ya implementados,</a:t>
            </a:r>
            <a:r>
              <a:rPr lang="es-PE" sz="2400" dirty="0">
                <a:solidFill>
                  <a:schemeClr val="tx1"/>
                </a:solidFill>
                <a:latin typeface="Arial" panose="020B0604020202020204" pitchFamily="34" charset="0"/>
                <a:cs typeface="Arial" panose="020B0604020202020204" pitchFamily="34" charset="0"/>
              </a:rPr>
              <a:t> sin que esto implique la implementación de nuevas funciones para las entidades involucradas.</a:t>
            </a:r>
            <a:r>
              <a:rPr lang="es-PE" sz="2400" b="1" u="sng" dirty="0">
                <a:solidFill>
                  <a:schemeClr val="tx1"/>
                </a:solidFill>
                <a:latin typeface="Arial" panose="020B0604020202020204" pitchFamily="34" charset="0"/>
                <a:cs typeface="Arial" panose="020B0604020202020204" pitchFamily="34" charset="0"/>
              </a:rPr>
              <a:t> </a:t>
            </a:r>
          </a:p>
          <a:p>
            <a:pPr algn="just">
              <a:lnSpc>
                <a:spcPct val="100000"/>
              </a:lnSpc>
              <a:spcBef>
                <a:spcPts val="0"/>
              </a:spcBef>
              <a:spcAft>
                <a:spcPts val="0"/>
              </a:spcAft>
            </a:pPr>
            <a:endParaRPr lang="es-PE" sz="2400" b="1" u="sng" dirty="0">
              <a:solidFill>
                <a:schemeClr val="tx1"/>
              </a:solidFill>
              <a:latin typeface="Arial" panose="020B0604020202020204" pitchFamily="34" charset="0"/>
              <a:cs typeface="Arial" panose="020B0604020202020204" pitchFamily="34" charset="0"/>
            </a:endParaRPr>
          </a:p>
          <a:p>
            <a:pPr algn="r">
              <a:lnSpc>
                <a:spcPct val="100000"/>
              </a:lnSpc>
              <a:spcBef>
                <a:spcPts val="0"/>
              </a:spcBef>
              <a:spcAft>
                <a:spcPts val="0"/>
              </a:spcAft>
            </a:pPr>
            <a:r>
              <a:rPr lang="es-PE" sz="2400" b="1" dirty="0">
                <a:solidFill>
                  <a:schemeClr val="tx1"/>
                </a:solidFill>
                <a:latin typeface="Arial" panose="020B0604020202020204" pitchFamily="34" charset="0"/>
                <a:cs typeface="Arial" panose="020B0604020202020204" pitchFamily="34" charset="0"/>
              </a:rPr>
              <a:t>Muchas gracias!</a:t>
            </a:r>
            <a:endParaRPr lang="es-PE" sz="11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37306793"/>
      </p:ext>
    </p:extLst>
  </p:cSld>
  <p:clrMapOvr>
    <a:masterClrMapping/>
  </p:clrMapOvr>
</p:sld>
</file>

<file path=ppt/theme/theme1.xml><?xml version="1.0" encoding="utf-8"?>
<a:theme xmlns:a="http://schemas.openxmlformats.org/drawingml/2006/main" name="WelcomeDoc">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egoe UI">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60957334_TF10001108_Win32" id="{0B310B32-D3B7-486C-9816-AAE218BD635F}" vid="{428C6BD6-4D22-4AFC-9394-EC2AA94203D6}"/>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{CB763702-B7E4-485E-B868-49F7511FB42F}tf10001108_win32</Template>
  <TotalTime>509</TotalTime>
  <Words>907</Words>
  <Application>Microsoft Office PowerPoint</Application>
  <PresentationFormat>Panorámica</PresentationFormat>
  <Paragraphs>53</Paragraphs>
  <Slides>7</Slides>
  <Notes>1</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7</vt:i4>
      </vt:variant>
    </vt:vector>
  </HeadingPairs>
  <TitlesOfParts>
    <vt:vector size="12" baseType="lpstr">
      <vt:lpstr>Arial</vt:lpstr>
      <vt:lpstr>Calibri</vt:lpstr>
      <vt:lpstr>Segoe UI</vt:lpstr>
      <vt:lpstr>Segoe UI Light</vt:lpstr>
      <vt:lpstr>WelcomeDoc</vt:lpstr>
      <vt:lpstr>PROYECTO DE LEY 1711/2021-CR : PROYECTO DE LEY QUE FAVORECE A LA POBLACIÓN VULNERABLE MEDIANTE LA FORMALIZACIÓN Y PROMOCIÓN DE LOS ALBERGUES. </vt:lpstr>
      <vt:lpstr>PROYECTO DE LEY  1711/2021-CR : PROYECTO DE LEY QUE FAVORECE A LA POBLACION VULNERABLE MEDIANTE LA FORMALIZACIÓN Y PROMOCION DE LOS ALBERGUES </vt:lpstr>
      <vt:lpstr>PROYECTO DE LEY  1711/2021-CR : PROYECTO DE LEY QUE FAVORECE A LA POBLACION VULNERABLE MEDIANTE LA FORMALIZACIÓN Y PROMOCION DE LOS ALBERGUES </vt:lpstr>
      <vt:lpstr>PROYECTO DE LEY  1711/2021-CR : PROYECTO DE LEY QUE FAVORECE A LA POBLACION VULNERABLE MEDIANTE LA FORMALIZACIÓN Y PROMOCION DE LOS ALBERGUES </vt:lpstr>
      <vt:lpstr>PROYECTO DE LEY  1711/2021-CR : PROYECTO DE LEY QUE FAVORECE A LA POBLACION VULNERABLE MEDIANTE LA FORMALIZACIÓN Y PROMOCION DE LOS ALBERGUES </vt:lpstr>
      <vt:lpstr>PROYECTO DE LEY  1711/2021-CR : PROYECTO DE LEY QUE FAVORECE A LA POBLACION VULNERABLE MEDIANTE LA FORMALIZACIÓN Y PROMOCION DE LOS ALBERGUES </vt:lpstr>
      <vt:lpstr>PROYECTO DE LEY  1711/2021-CR : PROYECTO DE LEY QUE FAVORECE A LA POBLACION VULNERABLE MEDIANTE LA FORMALIZACIÓN Y PROMOCION DE LOS ALBERGUES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damos la bienvenida a PowerPoint</dc:title>
  <dc:creator>Pyerina Yasslyn Orbezo Estrada</dc:creator>
  <cp:keywords/>
  <cp:lastModifiedBy>Koning Furlong Soto</cp:lastModifiedBy>
  <cp:revision>48</cp:revision>
  <cp:lastPrinted>2023-03-27T17:04:34Z</cp:lastPrinted>
  <dcterms:created xsi:type="dcterms:W3CDTF">2023-03-01T16:09:14Z</dcterms:created>
  <dcterms:modified xsi:type="dcterms:W3CDTF">2023-03-29T16:24:01Z</dcterms:modified>
  <cp:version/>
</cp:coreProperties>
</file>