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926638"/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381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62315"/>
    <a:srgbClr val="E6E6E6"/>
    <a:srgbClr val="FBD7D1"/>
    <a:srgbClr val="FEDFCE"/>
    <a:srgbClr val="F7491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73" autoAdjust="0"/>
    <p:restoredTop sz="94660"/>
  </p:normalViewPr>
  <p:slideViewPr>
    <p:cSldViewPr snapToGrid="0">
      <p:cViewPr varScale="1">
        <p:scale>
          <a:sx n="87" d="100"/>
          <a:sy n="87" d="100"/>
        </p:scale>
        <p:origin x="84" y="126"/>
      </p:cViewPr>
      <p:guideLst>
        <p:guide orient="horz" pos="2183"/>
        <p:guide pos="381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72DA3663-DBDC-E4A2-0EAB-40A3603B6A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06D9ED58-4EEF-C5C7-130D-04237D61707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7893E46F-490B-67F0-83AE-515FAEC616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CF37C-38DD-47F6-8525-DC2995DA976F}" type="datetimeFigureOut">
              <a:rPr lang="es-PE" smtClean="0"/>
              <a:t>13/02/2023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62638910-176F-96AE-DAF0-B382555676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BA5EA5CC-D9AE-92A2-5BE5-2B4BBD8C34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E79DE-636E-4358-B556-CA29B54C6076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0923267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7C1F304E-A278-0627-3A89-D534AE097C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xmlns="" id="{0D3E6425-692F-90D4-E239-08D70FAF38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EEB266E0-7E14-17CE-7C9D-CE052EC5CB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CF37C-38DD-47F6-8525-DC2995DA976F}" type="datetimeFigureOut">
              <a:rPr lang="es-PE" smtClean="0"/>
              <a:t>13/02/2023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17879DAC-4ECD-08F1-C73D-E083CADCD4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9E7BED9D-3B31-8F2C-58F6-678C19A305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E79DE-636E-4358-B556-CA29B54C6076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1380015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xmlns="" id="{7812ADED-8432-0D8D-8A00-FBBD4BDC4EA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xmlns="" id="{294425DB-2133-95EF-4CA2-1DF45F225B8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2C9967A7-8E3D-5B6E-FD8F-002F092D5C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CF37C-38DD-47F6-8525-DC2995DA976F}" type="datetimeFigureOut">
              <a:rPr lang="es-PE" smtClean="0"/>
              <a:t>13/02/2023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CF801A2D-777F-636B-842F-6D9A7C2CE7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8653D9A9-4022-A5AD-64C3-64284D5EC7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E79DE-636E-4358-B556-CA29B54C6076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8262464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04E5B165-C8E6-50B4-A939-82DBFC73AA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2AB18E79-9D9D-F5D9-F8E7-5E441670C2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D8C4AD83-36BA-1376-C836-FF86E499A8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CF37C-38DD-47F6-8525-DC2995DA976F}" type="datetimeFigureOut">
              <a:rPr lang="es-PE" smtClean="0"/>
              <a:t>13/02/2023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FCFAC7B0-F416-8B7C-8D93-FB12396122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1CFDE9BF-FD99-05B2-C31D-3E42368D3C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E79DE-636E-4358-B556-CA29B54C6076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672519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C27F5C75-A862-8559-752F-F9C0307873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8AF0B3B8-35F2-877A-2F2F-B800B90E89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8510610D-D12F-9F37-0419-1226E7A342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CF37C-38DD-47F6-8525-DC2995DA976F}" type="datetimeFigureOut">
              <a:rPr lang="es-PE" smtClean="0"/>
              <a:t>13/02/2023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8F1BB61C-A386-48C9-6BEB-304BA302C4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A3BE8145-4F32-F4D8-E9C5-93B1ED90DF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E79DE-636E-4358-B556-CA29B54C6076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9881592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441D600E-433E-F73C-796C-DC6C98A734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D3C45CDC-5327-F2BD-9B76-23DA35B9A78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7F443167-9E7C-D418-A78C-113BCA5D65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B94FFABA-77D2-526E-AC97-30D0A34C01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CF37C-38DD-47F6-8525-DC2995DA976F}" type="datetimeFigureOut">
              <a:rPr lang="es-PE" smtClean="0"/>
              <a:t>13/02/2023</a:t>
            </a:fld>
            <a:endParaRPr lang="es-PE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FF397C3E-6305-7B28-2801-1AA90BD687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5801A510-19DC-37E8-3684-E64361BB1C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E79DE-636E-4358-B556-CA29B54C6076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4141804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294251D6-C477-C80C-4EFB-C98AB918C0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D0265CD6-89EB-A57D-7273-FFAE1CEDFC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3756D8FF-DEA9-7058-BD85-FEDC598C30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xmlns="" id="{CD09A5E4-A3CC-ACA8-64FB-A104486406B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xmlns="" id="{C385B464-515A-C243-393B-A47C0DFA675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xmlns="" id="{719EADE0-4778-72C0-71A1-D4EDEDBD9C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CF37C-38DD-47F6-8525-DC2995DA976F}" type="datetimeFigureOut">
              <a:rPr lang="es-PE" smtClean="0"/>
              <a:t>13/02/2023</a:t>
            </a:fld>
            <a:endParaRPr lang="es-PE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xmlns="" id="{657F9155-D30E-9B53-D22A-16780B27D7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xmlns="" id="{6C21DC46-3094-035F-5057-B78FE308DB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E79DE-636E-4358-B556-CA29B54C6076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4604021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5819B86B-7DB6-773F-CE6C-5603778AE2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xmlns="" id="{51F02886-5F40-F392-7A2B-929D555729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CF37C-38DD-47F6-8525-DC2995DA976F}" type="datetimeFigureOut">
              <a:rPr lang="es-PE" smtClean="0"/>
              <a:t>13/02/2023</a:t>
            </a:fld>
            <a:endParaRPr lang="es-PE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xmlns="" id="{C1183CF0-50B2-B157-D538-7FF87F37F6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xmlns="" id="{89651A0D-1FEC-297C-CC38-C1A137DEFC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E79DE-636E-4358-B556-CA29B54C6076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1369468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xmlns="" id="{6A15163D-DCC6-947E-2124-E60A96DD99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CF37C-38DD-47F6-8525-DC2995DA976F}" type="datetimeFigureOut">
              <a:rPr lang="es-PE" smtClean="0"/>
              <a:t>13/02/2023</a:t>
            </a:fld>
            <a:endParaRPr lang="es-PE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xmlns="" id="{136963EC-2D81-6711-3DFF-116ECF7CCB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xmlns="" id="{9E275738-13F8-307C-9871-F6FD961A21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E79DE-636E-4358-B556-CA29B54C6076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7448594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604AB429-753F-1B40-460B-05C3DE1099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570DFD59-B7E8-8E97-296D-907D4CAB91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xmlns="" id="{2F1BBC4C-BBD8-3A7C-CA29-9553D28D57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7430D377-DB7D-CEA1-482B-6051496587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CF37C-38DD-47F6-8525-DC2995DA976F}" type="datetimeFigureOut">
              <a:rPr lang="es-PE" smtClean="0"/>
              <a:t>13/02/2023</a:t>
            </a:fld>
            <a:endParaRPr lang="es-PE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912B6895-E5B5-E996-5958-29C1F76105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B8B12849-7092-236E-41B8-A7B3C397C0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E79DE-636E-4358-B556-CA29B54C6076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3646286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DE2EBEC8-70CE-8D50-D391-80F6449470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xmlns="" id="{AEAD05D6-70A2-F069-BEAA-55F0789911B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PE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xmlns="" id="{54FB8F83-AD6C-7178-1602-0BE7E82F1E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40B7AEA2-4832-1A7F-0455-A096164888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CF37C-38DD-47F6-8525-DC2995DA976F}" type="datetimeFigureOut">
              <a:rPr lang="es-PE" smtClean="0"/>
              <a:t>13/02/2023</a:t>
            </a:fld>
            <a:endParaRPr lang="es-PE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64197F7B-79B1-DB56-F736-F5C66C90A8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E332E2E7-3760-B71E-CAFE-1E754E5033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E79DE-636E-4358-B556-CA29B54C6076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2744768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xmlns="" id="{1E80ADE9-84B0-524A-B597-DCE44942A0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C7A99F1B-50D9-60D2-516A-DE4025506B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4AE46B11-4881-69D0-CBB8-304FF6D0461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DCF37C-38DD-47F6-8525-DC2995DA976F}" type="datetimeFigureOut">
              <a:rPr lang="es-PE" smtClean="0"/>
              <a:t>13/02/2023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24E7DE2A-6E1C-5D32-0D63-43A67E56EF5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2A5A1A8F-BE77-45DD-E7E2-98BFEF4153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DE79DE-636E-4358-B556-CA29B54C6076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350666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1000"/>
            <a:lum/>
          </a:blip>
          <a:srcRect/>
          <a:stretch>
            <a:fillRect l="-18000" r="-1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aralelogramo 3">
            <a:extLst>
              <a:ext uri="{FF2B5EF4-FFF2-40B4-BE49-F238E27FC236}">
                <a16:creationId xmlns:a16="http://schemas.microsoft.com/office/drawing/2014/main" xmlns="" id="{F6D5D38D-2F92-1E67-FA1F-BD70C6146C39}"/>
              </a:ext>
            </a:extLst>
          </p:cNvPr>
          <p:cNvSpPr/>
          <p:nvPr/>
        </p:nvSpPr>
        <p:spPr>
          <a:xfrm>
            <a:off x="-1941095" y="0"/>
            <a:ext cx="6887535" cy="6858000"/>
          </a:xfrm>
          <a:prstGeom prst="parallelogram">
            <a:avLst/>
          </a:prstGeom>
          <a:solidFill>
            <a:srgbClr val="D6231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dirty="0"/>
          </a:p>
        </p:txBody>
      </p:sp>
      <p:sp>
        <p:nvSpPr>
          <p:cNvPr id="7" name="Paralelogramo 6">
            <a:extLst>
              <a:ext uri="{FF2B5EF4-FFF2-40B4-BE49-F238E27FC236}">
                <a16:creationId xmlns:a16="http://schemas.microsoft.com/office/drawing/2014/main" xmlns="" id="{16A121B1-540A-D6C2-9E4F-46D195BC6E1B}"/>
              </a:ext>
            </a:extLst>
          </p:cNvPr>
          <p:cNvSpPr/>
          <p:nvPr/>
        </p:nvSpPr>
        <p:spPr>
          <a:xfrm>
            <a:off x="-3814384" y="0"/>
            <a:ext cx="7172117" cy="6858000"/>
          </a:xfrm>
          <a:prstGeom prst="parallelogram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dirty="0"/>
              <a:t>CICTOR </a:t>
            </a:r>
          </a:p>
        </p:txBody>
      </p:sp>
      <p:sp>
        <p:nvSpPr>
          <p:cNvPr id="10" name="Paralelogramo 9">
            <a:extLst>
              <a:ext uri="{FF2B5EF4-FFF2-40B4-BE49-F238E27FC236}">
                <a16:creationId xmlns:a16="http://schemas.microsoft.com/office/drawing/2014/main" xmlns="" id="{C7CDFFF9-5460-374A-9885-1C76A7288BEA}"/>
              </a:ext>
            </a:extLst>
          </p:cNvPr>
          <p:cNvSpPr/>
          <p:nvPr/>
        </p:nvSpPr>
        <p:spPr>
          <a:xfrm>
            <a:off x="-5095439" y="-1"/>
            <a:ext cx="6695640" cy="6858000"/>
          </a:xfrm>
          <a:prstGeom prst="parallelogram">
            <a:avLst/>
          </a:prstGeom>
          <a:solidFill>
            <a:srgbClr val="D623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dirty="0">
              <a:solidFill>
                <a:srgbClr val="D62315"/>
              </a:solidFill>
            </a:endParaRPr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xmlns="" id="{BECD25A8-B426-025F-F4D6-C522E7FCA998}"/>
              </a:ext>
            </a:extLst>
          </p:cNvPr>
          <p:cNvSpPr/>
          <p:nvPr/>
        </p:nvSpPr>
        <p:spPr>
          <a:xfrm>
            <a:off x="-465221" y="5374105"/>
            <a:ext cx="3192379" cy="134753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xmlns="" id="{C3864B61-62E3-6F1F-B791-3B4A21AB1B70}"/>
              </a:ext>
            </a:extLst>
          </p:cNvPr>
          <p:cNvSpPr txBox="1"/>
          <p:nvPr/>
        </p:nvSpPr>
        <p:spPr>
          <a:xfrm>
            <a:off x="908656" y="136358"/>
            <a:ext cx="2486386" cy="923330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s-PE" b="1" dirty="0" err="1">
                <a:solidFill>
                  <a:srgbClr val="FF0000"/>
                </a:solidFill>
                <a:latin typeface="Arial Black" panose="020B0A04020102020204" pitchFamily="34" charset="0"/>
              </a:rPr>
              <a:t>Victor</a:t>
            </a:r>
            <a:r>
              <a:rPr lang="es-PE" b="1" dirty="0">
                <a:solidFill>
                  <a:srgbClr val="FF0000"/>
                </a:solidFill>
                <a:latin typeface="Arial Black" panose="020B0A04020102020204" pitchFamily="34" charset="0"/>
              </a:rPr>
              <a:t>  </a:t>
            </a:r>
            <a:r>
              <a:rPr lang="es-PE" b="1" dirty="0" err="1">
                <a:solidFill>
                  <a:srgbClr val="FF0000"/>
                </a:solidFill>
                <a:latin typeface="Arial Black" panose="020B0A04020102020204" pitchFamily="34" charset="0"/>
              </a:rPr>
              <a:t>Raul</a:t>
            </a:r>
            <a:r>
              <a:rPr lang="es-PE" b="1" dirty="0">
                <a:solidFill>
                  <a:srgbClr val="FF0000"/>
                </a:solidFill>
                <a:latin typeface="Arial Black" panose="020B0A04020102020204" pitchFamily="34" charset="0"/>
              </a:rPr>
              <a:t> </a:t>
            </a:r>
          </a:p>
          <a:p>
            <a:pPr algn="ctr"/>
            <a:r>
              <a:rPr lang="es-PE" b="1" dirty="0">
                <a:latin typeface="Arial Black" panose="020B0A04020102020204" pitchFamily="34" charset="0"/>
              </a:rPr>
              <a:t>CUTIPA CCAMA</a:t>
            </a:r>
          </a:p>
          <a:p>
            <a:pPr algn="ctr"/>
            <a:r>
              <a:rPr lang="es-PE" b="1" dirty="0">
                <a:solidFill>
                  <a:srgbClr val="FF0000"/>
                </a:solidFill>
                <a:latin typeface="Lucida Calligraphy" panose="03010101010101010101" pitchFamily="66" charset="0"/>
              </a:rPr>
              <a:t>CONGRESISTA</a:t>
            </a:r>
            <a:endParaRPr lang="es-PE" sz="2000" b="1" dirty="0">
              <a:solidFill>
                <a:srgbClr val="FF0000"/>
              </a:solidFill>
              <a:latin typeface="Lucida Calligraphy" panose="03010101010101010101" pitchFamily="66" charset="0"/>
            </a:endParaRP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xmlns="" id="{B78CE85C-1D3A-410C-7C1F-4910B198868D}"/>
              </a:ext>
            </a:extLst>
          </p:cNvPr>
          <p:cNvSpPr txBox="1"/>
          <p:nvPr/>
        </p:nvSpPr>
        <p:spPr>
          <a:xfrm>
            <a:off x="5181177" y="849830"/>
            <a:ext cx="56671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sz="2400" b="1" dirty="0">
                <a:latin typeface="Franklin Gothic Medium" panose="020B0603020102020204" pitchFamily="34" charset="0"/>
              </a:rPr>
              <a:t>PROYECTO DE LEY </a:t>
            </a:r>
            <a:r>
              <a:rPr lang="es-PE" sz="2400" b="1" dirty="0" err="1">
                <a:latin typeface="Franklin Gothic Medium" panose="020B0603020102020204" pitchFamily="34" charset="0"/>
              </a:rPr>
              <a:t>N°</a:t>
            </a:r>
            <a:r>
              <a:rPr lang="es-PE" sz="2400" b="1" dirty="0">
                <a:latin typeface="Franklin Gothic Medium" panose="020B0603020102020204" pitchFamily="34" charset="0"/>
              </a:rPr>
              <a:t> 02224/2021-CR </a:t>
            </a:r>
          </a:p>
        </p:txBody>
      </p:sp>
      <p:sp>
        <p:nvSpPr>
          <p:cNvPr id="17" name="Rectángulo 16">
            <a:extLst>
              <a:ext uri="{FF2B5EF4-FFF2-40B4-BE49-F238E27FC236}">
                <a16:creationId xmlns:a16="http://schemas.microsoft.com/office/drawing/2014/main" xmlns="" id="{9199346B-42B8-E35A-35AA-E539EDC68DC7}"/>
              </a:ext>
            </a:extLst>
          </p:cNvPr>
          <p:cNvSpPr/>
          <p:nvPr/>
        </p:nvSpPr>
        <p:spPr>
          <a:xfrm>
            <a:off x="4545773" y="1879178"/>
            <a:ext cx="7132880" cy="310854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"/>
            <a:r>
              <a:rPr lang="es-PE" sz="2800" b="0" i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larendon BT" panose="02040704040505020204" pitchFamily="18" charset="0"/>
              </a:rPr>
              <a:t>LEY QUE MODIFICA LA LEY 30364, LEY PARA PREVENIR, SANCIONAR Y ERRADICAR LA VIOLENCIA CONTRA LAS MUJERES Y LOS INTEGRANTES DEL GRUPO FAMILIAR, PARA REFORZAR EN INSTITUCIONES PÚBLICAS, MEDIDAS DE PROMOCIÓN, PREVENCIÓN Y EDUCATIVO.</a:t>
            </a:r>
            <a:endParaRPr lang="es-PE" sz="2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larendon BT" panose="02040704040505020204" pitchFamily="18" charset="0"/>
            </a:endParaRPr>
          </a:p>
        </p:txBody>
      </p:sp>
      <p:pic>
        <p:nvPicPr>
          <p:cNvPr id="19" name="Imagen 18">
            <a:extLst>
              <a:ext uri="{FF2B5EF4-FFF2-40B4-BE49-F238E27FC236}">
                <a16:creationId xmlns:a16="http://schemas.microsoft.com/office/drawing/2014/main" xmlns="" id="{B16ECD99-C099-47B1-F953-1EB9259564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275" y="136358"/>
            <a:ext cx="899847" cy="8998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9088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8000"/>
            <a:lum/>
          </a:blip>
          <a:srcRect/>
          <a:stretch>
            <a:fillRect t="-11000" b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n 8">
            <a:extLst>
              <a:ext uri="{FF2B5EF4-FFF2-40B4-BE49-F238E27FC236}">
                <a16:creationId xmlns:a16="http://schemas.microsoft.com/office/drawing/2014/main" xmlns="" id="{6E3D22F3-BAAE-BA0B-5D48-56D681B8F51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9746" y="3175839"/>
            <a:ext cx="2676525" cy="1574936"/>
          </a:xfrm>
          <a:prstGeom prst="rect">
            <a:avLst/>
          </a:prstGeom>
        </p:spPr>
      </p:pic>
      <p:sp>
        <p:nvSpPr>
          <p:cNvPr id="5" name="Rectángulo: esquinas redondeadas 4">
            <a:extLst>
              <a:ext uri="{FF2B5EF4-FFF2-40B4-BE49-F238E27FC236}">
                <a16:creationId xmlns:a16="http://schemas.microsoft.com/office/drawing/2014/main" xmlns="" id="{50F99082-F1C2-FF3C-17B4-0DB24F74B21B}"/>
              </a:ext>
            </a:extLst>
          </p:cNvPr>
          <p:cNvSpPr/>
          <p:nvPr/>
        </p:nvSpPr>
        <p:spPr>
          <a:xfrm>
            <a:off x="752475" y="1682984"/>
            <a:ext cx="2628900" cy="1200150"/>
          </a:xfrm>
          <a:prstGeom prst="roundRect">
            <a:avLst/>
          </a:prstGeom>
          <a:solidFill>
            <a:srgbClr val="D62315"/>
          </a:solidFill>
          <a:effectLst>
            <a:glow rad="228600">
              <a:schemeClr val="accent3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2400" dirty="0">
                <a:latin typeface="Arial Rounded MT Bold" panose="020F0704030504030204" pitchFamily="34" charset="0"/>
              </a:rPr>
              <a:t>OBJETO</a:t>
            </a: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A76801F3-B8E7-D3D5-DDE0-DF8876F46C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6685" y="190129"/>
            <a:ext cx="8367715" cy="1200150"/>
          </a:xfrm>
          <a:solidFill>
            <a:srgbClr val="D62315"/>
          </a:solidFill>
          <a:ln w="19050">
            <a:solidFill>
              <a:schemeClr val="tx1"/>
            </a:solidFill>
          </a:ln>
          <a:effectLst>
            <a:glow rad="139700">
              <a:schemeClr val="accent4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pPr algn="just"/>
            <a:r>
              <a:rPr lang="es-PE" sz="2000" b="0" i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larendon BT" panose="02040704040505020204" pitchFamily="18" charset="0"/>
              </a:rPr>
              <a:t/>
            </a:r>
            <a:br>
              <a:rPr lang="es-PE" sz="2000" b="0" i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larendon BT" panose="02040704040505020204" pitchFamily="18" charset="0"/>
              </a:rPr>
            </a:br>
            <a:r>
              <a:rPr lang="es-PE" sz="2000" b="0" i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larendon BT" panose="02040704040505020204" pitchFamily="18" charset="0"/>
              </a:rPr>
              <a:t/>
            </a:r>
            <a:br>
              <a:rPr lang="es-PE" sz="2000" b="0" i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larendon BT" panose="02040704040505020204" pitchFamily="18" charset="0"/>
              </a:rPr>
            </a:br>
            <a:r>
              <a:rPr lang="es-PE" sz="1800" b="0" i="0" cap="none" spc="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larendon BT" panose="02040704040505020204" pitchFamily="18" charset="0"/>
              </a:rPr>
              <a:t>LEY QUE MODIFICA LA LEY 30364, LEY PARA PREVENIR, SANCIONAR Y ERRADICAR LA VIOLENCIA CONTRA LAS MUJERES Y LOS INTEGRANTES DEL GRUPO FAMILIAR, PARA REFORZAR EN INSTITUCIONES PÚBLICAS, MEDIDAS DE PROMOCIÓN, PREVENCIÓN Y EDUCATIVO</a:t>
            </a:r>
            <a:r>
              <a:rPr lang="es-PE" sz="4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larendon BT" panose="02040704040505020204" pitchFamily="18" charset="0"/>
              </a:rPr>
              <a:t/>
            </a:r>
            <a:br>
              <a:rPr lang="es-PE" sz="4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larendon BT" panose="02040704040505020204" pitchFamily="18" charset="0"/>
              </a:rPr>
            </a:br>
            <a:r>
              <a:rPr lang="es-PE" dirty="0"/>
              <a:t> </a:t>
            </a:r>
          </a:p>
        </p:txBody>
      </p:sp>
      <p:sp>
        <p:nvSpPr>
          <p:cNvPr id="24" name="Rectángulo: esquinas redondeadas 23">
            <a:extLst>
              <a:ext uri="{FF2B5EF4-FFF2-40B4-BE49-F238E27FC236}">
                <a16:creationId xmlns:a16="http://schemas.microsoft.com/office/drawing/2014/main" xmlns="" id="{35CDF8F7-3CD3-5469-5EF9-960FDE49C82B}"/>
              </a:ext>
            </a:extLst>
          </p:cNvPr>
          <p:cNvSpPr/>
          <p:nvPr/>
        </p:nvSpPr>
        <p:spPr>
          <a:xfrm>
            <a:off x="5905502" y="1655203"/>
            <a:ext cx="2343150" cy="579065"/>
          </a:xfrm>
          <a:prstGeom prst="roundRect">
            <a:avLst/>
          </a:prstGeom>
          <a:ln w="57150">
            <a:solidFill>
              <a:srgbClr val="D62315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PE" dirty="0">
                <a:latin typeface="Arial Black" panose="020B0A04020102020204" pitchFamily="34" charset="0"/>
              </a:rPr>
              <a:t>PREVENIR</a:t>
            </a:r>
          </a:p>
        </p:txBody>
      </p:sp>
      <p:sp>
        <p:nvSpPr>
          <p:cNvPr id="25" name="Rectángulo: esquinas redondeadas 24">
            <a:extLst>
              <a:ext uri="{FF2B5EF4-FFF2-40B4-BE49-F238E27FC236}">
                <a16:creationId xmlns:a16="http://schemas.microsoft.com/office/drawing/2014/main" xmlns="" id="{7E67B46A-267A-2F30-E0BF-83B20D77F6CE}"/>
              </a:ext>
            </a:extLst>
          </p:cNvPr>
          <p:cNvSpPr/>
          <p:nvPr/>
        </p:nvSpPr>
        <p:spPr>
          <a:xfrm>
            <a:off x="7762875" y="2014865"/>
            <a:ext cx="2343150" cy="579065"/>
          </a:xfrm>
          <a:prstGeom prst="roundRect">
            <a:avLst/>
          </a:prstGeom>
          <a:ln w="762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PE" dirty="0">
                <a:latin typeface="Arial Black" panose="020B0A04020102020204" pitchFamily="34" charset="0"/>
              </a:rPr>
              <a:t>SANCIONAR</a:t>
            </a:r>
          </a:p>
        </p:txBody>
      </p:sp>
      <p:sp>
        <p:nvSpPr>
          <p:cNvPr id="26" name="Rectángulo: esquinas redondeadas 25">
            <a:extLst>
              <a:ext uri="{FF2B5EF4-FFF2-40B4-BE49-F238E27FC236}">
                <a16:creationId xmlns:a16="http://schemas.microsoft.com/office/drawing/2014/main" xmlns="" id="{5CE2AE0C-C691-E8A7-8FF3-66D45493A97C}"/>
              </a:ext>
            </a:extLst>
          </p:cNvPr>
          <p:cNvSpPr/>
          <p:nvPr/>
        </p:nvSpPr>
        <p:spPr>
          <a:xfrm>
            <a:off x="9548811" y="2466975"/>
            <a:ext cx="2162175" cy="579065"/>
          </a:xfrm>
          <a:prstGeom prst="roundRect">
            <a:avLst/>
          </a:prstGeom>
          <a:ln w="57150">
            <a:solidFill>
              <a:srgbClr val="D62315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PE" dirty="0">
                <a:latin typeface="Arial Black" panose="020B0A04020102020204" pitchFamily="34" charset="0"/>
              </a:rPr>
              <a:t>ERRADICAR</a:t>
            </a:r>
          </a:p>
        </p:txBody>
      </p:sp>
      <p:sp>
        <p:nvSpPr>
          <p:cNvPr id="31" name="Rectángulo: esquinas redondeadas 30">
            <a:extLst>
              <a:ext uri="{FF2B5EF4-FFF2-40B4-BE49-F238E27FC236}">
                <a16:creationId xmlns:a16="http://schemas.microsoft.com/office/drawing/2014/main" xmlns="" id="{28C53D73-81DC-C830-C277-8BA4CB75E197}"/>
              </a:ext>
            </a:extLst>
          </p:cNvPr>
          <p:cNvSpPr/>
          <p:nvPr/>
        </p:nvSpPr>
        <p:spPr>
          <a:xfrm>
            <a:off x="752475" y="4894637"/>
            <a:ext cx="2628900" cy="1200150"/>
          </a:xfrm>
          <a:prstGeom prst="roundRect">
            <a:avLst/>
          </a:prstGeom>
          <a:solidFill>
            <a:schemeClr val="tx1"/>
          </a:solidFill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2400" dirty="0">
                <a:latin typeface="Arial Rounded MT Bold" panose="020F0704030504030204" pitchFamily="34" charset="0"/>
              </a:rPr>
              <a:t>FINALIDAD</a:t>
            </a:r>
          </a:p>
        </p:txBody>
      </p:sp>
      <p:sp>
        <p:nvSpPr>
          <p:cNvPr id="34" name="Hexágono 33">
            <a:extLst>
              <a:ext uri="{FF2B5EF4-FFF2-40B4-BE49-F238E27FC236}">
                <a16:creationId xmlns:a16="http://schemas.microsoft.com/office/drawing/2014/main" xmlns="" id="{3FD30BDA-627C-8D8D-D9F3-3B0C8417307B}"/>
              </a:ext>
            </a:extLst>
          </p:cNvPr>
          <p:cNvSpPr/>
          <p:nvPr/>
        </p:nvSpPr>
        <p:spPr>
          <a:xfrm>
            <a:off x="5372100" y="5246270"/>
            <a:ext cx="2152650" cy="1358662"/>
          </a:xfrm>
          <a:prstGeom prst="hexagon">
            <a:avLst/>
          </a:prstGeom>
          <a:ln w="762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PE" dirty="0">
                <a:latin typeface="Arial Black" panose="020B0A04020102020204" pitchFamily="34" charset="0"/>
              </a:rPr>
              <a:t>DIFUSIÓN</a:t>
            </a:r>
          </a:p>
        </p:txBody>
      </p:sp>
      <p:sp>
        <p:nvSpPr>
          <p:cNvPr id="35" name="Hexágono 34">
            <a:extLst>
              <a:ext uri="{FF2B5EF4-FFF2-40B4-BE49-F238E27FC236}">
                <a16:creationId xmlns:a16="http://schemas.microsoft.com/office/drawing/2014/main" xmlns="" id="{6AF8FA8D-F38C-3B5A-5D29-493F4741B3C1}"/>
              </a:ext>
            </a:extLst>
          </p:cNvPr>
          <p:cNvSpPr/>
          <p:nvPr/>
        </p:nvSpPr>
        <p:spPr>
          <a:xfrm>
            <a:off x="7168159" y="4264071"/>
            <a:ext cx="2385418" cy="1387440"/>
          </a:xfrm>
          <a:prstGeom prst="hexagon">
            <a:avLst>
              <a:gd name="adj" fmla="val 35857"/>
              <a:gd name="vf" fmla="val 115470"/>
            </a:avLst>
          </a:prstGeom>
          <a:ln w="76200">
            <a:solidFill>
              <a:srgbClr val="D62315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PE" dirty="0">
                <a:latin typeface="Arial Black" panose="020B0A04020102020204" pitchFamily="34" charset="0"/>
              </a:rPr>
              <a:t>ADOPTAR PRÁCTICAS </a:t>
            </a:r>
          </a:p>
        </p:txBody>
      </p:sp>
      <p:sp>
        <p:nvSpPr>
          <p:cNvPr id="36" name="Flecha: a la derecha 35">
            <a:extLst>
              <a:ext uri="{FF2B5EF4-FFF2-40B4-BE49-F238E27FC236}">
                <a16:creationId xmlns:a16="http://schemas.microsoft.com/office/drawing/2014/main" xmlns="" id="{C0D4EC7A-F601-C0D0-2870-D2FABB3539C3}"/>
              </a:ext>
            </a:extLst>
          </p:cNvPr>
          <p:cNvSpPr/>
          <p:nvPr/>
        </p:nvSpPr>
        <p:spPr>
          <a:xfrm>
            <a:off x="3611167" y="1797097"/>
            <a:ext cx="1760933" cy="295275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37" name="Hexágono 36">
            <a:extLst>
              <a:ext uri="{FF2B5EF4-FFF2-40B4-BE49-F238E27FC236}">
                <a16:creationId xmlns:a16="http://schemas.microsoft.com/office/drawing/2014/main" xmlns="" id="{E7F0380E-6C02-8C9E-25E4-293A09438BAD}"/>
              </a:ext>
            </a:extLst>
          </p:cNvPr>
          <p:cNvSpPr/>
          <p:nvPr/>
        </p:nvSpPr>
        <p:spPr>
          <a:xfrm>
            <a:off x="9305925" y="4965911"/>
            <a:ext cx="2343150" cy="1522361"/>
          </a:xfrm>
          <a:prstGeom prst="hexagon">
            <a:avLst/>
          </a:prstGeom>
          <a:ln w="762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PE" dirty="0">
                <a:latin typeface="Arial Black" panose="020B0A04020102020204" pitchFamily="34" charset="0"/>
              </a:rPr>
              <a:t>EN EJERCICIOPLENO DE SUS DERECHOS</a:t>
            </a:r>
          </a:p>
        </p:txBody>
      </p:sp>
      <p:sp>
        <p:nvSpPr>
          <p:cNvPr id="38" name="Flecha: a la derecha 37">
            <a:extLst>
              <a:ext uri="{FF2B5EF4-FFF2-40B4-BE49-F238E27FC236}">
                <a16:creationId xmlns:a16="http://schemas.microsoft.com/office/drawing/2014/main" xmlns="" id="{D558CC78-80AE-8EF1-499B-1B80C5667F64}"/>
              </a:ext>
            </a:extLst>
          </p:cNvPr>
          <p:cNvSpPr/>
          <p:nvPr/>
        </p:nvSpPr>
        <p:spPr>
          <a:xfrm>
            <a:off x="3496271" y="5494712"/>
            <a:ext cx="1760933" cy="295275"/>
          </a:xfrm>
          <a:prstGeom prst="rightArrow">
            <a:avLst/>
          </a:prstGeom>
          <a:solidFill>
            <a:srgbClr val="D62315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pic>
        <p:nvPicPr>
          <p:cNvPr id="41" name="Imagen 40">
            <a:extLst>
              <a:ext uri="{FF2B5EF4-FFF2-40B4-BE49-F238E27FC236}">
                <a16:creationId xmlns:a16="http://schemas.microsoft.com/office/drawing/2014/main" xmlns="" id="{899939E4-BEFB-322B-1BD1-211998FF123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830640" y="0"/>
            <a:ext cx="2343151" cy="1146147"/>
          </a:xfrm>
          <a:prstGeom prst="rect">
            <a:avLst/>
          </a:prstGeom>
        </p:spPr>
      </p:pic>
      <p:pic>
        <p:nvPicPr>
          <p:cNvPr id="42" name="Imagen 41">
            <a:extLst>
              <a:ext uri="{FF2B5EF4-FFF2-40B4-BE49-F238E27FC236}">
                <a16:creationId xmlns:a16="http://schemas.microsoft.com/office/drawing/2014/main" xmlns="" id="{A83810AD-5587-08F5-0340-895D3B7B178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934450" y="52421"/>
            <a:ext cx="896190" cy="902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129562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65</Words>
  <Application>Microsoft Office PowerPoint</Application>
  <PresentationFormat>Panorámica</PresentationFormat>
  <Paragraphs>15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11" baseType="lpstr">
      <vt:lpstr>Arial</vt:lpstr>
      <vt:lpstr>Arial Black</vt:lpstr>
      <vt:lpstr>Arial Rounded MT Bold</vt:lpstr>
      <vt:lpstr>Calibri</vt:lpstr>
      <vt:lpstr>Calibri Light</vt:lpstr>
      <vt:lpstr>Clarendon BT</vt:lpstr>
      <vt:lpstr>Franklin Gothic Medium</vt:lpstr>
      <vt:lpstr>Lucida Calligraphy</vt:lpstr>
      <vt:lpstr>Tema de Office</vt:lpstr>
      <vt:lpstr>Presentación de PowerPoint</vt:lpstr>
      <vt:lpstr>  LEY QUE MODIFICA LA LEY 30364, LEY PARA PREVENIR, SANCIONAR Y ERRADICAR LA VIOLENCIA CONTRA LAS MUJERES Y LOS INTEGRANTES DEL GRUPO FAMILIAR, PARA REFORZAR EN INSTITUCIONES PÚBLICAS, MEDIDAS DE PROMOCIÓN, PREVENCIÓN Y EDUCATIVO 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Elida Eulalia Quispe Ticona</dc:creator>
  <cp:lastModifiedBy>Koning Furlong Soto</cp:lastModifiedBy>
  <cp:revision>5</cp:revision>
  <cp:lastPrinted>2023-02-11T01:34:48Z</cp:lastPrinted>
  <dcterms:created xsi:type="dcterms:W3CDTF">2023-02-11T00:57:36Z</dcterms:created>
  <dcterms:modified xsi:type="dcterms:W3CDTF">2023-02-13T16:34:41Z</dcterms:modified>
</cp:coreProperties>
</file>