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7" r:id="rId6"/>
    <p:sldId id="262" r:id="rId7"/>
    <p:sldId id="266" r:id="rId8"/>
  </p:sldIdLst>
  <p:sldSz cx="18288000" cy="10287000"/>
  <p:notesSz cx="18288000" cy="10287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62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C5CEC-7DFC-4B2C-87B6-E832A77C92AD}" type="datetimeFigureOut">
              <a:rPr lang="es-PE" smtClean="0"/>
              <a:t>6/02/2023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A7FC0-B8BD-42B3-84EE-9083E510EC9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14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7811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7811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7811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7811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6850" y="2111169"/>
            <a:ext cx="16194298" cy="214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rgbClr val="7811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6850" y="2111169"/>
            <a:ext cx="16194298" cy="214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rgbClr val="7811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57767" y="0"/>
            <a:ext cx="3230245" cy="10287000"/>
          </a:xfrm>
          <a:custGeom>
            <a:avLst/>
            <a:gdLst/>
            <a:ahLst/>
            <a:cxnLst/>
            <a:rect l="l" t="t" r="r" b="b"/>
            <a:pathLst>
              <a:path w="3230244" h="10287000">
                <a:moveTo>
                  <a:pt x="0" y="10286999"/>
                </a:moveTo>
                <a:lnTo>
                  <a:pt x="3230230" y="10286999"/>
                </a:lnTo>
                <a:lnTo>
                  <a:pt x="3230230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5F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534015" cy="10287000"/>
          </a:xfrm>
          <a:custGeom>
            <a:avLst/>
            <a:gdLst/>
            <a:ahLst/>
            <a:cxnLst/>
            <a:rect l="l" t="t" r="r" b="b"/>
            <a:pathLst>
              <a:path w="10534015" h="10287000">
                <a:moveTo>
                  <a:pt x="0" y="10286999"/>
                </a:moveTo>
                <a:lnTo>
                  <a:pt x="10533393" y="10286999"/>
                </a:lnTo>
                <a:lnTo>
                  <a:pt x="10533393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5F5E8"/>
          </a:solidFill>
        </p:spPr>
        <p:txBody>
          <a:bodyPr wrap="square" lIns="0" tIns="0" rIns="0" bIns="0" rtlCol="0"/>
          <a:lstStyle/>
          <a:p>
            <a:endParaRPr lang="es-PE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0643" y="8912383"/>
            <a:ext cx="7505699" cy="111442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07822" y="1543538"/>
            <a:ext cx="8803231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600" kern="1200" spc="-5" dirty="0">
                <a:latin typeface="Arial"/>
                <a:ea typeface="+mn-ea"/>
                <a:cs typeface="Arial"/>
              </a:rPr>
              <a:t>P</a:t>
            </a:r>
            <a:r>
              <a:rPr lang="es-ES" sz="3600" kern="1200" spc="-5" dirty="0">
                <a:latin typeface="Arial"/>
                <a:ea typeface="+mn-ea"/>
                <a:cs typeface="Arial"/>
              </a:rPr>
              <a:t>ROYECTO DE </a:t>
            </a:r>
            <a:r>
              <a:rPr sz="3600" kern="1200" spc="-5" dirty="0">
                <a:latin typeface="Arial"/>
                <a:ea typeface="+mn-ea"/>
                <a:cs typeface="Arial"/>
              </a:rPr>
              <a:t>L</a:t>
            </a:r>
            <a:r>
              <a:rPr lang="es-ES" sz="3600" kern="1200" spc="-5" dirty="0">
                <a:latin typeface="Arial"/>
                <a:ea typeface="+mn-ea"/>
                <a:cs typeface="Arial"/>
              </a:rPr>
              <a:t>EY </a:t>
            </a:r>
            <a:r>
              <a:rPr sz="3600" kern="1200" spc="-5" dirty="0">
                <a:latin typeface="Arial"/>
                <a:ea typeface="+mn-ea"/>
                <a:cs typeface="Arial"/>
              </a:rPr>
              <a:t> N° </a:t>
            </a:r>
            <a:r>
              <a:rPr lang="es-ES" sz="3600" kern="1200" spc="-5" dirty="0">
                <a:latin typeface="Arial"/>
                <a:ea typeface="+mn-ea"/>
                <a:cs typeface="Arial"/>
              </a:rPr>
              <a:t>3180</a:t>
            </a:r>
            <a:r>
              <a:rPr sz="3600" kern="1200" spc="-5" dirty="0">
                <a:latin typeface="Arial"/>
                <a:ea typeface="+mn-ea"/>
                <a:cs typeface="Arial"/>
              </a:rPr>
              <a:t>/2022-CR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044ACF2-1437-0367-4988-81D6068DF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16" y="285769"/>
            <a:ext cx="7164916" cy="456291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6D61DAB1-B43A-6422-352B-2B5B1C8D5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09" y="5231209"/>
            <a:ext cx="7448282" cy="4965521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xmlns="" id="{012028C2-F968-30DD-807F-D37C13906C57}"/>
              </a:ext>
            </a:extLst>
          </p:cNvPr>
          <p:cNvSpPr txBox="1"/>
          <p:nvPr/>
        </p:nvSpPr>
        <p:spPr>
          <a:xfrm>
            <a:off x="1107821" y="2689642"/>
            <a:ext cx="8803231" cy="5485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3100"/>
              </a:lnSpc>
              <a:spcBef>
                <a:spcPts val="100"/>
              </a:spcBef>
            </a:pPr>
            <a:endParaRPr lang="es-ES" sz="3350" spc="-10" dirty="0">
              <a:solidFill>
                <a:srgbClr val="291B25"/>
              </a:solidFill>
              <a:latin typeface="Arial MT"/>
              <a:cs typeface="Arial MT"/>
            </a:endParaRPr>
          </a:p>
          <a:p>
            <a:pPr marL="12700" marR="5080" algn="just">
              <a:lnSpc>
                <a:spcPct val="123100"/>
              </a:lnSpc>
              <a:spcBef>
                <a:spcPts val="100"/>
              </a:spcBef>
            </a:pPr>
            <a:r>
              <a:rPr lang="es-ES" sz="3200" b="1" spc="-5" dirty="0">
                <a:solidFill>
                  <a:srgbClr val="291B25"/>
                </a:solidFill>
                <a:latin typeface="Arial MT"/>
              </a:rPr>
              <a:t>LEY QUE MODIFICA LA LEY 30490, LEY DE LA PERSONA ADULTA MAYOR, PARA ESTABLECER EL DERECHO A TARIFA DIFERENCIADA EN EL SERVICIO PÚBLICO DE TRANSPORTE URBANO E INTERURBANO A LAS PERSONAS ADULTAS MAYORES DE 65 AÑOS A MÁS</a:t>
            </a:r>
          </a:p>
          <a:p>
            <a:pPr marL="12700" marR="5080" algn="just">
              <a:lnSpc>
                <a:spcPct val="123100"/>
              </a:lnSpc>
              <a:spcBef>
                <a:spcPts val="100"/>
              </a:spcBef>
            </a:pPr>
            <a:endParaRPr lang="es-PE" sz="3350" dirty="0">
              <a:latin typeface="Arial MT"/>
              <a:cs typeface="Arial MT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D34C8E6C-340B-66CE-3D5B-2112D36791A6}"/>
              </a:ext>
            </a:extLst>
          </p:cNvPr>
          <p:cNvSpPr/>
          <p:nvPr/>
        </p:nvSpPr>
        <p:spPr>
          <a:xfrm>
            <a:off x="356891" y="285769"/>
            <a:ext cx="464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864365" y="2552700"/>
            <a:ext cx="9281795" cy="5996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3200"/>
              </a:lnSpc>
              <a:spcBef>
                <a:spcPts val="100"/>
              </a:spcBef>
            </a:pPr>
            <a:r>
              <a:rPr sz="3550" spc="-5" dirty="0">
                <a:solidFill>
                  <a:srgbClr val="291B25"/>
                </a:solidFill>
                <a:latin typeface="Arial MT"/>
                <a:cs typeface="Arial MT"/>
              </a:rPr>
              <a:t>La </a:t>
            </a:r>
            <a:r>
              <a:rPr lang="es-ES" sz="3550" b="1" spc="-5" dirty="0">
                <a:solidFill>
                  <a:srgbClr val="78111C"/>
                </a:solidFill>
                <a:latin typeface="Arial"/>
                <a:cs typeface="Arial"/>
              </a:rPr>
              <a:t>Constitución Política del Perú</a:t>
            </a:r>
            <a:r>
              <a:rPr sz="3550" spc="-5" dirty="0">
                <a:solidFill>
                  <a:srgbClr val="291B25"/>
                </a:solidFill>
                <a:latin typeface="Arial MT"/>
                <a:cs typeface="Arial MT"/>
              </a:rPr>
              <a:t>, en </a:t>
            </a:r>
            <a:r>
              <a:rPr sz="3550" dirty="0">
                <a:solidFill>
                  <a:srgbClr val="291B25"/>
                </a:solidFill>
                <a:latin typeface="Arial MT"/>
                <a:cs typeface="Arial MT"/>
              </a:rPr>
              <a:t> </a:t>
            </a:r>
            <a:r>
              <a:rPr sz="3550" spc="-5" dirty="0">
                <a:solidFill>
                  <a:srgbClr val="291B25"/>
                </a:solidFill>
                <a:latin typeface="Arial MT"/>
                <a:cs typeface="Arial MT"/>
              </a:rPr>
              <a:t>su </a:t>
            </a:r>
            <a:r>
              <a:rPr sz="3550" spc="-5" dirty="0" err="1">
                <a:solidFill>
                  <a:srgbClr val="291B25"/>
                </a:solidFill>
                <a:latin typeface="Arial MT"/>
                <a:cs typeface="Arial MT"/>
              </a:rPr>
              <a:t>artículo</a:t>
            </a:r>
            <a:r>
              <a:rPr sz="3550" spc="-5" dirty="0">
                <a:solidFill>
                  <a:srgbClr val="291B25"/>
                </a:solidFill>
                <a:latin typeface="Arial MT"/>
                <a:cs typeface="Arial MT"/>
              </a:rPr>
              <a:t> </a:t>
            </a:r>
            <a:r>
              <a:rPr lang="es-ES" sz="3550" spc="-5" dirty="0">
                <a:solidFill>
                  <a:srgbClr val="291B25"/>
                </a:solidFill>
                <a:latin typeface="Arial MT"/>
                <a:cs typeface="Arial MT"/>
              </a:rPr>
              <a:t>4</a:t>
            </a:r>
            <a:r>
              <a:rPr sz="3550" spc="-5" dirty="0">
                <a:solidFill>
                  <a:srgbClr val="291B25"/>
                </a:solidFill>
                <a:latin typeface="Arial MT"/>
                <a:cs typeface="Arial MT"/>
              </a:rPr>
              <a:t> establece que: </a:t>
            </a:r>
            <a:r>
              <a:rPr lang="es-PE" sz="3550" b="1" spc="-5" dirty="0">
                <a:solidFill>
                  <a:srgbClr val="78111C"/>
                </a:solidFill>
                <a:latin typeface="Arial"/>
                <a:cs typeface="Arial"/>
              </a:rPr>
              <a:t>“la comunidad y el Estado protegen especialmente al niño, al adolescente, a la madre y al anciano en situación de abandono. También protegen a la familia y promueven el matrimonio. Reconocen a estos últimos como institutos naturales y fundamentales de la Sociedad”.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9676" y="9103977"/>
            <a:ext cx="5591174" cy="828674"/>
          </a:xfrm>
          <a:prstGeom prst="rect">
            <a:avLst/>
          </a:prstGeom>
        </p:spPr>
      </p:pic>
      <p:pic>
        <p:nvPicPr>
          <p:cNvPr id="1026" name="Picture 2" descr="Congreso de la República - Constitucion de 1993">
            <a:extLst>
              <a:ext uri="{FF2B5EF4-FFF2-40B4-BE49-F238E27FC236}">
                <a16:creationId xmlns:a16="http://schemas.microsoft.com/office/drawing/2014/main" xmlns="" id="{1E7AF206-A9BF-06DA-52B7-4F379A09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4233"/>
            <a:ext cx="7272337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8BE977E8-4213-98AC-2B7F-12B6C97AD185}"/>
              </a:ext>
            </a:extLst>
          </p:cNvPr>
          <p:cNvSpPr/>
          <p:nvPr/>
        </p:nvSpPr>
        <p:spPr>
          <a:xfrm>
            <a:off x="17154627" y="2667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3558" y="9258301"/>
            <a:ext cx="5591174" cy="8286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8152" y="2689642"/>
            <a:ext cx="10510560" cy="598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3100"/>
              </a:lnSpc>
              <a:spcBef>
                <a:spcPts val="100"/>
              </a:spcBef>
            </a:pPr>
            <a:endParaRPr lang="es-ES" sz="3600" b="1" spc="-10" dirty="0">
              <a:solidFill>
                <a:srgbClr val="291B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23100"/>
              </a:lnSpc>
              <a:spcBef>
                <a:spcPts val="100"/>
              </a:spcBef>
            </a:pPr>
            <a:r>
              <a:rPr lang="es-ES" sz="3600" b="1" spc="60" dirty="0">
                <a:solidFill>
                  <a:srgbClr val="78111C"/>
                </a:solidFill>
                <a:latin typeface="Arial"/>
                <a:ea typeface="+mj-ea"/>
                <a:cs typeface="Arial"/>
              </a:rPr>
              <a:t>Principio de </a:t>
            </a:r>
            <a:r>
              <a:rPr lang="es-PE" sz="3600" b="1" spc="60" dirty="0">
                <a:solidFill>
                  <a:srgbClr val="78111C"/>
                </a:solidFill>
                <a:latin typeface="Arial"/>
                <a:ea typeface="+mj-ea"/>
                <a:cs typeface="Arial"/>
              </a:rPr>
              <a:t>Promoción y protección de los derechos de las personas adultas mayores </a:t>
            </a:r>
          </a:p>
          <a:p>
            <a:pPr algn="just"/>
            <a:endParaRPr lang="es-PE"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P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Toda acción pública o privada está avocada a promover y proteger la dignidad, la independencia, protagonismo, autonomía y autorrealización de la persona adulta mayor, así como su valorización, papel en la sociedad y contribución al desarrollo.</a:t>
            </a:r>
          </a:p>
          <a:p>
            <a:pPr marL="12700" marR="5080" algn="just">
              <a:lnSpc>
                <a:spcPct val="123100"/>
              </a:lnSpc>
              <a:spcBef>
                <a:spcPts val="100"/>
              </a:spcBef>
            </a:pPr>
            <a:endParaRPr lang="es-PE" sz="335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0931" y="1028711"/>
            <a:ext cx="1051056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6000" spc="60" dirty="0">
                <a:latin typeface="Arial"/>
                <a:cs typeface="Arial"/>
              </a:rPr>
              <a:t>LEY 30490: </a:t>
            </a:r>
            <a:r>
              <a:rPr lang="es-PE" sz="6000" spc="60" dirty="0">
                <a:latin typeface="Arial"/>
                <a:cs typeface="Arial"/>
              </a:rPr>
              <a:t>LEY DE LA PERSONA ADULTO MAYOR</a:t>
            </a:r>
            <a:endParaRPr sz="6000" spc="60" dirty="0">
              <a:latin typeface="Arial"/>
              <a:cs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7F3879C-E199-938B-8EBA-DC884EB79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1485900"/>
            <a:ext cx="6191250" cy="6716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C53F8465-669F-351F-8FED-CC22DA80CC61}"/>
              </a:ext>
            </a:extLst>
          </p:cNvPr>
          <p:cNvSpPr/>
          <p:nvPr/>
        </p:nvSpPr>
        <p:spPr>
          <a:xfrm>
            <a:off x="261898" y="14348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849278" y="2214691"/>
            <a:ext cx="15524322" cy="47687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1500" algn="just">
              <a:lnSpc>
                <a:spcPct val="1232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adultas mayores no reciben pensión o si la reciben muchas veces es irrisoria.</a:t>
            </a:r>
          </a:p>
          <a:p>
            <a:pPr marL="12700" marR="5080" algn="just">
              <a:lnSpc>
                <a:spcPct val="123200"/>
              </a:lnSpc>
              <a:spcBef>
                <a:spcPts val="100"/>
              </a:spcBef>
            </a:pP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marR="5080" indent="-571500" algn="just">
              <a:lnSpc>
                <a:spcPct val="1232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Personas adultas mayores no tienen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calidad de vida.</a:t>
            </a:r>
          </a:p>
          <a:p>
            <a:pPr marL="12700" marR="5080" algn="just">
              <a:lnSpc>
                <a:spcPct val="123200"/>
              </a:lnSpc>
              <a:spcBef>
                <a:spcPts val="100"/>
              </a:spcBef>
            </a:pP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marR="5080" indent="-571500" algn="just">
              <a:lnSpc>
                <a:spcPct val="1232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Personas adultas mayores no tienen los medios para movilizarse y realizar esparcimiento, vida social, ir a sus controles médicos, etc.  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4400" y="9183461"/>
            <a:ext cx="5591174" cy="82867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45590" y="1246458"/>
            <a:ext cx="1449450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000" spc="60" dirty="0">
                <a:latin typeface="Arial"/>
                <a:cs typeface="Arial"/>
              </a:rPr>
              <a:t>Problema Público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BEB87EF-DEA5-6751-EFA5-4A6FDDDD7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09" y="7369352"/>
            <a:ext cx="3892234" cy="181410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7E5A7B7-E73F-CAE3-217A-2A149BD47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7315270"/>
            <a:ext cx="1923517" cy="149081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DDAD1BE-825F-363F-BF65-AD0244667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66" y="7390519"/>
            <a:ext cx="3892234" cy="14859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BBF9BB12-39F4-88A2-CCA7-1B8F7956AAC2}"/>
              </a:ext>
            </a:extLst>
          </p:cNvPr>
          <p:cNvSpPr/>
          <p:nvPr/>
        </p:nvSpPr>
        <p:spPr>
          <a:xfrm>
            <a:off x="381000" y="1731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4</a:t>
            </a: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xmlns="" id="{A6746A76-AECC-053B-CFA6-007A3D2C4699}"/>
              </a:ext>
            </a:extLst>
          </p:cNvPr>
          <p:cNvSpPr txBox="1">
            <a:spLocks/>
          </p:cNvSpPr>
          <p:nvPr/>
        </p:nvSpPr>
        <p:spPr>
          <a:xfrm>
            <a:off x="4264183" y="414537"/>
            <a:ext cx="10287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000" b="1" i="0">
                <a:solidFill>
                  <a:srgbClr val="78111C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4000" kern="0" spc="60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s-ES" sz="4000" kern="0" spc="-25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kern="0" spc="60" dirty="0">
                <a:latin typeface="Arial" panose="020B0604020202020204" pitchFamily="34" charset="0"/>
                <a:cs typeface="Arial" panose="020B0604020202020204" pitchFamily="34" charset="0"/>
              </a:rPr>
              <a:t>DE LEY  </a:t>
            </a:r>
            <a:r>
              <a:rPr lang="es-ES" sz="4000" kern="0" spc="60" dirty="0" err="1"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ES" sz="4000" kern="0" spc="60" dirty="0">
                <a:latin typeface="Arial" panose="020B0604020202020204" pitchFamily="34" charset="0"/>
                <a:cs typeface="Arial" panose="020B0604020202020204" pitchFamily="34" charset="0"/>
              </a:rPr>
              <a:t> 3180/2022-CR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023109" y="1919206"/>
            <a:ext cx="14131291" cy="5450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3200"/>
              </a:lnSpc>
              <a:spcBef>
                <a:spcPts val="100"/>
              </a:spcBef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Artículo 1. Objeto de la ley </a:t>
            </a:r>
          </a:p>
          <a:p>
            <a:pPr marL="12700" marR="5080" algn="just">
              <a:lnSpc>
                <a:spcPct val="123200"/>
              </a:lnSpc>
              <a:spcBef>
                <a:spcPts val="100"/>
              </a:spcBef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La presente ley tiene por objeto modificar el artículo 24 de la Ley 30490, Ley de la persona adulta mayor.</a:t>
            </a:r>
          </a:p>
          <a:p>
            <a:pPr marL="12700" marR="5080" algn="just">
              <a:lnSpc>
                <a:spcPct val="123200"/>
              </a:lnSpc>
              <a:spcBef>
                <a:spcPts val="100"/>
              </a:spcBef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23200"/>
              </a:lnSpc>
              <a:spcBef>
                <a:spcPts val="100"/>
              </a:spcBef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Artículo 2. Finalidad </a:t>
            </a:r>
          </a:p>
          <a:p>
            <a:pPr marL="12700" marR="5080" algn="just">
              <a:lnSpc>
                <a:spcPct val="123200"/>
              </a:lnSpc>
              <a:spcBef>
                <a:spcPts val="100"/>
              </a:spcBef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La presente ley tiene la finalidad de establecer el derecho a una tarifa diferenciada en el servicio público de transporte urbano e interurbano para las personas adultas mayores de 65 años a más.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4400" y="9183461"/>
            <a:ext cx="5591174" cy="82867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52600" y="607548"/>
            <a:ext cx="1449450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6000" spc="60" dirty="0">
                <a:latin typeface="Arial"/>
                <a:cs typeface="Arial"/>
              </a:rPr>
              <a:t>PROYECTO</a:t>
            </a:r>
            <a:r>
              <a:rPr lang="es-ES" sz="6000" spc="-25" dirty="0">
                <a:solidFill>
                  <a:srgbClr val="291B25"/>
                </a:solidFill>
              </a:rPr>
              <a:t> </a:t>
            </a:r>
            <a:r>
              <a:rPr lang="es-ES" sz="6000" spc="60" dirty="0">
                <a:latin typeface="Arial"/>
                <a:cs typeface="Arial"/>
              </a:rPr>
              <a:t>DE LEY  </a:t>
            </a:r>
            <a:r>
              <a:rPr lang="es-ES" sz="6000" spc="60" dirty="0" err="1">
                <a:latin typeface="Arial"/>
                <a:cs typeface="Arial"/>
              </a:rPr>
              <a:t>N°</a:t>
            </a:r>
            <a:r>
              <a:rPr lang="es-ES" sz="6000" spc="60" dirty="0">
                <a:latin typeface="Arial"/>
                <a:cs typeface="Arial"/>
              </a:rPr>
              <a:t> 3180/2022-CR</a:t>
            </a:r>
            <a:endParaRPr sz="6000" spc="60" dirty="0">
              <a:latin typeface="Arial"/>
              <a:cs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BEB87EF-DEA5-6751-EFA5-4A6FDDDD7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09" y="7369352"/>
            <a:ext cx="3892234" cy="181410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7E5A7B7-E73F-CAE3-217A-2A149BD47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7315270"/>
            <a:ext cx="1923517" cy="149081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DDAD1BE-825F-363F-BF65-AD0244667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66" y="7390519"/>
            <a:ext cx="3892234" cy="14859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BBF9BB12-39F4-88A2-CCA7-1B8F7956AAC2}"/>
              </a:ext>
            </a:extLst>
          </p:cNvPr>
          <p:cNvSpPr/>
          <p:nvPr/>
        </p:nvSpPr>
        <p:spPr>
          <a:xfrm>
            <a:off x="381000" y="1731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679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447800" y="775845"/>
            <a:ext cx="15697200" cy="9338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endParaRPr lang="es-PE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Artículo 3.- Modificación del artículo 24 de la Ley 30490, Ley de la persona adulta mayor </a:t>
            </a:r>
          </a:p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 modifica el artículo 24 de la Ley 30490, Ley de la persona adulta mayor, que queda redactado de la siguiente manera: </a:t>
            </a:r>
          </a:p>
          <a:p>
            <a:pPr algn="just"/>
            <a:endParaRPr lang="es-PE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/>
            <a:r>
              <a:rPr lang="es-PE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s-PE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Artículo 24. Accesibilidad</a:t>
            </a:r>
            <a:r>
              <a:rPr lang="es-P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1" algn="just"/>
            <a:r>
              <a:rPr lang="es-P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Estado, a través de los tres niveles de gobierno, garantiza el derecho a entornos físicos inclusivos, seguros, accesibles, funcionales y adaptables a las necesidades de la persona adulta mayor, que le procure una vida saludable.</a:t>
            </a:r>
          </a:p>
          <a:p>
            <a:pPr lvl="1" algn="just"/>
            <a:endParaRPr lang="es-PE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/>
            <a:r>
              <a:rPr lang="es-P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entidades públicas y privadas facilitan el acceso y desplazamiento de la persona adulta mayor autovalente, dependiente y frágil, adecuando sus instalaciones, considerando la eliminación de barreras arquitectónicas que impidan su libre tránsito o desplazamiento, con autonomía, independencia, disfrute y control del espacio, de conformidad con las disposiciones vigentes.</a:t>
            </a:r>
          </a:p>
          <a:p>
            <a:pPr lvl="1" algn="just"/>
            <a:endParaRPr lang="es-PE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/>
            <a:r>
              <a:rPr lang="es-P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Estado, a través de los organismos competentes, emite las normas que permitan el acceso de la persona adulta mayor, en igualdad de condiciones que las demás personas, a los medios de transporte, los servicios, la información y las comunicaciones, de la manera más autónoma y segura posible.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Las personas adultas mayores de 65 años a más acceden a tarifa diferenciada en el servicio público de transporte urbano e interurbano.</a:t>
            </a:r>
            <a:endParaRPr lang="es-PE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/>
            <a:r>
              <a:rPr lang="es-P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[…]”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4600" y="9385773"/>
            <a:ext cx="3914774" cy="828674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xmlns="" id="{2C105447-47BA-7C47-EB7C-290C999D18A1}"/>
              </a:ext>
            </a:extLst>
          </p:cNvPr>
          <p:cNvSpPr txBox="1">
            <a:spLocks/>
          </p:cNvSpPr>
          <p:nvPr/>
        </p:nvSpPr>
        <p:spPr>
          <a:xfrm>
            <a:off x="3657600" y="172701"/>
            <a:ext cx="10287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000" b="1" i="0">
                <a:solidFill>
                  <a:srgbClr val="78111C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4000" kern="0" spc="60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s-ES" sz="4000" kern="0" spc="-25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kern="0" spc="60" dirty="0">
                <a:latin typeface="Arial" panose="020B0604020202020204" pitchFamily="34" charset="0"/>
                <a:cs typeface="Arial" panose="020B0604020202020204" pitchFamily="34" charset="0"/>
              </a:rPr>
              <a:t>DE LEY  </a:t>
            </a:r>
            <a:r>
              <a:rPr lang="es-ES" sz="4000" kern="0" spc="60" dirty="0" err="1"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ES" sz="4000" kern="0" spc="60" dirty="0">
                <a:latin typeface="Arial" panose="020B0604020202020204" pitchFamily="34" charset="0"/>
                <a:cs typeface="Arial" panose="020B0604020202020204" pitchFamily="34" charset="0"/>
              </a:rPr>
              <a:t> 3180/2022-CR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D471680-FC00-2B4A-0120-32BD6A675692}"/>
              </a:ext>
            </a:extLst>
          </p:cNvPr>
          <p:cNvSpPr/>
          <p:nvPr/>
        </p:nvSpPr>
        <p:spPr>
          <a:xfrm>
            <a:off x="206169" y="1727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0643" y="8912383"/>
            <a:ext cx="7505699" cy="11144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50194" y="2745284"/>
            <a:ext cx="9586595" cy="36094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ct val="123100"/>
              </a:lnSpc>
              <a:spcBef>
                <a:spcPts val="100"/>
              </a:spcBef>
            </a:pPr>
            <a:r>
              <a:rPr lang="es-ES" sz="3200" b="1" spc="-5" dirty="0">
                <a:latin typeface="Arial MT"/>
              </a:rPr>
              <a:t>LEY QUE MODIFICA LA LEY 30490, LEY DE LA PERSONA ADULTA MAYOR, PARA ESTABLECER EL DERECHO A TARIFA DIFERENCIADA EN EL SERVICIO PÚBLICO DE TRANSPORTE </a:t>
            </a:r>
            <a:r>
              <a:rPr lang="es-ES" sz="3200" b="1" spc="60" dirty="0">
                <a:latin typeface="Arial"/>
                <a:ea typeface="+mj-ea"/>
                <a:cs typeface="Arial"/>
              </a:rPr>
              <a:t>URBANO</a:t>
            </a:r>
            <a:r>
              <a:rPr lang="es-ES" sz="3200" b="1" spc="-5" dirty="0">
                <a:latin typeface="Arial MT"/>
              </a:rPr>
              <a:t> E INTERURBANO A LAS PERSONAS ADULTAS MAYORES DE 65 AÑOS A MÁS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70545" y="8043505"/>
            <a:ext cx="8830310" cy="381000"/>
            <a:chOff x="612606" y="6864994"/>
            <a:chExt cx="8830310" cy="381000"/>
          </a:xfrm>
        </p:grpSpPr>
        <p:sp>
          <p:nvSpPr>
            <p:cNvPr id="9" name="object 9"/>
            <p:cNvSpPr/>
            <p:nvPr/>
          </p:nvSpPr>
          <p:spPr>
            <a:xfrm>
              <a:off x="684018" y="7055494"/>
              <a:ext cx="8687435" cy="0"/>
            </a:xfrm>
            <a:custGeom>
              <a:avLst/>
              <a:gdLst/>
              <a:ahLst/>
              <a:cxnLst/>
              <a:rect l="l" t="t" r="r" b="b"/>
              <a:pathLst>
                <a:path w="8687435">
                  <a:moveTo>
                    <a:pt x="0" y="0"/>
                  </a:moveTo>
                  <a:lnTo>
                    <a:pt x="8686948" y="0"/>
                  </a:lnTo>
                </a:path>
              </a:pathLst>
            </a:custGeom>
            <a:ln w="95249">
              <a:solidFill>
                <a:srgbClr val="7811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12606" y="6864994"/>
              <a:ext cx="95250" cy="381000"/>
            </a:xfrm>
            <a:custGeom>
              <a:avLst/>
              <a:gdLst/>
              <a:ahLst/>
              <a:cxnLst/>
              <a:rect l="l" t="t" r="r" b="b"/>
              <a:pathLst>
                <a:path w="95250" h="381000">
                  <a:moveTo>
                    <a:pt x="53921" y="380999"/>
                  </a:moveTo>
                  <a:lnTo>
                    <a:pt x="41294" y="380999"/>
                  </a:lnTo>
                  <a:lnTo>
                    <a:pt x="35221" y="379791"/>
                  </a:lnTo>
                  <a:lnTo>
                    <a:pt x="1207" y="345765"/>
                  </a:lnTo>
                  <a:lnTo>
                    <a:pt x="0" y="339690"/>
                  </a:lnTo>
                  <a:lnTo>
                    <a:pt x="0" y="41309"/>
                  </a:lnTo>
                  <a:lnTo>
                    <a:pt x="23556" y="6042"/>
                  </a:lnTo>
                  <a:lnTo>
                    <a:pt x="47608" y="0"/>
                  </a:lnTo>
                  <a:lnTo>
                    <a:pt x="53921" y="0"/>
                  </a:lnTo>
                  <a:lnTo>
                    <a:pt x="89176" y="23564"/>
                  </a:lnTo>
                  <a:lnTo>
                    <a:pt x="95216" y="41309"/>
                  </a:lnTo>
                  <a:lnTo>
                    <a:pt x="95216" y="339690"/>
                  </a:lnTo>
                  <a:lnTo>
                    <a:pt x="71659" y="374957"/>
                  </a:lnTo>
                  <a:lnTo>
                    <a:pt x="53921" y="380999"/>
                  </a:lnTo>
                  <a:close/>
                </a:path>
              </a:pathLst>
            </a:custGeom>
            <a:solidFill>
              <a:srgbClr val="7811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47163" y="6864994"/>
              <a:ext cx="95250" cy="381000"/>
            </a:xfrm>
            <a:custGeom>
              <a:avLst/>
              <a:gdLst/>
              <a:ahLst/>
              <a:cxnLst/>
              <a:rect l="l" t="t" r="r" b="b"/>
              <a:pathLst>
                <a:path w="95250" h="381000">
                  <a:moveTo>
                    <a:pt x="53921" y="380999"/>
                  </a:moveTo>
                  <a:lnTo>
                    <a:pt x="41294" y="380999"/>
                  </a:lnTo>
                  <a:lnTo>
                    <a:pt x="35221" y="379791"/>
                  </a:lnTo>
                  <a:lnTo>
                    <a:pt x="1207" y="345765"/>
                  </a:lnTo>
                  <a:lnTo>
                    <a:pt x="0" y="339690"/>
                  </a:lnTo>
                  <a:lnTo>
                    <a:pt x="0" y="41309"/>
                  </a:lnTo>
                  <a:lnTo>
                    <a:pt x="23556" y="6042"/>
                  </a:lnTo>
                  <a:lnTo>
                    <a:pt x="47608" y="0"/>
                  </a:lnTo>
                  <a:lnTo>
                    <a:pt x="53921" y="0"/>
                  </a:lnTo>
                  <a:lnTo>
                    <a:pt x="89176" y="23564"/>
                  </a:lnTo>
                  <a:lnTo>
                    <a:pt x="95216" y="41309"/>
                  </a:lnTo>
                  <a:lnTo>
                    <a:pt x="95216" y="339690"/>
                  </a:lnTo>
                  <a:lnTo>
                    <a:pt x="71659" y="374957"/>
                  </a:lnTo>
                  <a:lnTo>
                    <a:pt x="53921" y="380999"/>
                  </a:lnTo>
                  <a:close/>
                </a:path>
              </a:pathLst>
            </a:custGeom>
            <a:solidFill>
              <a:srgbClr val="7811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72714" y="6799575"/>
            <a:ext cx="748792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spc="305" dirty="0">
                <a:solidFill>
                  <a:srgbClr val="78111C"/>
                </a:solidFill>
                <a:latin typeface="Arial"/>
                <a:cs typeface="Arial"/>
              </a:rPr>
              <a:t>¡GRACIAS!</a:t>
            </a:r>
            <a:endParaRPr sz="8000" dirty="0">
              <a:latin typeface="Arial"/>
              <a:cs typeface="Arial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2763764-3D17-5F80-E3F5-6C4E28D01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766" y="285769"/>
            <a:ext cx="6771165" cy="456291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5E44215-4C5C-2C56-A8B2-7615FC2CCD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765" y="5231209"/>
            <a:ext cx="6807785" cy="4965521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xmlns="" id="{CE8189CE-0AFF-A823-412C-2772E8E4E8C2}"/>
              </a:ext>
            </a:extLst>
          </p:cNvPr>
          <p:cNvSpPr txBox="1">
            <a:spLocks/>
          </p:cNvSpPr>
          <p:nvPr/>
        </p:nvSpPr>
        <p:spPr>
          <a:xfrm>
            <a:off x="707830" y="1438530"/>
            <a:ext cx="10287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000" b="1" i="0">
                <a:solidFill>
                  <a:srgbClr val="78111C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4000" kern="0" spc="60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s-ES" sz="4000" kern="0" spc="-25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kern="0" spc="60" dirty="0">
                <a:latin typeface="Arial" panose="020B0604020202020204" pitchFamily="34" charset="0"/>
                <a:cs typeface="Arial" panose="020B0604020202020204" pitchFamily="34" charset="0"/>
              </a:rPr>
              <a:t>DE LEY  </a:t>
            </a:r>
            <a:r>
              <a:rPr lang="es-ES" sz="4000" kern="0" spc="60" dirty="0" err="1"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ES" sz="4000" kern="0" spc="60" dirty="0">
                <a:latin typeface="Arial" panose="020B0604020202020204" pitchFamily="34" charset="0"/>
                <a:cs typeface="Arial" panose="020B0604020202020204" pitchFamily="34" charset="0"/>
              </a:rPr>
              <a:t> 3180/2022-CR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3E99FEE0-C972-6189-FA82-E7D9C91E3086}"/>
              </a:ext>
            </a:extLst>
          </p:cNvPr>
          <p:cNvSpPr/>
          <p:nvPr/>
        </p:nvSpPr>
        <p:spPr>
          <a:xfrm>
            <a:off x="148268" y="28576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593</Words>
  <Application>Microsoft Office PowerPoint</Application>
  <PresentationFormat>Personalizado</PresentationFormat>
  <Paragraphs>44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MT</vt:lpstr>
      <vt:lpstr>Calibri</vt:lpstr>
      <vt:lpstr>Times New Roman</vt:lpstr>
      <vt:lpstr>Trebuchet MS</vt:lpstr>
      <vt:lpstr>Office Theme</vt:lpstr>
      <vt:lpstr>PROYECTO DE LEY  N° 3180/2022-CR</vt:lpstr>
      <vt:lpstr>Presentación de PowerPoint</vt:lpstr>
      <vt:lpstr>LEY 30490: LEY DE LA PERSONA ADULTO MAYOR</vt:lpstr>
      <vt:lpstr>Problema Público</vt:lpstr>
      <vt:lpstr>PROYECTO DE LEY  N° 3180/2022-CR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 N° 2948/2022-CR - Madres gestantes</dc:title>
  <dc:creator>manuelnavarro68</dc:creator>
  <cp:keywords>DAFMDpjeA7Y,BAEXDyxuh7M</cp:keywords>
  <cp:lastModifiedBy>Koning Furlong Soto</cp:lastModifiedBy>
  <cp:revision>13</cp:revision>
  <dcterms:created xsi:type="dcterms:W3CDTF">2023-01-06T17:34:19Z</dcterms:created>
  <dcterms:modified xsi:type="dcterms:W3CDTF">2023-02-06T17:38:15Z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2022-09-12T00:00:00Z</vt:filetime>
  </property>
  <property fmtid="{D5CDD505-2E9C-101B-9397-08002B2CF9AE}" pid="3" name="Creator">
    <vt:lpwstr>Canva</vt:lpwstr>
  </property>
  <property fmtid="{D5CDD505-2E9C-101B-9397-08002B2CF9AE}" pid="4" name="LastSaved">
    <vt:filetime>2022-09-12T00:00:00Z</vt:filetime>
  </property>
</Properties>
</file>