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11"/>
    <p:restoredTop sz="94643"/>
  </p:normalViewPr>
  <p:slideViewPr>
    <p:cSldViewPr snapToGrid="0" snapToObjects="1">
      <p:cViewPr varScale="1">
        <p:scale>
          <a:sx n="80" d="100"/>
          <a:sy n="80" d="100"/>
        </p:scale>
        <p:origin x="6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08101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52479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25152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84165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los estilos de texto del patrón</a:t>
            </a:r>
          </a:p>
        </p:txBody>
      </p:sp>
      <p:sp>
        <p:nvSpPr>
          <p:cNvPr id="4" name="Marcador de fecha 3"/>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6996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3818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60193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78894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2525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32592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DF18F9D6-18F6-1741-80CD-473D12614756}" type="datetimeFigureOut">
              <a:rPr lang="es-ES_tradnl" smtClean="0"/>
              <a:t>09/01/2023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32220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F9D6-18F6-1741-80CD-473D12614756}" type="datetimeFigureOut">
              <a:rPr lang="es-ES_tradnl" smtClean="0"/>
              <a:t>09/01/2023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B4209-0462-C449-930E-F7E145953B1D}" type="slidenum">
              <a:rPr lang="es-ES_tradnl" smtClean="0"/>
              <a:t>‹Nº›</a:t>
            </a:fld>
            <a:endParaRPr lang="es-ES_tradnl"/>
          </a:p>
        </p:txBody>
      </p:sp>
    </p:spTree>
    <p:extLst>
      <p:ext uri="{BB962C8B-B14F-4D97-AF65-F5344CB8AC3E}">
        <p14:creationId xmlns:p14="http://schemas.microsoft.com/office/powerpoint/2010/main" val="190516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s-ES_tradnl"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67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0389" y="646529"/>
            <a:ext cx="10515600" cy="4912059"/>
          </a:xfrm>
        </p:spPr>
        <p:txBody>
          <a:bodyPr>
            <a:normAutofit lnSpcReduction="10000"/>
          </a:bodyPr>
          <a:lstStyle/>
          <a:p>
            <a:pPr marL="0" indent="0">
              <a:lnSpc>
                <a:spcPct val="100000"/>
              </a:lnSpc>
              <a:spcBef>
                <a:spcPts val="0"/>
              </a:spcBef>
              <a:buNone/>
            </a:pPr>
            <a:r>
              <a:rPr lang="es-ES_tradnl" b="1" dirty="0" smtClean="0"/>
              <a:t>6. ENFOQUES QUE HAN SIDO INCORPORADO POR LEYES EN NUESTRA LEGISLACIÑON NACIONAL</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Precedentes legislativos que incorporan variados enfoques en nuestra legislación nacional, por ejemplo:</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6.1 Ley 30556: </a:t>
            </a:r>
            <a:r>
              <a:rPr lang="es-ES_tradnl" dirty="0" smtClean="0"/>
              <a:t>que aprueba disposiciones para hacer frente a desastres que propuso el enfoque de gestión de riesgo de desastres y el enfoque de desarrollo urbano sostenible y saludable.</a:t>
            </a:r>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6.2 Ley 30557: </a:t>
            </a:r>
            <a:r>
              <a:rPr lang="es-ES_tradnl" dirty="0" smtClean="0"/>
              <a:t>que declara de interés nacional la construcción de defensas ribereñas, que incorporó el enfoque de planificación nacional y de integración del ordenamiento territorial de las cuencas hidrográficas.</a:t>
            </a:r>
            <a:endParaRPr lang="es-ES_tradnl" dirty="0"/>
          </a:p>
        </p:txBody>
      </p:sp>
      <p:pic>
        <p:nvPicPr>
          <p:cNvPr id="4" name="Google Shape;94;p19"/>
          <p:cNvPicPr preferRelativeResize="0"/>
          <p:nvPr/>
        </p:nvPicPr>
        <p:blipFill>
          <a:blip r:embed="rId2">
            <a:alphaModFix/>
          </a:blip>
          <a:stretch>
            <a:fillRect/>
          </a:stretch>
        </p:blipFill>
        <p:spPr>
          <a:xfrm>
            <a:off x="72189" y="0"/>
            <a:ext cx="12192000" cy="6858000"/>
          </a:xfrm>
          <a:prstGeom prst="rect">
            <a:avLst/>
          </a:prstGeom>
          <a:noFill/>
          <a:ln>
            <a:noFill/>
          </a:ln>
        </p:spPr>
      </p:pic>
      <p:pic>
        <p:nvPicPr>
          <p:cNvPr id="5" name="Google Shape;97;p19"/>
          <p:cNvPicPr preferRelativeResize="0"/>
          <p:nvPr/>
        </p:nvPicPr>
        <p:blipFill rotWithShape="1">
          <a:blip r:embed="rId3">
            <a:alphaModFix/>
          </a:blip>
          <a:srcRect l="10888" t="31905" r="11555" b="20495"/>
          <a:stretch/>
        </p:blipFill>
        <p:spPr>
          <a:xfrm>
            <a:off x="9547748" y="5881038"/>
            <a:ext cx="2225152" cy="976962"/>
          </a:xfrm>
          <a:prstGeom prst="rect">
            <a:avLst/>
          </a:prstGeom>
          <a:noFill/>
          <a:ln>
            <a:noFill/>
          </a:ln>
        </p:spPr>
      </p:pic>
      <p:pic>
        <p:nvPicPr>
          <p:cNvPr id="6" name="Google Shape;102;p20"/>
          <p:cNvPicPr preferRelativeResize="0"/>
          <p:nvPr/>
        </p:nvPicPr>
        <p:blipFill>
          <a:blip r:embed="rId4">
            <a:alphaModFix/>
          </a:blip>
          <a:stretch>
            <a:fillRect/>
          </a:stretch>
        </p:blipFill>
        <p:spPr>
          <a:xfrm>
            <a:off x="0" y="-1507067"/>
            <a:ext cx="13326533" cy="8365067"/>
          </a:xfrm>
          <a:prstGeom prst="rect">
            <a:avLst/>
          </a:prstGeom>
          <a:noFill/>
          <a:ln>
            <a:noFill/>
          </a:ln>
        </p:spPr>
      </p:pic>
    </p:spTree>
    <p:extLst>
      <p:ext uri="{BB962C8B-B14F-4D97-AF65-F5344CB8AC3E}">
        <p14:creationId xmlns:p14="http://schemas.microsoft.com/office/powerpoint/2010/main" val="68916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35289"/>
            <a:ext cx="10515600" cy="4351338"/>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7. OPINIONES RECIBIDAS</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Opinión a favor del Instituto de Ciencias para la Familia de la Universidad de Piura, la publicación científica FAVORABLE denominada “Enfoque de Familia, Una Alternativa para el Desarrollo de Políticas Publicas en el Perú”.</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8.TEXTO PROPUESTO, </a:t>
            </a:r>
            <a:r>
              <a:rPr lang="es-ES_tradnl" dirty="0" smtClean="0"/>
              <a:t>La iniciativa propone 4 artículos y dos disposiciones completarías modificatorias:</a:t>
            </a:r>
            <a:endParaRPr lang="es-ES_tradnl" b="1" dirty="0" smtClean="0"/>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8.1 El artículo 1 sobre objeto de la Ley</a:t>
            </a:r>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8.2 El artículo 2 sobre ámbito de aplicación</a:t>
            </a:r>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8.3 El artículo 3 sobre definiciones</a:t>
            </a:r>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8.4 El artículo 4 sobre incorporación del enfoque transversal de familia</a:t>
            </a:r>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8.5 La primera disposición final que modifica el artículo 5 de </a:t>
            </a:r>
            <a:endParaRPr lang="es-ES_tradnl" b="1" dirty="0"/>
          </a:p>
        </p:txBody>
      </p:sp>
      <p:pic>
        <p:nvPicPr>
          <p:cNvPr id="4" name="Google Shape;97;p19"/>
          <p:cNvPicPr preferRelativeResize="0"/>
          <p:nvPr/>
        </p:nvPicPr>
        <p:blipFill rotWithShape="1">
          <a:blip r:embed="rId2">
            <a:alphaModFix/>
          </a:blip>
          <a:srcRect l="10888" t="31905" r="11555" b="20495"/>
          <a:stretch/>
        </p:blipFill>
        <p:spPr>
          <a:xfrm>
            <a:off x="4392113" y="5160995"/>
            <a:ext cx="3407773" cy="1571373"/>
          </a:xfrm>
          <a:prstGeom prst="rect">
            <a:avLst/>
          </a:prstGeom>
          <a:noFill/>
          <a:ln>
            <a:noFill/>
          </a:ln>
        </p:spPr>
      </p:pic>
    </p:spTree>
    <p:extLst>
      <p:ext uri="{BB962C8B-B14F-4D97-AF65-F5344CB8AC3E}">
        <p14:creationId xmlns:p14="http://schemas.microsoft.com/office/powerpoint/2010/main" val="42063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t>Ocho puntos para consideración y la elaboración del pre dictamen:</a:t>
            </a:r>
            <a:endParaRPr lang="es-ES_tradnl" b="1" dirty="0"/>
          </a:p>
        </p:txBody>
      </p:sp>
      <p:sp>
        <p:nvSpPr>
          <p:cNvPr id="3" name="Marcador de contenido 2"/>
          <p:cNvSpPr>
            <a:spLocks noGrp="1"/>
          </p:cNvSpPr>
          <p:nvPr>
            <p:ph idx="1"/>
          </p:nvPr>
        </p:nvSpPr>
        <p:spPr/>
        <p:txBody>
          <a:bodyPr/>
          <a:lstStyle/>
          <a:p>
            <a:pPr marL="514350" indent="-514350">
              <a:buFont typeface="+mj-lt"/>
              <a:buAutoNum type="arabicPeriod"/>
            </a:pPr>
            <a:r>
              <a:rPr lang="es-ES_tradnl" b="1" dirty="0" smtClean="0"/>
              <a:t>SOBRE LA PROTECCIÓN A LA FAMILIA EN LA CONSTITUCIÓN:</a:t>
            </a:r>
          </a:p>
          <a:p>
            <a:pPr marL="0" indent="0">
              <a:buNone/>
            </a:pPr>
            <a:r>
              <a:rPr lang="es-ES_tradnl" dirty="0" smtClean="0"/>
              <a:t>En nuestro país el reconocimiento a la familia se encuentra contemplado en la norma de mayor jerarquía de nuestro ordenamiento jurídico interno. </a:t>
            </a:r>
          </a:p>
          <a:p>
            <a:pPr marL="0" indent="0">
              <a:buNone/>
            </a:pPr>
            <a:r>
              <a:rPr lang="es-ES_tradnl" dirty="0" smtClean="0"/>
              <a:t>Es así que, el articulo 4 de la Constitución Política del Perú establece que el Estado protege a la familia, reconociéndola como instituto natural y fundamental de la sociedad. </a:t>
            </a:r>
            <a:endParaRPr lang="es-ES_tradnl" dirty="0"/>
          </a:p>
        </p:txBody>
      </p:sp>
      <p:pic>
        <p:nvPicPr>
          <p:cNvPr id="4" name="Google Shape;94;p19"/>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5" name="Google Shape;102;p20"/>
          <p:cNvPicPr preferRelativeResize="0"/>
          <p:nvPr/>
        </p:nvPicPr>
        <p:blipFill>
          <a:blip r:embed="rId3">
            <a:alphaModFix/>
          </a:blip>
          <a:stretch>
            <a:fillRect/>
          </a:stretch>
        </p:blipFill>
        <p:spPr>
          <a:xfrm>
            <a:off x="0" y="-1507067"/>
            <a:ext cx="13326533" cy="8365067"/>
          </a:xfrm>
          <a:prstGeom prst="rect">
            <a:avLst/>
          </a:prstGeom>
          <a:noFill/>
          <a:ln>
            <a:noFill/>
          </a:ln>
        </p:spPr>
      </p:pic>
      <p:pic>
        <p:nvPicPr>
          <p:cNvPr id="6" name="Google Shape;97;p19"/>
          <p:cNvPicPr preferRelativeResize="0"/>
          <p:nvPr/>
        </p:nvPicPr>
        <p:blipFill rotWithShape="1">
          <a:blip r:embed="rId4">
            <a:alphaModFix/>
          </a:blip>
          <a:srcRect l="10888" t="31905" r="11555" b="20495"/>
          <a:stretch/>
        </p:blipFill>
        <p:spPr>
          <a:xfrm>
            <a:off x="9547748" y="5881038"/>
            <a:ext cx="2225152" cy="976962"/>
          </a:xfrm>
          <a:prstGeom prst="rect">
            <a:avLst/>
          </a:prstGeom>
          <a:noFill/>
          <a:ln>
            <a:noFill/>
          </a:ln>
        </p:spPr>
      </p:pic>
    </p:spTree>
    <p:extLst>
      <p:ext uri="{BB962C8B-B14F-4D97-AF65-F5344CB8AC3E}">
        <p14:creationId xmlns:p14="http://schemas.microsoft.com/office/powerpoint/2010/main" val="155038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56558"/>
            <a:ext cx="10515600" cy="4351338"/>
          </a:xfrm>
        </p:spPr>
        <p:txBody>
          <a:bodyPr/>
          <a:lstStyle/>
          <a:p>
            <a:pPr marL="0" indent="0">
              <a:buNone/>
            </a:pPr>
            <a:r>
              <a:rPr lang="es-ES_tradnl" dirty="0" smtClean="0"/>
              <a:t>2. </a:t>
            </a:r>
            <a:r>
              <a:rPr lang="es-ES_tradnl" b="1" dirty="0" smtClean="0"/>
              <a:t>SOBRE LA PROTECCION DE LA FAMILIA EN EL DERECHO INTERNACIONAL</a:t>
            </a:r>
          </a:p>
          <a:p>
            <a:pPr marL="0" indent="0">
              <a:buNone/>
            </a:pPr>
            <a:r>
              <a:rPr lang="es-ES_tradnl" dirty="0" smtClean="0"/>
              <a:t>En el derecho internacional la familia es reconocida y protegida por los siguientes instrumentos internacionales:</a:t>
            </a:r>
          </a:p>
          <a:p>
            <a:pPr marL="0" indent="0">
              <a:buNone/>
            </a:pPr>
            <a:r>
              <a:rPr lang="es-ES_tradnl" dirty="0" smtClean="0"/>
              <a:t>2.1 La Declaración Universal de Derechos Humanos</a:t>
            </a:r>
          </a:p>
          <a:p>
            <a:pPr marL="0" indent="0">
              <a:buNone/>
            </a:pPr>
            <a:r>
              <a:rPr lang="es-ES_tradnl" dirty="0" smtClean="0"/>
              <a:t>2.2 El Pacto Internacional de Derechos Civiles y Políticos</a:t>
            </a:r>
          </a:p>
          <a:p>
            <a:pPr marL="0" indent="0">
              <a:buNone/>
            </a:pPr>
            <a:r>
              <a:rPr lang="es-ES_tradnl" dirty="0" smtClean="0"/>
              <a:t>2.3 El Pacto Internacional de Derechos Económicos Sociales y Culturales</a:t>
            </a:r>
          </a:p>
          <a:p>
            <a:pPr marL="0" indent="0">
              <a:buNone/>
            </a:pPr>
            <a:endParaRPr lang="es-ES_tradnl" dirty="0"/>
          </a:p>
        </p:txBody>
      </p:sp>
      <p:pic>
        <p:nvPicPr>
          <p:cNvPr id="4" name="Google Shape;94;p19"/>
          <p:cNvPicPr preferRelativeResize="0"/>
          <p:nvPr/>
        </p:nvPicPr>
        <p:blipFill>
          <a:blip r:embed="rId2">
            <a:alphaModFix/>
          </a:blip>
          <a:stretch>
            <a:fillRect/>
          </a:stretch>
        </p:blipFill>
        <p:spPr>
          <a:xfrm>
            <a:off x="0" y="3227"/>
            <a:ext cx="12192000" cy="6858000"/>
          </a:xfrm>
          <a:prstGeom prst="rect">
            <a:avLst/>
          </a:prstGeom>
          <a:noFill/>
          <a:ln>
            <a:noFill/>
          </a:ln>
        </p:spPr>
      </p:pic>
      <p:pic>
        <p:nvPicPr>
          <p:cNvPr id="5" name="Google Shape;97;p19"/>
          <p:cNvPicPr preferRelativeResize="0"/>
          <p:nvPr/>
        </p:nvPicPr>
        <p:blipFill rotWithShape="1">
          <a:blip r:embed="rId3">
            <a:alphaModFix/>
          </a:blip>
          <a:srcRect l="10888" t="31905" r="11555" b="20495"/>
          <a:stretch/>
        </p:blipFill>
        <p:spPr>
          <a:xfrm>
            <a:off x="9547748" y="5881038"/>
            <a:ext cx="2225152" cy="976962"/>
          </a:xfrm>
          <a:prstGeom prst="rect">
            <a:avLst/>
          </a:prstGeom>
          <a:noFill/>
          <a:ln>
            <a:noFill/>
          </a:ln>
        </p:spPr>
      </p:pic>
    </p:spTree>
    <p:extLst>
      <p:ext uri="{BB962C8B-B14F-4D97-AF65-F5344CB8AC3E}">
        <p14:creationId xmlns:p14="http://schemas.microsoft.com/office/powerpoint/2010/main" val="212371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6558" r="327"/>
          <a:stretch/>
        </p:blipFill>
        <p:spPr>
          <a:xfrm>
            <a:off x="0" y="0"/>
            <a:ext cx="12192000" cy="6858000"/>
          </a:xfrm>
          <a:prstGeom prst="rect">
            <a:avLst/>
          </a:prstGeom>
        </p:spPr>
      </p:pic>
      <p:sp>
        <p:nvSpPr>
          <p:cNvPr id="5" name="Google Shape;150;p24"/>
          <p:cNvSpPr/>
          <p:nvPr/>
        </p:nvSpPr>
        <p:spPr>
          <a:xfrm>
            <a:off x="724122" y="4836695"/>
            <a:ext cx="10743755" cy="1820047"/>
          </a:xfrm>
          <a:prstGeom prst="rect">
            <a:avLst/>
          </a:prstGeom>
          <a:solidFill>
            <a:schemeClr val="lt2"/>
          </a:solidFill>
          <a:ln>
            <a:noFill/>
          </a:ln>
        </p:spPr>
        <p:txBody>
          <a:bodyPr spcFirstLastPara="1" wrap="square" lIns="91425" tIns="91425" rIns="91425" bIns="91425" anchor="ctr" anchorCtr="0">
            <a:noAutofit/>
          </a:bodyPr>
          <a:lstStyle/>
          <a:p>
            <a:pPr lvl="0">
              <a:defRPr/>
            </a:pPr>
            <a:r>
              <a:rPr lang="es-ES_tradnl" sz="2800" b="1" dirty="0"/>
              <a:t>3. PROBLEMÁTICA DE LA FAMILIA EN EL PERÚ</a:t>
            </a:r>
          </a:p>
          <a:p>
            <a:pPr lvl="0">
              <a:defRPr/>
            </a:pPr>
            <a:r>
              <a:rPr lang="es-ES_tradnl" sz="2800" dirty="0"/>
              <a:t>La familia dejó de ser el fundamento de la sociedad y espacio para el desarrollo integral del ser humano para convertirse en el espacio en el cual se ejerce “violencia familiar”.</a:t>
            </a:r>
          </a:p>
        </p:txBody>
      </p:sp>
      <p:pic>
        <p:nvPicPr>
          <p:cNvPr id="7" name="Google Shape;57;p13"/>
          <p:cNvPicPr preferRelativeResize="0"/>
          <p:nvPr/>
        </p:nvPicPr>
        <p:blipFill rotWithShape="1">
          <a:blip r:embed="rId3">
            <a:alphaModFix/>
          </a:blip>
          <a:srcRect l="19200" t="34945" r="19592" b="33047"/>
          <a:stretch/>
        </p:blipFill>
        <p:spPr>
          <a:xfrm>
            <a:off x="9504947" y="214071"/>
            <a:ext cx="2494548" cy="1037213"/>
          </a:xfrm>
          <a:prstGeom prst="rect">
            <a:avLst/>
          </a:prstGeom>
          <a:noFill/>
          <a:ln>
            <a:noFill/>
          </a:ln>
        </p:spPr>
      </p:pic>
    </p:spTree>
    <p:extLst>
      <p:ext uri="{BB962C8B-B14F-4D97-AF65-F5344CB8AC3E}">
        <p14:creationId xmlns:p14="http://schemas.microsoft.com/office/powerpoint/2010/main" val="65817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r="1826" b="2941"/>
          <a:stretch/>
        </p:blipFill>
        <p:spPr>
          <a:xfrm>
            <a:off x="1" y="0"/>
            <a:ext cx="12192000" cy="6858000"/>
          </a:xfrm>
          <a:prstGeom prst="rect">
            <a:avLst/>
          </a:prstGeom>
        </p:spPr>
      </p:pic>
      <p:sp>
        <p:nvSpPr>
          <p:cNvPr id="5" name="Google Shape;150;p24"/>
          <p:cNvSpPr/>
          <p:nvPr/>
        </p:nvSpPr>
        <p:spPr>
          <a:xfrm>
            <a:off x="724123" y="4860758"/>
            <a:ext cx="10743755" cy="1820047"/>
          </a:xfrm>
          <a:prstGeom prst="rect">
            <a:avLst/>
          </a:prstGeom>
          <a:solidFill>
            <a:schemeClr val="lt2"/>
          </a:solidFill>
          <a:ln>
            <a:noFill/>
          </a:ln>
        </p:spPr>
        <p:txBody>
          <a:bodyPr spcFirstLastPara="1" wrap="square" lIns="91425" tIns="91425" rIns="91425" bIns="91425" anchor="ctr" anchorCtr="0">
            <a:noAutofit/>
          </a:bodyPr>
          <a:lstStyle/>
          <a:p>
            <a:pPr lvl="0"/>
            <a:r>
              <a:rPr lang="es-ES_tradnl" sz="2800" dirty="0" smtClean="0"/>
              <a:t>Las familias deben ser el primer espacio de socialización, desarrollo de valores y primera escuela que transmite generacionalmente principios y tradiciones, por ello, es importante este proyecto de ley.</a:t>
            </a:r>
          </a:p>
        </p:txBody>
      </p:sp>
      <p:pic>
        <p:nvPicPr>
          <p:cNvPr id="7" name="Google Shape;57;p13"/>
          <p:cNvPicPr preferRelativeResize="0"/>
          <p:nvPr/>
        </p:nvPicPr>
        <p:blipFill rotWithShape="1">
          <a:blip r:embed="rId3">
            <a:alphaModFix/>
          </a:blip>
          <a:srcRect l="19200" t="34945" r="19592" b="33047"/>
          <a:stretch/>
        </p:blipFill>
        <p:spPr>
          <a:xfrm>
            <a:off x="9504947" y="214071"/>
            <a:ext cx="2494548" cy="1037213"/>
          </a:xfrm>
          <a:prstGeom prst="rect">
            <a:avLst/>
          </a:prstGeom>
          <a:noFill/>
          <a:ln>
            <a:noFill/>
          </a:ln>
        </p:spPr>
      </p:pic>
    </p:spTree>
    <p:extLst>
      <p:ext uri="{BB962C8B-B14F-4D97-AF65-F5344CB8AC3E}">
        <p14:creationId xmlns:p14="http://schemas.microsoft.com/office/powerpoint/2010/main" val="99559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8979" y="993858"/>
            <a:ext cx="5129463" cy="4709110"/>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4. PROPUESTA DE SOLUCIÓN: “ENFOQUE TRANSVERSAL DE FAMILIA EN LAS POLITICAS PÚBLICAS”</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Se plantean políticas públicas, estrategias, planes, programas, acciones y proyectos orientados a dar solución al problema público, pero para ello, debe tenerse en cuenta elementos orientadores como los enfoques transversales que permiten incidir en aspectos que requieren de promoción.</a:t>
            </a:r>
            <a:endParaRPr lang="es-ES_tradnl" dirty="0"/>
          </a:p>
        </p:txBody>
      </p:sp>
      <p:pic>
        <p:nvPicPr>
          <p:cNvPr id="4" name="Imagen 3"/>
          <p:cNvPicPr>
            <a:picLocks noChangeAspect="1"/>
          </p:cNvPicPr>
          <p:nvPr/>
        </p:nvPicPr>
        <p:blipFill rotWithShape="1">
          <a:blip r:embed="rId2"/>
          <a:srcRect l="6052" r="4097"/>
          <a:stretch/>
        </p:blipFill>
        <p:spPr>
          <a:xfrm>
            <a:off x="409074" y="989472"/>
            <a:ext cx="5775158" cy="4713496"/>
          </a:xfrm>
          <a:prstGeom prst="rect">
            <a:avLst/>
          </a:prstGeom>
        </p:spPr>
      </p:pic>
      <p:pic>
        <p:nvPicPr>
          <p:cNvPr id="5" name="Google Shape;94;p19"/>
          <p:cNvPicPr preferRelativeResize="0"/>
          <p:nvPr/>
        </p:nvPicPr>
        <p:blipFill>
          <a:blip r:embed="rId3">
            <a:alphaModFix/>
          </a:blip>
          <a:stretch>
            <a:fillRect/>
          </a:stretch>
        </p:blipFill>
        <p:spPr>
          <a:xfrm>
            <a:off x="0" y="3227"/>
            <a:ext cx="12192000" cy="6858000"/>
          </a:xfrm>
          <a:prstGeom prst="rect">
            <a:avLst/>
          </a:prstGeom>
          <a:noFill/>
          <a:ln>
            <a:noFill/>
          </a:ln>
        </p:spPr>
      </p:pic>
      <p:pic>
        <p:nvPicPr>
          <p:cNvPr id="6" name="Google Shape;97;p19"/>
          <p:cNvPicPr preferRelativeResize="0"/>
          <p:nvPr/>
        </p:nvPicPr>
        <p:blipFill rotWithShape="1">
          <a:blip r:embed="rId4">
            <a:alphaModFix/>
          </a:blip>
          <a:srcRect l="10888" t="31905" r="11555" b="20495"/>
          <a:stretch/>
        </p:blipFill>
        <p:spPr>
          <a:xfrm>
            <a:off x="9547748" y="5881038"/>
            <a:ext cx="2225152" cy="976962"/>
          </a:xfrm>
          <a:prstGeom prst="rect">
            <a:avLst/>
          </a:prstGeom>
          <a:noFill/>
          <a:ln>
            <a:noFill/>
          </a:ln>
        </p:spPr>
      </p:pic>
    </p:spTree>
    <p:extLst>
      <p:ext uri="{BB962C8B-B14F-4D97-AF65-F5344CB8AC3E}">
        <p14:creationId xmlns:p14="http://schemas.microsoft.com/office/powerpoint/2010/main" val="181711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26215"/>
            <a:ext cx="10515600" cy="4351338"/>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5. EL ENFOQUE TRANSVERSAL DE FAMILIA EN LA PRÁCTICA</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Existen innumerables posibilidades de aplicación del enfoque transversal de familia en todas las políticas publicas que diseña el Estado, por ejemplo:</a:t>
            </a:r>
          </a:p>
          <a:p>
            <a:pPr marL="0" marR="0" lvl="0" indent="0" defTabSz="914400" eaLnBrk="1" fontAlgn="auto" latinLnBrk="0" hangingPunct="1">
              <a:lnSpc>
                <a:spcPct val="100000"/>
              </a:lnSpc>
              <a:spcBef>
                <a:spcPts val="0"/>
              </a:spcBef>
              <a:spcAft>
                <a:spcPts val="0"/>
              </a:spcAft>
              <a:buClrTx/>
              <a:buSzTx/>
              <a:buFontTx/>
              <a:buNone/>
              <a:tabLst/>
              <a:defRPr/>
            </a:pPr>
            <a:endParaRPr lang="es-ES_tradnl" b="1" dirty="0"/>
          </a:p>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5.1 Política de Beca 18</a:t>
            </a:r>
            <a:r>
              <a:rPr lang="es-ES_tradnl" dirty="0" smtClean="0"/>
              <a:t>: el 43% de estudiantes indígenas no logra terminar la carrera debido a que no pueden financiar los cursos que han jalado.</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El enfoque de familia permitiría contemplar la cercanía de padres de familia al estudiante durante su proceso formativo.</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p:txBody>
      </p:sp>
      <p:pic>
        <p:nvPicPr>
          <p:cNvPr id="4" name="Imagen 3"/>
          <p:cNvPicPr>
            <a:picLocks noChangeAspect="1"/>
          </p:cNvPicPr>
          <p:nvPr/>
        </p:nvPicPr>
        <p:blipFill>
          <a:blip r:embed="rId2"/>
          <a:stretch>
            <a:fillRect/>
          </a:stretch>
        </p:blipFill>
        <p:spPr>
          <a:xfrm>
            <a:off x="4203700" y="4497471"/>
            <a:ext cx="3784600" cy="2146300"/>
          </a:xfrm>
          <a:prstGeom prst="rect">
            <a:avLst/>
          </a:prstGeom>
        </p:spPr>
      </p:pic>
      <p:pic>
        <p:nvPicPr>
          <p:cNvPr id="5" name="Google Shape;94;p19"/>
          <p:cNvPicPr preferRelativeResize="0"/>
          <p:nvPr/>
        </p:nvPicPr>
        <p:blipFill>
          <a:blip r:embed="rId3">
            <a:alphaModFix/>
          </a:blip>
          <a:stretch>
            <a:fillRect/>
          </a:stretch>
        </p:blipFill>
        <p:spPr>
          <a:xfrm>
            <a:off x="0" y="3227"/>
            <a:ext cx="12192000" cy="6858000"/>
          </a:xfrm>
          <a:prstGeom prst="rect">
            <a:avLst/>
          </a:prstGeom>
          <a:noFill/>
          <a:ln>
            <a:noFill/>
          </a:ln>
        </p:spPr>
      </p:pic>
      <p:pic>
        <p:nvPicPr>
          <p:cNvPr id="6" name="Google Shape;97;p19"/>
          <p:cNvPicPr preferRelativeResize="0"/>
          <p:nvPr/>
        </p:nvPicPr>
        <p:blipFill rotWithShape="1">
          <a:blip r:embed="rId4">
            <a:alphaModFix/>
          </a:blip>
          <a:srcRect l="10888" t="31905" r="11555" b="20495"/>
          <a:stretch/>
        </p:blipFill>
        <p:spPr>
          <a:xfrm>
            <a:off x="9547748" y="5881038"/>
            <a:ext cx="2225152" cy="976962"/>
          </a:xfrm>
          <a:prstGeom prst="rect">
            <a:avLst/>
          </a:prstGeom>
          <a:noFill/>
          <a:ln>
            <a:noFill/>
          </a:ln>
        </p:spPr>
      </p:pic>
    </p:spTree>
    <p:extLst>
      <p:ext uri="{BB962C8B-B14F-4D97-AF65-F5344CB8AC3E}">
        <p14:creationId xmlns:p14="http://schemas.microsoft.com/office/powerpoint/2010/main" val="112024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9414"/>
            <a:ext cx="12192000" cy="6936828"/>
          </a:xfrm>
          <a:prstGeom prst="rect">
            <a:avLst/>
          </a:prstGeom>
        </p:spPr>
      </p:pic>
      <p:sp>
        <p:nvSpPr>
          <p:cNvPr id="5" name="Google Shape;150;p24"/>
          <p:cNvSpPr/>
          <p:nvPr/>
        </p:nvSpPr>
        <p:spPr>
          <a:xfrm>
            <a:off x="724122" y="4126831"/>
            <a:ext cx="10743755" cy="2517879"/>
          </a:xfrm>
          <a:prstGeom prst="rect">
            <a:avLst/>
          </a:prstGeom>
          <a:solidFill>
            <a:schemeClr val="lt2"/>
          </a:solidFill>
          <a:ln>
            <a:noFill/>
          </a:ln>
        </p:spPr>
        <p:txBody>
          <a:bodyPr spcFirstLastPara="1" wrap="square" lIns="91425" tIns="91425" rIns="91425" bIns="91425" anchor="ctr" anchorCtr="0">
            <a:noAutofit/>
          </a:bodyPr>
          <a:lstStyle/>
          <a:p>
            <a:pPr lvl="0">
              <a:defRPr/>
            </a:pPr>
            <a:r>
              <a:rPr lang="es-ES_tradnl" sz="2800" b="1" dirty="0"/>
              <a:t>5.2 Política de Adopciones: </a:t>
            </a:r>
            <a:r>
              <a:rPr lang="es-ES_tradnl" sz="2800" dirty="0"/>
              <a:t>El Decreto Legislativo 1297 tiene una orientación que dilata en 3 o 4 años la posibilidad de adopción de niños que se encuentran en estado de abandono.</a:t>
            </a:r>
          </a:p>
          <a:p>
            <a:pPr lvl="0">
              <a:defRPr/>
            </a:pPr>
            <a:r>
              <a:rPr lang="es-ES_tradnl" sz="2800" dirty="0"/>
              <a:t>Si se implementa una política publica con enfoque de familia, se privilegiaría un procedimiento rápido y eficiente de adopción. </a:t>
            </a:r>
          </a:p>
        </p:txBody>
      </p:sp>
      <p:pic>
        <p:nvPicPr>
          <p:cNvPr id="7" name="Google Shape;57;p13"/>
          <p:cNvPicPr preferRelativeResize="0"/>
          <p:nvPr/>
        </p:nvPicPr>
        <p:blipFill rotWithShape="1">
          <a:blip r:embed="rId3">
            <a:alphaModFix/>
          </a:blip>
          <a:srcRect l="19200" t="34945" r="19592" b="33047"/>
          <a:stretch/>
        </p:blipFill>
        <p:spPr>
          <a:xfrm>
            <a:off x="9504947" y="214071"/>
            <a:ext cx="2494548" cy="1037213"/>
          </a:xfrm>
          <a:prstGeom prst="rect">
            <a:avLst/>
          </a:prstGeom>
          <a:noFill/>
          <a:ln>
            <a:noFill/>
          </a:ln>
        </p:spPr>
      </p:pic>
    </p:spTree>
    <p:extLst>
      <p:ext uri="{BB962C8B-B14F-4D97-AF65-F5344CB8AC3E}">
        <p14:creationId xmlns:p14="http://schemas.microsoft.com/office/powerpoint/2010/main" val="51330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0620" b="5310"/>
          <a:stretch/>
        </p:blipFill>
        <p:spPr>
          <a:xfrm>
            <a:off x="0" y="0"/>
            <a:ext cx="12230146" cy="6858000"/>
          </a:xfrm>
          <a:prstGeom prst="rect">
            <a:avLst/>
          </a:prstGeom>
        </p:spPr>
      </p:pic>
      <p:sp>
        <p:nvSpPr>
          <p:cNvPr id="5" name="Google Shape;150;p24"/>
          <p:cNvSpPr/>
          <p:nvPr/>
        </p:nvSpPr>
        <p:spPr>
          <a:xfrm>
            <a:off x="724122" y="4235116"/>
            <a:ext cx="10743755" cy="2409594"/>
          </a:xfrm>
          <a:prstGeom prst="rect">
            <a:avLst/>
          </a:prstGeom>
          <a:solidFill>
            <a:schemeClr val="lt2"/>
          </a:solidFill>
          <a:ln>
            <a:noFill/>
          </a:ln>
        </p:spPr>
        <p:txBody>
          <a:bodyPr spcFirstLastPara="1" wrap="square" lIns="91425" tIns="91425" rIns="91425" bIns="91425" anchor="ctr" anchorCtr="0">
            <a:noAutofit/>
          </a:bodyPr>
          <a:lstStyle/>
          <a:p>
            <a:pPr lvl="0">
              <a:defRPr/>
            </a:pPr>
            <a:r>
              <a:rPr lang="es-ES_tradnl" sz="2800" b="1" dirty="0"/>
              <a:t>5.3 Política de cuidado de adultos mayores en abandono</a:t>
            </a:r>
            <a:r>
              <a:rPr lang="es-ES_tradnl" sz="2800" dirty="0"/>
              <a:t>: El albergue </a:t>
            </a:r>
            <a:r>
              <a:rPr lang="es-ES_tradnl" sz="2800" dirty="0" err="1"/>
              <a:t>Canevaro</a:t>
            </a:r>
            <a:r>
              <a:rPr lang="es-ES_tradnl" sz="2800" dirty="0"/>
              <a:t> cuenta con 275 adultos mayores, algunos casos cuentan con el rechazo de su familia, producto de una mala relación familiar.</a:t>
            </a:r>
          </a:p>
          <a:p>
            <a:pPr lvl="0">
              <a:defRPr/>
            </a:pPr>
            <a:r>
              <a:rPr lang="es-ES_tradnl" sz="2800" dirty="0"/>
              <a:t>Si se contara con un enfoque transversal de familia, se trabajaría en el retorno de los adultos mayores al núcleo familiar. </a:t>
            </a:r>
          </a:p>
        </p:txBody>
      </p:sp>
      <p:pic>
        <p:nvPicPr>
          <p:cNvPr id="7" name="Google Shape;57;p13"/>
          <p:cNvPicPr preferRelativeResize="0"/>
          <p:nvPr/>
        </p:nvPicPr>
        <p:blipFill rotWithShape="1">
          <a:blip r:embed="rId3">
            <a:alphaModFix/>
          </a:blip>
          <a:srcRect l="19200" t="34945" r="19592" b="33047"/>
          <a:stretch/>
        </p:blipFill>
        <p:spPr>
          <a:xfrm>
            <a:off x="9504947" y="214071"/>
            <a:ext cx="2494548" cy="1037213"/>
          </a:xfrm>
          <a:prstGeom prst="rect">
            <a:avLst/>
          </a:prstGeom>
          <a:noFill/>
          <a:ln>
            <a:noFill/>
          </a:ln>
        </p:spPr>
      </p:pic>
    </p:spTree>
    <p:extLst>
      <p:ext uri="{BB962C8B-B14F-4D97-AF65-F5344CB8AC3E}">
        <p14:creationId xmlns:p14="http://schemas.microsoft.com/office/powerpoint/2010/main" val="12129232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654</Words>
  <Application>Microsoft Office PowerPoint</Application>
  <PresentationFormat>Panorámica</PresentationFormat>
  <Paragraphs>38</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Ocho puntos para consideración y la elaboración del pre dictamen: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Cinthia Céspedes</dc:creator>
  <cp:lastModifiedBy>Koning Furlong Soto</cp:lastModifiedBy>
  <cp:revision>15</cp:revision>
  <dcterms:created xsi:type="dcterms:W3CDTF">2023-01-05T22:22:32Z</dcterms:created>
  <dcterms:modified xsi:type="dcterms:W3CDTF">2023-01-09T15:17:24Z</dcterms:modified>
</cp:coreProperties>
</file>