
<file path=[Content_Types].xml><?xml version="1.0" encoding="utf-8"?>
<Types xmlns="http://schemas.openxmlformats.org/package/2006/content-types">
  <Default Extension="png" ContentType="image/png"/>
  <Default Extension="svg" ContentType="image/svg+xml"/>
  <Default Extension="jpeg" ContentType="image/jpeg"/>
  <Default Extension="htm" ContentType="application/xhtml+xml"/>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279" r:id="rId3"/>
    <p:sldId id="280" r:id="rId4"/>
    <p:sldId id="282" r:id="rId5"/>
    <p:sldId id="283" r:id="rId6"/>
    <p:sldId id="284" r:id="rId7"/>
    <p:sldId id="285" r:id="rId8"/>
    <p:sldId id="286" r:id="rId9"/>
    <p:sldId id="269" r:id="rId10"/>
    <p:sldId id="288" r:id="rId11"/>
    <p:sldId id="287" r:id="rId12"/>
    <p:sldId id="289" r:id="rId13"/>
    <p:sldId id="290" r:id="rId14"/>
    <p:sldId id="297" r:id="rId15"/>
    <p:sldId id="298" r:id="rId16"/>
    <p:sldId id="291" r:id="rId17"/>
    <p:sldId id="292" r:id="rId18"/>
    <p:sldId id="294" r:id="rId19"/>
    <p:sldId id="295" r:id="rId20"/>
    <p:sldId id="296" r:id="rId21"/>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B3A"/>
    <a:srgbClr val="EE5416"/>
    <a:srgbClr val="E52522"/>
    <a:srgbClr val="373737"/>
    <a:srgbClr val="7F7F7F"/>
    <a:srgbClr val="EFEFEF"/>
    <a:srgbClr val="E426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94"/>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LIMA</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c:f>
              <c:strCache>
                <c:ptCount val="1"/>
                <c:pt idx="0">
                  <c:v>FEMINICIDIOS</c:v>
                </c:pt>
              </c:strCache>
            </c:strRef>
          </c:cat>
          <c:val>
            <c:numRef>
              <c:f>Hoja1!$B$2</c:f>
              <c:numCache>
                <c:formatCode>General</c:formatCode>
                <c:ptCount val="1"/>
                <c:pt idx="0">
                  <c:v>134</c:v>
                </c:pt>
              </c:numCache>
            </c:numRef>
          </c:val>
          <c:extLst>
            <c:ext xmlns:c16="http://schemas.microsoft.com/office/drawing/2014/chart" uri="{C3380CC4-5D6E-409C-BE32-E72D297353CC}">
              <c16:uniqueId val="{00000000-7845-43F1-AF4C-59099160D710}"/>
            </c:ext>
          </c:extLst>
        </c:ser>
        <c:ser>
          <c:idx val="1"/>
          <c:order val="1"/>
          <c:tx>
            <c:strRef>
              <c:f>Hoja1!$C$1</c:f>
              <c:strCache>
                <c:ptCount val="1"/>
                <c:pt idx="0">
                  <c:v>JUNÍN</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c:f>
              <c:strCache>
                <c:ptCount val="1"/>
                <c:pt idx="0">
                  <c:v>FEMINICIDIOS</c:v>
                </c:pt>
              </c:strCache>
            </c:strRef>
          </c:cat>
          <c:val>
            <c:numRef>
              <c:f>Hoja1!$C$2</c:f>
              <c:numCache>
                <c:formatCode>General</c:formatCode>
                <c:ptCount val="1"/>
                <c:pt idx="0">
                  <c:v>103</c:v>
                </c:pt>
              </c:numCache>
            </c:numRef>
          </c:val>
          <c:extLst>
            <c:ext xmlns:c16="http://schemas.microsoft.com/office/drawing/2014/chart" uri="{C3380CC4-5D6E-409C-BE32-E72D297353CC}">
              <c16:uniqueId val="{00000001-7845-43F1-AF4C-59099160D710}"/>
            </c:ext>
          </c:extLst>
        </c:ser>
        <c:ser>
          <c:idx val="2"/>
          <c:order val="2"/>
          <c:tx>
            <c:strRef>
              <c:f>Hoja1!$D$1</c:f>
              <c:strCache>
                <c:ptCount val="1"/>
                <c:pt idx="0">
                  <c:v>LIMA NORTE</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c:f>
              <c:strCache>
                <c:ptCount val="1"/>
                <c:pt idx="0">
                  <c:v>FEMINICIDIOS</c:v>
                </c:pt>
              </c:strCache>
            </c:strRef>
          </c:cat>
          <c:val>
            <c:numRef>
              <c:f>Hoja1!$D$2</c:f>
              <c:numCache>
                <c:formatCode>General</c:formatCode>
                <c:ptCount val="1"/>
                <c:pt idx="0">
                  <c:v>99</c:v>
                </c:pt>
              </c:numCache>
            </c:numRef>
          </c:val>
          <c:extLst>
            <c:ext xmlns:c16="http://schemas.microsoft.com/office/drawing/2014/chart" uri="{C3380CC4-5D6E-409C-BE32-E72D297353CC}">
              <c16:uniqueId val="{00000002-7845-43F1-AF4C-59099160D710}"/>
            </c:ext>
          </c:extLst>
        </c:ser>
        <c:ser>
          <c:idx val="3"/>
          <c:order val="3"/>
          <c:tx>
            <c:strRef>
              <c:f>Hoja1!$E$1</c:f>
              <c:strCache>
                <c:ptCount val="1"/>
                <c:pt idx="0">
                  <c:v>AREQUIPA</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c:f>
              <c:strCache>
                <c:ptCount val="1"/>
                <c:pt idx="0">
                  <c:v>FEMINICIDIOS</c:v>
                </c:pt>
              </c:strCache>
            </c:strRef>
          </c:cat>
          <c:val>
            <c:numRef>
              <c:f>Hoja1!$E$2</c:f>
              <c:numCache>
                <c:formatCode>General</c:formatCode>
                <c:ptCount val="1"/>
                <c:pt idx="0">
                  <c:v>96</c:v>
                </c:pt>
              </c:numCache>
            </c:numRef>
          </c:val>
          <c:extLst>
            <c:ext xmlns:c16="http://schemas.microsoft.com/office/drawing/2014/chart" uri="{C3380CC4-5D6E-409C-BE32-E72D297353CC}">
              <c16:uniqueId val="{00000003-7845-43F1-AF4C-59099160D710}"/>
            </c:ext>
          </c:extLst>
        </c:ser>
        <c:ser>
          <c:idx val="4"/>
          <c:order val="4"/>
          <c:tx>
            <c:strRef>
              <c:f>Hoja1!$F$1</c:f>
              <c:strCache>
                <c:ptCount val="1"/>
                <c:pt idx="0">
                  <c:v>LIMA ESTE</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c:f>
              <c:strCache>
                <c:ptCount val="1"/>
                <c:pt idx="0">
                  <c:v>FEMINICIDIOS</c:v>
                </c:pt>
              </c:strCache>
            </c:strRef>
          </c:cat>
          <c:val>
            <c:numRef>
              <c:f>Hoja1!$F$2</c:f>
              <c:numCache>
                <c:formatCode>General</c:formatCode>
                <c:ptCount val="1"/>
                <c:pt idx="0">
                  <c:v>81</c:v>
                </c:pt>
              </c:numCache>
            </c:numRef>
          </c:val>
          <c:extLst>
            <c:ext xmlns:c16="http://schemas.microsoft.com/office/drawing/2014/chart" uri="{C3380CC4-5D6E-409C-BE32-E72D297353CC}">
              <c16:uniqueId val="{00000004-7845-43F1-AF4C-59099160D710}"/>
            </c:ext>
          </c:extLst>
        </c:ser>
        <c:ser>
          <c:idx val="5"/>
          <c:order val="5"/>
          <c:tx>
            <c:strRef>
              <c:f>Hoja1!$G$1</c:f>
              <c:strCache>
                <c:ptCount val="1"/>
                <c:pt idx="0">
                  <c:v>PUNO</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c:f>
              <c:strCache>
                <c:ptCount val="1"/>
                <c:pt idx="0">
                  <c:v>FEMINICIDIOS</c:v>
                </c:pt>
              </c:strCache>
            </c:strRef>
          </c:cat>
          <c:val>
            <c:numRef>
              <c:f>Hoja1!$G$2</c:f>
              <c:numCache>
                <c:formatCode>General</c:formatCode>
                <c:ptCount val="1"/>
                <c:pt idx="0">
                  <c:v>76</c:v>
                </c:pt>
              </c:numCache>
            </c:numRef>
          </c:val>
          <c:extLst>
            <c:ext xmlns:c16="http://schemas.microsoft.com/office/drawing/2014/chart" uri="{C3380CC4-5D6E-409C-BE32-E72D297353CC}">
              <c16:uniqueId val="{00000005-7845-43F1-AF4C-59099160D710}"/>
            </c:ext>
          </c:extLst>
        </c:ser>
        <c:ser>
          <c:idx val="6"/>
          <c:order val="6"/>
          <c:tx>
            <c:strRef>
              <c:f>Hoja1!$H$1</c:f>
              <c:strCache>
                <c:ptCount val="1"/>
                <c:pt idx="0">
                  <c:v>LIMA SUR</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c:f>
              <c:strCache>
                <c:ptCount val="1"/>
                <c:pt idx="0">
                  <c:v>FEMINICIDIOS</c:v>
                </c:pt>
              </c:strCache>
            </c:strRef>
          </c:cat>
          <c:val>
            <c:numRef>
              <c:f>Hoja1!$H$2</c:f>
              <c:numCache>
                <c:formatCode>General</c:formatCode>
                <c:ptCount val="1"/>
                <c:pt idx="0">
                  <c:v>75</c:v>
                </c:pt>
              </c:numCache>
            </c:numRef>
          </c:val>
          <c:extLst>
            <c:ext xmlns:c16="http://schemas.microsoft.com/office/drawing/2014/chart" uri="{C3380CC4-5D6E-409C-BE32-E72D297353CC}">
              <c16:uniqueId val="{00000006-7845-43F1-AF4C-59099160D710}"/>
            </c:ext>
          </c:extLst>
        </c:ser>
        <c:ser>
          <c:idx val="7"/>
          <c:order val="7"/>
          <c:tx>
            <c:strRef>
              <c:f>Hoja1!$I$1</c:f>
              <c:strCache>
                <c:ptCount val="1"/>
                <c:pt idx="0">
                  <c:v>AYACUCHO</c:v>
                </c:pt>
              </c:strCache>
            </c:strRef>
          </c:tx>
          <c:spPr>
            <a:solidFill>
              <a:schemeClr val="accent2">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c:f>
              <c:strCache>
                <c:ptCount val="1"/>
                <c:pt idx="0">
                  <c:v>FEMINICIDIOS</c:v>
                </c:pt>
              </c:strCache>
            </c:strRef>
          </c:cat>
          <c:val>
            <c:numRef>
              <c:f>Hoja1!$I$2</c:f>
              <c:numCache>
                <c:formatCode>General</c:formatCode>
                <c:ptCount val="1"/>
                <c:pt idx="0">
                  <c:v>72</c:v>
                </c:pt>
              </c:numCache>
            </c:numRef>
          </c:val>
          <c:extLst>
            <c:ext xmlns:c16="http://schemas.microsoft.com/office/drawing/2014/chart" uri="{C3380CC4-5D6E-409C-BE32-E72D297353CC}">
              <c16:uniqueId val="{00000007-7845-43F1-AF4C-59099160D710}"/>
            </c:ext>
          </c:extLst>
        </c:ser>
        <c:ser>
          <c:idx val="8"/>
          <c:order val="8"/>
          <c:tx>
            <c:strRef>
              <c:f>Hoja1!$J$1</c:f>
              <c:strCache>
                <c:ptCount val="1"/>
                <c:pt idx="0">
                  <c:v>CUSCO</c:v>
                </c:pt>
              </c:strCache>
            </c:strRef>
          </c:tx>
          <c:spPr>
            <a:solidFill>
              <a:schemeClr val="accent3">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c:f>
              <c:strCache>
                <c:ptCount val="1"/>
                <c:pt idx="0">
                  <c:v>FEMINICIDIOS</c:v>
                </c:pt>
              </c:strCache>
            </c:strRef>
          </c:cat>
          <c:val>
            <c:numRef>
              <c:f>Hoja1!$J$2</c:f>
              <c:numCache>
                <c:formatCode>General</c:formatCode>
                <c:ptCount val="1"/>
                <c:pt idx="0">
                  <c:v>69</c:v>
                </c:pt>
              </c:numCache>
            </c:numRef>
          </c:val>
          <c:extLst>
            <c:ext xmlns:c16="http://schemas.microsoft.com/office/drawing/2014/chart" uri="{C3380CC4-5D6E-409C-BE32-E72D297353CC}">
              <c16:uniqueId val="{00000008-7845-43F1-AF4C-59099160D710}"/>
            </c:ext>
          </c:extLst>
        </c:ser>
        <c:ser>
          <c:idx val="9"/>
          <c:order val="9"/>
          <c:tx>
            <c:strRef>
              <c:f>Hoja1!$K$1</c:f>
              <c:strCache>
                <c:ptCount val="1"/>
                <c:pt idx="0">
                  <c:v>HUÁNUCO</c:v>
                </c:pt>
              </c:strCache>
            </c:strRef>
          </c:tx>
          <c:spPr>
            <a:solidFill>
              <a:schemeClr val="accent4">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c:f>
              <c:strCache>
                <c:ptCount val="1"/>
                <c:pt idx="0">
                  <c:v>FEMINICIDIOS</c:v>
                </c:pt>
              </c:strCache>
            </c:strRef>
          </c:cat>
          <c:val>
            <c:numRef>
              <c:f>Hoja1!$K$2</c:f>
              <c:numCache>
                <c:formatCode>General</c:formatCode>
                <c:ptCount val="1"/>
                <c:pt idx="0">
                  <c:v>65</c:v>
                </c:pt>
              </c:numCache>
            </c:numRef>
          </c:val>
          <c:extLst>
            <c:ext xmlns:c16="http://schemas.microsoft.com/office/drawing/2014/chart" uri="{C3380CC4-5D6E-409C-BE32-E72D297353CC}">
              <c16:uniqueId val="{00000009-7845-43F1-AF4C-59099160D710}"/>
            </c:ext>
          </c:extLst>
        </c:ser>
        <c:dLbls>
          <c:dLblPos val="outEnd"/>
          <c:showLegendKey val="0"/>
          <c:showVal val="1"/>
          <c:showCatName val="0"/>
          <c:showSerName val="0"/>
          <c:showPercent val="0"/>
          <c:showBubbleSize val="0"/>
        </c:dLbls>
        <c:gapWidth val="444"/>
        <c:overlap val="-90"/>
        <c:axId val="-1300586496"/>
        <c:axId val="-1300588128"/>
      </c:barChart>
      <c:catAx>
        <c:axId val="-1300586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PE"/>
          </a:p>
        </c:txPr>
        <c:crossAx val="-1300588128"/>
        <c:crosses val="autoZero"/>
        <c:auto val="1"/>
        <c:lblAlgn val="ctr"/>
        <c:lblOffset val="100"/>
        <c:noMultiLvlLbl val="0"/>
      </c:catAx>
      <c:valAx>
        <c:axId val="-1300588128"/>
        <c:scaling>
          <c:orientation val="minMax"/>
        </c:scaling>
        <c:delete val="1"/>
        <c:axPos val="l"/>
        <c:numFmt formatCode="General" sourceLinked="1"/>
        <c:majorTickMark val="none"/>
        <c:minorTickMark val="none"/>
        <c:tickLblPos val="nextTo"/>
        <c:crossAx val="-1300586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8BBDD5-4FEA-448B-B202-6EFA9D821867}" type="doc">
      <dgm:prSet loTypeId="urn:microsoft.com/office/officeart/2008/layout/AscendingPictureAccentProcess" loCatId="process" qsTypeId="urn:microsoft.com/office/officeart/2005/8/quickstyle/simple1" qsCatId="simple" csTypeId="urn:microsoft.com/office/officeart/2005/8/colors/accent3_5" csCatId="accent3" phldr="1"/>
      <dgm:spPr/>
      <dgm:t>
        <a:bodyPr/>
        <a:lstStyle/>
        <a:p>
          <a:endParaRPr lang="es-PE"/>
        </a:p>
      </dgm:t>
    </dgm:pt>
    <dgm:pt modelId="{04F20B0A-F7BF-4D7B-9D06-7093EB67F55E}">
      <dgm:prSet phldrT="[Texto]" custT="1"/>
      <dgm:spPr/>
      <dgm:t>
        <a:bodyPr/>
        <a:lstStyle/>
        <a:p>
          <a:pPr algn="just"/>
          <a:r>
            <a:rPr lang="es-MX" sz="1600" b="1" dirty="0">
              <a:solidFill>
                <a:schemeClr val="tx1"/>
              </a:solidFill>
              <a:effectLst>
                <a:outerShdw blurRad="38100" dist="38100" dir="2700000" algn="tl">
                  <a:srgbClr val="000000">
                    <a:alpha val="43137"/>
                  </a:srgbClr>
                </a:outerShdw>
              </a:effectLst>
            </a:rPr>
            <a:t>Artículo 1. Implementación de talleres escolares formativos de liderazgo </a:t>
          </a:r>
        </a:p>
        <a:p>
          <a:pPr algn="just"/>
          <a:r>
            <a:rPr lang="es-MX" sz="1600" b="1" dirty="0">
              <a:solidFill>
                <a:schemeClr val="tx1"/>
              </a:solidFill>
            </a:rPr>
            <a:t>Se establece la implementación de talleres escolares formativos de liderazgo en las instituciones educativas públicas y privadas en todas las modalidades y en los tres niveles de la educación básica, priorizando su promoción en niñas y adolescentes para cerrar las brechas de desigualdad de género.</a:t>
          </a:r>
          <a:endParaRPr lang="es-PE" sz="1600" b="1" dirty="0">
            <a:solidFill>
              <a:schemeClr val="tx1"/>
            </a:solidFill>
          </a:endParaRPr>
        </a:p>
      </dgm:t>
    </dgm:pt>
    <dgm:pt modelId="{D628D9BB-07D6-4FA2-B34C-84810F03E512}" type="parTrans" cxnId="{6F30996A-B24F-476D-8EE2-C519F24931AB}">
      <dgm:prSet/>
      <dgm:spPr/>
      <dgm:t>
        <a:bodyPr/>
        <a:lstStyle/>
        <a:p>
          <a:pPr algn="ctr"/>
          <a:endParaRPr lang="es-PE" b="0"/>
        </a:p>
      </dgm:t>
    </dgm:pt>
    <dgm:pt modelId="{5BFE659E-4ECB-4742-AB5C-75A5F6448F6F}" type="sibTrans" cxnId="{6F30996A-B24F-476D-8EE2-C519F24931A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pPr algn="ctr"/>
          <a:endParaRPr lang="es-PE" b="0"/>
        </a:p>
      </dgm:t>
    </dgm:pt>
    <dgm:pt modelId="{32C764A1-DBC7-4C50-9414-07266F011F82}">
      <dgm:prSet phldrT="[Texto]" custT="1"/>
      <dgm:spPr/>
      <dgm:t>
        <a:bodyPr/>
        <a:lstStyle/>
        <a:p>
          <a:pPr algn="ctr"/>
          <a:endParaRPr lang="es-PE" sz="1400" b="1" dirty="0"/>
        </a:p>
      </dgm:t>
    </dgm:pt>
    <dgm:pt modelId="{385F1592-85E1-4691-9ACF-3D756D71BA4D}" type="parTrans" cxnId="{3971932C-ADF0-4114-B00B-2BC82E2825EE}">
      <dgm:prSet/>
      <dgm:spPr/>
      <dgm:t>
        <a:bodyPr/>
        <a:lstStyle/>
        <a:p>
          <a:pPr algn="ctr"/>
          <a:endParaRPr lang="es-PE" b="0"/>
        </a:p>
      </dgm:t>
    </dgm:pt>
    <dgm:pt modelId="{1322B45D-28A1-47E1-8DEF-BAEF02C9AD33}" type="sibTrans" cxnId="{3971932C-ADF0-4114-B00B-2BC82E2825EE}">
      <dgm:prSet/>
      <dgm:spPr/>
      <dgm:t>
        <a:bodyPr/>
        <a:lstStyle/>
        <a:p>
          <a:pPr algn="ctr"/>
          <a:endParaRPr lang="es-PE" b="0"/>
        </a:p>
      </dgm:t>
    </dgm:pt>
    <dgm:pt modelId="{6E43FC9B-AE90-42F2-B907-5374838AED96}">
      <dgm:prSet phldrT="[Texto]" custT="1"/>
      <dgm:spPr/>
      <dgm:t>
        <a:bodyPr/>
        <a:lstStyle/>
        <a:p>
          <a:pPr algn="just"/>
          <a:r>
            <a:rPr lang="es-MX" sz="1600" b="1">
              <a:solidFill>
                <a:schemeClr val="tx1"/>
              </a:solidFill>
              <a:effectLst>
                <a:outerShdw blurRad="38100" dist="38100" dir="2700000" algn="tl">
                  <a:srgbClr val="000000">
                    <a:alpha val="43137"/>
                  </a:srgbClr>
                </a:outerShdw>
              </a:effectLst>
            </a:rPr>
            <a:t>Artículo 2. Entidades competentes</a:t>
          </a:r>
        </a:p>
        <a:p>
          <a:pPr algn="just"/>
          <a:r>
            <a:rPr lang="es-MX" sz="1600" b="1">
              <a:solidFill>
                <a:schemeClr val="tx1"/>
              </a:solidFill>
              <a:effectLst/>
            </a:rPr>
            <a:t>El Ministerio de Educación, el Ministerio de la Mujer y Poblaciones Vulnerables en coordinación con los gobiernos regionales, las unidades de gestión educativa local (UGEL) y las asociaciones de padres de familia (Apafa), en el marco de sus funciones y competencias, disponen las acciones pertinentes para el cumplimiento de la presente ley.</a:t>
          </a:r>
          <a:endParaRPr lang="es-PE" sz="1600" b="1" dirty="0">
            <a:solidFill>
              <a:schemeClr val="tx1"/>
            </a:solidFill>
            <a:effectLst/>
          </a:endParaRPr>
        </a:p>
      </dgm:t>
    </dgm:pt>
    <dgm:pt modelId="{D596ABB3-2668-485D-A260-F8BD37FF9799}" type="parTrans" cxnId="{126C4E31-439B-47E1-83EF-FFD5C3013868}">
      <dgm:prSet/>
      <dgm:spPr/>
      <dgm:t>
        <a:bodyPr/>
        <a:lstStyle/>
        <a:p>
          <a:pPr algn="ctr"/>
          <a:endParaRPr lang="es-PE" b="0"/>
        </a:p>
      </dgm:t>
    </dgm:pt>
    <dgm:pt modelId="{FA974944-EAD9-4840-9186-44912AF88E64}" type="sibTrans" cxnId="{126C4E31-439B-47E1-83EF-FFD5C3013868}">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pPr algn="ctr"/>
          <a:endParaRPr lang="es-PE" b="0"/>
        </a:p>
      </dgm:t>
    </dgm:pt>
    <dgm:pt modelId="{A2A48FB9-7F22-471D-96F6-5F8AC49FB68F}">
      <dgm:prSet phldrT="[Texto]" custT="1"/>
      <dgm:spPr/>
      <dgm:t>
        <a:bodyPr/>
        <a:lstStyle/>
        <a:p>
          <a:pPr algn="ctr"/>
          <a:endParaRPr lang="es-PE" sz="1400" b="1" dirty="0"/>
        </a:p>
      </dgm:t>
    </dgm:pt>
    <dgm:pt modelId="{3AA325FE-A409-4571-905B-AFF8ED9BBC46}" type="parTrans" cxnId="{5B5AA646-C8E5-409C-8FF2-6B7DCAA61D0D}">
      <dgm:prSet/>
      <dgm:spPr/>
      <dgm:t>
        <a:bodyPr/>
        <a:lstStyle/>
        <a:p>
          <a:pPr algn="ctr"/>
          <a:endParaRPr lang="es-PE" b="0"/>
        </a:p>
      </dgm:t>
    </dgm:pt>
    <dgm:pt modelId="{B814D3CB-D0EA-41F0-9FAD-0FC96909276C}" type="sibTrans" cxnId="{5B5AA646-C8E5-409C-8FF2-6B7DCAA61D0D}">
      <dgm:prSet/>
      <dgm:spPr/>
      <dgm:t>
        <a:bodyPr/>
        <a:lstStyle/>
        <a:p>
          <a:pPr algn="ctr"/>
          <a:endParaRPr lang="es-PE" b="0"/>
        </a:p>
      </dgm:t>
    </dgm:pt>
    <dgm:pt modelId="{ADCB05FC-8DDB-4EBB-84EA-D762222B3474}">
      <dgm:prSet phldrT="[Texto]" custT="1"/>
      <dgm:spPr/>
      <dgm:t>
        <a:bodyPr/>
        <a:lstStyle/>
        <a:p>
          <a:pPr algn="just">
            <a:lnSpc>
              <a:spcPct val="100000"/>
            </a:lnSpc>
          </a:pPr>
          <a:r>
            <a:rPr lang="es-MX" sz="1600" b="1">
              <a:solidFill>
                <a:schemeClr val="tx1"/>
              </a:solidFill>
              <a:effectLst>
                <a:outerShdw blurRad="38100" dist="38100" dir="2700000" algn="tl">
                  <a:srgbClr val="000000">
                    <a:alpha val="43137"/>
                  </a:srgbClr>
                </a:outerShdw>
              </a:effectLst>
            </a:rPr>
            <a:t>Artículo 3. Financiamiento</a:t>
          </a:r>
        </a:p>
        <a:p>
          <a:pPr algn="just">
            <a:lnSpc>
              <a:spcPct val="100000"/>
            </a:lnSpc>
          </a:pPr>
          <a:r>
            <a:rPr lang="es-MX" sz="1600" b="1">
              <a:solidFill>
                <a:schemeClr val="tx1"/>
              </a:solidFill>
              <a:effectLst/>
            </a:rPr>
            <a:t>La implementación de los talleres escolares formativos de liderazgo se lleva a cabo con los recursos provenientes de las partidas correspondientes de las entidades competentes referidas en el artículo 2, sin irrogar gastos al tesoro público.</a:t>
          </a:r>
          <a:endParaRPr lang="es-PE" sz="1600" b="1" dirty="0">
            <a:solidFill>
              <a:schemeClr val="tx1"/>
            </a:solidFill>
            <a:effectLst/>
          </a:endParaRPr>
        </a:p>
      </dgm:t>
    </dgm:pt>
    <dgm:pt modelId="{EBF46861-B39F-4851-B04B-71EB59B6359B}" type="parTrans" cxnId="{28601836-2FAB-4E37-A790-5A5A5A3BABDA}">
      <dgm:prSet/>
      <dgm:spPr/>
      <dgm:t>
        <a:bodyPr/>
        <a:lstStyle/>
        <a:p>
          <a:pPr algn="ctr"/>
          <a:endParaRPr lang="es-PE" b="0"/>
        </a:p>
      </dgm:t>
    </dgm:pt>
    <dgm:pt modelId="{01CB3B6F-35B9-4BC8-8BE8-5E62DDF7A23C}" type="sibTrans" cxnId="{28601836-2FAB-4E37-A790-5A5A5A3BABDA}">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45000" r="-45000"/>
          </a:stretch>
        </a:blipFill>
      </dgm:spPr>
      <dgm:t>
        <a:bodyPr/>
        <a:lstStyle/>
        <a:p>
          <a:pPr algn="ctr"/>
          <a:endParaRPr lang="es-PE" b="0"/>
        </a:p>
      </dgm:t>
    </dgm:pt>
    <dgm:pt modelId="{F49E2171-4FEC-433C-AA8B-C4104FBF9250}" type="pres">
      <dgm:prSet presAssocID="{FE8BBDD5-4FEA-448B-B202-6EFA9D821867}" presName="Name0" presStyleCnt="0">
        <dgm:presLayoutVars>
          <dgm:chMax val="7"/>
          <dgm:chPref val="7"/>
          <dgm:dir/>
        </dgm:presLayoutVars>
      </dgm:prSet>
      <dgm:spPr/>
    </dgm:pt>
    <dgm:pt modelId="{0D24741D-4561-4FF4-ACBA-AFF0A1ADAFBB}" type="pres">
      <dgm:prSet presAssocID="{FE8BBDD5-4FEA-448B-B202-6EFA9D821867}" presName="dot1" presStyleLbl="alignNode1" presStyleIdx="0" presStyleCnt="12" custLinFactX="100000" custLinFactY="-179878" custLinFactNeighborX="164264" custLinFactNeighborY="-200000"/>
      <dgm:spPr/>
    </dgm:pt>
    <dgm:pt modelId="{5844A2E6-5194-49E8-9F5A-D3C6018C81EE}" type="pres">
      <dgm:prSet presAssocID="{FE8BBDD5-4FEA-448B-B202-6EFA9D821867}" presName="dot2" presStyleLbl="alignNode1" presStyleIdx="1" presStyleCnt="12" custLinFactX="100000" custLinFactY="-163362" custLinFactNeighborX="172521" custLinFactNeighborY="-200000"/>
      <dgm:spPr/>
    </dgm:pt>
    <dgm:pt modelId="{0CACF055-B1EC-457F-BC14-AAC462262335}" type="pres">
      <dgm:prSet presAssocID="{FE8BBDD5-4FEA-448B-B202-6EFA9D821867}" presName="dot3" presStyleLbl="alignNode1" presStyleIdx="2" presStyleCnt="12"/>
      <dgm:spPr/>
    </dgm:pt>
    <dgm:pt modelId="{5BF09F06-3D6A-408C-8B41-93FA2790F7C0}" type="pres">
      <dgm:prSet presAssocID="{FE8BBDD5-4FEA-448B-B202-6EFA9D821867}" presName="dot4" presStyleLbl="alignNode1" presStyleIdx="3" presStyleCnt="12"/>
      <dgm:spPr/>
    </dgm:pt>
    <dgm:pt modelId="{1D3F7AE0-AD07-4803-ABB7-072CF0F63910}" type="pres">
      <dgm:prSet presAssocID="{FE8BBDD5-4FEA-448B-B202-6EFA9D821867}" presName="dot5" presStyleLbl="alignNode1" presStyleIdx="4" presStyleCnt="12"/>
      <dgm:spPr/>
    </dgm:pt>
    <dgm:pt modelId="{14E4C8B8-C8A5-4975-BAD6-039AF0F21B3E}" type="pres">
      <dgm:prSet presAssocID="{FE8BBDD5-4FEA-448B-B202-6EFA9D821867}" presName="dotArrow1" presStyleLbl="alignNode1" presStyleIdx="5" presStyleCnt="12" custLinFactX="-1100000" custLinFactY="1600000" custLinFactNeighborX="-1128018" custLinFactNeighborY="1672709"/>
      <dgm:spPr/>
    </dgm:pt>
    <dgm:pt modelId="{35A0E5D7-DD73-444A-A391-27B642CB4821}" type="pres">
      <dgm:prSet presAssocID="{FE8BBDD5-4FEA-448B-B202-6EFA9D821867}" presName="dotArrow2" presStyleLbl="alignNode1" presStyleIdx="6" presStyleCnt="12" custLinFactX="-1200000" custLinFactY="1500000" custLinFactNeighborX="-1211128" custLinFactNeighborY="1581219"/>
      <dgm:spPr/>
    </dgm:pt>
    <dgm:pt modelId="{5AA2AD65-EBF9-4B17-9234-9FF145720137}" type="pres">
      <dgm:prSet presAssocID="{FE8BBDD5-4FEA-448B-B202-6EFA9D821867}" presName="dotArrow3" presStyleLbl="alignNode1" presStyleIdx="7" presStyleCnt="12" custLinFactX="-1100000" custLinFactY="1728696" custLinFactNeighborX="-1195513" custLinFactNeighborY="1800000"/>
      <dgm:spPr/>
    </dgm:pt>
    <dgm:pt modelId="{6D1297E2-D577-4502-BCBA-43BFC23F77AC}" type="pres">
      <dgm:prSet presAssocID="{FE8BBDD5-4FEA-448B-B202-6EFA9D821867}" presName="dotArrow4" presStyleLbl="alignNode1" presStyleIdx="8" presStyleCnt="12" custLinFactX="-1243259" custLinFactY="1432017" custLinFactNeighborX="-1300000" custLinFactNeighborY="1500000"/>
      <dgm:spPr/>
    </dgm:pt>
    <dgm:pt modelId="{F0CE3ACA-AD38-4F6D-804E-833F2EE4F4C8}" type="pres">
      <dgm:prSet presAssocID="{FE8BBDD5-4FEA-448B-B202-6EFA9D821867}" presName="dotArrow5" presStyleLbl="alignNode1" presStyleIdx="9" presStyleCnt="12" custLinFactX="-1200000" custLinFactY="1499032" custLinFactNeighborX="-1252692" custLinFactNeighborY="1500000"/>
      <dgm:spPr/>
    </dgm:pt>
    <dgm:pt modelId="{5A43165A-5162-4B65-901E-AED77B3B2FC7}" type="pres">
      <dgm:prSet presAssocID="{FE8BBDD5-4FEA-448B-B202-6EFA9D821867}" presName="dotArrow6" presStyleLbl="alignNode1" presStyleIdx="10" presStyleCnt="12" custLinFactX="-990231" custLinFactY="1423410" custLinFactNeighborX="-1000000" custLinFactNeighborY="1500000"/>
      <dgm:spPr/>
    </dgm:pt>
    <dgm:pt modelId="{AAF4E17C-983E-4E94-9760-FAF88E58F14F}" type="pres">
      <dgm:prSet presAssocID="{FE8BBDD5-4FEA-448B-B202-6EFA9D821867}" presName="dotArrow7" presStyleLbl="alignNode1" presStyleIdx="11" presStyleCnt="12" custLinFactY="351498" custLinFactNeighborX="-1319" custLinFactNeighborY="400000"/>
      <dgm:spPr/>
    </dgm:pt>
    <dgm:pt modelId="{BE8E6866-2C42-4E74-A5AC-C2B43FFB2C41}" type="pres">
      <dgm:prSet presAssocID="{04F20B0A-F7BF-4D7B-9D06-7093EB67F55E}" presName="parTx1" presStyleLbl="node1" presStyleIdx="0" presStyleCnt="3" custScaleX="203167" custScaleY="109518" custLinFactX="2176" custLinFactY="-200000" custLinFactNeighborX="100000" custLinFactNeighborY="-235599"/>
      <dgm:spPr/>
    </dgm:pt>
    <dgm:pt modelId="{22A8B8E2-6B54-42A2-9665-ED834600DFF5}" type="pres">
      <dgm:prSet presAssocID="{04F20B0A-F7BF-4D7B-9D06-7093EB67F55E}" presName="desTx1" presStyleLbl="revTx" presStyleIdx="0" presStyleCnt="2" custScaleX="45321" custLinFactNeighborX="-16529" custLinFactNeighborY="4093">
        <dgm:presLayoutVars>
          <dgm:bulletEnabled val="1"/>
        </dgm:presLayoutVars>
      </dgm:prSet>
      <dgm:spPr/>
    </dgm:pt>
    <dgm:pt modelId="{8D036375-7906-47CD-9F63-270868AACA84}" type="pres">
      <dgm:prSet presAssocID="{5BFE659E-4ECB-4742-AB5C-75A5F6448F6F}" presName="picture1" presStyleCnt="0"/>
      <dgm:spPr/>
    </dgm:pt>
    <dgm:pt modelId="{B74D0541-097C-422C-A149-B6C9B10B93BF}" type="pres">
      <dgm:prSet presAssocID="{5BFE659E-4ECB-4742-AB5C-75A5F6448F6F}" presName="imageRepeatNode" presStyleLbl="fgImgPlace1" presStyleIdx="0" presStyleCnt="3" custLinFactX="13529" custLinFactY="-100000" custLinFactNeighborX="100000" custLinFactNeighborY="-148549"/>
      <dgm:spPr/>
    </dgm:pt>
    <dgm:pt modelId="{5B90217C-9337-4BE5-B36C-568B17CC253D}" type="pres">
      <dgm:prSet presAssocID="{6E43FC9B-AE90-42F2-B907-5374838AED96}" presName="parTx2" presStyleLbl="node1" presStyleIdx="1" presStyleCnt="3" custScaleX="228628" custScaleY="115393" custLinFactY="-9078" custLinFactNeighborX="26602" custLinFactNeighborY="-100000"/>
      <dgm:spPr/>
    </dgm:pt>
    <dgm:pt modelId="{6218CCD0-4579-481F-941B-9662352D3387}" type="pres">
      <dgm:prSet presAssocID="{6E43FC9B-AE90-42F2-B907-5374838AED96}" presName="desTx2" presStyleLbl="revTx" presStyleIdx="1" presStyleCnt="2" custScaleX="81552">
        <dgm:presLayoutVars>
          <dgm:bulletEnabled val="1"/>
        </dgm:presLayoutVars>
      </dgm:prSet>
      <dgm:spPr/>
    </dgm:pt>
    <dgm:pt modelId="{51270634-14A3-46F4-B989-F5DE0C15DD9C}" type="pres">
      <dgm:prSet presAssocID="{FA974944-EAD9-4840-9186-44912AF88E64}" presName="picture2" presStyleCnt="0"/>
      <dgm:spPr/>
    </dgm:pt>
    <dgm:pt modelId="{951EB97D-722D-4E40-B378-89B7EDF0F8E9}" type="pres">
      <dgm:prSet presAssocID="{FA974944-EAD9-4840-9186-44912AF88E64}" presName="imageRepeatNode" presStyleLbl="fgImgPlace1" presStyleIdx="1" presStyleCnt="3" custLinFactNeighborX="-78279" custLinFactNeighborY="-71566"/>
      <dgm:spPr/>
    </dgm:pt>
    <dgm:pt modelId="{35550431-B5D2-444A-823B-EECE4790F5FA}" type="pres">
      <dgm:prSet presAssocID="{ADCB05FC-8DDB-4EBB-84EA-D762222B3474}" presName="parTx3" presStyleLbl="node1" presStyleIdx="2" presStyleCnt="3" custScaleX="245403" custScaleY="124895" custLinFactY="100000" custLinFactNeighborX="-12828" custLinFactNeighborY="192666"/>
      <dgm:spPr/>
    </dgm:pt>
    <dgm:pt modelId="{F1830597-8897-4E54-9AC6-B1E16B7BE8BB}" type="pres">
      <dgm:prSet presAssocID="{01CB3B6F-35B9-4BC8-8BE8-5E62DDF7A23C}" presName="picture3" presStyleCnt="0"/>
      <dgm:spPr/>
    </dgm:pt>
    <dgm:pt modelId="{E136E7EE-60BA-49AC-A41C-95ABEE4C2CA0}" type="pres">
      <dgm:prSet presAssocID="{01CB3B6F-35B9-4BC8-8BE8-5E62DDF7A23C}" presName="imageRepeatNode" presStyleLbl="fgImgPlace1" presStyleIdx="2" presStyleCnt="3" custLinFactX="-95583" custLinFactY="63457" custLinFactNeighborX="-100000" custLinFactNeighborY="100000"/>
      <dgm:spPr/>
    </dgm:pt>
  </dgm:ptLst>
  <dgm:cxnLst>
    <dgm:cxn modelId="{F9FC5F0C-9B4D-4D1A-A694-D506A6B651D4}" type="presOf" srcId="{FE8BBDD5-4FEA-448B-B202-6EFA9D821867}" destId="{F49E2171-4FEC-433C-AA8B-C4104FBF9250}" srcOrd="0" destOrd="0" presId="urn:microsoft.com/office/officeart/2008/layout/AscendingPictureAccentProcess"/>
    <dgm:cxn modelId="{3971932C-ADF0-4114-B00B-2BC82E2825EE}" srcId="{04F20B0A-F7BF-4D7B-9D06-7093EB67F55E}" destId="{32C764A1-DBC7-4C50-9414-07266F011F82}" srcOrd="0" destOrd="0" parTransId="{385F1592-85E1-4691-9ACF-3D756D71BA4D}" sibTransId="{1322B45D-28A1-47E1-8DEF-BAEF02C9AD33}"/>
    <dgm:cxn modelId="{126C4E31-439B-47E1-83EF-FFD5C3013868}" srcId="{FE8BBDD5-4FEA-448B-B202-6EFA9D821867}" destId="{6E43FC9B-AE90-42F2-B907-5374838AED96}" srcOrd="1" destOrd="0" parTransId="{D596ABB3-2668-485D-A260-F8BD37FF9799}" sibTransId="{FA974944-EAD9-4840-9186-44912AF88E64}"/>
    <dgm:cxn modelId="{28601836-2FAB-4E37-A790-5A5A5A3BABDA}" srcId="{FE8BBDD5-4FEA-448B-B202-6EFA9D821867}" destId="{ADCB05FC-8DDB-4EBB-84EA-D762222B3474}" srcOrd="2" destOrd="0" parTransId="{EBF46861-B39F-4851-B04B-71EB59B6359B}" sibTransId="{01CB3B6F-35B9-4BC8-8BE8-5E62DDF7A23C}"/>
    <dgm:cxn modelId="{AEF8CB5D-0462-4F12-ABD9-0D6DC80E942F}" type="presOf" srcId="{01CB3B6F-35B9-4BC8-8BE8-5E62DDF7A23C}" destId="{E136E7EE-60BA-49AC-A41C-95ABEE4C2CA0}" srcOrd="0" destOrd="0" presId="urn:microsoft.com/office/officeart/2008/layout/AscendingPictureAccentProcess"/>
    <dgm:cxn modelId="{5B5AA646-C8E5-409C-8FF2-6B7DCAA61D0D}" srcId="{6E43FC9B-AE90-42F2-B907-5374838AED96}" destId="{A2A48FB9-7F22-471D-96F6-5F8AC49FB68F}" srcOrd="0" destOrd="0" parTransId="{3AA325FE-A409-4571-905B-AFF8ED9BBC46}" sibTransId="{B814D3CB-D0EA-41F0-9FAD-0FC96909276C}"/>
    <dgm:cxn modelId="{6F30996A-B24F-476D-8EE2-C519F24931AB}" srcId="{FE8BBDD5-4FEA-448B-B202-6EFA9D821867}" destId="{04F20B0A-F7BF-4D7B-9D06-7093EB67F55E}" srcOrd="0" destOrd="0" parTransId="{D628D9BB-07D6-4FA2-B34C-84810F03E512}" sibTransId="{5BFE659E-4ECB-4742-AB5C-75A5F6448F6F}"/>
    <dgm:cxn modelId="{1F7C9856-51A9-4B0C-BE5B-73FA9A485B31}" type="presOf" srcId="{32C764A1-DBC7-4C50-9414-07266F011F82}" destId="{22A8B8E2-6B54-42A2-9665-ED834600DFF5}" srcOrd="0" destOrd="0" presId="urn:microsoft.com/office/officeart/2008/layout/AscendingPictureAccentProcess"/>
    <dgm:cxn modelId="{80AF7A80-93BB-43DD-8087-FDAEB3EDC47A}" type="presOf" srcId="{ADCB05FC-8DDB-4EBB-84EA-D762222B3474}" destId="{35550431-B5D2-444A-823B-EECE4790F5FA}" srcOrd="0" destOrd="0" presId="urn:microsoft.com/office/officeart/2008/layout/AscendingPictureAccentProcess"/>
    <dgm:cxn modelId="{C8229282-9814-44D8-B395-2FE33BD1A37B}" type="presOf" srcId="{5BFE659E-4ECB-4742-AB5C-75A5F6448F6F}" destId="{B74D0541-097C-422C-A149-B6C9B10B93BF}" srcOrd="0" destOrd="0" presId="urn:microsoft.com/office/officeart/2008/layout/AscendingPictureAccentProcess"/>
    <dgm:cxn modelId="{D0102786-C6F6-45D2-880D-862DB03E91C4}" type="presOf" srcId="{04F20B0A-F7BF-4D7B-9D06-7093EB67F55E}" destId="{BE8E6866-2C42-4E74-A5AC-C2B43FFB2C41}" srcOrd="0" destOrd="0" presId="urn:microsoft.com/office/officeart/2008/layout/AscendingPictureAccentProcess"/>
    <dgm:cxn modelId="{DDA419AB-C845-4527-B420-83FA07CE3E7F}" type="presOf" srcId="{FA974944-EAD9-4840-9186-44912AF88E64}" destId="{951EB97D-722D-4E40-B378-89B7EDF0F8E9}" srcOrd="0" destOrd="0" presId="urn:microsoft.com/office/officeart/2008/layout/AscendingPictureAccentProcess"/>
    <dgm:cxn modelId="{F4CBB0D2-4230-4D45-A63A-D5ABB8C026BE}" type="presOf" srcId="{6E43FC9B-AE90-42F2-B907-5374838AED96}" destId="{5B90217C-9337-4BE5-B36C-568B17CC253D}" srcOrd="0" destOrd="0" presId="urn:microsoft.com/office/officeart/2008/layout/AscendingPictureAccentProcess"/>
    <dgm:cxn modelId="{D67DB3F8-4A60-4FFE-8A2D-DB69343BB58D}" type="presOf" srcId="{A2A48FB9-7F22-471D-96F6-5F8AC49FB68F}" destId="{6218CCD0-4579-481F-941B-9662352D3387}" srcOrd="0" destOrd="0" presId="urn:microsoft.com/office/officeart/2008/layout/AscendingPictureAccentProcess"/>
    <dgm:cxn modelId="{63877422-49DC-45AB-A760-DD778D6031F7}" type="presParOf" srcId="{F49E2171-4FEC-433C-AA8B-C4104FBF9250}" destId="{0D24741D-4561-4FF4-ACBA-AFF0A1ADAFBB}" srcOrd="0" destOrd="0" presId="urn:microsoft.com/office/officeart/2008/layout/AscendingPictureAccentProcess"/>
    <dgm:cxn modelId="{BDD7632E-32CA-4CFE-9347-C6E383B80486}" type="presParOf" srcId="{F49E2171-4FEC-433C-AA8B-C4104FBF9250}" destId="{5844A2E6-5194-49E8-9F5A-D3C6018C81EE}" srcOrd="1" destOrd="0" presId="urn:microsoft.com/office/officeart/2008/layout/AscendingPictureAccentProcess"/>
    <dgm:cxn modelId="{9073AA77-026A-4545-87FD-63BAFEE4AC5B}" type="presParOf" srcId="{F49E2171-4FEC-433C-AA8B-C4104FBF9250}" destId="{0CACF055-B1EC-457F-BC14-AAC462262335}" srcOrd="2" destOrd="0" presId="urn:microsoft.com/office/officeart/2008/layout/AscendingPictureAccentProcess"/>
    <dgm:cxn modelId="{7A6158D8-E8FF-4652-8938-8299B45919D3}" type="presParOf" srcId="{F49E2171-4FEC-433C-AA8B-C4104FBF9250}" destId="{5BF09F06-3D6A-408C-8B41-93FA2790F7C0}" srcOrd="3" destOrd="0" presId="urn:microsoft.com/office/officeart/2008/layout/AscendingPictureAccentProcess"/>
    <dgm:cxn modelId="{C0049C48-EB70-4485-AC08-49269C8068CE}" type="presParOf" srcId="{F49E2171-4FEC-433C-AA8B-C4104FBF9250}" destId="{1D3F7AE0-AD07-4803-ABB7-072CF0F63910}" srcOrd="4" destOrd="0" presId="urn:microsoft.com/office/officeart/2008/layout/AscendingPictureAccentProcess"/>
    <dgm:cxn modelId="{DBDCC024-F586-45A7-B5F2-C47BD337C762}" type="presParOf" srcId="{F49E2171-4FEC-433C-AA8B-C4104FBF9250}" destId="{14E4C8B8-C8A5-4975-BAD6-039AF0F21B3E}" srcOrd="5" destOrd="0" presId="urn:microsoft.com/office/officeart/2008/layout/AscendingPictureAccentProcess"/>
    <dgm:cxn modelId="{AD95D976-382D-4FCE-AB1A-305AF676D221}" type="presParOf" srcId="{F49E2171-4FEC-433C-AA8B-C4104FBF9250}" destId="{35A0E5D7-DD73-444A-A391-27B642CB4821}" srcOrd="6" destOrd="0" presId="urn:microsoft.com/office/officeart/2008/layout/AscendingPictureAccentProcess"/>
    <dgm:cxn modelId="{E6E34CC3-E761-4BA7-BBA7-ACEE7C33B13B}" type="presParOf" srcId="{F49E2171-4FEC-433C-AA8B-C4104FBF9250}" destId="{5AA2AD65-EBF9-4B17-9234-9FF145720137}" srcOrd="7" destOrd="0" presId="urn:microsoft.com/office/officeart/2008/layout/AscendingPictureAccentProcess"/>
    <dgm:cxn modelId="{861509B2-4902-4C54-9DB4-D5CD157A8CAC}" type="presParOf" srcId="{F49E2171-4FEC-433C-AA8B-C4104FBF9250}" destId="{6D1297E2-D577-4502-BCBA-43BFC23F77AC}" srcOrd="8" destOrd="0" presId="urn:microsoft.com/office/officeart/2008/layout/AscendingPictureAccentProcess"/>
    <dgm:cxn modelId="{7C67C5B7-3C11-402D-A662-AC5D57A80A56}" type="presParOf" srcId="{F49E2171-4FEC-433C-AA8B-C4104FBF9250}" destId="{F0CE3ACA-AD38-4F6D-804E-833F2EE4F4C8}" srcOrd="9" destOrd="0" presId="urn:microsoft.com/office/officeart/2008/layout/AscendingPictureAccentProcess"/>
    <dgm:cxn modelId="{BC18EB96-69FE-453A-B4E7-69C185669B6A}" type="presParOf" srcId="{F49E2171-4FEC-433C-AA8B-C4104FBF9250}" destId="{5A43165A-5162-4B65-901E-AED77B3B2FC7}" srcOrd="10" destOrd="0" presId="urn:microsoft.com/office/officeart/2008/layout/AscendingPictureAccentProcess"/>
    <dgm:cxn modelId="{8CE592B1-5C40-49FA-96EE-196755E15F39}" type="presParOf" srcId="{F49E2171-4FEC-433C-AA8B-C4104FBF9250}" destId="{AAF4E17C-983E-4E94-9760-FAF88E58F14F}" srcOrd="11" destOrd="0" presId="urn:microsoft.com/office/officeart/2008/layout/AscendingPictureAccentProcess"/>
    <dgm:cxn modelId="{DE41008C-5B74-424A-994B-9064643AC104}" type="presParOf" srcId="{F49E2171-4FEC-433C-AA8B-C4104FBF9250}" destId="{BE8E6866-2C42-4E74-A5AC-C2B43FFB2C41}" srcOrd="12" destOrd="0" presId="urn:microsoft.com/office/officeart/2008/layout/AscendingPictureAccentProcess"/>
    <dgm:cxn modelId="{A35D0FCE-3079-4AB0-9CE7-29CE77A6DD2F}" type="presParOf" srcId="{F49E2171-4FEC-433C-AA8B-C4104FBF9250}" destId="{22A8B8E2-6B54-42A2-9665-ED834600DFF5}" srcOrd="13" destOrd="0" presId="urn:microsoft.com/office/officeart/2008/layout/AscendingPictureAccentProcess"/>
    <dgm:cxn modelId="{091ABA2D-0AA9-43EB-AADD-1FF32BCB503D}" type="presParOf" srcId="{F49E2171-4FEC-433C-AA8B-C4104FBF9250}" destId="{8D036375-7906-47CD-9F63-270868AACA84}" srcOrd="14" destOrd="0" presId="urn:microsoft.com/office/officeart/2008/layout/AscendingPictureAccentProcess"/>
    <dgm:cxn modelId="{8826D2C5-9A22-456A-BE92-233BDF12302D}" type="presParOf" srcId="{8D036375-7906-47CD-9F63-270868AACA84}" destId="{B74D0541-097C-422C-A149-B6C9B10B93BF}" srcOrd="0" destOrd="0" presId="urn:microsoft.com/office/officeart/2008/layout/AscendingPictureAccentProcess"/>
    <dgm:cxn modelId="{D12ED261-996D-476B-A7E9-4A3E6DB50D24}" type="presParOf" srcId="{F49E2171-4FEC-433C-AA8B-C4104FBF9250}" destId="{5B90217C-9337-4BE5-B36C-568B17CC253D}" srcOrd="15" destOrd="0" presId="urn:microsoft.com/office/officeart/2008/layout/AscendingPictureAccentProcess"/>
    <dgm:cxn modelId="{9F5D7E2C-4122-4618-ADE9-4F0BD36411AB}" type="presParOf" srcId="{F49E2171-4FEC-433C-AA8B-C4104FBF9250}" destId="{6218CCD0-4579-481F-941B-9662352D3387}" srcOrd="16" destOrd="0" presId="urn:microsoft.com/office/officeart/2008/layout/AscendingPictureAccentProcess"/>
    <dgm:cxn modelId="{3470DDAA-9E83-4EAA-A17B-8DC45B76A9CF}" type="presParOf" srcId="{F49E2171-4FEC-433C-AA8B-C4104FBF9250}" destId="{51270634-14A3-46F4-B989-F5DE0C15DD9C}" srcOrd="17" destOrd="0" presId="urn:microsoft.com/office/officeart/2008/layout/AscendingPictureAccentProcess"/>
    <dgm:cxn modelId="{4183F922-FCD5-45F0-9964-619F0834DF75}" type="presParOf" srcId="{51270634-14A3-46F4-B989-F5DE0C15DD9C}" destId="{951EB97D-722D-4E40-B378-89B7EDF0F8E9}" srcOrd="0" destOrd="0" presId="urn:microsoft.com/office/officeart/2008/layout/AscendingPictureAccentProcess"/>
    <dgm:cxn modelId="{58614F87-0A95-4386-A6B5-4AD95A72B529}" type="presParOf" srcId="{F49E2171-4FEC-433C-AA8B-C4104FBF9250}" destId="{35550431-B5D2-444A-823B-EECE4790F5FA}" srcOrd="18" destOrd="0" presId="urn:microsoft.com/office/officeart/2008/layout/AscendingPictureAccentProcess"/>
    <dgm:cxn modelId="{3046BF71-8D37-4CC8-B174-4E48D3E41D45}" type="presParOf" srcId="{F49E2171-4FEC-433C-AA8B-C4104FBF9250}" destId="{F1830597-8897-4E54-9AC6-B1E16B7BE8BB}" srcOrd="19" destOrd="0" presId="urn:microsoft.com/office/officeart/2008/layout/AscendingPictureAccentProcess"/>
    <dgm:cxn modelId="{FF4012B0-95FE-4DFC-9B40-71739B39EC50}" type="presParOf" srcId="{F1830597-8897-4E54-9AC6-B1E16B7BE8BB}" destId="{E136E7EE-60BA-49AC-A41C-95ABEE4C2CA0}"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353FE-6944-40FA-B22A-8B08C3E1B095}" type="doc">
      <dgm:prSet loTypeId="urn:microsoft.com/office/officeart/2005/8/layout/vList3" loCatId="list" qsTypeId="urn:microsoft.com/office/officeart/2005/8/quickstyle/simple1" qsCatId="simple" csTypeId="urn:microsoft.com/office/officeart/2005/8/colors/accent3_5" csCatId="accent3" phldr="1"/>
      <dgm:spPr/>
      <dgm:t>
        <a:bodyPr/>
        <a:lstStyle/>
        <a:p>
          <a:endParaRPr lang="es-PE"/>
        </a:p>
      </dgm:t>
    </dgm:pt>
    <dgm:pt modelId="{5BA03DB2-9D0C-4D44-B8BF-45A2FFBB11C3}">
      <dgm:prSet phldrT="[Texto]" custT="1"/>
      <dgm:spPr/>
      <dgm:t>
        <a:bodyPr/>
        <a:lstStyle/>
        <a:p>
          <a:pPr algn="ctr"/>
          <a:r>
            <a:rPr lang="es-PE" sz="2800" b="1" dirty="0">
              <a:solidFill>
                <a:schemeClr val="tx1"/>
              </a:solidFill>
              <a:effectLst>
                <a:outerShdw blurRad="38100" dist="38100" dir="2700000" algn="tl">
                  <a:srgbClr val="000000">
                    <a:alpha val="43137"/>
                  </a:srgbClr>
                </a:outerShdw>
              </a:effectLst>
            </a:rPr>
            <a:t>EXPOSICIÓN DE MOTIVOS</a:t>
          </a:r>
        </a:p>
        <a:p>
          <a:pPr algn="l"/>
          <a:endParaRPr lang="es-PE" sz="1800" b="1" dirty="0">
            <a:solidFill>
              <a:schemeClr val="tx1"/>
            </a:solidFill>
          </a:endParaRPr>
        </a:p>
        <a:p>
          <a:pPr algn="l"/>
          <a:r>
            <a:rPr lang="es-MX" sz="1600" b="1" dirty="0">
              <a:ea typeface="Calibri" panose="020F0502020204030204" pitchFamily="34" charset="0"/>
              <a:cs typeface="Times New Roman" panose="02020603050405020304" pitchFamily="18" charset="0"/>
            </a:rPr>
            <a:t>1. FUNDAMENTOS DE LA PROPUESTA</a:t>
          </a:r>
        </a:p>
        <a:p>
          <a:pPr algn="l"/>
          <a:r>
            <a:rPr lang="es-ES" sz="1600" dirty="0"/>
            <a:t>La presente iniciativa propone establecer la implementación de talleres escolares, para promover la formación de líderes con prioridad en la formación de liderazgo en niñas y adolescentes, para generar el cierre de brechas en la desigualdad de género y erradicar los estereotipos existentes entorno a ello. </a:t>
          </a:r>
          <a:endParaRPr lang="es-PE" sz="1600" dirty="0"/>
        </a:p>
        <a:p>
          <a:pPr algn="l"/>
          <a:r>
            <a:rPr lang="es-ES" sz="1600" dirty="0"/>
            <a:t>Para lograrlo, creemos que se requiere ser abordado desde el ámbito educativo en todas sus modalidades y en los tres niveles de la educación básica, como mecanismo de prevención contra toda forma de violencia contra la mujer para empoderarla, pero enfocada desde la niñez y la adolescencia.</a:t>
          </a:r>
          <a:endParaRPr lang="es-PE" sz="1600" b="1" dirty="0">
            <a:solidFill>
              <a:schemeClr val="tx1"/>
            </a:solidFill>
          </a:endParaRPr>
        </a:p>
        <a:p>
          <a:pPr algn="l"/>
          <a:endParaRPr lang="es-PE" sz="1800" b="1" dirty="0">
            <a:solidFill>
              <a:schemeClr val="tx1"/>
            </a:solidFill>
          </a:endParaRPr>
        </a:p>
      </dgm:t>
    </dgm:pt>
    <dgm:pt modelId="{9B711123-D0B4-43F1-9EE4-E646B009B62B}" type="parTrans" cxnId="{9820E8F8-7E66-49D1-97A3-08F1392511A0}">
      <dgm:prSet/>
      <dgm:spPr/>
      <dgm:t>
        <a:bodyPr/>
        <a:lstStyle/>
        <a:p>
          <a:endParaRPr lang="es-PE" sz="1800">
            <a:solidFill>
              <a:schemeClr val="tx1"/>
            </a:solidFill>
          </a:endParaRPr>
        </a:p>
      </dgm:t>
    </dgm:pt>
    <dgm:pt modelId="{47A31DB6-4D9C-4DD3-BA2A-D839A706D449}" type="sibTrans" cxnId="{9820E8F8-7E66-49D1-97A3-08F1392511A0}">
      <dgm:prSet/>
      <dgm:spPr/>
      <dgm:t>
        <a:bodyPr/>
        <a:lstStyle/>
        <a:p>
          <a:endParaRPr lang="es-PE" sz="1800">
            <a:solidFill>
              <a:schemeClr val="tx1"/>
            </a:solidFill>
          </a:endParaRPr>
        </a:p>
      </dgm:t>
    </dgm:pt>
    <dgm:pt modelId="{9F48257F-44AA-4198-981E-4BA40E336652}" type="pres">
      <dgm:prSet presAssocID="{CF2353FE-6944-40FA-B22A-8B08C3E1B095}" presName="linearFlow" presStyleCnt="0">
        <dgm:presLayoutVars>
          <dgm:dir/>
          <dgm:resizeHandles val="exact"/>
        </dgm:presLayoutVars>
      </dgm:prSet>
      <dgm:spPr/>
    </dgm:pt>
    <dgm:pt modelId="{3073A2C8-31E5-4A62-BC87-28E9DA22B116}" type="pres">
      <dgm:prSet presAssocID="{5BA03DB2-9D0C-4D44-B8BF-45A2FFBB11C3}" presName="composite" presStyleCnt="0"/>
      <dgm:spPr/>
    </dgm:pt>
    <dgm:pt modelId="{C3159D68-62F0-41B3-BCA6-0D2E45879581}" type="pres">
      <dgm:prSet presAssocID="{5BA03DB2-9D0C-4D44-B8BF-45A2FFBB11C3}" presName="imgShp" presStyleLbl="fgImgPlace1" presStyleIdx="0" presStyleCnt="1" custScaleX="81026" custScaleY="81819" custLinFactNeighborX="-16293" custLinFactNeighborY="-4028"/>
      <dgm:spPr/>
    </dgm:pt>
    <dgm:pt modelId="{76BC3FD5-C55F-4179-88FD-A1BA40F463B0}" type="pres">
      <dgm:prSet presAssocID="{5BA03DB2-9D0C-4D44-B8BF-45A2FFBB11C3}" presName="txShp" presStyleLbl="node1" presStyleIdx="0" presStyleCnt="1" custScaleX="120624" custScaleY="133817" custLinFactNeighborX="-7394" custLinFactNeighborY="-1891">
        <dgm:presLayoutVars>
          <dgm:bulletEnabled val="1"/>
        </dgm:presLayoutVars>
      </dgm:prSet>
      <dgm:spPr/>
    </dgm:pt>
  </dgm:ptLst>
  <dgm:cxnLst>
    <dgm:cxn modelId="{9C5A9631-186C-4F65-8128-C83A55FFB2CF}" type="presOf" srcId="{5BA03DB2-9D0C-4D44-B8BF-45A2FFBB11C3}" destId="{76BC3FD5-C55F-4179-88FD-A1BA40F463B0}" srcOrd="0" destOrd="0" presId="urn:microsoft.com/office/officeart/2005/8/layout/vList3"/>
    <dgm:cxn modelId="{B5FE6867-FC96-4D6C-9A80-2972195D9F1C}" type="presOf" srcId="{CF2353FE-6944-40FA-B22A-8B08C3E1B095}" destId="{9F48257F-44AA-4198-981E-4BA40E336652}" srcOrd="0" destOrd="0" presId="urn:microsoft.com/office/officeart/2005/8/layout/vList3"/>
    <dgm:cxn modelId="{9820E8F8-7E66-49D1-97A3-08F1392511A0}" srcId="{CF2353FE-6944-40FA-B22A-8B08C3E1B095}" destId="{5BA03DB2-9D0C-4D44-B8BF-45A2FFBB11C3}" srcOrd="0" destOrd="0" parTransId="{9B711123-D0B4-43F1-9EE4-E646B009B62B}" sibTransId="{47A31DB6-4D9C-4DD3-BA2A-D839A706D449}"/>
    <dgm:cxn modelId="{76E537E0-AE10-4540-B6D8-31A4007696D4}" type="presParOf" srcId="{9F48257F-44AA-4198-981E-4BA40E336652}" destId="{3073A2C8-31E5-4A62-BC87-28E9DA22B116}" srcOrd="0" destOrd="0" presId="urn:microsoft.com/office/officeart/2005/8/layout/vList3"/>
    <dgm:cxn modelId="{18A1365C-ECB7-4385-9D74-2AAB74EAA39C}" type="presParOf" srcId="{3073A2C8-31E5-4A62-BC87-28E9DA22B116}" destId="{C3159D68-62F0-41B3-BCA6-0D2E45879581}" srcOrd="0" destOrd="0" presId="urn:microsoft.com/office/officeart/2005/8/layout/vList3"/>
    <dgm:cxn modelId="{B2F5A370-C8A6-4098-89C3-77ABAEAB3B06}" type="presParOf" srcId="{3073A2C8-31E5-4A62-BC87-28E9DA22B116}" destId="{76BC3FD5-C55F-4179-88FD-A1BA40F463B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2353FE-6944-40FA-B22A-8B08C3E1B095}" type="doc">
      <dgm:prSet loTypeId="urn:microsoft.com/office/officeart/2005/8/layout/hierarchy4" loCatId="list" qsTypeId="urn:microsoft.com/office/officeart/2005/8/quickstyle/simple1" qsCatId="simple" csTypeId="urn:microsoft.com/office/officeart/2005/8/colors/accent3_5" csCatId="accent3" phldr="1"/>
      <dgm:spPr/>
      <dgm:t>
        <a:bodyPr/>
        <a:lstStyle/>
        <a:p>
          <a:endParaRPr lang="es-PE"/>
        </a:p>
      </dgm:t>
    </dgm:pt>
    <dgm:pt modelId="{D8A51EF1-AC24-4BBD-A7EE-79BAB0584E99}">
      <dgm:prSet/>
      <dgm:spPr/>
      <dgm:t>
        <a:bodyPr/>
        <a:lstStyle/>
        <a:p>
          <a:r>
            <a:rPr lang="es-ES" dirty="0"/>
            <a:t>Esta situación generó que el hombre aprovechando de su status quo de proveedor, abusara emocional, sexual y físicamente de la mujer, que no tuvo las mismas oportunidades de desarrollarse y que actualmente continúa alarmantemente. </a:t>
          </a:r>
          <a:r>
            <a:rPr lang="es-ES" b="1" dirty="0">
              <a:ea typeface="Calibri" panose="020F0502020204030204" pitchFamily="34" charset="0"/>
              <a:cs typeface="Times New Roman" panose="02020603050405020304" pitchFamily="18" charset="0"/>
            </a:rPr>
            <a:t>      </a:t>
          </a:r>
          <a:endParaRPr lang="es-PE" dirty="0"/>
        </a:p>
      </dgm:t>
    </dgm:pt>
    <dgm:pt modelId="{0D035BDA-8066-4EBE-A487-D16A37E6357F}" type="parTrans" cxnId="{A79204DC-1D34-4B6F-A93C-4B064E128B21}">
      <dgm:prSet/>
      <dgm:spPr/>
      <dgm:t>
        <a:bodyPr/>
        <a:lstStyle/>
        <a:p>
          <a:endParaRPr lang="es-PE"/>
        </a:p>
      </dgm:t>
    </dgm:pt>
    <dgm:pt modelId="{D89B7D70-F741-4A01-B122-A83260C8E02A}" type="sibTrans" cxnId="{A79204DC-1D34-4B6F-A93C-4B064E128B21}">
      <dgm:prSet/>
      <dgm:spPr/>
      <dgm:t>
        <a:bodyPr/>
        <a:lstStyle/>
        <a:p>
          <a:endParaRPr lang="es-PE"/>
        </a:p>
      </dgm:t>
    </dgm:pt>
    <dgm:pt modelId="{A3ABB6AD-9378-40CE-9A65-0FB8528BEF29}">
      <dgm:prSet/>
      <dgm:spPr/>
      <dgm:t>
        <a:bodyPr/>
        <a:lstStyle/>
        <a:p>
          <a:r>
            <a:rPr lang="es-ES" dirty="0"/>
            <a:t>Estigmatización de la mujer por la ideología de género:</a:t>
          </a:r>
        </a:p>
        <a:p>
          <a:r>
            <a:rPr lang="es-ES" dirty="0"/>
            <a:t>A la mujer se le restringió al rol de ama de casa, la reproducción y cuidado de los hijos, originando la dependencia económica hacia el hombre, a quien se le asignó el rol de proveedor para el sustento del hogar. </a:t>
          </a:r>
          <a:endParaRPr lang="es-PE" dirty="0"/>
        </a:p>
      </dgm:t>
    </dgm:pt>
    <dgm:pt modelId="{B275F429-E4FB-453C-B22D-E425E792D6B3}" type="parTrans" cxnId="{0C557C93-8084-4533-8159-78301CD8C4F0}">
      <dgm:prSet/>
      <dgm:spPr/>
      <dgm:t>
        <a:bodyPr/>
        <a:lstStyle/>
        <a:p>
          <a:endParaRPr lang="es-PE"/>
        </a:p>
      </dgm:t>
    </dgm:pt>
    <dgm:pt modelId="{08427E2A-04BE-4DF4-B12E-C344D59439D7}" type="sibTrans" cxnId="{0C557C93-8084-4533-8159-78301CD8C4F0}">
      <dgm:prSet/>
      <dgm:spPr/>
      <dgm:t>
        <a:bodyPr/>
        <a:lstStyle/>
        <a:p>
          <a:endParaRPr lang="es-PE"/>
        </a:p>
      </dgm:t>
    </dgm:pt>
    <dgm:pt modelId="{9493BDDF-E443-4F42-BFD1-22270391EA2A}" type="pres">
      <dgm:prSet presAssocID="{CF2353FE-6944-40FA-B22A-8B08C3E1B095}" presName="Name0" presStyleCnt="0">
        <dgm:presLayoutVars>
          <dgm:chPref val="1"/>
          <dgm:dir/>
          <dgm:animOne val="branch"/>
          <dgm:animLvl val="lvl"/>
          <dgm:resizeHandles/>
        </dgm:presLayoutVars>
      </dgm:prSet>
      <dgm:spPr/>
    </dgm:pt>
    <dgm:pt modelId="{3A728175-26CD-4EF8-8A74-5B71A9EB42B4}" type="pres">
      <dgm:prSet presAssocID="{A3ABB6AD-9378-40CE-9A65-0FB8528BEF29}" presName="vertOne" presStyleCnt="0"/>
      <dgm:spPr/>
    </dgm:pt>
    <dgm:pt modelId="{78661EBF-E279-4919-8325-D5F574516E29}" type="pres">
      <dgm:prSet presAssocID="{A3ABB6AD-9378-40CE-9A65-0FB8528BEF29}" presName="txOne" presStyleLbl="node0" presStyleIdx="0" presStyleCnt="2" custScaleX="31221" custLinFactNeighborX="2619" custLinFactNeighborY="9308">
        <dgm:presLayoutVars>
          <dgm:chPref val="3"/>
        </dgm:presLayoutVars>
      </dgm:prSet>
      <dgm:spPr/>
    </dgm:pt>
    <dgm:pt modelId="{EC998F3C-530F-465B-B739-A9041662C455}" type="pres">
      <dgm:prSet presAssocID="{A3ABB6AD-9378-40CE-9A65-0FB8528BEF29}" presName="horzOne" presStyleCnt="0"/>
      <dgm:spPr/>
    </dgm:pt>
    <dgm:pt modelId="{D56053A4-DF00-4878-9E2D-7EA87DDAD69D}" type="pres">
      <dgm:prSet presAssocID="{08427E2A-04BE-4DF4-B12E-C344D59439D7}" presName="sibSpaceOne" presStyleCnt="0"/>
      <dgm:spPr/>
    </dgm:pt>
    <dgm:pt modelId="{D809201D-18AF-4788-A5DB-F8060BC2B247}" type="pres">
      <dgm:prSet presAssocID="{D8A51EF1-AC24-4BBD-A7EE-79BAB0584E99}" presName="vertOne" presStyleCnt="0"/>
      <dgm:spPr/>
    </dgm:pt>
    <dgm:pt modelId="{7E85FC4B-EEA1-4C08-BE0F-56DFF47112B9}" type="pres">
      <dgm:prSet presAssocID="{D8A51EF1-AC24-4BBD-A7EE-79BAB0584E99}" presName="txOne" presStyleLbl="node0" presStyleIdx="1" presStyleCnt="2" custScaleX="30831">
        <dgm:presLayoutVars>
          <dgm:chPref val="3"/>
        </dgm:presLayoutVars>
      </dgm:prSet>
      <dgm:spPr/>
    </dgm:pt>
    <dgm:pt modelId="{FEE6C54C-5A46-4E67-8BB8-1E53A2BE66E4}" type="pres">
      <dgm:prSet presAssocID="{D8A51EF1-AC24-4BBD-A7EE-79BAB0584E99}" presName="horzOne" presStyleCnt="0"/>
      <dgm:spPr/>
    </dgm:pt>
  </dgm:ptLst>
  <dgm:cxnLst>
    <dgm:cxn modelId="{BA5B2113-255F-4F20-B4FF-07EFE9ECC178}" type="presOf" srcId="{D8A51EF1-AC24-4BBD-A7EE-79BAB0584E99}" destId="{7E85FC4B-EEA1-4C08-BE0F-56DFF47112B9}" srcOrd="0" destOrd="0" presId="urn:microsoft.com/office/officeart/2005/8/layout/hierarchy4"/>
    <dgm:cxn modelId="{9F8DF32A-0D91-4D4E-8CA4-4F69B3FD6217}" type="presOf" srcId="{CF2353FE-6944-40FA-B22A-8B08C3E1B095}" destId="{9493BDDF-E443-4F42-BFD1-22270391EA2A}" srcOrd="0" destOrd="0" presId="urn:microsoft.com/office/officeart/2005/8/layout/hierarchy4"/>
    <dgm:cxn modelId="{0C557C93-8084-4533-8159-78301CD8C4F0}" srcId="{CF2353FE-6944-40FA-B22A-8B08C3E1B095}" destId="{A3ABB6AD-9378-40CE-9A65-0FB8528BEF29}" srcOrd="0" destOrd="0" parTransId="{B275F429-E4FB-453C-B22D-E425E792D6B3}" sibTransId="{08427E2A-04BE-4DF4-B12E-C344D59439D7}"/>
    <dgm:cxn modelId="{43FCEE9E-21A5-48D7-B93D-68A6CD6E6B2C}" type="presOf" srcId="{A3ABB6AD-9378-40CE-9A65-0FB8528BEF29}" destId="{78661EBF-E279-4919-8325-D5F574516E29}" srcOrd="0" destOrd="0" presId="urn:microsoft.com/office/officeart/2005/8/layout/hierarchy4"/>
    <dgm:cxn modelId="{A79204DC-1D34-4B6F-A93C-4B064E128B21}" srcId="{CF2353FE-6944-40FA-B22A-8B08C3E1B095}" destId="{D8A51EF1-AC24-4BBD-A7EE-79BAB0584E99}" srcOrd="1" destOrd="0" parTransId="{0D035BDA-8066-4EBE-A487-D16A37E6357F}" sibTransId="{D89B7D70-F741-4A01-B122-A83260C8E02A}"/>
    <dgm:cxn modelId="{034EB919-6ED4-49B6-B299-ED83A947D8DA}" type="presParOf" srcId="{9493BDDF-E443-4F42-BFD1-22270391EA2A}" destId="{3A728175-26CD-4EF8-8A74-5B71A9EB42B4}" srcOrd="0" destOrd="0" presId="urn:microsoft.com/office/officeart/2005/8/layout/hierarchy4"/>
    <dgm:cxn modelId="{A5287C96-FD67-41DC-89EB-97600BF7B177}" type="presParOf" srcId="{3A728175-26CD-4EF8-8A74-5B71A9EB42B4}" destId="{78661EBF-E279-4919-8325-D5F574516E29}" srcOrd="0" destOrd="0" presId="urn:microsoft.com/office/officeart/2005/8/layout/hierarchy4"/>
    <dgm:cxn modelId="{A7CB5F28-160E-4457-AEA6-6F54F68205C0}" type="presParOf" srcId="{3A728175-26CD-4EF8-8A74-5B71A9EB42B4}" destId="{EC998F3C-530F-465B-B739-A9041662C455}" srcOrd="1" destOrd="0" presId="urn:microsoft.com/office/officeart/2005/8/layout/hierarchy4"/>
    <dgm:cxn modelId="{6DD817D4-80F3-4A09-B1C4-3DBFC9B8813F}" type="presParOf" srcId="{9493BDDF-E443-4F42-BFD1-22270391EA2A}" destId="{D56053A4-DF00-4878-9E2D-7EA87DDAD69D}" srcOrd="1" destOrd="0" presId="urn:microsoft.com/office/officeart/2005/8/layout/hierarchy4"/>
    <dgm:cxn modelId="{3E123110-765F-4F61-9176-AFF22916C177}" type="presParOf" srcId="{9493BDDF-E443-4F42-BFD1-22270391EA2A}" destId="{D809201D-18AF-4788-A5DB-F8060BC2B247}" srcOrd="2" destOrd="0" presId="urn:microsoft.com/office/officeart/2005/8/layout/hierarchy4"/>
    <dgm:cxn modelId="{B862AFC4-1397-4CFB-8868-CEB28234611A}" type="presParOf" srcId="{D809201D-18AF-4788-A5DB-F8060BC2B247}" destId="{7E85FC4B-EEA1-4C08-BE0F-56DFF47112B9}" srcOrd="0" destOrd="0" presId="urn:microsoft.com/office/officeart/2005/8/layout/hierarchy4"/>
    <dgm:cxn modelId="{87C3E4E8-91CC-48B3-8855-F766A04CEC69}" type="presParOf" srcId="{D809201D-18AF-4788-A5DB-F8060BC2B247}" destId="{FEE6C54C-5A46-4E67-8BB8-1E53A2BE66E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2353FE-6944-40FA-B22A-8B08C3E1B095}" type="doc">
      <dgm:prSet loTypeId="urn:microsoft.com/office/officeart/2005/8/layout/vList3" loCatId="list" qsTypeId="urn:microsoft.com/office/officeart/2005/8/quickstyle/simple1" qsCatId="simple" csTypeId="urn:microsoft.com/office/officeart/2005/8/colors/accent3_5" csCatId="accent3" phldr="1"/>
      <dgm:spPr/>
      <dgm:t>
        <a:bodyPr/>
        <a:lstStyle/>
        <a:p>
          <a:endParaRPr lang="es-PE"/>
        </a:p>
      </dgm:t>
    </dgm:pt>
    <dgm:pt modelId="{5BA03DB2-9D0C-4D44-B8BF-45A2FFBB11C3}">
      <dgm:prSet phldrT="[Texto]" custT="1"/>
      <dgm:spPr/>
      <dgm:t>
        <a:bodyPr/>
        <a:lstStyle/>
        <a:p>
          <a:pPr algn="l"/>
          <a:endParaRPr lang="es-PE" sz="1800" b="1" dirty="0">
            <a:solidFill>
              <a:schemeClr val="tx1"/>
            </a:solidFill>
          </a:endParaRPr>
        </a:p>
        <a:p>
          <a:pPr algn="l"/>
          <a:r>
            <a:rPr lang="es-ES" sz="1800" dirty="0"/>
            <a:t>La desigualdad de género, actualmente, aún sigue siendo un evento social que no permite a la mujer destacar en igualdad de condiciones frente al hombre, si bien es cierto, como se ha dejado sentado el feminicidio es la expresión más grave de este acontecimiento, también, tiene repercusión en la vida laboral y política de la mujer; por consiguiente, existe poca representatividad de mujeres líderes en el Perú o en cargos gerenciales o públicos.</a:t>
          </a:r>
          <a:endParaRPr lang="es-PE" sz="1800" b="1" dirty="0">
            <a:solidFill>
              <a:schemeClr val="tx1"/>
            </a:solidFill>
          </a:endParaRPr>
        </a:p>
      </dgm:t>
    </dgm:pt>
    <dgm:pt modelId="{9B711123-D0B4-43F1-9EE4-E646B009B62B}" type="parTrans" cxnId="{9820E8F8-7E66-49D1-97A3-08F1392511A0}">
      <dgm:prSet/>
      <dgm:spPr/>
      <dgm:t>
        <a:bodyPr/>
        <a:lstStyle/>
        <a:p>
          <a:endParaRPr lang="es-PE" sz="1800">
            <a:solidFill>
              <a:schemeClr val="tx1"/>
            </a:solidFill>
          </a:endParaRPr>
        </a:p>
      </dgm:t>
    </dgm:pt>
    <dgm:pt modelId="{47A31DB6-4D9C-4DD3-BA2A-D839A706D449}" type="sibTrans" cxnId="{9820E8F8-7E66-49D1-97A3-08F1392511A0}">
      <dgm:prSet/>
      <dgm:spPr/>
      <dgm:t>
        <a:bodyPr/>
        <a:lstStyle/>
        <a:p>
          <a:endParaRPr lang="es-PE" sz="1800">
            <a:solidFill>
              <a:schemeClr val="tx1"/>
            </a:solidFill>
          </a:endParaRPr>
        </a:p>
      </dgm:t>
    </dgm:pt>
    <dgm:pt modelId="{9F48257F-44AA-4198-981E-4BA40E336652}" type="pres">
      <dgm:prSet presAssocID="{CF2353FE-6944-40FA-B22A-8B08C3E1B095}" presName="linearFlow" presStyleCnt="0">
        <dgm:presLayoutVars>
          <dgm:dir/>
          <dgm:resizeHandles val="exact"/>
        </dgm:presLayoutVars>
      </dgm:prSet>
      <dgm:spPr/>
    </dgm:pt>
    <dgm:pt modelId="{3073A2C8-31E5-4A62-BC87-28E9DA22B116}" type="pres">
      <dgm:prSet presAssocID="{5BA03DB2-9D0C-4D44-B8BF-45A2FFBB11C3}" presName="composite" presStyleCnt="0"/>
      <dgm:spPr/>
    </dgm:pt>
    <dgm:pt modelId="{C3159D68-62F0-41B3-BCA6-0D2E45879581}" type="pres">
      <dgm:prSet presAssocID="{5BA03DB2-9D0C-4D44-B8BF-45A2FFBB11C3}" presName="imgShp" presStyleLbl="fgImgPlace1" presStyleIdx="0" presStyleCnt="1" custScaleX="50995" custScaleY="51119" custLinFactNeighborX="-16293" custLinFactNeighborY="-4028"/>
      <dgm:spPr/>
    </dgm:pt>
    <dgm:pt modelId="{76BC3FD5-C55F-4179-88FD-A1BA40F463B0}" type="pres">
      <dgm:prSet presAssocID="{5BA03DB2-9D0C-4D44-B8BF-45A2FFBB11C3}" presName="txShp" presStyleLbl="node1" presStyleIdx="0" presStyleCnt="1" custScaleX="120624" custScaleY="69554" custLinFactNeighborX="-7394" custLinFactNeighborY="-1891">
        <dgm:presLayoutVars>
          <dgm:bulletEnabled val="1"/>
        </dgm:presLayoutVars>
      </dgm:prSet>
      <dgm:spPr/>
    </dgm:pt>
  </dgm:ptLst>
  <dgm:cxnLst>
    <dgm:cxn modelId="{F940BD6C-92EB-4C88-88E7-5C4363BEC727}" type="presOf" srcId="{5BA03DB2-9D0C-4D44-B8BF-45A2FFBB11C3}" destId="{76BC3FD5-C55F-4179-88FD-A1BA40F463B0}" srcOrd="0" destOrd="0" presId="urn:microsoft.com/office/officeart/2005/8/layout/vList3"/>
    <dgm:cxn modelId="{D589C77E-6280-4805-9595-504B3B72A1AE}" type="presOf" srcId="{CF2353FE-6944-40FA-B22A-8B08C3E1B095}" destId="{9F48257F-44AA-4198-981E-4BA40E336652}" srcOrd="0" destOrd="0" presId="urn:microsoft.com/office/officeart/2005/8/layout/vList3"/>
    <dgm:cxn modelId="{9820E8F8-7E66-49D1-97A3-08F1392511A0}" srcId="{CF2353FE-6944-40FA-B22A-8B08C3E1B095}" destId="{5BA03DB2-9D0C-4D44-B8BF-45A2FFBB11C3}" srcOrd="0" destOrd="0" parTransId="{9B711123-D0B4-43F1-9EE4-E646B009B62B}" sibTransId="{47A31DB6-4D9C-4DD3-BA2A-D839A706D449}"/>
    <dgm:cxn modelId="{4A5A125C-C65E-4A04-B648-8DCAD5917C41}" type="presParOf" srcId="{9F48257F-44AA-4198-981E-4BA40E336652}" destId="{3073A2C8-31E5-4A62-BC87-28E9DA22B116}" srcOrd="0" destOrd="0" presId="urn:microsoft.com/office/officeart/2005/8/layout/vList3"/>
    <dgm:cxn modelId="{ECBAF1C6-37AD-4CF5-AF7B-6BA81C5F7812}" type="presParOf" srcId="{3073A2C8-31E5-4A62-BC87-28E9DA22B116}" destId="{C3159D68-62F0-41B3-BCA6-0D2E45879581}" srcOrd="0" destOrd="0" presId="urn:microsoft.com/office/officeart/2005/8/layout/vList3"/>
    <dgm:cxn modelId="{E958F011-CF28-4E67-9AAE-5BCCDD9F45CA}" type="presParOf" srcId="{3073A2C8-31E5-4A62-BC87-28E9DA22B116}" destId="{76BC3FD5-C55F-4179-88FD-A1BA40F463B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8E5B57-845A-4328-9496-B8D7AEE283E7}" type="doc">
      <dgm:prSet loTypeId="urn:microsoft.com/office/officeart/2005/8/layout/cycle3" loCatId="cycle" qsTypeId="urn:microsoft.com/office/officeart/2005/8/quickstyle/simple1" qsCatId="simple" csTypeId="urn:microsoft.com/office/officeart/2005/8/colors/accent0_3" csCatId="mainScheme" phldr="1"/>
      <dgm:spPr/>
    </dgm:pt>
    <dgm:pt modelId="{E536DDA0-69AF-4CCC-BDEF-89E77D10753C}">
      <dgm:prSet phldrT="[Texto]" custT="1"/>
      <dgm:spPr>
        <a:solidFill>
          <a:schemeClr val="tx1"/>
        </a:solidFill>
      </dgm:spPr>
      <dgm:t>
        <a:bodyPr/>
        <a:lstStyle/>
        <a:p>
          <a:r>
            <a:rPr lang="es-PE" sz="1600" dirty="0"/>
            <a:t>Trabajar desde la etapa más receptiva</a:t>
          </a:r>
          <a:endParaRPr lang="es-PE" sz="1600" b="0" dirty="0">
            <a:effectLst>
              <a:outerShdw blurRad="38100" dist="38100" dir="2700000" algn="tl">
                <a:srgbClr val="000000">
                  <a:alpha val="43137"/>
                </a:srgbClr>
              </a:outerShdw>
            </a:effectLst>
            <a:latin typeface="+mn-lt"/>
          </a:endParaRPr>
        </a:p>
      </dgm:t>
    </dgm:pt>
    <dgm:pt modelId="{DFFA841B-1432-4F2C-B232-C79B6D0A0AA6}" type="parTrans" cxnId="{16762968-588F-4F6B-9190-84CED5AFB0E4}">
      <dgm:prSet/>
      <dgm:spPr/>
      <dgm:t>
        <a:bodyPr/>
        <a:lstStyle/>
        <a:p>
          <a:endParaRPr lang="es-PE" sz="1600"/>
        </a:p>
      </dgm:t>
    </dgm:pt>
    <dgm:pt modelId="{463CAB85-1DDE-47DF-88BD-2DC9AEB4A2D7}" type="sibTrans" cxnId="{16762968-588F-4F6B-9190-84CED5AFB0E4}">
      <dgm:prSet/>
      <dgm:spPr>
        <a:solidFill>
          <a:srgbClr val="FF0000"/>
        </a:solidFill>
      </dgm:spPr>
      <dgm:t>
        <a:bodyPr/>
        <a:lstStyle/>
        <a:p>
          <a:endParaRPr lang="es-PE" sz="1600"/>
        </a:p>
      </dgm:t>
    </dgm:pt>
    <dgm:pt modelId="{ABAD9E6B-9814-49D4-AE28-8AD9BAB0D842}">
      <dgm:prSet phldrT="[Texto]" custT="1"/>
      <dgm:spPr>
        <a:solidFill>
          <a:schemeClr val="tx1"/>
        </a:solidFill>
      </dgm:spPr>
      <dgm:t>
        <a:bodyPr/>
        <a:lstStyle/>
        <a:p>
          <a:r>
            <a:rPr lang="es-PE" sz="1600" b="0" dirty="0">
              <a:effectLst>
                <a:outerShdw blurRad="38100" dist="38100" dir="2700000" algn="tl">
                  <a:srgbClr val="000000">
                    <a:alpha val="43137"/>
                  </a:srgbClr>
                </a:outerShdw>
              </a:effectLst>
              <a:latin typeface="+mn-lt"/>
              <a:cs typeface="Arabic Typesetting" panose="03020402040406030203" pitchFamily="66" charset="-78"/>
            </a:rPr>
            <a:t>Abordar desde el ámbito de educación durante la niñez</a:t>
          </a:r>
          <a:endParaRPr lang="es-PE" sz="1600" b="0" dirty="0">
            <a:effectLst>
              <a:outerShdw blurRad="38100" dist="38100" dir="2700000" algn="tl">
                <a:srgbClr val="000000">
                  <a:alpha val="43137"/>
                </a:srgbClr>
              </a:outerShdw>
            </a:effectLst>
            <a:latin typeface="+mn-lt"/>
          </a:endParaRPr>
        </a:p>
      </dgm:t>
    </dgm:pt>
    <dgm:pt modelId="{5A196B3A-AD25-4598-9856-7C077EE76246}" type="parTrans" cxnId="{92882885-8FB6-4275-951B-6A02AD19059F}">
      <dgm:prSet/>
      <dgm:spPr/>
      <dgm:t>
        <a:bodyPr/>
        <a:lstStyle/>
        <a:p>
          <a:endParaRPr lang="es-PE" sz="1600"/>
        </a:p>
      </dgm:t>
    </dgm:pt>
    <dgm:pt modelId="{3863BD65-A55D-49EA-BCFC-767ABC8A0403}" type="sibTrans" cxnId="{92882885-8FB6-4275-951B-6A02AD19059F}">
      <dgm:prSet/>
      <dgm:spPr/>
      <dgm:t>
        <a:bodyPr/>
        <a:lstStyle/>
        <a:p>
          <a:endParaRPr lang="es-PE" sz="1600"/>
        </a:p>
      </dgm:t>
    </dgm:pt>
    <dgm:pt modelId="{3C29A764-1239-4326-A76C-0A00299AB58B}">
      <dgm:prSet phldrT="[Texto]" custT="1"/>
      <dgm:spPr>
        <a:solidFill>
          <a:schemeClr val="tx1"/>
        </a:solidFill>
      </dgm:spPr>
      <dgm:t>
        <a:bodyPr/>
        <a:lstStyle/>
        <a:p>
          <a:r>
            <a:rPr lang="es-MX" sz="1600" dirty="0"/>
            <a:t>Utilizar </a:t>
          </a:r>
          <a:r>
            <a:rPr lang="es-ES" sz="1600" dirty="0"/>
            <a:t>instrumentos como: el liderazgo participativo y el conocimiento</a:t>
          </a:r>
          <a:endParaRPr lang="es-PE" sz="1600" b="0" dirty="0">
            <a:effectLst>
              <a:outerShdw blurRad="38100" dist="38100" dir="2700000" algn="tl">
                <a:srgbClr val="000000">
                  <a:alpha val="43137"/>
                </a:srgbClr>
              </a:outerShdw>
            </a:effectLst>
            <a:latin typeface="+mn-lt"/>
          </a:endParaRPr>
        </a:p>
      </dgm:t>
    </dgm:pt>
    <dgm:pt modelId="{2EE41E5B-2529-4681-AAD6-31A8D3103D5F}" type="parTrans" cxnId="{1BB14616-9880-4B9D-AD76-45810EF852EC}">
      <dgm:prSet/>
      <dgm:spPr/>
      <dgm:t>
        <a:bodyPr/>
        <a:lstStyle/>
        <a:p>
          <a:endParaRPr lang="es-PE" sz="1600"/>
        </a:p>
      </dgm:t>
    </dgm:pt>
    <dgm:pt modelId="{8926EB3C-8975-4380-851F-08E6ED83C694}" type="sibTrans" cxnId="{1BB14616-9880-4B9D-AD76-45810EF852EC}">
      <dgm:prSet/>
      <dgm:spPr/>
      <dgm:t>
        <a:bodyPr/>
        <a:lstStyle/>
        <a:p>
          <a:endParaRPr lang="es-PE" sz="1600"/>
        </a:p>
      </dgm:t>
    </dgm:pt>
    <dgm:pt modelId="{A7B1C667-6490-4F47-BFDB-D375EF0329BE}">
      <dgm:prSet phldrT="[Texto]" custT="1"/>
      <dgm:spPr>
        <a:solidFill>
          <a:schemeClr val="tx1"/>
        </a:solidFill>
      </dgm:spPr>
      <dgm:t>
        <a:bodyPr/>
        <a:lstStyle/>
        <a:p>
          <a:r>
            <a:rPr lang="es-ES" sz="1600" dirty="0"/>
            <a:t>Contribuir con una democracia sostenible y la participación ciudadana</a:t>
          </a:r>
          <a:endParaRPr lang="es-PE" sz="1600" b="0" dirty="0">
            <a:effectLst>
              <a:outerShdw blurRad="38100" dist="38100" dir="2700000" algn="tl">
                <a:srgbClr val="000000">
                  <a:alpha val="43137"/>
                </a:srgbClr>
              </a:outerShdw>
            </a:effectLst>
            <a:latin typeface="+mn-lt"/>
          </a:endParaRPr>
        </a:p>
      </dgm:t>
    </dgm:pt>
    <dgm:pt modelId="{E4029C2D-E25B-4C71-80F3-501DE0BB15CC}" type="parTrans" cxnId="{D8053866-2982-446F-AFC6-7EFBBADFC5DC}">
      <dgm:prSet/>
      <dgm:spPr/>
      <dgm:t>
        <a:bodyPr/>
        <a:lstStyle/>
        <a:p>
          <a:endParaRPr lang="es-PE" sz="1600"/>
        </a:p>
      </dgm:t>
    </dgm:pt>
    <dgm:pt modelId="{CBAB89DC-DE67-4594-B654-AD28314CE740}" type="sibTrans" cxnId="{D8053866-2982-446F-AFC6-7EFBBADFC5DC}">
      <dgm:prSet/>
      <dgm:spPr/>
      <dgm:t>
        <a:bodyPr/>
        <a:lstStyle/>
        <a:p>
          <a:endParaRPr lang="es-PE" sz="1600"/>
        </a:p>
      </dgm:t>
    </dgm:pt>
    <dgm:pt modelId="{38EACBFF-E5B8-4F4A-B73D-8EB68EBC49BF}">
      <dgm:prSet phldrT="[Texto]" custT="1"/>
      <dgm:spPr>
        <a:solidFill>
          <a:schemeClr val="tx1"/>
        </a:solidFill>
      </dgm:spPr>
      <dgm:t>
        <a:bodyPr/>
        <a:lstStyle/>
        <a:p>
          <a:r>
            <a:rPr lang="es-ES" sz="1400" dirty="0"/>
            <a:t>Reforzar el autoestima y fortalecer el empoderamiento a partir de talleres de liderazgo femenino escolar</a:t>
          </a:r>
          <a:endParaRPr lang="es-PE" sz="1400" b="0" dirty="0">
            <a:effectLst>
              <a:outerShdw blurRad="38100" dist="38100" dir="2700000" algn="tl">
                <a:srgbClr val="000000">
                  <a:alpha val="43137"/>
                </a:srgbClr>
              </a:outerShdw>
            </a:effectLst>
            <a:latin typeface="+mn-lt"/>
          </a:endParaRPr>
        </a:p>
      </dgm:t>
    </dgm:pt>
    <dgm:pt modelId="{232BABCF-D64A-421F-BFDF-1A03DE2FFF0F}" type="parTrans" cxnId="{59BCF9FE-158A-43E2-A054-6986F857B707}">
      <dgm:prSet/>
      <dgm:spPr/>
      <dgm:t>
        <a:bodyPr/>
        <a:lstStyle/>
        <a:p>
          <a:endParaRPr lang="es-PE" sz="1600"/>
        </a:p>
      </dgm:t>
    </dgm:pt>
    <dgm:pt modelId="{A47DC38C-D863-4A8A-B1D3-DFC00B86F1E0}" type="sibTrans" cxnId="{59BCF9FE-158A-43E2-A054-6986F857B707}">
      <dgm:prSet/>
      <dgm:spPr/>
      <dgm:t>
        <a:bodyPr/>
        <a:lstStyle/>
        <a:p>
          <a:endParaRPr lang="es-PE" sz="1600"/>
        </a:p>
      </dgm:t>
    </dgm:pt>
    <dgm:pt modelId="{B67BBBC4-A03F-4A03-8DDB-36B2D5A7FE6F}" type="pres">
      <dgm:prSet presAssocID="{098E5B57-845A-4328-9496-B8D7AEE283E7}" presName="Name0" presStyleCnt="0">
        <dgm:presLayoutVars>
          <dgm:dir/>
          <dgm:resizeHandles val="exact"/>
        </dgm:presLayoutVars>
      </dgm:prSet>
      <dgm:spPr/>
    </dgm:pt>
    <dgm:pt modelId="{DF7649A6-C8BB-4BA7-B3D5-87D89F3B2BCE}" type="pres">
      <dgm:prSet presAssocID="{098E5B57-845A-4328-9496-B8D7AEE283E7}" presName="cycle" presStyleCnt="0"/>
      <dgm:spPr/>
    </dgm:pt>
    <dgm:pt modelId="{350CE73E-63C2-4BB7-845B-57C624D294D1}" type="pres">
      <dgm:prSet presAssocID="{E536DDA0-69AF-4CCC-BDEF-89E77D10753C}" presName="nodeFirstNode" presStyleLbl="node1" presStyleIdx="0" presStyleCnt="5">
        <dgm:presLayoutVars>
          <dgm:bulletEnabled val="1"/>
        </dgm:presLayoutVars>
      </dgm:prSet>
      <dgm:spPr/>
    </dgm:pt>
    <dgm:pt modelId="{1EAA4BF3-19BC-4AB7-90ED-88A3982A3A42}" type="pres">
      <dgm:prSet presAssocID="{463CAB85-1DDE-47DF-88BD-2DC9AEB4A2D7}" presName="sibTransFirstNode" presStyleLbl="bgShp" presStyleIdx="0" presStyleCnt="1"/>
      <dgm:spPr/>
    </dgm:pt>
    <dgm:pt modelId="{1D7DED15-9098-44B1-81E3-248BB8DF078A}" type="pres">
      <dgm:prSet presAssocID="{ABAD9E6B-9814-49D4-AE28-8AD9BAB0D842}" presName="nodeFollowingNodes" presStyleLbl="node1" presStyleIdx="1" presStyleCnt="5" custRadScaleRad="100647" custRadScaleInc="199">
        <dgm:presLayoutVars>
          <dgm:bulletEnabled val="1"/>
        </dgm:presLayoutVars>
      </dgm:prSet>
      <dgm:spPr/>
    </dgm:pt>
    <dgm:pt modelId="{2B703B6A-3579-4764-9945-B282103EF0CC}" type="pres">
      <dgm:prSet presAssocID="{3C29A764-1239-4326-A76C-0A00299AB58B}" presName="nodeFollowingNodes" presStyleLbl="node1" presStyleIdx="2" presStyleCnt="5" custRadScaleRad="95055" custRadScaleInc="-4631">
        <dgm:presLayoutVars>
          <dgm:bulletEnabled val="1"/>
        </dgm:presLayoutVars>
      </dgm:prSet>
      <dgm:spPr/>
    </dgm:pt>
    <dgm:pt modelId="{F0365723-D655-4978-BB05-D88A299D8670}" type="pres">
      <dgm:prSet presAssocID="{A7B1C667-6490-4F47-BFDB-D375EF0329BE}" presName="nodeFollowingNodes" presStyleLbl="node1" presStyleIdx="3" presStyleCnt="5" custRadScaleRad="94617" custRadScaleInc="4080">
        <dgm:presLayoutVars>
          <dgm:bulletEnabled val="1"/>
        </dgm:presLayoutVars>
      </dgm:prSet>
      <dgm:spPr/>
    </dgm:pt>
    <dgm:pt modelId="{36A373BF-F2F8-4A1E-A047-51D60BA3E43D}" type="pres">
      <dgm:prSet presAssocID="{38EACBFF-E5B8-4F4A-B73D-8EB68EBC49BF}" presName="nodeFollowingNodes" presStyleLbl="node1" presStyleIdx="4" presStyleCnt="5">
        <dgm:presLayoutVars>
          <dgm:bulletEnabled val="1"/>
        </dgm:presLayoutVars>
      </dgm:prSet>
      <dgm:spPr/>
    </dgm:pt>
  </dgm:ptLst>
  <dgm:cxnLst>
    <dgm:cxn modelId="{F5B58A07-9102-45CD-8AA9-9F6AF05716D8}" type="presOf" srcId="{E536DDA0-69AF-4CCC-BDEF-89E77D10753C}" destId="{350CE73E-63C2-4BB7-845B-57C624D294D1}" srcOrd="0" destOrd="0" presId="urn:microsoft.com/office/officeart/2005/8/layout/cycle3"/>
    <dgm:cxn modelId="{1BB14616-9880-4B9D-AD76-45810EF852EC}" srcId="{098E5B57-845A-4328-9496-B8D7AEE283E7}" destId="{3C29A764-1239-4326-A76C-0A00299AB58B}" srcOrd="2" destOrd="0" parTransId="{2EE41E5B-2529-4681-AAD6-31A8D3103D5F}" sibTransId="{8926EB3C-8975-4380-851F-08E6ED83C694}"/>
    <dgm:cxn modelId="{7DF57B3F-63F8-42B4-A4CF-DB411E14669B}" type="presOf" srcId="{463CAB85-1DDE-47DF-88BD-2DC9AEB4A2D7}" destId="{1EAA4BF3-19BC-4AB7-90ED-88A3982A3A42}" srcOrd="0" destOrd="0" presId="urn:microsoft.com/office/officeart/2005/8/layout/cycle3"/>
    <dgm:cxn modelId="{D8053866-2982-446F-AFC6-7EFBBADFC5DC}" srcId="{098E5B57-845A-4328-9496-B8D7AEE283E7}" destId="{A7B1C667-6490-4F47-BFDB-D375EF0329BE}" srcOrd="3" destOrd="0" parTransId="{E4029C2D-E25B-4C71-80F3-501DE0BB15CC}" sibTransId="{CBAB89DC-DE67-4594-B654-AD28314CE740}"/>
    <dgm:cxn modelId="{16762968-588F-4F6B-9190-84CED5AFB0E4}" srcId="{098E5B57-845A-4328-9496-B8D7AEE283E7}" destId="{E536DDA0-69AF-4CCC-BDEF-89E77D10753C}" srcOrd="0" destOrd="0" parTransId="{DFFA841B-1432-4F2C-B232-C79B6D0A0AA6}" sibTransId="{463CAB85-1DDE-47DF-88BD-2DC9AEB4A2D7}"/>
    <dgm:cxn modelId="{3C7D226B-443B-4DE7-A792-5F34E20062D8}" type="presOf" srcId="{A7B1C667-6490-4F47-BFDB-D375EF0329BE}" destId="{F0365723-D655-4978-BB05-D88A299D8670}" srcOrd="0" destOrd="0" presId="urn:microsoft.com/office/officeart/2005/8/layout/cycle3"/>
    <dgm:cxn modelId="{92882885-8FB6-4275-951B-6A02AD19059F}" srcId="{098E5B57-845A-4328-9496-B8D7AEE283E7}" destId="{ABAD9E6B-9814-49D4-AE28-8AD9BAB0D842}" srcOrd="1" destOrd="0" parTransId="{5A196B3A-AD25-4598-9856-7C077EE76246}" sibTransId="{3863BD65-A55D-49EA-BCFC-767ABC8A0403}"/>
    <dgm:cxn modelId="{DD0C4ECD-D46A-463D-A3C9-6B5066E71379}" type="presOf" srcId="{38EACBFF-E5B8-4F4A-B73D-8EB68EBC49BF}" destId="{36A373BF-F2F8-4A1E-A047-51D60BA3E43D}" srcOrd="0" destOrd="0" presId="urn:microsoft.com/office/officeart/2005/8/layout/cycle3"/>
    <dgm:cxn modelId="{DE7AA4DC-231A-4A26-A3EB-3D45C2E64E64}" type="presOf" srcId="{098E5B57-845A-4328-9496-B8D7AEE283E7}" destId="{B67BBBC4-A03F-4A03-8DDB-36B2D5A7FE6F}" srcOrd="0" destOrd="0" presId="urn:microsoft.com/office/officeart/2005/8/layout/cycle3"/>
    <dgm:cxn modelId="{629A20E7-2EF0-497F-BD97-D97D7AAA98F5}" type="presOf" srcId="{3C29A764-1239-4326-A76C-0A00299AB58B}" destId="{2B703B6A-3579-4764-9945-B282103EF0CC}" srcOrd="0" destOrd="0" presId="urn:microsoft.com/office/officeart/2005/8/layout/cycle3"/>
    <dgm:cxn modelId="{B4F5F7EC-010E-455A-978D-B0655482EE90}" type="presOf" srcId="{ABAD9E6B-9814-49D4-AE28-8AD9BAB0D842}" destId="{1D7DED15-9098-44B1-81E3-248BB8DF078A}" srcOrd="0" destOrd="0" presId="urn:microsoft.com/office/officeart/2005/8/layout/cycle3"/>
    <dgm:cxn modelId="{59BCF9FE-158A-43E2-A054-6986F857B707}" srcId="{098E5B57-845A-4328-9496-B8D7AEE283E7}" destId="{38EACBFF-E5B8-4F4A-B73D-8EB68EBC49BF}" srcOrd="4" destOrd="0" parTransId="{232BABCF-D64A-421F-BFDF-1A03DE2FFF0F}" sibTransId="{A47DC38C-D863-4A8A-B1D3-DFC00B86F1E0}"/>
    <dgm:cxn modelId="{CA6B4A9A-D4F4-4A9D-8854-7906E16F586C}" type="presParOf" srcId="{B67BBBC4-A03F-4A03-8DDB-36B2D5A7FE6F}" destId="{DF7649A6-C8BB-4BA7-B3D5-87D89F3B2BCE}" srcOrd="0" destOrd="0" presId="urn:microsoft.com/office/officeart/2005/8/layout/cycle3"/>
    <dgm:cxn modelId="{47CC59A3-0E31-4287-BFB4-0506C7D864FC}" type="presParOf" srcId="{DF7649A6-C8BB-4BA7-B3D5-87D89F3B2BCE}" destId="{350CE73E-63C2-4BB7-845B-57C624D294D1}" srcOrd="0" destOrd="0" presId="urn:microsoft.com/office/officeart/2005/8/layout/cycle3"/>
    <dgm:cxn modelId="{61614FDD-67EE-40BD-81AA-843331696EED}" type="presParOf" srcId="{DF7649A6-C8BB-4BA7-B3D5-87D89F3B2BCE}" destId="{1EAA4BF3-19BC-4AB7-90ED-88A3982A3A42}" srcOrd="1" destOrd="0" presId="urn:microsoft.com/office/officeart/2005/8/layout/cycle3"/>
    <dgm:cxn modelId="{25BFA0EF-CD67-40A9-930A-E6233ECA2D20}" type="presParOf" srcId="{DF7649A6-C8BB-4BA7-B3D5-87D89F3B2BCE}" destId="{1D7DED15-9098-44B1-81E3-248BB8DF078A}" srcOrd="2" destOrd="0" presId="urn:microsoft.com/office/officeart/2005/8/layout/cycle3"/>
    <dgm:cxn modelId="{F3623C42-5486-4533-8FD8-97E98FC4956D}" type="presParOf" srcId="{DF7649A6-C8BB-4BA7-B3D5-87D89F3B2BCE}" destId="{2B703B6A-3579-4764-9945-B282103EF0CC}" srcOrd="3" destOrd="0" presId="urn:microsoft.com/office/officeart/2005/8/layout/cycle3"/>
    <dgm:cxn modelId="{48402BC0-30D1-4BA5-B00B-40C37474DA26}" type="presParOf" srcId="{DF7649A6-C8BB-4BA7-B3D5-87D89F3B2BCE}" destId="{F0365723-D655-4978-BB05-D88A299D8670}" srcOrd="4" destOrd="0" presId="urn:microsoft.com/office/officeart/2005/8/layout/cycle3"/>
    <dgm:cxn modelId="{F2964283-7ED3-47A1-B9FB-830E947E14CE}" type="presParOf" srcId="{DF7649A6-C8BB-4BA7-B3D5-87D89F3B2BCE}" destId="{36A373BF-F2F8-4A1E-A047-51D60BA3E43D}" srcOrd="5"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0C5581-42E2-42C2-8006-90405FABC019}" type="doc">
      <dgm:prSet loTypeId="urn:microsoft.com/office/officeart/2005/8/layout/lProcess2" loCatId="list" qsTypeId="urn:microsoft.com/office/officeart/2005/8/quickstyle/simple1" qsCatId="simple" csTypeId="urn:microsoft.com/office/officeart/2005/8/colors/accent3_5" csCatId="accent3" phldr="1"/>
      <dgm:spPr/>
      <dgm:t>
        <a:bodyPr/>
        <a:lstStyle/>
        <a:p>
          <a:endParaRPr lang="es-PE"/>
        </a:p>
      </dgm:t>
    </dgm:pt>
    <dgm:pt modelId="{477FE8E0-5DA2-4D07-AD1A-2A8BBCA006EC}">
      <dgm:prSet phldrT="[Texto]" custT="1"/>
      <dgm:spPr>
        <a:solidFill>
          <a:schemeClr val="accent1">
            <a:lumMod val="60000"/>
            <a:lumOff val="40000"/>
            <a:alpha val="0"/>
          </a:schemeClr>
        </a:solidFill>
      </dgm:spPr>
      <dgm:t>
        <a:bodyPr/>
        <a:lstStyle/>
        <a:p>
          <a:endParaRPr lang="es-PE" sz="2800" dirty="0">
            <a:solidFill>
              <a:schemeClr val="tx1"/>
            </a:solidFill>
            <a:effectLst>
              <a:glow rad="101600">
                <a:srgbClr val="FF0000">
                  <a:alpha val="60000"/>
                </a:srgbClr>
              </a:glow>
            </a:effectLst>
          </a:endParaRPr>
        </a:p>
      </dgm:t>
    </dgm:pt>
    <dgm:pt modelId="{0423058B-FFF2-4B48-A447-A99994714B07}" type="parTrans" cxnId="{771A9CC1-6915-4BE5-99B2-7B3463057DBF}">
      <dgm:prSet/>
      <dgm:spPr/>
      <dgm:t>
        <a:bodyPr/>
        <a:lstStyle/>
        <a:p>
          <a:endParaRPr lang="es-PE"/>
        </a:p>
      </dgm:t>
    </dgm:pt>
    <dgm:pt modelId="{BE4ADE77-F715-400F-963C-373B95547F79}" type="sibTrans" cxnId="{771A9CC1-6915-4BE5-99B2-7B3463057DBF}">
      <dgm:prSet/>
      <dgm:spPr/>
      <dgm:t>
        <a:bodyPr/>
        <a:lstStyle/>
        <a:p>
          <a:endParaRPr lang="es-PE"/>
        </a:p>
      </dgm:t>
    </dgm:pt>
    <dgm:pt modelId="{51CA01B4-A88D-4052-AB22-49544716E780}">
      <dgm:prSet phldrT="[Texto]" custT="1"/>
      <dgm:spPr>
        <a:solidFill>
          <a:srgbClr val="373737">
            <a:alpha val="60000"/>
          </a:srgbClr>
        </a:solidFill>
      </dgm:spPr>
      <dgm:t>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chemeClr val="bg1"/>
              </a:solidFill>
            </a:rPr>
            <a:t>Las niñas y las adolescentes deben actuar como agente de cambio, capaces de tomar decisiones, participar activamente en reclamos de sus derechos y en igualdad de condiciones, teniendo en cuenta la diversidad cultural. </a:t>
          </a:r>
          <a:endParaRPr lang="es-PE" sz="1800" dirty="0">
            <a:solidFill>
              <a:schemeClr val="bg1"/>
            </a:solidFill>
          </a:endParaRPr>
        </a:p>
      </dgm:t>
    </dgm:pt>
    <dgm:pt modelId="{6320A603-EBAF-4D74-BEF5-39DC3F5CFBE5}" type="parTrans" cxnId="{A2799B47-1F1E-449A-8FE5-2A875F8723D5}">
      <dgm:prSet/>
      <dgm:spPr>
        <a:solidFill>
          <a:srgbClr val="FF0000"/>
        </a:solidFill>
      </dgm:spPr>
      <dgm:t>
        <a:bodyPr/>
        <a:lstStyle/>
        <a:p>
          <a:endParaRPr lang="es-PE"/>
        </a:p>
      </dgm:t>
    </dgm:pt>
    <dgm:pt modelId="{81B2309A-F2F0-4735-9234-5F385EF9526B}" type="sibTrans" cxnId="{A2799B47-1F1E-449A-8FE5-2A875F8723D5}">
      <dgm:prSet/>
      <dgm:spPr/>
      <dgm:t>
        <a:bodyPr/>
        <a:lstStyle/>
        <a:p>
          <a:endParaRPr lang="es-PE"/>
        </a:p>
      </dgm:t>
    </dgm:pt>
    <dgm:pt modelId="{72D060C5-308A-40A4-872A-CDB469D51227}">
      <dgm:prSet phldrT="[Texto]" custT="1"/>
      <dgm:spPr>
        <a:solidFill>
          <a:srgbClr val="373737">
            <a:alpha val="60000"/>
          </a:srgbClr>
        </a:solidFill>
      </dgm:spPr>
      <dgm:t>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chemeClr val="bg1"/>
              </a:solidFill>
            </a:rPr>
            <a:t>Aquí juega un rol importante la educación a través de las instituciones educativas tanto públicas como privadas en su función formativa que debe coadyuvar a través de talleres la promoción del desarrollo del liderazgo en la niñez y la adolescencia, priorizando el liderazgo de la mujer, con el objetivo de cerrar las brechas de género.</a:t>
          </a:r>
          <a:endParaRPr lang="es-PE" sz="2000" dirty="0">
            <a:solidFill>
              <a:schemeClr val="bg1"/>
            </a:solidFill>
          </a:endParaRPr>
        </a:p>
      </dgm:t>
    </dgm:pt>
    <dgm:pt modelId="{F9744CA2-0315-4067-B881-CE3D9AA2CF37}" type="parTrans" cxnId="{F1023A0C-C3C3-405B-8C39-C4EB434BEA2E}">
      <dgm:prSet/>
      <dgm:spPr>
        <a:solidFill>
          <a:srgbClr val="FF0000"/>
        </a:solidFill>
      </dgm:spPr>
      <dgm:t>
        <a:bodyPr/>
        <a:lstStyle/>
        <a:p>
          <a:endParaRPr lang="es-PE"/>
        </a:p>
      </dgm:t>
    </dgm:pt>
    <dgm:pt modelId="{48ED1BCD-46C3-4615-8D7A-5D06659F799A}" type="sibTrans" cxnId="{F1023A0C-C3C3-405B-8C39-C4EB434BEA2E}">
      <dgm:prSet/>
      <dgm:spPr/>
      <dgm:t>
        <a:bodyPr/>
        <a:lstStyle/>
        <a:p>
          <a:endParaRPr lang="es-PE"/>
        </a:p>
      </dgm:t>
    </dgm:pt>
    <dgm:pt modelId="{281DB839-32AF-4469-BE61-CBA83C15F511}">
      <dgm:prSet phldrT="[Texto]" custT="1"/>
      <dgm:spPr>
        <a:solidFill>
          <a:srgbClr val="373737">
            <a:alpha val="60000"/>
          </a:srgbClr>
        </a:solidFill>
      </dgm:spPr>
      <dgm:t>
        <a:bodyPr/>
        <a:lstStyle/>
        <a:p>
          <a:r>
            <a:rPr lang="es-ES" sz="2000" dirty="0"/>
            <a:t>Asimismo, el Estado tiene la responsabilidad de desarrollar políticas objetivas para tutelar a los colectivos en situación de vulnerabilidad e inferioridad, para equiparar las condiciones que conlleven a lograr el ejercicio de sus derechos en igualdad de condiciones</a:t>
          </a:r>
          <a:endParaRPr lang="es-PE" sz="2000" dirty="0">
            <a:solidFill>
              <a:schemeClr val="bg1"/>
            </a:solidFill>
          </a:endParaRPr>
        </a:p>
      </dgm:t>
    </dgm:pt>
    <dgm:pt modelId="{9D539372-A51C-40E5-ADCC-F23D8DF4909D}" type="parTrans" cxnId="{32D7FFDB-7D61-4589-BA51-692C9D7E27F7}">
      <dgm:prSet/>
      <dgm:spPr/>
      <dgm:t>
        <a:bodyPr/>
        <a:lstStyle/>
        <a:p>
          <a:endParaRPr lang="es-PE"/>
        </a:p>
      </dgm:t>
    </dgm:pt>
    <dgm:pt modelId="{3EB96817-FE52-4737-A665-A0C89860868A}" type="sibTrans" cxnId="{32D7FFDB-7D61-4589-BA51-692C9D7E27F7}">
      <dgm:prSet/>
      <dgm:spPr/>
      <dgm:t>
        <a:bodyPr/>
        <a:lstStyle/>
        <a:p>
          <a:endParaRPr lang="es-PE"/>
        </a:p>
      </dgm:t>
    </dgm:pt>
    <dgm:pt modelId="{3CE7BEFB-425B-41CB-80CA-B59441AAC004}" type="pres">
      <dgm:prSet presAssocID="{FC0C5581-42E2-42C2-8006-90405FABC019}" presName="theList" presStyleCnt="0">
        <dgm:presLayoutVars>
          <dgm:dir/>
          <dgm:animLvl val="lvl"/>
          <dgm:resizeHandles val="exact"/>
        </dgm:presLayoutVars>
      </dgm:prSet>
      <dgm:spPr/>
    </dgm:pt>
    <dgm:pt modelId="{D18DF712-5917-42B3-8133-6E065A28B2D7}" type="pres">
      <dgm:prSet presAssocID="{477FE8E0-5DA2-4D07-AD1A-2A8BBCA006EC}" presName="compNode" presStyleCnt="0"/>
      <dgm:spPr/>
    </dgm:pt>
    <dgm:pt modelId="{A9EDDF60-0A8B-43AC-A79C-9BFE337A6536}" type="pres">
      <dgm:prSet presAssocID="{477FE8E0-5DA2-4D07-AD1A-2A8BBCA006EC}" presName="aNode" presStyleLbl="bgShp" presStyleIdx="0" presStyleCnt="1" custLinFactNeighborX="1462" custLinFactNeighborY="138"/>
      <dgm:spPr/>
    </dgm:pt>
    <dgm:pt modelId="{82ED8D78-AD3A-432E-AFC2-BB1680A42595}" type="pres">
      <dgm:prSet presAssocID="{477FE8E0-5DA2-4D07-AD1A-2A8BBCA006EC}" presName="textNode" presStyleLbl="bgShp" presStyleIdx="0" presStyleCnt="1"/>
      <dgm:spPr/>
    </dgm:pt>
    <dgm:pt modelId="{107FE0F7-B948-4ED3-89D5-4C1374CD4706}" type="pres">
      <dgm:prSet presAssocID="{477FE8E0-5DA2-4D07-AD1A-2A8BBCA006EC}" presName="compChildNode" presStyleCnt="0"/>
      <dgm:spPr/>
    </dgm:pt>
    <dgm:pt modelId="{1EBDD17E-DA24-4F84-9A28-842566C4C724}" type="pres">
      <dgm:prSet presAssocID="{477FE8E0-5DA2-4D07-AD1A-2A8BBCA006EC}" presName="theInnerList" presStyleCnt="0"/>
      <dgm:spPr/>
    </dgm:pt>
    <dgm:pt modelId="{738CE8A9-B008-476D-80CE-A52C10722770}" type="pres">
      <dgm:prSet presAssocID="{51CA01B4-A88D-4052-AB22-49544716E780}" presName="childNode" presStyleLbl="node1" presStyleIdx="0" presStyleCnt="3" custScaleY="2000000" custLinFactY="-1648943" custLinFactNeighborX="-763" custLinFactNeighborY="-1700000">
        <dgm:presLayoutVars>
          <dgm:bulletEnabled val="1"/>
        </dgm:presLayoutVars>
      </dgm:prSet>
      <dgm:spPr/>
    </dgm:pt>
    <dgm:pt modelId="{E2CE4CB5-EA3A-44FD-BC19-4DCA6E434617}" type="pres">
      <dgm:prSet presAssocID="{51CA01B4-A88D-4052-AB22-49544716E780}" presName="aSpace2" presStyleCnt="0"/>
      <dgm:spPr/>
    </dgm:pt>
    <dgm:pt modelId="{9EEDDA3C-492A-4238-B287-1F5AEAA8E3F7}" type="pres">
      <dgm:prSet presAssocID="{72D060C5-308A-40A4-872A-CDB469D51227}" presName="childNode" presStyleLbl="node1" presStyleIdx="1" presStyleCnt="3" custScaleY="2000000" custLinFactY="-1186373" custLinFactNeighborX="-875" custLinFactNeighborY="-1200000">
        <dgm:presLayoutVars>
          <dgm:bulletEnabled val="1"/>
        </dgm:presLayoutVars>
      </dgm:prSet>
      <dgm:spPr/>
    </dgm:pt>
    <dgm:pt modelId="{DCC88856-324F-4611-858F-A5706AE9A073}" type="pres">
      <dgm:prSet presAssocID="{72D060C5-308A-40A4-872A-CDB469D51227}" presName="aSpace2" presStyleCnt="0"/>
      <dgm:spPr/>
    </dgm:pt>
    <dgm:pt modelId="{4EE254F8-3AC2-4303-BF46-E09C57541687}" type="pres">
      <dgm:prSet presAssocID="{281DB839-32AF-4469-BE61-CBA83C15F511}" presName="childNode" presStyleLbl="node1" presStyleIdx="2" presStyleCnt="3" custScaleY="2000000" custLinFactY="-500000" custLinFactNeighborX="-171" custLinFactNeighborY="-558138">
        <dgm:presLayoutVars>
          <dgm:bulletEnabled val="1"/>
        </dgm:presLayoutVars>
      </dgm:prSet>
      <dgm:spPr/>
    </dgm:pt>
  </dgm:ptLst>
  <dgm:cxnLst>
    <dgm:cxn modelId="{F1023A0C-C3C3-405B-8C39-C4EB434BEA2E}" srcId="{477FE8E0-5DA2-4D07-AD1A-2A8BBCA006EC}" destId="{72D060C5-308A-40A4-872A-CDB469D51227}" srcOrd="1" destOrd="0" parTransId="{F9744CA2-0315-4067-B881-CE3D9AA2CF37}" sibTransId="{48ED1BCD-46C3-4615-8D7A-5D06659F799A}"/>
    <dgm:cxn modelId="{8EB6A510-D085-4A5F-BA4B-43642DAA8F89}" type="presOf" srcId="{51CA01B4-A88D-4052-AB22-49544716E780}" destId="{738CE8A9-B008-476D-80CE-A52C10722770}" srcOrd="0" destOrd="0" presId="urn:microsoft.com/office/officeart/2005/8/layout/lProcess2"/>
    <dgm:cxn modelId="{FD2A4618-81C4-40A5-B826-9DEB8AC43D2A}" type="presOf" srcId="{477FE8E0-5DA2-4D07-AD1A-2A8BBCA006EC}" destId="{A9EDDF60-0A8B-43AC-A79C-9BFE337A6536}" srcOrd="0" destOrd="0" presId="urn:microsoft.com/office/officeart/2005/8/layout/lProcess2"/>
    <dgm:cxn modelId="{C4BFD830-72F6-439F-82C4-FD7E99D9EF66}" type="presOf" srcId="{477FE8E0-5DA2-4D07-AD1A-2A8BBCA006EC}" destId="{82ED8D78-AD3A-432E-AFC2-BB1680A42595}" srcOrd="1" destOrd="0" presId="urn:microsoft.com/office/officeart/2005/8/layout/lProcess2"/>
    <dgm:cxn modelId="{A2799B47-1F1E-449A-8FE5-2A875F8723D5}" srcId="{477FE8E0-5DA2-4D07-AD1A-2A8BBCA006EC}" destId="{51CA01B4-A88D-4052-AB22-49544716E780}" srcOrd="0" destOrd="0" parTransId="{6320A603-EBAF-4D74-BEF5-39DC3F5CFBE5}" sibTransId="{81B2309A-F2F0-4735-9234-5F385EF9526B}"/>
    <dgm:cxn modelId="{ACCF074B-FBD9-4325-9139-291895D8F459}" type="presOf" srcId="{281DB839-32AF-4469-BE61-CBA83C15F511}" destId="{4EE254F8-3AC2-4303-BF46-E09C57541687}" srcOrd="0" destOrd="0" presId="urn:microsoft.com/office/officeart/2005/8/layout/lProcess2"/>
    <dgm:cxn modelId="{C582E589-92F5-406E-A73F-592B2F095B34}" type="presOf" srcId="{72D060C5-308A-40A4-872A-CDB469D51227}" destId="{9EEDDA3C-492A-4238-B287-1F5AEAA8E3F7}" srcOrd="0" destOrd="0" presId="urn:microsoft.com/office/officeart/2005/8/layout/lProcess2"/>
    <dgm:cxn modelId="{215B3E9F-FE27-45AC-9A7C-4210DCCD78EC}" type="presOf" srcId="{FC0C5581-42E2-42C2-8006-90405FABC019}" destId="{3CE7BEFB-425B-41CB-80CA-B59441AAC004}" srcOrd="0" destOrd="0" presId="urn:microsoft.com/office/officeart/2005/8/layout/lProcess2"/>
    <dgm:cxn modelId="{771A9CC1-6915-4BE5-99B2-7B3463057DBF}" srcId="{FC0C5581-42E2-42C2-8006-90405FABC019}" destId="{477FE8E0-5DA2-4D07-AD1A-2A8BBCA006EC}" srcOrd="0" destOrd="0" parTransId="{0423058B-FFF2-4B48-A447-A99994714B07}" sibTransId="{BE4ADE77-F715-400F-963C-373B95547F79}"/>
    <dgm:cxn modelId="{32D7FFDB-7D61-4589-BA51-692C9D7E27F7}" srcId="{477FE8E0-5DA2-4D07-AD1A-2A8BBCA006EC}" destId="{281DB839-32AF-4469-BE61-CBA83C15F511}" srcOrd="2" destOrd="0" parTransId="{9D539372-A51C-40E5-ADCC-F23D8DF4909D}" sibTransId="{3EB96817-FE52-4737-A665-A0C89860868A}"/>
    <dgm:cxn modelId="{9E2E5355-1EEE-4CDC-8EC2-9249E46DB8BF}" type="presParOf" srcId="{3CE7BEFB-425B-41CB-80CA-B59441AAC004}" destId="{D18DF712-5917-42B3-8133-6E065A28B2D7}" srcOrd="0" destOrd="0" presId="urn:microsoft.com/office/officeart/2005/8/layout/lProcess2"/>
    <dgm:cxn modelId="{FABB5C6B-0D86-4776-A4F4-7BE5A3891435}" type="presParOf" srcId="{D18DF712-5917-42B3-8133-6E065A28B2D7}" destId="{A9EDDF60-0A8B-43AC-A79C-9BFE337A6536}" srcOrd="0" destOrd="0" presId="urn:microsoft.com/office/officeart/2005/8/layout/lProcess2"/>
    <dgm:cxn modelId="{969F720D-E653-458A-9F2F-A1B08CE7332C}" type="presParOf" srcId="{D18DF712-5917-42B3-8133-6E065A28B2D7}" destId="{82ED8D78-AD3A-432E-AFC2-BB1680A42595}" srcOrd="1" destOrd="0" presId="urn:microsoft.com/office/officeart/2005/8/layout/lProcess2"/>
    <dgm:cxn modelId="{578F70C4-BB9C-44BA-82D9-612537B7A2BE}" type="presParOf" srcId="{D18DF712-5917-42B3-8133-6E065A28B2D7}" destId="{107FE0F7-B948-4ED3-89D5-4C1374CD4706}" srcOrd="2" destOrd="0" presId="urn:microsoft.com/office/officeart/2005/8/layout/lProcess2"/>
    <dgm:cxn modelId="{6AACE805-434D-46D8-B052-789FFEAA5A39}" type="presParOf" srcId="{107FE0F7-B948-4ED3-89D5-4C1374CD4706}" destId="{1EBDD17E-DA24-4F84-9A28-842566C4C724}" srcOrd="0" destOrd="0" presId="urn:microsoft.com/office/officeart/2005/8/layout/lProcess2"/>
    <dgm:cxn modelId="{AE4EA205-3716-47A1-8F89-F96E55A8F7F5}" type="presParOf" srcId="{1EBDD17E-DA24-4F84-9A28-842566C4C724}" destId="{738CE8A9-B008-476D-80CE-A52C10722770}" srcOrd="0" destOrd="0" presId="urn:microsoft.com/office/officeart/2005/8/layout/lProcess2"/>
    <dgm:cxn modelId="{4512AEC7-1F3C-4655-BA7D-8863202B5BD8}" type="presParOf" srcId="{1EBDD17E-DA24-4F84-9A28-842566C4C724}" destId="{E2CE4CB5-EA3A-44FD-BC19-4DCA6E434617}" srcOrd="1" destOrd="0" presId="urn:microsoft.com/office/officeart/2005/8/layout/lProcess2"/>
    <dgm:cxn modelId="{F490D0EB-65B4-4413-9EF1-DEA62E4F05C4}" type="presParOf" srcId="{1EBDD17E-DA24-4F84-9A28-842566C4C724}" destId="{9EEDDA3C-492A-4238-B287-1F5AEAA8E3F7}" srcOrd="2" destOrd="0" presId="urn:microsoft.com/office/officeart/2005/8/layout/lProcess2"/>
    <dgm:cxn modelId="{59E09FD4-D425-479D-951F-3B353839A9C0}" type="presParOf" srcId="{1EBDD17E-DA24-4F84-9A28-842566C4C724}" destId="{DCC88856-324F-4611-858F-A5706AE9A073}" srcOrd="3" destOrd="0" presId="urn:microsoft.com/office/officeart/2005/8/layout/lProcess2"/>
    <dgm:cxn modelId="{AE89B29A-2265-4808-8E63-13DCC92F0D77}" type="presParOf" srcId="{1EBDD17E-DA24-4F84-9A28-842566C4C724}" destId="{4EE254F8-3AC2-4303-BF46-E09C57541687}"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2353FE-6944-40FA-B22A-8B08C3E1B095}" type="doc">
      <dgm:prSet loTypeId="urn:microsoft.com/office/officeart/2005/8/layout/vList3" loCatId="list" qsTypeId="urn:microsoft.com/office/officeart/2005/8/quickstyle/simple1" qsCatId="simple" csTypeId="urn:microsoft.com/office/officeart/2005/8/colors/accent3_5" csCatId="accent3" phldr="1"/>
      <dgm:spPr/>
      <dgm:t>
        <a:bodyPr/>
        <a:lstStyle/>
        <a:p>
          <a:endParaRPr lang="es-PE"/>
        </a:p>
      </dgm:t>
    </dgm:pt>
    <dgm:pt modelId="{5BA03DB2-9D0C-4D44-B8BF-45A2FFBB11C3}">
      <dgm:prSet phldrT="[Texto]" custT="1"/>
      <dgm:spPr/>
      <dgm:t>
        <a:bodyPr/>
        <a:lstStyle/>
        <a:p>
          <a:pPr algn="l"/>
          <a:endParaRPr lang="es-PE" sz="1800" b="1" dirty="0">
            <a:solidFill>
              <a:schemeClr val="tx1"/>
            </a:solidFill>
          </a:endParaRPr>
        </a:p>
        <a:p>
          <a:pPr algn="just"/>
          <a:r>
            <a:rPr lang="es-ES" sz="1800" b="1" dirty="0"/>
            <a:t>2. EFECTOS DE LA VIGENCIA DE LA NORMA SOBRE LA LEGISLACION</a:t>
          </a:r>
          <a:endParaRPr lang="es-PE" sz="1800" b="1" dirty="0"/>
        </a:p>
        <a:p>
          <a:pPr algn="just"/>
          <a:r>
            <a:rPr lang="es-ES" sz="1800" b="1" dirty="0"/>
            <a:t>NACIONAL</a:t>
          </a:r>
        </a:p>
        <a:p>
          <a:pPr algn="just"/>
          <a:r>
            <a:rPr lang="es-ES" sz="1800" dirty="0"/>
            <a:t>La iniciativa legislativa propuesta implementará la enseñanza tradicional, en tanto pretende incorporar a nuestro ordenamiento jurídico una Ley especial que coadyuve a erradicar desde el ámbito de la educación básica y en todos sus niveles mediante talleres formativos de liderazgo, las brechas de la desigualdad de género y el empoderamiento de la mujer, enfocada desde la niñez y reforzada en la adolescencia, como condición indispensable para reforzar su desarrollo individual y social y su plena e igualitaria participación en todas las esferas de su vida, conforme a los lineamientos establecidos en la Convención Interamericana para prevenir, sancionar y erradicar la violencia contra la mujer “Convención de Belem Do Para”, del cual el Perú es Parte.</a:t>
          </a:r>
          <a:endParaRPr lang="es-PE" sz="1800" b="1" dirty="0">
            <a:solidFill>
              <a:schemeClr val="tx1"/>
            </a:solidFill>
          </a:endParaRPr>
        </a:p>
      </dgm:t>
    </dgm:pt>
    <dgm:pt modelId="{9B711123-D0B4-43F1-9EE4-E646B009B62B}" type="parTrans" cxnId="{9820E8F8-7E66-49D1-97A3-08F1392511A0}">
      <dgm:prSet/>
      <dgm:spPr/>
      <dgm:t>
        <a:bodyPr/>
        <a:lstStyle/>
        <a:p>
          <a:endParaRPr lang="es-PE" sz="1800">
            <a:solidFill>
              <a:schemeClr val="tx1"/>
            </a:solidFill>
          </a:endParaRPr>
        </a:p>
      </dgm:t>
    </dgm:pt>
    <dgm:pt modelId="{47A31DB6-4D9C-4DD3-BA2A-D839A706D449}" type="sibTrans" cxnId="{9820E8F8-7E66-49D1-97A3-08F1392511A0}">
      <dgm:prSet/>
      <dgm:spPr/>
      <dgm:t>
        <a:bodyPr/>
        <a:lstStyle/>
        <a:p>
          <a:endParaRPr lang="es-PE" sz="1800">
            <a:solidFill>
              <a:schemeClr val="tx1"/>
            </a:solidFill>
          </a:endParaRPr>
        </a:p>
      </dgm:t>
    </dgm:pt>
    <dgm:pt modelId="{9F48257F-44AA-4198-981E-4BA40E336652}" type="pres">
      <dgm:prSet presAssocID="{CF2353FE-6944-40FA-B22A-8B08C3E1B095}" presName="linearFlow" presStyleCnt="0">
        <dgm:presLayoutVars>
          <dgm:dir/>
          <dgm:resizeHandles val="exact"/>
        </dgm:presLayoutVars>
      </dgm:prSet>
      <dgm:spPr/>
    </dgm:pt>
    <dgm:pt modelId="{3073A2C8-31E5-4A62-BC87-28E9DA22B116}" type="pres">
      <dgm:prSet presAssocID="{5BA03DB2-9D0C-4D44-B8BF-45A2FFBB11C3}" presName="composite" presStyleCnt="0"/>
      <dgm:spPr/>
    </dgm:pt>
    <dgm:pt modelId="{C3159D68-62F0-41B3-BCA6-0D2E45879581}" type="pres">
      <dgm:prSet presAssocID="{5BA03DB2-9D0C-4D44-B8BF-45A2FFBB11C3}" presName="imgShp" presStyleLbl="fgImgPlace1" presStyleIdx="0" presStyleCnt="1" custScaleX="81026" custScaleY="81819" custLinFactNeighborX="-16293" custLinFactNeighborY="-4028"/>
      <dgm:spPr/>
    </dgm:pt>
    <dgm:pt modelId="{76BC3FD5-C55F-4179-88FD-A1BA40F463B0}" type="pres">
      <dgm:prSet presAssocID="{5BA03DB2-9D0C-4D44-B8BF-45A2FFBB11C3}" presName="txShp" presStyleLbl="node1" presStyleIdx="0" presStyleCnt="1" custScaleX="120624" custScaleY="133817" custLinFactNeighborX="-7394" custLinFactNeighborY="-1891">
        <dgm:presLayoutVars>
          <dgm:bulletEnabled val="1"/>
        </dgm:presLayoutVars>
      </dgm:prSet>
      <dgm:spPr/>
    </dgm:pt>
  </dgm:ptLst>
  <dgm:cxnLst>
    <dgm:cxn modelId="{36612582-E02D-4958-A121-C8AE97F51745}" type="presOf" srcId="{CF2353FE-6944-40FA-B22A-8B08C3E1B095}" destId="{9F48257F-44AA-4198-981E-4BA40E336652}" srcOrd="0" destOrd="0" presId="urn:microsoft.com/office/officeart/2005/8/layout/vList3"/>
    <dgm:cxn modelId="{77CFD9D1-76FE-4EE2-9D4B-D23B7CC72285}" type="presOf" srcId="{5BA03DB2-9D0C-4D44-B8BF-45A2FFBB11C3}" destId="{76BC3FD5-C55F-4179-88FD-A1BA40F463B0}" srcOrd="0" destOrd="0" presId="urn:microsoft.com/office/officeart/2005/8/layout/vList3"/>
    <dgm:cxn modelId="{9820E8F8-7E66-49D1-97A3-08F1392511A0}" srcId="{CF2353FE-6944-40FA-B22A-8B08C3E1B095}" destId="{5BA03DB2-9D0C-4D44-B8BF-45A2FFBB11C3}" srcOrd="0" destOrd="0" parTransId="{9B711123-D0B4-43F1-9EE4-E646B009B62B}" sibTransId="{47A31DB6-4D9C-4DD3-BA2A-D839A706D449}"/>
    <dgm:cxn modelId="{90AA931B-715A-4036-8CEA-C2F3120F7550}" type="presParOf" srcId="{9F48257F-44AA-4198-981E-4BA40E336652}" destId="{3073A2C8-31E5-4A62-BC87-28E9DA22B116}" srcOrd="0" destOrd="0" presId="urn:microsoft.com/office/officeart/2005/8/layout/vList3"/>
    <dgm:cxn modelId="{02E70B96-AF01-4302-8665-07391C3E7EB4}" type="presParOf" srcId="{3073A2C8-31E5-4A62-BC87-28E9DA22B116}" destId="{C3159D68-62F0-41B3-BCA6-0D2E45879581}" srcOrd="0" destOrd="0" presId="urn:microsoft.com/office/officeart/2005/8/layout/vList3"/>
    <dgm:cxn modelId="{1383EE8C-639E-44F0-AD70-5862F1BA7AD6}" type="presParOf" srcId="{3073A2C8-31E5-4A62-BC87-28E9DA22B116}" destId="{76BC3FD5-C55F-4179-88FD-A1BA40F463B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2353FE-6944-40FA-B22A-8B08C3E1B095}" type="doc">
      <dgm:prSet loTypeId="urn:microsoft.com/office/officeart/2005/8/layout/vList3" loCatId="list" qsTypeId="urn:microsoft.com/office/officeart/2005/8/quickstyle/simple1" qsCatId="simple" csTypeId="urn:microsoft.com/office/officeart/2005/8/colors/accent3_5" csCatId="accent3" phldr="1"/>
      <dgm:spPr/>
      <dgm:t>
        <a:bodyPr/>
        <a:lstStyle/>
        <a:p>
          <a:endParaRPr lang="es-PE"/>
        </a:p>
      </dgm:t>
    </dgm:pt>
    <dgm:pt modelId="{5BA03DB2-9D0C-4D44-B8BF-45A2FFBB11C3}">
      <dgm:prSet phldrT="[Texto]" custT="1"/>
      <dgm:spPr/>
      <dgm:t>
        <a:bodyPr/>
        <a:lstStyle/>
        <a:p>
          <a:pPr algn="l"/>
          <a:endParaRPr lang="es-PE" sz="1800" b="1" dirty="0">
            <a:solidFill>
              <a:schemeClr val="tx1"/>
            </a:solidFill>
          </a:endParaRPr>
        </a:p>
        <a:p>
          <a:pPr algn="l"/>
          <a:r>
            <a:rPr lang="es-ES" sz="1800" b="1" dirty="0"/>
            <a:t>3. ANÁLISIS COSTO BENEFICIO</a:t>
          </a:r>
          <a:endParaRPr lang="es-PE" sz="1800" b="1" dirty="0"/>
        </a:p>
        <a:p>
          <a:pPr algn="l"/>
          <a:endParaRPr lang="es-PE" sz="1800" dirty="0"/>
        </a:p>
        <a:p>
          <a:pPr algn="l"/>
          <a:r>
            <a:rPr lang="es-ES" sz="1800" dirty="0"/>
            <a:t>En el caso en concreto, se ha identificado los siguientes beneficiarios y beneficios que, por supuesto, son mayores que el costo de su implementación</a:t>
          </a:r>
          <a:endParaRPr lang="es-PE" sz="1800" b="1" dirty="0">
            <a:solidFill>
              <a:schemeClr val="tx1"/>
            </a:solidFill>
          </a:endParaRPr>
        </a:p>
      </dgm:t>
    </dgm:pt>
    <dgm:pt modelId="{9B711123-D0B4-43F1-9EE4-E646B009B62B}" type="parTrans" cxnId="{9820E8F8-7E66-49D1-97A3-08F1392511A0}">
      <dgm:prSet/>
      <dgm:spPr/>
      <dgm:t>
        <a:bodyPr/>
        <a:lstStyle/>
        <a:p>
          <a:endParaRPr lang="es-PE" sz="1800">
            <a:solidFill>
              <a:schemeClr val="tx1"/>
            </a:solidFill>
          </a:endParaRPr>
        </a:p>
      </dgm:t>
    </dgm:pt>
    <dgm:pt modelId="{47A31DB6-4D9C-4DD3-BA2A-D839A706D449}" type="sibTrans" cxnId="{9820E8F8-7E66-49D1-97A3-08F1392511A0}">
      <dgm:prSet/>
      <dgm:spPr/>
      <dgm:t>
        <a:bodyPr/>
        <a:lstStyle/>
        <a:p>
          <a:endParaRPr lang="es-PE" sz="1800">
            <a:solidFill>
              <a:schemeClr val="tx1"/>
            </a:solidFill>
          </a:endParaRPr>
        </a:p>
      </dgm:t>
    </dgm:pt>
    <dgm:pt modelId="{9F48257F-44AA-4198-981E-4BA40E336652}" type="pres">
      <dgm:prSet presAssocID="{CF2353FE-6944-40FA-B22A-8B08C3E1B095}" presName="linearFlow" presStyleCnt="0">
        <dgm:presLayoutVars>
          <dgm:dir/>
          <dgm:resizeHandles val="exact"/>
        </dgm:presLayoutVars>
      </dgm:prSet>
      <dgm:spPr/>
    </dgm:pt>
    <dgm:pt modelId="{3073A2C8-31E5-4A62-BC87-28E9DA22B116}" type="pres">
      <dgm:prSet presAssocID="{5BA03DB2-9D0C-4D44-B8BF-45A2FFBB11C3}" presName="composite" presStyleCnt="0"/>
      <dgm:spPr/>
    </dgm:pt>
    <dgm:pt modelId="{C3159D68-62F0-41B3-BCA6-0D2E45879581}" type="pres">
      <dgm:prSet presAssocID="{5BA03DB2-9D0C-4D44-B8BF-45A2FFBB11C3}" presName="imgShp" presStyleLbl="fgImgPlace1" presStyleIdx="0" presStyleCnt="1" custScaleX="81026" custScaleY="81819" custLinFactNeighborX="-16293" custLinFactNeighborY="-4028"/>
      <dgm:spPr/>
    </dgm:pt>
    <dgm:pt modelId="{76BC3FD5-C55F-4179-88FD-A1BA40F463B0}" type="pres">
      <dgm:prSet presAssocID="{5BA03DB2-9D0C-4D44-B8BF-45A2FFBB11C3}" presName="txShp" presStyleLbl="node1" presStyleIdx="0" presStyleCnt="1" custScaleX="120624" custScaleY="133817" custLinFactNeighborX="-7394" custLinFactNeighborY="-1891">
        <dgm:presLayoutVars>
          <dgm:bulletEnabled val="1"/>
        </dgm:presLayoutVars>
      </dgm:prSet>
      <dgm:spPr/>
    </dgm:pt>
  </dgm:ptLst>
  <dgm:cxnLst>
    <dgm:cxn modelId="{302B9AD9-9BA4-4FC9-BC54-5E58A17A8B38}" type="presOf" srcId="{5BA03DB2-9D0C-4D44-B8BF-45A2FFBB11C3}" destId="{76BC3FD5-C55F-4179-88FD-A1BA40F463B0}" srcOrd="0" destOrd="0" presId="urn:microsoft.com/office/officeart/2005/8/layout/vList3"/>
    <dgm:cxn modelId="{E24F7CE5-C88B-4BF6-B570-AA7A15B72A08}" type="presOf" srcId="{CF2353FE-6944-40FA-B22A-8B08C3E1B095}" destId="{9F48257F-44AA-4198-981E-4BA40E336652}" srcOrd="0" destOrd="0" presId="urn:microsoft.com/office/officeart/2005/8/layout/vList3"/>
    <dgm:cxn modelId="{9820E8F8-7E66-49D1-97A3-08F1392511A0}" srcId="{CF2353FE-6944-40FA-B22A-8B08C3E1B095}" destId="{5BA03DB2-9D0C-4D44-B8BF-45A2FFBB11C3}" srcOrd="0" destOrd="0" parTransId="{9B711123-D0B4-43F1-9EE4-E646B009B62B}" sibTransId="{47A31DB6-4D9C-4DD3-BA2A-D839A706D449}"/>
    <dgm:cxn modelId="{81F23CF8-5154-4552-B045-BC2801EA047A}" type="presParOf" srcId="{9F48257F-44AA-4198-981E-4BA40E336652}" destId="{3073A2C8-31E5-4A62-BC87-28E9DA22B116}" srcOrd="0" destOrd="0" presId="urn:microsoft.com/office/officeart/2005/8/layout/vList3"/>
    <dgm:cxn modelId="{E9EF05D6-6EE9-4F11-B800-0184A5397501}" type="presParOf" srcId="{3073A2C8-31E5-4A62-BC87-28E9DA22B116}" destId="{C3159D68-62F0-41B3-BCA6-0D2E45879581}" srcOrd="0" destOrd="0" presId="urn:microsoft.com/office/officeart/2005/8/layout/vList3"/>
    <dgm:cxn modelId="{BBFEC6EB-7CEB-462A-9A39-8A02C47F34BF}" type="presParOf" srcId="{3073A2C8-31E5-4A62-BC87-28E9DA22B116}" destId="{76BC3FD5-C55F-4179-88FD-A1BA40F463B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2353FE-6944-40FA-B22A-8B08C3E1B095}" type="doc">
      <dgm:prSet loTypeId="urn:microsoft.com/office/officeart/2005/8/layout/target3" loCatId="list" qsTypeId="urn:microsoft.com/office/officeart/2005/8/quickstyle/simple1" qsCatId="simple" csTypeId="urn:microsoft.com/office/officeart/2005/8/colors/accent3_5" csCatId="accent3" phldr="1"/>
      <dgm:spPr/>
      <dgm:t>
        <a:bodyPr/>
        <a:lstStyle/>
        <a:p>
          <a:endParaRPr lang="es-PE"/>
        </a:p>
      </dgm:t>
    </dgm:pt>
    <dgm:pt modelId="{D8A51EF1-AC24-4BBD-A7EE-79BAB0584E99}">
      <dgm:prSet custT="1"/>
      <dgm:spPr/>
      <dgm:t>
        <a:bodyPr/>
        <a:lstStyle/>
        <a:p>
          <a:pPr algn="just"/>
          <a:r>
            <a:rPr lang="es-ES" sz="1600" b="1" u="none" dirty="0">
              <a:latin typeface="+mn-lt"/>
            </a:rPr>
            <a:t>b) </a:t>
          </a:r>
          <a:r>
            <a:rPr lang="es-ES" sz="1600" b="1" u="none" dirty="0">
              <a:uFillTx/>
              <a:latin typeface="+mn-lt"/>
            </a:rPr>
            <a:t>La sociedad en general</a:t>
          </a:r>
          <a:endParaRPr lang="es-PE" sz="1600" b="1" u="none" dirty="0">
            <a:latin typeface="+mn-lt"/>
          </a:endParaRPr>
        </a:p>
        <a:p>
          <a:pPr algn="just"/>
          <a:r>
            <a:rPr lang="es-ES" sz="1600" dirty="0">
              <a:latin typeface="+mn-lt"/>
            </a:rPr>
            <a:t>-Garantiza una mayor participación de la Mujer en la vida política.</a:t>
          </a:r>
        </a:p>
        <a:p>
          <a:pPr algn="just"/>
          <a:r>
            <a:rPr lang="es-ES" sz="1600" dirty="0">
              <a:latin typeface="+mn-lt"/>
            </a:rPr>
            <a:t>-Fortalece su participación en democracia y el derecho a elegir y a ser elegida por voto popular.</a:t>
          </a:r>
        </a:p>
        <a:p>
          <a:pPr algn="just"/>
          <a:r>
            <a:rPr lang="es-ES" sz="1600" dirty="0">
              <a:latin typeface="+mn-lt"/>
            </a:rPr>
            <a:t>-Permite a más mujeres ascender a cargos públicos a través del fortalecimiento de la autoestima y el empoderamiento de la mujer. </a:t>
          </a:r>
          <a:endParaRPr lang="es-PE" sz="1600" dirty="0">
            <a:latin typeface="+mn-lt"/>
          </a:endParaRPr>
        </a:p>
        <a:p>
          <a:pPr algn="just"/>
          <a:r>
            <a:rPr lang="es-ES" sz="1600" dirty="0">
              <a:latin typeface="+mn-lt"/>
            </a:rPr>
            <a:t>-Reducción de la pobreza.</a:t>
          </a:r>
          <a:endParaRPr lang="es-PE" sz="1600" dirty="0">
            <a:latin typeface="+mn-lt"/>
          </a:endParaRPr>
        </a:p>
      </dgm:t>
    </dgm:pt>
    <dgm:pt modelId="{0D035BDA-8066-4EBE-A487-D16A37E6357F}" type="parTrans" cxnId="{A79204DC-1D34-4B6F-A93C-4B064E128B21}">
      <dgm:prSet/>
      <dgm:spPr/>
      <dgm:t>
        <a:bodyPr/>
        <a:lstStyle/>
        <a:p>
          <a:endParaRPr lang="es-PE"/>
        </a:p>
      </dgm:t>
    </dgm:pt>
    <dgm:pt modelId="{D89B7D70-F741-4A01-B122-A83260C8E02A}" type="sibTrans" cxnId="{A79204DC-1D34-4B6F-A93C-4B064E128B21}">
      <dgm:prSet/>
      <dgm:spPr/>
      <dgm:t>
        <a:bodyPr/>
        <a:lstStyle/>
        <a:p>
          <a:endParaRPr lang="es-PE"/>
        </a:p>
      </dgm:t>
    </dgm:pt>
    <dgm:pt modelId="{A3ABB6AD-9378-40CE-9A65-0FB8528BEF29}">
      <dgm:prSet custT="1"/>
      <dgm:spPr/>
      <dgm:t>
        <a:bodyPr/>
        <a:lstStyle/>
        <a:p>
          <a:pPr algn="just"/>
          <a:endParaRPr lang="es-ES" sz="1600" b="1" u="none" dirty="0"/>
        </a:p>
        <a:p>
          <a:pPr algn="just"/>
          <a:r>
            <a:rPr lang="es-ES" sz="1600" b="1" u="none" dirty="0"/>
            <a:t>a) Niñas y Adolescentes mujeres</a:t>
          </a:r>
          <a:endParaRPr lang="es-PE" sz="1600" b="1" u="none" dirty="0"/>
        </a:p>
        <a:p>
          <a:pPr algn="just"/>
          <a:r>
            <a:rPr lang="es-ES" sz="1600" dirty="0"/>
            <a:t>-Permite el empoderamiento en la niña y la adolescente, enfrentar los retos y desafíos de este mundo globalizado.</a:t>
          </a:r>
          <a:endParaRPr lang="es-PE" sz="1600" dirty="0"/>
        </a:p>
        <a:p>
          <a:pPr algn="just"/>
          <a:r>
            <a:rPr lang="es-ES" sz="1600" dirty="0"/>
            <a:t>-Mejorar la calidad de vida de este colectivo, puesto que, el desarrollo de sus aptitudes y habilidades desde el ámbito educativo, le permite participar en igualdad de condiciones.</a:t>
          </a:r>
          <a:endParaRPr lang="es-PE" sz="1600" dirty="0"/>
        </a:p>
        <a:p>
          <a:pPr algn="just"/>
          <a:r>
            <a:rPr lang="es-ES" sz="1600" dirty="0"/>
            <a:t>-Ampliar su visión de una vida futura sin violencia en la medida que se la prepara a temprana edad para ser valiente y no una persona sumisa ante situaciones adversas y violentas.</a:t>
          </a:r>
          <a:endParaRPr lang="es-PE" sz="1600" dirty="0"/>
        </a:p>
        <a:p>
          <a:pPr algn="just"/>
          <a:r>
            <a:rPr lang="es-ES" sz="1600" dirty="0"/>
            <a:t>-Permite el desarrollo de capacidades para el liderazgo de las niñas y adolescentes.</a:t>
          </a:r>
          <a:endParaRPr lang="es-PE" sz="1600" dirty="0"/>
        </a:p>
        <a:p>
          <a:pPr algn="just"/>
          <a:r>
            <a:rPr lang="es-ES" sz="1600" dirty="0"/>
            <a:t>-Garantiza la erradicación de los estereotipos que se van adquiriendo desde la niñez.</a:t>
          </a:r>
          <a:endParaRPr lang="es-PE" sz="1600" dirty="0"/>
        </a:p>
        <a:p>
          <a:pPr algn="just"/>
          <a:r>
            <a:rPr lang="es-ES" sz="1600" dirty="0"/>
            <a:t>-Promueve una vida libre de violencia en la medida que se la forma en valores y prepara para ser una líder.</a:t>
          </a:r>
          <a:endParaRPr lang="es-PE" sz="1600" dirty="0"/>
        </a:p>
      </dgm:t>
    </dgm:pt>
    <dgm:pt modelId="{B275F429-E4FB-453C-B22D-E425E792D6B3}" type="parTrans" cxnId="{0C557C93-8084-4533-8159-78301CD8C4F0}">
      <dgm:prSet/>
      <dgm:spPr/>
      <dgm:t>
        <a:bodyPr/>
        <a:lstStyle/>
        <a:p>
          <a:endParaRPr lang="es-PE"/>
        </a:p>
      </dgm:t>
    </dgm:pt>
    <dgm:pt modelId="{08427E2A-04BE-4DF4-B12E-C344D59439D7}" type="sibTrans" cxnId="{0C557C93-8084-4533-8159-78301CD8C4F0}">
      <dgm:prSet/>
      <dgm:spPr/>
      <dgm:t>
        <a:bodyPr/>
        <a:lstStyle/>
        <a:p>
          <a:endParaRPr lang="es-PE"/>
        </a:p>
      </dgm:t>
    </dgm:pt>
    <dgm:pt modelId="{D510F957-1CA2-4F35-AA7F-4CC642720C2F}" type="pres">
      <dgm:prSet presAssocID="{CF2353FE-6944-40FA-B22A-8B08C3E1B095}" presName="Name0" presStyleCnt="0">
        <dgm:presLayoutVars>
          <dgm:chMax val="7"/>
          <dgm:dir/>
          <dgm:animLvl val="lvl"/>
          <dgm:resizeHandles val="exact"/>
        </dgm:presLayoutVars>
      </dgm:prSet>
      <dgm:spPr/>
    </dgm:pt>
    <dgm:pt modelId="{FC51E4E0-238D-4B1E-832F-7FF8CBD94EDA}" type="pres">
      <dgm:prSet presAssocID="{A3ABB6AD-9378-40CE-9A65-0FB8528BEF29}" presName="circle1" presStyleLbl="node1" presStyleIdx="0" presStyleCnt="2"/>
      <dgm:spPr>
        <a:noFill/>
      </dgm:spPr>
    </dgm:pt>
    <dgm:pt modelId="{EB8EBD5B-4E08-4042-9032-785F5418FFE1}" type="pres">
      <dgm:prSet presAssocID="{A3ABB6AD-9378-40CE-9A65-0FB8528BEF29}" presName="space" presStyleCnt="0"/>
      <dgm:spPr/>
    </dgm:pt>
    <dgm:pt modelId="{85EBE3D5-CFB3-4B11-8540-DEDD9EB97945}" type="pres">
      <dgm:prSet presAssocID="{A3ABB6AD-9378-40CE-9A65-0FB8528BEF29}" presName="rect1" presStyleLbl="alignAcc1" presStyleIdx="0" presStyleCnt="2"/>
      <dgm:spPr/>
    </dgm:pt>
    <dgm:pt modelId="{5890E14C-311D-4AB6-B2C0-CA4AD5B53AA2}" type="pres">
      <dgm:prSet presAssocID="{D8A51EF1-AC24-4BBD-A7EE-79BAB0584E99}" presName="vertSpace2" presStyleLbl="node1" presStyleIdx="0" presStyleCnt="2"/>
      <dgm:spPr/>
    </dgm:pt>
    <dgm:pt modelId="{4E3F6EF6-F74D-42C8-8197-6796FD6C0781}" type="pres">
      <dgm:prSet presAssocID="{D8A51EF1-AC24-4BBD-A7EE-79BAB0584E99}" presName="circle2" presStyleLbl="node1" presStyleIdx="1" presStyleCnt="2"/>
      <dgm:spPr>
        <a:solidFill>
          <a:schemeClr val="accent3">
            <a:lumMod val="60000"/>
            <a:lumOff val="40000"/>
            <a:alpha val="50000"/>
          </a:schemeClr>
        </a:solidFill>
      </dgm:spPr>
    </dgm:pt>
    <dgm:pt modelId="{4A6E70EB-F30E-46C6-B55B-E3519FACBD21}" type="pres">
      <dgm:prSet presAssocID="{D8A51EF1-AC24-4BBD-A7EE-79BAB0584E99}" presName="rect2" presStyleLbl="alignAcc1" presStyleIdx="1" presStyleCnt="2" custScaleY="77593"/>
      <dgm:spPr/>
    </dgm:pt>
    <dgm:pt modelId="{65453D38-8FFA-44F1-89D8-8D83F7984073}" type="pres">
      <dgm:prSet presAssocID="{A3ABB6AD-9378-40CE-9A65-0FB8528BEF29}" presName="rect1ParTxNoCh" presStyleLbl="alignAcc1" presStyleIdx="1" presStyleCnt="2">
        <dgm:presLayoutVars>
          <dgm:chMax val="1"/>
          <dgm:bulletEnabled val="1"/>
        </dgm:presLayoutVars>
      </dgm:prSet>
      <dgm:spPr/>
    </dgm:pt>
    <dgm:pt modelId="{4A4BDAF0-2682-497C-AD57-7AF2760F42FF}" type="pres">
      <dgm:prSet presAssocID="{D8A51EF1-AC24-4BBD-A7EE-79BAB0584E99}" presName="rect2ParTxNoCh" presStyleLbl="alignAcc1" presStyleIdx="1" presStyleCnt="2">
        <dgm:presLayoutVars>
          <dgm:chMax val="1"/>
          <dgm:bulletEnabled val="1"/>
        </dgm:presLayoutVars>
      </dgm:prSet>
      <dgm:spPr/>
    </dgm:pt>
  </dgm:ptLst>
  <dgm:cxnLst>
    <dgm:cxn modelId="{89FAA737-74C9-460A-9176-0AA8DF36BFF2}" type="presOf" srcId="{CF2353FE-6944-40FA-B22A-8B08C3E1B095}" destId="{D510F957-1CA2-4F35-AA7F-4CC642720C2F}" srcOrd="0" destOrd="0" presId="urn:microsoft.com/office/officeart/2005/8/layout/target3"/>
    <dgm:cxn modelId="{F77BA239-5907-42B4-A6CD-0B169869282E}" type="presOf" srcId="{A3ABB6AD-9378-40CE-9A65-0FB8528BEF29}" destId="{65453D38-8FFA-44F1-89D8-8D83F7984073}" srcOrd="1" destOrd="0" presId="urn:microsoft.com/office/officeart/2005/8/layout/target3"/>
    <dgm:cxn modelId="{B2C55742-AF71-440B-A622-F29F72664E79}" type="presOf" srcId="{D8A51EF1-AC24-4BBD-A7EE-79BAB0584E99}" destId="{4A6E70EB-F30E-46C6-B55B-E3519FACBD21}" srcOrd="0" destOrd="0" presId="urn:microsoft.com/office/officeart/2005/8/layout/target3"/>
    <dgm:cxn modelId="{5CAFAF80-4EE6-4A74-8B2E-CB4B0D958131}" type="presOf" srcId="{D8A51EF1-AC24-4BBD-A7EE-79BAB0584E99}" destId="{4A4BDAF0-2682-497C-AD57-7AF2760F42FF}" srcOrd="1" destOrd="0" presId="urn:microsoft.com/office/officeart/2005/8/layout/target3"/>
    <dgm:cxn modelId="{0C557C93-8084-4533-8159-78301CD8C4F0}" srcId="{CF2353FE-6944-40FA-B22A-8B08C3E1B095}" destId="{A3ABB6AD-9378-40CE-9A65-0FB8528BEF29}" srcOrd="0" destOrd="0" parTransId="{B275F429-E4FB-453C-B22D-E425E792D6B3}" sibTransId="{08427E2A-04BE-4DF4-B12E-C344D59439D7}"/>
    <dgm:cxn modelId="{A79204DC-1D34-4B6F-A93C-4B064E128B21}" srcId="{CF2353FE-6944-40FA-B22A-8B08C3E1B095}" destId="{D8A51EF1-AC24-4BBD-A7EE-79BAB0584E99}" srcOrd="1" destOrd="0" parTransId="{0D035BDA-8066-4EBE-A487-D16A37E6357F}" sibTransId="{D89B7D70-F741-4A01-B122-A83260C8E02A}"/>
    <dgm:cxn modelId="{090821E2-C1D8-49E7-BEE0-2A6F420E9437}" type="presOf" srcId="{A3ABB6AD-9378-40CE-9A65-0FB8528BEF29}" destId="{85EBE3D5-CFB3-4B11-8540-DEDD9EB97945}" srcOrd="0" destOrd="0" presId="urn:microsoft.com/office/officeart/2005/8/layout/target3"/>
    <dgm:cxn modelId="{70217F56-9ECF-4831-876D-BB965F8536C5}" type="presParOf" srcId="{D510F957-1CA2-4F35-AA7F-4CC642720C2F}" destId="{FC51E4E0-238D-4B1E-832F-7FF8CBD94EDA}" srcOrd="0" destOrd="0" presId="urn:microsoft.com/office/officeart/2005/8/layout/target3"/>
    <dgm:cxn modelId="{6699D12B-DE9B-4975-8316-AC84958C7376}" type="presParOf" srcId="{D510F957-1CA2-4F35-AA7F-4CC642720C2F}" destId="{EB8EBD5B-4E08-4042-9032-785F5418FFE1}" srcOrd="1" destOrd="0" presId="urn:microsoft.com/office/officeart/2005/8/layout/target3"/>
    <dgm:cxn modelId="{E71C7DEB-D9C4-49D3-9B2F-DC5D0E1FBF88}" type="presParOf" srcId="{D510F957-1CA2-4F35-AA7F-4CC642720C2F}" destId="{85EBE3D5-CFB3-4B11-8540-DEDD9EB97945}" srcOrd="2" destOrd="0" presId="urn:microsoft.com/office/officeart/2005/8/layout/target3"/>
    <dgm:cxn modelId="{3FE82672-71CC-48C7-AAB7-3F9A38F5AFA9}" type="presParOf" srcId="{D510F957-1CA2-4F35-AA7F-4CC642720C2F}" destId="{5890E14C-311D-4AB6-B2C0-CA4AD5B53AA2}" srcOrd="3" destOrd="0" presId="urn:microsoft.com/office/officeart/2005/8/layout/target3"/>
    <dgm:cxn modelId="{7030B159-2F97-4730-A602-91DACE63401C}" type="presParOf" srcId="{D510F957-1CA2-4F35-AA7F-4CC642720C2F}" destId="{4E3F6EF6-F74D-42C8-8197-6796FD6C0781}" srcOrd="4" destOrd="0" presId="urn:microsoft.com/office/officeart/2005/8/layout/target3"/>
    <dgm:cxn modelId="{4425D135-FFCA-4BA5-AA35-F04749726AB2}" type="presParOf" srcId="{D510F957-1CA2-4F35-AA7F-4CC642720C2F}" destId="{4A6E70EB-F30E-46C6-B55B-E3519FACBD21}" srcOrd="5" destOrd="0" presId="urn:microsoft.com/office/officeart/2005/8/layout/target3"/>
    <dgm:cxn modelId="{D3610DF8-4937-44FB-BDBA-9CA1A1AD4551}" type="presParOf" srcId="{D510F957-1CA2-4F35-AA7F-4CC642720C2F}" destId="{65453D38-8FFA-44F1-89D8-8D83F7984073}" srcOrd="6" destOrd="0" presId="urn:microsoft.com/office/officeart/2005/8/layout/target3"/>
    <dgm:cxn modelId="{3EE05EAF-927F-4B72-8F7B-DBBA516F1CBD}" type="presParOf" srcId="{D510F957-1CA2-4F35-AA7F-4CC642720C2F}" destId="{4A4BDAF0-2682-497C-AD57-7AF2760F42F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4741D-4561-4FF4-ACBA-AFF0A1ADAFBB}">
      <dsp:nvSpPr>
        <dsp:cNvPr id="0" name=""/>
        <dsp:cNvSpPr/>
      </dsp:nvSpPr>
      <dsp:spPr>
        <a:xfrm>
          <a:off x="3768797" y="4337242"/>
          <a:ext cx="192730" cy="192730"/>
        </a:xfrm>
        <a:prstGeom prst="ellipse">
          <a:avLst/>
        </a:prstGeom>
        <a:solidFill>
          <a:schemeClr val="accent3">
            <a:alpha val="9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4A2E6-5194-49E8-9F5A-D3C6018C81EE}">
      <dsp:nvSpPr>
        <dsp:cNvPr id="0" name=""/>
        <dsp:cNvSpPr/>
      </dsp:nvSpPr>
      <dsp:spPr>
        <a:xfrm>
          <a:off x="3421854" y="4543789"/>
          <a:ext cx="192730" cy="192730"/>
        </a:xfrm>
        <a:prstGeom prst="ellipse">
          <a:avLst/>
        </a:prstGeom>
        <a:solidFill>
          <a:schemeClr val="accent3">
            <a:alpha val="90000"/>
            <a:hueOff val="0"/>
            <a:satOff val="0"/>
            <a:lumOff val="0"/>
            <a:alphaOff val="-3636"/>
          </a:schemeClr>
        </a:solidFill>
        <a:ln w="12700" cap="flat" cmpd="sng" algn="ctr">
          <a:solidFill>
            <a:schemeClr val="accent3">
              <a:alpha val="90000"/>
              <a:hueOff val="0"/>
              <a:satOff val="0"/>
              <a:lumOff val="0"/>
              <a:alphaOff val="-3636"/>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ACF055-B1EC-457F-BC14-AAC462262335}">
      <dsp:nvSpPr>
        <dsp:cNvPr id="0" name=""/>
        <dsp:cNvSpPr/>
      </dsp:nvSpPr>
      <dsp:spPr>
        <a:xfrm>
          <a:off x="2517110" y="5382104"/>
          <a:ext cx="192730" cy="192730"/>
        </a:xfrm>
        <a:prstGeom prst="ellipse">
          <a:avLst/>
        </a:prstGeom>
        <a:solidFill>
          <a:schemeClr val="accent3">
            <a:alpha val="90000"/>
            <a:hueOff val="0"/>
            <a:satOff val="0"/>
            <a:lumOff val="0"/>
            <a:alphaOff val="-7273"/>
          </a:schemeClr>
        </a:solidFill>
        <a:ln w="12700" cap="flat" cmpd="sng" algn="ctr">
          <a:solidFill>
            <a:schemeClr val="accent3">
              <a:alpha val="90000"/>
              <a:hueOff val="0"/>
              <a:satOff val="0"/>
              <a:lumOff val="0"/>
              <a:alphaOff val="-727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F09F06-3D6A-408C-8B41-93FA2790F7C0}">
      <dsp:nvSpPr>
        <dsp:cNvPr id="0" name=""/>
        <dsp:cNvSpPr/>
      </dsp:nvSpPr>
      <dsp:spPr>
        <a:xfrm>
          <a:off x="5001193" y="3046902"/>
          <a:ext cx="192730" cy="192730"/>
        </a:xfrm>
        <a:prstGeom prst="ellipse">
          <a:avLst/>
        </a:prstGeom>
        <a:solidFill>
          <a:schemeClr val="accent3">
            <a:alpha val="90000"/>
            <a:hueOff val="0"/>
            <a:satOff val="0"/>
            <a:lumOff val="0"/>
            <a:alphaOff val="-10909"/>
          </a:schemeClr>
        </a:solidFill>
        <a:ln w="12700" cap="flat" cmpd="sng" algn="ctr">
          <a:solidFill>
            <a:schemeClr val="accent3">
              <a:alpha val="90000"/>
              <a:hueOff val="0"/>
              <a:satOff val="0"/>
              <a:lumOff val="0"/>
              <a:alphaOff val="-10909"/>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3F7AE0-AD07-4803-ABB7-072CF0F63910}">
      <dsp:nvSpPr>
        <dsp:cNvPr id="0" name=""/>
        <dsp:cNvSpPr/>
      </dsp:nvSpPr>
      <dsp:spPr>
        <a:xfrm>
          <a:off x="4856050" y="3402451"/>
          <a:ext cx="192730" cy="192730"/>
        </a:xfrm>
        <a:prstGeom prst="ellipse">
          <a:avLst/>
        </a:prstGeom>
        <a:solidFill>
          <a:schemeClr val="accent3">
            <a:alpha val="90000"/>
            <a:hueOff val="0"/>
            <a:satOff val="0"/>
            <a:lumOff val="0"/>
            <a:alphaOff val="-14545"/>
          </a:schemeClr>
        </a:solidFill>
        <a:ln w="12700" cap="flat" cmpd="sng" algn="ctr">
          <a:solidFill>
            <a:schemeClr val="accent3">
              <a:alpha val="90000"/>
              <a:hueOff val="0"/>
              <a:satOff val="0"/>
              <a:lumOff val="0"/>
              <a:alphaOff val="-14545"/>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E4C8B8-C8A5-4975-BAD6-039AF0F21B3E}">
      <dsp:nvSpPr>
        <dsp:cNvPr id="0" name=""/>
        <dsp:cNvSpPr/>
      </dsp:nvSpPr>
      <dsp:spPr>
        <a:xfrm>
          <a:off x="458474" y="6677940"/>
          <a:ext cx="192730" cy="192730"/>
        </a:xfrm>
        <a:prstGeom prst="ellipse">
          <a:avLst/>
        </a:prstGeom>
        <a:solidFill>
          <a:schemeClr val="accent3">
            <a:alpha val="90000"/>
            <a:hueOff val="0"/>
            <a:satOff val="0"/>
            <a:lumOff val="0"/>
            <a:alphaOff val="-18182"/>
          </a:schemeClr>
        </a:solidFill>
        <a:ln w="12700" cap="flat" cmpd="sng" algn="ctr">
          <a:solidFill>
            <a:schemeClr val="accent3">
              <a:alpha val="90000"/>
              <a:hueOff val="0"/>
              <a:satOff val="0"/>
              <a:lumOff val="0"/>
              <a:alphaOff val="-18182"/>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A0E5D7-DD73-444A-A391-27B642CB4821}">
      <dsp:nvSpPr>
        <dsp:cNvPr id="0" name=""/>
        <dsp:cNvSpPr/>
      </dsp:nvSpPr>
      <dsp:spPr>
        <a:xfrm>
          <a:off x="372056" y="6138924"/>
          <a:ext cx="192730" cy="192730"/>
        </a:xfrm>
        <a:prstGeom prst="ellipse">
          <a:avLst/>
        </a:prstGeom>
        <a:solidFill>
          <a:schemeClr val="accent3">
            <a:alpha val="90000"/>
            <a:hueOff val="0"/>
            <a:satOff val="0"/>
            <a:lumOff val="0"/>
            <a:alphaOff val="-21818"/>
          </a:schemeClr>
        </a:solidFill>
        <a:ln w="12700" cap="flat" cmpd="sng" algn="ctr">
          <a:solidFill>
            <a:schemeClr val="accent3">
              <a:alpha val="90000"/>
              <a:hueOff val="0"/>
              <a:satOff val="0"/>
              <a:lumOff val="0"/>
              <a:alphaOff val="-21818"/>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A2AD65-EBF9-4B17-9234-9FF145720137}">
      <dsp:nvSpPr>
        <dsp:cNvPr id="0" name=""/>
        <dsp:cNvSpPr/>
      </dsp:nvSpPr>
      <dsp:spPr>
        <a:xfrm>
          <a:off x="862563" y="6826794"/>
          <a:ext cx="192730" cy="192730"/>
        </a:xfrm>
        <a:prstGeom prst="ellipse">
          <a:avLst/>
        </a:prstGeom>
        <a:solidFill>
          <a:schemeClr val="accent3">
            <a:alpha val="90000"/>
            <a:hueOff val="0"/>
            <a:satOff val="0"/>
            <a:lumOff val="0"/>
            <a:alphaOff val="-25455"/>
          </a:schemeClr>
        </a:solidFill>
        <a:ln w="12700" cap="flat" cmpd="sng" algn="ctr">
          <a:solidFill>
            <a:schemeClr val="accent3">
              <a:alpha val="90000"/>
              <a:hueOff val="0"/>
              <a:satOff val="0"/>
              <a:lumOff val="0"/>
              <a:alphaOff val="-25455"/>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1297E2-D577-4502-BCBA-43BFC23F77AC}">
      <dsp:nvSpPr>
        <dsp:cNvPr id="0" name=""/>
        <dsp:cNvSpPr/>
      </dsp:nvSpPr>
      <dsp:spPr>
        <a:xfrm>
          <a:off x="652762" y="5851366"/>
          <a:ext cx="192730" cy="192730"/>
        </a:xfrm>
        <a:prstGeom prst="ellipse">
          <a:avLst/>
        </a:prstGeom>
        <a:solidFill>
          <a:schemeClr val="accent3">
            <a:alpha val="90000"/>
            <a:hueOff val="0"/>
            <a:satOff val="0"/>
            <a:lumOff val="0"/>
            <a:alphaOff val="-29091"/>
          </a:schemeClr>
        </a:solidFill>
        <a:ln w="12700" cap="flat" cmpd="sng" algn="ctr">
          <a:solidFill>
            <a:schemeClr val="accent3">
              <a:alpha val="90000"/>
              <a:hueOff val="0"/>
              <a:satOff val="0"/>
              <a:lumOff val="0"/>
              <a:alphaOff val="-29091"/>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E3ACA-AD38-4F6D-804E-833F2EE4F4C8}">
      <dsp:nvSpPr>
        <dsp:cNvPr id="0" name=""/>
        <dsp:cNvSpPr/>
      </dsp:nvSpPr>
      <dsp:spPr>
        <a:xfrm>
          <a:off x="1094994" y="6150481"/>
          <a:ext cx="192730" cy="192730"/>
        </a:xfrm>
        <a:prstGeom prst="ellipse">
          <a:avLst/>
        </a:prstGeom>
        <a:solidFill>
          <a:schemeClr val="accent3">
            <a:alpha val="90000"/>
            <a:hueOff val="0"/>
            <a:satOff val="0"/>
            <a:lumOff val="0"/>
            <a:alphaOff val="-32727"/>
          </a:schemeClr>
        </a:solidFill>
        <a:ln w="12700" cap="flat" cmpd="sng" algn="ctr">
          <a:solidFill>
            <a:schemeClr val="accent3">
              <a:alpha val="90000"/>
              <a:hueOff val="0"/>
              <a:satOff val="0"/>
              <a:lumOff val="0"/>
              <a:alphaOff val="-3272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3165A-5162-4B65-901E-AED77B3B2FC7}">
      <dsp:nvSpPr>
        <dsp:cNvPr id="0" name=""/>
        <dsp:cNvSpPr/>
      </dsp:nvSpPr>
      <dsp:spPr>
        <a:xfrm>
          <a:off x="1450935" y="6023089"/>
          <a:ext cx="192730" cy="192730"/>
        </a:xfrm>
        <a:prstGeom prst="ellipse">
          <a:avLst/>
        </a:prstGeom>
        <a:solidFill>
          <a:schemeClr val="accent3">
            <a:alpha val="90000"/>
            <a:hueOff val="0"/>
            <a:satOff val="0"/>
            <a:lumOff val="0"/>
            <a:alphaOff val="-36364"/>
          </a:schemeClr>
        </a:solidFill>
        <a:ln w="12700" cap="flat" cmpd="sng" algn="ctr">
          <a:solidFill>
            <a:schemeClr val="accent3">
              <a:alpha val="90000"/>
              <a:hueOff val="0"/>
              <a:satOff val="0"/>
              <a:lumOff val="0"/>
              <a:alphaOff val="-36364"/>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4E17C-983E-4E94-9760-FAF88E58F14F}">
      <dsp:nvSpPr>
        <dsp:cNvPr id="0" name=""/>
        <dsp:cNvSpPr/>
      </dsp:nvSpPr>
      <dsp:spPr>
        <a:xfrm>
          <a:off x="5284178" y="2196098"/>
          <a:ext cx="192730" cy="192730"/>
        </a:xfrm>
        <a:prstGeom prst="ellipse">
          <a:avLst/>
        </a:prstGeom>
        <a:solidFill>
          <a:schemeClr val="accent3">
            <a:alpha val="90000"/>
            <a:hueOff val="0"/>
            <a:satOff val="0"/>
            <a:lumOff val="0"/>
            <a:alphaOff val="-40000"/>
          </a:schemeClr>
        </a:solidFill>
        <a:ln w="12700" cap="flat" cmpd="sng" algn="ctr">
          <a:solidFill>
            <a:schemeClr val="accent3">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E6866-2C42-4E74-A5AC-C2B43FFB2C41}">
      <dsp:nvSpPr>
        <dsp:cNvPr id="0" name=""/>
        <dsp:cNvSpPr/>
      </dsp:nvSpPr>
      <dsp:spPr>
        <a:xfrm>
          <a:off x="3646642" y="918833"/>
          <a:ext cx="8437984" cy="1219542"/>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910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b="1" kern="1200" dirty="0">
              <a:solidFill>
                <a:schemeClr val="tx1"/>
              </a:solidFill>
              <a:effectLst>
                <a:outerShdw blurRad="38100" dist="38100" dir="2700000" algn="tl">
                  <a:srgbClr val="000000">
                    <a:alpha val="43137"/>
                  </a:srgbClr>
                </a:outerShdw>
              </a:effectLst>
            </a:rPr>
            <a:t>Artículo 1. Implementación de talleres escolares formativos de liderazgo </a:t>
          </a:r>
        </a:p>
        <a:p>
          <a:pPr marL="0" lvl="0" indent="0" algn="just" defTabSz="711200">
            <a:lnSpc>
              <a:spcPct val="90000"/>
            </a:lnSpc>
            <a:spcBef>
              <a:spcPct val="0"/>
            </a:spcBef>
            <a:spcAft>
              <a:spcPct val="35000"/>
            </a:spcAft>
            <a:buNone/>
          </a:pPr>
          <a:r>
            <a:rPr lang="es-MX" sz="1600" b="1" kern="1200" dirty="0">
              <a:solidFill>
                <a:schemeClr val="tx1"/>
              </a:solidFill>
            </a:rPr>
            <a:t>Se establece la implementación de talleres escolares formativos de liderazgo en las instituciones educativas públicas y privadas en todas las modalidades y en los tres niveles de la educación básica, priorizando su promoción en niñas y adolescentes para cerrar las brechas de desigualdad de género.</a:t>
          </a:r>
          <a:endParaRPr lang="es-PE" sz="1600" b="1" kern="1200" dirty="0">
            <a:solidFill>
              <a:schemeClr val="tx1"/>
            </a:solidFill>
          </a:endParaRPr>
        </a:p>
      </dsp:txBody>
      <dsp:txXfrm>
        <a:off x="3706175" y="978366"/>
        <a:ext cx="8318918" cy="1100476"/>
      </dsp:txXfrm>
    </dsp:sp>
    <dsp:sp modelId="{22A8B8E2-6B54-42A2-9665-ED834600DFF5}">
      <dsp:nvSpPr>
        <dsp:cNvPr id="0" name=""/>
        <dsp:cNvSpPr/>
      </dsp:nvSpPr>
      <dsp:spPr>
        <a:xfrm>
          <a:off x="6377556" y="5868039"/>
          <a:ext cx="2707770" cy="1113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35560" bIns="35560" numCol="1" spcCol="1270" anchor="ctr" anchorCtr="0">
          <a:noAutofit/>
        </a:bodyPr>
        <a:lstStyle/>
        <a:p>
          <a:pPr marL="0" lvl="0" indent="0" algn="ctr" defTabSz="622300">
            <a:lnSpc>
              <a:spcPct val="90000"/>
            </a:lnSpc>
            <a:spcBef>
              <a:spcPct val="0"/>
            </a:spcBef>
            <a:spcAft>
              <a:spcPct val="35000"/>
            </a:spcAft>
            <a:buNone/>
          </a:pPr>
          <a:endParaRPr lang="es-PE" sz="1400" b="1" kern="1200" dirty="0"/>
        </a:p>
      </dsp:txBody>
      <dsp:txXfrm>
        <a:off x="6377556" y="5868039"/>
        <a:ext cx="2707770" cy="1113554"/>
      </dsp:txXfrm>
    </dsp:sp>
    <dsp:sp modelId="{B74D0541-097C-422C-A149-B6C9B10B93BF}">
      <dsp:nvSpPr>
        <dsp:cNvPr id="0" name=""/>
        <dsp:cNvSpPr/>
      </dsp:nvSpPr>
      <dsp:spPr>
        <a:xfrm>
          <a:off x="2612165" y="0"/>
          <a:ext cx="1924926" cy="19252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90217C-9337-4BE5-B36C-568B17CC253D}">
      <dsp:nvSpPr>
        <dsp:cNvPr id="0" name=""/>
        <dsp:cNvSpPr/>
      </dsp:nvSpPr>
      <dsp:spPr>
        <a:xfrm>
          <a:off x="2589189" y="3076123"/>
          <a:ext cx="9495437" cy="1284964"/>
        </a:xfrm>
        <a:prstGeom prst="round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910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b="1" kern="1200">
              <a:solidFill>
                <a:schemeClr val="tx1"/>
              </a:solidFill>
              <a:effectLst>
                <a:outerShdw blurRad="38100" dist="38100" dir="2700000" algn="tl">
                  <a:srgbClr val="000000">
                    <a:alpha val="43137"/>
                  </a:srgbClr>
                </a:outerShdw>
              </a:effectLst>
            </a:rPr>
            <a:t>Artículo 2. Entidades competentes</a:t>
          </a:r>
        </a:p>
        <a:p>
          <a:pPr marL="0" lvl="0" indent="0" algn="just" defTabSz="711200">
            <a:lnSpc>
              <a:spcPct val="90000"/>
            </a:lnSpc>
            <a:spcBef>
              <a:spcPct val="0"/>
            </a:spcBef>
            <a:spcAft>
              <a:spcPct val="35000"/>
            </a:spcAft>
            <a:buNone/>
          </a:pPr>
          <a:r>
            <a:rPr lang="es-MX" sz="1600" b="1" kern="1200">
              <a:solidFill>
                <a:schemeClr val="tx1"/>
              </a:solidFill>
              <a:effectLst/>
            </a:rPr>
            <a:t>El Ministerio de Educación, el Ministerio de la Mujer y Poblaciones Vulnerables en coordinación con los gobiernos regionales, las unidades de gestión educativa local (UGEL) y las asociaciones de padres de familia (Apafa), en el marco de sus funciones y competencias, disponen las acciones pertinentes para el cumplimiento de la presente ley.</a:t>
          </a:r>
          <a:endParaRPr lang="es-PE" sz="1600" b="1" kern="1200" dirty="0">
            <a:solidFill>
              <a:schemeClr val="tx1"/>
            </a:solidFill>
            <a:effectLst/>
          </a:endParaRPr>
        </a:p>
      </dsp:txBody>
      <dsp:txXfrm>
        <a:off x="2651916" y="3138850"/>
        <a:ext cx="9369983" cy="1159510"/>
      </dsp:txXfrm>
    </dsp:sp>
    <dsp:sp modelId="{6218CCD0-4579-481F-941B-9662352D3387}">
      <dsp:nvSpPr>
        <dsp:cNvPr id="0" name=""/>
        <dsp:cNvSpPr/>
      </dsp:nvSpPr>
      <dsp:spPr>
        <a:xfrm>
          <a:off x="8707273" y="4376471"/>
          <a:ext cx="2694301" cy="1113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35560" bIns="35560" numCol="1" spcCol="1270" anchor="ctr" anchorCtr="0">
          <a:noAutofit/>
        </a:bodyPr>
        <a:lstStyle/>
        <a:p>
          <a:pPr marL="0" lvl="0" indent="0" algn="ctr" defTabSz="622300">
            <a:lnSpc>
              <a:spcPct val="90000"/>
            </a:lnSpc>
            <a:spcBef>
              <a:spcPct val="0"/>
            </a:spcBef>
            <a:spcAft>
              <a:spcPct val="35000"/>
            </a:spcAft>
            <a:buNone/>
          </a:pPr>
          <a:endParaRPr lang="es-PE" sz="1400" b="1" kern="1200" dirty="0"/>
        </a:p>
      </dsp:txBody>
      <dsp:txXfrm>
        <a:off x="8707273" y="4376471"/>
        <a:ext cx="2694301" cy="1113554"/>
      </dsp:txXfrm>
    </dsp:sp>
    <dsp:sp modelId="{951EB97D-722D-4E40-B378-89B7EDF0F8E9}">
      <dsp:nvSpPr>
        <dsp:cNvPr id="0" name=""/>
        <dsp:cNvSpPr/>
      </dsp:nvSpPr>
      <dsp:spPr>
        <a:xfrm>
          <a:off x="1590867" y="1876242"/>
          <a:ext cx="1924926" cy="19252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550431-B5D2-444A-823B-EECE4790F5FA}">
      <dsp:nvSpPr>
        <dsp:cNvPr id="0" name=""/>
        <dsp:cNvSpPr/>
      </dsp:nvSpPr>
      <dsp:spPr>
        <a:xfrm>
          <a:off x="1923648" y="5303739"/>
          <a:ext cx="10192141" cy="1390774"/>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9100" tIns="60960" rIns="60960" bIns="60960" numCol="1" spcCol="1270" anchor="ctr" anchorCtr="0">
          <a:noAutofit/>
        </a:bodyPr>
        <a:lstStyle/>
        <a:p>
          <a:pPr marL="0" lvl="0" indent="0" algn="just" defTabSz="711200">
            <a:lnSpc>
              <a:spcPct val="100000"/>
            </a:lnSpc>
            <a:spcBef>
              <a:spcPct val="0"/>
            </a:spcBef>
            <a:spcAft>
              <a:spcPct val="35000"/>
            </a:spcAft>
            <a:buNone/>
          </a:pPr>
          <a:r>
            <a:rPr lang="es-MX" sz="1600" b="1" kern="1200">
              <a:solidFill>
                <a:schemeClr val="tx1"/>
              </a:solidFill>
              <a:effectLst>
                <a:outerShdw blurRad="38100" dist="38100" dir="2700000" algn="tl">
                  <a:srgbClr val="000000">
                    <a:alpha val="43137"/>
                  </a:srgbClr>
                </a:outerShdw>
              </a:effectLst>
            </a:rPr>
            <a:t>Artículo 3. Financiamiento</a:t>
          </a:r>
        </a:p>
        <a:p>
          <a:pPr marL="0" lvl="0" indent="0" algn="just" defTabSz="711200">
            <a:lnSpc>
              <a:spcPct val="100000"/>
            </a:lnSpc>
            <a:spcBef>
              <a:spcPct val="0"/>
            </a:spcBef>
            <a:spcAft>
              <a:spcPct val="35000"/>
            </a:spcAft>
            <a:buNone/>
          </a:pPr>
          <a:r>
            <a:rPr lang="es-MX" sz="1600" b="1" kern="1200">
              <a:solidFill>
                <a:schemeClr val="tx1"/>
              </a:solidFill>
              <a:effectLst/>
            </a:rPr>
            <a:t>La implementación de los talleres escolares formativos de liderazgo se lleva a cabo con los recursos provenientes de las partidas correspondientes de las entidades competentes referidas en el artículo 2, sin irrogar gastos al tesoro público.</a:t>
          </a:r>
          <a:endParaRPr lang="es-PE" sz="1600" b="1" kern="1200" dirty="0">
            <a:solidFill>
              <a:schemeClr val="tx1"/>
            </a:solidFill>
            <a:effectLst/>
          </a:endParaRPr>
        </a:p>
      </dsp:txBody>
      <dsp:txXfrm>
        <a:off x="1991540" y="5371631"/>
        <a:ext cx="10056357" cy="1254990"/>
      </dsp:txXfrm>
    </dsp:sp>
    <dsp:sp modelId="{E136E7EE-60BA-49AC-A41C-95ABEE4C2CA0}">
      <dsp:nvSpPr>
        <dsp:cNvPr id="0" name=""/>
        <dsp:cNvSpPr/>
      </dsp:nvSpPr>
      <dsp:spPr>
        <a:xfrm>
          <a:off x="559427" y="4207944"/>
          <a:ext cx="1924926" cy="192526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5000" r="-4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C3FD5-C55F-4179-88FD-A1BA40F463B0}">
      <dsp:nvSpPr>
        <dsp:cNvPr id="0" name=""/>
        <dsp:cNvSpPr/>
      </dsp:nvSpPr>
      <dsp:spPr>
        <a:xfrm rot="10800000">
          <a:off x="997460" y="616061"/>
          <a:ext cx="9609724" cy="5365217"/>
        </a:xfrm>
        <a:prstGeom prst="homePlate">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8021" tIns="106680" rIns="199136" bIns="106680" numCol="1" spcCol="1270" anchor="ctr" anchorCtr="0">
          <a:noAutofit/>
        </a:bodyPr>
        <a:lstStyle/>
        <a:p>
          <a:pPr marL="0" lvl="0" indent="0" algn="ctr" defTabSz="1244600">
            <a:lnSpc>
              <a:spcPct val="90000"/>
            </a:lnSpc>
            <a:spcBef>
              <a:spcPct val="0"/>
            </a:spcBef>
            <a:spcAft>
              <a:spcPct val="35000"/>
            </a:spcAft>
            <a:buNone/>
          </a:pPr>
          <a:r>
            <a:rPr lang="es-PE" sz="2800" b="1" kern="1200" dirty="0">
              <a:solidFill>
                <a:schemeClr val="tx1"/>
              </a:solidFill>
              <a:effectLst>
                <a:outerShdw blurRad="38100" dist="38100" dir="2700000" algn="tl">
                  <a:srgbClr val="000000">
                    <a:alpha val="43137"/>
                  </a:srgbClr>
                </a:outerShdw>
              </a:effectLst>
            </a:rPr>
            <a:t>EXPOSICIÓN DE MOTIVOS</a:t>
          </a:r>
        </a:p>
        <a:p>
          <a:pPr marL="0" lvl="0" indent="0" algn="l" defTabSz="1244600">
            <a:lnSpc>
              <a:spcPct val="90000"/>
            </a:lnSpc>
            <a:spcBef>
              <a:spcPct val="0"/>
            </a:spcBef>
            <a:spcAft>
              <a:spcPct val="35000"/>
            </a:spcAft>
            <a:buNone/>
          </a:pPr>
          <a:endParaRPr lang="es-PE" sz="1800" b="1" kern="1200" dirty="0">
            <a:solidFill>
              <a:schemeClr val="tx1"/>
            </a:solidFill>
          </a:endParaRPr>
        </a:p>
        <a:p>
          <a:pPr marL="0" lvl="0" indent="0" algn="l" defTabSz="1244600">
            <a:lnSpc>
              <a:spcPct val="90000"/>
            </a:lnSpc>
            <a:spcBef>
              <a:spcPct val="0"/>
            </a:spcBef>
            <a:spcAft>
              <a:spcPct val="35000"/>
            </a:spcAft>
            <a:buNone/>
          </a:pPr>
          <a:r>
            <a:rPr lang="es-MX" sz="1600" b="1" kern="1200" dirty="0">
              <a:ea typeface="Calibri" panose="020F0502020204030204" pitchFamily="34" charset="0"/>
              <a:cs typeface="Times New Roman" panose="02020603050405020304" pitchFamily="18" charset="0"/>
            </a:rPr>
            <a:t>1. FUNDAMENTOS DE LA PROPUESTA</a:t>
          </a:r>
        </a:p>
        <a:p>
          <a:pPr marL="0" lvl="0" indent="0" algn="l" defTabSz="1244600">
            <a:lnSpc>
              <a:spcPct val="90000"/>
            </a:lnSpc>
            <a:spcBef>
              <a:spcPct val="0"/>
            </a:spcBef>
            <a:spcAft>
              <a:spcPct val="35000"/>
            </a:spcAft>
            <a:buNone/>
          </a:pPr>
          <a:r>
            <a:rPr lang="es-ES" sz="1600" kern="1200" dirty="0"/>
            <a:t>La presente iniciativa propone establecer la implementación de talleres escolares, para promover la formación de líderes con prioridad en la formación de liderazgo en niñas y adolescentes, para generar el cierre de brechas en la desigualdad de género y erradicar los estereotipos existentes entorno a ello. </a:t>
          </a:r>
          <a:endParaRPr lang="es-PE" sz="1600" kern="1200" dirty="0"/>
        </a:p>
        <a:p>
          <a:pPr marL="0" lvl="0" indent="0" algn="l" defTabSz="1244600">
            <a:lnSpc>
              <a:spcPct val="90000"/>
            </a:lnSpc>
            <a:spcBef>
              <a:spcPct val="0"/>
            </a:spcBef>
            <a:spcAft>
              <a:spcPct val="35000"/>
            </a:spcAft>
            <a:buNone/>
          </a:pPr>
          <a:r>
            <a:rPr lang="es-ES" sz="1600" kern="1200" dirty="0"/>
            <a:t>Para lograrlo, creemos que se requiere ser abordado desde el ámbito educativo en todas sus modalidades y en los tres niveles de la educación básica, como mecanismo de prevención contra toda forma de violencia contra la mujer para empoderarla, pero enfocada desde la niñez y la adolescencia.</a:t>
          </a:r>
          <a:endParaRPr lang="es-PE" sz="1600" b="1" kern="1200" dirty="0">
            <a:solidFill>
              <a:schemeClr val="tx1"/>
            </a:solidFill>
          </a:endParaRPr>
        </a:p>
        <a:p>
          <a:pPr marL="0" lvl="0" indent="0" algn="l" defTabSz="1244600">
            <a:lnSpc>
              <a:spcPct val="90000"/>
            </a:lnSpc>
            <a:spcBef>
              <a:spcPct val="0"/>
            </a:spcBef>
            <a:spcAft>
              <a:spcPct val="35000"/>
            </a:spcAft>
            <a:buNone/>
          </a:pPr>
          <a:endParaRPr lang="es-PE" sz="1800" b="1" kern="1200" dirty="0">
            <a:solidFill>
              <a:schemeClr val="tx1"/>
            </a:solidFill>
          </a:endParaRPr>
        </a:p>
      </dsp:txBody>
      <dsp:txXfrm rot="10800000">
        <a:off x="2338764" y="616061"/>
        <a:ext cx="8268420" cy="5365217"/>
      </dsp:txXfrm>
    </dsp:sp>
    <dsp:sp modelId="{C3159D68-62F0-41B3-BCA6-0D2E45879581}">
      <dsp:nvSpPr>
        <dsp:cNvPr id="0" name=""/>
        <dsp:cNvSpPr/>
      </dsp:nvSpPr>
      <dsp:spPr>
        <a:xfrm>
          <a:off x="130477" y="1572777"/>
          <a:ext cx="3248631" cy="3280425"/>
        </a:xfrm>
        <a:prstGeom prst="ellipse">
          <a:avLst/>
        </a:prstGeom>
        <a:solidFill>
          <a:schemeClr val="accent3">
            <a:tint val="50000"/>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61EBF-E279-4919-8325-D5F574516E29}">
      <dsp:nvSpPr>
        <dsp:cNvPr id="0" name=""/>
        <dsp:cNvSpPr/>
      </dsp:nvSpPr>
      <dsp:spPr>
        <a:xfrm>
          <a:off x="1572252" y="0"/>
          <a:ext cx="3720708" cy="3655472"/>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Estigmatización de la mujer por la ideología de género:</a:t>
          </a:r>
        </a:p>
        <a:p>
          <a:pPr marL="0" lvl="0" indent="0" algn="ctr" defTabSz="977900">
            <a:lnSpc>
              <a:spcPct val="90000"/>
            </a:lnSpc>
            <a:spcBef>
              <a:spcPct val="0"/>
            </a:spcBef>
            <a:spcAft>
              <a:spcPct val="35000"/>
            </a:spcAft>
            <a:buNone/>
          </a:pPr>
          <a:r>
            <a:rPr lang="es-ES" sz="2200" kern="1200" dirty="0"/>
            <a:t>A la mujer se le restringió al rol de ama de casa, la reproducción y cuidado de los hijos, originando la dependencia económica hacia el hombre, a quien se le asignó el rol de proveedor para el sustento del hogar. </a:t>
          </a:r>
          <a:endParaRPr lang="es-PE" sz="2200" kern="1200" dirty="0"/>
        </a:p>
      </dsp:txBody>
      <dsp:txXfrm>
        <a:off x="1679317" y="107065"/>
        <a:ext cx="3506578" cy="3441342"/>
      </dsp:txXfrm>
    </dsp:sp>
    <dsp:sp modelId="{7E85FC4B-EEA1-4C08-BE0F-56DFF47112B9}">
      <dsp:nvSpPr>
        <dsp:cNvPr id="0" name=""/>
        <dsp:cNvSpPr/>
      </dsp:nvSpPr>
      <dsp:spPr>
        <a:xfrm>
          <a:off x="6982957" y="0"/>
          <a:ext cx="3674230" cy="3655472"/>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Esta situación generó que el hombre aprovechando de su status quo de proveedor, abusara emocional, sexual y físicamente de la mujer, que no tuvo las mismas oportunidades de desarrollarse y que actualmente continúa alarmantemente. </a:t>
          </a:r>
          <a:r>
            <a:rPr lang="es-ES" sz="2200" b="1" kern="1200" dirty="0">
              <a:ea typeface="Calibri" panose="020F0502020204030204" pitchFamily="34" charset="0"/>
              <a:cs typeface="Times New Roman" panose="02020603050405020304" pitchFamily="18" charset="0"/>
            </a:rPr>
            <a:t>      </a:t>
          </a:r>
          <a:endParaRPr lang="es-PE" sz="2200" kern="1200" dirty="0"/>
        </a:p>
      </dsp:txBody>
      <dsp:txXfrm>
        <a:off x="7090022" y="107065"/>
        <a:ext cx="3460100" cy="34413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C3FD5-C55F-4179-88FD-A1BA40F463B0}">
      <dsp:nvSpPr>
        <dsp:cNvPr id="0" name=""/>
        <dsp:cNvSpPr/>
      </dsp:nvSpPr>
      <dsp:spPr>
        <a:xfrm rot="10800000">
          <a:off x="704848" y="1886209"/>
          <a:ext cx="9718682" cy="2823052"/>
        </a:xfrm>
        <a:prstGeom prst="homePlate">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9815" tIns="68580" rIns="128016" bIns="68580" numCol="1" spcCol="1270" anchor="ctr" anchorCtr="0">
          <a:noAutofit/>
        </a:bodyPr>
        <a:lstStyle/>
        <a:p>
          <a:pPr marL="0" lvl="0" indent="0" algn="l" defTabSz="800100">
            <a:lnSpc>
              <a:spcPct val="90000"/>
            </a:lnSpc>
            <a:spcBef>
              <a:spcPct val="0"/>
            </a:spcBef>
            <a:spcAft>
              <a:spcPct val="35000"/>
            </a:spcAft>
            <a:buNone/>
          </a:pPr>
          <a:endParaRPr lang="es-PE" sz="1800" b="1" kern="1200" dirty="0">
            <a:solidFill>
              <a:schemeClr val="tx1"/>
            </a:solidFill>
          </a:endParaRPr>
        </a:p>
        <a:p>
          <a:pPr marL="0" lvl="0" indent="0" algn="l" defTabSz="800100">
            <a:lnSpc>
              <a:spcPct val="90000"/>
            </a:lnSpc>
            <a:spcBef>
              <a:spcPct val="0"/>
            </a:spcBef>
            <a:spcAft>
              <a:spcPct val="35000"/>
            </a:spcAft>
            <a:buNone/>
          </a:pPr>
          <a:r>
            <a:rPr lang="es-ES" sz="1800" kern="1200" dirty="0"/>
            <a:t>La desigualdad de género, actualmente, aún sigue siendo un evento social que no permite a la mujer destacar en igualdad de condiciones frente al hombre, si bien es cierto, como se ha dejado sentado el feminicidio es la expresión más grave de este acontecimiento, también, tiene repercusión en la vida laboral y política de la mujer; por consiguiente, existe poca representatividad de mujeres líderes en el Perú o en cargos gerenciales o públicos.</a:t>
          </a:r>
          <a:endParaRPr lang="es-PE" sz="1800" b="1" kern="1200" dirty="0">
            <a:solidFill>
              <a:schemeClr val="tx1"/>
            </a:solidFill>
          </a:endParaRPr>
        </a:p>
      </dsp:txBody>
      <dsp:txXfrm rot="10800000">
        <a:off x="1410611" y="1886209"/>
        <a:ext cx="9012919" cy="2823052"/>
      </dsp:txXfrm>
    </dsp:sp>
    <dsp:sp modelId="{C3159D68-62F0-41B3-BCA6-0D2E45879581}">
      <dsp:nvSpPr>
        <dsp:cNvPr id="0" name=""/>
        <dsp:cNvSpPr/>
      </dsp:nvSpPr>
      <dsp:spPr>
        <a:xfrm>
          <a:off x="435232" y="2173592"/>
          <a:ext cx="2069781" cy="2074814"/>
        </a:xfrm>
        <a:prstGeom prst="ellipse">
          <a:avLst/>
        </a:prstGeom>
        <a:solidFill>
          <a:schemeClr val="accent3">
            <a:tint val="50000"/>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A4BF3-19BC-4AB7-90ED-88A3982A3A42}">
      <dsp:nvSpPr>
        <dsp:cNvPr id="0" name=""/>
        <dsp:cNvSpPr/>
      </dsp:nvSpPr>
      <dsp:spPr>
        <a:xfrm>
          <a:off x="2693655" y="-28658"/>
          <a:ext cx="4504768" cy="4504768"/>
        </a:xfrm>
        <a:prstGeom prst="circularArrow">
          <a:avLst>
            <a:gd name="adj1" fmla="val 5544"/>
            <a:gd name="adj2" fmla="val 330680"/>
            <a:gd name="adj3" fmla="val 13742510"/>
            <a:gd name="adj4" fmla="val 17406334"/>
            <a:gd name="adj5" fmla="val 5757"/>
          </a:avLst>
        </a:prstGeom>
        <a:solidFill>
          <a:srgbClr val="FF0000"/>
        </a:solidFill>
        <a:ln>
          <a:noFill/>
        </a:ln>
        <a:effectLst/>
      </dsp:spPr>
      <dsp:style>
        <a:lnRef idx="0">
          <a:scrgbClr r="0" g="0" b="0"/>
        </a:lnRef>
        <a:fillRef idx="1">
          <a:scrgbClr r="0" g="0" b="0"/>
        </a:fillRef>
        <a:effectRef idx="0">
          <a:scrgbClr r="0" g="0" b="0"/>
        </a:effectRef>
        <a:fontRef idx="minor"/>
      </dsp:style>
    </dsp:sp>
    <dsp:sp modelId="{350CE73E-63C2-4BB7-845B-57C624D294D1}">
      <dsp:nvSpPr>
        <dsp:cNvPr id="0" name=""/>
        <dsp:cNvSpPr/>
      </dsp:nvSpPr>
      <dsp:spPr>
        <a:xfrm>
          <a:off x="3876169" y="1549"/>
          <a:ext cx="2139741" cy="1069870"/>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dirty="0"/>
            <a:t>Trabajar desde la etapa más receptiva</a:t>
          </a:r>
          <a:endParaRPr lang="es-PE" sz="1600" b="0" kern="1200" dirty="0">
            <a:effectLst>
              <a:outerShdw blurRad="38100" dist="38100" dir="2700000" algn="tl">
                <a:srgbClr val="000000">
                  <a:alpha val="43137"/>
                </a:srgbClr>
              </a:outerShdw>
            </a:effectLst>
            <a:latin typeface="+mn-lt"/>
          </a:endParaRPr>
        </a:p>
      </dsp:txBody>
      <dsp:txXfrm>
        <a:off x="3928396" y="53776"/>
        <a:ext cx="2035287" cy="965416"/>
      </dsp:txXfrm>
    </dsp:sp>
    <dsp:sp modelId="{1D7DED15-9098-44B1-81E3-248BB8DF078A}">
      <dsp:nvSpPr>
        <dsp:cNvPr id="0" name=""/>
        <dsp:cNvSpPr/>
      </dsp:nvSpPr>
      <dsp:spPr>
        <a:xfrm>
          <a:off x="5716219" y="1328926"/>
          <a:ext cx="2139741" cy="1069870"/>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b="0" kern="1200" dirty="0">
              <a:effectLst>
                <a:outerShdw blurRad="38100" dist="38100" dir="2700000" algn="tl">
                  <a:srgbClr val="000000">
                    <a:alpha val="43137"/>
                  </a:srgbClr>
                </a:outerShdw>
              </a:effectLst>
              <a:latin typeface="+mn-lt"/>
              <a:cs typeface="Arabic Typesetting" panose="03020402040406030203" pitchFamily="66" charset="-78"/>
            </a:rPr>
            <a:t>Abordar desde el ámbito de educación durante la niñez</a:t>
          </a:r>
          <a:endParaRPr lang="es-PE" sz="1600" b="0" kern="1200" dirty="0">
            <a:effectLst>
              <a:outerShdw blurRad="38100" dist="38100" dir="2700000" algn="tl">
                <a:srgbClr val="000000">
                  <a:alpha val="43137"/>
                </a:srgbClr>
              </a:outerShdw>
            </a:effectLst>
            <a:latin typeface="+mn-lt"/>
          </a:endParaRPr>
        </a:p>
      </dsp:txBody>
      <dsp:txXfrm>
        <a:off x="5768446" y="1381153"/>
        <a:ext cx="2035287" cy="965416"/>
      </dsp:txXfrm>
    </dsp:sp>
    <dsp:sp modelId="{2B703B6A-3579-4764-9945-B282103EF0CC}">
      <dsp:nvSpPr>
        <dsp:cNvPr id="0" name=""/>
        <dsp:cNvSpPr/>
      </dsp:nvSpPr>
      <dsp:spPr>
        <a:xfrm>
          <a:off x="5019825" y="3346069"/>
          <a:ext cx="2139741" cy="1069870"/>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Utilizar </a:t>
          </a:r>
          <a:r>
            <a:rPr lang="es-ES" sz="1600" kern="1200" dirty="0"/>
            <a:t>instrumentos como: el liderazgo participativo y el conocimiento</a:t>
          </a:r>
          <a:endParaRPr lang="es-PE" sz="1600" b="0" kern="1200" dirty="0">
            <a:effectLst>
              <a:outerShdw blurRad="38100" dist="38100" dir="2700000" algn="tl">
                <a:srgbClr val="000000">
                  <a:alpha val="43137"/>
                </a:srgbClr>
              </a:outerShdw>
            </a:effectLst>
            <a:latin typeface="+mn-lt"/>
          </a:endParaRPr>
        </a:p>
      </dsp:txBody>
      <dsp:txXfrm>
        <a:off x="5072052" y="3398296"/>
        <a:ext cx="2035287" cy="965416"/>
      </dsp:txXfrm>
    </dsp:sp>
    <dsp:sp modelId="{F0365723-D655-4978-BB05-D88A299D8670}">
      <dsp:nvSpPr>
        <dsp:cNvPr id="0" name=""/>
        <dsp:cNvSpPr/>
      </dsp:nvSpPr>
      <dsp:spPr>
        <a:xfrm>
          <a:off x="2745976" y="3346055"/>
          <a:ext cx="2139741" cy="1069870"/>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Contribuir con una democracia sostenible y la participación ciudadana</a:t>
          </a:r>
          <a:endParaRPr lang="es-PE" sz="1600" b="0" kern="1200" dirty="0">
            <a:effectLst>
              <a:outerShdw blurRad="38100" dist="38100" dir="2700000" algn="tl">
                <a:srgbClr val="000000">
                  <a:alpha val="43137"/>
                </a:srgbClr>
              </a:outerShdw>
            </a:effectLst>
            <a:latin typeface="+mn-lt"/>
          </a:endParaRPr>
        </a:p>
      </dsp:txBody>
      <dsp:txXfrm>
        <a:off x="2798203" y="3398282"/>
        <a:ext cx="2035287" cy="965416"/>
      </dsp:txXfrm>
    </dsp:sp>
    <dsp:sp modelId="{36A373BF-F2F8-4A1E-A047-51D60BA3E43D}">
      <dsp:nvSpPr>
        <dsp:cNvPr id="0" name=""/>
        <dsp:cNvSpPr/>
      </dsp:nvSpPr>
      <dsp:spPr>
        <a:xfrm>
          <a:off x="2049180" y="1328934"/>
          <a:ext cx="2139741" cy="1069870"/>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Reforzar el autoestima y fortalecer el empoderamiento a partir de talleres de liderazgo femenino escolar</a:t>
          </a:r>
          <a:endParaRPr lang="es-PE" sz="1400" b="0" kern="1200" dirty="0">
            <a:effectLst>
              <a:outerShdw blurRad="38100" dist="38100" dir="2700000" algn="tl">
                <a:srgbClr val="000000">
                  <a:alpha val="43137"/>
                </a:srgbClr>
              </a:outerShdw>
            </a:effectLst>
            <a:latin typeface="+mn-lt"/>
          </a:endParaRPr>
        </a:p>
      </dsp:txBody>
      <dsp:txXfrm>
        <a:off x="2101407" y="1381161"/>
        <a:ext cx="2035287" cy="9654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DDF60-0A8B-43AC-A79C-9BFE337A6536}">
      <dsp:nvSpPr>
        <dsp:cNvPr id="0" name=""/>
        <dsp:cNvSpPr/>
      </dsp:nvSpPr>
      <dsp:spPr>
        <a:xfrm>
          <a:off x="0" y="0"/>
          <a:ext cx="11784036" cy="6848903"/>
        </a:xfrm>
        <a:prstGeom prst="roundRect">
          <a:avLst>
            <a:gd name="adj" fmla="val 10000"/>
          </a:avLst>
        </a:prstGeom>
        <a:solidFill>
          <a:schemeClr val="accent1">
            <a:lumMod val="60000"/>
            <a:lumOff val="40000"/>
            <a:alpha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s-PE" sz="2800" kern="1200" dirty="0">
            <a:solidFill>
              <a:schemeClr val="tx1"/>
            </a:solidFill>
            <a:effectLst>
              <a:glow rad="101600">
                <a:srgbClr val="FF0000">
                  <a:alpha val="60000"/>
                </a:srgbClr>
              </a:glow>
            </a:effectLst>
          </a:endParaRPr>
        </a:p>
      </dsp:txBody>
      <dsp:txXfrm>
        <a:off x="0" y="0"/>
        <a:ext cx="11784036" cy="2054670"/>
      </dsp:txXfrm>
    </dsp:sp>
    <dsp:sp modelId="{738CE8A9-B008-476D-80CE-A52C10722770}">
      <dsp:nvSpPr>
        <dsp:cNvPr id="0" name=""/>
        <dsp:cNvSpPr/>
      </dsp:nvSpPr>
      <dsp:spPr>
        <a:xfrm>
          <a:off x="1106473" y="646715"/>
          <a:ext cx="9427228" cy="1475415"/>
        </a:xfrm>
        <a:prstGeom prst="roundRect">
          <a:avLst>
            <a:gd name="adj" fmla="val 10000"/>
          </a:avLst>
        </a:prstGeom>
        <a:solidFill>
          <a:srgbClr val="373737">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es-ES" sz="2000" kern="1200" dirty="0">
              <a:solidFill>
                <a:schemeClr val="bg1"/>
              </a:solidFill>
            </a:rPr>
            <a:t>Las niñas y las adolescentes deben actuar como agente de cambio, capaces de tomar decisiones, participar activamente en reclamos de sus derechos y en igualdad de condiciones, teniendo en cuenta la diversidad cultural. </a:t>
          </a:r>
          <a:endParaRPr lang="es-PE" sz="1800" kern="1200" dirty="0">
            <a:solidFill>
              <a:schemeClr val="bg1"/>
            </a:solidFill>
          </a:endParaRPr>
        </a:p>
      </dsp:txBody>
      <dsp:txXfrm>
        <a:off x="1149686" y="689928"/>
        <a:ext cx="9340802" cy="1388989"/>
      </dsp:txXfrm>
    </dsp:sp>
    <dsp:sp modelId="{9EEDDA3C-492A-4238-B287-1F5AEAA8E3F7}">
      <dsp:nvSpPr>
        <dsp:cNvPr id="0" name=""/>
        <dsp:cNvSpPr/>
      </dsp:nvSpPr>
      <dsp:spPr>
        <a:xfrm>
          <a:off x="1095915" y="2531468"/>
          <a:ext cx="9427228" cy="1475415"/>
        </a:xfrm>
        <a:prstGeom prst="roundRect">
          <a:avLst>
            <a:gd name="adj" fmla="val 10000"/>
          </a:avLst>
        </a:prstGeom>
        <a:solidFill>
          <a:srgbClr val="373737">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es-ES" sz="2000" kern="1200" dirty="0">
              <a:solidFill>
                <a:schemeClr val="bg1"/>
              </a:solidFill>
            </a:rPr>
            <a:t>Aquí juega un rol importante la educación a través de las instituciones educativas tanto públicas como privadas en su función formativa que debe coadyuvar a través de talleres la promoción del desarrollo del liderazgo en la niñez y la adolescencia, priorizando el liderazgo de la mujer, con el objetivo de cerrar las brechas de género.</a:t>
          </a:r>
          <a:endParaRPr lang="es-PE" sz="2000" kern="1200" dirty="0">
            <a:solidFill>
              <a:schemeClr val="bg1"/>
            </a:solidFill>
          </a:endParaRPr>
        </a:p>
      </dsp:txBody>
      <dsp:txXfrm>
        <a:off x="1139128" y="2574681"/>
        <a:ext cx="9340802" cy="1388989"/>
      </dsp:txXfrm>
    </dsp:sp>
    <dsp:sp modelId="{4EE254F8-3AC2-4303-BF46-E09C57541687}">
      <dsp:nvSpPr>
        <dsp:cNvPr id="0" name=""/>
        <dsp:cNvSpPr/>
      </dsp:nvSpPr>
      <dsp:spPr>
        <a:xfrm>
          <a:off x="1162283" y="4597422"/>
          <a:ext cx="9427228" cy="1475415"/>
        </a:xfrm>
        <a:prstGeom prst="roundRect">
          <a:avLst>
            <a:gd name="adj" fmla="val 10000"/>
          </a:avLst>
        </a:prstGeom>
        <a:solidFill>
          <a:srgbClr val="373737">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Asimismo, el Estado tiene la responsabilidad de desarrollar políticas objetivas para tutelar a los colectivos en situación de vulnerabilidad e inferioridad, para equiparar las condiciones que conlleven a lograr el ejercicio de sus derechos en igualdad de condiciones</a:t>
          </a:r>
          <a:endParaRPr lang="es-PE" sz="2000" kern="1200" dirty="0">
            <a:solidFill>
              <a:schemeClr val="bg1"/>
            </a:solidFill>
          </a:endParaRPr>
        </a:p>
      </dsp:txBody>
      <dsp:txXfrm>
        <a:off x="1205496" y="4640635"/>
        <a:ext cx="9340802" cy="13889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C3FD5-C55F-4179-88FD-A1BA40F463B0}">
      <dsp:nvSpPr>
        <dsp:cNvPr id="0" name=""/>
        <dsp:cNvSpPr/>
      </dsp:nvSpPr>
      <dsp:spPr>
        <a:xfrm rot="10800000">
          <a:off x="1008769" y="584785"/>
          <a:ext cx="9718682" cy="5426050"/>
        </a:xfrm>
        <a:prstGeom prst="homePlate">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8067" tIns="68580" rIns="128016" bIns="68580" numCol="1" spcCol="1270" anchor="ctr" anchorCtr="0">
          <a:noAutofit/>
        </a:bodyPr>
        <a:lstStyle/>
        <a:p>
          <a:pPr marL="0" lvl="0" indent="0" algn="l" defTabSz="800100">
            <a:lnSpc>
              <a:spcPct val="90000"/>
            </a:lnSpc>
            <a:spcBef>
              <a:spcPct val="0"/>
            </a:spcBef>
            <a:spcAft>
              <a:spcPct val="35000"/>
            </a:spcAft>
            <a:buNone/>
          </a:pPr>
          <a:endParaRPr lang="es-PE" sz="1800" b="1" kern="1200" dirty="0">
            <a:solidFill>
              <a:schemeClr val="tx1"/>
            </a:solidFill>
          </a:endParaRPr>
        </a:p>
        <a:p>
          <a:pPr marL="0" lvl="0" indent="0" algn="just" defTabSz="800100">
            <a:lnSpc>
              <a:spcPct val="90000"/>
            </a:lnSpc>
            <a:spcBef>
              <a:spcPct val="0"/>
            </a:spcBef>
            <a:spcAft>
              <a:spcPct val="35000"/>
            </a:spcAft>
            <a:buNone/>
          </a:pPr>
          <a:r>
            <a:rPr lang="es-ES" sz="1800" b="1" kern="1200" dirty="0"/>
            <a:t>2. EFECTOS DE LA VIGENCIA DE LA NORMA SOBRE LA LEGISLACION</a:t>
          </a:r>
          <a:endParaRPr lang="es-PE" sz="1800" b="1" kern="1200" dirty="0"/>
        </a:p>
        <a:p>
          <a:pPr marL="0" lvl="0" indent="0" algn="just" defTabSz="800100">
            <a:lnSpc>
              <a:spcPct val="90000"/>
            </a:lnSpc>
            <a:spcBef>
              <a:spcPct val="0"/>
            </a:spcBef>
            <a:spcAft>
              <a:spcPct val="35000"/>
            </a:spcAft>
            <a:buNone/>
          </a:pPr>
          <a:r>
            <a:rPr lang="es-ES" sz="1800" b="1" kern="1200" dirty="0"/>
            <a:t>NACIONAL</a:t>
          </a:r>
        </a:p>
        <a:p>
          <a:pPr marL="0" lvl="0" indent="0" algn="just" defTabSz="800100">
            <a:lnSpc>
              <a:spcPct val="90000"/>
            </a:lnSpc>
            <a:spcBef>
              <a:spcPct val="0"/>
            </a:spcBef>
            <a:spcAft>
              <a:spcPct val="35000"/>
            </a:spcAft>
            <a:buNone/>
          </a:pPr>
          <a:r>
            <a:rPr lang="es-ES" sz="1800" kern="1200" dirty="0"/>
            <a:t>La iniciativa legislativa propuesta implementará la enseñanza tradicional, en tanto pretende incorporar a nuestro ordenamiento jurídico una Ley especial que coadyuve a erradicar desde el ámbito de la educación básica y en todos sus niveles mediante talleres formativos de liderazgo, las brechas de la desigualdad de género y el empoderamiento de la mujer, enfocada desde la niñez y reforzada en la adolescencia, como condición indispensable para reforzar su desarrollo individual y social y su plena e igualitaria participación en todas las esferas de su vida, conforme a los lineamientos establecidos en la Convención Interamericana para prevenir, sancionar y erradicar la violencia contra la mujer “Convención de Belem Do Para”, del cual el Perú es Parte.</a:t>
          </a:r>
          <a:endParaRPr lang="es-PE" sz="1800" b="1" kern="1200" dirty="0">
            <a:solidFill>
              <a:schemeClr val="tx1"/>
            </a:solidFill>
          </a:endParaRPr>
        </a:p>
      </dsp:txBody>
      <dsp:txXfrm rot="10800000">
        <a:off x="2365281" y="584785"/>
        <a:ext cx="8362170" cy="5426050"/>
      </dsp:txXfrm>
    </dsp:sp>
    <dsp:sp modelId="{C3159D68-62F0-41B3-BCA6-0D2E45879581}">
      <dsp:nvSpPr>
        <dsp:cNvPr id="0" name=""/>
        <dsp:cNvSpPr/>
      </dsp:nvSpPr>
      <dsp:spPr>
        <a:xfrm>
          <a:off x="131957" y="1552348"/>
          <a:ext cx="3285465" cy="3317620"/>
        </a:xfrm>
        <a:prstGeom prst="ellipse">
          <a:avLst/>
        </a:prstGeom>
        <a:solidFill>
          <a:schemeClr val="accent3">
            <a:tint val="50000"/>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C3FD5-C55F-4179-88FD-A1BA40F463B0}">
      <dsp:nvSpPr>
        <dsp:cNvPr id="0" name=""/>
        <dsp:cNvSpPr/>
      </dsp:nvSpPr>
      <dsp:spPr>
        <a:xfrm rot="10800000">
          <a:off x="1009572" y="582058"/>
          <a:ext cx="9718682" cy="5431354"/>
        </a:xfrm>
        <a:prstGeom prst="homePlate">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9815" tIns="68580" rIns="128016" bIns="68580" numCol="1" spcCol="1270" anchor="ctr" anchorCtr="0">
          <a:noAutofit/>
        </a:bodyPr>
        <a:lstStyle/>
        <a:p>
          <a:pPr marL="0" lvl="0" indent="0" algn="l" defTabSz="800100">
            <a:lnSpc>
              <a:spcPct val="90000"/>
            </a:lnSpc>
            <a:spcBef>
              <a:spcPct val="0"/>
            </a:spcBef>
            <a:spcAft>
              <a:spcPct val="35000"/>
            </a:spcAft>
            <a:buNone/>
          </a:pPr>
          <a:endParaRPr lang="es-PE" sz="1800" b="1" kern="1200" dirty="0">
            <a:solidFill>
              <a:schemeClr val="tx1"/>
            </a:solidFill>
          </a:endParaRPr>
        </a:p>
        <a:p>
          <a:pPr marL="0" lvl="0" indent="0" algn="l" defTabSz="800100">
            <a:lnSpc>
              <a:spcPct val="90000"/>
            </a:lnSpc>
            <a:spcBef>
              <a:spcPct val="0"/>
            </a:spcBef>
            <a:spcAft>
              <a:spcPct val="35000"/>
            </a:spcAft>
            <a:buNone/>
          </a:pPr>
          <a:r>
            <a:rPr lang="es-ES" sz="1800" b="1" kern="1200" dirty="0"/>
            <a:t>3. ANÁLISIS COSTO BENEFICIO</a:t>
          </a:r>
          <a:endParaRPr lang="es-PE" sz="1800" b="1" kern="1200" dirty="0"/>
        </a:p>
        <a:p>
          <a:pPr marL="0" lvl="0" indent="0" algn="l" defTabSz="800100">
            <a:lnSpc>
              <a:spcPct val="90000"/>
            </a:lnSpc>
            <a:spcBef>
              <a:spcPct val="0"/>
            </a:spcBef>
            <a:spcAft>
              <a:spcPct val="35000"/>
            </a:spcAft>
            <a:buNone/>
          </a:pPr>
          <a:endParaRPr lang="es-PE" sz="1800" kern="1200" dirty="0"/>
        </a:p>
        <a:p>
          <a:pPr marL="0" lvl="0" indent="0" algn="l" defTabSz="800100">
            <a:lnSpc>
              <a:spcPct val="90000"/>
            </a:lnSpc>
            <a:spcBef>
              <a:spcPct val="0"/>
            </a:spcBef>
            <a:spcAft>
              <a:spcPct val="35000"/>
            </a:spcAft>
            <a:buNone/>
          </a:pPr>
          <a:r>
            <a:rPr lang="es-ES" sz="1800" kern="1200" dirty="0"/>
            <a:t>En el caso en concreto, se ha identificado los siguientes beneficiarios y beneficios que, por supuesto, son mayores que el costo de su implementación</a:t>
          </a:r>
          <a:endParaRPr lang="es-PE" sz="1800" b="1" kern="1200" dirty="0">
            <a:solidFill>
              <a:schemeClr val="tx1"/>
            </a:solidFill>
          </a:endParaRPr>
        </a:p>
      </dsp:txBody>
      <dsp:txXfrm rot="10800000">
        <a:off x="2367410" y="582058"/>
        <a:ext cx="8360844" cy="5431354"/>
      </dsp:txXfrm>
    </dsp:sp>
    <dsp:sp modelId="{C3159D68-62F0-41B3-BCA6-0D2E45879581}">
      <dsp:nvSpPr>
        <dsp:cNvPr id="0" name=""/>
        <dsp:cNvSpPr/>
      </dsp:nvSpPr>
      <dsp:spPr>
        <a:xfrm>
          <a:off x="130508" y="1550567"/>
          <a:ext cx="3288677" cy="3320863"/>
        </a:xfrm>
        <a:prstGeom prst="ellipse">
          <a:avLst/>
        </a:prstGeom>
        <a:solidFill>
          <a:schemeClr val="accent3">
            <a:tint val="50000"/>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E4E0-238D-4B1E-832F-7FF8CBD94EDA}">
      <dsp:nvSpPr>
        <dsp:cNvPr id="0" name=""/>
        <dsp:cNvSpPr/>
      </dsp:nvSpPr>
      <dsp:spPr>
        <a:xfrm>
          <a:off x="0" y="0"/>
          <a:ext cx="5643152" cy="5643152"/>
        </a:xfrm>
        <a:prstGeom prst="pie">
          <a:avLst>
            <a:gd name="adj1" fmla="val 5400000"/>
            <a:gd name="adj2" fmla="val 1620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EBE3D5-CFB3-4B11-8540-DEDD9EB97945}">
      <dsp:nvSpPr>
        <dsp:cNvPr id="0" name=""/>
        <dsp:cNvSpPr/>
      </dsp:nvSpPr>
      <dsp:spPr>
        <a:xfrm>
          <a:off x="2821576" y="0"/>
          <a:ext cx="9095749" cy="5643152"/>
        </a:xfrm>
        <a:prstGeom prst="rect">
          <a:avLst/>
        </a:prstGeom>
        <a:solidFill>
          <a:schemeClr val="lt1">
            <a:alpha val="9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endParaRPr lang="es-ES" sz="1600" b="1" u="none" kern="1200" dirty="0"/>
        </a:p>
        <a:p>
          <a:pPr marL="0" lvl="0" indent="0" algn="just" defTabSz="711200">
            <a:lnSpc>
              <a:spcPct val="90000"/>
            </a:lnSpc>
            <a:spcBef>
              <a:spcPct val="0"/>
            </a:spcBef>
            <a:spcAft>
              <a:spcPct val="35000"/>
            </a:spcAft>
            <a:buNone/>
          </a:pPr>
          <a:r>
            <a:rPr lang="es-ES" sz="1600" b="1" u="none" kern="1200" dirty="0"/>
            <a:t>a) Niñas y Adolescentes mujeres</a:t>
          </a:r>
          <a:endParaRPr lang="es-PE" sz="1600" b="1" u="none" kern="1200" dirty="0"/>
        </a:p>
        <a:p>
          <a:pPr marL="0" lvl="0" indent="0" algn="just" defTabSz="711200">
            <a:lnSpc>
              <a:spcPct val="90000"/>
            </a:lnSpc>
            <a:spcBef>
              <a:spcPct val="0"/>
            </a:spcBef>
            <a:spcAft>
              <a:spcPct val="35000"/>
            </a:spcAft>
            <a:buNone/>
          </a:pPr>
          <a:r>
            <a:rPr lang="es-ES" sz="1600" kern="1200" dirty="0"/>
            <a:t>-Permite el empoderamiento en la niña y la adolescente, enfrentar los retos y desafíos de este mundo globalizado.</a:t>
          </a:r>
          <a:endParaRPr lang="es-PE" sz="1600" kern="1200" dirty="0"/>
        </a:p>
        <a:p>
          <a:pPr marL="0" lvl="0" indent="0" algn="just" defTabSz="711200">
            <a:lnSpc>
              <a:spcPct val="90000"/>
            </a:lnSpc>
            <a:spcBef>
              <a:spcPct val="0"/>
            </a:spcBef>
            <a:spcAft>
              <a:spcPct val="35000"/>
            </a:spcAft>
            <a:buNone/>
          </a:pPr>
          <a:r>
            <a:rPr lang="es-ES" sz="1600" kern="1200" dirty="0"/>
            <a:t>-Mejorar la calidad de vida de este colectivo, puesto que, el desarrollo de sus aptitudes y habilidades desde el ámbito educativo, le permite participar en igualdad de condiciones.</a:t>
          </a:r>
          <a:endParaRPr lang="es-PE" sz="1600" kern="1200" dirty="0"/>
        </a:p>
        <a:p>
          <a:pPr marL="0" lvl="0" indent="0" algn="just" defTabSz="711200">
            <a:lnSpc>
              <a:spcPct val="90000"/>
            </a:lnSpc>
            <a:spcBef>
              <a:spcPct val="0"/>
            </a:spcBef>
            <a:spcAft>
              <a:spcPct val="35000"/>
            </a:spcAft>
            <a:buNone/>
          </a:pPr>
          <a:r>
            <a:rPr lang="es-ES" sz="1600" kern="1200" dirty="0"/>
            <a:t>-Ampliar su visión de una vida futura sin violencia en la medida que se la prepara a temprana edad para ser valiente y no una persona sumisa ante situaciones adversas y violentas.</a:t>
          </a:r>
          <a:endParaRPr lang="es-PE" sz="1600" kern="1200" dirty="0"/>
        </a:p>
        <a:p>
          <a:pPr marL="0" lvl="0" indent="0" algn="just" defTabSz="711200">
            <a:lnSpc>
              <a:spcPct val="90000"/>
            </a:lnSpc>
            <a:spcBef>
              <a:spcPct val="0"/>
            </a:spcBef>
            <a:spcAft>
              <a:spcPct val="35000"/>
            </a:spcAft>
            <a:buNone/>
          </a:pPr>
          <a:r>
            <a:rPr lang="es-ES" sz="1600" kern="1200" dirty="0"/>
            <a:t>-Permite el desarrollo de capacidades para el liderazgo de las niñas y adolescentes.</a:t>
          </a:r>
          <a:endParaRPr lang="es-PE" sz="1600" kern="1200" dirty="0"/>
        </a:p>
        <a:p>
          <a:pPr marL="0" lvl="0" indent="0" algn="just" defTabSz="711200">
            <a:lnSpc>
              <a:spcPct val="90000"/>
            </a:lnSpc>
            <a:spcBef>
              <a:spcPct val="0"/>
            </a:spcBef>
            <a:spcAft>
              <a:spcPct val="35000"/>
            </a:spcAft>
            <a:buNone/>
          </a:pPr>
          <a:r>
            <a:rPr lang="es-ES" sz="1600" kern="1200" dirty="0"/>
            <a:t>-Garantiza la erradicación de los estereotipos que se van adquiriendo desde la niñez.</a:t>
          </a:r>
          <a:endParaRPr lang="es-PE" sz="1600" kern="1200" dirty="0"/>
        </a:p>
        <a:p>
          <a:pPr marL="0" lvl="0" indent="0" algn="just" defTabSz="711200">
            <a:lnSpc>
              <a:spcPct val="90000"/>
            </a:lnSpc>
            <a:spcBef>
              <a:spcPct val="0"/>
            </a:spcBef>
            <a:spcAft>
              <a:spcPct val="35000"/>
            </a:spcAft>
            <a:buNone/>
          </a:pPr>
          <a:r>
            <a:rPr lang="es-ES" sz="1600" kern="1200" dirty="0"/>
            <a:t>-Promueve una vida libre de violencia en la medida que se la forma en valores y prepara para ser una líder.</a:t>
          </a:r>
          <a:endParaRPr lang="es-PE" sz="1600" kern="1200" dirty="0"/>
        </a:p>
      </dsp:txBody>
      <dsp:txXfrm>
        <a:off x="2821576" y="0"/>
        <a:ext cx="9095749" cy="2680497"/>
      </dsp:txXfrm>
    </dsp:sp>
    <dsp:sp modelId="{4E3F6EF6-F74D-42C8-8197-6796FD6C0781}">
      <dsp:nvSpPr>
        <dsp:cNvPr id="0" name=""/>
        <dsp:cNvSpPr/>
      </dsp:nvSpPr>
      <dsp:spPr>
        <a:xfrm>
          <a:off x="1481327" y="2680497"/>
          <a:ext cx="2680497" cy="2680497"/>
        </a:xfrm>
        <a:prstGeom prst="pie">
          <a:avLst>
            <a:gd name="adj1" fmla="val 5400000"/>
            <a:gd name="adj2" fmla="val 16200000"/>
          </a:avLst>
        </a:prstGeom>
        <a:solidFill>
          <a:schemeClr val="accent3">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6E70EB-F30E-46C6-B55B-E3519FACBD21}">
      <dsp:nvSpPr>
        <dsp:cNvPr id="0" name=""/>
        <dsp:cNvSpPr/>
      </dsp:nvSpPr>
      <dsp:spPr>
        <a:xfrm>
          <a:off x="2821576" y="2980807"/>
          <a:ext cx="9095749" cy="2079878"/>
        </a:xfrm>
        <a:prstGeom prst="rect">
          <a:avLst/>
        </a:prstGeom>
        <a:solidFill>
          <a:schemeClr val="lt1">
            <a:alpha val="90000"/>
            <a:hueOff val="0"/>
            <a:satOff val="0"/>
            <a:lumOff val="0"/>
            <a:alphaOff val="0"/>
          </a:schemeClr>
        </a:solidFill>
        <a:ln w="12700" cap="flat" cmpd="sng" algn="ctr">
          <a:solidFill>
            <a:schemeClr val="accent3">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b="1" u="none" kern="1200" dirty="0">
              <a:latin typeface="+mn-lt"/>
            </a:rPr>
            <a:t>b) </a:t>
          </a:r>
          <a:r>
            <a:rPr lang="es-ES" sz="1600" b="1" u="none" kern="1200" dirty="0">
              <a:uFillTx/>
              <a:latin typeface="+mn-lt"/>
            </a:rPr>
            <a:t>La sociedad en general</a:t>
          </a:r>
          <a:endParaRPr lang="es-PE" sz="1600" b="1" u="none" kern="1200" dirty="0">
            <a:latin typeface="+mn-lt"/>
          </a:endParaRPr>
        </a:p>
        <a:p>
          <a:pPr marL="0" lvl="0" indent="0" algn="just" defTabSz="711200">
            <a:lnSpc>
              <a:spcPct val="90000"/>
            </a:lnSpc>
            <a:spcBef>
              <a:spcPct val="0"/>
            </a:spcBef>
            <a:spcAft>
              <a:spcPct val="35000"/>
            </a:spcAft>
            <a:buNone/>
          </a:pPr>
          <a:r>
            <a:rPr lang="es-ES" sz="1600" kern="1200" dirty="0">
              <a:latin typeface="+mn-lt"/>
            </a:rPr>
            <a:t>-Garantiza una mayor participación de la Mujer en la vida política.</a:t>
          </a:r>
        </a:p>
        <a:p>
          <a:pPr marL="0" lvl="0" indent="0" algn="just" defTabSz="711200">
            <a:lnSpc>
              <a:spcPct val="90000"/>
            </a:lnSpc>
            <a:spcBef>
              <a:spcPct val="0"/>
            </a:spcBef>
            <a:spcAft>
              <a:spcPct val="35000"/>
            </a:spcAft>
            <a:buNone/>
          </a:pPr>
          <a:r>
            <a:rPr lang="es-ES" sz="1600" kern="1200" dirty="0">
              <a:latin typeface="+mn-lt"/>
            </a:rPr>
            <a:t>-Fortalece su participación en democracia y el derecho a elegir y a ser elegida por voto popular.</a:t>
          </a:r>
        </a:p>
        <a:p>
          <a:pPr marL="0" lvl="0" indent="0" algn="just" defTabSz="711200">
            <a:lnSpc>
              <a:spcPct val="90000"/>
            </a:lnSpc>
            <a:spcBef>
              <a:spcPct val="0"/>
            </a:spcBef>
            <a:spcAft>
              <a:spcPct val="35000"/>
            </a:spcAft>
            <a:buNone/>
          </a:pPr>
          <a:r>
            <a:rPr lang="es-ES" sz="1600" kern="1200" dirty="0">
              <a:latin typeface="+mn-lt"/>
            </a:rPr>
            <a:t>-Permite a más mujeres ascender a cargos públicos a través del fortalecimiento de la autoestima y el empoderamiento de la mujer. </a:t>
          </a:r>
          <a:endParaRPr lang="es-PE" sz="1600" kern="1200" dirty="0">
            <a:latin typeface="+mn-lt"/>
          </a:endParaRPr>
        </a:p>
        <a:p>
          <a:pPr marL="0" lvl="0" indent="0" algn="just" defTabSz="711200">
            <a:lnSpc>
              <a:spcPct val="90000"/>
            </a:lnSpc>
            <a:spcBef>
              <a:spcPct val="0"/>
            </a:spcBef>
            <a:spcAft>
              <a:spcPct val="35000"/>
            </a:spcAft>
            <a:buNone/>
          </a:pPr>
          <a:r>
            <a:rPr lang="es-ES" sz="1600" kern="1200" dirty="0">
              <a:latin typeface="+mn-lt"/>
            </a:rPr>
            <a:t>-Reducción de la pobreza.</a:t>
          </a:r>
          <a:endParaRPr lang="es-PE" sz="1600" kern="1200" dirty="0">
            <a:latin typeface="+mn-lt"/>
          </a:endParaRPr>
        </a:p>
      </dsp:txBody>
      <dsp:txXfrm>
        <a:off x="2821576" y="2980807"/>
        <a:ext cx="9095749" cy="2079878"/>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34AC7-C14F-703D-EAEA-361E634095CE}"/>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PE"/>
          </a:p>
        </p:txBody>
      </p:sp>
      <p:sp>
        <p:nvSpPr>
          <p:cNvPr id="3" name="Subtítulo 2">
            <a:extLst>
              <a:ext uri="{FF2B5EF4-FFF2-40B4-BE49-F238E27FC236}">
                <a16:creationId xmlns:a16="http://schemas.microsoft.com/office/drawing/2014/main" id="{458EA70B-42C6-EAC5-93D9-14C79A9CCF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PE"/>
          </a:p>
        </p:txBody>
      </p:sp>
      <p:sp>
        <p:nvSpPr>
          <p:cNvPr id="4" name="Marcador de fecha 3">
            <a:extLst>
              <a:ext uri="{FF2B5EF4-FFF2-40B4-BE49-F238E27FC236}">
                <a16:creationId xmlns:a16="http://schemas.microsoft.com/office/drawing/2014/main" id="{80E194BF-7781-DE00-8F46-1415FDBC94D2}"/>
              </a:ext>
            </a:extLst>
          </p:cNvPr>
          <p:cNvSpPr>
            <a:spLocks noGrp="1"/>
          </p:cNvSpPr>
          <p:nvPr>
            <p:ph type="dt" sz="half" idx="10"/>
          </p:nvPr>
        </p:nvSpPr>
        <p:spPr/>
        <p:txBody>
          <a:bodyPr/>
          <a:lstStyle/>
          <a:p>
            <a:fld id="{7CF1ECEC-CE19-8E48-AE0E-9194C2E8E408}" type="datetimeFigureOut">
              <a:rPr lang="es-PE" smtClean="0"/>
              <a:t>9/12/2022</a:t>
            </a:fld>
            <a:endParaRPr lang="es-PE"/>
          </a:p>
        </p:txBody>
      </p:sp>
      <p:sp>
        <p:nvSpPr>
          <p:cNvPr id="5" name="Marcador de pie de página 4">
            <a:extLst>
              <a:ext uri="{FF2B5EF4-FFF2-40B4-BE49-F238E27FC236}">
                <a16:creationId xmlns:a16="http://schemas.microsoft.com/office/drawing/2014/main" id="{2AE21D08-3775-73C8-279F-80214FF182F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AFD102B-E7FE-01A5-841C-F132D33975D3}"/>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186614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8D05FF-601A-B204-57A5-78C937209F55}"/>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id="{6476D29D-98CF-028D-AD6E-F5231DD20FC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3CC53B08-B066-0A7B-79AC-E392E50984D2}"/>
              </a:ext>
            </a:extLst>
          </p:cNvPr>
          <p:cNvSpPr>
            <a:spLocks noGrp="1"/>
          </p:cNvSpPr>
          <p:nvPr>
            <p:ph type="dt" sz="half" idx="10"/>
          </p:nvPr>
        </p:nvSpPr>
        <p:spPr/>
        <p:txBody>
          <a:bodyPr/>
          <a:lstStyle/>
          <a:p>
            <a:fld id="{7CF1ECEC-CE19-8E48-AE0E-9194C2E8E408}" type="datetimeFigureOut">
              <a:rPr lang="es-PE" smtClean="0"/>
              <a:t>9/12/2022</a:t>
            </a:fld>
            <a:endParaRPr lang="es-PE"/>
          </a:p>
        </p:txBody>
      </p:sp>
      <p:sp>
        <p:nvSpPr>
          <p:cNvPr id="5" name="Marcador de pie de página 4">
            <a:extLst>
              <a:ext uri="{FF2B5EF4-FFF2-40B4-BE49-F238E27FC236}">
                <a16:creationId xmlns:a16="http://schemas.microsoft.com/office/drawing/2014/main" id="{233CB323-0D5A-2689-5C50-61DF1040BE6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DDD74E6-6A21-0569-DC33-7D9093CAA1BA}"/>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1219505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216B095-C8A1-5799-E026-1B16AE0EF75C}"/>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id="{82334417-F7C0-BB7F-E017-76334D34DE15}"/>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FE7EBC25-82F4-E480-F632-BBBAD8F32B9E}"/>
              </a:ext>
            </a:extLst>
          </p:cNvPr>
          <p:cNvSpPr>
            <a:spLocks noGrp="1"/>
          </p:cNvSpPr>
          <p:nvPr>
            <p:ph type="dt" sz="half" idx="10"/>
          </p:nvPr>
        </p:nvSpPr>
        <p:spPr/>
        <p:txBody>
          <a:bodyPr/>
          <a:lstStyle/>
          <a:p>
            <a:fld id="{7CF1ECEC-CE19-8E48-AE0E-9194C2E8E408}" type="datetimeFigureOut">
              <a:rPr lang="es-PE" smtClean="0"/>
              <a:t>9/12/2022</a:t>
            </a:fld>
            <a:endParaRPr lang="es-PE"/>
          </a:p>
        </p:txBody>
      </p:sp>
      <p:sp>
        <p:nvSpPr>
          <p:cNvPr id="5" name="Marcador de pie de página 4">
            <a:extLst>
              <a:ext uri="{FF2B5EF4-FFF2-40B4-BE49-F238E27FC236}">
                <a16:creationId xmlns:a16="http://schemas.microsoft.com/office/drawing/2014/main" id="{2F20470B-082A-82BE-46B0-9C05C77650C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A685076-6E6B-B502-0912-FB65823D61B5}"/>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351681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B69A8-6CC8-F22A-B7EB-303B3603C21B}"/>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C2D8302C-2A07-C41F-24EB-B84AC1173571}"/>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C8E45CEC-30C7-6F95-1FA5-629355BEB5B8}"/>
              </a:ext>
            </a:extLst>
          </p:cNvPr>
          <p:cNvSpPr>
            <a:spLocks noGrp="1"/>
          </p:cNvSpPr>
          <p:nvPr>
            <p:ph type="dt" sz="half" idx="10"/>
          </p:nvPr>
        </p:nvSpPr>
        <p:spPr/>
        <p:txBody>
          <a:bodyPr/>
          <a:lstStyle/>
          <a:p>
            <a:fld id="{7CF1ECEC-CE19-8E48-AE0E-9194C2E8E408}" type="datetimeFigureOut">
              <a:rPr lang="es-PE" smtClean="0"/>
              <a:t>9/12/2022</a:t>
            </a:fld>
            <a:endParaRPr lang="es-PE"/>
          </a:p>
        </p:txBody>
      </p:sp>
      <p:sp>
        <p:nvSpPr>
          <p:cNvPr id="5" name="Marcador de pie de página 4">
            <a:extLst>
              <a:ext uri="{FF2B5EF4-FFF2-40B4-BE49-F238E27FC236}">
                <a16:creationId xmlns:a16="http://schemas.microsoft.com/office/drawing/2014/main" id="{48310B10-F8BF-9BAD-5A6A-73F221711D4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425279A-16F5-2B36-285E-D7849D88CCDE}"/>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2840141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D8579D-F565-2478-50B4-76E1D24BF57A}"/>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8586C554-27A0-2DBE-C46F-40C93E5C02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F9A61FF-1DAF-A8E6-06E1-AC79F5CAAE5B}"/>
              </a:ext>
            </a:extLst>
          </p:cNvPr>
          <p:cNvSpPr>
            <a:spLocks noGrp="1"/>
          </p:cNvSpPr>
          <p:nvPr>
            <p:ph type="dt" sz="half" idx="10"/>
          </p:nvPr>
        </p:nvSpPr>
        <p:spPr/>
        <p:txBody>
          <a:bodyPr/>
          <a:lstStyle/>
          <a:p>
            <a:fld id="{7CF1ECEC-CE19-8E48-AE0E-9194C2E8E408}" type="datetimeFigureOut">
              <a:rPr lang="es-PE" smtClean="0"/>
              <a:t>9/12/2022</a:t>
            </a:fld>
            <a:endParaRPr lang="es-PE"/>
          </a:p>
        </p:txBody>
      </p:sp>
      <p:sp>
        <p:nvSpPr>
          <p:cNvPr id="5" name="Marcador de pie de página 4">
            <a:extLst>
              <a:ext uri="{FF2B5EF4-FFF2-40B4-BE49-F238E27FC236}">
                <a16:creationId xmlns:a16="http://schemas.microsoft.com/office/drawing/2014/main" id="{079E0864-0945-EA4A-B216-261C196F1C7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6031AE7-8F29-DA2B-ACFC-92A241E26D51}"/>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326183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A86AEF-C8D4-5845-1F7E-19EE08DE7BCF}"/>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00F9A206-AD8B-0055-91B9-B6A5B2EBC608}"/>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contenido 3">
            <a:extLst>
              <a:ext uri="{FF2B5EF4-FFF2-40B4-BE49-F238E27FC236}">
                <a16:creationId xmlns:a16="http://schemas.microsoft.com/office/drawing/2014/main" id="{38EB37D9-B592-3F13-6B37-59E1C2A8D2F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fecha 4">
            <a:extLst>
              <a:ext uri="{FF2B5EF4-FFF2-40B4-BE49-F238E27FC236}">
                <a16:creationId xmlns:a16="http://schemas.microsoft.com/office/drawing/2014/main" id="{669B15A6-F977-B8F9-2EC1-E4859D2C95E3}"/>
              </a:ext>
            </a:extLst>
          </p:cNvPr>
          <p:cNvSpPr>
            <a:spLocks noGrp="1"/>
          </p:cNvSpPr>
          <p:nvPr>
            <p:ph type="dt" sz="half" idx="10"/>
          </p:nvPr>
        </p:nvSpPr>
        <p:spPr/>
        <p:txBody>
          <a:bodyPr/>
          <a:lstStyle/>
          <a:p>
            <a:fld id="{7CF1ECEC-CE19-8E48-AE0E-9194C2E8E408}" type="datetimeFigureOut">
              <a:rPr lang="es-PE" smtClean="0"/>
              <a:t>9/12/2022</a:t>
            </a:fld>
            <a:endParaRPr lang="es-PE"/>
          </a:p>
        </p:txBody>
      </p:sp>
      <p:sp>
        <p:nvSpPr>
          <p:cNvPr id="6" name="Marcador de pie de página 5">
            <a:extLst>
              <a:ext uri="{FF2B5EF4-FFF2-40B4-BE49-F238E27FC236}">
                <a16:creationId xmlns:a16="http://schemas.microsoft.com/office/drawing/2014/main" id="{4EB94BA7-D0C3-2112-96DF-F58173BC3DF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45EC6CB-A269-BD59-B1EB-A5D988EE9F2A}"/>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61816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7BFD24-EFEA-CEB9-6CCB-C66B9621D99C}"/>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2B6DCBAE-8BCF-DA0B-F9D6-B217780C4E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8E64D5C4-0E20-BA22-5381-5A2E5E03501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texto 4">
            <a:extLst>
              <a:ext uri="{FF2B5EF4-FFF2-40B4-BE49-F238E27FC236}">
                <a16:creationId xmlns:a16="http://schemas.microsoft.com/office/drawing/2014/main" id="{27305B76-DA3D-0F49-E521-FA26993DD3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921F51DA-7BF8-30D4-94C4-2C91752159AE}"/>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7" name="Marcador de fecha 6">
            <a:extLst>
              <a:ext uri="{FF2B5EF4-FFF2-40B4-BE49-F238E27FC236}">
                <a16:creationId xmlns:a16="http://schemas.microsoft.com/office/drawing/2014/main" id="{515156FA-C7F3-9829-0C6A-D2B881653562}"/>
              </a:ext>
            </a:extLst>
          </p:cNvPr>
          <p:cNvSpPr>
            <a:spLocks noGrp="1"/>
          </p:cNvSpPr>
          <p:nvPr>
            <p:ph type="dt" sz="half" idx="10"/>
          </p:nvPr>
        </p:nvSpPr>
        <p:spPr/>
        <p:txBody>
          <a:bodyPr/>
          <a:lstStyle/>
          <a:p>
            <a:fld id="{7CF1ECEC-CE19-8E48-AE0E-9194C2E8E408}" type="datetimeFigureOut">
              <a:rPr lang="es-PE" smtClean="0"/>
              <a:t>9/12/2022</a:t>
            </a:fld>
            <a:endParaRPr lang="es-PE"/>
          </a:p>
        </p:txBody>
      </p:sp>
      <p:sp>
        <p:nvSpPr>
          <p:cNvPr id="8" name="Marcador de pie de página 7">
            <a:extLst>
              <a:ext uri="{FF2B5EF4-FFF2-40B4-BE49-F238E27FC236}">
                <a16:creationId xmlns:a16="http://schemas.microsoft.com/office/drawing/2014/main" id="{E8FACD64-C5CD-5569-BE9D-87196611428E}"/>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0C94E9F4-4524-D064-FFEF-C053C8715CCD}"/>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1780481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5CA833-5662-5C0B-E39E-920B3C2D64C1}"/>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fecha 2">
            <a:extLst>
              <a:ext uri="{FF2B5EF4-FFF2-40B4-BE49-F238E27FC236}">
                <a16:creationId xmlns:a16="http://schemas.microsoft.com/office/drawing/2014/main" id="{8B46AC27-6793-AEFD-3F90-3DE6FDA0CEDE}"/>
              </a:ext>
            </a:extLst>
          </p:cNvPr>
          <p:cNvSpPr>
            <a:spLocks noGrp="1"/>
          </p:cNvSpPr>
          <p:nvPr>
            <p:ph type="dt" sz="half" idx="10"/>
          </p:nvPr>
        </p:nvSpPr>
        <p:spPr/>
        <p:txBody>
          <a:bodyPr/>
          <a:lstStyle/>
          <a:p>
            <a:fld id="{7CF1ECEC-CE19-8E48-AE0E-9194C2E8E408}" type="datetimeFigureOut">
              <a:rPr lang="es-PE" smtClean="0"/>
              <a:t>9/12/2022</a:t>
            </a:fld>
            <a:endParaRPr lang="es-PE"/>
          </a:p>
        </p:txBody>
      </p:sp>
      <p:sp>
        <p:nvSpPr>
          <p:cNvPr id="4" name="Marcador de pie de página 3">
            <a:extLst>
              <a:ext uri="{FF2B5EF4-FFF2-40B4-BE49-F238E27FC236}">
                <a16:creationId xmlns:a16="http://schemas.microsoft.com/office/drawing/2014/main" id="{6CF74CDB-86FA-525D-D1E8-2AC5C81B7EE0}"/>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E3E0F3A6-2D5F-FD76-5E4B-ADF83ACED4E7}"/>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185911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CDCF1F2-AB5E-9402-A4F4-05CB6BDE5F17}"/>
              </a:ext>
            </a:extLst>
          </p:cNvPr>
          <p:cNvSpPr>
            <a:spLocks noGrp="1"/>
          </p:cNvSpPr>
          <p:nvPr>
            <p:ph type="dt" sz="half" idx="10"/>
          </p:nvPr>
        </p:nvSpPr>
        <p:spPr/>
        <p:txBody>
          <a:bodyPr/>
          <a:lstStyle/>
          <a:p>
            <a:fld id="{7CF1ECEC-CE19-8E48-AE0E-9194C2E8E408}" type="datetimeFigureOut">
              <a:rPr lang="es-PE" smtClean="0"/>
              <a:t>9/12/2022</a:t>
            </a:fld>
            <a:endParaRPr lang="es-PE"/>
          </a:p>
        </p:txBody>
      </p:sp>
      <p:sp>
        <p:nvSpPr>
          <p:cNvPr id="3" name="Marcador de pie de página 2">
            <a:extLst>
              <a:ext uri="{FF2B5EF4-FFF2-40B4-BE49-F238E27FC236}">
                <a16:creationId xmlns:a16="http://schemas.microsoft.com/office/drawing/2014/main" id="{A7BC8F2A-C9F0-76AE-7BA0-CB916260390B}"/>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0C4395C6-58E9-789A-4498-63F7373BD903}"/>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80560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DAB31-03B4-F99B-D5C2-9A7029C9ACD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5CF913CC-A717-6A57-9671-B91723A2DE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texto 3">
            <a:extLst>
              <a:ext uri="{FF2B5EF4-FFF2-40B4-BE49-F238E27FC236}">
                <a16:creationId xmlns:a16="http://schemas.microsoft.com/office/drawing/2014/main" id="{62DBB3F1-1DC4-0FDC-5A53-17F9AAFB7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D1664E0-C12B-A1C9-DB8C-EC2E51241EF5}"/>
              </a:ext>
            </a:extLst>
          </p:cNvPr>
          <p:cNvSpPr>
            <a:spLocks noGrp="1"/>
          </p:cNvSpPr>
          <p:nvPr>
            <p:ph type="dt" sz="half" idx="10"/>
          </p:nvPr>
        </p:nvSpPr>
        <p:spPr/>
        <p:txBody>
          <a:bodyPr/>
          <a:lstStyle/>
          <a:p>
            <a:fld id="{7CF1ECEC-CE19-8E48-AE0E-9194C2E8E408}" type="datetimeFigureOut">
              <a:rPr lang="es-PE" smtClean="0"/>
              <a:t>9/12/2022</a:t>
            </a:fld>
            <a:endParaRPr lang="es-PE"/>
          </a:p>
        </p:txBody>
      </p:sp>
      <p:sp>
        <p:nvSpPr>
          <p:cNvPr id="6" name="Marcador de pie de página 5">
            <a:extLst>
              <a:ext uri="{FF2B5EF4-FFF2-40B4-BE49-F238E27FC236}">
                <a16:creationId xmlns:a16="http://schemas.microsoft.com/office/drawing/2014/main" id="{01CB2CEC-A414-459B-1476-7919307B011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590D1BB-5AA4-5F05-EA3C-9E8575EEE2FA}"/>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262256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F6EE6D-250C-576F-FCDD-08DC776A2736}"/>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posición de imagen 2">
            <a:extLst>
              <a:ext uri="{FF2B5EF4-FFF2-40B4-BE49-F238E27FC236}">
                <a16:creationId xmlns:a16="http://schemas.microsoft.com/office/drawing/2014/main" id="{6F4DEE10-1CF9-06A6-0E24-2BD7971C2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C0DB1FD4-76D8-2037-3020-D54F99FF0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67D86B8-AA00-76D1-1119-F94410D08D7C}"/>
              </a:ext>
            </a:extLst>
          </p:cNvPr>
          <p:cNvSpPr>
            <a:spLocks noGrp="1"/>
          </p:cNvSpPr>
          <p:nvPr>
            <p:ph type="dt" sz="half" idx="10"/>
          </p:nvPr>
        </p:nvSpPr>
        <p:spPr/>
        <p:txBody>
          <a:bodyPr/>
          <a:lstStyle/>
          <a:p>
            <a:fld id="{7CF1ECEC-CE19-8E48-AE0E-9194C2E8E408}" type="datetimeFigureOut">
              <a:rPr lang="es-PE" smtClean="0"/>
              <a:t>9/12/2022</a:t>
            </a:fld>
            <a:endParaRPr lang="es-PE"/>
          </a:p>
        </p:txBody>
      </p:sp>
      <p:sp>
        <p:nvSpPr>
          <p:cNvPr id="6" name="Marcador de pie de página 5">
            <a:extLst>
              <a:ext uri="{FF2B5EF4-FFF2-40B4-BE49-F238E27FC236}">
                <a16:creationId xmlns:a16="http://schemas.microsoft.com/office/drawing/2014/main" id="{D5AF434B-72D3-567A-2A45-D2337EE5B5D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CD5EA2C-E0BC-78A7-1D17-276CCC8D944D}"/>
              </a:ext>
            </a:extLst>
          </p:cNvPr>
          <p:cNvSpPr>
            <a:spLocks noGrp="1"/>
          </p:cNvSpPr>
          <p:nvPr>
            <p:ph type="sldNum" sz="quarter" idx="12"/>
          </p:nvPr>
        </p:nvSpPr>
        <p:spPr/>
        <p:txBody>
          <a:bodyPr/>
          <a:lstStyle/>
          <a:p>
            <a:fld id="{B2A24A77-109C-CD47-8F02-09469DAF1D67}" type="slidenum">
              <a:rPr lang="es-PE" smtClean="0"/>
              <a:t>‹Nº›</a:t>
            </a:fld>
            <a:endParaRPr lang="es-PE"/>
          </a:p>
        </p:txBody>
      </p:sp>
    </p:spTree>
    <p:extLst>
      <p:ext uri="{BB962C8B-B14F-4D97-AF65-F5344CB8AC3E}">
        <p14:creationId xmlns:p14="http://schemas.microsoft.com/office/powerpoint/2010/main" val="428445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11C323-62F6-D0EE-1F62-501AAF4B7D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499CB5EF-2859-5010-C0DE-FB3A95F5D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495B356C-0592-2218-BDDD-9C4F446342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1ECEC-CE19-8E48-AE0E-9194C2E8E408}" type="datetimeFigureOut">
              <a:rPr lang="es-PE" smtClean="0"/>
              <a:t>9/12/2022</a:t>
            </a:fld>
            <a:endParaRPr lang="es-PE"/>
          </a:p>
        </p:txBody>
      </p:sp>
      <p:sp>
        <p:nvSpPr>
          <p:cNvPr id="5" name="Marcador de pie de página 4">
            <a:extLst>
              <a:ext uri="{FF2B5EF4-FFF2-40B4-BE49-F238E27FC236}">
                <a16:creationId xmlns:a16="http://schemas.microsoft.com/office/drawing/2014/main" id="{7408EBF9-AFB3-C1A7-4153-8BA3FF7B06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712022F8-0F8E-D5CF-9DC8-2A198510EA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24A77-109C-CD47-8F02-09469DAF1D67}" type="slidenum">
              <a:rPr lang="es-PE" smtClean="0"/>
              <a:t>‹Nº›</a:t>
            </a:fld>
            <a:endParaRPr lang="es-PE"/>
          </a:p>
        </p:txBody>
      </p:sp>
    </p:spTree>
    <p:extLst>
      <p:ext uri="{BB962C8B-B14F-4D97-AF65-F5344CB8AC3E}">
        <p14:creationId xmlns:p14="http://schemas.microsoft.com/office/powerpoint/2010/main" val="2752338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4.htm"/><Relationship Id="rId7" Type="http://schemas.openxmlformats.org/officeDocument/2006/relationships/diagramColors" Target="../diagrams/colors6.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sv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7.sv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jpeg"/><Relationship Id="rId7" Type="http://schemas.openxmlformats.org/officeDocument/2006/relationships/image" Target="../media/image13.sv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7.sv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7.sv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sv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jpg"/><Relationship Id="rId7" Type="http://schemas.openxmlformats.org/officeDocument/2006/relationships/image" Target="../media/image13.sv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ál es el sueldo de los congresistas de Perú elegidos en 2020 ...">
            <a:extLst>
              <a:ext uri="{FF2B5EF4-FFF2-40B4-BE49-F238E27FC236}">
                <a16:creationId xmlns:a16="http://schemas.microsoft.com/office/drawing/2014/main" id="{F5D2B745-5C25-42A9-9436-FE0DC6A0A81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199" y="3541789"/>
            <a:ext cx="10515600" cy="1325563"/>
          </a:xfrm>
        </p:spPr>
        <p:txBody>
          <a:bodyPr>
            <a:normAutofit fontScale="90000"/>
          </a:bodyPr>
          <a:lstStyle/>
          <a:p>
            <a:pPr algn="ctr"/>
            <a:r>
              <a:rPr lang="es-MX" sz="3600" b="1" dirty="0">
                <a:effectLst>
                  <a:outerShdw blurRad="38100" dist="38100" dir="2700000" algn="tl">
                    <a:srgbClr val="000000">
                      <a:alpha val="43137"/>
                    </a:srgbClr>
                  </a:outerShdw>
                </a:effectLst>
              </a:rPr>
              <a:t>LEY QUE ESTABLECE LA IMPLEMENTACIÓN DE TALLERES ESCOLARES FORMATIVOS DE LIDERAZGO A FIN DE PROMOVER EL LIDERAZGO EN NIÑAS Y ADOLESCENTES</a:t>
            </a:r>
            <a:br>
              <a:rPr lang="es-MX" sz="3600" b="1" dirty="0">
                <a:effectLst>
                  <a:outerShdw blurRad="38100" dist="38100" dir="2700000" algn="tl">
                    <a:srgbClr val="000000">
                      <a:alpha val="43137"/>
                    </a:srgbClr>
                  </a:outerShdw>
                </a:effectLst>
              </a:rPr>
            </a:br>
            <a:br>
              <a:rPr lang="es-MX" sz="3600" b="1" dirty="0">
                <a:effectLst>
                  <a:outerShdw blurRad="38100" dist="38100" dir="2700000" algn="tl">
                    <a:srgbClr val="000000">
                      <a:alpha val="43137"/>
                    </a:srgbClr>
                  </a:outerShdw>
                </a:effectLst>
              </a:rPr>
            </a:br>
            <a:br>
              <a:rPr lang="es-MX" sz="3600" b="1" dirty="0">
                <a:effectLst>
                  <a:outerShdw blurRad="38100" dist="38100" dir="2700000" algn="tl">
                    <a:srgbClr val="000000">
                      <a:alpha val="43137"/>
                    </a:srgbClr>
                  </a:outerShdw>
                </a:effectLst>
              </a:rPr>
            </a:br>
            <a:br>
              <a:rPr lang="es-MX" sz="3600" b="1" dirty="0">
                <a:effectLst>
                  <a:outerShdw blurRad="38100" dist="38100" dir="2700000" algn="tl">
                    <a:srgbClr val="000000">
                      <a:alpha val="43137"/>
                    </a:srgbClr>
                  </a:outerShdw>
                </a:effectLst>
              </a:rPr>
            </a:br>
            <a:br>
              <a:rPr lang="es-MX" b="1" dirty="0">
                <a:effectLst>
                  <a:outerShdw blurRad="38100" dist="38100" dir="2700000" algn="tl">
                    <a:srgbClr val="000000">
                      <a:alpha val="43137"/>
                    </a:srgbClr>
                  </a:outerShdw>
                </a:effectLst>
              </a:rPr>
            </a:br>
            <a:endParaRPr lang="es-PE" b="1" dirty="0">
              <a:effectLst>
                <a:outerShdw blurRad="38100" dist="38100" dir="2700000" algn="tl">
                  <a:srgbClr val="000000">
                    <a:alpha val="43137"/>
                  </a:srgbClr>
                </a:outerShdw>
              </a:effectLst>
            </a:endParaRPr>
          </a:p>
        </p:txBody>
      </p:sp>
      <p:sp>
        <p:nvSpPr>
          <p:cNvPr id="7" name="Título 1">
            <a:extLst>
              <a:ext uri="{FF2B5EF4-FFF2-40B4-BE49-F238E27FC236}">
                <a16:creationId xmlns:a16="http://schemas.microsoft.com/office/drawing/2014/main" id="{8A7AE517-908E-B090-2197-A254B8856374}"/>
              </a:ext>
            </a:extLst>
          </p:cNvPr>
          <p:cNvSpPr txBox="1">
            <a:spLocks/>
          </p:cNvSpPr>
          <p:nvPr/>
        </p:nvSpPr>
        <p:spPr>
          <a:xfrm>
            <a:off x="2680138" y="942035"/>
            <a:ext cx="6831723" cy="609107"/>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2800" b="1" dirty="0">
                <a:solidFill>
                  <a:srgbClr val="F88B3A"/>
                </a:solidFill>
                <a:latin typeface="Arial" panose="020B0604020202020204" pitchFamily="34" charset="0"/>
                <a:cs typeface="Arial" panose="020B0604020202020204" pitchFamily="34" charset="0"/>
              </a:rPr>
              <a:t>PROYECTO DE LEY </a:t>
            </a:r>
            <a:r>
              <a:rPr lang="es-PE" sz="2800" b="1" dirty="0" err="1">
                <a:solidFill>
                  <a:srgbClr val="F88B3A"/>
                </a:solidFill>
                <a:latin typeface="Arial" panose="020B0604020202020204" pitchFamily="34" charset="0"/>
                <a:cs typeface="Arial" panose="020B0604020202020204" pitchFamily="34" charset="0"/>
              </a:rPr>
              <a:t>Nº</a:t>
            </a:r>
            <a:r>
              <a:rPr lang="es-PE" sz="2800" b="1" dirty="0">
                <a:solidFill>
                  <a:srgbClr val="F88B3A"/>
                </a:solidFill>
                <a:latin typeface="Arial" panose="020B0604020202020204" pitchFamily="34" charset="0"/>
                <a:cs typeface="Arial" panose="020B0604020202020204" pitchFamily="34" charset="0"/>
              </a:rPr>
              <a:t> 03014/2022-CR</a:t>
            </a:r>
          </a:p>
        </p:txBody>
      </p:sp>
      <p:sp>
        <p:nvSpPr>
          <p:cNvPr id="8" name="Rectángulo 7"/>
          <p:cNvSpPr/>
          <p:nvPr/>
        </p:nvSpPr>
        <p:spPr>
          <a:xfrm>
            <a:off x="7951133" y="4723599"/>
            <a:ext cx="6096000" cy="738664"/>
          </a:xfrm>
          <a:prstGeom prst="rect">
            <a:avLst/>
          </a:prstGeom>
        </p:spPr>
        <p:txBody>
          <a:bodyPr>
            <a:spAutoFit/>
          </a:bodyPr>
          <a:lstStyle/>
          <a:p>
            <a:pPr>
              <a:buFont typeface="Arial" panose="020B0604020202020204" pitchFamily="34" charset="0"/>
              <a:buChar char="•"/>
            </a:pPr>
            <a:r>
              <a:rPr lang="es-PE" b="1" dirty="0"/>
              <a:t>Autora</a:t>
            </a:r>
            <a:br>
              <a:rPr lang="es-PE" b="1" dirty="0"/>
            </a:br>
            <a:r>
              <a:rPr lang="es-PE" sz="2400" b="1" dirty="0"/>
              <a:t>Mery Eliana Infantes Castañeda</a:t>
            </a:r>
            <a:endParaRPr lang="es-PE" b="1" i="0" dirty="0">
              <a:effectLst/>
            </a:endParaRPr>
          </a:p>
        </p:txBody>
      </p:sp>
    </p:spTree>
    <p:extLst>
      <p:ext uri="{BB962C8B-B14F-4D97-AF65-F5344CB8AC3E}">
        <p14:creationId xmlns:p14="http://schemas.microsoft.com/office/powerpoint/2010/main" val="1468545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graphicFrame>
        <p:nvGraphicFramePr>
          <p:cNvPr id="12" name="Diagrama 11">
            <a:extLst>
              <a:ext uri="{FF2B5EF4-FFF2-40B4-BE49-F238E27FC236}">
                <a16:creationId xmlns:a16="http://schemas.microsoft.com/office/drawing/2014/main" id="{5BF979F6-F6AD-486C-919C-E6BD74995808}"/>
              </a:ext>
            </a:extLst>
          </p:cNvPr>
          <p:cNvGraphicFramePr/>
          <p:nvPr>
            <p:extLst>
              <p:ext uri="{D42A27DB-BD31-4B8C-83A1-F6EECF244321}">
                <p14:modId xmlns:p14="http://schemas.microsoft.com/office/powerpoint/2010/main" val="2408823461"/>
              </p:ext>
            </p:extLst>
          </p:nvPr>
        </p:nvGraphicFramePr>
        <p:xfrm>
          <a:off x="233917" y="308344"/>
          <a:ext cx="12115798" cy="674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descr="Group Brainstorm">
            <a:extLst>
              <a:ext uri="{FF2B5EF4-FFF2-40B4-BE49-F238E27FC236}">
                <a16:creationId xmlns:a16="http://schemas.microsoft.com/office/drawing/2014/main" id="{E0B323A6-FEB9-4C1B-9136-D5FAB468B67B}"/>
              </a:ext>
            </a:extLst>
          </p:cNvPr>
          <p:cNvSpPr/>
          <p:nvPr/>
        </p:nvSpPr>
        <p:spPr>
          <a:xfrm>
            <a:off x="1010701" y="2727821"/>
            <a:ext cx="1297472" cy="1384129"/>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a:effectLst>
            <a:glow rad="101600">
              <a:schemeClr val="accent6">
                <a:satMod val="175000"/>
                <a:alpha val="40000"/>
              </a:schemeClr>
            </a:glo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44768276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BCFF4DAE-F52E-4A55-8920-AF4A1B1FFD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3251"/>
            <a:ext cx="12192000" cy="681755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Marcador de contenido 5">
            <a:extLst>
              <a:ext uri="{FF2B5EF4-FFF2-40B4-BE49-F238E27FC236}">
                <a16:creationId xmlns:a16="http://schemas.microsoft.com/office/drawing/2014/main" id="{87BA5B96-C94C-4702-B260-272D7C26B6F7}"/>
              </a:ext>
            </a:extLst>
          </p:cNvPr>
          <p:cNvGraphicFramePr>
            <a:graphicFrameLocks noGrp="1"/>
          </p:cNvGraphicFramePr>
          <p:nvPr>
            <p:ph idx="1"/>
            <p:extLst>
              <p:ext uri="{D42A27DB-BD31-4B8C-83A1-F6EECF244321}">
                <p14:modId xmlns:p14="http://schemas.microsoft.com/office/powerpoint/2010/main" val="3921814188"/>
              </p:ext>
            </p:extLst>
          </p:nvPr>
        </p:nvGraphicFramePr>
        <p:xfrm>
          <a:off x="1275681" y="1984501"/>
          <a:ext cx="9892080" cy="4548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ítulo 1">
            <a:extLst>
              <a:ext uri="{FF2B5EF4-FFF2-40B4-BE49-F238E27FC236}">
                <a16:creationId xmlns:a16="http://schemas.microsoft.com/office/drawing/2014/main" id="{CE2155D8-CB42-43A5-ACFB-5D9B9687E156}"/>
              </a:ext>
            </a:extLst>
          </p:cNvPr>
          <p:cNvSpPr>
            <a:spLocks noGrp="1"/>
          </p:cNvSpPr>
          <p:nvPr>
            <p:ph type="title"/>
          </p:nvPr>
        </p:nvSpPr>
        <p:spPr>
          <a:xfrm>
            <a:off x="838199" y="-51676"/>
            <a:ext cx="10515600" cy="1325563"/>
          </a:xfrm>
        </p:spPr>
        <p:txBody>
          <a:bodyPr>
            <a:normAutofit/>
          </a:bodyPr>
          <a:lstStyle/>
          <a:p>
            <a:pPr algn="ctr"/>
            <a:r>
              <a:rPr lang="es-MX" sz="3600" b="1" dirty="0">
                <a:effectLst>
                  <a:outerShdw blurRad="38100" dist="38100" dir="2700000" algn="tl">
                    <a:srgbClr val="000000">
                      <a:alpha val="43137"/>
                    </a:srgbClr>
                  </a:outerShdw>
                </a:effectLst>
              </a:rPr>
              <a:t>SOLUCIÓN A LA PROBLEMÁTICA EXPUESTA</a:t>
            </a:r>
            <a:endParaRPr lang="es-PE" sz="3600" b="1" dirty="0">
              <a:effectLst>
                <a:outerShdw blurRad="38100" dist="38100" dir="2700000" algn="tl">
                  <a:srgbClr val="000000">
                    <a:alpha val="43137"/>
                  </a:srgbClr>
                </a:outerShdw>
              </a:effectLst>
            </a:endParaRPr>
          </a:p>
        </p:txBody>
      </p:sp>
      <p:sp>
        <p:nvSpPr>
          <p:cNvPr id="2" name="Rectángulo 1"/>
          <p:cNvSpPr/>
          <p:nvPr/>
        </p:nvSpPr>
        <p:spPr>
          <a:xfrm>
            <a:off x="1790699" y="1053225"/>
            <a:ext cx="8641773" cy="646331"/>
          </a:xfrm>
          <a:prstGeom prst="rect">
            <a:avLst/>
          </a:prstGeom>
        </p:spPr>
        <p:txBody>
          <a:bodyPr wrap="square">
            <a:spAutoFit/>
          </a:bodyPr>
          <a:lstStyle/>
          <a:p>
            <a:r>
              <a:rPr lang="es-ES" dirty="0">
                <a:solidFill>
                  <a:schemeClr val="bg1"/>
                </a:solidFill>
              </a:rPr>
              <a:t>Para solucionar la problemática expuesta y cambiar el futuro del país con mujeres seguras y decididas con nuevos paradigmas, enfocado en la equidad de género, se requiere:</a:t>
            </a:r>
            <a:endParaRPr lang="es-PE" dirty="0">
              <a:solidFill>
                <a:schemeClr val="bg1"/>
              </a:solidFill>
            </a:endParaRPr>
          </a:p>
        </p:txBody>
      </p:sp>
    </p:spTree>
    <p:extLst>
      <p:ext uri="{BB962C8B-B14F-4D97-AF65-F5344CB8AC3E}">
        <p14:creationId xmlns:p14="http://schemas.microsoft.com/office/powerpoint/2010/main" val="1529180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350CE73E-63C2-4BB7-845B-57C624D294D1}"/>
                                            </p:graphicEl>
                                          </p:spTgt>
                                        </p:tgtEl>
                                        <p:attrNameLst>
                                          <p:attrName>style.visibility</p:attrName>
                                        </p:attrNameLst>
                                      </p:cBhvr>
                                      <p:to>
                                        <p:strVal val="visible"/>
                                      </p:to>
                                    </p:set>
                                    <p:anim calcmode="lin" valueType="num">
                                      <p:cBhvr>
                                        <p:cTn id="7" dur="500" fill="hold"/>
                                        <p:tgtEl>
                                          <p:spTgt spid="6">
                                            <p:graphicEl>
                                              <a:dgm id="{350CE73E-63C2-4BB7-845B-57C624D294D1}"/>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350CE73E-63C2-4BB7-845B-57C624D294D1}"/>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350CE73E-63C2-4BB7-845B-57C624D294D1}"/>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1EAA4BF3-19BC-4AB7-90ED-88A3982A3A42}"/>
                                            </p:graphicEl>
                                          </p:spTgt>
                                        </p:tgtEl>
                                        <p:attrNameLst>
                                          <p:attrName>style.visibility</p:attrName>
                                        </p:attrNameLst>
                                      </p:cBhvr>
                                      <p:to>
                                        <p:strVal val="visible"/>
                                      </p:to>
                                    </p:set>
                                    <p:anim calcmode="lin" valueType="num">
                                      <p:cBhvr>
                                        <p:cTn id="14" dur="500" fill="hold"/>
                                        <p:tgtEl>
                                          <p:spTgt spid="6">
                                            <p:graphicEl>
                                              <a:dgm id="{1EAA4BF3-19BC-4AB7-90ED-88A3982A3A42}"/>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1EAA4BF3-19BC-4AB7-90ED-88A3982A3A42}"/>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1EAA4BF3-19BC-4AB7-90ED-88A3982A3A42}"/>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graphicEl>
                                              <a:dgm id="{1D7DED15-9098-44B1-81E3-248BB8DF078A}"/>
                                            </p:graphicEl>
                                          </p:spTgt>
                                        </p:tgtEl>
                                        <p:attrNameLst>
                                          <p:attrName>style.visibility</p:attrName>
                                        </p:attrNameLst>
                                      </p:cBhvr>
                                      <p:to>
                                        <p:strVal val="visible"/>
                                      </p:to>
                                    </p:set>
                                    <p:anim calcmode="lin" valueType="num">
                                      <p:cBhvr>
                                        <p:cTn id="19" dur="500" fill="hold"/>
                                        <p:tgtEl>
                                          <p:spTgt spid="6">
                                            <p:graphicEl>
                                              <a:dgm id="{1D7DED15-9098-44B1-81E3-248BB8DF078A}"/>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1D7DED15-9098-44B1-81E3-248BB8DF078A}"/>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1D7DED15-9098-44B1-81E3-248BB8DF078A}"/>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graphicEl>
                                              <a:dgm id="{2B703B6A-3579-4764-9945-B282103EF0CC}"/>
                                            </p:graphicEl>
                                          </p:spTgt>
                                        </p:tgtEl>
                                        <p:attrNameLst>
                                          <p:attrName>style.visibility</p:attrName>
                                        </p:attrNameLst>
                                      </p:cBhvr>
                                      <p:to>
                                        <p:strVal val="visible"/>
                                      </p:to>
                                    </p:set>
                                    <p:anim calcmode="lin" valueType="num">
                                      <p:cBhvr>
                                        <p:cTn id="26" dur="500" fill="hold"/>
                                        <p:tgtEl>
                                          <p:spTgt spid="6">
                                            <p:graphicEl>
                                              <a:dgm id="{2B703B6A-3579-4764-9945-B282103EF0CC}"/>
                                            </p:graphicEl>
                                          </p:spTgt>
                                        </p:tgtEl>
                                        <p:attrNameLst>
                                          <p:attrName>ppt_w</p:attrName>
                                        </p:attrNameLst>
                                      </p:cBhvr>
                                      <p:tavLst>
                                        <p:tav tm="0">
                                          <p:val>
                                            <p:fltVal val="0"/>
                                          </p:val>
                                        </p:tav>
                                        <p:tav tm="100000">
                                          <p:val>
                                            <p:strVal val="#ppt_w"/>
                                          </p:val>
                                        </p:tav>
                                      </p:tavLst>
                                    </p:anim>
                                    <p:anim calcmode="lin" valueType="num">
                                      <p:cBhvr>
                                        <p:cTn id="27" dur="500" fill="hold"/>
                                        <p:tgtEl>
                                          <p:spTgt spid="6">
                                            <p:graphicEl>
                                              <a:dgm id="{2B703B6A-3579-4764-9945-B282103EF0CC}"/>
                                            </p:graphicEl>
                                          </p:spTgt>
                                        </p:tgtEl>
                                        <p:attrNameLst>
                                          <p:attrName>ppt_h</p:attrName>
                                        </p:attrNameLst>
                                      </p:cBhvr>
                                      <p:tavLst>
                                        <p:tav tm="0">
                                          <p:val>
                                            <p:fltVal val="0"/>
                                          </p:val>
                                        </p:tav>
                                        <p:tav tm="100000">
                                          <p:val>
                                            <p:strVal val="#ppt_h"/>
                                          </p:val>
                                        </p:tav>
                                      </p:tavLst>
                                    </p:anim>
                                    <p:animEffect transition="in" filter="fade">
                                      <p:cBhvr>
                                        <p:cTn id="28" dur="500"/>
                                        <p:tgtEl>
                                          <p:spTgt spid="6">
                                            <p:graphicEl>
                                              <a:dgm id="{2B703B6A-3579-4764-9945-B282103EF0CC}"/>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graphicEl>
                                              <a:dgm id="{F0365723-D655-4978-BB05-D88A299D8670}"/>
                                            </p:graphicEl>
                                          </p:spTgt>
                                        </p:tgtEl>
                                        <p:attrNameLst>
                                          <p:attrName>style.visibility</p:attrName>
                                        </p:attrNameLst>
                                      </p:cBhvr>
                                      <p:to>
                                        <p:strVal val="visible"/>
                                      </p:to>
                                    </p:set>
                                    <p:anim calcmode="lin" valueType="num">
                                      <p:cBhvr>
                                        <p:cTn id="33" dur="500" fill="hold"/>
                                        <p:tgtEl>
                                          <p:spTgt spid="6">
                                            <p:graphicEl>
                                              <a:dgm id="{F0365723-D655-4978-BB05-D88A299D8670}"/>
                                            </p:graphicEl>
                                          </p:spTgt>
                                        </p:tgtEl>
                                        <p:attrNameLst>
                                          <p:attrName>ppt_w</p:attrName>
                                        </p:attrNameLst>
                                      </p:cBhvr>
                                      <p:tavLst>
                                        <p:tav tm="0">
                                          <p:val>
                                            <p:fltVal val="0"/>
                                          </p:val>
                                        </p:tav>
                                        <p:tav tm="100000">
                                          <p:val>
                                            <p:strVal val="#ppt_w"/>
                                          </p:val>
                                        </p:tav>
                                      </p:tavLst>
                                    </p:anim>
                                    <p:anim calcmode="lin" valueType="num">
                                      <p:cBhvr>
                                        <p:cTn id="34" dur="500" fill="hold"/>
                                        <p:tgtEl>
                                          <p:spTgt spid="6">
                                            <p:graphicEl>
                                              <a:dgm id="{F0365723-D655-4978-BB05-D88A299D8670}"/>
                                            </p:graphicEl>
                                          </p:spTgt>
                                        </p:tgtEl>
                                        <p:attrNameLst>
                                          <p:attrName>ppt_h</p:attrName>
                                        </p:attrNameLst>
                                      </p:cBhvr>
                                      <p:tavLst>
                                        <p:tav tm="0">
                                          <p:val>
                                            <p:fltVal val="0"/>
                                          </p:val>
                                        </p:tav>
                                        <p:tav tm="100000">
                                          <p:val>
                                            <p:strVal val="#ppt_h"/>
                                          </p:val>
                                        </p:tav>
                                      </p:tavLst>
                                    </p:anim>
                                    <p:animEffect transition="in" filter="fade">
                                      <p:cBhvr>
                                        <p:cTn id="35" dur="500"/>
                                        <p:tgtEl>
                                          <p:spTgt spid="6">
                                            <p:graphicEl>
                                              <a:dgm id="{F0365723-D655-4978-BB05-D88A299D8670}"/>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graphicEl>
                                              <a:dgm id="{36A373BF-F2F8-4A1E-A047-51D60BA3E43D}"/>
                                            </p:graphicEl>
                                          </p:spTgt>
                                        </p:tgtEl>
                                        <p:attrNameLst>
                                          <p:attrName>style.visibility</p:attrName>
                                        </p:attrNameLst>
                                      </p:cBhvr>
                                      <p:to>
                                        <p:strVal val="visible"/>
                                      </p:to>
                                    </p:set>
                                    <p:anim calcmode="lin" valueType="num">
                                      <p:cBhvr>
                                        <p:cTn id="40" dur="500" fill="hold"/>
                                        <p:tgtEl>
                                          <p:spTgt spid="6">
                                            <p:graphicEl>
                                              <a:dgm id="{36A373BF-F2F8-4A1E-A047-51D60BA3E43D}"/>
                                            </p:graphicEl>
                                          </p:spTgt>
                                        </p:tgtEl>
                                        <p:attrNameLst>
                                          <p:attrName>ppt_w</p:attrName>
                                        </p:attrNameLst>
                                      </p:cBhvr>
                                      <p:tavLst>
                                        <p:tav tm="0">
                                          <p:val>
                                            <p:fltVal val="0"/>
                                          </p:val>
                                        </p:tav>
                                        <p:tav tm="100000">
                                          <p:val>
                                            <p:strVal val="#ppt_w"/>
                                          </p:val>
                                        </p:tav>
                                      </p:tavLst>
                                    </p:anim>
                                    <p:anim calcmode="lin" valueType="num">
                                      <p:cBhvr>
                                        <p:cTn id="41" dur="500" fill="hold"/>
                                        <p:tgtEl>
                                          <p:spTgt spid="6">
                                            <p:graphicEl>
                                              <a:dgm id="{36A373BF-F2F8-4A1E-A047-51D60BA3E43D}"/>
                                            </p:graphicEl>
                                          </p:spTgt>
                                        </p:tgtEl>
                                        <p:attrNameLst>
                                          <p:attrName>ppt_h</p:attrName>
                                        </p:attrNameLst>
                                      </p:cBhvr>
                                      <p:tavLst>
                                        <p:tav tm="0">
                                          <p:val>
                                            <p:fltVal val="0"/>
                                          </p:val>
                                        </p:tav>
                                        <p:tav tm="100000">
                                          <p:val>
                                            <p:strVal val="#ppt_h"/>
                                          </p:val>
                                        </p:tav>
                                      </p:tavLst>
                                    </p:anim>
                                    <p:animEffect transition="in" filter="fade">
                                      <p:cBhvr>
                                        <p:cTn id="42" dur="500"/>
                                        <p:tgtEl>
                                          <p:spTgt spid="6">
                                            <p:graphicEl>
                                              <a:dgm id="{36A373BF-F2F8-4A1E-A047-51D60BA3E4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re.org.pe/wp-content/uploads/2021/05/Ninas-con-Oportunidades-1-1-704x305.jpg">
            <a:extLst>
              <a:ext uri="{FF2B5EF4-FFF2-40B4-BE49-F238E27FC236}">
                <a16:creationId xmlns:a16="http://schemas.microsoft.com/office/drawing/2014/main" id="{7125345B-6B81-4FDA-A1F3-D5EBCB1A87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86" t="130" b="1248"/>
          <a:stretch/>
        </p:blipFill>
        <p:spPr bwMode="auto">
          <a:xfrm>
            <a:off x="-119270" y="0"/>
            <a:ext cx="12311270" cy="693837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874" y="2983688"/>
            <a:ext cx="1426723" cy="1047750"/>
          </a:xfrm>
          <a:prstGeom prst="rect">
            <a:avLst/>
          </a:prstGeom>
        </p:spPr>
      </p:pic>
      <p:graphicFrame>
        <p:nvGraphicFramePr>
          <p:cNvPr id="6" name="Diagrama 5">
            <a:extLst>
              <a:ext uri="{FF2B5EF4-FFF2-40B4-BE49-F238E27FC236}">
                <a16:creationId xmlns:a16="http://schemas.microsoft.com/office/drawing/2014/main" id="{0CA66110-87CC-41A4-AE42-3255984F4A8F}"/>
              </a:ext>
            </a:extLst>
          </p:cNvPr>
          <p:cNvGraphicFramePr/>
          <p:nvPr>
            <p:extLst>
              <p:ext uri="{D42A27DB-BD31-4B8C-83A1-F6EECF244321}">
                <p14:modId xmlns:p14="http://schemas.microsoft.com/office/powerpoint/2010/main" val="2030739919"/>
              </p:ext>
            </p:extLst>
          </p:nvPr>
        </p:nvGraphicFramePr>
        <p:xfrm>
          <a:off x="407964" y="0"/>
          <a:ext cx="11784036" cy="68489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9581477"/>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Dictamen del nuevo Código Penal | Ministerio de Justicia 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3156" y="0"/>
            <a:ext cx="998843" cy="10730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773D23A-6207-4C8C-B858-82A969DEF0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0800000" flipH="1" flipV="1">
            <a:off x="0" y="33496"/>
            <a:ext cx="3980537" cy="5505913"/>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effectLst>
            <a:glow rad="139700">
              <a:schemeClr val="accent2">
                <a:satMod val="175000"/>
                <a:alpha val="40000"/>
              </a:schemeClr>
            </a:glow>
          </a:effectLst>
        </p:spPr>
      </p:pic>
      <p:sp>
        <p:nvSpPr>
          <p:cNvPr id="15" name="Rectángulo 14" descr="Gavel">
            <a:extLst>
              <a:ext uri="{FF2B5EF4-FFF2-40B4-BE49-F238E27FC236}">
                <a16:creationId xmlns:a16="http://schemas.microsoft.com/office/drawing/2014/main" id="{4F02F3E2-80AF-4FDF-B39E-369CC681C760}"/>
              </a:ext>
            </a:extLst>
          </p:cNvPr>
          <p:cNvSpPr/>
          <p:nvPr/>
        </p:nvSpPr>
        <p:spPr>
          <a:xfrm>
            <a:off x="4801980" y="1332594"/>
            <a:ext cx="755622" cy="862158"/>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s-PE" dirty="0"/>
          </a:p>
        </p:txBody>
      </p:sp>
      <p:sp>
        <p:nvSpPr>
          <p:cNvPr id="17" name="Rectángulo 16" descr="Skeleton">
            <a:extLst>
              <a:ext uri="{FF2B5EF4-FFF2-40B4-BE49-F238E27FC236}">
                <a16:creationId xmlns:a16="http://schemas.microsoft.com/office/drawing/2014/main" id="{346AE4FF-6975-4609-8583-E04C2FE0CAB7}"/>
              </a:ext>
            </a:extLst>
          </p:cNvPr>
          <p:cNvSpPr/>
          <p:nvPr/>
        </p:nvSpPr>
        <p:spPr>
          <a:xfrm>
            <a:off x="4801980" y="4308147"/>
            <a:ext cx="755622" cy="862158"/>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s-PE" dirty="0"/>
          </a:p>
        </p:txBody>
      </p:sp>
      <p:sp>
        <p:nvSpPr>
          <p:cNvPr id="19" name="Rectángulo 18" descr="Group Brainstorm">
            <a:extLst>
              <a:ext uri="{FF2B5EF4-FFF2-40B4-BE49-F238E27FC236}">
                <a16:creationId xmlns:a16="http://schemas.microsoft.com/office/drawing/2014/main" id="{B05A03A1-C5E6-4598-AB09-641786148F3C}"/>
              </a:ext>
            </a:extLst>
          </p:cNvPr>
          <p:cNvSpPr/>
          <p:nvPr/>
        </p:nvSpPr>
        <p:spPr>
          <a:xfrm>
            <a:off x="4815835" y="2782270"/>
            <a:ext cx="755622" cy="862158"/>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1" name="Rectángulo 20" descr="Judge">
            <a:extLst>
              <a:ext uri="{FF2B5EF4-FFF2-40B4-BE49-F238E27FC236}">
                <a16:creationId xmlns:a16="http://schemas.microsoft.com/office/drawing/2014/main" id="{71FCE3C5-7EC7-4633-80A7-B4FA00D8C2ED}"/>
              </a:ext>
            </a:extLst>
          </p:cNvPr>
          <p:cNvSpPr/>
          <p:nvPr/>
        </p:nvSpPr>
        <p:spPr>
          <a:xfrm>
            <a:off x="4757795" y="5681623"/>
            <a:ext cx="857359" cy="978238"/>
          </a:xfrm>
          <a:prstGeom prst="rect">
            <a:avLst/>
          </a:prstGeom>
          <a:blipFill rotWithShape="1">
            <a:blip r:embed="rId10"/>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5" name="CuadroTexto 4">
            <a:extLst>
              <a:ext uri="{FF2B5EF4-FFF2-40B4-BE49-F238E27FC236}">
                <a16:creationId xmlns:a16="http://schemas.microsoft.com/office/drawing/2014/main" id="{E35B7DD0-E565-4E9C-B90E-84B712D5C26D}"/>
              </a:ext>
            </a:extLst>
          </p:cNvPr>
          <p:cNvSpPr txBox="1"/>
          <p:nvPr/>
        </p:nvSpPr>
        <p:spPr>
          <a:xfrm>
            <a:off x="5380384" y="517825"/>
            <a:ext cx="4558748" cy="400110"/>
          </a:xfrm>
          <a:prstGeom prst="rect">
            <a:avLst/>
          </a:prstGeom>
          <a:noFill/>
        </p:spPr>
        <p:txBody>
          <a:bodyPr wrap="square" rtlCol="0">
            <a:spAutoFit/>
          </a:bodyPr>
          <a:lstStyle/>
          <a:p>
            <a:pPr algn="ctr"/>
            <a:r>
              <a:rPr lang="es-MX" sz="2000" dirty="0"/>
              <a:t>Fundamentos legales del proyecto de Ley</a:t>
            </a:r>
            <a:endParaRPr lang="es-PE" sz="2000" dirty="0"/>
          </a:p>
        </p:txBody>
      </p:sp>
      <p:sp>
        <p:nvSpPr>
          <p:cNvPr id="6" name="CuadroTexto 5">
            <a:extLst>
              <a:ext uri="{FF2B5EF4-FFF2-40B4-BE49-F238E27FC236}">
                <a16:creationId xmlns:a16="http://schemas.microsoft.com/office/drawing/2014/main" id="{7E4AFAB7-D5DB-47A9-B58B-B6D5CFB439C3}"/>
              </a:ext>
            </a:extLst>
          </p:cNvPr>
          <p:cNvSpPr txBox="1"/>
          <p:nvPr/>
        </p:nvSpPr>
        <p:spPr>
          <a:xfrm>
            <a:off x="4085105" y="1073043"/>
            <a:ext cx="7615841" cy="5932393"/>
          </a:xfrm>
          <a:prstGeom prst="rect">
            <a:avLst/>
          </a:prstGeom>
          <a:noFill/>
        </p:spPr>
        <p:txBody>
          <a:bodyPr wrap="square" rtlCol="0">
            <a:spAutoFit/>
          </a:bodyPr>
          <a:lstStyle/>
          <a:p>
            <a:pPr lvl="0" algn="just">
              <a:spcAft>
                <a:spcPts val="100"/>
              </a:spcAft>
            </a:pPr>
            <a:r>
              <a:rPr lang="es-ES" sz="1600" dirty="0">
                <a:latin typeface="Arial" panose="020B0604020202020204" pitchFamily="34" charset="0"/>
                <a:cs typeface="Arial" panose="020B0604020202020204" pitchFamily="34" charset="0"/>
              </a:rPr>
              <a:t>Ley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28983 – Ley de igualdad de oportunidades entre mujeres y hombres:</a:t>
            </a:r>
          </a:p>
          <a:p>
            <a:pPr lvl="1" algn="just">
              <a:spcAft>
                <a:spcPts val="100"/>
              </a:spcAft>
            </a:pPr>
            <a:r>
              <a:rPr lang="es-ES" sz="1600" b="1" i="1" dirty="0">
                <a:latin typeface="Arial" panose="020B0604020202020204" pitchFamily="34" charset="0"/>
                <a:cs typeface="Arial" panose="020B0604020202020204" pitchFamily="34" charset="0"/>
              </a:rPr>
              <a:t>“</a:t>
            </a:r>
            <a:r>
              <a:rPr lang="es-ES" sz="1600" b="1" i="1" u="sng" dirty="0">
                <a:latin typeface="Arial" panose="020B0604020202020204" pitchFamily="34" charset="0"/>
                <a:cs typeface="Arial" panose="020B0604020202020204" pitchFamily="34" charset="0"/>
              </a:rPr>
              <a:t>Artículo 4</a:t>
            </a:r>
            <a:r>
              <a:rPr lang="es-ES" sz="1600" b="1" i="1" dirty="0">
                <a:latin typeface="Arial" panose="020B0604020202020204" pitchFamily="34" charset="0"/>
                <a:cs typeface="Arial" panose="020B0604020202020204" pitchFamily="34" charset="0"/>
              </a:rPr>
              <a:t>°. – Del rol del Estado</a:t>
            </a:r>
            <a:endParaRPr lang="es-PE" sz="1600" dirty="0">
              <a:latin typeface="Arial" panose="020B0604020202020204" pitchFamily="34" charset="0"/>
              <a:cs typeface="Arial" panose="020B0604020202020204" pitchFamily="34" charset="0"/>
            </a:endParaRPr>
          </a:p>
          <a:p>
            <a:pPr lvl="1" algn="just">
              <a:spcAft>
                <a:spcPts val="100"/>
              </a:spcAft>
            </a:pPr>
            <a:r>
              <a:rPr lang="es-ES" sz="1600" i="1" dirty="0">
                <a:latin typeface="Arial" panose="020B0604020202020204" pitchFamily="34" charset="0"/>
                <a:cs typeface="Arial" panose="020B0604020202020204" pitchFamily="34" charset="0"/>
              </a:rPr>
              <a:t>Es rol del Estado, para los efectos de la presente Ley:</a:t>
            </a:r>
            <a:endParaRPr lang="es-PE" sz="1600" dirty="0">
              <a:latin typeface="Arial" panose="020B0604020202020204" pitchFamily="34" charset="0"/>
              <a:cs typeface="Arial" panose="020B0604020202020204" pitchFamily="34" charset="0"/>
            </a:endParaRPr>
          </a:p>
          <a:p>
            <a:pPr lvl="1" algn="just">
              <a:spcAft>
                <a:spcPts val="100"/>
              </a:spcAft>
            </a:pPr>
            <a:r>
              <a:rPr lang="es-ES" sz="1600" i="1" dirty="0">
                <a:latin typeface="Arial" panose="020B0604020202020204" pitchFamily="34" charset="0"/>
                <a:cs typeface="Arial" panose="020B0604020202020204" pitchFamily="34" charset="0"/>
              </a:rPr>
              <a:t>Promover y garantizar la igualdad de oportunidades entre mujeres y hombres, adoptando todas las medidas que permitan remover los obstáculos que impiden el ejercicio pleno de este derecho, con el fin de erradicar todas las formas de discriminación.</a:t>
            </a:r>
            <a:endParaRPr lang="es-PE" sz="1600" dirty="0">
              <a:latin typeface="Arial" panose="020B0604020202020204" pitchFamily="34" charset="0"/>
              <a:cs typeface="Arial" panose="020B0604020202020204" pitchFamily="34" charset="0"/>
            </a:endParaRPr>
          </a:p>
          <a:p>
            <a:pPr lvl="1" algn="just">
              <a:spcAft>
                <a:spcPts val="100"/>
              </a:spcAft>
            </a:pPr>
            <a:r>
              <a:rPr lang="es-ES" sz="1600" i="1" dirty="0">
                <a:latin typeface="Arial" panose="020B0604020202020204" pitchFamily="34" charset="0"/>
                <a:cs typeface="Arial" panose="020B0604020202020204" pitchFamily="34" charset="0"/>
              </a:rPr>
              <a:t>Adoptar medidas de acción positiva de carácter temporal, encaminadas a acelerar la igualdad de hecho entre la mujer y el hombre, las que no se considerarán discriminatorias. </a:t>
            </a:r>
            <a:endParaRPr lang="es-PE" sz="1600" dirty="0">
              <a:latin typeface="Arial" panose="020B0604020202020204" pitchFamily="34" charset="0"/>
              <a:cs typeface="Arial" panose="020B0604020202020204" pitchFamily="34" charset="0"/>
            </a:endParaRPr>
          </a:p>
          <a:p>
            <a:pPr lvl="1" algn="just">
              <a:spcAft>
                <a:spcPts val="100"/>
              </a:spcAft>
            </a:pPr>
            <a:r>
              <a:rPr lang="es-ES" sz="1600" i="1" dirty="0">
                <a:latin typeface="Arial" panose="020B0604020202020204" pitchFamily="34" charset="0"/>
                <a:cs typeface="Arial" panose="020B0604020202020204" pitchFamily="34" charset="0"/>
              </a:rPr>
              <a:t>(…)”</a:t>
            </a:r>
          </a:p>
          <a:p>
            <a:pPr algn="just">
              <a:spcAft>
                <a:spcPts val="100"/>
              </a:spcAft>
            </a:pPr>
            <a:r>
              <a:rPr lang="es-ES" sz="1600" dirty="0">
                <a:latin typeface="Arial" panose="020B0604020202020204" pitchFamily="34" charset="0"/>
                <a:cs typeface="Arial" panose="020B0604020202020204" pitchFamily="34" charset="0"/>
              </a:rPr>
              <a:t>Convención sobre la eliminación de todas las formas de discriminación contra la mujer (CEDAW) </a:t>
            </a:r>
          </a:p>
          <a:p>
            <a:pPr lvl="1" algn="just">
              <a:spcAft>
                <a:spcPts val="100"/>
              </a:spcAft>
            </a:pPr>
            <a:r>
              <a:rPr lang="es-ES" sz="1600" b="1" i="1" dirty="0">
                <a:latin typeface="Arial" panose="020B0604020202020204" pitchFamily="34" charset="0"/>
                <a:cs typeface="Arial" panose="020B0604020202020204" pitchFamily="34" charset="0"/>
              </a:rPr>
              <a:t>“Artículo 4°.</a:t>
            </a:r>
            <a:endParaRPr lang="es-PE" sz="1600" dirty="0">
              <a:latin typeface="Arial" panose="020B0604020202020204" pitchFamily="34" charset="0"/>
              <a:cs typeface="Arial" panose="020B0604020202020204" pitchFamily="34" charset="0"/>
            </a:endParaRPr>
          </a:p>
          <a:p>
            <a:pPr lvl="1" algn="just">
              <a:spcAft>
                <a:spcPts val="100"/>
              </a:spcAft>
            </a:pPr>
            <a:r>
              <a:rPr lang="es-ES" sz="1600" i="1" dirty="0">
                <a:latin typeface="Arial" panose="020B0604020202020204" pitchFamily="34" charset="0"/>
                <a:cs typeface="Arial" panose="020B0604020202020204" pitchFamily="34" charset="0"/>
              </a:rPr>
              <a:t>La adopción por los Estados Partes de medidas especiales de carácter temporal encaminadas a acelerar la igualdad de facto entre el hombre y la mujer no se considerará discriminación en la forma definida en la presente Convención, pero de ningún modo entrañará como consecuencia, el mantenimiento de normas desiguales o separadas; estas medidas cesarán cuando se haya alcanzado los objetivos de igualdad de oportunidad y de trato.”</a:t>
            </a:r>
          </a:p>
          <a:p>
            <a:pPr lvl="0"/>
            <a:endParaRPr lang="es-PE" dirty="0"/>
          </a:p>
          <a:p>
            <a:pPr algn="just"/>
            <a:endParaRPr lang="es-ES" dirty="0"/>
          </a:p>
        </p:txBody>
      </p:sp>
    </p:spTree>
    <p:extLst>
      <p:ext uri="{BB962C8B-B14F-4D97-AF65-F5344CB8AC3E}">
        <p14:creationId xmlns:p14="http://schemas.microsoft.com/office/powerpoint/2010/main" val="84908740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Dictamen del nuevo Código Penal | Ministerio de Justicia 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3156" y="0"/>
            <a:ext cx="998843" cy="1073043"/>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descr="Gavel">
            <a:extLst>
              <a:ext uri="{FF2B5EF4-FFF2-40B4-BE49-F238E27FC236}">
                <a16:creationId xmlns:a16="http://schemas.microsoft.com/office/drawing/2014/main" id="{4F02F3E2-80AF-4FDF-B39E-369CC681C760}"/>
              </a:ext>
            </a:extLst>
          </p:cNvPr>
          <p:cNvSpPr/>
          <p:nvPr/>
        </p:nvSpPr>
        <p:spPr>
          <a:xfrm>
            <a:off x="4801980" y="1332594"/>
            <a:ext cx="755622" cy="862158"/>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s-PE" dirty="0"/>
          </a:p>
        </p:txBody>
      </p:sp>
      <p:sp>
        <p:nvSpPr>
          <p:cNvPr id="17" name="Rectángulo 16" descr="Skeleton">
            <a:extLst>
              <a:ext uri="{FF2B5EF4-FFF2-40B4-BE49-F238E27FC236}">
                <a16:creationId xmlns:a16="http://schemas.microsoft.com/office/drawing/2014/main" id="{346AE4FF-6975-4609-8583-E04C2FE0CAB7}"/>
              </a:ext>
            </a:extLst>
          </p:cNvPr>
          <p:cNvSpPr/>
          <p:nvPr/>
        </p:nvSpPr>
        <p:spPr>
          <a:xfrm>
            <a:off x="4801980" y="4308147"/>
            <a:ext cx="755622" cy="862158"/>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s-PE" dirty="0"/>
          </a:p>
        </p:txBody>
      </p:sp>
      <p:sp>
        <p:nvSpPr>
          <p:cNvPr id="19" name="Rectángulo 18" descr="Group Brainstorm">
            <a:extLst>
              <a:ext uri="{FF2B5EF4-FFF2-40B4-BE49-F238E27FC236}">
                <a16:creationId xmlns:a16="http://schemas.microsoft.com/office/drawing/2014/main" id="{B05A03A1-C5E6-4598-AB09-641786148F3C}"/>
              </a:ext>
            </a:extLst>
          </p:cNvPr>
          <p:cNvSpPr/>
          <p:nvPr/>
        </p:nvSpPr>
        <p:spPr>
          <a:xfrm>
            <a:off x="4815835" y="2782270"/>
            <a:ext cx="755622" cy="862158"/>
          </a:xfrm>
          <a:prstGeom prst="rect">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5" name="CuadroTexto 4">
            <a:extLst>
              <a:ext uri="{FF2B5EF4-FFF2-40B4-BE49-F238E27FC236}">
                <a16:creationId xmlns:a16="http://schemas.microsoft.com/office/drawing/2014/main" id="{E35B7DD0-E565-4E9C-B90E-84B712D5C26D}"/>
              </a:ext>
            </a:extLst>
          </p:cNvPr>
          <p:cNvSpPr txBox="1"/>
          <p:nvPr/>
        </p:nvSpPr>
        <p:spPr>
          <a:xfrm>
            <a:off x="3816625" y="892369"/>
            <a:ext cx="5685183" cy="461665"/>
          </a:xfrm>
          <a:prstGeom prst="rect">
            <a:avLst/>
          </a:prstGeom>
          <a:noFill/>
        </p:spPr>
        <p:txBody>
          <a:bodyPr wrap="square" rtlCol="0">
            <a:spAutoFit/>
          </a:bodyPr>
          <a:lstStyle/>
          <a:p>
            <a:pPr algn="ctr"/>
            <a:r>
              <a:rPr lang="es-MX" sz="2400" dirty="0"/>
              <a:t>Fundamentos legales del proyecto de Ley</a:t>
            </a:r>
            <a:endParaRPr lang="es-PE" sz="2400" dirty="0"/>
          </a:p>
        </p:txBody>
      </p:sp>
      <p:sp>
        <p:nvSpPr>
          <p:cNvPr id="6" name="CuadroTexto 5">
            <a:extLst>
              <a:ext uri="{FF2B5EF4-FFF2-40B4-BE49-F238E27FC236}">
                <a16:creationId xmlns:a16="http://schemas.microsoft.com/office/drawing/2014/main" id="{7E4AFAB7-D5DB-47A9-B58B-B6D5CFB439C3}"/>
              </a:ext>
            </a:extLst>
          </p:cNvPr>
          <p:cNvSpPr txBox="1"/>
          <p:nvPr/>
        </p:nvSpPr>
        <p:spPr>
          <a:xfrm>
            <a:off x="609600" y="1896489"/>
            <a:ext cx="11082977" cy="4770537"/>
          </a:xfrm>
          <a:prstGeom prst="rect">
            <a:avLst/>
          </a:prstGeom>
          <a:noFill/>
        </p:spPr>
        <p:txBody>
          <a:bodyPr wrap="square" rtlCol="0">
            <a:spAutoFit/>
          </a:bodyPr>
          <a:lstStyle/>
          <a:p>
            <a:pPr lvl="0" algn="just"/>
            <a:endParaRPr lang="es-PE" sz="1600"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Constitución Política del Perú: </a:t>
            </a:r>
            <a:endParaRPr lang="es-PE" dirty="0">
              <a:latin typeface="Arial" panose="020B0604020202020204" pitchFamily="34" charset="0"/>
              <a:cs typeface="Arial" panose="020B0604020202020204" pitchFamily="34" charset="0"/>
            </a:endParaRPr>
          </a:p>
          <a:p>
            <a:pPr lvl="1" algn="just"/>
            <a:r>
              <a:rPr lang="es-ES" dirty="0">
                <a:latin typeface="Arial" panose="020B0604020202020204" pitchFamily="34" charset="0"/>
                <a:cs typeface="Arial" panose="020B0604020202020204" pitchFamily="34" charset="0"/>
              </a:rPr>
              <a:t>“Artículo 2: Toda persona tiene derecho:</a:t>
            </a:r>
            <a:endParaRPr lang="es-PE" dirty="0">
              <a:latin typeface="Arial" panose="020B0604020202020204" pitchFamily="34" charset="0"/>
              <a:cs typeface="Arial" panose="020B0604020202020204" pitchFamily="34" charset="0"/>
            </a:endParaRPr>
          </a:p>
          <a:p>
            <a:pPr lvl="1" algn="just"/>
            <a:r>
              <a:rPr lang="es-ES" dirty="0">
                <a:latin typeface="Arial" panose="020B0604020202020204" pitchFamily="34" charset="0"/>
                <a:cs typeface="Arial" panose="020B0604020202020204" pitchFamily="34" charset="0"/>
              </a:rPr>
              <a:t>Inciso 1: A la vida, a su integridad moral, psíquica y física y a su libre desarrollo y bienestar (…).  </a:t>
            </a:r>
            <a:endParaRPr lang="es-PE" dirty="0">
              <a:latin typeface="Arial" panose="020B0604020202020204" pitchFamily="34" charset="0"/>
              <a:cs typeface="Arial" panose="020B0604020202020204" pitchFamily="34" charset="0"/>
            </a:endParaRPr>
          </a:p>
          <a:p>
            <a:pPr lvl="1" algn="just"/>
            <a:r>
              <a:rPr lang="es-ES" dirty="0">
                <a:latin typeface="Arial" panose="020B0604020202020204" pitchFamily="34" charset="0"/>
                <a:cs typeface="Arial" panose="020B0604020202020204" pitchFamily="34" charset="0"/>
              </a:rPr>
              <a:t>Inciso 2: A la igualdad ante la Ley. Nadie debe ser discriminado por motivo de (…) sexo (…)”.</a:t>
            </a:r>
          </a:p>
          <a:p>
            <a:pPr algn="just"/>
            <a:endParaRPr lang="es-ES" dirty="0">
              <a:latin typeface="Arial" panose="020B0604020202020204" pitchFamily="34" charset="0"/>
              <a:cs typeface="Arial" panose="020B0604020202020204" pitchFamily="34" charset="0"/>
            </a:endParaRPr>
          </a:p>
          <a:p>
            <a:pPr algn="just"/>
            <a:r>
              <a:rPr lang="es-PE" dirty="0">
                <a:latin typeface="Arial" panose="020B0604020202020204" pitchFamily="34" charset="0"/>
                <a:cs typeface="Arial" panose="020B0604020202020204" pitchFamily="34" charset="0"/>
              </a:rPr>
              <a:t>Tribunal Constitucional:</a:t>
            </a:r>
          </a:p>
          <a:p>
            <a:pPr algn="just"/>
            <a:r>
              <a:rPr lang="es-PE" dirty="0">
                <a:latin typeface="Arial" panose="020B0604020202020204" pitchFamily="34" charset="0"/>
                <a:cs typeface="Arial" panose="020B0604020202020204" pitchFamily="34" charset="0"/>
              </a:rPr>
              <a:t>La posición iusfundamental realizada por nuestro máximo interprete constitucional indica que</a:t>
            </a:r>
            <a:r>
              <a:rPr lang="es-ES" dirty="0">
                <a:latin typeface="Arial" panose="020B0604020202020204" pitchFamily="34" charset="0"/>
                <a:cs typeface="Arial" panose="020B0604020202020204" pitchFamily="34" charset="0"/>
              </a:rPr>
              <a:t>:</a:t>
            </a:r>
          </a:p>
          <a:p>
            <a:pPr lvl="1" algn="just"/>
            <a:r>
              <a:rPr lang="es-ES" dirty="0">
                <a:latin typeface="Arial" panose="020B0604020202020204" pitchFamily="34" charset="0"/>
                <a:cs typeface="Arial" panose="020B0604020202020204" pitchFamily="34" charset="0"/>
              </a:rPr>
              <a:t>De acuerdo al Artículo 2 inciso 1 y 2: </a:t>
            </a:r>
            <a:r>
              <a:rPr lang="es-PE" dirty="0">
                <a:latin typeface="Arial" panose="020B0604020202020204" pitchFamily="34" charset="0"/>
                <a:cs typeface="Arial" panose="020B0604020202020204" pitchFamily="34" charset="0"/>
              </a:rPr>
              <a:t>El núcleo inderogable del derecho fundamental de la mujer a una vida libre de violencia está constituido por diversas posiciones iusfundamentales, siendo la más relevante para esta iniciativa legislativa:</a:t>
            </a:r>
            <a:endParaRPr lang="es-ES" dirty="0">
              <a:latin typeface="Arial" panose="020B0604020202020204" pitchFamily="34" charset="0"/>
              <a:cs typeface="Arial" panose="020B0604020202020204" pitchFamily="34" charset="0"/>
            </a:endParaRPr>
          </a:p>
          <a:p>
            <a:pPr lvl="1" algn="just"/>
            <a:r>
              <a:rPr lang="es-PE" dirty="0">
                <a:latin typeface="Arial" panose="020B0604020202020204" pitchFamily="34" charset="0"/>
                <a:cs typeface="Arial" panose="020B0604020202020204" pitchFamily="34" charset="0"/>
              </a:rPr>
              <a:t> a) A no ser objeto de cualquier acción o conducta, particular o estatal, que le cause la muerte, daño o sufrimiento físico, sexual o psicológico, por su condición de mujer, tanto en el ámbito privado como público.</a:t>
            </a:r>
          </a:p>
          <a:p>
            <a:pPr lvl="1" algn="just"/>
            <a:r>
              <a:rPr lang="es-MX" dirty="0">
                <a:latin typeface="Arial" panose="020B0604020202020204" pitchFamily="34" charset="0"/>
                <a:cs typeface="Arial" panose="020B0604020202020204" pitchFamily="34" charset="0"/>
              </a:rPr>
              <a:t>(</a:t>
            </a:r>
            <a:r>
              <a:rPr lang="es-PE" dirty="0">
                <a:latin typeface="Arial" panose="020B0604020202020204" pitchFamily="34" charset="0"/>
                <a:cs typeface="Arial" panose="020B0604020202020204" pitchFamily="34" charset="0"/>
              </a:rPr>
              <a:t>…)</a:t>
            </a:r>
          </a:p>
          <a:p>
            <a:pPr lvl="1" algn="just"/>
            <a:r>
              <a:rPr lang="es-PE" dirty="0">
                <a:latin typeface="Arial" panose="020B0604020202020204" pitchFamily="34" charset="0"/>
                <a:cs typeface="Arial" panose="020B0604020202020204" pitchFamily="34" charset="0"/>
              </a:rPr>
              <a:t>d) A ser considerada y educada sin tomar en cuenta los patrones estereotipados de conducta, así como las prácticas culturales y sociales que están basadas en criterios de inferioridad o subordinación.</a:t>
            </a:r>
          </a:p>
        </p:txBody>
      </p:sp>
      <p:pic>
        <p:nvPicPr>
          <p:cNvPr id="2050" name="Picture 2" descr="https://www.planinternational.org.pe/hs-fs/hubfs/IMG_3285-1.jpg?width=600&amp;name=IMG_3285-1.jpg">
            <a:extLst>
              <a:ext uri="{FF2B5EF4-FFF2-40B4-BE49-F238E27FC236}">
                <a16:creationId xmlns:a16="http://schemas.microsoft.com/office/drawing/2014/main" id="{D426DF10-9343-4771-868A-36B39921641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87" t="1" b="1045"/>
          <a:stretch/>
        </p:blipFill>
        <p:spPr bwMode="auto">
          <a:xfrm>
            <a:off x="0" y="0"/>
            <a:ext cx="2862469" cy="1881071"/>
          </a:xfrm>
          <a:prstGeom prst="rect">
            <a:avLst/>
          </a:prstGeom>
          <a:solidFill>
            <a:srgbClr val="FFFFFF">
              <a:shade val="85000"/>
            </a:srgbClr>
          </a:solidFill>
          <a:ln w="3175"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4096179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Niñas con oportunidades Archives | Stakeholders Sostenibilidad">
            <a:extLst>
              <a:ext uri="{FF2B5EF4-FFF2-40B4-BE49-F238E27FC236}">
                <a16:creationId xmlns:a16="http://schemas.microsoft.com/office/drawing/2014/main" id="{28B2A536-6BC8-4987-A328-9DF2AEF2B8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11" r="3432"/>
          <a:stretch/>
        </p:blipFill>
        <p:spPr bwMode="auto">
          <a:xfrm>
            <a:off x="59634" y="-281574"/>
            <a:ext cx="12072729" cy="71428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ictamen del nuevo Código Penal | Ministerio de Justicia 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3156" y="0"/>
            <a:ext cx="998843" cy="1073043"/>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descr="Gavel">
            <a:extLst>
              <a:ext uri="{FF2B5EF4-FFF2-40B4-BE49-F238E27FC236}">
                <a16:creationId xmlns:a16="http://schemas.microsoft.com/office/drawing/2014/main" id="{4F02F3E2-80AF-4FDF-B39E-369CC681C760}"/>
              </a:ext>
            </a:extLst>
          </p:cNvPr>
          <p:cNvSpPr/>
          <p:nvPr/>
        </p:nvSpPr>
        <p:spPr>
          <a:xfrm>
            <a:off x="4801980" y="1332594"/>
            <a:ext cx="755622" cy="862158"/>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s-PE" dirty="0"/>
          </a:p>
        </p:txBody>
      </p:sp>
      <p:sp>
        <p:nvSpPr>
          <p:cNvPr id="17" name="Rectángulo 16" descr="Skeleton">
            <a:extLst>
              <a:ext uri="{FF2B5EF4-FFF2-40B4-BE49-F238E27FC236}">
                <a16:creationId xmlns:a16="http://schemas.microsoft.com/office/drawing/2014/main" id="{346AE4FF-6975-4609-8583-E04C2FE0CAB7}"/>
              </a:ext>
            </a:extLst>
          </p:cNvPr>
          <p:cNvSpPr/>
          <p:nvPr/>
        </p:nvSpPr>
        <p:spPr>
          <a:xfrm>
            <a:off x="4801980" y="4308147"/>
            <a:ext cx="755622" cy="862158"/>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s-PE" dirty="0"/>
          </a:p>
        </p:txBody>
      </p:sp>
      <p:sp>
        <p:nvSpPr>
          <p:cNvPr id="19" name="Rectángulo 18" descr="Group Brainstorm">
            <a:extLst>
              <a:ext uri="{FF2B5EF4-FFF2-40B4-BE49-F238E27FC236}">
                <a16:creationId xmlns:a16="http://schemas.microsoft.com/office/drawing/2014/main" id="{B05A03A1-C5E6-4598-AB09-641786148F3C}"/>
              </a:ext>
            </a:extLst>
          </p:cNvPr>
          <p:cNvSpPr/>
          <p:nvPr/>
        </p:nvSpPr>
        <p:spPr>
          <a:xfrm>
            <a:off x="4815835" y="2782270"/>
            <a:ext cx="755622" cy="862158"/>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1" name="Rectángulo 20" descr="Judge">
            <a:extLst>
              <a:ext uri="{FF2B5EF4-FFF2-40B4-BE49-F238E27FC236}">
                <a16:creationId xmlns:a16="http://schemas.microsoft.com/office/drawing/2014/main" id="{71FCE3C5-7EC7-4633-80A7-B4FA00D8C2ED}"/>
              </a:ext>
            </a:extLst>
          </p:cNvPr>
          <p:cNvSpPr/>
          <p:nvPr/>
        </p:nvSpPr>
        <p:spPr>
          <a:xfrm>
            <a:off x="4757795" y="5681623"/>
            <a:ext cx="857359" cy="978238"/>
          </a:xfrm>
          <a:prstGeom prst="rect">
            <a:avLst/>
          </a:prstGeom>
          <a:blipFill rotWithShape="1">
            <a:blip r:embed="rId10"/>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 name="Rectángulo: esquinas redondeadas 1">
            <a:extLst>
              <a:ext uri="{FF2B5EF4-FFF2-40B4-BE49-F238E27FC236}">
                <a16:creationId xmlns:a16="http://schemas.microsoft.com/office/drawing/2014/main" id="{AD3E448E-3626-492E-AC9F-A6670AAE717A}"/>
              </a:ext>
            </a:extLst>
          </p:cNvPr>
          <p:cNvSpPr/>
          <p:nvPr/>
        </p:nvSpPr>
        <p:spPr>
          <a:xfrm>
            <a:off x="801756" y="1763673"/>
            <a:ext cx="10588487" cy="3921893"/>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s-MX" b="1" i="1" dirty="0">
                <a:solidFill>
                  <a:schemeClr val="tx1"/>
                </a:solidFill>
              </a:rPr>
              <a:t>Es valioso destacar que, a pesar de que, el Estado peruano lleva a cabo medidas en la prestación del servicio educativo para eliminar la desigualdad de género plasmadas en el Currículo Nacional de Educación Básica (CNEB), las cifras mostradas anteriormente demuestran que estas no son eficientes ni suficientes. Por ello, este proyecto de ley propone implementar talleres de liderazgo orientado específicamente hacia las niñas y las adolescentes, quienes a diferencia de los varones, sí se encuentran en una situación vulnerable  y son víctimas de una desigualdad de oportunidades. </a:t>
            </a:r>
            <a:r>
              <a:rPr lang="es-ES" b="1" i="1" dirty="0">
                <a:solidFill>
                  <a:schemeClr val="tx1"/>
                </a:solidFill>
              </a:rPr>
              <a:t>En ese sentido, el Tribunal Constitucional no considera como </a:t>
            </a:r>
            <a:r>
              <a:rPr lang="es-ES" b="1" i="1" u="sng" dirty="0">
                <a:solidFill>
                  <a:schemeClr val="tx1"/>
                </a:solidFill>
              </a:rPr>
              <a:t>discriminaciones</a:t>
            </a:r>
            <a:r>
              <a:rPr lang="es-ES" b="1" i="1" dirty="0">
                <a:solidFill>
                  <a:schemeClr val="tx1"/>
                </a:solidFill>
              </a:rPr>
              <a:t> aquellas acciones legislativas que establezcan tratos diferenciados con el objeto de promover la igualdad real de oportunidades, a condición de que dicha acción afirmativa esté sujeta a la regla </a:t>
            </a:r>
            <a:r>
              <a:rPr lang="es-ES" b="1" i="1" u="sng" dirty="0">
                <a:solidFill>
                  <a:schemeClr val="tx1"/>
                </a:solidFill>
              </a:rPr>
              <a:t>de temporalidad</a:t>
            </a:r>
            <a:endParaRPr lang="es-PE" b="1" i="1" dirty="0">
              <a:solidFill>
                <a:schemeClr val="tx1"/>
              </a:solidFill>
            </a:endParaRPr>
          </a:p>
        </p:txBody>
      </p:sp>
      <p:sp>
        <p:nvSpPr>
          <p:cNvPr id="4" name="AutoShape 8" descr="Niñas con oportunidades Archives | Stakeholders Sostenibilidad">
            <a:extLst>
              <a:ext uri="{FF2B5EF4-FFF2-40B4-BE49-F238E27FC236}">
                <a16:creationId xmlns:a16="http://schemas.microsoft.com/office/drawing/2014/main" id="{DDBB02EC-F419-4E25-8B6E-B654443A9A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333653553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planinternational.org.pe/hubfs/Post-Violencia-Tiempo-Covid.jpg">
            <a:extLst>
              <a:ext uri="{FF2B5EF4-FFF2-40B4-BE49-F238E27FC236}">
                <a16:creationId xmlns:a16="http://schemas.microsoft.com/office/drawing/2014/main" id="{B6732894-0D52-424D-8B80-AFD5096A6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55" r="5000"/>
          <a:stretch/>
        </p:blipFill>
        <p:spPr bwMode="auto">
          <a:xfrm>
            <a:off x="0" y="-1"/>
            <a:ext cx="12444346" cy="68947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a 11">
            <a:extLst>
              <a:ext uri="{FF2B5EF4-FFF2-40B4-BE49-F238E27FC236}">
                <a16:creationId xmlns:a16="http://schemas.microsoft.com/office/drawing/2014/main" id="{5BF979F6-F6AD-486C-919C-E6BD74995808}"/>
              </a:ext>
            </a:extLst>
          </p:cNvPr>
          <p:cNvGraphicFramePr/>
          <p:nvPr>
            <p:extLst>
              <p:ext uri="{D42A27DB-BD31-4B8C-83A1-F6EECF244321}">
                <p14:modId xmlns:p14="http://schemas.microsoft.com/office/powerpoint/2010/main" val="2986600301"/>
              </p:ext>
            </p:extLst>
          </p:nvPr>
        </p:nvGraphicFramePr>
        <p:xfrm>
          <a:off x="233917" y="308344"/>
          <a:ext cx="12115798" cy="674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descr="Group Brainstorm">
            <a:extLst>
              <a:ext uri="{FF2B5EF4-FFF2-40B4-BE49-F238E27FC236}">
                <a16:creationId xmlns:a16="http://schemas.microsoft.com/office/drawing/2014/main" id="{E0B323A6-FEB9-4C1B-9136-D5FAB468B67B}"/>
              </a:ext>
            </a:extLst>
          </p:cNvPr>
          <p:cNvSpPr/>
          <p:nvPr/>
        </p:nvSpPr>
        <p:spPr>
          <a:xfrm>
            <a:off x="1350335" y="2662507"/>
            <a:ext cx="1297472" cy="1384129"/>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a:effectLst>
            <a:glow rad="101600">
              <a:schemeClr val="accent6">
                <a:satMod val="175000"/>
                <a:alpha val="40000"/>
              </a:schemeClr>
            </a:glo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55802209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planinternational.org.pe/hubfs/Post-Violencia-Tiempo-Covid.jpg">
            <a:extLst>
              <a:ext uri="{FF2B5EF4-FFF2-40B4-BE49-F238E27FC236}">
                <a16:creationId xmlns:a16="http://schemas.microsoft.com/office/drawing/2014/main" id="{4C096E15-0A19-4C2A-872C-7C08B0D76E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55" r="5000"/>
          <a:stretch/>
        </p:blipFill>
        <p:spPr bwMode="auto">
          <a:xfrm>
            <a:off x="0" y="-1"/>
            <a:ext cx="12444346" cy="68947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a 11">
            <a:extLst>
              <a:ext uri="{FF2B5EF4-FFF2-40B4-BE49-F238E27FC236}">
                <a16:creationId xmlns:a16="http://schemas.microsoft.com/office/drawing/2014/main" id="{5BF979F6-F6AD-486C-919C-E6BD74995808}"/>
              </a:ext>
            </a:extLst>
          </p:cNvPr>
          <p:cNvGraphicFramePr/>
          <p:nvPr>
            <p:extLst>
              <p:ext uri="{D42A27DB-BD31-4B8C-83A1-F6EECF244321}">
                <p14:modId xmlns:p14="http://schemas.microsoft.com/office/powerpoint/2010/main" val="3729207010"/>
              </p:ext>
            </p:extLst>
          </p:nvPr>
        </p:nvGraphicFramePr>
        <p:xfrm>
          <a:off x="233917" y="202328"/>
          <a:ext cx="12115798" cy="674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descr="Group Brainstorm">
            <a:extLst>
              <a:ext uri="{FF2B5EF4-FFF2-40B4-BE49-F238E27FC236}">
                <a16:creationId xmlns:a16="http://schemas.microsoft.com/office/drawing/2014/main" id="{E0B323A6-FEB9-4C1B-9136-D5FAB468B67B}"/>
              </a:ext>
            </a:extLst>
          </p:cNvPr>
          <p:cNvSpPr/>
          <p:nvPr/>
        </p:nvSpPr>
        <p:spPr>
          <a:xfrm>
            <a:off x="1350335" y="2662507"/>
            <a:ext cx="1297472" cy="1384129"/>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a:effectLst>
            <a:glow rad="101600">
              <a:schemeClr val="accent6">
                <a:satMod val="175000"/>
                <a:alpha val="40000"/>
              </a:schemeClr>
            </a:glo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70450764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10484" cy="6815836"/>
          </a:xfrm>
          <a:prstGeom prst="rect">
            <a:avLst/>
          </a:prstGeom>
        </p:spPr>
      </p:pic>
      <p:graphicFrame>
        <p:nvGraphicFramePr>
          <p:cNvPr id="5" name="Diagrama 4">
            <a:extLst>
              <a:ext uri="{FF2B5EF4-FFF2-40B4-BE49-F238E27FC236}">
                <a16:creationId xmlns:a16="http://schemas.microsoft.com/office/drawing/2014/main" id="{5AC02A2B-93A5-4D98-A0AF-44EB407FA136}"/>
              </a:ext>
            </a:extLst>
          </p:cNvPr>
          <p:cNvGraphicFramePr/>
          <p:nvPr>
            <p:extLst>
              <p:ext uri="{D42A27DB-BD31-4B8C-83A1-F6EECF244321}">
                <p14:modId xmlns:p14="http://schemas.microsoft.com/office/powerpoint/2010/main" val="3540284198"/>
              </p:ext>
            </p:extLst>
          </p:nvPr>
        </p:nvGraphicFramePr>
        <p:xfrm>
          <a:off x="-50387" y="919445"/>
          <a:ext cx="11917326" cy="5643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p:cNvSpPr/>
          <p:nvPr/>
        </p:nvSpPr>
        <p:spPr>
          <a:xfrm>
            <a:off x="5031065" y="175747"/>
            <a:ext cx="3092513" cy="646331"/>
          </a:xfrm>
          <a:prstGeom prst="rect">
            <a:avLst/>
          </a:prstGeom>
        </p:spPr>
        <p:txBody>
          <a:bodyPr wrap="none">
            <a:spAutoFit/>
          </a:bodyPr>
          <a:lstStyle/>
          <a:p>
            <a:pPr lvl="0"/>
            <a:r>
              <a:rPr lang="es-MX" sz="3600" b="1" dirty="0">
                <a:solidFill>
                  <a:schemeClr val="bg1"/>
                </a:solidFill>
                <a:effectLst>
                  <a:outerShdw blurRad="38100" dist="38100" dir="2700000" algn="tl">
                    <a:srgbClr val="000000">
                      <a:alpha val="43137"/>
                    </a:srgbClr>
                  </a:outerShdw>
                </a:effectLst>
              </a:rPr>
              <a:t>BENEFICIARIOS</a:t>
            </a:r>
            <a:endParaRPr lang="es-PE" sz="3600" dirty="0">
              <a:solidFill>
                <a:schemeClr val="bg1"/>
              </a:solidFill>
            </a:endParaRPr>
          </a:p>
        </p:txBody>
      </p:sp>
    </p:spTree>
    <p:extLst>
      <p:ext uri="{BB962C8B-B14F-4D97-AF65-F5344CB8AC3E}">
        <p14:creationId xmlns:p14="http://schemas.microsoft.com/office/powerpoint/2010/main" val="181619363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Dictamen del nuevo Código Penal | Ministerio de Justicia 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3156" y="0"/>
            <a:ext cx="998843" cy="10730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773D23A-6207-4C8C-B858-82A969DEF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0" y="0"/>
            <a:ext cx="6453051" cy="685800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effectLst>
            <a:glow rad="139700">
              <a:schemeClr val="accent2">
                <a:satMod val="175000"/>
                <a:alpha val="40000"/>
              </a:schemeClr>
            </a:glow>
          </a:effectLst>
        </p:spPr>
      </p:pic>
      <p:sp>
        <p:nvSpPr>
          <p:cNvPr id="15" name="Rectángulo 14" descr="Gavel">
            <a:extLst>
              <a:ext uri="{FF2B5EF4-FFF2-40B4-BE49-F238E27FC236}">
                <a16:creationId xmlns:a16="http://schemas.microsoft.com/office/drawing/2014/main" id="{4F02F3E2-80AF-4FDF-B39E-369CC681C760}"/>
              </a:ext>
            </a:extLst>
          </p:cNvPr>
          <p:cNvSpPr/>
          <p:nvPr/>
        </p:nvSpPr>
        <p:spPr>
          <a:xfrm>
            <a:off x="4801980" y="1332594"/>
            <a:ext cx="755622" cy="862158"/>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s-PE" dirty="0"/>
          </a:p>
        </p:txBody>
      </p:sp>
      <p:sp>
        <p:nvSpPr>
          <p:cNvPr id="21" name="Rectángulo 20" descr="Judge">
            <a:extLst>
              <a:ext uri="{FF2B5EF4-FFF2-40B4-BE49-F238E27FC236}">
                <a16:creationId xmlns:a16="http://schemas.microsoft.com/office/drawing/2014/main" id="{71FCE3C5-7EC7-4633-80A7-B4FA00D8C2ED}"/>
              </a:ext>
            </a:extLst>
          </p:cNvPr>
          <p:cNvSpPr/>
          <p:nvPr/>
        </p:nvSpPr>
        <p:spPr>
          <a:xfrm>
            <a:off x="4757795" y="5681623"/>
            <a:ext cx="857359" cy="978238"/>
          </a:xfrm>
          <a:prstGeom prst="rect">
            <a:avLst/>
          </a:prstGeom>
          <a:blipFill rotWithShape="1">
            <a:blip r:embed="rId6"/>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 name="Marcador de contenido 2">
            <a:extLst>
              <a:ext uri="{FF2B5EF4-FFF2-40B4-BE49-F238E27FC236}">
                <a16:creationId xmlns:a16="http://schemas.microsoft.com/office/drawing/2014/main" id="{EF6D9626-6B4A-445C-B758-85909A975A04}"/>
              </a:ext>
            </a:extLst>
          </p:cNvPr>
          <p:cNvSpPr>
            <a:spLocks noGrp="1"/>
          </p:cNvSpPr>
          <p:nvPr>
            <p:ph idx="1"/>
          </p:nvPr>
        </p:nvSpPr>
        <p:spPr>
          <a:xfrm>
            <a:off x="6611124" y="1650215"/>
            <a:ext cx="5081453" cy="5315863"/>
          </a:xfrm>
        </p:spPr>
        <p:txBody>
          <a:bodyPr>
            <a:normAutofit/>
          </a:bodyPr>
          <a:lstStyle/>
          <a:p>
            <a:pPr marL="0" indent="0" algn="just">
              <a:buNone/>
            </a:pPr>
            <a:r>
              <a:rPr lang="es-ES" sz="2400" dirty="0"/>
              <a:t>Ante lo expuesto, consideramos oportuna la aprobación de la presente propuesta legislativa, a fin de eliminar  las barreras que limiten a las mujeres peruanas, ya que la igualdad de género, </a:t>
            </a:r>
            <a:r>
              <a:rPr lang="es-MX" sz="2400" dirty="0"/>
              <a:t>además de ser un derecho humano fundamental, es necesario para contar con sociedades pacíficas, capaces de desarrollarse de forma sostenible. </a:t>
            </a:r>
          </a:p>
          <a:p>
            <a:pPr marL="0" indent="0" algn="just">
              <a:buNone/>
            </a:pPr>
            <a:r>
              <a:rPr lang="es-MX" sz="2400" dirty="0"/>
              <a:t>Asimismo, paralelamente el empoderamiento de las mujeres estimulará la productividad y el crecimiento económico del país.</a:t>
            </a:r>
            <a:endParaRPr lang="es-PE" sz="2400" dirty="0"/>
          </a:p>
        </p:txBody>
      </p:sp>
    </p:spTree>
    <p:extLst>
      <p:ext uri="{BB962C8B-B14F-4D97-AF65-F5344CB8AC3E}">
        <p14:creationId xmlns:p14="http://schemas.microsoft.com/office/powerpoint/2010/main" val="155407919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ál es el sueldo de los congresistas de Perú elegidos en 2020 ...">
            <a:extLst>
              <a:ext uri="{FF2B5EF4-FFF2-40B4-BE49-F238E27FC236}">
                <a16:creationId xmlns:a16="http://schemas.microsoft.com/office/drawing/2014/main" id="{F5D2B745-5C25-42A9-9436-FE0DC6A0A81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a:extLst>
              <a:ext uri="{FF2B5EF4-FFF2-40B4-BE49-F238E27FC236}">
                <a16:creationId xmlns:a16="http://schemas.microsoft.com/office/drawing/2014/main" id="{B59E5B8C-505B-42CD-BD35-4680BC07B357}"/>
              </a:ext>
            </a:extLst>
          </p:cNvPr>
          <p:cNvGraphicFramePr/>
          <p:nvPr>
            <p:extLst>
              <p:ext uri="{D42A27DB-BD31-4B8C-83A1-F6EECF244321}">
                <p14:modId xmlns:p14="http://schemas.microsoft.com/office/powerpoint/2010/main" val="742046362"/>
              </p:ext>
            </p:extLst>
          </p:nvPr>
        </p:nvGraphicFramePr>
        <p:xfrm>
          <a:off x="0" y="106326"/>
          <a:ext cx="12084627" cy="7019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Elipse 1">
            <a:extLst>
              <a:ext uri="{FF2B5EF4-FFF2-40B4-BE49-F238E27FC236}">
                <a16:creationId xmlns:a16="http://schemas.microsoft.com/office/drawing/2014/main" id="{F8E1F4E6-042B-4A10-82E5-7E3A32E17D73}"/>
              </a:ext>
            </a:extLst>
          </p:cNvPr>
          <p:cNvSpPr/>
          <p:nvPr/>
        </p:nvSpPr>
        <p:spPr>
          <a:xfrm>
            <a:off x="1145837" y="6142381"/>
            <a:ext cx="175755" cy="175755"/>
          </a:xfrm>
          <a:prstGeom prst="ellipse">
            <a:avLst/>
          </a:prstGeom>
        </p:spPr>
        <p:style>
          <a:lnRef idx="2">
            <a:schemeClr val="accent3">
              <a:alpha val="90000"/>
              <a:hueOff val="0"/>
              <a:satOff val="0"/>
              <a:lumOff val="0"/>
              <a:alphaOff val="-32727"/>
            </a:schemeClr>
          </a:lnRef>
          <a:fillRef idx="1">
            <a:schemeClr val="accent3">
              <a:alpha val="90000"/>
              <a:hueOff val="0"/>
              <a:satOff val="0"/>
              <a:lumOff val="0"/>
              <a:alphaOff val="-32727"/>
            </a:schemeClr>
          </a:fillRef>
          <a:effectRef idx="0">
            <a:schemeClr val="accent3">
              <a:alpha val="90000"/>
              <a:hueOff val="0"/>
              <a:satOff val="0"/>
              <a:lumOff val="0"/>
              <a:alphaOff val="-32727"/>
            </a:schemeClr>
          </a:effectRef>
          <a:fontRef idx="minor">
            <a:schemeClr val="lt1"/>
          </a:fontRef>
        </p:style>
      </p:sp>
      <p:sp>
        <p:nvSpPr>
          <p:cNvPr id="3" name="Elipse 2">
            <a:extLst>
              <a:ext uri="{FF2B5EF4-FFF2-40B4-BE49-F238E27FC236}">
                <a16:creationId xmlns:a16="http://schemas.microsoft.com/office/drawing/2014/main" id="{617C5A3C-623B-4C52-835E-BF4356E3259F}"/>
              </a:ext>
            </a:extLst>
          </p:cNvPr>
          <p:cNvSpPr/>
          <p:nvPr/>
        </p:nvSpPr>
        <p:spPr>
          <a:xfrm>
            <a:off x="1697379" y="6012889"/>
            <a:ext cx="175755" cy="175755"/>
          </a:xfrm>
          <a:prstGeom prst="ellipse">
            <a:avLst/>
          </a:prstGeom>
        </p:spPr>
        <p:style>
          <a:lnRef idx="2">
            <a:schemeClr val="accent3">
              <a:alpha val="90000"/>
              <a:hueOff val="0"/>
              <a:satOff val="0"/>
              <a:lumOff val="0"/>
              <a:alphaOff val="-32727"/>
            </a:schemeClr>
          </a:lnRef>
          <a:fillRef idx="1">
            <a:schemeClr val="accent3">
              <a:alpha val="90000"/>
              <a:hueOff val="0"/>
              <a:satOff val="0"/>
              <a:lumOff val="0"/>
              <a:alphaOff val="-32727"/>
            </a:schemeClr>
          </a:fillRef>
          <a:effectRef idx="0">
            <a:schemeClr val="accent3">
              <a:alpha val="90000"/>
              <a:hueOff val="0"/>
              <a:satOff val="0"/>
              <a:lumOff val="0"/>
              <a:alphaOff val="-32727"/>
            </a:schemeClr>
          </a:effectRef>
          <a:fontRef idx="minor">
            <a:schemeClr val="lt1"/>
          </a:fontRef>
        </p:style>
      </p:sp>
    </p:spTree>
    <p:extLst>
      <p:ext uri="{BB962C8B-B14F-4D97-AF65-F5344CB8AC3E}">
        <p14:creationId xmlns:p14="http://schemas.microsoft.com/office/powerpoint/2010/main" val="1505512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ál es el sueldo de los congresistas de Perú elegidos en 2020 ...">
            <a:extLst>
              <a:ext uri="{FF2B5EF4-FFF2-40B4-BE49-F238E27FC236}">
                <a16:creationId xmlns:a16="http://schemas.microsoft.com/office/drawing/2014/main" id="{F5D2B745-5C25-42A9-9436-FE0DC6A0A81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861560" y="5927412"/>
            <a:ext cx="10515600" cy="1325563"/>
          </a:xfrm>
        </p:spPr>
        <p:txBody>
          <a:bodyPr>
            <a:normAutofit fontScale="90000"/>
          </a:bodyPr>
          <a:lstStyle/>
          <a:p>
            <a:pPr algn="ctr"/>
            <a:r>
              <a:rPr lang="es-MX" sz="3600" b="1" dirty="0">
                <a:effectLst>
                  <a:outerShdw blurRad="38100" dist="38100" dir="2700000" algn="tl">
                    <a:srgbClr val="000000">
                      <a:alpha val="43137"/>
                    </a:srgbClr>
                  </a:outerShdw>
                </a:effectLst>
              </a:rPr>
              <a:t>GRACIAS</a:t>
            </a:r>
            <a:br>
              <a:rPr lang="es-MX" sz="3600" b="1" dirty="0">
                <a:effectLst>
                  <a:outerShdw blurRad="38100" dist="38100" dir="2700000" algn="tl">
                    <a:srgbClr val="000000">
                      <a:alpha val="43137"/>
                    </a:srgbClr>
                  </a:outerShdw>
                </a:effectLst>
              </a:rPr>
            </a:br>
            <a:br>
              <a:rPr lang="es-MX" sz="3600" b="1" dirty="0">
                <a:effectLst>
                  <a:outerShdw blurRad="38100" dist="38100" dir="2700000" algn="tl">
                    <a:srgbClr val="000000">
                      <a:alpha val="43137"/>
                    </a:srgbClr>
                  </a:outerShdw>
                </a:effectLst>
              </a:rPr>
            </a:br>
            <a:br>
              <a:rPr lang="es-MX" sz="3600" b="1" dirty="0">
                <a:effectLst>
                  <a:outerShdw blurRad="38100" dist="38100" dir="2700000" algn="tl">
                    <a:srgbClr val="000000">
                      <a:alpha val="43137"/>
                    </a:srgbClr>
                  </a:outerShdw>
                </a:effectLst>
              </a:rPr>
            </a:br>
            <a:br>
              <a:rPr lang="es-MX" sz="3600" b="1" dirty="0">
                <a:effectLst>
                  <a:outerShdw blurRad="38100" dist="38100" dir="2700000" algn="tl">
                    <a:srgbClr val="000000">
                      <a:alpha val="43137"/>
                    </a:srgbClr>
                  </a:outerShdw>
                </a:effectLst>
              </a:rPr>
            </a:br>
            <a:br>
              <a:rPr lang="es-MX" b="1" dirty="0">
                <a:effectLst>
                  <a:outerShdw blurRad="38100" dist="38100" dir="2700000" algn="tl">
                    <a:srgbClr val="000000">
                      <a:alpha val="43137"/>
                    </a:srgbClr>
                  </a:outerShdw>
                </a:effectLst>
              </a:rPr>
            </a:br>
            <a:endParaRPr lang="es-PE"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238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504"/>
            <a:ext cx="12192001" cy="6858000"/>
          </a:xfrm>
          <a:prstGeom prst="rect">
            <a:avLst/>
          </a:prstGeom>
        </p:spPr>
      </p:pic>
      <p:graphicFrame>
        <p:nvGraphicFramePr>
          <p:cNvPr id="12" name="Diagrama 11">
            <a:extLst>
              <a:ext uri="{FF2B5EF4-FFF2-40B4-BE49-F238E27FC236}">
                <a16:creationId xmlns:a16="http://schemas.microsoft.com/office/drawing/2014/main" id="{5BF979F6-F6AD-486C-919C-E6BD74995808}"/>
              </a:ext>
            </a:extLst>
          </p:cNvPr>
          <p:cNvGraphicFramePr/>
          <p:nvPr>
            <p:extLst>
              <p:ext uri="{D42A27DB-BD31-4B8C-83A1-F6EECF244321}">
                <p14:modId xmlns:p14="http://schemas.microsoft.com/office/powerpoint/2010/main" val="1818908851"/>
              </p:ext>
            </p:extLst>
          </p:nvPr>
        </p:nvGraphicFramePr>
        <p:xfrm>
          <a:off x="-1" y="467368"/>
          <a:ext cx="11979966" cy="674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descr="Group Brainstorm">
            <a:extLst>
              <a:ext uri="{FF2B5EF4-FFF2-40B4-BE49-F238E27FC236}">
                <a16:creationId xmlns:a16="http://schemas.microsoft.com/office/drawing/2014/main" id="{E0B323A6-FEB9-4C1B-9136-D5FAB468B67B}"/>
              </a:ext>
            </a:extLst>
          </p:cNvPr>
          <p:cNvSpPr/>
          <p:nvPr/>
        </p:nvSpPr>
        <p:spPr>
          <a:xfrm>
            <a:off x="1350335" y="2662507"/>
            <a:ext cx="1297472" cy="1384129"/>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a:effectLst>
            <a:glow rad="101600">
              <a:schemeClr val="accent6">
                <a:satMod val="175000"/>
                <a:alpha val="40000"/>
              </a:schemeClr>
            </a:glo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14794763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Dictamen del nuevo Código Penal | Ministerio de Justicia 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3156" y="0"/>
            <a:ext cx="998843" cy="10730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773D23A-6207-4C8C-B858-82A969DEF0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0800000" flipH="1" flipV="1">
            <a:off x="0" y="33496"/>
            <a:ext cx="4909605" cy="6791007"/>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effectLst>
            <a:glow rad="139700">
              <a:schemeClr val="accent2">
                <a:satMod val="175000"/>
                <a:alpha val="40000"/>
              </a:schemeClr>
            </a:glow>
          </a:effectLst>
        </p:spPr>
      </p:pic>
      <p:sp>
        <p:nvSpPr>
          <p:cNvPr id="15" name="Rectángulo 14" descr="Gavel">
            <a:extLst>
              <a:ext uri="{FF2B5EF4-FFF2-40B4-BE49-F238E27FC236}">
                <a16:creationId xmlns:a16="http://schemas.microsoft.com/office/drawing/2014/main" id="{4F02F3E2-80AF-4FDF-B39E-369CC681C760}"/>
              </a:ext>
            </a:extLst>
          </p:cNvPr>
          <p:cNvSpPr/>
          <p:nvPr/>
        </p:nvSpPr>
        <p:spPr>
          <a:xfrm>
            <a:off x="4801980" y="1332594"/>
            <a:ext cx="755622" cy="862158"/>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s-PE" dirty="0"/>
          </a:p>
        </p:txBody>
      </p:sp>
      <p:sp>
        <p:nvSpPr>
          <p:cNvPr id="17" name="Rectángulo 16" descr="Skeleton">
            <a:extLst>
              <a:ext uri="{FF2B5EF4-FFF2-40B4-BE49-F238E27FC236}">
                <a16:creationId xmlns:a16="http://schemas.microsoft.com/office/drawing/2014/main" id="{346AE4FF-6975-4609-8583-E04C2FE0CAB7}"/>
              </a:ext>
            </a:extLst>
          </p:cNvPr>
          <p:cNvSpPr/>
          <p:nvPr/>
        </p:nvSpPr>
        <p:spPr>
          <a:xfrm>
            <a:off x="4801980" y="4308147"/>
            <a:ext cx="755622" cy="862158"/>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s-PE" dirty="0"/>
          </a:p>
        </p:txBody>
      </p:sp>
      <p:sp>
        <p:nvSpPr>
          <p:cNvPr id="19" name="Rectángulo 18" descr="Group Brainstorm">
            <a:extLst>
              <a:ext uri="{FF2B5EF4-FFF2-40B4-BE49-F238E27FC236}">
                <a16:creationId xmlns:a16="http://schemas.microsoft.com/office/drawing/2014/main" id="{B05A03A1-C5E6-4598-AB09-641786148F3C}"/>
              </a:ext>
            </a:extLst>
          </p:cNvPr>
          <p:cNvSpPr/>
          <p:nvPr/>
        </p:nvSpPr>
        <p:spPr>
          <a:xfrm>
            <a:off x="4815835" y="2782270"/>
            <a:ext cx="755622" cy="862158"/>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1" name="Rectángulo 20" descr="Judge">
            <a:extLst>
              <a:ext uri="{FF2B5EF4-FFF2-40B4-BE49-F238E27FC236}">
                <a16:creationId xmlns:a16="http://schemas.microsoft.com/office/drawing/2014/main" id="{71FCE3C5-7EC7-4633-80A7-B4FA00D8C2ED}"/>
              </a:ext>
            </a:extLst>
          </p:cNvPr>
          <p:cNvSpPr/>
          <p:nvPr/>
        </p:nvSpPr>
        <p:spPr>
          <a:xfrm>
            <a:off x="4757795" y="5681623"/>
            <a:ext cx="857359" cy="978238"/>
          </a:xfrm>
          <a:prstGeom prst="rect">
            <a:avLst/>
          </a:prstGeom>
          <a:blipFill rotWithShape="1">
            <a:blip r:embed="rId10"/>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 name="Título 1">
            <a:extLst>
              <a:ext uri="{FF2B5EF4-FFF2-40B4-BE49-F238E27FC236}">
                <a16:creationId xmlns:a16="http://schemas.microsoft.com/office/drawing/2014/main" id="{D7FBCD2B-C869-49EB-912E-AD9382F479C7}"/>
              </a:ext>
            </a:extLst>
          </p:cNvPr>
          <p:cNvSpPr>
            <a:spLocks noGrp="1"/>
          </p:cNvSpPr>
          <p:nvPr>
            <p:ph type="title"/>
          </p:nvPr>
        </p:nvSpPr>
        <p:spPr>
          <a:xfrm>
            <a:off x="5070914" y="298932"/>
            <a:ext cx="6224337" cy="1325563"/>
          </a:xfrm>
        </p:spPr>
        <p:txBody>
          <a:bodyPr>
            <a:normAutofit/>
          </a:bodyPr>
          <a:lstStyle/>
          <a:p>
            <a:r>
              <a:rPr lang="es-PE" dirty="0"/>
              <a:t>¿QUÉ ES LA DESIGUALDAD DE GÉNERO?</a:t>
            </a:r>
          </a:p>
        </p:txBody>
      </p:sp>
      <p:sp>
        <p:nvSpPr>
          <p:cNvPr id="3" name="Marcador de contenido 2">
            <a:extLst>
              <a:ext uri="{FF2B5EF4-FFF2-40B4-BE49-F238E27FC236}">
                <a16:creationId xmlns:a16="http://schemas.microsoft.com/office/drawing/2014/main" id="{EF6D9626-6B4A-445C-B758-85909A975A04}"/>
              </a:ext>
            </a:extLst>
          </p:cNvPr>
          <p:cNvSpPr>
            <a:spLocks noGrp="1"/>
          </p:cNvSpPr>
          <p:nvPr>
            <p:ph idx="1"/>
          </p:nvPr>
        </p:nvSpPr>
        <p:spPr>
          <a:xfrm>
            <a:off x="5315779" y="1687695"/>
            <a:ext cx="5979472" cy="4381801"/>
          </a:xfrm>
        </p:spPr>
        <p:txBody>
          <a:bodyPr>
            <a:normAutofit/>
          </a:bodyPr>
          <a:lstStyle/>
          <a:p>
            <a:pPr marL="0" indent="0" algn="just">
              <a:buClr>
                <a:srgbClr val="FF0000"/>
              </a:buClr>
              <a:buNone/>
            </a:pPr>
            <a:r>
              <a:rPr lang="es-ES" sz="2400" dirty="0"/>
              <a:t>Es un suceso social a nivel mundial; manifestado, también, en el Perú. Implica el surgimiento de la discriminación entre personas por razón de género, causando que las mujeres suelan ser denigradas o consideradas inferiores a los hombres y vivan subyugadas a estos.</a:t>
            </a:r>
          </a:p>
          <a:p>
            <a:pPr marL="0" indent="0" algn="just">
              <a:buClr>
                <a:srgbClr val="FF0000"/>
              </a:buClr>
              <a:buNone/>
            </a:pPr>
            <a:r>
              <a:rPr lang="es-ES" sz="2400" dirty="0"/>
              <a:t>Esta situación, dificulta el desarrollo y calidad de vida de las mujeres, acrecentando la brecha de oportunidades entre hombres y mujeres que, sin duda vulnera gravemente el ejercicio de sus derechos fundamentales.</a:t>
            </a:r>
            <a:endParaRPr lang="es-PE" sz="2400" dirty="0"/>
          </a:p>
        </p:txBody>
      </p:sp>
    </p:spTree>
    <p:extLst>
      <p:ext uri="{BB962C8B-B14F-4D97-AF65-F5344CB8AC3E}">
        <p14:creationId xmlns:p14="http://schemas.microsoft.com/office/powerpoint/2010/main" val="237284711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10484" cy="6815836"/>
          </a:xfrm>
          <a:prstGeom prst="rect">
            <a:avLst/>
          </a:prstGeom>
        </p:spPr>
      </p:pic>
      <p:graphicFrame>
        <p:nvGraphicFramePr>
          <p:cNvPr id="5" name="Diagrama 4">
            <a:extLst>
              <a:ext uri="{FF2B5EF4-FFF2-40B4-BE49-F238E27FC236}">
                <a16:creationId xmlns:a16="http://schemas.microsoft.com/office/drawing/2014/main" id="{5AC02A2B-93A5-4D98-A0AF-44EB407FA136}"/>
              </a:ext>
            </a:extLst>
          </p:cNvPr>
          <p:cNvGraphicFramePr/>
          <p:nvPr>
            <p:extLst>
              <p:ext uri="{D42A27DB-BD31-4B8C-83A1-F6EECF244321}">
                <p14:modId xmlns:p14="http://schemas.microsoft.com/office/powerpoint/2010/main" val="1866557540"/>
              </p:ext>
            </p:extLst>
          </p:nvPr>
        </p:nvGraphicFramePr>
        <p:xfrm>
          <a:off x="76200" y="1604240"/>
          <a:ext cx="11917326" cy="3655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echa derecha 2"/>
          <p:cNvSpPr/>
          <p:nvPr/>
        </p:nvSpPr>
        <p:spPr>
          <a:xfrm>
            <a:off x="5699051" y="2993249"/>
            <a:ext cx="1063256" cy="1127052"/>
          </a:xfrm>
          <a:prstGeom prst="rightArrow">
            <a:avLst/>
          </a:prstGeom>
          <a:solidFill>
            <a:schemeClr val="bg1">
              <a:lumMod val="7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619271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4"/>
            <a:ext cx="12192000" cy="6902961"/>
          </a:xfrm>
          <a:prstGeom prst="rect">
            <a:avLst/>
          </a:prstGeom>
        </p:spPr>
      </p:pic>
      <p:graphicFrame>
        <p:nvGraphicFramePr>
          <p:cNvPr id="8" name="Tabla 7">
            <a:extLst>
              <a:ext uri="{FF2B5EF4-FFF2-40B4-BE49-F238E27FC236}">
                <a16:creationId xmlns:a16="http://schemas.microsoft.com/office/drawing/2014/main" id="{3BB82503-84F0-4A8D-8450-28558189017F}"/>
              </a:ext>
            </a:extLst>
          </p:cNvPr>
          <p:cNvGraphicFramePr>
            <a:graphicFrameLocks noGrp="1"/>
          </p:cNvGraphicFramePr>
          <p:nvPr>
            <p:extLst>
              <p:ext uri="{D42A27DB-BD31-4B8C-83A1-F6EECF244321}">
                <p14:modId xmlns:p14="http://schemas.microsoft.com/office/powerpoint/2010/main" val="3215735403"/>
              </p:ext>
            </p:extLst>
          </p:nvPr>
        </p:nvGraphicFramePr>
        <p:xfrm>
          <a:off x="2293034" y="3108960"/>
          <a:ext cx="8102992" cy="2741082"/>
        </p:xfrm>
        <a:graphic>
          <a:graphicData uri="http://schemas.openxmlformats.org/drawingml/2006/table">
            <a:tbl>
              <a:tblPr firstRow="1" firstCol="1" bandRow="1">
                <a:tableStyleId>{073A0DAA-6AF3-43AB-8588-CEC1D06C72B9}</a:tableStyleId>
              </a:tblPr>
              <a:tblGrid>
                <a:gridCol w="4051496">
                  <a:extLst>
                    <a:ext uri="{9D8B030D-6E8A-4147-A177-3AD203B41FA5}">
                      <a16:colId xmlns:a16="http://schemas.microsoft.com/office/drawing/2014/main" val="2919976470"/>
                    </a:ext>
                  </a:extLst>
                </a:gridCol>
                <a:gridCol w="4051496">
                  <a:extLst>
                    <a:ext uri="{9D8B030D-6E8A-4147-A177-3AD203B41FA5}">
                      <a16:colId xmlns:a16="http://schemas.microsoft.com/office/drawing/2014/main" val="1140794442"/>
                    </a:ext>
                  </a:extLst>
                </a:gridCol>
              </a:tblGrid>
              <a:tr h="432120">
                <a:tc gridSpan="2">
                  <a:txBody>
                    <a:bodyPr/>
                    <a:lstStyle/>
                    <a:p>
                      <a:pPr marL="540385" algn="ctr">
                        <a:lnSpc>
                          <a:spcPct val="107000"/>
                        </a:lnSpc>
                        <a:spcAft>
                          <a:spcPts val="0"/>
                        </a:spcAft>
                      </a:pPr>
                      <a:r>
                        <a:rPr lang="es-MX" sz="1800" dirty="0">
                          <a:effectLst/>
                          <a:latin typeface="+mn-lt"/>
                          <a:ea typeface="+mn-ea"/>
                          <a:cs typeface="+mn-cs"/>
                        </a:rPr>
                        <a:t>INCREMENTO</a:t>
                      </a:r>
                      <a:endParaRPr lang="es-PE" sz="18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extLst>
                  <a:ext uri="{0D108BD9-81ED-4DB2-BD59-A6C34878D82A}">
                    <a16:rowId xmlns:a16="http://schemas.microsoft.com/office/drawing/2014/main" val="4084161058"/>
                  </a:ext>
                </a:extLst>
              </a:tr>
              <a:tr h="432120">
                <a:tc gridSpan="2">
                  <a:txBody>
                    <a:bodyPr/>
                    <a:lstStyle/>
                    <a:p>
                      <a:pPr marL="540385" algn="l">
                        <a:lnSpc>
                          <a:spcPct val="107000"/>
                        </a:lnSpc>
                        <a:spcAft>
                          <a:spcPts val="0"/>
                        </a:spcAft>
                      </a:pPr>
                      <a:r>
                        <a:rPr lang="es-MX" sz="1800" dirty="0">
                          <a:effectLst/>
                          <a:latin typeface="+mn-lt"/>
                          <a:ea typeface="Calibri" panose="020F0502020204030204" pitchFamily="34" charset="0"/>
                          <a:cs typeface="Times New Roman" panose="02020603050405020304" pitchFamily="18" charset="0"/>
                        </a:rPr>
                        <a:t>                         AÑO                                                    DELITOS DENUNCIADOS</a:t>
                      </a:r>
                      <a:endParaRPr lang="es-PE" sz="18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s-PE"/>
                    </a:p>
                  </a:txBody>
                  <a:tcPr/>
                </a:tc>
                <a:extLst>
                  <a:ext uri="{0D108BD9-81ED-4DB2-BD59-A6C34878D82A}">
                    <a16:rowId xmlns:a16="http://schemas.microsoft.com/office/drawing/2014/main" val="3372589065"/>
                  </a:ext>
                </a:extLst>
              </a:tr>
              <a:tr h="359953">
                <a:tc>
                  <a:txBody>
                    <a:bodyPr/>
                    <a:lstStyle/>
                    <a:p>
                      <a:pPr marL="540385" algn="l">
                        <a:lnSpc>
                          <a:spcPct val="107000"/>
                        </a:lnSpc>
                        <a:spcAft>
                          <a:spcPts val="0"/>
                        </a:spcAft>
                      </a:pPr>
                      <a:r>
                        <a:rPr lang="es-PE" sz="1800" dirty="0">
                          <a:effectLst/>
                          <a:latin typeface="+mn-lt"/>
                        </a:rPr>
                        <a:t>             2016 hasta</a:t>
                      </a:r>
                      <a:r>
                        <a:rPr lang="es-PE" sz="1800" baseline="0" dirty="0">
                          <a:effectLst/>
                          <a:latin typeface="+mn-lt"/>
                        </a:rPr>
                        <a:t> 2019</a:t>
                      </a:r>
                      <a:endParaRPr lang="es-P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540385" algn="ctr">
                        <a:lnSpc>
                          <a:spcPct val="107000"/>
                        </a:lnSpc>
                        <a:spcAft>
                          <a:spcPts val="0"/>
                        </a:spcAft>
                      </a:pPr>
                      <a:r>
                        <a:rPr lang="es-ES" sz="1800" dirty="0">
                          <a:latin typeface="+mn-lt"/>
                        </a:rPr>
                        <a:t>Desde 610,182 hasta 1 081 851 (en promedio, 123 por hora)</a:t>
                      </a:r>
                      <a:endParaRPr lang="es-P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2696306"/>
                  </a:ext>
                </a:extLst>
              </a:tr>
              <a:tr h="359953">
                <a:tc>
                  <a:txBody>
                    <a:bodyPr/>
                    <a:lstStyle/>
                    <a:p>
                      <a:pPr marL="540385" algn="l">
                        <a:lnSpc>
                          <a:spcPct val="107000"/>
                        </a:lnSpc>
                        <a:spcAft>
                          <a:spcPts val="0"/>
                        </a:spcAft>
                      </a:pPr>
                      <a:r>
                        <a:rPr lang="es-MX" sz="1800" dirty="0">
                          <a:effectLst/>
                          <a:latin typeface="+mn-lt"/>
                          <a:ea typeface="Calibri" panose="020F0502020204030204" pitchFamily="34" charset="0"/>
                          <a:cs typeface="Times New Roman" panose="02020603050405020304" pitchFamily="18" charset="0"/>
                        </a:rPr>
                        <a:t>                       2020</a:t>
                      </a:r>
                      <a:endParaRPr lang="es-P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540385" algn="ctr">
                        <a:lnSpc>
                          <a:spcPct val="107000"/>
                        </a:lnSpc>
                        <a:spcAft>
                          <a:spcPts val="0"/>
                        </a:spcAft>
                      </a:pPr>
                      <a:r>
                        <a:rPr lang="es-ES" sz="1800" dirty="0">
                          <a:latin typeface="+mn-lt"/>
                        </a:rPr>
                        <a:t>693 475 (en promedio, 79 por hora) </a:t>
                      </a:r>
                      <a:endParaRPr lang="es-P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1659925"/>
                  </a:ext>
                </a:extLst>
              </a:tr>
              <a:tr h="359953">
                <a:tc>
                  <a:txBody>
                    <a:bodyPr/>
                    <a:lstStyle/>
                    <a:p>
                      <a:pPr algn="ctr"/>
                      <a:r>
                        <a:rPr lang="es-MX" sz="1800" dirty="0">
                          <a:latin typeface="+mn-lt"/>
                        </a:rPr>
                        <a:t>2021</a:t>
                      </a:r>
                      <a:endParaRPr lang="es-PE" sz="1800" dirty="0">
                        <a:latin typeface="+mn-lt"/>
                      </a:endParaRPr>
                    </a:p>
                  </a:txBody>
                  <a:tcPr marL="68580" marR="68580" marT="0" marB="0"/>
                </a:tc>
                <a:tc>
                  <a:txBody>
                    <a:bodyPr/>
                    <a:lstStyle/>
                    <a:p>
                      <a:pPr marL="540385" algn="ctr">
                        <a:lnSpc>
                          <a:spcPct val="107000"/>
                        </a:lnSpc>
                        <a:spcAft>
                          <a:spcPts val="0"/>
                        </a:spcAft>
                      </a:pPr>
                      <a:r>
                        <a:rPr lang="es-ES" sz="1800" dirty="0">
                          <a:latin typeface="+mn-lt"/>
                        </a:rPr>
                        <a:t>1 025 359 (en promedio, 117 por hora)</a:t>
                      </a:r>
                      <a:endParaRPr lang="es-P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3418911"/>
                  </a:ext>
                </a:extLst>
              </a:tr>
              <a:tr h="359953">
                <a:tc>
                  <a:txBody>
                    <a:bodyPr/>
                    <a:lstStyle/>
                    <a:p>
                      <a:pPr algn="ctr"/>
                      <a:r>
                        <a:rPr lang="es-MX" sz="1800" dirty="0">
                          <a:latin typeface="+mn-lt"/>
                        </a:rPr>
                        <a:t>2022 (Enero)</a:t>
                      </a:r>
                      <a:endParaRPr lang="es-PE" sz="1800" dirty="0">
                        <a:latin typeface="+mn-lt"/>
                      </a:endParaRPr>
                    </a:p>
                  </a:txBody>
                  <a:tcPr marL="68580" marR="68580" marT="0" marB="0"/>
                </a:tc>
                <a:tc>
                  <a:txBody>
                    <a:bodyPr/>
                    <a:lstStyle/>
                    <a:p>
                      <a:pPr marL="0" indent="0" algn="ctr">
                        <a:lnSpc>
                          <a:spcPct val="150000"/>
                        </a:lnSpc>
                        <a:buFont typeface="Arial" panose="020B0604020202020204" pitchFamily="34" charset="0"/>
                        <a:buNone/>
                      </a:pPr>
                      <a:r>
                        <a:rPr lang="es-ES" sz="1800" b="0" dirty="0">
                          <a:latin typeface="+mn-lt"/>
                          <a:cs typeface="Arial" panose="020B0604020202020204" pitchFamily="34" charset="0"/>
                        </a:rPr>
                        <a:t>73 139</a:t>
                      </a:r>
                      <a:endParaRPr lang="es-PE" sz="1800" b="0" dirty="0">
                        <a:latin typeface="+mn-lt"/>
                        <a:cs typeface="Arial" panose="020B0604020202020204" pitchFamily="34" charset="0"/>
                      </a:endParaRPr>
                    </a:p>
                  </a:txBody>
                  <a:tcPr marL="68580" marR="68580" marT="0" marB="0"/>
                </a:tc>
                <a:extLst>
                  <a:ext uri="{0D108BD9-81ED-4DB2-BD59-A6C34878D82A}">
                    <a16:rowId xmlns:a16="http://schemas.microsoft.com/office/drawing/2014/main" val="1147165111"/>
                  </a:ext>
                </a:extLst>
              </a:tr>
            </a:tbl>
          </a:graphicData>
        </a:graphic>
      </p:graphicFrame>
      <p:sp>
        <p:nvSpPr>
          <p:cNvPr id="10" name="Rectángulo: esquinas redondeadas 9">
            <a:extLst>
              <a:ext uri="{FF2B5EF4-FFF2-40B4-BE49-F238E27FC236}">
                <a16:creationId xmlns:a16="http://schemas.microsoft.com/office/drawing/2014/main" id="{2477A5D4-C60F-415D-B5C8-852AF1D44B78}"/>
              </a:ext>
            </a:extLst>
          </p:cNvPr>
          <p:cNvSpPr/>
          <p:nvPr/>
        </p:nvSpPr>
        <p:spPr>
          <a:xfrm>
            <a:off x="2293034" y="664282"/>
            <a:ext cx="8102992" cy="1161343"/>
          </a:xfrm>
          <a:prstGeom prst="roundRect">
            <a:avLst>
              <a:gd name="adj" fmla="val 10000"/>
            </a:avLst>
          </a:prstGeom>
          <a:solidFill>
            <a:schemeClr val="tx1"/>
          </a:solidFill>
        </p:spPr>
        <p:style>
          <a:lnRef idx="0">
            <a:schemeClr val="dk1">
              <a:hueOff val="0"/>
              <a:satOff val="0"/>
              <a:lumOff val="0"/>
              <a:alphaOff val="0"/>
            </a:schemeClr>
          </a:lnRef>
          <a:fillRef idx="1">
            <a:schemeClr val="bg1">
              <a:lumMod val="95000"/>
              <a:hueOff val="0"/>
              <a:satOff val="0"/>
              <a:lumOff val="0"/>
              <a:alphaOff val="0"/>
            </a:schemeClr>
          </a:fillRef>
          <a:effectRef idx="2">
            <a:schemeClr val="bg1">
              <a:lumMod val="95000"/>
              <a:hueOff val="0"/>
              <a:satOff val="0"/>
              <a:lumOff val="0"/>
              <a:alphaOff val="0"/>
            </a:schemeClr>
          </a:effectRef>
          <a:fontRef idx="minor">
            <a:schemeClr val="dk1">
              <a:hueOff val="0"/>
              <a:satOff val="0"/>
              <a:lumOff val="0"/>
              <a:alphaOff val="0"/>
            </a:schemeClr>
          </a:fontRef>
        </p:style>
        <p:txBody>
          <a:bodyPr/>
          <a:lstStyle/>
          <a:p>
            <a:endParaRPr lang="es-PE" dirty="0"/>
          </a:p>
        </p:txBody>
      </p:sp>
      <p:sp>
        <p:nvSpPr>
          <p:cNvPr id="14" name="CuadroTexto 13">
            <a:extLst>
              <a:ext uri="{FF2B5EF4-FFF2-40B4-BE49-F238E27FC236}">
                <a16:creationId xmlns:a16="http://schemas.microsoft.com/office/drawing/2014/main" id="{52465787-E69A-40F5-9371-30ED86C059C6}"/>
              </a:ext>
            </a:extLst>
          </p:cNvPr>
          <p:cNvSpPr txBox="1"/>
          <p:nvPr/>
        </p:nvSpPr>
        <p:spPr>
          <a:xfrm>
            <a:off x="3269209" y="891570"/>
            <a:ext cx="6839815" cy="584775"/>
          </a:xfrm>
          <a:prstGeom prst="rect">
            <a:avLst/>
          </a:prstGeom>
          <a:noFill/>
        </p:spPr>
        <p:txBody>
          <a:bodyPr wrap="square">
            <a:spAutoFit/>
          </a:bodyPr>
          <a:lstStyle/>
          <a:p>
            <a:pPr algn="just"/>
            <a:r>
              <a:rPr lang="es-ES" sz="1600" dirty="0">
                <a:solidFill>
                  <a:schemeClr val="bg1"/>
                </a:solidFill>
              </a:rPr>
              <a:t>Cifra global de delitos denunciados por violencia de género en el Perú en fiscalías provinciales del Ministerio Público</a:t>
            </a:r>
            <a:endParaRPr lang="es-PE" sz="1600" dirty="0">
              <a:solidFill>
                <a:schemeClr val="bg1"/>
              </a:solidFill>
            </a:endParaRPr>
          </a:p>
        </p:txBody>
      </p:sp>
      <p:sp>
        <p:nvSpPr>
          <p:cNvPr id="15" name="Flecha: hacia abajo 14">
            <a:extLst>
              <a:ext uri="{FF2B5EF4-FFF2-40B4-BE49-F238E27FC236}">
                <a16:creationId xmlns:a16="http://schemas.microsoft.com/office/drawing/2014/main" id="{891B717B-A96A-4AAF-B387-B136AFD06DE2}"/>
              </a:ext>
            </a:extLst>
          </p:cNvPr>
          <p:cNvSpPr/>
          <p:nvPr/>
        </p:nvSpPr>
        <p:spPr>
          <a:xfrm>
            <a:off x="6096000" y="2011680"/>
            <a:ext cx="923778" cy="8581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7" name="Rectángulo 16" descr="Skeleton">
            <a:extLst>
              <a:ext uri="{FF2B5EF4-FFF2-40B4-BE49-F238E27FC236}">
                <a16:creationId xmlns:a16="http://schemas.microsoft.com/office/drawing/2014/main" id="{5469565E-ECCC-48B4-A0A1-C48C40E242FA}"/>
              </a:ext>
            </a:extLst>
          </p:cNvPr>
          <p:cNvSpPr/>
          <p:nvPr/>
        </p:nvSpPr>
        <p:spPr>
          <a:xfrm>
            <a:off x="2378916" y="813874"/>
            <a:ext cx="862158" cy="862158"/>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glow rad="101600">
              <a:srgbClr val="FF0000">
                <a:alpha val="40000"/>
              </a:srgbClr>
            </a:glo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s-PE" dirty="0"/>
          </a:p>
        </p:txBody>
      </p:sp>
      <p:sp>
        <p:nvSpPr>
          <p:cNvPr id="19" name="CuadroTexto 18">
            <a:extLst>
              <a:ext uri="{FF2B5EF4-FFF2-40B4-BE49-F238E27FC236}">
                <a16:creationId xmlns:a16="http://schemas.microsoft.com/office/drawing/2014/main" id="{F7367B1D-EF9B-465A-8E1D-88E68F512B9B}"/>
              </a:ext>
            </a:extLst>
          </p:cNvPr>
          <p:cNvSpPr txBox="1"/>
          <p:nvPr/>
        </p:nvSpPr>
        <p:spPr>
          <a:xfrm>
            <a:off x="1811079" y="6430473"/>
            <a:ext cx="11887199" cy="276999"/>
          </a:xfrm>
          <a:prstGeom prst="rect">
            <a:avLst/>
          </a:prstGeom>
          <a:noFill/>
        </p:spPr>
        <p:txBody>
          <a:bodyPr wrap="square">
            <a:spAutoFit/>
          </a:bodyPr>
          <a:lstStyle/>
          <a:p>
            <a:r>
              <a:rPr lang="es-PE" sz="1200" dirty="0">
                <a:effectLst/>
                <a:latin typeface="Arial" panose="020B0604020202020204" pitchFamily="34" charset="0"/>
                <a:ea typeface="Calibri" panose="020F0502020204030204" pitchFamily="34" charset="0"/>
                <a:cs typeface="Times New Roman" panose="02020603050405020304" pitchFamily="18" charset="0"/>
              </a:rPr>
              <a:t> </a:t>
            </a:r>
            <a:r>
              <a:rPr lang="es-PE" sz="1200" b="1" dirty="0">
                <a:solidFill>
                  <a:schemeClr val="bg1"/>
                </a:solidFill>
                <a:effectLst/>
                <a:ea typeface="Calibri" panose="020F0502020204030204" pitchFamily="34" charset="0"/>
                <a:cs typeface="Times New Roman" panose="02020603050405020304" pitchFamily="18" charset="0"/>
              </a:rPr>
              <a:t>Fuente: </a:t>
            </a:r>
            <a:r>
              <a:rPr lang="es-ES" sz="1200" b="1" dirty="0">
                <a:solidFill>
                  <a:schemeClr val="bg1"/>
                </a:solidFill>
              </a:rPr>
              <a:t>Observatorio de Criminalidad del  Ministerio Público (2022) en “INFORME EJECUTIVO - CIFRAS ESTADÍSTICAS</a:t>
            </a:r>
            <a:r>
              <a:rPr lang="es-PE" sz="1200" b="1" dirty="0">
                <a:solidFill>
                  <a:schemeClr val="bg1"/>
                </a:solidFill>
              </a:rPr>
              <a:t> </a:t>
            </a:r>
            <a:r>
              <a:rPr lang="es-ES" sz="1200" b="1" dirty="0">
                <a:solidFill>
                  <a:schemeClr val="bg1"/>
                </a:solidFill>
              </a:rPr>
              <a:t>DE LA VIOLENCIA DE GÉNERO EN EL PERÚ”. </a:t>
            </a:r>
            <a:endParaRPr lang="es-PE" sz="1200" b="1" dirty="0">
              <a:solidFill>
                <a:schemeClr val="bg1"/>
              </a:solidFill>
            </a:endParaRPr>
          </a:p>
        </p:txBody>
      </p:sp>
    </p:spTree>
    <p:extLst>
      <p:ext uri="{BB962C8B-B14F-4D97-AF65-F5344CB8AC3E}">
        <p14:creationId xmlns:p14="http://schemas.microsoft.com/office/powerpoint/2010/main" val="4289813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Dictamen del nuevo Código Penal | Ministerio de Justicia 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3156" y="0"/>
            <a:ext cx="998843" cy="10730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773D23A-6207-4C8C-B858-82A969DEF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7282389" y="1"/>
            <a:ext cx="4909605" cy="685800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effectLst>
            <a:glow rad="139700">
              <a:schemeClr val="accent2">
                <a:satMod val="175000"/>
                <a:alpha val="40000"/>
              </a:schemeClr>
            </a:glow>
          </a:effectLst>
        </p:spPr>
      </p:pic>
      <p:sp>
        <p:nvSpPr>
          <p:cNvPr id="15" name="Rectángulo 14" descr="Gavel">
            <a:extLst>
              <a:ext uri="{FF2B5EF4-FFF2-40B4-BE49-F238E27FC236}">
                <a16:creationId xmlns:a16="http://schemas.microsoft.com/office/drawing/2014/main" id="{4F02F3E2-80AF-4FDF-B39E-369CC681C760}"/>
              </a:ext>
            </a:extLst>
          </p:cNvPr>
          <p:cNvSpPr/>
          <p:nvPr/>
        </p:nvSpPr>
        <p:spPr>
          <a:xfrm>
            <a:off x="4801980" y="1332594"/>
            <a:ext cx="755622" cy="862158"/>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s-PE" dirty="0"/>
          </a:p>
        </p:txBody>
      </p:sp>
      <p:sp>
        <p:nvSpPr>
          <p:cNvPr id="17" name="Rectángulo 16" descr="Skeleton">
            <a:extLst>
              <a:ext uri="{FF2B5EF4-FFF2-40B4-BE49-F238E27FC236}">
                <a16:creationId xmlns:a16="http://schemas.microsoft.com/office/drawing/2014/main" id="{346AE4FF-6975-4609-8583-E04C2FE0CAB7}"/>
              </a:ext>
            </a:extLst>
          </p:cNvPr>
          <p:cNvSpPr/>
          <p:nvPr/>
        </p:nvSpPr>
        <p:spPr>
          <a:xfrm>
            <a:off x="4801980" y="4308147"/>
            <a:ext cx="755622" cy="862158"/>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s-PE" dirty="0"/>
          </a:p>
        </p:txBody>
      </p:sp>
      <p:sp>
        <p:nvSpPr>
          <p:cNvPr id="19" name="Rectángulo 18" descr="Group Brainstorm">
            <a:extLst>
              <a:ext uri="{FF2B5EF4-FFF2-40B4-BE49-F238E27FC236}">
                <a16:creationId xmlns:a16="http://schemas.microsoft.com/office/drawing/2014/main" id="{B05A03A1-C5E6-4598-AB09-641786148F3C}"/>
              </a:ext>
            </a:extLst>
          </p:cNvPr>
          <p:cNvSpPr/>
          <p:nvPr/>
        </p:nvSpPr>
        <p:spPr>
          <a:xfrm>
            <a:off x="4815835" y="2782270"/>
            <a:ext cx="755622" cy="862158"/>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1" name="Rectángulo 20" descr="Judge">
            <a:extLst>
              <a:ext uri="{FF2B5EF4-FFF2-40B4-BE49-F238E27FC236}">
                <a16:creationId xmlns:a16="http://schemas.microsoft.com/office/drawing/2014/main" id="{71FCE3C5-7EC7-4633-80A7-B4FA00D8C2ED}"/>
              </a:ext>
            </a:extLst>
          </p:cNvPr>
          <p:cNvSpPr/>
          <p:nvPr/>
        </p:nvSpPr>
        <p:spPr>
          <a:xfrm>
            <a:off x="4757795" y="5681623"/>
            <a:ext cx="857359" cy="978238"/>
          </a:xfrm>
          <a:prstGeom prst="rect">
            <a:avLst/>
          </a:prstGeom>
          <a:blipFill rotWithShape="1">
            <a:blip r:embed="rId10"/>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 name="Rectángulo 1"/>
          <p:cNvSpPr/>
          <p:nvPr/>
        </p:nvSpPr>
        <p:spPr>
          <a:xfrm>
            <a:off x="847060" y="2307983"/>
            <a:ext cx="6096000" cy="2862322"/>
          </a:xfrm>
          <a:prstGeom prst="rect">
            <a:avLst/>
          </a:prstGeom>
        </p:spPr>
        <p:txBody>
          <a:bodyPr>
            <a:spAutoFit/>
          </a:bodyPr>
          <a:lstStyle/>
          <a:p>
            <a:pPr algn="just"/>
            <a:r>
              <a:rPr lang="es-ES" sz="2000" dirty="0"/>
              <a:t>La consecuencia más grave de la desigualdad de género que tienen que enfrentar las mujeres por el solo hecho de ser mujer, es el fenómeno del feminicidio, puesto que, vulnera el derecho fundamental a la vida; el más importante de todos los derechos reconocidos universalmente, así como por nuestra Norma Fundamental, en tanto que, al desaparecer el titular de este derecho, es decir la persona afectada, es imposible la concreción de la realización de los demás derechos.</a:t>
            </a:r>
            <a:endParaRPr lang="es-PE" sz="2000" dirty="0"/>
          </a:p>
        </p:txBody>
      </p:sp>
      <p:pic>
        <p:nvPicPr>
          <p:cNvPr id="12" name="Picture 4" descr="Dictamen del nuevo Código Penal | Ministerio de Justicia 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843" cy="1073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29141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314"/>
            <a:ext cx="11876567" cy="6902961"/>
          </a:xfrm>
          <a:prstGeom prst="rect">
            <a:avLst/>
          </a:prstGeom>
          <a:noFill/>
          <a:ln>
            <a:noFill/>
          </a:ln>
        </p:spPr>
      </p:pic>
      <p:sp>
        <p:nvSpPr>
          <p:cNvPr id="10" name="Rectángulo: esquinas redondeadas 9">
            <a:extLst>
              <a:ext uri="{FF2B5EF4-FFF2-40B4-BE49-F238E27FC236}">
                <a16:creationId xmlns:a16="http://schemas.microsoft.com/office/drawing/2014/main" id="{2477A5D4-C60F-415D-B5C8-852AF1D44B78}"/>
              </a:ext>
            </a:extLst>
          </p:cNvPr>
          <p:cNvSpPr/>
          <p:nvPr/>
        </p:nvSpPr>
        <p:spPr>
          <a:xfrm>
            <a:off x="2335975" y="789341"/>
            <a:ext cx="8102992" cy="1161343"/>
          </a:xfrm>
          <a:prstGeom prst="roundRect">
            <a:avLst>
              <a:gd name="adj" fmla="val 10000"/>
            </a:avLst>
          </a:prstGeom>
          <a:solidFill>
            <a:schemeClr val="tx1"/>
          </a:solidFill>
        </p:spPr>
        <p:style>
          <a:lnRef idx="0">
            <a:schemeClr val="dk1">
              <a:hueOff val="0"/>
              <a:satOff val="0"/>
              <a:lumOff val="0"/>
              <a:alphaOff val="0"/>
            </a:schemeClr>
          </a:lnRef>
          <a:fillRef idx="1">
            <a:schemeClr val="bg1">
              <a:lumMod val="95000"/>
              <a:hueOff val="0"/>
              <a:satOff val="0"/>
              <a:lumOff val="0"/>
              <a:alphaOff val="0"/>
            </a:schemeClr>
          </a:fillRef>
          <a:effectRef idx="2">
            <a:schemeClr val="bg1">
              <a:lumMod val="95000"/>
              <a:hueOff val="0"/>
              <a:satOff val="0"/>
              <a:lumOff val="0"/>
              <a:alphaOff val="0"/>
            </a:schemeClr>
          </a:effectRef>
          <a:fontRef idx="minor">
            <a:schemeClr val="dk1">
              <a:hueOff val="0"/>
              <a:satOff val="0"/>
              <a:lumOff val="0"/>
              <a:alphaOff val="0"/>
            </a:schemeClr>
          </a:fontRef>
        </p:style>
        <p:txBody>
          <a:bodyPr/>
          <a:lstStyle/>
          <a:p>
            <a:endParaRPr lang="es-PE" dirty="0"/>
          </a:p>
        </p:txBody>
      </p:sp>
      <p:sp>
        <p:nvSpPr>
          <p:cNvPr id="14" name="CuadroTexto 13">
            <a:extLst>
              <a:ext uri="{FF2B5EF4-FFF2-40B4-BE49-F238E27FC236}">
                <a16:creationId xmlns:a16="http://schemas.microsoft.com/office/drawing/2014/main" id="{52465787-E69A-40F5-9371-30ED86C059C6}"/>
              </a:ext>
            </a:extLst>
          </p:cNvPr>
          <p:cNvSpPr txBox="1"/>
          <p:nvPr/>
        </p:nvSpPr>
        <p:spPr>
          <a:xfrm>
            <a:off x="3284015" y="1200735"/>
            <a:ext cx="6839815" cy="338554"/>
          </a:xfrm>
          <a:prstGeom prst="rect">
            <a:avLst/>
          </a:prstGeom>
          <a:noFill/>
        </p:spPr>
        <p:txBody>
          <a:bodyPr wrap="square">
            <a:spAutoFit/>
          </a:bodyPr>
          <a:lstStyle/>
          <a:p>
            <a:pPr algn="just"/>
            <a:r>
              <a:rPr lang="es-ES" sz="1600" dirty="0">
                <a:solidFill>
                  <a:schemeClr val="bg1"/>
                </a:solidFill>
              </a:rPr>
              <a:t>Registro de Feminicidio del Ministerio Público</a:t>
            </a:r>
            <a:endParaRPr lang="es-PE" sz="1600" dirty="0">
              <a:solidFill>
                <a:schemeClr val="bg1"/>
              </a:solidFill>
            </a:endParaRPr>
          </a:p>
        </p:txBody>
      </p:sp>
      <p:sp>
        <p:nvSpPr>
          <p:cNvPr id="15" name="Flecha: hacia abajo 14">
            <a:extLst>
              <a:ext uri="{FF2B5EF4-FFF2-40B4-BE49-F238E27FC236}">
                <a16:creationId xmlns:a16="http://schemas.microsoft.com/office/drawing/2014/main" id="{891B717B-A96A-4AAF-B387-B136AFD06DE2}"/>
              </a:ext>
            </a:extLst>
          </p:cNvPr>
          <p:cNvSpPr/>
          <p:nvPr/>
        </p:nvSpPr>
        <p:spPr>
          <a:xfrm>
            <a:off x="5925582" y="2362078"/>
            <a:ext cx="923778" cy="8581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7" name="Rectángulo 16" descr="Skeleton">
            <a:extLst>
              <a:ext uri="{FF2B5EF4-FFF2-40B4-BE49-F238E27FC236}">
                <a16:creationId xmlns:a16="http://schemas.microsoft.com/office/drawing/2014/main" id="{5469565E-ECCC-48B4-A0A1-C48C40E242FA}"/>
              </a:ext>
            </a:extLst>
          </p:cNvPr>
          <p:cNvSpPr/>
          <p:nvPr/>
        </p:nvSpPr>
        <p:spPr>
          <a:xfrm>
            <a:off x="2378916" y="886658"/>
            <a:ext cx="862158" cy="862158"/>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glow rad="101600">
              <a:srgbClr val="FF0000">
                <a:alpha val="40000"/>
              </a:srgbClr>
            </a:glo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s-PE" dirty="0"/>
          </a:p>
        </p:txBody>
      </p:sp>
      <p:sp>
        <p:nvSpPr>
          <p:cNvPr id="9" name="Rectángulo: esquinas redondeadas 9">
            <a:extLst>
              <a:ext uri="{FF2B5EF4-FFF2-40B4-BE49-F238E27FC236}">
                <a16:creationId xmlns:a16="http://schemas.microsoft.com/office/drawing/2014/main" id="{65841E81-B04B-3963-B016-D7A32BA37219}"/>
              </a:ext>
            </a:extLst>
          </p:cNvPr>
          <p:cNvSpPr/>
          <p:nvPr/>
        </p:nvSpPr>
        <p:spPr>
          <a:xfrm>
            <a:off x="2378916" y="3512633"/>
            <a:ext cx="8017110" cy="3061662"/>
          </a:xfrm>
          <a:prstGeom prst="roundRect">
            <a:avLst/>
          </a:pr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ü"/>
            </a:pPr>
            <a:r>
              <a:rPr lang="es-ES" sz="1400" dirty="0"/>
              <a:t>En el periodo comprendido de 01 enero de 2009 a febrero 2022, el Registro de Feminicidio del Ministerio Público ha identificado 1 573 víctimas de feminicidio. </a:t>
            </a:r>
          </a:p>
          <a:p>
            <a:pPr marL="285750" indent="-285750">
              <a:buClr>
                <a:srgbClr val="FF0000"/>
              </a:buClr>
              <a:buFont typeface="Wingdings" panose="05000000000000000000" pitchFamily="2" charset="2"/>
              <a:buChar char="ü"/>
            </a:pPr>
            <a:r>
              <a:rPr lang="es-ES" sz="1400" dirty="0"/>
              <a:t>Más de la mitad de ellas (57,7%) tenía entre 18 a 34 años; el 16,8%, entre 35 a 44 años y el 8,8%, entre 45 a 54 años. </a:t>
            </a:r>
          </a:p>
          <a:p>
            <a:pPr marL="285750" indent="-285750">
              <a:buClr>
                <a:srgbClr val="FF0000"/>
              </a:buClr>
              <a:buFont typeface="Wingdings" panose="05000000000000000000" pitchFamily="2" charset="2"/>
              <a:buChar char="ü"/>
            </a:pPr>
            <a:r>
              <a:rPr lang="es-ES" sz="1400" dirty="0"/>
              <a:t>Se reportaron 190 víctimas menores de edad, cifra que representa el 12,1%, y 73 víctimas mayores de 54 años, que representan el 4,6%.</a:t>
            </a:r>
            <a:endParaRPr lang="es-PE" sz="1400" dirty="0"/>
          </a:p>
          <a:p>
            <a:pPr marL="285750" indent="-285750">
              <a:buClr>
                <a:srgbClr val="FF0000"/>
              </a:buClr>
              <a:buFont typeface="Wingdings" panose="05000000000000000000" pitchFamily="2" charset="2"/>
              <a:buChar char="ü"/>
            </a:pPr>
            <a:r>
              <a:rPr lang="es-ES" sz="1400" dirty="0"/>
              <a:t>El 89,6% de las víctimas fue asesinada por su pareja o expareja (80,4%) o un familiar (9,2%), circunstancias que se denominan feminicidio íntimo. </a:t>
            </a:r>
          </a:p>
          <a:p>
            <a:pPr marL="285750" indent="-285750">
              <a:buClr>
                <a:srgbClr val="FF0000"/>
              </a:buClr>
              <a:buFont typeface="Wingdings" panose="05000000000000000000" pitchFamily="2" charset="2"/>
              <a:buChar char="ü"/>
            </a:pPr>
            <a:r>
              <a:rPr lang="es-ES" sz="1400" dirty="0"/>
              <a:t>De otro lado, el 10,4% de las víctimas encontró la muerte a manos de un conocido (6,7%), un desconocido que la atacó sexualmente (2,9%) o por el cliente en el marco de un servicio sexual (0,8%), circunstancias que constituyen feminicidios no íntimos.</a:t>
            </a:r>
            <a:endParaRPr lang="es-PE" sz="1400" dirty="0"/>
          </a:p>
        </p:txBody>
      </p:sp>
    </p:spTree>
    <p:extLst>
      <p:ext uri="{BB962C8B-B14F-4D97-AF65-F5344CB8AC3E}">
        <p14:creationId xmlns:p14="http://schemas.microsoft.com/office/powerpoint/2010/main" val="3426524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5">
            <a:extLst>
              <a:ext uri="{FF2B5EF4-FFF2-40B4-BE49-F238E27FC236}">
                <a16:creationId xmlns:a16="http://schemas.microsoft.com/office/drawing/2014/main" id="{54040DB0-EDDA-C473-7F2E-815BC64B55D5}"/>
              </a:ext>
            </a:extLst>
          </p:cNvPr>
          <p:cNvSpPr txBox="1">
            <a:spLocks/>
          </p:cNvSpPr>
          <p:nvPr/>
        </p:nvSpPr>
        <p:spPr>
          <a:xfrm>
            <a:off x="578069" y="2049517"/>
            <a:ext cx="7104994" cy="32787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4000" dirty="0">
                <a:solidFill>
                  <a:srgbClr val="373737"/>
                </a:solidFill>
                <a:latin typeface="Arial" panose="020B0604020202020204" pitchFamily="34" charset="0"/>
                <a:cs typeface="Arial" panose="020B0604020202020204" pitchFamily="34" charset="0"/>
              </a:rPr>
              <a:t> </a:t>
            </a:r>
          </a:p>
        </p:txBody>
      </p:sp>
      <p:graphicFrame>
        <p:nvGraphicFramePr>
          <p:cNvPr id="11" name="Gráfico 10"/>
          <p:cNvGraphicFramePr/>
          <p:nvPr>
            <p:extLst>
              <p:ext uri="{D42A27DB-BD31-4B8C-83A1-F6EECF244321}">
                <p14:modId xmlns:p14="http://schemas.microsoft.com/office/powerpoint/2010/main" val="1553142350"/>
              </p:ext>
            </p:extLst>
          </p:nvPr>
        </p:nvGraphicFramePr>
        <p:xfrm>
          <a:off x="1332411" y="782235"/>
          <a:ext cx="9379132" cy="6075765"/>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4" descr="Dictamen del nuevo Código Penal | Ministerio de Justicia 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3157" y="0"/>
            <a:ext cx="998843" cy="1073043"/>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3300110" y="335102"/>
            <a:ext cx="5443734" cy="369332"/>
          </a:xfrm>
          <a:prstGeom prst="rect">
            <a:avLst/>
          </a:prstGeom>
        </p:spPr>
        <p:txBody>
          <a:bodyPr wrap="none">
            <a:spAutoFit/>
          </a:bodyPr>
          <a:lstStyle/>
          <a:p>
            <a:pPr lvl="0"/>
            <a:r>
              <a:rPr lang="es-MX" b="1" dirty="0">
                <a:effectLst>
                  <a:outerShdw blurRad="38100" dist="38100" dir="2700000" algn="tl">
                    <a:srgbClr val="000000">
                      <a:alpha val="43137"/>
                    </a:srgbClr>
                  </a:outerShdw>
                </a:effectLst>
              </a:rPr>
              <a:t>MAYOR NÚMERO DE FEMINICIDIOS A NIVEL NACIONAL</a:t>
            </a:r>
            <a:endParaRPr lang="es-PE" dirty="0"/>
          </a:p>
        </p:txBody>
      </p:sp>
    </p:spTree>
    <p:extLst>
      <p:ext uri="{BB962C8B-B14F-4D97-AF65-F5344CB8AC3E}">
        <p14:creationId xmlns:p14="http://schemas.microsoft.com/office/powerpoint/2010/main" val="35604658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TotalTime>
  <Words>2082</Words>
  <Application>Microsoft Office PowerPoint</Application>
  <PresentationFormat>Panorámica</PresentationFormat>
  <Paragraphs>102</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Arabic Typesetting</vt:lpstr>
      <vt:lpstr>Arial</vt:lpstr>
      <vt:lpstr>Calibri</vt:lpstr>
      <vt:lpstr>Calibri Light</vt:lpstr>
      <vt:lpstr>Times New Roman</vt:lpstr>
      <vt:lpstr>Wingdings</vt:lpstr>
      <vt:lpstr>Tema de Office</vt:lpstr>
      <vt:lpstr>LEY QUE ESTABLECE LA IMPLEMENTACIÓN DE TALLERES ESCOLARES FORMATIVOS DE LIDERAZGO A FIN DE PROMOVER EL LIDERAZGO EN NIÑAS Y ADOLESCENTES     </vt:lpstr>
      <vt:lpstr>Presentación de PowerPoint</vt:lpstr>
      <vt:lpstr>Presentación de PowerPoint</vt:lpstr>
      <vt:lpstr>¿QUÉ ES LA DESIGUALDAD DE GÉNERO?</vt:lpstr>
      <vt:lpstr>Presentación de PowerPoint</vt:lpstr>
      <vt:lpstr>Presentación de PowerPoint</vt:lpstr>
      <vt:lpstr>Presentación de PowerPoint</vt:lpstr>
      <vt:lpstr>Presentación de PowerPoint</vt:lpstr>
      <vt:lpstr>Presentación de PowerPoint</vt:lpstr>
      <vt:lpstr>Presentación de PowerPoint</vt:lpstr>
      <vt:lpstr>SOLUCIÓN A LA PROBLEMÁTICA EXPUESTA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LEY Nº XXXXXX</dc:title>
  <dc:creator>Javier Ormeño Incio</dc:creator>
  <cp:lastModifiedBy>EMAIL SERVICE</cp:lastModifiedBy>
  <cp:revision>60</cp:revision>
  <dcterms:created xsi:type="dcterms:W3CDTF">2022-09-16T16:18:13Z</dcterms:created>
  <dcterms:modified xsi:type="dcterms:W3CDTF">2022-12-09T21:47:04Z</dcterms:modified>
</cp:coreProperties>
</file>