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  <p:sldId id="262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ge De Lama Vargas" initials="JDLV" lastIdx="0" clrIdx="0">
    <p:extLst>
      <p:ext uri="{19B8F6BF-5375-455C-9EA6-DF929625EA0E}">
        <p15:presenceInfo xmlns:p15="http://schemas.microsoft.com/office/powerpoint/2012/main" userId="Jorge De Lama Varg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1B25"/>
    <a:srgbClr val="C53E3B"/>
    <a:srgbClr val="F1878C"/>
    <a:srgbClr val="FFFFFF"/>
    <a:srgbClr val="F6B0B3"/>
    <a:srgbClr val="D62249"/>
    <a:srgbClr val="9D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0470-5046-43FF-B723-58D1532A635C}" type="datetimeFigureOut">
              <a:rPr lang="es-PE" smtClean="0"/>
              <a:t>19/12/2022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4A71-47D5-4754-913E-2D9430D088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266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0470-5046-43FF-B723-58D1532A635C}" type="datetimeFigureOut">
              <a:rPr lang="es-PE" smtClean="0"/>
              <a:t>19/12/2022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4A71-47D5-4754-913E-2D9430D088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4112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0470-5046-43FF-B723-58D1532A635C}" type="datetimeFigureOut">
              <a:rPr lang="es-PE" smtClean="0"/>
              <a:t>19/12/2022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4A71-47D5-4754-913E-2D9430D088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585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0470-5046-43FF-B723-58D1532A635C}" type="datetimeFigureOut">
              <a:rPr lang="es-PE" smtClean="0"/>
              <a:t>19/12/2022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4A71-47D5-4754-913E-2D9430D088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9175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0470-5046-43FF-B723-58D1532A635C}" type="datetimeFigureOut">
              <a:rPr lang="es-PE" smtClean="0"/>
              <a:t>19/12/2022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4A71-47D5-4754-913E-2D9430D088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9955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0470-5046-43FF-B723-58D1532A635C}" type="datetimeFigureOut">
              <a:rPr lang="es-PE" smtClean="0"/>
              <a:t>19/12/2022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4A71-47D5-4754-913E-2D9430D088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0399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0470-5046-43FF-B723-58D1532A635C}" type="datetimeFigureOut">
              <a:rPr lang="es-PE" smtClean="0"/>
              <a:t>19/12/2022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4A71-47D5-4754-913E-2D9430D088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102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0470-5046-43FF-B723-58D1532A635C}" type="datetimeFigureOut">
              <a:rPr lang="es-PE" smtClean="0"/>
              <a:t>19/12/2022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4A71-47D5-4754-913E-2D9430D088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9207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0470-5046-43FF-B723-58D1532A635C}" type="datetimeFigureOut">
              <a:rPr lang="es-PE" smtClean="0"/>
              <a:t>19/12/2022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4A71-47D5-4754-913E-2D9430D088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5692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0470-5046-43FF-B723-58D1532A635C}" type="datetimeFigureOut">
              <a:rPr lang="es-PE" smtClean="0"/>
              <a:t>19/12/2022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4A71-47D5-4754-913E-2D9430D088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0946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0470-5046-43FF-B723-58D1532A635C}" type="datetimeFigureOut">
              <a:rPr lang="es-PE" smtClean="0"/>
              <a:t>19/12/2022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4A71-47D5-4754-913E-2D9430D088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6448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20470-5046-43FF-B723-58D1532A635C}" type="datetimeFigureOut">
              <a:rPr lang="es-PE" smtClean="0"/>
              <a:t>19/12/2022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74A71-47D5-4754-913E-2D9430D088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2874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74317" cy="6857999"/>
          </a:xfrm>
          <a:prstGeom prst="rect">
            <a:avLst/>
          </a:prstGeom>
          <a:solidFill>
            <a:srgbClr val="9D5B5B"/>
          </a:solidFill>
        </p:spPr>
      </p:pic>
      <p:sp>
        <p:nvSpPr>
          <p:cNvPr id="8" name="Rectángulo redondeado 7"/>
          <p:cNvSpPr/>
          <p:nvPr/>
        </p:nvSpPr>
        <p:spPr>
          <a:xfrm>
            <a:off x="4099035" y="4141076"/>
            <a:ext cx="7935310" cy="1912882"/>
          </a:xfrm>
          <a:prstGeom prst="roundRect">
            <a:avLst/>
          </a:prstGeom>
          <a:solidFill>
            <a:srgbClr val="C53E3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PROYECTO DE LEY 2995/2022-CR LEY QUE RESTITUYE LA VIGENCIA DE LA LEY 28542, LEY DE FORTALECIMIENTO DE LA FAMILIA 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152696" y="0"/>
            <a:ext cx="6558455" cy="869558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>
                <a:solidFill>
                  <a:schemeClr val="tx1"/>
                </a:solidFill>
              </a:rPr>
              <a:t>CONGRESISTA ALEJANDRO MUÑANTE BARRIOS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0303" y="0"/>
            <a:ext cx="961697" cy="86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270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942" y="0"/>
            <a:ext cx="6572058" cy="88399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8749" y="12193"/>
            <a:ext cx="963251" cy="871804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717454" y="1209821"/>
            <a:ext cx="49024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0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Constitución Política del Perú</a:t>
            </a:r>
          </a:p>
          <a:p>
            <a:endParaRPr lang="es-PE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just"/>
            <a:r>
              <a:rPr lang="es-PE" sz="20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Artículo 4°</a:t>
            </a:r>
          </a:p>
          <a:p>
            <a:pPr algn="just"/>
            <a:endParaRPr lang="es-PE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just"/>
            <a:r>
              <a:rPr lang="es-PE" sz="2000" dirty="0">
                <a:latin typeface="Yu Gothic" panose="020B0400000000000000" pitchFamily="34" charset="-128"/>
                <a:ea typeface="Yu Gothic" panose="020B0400000000000000" pitchFamily="34" charset="-128"/>
              </a:rPr>
              <a:t>La comunidad y el Estado protegen especialmente al niño, al adolescente, a la madre y al anciano en situación de abandono. </a:t>
            </a:r>
            <a:r>
              <a:rPr lang="es-PE" sz="2000" b="1" u="sng" dirty="0">
                <a:latin typeface="Yu Gothic" panose="020B0400000000000000" pitchFamily="34" charset="-128"/>
                <a:ea typeface="Yu Gothic" panose="020B0400000000000000" pitchFamily="34" charset="-128"/>
              </a:rPr>
              <a:t>También protegen a la familia y promueven el matrimonio</a:t>
            </a:r>
            <a:r>
              <a:rPr lang="es-PE" sz="2000" dirty="0">
                <a:latin typeface="Yu Gothic" panose="020B0400000000000000" pitchFamily="34" charset="-128"/>
                <a:ea typeface="Yu Gothic" panose="020B0400000000000000" pitchFamily="34" charset="-128"/>
              </a:rPr>
              <a:t>. Reconocen a estos últimos </a:t>
            </a:r>
            <a:r>
              <a:rPr lang="es-PE" sz="2000" u="sng" dirty="0">
                <a:latin typeface="Yu Gothic" panose="020B0400000000000000" pitchFamily="34" charset="-128"/>
                <a:ea typeface="Yu Gothic" panose="020B0400000000000000" pitchFamily="34" charset="-128"/>
              </a:rPr>
              <a:t>como institutos naturales y fundamentales</a:t>
            </a:r>
            <a:r>
              <a:rPr lang="es-PE" sz="2000" dirty="0">
                <a:latin typeface="Yu Gothic" panose="020B0400000000000000" pitchFamily="34" charset="-128"/>
                <a:ea typeface="Yu Gothic" panose="020B0400000000000000" pitchFamily="34" charset="-128"/>
              </a:rPr>
              <a:t>.</a:t>
            </a:r>
          </a:p>
          <a:p>
            <a:pPr algn="just"/>
            <a:r>
              <a:rPr lang="es-PE" dirty="0">
                <a:latin typeface="Yu Gothic" panose="020B0400000000000000" pitchFamily="34" charset="-128"/>
                <a:ea typeface="Yu Gothic" panose="020B0400000000000000" pitchFamily="34" charset="-128"/>
              </a:rPr>
              <a:t>(…)</a:t>
            </a:r>
          </a:p>
          <a:p>
            <a:pPr algn="just"/>
            <a:endParaRPr lang="es-PE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just"/>
            <a:endParaRPr lang="es-PE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just"/>
            <a:endParaRPr lang="es-PE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just"/>
            <a:endParaRPr lang="es-PE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endParaRPr lang="es-PE" dirty="0"/>
          </a:p>
          <a:p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sp>
        <p:nvSpPr>
          <p:cNvPr id="5" name="CuadroTexto 4"/>
          <p:cNvSpPr txBox="1"/>
          <p:nvPr/>
        </p:nvSpPr>
        <p:spPr>
          <a:xfrm>
            <a:off x="5838092" y="1209821"/>
            <a:ext cx="53906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0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P.L. 2995/2022-CR</a:t>
            </a:r>
          </a:p>
          <a:p>
            <a:endParaRPr lang="es-PE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dirty="0">
                <a:latin typeface="Yu Gothic" panose="020B0400000000000000" pitchFamily="34" charset="-128"/>
                <a:ea typeface="Yu Gothic" panose="020B0400000000000000" pitchFamily="34" charset="-128"/>
              </a:rPr>
              <a:t>La iniciativa legislativa </a:t>
            </a:r>
            <a:r>
              <a:rPr lang="es-PE" u="sng" dirty="0">
                <a:latin typeface="Yu Gothic" panose="020B0400000000000000" pitchFamily="34" charset="-128"/>
                <a:ea typeface="Yu Gothic" panose="020B0400000000000000" pitchFamily="34" charset="-128"/>
              </a:rPr>
              <a:t>propone restituir la vigencia de la Ley 28542, Ley de Fortalecimiento de la Familia, </a:t>
            </a:r>
            <a:r>
              <a:rPr lang="es-PE" dirty="0">
                <a:latin typeface="Yu Gothic" panose="020B0400000000000000" pitchFamily="34" charset="-128"/>
                <a:ea typeface="Yu Gothic" panose="020B0400000000000000" pitchFamily="34" charset="-128"/>
              </a:rPr>
              <a:t>en armonía con el mandato  contenido en el Artículo 4°de la Constitución y porque hace realidad la protección de la familia por parte de la comunidad y el Estado, que estaba plasmado en su Artículo 1°estableciendo que su objeto es “</a:t>
            </a:r>
            <a:r>
              <a:rPr lang="es-PE" b="1" i="1" dirty="0">
                <a:latin typeface="Yu Gothic" panose="020B0400000000000000" pitchFamily="34" charset="-128"/>
                <a:ea typeface="Yu Gothic" panose="020B0400000000000000" pitchFamily="34" charset="-128"/>
              </a:rPr>
              <a:t>promover y fortalecer el desarrollo de la familia como fundamento de la sociedad y espacio fundamental para el desarrollo integral del ser humano</a:t>
            </a:r>
            <a:r>
              <a:rPr lang="es-PE" dirty="0">
                <a:latin typeface="Yu Gothic" panose="020B0400000000000000" pitchFamily="34" charset="-128"/>
                <a:ea typeface="Yu Gothic" panose="020B0400000000000000" pitchFamily="34" charset="-128"/>
              </a:rPr>
              <a:t>”.</a:t>
            </a:r>
          </a:p>
        </p:txBody>
      </p:sp>
      <p:cxnSp>
        <p:nvCxnSpPr>
          <p:cNvPr id="10" name="Conector recto 9"/>
          <p:cNvCxnSpPr/>
          <p:nvPr/>
        </p:nvCxnSpPr>
        <p:spPr>
          <a:xfrm flipV="1">
            <a:off x="676556" y="6161226"/>
            <a:ext cx="10719581" cy="14067"/>
          </a:xfrm>
          <a:prstGeom prst="line">
            <a:avLst/>
          </a:prstGeom>
          <a:ln w="76200">
            <a:solidFill>
              <a:srgbClr val="E51B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>
            <a:cxnSpLocks/>
          </p:cNvCxnSpPr>
          <p:nvPr/>
        </p:nvCxnSpPr>
        <p:spPr>
          <a:xfrm flipV="1">
            <a:off x="3189900" y="5060289"/>
            <a:ext cx="0" cy="1100937"/>
          </a:xfrm>
          <a:prstGeom prst="line">
            <a:avLst/>
          </a:prstGeom>
          <a:ln w="76200">
            <a:solidFill>
              <a:srgbClr val="E51B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14E18DE4-37AA-596A-D666-4E2FDD7C28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8189713" y="5060289"/>
            <a:ext cx="106147" cy="117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73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942" y="0"/>
            <a:ext cx="6572058" cy="88399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8749" y="0"/>
            <a:ext cx="976723" cy="883997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618978" y="1252024"/>
            <a:ext cx="1128147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>
                <a:latin typeface="Yu Gothic" panose="020B0400000000000000" pitchFamily="34" charset="-128"/>
                <a:ea typeface="Yu Gothic" panose="020B0400000000000000" pitchFamily="34" charset="-128"/>
              </a:rPr>
              <a:t>	ANÁLISIS DE LAS NORMAS INVOLUCRADAS EN EL PROYECTO DE LEY</a:t>
            </a:r>
          </a:p>
          <a:p>
            <a:pPr algn="just"/>
            <a:endParaRPr lang="es-PE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E" sz="2000" dirty="0">
                <a:latin typeface="Yu Gothic" panose="020B0400000000000000" pitchFamily="34" charset="-128"/>
                <a:ea typeface="Yu Gothic" panose="020B0400000000000000" pitchFamily="34" charset="-128"/>
              </a:rPr>
              <a:t>El Decreto Legislativo 1408, del 12 de setiembre de 2018, dado por el Poder Ejecutivo en ejercicio límite de las facultades legislativas delegadas por el Congreso, mediante la Ley 30823, </a:t>
            </a:r>
            <a:r>
              <a:rPr lang="es-PE" sz="20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es una norma que adolece de diversas deficiencias en su técnica legislativa,</a:t>
            </a:r>
            <a:r>
              <a:rPr lang="es-PE" sz="2000" dirty="0">
                <a:latin typeface="Yu Gothic" panose="020B0400000000000000" pitchFamily="34" charset="-128"/>
                <a:ea typeface="Yu Gothic" panose="020B0400000000000000" pitchFamily="34" charset="-128"/>
              </a:rPr>
              <a:t> al extremo que </a:t>
            </a:r>
            <a:r>
              <a:rPr lang="es-PE" sz="20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tuvo que ser enmendada mediante el Decreto Legislativo 1443</a:t>
            </a:r>
            <a:r>
              <a:rPr lang="es-PE" sz="2000" dirty="0">
                <a:latin typeface="Yu Gothic" panose="020B0400000000000000" pitchFamily="34" charset="-128"/>
                <a:ea typeface="Yu Gothic" panose="020B0400000000000000" pitchFamily="34" charset="-128"/>
              </a:rPr>
              <a:t>, </a:t>
            </a:r>
            <a:r>
              <a:rPr lang="es-PE" sz="2000" u="sng" dirty="0">
                <a:latin typeface="Yu Gothic" panose="020B0400000000000000" pitchFamily="34" charset="-128"/>
                <a:ea typeface="Yu Gothic" panose="020B0400000000000000" pitchFamily="34" charset="-128"/>
              </a:rPr>
              <a:t>promulgado a los dos días de la publicación del Decreto Legislativo 1408.  </a:t>
            </a:r>
          </a:p>
          <a:p>
            <a:pPr algn="just"/>
            <a:endParaRPr lang="es-PE" sz="2000" u="sng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E" dirty="0">
                <a:latin typeface="Yu Gothic" panose="020B0400000000000000" pitchFamily="34" charset="-128"/>
                <a:ea typeface="Yu Gothic" panose="020B0400000000000000" pitchFamily="34" charset="-128"/>
              </a:rPr>
              <a:t>A cuatro años de vigencia de los Decretos Legislativos antes mencionados, no han surtido el efecto que la sociedad espera y reclama para la promoción y el fortalecimiento de las familias peruanas. </a:t>
            </a:r>
          </a:p>
          <a:p>
            <a:pPr algn="just"/>
            <a:endParaRPr lang="es-PE" sz="20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E" sz="2000" dirty="0">
                <a:latin typeface="Yu Gothic" panose="020B0400000000000000" pitchFamily="34" charset="-128"/>
                <a:ea typeface="Yu Gothic" panose="020B0400000000000000" pitchFamily="34" charset="-128"/>
              </a:rPr>
              <a:t>La Ley 28542, Ley de Fortalecimiento de la Familia, derogada por el Decreto Legislativo 1408, en su Artículo primero, establecía como </a:t>
            </a:r>
            <a:r>
              <a:rPr lang="es-PE" sz="20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objeto </a:t>
            </a:r>
            <a:r>
              <a:rPr lang="es-PE" sz="2000" dirty="0">
                <a:latin typeface="Yu Gothic" panose="020B0400000000000000" pitchFamily="34" charset="-128"/>
                <a:ea typeface="Yu Gothic" panose="020B0400000000000000" pitchFamily="34" charset="-128"/>
              </a:rPr>
              <a:t>de la misma: </a:t>
            </a:r>
            <a:r>
              <a:rPr lang="es-PE" sz="2000" b="1" u="sng" dirty="0">
                <a:latin typeface="Yu Gothic" panose="020B0400000000000000" pitchFamily="34" charset="-128"/>
                <a:ea typeface="Yu Gothic" panose="020B0400000000000000" pitchFamily="34" charset="-128"/>
              </a:rPr>
              <a:t>Promover y fortalecer el desarrollo de la familia como fundamento de la sociedad y espacio fundamental para el desarrollo integral del ser humano,</a:t>
            </a:r>
            <a:r>
              <a:rPr lang="es-PE" sz="2000" dirty="0">
                <a:latin typeface="Yu Gothic" panose="020B0400000000000000" pitchFamily="34" charset="-128"/>
                <a:ea typeface="Yu Gothic" panose="020B0400000000000000" pitchFamily="34" charset="-128"/>
              </a:rPr>
              <a:t> basándose en el respeto de los </a:t>
            </a:r>
            <a:r>
              <a:rPr lang="es-PE" sz="2000" i="1" dirty="0">
                <a:latin typeface="Yu Gothic" panose="020B0400000000000000" pitchFamily="34" charset="-128"/>
                <a:ea typeface="Yu Gothic" panose="020B0400000000000000" pitchFamily="34" charset="-128"/>
              </a:rPr>
              <a:t>derechos fundamentales y las relaciones equitativas entre sus miembros</a:t>
            </a:r>
            <a:r>
              <a:rPr lang="es-PE" sz="2000" dirty="0">
                <a:latin typeface="Yu Gothic" panose="020B0400000000000000" pitchFamily="34" charset="-128"/>
                <a:ea typeface="Yu Gothic" panose="020B0400000000000000" pitchFamily="34" charset="-128"/>
              </a:rPr>
              <a:t> y velando especialmente </a:t>
            </a:r>
            <a:r>
              <a:rPr lang="es-PE" sz="2000" i="1" dirty="0">
                <a:latin typeface="Yu Gothic" panose="020B0400000000000000" pitchFamily="34" charset="-128"/>
                <a:ea typeface="Yu Gothic" panose="020B0400000000000000" pitchFamily="34" charset="-128"/>
              </a:rPr>
              <a:t>por aquellas familias que se encuentran en situación de extrema pobreza, pobreza o riesgo social</a:t>
            </a:r>
            <a:r>
              <a:rPr lang="es-PE" sz="2000" dirty="0">
                <a:latin typeface="Yu Gothic" panose="020B0400000000000000" pitchFamily="34" charset="-128"/>
                <a:ea typeface="Yu Gothic" panose="020B0400000000000000" pitchFamily="34" charset="-128"/>
              </a:rPr>
              <a:t>.</a:t>
            </a:r>
          </a:p>
          <a:p>
            <a:pPr algn="just"/>
            <a:endParaRPr lang="es-PE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533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2AD142E-E559-C6BE-73A4-3DFF27770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2696"/>
            <a:ext cx="10515600" cy="291546"/>
          </a:xfrm>
        </p:spPr>
        <p:txBody>
          <a:bodyPr>
            <a:noAutofit/>
          </a:bodyPr>
          <a:lstStyle/>
          <a:p>
            <a:pPr algn="ctr"/>
            <a:r>
              <a:rPr lang="es-ES" sz="2200" b="1" dirty="0"/>
              <a:t>ANÁLISIS DE LAS NORMAS INVOLUCRADAS EN EL PROYECTO DE LEY</a:t>
            </a:r>
            <a:endParaRPr lang="es-PE" sz="22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D9E108F-AFE2-F4E6-C254-9BFEFCA3B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08"/>
            <a:ext cx="10515600" cy="51153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1800" dirty="0">
                <a:latin typeface="Yu Gothic" panose="020B0400000000000000" pitchFamily="34" charset="-128"/>
                <a:ea typeface="Yu Gothic" panose="020B0400000000000000" pitchFamily="34" charset="-128"/>
              </a:rPr>
              <a:t>El Decreto Legislativo 1408, establece como su objeto, en el Artículo 1: </a:t>
            </a:r>
            <a:r>
              <a:rPr lang="es-ES" sz="1800" b="1" u="sng" dirty="0">
                <a:latin typeface="Yu Gothic" panose="020B0400000000000000" pitchFamily="34" charset="-128"/>
                <a:ea typeface="Yu Gothic" panose="020B0400000000000000" pitchFamily="34" charset="-128"/>
              </a:rPr>
              <a:t>El fortalecimiento y la prevención de la violencia en las familias</a:t>
            </a:r>
            <a:r>
              <a:rPr lang="es-ES" sz="1800" dirty="0">
                <a:latin typeface="Yu Gothic" panose="020B0400000000000000" pitchFamily="34" charset="-128"/>
                <a:ea typeface="Yu Gothic" panose="020B0400000000000000" pitchFamily="34" charset="-128"/>
              </a:rPr>
              <a:t>, </a:t>
            </a:r>
            <a:r>
              <a:rPr lang="es-ES" sz="1800" i="1" dirty="0">
                <a:latin typeface="Yu Gothic" panose="020B0400000000000000" pitchFamily="34" charset="-128"/>
                <a:ea typeface="Yu Gothic" panose="020B0400000000000000" pitchFamily="34" charset="-128"/>
              </a:rPr>
              <a:t>mediante acciones y medidas dirigidas a identificar factores de riesgo, gestionar los conflictos, erradicar la discriminación y la violencia entre sus integrantes,</a:t>
            </a:r>
            <a:r>
              <a:rPr lang="es-ES" sz="1800" dirty="0">
                <a:latin typeface="Yu Gothic" panose="020B0400000000000000" pitchFamily="34" charset="-128"/>
                <a:ea typeface="Yu Gothic" panose="020B0400000000000000" pitchFamily="34" charset="-128"/>
              </a:rPr>
              <a:t> que afectan su convivencia pacífica, democrática y respetuosa.</a:t>
            </a:r>
          </a:p>
          <a:p>
            <a:pPr algn="just"/>
            <a:r>
              <a:rPr lang="es-ES" sz="18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No tiene en cuenta a la Escuela para Padres</a:t>
            </a:r>
            <a:r>
              <a:rPr lang="es-ES" sz="1800" dirty="0">
                <a:latin typeface="Yu Gothic" panose="020B0400000000000000" pitchFamily="34" charset="-128"/>
                <a:ea typeface="Yu Gothic" panose="020B0400000000000000" pitchFamily="34" charset="-128"/>
              </a:rPr>
              <a:t>.</a:t>
            </a:r>
          </a:p>
          <a:p>
            <a:pPr algn="just"/>
            <a:r>
              <a:rPr lang="es-ES" sz="18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No considera ni enfatiza la promoción de la estabilidad de la familia</a:t>
            </a:r>
            <a:r>
              <a:rPr lang="es-ES" sz="1800" dirty="0">
                <a:latin typeface="Yu Gothic" panose="020B0400000000000000" pitchFamily="34" charset="-128"/>
                <a:ea typeface="Yu Gothic" panose="020B0400000000000000" pitchFamily="34" charset="-128"/>
              </a:rPr>
              <a:t>.</a:t>
            </a:r>
          </a:p>
          <a:p>
            <a:pPr algn="just"/>
            <a:r>
              <a:rPr lang="es-ES" sz="18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Tampoco tiene en cuenta la promoción de principios y valores familiares a través de materiales educativos.</a:t>
            </a:r>
          </a:p>
          <a:p>
            <a:pPr algn="just"/>
            <a:r>
              <a:rPr lang="es-ES" sz="18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No contiene disposiciones respecto a capacitar a fiscales, jueces, médicos, maestros, policías, personal de salud y funcionarios municipales, entre otros, en temas de fortalecimiento familiar.</a:t>
            </a:r>
          </a:p>
          <a:p>
            <a:pPr algn="just"/>
            <a:r>
              <a:rPr lang="es-ES" sz="18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No establece la necesidad de dictar disposiciones sociales, económicas, </a:t>
            </a:r>
            <a:r>
              <a:rPr lang="es-ES" sz="1800" b="1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tribiutarias</a:t>
            </a:r>
            <a:r>
              <a:rPr lang="es-ES" sz="18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 y laborales de apoyo y promoción de la familia.</a:t>
            </a:r>
          </a:p>
          <a:p>
            <a:pPr algn="just"/>
            <a:r>
              <a:rPr lang="es-ES" sz="18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No establece el respeto de las ocho horas laborales para que los padres compartan el tiempo necesario con sus hijos.</a:t>
            </a:r>
          </a:p>
          <a:p>
            <a:pPr algn="just"/>
            <a:r>
              <a:rPr lang="es-ES" sz="2400" u="sng" dirty="0">
                <a:latin typeface="Yu Gothic" panose="020B0400000000000000" pitchFamily="34" charset="-128"/>
                <a:ea typeface="Yu Gothic" panose="020B0400000000000000" pitchFamily="34" charset="-128"/>
              </a:rPr>
              <a:t>La Ley que se propone restituir su vigencia</a:t>
            </a:r>
            <a:r>
              <a:rPr lang="es-ES" sz="2400" dirty="0">
                <a:latin typeface="Yu Gothic" panose="020B0400000000000000" pitchFamily="34" charset="-128"/>
                <a:ea typeface="Yu Gothic" panose="020B0400000000000000" pitchFamily="34" charset="-128"/>
              </a:rPr>
              <a:t>, </a:t>
            </a:r>
            <a:r>
              <a:rPr lang="es-ES" sz="2400" b="1" i="1" dirty="0">
                <a:latin typeface="Yu Gothic" panose="020B0400000000000000" pitchFamily="34" charset="-128"/>
                <a:ea typeface="Yu Gothic" panose="020B0400000000000000" pitchFamily="34" charset="-128"/>
              </a:rPr>
              <a:t>por ser más integral y acorde </a:t>
            </a:r>
            <a:r>
              <a:rPr lang="es-ES" sz="2400" i="1" dirty="0">
                <a:latin typeface="Yu Gothic" panose="020B0400000000000000" pitchFamily="34" charset="-128"/>
                <a:ea typeface="Yu Gothic" panose="020B0400000000000000" pitchFamily="34" charset="-128"/>
              </a:rPr>
              <a:t>al mandato constitucional</a:t>
            </a:r>
            <a:r>
              <a:rPr lang="es-ES" sz="2400" dirty="0">
                <a:latin typeface="Yu Gothic" panose="020B0400000000000000" pitchFamily="34" charset="-128"/>
                <a:ea typeface="Yu Gothic" panose="020B0400000000000000" pitchFamily="34" charset="-128"/>
              </a:rPr>
              <a:t>, </a:t>
            </a:r>
            <a:r>
              <a:rPr lang="es-ES" sz="2400" b="1" u="sng" dirty="0">
                <a:latin typeface="Yu Gothic" panose="020B0400000000000000" pitchFamily="34" charset="-128"/>
                <a:ea typeface="Yu Gothic" panose="020B0400000000000000" pitchFamily="34" charset="-128"/>
              </a:rPr>
              <a:t>si tiene en cuenta todos los factores antes mencionados</a:t>
            </a:r>
            <a:r>
              <a:rPr lang="es-ES" sz="2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 y </a:t>
            </a:r>
            <a:r>
              <a:rPr lang="es-ES" sz="2400" b="1" u="sng" dirty="0">
                <a:latin typeface="Yu Gothic" panose="020B0400000000000000" pitchFamily="34" charset="-128"/>
                <a:ea typeface="Yu Gothic" panose="020B0400000000000000" pitchFamily="34" charset="-128"/>
              </a:rPr>
              <a:t>en ello radica su valía para el bien de las familias peruanas.</a:t>
            </a:r>
            <a:endParaRPr lang="es-PE" sz="2400" b="1" u="sng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740A9E0D-59F0-B08A-C5EB-9CD101AD0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635" y="0"/>
            <a:ext cx="5835113" cy="88399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C27423D1-9249-0850-6E57-5EDADE86C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8749" y="0"/>
            <a:ext cx="976723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60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942" y="0"/>
            <a:ext cx="6572058" cy="88399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8749" y="12193"/>
            <a:ext cx="963251" cy="87180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36098" y="1125415"/>
            <a:ext cx="1153550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E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/>
            <a:r>
              <a:rPr lang="es-PE" sz="20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FÓRMULA LEGAL DEL PROYECTO DE LEY 2995/2022-CR, LEY QUE RESTITUYE LA VIGENCIA DE LA LEY 28542, LEY DE FORTALECIMIENTO DE LA FAMILIA</a:t>
            </a:r>
          </a:p>
          <a:p>
            <a:pPr algn="ctr"/>
            <a:endParaRPr lang="es-PE" sz="20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just"/>
            <a:r>
              <a:rPr lang="es-PE" sz="2000" b="1" u="sng" dirty="0">
                <a:latin typeface="Yu Gothic" panose="020B0400000000000000" pitchFamily="34" charset="-128"/>
                <a:ea typeface="Yu Gothic" panose="020B0400000000000000" pitchFamily="34" charset="-128"/>
              </a:rPr>
              <a:t>Artículo Único</a:t>
            </a:r>
            <a:r>
              <a:rPr lang="es-PE" sz="20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. Restitución de la Ley 28542, Ley de Fortalecimiento de la Familia</a:t>
            </a:r>
          </a:p>
          <a:p>
            <a:pPr algn="just"/>
            <a:endParaRPr lang="es-PE" sz="20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just"/>
            <a:r>
              <a:rPr lang="es-PE" sz="2000" dirty="0">
                <a:latin typeface="Yu Gothic" panose="020B0400000000000000" pitchFamily="34" charset="-128"/>
                <a:ea typeface="Yu Gothic" panose="020B0400000000000000" pitchFamily="34" charset="-128"/>
              </a:rPr>
              <a:t>Se restituye la vigencia de la Ley 28542, Ley de Fortalecimiento de la Familia y se deroga el Decreto Legislativo 1408 y sus modificaciones efectuadas mediante el Decreto Legislativo 1443. </a:t>
            </a:r>
          </a:p>
          <a:p>
            <a:pPr algn="ctr"/>
            <a:endParaRPr lang="es-PE" sz="20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/>
            <a:r>
              <a:rPr lang="es-PE" sz="20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DISPOSICIÓN COMPLEMENTARIA DEROGATORIA </a:t>
            </a:r>
          </a:p>
          <a:p>
            <a:pPr algn="just"/>
            <a:endParaRPr lang="es-PE" sz="20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just"/>
            <a:r>
              <a:rPr lang="es-PE" sz="2000" b="1" u="sng" dirty="0">
                <a:latin typeface="Yu Gothic" panose="020B0400000000000000" pitchFamily="34" charset="-128"/>
                <a:ea typeface="Yu Gothic" panose="020B0400000000000000" pitchFamily="34" charset="-128"/>
              </a:rPr>
              <a:t>Única</a:t>
            </a:r>
            <a:r>
              <a:rPr lang="es-PE" sz="20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. Derogación</a:t>
            </a:r>
          </a:p>
          <a:p>
            <a:pPr algn="just"/>
            <a:r>
              <a:rPr lang="es-PE" sz="2000" dirty="0">
                <a:latin typeface="Yu Gothic" panose="020B0400000000000000" pitchFamily="34" charset="-128"/>
                <a:ea typeface="Yu Gothic" panose="020B0400000000000000" pitchFamily="34" charset="-128"/>
              </a:rPr>
              <a:t>Se deroga la disposición complementaria transitoria única del Decreto Legislativo 1408, Decreto Legislativo para el fortalecimiento y la prevención de la violencia en las familias.</a:t>
            </a:r>
          </a:p>
          <a:p>
            <a:pPr algn="ctr"/>
            <a:endParaRPr lang="es-PE" sz="20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/>
            <a:endParaRPr lang="es-PE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869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942" y="0"/>
            <a:ext cx="6572058" cy="88399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8749" y="12193"/>
            <a:ext cx="963251" cy="87180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633046" y="1111347"/>
            <a:ext cx="1091653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PRINCIPALES BENEFICIOS DEL PROYECTO DE LEY </a:t>
            </a:r>
          </a:p>
          <a:p>
            <a:pPr algn="ctr"/>
            <a:endParaRPr lang="es-PE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just"/>
            <a:r>
              <a:rPr lang="es-PE" sz="2200" dirty="0">
                <a:latin typeface="Yu Gothic" panose="020B0400000000000000" pitchFamily="34" charset="-128"/>
                <a:ea typeface="Yu Gothic" panose="020B0400000000000000" pitchFamily="34" charset="-128"/>
              </a:rPr>
              <a:t>La iniciativa legislativa, </a:t>
            </a:r>
            <a:r>
              <a:rPr lang="es-PE" sz="2200" u="sng" dirty="0">
                <a:latin typeface="Yu Gothic" panose="020B0400000000000000" pitchFamily="34" charset="-128"/>
                <a:ea typeface="Yu Gothic" panose="020B0400000000000000" pitchFamily="34" charset="-128"/>
              </a:rPr>
              <a:t>de convertirse en Ley</a:t>
            </a:r>
            <a:r>
              <a:rPr lang="es-PE" sz="2200" dirty="0">
                <a:latin typeface="Yu Gothic" panose="020B0400000000000000" pitchFamily="34" charset="-128"/>
                <a:ea typeface="Yu Gothic" panose="020B0400000000000000" pitchFamily="34" charset="-128"/>
              </a:rPr>
              <a:t>, </a:t>
            </a:r>
            <a:r>
              <a:rPr lang="es-PE" sz="2200" u="sng" dirty="0">
                <a:latin typeface="Yu Gothic" panose="020B0400000000000000" pitchFamily="34" charset="-128"/>
                <a:ea typeface="Yu Gothic" panose="020B0400000000000000" pitchFamily="34" charset="-128"/>
              </a:rPr>
              <a:t>supera ampliamente los beneficios de las normas que se están proponiendo derogar</a:t>
            </a:r>
            <a:r>
              <a:rPr lang="es-PE" sz="2200" dirty="0">
                <a:latin typeface="Yu Gothic" panose="020B0400000000000000" pitchFamily="34" charset="-128"/>
                <a:ea typeface="Yu Gothic" panose="020B0400000000000000" pitchFamily="34" charset="-128"/>
              </a:rPr>
              <a:t>, pues como se ha visto en las láminas anteriores, la Ley una vez restituida, </a:t>
            </a:r>
            <a:r>
              <a:rPr lang="es-PE" sz="2200" i="1" dirty="0">
                <a:latin typeface="Yu Gothic" panose="020B0400000000000000" pitchFamily="34" charset="-128"/>
                <a:ea typeface="Yu Gothic" panose="020B0400000000000000" pitchFamily="34" charset="-128"/>
              </a:rPr>
              <a:t>contiene acciones, disposiciones y medidas para el fortalecimiento del instituto natural de la familia, se ciñe más coherentemente al precepto constitucional del Artículo 4°de nuestra Constitución Política y demás normas conexas sobre la materia que se está legislando</a:t>
            </a:r>
            <a:r>
              <a:rPr lang="es-PE" sz="2200" dirty="0">
                <a:latin typeface="Yu Gothic" panose="020B0400000000000000" pitchFamily="34" charset="-128"/>
                <a:ea typeface="Yu Gothic" panose="020B0400000000000000" pitchFamily="34" charset="-128"/>
              </a:rPr>
              <a:t>, </a:t>
            </a:r>
            <a:r>
              <a:rPr lang="es-PE" sz="2200" u="sng" dirty="0">
                <a:latin typeface="Yu Gothic" panose="020B0400000000000000" pitchFamily="34" charset="-128"/>
                <a:ea typeface="Yu Gothic" panose="020B0400000000000000" pitchFamily="34" charset="-128"/>
              </a:rPr>
              <a:t>sin demandar gastos al erario nacional</a:t>
            </a:r>
            <a:r>
              <a:rPr lang="es-PE" sz="2200" dirty="0">
                <a:latin typeface="Yu Gothic" panose="020B0400000000000000" pitchFamily="34" charset="-128"/>
                <a:ea typeface="Yu Gothic" panose="020B0400000000000000" pitchFamily="34" charset="-128"/>
              </a:rPr>
              <a:t> y está relacionada con el Objetivo II del Acuerdo Nacional: </a:t>
            </a:r>
            <a:r>
              <a:rPr lang="es-PE" sz="2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“Equidad y Justicia Social”, </a:t>
            </a:r>
            <a:r>
              <a:rPr lang="es-PE" sz="2200" dirty="0">
                <a:latin typeface="Yu Gothic" panose="020B0400000000000000" pitchFamily="34" charset="-128"/>
                <a:ea typeface="Yu Gothic" panose="020B0400000000000000" pitchFamily="34" charset="-128"/>
              </a:rPr>
              <a:t>con la Décimo Sexta Política de Estado: </a:t>
            </a:r>
            <a:r>
              <a:rPr lang="es-PE" sz="2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“Fortalecimiento de la familia , promoción y protección de la niñez, la adolescencia y la juventud”</a:t>
            </a:r>
            <a:r>
              <a:rPr lang="es-PE" sz="2200" dirty="0">
                <a:latin typeface="Yu Gothic" panose="020B0400000000000000" pitchFamily="34" charset="-128"/>
                <a:ea typeface="Yu Gothic" panose="020B0400000000000000" pitchFamily="34" charset="-128"/>
              </a:rPr>
              <a:t>, así como con el Tema 41: </a:t>
            </a:r>
            <a:r>
              <a:rPr lang="es-PE" sz="2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“Defensa de la mujer y la familia”, </a:t>
            </a:r>
            <a:r>
              <a:rPr lang="es-PE" sz="2200" dirty="0">
                <a:latin typeface="Yu Gothic" panose="020B0400000000000000" pitchFamily="34" charset="-128"/>
                <a:ea typeface="Yu Gothic" panose="020B0400000000000000" pitchFamily="34" charset="-128"/>
              </a:rPr>
              <a:t>de la Agenda Legislativa aprobada por Resolución Legislativa N°002-2021-2022 del Congreso de la República.</a:t>
            </a:r>
          </a:p>
          <a:p>
            <a:endParaRPr lang="es-PE" sz="22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es-PE" sz="2200" dirty="0">
                <a:latin typeface="Yu Gothic" panose="020B0400000000000000" pitchFamily="34" charset="-128"/>
                <a:ea typeface="Yu Gothic" panose="020B0400000000000000" pitchFamily="34" charset="-128"/>
              </a:rPr>
              <a:t>  </a:t>
            </a:r>
          </a:p>
          <a:p>
            <a:endParaRPr lang="es-PE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444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F48EF80-FB4F-C4F4-312C-DC838D034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endParaRPr lang="es-ES" sz="6000" b="1" dirty="0"/>
          </a:p>
          <a:p>
            <a:pPr marL="0" indent="0" algn="ctr">
              <a:buNone/>
            </a:pPr>
            <a:endParaRPr lang="es-ES" sz="6000" b="1" dirty="0"/>
          </a:p>
          <a:p>
            <a:pPr marL="0" indent="0" algn="ctr">
              <a:buNone/>
            </a:pPr>
            <a:r>
              <a:rPr lang="es-ES" sz="6000" b="1" dirty="0"/>
              <a:t>MUCHAS GRACIAS</a:t>
            </a:r>
            <a:endParaRPr lang="es-PE" sz="60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793C4683-17EE-6EF5-243A-B0AAB18EC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3877" y="111279"/>
            <a:ext cx="5737681" cy="88399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99287E38-5AF6-5EF0-05A4-8E98CCB4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1559" y="117375"/>
            <a:ext cx="963251" cy="87180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0EA1ED08-575A-A6A6-E987-92046A0FCD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1063" y="1948070"/>
            <a:ext cx="794987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090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667</Words>
  <Application>Microsoft Office PowerPoint</Application>
  <PresentationFormat>Panorámica</PresentationFormat>
  <Paragraphs>53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Yu Gothic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ANÁLISIS DE LAS NORMAS INVOLUCRADAS EN EL PROYECTO DE LEY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De Lama Vargas</dc:creator>
  <cp:lastModifiedBy>Koning Furlong Soto</cp:lastModifiedBy>
  <cp:revision>24</cp:revision>
  <dcterms:created xsi:type="dcterms:W3CDTF">2021-09-27T18:35:48Z</dcterms:created>
  <dcterms:modified xsi:type="dcterms:W3CDTF">2022-12-19T15:25:14Z</dcterms:modified>
</cp:coreProperties>
</file>