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2" r:id="rId2"/>
    <p:sldId id="366" r:id="rId3"/>
    <p:sldId id="1660" r:id="rId4"/>
    <p:sldId id="545" r:id="rId5"/>
    <p:sldId id="542" r:id="rId6"/>
    <p:sldId id="360" r:id="rId7"/>
    <p:sldId id="1661" r:id="rId8"/>
    <p:sldId id="371" r:id="rId9"/>
    <p:sldId id="300" r:id="rId10"/>
    <p:sldId id="436" r:id="rId11"/>
    <p:sldId id="549" r:id="rId12"/>
    <p:sldId id="1673" r:id="rId13"/>
    <p:sldId id="550" r:id="rId14"/>
    <p:sldId id="1671" r:id="rId15"/>
    <p:sldId id="1672" r:id="rId16"/>
    <p:sldId id="521" r:id="rId17"/>
    <p:sldId id="326" r:id="rId18"/>
    <p:sldId id="1675" r:id="rId19"/>
    <p:sldId id="1676" r:id="rId20"/>
    <p:sldId id="435" r:id="rId21"/>
    <p:sldId id="585" r:id="rId22"/>
    <p:sldId id="1677" r:id="rId23"/>
    <p:sldId id="1666" r:id="rId24"/>
    <p:sldId id="1667" r:id="rId25"/>
    <p:sldId id="1668" r:id="rId26"/>
    <p:sldId id="1669" r:id="rId27"/>
    <p:sldId id="293" r:id="rId28"/>
  </p:sldIdLst>
  <p:sldSz cx="12192000" cy="6858000"/>
  <p:notesSz cx="7010400" cy="9296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FE791B-1FDD-5AC8-AC76-B98073BF27B3}" name="Liurka Otsuka Salinas" initials="LOS" userId="Liurka Otsuka Salin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9A"/>
    <a:srgbClr val="F05151"/>
    <a:srgbClr val="264080"/>
    <a:srgbClr val="ECA850"/>
    <a:srgbClr val="05223C"/>
    <a:srgbClr val="FDE3E3"/>
    <a:srgbClr val="E1D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93957" autoAdjust="0"/>
  </p:normalViewPr>
  <p:slideViewPr>
    <p:cSldViewPr snapToGrid="0">
      <p:cViewPr>
        <p:scale>
          <a:sx n="50" d="100"/>
          <a:sy n="50" d="100"/>
        </p:scale>
        <p:origin x="-576" y="23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cio\OneDrive\Documentos\DPVLV\ENDES\embarazo%20adolescen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MX" sz="1600" b="1">
                <a:solidFill>
                  <a:sysClr val="windowText" lastClr="000000"/>
                </a:solidFill>
              </a:rPr>
              <a:t>Perú: Violencia contra las mujeres, ejercida alguna vez por el</a:t>
            </a:r>
            <a:r>
              <a:rPr lang="es-MX" sz="1600" b="1" baseline="0">
                <a:solidFill>
                  <a:sysClr val="windowText" lastClr="000000"/>
                </a:solidFill>
              </a:rPr>
              <a:t> esposo o compañero, según tipo de violencia (ENDES 2015-2021)</a:t>
            </a:r>
            <a:endParaRPr lang="es-MX" sz="16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lineChart>
        <c:grouping val="standard"/>
        <c:varyColors val="0"/>
        <c:ser>
          <c:idx val="0"/>
          <c:order val="0"/>
          <c:tx>
            <c:strRef>
              <c:f>Hoja1!$B$2</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Hoja1!$C$1:$I$1</c:f>
              <c:numCache>
                <c:formatCode>General</c:formatCode>
                <c:ptCount val="7"/>
                <c:pt idx="0">
                  <c:v>2015</c:v>
                </c:pt>
                <c:pt idx="1">
                  <c:v>2016</c:v>
                </c:pt>
                <c:pt idx="2">
                  <c:v>2017</c:v>
                </c:pt>
                <c:pt idx="3">
                  <c:v>2018</c:v>
                </c:pt>
                <c:pt idx="4">
                  <c:v>2019</c:v>
                </c:pt>
                <c:pt idx="5">
                  <c:v>2020</c:v>
                </c:pt>
                <c:pt idx="6">
                  <c:v>2021</c:v>
                </c:pt>
              </c:numCache>
            </c:numRef>
          </c:cat>
          <c:val>
            <c:numRef>
              <c:f>Hoja1!$C$2:$I$2</c:f>
              <c:numCache>
                <c:formatCode>General</c:formatCode>
                <c:ptCount val="7"/>
                <c:pt idx="0">
                  <c:v>70.8</c:v>
                </c:pt>
                <c:pt idx="1">
                  <c:v>68.2</c:v>
                </c:pt>
                <c:pt idx="2">
                  <c:v>65.400000000000006</c:v>
                </c:pt>
                <c:pt idx="3">
                  <c:v>63.2</c:v>
                </c:pt>
                <c:pt idx="4">
                  <c:v>57.7</c:v>
                </c:pt>
                <c:pt idx="5">
                  <c:v>54.8</c:v>
                </c:pt>
                <c:pt idx="6">
                  <c:v>54.9</c:v>
                </c:pt>
              </c:numCache>
            </c:numRef>
          </c:val>
          <c:smooth val="0"/>
          <c:extLst>
            <c:ext xmlns:c16="http://schemas.microsoft.com/office/drawing/2014/chart" uri="{C3380CC4-5D6E-409C-BE32-E72D297353CC}">
              <c16:uniqueId val="{00000000-DE12-4785-BD02-8327756AA8E7}"/>
            </c:ext>
          </c:extLst>
        </c:ser>
        <c:ser>
          <c:idx val="1"/>
          <c:order val="1"/>
          <c:tx>
            <c:strRef>
              <c:f>Hoja1!$B$3</c:f>
              <c:strCache>
                <c:ptCount val="1"/>
                <c:pt idx="0">
                  <c:v>V.Psicológica</c:v>
                </c:pt>
              </c:strCache>
            </c:strRef>
          </c:tx>
          <c:spPr>
            <a:ln w="28575" cap="rnd">
              <a:solidFill>
                <a:schemeClr val="accent2"/>
              </a:solidFill>
              <a:round/>
            </a:ln>
            <a:effectLst/>
          </c:spPr>
          <c:marker>
            <c:symbol val="circle"/>
            <c:size val="5"/>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PE"/>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Hoja1!$C$1:$I$1</c:f>
              <c:numCache>
                <c:formatCode>General</c:formatCode>
                <c:ptCount val="7"/>
                <c:pt idx="0">
                  <c:v>2015</c:v>
                </c:pt>
                <c:pt idx="1">
                  <c:v>2016</c:v>
                </c:pt>
                <c:pt idx="2">
                  <c:v>2017</c:v>
                </c:pt>
                <c:pt idx="3">
                  <c:v>2018</c:v>
                </c:pt>
                <c:pt idx="4">
                  <c:v>2019</c:v>
                </c:pt>
                <c:pt idx="5">
                  <c:v>2020</c:v>
                </c:pt>
                <c:pt idx="6">
                  <c:v>2021</c:v>
                </c:pt>
              </c:numCache>
            </c:numRef>
          </c:cat>
          <c:val>
            <c:numRef>
              <c:f>Hoja1!$C$3:$I$3</c:f>
              <c:numCache>
                <c:formatCode>General</c:formatCode>
                <c:ptCount val="7"/>
                <c:pt idx="0">
                  <c:v>67.400000000000006</c:v>
                </c:pt>
                <c:pt idx="1">
                  <c:v>64.2</c:v>
                </c:pt>
                <c:pt idx="2">
                  <c:v>61.5</c:v>
                </c:pt>
                <c:pt idx="3">
                  <c:v>58.9</c:v>
                </c:pt>
                <c:pt idx="4">
                  <c:v>52.8</c:v>
                </c:pt>
                <c:pt idx="5">
                  <c:v>50.1</c:v>
                </c:pt>
                <c:pt idx="6">
                  <c:v>50.8</c:v>
                </c:pt>
              </c:numCache>
            </c:numRef>
          </c:val>
          <c:smooth val="0"/>
          <c:extLst>
            <c:ext xmlns:c16="http://schemas.microsoft.com/office/drawing/2014/chart" uri="{C3380CC4-5D6E-409C-BE32-E72D297353CC}">
              <c16:uniqueId val="{00000001-DE12-4785-BD02-8327756AA8E7}"/>
            </c:ext>
          </c:extLst>
        </c:ser>
        <c:ser>
          <c:idx val="2"/>
          <c:order val="2"/>
          <c:tx>
            <c:strRef>
              <c:f>Hoja1!$B$4</c:f>
              <c:strCache>
                <c:ptCount val="1"/>
                <c:pt idx="0">
                  <c:v>V. Física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Hoja1!$C$1:$I$1</c:f>
              <c:numCache>
                <c:formatCode>General</c:formatCode>
                <c:ptCount val="7"/>
                <c:pt idx="0">
                  <c:v>2015</c:v>
                </c:pt>
                <c:pt idx="1">
                  <c:v>2016</c:v>
                </c:pt>
                <c:pt idx="2">
                  <c:v>2017</c:v>
                </c:pt>
                <c:pt idx="3">
                  <c:v>2018</c:v>
                </c:pt>
                <c:pt idx="4">
                  <c:v>2019</c:v>
                </c:pt>
                <c:pt idx="5">
                  <c:v>2020</c:v>
                </c:pt>
                <c:pt idx="6">
                  <c:v>2021</c:v>
                </c:pt>
              </c:numCache>
            </c:numRef>
          </c:cat>
          <c:val>
            <c:numRef>
              <c:f>Hoja1!$C$4:$I$4</c:f>
              <c:numCache>
                <c:formatCode>General</c:formatCode>
                <c:ptCount val="7"/>
                <c:pt idx="0">
                  <c:v>27.1</c:v>
                </c:pt>
                <c:pt idx="1">
                  <c:v>31.7</c:v>
                </c:pt>
                <c:pt idx="2">
                  <c:v>30.6</c:v>
                </c:pt>
                <c:pt idx="3">
                  <c:v>30.7</c:v>
                </c:pt>
                <c:pt idx="4">
                  <c:v>29.5</c:v>
                </c:pt>
                <c:pt idx="5">
                  <c:v>27.1</c:v>
                </c:pt>
                <c:pt idx="6">
                  <c:v>26.7</c:v>
                </c:pt>
              </c:numCache>
            </c:numRef>
          </c:val>
          <c:smooth val="0"/>
          <c:extLst>
            <c:ext xmlns:c16="http://schemas.microsoft.com/office/drawing/2014/chart" uri="{C3380CC4-5D6E-409C-BE32-E72D297353CC}">
              <c16:uniqueId val="{00000002-DE12-4785-BD02-8327756AA8E7}"/>
            </c:ext>
          </c:extLst>
        </c:ser>
        <c:ser>
          <c:idx val="3"/>
          <c:order val="3"/>
          <c:tx>
            <c:strRef>
              <c:f>Hoja1!$B$5</c:f>
              <c:strCache>
                <c:ptCount val="1"/>
                <c:pt idx="0">
                  <c:v>V. Sexual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horzOverflow="clip"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Hoja1!$C$1:$I$1</c:f>
              <c:numCache>
                <c:formatCode>General</c:formatCode>
                <c:ptCount val="7"/>
                <c:pt idx="0">
                  <c:v>2015</c:v>
                </c:pt>
                <c:pt idx="1">
                  <c:v>2016</c:v>
                </c:pt>
                <c:pt idx="2">
                  <c:v>2017</c:v>
                </c:pt>
                <c:pt idx="3">
                  <c:v>2018</c:v>
                </c:pt>
                <c:pt idx="4">
                  <c:v>2019</c:v>
                </c:pt>
                <c:pt idx="5">
                  <c:v>2020</c:v>
                </c:pt>
                <c:pt idx="6">
                  <c:v>2021</c:v>
                </c:pt>
              </c:numCache>
            </c:numRef>
          </c:cat>
          <c:val>
            <c:numRef>
              <c:f>Hoja1!$C$5:$I$5</c:f>
              <c:numCache>
                <c:formatCode>General</c:formatCode>
                <c:ptCount val="7"/>
                <c:pt idx="0">
                  <c:v>7.9</c:v>
                </c:pt>
                <c:pt idx="1">
                  <c:v>6.6</c:v>
                </c:pt>
                <c:pt idx="2">
                  <c:v>6.5</c:v>
                </c:pt>
                <c:pt idx="3">
                  <c:v>6.8</c:v>
                </c:pt>
                <c:pt idx="4">
                  <c:v>7.1</c:v>
                </c:pt>
                <c:pt idx="5">
                  <c:v>6</c:v>
                </c:pt>
                <c:pt idx="6">
                  <c:v>5.9</c:v>
                </c:pt>
              </c:numCache>
            </c:numRef>
          </c:val>
          <c:smooth val="0"/>
          <c:extLst>
            <c:ext xmlns:c16="http://schemas.microsoft.com/office/drawing/2014/chart" uri="{C3380CC4-5D6E-409C-BE32-E72D297353CC}">
              <c16:uniqueId val="{00000003-DE12-4785-BD02-8327756AA8E7}"/>
            </c:ext>
          </c:extLst>
        </c:ser>
        <c:dLbls>
          <c:showLegendKey val="0"/>
          <c:showVal val="0"/>
          <c:showCatName val="0"/>
          <c:showSerName val="0"/>
          <c:showPercent val="0"/>
          <c:showBubbleSize val="0"/>
        </c:dLbls>
        <c:marker val="1"/>
        <c:smooth val="0"/>
        <c:axId val="378737856"/>
        <c:axId val="378735888"/>
      </c:lineChart>
      <c:catAx>
        <c:axId val="3787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PE"/>
          </a:p>
        </c:txPr>
        <c:crossAx val="378735888"/>
        <c:crosses val="autoZero"/>
        <c:auto val="1"/>
        <c:lblAlgn val="ctr"/>
        <c:lblOffset val="100"/>
        <c:noMultiLvlLbl val="0"/>
      </c:catAx>
      <c:valAx>
        <c:axId val="37873588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MX" sz="1100">
                    <a:solidFill>
                      <a:schemeClr val="tx1"/>
                    </a:solidFill>
                  </a:rPr>
                  <a:t>PORCENTAJE</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P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PE"/>
          </a:p>
        </c:txPr>
        <c:crossAx val="378737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P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'Nacidos vivos '!$C$33:$I$33</c:f>
              <c:numCache>
                <c:formatCode>General</c:formatCode>
                <c:ptCount val="7"/>
                <c:pt idx="0">
                  <c:v>2015</c:v>
                </c:pt>
                <c:pt idx="1">
                  <c:v>2016</c:v>
                </c:pt>
                <c:pt idx="2">
                  <c:v>2017</c:v>
                </c:pt>
                <c:pt idx="3">
                  <c:v>2018</c:v>
                </c:pt>
                <c:pt idx="4">
                  <c:v>2019</c:v>
                </c:pt>
                <c:pt idx="5">
                  <c:v>2020</c:v>
                </c:pt>
                <c:pt idx="6">
                  <c:v>2021</c:v>
                </c:pt>
              </c:numCache>
            </c:numRef>
          </c:cat>
          <c:val>
            <c:numRef>
              <c:f>'Nacidos vivos '!$C$34:$I$34</c:f>
              <c:numCache>
                <c:formatCode>General</c:formatCode>
                <c:ptCount val="7"/>
                <c:pt idx="0">
                  <c:v>1047</c:v>
                </c:pt>
                <c:pt idx="1">
                  <c:v>1177</c:v>
                </c:pt>
                <c:pt idx="2">
                  <c:v>1246</c:v>
                </c:pt>
                <c:pt idx="3">
                  <c:v>1417</c:v>
                </c:pt>
                <c:pt idx="4">
                  <c:v>1303</c:v>
                </c:pt>
                <c:pt idx="5">
                  <c:v>1177</c:v>
                </c:pt>
                <c:pt idx="6">
                  <c:v>1437</c:v>
                </c:pt>
              </c:numCache>
            </c:numRef>
          </c:val>
          <c:smooth val="0"/>
          <c:extLst>
            <c:ext xmlns:c16="http://schemas.microsoft.com/office/drawing/2014/chart" uri="{C3380CC4-5D6E-409C-BE32-E72D297353CC}">
              <c16:uniqueId val="{00000000-0E5C-4315-9509-763E3CEC9F84}"/>
            </c:ext>
          </c:extLst>
        </c:ser>
        <c:dLbls>
          <c:dLblPos val="t"/>
          <c:showLegendKey val="0"/>
          <c:showVal val="1"/>
          <c:showCatName val="0"/>
          <c:showSerName val="0"/>
          <c:showPercent val="0"/>
          <c:showBubbleSize val="0"/>
        </c:dLbls>
        <c:marker val="1"/>
        <c:smooth val="0"/>
        <c:axId val="430570800"/>
        <c:axId val="430576624"/>
      </c:lineChart>
      <c:catAx>
        <c:axId val="430570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s-PE"/>
          </a:p>
        </c:txPr>
        <c:crossAx val="430576624"/>
        <c:crosses val="autoZero"/>
        <c:auto val="1"/>
        <c:lblAlgn val="ctr"/>
        <c:lblOffset val="100"/>
        <c:noMultiLvlLbl val="0"/>
      </c:catAx>
      <c:valAx>
        <c:axId val="430576624"/>
        <c:scaling>
          <c:orientation val="minMax"/>
        </c:scaling>
        <c:delete val="1"/>
        <c:axPos val="l"/>
        <c:numFmt formatCode="General" sourceLinked="1"/>
        <c:majorTickMark val="none"/>
        <c:minorTickMark val="none"/>
        <c:tickLblPos val="nextTo"/>
        <c:crossAx val="430570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chemeClr val="tx1"/>
          </a:solidFill>
          <a:latin typeface="+mn-lt"/>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mn-lt"/>
                <a:cs typeface="Calibri Light" panose="020F0302020204030204" pitchFamily="34" charset="0"/>
              </a:rPr>
              <a:t>PERÚ: NÚMERO DE VÍCTIMAS POR FEMINICIDIO, 2015-2020 </a:t>
            </a:r>
          </a:p>
        </c:rich>
      </c:tx>
      <c:layout>
        <c:manualLayout>
          <c:xMode val="edge"/>
          <c:yMode val="edge"/>
          <c:x val="0.11018140305440222"/>
          <c:y val="3.4424732896600027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Hoja1!$B$1</c:f>
              <c:strCache>
                <c:ptCount val="1"/>
                <c:pt idx="0">
                  <c:v>Serie 1</c:v>
                </c:pt>
              </c:strCache>
            </c:strRef>
          </c:tx>
          <c:spPr>
            <a:solidFill>
              <a:schemeClr val="accent2"/>
            </a:solidFill>
            <a:ln>
              <a:noFill/>
            </a:ln>
            <a:effectLst/>
            <a:sp3d/>
          </c:spPr>
          <c:invertIfNegative val="0"/>
          <c:dLbls>
            <c:dLbl>
              <c:idx val="0"/>
              <c:layout>
                <c:manualLayout>
                  <c:x val="1.3642564802182936E-3"/>
                  <c:y val="-7.00498024678306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F70-4D19-A2B0-4C9296CD2F99}"/>
                </c:ext>
              </c:extLst>
            </c:dLbl>
            <c:dLbl>
              <c:idx val="1"/>
              <c:layout>
                <c:manualLayout>
                  <c:x val="4.0927694406548429E-3"/>
                  <c:y val="-5.8374835389858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F70-4D19-A2B0-4C9296CD2F99}"/>
                </c:ext>
              </c:extLst>
            </c:dLbl>
            <c:dLbl>
              <c:idx val="2"/>
              <c:layout>
                <c:manualLayout>
                  <c:x val="0"/>
                  <c:y val="-6.71310606983377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F70-4D19-A2B0-4C9296CD2F99}"/>
                </c:ext>
              </c:extLst>
            </c:dLbl>
            <c:dLbl>
              <c:idx val="3"/>
              <c:layout>
                <c:manualLayout>
                  <c:x val="1.364256480218281E-3"/>
                  <c:y val="-5.8374835389858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F70-4D19-A2B0-4C9296CD2F99}"/>
                </c:ext>
              </c:extLst>
            </c:dLbl>
            <c:dLbl>
              <c:idx val="4"/>
              <c:layout>
                <c:manualLayout>
                  <c:x val="1.0914051841746148E-2"/>
                  <c:y val="-4.08623847729012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F70-4D19-A2B0-4C9296CD2F99}"/>
                </c:ext>
              </c:extLst>
            </c:dLbl>
            <c:dLbl>
              <c:idx val="5"/>
              <c:layout>
                <c:manualLayout>
                  <c:x val="1.364256480218271E-2"/>
                  <c:y val="-4.37811265423941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F70-4D19-A2B0-4C9296CD2F9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pt idx="0">
                  <c:v>2015</c:v>
                </c:pt>
                <c:pt idx="1">
                  <c:v>2016</c:v>
                </c:pt>
                <c:pt idx="2">
                  <c:v>2017</c:v>
                </c:pt>
                <c:pt idx="3">
                  <c:v>2018</c:v>
                </c:pt>
                <c:pt idx="4">
                  <c:v>2019</c:v>
                </c:pt>
                <c:pt idx="5">
                  <c:v>2020</c:v>
                </c:pt>
                <c:pt idx="6">
                  <c:v>2021</c:v>
                </c:pt>
              </c:numCache>
            </c:numRef>
          </c:cat>
          <c:val>
            <c:numRef>
              <c:f>Hoja1!$B$2:$B$8</c:f>
              <c:numCache>
                <c:formatCode>General</c:formatCode>
                <c:ptCount val="7"/>
                <c:pt idx="0">
                  <c:v>84</c:v>
                </c:pt>
                <c:pt idx="1">
                  <c:v>106</c:v>
                </c:pt>
                <c:pt idx="2">
                  <c:v>131</c:v>
                </c:pt>
                <c:pt idx="3">
                  <c:v>150</c:v>
                </c:pt>
                <c:pt idx="4">
                  <c:v>148</c:v>
                </c:pt>
                <c:pt idx="5">
                  <c:v>137</c:v>
                </c:pt>
                <c:pt idx="6">
                  <c:v>141</c:v>
                </c:pt>
              </c:numCache>
            </c:numRef>
          </c:val>
          <c:extLst>
            <c:ext xmlns:c16="http://schemas.microsoft.com/office/drawing/2014/chart" uri="{C3380CC4-5D6E-409C-BE32-E72D297353CC}">
              <c16:uniqueId val="{00000000-AF70-4D19-A2B0-4C9296CD2F99}"/>
            </c:ext>
          </c:extLst>
        </c:ser>
        <c:dLbls>
          <c:showLegendKey val="0"/>
          <c:showVal val="1"/>
          <c:showCatName val="0"/>
          <c:showSerName val="0"/>
          <c:showPercent val="0"/>
          <c:showBubbleSize val="0"/>
        </c:dLbls>
        <c:gapWidth val="150"/>
        <c:shape val="box"/>
        <c:axId val="711933576"/>
        <c:axId val="711929640"/>
        <c:axId val="705124968"/>
      </c:bar3DChart>
      <c:catAx>
        <c:axId val="711933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PE"/>
          </a:p>
        </c:txPr>
        <c:crossAx val="711929640"/>
        <c:crosses val="autoZero"/>
        <c:auto val="1"/>
        <c:lblAlgn val="ctr"/>
        <c:lblOffset val="100"/>
        <c:noMultiLvlLbl val="0"/>
      </c:catAx>
      <c:valAx>
        <c:axId val="711929640"/>
        <c:scaling>
          <c:orientation val="minMax"/>
        </c:scaling>
        <c:delete val="1"/>
        <c:axPos val="l"/>
        <c:numFmt formatCode="General" sourceLinked="1"/>
        <c:majorTickMark val="none"/>
        <c:minorTickMark val="none"/>
        <c:tickLblPos val="nextTo"/>
        <c:crossAx val="711933576"/>
        <c:crosses val="autoZero"/>
        <c:crossBetween val="between"/>
      </c:valAx>
      <c:serAx>
        <c:axId val="705124968"/>
        <c:scaling>
          <c:orientation val="minMax"/>
        </c:scaling>
        <c:delete val="1"/>
        <c:axPos val="b"/>
        <c:majorTickMark val="none"/>
        <c:minorTickMark val="none"/>
        <c:tickLblPos val="nextTo"/>
        <c:crossAx val="711929640"/>
        <c:crosses val="autoZero"/>
      </c:ser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20CE-41D9-445C-9143-53DF24D7D99B}" type="doc">
      <dgm:prSet loTypeId="urn:microsoft.com/office/officeart/2005/8/layout/vList3" loCatId="list" qsTypeId="urn:microsoft.com/office/officeart/2005/8/quickstyle/simple1" qsCatId="simple" csTypeId="urn:microsoft.com/office/officeart/2005/8/colors/accent0_1" csCatId="mainScheme" phldr="1"/>
      <dgm:spPr/>
    </dgm:pt>
    <dgm:pt modelId="{F0AFE46F-DAC1-44B6-A4AA-CB8E58A0EEE6}">
      <dgm:prSet phldrT="[Texto]" custT="1"/>
      <dgm:spPr>
        <a:noFill/>
        <a:ln>
          <a:noFill/>
        </a:ln>
      </dgm:spPr>
      <dgm:t>
        <a:bodyPr/>
        <a:lstStyle/>
        <a:p>
          <a:r>
            <a:rPr lang="es-PE" sz="1400" b="1" dirty="0">
              <a:latin typeface="Arial" panose="020B0604020202020204" pitchFamily="34" charset="0"/>
              <a:cs typeface="Arial" panose="020B0604020202020204" pitchFamily="34" charset="0"/>
            </a:rPr>
            <a:t>Comisión Multisectorial de Alto Nivel (CMAN)</a:t>
          </a:r>
        </a:p>
      </dgm:t>
    </dgm:pt>
    <dgm:pt modelId="{DB623BF9-7010-4B73-BC61-502BABB4C80B}" type="parTrans" cxnId="{B9075FCE-8E31-41E7-94F6-8A4F7539F483}">
      <dgm:prSet/>
      <dgm:spPr/>
      <dgm:t>
        <a:bodyPr/>
        <a:lstStyle/>
        <a:p>
          <a:endParaRPr lang="es-PE" sz="1400" b="1">
            <a:latin typeface="Arial" panose="020B0604020202020204" pitchFamily="34" charset="0"/>
            <a:cs typeface="Arial" panose="020B0604020202020204" pitchFamily="34" charset="0"/>
          </a:endParaRPr>
        </a:p>
      </dgm:t>
    </dgm:pt>
    <dgm:pt modelId="{3B159EEC-BA3D-4BBD-8C0F-0F764CE6CD6D}" type="sibTrans" cxnId="{B9075FCE-8E31-41E7-94F6-8A4F7539F483}">
      <dgm:prSet/>
      <dgm:spPr/>
      <dgm:t>
        <a:bodyPr/>
        <a:lstStyle/>
        <a:p>
          <a:endParaRPr lang="es-PE" sz="1400" b="1">
            <a:latin typeface="Arial" panose="020B0604020202020204" pitchFamily="34" charset="0"/>
            <a:cs typeface="Arial" panose="020B0604020202020204" pitchFamily="34" charset="0"/>
          </a:endParaRPr>
        </a:p>
      </dgm:t>
    </dgm:pt>
    <dgm:pt modelId="{86A863F7-2537-4730-A383-1754437AE867}">
      <dgm:prSet phldrT="[Texto]" custT="1"/>
      <dgm:spPr>
        <a:noFill/>
        <a:ln>
          <a:noFill/>
        </a:ln>
      </dgm:spPr>
      <dgm:t>
        <a:bodyPr/>
        <a:lstStyle/>
        <a:p>
          <a:r>
            <a:rPr lang="es-PE" sz="1400" b="1" dirty="0">
              <a:latin typeface="Arial" panose="020B0604020202020204" pitchFamily="34" charset="0"/>
              <a:cs typeface="Arial" panose="020B0604020202020204" pitchFamily="34" charset="0"/>
            </a:rPr>
            <a:t>Instancias Regionales de Concertación</a:t>
          </a:r>
        </a:p>
      </dgm:t>
    </dgm:pt>
    <dgm:pt modelId="{87E4FA65-F2D0-4CD0-98B4-091404CE06FF}" type="parTrans" cxnId="{3026B55F-21EC-4844-8D44-E6DEBB3DFEB1}">
      <dgm:prSet/>
      <dgm:spPr/>
      <dgm:t>
        <a:bodyPr/>
        <a:lstStyle/>
        <a:p>
          <a:endParaRPr lang="es-PE" sz="1400" b="1">
            <a:latin typeface="Arial" panose="020B0604020202020204" pitchFamily="34" charset="0"/>
            <a:cs typeface="Arial" panose="020B0604020202020204" pitchFamily="34" charset="0"/>
          </a:endParaRPr>
        </a:p>
      </dgm:t>
    </dgm:pt>
    <dgm:pt modelId="{A3C03987-1F6A-439C-BBC0-160A55877E31}" type="sibTrans" cxnId="{3026B55F-21EC-4844-8D44-E6DEBB3DFEB1}">
      <dgm:prSet/>
      <dgm:spPr/>
      <dgm:t>
        <a:bodyPr/>
        <a:lstStyle/>
        <a:p>
          <a:endParaRPr lang="es-PE" sz="1400" b="1">
            <a:latin typeface="Arial" panose="020B0604020202020204" pitchFamily="34" charset="0"/>
            <a:cs typeface="Arial" panose="020B0604020202020204" pitchFamily="34" charset="0"/>
          </a:endParaRPr>
        </a:p>
      </dgm:t>
    </dgm:pt>
    <dgm:pt modelId="{18E00BD3-0EB6-4F24-B4A0-875B07FC7713}">
      <dgm:prSet phldrT="[Texto]" custT="1"/>
      <dgm:spPr>
        <a:noFill/>
        <a:ln>
          <a:noFill/>
        </a:ln>
      </dgm:spPr>
      <dgm:t>
        <a:bodyPr/>
        <a:lstStyle/>
        <a:p>
          <a:r>
            <a:rPr lang="es-PE" sz="1400" b="1" dirty="0">
              <a:latin typeface="Arial" panose="020B0604020202020204" pitchFamily="34" charset="0"/>
              <a:cs typeface="Arial" panose="020B0604020202020204" pitchFamily="34" charset="0"/>
            </a:rPr>
            <a:t>Instancias Provinciales de Concertación</a:t>
          </a:r>
        </a:p>
      </dgm:t>
    </dgm:pt>
    <dgm:pt modelId="{215E6C14-6D69-468E-935A-794BC1E21CC1}" type="parTrans" cxnId="{F50B616A-027B-4A38-AF14-4A5DCB61197A}">
      <dgm:prSet/>
      <dgm:spPr/>
      <dgm:t>
        <a:bodyPr/>
        <a:lstStyle/>
        <a:p>
          <a:endParaRPr lang="es-PE" sz="1400" b="1">
            <a:latin typeface="Arial" panose="020B0604020202020204" pitchFamily="34" charset="0"/>
            <a:cs typeface="Arial" panose="020B0604020202020204" pitchFamily="34" charset="0"/>
          </a:endParaRPr>
        </a:p>
      </dgm:t>
    </dgm:pt>
    <dgm:pt modelId="{E93CBD07-5C92-4C59-8E97-C0D097F60967}" type="sibTrans" cxnId="{F50B616A-027B-4A38-AF14-4A5DCB61197A}">
      <dgm:prSet/>
      <dgm:spPr/>
      <dgm:t>
        <a:bodyPr/>
        <a:lstStyle/>
        <a:p>
          <a:endParaRPr lang="es-PE" sz="1400" b="1">
            <a:latin typeface="Arial" panose="020B0604020202020204" pitchFamily="34" charset="0"/>
            <a:cs typeface="Arial" panose="020B0604020202020204" pitchFamily="34" charset="0"/>
          </a:endParaRPr>
        </a:p>
      </dgm:t>
    </dgm:pt>
    <dgm:pt modelId="{2922A881-9BA4-48A8-82F2-2A53021E75A9}">
      <dgm:prSet custT="1"/>
      <dgm:spPr>
        <a:noFill/>
        <a:ln>
          <a:noFill/>
        </a:ln>
      </dgm:spPr>
      <dgm:t>
        <a:bodyPr/>
        <a:lstStyle/>
        <a:p>
          <a:r>
            <a:rPr lang="es-PE" sz="1400" b="1" dirty="0">
              <a:latin typeface="Arial" panose="020B0604020202020204" pitchFamily="34" charset="0"/>
              <a:cs typeface="Arial" panose="020B0604020202020204" pitchFamily="34" charset="0"/>
            </a:rPr>
            <a:t>Instancias Distritales de Concertación</a:t>
          </a:r>
        </a:p>
      </dgm:t>
    </dgm:pt>
    <dgm:pt modelId="{4F2B7423-87C0-4E29-8BD2-4D92B1A08E49}" type="parTrans" cxnId="{FEDA78F1-F9A1-46EF-838F-089354E8BC23}">
      <dgm:prSet/>
      <dgm:spPr/>
      <dgm:t>
        <a:bodyPr/>
        <a:lstStyle/>
        <a:p>
          <a:endParaRPr lang="es-PE" sz="1400"/>
        </a:p>
      </dgm:t>
    </dgm:pt>
    <dgm:pt modelId="{F60665FF-F4FB-4192-90D9-003209E1FBE2}" type="sibTrans" cxnId="{FEDA78F1-F9A1-46EF-838F-089354E8BC23}">
      <dgm:prSet/>
      <dgm:spPr/>
      <dgm:t>
        <a:bodyPr/>
        <a:lstStyle/>
        <a:p>
          <a:endParaRPr lang="es-PE" sz="1400"/>
        </a:p>
      </dgm:t>
    </dgm:pt>
    <dgm:pt modelId="{67B60CC4-0CF7-4F59-BF8E-F17240EE8104}" type="pres">
      <dgm:prSet presAssocID="{09A120CE-41D9-445C-9143-53DF24D7D99B}" presName="linearFlow" presStyleCnt="0">
        <dgm:presLayoutVars>
          <dgm:dir/>
          <dgm:resizeHandles val="exact"/>
        </dgm:presLayoutVars>
      </dgm:prSet>
      <dgm:spPr/>
    </dgm:pt>
    <dgm:pt modelId="{C0A76B88-EBB0-4C9F-8A88-96F4C93BE157}" type="pres">
      <dgm:prSet presAssocID="{F0AFE46F-DAC1-44B6-A4AA-CB8E58A0EEE6}" presName="composite" presStyleCnt="0"/>
      <dgm:spPr/>
    </dgm:pt>
    <dgm:pt modelId="{095B3E87-AA87-4514-80AB-1E81856E7CE2}" type="pres">
      <dgm:prSet presAssocID="{F0AFE46F-DAC1-44B6-A4AA-CB8E58A0EEE6}" presName="imgShp" presStyleLbl="fgImgPlace1" presStyleIdx="0" presStyleCnt="4"/>
      <dgm:spPr/>
    </dgm:pt>
    <dgm:pt modelId="{FA9793CE-A14F-4369-BC29-5E650F6E1832}" type="pres">
      <dgm:prSet presAssocID="{F0AFE46F-DAC1-44B6-A4AA-CB8E58A0EEE6}" presName="txShp" presStyleLbl="node1" presStyleIdx="0" presStyleCnt="4">
        <dgm:presLayoutVars>
          <dgm:bulletEnabled val="1"/>
        </dgm:presLayoutVars>
      </dgm:prSet>
      <dgm:spPr/>
      <dgm:t>
        <a:bodyPr/>
        <a:lstStyle/>
        <a:p>
          <a:endParaRPr lang="es-ES"/>
        </a:p>
      </dgm:t>
    </dgm:pt>
    <dgm:pt modelId="{85BBF7AC-127C-445A-B739-A12FB8BB6AB3}" type="pres">
      <dgm:prSet presAssocID="{3B159EEC-BA3D-4BBD-8C0F-0F764CE6CD6D}" presName="spacing" presStyleCnt="0"/>
      <dgm:spPr/>
    </dgm:pt>
    <dgm:pt modelId="{4B895456-771B-4B5F-8E23-C9AE745A5B1B}" type="pres">
      <dgm:prSet presAssocID="{86A863F7-2537-4730-A383-1754437AE867}" presName="composite" presStyleCnt="0"/>
      <dgm:spPr/>
    </dgm:pt>
    <dgm:pt modelId="{C44C97AC-0E6C-4A0B-BE25-8881B2E1C679}" type="pres">
      <dgm:prSet presAssocID="{86A863F7-2537-4730-A383-1754437AE867}" presName="imgShp" presStyleLbl="fgImgPlace1" presStyleIdx="1" presStyleCnt="4"/>
      <dgm:spPr/>
    </dgm:pt>
    <dgm:pt modelId="{B334EF26-8B90-4CD3-82DA-F7273B90730E}" type="pres">
      <dgm:prSet presAssocID="{86A863F7-2537-4730-A383-1754437AE867}" presName="txShp" presStyleLbl="node1" presStyleIdx="1" presStyleCnt="4">
        <dgm:presLayoutVars>
          <dgm:bulletEnabled val="1"/>
        </dgm:presLayoutVars>
      </dgm:prSet>
      <dgm:spPr/>
      <dgm:t>
        <a:bodyPr/>
        <a:lstStyle/>
        <a:p>
          <a:endParaRPr lang="es-ES"/>
        </a:p>
      </dgm:t>
    </dgm:pt>
    <dgm:pt modelId="{834F22E4-1963-4B56-98AE-15AA8A8ADDE7}" type="pres">
      <dgm:prSet presAssocID="{A3C03987-1F6A-439C-BBC0-160A55877E31}" presName="spacing" presStyleCnt="0"/>
      <dgm:spPr/>
    </dgm:pt>
    <dgm:pt modelId="{F7551EBB-144E-4E14-8AB3-7212A04E7EBD}" type="pres">
      <dgm:prSet presAssocID="{18E00BD3-0EB6-4F24-B4A0-875B07FC7713}" presName="composite" presStyleCnt="0"/>
      <dgm:spPr/>
    </dgm:pt>
    <dgm:pt modelId="{6A45347C-F85F-493D-8486-18FBCB62E623}" type="pres">
      <dgm:prSet presAssocID="{18E00BD3-0EB6-4F24-B4A0-875B07FC7713}" presName="imgShp" presStyleLbl="fgImgPlace1" presStyleIdx="2" presStyleCnt="4"/>
      <dgm:spPr/>
    </dgm:pt>
    <dgm:pt modelId="{9DDDFCC1-E451-4C2F-8107-DAF9DA022402}" type="pres">
      <dgm:prSet presAssocID="{18E00BD3-0EB6-4F24-B4A0-875B07FC7713}" presName="txShp" presStyleLbl="node1" presStyleIdx="2" presStyleCnt="4">
        <dgm:presLayoutVars>
          <dgm:bulletEnabled val="1"/>
        </dgm:presLayoutVars>
      </dgm:prSet>
      <dgm:spPr/>
      <dgm:t>
        <a:bodyPr/>
        <a:lstStyle/>
        <a:p>
          <a:endParaRPr lang="es-ES"/>
        </a:p>
      </dgm:t>
    </dgm:pt>
    <dgm:pt modelId="{63D1FB1A-1D86-462C-9F1A-7AF1ABB3831C}" type="pres">
      <dgm:prSet presAssocID="{E93CBD07-5C92-4C59-8E97-C0D097F60967}" presName="spacing" presStyleCnt="0"/>
      <dgm:spPr/>
    </dgm:pt>
    <dgm:pt modelId="{64FC0536-C8FD-473E-B337-2B389EDE5F3E}" type="pres">
      <dgm:prSet presAssocID="{2922A881-9BA4-48A8-82F2-2A53021E75A9}" presName="composite" presStyleCnt="0"/>
      <dgm:spPr/>
    </dgm:pt>
    <dgm:pt modelId="{4AA2624C-13F2-4D50-BF39-D769CB4A051A}" type="pres">
      <dgm:prSet presAssocID="{2922A881-9BA4-48A8-82F2-2A53021E75A9}" presName="imgShp" presStyleLbl="fgImgPlace1" presStyleIdx="3" presStyleCnt="4"/>
      <dgm:spPr/>
    </dgm:pt>
    <dgm:pt modelId="{A97C41DF-3100-413A-AE34-7ABB89E6F490}" type="pres">
      <dgm:prSet presAssocID="{2922A881-9BA4-48A8-82F2-2A53021E75A9}" presName="txShp" presStyleLbl="node1" presStyleIdx="3" presStyleCnt="4">
        <dgm:presLayoutVars>
          <dgm:bulletEnabled val="1"/>
        </dgm:presLayoutVars>
      </dgm:prSet>
      <dgm:spPr/>
      <dgm:t>
        <a:bodyPr/>
        <a:lstStyle/>
        <a:p>
          <a:endParaRPr lang="es-ES"/>
        </a:p>
      </dgm:t>
    </dgm:pt>
  </dgm:ptLst>
  <dgm:cxnLst>
    <dgm:cxn modelId="{59244F27-EC87-466D-B8D7-806B2E67A458}" type="presOf" srcId="{F0AFE46F-DAC1-44B6-A4AA-CB8E58A0EEE6}" destId="{FA9793CE-A14F-4369-BC29-5E650F6E1832}" srcOrd="0" destOrd="0" presId="urn:microsoft.com/office/officeart/2005/8/layout/vList3"/>
    <dgm:cxn modelId="{E5DE376D-88DB-4319-9635-B89E65D2E6CA}" type="presOf" srcId="{18E00BD3-0EB6-4F24-B4A0-875B07FC7713}" destId="{9DDDFCC1-E451-4C2F-8107-DAF9DA022402}" srcOrd="0" destOrd="0" presId="urn:microsoft.com/office/officeart/2005/8/layout/vList3"/>
    <dgm:cxn modelId="{FEDA78F1-F9A1-46EF-838F-089354E8BC23}" srcId="{09A120CE-41D9-445C-9143-53DF24D7D99B}" destId="{2922A881-9BA4-48A8-82F2-2A53021E75A9}" srcOrd="3" destOrd="0" parTransId="{4F2B7423-87C0-4E29-8BD2-4D92B1A08E49}" sibTransId="{F60665FF-F4FB-4192-90D9-003209E1FBE2}"/>
    <dgm:cxn modelId="{FC6DDC2E-BBE2-431B-8092-A91B280A81F4}" type="presOf" srcId="{2922A881-9BA4-48A8-82F2-2A53021E75A9}" destId="{A97C41DF-3100-413A-AE34-7ABB89E6F490}" srcOrd="0" destOrd="0" presId="urn:microsoft.com/office/officeart/2005/8/layout/vList3"/>
    <dgm:cxn modelId="{F50B616A-027B-4A38-AF14-4A5DCB61197A}" srcId="{09A120CE-41D9-445C-9143-53DF24D7D99B}" destId="{18E00BD3-0EB6-4F24-B4A0-875B07FC7713}" srcOrd="2" destOrd="0" parTransId="{215E6C14-6D69-468E-935A-794BC1E21CC1}" sibTransId="{E93CBD07-5C92-4C59-8E97-C0D097F60967}"/>
    <dgm:cxn modelId="{3026B55F-21EC-4844-8D44-E6DEBB3DFEB1}" srcId="{09A120CE-41D9-445C-9143-53DF24D7D99B}" destId="{86A863F7-2537-4730-A383-1754437AE867}" srcOrd="1" destOrd="0" parTransId="{87E4FA65-F2D0-4CD0-98B4-091404CE06FF}" sibTransId="{A3C03987-1F6A-439C-BBC0-160A55877E31}"/>
    <dgm:cxn modelId="{3A543DE2-53FC-47C6-A377-79D519FEB433}" type="presOf" srcId="{09A120CE-41D9-445C-9143-53DF24D7D99B}" destId="{67B60CC4-0CF7-4F59-BF8E-F17240EE8104}" srcOrd="0" destOrd="0" presId="urn:microsoft.com/office/officeart/2005/8/layout/vList3"/>
    <dgm:cxn modelId="{B9075FCE-8E31-41E7-94F6-8A4F7539F483}" srcId="{09A120CE-41D9-445C-9143-53DF24D7D99B}" destId="{F0AFE46F-DAC1-44B6-A4AA-CB8E58A0EEE6}" srcOrd="0" destOrd="0" parTransId="{DB623BF9-7010-4B73-BC61-502BABB4C80B}" sibTransId="{3B159EEC-BA3D-4BBD-8C0F-0F764CE6CD6D}"/>
    <dgm:cxn modelId="{B0B0C796-D245-4D74-9420-B863C5851ACC}" type="presOf" srcId="{86A863F7-2537-4730-A383-1754437AE867}" destId="{B334EF26-8B90-4CD3-82DA-F7273B90730E}" srcOrd="0" destOrd="0" presId="urn:microsoft.com/office/officeart/2005/8/layout/vList3"/>
    <dgm:cxn modelId="{3D78C94D-92FA-43B6-BC06-C021FA12217F}" type="presParOf" srcId="{67B60CC4-0CF7-4F59-BF8E-F17240EE8104}" destId="{C0A76B88-EBB0-4C9F-8A88-96F4C93BE157}" srcOrd="0" destOrd="0" presId="urn:microsoft.com/office/officeart/2005/8/layout/vList3"/>
    <dgm:cxn modelId="{B8122F3C-B9CC-42AA-89D7-F16D2580F03B}" type="presParOf" srcId="{C0A76B88-EBB0-4C9F-8A88-96F4C93BE157}" destId="{095B3E87-AA87-4514-80AB-1E81856E7CE2}" srcOrd="0" destOrd="0" presId="urn:microsoft.com/office/officeart/2005/8/layout/vList3"/>
    <dgm:cxn modelId="{038B1290-4F19-45DC-BB71-020D8B3E24CA}" type="presParOf" srcId="{C0A76B88-EBB0-4C9F-8A88-96F4C93BE157}" destId="{FA9793CE-A14F-4369-BC29-5E650F6E1832}" srcOrd="1" destOrd="0" presId="urn:microsoft.com/office/officeart/2005/8/layout/vList3"/>
    <dgm:cxn modelId="{77BE6DBF-002A-40E8-8AAB-956D7EAAFFE0}" type="presParOf" srcId="{67B60CC4-0CF7-4F59-BF8E-F17240EE8104}" destId="{85BBF7AC-127C-445A-B739-A12FB8BB6AB3}" srcOrd="1" destOrd="0" presId="urn:microsoft.com/office/officeart/2005/8/layout/vList3"/>
    <dgm:cxn modelId="{32490F26-D1BF-47F4-B474-EBDDD8F89FF3}" type="presParOf" srcId="{67B60CC4-0CF7-4F59-BF8E-F17240EE8104}" destId="{4B895456-771B-4B5F-8E23-C9AE745A5B1B}" srcOrd="2" destOrd="0" presId="urn:microsoft.com/office/officeart/2005/8/layout/vList3"/>
    <dgm:cxn modelId="{3B18C9C0-F2EA-4CF0-8D5D-A38B1B0D1DB4}" type="presParOf" srcId="{4B895456-771B-4B5F-8E23-C9AE745A5B1B}" destId="{C44C97AC-0E6C-4A0B-BE25-8881B2E1C679}" srcOrd="0" destOrd="0" presId="urn:microsoft.com/office/officeart/2005/8/layout/vList3"/>
    <dgm:cxn modelId="{FF02E86B-3BA9-431E-9B8D-7C8F3C9E18A4}" type="presParOf" srcId="{4B895456-771B-4B5F-8E23-C9AE745A5B1B}" destId="{B334EF26-8B90-4CD3-82DA-F7273B90730E}" srcOrd="1" destOrd="0" presId="urn:microsoft.com/office/officeart/2005/8/layout/vList3"/>
    <dgm:cxn modelId="{3395E52F-8C22-4574-9A35-1B44E8E63ECB}" type="presParOf" srcId="{67B60CC4-0CF7-4F59-BF8E-F17240EE8104}" destId="{834F22E4-1963-4B56-98AE-15AA8A8ADDE7}" srcOrd="3" destOrd="0" presId="urn:microsoft.com/office/officeart/2005/8/layout/vList3"/>
    <dgm:cxn modelId="{D26AE92D-7098-414E-A4FC-03752011F227}" type="presParOf" srcId="{67B60CC4-0CF7-4F59-BF8E-F17240EE8104}" destId="{F7551EBB-144E-4E14-8AB3-7212A04E7EBD}" srcOrd="4" destOrd="0" presId="urn:microsoft.com/office/officeart/2005/8/layout/vList3"/>
    <dgm:cxn modelId="{24458FD2-E09D-4933-B2F5-B5555E9115E9}" type="presParOf" srcId="{F7551EBB-144E-4E14-8AB3-7212A04E7EBD}" destId="{6A45347C-F85F-493D-8486-18FBCB62E623}" srcOrd="0" destOrd="0" presId="urn:microsoft.com/office/officeart/2005/8/layout/vList3"/>
    <dgm:cxn modelId="{6097073C-1AC9-4FC9-9A70-3E79CDD61331}" type="presParOf" srcId="{F7551EBB-144E-4E14-8AB3-7212A04E7EBD}" destId="{9DDDFCC1-E451-4C2F-8107-DAF9DA022402}" srcOrd="1" destOrd="0" presId="urn:microsoft.com/office/officeart/2005/8/layout/vList3"/>
    <dgm:cxn modelId="{A247771B-8EE8-40CA-8510-40A5152F457C}" type="presParOf" srcId="{67B60CC4-0CF7-4F59-BF8E-F17240EE8104}" destId="{63D1FB1A-1D86-462C-9F1A-7AF1ABB3831C}" srcOrd="5" destOrd="0" presId="urn:microsoft.com/office/officeart/2005/8/layout/vList3"/>
    <dgm:cxn modelId="{72B240F6-518D-4A91-9921-23FACCEE69B1}" type="presParOf" srcId="{67B60CC4-0CF7-4F59-BF8E-F17240EE8104}" destId="{64FC0536-C8FD-473E-B337-2B389EDE5F3E}" srcOrd="6" destOrd="0" presId="urn:microsoft.com/office/officeart/2005/8/layout/vList3"/>
    <dgm:cxn modelId="{891F4FE5-F570-45F1-94F2-106AB66B5181}" type="presParOf" srcId="{64FC0536-C8FD-473E-B337-2B389EDE5F3E}" destId="{4AA2624C-13F2-4D50-BF39-D769CB4A051A}" srcOrd="0" destOrd="0" presId="urn:microsoft.com/office/officeart/2005/8/layout/vList3"/>
    <dgm:cxn modelId="{6861CA35-8A82-4E29-86C2-F86FE4D7FF38}" type="presParOf" srcId="{64FC0536-C8FD-473E-B337-2B389EDE5F3E}" destId="{A97C41DF-3100-413A-AE34-7ABB89E6F49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880E1-1F1E-436B-96B9-1698EDEADB7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PE"/>
        </a:p>
      </dgm:t>
    </dgm:pt>
    <dgm:pt modelId="{85ADD5D5-ECAE-49AD-A36E-4E35988C4715}">
      <dgm:prSet phldrT="[Texto]"/>
      <dgm:spPr>
        <a:noFill/>
        <a:ln>
          <a:solidFill>
            <a:schemeClr val="tx1"/>
          </a:solidFill>
        </a:ln>
      </dgm:spPr>
      <dgm:t>
        <a:bodyPr/>
        <a:lstStyle/>
        <a:p>
          <a:r>
            <a:rPr lang="es-PE" b="1" dirty="0">
              <a:solidFill>
                <a:schemeClr val="tx1"/>
              </a:solidFill>
              <a:latin typeface="Calibri" panose="020F0502020204030204" pitchFamily="34" charset="0"/>
              <a:cs typeface="Calibri" panose="020F0502020204030204" pitchFamily="34" charset="0"/>
            </a:rPr>
            <a:t>Violencia física</a:t>
          </a:r>
        </a:p>
      </dgm:t>
    </dgm:pt>
    <dgm:pt modelId="{8A978BC6-9D86-4827-8E96-A6A8755128F2}" type="parTrans" cxnId="{A3F2FAD1-890E-4A29-A535-3F81064A7992}">
      <dgm:prSet/>
      <dgm:spPr/>
      <dgm:t>
        <a:bodyPr/>
        <a:lstStyle/>
        <a:p>
          <a:endParaRPr lang="es-PE" b="1">
            <a:solidFill>
              <a:schemeClr val="bg1"/>
            </a:solidFill>
          </a:endParaRPr>
        </a:p>
      </dgm:t>
    </dgm:pt>
    <dgm:pt modelId="{8F25A2B4-898A-40B3-A5FB-FF746FEF4C5A}" type="sibTrans" cxnId="{A3F2FAD1-890E-4A29-A535-3F81064A7992}">
      <dgm:prSet/>
      <dgm:spPr/>
      <dgm:t>
        <a:bodyPr/>
        <a:lstStyle/>
        <a:p>
          <a:endParaRPr lang="es-PE" b="1">
            <a:solidFill>
              <a:schemeClr val="bg1"/>
            </a:solidFill>
          </a:endParaRPr>
        </a:p>
      </dgm:t>
    </dgm:pt>
    <dgm:pt modelId="{3347F1A5-634F-4AF8-8639-2116FA0D273C}">
      <dgm:prSet phldrT="[Texto]"/>
      <dgm:spPr>
        <a:noFill/>
        <a:ln>
          <a:solidFill>
            <a:schemeClr val="tx1"/>
          </a:solidFill>
        </a:ln>
      </dgm:spPr>
      <dgm:t>
        <a:bodyPr/>
        <a:lstStyle/>
        <a:p>
          <a:r>
            <a:rPr lang="es-PE" b="1" dirty="0">
              <a:solidFill>
                <a:schemeClr val="tx1"/>
              </a:solidFill>
              <a:latin typeface="Calibri" panose="020F0502020204030204" pitchFamily="34" charset="0"/>
              <a:cs typeface="Calibri" panose="020F0502020204030204" pitchFamily="34" charset="0"/>
            </a:rPr>
            <a:t>Violencia sexual</a:t>
          </a:r>
        </a:p>
      </dgm:t>
    </dgm:pt>
    <dgm:pt modelId="{5F3D7CA8-F815-4877-946F-30D37D1B77A6}" type="parTrans" cxnId="{03B46C29-36ED-4ACA-81B5-3037A97A2D35}">
      <dgm:prSet/>
      <dgm:spPr/>
      <dgm:t>
        <a:bodyPr/>
        <a:lstStyle/>
        <a:p>
          <a:endParaRPr lang="es-PE" b="1">
            <a:solidFill>
              <a:schemeClr val="bg1"/>
            </a:solidFill>
          </a:endParaRPr>
        </a:p>
      </dgm:t>
    </dgm:pt>
    <dgm:pt modelId="{080E0287-0D2D-45A7-87AA-624E609ECEAC}" type="sibTrans" cxnId="{03B46C29-36ED-4ACA-81B5-3037A97A2D35}">
      <dgm:prSet/>
      <dgm:spPr/>
      <dgm:t>
        <a:bodyPr/>
        <a:lstStyle/>
        <a:p>
          <a:endParaRPr lang="es-PE" b="1">
            <a:solidFill>
              <a:schemeClr val="bg1"/>
            </a:solidFill>
          </a:endParaRPr>
        </a:p>
      </dgm:t>
    </dgm:pt>
    <dgm:pt modelId="{50AD5BD4-642B-4DE1-ADB7-1F5B6696628F}">
      <dgm:prSet phldrT="[Texto]"/>
      <dgm:spPr>
        <a:noFill/>
        <a:ln>
          <a:solidFill>
            <a:schemeClr val="tx1"/>
          </a:solidFill>
        </a:ln>
      </dgm:spPr>
      <dgm:t>
        <a:bodyPr/>
        <a:lstStyle/>
        <a:p>
          <a:r>
            <a:rPr lang="es-PE" b="1" dirty="0">
              <a:solidFill>
                <a:schemeClr val="tx1"/>
              </a:solidFill>
              <a:latin typeface="Calibri" panose="020F0502020204030204" pitchFamily="34" charset="0"/>
              <a:cs typeface="Calibri" panose="020F0502020204030204" pitchFamily="34" charset="0"/>
            </a:rPr>
            <a:t>Violencia psicológica</a:t>
          </a:r>
        </a:p>
      </dgm:t>
    </dgm:pt>
    <dgm:pt modelId="{3F95AF40-203C-4110-8A47-ABACF2ABA5B6}" type="parTrans" cxnId="{C3D0A0C0-703F-4280-A6D5-778B2575C3DA}">
      <dgm:prSet/>
      <dgm:spPr/>
      <dgm:t>
        <a:bodyPr/>
        <a:lstStyle/>
        <a:p>
          <a:endParaRPr lang="es-PE" b="1">
            <a:solidFill>
              <a:schemeClr val="bg1"/>
            </a:solidFill>
          </a:endParaRPr>
        </a:p>
      </dgm:t>
    </dgm:pt>
    <dgm:pt modelId="{98EF9BC6-0D8E-43A4-A6A1-4BBD68815BF2}" type="sibTrans" cxnId="{C3D0A0C0-703F-4280-A6D5-778B2575C3DA}">
      <dgm:prSet/>
      <dgm:spPr/>
      <dgm:t>
        <a:bodyPr/>
        <a:lstStyle/>
        <a:p>
          <a:endParaRPr lang="es-PE" b="1">
            <a:solidFill>
              <a:schemeClr val="bg1"/>
            </a:solidFill>
          </a:endParaRPr>
        </a:p>
      </dgm:t>
    </dgm:pt>
    <dgm:pt modelId="{0A2BC283-B39C-454F-949B-817C378CEBEF}">
      <dgm:prSet phldrT="[Texto]"/>
      <dgm:spPr>
        <a:noFill/>
        <a:ln>
          <a:solidFill>
            <a:schemeClr val="tx1"/>
          </a:solidFill>
        </a:ln>
      </dgm:spPr>
      <dgm:t>
        <a:bodyPr/>
        <a:lstStyle/>
        <a:p>
          <a:r>
            <a:rPr lang="es-PE" b="1" dirty="0">
              <a:solidFill>
                <a:schemeClr val="tx1"/>
              </a:solidFill>
              <a:latin typeface="Calibri" panose="020F0502020204030204" pitchFamily="34" charset="0"/>
              <a:cs typeface="Calibri" panose="020F0502020204030204" pitchFamily="34" charset="0"/>
            </a:rPr>
            <a:t>Violencia económica o patrimonial</a:t>
          </a:r>
        </a:p>
      </dgm:t>
    </dgm:pt>
    <dgm:pt modelId="{391FC93E-AE37-4770-896F-BC4BF21C6908}" type="parTrans" cxnId="{43A86671-D591-4402-ADC3-A216216F7282}">
      <dgm:prSet/>
      <dgm:spPr/>
      <dgm:t>
        <a:bodyPr/>
        <a:lstStyle/>
        <a:p>
          <a:endParaRPr lang="es-PE" b="1">
            <a:solidFill>
              <a:schemeClr val="bg1"/>
            </a:solidFill>
          </a:endParaRPr>
        </a:p>
      </dgm:t>
    </dgm:pt>
    <dgm:pt modelId="{E4AC37B0-21F5-4674-A4A9-463A0057D327}" type="sibTrans" cxnId="{43A86671-D591-4402-ADC3-A216216F7282}">
      <dgm:prSet/>
      <dgm:spPr/>
      <dgm:t>
        <a:bodyPr/>
        <a:lstStyle/>
        <a:p>
          <a:endParaRPr lang="es-PE" b="1">
            <a:solidFill>
              <a:schemeClr val="bg1"/>
            </a:solidFill>
          </a:endParaRPr>
        </a:p>
      </dgm:t>
    </dgm:pt>
    <dgm:pt modelId="{EDD42613-467B-4846-8D44-0ED29296716C}" type="pres">
      <dgm:prSet presAssocID="{CF3880E1-1F1E-436B-96B9-1698EDEADB75}" presName="diagram" presStyleCnt="0">
        <dgm:presLayoutVars>
          <dgm:dir/>
          <dgm:resizeHandles val="exact"/>
        </dgm:presLayoutVars>
      </dgm:prSet>
      <dgm:spPr/>
      <dgm:t>
        <a:bodyPr/>
        <a:lstStyle/>
        <a:p>
          <a:endParaRPr lang="es-ES"/>
        </a:p>
      </dgm:t>
    </dgm:pt>
    <dgm:pt modelId="{2D97C761-C233-40A8-8EE5-18BD3D414F6C}" type="pres">
      <dgm:prSet presAssocID="{85ADD5D5-ECAE-49AD-A36E-4E35988C4715}" presName="node" presStyleLbl="node1" presStyleIdx="0" presStyleCnt="4">
        <dgm:presLayoutVars>
          <dgm:bulletEnabled val="1"/>
        </dgm:presLayoutVars>
      </dgm:prSet>
      <dgm:spPr/>
      <dgm:t>
        <a:bodyPr/>
        <a:lstStyle/>
        <a:p>
          <a:endParaRPr lang="es-ES"/>
        </a:p>
      </dgm:t>
    </dgm:pt>
    <dgm:pt modelId="{FBA5E74E-777A-4CC1-AB34-C84BD45DA37D}" type="pres">
      <dgm:prSet presAssocID="{8F25A2B4-898A-40B3-A5FB-FF746FEF4C5A}" presName="sibTrans" presStyleCnt="0"/>
      <dgm:spPr/>
    </dgm:pt>
    <dgm:pt modelId="{6EDDC204-93EB-46CD-BB76-5B3EDC24B1AA}" type="pres">
      <dgm:prSet presAssocID="{3347F1A5-634F-4AF8-8639-2116FA0D273C}" presName="node" presStyleLbl="node1" presStyleIdx="1" presStyleCnt="4">
        <dgm:presLayoutVars>
          <dgm:bulletEnabled val="1"/>
        </dgm:presLayoutVars>
      </dgm:prSet>
      <dgm:spPr/>
      <dgm:t>
        <a:bodyPr/>
        <a:lstStyle/>
        <a:p>
          <a:endParaRPr lang="es-ES"/>
        </a:p>
      </dgm:t>
    </dgm:pt>
    <dgm:pt modelId="{8D91782E-B3B5-4A97-A3BF-E9F45AD8A244}" type="pres">
      <dgm:prSet presAssocID="{080E0287-0D2D-45A7-87AA-624E609ECEAC}" presName="sibTrans" presStyleCnt="0"/>
      <dgm:spPr/>
    </dgm:pt>
    <dgm:pt modelId="{541FBE8B-A8E4-44A4-9428-CA7E6301182D}" type="pres">
      <dgm:prSet presAssocID="{50AD5BD4-642B-4DE1-ADB7-1F5B6696628F}" presName="node" presStyleLbl="node1" presStyleIdx="2" presStyleCnt="4">
        <dgm:presLayoutVars>
          <dgm:bulletEnabled val="1"/>
        </dgm:presLayoutVars>
      </dgm:prSet>
      <dgm:spPr/>
      <dgm:t>
        <a:bodyPr/>
        <a:lstStyle/>
        <a:p>
          <a:endParaRPr lang="es-ES"/>
        </a:p>
      </dgm:t>
    </dgm:pt>
    <dgm:pt modelId="{26ED0F62-FFE8-4EAF-B9E1-0D9BE3067241}" type="pres">
      <dgm:prSet presAssocID="{98EF9BC6-0D8E-43A4-A6A1-4BBD68815BF2}" presName="sibTrans" presStyleCnt="0"/>
      <dgm:spPr/>
    </dgm:pt>
    <dgm:pt modelId="{63CCA6DA-D255-484E-BEFB-19A23400CB18}" type="pres">
      <dgm:prSet presAssocID="{0A2BC283-B39C-454F-949B-817C378CEBEF}" presName="node" presStyleLbl="node1" presStyleIdx="3" presStyleCnt="4">
        <dgm:presLayoutVars>
          <dgm:bulletEnabled val="1"/>
        </dgm:presLayoutVars>
      </dgm:prSet>
      <dgm:spPr/>
      <dgm:t>
        <a:bodyPr/>
        <a:lstStyle/>
        <a:p>
          <a:endParaRPr lang="es-ES"/>
        </a:p>
      </dgm:t>
    </dgm:pt>
  </dgm:ptLst>
  <dgm:cxnLst>
    <dgm:cxn modelId="{43A86671-D591-4402-ADC3-A216216F7282}" srcId="{CF3880E1-1F1E-436B-96B9-1698EDEADB75}" destId="{0A2BC283-B39C-454F-949B-817C378CEBEF}" srcOrd="3" destOrd="0" parTransId="{391FC93E-AE37-4770-896F-BC4BF21C6908}" sibTransId="{E4AC37B0-21F5-4674-A4A9-463A0057D327}"/>
    <dgm:cxn modelId="{C3D0A0C0-703F-4280-A6D5-778B2575C3DA}" srcId="{CF3880E1-1F1E-436B-96B9-1698EDEADB75}" destId="{50AD5BD4-642B-4DE1-ADB7-1F5B6696628F}" srcOrd="2" destOrd="0" parTransId="{3F95AF40-203C-4110-8A47-ABACF2ABA5B6}" sibTransId="{98EF9BC6-0D8E-43A4-A6A1-4BBD68815BF2}"/>
    <dgm:cxn modelId="{03B46C29-36ED-4ACA-81B5-3037A97A2D35}" srcId="{CF3880E1-1F1E-436B-96B9-1698EDEADB75}" destId="{3347F1A5-634F-4AF8-8639-2116FA0D273C}" srcOrd="1" destOrd="0" parTransId="{5F3D7CA8-F815-4877-946F-30D37D1B77A6}" sibTransId="{080E0287-0D2D-45A7-87AA-624E609ECEAC}"/>
    <dgm:cxn modelId="{A3F2FAD1-890E-4A29-A535-3F81064A7992}" srcId="{CF3880E1-1F1E-436B-96B9-1698EDEADB75}" destId="{85ADD5D5-ECAE-49AD-A36E-4E35988C4715}" srcOrd="0" destOrd="0" parTransId="{8A978BC6-9D86-4827-8E96-A6A8755128F2}" sibTransId="{8F25A2B4-898A-40B3-A5FB-FF746FEF4C5A}"/>
    <dgm:cxn modelId="{0939437E-BA51-4589-880F-735A25707112}" type="presOf" srcId="{CF3880E1-1F1E-436B-96B9-1698EDEADB75}" destId="{EDD42613-467B-4846-8D44-0ED29296716C}" srcOrd="0" destOrd="0" presId="urn:microsoft.com/office/officeart/2005/8/layout/default"/>
    <dgm:cxn modelId="{7506BEEF-C772-45B7-A093-9C0C737CCDF0}" type="presOf" srcId="{85ADD5D5-ECAE-49AD-A36E-4E35988C4715}" destId="{2D97C761-C233-40A8-8EE5-18BD3D414F6C}" srcOrd="0" destOrd="0" presId="urn:microsoft.com/office/officeart/2005/8/layout/default"/>
    <dgm:cxn modelId="{D50ADC3F-14DE-4B54-A7C3-96A6B3C21809}" type="presOf" srcId="{0A2BC283-B39C-454F-949B-817C378CEBEF}" destId="{63CCA6DA-D255-484E-BEFB-19A23400CB18}" srcOrd="0" destOrd="0" presId="urn:microsoft.com/office/officeart/2005/8/layout/default"/>
    <dgm:cxn modelId="{32606D32-CD08-4C21-8E4E-F1348AA6101C}" type="presOf" srcId="{50AD5BD4-642B-4DE1-ADB7-1F5B6696628F}" destId="{541FBE8B-A8E4-44A4-9428-CA7E6301182D}" srcOrd="0" destOrd="0" presId="urn:microsoft.com/office/officeart/2005/8/layout/default"/>
    <dgm:cxn modelId="{BCB062AD-50E6-4465-995F-F52E13D30B2E}" type="presOf" srcId="{3347F1A5-634F-4AF8-8639-2116FA0D273C}" destId="{6EDDC204-93EB-46CD-BB76-5B3EDC24B1AA}" srcOrd="0" destOrd="0" presId="urn:microsoft.com/office/officeart/2005/8/layout/default"/>
    <dgm:cxn modelId="{928713F4-A4E7-4000-BBEF-595775387B0B}" type="presParOf" srcId="{EDD42613-467B-4846-8D44-0ED29296716C}" destId="{2D97C761-C233-40A8-8EE5-18BD3D414F6C}" srcOrd="0" destOrd="0" presId="urn:microsoft.com/office/officeart/2005/8/layout/default"/>
    <dgm:cxn modelId="{35E12C6A-D257-4A4B-8141-FCD88553996A}" type="presParOf" srcId="{EDD42613-467B-4846-8D44-0ED29296716C}" destId="{FBA5E74E-777A-4CC1-AB34-C84BD45DA37D}" srcOrd="1" destOrd="0" presId="urn:microsoft.com/office/officeart/2005/8/layout/default"/>
    <dgm:cxn modelId="{F0D12E80-80C0-4AA2-8782-2E82D5F023B9}" type="presParOf" srcId="{EDD42613-467B-4846-8D44-0ED29296716C}" destId="{6EDDC204-93EB-46CD-BB76-5B3EDC24B1AA}" srcOrd="2" destOrd="0" presId="urn:microsoft.com/office/officeart/2005/8/layout/default"/>
    <dgm:cxn modelId="{B634CAC3-EF9E-4D9B-B4C2-DD1E6DF8B5EE}" type="presParOf" srcId="{EDD42613-467B-4846-8D44-0ED29296716C}" destId="{8D91782E-B3B5-4A97-A3BF-E9F45AD8A244}" srcOrd="3" destOrd="0" presId="urn:microsoft.com/office/officeart/2005/8/layout/default"/>
    <dgm:cxn modelId="{A3FF2343-4299-4643-90B6-32A63D3F8817}" type="presParOf" srcId="{EDD42613-467B-4846-8D44-0ED29296716C}" destId="{541FBE8B-A8E4-44A4-9428-CA7E6301182D}" srcOrd="4" destOrd="0" presId="urn:microsoft.com/office/officeart/2005/8/layout/default"/>
    <dgm:cxn modelId="{27E72D37-0BDD-44DD-96BA-CA5B148BBDFA}" type="presParOf" srcId="{EDD42613-467B-4846-8D44-0ED29296716C}" destId="{26ED0F62-FFE8-4EAF-B9E1-0D9BE3067241}" srcOrd="5" destOrd="0" presId="urn:microsoft.com/office/officeart/2005/8/layout/default"/>
    <dgm:cxn modelId="{0FA658EF-77EA-4EAD-9DF3-982290553E8D}" type="presParOf" srcId="{EDD42613-467B-4846-8D44-0ED29296716C}" destId="{63CCA6DA-D255-484E-BEFB-19A23400CB1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215AA-03A4-4D46-A7FA-9E100EC139B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PE"/>
        </a:p>
      </dgm:t>
    </dgm:pt>
    <dgm:pt modelId="{FD3D0B82-89CA-4FB5-A9DA-A2526F7F1646}">
      <dgm:prSet phldrT="[Texto]"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solidFill>
                <a:prstClr val="white"/>
              </a:solidFill>
              <a:latin typeface="Calibri" panose="020F0502020204030204" pitchFamily="34" charset="0"/>
              <a:ea typeface="+mn-ea"/>
              <a:cs typeface="Calibri" panose="020F0502020204030204" pitchFamily="34" charset="0"/>
            </a:rPr>
            <a:t>Violencia</a:t>
          </a:r>
          <a:r>
            <a:rPr lang="es-PE" sz="1400" b="1" kern="1200" dirty="0">
              <a:latin typeface="Calibri" panose="020F0502020204030204" pitchFamily="34" charset="0"/>
              <a:ea typeface="+mn-ea"/>
              <a:cs typeface="Calibri" panose="020F0502020204030204" pitchFamily="34" charset="0"/>
            </a:rPr>
            <a:t> y TICS</a:t>
          </a:r>
        </a:p>
      </dgm:t>
    </dgm:pt>
    <dgm:pt modelId="{B571DB69-D9BA-460A-8C4B-6075C8740352}" type="parTrans" cxnId="{4DD8041C-E53A-47CC-A727-49D9CEE94AB6}">
      <dgm:prSet/>
      <dgm:spPr/>
      <dgm:t>
        <a:bodyPr/>
        <a:lstStyle/>
        <a:p>
          <a:endParaRPr lang="es-PE" sz="1400">
            <a:latin typeface="+mn-lt"/>
          </a:endParaRPr>
        </a:p>
      </dgm:t>
    </dgm:pt>
    <dgm:pt modelId="{BF9D45E9-A0DE-48BA-8CC7-EBB3A73DA495}" type="sibTrans" cxnId="{4DD8041C-E53A-47CC-A727-49D9CEE94AB6}">
      <dgm:prSet/>
      <dgm:spPr/>
      <dgm:t>
        <a:bodyPr/>
        <a:lstStyle/>
        <a:p>
          <a:endParaRPr lang="es-PE" sz="1400">
            <a:latin typeface="+mn-lt"/>
          </a:endParaRPr>
        </a:p>
      </dgm:t>
    </dgm:pt>
    <dgm:pt modelId="{A9FC3B44-C7BE-41C9-A683-5AE52671F74B}">
      <dgm:prSet phldrT="[Texto]"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solidFill>
                <a:prstClr val="white"/>
              </a:solidFill>
              <a:latin typeface="Calibri" panose="020F0502020204030204" pitchFamily="34" charset="0"/>
              <a:ea typeface="+mn-ea"/>
              <a:cs typeface="Calibri" panose="020F0502020204030204" pitchFamily="34" charset="0"/>
            </a:rPr>
            <a:t>Violencia</a:t>
          </a:r>
          <a:r>
            <a:rPr lang="es-PE" sz="1400" b="1" kern="1200" dirty="0">
              <a:latin typeface="Calibri" panose="020F0502020204030204" pitchFamily="34" charset="0"/>
              <a:ea typeface="+mn-ea"/>
              <a:cs typeface="Calibri" panose="020F0502020204030204" pitchFamily="34" charset="0"/>
            </a:rPr>
            <a:t> por orientación sexual</a:t>
          </a:r>
        </a:p>
      </dgm:t>
    </dgm:pt>
    <dgm:pt modelId="{57B8DFD7-2FD5-43C2-8079-262398E19A54}" type="parTrans" cxnId="{C21E84C1-0AF0-4BAA-85A5-F34193BC3230}">
      <dgm:prSet/>
      <dgm:spPr/>
      <dgm:t>
        <a:bodyPr/>
        <a:lstStyle/>
        <a:p>
          <a:endParaRPr lang="es-PE" sz="1400">
            <a:latin typeface="+mn-lt"/>
          </a:endParaRPr>
        </a:p>
      </dgm:t>
    </dgm:pt>
    <dgm:pt modelId="{394BA00D-F6AF-4877-BAA5-360AB2D9EA79}" type="sibTrans" cxnId="{C21E84C1-0AF0-4BAA-85A5-F34193BC3230}">
      <dgm:prSet/>
      <dgm:spPr/>
      <dgm:t>
        <a:bodyPr/>
        <a:lstStyle/>
        <a:p>
          <a:endParaRPr lang="es-PE" sz="1400">
            <a:latin typeface="+mn-lt"/>
          </a:endParaRPr>
        </a:p>
      </dgm:t>
    </dgm:pt>
    <dgm:pt modelId="{38D7D43A-8F1B-4D7E-A0A1-3ABFFD60422D}">
      <dgm:prSet phldrT="[Texto]"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Violencia contra mujeres </a:t>
          </a:r>
          <a:r>
            <a:rPr lang="es-PE" sz="1400" b="1" kern="1200" dirty="0">
              <a:solidFill>
                <a:prstClr val="white"/>
              </a:solidFill>
              <a:latin typeface="Calibri" panose="020F0502020204030204" pitchFamily="34" charset="0"/>
              <a:ea typeface="+mn-ea"/>
              <a:cs typeface="Calibri" panose="020F0502020204030204" pitchFamily="34" charset="0"/>
            </a:rPr>
            <a:t>indígenas</a:t>
          </a:r>
          <a:r>
            <a:rPr lang="es-PE" sz="1400" b="1" kern="1200" dirty="0">
              <a:latin typeface="Calibri" panose="020F0502020204030204" pitchFamily="34" charset="0"/>
              <a:ea typeface="+mn-ea"/>
              <a:cs typeface="Calibri" panose="020F0502020204030204" pitchFamily="34" charset="0"/>
            </a:rPr>
            <a:t> u originarias </a:t>
          </a:r>
        </a:p>
      </dgm:t>
    </dgm:pt>
    <dgm:pt modelId="{6AA1C529-2308-4655-89EA-5357442BD1EE}" type="parTrans" cxnId="{0EF19677-9C5C-49BB-8034-4193B75FD3CC}">
      <dgm:prSet/>
      <dgm:spPr/>
      <dgm:t>
        <a:bodyPr/>
        <a:lstStyle/>
        <a:p>
          <a:endParaRPr lang="es-PE" sz="1400">
            <a:latin typeface="+mn-lt"/>
          </a:endParaRPr>
        </a:p>
      </dgm:t>
    </dgm:pt>
    <dgm:pt modelId="{B77F8970-41A1-4883-B7F6-B3BE06A1CE0A}" type="sibTrans" cxnId="{0EF19677-9C5C-49BB-8034-4193B75FD3CC}">
      <dgm:prSet/>
      <dgm:spPr/>
      <dgm:t>
        <a:bodyPr/>
        <a:lstStyle/>
        <a:p>
          <a:endParaRPr lang="es-PE" sz="1400">
            <a:latin typeface="+mn-lt"/>
          </a:endParaRPr>
        </a:p>
      </dgm:t>
    </dgm:pt>
    <dgm:pt modelId="{C3728D4B-A66D-417B-9F63-C0DB1443E333}">
      <dgm:prSet phldrT="[Texto]"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dirty="0">
              <a:latin typeface="Calibri" panose="020F0502020204030204" pitchFamily="34" charset="0"/>
              <a:ea typeface="+mn-ea"/>
              <a:cs typeface="Calibri" panose="020F0502020204030204" pitchFamily="34" charset="0"/>
            </a:rPr>
            <a:t>Violencia contra  mujeres afroperuanas</a:t>
          </a:r>
        </a:p>
      </dgm:t>
    </dgm:pt>
    <dgm:pt modelId="{0E38E387-89B6-4CF3-A06C-387A0D9D3F69}" type="parTrans" cxnId="{7F3B63BF-C157-43A8-AFFB-2957A45B5C95}">
      <dgm:prSet/>
      <dgm:spPr/>
      <dgm:t>
        <a:bodyPr/>
        <a:lstStyle/>
        <a:p>
          <a:endParaRPr lang="es-PE" sz="1400">
            <a:latin typeface="+mn-lt"/>
          </a:endParaRPr>
        </a:p>
      </dgm:t>
    </dgm:pt>
    <dgm:pt modelId="{BB1D136A-E665-4889-98F7-CC0EE23EFDA8}" type="sibTrans" cxnId="{7F3B63BF-C157-43A8-AFFB-2957A45B5C95}">
      <dgm:prSet/>
      <dgm:spPr/>
      <dgm:t>
        <a:bodyPr/>
        <a:lstStyle/>
        <a:p>
          <a:endParaRPr lang="es-PE" sz="1400">
            <a:latin typeface="+mn-lt"/>
          </a:endParaRPr>
        </a:p>
      </dgm:t>
    </dgm:pt>
    <dgm:pt modelId="{B9BAB2A4-352B-4E6E-8066-C47D36577E55}">
      <dgm:prSet phldrT="[Texto]"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dirty="0">
              <a:latin typeface="Calibri" panose="020F0502020204030204" pitchFamily="34" charset="0"/>
              <a:ea typeface="+mn-ea"/>
              <a:cs typeface="Calibri" panose="020F0502020204030204" pitchFamily="34" charset="0"/>
            </a:rPr>
            <a:t>Violencia contra mujeres migrantes</a:t>
          </a:r>
        </a:p>
      </dgm:t>
    </dgm:pt>
    <dgm:pt modelId="{4032FA47-7F6B-4608-96F7-7EEE5B10E110}" type="parTrans" cxnId="{2AEB2B82-CEBE-4CA9-AF35-767171578A2D}">
      <dgm:prSet/>
      <dgm:spPr/>
      <dgm:t>
        <a:bodyPr/>
        <a:lstStyle/>
        <a:p>
          <a:endParaRPr lang="es-PE" sz="1400">
            <a:latin typeface="+mn-lt"/>
          </a:endParaRPr>
        </a:p>
      </dgm:t>
    </dgm:pt>
    <dgm:pt modelId="{578DEDF0-4413-4850-AB15-C5483B3DBB82}" type="sibTrans" cxnId="{2AEB2B82-CEBE-4CA9-AF35-767171578A2D}">
      <dgm:prSet/>
      <dgm:spPr/>
      <dgm:t>
        <a:bodyPr/>
        <a:lstStyle/>
        <a:p>
          <a:endParaRPr lang="es-PE" sz="1400">
            <a:latin typeface="+mn-lt"/>
          </a:endParaRPr>
        </a:p>
      </dgm:t>
    </dgm:pt>
    <dgm:pt modelId="{417175DE-9DF7-44A4-9AE6-818739F5203E}">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Trata de personas con fines de </a:t>
          </a:r>
          <a:r>
            <a:rPr lang="es-PE" sz="1400" b="1" kern="1200" dirty="0">
              <a:solidFill>
                <a:prstClr val="white"/>
              </a:solidFill>
              <a:latin typeface="Calibri" panose="020F0502020204030204" pitchFamily="34" charset="0"/>
              <a:ea typeface="+mn-ea"/>
              <a:cs typeface="Calibri" panose="020F0502020204030204" pitchFamily="34" charset="0"/>
            </a:rPr>
            <a:t>explotación</a:t>
          </a:r>
          <a:r>
            <a:rPr lang="es-PE" sz="1400" b="1" kern="1200" dirty="0">
              <a:latin typeface="Calibri" panose="020F0502020204030204" pitchFamily="34" charset="0"/>
              <a:ea typeface="+mn-ea"/>
              <a:cs typeface="Calibri" panose="020F0502020204030204" pitchFamily="34" charset="0"/>
            </a:rPr>
            <a:t> sexual</a:t>
          </a:r>
        </a:p>
      </dgm:t>
    </dgm:pt>
    <dgm:pt modelId="{B6BFD141-ECE8-43C2-92B4-F45A55C8F9CF}" type="parTrans" cxnId="{F3FE1F44-B9C6-4B3F-95DD-E3EA183DD8D6}">
      <dgm:prSet/>
      <dgm:spPr/>
      <dgm:t>
        <a:bodyPr/>
        <a:lstStyle/>
        <a:p>
          <a:endParaRPr lang="es-PE" sz="1400">
            <a:latin typeface="+mn-lt"/>
          </a:endParaRPr>
        </a:p>
      </dgm:t>
    </dgm:pt>
    <dgm:pt modelId="{D23CF808-4BFE-46F9-9D10-22D75944B9C9}" type="sibTrans" cxnId="{F3FE1F44-B9C6-4B3F-95DD-E3EA183DD8D6}">
      <dgm:prSet/>
      <dgm:spPr/>
      <dgm:t>
        <a:bodyPr/>
        <a:lstStyle/>
        <a:p>
          <a:endParaRPr lang="es-PE" sz="1400">
            <a:latin typeface="+mn-lt"/>
          </a:endParaRPr>
        </a:p>
      </dgm:t>
    </dgm:pt>
    <dgm:pt modelId="{3ACA9430-5A9C-40A4-9D4D-5360D29E5DFA}">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Hostigamiento </a:t>
          </a:r>
          <a:r>
            <a:rPr lang="es-PE" sz="1400" b="1" kern="1200" dirty="0">
              <a:solidFill>
                <a:prstClr val="white"/>
              </a:solidFill>
              <a:latin typeface="Calibri" panose="020F0502020204030204" pitchFamily="34" charset="0"/>
              <a:ea typeface="+mn-ea"/>
              <a:cs typeface="Calibri" panose="020F0502020204030204" pitchFamily="34" charset="0"/>
            </a:rPr>
            <a:t>sexual</a:t>
          </a:r>
        </a:p>
      </dgm:t>
    </dgm:pt>
    <dgm:pt modelId="{2FE5AE0E-247F-4846-9C4D-368C068C1DE4}" type="parTrans" cxnId="{0357C1A9-85A0-42BD-947E-A3E9C4A92508}">
      <dgm:prSet/>
      <dgm:spPr/>
      <dgm:t>
        <a:bodyPr/>
        <a:lstStyle/>
        <a:p>
          <a:endParaRPr lang="es-PE" sz="1400">
            <a:latin typeface="+mn-lt"/>
          </a:endParaRPr>
        </a:p>
      </dgm:t>
    </dgm:pt>
    <dgm:pt modelId="{87640BA3-142D-44AA-8BCB-DFFC7683AA05}" type="sibTrans" cxnId="{0357C1A9-85A0-42BD-947E-A3E9C4A92508}">
      <dgm:prSet/>
      <dgm:spPr/>
      <dgm:t>
        <a:bodyPr/>
        <a:lstStyle/>
        <a:p>
          <a:endParaRPr lang="es-PE" sz="1400">
            <a:latin typeface="+mn-lt"/>
          </a:endParaRPr>
        </a:p>
      </dgm:t>
    </dgm:pt>
    <dgm:pt modelId="{53F54ED8-A958-4260-B72E-5371E0DEE6E5}">
      <dgm:prSet custT="1"/>
      <dgm:spPr>
        <a:xfrm>
          <a:off x="1803" y="216133"/>
          <a:ext cx="1430847" cy="858508"/>
        </a:xfrm>
        <a:prstGeom prst="rect">
          <a:avLst/>
        </a:prstGeom>
      </dgm:spPr>
      <dgm:t>
        <a:bodyPr/>
        <a:lstStyle/>
        <a:p>
          <a:r>
            <a:rPr lang="es-PE" sz="1400" b="1" dirty="0">
              <a:latin typeface="Calibri" panose="020F0502020204030204" pitchFamily="34" charset="0"/>
              <a:ea typeface="+mn-ea"/>
              <a:cs typeface="Calibri" panose="020F0502020204030204" pitchFamily="34" charset="0"/>
            </a:rPr>
            <a:t>Violencia en relación de pareja</a:t>
          </a:r>
        </a:p>
      </dgm:t>
    </dgm:pt>
    <dgm:pt modelId="{4CA5188D-59FE-4D0D-8164-415B99CF191D}" type="parTrans" cxnId="{A2016B23-91B2-4D51-B16B-6907B9DC7C65}">
      <dgm:prSet/>
      <dgm:spPr/>
      <dgm:t>
        <a:bodyPr/>
        <a:lstStyle/>
        <a:p>
          <a:endParaRPr lang="es-PE" sz="1400">
            <a:latin typeface="+mn-lt"/>
          </a:endParaRPr>
        </a:p>
      </dgm:t>
    </dgm:pt>
    <dgm:pt modelId="{402638AE-6E6B-430E-ACAA-8011E20A1FF0}" type="sibTrans" cxnId="{A2016B23-91B2-4D51-B16B-6907B9DC7C65}">
      <dgm:prSet/>
      <dgm:spPr/>
      <dgm:t>
        <a:bodyPr/>
        <a:lstStyle/>
        <a:p>
          <a:endParaRPr lang="es-PE" sz="1400">
            <a:latin typeface="+mn-lt"/>
          </a:endParaRPr>
        </a:p>
      </dgm:t>
    </dgm:pt>
    <dgm:pt modelId="{77236062-A994-483E-830D-641E2F2B4AB2}">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PE" sz="1400" b="1" kern="1200" dirty="0">
              <a:solidFill>
                <a:prstClr val="white"/>
              </a:solidFill>
              <a:latin typeface="Calibri" panose="020F0502020204030204" pitchFamily="34" charset="0"/>
              <a:ea typeface="+mn-ea"/>
              <a:cs typeface="Calibri" panose="020F0502020204030204" pitchFamily="34" charset="0"/>
            </a:rPr>
            <a:t>Acoso político</a:t>
          </a:r>
        </a:p>
      </dgm:t>
    </dgm:pt>
    <dgm:pt modelId="{40E80FE7-09B9-4B63-9FCE-6356C153041D}" type="parTrans" cxnId="{C7C62542-286E-4A52-95FA-1778322515A1}">
      <dgm:prSet/>
      <dgm:spPr/>
      <dgm:t>
        <a:bodyPr/>
        <a:lstStyle/>
        <a:p>
          <a:endParaRPr lang="es-PE" sz="1400">
            <a:latin typeface="+mn-lt"/>
          </a:endParaRPr>
        </a:p>
      </dgm:t>
    </dgm:pt>
    <dgm:pt modelId="{21B16955-0AC6-4D9C-AB3C-E7F8BE12A020}" type="sibTrans" cxnId="{C7C62542-286E-4A52-95FA-1778322515A1}">
      <dgm:prSet/>
      <dgm:spPr/>
      <dgm:t>
        <a:bodyPr/>
        <a:lstStyle/>
        <a:p>
          <a:endParaRPr lang="es-PE" sz="1400">
            <a:latin typeface="+mn-lt"/>
          </a:endParaRPr>
        </a:p>
      </dgm:t>
    </dgm:pt>
    <dgm:pt modelId="{E42BC03C-A566-416C-B69C-180BE2784493}">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Violencia </a:t>
          </a:r>
          <a:r>
            <a:rPr lang="es-PE" sz="1400" b="1" kern="1200" dirty="0">
              <a:solidFill>
                <a:prstClr val="white"/>
              </a:solidFill>
              <a:latin typeface="Calibri" panose="020F0502020204030204" pitchFamily="34" charset="0"/>
              <a:ea typeface="+mn-ea"/>
              <a:cs typeface="Calibri" panose="020F0502020204030204" pitchFamily="34" charset="0"/>
            </a:rPr>
            <a:t>en</a:t>
          </a:r>
          <a:r>
            <a:rPr lang="es-PE" sz="1400" b="1" kern="1200" dirty="0">
              <a:latin typeface="Calibri" panose="020F0502020204030204" pitchFamily="34" charset="0"/>
              <a:ea typeface="+mn-ea"/>
              <a:cs typeface="Calibri" panose="020F0502020204030204" pitchFamily="34" charset="0"/>
            </a:rPr>
            <a:t> conflicto armado</a:t>
          </a:r>
        </a:p>
      </dgm:t>
    </dgm:pt>
    <dgm:pt modelId="{3B18EA57-06A1-475B-9FEF-5F9CF16F2887}" type="parTrans" cxnId="{E16D2B22-A401-407A-A9AA-26DE53EA3BE1}">
      <dgm:prSet/>
      <dgm:spPr/>
      <dgm:t>
        <a:bodyPr/>
        <a:lstStyle/>
        <a:p>
          <a:endParaRPr lang="es-PE" sz="1400">
            <a:latin typeface="+mn-lt"/>
          </a:endParaRPr>
        </a:p>
      </dgm:t>
    </dgm:pt>
    <dgm:pt modelId="{14ADEE9D-E0A0-4883-A726-6E2C83C236DD}" type="sibTrans" cxnId="{E16D2B22-A401-407A-A9AA-26DE53EA3BE1}">
      <dgm:prSet/>
      <dgm:spPr/>
      <dgm:t>
        <a:bodyPr/>
        <a:lstStyle/>
        <a:p>
          <a:endParaRPr lang="es-PE" sz="1400">
            <a:latin typeface="+mn-lt"/>
          </a:endParaRPr>
        </a:p>
      </dgm:t>
    </dgm:pt>
    <dgm:pt modelId="{72ABD8BA-C450-409F-8AD1-9E9F8DA7A53C}">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PE" sz="1400" b="1" kern="1200" dirty="0">
              <a:solidFill>
                <a:prstClr val="white"/>
              </a:solidFill>
              <a:latin typeface="Calibri" panose="020F0502020204030204" pitchFamily="34" charset="0"/>
              <a:ea typeface="+mn-ea"/>
              <a:cs typeface="Calibri" panose="020F0502020204030204" pitchFamily="34" charset="0"/>
            </a:rPr>
            <a:t>Feminicidio</a:t>
          </a:r>
        </a:p>
      </dgm:t>
    </dgm:pt>
    <dgm:pt modelId="{6876C3A4-DD2E-41D5-A0CB-2EA69CD06B0E}" type="parTrans" cxnId="{853AC69D-6ADF-40BE-94E1-34C0DEBA3B27}">
      <dgm:prSet/>
      <dgm:spPr/>
      <dgm:t>
        <a:bodyPr/>
        <a:lstStyle/>
        <a:p>
          <a:endParaRPr lang="es-PE" sz="1400">
            <a:latin typeface="+mn-lt"/>
          </a:endParaRPr>
        </a:p>
      </dgm:t>
    </dgm:pt>
    <dgm:pt modelId="{2F40051F-EFEF-430F-B0D0-DD233D465A25}" type="sibTrans" cxnId="{853AC69D-6ADF-40BE-94E1-34C0DEBA3B27}">
      <dgm:prSet/>
      <dgm:spPr/>
      <dgm:t>
        <a:bodyPr/>
        <a:lstStyle/>
        <a:p>
          <a:endParaRPr lang="es-PE" sz="1400">
            <a:latin typeface="+mn-lt"/>
          </a:endParaRPr>
        </a:p>
      </dgm:t>
    </dgm:pt>
    <dgm:pt modelId="{17DC6C7D-D21C-4FCC-9473-C1EE9BE1EAF3}">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Acoso sexual en espacios </a:t>
          </a:r>
          <a:r>
            <a:rPr lang="es-PE" sz="1400" b="1" kern="1200" dirty="0">
              <a:solidFill>
                <a:prstClr val="white"/>
              </a:solidFill>
              <a:latin typeface="Calibri" panose="020F0502020204030204" pitchFamily="34" charset="0"/>
              <a:ea typeface="+mn-ea"/>
              <a:cs typeface="Calibri" panose="020F0502020204030204" pitchFamily="34" charset="0"/>
            </a:rPr>
            <a:t>públicos</a:t>
          </a:r>
        </a:p>
      </dgm:t>
    </dgm:pt>
    <dgm:pt modelId="{A23978F0-E0C3-441E-A5AA-5289D5575EC6}" type="parTrans" cxnId="{886E7C58-CE92-4C16-82BD-DF72823C592B}">
      <dgm:prSet/>
      <dgm:spPr/>
      <dgm:t>
        <a:bodyPr/>
        <a:lstStyle/>
        <a:p>
          <a:endParaRPr lang="es-PE" sz="1400">
            <a:latin typeface="+mn-lt"/>
          </a:endParaRPr>
        </a:p>
      </dgm:t>
    </dgm:pt>
    <dgm:pt modelId="{758FD97A-8E4F-4413-A0C7-C53BE0463946}" type="sibTrans" cxnId="{886E7C58-CE92-4C16-82BD-DF72823C592B}">
      <dgm:prSet/>
      <dgm:spPr/>
      <dgm:t>
        <a:bodyPr/>
        <a:lstStyle/>
        <a:p>
          <a:endParaRPr lang="es-PE" sz="1400">
            <a:latin typeface="+mn-lt"/>
          </a:endParaRPr>
        </a:p>
      </dgm:t>
    </dgm:pt>
    <dgm:pt modelId="{4721DF1E-4740-484B-8CF3-7B946CC2D072}">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Violencia en los servicios de salud </a:t>
          </a:r>
          <a:r>
            <a:rPr lang="es-PE" sz="1400" b="1" kern="1200" dirty="0">
              <a:solidFill>
                <a:prstClr val="white"/>
              </a:solidFill>
              <a:latin typeface="Calibri" panose="020F0502020204030204" pitchFamily="34" charset="0"/>
              <a:ea typeface="+mn-ea"/>
              <a:cs typeface="Calibri" panose="020F0502020204030204" pitchFamily="34" charset="0"/>
            </a:rPr>
            <a:t>sexual</a:t>
          </a:r>
          <a:r>
            <a:rPr lang="es-PE" sz="1400" b="1" kern="1200" dirty="0">
              <a:latin typeface="Calibri" panose="020F0502020204030204" pitchFamily="34" charset="0"/>
              <a:ea typeface="+mn-ea"/>
              <a:cs typeface="Calibri" panose="020F0502020204030204" pitchFamily="34" charset="0"/>
            </a:rPr>
            <a:t> y reproductiva</a:t>
          </a:r>
        </a:p>
      </dgm:t>
    </dgm:pt>
    <dgm:pt modelId="{AB4142F3-4E04-472B-B2AC-7E2AF4E827DE}" type="parTrans" cxnId="{78AFF543-7D88-41AC-A0E1-4F8261E871C5}">
      <dgm:prSet/>
      <dgm:spPr/>
      <dgm:t>
        <a:bodyPr/>
        <a:lstStyle/>
        <a:p>
          <a:endParaRPr lang="es-PE" sz="1400">
            <a:latin typeface="+mn-lt"/>
          </a:endParaRPr>
        </a:p>
      </dgm:t>
    </dgm:pt>
    <dgm:pt modelId="{1563DC6E-77DC-4542-90E5-2EF1C1BF9D87}" type="sibTrans" cxnId="{78AFF543-7D88-41AC-A0E1-4F8261E871C5}">
      <dgm:prSet/>
      <dgm:spPr/>
      <dgm:t>
        <a:bodyPr/>
        <a:lstStyle/>
        <a:p>
          <a:endParaRPr lang="es-PE" sz="1400">
            <a:latin typeface="+mn-lt"/>
          </a:endParaRPr>
        </a:p>
      </dgm:t>
    </dgm:pt>
    <dgm:pt modelId="{8F4C6572-3652-4D8B-8CEF-8B51E8EB4B33}">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Esterilizaciones </a:t>
          </a:r>
          <a:r>
            <a:rPr lang="es-PE" sz="1400" b="1" kern="1200" dirty="0">
              <a:solidFill>
                <a:prstClr val="white"/>
              </a:solidFill>
              <a:latin typeface="Calibri" panose="020F0502020204030204" pitchFamily="34" charset="0"/>
              <a:ea typeface="+mn-ea"/>
              <a:cs typeface="Calibri" panose="020F0502020204030204" pitchFamily="34" charset="0"/>
            </a:rPr>
            <a:t>forzadas</a:t>
          </a:r>
        </a:p>
      </dgm:t>
    </dgm:pt>
    <dgm:pt modelId="{89A989FF-98AB-4AE8-BDD8-8AA8746F9031}" type="parTrans" cxnId="{F7BE73BA-7CE4-4242-A91B-6317D9B3B9FB}">
      <dgm:prSet/>
      <dgm:spPr/>
      <dgm:t>
        <a:bodyPr/>
        <a:lstStyle/>
        <a:p>
          <a:endParaRPr lang="es-PE" sz="1400">
            <a:latin typeface="+mn-lt"/>
          </a:endParaRPr>
        </a:p>
      </dgm:t>
    </dgm:pt>
    <dgm:pt modelId="{4DD45FCE-43AE-4D32-A4FD-C023C0AC9635}" type="sibTrans" cxnId="{F7BE73BA-7CE4-4242-A91B-6317D9B3B9FB}">
      <dgm:prSet/>
      <dgm:spPr/>
      <dgm:t>
        <a:bodyPr/>
        <a:lstStyle/>
        <a:p>
          <a:endParaRPr lang="es-PE" sz="1400">
            <a:latin typeface="+mn-lt"/>
          </a:endParaRPr>
        </a:p>
      </dgm:t>
    </dgm:pt>
    <dgm:pt modelId="{DBEB94EB-FA9F-4C4D-83A2-EDE6082BAACB}">
      <dgm:prSet custT="1"/>
      <dgm:spPr>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Violencia </a:t>
          </a:r>
          <a:r>
            <a:rPr lang="es-PE" sz="1400" b="1" kern="1200" dirty="0">
              <a:solidFill>
                <a:prstClr val="white"/>
              </a:solidFill>
              <a:latin typeface="Calibri" panose="020F0502020204030204" pitchFamily="34" charset="0"/>
              <a:ea typeface="+mn-ea"/>
              <a:cs typeface="Calibri" panose="020F0502020204030204" pitchFamily="34" charset="0"/>
            </a:rPr>
            <a:t>en</a:t>
          </a:r>
          <a:r>
            <a:rPr lang="es-PE" sz="1400" b="1" kern="1200" dirty="0">
              <a:latin typeface="Calibri" panose="020F0502020204030204" pitchFamily="34" charset="0"/>
              <a:ea typeface="+mn-ea"/>
              <a:cs typeface="Calibri" panose="020F0502020204030204" pitchFamily="34" charset="0"/>
            </a:rPr>
            <a:t> conflictos sociales</a:t>
          </a:r>
        </a:p>
      </dgm:t>
    </dgm:pt>
    <dgm:pt modelId="{713DBD17-DF5A-4673-821E-B33EEE831619}" type="parTrans" cxnId="{B9FCF769-9A35-4F91-9D2C-197A46A6E5EC}">
      <dgm:prSet/>
      <dgm:spPr/>
      <dgm:t>
        <a:bodyPr/>
        <a:lstStyle/>
        <a:p>
          <a:endParaRPr lang="es-PE" sz="1400">
            <a:latin typeface="+mn-lt"/>
          </a:endParaRPr>
        </a:p>
      </dgm:t>
    </dgm:pt>
    <dgm:pt modelId="{63941629-B9B8-4A53-BA61-FE716EECD403}" type="sibTrans" cxnId="{B9FCF769-9A35-4F91-9D2C-197A46A6E5EC}">
      <dgm:prSet/>
      <dgm:spPr/>
      <dgm:t>
        <a:bodyPr/>
        <a:lstStyle/>
        <a:p>
          <a:endParaRPr lang="es-PE" sz="1400">
            <a:latin typeface="+mn-lt"/>
          </a:endParaRPr>
        </a:p>
      </dgm:t>
    </dgm:pt>
    <dgm:pt modelId="{2AEE0759-2455-406F-AD42-2D33613B08AA}">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dirty="0">
              <a:latin typeface="Calibri" panose="020F0502020204030204" pitchFamily="34" charset="0"/>
              <a:ea typeface="+mn-ea"/>
              <a:cs typeface="Calibri" panose="020F0502020204030204" pitchFamily="34" charset="0"/>
            </a:rPr>
            <a:t>Violencia contra mujeres con VIH</a:t>
          </a:r>
        </a:p>
      </dgm:t>
    </dgm:pt>
    <dgm:pt modelId="{5FDAAC09-80BE-4DF2-AEB6-E1AD6E35EB47}" type="parTrans" cxnId="{D0B22177-897B-478B-86CC-88CB5F07DA80}">
      <dgm:prSet/>
      <dgm:spPr/>
      <dgm:t>
        <a:bodyPr/>
        <a:lstStyle/>
        <a:p>
          <a:endParaRPr lang="es-PE" sz="1400">
            <a:latin typeface="+mn-lt"/>
          </a:endParaRPr>
        </a:p>
      </dgm:t>
    </dgm:pt>
    <dgm:pt modelId="{6BC2135C-667C-4AA1-9FCF-451D6880DCEE}" type="sibTrans" cxnId="{D0B22177-897B-478B-86CC-88CB5F07DA80}">
      <dgm:prSet/>
      <dgm:spPr/>
      <dgm:t>
        <a:bodyPr/>
        <a:lstStyle/>
        <a:p>
          <a:endParaRPr lang="es-PE" sz="1400">
            <a:latin typeface="+mn-lt"/>
          </a:endParaRPr>
        </a:p>
      </dgm:t>
    </dgm:pt>
    <dgm:pt modelId="{E2859654-020F-46D5-A6E9-25F3AA0ECD06}">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Violencia en </a:t>
          </a:r>
          <a:r>
            <a:rPr lang="es-PE" sz="1400" b="1" kern="1200" dirty="0">
              <a:solidFill>
                <a:prstClr val="white"/>
              </a:solidFill>
              <a:latin typeface="Calibri" panose="020F0502020204030204" pitchFamily="34" charset="0"/>
              <a:ea typeface="+mn-ea"/>
              <a:cs typeface="Calibri" panose="020F0502020204030204" pitchFamily="34" charset="0"/>
            </a:rPr>
            <a:t>mujeres</a:t>
          </a:r>
          <a:r>
            <a:rPr lang="es-PE" sz="1400" b="1" kern="1200" dirty="0">
              <a:latin typeface="Calibri" panose="020F0502020204030204" pitchFamily="34" charset="0"/>
              <a:ea typeface="+mn-ea"/>
              <a:cs typeface="Calibri" panose="020F0502020204030204" pitchFamily="34" charset="0"/>
            </a:rPr>
            <a:t> privadas de libertad</a:t>
          </a:r>
        </a:p>
      </dgm:t>
    </dgm:pt>
    <dgm:pt modelId="{C9730881-0CAD-4AF3-B894-DF9F65C5578F}" type="parTrans" cxnId="{6D6B7FFA-A53C-4B3A-B070-4C5007397B70}">
      <dgm:prSet/>
      <dgm:spPr/>
      <dgm:t>
        <a:bodyPr/>
        <a:lstStyle/>
        <a:p>
          <a:endParaRPr lang="es-ES" sz="1400">
            <a:latin typeface="+mn-lt"/>
          </a:endParaRPr>
        </a:p>
      </dgm:t>
    </dgm:pt>
    <dgm:pt modelId="{F358933A-4A87-4F88-980C-842BC8BAD6ED}" type="sibTrans" cxnId="{6D6B7FFA-A53C-4B3A-B070-4C5007397B70}">
      <dgm:prSet/>
      <dgm:spPr/>
      <dgm:t>
        <a:bodyPr/>
        <a:lstStyle/>
        <a:p>
          <a:endParaRPr lang="es-ES" sz="1400">
            <a:latin typeface="+mn-lt"/>
          </a:endParaRPr>
        </a:p>
      </dgm:t>
    </dgm:pt>
    <dgm:pt modelId="{B9FD5F60-52B5-4CD0-A477-4DC658FD8755}">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dirty="0">
              <a:latin typeface="Calibri" panose="020F0502020204030204" pitchFamily="34" charset="0"/>
              <a:ea typeface="+mn-ea"/>
              <a:cs typeface="Calibri" panose="020F0502020204030204" pitchFamily="34" charset="0"/>
            </a:rPr>
            <a:t>Violencia contra mujeres con discapacidad</a:t>
          </a:r>
        </a:p>
      </dgm:t>
    </dgm:pt>
    <dgm:pt modelId="{6695A542-1003-455A-AC7F-D2AB1C9CCD19}" type="parTrans" cxnId="{FCA4A522-2416-4DC7-BE8B-63FB5AD8230A}">
      <dgm:prSet/>
      <dgm:spPr/>
      <dgm:t>
        <a:bodyPr/>
        <a:lstStyle/>
        <a:p>
          <a:endParaRPr lang="es-ES" sz="1400">
            <a:latin typeface="+mn-lt"/>
          </a:endParaRPr>
        </a:p>
      </dgm:t>
    </dgm:pt>
    <dgm:pt modelId="{AD4EC5DD-D231-42F5-ADAB-FAF80A09C288}" type="sibTrans" cxnId="{FCA4A522-2416-4DC7-BE8B-63FB5AD8230A}">
      <dgm:prSet/>
      <dgm:spPr/>
      <dgm:t>
        <a:bodyPr/>
        <a:lstStyle/>
        <a:p>
          <a:endParaRPr lang="es-ES" sz="1400">
            <a:latin typeface="+mn-lt"/>
          </a:endParaRPr>
        </a:p>
      </dgm:t>
    </dgm:pt>
    <dgm:pt modelId="{F45C0665-65B5-4578-908E-A1A0A4840DDB}">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solidFill>
                <a:prstClr val="white"/>
              </a:solidFill>
              <a:latin typeface="Calibri" panose="020F0502020204030204" pitchFamily="34" charset="0"/>
              <a:ea typeface="+mn-ea"/>
              <a:cs typeface="Calibri" panose="020F0502020204030204" pitchFamily="34" charset="0"/>
            </a:rPr>
            <a:t>Acoso</a:t>
          </a:r>
          <a:r>
            <a:rPr lang="es-PE" sz="1400" b="1" kern="1200" dirty="0">
              <a:latin typeface="Calibri" panose="020F0502020204030204" pitchFamily="34" charset="0"/>
              <a:ea typeface="+mn-ea"/>
              <a:cs typeface="Calibri" panose="020F0502020204030204" pitchFamily="34" charset="0"/>
            </a:rPr>
            <a:t> a través del proceso judicial</a:t>
          </a:r>
        </a:p>
      </dgm:t>
    </dgm:pt>
    <dgm:pt modelId="{95E8EB99-6D97-4B94-98E1-87F5B21E1AC3}" type="parTrans" cxnId="{F89F0B91-1964-481C-A02A-8FEC1C94D91C}">
      <dgm:prSet/>
      <dgm:spPr/>
      <dgm:t>
        <a:bodyPr/>
        <a:lstStyle/>
        <a:p>
          <a:endParaRPr lang="es-ES" sz="1400"/>
        </a:p>
      </dgm:t>
    </dgm:pt>
    <dgm:pt modelId="{043437CA-67D7-4A2B-8DD1-A9AE8FA1ED12}" type="sibTrans" cxnId="{F89F0B91-1964-481C-A02A-8FEC1C94D91C}">
      <dgm:prSet/>
      <dgm:spPr/>
      <dgm:t>
        <a:bodyPr/>
        <a:lstStyle/>
        <a:p>
          <a:endParaRPr lang="es-ES" sz="1400"/>
        </a:p>
      </dgm:t>
    </dgm:pt>
    <dgm:pt modelId="{BCFD2107-59FB-4386-850D-CC3D35C44640}">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latin typeface="Calibri" panose="020F0502020204030204" pitchFamily="34" charset="0"/>
              <a:ea typeface="+mn-ea"/>
              <a:cs typeface="Calibri" panose="020F0502020204030204" pitchFamily="34" charset="0"/>
            </a:rPr>
            <a:t>Desaparición por </a:t>
          </a:r>
          <a:r>
            <a:rPr lang="es-PE" sz="1400" b="1" kern="1200" dirty="0">
              <a:solidFill>
                <a:prstClr val="white"/>
              </a:solidFill>
              <a:latin typeface="Calibri" panose="020F0502020204030204" pitchFamily="34" charset="0"/>
              <a:ea typeface="+mn-ea"/>
              <a:cs typeface="Calibri" panose="020F0502020204030204" pitchFamily="34" charset="0"/>
            </a:rPr>
            <a:t>particulares</a:t>
          </a:r>
        </a:p>
      </dgm:t>
    </dgm:pt>
    <dgm:pt modelId="{F43DEE2C-D1B7-4783-9F79-AFA68FA65584}" type="parTrans" cxnId="{327530C1-9D11-4884-A4D8-68294EF91C0C}">
      <dgm:prSet/>
      <dgm:spPr/>
      <dgm:t>
        <a:bodyPr/>
        <a:lstStyle/>
        <a:p>
          <a:endParaRPr lang="es-ES" sz="1400"/>
        </a:p>
      </dgm:t>
    </dgm:pt>
    <dgm:pt modelId="{C22CBD20-15A0-4911-A5DE-D6B8E0FA8E4A}" type="sibTrans" cxnId="{327530C1-9D11-4884-A4D8-68294EF91C0C}">
      <dgm:prSet/>
      <dgm:spPr/>
      <dgm:t>
        <a:bodyPr/>
        <a:lstStyle/>
        <a:p>
          <a:endParaRPr lang="es-ES" sz="1400"/>
        </a:p>
      </dgm:t>
    </dgm:pt>
    <dgm:pt modelId="{FCD345F3-F00E-4975-BEF3-E72EF236124D}">
      <dgm:prSet custT="1"/>
      <dgm:spPr>
        <a:solidFill>
          <a:srgbClr val="F05151"/>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s-PE" sz="1400" b="1" kern="1200" dirty="0">
              <a:solidFill>
                <a:prstClr val="white"/>
              </a:solidFill>
              <a:latin typeface="Calibri" panose="020F0502020204030204" pitchFamily="34" charset="0"/>
              <a:ea typeface="+mn-ea"/>
              <a:cs typeface="Calibri" panose="020F0502020204030204" pitchFamily="34" charset="0"/>
            </a:rPr>
            <a:t>Explotación</a:t>
          </a:r>
          <a:r>
            <a:rPr lang="es-PE" sz="1400" b="1" kern="1200" dirty="0">
              <a:latin typeface="Calibri" panose="020F0502020204030204" pitchFamily="34" charset="0"/>
              <a:ea typeface="+mn-ea"/>
              <a:cs typeface="Calibri" panose="020F0502020204030204" pitchFamily="34" charset="0"/>
            </a:rPr>
            <a:t> sexual de niñas y adolescentes</a:t>
          </a:r>
        </a:p>
      </dgm:t>
    </dgm:pt>
    <dgm:pt modelId="{17EEBA29-90DC-4607-A406-E448BF9486F0}" type="parTrans" cxnId="{881EAE43-34BA-473B-AD7A-5666B3FD0952}">
      <dgm:prSet/>
      <dgm:spPr/>
      <dgm:t>
        <a:bodyPr/>
        <a:lstStyle/>
        <a:p>
          <a:endParaRPr lang="es-ES"/>
        </a:p>
      </dgm:t>
    </dgm:pt>
    <dgm:pt modelId="{215FA3CD-CB60-41D3-928D-B78D089B47EF}" type="sibTrans" cxnId="{881EAE43-34BA-473B-AD7A-5666B3FD0952}">
      <dgm:prSet/>
      <dgm:spPr/>
      <dgm:t>
        <a:bodyPr/>
        <a:lstStyle/>
        <a:p>
          <a:endParaRPr lang="es-ES"/>
        </a:p>
      </dgm:t>
    </dgm:pt>
    <dgm:pt modelId="{48408BE7-711A-4606-9D30-C99ABD81AF51}" type="pres">
      <dgm:prSet presAssocID="{171215AA-03A4-4D46-A7FA-9E100EC139B2}" presName="diagram" presStyleCnt="0">
        <dgm:presLayoutVars>
          <dgm:dir/>
          <dgm:resizeHandles val="exact"/>
        </dgm:presLayoutVars>
      </dgm:prSet>
      <dgm:spPr/>
      <dgm:t>
        <a:bodyPr/>
        <a:lstStyle/>
        <a:p>
          <a:endParaRPr lang="es-ES"/>
        </a:p>
      </dgm:t>
    </dgm:pt>
    <dgm:pt modelId="{F82DEEDC-225D-422E-8279-9B9D19B56C90}" type="pres">
      <dgm:prSet presAssocID="{53F54ED8-A958-4260-B72E-5371E0DEE6E5}" presName="node" presStyleLbl="node1" presStyleIdx="0" presStyleCnt="21">
        <dgm:presLayoutVars>
          <dgm:bulletEnabled val="1"/>
        </dgm:presLayoutVars>
      </dgm:prSet>
      <dgm:spPr/>
      <dgm:t>
        <a:bodyPr/>
        <a:lstStyle/>
        <a:p>
          <a:endParaRPr lang="es-ES"/>
        </a:p>
      </dgm:t>
    </dgm:pt>
    <dgm:pt modelId="{35919C44-970F-48E9-83FE-A1D8747DA1BC}" type="pres">
      <dgm:prSet presAssocID="{402638AE-6E6B-430E-ACAA-8011E20A1FF0}" presName="sibTrans" presStyleCnt="0"/>
      <dgm:spPr/>
    </dgm:pt>
    <dgm:pt modelId="{9CF9A2C1-4E79-42CB-B939-B179143146E0}" type="pres">
      <dgm:prSet presAssocID="{72ABD8BA-C450-409F-8AD1-9E9F8DA7A53C}" presName="node" presStyleLbl="node1" presStyleIdx="1" presStyleCnt="21">
        <dgm:presLayoutVars>
          <dgm:bulletEnabled val="1"/>
        </dgm:presLayoutVars>
      </dgm:prSet>
      <dgm:spPr>
        <a:xfrm>
          <a:off x="1562958" y="492128"/>
          <a:ext cx="1419846" cy="851907"/>
        </a:xfrm>
        <a:prstGeom prst="rect">
          <a:avLst/>
        </a:prstGeom>
      </dgm:spPr>
      <dgm:t>
        <a:bodyPr/>
        <a:lstStyle/>
        <a:p>
          <a:endParaRPr lang="es-ES"/>
        </a:p>
      </dgm:t>
    </dgm:pt>
    <dgm:pt modelId="{C72BB334-6488-459A-8FF8-DF1BD8EEC3EA}" type="pres">
      <dgm:prSet presAssocID="{2F40051F-EFEF-430F-B0D0-DD233D465A25}" presName="sibTrans" presStyleCnt="0"/>
      <dgm:spPr/>
    </dgm:pt>
    <dgm:pt modelId="{7B4ECFC4-BE5A-45F9-8906-0D86DEDCB228}" type="pres">
      <dgm:prSet presAssocID="{417175DE-9DF7-44A4-9AE6-818739F5203E}" presName="node" presStyleLbl="node1" presStyleIdx="2" presStyleCnt="21">
        <dgm:presLayoutVars>
          <dgm:bulletEnabled val="1"/>
        </dgm:presLayoutVars>
      </dgm:prSet>
      <dgm:spPr>
        <a:xfrm>
          <a:off x="3124789" y="492128"/>
          <a:ext cx="1419846" cy="851907"/>
        </a:xfrm>
        <a:prstGeom prst="rect">
          <a:avLst/>
        </a:prstGeom>
      </dgm:spPr>
      <dgm:t>
        <a:bodyPr/>
        <a:lstStyle/>
        <a:p>
          <a:endParaRPr lang="es-ES"/>
        </a:p>
      </dgm:t>
    </dgm:pt>
    <dgm:pt modelId="{B5568DAA-BF9B-4F9B-9BD4-4D0D75AAF19A}" type="pres">
      <dgm:prSet presAssocID="{D23CF808-4BFE-46F9-9D10-22D75944B9C9}" presName="sibTrans" presStyleCnt="0"/>
      <dgm:spPr/>
    </dgm:pt>
    <dgm:pt modelId="{7BC9D0A9-C98C-4539-8E04-9E58A5796D29}" type="pres">
      <dgm:prSet presAssocID="{17DC6C7D-D21C-4FCC-9473-C1EE9BE1EAF3}" presName="node" presStyleLbl="node1" presStyleIdx="3" presStyleCnt="21">
        <dgm:presLayoutVars>
          <dgm:bulletEnabled val="1"/>
        </dgm:presLayoutVars>
      </dgm:prSet>
      <dgm:spPr>
        <a:xfrm>
          <a:off x="4686620" y="492128"/>
          <a:ext cx="1419846" cy="851907"/>
        </a:xfrm>
        <a:prstGeom prst="rect">
          <a:avLst/>
        </a:prstGeom>
      </dgm:spPr>
      <dgm:t>
        <a:bodyPr/>
        <a:lstStyle/>
        <a:p>
          <a:endParaRPr lang="es-ES"/>
        </a:p>
      </dgm:t>
    </dgm:pt>
    <dgm:pt modelId="{34E666B6-3753-4DBC-A82E-6DF688E85B7D}" type="pres">
      <dgm:prSet presAssocID="{758FD97A-8E4F-4413-A0C7-C53BE0463946}" presName="sibTrans" presStyleCnt="0"/>
      <dgm:spPr/>
    </dgm:pt>
    <dgm:pt modelId="{4977647E-5167-4D2C-82D5-E68A8E74CA2C}" type="pres">
      <dgm:prSet presAssocID="{4721DF1E-4740-484B-8CF3-7B946CC2D072}" presName="node" presStyleLbl="node1" presStyleIdx="4" presStyleCnt="21">
        <dgm:presLayoutVars>
          <dgm:bulletEnabled val="1"/>
        </dgm:presLayoutVars>
      </dgm:prSet>
      <dgm:spPr>
        <a:xfrm>
          <a:off x="6248451" y="492128"/>
          <a:ext cx="1419846" cy="851907"/>
        </a:xfrm>
        <a:prstGeom prst="rect">
          <a:avLst/>
        </a:prstGeom>
      </dgm:spPr>
      <dgm:t>
        <a:bodyPr/>
        <a:lstStyle/>
        <a:p>
          <a:endParaRPr lang="es-ES"/>
        </a:p>
      </dgm:t>
    </dgm:pt>
    <dgm:pt modelId="{E2869679-8044-4E97-B387-006DA7B1CD26}" type="pres">
      <dgm:prSet presAssocID="{1563DC6E-77DC-4542-90E5-2EF1C1BF9D87}" presName="sibTrans" presStyleCnt="0"/>
      <dgm:spPr/>
    </dgm:pt>
    <dgm:pt modelId="{5D10F0CF-B4EC-4649-A5F3-3A580D6841CC}" type="pres">
      <dgm:prSet presAssocID="{8F4C6572-3652-4D8B-8CEF-8B51E8EB4B33}" presName="node" presStyleLbl="node1" presStyleIdx="5" presStyleCnt="21">
        <dgm:presLayoutVars>
          <dgm:bulletEnabled val="1"/>
        </dgm:presLayoutVars>
      </dgm:prSet>
      <dgm:spPr>
        <a:xfrm>
          <a:off x="7810282" y="492128"/>
          <a:ext cx="1419846" cy="851907"/>
        </a:xfrm>
        <a:prstGeom prst="rect">
          <a:avLst/>
        </a:prstGeom>
      </dgm:spPr>
      <dgm:t>
        <a:bodyPr/>
        <a:lstStyle/>
        <a:p>
          <a:endParaRPr lang="es-ES"/>
        </a:p>
      </dgm:t>
    </dgm:pt>
    <dgm:pt modelId="{40F642C6-403F-483D-A239-94F418F7D7F7}" type="pres">
      <dgm:prSet presAssocID="{4DD45FCE-43AE-4D32-A4FD-C023C0AC9635}" presName="sibTrans" presStyleCnt="0"/>
      <dgm:spPr/>
    </dgm:pt>
    <dgm:pt modelId="{3AAC5F83-FF96-44C9-AD51-DDA4FBB658E6}" type="pres">
      <dgm:prSet presAssocID="{3ACA9430-5A9C-40A4-9D4D-5360D29E5DFA}" presName="node" presStyleLbl="node1" presStyleIdx="6" presStyleCnt="21">
        <dgm:presLayoutVars>
          <dgm:bulletEnabled val="1"/>
        </dgm:presLayoutVars>
      </dgm:prSet>
      <dgm:spPr>
        <a:xfrm>
          <a:off x="1126" y="1486021"/>
          <a:ext cx="1419846" cy="851907"/>
        </a:xfrm>
        <a:prstGeom prst="rect">
          <a:avLst/>
        </a:prstGeom>
      </dgm:spPr>
      <dgm:t>
        <a:bodyPr/>
        <a:lstStyle/>
        <a:p>
          <a:endParaRPr lang="es-ES"/>
        </a:p>
      </dgm:t>
    </dgm:pt>
    <dgm:pt modelId="{10493A5F-D529-4566-9715-AAB873D2814C}" type="pres">
      <dgm:prSet presAssocID="{87640BA3-142D-44AA-8BCB-DFFC7683AA05}" presName="sibTrans" presStyleCnt="0"/>
      <dgm:spPr/>
    </dgm:pt>
    <dgm:pt modelId="{635AF7F1-5D4B-4A91-9662-B46D07F13641}" type="pres">
      <dgm:prSet presAssocID="{77236062-A994-483E-830D-641E2F2B4AB2}" presName="node" presStyleLbl="node1" presStyleIdx="7" presStyleCnt="21">
        <dgm:presLayoutVars>
          <dgm:bulletEnabled val="1"/>
        </dgm:presLayoutVars>
      </dgm:prSet>
      <dgm:spPr>
        <a:xfrm>
          <a:off x="1562958" y="1486021"/>
          <a:ext cx="1419846" cy="851907"/>
        </a:xfrm>
        <a:prstGeom prst="rect">
          <a:avLst/>
        </a:prstGeom>
      </dgm:spPr>
      <dgm:t>
        <a:bodyPr/>
        <a:lstStyle/>
        <a:p>
          <a:endParaRPr lang="es-ES"/>
        </a:p>
      </dgm:t>
    </dgm:pt>
    <dgm:pt modelId="{F99A3C77-A0FA-4E00-9B60-EB525AFD82DD}" type="pres">
      <dgm:prSet presAssocID="{21B16955-0AC6-4D9C-AB3C-E7F8BE12A020}" presName="sibTrans" presStyleCnt="0"/>
      <dgm:spPr/>
    </dgm:pt>
    <dgm:pt modelId="{2053FE69-7A59-46ED-94D5-68570152CE3D}" type="pres">
      <dgm:prSet presAssocID="{DBEB94EB-FA9F-4C4D-83A2-EDE6082BAACB}" presName="node" presStyleLbl="node1" presStyleIdx="8" presStyleCnt="21">
        <dgm:presLayoutVars>
          <dgm:bulletEnabled val="1"/>
        </dgm:presLayoutVars>
      </dgm:prSet>
      <dgm:spPr>
        <a:xfrm>
          <a:off x="3124789" y="1486021"/>
          <a:ext cx="1419846" cy="851907"/>
        </a:xfrm>
        <a:prstGeom prst="rect">
          <a:avLst/>
        </a:prstGeom>
      </dgm:spPr>
      <dgm:t>
        <a:bodyPr/>
        <a:lstStyle/>
        <a:p>
          <a:endParaRPr lang="es-ES"/>
        </a:p>
      </dgm:t>
    </dgm:pt>
    <dgm:pt modelId="{69418CE0-DC79-4289-BA08-36CA03977857}" type="pres">
      <dgm:prSet presAssocID="{63941629-B9B8-4A53-BA61-FE716EECD403}" presName="sibTrans" presStyleCnt="0"/>
      <dgm:spPr/>
    </dgm:pt>
    <dgm:pt modelId="{BB1D5E37-2CBE-473F-9794-66B0275A5727}" type="pres">
      <dgm:prSet presAssocID="{E42BC03C-A566-416C-B69C-180BE2784493}" presName="node" presStyleLbl="node1" presStyleIdx="9" presStyleCnt="21">
        <dgm:presLayoutVars>
          <dgm:bulletEnabled val="1"/>
        </dgm:presLayoutVars>
      </dgm:prSet>
      <dgm:spPr>
        <a:xfrm>
          <a:off x="4686620" y="1486021"/>
          <a:ext cx="1419846" cy="851907"/>
        </a:xfrm>
        <a:prstGeom prst="rect">
          <a:avLst/>
        </a:prstGeom>
      </dgm:spPr>
      <dgm:t>
        <a:bodyPr/>
        <a:lstStyle/>
        <a:p>
          <a:endParaRPr lang="es-ES"/>
        </a:p>
      </dgm:t>
    </dgm:pt>
    <dgm:pt modelId="{3C38AACF-36CA-436E-BD61-79FF202AD122}" type="pres">
      <dgm:prSet presAssocID="{14ADEE9D-E0A0-4883-A726-6E2C83C236DD}" presName="sibTrans" presStyleCnt="0"/>
      <dgm:spPr/>
    </dgm:pt>
    <dgm:pt modelId="{3329F756-0B85-447E-89AD-2659FD825ADA}" type="pres">
      <dgm:prSet presAssocID="{FD3D0B82-89CA-4FB5-A9DA-A2526F7F1646}" presName="node" presStyleLbl="node1" presStyleIdx="10" presStyleCnt="21">
        <dgm:presLayoutVars>
          <dgm:bulletEnabled val="1"/>
        </dgm:presLayoutVars>
      </dgm:prSet>
      <dgm:spPr>
        <a:xfrm>
          <a:off x="6248451" y="1486021"/>
          <a:ext cx="1419846" cy="851907"/>
        </a:xfrm>
        <a:prstGeom prst="rect">
          <a:avLst/>
        </a:prstGeom>
      </dgm:spPr>
      <dgm:t>
        <a:bodyPr/>
        <a:lstStyle/>
        <a:p>
          <a:endParaRPr lang="es-ES"/>
        </a:p>
      </dgm:t>
    </dgm:pt>
    <dgm:pt modelId="{152426DB-23B7-45C2-8F63-130BBA8F8B04}" type="pres">
      <dgm:prSet presAssocID="{BF9D45E9-A0DE-48BA-8CC7-EBB3A73DA495}" presName="sibTrans" presStyleCnt="0"/>
      <dgm:spPr/>
    </dgm:pt>
    <dgm:pt modelId="{4CBD2F2D-3740-42BD-8950-9FD3834A1CE8}" type="pres">
      <dgm:prSet presAssocID="{A9FC3B44-C7BE-41C9-A683-5AE52671F74B}" presName="node" presStyleLbl="node1" presStyleIdx="11" presStyleCnt="21">
        <dgm:presLayoutVars>
          <dgm:bulletEnabled val="1"/>
        </dgm:presLayoutVars>
      </dgm:prSet>
      <dgm:spPr>
        <a:xfrm>
          <a:off x="7810282" y="1486021"/>
          <a:ext cx="1419846" cy="851907"/>
        </a:xfrm>
        <a:prstGeom prst="rect">
          <a:avLst/>
        </a:prstGeom>
      </dgm:spPr>
      <dgm:t>
        <a:bodyPr/>
        <a:lstStyle/>
        <a:p>
          <a:endParaRPr lang="es-ES"/>
        </a:p>
      </dgm:t>
    </dgm:pt>
    <dgm:pt modelId="{D56F9C8B-CA41-4A6F-BD28-9A0E7A86EEDE}" type="pres">
      <dgm:prSet presAssocID="{394BA00D-F6AF-4877-BAA5-360AB2D9EA79}" presName="sibTrans" presStyleCnt="0"/>
      <dgm:spPr/>
    </dgm:pt>
    <dgm:pt modelId="{2716A55A-B9D5-4855-B21C-0D445AE8EE4D}" type="pres">
      <dgm:prSet presAssocID="{38D7D43A-8F1B-4D7E-A0A1-3ABFFD60422D}" presName="node" presStyleLbl="node1" presStyleIdx="12" presStyleCnt="21" custLinFactNeighborX="2060" custLinFactNeighborY="2746">
        <dgm:presLayoutVars>
          <dgm:bulletEnabled val="1"/>
        </dgm:presLayoutVars>
      </dgm:prSet>
      <dgm:spPr>
        <a:xfrm>
          <a:off x="30375" y="2503307"/>
          <a:ext cx="1419846" cy="851907"/>
        </a:xfrm>
        <a:prstGeom prst="rect">
          <a:avLst/>
        </a:prstGeom>
      </dgm:spPr>
      <dgm:t>
        <a:bodyPr/>
        <a:lstStyle/>
        <a:p>
          <a:endParaRPr lang="es-ES"/>
        </a:p>
      </dgm:t>
    </dgm:pt>
    <dgm:pt modelId="{FBD5873A-E479-4051-A021-3DAF93114241}" type="pres">
      <dgm:prSet presAssocID="{B77F8970-41A1-4883-B7F6-B3BE06A1CE0A}" presName="sibTrans" presStyleCnt="0"/>
      <dgm:spPr/>
    </dgm:pt>
    <dgm:pt modelId="{03BF8448-2F8B-43A4-A24C-309A6E946FF6}" type="pres">
      <dgm:prSet presAssocID="{C3728D4B-A66D-417B-9F63-C0DB1443E333}" presName="node" presStyleLbl="node1" presStyleIdx="13" presStyleCnt="21">
        <dgm:presLayoutVars>
          <dgm:bulletEnabled val="1"/>
        </dgm:presLayoutVars>
      </dgm:prSet>
      <dgm:spPr>
        <a:xfrm>
          <a:off x="1562958" y="2479913"/>
          <a:ext cx="1419846" cy="851907"/>
        </a:xfrm>
        <a:prstGeom prst="rect">
          <a:avLst/>
        </a:prstGeom>
      </dgm:spPr>
      <dgm:t>
        <a:bodyPr/>
        <a:lstStyle/>
        <a:p>
          <a:endParaRPr lang="es-ES"/>
        </a:p>
      </dgm:t>
    </dgm:pt>
    <dgm:pt modelId="{02A712A1-C613-414C-AF0C-C0694ED59C06}" type="pres">
      <dgm:prSet presAssocID="{BB1D136A-E665-4889-98F7-CC0EE23EFDA8}" presName="sibTrans" presStyleCnt="0"/>
      <dgm:spPr/>
    </dgm:pt>
    <dgm:pt modelId="{77E033DF-458A-4202-9A90-C8FC60627DE1}" type="pres">
      <dgm:prSet presAssocID="{B9BAB2A4-352B-4E6E-8066-C47D36577E55}" presName="node" presStyleLbl="node1" presStyleIdx="14" presStyleCnt="21">
        <dgm:presLayoutVars>
          <dgm:bulletEnabled val="1"/>
        </dgm:presLayoutVars>
      </dgm:prSet>
      <dgm:spPr>
        <a:xfrm>
          <a:off x="3124789" y="2479913"/>
          <a:ext cx="1419846" cy="851907"/>
        </a:xfrm>
        <a:prstGeom prst="rect">
          <a:avLst/>
        </a:prstGeom>
      </dgm:spPr>
      <dgm:t>
        <a:bodyPr/>
        <a:lstStyle/>
        <a:p>
          <a:endParaRPr lang="es-ES"/>
        </a:p>
      </dgm:t>
    </dgm:pt>
    <dgm:pt modelId="{6998773A-411A-4E3D-BB7D-AEB128AE7F70}" type="pres">
      <dgm:prSet presAssocID="{578DEDF0-4413-4850-AB15-C5483B3DBB82}" presName="sibTrans" presStyleCnt="0"/>
      <dgm:spPr/>
    </dgm:pt>
    <dgm:pt modelId="{EC33D93D-F262-4899-B4ED-E7105DCB7837}" type="pres">
      <dgm:prSet presAssocID="{2AEE0759-2455-406F-AD42-2D33613B08AA}" presName="node" presStyleLbl="node1" presStyleIdx="15" presStyleCnt="21">
        <dgm:presLayoutVars>
          <dgm:bulletEnabled val="1"/>
        </dgm:presLayoutVars>
      </dgm:prSet>
      <dgm:spPr>
        <a:xfrm>
          <a:off x="4686620" y="2479913"/>
          <a:ext cx="1419846" cy="851907"/>
        </a:xfrm>
        <a:prstGeom prst="rect">
          <a:avLst/>
        </a:prstGeom>
      </dgm:spPr>
      <dgm:t>
        <a:bodyPr/>
        <a:lstStyle/>
        <a:p>
          <a:endParaRPr lang="es-ES"/>
        </a:p>
      </dgm:t>
    </dgm:pt>
    <dgm:pt modelId="{7D73AD40-6D48-4AE9-956E-F96C0E9FE89C}" type="pres">
      <dgm:prSet presAssocID="{6BC2135C-667C-4AA1-9FCF-451D6880DCEE}" presName="sibTrans" presStyleCnt="0"/>
      <dgm:spPr/>
    </dgm:pt>
    <dgm:pt modelId="{50516FDF-DCF7-40DD-844C-A8E5DFFDA5AC}" type="pres">
      <dgm:prSet presAssocID="{E2859654-020F-46D5-A6E9-25F3AA0ECD06}" presName="node" presStyleLbl="node1" presStyleIdx="16" presStyleCnt="21">
        <dgm:presLayoutVars>
          <dgm:bulletEnabled val="1"/>
        </dgm:presLayoutVars>
      </dgm:prSet>
      <dgm:spPr>
        <a:xfrm>
          <a:off x="6248451" y="2479913"/>
          <a:ext cx="1419846" cy="851907"/>
        </a:xfrm>
        <a:prstGeom prst="rect">
          <a:avLst/>
        </a:prstGeom>
      </dgm:spPr>
      <dgm:t>
        <a:bodyPr/>
        <a:lstStyle/>
        <a:p>
          <a:endParaRPr lang="es-ES"/>
        </a:p>
      </dgm:t>
    </dgm:pt>
    <dgm:pt modelId="{42F129DD-6675-423C-B9FA-3707DFD449D0}" type="pres">
      <dgm:prSet presAssocID="{F358933A-4A87-4F88-980C-842BC8BAD6ED}" presName="sibTrans" presStyleCnt="0"/>
      <dgm:spPr/>
    </dgm:pt>
    <dgm:pt modelId="{D3C8FC1A-F1E3-4AD7-B7E7-7BDF4CBFA769}" type="pres">
      <dgm:prSet presAssocID="{B9FD5F60-52B5-4CD0-A477-4DC658FD8755}" presName="node" presStyleLbl="node1" presStyleIdx="17" presStyleCnt="21">
        <dgm:presLayoutVars>
          <dgm:bulletEnabled val="1"/>
        </dgm:presLayoutVars>
      </dgm:prSet>
      <dgm:spPr>
        <a:xfrm>
          <a:off x="7810282" y="2479913"/>
          <a:ext cx="1419846" cy="851907"/>
        </a:xfrm>
        <a:prstGeom prst="rect">
          <a:avLst/>
        </a:prstGeom>
      </dgm:spPr>
      <dgm:t>
        <a:bodyPr/>
        <a:lstStyle/>
        <a:p>
          <a:endParaRPr lang="es-ES"/>
        </a:p>
      </dgm:t>
    </dgm:pt>
    <dgm:pt modelId="{6B10F973-BD9F-4A6D-ABCA-D3002AF51955}" type="pres">
      <dgm:prSet presAssocID="{AD4EC5DD-D231-42F5-ADAB-FAF80A09C288}" presName="sibTrans" presStyleCnt="0"/>
      <dgm:spPr/>
    </dgm:pt>
    <dgm:pt modelId="{B56C8BE7-B5E1-40AF-A3A8-106389B9A017}" type="pres">
      <dgm:prSet presAssocID="{F45C0665-65B5-4578-908E-A1A0A4840DDB}" presName="node" presStyleLbl="node1" presStyleIdx="18" presStyleCnt="21">
        <dgm:presLayoutVars>
          <dgm:bulletEnabled val="1"/>
        </dgm:presLayoutVars>
      </dgm:prSet>
      <dgm:spPr>
        <a:xfrm>
          <a:off x="2343873" y="3473806"/>
          <a:ext cx="1419846" cy="851907"/>
        </a:xfrm>
        <a:prstGeom prst="rect">
          <a:avLst/>
        </a:prstGeom>
      </dgm:spPr>
      <dgm:t>
        <a:bodyPr/>
        <a:lstStyle/>
        <a:p>
          <a:endParaRPr lang="es-ES"/>
        </a:p>
      </dgm:t>
    </dgm:pt>
    <dgm:pt modelId="{94161847-A450-4349-B08A-C177EBC5E8C9}" type="pres">
      <dgm:prSet presAssocID="{043437CA-67D7-4A2B-8DD1-A9AE8FA1ED12}" presName="sibTrans" presStyleCnt="0"/>
      <dgm:spPr/>
    </dgm:pt>
    <dgm:pt modelId="{DFB5A4CE-733D-4E52-A292-FBB2AD2412B0}" type="pres">
      <dgm:prSet presAssocID="{BCFD2107-59FB-4386-850D-CC3D35C44640}" presName="node" presStyleLbl="node1" presStyleIdx="19" presStyleCnt="21">
        <dgm:presLayoutVars>
          <dgm:bulletEnabled val="1"/>
        </dgm:presLayoutVars>
      </dgm:prSet>
      <dgm:spPr>
        <a:xfrm>
          <a:off x="3905704" y="3473806"/>
          <a:ext cx="1419846" cy="851907"/>
        </a:xfrm>
        <a:prstGeom prst="rect">
          <a:avLst/>
        </a:prstGeom>
      </dgm:spPr>
      <dgm:t>
        <a:bodyPr/>
        <a:lstStyle/>
        <a:p>
          <a:endParaRPr lang="es-ES"/>
        </a:p>
      </dgm:t>
    </dgm:pt>
    <dgm:pt modelId="{9301AC75-C79E-4388-AA10-C29396055E11}" type="pres">
      <dgm:prSet presAssocID="{C22CBD20-15A0-4911-A5DE-D6B8E0FA8E4A}" presName="sibTrans" presStyleCnt="0"/>
      <dgm:spPr/>
    </dgm:pt>
    <dgm:pt modelId="{683B9911-3209-4F87-8624-8C640095CBBA}" type="pres">
      <dgm:prSet presAssocID="{FCD345F3-F00E-4975-BEF3-E72EF236124D}" presName="node" presStyleLbl="node1" presStyleIdx="20" presStyleCnt="21">
        <dgm:presLayoutVars>
          <dgm:bulletEnabled val="1"/>
        </dgm:presLayoutVars>
      </dgm:prSet>
      <dgm:spPr>
        <a:xfrm>
          <a:off x="5467535" y="3473806"/>
          <a:ext cx="1419846" cy="851907"/>
        </a:xfrm>
        <a:prstGeom prst="rect">
          <a:avLst/>
        </a:prstGeom>
      </dgm:spPr>
      <dgm:t>
        <a:bodyPr/>
        <a:lstStyle/>
        <a:p>
          <a:endParaRPr lang="es-ES"/>
        </a:p>
      </dgm:t>
    </dgm:pt>
  </dgm:ptLst>
  <dgm:cxnLst>
    <dgm:cxn modelId="{6D6B7FFA-A53C-4B3A-B070-4C5007397B70}" srcId="{171215AA-03A4-4D46-A7FA-9E100EC139B2}" destId="{E2859654-020F-46D5-A6E9-25F3AA0ECD06}" srcOrd="16" destOrd="0" parTransId="{C9730881-0CAD-4AF3-B894-DF9F65C5578F}" sibTransId="{F358933A-4A87-4F88-980C-842BC8BAD6ED}"/>
    <dgm:cxn modelId="{8E9DB660-91E7-472F-828A-32E4FDCF2A9E}" type="presOf" srcId="{DBEB94EB-FA9F-4C4D-83A2-EDE6082BAACB}" destId="{2053FE69-7A59-46ED-94D5-68570152CE3D}" srcOrd="0" destOrd="0" presId="urn:microsoft.com/office/officeart/2005/8/layout/default"/>
    <dgm:cxn modelId="{853AC69D-6ADF-40BE-94E1-34C0DEBA3B27}" srcId="{171215AA-03A4-4D46-A7FA-9E100EC139B2}" destId="{72ABD8BA-C450-409F-8AD1-9E9F8DA7A53C}" srcOrd="1" destOrd="0" parTransId="{6876C3A4-DD2E-41D5-A0CB-2EA69CD06B0E}" sibTransId="{2F40051F-EFEF-430F-B0D0-DD233D465A25}"/>
    <dgm:cxn modelId="{327530C1-9D11-4884-A4D8-68294EF91C0C}" srcId="{171215AA-03A4-4D46-A7FA-9E100EC139B2}" destId="{BCFD2107-59FB-4386-850D-CC3D35C44640}" srcOrd="19" destOrd="0" parTransId="{F43DEE2C-D1B7-4783-9F79-AFA68FA65584}" sibTransId="{C22CBD20-15A0-4911-A5DE-D6B8E0FA8E4A}"/>
    <dgm:cxn modelId="{D0B22177-897B-478B-86CC-88CB5F07DA80}" srcId="{171215AA-03A4-4D46-A7FA-9E100EC139B2}" destId="{2AEE0759-2455-406F-AD42-2D33613B08AA}" srcOrd="15" destOrd="0" parTransId="{5FDAAC09-80BE-4DF2-AEB6-E1AD6E35EB47}" sibTransId="{6BC2135C-667C-4AA1-9FCF-451D6880DCEE}"/>
    <dgm:cxn modelId="{F3FE1F44-B9C6-4B3F-95DD-E3EA183DD8D6}" srcId="{171215AA-03A4-4D46-A7FA-9E100EC139B2}" destId="{417175DE-9DF7-44A4-9AE6-818739F5203E}" srcOrd="2" destOrd="0" parTransId="{B6BFD141-ECE8-43C2-92B4-F45A55C8F9CF}" sibTransId="{D23CF808-4BFE-46F9-9D10-22D75944B9C9}"/>
    <dgm:cxn modelId="{78AFF543-7D88-41AC-A0E1-4F8261E871C5}" srcId="{171215AA-03A4-4D46-A7FA-9E100EC139B2}" destId="{4721DF1E-4740-484B-8CF3-7B946CC2D072}" srcOrd="4" destOrd="0" parTransId="{AB4142F3-4E04-472B-B2AC-7E2AF4E827DE}" sibTransId="{1563DC6E-77DC-4542-90E5-2EF1C1BF9D87}"/>
    <dgm:cxn modelId="{C7C62542-286E-4A52-95FA-1778322515A1}" srcId="{171215AA-03A4-4D46-A7FA-9E100EC139B2}" destId="{77236062-A994-483E-830D-641E2F2B4AB2}" srcOrd="7" destOrd="0" parTransId="{40E80FE7-09B9-4B63-9FCE-6356C153041D}" sibTransId="{21B16955-0AC6-4D9C-AB3C-E7F8BE12A020}"/>
    <dgm:cxn modelId="{D3B8CEE8-F804-4FBF-BD74-EC332711AD17}" type="presOf" srcId="{A9FC3B44-C7BE-41C9-A683-5AE52671F74B}" destId="{4CBD2F2D-3740-42BD-8950-9FD3834A1CE8}" srcOrd="0" destOrd="0" presId="urn:microsoft.com/office/officeart/2005/8/layout/default"/>
    <dgm:cxn modelId="{91C658C3-F4F8-4A0B-BD7C-5CAA00BFBC50}" type="presOf" srcId="{38D7D43A-8F1B-4D7E-A0A1-3ABFFD60422D}" destId="{2716A55A-B9D5-4855-B21C-0D445AE8EE4D}" srcOrd="0" destOrd="0" presId="urn:microsoft.com/office/officeart/2005/8/layout/default"/>
    <dgm:cxn modelId="{54A0D1C9-7B4E-473D-ADBE-3340ED56FCAE}" type="presOf" srcId="{FD3D0B82-89CA-4FB5-A9DA-A2526F7F1646}" destId="{3329F756-0B85-447E-89AD-2659FD825ADA}" srcOrd="0" destOrd="0" presId="urn:microsoft.com/office/officeart/2005/8/layout/default"/>
    <dgm:cxn modelId="{57A5BA1D-B188-4736-A353-05B310B52B33}" type="presOf" srcId="{8F4C6572-3652-4D8B-8CEF-8B51E8EB4B33}" destId="{5D10F0CF-B4EC-4649-A5F3-3A580D6841CC}" srcOrd="0" destOrd="0" presId="urn:microsoft.com/office/officeart/2005/8/layout/default"/>
    <dgm:cxn modelId="{070393EE-633A-4985-AAE1-0CA6C968A537}" type="presOf" srcId="{E2859654-020F-46D5-A6E9-25F3AA0ECD06}" destId="{50516FDF-DCF7-40DD-844C-A8E5DFFDA5AC}" srcOrd="0" destOrd="0" presId="urn:microsoft.com/office/officeart/2005/8/layout/default"/>
    <dgm:cxn modelId="{D085A668-5A87-448C-A8AE-328D94EAD816}" type="presOf" srcId="{53F54ED8-A958-4260-B72E-5371E0DEE6E5}" destId="{F82DEEDC-225D-422E-8279-9B9D19B56C90}" srcOrd="0" destOrd="0" presId="urn:microsoft.com/office/officeart/2005/8/layout/default"/>
    <dgm:cxn modelId="{75BF016D-48D8-4A8B-BC52-71E4295A6138}" type="presOf" srcId="{2AEE0759-2455-406F-AD42-2D33613B08AA}" destId="{EC33D93D-F262-4899-B4ED-E7105DCB7837}" srcOrd="0" destOrd="0" presId="urn:microsoft.com/office/officeart/2005/8/layout/default"/>
    <dgm:cxn modelId="{CB7C5AF6-84C6-4E77-A733-487E18F639F7}" type="presOf" srcId="{417175DE-9DF7-44A4-9AE6-818739F5203E}" destId="{7B4ECFC4-BE5A-45F9-8906-0D86DEDCB228}" srcOrd="0" destOrd="0" presId="urn:microsoft.com/office/officeart/2005/8/layout/default"/>
    <dgm:cxn modelId="{A98F83D2-B419-4481-B85A-44803E6ECAE9}" type="presOf" srcId="{4721DF1E-4740-484B-8CF3-7B946CC2D072}" destId="{4977647E-5167-4D2C-82D5-E68A8E74CA2C}" srcOrd="0" destOrd="0" presId="urn:microsoft.com/office/officeart/2005/8/layout/default"/>
    <dgm:cxn modelId="{DE6DB0DB-12F9-4A44-BA53-ACBAC724B1B6}" type="presOf" srcId="{72ABD8BA-C450-409F-8AD1-9E9F8DA7A53C}" destId="{9CF9A2C1-4E79-42CB-B939-B179143146E0}" srcOrd="0" destOrd="0" presId="urn:microsoft.com/office/officeart/2005/8/layout/default"/>
    <dgm:cxn modelId="{FCA4A522-2416-4DC7-BE8B-63FB5AD8230A}" srcId="{171215AA-03A4-4D46-A7FA-9E100EC139B2}" destId="{B9FD5F60-52B5-4CD0-A477-4DC658FD8755}" srcOrd="17" destOrd="0" parTransId="{6695A542-1003-455A-AC7F-D2AB1C9CCD19}" sibTransId="{AD4EC5DD-D231-42F5-ADAB-FAF80A09C288}"/>
    <dgm:cxn modelId="{A2016B23-91B2-4D51-B16B-6907B9DC7C65}" srcId="{171215AA-03A4-4D46-A7FA-9E100EC139B2}" destId="{53F54ED8-A958-4260-B72E-5371E0DEE6E5}" srcOrd="0" destOrd="0" parTransId="{4CA5188D-59FE-4D0D-8164-415B99CF191D}" sibTransId="{402638AE-6E6B-430E-ACAA-8011E20A1FF0}"/>
    <dgm:cxn modelId="{881EAE43-34BA-473B-AD7A-5666B3FD0952}" srcId="{171215AA-03A4-4D46-A7FA-9E100EC139B2}" destId="{FCD345F3-F00E-4975-BEF3-E72EF236124D}" srcOrd="20" destOrd="0" parTransId="{17EEBA29-90DC-4607-A406-E448BF9486F0}" sibTransId="{215FA3CD-CB60-41D3-928D-B78D089B47EF}"/>
    <dgm:cxn modelId="{4DD8041C-E53A-47CC-A727-49D9CEE94AB6}" srcId="{171215AA-03A4-4D46-A7FA-9E100EC139B2}" destId="{FD3D0B82-89CA-4FB5-A9DA-A2526F7F1646}" srcOrd="10" destOrd="0" parTransId="{B571DB69-D9BA-460A-8C4B-6075C8740352}" sibTransId="{BF9D45E9-A0DE-48BA-8CC7-EBB3A73DA495}"/>
    <dgm:cxn modelId="{DEE4B5FA-B1DD-43AD-A812-38523F29405E}" type="presOf" srcId="{C3728D4B-A66D-417B-9F63-C0DB1443E333}" destId="{03BF8448-2F8B-43A4-A24C-309A6E946FF6}" srcOrd="0" destOrd="0" presId="urn:microsoft.com/office/officeart/2005/8/layout/default"/>
    <dgm:cxn modelId="{B9FCF769-9A35-4F91-9D2C-197A46A6E5EC}" srcId="{171215AA-03A4-4D46-A7FA-9E100EC139B2}" destId="{DBEB94EB-FA9F-4C4D-83A2-EDE6082BAACB}" srcOrd="8" destOrd="0" parTransId="{713DBD17-DF5A-4673-821E-B33EEE831619}" sibTransId="{63941629-B9B8-4A53-BA61-FE716EECD403}"/>
    <dgm:cxn modelId="{253F42BA-6CDC-4749-8457-FA804F560B61}" type="presOf" srcId="{77236062-A994-483E-830D-641E2F2B4AB2}" destId="{635AF7F1-5D4B-4A91-9662-B46D07F13641}" srcOrd="0" destOrd="0" presId="urn:microsoft.com/office/officeart/2005/8/layout/default"/>
    <dgm:cxn modelId="{7F3B63BF-C157-43A8-AFFB-2957A45B5C95}" srcId="{171215AA-03A4-4D46-A7FA-9E100EC139B2}" destId="{C3728D4B-A66D-417B-9F63-C0DB1443E333}" srcOrd="13" destOrd="0" parTransId="{0E38E387-89B6-4CF3-A06C-387A0D9D3F69}" sibTransId="{BB1D136A-E665-4889-98F7-CC0EE23EFDA8}"/>
    <dgm:cxn modelId="{2AEB2B82-CEBE-4CA9-AF35-767171578A2D}" srcId="{171215AA-03A4-4D46-A7FA-9E100EC139B2}" destId="{B9BAB2A4-352B-4E6E-8066-C47D36577E55}" srcOrd="14" destOrd="0" parTransId="{4032FA47-7F6B-4608-96F7-7EEE5B10E110}" sibTransId="{578DEDF0-4413-4850-AB15-C5483B3DBB82}"/>
    <dgm:cxn modelId="{4A0B0FD1-D8E8-43A8-8C7C-2F0B54D7D068}" type="presOf" srcId="{E42BC03C-A566-416C-B69C-180BE2784493}" destId="{BB1D5E37-2CBE-473F-9794-66B0275A5727}" srcOrd="0" destOrd="0" presId="urn:microsoft.com/office/officeart/2005/8/layout/default"/>
    <dgm:cxn modelId="{60969552-5A96-4D33-8DC7-2EDBF7E26828}" type="presOf" srcId="{BCFD2107-59FB-4386-850D-CC3D35C44640}" destId="{DFB5A4CE-733D-4E52-A292-FBB2AD2412B0}" srcOrd="0" destOrd="0" presId="urn:microsoft.com/office/officeart/2005/8/layout/default"/>
    <dgm:cxn modelId="{E16D2B22-A401-407A-A9AA-26DE53EA3BE1}" srcId="{171215AA-03A4-4D46-A7FA-9E100EC139B2}" destId="{E42BC03C-A566-416C-B69C-180BE2784493}" srcOrd="9" destOrd="0" parTransId="{3B18EA57-06A1-475B-9FEF-5F9CF16F2887}" sibTransId="{14ADEE9D-E0A0-4883-A726-6E2C83C236DD}"/>
    <dgm:cxn modelId="{C68EE456-AF31-4029-A59E-EB58355C9F0C}" type="presOf" srcId="{F45C0665-65B5-4578-908E-A1A0A4840DDB}" destId="{B56C8BE7-B5E1-40AF-A3A8-106389B9A017}" srcOrd="0" destOrd="0" presId="urn:microsoft.com/office/officeart/2005/8/layout/default"/>
    <dgm:cxn modelId="{A00D46E9-9104-4B1D-AC42-42F0E71C5FA0}" type="presOf" srcId="{3ACA9430-5A9C-40A4-9D4D-5360D29E5DFA}" destId="{3AAC5F83-FF96-44C9-AD51-DDA4FBB658E6}" srcOrd="0" destOrd="0" presId="urn:microsoft.com/office/officeart/2005/8/layout/default"/>
    <dgm:cxn modelId="{F7BE73BA-7CE4-4242-A91B-6317D9B3B9FB}" srcId="{171215AA-03A4-4D46-A7FA-9E100EC139B2}" destId="{8F4C6572-3652-4D8B-8CEF-8B51E8EB4B33}" srcOrd="5" destOrd="0" parTransId="{89A989FF-98AB-4AE8-BDD8-8AA8746F9031}" sibTransId="{4DD45FCE-43AE-4D32-A4FD-C023C0AC9635}"/>
    <dgm:cxn modelId="{CF7605FD-74D1-40CC-BE4F-11A72DBC5978}" type="presOf" srcId="{B9FD5F60-52B5-4CD0-A477-4DC658FD8755}" destId="{D3C8FC1A-F1E3-4AD7-B7E7-7BDF4CBFA769}" srcOrd="0" destOrd="0" presId="urn:microsoft.com/office/officeart/2005/8/layout/default"/>
    <dgm:cxn modelId="{3D99EE65-7896-4FB8-8B5A-92C24D309D40}" type="presOf" srcId="{171215AA-03A4-4D46-A7FA-9E100EC139B2}" destId="{48408BE7-711A-4606-9D30-C99ABD81AF51}" srcOrd="0" destOrd="0" presId="urn:microsoft.com/office/officeart/2005/8/layout/default"/>
    <dgm:cxn modelId="{44B69AD1-9076-49D4-93B5-7E4C14FA5355}" type="presOf" srcId="{B9BAB2A4-352B-4E6E-8066-C47D36577E55}" destId="{77E033DF-458A-4202-9A90-C8FC60627DE1}" srcOrd="0" destOrd="0" presId="urn:microsoft.com/office/officeart/2005/8/layout/default"/>
    <dgm:cxn modelId="{040265A8-FF23-4F93-8443-103820D348AF}" type="presOf" srcId="{17DC6C7D-D21C-4FCC-9473-C1EE9BE1EAF3}" destId="{7BC9D0A9-C98C-4539-8E04-9E58A5796D29}" srcOrd="0" destOrd="0" presId="urn:microsoft.com/office/officeart/2005/8/layout/default"/>
    <dgm:cxn modelId="{0357C1A9-85A0-42BD-947E-A3E9C4A92508}" srcId="{171215AA-03A4-4D46-A7FA-9E100EC139B2}" destId="{3ACA9430-5A9C-40A4-9D4D-5360D29E5DFA}" srcOrd="6" destOrd="0" parTransId="{2FE5AE0E-247F-4846-9C4D-368C068C1DE4}" sibTransId="{87640BA3-142D-44AA-8BCB-DFFC7683AA05}"/>
    <dgm:cxn modelId="{AFC8D78D-F034-4175-9212-CC2913045F10}" type="presOf" srcId="{FCD345F3-F00E-4975-BEF3-E72EF236124D}" destId="{683B9911-3209-4F87-8624-8C640095CBBA}" srcOrd="0" destOrd="0" presId="urn:microsoft.com/office/officeart/2005/8/layout/default"/>
    <dgm:cxn modelId="{0EF19677-9C5C-49BB-8034-4193B75FD3CC}" srcId="{171215AA-03A4-4D46-A7FA-9E100EC139B2}" destId="{38D7D43A-8F1B-4D7E-A0A1-3ABFFD60422D}" srcOrd="12" destOrd="0" parTransId="{6AA1C529-2308-4655-89EA-5357442BD1EE}" sibTransId="{B77F8970-41A1-4883-B7F6-B3BE06A1CE0A}"/>
    <dgm:cxn modelId="{886E7C58-CE92-4C16-82BD-DF72823C592B}" srcId="{171215AA-03A4-4D46-A7FA-9E100EC139B2}" destId="{17DC6C7D-D21C-4FCC-9473-C1EE9BE1EAF3}" srcOrd="3" destOrd="0" parTransId="{A23978F0-E0C3-441E-A5AA-5289D5575EC6}" sibTransId="{758FD97A-8E4F-4413-A0C7-C53BE0463946}"/>
    <dgm:cxn modelId="{F89F0B91-1964-481C-A02A-8FEC1C94D91C}" srcId="{171215AA-03A4-4D46-A7FA-9E100EC139B2}" destId="{F45C0665-65B5-4578-908E-A1A0A4840DDB}" srcOrd="18" destOrd="0" parTransId="{95E8EB99-6D97-4B94-98E1-87F5B21E1AC3}" sibTransId="{043437CA-67D7-4A2B-8DD1-A9AE8FA1ED12}"/>
    <dgm:cxn modelId="{C21E84C1-0AF0-4BAA-85A5-F34193BC3230}" srcId="{171215AA-03A4-4D46-A7FA-9E100EC139B2}" destId="{A9FC3B44-C7BE-41C9-A683-5AE52671F74B}" srcOrd="11" destOrd="0" parTransId="{57B8DFD7-2FD5-43C2-8079-262398E19A54}" sibTransId="{394BA00D-F6AF-4877-BAA5-360AB2D9EA79}"/>
    <dgm:cxn modelId="{F34823B8-8A08-47ED-A0E1-3C9030B4B5D5}" type="presParOf" srcId="{48408BE7-711A-4606-9D30-C99ABD81AF51}" destId="{F82DEEDC-225D-422E-8279-9B9D19B56C90}" srcOrd="0" destOrd="0" presId="urn:microsoft.com/office/officeart/2005/8/layout/default"/>
    <dgm:cxn modelId="{EBDEF77B-FCCC-4E3B-9C66-8C159C7DA7B3}" type="presParOf" srcId="{48408BE7-711A-4606-9D30-C99ABD81AF51}" destId="{35919C44-970F-48E9-83FE-A1D8747DA1BC}" srcOrd="1" destOrd="0" presId="urn:microsoft.com/office/officeart/2005/8/layout/default"/>
    <dgm:cxn modelId="{76D6B9A7-A365-4D7F-8363-CFD76AAAF400}" type="presParOf" srcId="{48408BE7-711A-4606-9D30-C99ABD81AF51}" destId="{9CF9A2C1-4E79-42CB-B939-B179143146E0}" srcOrd="2" destOrd="0" presId="urn:microsoft.com/office/officeart/2005/8/layout/default"/>
    <dgm:cxn modelId="{D7A3FC22-176D-48FD-A32A-3ADCFCEB0370}" type="presParOf" srcId="{48408BE7-711A-4606-9D30-C99ABD81AF51}" destId="{C72BB334-6488-459A-8FF8-DF1BD8EEC3EA}" srcOrd="3" destOrd="0" presId="urn:microsoft.com/office/officeart/2005/8/layout/default"/>
    <dgm:cxn modelId="{00468D7A-214B-4945-A7EB-2155D97CC254}" type="presParOf" srcId="{48408BE7-711A-4606-9D30-C99ABD81AF51}" destId="{7B4ECFC4-BE5A-45F9-8906-0D86DEDCB228}" srcOrd="4" destOrd="0" presId="urn:microsoft.com/office/officeart/2005/8/layout/default"/>
    <dgm:cxn modelId="{8456EEED-38FE-4D61-A744-A5A069B31E89}" type="presParOf" srcId="{48408BE7-711A-4606-9D30-C99ABD81AF51}" destId="{B5568DAA-BF9B-4F9B-9BD4-4D0D75AAF19A}" srcOrd="5" destOrd="0" presId="urn:microsoft.com/office/officeart/2005/8/layout/default"/>
    <dgm:cxn modelId="{0351A9DE-07A8-4945-BECC-CA24CD5A6BA9}" type="presParOf" srcId="{48408BE7-711A-4606-9D30-C99ABD81AF51}" destId="{7BC9D0A9-C98C-4539-8E04-9E58A5796D29}" srcOrd="6" destOrd="0" presId="urn:microsoft.com/office/officeart/2005/8/layout/default"/>
    <dgm:cxn modelId="{DD406366-5DA7-429C-B935-A8C3C9689028}" type="presParOf" srcId="{48408BE7-711A-4606-9D30-C99ABD81AF51}" destId="{34E666B6-3753-4DBC-A82E-6DF688E85B7D}" srcOrd="7" destOrd="0" presId="urn:microsoft.com/office/officeart/2005/8/layout/default"/>
    <dgm:cxn modelId="{B4FB88D7-4B2E-4262-9B95-0AFBE12074E9}" type="presParOf" srcId="{48408BE7-711A-4606-9D30-C99ABD81AF51}" destId="{4977647E-5167-4D2C-82D5-E68A8E74CA2C}" srcOrd="8" destOrd="0" presId="urn:microsoft.com/office/officeart/2005/8/layout/default"/>
    <dgm:cxn modelId="{660A9EF0-6AD6-4AC0-A00F-6EDC258FE60A}" type="presParOf" srcId="{48408BE7-711A-4606-9D30-C99ABD81AF51}" destId="{E2869679-8044-4E97-B387-006DA7B1CD26}" srcOrd="9" destOrd="0" presId="urn:microsoft.com/office/officeart/2005/8/layout/default"/>
    <dgm:cxn modelId="{1315C74F-626C-4C22-BFC2-8C2D9FF7EB78}" type="presParOf" srcId="{48408BE7-711A-4606-9D30-C99ABD81AF51}" destId="{5D10F0CF-B4EC-4649-A5F3-3A580D6841CC}" srcOrd="10" destOrd="0" presId="urn:microsoft.com/office/officeart/2005/8/layout/default"/>
    <dgm:cxn modelId="{608A785C-8E0A-42CD-9CDE-AB1448BE3AA8}" type="presParOf" srcId="{48408BE7-711A-4606-9D30-C99ABD81AF51}" destId="{40F642C6-403F-483D-A239-94F418F7D7F7}" srcOrd="11" destOrd="0" presId="urn:microsoft.com/office/officeart/2005/8/layout/default"/>
    <dgm:cxn modelId="{AA9B660A-787A-48A8-A946-AC144D73346E}" type="presParOf" srcId="{48408BE7-711A-4606-9D30-C99ABD81AF51}" destId="{3AAC5F83-FF96-44C9-AD51-DDA4FBB658E6}" srcOrd="12" destOrd="0" presId="urn:microsoft.com/office/officeart/2005/8/layout/default"/>
    <dgm:cxn modelId="{2A7EB1D0-BD03-479A-977B-6857A1571CA5}" type="presParOf" srcId="{48408BE7-711A-4606-9D30-C99ABD81AF51}" destId="{10493A5F-D529-4566-9715-AAB873D2814C}" srcOrd="13" destOrd="0" presId="urn:microsoft.com/office/officeart/2005/8/layout/default"/>
    <dgm:cxn modelId="{4F1C01F8-067C-4483-85CB-5B6D6762350D}" type="presParOf" srcId="{48408BE7-711A-4606-9D30-C99ABD81AF51}" destId="{635AF7F1-5D4B-4A91-9662-B46D07F13641}" srcOrd="14" destOrd="0" presId="urn:microsoft.com/office/officeart/2005/8/layout/default"/>
    <dgm:cxn modelId="{18773A4A-E676-45D3-A3F1-727E8A00494B}" type="presParOf" srcId="{48408BE7-711A-4606-9D30-C99ABD81AF51}" destId="{F99A3C77-A0FA-4E00-9B60-EB525AFD82DD}" srcOrd="15" destOrd="0" presId="urn:microsoft.com/office/officeart/2005/8/layout/default"/>
    <dgm:cxn modelId="{A4AD8721-CB48-492F-8411-32303BA896AC}" type="presParOf" srcId="{48408BE7-711A-4606-9D30-C99ABD81AF51}" destId="{2053FE69-7A59-46ED-94D5-68570152CE3D}" srcOrd="16" destOrd="0" presId="urn:microsoft.com/office/officeart/2005/8/layout/default"/>
    <dgm:cxn modelId="{494C93B8-349D-48E2-A35C-E0426E05E5FC}" type="presParOf" srcId="{48408BE7-711A-4606-9D30-C99ABD81AF51}" destId="{69418CE0-DC79-4289-BA08-36CA03977857}" srcOrd="17" destOrd="0" presId="urn:microsoft.com/office/officeart/2005/8/layout/default"/>
    <dgm:cxn modelId="{0F1B32CE-40C8-4715-A690-66A0EFFE21C9}" type="presParOf" srcId="{48408BE7-711A-4606-9D30-C99ABD81AF51}" destId="{BB1D5E37-2CBE-473F-9794-66B0275A5727}" srcOrd="18" destOrd="0" presId="urn:microsoft.com/office/officeart/2005/8/layout/default"/>
    <dgm:cxn modelId="{BA18F892-2D5E-4600-98FE-C7BE53D378DE}" type="presParOf" srcId="{48408BE7-711A-4606-9D30-C99ABD81AF51}" destId="{3C38AACF-36CA-436E-BD61-79FF202AD122}" srcOrd="19" destOrd="0" presId="urn:microsoft.com/office/officeart/2005/8/layout/default"/>
    <dgm:cxn modelId="{3FDD2B4B-A536-459A-812D-6A2A39EDF0BE}" type="presParOf" srcId="{48408BE7-711A-4606-9D30-C99ABD81AF51}" destId="{3329F756-0B85-447E-89AD-2659FD825ADA}" srcOrd="20" destOrd="0" presId="urn:microsoft.com/office/officeart/2005/8/layout/default"/>
    <dgm:cxn modelId="{28903D4B-1BE9-4ABB-9B19-290D9E6A22EF}" type="presParOf" srcId="{48408BE7-711A-4606-9D30-C99ABD81AF51}" destId="{152426DB-23B7-45C2-8F63-130BBA8F8B04}" srcOrd="21" destOrd="0" presId="urn:microsoft.com/office/officeart/2005/8/layout/default"/>
    <dgm:cxn modelId="{57C285C2-2C9C-464A-BF89-AB674A5E6585}" type="presParOf" srcId="{48408BE7-711A-4606-9D30-C99ABD81AF51}" destId="{4CBD2F2D-3740-42BD-8950-9FD3834A1CE8}" srcOrd="22" destOrd="0" presId="urn:microsoft.com/office/officeart/2005/8/layout/default"/>
    <dgm:cxn modelId="{2D508C40-2D7E-414A-AB2D-44527CAB9097}" type="presParOf" srcId="{48408BE7-711A-4606-9D30-C99ABD81AF51}" destId="{D56F9C8B-CA41-4A6F-BD28-9A0E7A86EEDE}" srcOrd="23" destOrd="0" presId="urn:microsoft.com/office/officeart/2005/8/layout/default"/>
    <dgm:cxn modelId="{8100ED85-E19D-48DC-85C8-5B86CA72127C}" type="presParOf" srcId="{48408BE7-711A-4606-9D30-C99ABD81AF51}" destId="{2716A55A-B9D5-4855-B21C-0D445AE8EE4D}" srcOrd="24" destOrd="0" presId="urn:microsoft.com/office/officeart/2005/8/layout/default"/>
    <dgm:cxn modelId="{144726CD-7504-49B5-A46B-D5985CE828F0}" type="presParOf" srcId="{48408BE7-711A-4606-9D30-C99ABD81AF51}" destId="{FBD5873A-E479-4051-A021-3DAF93114241}" srcOrd="25" destOrd="0" presId="urn:microsoft.com/office/officeart/2005/8/layout/default"/>
    <dgm:cxn modelId="{06CEACC2-59E1-4313-AED0-2F2E6B2AC65D}" type="presParOf" srcId="{48408BE7-711A-4606-9D30-C99ABD81AF51}" destId="{03BF8448-2F8B-43A4-A24C-309A6E946FF6}" srcOrd="26" destOrd="0" presId="urn:microsoft.com/office/officeart/2005/8/layout/default"/>
    <dgm:cxn modelId="{61A50C1D-62D2-430D-9120-BAFDDA98776A}" type="presParOf" srcId="{48408BE7-711A-4606-9D30-C99ABD81AF51}" destId="{02A712A1-C613-414C-AF0C-C0694ED59C06}" srcOrd="27" destOrd="0" presId="urn:microsoft.com/office/officeart/2005/8/layout/default"/>
    <dgm:cxn modelId="{299305A8-A3C2-4A9F-9B27-41903AE1965E}" type="presParOf" srcId="{48408BE7-711A-4606-9D30-C99ABD81AF51}" destId="{77E033DF-458A-4202-9A90-C8FC60627DE1}" srcOrd="28" destOrd="0" presId="urn:microsoft.com/office/officeart/2005/8/layout/default"/>
    <dgm:cxn modelId="{375AE0BA-349E-4A01-AADE-21E5744DF761}" type="presParOf" srcId="{48408BE7-711A-4606-9D30-C99ABD81AF51}" destId="{6998773A-411A-4E3D-BB7D-AEB128AE7F70}" srcOrd="29" destOrd="0" presId="urn:microsoft.com/office/officeart/2005/8/layout/default"/>
    <dgm:cxn modelId="{E52BD1D1-C8C3-4835-8454-8E370EB1FFC4}" type="presParOf" srcId="{48408BE7-711A-4606-9D30-C99ABD81AF51}" destId="{EC33D93D-F262-4899-B4ED-E7105DCB7837}" srcOrd="30" destOrd="0" presId="urn:microsoft.com/office/officeart/2005/8/layout/default"/>
    <dgm:cxn modelId="{A5C52C90-83DE-4C4B-BEDD-256E9F34CAEF}" type="presParOf" srcId="{48408BE7-711A-4606-9D30-C99ABD81AF51}" destId="{7D73AD40-6D48-4AE9-956E-F96C0E9FE89C}" srcOrd="31" destOrd="0" presId="urn:microsoft.com/office/officeart/2005/8/layout/default"/>
    <dgm:cxn modelId="{A016C9D1-D071-45B6-85B7-D0A7E8F9FBB7}" type="presParOf" srcId="{48408BE7-711A-4606-9D30-C99ABD81AF51}" destId="{50516FDF-DCF7-40DD-844C-A8E5DFFDA5AC}" srcOrd="32" destOrd="0" presId="urn:microsoft.com/office/officeart/2005/8/layout/default"/>
    <dgm:cxn modelId="{8A72262A-B5FA-4472-85C0-2D9671708D08}" type="presParOf" srcId="{48408BE7-711A-4606-9D30-C99ABD81AF51}" destId="{42F129DD-6675-423C-B9FA-3707DFD449D0}" srcOrd="33" destOrd="0" presId="urn:microsoft.com/office/officeart/2005/8/layout/default"/>
    <dgm:cxn modelId="{55473E00-1709-4E4A-BA5F-440B31396A9B}" type="presParOf" srcId="{48408BE7-711A-4606-9D30-C99ABD81AF51}" destId="{D3C8FC1A-F1E3-4AD7-B7E7-7BDF4CBFA769}" srcOrd="34" destOrd="0" presId="urn:microsoft.com/office/officeart/2005/8/layout/default"/>
    <dgm:cxn modelId="{4E6518C1-538D-4EEF-B99D-5FBBF3AF259B}" type="presParOf" srcId="{48408BE7-711A-4606-9D30-C99ABD81AF51}" destId="{6B10F973-BD9F-4A6D-ABCA-D3002AF51955}" srcOrd="35" destOrd="0" presId="urn:microsoft.com/office/officeart/2005/8/layout/default"/>
    <dgm:cxn modelId="{E970163C-81B3-4D2E-85F0-60EAF619891B}" type="presParOf" srcId="{48408BE7-711A-4606-9D30-C99ABD81AF51}" destId="{B56C8BE7-B5E1-40AF-A3A8-106389B9A017}" srcOrd="36" destOrd="0" presId="urn:microsoft.com/office/officeart/2005/8/layout/default"/>
    <dgm:cxn modelId="{10119729-0066-43A0-8CC9-3C52B305CFCC}" type="presParOf" srcId="{48408BE7-711A-4606-9D30-C99ABD81AF51}" destId="{94161847-A450-4349-B08A-C177EBC5E8C9}" srcOrd="37" destOrd="0" presId="urn:microsoft.com/office/officeart/2005/8/layout/default"/>
    <dgm:cxn modelId="{BB42E3FF-58B8-45CC-B578-8AF247B44D5F}" type="presParOf" srcId="{48408BE7-711A-4606-9D30-C99ABD81AF51}" destId="{DFB5A4CE-733D-4E52-A292-FBB2AD2412B0}" srcOrd="38" destOrd="0" presId="urn:microsoft.com/office/officeart/2005/8/layout/default"/>
    <dgm:cxn modelId="{4C221E5D-3ED7-4498-BAAE-137FEC385AC3}" type="presParOf" srcId="{48408BE7-711A-4606-9D30-C99ABD81AF51}" destId="{9301AC75-C79E-4388-AA10-C29396055E11}" srcOrd="39" destOrd="0" presId="urn:microsoft.com/office/officeart/2005/8/layout/default"/>
    <dgm:cxn modelId="{FCACCAEF-7901-4E5B-A4C7-D49EBC56DE05}" type="presParOf" srcId="{48408BE7-711A-4606-9D30-C99ABD81AF51}" destId="{683B9911-3209-4F87-8624-8C640095CBBA}" srcOrd="4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A120CE-41D9-445C-9143-53DF24D7D99B}" type="doc">
      <dgm:prSet loTypeId="urn:microsoft.com/office/officeart/2005/8/layout/vList3" loCatId="list" qsTypeId="urn:microsoft.com/office/officeart/2005/8/quickstyle/simple1" qsCatId="simple" csTypeId="urn:microsoft.com/office/officeart/2005/8/colors/accent0_1" csCatId="mainScheme" phldr="1"/>
      <dgm:spPr/>
    </dgm:pt>
    <dgm:pt modelId="{F0AFE46F-DAC1-44B6-A4AA-CB8E58A0EEE6}">
      <dgm:prSet phldrT="[Texto]" custT="1"/>
      <dgm:spPr/>
      <dgm:t>
        <a:bodyPr/>
        <a:lstStyle/>
        <a:p>
          <a:pPr>
            <a:tabLst>
              <a:tab pos="2335213" algn="l"/>
            </a:tabLst>
          </a:pPr>
          <a:r>
            <a:rPr lang="es-PE" sz="1600" b="1" dirty="0">
              <a:latin typeface="+mn-lt"/>
              <a:cs typeface="Arial" panose="020B0604020202020204" pitchFamily="34" charset="0"/>
            </a:rPr>
            <a:t>Protocolo Base de Actuación Conjunta </a:t>
          </a:r>
        </a:p>
        <a:p>
          <a:pPr>
            <a:tabLst>
              <a:tab pos="2335213" algn="l"/>
            </a:tabLst>
          </a:pPr>
          <a:r>
            <a:rPr lang="es-PE" sz="1600" b="1" dirty="0">
              <a:latin typeface="+mn-lt"/>
              <a:cs typeface="Arial" panose="020B0604020202020204" pitchFamily="34" charset="0"/>
            </a:rPr>
            <a:t>(D.S. N° 012-2019-MIMP)</a:t>
          </a:r>
        </a:p>
      </dgm:t>
    </dgm:pt>
    <dgm:pt modelId="{DB623BF9-7010-4B73-BC61-502BABB4C80B}" type="parTrans" cxnId="{B9075FCE-8E31-41E7-94F6-8A4F7539F483}">
      <dgm:prSet/>
      <dgm:spPr/>
      <dgm:t>
        <a:bodyPr/>
        <a:lstStyle/>
        <a:p>
          <a:endParaRPr lang="es-PE" sz="1500" b="1">
            <a:latin typeface="Arial" panose="020B0604020202020204" pitchFamily="34" charset="0"/>
            <a:cs typeface="Arial" panose="020B0604020202020204" pitchFamily="34" charset="0"/>
          </a:endParaRPr>
        </a:p>
      </dgm:t>
    </dgm:pt>
    <dgm:pt modelId="{3B159EEC-BA3D-4BBD-8C0F-0F764CE6CD6D}" type="sibTrans" cxnId="{B9075FCE-8E31-41E7-94F6-8A4F7539F483}">
      <dgm:prSet/>
      <dgm:spPr/>
      <dgm:t>
        <a:bodyPr/>
        <a:lstStyle/>
        <a:p>
          <a:endParaRPr lang="es-PE" sz="1500" b="1">
            <a:latin typeface="Arial" panose="020B0604020202020204" pitchFamily="34" charset="0"/>
            <a:cs typeface="Arial" panose="020B0604020202020204" pitchFamily="34" charset="0"/>
          </a:endParaRPr>
        </a:p>
      </dgm:t>
    </dgm:pt>
    <dgm:pt modelId="{86A863F7-2537-4730-A383-1754437AE867}">
      <dgm:prSet phldrT="[Texto]" custT="1"/>
      <dgm:spPr/>
      <dgm:t>
        <a:bodyPr/>
        <a:lstStyle/>
        <a:p>
          <a:r>
            <a:rPr lang="es-PE" sz="1400" b="1" dirty="0">
              <a:latin typeface="+mn-lt"/>
              <a:cs typeface="Arial" panose="020B0604020202020204" pitchFamily="34" charset="0"/>
            </a:rPr>
            <a:t>Registro Único de Víctimas y Personas Agresoras</a:t>
          </a:r>
        </a:p>
        <a:p>
          <a:r>
            <a:rPr lang="es-MX" sz="1400" b="1" dirty="0">
              <a:latin typeface="+mn-lt"/>
              <a:cs typeface="Arial" panose="020B0604020202020204" pitchFamily="34" charset="0"/>
            </a:rPr>
            <a:t>Resolución de la Fiscalía de la Nación n°. 002420-2018-MP-FN</a:t>
          </a:r>
          <a:endParaRPr lang="es-PE" sz="1400" b="1" dirty="0">
            <a:latin typeface="+mn-lt"/>
            <a:cs typeface="Arial" panose="020B0604020202020204" pitchFamily="34" charset="0"/>
          </a:endParaRPr>
        </a:p>
      </dgm:t>
    </dgm:pt>
    <dgm:pt modelId="{87E4FA65-F2D0-4CD0-98B4-091404CE06FF}" type="parTrans" cxnId="{3026B55F-21EC-4844-8D44-E6DEBB3DFEB1}">
      <dgm:prSet/>
      <dgm:spPr/>
      <dgm:t>
        <a:bodyPr/>
        <a:lstStyle/>
        <a:p>
          <a:endParaRPr lang="es-PE" sz="1500" b="1">
            <a:latin typeface="Arial" panose="020B0604020202020204" pitchFamily="34" charset="0"/>
            <a:cs typeface="Arial" panose="020B0604020202020204" pitchFamily="34" charset="0"/>
          </a:endParaRPr>
        </a:p>
      </dgm:t>
    </dgm:pt>
    <dgm:pt modelId="{A3C03987-1F6A-439C-BBC0-160A55877E31}" type="sibTrans" cxnId="{3026B55F-21EC-4844-8D44-E6DEBB3DFEB1}">
      <dgm:prSet/>
      <dgm:spPr/>
      <dgm:t>
        <a:bodyPr/>
        <a:lstStyle/>
        <a:p>
          <a:endParaRPr lang="es-PE" sz="1500" b="1">
            <a:latin typeface="Arial" panose="020B0604020202020204" pitchFamily="34" charset="0"/>
            <a:cs typeface="Arial" panose="020B0604020202020204" pitchFamily="34" charset="0"/>
          </a:endParaRPr>
        </a:p>
      </dgm:t>
    </dgm:pt>
    <dgm:pt modelId="{166782F4-4686-4253-85F2-579AC1B8935C}">
      <dgm:prSet custT="1"/>
      <dgm:spPr>
        <a:solidFill>
          <a:schemeClr val="bg1"/>
        </a:solidFill>
      </dgm:spPr>
      <dgm:t>
        <a:bodyPr/>
        <a:lstStyle/>
        <a:p>
          <a:r>
            <a:rPr lang="es-PE" sz="1600" b="1" dirty="0">
              <a:latin typeface="+mn-lt"/>
              <a:cs typeface="Arial" panose="020B0604020202020204" pitchFamily="34" charset="0"/>
            </a:rPr>
            <a:t>Observatorio Nacional de la Violencia contra las Mujeres y los Integrantes del Grupo Familiar</a:t>
          </a:r>
          <a:endParaRPr lang="es-PE" sz="1600" b="1" dirty="0">
            <a:latin typeface="+mn-lt"/>
          </a:endParaRPr>
        </a:p>
      </dgm:t>
    </dgm:pt>
    <dgm:pt modelId="{6A5A73F1-C5DE-4047-9379-479F0BC7FEFB}" type="parTrans" cxnId="{744D4F62-61F9-4AED-80EC-03D7952D4880}">
      <dgm:prSet/>
      <dgm:spPr/>
      <dgm:t>
        <a:bodyPr/>
        <a:lstStyle/>
        <a:p>
          <a:endParaRPr lang="es-PE" sz="1500"/>
        </a:p>
      </dgm:t>
    </dgm:pt>
    <dgm:pt modelId="{341B0DDB-DC15-4F95-BD18-E49189A0931C}" type="sibTrans" cxnId="{744D4F62-61F9-4AED-80EC-03D7952D4880}">
      <dgm:prSet/>
      <dgm:spPr/>
      <dgm:t>
        <a:bodyPr/>
        <a:lstStyle/>
        <a:p>
          <a:endParaRPr lang="es-PE" sz="1500"/>
        </a:p>
      </dgm:t>
    </dgm:pt>
    <dgm:pt modelId="{C896A8A2-D138-45DE-8CFA-6C32E5042E2B}">
      <dgm:prSet custT="1"/>
      <dgm:spPr/>
      <dgm:t>
        <a:bodyPr/>
        <a:lstStyle/>
        <a:p>
          <a:r>
            <a:rPr lang="es-PE" sz="1400" b="1" dirty="0">
              <a:latin typeface="+mn-lt"/>
              <a:cs typeface="Arial" panose="020B0604020202020204" pitchFamily="34" charset="0"/>
            </a:rPr>
            <a:t>Centro de Altos Estudios contra la Violencia contra las Mujeres y los Integrantes del Grupo Familiar</a:t>
          </a:r>
        </a:p>
        <a:p>
          <a:r>
            <a:rPr lang="es-PE" sz="1400" b="1" dirty="0">
              <a:latin typeface="+mn-lt"/>
              <a:cs typeface="Arial" panose="020B0604020202020204" pitchFamily="34" charset="0"/>
            </a:rPr>
            <a:t>(R.M. N° 154-2022-MIMP)</a:t>
          </a:r>
          <a:endParaRPr lang="es-PE" sz="1400" b="1" dirty="0">
            <a:latin typeface="+mn-lt"/>
          </a:endParaRPr>
        </a:p>
      </dgm:t>
    </dgm:pt>
    <dgm:pt modelId="{8F424E16-6C1B-429D-980B-75D7287CABBA}" type="parTrans" cxnId="{EE141554-AC08-414C-8960-DBF156771F23}">
      <dgm:prSet/>
      <dgm:spPr/>
      <dgm:t>
        <a:bodyPr/>
        <a:lstStyle/>
        <a:p>
          <a:endParaRPr lang="es-PE" sz="1500"/>
        </a:p>
      </dgm:t>
    </dgm:pt>
    <dgm:pt modelId="{2A9E9504-3DCE-40F6-99E9-0B7DDE8465E3}" type="sibTrans" cxnId="{EE141554-AC08-414C-8960-DBF156771F23}">
      <dgm:prSet/>
      <dgm:spPr/>
      <dgm:t>
        <a:bodyPr/>
        <a:lstStyle/>
        <a:p>
          <a:endParaRPr lang="es-PE" sz="1500"/>
        </a:p>
      </dgm:t>
    </dgm:pt>
    <dgm:pt modelId="{67B60CC4-0CF7-4F59-BF8E-F17240EE8104}" type="pres">
      <dgm:prSet presAssocID="{09A120CE-41D9-445C-9143-53DF24D7D99B}" presName="linearFlow" presStyleCnt="0">
        <dgm:presLayoutVars>
          <dgm:dir/>
          <dgm:resizeHandles val="exact"/>
        </dgm:presLayoutVars>
      </dgm:prSet>
      <dgm:spPr/>
    </dgm:pt>
    <dgm:pt modelId="{C0A76B88-EBB0-4C9F-8A88-96F4C93BE157}" type="pres">
      <dgm:prSet presAssocID="{F0AFE46F-DAC1-44B6-A4AA-CB8E58A0EEE6}" presName="composite" presStyleCnt="0"/>
      <dgm:spPr/>
    </dgm:pt>
    <dgm:pt modelId="{095B3E87-AA87-4514-80AB-1E81856E7CE2}" type="pres">
      <dgm:prSet presAssocID="{F0AFE46F-DAC1-44B6-A4AA-CB8E58A0EEE6}" presName="imgShp" presStyleLbl="fgImgPlace1" presStyleIdx="0" presStyleCnt="4"/>
      <dgm:spPr/>
    </dgm:pt>
    <dgm:pt modelId="{FA9793CE-A14F-4369-BC29-5E650F6E1832}" type="pres">
      <dgm:prSet presAssocID="{F0AFE46F-DAC1-44B6-A4AA-CB8E58A0EEE6}" presName="txShp" presStyleLbl="node1" presStyleIdx="0" presStyleCnt="4">
        <dgm:presLayoutVars>
          <dgm:bulletEnabled val="1"/>
        </dgm:presLayoutVars>
      </dgm:prSet>
      <dgm:spPr/>
      <dgm:t>
        <a:bodyPr/>
        <a:lstStyle/>
        <a:p>
          <a:endParaRPr lang="es-ES"/>
        </a:p>
      </dgm:t>
    </dgm:pt>
    <dgm:pt modelId="{85BBF7AC-127C-445A-B739-A12FB8BB6AB3}" type="pres">
      <dgm:prSet presAssocID="{3B159EEC-BA3D-4BBD-8C0F-0F764CE6CD6D}" presName="spacing" presStyleCnt="0"/>
      <dgm:spPr/>
    </dgm:pt>
    <dgm:pt modelId="{DB17B538-F2D2-419C-88D1-8EAF902B3BC8}" type="pres">
      <dgm:prSet presAssocID="{166782F4-4686-4253-85F2-579AC1B8935C}" presName="composite" presStyleCnt="0"/>
      <dgm:spPr/>
    </dgm:pt>
    <dgm:pt modelId="{EE1300FA-625C-49AF-9E8C-DF3B64DE4074}" type="pres">
      <dgm:prSet presAssocID="{166782F4-4686-4253-85F2-579AC1B8935C}" presName="imgShp" presStyleLbl="fgImgPlace1" presStyleIdx="1" presStyleCnt="4"/>
      <dgm:spPr/>
    </dgm:pt>
    <dgm:pt modelId="{7A5E4598-C94F-4A39-8451-E027AD8E5EE5}" type="pres">
      <dgm:prSet presAssocID="{166782F4-4686-4253-85F2-579AC1B8935C}" presName="txShp" presStyleLbl="node1" presStyleIdx="1" presStyleCnt="4">
        <dgm:presLayoutVars>
          <dgm:bulletEnabled val="1"/>
        </dgm:presLayoutVars>
      </dgm:prSet>
      <dgm:spPr/>
      <dgm:t>
        <a:bodyPr/>
        <a:lstStyle/>
        <a:p>
          <a:endParaRPr lang="es-ES"/>
        </a:p>
      </dgm:t>
    </dgm:pt>
    <dgm:pt modelId="{C6568D56-D265-48EA-87D0-86AA7AFA1F7E}" type="pres">
      <dgm:prSet presAssocID="{341B0DDB-DC15-4F95-BD18-E49189A0931C}" presName="spacing" presStyleCnt="0"/>
      <dgm:spPr/>
    </dgm:pt>
    <dgm:pt modelId="{D77E53F2-18A7-4FB7-BCDA-9CA8FC38A39B}" type="pres">
      <dgm:prSet presAssocID="{C896A8A2-D138-45DE-8CFA-6C32E5042E2B}" presName="composite" presStyleCnt="0"/>
      <dgm:spPr/>
    </dgm:pt>
    <dgm:pt modelId="{E9AA05F2-2CD0-4919-B5EC-51D388912DE0}" type="pres">
      <dgm:prSet presAssocID="{C896A8A2-D138-45DE-8CFA-6C32E5042E2B}" presName="imgShp" presStyleLbl="fgImgPlace1" presStyleIdx="2" presStyleCnt="4"/>
      <dgm:spPr/>
    </dgm:pt>
    <dgm:pt modelId="{563CDE33-ACA7-464C-ABDD-B8AC89E51B9F}" type="pres">
      <dgm:prSet presAssocID="{C896A8A2-D138-45DE-8CFA-6C32E5042E2B}" presName="txShp" presStyleLbl="node1" presStyleIdx="2" presStyleCnt="4">
        <dgm:presLayoutVars>
          <dgm:bulletEnabled val="1"/>
        </dgm:presLayoutVars>
      </dgm:prSet>
      <dgm:spPr/>
      <dgm:t>
        <a:bodyPr/>
        <a:lstStyle/>
        <a:p>
          <a:endParaRPr lang="es-ES"/>
        </a:p>
      </dgm:t>
    </dgm:pt>
    <dgm:pt modelId="{4A7DA189-3018-44BC-B02A-9C28712EC289}" type="pres">
      <dgm:prSet presAssocID="{2A9E9504-3DCE-40F6-99E9-0B7DDE8465E3}" presName="spacing" presStyleCnt="0"/>
      <dgm:spPr/>
    </dgm:pt>
    <dgm:pt modelId="{4B895456-771B-4B5F-8E23-C9AE745A5B1B}" type="pres">
      <dgm:prSet presAssocID="{86A863F7-2537-4730-A383-1754437AE867}" presName="composite" presStyleCnt="0"/>
      <dgm:spPr/>
    </dgm:pt>
    <dgm:pt modelId="{C44C97AC-0E6C-4A0B-BE25-8881B2E1C679}" type="pres">
      <dgm:prSet presAssocID="{86A863F7-2537-4730-A383-1754437AE867}" presName="imgShp" presStyleLbl="fgImgPlace1" presStyleIdx="3" presStyleCnt="4"/>
      <dgm:spPr/>
    </dgm:pt>
    <dgm:pt modelId="{B334EF26-8B90-4CD3-82DA-F7273B90730E}" type="pres">
      <dgm:prSet presAssocID="{86A863F7-2537-4730-A383-1754437AE867}" presName="txShp" presStyleLbl="node1" presStyleIdx="3" presStyleCnt="4">
        <dgm:presLayoutVars>
          <dgm:bulletEnabled val="1"/>
        </dgm:presLayoutVars>
      </dgm:prSet>
      <dgm:spPr/>
      <dgm:t>
        <a:bodyPr/>
        <a:lstStyle/>
        <a:p>
          <a:endParaRPr lang="es-ES"/>
        </a:p>
      </dgm:t>
    </dgm:pt>
  </dgm:ptLst>
  <dgm:cxnLst>
    <dgm:cxn modelId="{2496FBBC-AF56-41DD-AE85-F1021D3BE773}" type="presOf" srcId="{86A863F7-2537-4730-A383-1754437AE867}" destId="{B334EF26-8B90-4CD3-82DA-F7273B90730E}" srcOrd="0" destOrd="0" presId="urn:microsoft.com/office/officeart/2005/8/layout/vList3"/>
    <dgm:cxn modelId="{4A86A1E9-FE53-4CC7-B502-AB620BD0B227}" type="presOf" srcId="{F0AFE46F-DAC1-44B6-A4AA-CB8E58A0EEE6}" destId="{FA9793CE-A14F-4369-BC29-5E650F6E1832}" srcOrd="0" destOrd="0" presId="urn:microsoft.com/office/officeart/2005/8/layout/vList3"/>
    <dgm:cxn modelId="{575FCEF5-1D8C-4F2A-8DE6-6ECA0F7FC042}" type="presOf" srcId="{C896A8A2-D138-45DE-8CFA-6C32E5042E2B}" destId="{563CDE33-ACA7-464C-ABDD-B8AC89E51B9F}" srcOrd="0" destOrd="0" presId="urn:microsoft.com/office/officeart/2005/8/layout/vList3"/>
    <dgm:cxn modelId="{6107F269-5CB6-4085-AFC0-5631B61C3FC3}" type="presOf" srcId="{166782F4-4686-4253-85F2-579AC1B8935C}" destId="{7A5E4598-C94F-4A39-8451-E027AD8E5EE5}" srcOrd="0" destOrd="0" presId="urn:microsoft.com/office/officeart/2005/8/layout/vList3"/>
    <dgm:cxn modelId="{33BD406A-C7CC-43FE-9E7D-C9823137A636}" type="presOf" srcId="{09A120CE-41D9-445C-9143-53DF24D7D99B}" destId="{67B60CC4-0CF7-4F59-BF8E-F17240EE8104}" srcOrd="0" destOrd="0" presId="urn:microsoft.com/office/officeart/2005/8/layout/vList3"/>
    <dgm:cxn modelId="{744D4F62-61F9-4AED-80EC-03D7952D4880}" srcId="{09A120CE-41D9-445C-9143-53DF24D7D99B}" destId="{166782F4-4686-4253-85F2-579AC1B8935C}" srcOrd="1" destOrd="0" parTransId="{6A5A73F1-C5DE-4047-9379-479F0BC7FEFB}" sibTransId="{341B0DDB-DC15-4F95-BD18-E49189A0931C}"/>
    <dgm:cxn modelId="{B9075FCE-8E31-41E7-94F6-8A4F7539F483}" srcId="{09A120CE-41D9-445C-9143-53DF24D7D99B}" destId="{F0AFE46F-DAC1-44B6-A4AA-CB8E58A0EEE6}" srcOrd="0" destOrd="0" parTransId="{DB623BF9-7010-4B73-BC61-502BABB4C80B}" sibTransId="{3B159EEC-BA3D-4BBD-8C0F-0F764CE6CD6D}"/>
    <dgm:cxn modelId="{3026B55F-21EC-4844-8D44-E6DEBB3DFEB1}" srcId="{09A120CE-41D9-445C-9143-53DF24D7D99B}" destId="{86A863F7-2537-4730-A383-1754437AE867}" srcOrd="3" destOrd="0" parTransId="{87E4FA65-F2D0-4CD0-98B4-091404CE06FF}" sibTransId="{A3C03987-1F6A-439C-BBC0-160A55877E31}"/>
    <dgm:cxn modelId="{EE141554-AC08-414C-8960-DBF156771F23}" srcId="{09A120CE-41D9-445C-9143-53DF24D7D99B}" destId="{C896A8A2-D138-45DE-8CFA-6C32E5042E2B}" srcOrd="2" destOrd="0" parTransId="{8F424E16-6C1B-429D-980B-75D7287CABBA}" sibTransId="{2A9E9504-3DCE-40F6-99E9-0B7DDE8465E3}"/>
    <dgm:cxn modelId="{9547E10A-0575-4C9C-A137-E8900D0791A9}" type="presParOf" srcId="{67B60CC4-0CF7-4F59-BF8E-F17240EE8104}" destId="{C0A76B88-EBB0-4C9F-8A88-96F4C93BE157}" srcOrd="0" destOrd="0" presId="urn:microsoft.com/office/officeart/2005/8/layout/vList3"/>
    <dgm:cxn modelId="{AA4D278C-20EF-43D6-8DA5-41F2861B34AF}" type="presParOf" srcId="{C0A76B88-EBB0-4C9F-8A88-96F4C93BE157}" destId="{095B3E87-AA87-4514-80AB-1E81856E7CE2}" srcOrd="0" destOrd="0" presId="urn:microsoft.com/office/officeart/2005/8/layout/vList3"/>
    <dgm:cxn modelId="{9ABCA2C6-5093-41C2-AD22-0E5113D663AF}" type="presParOf" srcId="{C0A76B88-EBB0-4C9F-8A88-96F4C93BE157}" destId="{FA9793CE-A14F-4369-BC29-5E650F6E1832}" srcOrd="1" destOrd="0" presId="urn:microsoft.com/office/officeart/2005/8/layout/vList3"/>
    <dgm:cxn modelId="{D05784B5-A80E-4643-B5E1-67C3FAD41D5B}" type="presParOf" srcId="{67B60CC4-0CF7-4F59-BF8E-F17240EE8104}" destId="{85BBF7AC-127C-445A-B739-A12FB8BB6AB3}" srcOrd="1" destOrd="0" presId="urn:microsoft.com/office/officeart/2005/8/layout/vList3"/>
    <dgm:cxn modelId="{F2BB633C-C26C-4E9C-BBE5-BB9E364F1F6A}" type="presParOf" srcId="{67B60CC4-0CF7-4F59-BF8E-F17240EE8104}" destId="{DB17B538-F2D2-419C-88D1-8EAF902B3BC8}" srcOrd="2" destOrd="0" presId="urn:microsoft.com/office/officeart/2005/8/layout/vList3"/>
    <dgm:cxn modelId="{B485443F-F935-4670-9A83-D11648520D7C}" type="presParOf" srcId="{DB17B538-F2D2-419C-88D1-8EAF902B3BC8}" destId="{EE1300FA-625C-49AF-9E8C-DF3B64DE4074}" srcOrd="0" destOrd="0" presId="urn:microsoft.com/office/officeart/2005/8/layout/vList3"/>
    <dgm:cxn modelId="{B455D546-2142-4B7A-AA78-309310A52911}" type="presParOf" srcId="{DB17B538-F2D2-419C-88D1-8EAF902B3BC8}" destId="{7A5E4598-C94F-4A39-8451-E027AD8E5EE5}" srcOrd="1" destOrd="0" presId="urn:microsoft.com/office/officeart/2005/8/layout/vList3"/>
    <dgm:cxn modelId="{C2B30484-5F45-4774-9763-D8BB0DE6F944}" type="presParOf" srcId="{67B60CC4-0CF7-4F59-BF8E-F17240EE8104}" destId="{C6568D56-D265-48EA-87D0-86AA7AFA1F7E}" srcOrd="3" destOrd="0" presId="urn:microsoft.com/office/officeart/2005/8/layout/vList3"/>
    <dgm:cxn modelId="{AA052300-187D-46D5-982B-0A089568062D}" type="presParOf" srcId="{67B60CC4-0CF7-4F59-BF8E-F17240EE8104}" destId="{D77E53F2-18A7-4FB7-BCDA-9CA8FC38A39B}" srcOrd="4" destOrd="0" presId="urn:microsoft.com/office/officeart/2005/8/layout/vList3"/>
    <dgm:cxn modelId="{78270733-605C-46ED-8E52-7E2BDFAC927C}" type="presParOf" srcId="{D77E53F2-18A7-4FB7-BCDA-9CA8FC38A39B}" destId="{E9AA05F2-2CD0-4919-B5EC-51D388912DE0}" srcOrd="0" destOrd="0" presId="urn:microsoft.com/office/officeart/2005/8/layout/vList3"/>
    <dgm:cxn modelId="{FA3F8FD7-607A-4DA6-9EDE-80DCCD3C0D11}" type="presParOf" srcId="{D77E53F2-18A7-4FB7-BCDA-9CA8FC38A39B}" destId="{563CDE33-ACA7-464C-ABDD-B8AC89E51B9F}" srcOrd="1" destOrd="0" presId="urn:microsoft.com/office/officeart/2005/8/layout/vList3"/>
    <dgm:cxn modelId="{2A466204-3AE9-4B56-B7DC-FB842B32A560}" type="presParOf" srcId="{67B60CC4-0CF7-4F59-BF8E-F17240EE8104}" destId="{4A7DA189-3018-44BC-B02A-9C28712EC289}" srcOrd="5" destOrd="0" presId="urn:microsoft.com/office/officeart/2005/8/layout/vList3"/>
    <dgm:cxn modelId="{CD112FA5-FAFB-4FF4-8D87-65726E92243E}" type="presParOf" srcId="{67B60CC4-0CF7-4F59-BF8E-F17240EE8104}" destId="{4B895456-771B-4B5F-8E23-C9AE745A5B1B}" srcOrd="6" destOrd="0" presId="urn:microsoft.com/office/officeart/2005/8/layout/vList3"/>
    <dgm:cxn modelId="{3C0601A3-8ECE-4FCF-878F-D99701B9FB10}" type="presParOf" srcId="{4B895456-771B-4B5F-8E23-C9AE745A5B1B}" destId="{C44C97AC-0E6C-4A0B-BE25-8881B2E1C679}" srcOrd="0" destOrd="0" presId="urn:microsoft.com/office/officeart/2005/8/layout/vList3"/>
    <dgm:cxn modelId="{83684BCC-1A92-44C5-B585-94128DA33AD8}" type="presParOf" srcId="{4B895456-771B-4B5F-8E23-C9AE745A5B1B}" destId="{B334EF26-8B90-4CD3-82DA-F7273B9073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7FE5E3-5D77-4D45-8158-99776DB9592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PE"/>
        </a:p>
      </dgm:t>
    </dgm:pt>
    <dgm:pt modelId="{8867E667-D673-4918-B9DB-4AC7C3763B51}">
      <dgm:prSet phldrT="[Texto]"/>
      <dgm:spPr/>
      <dgm:t>
        <a:bodyPr/>
        <a:lstStyle/>
        <a:p>
          <a:r>
            <a:rPr lang="es-PE" b="1" dirty="0"/>
            <a:t>Social</a:t>
          </a:r>
        </a:p>
      </dgm:t>
    </dgm:pt>
    <dgm:pt modelId="{C9EAC7C3-71FD-4C05-86D9-5A525FCF163B}" type="parTrans" cxnId="{910D5AAB-A507-4DC3-ACC8-5CB00DBF30A6}">
      <dgm:prSet/>
      <dgm:spPr/>
      <dgm:t>
        <a:bodyPr/>
        <a:lstStyle/>
        <a:p>
          <a:endParaRPr lang="es-PE" b="1"/>
        </a:p>
      </dgm:t>
    </dgm:pt>
    <dgm:pt modelId="{F50C31D6-3F6B-4C3E-BE6B-7D76D92530CE}" type="sibTrans" cxnId="{910D5AAB-A507-4DC3-ACC8-5CB00DBF30A6}">
      <dgm:prSet/>
      <dgm:spPr/>
      <dgm:t>
        <a:bodyPr/>
        <a:lstStyle/>
        <a:p>
          <a:endParaRPr lang="es-PE" b="1"/>
        </a:p>
      </dgm:t>
    </dgm:pt>
    <dgm:pt modelId="{0741CB17-09D2-4AF6-8149-0FB2AD1EF80A}">
      <dgm:prSet phldrT="[Texto]"/>
      <dgm:spPr/>
      <dgm:t>
        <a:bodyPr/>
        <a:lstStyle/>
        <a:p>
          <a:r>
            <a:rPr lang="es-PE" b="1" dirty="0"/>
            <a:t>Comunitario</a:t>
          </a:r>
        </a:p>
      </dgm:t>
    </dgm:pt>
    <dgm:pt modelId="{7BD34B32-5BBF-410A-85A8-08826BB6F962}" type="parTrans" cxnId="{18C6F3E8-23B1-46B1-88AC-5055111B6975}">
      <dgm:prSet/>
      <dgm:spPr/>
      <dgm:t>
        <a:bodyPr/>
        <a:lstStyle/>
        <a:p>
          <a:endParaRPr lang="es-PE" b="1"/>
        </a:p>
      </dgm:t>
    </dgm:pt>
    <dgm:pt modelId="{85ACFCF7-F217-4AA7-9F36-4E92C39B0C85}" type="sibTrans" cxnId="{18C6F3E8-23B1-46B1-88AC-5055111B6975}">
      <dgm:prSet/>
      <dgm:spPr/>
      <dgm:t>
        <a:bodyPr/>
        <a:lstStyle/>
        <a:p>
          <a:endParaRPr lang="es-PE" b="1"/>
        </a:p>
      </dgm:t>
    </dgm:pt>
    <dgm:pt modelId="{EFED7B18-77DA-441E-B53F-1F1F903CE865}">
      <dgm:prSet phldrT="[Texto]"/>
      <dgm:spPr/>
      <dgm:t>
        <a:bodyPr/>
        <a:lstStyle/>
        <a:p>
          <a:r>
            <a:rPr lang="es-PE" b="1" dirty="0"/>
            <a:t>Relacional</a:t>
          </a:r>
        </a:p>
      </dgm:t>
    </dgm:pt>
    <dgm:pt modelId="{2AEA023E-586F-4B85-8491-49EE9AB8017F}" type="parTrans" cxnId="{FE99932B-0811-4445-BECF-8F88339E433A}">
      <dgm:prSet/>
      <dgm:spPr/>
      <dgm:t>
        <a:bodyPr/>
        <a:lstStyle/>
        <a:p>
          <a:endParaRPr lang="es-PE" b="1"/>
        </a:p>
      </dgm:t>
    </dgm:pt>
    <dgm:pt modelId="{142E76E1-168E-48C3-86E3-C5A50B03F1F6}" type="sibTrans" cxnId="{FE99932B-0811-4445-BECF-8F88339E433A}">
      <dgm:prSet/>
      <dgm:spPr/>
      <dgm:t>
        <a:bodyPr/>
        <a:lstStyle/>
        <a:p>
          <a:endParaRPr lang="es-PE" b="1"/>
        </a:p>
      </dgm:t>
    </dgm:pt>
    <dgm:pt modelId="{57017840-057B-46D7-9FC3-2C059093BF1C}">
      <dgm:prSet phldrT="[Texto]"/>
      <dgm:spPr/>
      <dgm:t>
        <a:bodyPr/>
        <a:lstStyle/>
        <a:p>
          <a:r>
            <a:rPr lang="es-PE" b="1" dirty="0"/>
            <a:t>Individual</a:t>
          </a:r>
        </a:p>
      </dgm:t>
    </dgm:pt>
    <dgm:pt modelId="{8ABF5248-66AD-44AF-AB2C-AA59D20032D6}" type="parTrans" cxnId="{C7BB878B-E9F4-437A-86F7-60A27E569C4F}">
      <dgm:prSet/>
      <dgm:spPr/>
      <dgm:t>
        <a:bodyPr/>
        <a:lstStyle/>
        <a:p>
          <a:endParaRPr lang="es-PE" b="1"/>
        </a:p>
      </dgm:t>
    </dgm:pt>
    <dgm:pt modelId="{885201E6-D88A-4173-85AC-256A89F31424}" type="sibTrans" cxnId="{C7BB878B-E9F4-437A-86F7-60A27E569C4F}">
      <dgm:prSet/>
      <dgm:spPr/>
      <dgm:t>
        <a:bodyPr/>
        <a:lstStyle/>
        <a:p>
          <a:endParaRPr lang="es-PE" b="1"/>
        </a:p>
      </dgm:t>
    </dgm:pt>
    <dgm:pt modelId="{946F2590-104C-42FA-89E8-673B88D526C9}" type="pres">
      <dgm:prSet presAssocID="{657FE5E3-5D77-4D45-8158-99776DB95926}" presName="outerComposite" presStyleCnt="0">
        <dgm:presLayoutVars>
          <dgm:chMax val="5"/>
          <dgm:dir/>
          <dgm:resizeHandles val="exact"/>
        </dgm:presLayoutVars>
      </dgm:prSet>
      <dgm:spPr/>
      <dgm:t>
        <a:bodyPr/>
        <a:lstStyle/>
        <a:p>
          <a:endParaRPr lang="es-ES"/>
        </a:p>
      </dgm:t>
    </dgm:pt>
    <dgm:pt modelId="{DEC008D2-431B-44A9-915A-11AD4DF26D8C}" type="pres">
      <dgm:prSet presAssocID="{657FE5E3-5D77-4D45-8158-99776DB95926}" presName="dummyMaxCanvas" presStyleCnt="0">
        <dgm:presLayoutVars/>
      </dgm:prSet>
      <dgm:spPr/>
    </dgm:pt>
    <dgm:pt modelId="{FEBAE33F-176C-41BC-AC9A-01AD8F0A57B4}" type="pres">
      <dgm:prSet presAssocID="{657FE5E3-5D77-4D45-8158-99776DB95926}" presName="FourNodes_1" presStyleLbl="node1" presStyleIdx="0" presStyleCnt="4">
        <dgm:presLayoutVars>
          <dgm:bulletEnabled val="1"/>
        </dgm:presLayoutVars>
      </dgm:prSet>
      <dgm:spPr/>
      <dgm:t>
        <a:bodyPr/>
        <a:lstStyle/>
        <a:p>
          <a:endParaRPr lang="es-ES"/>
        </a:p>
      </dgm:t>
    </dgm:pt>
    <dgm:pt modelId="{667066C6-7B8C-45F4-8756-35224C54FC9A}" type="pres">
      <dgm:prSet presAssocID="{657FE5E3-5D77-4D45-8158-99776DB95926}" presName="FourNodes_2" presStyleLbl="node1" presStyleIdx="1" presStyleCnt="4">
        <dgm:presLayoutVars>
          <dgm:bulletEnabled val="1"/>
        </dgm:presLayoutVars>
      </dgm:prSet>
      <dgm:spPr/>
      <dgm:t>
        <a:bodyPr/>
        <a:lstStyle/>
        <a:p>
          <a:endParaRPr lang="es-ES"/>
        </a:p>
      </dgm:t>
    </dgm:pt>
    <dgm:pt modelId="{EC7F63E4-2640-4970-BF0B-26948A355943}" type="pres">
      <dgm:prSet presAssocID="{657FE5E3-5D77-4D45-8158-99776DB95926}" presName="FourNodes_3" presStyleLbl="node1" presStyleIdx="2" presStyleCnt="4">
        <dgm:presLayoutVars>
          <dgm:bulletEnabled val="1"/>
        </dgm:presLayoutVars>
      </dgm:prSet>
      <dgm:spPr/>
      <dgm:t>
        <a:bodyPr/>
        <a:lstStyle/>
        <a:p>
          <a:endParaRPr lang="es-ES"/>
        </a:p>
      </dgm:t>
    </dgm:pt>
    <dgm:pt modelId="{C9BCBFCB-A97D-435C-8ECD-CF920F501CFB}" type="pres">
      <dgm:prSet presAssocID="{657FE5E3-5D77-4D45-8158-99776DB95926}" presName="FourNodes_4" presStyleLbl="node1" presStyleIdx="3" presStyleCnt="4">
        <dgm:presLayoutVars>
          <dgm:bulletEnabled val="1"/>
        </dgm:presLayoutVars>
      </dgm:prSet>
      <dgm:spPr/>
      <dgm:t>
        <a:bodyPr/>
        <a:lstStyle/>
        <a:p>
          <a:endParaRPr lang="es-ES"/>
        </a:p>
      </dgm:t>
    </dgm:pt>
    <dgm:pt modelId="{8B02CB56-C7A0-46B6-9B47-7B17836BCF01}" type="pres">
      <dgm:prSet presAssocID="{657FE5E3-5D77-4D45-8158-99776DB95926}" presName="FourConn_1-2" presStyleLbl="fgAccFollowNode1" presStyleIdx="0" presStyleCnt="3">
        <dgm:presLayoutVars>
          <dgm:bulletEnabled val="1"/>
        </dgm:presLayoutVars>
      </dgm:prSet>
      <dgm:spPr/>
      <dgm:t>
        <a:bodyPr/>
        <a:lstStyle/>
        <a:p>
          <a:endParaRPr lang="es-ES"/>
        </a:p>
      </dgm:t>
    </dgm:pt>
    <dgm:pt modelId="{6FA98CEA-6333-4C52-B856-0E969FD1162A}" type="pres">
      <dgm:prSet presAssocID="{657FE5E3-5D77-4D45-8158-99776DB95926}" presName="FourConn_2-3" presStyleLbl="fgAccFollowNode1" presStyleIdx="1" presStyleCnt="3">
        <dgm:presLayoutVars>
          <dgm:bulletEnabled val="1"/>
        </dgm:presLayoutVars>
      </dgm:prSet>
      <dgm:spPr/>
      <dgm:t>
        <a:bodyPr/>
        <a:lstStyle/>
        <a:p>
          <a:endParaRPr lang="es-ES"/>
        </a:p>
      </dgm:t>
    </dgm:pt>
    <dgm:pt modelId="{2FF7F0AC-54E7-400B-AD40-CF46982025AF}" type="pres">
      <dgm:prSet presAssocID="{657FE5E3-5D77-4D45-8158-99776DB95926}" presName="FourConn_3-4" presStyleLbl="fgAccFollowNode1" presStyleIdx="2" presStyleCnt="3">
        <dgm:presLayoutVars>
          <dgm:bulletEnabled val="1"/>
        </dgm:presLayoutVars>
      </dgm:prSet>
      <dgm:spPr/>
      <dgm:t>
        <a:bodyPr/>
        <a:lstStyle/>
        <a:p>
          <a:endParaRPr lang="es-ES"/>
        </a:p>
      </dgm:t>
    </dgm:pt>
    <dgm:pt modelId="{B694DDF3-C284-46B5-98E4-9DBEF973DD33}" type="pres">
      <dgm:prSet presAssocID="{657FE5E3-5D77-4D45-8158-99776DB95926}" presName="FourNodes_1_text" presStyleLbl="node1" presStyleIdx="3" presStyleCnt="4">
        <dgm:presLayoutVars>
          <dgm:bulletEnabled val="1"/>
        </dgm:presLayoutVars>
      </dgm:prSet>
      <dgm:spPr/>
      <dgm:t>
        <a:bodyPr/>
        <a:lstStyle/>
        <a:p>
          <a:endParaRPr lang="es-ES"/>
        </a:p>
      </dgm:t>
    </dgm:pt>
    <dgm:pt modelId="{5E0E15ED-2246-4F27-9813-80C0131ADEAB}" type="pres">
      <dgm:prSet presAssocID="{657FE5E3-5D77-4D45-8158-99776DB95926}" presName="FourNodes_2_text" presStyleLbl="node1" presStyleIdx="3" presStyleCnt="4">
        <dgm:presLayoutVars>
          <dgm:bulletEnabled val="1"/>
        </dgm:presLayoutVars>
      </dgm:prSet>
      <dgm:spPr/>
      <dgm:t>
        <a:bodyPr/>
        <a:lstStyle/>
        <a:p>
          <a:endParaRPr lang="es-ES"/>
        </a:p>
      </dgm:t>
    </dgm:pt>
    <dgm:pt modelId="{CF1E92D5-6674-4544-A94D-5E43FDDB55E2}" type="pres">
      <dgm:prSet presAssocID="{657FE5E3-5D77-4D45-8158-99776DB95926}" presName="FourNodes_3_text" presStyleLbl="node1" presStyleIdx="3" presStyleCnt="4">
        <dgm:presLayoutVars>
          <dgm:bulletEnabled val="1"/>
        </dgm:presLayoutVars>
      </dgm:prSet>
      <dgm:spPr/>
      <dgm:t>
        <a:bodyPr/>
        <a:lstStyle/>
        <a:p>
          <a:endParaRPr lang="es-ES"/>
        </a:p>
      </dgm:t>
    </dgm:pt>
    <dgm:pt modelId="{59DC8F3D-D858-47AB-A669-E0A9433D545D}" type="pres">
      <dgm:prSet presAssocID="{657FE5E3-5D77-4D45-8158-99776DB95926}" presName="FourNodes_4_text" presStyleLbl="node1" presStyleIdx="3" presStyleCnt="4">
        <dgm:presLayoutVars>
          <dgm:bulletEnabled val="1"/>
        </dgm:presLayoutVars>
      </dgm:prSet>
      <dgm:spPr/>
      <dgm:t>
        <a:bodyPr/>
        <a:lstStyle/>
        <a:p>
          <a:endParaRPr lang="es-ES"/>
        </a:p>
      </dgm:t>
    </dgm:pt>
  </dgm:ptLst>
  <dgm:cxnLst>
    <dgm:cxn modelId="{910D5AAB-A507-4DC3-ACC8-5CB00DBF30A6}" srcId="{657FE5E3-5D77-4D45-8158-99776DB95926}" destId="{8867E667-D673-4918-B9DB-4AC7C3763B51}" srcOrd="0" destOrd="0" parTransId="{C9EAC7C3-71FD-4C05-86D9-5A525FCF163B}" sibTransId="{F50C31D6-3F6B-4C3E-BE6B-7D76D92530CE}"/>
    <dgm:cxn modelId="{18C6F3E8-23B1-46B1-88AC-5055111B6975}" srcId="{657FE5E3-5D77-4D45-8158-99776DB95926}" destId="{0741CB17-09D2-4AF6-8149-0FB2AD1EF80A}" srcOrd="1" destOrd="0" parTransId="{7BD34B32-5BBF-410A-85A8-08826BB6F962}" sibTransId="{85ACFCF7-F217-4AA7-9F36-4E92C39B0C85}"/>
    <dgm:cxn modelId="{92136100-D2F9-4067-91E0-0B84B30989D3}" type="presOf" srcId="{EFED7B18-77DA-441E-B53F-1F1F903CE865}" destId="{EC7F63E4-2640-4970-BF0B-26948A355943}" srcOrd="0" destOrd="0" presId="urn:microsoft.com/office/officeart/2005/8/layout/vProcess5"/>
    <dgm:cxn modelId="{249EDAB6-6F9C-4E26-8E80-C1879A733C6D}" type="presOf" srcId="{57017840-057B-46D7-9FC3-2C059093BF1C}" destId="{59DC8F3D-D858-47AB-A669-E0A9433D545D}" srcOrd="1" destOrd="0" presId="urn:microsoft.com/office/officeart/2005/8/layout/vProcess5"/>
    <dgm:cxn modelId="{99D291CD-014A-42F0-877E-F99A92BA72B8}" type="presOf" srcId="{8867E667-D673-4918-B9DB-4AC7C3763B51}" destId="{B694DDF3-C284-46B5-98E4-9DBEF973DD33}" srcOrd="1" destOrd="0" presId="urn:microsoft.com/office/officeart/2005/8/layout/vProcess5"/>
    <dgm:cxn modelId="{FE99932B-0811-4445-BECF-8F88339E433A}" srcId="{657FE5E3-5D77-4D45-8158-99776DB95926}" destId="{EFED7B18-77DA-441E-B53F-1F1F903CE865}" srcOrd="2" destOrd="0" parTransId="{2AEA023E-586F-4B85-8491-49EE9AB8017F}" sibTransId="{142E76E1-168E-48C3-86E3-C5A50B03F1F6}"/>
    <dgm:cxn modelId="{0FEBA11E-F606-4B4D-AE9A-342259EC96DC}" type="presOf" srcId="{142E76E1-168E-48C3-86E3-C5A50B03F1F6}" destId="{2FF7F0AC-54E7-400B-AD40-CF46982025AF}" srcOrd="0" destOrd="0" presId="urn:microsoft.com/office/officeart/2005/8/layout/vProcess5"/>
    <dgm:cxn modelId="{C7BB878B-E9F4-437A-86F7-60A27E569C4F}" srcId="{657FE5E3-5D77-4D45-8158-99776DB95926}" destId="{57017840-057B-46D7-9FC3-2C059093BF1C}" srcOrd="3" destOrd="0" parTransId="{8ABF5248-66AD-44AF-AB2C-AA59D20032D6}" sibTransId="{885201E6-D88A-4173-85AC-256A89F31424}"/>
    <dgm:cxn modelId="{36C1836F-DEA3-47EF-AD7C-650C3D884172}" type="presOf" srcId="{8867E667-D673-4918-B9DB-4AC7C3763B51}" destId="{FEBAE33F-176C-41BC-AC9A-01AD8F0A57B4}" srcOrd="0" destOrd="0" presId="urn:microsoft.com/office/officeart/2005/8/layout/vProcess5"/>
    <dgm:cxn modelId="{7554C7D5-442D-4FFF-928F-345305FAC7FE}" type="presOf" srcId="{EFED7B18-77DA-441E-B53F-1F1F903CE865}" destId="{CF1E92D5-6674-4544-A94D-5E43FDDB55E2}" srcOrd="1" destOrd="0" presId="urn:microsoft.com/office/officeart/2005/8/layout/vProcess5"/>
    <dgm:cxn modelId="{B2FAF704-0D23-4E82-82D2-1D22CEE71AC0}" type="presOf" srcId="{F50C31D6-3F6B-4C3E-BE6B-7D76D92530CE}" destId="{8B02CB56-C7A0-46B6-9B47-7B17836BCF01}" srcOrd="0" destOrd="0" presId="urn:microsoft.com/office/officeart/2005/8/layout/vProcess5"/>
    <dgm:cxn modelId="{41CD4CE8-F868-4574-85D5-EAB92448A89C}" type="presOf" srcId="{657FE5E3-5D77-4D45-8158-99776DB95926}" destId="{946F2590-104C-42FA-89E8-673B88D526C9}" srcOrd="0" destOrd="0" presId="urn:microsoft.com/office/officeart/2005/8/layout/vProcess5"/>
    <dgm:cxn modelId="{3A85F9D2-B154-4539-A2F5-F046B7398984}" type="presOf" srcId="{85ACFCF7-F217-4AA7-9F36-4E92C39B0C85}" destId="{6FA98CEA-6333-4C52-B856-0E969FD1162A}" srcOrd="0" destOrd="0" presId="urn:microsoft.com/office/officeart/2005/8/layout/vProcess5"/>
    <dgm:cxn modelId="{848E96E1-C1F9-435D-9277-7E4C264E07C8}" type="presOf" srcId="{57017840-057B-46D7-9FC3-2C059093BF1C}" destId="{C9BCBFCB-A97D-435C-8ECD-CF920F501CFB}" srcOrd="0" destOrd="0" presId="urn:microsoft.com/office/officeart/2005/8/layout/vProcess5"/>
    <dgm:cxn modelId="{67B66D61-29AF-4135-A165-594F3095CBD8}" type="presOf" srcId="{0741CB17-09D2-4AF6-8149-0FB2AD1EF80A}" destId="{667066C6-7B8C-45F4-8756-35224C54FC9A}" srcOrd="0" destOrd="0" presId="urn:microsoft.com/office/officeart/2005/8/layout/vProcess5"/>
    <dgm:cxn modelId="{16620FF3-820D-4FA8-BC95-12CBFA1F1FF1}" type="presOf" srcId="{0741CB17-09D2-4AF6-8149-0FB2AD1EF80A}" destId="{5E0E15ED-2246-4F27-9813-80C0131ADEAB}" srcOrd="1" destOrd="0" presId="urn:microsoft.com/office/officeart/2005/8/layout/vProcess5"/>
    <dgm:cxn modelId="{DB5AE562-CEDE-4C80-8015-0BE12604FCBA}" type="presParOf" srcId="{946F2590-104C-42FA-89E8-673B88D526C9}" destId="{DEC008D2-431B-44A9-915A-11AD4DF26D8C}" srcOrd="0" destOrd="0" presId="urn:microsoft.com/office/officeart/2005/8/layout/vProcess5"/>
    <dgm:cxn modelId="{CA8AD34A-48EB-4968-82EA-827FEC1F792D}" type="presParOf" srcId="{946F2590-104C-42FA-89E8-673B88D526C9}" destId="{FEBAE33F-176C-41BC-AC9A-01AD8F0A57B4}" srcOrd="1" destOrd="0" presId="urn:microsoft.com/office/officeart/2005/8/layout/vProcess5"/>
    <dgm:cxn modelId="{14108F8E-F8A5-4DDF-883F-5B9D71E1088F}" type="presParOf" srcId="{946F2590-104C-42FA-89E8-673B88D526C9}" destId="{667066C6-7B8C-45F4-8756-35224C54FC9A}" srcOrd="2" destOrd="0" presId="urn:microsoft.com/office/officeart/2005/8/layout/vProcess5"/>
    <dgm:cxn modelId="{8D4A1ED3-4C2D-42B9-A6AE-8DC65BEE5D91}" type="presParOf" srcId="{946F2590-104C-42FA-89E8-673B88D526C9}" destId="{EC7F63E4-2640-4970-BF0B-26948A355943}" srcOrd="3" destOrd="0" presId="urn:microsoft.com/office/officeart/2005/8/layout/vProcess5"/>
    <dgm:cxn modelId="{1F67FD6D-900F-40CF-A688-7FDF7F1E5E4C}" type="presParOf" srcId="{946F2590-104C-42FA-89E8-673B88D526C9}" destId="{C9BCBFCB-A97D-435C-8ECD-CF920F501CFB}" srcOrd="4" destOrd="0" presId="urn:microsoft.com/office/officeart/2005/8/layout/vProcess5"/>
    <dgm:cxn modelId="{AE141E20-C100-43B5-9943-C55B13D8D0C8}" type="presParOf" srcId="{946F2590-104C-42FA-89E8-673B88D526C9}" destId="{8B02CB56-C7A0-46B6-9B47-7B17836BCF01}" srcOrd="5" destOrd="0" presId="urn:microsoft.com/office/officeart/2005/8/layout/vProcess5"/>
    <dgm:cxn modelId="{28DD1707-A930-4DA8-8E13-7D9F44A6DCC3}" type="presParOf" srcId="{946F2590-104C-42FA-89E8-673B88D526C9}" destId="{6FA98CEA-6333-4C52-B856-0E969FD1162A}" srcOrd="6" destOrd="0" presId="urn:microsoft.com/office/officeart/2005/8/layout/vProcess5"/>
    <dgm:cxn modelId="{C531FFFD-5F65-40F6-9230-7AF002F574CA}" type="presParOf" srcId="{946F2590-104C-42FA-89E8-673B88D526C9}" destId="{2FF7F0AC-54E7-400B-AD40-CF46982025AF}" srcOrd="7" destOrd="0" presId="urn:microsoft.com/office/officeart/2005/8/layout/vProcess5"/>
    <dgm:cxn modelId="{22A48215-FA77-44FB-9F50-81F5C8745121}" type="presParOf" srcId="{946F2590-104C-42FA-89E8-673B88D526C9}" destId="{B694DDF3-C284-46B5-98E4-9DBEF973DD33}" srcOrd="8" destOrd="0" presId="urn:microsoft.com/office/officeart/2005/8/layout/vProcess5"/>
    <dgm:cxn modelId="{A6FC5807-37A2-491B-8D7D-A0CBF1A61D41}" type="presParOf" srcId="{946F2590-104C-42FA-89E8-673B88D526C9}" destId="{5E0E15ED-2246-4F27-9813-80C0131ADEAB}" srcOrd="9" destOrd="0" presId="urn:microsoft.com/office/officeart/2005/8/layout/vProcess5"/>
    <dgm:cxn modelId="{843FFDB1-AB84-4EBC-9C92-B1C918F17DA6}" type="presParOf" srcId="{946F2590-104C-42FA-89E8-673B88D526C9}" destId="{CF1E92D5-6674-4544-A94D-5E43FDDB55E2}" srcOrd="10" destOrd="0" presId="urn:microsoft.com/office/officeart/2005/8/layout/vProcess5"/>
    <dgm:cxn modelId="{54473C53-7564-489A-85DF-E66631B63A8E}" type="presParOf" srcId="{946F2590-104C-42FA-89E8-673B88D526C9}" destId="{59DC8F3D-D858-47AB-A669-E0A9433D545D}" srcOrd="11" destOrd="0" presId="urn:microsoft.com/office/officeart/2005/8/layout/vProcess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880E1-1F1E-436B-96B9-1698EDEADB7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PE"/>
        </a:p>
      </dgm:t>
    </dgm:pt>
    <dgm:pt modelId="{85ADD5D5-ECAE-49AD-A36E-4E35988C4715}">
      <dgm:prSet phldrT="[Texto]" custT="1"/>
      <dgm:spPr>
        <a:ln>
          <a:solidFill>
            <a:srgbClr val="F05151"/>
          </a:solidFill>
        </a:ln>
      </dgm:spPr>
      <dgm:t>
        <a:bodyPr/>
        <a:lstStyle/>
        <a:p>
          <a:r>
            <a:rPr lang="es-PE" sz="1200" b="0"/>
            <a:t>Violencia física, sexual y psicológica en relación de pareja.</a:t>
          </a:r>
          <a:endParaRPr lang="es-PE" sz="1200" b="0" dirty="0"/>
        </a:p>
      </dgm:t>
    </dgm:pt>
    <dgm:pt modelId="{8A978BC6-9D86-4827-8E96-A6A8755128F2}" type="parTrans" cxnId="{A3F2FAD1-890E-4A29-A535-3F81064A7992}">
      <dgm:prSet/>
      <dgm:spPr/>
      <dgm:t>
        <a:bodyPr/>
        <a:lstStyle/>
        <a:p>
          <a:endParaRPr lang="es-PE" sz="1400" b="0">
            <a:solidFill>
              <a:schemeClr val="bg1"/>
            </a:solidFill>
          </a:endParaRPr>
        </a:p>
      </dgm:t>
    </dgm:pt>
    <dgm:pt modelId="{8F25A2B4-898A-40B3-A5FB-FF746FEF4C5A}" type="sibTrans" cxnId="{A3F2FAD1-890E-4A29-A535-3F81064A7992}">
      <dgm:prSet/>
      <dgm:spPr/>
      <dgm:t>
        <a:bodyPr/>
        <a:lstStyle/>
        <a:p>
          <a:endParaRPr lang="es-PE" sz="1400" b="0">
            <a:solidFill>
              <a:schemeClr val="bg1"/>
            </a:solidFill>
          </a:endParaRPr>
        </a:p>
      </dgm:t>
    </dgm:pt>
    <dgm:pt modelId="{3347F1A5-634F-4AF8-8639-2116FA0D273C}">
      <dgm:prSet phldrT="[Texto]" custT="1"/>
      <dgm:spPr>
        <a:ln>
          <a:solidFill>
            <a:srgbClr val="F05151"/>
          </a:solidFill>
        </a:ln>
      </dgm:spPr>
      <dgm:t>
        <a:bodyPr/>
        <a:lstStyle/>
        <a:p>
          <a:r>
            <a:rPr lang="es-PE" sz="1200" b="0" dirty="0"/>
            <a:t>Violencia sexual contra niñas, adolescentes y mujeres fuera de relación de pareja.</a:t>
          </a:r>
        </a:p>
      </dgm:t>
    </dgm:pt>
    <dgm:pt modelId="{5F3D7CA8-F815-4877-946F-30D37D1B77A6}" type="parTrans" cxnId="{03B46C29-36ED-4ACA-81B5-3037A97A2D35}">
      <dgm:prSet/>
      <dgm:spPr/>
      <dgm:t>
        <a:bodyPr/>
        <a:lstStyle/>
        <a:p>
          <a:endParaRPr lang="es-PE" sz="1400" b="0">
            <a:solidFill>
              <a:schemeClr val="bg1"/>
            </a:solidFill>
          </a:endParaRPr>
        </a:p>
      </dgm:t>
    </dgm:pt>
    <dgm:pt modelId="{080E0287-0D2D-45A7-87AA-624E609ECEAC}" type="sibTrans" cxnId="{03B46C29-36ED-4ACA-81B5-3037A97A2D35}">
      <dgm:prSet/>
      <dgm:spPr/>
      <dgm:t>
        <a:bodyPr/>
        <a:lstStyle/>
        <a:p>
          <a:endParaRPr lang="es-PE" sz="1400" b="0">
            <a:solidFill>
              <a:schemeClr val="bg1"/>
            </a:solidFill>
          </a:endParaRPr>
        </a:p>
      </dgm:t>
    </dgm:pt>
    <dgm:pt modelId="{50AD5BD4-642B-4DE1-ADB7-1F5B6696628F}">
      <dgm:prSet phldrT="[Texto]" custT="1"/>
      <dgm:spPr>
        <a:ln>
          <a:solidFill>
            <a:srgbClr val="F05151"/>
          </a:solidFill>
        </a:ln>
      </dgm:spPr>
      <dgm:t>
        <a:bodyPr/>
        <a:lstStyle/>
        <a:p>
          <a:r>
            <a:rPr lang="es-PE" sz="1200" b="0"/>
            <a:t>Feminicidio Íntimo</a:t>
          </a:r>
          <a:endParaRPr lang="es-PE" sz="1200" b="0" dirty="0"/>
        </a:p>
      </dgm:t>
    </dgm:pt>
    <dgm:pt modelId="{3F95AF40-203C-4110-8A47-ABACF2ABA5B6}" type="parTrans" cxnId="{C3D0A0C0-703F-4280-A6D5-778B2575C3DA}">
      <dgm:prSet/>
      <dgm:spPr/>
      <dgm:t>
        <a:bodyPr/>
        <a:lstStyle/>
        <a:p>
          <a:endParaRPr lang="es-PE" sz="1400" b="0">
            <a:solidFill>
              <a:schemeClr val="bg1"/>
            </a:solidFill>
          </a:endParaRPr>
        </a:p>
      </dgm:t>
    </dgm:pt>
    <dgm:pt modelId="{98EF9BC6-0D8E-43A4-A6A1-4BBD68815BF2}" type="sibTrans" cxnId="{C3D0A0C0-703F-4280-A6D5-778B2575C3DA}">
      <dgm:prSet/>
      <dgm:spPr/>
      <dgm:t>
        <a:bodyPr/>
        <a:lstStyle/>
        <a:p>
          <a:endParaRPr lang="es-PE" sz="1400" b="0">
            <a:solidFill>
              <a:schemeClr val="bg1"/>
            </a:solidFill>
          </a:endParaRPr>
        </a:p>
      </dgm:t>
    </dgm:pt>
    <dgm:pt modelId="{0A2BC283-B39C-454F-949B-817C378CEBEF}">
      <dgm:prSet phldrT="[Texto]" custT="1"/>
      <dgm:spPr>
        <a:ln>
          <a:solidFill>
            <a:srgbClr val="F05151"/>
          </a:solidFill>
        </a:ln>
      </dgm:spPr>
      <dgm:t>
        <a:bodyPr/>
        <a:lstStyle/>
        <a:p>
          <a:r>
            <a:rPr lang="es-PE" sz="1200" b="0"/>
            <a:t>Acoso Sexual</a:t>
          </a:r>
          <a:endParaRPr lang="es-PE" sz="1200" b="0" dirty="0"/>
        </a:p>
      </dgm:t>
    </dgm:pt>
    <dgm:pt modelId="{391FC93E-AE37-4770-896F-BC4BF21C6908}" type="parTrans" cxnId="{43A86671-D591-4402-ADC3-A216216F7282}">
      <dgm:prSet/>
      <dgm:spPr/>
      <dgm:t>
        <a:bodyPr/>
        <a:lstStyle/>
        <a:p>
          <a:endParaRPr lang="es-PE" sz="1400" b="0">
            <a:solidFill>
              <a:schemeClr val="bg1"/>
            </a:solidFill>
          </a:endParaRPr>
        </a:p>
      </dgm:t>
    </dgm:pt>
    <dgm:pt modelId="{E4AC37B0-21F5-4674-A4A9-463A0057D327}" type="sibTrans" cxnId="{43A86671-D591-4402-ADC3-A216216F7282}">
      <dgm:prSet/>
      <dgm:spPr/>
      <dgm:t>
        <a:bodyPr/>
        <a:lstStyle/>
        <a:p>
          <a:endParaRPr lang="es-PE" sz="1400" b="0">
            <a:solidFill>
              <a:schemeClr val="bg1"/>
            </a:solidFill>
          </a:endParaRPr>
        </a:p>
      </dgm:t>
    </dgm:pt>
    <dgm:pt modelId="{EDD42613-467B-4846-8D44-0ED29296716C}" type="pres">
      <dgm:prSet presAssocID="{CF3880E1-1F1E-436B-96B9-1698EDEADB75}" presName="diagram" presStyleCnt="0">
        <dgm:presLayoutVars>
          <dgm:dir/>
          <dgm:resizeHandles val="exact"/>
        </dgm:presLayoutVars>
      </dgm:prSet>
      <dgm:spPr/>
      <dgm:t>
        <a:bodyPr/>
        <a:lstStyle/>
        <a:p>
          <a:endParaRPr lang="es-ES"/>
        </a:p>
      </dgm:t>
    </dgm:pt>
    <dgm:pt modelId="{2D97C761-C233-40A8-8EE5-18BD3D414F6C}" type="pres">
      <dgm:prSet presAssocID="{85ADD5D5-ECAE-49AD-A36E-4E35988C4715}" presName="node" presStyleLbl="node1" presStyleIdx="0" presStyleCnt="4">
        <dgm:presLayoutVars>
          <dgm:bulletEnabled val="1"/>
        </dgm:presLayoutVars>
      </dgm:prSet>
      <dgm:spPr/>
      <dgm:t>
        <a:bodyPr/>
        <a:lstStyle/>
        <a:p>
          <a:endParaRPr lang="es-ES"/>
        </a:p>
      </dgm:t>
    </dgm:pt>
    <dgm:pt modelId="{FBA5E74E-777A-4CC1-AB34-C84BD45DA37D}" type="pres">
      <dgm:prSet presAssocID="{8F25A2B4-898A-40B3-A5FB-FF746FEF4C5A}" presName="sibTrans" presStyleCnt="0"/>
      <dgm:spPr/>
    </dgm:pt>
    <dgm:pt modelId="{6EDDC204-93EB-46CD-BB76-5B3EDC24B1AA}" type="pres">
      <dgm:prSet presAssocID="{3347F1A5-634F-4AF8-8639-2116FA0D273C}" presName="node" presStyleLbl="node1" presStyleIdx="1" presStyleCnt="4">
        <dgm:presLayoutVars>
          <dgm:bulletEnabled val="1"/>
        </dgm:presLayoutVars>
      </dgm:prSet>
      <dgm:spPr/>
      <dgm:t>
        <a:bodyPr/>
        <a:lstStyle/>
        <a:p>
          <a:endParaRPr lang="es-ES"/>
        </a:p>
      </dgm:t>
    </dgm:pt>
    <dgm:pt modelId="{8D91782E-B3B5-4A97-A3BF-E9F45AD8A244}" type="pres">
      <dgm:prSet presAssocID="{080E0287-0D2D-45A7-87AA-624E609ECEAC}" presName="sibTrans" presStyleCnt="0"/>
      <dgm:spPr/>
    </dgm:pt>
    <dgm:pt modelId="{541FBE8B-A8E4-44A4-9428-CA7E6301182D}" type="pres">
      <dgm:prSet presAssocID="{50AD5BD4-642B-4DE1-ADB7-1F5B6696628F}" presName="node" presStyleLbl="node1" presStyleIdx="2" presStyleCnt="4">
        <dgm:presLayoutVars>
          <dgm:bulletEnabled val="1"/>
        </dgm:presLayoutVars>
      </dgm:prSet>
      <dgm:spPr/>
      <dgm:t>
        <a:bodyPr/>
        <a:lstStyle/>
        <a:p>
          <a:endParaRPr lang="es-ES"/>
        </a:p>
      </dgm:t>
    </dgm:pt>
    <dgm:pt modelId="{26ED0F62-FFE8-4EAF-B9E1-0D9BE3067241}" type="pres">
      <dgm:prSet presAssocID="{98EF9BC6-0D8E-43A4-A6A1-4BBD68815BF2}" presName="sibTrans" presStyleCnt="0"/>
      <dgm:spPr/>
    </dgm:pt>
    <dgm:pt modelId="{63CCA6DA-D255-484E-BEFB-19A23400CB18}" type="pres">
      <dgm:prSet presAssocID="{0A2BC283-B39C-454F-949B-817C378CEBEF}" presName="node" presStyleLbl="node1" presStyleIdx="3" presStyleCnt="4">
        <dgm:presLayoutVars>
          <dgm:bulletEnabled val="1"/>
        </dgm:presLayoutVars>
      </dgm:prSet>
      <dgm:spPr/>
      <dgm:t>
        <a:bodyPr/>
        <a:lstStyle/>
        <a:p>
          <a:endParaRPr lang="es-ES"/>
        </a:p>
      </dgm:t>
    </dgm:pt>
  </dgm:ptLst>
  <dgm:cxnLst>
    <dgm:cxn modelId="{43A86671-D591-4402-ADC3-A216216F7282}" srcId="{CF3880E1-1F1E-436B-96B9-1698EDEADB75}" destId="{0A2BC283-B39C-454F-949B-817C378CEBEF}" srcOrd="3" destOrd="0" parTransId="{391FC93E-AE37-4770-896F-BC4BF21C6908}" sibTransId="{E4AC37B0-21F5-4674-A4A9-463A0057D327}"/>
    <dgm:cxn modelId="{C3D0A0C0-703F-4280-A6D5-778B2575C3DA}" srcId="{CF3880E1-1F1E-436B-96B9-1698EDEADB75}" destId="{50AD5BD4-642B-4DE1-ADB7-1F5B6696628F}" srcOrd="2" destOrd="0" parTransId="{3F95AF40-203C-4110-8A47-ABACF2ABA5B6}" sibTransId="{98EF9BC6-0D8E-43A4-A6A1-4BBD68815BF2}"/>
    <dgm:cxn modelId="{03B46C29-36ED-4ACA-81B5-3037A97A2D35}" srcId="{CF3880E1-1F1E-436B-96B9-1698EDEADB75}" destId="{3347F1A5-634F-4AF8-8639-2116FA0D273C}" srcOrd="1" destOrd="0" parTransId="{5F3D7CA8-F815-4877-946F-30D37D1B77A6}" sibTransId="{080E0287-0D2D-45A7-87AA-624E609ECEAC}"/>
    <dgm:cxn modelId="{A3F2FAD1-890E-4A29-A535-3F81064A7992}" srcId="{CF3880E1-1F1E-436B-96B9-1698EDEADB75}" destId="{85ADD5D5-ECAE-49AD-A36E-4E35988C4715}" srcOrd="0" destOrd="0" parTransId="{8A978BC6-9D86-4827-8E96-A6A8755128F2}" sibTransId="{8F25A2B4-898A-40B3-A5FB-FF746FEF4C5A}"/>
    <dgm:cxn modelId="{0939437E-BA51-4589-880F-735A25707112}" type="presOf" srcId="{CF3880E1-1F1E-436B-96B9-1698EDEADB75}" destId="{EDD42613-467B-4846-8D44-0ED29296716C}" srcOrd="0" destOrd="0" presId="urn:microsoft.com/office/officeart/2005/8/layout/default"/>
    <dgm:cxn modelId="{7506BEEF-C772-45B7-A093-9C0C737CCDF0}" type="presOf" srcId="{85ADD5D5-ECAE-49AD-A36E-4E35988C4715}" destId="{2D97C761-C233-40A8-8EE5-18BD3D414F6C}" srcOrd="0" destOrd="0" presId="urn:microsoft.com/office/officeart/2005/8/layout/default"/>
    <dgm:cxn modelId="{D50ADC3F-14DE-4B54-A7C3-96A6B3C21809}" type="presOf" srcId="{0A2BC283-B39C-454F-949B-817C378CEBEF}" destId="{63CCA6DA-D255-484E-BEFB-19A23400CB18}" srcOrd="0" destOrd="0" presId="urn:microsoft.com/office/officeart/2005/8/layout/default"/>
    <dgm:cxn modelId="{32606D32-CD08-4C21-8E4E-F1348AA6101C}" type="presOf" srcId="{50AD5BD4-642B-4DE1-ADB7-1F5B6696628F}" destId="{541FBE8B-A8E4-44A4-9428-CA7E6301182D}" srcOrd="0" destOrd="0" presId="urn:microsoft.com/office/officeart/2005/8/layout/default"/>
    <dgm:cxn modelId="{BCB062AD-50E6-4465-995F-F52E13D30B2E}" type="presOf" srcId="{3347F1A5-634F-4AF8-8639-2116FA0D273C}" destId="{6EDDC204-93EB-46CD-BB76-5B3EDC24B1AA}" srcOrd="0" destOrd="0" presId="urn:microsoft.com/office/officeart/2005/8/layout/default"/>
    <dgm:cxn modelId="{928713F4-A4E7-4000-BBEF-595775387B0B}" type="presParOf" srcId="{EDD42613-467B-4846-8D44-0ED29296716C}" destId="{2D97C761-C233-40A8-8EE5-18BD3D414F6C}" srcOrd="0" destOrd="0" presId="urn:microsoft.com/office/officeart/2005/8/layout/default"/>
    <dgm:cxn modelId="{35E12C6A-D257-4A4B-8141-FCD88553996A}" type="presParOf" srcId="{EDD42613-467B-4846-8D44-0ED29296716C}" destId="{FBA5E74E-777A-4CC1-AB34-C84BD45DA37D}" srcOrd="1" destOrd="0" presId="urn:microsoft.com/office/officeart/2005/8/layout/default"/>
    <dgm:cxn modelId="{F0D12E80-80C0-4AA2-8782-2E82D5F023B9}" type="presParOf" srcId="{EDD42613-467B-4846-8D44-0ED29296716C}" destId="{6EDDC204-93EB-46CD-BB76-5B3EDC24B1AA}" srcOrd="2" destOrd="0" presId="urn:microsoft.com/office/officeart/2005/8/layout/default"/>
    <dgm:cxn modelId="{B634CAC3-EF9E-4D9B-B4C2-DD1E6DF8B5EE}" type="presParOf" srcId="{EDD42613-467B-4846-8D44-0ED29296716C}" destId="{8D91782E-B3B5-4A97-A3BF-E9F45AD8A244}" srcOrd="3" destOrd="0" presId="urn:microsoft.com/office/officeart/2005/8/layout/default"/>
    <dgm:cxn modelId="{A3FF2343-4299-4643-90B6-32A63D3F8817}" type="presParOf" srcId="{EDD42613-467B-4846-8D44-0ED29296716C}" destId="{541FBE8B-A8E4-44A4-9428-CA7E6301182D}" srcOrd="4" destOrd="0" presId="urn:microsoft.com/office/officeart/2005/8/layout/default"/>
    <dgm:cxn modelId="{27E72D37-0BDD-44DD-96BA-CA5B148BBDFA}" type="presParOf" srcId="{EDD42613-467B-4846-8D44-0ED29296716C}" destId="{26ED0F62-FFE8-4EAF-B9E1-0D9BE3067241}" srcOrd="5" destOrd="0" presId="urn:microsoft.com/office/officeart/2005/8/layout/default"/>
    <dgm:cxn modelId="{0FA658EF-77EA-4EAD-9DF3-982290553E8D}" type="presParOf" srcId="{EDD42613-467B-4846-8D44-0ED29296716C}" destId="{63CCA6DA-D255-484E-BEFB-19A23400CB18}" srcOrd="6"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93CE-A14F-4369-BC29-5E650F6E1832}">
      <dsp:nvSpPr>
        <dsp:cNvPr id="0" name=""/>
        <dsp:cNvSpPr/>
      </dsp:nvSpPr>
      <dsp:spPr>
        <a:xfrm rot="10800000">
          <a:off x="801409" y="1950"/>
          <a:ext cx="2533495" cy="653092"/>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96"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Arial" panose="020B0604020202020204" pitchFamily="34" charset="0"/>
              <a:cs typeface="Arial" panose="020B0604020202020204" pitchFamily="34" charset="0"/>
            </a:rPr>
            <a:t>Comisión Multisectorial de Alto Nivel (CMAN)</a:t>
          </a:r>
        </a:p>
      </dsp:txBody>
      <dsp:txXfrm rot="10800000">
        <a:off x="964682" y="1950"/>
        <a:ext cx="2370222" cy="653092"/>
      </dsp:txXfrm>
    </dsp:sp>
    <dsp:sp modelId="{095B3E87-AA87-4514-80AB-1E81856E7CE2}">
      <dsp:nvSpPr>
        <dsp:cNvPr id="0" name=""/>
        <dsp:cNvSpPr/>
      </dsp:nvSpPr>
      <dsp:spPr>
        <a:xfrm>
          <a:off x="474863" y="1950"/>
          <a:ext cx="653092" cy="653092"/>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4EF26-8B90-4CD3-82DA-F7273B90730E}">
      <dsp:nvSpPr>
        <dsp:cNvPr id="0" name=""/>
        <dsp:cNvSpPr/>
      </dsp:nvSpPr>
      <dsp:spPr>
        <a:xfrm rot="10800000">
          <a:off x="801409" y="849995"/>
          <a:ext cx="2533495" cy="653092"/>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96"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Arial" panose="020B0604020202020204" pitchFamily="34" charset="0"/>
              <a:cs typeface="Arial" panose="020B0604020202020204" pitchFamily="34" charset="0"/>
            </a:rPr>
            <a:t>Instancias Regionales de Concertación</a:t>
          </a:r>
        </a:p>
      </dsp:txBody>
      <dsp:txXfrm rot="10800000">
        <a:off x="964682" y="849995"/>
        <a:ext cx="2370222" cy="653092"/>
      </dsp:txXfrm>
    </dsp:sp>
    <dsp:sp modelId="{C44C97AC-0E6C-4A0B-BE25-8881B2E1C679}">
      <dsp:nvSpPr>
        <dsp:cNvPr id="0" name=""/>
        <dsp:cNvSpPr/>
      </dsp:nvSpPr>
      <dsp:spPr>
        <a:xfrm>
          <a:off x="474863" y="849995"/>
          <a:ext cx="653092" cy="653092"/>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DFCC1-E451-4C2F-8107-DAF9DA022402}">
      <dsp:nvSpPr>
        <dsp:cNvPr id="0" name=""/>
        <dsp:cNvSpPr/>
      </dsp:nvSpPr>
      <dsp:spPr>
        <a:xfrm rot="10800000">
          <a:off x="801409" y="1698040"/>
          <a:ext cx="2533495" cy="653092"/>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96"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Arial" panose="020B0604020202020204" pitchFamily="34" charset="0"/>
              <a:cs typeface="Arial" panose="020B0604020202020204" pitchFamily="34" charset="0"/>
            </a:rPr>
            <a:t>Instancias Provinciales de Concertación</a:t>
          </a:r>
        </a:p>
      </dsp:txBody>
      <dsp:txXfrm rot="10800000">
        <a:off x="964682" y="1698040"/>
        <a:ext cx="2370222" cy="653092"/>
      </dsp:txXfrm>
    </dsp:sp>
    <dsp:sp modelId="{6A45347C-F85F-493D-8486-18FBCB62E623}">
      <dsp:nvSpPr>
        <dsp:cNvPr id="0" name=""/>
        <dsp:cNvSpPr/>
      </dsp:nvSpPr>
      <dsp:spPr>
        <a:xfrm>
          <a:off x="474863" y="1698040"/>
          <a:ext cx="653092" cy="653092"/>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C41DF-3100-413A-AE34-7ABB89E6F490}">
      <dsp:nvSpPr>
        <dsp:cNvPr id="0" name=""/>
        <dsp:cNvSpPr/>
      </dsp:nvSpPr>
      <dsp:spPr>
        <a:xfrm rot="10800000">
          <a:off x="801409" y="2546086"/>
          <a:ext cx="2533495" cy="653092"/>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96"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Arial" panose="020B0604020202020204" pitchFamily="34" charset="0"/>
              <a:cs typeface="Arial" panose="020B0604020202020204" pitchFamily="34" charset="0"/>
            </a:rPr>
            <a:t>Instancias Distritales de Concertación</a:t>
          </a:r>
        </a:p>
      </dsp:txBody>
      <dsp:txXfrm rot="10800000">
        <a:off x="964682" y="2546086"/>
        <a:ext cx="2370222" cy="653092"/>
      </dsp:txXfrm>
    </dsp:sp>
    <dsp:sp modelId="{4AA2624C-13F2-4D50-BF39-D769CB4A051A}">
      <dsp:nvSpPr>
        <dsp:cNvPr id="0" name=""/>
        <dsp:cNvSpPr/>
      </dsp:nvSpPr>
      <dsp:spPr>
        <a:xfrm>
          <a:off x="474863" y="2546086"/>
          <a:ext cx="653092" cy="653092"/>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C761-C233-40A8-8EE5-18BD3D414F6C}">
      <dsp:nvSpPr>
        <dsp:cNvPr id="0" name=""/>
        <dsp:cNvSpPr/>
      </dsp:nvSpPr>
      <dsp:spPr>
        <a:xfrm>
          <a:off x="261689" y="67"/>
          <a:ext cx="1682136" cy="100928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a:solidFill>
                <a:schemeClr val="tx1"/>
              </a:solidFill>
              <a:latin typeface="Calibri" panose="020F0502020204030204" pitchFamily="34" charset="0"/>
              <a:cs typeface="Calibri" panose="020F0502020204030204" pitchFamily="34" charset="0"/>
            </a:rPr>
            <a:t>Violencia física</a:t>
          </a:r>
        </a:p>
      </dsp:txBody>
      <dsp:txXfrm>
        <a:off x="261689" y="67"/>
        <a:ext cx="1682136" cy="1009282"/>
      </dsp:txXfrm>
    </dsp:sp>
    <dsp:sp modelId="{6EDDC204-93EB-46CD-BB76-5B3EDC24B1AA}">
      <dsp:nvSpPr>
        <dsp:cNvPr id="0" name=""/>
        <dsp:cNvSpPr/>
      </dsp:nvSpPr>
      <dsp:spPr>
        <a:xfrm>
          <a:off x="261689" y="1177563"/>
          <a:ext cx="1682136" cy="100928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a:solidFill>
                <a:schemeClr val="tx1"/>
              </a:solidFill>
              <a:latin typeface="Calibri" panose="020F0502020204030204" pitchFamily="34" charset="0"/>
              <a:cs typeface="Calibri" panose="020F0502020204030204" pitchFamily="34" charset="0"/>
            </a:rPr>
            <a:t>Violencia sexual</a:t>
          </a:r>
        </a:p>
      </dsp:txBody>
      <dsp:txXfrm>
        <a:off x="261689" y="1177563"/>
        <a:ext cx="1682136" cy="1009282"/>
      </dsp:txXfrm>
    </dsp:sp>
    <dsp:sp modelId="{541FBE8B-A8E4-44A4-9428-CA7E6301182D}">
      <dsp:nvSpPr>
        <dsp:cNvPr id="0" name=""/>
        <dsp:cNvSpPr/>
      </dsp:nvSpPr>
      <dsp:spPr>
        <a:xfrm>
          <a:off x="261689" y="2355059"/>
          <a:ext cx="1682136" cy="100928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a:solidFill>
                <a:schemeClr val="tx1"/>
              </a:solidFill>
              <a:latin typeface="Calibri" panose="020F0502020204030204" pitchFamily="34" charset="0"/>
              <a:cs typeface="Calibri" panose="020F0502020204030204" pitchFamily="34" charset="0"/>
            </a:rPr>
            <a:t>Violencia psicológica</a:t>
          </a:r>
        </a:p>
      </dsp:txBody>
      <dsp:txXfrm>
        <a:off x="261689" y="2355059"/>
        <a:ext cx="1682136" cy="1009282"/>
      </dsp:txXfrm>
    </dsp:sp>
    <dsp:sp modelId="{63CCA6DA-D255-484E-BEFB-19A23400CB18}">
      <dsp:nvSpPr>
        <dsp:cNvPr id="0" name=""/>
        <dsp:cNvSpPr/>
      </dsp:nvSpPr>
      <dsp:spPr>
        <a:xfrm>
          <a:off x="261689" y="3532555"/>
          <a:ext cx="1682136" cy="100928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a:solidFill>
                <a:schemeClr val="tx1"/>
              </a:solidFill>
              <a:latin typeface="Calibri" panose="020F0502020204030204" pitchFamily="34" charset="0"/>
              <a:cs typeface="Calibri" panose="020F0502020204030204" pitchFamily="34" charset="0"/>
            </a:rPr>
            <a:t>Violencia económica o patrimonial</a:t>
          </a:r>
        </a:p>
      </dsp:txBody>
      <dsp:txXfrm>
        <a:off x="261689" y="3532555"/>
        <a:ext cx="1682136" cy="1009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DEEDC-225D-422E-8279-9B9D19B56C90}">
      <dsp:nvSpPr>
        <dsp:cNvPr id="0" name=""/>
        <dsp:cNvSpPr/>
      </dsp:nvSpPr>
      <dsp:spPr>
        <a:xfrm>
          <a:off x="1126" y="492128"/>
          <a:ext cx="1419846" cy="8519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en relación de pareja</a:t>
          </a:r>
        </a:p>
      </dsp:txBody>
      <dsp:txXfrm>
        <a:off x="1126" y="492128"/>
        <a:ext cx="1419846" cy="851907"/>
      </dsp:txXfrm>
    </dsp:sp>
    <dsp:sp modelId="{9CF9A2C1-4E79-42CB-B939-B179143146E0}">
      <dsp:nvSpPr>
        <dsp:cNvPr id="0" name=""/>
        <dsp:cNvSpPr/>
      </dsp:nvSpPr>
      <dsp:spPr>
        <a:xfrm>
          <a:off x="1562958" y="492128"/>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prstClr val="white"/>
              </a:solidFill>
              <a:latin typeface="Calibri" panose="020F0502020204030204" pitchFamily="34" charset="0"/>
              <a:ea typeface="+mn-ea"/>
              <a:cs typeface="Calibri" panose="020F0502020204030204" pitchFamily="34" charset="0"/>
            </a:rPr>
            <a:t>Feminicidio</a:t>
          </a:r>
        </a:p>
      </dsp:txBody>
      <dsp:txXfrm>
        <a:off x="1562958" y="492128"/>
        <a:ext cx="1419846" cy="851907"/>
      </dsp:txXfrm>
    </dsp:sp>
    <dsp:sp modelId="{7B4ECFC4-BE5A-45F9-8906-0D86DEDCB228}">
      <dsp:nvSpPr>
        <dsp:cNvPr id="0" name=""/>
        <dsp:cNvSpPr/>
      </dsp:nvSpPr>
      <dsp:spPr>
        <a:xfrm>
          <a:off x="3124789" y="492128"/>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Trata de personas con fines de </a:t>
          </a:r>
          <a:r>
            <a:rPr lang="es-PE" sz="1400" b="1" kern="1200" dirty="0">
              <a:solidFill>
                <a:prstClr val="white"/>
              </a:solidFill>
              <a:latin typeface="Calibri" panose="020F0502020204030204" pitchFamily="34" charset="0"/>
              <a:ea typeface="+mn-ea"/>
              <a:cs typeface="Calibri" panose="020F0502020204030204" pitchFamily="34" charset="0"/>
            </a:rPr>
            <a:t>explotación</a:t>
          </a:r>
          <a:r>
            <a:rPr lang="es-PE" sz="1400" b="1" kern="1200" dirty="0">
              <a:latin typeface="Calibri" panose="020F0502020204030204" pitchFamily="34" charset="0"/>
              <a:ea typeface="+mn-ea"/>
              <a:cs typeface="Calibri" panose="020F0502020204030204" pitchFamily="34" charset="0"/>
            </a:rPr>
            <a:t> sexual</a:t>
          </a:r>
        </a:p>
      </dsp:txBody>
      <dsp:txXfrm>
        <a:off x="3124789" y="492128"/>
        <a:ext cx="1419846" cy="851907"/>
      </dsp:txXfrm>
    </dsp:sp>
    <dsp:sp modelId="{7BC9D0A9-C98C-4539-8E04-9E58A5796D29}">
      <dsp:nvSpPr>
        <dsp:cNvPr id="0" name=""/>
        <dsp:cNvSpPr/>
      </dsp:nvSpPr>
      <dsp:spPr>
        <a:xfrm>
          <a:off x="4686620" y="492128"/>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Acoso sexual en espacios </a:t>
          </a:r>
          <a:r>
            <a:rPr lang="es-PE" sz="1400" b="1" kern="1200" dirty="0">
              <a:solidFill>
                <a:prstClr val="white"/>
              </a:solidFill>
              <a:latin typeface="Calibri" panose="020F0502020204030204" pitchFamily="34" charset="0"/>
              <a:ea typeface="+mn-ea"/>
              <a:cs typeface="Calibri" panose="020F0502020204030204" pitchFamily="34" charset="0"/>
            </a:rPr>
            <a:t>públicos</a:t>
          </a:r>
        </a:p>
      </dsp:txBody>
      <dsp:txXfrm>
        <a:off x="4686620" y="492128"/>
        <a:ext cx="1419846" cy="851907"/>
      </dsp:txXfrm>
    </dsp:sp>
    <dsp:sp modelId="{4977647E-5167-4D2C-82D5-E68A8E74CA2C}">
      <dsp:nvSpPr>
        <dsp:cNvPr id="0" name=""/>
        <dsp:cNvSpPr/>
      </dsp:nvSpPr>
      <dsp:spPr>
        <a:xfrm>
          <a:off x="6248451" y="492128"/>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en los servicios de salud </a:t>
          </a:r>
          <a:r>
            <a:rPr lang="es-PE" sz="1400" b="1" kern="1200" dirty="0">
              <a:solidFill>
                <a:prstClr val="white"/>
              </a:solidFill>
              <a:latin typeface="Calibri" panose="020F0502020204030204" pitchFamily="34" charset="0"/>
              <a:ea typeface="+mn-ea"/>
              <a:cs typeface="Calibri" panose="020F0502020204030204" pitchFamily="34" charset="0"/>
            </a:rPr>
            <a:t>sexual</a:t>
          </a:r>
          <a:r>
            <a:rPr lang="es-PE" sz="1400" b="1" kern="1200" dirty="0">
              <a:latin typeface="Calibri" panose="020F0502020204030204" pitchFamily="34" charset="0"/>
              <a:ea typeface="+mn-ea"/>
              <a:cs typeface="Calibri" panose="020F0502020204030204" pitchFamily="34" charset="0"/>
            </a:rPr>
            <a:t> y reproductiva</a:t>
          </a:r>
        </a:p>
      </dsp:txBody>
      <dsp:txXfrm>
        <a:off x="6248451" y="492128"/>
        <a:ext cx="1419846" cy="851907"/>
      </dsp:txXfrm>
    </dsp:sp>
    <dsp:sp modelId="{5D10F0CF-B4EC-4649-A5F3-3A580D6841CC}">
      <dsp:nvSpPr>
        <dsp:cNvPr id="0" name=""/>
        <dsp:cNvSpPr/>
      </dsp:nvSpPr>
      <dsp:spPr>
        <a:xfrm>
          <a:off x="7810282" y="492128"/>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Esterilizaciones </a:t>
          </a:r>
          <a:r>
            <a:rPr lang="es-PE" sz="1400" b="1" kern="1200" dirty="0">
              <a:solidFill>
                <a:prstClr val="white"/>
              </a:solidFill>
              <a:latin typeface="Calibri" panose="020F0502020204030204" pitchFamily="34" charset="0"/>
              <a:ea typeface="+mn-ea"/>
              <a:cs typeface="Calibri" panose="020F0502020204030204" pitchFamily="34" charset="0"/>
            </a:rPr>
            <a:t>forzadas</a:t>
          </a:r>
        </a:p>
      </dsp:txBody>
      <dsp:txXfrm>
        <a:off x="7810282" y="492128"/>
        <a:ext cx="1419846" cy="851907"/>
      </dsp:txXfrm>
    </dsp:sp>
    <dsp:sp modelId="{3AAC5F83-FF96-44C9-AD51-DDA4FBB658E6}">
      <dsp:nvSpPr>
        <dsp:cNvPr id="0" name=""/>
        <dsp:cNvSpPr/>
      </dsp:nvSpPr>
      <dsp:spPr>
        <a:xfrm>
          <a:off x="1126" y="1486021"/>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Hostigamiento </a:t>
          </a:r>
          <a:r>
            <a:rPr lang="es-PE" sz="1400" b="1" kern="1200" dirty="0">
              <a:solidFill>
                <a:prstClr val="white"/>
              </a:solidFill>
              <a:latin typeface="Calibri" panose="020F0502020204030204" pitchFamily="34" charset="0"/>
              <a:ea typeface="+mn-ea"/>
              <a:cs typeface="Calibri" panose="020F0502020204030204" pitchFamily="34" charset="0"/>
            </a:rPr>
            <a:t>sexual</a:t>
          </a:r>
        </a:p>
      </dsp:txBody>
      <dsp:txXfrm>
        <a:off x="1126" y="1486021"/>
        <a:ext cx="1419846" cy="851907"/>
      </dsp:txXfrm>
    </dsp:sp>
    <dsp:sp modelId="{635AF7F1-5D4B-4A91-9662-B46D07F13641}">
      <dsp:nvSpPr>
        <dsp:cNvPr id="0" name=""/>
        <dsp:cNvSpPr/>
      </dsp:nvSpPr>
      <dsp:spPr>
        <a:xfrm>
          <a:off x="1562958" y="1486021"/>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prstClr val="white"/>
              </a:solidFill>
              <a:latin typeface="Calibri" panose="020F0502020204030204" pitchFamily="34" charset="0"/>
              <a:ea typeface="+mn-ea"/>
              <a:cs typeface="Calibri" panose="020F0502020204030204" pitchFamily="34" charset="0"/>
            </a:rPr>
            <a:t>Acoso político</a:t>
          </a:r>
        </a:p>
      </dsp:txBody>
      <dsp:txXfrm>
        <a:off x="1562958" y="1486021"/>
        <a:ext cx="1419846" cy="851907"/>
      </dsp:txXfrm>
    </dsp:sp>
    <dsp:sp modelId="{2053FE69-7A59-46ED-94D5-68570152CE3D}">
      <dsp:nvSpPr>
        <dsp:cNvPr id="0" name=""/>
        <dsp:cNvSpPr/>
      </dsp:nvSpPr>
      <dsp:spPr>
        <a:xfrm>
          <a:off x="3124789" y="1486021"/>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a:t>
          </a:r>
          <a:r>
            <a:rPr lang="es-PE" sz="1400" b="1" kern="1200" dirty="0">
              <a:solidFill>
                <a:prstClr val="white"/>
              </a:solidFill>
              <a:latin typeface="Calibri" panose="020F0502020204030204" pitchFamily="34" charset="0"/>
              <a:ea typeface="+mn-ea"/>
              <a:cs typeface="Calibri" panose="020F0502020204030204" pitchFamily="34" charset="0"/>
            </a:rPr>
            <a:t>en</a:t>
          </a:r>
          <a:r>
            <a:rPr lang="es-PE" sz="1400" b="1" kern="1200" dirty="0">
              <a:latin typeface="Calibri" panose="020F0502020204030204" pitchFamily="34" charset="0"/>
              <a:ea typeface="+mn-ea"/>
              <a:cs typeface="Calibri" panose="020F0502020204030204" pitchFamily="34" charset="0"/>
            </a:rPr>
            <a:t> conflictos sociales</a:t>
          </a:r>
        </a:p>
      </dsp:txBody>
      <dsp:txXfrm>
        <a:off x="3124789" y="1486021"/>
        <a:ext cx="1419846" cy="851907"/>
      </dsp:txXfrm>
    </dsp:sp>
    <dsp:sp modelId="{BB1D5E37-2CBE-473F-9794-66B0275A5727}">
      <dsp:nvSpPr>
        <dsp:cNvPr id="0" name=""/>
        <dsp:cNvSpPr/>
      </dsp:nvSpPr>
      <dsp:spPr>
        <a:xfrm>
          <a:off x="4686620" y="1486021"/>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a:t>
          </a:r>
          <a:r>
            <a:rPr lang="es-PE" sz="1400" b="1" kern="1200" dirty="0">
              <a:solidFill>
                <a:prstClr val="white"/>
              </a:solidFill>
              <a:latin typeface="Calibri" panose="020F0502020204030204" pitchFamily="34" charset="0"/>
              <a:ea typeface="+mn-ea"/>
              <a:cs typeface="Calibri" panose="020F0502020204030204" pitchFamily="34" charset="0"/>
            </a:rPr>
            <a:t>en</a:t>
          </a:r>
          <a:r>
            <a:rPr lang="es-PE" sz="1400" b="1" kern="1200" dirty="0">
              <a:latin typeface="Calibri" panose="020F0502020204030204" pitchFamily="34" charset="0"/>
              <a:ea typeface="+mn-ea"/>
              <a:cs typeface="Calibri" panose="020F0502020204030204" pitchFamily="34" charset="0"/>
            </a:rPr>
            <a:t> conflicto armado</a:t>
          </a:r>
        </a:p>
      </dsp:txBody>
      <dsp:txXfrm>
        <a:off x="4686620" y="1486021"/>
        <a:ext cx="1419846" cy="851907"/>
      </dsp:txXfrm>
    </dsp:sp>
    <dsp:sp modelId="{3329F756-0B85-447E-89AD-2659FD825ADA}">
      <dsp:nvSpPr>
        <dsp:cNvPr id="0" name=""/>
        <dsp:cNvSpPr/>
      </dsp:nvSpPr>
      <dsp:spPr>
        <a:xfrm>
          <a:off x="6248451" y="1486021"/>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prstClr val="white"/>
              </a:solidFill>
              <a:latin typeface="Calibri" panose="020F0502020204030204" pitchFamily="34" charset="0"/>
              <a:ea typeface="+mn-ea"/>
              <a:cs typeface="Calibri" panose="020F0502020204030204" pitchFamily="34" charset="0"/>
            </a:rPr>
            <a:t>Violencia</a:t>
          </a:r>
          <a:r>
            <a:rPr lang="es-PE" sz="1400" b="1" kern="1200" dirty="0">
              <a:latin typeface="Calibri" panose="020F0502020204030204" pitchFamily="34" charset="0"/>
              <a:ea typeface="+mn-ea"/>
              <a:cs typeface="Calibri" panose="020F0502020204030204" pitchFamily="34" charset="0"/>
            </a:rPr>
            <a:t> y TICS</a:t>
          </a:r>
        </a:p>
      </dsp:txBody>
      <dsp:txXfrm>
        <a:off x="6248451" y="1486021"/>
        <a:ext cx="1419846" cy="851907"/>
      </dsp:txXfrm>
    </dsp:sp>
    <dsp:sp modelId="{4CBD2F2D-3740-42BD-8950-9FD3834A1CE8}">
      <dsp:nvSpPr>
        <dsp:cNvPr id="0" name=""/>
        <dsp:cNvSpPr/>
      </dsp:nvSpPr>
      <dsp:spPr>
        <a:xfrm>
          <a:off x="7810282" y="1486021"/>
          <a:ext cx="1419846" cy="851907"/>
        </a:xfrm>
        <a:prstGeom prst="rect">
          <a:avLst/>
        </a:prstGeom>
        <a:solidFill>
          <a:srgbClr val="A5A5A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prstClr val="white"/>
              </a:solidFill>
              <a:latin typeface="Calibri" panose="020F0502020204030204" pitchFamily="34" charset="0"/>
              <a:ea typeface="+mn-ea"/>
              <a:cs typeface="Calibri" panose="020F0502020204030204" pitchFamily="34" charset="0"/>
            </a:rPr>
            <a:t>Violencia</a:t>
          </a:r>
          <a:r>
            <a:rPr lang="es-PE" sz="1400" b="1" kern="1200" dirty="0">
              <a:latin typeface="Calibri" panose="020F0502020204030204" pitchFamily="34" charset="0"/>
              <a:ea typeface="+mn-ea"/>
              <a:cs typeface="Calibri" panose="020F0502020204030204" pitchFamily="34" charset="0"/>
            </a:rPr>
            <a:t> por orientación sexual</a:t>
          </a:r>
        </a:p>
      </dsp:txBody>
      <dsp:txXfrm>
        <a:off x="7810282" y="1486021"/>
        <a:ext cx="1419846" cy="851907"/>
      </dsp:txXfrm>
    </dsp:sp>
    <dsp:sp modelId="{2716A55A-B9D5-4855-B21C-0D445AE8EE4D}">
      <dsp:nvSpPr>
        <dsp:cNvPr id="0" name=""/>
        <dsp:cNvSpPr/>
      </dsp:nvSpPr>
      <dsp:spPr>
        <a:xfrm>
          <a:off x="30375" y="2503307"/>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contra mujeres </a:t>
          </a:r>
          <a:r>
            <a:rPr lang="es-PE" sz="1400" b="1" kern="1200" dirty="0">
              <a:solidFill>
                <a:prstClr val="white"/>
              </a:solidFill>
              <a:latin typeface="Calibri" panose="020F0502020204030204" pitchFamily="34" charset="0"/>
              <a:ea typeface="+mn-ea"/>
              <a:cs typeface="Calibri" panose="020F0502020204030204" pitchFamily="34" charset="0"/>
            </a:rPr>
            <a:t>indígenas</a:t>
          </a:r>
          <a:r>
            <a:rPr lang="es-PE" sz="1400" b="1" kern="1200" dirty="0">
              <a:latin typeface="Calibri" panose="020F0502020204030204" pitchFamily="34" charset="0"/>
              <a:ea typeface="+mn-ea"/>
              <a:cs typeface="Calibri" panose="020F0502020204030204" pitchFamily="34" charset="0"/>
            </a:rPr>
            <a:t> u originarias </a:t>
          </a:r>
        </a:p>
      </dsp:txBody>
      <dsp:txXfrm>
        <a:off x="30375" y="2503307"/>
        <a:ext cx="1419846" cy="851907"/>
      </dsp:txXfrm>
    </dsp:sp>
    <dsp:sp modelId="{03BF8448-2F8B-43A4-A24C-309A6E946FF6}">
      <dsp:nvSpPr>
        <dsp:cNvPr id="0" name=""/>
        <dsp:cNvSpPr/>
      </dsp:nvSpPr>
      <dsp:spPr>
        <a:xfrm>
          <a:off x="1562958" y="2479913"/>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contra  mujeres afroperuanas</a:t>
          </a:r>
        </a:p>
      </dsp:txBody>
      <dsp:txXfrm>
        <a:off x="1562958" y="2479913"/>
        <a:ext cx="1419846" cy="851907"/>
      </dsp:txXfrm>
    </dsp:sp>
    <dsp:sp modelId="{77E033DF-458A-4202-9A90-C8FC60627DE1}">
      <dsp:nvSpPr>
        <dsp:cNvPr id="0" name=""/>
        <dsp:cNvSpPr/>
      </dsp:nvSpPr>
      <dsp:spPr>
        <a:xfrm>
          <a:off x="3124789" y="2479913"/>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contra mujeres migrantes</a:t>
          </a:r>
        </a:p>
      </dsp:txBody>
      <dsp:txXfrm>
        <a:off x="3124789" y="2479913"/>
        <a:ext cx="1419846" cy="851907"/>
      </dsp:txXfrm>
    </dsp:sp>
    <dsp:sp modelId="{EC33D93D-F262-4899-B4ED-E7105DCB7837}">
      <dsp:nvSpPr>
        <dsp:cNvPr id="0" name=""/>
        <dsp:cNvSpPr/>
      </dsp:nvSpPr>
      <dsp:spPr>
        <a:xfrm>
          <a:off x="4686620" y="2479913"/>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contra mujeres con VIH</a:t>
          </a:r>
        </a:p>
      </dsp:txBody>
      <dsp:txXfrm>
        <a:off x="4686620" y="2479913"/>
        <a:ext cx="1419846" cy="851907"/>
      </dsp:txXfrm>
    </dsp:sp>
    <dsp:sp modelId="{50516FDF-DCF7-40DD-844C-A8E5DFFDA5AC}">
      <dsp:nvSpPr>
        <dsp:cNvPr id="0" name=""/>
        <dsp:cNvSpPr/>
      </dsp:nvSpPr>
      <dsp:spPr>
        <a:xfrm>
          <a:off x="6248451" y="2479913"/>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en </a:t>
          </a:r>
          <a:r>
            <a:rPr lang="es-PE" sz="1400" b="1" kern="1200" dirty="0">
              <a:solidFill>
                <a:prstClr val="white"/>
              </a:solidFill>
              <a:latin typeface="Calibri" panose="020F0502020204030204" pitchFamily="34" charset="0"/>
              <a:ea typeface="+mn-ea"/>
              <a:cs typeface="Calibri" panose="020F0502020204030204" pitchFamily="34" charset="0"/>
            </a:rPr>
            <a:t>mujeres</a:t>
          </a:r>
          <a:r>
            <a:rPr lang="es-PE" sz="1400" b="1" kern="1200" dirty="0">
              <a:latin typeface="Calibri" panose="020F0502020204030204" pitchFamily="34" charset="0"/>
              <a:ea typeface="+mn-ea"/>
              <a:cs typeface="Calibri" panose="020F0502020204030204" pitchFamily="34" charset="0"/>
            </a:rPr>
            <a:t> privadas de libertad</a:t>
          </a:r>
        </a:p>
      </dsp:txBody>
      <dsp:txXfrm>
        <a:off x="6248451" y="2479913"/>
        <a:ext cx="1419846" cy="851907"/>
      </dsp:txXfrm>
    </dsp:sp>
    <dsp:sp modelId="{D3C8FC1A-F1E3-4AD7-B7E7-7BDF4CBFA769}">
      <dsp:nvSpPr>
        <dsp:cNvPr id="0" name=""/>
        <dsp:cNvSpPr/>
      </dsp:nvSpPr>
      <dsp:spPr>
        <a:xfrm>
          <a:off x="7810282" y="2479913"/>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Violencia contra mujeres con discapacidad</a:t>
          </a:r>
        </a:p>
      </dsp:txBody>
      <dsp:txXfrm>
        <a:off x="7810282" y="2479913"/>
        <a:ext cx="1419846" cy="851907"/>
      </dsp:txXfrm>
    </dsp:sp>
    <dsp:sp modelId="{B56C8BE7-B5E1-40AF-A3A8-106389B9A017}">
      <dsp:nvSpPr>
        <dsp:cNvPr id="0" name=""/>
        <dsp:cNvSpPr/>
      </dsp:nvSpPr>
      <dsp:spPr>
        <a:xfrm>
          <a:off x="2343873" y="3473806"/>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prstClr val="white"/>
              </a:solidFill>
              <a:latin typeface="Calibri" panose="020F0502020204030204" pitchFamily="34" charset="0"/>
              <a:ea typeface="+mn-ea"/>
              <a:cs typeface="Calibri" panose="020F0502020204030204" pitchFamily="34" charset="0"/>
            </a:rPr>
            <a:t>Acoso</a:t>
          </a:r>
          <a:r>
            <a:rPr lang="es-PE" sz="1400" b="1" kern="1200" dirty="0">
              <a:latin typeface="Calibri" panose="020F0502020204030204" pitchFamily="34" charset="0"/>
              <a:ea typeface="+mn-ea"/>
              <a:cs typeface="Calibri" panose="020F0502020204030204" pitchFamily="34" charset="0"/>
            </a:rPr>
            <a:t> a través del proceso judicial</a:t>
          </a:r>
        </a:p>
      </dsp:txBody>
      <dsp:txXfrm>
        <a:off x="2343873" y="3473806"/>
        <a:ext cx="1419846" cy="851907"/>
      </dsp:txXfrm>
    </dsp:sp>
    <dsp:sp modelId="{DFB5A4CE-733D-4E52-A292-FBB2AD2412B0}">
      <dsp:nvSpPr>
        <dsp:cNvPr id="0" name=""/>
        <dsp:cNvSpPr/>
      </dsp:nvSpPr>
      <dsp:spPr>
        <a:xfrm>
          <a:off x="3905704" y="3473806"/>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latin typeface="Calibri" panose="020F0502020204030204" pitchFamily="34" charset="0"/>
              <a:ea typeface="+mn-ea"/>
              <a:cs typeface="Calibri" panose="020F0502020204030204" pitchFamily="34" charset="0"/>
            </a:rPr>
            <a:t>Desaparición por </a:t>
          </a:r>
          <a:r>
            <a:rPr lang="es-PE" sz="1400" b="1" kern="1200" dirty="0">
              <a:solidFill>
                <a:prstClr val="white"/>
              </a:solidFill>
              <a:latin typeface="Calibri" panose="020F0502020204030204" pitchFamily="34" charset="0"/>
              <a:ea typeface="+mn-ea"/>
              <a:cs typeface="Calibri" panose="020F0502020204030204" pitchFamily="34" charset="0"/>
            </a:rPr>
            <a:t>particulares</a:t>
          </a:r>
        </a:p>
      </dsp:txBody>
      <dsp:txXfrm>
        <a:off x="3905704" y="3473806"/>
        <a:ext cx="1419846" cy="851907"/>
      </dsp:txXfrm>
    </dsp:sp>
    <dsp:sp modelId="{683B9911-3209-4F87-8624-8C640095CBBA}">
      <dsp:nvSpPr>
        <dsp:cNvPr id="0" name=""/>
        <dsp:cNvSpPr/>
      </dsp:nvSpPr>
      <dsp:spPr>
        <a:xfrm>
          <a:off x="5467535" y="3473806"/>
          <a:ext cx="1419846" cy="851907"/>
        </a:xfrm>
        <a:prstGeom prst="rect">
          <a:avLst/>
        </a:prstGeom>
        <a:solidFill>
          <a:srgbClr val="F0515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prstClr val="white"/>
              </a:solidFill>
              <a:latin typeface="Calibri" panose="020F0502020204030204" pitchFamily="34" charset="0"/>
              <a:ea typeface="+mn-ea"/>
              <a:cs typeface="Calibri" panose="020F0502020204030204" pitchFamily="34" charset="0"/>
            </a:rPr>
            <a:t>Explotación</a:t>
          </a:r>
          <a:r>
            <a:rPr lang="es-PE" sz="1400" b="1" kern="1200" dirty="0">
              <a:latin typeface="Calibri" panose="020F0502020204030204" pitchFamily="34" charset="0"/>
              <a:ea typeface="+mn-ea"/>
              <a:cs typeface="Calibri" panose="020F0502020204030204" pitchFamily="34" charset="0"/>
            </a:rPr>
            <a:t> sexual de niñas y adolescentes</a:t>
          </a:r>
        </a:p>
      </dsp:txBody>
      <dsp:txXfrm>
        <a:off x="5467535" y="3473806"/>
        <a:ext cx="1419846" cy="851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93CE-A14F-4369-BC29-5E650F6E1832}">
      <dsp:nvSpPr>
        <dsp:cNvPr id="0" name=""/>
        <dsp:cNvSpPr/>
      </dsp:nvSpPr>
      <dsp:spPr>
        <a:xfrm rot="10800000">
          <a:off x="1185010" y="2007"/>
          <a:ext cx="3828035" cy="883226"/>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478" tIns="60960" rIns="113792" bIns="60960" numCol="1" spcCol="1270" anchor="ctr" anchorCtr="0">
          <a:noAutofit/>
        </a:bodyPr>
        <a:lstStyle/>
        <a:p>
          <a:pPr lvl="0" algn="ctr" defTabSz="711200">
            <a:lnSpc>
              <a:spcPct val="90000"/>
            </a:lnSpc>
            <a:spcBef>
              <a:spcPct val="0"/>
            </a:spcBef>
            <a:spcAft>
              <a:spcPct val="35000"/>
            </a:spcAft>
            <a:tabLst>
              <a:tab pos="2335213" algn="l"/>
            </a:tabLst>
          </a:pPr>
          <a:r>
            <a:rPr lang="es-PE" sz="1600" b="1" kern="1200" dirty="0">
              <a:latin typeface="+mn-lt"/>
              <a:cs typeface="Arial" panose="020B0604020202020204" pitchFamily="34" charset="0"/>
            </a:rPr>
            <a:t>Protocolo Base de Actuación Conjunta </a:t>
          </a:r>
        </a:p>
        <a:p>
          <a:pPr lvl="0" algn="ctr" defTabSz="711200">
            <a:lnSpc>
              <a:spcPct val="90000"/>
            </a:lnSpc>
            <a:spcBef>
              <a:spcPct val="0"/>
            </a:spcBef>
            <a:spcAft>
              <a:spcPct val="35000"/>
            </a:spcAft>
            <a:tabLst>
              <a:tab pos="2335213" algn="l"/>
            </a:tabLst>
          </a:pPr>
          <a:r>
            <a:rPr lang="es-PE" sz="1600" b="1" kern="1200" dirty="0">
              <a:latin typeface="+mn-lt"/>
              <a:cs typeface="Arial" panose="020B0604020202020204" pitchFamily="34" charset="0"/>
            </a:rPr>
            <a:t>(D.S. N° 012-2019-MIMP)</a:t>
          </a:r>
        </a:p>
      </dsp:txBody>
      <dsp:txXfrm rot="10800000">
        <a:off x="1405816" y="2007"/>
        <a:ext cx="3607229" cy="883226"/>
      </dsp:txXfrm>
    </dsp:sp>
    <dsp:sp modelId="{095B3E87-AA87-4514-80AB-1E81856E7CE2}">
      <dsp:nvSpPr>
        <dsp:cNvPr id="0" name=""/>
        <dsp:cNvSpPr/>
      </dsp:nvSpPr>
      <dsp:spPr>
        <a:xfrm>
          <a:off x="743397" y="2007"/>
          <a:ext cx="883226" cy="883226"/>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E4598-C94F-4A39-8451-E027AD8E5EE5}">
      <dsp:nvSpPr>
        <dsp:cNvPr id="0" name=""/>
        <dsp:cNvSpPr/>
      </dsp:nvSpPr>
      <dsp:spPr>
        <a:xfrm rot="10800000">
          <a:off x="1185010" y="1148883"/>
          <a:ext cx="3828035" cy="883226"/>
        </a:xfrm>
        <a:prstGeom prst="homePlate">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478" tIns="60960" rIns="113792" bIns="60960" numCol="1" spcCol="1270" anchor="ctr" anchorCtr="0">
          <a:noAutofit/>
        </a:bodyPr>
        <a:lstStyle/>
        <a:p>
          <a:pPr lvl="0" algn="ctr" defTabSz="711200">
            <a:lnSpc>
              <a:spcPct val="90000"/>
            </a:lnSpc>
            <a:spcBef>
              <a:spcPct val="0"/>
            </a:spcBef>
            <a:spcAft>
              <a:spcPct val="35000"/>
            </a:spcAft>
          </a:pPr>
          <a:r>
            <a:rPr lang="es-PE" sz="1600" b="1" kern="1200" dirty="0">
              <a:latin typeface="+mn-lt"/>
              <a:cs typeface="Arial" panose="020B0604020202020204" pitchFamily="34" charset="0"/>
            </a:rPr>
            <a:t>Observatorio Nacional de la Violencia contra las Mujeres y los Integrantes del Grupo Familiar</a:t>
          </a:r>
          <a:endParaRPr lang="es-PE" sz="1600" b="1" kern="1200" dirty="0">
            <a:latin typeface="+mn-lt"/>
          </a:endParaRPr>
        </a:p>
      </dsp:txBody>
      <dsp:txXfrm rot="10800000">
        <a:off x="1405816" y="1148883"/>
        <a:ext cx="3607229" cy="883226"/>
      </dsp:txXfrm>
    </dsp:sp>
    <dsp:sp modelId="{EE1300FA-625C-49AF-9E8C-DF3B64DE4074}">
      <dsp:nvSpPr>
        <dsp:cNvPr id="0" name=""/>
        <dsp:cNvSpPr/>
      </dsp:nvSpPr>
      <dsp:spPr>
        <a:xfrm>
          <a:off x="743397" y="1148883"/>
          <a:ext cx="883226" cy="883226"/>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CDE33-ACA7-464C-ABDD-B8AC89E51B9F}">
      <dsp:nvSpPr>
        <dsp:cNvPr id="0" name=""/>
        <dsp:cNvSpPr/>
      </dsp:nvSpPr>
      <dsp:spPr>
        <a:xfrm rot="10800000">
          <a:off x="1185010" y="2295759"/>
          <a:ext cx="3828035" cy="883226"/>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478"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mn-lt"/>
              <a:cs typeface="Arial" panose="020B0604020202020204" pitchFamily="34" charset="0"/>
            </a:rPr>
            <a:t>Centro de Altos Estudios contra la Violencia contra las Mujeres y los Integrantes del Grupo Familiar</a:t>
          </a:r>
        </a:p>
        <a:p>
          <a:pPr lvl="0" algn="ctr" defTabSz="622300">
            <a:lnSpc>
              <a:spcPct val="90000"/>
            </a:lnSpc>
            <a:spcBef>
              <a:spcPct val="0"/>
            </a:spcBef>
            <a:spcAft>
              <a:spcPct val="35000"/>
            </a:spcAft>
          </a:pPr>
          <a:r>
            <a:rPr lang="es-PE" sz="1400" b="1" kern="1200" dirty="0">
              <a:latin typeface="+mn-lt"/>
              <a:cs typeface="Arial" panose="020B0604020202020204" pitchFamily="34" charset="0"/>
            </a:rPr>
            <a:t>(R.M. N° 154-2022-MIMP)</a:t>
          </a:r>
          <a:endParaRPr lang="es-PE" sz="1400" b="1" kern="1200" dirty="0">
            <a:latin typeface="+mn-lt"/>
          </a:endParaRPr>
        </a:p>
      </dsp:txBody>
      <dsp:txXfrm rot="10800000">
        <a:off x="1405816" y="2295759"/>
        <a:ext cx="3607229" cy="883226"/>
      </dsp:txXfrm>
    </dsp:sp>
    <dsp:sp modelId="{E9AA05F2-2CD0-4919-B5EC-51D388912DE0}">
      <dsp:nvSpPr>
        <dsp:cNvPr id="0" name=""/>
        <dsp:cNvSpPr/>
      </dsp:nvSpPr>
      <dsp:spPr>
        <a:xfrm>
          <a:off x="743397" y="2295759"/>
          <a:ext cx="883226" cy="883226"/>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4EF26-8B90-4CD3-82DA-F7273B90730E}">
      <dsp:nvSpPr>
        <dsp:cNvPr id="0" name=""/>
        <dsp:cNvSpPr/>
      </dsp:nvSpPr>
      <dsp:spPr>
        <a:xfrm rot="10800000">
          <a:off x="1185010" y="3442635"/>
          <a:ext cx="3828035" cy="883226"/>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478" tIns="53340" rIns="99568" bIns="53340" numCol="1" spcCol="1270" anchor="ctr" anchorCtr="0">
          <a:noAutofit/>
        </a:bodyPr>
        <a:lstStyle/>
        <a:p>
          <a:pPr lvl="0" algn="ctr" defTabSz="622300">
            <a:lnSpc>
              <a:spcPct val="90000"/>
            </a:lnSpc>
            <a:spcBef>
              <a:spcPct val="0"/>
            </a:spcBef>
            <a:spcAft>
              <a:spcPct val="35000"/>
            </a:spcAft>
          </a:pPr>
          <a:r>
            <a:rPr lang="es-PE" sz="1400" b="1" kern="1200" dirty="0">
              <a:latin typeface="+mn-lt"/>
              <a:cs typeface="Arial" panose="020B0604020202020204" pitchFamily="34" charset="0"/>
            </a:rPr>
            <a:t>Registro Único de Víctimas y Personas Agresoras</a:t>
          </a:r>
        </a:p>
        <a:p>
          <a:pPr lvl="0" algn="ctr" defTabSz="622300">
            <a:lnSpc>
              <a:spcPct val="90000"/>
            </a:lnSpc>
            <a:spcBef>
              <a:spcPct val="0"/>
            </a:spcBef>
            <a:spcAft>
              <a:spcPct val="35000"/>
            </a:spcAft>
          </a:pPr>
          <a:r>
            <a:rPr lang="es-MX" sz="1400" b="1" kern="1200" dirty="0">
              <a:latin typeface="+mn-lt"/>
              <a:cs typeface="Arial" panose="020B0604020202020204" pitchFamily="34" charset="0"/>
            </a:rPr>
            <a:t>Resolución de la Fiscalía de la Nación n°. 002420-2018-MP-FN</a:t>
          </a:r>
          <a:endParaRPr lang="es-PE" sz="1400" b="1" kern="1200" dirty="0">
            <a:latin typeface="+mn-lt"/>
            <a:cs typeface="Arial" panose="020B0604020202020204" pitchFamily="34" charset="0"/>
          </a:endParaRPr>
        </a:p>
      </dsp:txBody>
      <dsp:txXfrm rot="10800000">
        <a:off x="1405816" y="3442635"/>
        <a:ext cx="3607229" cy="883226"/>
      </dsp:txXfrm>
    </dsp:sp>
    <dsp:sp modelId="{C44C97AC-0E6C-4A0B-BE25-8881B2E1C679}">
      <dsp:nvSpPr>
        <dsp:cNvPr id="0" name=""/>
        <dsp:cNvSpPr/>
      </dsp:nvSpPr>
      <dsp:spPr>
        <a:xfrm>
          <a:off x="743397" y="3442635"/>
          <a:ext cx="883226" cy="883226"/>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AE33F-176C-41BC-AC9A-01AD8F0A57B4}">
      <dsp:nvSpPr>
        <dsp:cNvPr id="0" name=""/>
        <dsp:cNvSpPr/>
      </dsp:nvSpPr>
      <dsp:spPr>
        <a:xfrm>
          <a:off x="0" y="0"/>
          <a:ext cx="1735865" cy="51858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sz="1600" b="1" kern="1200" dirty="0"/>
            <a:t>Social</a:t>
          </a:r>
        </a:p>
      </dsp:txBody>
      <dsp:txXfrm>
        <a:off x="15189" y="15189"/>
        <a:ext cx="1132454" cy="488204"/>
      </dsp:txXfrm>
    </dsp:sp>
    <dsp:sp modelId="{667066C6-7B8C-45F4-8756-35224C54FC9A}">
      <dsp:nvSpPr>
        <dsp:cNvPr id="0" name=""/>
        <dsp:cNvSpPr/>
      </dsp:nvSpPr>
      <dsp:spPr>
        <a:xfrm>
          <a:off x="145378" y="612869"/>
          <a:ext cx="1735865" cy="51858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sz="1600" b="1" kern="1200" dirty="0"/>
            <a:t>Comunitario</a:t>
          </a:r>
        </a:p>
      </dsp:txBody>
      <dsp:txXfrm>
        <a:off x="160567" y="628058"/>
        <a:ext cx="1223030" cy="488204"/>
      </dsp:txXfrm>
    </dsp:sp>
    <dsp:sp modelId="{EC7F63E4-2640-4970-BF0B-26948A355943}">
      <dsp:nvSpPr>
        <dsp:cNvPr id="0" name=""/>
        <dsp:cNvSpPr/>
      </dsp:nvSpPr>
      <dsp:spPr>
        <a:xfrm>
          <a:off x="288587" y="1225739"/>
          <a:ext cx="1735865" cy="51858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sz="1600" b="1" kern="1200" dirty="0"/>
            <a:t>Relacional</a:t>
          </a:r>
        </a:p>
      </dsp:txBody>
      <dsp:txXfrm>
        <a:off x="303776" y="1240928"/>
        <a:ext cx="1225200" cy="488204"/>
      </dsp:txXfrm>
    </dsp:sp>
    <dsp:sp modelId="{C9BCBFCB-A97D-435C-8ECD-CF920F501CFB}">
      <dsp:nvSpPr>
        <dsp:cNvPr id="0" name=""/>
        <dsp:cNvSpPr/>
      </dsp:nvSpPr>
      <dsp:spPr>
        <a:xfrm>
          <a:off x="433966" y="1838608"/>
          <a:ext cx="1735865" cy="51858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sz="1600" b="1" kern="1200" dirty="0"/>
            <a:t>Individual</a:t>
          </a:r>
        </a:p>
      </dsp:txBody>
      <dsp:txXfrm>
        <a:off x="449155" y="1853797"/>
        <a:ext cx="1223030" cy="488204"/>
      </dsp:txXfrm>
    </dsp:sp>
    <dsp:sp modelId="{8B02CB56-C7A0-46B6-9B47-7B17836BCF01}">
      <dsp:nvSpPr>
        <dsp:cNvPr id="0" name=""/>
        <dsp:cNvSpPr/>
      </dsp:nvSpPr>
      <dsp:spPr>
        <a:xfrm>
          <a:off x="1398787" y="397186"/>
          <a:ext cx="337078" cy="33707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PE" sz="1500" b="1" kern="1200"/>
        </a:p>
      </dsp:txBody>
      <dsp:txXfrm>
        <a:off x="1474630" y="397186"/>
        <a:ext cx="185392" cy="253651"/>
      </dsp:txXfrm>
    </dsp:sp>
    <dsp:sp modelId="{6FA98CEA-6333-4C52-B856-0E969FD1162A}">
      <dsp:nvSpPr>
        <dsp:cNvPr id="0" name=""/>
        <dsp:cNvSpPr/>
      </dsp:nvSpPr>
      <dsp:spPr>
        <a:xfrm>
          <a:off x="1544166" y="1010056"/>
          <a:ext cx="337078" cy="33707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PE" sz="1500" b="1" kern="1200"/>
        </a:p>
      </dsp:txBody>
      <dsp:txXfrm>
        <a:off x="1620009" y="1010056"/>
        <a:ext cx="185392" cy="253651"/>
      </dsp:txXfrm>
    </dsp:sp>
    <dsp:sp modelId="{2FF7F0AC-54E7-400B-AD40-CF46982025AF}">
      <dsp:nvSpPr>
        <dsp:cNvPr id="0" name=""/>
        <dsp:cNvSpPr/>
      </dsp:nvSpPr>
      <dsp:spPr>
        <a:xfrm>
          <a:off x="1687374" y="1622926"/>
          <a:ext cx="337078" cy="33707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PE" sz="1500" b="1" kern="1200"/>
        </a:p>
      </dsp:txBody>
      <dsp:txXfrm>
        <a:off x="1763217" y="1622926"/>
        <a:ext cx="185392" cy="2536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C761-C233-40A8-8EE5-18BD3D414F6C}">
      <dsp:nvSpPr>
        <dsp:cNvPr id="0" name=""/>
        <dsp:cNvSpPr/>
      </dsp:nvSpPr>
      <dsp:spPr>
        <a:xfrm>
          <a:off x="636861" y="1818"/>
          <a:ext cx="1443553" cy="866132"/>
        </a:xfrm>
        <a:prstGeom prst="rect">
          <a:avLst/>
        </a:prstGeom>
        <a:solidFill>
          <a:schemeClr val="lt1">
            <a:hueOff val="0"/>
            <a:satOff val="0"/>
            <a:lumOff val="0"/>
            <a:alphaOff val="0"/>
          </a:schemeClr>
        </a:solidFill>
        <a:ln w="12700" cap="flat" cmpd="sng" algn="ctr">
          <a:solidFill>
            <a:srgbClr val="F051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a:t>Violencia física, sexual y psicológica en relación de pareja.</a:t>
          </a:r>
          <a:endParaRPr lang="es-PE" sz="1200" b="0" kern="1200" dirty="0"/>
        </a:p>
      </dsp:txBody>
      <dsp:txXfrm>
        <a:off x="636861" y="1818"/>
        <a:ext cx="1443553" cy="866132"/>
      </dsp:txXfrm>
    </dsp:sp>
    <dsp:sp modelId="{6EDDC204-93EB-46CD-BB76-5B3EDC24B1AA}">
      <dsp:nvSpPr>
        <dsp:cNvPr id="0" name=""/>
        <dsp:cNvSpPr/>
      </dsp:nvSpPr>
      <dsp:spPr>
        <a:xfrm>
          <a:off x="636861" y="1012305"/>
          <a:ext cx="1443553" cy="866132"/>
        </a:xfrm>
        <a:prstGeom prst="rect">
          <a:avLst/>
        </a:prstGeom>
        <a:solidFill>
          <a:schemeClr val="lt1">
            <a:hueOff val="0"/>
            <a:satOff val="0"/>
            <a:lumOff val="0"/>
            <a:alphaOff val="0"/>
          </a:schemeClr>
        </a:solidFill>
        <a:ln w="12700" cap="flat" cmpd="sng" algn="ctr">
          <a:solidFill>
            <a:srgbClr val="F051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dirty="0"/>
            <a:t>Violencia sexual contra niñas, adolescentes y mujeres fuera de relación de pareja.</a:t>
          </a:r>
        </a:p>
      </dsp:txBody>
      <dsp:txXfrm>
        <a:off x="636861" y="1012305"/>
        <a:ext cx="1443553" cy="866132"/>
      </dsp:txXfrm>
    </dsp:sp>
    <dsp:sp modelId="{541FBE8B-A8E4-44A4-9428-CA7E6301182D}">
      <dsp:nvSpPr>
        <dsp:cNvPr id="0" name=""/>
        <dsp:cNvSpPr/>
      </dsp:nvSpPr>
      <dsp:spPr>
        <a:xfrm>
          <a:off x="636861" y="2022793"/>
          <a:ext cx="1443553" cy="866132"/>
        </a:xfrm>
        <a:prstGeom prst="rect">
          <a:avLst/>
        </a:prstGeom>
        <a:solidFill>
          <a:schemeClr val="lt1">
            <a:hueOff val="0"/>
            <a:satOff val="0"/>
            <a:lumOff val="0"/>
            <a:alphaOff val="0"/>
          </a:schemeClr>
        </a:solidFill>
        <a:ln w="12700" cap="flat" cmpd="sng" algn="ctr">
          <a:solidFill>
            <a:srgbClr val="F051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a:t>Feminicidio Íntimo</a:t>
          </a:r>
          <a:endParaRPr lang="es-PE" sz="1200" b="0" kern="1200" dirty="0"/>
        </a:p>
      </dsp:txBody>
      <dsp:txXfrm>
        <a:off x="636861" y="2022793"/>
        <a:ext cx="1443553" cy="866132"/>
      </dsp:txXfrm>
    </dsp:sp>
    <dsp:sp modelId="{63CCA6DA-D255-484E-BEFB-19A23400CB18}">
      <dsp:nvSpPr>
        <dsp:cNvPr id="0" name=""/>
        <dsp:cNvSpPr/>
      </dsp:nvSpPr>
      <dsp:spPr>
        <a:xfrm>
          <a:off x="636861" y="3033280"/>
          <a:ext cx="1443553" cy="866132"/>
        </a:xfrm>
        <a:prstGeom prst="rect">
          <a:avLst/>
        </a:prstGeom>
        <a:solidFill>
          <a:schemeClr val="lt1">
            <a:hueOff val="0"/>
            <a:satOff val="0"/>
            <a:lumOff val="0"/>
            <a:alphaOff val="0"/>
          </a:schemeClr>
        </a:solidFill>
        <a:ln w="12700" cap="flat" cmpd="sng" algn="ctr">
          <a:solidFill>
            <a:srgbClr val="F051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a:t>Acoso Sexual</a:t>
          </a:r>
          <a:endParaRPr lang="es-PE" sz="1200" b="0" kern="1200" dirty="0"/>
        </a:p>
      </dsp:txBody>
      <dsp:txXfrm>
        <a:off x="636861" y="3033280"/>
        <a:ext cx="1443553" cy="86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1495C64-1550-4B64-87A3-1DEE207042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E"/>
          </a:p>
        </p:txBody>
      </p:sp>
      <p:sp>
        <p:nvSpPr>
          <p:cNvPr id="3" name="Marcador de fecha 2">
            <a:extLst>
              <a:ext uri="{FF2B5EF4-FFF2-40B4-BE49-F238E27FC236}">
                <a16:creationId xmlns:a16="http://schemas.microsoft.com/office/drawing/2014/main" id="{CD59A248-8315-4EDA-8F34-65BFF2D7171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87DCCF-3FB5-4977-973C-A9722B29FA9F}" type="datetimeFigureOut">
              <a:rPr lang="es-PE" smtClean="0"/>
              <a:t>24/11/2022</a:t>
            </a:fld>
            <a:endParaRPr lang="es-PE"/>
          </a:p>
        </p:txBody>
      </p:sp>
      <p:sp>
        <p:nvSpPr>
          <p:cNvPr id="4" name="Marcador de pie de página 3">
            <a:extLst>
              <a:ext uri="{FF2B5EF4-FFF2-40B4-BE49-F238E27FC236}">
                <a16:creationId xmlns:a16="http://schemas.microsoft.com/office/drawing/2014/main" id="{8B85E49B-AD8E-4F53-B0CD-C3F64947844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A6E622E6-0F92-42E2-9902-48106711C8A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47BF3B-4FD8-4417-86EA-A10B4704568A}" type="slidenum">
              <a:rPr lang="es-PE" smtClean="0"/>
              <a:t>‹Nº›</a:t>
            </a:fld>
            <a:endParaRPr lang="es-PE"/>
          </a:p>
        </p:txBody>
      </p:sp>
    </p:spTree>
    <p:extLst>
      <p:ext uri="{BB962C8B-B14F-4D97-AF65-F5344CB8AC3E}">
        <p14:creationId xmlns:p14="http://schemas.microsoft.com/office/powerpoint/2010/main" val="339705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E"/>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7CC173-DECD-F24D-AC0F-578E5C67A41D}" type="datetimeFigureOut">
              <a:rPr lang="es-PE" smtClean="0"/>
              <a:t>24/11/2022</a:t>
            </a:fld>
            <a:endParaRPr lang="es-PE"/>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PE"/>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CE8FB7-5D8C-E44B-91A6-D470CF2D1476}" type="slidenum">
              <a:rPr lang="es-PE" smtClean="0"/>
              <a:t>‹Nº›</a:t>
            </a:fld>
            <a:endParaRPr lang="es-PE"/>
          </a:p>
        </p:txBody>
      </p:sp>
    </p:spTree>
    <p:extLst>
      <p:ext uri="{BB962C8B-B14F-4D97-AF65-F5344CB8AC3E}">
        <p14:creationId xmlns:p14="http://schemas.microsoft.com/office/powerpoint/2010/main" val="395873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endParaRPr lang="en-US" dirty="0"/>
          </a:p>
        </p:txBody>
      </p:sp>
      <p:sp>
        <p:nvSpPr>
          <p:cNvPr id="4" name="Marcador de número de diapositiva 3"/>
          <p:cNvSpPr>
            <a:spLocks noGrp="1"/>
          </p:cNvSpPr>
          <p:nvPr>
            <p:ph type="sldNum" sz="quarter" idx="10"/>
          </p:nvPr>
        </p:nvSpPr>
        <p:spPr/>
        <p:txBody>
          <a:bodyPr/>
          <a:lstStyle/>
          <a:p>
            <a:fld id="{25CE8FB7-5D8C-E44B-91A6-D470CF2D1476}" type="slidenum">
              <a:rPr lang="es-PE" smtClean="0"/>
              <a:t>1</a:t>
            </a:fld>
            <a:endParaRPr lang="es-PE"/>
          </a:p>
        </p:txBody>
      </p:sp>
    </p:spTree>
    <p:extLst>
      <p:ext uri="{BB962C8B-B14F-4D97-AF65-F5344CB8AC3E}">
        <p14:creationId xmlns:p14="http://schemas.microsoft.com/office/powerpoint/2010/main" val="109702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Otro avance incorporado por la Ley N° 30364, y su reglamento aprobado con Decreto Supremo N° 009-2016-MIMP y modificatorias ha sido la visibilización de 4 tipos y 21 modalidades de violencia.</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12</a:t>
            </a:fld>
            <a:endParaRPr lang="es-PE"/>
          </a:p>
        </p:txBody>
      </p:sp>
    </p:spTree>
    <p:extLst>
      <p:ext uri="{BB962C8B-B14F-4D97-AF65-F5344CB8AC3E}">
        <p14:creationId xmlns:p14="http://schemas.microsoft.com/office/powerpoint/2010/main" val="429295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Además, el Sistema Nacional cuenta con 4 mecanismos de concertación y coordinación dirigidos a reforzar las capacidades de los/as operadores/as que brindan las intervenciones de prevención, y atención de la violencia contra las mujeres como es el Centro de Altos Estudios contra la Violencia contra las Mujeres y los Integrantes del Grupo Familiar; difundir información y conocimiento para el seguimiento y mejora de las políticas, programas e intervenciones de prevención y atención de la violencia a través del Observatorio Nacional de la Violencia contra las Mujeres y los Integrantes del Grupo Familiar; articular intersectorialmente las intervenciones de prevención y atención de la violencia contra las mujeres en todo nivel territorial por medio del Protocolo Base de Actuación Conjunta; y articular la interoperabilidad de la información de víctimas y personas agresoras al brindar intervenciones de atención de la violencia contra las mujeres.</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13</a:t>
            </a:fld>
            <a:endParaRPr lang="en-US"/>
          </a:p>
        </p:txBody>
      </p:sp>
    </p:spTree>
    <p:extLst>
      <p:ext uri="{BB962C8B-B14F-4D97-AF65-F5344CB8AC3E}">
        <p14:creationId xmlns:p14="http://schemas.microsoft.com/office/powerpoint/2010/main" val="292985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0" dirty="0"/>
          </a:p>
        </p:txBody>
      </p:sp>
      <p:sp>
        <p:nvSpPr>
          <p:cNvPr id="4" name="Marcador de número de diapositiva 3"/>
          <p:cNvSpPr>
            <a:spLocks noGrp="1"/>
          </p:cNvSpPr>
          <p:nvPr>
            <p:ph type="sldNum" sz="quarter" idx="10"/>
          </p:nvPr>
        </p:nvSpPr>
        <p:spPr/>
        <p:txBody>
          <a:bodyPr/>
          <a:lstStyle/>
          <a:p>
            <a:fld id="{2A337157-C72B-4098-90A1-BC37260C19CD}" type="slidenum">
              <a:rPr lang="en-US" smtClean="0"/>
              <a:t>14</a:t>
            </a:fld>
            <a:endParaRPr lang="en-US"/>
          </a:p>
        </p:txBody>
      </p:sp>
    </p:spTree>
    <p:extLst>
      <p:ext uri="{BB962C8B-B14F-4D97-AF65-F5344CB8AC3E}">
        <p14:creationId xmlns:p14="http://schemas.microsoft.com/office/powerpoint/2010/main" val="204033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Cabe resaltar los avances alcanzados en materia del proceso especial y las medidas de protección, entre otros, a partir del año 2018 con la aprobación del Plan de Acción Conjunto (PAC) con el Decreto Supremo N° 008-2018-MIMP, que permitió la aprobación y gestión de instrumentos de gestión y presupuestales como el Sistema Nacional Especializado de Justicia para la Protección y Sanción de la Violencia contra las Mujeres e Integrantes del Grupo Familiar (SNEJ) aprobado con Decreto Legislativo N° 1368, el Programa Presupuestal orientado a Resultados de Reducción de la Violencia contra la Mujer (PPoR RVcM) aprobado con Resolución Suprema N° 024-2019-EF y la ampliación de la finalidad del mecanismo de incentivo monetario dirigido a los Gobiernos Regionales, en materia de lucha contrala violencia hacia las mujeres, con la Ley N° 30879.</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15</a:t>
            </a:fld>
            <a:endParaRPr lang="es-PE"/>
          </a:p>
        </p:txBody>
      </p:sp>
    </p:spTree>
    <p:extLst>
      <p:ext uri="{BB962C8B-B14F-4D97-AF65-F5344CB8AC3E}">
        <p14:creationId xmlns:p14="http://schemas.microsoft.com/office/powerpoint/2010/main" val="68932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Es así como, en el marco del Sistema Nacional, se creó el Sistema Nacional Especializado de Justicia para la Protección y Sanción de la Violencia contra las Mujeres e Integrantes del Grupo Familiar, con el objeto de contar con un sistema integrado y especializado de justicia en dicha materia y en delitos sexuales en agravio de niños, niñas y adolescentes, fortaleciendo de esa forma al Sistema Nacional para la Prevención, Sanción y Erradicación de la Violencia contra las Mujeres y los Integrantes del Grupo Familiar creado por la Ley </a:t>
            </a:r>
            <a:r>
              <a:rPr lang="es-ES_tradnl" sz="1800" dirty="0" err="1">
                <a:latin typeface="Calibri" panose="020F0502020204030204" pitchFamily="34" charset="0"/>
                <a:ea typeface="Courier New" panose="02070309020205020404" pitchFamily="49" charset="0"/>
                <a:cs typeface="Symbol" panose="05050102010706020507" pitchFamily="18" charset="2"/>
              </a:rPr>
              <a:t>N°</a:t>
            </a:r>
            <a:r>
              <a:rPr lang="es-ES_tradnl" sz="1800" dirty="0">
                <a:latin typeface="Calibri" panose="020F0502020204030204" pitchFamily="34" charset="0"/>
                <a:ea typeface="Courier New" panose="02070309020205020404" pitchFamily="49" charset="0"/>
                <a:cs typeface="Symbol" panose="05050102010706020507" pitchFamily="18" charset="2"/>
              </a:rPr>
              <a:t> 30364.</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ES_tradnl" dirty="0"/>
          </a:p>
          <a:p>
            <a:pPr defTabSz="931774">
              <a:defRPr/>
            </a:pPr>
            <a:r>
              <a:rPr lang="es-ES_tradnl" sz="1800" dirty="0"/>
              <a:t>El SNEJ tiene competencia material respecto a los casos de violencia contra niños, niñas y adolescentes abarca expresamente la sanción de los delitos; feminicidio; lesiones cuando la víctima es una mujer agredida por su condición de tal, niños, niñas o adolescentes; violación sexual y sus formas agravadas comprendidas cuando la víctima es una mujer agredida por su condición de tal, o niños, niñas o adolescentes; y tocamientos, actos de connotación sexual o actos libidinosos en agravio de menores. </a:t>
            </a:r>
          </a:p>
          <a:p>
            <a:pPr defTabSz="931774">
              <a:defRPr/>
            </a:pPr>
            <a:endParaRPr lang="es-ES_tradnl" sz="1800" dirty="0"/>
          </a:p>
          <a:p>
            <a:pPr defTabSz="931774">
              <a:defRPr/>
            </a:pPr>
            <a:r>
              <a:rPr lang="es-ES_tradnl" sz="2900" dirty="0">
                <a:latin typeface="Calibri" panose="020F0502020204030204" pitchFamily="34" charset="0"/>
                <a:ea typeface="Courier New" panose="02070309020205020404" pitchFamily="49" charset="0"/>
                <a:cs typeface="Symbol" panose="05050102010706020507" pitchFamily="18" charset="2"/>
              </a:rPr>
              <a:t>El SNEJ tiene 3 objetivos: Garantizar que el acceso a la justicia sea integral para las mujeres y otros sujetos de protección del SNEJ, a través de su correcto funcionamiento; Garantizar la protección integral de las mujeres y otros sujetos de protección del SNEJ; y Asegurar la oportunidad y celeridad en el proceso especial para casos de violencia hacia las mujeres y otros sujetos de protección del SNEJ.</a:t>
            </a:r>
            <a:endParaRPr lang="es-PE" sz="2900" dirty="0">
              <a:latin typeface="Symbol" panose="05050102010706020507" pitchFamily="18" charset="2"/>
              <a:ea typeface="Courier New" panose="02070309020205020404" pitchFamily="49" charset="0"/>
              <a:cs typeface="Symbol" panose="05050102010706020507" pitchFamily="18" charset="2"/>
            </a:endParaRPr>
          </a:p>
          <a:p>
            <a:pPr defTabSz="931774">
              <a:defRPr/>
            </a:pPr>
            <a:endParaRPr lang="en-US" sz="2900" dirty="0"/>
          </a:p>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Para su implementación se ha aprobado la Estrategia Nacional con Decreto Supremo N° 011-2021-MIMP, que aborda 5 objetivos: 1. Desarrollar instrumentos normativos para la implementación del SNEJ; 2.</a:t>
            </a:r>
            <a:r>
              <a:rPr lang="es-ES_tradnl" sz="1800" dirty="0">
                <a:latin typeface="Symbol" panose="05050102010706020507" pitchFamily="18" charset="2"/>
                <a:ea typeface="Courier New" panose="02070309020205020404" pitchFamily="49" charset="0"/>
                <a:cs typeface="Symbol" panose="05050102010706020507" pitchFamily="18" charset="2"/>
              </a:rPr>
              <a:t> </a:t>
            </a:r>
            <a:r>
              <a:rPr lang="es-ES_tradnl" sz="1800" dirty="0">
                <a:latin typeface="Calibri" panose="020F0502020204030204" pitchFamily="34" charset="0"/>
                <a:ea typeface="Courier New" panose="02070309020205020404" pitchFamily="49" charset="0"/>
                <a:cs typeface="Symbol" panose="05050102010706020507" pitchFamily="18" charset="2"/>
              </a:rPr>
              <a:t>Implementar servicios integrales, prioritarios y oportunos según modelo para funcionamiento del SNEJ; 3. Articular efectivamente acciones de instituciones que integren el SNEJ; 4. Gestionar recursos, sistemas y conocimiento para implementación del SNEJ; y 5. Contar con  operadores especializados en género y temas relacionados con la competencia material del  SNEJ.</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n-US" sz="1800"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16</a:t>
            </a:fld>
            <a:endParaRPr lang="en-US"/>
          </a:p>
        </p:txBody>
      </p:sp>
    </p:spTree>
    <p:extLst>
      <p:ext uri="{BB962C8B-B14F-4D97-AF65-F5344CB8AC3E}">
        <p14:creationId xmlns:p14="http://schemas.microsoft.com/office/powerpoint/2010/main" val="104642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Por otro lado, desde el mes de diciembre del año 2019 se cuenta con el Programa Presupuestal orientado a Resultados de Reducción de la Violencia contra la Mujer (PPoR RVcM), instrumento de gestión técnico-presupuestal, de carácter intersectorial e intergubernamental, basado en evidencia científica, en materia de prevención, atención y protección dirigido a la reducción de la violencia contra la mujer.</a:t>
            </a:r>
          </a:p>
          <a:p>
            <a:pPr defTabSz="931774">
              <a:defRPr/>
            </a:pPr>
            <a:r>
              <a:rPr lang="es-ES_tradnl" dirty="0"/>
              <a:t>El mencionado instrumento de gestión se ha venido implementación en forma progresiva, y para el presente año se cuenta con 6 productos en implementación a cargo del Ministerio de la Mujer y Poblaciones Vulnerables, Ministerio de Salud, Ministerio de Educación, Ministerio del Interior, Ministerio de Justicia y Derechos Humanos, Poder Judicial y Ministerio Público.</a:t>
            </a:r>
            <a:endParaRPr lang="en-US" sz="1800" dirty="0"/>
          </a:p>
          <a:p>
            <a:pPr defTabSz="931774">
              <a:defRPr/>
            </a:pP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17</a:t>
            </a:fld>
            <a:endParaRPr lang="es-PE"/>
          </a:p>
        </p:txBody>
      </p:sp>
    </p:spTree>
    <p:extLst>
      <p:ext uri="{BB962C8B-B14F-4D97-AF65-F5344CB8AC3E}">
        <p14:creationId xmlns:p14="http://schemas.microsoft.com/office/powerpoint/2010/main" val="3679001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sz="1800" dirty="0">
                <a:latin typeface="Calibri" panose="020F0502020204030204" pitchFamily="34" charset="0"/>
                <a:ea typeface="Courier New" panose="02070309020205020404" pitchFamily="49" charset="0"/>
                <a:cs typeface="Symbol" panose="05050102010706020507" pitchFamily="18" charset="2"/>
              </a:rPr>
              <a:t>En esa misma línea, la Ley </a:t>
            </a:r>
            <a:r>
              <a:rPr lang="es-PE" sz="1800" dirty="0" err="1">
                <a:latin typeface="Calibri" panose="020F0502020204030204" pitchFamily="34" charset="0"/>
                <a:ea typeface="Courier New" panose="02070309020205020404" pitchFamily="49" charset="0"/>
                <a:cs typeface="Symbol" panose="05050102010706020507" pitchFamily="18" charset="2"/>
              </a:rPr>
              <a:t>N°</a:t>
            </a:r>
            <a:r>
              <a:rPr lang="es-PE" sz="1800" dirty="0">
                <a:latin typeface="Calibri" panose="020F0502020204030204" pitchFamily="34" charset="0"/>
                <a:ea typeface="Courier New" panose="02070309020205020404" pitchFamily="49" charset="0"/>
                <a:cs typeface="Symbol" panose="05050102010706020507" pitchFamily="18" charset="2"/>
              </a:rPr>
              <a:t> 30364 establece que un servicio de vital importancia para la protección de las víctimas de violencia son los Hogares de Refugio Temporal, lugares de acogida temporal para mujeres víctimas de violencia que se encuentran en situación de riesgo de feminicidio o peligre su integridad y/o salud física o mental por dicha violencia. Estos espacios también acogen a los hijos e hijas menores de edad de estas usuarias. Estos servicios protegen la integridad física y mental de las usuarias y permiten desarrollar un nuevo proyecto de vida libre de violencia bajo una intervención multidisciplinaria para su recuperación.</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PE"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PE" sz="1800" dirty="0">
                <a:latin typeface="Calibri" panose="020F0502020204030204" pitchFamily="34" charset="0"/>
                <a:ea typeface="Courier New" panose="02070309020205020404" pitchFamily="49" charset="0"/>
                <a:cs typeface="Symbol" panose="05050102010706020507" pitchFamily="18" charset="2"/>
              </a:rPr>
              <a:t>A nivel nacional, existen 44 Hogares de Refugio Temporal identificados. El MIMP efectúa seguimiento de su funcionamiento en virtud de la Ley N° 28236 “Ley que crea los Hogares de Refugio Temporal para las víctimas de violencia familiar” y su reglamento aprobado mediante Decreto Supremo N° 007-2005-MIMDES, así como la Directiva General N° 011-2016-MIMP/DGCVG "Normas para el Registro de Hogares de Refugio Temporal".</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18</a:t>
            </a:fld>
            <a:endParaRPr lang="es-PE"/>
          </a:p>
        </p:txBody>
      </p:sp>
    </p:spTree>
    <p:extLst>
      <p:ext uri="{BB962C8B-B14F-4D97-AF65-F5344CB8AC3E}">
        <p14:creationId xmlns:p14="http://schemas.microsoft.com/office/powerpoint/2010/main" val="339591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Es preciso resaltar que, el año 2020 con la declaración de emergencia sanitaria por el Covid-19, se garantizó la continuidad de la provisión de servicios vinculados a la reducción de la violencia hacia las mujeres catalogándolos como esenciales (Decreto Legislativo 1470). A partir del año 2021, se retomó la atención presencial, hecho que ha visibilizado que la violencia continua, incrementando la atención de los CEM en 67%, de las visitas a víctimas de violencia en 133% y de los patrocinios por violencia contra las mujeres en un 59% en relación al 2020.</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19</a:t>
            </a:fld>
            <a:endParaRPr lang="es-PE"/>
          </a:p>
        </p:txBody>
      </p:sp>
    </p:spTree>
    <p:extLst>
      <p:ext uri="{BB962C8B-B14F-4D97-AF65-F5344CB8AC3E}">
        <p14:creationId xmlns:p14="http://schemas.microsoft.com/office/powerpoint/2010/main" val="315816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0" dirty="0"/>
          </a:p>
        </p:txBody>
      </p:sp>
      <p:sp>
        <p:nvSpPr>
          <p:cNvPr id="4" name="Marcador de número de diapositiva 3"/>
          <p:cNvSpPr>
            <a:spLocks noGrp="1"/>
          </p:cNvSpPr>
          <p:nvPr>
            <p:ph type="sldNum" sz="quarter" idx="10"/>
          </p:nvPr>
        </p:nvSpPr>
        <p:spPr/>
        <p:txBody>
          <a:bodyPr/>
          <a:lstStyle/>
          <a:p>
            <a:fld id="{2A337157-C72B-4098-90A1-BC37260C19CD}" type="slidenum">
              <a:rPr lang="en-US" smtClean="0"/>
              <a:t>20</a:t>
            </a:fld>
            <a:endParaRPr lang="en-US"/>
          </a:p>
        </p:txBody>
      </p:sp>
    </p:spTree>
    <p:extLst>
      <p:ext uri="{BB962C8B-B14F-4D97-AF65-F5344CB8AC3E}">
        <p14:creationId xmlns:p14="http://schemas.microsoft.com/office/powerpoint/2010/main" val="126281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3005138" y="865188"/>
            <a:ext cx="4157662" cy="2338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1016835" y="3334449"/>
            <a:ext cx="8134659" cy="2728185"/>
          </a:xfrm>
          <a:prstGeom prst="rect">
            <a:avLst/>
          </a:prstGeom>
          <a:noFill/>
          <a:ln>
            <a:noFill/>
          </a:ln>
        </p:spPr>
        <p:txBody>
          <a:bodyPr spcFirstLastPara="1" wrap="square" lIns="93162" tIns="46568" rIns="93162" bIns="46568" anchor="t" anchorCtr="0">
            <a:noAutofit/>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Adicionalmente, se tienen avances en materia de la prevención de la violencia de género, con la aprobación de la Estrategia Nacional de Prevención de la Violencia de Género contra las Mujeres “Mujeres libres de violencia”, aprobado con Decreto Supremo N° 022-2021-MIMP que tiene el objetivo general de establecer intervenciones integrales, articuladas y efectivas para prevenir la VGCM en los entornos de socialización y convivencia. Por lo tanto, articula distintas iniciativas públicas (en sus distintos sectores y niveles) y privadas para garantizar que, en el ámbito público o privado, las mujeres puedan ejercer sus derechos libres de violencia.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La Estrategia Nacional permite articular la implementación de servicios de prevención primaria, secundaria y terciaria, que coadyuvan en el cierre de brechas en la ejecución de las intervenciones.</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p:txBody>
      </p:sp>
      <p:sp>
        <p:nvSpPr>
          <p:cNvPr id="333" name="Google Shape;333;p17:notes"/>
          <p:cNvSpPr txBox="1">
            <a:spLocks noGrp="1"/>
          </p:cNvSpPr>
          <p:nvPr>
            <p:ph type="sldNum" idx="12"/>
          </p:nvPr>
        </p:nvSpPr>
        <p:spPr>
          <a:xfrm>
            <a:off x="5759700" y="6581085"/>
            <a:ext cx="4406274" cy="347639"/>
          </a:xfrm>
          <a:prstGeom prst="rect">
            <a:avLst/>
          </a:prstGeom>
          <a:noFill/>
          <a:ln>
            <a:noFill/>
          </a:ln>
        </p:spPr>
        <p:txBody>
          <a:bodyPr spcFirstLastPara="1" wrap="square" lIns="93162" tIns="46568" rIns="93162" bIns="46568" anchor="b" anchorCtr="0">
            <a:noAutofit/>
          </a:bodyPr>
          <a:lstStyle/>
          <a:p>
            <a:fld id="{00000000-1234-1234-1234-123412341234}" type="slidenum">
              <a:rPr lang="es-PE"/>
              <a:pPr/>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3</a:t>
            </a:fld>
            <a:endParaRPr lang="en-US"/>
          </a:p>
        </p:txBody>
      </p:sp>
    </p:spTree>
    <p:extLst>
      <p:ext uri="{BB962C8B-B14F-4D97-AF65-F5344CB8AC3E}">
        <p14:creationId xmlns:p14="http://schemas.microsoft.com/office/powerpoint/2010/main" val="1343203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_tradnl" sz="1800" dirty="0">
                <a:latin typeface="Calibri" panose="020F0502020204030204" pitchFamily="34" charset="0"/>
                <a:ea typeface="Courier New" panose="02070309020205020404" pitchFamily="49" charset="0"/>
                <a:cs typeface="Symbol" panose="05050102010706020507" pitchFamily="18" charset="2"/>
              </a:rPr>
              <a:t>Se ha desarrollado un Piloto de inserción laboral de mujeres sobrevivientes de violencia “Siembra Igualdad” durante los años 2020 y 2021, con la colaboración de empresas del sector privado, lo que sumado a la Ley N° 31153, Ley que promueve la inserción laboral de las mujeres víctimas de toda forma de violencia en los Programas que ejecutan las entidades de la administración pública, norma aprobada en el año 2021, Ley N° 31613, Ley que promueve el acceso a la vivienda para las mujeres víctimas de violencia e incorpora a otras instituciones para asignar bienes inmuebles a los Hogares de Refugio Temporal coadyuvan a la autonomía económica de las mujeres como factor preventivo de violencia de género.</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22</a:t>
            </a:fld>
            <a:endParaRPr lang="es-PE"/>
          </a:p>
        </p:txBody>
      </p:sp>
    </p:spTree>
    <p:extLst>
      <p:ext uri="{BB962C8B-B14F-4D97-AF65-F5344CB8AC3E}">
        <p14:creationId xmlns:p14="http://schemas.microsoft.com/office/powerpoint/2010/main" val="1192216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0" dirty="0"/>
          </a:p>
        </p:txBody>
      </p:sp>
      <p:sp>
        <p:nvSpPr>
          <p:cNvPr id="4" name="Marcador de número de diapositiva 3"/>
          <p:cNvSpPr>
            <a:spLocks noGrp="1"/>
          </p:cNvSpPr>
          <p:nvPr>
            <p:ph type="sldNum" sz="quarter" idx="10"/>
          </p:nvPr>
        </p:nvSpPr>
        <p:spPr/>
        <p:txBody>
          <a:bodyPr/>
          <a:lstStyle/>
          <a:p>
            <a:fld id="{2A337157-C72B-4098-90A1-BC37260C19CD}" type="slidenum">
              <a:rPr lang="en-US" smtClean="0"/>
              <a:t>23</a:t>
            </a:fld>
            <a:endParaRPr lang="en-US"/>
          </a:p>
        </p:txBody>
      </p:sp>
    </p:spTree>
    <p:extLst>
      <p:ext uri="{BB962C8B-B14F-4D97-AF65-F5344CB8AC3E}">
        <p14:creationId xmlns:p14="http://schemas.microsoft.com/office/powerpoint/2010/main" val="69285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3005138" y="865188"/>
            <a:ext cx="4157662" cy="2338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1016835" y="3334449"/>
            <a:ext cx="8134659" cy="2728185"/>
          </a:xfrm>
          <a:prstGeom prst="rect">
            <a:avLst/>
          </a:prstGeom>
          <a:noFill/>
          <a:ln>
            <a:noFill/>
          </a:ln>
        </p:spPr>
        <p:txBody>
          <a:bodyPr spcFirstLastPara="1" wrap="square" lIns="93162" tIns="46568" rIns="93162" bIns="46568" anchor="t" anchorCtr="0">
            <a:noAutofit/>
          </a:bodyPr>
          <a:lstStyle/>
          <a:p>
            <a:r>
              <a:rPr lang="es-PE" dirty="0"/>
              <a:t>Por último, cabe mencionar que, en el marco del 25 de noviembre, el MIMP ha propuesto el Plan de Acción “Por un País sin violencia” con 10 medidas, basadas en la Política Nacional de Igualdad de Género (PNIG) y la Política Nacional Multisectorial de la PNIG.</a:t>
            </a:r>
            <a:endParaRPr dirty="0"/>
          </a:p>
        </p:txBody>
      </p:sp>
      <p:sp>
        <p:nvSpPr>
          <p:cNvPr id="333" name="Google Shape;333;p17:notes"/>
          <p:cNvSpPr txBox="1">
            <a:spLocks noGrp="1"/>
          </p:cNvSpPr>
          <p:nvPr>
            <p:ph type="sldNum" idx="12"/>
          </p:nvPr>
        </p:nvSpPr>
        <p:spPr>
          <a:xfrm>
            <a:off x="5759700" y="6581085"/>
            <a:ext cx="4406274" cy="347639"/>
          </a:xfrm>
          <a:prstGeom prst="rect">
            <a:avLst/>
          </a:prstGeom>
          <a:noFill/>
          <a:ln>
            <a:noFill/>
          </a:ln>
        </p:spPr>
        <p:txBody>
          <a:bodyPr spcFirstLastPara="1" wrap="square" lIns="93162" tIns="46568" rIns="93162" bIns="46568" anchor="b" anchorCtr="0">
            <a:noAutofit/>
          </a:bodyPr>
          <a:lstStyle/>
          <a:p>
            <a:fld id="{00000000-1234-1234-1234-123412341234}" type="slidenum">
              <a:rPr lang="es-PE"/>
              <a:pPr/>
              <a:t>24</a:t>
            </a:fld>
            <a:endParaRPr/>
          </a:p>
        </p:txBody>
      </p:sp>
    </p:spTree>
    <p:extLst>
      <p:ext uri="{BB962C8B-B14F-4D97-AF65-F5344CB8AC3E}">
        <p14:creationId xmlns:p14="http://schemas.microsoft.com/office/powerpoint/2010/main" val="424339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Las primeras 5 medidas son inmediatas para el presente año 2022, como se aprecia en la lámina referidas a acciones concretas con priorización en la reducción del feminicidio, entre otras.</a:t>
            </a:r>
          </a:p>
        </p:txBody>
      </p:sp>
      <p:sp>
        <p:nvSpPr>
          <p:cNvPr id="4" name="Marcador de número de diapositiva 3"/>
          <p:cNvSpPr>
            <a:spLocks noGrp="1"/>
          </p:cNvSpPr>
          <p:nvPr>
            <p:ph type="sldNum" sz="quarter" idx="5"/>
          </p:nvPr>
        </p:nvSpPr>
        <p:spPr/>
        <p:txBody>
          <a:bodyPr/>
          <a:lstStyle/>
          <a:p>
            <a:fld id="{25CE8FB7-5D8C-E44B-91A6-D470CF2D1476}" type="slidenum">
              <a:rPr lang="es-PE" smtClean="0"/>
              <a:t>25</a:t>
            </a:fld>
            <a:endParaRPr lang="es-PE"/>
          </a:p>
        </p:txBody>
      </p:sp>
    </p:spTree>
    <p:extLst>
      <p:ext uri="{BB962C8B-B14F-4D97-AF65-F5344CB8AC3E}">
        <p14:creationId xmlns:p14="http://schemas.microsoft.com/office/powerpoint/2010/main" val="66870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Las siguientes 5 medidas son programadas a mediano plazo, orientadas a la prevención de la violencia contra las mujeres, en especial en grupos vulnerables, además del seguimiento de las intervenciones.</a:t>
            </a:r>
          </a:p>
        </p:txBody>
      </p:sp>
      <p:sp>
        <p:nvSpPr>
          <p:cNvPr id="4" name="Marcador de número de diapositiva 3"/>
          <p:cNvSpPr>
            <a:spLocks noGrp="1"/>
          </p:cNvSpPr>
          <p:nvPr>
            <p:ph type="sldNum" sz="quarter" idx="5"/>
          </p:nvPr>
        </p:nvSpPr>
        <p:spPr/>
        <p:txBody>
          <a:bodyPr/>
          <a:lstStyle/>
          <a:p>
            <a:fld id="{25CE8FB7-5D8C-E44B-91A6-D470CF2D1476}" type="slidenum">
              <a:rPr lang="es-PE" smtClean="0"/>
              <a:t>26</a:t>
            </a:fld>
            <a:endParaRPr lang="es-PE"/>
          </a:p>
        </p:txBody>
      </p:sp>
    </p:spTree>
    <p:extLst>
      <p:ext uri="{BB962C8B-B14F-4D97-AF65-F5344CB8AC3E}">
        <p14:creationId xmlns:p14="http://schemas.microsoft.com/office/powerpoint/2010/main" val="3268725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Finalmente, debo ratificar el compromiso sostenido del Estado Peruano en la lucha para erradicar la violencia contra las mujeres, a través de la implementación de la Ley N° 30364, incluyendo el Sistema Nacional para la Prevención, Sanción y Erradicación de la Violencia contra las Mujeres y los Integrantes del Grupo familiar, sus componentes, mecanismos de coordinación y articulación, instrumentos de gestión, entre otros. </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n-US" dirty="0"/>
          </a:p>
        </p:txBody>
      </p:sp>
      <p:sp>
        <p:nvSpPr>
          <p:cNvPr id="4" name="Marcador de número de diapositiva 3"/>
          <p:cNvSpPr>
            <a:spLocks noGrp="1"/>
          </p:cNvSpPr>
          <p:nvPr>
            <p:ph type="sldNum" sz="quarter" idx="10"/>
          </p:nvPr>
        </p:nvSpPr>
        <p:spPr/>
        <p:txBody>
          <a:bodyPr/>
          <a:lstStyle/>
          <a:p>
            <a:fld id="{25CE8FB7-5D8C-E44B-91A6-D470CF2D1476}" type="slidenum">
              <a:rPr lang="es-PE" smtClean="0"/>
              <a:t>27</a:t>
            </a:fld>
            <a:endParaRPr lang="es-PE"/>
          </a:p>
        </p:txBody>
      </p:sp>
    </p:spTree>
    <p:extLst>
      <p:ext uri="{BB962C8B-B14F-4D97-AF65-F5344CB8AC3E}">
        <p14:creationId xmlns:p14="http://schemas.microsoft.com/office/powerpoint/2010/main" val="41343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4</a:t>
            </a:fld>
            <a:endParaRPr lang="en-US"/>
          </a:p>
        </p:txBody>
      </p:sp>
    </p:spTree>
    <p:extLst>
      <p:ext uri="{BB962C8B-B14F-4D97-AF65-F5344CB8AC3E}">
        <p14:creationId xmlns:p14="http://schemas.microsoft.com/office/powerpoint/2010/main" val="191500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5</a:t>
            </a:fld>
            <a:endParaRPr lang="en-US"/>
          </a:p>
        </p:txBody>
      </p:sp>
    </p:spTree>
    <p:extLst>
      <p:ext uri="{BB962C8B-B14F-4D97-AF65-F5344CB8AC3E}">
        <p14:creationId xmlns:p14="http://schemas.microsoft.com/office/powerpoint/2010/main" val="272166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Uno de los efectos de la violencia sexual contra niñas y adolescentes, es el embarazo infantil forzado, </a:t>
            </a:r>
            <a:r>
              <a:rPr lang="es-ES_tradnl" dirty="0"/>
              <a:t>El cuadro muestra que en el periodo de 2015 a 2022, 10,162 niñas y adolescentes entre los 0 y 14 años han sido madres; así como 58 niñas menores de 10 años que han sido madres, advirtiéndose que ha habido un incremento en el año 2020 en plena emergencia sanitaria por el COVID-19</a:t>
            </a:r>
            <a:endParaRPr lang="es-ES_tradnl" sz="1800" dirty="0">
              <a:latin typeface="Calibri" panose="020F0502020204030204" pitchFamily="34" charset="0"/>
              <a:ea typeface="Courier New" panose="02070309020205020404" pitchFamily="49" charset="0"/>
              <a:cs typeface="Symbol" panose="05050102010706020507" pitchFamily="18" charset="2"/>
            </a:endParaRPr>
          </a:p>
          <a:p>
            <a:pPr defTabSz="931774">
              <a:defRPr/>
            </a:pPr>
            <a:endParaRPr lang="es-MX" dirty="0">
              <a:solidFill>
                <a:schemeClr val="bg1"/>
              </a:solidFill>
              <a:ea typeface="Carot Sans" pitchFamily="50" charset="0"/>
              <a:cs typeface="Arial" panose="020B0604020202020204" pitchFamily="34" charset="0"/>
            </a:endParaRPr>
          </a:p>
          <a:p>
            <a:pPr defTabSz="931774">
              <a:defRPr/>
            </a:pPr>
            <a:r>
              <a:rPr lang="es-MX" dirty="0">
                <a:solidFill>
                  <a:schemeClr val="bg1"/>
                </a:solidFill>
                <a:ea typeface="Carot Sans" pitchFamily="50" charset="0"/>
                <a:cs typeface="Arial" panose="020B0604020202020204" pitchFamily="34" charset="0"/>
              </a:rPr>
              <a:t>Al desglosar las cifras durante los últimos 7 años, se advierte que, Lima Región concentra la mayoría de casos, explicable porque concentra la mayor cantidad de población en el país; lo que, no se condice en el caso de Lambayeque, situación que nos invita a investigar por los factores causales de la ocurrencia de estos delitos en los visualizados territorios.</a:t>
            </a:r>
            <a:endParaRPr lang="es-PE" dirty="0">
              <a:solidFill>
                <a:schemeClr val="bg1"/>
              </a:solidFill>
              <a:ea typeface="Carot Sans" pitchFamily="50"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A337157-C72B-4098-90A1-BC37260C19CD}" type="slidenum">
              <a:rPr lang="en-US" smtClean="0"/>
              <a:t>6</a:t>
            </a:fld>
            <a:endParaRPr lang="en-US"/>
          </a:p>
        </p:txBody>
      </p:sp>
    </p:spTree>
    <p:extLst>
      <p:ext uri="{BB962C8B-B14F-4D97-AF65-F5344CB8AC3E}">
        <p14:creationId xmlns:p14="http://schemas.microsoft.com/office/powerpoint/2010/main" val="93215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Además, podemos apreciar que, las víctimas de feminicidio continúan incrementándose año tras año, pasando de 84 víctimas durante el año 2015 a 141 durante el año 2021, según el Instituto Nacional de Estadística e Informática (INEI).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El Programa Nacional AURORA ha atendido 101 casos con características de feminicidio durante el periodo enero-octubre del presente año 2022, de los cuales el 84.2% de víctimas eran mujeres adultas, el 12.9% niñas y adolescentes, y un 3% fueron mujeres.</a:t>
            </a:r>
            <a:endParaRPr lang="es-PE" sz="1800" dirty="0">
              <a:latin typeface="Symbol" panose="05050102010706020507" pitchFamily="18" charset="2"/>
              <a:ea typeface="Courier New" panose="02070309020205020404" pitchFamily="49" charset="0"/>
              <a:cs typeface="Symbol" panose="05050102010706020507" pitchFamily="18" charset="2"/>
            </a:endParaRPr>
          </a:p>
          <a:p>
            <a:endParaRPr lang="es-PE" dirty="0"/>
          </a:p>
        </p:txBody>
      </p:sp>
      <p:sp>
        <p:nvSpPr>
          <p:cNvPr id="4" name="Marcador de número de diapositiva 3"/>
          <p:cNvSpPr>
            <a:spLocks noGrp="1"/>
          </p:cNvSpPr>
          <p:nvPr>
            <p:ph type="sldNum" sz="quarter" idx="5"/>
          </p:nvPr>
        </p:nvSpPr>
        <p:spPr/>
        <p:txBody>
          <a:bodyPr/>
          <a:lstStyle/>
          <a:p>
            <a:fld id="{2A337157-C72B-4098-90A1-BC37260C19CD}" type="slidenum">
              <a:rPr lang="en-US" smtClean="0"/>
              <a:t>7</a:t>
            </a:fld>
            <a:endParaRPr lang="en-US"/>
          </a:p>
        </p:txBody>
      </p:sp>
    </p:spTree>
    <p:extLst>
      <p:ext uri="{BB962C8B-B14F-4D97-AF65-F5344CB8AC3E}">
        <p14:creationId xmlns:p14="http://schemas.microsoft.com/office/powerpoint/2010/main" val="18800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El año 2015 se aprobó la Ley N° 30364, Ley para </a:t>
            </a:r>
            <a:r>
              <a:rPr lang="es-MX" dirty="0"/>
              <a:t>para prevenir, sancionar y erradicar la violencia contra las mujeres y los integrantes del grupo familiar, con el objeto de prevenir, erradicar y sancionar toda forma de violencia producida en el ámbito público o privado contra las mujeres por su condición de tales, y contra los integrantes del grupo familiar; en especial, cuando se encuentran en situación de vulnerabilidad, por la edad o situación física como las niñas, niños, adolescentes, personas adultas mayores y personas con discapacidad. (Artículo 1°)</a:t>
            </a:r>
            <a:endParaRPr lang="es-PE" dirty="0"/>
          </a:p>
        </p:txBody>
      </p:sp>
      <p:sp>
        <p:nvSpPr>
          <p:cNvPr id="4" name="Marcador de número de diapositiva 3"/>
          <p:cNvSpPr>
            <a:spLocks noGrp="1"/>
          </p:cNvSpPr>
          <p:nvPr>
            <p:ph type="sldNum" sz="quarter" idx="5"/>
          </p:nvPr>
        </p:nvSpPr>
        <p:spPr/>
        <p:txBody>
          <a:bodyPr/>
          <a:lstStyle/>
          <a:p>
            <a:fld id="{25CE8FB7-5D8C-E44B-91A6-D470CF2D1476}" type="slidenum">
              <a:rPr lang="es-PE" smtClean="0"/>
              <a:t>9</a:t>
            </a:fld>
            <a:endParaRPr lang="es-PE"/>
          </a:p>
        </p:txBody>
      </p:sp>
    </p:spTree>
    <p:extLst>
      <p:ext uri="{BB962C8B-B14F-4D97-AF65-F5344CB8AC3E}">
        <p14:creationId xmlns:p14="http://schemas.microsoft.com/office/powerpoint/2010/main" val="339413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0" dirty="0"/>
          </a:p>
        </p:txBody>
      </p:sp>
      <p:sp>
        <p:nvSpPr>
          <p:cNvPr id="4" name="Marcador de número de diapositiva 3"/>
          <p:cNvSpPr>
            <a:spLocks noGrp="1"/>
          </p:cNvSpPr>
          <p:nvPr>
            <p:ph type="sldNum" sz="quarter" idx="10"/>
          </p:nvPr>
        </p:nvSpPr>
        <p:spPr/>
        <p:txBody>
          <a:bodyPr/>
          <a:lstStyle/>
          <a:p>
            <a:fld id="{2A337157-C72B-4098-90A1-BC37260C19CD}" type="slidenum">
              <a:rPr lang="en-US" smtClean="0"/>
              <a:t>10</a:t>
            </a:fld>
            <a:endParaRPr lang="en-US"/>
          </a:p>
        </p:txBody>
      </p:sp>
    </p:spTree>
    <p:extLst>
      <p:ext uri="{BB962C8B-B14F-4D97-AF65-F5344CB8AC3E}">
        <p14:creationId xmlns:p14="http://schemas.microsoft.com/office/powerpoint/2010/main" val="256517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800" dirty="0">
                <a:latin typeface="Calibri" panose="020F0502020204030204" pitchFamily="34" charset="0"/>
                <a:ea typeface="Courier New" panose="02070309020205020404" pitchFamily="49" charset="0"/>
                <a:cs typeface="Symbol" panose="05050102010706020507" pitchFamily="18" charset="2"/>
              </a:rPr>
              <a:t>Dicha norma creó el Sistema Nacional para la Prevención, Sanción y Erradicación de la Violencia contra las Mujeres y los Integrantes del Grupo Familiar con la Ley N° 30364. Sistema funcional compuesto y dirigida por la Comisión Multisectorial de Alto Nivel (CMAN) que ha sesionado 33 veces desde el año 2016 en cumplimiento de sus funciones de coordinar, planificar, ejecutar, y efectuar seguimiento y evaluación de acciones de prevención, atención, protección y reparación de la víctima; así como, sanción y reeducación del agresor.</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Además, el Sistema Nacional está compuesto por las Instancias Regionales, Provinciales y Distritales de Concertación, todos espacios de articulación intersectorial en el ámbito gubernamental dirigidos a articular acciones dirigidas a la erradicación de la violencia contra las mujeres.</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A la fecha, se cuenta con 780 Instancias, 26 son Instancias Regionales de Concertación, 188 son Instancias Provinciales de Concertación y 566 son Instancias Distritales de Concertación. Asimismo, 23 Instancias Regionales de Concertación han implementado Observatorios Regionales de la violencia contra las mujeres y los integrantes del grupo familiar.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solidFill>
                  <a:srgbClr val="FF0000"/>
                </a:solidFill>
                <a:latin typeface="Calibri" panose="020F0502020204030204" pitchFamily="34" charset="0"/>
                <a:ea typeface="Courier New" panose="02070309020205020404" pitchFamily="49" charset="0"/>
                <a:cs typeface="Symbol" panose="05050102010706020507" pitchFamily="18" charset="2"/>
              </a:rPr>
              <a:t> </a:t>
            </a:r>
            <a:endParaRPr lang="es-PE" sz="1800" dirty="0">
              <a:latin typeface="Symbol" panose="05050102010706020507" pitchFamily="18" charset="2"/>
              <a:ea typeface="Courier New" panose="02070309020205020404" pitchFamily="49" charset="0"/>
              <a:cs typeface="Symbol" panose="05050102010706020507" pitchFamily="18" charset="2"/>
            </a:endParaRPr>
          </a:p>
          <a:p>
            <a:pPr algn="just"/>
            <a:r>
              <a:rPr lang="es-ES_tradnl" sz="1800" dirty="0">
                <a:latin typeface="Calibri" panose="020F0502020204030204" pitchFamily="34" charset="0"/>
                <a:ea typeface="Courier New" panose="02070309020205020404" pitchFamily="49" charset="0"/>
                <a:cs typeface="Symbol" panose="05050102010706020507" pitchFamily="18" charset="2"/>
              </a:rPr>
              <a:t>Desde dichos espacios se coadyuva en la reducción de las brechas de atención de la violencia contra las mujeres, y para ello, el MIMP brinda asistencia técnica dirigida la promoción de la creación de Instancias Provinciales y Distritales, así como fortalecer las capacidades para su funcionamiento adecuado.</a:t>
            </a:r>
            <a:endParaRPr lang="es-PE" sz="1800" dirty="0">
              <a:latin typeface="Symbol" panose="05050102010706020507" pitchFamily="18" charset="2"/>
              <a:ea typeface="Courier New" panose="02070309020205020404" pitchFamily="49" charset="0"/>
              <a:cs typeface="Symbol" panose="05050102010706020507" pitchFamily="18" charset="2"/>
            </a:endParaRPr>
          </a:p>
        </p:txBody>
      </p:sp>
      <p:sp>
        <p:nvSpPr>
          <p:cNvPr id="4" name="Marcador de número de diapositiva 3"/>
          <p:cNvSpPr>
            <a:spLocks noGrp="1"/>
          </p:cNvSpPr>
          <p:nvPr>
            <p:ph type="sldNum" sz="quarter" idx="5"/>
          </p:nvPr>
        </p:nvSpPr>
        <p:spPr/>
        <p:txBody>
          <a:bodyPr/>
          <a:lstStyle/>
          <a:p>
            <a:fld id="{2A337157-C72B-4098-90A1-BC37260C19CD}" type="slidenum">
              <a:rPr lang="en-US" smtClean="0"/>
              <a:t>11</a:t>
            </a:fld>
            <a:endParaRPr lang="en-US"/>
          </a:p>
        </p:txBody>
      </p:sp>
    </p:spTree>
    <p:extLst>
      <p:ext uri="{BB962C8B-B14F-4D97-AF65-F5344CB8AC3E}">
        <p14:creationId xmlns:p14="http://schemas.microsoft.com/office/powerpoint/2010/main" val="406290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10CF387-AE32-4C9D-92FE-5223B923F5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44CBFC1-9709-4EC5-A001-559D0CC4F9A4}"/>
              </a:ext>
            </a:extLst>
          </p:cNvPr>
          <p:cNvSpPr>
            <a:spLocks noGrp="1"/>
          </p:cNvSpPr>
          <p:nvPr>
            <p:ph type="ctrTitle" hasCustomPrompt="1"/>
          </p:nvPr>
        </p:nvSpPr>
        <p:spPr>
          <a:xfrm>
            <a:off x="1524000" y="2505951"/>
            <a:ext cx="9144000" cy="1265527"/>
          </a:xfrm>
          <a:prstGeom prst="rect">
            <a:avLst/>
          </a:prstGeom>
        </p:spPr>
        <p:txBody>
          <a:bodyPr anchor="b"/>
          <a:lstStyle>
            <a:lvl1pPr algn="ctr">
              <a:defRPr sz="6000">
                <a:solidFill>
                  <a:srgbClr val="05223C"/>
                </a:solidFill>
                <a:latin typeface="Carot Sans Extra Bold" pitchFamily="2" charset="0"/>
                <a:ea typeface="Carot Sans Extra Bold" pitchFamily="2" charset="0"/>
              </a:defRPr>
            </a:lvl1pPr>
          </a:lstStyle>
          <a:p>
            <a:r>
              <a:rPr lang="es-ES" dirty="0"/>
              <a:t>TÍTULO DE PORTADA</a:t>
            </a:r>
            <a:endParaRPr lang="es-PE" dirty="0"/>
          </a:p>
        </p:txBody>
      </p:sp>
      <p:sp>
        <p:nvSpPr>
          <p:cNvPr id="3" name="Subtítulo 2">
            <a:extLst>
              <a:ext uri="{FF2B5EF4-FFF2-40B4-BE49-F238E27FC236}">
                <a16:creationId xmlns:a16="http://schemas.microsoft.com/office/drawing/2014/main" id="{9A382BBC-9BC9-4BD0-80A3-370E4682C8AB}"/>
              </a:ext>
            </a:extLst>
          </p:cNvPr>
          <p:cNvSpPr>
            <a:spLocks noGrp="1"/>
          </p:cNvSpPr>
          <p:nvPr>
            <p:ph type="subTitle" idx="1" hasCustomPrompt="1"/>
          </p:nvPr>
        </p:nvSpPr>
        <p:spPr>
          <a:xfrm>
            <a:off x="1524000" y="4182396"/>
            <a:ext cx="9144000" cy="365126"/>
          </a:xfrm>
          <a:prstGeom prst="rect">
            <a:avLst/>
          </a:prstGeom>
        </p:spPr>
        <p:txBody>
          <a:bodyPr/>
          <a:lstStyle>
            <a:lvl1pPr marL="0" indent="0" algn="ctr">
              <a:buNone/>
              <a:defRPr sz="2400">
                <a:solidFill>
                  <a:srgbClr val="05223C"/>
                </a:solidFill>
                <a:latin typeface="+mj-lt"/>
                <a:ea typeface="Carot Sans Extra 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 DE PORTADA</a:t>
            </a:r>
            <a:endParaRPr lang="es-PE" dirty="0"/>
          </a:p>
        </p:txBody>
      </p:sp>
      <p:sp>
        <p:nvSpPr>
          <p:cNvPr id="4" name="Marcador de fecha 3">
            <a:extLst>
              <a:ext uri="{FF2B5EF4-FFF2-40B4-BE49-F238E27FC236}">
                <a16:creationId xmlns:a16="http://schemas.microsoft.com/office/drawing/2014/main" id="{98E2508C-416D-4BE5-AAA3-230DC2D5FB45}"/>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5" name="Marcador de pie de página 4">
            <a:extLst>
              <a:ext uri="{FF2B5EF4-FFF2-40B4-BE49-F238E27FC236}">
                <a16:creationId xmlns:a16="http://schemas.microsoft.com/office/drawing/2014/main" id="{FB9F8D55-AC1C-487E-B737-0C4EC114CC2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5D457D0-3DA1-4E73-A3BA-C8527CCC9741}"/>
              </a:ext>
            </a:extLst>
          </p:cNvPr>
          <p:cNvSpPr>
            <a:spLocks noGrp="1"/>
          </p:cNvSpPr>
          <p:nvPr>
            <p:ph type="sldNum" sz="quarter" idx="12"/>
          </p:nvPr>
        </p:nvSpPr>
        <p:spPr/>
        <p:txBody>
          <a:bodyPr/>
          <a:lstStyle/>
          <a:p>
            <a:fld id="{D2902116-72FA-461D-8E67-4B061830931D}" type="slidenum">
              <a:rPr lang="es-PE" smtClean="0"/>
              <a:t>‹Nº›</a:t>
            </a:fld>
            <a:endParaRPr lang="es-PE"/>
          </a:p>
        </p:txBody>
      </p:sp>
    </p:spTree>
    <p:extLst>
      <p:ext uri="{BB962C8B-B14F-4D97-AF65-F5344CB8AC3E}">
        <p14:creationId xmlns:p14="http://schemas.microsoft.com/office/powerpoint/2010/main" val="84477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p:cSld name="1_En blanco">
    <p:spTree>
      <p:nvGrpSpPr>
        <p:cNvPr id="1" name="Shape 22"/>
        <p:cNvGrpSpPr/>
        <p:nvPr/>
      </p:nvGrpSpPr>
      <p:grpSpPr>
        <a:xfrm>
          <a:off x="0" y="0"/>
          <a:ext cx="0" cy="0"/>
          <a:chOff x="0" y="0"/>
          <a:chExt cx="0" cy="0"/>
        </a:xfrm>
      </p:grpSpPr>
      <p:pic>
        <p:nvPicPr>
          <p:cNvPr id="23" name="Google Shape;23;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
        <p:nvSpPr>
          <p:cNvPr id="27" name="Google Shape;27;p33"/>
          <p:cNvSpPr txBox="1">
            <a:spLocks noGrp="1"/>
          </p:cNvSpPr>
          <p:nvPr>
            <p:ph type="body" idx="1"/>
          </p:nvPr>
        </p:nvSpPr>
        <p:spPr>
          <a:xfrm>
            <a:off x="839788" y="3231407"/>
            <a:ext cx="5157787" cy="24594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sz="2000">
                <a:solidFill>
                  <a:srgbClr val="0C0C0C"/>
                </a:solidFill>
                <a:latin typeface="Calibri"/>
                <a:ea typeface="Calibri"/>
                <a:cs typeface="Calibri"/>
                <a:sym typeface="Calibri"/>
              </a:defRPr>
            </a:lvl1pPr>
            <a:lvl2pPr marL="914400" lvl="1" indent="-342900" algn="l">
              <a:lnSpc>
                <a:spcPct val="90000"/>
              </a:lnSpc>
              <a:spcBef>
                <a:spcPts val="500"/>
              </a:spcBef>
              <a:spcAft>
                <a:spcPts val="0"/>
              </a:spcAft>
              <a:buClr>
                <a:srgbClr val="0C0C0C"/>
              </a:buClr>
              <a:buSzPts val="1800"/>
              <a:buChar char="•"/>
              <a:defRPr sz="1800">
                <a:solidFill>
                  <a:srgbClr val="0C0C0C"/>
                </a:solidFill>
                <a:latin typeface="Calibri"/>
                <a:ea typeface="Calibri"/>
                <a:cs typeface="Calibri"/>
                <a:sym typeface="Calibri"/>
              </a:defRPr>
            </a:lvl2pPr>
            <a:lvl3pPr marL="1371600" lvl="2" indent="-330200" algn="l">
              <a:lnSpc>
                <a:spcPct val="90000"/>
              </a:lnSpc>
              <a:spcBef>
                <a:spcPts val="500"/>
              </a:spcBef>
              <a:spcAft>
                <a:spcPts val="0"/>
              </a:spcAft>
              <a:buClr>
                <a:srgbClr val="0C0C0C"/>
              </a:buClr>
              <a:buSzPts val="1600"/>
              <a:buChar char="•"/>
              <a:defRPr sz="1600">
                <a:solidFill>
                  <a:srgbClr val="0C0C0C"/>
                </a:solidFill>
                <a:latin typeface="Calibri"/>
                <a:ea typeface="Calibri"/>
                <a:cs typeface="Calibri"/>
                <a:sym typeface="Calibri"/>
              </a:defRPr>
            </a:lvl3pPr>
            <a:lvl4pPr marL="1828800" lvl="3" indent="-317500" algn="l">
              <a:lnSpc>
                <a:spcPct val="90000"/>
              </a:lnSpc>
              <a:spcBef>
                <a:spcPts val="500"/>
              </a:spcBef>
              <a:spcAft>
                <a:spcPts val="0"/>
              </a:spcAft>
              <a:buClr>
                <a:srgbClr val="0C0C0C"/>
              </a:buClr>
              <a:buSzPts val="1400"/>
              <a:buChar char="•"/>
              <a:defRPr sz="1400">
                <a:solidFill>
                  <a:srgbClr val="0C0C0C"/>
                </a:solidFill>
                <a:latin typeface="Calibri"/>
                <a:ea typeface="Calibri"/>
                <a:cs typeface="Calibri"/>
                <a:sym typeface="Calibri"/>
              </a:defRPr>
            </a:lvl4pPr>
            <a:lvl5pPr marL="2286000" lvl="4" indent="-317500" algn="l">
              <a:lnSpc>
                <a:spcPct val="90000"/>
              </a:lnSpc>
              <a:spcBef>
                <a:spcPts val="500"/>
              </a:spcBef>
              <a:spcAft>
                <a:spcPts val="0"/>
              </a:spcAft>
              <a:buClr>
                <a:srgbClr val="0C0C0C"/>
              </a:buClr>
              <a:buSzPts val="1400"/>
              <a:buChar char="•"/>
              <a:defRPr sz="1400">
                <a:solidFill>
                  <a:srgbClr val="0C0C0C"/>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title"/>
          </p:nvPr>
        </p:nvSpPr>
        <p:spPr>
          <a:xfrm>
            <a:off x="831850" y="1436234"/>
            <a:ext cx="4306207" cy="8323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5223C"/>
              </a:buClr>
              <a:buSzPts val="3600"/>
              <a:buFont typeface="Arial"/>
              <a:buNone/>
              <a:defRPr sz="3600">
                <a:solidFill>
                  <a:srgbClr val="0522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01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030D86A-95B9-4010-8DC2-3E316CF22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119CE4E-F841-4273-82D6-F5CE148A0381}"/>
              </a:ext>
            </a:extLst>
          </p:cNvPr>
          <p:cNvSpPr>
            <a:spLocks noGrp="1"/>
          </p:cNvSpPr>
          <p:nvPr>
            <p:ph type="title" hasCustomPrompt="1"/>
          </p:nvPr>
        </p:nvSpPr>
        <p:spPr>
          <a:xfrm>
            <a:off x="0" y="1755094"/>
            <a:ext cx="1498600" cy="3905477"/>
          </a:xfrm>
          <a:prstGeom prst="rect">
            <a:avLst/>
          </a:prstGeom>
        </p:spPr>
        <p:txBody>
          <a:bodyPr>
            <a:normAutofit/>
          </a:bodyPr>
          <a:lstStyle>
            <a:lvl1pPr>
              <a:defRPr sz="20000" b="1" i="0">
                <a:solidFill>
                  <a:schemeClr val="bg1">
                    <a:lumMod val="85000"/>
                  </a:schemeClr>
                </a:solidFill>
                <a:latin typeface="Gotham Thin" panose="02000603030000020004" pitchFamily="2" charset="0"/>
                <a:ea typeface="Carot Sans" pitchFamily="50" charset="0"/>
              </a:defRPr>
            </a:lvl1pPr>
          </a:lstStyle>
          <a:p>
            <a:r>
              <a:rPr lang="es-ES" dirty="0"/>
              <a:t>1</a:t>
            </a:r>
            <a:endParaRPr lang="es-PE" dirty="0"/>
          </a:p>
        </p:txBody>
      </p:sp>
      <p:sp>
        <p:nvSpPr>
          <p:cNvPr id="4" name="Marcador de fecha 3">
            <a:extLst>
              <a:ext uri="{FF2B5EF4-FFF2-40B4-BE49-F238E27FC236}">
                <a16:creationId xmlns:a16="http://schemas.microsoft.com/office/drawing/2014/main" id="{74D43807-9F23-42D0-B7FF-40A1ED312F43}"/>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5" name="Marcador de pie de página 4">
            <a:extLst>
              <a:ext uri="{FF2B5EF4-FFF2-40B4-BE49-F238E27FC236}">
                <a16:creationId xmlns:a16="http://schemas.microsoft.com/office/drawing/2014/main" id="{CAE3107C-C3D3-4D52-80E2-BD0C0FA4DA4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AA507DB-5F8C-46F6-866A-94166F9EA7B3}"/>
              </a:ext>
            </a:extLst>
          </p:cNvPr>
          <p:cNvSpPr>
            <a:spLocks noGrp="1"/>
          </p:cNvSpPr>
          <p:nvPr>
            <p:ph type="sldNum" sz="quarter" idx="12"/>
          </p:nvPr>
        </p:nvSpPr>
        <p:spPr/>
        <p:txBody>
          <a:bodyPr/>
          <a:lstStyle/>
          <a:p>
            <a:fld id="{D2902116-72FA-461D-8E67-4B061830931D}" type="slidenum">
              <a:rPr lang="es-PE" smtClean="0"/>
              <a:t>‹Nº›</a:t>
            </a:fld>
            <a:endParaRPr lang="es-PE"/>
          </a:p>
        </p:txBody>
      </p:sp>
    </p:spTree>
    <p:extLst>
      <p:ext uri="{BB962C8B-B14F-4D97-AF65-F5344CB8AC3E}">
        <p14:creationId xmlns:p14="http://schemas.microsoft.com/office/powerpoint/2010/main" val="169237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FBEEB85-429A-47BC-9C4E-63D284206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2ADA1A3-E042-48CF-954D-6B9F0D3B06F4}"/>
              </a:ext>
            </a:extLst>
          </p:cNvPr>
          <p:cNvSpPr>
            <a:spLocks noGrp="1"/>
          </p:cNvSpPr>
          <p:nvPr>
            <p:ph type="title" hasCustomPrompt="1"/>
          </p:nvPr>
        </p:nvSpPr>
        <p:spPr>
          <a:xfrm>
            <a:off x="831850" y="1436234"/>
            <a:ext cx="4306207" cy="832303"/>
          </a:xfrm>
          <a:prstGeom prst="rect">
            <a:avLst/>
          </a:prstGeom>
        </p:spPr>
        <p:txBody>
          <a:bodyPr anchor="b">
            <a:normAutofit/>
          </a:bodyPr>
          <a:lstStyle>
            <a:lvl1pPr>
              <a:defRPr sz="3600">
                <a:solidFill>
                  <a:srgbClr val="05223C"/>
                </a:solidFill>
                <a:latin typeface="Carot Sans Extra Bold" pitchFamily="2" charset="0"/>
                <a:ea typeface="Carot Sans Extra Bold" pitchFamily="2" charset="0"/>
              </a:defRPr>
            </a:lvl1pPr>
          </a:lstStyle>
          <a:p>
            <a:r>
              <a:rPr lang="es-ES" dirty="0"/>
              <a:t>TÍTULO DE TEMA</a:t>
            </a:r>
            <a:endParaRPr lang="es-PE" dirty="0"/>
          </a:p>
        </p:txBody>
      </p:sp>
      <p:sp>
        <p:nvSpPr>
          <p:cNvPr id="3" name="Marcador de texto 2">
            <a:extLst>
              <a:ext uri="{FF2B5EF4-FFF2-40B4-BE49-F238E27FC236}">
                <a16:creationId xmlns:a16="http://schemas.microsoft.com/office/drawing/2014/main" id="{92426D76-4137-4403-A3A7-425F749FC67D}"/>
              </a:ext>
            </a:extLst>
          </p:cNvPr>
          <p:cNvSpPr>
            <a:spLocks noGrp="1"/>
          </p:cNvSpPr>
          <p:nvPr>
            <p:ph type="body" idx="1"/>
          </p:nvPr>
        </p:nvSpPr>
        <p:spPr>
          <a:xfrm>
            <a:off x="831850" y="2641600"/>
            <a:ext cx="4306207" cy="3135086"/>
          </a:xfrm>
          <a:prstGeom prst="rect">
            <a:avLst/>
          </a:prstGeom>
        </p:spPr>
        <p:txBody>
          <a:bodyPr>
            <a:normAutofit/>
          </a:bodyPr>
          <a:lstStyle>
            <a:lvl1pPr marL="0" indent="0">
              <a:buNone/>
              <a:defRPr sz="2000">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AB457BBD-5C62-420A-AD9E-D1293EA08443}"/>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5" name="Marcador de pie de página 4">
            <a:extLst>
              <a:ext uri="{FF2B5EF4-FFF2-40B4-BE49-F238E27FC236}">
                <a16:creationId xmlns:a16="http://schemas.microsoft.com/office/drawing/2014/main" id="{C2CA5FDE-F1FD-40F1-896E-5CEC9903DAF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7175AAE-4576-4C2B-99B3-781892DE971F}"/>
              </a:ext>
            </a:extLst>
          </p:cNvPr>
          <p:cNvSpPr>
            <a:spLocks noGrp="1"/>
          </p:cNvSpPr>
          <p:nvPr>
            <p:ph type="sldNum" sz="quarter" idx="12"/>
          </p:nvPr>
        </p:nvSpPr>
        <p:spPr/>
        <p:txBody>
          <a:bodyPr/>
          <a:lstStyle/>
          <a:p>
            <a:fld id="{D2902116-72FA-461D-8E67-4B061830931D}" type="slidenum">
              <a:rPr lang="es-PE" smtClean="0"/>
              <a:t>‹Nº›</a:t>
            </a:fld>
            <a:endParaRPr lang="es-PE"/>
          </a:p>
        </p:txBody>
      </p:sp>
    </p:spTree>
    <p:extLst>
      <p:ext uri="{BB962C8B-B14F-4D97-AF65-F5344CB8AC3E}">
        <p14:creationId xmlns:p14="http://schemas.microsoft.com/office/powerpoint/2010/main" val="405822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CAAB621-CD43-4637-8B0F-B12E4440B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arcador de fecha 4">
            <a:extLst>
              <a:ext uri="{FF2B5EF4-FFF2-40B4-BE49-F238E27FC236}">
                <a16:creationId xmlns:a16="http://schemas.microsoft.com/office/drawing/2014/main" id="{69F2E147-4763-4A09-A72C-6F5E3CB572DB}"/>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6" name="Marcador de pie de página 5">
            <a:extLst>
              <a:ext uri="{FF2B5EF4-FFF2-40B4-BE49-F238E27FC236}">
                <a16:creationId xmlns:a16="http://schemas.microsoft.com/office/drawing/2014/main" id="{69E4E7FF-05F5-42EB-BEE3-0EE91BD99F8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8CD8553-6C84-443C-A694-2FA94069B8D9}"/>
              </a:ext>
            </a:extLst>
          </p:cNvPr>
          <p:cNvSpPr>
            <a:spLocks noGrp="1"/>
          </p:cNvSpPr>
          <p:nvPr>
            <p:ph type="sldNum" sz="quarter" idx="12"/>
          </p:nvPr>
        </p:nvSpPr>
        <p:spPr/>
        <p:txBody>
          <a:bodyPr/>
          <a:lstStyle/>
          <a:p>
            <a:fld id="{D2902116-72FA-461D-8E67-4B061830931D}" type="slidenum">
              <a:rPr lang="es-PE" smtClean="0"/>
              <a:t>‹Nº›</a:t>
            </a:fld>
            <a:endParaRPr lang="es-PE"/>
          </a:p>
        </p:txBody>
      </p:sp>
      <p:sp>
        <p:nvSpPr>
          <p:cNvPr id="8" name="Título 1">
            <a:extLst>
              <a:ext uri="{FF2B5EF4-FFF2-40B4-BE49-F238E27FC236}">
                <a16:creationId xmlns:a16="http://schemas.microsoft.com/office/drawing/2014/main" id="{1963CB4D-F3DD-4530-84BA-BAAF2AAA2698}"/>
              </a:ext>
            </a:extLst>
          </p:cNvPr>
          <p:cNvSpPr>
            <a:spLocks noGrp="1"/>
          </p:cNvSpPr>
          <p:nvPr>
            <p:ph type="title" hasCustomPrompt="1"/>
          </p:nvPr>
        </p:nvSpPr>
        <p:spPr>
          <a:xfrm>
            <a:off x="0" y="1755094"/>
            <a:ext cx="1498600" cy="3905477"/>
          </a:xfrm>
          <a:prstGeom prst="rect">
            <a:avLst/>
          </a:prstGeom>
        </p:spPr>
        <p:txBody>
          <a:bodyPr>
            <a:normAutofit/>
          </a:bodyPr>
          <a:lstStyle>
            <a:lvl1pPr>
              <a:defRPr sz="20000" b="1" i="0">
                <a:solidFill>
                  <a:schemeClr val="bg1">
                    <a:lumMod val="85000"/>
                  </a:schemeClr>
                </a:solidFill>
                <a:latin typeface="Gotham Thin" panose="02000603030000020004" pitchFamily="2" charset="0"/>
                <a:ea typeface="Carot Sans" pitchFamily="50" charset="0"/>
              </a:defRPr>
            </a:lvl1pPr>
          </a:lstStyle>
          <a:p>
            <a:r>
              <a:rPr lang="es-ES" dirty="0"/>
              <a:t>2</a:t>
            </a:r>
            <a:endParaRPr lang="es-PE" dirty="0"/>
          </a:p>
        </p:txBody>
      </p:sp>
    </p:spTree>
    <p:extLst>
      <p:ext uri="{BB962C8B-B14F-4D97-AF65-F5344CB8AC3E}">
        <p14:creationId xmlns:p14="http://schemas.microsoft.com/office/powerpoint/2010/main" val="274530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15A8A0B-1DBE-467B-BF2A-E13A11D1B5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2">
            <a:extLst>
              <a:ext uri="{FF2B5EF4-FFF2-40B4-BE49-F238E27FC236}">
                <a16:creationId xmlns:a16="http://schemas.microsoft.com/office/drawing/2014/main" id="{0506E3E4-E82A-4D18-8FEC-173409F3D1FF}"/>
              </a:ext>
            </a:extLst>
          </p:cNvPr>
          <p:cNvSpPr>
            <a:spLocks noGrp="1"/>
          </p:cNvSpPr>
          <p:nvPr>
            <p:ph type="body" idx="1"/>
          </p:nvPr>
        </p:nvSpPr>
        <p:spPr>
          <a:xfrm>
            <a:off x="839788" y="2587398"/>
            <a:ext cx="5157787" cy="823912"/>
          </a:xfrm>
          <a:prstGeom prst="rect">
            <a:avLst/>
          </a:prstGeom>
        </p:spPr>
        <p:txBody>
          <a:bodyPr anchor="b">
            <a:normAutofit/>
          </a:bodyPr>
          <a:lstStyle>
            <a:lvl1pPr marL="0" indent="0">
              <a:buNone/>
              <a:defRPr sz="1800" b="0">
                <a:solidFill>
                  <a:srgbClr val="05223C"/>
                </a:solidFill>
                <a:latin typeface="Carot Sans" pitchFamily="50" charset="0"/>
                <a:ea typeface="Carot Sans"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D20BAD-4507-4C09-B259-10BB62235BE4}"/>
              </a:ext>
            </a:extLst>
          </p:cNvPr>
          <p:cNvSpPr>
            <a:spLocks noGrp="1"/>
          </p:cNvSpPr>
          <p:nvPr>
            <p:ph sz="half" idx="2"/>
          </p:nvPr>
        </p:nvSpPr>
        <p:spPr>
          <a:xfrm>
            <a:off x="839788" y="3730171"/>
            <a:ext cx="5157787" cy="2459492"/>
          </a:xfrm>
          <a:prstGeom prst="rect">
            <a:avLst/>
          </a:prstGeom>
        </p:spPr>
        <p:txBody>
          <a:bodyPr>
            <a:normAutofit/>
          </a:bodyPr>
          <a:lstStyle>
            <a:lvl1pPr>
              <a:defRPr sz="2000">
                <a:solidFill>
                  <a:schemeClr val="tx1">
                    <a:lumMod val="95000"/>
                    <a:lumOff val="5000"/>
                  </a:schemeClr>
                </a:solidFill>
                <a:latin typeface="+mj-lt"/>
              </a:defRPr>
            </a:lvl1pPr>
            <a:lvl2pPr>
              <a:defRPr sz="1800">
                <a:solidFill>
                  <a:schemeClr val="tx1">
                    <a:lumMod val="95000"/>
                    <a:lumOff val="5000"/>
                  </a:schemeClr>
                </a:solidFill>
                <a:latin typeface="+mj-lt"/>
              </a:defRPr>
            </a:lvl2pPr>
            <a:lvl3pPr>
              <a:defRPr sz="1600">
                <a:solidFill>
                  <a:schemeClr val="tx1">
                    <a:lumMod val="95000"/>
                    <a:lumOff val="5000"/>
                  </a:schemeClr>
                </a:solidFill>
                <a:latin typeface="+mj-lt"/>
              </a:defRPr>
            </a:lvl3pPr>
            <a:lvl4pPr>
              <a:defRPr sz="1400">
                <a:solidFill>
                  <a:schemeClr val="tx1">
                    <a:lumMod val="95000"/>
                    <a:lumOff val="5000"/>
                  </a:schemeClr>
                </a:solidFill>
                <a:latin typeface="+mj-lt"/>
              </a:defRPr>
            </a:lvl4pPr>
            <a:lvl5pPr>
              <a:defRPr sz="1400">
                <a:solidFill>
                  <a:schemeClr val="tx1">
                    <a:lumMod val="95000"/>
                    <a:lumOff val="5000"/>
                  </a:schemeClr>
                </a:solidFill>
                <a:latin typeface="+mj-lt"/>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1E45CAA-4D18-4864-AF58-1F200E5123D4}"/>
              </a:ext>
            </a:extLst>
          </p:cNvPr>
          <p:cNvSpPr>
            <a:spLocks noGrp="1"/>
          </p:cNvSpPr>
          <p:nvPr>
            <p:ph type="body" sz="quarter" idx="3"/>
          </p:nvPr>
        </p:nvSpPr>
        <p:spPr>
          <a:xfrm>
            <a:off x="6172200" y="2587398"/>
            <a:ext cx="5183188" cy="823912"/>
          </a:xfrm>
          <a:prstGeom prst="rect">
            <a:avLst/>
          </a:prstGeom>
        </p:spPr>
        <p:txBody>
          <a:bodyPr anchor="b">
            <a:normAutofit/>
          </a:bodyPr>
          <a:lstStyle>
            <a:lvl1pPr marL="0" indent="0">
              <a:buNone/>
              <a:defRPr sz="1800" b="0">
                <a:solidFill>
                  <a:srgbClr val="05223C"/>
                </a:solidFill>
                <a:latin typeface="Carot Sans" pitchFamily="50" charset="0"/>
                <a:ea typeface="Carot Sans"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5A7CDB-ED71-420B-A3FE-C83A84A2999A}"/>
              </a:ext>
            </a:extLst>
          </p:cNvPr>
          <p:cNvSpPr>
            <a:spLocks noGrp="1"/>
          </p:cNvSpPr>
          <p:nvPr>
            <p:ph sz="quarter" idx="4"/>
          </p:nvPr>
        </p:nvSpPr>
        <p:spPr>
          <a:xfrm>
            <a:off x="6172200" y="3730171"/>
            <a:ext cx="5183188" cy="2459492"/>
          </a:xfrm>
          <a:prstGeom prst="rect">
            <a:avLst/>
          </a:prstGeom>
        </p:spPr>
        <p:txBody>
          <a:bodyPr>
            <a:normAutofit/>
          </a:bodyPr>
          <a:lstStyle>
            <a:lvl1pPr>
              <a:defRPr sz="2000">
                <a:solidFill>
                  <a:schemeClr val="tx1">
                    <a:lumMod val="95000"/>
                    <a:lumOff val="5000"/>
                  </a:schemeClr>
                </a:solidFill>
                <a:latin typeface="+mj-lt"/>
              </a:defRPr>
            </a:lvl1pPr>
            <a:lvl2pPr>
              <a:defRPr sz="1800">
                <a:solidFill>
                  <a:schemeClr val="tx1">
                    <a:lumMod val="95000"/>
                    <a:lumOff val="5000"/>
                  </a:schemeClr>
                </a:solidFill>
                <a:latin typeface="+mj-lt"/>
              </a:defRPr>
            </a:lvl2pPr>
            <a:lvl3pPr>
              <a:defRPr sz="1600">
                <a:solidFill>
                  <a:schemeClr val="tx1">
                    <a:lumMod val="95000"/>
                    <a:lumOff val="5000"/>
                  </a:schemeClr>
                </a:solidFill>
                <a:latin typeface="+mj-lt"/>
              </a:defRPr>
            </a:lvl3pPr>
            <a:lvl4pPr>
              <a:defRPr sz="1400">
                <a:solidFill>
                  <a:schemeClr val="tx1">
                    <a:lumMod val="95000"/>
                    <a:lumOff val="5000"/>
                  </a:schemeClr>
                </a:solidFill>
                <a:latin typeface="+mj-lt"/>
              </a:defRPr>
            </a:lvl4pPr>
            <a:lvl5pPr>
              <a:defRPr sz="1400">
                <a:solidFill>
                  <a:schemeClr val="tx1">
                    <a:lumMod val="95000"/>
                    <a:lumOff val="5000"/>
                  </a:schemeClr>
                </a:solidFill>
                <a:latin typeface="+mj-lt"/>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E690197-16F0-4469-BE2D-C2F24DD7FEF9}"/>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8" name="Marcador de pie de página 7">
            <a:extLst>
              <a:ext uri="{FF2B5EF4-FFF2-40B4-BE49-F238E27FC236}">
                <a16:creationId xmlns:a16="http://schemas.microsoft.com/office/drawing/2014/main" id="{C1A74B18-0299-45A1-BACB-774711C90582}"/>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2D3EAE7-CE33-40D0-B0AA-294E1DE9F363}"/>
              </a:ext>
            </a:extLst>
          </p:cNvPr>
          <p:cNvSpPr>
            <a:spLocks noGrp="1"/>
          </p:cNvSpPr>
          <p:nvPr>
            <p:ph type="sldNum" sz="quarter" idx="12"/>
          </p:nvPr>
        </p:nvSpPr>
        <p:spPr/>
        <p:txBody>
          <a:bodyPr/>
          <a:lstStyle/>
          <a:p>
            <a:fld id="{D2902116-72FA-461D-8E67-4B061830931D}" type="slidenum">
              <a:rPr lang="es-PE" smtClean="0"/>
              <a:t>‹Nº›</a:t>
            </a:fld>
            <a:endParaRPr lang="es-PE"/>
          </a:p>
        </p:txBody>
      </p:sp>
      <p:sp>
        <p:nvSpPr>
          <p:cNvPr id="10" name="Título 1">
            <a:extLst>
              <a:ext uri="{FF2B5EF4-FFF2-40B4-BE49-F238E27FC236}">
                <a16:creationId xmlns:a16="http://schemas.microsoft.com/office/drawing/2014/main" id="{E033B1EE-A84E-4161-98F4-0F9C343982D8}"/>
              </a:ext>
            </a:extLst>
          </p:cNvPr>
          <p:cNvSpPr>
            <a:spLocks noGrp="1"/>
          </p:cNvSpPr>
          <p:nvPr>
            <p:ph type="title" hasCustomPrompt="1"/>
          </p:nvPr>
        </p:nvSpPr>
        <p:spPr>
          <a:xfrm>
            <a:off x="831850" y="1436234"/>
            <a:ext cx="4306207" cy="832303"/>
          </a:xfrm>
          <a:prstGeom prst="rect">
            <a:avLst/>
          </a:prstGeom>
        </p:spPr>
        <p:txBody>
          <a:bodyPr anchor="b">
            <a:normAutofit/>
          </a:bodyPr>
          <a:lstStyle>
            <a:lvl1pPr>
              <a:defRPr sz="3600">
                <a:solidFill>
                  <a:srgbClr val="05223C"/>
                </a:solidFill>
                <a:latin typeface="Carot Sans Extra Bold" pitchFamily="2" charset="0"/>
                <a:ea typeface="Carot Sans Extra Bold" pitchFamily="2" charset="0"/>
              </a:defRPr>
            </a:lvl1pPr>
          </a:lstStyle>
          <a:p>
            <a:r>
              <a:rPr lang="es-ES" dirty="0"/>
              <a:t>TÍTULO DE TEMA</a:t>
            </a:r>
            <a:endParaRPr lang="es-PE" dirty="0"/>
          </a:p>
        </p:txBody>
      </p:sp>
    </p:spTree>
    <p:extLst>
      <p:ext uri="{BB962C8B-B14F-4D97-AF65-F5344CB8AC3E}">
        <p14:creationId xmlns:p14="http://schemas.microsoft.com/office/powerpoint/2010/main" val="416348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5EA59B1-B2F6-48BC-9AE1-0FBD4F5B3C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fecha 1">
            <a:extLst>
              <a:ext uri="{FF2B5EF4-FFF2-40B4-BE49-F238E27FC236}">
                <a16:creationId xmlns:a16="http://schemas.microsoft.com/office/drawing/2014/main" id="{BF7540EB-8CE8-4F3F-A847-D3C3C754391E}"/>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3" name="Marcador de pie de página 2">
            <a:extLst>
              <a:ext uri="{FF2B5EF4-FFF2-40B4-BE49-F238E27FC236}">
                <a16:creationId xmlns:a16="http://schemas.microsoft.com/office/drawing/2014/main" id="{A5216DD9-8F70-4A18-8980-7E00C84E338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9452AAD-0ABC-41F6-812A-C688B5424DDA}"/>
              </a:ext>
            </a:extLst>
          </p:cNvPr>
          <p:cNvSpPr>
            <a:spLocks noGrp="1"/>
          </p:cNvSpPr>
          <p:nvPr>
            <p:ph type="sldNum" sz="quarter" idx="12"/>
          </p:nvPr>
        </p:nvSpPr>
        <p:spPr/>
        <p:txBody>
          <a:bodyPr/>
          <a:lstStyle/>
          <a:p>
            <a:fld id="{D2902116-72FA-461D-8E67-4B061830931D}" type="slidenum">
              <a:rPr lang="es-PE" smtClean="0"/>
              <a:t>‹Nº›</a:t>
            </a:fld>
            <a:endParaRPr lang="es-PE"/>
          </a:p>
        </p:txBody>
      </p:sp>
      <p:sp>
        <p:nvSpPr>
          <p:cNvPr id="5" name="Marcador de contenido 3">
            <a:extLst>
              <a:ext uri="{FF2B5EF4-FFF2-40B4-BE49-F238E27FC236}">
                <a16:creationId xmlns:a16="http://schemas.microsoft.com/office/drawing/2014/main" id="{E57D8B54-1497-4A76-A2F1-AD2BC96FD420}"/>
              </a:ext>
            </a:extLst>
          </p:cNvPr>
          <p:cNvSpPr>
            <a:spLocks noGrp="1"/>
          </p:cNvSpPr>
          <p:nvPr>
            <p:ph sz="half" idx="2"/>
          </p:nvPr>
        </p:nvSpPr>
        <p:spPr>
          <a:xfrm>
            <a:off x="839788" y="3231407"/>
            <a:ext cx="5157787" cy="2459492"/>
          </a:xfrm>
          <a:prstGeom prst="rect">
            <a:avLst/>
          </a:prstGeom>
        </p:spPr>
        <p:txBody>
          <a:bodyPr>
            <a:normAutofit/>
          </a:bodyPr>
          <a:lstStyle>
            <a:lvl1pPr>
              <a:defRPr sz="2000">
                <a:solidFill>
                  <a:schemeClr val="tx1">
                    <a:lumMod val="95000"/>
                    <a:lumOff val="5000"/>
                  </a:schemeClr>
                </a:solidFill>
                <a:latin typeface="+mj-lt"/>
              </a:defRPr>
            </a:lvl1pPr>
            <a:lvl2pPr>
              <a:defRPr sz="1800">
                <a:solidFill>
                  <a:schemeClr val="tx1">
                    <a:lumMod val="95000"/>
                    <a:lumOff val="5000"/>
                  </a:schemeClr>
                </a:solidFill>
                <a:latin typeface="+mj-lt"/>
              </a:defRPr>
            </a:lvl2pPr>
            <a:lvl3pPr>
              <a:defRPr sz="1600">
                <a:solidFill>
                  <a:schemeClr val="tx1">
                    <a:lumMod val="95000"/>
                    <a:lumOff val="5000"/>
                  </a:schemeClr>
                </a:solidFill>
                <a:latin typeface="+mj-lt"/>
              </a:defRPr>
            </a:lvl3pPr>
            <a:lvl4pPr>
              <a:defRPr sz="1400">
                <a:solidFill>
                  <a:schemeClr val="tx1">
                    <a:lumMod val="95000"/>
                    <a:lumOff val="5000"/>
                  </a:schemeClr>
                </a:solidFill>
                <a:latin typeface="+mj-lt"/>
              </a:defRPr>
            </a:lvl4pPr>
            <a:lvl5pPr>
              <a:defRPr sz="1400">
                <a:solidFill>
                  <a:schemeClr val="tx1">
                    <a:lumMod val="95000"/>
                    <a:lumOff val="5000"/>
                  </a:schemeClr>
                </a:solidFill>
                <a:latin typeface="+mj-lt"/>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6" name="Título 1">
            <a:extLst>
              <a:ext uri="{FF2B5EF4-FFF2-40B4-BE49-F238E27FC236}">
                <a16:creationId xmlns:a16="http://schemas.microsoft.com/office/drawing/2014/main" id="{3F1A209C-989A-4C00-9490-44EBA828533A}"/>
              </a:ext>
            </a:extLst>
          </p:cNvPr>
          <p:cNvSpPr>
            <a:spLocks noGrp="1"/>
          </p:cNvSpPr>
          <p:nvPr>
            <p:ph type="title" hasCustomPrompt="1"/>
          </p:nvPr>
        </p:nvSpPr>
        <p:spPr>
          <a:xfrm>
            <a:off x="831850" y="1436234"/>
            <a:ext cx="4306207" cy="832303"/>
          </a:xfrm>
          <a:prstGeom prst="rect">
            <a:avLst/>
          </a:prstGeom>
        </p:spPr>
        <p:txBody>
          <a:bodyPr anchor="b">
            <a:normAutofit/>
          </a:bodyPr>
          <a:lstStyle>
            <a:lvl1pPr>
              <a:defRPr sz="3600">
                <a:solidFill>
                  <a:srgbClr val="05223C"/>
                </a:solidFill>
                <a:latin typeface="Carot Sans Extra Bold" pitchFamily="2" charset="0"/>
                <a:ea typeface="Carot Sans Extra Bold" pitchFamily="2" charset="0"/>
              </a:defRPr>
            </a:lvl1pPr>
          </a:lstStyle>
          <a:p>
            <a:r>
              <a:rPr lang="es-ES" dirty="0"/>
              <a:t>TÍTULO</a:t>
            </a:r>
            <a:endParaRPr lang="es-PE" dirty="0"/>
          </a:p>
        </p:txBody>
      </p:sp>
    </p:spTree>
    <p:extLst>
      <p:ext uri="{BB962C8B-B14F-4D97-AF65-F5344CB8AC3E}">
        <p14:creationId xmlns:p14="http://schemas.microsoft.com/office/powerpoint/2010/main" val="19348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B911DA8-411A-4461-8AA4-65FBA9258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09EE296-DA1C-4E10-9AFB-29FAD32422AF}"/>
              </a:ext>
            </a:extLst>
          </p:cNvPr>
          <p:cNvSpPr>
            <a:spLocks noGrp="1"/>
          </p:cNvSpPr>
          <p:nvPr>
            <p:ph type="title" hasCustomPrompt="1"/>
          </p:nvPr>
        </p:nvSpPr>
        <p:spPr>
          <a:xfrm>
            <a:off x="838200" y="3158104"/>
            <a:ext cx="10515600" cy="1325563"/>
          </a:xfrm>
          <a:prstGeom prst="rect">
            <a:avLst/>
          </a:prstGeom>
        </p:spPr>
        <p:txBody>
          <a:bodyPr/>
          <a:lstStyle>
            <a:lvl1pPr algn="ctr">
              <a:defRPr>
                <a:solidFill>
                  <a:schemeClr val="bg1">
                    <a:lumMod val="95000"/>
                  </a:schemeClr>
                </a:solidFill>
                <a:latin typeface="Carot Sans" pitchFamily="50" charset="0"/>
                <a:ea typeface="Carot Sans" pitchFamily="50" charset="0"/>
              </a:defRPr>
            </a:lvl1pPr>
          </a:lstStyle>
          <a:p>
            <a:r>
              <a:rPr lang="es-ES" dirty="0"/>
              <a:t>Gracias</a:t>
            </a:r>
            <a:endParaRPr lang="es-PE" dirty="0"/>
          </a:p>
        </p:txBody>
      </p:sp>
      <p:sp>
        <p:nvSpPr>
          <p:cNvPr id="3" name="Marcador de fecha 2">
            <a:extLst>
              <a:ext uri="{FF2B5EF4-FFF2-40B4-BE49-F238E27FC236}">
                <a16:creationId xmlns:a16="http://schemas.microsoft.com/office/drawing/2014/main" id="{1F9DBD47-050E-4086-B799-748065A9E482}"/>
              </a:ext>
            </a:extLst>
          </p:cNvPr>
          <p:cNvSpPr>
            <a:spLocks noGrp="1"/>
          </p:cNvSpPr>
          <p:nvPr>
            <p:ph type="dt" sz="half" idx="10"/>
          </p:nvPr>
        </p:nvSpPr>
        <p:spPr/>
        <p:txBody>
          <a:bodyPr/>
          <a:lstStyle/>
          <a:p>
            <a:fld id="{91D055FC-40F9-4D02-A430-FBDB930420A7}" type="datetimeFigureOut">
              <a:rPr lang="es-PE" smtClean="0"/>
              <a:t>24/11/2022</a:t>
            </a:fld>
            <a:endParaRPr lang="es-PE"/>
          </a:p>
        </p:txBody>
      </p:sp>
      <p:sp>
        <p:nvSpPr>
          <p:cNvPr id="4" name="Marcador de pie de página 3">
            <a:extLst>
              <a:ext uri="{FF2B5EF4-FFF2-40B4-BE49-F238E27FC236}">
                <a16:creationId xmlns:a16="http://schemas.microsoft.com/office/drawing/2014/main" id="{3ECFC419-FCCB-44E9-BBDB-A01A5867312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83078EB-D18D-41B3-967B-C12005805D5E}"/>
              </a:ext>
            </a:extLst>
          </p:cNvPr>
          <p:cNvSpPr>
            <a:spLocks noGrp="1"/>
          </p:cNvSpPr>
          <p:nvPr>
            <p:ph type="sldNum" sz="quarter" idx="12"/>
          </p:nvPr>
        </p:nvSpPr>
        <p:spPr/>
        <p:txBody>
          <a:bodyPr/>
          <a:lstStyle/>
          <a:p>
            <a:fld id="{D2902116-72FA-461D-8E67-4B061830931D}" type="slidenum">
              <a:rPr lang="es-PE" smtClean="0"/>
              <a:t>‹Nº›</a:t>
            </a:fld>
            <a:endParaRPr lang="es-PE"/>
          </a:p>
        </p:txBody>
      </p:sp>
    </p:spTree>
    <p:extLst>
      <p:ext uri="{BB962C8B-B14F-4D97-AF65-F5344CB8AC3E}">
        <p14:creationId xmlns:p14="http://schemas.microsoft.com/office/powerpoint/2010/main" val="113897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2" name="Holder 2"/>
          <p:cNvSpPr>
            <a:spLocks noGrp="1"/>
          </p:cNvSpPr>
          <p:nvPr>
            <p:ph type="ctrTitle"/>
          </p:nvPr>
        </p:nvSpPr>
        <p:spPr>
          <a:xfrm>
            <a:off x="2158657" y="2259584"/>
            <a:ext cx="7874685" cy="1320800"/>
          </a:xfrm>
          <a:prstGeom prst="rect">
            <a:avLst/>
          </a:prstGeom>
        </p:spPr>
        <p:txBody>
          <a:bodyPr wrap="square" lIns="0" tIns="0" rIns="0" bIns="0">
            <a:spAutoFit/>
          </a:bodyPr>
          <a:lstStyle>
            <a:lvl1pPr>
              <a:defRPr sz="4500" b="1" i="0">
                <a:solidFill>
                  <a:srgbClr val="05223C"/>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2844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2" name="Holder 2"/>
          <p:cNvSpPr>
            <a:spLocks noGrp="1"/>
          </p:cNvSpPr>
          <p:nvPr>
            <p:ph type="title"/>
          </p:nvPr>
        </p:nvSpPr>
        <p:spPr/>
        <p:txBody>
          <a:bodyPr lIns="0" tIns="0" rIns="0" bIns="0"/>
          <a:lstStyle>
            <a:lvl1pPr>
              <a:defRPr sz="2750" b="0" i="0">
                <a:solidFill>
                  <a:srgbClr val="05223C"/>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90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52ADDB-B5C7-4AA2-B659-BB73516AC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9D01C3BE-CA8E-4A92-9EFF-045926D3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CEACE99-F4DE-47D1-B95B-DE586A4C09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055FC-40F9-4D02-A430-FBDB930420A7}" type="datetimeFigureOut">
              <a:rPr lang="es-PE" smtClean="0"/>
              <a:t>24/11/2022</a:t>
            </a:fld>
            <a:endParaRPr lang="es-PE"/>
          </a:p>
        </p:txBody>
      </p:sp>
      <p:sp>
        <p:nvSpPr>
          <p:cNvPr id="5" name="Marcador de pie de página 4">
            <a:extLst>
              <a:ext uri="{FF2B5EF4-FFF2-40B4-BE49-F238E27FC236}">
                <a16:creationId xmlns:a16="http://schemas.microsoft.com/office/drawing/2014/main" id="{A78A05BA-CD49-4F56-BF9C-B2110156D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B013A81-B940-41C0-B460-7D3D3F80C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02116-72FA-461D-8E67-4B061830931D}" type="slidenum">
              <a:rPr lang="es-PE" smtClean="0"/>
              <a:t>‹Nº›</a:t>
            </a:fld>
            <a:endParaRPr lang="es-PE"/>
          </a:p>
        </p:txBody>
      </p:sp>
    </p:spTree>
    <p:extLst>
      <p:ext uri="{BB962C8B-B14F-4D97-AF65-F5344CB8AC3E}">
        <p14:creationId xmlns:p14="http://schemas.microsoft.com/office/powerpoint/2010/main" val="333766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6.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image" Target="../media/image10.png"/><Relationship Id="rId10"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5.xml"/><Relationship Id="rId14" Type="http://schemas.microsoft.com/office/2007/relationships/diagramDrawing" Target="../diagrams/drawing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hyperlink" Target="https://portalestadistico.aurora.gob.p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4420" y="1754183"/>
            <a:ext cx="10672996" cy="1674817"/>
          </a:xfrm>
          <a:prstGeom prst="rect">
            <a:avLst/>
          </a:prstGeom>
        </p:spPr>
        <p:txBody>
          <a:bodyPr vert="horz" wrap="square" lIns="0" tIns="12700" rIns="0" bIns="0" rtlCol="0">
            <a:spAutoFit/>
          </a:bodyPr>
          <a:lstStyle/>
          <a:p>
            <a:pPr marL="12700" algn="ctr">
              <a:lnSpc>
                <a:spcPct val="100000"/>
              </a:lnSpc>
              <a:spcBef>
                <a:spcPts val="100"/>
              </a:spcBef>
            </a:pPr>
            <a:r>
              <a:rPr lang="es-MX" sz="3600" b="1" spc="-15" dirty="0">
                <a:solidFill>
                  <a:srgbClr val="05223C"/>
                </a:solidFill>
                <a:cs typeface="Calibri"/>
              </a:rPr>
              <a:t>Balance de la aplicación de la Ley N° 30364, Ley para Prevenir, Sancionar y Erradicar la Violencia contra las Mujeres y los Integrantes del Grupo Familiar</a:t>
            </a:r>
            <a:endParaRPr sz="3600" b="1" dirty="0">
              <a:cs typeface="Calibri"/>
            </a:endParaRPr>
          </a:p>
        </p:txBody>
      </p:sp>
      <p:sp>
        <p:nvSpPr>
          <p:cNvPr id="3" name="object 3"/>
          <p:cNvSpPr txBox="1"/>
          <p:nvPr/>
        </p:nvSpPr>
        <p:spPr>
          <a:xfrm>
            <a:off x="2939097" y="4750724"/>
            <a:ext cx="6313805" cy="806888"/>
          </a:xfrm>
          <a:prstGeom prst="rect">
            <a:avLst/>
          </a:prstGeom>
        </p:spPr>
        <p:txBody>
          <a:bodyPr vert="horz" wrap="square" lIns="0" tIns="12700" rIns="0" bIns="0" rtlCol="0">
            <a:spAutoFit/>
          </a:bodyPr>
          <a:lstStyle/>
          <a:p>
            <a:pPr lvl="0" algn="ctr" defTabSz="1778000">
              <a:lnSpc>
                <a:spcPct val="90000"/>
              </a:lnSpc>
              <a:spcBef>
                <a:spcPct val="0"/>
              </a:spcBef>
              <a:spcAft>
                <a:spcPct val="35000"/>
              </a:spcAft>
            </a:pPr>
            <a:r>
              <a:rPr lang="es-MX" sz="2400" dirty="0">
                <a:solidFill>
                  <a:srgbClr val="05223C"/>
                </a:solidFill>
              </a:rPr>
              <a:t>Mario Gilberto Ríos Espinoza</a:t>
            </a:r>
          </a:p>
          <a:p>
            <a:pPr lvl="0" algn="ctr" defTabSz="1778000">
              <a:lnSpc>
                <a:spcPct val="90000"/>
              </a:lnSpc>
              <a:spcBef>
                <a:spcPct val="0"/>
              </a:spcBef>
              <a:spcAft>
                <a:spcPct val="35000"/>
              </a:spcAft>
            </a:pPr>
            <a:r>
              <a:rPr lang="es-MX" sz="2400" dirty="0" smtClean="0">
                <a:solidFill>
                  <a:srgbClr val="05223C"/>
                </a:solidFill>
              </a:rPr>
              <a:t>Viceministro </a:t>
            </a:r>
            <a:r>
              <a:rPr lang="es-MX" sz="2400" dirty="0">
                <a:solidFill>
                  <a:srgbClr val="05223C"/>
                </a:solidFill>
              </a:rPr>
              <a:t>de Poblaciones Vulnerables</a:t>
            </a:r>
          </a:p>
        </p:txBody>
      </p:sp>
    </p:spTree>
    <p:extLst>
      <p:ext uri="{BB962C8B-B14F-4D97-AF65-F5344CB8AC3E}">
        <p14:creationId xmlns:p14="http://schemas.microsoft.com/office/powerpoint/2010/main" val="102001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90996" y="2122782"/>
            <a:ext cx="8638478" cy="2554545"/>
          </a:xfrm>
          <a:prstGeom prst="rect">
            <a:avLst/>
          </a:prstGeom>
        </p:spPr>
        <p:txBody>
          <a:bodyPr wrap="square">
            <a:spAutoFit/>
          </a:bodyPr>
          <a:lstStyle/>
          <a:p>
            <a:pPr algn="just"/>
            <a:r>
              <a:rPr lang="es-MX" sz="4000" b="1" dirty="0">
                <a:solidFill>
                  <a:schemeClr val="bg1"/>
                </a:solidFill>
                <a:latin typeface="+mj-lt"/>
                <a:ea typeface="Calibri"/>
                <a:cs typeface="Calibri"/>
                <a:sym typeface="Calibri"/>
              </a:rPr>
              <a:t>Sistema Nacional para la Prevención, Sanción y Erradicación de la Violencia contra las Mujeres y los Integrantes del Grupo Familiar</a:t>
            </a:r>
            <a:endParaRPr lang="es-MX" sz="4000" b="1" dirty="0">
              <a:latin typeface="+mj-lt"/>
            </a:endParaRPr>
          </a:p>
        </p:txBody>
      </p:sp>
      <p:sp>
        <p:nvSpPr>
          <p:cNvPr id="2" name="Título 1">
            <a:extLst>
              <a:ext uri="{FF2B5EF4-FFF2-40B4-BE49-F238E27FC236}">
                <a16:creationId xmlns:a16="http://schemas.microsoft.com/office/drawing/2014/main" id="{07FB80C1-D39F-0547-6468-1EA59A7197F8}"/>
              </a:ext>
            </a:extLst>
          </p:cNvPr>
          <p:cNvSpPr>
            <a:spLocks noGrp="1"/>
          </p:cNvSpPr>
          <p:nvPr>
            <p:ph type="title"/>
          </p:nvPr>
        </p:nvSpPr>
        <p:spPr>
          <a:xfrm>
            <a:off x="0" y="1755094"/>
            <a:ext cx="1498600" cy="3905477"/>
          </a:xfrm>
        </p:spPr>
        <p:txBody>
          <a:bodyPr>
            <a:normAutofit/>
          </a:bodyPr>
          <a:lstStyle/>
          <a:p>
            <a:r>
              <a:rPr lang="es-PE" dirty="0"/>
              <a:t>A</a:t>
            </a:r>
          </a:p>
        </p:txBody>
      </p:sp>
    </p:spTree>
    <p:extLst>
      <p:ext uri="{BB962C8B-B14F-4D97-AF65-F5344CB8AC3E}">
        <p14:creationId xmlns:p14="http://schemas.microsoft.com/office/powerpoint/2010/main" val="4019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9C73CE-BB07-234E-2100-3CDC840AD0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359" y="2001109"/>
            <a:ext cx="3906722" cy="204273"/>
          </a:xfrm>
          <a:prstGeom prst="rect">
            <a:avLst/>
          </a:prstGeom>
        </p:spPr>
      </p:pic>
      <p:sp>
        <p:nvSpPr>
          <p:cNvPr id="5" name="Título 2">
            <a:extLst>
              <a:ext uri="{FF2B5EF4-FFF2-40B4-BE49-F238E27FC236}">
                <a16:creationId xmlns:a16="http://schemas.microsoft.com/office/drawing/2014/main" id="{2CCE217E-471C-EB33-A2AB-48DF3D9E55EC}"/>
              </a:ext>
            </a:extLst>
          </p:cNvPr>
          <p:cNvSpPr txBox="1">
            <a:spLocks/>
          </p:cNvSpPr>
          <p:nvPr/>
        </p:nvSpPr>
        <p:spPr>
          <a:xfrm>
            <a:off x="594360" y="1114356"/>
            <a:ext cx="10691178" cy="8323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5223C"/>
                </a:solidFill>
                <a:latin typeface="Carot Sans Extra Bold" pitchFamily="2" charset="0"/>
                <a:ea typeface="Carot Sans Extra Bold" pitchFamily="2" charset="0"/>
                <a:cs typeface="+mj-cs"/>
              </a:defRPr>
            </a:lvl1pPr>
          </a:lstStyle>
          <a:p>
            <a:pPr algn="just"/>
            <a:r>
              <a:rPr lang="es-PE" sz="2600" b="1" dirty="0"/>
              <a:t>Sistema Nacional para la Prevención, Sanción y Erradicación de la Violencia contra las Mujeres y los Integrantes del Grupo Familiar (Ley N° 30364) </a:t>
            </a:r>
          </a:p>
        </p:txBody>
      </p:sp>
      <p:sp>
        <p:nvSpPr>
          <p:cNvPr id="6" name="CuadroTexto 5">
            <a:extLst>
              <a:ext uri="{FF2B5EF4-FFF2-40B4-BE49-F238E27FC236}">
                <a16:creationId xmlns:a16="http://schemas.microsoft.com/office/drawing/2014/main" id="{A71CCFF6-0A5A-5E56-E5E7-1541661275C0}"/>
              </a:ext>
            </a:extLst>
          </p:cNvPr>
          <p:cNvSpPr txBox="1"/>
          <p:nvPr/>
        </p:nvSpPr>
        <p:spPr>
          <a:xfrm>
            <a:off x="6929784" y="4423458"/>
            <a:ext cx="4165503" cy="1323439"/>
          </a:xfrm>
          <a:prstGeom prst="rect">
            <a:avLst/>
          </a:prstGeom>
          <a:noFill/>
          <a:ln w="19050">
            <a:noFill/>
            <a:prstDash val="sysDot"/>
          </a:ln>
        </p:spPr>
        <p:txBody>
          <a:bodyPr wrap="square">
            <a:spAutoFit/>
          </a:bodyPr>
          <a:lstStyle/>
          <a:p>
            <a:pPr algn="ctr" eaLnBrk="1" fontAlgn="auto" hangingPunct="1">
              <a:spcBef>
                <a:spcPts val="0"/>
              </a:spcBef>
              <a:spcAft>
                <a:spcPts val="0"/>
              </a:spcAft>
              <a:defRPr/>
            </a:pPr>
            <a:endParaRPr lang="es-PE" sz="1600" b="1" dirty="0">
              <a:solidFill>
                <a:prstClr val="black"/>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s-PE" sz="1600" dirty="0">
                <a:solidFill>
                  <a:prstClr val="black"/>
                </a:solidFill>
                <a:latin typeface="Arial" panose="020B0604020202020204" pitchFamily="34" charset="0"/>
                <a:cs typeface="Arial" panose="020B0604020202020204" pitchFamily="34" charset="0"/>
              </a:rPr>
              <a:t>Acciones de prevención, atención, protección y reparación de la víctima; así como, sanción y reeducación del agresor</a:t>
            </a:r>
          </a:p>
          <a:p>
            <a:pPr algn="ctr" eaLnBrk="1" fontAlgn="auto" hangingPunct="1">
              <a:spcBef>
                <a:spcPts val="0"/>
              </a:spcBef>
              <a:spcAft>
                <a:spcPts val="0"/>
              </a:spcAft>
              <a:defRPr/>
            </a:pPr>
            <a:endParaRPr lang="es-PE" sz="1600" b="1" dirty="0">
              <a:solidFill>
                <a:prstClr val="black"/>
              </a:solidFill>
              <a:latin typeface="Arial" panose="020B0604020202020204" pitchFamily="34" charset="0"/>
              <a:cs typeface="Arial" panose="020B0604020202020204" pitchFamily="34" charset="0"/>
            </a:endParaRPr>
          </a:p>
        </p:txBody>
      </p:sp>
      <p:sp>
        <p:nvSpPr>
          <p:cNvPr id="7" name="CuadroTexto 5">
            <a:extLst>
              <a:ext uri="{FF2B5EF4-FFF2-40B4-BE49-F238E27FC236}">
                <a16:creationId xmlns:a16="http://schemas.microsoft.com/office/drawing/2014/main" id="{7044B28D-3568-D189-36BF-2EED1C5CFEB5}"/>
              </a:ext>
            </a:extLst>
          </p:cNvPr>
          <p:cNvSpPr txBox="1">
            <a:spLocks noChangeArrowheads="1"/>
          </p:cNvSpPr>
          <p:nvPr/>
        </p:nvSpPr>
        <p:spPr bwMode="auto">
          <a:xfrm>
            <a:off x="6920709" y="2662750"/>
            <a:ext cx="4364829" cy="569184"/>
          </a:xfrm>
          <a:prstGeom prst="roundRect">
            <a:avLst/>
          </a:prstGeom>
          <a:solidFill>
            <a:srgbClr val="00AD9A"/>
          </a:solidFill>
          <a:ln w="9525">
            <a:noFill/>
            <a:miter lim="800000"/>
            <a:headEnd/>
            <a:tailEnd/>
          </a:ln>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PE" altLang="es-PE" b="1" dirty="0">
                <a:solidFill>
                  <a:schemeClr val="bg1"/>
                </a:solidFill>
                <a:latin typeface="Arial" panose="020B0604020202020204" pitchFamily="34" charset="0"/>
                <a:cs typeface="Arial" panose="020B0604020202020204" pitchFamily="34" charset="0"/>
              </a:rPr>
              <a:t>FUNCIONES</a:t>
            </a:r>
          </a:p>
        </p:txBody>
      </p:sp>
      <p:sp>
        <p:nvSpPr>
          <p:cNvPr id="8" name="CuadroTexto 8">
            <a:extLst>
              <a:ext uri="{FF2B5EF4-FFF2-40B4-BE49-F238E27FC236}">
                <a16:creationId xmlns:a16="http://schemas.microsoft.com/office/drawing/2014/main" id="{AA27A845-7D9F-1DEE-BB4A-AD5C12AC0305}"/>
              </a:ext>
            </a:extLst>
          </p:cNvPr>
          <p:cNvSpPr txBox="1">
            <a:spLocks noChangeArrowheads="1"/>
          </p:cNvSpPr>
          <p:nvPr/>
        </p:nvSpPr>
        <p:spPr bwMode="auto">
          <a:xfrm>
            <a:off x="1008528" y="2378159"/>
            <a:ext cx="3222625" cy="569183"/>
          </a:xfrm>
          <a:prstGeom prst="roundRect">
            <a:avLst/>
          </a:prstGeom>
          <a:solidFill>
            <a:srgbClr val="F05151"/>
          </a:solidFill>
          <a:ln w="9525">
            <a:noFill/>
            <a:miter lim="800000"/>
            <a:headEnd/>
            <a:tailEnd/>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PE" altLang="es-PE" b="1" dirty="0">
                <a:solidFill>
                  <a:schemeClr val="bg1"/>
                </a:solidFill>
                <a:latin typeface="Arial" panose="020B0604020202020204" pitchFamily="34" charset="0"/>
                <a:cs typeface="Arial" panose="020B0604020202020204" pitchFamily="34" charset="0"/>
              </a:rPr>
              <a:t>COMPONENTES</a:t>
            </a:r>
          </a:p>
        </p:txBody>
      </p:sp>
      <p:graphicFrame>
        <p:nvGraphicFramePr>
          <p:cNvPr id="9" name="Diagrama 8">
            <a:extLst>
              <a:ext uri="{FF2B5EF4-FFF2-40B4-BE49-F238E27FC236}">
                <a16:creationId xmlns:a16="http://schemas.microsoft.com/office/drawing/2014/main" id="{66C33864-5390-1CF5-F75F-37704E7CFCBE}"/>
              </a:ext>
            </a:extLst>
          </p:cNvPr>
          <p:cNvGraphicFramePr/>
          <p:nvPr>
            <p:extLst>
              <p:ext uri="{D42A27DB-BD31-4B8C-83A1-F6EECF244321}">
                <p14:modId xmlns:p14="http://schemas.microsoft.com/office/powerpoint/2010/main" val="2675540165"/>
              </p:ext>
            </p:extLst>
          </p:nvPr>
        </p:nvGraphicFramePr>
        <p:xfrm>
          <a:off x="482345" y="3169853"/>
          <a:ext cx="3809768" cy="3201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Elipse 13">
            <a:extLst>
              <a:ext uri="{FF2B5EF4-FFF2-40B4-BE49-F238E27FC236}">
                <a16:creationId xmlns:a16="http://schemas.microsoft.com/office/drawing/2014/main" id="{07940DBB-2C0C-D3C9-78E4-E8864835A51D}"/>
              </a:ext>
            </a:extLst>
          </p:cNvPr>
          <p:cNvSpPr/>
          <p:nvPr/>
        </p:nvSpPr>
        <p:spPr>
          <a:xfrm>
            <a:off x="856558" y="3180474"/>
            <a:ext cx="791453" cy="653882"/>
          </a:xfrm>
          <a:prstGeom prst="ellipse">
            <a:avLst/>
          </a:prstGeom>
          <a:solidFill>
            <a:srgbClr val="F0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000" b="1" dirty="0">
                <a:solidFill>
                  <a:schemeClr val="bg1"/>
                </a:solidFill>
              </a:rPr>
              <a:t>1</a:t>
            </a:r>
          </a:p>
        </p:txBody>
      </p:sp>
      <p:sp>
        <p:nvSpPr>
          <p:cNvPr id="15" name="CuadroTexto 14">
            <a:extLst>
              <a:ext uri="{FF2B5EF4-FFF2-40B4-BE49-F238E27FC236}">
                <a16:creationId xmlns:a16="http://schemas.microsoft.com/office/drawing/2014/main" id="{940654DD-9D27-14D6-B5A6-95E4C92CE73E}"/>
              </a:ext>
            </a:extLst>
          </p:cNvPr>
          <p:cNvSpPr txBox="1"/>
          <p:nvPr/>
        </p:nvSpPr>
        <p:spPr>
          <a:xfrm>
            <a:off x="6833977" y="3465066"/>
            <a:ext cx="1049070" cy="369332"/>
          </a:xfrm>
          <a:prstGeom prst="rect">
            <a:avLst/>
          </a:prstGeom>
          <a:noFill/>
        </p:spPr>
        <p:txBody>
          <a:bodyPr wrap="none" rtlCol="0">
            <a:spAutoFit/>
          </a:bodyPr>
          <a:lstStyle/>
          <a:p>
            <a:r>
              <a:rPr lang="es-PE" dirty="0"/>
              <a:t>Coordina</a:t>
            </a:r>
          </a:p>
        </p:txBody>
      </p:sp>
      <p:sp>
        <p:nvSpPr>
          <p:cNvPr id="16" name="CuadroTexto 15">
            <a:extLst>
              <a:ext uri="{FF2B5EF4-FFF2-40B4-BE49-F238E27FC236}">
                <a16:creationId xmlns:a16="http://schemas.microsoft.com/office/drawing/2014/main" id="{FCA0E2F4-971E-E790-A5C0-7F5219F9CE3D}"/>
              </a:ext>
            </a:extLst>
          </p:cNvPr>
          <p:cNvSpPr txBox="1"/>
          <p:nvPr/>
        </p:nvSpPr>
        <p:spPr>
          <a:xfrm>
            <a:off x="7874151" y="3469598"/>
            <a:ext cx="996042" cy="369332"/>
          </a:xfrm>
          <a:prstGeom prst="rect">
            <a:avLst/>
          </a:prstGeom>
          <a:noFill/>
        </p:spPr>
        <p:txBody>
          <a:bodyPr wrap="none" rtlCol="0">
            <a:spAutoFit/>
          </a:bodyPr>
          <a:lstStyle/>
          <a:p>
            <a:r>
              <a:rPr lang="es-PE" dirty="0"/>
              <a:t>Planifica</a:t>
            </a:r>
          </a:p>
        </p:txBody>
      </p:sp>
      <p:sp>
        <p:nvSpPr>
          <p:cNvPr id="17" name="CuadroTexto 16">
            <a:extLst>
              <a:ext uri="{FF2B5EF4-FFF2-40B4-BE49-F238E27FC236}">
                <a16:creationId xmlns:a16="http://schemas.microsoft.com/office/drawing/2014/main" id="{6D519212-CA34-7BC3-A772-3EABDD2D3BD0}"/>
              </a:ext>
            </a:extLst>
          </p:cNvPr>
          <p:cNvSpPr txBox="1"/>
          <p:nvPr/>
        </p:nvSpPr>
        <p:spPr>
          <a:xfrm>
            <a:off x="8895878" y="3476417"/>
            <a:ext cx="882934" cy="369332"/>
          </a:xfrm>
          <a:prstGeom prst="rect">
            <a:avLst/>
          </a:prstGeom>
          <a:noFill/>
        </p:spPr>
        <p:txBody>
          <a:bodyPr wrap="none" rtlCol="0">
            <a:spAutoFit/>
          </a:bodyPr>
          <a:lstStyle/>
          <a:p>
            <a:r>
              <a:rPr lang="es-PE" dirty="0"/>
              <a:t>Ejecuta</a:t>
            </a:r>
          </a:p>
        </p:txBody>
      </p:sp>
      <p:sp>
        <p:nvSpPr>
          <p:cNvPr id="18" name="CuadroTexto 17">
            <a:extLst>
              <a:ext uri="{FF2B5EF4-FFF2-40B4-BE49-F238E27FC236}">
                <a16:creationId xmlns:a16="http://schemas.microsoft.com/office/drawing/2014/main" id="{050CF8EA-609F-E31F-8F36-0E847E787DD0}"/>
              </a:ext>
            </a:extLst>
          </p:cNvPr>
          <p:cNvSpPr txBox="1"/>
          <p:nvPr/>
        </p:nvSpPr>
        <p:spPr>
          <a:xfrm>
            <a:off x="9873752" y="3303465"/>
            <a:ext cx="1411786" cy="646331"/>
          </a:xfrm>
          <a:prstGeom prst="rect">
            <a:avLst/>
          </a:prstGeom>
          <a:noFill/>
        </p:spPr>
        <p:txBody>
          <a:bodyPr wrap="square" rtlCol="0">
            <a:spAutoFit/>
          </a:bodyPr>
          <a:lstStyle/>
          <a:p>
            <a:r>
              <a:rPr lang="es-PE" dirty="0"/>
              <a:t>Seguimiento y Evaluación</a:t>
            </a:r>
          </a:p>
        </p:txBody>
      </p:sp>
      <p:sp>
        <p:nvSpPr>
          <p:cNvPr id="19" name="Flecha: hacia abajo 18">
            <a:extLst>
              <a:ext uri="{FF2B5EF4-FFF2-40B4-BE49-F238E27FC236}">
                <a16:creationId xmlns:a16="http://schemas.microsoft.com/office/drawing/2014/main" id="{8056A745-529C-4F6A-CA7C-36837BACDA1E}"/>
              </a:ext>
            </a:extLst>
          </p:cNvPr>
          <p:cNvSpPr/>
          <p:nvPr/>
        </p:nvSpPr>
        <p:spPr>
          <a:xfrm>
            <a:off x="7076452" y="4011545"/>
            <a:ext cx="509262" cy="245342"/>
          </a:xfrm>
          <a:prstGeom prst="downArrow">
            <a:avLst/>
          </a:prstGeom>
          <a:solidFill>
            <a:srgbClr val="00AD9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0" name="Flecha: hacia abajo 19">
            <a:extLst>
              <a:ext uri="{FF2B5EF4-FFF2-40B4-BE49-F238E27FC236}">
                <a16:creationId xmlns:a16="http://schemas.microsoft.com/office/drawing/2014/main" id="{89A8CF52-9684-B2D3-1A82-6F7400C9262F}"/>
              </a:ext>
            </a:extLst>
          </p:cNvPr>
          <p:cNvSpPr/>
          <p:nvPr/>
        </p:nvSpPr>
        <p:spPr>
          <a:xfrm>
            <a:off x="8059640" y="4010858"/>
            <a:ext cx="509262" cy="245342"/>
          </a:xfrm>
          <a:prstGeom prst="downArrow">
            <a:avLst/>
          </a:prstGeom>
          <a:solidFill>
            <a:srgbClr val="00AD9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1" name="Flecha: hacia abajo 20">
            <a:extLst>
              <a:ext uri="{FF2B5EF4-FFF2-40B4-BE49-F238E27FC236}">
                <a16:creationId xmlns:a16="http://schemas.microsoft.com/office/drawing/2014/main" id="{75CA9E34-36A4-8DD6-B88F-A8535CAAC010}"/>
              </a:ext>
            </a:extLst>
          </p:cNvPr>
          <p:cNvSpPr/>
          <p:nvPr/>
        </p:nvSpPr>
        <p:spPr>
          <a:xfrm>
            <a:off x="9015670" y="4021328"/>
            <a:ext cx="509262" cy="245342"/>
          </a:xfrm>
          <a:prstGeom prst="downArrow">
            <a:avLst/>
          </a:prstGeom>
          <a:solidFill>
            <a:srgbClr val="00AD9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7" name="Elipse 26">
            <a:extLst>
              <a:ext uri="{FF2B5EF4-FFF2-40B4-BE49-F238E27FC236}">
                <a16:creationId xmlns:a16="http://schemas.microsoft.com/office/drawing/2014/main" id="{B69439C0-F755-4688-7C4F-312502A686B7}"/>
              </a:ext>
            </a:extLst>
          </p:cNvPr>
          <p:cNvSpPr/>
          <p:nvPr/>
        </p:nvSpPr>
        <p:spPr>
          <a:xfrm>
            <a:off x="811588" y="3941793"/>
            <a:ext cx="836739" cy="779041"/>
          </a:xfrm>
          <a:prstGeom prst="ellipse">
            <a:avLst/>
          </a:prstGeom>
          <a:solidFill>
            <a:srgbClr val="F0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000" b="1" dirty="0">
                <a:solidFill>
                  <a:schemeClr val="bg1"/>
                </a:solidFill>
              </a:rPr>
              <a:t>26</a:t>
            </a:r>
          </a:p>
        </p:txBody>
      </p:sp>
      <p:sp>
        <p:nvSpPr>
          <p:cNvPr id="28" name="Elipse 27">
            <a:extLst>
              <a:ext uri="{FF2B5EF4-FFF2-40B4-BE49-F238E27FC236}">
                <a16:creationId xmlns:a16="http://schemas.microsoft.com/office/drawing/2014/main" id="{CE26A4B0-C6FF-117C-2D3C-203001E0FF76}"/>
              </a:ext>
            </a:extLst>
          </p:cNvPr>
          <p:cNvSpPr/>
          <p:nvPr/>
        </p:nvSpPr>
        <p:spPr>
          <a:xfrm>
            <a:off x="811588" y="4813817"/>
            <a:ext cx="836423" cy="728856"/>
          </a:xfrm>
          <a:prstGeom prst="ellipse">
            <a:avLst/>
          </a:prstGeom>
          <a:solidFill>
            <a:srgbClr val="F0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000" b="1" dirty="0">
                <a:solidFill>
                  <a:schemeClr val="bg1"/>
                </a:solidFill>
              </a:rPr>
              <a:t>188</a:t>
            </a:r>
          </a:p>
        </p:txBody>
      </p:sp>
      <p:sp>
        <p:nvSpPr>
          <p:cNvPr id="29" name="Elipse 28">
            <a:extLst>
              <a:ext uri="{FF2B5EF4-FFF2-40B4-BE49-F238E27FC236}">
                <a16:creationId xmlns:a16="http://schemas.microsoft.com/office/drawing/2014/main" id="{1F52B4D3-720A-0DC5-B1D5-5549BDF51575}"/>
              </a:ext>
            </a:extLst>
          </p:cNvPr>
          <p:cNvSpPr/>
          <p:nvPr/>
        </p:nvSpPr>
        <p:spPr>
          <a:xfrm>
            <a:off x="813115" y="5643838"/>
            <a:ext cx="836738" cy="779041"/>
          </a:xfrm>
          <a:prstGeom prst="ellipse">
            <a:avLst/>
          </a:prstGeom>
          <a:solidFill>
            <a:srgbClr val="F0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000" b="1" dirty="0">
                <a:solidFill>
                  <a:schemeClr val="bg1"/>
                </a:solidFill>
              </a:rPr>
              <a:t>566</a:t>
            </a:r>
          </a:p>
        </p:txBody>
      </p:sp>
      <p:sp>
        <p:nvSpPr>
          <p:cNvPr id="32" name="Flecha: hacia abajo 31">
            <a:extLst>
              <a:ext uri="{FF2B5EF4-FFF2-40B4-BE49-F238E27FC236}">
                <a16:creationId xmlns:a16="http://schemas.microsoft.com/office/drawing/2014/main" id="{7821F3F3-A955-8854-6308-E3F5441DEE92}"/>
              </a:ext>
            </a:extLst>
          </p:cNvPr>
          <p:cNvSpPr/>
          <p:nvPr/>
        </p:nvSpPr>
        <p:spPr>
          <a:xfrm>
            <a:off x="10216904" y="4021328"/>
            <a:ext cx="509262" cy="245342"/>
          </a:xfrm>
          <a:prstGeom prst="downArrow">
            <a:avLst/>
          </a:prstGeom>
          <a:solidFill>
            <a:srgbClr val="00AD9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664618EF-0F40-0CBC-590A-4172818C8116}"/>
              </a:ext>
            </a:extLst>
          </p:cNvPr>
          <p:cNvSpPr txBox="1"/>
          <p:nvPr/>
        </p:nvSpPr>
        <p:spPr>
          <a:xfrm>
            <a:off x="3772860" y="3149486"/>
            <a:ext cx="2943250" cy="830997"/>
          </a:xfrm>
          <a:prstGeom prst="rect">
            <a:avLst/>
          </a:prstGeom>
          <a:noFill/>
        </p:spPr>
        <p:txBody>
          <a:bodyPr wrap="square" rtlCol="0">
            <a:spAutoFit/>
          </a:bodyPr>
          <a:lstStyle/>
          <a:p>
            <a:pPr algn="ctr"/>
            <a:r>
              <a:rPr lang="es-PE" sz="2800" b="1" dirty="0">
                <a:solidFill>
                  <a:srgbClr val="00AD9A"/>
                </a:solidFill>
              </a:rPr>
              <a:t>33 </a:t>
            </a:r>
            <a:r>
              <a:rPr lang="es-PE" sz="2000" b="1" dirty="0">
                <a:solidFill>
                  <a:srgbClr val="00AD9A"/>
                </a:solidFill>
              </a:rPr>
              <a:t>sesiones de CMAN</a:t>
            </a:r>
          </a:p>
          <a:p>
            <a:pPr algn="ctr"/>
            <a:r>
              <a:rPr lang="es-PE" sz="2000" b="1" dirty="0">
                <a:solidFill>
                  <a:srgbClr val="00AD9A"/>
                </a:solidFill>
              </a:rPr>
              <a:t>(2016-2022)</a:t>
            </a:r>
          </a:p>
        </p:txBody>
      </p:sp>
    </p:spTree>
    <p:extLst>
      <p:ext uri="{BB962C8B-B14F-4D97-AF65-F5344CB8AC3E}">
        <p14:creationId xmlns:p14="http://schemas.microsoft.com/office/powerpoint/2010/main" val="271435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EA4F65-522A-FAC6-752C-29CAC88D07CA}"/>
              </a:ext>
            </a:extLst>
          </p:cNvPr>
          <p:cNvSpPr txBox="1">
            <a:spLocks noChangeArrowheads="1"/>
          </p:cNvSpPr>
          <p:nvPr/>
        </p:nvSpPr>
        <p:spPr bwMode="auto">
          <a:xfrm>
            <a:off x="609873" y="820262"/>
            <a:ext cx="8919138" cy="424732"/>
          </a:xfrm>
          <a:prstGeom prst="rect">
            <a:avLst/>
          </a:prstGeom>
        </p:spPr>
        <p:txBody>
          <a:bodyPr vert="horz" lIns="91440" tIns="45720" rIns="91440" bIns="45720" rtlCol="0" anchor="b">
            <a:noAutofit/>
          </a:bodyPr>
          <a:lstStyle>
            <a:defPPr>
              <a:defRPr lang="es-PE"/>
            </a:defPPr>
            <a:lvl1pPr algn="just">
              <a:lnSpc>
                <a:spcPct val="90000"/>
              </a:lnSpc>
              <a:spcBef>
                <a:spcPct val="0"/>
              </a:spcBef>
              <a:buNone/>
              <a:defRPr sz="2600" b="1">
                <a:solidFill>
                  <a:srgbClr val="05223C"/>
                </a:solidFill>
                <a:latin typeface="Carot Sans Extra Bold" pitchFamily="2" charset="0"/>
                <a:ea typeface="Carot Sans Extra Bold" pitchFamily="2" charset="0"/>
                <a:cs typeface="+mj-cs"/>
              </a:defRPr>
            </a:lvl1pPr>
            <a:lvl2pPr marL="742950" indent="-285750">
              <a:defRPr>
                <a:latin typeface="Calibri" charset="0"/>
              </a:defRPr>
            </a:lvl2pPr>
            <a:lvl3pPr marL="1143000" indent="-228600">
              <a:defRPr>
                <a:latin typeface="Calibri" charset="0"/>
              </a:defRPr>
            </a:lvl3pPr>
            <a:lvl4pPr marL="1600200" indent="-228600">
              <a:defRPr>
                <a:latin typeface="Calibri" charset="0"/>
              </a:defRPr>
            </a:lvl4pPr>
            <a:lvl5pPr marL="2057400" indent="-228600">
              <a:defRPr>
                <a:latin typeface="Calibri" charset="0"/>
              </a:defRPr>
            </a:lvl5pPr>
            <a:lvl6pPr marL="2514600" indent="-228600" eaLnBrk="0" fontAlgn="base" hangingPunct="0">
              <a:spcBef>
                <a:spcPct val="0"/>
              </a:spcBef>
              <a:spcAft>
                <a:spcPct val="0"/>
              </a:spcAft>
              <a:defRPr>
                <a:latin typeface="Calibri" charset="0"/>
              </a:defRPr>
            </a:lvl6pPr>
            <a:lvl7pPr marL="2971800" indent="-228600" eaLnBrk="0" fontAlgn="base" hangingPunct="0">
              <a:spcBef>
                <a:spcPct val="0"/>
              </a:spcBef>
              <a:spcAft>
                <a:spcPct val="0"/>
              </a:spcAft>
              <a:defRPr>
                <a:latin typeface="Calibri" charset="0"/>
              </a:defRPr>
            </a:lvl7pPr>
            <a:lvl8pPr marL="3429000" indent="-228600" eaLnBrk="0" fontAlgn="base" hangingPunct="0">
              <a:spcBef>
                <a:spcPct val="0"/>
              </a:spcBef>
              <a:spcAft>
                <a:spcPct val="0"/>
              </a:spcAft>
              <a:defRPr>
                <a:latin typeface="Calibri" charset="0"/>
              </a:defRPr>
            </a:lvl8pPr>
            <a:lvl9pPr marL="3886200" indent="-228600" eaLnBrk="0" fontAlgn="base" hangingPunct="0">
              <a:spcBef>
                <a:spcPct val="0"/>
              </a:spcBef>
              <a:spcAft>
                <a:spcPct val="0"/>
              </a:spcAft>
              <a:defRPr>
                <a:latin typeface="Calibri" charset="0"/>
              </a:defRPr>
            </a:lvl9pPr>
          </a:lstStyle>
          <a:p>
            <a:r>
              <a:rPr lang="es-PE" dirty="0"/>
              <a:t>Tipos y Modalidades de Violencia</a:t>
            </a:r>
          </a:p>
        </p:txBody>
      </p:sp>
      <p:graphicFrame>
        <p:nvGraphicFramePr>
          <p:cNvPr id="5" name="Diagrama 4">
            <a:extLst>
              <a:ext uri="{FF2B5EF4-FFF2-40B4-BE49-F238E27FC236}">
                <a16:creationId xmlns:a16="http://schemas.microsoft.com/office/drawing/2014/main" id="{01D22A3D-B383-80CF-7397-C0257A361F20}"/>
              </a:ext>
            </a:extLst>
          </p:cNvPr>
          <p:cNvGraphicFramePr/>
          <p:nvPr>
            <p:extLst>
              <p:ext uri="{D42A27DB-BD31-4B8C-83A1-F6EECF244321}">
                <p14:modId xmlns:p14="http://schemas.microsoft.com/office/powerpoint/2010/main" val="2083496939"/>
              </p:ext>
            </p:extLst>
          </p:nvPr>
        </p:nvGraphicFramePr>
        <p:xfrm>
          <a:off x="357718" y="1833279"/>
          <a:ext cx="2205516" cy="4541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de flecha 5">
            <a:extLst>
              <a:ext uri="{FF2B5EF4-FFF2-40B4-BE49-F238E27FC236}">
                <a16:creationId xmlns:a16="http://schemas.microsoft.com/office/drawing/2014/main" id="{0A36EC56-6798-B58D-2F0F-7DE6D5269072}"/>
              </a:ext>
            </a:extLst>
          </p:cNvPr>
          <p:cNvCxnSpPr/>
          <p:nvPr/>
        </p:nvCxnSpPr>
        <p:spPr>
          <a:xfrm flipV="1">
            <a:off x="988595" y="6683659"/>
            <a:ext cx="10706100" cy="1392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7" name="CuadroTexto 6">
            <a:extLst>
              <a:ext uri="{FF2B5EF4-FFF2-40B4-BE49-F238E27FC236}">
                <a16:creationId xmlns:a16="http://schemas.microsoft.com/office/drawing/2014/main" id="{327B27CE-C70E-39CA-F32A-CDDFE64CE1D1}"/>
              </a:ext>
            </a:extLst>
          </p:cNvPr>
          <p:cNvSpPr txBox="1"/>
          <p:nvPr/>
        </p:nvSpPr>
        <p:spPr>
          <a:xfrm>
            <a:off x="5693789" y="6536732"/>
            <a:ext cx="128432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1400" b="1" i="0" u="none" strike="noStrike" kern="0" cap="none" spc="0" normalizeH="0" baseline="0" noProof="0" dirty="0">
                <a:ln>
                  <a:noFill/>
                </a:ln>
                <a:solidFill>
                  <a:schemeClr val="bg1"/>
                </a:solidFill>
                <a:effectLst/>
                <a:uLnTx/>
                <a:uFillTx/>
                <a:latin typeface="Arial"/>
                <a:ea typeface="+mn-ea"/>
                <a:cs typeface="+mn-cs"/>
                <a:sym typeface="Arial"/>
              </a:rPr>
              <a:t>Ley Nº 30364</a:t>
            </a:r>
          </a:p>
        </p:txBody>
      </p:sp>
      <p:pic>
        <p:nvPicPr>
          <p:cNvPr id="8" name="Imagen 7">
            <a:extLst>
              <a:ext uri="{FF2B5EF4-FFF2-40B4-BE49-F238E27FC236}">
                <a16:creationId xmlns:a16="http://schemas.microsoft.com/office/drawing/2014/main" id="{57EF74CA-42F4-C062-3208-188F69A463D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873" y="1219657"/>
            <a:ext cx="3906722" cy="204273"/>
          </a:xfrm>
          <a:prstGeom prst="rect">
            <a:avLst/>
          </a:prstGeom>
        </p:spPr>
      </p:pic>
      <p:graphicFrame>
        <p:nvGraphicFramePr>
          <p:cNvPr id="9" name="Diagrama 8">
            <a:extLst>
              <a:ext uri="{FF2B5EF4-FFF2-40B4-BE49-F238E27FC236}">
                <a16:creationId xmlns:a16="http://schemas.microsoft.com/office/drawing/2014/main" id="{AC336DAC-6E64-6D24-959C-95AB6BBE3E4D}"/>
              </a:ext>
            </a:extLst>
          </p:cNvPr>
          <p:cNvGraphicFramePr/>
          <p:nvPr>
            <p:extLst>
              <p:ext uri="{D42A27DB-BD31-4B8C-83A1-F6EECF244321}">
                <p14:modId xmlns:p14="http://schemas.microsoft.com/office/powerpoint/2010/main" val="3572423862"/>
              </p:ext>
            </p:extLst>
          </p:nvPr>
        </p:nvGraphicFramePr>
        <p:xfrm>
          <a:off x="2503974" y="2012215"/>
          <a:ext cx="9231256" cy="48178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Texto 9">
            <a:extLst>
              <a:ext uri="{FF2B5EF4-FFF2-40B4-BE49-F238E27FC236}">
                <a16:creationId xmlns:a16="http://schemas.microsoft.com/office/drawing/2014/main" id="{EF0A5479-DA60-0AC9-0AB8-9AEEB999425D}"/>
              </a:ext>
            </a:extLst>
          </p:cNvPr>
          <p:cNvSpPr txBox="1"/>
          <p:nvPr/>
        </p:nvSpPr>
        <p:spPr>
          <a:xfrm>
            <a:off x="609873" y="1435990"/>
            <a:ext cx="1698987" cy="307777"/>
          </a:xfrm>
          <a:prstGeom prst="rect">
            <a:avLst/>
          </a:prstGeom>
          <a:solidFill>
            <a:srgbClr val="00AD9A"/>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1400" b="1" i="0" u="none" strike="noStrike" kern="0" cap="none" spc="0" normalizeH="0" baseline="0" noProof="0" dirty="0">
                <a:ln>
                  <a:noFill/>
                </a:ln>
                <a:solidFill>
                  <a:schemeClr val="bg1"/>
                </a:solidFill>
                <a:effectLst/>
                <a:uLnTx/>
                <a:uFillTx/>
                <a:latin typeface="Arial"/>
                <a:ea typeface="+mn-ea"/>
                <a:cs typeface="+mn-cs"/>
                <a:sym typeface="Arial"/>
              </a:rPr>
              <a:t>4 TIPOS</a:t>
            </a:r>
          </a:p>
        </p:txBody>
      </p:sp>
      <p:sp>
        <p:nvSpPr>
          <p:cNvPr id="12" name="CuadroTexto 11">
            <a:extLst>
              <a:ext uri="{FF2B5EF4-FFF2-40B4-BE49-F238E27FC236}">
                <a16:creationId xmlns:a16="http://schemas.microsoft.com/office/drawing/2014/main" id="{6FA75F0C-6A07-F975-6B7B-DBDE12C42CF2}"/>
              </a:ext>
            </a:extLst>
          </p:cNvPr>
          <p:cNvSpPr txBox="1"/>
          <p:nvPr/>
        </p:nvSpPr>
        <p:spPr>
          <a:xfrm>
            <a:off x="2503974" y="1450944"/>
            <a:ext cx="9392026" cy="830997"/>
          </a:xfrm>
          <a:prstGeom prst="rect">
            <a:avLst/>
          </a:prstGeom>
          <a:noFill/>
        </p:spPr>
        <p:txBody>
          <a:bodyPr wrap="square" rtlCol="0">
            <a:spAutoFit/>
          </a:bodyPr>
          <a:lstStyle/>
          <a:p>
            <a:pPr algn="ctr"/>
            <a:r>
              <a:rPr lang="es-PE" sz="2400" b="1" dirty="0">
                <a:solidFill>
                  <a:srgbClr val="F05151"/>
                </a:solidFill>
              </a:rPr>
              <a:t>Se ha ampliado el reconocimiento a 21 modalidades de violencia, diferenciando grupos poblacionales de especial vulnerabilidad</a:t>
            </a:r>
          </a:p>
        </p:txBody>
      </p:sp>
    </p:spTree>
    <p:extLst>
      <p:ext uri="{BB962C8B-B14F-4D97-AF65-F5344CB8AC3E}">
        <p14:creationId xmlns:p14="http://schemas.microsoft.com/office/powerpoint/2010/main" val="183478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DCCE361-5428-FD23-2067-7959F9DDE3D9}"/>
              </a:ext>
            </a:extLst>
          </p:cNvPr>
          <p:cNvSpPr>
            <a:spLocks noGrp="1"/>
          </p:cNvSpPr>
          <p:nvPr>
            <p:ph type="title"/>
          </p:nvPr>
        </p:nvSpPr>
        <p:spPr>
          <a:xfrm>
            <a:off x="766626" y="959370"/>
            <a:ext cx="10160454" cy="545856"/>
          </a:xfrm>
        </p:spPr>
        <p:txBody>
          <a:bodyPr vert="horz" lIns="91440" tIns="45720" rIns="91440" bIns="45720" rtlCol="0" anchor="b">
            <a:noAutofit/>
          </a:bodyPr>
          <a:lstStyle/>
          <a:p>
            <a:pPr algn="just"/>
            <a:r>
              <a:rPr lang="es-PE" altLang="es-PE" sz="2600" b="1" dirty="0"/>
              <a:t>Instrumentos y Mecanismos del Sistema Nacional</a:t>
            </a:r>
            <a:endParaRPr lang="es-PE" sz="2600" b="1" dirty="0"/>
          </a:p>
        </p:txBody>
      </p:sp>
      <p:graphicFrame>
        <p:nvGraphicFramePr>
          <p:cNvPr id="5" name="Diagrama 4">
            <a:extLst>
              <a:ext uri="{FF2B5EF4-FFF2-40B4-BE49-F238E27FC236}">
                <a16:creationId xmlns:a16="http://schemas.microsoft.com/office/drawing/2014/main" id="{678F51CE-0399-F048-74B4-30DA00D4A4AC}"/>
              </a:ext>
            </a:extLst>
          </p:cNvPr>
          <p:cNvGraphicFramePr/>
          <p:nvPr>
            <p:extLst>
              <p:ext uri="{D42A27DB-BD31-4B8C-83A1-F6EECF244321}">
                <p14:modId xmlns:p14="http://schemas.microsoft.com/office/powerpoint/2010/main" val="983182734"/>
              </p:ext>
            </p:extLst>
          </p:nvPr>
        </p:nvGraphicFramePr>
        <p:xfrm>
          <a:off x="-211050" y="2294379"/>
          <a:ext cx="5756444" cy="4327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ipse 5">
            <a:extLst>
              <a:ext uri="{FF2B5EF4-FFF2-40B4-BE49-F238E27FC236}">
                <a16:creationId xmlns:a16="http://schemas.microsoft.com/office/drawing/2014/main" id="{41D487B4-53B1-F8FB-5714-5CE173A9568B}"/>
              </a:ext>
            </a:extLst>
          </p:cNvPr>
          <p:cNvSpPr/>
          <p:nvPr/>
        </p:nvSpPr>
        <p:spPr>
          <a:xfrm>
            <a:off x="535366" y="2300222"/>
            <a:ext cx="879729" cy="881146"/>
          </a:xfrm>
          <a:prstGeom prst="ellipse">
            <a:avLst/>
          </a:prstGeom>
          <a:solidFill>
            <a:srgbClr val="264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bg1"/>
                </a:solidFill>
              </a:rPr>
              <a:t>1</a:t>
            </a:r>
          </a:p>
        </p:txBody>
      </p:sp>
      <p:sp>
        <p:nvSpPr>
          <p:cNvPr id="9" name="Elipse 8">
            <a:extLst>
              <a:ext uri="{FF2B5EF4-FFF2-40B4-BE49-F238E27FC236}">
                <a16:creationId xmlns:a16="http://schemas.microsoft.com/office/drawing/2014/main" id="{B11D4988-4CD2-047A-D207-8FD551FA6FB5}"/>
              </a:ext>
            </a:extLst>
          </p:cNvPr>
          <p:cNvSpPr/>
          <p:nvPr/>
        </p:nvSpPr>
        <p:spPr>
          <a:xfrm>
            <a:off x="535366" y="3429000"/>
            <a:ext cx="879729" cy="921018"/>
          </a:xfrm>
          <a:prstGeom prst="ellipse">
            <a:avLst/>
          </a:prstGeom>
          <a:solidFill>
            <a:srgbClr val="264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bg1"/>
                </a:solidFill>
              </a:rPr>
              <a:t>2</a:t>
            </a:r>
          </a:p>
        </p:txBody>
      </p:sp>
      <p:sp>
        <p:nvSpPr>
          <p:cNvPr id="10" name="Elipse 9">
            <a:extLst>
              <a:ext uri="{FF2B5EF4-FFF2-40B4-BE49-F238E27FC236}">
                <a16:creationId xmlns:a16="http://schemas.microsoft.com/office/drawing/2014/main" id="{75225C96-40C6-1C38-9EDA-401CFE618D8D}"/>
              </a:ext>
            </a:extLst>
          </p:cNvPr>
          <p:cNvSpPr/>
          <p:nvPr/>
        </p:nvSpPr>
        <p:spPr>
          <a:xfrm>
            <a:off x="502882" y="4585770"/>
            <a:ext cx="912214" cy="894423"/>
          </a:xfrm>
          <a:prstGeom prst="ellipse">
            <a:avLst/>
          </a:prstGeom>
          <a:solidFill>
            <a:srgbClr val="264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bg1"/>
                </a:solidFill>
              </a:rPr>
              <a:t>3</a:t>
            </a:r>
          </a:p>
        </p:txBody>
      </p:sp>
      <p:sp>
        <p:nvSpPr>
          <p:cNvPr id="11" name="Elipse 10">
            <a:extLst>
              <a:ext uri="{FF2B5EF4-FFF2-40B4-BE49-F238E27FC236}">
                <a16:creationId xmlns:a16="http://schemas.microsoft.com/office/drawing/2014/main" id="{0C0B2503-DE9C-1FF0-9DF9-B1EA719F21EE}"/>
              </a:ext>
            </a:extLst>
          </p:cNvPr>
          <p:cNvSpPr/>
          <p:nvPr/>
        </p:nvSpPr>
        <p:spPr>
          <a:xfrm>
            <a:off x="535366" y="5727825"/>
            <a:ext cx="879729" cy="894423"/>
          </a:xfrm>
          <a:prstGeom prst="ellipse">
            <a:avLst/>
          </a:prstGeom>
          <a:solidFill>
            <a:srgbClr val="264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bg1"/>
                </a:solidFill>
              </a:rPr>
              <a:t>4</a:t>
            </a:r>
          </a:p>
        </p:txBody>
      </p:sp>
      <p:pic>
        <p:nvPicPr>
          <p:cNvPr id="12" name="Imagen 11">
            <a:extLst>
              <a:ext uri="{FF2B5EF4-FFF2-40B4-BE49-F238E27FC236}">
                <a16:creationId xmlns:a16="http://schemas.microsoft.com/office/drawing/2014/main" id="{A9596FDD-6C1C-73DE-C471-4D1B46E0262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5366" y="1450534"/>
            <a:ext cx="3906722" cy="204273"/>
          </a:xfrm>
          <a:prstGeom prst="rect">
            <a:avLst/>
          </a:prstGeom>
        </p:spPr>
      </p:pic>
      <p:sp>
        <p:nvSpPr>
          <p:cNvPr id="15" name="CuadroTexto 14">
            <a:extLst>
              <a:ext uri="{FF2B5EF4-FFF2-40B4-BE49-F238E27FC236}">
                <a16:creationId xmlns:a16="http://schemas.microsoft.com/office/drawing/2014/main" id="{0D27067E-E01F-CD45-283E-EF67E124B31B}"/>
              </a:ext>
            </a:extLst>
          </p:cNvPr>
          <p:cNvSpPr txBox="1"/>
          <p:nvPr/>
        </p:nvSpPr>
        <p:spPr>
          <a:xfrm>
            <a:off x="5222280" y="2311785"/>
            <a:ext cx="6425329" cy="830997"/>
          </a:xfrm>
          <a:prstGeom prst="rect">
            <a:avLst/>
          </a:prstGeom>
          <a:solidFill>
            <a:schemeClr val="accent5">
              <a:lumMod val="20000"/>
              <a:lumOff val="80000"/>
            </a:schemeClr>
          </a:solidFill>
        </p:spPr>
        <p:txBody>
          <a:bodyPr wrap="square">
            <a:spAutoFit/>
          </a:bodyPr>
          <a:lstStyle/>
          <a:p>
            <a:pPr algn="just"/>
            <a:r>
              <a:rPr lang="es-MX" sz="1600" dirty="0"/>
              <a:t>Articular intersectorialmente los procedimientos, acciones y servicios vinculados al abordaje de la violencia contra las mujeres e integrantes del grupo familiar. </a:t>
            </a:r>
            <a:endParaRPr lang="es-PE" sz="1600" dirty="0"/>
          </a:p>
        </p:txBody>
      </p:sp>
      <p:sp>
        <p:nvSpPr>
          <p:cNvPr id="17" name="CuadroTexto 16">
            <a:extLst>
              <a:ext uri="{FF2B5EF4-FFF2-40B4-BE49-F238E27FC236}">
                <a16:creationId xmlns:a16="http://schemas.microsoft.com/office/drawing/2014/main" id="{9B6D2885-E36F-9204-2E2F-BB27F93F8076}"/>
              </a:ext>
            </a:extLst>
          </p:cNvPr>
          <p:cNvSpPr txBox="1"/>
          <p:nvPr/>
        </p:nvSpPr>
        <p:spPr>
          <a:xfrm>
            <a:off x="5263789" y="3543990"/>
            <a:ext cx="6425329" cy="584775"/>
          </a:xfrm>
          <a:prstGeom prst="rect">
            <a:avLst/>
          </a:prstGeom>
          <a:solidFill>
            <a:schemeClr val="accent5">
              <a:lumMod val="20000"/>
              <a:lumOff val="80000"/>
            </a:schemeClr>
          </a:solidFill>
        </p:spPr>
        <p:txBody>
          <a:bodyPr wrap="square">
            <a:spAutoFit/>
          </a:bodyPr>
          <a:lstStyle>
            <a:defPPr>
              <a:defRPr lang="es-PE"/>
            </a:defPPr>
            <a:lvl1pPr algn="just">
              <a:defRPr sz="1600">
                <a:solidFill>
                  <a:schemeClr val="bg1"/>
                </a:solidFill>
              </a:defRPr>
            </a:lvl1pPr>
          </a:lstStyle>
          <a:p>
            <a:r>
              <a:rPr lang="es-MX" dirty="0">
                <a:solidFill>
                  <a:schemeClr val="tx1"/>
                </a:solidFill>
              </a:rPr>
              <a:t>Generar información y conocimiento para el seguimiento y mejora de las políticas públicas en materia de violencia</a:t>
            </a:r>
            <a:endParaRPr lang="es-PE" dirty="0">
              <a:solidFill>
                <a:schemeClr val="tx1"/>
              </a:solidFill>
            </a:endParaRPr>
          </a:p>
        </p:txBody>
      </p:sp>
      <p:sp>
        <p:nvSpPr>
          <p:cNvPr id="19" name="CuadroTexto 18">
            <a:extLst>
              <a:ext uri="{FF2B5EF4-FFF2-40B4-BE49-F238E27FC236}">
                <a16:creationId xmlns:a16="http://schemas.microsoft.com/office/drawing/2014/main" id="{AF74882C-D09A-8290-ECF5-732D4048C8FA}"/>
              </a:ext>
            </a:extLst>
          </p:cNvPr>
          <p:cNvSpPr txBox="1"/>
          <p:nvPr/>
        </p:nvSpPr>
        <p:spPr>
          <a:xfrm>
            <a:off x="5263789" y="5913426"/>
            <a:ext cx="6360357" cy="523220"/>
          </a:xfrm>
          <a:prstGeom prst="rect">
            <a:avLst/>
          </a:prstGeom>
          <a:solidFill>
            <a:schemeClr val="accent5">
              <a:lumMod val="20000"/>
              <a:lumOff val="80000"/>
            </a:schemeClr>
          </a:solidFill>
        </p:spPr>
        <p:txBody>
          <a:bodyPr wrap="square">
            <a:spAutoFit/>
          </a:bodyPr>
          <a:lstStyle>
            <a:defPPr>
              <a:defRPr lang="es-PE"/>
            </a:defPPr>
            <a:lvl1pPr algn="just">
              <a:defRPr sz="1600"/>
            </a:lvl1pPr>
          </a:lstStyle>
          <a:p>
            <a:r>
              <a:rPr lang="es-MX" dirty="0"/>
              <a:t>Brindar información a los operadores y operadoras de justicia e instituciones intervinientes, para coadyuvar en la toma de decisiones.</a:t>
            </a:r>
            <a:endParaRPr lang="es-PE" dirty="0"/>
          </a:p>
        </p:txBody>
      </p:sp>
      <p:sp>
        <p:nvSpPr>
          <p:cNvPr id="21" name="CuadroTexto 20">
            <a:extLst>
              <a:ext uri="{FF2B5EF4-FFF2-40B4-BE49-F238E27FC236}">
                <a16:creationId xmlns:a16="http://schemas.microsoft.com/office/drawing/2014/main" id="{63A8D88C-0630-8A89-D641-5A74FF000C90}"/>
              </a:ext>
            </a:extLst>
          </p:cNvPr>
          <p:cNvSpPr txBox="1"/>
          <p:nvPr/>
        </p:nvSpPr>
        <p:spPr>
          <a:xfrm>
            <a:off x="5263789" y="4654590"/>
            <a:ext cx="6425330" cy="738664"/>
          </a:xfrm>
          <a:prstGeom prst="rect">
            <a:avLst/>
          </a:prstGeom>
          <a:solidFill>
            <a:schemeClr val="accent5">
              <a:lumMod val="20000"/>
              <a:lumOff val="80000"/>
            </a:schemeClr>
          </a:solidFill>
        </p:spPr>
        <p:txBody>
          <a:bodyPr wrap="square">
            <a:spAutoFit/>
          </a:bodyPr>
          <a:lstStyle>
            <a:defPPr>
              <a:defRPr lang="es-PE"/>
            </a:defPPr>
            <a:lvl1pPr algn="just">
              <a:defRPr sz="1600"/>
            </a:lvl1pPr>
          </a:lstStyle>
          <a:p>
            <a:r>
              <a:rPr lang="es-MX" dirty="0"/>
              <a:t>Sistema integral continuo de especialización y perfeccionamiento de los operadores del sistema de justicia para una atención oportuna y efectiva, incluyendo la evaluación de su impacto.</a:t>
            </a:r>
            <a:endParaRPr lang="es-PE" dirty="0"/>
          </a:p>
        </p:txBody>
      </p:sp>
      <p:sp>
        <p:nvSpPr>
          <p:cNvPr id="20" name="CuadroTexto 19">
            <a:extLst>
              <a:ext uri="{FF2B5EF4-FFF2-40B4-BE49-F238E27FC236}">
                <a16:creationId xmlns:a16="http://schemas.microsoft.com/office/drawing/2014/main" id="{C5991E89-9F51-A778-4412-584191131EB8}"/>
              </a:ext>
            </a:extLst>
          </p:cNvPr>
          <p:cNvSpPr txBox="1"/>
          <p:nvPr/>
        </p:nvSpPr>
        <p:spPr>
          <a:xfrm>
            <a:off x="7458907" y="1759312"/>
            <a:ext cx="1952073" cy="338554"/>
          </a:xfrm>
          <a:prstGeom prst="rect">
            <a:avLst/>
          </a:prstGeom>
          <a:noFill/>
        </p:spPr>
        <p:txBody>
          <a:bodyPr wrap="none" rtlCol="0">
            <a:spAutoFit/>
          </a:bodyPr>
          <a:lstStyle/>
          <a:p>
            <a:r>
              <a:rPr lang="es-PE" sz="1600" b="1" dirty="0"/>
              <a:t>OBJETO / FINALIDAD</a:t>
            </a:r>
          </a:p>
        </p:txBody>
      </p:sp>
    </p:spTree>
    <p:extLst>
      <p:ext uri="{BB962C8B-B14F-4D97-AF65-F5344CB8AC3E}">
        <p14:creationId xmlns:p14="http://schemas.microsoft.com/office/powerpoint/2010/main" val="71965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64102" y="2620868"/>
            <a:ext cx="8638478" cy="1323439"/>
          </a:xfrm>
          <a:prstGeom prst="rect">
            <a:avLst/>
          </a:prstGeom>
        </p:spPr>
        <p:txBody>
          <a:bodyPr wrap="square">
            <a:spAutoFit/>
          </a:bodyPr>
          <a:lstStyle/>
          <a:p>
            <a:pPr algn="just"/>
            <a:r>
              <a:rPr lang="es-MX" sz="4000" b="1" dirty="0">
                <a:solidFill>
                  <a:schemeClr val="bg1"/>
                </a:solidFill>
                <a:latin typeface="+mj-lt"/>
                <a:ea typeface="Calibri"/>
                <a:cs typeface="Calibri"/>
                <a:sym typeface="Calibri"/>
              </a:rPr>
              <a:t>Avances en la implementación del Proceso Especial y Medidas de Protección</a:t>
            </a:r>
            <a:endParaRPr lang="es-MX" sz="4000" b="1" dirty="0">
              <a:latin typeface="+mj-lt"/>
            </a:endParaRPr>
          </a:p>
        </p:txBody>
      </p:sp>
      <p:sp>
        <p:nvSpPr>
          <p:cNvPr id="2" name="Título 1">
            <a:extLst>
              <a:ext uri="{FF2B5EF4-FFF2-40B4-BE49-F238E27FC236}">
                <a16:creationId xmlns:a16="http://schemas.microsoft.com/office/drawing/2014/main" id="{674127D6-DC53-090B-7118-28E3C5C6B66A}"/>
              </a:ext>
            </a:extLst>
          </p:cNvPr>
          <p:cNvSpPr>
            <a:spLocks noGrp="1"/>
          </p:cNvSpPr>
          <p:nvPr>
            <p:ph type="title"/>
          </p:nvPr>
        </p:nvSpPr>
        <p:spPr>
          <a:xfrm>
            <a:off x="0" y="1755094"/>
            <a:ext cx="1498600" cy="3905477"/>
          </a:xfrm>
        </p:spPr>
        <p:txBody>
          <a:bodyPr>
            <a:normAutofit/>
          </a:bodyPr>
          <a:lstStyle/>
          <a:p>
            <a:r>
              <a:rPr lang="es-PE" dirty="0"/>
              <a:t>B</a:t>
            </a:r>
          </a:p>
        </p:txBody>
      </p:sp>
    </p:spTree>
    <p:extLst>
      <p:ext uri="{BB962C8B-B14F-4D97-AF65-F5344CB8AC3E}">
        <p14:creationId xmlns:p14="http://schemas.microsoft.com/office/powerpoint/2010/main" val="28214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F4A09ED-460C-D80A-67B1-919E301A87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8818" y="1759858"/>
            <a:ext cx="3906722" cy="204273"/>
          </a:xfrm>
          <a:prstGeom prst="rect">
            <a:avLst/>
          </a:prstGeom>
        </p:spPr>
      </p:pic>
      <p:sp>
        <p:nvSpPr>
          <p:cNvPr id="7" name="Título 2">
            <a:extLst>
              <a:ext uri="{FF2B5EF4-FFF2-40B4-BE49-F238E27FC236}">
                <a16:creationId xmlns:a16="http://schemas.microsoft.com/office/drawing/2014/main" id="{D203EE5A-A9C9-1DAB-4C02-C50F2F668EC3}"/>
              </a:ext>
            </a:extLst>
          </p:cNvPr>
          <p:cNvSpPr txBox="1">
            <a:spLocks/>
          </p:cNvSpPr>
          <p:nvPr/>
        </p:nvSpPr>
        <p:spPr>
          <a:xfrm>
            <a:off x="213047" y="853837"/>
            <a:ext cx="11911338" cy="8323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5223C"/>
                </a:solidFill>
                <a:latin typeface="Carot Sans Extra Bold" pitchFamily="2" charset="0"/>
                <a:ea typeface="Carot Sans Extra Bold" pitchFamily="2" charset="0"/>
                <a:cs typeface="+mj-cs"/>
              </a:defRPr>
            </a:lvl1pPr>
          </a:lstStyle>
          <a:p>
            <a:pPr algn="just"/>
            <a:r>
              <a:rPr lang="es-PE" sz="2500" b="1" dirty="0"/>
              <a:t>Se han aprobado instrumentos de gestión que coadyuven en la implementación del proceso especial y las medidas de protección, entre otros.</a:t>
            </a:r>
          </a:p>
        </p:txBody>
      </p:sp>
      <p:pic>
        <p:nvPicPr>
          <p:cNvPr id="15" name="Imagen 14">
            <a:extLst>
              <a:ext uri="{FF2B5EF4-FFF2-40B4-BE49-F238E27FC236}">
                <a16:creationId xmlns:a16="http://schemas.microsoft.com/office/drawing/2014/main" id="{66762F00-996C-D092-3713-595E0D4B4239}"/>
              </a:ext>
            </a:extLst>
          </p:cNvPr>
          <p:cNvPicPr>
            <a:picLocks noChangeAspect="1"/>
          </p:cNvPicPr>
          <p:nvPr/>
        </p:nvPicPr>
        <p:blipFill rotWithShape="1">
          <a:blip r:embed="rId4"/>
          <a:srcRect l="845" t="17778" r="434"/>
          <a:stretch/>
        </p:blipFill>
        <p:spPr>
          <a:xfrm>
            <a:off x="213047" y="2845897"/>
            <a:ext cx="5549318" cy="2990166"/>
          </a:xfrm>
          <a:prstGeom prst="rect">
            <a:avLst/>
          </a:prstGeom>
        </p:spPr>
      </p:pic>
      <p:sp>
        <p:nvSpPr>
          <p:cNvPr id="16" name="CuadroTexto 15">
            <a:extLst>
              <a:ext uri="{FF2B5EF4-FFF2-40B4-BE49-F238E27FC236}">
                <a16:creationId xmlns:a16="http://schemas.microsoft.com/office/drawing/2014/main" id="{1DBF19EC-E375-5496-2598-10FC311DF422}"/>
              </a:ext>
            </a:extLst>
          </p:cNvPr>
          <p:cNvSpPr txBox="1"/>
          <p:nvPr/>
        </p:nvSpPr>
        <p:spPr>
          <a:xfrm>
            <a:off x="1262742" y="2931660"/>
            <a:ext cx="3335998" cy="1323439"/>
          </a:xfrm>
          <a:prstGeom prst="rect">
            <a:avLst/>
          </a:prstGeom>
          <a:solidFill>
            <a:schemeClr val="bg2"/>
          </a:solidFill>
        </p:spPr>
        <p:txBody>
          <a:bodyPr wrap="square" rtlCol="0">
            <a:spAutoFit/>
          </a:bodyPr>
          <a:lstStyle/>
          <a:p>
            <a:pPr algn="ctr"/>
            <a:r>
              <a:rPr lang="es-PE" sz="2400" b="1" dirty="0"/>
              <a:t>Plan de Acción Conjunto </a:t>
            </a:r>
          </a:p>
          <a:p>
            <a:pPr algn="ctr"/>
            <a:r>
              <a:rPr lang="es-PE" b="1" dirty="0" err="1"/>
              <a:t>Ago</a:t>
            </a:r>
            <a:r>
              <a:rPr lang="es-PE" b="1" dirty="0"/>
              <a:t> 2018 – Dic 2020</a:t>
            </a:r>
          </a:p>
          <a:p>
            <a:pPr algn="ctr"/>
            <a:endParaRPr lang="es-PE" sz="2000" b="1" dirty="0"/>
          </a:p>
          <a:p>
            <a:pPr algn="ctr"/>
            <a:r>
              <a:rPr lang="es-PE" b="1" dirty="0"/>
              <a:t>D.S. N° 008-2018-MIMP</a:t>
            </a:r>
          </a:p>
        </p:txBody>
      </p:sp>
      <p:sp>
        <p:nvSpPr>
          <p:cNvPr id="17" name="CuadroTexto 16">
            <a:extLst>
              <a:ext uri="{FF2B5EF4-FFF2-40B4-BE49-F238E27FC236}">
                <a16:creationId xmlns:a16="http://schemas.microsoft.com/office/drawing/2014/main" id="{C5FD2854-C716-7DBA-B8D0-A814E35A7187}"/>
              </a:ext>
            </a:extLst>
          </p:cNvPr>
          <p:cNvSpPr txBox="1"/>
          <p:nvPr/>
        </p:nvSpPr>
        <p:spPr>
          <a:xfrm>
            <a:off x="6812058" y="2134887"/>
            <a:ext cx="4891313" cy="1200329"/>
          </a:xfrm>
          <a:prstGeom prst="rect">
            <a:avLst/>
          </a:prstGeom>
          <a:solidFill>
            <a:srgbClr val="00AD9A"/>
          </a:solidFill>
        </p:spPr>
        <p:txBody>
          <a:bodyPr wrap="square" rtlCol="0">
            <a:spAutoFit/>
          </a:bodyPr>
          <a:lstStyle/>
          <a:p>
            <a:pPr algn="ctr"/>
            <a:r>
              <a:rPr lang="es-MX" b="1" dirty="0">
                <a:solidFill>
                  <a:schemeClr val="bg1"/>
                </a:solidFill>
              </a:rPr>
              <a:t>Sistema Nacional Especializado de Justicia para la Protección y Sanción de la Violencia contra las Mujeres e Integrantes del Grupo Familiar (SNEJ)</a:t>
            </a:r>
          </a:p>
          <a:p>
            <a:pPr algn="ctr"/>
            <a:r>
              <a:rPr lang="es-PE" b="1" dirty="0">
                <a:solidFill>
                  <a:schemeClr val="bg1"/>
                </a:solidFill>
              </a:rPr>
              <a:t>Decreto Legislativo N° 1368</a:t>
            </a:r>
          </a:p>
        </p:txBody>
      </p:sp>
      <p:sp>
        <p:nvSpPr>
          <p:cNvPr id="18" name="CuadroTexto 17">
            <a:extLst>
              <a:ext uri="{FF2B5EF4-FFF2-40B4-BE49-F238E27FC236}">
                <a16:creationId xmlns:a16="http://schemas.microsoft.com/office/drawing/2014/main" id="{A74B21EE-1E17-7430-2240-DD634A3906EC}"/>
              </a:ext>
            </a:extLst>
          </p:cNvPr>
          <p:cNvSpPr txBox="1"/>
          <p:nvPr/>
        </p:nvSpPr>
        <p:spPr>
          <a:xfrm>
            <a:off x="6812059" y="3593379"/>
            <a:ext cx="4891313" cy="1200329"/>
          </a:xfrm>
          <a:prstGeom prst="rect">
            <a:avLst/>
          </a:prstGeom>
          <a:solidFill>
            <a:srgbClr val="264080"/>
          </a:solidFill>
        </p:spPr>
        <p:txBody>
          <a:bodyPr wrap="square" rtlCol="0">
            <a:spAutoFit/>
          </a:bodyPr>
          <a:lstStyle/>
          <a:p>
            <a:pPr algn="ctr"/>
            <a:r>
              <a:rPr lang="es-MX" b="1" dirty="0">
                <a:solidFill>
                  <a:schemeClr val="bg1"/>
                </a:solidFill>
              </a:rPr>
              <a:t>Programa Presupuestal orientado a Resultados de Reducción de la Violencia contra la Mujer (PPoR RVcM)</a:t>
            </a:r>
          </a:p>
          <a:p>
            <a:pPr algn="ctr"/>
            <a:r>
              <a:rPr lang="es-MX" b="1" dirty="0">
                <a:solidFill>
                  <a:schemeClr val="bg1"/>
                </a:solidFill>
              </a:rPr>
              <a:t>R.S. N° 024-2019-EF</a:t>
            </a:r>
          </a:p>
        </p:txBody>
      </p:sp>
      <p:sp>
        <p:nvSpPr>
          <p:cNvPr id="19" name="CuadroTexto 18">
            <a:extLst>
              <a:ext uri="{FF2B5EF4-FFF2-40B4-BE49-F238E27FC236}">
                <a16:creationId xmlns:a16="http://schemas.microsoft.com/office/drawing/2014/main" id="{CBCD8C85-DAF8-367A-EAF6-6F1700941649}"/>
              </a:ext>
            </a:extLst>
          </p:cNvPr>
          <p:cNvSpPr txBox="1"/>
          <p:nvPr/>
        </p:nvSpPr>
        <p:spPr>
          <a:xfrm>
            <a:off x="6812059" y="4958087"/>
            <a:ext cx="4891313" cy="923330"/>
          </a:xfrm>
          <a:prstGeom prst="rect">
            <a:avLst/>
          </a:prstGeom>
          <a:solidFill>
            <a:srgbClr val="F05151"/>
          </a:solidFill>
        </p:spPr>
        <p:txBody>
          <a:bodyPr wrap="square" rtlCol="0">
            <a:spAutoFit/>
          </a:bodyPr>
          <a:lstStyle/>
          <a:p>
            <a:pPr algn="ctr"/>
            <a:r>
              <a:rPr lang="es-MX" b="1" dirty="0">
                <a:solidFill>
                  <a:schemeClr val="bg1"/>
                </a:solidFill>
              </a:rPr>
              <a:t>Ampliación de finalidad del Fondo de Estímulo al Desempeño y Logro de Resultados Sociales</a:t>
            </a:r>
          </a:p>
          <a:p>
            <a:pPr algn="ctr"/>
            <a:r>
              <a:rPr lang="es-MX" b="1" dirty="0">
                <a:solidFill>
                  <a:schemeClr val="bg1"/>
                </a:solidFill>
              </a:rPr>
              <a:t>Ley N° 30879</a:t>
            </a:r>
          </a:p>
        </p:txBody>
      </p:sp>
      <p:cxnSp>
        <p:nvCxnSpPr>
          <p:cNvPr id="21" name="Conector: angular 20">
            <a:extLst>
              <a:ext uri="{FF2B5EF4-FFF2-40B4-BE49-F238E27FC236}">
                <a16:creationId xmlns:a16="http://schemas.microsoft.com/office/drawing/2014/main" id="{2CA9DD86-07BF-0EF9-6DC4-829F96B3AE10}"/>
              </a:ext>
            </a:extLst>
          </p:cNvPr>
          <p:cNvCxnSpPr>
            <a:cxnSpLocks/>
            <a:stCxn id="15" idx="3"/>
            <a:endCxn id="17" idx="1"/>
          </p:cNvCxnSpPr>
          <p:nvPr/>
        </p:nvCxnSpPr>
        <p:spPr>
          <a:xfrm flipV="1">
            <a:off x="5762365" y="2735052"/>
            <a:ext cx="1049693" cy="1605928"/>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42EB40EC-A0EB-BC28-9AED-C7A5A8BBF9A6}"/>
              </a:ext>
            </a:extLst>
          </p:cNvPr>
          <p:cNvCxnSpPr>
            <a:stCxn id="15" idx="3"/>
            <a:endCxn id="18" idx="1"/>
          </p:cNvCxnSpPr>
          <p:nvPr/>
        </p:nvCxnSpPr>
        <p:spPr>
          <a:xfrm flipV="1">
            <a:off x="5762365" y="4193544"/>
            <a:ext cx="1049694" cy="14743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6536D513-3172-F29E-CFBB-E1D2071C9054}"/>
              </a:ext>
            </a:extLst>
          </p:cNvPr>
          <p:cNvCxnSpPr>
            <a:stCxn id="15" idx="3"/>
            <a:endCxn id="19" idx="1"/>
          </p:cNvCxnSpPr>
          <p:nvPr/>
        </p:nvCxnSpPr>
        <p:spPr>
          <a:xfrm>
            <a:off x="5762365" y="4340980"/>
            <a:ext cx="1049694" cy="1078772"/>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31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B9226BD-BDE7-6350-E510-4DCF02CCB740}"/>
              </a:ext>
            </a:extLst>
          </p:cNvPr>
          <p:cNvSpPr>
            <a:spLocks noGrp="1"/>
          </p:cNvSpPr>
          <p:nvPr>
            <p:ph type="title"/>
          </p:nvPr>
        </p:nvSpPr>
        <p:spPr>
          <a:xfrm>
            <a:off x="831850" y="822960"/>
            <a:ext cx="9958070" cy="1445577"/>
          </a:xfrm>
        </p:spPr>
        <p:txBody>
          <a:bodyPr vert="horz" lIns="91440" tIns="45720" rIns="91440" bIns="45720" rtlCol="0" anchor="b">
            <a:normAutofit fontScale="90000"/>
          </a:bodyPr>
          <a:lstStyle/>
          <a:p>
            <a:pPr algn="just"/>
            <a:r>
              <a:rPr lang="es-ES_tradnl" b="1" dirty="0"/>
              <a:t>Sistema Nacional Especializado de Justicia para la Protección y Sanción de la Violencia contra las Mujeres e Integrantes del Grupo Familiar (SNEJ)</a:t>
            </a:r>
            <a:endParaRPr lang="es-PE" b="1" dirty="0"/>
          </a:p>
        </p:txBody>
      </p:sp>
      <p:pic>
        <p:nvPicPr>
          <p:cNvPr id="4" name="Imagen 3">
            <a:extLst>
              <a:ext uri="{FF2B5EF4-FFF2-40B4-BE49-F238E27FC236}">
                <a16:creationId xmlns:a16="http://schemas.microsoft.com/office/drawing/2014/main" id="{2578D18F-D81A-9C7D-8830-4032D9F9FC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277" y="2297770"/>
            <a:ext cx="2963802" cy="154970"/>
          </a:xfrm>
          <a:prstGeom prst="rect">
            <a:avLst/>
          </a:prstGeom>
        </p:spPr>
      </p:pic>
      <p:sp>
        <p:nvSpPr>
          <p:cNvPr id="5" name="CuadroTexto 4">
            <a:extLst>
              <a:ext uri="{FF2B5EF4-FFF2-40B4-BE49-F238E27FC236}">
                <a16:creationId xmlns:a16="http://schemas.microsoft.com/office/drawing/2014/main" id="{79D6915E-E47E-3305-F890-AF2646AEF449}"/>
              </a:ext>
            </a:extLst>
          </p:cNvPr>
          <p:cNvSpPr txBox="1"/>
          <p:nvPr/>
        </p:nvSpPr>
        <p:spPr>
          <a:xfrm>
            <a:off x="3542559" y="245746"/>
            <a:ext cx="4536651" cy="461665"/>
          </a:xfrm>
          <a:prstGeom prst="rect">
            <a:avLst/>
          </a:prstGeom>
          <a:noFill/>
        </p:spPr>
        <p:txBody>
          <a:bodyPr wrap="square">
            <a:spAutoFit/>
          </a:bodyPr>
          <a:lstStyle/>
          <a:p>
            <a:pPr algn="ctr"/>
            <a:r>
              <a:rPr lang="es-ES_tradnl" sz="2400" b="1" dirty="0">
                <a:solidFill>
                  <a:srgbClr val="00AC99"/>
                </a:solidFill>
                <a:effectLst/>
                <a:latin typeface="Calibri" panose="020F0502020204030204" pitchFamily="34" charset="0"/>
                <a:ea typeface="Courier New" panose="02070309020205020404" pitchFamily="49" charset="0"/>
              </a:rPr>
              <a:t>Decreto Legislativo N° 1368</a:t>
            </a:r>
            <a:endParaRPr lang="es-PE" sz="2400" b="1" dirty="0">
              <a:solidFill>
                <a:srgbClr val="00AC99"/>
              </a:solidFill>
            </a:endParaRPr>
          </a:p>
        </p:txBody>
      </p:sp>
      <p:grpSp>
        <p:nvGrpSpPr>
          <p:cNvPr id="21" name="Grupo 20">
            <a:extLst>
              <a:ext uri="{FF2B5EF4-FFF2-40B4-BE49-F238E27FC236}">
                <a16:creationId xmlns:a16="http://schemas.microsoft.com/office/drawing/2014/main" id="{A5C00826-9EB0-3882-F1DB-2310C5896F86}"/>
              </a:ext>
            </a:extLst>
          </p:cNvPr>
          <p:cNvGrpSpPr/>
          <p:nvPr/>
        </p:nvGrpSpPr>
        <p:grpSpPr>
          <a:xfrm>
            <a:off x="559481" y="2428444"/>
            <a:ext cx="11181560" cy="4201784"/>
            <a:chOff x="452801" y="2580844"/>
            <a:chExt cx="11181560" cy="4201784"/>
          </a:xfrm>
        </p:grpSpPr>
        <p:pic>
          <p:nvPicPr>
            <p:cNvPr id="7" name="Imagen 6">
              <a:extLst>
                <a:ext uri="{FF2B5EF4-FFF2-40B4-BE49-F238E27FC236}">
                  <a16:creationId xmlns:a16="http://schemas.microsoft.com/office/drawing/2014/main" id="{2F0FB2AA-F55C-A7F4-E51A-123C278BA2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57" b="89851" l="8597" r="93478">
                          <a14:foregroundMark x1="13142" y1="23284" x2="13142" y2="23284"/>
                          <a14:foregroundMark x1="22925" y1="30448" x2="22925" y2="30448"/>
                          <a14:foregroundMark x1="17391" y1="22388" x2="17391" y2="22388"/>
                          <a14:foregroundMark x1="15415" y1="20597" x2="15020" y2="37612"/>
                          <a14:foregroundMark x1="15020" y1="37612" x2="17490" y2="54627"/>
                          <a14:foregroundMark x1="17490" y1="54627" x2="21245" y2="57313"/>
                          <a14:foregroundMark x1="8597" y1="31940" x2="14229" y2="15821"/>
                          <a14:foregroundMark x1="14229" y1="15821" x2="22826" y2="25970"/>
                          <a14:foregroundMark x1="22826" y1="25970" x2="25099" y2="42090"/>
                          <a14:foregroundMark x1="25099" y1="42090" x2="10474" y2="32537"/>
                          <a14:foregroundMark x1="44664" y1="29254" x2="44664" y2="29254"/>
                          <a14:foregroundMark x1="44466" y1="20597" x2="42292" y2="38507"/>
                          <a14:foregroundMark x1="42292" y1="38507" x2="49506" y2="61791"/>
                          <a14:foregroundMark x1="49506" y1="61791" x2="56719" y2="45373"/>
                          <a14:foregroundMark x1="56719" y1="45373" x2="54644" y2="23881"/>
                          <a14:foregroundMark x1="54644" y1="23881" x2="49704" y2="22388"/>
                          <a14:foregroundMark x1="51087" y1="8955" x2="51087" y2="8955"/>
                          <a14:foregroundMark x1="46047" y1="36418" x2="46047" y2="36418"/>
                          <a14:foregroundMark x1="49506" y1="37612" x2="49506" y2="37612"/>
                          <a14:foregroundMark x1="85079" y1="18507" x2="78557" y2="40597"/>
                          <a14:foregroundMark x1="78557" y1="40597" x2="88636" y2="59104"/>
                          <a14:foregroundMark x1="88636" y1="59104" x2="93478" y2="34925"/>
                          <a14:foregroundMark x1="93478" y1="34925" x2="89032" y2="20299"/>
                          <a14:foregroundMark x1="89032" y1="20299" x2="84980" y2="17612"/>
                          <a14:foregroundMark x1="49012" y1="28657" x2="49012" y2="28657"/>
                          <a14:foregroundMark x1="49407" y1="39701" x2="49407" y2="39701"/>
                        </a14:backgroundRemoval>
                      </a14:imgEffect>
                    </a14:imgLayer>
                  </a14:imgProps>
                </a:ext>
              </a:extLst>
            </a:blip>
            <a:srcRect l="5383" r="71961" b="29810"/>
            <a:stretch/>
          </p:blipFill>
          <p:spPr>
            <a:xfrm>
              <a:off x="518889" y="2804775"/>
              <a:ext cx="2183830" cy="2239666"/>
            </a:xfrm>
            <a:prstGeom prst="rect">
              <a:avLst/>
            </a:prstGeom>
          </p:spPr>
        </p:pic>
        <p:pic>
          <p:nvPicPr>
            <p:cNvPr id="9" name="Imagen 8">
              <a:extLst>
                <a:ext uri="{FF2B5EF4-FFF2-40B4-BE49-F238E27FC236}">
                  <a16:creationId xmlns:a16="http://schemas.microsoft.com/office/drawing/2014/main" id="{2FD27DFF-AD25-D587-2401-066CD9F51F51}"/>
                </a:ext>
              </a:extLst>
            </p:cNvPr>
            <p:cNvPicPr>
              <a:picLocks noChangeAspect="1"/>
            </p:cNvPicPr>
            <p:nvPr/>
          </p:nvPicPr>
          <p:blipFill>
            <a:blip r:embed="rId6"/>
            <a:stretch>
              <a:fillRect/>
            </a:stretch>
          </p:blipFill>
          <p:spPr>
            <a:xfrm>
              <a:off x="8320613" y="4406583"/>
              <a:ext cx="3313748" cy="2376045"/>
            </a:xfrm>
            <a:prstGeom prst="rect">
              <a:avLst/>
            </a:prstGeom>
          </p:spPr>
        </p:pic>
        <p:pic>
          <p:nvPicPr>
            <p:cNvPr id="11" name="Imagen 10">
              <a:extLst>
                <a:ext uri="{FF2B5EF4-FFF2-40B4-BE49-F238E27FC236}">
                  <a16:creationId xmlns:a16="http://schemas.microsoft.com/office/drawing/2014/main" id="{9C7AEE4F-4DF3-0365-7A47-C6AB64836CB8}"/>
                </a:ext>
              </a:extLst>
            </p:cNvPr>
            <p:cNvPicPr>
              <a:picLocks noChangeAspect="1"/>
            </p:cNvPicPr>
            <p:nvPr/>
          </p:nvPicPr>
          <p:blipFill>
            <a:blip r:embed="rId7"/>
            <a:stretch>
              <a:fillRect/>
            </a:stretch>
          </p:blipFill>
          <p:spPr>
            <a:xfrm>
              <a:off x="8290132" y="2596085"/>
              <a:ext cx="3313748" cy="1665830"/>
            </a:xfrm>
            <a:prstGeom prst="rect">
              <a:avLst/>
            </a:prstGeom>
          </p:spPr>
        </p:pic>
        <p:pic>
          <p:nvPicPr>
            <p:cNvPr id="12" name="Imagen 11">
              <a:extLst>
                <a:ext uri="{FF2B5EF4-FFF2-40B4-BE49-F238E27FC236}">
                  <a16:creationId xmlns:a16="http://schemas.microsoft.com/office/drawing/2014/main" id="{8050E1FC-FE8D-2BAA-80CC-8E776D623EBB}"/>
                </a:ext>
              </a:extLst>
            </p:cNvPr>
            <p:cNvPicPr>
              <a:picLocks noChangeAspect="1"/>
            </p:cNvPicPr>
            <p:nvPr/>
          </p:nvPicPr>
          <p:blipFill rotWithShape="1">
            <a:blip r:embed="rId8"/>
            <a:srcRect l="71961" t="66816"/>
            <a:stretch/>
          </p:blipFill>
          <p:spPr>
            <a:xfrm>
              <a:off x="5608265" y="5013962"/>
              <a:ext cx="1874575" cy="734415"/>
            </a:xfrm>
            <a:prstGeom prst="rect">
              <a:avLst/>
            </a:prstGeom>
          </p:spPr>
        </p:pic>
        <p:pic>
          <p:nvPicPr>
            <p:cNvPr id="13" name="Imagen 12">
              <a:extLst>
                <a:ext uri="{FF2B5EF4-FFF2-40B4-BE49-F238E27FC236}">
                  <a16:creationId xmlns:a16="http://schemas.microsoft.com/office/drawing/2014/main" id="{EC307F40-166D-B628-610A-0C483E9B0F63}"/>
                </a:ext>
              </a:extLst>
            </p:cNvPr>
            <p:cNvPicPr>
              <a:picLocks noChangeAspect="1"/>
            </p:cNvPicPr>
            <p:nvPr/>
          </p:nvPicPr>
          <p:blipFill rotWithShape="1">
            <a:blip r:embed="rId8"/>
            <a:srcRect l="35822" t="71606" r="34929" b="196"/>
            <a:stretch/>
          </p:blipFill>
          <p:spPr>
            <a:xfrm>
              <a:off x="3147060" y="5013962"/>
              <a:ext cx="2174896" cy="694089"/>
            </a:xfrm>
            <a:prstGeom prst="rect">
              <a:avLst/>
            </a:prstGeom>
          </p:spPr>
        </p:pic>
        <p:pic>
          <p:nvPicPr>
            <p:cNvPr id="14" name="Imagen 13">
              <a:extLst>
                <a:ext uri="{FF2B5EF4-FFF2-40B4-BE49-F238E27FC236}">
                  <a16:creationId xmlns:a16="http://schemas.microsoft.com/office/drawing/2014/main" id="{51CEF0AF-5A95-E576-2990-8B33270D1087}"/>
                </a:ext>
              </a:extLst>
            </p:cNvPr>
            <p:cNvPicPr>
              <a:picLocks noChangeAspect="1"/>
            </p:cNvPicPr>
            <p:nvPr/>
          </p:nvPicPr>
          <p:blipFill rotWithShape="1">
            <a:blip r:embed="rId8"/>
            <a:srcRect t="71802" r="66302"/>
            <a:stretch/>
          </p:blipFill>
          <p:spPr>
            <a:xfrm>
              <a:off x="452801" y="4998721"/>
              <a:ext cx="2420788" cy="670559"/>
            </a:xfrm>
            <a:prstGeom prst="rect">
              <a:avLst/>
            </a:prstGeom>
          </p:spPr>
        </p:pic>
        <p:pic>
          <p:nvPicPr>
            <p:cNvPr id="15" name="Imagen 14">
              <a:extLst>
                <a:ext uri="{FF2B5EF4-FFF2-40B4-BE49-F238E27FC236}">
                  <a16:creationId xmlns:a16="http://schemas.microsoft.com/office/drawing/2014/main" id="{B0D09CAE-BA72-A295-45F4-3E9D97C7F56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57" b="89851" l="8597" r="93478">
                          <a14:foregroundMark x1="13142" y1="23284" x2="13142" y2="23284"/>
                          <a14:foregroundMark x1="22925" y1="30448" x2="22925" y2="30448"/>
                          <a14:foregroundMark x1="17391" y1="22388" x2="17391" y2="22388"/>
                          <a14:foregroundMark x1="15415" y1="20597" x2="15020" y2="37612"/>
                          <a14:foregroundMark x1="15020" y1="37612" x2="17490" y2="54627"/>
                          <a14:foregroundMark x1="17490" y1="54627" x2="21245" y2="57313"/>
                          <a14:foregroundMark x1="8597" y1="31940" x2="14229" y2="15821"/>
                          <a14:foregroundMark x1="14229" y1="15821" x2="22826" y2="25970"/>
                          <a14:foregroundMark x1="22826" y1="25970" x2="25099" y2="42090"/>
                          <a14:foregroundMark x1="25099" y1="42090" x2="10474" y2="32537"/>
                          <a14:foregroundMark x1="44664" y1="29254" x2="44664" y2="29254"/>
                          <a14:foregroundMark x1="44466" y1="20597" x2="42292" y2="38507"/>
                          <a14:foregroundMark x1="42292" y1="38507" x2="49506" y2="61791"/>
                          <a14:foregroundMark x1="49506" y1="61791" x2="56719" y2="45373"/>
                          <a14:foregroundMark x1="56719" y1="45373" x2="54644" y2="23881"/>
                          <a14:foregroundMark x1="54644" y1="23881" x2="49704" y2="22388"/>
                          <a14:foregroundMark x1="51087" y1="8955" x2="51087" y2="8955"/>
                          <a14:foregroundMark x1="46047" y1="36418" x2="46047" y2="36418"/>
                          <a14:foregroundMark x1="49506" y1="37612" x2="49506" y2="37612"/>
                          <a14:foregroundMark x1="85079" y1="18507" x2="78557" y2="40597"/>
                          <a14:foregroundMark x1="78557" y1="40597" x2="88636" y2="59104"/>
                          <a14:foregroundMark x1="88636" y1="59104" x2="93478" y2="34925"/>
                          <a14:foregroundMark x1="93478" y1="34925" x2="89032" y2="20299"/>
                          <a14:foregroundMark x1="89032" y1="20299" x2="84980" y2="17612"/>
                          <a14:foregroundMark x1="49012" y1="28657" x2="49012" y2="28657"/>
                          <a14:foregroundMark x1="49407" y1="39701" x2="49407" y2="39701"/>
                        </a14:backgroundRemoval>
                      </a14:imgEffect>
                    </a14:imgLayer>
                  </a14:imgProps>
                </a:ext>
              </a:extLst>
            </a:blip>
            <a:srcRect l="39644" r="37793" b="29810"/>
            <a:stretch/>
          </p:blipFill>
          <p:spPr>
            <a:xfrm>
              <a:off x="2990577" y="2727961"/>
              <a:ext cx="2174895" cy="2239667"/>
            </a:xfrm>
            <a:prstGeom prst="rect">
              <a:avLst/>
            </a:prstGeom>
          </p:spPr>
        </p:pic>
        <p:pic>
          <p:nvPicPr>
            <p:cNvPr id="16" name="Imagen 15">
              <a:extLst>
                <a:ext uri="{FF2B5EF4-FFF2-40B4-BE49-F238E27FC236}">
                  <a16:creationId xmlns:a16="http://schemas.microsoft.com/office/drawing/2014/main" id="{C9D6712B-6441-6570-B0BE-4F518FB783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57" b="89851" l="8597" r="93478">
                          <a14:foregroundMark x1="13142" y1="23284" x2="13142" y2="23284"/>
                          <a14:foregroundMark x1="22925" y1="30448" x2="22925" y2="30448"/>
                          <a14:foregroundMark x1="17391" y1="22388" x2="17391" y2="22388"/>
                          <a14:foregroundMark x1="15415" y1="20597" x2="15020" y2="37612"/>
                          <a14:foregroundMark x1="15020" y1="37612" x2="17490" y2="54627"/>
                          <a14:foregroundMark x1="17490" y1="54627" x2="21245" y2="57313"/>
                          <a14:foregroundMark x1="8597" y1="31940" x2="14229" y2="15821"/>
                          <a14:foregroundMark x1="14229" y1="15821" x2="22826" y2="25970"/>
                          <a14:foregroundMark x1="22826" y1="25970" x2="25099" y2="42090"/>
                          <a14:foregroundMark x1="25099" y1="42090" x2="10474" y2="32537"/>
                          <a14:foregroundMark x1="44664" y1="29254" x2="44664" y2="29254"/>
                          <a14:foregroundMark x1="44466" y1="20597" x2="42292" y2="38507"/>
                          <a14:foregroundMark x1="42292" y1="38507" x2="49506" y2="61791"/>
                          <a14:foregroundMark x1="49506" y1="61791" x2="56719" y2="45373"/>
                          <a14:foregroundMark x1="56719" y1="45373" x2="54644" y2="23881"/>
                          <a14:foregroundMark x1="54644" y1="23881" x2="49704" y2="22388"/>
                          <a14:foregroundMark x1="51087" y1="8955" x2="51087" y2="8955"/>
                          <a14:foregroundMark x1="46047" y1="36418" x2="46047" y2="36418"/>
                          <a14:foregroundMark x1="49506" y1="37612" x2="49506" y2="37612"/>
                          <a14:foregroundMark x1="85079" y1="18507" x2="78557" y2="40597"/>
                          <a14:foregroundMark x1="78557" y1="40597" x2="88636" y2="59104"/>
                          <a14:foregroundMark x1="88636" y1="59104" x2="93478" y2="34925"/>
                          <a14:foregroundMark x1="93478" y1="34925" x2="89032" y2="20299"/>
                          <a14:foregroundMark x1="89032" y1="20299" x2="84980" y2="17612"/>
                          <a14:foregroundMark x1="49012" y1="28657" x2="49012" y2="28657"/>
                          <a14:foregroundMark x1="49407" y1="39701" x2="49407" y2="39701"/>
                        </a14:backgroundRemoval>
                      </a14:imgEffect>
                    </a14:imgLayer>
                  </a14:imgProps>
                </a:ext>
              </a:extLst>
            </a:blip>
            <a:srcRect l="73043" b="29810"/>
            <a:stretch/>
          </p:blipFill>
          <p:spPr>
            <a:xfrm>
              <a:off x="5272520" y="2652034"/>
              <a:ext cx="2598420" cy="2239666"/>
            </a:xfrm>
            <a:prstGeom prst="rect">
              <a:avLst/>
            </a:prstGeom>
          </p:spPr>
        </p:pic>
        <p:pic>
          <p:nvPicPr>
            <p:cNvPr id="19" name="Imagen 18">
              <a:extLst>
                <a:ext uri="{FF2B5EF4-FFF2-40B4-BE49-F238E27FC236}">
                  <a16:creationId xmlns:a16="http://schemas.microsoft.com/office/drawing/2014/main" id="{5AA247B5-F9A8-AD3F-1680-653BE586CA53}"/>
                </a:ext>
              </a:extLst>
            </p:cNvPr>
            <p:cNvPicPr>
              <a:picLocks noChangeAspect="1"/>
            </p:cNvPicPr>
            <p:nvPr/>
          </p:nvPicPr>
          <p:blipFill rotWithShape="1">
            <a:blip r:embed="rId6"/>
            <a:srcRect l="7412" t="-15" r="61774" b="85671"/>
            <a:stretch/>
          </p:blipFill>
          <p:spPr>
            <a:xfrm>
              <a:off x="9466947" y="4406582"/>
              <a:ext cx="1021080" cy="363537"/>
            </a:xfrm>
            <a:prstGeom prst="rect">
              <a:avLst/>
            </a:prstGeom>
          </p:spPr>
        </p:pic>
        <p:pic>
          <p:nvPicPr>
            <p:cNvPr id="20" name="Imagen 19">
              <a:extLst>
                <a:ext uri="{FF2B5EF4-FFF2-40B4-BE49-F238E27FC236}">
                  <a16:creationId xmlns:a16="http://schemas.microsoft.com/office/drawing/2014/main" id="{8822C817-9E17-7CC4-3A50-D3ECDE8106E1}"/>
                </a:ext>
              </a:extLst>
            </p:cNvPr>
            <p:cNvPicPr>
              <a:picLocks noChangeAspect="1"/>
            </p:cNvPicPr>
            <p:nvPr/>
          </p:nvPicPr>
          <p:blipFill rotWithShape="1">
            <a:blip r:embed="rId6"/>
            <a:srcRect l="7412" t="-15" r="61774" b="85671"/>
            <a:stretch/>
          </p:blipFill>
          <p:spPr>
            <a:xfrm>
              <a:off x="9947006" y="2580844"/>
              <a:ext cx="1021080" cy="363537"/>
            </a:xfrm>
            <a:prstGeom prst="rect">
              <a:avLst/>
            </a:prstGeom>
          </p:spPr>
        </p:pic>
      </p:grpSp>
    </p:spTree>
    <p:extLst>
      <p:ext uri="{BB962C8B-B14F-4D97-AF65-F5344CB8AC3E}">
        <p14:creationId xmlns:p14="http://schemas.microsoft.com/office/powerpoint/2010/main" val="9387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65A2FB7-5F83-84D1-02BE-2269B16B7A58}"/>
              </a:ext>
            </a:extLst>
          </p:cNvPr>
          <p:cNvSpPr txBox="1"/>
          <p:nvPr/>
        </p:nvSpPr>
        <p:spPr>
          <a:xfrm>
            <a:off x="488818" y="2554597"/>
            <a:ext cx="3387198" cy="3089917"/>
          </a:xfrm>
          <a:prstGeom prst="rect">
            <a:avLst/>
          </a:prstGeom>
          <a:noFill/>
        </p:spPr>
        <p:txBody>
          <a:bodyPr wrap="square">
            <a:noAutofit/>
          </a:bodyPr>
          <a:lstStyle/>
          <a:p>
            <a:pPr marL="0" lvl="1" algn="just">
              <a:lnSpc>
                <a:spcPct val="107000"/>
              </a:lnSpc>
            </a:pPr>
            <a:endParaRPr lang="es-MX" sz="1600" b="1" dirty="0">
              <a:solidFill>
                <a:srgbClr val="017CBA"/>
              </a:solidFill>
              <a:effectLst/>
              <a:latin typeface="Calibri" panose="020F0502020204030204" pitchFamily="34" charset="0"/>
              <a:ea typeface="Calibri" panose="020F0502020204030204" pitchFamily="34" charset="0"/>
              <a:cs typeface="Calibri" panose="020F0502020204030204" pitchFamily="34" charset="0"/>
            </a:endParaRPr>
          </a:p>
          <a:p>
            <a:pPr marL="0" lvl="1" algn="ctr">
              <a:lnSpc>
                <a:spcPct val="107000"/>
              </a:lnSpc>
            </a:pPr>
            <a:r>
              <a:rPr lang="es-MX" sz="1600" dirty="0">
                <a:effectLst/>
                <a:latin typeface="Calibri" panose="020F0502020204030204" pitchFamily="34" charset="0"/>
                <a:ea typeface="Calibri" panose="020F0502020204030204" pitchFamily="34" charset="0"/>
                <a:cs typeface="Calibri" panose="020F0502020204030204" pitchFamily="34" charset="0"/>
              </a:rPr>
              <a:t>Instrumento de gestión técnico-presupuestal, de </a:t>
            </a:r>
            <a:r>
              <a:rPr lang="es-MX" sz="1600" b="1" u="sng" dirty="0">
                <a:solidFill>
                  <a:srgbClr val="264080"/>
                </a:solidFill>
                <a:effectLst/>
                <a:latin typeface="Calibri" panose="020F0502020204030204" pitchFamily="34" charset="0"/>
                <a:ea typeface="Calibri" panose="020F0502020204030204" pitchFamily="34" charset="0"/>
                <a:cs typeface="Calibri" panose="020F0502020204030204" pitchFamily="34" charset="0"/>
              </a:rPr>
              <a:t>carácter intersectorial e intergubernamental</a:t>
            </a:r>
            <a:r>
              <a:rPr lang="es-MX" sz="1600" dirty="0">
                <a:effectLst/>
                <a:latin typeface="Calibri" panose="020F0502020204030204" pitchFamily="34" charset="0"/>
                <a:ea typeface="Calibri" panose="020F0502020204030204" pitchFamily="34" charset="0"/>
                <a:cs typeface="Calibri" panose="020F0502020204030204" pitchFamily="34" charset="0"/>
              </a:rPr>
              <a:t>, basado en evidencia científica, en materia de prevención, atención y protección dirigido a la reducción de la violencia contra la mujer.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B0148535-CB44-8551-A32D-C2B628F2EF49}"/>
              </a:ext>
            </a:extLst>
          </p:cNvPr>
          <p:cNvSpPr>
            <a:spLocks noGrp="1"/>
          </p:cNvSpPr>
          <p:nvPr>
            <p:ph type="title"/>
          </p:nvPr>
        </p:nvSpPr>
        <p:spPr>
          <a:xfrm>
            <a:off x="4586569" y="1943889"/>
            <a:ext cx="6821660" cy="304800"/>
          </a:xfrm>
          <a:prstGeom prst="roundRect">
            <a:avLst/>
          </a:prstGeom>
          <a:solidFill>
            <a:schemeClr val="bg1"/>
          </a:solidFill>
          <a:ln>
            <a:noFill/>
          </a:ln>
        </p:spPr>
        <p:txBody>
          <a:bodyPr vert="horz" lIns="91440" tIns="45720" rIns="91440" bIns="45720" rtlCol="0" anchor="b">
            <a:normAutofit fontScale="90000"/>
          </a:bodyPr>
          <a:lstStyle/>
          <a:p>
            <a:pPr algn="ctr"/>
            <a:r>
              <a:rPr lang="es-ES" sz="2000" dirty="0">
                <a:solidFill>
                  <a:schemeClr val="tx1"/>
                </a:solidFill>
              </a:rPr>
              <a:t>Marco Conceptual: Condición de interés “Violencia contra las mujeres”</a:t>
            </a:r>
            <a:endParaRPr lang="es-PE" sz="2000" dirty="0">
              <a:solidFill>
                <a:schemeClr val="tx1"/>
              </a:solidFill>
            </a:endParaRPr>
          </a:p>
        </p:txBody>
      </p:sp>
      <p:pic>
        <p:nvPicPr>
          <p:cNvPr id="3" name="Imagen 2">
            <a:extLst>
              <a:ext uri="{FF2B5EF4-FFF2-40B4-BE49-F238E27FC236}">
                <a16:creationId xmlns:a16="http://schemas.microsoft.com/office/drawing/2014/main" id="{5B193BC2-8631-B5CF-AE88-B7CC453746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59352" l="9844" r="71250">
                        <a14:foregroundMark x1="20260" y1="40556" x2="20260" y2="40556"/>
                        <a14:foregroundMark x1="28021" y1="24722" x2="28021" y2="24722"/>
                        <a14:foregroundMark x1="28854" y1="12593" x2="28854" y2="12593"/>
                        <a14:foregroundMark x1="52969" y1="11852" x2="52969" y2="11852"/>
                        <a14:foregroundMark x1="66510" y1="13333" x2="66510" y2="13333"/>
                        <a14:foregroundMark x1="67604" y1="30278" x2="67604" y2="30278"/>
                        <a14:foregroundMark x1="52656" y1="24444" x2="52656" y2="24444"/>
                        <a14:foregroundMark x1="52135" y1="46204" x2="52135" y2="46204"/>
                        <a14:foregroundMark x1="12240" y1="52963" x2="12240" y2="52963"/>
                        <a14:foregroundMark x1="27448" y1="34537" x2="27656" y2="48148"/>
                        <a14:foregroundMark x1="12552" y1="46944" x2="13073" y2="54167"/>
                        <a14:foregroundMark x1="13073" y1="54167" x2="12552" y2="46389"/>
                        <a14:foregroundMark x1="15469" y1="57778" x2="9844" y2="57315"/>
                        <a14:foregroundMark x1="27500" y1="25185" x2="30156" y2="24630"/>
                        <a14:foregroundMark x1="32186" y1="28781" x2="32135" y2="31019"/>
                        <a14:foregroundMark x1="32240" y1="26389" x2="32211" y2="27658"/>
                        <a14:foregroundMark x1="31042" y1="39444" x2="32708" y2="52407"/>
                        <a14:foregroundMark x1="27604" y1="58704" x2="27604" y2="58704"/>
                        <a14:foregroundMark x1="50573" y1="22037" x2="50990" y2="35926"/>
                        <a14:foregroundMark x1="50990" y1="35926" x2="53906" y2="43519"/>
                        <a14:foregroundMark x1="53906" y1="43519" x2="54219" y2="24722"/>
                        <a14:foregroundMark x1="54219" y1="24722" x2="52812" y2="22685"/>
                        <a14:foregroundMark x1="53229" y1="22037" x2="53229" y2="22037"/>
                        <a14:foregroundMark x1="40885" y1="6389" x2="40885" y2="6389"/>
                        <a14:foregroundMark x1="61615" y1="28241" x2="62031" y2="36204"/>
                        <a14:foregroundMark x1="69323" y1="24259" x2="71250" y2="31111"/>
                        <a14:foregroundMark x1="32188" y1="28981" x2="32188" y2="28981"/>
                        <a14:foregroundMark x1="61667" y1="58333" x2="61667" y2="58333"/>
                        <a14:foregroundMark x1="67865" y1="59352" x2="67865" y2="59352"/>
                        <a14:foregroundMark x1="19792" y1="53981" x2="19792" y2="53981"/>
                        <a14:foregroundMark x1="21979" y1="54722" x2="21979" y2="54722"/>
                        <a14:foregroundMark x1="50729" y1="58796" x2="50729" y2="58796"/>
                        <a14:foregroundMark x1="55104" y1="58333" x2="55104" y2="58333"/>
                        <a14:foregroundMark x1="43854" y1="58148" x2="43854" y2="58148"/>
                        <a14:foregroundMark x1="36667" y1="58333" x2="36667" y2="58333"/>
                        <a14:foregroundMark x1="33229" y1="58519" x2="33229" y2="58519"/>
                        <a14:backgroundMark x1="21771" y1="35278" x2="21771" y2="35278"/>
                        <a14:backgroundMark x1="19323" y1="35278" x2="19323" y2="35278"/>
                        <a14:backgroundMark x1="20729" y1="51759" x2="20729" y2="51759"/>
                        <a14:backgroundMark x1="32240" y1="28056" x2="32240" y2="28056"/>
                        <a14:backgroundMark x1="32135" y1="27870" x2="32135" y2="27870"/>
                        <a14:backgroundMark x1="32292" y1="28056" x2="32083" y2="28056"/>
                        <a14:backgroundMark x1="68750" y1="29074" x2="68750" y2="29074"/>
                        <a14:backgroundMark x1="71198" y1="31389" x2="71198" y2="31389"/>
                        <a14:backgroundMark x1="71302" y1="31019" x2="71302" y2="31019"/>
                        <a14:backgroundMark x1="71198" y1="30926" x2="71198" y2="30926"/>
                        <a14:backgroundMark x1="32031" y1="27685" x2="32083" y2="28796"/>
                        <a14:backgroundMark x1="32188" y1="27593" x2="32240" y2="27593"/>
                        <a14:backgroundMark x1="32188" y1="27500" x2="32188" y2="27500"/>
                        <a14:backgroundMark x1="32292" y1="28611" x2="32292" y2="28611"/>
                        <a14:backgroundMark x1="32188" y1="28796" x2="32188" y2="28796"/>
                        <a14:backgroundMark x1="32083" y1="29074" x2="32083" y2="29074"/>
                      </a14:backgroundRemoval>
                    </a14:imgEffect>
                  </a14:imgLayer>
                </a14:imgProps>
              </a:ext>
            </a:extLst>
          </a:blip>
          <a:srcRect l="7129" t="1017" r="27034" b="39240"/>
          <a:stretch/>
        </p:blipFill>
        <p:spPr>
          <a:xfrm>
            <a:off x="719536" y="5027025"/>
            <a:ext cx="2668099" cy="896593"/>
          </a:xfrm>
          <a:prstGeom prst="rect">
            <a:avLst/>
          </a:prstGeom>
        </p:spPr>
      </p:pic>
      <p:graphicFrame>
        <p:nvGraphicFramePr>
          <p:cNvPr id="4" name="Diagrama 3">
            <a:extLst>
              <a:ext uri="{FF2B5EF4-FFF2-40B4-BE49-F238E27FC236}">
                <a16:creationId xmlns:a16="http://schemas.microsoft.com/office/drawing/2014/main" id="{34F11180-5B7D-E897-7FCB-79F8F9A61C60}"/>
              </a:ext>
            </a:extLst>
          </p:cNvPr>
          <p:cNvGraphicFramePr/>
          <p:nvPr/>
        </p:nvGraphicFramePr>
        <p:xfrm>
          <a:off x="4586569" y="2580569"/>
          <a:ext cx="2169832" cy="23571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FB723930-2894-6FC7-457E-6BD7DC5ECB22}"/>
              </a:ext>
            </a:extLst>
          </p:cNvPr>
          <p:cNvSpPr txBox="1"/>
          <p:nvPr/>
        </p:nvSpPr>
        <p:spPr>
          <a:xfrm rot="16200000">
            <a:off x="2973366" y="3533542"/>
            <a:ext cx="2612396" cy="374571"/>
          </a:xfrm>
          <a:prstGeom prst="roundRect">
            <a:avLst/>
          </a:prstGeom>
          <a:solidFill>
            <a:schemeClr val="accent2"/>
          </a:solidFill>
        </p:spPr>
        <p:txBody>
          <a:bodyPr wrap="square">
            <a:spAutoFit/>
          </a:bodyPr>
          <a:lstStyle/>
          <a:p>
            <a:pPr algn="ctr"/>
            <a:r>
              <a:rPr lang="es-ES" sz="1600" b="1" dirty="0">
                <a:solidFill>
                  <a:schemeClr val="bg1"/>
                </a:solidFill>
              </a:rPr>
              <a:t>Modelo ecológico</a:t>
            </a:r>
            <a:endParaRPr lang="es-PE" sz="1600" b="1" dirty="0">
              <a:solidFill>
                <a:schemeClr val="bg1"/>
              </a:solidFill>
            </a:endParaRPr>
          </a:p>
        </p:txBody>
      </p:sp>
      <p:sp>
        <p:nvSpPr>
          <p:cNvPr id="8" name="CuadroTexto 7">
            <a:extLst>
              <a:ext uri="{FF2B5EF4-FFF2-40B4-BE49-F238E27FC236}">
                <a16:creationId xmlns:a16="http://schemas.microsoft.com/office/drawing/2014/main" id="{DAFD11F2-F96C-DA43-6E88-53A7DD42EACF}"/>
              </a:ext>
            </a:extLst>
          </p:cNvPr>
          <p:cNvSpPr txBox="1"/>
          <p:nvPr/>
        </p:nvSpPr>
        <p:spPr>
          <a:xfrm rot="16200000">
            <a:off x="5235902" y="4195966"/>
            <a:ext cx="3901231" cy="338554"/>
          </a:xfrm>
          <a:prstGeom prst="rect">
            <a:avLst/>
          </a:prstGeom>
          <a:solidFill>
            <a:srgbClr val="F05151"/>
          </a:solidFill>
        </p:spPr>
        <p:txBody>
          <a:bodyPr wrap="square">
            <a:spAutoFit/>
          </a:bodyPr>
          <a:lstStyle>
            <a:defPPr>
              <a:defRPr lang="es-PE"/>
            </a:defPPr>
            <a:lvl1pPr algn="ctr">
              <a:defRPr sz="1600" b="1">
                <a:solidFill>
                  <a:schemeClr val="bg1"/>
                </a:solidFill>
              </a:defRPr>
            </a:lvl1pPr>
          </a:lstStyle>
          <a:p>
            <a:r>
              <a:rPr lang="es-ES" dirty="0"/>
              <a:t>Modelos Explicativos</a:t>
            </a:r>
            <a:endParaRPr lang="es-PE" dirty="0"/>
          </a:p>
        </p:txBody>
      </p:sp>
      <p:graphicFrame>
        <p:nvGraphicFramePr>
          <p:cNvPr id="10" name="Diagrama 9">
            <a:extLst>
              <a:ext uri="{FF2B5EF4-FFF2-40B4-BE49-F238E27FC236}">
                <a16:creationId xmlns:a16="http://schemas.microsoft.com/office/drawing/2014/main" id="{8C43EC37-78BC-06BA-9B5A-179E8AF1FCF9}"/>
              </a:ext>
            </a:extLst>
          </p:cNvPr>
          <p:cNvGraphicFramePr/>
          <p:nvPr/>
        </p:nvGraphicFramePr>
        <p:xfrm>
          <a:off x="7017241" y="2416113"/>
          <a:ext cx="2717277" cy="3901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CuadroTexto 12">
            <a:extLst>
              <a:ext uri="{FF2B5EF4-FFF2-40B4-BE49-F238E27FC236}">
                <a16:creationId xmlns:a16="http://schemas.microsoft.com/office/drawing/2014/main" id="{18463029-FC0D-1F1C-18A6-9096B5DBAE4E}"/>
              </a:ext>
            </a:extLst>
          </p:cNvPr>
          <p:cNvSpPr txBox="1"/>
          <p:nvPr/>
        </p:nvSpPr>
        <p:spPr>
          <a:xfrm rot="16200000">
            <a:off x="7327569" y="4211354"/>
            <a:ext cx="4037579" cy="307777"/>
          </a:xfrm>
          <a:prstGeom prst="rect">
            <a:avLst/>
          </a:prstGeom>
          <a:solidFill>
            <a:srgbClr val="E1D2D3"/>
          </a:solidFill>
        </p:spPr>
        <p:txBody>
          <a:bodyPr wrap="none" rtlCol="0">
            <a:spAutoFit/>
          </a:bodyPr>
          <a:lstStyle/>
          <a:p>
            <a:pPr algn="ctr"/>
            <a:r>
              <a:rPr lang="es-PE" sz="1400" b="1" dirty="0">
                <a:solidFill>
                  <a:srgbClr val="000000"/>
                </a:solidFill>
              </a:rPr>
              <a:t>Vulnerabilidad, etnicidad, discapacidad y diversidad</a:t>
            </a:r>
          </a:p>
        </p:txBody>
      </p:sp>
      <p:sp>
        <p:nvSpPr>
          <p:cNvPr id="29" name="CuadroTexto 28">
            <a:extLst>
              <a:ext uri="{FF2B5EF4-FFF2-40B4-BE49-F238E27FC236}">
                <a16:creationId xmlns:a16="http://schemas.microsoft.com/office/drawing/2014/main" id="{13DC488C-63E4-3CC2-AAD5-E8F7A888971F}"/>
              </a:ext>
            </a:extLst>
          </p:cNvPr>
          <p:cNvSpPr txBox="1"/>
          <p:nvPr/>
        </p:nvSpPr>
        <p:spPr>
          <a:xfrm>
            <a:off x="9802083" y="3804455"/>
            <a:ext cx="1918517" cy="610394"/>
          </a:xfrm>
          <a:prstGeom prst="roundRect">
            <a:avLst/>
          </a:prstGeom>
          <a:solidFill>
            <a:srgbClr val="00B29F"/>
          </a:solidFill>
          <a:ln>
            <a:noFill/>
          </a:ln>
        </p:spPr>
        <p:txBody>
          <a:bodyPr rot="0" vert="horz" wrap="square" lIns="0" tIns="0" rIns="0" bIns="0" anchor="t" anchorCtr="0" upright="1">
            <a:noAutofit/>
          </a:bodyPr>
          <a:lstStyle>
            <a:defPPr>
              <a:defRPr lang="es-PE"/>
            </a:defPPr>
            <a:lvl1pPr marL="79375" algn="ctr">
              <a:spcAft>
                <a:spcPts val="0"/>
              </a:spcAft>
              <a:defRPr sz="1100" b="1">
                <a:solidFill>
                  <a:srgbClr val="FFFFFF"/>
                </a:solidFill>
                <a:effectLst/>
                <a:latin typeface="Calibri" panose="020F0502020204030204" pitchFamily="34" charset="0"/>
                <a:ea typeface="Lato"/>
                <a:cs typeface="Calibri" panose="020F0502020204030204" pitchFamily="34" charset="0"/>
              </a:defRPr>
            </a:lvl1pPr>
          </a:lstStyle>
          <a:p>
            <a:r>
              <a:rPr lang="es-PE" sz="1800" dirty="0"/>
              <a:t>12 resultados</a:t>
            </a:r>
          </a:p>
          <a:p>
            <a:r>
              <a:rPr lang="es-PE" sz="1800" dirty="0"/>
              <a:t>24 productos</a:t>
            </a:r>
          </a:p>
        </p:txBody>
      </p:sp>
      <p:pic>
        <p:nvPicPr>
          <p:cNvPr id="5" name="Imagen 4">
            <a:extLst>
              <a:ext uri="{FF2B5EF4-FFF2-40B4-BE49-F238E27FC236}">
                <a16:creationId xmlns:a16="http://schemas.microsoft.com/office/drawing/2014/main" id="{4F4A09ED-460C-D80A-67B1-919E301A878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88818" y="1701802"/>
            <a:ext cx="3906722" cy="204273"/>
          </a:xfrm>
          <a:prstGeom prst="rect">
            <a:avLst/>
          </a:prstGeom>
        </p:spPr>
      </p:pic>
      <p:sp>
        <p:nvSpPr>
          <p:cNvPr id="7" name="Título 2">
            <a:extLst>
              <a:ext uri="{FF2B5EF4-FFF2-40B4-BE49-F238E27FC236}">
                <a16:creationId xmlns:a16="http://schemas.microsoft.com/office/drawing/2014/main" id="{D203EE5A-A9C9-1DAB-4C02-C50F2F668EC3}"/>
              </a:ext>
            </a:extLst>
          </p:cNvPr>
          <p:cNvSpPr txBox="1">
            <a:spLocks/>
          </p:cNvSpPr>
          <p:nvPr/>
        </p:nvSpPr>
        <p:spPr>
          <a:xfrm>
            <a:off x="488819" y="815049"/>
            <a:ext cx="10691178" cy="8323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5223C"/>
                </a:solidFill>
                <a:latin typeface="Carot Sans Extra Bold" pitchFamily="2" charset="0"/>
                <a:ea typeface="Carot Sans Extra Bold" pitchFamily="2" charset="0"/>
                <a:cs typeface="+mj-cs"/>
              </a:defRPr>
            </a:lvl1pPr>
          </a:lstStyle>
          <a:p>
            <a:pPr algn="just"/>
            <a:r>
              <a:rPr lang="es-PE" sz="2600" b="1" dirty="0"/>
              <a:t>Programa Presupuestal orientado a Resultados de Reducción de la Violencia contra la Mujer (PPoR RVcM)</a:t>
            </a:r>
          </a:p>
        </p:txBody>
      </p:sp>
    </p:spTree>
    <p:extLst>
      <p:ext uri="{BB962C8B-B14F-4D97-AF65-F5344CB8AC3E}">
        <p14:creationId xmlns:p14="http://schemas.microsoft.com/office/powerpoint/2010/main" val="78791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56A98B0-D1E0-B83F-71D9-E0196B5176DB}"/>
              </a:ext>
            </a:extLst>
          </p:cNvPr>
          <p:cNvSpPr>
            <a:spLocks noGrp="1"/>
          </p:cNvSpPr>
          <p:nvPr>
            <p:ph type="title"/>
          </p:nvPr>
        </p:nvSpPr>
        <p:spPr>
          <a:xfrm>
            <a:off x="488818" y="659761"/>
            <a:ext cx="6448181" cy="832303"/>
          </a:xfrm>
        </p:spPr>
        <p:txBody>
          <a:bodyPr>
            <a:normAutofit fontScale="90000"/>
          </a:bodyPr>
          <a:lstStyle/>
          <a:p>
            <a:r>
              <a:rPr lang="es-PE" sz="3600" b="1" dirty="0"/>
              <a:t>Hogares de Refugio Temporal</a:t>
            </a:r>
            <a:endParaRPr lang="es-PE" dirty="0"/>
          </a:p>
        </p:txBody>
      </p:sp>
      <p:pic>
        <p:nvPicPr>
          <p:cNvPr id="4" name="Imagen 3">
            <a:extLst>
              <a:ext uri="{FF2B5EF4-FFF2-40B4-BE49-F238E27FC236}">
                <a16:creationId xmlns:a16="http://schemas.microsoft.com/office/drawing/2014/main" id="{E20A028A-6C78-0801-5C56-36B9349675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8818" y="1701802"/>
            <a:ext cx="3906722" cy="204273"/>
          </a:xfrm>
          <a:prstGeom prst="rect">
            <a:avLst/>
          </a:prstGeom>
        </p:spPr>
      </p:pic>
      <p:sp>
        <p:nvSpPr>
          <p:cNvPr id="5" name="Rectángulo redondeado 11">
            <a:extLst>
              <a:ext uri="{FF2B5EF4-FFF2-40B4-BE49-F238E27FC236}">
                <a16:creationId xmlns:a16="http://schemas.microsoft.com/office/drawing/2014/main" id="{0430C5A5-4B91-58DA-ABDE-FF936F80C9B5}"/>
              </a:ext>
            </a:extLst>
          </p:cNvPr>
          <p:cNvSpPr/>
          <p:nvPr/>
        </p:nvSpPr>
        <p:spPr>
          <a:xfrm>
            <a:off x="488818" y="2115813"/>
            <a:ext cx="5099182" cy="2455744"/>
          </a:xfrm>
          <a:prstGeom prst="roundRect">
            <a:avLst/>
          </a:prstGeom>
          <a:solidFill>
            <a:schemeClr val="tx1">
              <a:lumMod val="75000"/>
              <a:lumOff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r>
              <a:rPr lang="es-ES" sz="2000" dirty="0">
                <a:ln w="10160">
                  <a:noFill/>
                  <a:prstDash val="solid"/>
                </a:ln>
                <a:solidFill>
                  <a:schemeClr val="bg1"/>
                </a:solidFill>
                <a:effectLst>
                  <a:outerShdw blurRad="38100" dist="22860" dir="5400000" algn="tl" rotWithShape="0">
                    <a:srgbClr val="000000">
                      <a:alpha val="30000"/>
                    </a:srgbClr>
                  </a:outerShdw>
                </a:effectLst>
              </a:rPr>
              <a:t>Servicios de acogida temporal para </a:t>
            </a:r>
            <a:r>
              <a:rPr lang="es-ES" sz="2000" b="1" dirty="0">
                <a:ln w="10160">
                  <a:noFill/>
                  <a:prstDash val="solid"/>
                </a:ln>
                <a:solidFill>
                  <a:schemeClr val="bg1"/>
                </a:solidFill>
                <a:effectLst>
                  <a:outerShdw blurRad="38100" dist="22860" dir="5400000" algn="tl" rotWithShape="0">
                    <a:srgbClr val="000000">
                      <a:alpha val="30000"/>
                    </a:srgbClr>
                  </a:outerShdw>
                </a:effectLst>
              </a:rPr>
              <a:t>mujeres víctimas de violencia</a:t>
            </a:r>
            <a:r>
              <a:rPr lang="es-ES" sz="2000" dirty="0">
                <a:ln w="10160">
                  <a:noFill/>
                  <a:prstDash val="solid"/>
                </a:ln>
                <a:solidFill>
                  <a:schemeClr val="bg1"/>
                </a:solidFill>
                <a:effectLst>
                  <a:outerShdw blurRad="38100" dist="22860" dir="5400000" algn="tl" rotWithShape="0">
                    <a:srgbClr val="000000">
                      <a:alpha val="30000"/>
                    </a:srgbClr>
                  </a:outerShdw>
                </a:effectLst>
              </a:rPr>
              <a:t>, especialmente, aquellas que se encuentren en situación de riesgo de feminicidio o peligre su integridad y/o salud física o mental por dicha violencia, así como para sus </a:t>
            </a:r>
            <a:r>
              <a:rPr lang="es-ES" sz="2000" b="1" dirty="0">
                <a:ln w="10160">
                  <a:noFill/>
                  <a:prstDash val="solid"/>
                </a:ln>
                <a:solidFill>
                  <a:schemeClr val="bg1"/>
                </a:solidFill>
                <a:effectLst>
                  <a:outerShdw blurRad="38100" dist="22860" dir="5400000" algn="tl" rotWithShape="0">
                    <a:srgbClr val="000000">
                      <a:alpha val="30000"/>
                    </a:srgbClr>
                  </a:outerShdw>
                </a:effectLst>
              </a:rPr>
              <a:t>hijos e hijas menores de edad</a:t>
            </a:r>
            <a:r>
              <a:rPr lang="es-ES" sz="2000" dirty="0">
                <a:ln w="10160">
                  <a:noFill/>
                  <a:prstDash val="solid"/>
                </a:ln>
                <a:solidFill>
                  <a:schemeClr val="bg1"/>
                </a:solidFill>
                <a:effectLst>
                  <a:outerShdw blurRad="38100" dist="22860" dir="5400000" algn="tl" rotWithShape="0">
                    <a:srgbClr val="000000">
                      <a:alpha val="30000"/>
                    </a:srgbClr>
                  </a:outerShdw>
                </a:effectLst>
              </a:rPr>
              <a:t> víctimas de violencia.</a:t>
            </a:r>
            <a:endParaRPr lang="es-PE"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B24977B4-53E8-4137-3907-92C0E944DE26}"/>
              </a:ext>
            </a:extLst>
          </p:cNvPr>
          <p:cNvSpPr txBox="1"/>
          <p:nvPr/>
        </p:nvSpPr>
        <p:spPr>
          <a:xfrm>
            <a:off x="831850" y="4981537"/>
            <a:ext cx="4420278" cy="1384995"/>
          </a:xfrm>
          <a:prstGeom prst="rect">
            <a:avLst/>
          </a:prstGeom>
          <a:noFill/>
        </p:spPr>
        <p:txBody>
          <a:bodyPr wrap="square">
            <a:spAutoFit/>
          </a:bodyPr>
          <a:lstStyle/>
          <a:p>
            <a:pPr algn="ctr">
              <a:lnSpc>
                <a:spcPct val="100000"/>
              </a:lnSpc>
              <a:spcBef>
                <a:spcPts val="0"/>
              </a:spcBef>
            </a:pPr>
            <a:r>
              <a:rPr lang="es-ES" sz="2800" b="1" dirty="0">
                <a:solidFill>
                  <a:srgbClr val="00AD9A"/>
                </a:solidFill>
                <a:cs typeface="Calibri Light" panose="020F0302020204030204" pitchFamily="34" charset="0"/>
              </a:rPr>
              <a:t>A nivel nacional, existen 44 Hogares de Refugio Temporal identificados</a:t>
            </a:r>
          </a:p>
        </p:txBody>
      </p:sp>
      <p:sp>
        <p:nvSpPr>
          <p:cNvPr id="9" name="CuadroTexto 8">
            <a:extLst>
              <a:ext uri="{FF2B5EF4-FFF2-40B4-BE49-F238E27FC236}">
                <a16:creationId xmlns:a16="http://schemas.microsoft.com/office/drawing/2014/main" id="{AD23FD98-3D8A-2578-FF11-CB0B015604EB}"/>
              </a:ext>
            </a:extLst>
          </p:cNvPr>
          <p:cNvSpPr txBox="1"/>
          <p:nvPr/>
        </p:nvSpPr>
        <p:spPr>
          <a:xfrm>
            <a:off x="9357541" y="1358714"/>
            <a:ext cx="2587614" cy="3046988"/>
          </a:xfrm>
          <a:prstGeom prst="rect">
            <a:avLst/>
          </a:prstGeom>
          <a:noFill/>
        </p:spPr>
        <p:txBody>
          <a:bodyPr wrap="square">
            <a:spAutoFit/>
          </a:bodyPr>
          <a:lstStyle/>
          <a:p>
            <a:pPr algn="ctr">
              <a:lnSpc>
                <a:spcPct val="100000"/>
              </a:lnSpc>
              <a:spcBef>
                <a:spcPts val="0"/>
              </a:spcBef>
            </a:pPr>
            <a:r>
              <a:rPr lang="es-MX" sz="1600" dirty="0">
                <a:cs typeface="Calibri Light" panose="020F0302020204030204" pitchFamily="34" charset="0"/>
              </a:rPr>
              <a:t>Ley N° 28236 “Ley que crea los Hogares de Refugio Temporal para las víctimas de violencia familiar” y su reglamento aprobado mediante Decreto Supremo N° 007-2005-MIMDES</a:t>
            </a:r>
          </a:p>
          <a:p>
            <a:pPr algn="ctr">
              <a:lnSpc>
                <a:spcPct val="100000"/>
              </a:lnSpc>
              <a:spcBef>
                <a:spcPts val="0"/>
              </a:spcBef>
            </a:pPr>
            <a:r>
              <a:rPr lang="es-ES" sz="1600" dirty="0">
                <a:cs typeface="Calibri Light" panose="020F0302020204030204" pitchFamily="34" charset="0"/>
              </a:rPr>
              <a:t>Directiva General N° 011-2016-MIMP/DGCVG "Normas para el Registro de Hogares de Refugio Temporal"</a:t>
            </a:r>
          </a:p>
        </p:txBody>
      </p:sp>
      <p:pic>
        <p:nvPicPr>
          <p:cNvPr id="10" name="Imagen 9">
            <a:extLst>
              <a:ext uri="{FF2B5EF4-FFF2-40B4-BE49-F238E27FC236}">
                <a16:creationId xmlns:a16="http://schemas.microsoft.com/office/drawing/2014/main" id="{88EA2EDB-2950-1579-8072-6232B0382B66}"/>
              </a:ext>
            </a:extLst>
          </p:cNvPr>
          <p:cNvPicPr>
            <a:picLocks noChangeAspect="1"/>
          </p:cNvPicPr>
          <p:nvPr/>
        </p:nvPicPr>
        <p:blipFill>
          <a:blip r:embed="rId4"/>
          <a:stretch>
            <a:fillRect/>
          </a:stretch>
        </p:blipFill>
        <p:spPr>
          <a:xfrm>
            <a:off x="6178563" y="1803938"/>
            <a:ext cx="2789270" cy="3953783"/>
          </a:xfrm>
          <a:prstGeom prst="rect">
            <a:avLst/>
          </a:prstGeom>
        </p:spPr>
      </p:pic>
      <p:sp>
        <p:nvSpPr>
          <p:cNvPr id="8" name="CuadroTexto 7">
            <a:extLst>
              <a:ext uri="{FF2B5EF4-FFF2-40B4-BE49-F238E27FC236}">
                <a16:creationId xmlns:a16="http://schemas.microsoft.com/office/drawing/2014/main" id="{AD23FD98-3D8A-2578-FF11-CB0B015604EB}"/>
              </a:ext>
            </a:extLst>
          </p:cNvPr>
          <p:cNvSpPr txBox="1"/>
          <p:nvPr/>
        </p:nvSpPr>
        <p:spPr>
          <a:xfrm>
            <a:off x="9311551" y="4796872"/>
            <a:ext cx="2633604" cy="1569660"/>
          </a:xfrm>
          <a:prstGeom prst="rect">
            <a:avLst/>
          </a:prstGeom>
          <a:noFill/>
        </p:spPr>
        <p:txBody>
          <a:bodyPr wrap="square">
            <a:spAutoFit/>
          </a:bodyPr>
          <a:lstStyle/>
          <a:p>
            <a:pPr algn="ctr">
              <a:lnSpc>
                <a:spcPct val="100000"/>
              </a:lnSpc>
              <a:spcBef>
                <a:spcPts val="0"/>
              </a:spcBef>
            </a:pPr>
            <a:r>
              <a:rPr lang="es-MX" sz="1600" dirty="0">
                <a:cs typeface="Calibri Light" panose="020F0302020204030204" pitchFamily="34" charset="0"/>
              </a:rPr>
              <a:t>Ley N° </a:t>
            </a:r>
            <a:r>
              <a:rPr lang="es-MX" sz="1600" dirty="0" smtClean="0">
                <a:cs typeface="Calibri Light" panose="020F0302020204030204" pitchFamily="34" charset="0"/>
              </a:rPr>
              <a:t>31621 </a:t>
            </a:r>
            <a:r>
              <a:rPr lang="es-MX" sz="1600" dirty="0">
                <a:cs typeface="Calibri Light" panose="020F0302020204030204" pitchFamily="34" charset="0"/>
              </a:rPr>
              <a:t>“Ley </a:t>
            </a:r>
            <a:r>
              <a:rPr lang="es-MX" sz="1600" dirty="0" smtClean="0">
                <a:cs typeface="Calibri Light" panose="020F0302020204030204" pitchFamily="34" charset="0"/>
              </a:rPr>
              <a:t>que promueve servicios de protección temporal para víctimas de violencia familiar y sexual</a:t>
            </a:r>
          </a:p>
          <a:p>
            <a:pPr algn="ctr">
              <a:lnSpc>
                <a:spcPct val="100000"/>
              </a:lnSpc>
              <a:spcBef>
                <a:spcPts val="0"/>
              </a:spcBef>
            </a:pPr>
            <a:r>
              <a:rPr lang="es-MX" sz="1600" b="1" dirty="0" smtClean="0">
                <a:cs typeface="Calibri Light" panose="020F0302020204030204" pitchFamily="34" charset="0"/>
              </a:rPr>
              <a:t>15 de noviembre de 2022</a:t>
            </a:r>
            <a:endParaRPr lang="es-ES" sz="1600" b="1" dirty="0">
              <a:cs typeface="Calibri Light" panose="020F0302020204030204" pitchFamily="34" charset="0"/>
            </a:endParaRPr>
          </a:p>
        </p:txBody>
      </p:sp>
    </p:spTree>
    <p:extLst>
      <p:ext uri="{BB962C8B-B14F-4D97-AF65-F5344CB8AC3E}">
        <p14:creationId xmlns:p14="http://schemas.microsoft.com/office/powerpoint/2010/main" val="335013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4F9B5B1-55A8-DC52-DCA3-EBB59342852D}"/>
              </a:ext>
            </a:extLst>
          </p:cNvPr>
          <p:cNvSpPr>
            <a:spLocks noGrp="1"/>
          </p:cNvSpPr>
          <p:nvPr>
            <p:ph type="title"/>
          </p:nvPr>
        </p:nvSpPr>
        <p:spPr>
          <a:xfrm>
            <a:off x="468993" y="825322"/>
            <a:ext cx="6193064" cy="1116124"/>
          </a:xfrm>
        </p:spPr>
        <p:txBody>
          <a:bodyPr>
            <a:normAutofit fontScale="90000"/>
          </a:bodyPr>
          <a:lstStyle/>
          <a:p>
            <a:r>
              <a:rPr lang="es-PE" sz="2800" b="1" dirty="0"/>
              <a:t>El 2020, con la declaración de emergencia sanitaria por el Covid-19...</a:t>
            </a:r>
          </a:p>
        </p:txBody>
      </p:sp>
      <p:sp>
        <p:nvSpPr>
          <p:cNvPr id="4" name="Título 2">
            <a:extLst>
              <a:ext uri="{FF2B5EF4-FFF2-40B4-BE49-F238E27FC236}">
                <a16:creationId xmlns:a16="http://schemas.microsoft.com/office/drawing/2014/main" id="{61D52673-7AAA-A7DD-B66B-346E21DA230F}"/>
              </a:ext>
            </a:extLst>
          </p:cNvPr>
          <p:cNvSpPr txBox="1">
            <a:spLocks/>
          </p:cNvSpPr>
          <p:nvPr/>
        </p:nvSpPr>
        <p:spPr>
          <a:xfrm>
            <a:off x="5048250" y="2106203"/>
            <a:ext cx="6573156" cy="1592950"/>
          </a:xfrm>
          <a:prstGeom prst="rect">
            <a:avLst/>
          </a:prstGeom>
        </p:spPr>
        <p:txBody>
          <a:bodyPr vert="horz" lIns="91440" tIns="45720" rIns="91440" bIns="45720" rtlCol="0" anchor="b">
            <a:normAutofit fontScale="90000" lnSpcReduction="20000"/>
          </a:bodyPr>
          <a:lstStyle>
            <a:lvl1pPr>
              <a:lnSpc>
                <a:spcPct val="90000"/>
              </a:lnSpc>
              <a:spcBef>
                <a:spcPct val="0"/>
              </a:spcBef>
              <a:buNone/>
              <a:defRPr sz="3600" b="1">
                <a:solidFill>
                  <a:srgbClr val="05223C"/>
                </a:solidFill>
                <a:latin typeface="Carot Sans Extra Bold" pitchFamily="2" charset="0"/>
                <a:ea typeface="Carot Sans Extra Bold" pitchFamily="2" charset="0"/>
                <a:cs typeface="+mj-cs"/>
              </a:defRPr>
            </a:lvl1pPr>
          </a:lstStyle>
          <a:p>
            <a:pPr algn="r"/>
            <a:r>
              <a:rPr lang="es-PE" sz="2800" dirty="0">
                <a:solidFill>
                  <a:srgbClr val="00AD9A"/>
                </a:solidFill>
              </a:rPr>
              <a:t>… se garantizó </a:t>
            </a:r>
            <a:r>
              <a:rPr lang="es-MX" sz="2800" dirty="0">
                <a:solidFill>
                  <a:srgbClr val="00AD9A"/>
                </a:solidFill>
              </a:rPr>
              <a:t>la continuidad de la provisión de servicios vinculados a la reducción de la violencia hacia las mujeres catalogándolos como esenciales (Decreto Legislativo 1470)</a:t>
            </a:r>
            <a:endParaRPr lang="es-PE" sz="2800" dirty="0">
              <a:solidFill>
                <a:srgbClr val="00AD9A"/>
              </a:solidFill>
            </a:endParaRPr>
          </a:p>
        </p:txBody>
      </p:sp>
      <p:sp>
        <p:nvSpPr>
          <p:cNvPr id="6" name="CuadroTexto 5">
            <a:extLst>
              <a:ext uri="{FF2B5EF4-FFF2-40B4-BE49-F238E27FC236}">
                <a16:creationId xmlns:a16="http://schemas.microsoft.com/office/drawing/2014/main" id="{EE19B148-CC2A-F43C-51CB-227CBDE997C6}"/>
              </a:ext>
            </a:extLst>
          </p:cNvPr>
          <p:cNvSpPr txBox="1"/>
          <p:nvPr/>
        </p:nvSpPr>
        <p:spPr>
          <a:xfrm>
            <a:off x="585107" y="4227293"/>
            <a:ext cx="10924722" cy="1592949"/>
          </a:xfrm>
          <a:prstGeom prst="rect">
            <a:avLst/>
          </a:prstGeom>
        </p:spPr>
        <p:txBody>
          <a:bodyPr vert="horz" lIns="91440" tIns="45720" rIns="91440" bIns="45720" rtlCol="0" anchor="b">
            <a:normAutofit lnSpcReduction="10000"/>
          </a:bodyPr>
          <a:lstStyle>
            <a:lvl1pPr>
              <a:lnSpc>
                <a:spcPct val="90000"/>
              </a:lnSpc>
              <a:spcBef>
                <a:spcPct val="0"/>
              </a:spcBef>
              <a:buNone/>
              <a:defRPr sz="2800" b="1">
                <a:solidFill>
                  <a:srgbClr val="05223C"/>
                </a:solidFill>
                <a:latin typeface="Carot Sans Extra Bold" pitchFamily="2" charset="0"/>
                <a:ea typeface="Carot Sans Extra Bold" pitchFamily="2" charset="0"/>
                <a:cs typeface="+mj-cs"/>
              </a:defRPr>
            </a:lvl1pPr>
          </a:lstStyle>
          <a:p>
            <a:r>
              <a:rPr lang="es-MX" dirty="0">
                <a:solidFill>
                  <a:srgbClr val="F05151"/>
                </a:solidFill>
              </a:rPr>
              <a:t>A partir del año 2021, se retomó la atención presencial, incrementando la atención de los CEM en 67%, de las visitas a víctimas de violencia en 133% y de los patrocinios por violencia contra las mujeres en un 59%, en relación al 2020.</a:t>
            </a:r>
          </a:p>
        </p:txBody>
      </p:sp>
    </p:spTree>
    <p:extLst>
      <p:ext uri="{BB962C8B-B14F-4D97-AF65-F5344CB8AC3E}">
        <p14:creationId xmlns:p14="http://schemas.microsoft.com/office/powerpoint/2010/main" val="18780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B7AD9-0CDA-205C-9BAB-61F2C8907256}"/>
              </a:ext>
            </a:extLst>
          </p:cNvPr>
          <p:cNvSpPr>
            <a:spLocks noGrp="1"/>
          </p:cNvSpPr>
          <p:nvPr>
            <p:ph type="title"/>
          </p:nvPr>
        </p:nvSpPr>
        <p:spPr/>
        <p:txBody>
          <a:bodyPr/>
          <a:lstStyle/>
          <a:p>
            <a:endParaRPr lang="es-PE"/>
          </a:p>
        </p:txBody>
      </p:sp>
      <p:sp>
        <p:nvSpPr>
          <p:cNvPr id="3" name="CuadroTexto 2">
            <a:extLst>
              <a:ext uri="{FF2B5EF4-FFF2-40B4-BE49-F238E27FC236}">
                <a16:creationId xmlns:a16="http://schemas.microsoft.com/office/drawing/2014/main" id="{A4FC9F8F-0DA3-E5D8-66C5-54384949B39F}"/>
              </a:ext>
            </a:extLst>
          </p:cNvPr>
          <p:cNvSpPr txBox="1"/>
          <p:nvPr/>
        </p:nvSpPr>
        <p:spPr>
          <a:xfrm>
            <a:off x="1731102" y="2876401"/>
            <a:ext cx="8031463" cy="1323439"/>
          </a:xfrm>
          <a:prstGeom prst="rect">
            <a:avLst/>
          </a:prstGeom>
          <a:noFill/>
        </p:spPr>
        <p:txBody>
          <a:bodyPr wrap="square" rtlCol="0">
            <a:spAutoFit/>
          </a:bodyPr>
          <a:lstStyle/>
          <a:p>
            <a:pPr algn="just"/>
            <a:r>
              <a:rPr lang="es-PE" sz="4000" b="1" dirty="0">
                <a:solidFill>
                  <a:schemeClr val="bg1"/>
                </a:solidFill>
                <a:latin typeface="+mj-lt"/>
              </a:rPr>
              <a:t>Desafíos del impacto de la violencia en el Perú</a:t>
            </a:r>
          </a:p>
        </p:txBody>
      </p:sp>
    </p:spTree>
    <p:extLst>
      <p:ext uri="{BB962C8B-B14F-4D97-AF65-F5344CB8AC3E}">
        <p14:creationId xmlns:p14="http://schemas.microsoft.com/office/powerpoint/2010/main" val="410786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BDEE6-B146-4ACA-8809-70CFF2C68552}"/>
              </a:ext>
            </a:extLst>
          </p:cNvPr>
          <p:cNvSpPr>
            <a:spLocks noGrp="1"/>
          </p:cNvSpPr>
          <p:nvPr>
            <p:ph type="title"/>
          </p:nvPr>
        </p:nvSpPr>
        <p:spPr/>
        <p:txBody>
          <a:bodyPr>
            <a:normAutofit/>
          </a:bodyPr>
          <a:lstStyle/>
          <a:p>
            <a:r>
              <a:rPr lang="es-PE" dirty="0"/>
              <a:t>D</a:t>
            </a:r>
          </a:p>
        </p:txBody>
      </p:sp>
      <p:sp>
        <p:nvSpPr>
          <p:cNvPr id="4" name="Rectángulo 3"/>
          <p:cNvSpPr/>
          <p:nvPr/>
        </p:nvSpPr>
        <p:spPr>
          <a:xfrm>
            <a:off x="2056527" y="2925261"/>
            <a:ext cx="8638478" cy="1323439"/>
          </a:xfrm>
          <a:prstGeom prst="rect">
            <a:avLst/>
          </a:prstGeom>
        </p:spPr>
        <p:txBody>
          <a:bodyPr wrap="square">
            <a:spAutoFit/>
          </a:bodyPr>
          <a:lstStyle/>
          <a:p>
            <a:r>
              <a:rPr lang="es-MX" sz="4000" b="1" dirty="0">
                <a:solidFill>
                  <a:schemeClr val="bg1"/>
                </a:solidFill>
                <a:latin typeface="+mj-lt"/>
                <a:ea typeface="Calibri"/>
                <a:cs typeface="Calibri"/>
                <a:sym typeface="Calibri"/>
              </a:rPr>
              <a:t>Avances en la Prevención de la Violencia de Género contra las mujeres</a:t>
            </a:r>
            <a:endParaRPr lang="es-MX" sz="4000" b="1" dirty="0">
              <a:latin typeface="+mj-lt"/>
            </a:endParaRPr>
          </a:p>
        </p:txBody>
      </p:sp>
      <p:sp>
        <p:nvSpPr>
          <p:cNvPr id="3" name="Rectángulo 2">
            <a:extLst>
              <a:ext uri="{FF2B5EF4-FFF2-40B4-BE49-F238E27FC236}">
                <a16:creationId xmlns:a16="http://schemas.microsoft.com/office/drawing/2014/main" id="{C9F33C6A-9D62-4BB2-9A82-C6EDC4D64971}"/>
              </a:ext>
            </a:extLst>
          </p:cNvPr>
          <p:cNvSpPr/>
          <p:nvPr/>
        </p:nvSpPr>
        <p:spPr>
          <a:xfrm>
            <a:off x="5977217" y="3244334"/>
            <a:ext cx="237566" cy="369332"/>
          </a:xfrm>
          <a:prstGeom prst="rect">
            <a:avLst/>
          </a:prstGeom>
        </p:spPr>
        <p:txBody>
          <a:bodyPr wrap="none">
            <a:spAutoFit/>
          </a:bodyPr>
          <a:lstStyle/>
          <a:p>
            <a:r>
              <a:rPr lang="es-PE" dirty="0"/>
              <a:t> </a:t>
            </a:r>
          </a:p>
        </p:txBody>
      </p:sp>
      <p:sp>
        <p:nvSpPr>
          <p:cNvPr id="5" name="Rectángulo 4">
            <a:extLst>
              <a:ext uri="{FF2B5EF4-FFF2-40B4-BE49-F238E27FC236}">
                <a16:creationId xmlns:a16="http://schemas.microsoft.com/office/drawing/2014/main" id="{94BFD465-EBD3-46AB-8A64-2A2EF37ACF8A}"/>
              </a:ext>
            </a:extLst>
          </p:cNvPr>
          <p:cNvSpPr/>
          <p:nvPr/>
        </p:nvSpPr>
        <p:spPr>
          <a:xfrm>
            <a:off x="5977217" y="3244334"/>
            <a:ext cx="237566" cy="369332"/>
          </a:xfrm>
          <a:prstGeom prst="rect">
            <a:avLst/>
          </a:prstGeom>
        </p:spPr>
        <p:txBody>
          <a:bodyPr wrap="none">
            <a:spAutoFit/>
          </a:bodyPr>
          <a:lstStyle/>
          <a:p>
            <a:r>
              <a:rPr lang="es-PE" dirty="0"/>
              <a:t> </a:t>
            </a:r>
          </a:p>
        </p:txBody>
      </p:sp>
    </p:spTree>
    <p:extLst>
      <p:ext uri="{BB962C8B-B14F-4D97-AF65-F5344CB8AC3E}">
        <p14:creationId xmlns:p14="http://schemas.microsoft.com/office/powerpoint/2010/main" val="37791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9" name="Google Shape;339;p17"/>
          <p:cNvSpPr/>
          <p:nvPr/>
        </p:nvSpPr>
        <p:spPr>
          <a:xfrm>
            <a:off x="1232787" y="2854776"/>
            <a:ext cx="4427621" cy="3112695"/>
          </a:xfrm>
          <a:prstGeom prst="roundRect">
            <a:avLst>
              <a:gd name="adj" fmla="val 8815"/>
            </a:avLst>
          </a:prstGeom>
          <a:solidFill>
            <a:srgbClr val="253E7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endParaRPr sz="2000" b="1" i="0" strike="noStrike" cap="none" dirty="0">
              <a:solidFill>
                <a:schemeClr val="lt1"/>
              </a:solidFill>
              <a:latin typeface="Gill Sans"/>
              <a:ea typeface="Gill Sans"/>
              <a:cs typeface="Gill Sans"/>
              <a:sym typeface="Gill Sans"/>
            </a:endParaRPr>
          </a:p>
          <a:p>
            <a:pPr marL="0" marR="0" lvl="0" indent="0" algn="ctr" rtl="0">
              <a:spcBef>
                <a:spcPts val="0"/>
              </a:spcBef>
              <a:spcAft>
                <a:spcPts val="0"/>
              </a:spcAft>
              <a:buClr>
                <a:schemeClr val="lt1"/>
              </a:buClr>
              <a:buSzPts val="2000"/>
              <a:buFont typeface="Gill Sans"/>
              <a:buNone/>
            </a:pPr>
            <a:r>
              <a:rPr lang="es-PE" sz="2000" b="1" i="0" strike="noStrike" cap="none" dirty="0">
                <a:solidFill>
                  <a:schemeClr val="lt1"/>
                </a:solidFill>
                <a:latin typeface="Gill Sans"/>
                <a:ea typeface="Gill Sans"/>
                <a:cs typeface="Gill Sans"/>
                <a:sym typeface="Gill Sans"/>
              </a:rPr>
              <a:t>Objetivo general </a:t>
            </a:r>
            <a:endParaRPr sz="2000" dirty="0">
              <a:solidFill>
                <a:schemeClr val="lt1"/>
              </a:solidFill>
              <a:latin typeface="Gill Sans"/>
              <a:ea typeface="Gill Sans"/>
              <a:cs typeface="Gill Sans"/>
              <a:sym typeface="Gill Sans"/>
            </a:endParaRPr>
          </a:p>
          <a:p>
            <a:pPr marL="0" marR="0" lvl="0" indent="0" algn="ctr" rtl="0">
              <a:spcBef>
                <a:spcPts val="0"/>
              </a:spcBef>
              <a:spcAft>
                <a:spcPts val="0"/>
              </a:spcAft>
              <a:buClr>
                <a:schemeClr val="dk1"/>
              </a:buClr>
              <a:buSzPts val="1600"/>
              <a:buFont typeface="Calibri"/>
              <a:buNone/>
            </a:pPr>
            <a:endParaRPr sz="1600" b="0" i="0" u="none" strike="noStrike" cap="none" dirty="0">
              <a:solidFill>
                <a:schemeClr val="lt1"/>
              </a:solidFill>
              <a:latin typeface="Gill Sans"/>
              <a:ea typeface="Gill Sans"/>
              <a:cs typeface="Gill Sans"/>
              <a:sym typeface="Gill Sans"/>
            </a:endParaRPr>
          </a:p>
          <a:p>
            <a:pPr marL="0" marR="0" lvl="0" indent="0" algn="ctr" rtl="0">
              <a:spcBef>
                <a:spcPts val="0"/>
              </a:spcBef>
              <a:spcAft>
                <a:spcPts val="0"/>
              </a:spcAft>
              <a:buClr>
                <a:schemeClr val="lt1"/>
              </a:buClr>
              <a:buSzPts val="1600"/>
              <a:buFont typeface="Gill Sans"/>
              <a:buNone/>
            </a:pPr>
            <a:r>
              <a:rPr lang="es-PE" sz="1600" b="0" i="0" u="none" strike="noStrike" cap="none" dirty="0">
                <a:solidFill>
                  <a:schemeClr val="lt1"/>
                </a:solidFill>
                <a:latin typeface="Gill Sans"/>
                <a:ea typeface="Gill Sans"/>
                <a:cs typeface="Gill Sans"/>
                <a:sym typeface="Gill Sans"/>
              </a:rPr>
              <a:t>Establecer intervenciones integrales, articuladas y efectivas para prevenir la VGCM en los entornos de socialización y convivencia. Por lo tanto, articula distintas iniciativas públicas (en sus distintos sectores y niveles) y privadas para garantizar que, en el ámbito público o privado, las mujeres puedan ejercer sus derechos libres de violencia.</a:t>
            </a:r>
            <a:endParaRPr dirty="0"/>
          </a:p>
          <a:p>
            <a:pPr marL="0" marR="0" lvl="0" indent="0" algn="ctr" rtl="0">
              <a:spcBef>
                <a:spcPts val="0"/>
              </a:spcBef>
              <a:spcAft>
                <a:spcPts val="0"/>
              </a:spcAft>
              <a:buClr>
                <a:schemeClr val="dk1"/>
              </a:buClr>
              <a:buSzPts val="1600"/>
              <a:buFont typeface="Calibri"/>
              <a:buNone/>
            </a:pPr>
            <a:endParaRPr sz="1600" b="0" i="0" u="none" strike="noStrike" cap="none" dirty="0">
              <a:solidFill>
                <a:schemeClr val="lt1"/>
              </a:solidFill>
              <a:latin typeface="Gill Sans"/>
              <a:ea typeface="Gill Sans"/>
              <a:cs typeface="Gill Sans"/>
              <a:sym typeface="Gill Sans"/>
            </a:endParaRPr>
          </a:p>
        </p:txBody>
      </p:sp>
      <p:sp>
        <p:nvSpPr>
          <p:cNvPr id="340" name="Google Shape;340;p17"/>
          <p:cNvSpPr txBox="1"/>
          <p:nvPr/>
        </p:nvSpPr>
        <p:spPr>
          <a:xfrm>
            <a:off x="811962" y="1070411"/>
            <a:ext cx="9696893" cy="1077178"/>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Clr>
                <a:srgbClr val="05223C"/>
              </a:buClr>
              <a:buSzPts val="2800"/>
              <a:buFont typeface="Gill Sans"/>
              <a:buNone/>
            </a:pPr>
            <a:r>
              <a:rPr lang="es-PE" sz="3200" b="1" dirty="0">
                <a:solidFill>
                  <a:srgbClr val="05223C"/>
                </a:solidFill>
                <a:latin typeface="Calibri Light" panose="020F0302020204030204" pitchFamily="34" charset="0"/>
                <a:ea typeface="Gill Sans"/>
                <a:cs typeface="Calibri Light" panose="020F0302020204030204" pitchFamily="34" charset="0"/>
                <a:sym typeface="Gill Sans"/>
              </a:rPr>
              <a:t>Estrategia Nacional de Prevención de Violencia de Género contra las Mujeres “Mujeres libres de violencia”</a:t>
            </a:r>
            <a:endParaRPr sz="3200" b="1" dirty="0">
              <a:solidFill>
                <a:srgbClr val="05223C"/>
              </a:solidFill>
              <a:latin typeface="Calibri Light" panose="020F0302020204030204" pitchFamily="34" charset="0"/>
              <a:ea typeface="Gill Sans"/>
              <a:cs typeface="Calibri Light" panose="020F0302020204030204" pitchFamily="34" charset="0"/>
              <a:sym typeface="Gill Sans"/>
            </a:endParaRPr>
          </a:p>
        </p:txBody>
      </p:sp>
      <p:pic>
        <p:nvPicPr>
          <p:cNvPr id="8" name="Imagen 7">
            <a:extLst>
              <a:ext uri="{FF2B5EF4-FFF2-40B4-BE49-F238E27FC236}">
                <a16:creationId xmlns:a16="http://schemas.microsoft.com/office/drawing/2014/main" id="{E72F8AC6-7DC2-4404-A340-05106C1B44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359" y="2134003"/>
            <a:ext cx="3906722" cy="204273"/>
          </a:xfrm>
          <a:prstGeom prst="rect">
            <a:avLst/>
          </a:prstGeom>
        </p:spPr>
      </p:pic>
      <p:sp>
        <p:nvSpPr>
          <p:cNvPr id="2" name="CuadroTexto 1">
            <a:extLst>
              <a:ext uri="{FF2B5EF4-FFF2-40B4-BE49-F238E27FC236}">
                <a16:creationId xmlns:a16="http://schemas.microsoft.com/office/drawing/2014/main" id="{9B6D7D44-31A8-C0EE-5A69-86C86B07E887}"/>
              </a:ext>
            </a:extLst>
          </p:cNvPr>
          <p:cNvSpPr txBox="1"/>
          <p:nvPr/>
        </p:nvSpPr>
        <p:spPr>
          <a:xfrm>
            <a:off x="6365425" y="3469138"/>
            <a:ext cx="5426440" cy="1323439"/>
          </a:xfrm>
          <a:prstGeom prst="rect">
            <a:avLst/>
          </a:prstGeom>
          <a:solidFill>
            <a:schemeClr val="accent1">
              <a:lumMod val="20000"/>
              <a:lumOff val="80000"/>
            </a:schemeClr>
          </a:solidFill>
        </p:spPr>
        <p:txBody>
          <a:bodyPr wrap="square" rtlCol="0">
            <a:spAutoFit/>
          </a:bodyPr>
          <a:lstStyle/>
          <a:p>
            <a:pPr algn="ctr"/>
            <a:r>
              <a:rPr lang="es-PE" sz="2000" b="1" dirty="0"/>
              <a:t>Articulación para la implementación de servicios de prevención primaria, secundaria y terciaria, que coadyuvan en el cierre de brechas en la ejecución de las intervenciones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56EF41B-4C0F-2966-7282-567264520266}"/>
              </a:ext>
            </a:extLst>
          </p:cNvPr>
          <p:cNvSpPr>
            <a:spLocks noGrp="1"/>
          </p:cNvSpPr>
          <p:nvPr>
            <p:ph sz="half" idx="2"/>
          </p:nvPr>
        </p:nvSpPr>
        <p:spPr>
          <a:xfrm>
            <a:off x="164193" y="3611575"/>
            <a:ext cx="2883808" cy="2150596"/>
          </a:xfrm>
          <a:ln>
            <a:noFill/>
          </a:ln>
        </p:spPr>
        <p:txBody>
          <a:bodyPr>
            <a:normAutofit/>
          </a:bodyPr>
          <a:lstStyle/>
          <a:p>
            <a:r>
              <a:rPr lang="es-MX" dirty="0">
                <a:solidFill>
                  <a:srgbClr val="000000"/>
                </a:solidFill>
                <a:latin typeface="Calibri" panose="020F0502020204030204" pitchFamily="34" charset="0"/>
              </a:rPr>
              <a:t>D</a:t>
            </a:r>
            <a:r>
              <a:rPr lang="es-MX" b="0" i="0" u="none" strike="noStrike" dirty="0">
                <a:solidFill>
                  <a:srgbClr val="000000"/>
                </a:solidFill>
                <a:effectLst/>
                <a:latin typeface="Calibri" panose="020F0502020204030204" pitchFamily="34" charset="0"/>
              </a:rPr>
              <a:t>urante el 2020 y 2021 se implementó un piloto de inserción laboral, teniendo como base el fomento de la autonomía económica de las mujeres</a:t>
            </a:r>
            <a:endParaRPr lang="es-PE" sz="2400" dirty="0"/>
          </a:p>
        </p:txBody>
      </p:sp>
      <p:sp>
        <p:nvSpPr>
          <p:cNvPr id="3" name="Título 2">
            <a:extLst>
              <a:ext uri="{FF2B5EF4-FFF2-40B4-BE49-F238E27FC236}">
                <a16:creationId xmlns:a16="http://schemas.microsoft.com/office/drawing/2014/main" id="{41C144DB-56D6-375A-4A8A-22DF420E739F}"/>
              </a:ext>
            </a:extLst>
          </p:cNvPr>
          <p:cNvSpPr>
            <a:spLocks noGrp="1"/>
          </p:cNvSpPr>
          <p:nvPr>
            <p:ph type="title"/>
          </p:nvPr>
        </p:nvSpPr>
        <p:spPr>
          <a:xfrm>
            <a:off x="278291" y="2298541"/>
            <a:ext cx="6862738" cy="832303"/>
          </a:xfrm>
        </p:spPr>
        <p:txBody>
          <a:bodyPr vert="horz" lIns="91440" tIns="45720" rIns="91440" bIns="45720" rtlCol="0" anchor="b">
            <a:noAutofit/>
          </a:bodyPr>
          <a:lstStyle/>
          <a:p>
            <a:pPr algn="just"/>
            <a:r>
              <a:rPr lang="es-MX" sz="2000" b="1" dirty="0">
                <a:latin typeface="+mj-lt"/>
              </a:rPr>
              <a:t>Piloto de inserción laboral de mujeres sobrevivientes de violencia “Siembra Igualdad”</a:t>
            </a:r>
            <a:endParaRPr lang="es-PE" sz="2000" b="1" dirty="0">
              <a:latin typeface="+mj-lt"/>
            </a:endParaRPr>
          </a:p>
        </p:txBody>
      </p:sp>
      <p:pic>
        <p:nvPicPr>
          <p:cNvPr id="4" name="Imagen 3">
            <a:extLst>
              <a:ext uri="{FF2B5EF4-FFF2-40B4-BE49-F238E27FC236}">
                <a16:creationId xmlns:a16="http://schemas.microsoft.com/office/drawing/2014/main" id="{A8017BF2-5C36-D613-2261-7916B2EDA0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4193" y="1695774"/>
            <a:ext cx="3906722" cy="204273"/>
          </a:xfrm>
          <a:prstGeom prst="rect">
            <a:avLst/>
          </a:prstGeom>
        </p:spPr>
      </p:pic>
      <p:sp>
        <p:nvSpPr>
          <p:cNvPr id="6" name="CuadroTexto 5">
            <a:extLst>
              <a:ext uri="{FF2B5EF4-FFF2-40B4-BE49-F238E27FC236}">
                <a16:creationId xmlns:a16="http://schemas.microsoft.com/office/drawing/2014/main" id="{D1671FE7-674C-F32F-0533-E91516838581}"/>
              </a:ext>
            </a:extLst>
          </p:cNvPr>
          <p:cNvSpPr txBox="1"/>
          <p:nvPr/>
        </p:nvSpPr>
        <p:spPr>
          <a:xfrm>
            <a:off x="3743984" y="5090981"/>
            <a:ext cx="3708233" cy="1068023"/>
          </a:xfrm>
          <a:prstGeom prst="rect">
            <a:avLst/>
          </a:prstGeom>
        </p:spPr>
        <p:txBody>
          <a:bodyPr vert="horz" lIns="91440" tIns="45720" rIns="91440" bIns="45720" rtlCol="0">
            <a:normAutofit fontScale="92500" lnSpcReduction="10000"/>
          </a:bodyPr>
          <a:lstStyle>
            <a:lvl1pPr marL="228600" indent="-228600">
              <a:lnSpc>
                <a:spcPct val="90000"/>
              </a:lnSpc>
              <a:spcBef>
                <a:spcPts val="1000"/>
              </a:spcBef>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a:solidFill>
                  <a:schemeClr val="tx1">
                    <a:lumMod val="95000"/>
                    <a:lumOff val="5000"/>
                  </a:schemeClr>
                </a:solidFill>
                <a:latin typeface="+mj-lt"/>
              </a:defRPr>
            </a:lvl2pPr>
            <a:lvl3pPr marL="1143000" indent="-228600">
              <a:lnSpc>
                <a:spcPct val="90000"/>
              </a:lnSpc>
              <a:spcBef>
                <a:spcPts val="500"/>
              </a:spcBef>
              <a:buFont typeface="Arial" panose="020B0604020202020204" pitchFamily="34" charset="0"/>
              <a:buChar char="•"/>
              <a:defRPr sz="1600">
                <a:solidFill>
                  <a:schemeClr val="tx1">
                    <a:lumMod val="95000"/>
                    <a:lumOff val="5000"/>
                  </a:schemeClr>
                </a:solidFill>
                <a:latin typeface="+mj-lt"/>
              </a:defRPr>
            </a:lvl3pPr>
            <a:lvl4pPr marL="1600200" indent="-228600">
              <a:lnSpc>
                <a:spcPct val="90000"/>
              </a:lnSpc>
              <a:spcBef>
                <a:spcPts val="500"/>
              </a:spcBef>
              <a:buFont typeface="Arial" panose="020B0604020202020204" pitchFamily="34" charset="0"/>
              <a:buChar char="•"/>
              <a:defRPr sz="1400">
                <a:solidFill>
                  <a:schemeClr val="tx1">
                    <a:lumMod val="95000"/>
                    <a:lumOff val="5000"/>
                  </a:schemeClr>
                </a:solidFill>
                <a:latin typeface="+mj-lt"/>
              </a:defRPr>
            </a:lvl4pPr>
            <a:lvl5pPr marL="2057400" indent="-228600">
              <a:lnSpc>
                <a:spcPct val="90000"/>
              </a:lnSpc>
              <a:spcBef>
                <a:spcPts val="500"/>
              </a:spcBef>
              <a:buFont typeface="Arial" panose="020B0604020202020204" pitchFamily="34" charset="0"/>
              <a:buChar char="•"/>
              <a:defRPr sz="1400">
                <a:solidFill>
                  <a:schemeClr val="tx1">
                    <a:lumMod val="95000"/>
                    <a:lumOff val="5000"/>
                  </a:schemeClr>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s-MX" sz="2000" dirty="0"/>
              <a:t>Y el MIMP brindó capacitaciones de pre y post inserción laboral así como el acompañamiento psicológico</a:t>
            </a:r>
            <a:endParaRPr lang="es-PE" sz="2000" dirty="0"/>
          </a:p>
        </p:txBody>
      </p:sp>
      <p:sp>
        <p:nvSpPr>
          <p:cNvPr id="8" name="CuadroTexto 7">
            <a:extLst>
              <a:ext uri="{FF2B5EF4-FFF2-40B4-BE49-F238E27FC236}">
                <a16:creationId xmlns:a16="http://schemas.microsoft.com/office/drawing/2014/main" id="{EF84F38E-EEA0-C3B4-1782-C9690F73AE6A}"/>
              </a:ext>
            </a:extLst>
          </p:cNvPr>
          <p:cNvSpPr txBox="1"/>
          <p:nvPr/>
        </p:nvSpPr>
        <p:spPr>
          <a:xfrm>
            <a:off x="3764887" y="3529339"/>
            <a:ext cx="3666428" cy="1298113"/>
          </a:xfrm>
          <a:prstGeom prst="rect">
            <a:avLst/>
          </a:prstGeom>
        </p:spPr>
        <p:txBody>
          <a:bodyPr vert="horz" lIns="91440" tIns="45720" rIns="91440" bIns="45720" rtlCol="0">
            <a:normAutofit/>
          </a:bodyPr>
          <a:lstStyle>
            <a:defPPr>
              <a:defRPr lang="es-PE"/>
            </a:defPPr>
            <a:lvl1pPr marL="228600" indent="-228600" algn="just">
              <a:lnSpc>
                <a:spcPct val="90000"/>
              </a:lnSpc>
              <a:spcBef>
                <a:spcPts val="1000"/>
              </a:spcBef>
              <a:buFont typeface="Arial" panose="020B0604020202020204" pitchFamily="34" charset="0"/>
              <a:buChar char="•"/>
              <a:defRPr sz="2400">
                <a:solidFill>
                  <a:srgbClr val="000000"/>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a:solidFill>
                  <a:schemeClr val="tx1">
                    <a:lumMod val="95000"/>
                    <a:lumOff val="5000"/>
                  </a:schemeClr>
                </a:solidFill>
                <a:latin typeface="+mj-lt"/>
              </a:defRPr>
            </a:lvl2pPr>
            <a:lvl3pPr marL="1143000" indent="-228600">
              <a:lnSpc>
                <a:spcPct val="90000"/>
              </a:lnSpc>
              <a:spcBef>
                <a:spcPts val="500"/>
              </a:spcBef>
              <a:buFont typeface="Arial" panose="020B0604020202020204" pitchFamily="34" charset="0"/>
              <a:buChar char="•"/>
              <a:defRPr sz="1600">
                <a:solidFill>
                  <a:schemeClr val="tx1">
                    <a:lumMod val="95000"/>
                    <a:lumOff val="5000"/>
                  </a:schemeClr>
                </a:solidFill>
                <a:latin typeface="+mj-lt"/>
              </a:defRPr>
            </a:lvl3pPr>
            <a:lvl4pPr marL="1600200" indent="-228600">
              <a:lnSpc>
                <a:spcPct val="90000"/>
              </a:lnSpc>
              <a:spcBef>
                <a:spcPts val="500"/>
              </a:spcBef>
              <a:buFont typeface="Arial" panose="020B0604020202020204" pitchFamily="34" charset="0"/>
              <a:buChar char="•"/>
              <a:defRPr sz="1400">
                <a:solidFill>
                  <a:schemeClr val="tx1">
                    <a:lumMod val="95000"/>
                    <a:lumOff val="5000"/>
                  </a:schemeClr>
                </a:solidFill>
                <a:latin typeface="+mj-lt"/>
              </a:defRPr>
            </a:lvl4pPr>
            <a:lvl5pPr marL="2057400" indent="-228600">
              <a:lnSpc>
                <a:spcPct val="90000"/>
              </a:lnSpc>
              <a:spcBef>
                <a:spcPts val="500"/>
              </a:spcBef>
              <a:buFont typeface="Arial" panose="020B0604020202020204" pitchFamily="34" charset="0"/>
              <a:buChar char="•"/>
              <a:defRPr sz="1400">
                <a:solidFill>
                  <a:schemeClr val="tx1">
                    <a:lumMod val="95000"/>
                    <a:lumOff val="5000"/>
                  </a:schemeClr>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sz="2000" dirty="0"/>
              <a:t>Aliados al sector privado a través empresas que brindaron las oportunidades laborales a las mujeres.</a:t>
            </a:r>
            <a:endParaRPr lang="es-PE" sz="2000" dirty="0"/>
          </a:p>
        </p:txBody>
      </p:sp>
      <p:cxnSp>
        <p:nvCxnSpPr>
          <p:cNvPr id="10" name="Conector recto de flecha 9">
            <a:extLst>
              <a:ext uri="{FF2B5EF4-FFF2-40B4-BE49-F238E27FC236}">
                <a16:creationId xmlns:a16="http://schemas.microsoft.com/office/drawing/2014/main" id="{215E13C7-4B9B-3E51-F163-2295C9601449}"/>
              </a:ext>
            </a:extLst>
          </p:cNvPr>
          <p:cNvCxnSpPr>
            <a:cxnSpLocks/>
            <a:stCxn id="2" idx="3"/>
            <a:endCxn id="8" idx="1"/>
          </p:cNvCxnSpPr>
          <p:nvPr/>
        </p:nvCxnSpPr>
        <p:spPr>
          <a:xfrm flipV="1">
            <a:off x="3048001" y="4178396"/>
            <a:ext cx="716886" cy="508477"/>
          </a:xfrm>
          <a:prstGeom prst="straightConnector1">
            <a:avLst/>
          </a:prstGeom>
          <a:ln w="38100">
            <a:solidFill>
              <a:srgbClr val="00AD9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4E46683D-38C0-2BA3-C989-773628344D53}"/>
              </a:ext>
            </a:extLst>
          </p:cNvPr>
          <p:cNvCxnSpPr>
            <a:cxnSpLocks/>
            <a:stCxn id="2" idx="3"/>
            <a:endCxn id="6" idx="1"/>
          </p:cNvCxnSpPr>
          <p:nvPr/>
        </p:nvCxnSpPr>
        <p:spPr>
          <a:xfrm>
            <a:off x="3048001" y="4686873"/>
            <a:ext cx="695983" cy="938120"/>
          </a:xfrm>
          <a:prstGeom prst="straightConnector1">
            <a:avLst/>
          </a:prstGeom>
          <a:ln w="38100">
            <a:solidFill>
              <a:srgbClr val="00AD9A"/>
            </a:solidFill>
            <a:tailEnd type="triangle"/>
          </a:ln>
        </p:spPr>
        <p:style>
          <a:lnRef idx="1">
            <a:schemeClr val="accent1"/>
          </a:lnRef>
          <a:fillRef idx="0">
            <a:schemeClr val="accent1"/>
          </a:fillRef>
          <a:effectRef idx="0">
            <a:schemeClr val="accent1"/>
          </a:effectRef>
          <a:fontRef idx="minor">
            <a:schemeClr val="tx1"/>
          </a:fontRef>
        </p:style>
      </p:cxnSp>
      <p:sp>
        <p:nvSpPr>
          <p:cNvPr id="19" name="Título 2">
            <a:extLst>
              <a:ext uri="{FF2B5EF4-FFF2-40B4-BE49-F238E27FC236}">
                <a16:creationId xmlns:a16="http://schemas.microsoft.com/office/drawing/2014/main" id="{6E675A2E-5BB2-1FC1-D0F1-46D135ADBB2D}"/>
              </a:ext>
            </a:extLst>
          </p:cNvPr>
          <p:cNvSpPr txBox="1">
            <a:spLocks/>
          </p:cNvSpPr>
          <p:nvPr/>
        </p:nvSpPr>
        <p:spPr>
          <a:xfrm>
            <a:off x="278291" y="934717"/>
            <a:ext cx="10084910" cy="8323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5223C"/>
                </a:solidFill>
                <a:latin typeface="Carot Sans Extra Bold" pitchFamily="2" charset="0"/>
                <a:ea typeface="Carot Sans Extra Bold" pitchFamily="2" charset="0"/>
                <a:cs typeface="+mj-cs"/>
              </a:defRPr>
            </a:lvl1pPr>
          </a:lstStyle>
          <a:p>
            <a:pPr algn="just"/>
            <a:r>
              <a:rPr lang="es-MX" sz="3200" b="1" dirty="0">
                <a:latin typeface="+mj-lt"/>
              </a:rPr>
              <a:t>Promoción de la autonomía económica en las mujeres para la prevención de la violencia de género</a:t>
            </a:r>
            <a:endParaRPr lang="es-PE" sz="3200" b="1" dirty="0">
              <a:latin typeface="+mj-lt"/>
            </a:endParaRPr>
          </a:p>
        </p:txBody>
      </p:sp>
      <p:cxnSp>
        <p:nvCxnSpPr>
          <p:cNvPr id="24" name="Conector recto 23">
            <a:extLst>
              <a:ext uri="{FF2B5EF4-FFF2-40B4-BE49-F238E27FC236}">
                <a16:creationId xmlns:a16="http://schemas.microsoft.com/office/drawing/2014/main" id="{82941C0C-2F1C-6D5F-833A-E0FED58F1DAF}"/>
              </a:ext>
            </a:extLst>
          </p:cNvPr>
          <p:cNvCxnSpPr/>
          <p:nvPr/>
        </p:nvCxnSpPr>
        <p:spPr>
          <a:xfrm>
            <a:off x="7939314" y="2148114"/>
            <a:ext cx="0" cy="4709886"/>
          </a:xfrm>
          <a:prstGeom prst="line">
            <a:avLst/>
          </a:prstGeom>
          <a:ln w="38100">
            <a:solidFill>
              <a:srgbClr val="00AD9A"/>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A27C0297-8E95-7317-EBF5-1453BBF70E44}"/>
              </a:ext>
            </a:extLst>
          </p:cNvPr>
          <p:cNvSpPr txBox="1"/>
          <p:nvPr/>
        </p:nvSpPr>
        <p:spPr>
          <a:xfrm>
            <a:off x="8447313" y="2208713"/>
            <a:ext cx="3466395" cy="1754326"/>
          </a:xfrm>
          <a:prstGeom prst="rect">
            <a:avLst/>
          </a:prstGeom>
          <a:noFill/>
          <a:ln w="19050">
            <a:solidFill>
              <a:srgbClr val="00AD9A"/>
            </a:solidFill>
            <a:prstDash val="sysDot"/>
          </a:ln>
        </p:spPr>
        <p:txBody>
          <a:bodyPr wrap="square">
            <a:spAutoFit/>
          </a:bodyPr>
          <a:lstStyle/>
          <a:p>
            <a:pPr algn="just"/>
            <a:r>
              <a:rPr lang="es-ES_tradnl" sz="1800" dirty="0">
                <a:effectLst/>
                <a:latin typeface="Calibri" panose="020F0502020204030204" pitchFamily="34" charset="0"/>
                <a:ea typeface="Courier New" panose="02070309020205020404" pitchFamily="49" charset="0"/>
              </a:rPr>
              <a:t>Ley N° 31153, Ley que promueve la inserción laboral de las mujeres víctimas de toda forma de violencia en los Programas que ejecutan las entidades de la administración pública</a:t>
            </a:r>
            <a:endParaRPr lang="es-PE" dirty="0"/>
          </a:p>
        </p:txBody>
      </p:sp>
      <p:sp>
        <p:nvSpPr>
          <p:cNvPr id="28" name="CuadroTexto 27">
            <a:extLst>
              <a:ext uri="{FF2B5EF4-FFF2-40B4-BE49-F238E27FC236}">
                <a16:creationId xmlns:a16="http://schemas.microsoft.com/office/drawing/2014/main" id="{978E91A7-821D-2E60-4825-331E75F857D1}"/>
              </a:ext>
            </a:extLst>
          </p:cNvPr>
          <p:cNvSpPr txBox="1"/>
          <p:nvPr/>
        </p:nvSpPr>
        <p:spPr>
          <a:xfrm>
            <a:off x="8561411" y="4686873"/>
            <a:ext cx="3466396" cy="1754326"/>
          </a:xfrm>
          <a:prstGeom prst="rect">
            <a:avLst/>
          </a:prstGeom>
          <a:noFill/>
          <a:ln w="19050">
            <a:solidFill>
              <a:srgbClr val="00AD9A"/>
            </a:solidFill>
            <a:prstDash val="sysDot"/>
          </a:ln>
        </p:spPr>
        <p:txBody>
          <a:bodyPr wrap="square">
            <a:spAutoFit/>
          </a:bodyPr>
          <a:lstStyle>
            <a:defPPr>
              <a:defRPr lang="es-PE"/>
            </a:defPPr>
            <a:lvl1pPr algn="just">
              <a:defRPr>
                <a:effectLst/>
                <a:latin typeface="Calibri" panose="020F0502020204030204" pitchFamily="34" charset="0"/>
                <a:ea typeface="Courier New" panose="02070309020205020404" pitchFamily="49" charset="0"/>
              </a:defRPr>
            </a:lvl1pPr>
          </a:lstStyle>
          <a:p>
            <a:r>
              <a:rPr lang="es-ES_tradnl" dirty="0"/>
              <a:t>Ley N° 31613, Ley que promueve el acceso a la vivienda para las mujeres víctimas de violencia e incorpora a otras instituciones para asignar bienes inmuebles a los Hogares de Refugio Temporal </a:t>
            </a:r>
            <a:endParaRPr lang="es-PE" dirty="0"/>
          </a:p>
        </p:txBody>
      </p:sp>
    </p:spTree>
    <p:extLst>
      <p:ext uri="{BB962C8B-B14F-4D97-AF65-F5344CB8AC3E}">
        <p14:creationId xmlns:p14="http://schemas.microsoft.com/office/powerpoint/2010/main" val="26645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BDEE6-B146-4ACA-8809-70CFF2C68552}"/>
              </a:ext>
            </a:extLst>
          </p:cNvPr>
          <p:cNvSpPr>
            <a:spLocks noGrp="1"/>
          </p:cNvSpPr>
          <p:nvPr>
            <p:ph type="title"/>
          </p:nvPr>
        </p:nvSpPr>
        <p:spPr/>
        <p:txBody>
          <a:bodyPr>
            <a:normAutofit/>
          </a:bodyPr>
          <a:lstStyle/>
          <a:p>
            <a:r>
              <a:rPr lang="es-PE" dirty="0"/>
              <a:t>E</a:t>
            </a:r>
          </a:p>
        </p:txBody>
      </p:sp>
      <p:sp>
        <p:nvSpPr>
          <p:cNvPr id="4" name="Rectángulo 3"/>
          <p:cNvSpPr/>
          <p:nvPr/>
        </p:nvSpPr>
        <p:spPr>
          <a:xfrm>
            <a:off x="1895544" y="3229743"/>
            <a:ext cx="8638478" cy="707886"/>
          </a:xfrm>
          <a:prstGeom prst="rect">
            <a:avLst/>
          </a:prstGeom>
        </p:spPr>
        <p:txBody>
          <a:bodyPr wrap="square">
            <a:spAutoFit/>
          </a:bodyPr>
          <a:lstStyle/>
          <a:p>
            <a:r>
              <a:rPr lang="es-MX" sz="4000" b="1" dirty="0">
                <a:solidFill>
                  <a:schemeClr val="bg1"/>
                </a:solidFill>
                <a:latin typeface="+mj-lt"/>
                <a:ea typeface="Calibri"/>
                <a:cs typeface="Calibri"/>
                <a:sym typeface="Calibri"/>
              </a:rPr>
              <a:t>Plan de Acción “Por un País sin Violencia”</a:t>
            </a:r>
          </a:p>
        </p:txBody>
      </p:sp>
      <p:sp>
        <p:nvSpPr>
          <p:cNvPr id="3" name="Rectángulo 2">
            <a:extLst>
              <a:ext uri="{FF2B5EF4-FFF2-40B4-BE49-F238E27FC236}">
                <a16:creationId xmlns:a16="http://schemas.microsoft.com/office/drawing/2014/main" id="{C9F33C6A-9D62-4BB2-9A82-C6EDC4D64971}"/>
              </a:ext>
            </a:extLst>
          </p:cNvPr>
          <p:cNvSpPr/>
          <p:nvPr/>
        </p:nvSpPr>
        <p:spPr>
          <a:xfrm>
            <a:off x="5977217" y="3244334"/>
            <a:ext cx="237566" cy="369332"/>
          </a:xfrm>
          <a:prstGeom prst="rect">
            <a:avLst/>
          </a:prstGeom>
        </p:spPr>
        <p:txBody>
          <a:bodyPr wrap="none">
            <a:spAutoFit/>
          </a:bodyPr>
          <a:lstStyle/>
          <a:p>
            <a:r>
              <a:rPr lang="es-PE" dirty="0"/>
              <a:t> </a:t>
            </a:r>
          </a:p>
        </p:txBody>
      </p:sp>
      <p:sp>
        <p:nvSpPr>
          <p:cNvPr id="5" name="Rectángulo 4">
            <a:extLst>
              <a:ext uri="{FF2B5EF4-FFF2-40B4-BE49-F238E27FC236}">
                <a16:creationId xmlns:a16="http://schemas.microsoft.com/office/drawing/2014/main" id="{94BFD465-EBD3-46AB-8A64-2A2EF37ACF8A}"/>
              </a:ext>
            </a:extLst>
          </p:cNvPr>
          <p:cNvSpPr/>
          <p:nvPr/>
        </p:nvSpPr>
        <p:spPr>
          <a:xfrm>
            <a:off x="5977217" y="3244334"/>
            <a:ext cx="237566" cy="369332"/>
          </a:xfrm>
          <a:prstGeom prst="rect">
            <a:avLst/>
          </a:prstGeom>
        </p:spPr>
        <p:txBody>
          <a:bodyPr wrap="none">
            <a:spAutoFit/>
          </a:bodyPr>
          <a:lstStyle/>
          <a:p>
            <a:r>
              <a:rPr lang="es-PE" dirty="0"/>
              <a:t> </a:t>
            </a:r>
          </a:p>
        </p:txBody>
      </p:sp>
    </p:spTree>
    <p:extLst>
      <p:ext uri="{BB962C8B-B14F-4D97-AF65-F5344CB8AC3E}">
        <p14:creationId xmlns:p14="http://schemas.microsoft.com/office/powerpoint/2010/main" val="273306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40" name="Google Shape;340;p17"/>
          <p:cNvSpPr txBox="1"/>
          <p:nvPr/>
        </p:nvSpPr>
        <p:spPr>
          <a:xfrm>
            <a:off x="811962" y="1316632"/>
            <a:ext cx="9696893" cy="584735"/>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Clr>
                <a:srgbClr val="05223C"/>
              </a:buClr>
              <a:buSzPts val="2800"/>
              <a:buFont typeface="Gill Sans"/>
              <a:buNone/>
            </a:pPr>
            <a:r>
              <a:rPr lang="es-PE" sz="3200" b="1" dirty="0">
                <a:solidFill>
                  <a:srgbClr val="05223C"/>
                </a:solidFill>
                <a:latin typeface="Calibri Light" panose="020F0302020204030204" pitchFamily="34" charset="0"/>
                <a:ea typeface="Gill Sans"/>
                <a:cs typeface="Calibri Light" panose="020F0302020204030204" pitchFamily="34" charset="0"/>
                <a:sym typeface="Gill Sans"/>
              </a:rPr>
              <a:t>Plan de Acción “Por un País sin violencia”</a:t>
            </a:r>
            <a:endParaRPr sz="3200" b="1" dirty="0">
              <a:solidFill>
                <a:srgbClr val="05223C"/>
              </a:solidFill>
              <a:latin typeface="Calibri Light" panose="020F0302020204030204" pitchFamily="34" charset="0"/>
              <a:ea typeface="Gill Sans"/>
              <a:cs typeface="Calibri Light" panose="020F0302020204030204" pitchFamily="34" charset="0"/>
              <a:sym typeface="Gill Sans"/>
            </a:endParaRPr>
          </a:p>
        </p:txBody>
      </p:sp>
      <p:pic>
        <p:nvPicPr>
          <p:cNvPr id="8" name="Imagen 7">
            <a:extLst>
              <a:ext uri="{FF2B5EF4-FFF2-40B4-BE49-F238E27FC236}">
                <a16:creationId xmlns:a16="http://schemas.microsoft.com/office/drawing/2014/main" id="{E72F8AC6-7DC2-4404-A340-05106C1B44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359" y="2134003"/>
            <a:ext cx="3906722" cy="204273"/>
          </a:xfrm>
          <a:prstGeom prst="rect">
            <a:avLst/>
          </a:prstGeom>
        </p:spPr>
      </p:pic>
      <p:pic>
        <p:nvPicPr>
          <p:cNvPr id="2" name="Imagen 3">
            <a:extLst>
              <a:ext uri="{FF2B5EF4-FFF2-40B4-BE49-F238E27FC236}">
                <a16:creationId xmlns:a16="http://schemas.microsoft.com/office/drawing/2014/main" id="{AA27DFF0-6BEB-081F-DFB0-FA8121777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 y="3805569"/>
            <a:ext cx="10810557" cy="34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3">
            <a:extLst>
              <a:ext uri="{FF2B5EF4-FFF2-40B4-BE49-F238E27FC236}">
                <a16:creationId xmlns:a16="http://schemas.microsoft.com/office/drawing/2014/main" id="{B8BC76BD-F4CA-726E-6C55-B71A5FF17B5F}"/>
              </a:ext>
            </a:extLst>
          </p:cNvPr>
          <p:cNvGrpSpPr>
            <a:grpSpLocks/>
          </p:cNvGrpSpPr>
          <p:nvPr/>
        </p:nvGrpSpPr>
        <p:grpSpPr bwMode="auto">
          <a:xfrm>
            <a:off x="1259506" y="2804161"/>
            <a:ext cx="9672989" cy="1192096"/>
            <a:chOff x="2857128" y="1269560"/>
            <a:chExt cx="6449976" cy="1233877"/>
          </a:xfrm>
        </p:grpSpPr>
        <p:sp>
          <p:nvSpPr>
            <p:cNvPr id="4" name="Subtítulo 2">
              <a:extLst>
                <a:ext uri="{FF2B5EF4-FFF2-40B4-BE49-F238E27FC236}">
                  <a16:creationId xmlns:a16="http://schemas.microsoft.com/office/drawing/2014/main" id="{4B2368C6-3211-C1CA-DA05-329D2D9300D4}"/>
                </a:ext>
              </a:extLst>
            </p:cNvPr>
            <p:cNvSpPr txBox="1">
              <a:spLocks noChangeArrowheads="1"/>
            </p:cNvSpPr>
            <p:nvPr/>
          </p:nvSpPr>
          <p:spPr bwMode="auto">
            <a:xfrm>
              <a:off x="4612437" y="1355610"/>
              <a:ext cx="4694667" cy="1147827"/>
            </a:xfrm>
            <a:prstGeom prst="rect">
              <a:avLst/>
            </a:prstGeom>
            <a:noFill/>
            <a:ln>
              <a:noFill/>
            </a:ln>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rgbClr val="636363"/>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s-MX" altLang="es-ES" dirty="0">
                  <a:solidFill>
                    <a:schemeClr val="bg2">
                      <a:lumMod val="25000"/>
                    </a:schemeClr>
                  </a:solidFill>
                  <a:ea typeface="Calibri" panose="020F0502020204030204" pitchFamily="34" charset="0"/>
                  <a:cs typeface="Arial" panose="020B0604020202020204" pitchFamily="34" charset="0"/>
                </a:rPr>
                <a:t>medidas prioritarias para la prevención y atención de la violencia contra las mujeres e integrantes del grupo familiar</a:t>
              </a:r>
            </a:p>
          </p:txBody>
        </p:sp>
        <p:sp>
          <p:nvSpPr>
            <p:cNvPr id="5" name="CuadroTexto 17">
              <a:extLst>
                <a:ext uri="{FF2B5EF4-FFF2-40B4-BE49-F238E27FC236}">
                  <a16:creationId xmlns:a16="http://schemas.microsoft.com/office/drawing/2014/main" id="{CA645D1B-7B41-F1B8-2DF5-4D7BC5CCDE1C}"/>
                </a:ext>
              </a:extLst>
            </p:cNvPr>
            <p:cNvSpPr txBox="1">
              <a:spLocks noChangeArrowheads="1"/>
            </p:cNvSpPr>
            <p:nvPr/>
          </p:nvSpPr>
          <p:spPr bwMode="auto">
            <a:xfrm>
              <a:off x="2857128" y="1269560"/>
              <a:ext cx="2335989" cy="8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PE" sz="8000" b="1" dirty="0">
                  <a:solidFill>
                    <a:srgbClr val="EB1E23"/>
                  </a:solidFill>
                  <a:latin typeface="Arial Black" panose="020B0A04020102020204" pitchFamily="34" charset="0"/>
                  <a:cs typeface="Arial" panose="020B0604020202020204" pitchFamily="34" charset="0"/>
                </a:rPr>
                <a:t>  10</a:t>
              </a:r>
              <a:endParaRPr lang="es-PE" altLang="es-PE" sz="8000" b="1" dirty="0">
                <a:solidFill>
                  <a:srgbClr val="EB1E23"/>
                </a:solidFill>
                <a:latin typeface="Arial Black" panose="020B0A04020102020204" pitchFamily="34" charset="0"/>
                <a:cs typeface="Arial" panose="020B0604020202020204" pitchFamily="34" charset="0"/>
              </a:endParaRPr>
            </a:p>
          </p:txBody>
        </p:sp>
      </p:grpSp>
    </p:spTree>
    <p:extLst>
      <p:ext uri="{BB962C8B-B14F-4D97-AF65-F5344CB8AC3E}">
        <p14:creationId xmlns:p14="http://schemas.microsoft.com/office/powerpoint/2010/main" val="369145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2DFDF131-DC9E-6511-80DE-1B7E80A47F60}"/>
              </a:ext>
            </a:extLst>
          </p:cNvPr>
          <p:cNvGrpSpPr>
            <a:grpSpLocks/>
          </p:cNvGrpSpPr>
          <p:nvPr/>
        </p:nvGrpSpPr>
        <p:grpSpPr bwMode="auto">
          <a:xfrm>
            <a:off x="5419576" y="1281905"/>
            <a:ext cx="2341049" cy="3705801"/>
            <a:chOff x="5000343" y="622287"/>
            <a:chExt cx="2100750" cy="3487224"/>
          </a:xfrm>
        </p:grpSpPr>
        <p:pic>
          <p:nvPicPr>
            <p:cNvPr id="6" name="Imagen 22" descr="Imagen que contiene Interfaz de usuario gráfica&#10;&#10;Descripción generada automáticamente">
              <a:extLst>
                <a:ext uri="{FF2B5EF4-FFF2-40B4-BE49-F238E27FC236}">
                  <a16:creationId xmlns:a16="http://schemas.microsoft.com/office/drawing/2014/main" id="{E1719472-02C8-FCAD-BF70-8EFA96150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057" t="17841" r="40057" b="39439"/>
            <a:stretch>
              <a:fillRect/>
            </a:stretch>
          </p:blipFill>
          <p:spPr bwMode="auto">
            <a:xfrm>
              <a:off x="5000343" y="1561796"/>
              <a:ext cx="2100750" cy="25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1A985AAF-0DC1-DDEF-5028-20CBB9448478}"/>
                </a:ext>
              </a:extLst>
            </p:cNvPr>
            <p:cNvSpPr txBox="1"/>
            <p:nvPr/>
          </p:nvSpPr>
          <p:spPr>
            <a:xfrm>
              <a:off x="5216130" y="1033319"/>
              <a:ext cx="1560948" cy="781983"/>
            </a:xfrm>
            <a:prstGeom prst="rect">
              <a:avLst/>
            </a:prstGeom>
            <a:solidFill>
              <a:schemeClr val="bg1"/>
            </a:solidFill>
          </p:spPr>
          <p:txBody>
            <a:bodyPr wrap="square">
              <a:spAutoFit/>
            </a:bodyPr>
            <a:lstStyle/>
            <a:p>
              <a:pPr algn="ctr" eaLnBrk="1" fontAlgn="auto" hangingPunct="1">
                <a:spcBef>
                  <a:spcPts val="0"/>
                </a:spcBef>
                <a:spcAft>
                  <a:spcPts val="0"/>
                </a:spcAft>
                <a:defRPr/>
              </a:pPr>
              <a:r>
                <a:rPr lang="es-ES" sz="1600" dirty="0">
                  <a:solidFill>
                    <a:schemeClr val="accent1">
                      <a:lumMod val="75000"/>
                    </a:schemeClr>
                  </a:solidFill>
                  <a:latin typeface="+mn-lt"/>
                </a:rPr>
                <a:t>Mapa contra la violencia de género</a:t>
              </a:r>
              <a:endParaRPr lang="es-PE" sz="1600" dirty="0">
                <a:solidFill>
                  <a:schemeClr val="accent1">
                    <a:lumMod val="75000"/>
                  </a:schemeClr>
                </a:solidFill>
                <a:latin typeface="+mn-lt"/>
              </a:endParaRPr>
            </a:p>
          </p:txBody>
        </p:sp>
        <p:sp>
          <p:nvSpPr>
            <p:cNvPr id="8" name="CuadroTexto 27">
              <a:extLst>
                <a:ext uri="{FF2B5EF4-FFF2-40B4-BE49-F238E27FC236}">
                  <a16:creationId xmlns:a16="http://schemas.microsoft.com/office/drawing/2014/main" id="{6959FA9D-38BD-6FCD-BAEB-600669F78DE2}"/>
                </a:ext>
              </a:extLst>
            </p:cNvPr>
            <p:cNvSpPr txBox="1">
              <a:spLocks noChangeArrowheads="1"/>
            </p:cNvSpPr>
            <p:nvPr/>
          </p:nvSpPr>
          <p:spPr bwMode="auto">
            <a:xfrm>
              <a:off x="5451495" y="622287"/>
              <a:ext cx="1099385" cy="3077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400">
                  <a:solidFill>
                    <a:srgbClr val="FF0000"/>
                  </a:solidFill>
                  <a:latin typeface="Arial Black" panose="020B0A04020102020204" pitchFamily="34" charset="0"/>
                </a:rPr>
                <a:t>3</a:t>
              </a:r>
              <a:endParaRPr lang="es-PE" altLang="es-PE" sz="2400">
                <a:solidFill>
                  <a:srgbClr val="FF0000"/>
                </a:solidFill>
                <a:latin typeface="Arial Black" panose="020B0A04020102020204" pitchFamily="34" charset="0"/>
              </a:endParaRPr>
            </a:p>
          </p:txBody>
        </p:sp>
      </p:grpSp>
      <p:grpSp>
        <p:nvGrpSpPr>
          <p:cNvPr id="9" name="Grupo 8">
            <a:extLst>
              <a:ext uri="{FF2B5EF4-FFF2-40B4-BE49-F238E27FC236}">
                <a16:creationId xmlns:a16="http://schemas.microsoft.com/office/drawing/2014/main" id="{938817DD-F56D-1AC6-26AC-18E7036827A5}"/>
              </a:ext>
            </a:extLst>
          </p:cNvPr>
          <p:cNvGrpSpPr>
            <a:grpSpLocks/>
          </p:cNvGrpSpPr>
          <p:nvPr/>
        </p:nvGrpSpPr>
        <p:grpSpPr bwMode="auto">
          <a:xfrm>
            <a:off x="305038" y="2645081"/>
            <a:ext cx="2175407" cy="4219575"/>
            <a:chOff x="1575734" y="1919223"/>
            <a:chExt cx="2048233" cy="4222410"/>
          </a:xfrm>
        </p:grpSpPr>
        <p:pic>
          <p:nvPicPr>
            <p:cNvPr id="10" name="Imagen 18" descr="Un conjunto de letras negras en un fondo negro&#10;&#10;Descripción generada automáticamente con confianza media">
              <a:extLst>
                <a:ext uri="{FF2B5EF4-FFF2-40B4-BE49-F238E27FC236}">
                  <a16:creationId xmlns:a16="http://schemas.microsoft.com/office/drawing/2014/main" id="{62D152B6-5354-061A-CF3F-7AF185B67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16" t="51936" r="74194" b="5475"/>
            <a:stretch/>
          </p:blipFill>
          <p:spPr bwMode="auto">
            <a:xfrm>
              <a:off x="1575734" y="3601650"/>
              <a:ext cx="2048233" cy="253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8D3FDB44-AF1C-D68B-C626-3008D61C8DEF}"/>
                </a:ext>
              </a:extLst>
            </p:cNvPr>
            <p:cNvSpPr txBox="1"/>
            <p:nvPr/>
          </p:nvSpPr>
          <p:spPr>
            <a:xfrm>
              <a:off x="1680528" y="2432473"/>
              <a:ext cx="1740204" cy="831555"/>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1">
                      <a:lumMod val="75000"/>
                    </a:schemeClr>
                  </a:solidFill>
                  <a:latin typeface="+mn-lt"/>
                </a:rPr>
                <a:t>Redes comunitarias para la detección de la violencia</a:t>
              </a:r>
            </a:p>
          </p:txBody>
        </p:sp>
        <p:sp>
          <p:nvSpPr>
            <p:cNvPr id="12" name="CuadroTexto 19">
              <a:extLst>
                <a:ext uri="{FF2B5EF4-FFF2-40B4-BE49-F238E27FC236}">
                  <a16:creationId xmlns:a16="http://schemas.microsoft.com/office/drawing/2014/main" id="{6233014D-D64A-41C0-B5D9-50FC80F3982C}"/>
                </a:ext>
              </a:extLst>
            </p:cNvPr>
            <p:cNvSpPr txBox="1">
              <a:spLocks noChangeArrowheads="1"/>
            </p:cNvSpPr>
            <p:nvPr/>
          </p:nvSpPr>
          <p:spPr bwMode="auto">
            <a:xfrm>
              <a:off x="2037135" y="1919223"/>
              <a:ext cx="1099385" cy="307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400">
                  <a:solidFill>
                    <a:srgbClr val="FF0000"/>
                  </a:solidFill>
                  <a:latin typeface="Arial Black" panose="020B0A04020102020204" pitchFamily="34" charset="0"/>
                </a:rPr>
                <a:t>1</a:t>
              </a:r>
              <a:endParaRPr lang="es-PE" altLang="es-PE" sz="2400">
                <a:solidFill>
                  <a:srgbClr val="FF0000"/>
                </a:solidFill>
                <a:latin typeface="Arial Black" panose="020B0A04020102020204" pitchFamily="34" charset="0"/>
              </a:endParaRPr>
            </a:p>
          </p:txBody>
        </p:sp>
      </p:grpSp>
      <p:grpSp>
        <p:nvGrpSpPr>
          <p:cNvPr id="13" name="Grupo 3">
            <a:extLst>
              <a:ext uri="{FF2B5EF4-FFF2-40B4-BE49-F238E27FC236}">
                <a16:creationId xmlns:a16="http://schemas.microsoft.com/office/drawing/2014/main" id="{516B7743-691E-815F-D8E4-DDD57A79B038}"/>
              </a:ext>
            </a:extLst>
          </p:cNvPr>
          <p:cNvGrpSpPr>
            <a:grpSpLocks/>
          </p:cNvGrpSpPr>
          <p:nvPr/>
        </p:nvGrpSpPr>
        <p:grpSpPr bwMode="auto">
          <a:xfrm>
            <a:off x="310720" y="905669"/>
            <a:ext cx="4425950" cy="523220"/>
            <a:chOff x="176463" y="56664"/>
            <a:chExt cx="2951748" cy="349792"/>
          </a:xfrm>
        </p:grpSpPr>
        <p:sp>
          <p:nvSpPr>
            <p:cNvPr id="14" name="Elipse 13">
              <a:extLst>
                <a:ext uri="{FF2B5EF4-FFF2-40B4-BE49-F238E27FC236}">
                  <a16:creationId xmlns:a16="http://schemas.microsoft.com/office/drawing/2014/main" id="{CCAEAD47-B3E3-5C86-7586-1963648D4711}"/>
                </a:ext>
              </a:extLst>
            </p:cNvPr>
            <p:cNvSpPr/>
            <p:nvPr/>
          </p:nvSpPr>
          <p:spPr>
            <a:xfrm>
              <a:off x="176463" y="112913"/>
              <a:ext cx="196924" cy="195279"/>
            </a:xfrm>
            <a:prstGeom prst="ellipse">
              <a:avLst/>
            </a:prstGeom>
            <a:solidFill>
              <a:srgbClr val="E10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3600"/>
            </a:p>
          </p:txBody>
        </p:sp>
        <p:sp>
          <p:nvSpPr>
            <p:cNvPr id="15" name="CuadroTexto 8">
              <a:extLst>
                <a:ext uri="{FF2B5EF4-FFF2-40B4-BE49-F238E27FC236}">
                  <a16:creationId xmlns:a16="http://schemas.microsoft.com/office/drawing/2014/main" id="{90A9C5A1-8460-8C32-3E44-7F93B832AEEF}"/>
                </a:ext>
              </a:extLst>
            </p:cNvPr>
            <p:cNvSpPr txBox="1">
              <a:spLocks noChangeArrowheads="1"/>
            </p:cNvSpPr>
            <p:nvPr/>
          </p:nvSpPr>
          <p:spPr bwMode="auto">
            <a:xfrm>
              <a:off x="372979" y="56664"/>
              <a:ext cx="2755232" cy="3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PE" sz="2800" dirty="0">
                  <a:solidFill>
                    <a:srgbClr val="E10717"/>
                  </a:solidFill>
                </a:rPr>
                <a:t>Inmediato (2022) </a:t>
              </a:r>
              <a:endParaRPr lang="es-PE" altLang="es-PE" sz="2800" dirty="0">
                <a:solidFill>
                  <a:srgbClr val="E10717"/>
                </a:solidFill>
              </a:endParaRPr>
            </a:p>
          </p:txBody>
        </p:sp>
      </p:grpSp>
      <p:grpSp>
        <p:nvGrpSpPr>
          <p:cNvPr id="16" name="Grupo 15">
            <a:extLst>
              <a:ext uri="{FF2B5EF4-FFF2-40B4-BE49-F238E27FC236}">
                <a16:creationId xmlns:a16="http://schemas.microsoft.com/office/drawing/2014/main" id="{746DA783-BE5B-138A-19E3-A4D39F7397E3}"/>
              </a:ext>
            </a:extLst>
          </p:cNvPr>
          <p:cNvGrpSpPr>
            <a:grpSpLocks/>
          </p:cNvGrpSpPr>
          <p:nvPr/>
        </p:nvGrpSpPr>
        <p:grpSpPr bwMode="auto">
          <a:xfrm>
            <a:off x="2560275" y="1601116"/>
            <a:ext cx="2452251" cy="3655767"/>
            <a:chOff x="3037647" y="1111548"/>
            <a:chExt cx="2205789" cy="3530873"/>
          </a:xfrm>
        </p:grpSpPr>
        <p:pic>
          <p:nvPicPr>
            <p:cNvPr id="17" name="Imagen 20" descr="Un conjunto de letras negras en un fondo negro&#10;&#10;Descripción generada automáticamente con confianza media">
              <a:extLst>
                <a:ext uri="{FF2B5EF4-FFF2-40B4-BE49-F238E27FC236}">
                  <a16:creationId xmlns:a16="http://schemas.microsoft.com/office/drawing/2014/main" id="{917DACF7-6FB2-59F6-9333-AF8F09BDD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670" t="27431" r="58450" b="31140"/>
            <a:stretch>
              <a:fillRect/>
            </a:stretch>
          </p:blipFill>
          <p:spPr bwMode="auto">
            <a:xfrm>
              <a:off x="3037647" y="2171696"/>
              <a:ext cx="2205789" cy="24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01B4343E-B846-C30E-D9F3-FED5476F0F62}"/>
                </a:ext>
              </a:extLst>
            </p:cNvPr>
            <p:cNvSpPr txBox="1"/>
            <p:nvPr/>
          </p:nvSpPr>
          <p:spPr>
            <a:xfrm>
              <a:off x="3355027" y="1635464"/>
              <a:ext cx="1438788" cy="802607"/>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1">
                      <a:lumMod val="75000"/>
                    </a:schemeClr>
                  </a:solidFill>
                  <a:latin typeface="+mn-lt"/>
                </a:rPr>
                <a:t>Estrategia “Puerta por puerta”</a:t>
              </a:r>
            </a:p>
          </p:txBody>
        </p:sp>
        <p:sp>
          <p:nvSpPr>
            <p:cNvPr id="19" name="CuadroTexto 23">
              <a:extLst>
                <a:ext uri="{FF2B5EF4-FFF2-40B4-BE49-F238E27FC236}">
                  <a16:creationId xmlns:a16="http://schemas.microsoft.com/office/drawing/2014/main" id="{87489048-8568-C74E-A35E-9585943E3912}"/>
                </a:ext>
              </a:extLst>
            </p:cNvPr>
            <p:cNvSpPr txBox="1">
              <a:spLocks noChangeArrowheads="1"/>
            </p:cNvSpPr>
            <p:nvPr/>
          </p:nvSpPr>
          <p:spPr bwMode="auto">
            <a:xfrm>
              <a:off x="3515061" y="1111548"/>
              <a:ext cx="1099385" cy="30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400">
                  <a:solidFill>
                    <a:srgbClr val="FF0000"/>
                  </a:solidFill>
                  <a:latin typeface="Arial Black" panose="020B0A04020102020204" pitchFamily="34" charset="0"/>
                </a:rPr>
                <a:t>2</a:t>
              </a:r>
              <a:endParaRPr lang="es-PE" altLang="es-PE" sz="2400">
                <a:solidFill>
                  <a:srgbClr val="FF0000"/>
                </a:solidFill>
                <a:latin typeface="Arial Black" panose="020B0A04020102020204" pitchFamily="34" charset="0"/>
              </a:endParaRPr>
            </a:p>
          </p:txBody>
        </p:sp>
      </p:grpSp>
      <p:grpSp>
        <p:nvGrpSpPr>
          <p:cNvPr id="20" name="Grupo 19">
            <a:extLst>
              <a:ext uri="{FF2B5EF4-FFF2-40B4-BE49-F238E27FC236}">
                <a16:creationId xmlns:a16="http://schemas.microsoft.com/office/drawing/2014/main" id="{9D5BB53E-90C0-D114-0EE6-046D8AB77E34}"/>
              </a:ext>
            </a:extLst>
          </p:cNvPr>
          <p:cNvGrpSpPr>
            <a:grpSpLocks/>
          </p:cNvGrpSpPr>
          <p:nvPr/>
        </p:nvGrpSpPr>
        <p:grpSpPr bwMode="auto">
          <a:xfrm>
            <a:off x="9679588" y="2567033"/>
            <a:ext cx="2391566" cy="4465550"/>
            <a:chOff x="9371039" y="1582032"/>
            <a:chExt cx="2161258" cy="4302156"/>
          </a:xfrm>
        </p:grpSpPr>
        <p:sp>
          <p:nvSpPr>
            <p:cNvPr id="21" name="CuadroTexto 35">
              <a:extLst>
                <a:ext uri="{FF2B5EF4-FFF2-40B4-BE49-F238E27FC236}">
                  <a16:creationId xmlns:a16="http://schemas.microsoft.com/office/drawing/2014/main" id="{5E173ACF-DBF1-5CDA-FE2A-FB15D71B9779}"/>
                </a:ext>
              </a:extLst>
            </p:cNvPr>
            <p:cNvSpPr txBox="1">
              <a:spLocks noChangeArrowheads="1"/>
            </p:cNvSpPr>
            <p:nvPr/>
          </p:nvSpPr>
          <p:spPr bwMode="auto">
            <a:xfrm>
              <a:off x="10016812" y="1582032"/>
              <a:ext cx="1099385" cy="3898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3200">
                  <a:solidFill>
                    <a:srgbClr val="FF0000"/>
                  </a:solidFill>
                  <a:latin typeface="Arial Black" panose="020B0A04020102020204" pitchFamily="34" charset="0"/>
                </a:rPr>
                <a:t>5</a:t>
              </a:r>
              <a:endParaRPr lang="es-PE" altLang="es-PE" sz="3200">
                <a:solidFill>
                  <a:srgbClr val="FF0000"/>
                </a:solidFill>
                <a:latin typeface="Arial Black" panose="020B0A04020102020204" pitchFamily="34" charset="0"/>
              </a:endParaRPr>
            </a:p>
          </p:txBody>
        </p:sp>
        <p:grpSp>
          <p:nvGrpSpPr>
            <p:cNvPr id="22" name="Grupo 15">
              <a:extLst>
                <a:ext uri="{FF2B5EF4-FFF2-40B4-BE49-F238E27FC236}">
                  <a16:creationId xmlns:a16="http://schemas.microsoft.com/office/drawing/2014/main" id="{E6AFD59C-6AC5-2291-4A27-DF9B2A85228B}"/>
                </a:ext>
              </a:extLst>
            </p:cNvPr>
            <p:cNvGrpSpPr>
              <a:grpSpLocks/>
            </p:cNvGrpSpPr>
            <p:nvPr/>
          </p:nvGrpSpPr>
          <p:grpSpPr bwMode="auto">
            <a:xfrm>
              <a:off x="9371039" y="2115436"/>
              <a:ext cx="2161258" cy="3768752"/>
              <a:chOff x="9371039" y="2115436"/>
              <a:chExt cx="2161258" cy="3768752"/>
            </a:xfrm>
          </p:grpSpPr>
          <p:pic>
            <p:nvPicPr>
              <p:cNvPr id="23" name="Imagen 32" descr="Un conjunto de letras negras en un fondo negro&#10;&#10;Descripción generada automáticamente con confianza media">
                <a:extLst>
                  <a:ext uri="{FF2B5EF4-FFF2-40B4-BE49-F238E27FC236}">
                    <a16:creationId xmlns:a16="http://schemas.microsoft.com/office/drawing/2014/main" id="{DFCAAA2E-12CF-C6EC-C072-B1A3E5ECE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16" t="51807" r="74194" b="5476"/>
              <a:stretch>
                <a:fillRect/>
              </a:stretch>
            </p:blipFill>
            <p:spPr bwMode="auto">
              <a:xfrm flipH="1">
                <a:off x="9371039" y="3336473"/>
                <a:ext cx="2028502" cy="25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a:extLst>
                  <a:ext uri="{FF2B5EF4-FFF2-40B4-BE49-F238E27FC236}">
                    <a16:creationId xmlns:a16="http://schemas.microsoft.com/office/drawing/2014/main" id="{32F9A995-638F-8173-62D5-D26C66A70658}"/>
                  </a:ext>
                </a:extLst>
              </p:cNvPr>
              <p:cNvSpPr txBox="1"/>
              <p:nvPr/>
            </p:nvSpPr>
            <p:spPr>
              <a:xfrm>
                <a:off x="9703215" y="2115436"/>
                <a:ext cx="1829082" cy="940642"/>
              </a:xfrm>
              <a:prstGeom prst="rect">
                <a:avLst/>
              </a:prstGeom>
              <a:solidFill>
                <a:schemeClr val="bg1"/>
              </a:solidFill>
            </p:spPr>
            <p:txBody>
              <a:bodyPr>
                <a:spAutoFit/>
              </a:bodyPr>
              <a:lstStyle/>
              <a:p>
                <a:pPr algn="ctr" eaLnBrk="1" fontAlgn="auto" hangingPunct="1">
                  <a:spcBef>
                    <a:spcPts val="0"/>
                  </a:spcBef>
                  <a:spcAft>
                    <a:spcPts val="0"/>
                  </a:spcAft>
                  <a:defRPr/>
                </a:pPr>
                <a:r>
                  <a:rPr lang="es-PE" sz="1600" dirty="0">
                    <a:solidFill>
                      <a:schemeClr val="accent1">
                        <a:lumMod val="75000"/>
                      </a:schemeClr>
                    </a:solidFill>
                    <a:latin typeface="+mn-lt"/>
                  </a:rPr>
                  <a:t>Fortalecimiento de la acción del Estado para reducir el índice de feminicidio</a:t>
                </a:r>
              </a:p>
            </p:txBody>
          </p:sp>
        </p:grpSp>
      </p:grpSp>
      <p:grpSp>
        <p:nvGrpSpPr>
          <p:cNvPr id="25" name="Grupo 24">
            <a:extLst>
              <a:ext uri="{FF2B5EF4-FFF2-40B4-BE49-F238E27FC236}">
                <a16:creationId xmlns:a16="http://schemas.microsoft.com/office/drawing/2014/main" id="{8EF02E38-BC84-003D-24D7-3EA6C01293F4}"/>
              </a:ext>
            </a:extLst>
          </p:cNvPr>
          <p:cNvGrpSpPr>
            <a:grpSpLocks/>
          </p:cNvGrpSpPr>
          <p:nvPr/>
        </p:nvGrpSpPr>
        <p:grpSpPr bwMode="auto">
          <a:xfrm>
            <a:off x="7686751" y="1686219"/>
            <a:ext cx="2511425" cy="3983965"/>
            <a:chOff x="7426777" y="736334"/>
            <a:chExt cx="2241483" cy="3743728"/>
          </a:xfrm>
        </p:grpSpPr>
        <p:pic>
          <p:nvPicPr>
            <p:cNvPr id="26" name="Imagen 31" descr="Un conjunto de letras negras en un fondo negro&#10;&#10;Descripción generada automáticamente con confianza media">
              <a:extLst>
                <a:ext uri="{FF2B5EF4-FFF2-40B4-BE49-F238E27FC236}">
                  <a16:creationId xmlns:a16="http://schemas.microsoft.com/office/drawing/2014/main" id="{EB01AB35-A0E2-9D3A-FF0B-67181C0FD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670" t="27431" r="58450" b="31140"/>
            <a:stretch>
              <a:fillRect/>
            </a:stretch>
          </p:blipFill>
          <p:spPr bwMode="auto">
            <a:xfrm flipH="1">
              <a:off x="7426777" y="2009337"/>
              <a:ext cx="2241483" cy="24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o 10">
              <a:extLst>
                <a:ext uri="{FF2B5EF4-FFF2-40B4-BE49-F238E27FC236}">
                  <a16:creationId xmlns:a16="http://schemas.microsoft.com/office/drawing/2014/main" id="{291FB7BB-C975-6905-C125-02975007348A}"/>
                </a:ext>
              </a:extLst>
            </p:cNvPr>
            <p:cNvGrpSpPr>
              <a:grpSpLocks/>
            </p:cNvGrpSpPr>
            <p:nvPr/>
          </p:nvGrpSpPr>
          <p:grpSpPr bwMode="auto">
            <a:xfrm>
              <a:off x="7811999" y="736334"/>
              <a:ext cx="1552529" cy="1205204"/>
              <a:chOff x="7811999" y="736334"/>
              <a:chExt cx="1552529" cy="1205204"/>
            </a:xfrm>
          </p:grpSpPr>
          <p:sp>
            <p:nvSpPr>
              <p:cNvPr id="28" name="CuadroTexto 28">
                <a:extLst>
                  <a:ext uri="{FF2B5EF4-FFF2-40B4-BE49-F238E27FC236}">
                    <a16:creationId xmlns:a16="http://schemas.microsoft.com/office/drawing/2014/main" id="{EB57B896-4D89-CC57-C8EC-0C3AEF6F0A3B}"/>
                  </a:ext>
                </a:extLst>
              </p:cNvPr>
              <p:cNvSpPr txBox="1">
                <a:spLocks noChangeArrowheads="1"/>
              </p:cNvSpPr>
              <p:nvPr/>
            </p:nvSpPr>
            <p:spPr bwMode="auto">
              <a:xfrm>
                <a:off x="8039164" y="736334"/>
                <a:ext cx="1099385" cy="3077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400">
                    <a:solidFill>
                      <a:srgbClr val="FF0000"/>
                    </a:solidFill>
                    <a:latin typeface="Arial Black" panose="020B0A04020102020204" pitchFamily="34" charset="0"/>
                  </a:rPr>
                  <a:t>4</a:t>
                </a:r>
                <a:endParaRPr lang="es-PE" altLang="es-PE" sz="2400">
                  <a:solidFill>
                    <a:srgbClr val="FF0000"/>
                  </a:solidFill>
                  <a:latin typeface="Arial Black" panose="020B0A04020102020204" pitchFamily="34" charset="0"/>
                </a:endParaRPr>
              </a:p>
            </p:txBody>
          </p:sp>
          <p:sp>
            <p:nvSpPr>
              <p:cNvPr id="29" name="CuadroTexto 28">
                <a:extLst>
                  <a:ext uri="{FF2B5EF4-FFF2-40B4-BE49-F238E27FC236}">
                    <a16:creationId xmlns:a16="http://schemas.microsoft.com/office/drawing/2014/main" id="{AD64AEDC-8B3C-FD05-DBFA-DCBB9758335D}"/>
                  </a:ext>
                </a:extLst>
              </p:cNvPr>
              <p:cNvSpPr txBox="1"/>
              <p:nvPr/>
            </p:nvSpPr>
            <p:spPr>
              <a:xfrm>
                <a:off x="7811999" y="1160651"/>
                <a:ext cx="1552529" cy="780887"/>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1">
                        <a:lumMod val="75000"/>
                      </a:schemeClr>
                    </a:solidFill>
                    <a:latin typeface="+mn-lt"/>
                  </a:rPr>
                  <a:t>Autonomía económica para la igualdad</a:t>
                </a:r>
              </a:p>
            </p:txBody>
          </p:sp>
        </p:grpSp>
      </p:grpSp>
      <p:grpSp>
        <p:nvGrpSpPr>
          <p:cNvPr id="30" name="Grupo 13">
            <a:extLst>
              <a:ext uri="{FF2B5EF4-FFF2-40B4-BE49-F238E27FC236}">
                <a16:creationId xmlns:a16="http://schemas.microsoft.com/office/drawing/2014/main" id="{32746BC4-6361-6E09-604D-945932A32E3E}"/>
              </a:ext>
            </a:extLst>
          </p:cNvPr>
          <p:cNvGrpSpPr>
            <a:grpSpLocks/>
          </p:cNvGrpSpPr>
          <p:nvPr/>
        </p:nvGrpSpPr>
        <p:grpSpPr bwMode="auto">
          <a:xfrm>
            <a:off x="2135982" y="4680732"/>
            <a:ext cx="7920036" cy="2538278"/>
            <a:chOff x="2043301" y="3317548"/>
            <a:chExt cx="8105397" cy="3257657"/>
          </a:xfrm>
        </p:grpSpPr>
        <p:pic>
          <p:nvPicPr>
            <p:cNvPr id="31" name="Imagen 14" descr="Icono&#10;&#10;Descripción generada automáticamente">
              <a:extLst>
                <a:ext uri="{FF2B5EF4-FFF2-40B4-BE49-F238E27FC236}">
                  <a16:creationId xmlns:a16="http://schemas.microsoft.com/office/drawing/2014/main" id="{B7544524-ACC0-3405-E25D-12F59CD54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58" t="45377" r="12216"/>
            <a:stretch>
              <a:fillRect/>
            </a:stretch>
          </p:blipFill>
          <p:spPr bwMode="auto">
            <a:xfrm>
              <a:off x="2043301" y="3317548"/>
              <a:ext cx="8105397" cy="32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adroTexto 12">
              <a:extLst>
                <a:ext uri="{FF2B5EF4-FFF2-40B4-BE49-F238E27FC236}">
                  <a16:creationId xmlns:a16="http://schemas.microsoft.com/office/drawing/2014/main" id="{99A9F983-DEDB-40E8-2A90-8DCC3B1905DB}"/>
                </a:ext>
              </a:extLst>
            </p:cNvPr>
            <p:cNvSpPr txBox="1">
              <a:spLocks noChangeArrowheads="1"/>
            </p:cNvSpPr>
            <p:nvPr/>
          </p:nvSpPr>
          <p:spPr bwMode="auto">
            <a:xfrm>
              <a:off x="3049138" y="4812056"/>
              <a:ext cx="6093724" cy="7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800" dirty="0">
                  <a:latin typeface="Montserrat" panose="00000500000000000000" pitchFamily="2" charset="0"/>
                </a:rPr>
                <a:t>Plan de acción </a:t>
              </a:r>
            </a:p>
            <a:p>
              <a:pPr algn="ctr" eaLnBrk="1" hangingPunct="1"/>
              <a:r>
                <a:rPr lang="es-ES" altLang="es-PE" sz="2800" b="1" dirty="0">
                  <a:solidFill>
                    <a:srgbClr val="FF0000"/>
                  </a:solidFill>
                  <a:latin typeface="Montserrat" panose="00000500000000000000" pitchFamily="2" charset="0"/>
                </a:rPr>
                <a:t>“POR UN PAÍS SIN VIOLENCIA”</a:t>
              </a:r>
            </a:p>
          </p:txBody>
        </p:sp>
      </p:grpSp>
    </p:spTree>
    <p:extLst>
      <p:ext uri="{BB962C8B-B14F-4D97-AF65-F5344CB8AC3E}">
        <p14:creationId xmlns:p14="http://schemas.microsoft.com/office/powerpoint/2010/main" val="16054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E79AA92-EA5B-D8B8-AF93-6F13CC6A612C}"/>
              </a:ext>
            </a:extLst>
          </p:cNvPr>
          <p:cNvGrpSpPr>
            <a:grpSpLocks/>
          </p:cNvGrpSpPr>
          <p:nvPr/>
        </p:nvGrpSpPr>
        <p:grpSpPr bwMode="auto">
          <a:xfrm>
            <a:off x="472441" y="3435672"/>
            <a:ext cx="1965960" cy="3285168"/>
            <a:chOff x="4830415" y="735172"/>
            <a:chExt cx="2167167" cy="3853337"/>
          </a:xfrm>
        </p:grpSpPr>
        <p:pic>
          <p:nvPicPr>
            <p:cNvPr id="5" name="Imagen 11" descr="Imagen que contiene Interfaz de usuario gráfica&#10;&#10;Descripción generada automáticamente">
              <a:extLst>
                <a:ext uri="{FF2B5EF4-FFF2-40B4-BE49-F238E27FC236}">
                  <a16:creationId xmlns:a16="http://schemas.microsoft.com/office/drawing/2014/main" id="{7D785DEC-CEB2-6D32-CB77-EBDAFC299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450" t="34393" r="21663" b="31140"/>
            <a:stretch>
              <a:fillRect/>
            </a:stretch>
          </p:blipFill>
          <p:spPr bwMode="auto">
            <a:xfrm rot="20392255" flipH="1">
              <a:off x="4830415" y="2532960"/>
              <a:ext cx="2167167" cy="205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12">
              <a:extLst>
                <a:ext uri="{FF2B5EF4-FFF2-40B4-BE49-F238E27FC236}">
                  <a16:creationId xmlns:a16="http://schemas.microsoft.com/office/drawing/2014/main" id="{2F34E42F-1117-C9A3-FAB2-240917FD5FDE}"/>
                </a:ext>
              </a:extLst>
            </p:cNvPr>
            <p:cNvGrpSpPr>
              <a:grpSpLocks/>
            </p:cNvGrpSpPr>
            <p:nvPr/>
          </p:nvGrpSpPr>
          <p:grpSpPr bwMode="auto">
            <a:xfrm>
              <a:off x="4947873" y="735172"/>
              <a:ext cx="1803150" cy="1809558"/>
              <a:chOff x="4947873" y="735172"/>
              <a:chExt cx="1803150" cy="1809558"/>
            </a:xfrm>
          </p:grpSpPr>
          <p:sp>
            <p:nvSpPr>
              <p:cNvPr id="7" name="CuadroTexto 6">
                <a:extLst>
                  <a:ext uri="{FF2B5EF4-FFF2-40B4-BE49-F238E27FC236}">
                    <a16:creationId xmlns:a16="http://schemas.microsoft.com/office/drawing/2014/main" id="{80101971-F682-8AC7-63AC-CB1EECFA3EEB}"/>
                  </a:ext>
                </a:extLst>
              </p:cNvPr>
              <p:cNvSpPr txBox="1"/>
              <p:nvPr/>
            </p:nvSpPr>
            <p:spPr>
              <a:xfrm>
                <a:off x="4947873" y="1235894"/>
                <a:ext cx="1803150" cy="1308836"/>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5">
                        <a:lumMod val="75000"/>
                      </a:schemeClr>
                    </a:solidFill>
                    <a:latin typeface="+mn-lt"/>
                  </a:rPr>
                  <a:t>Brazaletes de geolocalización para los agresores</a:t>
                </a:r>
              </a:p>
            </p:txBody>
          </p:sp>
          <p:sp>
            <p:nvSpPr>
              <p:cNvPr id="8" name="CuadroTexto 14">
                <a:extLst>
                  <a:ext uri="{FF2B5EF4-FFF2-40B4-BE49-F238E27FC236}">
                    <a16:creationId xmlns:a16="http://schemas.microsoft.com/office/drawing/2014/main" id="{235AC02A-896A-B067-A007-924167A9C6A8}"/>
                  </a:ext>
                </a:extLst>
              </p:cNvPr>
              <p:cNvSpPr txBox="1">
                <a:spLocks noChangeArrowheads="1"/>
              </p:cNvSpPr>
              <p:nvPr/>
            </p:nvSpPr>
            <p:spPr bwMode="auto">
              <a:xfrm>
                <a:off x="5324211" y="735172"/>
                <a:ext cx="1099385" cy="3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400">
                    <a:solidFill>
                      <a:srgbClr val="42AC36"/>
                    </a:solidFill>
                    <a:latin typeface="Arial Black" panose="020B0A04020102020204" pitchFamily="34" charset="0"/>
                  </a:rPr>
                  <a:t>6</a:t>
                </a:r>
                <a:endParaRPr lang="es-PE" altLang="es-PE" sz="2400">
                  <a:solidFill>
                    <a:srgbClr val="42AC36"/>
                  </a:solidFill>
                  <a:latin typeface="Arial Black" panose="020B0A04020102020204" pitchFamily="34" charset="0"/>
                </a:endParaRPr>
              </a:p>
            </p:txBody>
          </p:sp>
        </p:grpSp>
      </p:grpSp>
      <p:grpSp>
        <p:nvGrpSpPr>
          <p:cNvPr id="9" name="Grupo 8">
            <a:extLst>
              <a:ext uri="{FF2B5EF4-FFF2-40B4-BE49-F238E27FC236}">
                <a16:creationId xmlns:a16="http://schemas.microsoft.com/office/drawing/2014/main" id="{BF4725EF-6C75-AAAF-0FF7-00A892C1EE83}"/>
              </a:ext>
            </a:extLst>
          </p:cNvPr>
          <p:cNvGrpSpPr>
            <a:grpSpLocks/>
          </p:cNvGrpSpPr>
          <p:nvPr/>
        </p:nvGrpSpPr>
        <p:grpSpPr bwMode="auto">
          <a:xfrm>
            <a:off x="2175084" y="1022546"/>
            <a:ext cx="2473794" cy="3823917"/>
            <a:chOff x="8240042" y="1995834"/>
            <a:chExt cx="2843271" cy="3943493"/>
          </a:xfrm>
        </p:grpSpPr>
        <p:pic>
          <p:nvPicPr>
            <p:cNvPr id="10" name="Imagen 16" descr="Interfaz de usuario gráfica&#10;&#10;Descripción generada automáticamente con confianza baja">
              <a:extLst>
                <a:ext uri="{FF2B5EF4-FFF2-40B4-BE49-F238E27FC236}">
                  <a16:creationId xmlns:a16="http://schemas.microsoft.com/office/drawing/2014/main" id="{062590AA-496C-BBFA-0E57-CA6025692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372" t="59129" r="6747" b="5476"/>
            <a:stretch>
              <a:fillRect/>
            </a:stretch>
          </p:blipFill>
          <p:spPr bwMode="auto">
            <a:xfrm rot="-4997505">
              <a:off x="8496111" y="3780980"/>
              <a:ext cx="2205790" cy="21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0016EB67-06EA-3FB9-9906-FF2DA93B84B5}"/>
                </a:ext>
              </a:extLst>
            </p:cNvPr>
            <p:cNvSpPr txBox="1"/>
            <p:nvPr/>
          </p:nvSpPr>
          <p:spPr>
            <a:xfrm>
              <a:off x="8240042" y="2700151"/>
              <a:ext cx="2843271" cy="1142449"/>
            </a:xfrm>
            <a:prstGeom prst="rect">
              <a:avLst/>
            </a:prstGeom>
            <a:solidFill>
              <a:schemeClr val="bg1"/>
            </a:solidFill>
          </p:spPr>
          <p:txBody>
            <a:bodyPr wrap="square">
              <a:spAutoFit/>
            </a:bodyPr>
            <a:lstStyle/>
            <a:p>
              <a:pPr algn="ctr" eaLnBrk="1" fontAlgn="auto" hangingPunct="1">
                <a:spcBef>
                  <a:spcPts val="0"/>
                </a:spcBef>
                <a:spcAft>
                  <a:spcPts val="0"/>
                </a:spcAft>
                <a:defRPr/>
              </a:pPr>
              <a:r>
                <a:rPr lang="es-ES" sz="1600" dirty="0">
                  <a:solidFill>
                    <a:schemeClr val="accent5">
                      <a:lumMod val="75000"/>
                    </a:schemeClr>
                  </a:solidFill>
                  <a:latin typeface="+mn-lt"/>
                </a:rPr>
                <a:t>Acción de servidoras/es públicos de los programas sociales por la prevención de la violencia</a:t>
              </a:r>
              <a:r>
                <a:rPr lang="es-ES" sz="1600" b="1" dirty="0">
                  <a:solidFill>
                    <a:schemeClr val="accent5">
                      <a:lumMod val="75000"/>
                    </a:schemeClr>
                  </a:solidFill>
                  <a:latin typeface="+mn-lt"/>
                </a:rPr>
                <a:t>.</a:t>
              </a:r>
            </a:p>
          </p:txBody>
        </p:sp>
        <p:sp>
          <p:nvSpPr>
            <p:cNvPr id="12" name="CuadroTexto 18">
              <a:extLst>
                <a:ext uri="{FF2B5EF4-FFF2-40B4-BE49-F238E27FC236}">
                  <a16:creationId xmlns:a16="http://schemas.microsoft.com/office/drawing/2014/main" id="{80164889-7C0B-6EB0-1BB4-71AE4C16B0E9}"/>
                </a:ext>
              </a:extLst>
            </p:cNvPr>
            <p:cNvSpPr txBox="1">
              <a:spLocks noChangeArrowheads="1"/>
            </p:cNvSpPr>
            <p:nvPr/>
          </p:nvSpPr>
          <p:spPr bwMode="auto">
            <a:xfrm>
              <a:off x="9060863" y="1995834"/>
              <a:ext cx="1099385" cy="49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4200">
                  <a:solidFill>
                    <a:srgbClr val="42AC36"/>
                  </a:solidFill>
                  <a:latin typeface="Arial Black" panose="020B0A04020102020204" pitchFamily="34" charset="0"/>
                </a:rPr>
                <a:t>7</a:t>
              </a:r>
              <a:endParaRPr lang="es-PE" altLang="es-PE" sz="4200">
                <a:solidFill>
                  <a:srgbClr val="42AC36"/>
                </a:solidFill>
                <a:latin typeface="Arial Black" panose="020B0A04020102020204" pitchFamily="34" charset="0"/>
              </a:endParaRPr>
            </a:p>
          </p:txBody>
        </p:sp>
      </p:grpSp>
      <p:grpSp>
        <p:nvGrpSpPr>
          <p:cNvPr id="13" name="Grupo 12">
            <a:extLst>
              <a:ext uri="{FF2B5EF4-FFF2-40B4-BE49-F238E27FC236}">
                <a16:creationId xmlns:a16="http://schemas.microsoft.com/office/drawing/2014/main" id="{7537B010-B8CA-CFC7-2A63-5D1325EDA204}"/>
              </a:ext>
            </a:extLst>
          </p:cNvPr>
          <p:cNvGrpSpPr>
            <a:grpSpLocks/>
          </p:cNvGrpSpPr>
          <p:nvPr/>
        </p:nvGrpSpPr>
        <p:grpSpPr bwMode="auto">
          <a:xfrm>
            <a:off x="4991164" y="436739"/>
            <a:ext cx="2082695" cy="3913496"/>
            <a:chOff x="1688109" y="2096321"/>
            <a:chExt cx="1889742" cy="3654035"/>
          </a:xfrm>
        </p:grpSpPr>
        <p:pic>
          <p:nvPicPr>
            <p:cNvPr id="14" name="Imagen 20" descr="Imagen que contiene Interfaz de usuario gráfica&#10;&#10;Descripción generada automáticamente">
              <a:extLst>
                <a:ext uri="{FF2B5EF4-FFF2-40B4-BE49-F238E27FC236}">
                  <a16:creationId xmlns:a16="http://schemas.microsoft.com/office/drawing/2014/main" id="{8BA87E02-A30C-CEAF-3D87-66C77C7D3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96" t="58961" r="72287" b="7811"/>
            <a:stretch>
              <a:fillRect/>
            </a:stretch>
          </p:blipFill>
          <p:spPr bwMode="auto">
            <a:xfrm rot="3768313">
              <a:off x="1559293" y="3731798"/>
              <a:ext cx="2147374" cy="18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o 21">
              <a:extLst>
                <a:ext uri="{FF2B5EF4-FFF2-40B4-BE49-F238E27FC236}">
                  <a16:creationId xmlns:a16="http://schemas.microsoft.com/office/drawing/2014/main" id="{8E2729CC-1B58-C8E0-ED96-5338F317A517}"/>
                </a:ext>
              </a:extLst>
            </p:cNvPr>
            <p:cNvGrpSpPr>
              <a:grpSpLocks/>
            </p:cNvGrpSpPr>
            <p:nvPr/>
          </p:nvGrpSpPr>
          <p:grpSpPr bwMode="auto">
            <a:xfrm>
              <a:off x="1870693" y="2096321"/>
              <a:ext cx="1540804" cy="1440728"/>
              <a:chOff x="1870693" y="2096321"/>
              <a:chExt cx="1540804" cy="1440728"/>
            </a:xfrm>
          </p:grpSpPr>
          <p:sp>
            <p:nvSpPr>
              <p:cNvPr id="16" name="CuadroTexto 15">
                <a:extLst>
                  <a:ext uri="{FF2B5EF4-FFF2-40B4-BE49-F238E27FC236}">
                    <a16:creationId xmlns:a16="http://schemas.microsoft.com/office/drawing/2014/main" id="{7D02F467-8501-D162-2343-25F4DAB115EC}"/>
                  </a:ext>
                </a:extLst>
              </p:cNvPr>
              <p:cNvSpPr txBox="1"/>
              <p:nvPr/>
            </p:nvSpPr>
            <p:spPr>
              <a:xfrm>
                <a:off x="1870693" y="2531249"/>
                <a:ext cx="1540804" cy="1005800"/>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5">
                        <a:lumMod val="75000"/>
                      </a:schemeClr>
                    </a:solidFill>
                    <a:latin typeface="+mn-lt"/>
                  </a:rPr>
                  <a:t>Taxonomía del gasto contra la violencia hacia  las mujeres</a:t>
                </a:r>
              </a:p>
            </p:txBody>
          </p:sp>
          <p:sp>
            <p:nvSpPr>
              <p:cNvPr id="17" name="CuadroTexto 23">
                <a:extLst>
                  <a:ext uri="{FF2B5EF4-FFF2-40B4-BE49-F238E27FC236}">
                    <a16:creationId xmlns:a16="http://schemas.microsoft.com/office/drawing/2014/main" id="{C953D6BC-DC30-3764-DD8B-A100A9DAAB2A}"/>
                  </a:ext>
                </a:extLst>
              </p:cNvPr>
              <p:cNvSpPr txBox="1">
                <a:spLocks noChangeArrowheads="1"/>
              </p:cNvSpPr>
              <p:nvPr/>
            </p:nvSpPr>
            <p:spPr bwMode="auto">
              <a:xfrm>
                <a:off x="2077439" y="2096321"/>
                <a:ext cx="1099385" cy="49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4200">
                    <a:solidFill>
                      <a:srgbClr val="42AC36"/>
                    </a:solidFill>
                    <a:latin typeface="Arial Black" panose="020B0A04020102020204" pitchFamily="34" charset="0"/>
                  </a:rPr>
                  <a:t>8</a:t>
                </a:r>
                <a:endParaRPr lang="es-PE" altLang="es-PE" sz="4200">
                  <a:solidFill>
                    <a:srgbClr val="42AC36"/>
                  </a:solidFill>
                  <a:latin typeface="Arial Black" panose="020B0A04020102020204" pitchFamily="34" charset="0"/>
                </a:endParaRPr>
              </a:p>
            </p:txBody>
          </p:sp>
        </p:grpSp>
      </p:grpSp>
      <p:grpSp>
        <p:nvGrpSpPr>
          <p:cNvPr id="18" name="Grupo 17">
            <a:extLst>
              <a:ext uri="{FF2B5EF4-FFF2-40B4-BE49-F238E27FC236}">
                <a16:creationId xmlns:a16="http://schemas.microsoft.com/office/drawing/2014/main" id="{C234293B-CCD9-62C6-4D1A-02B4EC2FC2D1}"/>
              </a:ext>
            </a:extLst>
          </p:cNvPr>
          <p:cNvGrpSpPr>
            <a:grpSpLocks/>
          </p:cNvGrpSpPr>
          <p:nvPr/>
        </p:nvGrpSpPr>
        <p:grpSpPr bwMode="auto">
          <a:xfrm>
            <a:off x="8901855" y="2978678"/>
            <a:ext cx="3239607" cy="3858675"/>
            <a:chOff x="5084386" y="569978"/>
            <a:chExt cx="3056928" cy="3460768"/>
          </a:xfrm>
        </p:grpSpPr>
        <p:pic>
          <p:nvPicPr>
            <p:cNvPr id="19" name="Imagen 29" descr="Imagen que contiene Gráfico&#10;&#10;Descripción generada automáticamente">
              <a:extLst>
                <a:ext uri="{FF2B5EF4-FFF2-40B4-BE49-F238E27FC236}">
                  <a16:creationId xmlns:a16="http://schemas.microsoft.com/office/drawing/2014/main" id="{2560A04B-77A1-18DB-469C-025ECE15AF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258" t="25316" r="39676" b="40392"/>
            <a:stretch>
              <a:fillRect/>
            </a:stretch>
          </p:blipFill>
          <p:spPr bwMode="auto">
            <a:xfrm rot="3600000">
              <a:off x="4998469" y="1994482"/>
              <a:ext cx="2122181" cy="195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277D5F8C-460A-8D71-F6C4-EBEF91FB0C86}"/>
                </a:ext>
              </a:extLst>
            </p:cNvPr>
            <p:cNvSpPr txBox="1"/>
            <p:nvPr/>
          </p:nvSpPr>
          <p:spPr>
            <a:xfrm>
              <a:off x="5768474" y="1025358"/>
              <a:ext cx="2372840" cy="1000784"/>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5">
                      <a:lumMod val="75000"/>
                    </a:schemeClr>
                  </a:solidFill>
                  <a:latin typeface="+mn-lt"/>
                </a:rPr>
                <a:t>Prevención de violencia en pueblos indígenas, personas con discapacidad y adultas mayores</a:t>
              </a:r>
            </a:p>
          </p:txBody>
        </p:sp>
        <p:sp>
          <p:nvSpPr>
            <p:cNvPr id="21" name="CuadroTexto 31">
              <a:extLst>
                <a:ext uri="{FF2B5EF4-FFF2-40B4-BE49-F238E27FC236}">
                  <a16:creationId xmlns:a16="http://schemas.microsoft.com/office/drawing/2014/main" id="{E530935F-56E6-7D8C-FFD0-4CD06AFBD44A}"/>
                </a:ext>
              </a:extLst>
            </p:cNvPr>
            <p:cNvSpPr txBox="1">
              <a:spLocks noChangeArrowheads="1"/>
            </p:cNvSpPr>
            <p:nvPr/>
          </p:nvSpPr>
          <p:spPr bwMode="auto">
            <a:xfrm>
              <a:off x="6405200" y="569978"/>
              <a:ext cx="1099385" cy="34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800" dirty="0">
                  <a:solidFill>
                    <a:srgbClr val="42AC36"/>
                  </a:solidFill>
                  <a:latin typeface="Arial Black" panose="020B0A04020102020204" pitchFamily="34" charset="0"/>
                </a:rPr>
                <a:t>10</a:t>
              </a:r>
              <a:endParaRPr lang="es-PE" altLang="es-PE" sz="2800" dirty="0">
                <a:solidFill>
                  <a:srgbClr val="42AC36"/>
                </a:solidFill>
                <a:latin typeface="Arial Black" panose="020B0A04020102020204" pitchFamily="34" charset="0"/>
              </a:endParaRPr>
            </a:p>
          </p:txBody>
        </p:sp>
      </p:grpSp>
      <p:grpSp>
        <p:nvGrpSpPr>
          <p:cNvPr id="22" name="Grupo 21">
            <a:extLst>
              <a:ext uri="{FF2B5EF4-FFF2-40B4-BE49-F238E27FC236}">
                <a16:creationId xmlns:a16="http://schemas.microsoft.com/office/drawing/2014/main" id="{AEE2CAA9-61C2-D0CC-C14F-46379BF02C50}"/>
              </a:ext>
            </a:extLst>
          </p:cNvPr>
          <p:cNvGrpSpPr>
            <a:grpSpLocks/>
          </p:cNvGrpSpPr>
          <p:nvPr/>
        </p:nvGrpSpPr>
        <p:grpSpPr bwMode="auto">
          <a:xfrm>
            <a:off x="7190809" y="485709"/>
            <a:ext cx="2940637" cy="4277316"/>
            <a:chOff x="3021147" y="725550"/>
            <a:chExt cx="1993871" cy="4059575"/>
          </a:xfrm>
        </p:grpSpPr>
        <p:pic>
          <p:nvPicPr>
            <p:cNvPr id="23" name="Imagen 25" descr="Imagen que contiene Interfaz de usuario gráfica&#10;&#10;Descripción generada automáticamente">
              <a:extLst>
                <a:ext uri="{FF2B5EF4-FFF2-40B4-BE49-F238E27FC236}">
                  <a16:creationId xmlns:a16="http://schemas.microsoft.com/office/drawing/2014/main" id="{8D5360B0-8D13-7A4C-2380-3BB973F45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424" t="34860" r="59192" b="30847"/>
            <a:stretch>
              <a:fillRect/>
            </a:stretch>
          </p:blipFill>
          <p:spPr bwMode="auto">
            <a:xfrm rot="3593821">
              <a:off x="2835696" y="3017326"/>
              <a:ext cx="2053390" cy="148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a:extLst>
                <a:ext uri="{FF2B5EF4-FFF2-40B4-BE49-F238E27FC236}">
                  <a16:creationId xmlns:a16="http://schemas.microsoft.com/office/drawing/2014/main" id="{F3ABFEB9-D59A-E428-D9DD-9BA32640EAA1}"/>
                </a:ext>
              </a:extLst>
            </p:cNvPr>
            <p:cNvSpPr txBox="1"/>
            <p:nvPr/>
          </p:nvSpPr>
          <p:spPr>
            <a:xfrm>
              <a:off x="3021147" y="1176496"/>
              <a:ext cx="1993871" cy="1543183"/>
            </a:xfrm>
            <a:prstGeom prst="rect">
              <a:avLst/>
            </a:prstGeom>
            <a:solidFill>
              <a:schemeClr val="bg1"/>
            </a:solidFill>
          </p:spPr>
          <p:txBody>
            <a:bodyPr>
              <a:spAutoFit/>
            </a:bodyPr>
            <a:lstStyle/>
            <a:p>
              <a:pPr algn="ctr" eaLnBrk="1" fontAlgn="auto" hangingPunct="1">
                <a:spcBef>
                  <a:spcPts val="0"/>
                </a:spcBef>
                <a:spcAft>
                  <a:spcPts val="0"/>
                </a:spcAft>
                <a:defRPr/>
              </a:pPr>
              <a:r>
                <a:rPr lang="es-ES" sz="1600" dirty="0">
                  <a:solidFill>
                    <a:schemeClr val="accent1"/>
                  </a:solidFill>
                  <a:latin typeface="+mn-lt"/>
                </a:rPr>
                <a:t>Diseño, asignación y ejecución de presupuestos nacionales,  regionales y locales para acciones contra la violencia hacia la mujer e integrantes del grupo familiar.</a:t>
              </a:r>
            </a:p>
          </p:txBody>
        </p:sp>
        <p:sp>
          <p:nvSpPr>
            <p:cNvPr id="25" name="CuadroTexto 27">
              <a:extLst>
                <a:ext uri="{FF2B5EF4-FFF2-40B4-BE49-F238E27FC236}">
                  <a16:creationId xmlns:a16="http://schemas.microsoft.com/office/drawing/2014/main" id="{B587E44C-17EB-2206-5E06-A9D77AA092E2}"/>
                </a:ext>
              </a:extLst>
            </p:cNvPr>
            <p:cNvSpPr txBox="1">
              <a:spLocks noChangeArrowheads="1"/>
            </p:cNvSpPr>
            <p:nvPr/>
          </p:nvSpPr>
          <p:spPr bwMode="auto">
            <a:xfrm>
              <a:off x="3407816" y="725550"/>
              <a:ext cx="1099385" cy="3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3200">
                  <a:solidFill>
                    <a:srgbClr val="42AC36"/>
                  </a:solidFill>
                  <a:latin typeface="Arial Black" panose="020B0A04020102020204" pitchFamily="34" charset="0"/>
                </a:rPr>
                <a:t>9</a:t>
              </a:r>
              <a:endParaRPr lang="es-PE" altLang="es-PE" sz="3200">
                <a:solidFill>
                  <a:srgbClr val="42AC36"/>
                </a:solidFill>
                <a:latin typeface="Arial Black" panose="020B0A04020102020204" pitchFamily="34" charset="0"/>
              </a:endParaRPr>
            </a:p>
          </p:txBody>
        </p:sp>
      </p:grpSp>
      <p:pic>
        <p:nvPicPr>
          <p:cNvPr id="26" name="Imagen 4" descr="Icono&#10;&#10;Descripción generada automáticamente">
            <a:extLst>
              <a:ext uri="{FF2B5EF4-FFF2-40B4-BE49-F238E27FC236}">
                <a16:creationId xmlns:a16="http://schemas.microsoft.com/office/drawing/2014/main" id="{38F12F8E-7E68-4425-6355-DBD19D0031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058" t="45377" r="12216"/>
          <a:stretch>
            <a:fillRect/>
          </a:stretch>
        </p:blipFill>
        <p:spPr bwMode="auto">
          <a:xfrm>
            <a:off x="1301348" y="3518102"/>
            <a:ext cx="9185644" cy="36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1">
            <a:extLst>
              <a:ext uri="{FF2B5EF4-FFF2-40B4-BE49-F238E27FC236}">
                <a16:creationId xmlns:a16="http://schemas.microsoft.com/office/drawing/2014/main" id="{D85389EB-649D-B7FA-0E19-B816E64B0F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58" y="1006247"/>
            <a:ext cx="4433230" cy="5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
            <a:extLst>
              <a:ext uri="{FF2B5EF4-FFF2-40B4-BE49-F238E27FC236}">
                <a16:creationId xmlns:a16="http://schemas.microsoft.com/office/drawing/2014/main" id="{6501BE71-16EA-B3A4-D83C-1480F5FE5B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272" y="1095965"/>
            <a:ext cx="325172" cy="31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12">
            <a:extLst>
              <a:ext uri="{FF2B5EF4-FFF2-40B4-BE49-F238E27FC236}">
                <a16:creationId xmlns:a16="http://schemas.microsoft.com/office/drawing/2014/main" id="{E631D1F9-1B0D-F598-E511-68BAF381667E}"/>
              </a:ext>
            </a:extLst>
          </p:cNvPr>
          <p:cNvSpPr txBox="1">
            <a:spLocks noChangeArrowheads="1"/>
          </p:cNvSpPr>
          <p:nvPr/>
        </p:nvSpPr>
        <p:spPr bwMode="auto">
          <a:xfrm>
            <a:off x="1301348" y="5767469"/>
            <a:ext cx="9802818" cy="98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PE" sz="2800" dirty="0">
                <a:latin typeface="Montserrat" panose="00000500000000000000" pitchFamily="2" charset="0"/>
              </a:rPr>
              <a:t>Plan de acción </a:t>
            </a:r>
          </a:p>
          <a:p>
            <a:pPr algn="ctr" eaLnBrk="1" hangingPunct="1"/>
            <a:r>
              <a:rPr lang="es-ES" altLang="es-PE" sz="2800" b="1" dirty="0">
                <a:solidFill>
                  <a:srgbClr val="FF0000"/>
                </a:solidFill>
                <a:latin typeface="Montserrat" panose="00000500000000000000" pitchFamily="2" charset="0"/>
              </a:rPr>
              <a:t>“POR UN PAÍS SIN VIOLENCIA”</a:t>
            </a:r>
          </a:p>
        </p:txBody>
      </p:sp>
    </p:spTree>
    <p:extLst>
      <p:ext uri="{BB962C8B-B14F-4D97-AF65-F5344CB8AC3E}">
        <p14:creationId xmlns:p14="http://schemas.microsoft.com/office/powerpoint/2010/main" val="10025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9049" y="3409154"/>
            <a:ext cx="1787214" cy="689932"/>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F2F2F2"/>
                </a:solidFill>
                <a:latin typeface="Calibri"/>
                <a:cs typeface="Calibri"/>
              </a:rPr>
              <a:t>G</a:t>
            </a:r>
            <a:r>
              <a:rPr sz="4400" b="1" spc="-90" dirty="0">
                <a:solidFill>
                  <a:srgbClr val="F2F2F2"/>
                </a:solidFill>
                <a:latin typeface="Calibri"/>
                <a:cs typeface="Calibri"/>
              </a:rPr>
              <a:t>r</a:t>
            </a:r>
            <a:r>
              <a:rPr sz="4400" b="1" dirty="0">
                <a:solidFill>
                  <a:srgbClr val="F2F2F2"/>
                </a:solidFill>
                <a:latin typeface="Calibri"/>
                <a:cs typeface="Calibri"/>
              </a:rPr>
              <a:t>acias</a:t>
            </a:r>
            <a:endParaRPr sz="4400" b="1" dirty="0">
              <a:latin typeface="Calibri"/>
              <a:cs typeface="Calibri"/>
            </a:endParaRPr>
          </a:p>
        </p:txBody>
      </p:sp>
    </p:spTree>
    <p:extLst>
      <p:ext uri="{BB962C8B-B14F-4D97-AF65-F5344CB8AC3E}">
        <p14:creationId xmlns:p14="http://schemas.microsoft.com/office/powerpoint/2010/main" val="53635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457E0E-B197-101C-712A-AD3DEA5EF398}"/>
              </a:ext>
            </a:extLst>
          </p:cNvPr>
          <p:cNvSpPr>
            <a:spLocks noGrp="1"/>
          </p:cNvSpPr>
          <p:nvPr>
            <p:ph type="title"/>
          </p:nvPr>
        </p:nvSpPr>
        <p:spPr>
          <a:xfrm>
            <a:off x="535326" y="886486"/>
            <a:ext cx="8671736" cy="650829"/>
          </a:xfrm>
        </p:spPr>
        <p:txBody>
          <a:bodyPr>
            <a:noAutofit/>
          </a:bodyPr>
          <a:lstStyle/>
          <a:p>
            <a:pPr algn="just"/>
            <a:r>
              <a:rPr lang="es-PE" sz="2800" b="1" dirty="0">
                <a:latin typeface="+mj-lt"/>
              </a:rPr>
              <a:t>Tolerancia social de la violencia contra las mujeres</a:t>
            </a:r>
          </a:p>
        </p:txBody>
      </p:sp>
      <p:pic>
        <p:nvPicPr>
          <p:cNvPr id="4" name="Imagen 3">
            <a:extLst>
              <a:ext uri="{FF2B5EF4-FFF2-40B4-BE49-F238E27FC236}">
                <a16:creationId xmlns:a16="http://schemas.microsoft.com/office/drawing/2014/main" id="{FC89C6FD-EF0C-4C1B-CEA2-E48994F9E3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6843" y="1528280"/>
            <a:ext cx="3906722" cy="204273"/>
          </a:xfrm>
          <a:prstGeom prst="rect">
            <a:avLst/>
          </a:prstGeom>
        </p:spPr>
      </p:pic>
      <p:pic>
        <p:nvPicPr>
          <p:cNvPr id="2" name="Imagen 1">
            <a:extLst>
              <a:ext uri="{FF2B5EF4-FFF2-40B4-BE49-F238E27FC236}">
                <a16:creationId xmlns:a16="http://schemas.microsoft.com/office/drawing/2014/main" id="{EAD31129-EC76-4F50-2DFF-C161A48519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248" y="2095245"/>
            <a:ext cx="1399219" cy="1399219"/>
          </a:xfrm>
          <a:prstGeom prst="rect">
            <a:avLst/>
          </a:prstGeom>
        </p:spPr>
      </p:pic>
      <p:sp>
        <p:nvSpPr>
          <p:cNvPr id="5" name="CuadroTexto 4">
            <a:extLst>
              <a:ext uri="{FF2B5EF4-FFF2-40B4-BE49-F238E27FC236}">
                <a16:creationId xmlns:a16="http://schemas.microsoft.com/office/drawing/2014/main" id="{E9F244F4-D17D-3851-C2B4-B9FA2E193556}"/>
              </a:ext>
            </a:extLst>
          </p:cNvPr>
          <p:cNvSpPr txBox="1"/>
          <p:nvPr/>
        </p:nvSpPr>
        <p:spPr>
          <a:xfrm>
            <a:off x="2323249" y="2348447"/>
            <a:ext cx="1513588"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58.9%</a:t>
            </a:r>
            <a:endParaRPr lang="es-PE" sz="2800" b="1" dirty="0">
              <a:solidFill>
                <a:schemeClr val="accent2"/>
              </a:solidFill>
              <a:latin typeface="Caladea" panose="02040503050406030204" pitchFamily="18" charset="77"/>
            </a:endParaRPr>
          </a:p>
        </p:txBody>
      </p:sp>
      <p:sp>
        <p:nvSpPr>
          <p:cNvPr id="6" name="CuadroTexto 5">
            <a:extLst>
              <a:ext uri="{FF2B5EF4-FFF2-40B4-BE49-F238E27FC236}">
                <a16:creationId xmlns:a16="http://schemas.microsoft.com/office/drawing/2014/main" id="{61CAAB12-203C-1646-7734-1C1BBBFEEB80}"/>
              </a:ext>
            </a:extLst>
          </p:cNvPr>
          <p:cNvSpPr txBox="1"/>
          <p:nvPr/>
        </p:nvSpPr>
        <p:spPr>
          <a:xfrm>
            <a:off x="2304312" y="2791407"/>
            <a:ext cx="1726731" cy="584775"/>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Tolera la violencia contra las mujeres</a:t>
            </a:r>
            <a:endParaRPr lang="es-PE" sz="1600" dirty="0">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659690DB-01DA-5520-F447-8EBD3BF544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96336" y="2224464"/>
            <a:ext cx="1270000" cy="1270000"/>
          </a:xfrm>
          <a:prstGeom prst="rect">
            <a:avLst/>
          </a:prstGeom>
        </p:spPr>
      </p:pic>
      <p:sp>
        <p:nvSpPr>
          <p:cNvPr id="8" name="CuadroTexto 7">
            <a:extLst>
              <a:ext uri="{FF2B5EF4-FFF2-40B4-BE49-F238E27FC236}">
                <a16:creationId xmlns:a16="http://schemas.microsoft.com/office/drawing/2014/main" id="{F2719679-94F1-43BB-2AE7-2B2C2207F255}"/>
              </a:ext>
            </a:extLst>
          </p:cNvPr>
          <p:cNvSpPr txBox="1"/>
          <p:nvPr/>
        </p:nvSpPr>
        <p:spPr>
          <a:xfrm>
            <a:off x="5859443" y="2348447"/>
            <a:ext cx="1412502"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31.1%</a:t>
            </a:r>
            <a:endParaRPr lang="es-PE" sz="2800" b="1" dirty="0">
              <a:solidFill>
                <a:schemeClr val="accent2"/>
              </a:solidFill>
              <a:latin typeface="Caladea" panose="02040503050406030204" pitchFamily="18" charset="77"/>
            </a:endParaRPr>
          </a:p>
        </p:txBody>
      </p:sp>
      <p:sp>
        <p:nvSpPr>
          <p:cNvPr id="9" name="CuadroTexto 8">
            <a:extLst>
              <a:ext uri="{FF2B5EF4-FFF2-40B4-BE49-F238E27FC236}">
                <a16:creationId xmlns:a16="http://schemas.microsoft.com/office/drawing/2014/main" id="{B5FF700A-A0E3-0162-45F5-01DA6DC7B5C0}"/>
              </a:ext>
            </a:extLst>
          </p:cNvPr>
          <p:cNvSpPr txBox="1"/>
          <p:nvPr/>
        </p:nvSpPr>
        <p:spPr>
          <a:xfrm>
            <a:off x="5859443" y="2791407"/>
            <a:ext cx="2017284" cy="1077218"/>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Cree que la mujer que viste provocativa busca que la acosen sexualmente.</a:t>
            </a:r>
            <a:endParaRPr lang="es-PE" sz="1600" dirty="0">
              <a:latin typeface="Calibri" panose="020F0502020204030204" pitchFamily="34" charset="0"/>
              <a:cs typeface="Calibri" panose="020F0502020204030204" pitchFamily="34" charset="0"/>
            </a:endParaRPr>
          </a:p>
        </p:txBody>
      </p:sp>
      <p:pic>
        <p:nvPicPr>
          <p:cNvPr id="10" name="Imagen 9">
            <a:extLst>
              <a:ext uri="{FF2B5EF4-FFF2-40B4-BE49-F238E27FC236}">
                <a16:creationId xmlns:a16="http://schemas.microsoft.com/office/drawing/2014/main" id="{3AE6131D-810F-C3D1-409E-8B0C3DBCA1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85976" y="2224464"/>
            <a:ext cx="1270000" cy="1270000"/>
          </a:xfrm>
          <a:prstGeom prst="rect">
            <a:avLst/>
          </a:prstGeom>
        </p:spPr>
      </p:pic>
      <p:sp>
        <p:nvSpPr>
          <p:cNvPr id="11" name="CuadroTexto 10">
            <a:extLst>
              <a:ext uri="{FF2B5EF4-FFF2-40B4-BE49-F238E27FC236}">
                <a16:creationId xmlns:a16="http://schemas.microsoft.com/office/drawing/2014/main" id="{F7DE8D54-DCF3-F5DE-E1B2-8BC15163AC69}"/>
              </a:ext>
            </a:extLst>
          </p:cNvPr>
          <p:cNvSpPr txBox="1"/>
          <p:nvPr/>
        </p:nvSpPr>
        <p:spPr>
          <a:xfrm>
            <a:off x="9563736" y="2348447"/>
            <a:ext cx="1645651"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15.1%</a:t>
            </a:r>
            <a:endParaRPr lang="es-PE" sz="2800" b="1" dirty="0">
              <a:solidFill>
                <a:schemeClr val="accent2"/>
              </a:solidFill>
              <a:latin typeface="Caladea" panose="02040503050406030204" pitchFamily="18" charset="77"/>
            </a:endParaRPr>
          </a:p>
        </p:txBody>
      </p:sp>
      <p:sp>
        <p:nvSpPr>
          <p:cNvPr id="12" name="CuadroTexto 11">
            <a:extLst>
              <a:ext uri="{FF2B5EF4-FFF2-40B4-BE49-F238E27FC236}">
                <a16:creationId xmlns:a16="http://schemas.microsoft.com/office/drawing/2014/main" id="{04EC4CDE-6311-B8CC-E355-8B856BCF5711}"/>
              </a:ext>
            </a:extLst>
          </p:cNvPr>
          <p:cNvSpPr txBox="1"/>
          <p:nvPr/>
        </p:nvSpPr>
        <p:spPr>
          <a:xfrm>
            <a:off x="9563736" y="2830252"/>
            <a:ext cx="1814016" cy="1077218"/>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Varones que celan a su pareja porque así demuestran que la aman.</a:t>
            </a:r>
            <a:endParaRPr lang="es-PE" sz="1600" dirty="0">
              <a:latin typeface="Calibri" panose="020F0502020204030204" pitchFamily="34" charset="0"/>
              <a:cs typeface="Calibri" panose="020F0502020204030204" pitchFamily="34" charset="0"/>
            </a:endParaRPr>
          </a:p>
        </p:txBody>
      </p:sp>
      <p:pic>
        <p:nvPicPr>
          <p:cNvPr id="13" name="Imagen 12">
            <a:extLst>
              <a:ext uri="{FF2B5EF4-FFF2-40B4-BE49-F238E27FC236}">
                <a16:creationId xmlns:a16="http://schemas.microsoft.com/office/drawing/2014/main" id="{0D0FE2EB-EFF3-7809-C214-749CBAACD89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4248" y="4086091"/>
            <a:ext cx="1287381" cy="1287381"/>
          </a:xfrm>
          <a:prstGeom prst="rect">
            <a:avLst/>
          </a:prstGeom>
        </p:spPr>
      </p:pic>
      <p:sp>
        <p:nvSpPr>
          <p:cNvPr id="14" name="CuadroTexto 13">
            <a:extLst>
              <a:ext uri="{FF2B5EF4-FFF2-40B4-BE49-F238E27FC236}">
                <a16:creationId xmlns:a16="http://schemas.microsoft.com/office/drawing/2014/main" id="{E1D477C4-69F9-71D4-7DFF-65110BF36613}"/>
              </a:ext>
            </a:extLst>
          </p:cNvPr>
          <p:cNvSpPr txBox="1"/>
          <p:nvPr/>
        </p:nvSpPr>
        <p:spPr>
          <a:xfrm>
            <a:off x="2303775" y="4236905"/>
            <a:ext cx="1482716"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52.7%</a:t>
            </a:r>
            <a:endParaRPr lang="es-PE" sz="2800" b="1" dirty="0">
              <a:solidFill>
                <a:schemeClr val="accent2"/>
              </a:solidFill>
              <a:latin typeface="Caladea" panose="02040503050406030204" pitchFamily="18" charset="77"/>
            </a:endParaRPr>
          </a:p>
        </p:txBody>
      </p:sp>
      <p:sp>
        <p:nvSpPr>
          <p:cNvPr id="15" name="CuadroTexto 14">
            <a:extLst>
              <a:ext uri="{FF2B5EF4-FFF2-40B4-BE49-F238E27FC236}">
                <a16:creationId xmlns:a16="http://schemas.microsoft.com/office/drawing/2014/main" id="{1B920F25-BCB4-335A-6704-533B2290FFB1}"/>
              </a:ext>
            </a:extLst>
          </p:cNvPr>
          <p:cNvSpPr txBox="1"/>
          <p:nvPr/>
        </p:nvSpPr>
        <p:spPr>
          <a:xfrm>
            <a:off x="2332862" y="4724739"/>
            <a:ext cx="1800760" cy="1569660"/>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Piensa que la mujer debe cumplir su rol de madre y esposa, después sus sueños.</a:t>
            </a:r>
            <a:endParaRPr lang="es-PE" sz="16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7E492EC0-7A41-3077-30A4-5B8390FACCD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955" y="4086091"/>
            <a:ext cx="1287381" cy="1287381"/>
          </a:xfrm>
          <a:prstGeom prst="rect">
            <a:avLst/>
          </a:prstGeom>
        </p:spPr>
      </p:pic>
      <p:sp>
        <p:nvSpPr>
          <p:cNvPr id="17" name="CuadroTexto 16">
            <a:extLst>
              <a:ext uri="{FF2B5EF4-FFF2-40B4-BE49-F238E27FC236}">
                <a16:creationId xmlns:a16="http://schemas.microsoft.com/office/drawing/2014/main" id="{20EE5105-0C0D-0288-3356-CF9EE7FFD422}"/>
              </a:ext>
            </a:extLst>
          </p:cNvPr>
          <p:cNvSpPr txBox="1"/>
          <p:nvPr/>
        </p:nvSpPr>
        <p:spPr>
          <a:xfrm>
            <a:off x="6062994" y="4236905"/>
            <a:ext cx="1435086"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33.2%</a:t>
            </a:r>
            <a:endParaRPr lang="es-PE" sz="2800" b="1" dirty="0">
              <a:solidFill>
                <a:schemeClr val="accent2"/>
              </a:solidFill>
              <a:latin typeface="Caladea" panose="02040503050406030204" pitchFamily="18" charset="77"/>
            </a:endParaRPr>
          </a:p>
        </p:txBody>
      </p:sp>
      <p:sp>
        <p:nvSpPr>
          <p:cNvPr id="18" name="CuadroTexto 17">
            <a:extLst>
              <a:ext uri="{FF2B5EF4-FFF2-40B4-BE49-F238E27FC236}">
                <a16:creationId xmlns:a16="http://schemas.microsoft.com/office/drawing/2014/main" id="{1A0FE7AB-1B54-08A1-C251-412D8B356C01}"/>
              </a:ext>
            </a:extLst>
          </p:cNvPr>
          <p:cNvSpPr txBox="1"/>
          <p:nvPr/>
        </p:nvSpPr>
        <p:spPr>
          <a:xfrm>
            <a:off x="6040903" y="4724739"/>
            <a:ext cx="1677076" cy="1077218"/>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Opina que la mujer infiel debe ser castigada por su pareja.</a:t>
            </a:r>
            <a:endParaRPr lang="es-PE" sz="1600" dirty="0">
              <a:latin typeface="Calibri" panose="020F0502020204030204" pitchFamily="34" charset="0"/>
              <a:cs typeface="Calibri" panose="020F0502020204030204" pitchFamily="34" charset="0"/>
            </a:endParaRPr>
          </a:p>
        </p:txBody>
      </p:sp>
      <p:pic>
        <p:nvPicPr>
          <p:cNvPr id="19" name="Imagen 18">
            <a:extLst>
              <a:ext uri="{FF2B5EF4-FFF2-40B4-BE49-F238E27FC236}">
                <a16:creationId xmlns:a16="http://schemas.microsoft.com/office/drawing/2014/main" id="{4BAA917D-1B4A-6191-4FE4-39D0F4221E1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168595" y="4086091"/>
            <a:ext cx="1287381" cy="1287381"/>
          </a:xfrm>
          <a:prstGeom prst="rect">
            <a:avLst/>
          </a:prstGeom>
        </p:spPr>
      </p:pic>
      <p:sp>
        <p:nvSpPr>
          <p:cNvPr id="20" name="CuadroTexto 19">
            <a:extLst>
              <a:ext uri="{FF2B5EF4-FFF2-40B4-BE49-F238E27FC236}">
                <a16:creationId xmlns:a16="http://schemas.microsoft.com/office/drawing/2014/main" id="{993541EC-1F3C-1FEF-0C2B-E6B027379785}"/>
              </a:ext>
            </a:extLst>
          </p:cNvPr>
          <p:cNvSpPr txBox="1"/>
          <p:nvPr/>
        </p:nvSpPr>
        <p:spPr>
          <a:xfrm>
            <a:off x="9661220" y="4236905"/>
            <a:ext cx="1254957" cy="523220"/>
          </a:xfrm>
          <a:prstGeom prst="rect">
            <a:avLst/>
          </a:prstGeom>
          <a:noFill/>
        </p:spPr>
        <p:txBody>
          <a:bodyPr wrap="square" rtlCol="0">
            <a:spAutoFit/>
          </a:bodyPr>
          <a:lstStyle/>
          <a:p>
            <a:r>
              <a:rPr lang="es-ES" sz="2800" b="1" dirty="0">
                <a:solidFill>
                  <a:schemeClr val="accent2"/>
                </a:solidFill>
                <a:latin typeface="Caladea" panose="02040503050406030204" pitchFamily="18" charset="77"/>
              </a:rPr>
              <a:t>72.2%</a:t>
            </a:r>
            <a:endParaRPr lang="es-PE" sz="2800" b="1" dirty="0">
              <a:solidFill>
                <a:schemeClr val="accent2"/>
              </a:solidFill>
              <a:latin typeface="Caladea" panose="02040503050406030204" pitchFamily="18" charset="77"/>
            </a:endParaRPr>
          </a:p>
        </p:txBody>
      </p:sp>
      <p:sp>
        <p:nvSpPr>
          <p:cNvPr id="21" name="CuadroTexto 20">
            <a:extLst>
              <a:ext uri="{FF2B5EF4-FFF2-40B4-BE49-F238E27FC236}">
                <a16:creationId xmlns:a16="http://schemas.microsoft.com/office/drawing/2014/main" id="{583E25D7-3173-E9A2-915D-204ECEA5BADC}"/>
              </a:ext>
            </a:extLst>
          </p:cNvPr>
          <p:cNvSpPr txBox="1"/>
          <p:nvPr/>
        </p:nvSpPr>
        <p:spPr>
          <a:xfrm>
            <a:off x="9644036" y="4724739"/>
            <a:ext cx="1800760" cy="1323439"/>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Piensa que la mujer que le falta el respeto a su esposo o pareja, merece un castigo. </a:t>
            </a:r>
            <a:endParaRPr lang="es-PE" sz="1600" dirty="0">
              <a:latin typeface="Calibri" panose="020F0502020204030204" pitchFamily="34" charset="0"/>
              <a:cs typeface="Calibri" panose="020F0502020204030204" pitchFamily="34" charset="0"/>
            </a:endParaRPr>
          </a:p>
        </p:txBody>
      </p:sp>
      <p:sp>
        <p:nvSpPr>
          <p:cNvPr id="22" name="CuadroTexto 21">
            <a:extLst>
              <a:ext uri="{FF2B5EF4-FFF2-40B4-BE49-F238E27FC236}">
                <a16:creationId xmlns:a16="http://schemas.microsoft.com/office/drawing/2014/main" id="{5CF535D3-1339-4779-469B-37E18E9A8604}"/>
              </a:ext>
            </a:extLst>
          </p:cNvPr>
          <p:cNvSpPr txBox="1"/>
          <p:nvPr/>
        </p:nvSpPr>
        <p:spPr>
          <a:xfrm>
            <a:off x="1196350" y="6348150"/>
            <a:ext cx="7349687" cy="276999"/>
          </a:xfrm>
          <a:prstGeom prst="rect">
            <a:avLst/>
          </a:prstGeom>
          <a:noFill/>
        </p:spPr>
        <p:txBody>
          <a:bodyPr wrap="square" rtlCol="0">
            <a:spAutoFit/>
          </a:bodyPr>
          <a:lstStyle/>
          <a:p>
            <a:r>
              <a:rPr lang="es-PE" sz="1200" dirty="0"/>
              <a:t>Fuente: Encuesta Nacional sobre Relaciones Sociales. 2019</a:t>
            </a:r>
          </a:p>
        </p:txBody>
      </p:sp>
    </p:spTree>
    <p:extLst>
      <p:ext uri="{BB962C8B-B14F-4D97-AF65-F5344CB8AC3E}">
        <p14:creationId xmlns:p14="http://schemas.microsoft.com/office/powerpoint/2010/main" val="129741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457E0E-B197-101C-712A-AD3DEA5EF398}"/>
              </a:ext>
            </a:extLst>
          </p:cNvPr>
          <p:cNvSpPr>
            <a:spLocks noGrp="1"/>
          </p:cNvSpPr>
          <p:nvPr>
            <p:ph type="title"/>
          </p:nvPr>
        </p:nvSpPr>
        <p:spPr>
          <a:xfrm>
            <a:off x="521471" y="846033"/>
            <a:ext cx="11358377" cy="832303"/>
          </a:xfrm>
        </p:spPr>
        <p:txBody>
          <a:bodyPr>
            <a:noAutofit/>
          </a:bodyPr>
          <a:lstStyle/>
          <a:p>
            <a:pPr algn="just"/>
            <a:r>
              <a:rPr lang="es-PE" sz="2800" b="1" dirty="0">
                <a:latin typeface="+mj-lt"/>
              </a:rPr>
              <a:t>La violencia contra las mujeres ha venido disminuyendo, pero aún significa un reto</a:t>
            </a:r>
          </a:p>
        </p:txBody>
      </p:sp>
      <p:pic>
        <p:nvPicPr>
          <p:cNvPr id="4" name="Imagen 3">
            <a:extLst>
              <a:ext uri="{FF2B5EF4-FFF2-40B4-BE49-F238E27FC236}">
                <a16:creationId xmlns:a16="http://schemas.microsoft.com/office/drawing/2014/main" id="{FC89C6FD-EF0C-4C1B-CEA2-E48994F9E3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152" y="1663346"/>
            <a:ext cx="3906722" cy="204273"/>
          </a:xfrm>
          <a:prstGeom prst="rect">
            <a:avLst/>
          </a:prstGeom>
        </p:spPr>
      </p:pic>
      <p:graphicFrame>
        <p:nvGraphicFramePr>
          <p:cNvPr id="36" name="Gráfico 35">
            <a:extLst>
              <a:ext uri="{FF2B5EF4-FFF2-40B4-BE49-F238E27FC236}">
                <a16:creationId xmlns:a16="http://schemas.microsoft.com/office/drawing/2014/main" id="{5842DBB3-2CB8-445C-CE60-AC2F908A10CF}"/>
              </a:ext>
            </a:extLst>
          </p:cNvPr>
          <p:cNvGraphicFramePr/>
          <p:nvPr>
            <p:extLst>
              <p:ext uri="{D42A27DB-BD31-4B8C-83A1-F6EECF244321}">
                <p14:modId xmlns:p14="http://schemas.microsoft.com/office/powerpoint/2010/main" val="3628656380"/>
              </p:ext>
            </p:extLst>
          </p:nvPr>
        </p:nvGraphicFramePr>
        <p:xfrm>
          <a:off x="1342663" y="1902810"/>
          <a:ext cx="9711159" cy="4805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272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457E0E-B197-101C-712A-AD3DEA5EF398}"/>
              </a:ext>
            </a:extLst>
          </p:cNvPr>
          <p:cNvSpPr>
            <a:spLocks noGrp="1"/>
          </p:cNvSpPr>
          <p:nvPr>
            <p:ph type="title"/>
          </p:nvPr>
        </p:nvSpPr>
        <p:spPr>
          <a:xfrm>
            <a:off x="558301" y="948978"/>
            <a:ext cx="9934814" cy="553998"/>
          </a:xfrm>
        </p:spPr>
        <p:txBody>
          <a:bodyPr>
            <a:noAutofit/>
          </a:bodyPr>
          <a:lstStyle/>
          <a:p>
            <a:pPr algn="just"/>
            <a:r>
              <a:rPr lang="es-PE" sz="3200" b="1" dirty="0">
                <a:latin typeface="+mj-lt"/>
              </a:rPr>
              <a:t>Violencia sexual contra las niñas, niños y adolescentes</a:t>
            </a:r>
          </a:p>
        </p:txBody>
      </p:sp>
      <p:pic>
        <p:nvPicPr>
          <p:cNvPr id="4" name="Imagen 3">
            <a:extLst>
              <a:ext uri="{FF2B5EF4-FFF2-40B4-BE49-F238E27FC236}">
                <a16:creationId xmlns:a16="http://schemas.microsoft.com/office/drawing/2014/main" id="{FC89C6FD-EF0C-4C1B-CEA2-E48994F9E3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754" y="1544149"/>
            <a:ext cx="3906722" cy="204273"/>
          </a:xfrm>
          <a:prstGeom prst="rect">
            <a:avLst/>
          </a:prstGeom>
        </p:spPr>
      </p:pic>
      <p:sp>
        <p:nvSpPr>
          <p:cNvPr id="6" name="CuadroTexto 5">
            <a:extLst>
              <a:ext uri="{FF2B5EF4-FFF2-40B4-BE49-F238E27FC236}">
                <a16:creationId xmlns:a16="http://schemas.microsoft.com/office/drawing/2014/main" id="{557D7326-F1C4-B767-93D1-0365BE825E0B}"/>
              </a:ext>
            </a:extLst>
          </p:cNvPr>
          <p:cNvSpPr txBox="1"/>
          <p:nvPr/>
        </p:nvSpPr>
        <p:spPr>
          <a:xfrm>
            <a:off x="776873" y="2355217"/>
            <a:ext cx="4006315" cy="783193"/>
          </a:xfrm>
          <a:prstGeom prst="roundRect">
            <a:avLst/>
          </a:prstGeom>
          <a:solidFill>
            <a:srgbClr val="F05151"/>
          </a:solidFill>
          <a:ln>
            <a:noFill/>
            <a:prstDash val="sysDot"/>
          </a:ln>
        </p:spPr>
        <p:txBody>
          <a:bodyPr wrap="square" rtlCol="0">
            <a:spAutoFit/>
          </a:bodyPr>
          <a:lstStyle/>
          <a:p>
            <a:pPr algn="ctr"/>
            <a:r>
              <a:rPr lang="es-MX" sz="2000" dirty="0">
                <a:solidFill>
                  <a:schemeClr val="bg1"/>
                </a:solidFill>
              </a:rPr>
              <a:t>El </a:t>
            </a:r>
            <a:r>
              <a:rPr lang="es-MX" sz="2000" b="1" dirty="0">
                <a:solidFill>
                  <a:schemeClr val="bg1"/>
                </a:solidFill>
              </a:rPr>
              <a:t>31,8% </a:t>
            </a:r>
            <a:r>
              <a:rPr lang="es-MX" sz="2000" dirty="0">
                <a:solidFill>
                  <a:schemeClr val="bg1"/>
                </a:solidFill>
              </a:rPr>
              <a:t>de adolescentes alguna vez fue víctimas de violencia sexual</a:t>
            </a:r>
          </a:p>
        </p:txBody>
      </p:sp>
      <p:sp>
        <p:nvSpPr>
          <p:cNvPr id="14" name="CuadroTexto 13">
            <a:extLst>
              <a:ext uri="{FF2B5EF4-FFF2-40B4-BE49-F238E27FC236}">
                <a16:creationId xmlns:a16="http://schemas.microsoft.com/office/drawing/2014/main" id="{12063F00-FD01-8786-278E-446A21A2E5F1}"/>
              </a:ext>
            </a:extLst>
          </p:cNvPr>
          <p:cNvSpPr txBox="1"/>
          <p:nvPr/>
        </p:nvSpPr>
        <p:spPr>
          <a:xfrm>
            <a:off x="776873" y="3181461"/>
            <a:ext cx="1580055" cy="246221"/>
          </a:xfrm>
          <a:prstGeom prst="rect">
            <a:avLst/>
          </a:prstGeom>
          <a:noFill/>
        </p:spPr>
        <p:txBody>
          <a:bodyPr wrap="square" rtlCol="0">
            <a:spAutoFit/>
          </a:bodyPr>
          <a:lstStyle/>
          <a:p>
            <a:pPr algn="just"/>
            <a:r>
              <a:rPr lang="es-PE" sz="1000" dirty="0"/>
              <a:t>Fuente: INEI, ENARES 2019</a:t>
            </a:r>
          </a:p>
        </p:txBody>
      </p:sp>
      <p:sp>
        <p:nvSpPr>
          <p:cNvPr id="16" name="CuadroTexto 15">
            <a:extLst>
              <a:ext uri="{FF2B5EF4-FFF2-40B4-BE49-F238E27FC236}">
                <a16:creationId xmlns:a16="http://schemas.microsoft.com/office/drawing/2014/main" id="{EB2E501E-2F4C-04E3-DC16-276D8809BE6B}"/>
              </a:ext>
            </a:extLst>
          </p:cNvPr>
          <p:cNvSpPr txBox="1"/>
          <p:nvPr/>
        </p:nvSpPr>
        <p:spPr>
          <a:xfrm>
            <a:off x="776872" y="3803534"/>
            <a:ext cx="4006315" cy="1464231"/>
          </a:xfrm>
          <a:prstGeom prst="roundRect">
            <a:avLst/>
          </a:prstGeom>
          <a:solidFill>
            <a:srgbClr val="ECA850"/>
          </a:solidFill>
        </p:spPr>
        <p:txBody>
          <a:bodyPr wrap="square">
            <a:spAutoFit/>
          </a:bodyPr>
          <a:lstStyle/>
          <a:p>
            <a:pPr algn="ctr"/>
            <a:r>
              <a:rPr lang="es-MX" sz="2000" b="1" dirty="0"/>
              <a:t>72.3% (16,544) </a:t>
            </a:r>
            <a:r>
              <a:rPr lang="es-MX" sz="2000" dirty="0"/>
              <a:t>de los casos de </a:t>
            </a:r>
            <a:r>
              <a:rPr lang="es-MX" sz="2000" b="1" dirty="0"/>
              <a:t>violencia sexual </a:t>
            </a:r>
            <a:r>
              <a:rPr lang="es-MX" sz="2000" dirty="0"/>
              <a:t>atendidos en los CEM, </a:t>
            </a:r>
            <a:r>
              <a:rPr lang="es-MX" sz="2000" b="1" dirty="0"/>
              <a:t>eran niños, niñas y adolescentes</a:t>
            </a:r>
            <a:r>
              <a:rPr lang="es-MX" sz="2000" dirty="0"/>
              <a:t>, (octubre  2022)</a:t>
            </a:r>
          </a:p>
        </p:txBody>
      </p:sp>
      <p:sp>
        <p:nvSpPr>
          <p:cNvPr id="17" name="CuadroTexto 16">
            <a:extLst>
              <a:ext uri="{FF2B5EF4-FFF2-40B4-BE49-F238E27FC236}">
                <a16:creationId xmlns:a16="http://schemas.microsoft.com/office/drawing/2014/main" id="{31A954E8-4B39-BBC4-C884-9E441917C362}"/>
              </a:ext>
            </a:extLst>
          </p:cNvPr>
          <p:cNvSpPr txBox="1"/>
          <p:nvPr/>
        </p:nvSpPr>
        <p:spPr>
          <a:xfrm>
            <a:off x="776872" y="5313851"/>
            <a:ext cx="4006315" cy="246221"/>
          </a:xfrm>
          <a:prstGeom prst="rect">
            <a:avLst/>
          </a:prstGeom>
          <a:noFill/>
        </p:spPr>
        <p:txBody>
          <a:bodyPr wrap="square" rtlCol="0">
            <a:spAutoFit/>
          </a:bodyPr>
          <a:lstStyle/>
          <a:p>
            <a:pPr algn="just"/>
            <a:r>
              <a:rPr lang="es-PE" sz="1000" dirty="0"/>
              <a:t>Fuente: Portal Estadístico-Programa Nacional AURORA</a:t>
            </a:r>
          </a:p>
        </p:txBody>
      </p:sp>
      <p:sp>
        <p:nvSpPr>
          <p:cNvPr id="38" name="CuadroTexto 37">
            <a:extLst>
              <a:ext uri="{FF2B5EF4-FFF2-40B4-BE49-F238E27FC236}">
                <a16:creationId xmlns:a16="http://schemas.microsoft.com/office/drawing/2014/main" id="{22EC1C01-2AE9-77FF-B5B1-F1C0A8E53CB5}"/>
              </a:ext>
            </a:extLst>
          </p:cNvPr>
          <p:cNvSpPr txBox="1"/>
          <p:nvPr/>
        </p:nvSpPr>
        <p:spPr>
          <a:xfrm>
            <a:off x="5494609" y="3975565"/>
            <a:ext cx="5171038" cy="1872853"/>
          </a:xfrm>
          <a:prstGeom prst="roundRect">
            <a:avLst/>
          </a:prstGeom>
          <a:solidFill>
            <a:srgbClr val="264080"/>
          </a:solidFill>
        </p:spPr>
        <p:txBody>
          <a:bodyPr wrap="square">
            <a:spAutoFit/>
          </a:bodyPr>
          <a:lstStyle/>
          <a:p>
            <a:pPr algn="ctr"/>
            <a:r>
              <a:rPr lang="es-MX" sz="2400" b="1" dirty="0">
                <a:solidFill>
                  <a:schemeClr val="bg1"/>
                </a:solidFill>
              </a:rPr>
              <a:t>8.6% </a:t>
            </a:r>
            <a:r>
              <a:rPr lang="es-MX" sz="2000" b="1" dirty="0">
                <a:solidFill>
                  <a:schemeClr val="bg1"/>
                </a:solidFill>
              </a:rPr>
              <a:t>de los casos de infección por VIH eran adolescentes </a:t>
            </a:r>
            <a:r>
              <a:rPr lang="es-MX" sz="2000" dirty="0">
                <a:solidFill>
                  <a:schemeClr val="bg1"/>
                </a:solidFill>
              </a:rPr>
              <a:t>entre los 15 y 19 años de edad (ene-</a:t>
            </a:r>
            <a:r>
              <a:rPr lang="es-MX" sz="2000" dirty="0" err="1">
                <a:solidFill>
                  <a:schemeClr val="bg1"/>
                </a:solidFill>
              </a:rPr>
              <a:t>may</a:t>
            </a:r>
            <a:r>
              <a:rPr lang="es-MX" sz="2000" dirty="0">
                <a:solidFill>
                  <a:schemeClr val="bg1"/>
                </a:solidFill>
              </a:rPr>
              <a:t> 2022); porcentaje que crece en los ámbitos regionales, como en </a:t>
            </a:r>
            <a:r>
              <a:rPr lang="es-MX" sz="2000" b="1" dirty="0">
                <a:solidFill>
                  <a:schemeClr val="bg1"/>
                </a:solidFill>
              </a:rPr>
              <a:t>Ucayali (21%), Cajamarca (25%), Ayacucho (18%)</a:t>
            </a:r>
          </a:p>
        </p:txBody>
      </p:sp>
      <p:sp>
        <p:nvSpPr>
          <p:cNvPr id="41" name="CuadroTexto 40">
            <a:extLst>
              <a:ext uri="{FF2B5EF4-FFF2-40B4-BE49-F238E27FC236}">
                <a16:creationId xmlns:a16="http://schemas.microsoft.com/office/drawing/2014/main" id="{E441A510-7982-2ABA-85E4-587CEAAB8059}"/>
              </a:ext>
            </a:extLst>
          </p:cNvPr>
          <p:cNvSpPr txBox="1"/>
          <p:nvPr/>
        </p:nvSpPr>
        <p:spPr>
          <a:xfrm>
            <a:off x="5525708" y="5960110"/>
            <a:ext cx="4006315" cy="400110"/>
          </a:xfrm>
          <a:prstGeom prst="rect">
            <a:avLst/>
          </a:prstGeom>
          <a:noFill/>
        </p:spPr>
        <p:txBody>
          <a:bodyPr wrap="square" rtlCol="0">
            <a:spAutoFit/>
          </a:bodyPr>
          <a:lstStyle/>
          <a:p>
            <a:pPr algn="just"/>
            <a:r>
              <a:rPr lang="es-PE" sz="1000" dirty="0"/>
              <a:t>Fuente: Centro Nacional de Epidemiología, Prevención y Control de Enfermedades – Ministerio de Salud</a:t>
            </a:r>
          </a:p>
        </p:txBody>
      </p:sp>
      <p:sp>
        <p:nvSpPr>
          <p:cNvPr id="42" name="Rectángulo redondeado 8">
            <a:extLst>
              <a:ext uri="{FF2B5EF4-FFF2-40B4-BE49-F238E27FC236}">
                <a16:creationId xmlns:a16="http://schemas.microsoft.com/office/drawing/2014/main" id="{A0A458FF-7FBB-8A6D-4340-F768D20C47D0}"/>
              </a:ext>
            </a:extLst>
          </p:cNvPr>
          <p:cNvSpPr/>
          <p:nvPr/>
        </p:nvSpPr>
        <p:spPr>
          <a:xfrm>
            <a:off x="5468450" y="2189571"/>
            <a:ext cx="5223357" cy="1028216"/>
          </a:xfrm>
          <a:prstGeom prst="roundRect">
            <a:avLst/>
          </a:prstGeom>
          <a:solidFill>
            <a:srgbClr val="0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33.7% </a:t>
            </a:r>
            <a:r>
              <a:rPr lang="es-MX" sz="2000" dirty="0">
                <a:solidFill>
                  <a:schemeClr val="tx1"/>
                </a:solidFill>
              </a:rPr>
              <a:t>denuncias de </a:t>
            </a:r>
            <a:r>
              <a:rPr lang="es-MX" sz="2000" b="1" dirty="0">
                <a:solidFill>
                  <a:schemeClr val="tx1"/>
                </a:solidFill>
              </a:rPr>
              <a:t>casos de violencia sexual contra niñas/os y adolescentes, tenían entre 0 a 11 años, </a:t>
            </a:r>
            <a:r>
              <a:rPr lang="es-MX" sz="2000" dirty="0">
                <a:solidFill>
                  <a:schemeClr val="tx1"/>
                </a:solidFill>
              </a:rPr>
              <a:t>en los distritos fiscales</a:t>
            </a:r>
            <a:r>
              <a:rPr lang="es-MX" sz="2000" b="1" dirty="0">
                <a:solidFill>
                  <a:schemeClr val="tx1"/>
                </a:solidFill>
              </a:rPr>
              <a:t>.</a:t>
            </a:r>
          </a:p>
        </p:txBody>
      </p:sp>
      <p:sp>
        <p:nvSpPr>
          <p:cNvPr id="43" name="CuadroTexto 42">
            <a:extLst>
              <a:ext uri="{FF2B5EF4-FFF2-40B4-BE49-F238E27FC236}">
                <a16:creationId xmlns:a16="http://schemas.microsoft.com/office/drawing/2014/main" id="{24A1B69F-893F-D78E-CB8C-D39A50D9642C}"/>
              </a:ext>
            </a:extLst>
          </p:cNvPr>
          <p:cNvSpPr txBox="1"/>
          <p:nvPr/>
        </p:nvSpPr>
        <p:spPr>
          <a:xfrm>
            <a:off x="5468450" y="3263708"/>
            <a:ext cx="5223357" cy="400110"/>
          </a:xfrm>
          <a:prstGeom prst="rect">
            <a:avLst/>
          </a:prstGeom>
          <a:noFill/>
        </p:spPr>
        <p:txBody>
          <a:bodyPr wrap="square" rtlCol="0">
            <a:spAutoFit/>
          </a:bodyPr>
          <a:lstStyle/>
          <a:p>
            <a:pPr algn="just"/>
            <a:r>
              <a:rPr lang="es-PE" sz="1000" dirty="0"/>
              <a:t>Fuente: </a:t>
            </a:r>
            <a:r>
              <a:rPr lang="es-MX" sz="1000" dirty="0"/>
              <a:t>Información disponible en los servidores de base de datos del SGF, SIATF y Bandeja Fiscal Electrónica (agraviados, denunciante, afectado) del Ministerio Público</a:t>
            </a:r>
            <a:endParaRPr lang="es-PE" sz="1000" dirty="0"/>
          </a:p>
        </p:txBody>
      </p:sp>
    </p:spTree>
    <p:extLst>
      <p:ext uri="{BB962C8B-B14F-4D97-AF65-F5344CB8AC3E}">
        <p14:creationId xmlns:p14="http://schemas.microsoft.com/office/powerpoint/2010/main" val="158676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F48AE90C-03DD-AFD4-86A0-00CFD88F28B6}"/>
              </a:ext>
            </a:extLst>
          </p:cNvPr>
          <p:cNvSpPr txBox="1"/>
          <p:nvPr/>
        </p:nvSpPr>
        <p:spPr>
          <a:xfrm>
            <a:off x="236519" y="5227647"/>
            <a:ext cx="4830237" cy="415498"/>
          </a:xfrm>
          <a:prstGeom prst="rect">
            <a:avLst/>
          </a:prstGeom>
          <a:noFill/>
        </p:spPr>
        <p:txBody>
          <a:bodyPr wrap="square" rtlCol="0">
            <a:spAutoFit/>
          </a:bodyPr>
          <a:lstStyle/>
          <a:p>
            <a:pPr algn="just"/>
            <a:r>
              <a:rPr lang="es-PE" sz="1000" dirty="0"/>
              <a:t>Fuente: Consultas Dinámicas del Sistema de Registro del Certificado de Nacido Vivo en Línea – Ministerio de Salud</a:t>
            </a:r>
          </a:p>
        </p:txBody>
      </p:sp>
      <p:sp>
        <p:nvSpPr>
          <p:cNvPr id="28" name="CuadroTexto 27">
            <a:extLst>
              <a:ext uri="{FF2B5EF4-FFF2-40B4-BE49-F238E27FC236}">
                <a16:creationId xmlns:a16="http://schemas.microsoft.com/office/drawing/2014/main" id="{F89171A8-47C2-929B-3652-95B91910AECE}"/>
              </a:ext>
            </a:extLst>
          </p:cNvPr>
          <p:cNvSpPr txBox="1"/>
          <p:nvPr/>
        </p:nvSpPr>
        <p:spPr>
          <a:xfrm>
            <a:off x="254937" y="3008161"/>
            <a:ext cx="963148" cy="523220"/>
          </a:xfrm>
          <a:prstGeom prst="rect">
            <a:avLst/>
          </a:prstGeom>
          <a:noFill/>
        </p:spPr>
        <p:txBody>
          <a:bodyPr wrap="square" rtlCol="0">
            <a:spAutoFit/>
          </a:bodyPr>
          <a:lstStyle/>
          <a:p>
            <a:pPr algn="ctr"/>
            <a:r>
              <a:rPr lang="es-PE" sz="1400" b="1" dirty="0"/>
              <a:t>Grupos de Edad</a:t>
            </a:r>
          </a:p>
        </p:txBody>
      </p:sp>
      <p:sp>
        <p:nvSpPr>
          <p:cNvPr id="2" name="CuadroTexto 1"/>
          <p:cNvSpPr txBox="1"/>
          <p:nvPr/>
        </p:nvSpPr>
        <p:spPr>
          <a:xfrm>
            <a:off x="871729" y="1022563"/>
            <a:ext cx="2448491" cy="584775"/>
          </a:xfrm>
          <a:prstGeom prst="rect">
            <a:avLst/>
          </a:prstGeom>
          <a:noFill/>
        </p:spPr>
        <p:txBody>
          <a:bodyPr wrap="none" rtlCol="0">
            <a:spAutoFit/>
          </a:bodyPr>
          <a:lstStyle/>
          <a:p>
            <a:r>
              <a:rPr lang="es-MX" sz="3200" b="1" dirty="0">
                <a:latin typeface="+mj-lt"/>
              </a:rPr>
              <a:t>Madres niñas </a:t>
            </a:r>
          </a:p>
        </p:txBody>
      </p:sp>
      <p:pic>
        <p:nvPicPr>
          <p:cNvPr id="43" name="Imagen 42">
            <a:extLst>
              <a:ext uri="{FF2B5EF4-FFF2-40B4-BE49-F238E27FC236}">
                <a16:creationId xmlns:a16="http://schemas.microsoft.com/office/drawing/2014/main" id="{D206244B-8426-469C-BFE4-89E493001B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794" y="1539855"/>
            <a:ext cx="3906722" cy="204273"/>
          </a:xfrm>
          <a:prstGeom prst="rect">
            <a:avLst/>
          </a:prstGeom>
        </p:spPr>
      </p:pic>
      <p:pic>
        <p:nvPicPr>
          <p:cNvPr id="6" name="Imagen 5">
            <a:extLst>
              <a:ext uri="{FF2B5EF4-FFF2-40B4-BE49-F238E27FC236}">
                <a16:creationId xmlns:a16="http://schemas.microsoft.com/office/drawing/2014/main" id="{7E7C9808-8E9A-F099-AAE3-2C0FA78970FF}"/>
              </a:ext>
            </a:extLst>
          </p:cNvPr>
          <p:cNvPicPr>
            <a:picLocks noChangeAspect="1"/>
          </p:cNvPicPr>
          <p:nvPr/>
        </p:nvPicPr>
        <p:blipFill rotWithShape="1">
          <a:blip r:embed="rId4"/>
          <a:srcRect l="39554" t="22800" r="39625" b="32533"/>
          <a:stretch/>
        </p:blipFill>
        <p:spPr>
          <a:xfrm>
            <a:off x="7871507" y="1214855"/>
            <a:ext cx="3669776" cy="4428290"/>
          </a:xfrm>
          <a:prstGeom prst="rect">
            <a:avLst/>
          </a:prstGeom>
        </p:spPr>
      </p:pic>
      <p:pic>
        <p:nvPicPr>
          <p:cNvPr id="8" name="Imagen 7">
            <a:extLst>
              <a:ext uri="{FF2B5EF4-FFF2-40B4-BE49-F238E27FC236}">
                <a16:creationId xmlns:a16="http://schemas.microsoft.com/office/drawing/2014/main" id="{047DCDB0-C217-6947-BAFA-0849B7BE391D}"/>
              </a:ext>
            </a:extLst>
          </p:cNvPr>
          <p:cNvPicPr>
            <a:picLocks noChangeAspect="1"/>
          </p:cNvPicPr>
          <p:nvPr/>
        </p:nvPicPr>
        <p:blipFill rotWithShape="1">
          <a:blip r:embed="rId5"/>
          <a:srcRect l="34534" t="70400" r="37417" b="23697"/>
          <a:stretch/>
        </p:blipFill>
        <p:spPr>
          <a:xfrm>
            <a:off x="7871507" y="5643145"/>
            <a:ext cx="3669776" cy="404809"/>
          </a:xfrm>
          <a:prstGeom prst="rect">
            <a:avLst/>
          </a:prstGeom>
        </p:spPr>
      </p:pic>
      <p:graphicFrame>
        <p:nvGraphicFramePr>
          <p:cNvPr id="37" name="Gráfico 36">
            <a:extLst>
              <a:ext uri="{FF2B5EF4-FFF2-40B4-BE49-F238E27FC236}">
                <a16:creationId xmlns:a16="http://schemas.microsoft.com/office/drawing/2014/main" id="{3AC57C17-5B8C-49B7-2F26-D305198EB6BE}"/>
              </a:ext>
            </a:extLst>
          </p:cNvPr>
          <p:cNvGraphicFramePr>
            <a:graphicFrameLocks/>
          </p:cNvGraphicFramePr>
          <p:nvPr/>
        </p:nvGraphicFramePr>
        <p:xfrm>
          <a:off x="1109292" y="3360783"/>
          <a:ext cx="5419980" cy="1547533"/>
        </p:xfrm>
        <a:graphic>
          <a:graphicData uri="http://schemas.openxmlformats.org/drawingml/2006/chart">
            <c:chart xmlns:c="http://schemas.openxmlformats.org/drawingml/2006/chart" xmlns:r="http://schemas.openxmlformats.org/officeDocument/2006/relationships" r:id="rId6"/>
          </a:graphicData>
        </a:graphic>
      </p:graphicFrame>
      <p:sp>
        <p:nvSpPr>
          <p:cNvPr id="38" name="CuadroTexto 37">
            <a:extLst>
              <a:ext uri="{FF2B5EF4-FFF2-40B4-BE49-F238E27FC236}">
                <a16:creationId xmlns:a16="http://schemas.microsoft.com/office/drawing/2014/main" id="{F37850A4-BCB3-CBBF-9B05-5F6A8BCBABBB}"/>
              </a:ext>
            </a:extLst>
          </p:cNvPr>
          <p:cNvSpPr txBox="1"/>
          <p:nvPr/>
        </p:nvSpPr>
        <p:spPr>
          <a:xfrm>
            <a:off x="1437641" y="4052412"/>
            <a:ext cx="276038" cy="307777"/>
          </a:xfrm>
          <a:prstGeom prst="rect">
            <a:avLst/>
          </a:prstGeom>
          <a:noFill/>
        </p:spPr>
        <p:txBody>
          <a:bodyPr wrap="none" rtlCol="0">
            <a:spAutoFit/>
          </a:bodyPr>
          <a:lstStyle/>
          <a:p>
            <a:r>
              <a:rPr lang="es-PE" sz="1400" dirty="0">
                <a:solidFill>
                  <a:srgbClr val="FF0000"/>
                </a:solidFill>
              </a:rPr>
              <a:t>5</a:t>
            </a:r>
          </a:p>
        </p:txBody>
      </p:sp>
      <p:sp>
        <p:nvSpPr>
          <p:cNvPr id="39" name="CuadroTexto 38">
            <a:extLst>
              <a:ext uri="{FF2B5EF4-FFF2-40B4-BE49-F238E27FC236}">
                <a16:creationId xmlns:a16="http://schemas.microsoft.com/office/drawing/2014/main" id="{9B225524-5309-813D-2652-6EF0B6D41E59}"/>
              </a:ext>
            </a:extLst>
          </p:cNvPr>
          <p:cNvSpPr txBox="1"/>
          <p:nvPr/>
        </p:nvSpPr>
        <p:spPr>
          <a:xfrm>
            <a:off x="2162157" y="4032264"/>
            <a:ext cx="276038" cy="307777"/>
          </a:xfrm>
          <a:prstGeom prst="rect">
            <a:avLst/>
          </a:prstGeom>
          <a:noFill/>
        </p:spPr>
        <p:txBody>
          <a:bodyPr wrap="none" rtlCol="0">
            <a:spAutoFit/>
          </a:bodyPr>
          <a:lstStyle/>
          <a:p>
            <a:r>
              <a:rPr lang="es-PE" sz="1400" dirty="0">
                <a:solidFill>
                  <a:srgbClr val="FF0000"/>
                </a:solidFill>
              </a:rPr>
              <a:t>4</a:t>
            </a:r>
          </a:p>
        </p:txBody>
      </p:sp>
      <p:sp>
        <p:nvSpPr>
          <p:cNvPr id="40" name="CuadroTexto 39">
            <a:extLst>
              <a:ext uri="{FF2B5EF4-FFF2-40B4-BE49-F238E27FC236}">
                <a16:creationId xmlns:a16="http://schemas.microsoft.com/office/drawing/2014/main" id="{4F86D5C5-6B7E-A694-8401-98A294D171E2}"/>
              </a:ext>
            </a:extLst>
          </p:cNvPr>
          <p:cNvSpPr txBox="1"/>
          <p:nvPr/>
        </p:nvSpPr>
        <p:spPr>
          <a:xfrm>
            <a:off x="5109364" y="4052413"/>
            <a:ext cx="367408" cy="307777"/>
          </a:xfrm>
          <a:prstGeom prst="rect">
            <a:avLst/>
          </a:prstGeom>
          <a:noFill/>
        </p:spPr>
        <p:txBody>
          <a:bodyPr wrap="none" rtlCol="0">
            <a:spAutoFit/>
          </a:bodyPr>
          <a:lstStyle/>
          <a:p>
            <a:r>
              <a:rPr lang="es-PE" sz="1400" b="1" dirty="0">
                <a:solidFill>
                  <a:srgbClr val="FF0000"/>
                </a:solidFill>
              </a:rPr>
              <a:t>22</a:t>
            </a:r>
          </a:p>
        </p:txBody>
      </p:sp>
      <p:sp>
        <p:nvSpPr>
          <p:cNvPr id="41" name="CuadroTexto 40">
            <a:extLst>
              <a:ext uri="{FF2B5EF4-FFF2-40B4-BE49-F238E27FC236}">
                <a16:creationId xmlns:a16="http://schemas.microsoft.com/office/drawing/2014/main" id="{0585B9EA-729D-1ECD-7E9A-375E4ED69EE0}"/>
              </a:ext>
            </a:extLst>
          </p:cNvPr>
          <p:cNvSpPr txBox="1"/>
          <p:nvPr/>
        </p:nvSpPr>
        <p:spPr>
          <a:xfrm>
            <a:off x="4379497" y="4040086"/>
            <a:ext cx="276038" cy="307777"/>
          </a:xfrm>
          <a:prstGeom prst="rect">
            <a:avLst/>
          </a:prstGeom>
          <a:noFill/>
        </p:spPr>
        <p:txBody>
          <a:bodyPr wrap="none" rtlCol="0">
            <a:spAutoFit/>
          </a:bodyPr>
          <a:lstStyle/>
          <a:p>
            <a:r>
              <a:rPr lang="es-PE" sz="1400" dirty="0">
                <a:solidFill>
                  <a:srgbClr val="FF0000"/>
                </a:solidFill>
              </a:rPr>
              <a:t>9</a:t>
            </a:r>
          </a:p>
        </p:txBody>
      </p:sp>
      <p:sp>
        <p:nvSpPr>
          <p:cNvPr id="42" name="CuadroTexto 41">
            <a:extLst>
              <a:ext uri="{FF2B5EF4-FFF2-40B4-BE49-F238E27FC236}">
                <a16:creationId xmlns:a16="http://schemas.microsoft.com/office/drawing/2014/main" id="{25800555-5A61-10B9-E201-D52453D56807}"/>
              </a:ext>
            </a:extLst>
          </p:cNvPr>
          <p:cNvSpPr txBox="1"/>
          <p:nvPr/>
        </p:nvSpPr>
        <p:spPr>
          <a:xfrm>
            <a:off x="3699392" y="4042617"/>
            <a:ext cx="276038" cy="307777"/>
          </a:xfrm>
          <a:prstGeom prst="rect">
            <a:avLst/>
          </a:prstGeom>
          <a:noFill/>
        </p:spPr>
        <p:txBody>
          <a:bodyPr wrap="none" rtlCol="0">
            <a:spAutoFit/>
          </a:bodyPr>
          <a:lstStyle/>
          <a:p>
            <a:r>
              <a:rPr lang="es-PE" sz="1400" dirty="0">
                <a:solidFill>
                  <a:srgbClr val="FF0000"/>
                </a:solidFill>
              </a:rPr>
              <a:t>5</a:t>
            </a:r>
          </a:p>
        </p:txBody>
      </p:sp>
      <p:sp>
        <p:nvSpPr>
          <p:cNvPr id="44" name="CuadroTexto 43">
            <a:extLst>
              <a:ext uri="{FF2B5EF4-FFF2-40B4-BE49-F238E27FC236}">
                <a16:creationId xmlns:a16="http://schemas.microsoft.com/office/drawing/2014/main" id="{6B692013-9B3B-A009-1E39-E3550AA3BD45}"/>
              </a:ext>
            </a:extLst>
          </p:cNvPr>
          <p:cNvSpPr txBox="1"/>
          <p:nvPr/>
        </p:nvSpPr>
        <p:spPr>
          <a:xfrm>
            <a:off x="2977666" y="4032265"/>
            <a:ext cx="276038" cy="307777"/>
          </a:xfrm>
          <a:prstGeom prst="rect">
            <a:avLst/>
          </a:prstGeom>
          <a:noFill/>
        </p:spPr>
        <p:txBody>
          <a:bodyPr wrap="none" rtlCol="0">
            <a:spAutoFit/>
          </a:bodyPr>
          <a:lstStyle/>
          <a:p>
            <a:r>
              <a:rPr lang="es-PE" sz="1400" dirty="0">
                <a:solidFill>
                  <a:srgbClr val="FF0000"/>
                </a:solidFill>
              </a:rPr>
              <a:t>5</a:t>
            </a:r>
          </a:p>
        </p:txBody>
      </p:sp>
      <p:sp>
        <p:nvSpPr>
          <p:cNvPr id="45" name="CuadroTexto 44">
            <a:extLst>
              <a:ext uri="{FF2B5EF4-FFF2-40B4-BE49-F238E27FC236}">
                <a16:creationId xmlns:a16="http://schemas.microsoft.com/office/drawing/2014/main" id="{64780021-5716-6B96-7090-CD712A933F8E}"/>
              </a:ext>
            </a:extLst>
          </p:cNvPr>
          <p:cNvSpPr txBox="1"/>
          <p:nvPr/>
        </p:nvSpPr>
        <p:spPr>
          <a:xfrm>
            <a:off x="5873567" y="4037155"/>
            <a:ext cx="276038" cy="307777"/>
          </a:xfrm>
          <a:prstGeom prst="rect">
            <a:avLst/>
          </a:prstGeom>
          <a:noFill/>
        </p:spPr>
        <p:txBody>
          <a:bodyPr wrap="none" rtlCol="0">
            <a:spAutoFit/>
          </a:bodyPr>
          <a:lstStyle/>
          <a:p>
            <a:r>
              <a:rPr lang="es-PE" sz="1400" dirty="0">
                <a:solidFill>
                  <a:srgbClr val="FF0000"/>
                </a:solidFill>
              </a:rPr>
              <a:t>7</a:t>
            </a:r>
          </a:p>
        </p:txBody>
      </p:sp>
      <p:sp>
        <p:nvSpPr>
          <p:cNvPr id="46" name="CuadroTexto 45">
            <a:extLst>
              <a:ext uri="{FF2B5EF4-FFF2-40B4-BE49-F238E27FC236}">
                <a16:creationId xmlns:a16="http://schemas.microsoft.com/office/drawing/2014/main" id="{06B4F4CD-6A56-111A-DB80-7190D0B09A33}"/>
              </a:ext>
            </a:extLst>
          </p:cNvPr>
          <p:cNvSpPr txBox="1"/>
          <p:nvPr/>
        </p:nvSpPr>
        <p:spPr>
          <a:xfrm>
            <a:off x="6656209" y="4026903"/>
            <a:ext cx="301686" cy="369332"/>
          </a:xfrm>
          <a:prstGeom prst="rect">
            <a:avLst/>
          </a:prstGeom>
          <a:noFill/>
        </p:spPr>
        <p:txBody>
          <a:bodyPr wrap="none" rtlCol="0">
            <a:spAutoFit/>
          </a:bodyPr>
          <a:lstStyle/>
          <a:p>
            <a:r>
              <a:rPr lang="es-PE" dirty="0">
                <a:solidFill>
                  <a:srgbClr val="E2A14D"/>
                </a:solidFill>
              </a:rPr>
              <a:t>1</a:t>
            </a:r>
          </a:p>
        </p:txBody>
      </p:sp>
      <p:sp>
        <p:nvSpPr>
          <p:cNvPr id="51" name="CuadroTexto 50">
            <a:extLst>
              <a:ext uri="{FF2B5EF4-FFF2-40B4-BE49-F238E27FC236}">
                <a16:creationId xmlns:a16="http://schemas.microsoft.com/office/drawing/2014/main" id="{FC36C48C-9174-7894-0B3F-A05227083394}"/>
              </a:ext>
            </a:extLst>
          </p:cNvPr>
          <p:cNvSpPr txBox="1"/>
          <p:nvPr/>
        </p:nvSpPr>
        <p:spPr>
          <a:xfrm>
            <a:off x="449567" y="4072206"/>
            <a:ext cx="559769" cy="338554"/>
          </a:xfrm>
          <a:prstGeom prst="rect">
            <a:avLst/>
          </a:prstGeom>
          <a:noFill/>
        </p:spPr>
        <p:txBody>
          <a:bodyPr wrap="none" rtlCol="0">
            <a:spAutoFit/>
          </a:bodyPr>
          <a:lstStyle/>
          <a:p>
            <a:r>
              <a:rPr lang="es-PE" sz="1600" b="1" dirty="0">
                <a:solidFill>
                  <a:srgbClr val="FF0000"/>
                </a:solidFill>
              </a:rPr>
              <a:t>0-10</a:t>
            </a:r>
          </a:p>
        </p:txBody>
      </p:sp>
      <p:sp>
        <p:nvSpPr>
          <p:cNvPr id="52" name="CuadroTexto 51">
            <a:extLst>
              <a:ext uri="{FF2B5EF4-FFF2-40B4-BE49-F238E27FC236}">
                <a16:creationId xmlns:a16="http://schemas.microsoft.com/office/drawing/2014/main" id="{9F3898EF-DD1A-0DDC-F2FD-D33D5BF2EE48}"/>
              </a:ext>
            </a:extLst>
          </p:cNvPr>
          <p:cNvSpPr txBox="1"/>
          <p:nvPr/>
        </p:nvSpPr>
        <p:spPr>
          <a:xfrm>
            <a:off x="456627" y="3574348"/>
            <a:ext cx="559769" cy="338554"/>
          </a:xfrm>
          <a:prstGeom prst="rect">
            <a:avLst/>
          </a:prstGeom>
          <a:noFill/>
        </p:spPr>
        <p:txBody>
          <a:bodyPr wrap="none" rtlCol="0">
            <a:spAutoFit/>
          </a:bodyPr>
          <a:lstStyle/>
          <a:p>
            <a:r>
              <a:rPr lang="es-PE" sz="1600" b="1" dirty="0"/>
              <a:t>0-14</a:t>
            </a:r>
          </a:p>
        </p:txBody>
      </p:sp>
      <p:sp>
        <p:nvSpPr>
          <p:cNvPr id="3" name="CuadroTexto 2">
            <a:extLst>
              <a:ext uri="{FF2B5EF4-FFF2-40B4-BE49-F238E27FC236}">
                <a16:creationId xmlns:a16="http://schemas.microsoft.com/office/drawing/2014/main" id="{11145537-CA8F-130A-9463-7CE054A5234A}"/>
              </a:ext>
            </a:extLst>
          </p:cNvPr>
          <p:cNvSpPr txBox="1"/>
          <p:nvPr/>
        </p:nvSpPr>
        <p:spPr>
          <a:xfrm>
            <a:off x="6487674" y="3296518"/>
            <a:ext cx="712054" cy="369332"/>
          </a:xfrm>
          <a:prstGeom prst="rect">
            <a:avLst/>
          </a:prstGeom>
          <a:noFill/>
        </p:spPr>
        <p:txBody>
          <a:bodyPr wrap="none" rtlCol="0">
            <a:spAutoFit/>
          </a:bodyPr>
          <a:lstStyle/>
          <a:p>
            <a:r>
              <a:rPr lang="es-PE" b="1" dirty="0">
                <a:solidFill>
                  <a:srgbClr val="E2A14D"/>
                </a:solidFill>
              </a:rPr>
              <a:t>1,358</a:t>
            </a:r>
          </a:p>
        </p:txBody>
      </p:sp>
      <p:sp>
        <p:nvSpPr>
          <p:cNvPr id="4" name="CuadroTexto 3">
            <a:extLst>
              <a:ext uri="{FF2B5EF4-FFF2-40B4-BE49-F238E27FC236}">
                <a16:creationId xmlns:a16="http://schemas.microsoft.com/office/drawing/2014/main" id="{46841E22-909B-7E18-CB3F-1143E6068212}"/>
              </a:ext>
            </a:extLst>
          </p:cNvPr>
          <p:cNvSpPr txBox="1"/>
          <p:nvPr/>
        </p:nvSpPr>
        <p:spPr>
          <a:xfrm>
            <a:off x="6404231" y="4471180"/>
            <a:ext cx="688010" cy="461665"/>
          </a:xfrm>
          <a:prstGeom prst="rect">
            <a:avLst/>
          </a:prstGeom>
          <a:noFill/>
        </p:spPr>
        <p:txBody>
          <a:bodyPr wrap="none" rtlCol="0">
            <a:spAutoFit/>
          </a:bodyPr>
          <a:lstStyle/>
          <a:p>
            <a:pPr algn="ctr"/>
            <a:r>
              <a:rPr lang="es-PE" sz="1200" b="1" dirty="0"/>
              <a:t>2022</a:t>
            </a:r>
          </a:p>
          <a:p>
            <a:pPr algn="ctr"/>
            <a:r>
              <a:rPr lang="es-PE" sz="1200" b="1" dirty="0"/>
              <a:t>Ene-Oct</a:t>
            </a:r>
          </a:p>
        </p:txBody>
      </p:sp>
    </p:spTree>
    <p:extLst>
      <p:ext uri="{BB962C8B-B14F-4D97-AF65-F5344CB8AC3E}">
        <p14:creationId xmlns:p14="http://schemas.microsoft.com/office/powerpoint/2010/main" val="372652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956840339"/>
              </p:ext>
            </p:extLst>
          </p:nvPr>
        </p:nvGraphicFramePr>
        <p:xfrm>
          <a:off x="292980" y="2110736"/>
          <a:ext cx="7485982" cy="368920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62F6C314-2EBB-461C-B494-318D2903ADDB}"/>
              </a:ext>
            </a:extLst>
          </p:cNvPr>
          <p:cNvSpPr txBox="1">
            <a:spLocks noChangeArrowheads="1"/>
          </p:cNvSpPr>
          <p:nvPr/>
        </p:nvSpPr>
        <p:spPr bwMode="auto">
          <a:xfrm>
            <a:off x="593500" y="6005162"/>
            <a:ext cx="6449168" cy="568147"/>
          </a:xfrm>
          <a:prstGeom prst="rect">
            <a:avLst/>
          </a:prstGeom>
        </p:spPr>
        <p:txBody>
          <a:bodyPr vert="horz" lIns="91440" tIns="45720" rIns="91440" bIns="45720" rtlCol="0" anchor="b">
            <a:noAutofit/>
          </a:bodyPr>
          <a:lstStyle>
            <a:defPPr>
              <a:defRPr lang="es-PE"/>
            </a:defPPr>
            <a:lvl1pPr algn="just">
              <a:lnSpc>
                <a:spcPct val="90000"/>
              </a:lnSpc>
              <a:spcBef>
                <a:spcPct val="0"/>
              </a:spcBef>
              <a:buNone/>
              <a:defRPr sz="2400" b="1">
                <a:solidFill>
                  <a:srgbClr val="05223C"/>
                </a:solidFill>
                <a:latin typeface="Carot Sans Extra Bold" pitchFamily="2" charset="0"/>
                <a:ea typeface="Carot Sans Extra Bold" pitchFamily="2" charset="0"/>
                <a:cs typeface="+mj-cs"/>
              </a:defRPr>
            </a:lvl1pPr>
            <a:lvl2pPr marL="742950" indent="-285750">
              <a:defRPr>
                <a:latin typeface="Calibri" charset="0"/>
              </a:defRPr>
            </a:lvl2pPr>
            <a:lvl3pPr marL="1143000" indent="-228600">
              <a:defRPr>
                <a:latin typeface="Calibri" charset="0"/>
              </a:defRPr>
            </a:lvl3pPr>
            <a:lvl4pPr marL="1600200" indent="-228600">
              <a:defRPr>
                <a:latin typeface="Calibri" charset="0"/>
              </a:defRPr>
            </a:lvl4pPr>
            <a:lvl5pPr marL="2057400" indent="-228600">
              <a:defRPr>
                <a:latin typeface="Calibri" charset="0"/>
              </a:defRPr>
            </a:lvl5pPr>
            <a:lvl6pPr marL="2514600" indent="-228600" eaLnBrk="0" fontAlgn="base" hangingPunct="0">
              <a:spcBef>
                <a:spcPct val="0"/>
              </a:spcBef>
              <a:spcAft>
                <a:spcPct val="0"/>
              </a:spcAft>
              <a:defRPr>
                <a:latin typeface="Calibri" charset="0"/>
              </a:defRPr>
            </a:lvl6pPr>
            <a:lvl7pPr marL="2971800" indent="-228600" eaLnBrk="0" fontAlgn="base" hangingPunct="0">
              <a:spcBef>
                <a:spcPct val="0"/>
              </a:spcBef>
              <a:spcAft>
                <a:spcPct val="0"/>
              </a:spcAft>
              <a:defRPr>
                <a:latin typeface="Calibri" charset="0"/>
              </a:defRPr>
            </a:lvl7pPr>
            <a:lvl8pPr marL="3429000" indent="-228600" eaLnBrk="0" fontAlgn="base" hangingPunct="0">
              <a:spcBef>
                <a:spcPct val="0"/>
              </a:spcBef>
              <a:spcAft>
                <a:spcPct val="0"/>
              </a:spcAft>
              <a:defRPr>
                <a:latin typeface="Calibri" charset="0"/>
              </a:defRPr>
            </a:lvl8pPr>
            <a:lvl9pPr marL="3886200" indent="-228600" eaLnBrk="0" fontAlgn="base" hangingPunct="0">
              <a:spcBef>
                <a:spcPct val="0"/>
              </a:spcBef>
              <a:spcAft>
                <a:spcPct val="0"/>
              </a:spcAft>
              <a:defRPr>
                <a:latin typeface="Calibri" charset="0"/>
              </a:defRPr>
            </a:lvl9pPr>
          </a:lstStyle>
          <a:p>
            <a:r>
              <a:rPr lang="es-ES" sz="1400" b="0" dirty="0"/>
              <a:t>Fuente: Comité Estadístico Interinstitucional de la Criminalidad (CEIC)conformado por el Ministerio Público, Ministerio de la Mujer y Poblaciones Vulnerables, Policía Nacional del Perú e Instituto Nacional de Estadística e Informática.</a:t>
            </a:r>
          </a:p>
        </p:txBody>
      </p:sp>
      <p:sp>
        <p:nvSpPr>
          <p:cNvPr id="2" name="CuadroTexto 1">
            <a:extLst>
              <a:ext uri="{FF2B5EF4-FFF2-40B4-BE49-F238E27FC236}">
                <a16:creationId xmlns:a16="http://schemas.microsoft.com/office/drawing/2014/main" id="{0AA920AD-48A2-CDF1-168D-4653F4D20CD0}"/>
              </a:ext>
            </a:extLst>
          </p:cNvPr>
          <p:cNvSpPr txBox="1"/>
          <p:nvPr/>
        </p:nvSpPr>
        <p:spPr>
          <a:xfrm>
            <a:off x="8113853" y="2036036"/>
            <a:ext cx="3677896" cy="1191816"/>
          </a:xfrm>
          <a:prstGeom prst="roundRect">
            <a:avLst/>
          </a:prstGeom>
          <a:solidFill>
            <a:srgbClr val="002060"/>
          </a:solidFill>
        </p:spPr>
        <p:txBody>
          <a:bodyPr wrap="square" rtlCol="0">
            <a:spAutoFit/>
          </a:bodyPr>
          <a:lstStyle/>
          <a:p>
            <a:pPr algn="ctr"/>
            <a:r>
              <a:rPr lang="es-PE" sz="1600" b="1" dirty="0">
                <a:solidFill>
                  <a:schemeClr val="bg1"/>
                </a:solidFill>
              </a:rPr>
              <a:t>101 Casos con características de feminicidio atendidos por los CEM a nivel nacional, durante el periodo enero-octubre 2022</a:t>
            </a:r>
          </a:p>
        </p:txBody>
      </p:sp>
      <p:sp>
        <p:nvSpPr>
          <p:cNvPr id="6" name="CuadroTexto 5">
            <a:extLst>
              <a:ext uri="{FF2B5EF4-FFF2-40B4-BE49-F238E27FC236}">
                <a16:creationId xmlns:a16="http://schemas.microsoft.com/office/drawing/2014/main" id="{649A856E-09EE-651F-C37B-BCE4318F620C}"/>
              </a:ext>
            </a:extLst>
          </p:cNvPr>
          <p:cNvSpPr txBox="1">
            <a:spLocks noChangeArrowheads="1"/>
          </p:cNvSpPr>
          <p:nvPr/>
        </p:nvSpPr>
        <p:spPr bwMode="auto">
          <a:xfrm>
            <a:off x="8017228" y="5852901"/>
            <a:ext cx="3677896" cy="568147"/>
          </a:xfrm>
          <a:prstGeom prst="rect">
            <a:avLst/>
          </a:prstGeom>
        </p:spPr>
        <p:txBody>
          <a:bodyPr vert="horz" lIns="91440" tIns="45720" rIns="91440" bIns="45720" rtlCol="0" anchor="b">
            <a:noAutofit/>
          </a:bodyPr>
          <a:lstStyle>
            <a:defPPr>
              <a:defRPr lang="es-PE"/>
            </a:defPPr>
            <a:lvl1pPr algn="just">
              <a:lnSpc>
                <a:spcPct val="90000"/>
              </a:lnSpc>
              <a:spcBef>
                <a:spcPct val="0"/>
              </a:spcBef>
              <a:buNone/>
              <a:defRPr sz="2400" b="1">
                <a:solidFill>
                  <a:srgbClr val="05223C"/>
                </a:solidFill>
                <a:latin typeface="Carot Sans Extra Bold" pitchFamily="2" charset="0"/>
                <a:ea typeface="Carot Sans Extra Bold" pitchFamily="2" charset="0"/>
                <a:cs typeface="+mj-cs"/>
              </a:defRPr>
            </a:lvl1pPr>
            <a:lvl2pPr marL="742950" indent="-285750">
              <a:defRPr>
                <a:latin typeface="Calibri" charset="0"/>
              </a:defRPr>
            </a:lvl2pPr>
            <a:lvl3pPr marL="1143000" indent="-228600">
              <a:defRPr>
                <a:latin typeface="Calibri" charset="0"/>
              </a:defRPr>
            </a:lvl3pPr>
            <a:lvl4pPr marL="1600200" indent="-228600">
              <a:defRPr>
                <a:latin typeface="Calibri" charset="0"/>
              </a:defRPr>
            </a:lvl4pPr>
            <a:lvl5pPr marL="2057400" indent="-228600">
              <a:defRPr>
                <a:latin typeface="Calibri" charset="0"/>
              </a:defRPr>
            </a:lvl5pPr>
            <a:lvl6pPr marL="2514600" indent="-228600" eaLnBrk="0" fontAlgn="base" hangingPunct="0">
              <a:spcBef>
                <a:spcPct val="0"/>
              </a:spcBef>
              <a:spcAft>
                <a:spcPct val="0"/>
              </a:spcAft>
              <a:defRPr>
                <a:latin typeface="Calibri" charset="0"/>
              </a:defRPr>
            </a:lvl6pPr>
            <a:lvl7pPr marL="2971800" indent="-228600" eaLnBrk="0" fontAlgn="base" hangingPunct="0">
              <a:spcBef>
                <a:spcPct val="0"/>
              </a:spcBef>
              <a:spcAft>
                <a:spcPct val="0"/>
              </a:spcAft>
              <a:defRPr>
                <a:latin typeface="Calibri" charset="0"/>
              </a:defRPr>
            </a:lvl7pPr>
            <a:lvl8pPr marL="3429000" indent="-228600" eaLnBrk="0" fontAlgn="base" hangingPunct="0">
              <a:spcBef>
                <a:spcPct val="0"/>
              </a:spcBef>
              <a:spcAft>
                <a:spcPct val="0"/>
              </a:spcAft>
              <a:defRPr>
                <a:latin typeface="Calibri" charset="0"/>
              </a:defRPr>
            </a:lvl8pPr>
            <a:lvl9pPr marL="3886200" indent="-228600" eaLnBrk="0" fontAlgn="base" hangingPunct="0">
              <a:spcBef>
                <a:spcPct val="0"/>
              </a:spcBef>
              <a:spcAft>
                <a:spcPct val="0"/>
              </a:spcAft>
              <a:defRPr>
                <a:latin typeface="Calibri" charset="0"/>
              </a:defRPr>
            </a:lvl9pPr>
          </a:lstStyle>
          <a:p>
            <a:r>
              <a:rPr lang="es-ES" sz="1400" b="0" dirty="0"/>
              <a:t>Fuente: Ministerio de la Mujer y Poblaciones Vulnerables – Programa Nacional AURORA (</a:t>
            </a:r>
            <a:r>
              <a:rPr lang="es-ES" sz="1400" b="0" dirty="0">
                <a:hlinkClick r:id="rId4"/>
              </a:rPr>
              <a:t>https://portalestadistico.aurora.gob.pe/</a:t>
            </a:r>
            <a:r>
              <a:rPr lang="es-ES" sz="1400" b="0" dirty="0"/>
              <a:t>)</a:t>
            </a:r>
          </a:p>
        </p:txBody>
      </p:sp>
      <p:pic>
        <p:nvPicPr>
          <p:cNvPr id="8" name="Imagen 7">
            <a:extLst>
              <a:ext uri="{FF2B5EF4-FFF2-40B4-BE49-F238E27FC236}">
                <a16:creationId xmlns:a16="http://schemas.microsoft.com/office/drawing/2014/main" id="{A47856EC-1548-4F47-B864-88C33847B51B}"/>
              </a:ext>
            </a:extLst>
          </p:cNvPr>
          <p:cNvPicPr>
            <a:picLocks noChangeAspect="1"/>
          </p:cNvPicPr>
          <p:nvPr/>
        </p:nvPicPr>
        <p:blipFill>
          <a:blip r:embed="rId5"/>
          <a:stretch>
            <a:fillRect/>
          </a:stretch>
        </p:blipFill>
        <p:spPr>
          <a:xfrm>
            <a:off x="8113853" y="3300441"/>
            <a:ext cx="3484647" cy="2479871"/>
          </a:xfrm>
          <a:prstGeom prst="rect">
            <a:avLst/>
          </a:prstGeom>
        </p:spPr>
      </p:pic>
      <p:sp>
        <p:nvSpPr>
          <p:cNvPr id="3" name="CuadroTexto 2">
            <a:extLst>
              <a:ext uri="{FF2B5EF4-FFF2-40B4-BE49-F238E27FC236}">
                <a16:creationId xmlns:a16="http://schemas.microsoft.com/office/drawing/2014/main" id="{5112D125-4FC6-EE88-554A-513465F31DB2}"/>
              </a:ext>
            </a:extLst>
          </p:cNvPr>
          <p:cNvSpPr txBox="1"/>
          <p:nvPr/>
        </p:nvSpPr>
        <p:spPr>
          <a:xfrm>
            <a:off x="871729" y="1022563"/>
            <a:ext cx="2265044" cy="646331"/>
          </a:xfrm>
          <a:prstGeom prst="rect">
            <a:avLst/>
          </a:prstGeom>
          <a:noFill/>
        </p:spPr>
        <p:txBody>
          <a:bodyPr wrap="none" rtlCol="0">
            <a:spAutoFit/>
          </a:bodyPr>
          <a:lstStyle/>
          <a:p>
            <a:r>
              <a:rPr lang="es-MX" sz="3600" b="1" dirty="0">
                <a:latin typeface="+mj-lt"/>
              </a:rPr>
              <a:t>Feminicidio</a:t>
            </a:r>
          </a:p>
        </p:txBody>
      </p:sp>
      <p:pic>
        <p:nvPicPr>
          <p:cNvPr id="4" name="Imagen 3">
            <a:extLst>
              <a:ext uri="{FF2B5EF4-FFF2-40B4-BE49-F238E27FC236}">
                <a16:creationId xmlns:a16="http://schemas.microsoft.com/office/drawing/2014/main" id="{E8C6AEC0-BF89-45A8-D5D7-6A191AA4C9A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10794" y="1539855"/>
            <a:ext cx="3906722" cy="204273"/>
          </a:xfrm>
          <a:prstGeom prst="rect">
            <a:avLst/>
          </a:prstGeom>
        </p:spPr>
      </p:pic>
    </p:spTree>
    <p:extLst>
      <p:ext uri="{BB962C8B-B14F-4D97-AF65-F5344CB8AC3E}">
        <p14:creationId xmlns:p14="http://schemas.microsoft.com/office/powerpoint/2010/main" val="1168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B7AD9-0CDA-205C-9BAB-61F2C8907256}"/>
              </a:ext>
            </a:extLst>
          </p:cNvPr>
          <p:cNvSpPr>
            <a:spLocks noGrp="1"/>
          </p:cNvSpPr>
          <p:nvPr>
            <p:ph type="title"/>
          </p:nvPr>
        </p:nvSpPr>
        <p:spPr/>
        <p:txBody>
          <a:bodyPr/>
          <a:lstStyle/>
          <a:p>
            <a:r>
              <a:rPr lang="es-PE" dirty="0"/>
              <a:t>2</a:t>
            </a:r>
          </a:p>
        </p:txBody>
      </p:sp>
      <p:sp>
        <p:nvSpPr>
          <p:cNvPr id="3" name="CuadroTexto 2">
            <a:extLst>
              <a:ext uri="{FF2B5EF4-FFF2-40B4-BE49-F238E27FC236}">
                <a16:creationId xmlns:a16="http://schemas.microsoft.com/office/drawing/2014/main" id="{A4FC9F8F-0DA3-E5D8-66C5-54384949B39F}"/>
              </a:ext>
            </a:extLst>
          </p:cNvPr>
          <p:cNvSpPr txBox="1"/>
          <p:nvPr/>
        </p:nvSpPr>
        <p:spPr>
          <a:xfrm>
            <a:off x="1697027" y="3046112"/>
            <a:ext cx="8797945" cy="1323439"/>
          </a:xfrm>
          <a:prstGeom prst="rect">
            <a:avLst/>
          </a:prstGeom>
          <a:noFill/>
        </p:spPr>
        <p:txBody>
          <a:bodyPr wrap="square" rtlCol="0">
            <a:spAutoFit/>
          </a:bodyPr>
          <a:lstStyle/>
          <a:p>
            <a:pPr algn="just"/>
            <a:r>
              <a:rPr lang="es-MX" sz="4000" b="1" dirty="0">
                <a:solidFill>
                  <a:schemeClr val="bg1"/>
                </a:solidFill>
                <a:latin typeface="+mj-lt"/>
              </a:rPr>
              <a:t>Avances en la implementación de la Ley N° 30364 durante el periodo 2015-2022</a:t>
            </a:r>
            <a:endParaRPr lang="es-PE" sz="4000" b="1" dirty="0">
              <a:solidFill>
                <a:schemeClr val="bg1"/>
              </a:solidFill>
              <a:latin typeface="+mj-lt"/>
            </a:endParaRPr>
          </a:p>
        </p:txBody>
      </p:sp>
    </p:spTree>
    <p:extLst>
      <p:ext uri="{BB962C8B-B14F-4D97-AF65-F5344CB8AC3E}">
        <p14:creationId xmlns:p14="http://schemas.microsoft.com/office/powerpoint/2010/main" val="21926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296531A-8DB2-4659-AEA9-ACF958B586A5}"/>
              </a:ext>
            </a:extLst>
          </p:cNvPr>
          <p:cNvSpPr>
            <a:spLocks noGrp="1"/>
          </p:cNvSpPr>
          <p:nvPr>
            <p:ph type="title"/>
          </p:nvPr>
        </p:nvSpPr>
        <p:spPr>
          <a:xfrm>
            <a:off x="687258" y="1024419"/>
            <a:ext cx="10900139" cy="866672"/>
          </a:xfrm>
        </p:spPr>
        <p:txBody>
          <a:bodyPr vert="horz" lIns="91440" tIns="45720" rIns="91440" bIns="45720" rtlCol="0" anchor="b">
            <a:noAutofit/>
          </a:bodyPr>
          <a:lstStyle/>
          <a:p>
            <a:pPr algn="just"/>
            <a:r>
              <a:rPr lang="es-PE" altLang="es-PE" sz="2600" b="1" dirty="0"/>
              <a:t>Ley N° 30364 “</a:t>
            </a:r>
            <a:r>
              <a:rPr lang="es-MX" altLang="es-PE" sz="2600" b="1" dirty="0"/>
              <a:t>Ley para prevenir, sancionar y erradicar la violencia contra las mujeres y los integrantes del grupo familiar</a:t>
            </a:r>
            <a:r>
              <a:rPr lang="es-PE" altLang="es-PE" sz="2600" b="1" dirty="0"/>
              <a:t>” (2015)</a:t>
            </a:r>
            <a:endParaRPr lang="es-PE" sz="2600" b="1" dirty="0"/>
          </a:p>
        </p:txBody>
      </p:sp>
      <p:sp>
        <p:nvSpPr>
          <p:cNvPr id="4" name="CuadroTexto 2">
            <a:extLst>
              <a:ext uri="{FF2B5EF4-FFF2-40B4-BE49-F238E27FC236}">
                <a16:creationId xmlns:a16="http://schemas.microsoft.com/office/drawing/2014/main" id="{F22F374B-140F-406C-BF4A-96CC82E5344E}"/>
              </a:ext>
            </a:extLst>
          </p:cNvPr>
          <p:cNvSpPr txBox="1">
            <a:spLocks noChangeArrowheads="1"/>
          </p:cNvSpPr>
          <p:nvPr/>
        </p:nvSpPr>
        <p:spPr bwMode="auto">
          <a:xfrm>
            <a:off x="594359" y="2413492"/>
            <a:ext cx="10993038" cy="132343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PE" altLang="es-PE" sz="2000" dirty="0">
                <a:latin typeface="+mn-lt"/>
              </a:rPr>
              <a:t>Tiene por objeto </a:t>
            </a:r>
            <a:r>
              <a:rPr lang="es-PE" altLang="es-PE" sz="2000" b="1" dirty="0">
                <a:latin typeface="+mn-lt"/>
              </a:rPr>
              <a:t>prevenir, erradicar y sancionar </a:t>
            </a:r>
            <a:r>
              <a:rPr lang="es-PE" altLang="es-PE" sz="2000" dirty="0">
                <a:latin typeface="+mn-lt"/>
              </a:rPr>
              <a:t>toda forma de </a:t>
            </a:r>
            <a:r>
              <a:rPr lang="es-PE" altLang="es-PE" sz="2000" b="1" dirty="0">
                <a:latin typeface="+mn-lt"/>
              </a:rPr>
              <a:t>violencia</a:t>
            </a:r>
            <a:r>
              <a:rPr lang="es-PE" altLang="es-PE" sz="2000" dirty="0">
                <a:latin typeface="+mn-lt"/>
              </a:rPr>
              <a:t> producida en el ámbito público o privado </a:t>
            </a:r>
            <a:r>
              <a:rPr lang="es-MX" altLang="es-PE" sz="2000" b="1" dirty="0">
                <a:latin typeface="+mn-lt"/>
              </a:rPr>
              <a:t>contra las mujeres por su condición de tales</a:t>
            </a:r>
            <a:r>
              <a:rPr lang="es-MX" altLang="es-PE" sz="2000" dirty="0">
                <a:latin typeface="+mn-lt"/>
              </a:rPr>
              <a:t>, y </a:t>
            </a:r>
            <a:r>
              <a:rPr lang="es-MX" altLang="es-PE" sz="2000" b="1" dirty="0">
                <a:latin typeface="+mn-lt"/>
              </a:rPr>
              <a:t>contra los integrantes del grupo familiar</a:t>
            </a:r>
            <a:r>
              <a:rPr lang="es-MX" altLang="es-PE" sz="2000" dirty="0">
                <a:latin typeface="+mn-lt"/>
              </a:rPr>
              <a:t>; en especial, cuando se encuentran en </a:t>
            </a:r>
            <a:r>
              <a:rPr lang="es-MX" altLang="es-PE" sz="2000" b="1" dirty="0">
                <a:latin typeface="+mn-lt"/>
              </a:rPr>
              <a:t>situación de vulnerabilidad</a:t>
            </a:r>
            <a:r>
              <a:rPr lang="es-MX" altLang="es-PE" sz="2000" dirty="0">
                <a:latin typeface="+mn-lt"/>
              </a:rPr>
              <a:t>, por la edad o situación física como las niñas, niños, adolescentes, personas adultas mayores y personas con discapacidad. (Artículo 1°)</a:t>
            </a:r>
            <a:endParaRPr lang="es-PE" altLang="es-PE" sz="2000" dirty="0">
              <a:latin typeface="+mn-lt"/>
            </a:endParaRPr>
          </a:p>
        </p:txBody>
      </p:sp>
      <p:pic>
        <p:nvPicPr>
          <p:cNvPr id="9" name="Imagen 8">
            <a:extLst>
              <a:ext uri="{FF2B5EF4-FFF2-40B4-BE49-F238E27FC236}">
                <a16:creationId xmlns:a16="http://schemas.microsoft.com/office/drawing/2014/main" id="{89426382-243A-B86A-D9FB-655DD61113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359" y="2031089"/>
            <a:ext cx="3906722" cy="204273"/>
          </a:xfrm>
          <a:prstGeom prst="rect">
            <a:avLst/>
          </a:prstGeom>
        </p:spPr>
      </p:pic>
      <p:pic>
        <p:nvPicPr>
          <p:cNvPr id="12" name="Imagen 11">
            <a:extLst>
              <a:ext uri="{FF2B5EF4-FFF2-40B4-BE49-F238E27FC236}">
                <a16:creationId xmlns:a16="http://schemas.microsoft.com/office/drawing/2014/main" id="{04E23792-5C6C-7A09-A4F6-DC0EB51A4A0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52" b="59815" l="11042" r="71250">
                        <a14:foregroundMark x1="29792" y1="31759" x2="29792" y2="31759"/>
                        <a14:foregroundMark x1="28542" y1="14815" x2="28542" y2="14815"/>
                        <a14:foregroundMark x1="20469" y1="33241" x2="20469" y2="33241"/>
                        <a14:foregroundMark x1="19844" y1="43519" x2="19844" y2="43519"/>
                        <a14:foregroundMark x1="13073" y1="47685" x2="13073" y2="47685"/>
                        <a14:foregroundMark x1="42604" y1="15093" x2="42604" y2="15093"/>
                        <a14:foregroundMark x1="39583" y1="19815" x2="40260" y2="43519"/>
                        <a14:foregroundMark x1="53490" y1="18241" x2="52760" y2="39352"/>
                        <a14:foregroundMark x1="65938" y1="16296" x2="66146" y2="45648"/>
                        <a14:foregroundMark x1="27083" y1="13426" x2="27083" y2="13426"/>
                        <a14:foregroundMark x1="28750" y1="12407" x2="26406" y2="12870"/>
                        <a14:foregroundMark x1="29844" y1="13611" x2="29896" y2="16111"/>
                        <a14:foregroundMark x1="21302" y1="27870" x2="19167" y2="28981"/>
                        <a14:foregroundMark x1="20885" y1="39259" x2="19271" y2="50278"/>
                        <a14:foregroundMark x1="12448" y1="51759" x2="11042" y2="55370"/>
                        <a14:foregroundMark x1="19792" y1="55463" x2="19792" y2="55463"/>
                        <a14:foregroundMark x1="22135" y1="54444" x2="22135" y2="54444"/>
                        <a14:foregroundMark x1="14219" y1="57315" x2="14219" y2="57315"/>
                        <a14:foregroundMark x1="27500" y1="25648" x2="27500" y2="25648"/>
                        <a14:foregroundMark x1="29323" y1="27500" x2="27292" y2="38519"/>
                        <a14:foregroundMark x1="30781" y1="40278" x2="31979" y2="51759"/>
                        <a14:foregroundMark x1="52448" y1="23611" x2="52448" y2="23611"/>
                        <a14:foregroundMark x1="62031" y1="25833" x2="62604" y2="33704"/>
                        <a14:foregroundMark x1="68281" y1="26389" x2="67031" y2="33611"/>
                        <a14:foregroundMark x1="65000" y1="13611" x2="66510" y2="15370"/>
                        <a14:foregroundMark x1="68438" y1="24815" x2="71302" y2="28056"/>
                        <a14:foregroundMark x1="49375" y1="25833" x2="49010" y2="34630"/>
                        <a14:foregroundMark x1="55000" y1="58333" x2="55000" y2="58333"/>
                        <a14:foregroundMark x1="61563" y1="58796" x2="61563" y2="58796"/>
                        <a14:foregroundMark x1="61198" y1="58889" x2="61198" y2="58889"/>
                        <a14:foregroundMark x1="67760" y1="59815" x2="67760" y2="59815"/>
                        <a14:foregroundMark x1="44063" y1="58056" x2="44063" y2="58056"/>
                        <a14:foregroundMark x1="36563" y1="58333" x2="36563" y2="58333"/>
                        <a14:foregroundMark x1="33281" y1="58426" x2="33281" y2="58426"/>
                        <a14:foregroundMark x1="27760" y1="58611" x2="27760" y2="58611"/>
                        <a14:foregroundMark x1="40677" y1="6852" x2="40677" y2="6852"/>
                        <a14:foregroundMark x1="51667" y1="20556" x2="51667" y2="20556"/>
                        <a14:foregroundMark x1="22188" y1="36389" x2="22188" y2="36389"/>
                      </a14:backgroundRemoval>
                    </a14:imgEffect>
                  </a14:imgLayer>
                </a14:imgProps>
              </a:ext>
            </a:extLst>
          </a:blip>
          <a:srcRect l="7129" t="1017" r="27034" b="39240"/>
          <a:stretch/>
        </p:blipFill>
        <p:spPr>
          <a:xfrm>
            <a:off x="3040128" y="3915061"/>
            <a:ext cx="6101499" cy="2442945"/>
          </a:xfrm>
          <a:prstGeom prst="rect">
            <a:avLst/>
          </a:prstGeom>
        </p:spPr>
      </p:pic>
    </p:spTree>
    <p:extLst>
      <p:ext uri="{BB962C8B-B14F-4D97-AF65-F5344CB8AC3E}">
        <p14:creationId xmlns:p14="http://schemas.microsoft.com/office/powerpoint/2010/main" val="23924979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P- Plantilla.potx" id="{14D32C19-8F9F-4172-A6EE-AF9B916DE0B7}" vid="{487D4616-8F9C-48C4-9CDE-A483D75054C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5779</TotalTime>
  <Words>3817</Words>
  <Application>Microsoft Office PowerPoint</Application>
  <PresentationFormat>Panorámica</PresentationFormat>
  <Paragraphs>284</Paragraphs>
  <Slides>27</Slides>
  <Notes>25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27</vt:i4>
      </vt:variant>
    </vt:vector>
  </HeadingPairs>
  <TitlesOfParts>
    <vt:vector size="42" baseType="lpstr">
      <vt:lpstr>Arial</vt:lpstr>
      <vt:lpstr>Arial Black</vt:lpstr>
      <vt:lpstr>Caladea</vt:lpstr>
      <vt:lpstr>Calibri</vt:lpstr>
      <vt:lpstr>Calibri Light</vt:lpstr>
      <vt:lpstr>Carot Sans</vt:lpstr>
      <vt:lpstr>Carot Sans Extra Bold</vt:lpstr>
      <vt:lpstr>Courier New</vt:lpstr>
      <vt:lpstr>Gill Sans</vt:lpstr>
      <vt:lpstr>Gotham Thin</vt:lpstr>
      <vt:lpstr>Lato</vt:lpstr>
      <vt:lpstr>Montserrat</vt:lpstr>
      <vt:lpstr>Symbol</vt:lpstr>
      <vt:lpstr>Times New Roman</vt:lpstr>
      <vt:lpstr>Tema de Office</vt:lpstr>
      <vt:lpstr>Presentación de PowerPoint</vt:lpstr>
      <vt:lpstr>Presentación de PowerPoint</vt:lpstr>
      <vt:lpstr>Tolerancia social de la violencia contra las mujeres</vt:lpstr>
      <vt:lpstr>La violencia contra las mujeres ha venido disminuyendo, pero aún significa un reto</vt:lpstr>
      <vt:lpstr>Violencia sexual contra las niñas, niños y adolescentes</vt:lpstr>
      <vt:lpstr>Presentación de PowerPoint</vt:lpstr>
      <vt:lpstr>Presentación de PowerPoint</vt:lpstr>
      <vt:lpstr>2</vt:lpstr>
      <vt:lpstr>Ley N° 30364 “Ley para prevenir, sancionar y erradicar la violencia contra las mujeres y los integrantes del grupo familiar” (2015)</vt:lpstr>
      <vt:lpstr>A</vt:lpstr>
      <vt:lpstr>Presentación de PowerPoint</vt:lpstr>
      <vt:lpstr>Presentación de PowerPoint</vt:lpstr>
      <vt:lpstr>Instrumentos y Mecanismos del Sistema Nacional</vt:lpstr>
      <vt:lpstr>B</vt:lpstr>
      <vt:lpstr>Presentación de PowerPoint</vt:lpstr>
      <vt:lpstr>Sistema Nacional Especializado de Justicia para la Protección y Sanción de la Violencia contra las Mujeres e Integrantes del Grupo Familiar (SNEJ)</vt:lpstr>
      <vt:lpstr>Marco Conceptual: Condición de interés “Violencia contra las mujeres”</vt:lpstr>
      <vt:lpstr>Hogares de Refugio Temporal</vt:lpstr>
      <vt:lpstr>El 2020, con la declaración de emergencia sanitaria por el Covid-19...</vt:lpstr>
      <vt:lpstr>D</vt:lpstr>
      <vt:lpstr>Presentación de PowerPoint</vt:lpstr>
      <vt:lpstr>Piloto de inserción laboral de mujeres sobrevivientes de violencia “Siembra Igualdad”</vt:lpstr>
      <vt:lpstr>E</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Martinez</dc:creator>
  <cp:lastModifiedBy>MIMP</cp:lastModifiedBy>
  <cp:revision>175</cp:revision>
  <cp:lastPrinted>2022-11-24T21:47:37Z</cp:lastPrinted>
  <dcterms:created xsi:type="dcterms:W3CDTF">2021-12-17T14:11:47Z</dcterms:created>
  <dcterms:modified xsi:type="dcterms:W3CDTF">2022-11-24T21:54:07Z</dcterms:modified>
</cp:coreProperties>
</file>