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  <p:sldMasterId id="214748367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4" r:id="rId4"/>
    <p:sldId id="1198" r:id="rId5"/>
    <p:sldId id="296" r:id="rId6"/>
    <p:sldId id="295" r:id="rId7"/>
    <p:sldId id="1195" r:id="rId8"/>
    <p:sldId id="1201" r:id="rId9"/>
    <p:sldId id="1200" r:id="rId10"/>
    <p:sldId id="1206" r:id="rId11"/>
    <p:sldId id="1205" r:id="rId12"/>
    <p:sldId id="259" r:id="rId13"/>
    <p:sldId id="300" r:id="rId14"/>
    <p:sldId id="1202" r:id="rId15"/>
    <p:sldId id="1145" r:id="rId16"/>
    <p:sldId id="1203" r:id="rId17"/>
    <p:sldId id="1143" r:id="rId18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Agency FB" panose="020B0503020202020204" pitchFamily="34" charset="0"/>
      <p:regular r:id="rId33"/>
      <p:bold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880"/>
    <a:srgbClr val="A9D7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536D9-8DCF-49D4-BB0E-27D664512340}">
  <a:tblStyle styleId="{11E536D9-8DCF-49D4-BB0E-27D6645123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0"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9B-4EF7-9999-460D7EF2C215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9B-4EF7-9999-460D7EF2C215}"/>
              </c:ext>
            </c:extLst>
          </c:dPt>
          <c:dLbls>
            <c:dLbl>
              <c:idx val="0"/>
              <c:layout>
                <c:manualLayout>
                  <c:x val="-9.5414900060569352E-2"/>
                  <c:y val="-0.32974993286646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7A6A6D53-C8BE-4C0A-8C12-9173D8015B4B}" type="VALUE">
                      <a:rPr lang="en-US" sz="1800"/>
                      <a:pPr>
                        <a:defRPr sz="2500" b="1">
                          <a:latin typeface="Agency FB" panose="020B0503020202020204" pitchFamily="34" charset="0"/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9B-4EF7-9999-460D7EF2C215}"/>
                </c:ext>
                <c:ext xmlns:c15="http://schemas.microsoft.com/office/drawing/2012/chart" uri="{CE6537A1-D6FC-4f65-9D91-7224C49458BB}">
                  <c15:layout>
                    <c:manualLayout>
                      <c:w val="0.2361111111111111"/>
                      <c:h val="0.341770197013393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1463527428094198E-2"/>
                  <c:y val="0.32409915943859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6EF315CD-50D2-42A7-BEDE-2B9DBDF2C60A}" type="VALUE">
                      <a:rPr lang="en-US" sz="1800"/>
                      <a:pPr>
                        <a:defRPr sz="1800" b="1">
                          <a:latin typeface="Agency FB" panose="020B0503020202020204" pitchFamily="34" charset="0"/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F9B-4EF7-9999-460D7EF2C215}"/>
                </c:ext>
                <c:ext xmlns:c15="http://schemas.microsoft.com/office/drawing/2012/chart" uri="{CE6537A1-D6FC-4f65-9D91-7224C49458BB}">
                  <c15:layout>
                    <c:manualLayout>
                      <c:w val="0.28468078314535"/>
                      <c:h val="0.2284811761811023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Hoja1!$C$5:$C$6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9B-4EF7-9999-460D7EF2C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0"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52-429D-9757-DC24C7018B6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52-429D-9757-DC24C7018B6E}"/>
              </c:ext>
            </c:extLst>
          </c:dPt>
          <c:dLbls>
            <c:dLbl>
              <c:idx val="0"/>
              <c:layout>
                <c:manualLayout>
                  <c:x val="-9.5414900060569352E-2"/>
                  <c:y val="-0.32974993286646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64%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52-429D-9757-DC24C7018B6E}"/>
                </c:ext>
                <c:ext xmlns:c15="http://schemas.microsoft.com/office/drawing/2012/chart" uri="{CE6537A1-D6FC-4f65-9D91-7224C49458BB}">
                  <c15:layout>
                    <c:manualLayout>
                      <c:w val="0.2361111111111111"/>
                      <c:h val="0.341770197013393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538262368971028"/>
                  <c:y val="0.31628678748732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5B941ED6-087E-4AD0-92F1-E78160615199}" type="VALUE">
                      <a:rPr lang="en-US" sz="1800"/>
                      <a:pPr>
                        <a:defRPr sz="2500" b="1">
                          <a:latin typeface="Agency FB" panose="020B0503020202020204" pitchFamily="34" charset="0"/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52-429D-9757-DC24C7018B6E}"/>
                </c:ext>
                <c:ext xmlns:c15="http://schemas.microsoft.com/office/drawing/2012/chart" uri="{CE6537A1-D6FC-4f65-9D91-7224C49458BB}">
                  <c15:layout>
                    <c:manualLayout>
                      <c:w val="0.26441051287507977"/>
                      <c:h val="0.2284811761811023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Hoja1!$C$5:$C$6</c:f>
              <c:numCache>
                <c:formatCode>0%</c:formatCode>
                <c:ptCount val="2"/>
                <c:pt idx="0">
                  <c:v>0.62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52-429D-9757-DC24C7018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0"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77-4487-B6FD-35CCA80DD64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77-4487-B6FD-35CCA80DD647}"/>
              </c:ext>
            </c:extLst>
          </c:dPt>
          <c:dLbls>
            <c:dLbl>
              <c:idx val="0"/>
              <c:layout>
                <c:manualLayout>
                  <c:x val="-9.5414900060569352E-2"/>
                  <c:y val="-0.329749932866465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fld id="{E34CB820-6B50-42B8-97EB-1A96CD733E2A}" type="VALUE">
                      <a:rPr lang="en-US" sz="1800"/>
                      <a:pPr>
                        <a:defRPr sz="2500" b="1">
                          <a:latin typeface="Agency FB" panose="020B0503020202020204" pitchFamily="34" charset="0"/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77-4487-B6FD-35CCA80DD647}"/>
                </c:ext>
                <c:ext xmlns:c15="http://schemas.microsoft.com/office/drawing/2012/chart" uri="{CE6537A1-D6FC-4f65-9D91-7224C49458BB}">
                  <c15:layout>
                    <c:manualLayout>
                      <c:w val="0.2361111111111111"/>
                      <c:h val="0.341770197013393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376845046136384"/>
                  <c:y val="0.31628678748732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gency FB" panose="020B0503020202020204" pitchFamily="34" charset="0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5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877-4487-B6FD-35CCA80DD647}"/>
                </c:ext>
                <c:ext xmlns:c15="http://schemas.microsoft.com/office/drawing/2012/chart" uri="{CE6537A1-D6FC-4f65-9D91-7224C49458BB}">
                  <c15:layout>
                    <c:manualLayout>
                      <c:w val="0.28118216641838689"/>
                      <c:h val="0.228481176181102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Hoja1!$C$5:$C$6</c:f>
              <c:numCache>
                <c:formatCode>0%</c:formatCode>
                <c:ptCount val="2"/>
                <c:pt idx="0">
                  <c:v>0.62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877-4487-B6FD-35CCA80DD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0B21A-7784-4BCD-AA49-3077499159E3}" type="doc">
      <dgm:prSet loTypeId="urn:microsoft.com/office/officeart/2005/8/layout/defaul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PE"/>
        </a:p>
      </dgm:t>
    </dgm:pt>
    <dgm:pt modelId="{865F967A-8407-4381-A31C-FA3EFD13187F}">
      <dgm:prSet phldrT="[Texto]" custT="1"/>
      <dgm:spPr>
        <a:solidFill>
          <a:srgbClr val="1F4880"/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Investigación bajo el deber de debida diligencia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reforzada lo que quiere decir que le intervención sea oportuna, exhaustiva y adecuada)</a:t>
          </a:r>
          <a:endParaRPr lang="es-PE" sz="1800" dirty="0">
            <a:latin typeface="Agency FB" panose="020B0503020202020204" pitchFamily="34" charset="0"/>
          </a:endParaRPr>
        </a:p>
      </dgm:t>
    </dgm:pt>
    <dgm:pt modelId="{D648A022-8AEB-42FD-9B3A-19467D24E9B3}" type="parTrans" cxnId="{D295BA44-70B9-4A77-AE54-D8277A45D480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C51EF830-B69A-4EB8-B880-B3C4996B0526}" type="sibTrans" cxnId="{D295BA44-70B9-4A77-AE54-D8277A45D480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DFE4E00F-8442-49FC-940C-9925704E780B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Investigación con enfoque de género</a:t>
          </a:r>
          <a:r>
            <a:rPr lang="es-PE" sz="20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que identifique el riesgo diferencia que tiene la desaparición para las mujeres y que se haga especial incidencia que aquellas personas que pueden estar involucradas en la desaparición de las víctimas.</a:t>
          </a:r>
          <a:endParaRPr lang="es-PE" sz="18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526EE69C-140A-41AE-98EB-636347525A68}" type="parTrans" cxnId="{CBB21551-774B-4242-BF15-C7FB0A8DA9B5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45A85800-50F2-41A6-87E3-00E72644F1FE}" type="sibTrans" cxnId="{CBB21551-774B-4242-BF15-C7FB0A8DA9B5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3B09D163-D690-47DC-8F16-7C5B3EFF8F6F}">
      <dgm:prSet custT="1"/>
      <dgm:spPr>
        <a:solidFill>
          <a:srgbClr val="1F4880"/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Presunción de que la víctima se encuentre con vida y privada de la libertad </a:t>
          </a:r>
          <a:endParaRPr lang="es-PE" sz="20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DB031F0C-6DB5-4F76-AC21-613345F7E233}" type="parTrans" cxnId="{FBE40A11-9820-4A7D-87A0-228C3701734F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156E0AF3-3012-426D-A236-82152AC355E4}" type="sibTrans" cxnId="{FBE40A11-9820-4A7D-87A0-228C3701734F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91F712B1-2516-44D2-B210-2F040E5E7745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Procesos adecuados para la recepción de denuncia libre estereotipos y con enfoque de género</a:t>
          </a:r>
          <a:r>
            <a:rPr lang="es-PE" sz="20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(el mismo oficial de la PNP pueda indagar si prexistía una situación de violencia)</a:t>
          </a:r>
          <a:endParaRPr lang="es-PE" sz="18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E47AA352-C08C-4156-BDE9-924D0DC89B34}" type="parTrans" cxnId="{306CEBE2-B18C-4366-A550-7B4E97271128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F955F5A3-FF12-4577-B363-A332C119B71D}" type="sibTrans" cxnId="{306CEBE2-B18C-4366-A550-7B4E97271128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767F5424-A339-4B4A-AB2F-4E0339498BD1}">
      <dgm:prSet custT="1"/>
      <dgm:spPr>
        <a:solidFill>
          <a:srgbClr val="1F4880"/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Contar con personal capacitado</a:t>
          </a:r>
          <a:r>
            <a:rPr lang="es-PE" sz="20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para la recepción de la denuncia, la investigación y también para brindar soporte a las familias</a:t>
          </a:r>
          <a:endParaRPr lang="es-PE" sz="18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11BABD3D-5ED0-4864-A37B-45A4D5505351}" type="parTrans" cxnId="{B5E199CA-461A-4E1B-8DAB-246BF5EF8A1B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B35B1A4A-C9FD-40F2-B3E3-505BD41D46DF}" type="sibTrans" cxnId="{B5E199CA-461A-4E1B-8DAB-246BF5EF8A1B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BF449D36-83E4-46E1-B1BA-9D39065371B8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Garantizar el acceso a justicia de las víctimas y familiares</a:t>
          </a:r>
          <a:r>
            <a:rPr lang="es-PE" sz="20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(soporte legal, social, psicológico y de salud)</a:t>
          </a:r>
          <a:endParaRPr lang="es-PE" sz="18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B9A55FAC-160D-4DA2-94BC-9E0806D0F323}" type="parTrans" cxnId="{A8E000EE-FF98-4ADD-9032-45CE9AFA743A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CCD6D17F-BDFF-426F-A98E-99AC618E006F}" type="sibTrans" cxnId="{A8E000EE-FF98-4ADD-9032-45CE9AFA743A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6EBF4816-EDF9-4C61-9D09-CE1274B7E0B4}">
      <dgm:prSet custT="1"/>
      <dgm:spPr>
        <a:solidFill>
          <a:srgbClr val="1F4880"/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Reconocimiento </a:t>
          </a:r>
          <a:r>
            <a:rPr lang="es-PE" sz="2000" b="1" dirty="0" err="1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interseccional</a:t>
          </a:r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de los factores de vulnerabilidad</a:t>
          </a:r>
          <a:r>
            <a:rPr lang="es-PE" sz="20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con la finalidad de poder contar con medidas preventivas eficaces</a:t>
          </a:r>
          <a:endParaRPr lang="es-PE" sz="18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FCED6058-D077-498C-8DA7-C0360FF75FF6}" type="parTrans" cxnId="{4B1287F9-2C10-45C4-B75D-9FE154797DA6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045A649E-98C2-400B-9D38-371FA09B8D6A}" type="sibTrans" cxnId="{4B1287F9-2C10-45C4-B75D-9FE154797DA6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31469B0F-6887-4B8E-AECB-EB01A772AE1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PE" sz="2000" b="1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Contar con un registro adecuado </a:t>
          </a:r>
          <a:r>
            <a:rPr lang="es-PE" sz="18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que pueda dar cuenta no solo de la denuncia sino también de la cantidad de personas que fueron ubicadas y la relación de la desaparición con determinados delitos.</a:t>
          </a:r>
          <a:endParaRPr lang="es-PE" sz="1800" dirty="0">
            <a:latin typeface="Agency FB" panose="020B0503020202020204" pitchFamily="34" charset="0"/>
            <a:ea typeface="Calibri" panose="020F0502020204030204" pitchFamily="34" charset="0"/>
          </a:endParaRPr>
        </a:p>
      </dgm:t>
    </dgm:pt>
    <dgm:pt modelId="{F098F3C5-8DF2-4E4A-950D-F864B54D9255}" type="parTrans" cxnId="{59AC1175-C738-445D-9AEF-40E69AF5CDDF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3950D87F-008E-4F9B-AD90-99CEECFAF71E}" type="sibTrans" cxnId="{59AC1175-C738-445D-9AEF-40E69AF5CDDF}">
      <dgm:prSet/>
      <dgm:spPr/>
      <dgm:t>
        <a:bodyPr/>
        <a:lstStyle/>
        <a:p>
          <a:endParaRPr lang="es-PE" sz="1800">
            <a:latin typeface="Agency FB" panose="020B0503020202020204" pitchFamily="34" charset="0"/>
          </a:endParaRPr>
        </a:p>
      </dgm:t>
    </dgm:pt>
    <dgm:pt modelId="{31963CA1-1436-4430-A7F3-BB67F9DE7CB5}" type="pres">
      <dgm:prSet presAssocID="{7600B21A-7784-4BCD-AA49-3077499159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A738A47-8713-482F-94D0-5FBEBC4D6F7F}" type="pres">
      <dgm:prSet presAssocID="{865F967A-8407-4381-A31C-FA3EFD13187F}" presName="node" presStyleLbl="node1" presStyleIdx="0" presStyleCnt="8" custScaleX="63038" custScaleY="82597" custLinFactNeighborX="5913" custLinFactNeighborY="-1382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35E516-5550-4F5F-BED4-8660A6A31449}" type="pres">
      <dgm:prSet presAssocID="{C51EF830-B69A-4EB8-B880-B3C4996B0526}" presName="sibTrans" presStyleCnt="0"/>
      <dgm:spPr/>
    </dgm:pt>
    <dgm:pt modelId="{C1582BB8-BA83-4185-8383-DA1A6B289E03}" type="pres">
      <dgm:prSet presAssocID="{DFE4E00F-8442-49FC-940C-9925704E780B}" presName="node" presStyleLbl="node1" presStyleIdx="1" presStyleCnt="8" custScaleX="63038" custScaleY="82597" custLinFactNeighborX="1187" custLinFactNeighborY="-133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E26C0B-8BF2-415D-919F-EC0C4038EAEE}" type="pres">
      <dgm:prSet presAssocID="{45A85800-50F2-41A6-87E3-00E72644F1FE}" presName="sibTrans" presStyleCnt="0"/>
      <dgm:spPr/>
    </dgm:pt>
    <dgm:pt modelId="{855154AF-8B58-4F31-B532-CFD9C0794F06}" type="pres">
      <dgm:prSet presAssocID="{3B09D163-D690-47DC-8F16-7C5B3EFF8F6F}" presName="node" presStyleLbl="node1" presStyleIdx="2" presStyleCnt="8" custScaleX="63038" custScaleY="82597" custLinFactNeighborX="-4446" custLinFactNeighborY="-1303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ACDEE0-FD59-445F-BCE4-054C27612140}" type="pres">
      <dgm:prSet presAssocID="{156E0AF3-3012-426D-A236-82152AC355E4}" presName="sibTrans" presStyleCnt="0"/>
      <dgm:spPr/>
    </dgm:pt>
    <dgm:pt modelId="{DC1F82C3-3212-4E04-8617-9C10636CE513}" type="pres">
      <dgm:prSet presAssocID="{91F712B1-2516-44D2-B210-2F040E5E7745}" presName="node" presStyleLbl="node1" presStyleIdx="3" presStyleCnt="8" custScaleX="63038" custScaleY="82597" custLinFactNeighborX="-8917" custLinFactNeighborY="-1274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245B1C-0A8C-4380-85A0-49C0CCA63CDD}" type="pres">
      <dgm:prSet presAssocID="{F955F5A3-FF12-4577-B363-A332C119B71D}" presName="sibTrans" presStyleCnt="0"/>
      <dgm:spPr/>
    </dgm:pt>
    <dgm:pt modelId="{B0F9052E-1E45-4684-B654-090A06231974}" type="pres">
      <dgm:prSet presAssocID="{767F5424-A339-4B4A-AB2F-4E0339498BD1}" presName="node" presStyleLbl="node1" presStyleIdx="4" presStyleCnt="8" custScaleX="63038" custScaleY="82597" custLinFactNeighborX="5913" custLinFactNeighborY="-142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6E6EEA-5E33-478D-84C3-F1B131AB3DC0}" type="pres">
      <dgm:prSet presAssocID="{B35B1A4A-C9FD-40F2-B3E3-505BD41D46DF}" presName="sibTrans" presStyleCnt="0"/>
      <dgm:spPr/>
    </dgm:pt>
    <dgm:pt modelId="{7B0C8BC6-69CB-4DC2-8C96-9C1C24B5AC9C}" type="pres">
      <dgm:prSet presAssocID="{BF449D36-83E4-46E1-B1BA-9D39065371B8}" presName="node" presStyleLbl="node1" presStyleIdx="5" presStyleCnt="8" custScaleX="63038" custScaleY="82597" custLinFactNeighborX="1187" custLinFactNeighborY="-1345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8B3DAC-9A2A-4CB4-82FB-6A8E3132934A}" type="pres">
      <dgm:prSet presAssocID="{CCD6D17F-BDFF-426F-A98E-99AC618E006F}" presName="sibTrans" presStyleCnt="0"/>
      <dgm:spPr/>
    </dgm:pt>
    <dgm:pt modelId="{859373BE-A6B0-407E-BFCC-828A21446BC1}" type="pres">
      <dgm:prSet presAssocID="{6EBF4816-EDF9-4C61-9D09-CE1274B7E0B4}" presName="node" presStyleLbl="node1" presStyleIdx="6" presStyleCnt="8" custScaleX="63038" custScaleY="82597" custLinFactNeighborX="-4446" custLinFactNeighborY="-1266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52E521-C727-4A07-AA3A-7F41832AF612}" type="pres">
      <dgm:prSet presAssocID="{045A649E-98C2-400B-9D38-371FA09B8D6A}" presName="sibTrans" presStyleCnt="0"/>
      <dgm:spPr/>
    </dgm:pt>
    <dgm:pt modelId="{85690E9B-41E9-49D1-BA22-C6D1EFA29715}" type="pres">
      <dgm:prSet presAssocID="{31469B0F-6887-4B8E-AECB-EB01A772AE10}" presName="node" presStyleLbl="node1" presStyleIdx="7" presStyleCnt="8" custScaleX="63038" custScaleY="82597" custLinFactNeighborX="-8549" custLinFactNeighborY="-1187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2C6D6D0-FD25-495C-A150-40BC6261209E}" type="presOf" srcId="{31469B0F-6887-4B8E-AECB-EB01A772AE10}" destId="{85690E9B-41E9-49D1-BA22-C6D1EFA29715}" srcOrd="0" destOrd="0" presId="urn:microsoft.com/office/officeart/2005/8/layout/default"/>
    <dgm:cxn modelId="{864F6084-6219-46FC-829D-862787B0EE68}" type="presOf" srcId="{7600B21A-7784-4BCD-AA49-3077499159E3}" destId="{31963CA1-1436-4430-A7F3-BB67F9DE7CB5}" srcOrd="0" destOrd="0" presId="urn:microsoft.com/office/officeart/2005/8/layout/default"/>
    <dgm:cxn modelId="{EA9E4503-9627-4E35-A9A0-69D7A6093AFA}" type="presOf" srcId="{6EBF4816-EDF9-4C61-9D09-CE1274B7E0B4}" destId="{859373BE-A6B0-407E-BFCC-828A21446BC1}" srcOrd="0" destOrd="0" presId="urn:microsoft.com/office/officeart/2005/8/layout/default"/>
    <dgm:cxn modelId="{A8E000EE-FF98-4ADD-9032-45CE9AFA743A}" srcId="{7600B21A-7784-4BCD-AA49-3077499159E3}" destId="{BF449D36-83E4-46E1-B1BA-9D39065371B8}" srcOrd="5" destOrd="0" parTransId="{B9A55FAC-160D-4DA2-94BC-9E0806D0F323}" sibTransId="{CCD6D17F-BDFF-426F-A98E-99AC618E006F}"/>
    <dgm:cxn modelId="{DA9BC56D-557A-4B42-954C-59E869F73869}" type="presOf" srcId="{3B09D163-D690-47DC-8F16-7C5B3EFF8F6F}" destId="{855154AF-8B58-4F31-B532-CFD9C0794F06}" srcOrd="0" destOrd="0" presId="urn:microsoft.com/office/officeart/2005/8/layout/default"/>
    <dgm:cxn modelId="{4B1287F9-2C10-45C4-B75D-9FE154797DA6}" srcId="{7600B21A-7784-4BCD-AA49-3077499159E3}" destId="{6EBF4816-EDF9-4C61-9D09-CE1274B7E0B4}" srcOrd="6" destOrd="0" parTransId="{FCED6058-D077-498C-8DA7-C0360FF75FF6}" sibTransId="{045A649E-98C2-400B-9D38-371FA09B8D6A}"/>
    <dgm:cxn modelId="{5D81E332-6657-4360-B54C-D62E0FCDEA8E}" type="presOf" srcId="{DFE4E00F-8442-49FC-940C-9925704E780B}" destId="{C1582BB8-BA83-4185-8383-DA1A6B289E03}" srcOrd="0" destOrd="0" presId="urn:microsoft.com/office/officeart/2005/8/layout/default"/>
    <dgm:cxn modelId="{59AC1175-C738-445D-9AEF-40E69AF5CDDF}" srcId="{7600B21A-7784-4BCD-AA49-3077499159E3}" destId="{31469B0F-6887-4B8E-AECB-EB01A772AE10}" srcOrd="7" destOrd="0" parTransId="{F098F3C5-8DF2-4E4A-950D-F864B54D9255}" sibTransId="{3950D87F-008E-4F9B-AD90-99CEECFAF71E}"/>
    <dgm:cxn modelId="{306CEBE2-B18C-4366-A550-7B4E97271128}" srcId="{7600B21A-7784-4BCD-AA49-3077499159E3}" destId="{91F712B1-2516-44D2-B210-2F040E5E7745}" srcOrd="3" destOrd="0" parTransId="{E47AA352-C08C-4156-BDE9-924D0DC89B34}" sibTransId="{F955F5A3-FF12-4577-B363-A332C119B71D}"/>
    <dgm:cxn modelId="{FBE40A11-9820-4A7D-87A0-228C3701734F}" srcId="{7600B21A-7784-4BCD-AA49-3077499159E3}" destId="{3B09D163-D690-47DC-8F16-7C5B3EFF8F6F}" srcOrd="2" destOrd="0" parTransId="{DB031F0C-6DB5-4F76-AC21-613345F7E233}" sibTransId="{156E0AF3-3012-426D-A236-82152AC355E4}"/>
    <dgm:cxn modelId="{DE9E0D78-5011-486B-9A99-91767688FAAA}" type="presOf" srcId="{BF449D36-83E4-46E1-B1BA-9D39065371B8}" destId="{7B0C8BC6-69CB-4DC2-8C96-9C1C24B5AC9C}" srcOrd="0" destOrd="0" presId="urn:microsoft.com/office/officeart/2005/8/layout/default"/>
    <dgm:cxn modelId="{FC807125-3011-46C2-9E9E-5D9C9D114940}" type="presOf" srcId="{865F967A-8407-4381-A31C-FA3EFD13187F}" destId="{6A738A47-8713-482F-94D0-5FBEBC4D6F7F}" srcOrd="0" destOrd="0" presId="urn:microsoft.com/office/officeart/2005/8/layout/default"/>
    <dgm:cxn modelId="{CBB21551-774B-4242-BF15-C7FB0A8DA9B5}" srcId="{7600B21A-7784-4BCD-AA49-3077499159E3}" destId="{DFE4E00F-8442-49FC-940C-9925704E780B}" srcOrd="1" destOrd="0" parTransId="{526EE69C-140A-41AE-98EB-636347525A68}" sibTransId="{45A85800-50F2-41A6-87E3-00E72644F1FE}"/>
    <dgm:cxn modelId="{D295BA44-70B9-4A77-AE54-D8277A45D480}" srcId="{7600B21A-7784-4BCD-AA49-3077499159E3}" destId="{865F967A-8407-4381-A31C-FA3EFD13187F}" srcOrd="0" destOrd="0" parTransId="{D648A022-8AEB-42FD-9B3A-19467D24E9B3}" sibTransId="{C51EF830-B69A-4EB8-B880-B3C4996B0526}"/>
    <dgm:cxn modelId="{E6898BE3-799E-41C5-B002-AA664A4548FA}" type="presOf" srcId="{767F5424-A339-4B4A-AB2F-4E0339498BD1}" destId="{B0F9052E-1E45-4684-B654-090A06231974}" srcOrd="0" destOrd="0" presId="urn:microsoft.com/office/officeart/2005/8/layout/default"/>
    <dgm:cxn modelId="{25F78425-2311-487F-B38B-332995FC1D1B}" type="presOf" srcId="{91F712B1-2516-44D2-B210-2F040E5E7745}" destId="{DC1F82C3-3212-4E04-8617-9C10636CE513}" srcOrd="0" destOrd="0" presId="urn:microsoft.com/office/officeart/2005/8/layout/default"/>
    <dgm:cxn modelId="{B5E199CA-461A-4E1B-8DAB-246BF5EF8A1B}" srcId="{7600B21A-7784-4BCD-AA49-3077499159E3}" destId="{767F5424-A339-4B4A-AB2F-4E0339498BD1}" srcOrd="4" destOrd="0" parTransId="{11BABD3D-5ED0-4864-A37B-45A4D5505351}" sibTransId="{B35B1A4A-C9FD-40F2-B3E3-505BD41D46DF}"/>
    <dgm:cxn modelId="{835E143E-069F-454E-829C-835A0821AC02}" type="presParOf" srcId="{31963CA1-1436-4430-A7F3-BB67F9DE7CB5}" destId="{6A738A47-8713-482F-94D0-5FBEBC4D6F7F}" srcOrd="0" destOrd="0" presId="urn:microsoft.com/office/officeart/2005/8/layout/default"/>
    <dgm:cxn modelId="{EC49ED71-B32F-4DB5-9A70-1521FBBBDF5F}" type="presParOf" srcId="{31963CA1-1436-4430-A7F3-BB67F9DE7CB5}" destId="{5A35E516-5550-4F5F-BED4-8660A6A31449}" srcOrd="1" destOrd="0" presId="urn:microsoft.com/office/officeart/2005/8/layout/default"/>
    <dgm:cxn modelId="{DD4E0186-7A35-4E31-AD29-D23A5CE3C066}" type="presParOf" srcId="{31963CA1-1436-4430-A7F3-BB67F9DE7CB5}" destId="{C1582BB8-BA83-4185-8383-DA1A6B289E03}" srcOrd="2" destOrd="0" presId="urn:microsoft.com/office/officeart/2005/8/layout/default"/>
    <dgm:cxn modelId="{50F63821-F6FC-4499-9883-C44E7CA20254}" type="presParOf" srcId="{31963CA1-1436-4430-A7F3-BB67F9DE7CB5}" destId="{C2E26C0B-8BF2-415D-919F-EC0C4038EAEE}" srcOrd="3" destOrd="0" presId="urn:microsoft.com/office/officeart/2005/8/layout/default"/>
    <dgm:cxn modelId="{B36E48E8-1B5A-41C7-B192-F1E451EAD41B}" type="presParOf" srcId="{31963CA1-1436-4430-A7F3-BB67F9DE7CB5}" destId="{855154AF-8B58-4F31-B532-CFD9C0794F06}" srcOrd="4" destOrd="0" presId="urn:microsoft.com/office/officeart/2005/8/layout/default"/>
    <dgm:cxn modelId="{3D8DF796-E470-4899-8C9A-88B29E7C55C1}" type="presParOf" srcId="{31963CA1-1436-4430-A7F3-BB67F9DE7CB5}" destId="{10ACDEE0-FD59-445F-BCE4-054C27612140}" srcOrd="5" destOrd="0" presId="urn:microsoft.com/office/officeart/2005/8/layout/default"/>
    <dgm:cxn modelId="{026BE04B-7A37-4CC8-AD0B-2BC0417DD189}" type="presParOf" srcId="{31963CA1-1436-4430-A7F3-BB67F9DE7CB5}" destId="{DC1F82C3-3212-4E04-8617-9C10636CE513}" srcOrd="6" destOrd="0" presId="urn:microsoft.com/office/officeart/2005/8/layout/default"/>
    <dgm:cxn modelId="{1F5CCB3E-B0B1-4AAA-A93B-B642E3589B95}" type="presParOf" srcId="{31963CA1-1436-4430-A7F3-BB67F9DE7CB5}" destId="{C2245B1C-0A8C-4380-85A0-49C0CCA63CDD}" srcOrd="7" destOrd="0" presId="urn:microsoft.com/office/officeart/2005/8/layout/default"/>
    <dgm:cxn modelId="{2F6E863F-77F2-4BDD-B957-23212A84530C}" type="presParOf" srcId="{31963CA1-1436-4430-A7F3-BB67F9DE7CB5}" destId="{B0F9052E-1E45-4684-B654-090A06231974}" srcOrd="8" destOrd="0" presId="urn:microsoft.com/office/officeart/2005/8/layout/default"/>
    <dgm:cxn modelId="{25D64172-50CB-4125-9D43-F17E3A02D0FA}" type="presParOf" srcId="{31963CA1-1436-4430-A7F3-BB67F9DE7CB5}" destId="{B66E6EEA-5E33-478D-84C3-F1B131AB3DC0}" srcOrd="9" destOrd="0" presId="urn:microsoft.com/office/officeart/2005/8/layout/default"/>
    <dgm:cxn modelId="{33D016F9-66DB-400C-8A36-9601B2C04D61}" type="presParOf" srcId="{31963CA1-1436-4430-A7F3-BB67F9DE7CB5}" destId="{7B0C8BC6-69CB-4DC2-8C96-9C1C24B5AC9C}" srcOrd="10" destOrd="0" presId="urn:microsoft.com/office/officeart/2005/8/layout/default"/>
    <dgm:cxn modelId="{715638B1-6A52-4725-8E57-AD336953A0C4}" type="presParOf" srcId="{31963CA1-1436-4430-A7F3-BB67F9DE7CB5}" destId="{A48B3DAC-9A2A-4CB4-82FB-6A8E3132934A}" srcOrd="11" destOrd="0" presId="urn:microsoft.com/office/officeart/2005/8/layout/default"/>
    <dgm:cxn modelId="{34863903-90C5-4C89-A141-41E4ADB462B5}" type="presParOf" srcId="{31963CA1-1436-4430-A7F3-BB67F9DE7CB5}" destId="{859373BE-A6B0-407E-BFCC-828A21446BC1}" srcOrd="12" destOrd="0" presId="urn:microsoft.com/office/officeart/2005/8/layout/default"/>
    <dgm:cxn modelId="{D558C238-FC66-47AF-9D91-562BC0E20AEA}" type="presParOf" srcId="{31963CA1-1436-4430-A7F3-BB67F9DE7CB5}" destId="{5952E521-C727-4A07-AA3A-7F41832AF612}" srcOrd="13" destOrd="0" presId="urn:microsoft.com/office/officeart/2005/8/layout/default"/>
    <dgm:cxn modelId="{0D93315A-C80F-416A-A40F-DB6A9E8FC9BB}" type="presParOf" srcId="{31963CA1-1436-4430-A7F3-BB67F9DE7CB5}" destId="{85690E9B-41E9-49D1-BA22-C6D1EFA2971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38A47-8713-482F-94D0-5FBEBC4D6F7F}">
      <dsp:nvSpPr>
        <dsp:cNvPr id="0" name=""/>
        <dsp:cNvSpPr/>
      </dsp:nvSpPr>
      <dsp:spPr>
        <a:xfrm>
          <a:off x="257193" y="312703"/>
          <a:ext cx="2667317" cy="2096948"/>
        </a:xfrm>
        <a:prstGeom prst="rect">
          <a:avLst/>
        </a:prstGeom>
        <a:solidFill>
          <a:srgbClr val="1F48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Investigación bajo el deber de debida diligencia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reforzada lo que quiere decir que le intervención sea oportuna, exhaustiva y adecuada)</a:t>
          </a:r>
          <a:endParaRPr lang="es-PE" sz="1800" kern="1200" dirty="0">
            <a:latin typeface="Agency FB" panose="020B0503020202020204" pitchFamily="34" charset="0"/>
          </a:endParaRPr>
        </a:p>
      </dsp:txBody>
      <dsp:txXfrm>
        <a:off x="257193" y="312703"/>
        <a:ext cx="2667317" cy="2096948"/>
      </dsp:txXfrm>
    </dsp:sp>
    <dsp:sp modelId="{C1582BB8-BA83-4185-8383-DA1A6B289E03}">
      <dsp:nvSpPr>
        <dsp:cNvPr id="0" name=""/>
        <dsp:cNvSpPr/>
      </dsp:nvSpPr>
      <dsp:spPr>
        <a:xfrm>
          <a:off x="3147669" y="325676"/>
          <a:ext cx="2667317" cy="209694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Investigación con enfoque de género</a:t>
          </a:r>
          <a:r>
            <a:rPr lang="es-PE" sz="20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que identifique el riesgo diferencia que tiene la desaparición para las mujeres y que se haga especial incidencia que aquellas personas que pueden estar involucradas en la desaparición de las víctimas.</a:t>
          </a:r>
          <a:endParaRPr lang="es-PE" sz="18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3147669" y="325676"/>
        <a:ext cx="2667317" cy="2096948"/>
      </dsp:txXfrm>
    </dsp:sp>
    <dsp:sp modelId="{855154AF-8B58-4F31-B532-CFD9C0794F06}">
      <dsp:nvSpPr>
        <dsp:cNvPr id="0" name=""/>
        <dsp:cNvSpPr/>
      </dsp:nvSpPr>
      <dsp:spPr>
        <a:xfrm>
          <a:off x="5999766" y="332683"/>
          <a:ext cx="2667317" cy="2096948"/>
        </a:xfrm>
        <a:prstGeom prst="rect">
          <a:avLst/>
        </a:prstGeom>
        <a:solidFill>
          <a:srgbClr val="1F48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Presunción de que la víctima se encuentre con vida y privada de la libertad </a:t>
          </a:r>
          <a:endParaRPr lang="es-PE" sz="20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5999766" y="332683"/>
        <a:ext cx="2667317" cy="2096948"/>
      </dsp:txXfrm>
    </dsp:sp>
    <dsp:sp modelId="{DC1F82C3-3212-4E04-8617-9C10636CE513}">
      <dsp:nvSpPr>
        <dsp:cNvPr id="0" name=""/>
        <dsp:cNvSpPr/>
      </dsp:nvSpPr>
      <dsp:spPr>
        <a:xfrm>
          <a:off x="8901032" y="340173"/>
          <a:ext cx="2667317" cy="209694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Procesos adecuados para la recepción de denuncia libre estereotipos y con enfoque de género</a:t>
          </a:r>
          <a:r>
            <a:rPr lang="es-PE" sz="20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(el mismo oficial de la PNP pueda indagar si prexistía una situación de violencia)</a:t>
          </a:r>
          <a:endParaRPr lang="es-PE" sz="18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8901032" y="340173"/>
        <a:ext cx="2667317" cy="2096948"/>
      </dsp:txXfrm>
    </dsp:sp>
    <dsp:sp modelId="{B0F9052E-1E45-4684-B654-090A06231974}">
      <dsp:nvSpPr>
        <dsp:cNvPr id="0" name=""/>
        <dsp:cNvSpPr/>
      </dsp:nvSpPr>
      <dsp:spPr>
        <a:xfrm>
          <a:off x="257193" y="2821940"/>
          <a:ext cx="2667317" cy="2096948"/>
        </a:xfrm>
        <a:prstGeom prst="rect">
          <a:avLst/>
        </a:prstGeom>
        <a:solidFill>
          <a:srgbClr val="1F48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Contar con personal capacitado</a:t>
          </a:r>
          <a:r>
            <a:rPr lang="es-PE" sz="20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para la recepción de la denuncia, la investigación y también para brindar soporte a las familias</a:t>
          </a:r>
          <a:endParaRPr lang="es-PE" sz="18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257193" y="2821940"/>
        <a:ext cx="2667317" cy="2096948"/>
      </dsp:txXfrm>
    </dsp:sp>
    <dsp:sp modelId="{7B0C8BC6-69CB-4DC2-8C96-9C1C24B5AC9C}">
      <dsp:nvSpPr>
        <dsp:cNvPr id="0" name=""/>
        <dsp:cNvSpPr/>
      </dsp:nvSpPr>
      <dsp:spPr>
        <a:xfrm>
          <a:off x="3147669" y="2842047"/>
          <a:ext cx="2667317" cy="209694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Garantizar el acceso a justicia de las víctimas y familiares</a:t>
          </a:r>
          <a:r>
            <a:rPr lang="es-PE" sz="20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(soporte legal, social, psicológico y de salud)</a:t>
          </a:r>
          <a:endParaRPr lang="es-PE" sz="18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3147669" y="2842047"/>
        <a:ext cx="2667317" cy="2096948"/>
      </dsp:txXfrm>
    </dsp:sp>
    <dsp:sp modelId="{859373BE-A6B0-407E-BFCC-828A21446BC1}">
      <dsp:nvSpPr>
        <dsp:cNvPr id="0" name=""/>
        <dsp:cNvSpPr/>
      </dsp:nvSpPr>
      <dsp:spPr>
        <a:xfrm>
          <a:off x="5999766" y="2862154"/>
          <a:ext cx="2667317" cy="2096948"/>
        </a:xfrm>
        <a:prstGeom prst="rect">
          <a:avLst/>
        </a:prstGeom>
        <a:solidFill>
          <a:srgbClr val="1F48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Reconocimiento </a:t>
          </a:r>
          <a:r>
            <a:rPr lang="es-PE" sz="2000" b="1" kern="1200" dirty="0" err="1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interseccional</a:t>
          </a: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de los factores de vulnerabilidad</a:t>
          </a:r>
          <a:r>
            <a:rPr lang="es-PE" sz="20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con la finalidad de poder contar con medidas preventivas eficaces</a:t>
          </a:r>
          <a:endParaRPr lang="es-PE" sz="18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5999766" y="2862154"/>
        <a:ext cx="2667317" cy="2096948"/>
      </dsp:txXfrm>
    </dsp:sp>
    <dsp:sp modelId="{85690E9B-41E9-49D1-BA22-C6D1EFA29715}">
      <dsp:nvSpPr>
        <dsp:cNvPr id="0" name=""/>
        <dsp:cNvSpPr/>
      </dsp:nvSpPr>
      <dsp:spPr>
        <a:xfrm>
          <a:off x="8916603" y="2882236"/>
          <a:ext cx="2667317" cy="209694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Contar con un registro adecuado </a:t>
          </a:r>
          <a:r>
            <a:rPr lang="es-PE" sz="1800" kern="1200" dirty="0">
              <a:latin typeface="Agency FB" panose="020B0503020202020204" pitchFamily="34" charset="0"/>
              <a:ea typeface="Arial Narrow" panose="020B0606020202030204" pitchFamily="34" charset="0"/>
              <a:cs typeface="Arial Narrow" panose="020B0606020202030204" pitchFamily="34" charset="0"/>
            </a:rPr>
            <a:t>que pueda dar cuenta no solo de la denuncia sino también de la cantidad de personas que fueron ubicadas y la relación de la desaparición con determinados delitos.</a:t>
          </a:r>
          <a:endParaRPr lang="es-PE" sz="1800" kern="1200" dirty="0">
            <a:latin typeface="Agency FB" panose="020B0503020202020204" pitchFamily="34" charset="0"/>
            <a:ea typeface="Calibri" panose="020F0502020204030204" pitchFamily="34" charset="0"/>
          </a:endParaRPr>
        </a:p>
      </dsp:txBody>
      <dsp:txXfrm>
        <a:off x="8916603" y="2882236"/>
        <a:ext cx="2667317" cy="2096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9E05C-E337-431F-B79D-5BEC08063E27}" type="datetimeFigureOut">
              <a:rPr lang="es-PE" smtClean="0"/>
              <a:t>25/11/2022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D1CC5-E44A-46EF-AC93-A4F9B08DB7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36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762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76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42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56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084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32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995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0F59F-C292-451F-9878-51475BEEE3F1}" type="slidenum">
              <a:rPr lang="es-PE" smtClean="0"/>
              <a:pPr>
                <a:defRPr/>
              </a:pPr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37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89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89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0F59F-C292-451F-9878-51475BEEE3F1}" type="slidenum">
              <a:rPr lang="es-PE" smtClean="0"/>
              <a:pPr>
                <a:defRPr/>
              </a:pPr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6737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0F59F-C292-451F-9878-51475BEEE3F1}" type="slidenum">
              <a:rPr lang="es-PE" smtClean="0"/>
              <a:pPr>
                <a:defRPr/>
              </a:pPr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141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570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08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60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 blanco sin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B2334-71DD-4652-A31A-7A04987821F0}" type="datetime1">
              <a:rPr lang="es-PE" smtClean="0"/>
              <a:pPr>
                <a:defRPr/>
              </a:pPr>
              <a:t>25/11/2022</a:t>
            </a:fld>
            <a:endParaRPr lang="es-PE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2F56A-6C0B-42EB-A7BA-3541E982AC9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9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12800" y="1600205"/>
            <a:ext cx="7213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229600" y="1600205"/>
            <a:ext cx="7213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5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5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0688650" y="1371593"/>
            <a:ext cx="58515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271800" y="-2184457"/>
            <a:ext cx="5851500" cy="107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5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2A20BCC-C092-1251-F4E8-C325DD2D517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7CC5949-31E9-BD54-AAF8-98604D6B7F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7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DFAC205-CCFC-54E0-82FF-4BA8B33E1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817" cy="6858000"/>
          </a:xfrm>
          <a:prstGeom prst="rect">
            <a:avLst/>
          </a:prstGeom>
        </p:spPr>
      </p:pic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737600" y="6356355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8640AB6B-6316-E763-E696-65D8D0137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83136" y="283582"/>
            <a:ext cx="3425728" cy="11603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E8D90007-594F-1378-33FA-F9F78D5A7ADE}"/>
              </a:ext>
            </a:extLst>
          </p:cNvPr>
          <p:cNvSpPr txBox="1"/>
          <p:nvPr/>
        </p:nvSpPr>
        <p:spPr>
          <a:xfrm>
            <a:off x="-83852" y="2501069"/>
            <a:ext cx="12192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gency FB" panose="00010606040000040003" pitchFamily="2" charset="0"/>
                <a:cs typeface="Aharoni" panose="02010803020104030203" pitchFamily="2" charset="-79"/>
              </a:rPr>
              <a:t>REPORTE DE IGUALDAD Y NO </a:t>
            </a:r>
            <a:r>
              <a:rPr lang="en-US" sz="4800" b="1" dirty="0" smtClean="0">
                <a:solidFill>
                  <a:schemeClr val="bg1"/>
                </a:solidFill>
                <a:latin typeface="Agency FB" panose="00010606040000040003" pitchFamily="2" charset="0"/>
                <a:cs typeface="Aharoni" panose="02010803020104030203" pitchFamily="2" charset="-79"/>
              </a:rPr>
              <a:t>VIOLENCIA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gency FB" panose="00010606040000040003" pitchFamily="2" charset="0"/>
                <a:cs typeface="Aharoni" panose="02010803020104030203" pitchFamily="2" charset="-79"/>
              </a:rPr>
              <a:t>SOBRE MUJERES DESAPARECIDAS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Agency FB" panose="00010606040000040003" pitchFamily="2" charset="0"/>
                <a:cs typeface="Aharoni" panose="02010803020104030203" pitchFamily="2" charset="-79"/>
              </a:rPr>
              <a:t>¿</a:t>
            </a:r>
            <a:r>
              <a:rPr lang="en-US" sz="4800" b="1" dirty="0">
                <a:solidFill>
                  <a:srgbClr val="FFFF00"/>
                </a:solidFill>
                <a:latin typeface="Agency FB" panose="00010606040000040003" pitchFamily="2" charset="0"/>
                <a:cs typeface="Aharoni" panose="02010803020104030203" pitchFamily="2" charset="-79"/>
              </a:rPr>
              <a:t>QUÉ PASÓ CON ELLAS?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34EE0BDD-D20A-3C2A-D33E-2EC53520ADC9}"/>
              </a:ext>
            </a:extLst>
          </p:cNvPr>
          <p:cNvSpPr txBox="1"/>
          <p:nvPr/>
        </p:nvSpPr>
        <p:spPr>
          <a:xfrm>
            <a:off x="-44835" y="5472474"/>
            <a:ext cx="1228166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gency FB" panose="00010606040000040003" pitchFamily="2" charset="0"/>
              </a:rPr>
              <a:t>ELIANA REVOLLAR AÑAÑOS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gency FB" panose="00010606040000040003" pitchFamily="2" charset="0"/>
              </a:rPr>
              <a:t>DEFENSORA DEL PUEBLO DE PERÚ (e)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5E7CAFC-0DD3-5D49-3575-5A876811A02D}"/>
              </a:ext>
            </a:extLst>
          </p:cNvPr>
          <p:cNvSpPr txBox="1"/>
          <p:nvPr/>
        </p:nvSpPr>
        <p:spPr>
          <a:xfrm>
            <a:off x="8947215" y="6065921"/>
            <a:ext cx="271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Lima 25 de noviembre de 2022 </a:t>
            </a: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70928" y="3712919"/>
            <a:ext cx="17526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45297" y="1518310"/>
            <a:ext cx="7050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gency FB" panose="020B0503020202020204" pitchFamily="34" charset="0"/>
              </a:rPr>
              <a:t>Se le debe resguardar </a:t>
            </a:r>
            <a:r>
              <a:rPr lang="es-MX" sz="2200" b="1" dirty="0">
                <a:latin typeface="Agency FB" panose="020B0503020202020204" pitchFamily="34" charset="0"/>
              </a:rPr>
              <a:t>para salvaguardar su integridad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b="1" dirty="0">
                <a:latin typeface="Agency FB" panose="020B0503020202020204" pitchFamily="34" charset="0"/>
              </a:rPr>
              <a:t>Corroborar su identidad.</a:t>
            </a:r>
            <a:endParaRPr lang="es-MX" sz="2200" dirty="0">
              <a:latin typeface="Agency FB" panose="020B0503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gency FB" panose="020B0503020202020204" pitchFamily="34" charset="0"/>
              </a:rPr>
              <a:t>Se solicita </a:t>
            </a:r>
            <a:r>
              <a:rPr lang="es-MX" sz="2200" b="1" dirty="0">
                <a:latin typeface="Agency FB" panose="020B0503020202020204" pitchFamily="34" charset="0"/>
              </a:rPr>
              <a:t>el examen médico legal, examen toxicológico y pericia psicológica (PNP)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gency FB" panose="020B0503020202020204" pitchFamily="34" charset="0"/>
              </a:rPr>
              <a:t>Para notificar a sus familiares de contarse con el </a:t>
            </a:r>
            <a:r>
              <a:rPr lang="es-MX" sz="2200" b="1" dirty="0">
                <a:latin typeface="Agency FB" panose="020B0503020202020204" pitchFamily="34" charset="0"/>
              </a:rPr>
              <a:t>consentimiento previo e informado</a:t>
            </a:r>
            <a:r>
              <a:rPr lang="es-MX" sz="2200" dirty="0">
                <a:latin typeface="Agency FB" panose="020B0503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gency FB" panose="020B0503020202020204" pitchFamily="34" charset="0"/>
              </a:rPr>
              <a:t>No tengan con familiares que le brinden acogida inmediata se coordina con </a:t>
            </a:r>
            <a:r>
              <a:rPr lang="es-MX" sz="2200" b="1" dirty="0">
                <a:latin typeface="Agency FB" panose="020B0503020202020204" pitchFamily="34" charset="0"/>
              </a:rPr>
              <a:t>el CEM para su ingreso a un Hogar de Refugio Temporal.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36392" y="4715832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gency FB" panose="020B0503020202020204" pitchFamily="34" charset="0"/>
              </a:rPr>
              <a:t>La </a:t>
            </a:r>
            <a:r>
              <a:rPr lang="es-MX" sz="2200" b="1" dirty="0">
                <a:latin typeface="Agency FB" panose="020B0503020202020204" pitchFamily="34" charset="0"/>
              </a:rPr>
              <a:t>PNP inicia la investigación correspondiente </a:t>
            </a:r>
            <a:r>
              <a:rPr lang="es-MX" sz="2200" dirty="0">
                <a:latin typeface="Agency FB" panose="020B0503020202020204" pitchFamily="34" charset="0"/>
              </a:rPr>
              <a:t>y actúa conforme a sus procedimientos operativos, en coordinación con el </a:t>
            </a:r>
            <a:r>
              <a:rPr lang="es-MX" sz="2200" b="1" dirty="0">
                <a:latin typeface="Agency FB" panose="020B0503020202020204" pitchFamily="34" charset="0"/>
              </a:rPr>
              <a:t>Ministerio Público</a:t>
            </a:r>
            <a:r>
              <a:rPr lang="es-MX" sz="2200" dirty="0">
                <a:latin typeface="Agency FB" panose="020B0503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200" dirty="0">
                <a:latin typeface="Agency FB" panose="020B0503020202020204" pitchFamily="34" charset="0"/>
              </a:rPr>
              <a:t>Coordina con el CEM o Defensa Pública para que brinden servicio de orientación legal y patrocinio a los familiares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0F74650-F8AA-4F78-9ED2-F287EC49C549}"/>
              </a:ext>
            </a:extLst>
          </p:cNvPr>
          <p:cNvGrpSpPr/>
          <p:nvPr/>
        </p:nvGrpSpPr>
        <p:grpSpPr>
          <a:xfrm>
            <a:off x="930864" y="2246749"/>
            <a:ext cx="2817482" cy="1493265"/>
            <a:chOff x="3571119" y="1710266"/>
            <a:chExt cx="5715000" cy="302895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32F9A227-E62A-403C-BBEB-9C59F90B8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119" y="1710266"/>
              <a:ext cx="5715000" cy="3028950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E3F8C31A-F591-4C21-B78D-8EB5335B0729}"/>
                </a:ext>
              </a:extLst>
            </p:cNvPr>
            <p:cNvSpPr txBox="1"/>
            <p:nvPr/>
          </p:nvSpPr>
          <p:spPr>
            <a:xfrm rot="20418406">
              <a:off x="3885258" y="2528171"/>
              <a:ext cx="5086729" cy="1311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j-lt"/>
                </a:rPr>
                <a:t>UBICADA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BC36AE2-CB29-4A8B-96D5-896AA565EB64}"/>
              </a:ext>
            </a:extLst>
          </p:cNvPr>
          <p:cNvSpPr txBox="1"/>
          <p:nvPr/>
        </p:nvSpPr>
        <p:spPr>
          <a:xfrm>
            <a:off x="1239777" y="1574154"/>
            <a:ext cx="2478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UBICADA CON VIDA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E4A0245A-1E07-4FF9-B4CC-F50E2D391C56}"/>
              </a:ext>
            </a:extLst>
          </p:cNvPr>
          <p:cNvCxnSpPr>
            <a:cxnSpLocks/>
          </p:cNvCxnSpPr>
          <p:nvPr/>
        </p:nvCxnSpPr>
        <p:spPr>
          <a:xfrm>
            <a:off x="1232315" y="2097374"/>
            <a:ext cx="22624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Arreglo del concepto de verdad en la escena del crimen">
            <a:extLst>
              <a:ext uri="{FF2B5EF4-FFF2-40B4-BE49-F238E27FC236}">
                <a16:creationId xmlns:a16="http://schemas.microsoft.com/office/drawing/2014/main" xmlns="" id="{9414409C-2A67-4E29-81D9-488CDC0B2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79" y="4892562"/>
            <a:ext cx="2149184" cy="143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0CBEAFF-7927-4D98-80F4-969EF7BB24C4}"/>
              </a:ext>
            </a:extLst>
          </p:cNvPr>
          <p:cNvSpPr txBox="1"/>
          <p:nvPr/>
        </p:nvSpPr>
        <p:spPr>
          <a:xfrm>
            <a:off x="1267879" y="4124696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UBICADA MUERTA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xmlns="" id="{53AE20AC-A5AD-4696-BAD5-B9B1C84E9086}"/>
              </a:ext>
            </a:extLst>
          </p:cNvPr>
          <p:cNvCxnSpPr>
            <a:cxnSpLocks/>
          </p:cNvCxnSpPr>
          <p:nvPr/>
        </p:nvCxnSpPr>
        <p:spPr>
          <a:xfrm>
            <a:off x="1229441" y="4647916"/>
            <a:ext cx="22624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88B510D-EB5D-3C86-AA92-CA135A06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-1" y="394511"/>
            <a:ext cx="11796106" cy="52322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E8EF4ECD-E406-A69A-3AC8-4D1F5E8E03C3}"/>
              </a:ext>
            </a:extLst>
          </p:cNvPr>
          <p:cNvSpPr txBox="1"/>
          <p:nvPr/>
        </p:nvSpPr>
        <p:spPr>
          <a:xfrm>
            <a:off x="281259" y="360051"/>
            <a:ext cx="1161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Ante la ubicación de una mujer afectada por violencia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riángulo isósceles 5"/>
          <p:cNvSpPr/>
          <p:nvPr/>
        </p:nvSpPr>
        <p:spPr>
          <a:xfrm rot="5400000">
            <a:off x="3997980" y="2344131"/>
            <a:ext cx="1005613" cy="304315"/>
          </a:xfrm>
          <a:prstGeom prst="triangle">
            <a:avLst/>
          </a:prstGeom>
          <a:solidFill>
            <a:srgbClr val="1F4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riángulo isósceles 17"/>
          <p:cNvSpPr/>
          <p:nvPr/>
        </p:nvSpPr>
        <p:spPr>
          <a:xfrm rot="5400000">
            <a:off x="4030637" y="5243211"/>
            <a:ext cx="1005613" cy="304315"/>
          </a:xfrm>
          <a:prstGeom prst="triangle">
            <a:avLst/>
          </a:prstGeom>
          <a:solidFill>
            <a:srgbClr val="1F4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81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1446963" y="1317001"/>
            <a:ext cx="9576080" cy="4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ea typeface="Candara"/>
                <a:cs typeface="Calibri" panose="020F0502020204030204" pitchFamily="34" charset="0"/>
                <a:sym typeface="Candara"/>
              </a:rPr>
              <a:t>Aprobación del protocolo interinstitucional de atención de casos de desaparición de personas en situación de vulnerabilidad y otros casos de desaparición (Decreto Supremo N° 002-2020-IN).</a:t>
            </a:r>
          </a:p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ea typeface="Candara"/>
                <a:cs typeface="Calibri" panose="020F0502020204030204" pitchFamily="34" charset="0"/>
                <a:sym typeface="Candara"/>
              </a:rPr>
              <a:t>Implementación del Portal de Personas Desaparecidas.</a:t>
            </a:r>
          </a:p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ea typeface="Candara"/>
                <a:cs typeface="Calibri" panose="020F0502020204030204" pitchFamily="34" charset="0"/>
                <a:sym typeface="Candara"/>
              </a:rPr>
              <a:t>Implementación de Registro de Personas Desaparecidas.</a:t>
            </a:r>
          </a:p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ea typeface="Candara"/>
                <a:cs typeface="Calibri" panose="020F0502020204030204" pitchFamily="34" charset="0"/>
                <a:sym typeface="Candara"/>
              </a:rPr>
              <a:t>Fortalecimiento de la Línea 114</a:t>
            </a:r>
          </a:p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ea typeface="Candara"/>
                <a:cs typeface="Calibri" panose="020F0502020204030204" pitchFamily="34" charset="0"/>
                <a:sym typeface="Candara"/>
              </a:rPr>
              <a:t>Implementación del Sistema Informático para la activación de alertas de emergencia ante desaparición de niños, niñas, adolescentes y  mujeres afectadas por violencia.</a:t>
            </a:r>
          </a:p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cs typeface="Calibri" panose="020F0502020204030204" pitchFamily="34" charset="0"/>
                <a:sym typeface="Candara"/>
              </a:rPr>
              <a:t>En casos de desaparición se ha realizado incidencia en una emisión oportuna de las notas de alertas y/o alertas de emergencia. </a:t>
            </a:r>
          </a:p>
          <a:p>
            <a:pPr marL="0" lvl="0" indent="0" algn="just">
              <a:lnSpc>
                <a:spcPct val="100000"/>
              </a:lnSpc>
              <a:buSzPts val="2590"/>
              <a:buNone/>
            </a:pPr>
            <a:r>
              <a:rPr lang="es-MX" sz="2400" dirty="0">
                <a:latin typeface="Agency FB" panose="00010606040000040003" pitchFamily="2" charset="0"/>
                <a:cs typeface="Calibri" panose="020F0502020204030204" pitchFamily="34" charset="0"/>
                <a:sym typeface="Candara"/>
              </a:rPr>
              <a:t>Incorporación en Reglamento de Ley 30364 de desaparición como manifestación de violencia de género contra las mujeres</a:t>
            </a:r>
            <a:endParaRPr sz="2400" dirty="0">
              <a:latin typeface="Agency FB" panose="00010606040000040003" pitchFamily="2" charset="0"/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F93A1B7-0968-E494-674A-90E908162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11023044" cy="52322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9AB14BE1-5A6C-C665-F030-AF3E1D2E1704}"/>
              </a:ext>
            </a:extLst>
          </p:cNvPr>
          <p:cNvSpPr txBox="1"/>
          <p:nvPr/>
        </p:nvSpPr>
        <p:spPr>
          <a:xfrm>
            <a:off x="281259" y="360051"/>
            <a:ext cx="769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Principales logros a partir de la labor defensorial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1496403"/>
            <a:ext cx="379344" cy="35620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2921F65-FD95-C38C-1A80-F144165EB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2250138"/>
            <a:ext cx="379344" cy="356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1A6614D-81FD-58A0-1B29-98F1B21AD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2728237"/>
            <a:ext cx="379344" cy="3562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1F6055D-A46A-5D8C-595E-72D079A0F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3193221"/>
            <a:ext cx="379344" cy="3562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AC430FA-2427-382B-E9FA-34847D762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3675773"/>
            <a:ext cx="379344" cy="3562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7A4F6E3-46A9-FCEC-41B6-88F6BDC0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4431247"/>
            <a:ext cx="379344" cy="3562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AE8511C-1908-505A-44B1-6818819F4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19" y="5213008"/>
            <a:ext cx="379344" cy="356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12773" y="1366817"/>
            <a:ext cx="11277600" cy="293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>
                <a:latin typeface="Agency FB" panose="00010606040000040003" pitchFamily="2" charset="0"/>
              </a:rPr>
              <a:t>Investigación elaborada en 2022 con apoyo del UNFPA.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 smtClean="0">
                <a:latin typeface="Agency FB" panose="00010606040000040003" pitchFamily="2" charset="0"/>
              </a:rPr>
              <a:t>En </a:t>
            </a:r>
            <a:r>
              <a:rPr lang="es-PE" sz="2400" dirty="0">
                <a:latin typeface="Agency FB" panose="00010606040000040003" pitchFamily="2" charset="0"/>
              </a:rPr>
              <a:t>los 24 casos de feminicidio a nivel nacional, la recepción de la denuncia, la emisión de la nota de alerta, así como las diligencias de búsqueda e investigación, culminaron en la ubicación de los  cuerpos sin vida de las víctimas cuyos cadáveres fueron ocultados para evadir la justicia.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 smtClean="0">
                <a:latin typeface="Agency FB" panose="0001060604000004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PE" sz="2400" dirty="0">
                <a:latin typeface="Agency FB" panose="0001060604000004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 24 casos analizados, sólo en 8 (33.33%)  se cuenta con documentación directa o referencial sobre la atención de la denuncia de desaparición por parte de la Policía Nacional y del Ministerio Público</a:t>
            </a:r>
            <a:r>
              <a:rPr lang="es-PE" sz="2400" dirty="0" smtClean="0">
                <a:latin typeface="Agency FB" panose="0001060604000004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>
                <a:latin typeface="Agency FB" panose="00010606040000040003" pitchFamily="2" charset="0"/>
              </a:rPr>
              <a:t>Denuncias por desaparición se produjeron después del feminicidio, ya que el victimario oculta el cadáver de su víctima para evadir la persecución y responsabilidad penal. </a:t>
            </a:r>
            <a:r>
              <a:rPr lang="es-PE" sz="2400" dirty="0" smtClean="0">
                <a:latin typeface="Agency FB" panose="0001060604000004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PE" sz="2400" dirty="0">
              <a:latin typeface="Agency FB" panose="0001060604000004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590"/>
            </a:pPr>
            <a:endParaRPr sz="2400" dirty="0"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348BEFF-EE81-46EC-E6F6-6E58EECA4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11952514" cy="52322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5265E408-1F54-DCC6-5E50-4B106E3A7F9D}"/>
              </a:ext>
            </a:extLst>
          </p:cNvPr>
          <p:cNvSpPr txBox="1"/>
          <p:nvPr/>
        </p:nvSpPr>
        <p:spPr>
          <a:xfrm>
            <a:off x="281260" y="360051"/>
            <a:ext cx="1154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2022: Resultados de investigación de 24 casos de feminicidio a nivel nacional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1617705"/>
            <a:ext cx="379344" cy="356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2357933"/>
            <a:ext cx="379344" cy="3562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3663398"/>
            <a:ext cx="379344" cy="3562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4682207"/>
            <a:ext cx="379344" cy="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12773" y="1374354"/>
            <a:ext cx="11670370" cy="416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dirty="0" smtClean="0">
                <a:latin typeface="Agency FB" panose="00010606040000040003" pitchFamily="2" charset="0"/>
              </a:rPr>
              <a:t>Persisten </a:t>
            </a:r>
            <a:r>
              <a:rPr lang="es-PE" sz="2400" dirty="0">
                <a:latin typeface="Agency FB" panose="00010606040000040003" pitchFamily="2" charset="0"/>
              </a:rPr>
              <a:t>problemas para lograr ubicar a las mujeres víctimas de desaparición antes de que sean ultrajadas o asesinadas. Urge  celeridad y debida diligencia en las investigaciones de  desaparición por particulares; más aún cuando esta, a consecuencia de una recomendación defensorial, ya es considerada como una manifestación de violencia de género contra las mujeres</a:t>
            </a:r>
            <a:r>
              <a:rPr lang="es-PE" sz="2400" dirty="0" smtClean="0">
                <a:latin typeface="Agency FB" panose="00010606040000040003" pitchFamily="2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endParaRPr lang="es-PE" sz="2400" dirty="0">
              <a:latin typeface="Agency FB" panose="00010606040000040003" pitchFamily="2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E" sz="2400" b="1" u="sng" dirty="0" smtClean="0">
                <a:latin typeface="Agency FB" panose="00010606040000040003" pitchFamily="2" charset="0"/>
              </a:rPr>
              <a:t>Recomendación </a:t>
            </a:r>
            <a:r>
              <a:rPr lang="es-PE" sz="2400" b="1" u="sng" dirty="0">
                <a:latin typeface="Agency FB" panose="00010606040000040003" pitchFamily="2" charset="0"/>
              </a:rPr>
              <a:t>defensorial</a:t>
            </a:r>
            <a:r>
              <a:rPr lang="es-PE" sz="2400" dirty="0">
                <a:latin typeface="Agency FB" panose="00010606040000040003" pitchFamily="2" charset="0"/>
              </a:rPr>
              <a:t>: emisión de  alerta de emergencia para todos los casos de denuncia de desaparición de mujeres, y no solo cuando –como hoy establece la normatividad vigente- se trate de víctimas de violencia en alto riesgo. Esta propuesta defensorial adquiere mayor relevancia pues, de  acuerdo a las cifras de la ENDES de los últimos años, sólo el 29% de mujeres que han sido víctimas de violencia de género llegan a denunciar estos hechos. </a:t>
            </a:r>
          </a:p>
          <a:p>
            <a:pPr marL="228600" lvl="0" indent="-2286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2590"/>
            </a:pPr>
            <a:endParaRPr sz="2400" dirty="0"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348BEFF-EE81-46EC-E6F6-6E58EECA4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11952514" cy="5232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5265E408-1F54-DCC6-5E50-4B106E3A7F9D}"/>
              </a:ext>
            </a:extLst>
          </p:cNvPr>
          <p:cNvSpPr txBox="1"/>
          <p:nvPr/>
        </p:nvSpPr>
        <p:spPr>
          <a:xfrm>
            <a:off x="281260" y="360051"/>
            <a:ext cx="1154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2022: Resultados de investigación de 24 casos de feminicidio a nivel nacional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1617705"/>
            <a:ext cx="379344" cy="3562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4437105"/>
            <a:ext cx="379344" cy="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523373" y="1124978"/>
            <a:ext cx="10961893" cy="544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2400" dirty="0">
                <a:latin typeface="Agency FB" panose="020B0503020202020204" pitchFamily="34" charset="0"/>
              </a:rPr>
              <a:t>Sobre el </a:t>
            </a:r>
            <a:r>
              <a:rPr lang="es-PE" sz="2400" b="1" dirty="0">
                <a:latin typeface="Agency FB" panose="020B0503020202020204" pitchFamily="34" charset="0"/>
              </a:rPr>
              <a:t>PORTAL WEB</a:t>
            </a:r>
            <a:r>
              <a:rPr lang="es-PE" sz="2400" dirty="0">
                <a:latin typeface="Agency FB" panose="020B0503020202020204" pitchFamily="34" charset="0"/>
              </a:rPr>
              <a:t> está </a:t>
            </a:r>
            <a:r>
              <a:rPr lang="es-PE" sz="2400" b="1" dirty="0">
                <a:latin typeface="Agency FB" panose="020B0503020202020204" pitchFamily="34" charset="0"/>
              </a:rPr>
              <a:t>pendiente que se facilite el acceso a las notas de alertas de meses anteriores </a:t>
            </a:r>
            <a:r>
              <a:rPr lang="es-PE" sz="2400" dirty="0">
                <a:latin typeface="Agency FB" panose="020B0503020202020204" pitchFamily="34" charset="0"/>
              </a:rPr>
              <a:t>y que se tenga </a:t>
            </a:r>
            <a:r>
              <a:rPr lang="es-PE" sz="2400" b="1" dirty="0">
                <a:latin typeface="Agency FB" panose="020B0503020202020204" pitchFamily="34" charset="0"/>
              </a:rPr>
              <a:t>especial cuidado en cuanto a la fotografía</a:t>
            </a:r>
            <a:r>
              <a:rPr lang="es-PE" sz="2400" dirty="0">
                <a:latin typeface="Agency FB" panose="020B0503020202020204" pitchFamily="34" charset="0"/>
              </a:rPr>
              <a:t>, pues se ha identificado que hay algunas que no lo tienen, lo que desnaturaliza su función. Por ello, </a:t>
            </a:r>
            <a:r>
              <a:rPr lang="es-PE" sz="2400" b="1" dirty="0">
                <a:latin typeface="Agency FB" panose="020B0503020202020204" pitchFamily="34" charset="0"/>
              </a:rPr>
              <a:t>desde la DP se recomendó usar la foto de RENIEC</a:t>
            </a:r>
            <a:r>
              <a:rPr lang="es-PE" sz="2400" dirty="0">
                <a:latin typeface="Agency FB" panose="020B0503020202020204" pitchFamily="34" charset="0"/>
              </a:rPr>
              <a:t> si no se tiene una foto actualizada de persona desaparecida. Se debe </a:t>
            </a:r>
            <a:r>
              <a:rPr lang="es-PE" sz="2400" b="1" dirty="0">
                <a:latin typeface="Agency FB" panose="020B0503020202020204" pitchFamily="34" charset="0"/>
              </a:rPr>
              <a:t>evitar la duplicidad de registro por una misma denuncia</a:t>
            </a:r>
            <a:r>
              <a:rPr lang="es-PE" sz="2400" dirty="0">
                <a:latin typeface="Agency FB" panose="020B0503020202020204" pitchFamily="34" charset="0"/>
              </a:rPr>
              <a:t> se publican más de una nota de alerta .Asimismo, </a:t>
            </a:r>
            <a:r>
              <a:rPr lang="es-PE" sz="2400" b="1" dirty="0">
                <a:latin typeface="Agency FB" panose="020B0503020202020204" pitchFamily="34" charset="0"/>
              </a:rPr>
              <a:t>ser diligentes y precisos para colocar los datos personales </a:t>
            </a:r>
            <a:r>
              <a:rPr lang="es-PE" sz="2400" dirty="0">
                <a:latin typeface="Agency FB" panose="020B0503020202020204" pitchFamily="34" charset="0"/>
              </a:rPr>
              <a:t>de la persona en situación de desaparición.</a:t>
            </a:r>
          </a:p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endParaRPr lang="es-PE" sz="2400" dirty="0">
              <a:latin typeface="Agency FB" panose="020B0503020202020204" pitchFamily="34" charset="0"/>
            </a:endParaRPr>
          </a:p>
          <a:p>
            <a:pPr lvl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2400" dirty="0">
                <a:latin typeface="Agency FB" panose="020B0503020202020204" pitchFamily="34" charset="0"/>
              </a:rPr>
              <a:t>Es necesario que el </a:t>
            </a:r>
            <a:r>
              <a:rPr lang="es-PE" sz="2400" b="1" dirty="0">
                <a:latin typeface="Agency FB" panose="020B0503020202020204" pitchFamily="34" charset="0"/>
              </a:rPr>
              <a:t>MININTER tenga un plan de capacitación nacional sobre la temática de desaparición</a:t>
            </a:r>
            <a:r>
              <a:rPr lang="es-PE" sz="2400" dirty="0">
                <a:latin typeface="Agency FB" panose="020B0503020202020204" pitchFamily="34" charset="0"/>
              </a:rPr>
              <a:t>, enfoque de género y derechos humanos pues estos casos son atendidos por las comisarias en general y otras dependencias de la PNP.</a:t>
            </a:r>
          </a:p>
          <a:p>
            <a:pPr lvl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endParaRPr lang="es-PE" sz="2400" dirty="0">
              <a:latin typeface="Agency FB" panose="020B0503020202020204" pitchFamily="34" charset="0"/>
            </a:endParaRPr>
          </a:p>
          <a:p>
            <a:pPr lvl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2400" dirty="0">
                <a:latin typeface="Agency FB" panose="020B0503020202020204" pitchFamily="34" charset="0"/>
              </a:rPr>
              <a:t>Además, se debe </a:t>
            </a:r>
            <a:r>
              <a:rPr lang="es-PE" sz="2400" b="1" dirty="0">
                <a:latin typeface="Agency FB" panose="020B0503020202020204" pitchFamily="34" charset="0"/>
              </a:rPr>
              <a:t>incluir la desaparición en la formulación de Política Nacional Contra la Violencia de Género </a:t>
            </a:r>
            <a:r>
              <a:rPr lang="es-PE" sz="2400" dirty="0">
                <a:latin typeface="Agency FB" panose="020B0503020202020204" pitchFamily="34" charset="0"/>
              </a:rPr>
              <a:t>para que se </a:t>
            </a:r>
            <a:r>
              <a:rPr lang="es-PE" sz="2400" b="1" dirty="0">
                <a:latin typeface="Agency FB" panose="020B0503020202020204" pitchFamily="34" charset="0"/>
              </a:rPr>
              <a:t>adopten acciones concretas y se establezcan responsabilidades de los sectores en el tema</a:t>
            </a:r>
            <a:r>
              <a:rPr lang="es-PE" sz="2400" dirty="0">
                <a:latin typeface="Agency FB" panose="020B0503020202020204" pitchFamily="34" charset="0"/>
              </a:rPr>
              <a:t>. Asimismo, que la temática forme parte de la capacitación del personal de los CEM y la Línea 100.</a:t>
            </a:r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74907A7-7726-E537-AC59-B2B328052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7151914" cy="52322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E8722366-0171-8269-4ADA-F7921245ED1A}"/>
              </a:ext>
            </a:extLst>
          </p:cNvPr>
          <p:cNvSpPr txBox="1"/>
          <p:nvPr/>
        </p:nvSpPr>
        <p:spPr>
          <a:xfrm>
            <a:off x="329387" y="360051"/>
            <a:ext cx="54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Agenda pendiente al 2022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02" y="1258476"/>
            <a:ext cx="379344" cy="356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88" y="3762191"/>
            <a:ext cx="379344" cy="3562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33" y="5351506"/>
            <a:ext cx="379344" cy="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12773" y="1477433"/>
            <a:ext cx="11393972" cy="324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2400" dirty="0">
                <a:latin typeface="Agency FB" panose="020B0503020202020204" pitchFamily="34" charset="0"/>
              </a:rPr>
              <a:t>Está pendiente que la </a:t>
            </a:r>
            <a:r>
              <a:rPr lang="es-PE" sz="2400" b="1" dirty="0">
                <a:latin typeface="Agency FB" panose="020B0503020202020204" pitchFamily="34" charset="0"/>
              </a:rPr>
              <a:t>PNP publique estadísticas de como la desaparición constituye una antesala para la comisión de determinados delitos</a:t>
            </a:r>
            <a:r>
              <a:rPr lang="es-PE" sz="2400" dirty="0">
                <a:latin typeface="Agency FB" panose="020B0503020202020204" pitchFamily="34" charset="0"/>
              </a:rPr>
              <a:t>, el rango de edad de las personas o factores de riesgo identificados con la finalidad de determinar qué población es la más afectada por esta problemática.</a:t>
            </a:r>
          </a:p>
          <a:p>
            <a:pPr lvl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endParaRPr lang="es-PE" sz="2400" dirty="0">
              <a:latin typeface="Agency FB" panose="020B0503020202020204" pitchFamily="34" charset="0"/>
            </a:endParaRPr>
          </a:p>
          <a:p>
            <a:pPr lvl="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2400" dirty="0">
                <a:latin typeface="Agency FB" panose="020B0503020202020204" pitchFamily="34" charset="0"/>
              </a:rPr>
              <a:t>Instamos a que </a:t>
            </a:r>
            <a:r>
              <a:rPr lang="es-PE" sz="2400" b="1" dirty="0">
                <a:latin typeface="Agency FB" panose="020B0503020202020204" pitchFamily="34" charset="0"/>
              </a:rPr>
              <a:t>se siga reuniendo la Comisión Multisectorial Permanente para el fortalecimiento del Sistema de Búsqueda de Personas Desaparecidas</a:t>
            </a:r>
            <a:r>
              <a:rPr lang="es-PE" sz="2400" dirty="0">
                <a:latin typeface="Agency FB" panose="020B0503020202020204" pitchFamily="34" charset="0"/>
              </a:rPr>
              <a:t> con la finalidad de que </a:t>
            </a:r>
            <a:r>
              <a:rPr lang="es-PE" sz="2400" b="1" dirty="0">
                <a:latin typeface="Agency FB" panose="020B0503020202020204" pitchFamily="34" charset="0"/>
              </a:rPr>
              <a:t>se continúe con la mejora de herramientas tecnológicas para la ubicación inmediata de las personas</a:t>
            </a:r>
            <a:r>
              <a:rPr lang="es-PE" sz="2400" dirty="0">
                <a:latin typeface="Agency FB" panose="020B0503020202020204" pitchFamily="34" charset="0"/>
              </a:rPr>
              <a:t>. Es necesario precisar que participamos en la sesión de instalación el 10 de junio del presente año</a:t>
            </a:r>
          </a:p>
          <a:p>
            <a:pPr marL="228600" lvl="0" indent="-228600" algn="just">
              <a:lnSpc>
                <a:spcPct val="80000"/>
              </a:lnSpc>
              <a:buSzPts val="2590"/>
            </a:pPr>
            <a:endParaRPr sz="2590" dirty="0"/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74907A7-7726-E537-AC59-B2B3280529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7151914" cy="52322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8722366-0171-8269-4ADA-F7921245ED1A}"/>
              </a:ext>
            </a:extLst>
          </p:cNvPr>
          <p:cNvSpPr txBox="1"/>
          <p:nvPr/>
        </p:nvSpPr>
        <p:spPr>
          <a:xfrm>
            <a:off x="329387" y="360051"/>
            <a:ext cx="545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Agenda pendiente al 2022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1617705"/>
            <a:ext cx="379344" cy="3562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73" y="3207019"/>
            <a:ext cx="379344" cy="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C9AF296-CF95-864A-C1AD-209295F0A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817" cy="68580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0" y="4767264"/>
            <a:ext cx="501651" cy="27463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s-PE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37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5943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131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320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509" algn="l" defTabSz="914377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15086D7-35D4-49EF-9CFB-888A0441DB45}" type="slidenum">
              <a:rPr lang="es-PE" smtClean="0"/>
              <a:pPr>
                <a:defRPr/>
              </a:pPr>
              <a:t>16</a:t>
            </a:fld>
            <a:endParaRPr lang="es-PE" dirty="0"/>
          </a:p>
        </p:txBody>
      </p:sp>
      <p:sp>
        <p:nvSpPr>
          <p:cNvPr id="5" name="Rectángulo redondeado 3">
            <a:extLst>
              <a:ext uri="{FF2B5EF4-FFF2-40B4-BE49-F238E27FC236}">
                <a16:creationId xmlns:a16="http://schemas.microsoft.com/office/drawing/2014/main" xmlns="" id="{1AA804CB-8219-4452-AD6A-30F0B7C7AF4E}"/>
              </a:ext>
            </a:extLst>
          </p:cNvPr>
          <p:cNvSpPr/>
          <p:nvPr/>
        </p:nvSpPr>
        <p:spPr>
          <a:xfrm>
            <a:off x="-336715" y="4677139"/>
            <a:ext cx="12865429" cy="9160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67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xmlns="" id="{59A3A116-A1A1-474A-A90B-FE76928DD26C}"/>
              </a:ext>
            </a:extLst>
          </p:cNvPr>
          <p:cNvSpPr txBox="1"/>
          <p:nvPr/>
        </p:nvSpPr>
        <p:spPr>
          <a:xfrm>
            <a:off x="1727516" y="3429000"/>
            <a:ext cx="873697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733" b="1" dirty="0">
                <a:solidFill>
                  <a:schemeClr val="bg1"/>
                </a:solidFill>
              </a:rPr>
              <a:t>En defensa de tus derechos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xmlns="" id="{E372CD25-9AD4-45E6-B751-569EAE04634B}"/>
              </a:ext>
            </a:extLst>
          </p:cNvPr>
          <p:cNvSpPr txBox="1"/>
          <p:nvPr/>
        </p:nvSpPr>
        <p:spPr>
          <a:xfrm>
            <a:off x="3047663" y="5733258"/>
            <a:ext cx="60966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>
                <a:solidFill>
                  <a:schemeClr val="bg1"/>
                </a:solidFill>
              </a:rPr>
              <a:t>Línea gratuita </a:t>
            </a:r>
            <a:r>
              <a:rPr lang="es-PE" sz="4267" b="1" dirty="0">
                <a:solidFill>
                  <a:schemeClr val="bg1"/>
                </a:solidFill>
              </a:rPr>
              <a:t>0800-15-170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8EA4292D-2B82-4CC4-8231-8102200CD088}"/>
              </a:ext>
            </a:extLst>
          </p:cNvPr>
          <p:cNvGrpSpPr/>
          <p:nvPr/>
        </p:nvGrpSpPr>
        <p:grpSpPr>
          <a:xfrm>
            <a:off x="3750771" y="4781065"/>
            <a:ext cx="4690461" cy="750947"/>
            <a:chOff x="2987824" y="3834888"/>
            <a:chExt cx="3517846" cy="56321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2C31F0DB-2840-4CBC-B141-5AA7AB33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824" y="3834888"/>
              <a:ext cx="2497274" cy="563210"/>
            </a:xfrm>
            <a:prstGeom prst="rect">
              <a:avLst/>
            </a:prstGeom>
          </p:spPr>
        </p:pic>
        <p:pic>
          <p:nvPicPr>
            <p:cNvPr id="10" name="Picture 2" descr="TikTok logo PNG">
              <a:extLst>
                <a:ext uri="{FF2B5EF4-FFF2-40B4-BE49-F238E27FC236}">
                  <a16:creationId xmlns:a16="http://schemas.microsoft.com/office/drawing/2014/main" xmlns="" id="{5A85B630-D824-4E8D-A3D3-2658ED760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834888"/>
              <a:ext cx="565518" cy="56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00" y="932723"/>
            <a:ext cx="4893203" cy="1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059168"/>
              </p:ext>
            </p:extLst>
          </p:nvPr>
        </p:nvGraphicFramePr>
        <p:xfrm>
          <a:off x="3006839" y="1343786"/>
          <a:ext cx="1879600" cy="16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1464011" y="1896365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2667" b="1" dirty="0">
                <a:solidFill>
                  <a:srgbClr val="004F91"/>
                </a:solidFill>
                <a:latin typeface="Agency FB" panose="020B0503020202020204" pitchFamily="34" charset="0"/>
              </a:rPr>
              <a:t>18, 481 </a:t>
            </a:r>
          </a:p>
          <a:p>
            <a:pPr>
              <a:lnSpc>
                <a:spcPts val="1600"/>
              </a:lnSpc>
            </a:pPr>
            <a:r>
              <a:rPr lang="es-PE" sz="1867" dirty="0">
                <a:latin typeface="Agency FB" panose="020B0503020202020204" pitchFamily="34" charset="0"/>
              </a:rPr>
              <a:t>denuncias por desaparecidas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228773" y="1361233"/>
            <a:ext cx="101600" cy="1343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17" name="Rectángulo 16"/>
          <p:cNvSpPr/>
          <p:nvPr/>
        </p:nvSpPr>
        <p:spPr>
          <a:xfrm>
            <a:off x="446677" y="1929773"/>
            <a:ext cx="863599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2667" b="1" dirty="0">
                <a:solidFill>
                  <a:srgbClr val="004F91"/>
                </a:solidFill>
                <a:latin typeface="Agency FB" panose="020B0503020202020204" pitchFamily="34" charset="0"/>
              </a:rPr>
              <a:t>2020</a:t>
            </a:r>
          </a:p>
        </p:txBody>
      </p:sp>
      <p:sp>
        <p:nvSpPr>
          <p:cNvPr id="18" name="Triángulo isósceles 17"/>
          <p:cNvSpPr/>
          <p:nvPr/>
        </p:nvSpPr>
        <p:spPr>
          <a:xfrm rot="5400000">
            <a:off x="1278356" y="1928287"/>
            <a:ext cx="166777" cy="1029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19" name="Triángulo isósceles 18"/>
          <p:cNvSpPr/>
          <p:nvPr/>
        </p:nvSpPr>
        <p:spPr>
          <a:xfrm rot="5400000">
            <a:off x="2751556" y="1933367"/>
            <a:ext cx="166777" cy="1029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28117"/>
              </p:ext>
            </p:extLst>
          </p:nvPr>
        </p:nvGraphicFramePr>
        <p:xfrm>
          <a:off x="3006618" y="3097376"/>
          <a:ext cx="1879600" cy="16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/>
          <p:cNvSpPr/>
          <p:nvPr/>
        </p:nvSpPr>
        <p:spPr>
          <a:xfrm>
            <a:off x="1456628" y="3616293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2667" b="1" dirty="0">
                <a:solidFill>
                  <a:srgbClr val="004F91"/>
                </a:solidFill>
                <a:latin typeface="Agency FB" panose="020B0503020202020204" pitchFamily="34" charset="0"/>
              </a:rPr>
              <a:t>20,141 </a:t>
            </a:r>
          </a:p>
          <a:p>
            <a:pPr>
              <a:lnSpc>
                <a:spcPts val="1600"/>
              </a:lnSpc>
            </a:pPr>
            <a:r>
              <a:rPr lang="es-PE" sz="1867" dirty="0">
                <a:latin typeface="Agency FB" panose="020B0503020202020204" pitchFamily="34" charset="0"/>
              </a:rPr>
              <a:t>denuncias por desaparecidas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221389" y="3081160"/>
            <a:ext cx="101600" cy="1343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23" name="Rectángulo 22"/>
          <p:cNvSpPr/>
          <p:nvPr/>
        </p:nvSpPr>
        <p:spPr>
          <a:xfrm>
            <a:off x="439293" y="3649700"/>
            <a:ext cx="863599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2667" b="1" dirty="0">
                <a:solidFill>
                  <a:srgbClr val="004F91"/>
                </a:solidFill>
                <a:latin typeface="Agency FB" panose="020B0503020202020204" pitchFamily="34" charset="0"/>
              </a:rPr>
              <a:t>2021</a:t>
            </a:r>
          </a:p>
        </p:txBody>
      </p:sp>
      <p:sp>
        <p:nvSpPr>
          <p:cNvPr id="24" name="Triángulo isósceles 23"/>
          <p:cNvSpPr/>
          <p:nvPr/>
        </p:nvSpPr>
        <p:spPr>
          <a:xfrm rot="5400000">
            <a:off x="1270972" y="3648214"/>
            <a:ext cx="166777" cy="1029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25" name="Triángulo isósceles 24"/>
          <p:cNvSpPr/>
          <p:nvPr/>
        </p:nvSpPr>
        <p:spPr>
          <a:xfrm rot="5400000">
            <a:off x="2744172" y="3653295"/>
            <a:ext cx="166777" cy="1029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32292"/>
              </p:ext>
            </p:extLst>
          </p:nvPr>
        </p:nvGraphicFramePr>
        <p:xfrm>
          <a:off x="3012783" y="5008454"/>
          <a:ext cx="1879600" cy="162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ángulo 26"/>
          <p:cNvSpPr/>
          <p:nvPr/>
        </p:nvSpPr>
        <p:spPr>
          <a:xfrm>
            <a:off x="1446295" y="5496767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2667" b="1" dirty="0">
                <a:solidFill>
                  <a:srgbClr val="004F91"/>
                </a:solidFill>
                <a:latin typeface="Agency FB" panose="020B0503020202020204" pitchFamily="34" charset="0"/>
              </a:rPr>
              <a:t>15,711 </a:t>
            </a:r>
          </a:p>
          <a:p>
            <a:pPr>
              <a:lnSpc>
                <a:spcPts val="1600"/>
              </a:lnSpc>
            </a:pPr>
            <a:r>
              <a:rPr lang="es-PE" sz="1867" dirty="0">
                <a:latin typeface="Agency FB" panose="020B0503020202020204" pitchFamily="34" charset="0"/>
              </a:rPr>
              <a:t>denuncias por desaparecidas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211057" y="4961634"/>
            <a:ext cx="101600" cy="13434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29" name="Rectángulo 28"/>
          <p:cNvSpPr/>
          <p:nvPr/>
        </p:nvSpPr>
        <p:spPr>
          <a:xfrm>
            <a:off x="428961" y="5530174"/>
            <a:ext cx="863599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2667" b="1" dirty="0">
                <a:solidFill>
                  <a:srgbClr val="004F91"/>
                </a:solidFill>
                <a:latin typeface="Agency FB" panose="020B0503020202020204" pitchFamily="34" charset="0"/>
              </a:rPr>
              <a:t>2022</a:t>
            </a:r>
          </a:p>
        </p:txBody>
      </p:sp>
      <p:sp>
        <p:nvSpPr>
          <p:cNvPr id="30" name="Triángulo isósceles 29"/>
          <p:cNvSpPr/>
          <p:nvPr/>
        </p:nvSpPr>
        <p:spPr>
          <a:xfrm rot="5400000">
            <a:off x="1260640" y="5528688"/>
            <a:ext cx="166777" cy="1029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31" name="Triángulo isósceles 30"/>
          <p:cNvSpPr/>
          <p:nvPr/>
        </p:nvSpPr>
        <p:spPr>
          <a:xfrm rot="5400000">
            <a:off x="2733840" y="5533769"/>
            <a:ext cx="166777" cy="1029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32" name="Rectángulo 31"/>
          <p:cNvSpPr/>
          <p:nvPr/>
        </p:nvSpPr>
        <p:spPr>
          <a:xfrm>
            <a:off x="428960" y="5712327"/>
            <a:ext cx="863599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s-PE" sz="1600" b="1" dirty="0">
                <a:solidFill>
                  <a:srgbClr val="004F91"/>
                </a:solidFill>
                <a:latin typeface="Agency FB" panose="020B0503020202020204" pitchFamily="34" charset="0"/>
              </a:rPr>
              <a:t>ene - oct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989375" y="1293805"/>
            <a:ext cx="97155" cy="50514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40" name="Triángulo isósceles 39"/>
          <p:cNvSpPr/>
          <p:nvPr/>
        </p:nvSpPr>
        <p:spPr>
          <a:xfrm rot="5400000">
            <a:off x="4835098" y="3480676"/>
            <a:ext cx="667265" cy="3380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41" name="Rectángulo 40"/>
          <p:cNvSpPr/>
          <p:nvPr/>
        </p:nvSpPr>
        <p:spPr>
          <a:xfrm>
            <a:off x="5161356" y="2379844"/>
            <a:ext cx="289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4F91"/>
                </a:solidFill>
                <a:latin typeface="Agency FB" panose="020B0503020202020204" pitchFamily="34" charset="0"/>
              </a:rPr>
              <a:t>situación se agrava </a:t>
            </a:r>
          </a:p>
          <a:p>
            <a:pPr algn="ctr"/>
            <a:endParaRPr lang="es-ES" sz="2400" dirty="0">
              <a:latin typeface="Agency FB" panose="020B0503020202020204" pitchFamily="34" charset="0"/>
            </a:endParaRPr>
          </a:p>
          <a:p>
            <a:pPr algn="ctr"/>
            <a:r>
              <a:rPr lang="es-ES" sz="2400" dirty="0">
                <a:latin typeface="Agency FB" panose="020B0503020202020204" pitchFamily="34" charset="0"/>
              </a:rPr>
              <a:t>porque en todos estos años, </a:t>
            </a:r>
            <a:r>
              <a:rPr lang="es-ES" sz="2400" b="1" dirty="0">
                <a:solidFill>
                  <a:srgbClr val="004F91"/>
                </a:solidFill>
                <a:latin typeface="Agency FB" panose="020B0503020202020204" pitchFamily="34" charset="0"/>
              </a:rPr>
              <a:t>más del 60% </a:t>
            </a:r>
            <a:r>
              <a:rPr lang="es-ES" sz="2400" dirty="0">
                <a:latin typeface="Agency FB" panose="020B0503020202020204" pitchFamily="34" charset="0"/>
              </a:rPr>
              <a:t>de desaparecidas han sido </a:t>
            </a:r>
            <a:r>
              <a:rPr lang="es-ES" sz="2400" b="1" dirty="0">
                <a:solidFill>
                  <a:srgbClr val="004F91"/>
                </a:solidFill>
                <a:latin typeface="Agency FB" panose="020B0503020202020204" pitchFamily="34" charset="0"/>
              </a:rPr>
              <a:t>niñas y adolescentes mujeres. </a:t>
            </a:r>
            <a:endParaRPr lang="es-PE" sz="2400" b="1" dirty="0">
              <a:solidFill>
                <a:srgbClr val="004F91"/>
              </a:solidFill>
              <a:latin typeface="Agency FB" panose="020B0503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8052802" y="1084830"/>
            <a:ext cx="3769259" cy="54228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/>
          </a:p>
        </p:txBody>
      </p:sp>
      <p:sp>
        <p:nvSpPr>
          <p:cNvPr id="42" name="Rectángulo 41"/>
          <p:cNvSpPr/>
          <p:nvPr/>
        </p:nvSpPr>
        <p:spPr>
          <a:xfrm>
            <a:off x="8072634" y="1247990"/>
            <a:ext cx="376925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700" b="1" dirty="0">
                <a:solidFill>
                  <a:schemeClr val="tx1"/>
                </a:solidFill>
                <a:latin typeface="Agency FB" panose="020B0503020202020204" pitchFamily="34" charset="0"/>
              </a:rPr>
              <a:t> Regiones con mayor cantidad de denuncias de mujeres durante todo su ciclo de vida por desaparición</a:t>
            </a:r>
            <a:endParaRPr lang="es-PE" sz="17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Lima (3130).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Junín (611).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Cusco (592).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Lambayeque (555).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Arequipa (515).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Piura (416).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Callao (376).</a:t>
            </a:r>
          </a:p>
          <a:p>
            <a:endParaRPr lang="es-PE" sz="17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PE" sz="1700" b="1" dirty="0">
                <a:solidFill>
                  <a:schemeClr val="tx1"/>
                </a:solidFill>
                <a:latin typeface="Agency FB" panose="020B0503020202020204" pitchFamily="34" charset="0"/>
              </a:rPr>
              <a:t>Regiones con mayor cantidad de mujeres ubicadas: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Lima (1235).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Junín (397).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Lambayeque (335).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Cusco (299).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Arequipa (245).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Ayacucho (216).</a:t>
            </a:r>
          </a:p>
          <a:p>
            <a:pPr marL="304815" indent="-304815">
              <a:buFont typeface="Wingdings" panose="05000000000000000000" pitchFamily="2" charset="2"/>
              <a:buChar char="ü"/>
            </a:pPr>
            <a:r>
              <a:rPr lang="es-PE" sz="1700" dirty="0">
                <a:solidFill>
                  <a:schemeClr val="tx1"/>
                </a:solidFill>
                <a:latin typeface="Agency FB" panose="020B0503020202020204" pitchFamily="34" charset="0"/>
              </a:rPr>
              <a:t>Huánuco (205).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58ED7DB-DF07-C986-DB8A-8767A01EEA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2646947" cy="52322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3C28B7F6-C423-C658-9459-1891BF5F08E9}"/>
              </a:ext>
            </a:extLst>
          </p:cNvPr>
          <p:cNvSpPr txBox="1"/>
          <p:nvPr/>
        </p:nvSpPr>
        <p:spPr>
          <a:xfrm>
            <a:off x="84868" y="360487"/>
            <a:ext cx="278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Data actual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0FA89B7-7BFF-DDF1-5B09-8EAFF7C355D6}"/>
              </a:ext>
            </a:extLst>
          </p:cNvPr>
          <p:cNvSpPr txBox="1"/>
          <p:nvPr/>
        </p:nvSpPr>
        <p:spPr>
          <a:xfrm>
            <a:off x="2646947" y="408277"/>
            <a:ext cx="895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latin typeface="Agency FB" panose="020B0503020202020204" pitchFamily="34" charset="0"/>
              </a:rPr>
              <a:t>Registro Nacional de </a:t>
            </a:r>
            <a:r>
              <a:rPr lang="es-PE" sz="2800" b="1" dirty="0" smtClean="0">
                <a:latin typeface="Agency FB" panose="020B0503020202020204" pitchFamily="34" charset="0"/>
              </a:rPr>
              <a:t>Información </a:t>
            </a:r>
            <a:r>
              <a:rPr lang="es-PE" sz="2800" b="1" dirty="0">
                <a:latin typeface="Agency FB" panose="020B0503020202020204" pitchFamily="34" charset="0"/>
              </a:rPr>
              <a:t>de Personas Desaparecidas (RENIPED)</a:t>
            </a:r>
            <a:endParaRPr lang="es-PE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16AE137B-8BFE-281F-69C2-DBD10B850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60360" y="1280194"/>
            <a:ext cx="8695918" cy="3617682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60EAE078-99ED-2718-0722-E4DD7E476B57}"/>
              </a:ext>
            </a:extLst>
          </p:cNvPr>
          <p:cNvSpPr/>
          <p:nvPr/>
        </p:nvSpPr>
        <p:spPr>
          <a:xfrm>
            <a:off x="7716631" y="1017394"/>
            <a:ext cx="2401928" cy="1843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4F1AB07C-4EBC-DA12-B120-1692EE062496}"/>
              </a:ext>
            </a:extLst>
          </p:cNvPr>
          <p:cNvSpPr/>
          <p:nvPr/>
        </p:nvSpPr>
        <p:spPr>
          <a:xfrm>
            <a:off x="3730610" y="1013399"/>
            <a:ext cx="2196099" cy="1843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015AE2E5-88CD-10EE-7F9F-79CF5C226CCE}"/>
              </a:ext>
            </a:extLst>
          </p:cNvPr>
          <p:cNvSpPr/>
          <p:nvPr/>
        </p:nvSpPr>
        <p:spPr>
          <a:xfrm>
            <a:off x="5811217" y="3212187"/>
            <a:ext cx="2196099" cy="1843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4612CB8D-CF2C-23FC-3651-8AB61F911E49}"/>
              </a:ext>
            </a:extLst>
          </p:cNvPr>
          <p:cNvSpPr/>
          <p:nvPr/>
        </p:nvSpPr>
        <p:spPr>
          <a:xfrm>
            <a:off x="1678073" y="3215524"/>
            <a:ext cx="2196099" cy="18431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06067A3A-666F-680A-17E4-0BD6EBC1254F}"/>
              </a:ext>
            </a:extLst>
          </p:cNvPr>
          <p:cNvSpPr txBox="1"/>
          <p:nvPr/>
        </p:nvSpPr>
        <p:spPr>
          <a:xfrm>
            <a:off x="3017540" y="422081"/>
            <a:ext cx="6890135" cy="514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s-PE" sz="28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Cifras de feminicidio con antecedentes de desaparición</a:t>
            </a:r>
            <a:endParaRPr lang="es-PE" sz="2800" dirty="0">
              <a:latin typeface="Agency FB" panose="00010606040000040003" pitchFamily="2" charset="0"/>
              <a:ea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2D9822-D5C0-9636-3FCE-0C0B1AE10FCB}"/>
              </a:ext>
            </a:extLst>
          </p:cNvPr>
          <p:cNvSpPr txBox="1"/>
          <p:nvPr/>
        </p:nvSpPr>
        <p:spPr>
          <a:xfrm>
            <a:off x="2486790" y="1648003"/>
            <a:ext cx="91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gency FB" panose="020B0503020202020204" pitchFamily="34" charset="0"/>
              </a:rPr>
              <a:t>2019</a:t>
            </a:r>
            <a:endParaRPr lang="es-PE" sz="2400" b="1" dirty="0">
              <a:latin typeface="Agency FB" panose="020B0503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984493FE-C588-9AF5-F1B8-8AA0D72CB6DD}"/>
              </a:ext>
            </a:extLst>
          </p:cNvPr>
          <p:cNvSpPr txBox="1"/>
          <p:nvPr/>
        </p:nvSpPr>
        <p:spPr>
          <a:xfrm>
            <a:off x="4480020" y="4083403"/>
            <a:ext cx="91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gency FB" panose="020B0503020202020204" pitchFamily="34" charset="0"/>
              </a:rPr>
              <a:t>2020</a:t>
            </a:r>
            <a:endParaRPr lang="es-PE" sz="2400" b="1" dirty="0">
              <a:latin typeface="Agency FB" panose="020B0503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CF47BAD-C39F-9F06-C134-C08D16B53C05}"/>
              </a:ext>
            </a:extLst>
          </p:cNvPr>
          <p:cNvSpPr txBox="1"/>
          <p:nvPr/>
        </p:nvSpPr>
        <p:spPr>
          <a:xfrm>
            <a:off x="6527229" y="1635970"/>
            <a:ext cx="80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gency FB" panose="020B0503020202020204" pitchFamily="34" charset="0"/>
              </a:rPr>
              <a:t>2021</a:t>
            </a:r>
            <a:endParaRPr lang="es-PE" sz="2400" b="1" dirty="0">
              <a:latin typeface="Agency FB" panose="020B0503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9A904E7F-C19F-0FD6-D9C0-DADFCDA502DE}"/>
              </a:ext>
            </a:extLst>
          </p:cNvPr>
          <p:cNvSpPr txBox="1"/>
          <p:nvPr/>
        </p:nvSpPr>
        <p:spPr>
          <a:xfrm>
            <a:off x="8547029" y="4122630"/>
            <a:ext cx="80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gency FB" panose="020B0503020202020204" pitchFamily="34" charset="0"/>
              </a:rPr>
              <a:t>2022</a:t>
            </a:r>
            <a:endParaRPr lang="es-PE" sz="2400" b="1" dirty="0">
              <a:latin typeface="Agency FB" panose="020B0503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F2C2C95D-BDF0-E826-3FD7-AAD4C4B534E2}"/>
              </a:ext>
            </a:extLst>
          </p:cNvPr>
          <p:cNvSpPr txBox="1"/>
          <p:nvPr/>
        </p:nvSpPr>
        <p:spPr>
          <a:xfrm>
            <a:off x="1629945" y="3298843"/>
            <a:ext cx="228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De </a:t>
            </a:r>
            <a:r>
              <a:rPr lang="es-PE" sz="20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166</a:t>
            </a:r>
            <a:r>
              <a:rPr lang="es-PE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 casos de feminicidios, </a:t>
            </a:r>
            <a:r>
              <a:rPr lang="es-PE" sz="20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16</a:t>
            </a:r>
            <a:r>
              <a:rPr lang="es-PE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 víctimas habían sido previamente reportadas como desaparecidas </a:t>
            </a:r>
            <a:r>
              <a:rPr lang="es-PE" sz="20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(10%)</a:t>
            </a:r>
            <a:endParaRPr lang="es-PE" sz="2000" b="1" dirty="0">
              <a:latin typeface="Agency FB" panose="00010606040000040003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4D0DF22E-2A5D-D7A0-462F-7D0634D4D6D4}"/>
              </a:ext>
            </a:extLst>
          </p:cNvPr>
          <p:cNvSpPr txBox="1"/>
          <p:nvPr/>
        </p:nvSpPr>
        <p:spPr>
          <a:xfrm>
            <a:off x="3671088" y="1147842"/>
            <a:ext cx="2359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De </a:t>
            </a:r>
            <a:r>
              <a:rPr lang="es-MX" sz="20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138</a:t>
            </a:r>
            <a:r>
              <a:rPr lang="es-MX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 feminicidios, en </a:t>
            </a:r>
            <a:r>
              <a:rPr lang="es-MX" sz="20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34</a:t>
            </a:r>
            <a:r>
              <a:rPr lang="es-MX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 de estos casos </a:t>
            </a:r>
            <a:r>
              <a:rPr lang="es-MX" sz="2000" b="1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(un 25%), </a:t>
            </a:r>
            <a:r>
              <a:rPr lang="es-MX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las víctimas previamente habían sido reportadas como desaparecidas.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7D83DA3-7483-0E0F-26F2-8F86EEDE1317}"/>
              </a:ext>
            </a:extLst>
          </p:cNvPr>
          <p:cNvSpPr txBox="1"/>
          <p:nvPr/>
        </p:nvSpPr>
        <p:spPr>
          <a:xfrm>
            <a:off x="5708302" y="3352463"/>
            <a:ext cx="2401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De 146 feminicidios, en 19 de estos casos las víctimas fueron reportadas previamente como desaparecidas (13%)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B23AC79-592F-6EDA-BEB9-A91C898FBF35}"/>
              </a:ext>
            </a:extLst>
          </p:cNvPr>
          <p:cNvSpPr txBox="1"/>
          <p:nvPr/>
        </p:nvSpPr>
        <p:spPr>
          <a:xfrm>
            <a:off x="7643966" y="1130993"/>
            <a:ext cx="254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gency FB" panose="00010606040000040003" pitchFamily="2" charset="0"/>
                <a:ea typeface="Arial Narrow" panose="020B0606020202030204" pitchFamily="34" charset="0"/>
                <a:cs typeface="Arial Narrow" panose="020B0606020202030204" pitchFamily="34" charset="0"/>
              </a:rPr>
              <a:t>De enero - octubre de 2022 hubo 117 feminicidios, en los que 19 de las víctimas se encontraban previamente como desaparecidas (16%)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058ED7DB-DF07-C986-DB8A-8767A01EEA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2646947" cy="523220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xmlns="" id="{3C28B7F6-C423-C658-9459-1891BF5F08E9}"/>
              </a:ext>
            </a:extLst>
          </p:cNvPr>
          <p:cNvSpPr txBox="1"/>
          <p:nvPr/>
        </p:nvSpPr>
        <p:spPr>
          <a:xfrm>
            <a:off x="84868" y="360487"/>
            <a:ext cx="278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Data actual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8339" y="5195662"/>
            <a:ext cx="1195366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s-PE" sz="2400" b="1" dirty="0">
                <a:latin typeface="Agency FB" panose="020B0503020202020204" pitchFamily="34" charset="0"/>
              </a:rPr>
              <a:t>Defensoría del Pueblo: </a:t>
            </a:r>
            <a:r>
              <a:rPr lang="es-PE" sz="2400" dirty="0">
                <a:latin typeface="Agency FB" panose="020B0503020202020204" pitchFamily="34" charset="0"/>
              </a:rPr>
              <a:t>En el marco del trabajo realizado por la Defensoría del Pueblo: Desde que se inició la elaboración del </a:t>
            </a:r>
            <a:r>
              <a:rPr lang="es-PE" sz="2400" b="1" dirty="0">
                <a:latin typeface="Agency FB" panose="020B0503020202020204" pitchFamily="34" charset="0"/>
              </a:rPr>
              <a:t>Reporte Igualdad y No Violencia ¿Qué pasó con ellas?</a:t>
            </a:r>
            <a:r>
              <a:rPr lang="es-PE" sz="2400" dirty="0">
                <a:latin typeface="Agency FB" panose="020B0503020202020204" pitchFamily="34" charset="0"/>
              </a:rPr>
              <a:t>, a inicios de 2020 y hasta octubre del 2022, se tiene un total de </a:t>
            </a:r>
            <a:r>
              <a:rPr lang="es-PE" sz="2400" b="1" dirty="0">
                <a:latin typeface="Agency FB" panose="020B0503020202020204" pitchFamily="34" charset="0"/>
              </a:rPr>
              <a:t>15,995</a:t>
            </a:r>
            <a:r>
              <a:rPr lang="es-PE" sz="2400" dirty="0">
                <a:latin typeface="Agency FB" panose="020B0503020202020204" pitchFamily="34" charset="0"/>
              </a:rPr>
              <a:t> denuncias de mujeres desaparecidas, </a:t>
            </a:r>
            <a:r>
              <a:rPr lang="es-PE" sz="2400" b="1" dirty="0">
                <a:latin typeface="Agency FB" panose="020B0503020202020204" pitchFamily="34" charset="0"/>
              </a:rPr>
              <a:t>325</a:t>
            </a:r>
            <a:r>
              <a:rPr lang="es-PE" sz="2400" dirty="0">
                <a:latin typeface="Agency FB" panose="020B0503020202020204" pitchFamily="34" charset="0"/>
              </a:rPr>
              <a:t> feminicidios y </a:t>
            </a:r>
            <a:r>
              <a:rPr lang="es-PE" sz="2400" b="1" dirty="0">
                <a:latin typeface="Agency FB" panose="020B0503020202020204" pitchFamily="34" charset="0"/>
              </a:rPr>
              <a:t>282</a:t>
            </a:r>
            <a:r>
              <a:rPr lang="es-PE" sz="2400" dirty="0">
                <a:latin typeface="Agency FB" panose="020B0503020202020204" pitchFamily="34" charset="0"/>
              </a:rPr>
              <a:t> tentativas.</a:t>
            </a:r>
            <a:endParaRPr lang="es-PE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565485" y="1474237"/>
            <a:ext cx="6031831" cy="479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indent="-457200" algn="just">
              <a:spcBef>
                <a:spcPts val="0"/>
              </a:spcBef>
              <a:buClr>
                <a:schemeClr val="tx1"/>
              </a:buClr>
              <a:buSzPts val="3500"/>
              <a:buFont typeface="Arial" panose="020B0604020202020204" pitchFamily="34" charset="0"/>
              <a:buChar char="•"/>
            </a:pPr>
            <a:endParaRPr lang="es-MX" sz="2600" dirty="0">
              <a:latin typeface="Agency FB" panose="00010606040000040003" pitchFamily="2" charset="0"/>
              <a:ea typeface="Candara"/>
              <a:cs typeface="Candara"/>
              <a:sym typeface="Candara"/>
            </a:endParaRPr>
          </a:p>
          <a:p>
            <a:pPr lvl="0" indent="-457200" algn="just">
              <a:spcBef>
                <a:spcPts val="0"/>
              </a:spcBef>
              <a:buClr>
                <a:schemeClr val="tx1"/>
              </a:buClr>
              <a:buSzPts val="3500"/>
              <a:buFont typeface="Arial" panose="020B0604020202020204" pitchFamily="34" charset="0"/>
              <a:buChar char="•"/>
            </a:pPr>
            <a:r>
              <a:rPr lang="es-MX" sz="2600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Desaparición de personas es un grave fenómeno social, pero en caso de mujeres responde a mayor vulnerabilidad por el hecho de ser mujer.</a:t>
            </a:r>
          </a:p>
          <a:p>
            <a:pPr lvl="0" indent="-457200" algn="just">
              <a:spcBef>
                <a:spcPts val="0"/>
              </a:spcBef>
              <a:buClr>
                <a:schemeClr val="tx1"/>
              </a:buClr>
              <a:buSzPts val="3500"/>
              <a:buFont typeface="Arial" panose="020B0604020202020204" pitchFamily="34" charset="0"/>
              <a:buChar char="•"/>
            </a:pPr>
            <a:endParaRPr lang="es-MX" sz="2600" dirty="0">
              <a:latin typeface="Candara"/>
              <a:ea typeface="Candara"/>
              <a:cs typeface="Candara"/>
              <a:sym typeface="Candara"/>
            </a:endParaRPr>
          </a:p>
          <a:p>
            <a:pPr lvl="0" indent="-457200" algn="just">
              <a:spcBef>
                <a:spcPts val="0"/>
              </a:spcBef>
              <a:buClr>
                <a:schemeClr val="tx1"/>
              </a:buClr>
              <a:buSzPts val="3500"/>
              <a:buFont typeface="Arial" panose="020B0604020202020204" pitchFamily="34" charset="0"/>
              <a:buChar char="•"/>
            </a:pPr>
            <a:r>
              <a:rPr lang="es-MX" sz="2600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Obedece a las dinámicas enraizadas en las relaciones de poder históricamente </a:t>
            </a:r>
            <a:r>
              <a:rPr lang="es-MX" sz="2600" b="1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desiguales entre hombres y mujeres,</a:t>
            </a:r>
            <a:r>
              <a:rPr lang="es-MX" sz="2600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 que son causa y consecuencia de la violencia de género. </a:t>
            </a:r>
          </a:p>
          <a:p>
            <a:pPr lvl="0" indent="-457200" algn="just">
              <a:spcBef>
                <a:spcPts val="0"/>
              </a:spcBef>
              <a:buClr>
                <a:schemeClr val="tx1"/>
              </a:buClr>
              <a:buSzPts val="3500"/>
              <a:buFont typeface="Arial" panose="020B0604020202020204" pitchFamily="34" charset="0"/>
              <a:buChar char="•"/>
            </a:pPr>
            <a:endParaRPr lang="es-MX" sz="2600" dirty="0">
              <a:latin typeface="Agency FB" panose="00010606040000040003" pitchFamily="2" charset="0"/>
              <a:ea typeface="Candara"/>
              <a:cs typeface="Candara"/>
              <a:sym typeface="Candara"/>
            </a:endParaRPr>
          </a:p>
          <a:p>
            <a:pPr lvl="0" indent="-457200" algn="just">
              <a:spcBef>
                <a:spcPts val="0"/>
              </a:spcBef>
              <a:buClr>
                <a:schemeClr val="tx1"/>
              </a:buClr>
              <a:buSzPts val="3500"/>
              <a:buFont typeface="Arial" panose="020B0604020202020204" pitchFamily="34" charset="0"/>
              <a:buChar char="•"/>
            </a:pPr>
            <a:r>
              <a:rPr lang="es-MX" sz="2600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Desaparición de mujeres, adolescentes y  niñas suele ser </a:t>
            </a:r>
            <a:r>
              <a:rPr lang="es-MX" sz="2600" b="1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un componente de delitos como la trata de personas, feminicidio y violencia sexual </a:t>
            </a:r>
            <a:r>
              <a:rPr lang="es-MX" sz="2600" dirty="0">
                <a:latin typeface="Agency FB" panose="00010606040000040003" pitchFamily="2" charset="0"/>
                <a:ea typeface="Candara"/>
                <a:cs typeface="Candara"/>
                <a:sym typeface="Candara"/>
              </a:rPr>
              <a:t>(Comité de Expertas del Mecanismo de Seguimiento de la Convención de Belém do Pará)</a:t>
            </a:r>
          </a:p>
          <a:p>
            <a:pPr marL="0" lvl="0" indent="0" algn="just"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endParaRPr lang="es-MX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just"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endParaRPr lang="es-MX" dirty="0">
              <a:latin typeface="Candara"/>
              <a:ea typeface="Candara"/>
              <a:cs typeface="Candara"/>
              <a:sym typeface="Candar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BD6B717-C028-0CA4-E581-1CB96D93C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-1" y="394511"/>
            <a:ext cx="11959389" cy="101488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6800B92B-C72A-AEE1-302A-4DE0358BF762}"/>
              </a:ext>
            </a:extLst>
          </p:cNvPr>
          <p:cNvSpPr txBox="1"/>
          <p:nvPr/>
        </p:nvSpPr>
        <p:spPr>
          <a:xfrm>
            <a:off x="140630" y="358400"/>
            <a:ext cx="11838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¿Por qué es importante trabajar tema de desaparición </a:t>
            </a:r>
            <a:r>
              <a:rPr lang="es-PE" sz="3200" b="1" dirty="0" smtClean="0">
                <a:solidFill>
                  <a:schemeClr val="bg1"/>
                </a:solidFill>
                <a:latin typeface="Agency FB" panose="00010606040000040003" pitchFamily="2" charset="0"/>
              </a:rPr>
              <a:t>de</a:t>
            </a:r>
          </a:p>
          <a:p>
            <a:pPr algn="ctr"/>
            <a:r>
              <a:rPr lang="es-PE" sz="3200" b="1" dirty="0" smtClean="0">
                <a:solidFill>
                  <a:schemeClr val="bg1"/>
                </a:solidFill>
                <a:latin typeface="Agency FB" panose="00010606040000040003" pitchFamily="2" charset="0"/>
              </a:rPr>
              <a:t>mujeres</a:t>
            </a:r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, adolescentes y niñas?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D25815E-40AE-15EE-AF87-2D5E4461F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985" y="2248367"/>
            <a:ext cx="4206815" cy="2802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5" y="1746774"/>
            <a:ext cx="379344" cy="3562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5" y="2933317"/>
            <a:ext cx="379344" cy="3562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85" y="4392003"/>
            <a:ext cx="379344" cy="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xmlns="" id="{26725763-0FDD-A5F9-B70C-08FB791D604A}"/>
              </a:ext>
            </a:extLst>
          </p:cNvPr>
          <p:cNvSpPr/>
          <p:nvPr/>
        </p:nvSpPr>
        <p:spPr>
          <a:xfrm>
            <a:off x="97971" y="5775161"/>
            <a:ext cx="11887197" cy="409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B7CAF765-7919-1414-3DFA-8DE649E7C371}"/>
              </a:ext>
            </a:extLst>
          </p:cNvPr>
          <p:cNvSpPr/>
          <p:nvPr/>
        </p:nvSpPr>
        <p:spPr>
          <a:xfrm>
            <a:off x="97971" y="1203162"/>
            <a:ext cx="11887199" cy="409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xmlns="" id="{C64CEECF-A3E2-89F2-10BC-E706F0A64809}"/>
              </a:ext>
            </a:extLst>
          </p:cNvPr>
          <p:cNvSpPr/>
          <p:nvPr/>
        </p:nvSpPr>
        <p:spPr>
          <a:xfrm>
            <a:off x="97972" y="3906255"/>
            <a:ext cx="11887197" cy="409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95301" y="1205706"/>
            <a:ext cx="11576955" cy="50532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r>
              <a:rPr lang="es-MX" sz="9600" b="1" dirty="0">
                <a:solidFill>
                  <a:schemeClr val="tx1"/>
                </a:solidFill>
                <a:latin typeface="Agency FB" panose="00010606040000040003" pitchFamily="2" charset="0"/>
              </a:rPr>
              <a:t>Decreto Legislativo 1428 aborda la desaparición de personas en situación de vulnerabilidad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endParaRPr lang="es-MX" sz="9600" b="1" dirty="0">
              <a:solidFill>
                <a:srgbClr val="C0504D"/>
              </a:solidFill>
              <a:latin typeface="Agency FB" panose="00010606040000040003" pitchFamily="2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9600" dirty="0">
                <a:latin typeface="Agency FB" panose="00010606040000040003" pitchFamily="2" charset="0"/>
              </a:rPr>
              <a:t>El</a:t>
            </a:r>
            <a:r>
              <a:rPr lang="es-MX" sz="9600" b="1" dirty="0">
                <a:latin typeface="Agency FB" panose="00010606040000040003" pitchFamily="2" charset="0"/>
              </a:rPr>
              <a:t> procedimiento de denuncia hasta las acciones de investigación </a:t>
            </a:r>
            <a:r>
              <a:rPr lang="es-MX" sz="9600" dirty="0">
                <a:latin typeface="Agency FB" panose="00010606040000040003" pitchFamily="2" charset="0"/>
              </a:rPr>
              <a:t>que se deben llevar a cabo para la ubicación de la persona.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9600" dirty="0">
                <a:latin typeface="Agency FB" panose="00010606040000040003" pitchFamily="2" charset="0"/>
              </a:rPr>
              <a:t>Aborda la desaparición de personas en situación de vulnerabilidad (niños, niñas, adolescentes, adultos mayores, personas con discapacidad, migrantes internos, </a:t>
            </a:r>
            <a:r>
              <a:rPr lang="es-MX" sz="9600" b="1" dirty="0">
                <a:latin typeface="Agency FB" panose="00010606040000040003" pitchFamily="2" charset="0"/>
              </a:rPr>
              <a:t>mujeres víctimas de violencia, </a:t>
            </a:r>
            <a:r>
              <a:rPr lang="es-MX" sz="9600" dirty="0">
                <a:latin typeface="Agency FB" panose="00010606040000040003" pitchFamily="2" charset="0"/>
              </a:rPr>
              <a:t>integrantes de pueblos indígenas, entre otros)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9600" dirty="0">
                <a:latin typeface="Agency FB" panose="00010606040000040003" pitchFamily="2" charset="0"/>
              </a:rPr>
              <a:t>Se faculta la PNP el uso de </a:t>
            </a:r>
            <a:r>
              <a:rPr lang="es-MX" sz="9600" b="1" dirty="0">
                <a:latin typeface="Agency FB" panose="00010606040000040003" pitchFamily="2" charset="0"/>
              </a:rPr>
              <a:t>procedimientos de geolocalización.</a:t>
            </a:r>
          </a:p>
          <a:p>
            <a:pPr marL="571500" lvl="1" indent="0" algn="just">
              <a:buNone/>
            </a:pPr>
            <a:endParaRPr lang="es-MX" sz="9600" b="1" dirty="0">
              <a:latin typeface="Agency FB" panose="00010606040000040003" pitchFamily="2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r>
              <a:rPr lang="es-MX" sz="9600" b="1" dirty="0">
                <a:solidFill>
                  <a:schemeClr val="tx1"/>
                </a:solidFill>
                <a:latin typeface="Agency FB" panose="00010606040000040003" pitchFamily="2" charset="0"/>
              </a:rPr>
              <a:t>Decreto Supremo 003-2019-IN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endParaRPr lang="es-MX" sz="9600" b="1" dirty="0">
              <a:solidFill>
                <a:srgbClr val="C0504D"/>
              </a:solidFill>
              <a:latin typeface="Agency FB" panose="00010606040000040003" pitchFamily="2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9600" dirty="0">
                <a:latin typeface="Agency FB" panose="00010606040000040003" pitchFamily="2" charset="0"/>
              </a:rPr>
              <a:t>Establece las </a:t>
            </a:r>
            <a:r>
              <a:rPr lang="es-MX" sz="9600" b="1" dirty="0">
                <a:latin typeface="Agency FB" panose="00010606040000040003" pitchFamily="2" charset="0"/>
              </a:rPr>
              <a:t>diligencias mínimas</a:t>
            </a:r>
            <a:r>
              <a:rPr lang="es-MX" sz="9600" dirty="0">
                <a:latin typeface="Agency FB" panose="00010606040000040003" pitchFamily="2" charset="0"/>
              </a:rPr>
              <a:t> para la búsqueda de personas en situación de vulnerabilidad.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9600" dirty="0">
                <a:latin typeface="Agency FB" panose="00010606040000040003" pitchFamily="2" charset="0"/>
              </a:rPr>
              <a:t>Señala cuales son las </a:t>
            </a:r>
            <a:r>
              <a:rPr lang="es-MX" sz="9600" b="1" dirty="0">
                <a:latin typeface="Agency FB" panose="00010606040000040003" pitchFamily="2" charset="0"/>
              </a:rPr>
              <a:t>herramientas</a:t>
            </a:r>
            <a:r>
              <a:rPr lang="es-MX" sz="9600" dirty="0">
                <a:latin typeface="Agency FB" panose="00010606040000040003" pitchFamily="2" charset="0"/>
              </a:rPr>
              <a:t> que conforman el Sistema de Búsqueda de Personas Desaparecidas (Registro, portal, línea y sistema informático) </a:t>
            </a:r>
          </a:p>
          <a:p>
            <a:pPr marL="571500" lvl="1" indent="0" algn="just">
              <a:buNone/>
            </a:pPr>
            <a:endParaRPr lang="es-MX" sz="9600" dirty="0">
              <a:latin typeface="Agency FB" panose="00010606040000040003" pitchFamily="2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r>
              <a:rPr lang="es-MX" sz="9600" b="1" dirty="0">
                <a:solidFill>
                  <a:schemeClr val="tx1"/>
                </a:solidFill>
                <a:latin typeface="Agency FB" panose="00010606040000040003" pitchFamily="2" charset="0"/>
              </a:rPr>
              <a:t>Protocolo interinstitucional entre el Ministerio de la Mujer y el Ministerio del Interior (D. S. 002-2020-IN)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Clr>
                <a:srgbClr val="C0504D"/>
              </a:buClr>
              <a:buSzPts val="3500"/>
              <a:buNone/>
            </a:pPr>
            <a:endParaRPr lang="es-MX" b="1" dirty="0">
              <a:solidFill>
                <a:srgbClr val="C0504D"/>
              </a:solidFill>
              <a:latin typeface="Candar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33418CC-7375-C85A-8042-DCE780BE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4015" y="195942"/>
            <a:ext cx="11981156" cy="714575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08CCCD9A-5401-40DC-D8C0-3568120C54FB}"/>
              </a:ext>
            </a:extLst>
          </p:cNvPr>
          <p:cNvSpPr txBox="1"/>
          <p:nvPr/>
        </p:nvSpPr>
        <p:spPr>
          <a:xfrm>
            <a:off x="260950" y="282198"/>
            <a:ext cx="1100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Normativa que abordan la problemática de la desaparición de mujeres 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9" y="1879424"/>
            <a:ext cx="379344" cy="3562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85" y="2457673"/>
            <a:ext cx="379344" cy="3562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9" y="3273206"/>
            <a:ext cx="379344" cy="356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9" y="4558095"/>
            <a:ext cx="379344" cy="3562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19EC02B-AA3C-B525-00D0-C5C5FED53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9" y="4952107"/>
            <a:ext cx="379344" cy="3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diagonales redondeadas 9">
            <a:extLst>
              <a:ext uri="{FF2B5EF4-FFF2-40B4-BE49-F238E27FC236}">
                <a16:creationId xmlns:a16="http://schemas.microsoft.com/office/drawing/2014/main" xmlns="" id="{C91A6EC3-02E8-64BF-6013-31859D4CB433}"/>
              </a:ext>
            </a:extLst>
          </p:cNvPr>
          <p:cNvSpPr/>
          <p:nvPr/>
        </p:nvSpPr>
        <p:spPr>
          <a:xfrm>
            <a:off x="5893505" y="1985984"/>
            <a:ext cx="5173579" cy="3200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EAFABFC-970F-489B-88FA-724C1C598363}"/>
              </a:ext>
            </a:extLst>
          </p:cNvPr>
          <p:cNvSpPr txBox="1"/>
          <p:nvPr/>
        </p:nvSpPr>
        <p:spPr>
          <a:xfrm>
            <a:off x="6066958" y="2247356"/>
            <a:ext cx="4826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>
                <a:latin typeface="Agency FB" panose="00010606040000040003" pitchFamily="2" charset="0"/>
                <a:ea typeface="Arial" panose="020B0604020202020204" pitchFamily="34" charset="0"/>
              </a:rPr>
              <a:t>Desde febrero del 2020, la Defensoría del Pueblo viene publicando el reporte mensual </a:t>
            </a:r>
            <a:r>
              <a:rPr lang="es-PE" sz="2800" b="1" dirty="0">
                <a:solidFill>
                  <a:schemeClr val="tx1"/>
                </a:solidFill>
                <a:latin typeface="Agency FB" panose="00010606040000040003" pitchFamily="2" charset="0"/>
                <a:ea typeface="Arial" panose="020B0604020202020204" pitchFamily="34" charset="0"/>
              </a:rPr>
              <a:t>“¿Qué paso con ellas?” </a:t>
            </a:r>
            <a:r>
              <a:rPr lang="es-PE" sz="2800" dirty="0">
                <a:latin typeface="Agency FB" panose="00010606040000040003" pitchFamily="2" charset="0"/>
                <a:ea typeface="Arial" panose="020B0604020202020204" pitchFamily="34" charset="0"/>
              </a:rPr>
              <a:t>que da muestra de la grave situación de las mujeres desaparecidas y las víctimas de feminicidio en nuestro país.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899CD9A-4824-40F2-91E7-53E3F79B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0" y="394511"/>
            <a:ext cx="6651534" cy="52322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0A3682CC-F63B-34B2-FCB7-3C41AD80F56F}"/>
              </a:ext>
            </a:extLst>
          </p:cNvPr>
          <p:cNvSpPr txBox="1"/>
          <p:nvPr/>
        </p:nvSpPr>
        <p:spPr>
          <a:xfrm>
            <a:off x="353452" y="360051"/>
            <a:ext cx="608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Reporte Mensual: ¿Qué pasó con ellas?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2863974-2D26-C618-E9BA-6E9AFEF82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55" t="12106" r="26283" b="5250"/>
          <a:stretch/>
        </p:blipFill>
        <p:spPr>
          <a:xfrm>
            <a:off x="1394277" y="1256974"/>
            <a:ext cx="3619765" cy="512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35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44450F3-6774-2AD5-8BF4-0BF10A92B9BA}"/>
              </a:ext>
            </a:extLst>
          </p:cNvPr>
          <p:cNvSpPr txBox="1"/>
          <p:nvPr/>
        </p:nvSpPr>
        <p:spPr>
          <a:xfrm>
            <a:off x="527382" y="1307638"/>
            <a:ext cx="1142526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133" dirty="0"/>
              <a:t> 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12314947"/>
              </p:ext>
            </p:extLst>
          </p:nvPr>
        </p:nvGraphicFramePr>
        <p:xfrm>
          <a:off x="176639" y="1022033"/>
          <a:ext cx="11952651" cy="594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4F78943-FF1E-40E6-B758-A4187615F8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-1" y="394511"/>
            <a:ext cx="9187543" cy="52322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67CEAD3D-4101-44C6-A950-4EE304E7E8DF}"/>
              </a:ext>
            </a:extLst>
          </p:cNvPr>
          <p:cNvSpPr txBox="1"/>
          <p:nvPr/>
        </p:nvSpPr>
        <p:spPr>
          <a:xfrm>
            <a:off x="353451" y="360051"/>
            <a:ext cx="899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Obligaciones del Estado frente a casos de desaparición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35F6B49-CC8B-4B21-AB19-F7E50C0E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50" y="1243087"/>
            <a:ext cx="305588" cy="3043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1FF382-EF08-4E0A-A927-731D704F00A4}"/>
              </a:ext>
            </a:extLst>
          </p:cNvPr>
          <p:cNvSpPr txBox="1"/>
          <p:nvPr/>
        </p:nvSpPr>
        <p:spPr>
          <a:xfrm>
            <a:off x="3231275" y="1133640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DENUNCIA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72D9585-9146-4CC4-A286-7531EE2AB7D0}"/>
              </a:ext>
            </a:extLst>
          </p:cNvPr>
          <p:cNvCxnSpPr>
            <a:cxnSpLocks/>
          </p:cNvCxnSpPr>
          <p:nvPr/>
        </p:nvCxnSpPr>
        <p:spPr>
          <a:xfrm>
            <a:off x="3362282" y="1648234"/>
            <a:ext cx="737558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71D0EBD-D1D1-42AB-BCF1-367FE4320D00}"/>
              </a:ext>
            </a:extLst>
          </p:cNvPr>
          <p:cNvSpPr txBox="1"/>
          <p:nvPr/>
        </p:nvSpPr>
        <p:spPr>
          <a:xfrm>
            <a:off x="4513403" y="1955121"/>
            <a:ext cx="68661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  <a:tab pos="177800" algn="l"/>
              </a:tabLst>
            </a:pPr>
            <a:r>
              <a:rPr lang="es-MX" sz="2400" b="1" dirty="0">
                <a:latin typeface="Agency FB" panose="020B0503020202020204" pitchFamily="34" charset="0"/>
              </a:rPr>
              <a:t>Datos del denunciante: </a:t>
            </a:r>
            <a:r>
              <a:rPr lang="es-MX" sz="2400" dirty="0">
                <a:latin typeface="Agency FB" panose="020B0503020202020204" pitchFamily="34" charset="0"/>
              </a:rPr>
              <a:t>Nombre completo, domicilio, número telefónico, documento de identidad u otro dato que permita su identificación y contacto.</a:t>
            </a:r>
          </a:p>
          <a:p>
            <a:pPr algn="just">
              <a:tabLst>
                <a:tab pos="0" algn="l"/>
                <a:tab pos="177800" algn="l"/>
              </a:tabLst>
            </a:pPr>
            <a:endParaRPr lang="es-MX" sz="2400" dirty="0">
              <a:latin typeface="Agency FB" panose="020B0503020202020204" pitchFamily="34" charset="0"/>
            </a:endParaRPr>
          </a:p>
          <a:p>
            <a:pPr algn="just">
              <a:tabLst>
                <a:tab pos="0" algn="l"/>
                <a:tab pos="177800" algn="l"/>
              </a:tabLst>
            </a:pPr>
            <a:r>
              <a:rPr lang="es-MX" sz="2400" b="1" dirty="0">
                <a:latin typeface="Agency FB" panose="020B0503020202020204" pitchFamily="34" charset="0"/>
              </a:rPr>
              <a:t>Datos de la persona en situación de vulnerabilidad desaparecida: </a:t>
            </a:r>
            <a:r>
              <a:rPr lang="es-MX" sz="2400" dirty="0">
                <a:latin typeface="Agency FB" panose="020B0503020202020204" pitchFamily="34" charset="0"/>
              </a:rPr>
              <a:t>Nombre completo, sexo, edad, nacionalidad, características físicas, situación de discapacidad, pertenencia a pueblo indígena u originario al que pertenece y otros aspectos relevantes para su búsqueda. </a:t>
            </a:r>
          </a:p>
          <a:p>
            <a:pPr algn="just">
              <a:tabLst>
                <a:tab pos="0" algn="l"/>
                <a:tab pos="177800" algn="l"/>
              </a:tabLst>
            </a:pPr>
            <a:endParaRPr lang="es-MX" sz="2400" dirty="0">
              <a:latin typeface="Agency FB" panose="020B0503020202020204" pitchFamily="34" charset="0"/>
            </a:endParaRPr>
          </a:p>
          <a:p>
            <a:pPr algn="just">
              <a:tabLst>
                <a:tab pos="0" algn="l"/>
                <a:tab pos="177800" algn="l"/>
              </a:tabLst>
            </a:pPr>
            <a:r>
              <a:rPr lang="es-MX" sz="2400" b="1" dirty="0">
                <a:latin typeface="Agency FB" panose="020B0503020202020204" pitchFamily="34" charset="0"/>
              </a:rPr>
              <a:t>Circunstancias en las que desapareció la persona</a:t>
            </a:r>
            <a:r>
              <a:rPr lang="es-MX" sz="2400" dirty="0">
                <a:latin typeface="Agency FB" panose="020B0503020202020204" pitchFamily="34" charset="0"/>
              </a:rPr>
              <a:t>: Lugar, fecha, hora, posibles personas involucradas, </a:t>
            </a:r>
            <a:r>
              <a:rPr lang="es-MX" sz="2400" b="1" dirty="0">
                <a:latin typeface="Agency FB" panose="020B0503020202020204" pitchFamily="34" charset="0"/>
              </a:rPr>
              <a:t>hechos de violencia, denuncias previas </a:t>
            </a:r>
            <a:r>
              <a:rPr lang="es-MX" sz="2400" dirty="0">
                <a:latin typeface="Agency FB" panose="020B0503020202020204" pitchFamily="34" charset="0"/>
              </a:rPr>
              <a:t>y otra información relevante.  </a:t>
            </a:r>
          </a:p>
          <a:p>
            <a:endParaRPr lang="es-PE" sz="1800" dirty="0">
              <a:latin typeface="Agency FB" panose="020B0503020202020204" pitchFamily="34" charset="0"/>
            </a:endParaRPr>
          </a:p>
        </p:txBody>
      </p:sp>
      <p:sp>
        <p:nvSpPr>
          <p:cNvPr id="10" name="Forma en L 9">
            <a:extLst>
              <a:ext uri="{FF2B5EF4-FFF2-40B4-BE49-F238E27FC236}">
                <a16:creationId xmlns:a16="http://schemas.microsoft.com/office/drawing/2014/main" xmlns="" id="{5CCB3F2E-D120-4139-8E79-AA9BC7F02E51}"/>
              </a:ext>
            </a:extLst>
          </p:cNvPr>
          <p:cNvSpPr/>
          <p:nvPr/>
        </p:nvSpPr>
        <p:spPr>
          <a:xfrm rot="13500000">
            <a:off x="4190939" y="2202336"/>
            <a:ext cx="149113" cy="14911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orma en L 14">
            <a:extLst>
              <a:ext uri="{FF2B5EF4-FFF2-40B4-BE49-F238E27FC236}">
                <a16:creationId xmlns:a16="http://schemas.microsoft.com/office/drawing/2014/main" xmlns="" id="{C82C864B-19C6-45D1-917B-5943A7A87878}"/>
              </a:ext>
            </a:extLst>
          </p:cNvPr>
          <p:cNvSpPr/>
          <p:nvPr/>
        </p:nvSpPr>
        <p:spPr>
          <a:xfrm rot="13500000">
            <a:off x="4190940" y="3641451"/>
            <a:ext cx="149113" cy="14911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orma en L 15">
            <a:extLst>
              <a:ext uri="{FF2B5EF4-FFF2-40B4-BE49-F238E27FC236}">
                <a16:creationId xmlns:a16="http://schemas.microsoft.com/office/drawing/2014/main" xmlns="" id="{C0140E36-AD48-478F-B458-31C12DCF0B36}"/>
              </a:ext>
            </a:extLst>
          </p:cNvPr>
          <p:cNvSpPr/>
          <p:nvPr/>
        </p:nvSpPr>
        <p:spPr>
          <a:xfrm rot="13500000">
            <a:off x="4190940" y="5406274"/>
            <a:ext cx="149113" cy="14911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23BDFA0-3561-BE4A-0294-A2630F3C70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-1" y="394511"/>
            <a:ext cx="11466095" cy="523220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00CD499-03D0-8C07-9422-50DB51DAA48F}"/>
              </a:ext>
            </a:extLst>
          </p:cNvPr>
          <p:cNvSpPr txBox="1"/>
          <p:nvPr/>
        </p:nvSpPr>
        <p:spPr>
          <a:xfrm>
            <a:off x="281259" y="360051"/>
            <a:ext cx="112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¿Qué hacer frente a una situación de desaparición de una mujer víctima de violencia?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970F2E3-C3AA-7D0E-BE1C-32252E142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32" y="2312933"/>
            <a:ext cx="2684850" cy="30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xmlns="" id="{1CA2CA65-B195-4935-9BA2-D38132CD1AE3}"/>
              </a:ext>
            </a:extLst>
          </p:cNvPr>
          <p:cNvSpPr/>
          <p:nvPr/>
        </p:nvSpPr>
        <p:spPr>
          <a:xfrm>
            <a:off x="10103494" y="1879801"/>
            <a:ext cx="1531563" cy="10093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gency FB" panose="020B0503020202020204" pitchFamily="34" charset="0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610600" y="627871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s-MX">
                <a:latin typeface="Agency FB" panose="020B0503020202020204" pitchFamily="34" charset="0"/>
              </a:rPr>
              <a:t>9</a:t>
            </a:fld>
            <a:endParaRPr>
              <a:latin typeface="Agency FB" panose="020B0503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35F6B49-CC8B-4B21-AB19-F7E50C0E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57" y="1499790"/>
            <a:ext cx="305588" cy="30432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1FF382-EF08-4E0A-A927-731D704F00A4}"/>
              </a:ext>
            </a:extLst>
          </p:cNvPr>
          <p:cNvSpPr txBox="1"/>
          <p:nvPr/>
        </p:nvSpPr>
        <p:spPr>
          <a:xfrm>
            <a:off x="521682" y="1390343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rgbClr val="002060"/>
                </a:solidFill>
                <a:latin typeface="Agency FB" panose="020B0503020202020204" pitchFamily="34" charset="0"/>
              </a:rPr>
              <a:t>DENUNCIA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372D9585-9146-4CC4-A286-7531EE2AB7D0}"/>
              </a:ext>
            </a:extLst>
          </p:cNvPr>
          <p:cNvCxnSpPr>
            <a:cxnSpLocks/>
          </p:cNvCxnSpPr>
          <p:nvPr/>
        </p:nvCxnSpPr>
        <p:spPr>
          <a:xfrm>
            <a:off x="618185" y="1904937"/>
            <a:ext cx="269270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71D0EBD-D1D1-42AB-BCF1-367FE4320D00}"/>
              </a:ext>
            </a:extLst>
          </p:cNvPr>
          <p:cNvSpPr txBox="1"/>
          <p:nvPr/>
        </p:nvSpPr>
        <p:spPr>
          <a:xfrm>
            <a:off x="905562" y="1985905"/>
            <a:ext cx="22845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  <a:tab pos="177800" algn="l"/>
              </a:tabLst>
            </a:pPr>
            <a:r>
              <a:rPr lang="es-MX" sz="2000" b="1" dirty="0">
                <a:solidFill>
                  <a:srgbClr val="002060"/>
                </a:solidFill>
                <a:latin typeface="Agency FB" panose="020B0503020202020204" pitchFamily="34" charset="0"/>
              </a:rPr>
              <a:t>DEBE SER TRAMITADA DE FORMA INMEDIATA</a:t>
            </a:r>
          </a:p>
          <a:p>
            <a:pPr algn="just">
              <a:tabLst>
                <a:tab pos="0" algn="l"/>
                <a:tab pos="177800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Registrada en el sistema de la PNP </a:t>
            </a:r>
          </a:p>
          <a:p>
            <a:pPr algn="just">
              <a:tabLst>
                <a:tab pos="0" algn="l"/>
                <a:tab pos="177800" algn="l"/>
              </a:tabLst>
            </a:pPr>
            <a:endParaRPr lang="es-MX" sz="1800" dirty="0">
              <a:latin typeface="Agency FB" panose="020B05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  <a:tab pos="177800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Se emite la Nota de Alerta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  <a:tab pos="177800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Se le debe informar sobre las diligencias mínimas y servicios para que se mantengan en comunicación con la PNP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0" algn="l"/>
                <a:tab pos="177800" algn="l"/>
              </a:tabLst>
            </a:pPr>
            <a:r>
              <a:rPr lang="es-MX" sz="1800" i="1" dirty="0">
                <a:latin typeface="Agency FB" panose="020B0503020202020204" pitchFamily="34" charset="0"/>
              </a:rPr>
              <a:t>*Solicitar la activación de Alerta de Emergencia</a:t>
            </a:r>
          </a:p>
        </p:txBody>
      </p:sp>
      <p:sp>
        <p:nvSpPr>
          <p:cNvPr id="10" name="Forma en L 9">
            <a:extLst>
              <a:ext uri="{FF2B5EF4-FFF2-40B4-BE49-F238E27FC236}">
                <a16:creationId xmlns:a16="http://schemas.microsoft.com/office/drawing/2014/main" xmlns="" id="{5CCB3F2E-D120-4139-8E79-AA9BC7F02E51}"/>
              </a:ext>
            </a:extLst>
          </p:cNvPr>
          <p:cNvSpPr/>
          <p:nvPr/>
        </p:nvSpPr>
        <p:spPr>
          <a:xfrm rot="13500000">
            <a:off x="600013" y="2145552"/>
            <a:ext cx="149113" cy="14911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gency FB" panose="020B0503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5459EFC-A4E2-4CA8-915A-740344AEE6D3}"/>
              </a:ext>
            </a:extLst>
          </p:cNvPr>
          <p:cNvSpPr txBox="1"/>
          <p:nvPr/>
        </p:nvSpPr>
        <p:spPr>
          <a:xfrm>
            <a:off x="4167777" y="1913678"/>
            <a:ext cx="2058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rgbClr val="002060"/>
                </a:solidFill>
                <a:latin typeface="Agency FB" panose="020B0503020202020204" pitchFamily="34" charset="0"/>
              </a:rPr>
              <a:t>REALIZACIÓN DE DILIGENCIAS MÍNIMAS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53918EB-774E-44E2-8E2C-BD677E448D57}"/>
              </a:ext>
            </a:extLst>
          </p:cNvPr>
          <p:cNvSpPr txBox="1"/>
          <p:nvPr/>
        </p:nvSpPr>
        <p:spPr>
          <a:xfrm>
            <a:off x="4250549" y="5128934"/>
            <a:ext cx="2196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Agency FB" panose="020B0503020202020204" pitchFamily="34" charset="0"/>
              </a:rPr>
              <a:t>DIFUNDE LA NOTA DE ALERTA (UBICACIÓN)  </a:t>
            </a:r>
          </a:p>
          <a:p>
            <a:r>
              <a:rPr lang="es-MX" i="1" dirty="0">
                <a:solidFill>
                  <a:srgbClr val="002060"/>
                </a:solidFill>
                <a:latin typeface="Agency FB" panose="020B0503020202020204" pitchFamily="34" charset="0"/>
              </a:rPr>
              <a:t>ALERTA DE EMERGENCIA (72 </a:t>
            </a:r>
            <a:r>
              <a:rPr lang="es-MX" i="1" dirty="0" err="1">
                <a:solidFill>
                  <a:srgbClr val="002060"/>
                </a:solidFill>
                <a:latin typeface="Agency FB" panose="020B0503020202020204" pitchFamily="34" charset="0"/>
              </a:rPr>
              <a:t>hrs</a:t>
            </a:r>
            <a:r>
              <a:rPr lang="es-MX" i="1" dirty="0">
                <a:solidFill>
                  <a:srgbClr val="002060"/>
                </a:solidFill>
                <a:latin typeface="Agency FB" panose="020B0503020202020204" pitchFamily="34" charset="0"/>
              </a:rPr>
              <a:t>)*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9780BB9-FE8B-484F-9C37-8A837FD8DF9A}"/>
              </a:ext>
            </a:extLst>
          </p:cNvPr>
          <p:cNvSpPr txBox="1"/>
          <p:nvPr/>
        </p:nvSpPr>
        <p:spPr>
          <a:xfrm>
            <a:off x="6652186" y="1895649"/>
            <a:ext cx="2959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Apersonarse al lugar de los hechos para realizar una inspección técnico policial. </a:t>
            </a:r>
          </a:p>
          <a:p>
            <a:pPr marL="180975" indent="-180975" algn="just"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Recoger indicios que puedan ayudar a la ubicación de la víctima</a:t>
            </a:r>
          </a:p>
          <a:p>
            <a:pPr marL="180975" indent="-180975" algn="just"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Solicitar imágenes de las cámaras de video vigilancia.</a:t>
            </a:r>
          </a:p>
          <a:p>
            <a:pPr marL="180975" indent="-180975" algn="just"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Rastreo y recorrido por lugares  de habituales </a:t>
            </a:r>
          </a:p>
          <a:p>
            <a:pPr marL="180975" indent="-180975" algn="just">
              <a:buFont typeface="Arial" panose="020B0604020202020204" pitchFamily="34" charset="0"/>
              <a:buChar char="•"/>
              <a:tabLst>
                <a:tab pos="0" algn="l"/>
                <a:tab pos="180975" algn="l"/>
              </a:tabLst>
            </a:pPr>
            <a:r>
              <a:rPr lang="es-MX" sz="1800" dirty="0">
                <a:latin typeface="Agency FB" panose="020B0503020202020204" pitchFamily="34" charset="0"/>
              </a:rPr>
              <a:t>Emplear procedimientos de geolocalización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9367EDF-94A4-467A-AA20-F0D8BD78DF9D}"/>
              </a:ext>
            </a:extLst>
          </p:cNvPr>
          <p:cNvSpPr txBox="1"/>
          <p:nvPr/>
        </p:nvSpPr>
        <p:spPr>
          <a:xfrm>
            <a:off x="10095001" y="1939039"/>
            <a:ext cx="16173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Agency FB" panose="020B0503020202020204" pitchFamily="34" charset="0"/>
              </a:rPr>
              <a:t>UBICA A LA PERSONA</a:t>
            </a:r>
          </a:p>
          <a:p>
            <a:pPr algn="ctr"/>
            <a:r>
              <a:rPr lang="es-MX" sz="1800" dirty="0">
                <a:latin typeface="Agency FB" panose="020B0503020202020204" pitchFamily="34" charset="0"/>
              </a:rPr>
              <a:t>(atención integral)</a:t>
            </a:r>
          </a:p>
          <a:p>
            <a:pPr algn="ctr"/>
            <a:endParaRPr lang="es-PE" sz="1600" dirty="0">
              <a:latin typeface="Agency FB" panose="020B0503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1C9E74-E2F0-4031-B9F0-48B3293FD9A8}"/>
              </a:ext>
            </a:extLst>
          </p:cNvPr>
          <p:cNvSpPr txBox="1"/>
          <p:nvPr/>
        </p:nvSpPr>
        <p:spPr>
          <a:xfrm>
            <a:off x="10160416" y="4050941"/>
            <a:ext cx="1531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Agency FB" panose="020B0503020202020204" pitchFamily="34" charset="0"/>
              </a:rPr>
              <a:t>INDICIO DE DELITO (comunica a Ministerio Público)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C802991-A8A9-4204-80E7-A02DB3C2203C}"/>
              </a:ext>
            </a:extLst>
          </p:cNvPr>
          <p:cNvGrpSpPr/>
          <p:nvPr/>
        </p:nvGrpSpPr>
        <p:grpSpPr>
          <a:xfrm>
            <a:off x="6340701" y="1979826"/>
            <a:ext cx="262099" cy="2692705"/>
            <a:chOff x="6428619" y="2056194"/>
            <a:chExt cx="262099" cy="2692705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0E7C702C-F1C2-4ACB-8394-379D08A8B6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44365" y="3402547"/>
              <a:ext cx="2692705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riángulo rectángulo 20">
              <a:extLst>
                <a:ext uri="{FF2B5EF4-FFF2-40B4-BE49-F238E27FC236}">
                  <a16:creationId xmlns:a16="http://schemas.microsoft.com/office/drawing/2014/main" xmlns="" id="{D676CD58-1CFF-496C-9583-463E472A7F8D}"/>
                </a:ext>
              </a:extLst>
            </p:cNvPr>
            <p:cNvSpPr/>
            <p:nvPr/>
          </p:nvSpPr>
          <p:spPr>
            <a:xfrm rot="5400000" flipV="1">
              <a:off x="6428619" y="2058409"/>
              <a:ext cx="262097" cy="26209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Agency FB" panose="020B0503020202020204" pitchFamily="34" charset="0"/>
              </a:endParaRP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7AE087DD-63E3-4523-BA67-60DEC6C26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23" y="5105726"/>
            <a:ext cx="1126651" cy="1538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Cerrar llave 33">
            <a:extLst>
              <a:ext uri="{FF2B5EF4-FFF2-40B4-BE49-F238E27FC236}">
                <a16:creationId xmlns:a16="http://schemas.microsoft.com/office/drawing/2014/main" xmlns="" id="{9BAF0F2F-61FD-4F92-8A25-B727402FBB5C}"/>
              </a:ext>
            </a:extLst>
          </p:cNvPr>
          <p:cNvSpPr/>
          <p:nvPr/>
        </p:nvSpPr>
        <p:spPr>
          <a:xfrm>
            <a:off x="9611925" y="2337684"/>
            <a:ext cx="438912" cy="3721608"/>
          </a:xfrm>
          <a:prstGeom prst="rightBrac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xmlns="" id="{A00DA033-D9C3-4BBB-BD5D-D481170DFB34}"/>
              </a:ext>
            </a:extLst>
          </p:cNvPr>
          <p:cNvSpPr/>
          <p:nvPr/>
        </p:nvSpPr>
        <p:spPr>
          <a:xfrm>
            <a:off x="10141254" y="3896278"/>
            <a:ext cx="1531563" cy="12326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Agency FB" panose="020B0503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DFD21B4-F8E9-0501-44A0-ED5DF17657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44"/>
          <a:stretch/>
        </p:blipFill>
        <p:spPr>
          <a:xfrm>
            <a:off x="-12032" y="394511"/>
            <a:ext cx="12062518" cy="52322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452A5182-88BA-FAD5-EA0C-5A8C514E29F0}"/>
              </a:ext>
            </a:extLst>
          </p:cNvPr>
          <p:cNvSpPr txBox="1"/>
          <p:nvPr/>
        </p:nvSpPr>
        <p:spPr>
          <a:xfrm>
            <a:off x="293292" y="360051"/>
            <a:ext cx="1106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>
                <a:solidFill>
                  <a:schemeClr val="bg1"/>
                </a:solidFill>
                <a:latin typeface="Agency FB" panose="00010606040000040003" pitchFamily="2" charset="0"/>
              </a:rPr>
              <a:t>Procedimiento ante la desaparición de una mujer víctima de violencia</a:t>
            </a:r>
            <a:endParaRPr lang="es-ES" sz="3200" b="1" dirty="0">
              <a:solidFill>
                <a:schemeClr val="bg1"/>
              </a:solidFill>
              <a:latin typeface="Agency FB" panose="0001060604000004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596133" y="1390343"/>
            <a:ext cx="97155" cy="50514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>
              <a:latin typeface="Agency FB" panose="020B0503020202020204" pitchFamily="34" charset="0"/>
            </a:endParaRPr>
          </a:p>
        </p:txBody>
      </p:sp>
      <p:sp>
        <p:nvSpPr>
          <p:cNvPr id="28" name="Triángulo isósceles 27"/>
          <p:cNvSpPr/>
          <p:nvPr/>
        </p:nvSpPr>
        <p:spPr>
          <a:xfrm rot="5400000">
            <a:off x="3441856" y="3577214"/>
            <a:ext cx="667265" cy="338048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33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1972</Words>
  <Application>Microsoft Office PowerPoint</Application>
  <PresentationFormat>Panorámica</PresentationFormat>
  <Paragraphs>168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Aharoni</vt:lpstr>
      <vt:lpstr>Calibri</vt:lpstr>
      <vt:lpstr>Verdana</vt:lpstr>
      <vt:lpstr>Times New Roman</vt:lpstr>
      <vt:lpstr>Candara</vt:lpstr>
      <vt:lpstr>Agency FB</vt:lpstr>
      <vt:lpstr>Arial</vt:lpstr>
      <vt:lpstr>Arial Narrow</vt:lpstr>
      <vt:lpstr>Wingdings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Edson Victor Ascencio Zuñiga</cp:lastModifiedBy>
  <cp:revision>140</cp:revision>
  <cp:lastPrinted>2022-11-25T17:00:35Z</cp:lastPrinted>
  <dcterms:modified xsi:type="dcterms:W3CDTF">2022-11-25T17:53:20Z</dcterms:modified>
</cp:coreProperties>
</file>